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80"/>
  </p:notesMasterIdLst>
  <p:sldIdLst>
    <p:sldId id="495" r:id="rId3"/>
    <p:sldId id="257" r:id="rId4"/>
    <p:sldId id="286" r:id="rId5"/>
    <p:sldId id="496" r:id="rId6"/>
    <p:sldId id="441" r:id="rId7"/>
    <p:sldId id="505" r:id="rId8"/>
    <p:sldId id="442" r:id="rId9"/>
    <p:sldId id="446" r:id="rId10"/>
    <p:sldId id="447" r:id="rId11"/>
    <p:sldId id="558" r:id="rId12"/>
    <p:sldId id="448" r:id="rId13"/>
    <p:sldId id="506" r:id="rId14"/>
    <p:sldId id="450" r:id="rId15"/>
    <p:sldId id="451" r:id="rId16"/>
    <p:sldId id="452" r:id="rId17"/>
    <p:sldId id="453" r:id="rId18"/>
    <p:sldId id="454" r:id="rId19"/>
    <p:sldId id="456" r:id="rId20"/>
    <p:sldId id="458" r:id="rId21"/>
    <p:sldId id="559" r:id="rId22"/>
    <p:sldId id="459" r:id="rId23"/>
    <p:sldId id="460" r:id="rId24"/>
    <p:sldId id="461" r:id="rId25"/>
    <p:sldId id="560" r:id="rId26"/>
    <p:sldId id="462" r:id="rId27"/>
    <p:sldId id="463" r:id="rId28"/>
    <p:sldId id="562" r:id="rId29"/>
    <p:sldId id="563" r:id="rId30"/>
    <p:sldId id="564" r:id="rId31"/>
    <p:sldId id="565" r:id="rId32"/>
    <p:sldId id="465" r:id="rId33"/>
    <p:sldId id="466" r:id="rId34"/>
    <p:sldId id="467" r:id="rId35"/>
    <p:sldId id="497" r:id="rId36"/>
    <p:sldId id="468" r:id="rId37"/>
    <p:sldId id="469" r:id="rId38"/>
    <p:sldId id="566" r:id="rId39"/>
    <p:sldId id="567" r:id="rId40"/>
    <p:sldId id="568" r:id="rId41"/>
    <p:sldId id="633" r:id="rId42"/>
    <p:sldId id="634" r:id="rId43"/>
    <p:sldId id="635" r:id="rId44"/>
    <p:sldId id="569" r:id="rId45"/>
    <p:sldId id="503" r:id="rId46"/>
    <p:sldId id="570" r:id="rId47"/>
    <p:sldId id="473" r:id="rId48"/>
    <p:sldId id="498" r:id="rId49"/>
    <p:sldId id="474" r:id="rId50"/>
    <p:sldId id="499" r:id="rId51"/>
    <p:sldId id="500" r:id="rId52"/>
    <p:sldId id="501" r:id="rId53"/>
    <p:sldId id="475" r:id="rId54"/>
    <p:sldId id="507" r:id="rId55"/>
    <p:sldId id="476" r:id="rId56"/>
    <p:sldId id="477" r:id="rId57"/>
    <p:sldId id="478" r:id="rId58"/>
    <p:sldId id="479" r:id="rId59"/>
    <p:sldId id="481" r:id="rId60"/>
    <p:sldId id="480" r:id="rId61"/>
    <p:sldId id="482" r:id="rId62"/>
    <p:sldId id="619" r:id="rId63"/>
    <p:sldId id="483" r:id="rId64"/>
    <p:sldId id="484" r:id="rId65"/>
    <p:sldId id="485" r:id="rId66"/>
    <p:sldId id="486" r:id="rId67"/>
    <p:sldId id="487" r:id="rId68"/>
    <p:sldId id="488" r:id="rId69"/>
    <p:sldId id="489" r:id="rId70"/>
    <p:sldId id="490" r:id="rId71"/>
    <p:sldId id="491" r:id="rId72"/>
    <p:sldId id="493" r:id="rId73"/>
    <p:sldId id="494" r:id="rId74"/>
    <p:sldId id="508" r:id="rId75"/>
    <p:sldId id="636" r:id="rId76"/>
    <p:sldId id="637" r:id="rId77"/>
    <p:sldId id="638" r:id="rId78"/>
    <p:sldId id="504" r:id="rId79"/>
  </p:sldIdLst>
  <p:sldSz cx="9144000" cy="6858000" type="screen4x3"/>
  <p:notesSz cx="6858000" cy="9144000"/>
  <p:custDataLst>
    <p:tags r:id="rId8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4EA2"/>
    <a:srgbClr val="FFFFFF"/>
    <a:srgbClr val="034D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65"/>
    <p:restoredTop sz="96327"/>
  </p:normalViewPr>
  <p:slideViewPr>
    <p:cSldViewPr snapToGrid="0">
      <p:cViewPr varScale="1">
        <p:scale>
          <a:sx n="128" d="100"/>
          <a:sy n="128" d="100"/>
        </p:scale>
        <p:origin x="148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4" Type="http://schemas.openxmlformats.org/officeDocument/2006/relationships/tags" Target="tags/tag461.xml"/><Relationship Id="rId83" Type="http://schemas.openxmlformats.org/officeDocument/2006/relationships/tableStyles" Target="tableStyles.xml"/><Relationship Id="rId82" Type="http://schemas.openxmlformats.org/officeDocument/2006/relationships/viewProps" Target="viewProps.xml"/><Relationship Id="rId81" Type="http://schemas.openxmlformats.org/officeDocument/2006/relationships/presProps" Target="presProps.xml"/><Relationship Id="rId80" Type="http://schemas.openxmlformats.org/officeDocument/2006/relationships/notesMaster" Target="notesMasters/notesMaster1.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9433CC-4372-834B-BEE8-4DEDCE506F01}"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F2728-CE6B-184B-8CAE-F8C65D29AB98}"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3600" b="1">
                <a:latin typeface="+mn-ea"/>
                <a:ea typeface="+mn-ea"/>
              </a:defRPr>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800" b="1">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38542437-FCBD-804C-8010-7D988C9E61D2}" type="datetime1">
              <a:rPr kumimoji="1" lang="zh-CN" altLang="en-US" smtClean="0"/>
            </a:fld>
            <a:endParaRPr kumimoji="1" lang="zh-CN" altLang="en-US"/>
          </a:p>
        </p:txBody>
      </p:sp>
      <p:sp>
        <p:nvSpPr>
          <p:cNvPr id="5" name="页脚占位符 4"/>
          <p:cNvSpPr>
            <a:spLocks noGrp="1"/>
          </p:cNvSpPr>
          <p:nvPr>
            <p:ph type="ftr" sz="quarter" idx="11"/>
          </p:nvPr>
        </p:nvSpPr>
        <p:spPr/>
        <p:txBody>
          <a:bodyPr/>
          <a:lstStyle/>
          <a:p>
            <a:r>
              <a:rPr kumimoji="1" lang="zh-CN" altLang="en-US"/>
              <a:t>西北工业大学软件学院</a:t>
            </a:r>
            <a:endParaRPr kumimoji="1" lang="zh-CN" altLang="en-US"/>
          </a:p>
        </p:txBody>
      </p:sp>
      <p:sp>
        <p:nvSpPr>
          <p:cNvPr id="6" name="灯片编号占位符 5"/>
          <p:cNvSpPr>
            <a:spLocks noGrp="1"/>
          </p:cNvSpPr>
          <p:nvPr>
            <p:ph type="sldNum" sz="quarter" idx="12"/>
          </p:nvPr>
        </p:nvSpPr>
        <p:spPr/>
        <p:txBody>
          <a:bodyPr/>
          <a:lstStyle/>
          <a:p>
            <a:fld id="{5A1A6423-77BD-D842-A714-25250E903C41}"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latin typeface="+mn-ea"/>
                <a:ea typeface="+mn-ea"/>
              </a:defRPr>
            </a:lvl1p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lvl1pPr>
              <a:defRPr sz="3200" b="1"/>
            </a:lvl1pPr>
            <a:lvl2pPr>
              <a:defRPr sz="2800" b="1"/>
            </a:lvl2pPr>
            <a:lvl3pPr>
              <a:defRPr sz="2400" b="1"/>
            </a:lvl3pPr>
            <a:lvl4pPr>
              <a:defRPr sz="2000" b="1"/>
            </a:lvl4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endParaRPr kumimoji="1" lang="zh-CN" altLang="en-US"/>
          </a:p>
        </p:txBody>
      </p:sp>
      <p:sp>
        <p:nvSpPr>
          <p:cNvPr id="4" name="日期占位符 3"/>
          <p:cNvSpPr>
            <a:spLocks noGrp="1"/>
          </p:cNvSpPr>
          <p:nvPr>
            <p:ph type="dt" sz="half" idx="10"/>
          </p:nvPr>
        </p:nvSpPr>
        <p:spPr/>
        <p:txBody>
          <a:bodyPr/>
          <a:lstStyle>
            <a:lvl1pPr>
              <a:defRPr sz="1400" b="1"/>
            </a:lvl1pPr>
          </a:lstStyle>
          <a:p>
            <a:fld id="{E3568B98-56F6-0943-8E7A-35A5588E2AEF}" type="datetime1">
              <a:rPr kumimoji="1" lang="zh-CN" altLang="en-US" smtClean="0"/>
            </a:fld>
            <a:endParaRPr kumimoji="1" lang="zh-CN" altLang="en-US"/>
          </a:p>
        </p:txBody>
      </p:sp>
      <p:sp>
        <p:nvSpPr>
          <p:cNvPr id="5" name="页脚占位符 4"/>
          <p:cNvSpPr>
            <a:spLocks noGrp="1"/>
          </p:cNvSpPr>
          <p:nvPr>
            <p:ph type="ftr" sz="quarter" idx="11"/>
          </p:nvPr>
        </p:nvSpPr>
        <p:spPr/>
        <p:txBody>
          <a:bodyPr/>
          <a:lstStyle>
            <a:lvl1pPr>
              <a:defRPr sz="1400" b="1"/>
            </a:lvl1pPr>
          </a:lstStyle>
          <a:p>
            <a:r>
              <a:rPr kumimoji="1" lang="zh-CN" altLang="en-US"/>
              <a:t>西北工业大学软件学院</a:t>
            </a:r>
            <a:endParaRPr kumimoji="1" lang="zh-CN" altLang="en-US"/>
          </a:p>
        </p:txBody>
      </p:sp>
      <p:sp>
        <p:nvSpPr>
          <p:cNvPr id="6" name="灯片编号占位符 5"/>
          <p:cNvSpPr>
            <a:spLocks noGrp="1"/>
          </p:cNvSpPr>
          <p:nvPr>
            <p:ph type="sldNum" sz="quarter" idx="12"/>
          </p:nvPr>
        </p:nvSpPr>
        <p:spPr/>
        <p:txBody>
          <a:bodyPr/>
          <a:lstStyle>
            <a:lvl1pPr>
              <a:defRPr sz="1400" b="1"/>
            </a:lvl1pPr>
          </a:lstStyle>
          <a:p>
            <a:fld id="{5A1A6423-77BD-D842-A714-25250E903C41}"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latin typeface="+mn-ea"/>
                <a:ea typeface="+mn-ea"/>
              </a:defRPr>
            </a:lvl1p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628650" y="1825625"/>
            <a:ext cx="3886200" cy="4351338"/>
          </a:xfrm>
        </p:spPr>
        <p:txBody>
          <a:bodyPr/>
          <a:lstStyle>
            <a:lvl1pPr>
              <a:defRPr sz="3200" b="1"/>
            </a:lvl1pPr>
            <a:lvl2pPr>
              <a:defRPr sz="2800" b="1"/>
            </a:lvl2pPr>
            <a:lvl3pPr>
              <a:defRPr sz="2400" b="1"/>
            </a:lvl3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4629150" y="1825625"/>
            <a:ext cx="3886200" cy="4351338"/>
          </a:xfrm>
        </p:spPr>
        <p:txBody>
          <a:bodyPr/>
          <a:lstStyle>
            <a:lvl1pPr>
              <a:defRPr sz="3200" b="1"/>
            </a:lvl1pPr>
            <a:lvl2pPr>
              <a:defRPr sz="2800" b="1"/>
            </a:lvl2pPr>
            <a:lvl3pPr>
              <a:defRPr sz="2400" b="1"/>
            </a:lvl3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F7A4A731-895D-C843-AB7E-8C73F2B5BDA5}" type="datetime1">
              <a:rPr kumimoji="1" lang="zh-CN" altLang="en-US" smtClean="0"/>
            </a:fld>
            <a:endParaRPr kumimoji="1" lang="zh-CN" altLang="en-US"/>
          </a:p>
        </p:txBody>
      </p:sp>
      <p:sp>
        <p:nvSpPr>
          <p:cNvPr id="6" name="页脚占位符 5"/>
          <p:cNvSpPr>
            <a:spLocks noGrp="1"/>
          </p:cNvSpPr>
          <p:nvPr>
            <p:ph type="ftr" sz="quarter" idx="11"/>
          </p:nvPr>
        </p:nvSpPr>
        <p:spPr/>
        <p:txBody>
          <a:bodyPr/>
          <a:lstStyle/>
          <a:p>
            <a:r>
              <a:rPr kumimoji="1" lang="zh-CN" altLang="en-US"/>
              <a:t>西北工业大学软件学院</a:t>
            </a:r>
            <a:endParaRPr kumimoji="1" lang="zh-CN" altLang="en-US"/>
          </a:p>
        </p:txBody>
      </p:sp>
      <p:sp>
        <p:nvSpPr>
          <p:cNvPr id="7" name="灯片编号占位符 6"/>
          <p:cNvSpPr>
            <a:spLocks noGrp="1"/>
          </p:cNvSpPr>
          <p:nvPr>
            <p:ph type="sldNum" sz="quarter" idx="12"/>
          </p:nvPr>
        </p:nvSpPr>
        <p:spPr/>
        <p:txBody>
          <a:bodyPr/>
          <a:lstStyle/>
          <a:p>
            <a:fld id="{5A1A6423-77BD-D842-A714-25250E903C41}"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8C62B8-9847-C34C-A258-60521C24F342}" type="datetime1">
              <a:rPr kumimoji="1" lang="zh-CN" altLang="en-US" smtClean="0"/>
            </a:fld>
            <a:endParaRPr kumimoji="1"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zh-CN" altLang="en-US"/>
              <a:t>西北工业大学软件学院</a:t>
            </a:r>
            <a:endParaRPr kumimoji="1"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1A6423-77BD-D842-A714-25250E903C41}"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p:txStyles>
    <p:titleStyle>
      <a:lvl1pPr algn="l" defTabSz="914400" rtl="0" eaLnBrk="1" latinLnBrk="0" hangingPunct="1">
        <a:lnSpc>
          <a:spcPct val="90000"/>
        </a:lnSpc>
        <a:spcBef>
          <a:spcPct val="0"/>
        </a:spcBef>
        <a:buNone/>
        <a:defRPr sz="3600" b="1" kern="1200">
          <a:solidFill>
            <a:schemeClr val="tx1"/>
          </a:solidFill>
          <a:latin typeface="+mn-ea"/>
          <a:ea typeface="+mn-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3.jpeg"/><Relationship Id="rId7" Type="http://schemas.openxmlformats.org/officeDocument/2006/relationships/image" Target="../media/image3.png"/><Relationship Id="rId6" Type="http://schemas.openxmlformats.org/officeDocument/2006/relationships/tags" Target="../tags/tag52.xml"/><Relationship Id="rId5" Type="http://schemas.openxmlformats.org/officeDocument/2006/relationships/image" Target="../media/image2.png"/><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9" Type="http://schemas.openxmlformats.org/officeDocument/2006/relationships/tags" Target="../tags/tag59.xml"/><Relationship Id="rId8" Type="http://schemas.openxmlformats.org/officeDocument/2006/relationships/tags" Target="../tags/tag58.xml"/><Relationship Id="rId7" Type="http://schemas.openxmlformats.org/officeDocument/2006/relationships/tags" Target="../tags/tag57.xml"/><Relationship Id="rId6" Type="http://schemas.openxmlformats.org/officeDocument/2006/relationships/image" Target="../media/image3.png"/><Relationship Id="rId5" Type="http://schemas.openxmlformats.org/officeDocument/2006/relationships/tags" Target="../tags/tag56.xml"/><Relationship Id="rId4" Type="http://schemas.openxmlformats.org/officeDocument/2006/relationships/image" Target="../media/image2.png"/><Relationship Id="rId3" Type="http://schemas.openxmlformats.org/officeDocument/2006/relationships/tags" Target="../tags/tag55.xml"/><Relationship Id="rId2" Type="http://schemas.openxmlformats.org/officeDocument/2006/relationships/tags" Target="../tags/tag54.xml"/><Relationship Id="rId10" Type="http://schemas.openxmlformats.org/officeDocument/2006/relationships/slideLayout" Target="../slideLayouts/slideLayout2.xml"/><Relationship Id="rId1" Type="http://schemas.openxmlformats.org/officeDocument/2006/relationships/tags" Target="../tags/tag53.xml"/></Relationships>
</file>

<file path=ppt/slides/_rels/slide12.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image" Target="../media/image3.png"/><Relationship Id="rId5" Type="http://schemas.openxmlformats.org/officeDocument/2006/relationships/tags" Target="../tags/tag63.xml"/><Relationship Id="rId4" Type="http://schemas.openxmlformats.org/officeDocument/2006/relationships/image" Target="../media/image2.png"/><Relationship Id="rId3" Type="http://schemas.openxmlformats.org/officeDocument/2006/relationships/tags" Target="../tags/tag62.xml"/><Relationship Id="rId2" Type="http://schemas.openxmlformats.org/officeDocument/2006/relationships/tags" Target="../tags/tag61.xml"/><Relationship Id="rId10" Type="http://schemas.openxmlformats.org/officeDocument/2006/relationships/slideLayout" Target="../slideLayouts/slideLayout2.xml"/><Relationship Id="rId1" Type="http://schemas.openxmlformats.org/officeDocument/2006/relationships/tags" Target="../tags/tag60.xml"/></Relationships>
</file>

<file path=ppt/slides/_rels/slide13.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media/image2.png"/><Relationship Id="rId3" Type="http://schemas.openxmlformats.org/officeDocument/2006/relationships/tags" Target="../tags/tag69.xml"/><Relationship Id="rId2" Type="http://schemas.openxmlformats.org/officeDocument/2006/relationships/tags" Target="../tags/tag68.xml"/><Relationship Id="rId10" Type="http://schemas.openxmlformats.org/officeDocument/2006/relationships/slideLayout" Target="../slideLayouts/slideLayout2.xml"/><Relationship Id="rId1" Type="http://schemas.openxmlformats.org/officeDocument/2006/relationships/tags" Target="../tags/tag67.xml"/></Relationships>
</file>

<file path=ppt/slides/_rels/slide14.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image" Target="../media/image3.png"/><Relationship Id="rId5" Type="http://schemas.openxmlformats.org/officeDocument/2006/relationships/tags" Target="../tags/tag77.xml"/><Relationship Id="rId4" Type="http://schemas.openxmlformats.org/officeDocument/2006/relationships/image" Target="../media/image2.png"/><Relationship Id="rId3" Type="http://schemas.openxmlformats.org/officeDocument/2006/relationships/tags" Target="../tags/tag76.xml"/><Relationship Id="rId2" Type="http://schemas.openxmlformats.org/officeDocument/2006/relationships/tags" Target="../tags/tag75.xml"/><Relationship Id="rId11" Type="http://schemas.openxmlformats.org/officeDocument/2006/relationships/slideLayout" Target="../slideLayouts/slideLayout2.xml"/><Relationship Id="rId10" Type="http://schemas.openxmlformats.org/officeDocument/2006/relationships/tags" Target="../tags/tag81.xml"/><Relationship Id="rId1" Type="http://schemas.openxmlformats.org/officeDocument/2006/relationships/tags" Target="../tags/tag74.xml"/></Relationships>
</file>

<file path=ppt/slides/_rels/slide15.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media/image2.png"/><Relationship Id="rId3" Type="http://schemas.openxmlformats.org/officeDocument/2006/relationships/tags" Target="../tags/tag84.xml"/><Relationship Id="rId2" Type="http://schemas.openxmlformats.org/officeDocument/2006/relationships/tags" Target="../tags/tag83.xml"/><Relationship Id="rId11" Type="http://schemas.openxmlformats.org/officeDocument/2006/relationships/slideLayout" Target="../slideLayouts/slideLayout2.xml"/><Relationship Id="rId10" Type="http://schemas.openxmlformats.org/officeDocument/2006/relationships/tags" Target="../tags/tag89.xml"/><Relationship Id="rId1" Type="http://schemas.openxmlformats.org/officeDocument/2006/relationships/tags" Target="../tags/tag82.xml"/></Relationships>
</file>

<file path=ppt/slides/_rels/slide16.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media/image2.png"/><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slideLayout" Target="../slideLayouts/slideLayout2.xml"/><Relationship Id="rId1" Type="http://schemas.openxmlformats.org/officeDocument/2006/relationships/tags" Target="../tags/tag90.xml"/></Relationships>
</file>

<file path=ppt/slides/_rels/slide17.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tags" Target="../tags/tag102.xml"/><Relationship Id="rId7" Type="http://schemas.openxmlformats.org/officeDocument/2006/relationships/tags" Target="../tags/tag101.xml"/><Relationship Id="rId6" Type="http://schemas.openxmlformats.org/officeDocument/2006/relationships/image" Target="../media/image3.png"/><Relationship Id="rId5" Type="http://schemas.openxmlformats.org/officeDocument/2006/relationships/tags" Target="../tags/tag100.xml"/><Relationship Id="rId4" Type="http://schemas.openxmlformats.org/officeDocument/2006/relationships/image" Target="../media/image2.png"/><Relationship Id="rId3" Type="http://schemas.openxmlformats.org/officeDocument/2006/relationships/tags" Target="../tags/tag99.xml"/><Relationship Id="rId2" Type="http://schemas.openxmlformats.org/officeDocument/2006/relationships/tags" Target="../tags/tag98.xml"/><Relationship Id="rId10" Type="http://schemas.openxmlformats.org/officeDocument/2006/relationships/slideLayout" Target="../slideLayouts/slideLayout2.xml"/><Relationship Id="rId1" Type="http://schemas.openxmlformats.org/officeDocument/2006/relationships/tags" Target="../tags/tag97.xml"/></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09.xml"/><Relationship Id="rId7" Type="http://schemas.openxmlformats.org/officeDocument/2006/relationships/tags" Target="../tags/tag108.xml"/><Relationship Id="rId6" Type="http://schemas.openxmlformats.org/officeDocument/2006/relationships/tags" Target="../tags/tag107.xml"/><Relationship Id="rId5" Type="http://schemas.openxmlformats.org/officeDocument/2006/relationships/image" Target="../media/image3.png"/><Relationship Id="rId4" Type="http://schemas.openxmlformats.org/officeDocument/2006/relationships/tags" Target="../tags/tag106.xml"/><Relationship Id="rId3" Type="http://schemas.openxmlformats.org/officeDocument/2006/relationships/image" Target="../media/image2.png"/><Relationship Id="rId2" Type="http://schemas.openxmlformats.org/officeDocument/2006/relationships/tags" Target="../tags/tag105.xml"/><Relationship Id="rId1" Type="http://schemas.openxmlformats.org/officeDocument/2006/relationships/tags" Target="../tags/tag104.xml"/></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3.bin"/><Relationship Id="rId8" Type="http://schemas.openxmlformats.org/officeDocument/2006/relationships/tags" Target="../tags/tag115.xml"/><Relationship Id="rId7" Type="http://schemas.openxmlformats.org/officeDocument/2006/relationships/tags" Target="../tags/tag114.xml"/><Relationship Id="rId6" Type="http://schemas.openxmlformats.org/officeDocument/2006/relationships/tags" Target="../tags/tag113.xml"/><Relationship Id="rId5" Type="http://schemas.openxmlformats.org/officeDocument/2006/relationships/image" Target="../media/image3.png"/><Relationship Id="rId4" Type="http://schemas.openxmlformats.org/officeDocument/2006/relationships/tags" Target="../tags/tag112.xml"/><Relationship Id="rId3" Type="http://schemas.openxmlformats.org/officeDocument/2006/relationships/image" Target="../media/image2.png"/><Relationship Id="rId2" Type="http://schemas.openxmlformats.org/officeDocument/2006/relationships/tags" Target="../tags/tag111.xml"/><Relationship Id="rId15" Type="http://schemas.openxmlformats.org/officeDocument/2006/relationships/vmlDrawing" Target="../drawings/vmlDrawing2.vml"/><Relationship Id="rId14" Type="http://schemas.openxmlformats.org/officeDocument/2006/relationships/slideLayout" Target="../slideLayouts/slideLayout2.xml"/><Relationship Id="rId13" Type="http://schemas.openxmlformats.org/officeDocument/2006/relationships/image" Target="../media/image15.emf"/><Relationship Id="rId12" Type="http://schemas.openxmlformats.org/officeDocument/2006/relationships/oleObject" Target="../embeddings/oleObject4.bin"/><Relationship Id="rId11" Type="http://schemas.openxmlformats.org/officeDocument/2006/relationships/tags" Target="../tags/tag116.xml"/><Relationship Id="rId10" Type="http://schemas.openxmlformats.org/officeDocument/2006/relationships/image" Target="../media/image14.emf"/><Relationship Id="rId1" Type="http://schemas.openxmlformats.org/officeDocument/2006/relationships/tags" Target="../tags/tag110.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20.xml"/><Relationship Id="rId5" Type="http://schemas.openxmlformats.org/officeDocument/2006/relationships/image" Target="../media/image3.png"/><Relationship Id="rId4" Type="http://schemas.openxmlformats.org/officeDocument/2006/relationships/tags" Target="../tags/tag119.xml"/><Relationship Id="rId3" Type="http://schemas.openxmlformats.org/officeDocument/2006/relationships/image" Target="../media/image2.png"/><Relationship Id="rId2" Type="http://schemas.openxmlformats.org/officeDocument/2006/relationships/tags" Target="../tags/tag118.xml"/><Relationship Id="rId1" Type="http://schemas.openxmlformats.org/officeDocument/2006/relationships/tags" Target="../tags/tag117.xml"/></Relationships>
</file>

<file path=ppt/slides/_rels/slide21.xml.rels><?xml version="1.0" encoding="UTF-8" standalone="yes"?>
<Relationships xmlns="http://schemas.openxmlformats.org/package/2006/relationships"><Relationship Id="rId9" Type="http://schemas.openxmlformats.org/officeDocument/2006/relationships/tags" Target="../tags/tag127.xml"/><Relationship Id="rId8" Type="http://schemas.openxmlformats.org/officeDocument/2006/relationships/tags" Target="../tags/tag126.xml"/><Relationship Id="rId7" Type="http://schemas.openxmlformats.org/officeDocument/2006/relationships/tags" Target="../tags/tag125.xml"/><Relationship Id="rId6" Type="http://schemas.openxmlformats.org/officeDocument/2006/relationships/tags" Target="../tags/tag124.xml"/><Relationship Id="rId5" Type="http://schemas.openxmlformats.org/officeDocument/2006/relationships/image" Target="../media/image3.png"/><Relationship Id="rId4" Type="http://schemas.openxmlformats.org/officeDocument/2006/relationships/tags" Target="../tags/tag123.xml"/><Relationship Id="rId3" Type="http://schemas.openxmlformats.org/officeDocument/2006/relationships/image" Target="../media/image2.png"/><Relationship Id="rId2" Type="http://schemas.openxmlformats.org/officeDocument/2006/relationships/tags" Target="../tags/tag122.xml"/><Relationship Id="rId11" Type="http://schemas.openxmlformats.org/officeDocument/2006/relationships/slideLayout" Target="../slideLayouts/slideLayout2.xml"/><Relationship Id="rId10" Type="http://schemas.openxmlformats.org/officeDocument/2006/relationships/tags" Target="../tags/tag128.xml"/><Relationship Id="rId1" Type="http://schemas.openxmlformats.org/officeDocument/2006/relationships/tags" Target="../tags/tag121.xml"/></Relationships>
</file>

<file path=ppt/slides/_rels/slide22.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tags" Target="../tags/tag134.xml"/><Relationship Id="rId7" Type="http://schemas.openxmlformats.org/officeDocument/2006/relationships/tags" Target="../tags/tag133.xml"/><Relationship Id="rId6" Type="http://schemas.openxmlformats.org/officeDocument/2006/relationships/tags" Target="../tags/tag132.xml"/><Relationship Id="rId5" Type="http://schemas.openxmlformats.org/officeDocument/2006/relationships/image" Target="../media/image3.png"/><Relationship Id="rId4" Type="http://schemas.openxmlformats.org/officeDocument/2006/relationships/tags" Target="../tags/tag131.xml"/><Relationship Id="rId3" Type="http://schemas.openxmlformats.org/officeDocument/2006/relationships/image" Target="../media/image2.png"/><Relationship Id="rId2" Type="http://schemas.openxmlformats.org/officeDocument/2006/relationships/tags" Target="../tags/tag130.xml"/><Relationship Id="rId12" Type="http://schemas.openxmlformats.org/officeDocument/2006/relationships/slideLayout" Target="../slideLayouts/slideLayout2.xml"/><Relationship Id="rId11" Type="http://schemas.openxmlformats.org/officeDocument/2006/relationships/tags" Target="../tags/tag137.xml"/><Relationship Id="rId10" Type="http://schemas.openxmlformats.org/officeDocument/2006/relationships/tags" Target="../tags/tag136.xml"/><Relationship Id="rId1" Type="http://schemas.openxmlformats.org/officeDocument/2006/relationships/tags" Target="../tags/tag129.xml"/></Relationships>
</file>

<file path=ppt/slides/_rels/slide23.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tags" Target="../tags/tag143.xml"/><Relationship Id="rId7" Type="http://schemas.openxmlformats.org/officeDocument/2006/relationships/tags" Target="../tags/tag142.xml"/><Relationship Id="rId6" Type="http://schemas.openxmlformats.org/officeDocument/2006/relationships/tags" Target="../tags/tag141.xml"/><Relationship Id="rId5" Type="http://schemas.openxmlformats.org/officeDocument/2006/relationships/image" Target="../media/image3.png"/><Relationship Id="rId4" Type="http://schemas.openxmlformats.org/officeDocument/2006/relationships/tags" Target="../tags/tag140.xml"/><Relationship Id="rId3" Type="http://schemas.openxmlformats.org/officeDocument/2006/relationships/image" Target="../media/image2.png"/><Relationship Id="rId2" Type="http://schemas.openxmlformats.org/officeDocument/2006/relationships/tags" Target="../tags/tag139.xml"/><Relationship Id="rId12" Type="http://schemas.openxmlformats.org/officeDocument/2006/relationships/slideLayout" Target="../slideLayouts/slideLayout2.xml"/><Relationship Id="rId11" Type="http://schemas.openxmlformats.org/officeDocument/2006/relationships/tags" Target="../tags/tag146.xml"/><Relationship Id="rId10" Type="http://schemas.openxmlformats.org/officeDocument/2006/relationships/tags" Target="../tags/tag145.xml"/><Relationship Id="rId1" Type="http://schemas.openxmlformats.org/officeDocument/2006/relationships/tags" Target="../tags/tag138.xml"/></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52.xml"/><Relationship Id="rId7" Type="http://schemas.openxmlformats.org/officeDocument/2006/relationships/tags" Target="../tags/tag151.xml"/><Relationship Id="rId6" Type="http://schemas.openxmlformats.org/officeDocument/2006/relationships/tags" Target="../tags/tag150.xml"/><Relationship Id="rId5" Type="http://schemas.openxmlformats.org/officeDocument/2006/relationships/image" Target="../media/image3.png"/><Relationship Id="rId4" Type="http://schemas.openxmlformats.org/officeDocument/2006/relationships/tags" Target="../tags/tag149.xml"/><Relationship Id="rId3" Type="http://schemas.openxmlformats.org/officeDocument/2006/relationships/image" Target="../media/image2.png"/><Relationship Id="rId2" Type="http://schemas.openxmlformats.org/officeDocument/2006/relationships/tags" Target="../tags/tag148.xml"/><Relationship Id="rId1" Type="http://schemas.openxmlformats.org/officeDocument/2006/relationships/tags" Target="../tags/tag147.xml"/></Relationships>
</file>

<file path=ppt/slides/_rels/slide25.xml.rels><?xml version="1.0" encoding="UTF-8" standalone="yes"?>
<Relationships xmlns="http://schemas.openxmlformats.org/package/2006/relationships"><Relationship Id="rId9" Type="http://schemas.openxmlformats.org/officeDocument/2006/relationships/tags" Target="../tags/tag159.xml"/><Relationship Id="rId8" Type="http://schemas.openxmlformats.org/officeDocument/2006/relationships/tags" Target="../tags/tag158.xml"/><Relationship Id="rId7" Type="http://schemas.openxmlformats.org/officeDocument/2006/relationships/tags" Target="../tags/tag157.xml"/><Relationship Id="rId6" Type="http://schemas.openxmlformats.org/officeDocument/2006/relationships/tags" Target="../tags/tag156.xml"/><Relationship Id="rId5" Type="http://schemas.openxmlformats.org/officeDocument/2006/relationships/image" Target="../media/image3.png"/><Relationship Id="rId4" Type="http://schemas.openxmlformats.org/officeDocument/2006/relationships/tags" Target="../tags/tag155.xml"/><Relationship Id="rId3" Type="http://schemas.openxmlformats.org/officeDocument/2006/relationships/image" Target="../media/image2.png"/><Relationship Id="rId2" Type="http://schemas.openxmlformats.org/officeDocument/2006/relationships/tags" Target="../tags/tag154.xml"/><Relationship Id="rId12" Type="http://schemas.openxmlformats.org/officeDocument/2006/relationships/slideLayout" Target="../slideLayouts/slideLayout2.xml"/><Relationship Id="rId11" Type="http://schemas.openxmlformats.org/officeDocument/2006/relationships/tags" Target="../tags/tag161.xml"/><Relationship Id="rId10" Type="http://schemas.openxmlformats.org/officeDocument/2006/relationships/tags" Target="../tags/tag160.xml"/><Relationship Id="rId1" Type="http://schemas.openxmlformats.org/officeDocument/2006/relationships/tags" Target="../tags/tag153.xml"/></Relationships>
</file>

<file path=ppt/slides/_rels/slide26.xml.rels><?xml version="1.0" encoding="UTF-8" standalone="yes"?>
<Relationships xmlns="http://schemas.openxmlformats.org/package/2006/relationships"><Relationship Id="rId9" Type="http://schemas.openxmlformats.org/officeDocument/2006/relationships/tags" Target="../tags/tag168.xml"/><Relationship Id="rId8" Type="http://schemas.openxmlformats.org/officeDocument/2006/relationships/tags" Target="../tags/tag167.xml"/><Relationship Id="rId7" Type="http://schemas.openxmlformats.org/officeDocument/2006/relationships/tags" Target="../tags/tag166.xml"/><Relationship Id="rId6" Type="http://schemas.openxmlformats.org/officeDocument/2006/relationships/tags" Target="../tags/tag165.xml"/><Relationship Id="rId5" Type="http://schemas.openxmlformats.org/officeDocument/2006/relationships/image" Target="../media/image3.png"/><Relationship Id="rId4" Type="http://schemas.openxmlformats.org/officeDocument/2006/relationships/tags" Target="../tags/tag164.xml"/><Relationship Id="rId3" Type="http://schemas.openxmlformats.org/officeDocument/2006/relationships/image" Target="../media/image2.png"/><Relationship Id="rId2" Type="http://schemas.openxmlformats.org/officeDocument/2006/relationships/tags" Target="../tags/tag163.xml"/><Relationship Id="rId12" Type="http://schemas.openxmlformats.org/officeDocument/2006/relationships/slideLayout" Target="../slideLayouts/slideLayout2.xml"/><Relationship Id="rId11" Type="http://schemas.openxmlformats.org/officeDocument/2006/relationships/tags" Target="../tags/tag170.xml"/><Relationship Id="rId10" Type="http://schemas.openxmlformats.org/officeDocument/2006/relationships/tags" Target="../tags/tag169.xml"/><Relationship Id="rId1" Type="http://schemas.openxmlformats.org/officeDocument/2006/relationships/tags" Target="../tags/tag162.xml"/></Relationships>
</file>

<file path=ppt/slides/_rels/slide27.xml.rels><?xml version="1.0" encoding="UTF-8" standalone="yes"?>
<Relationships xmlns="http://schemas.openxmlformats.org/package/2006/relationships"><Relationship Id="rId9" Type="http://schemas.openxmlformats.org/officeDocument/2006/relationships/tags" Target="../tags/tag177.xml"/><Relationship Id="rId8" Type="http://schemas.openxmlformats.org/officeDocument/2006/relationships/tags" Target="../tags/tag176.xml"/><Relationship Id="rId7" Type="http://schemas.openxmlformats.org/officeDocument/2006/relationships/tags" Target="../tags/tag175.xml"/><Relationship Id="rId6" Type="http://schemas.openxmlformats.org/officeDocument/2006/relationships/image" Target="../media/image3.png"/><Relationship Id="rId5" Type="http://schemas.openxmlformats.org/officeDocument/2006/relationships/tags" Target="../tags/tag174.xml"/><Relationship Id="rId4" Type="http://schemas.openxmlformats.org/officeDocument/2006/relationships/image" Target="../media/image2.png"/><Relationship Id="rId3" Type="http://schemas.openxmlformats.org/officeDocument/2006/relationships/tags" Target="../tags/tag173.xml"/><Relationship Id="rId2" Type="http://schemas.openxmlformats.org/officeDocument/2006/relationships/tags" Target="../tags/tag172.xml"/><Relationship Id="rId11" Type="http://schemas.openxmlformats.org/officeDocument/2006/relationships/slideLayout" Target="../slideLayouts/slideLayout2.xml"/><Relationship Id="rId10" Type="http://schemas.openxmlformats.org/officeDocument/2006/relationships/tags" Target="../tags/tag178.xml"/><Relationship Id="rId1" Type="http://schemas.openxmlformats.org/officeDocument/2006/relationships/tags" Target="../tags/tag171.xml"/></Relationships>
</file>

<file path=ppt/slides/_rels/slide28.xml.rels><?xml version="1.0" encoding="UTF-8" standalone="yes"?>
<Relationships xmlns="http://schemas.openxmlformats.org/package/2006/relationships"><Relationship Id="rId9" Type="http://schemas.openxmlformats.org/officeDocument/2006/relationships/tags" Target="../tags/tag184.xml"/><Relationship Id="rId8" Type="http://schemas.openxmlformats.org/officeDocument/2006/relationships/tags" Target="../tags/tag183.xml"/><Relationship Id="rId7" Type="http://schemas.openxmlformats.org/officeDocument/2006/relationships/image" Target="../media/image3.png"/><Relationship Id="rId6" Type="http://schemas.openxmlformats.org/officeDocument/2006/relationships/tags" Target="../tags/tag182.xml"/><Relationship Id="rId5" Type="http://schemas.openxmlformats.org/officeDocument/2006/relationships/image" Target="../media/image2.png"/><Relationship Id="rId4" Type="http://schemas.openxmlformats.org/officeDocument/2006/relationships/tags" Target="../tags/tag181.xml"/><Relationship Id="rId3" Type="http://schemas.openxmlformats.org/officeDocument/2006/relationships/tags" Target="../tags/tag180.xml"/><Relationship Id="rId2" Type="http://schemas.openxmlformats.org/officeDocument/2006/relationships/tags" Target="../tags/tag179.xml"/><Relationship Id="rId12" Type="http://schemas.openxmlformats.org/officeDocument/2006/relationships/slideLayout" Target="../slideLayouts/slideLayout2.xml"/><Relationship Id="rId11" Type="http://schemas.openxmlformats.org/officeDocument/2006/relationships/tags" Target="../tags/tag186.xml"/><Relationship Id="rId10" Type="http://schemas.openxmlformats.org/officeDocument/2006/relationships/tags" Target="../tags/tag185.xml"/><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tags" Target="../tags/tag192.xml"/><Relationship Id="rId7" Type="http://schemas.openxmlformats.org/officeDocument/2006/relationships/tags" Target="../tags/tag191.xml"/><Relationship Id="rId6" Type="http://schemas.openxmlformats.org/officeDocument/2006/relationships/image" Target="../media/image3.png"/><Relationship Id="rId5" Type="http://schemas.openxmlformats.org/officeDocument/2006/relationships/tags" Target="../tags/tag190.xml"/><Relationship Id="rId4" Type="http://schemas.openxmlformats.org/officeDocument/2006/relationships/image" Target="../media/image2.png"/><Relationship Id="rId3" Type="http://schemas.openxmlformats.org/officeDocument/2006/relationships/tags" Target="../tags/tag189.xml"/><Relationship Id="rId2" Type="http://schemas.openxmlformats.org/officeDocument/2006/relationships/tags" Target="../tags/tag188.xml"/><Relationship Id="rId12" Type="http://schemas.openxmlformats.org/officeDocument/2006/relationships/slideLayout" Target="../slideLayouts/slideLayout2.xml"/><Relationship Id="rId11" Type="http://schemas.openxmlformats.org/officeDocument/2006/relationships/tags" Target="../tags/tag194.xml"/><Relationship Id="rId10" Type="http://schemas.openxmlformats.org/officeDocument/2006/relationships/image" Target="../media/image17.png"/><Relationship Id="rId1" Type="http://schemas.openxmlformats.org/officeDocument/2006/relationships/tags" Target="../tags/tag187.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image" Target="../media/image3.png"/><Relationship Id="rId4" Type="http://schemas.openxmlformats.org/officeDocument/2006/relationships/tags" Target="../tags/tag7.xml"/><Relationship Id="rId3" Type="http://schemas.openxmlformats.org/officeDocument/2006/relationships/image" Target="../media/image2.png"/><Relationship Id="rId2" Type="http://schemas.openxmlformats.org/officeDocument/2006/relationships/tags" Target="../tags/tag6.xml"/><Relationship Id="rId1" Type="http://schemas.openxmlformats.org/officeDocument/2006/relationships/tags" Target="../tags/tag5.xml"/></Relationships>
</file>

<file path=ppt/slides/_rels/slide30.xml.rels><?xml version="1.0" encoding="UTF-8" standalone="yes"?>
<Relationships xmlns="http://schemas.openxmlformats.org/package/2006/relationships"><Relationship Id="rId9" Type="http://schemas.openxmlformats.org/officeDocument/2006/relationships/tags" Target="../tags/tag201.xml"/><Relationship Id="rId8" Type="http://schemas.openxmlformats.org/officeDocument/2006/relationships/tags" Target="../tags/tag200.xml"/><Relationship Id="rId7" Type="http://schemas.openxmlformats.org/officeDocument/2006/relationships/tags" Target="../tags/tag199.xml"/><Relationship Id="rId6" Type="http://schemas.openxmlformats.org/officeDocument/2006/relationships/image" Target="../media/image3.png"/><Relationship Id="rId5" Type="http://schemas.openxmlformats.org/officeDocument/2006/relationships/tags" Target="../tags/tag198.xml"/><Relationship Id="rId4" Type="http://schemas.openxmlformats.org/officeDocument/2006/relationships/image" Target="../media/image2.png"/><Relationship Id="rId3" Type="http://schemas.openxmlformats.org/officeDocument/2006/relationships/tags" Target="../tags/tag197.xml"/><Relationship Id="rId2" Type="http://schemas.openxmlformats.org/officeDocument/2006/relationships/tags" Target="../tags/tag196.xml"/><Relationship Id="rId11" Type="http://schemas.openxmlformats.org/officeDocument/2006/relationships/slideLayout" Target="../slideLayouts/slideLayout2.xml"/><Relationship Id="rId10" Type="http://schemas.openxmlformats.org/officeDocument/2006/relationships/tags" Target="../tags/tag202.xml"/><Relationship Id="rId1" Type="http://schemas.openxmlformats.org/officeDocument/2006/relationships/tags" Target="../tags/tag195.xml"/></Relationships>
</file>

<file path=ppt/slides/_rels/slide31.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tags" Target="../tags/tag206.xml"/><Relationship Id="rId5" Type="http://schemas.openxmlformats.org/officeDocument/2006/relationships/image" Target="../media/image3.png"/><Relationship Id="rId4" Type="http://schemas.openxmlformats.org/officeDocument/2006/relationships/tags" Target="../tags/tag205.xml"/><Relationship Id="rId3" Type="http://schemas.openxmlformats.org/officeDocument/2006/relationships/image" Target="../media/image2.png"/><Relationship Id="rId2" Type="http://schemas.openxmlformats.org/officeDocument/2006/relationships/tags" Target="../tags/tag204.xml"/><Relationship Id="rId11" Type="http://schemas.openxmlformats.org/officeDocument/2006/relationships/slideLayout" Target="../slideLayouts/slideLayout2.xml"/><Relationship Id="rId10" Type="http://schemas.openxmlformats.org/officeDocument/2006/relationships/image" Target="../media/image18.png"/><Relationship Id="rId1" Type="http://schemas.openxmlformats.org/officeDocument/2006/relationships/tags" Target="../tags/tag203.xml"/></Relationships>
</file>

<file path=ppt/slides/_rels/slide32.xml.rels><?xml version="1.0" encoding="UTF-8" standalone="yes"?>
<Relationships xmlns="http://schemas.openxmlformats.org/package/2006/relationships"><Relationship Id="rId9" Type="http://schemas.openxmlformats.org/officeDocument/2006/relationships/tags" Target="../tags/tag216.xml"/><Relationship Id="rId8" Type="http://schemas.openxmlformats.org/officeDocument/2006/relationships/tags" Target="../tags/tag215.xml"/><Relationship Id="rId7" Type="http://schemas.openxmlformats.org/officeDocument/2006/relationships/tags" Target="../tags/tag214.xml"/><Relationship Id="rId6" Type="http://schemas.openxmlformats.org/officeDocument/2006/relationships/tags" Target="../tags/tag213.xml"/><Relationship Id="rId5" Type="http://schemas.openxmlformats.org/officeDocument/2006/relationships/image" Target="../media/image3.png"/><Relationship Id="rId4" Type="http://schemas.openxmlformats.org/officeDocument/2006/relationships/tags" Target="../tags/tag212.xml"/><Relationship Id="rId3" Type="http://schemas.openxmlformats.org/officeDocument/2006/relationships/image" Target="../media/image2.png"/><Relationship Id="rId2" Type="http://schemas.openxmlformats.org/officeDocument/2006/relationships/tags" Target="../tags/tag211.xml"/><Relationship Id="rId12" Type="http://schemas.openxmlformats.org/officeDocument/2006/relationships/slideLayout" Target="../slideLayouts/slideLayout2.xml"/><Relationship Id="rId11" Type="http://schemas.openxmlformats.org/officeDocument/2006/relationships/tags" Target="../tags/tag218.xml"/><Relationship Id="rId10" Type="http://schemas.openxmlformats.org/officeDocument/2006/relationships/tags" Target="../tags/tag217.xml"/><Relationship Id="rId1" Type="http://schemas.openxmlformats.org/officeDocument/2006/relationships/tags" Target="../tags/tag210.xml"/></Relationships>
</file>

<file path=ppt/slides/_rels/slide33.xml.rels><?xml version="1.0" encoding="UTF-8" standalone="yes"?>
<Relationships xmlns="http://schemas.openxmlformats.org/package/2006/relationships"><Relationship Id="rId9" Type="http://schemas.openxmlformats.org/officeDocument/2006/relationships/tags" Target="../tags/tag225.xml"/><Relationship Id="rId8" Type="http://schemas.openxmlformats.org/officeDocument/2006/relationships/tags" Target="../tags/tag224.xml"/><Relationship Id="rId7" Type="http://schemas.openxmlformats.org/officeDocument/2006/relationships/tags" Target="../tags/tag223.xml"/><Relationship Id="rId6" Type="http://schemas.openxmlformats.org/officeDocument/2006/relationships/tags" Target="../tags/tag222.xml"/><Relationship Id="rId5" Type="http://schemas.openxmlformats.org/officeDocument/2006/relationships/image" Target="../media/image3.png"/><Relationship Id="rId4" Type="http://schemas.openxmlformats.org/officeDocument/2006/relationships/tags" Target="../tags/tag221.xml"/><Relationship Id="rId3" Type="http://schemas.openxmlformats.org/officeDocument/2006/relationships/image" Target="../media/image2.png"/><Relationship Id="rId2" Type="http://schemas.openxmlformats.org/officeDocument/2006/relationships/tags" Target="../tags/tag220.xml"/><Relationship Id="rId11" Type="http://schemas.openxmlformats.org/officeDocument/2006/relationships/slideLayout" Target="../slideLayouts/slideLayout2.xml"/><Relationship Id="rId10" Type="http://schemas.openxmlformats.org/officeDocument/2006/relationships/tags" Target="../tags/tag226.xml"/><Relationship Id="rId1" Type="http://schemas.openxmlformats.org/officeDocument/2006/relationships/tags" Target="../tags/tag219.xml"/></Relationships>
</file>

<file path=ppt/slides/_rels/slide34.xml.rels><?xml version="1.0" encoding="UTF-8" standalone="yes"?>
<Relationships xmlns="http://schemas.openxmlformats.org/package/2006/relationships"><Relationship Id="rId9" Type="http://schemas.openxmlformats.org/officeDocument/2006/relationships/tags" Target="../tags/tag233.xml"/><Relationship Id="rId8" Type="http://schemas.openxmlformats.org/officeDocument/2006/relationships/tags" Target="../tags/tag232.xml"/><Relationship Id="rId7" Type="http://schemas.openxmlformats.org/officeDocument/2006/relationships/tags" Target="../tags/tag231.xml"/><Relationship Id="rId6" Type="http://schemas.openxmlformats.org/officeDocument/2006/relationships/tags" Target="../tags/tag230.xml"/><Relationship Id="rId5" Type="http://schemas.openxmlformats.org/officeDocument/2006/relationships/image" Target="../media/image3.png"/><Relationship Id="rId4" Type="http://schemas.openxmlformats.org/officeDocument/2006/relationships/tags" Target="../tags/tag229.xml"/><Relationship Id="rId3" Type="http://schemas.openxmlformats.org/officeDocument/2006/relationships/image" Target="../media/image2.png"/><Relationship Id="rId2" Type="http://schemas.openxmlformats.org/officeDocument/2006/relationships/tags" Target="../tags/tag228.xml"/><Relationship Id="rId10" Type="http://schemas.openxmlformats.org/officeDocument/2006/relationships/slideLayout" Target="../slideLayouts/slideLayout2.xml"/><Relationship Id="rId1" Type="http://schemas.openxmlformats.org/officeDocument/2006/relationships/tags" Target="../tags/tag227.xml"/></Relationships>
</file>

<file path=ppt/slides/_rels/slide35.xml.rels><?xml version="1.0" encoding="UTF-8" standalone="yes"?>
<Relationships xmlns="http://schemas.openxmlformats.org/package/2006/relationships"><Relationship Id="rId9" Type="http://schemas.openxmlformats.org/officeDocument/2006/relationships/tags" Target="../tags/tag240.xml"/><Relationship Id="rId8" Type="http://schemas.openxmlformats.org/officeDocument/2006/relationships/tags" Target="../tags/tag239.xml"/><Relationship Id="rId7" Type="http://schemas.openxmlformats.org/officeDocument/2006/relationships/tags" Target="../tags/tag238.xml"/><Relationship Id="rId6" Type="http://schemas.openxmlformats.org/officeDocument/2006/relationships/tags" Target="../tags/tag237.xml"/><Relationship Id="rId5" Type="http://schemas.openxmlformats.org/officeDocument/2006/relationships/image" Target="../media/image3.png"/><Relationship Id="rId4" Type="http://schemas.openxmlformats.org/officeDocument/2006/relationships/tags" Target="../tags/tag236.xml"/><Relationship Id="rId3" Type="http://schemas.openxmlformats.org/officeDocument/2006/relationships/image" Target="../media/image2.png"/><Relationship Id="rId2" Type="http://schemas.openxmlformats.org/officeDocument/2006/relationships/tags" Target="../tags/tag235.xml"/><Relationship Id="rId11" Type="http://schemas.openxmlformats.org/officeDocument/2006/relationships/slideLayout" Target="../slideLayouts/slideLayout2.xml"/><Relationship Id="rId10" Type="http://schemas.openxmlformats.org/officeDocument/2006/relationships/tags" Target="../tags/tag241.xml"/><Relationship Id="rId1" Type="http://schemas.openxmlformats.org/officeDocument/2006/relationships/tags" Target="../tags/tag234.xml"/></Relationships>
</file>

<file path=ppt/slides/_rels/slide36.xml.rels><?xml version="1.0" encoding="UTF-8" standalone="yes"?>
<Relationships xmlns="http://schemas.openxmlformats.org/package/2006/relationships"><Relationship Id="rId9" Type="http://schemas.openxmlformats.org/officeDocument/2006/relationships/tags" Target="../tags/tag248.xml"/><Relationship Id="rId8" Type="http://schemas.openxmlformats.org/officeDocument/2006/relationships/tags" Target="../tags/tag247.xml"/><Relationship Id="rId7" Type="http://schemas.openxmlformats.org/officeDocument/2006/relationships/tags" Target="../tags/tag246.xml"/><Relationship Id="rId6" Type="http://schemas.openxmlformats.org/officeDocument/2006/relationships/tags" Target="../tags/tag245.xml"/><Relationship Id="rId5" Type="http://schemas.openxmlformats.org/officeDocument/2006/relationships/image" Target="../media/image3.png"/><Relationship Id="rId4" Type="http://schemas.openxmlformats.org/officeDocument/2006/relationships/tags" Target="../tags/tag244.xml"/><Relationship Id="rId3" Type="http://schemas.openxmlformats.org/officeDocument/2006/relationships/image" Target="../media/image2.png"/><Relationship Id="rId2" Type="http://schemas.openxmlformats.org/officeDocument/2006/relationships/tags" Target="../tags/tag243.xml"/><Relationship Id="rId11" Type="http://schemas.openxmlformats.org/officeDocument/2006/relationships/slideLayout" Target="../slideLayouts/slideLayout2.xml"/><Relationship Id="rId10" Type="http://schemas.openxmlformats.org/officeDocument/2006/relationships/tags" Target="../tags/tag249.xml"/><Relationship Id="rId1" Type="http://schemas.openxmlformats.org/officeDocument/2006/relationships/tags" Target="../tags/tag242.xml"/></Relationships>
</file>

<file path=ppt/slides/_rels/slide3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253.xml"/><Relationship Id="rId5" Type="http://schemas.openxmlformats.org/officeDocument/2006/relationships/image" Target="../media/image3.png"/><Relationship Id="rId4" Type="http://schemas.openxmlformats.org/officeDocument/2006/relationships/tags" Target="../tags/tag252.xml"/><Relationship Id="rId3" Type="http://schemas.openxmlformats.org/officeDocument/2006/relationships/image" Target="../media/image2.png"/><Relationship Id="rId2" Type="http://schemas.openxmlformats.org/officeDocument/2006/relationships/tags" Target="../tags/tag251.xml"/><Relationship Id="rId1" Type="http://schemas.openxmlformats.org/officeDocument/2006/relationships/tags" Target="../tags/tag250.xml"/></Relationships>
</file>

<file path=ppt/slides/_rels/slide3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257.xml"/><Relationship Id="rId5" Type="http://schemas.openxmlformats.org/officeDocument/2006/relationships/image" Target="../media/image3.png"/><Relationship Id="rId4" Type="http://schemas.openxmlformats.org/officeDocument/2006/relationships/tags" Target="../tags/tag256.xml"/><Relationship Id="rId3" Type="http://schemas.openxmlformats.org/officeDocument/2006/relationships/image" Target="../media/image2.png"/><Relationship Id="rId2" Type="http://schemas.openxmlformats.org/officeDocument/2006/relationships/tags" Target="../tags/tag255.xml"/><Relationship Id="rId1" Type="http://schemas.openxmlformats.org/officeDocument/2006/relationships/tags" Target="../tags/tag254.xml"/></Relationships>
</file>

<file path=ppt/slides/_rels/slide3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261.xml"/><Relationship Id="rId5" Type="http://schemas.openxmlformats.org/officeDocument/2006/relationships/image" Target="../media/image3.png"/><Relationship Id="rId4" Type="http://schemas.openxmlformats.org/officeDocument/2006/relationships/tags" Target="../tags/tag260.xml"/><Relationship Id="rId3" Type="http://schemas.openxmlformats.org/officeDocument/2006/relationships/image" Target="../media/image2.png"/><Relationship Id="rId2" Type="http://schemas.openxmlformats.org/officeDocument/2006/relationships/tags" Target="../tags/tag259.xml"/><Relationship Id="rId1" Type="http://schemas.openxmlformats.org/officeDocument/2006/relationships/tags" Target="../tags/tag258.xml"/></Relationships>
</file>

<file path=ppt/slides/_rels/slide4.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image" Target="../media/image3.png"/><Relationship Id="rId5" Type="http://schemas.openxmlformats.org/officeDocument/2006/relationships/tags" Target="../tags/tag14.xml"/><Relationship Id="rId4" Type="http://schemas.openxmlformats.org/officeDocument/2006/relationships/image" Target="../media/image2.png"/><Relationship Id="rId3" Type="http://schemas.openxmlformats.org/officeDocument/2006/relationships/tags" Target="../tags/tag13.xml"/><Relationship Id="rId2" Type="http://schemas.openxmlformats.org/officeDocument/2006/relationships/tags" Target="../tags/tag12.xml"/><Relationship Id="rId10" Type="http://schemas.openxmlformats.org/officeDocument/2006/relationships/slideLayout" Target="../slideLayouts/slideLayout2.xml"/><Relationship Id="rId1" Type="http://schemas.openxmlformats.org/officeDocument/2006/relationships/tags" Target="../tags/tag11.xml"/></Relationships>
</file>

<file path=ppt/slides/_rels/slide4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265.xml"/><Relationship Id="rId5" Type="http://schemas.openxmlformats.org/officeDocument/2006/relationships/image" Target="../media/image3.png"/><Relationship Id="rId4" Type="http://schemas.openxmlformats.org/officeDocument/2006/relationships/tags" Target="../tags/tag264.xml"/><Relationship Id="rId3" Type="http://schemas.openxmlformats.org/officeDocument/2006/relationships/image" Target="../media/image2.png"/><Relationship Id="rId2" Type="http://schemas.openxmlformats.org/officeDocument/2006/relationships/tags" Target="../tags/tag263.xml"/><Relationship Id="rId1" Type="http://schemas.openxmlformats.org/officeDocument/2006/relationships/tags" Target="../tags/tag262.xml"/></Relationships>
</file>

<file path=ppt/slides/_rels/slide41.xml.rels><?xml version="1.0" encoding="UTF-8" standalone="yes"?>
<Relationships xmlns="http://schemas.openxmlformats.org/package/2006/relationships"><Relationship Id="rId9" Type="http://schemas.openxmlformats.org/officeDocument/2006/relationships/tags" Target="../tags/tag271.xml"/><Relationship Id="rId8" Type="http://schemas.openxmlformats.org/officeDocument/2006/relationships/image" Target="../media/image19.png"/><Relationship Id="rId7" Type="http://schemas.openxmlformats.org/officeDocument/2006/relationships/tags" Target="../tags/tag270.xml"/><Relationship Id="rId6" Type="http://schemas.openxmlformats.org/officeDocument/2006/relationships/tags" Target="../tags/tag269.xml"/><Relationship Id="rId5" Type="http://schemas.openxmlformats.org/officeDocument/2006/relationships/image" Target="../media/image3.png"/><Relationship Id="rId4" Type="http://schemas.openxmlformats.org/officeDocument/2006/relationships/tags" Target="../tags/tag268.xml"/><Relationship Id="rId3" Type="http://schemas.openxmlformats.org/officeDocument/2006/relationships/image" Target="../media/image2.png"/><Relationship Id="rId2" Type="http://schemas.openxmlformats.org/officeDocument/2006/relationships/tags" Target="../tags/tag267.xml"/><Relationship Id="rId13" Type="http://schemas.openxmlformats.org/officeDocument/2006/relationships/slideLayout" Target="../slideLayouts/slideLayout2.xml"/><Relationship Id="rId12" Type="http://schemas.openxmlformats.org/officeDocument/2006/relationships/image" Target="../media/image21.png"/><Relationship Id="rId11" Type="http://schemas.openxmlformats.org/officeDocument/2006/relationships/tags" Target="../tags/tag272.xml"/><Relationship Id="rId10" Type="http://schemas.openxmlformats.org/officeDocument/2006/relationships/image" Target="../media/image20.png"/><Relationship Id="rId1" Type="http://schemas.openxmlformats.org/officeDocument/2006/relationships/tags" Target="../tags/tag266.xml"/></Relationships>
</file>

<file path=ppt/slides/_rels/slide4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276.xml"/><Relationship Id="rId5" Type="http://schemas.openxmlformats.org/officeDocument/2006/relationships/image" Target="../media/image3.png"/><Relationship Id="rId4" Type="http://schemas.openxmlformats.org/officeDocument/2006/relationships/tags" Target="../tags/tag275.xml"/><Relationship Id="rId3" Type="http://schemas.openxmlformats.org/officeDocument/2006/relationships/image" Target="../media/image2.png"/><Relationship Id="rId2" Type="http://schemas.openxmlformats.org/officeDocument/2006/relationships/tags" Target="../tags/tag274.xml"/><Relationship Id="rId1" Type="http://schemas.openxmlformats.org/officeDocument/2006/relationships/tags" Target="../tags/tag273.xml"/></Relationships>
</file>

<file path=ppt/slides/_rels/slide4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2.png"/><Relationship Id="rId7" Type="http://schemas.openxmlformats.org/officeDocument/2006/relationships/tags" Target="../tags/tag281.xml"/><Relationship Id="rId6" Type="http://schemas.openxmlformats.org/officeDocument/2006/relationships/tags" Target="../tags/tag280.xml"/><Relationship Id="rId5" Type="http://schemas.openxmlformats.org/officeDocument/2006/relationships/image" Target="../media/image3.png"/><Relationship Id="rId4" Type="http://schemas.openxmlformats.org/officeDocument/2006/relationships/tags" Target="../tags/tag279.xml"/><Relationship Id="rId3" Type="http://schemas.openxmlformats.org/officeDocument/2006/relationships/image" Target="../media/image2.png"/><Relationship Id="rId2" Type="http://schemas.openxmlformats.org/officeDocument/2006/relationships/tags" Target="../tags/tag278.xml"/><Relationship Id="rId1" Type="http://schemas.openxmlformats.org/officeDocument/2006/relationships/tags" Target="../tags/tag277.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285.xml"/><Relationship Id="rId5" Type="http://schemas.openxmlformats.org/officeDocument/2006/relationships/tags" Target="../tags/tag284.xml"/><Relationship Id="rId4" Type="http://schemas.openxmlformats.org/officeDocument/2006/relationships/tags" Target="../tags/tag283.xml"/><Relationship Id="rId3" Type="http://schemas.openxmlformats.org/officeDocument/2006/relationships/tags" Target="../tags/tag282.xml"/><Relationship Id="rId2" Type="http://schemas.openxmlformats.org/officeDocument/2006/relationships/image" Target="../media/image3.png"/><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tags" Target="../tags/tag291.xml"/><Relationship Id="rId7" Type="http://schemas.openxmlformats.org/officeDocument/2006/relationships/tags" Target="../tags/tag290.xml"/><Relationship Id="rId6" Type="http://schemas.openxmlformats.org/officeDocument/2006/relationships/tags" Target="../tags/tag289.xml"/><Relationship Id="rId5" Type="http://schemas.openxmlformats.org/officeDocument/2006/relationships/image" Target="../media/image3.png"/><Relationship Id="rId4" Type="http://schemas.openxmlformats.org/officeDocument/2006/relationships/tags" Target="../tags/tag288.xml"/><Relationship Id="rId3" Type="http://schemas.openxmlformats.org/officeDocument/2006/relationships/image" Target="../media/image2.png"/><Relationship Id="rId2" Type="http://schemas.openxmlformats.org/officeDocument/2006/relationships/tags" Target="../tags/tag287.xml"/><Relationship Id="rId10" Type="http://schemas.openxmlformats.org/officeDocument/2006/relationships/slideLayout" Target="../slideLayouts/slideLayout2.xml"/><Relationship Id="rId1" Type="http://schemas.openxmlformats.org/officeDocument/2006/relationships/tags" Target="../tags/tag286.xml"/></Relationships>
</file>

<file path=ppt/slides/_rels/slide47.xml.rels><?xml version="1.0" encoding="UTF-8" standalone="yes"?>
<Relationships xmlns="http://schemas.openxmlformats.org/package/2006/relationships"><Relationship Id="rId9" Type="http://schemas.openxmlformats.org/officeDocument/2006/relationships/tags" Target="../tags/tag299.xml"/><Relationship Id="rId8" Type="http://schemas.openxmlformats.org/officeDocument/2006/relationships/tags" Target="../tags/tag298.xml"/><Relationship Id="rId7" Type="http://schemas.openxmlformats.org/officeDocument/2006/relationships/tags" Target="../tags/tag297.xml"/><Relationship Id="rId6" Type="http://schemas.openxmlformats.org/officeDocument/2006/relationships/tags" Target="../tags/tag296.xml"/><Relationship Id="rId5" Type="http://schemas.openxmlformats.org/officeDocument/2006/relationships/image" Target="../media/image3.png"/><Relationship Id="rId4" Type="http://schemas.openxmlformats.org/officeDocument/2006/relationships/tags" Target="../tags/tag295.xml"/><Relationship Id="rId3" Type="http://schemas.openxmlformats.org/officeDocument/2006/relationships/image" Target="../media/image2.png"/><Relationship Id="rId2" Type="http://schemas.openxmlformats.org/officeDocument/2006/relationships/tags" Target="../tags/tag294.xml"/><Relationship Id="rId10" Type="http://schemas.openxmlformats.org/officeDocument/2006/relationships/slideLayout" Target="../slideLayouts/slideLayout2.xml"/><Relationship Id="rId1" Type="http://schemas.openxmlformats.org/officeDocument/2006/relationships/tags" Target="../tags/tag293.xml"/></Relationships>
</file>

<file path=ppt/slides/_rels/slide4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305.xml"/><Relationship Id="rId7" Type="http://schemas.openxmlformats.org/officeDocument/2006/relationships/tags" Target="../tags/tag304.xml"/><Relationship Id="rId6" Type="http://schemas.openxmlformats.org/officeDocument/2006/relationships/tags" Target="../tags/tag303.xml"/><Relationship Id="rId5" Type="http://schemas.openxmlformats.org/officeDocument/2006/relationships/image" Target="../media/image3.png"/><Relationship Id="rId4" Type="http://schemas.openxmlformats.org/officeDocument/2006/relationships/tags" Target="../tags/tag302.xml"/><Relationship Id="rId3" Type="http://schemas.openxmlformats.org/officeDocument/2006/relationships/image" Target="../media/image2.png"/><Relationship Id="rId2" Type="http://schemas.openxmlformats.org/officeDocument/2006/relationships/tags" Target="../tags/tag301.xml"/><Relationship Id="rId1" Type="http://schemas.openxmlformats.org/officeDocument/2006/relationships/tags" Target="../tags/tag300.xml"/></Relationships>
</file>

<file path=ppt/slides/_rels/slide49.xml.rels><?xml version="1.0" encoding="UTF-8" standalone="yes"?>
<Relationships xmlns="http://schemas.openxmlformats.org/package/2006/relationships"><Relationship Id="rId9" Type="http://schemas.openxmlformats.org/officeDocument/2006/relationships/tags" Target="../tags/tag312.xml"/><Relationship Id="rId8" Type="http://schemas.openxmlformats.org/officeDocument/2006/relationships/tags" Target="../tags/tag311.xml"/><Relationship Id="rId7" Type="http://schemas.openxmlformats.org/officeDocument/2006/relationships/tags" Target="../tags/tag310.xml"/><Relationship Id="rId6" Type="http://schemas.openxmlformats.org/officeDocument/2006/relationships/tags" Target="../tags/tag309.xml"/><Relationship Id="rId5" Type="http://schemas.openxmlformats.org/officeDocument/2006/relationships/image" Target="../media/image3.png"/><Relationship Id="rId4" Type="http://schemas.openxmlformats.org/officeDocument/2006/relationships/tags" Target="../tags/tag308.xml"/><Relationship Id="rId3" Type="http://schemas.openxmlformats.org/officeDocument/2006/relationships/image" Target="../media/image2.png"/><Relationship Id="rId2" Type="http://schemas.openxmlformats.org/officeDocument/2006/relationships/tags" Target="../tags/tag307.xml"/><Relationship Id="rId10" Type="http://schemas.openxmlformats.org/officeDocument/2006/relationships/slideLayout" Target="../slideLayouts/slideLayout2.xml"/><Relationship Id="rId1" Type="http://schemas.openxmlformats.org/officeDocument/2006/relationships/tags" Target="../tags/tag306.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4.png"/><Relationship Id="rId6" Type="http://schemas.openxmlformats.org/officeDocument/2006/relationships/image" Target="../media/image3.png"/><Relationship Id="rId5" Type="http://schemas.openxmlformats.org/officeDocument/2006/relationships/tags" Target="../tags/tag21.xml"/><Relationship Id="rId4" Type="http://schemas.openxmlformats.org/officeDocument/2006/relationships/image" Target="../media/image2.png"/><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50.xml.rels><?xml version="1.0" encoding="UTF-8" standalone="yes"?>
<Relationships xmlns="http://schemas.openxmlformats.org/package/2006/relationships"><Relationship Id="rId9" Type="http://schemas.openxmlformats.org/officeDocument/2006/relationships/tags" Target="../tags/tag319.xml"/><Relationship Id="rId8" Type="http://schemas.openxmlformats.org/officeDocument/2006/relationships/tags" Target="../tags/tag318.xml"/><Relationship Id="rId7" Type="http://schemas.openxmlformats.org/officeDocument/2006/relationships/tags" Target="../tags/tag317.xml"/><Relationship Id="rId6" Type="http://schemas.openxmlformats.org/officeDocument/2006/relationships/tags" Target="../tags/tag316.xml"/><Relationship Id="rId5" Type="http://schemas.openxmlformats.org/officeDocument/2006/relationships/image" Target="../media/image3.png"/><Relationship Id="rId4" Type="http://schemas.openxmlformats.org/officeDocument/2006/relationships/tags" Target="../tags/tag315.xml"/><Relationship Id="rId3" Type="http://schemas.openxmlformats.org/officeDocument/2006/relationships/image" Target="../media/image2.png"/><Relationship Id="rId2" Type="http://schemas.openxmlformats.org/officeDocument/2006/relationships/tags" Target="../tags/tag314.xml"/><Relationship Id="rId10" Type="http://schemas.openxmlformats.org/officeDocument/2006/relationships/slideLayout" Target="../slideLayouts/slideLayout2.xml"/><Relationship Id="rId1" Type="http://schemas.openxmlformats.org/officeDocument/2006/relationships/tags" Target="../tags/tag313.xml"/></Relationships>
</file>

<file path=ppt/slides/_rels/slide51.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tags" Target="../tags/tag325.xml"/><Relationship Id="rId7" Type="http://schemas.openxmlformats.org/officeDocument/2006/relationships/tags" Target="../tags/tag324.xml"/><Relationship Id="rId6" Type="http://schemas.openxmlformats.org/officeDocument/2006/relationships/tags" Target="../tags/tag323.xml"/><Relationship Id="rId5" Type="http://schemas.openxmlformats.org/officeDocument/2006/relationships/image" Target="../media/image3.png"/><Relationship Id="rId4" Type="http://schemas.openxmlformats.org/officeDocument/2006/relationships/tags" Target="../tags/tag322.xml"/><Relationship Id="rId3" Type="http://schemas.openxmlformats.org/officeDocument/2006/relationships/image" Target="../media/image2.png"/><Relationship Id="rId2" Type="http://schemas.openxmlformats.org/officeDocument/2006/relationships/tags" Target="../tags/tag321.xml"/><Relationship Id="rId10" Type="http://schemas.openxmlformats.org/officeDocument/2006/relationships/slideLayout" Target="../slideLayouts/slideLayout2.xml"/><Relationship Id="rId1" Type="http://schemas.openxmlformats.org/officeDocument/2006/relationships/tags" Target="../tags/tag320.xml"/></Relationships>
</file>

<file path=ppt/slides/_rels/slide5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3.png"/><Relationship Id="rId7" Type="http://schemas.openxmlformats.org/officeDocument/2006/relationships/tags" Target="../tags/tag331.xml"/><Relationship Id="rId6" Type="http://schemas.openxmlformats.org/officeDocument/2006/relationships/tags" Target="../tags/tag330.xml"/><Relationship Id="rId5" Type="http://schemas.openxmlformats.org/officeDocument/2006/relationships/image" Target="../media/image3.png"/><Relationship Id="rId4" Type="http://schemas.openxmlformats.org/officeDocument/2006/relationships/tags" Target="../tags/tag329.xml"/><Relationship Id="rId3" Type="http://schemas.openxmlformats.org/officeDocument/2006/relationships/image" Target="../media/image2.png"/><Relationship Id="rId2" Type="http://schemas.openxmlformats.org/officeDocument/2006/relationships/tags" Target="../tags/tag328.xml"/><Relationship Id="rId1" Type="http://schemas.openxmlformats.org/officeDocument/2006/relationships/tags" Target="../tags/tag327.xml"/></Relationships>
</file>

<file path=ppt/slides/_rels/slide5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336.xml"/><Relationship Id="rId6" Type="http://schemas.openxmlformats.org/officeDocument/2006/relationships/tags" Target="../tags/tag335.xml"/><Relationship Id="rId5" Type="http://schemas.openxmlformats.org/officeDocument/2006/relationships/image" Target="../media/image3.png"/><Relationship Id="rId4" Type="http://schemas.openxmlformats.org/officeDocument/2006/relationships/tags" Target="../tags/tag334.xml"/><Relationship Id="rId3" Type="http://schemas.openxmlformats.org/officeDocument/2006/relationships/image" Target="../media/image2.png"/><Relationship Id="rId2" Type="http://schemas.openxmlformats.org/officeDocument/2006/relationships/tags" Target="../tags/tag333.xml"/><Relationship Id="rId1" Type="http://schemas.openxmlformats.org/officeDocument/2006/relationships/tags" Target="../tags/tag332.xml"/></Relationships>
</file>

<file path=ppt/slides/_rels/slide5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342.xml"/><Relationship Id="rId7" Type="http://schemas.openxmlformats.org/officeDocument/2006/relationships/tags" Target="../tags/tag341.xml"/><Relationship Id="rId6" Type="http://schemas.openxmlformats.org/officeDocument/2006/relationships/tags" Target="../tags/tag340.xml"/><Relationship Id="rId5" Type="http://schemas.openxmlformats.org/officeDocument/2006/relationships/image" Target="../media/image3.png"/><Relationship Id="rId4" Type="http://schemas.openxmlformats.org/officeDocument/2006/relationships/tags" Target="../tags/tag339.xml"/><Relationship Id="rId3" Type="http://schemas.openxmlformats.org/officeDocument/2006/relationships/image" Target="../media/image2.png"/><Relationship Id="rId2" Type="http://schemas.openxmlformats.org/officeDocument/2006/relationships/tags" Target="../tags/tag338.xml"/><Relationship Id="rId1" Type="http://schemas.openxmlformats.org/officeDocument/2006/relationships/tags" Target="../tags/tag337.xml"/></Relationships>
</file>

<file path=ppt/slides/_rels/slide55.xml.rels><?xml version="1.0" encoding="UTF-8" standalone="yes"?>
<Relationships xmlns="http://schemas.openxmlformats.org/package/2006/relationships"><Relationship Id="rId9" Type="http://schemas.openxmlformats.org/officeDocument/2006/relationships/tags" Target="../tags/tag349.xml"/><Relationship Id="rId8" Type="http://schemas.openxmlformats.org/officeDocument/2006/relationships/tags" Target="../tags/tag348.xml"/><Relationship Id="rId7" Type="http://schemas.openxmlformats.org/officeDocument/2006/relationships/tags" Target="../tags/tag347.xml"/><Relationship Id="rId6" Type="http://schemas.openxmlformats.org/officeDocument/2006/relationships/tags" Target="../tags/tag346.xml"/><Relationship Id="rId5" Type="http://schemas.openxmlformats.org/officeDocument/2006/relationships/image" Target="../media/image3.png"/><Relationship Id="rId4" Type="http://schemas.openxmlformats.org/officeDocument/2006/relationships/tags" Target="../tags/tag345.xml"/><Relationship Id="rId3" Type="http://schemas.openxmlformats.org/officeDocument/2006/relationships/image" Target="../media/image2.png"/><Relationship Id="rId2" Type="http://schemas.openxmlformats.org/officeDocument/2006/relationships/tags" Target="../tags/tag344.xml"/><Relationship Id="rId10" Type="http://schemas.openxmlformats.org/officeDocument/2006/relationships/slideLayout" Target="../slideLayouts/slideLayout2.xml"/><Relationship Id="rId1" Type="http://schemas.openxmlformats.org/officeDocument/2006/relationships/tags" Target="../tags/tag343.xml"/></Relationships>
</file>

<file path=ppt/slides/_rels/slide5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354.xml"/><Relationship Id="rId6" Type="http://schemas.openxmlformats.org/officeDocument/2006/relationships/tags" Target="../tags/tag353.xml"/><Relationship Id="rId5" Type="http://schemas.openxmlformats.org/officeDocument/2006/relationships/image" Target="../media/image3.png"/><Relationship Id="rId4" Type="http://schemas.openxmlformats.org/officeDocument/2006/relationships/tags" Target="../tags/tag352.xml"/><Relationship Id="rId3" Type="http://schemas.openxmlformats.org/officeDocument/2006/relationships/image" Target="../media/image2.png"/><Relationship Id="rId2" Type="http://schemas.openxmlformats.org/officeDocument/2006/relationships/tags" Target="../tags/tag351.xml"/><Relationship Id="rId1" Type="http://schemas.openxmlformats.org/officeDocument/2006/relationships/tags" Target="../tags/tag350.xml"/></Relationships>
</file>

<file path=ppt/slides/_rels/slide5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359.xml"/><Relationship Id="rId6" Type="http://schemas.openxmlformats.org/officeDocument/2006/relationships/tags" Target="../tags/tag358.xml"/><Relationship Id="rId5" Type="http://schemas.openxmlformats.org/officeDocument/2006/relationships/image" Target="../media/image3.png"/><Relationship Id="rId4" Type="http://schemas.openxmlformats.org/officeDocument/2006/relationships/tags" Target="../tags/tag357.xml"/><Relationship Id="rId3" Type="http://schemas.openxmlformats.org/officeDocument/2006/relationships/image" Target="../media/image2.png"/><Relationship Id="rId2" Type="http://schemas.openxmlformats.org/officeDocument/2006/relationships/tags" Target="../tags/tag356.xml"/><Relationship Id="rId1" Type="http://schemas.openxmlformats.org/officeDocument/2006/relationships/tags" Target="../tags/tag355.xml"/></Relationships>
</file>

<file path=ppt/slides/_rels/slide58.xml.rels><?xml version="1.0" encoding="UTF-8" standalone="yes"?>
<Relationships xmlns="http://schemas.openxmlformats.org/package/2006/relationships"><Relationship Id="rId9" Type="http://schemas.openxmlformats.org/officeDocument/2006/relationships/tags" Target="../tags/tag366.xml"/><Relationship Id="rId8" Type="http://schemas.openxmlformats.org/officeDocument/2006/relationships/tags" Target="../tags/tag365.xml"/><Relationship Id="rId7" Type="http://schemas.openxmlformats.org/officeDocument/2006/relationships/tags" Target="../tags/tag364.xml"/><Relationship Id="rId6" Type="http://schemas.openxmlformats.org/officeDocument/2006/relationships/tags" Target="../tags/tag363.xml"/><Relationship Id="rId5" Type="http://schemas.openxmlformats.org/officeDocument/2006/relationships/image" Target="../media/image3.png"/><Relationship Id="rId4" Type="http://schemas.openxmlformats.org/officeDocument/2006/relationships/tags" Target="../tags/tag362.xml"/><Relationship Id="rId3" Type="http://schemas.openxmlformats.org/officeDocument/2006/relationships/image" Target="../media/image2.png"/><Relationship Id="rId2" Type="http://schemas.openxmlformats.org/officeDocument/2006/relationships/tags" Target="../tags/tag361.xml"/><Relationship Id="rId10" Type="http://schemas.openxmlformats.org/officeDocument/2006/relationships/slideLayout" Target="../slideLayouts/slideLayout2.xml"/><Relationship Id="rId1" Type="http://schemas.openxmlformats.org/officeDocument/2006/relationships/tags" Target="../tags/tag360.xml"/></Relationships>
</file>

<file path=ppt/slides/_rels/slide59.xml.rels><?xml version="1.0" encoding="UTF-8" standalone="yes"?>
<Relationships xmlns="http://schemas.openxmlformats.org/package/2006/relationships"><Relationship Id="rId9" Type="http://schemas.openxmlformats.org/officeDocument/2006/relationships/tags" Target="../tags/tag373.xml"/><Relationship Id="rId8" Type="http://schemas.openxmlformats.org/officeDocument/2006/relationships/tags" Target="../tags/tag372.xml"/><Relationship Id="rId7" Type="http://schemas.openxmlformats.org/officeDocument/2006/relationships/tags" Target="../tags/tag371.xml"/><Relationship Id="rId6" Type="http://schemas.openxmlformats.org/officeDocument/2006/relationships/tags" Target="../tags/tag370.xml"/><Relationship Id="rId5" Type="http://schemas.openxmlformats.org/officeDocument/2006/relationships/image" Target="../media/image3.png"/><Relationship Id="rId4" Type="http://schemas.openxmlformats.org/officeDocument/2006/relationships/tags" Target="../tags/tag369.xml"/><Relationship Id="rId3" Type="http://schemas.openxmlformats.org/officeDocument/2006/relationships/image" Target="../media/image2.png"/><Relationship Id="rId2" Type="http://schemas.openxmlformats.org/officeDocument/2006/relationships/tags" Target="../tags/tag368.xml"/><Relationship Id="rId11" Type="http://schemas.openxmlformats.org/officeDocument/2006/relationships/slideLayout" Target="../slideLayouts/slideLayout2.xml"/><Relationship Id="rId10" Type="http://schemas.openxmlformats.org/officeDocument/2006/relationships/tags" Target="../tags/tag374.xml"/><Relationship Id="rId1" Type="http://schemas.openxmlformats.org/officeDocument/2006/relationships/tags" Target="../tags/tag367.xml"/></Relationships>
</file>

<file path=ppt/slides/_rels/slide6.xml.rels><?xml version="1.0" encoding="UTF-8" standalone="yes"?>
<Relationships xmlns="http://schemas.openxmlformats.org/package/2006/relationships"><Relationship Id="rId9" Type="http://schemas.openxmlformats.org/officeDocument/2006/relationships/image" Target="../media/image7.png"/><Relationship Id="rId8" Type="http://schemas.microsoft.com/office/2007/relationships/hdphoto" Target="../media/image6.wdp"/><Relationship Id="rId7" Type="http://schemas.openxmlformats.org/officeDocument/2006/relationships/image" Target="../media/image5.png"/><Relationship Id="rId6" Type="http://schemas.openxmlformats.org/officeDocument/2006/relationships/image" Target="../media/image3.png"/><Relationship Id="rId5" Type="http://schemas.openxmlformats.org/officeDocument/2006/relationships/tags" Target="../tags/tag25.xml"/><Relationship Id="rId4" Type="http://schemas.openxmlformats.org/officeDocument/2006/relationships/image" Target="../media/image2.png"/><Relationship Id="rId3" Type="http://schemas.openxmlformats.org/officeDocument/2006/relationships/tags" Target="../tags/tag24.xml"/><Relationship Id="rId2" Type="http://schemas.openxmlformats.org/officeDocument/2006/relationships/tags" Target="../tags/tag23.xml"/><Relationship Id="rId18" Type="http://schemas.openxmlformats.org/officeDocument/2006/relationships/slideLayout" Target="../slideLayouts/slideLayout2.xml"/><Relationship Id="rId17" Type="http://schemas.openxmlformats.org/officeDocument/2006/relationships/tags" Target="../tags/tag31.xml"/><Relationship Id="rId16" Type="http://schemas.openxmlformats.org/officeDocument/2006/relationships/tags" Target="../tags/tag30.xml"/><Relationship Id="rId15" Type="http://schemas.openxmlformats.org/officeDocument/2006/relationships/tags" Target="../tags/tag29.xml"/><Relationship Id="rId14" Type="http://schemas.openxmlformats.org/officeDocument/2006/relationships/tags" Target="../tags/tag28.xml"/><Relationship Id="rId13" Type="http://schemas.openxmlformats.org/officeDocument/2006/relationships/image" Target="../media/image9.png"/><Relationship Id="rId12" Type="http://schemas.openxmlformats.org/officeDocument/2006/relationships/tags" Target="../tags/tag27.xml"/><Relationship Id="rId11" Type="http://schemas.openxmlformats.org/officeDocument/2006/relationships/image" Target="../media/image8.png"/><Relationship Id="rId10" Type="http://schemas.openxmlformats.org/officeDocument/2006/relationships/tags" Target="../tags/tag26.xml"/><Relationship Id="rId1" Type="http://schemas.openxmlformats.org/officeDocument/2006/relationships/tags" Target="../tags/tag22.xml"/></Relationships>
</file>

<file path=ppt/slides/_rels/slide60.xml.rels><?xml version="1.0" encoding="UTF-8" standalone="yes"?>
<Relationships xmlns="http://schemas.openxmlformats.org/package/2006/relationships"><Relationship Id="rId9" Type="http://schemas.openxmlformats.org/officeDocument/2006/relationships/tags" Target="../tags/tag381.xml"/><Relationship Id="rId8" Type="http://schemas.openxmlformats.org/officeDocument/2006/relationships/tags" Target="../tags/tag380.xml"/><Relationship Id="rId7" Type="http://schemas.openxmlformats.org/officeDocument/2006/relationships/tags" Target="../tags/tag379.xml"/><Relationship Id="rId6" Type="http://schemas.openxmlformats.org/officeDocument/2006/relationships/tags" Target="../tags/tag378.xml"/><Relationship Id="rId5" Type="http://schemas.openxmlformats.org/officeDocument/2006/relationships/image" Target="../media/image3.png"/><Relationship Id="rId4" Type="http://schemas.openxmlformats.org/officeDocument/2006/relationships/tags" Target="../tags/tag377.xml"/><Relationship Id="rId3" Type="http://schemas.openxmlformats.org/officeDocument/2006/relationships/image" Target="../media/image2.png"/><Relationship Id="rId2" Type="http://schemas.openxmlformats.org/officeDocument/2006/relationships/tags" Target="../tags/tag376.xml"/><Relationship Id="rId11" Type="http://schemas.openxmlformats.org/officeDocument/2006/relationships/slideLayout" Target="../slideLayouts/slideLayout2.xml"/><Relationship Id="rId10" Type="http://schemas.openxmlformats.org/officeDocument/2006/relationships/tags" Target="../tags/tag382.xml"/><Relationship Id="rId1" Type="http://schemas.openxmlformats.org/officeDocument/2006/relationships/tags" Target="../tags/tag375.xml"/></Relationships>
</file>

<file path=ppt/slides/_rels/slide61.xml.rels><?xml version="1.0" encoding="UTF-8" standalone="yes"?>
<Relationships xmlns="http://schemas.openxmlformats.org/package/2006/relationships"><Relationship Id="rId9" Type="http://schemas.openxmlformats.org/officeDocument/2006/relationships/tags" Target="../tags/tag389.xml"/><Relationship Id="rId8" Type="http://schemas.openxmlformats.org/officeDocument/2006/relationships/tags" Target="../tags/tag388.xml"/><Relationship Id="rId7" Type="http://schemas.openxmlformats.org/officeDocument/2006/relationships/tags" Target="../tags/tag387.xml"/><Relationship Id="rId6" Type="http://schemas.openxmlformats.org/officeDocument/2006/relationships/tags" Target="../tags/tag386.xml"/><Relationship Id="rId5" Type="http://schemas.openxmlformats.org/officeDocument/2006/relationships/image" Target="../media/image3.png"/><Relationship Id="rId4" Type="http://schemas.openxmlformats.org/officeDocument/2006/relationships/tags" Target="../tags/tag385.xml"/><Relationship Id="rId3" Type="http://schemas.openxmlformats.org/officeDocument/2006/relationships/image" Target="../media/image2.png"/><Relationship Id="rId2" Type="http://schemas.openxmlformats.org/officeDocument/2006/relationships/tags" Target="../tags/tag384.xml"/><Relationship Id="rId12" Type="http://schemas.openxmlformats.org/officeDocument/2006/relationships/slideLayout" Target="../slideLayouts/slideLayout2.xml"/><Relationship Id="rId11" Type="http://schemas.openxmlformats.org/officeDocument/2006/relationships/tags" Target="../tags/tag391.xml"/><Relationship Id="rId10" Type="http://schemas.openxmlformats.org/officeDocument/2006/relationships/tags" Target="../tags/tag390.xml"/><Relationship Id="rId1" Type="http://schemas.openxmlformats.org/officeDocument/2006/relationships/tags" Target="../tags/tag383.xml"/></Relationships>
</file>

<file path=ppt/slides/_rels/slide6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4.emf"/><Relationship Id="rId7" Type="http://schemas.openxmlformats.org/officeDocument/2006/relationships/oleObject" Target="../embeddings/oleObject5.bin"/><Relationship Id="rId6" Type="http://schemas.openxmlformats.org/officeDocument/2006/relationships/tags" Target="../tags/tag395.xml"/><Relationship Id="rId5" Type="http://schemas.openxmlformats.org/officeDocument/2006/relationships/image" Target="../media/image3.png"/><Relationship Id="rId4" Type="http://schemas.openxmlformats.org/officeDocument/2006/relationships/tags" Target="../tags/tag394.xml"/><Relationship Id="rId3" Type="http://schemas.openxmlformats.org/officeDocument/2006/relationships/image" Target="../media/image2.png"/><Relationship Id="rId2" Type="http://schemas.openxmlformats.org/officeDocument/2006/relationships/tags" Target="../tags/tag393.xml"/><Relationship Id="rId10" Type="http://schemas.openxmlformats.org/officeDocument/2006/relationships/vmlDrawing" Target="../drawings/vmlDrawing3.vml"/><Relationship Id="rId1" Type="http://schemas.openxmlformats.org/officeDocument/2006/relationships/tags" Target="../tags/tag392.xml"/></Relationships>
</file>

<file path=ppt/slides/_rels/slide6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401.xml"/><Relationship Id="rId7" Type="http://schemas.openxmlformats.org/officeDocument/2006/relationships/tags" Target="../tags/tag400.xml"/><Relationship Id="rId6" Type="http://schemas.openxmlformats.org/officeDocument/2006/relationships/tags" Target="../tags/tag399.xml"/><Relationship Id="rId5" Type="http://schemas.openxmlformats.org/officeDocument/2006/relationships/image" Target="../media/image3.png"/><Relationship Id="rId4" Type="http://schemas.openxmlformats.org/officeDocument/2006/relationships/tags" Target="../tags/tag398.xml"/><Relationship Id="rId3" Type="http://schemas.openxmlformats.org/officeDocument/2006/relationships/image" Target="../media/image2.png"/><Relationship Id="rId2" Type="http://schemas.openxmlformats.org/officeDocument/2006/relationships/tags" Target="../tags/tag397.xml"/><Relationship Id="rId1" Type="http://schemas.openxmlformats.org/officeDocument/2006/relationships/tags" Target="../tags/tag396.xml"/></Relationships>
</file>

<file path=ppt/slides/_rels/slide64.xml.rels><?xml version="1.0" encoding="UTF-8" standalone="yes"?>
<Relationships xmlns="http://schemas.openxmlformats.org/package/2006/relationships"><Relationship Id="rId9" Type="http://schemas.openxmlformats.org/officeDocument/2006/relationships/tags" Target="../tags/tag407.xml"/><Relationship Id="rId8" Type="http://schemas.openxmlformats.org/officeDocument/2006/relationships/tags" Target="../tags/tag406.xml"/><Relationship Id="rId7" Type="http://schemas.openxmlformats.org/officeDocument/2006/relationships/image" Target="../media/image25.png"/><Relationship Id="rId6" Type="http://schemas.openxmlformats.org/officeDocument/2006/relationships/tags" Target="../tags/tag405.xml"/><Relationship Id="rId5" Type="http://schemas.openxmlformats.org/officeDocument/2006/relationships/image" Target="../media/image3.png"/><Relationship Id="rId4" Type="http://schemas.openxmlformats.org/officeDocument/2006/relationships/tags" Target="../tags/tag404.xml"/><Relationship Id="rId3" Type="http://schemas.openxmlformats.org/officeDocument/2006/relationships/image" Target="../media/image2.png"/><Relationship Id="rId2" Type="http://schemas.openxmlformats.org/officeDocument/2006/relationships/tags" Target="../tags/tag403.xml"/><Relationship Id="rId10" Type="http://schemas.openxmlformats.org/officeDocument/2006/relationships/slideLayout" Target="../slideLayouts/slideLayout2.xml"/><Relationship Id="rId1" Type="http://schemas.openxmlformats.org/officeDocument/2006/relationships/tags" Target="../tags/tag402.xml"/></Relationships>
</file>

<file path=ppt/slides/_rels/slide6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412.xml"/><Relationship Id="rId6" Type="http://schemas.openxmlformats.org/officeDocument/2006/relationships/tags" Target="../tags/tag411.xml"/><Relationship Id="rId5" Type="http://schemas.openxmlformats.org/officeDocument/2006/relationships/image" Target="../media/image3.png"/><Relationship Id="rId4" Type="http://schemas.openxmlformats.org/officeDocument/2006/relationships/tags" Target="../tags/tag410.xml"/><Relationship Id="rId3" Type="http://schemas.openxmlformats.org/officeDocument/2006/relationships/image" Target="../media/image2.png"/><Relationship Id="rId2" Type="http://schemas.openxmlformats.org/officeDocument/2006/relationships/tags" Target="../tags/tag409.xml"/><Relationship Id="rId1" Type="http://schemas.openxmlformats.org/officeDocument/2006/relationships/tags" Target="../tags/tag408.xml"/></Relationships>
</file>

<file path=ppt/slides/_rels/slide66.xml.rels><?xml version="1.0" encoding="UTF-8" standalone="yes"?>
<Relationships xmlns="http://schemas.openxmlformats.org/package/2006/relationships"><Relationship Id="rId9" Type="http://schemas.openxmlformats.org/officeDocument/2006/relationships/tags" Target="../tags/tag419.xml"/><Relationship Id="rId8" Type="http://schemas.openxmlformats.org/officeDocument/2006/relationships/tags" Target="../tags/tag418.xml"/><Relationship Id="rId7" Type="http://schemas.openxmlformats.org/officeDocument/2006/relationships/tags" Target="../tags/tag417.xml"/><Relationship Id="rId6" Type="http://schemas.openxmlformats.org/officeDocument/2006/relationships/tags" Target="../tags/tag416.xml"/><Relationship Id="rId5" Type="http://schemas.openxmlformats.org/officeDocument/2006/relationships/image" Target="../media/image3.png"/><Relationship Id="rId4" Type="http://schemas.openxmlformats.org/officeDocument/2006/relationships/tags" Target="../tags/tag415.xml"/><Relationship Id="rId3" Type="http://schemas.openxmlformats.org/officeDocument/2006/relationships/image" Target="../media/image2.png"/><Relationship Id="rId2" Type="http://schemas.openxmlformats.org/officeDocument/2006/relationships/tags" Target="../tags/tag414.xml"/><Relationship Id="rId10" Type="http://schemas.openxmlformats.org/officeDocument/2006/relationships/slideLayout" Target="../slideLayouts/slideLayout2.xml"/><Relationship Id="rId1" Type="http://schemas.openxmlformats.org/officeDocument/2006/relationships/tags" Target="../tags/tag413.xml"/></Relationships>
</file>

<file path=ppt/slides/_rels/slide6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hyperlink" Target="java-source/ButtonEventsDemo1.java" TargetMode="External"/><Relationship Id="rId6" Type="http://schemas.openxmlformats.org/officeDocument/2006/relationships/tags" Target="../tags/tag423.xml"/><Relationship Id="rId5" Type="http://schemas.openxmlformats.org/officeDocument/2006/relationships/image" Target="../media/image3.png"/><Relationship Id="rId4" Type="http://schemas.openxmlformats.org/officeDocument/2006/relationships/tags" Target="../tags/tag422.xml"/><Relationship Id="rId3" Type="http://schemas.openxmlformats.org/officeDocument/2006/relationships/image" Target="../media/image2.png"/><Relationship Id="rId2" Type="http://schemas.openxmlformats.org/officeDocument/2006/relationships/tags" Target="../tags/tag421.xml"/><Relationship Id="rId1" Type="http://schemas.openxmlformats.org/officeDocument/2006/relationships/tags" Target="../tags/tag420.xml"/></Relationships>
</file>

<file path=ppt/slides/_rels/slide6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427.xml"/><Relationship Id="rId5" Type="http://schemas.openxmlformats.org/officeDocument/2006/relationships/image" Target="../media/image3.png"/><Relationship Id="rId4" Type="http://schemas.openxmlformats.org/officeDocument/2006/relationships/tags" Target="../tags/tag426.xml"/><Relationship Id="rId3" Type="http://schemas.openxmlformats.org/officeDocument/2006/relationships/image" Target="../media/image2.png"/><Relationship Id="rId2" Type="http://schemas.openxmlformats.org/officeDocument/2006/relationships/tags" Target="../tags/tag425.xml"/><Relationship Id="rId1" Type="http://schemas.openxmlformats.org/officeDocument/2006/relationships/tags" Target="../tags/tag424.xml"/></Relationships>
</file>

<file path=ppt/slides/_rels/slide6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431.xml"/><Relationship Id="rId5" Type="http://schemas.openxmlformats.org/officeDocument/2006/relationships/image" Target="../media/image3.png"/><Relationship Id="rId4" Type="http://schemas.openxmlformats.org/officeDocument/2006/relationships/tags" Target="../tags/tag430.xml"/><Relationship Id="rId3" Type="http://schemas.openxmlformats.org/officeDocument/2006/relationships/image" Target="../media/image2.png"/><Relationship Id="rId2" Type="http://schemas.openxmlformats.org/officeDocument/2006/relationships/tags" Target="../tags/tag429.xml"/><Relationship Id="rId1" Type="http://schemas.openxmlformats.org/officeDocument/2006/relationships/tags" Target="../tags/tag428.xml"/></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1.bin"/><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image" Target="../media/image3.png"/><Relationship Id="rId5" Type="http://schemas.openxmlformats.org/officeDocument/2006/relationships/tags" Target="../tags/tag35.xml"/><Relationship Id="rId4" Type="http://schemas.openxmlformats.org/officeDocument/2006/relationships/image" Target="../media/image2.png"/><Relationship Id="rId3" Type="http://schemas.openxmlformats.org/officeDocument/2006/relationships/tags" Target="../tags/tag34.xml"/><Relationship Id="rId2" Type="http://schemas.openxmlformats.org/officeDocument/2006/relationships/tags" Target="../tags/tag33.xml"/><Relationship Id="rId15" Type="http://schemas.openxmlformats.org/officeDocument/2006/relationships/vmlDrawing" Target="../drawings/vmlDrawing1.vml"/><Relationship Id="rId14" Type="http://schemas.openxmlformats.org/officeDocument/2006/relationships/slideLayout" Target="../slideLayouts/slideLayout2.xml"/><Relationship Id="rId13" Type="http://schemas.openxmlformats.org/officeDocument/2006/relationships/tags" Target="../tags/tag38.xml"/><Relationship Id="rId12" Type="http://schemas.openxmlformats.org/officeDocument/2006/relationships/image" Target="../media/image11.emf"/><Relationship Id="rId11" Type="http://schemas.openxmlformats.org/officeDocument/2006/relationships/oleObject" Target="../embeddings/oleObject2.bin"/><Relationship Id="rId10" Type="http://schemas.openxmlformats.org/officeDocument/2006/relationships/image" Target="../media/image10.emf"/><Relationship Id="rId1" Type="http://schemas.openxmlformats.org/officeDocument/2006/relationships/tags" Target="../tags/tag32.xml"/></Relationships>
</file>

<file path=ppt/slides/_rels/slide7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6.png"/><Relationship Id="rId6" Type="http://schemas.openxmlformats.org/officeDocument/2006/relationships/tags" Target="../tags/tag435.xml"/><Relationship Id="rId5" Type="http://schemas.openxmlformats.org/officeDocument/2006/relationships/image" Target="../media/image3.png"/><Relationship Id="rId4" Type="http://schemas.openxmlformats.org/officeDocument/2006/relationships/tags" Target="../tags/tag434.xml"/><Relationship Id="rId3" Type="http://schemas.openxmlformats.org/officeDocument/2006/relationships/image" Target="../media/image2.png"/><Relationship Id="rId2" Type="http://schemas.openxmlformats.org/officeDocument/2006/relationships/tags" Target="../tags/tag433.xml"/><Relationship Id="rId1" Type="http://schemas.openxmlformats.org/officeDocument/2006/relationships/tags" Target="../tags/tag432.xml"/></Relationships>
</file>

<file path=ppt/slides/_rels/slide7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439.xml"/><Relationship Id="rId5" Type="http://schemas.openxmlformats.org/officeDocument/2006/relationships/image" Target="../media/image3.png"/><Relationship Id="rId4" Type="http://schemas.openxmlformats.org/officeDocument/2006/relationships/tags" Target="../tags/tag438.xml"/><Relationship Id="rId3" Type="http://schemas.openxmlformats.org/officeDocument/2006/relationships/image" Target="../media/image2.png"/><Relationship Id="rId2" Type="http://schemas.openxmlformats.org/officeDocument/2006/relationships/tags" Target="../tags/tag437.xml"/><Relationship Id="rId1" Type="http://schemas.openxmlformats.org/officeDocument/2006/relationships/tags" Target="../tags/tag436.xml"/></Relationships>
</file>

<file path=ppt/slides/_rels/slide7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443.xml"/><Relationship Id="rId5" Type="http://schemas.openxmlformats.org/officeDocument/2006/relationships/image" Target="../media/image3.png"/><Relationship Id="rId4" Type="http://schemas.openxmlformats.org/officeDocument/2006/relationships/tags" Target="../tags/tag442.xml"/><Relationship Id="rId3" Type="http://schemas.openxmlformats.org/officeDocument/2006/relationships/image" Target="../media/image2.png"/><Relationship Id="rId2" Type="http://schemas.openxmlformats.org/officeDocument/2006/relationships/tags" Target="../tags/tag441.xml"/><Relationship Id="rId1" Type="http://schemas.openxmlformats.org/officeDocument/2006/relationships/tags" Target="../tags/tag440.xml"/></Relationships>
</file>

<file path=ppt/slides/_rels/slide7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448.xml"/><Relationship Id="rId6" Type="http://schemas.openxmlformats.org/officeDocument/2006/relationships/tags" Target="../tags/tag447.xml"/><Relationship Id="rId5" Type="http://schemas.openxmlformats.org/officeDocument/2006/relationships/image" Target="../media/image3.png"/><Relationship Id="rId4" Type="http://schemas.openxmlformats.org/officeDocument/2006/relationships/tags" Target="../tags/tag446.xml"/><Relationship Id="rId3" Type="http://schemas.openxmlformats.org/officeDocument/2006/relationships/image" Target="../media/image2.png"/><Relationship Id="rId2" Type="http://schemas.openxmlformats.org/officeDocument/2006/relationships/tags" Target="../tags/tag445.xml"/><Relationship Id="rId1" Type="http://schemas.openxmlformats.org/officeDocument/2006/relationships/tags" Target="../tags/tag444.xml"/></Relationships>
</file>

<file path=ppt/slides/_rels/slide74.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7.png"/><Relationship Id="rId6" Type="http://schemas.openxmlformats.org/officeDocument/2006/relationships/tags" Target="../tags/tag452.xml"/><Relationship Id="rId5" Type="http://schemas.openxmlformats.org/officeDocument/2006/relationships/image" Target="../media/image3.png"/><Relationship Id="rId4" Type="http://schemas.openxmlformats.org/officeDocument/2006/relationships/tags" Target="../tags/tag451.xml"/><Relationship Id="rId3" Type="http://schemas.openxmlformats.org/officeDocument/2006/relationships/image" Target="../media/image2.png"/><Relationship Id="rId2" Type="http://schemas.openxmlformats.org/officeDocument/2006/relationships/tags" Target="../tags/tag450.xml"/><Relationship Id="rId1" Type="http://schemas.openxmlformats.org/officeDocument/2006/relationships/tags" Target="../tags/tag449.xml"/></Relationships>
</file>

<file path=ppt/slides/_rels/slide7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8.png"/><Relationship Id="rId6" Type="http://schemas.openxmlformats.org/officeDocument/2006/relationships/tags" Target="../tags/tag456.xml"/><Relationship Id="rId5" Type="http://schemas.openxmlformats.org/officeDocument/2006/relationships/image" Target="../media/image3.png"/><Relationship Id="rId4" Type="http://schemas.openxmlformats.org/officeDocument/2006/relationships/tags" Target="../tags/tag455.xml"/><Relationship Id="rId3" Type="http://schemas.openxmlformats.org/officeDocument/2006/relationships/image" Target="../media/image2.png"/><Relationship Id="rId2" Type="http://schemas.openxmlformats.org/officeDocument/2006/relationships/tags" Target="../tags/tag454.xml"/><Relationship Id="rId1" Type="http://schemas.openxmlformats.org/officeDocument/2006/relationships/tags" Target="../tags/tag453.xml"/></Relationships>
</file>

<file path=ppt/slides/_rels/slide7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9.png"/><Relationship Id="rId6" Type="http://schemas.openxmlformats.org/officeDocument/2006/relationships/tags" Target="../tags/tag460.xml"/><Relationship Id="rId5" Type="http://schemas.openxmlformats.org/officeDocument/2006/relationships/image" Target="../media/image3.png"/><Relationship Id="rId4" Type="http://schemas.openxmlformats.org/officeDocument/2006/relationships/tags" Target="../tags/tag459.xml"/><Relationship Id="rId3" Type="http://schemas.openxmlformats.org/officeDocument/2006/relationships/image" Target="../media/image2.png"/><Relationship Id="rId2" Type="http://schemas.openxmlformats.org/officeDocument/2006/relationships/tags" Target="../tags/tag458.xml"/><Relationship Id="rId1" Type="http://schemas.openxmlformats.org/officeDocument/2006/relationships/tags" Target="../tags/tag457.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image" Target="../media/image3.png"/><Relationship Id="rId5" Type="http://schemas.openxmlformats.org/officeDocument/2006/relationships/tags" Target="../tags/tag42.xml"/><Relationship Id="rId4" Type="http://schemas.openxmlformats.org/officeDocument/2006/relationships/image" Target="../media/image2.png"/><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tags" Target="../tags/tag48.xml"/><Relationship Id="rId4" Type="http://schemas.openxmlformats.org/officeDocument/2006/relationships/image" Target="../media/image2.png"/><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1790" y="299720"/>
            <a:ext cx="8467090" cy="6337935"/>
          </a:xfrm>
          <a:prstGeom prst="rect">
            <a:avLst/>
          </a:prstGeom>
          <a:solidFill>
            <a:srgbClr val="03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p>
        </p:txBody>
      </p:sp>
      <p:sp>
        <p:nvSpPr>
          <p:cNvPr id="5" name="矩形 4"/>
          <p:cNvSpPr/>
          <p:nvPr/>
        </p:nvSpPr>
        <p:spPr>
          <a:xfrm>
            <a:off x="920750" y="789940"/>
            <a:ext cx="7354570" cy="5358130"/>
          </a:xfrm>
          <a:prstGeom prst="rect">
            <a:avLst/>
          </a:prstGeom>
          <a:solidFill>
            <a:schemeClr val="bg1"/>
          </a:solidFill>
          <a:ln>
            <a:noFill/>
          </a:ln>
          <a:effectLst>
            <a:outerShdw blurRad="188232" sx="104000" sy="104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p>
        </p:txBody>
      </p:sp>
      <p:pic>
        <p:nvPicPr>
          <p:cNvPr id="1026" name="Picture 2" descr="西北工业大学- 维基百科，自由的百科全书"/>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71240" y="1012825"/>
            <a:ext cx="1831340" cy="183134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1564055" y="2912193"/>
            <a:ext cx="6015888" cy="645160"/>
          </a:xfrm>
          <a:prstGeom prst="rect">
            <a:avLst/>
          </a:prstGeom>
          <a:noFill/>
        </p:spPr>
        <p:txBody>
          <a:bodyPr wrap="square" rtlCol="0">
            <a:spAutoFit/>
          </a:bodyPr>
          <a:lstStyle/>
          <a:p>
            <a:pPr algn="dist"/>
            <a:r>
              <a:rPr kumimoji="1" lang="zh-CN" altLang="en-US" sz="3600" b="1" dirty="0">
                <a:solidFill>
                  <a:srgbClr val="034DA0"/>
                </a:solidFill>
                <a:latin typeface="+mn-ea"/>
                <a:sym typeface="+mn-ea"/>
              </a:rPr>
              <a:t>面向对象编程与设计</a:t>
            </a:r>
            <a:endParaRPr kumimoji="1" lang="zh-CN" altLang="en-US" sz="3600" b="1" dirty="0">
              <a:solidFill>
                <a:srgbClr val="034DA0"/>
              </a:solidFill>
              <a:latin typeface="+mn-ea"/>
            </a:endParaRPr>
          </a:p>
        </p:txBody>
      </p:sp>
      <p:cxnSp>
        <p:nvCxnSpPr>
          <p:cNvPr id="8" name="直线连接符 7"/>
          <p:cNvCxnSpPr/>
          <p:nvPr/>
        </p:nvCxnSpPr>
        <p:spPr>
          <a:xfrm>
            <a:off x="1564055" y="3708551"/>
            <a:ext cx="592413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416685" y="3799205"/>
            <a:ext cx="6219190" cy="306705"/>
          </a:xfrm>
          <a:prstGeom prst="rect">
            <a:avLst/>
          </a:prstGeom>
          <a:noFill/>
        </p:spPr>
        <p:txBody>
          <a:bodyPr wrap="square" rtlCol="0">
            <a:spAutoFit/>
          </a:bodyPr>
          <a:lstStyle/>
          <a:p>
            <a:pPr algn="dist"/>
            <a:r>
              <a:rPr kumimoji="1" lang="en-US" altLang="zh-CN" sz="1400" b="1" kern="1000" dirty="0">
                <a:solidFill>
                  <a:schemeClr val="tx1">
                    <a:lumMod val="50000"/>
                    <a:lumOff val="50000"/>
                  </a:schemeClr>
                </a:solidFill>
                <a:uFillTx/>
              </a:rPr>
              <a:t>Object-Oriented</a:t>
            </a:r>
            <a:r>
              <a:rPr kumimoji="1" lang="zh-CN" altLang="en-US" sz="1400" b="1" kern="1000" dirty="0">
                <a:solidFill>
                  <a:schemeClr val="tx1">
                    <a:lumMod val="50000"/>
                    <a:lumOff val="50000"/>
                  </a:schemeClr>
                </a:solidFill>
                <a:uFillTx/>
              </a:rPr>
              <a:t> </a:t>
            </a:r>
            <a:r>
              <a:rPr kumimoji="1" lang="en-US" altLang="zh-CN" sz="1400" b="1" kern="1000" dirty="0">
                <a:solidFill>
                  <a:schemeClr val="tx1">
                    <a:lumMod val="50000"/>
                    <a:lumOff val="50000"/>
                  </a:schemeClr>
                </a:solidFill>
                <a:uFillTx/>
                <a:sym typeface="+mn-ea"/>
              </a:rPr>
              <a:t>Programming</a:t>
            </a:r>
            <a:r>
              <a:rPr kumimoji="1" lang="zh-CN" altLang="en-US" sz="1400" b="1" kern="1000" dirty="0">
                <a:solidFill>
                  <a:schemeClr val="tx1">
                    <a:lumMod val="50000"/>
                    <a:lumOff val="50000"/>
                  </a:schemeClr>
                </a:solidFill>
                <a:uFillTx/>
              </a:rPr>
              <a:t> </a:t>
            </a:r>
            <a:r>
              <a:rPr kumimoji="1" lang="en-US" altLang="zh-CN" sz="1400" b="1" kern="1000" dirty="0">
                <a:solidFill>
                  <a:schemeClr val="tx1">
                    <a:lumMod val="50000"/>
                    <a:lumOff val="50000"/>
                  </a:schemeClr>
                </a:solidFill>
                <a:uFillTx/>
              </a:rPr>
              <a:t>and</a:t>
            </a:r>
            <a:r>
              <a:rPr kumimoji="1" lang="zh-CN" altLang="en-US" sz="1400" b="1" kern="1000" dirty="0">
                <a:solidFill>
                  <a:schemeClr val="tx1">
                    <a:lumMod val="50000"/>
                    <a:lumOff val="50000"/>
                  </a:schemeClr>
                </a:solidFill>
                <a:uFillTx/>
              </a:rPr>
              <a:t> </a:t>
            </a:r>
            <a:r>
              <a:rPr kumimoji="1" lang="en-US" altLang="zh-CN" sz="1400" b="1" kern="1000" dirty="0">
                <a:solidFill>
                  <a:schemeClr val="tx1">
                    <a:lumMod val="50000"/>
                    <a:lumOff val="50000"/>
                  </a:schemeClr>
                </a:solidFill>
                <a:uFillTx/>
                <a:sym typeface="+mn-ea"/>
              </a:rPr>
              <a:t>Design</a:t>
            </a:r>
            <a:r>
              <a:rPr kumimoji="1" lang="zh-CN" altLang="en-US" sz="1400" b="1" kern="1000" dirty="0">
                <a:solidFill>
                  <a:schemeClr val="tx1">
                    <a:lumMod val="50000"/>
                    <a:lumOff val="50000"/>
                  </a:schemeClr>
                </a:solidFill>
                <a:uFillTx/>
              </a:rPr>
              <a:t> </a:t>
            </a:r>
            <a:endParaRPr kumimoji="1" lang="en-US" altLang="zh-CN" sz="1400" b="1" kern="1000" dirty="0">
              <a:solidFill>
                <a:schemeClr val="tx1">
                  <a:lumMod val="50000"/>
                  <a:lumOff val="50000"/>
                </a:schemeClr>
              </a:solidFill>
              <a:uFillTx/>
            </a:endParaRPr>
          </a:p>
        </p:txBody>
      </p:sp>
      <p:sp>
        <p:nvSpPr>
          <p:cNvPr id="10" name="文本框 9"/>
          <p:cNvSpPr txBox="1"/>
          <p:nvPr/>
        </p:nvSpPr>
        <p:spPr>
          <a:xfrm>
            <a:off x="1464945" y="4196715"/>
            <a:ext cx="6641465" cy="1753235"/>
          </a:xfrm>
          <a:prstGeom prst="rect">
            <a:avLst/>
          </a:prstGeom>
          <a:noFill/>
        </p:spPr>
        <p:txBody>
          <a:bodyPr wrap="square" rtlCol="0">
            <a:spAutoFit/>
          </a:bodyPr>
          <a:lstStyle/>
          <a:p>
            <a:pPr algn="ctr">
              <a:lnSpc>
                <a:spcPct val="150000"/>
              </a:lnSpc>
            </a:pPr>
            <a:r>
              <a:rPr kumimoji="1" lang="zh-CN" altLang="en-US" sz="2400" b="1" dirty="0">
                <a:solidFill>
                  <a:schemeClr val="tx1">
                    <a:lumMod val="65000"/>
                    <a:lumOff val="35000"/>
                  </a:schemeClr>
                </a:solidFill>
                <a:latin typeface="+mn-ea"/>
                <a:cs typeface="+mn-ea"/>
              </a:rPr>
              <a:t>王犇</a:t>
            </a:r>
            <a:r>
              <a:rPr kumimoji="1" lang="en-US" altLang="zh-CN" sz="2400" b="1" dirty="0">
                <a:solidFill>
                  <a:schemeClr val="tx1">
                    <a:lumMod val="65000"/>
                    <a:lumOff val="35000"/>
                  </a:schemeClr>
                </a:solidFill>
                <a:latin typeface="+mn-ea"/>
                <a:cs typeface="+mn-ea"/>
              </a:rPr>
              <a:t>      </a:t>
            </a:r>
            <a:r>
              <a:rPr kumimoji="1" lang="zh-CN" altLang="en-US" sz="2400" b="1" dirty="0">
                <a:solidFill>
                  <a:schemeClr val="tx1">
                    <a:lumMod val="65000"/>
                    <a:lumOff val="35000"/>
                  </a:schemeClr>
                </a:solidFill>
                <a:latin typeface="+mn-ea"/>
                <a:cs typeface="+mn-ea"/>
              </a:rPr>
              <a:t>石亦磊</a:t>
            </a:r>
            <a:endParaRPr kumimoji="1" lang="zh-CN" altLang="en-US" sz="2400" b="1" dirty="0">
              <a:solidFill>
                <a:schemeClr val="tx1">
                  <a:lumMod val="65000"/>
                  <a:lumOff val="35000"/>
                </a:schemeClr>
              </a:solidFill>
              <a:latin typeface="+mn-ea"/>
              <a:cs typeface="+mn-ea"/>
            </a:endParaRPr>
          </a:p>
          <a:p>
            <a:pPr>
              <a:lnSpc>
                <a:spcPct val="150000"/>
              </a:lnSpc>
            </a:pPr>
            <a:r>
              <a:rPr kumimoji="1" lang="zh-CN" altLang="en-US" sz="2400" b="1" dirty="0">
                <a:solidFill>
                  <a:schemeClr val="tx1">
                    <a:lumMod val="65000"/>
                    <a:lumOff val="35000"/>
                  </a:schemeClr>
                </a:solidFill>
                <a:latin typeface="+mn-ea"/>
                <a:cs typeface="+mn-ea"/>
              </a:rPr>
              <a:t>邮箱：</a:t>
            </a:r>
            <a:r>
              <a:rPr kumimoji="1" lang="en-US" altLang="zh-CN" sz="2000" b="1" dirty="0">
                <a:solidFill>
                  <a:schemeClr val="tx1">
                    <a:lumMod val="65000"/>
                    <a:lumOff val="35000"/>
                  </a:schemeClr>
                </a:solidFill>
                <a:latin typeface="+mn-ea"/>
                <a:cs typeface="+mn-ea"/>
              </a:rPr>
              <a:t>wben    yilei_shi {@nwpu.edu.n}</a:t>
            </a:r>
            <a:endParaRPr kumimoji="1" lang="zh-CN" altLang="en-US" sz="2000" b="1" dirty="0">
              <a:solidFill>
                <a:schemeClr val="tx1">
                  <a:lumMod val="65000"/>
                  <a:lumOff val="35000"/>
                </a:schemeClr>
              </a:solidFill>
              <a:latin typeface="+mn-ea"/>
              <a:cs typeface="+mn-ea"/>
            </a:endParaRPr>
          </a:p>
          <a:p>
            <a:pPr>
              <a:lnSpc>
                <a:spcPct val="150000"/>
              </a:lnSpc>
            </a:pPr>
            <a:r>
              <a:rPr kumimoji="1" lang="zh-CN" altLang="en-US" sz="2400" b="1" dirty="0">
                <a:solidFill>
                  <a:schemeClr val="tx1">
                    <a:lumMod val="65000"/>
                    <a:lumOff val="35000"/>
                  </a:schemeClr>
                </a:solidFill>
                <a:latin typeface="+mn-ea"/>
                <a:cs typeface="+mn-ea"/>
              </a:rPr>
              <a:t>手机：</a:t>
            </a:r>
            <a:r>
              <a:rPr kumimoji="1" lang="en-US" altLang="zh-CN" sz="2000" b="1" dirty="0">
                <a:solidFill>
                  <a:schemeClr val="tx1">
                    <a:lumMod val="65000"/>
                    <a:lumOff val="35000"/>
                  </a:schemeClr>
                </a:solidFill>
                <a:latin typeface="+mn-ea"/>
                <a:cs typeface="+mn-ea"/>
              </a:rPr>
              <a:t>13571490019    13564460874    </a:t>
            </a:r>
            <a:endParaRPr kumimoji="1" lang="en-US" altLang="zh-CN" sz="2000" b="1" dirty="0">
              <a:solidFill>
                <a:schemeClr val="tx1">
                  <a:lumMod val="65000"/>
                  <a:lumOff val="35000"/>
                </a:schemeClr>
              </a:solidFill>
              <a:latin typeface="+mn-ea"/>
              <a:cs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图片 100"/>
          <p:cNvPicPr/>
          <p:nvPr/>
        </p:nvPicPr>
        <p:blipFill>
          <a:blip r:embed="rId1"/>
          <a:stretch>
            <a:fillRect/>
          </a:stretch>
        </p:blipFill>
        <p:spPr>
          <a:xfrm>
            <a:off x="264160" y="1082675"/>
            <a:ext cx="4619625" cy="5349875"/>
          </a:xfrm>
          <a:prstGeom prst="rect">
            <a:avLst/>
          </a:prstGeom>
          <a:noFill/>
          <a:ln w="9525">
            <a:noFill/>
          </a:ln>
        </p:spPr>
      </p:pic>
      <p:sp>
        <p:nvSpPr>
          <p:cNvPr id="18" name="内容占位符 2"/>
          <p:cNvSpPr>
            <a:spLocks noGrp="1"/>
          </p:cNvSpPr>
          <p:nvPr>
            <p:custDataLst>
              <p:tags r:id="rId2"/>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en-US" altLang="zh-CN" sz="2800" dirty="0">
                <a:solidFill>
                  <a:srgbClr val="034DA0"/>
                </a:solidFill>
              </a:rPr>
              <a:t>java.io</a:t>
            </a:r>
            <a:r>
              <a:rPr kumimoji="1" lang="zh-CN" altLang="en-US" sz="2800" dirty="0">
                <a:solidFill>
                  <a:srgbClr val="034DA0"/>
                </a:solidFill>
              </a:rPr>
              <a:t>包层次结构</a:t>
            </a:r>
            <a:endParaRPr kumimoji="1" lang="zh-CN" altLang="en-US" sz="2800" b="1" dirty="0">
              <a:solidFill>
                <a:srgbClr val="034DA0"/>
              </a:solidFill>
            </a:endParaRPr>
          </a:p>
        </p:txBody>
      </p:sp>
      <p:sp>
        <p:nvSpPr>
          <p:cNvPr id="3" name="矩形 2"/>
          <p:cNvSpPr/>
          <p:nvPr>
            <p:custDataLst>
              <p:tags r:id="rId3"/>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sym typeface="+mn-ea"/>
              </a:rPr>
              <a:t>4.1 </a:t>
            </a:r>
            <a:r>
              <a:rPr kumimoji="1" lang="en-US" altLang="zh-CN" dirty="0">
                <a:solidFill>
                  <a:schemeClr val="bg1"/>
                </a:solidFill>
                <a:cs typeface="+mn-ea"/>
                <a:sym typeface="+mn-ea"/>
              </a:rPr>
              <a:t>Java I/O </a:t>
            </a:r>
            <a:r>
              <a:rPr kumimoji="1" lang="zh-CN" altLang="en-US" dirty="0">
                <a:solidFill>
                  <a:schemeClr val="bg1"/>
                </a:solidFill>
                <a:cs typeface="+mn-ea"/>
                <a:sym typeface="+mn-ea"/>
              </a:rPr>
              <a:t>编程</a:t>
            </a:r>
            <a:r>
              <a:rPr kumimoji="1" lang="en-US" altLang="zh-CN" dirty="0">
                <a:solidFill>
                  <a:schemeClr val="bg1"/>
                </a:solidFill>
              </a:rPr>
              <a:t> </a:t>
            </a:r>
            <a:r>
              <a:rPr kumimoji="1" lang="en-US" altLang="zh-CN" sz="2800" dirty="0">
                <a:solidFill>
                  <a:schemeClr val="bg1"/>
                </a:solidFill>
              </a:rPr>
              <a:t>6/6</a:t>
            </a:r>
            <a:endParaRPr kumimoji="1" lang="en-US" altLang="zh-CN" sz="2800" dirty="0">
              <a:solidFill>
                <a:schemeClr val="bg1"/>
              </a:solidFill>
            </a:endParaRPr>
          </a:p>
        </p:txBody>
      </p:sp>
      <p:pic>
        <p:nvPicPr>
          <p:cNvPr id="11" name="西北工业大学"/>
          <p:cNvPicPr>
            <a:picLocks noChangeAspect="1"/>
          </p:cNvPicPr>
          <p:nvPr>
            <p:custDataLst>
              <p:tags r:id="rId4"/>
            </p:custDataLst>
          </p:nvPr>
        </p:nvPicPr>
        <p:blipFill>
          <a:blip r:embed="rId5" cstate="screen"/>
          <a:stretch>
            <a:fillRect/>
          </a:stretch>
        </p:blipFill>
        <p:spPr>
          <a:xfrm>
            <a:off x="7476490" y="417830"/>
            <a:ext cx="1363345" cy="342900"/>
          </a:xfrm>
          <a:prstGeom prst="rect">
            <a:avLst/>
          </a:prstGeom>
        </p:spPr>
      </p:pic>
      <p:pic>
        <p:nvPicPr>
          <p:cNvPr id="13" name="校徽"/>
          <p:cNvPicPr>
            <a:picLocks noChangeAspect="1"/>
          </p:cNvPicPr>
          <p:nvPr>
            <p:custDataLst>
              <p:tags r:id="rId6"/>
            </p:custDataLst>
          </p:nvPr>
        </p:nvPicPr>
        <p:blipFill>
          <a:blip r:embed="rId7"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 name="图片 101"/>
          <p:cNvPicPr/>
          <p:nvPr/>
        </p:nvPicPr>
        <p:blipFill>
          <a:blip r:embed="rId8"/>
          <a:stretch>
            <a:fillRect/>
          </a:stretch>
        </p:blipFill>
        <p:spPr>
          <a:xfrm>
            <a:off x="4842510" y="1256030"/>
            <a:ext cx="4300855" cy="5114925"/>
          </a:xfrm>
          <a:prstGeom prst="rect">
            <a:avLst/>
          </a:prstGeom>
          <a:noFill/>
          <a:ln w="9525">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385445" y="1206500"/>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en-US" altLang="zh-CN" sz="2800" dirty="0">
                <a:solidFill>
                  <a:srgbClr val="034EA2"/>
                </a:solidFill>
              </a:rPr>
              <a:t>InputStream/OutputStream</a:t>
            </a:r>
            <a:endParaRPr kumimoji="1" lang="zh-CN" altLang="en-US" sz="2800" b="1" dirty="0">
              <a:solidFill>
                <a:srgbClr val="034EA2"/>
              </a:solidFill>
            </a:endParaRP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4.1.1</a:t>
            </a:r>
            <a:r>
              <a:rPr kumimoji="1" lang="zh-CN" altLang="en-US" dirty="0">
                <a:solidFill>
                  <a:schemeClr val="bg1"/>
                </a:solidFill>
              </a:rPr>
              <a:t> </a:t>
            </a:r>
            <a:r>
              <a:rPr kumimoji="1" lang="en-US" altLang="zh-CN" dirty="0">
                <a:solidFill>
                  <a:schemeClr val="bg1"/>
                </a:solidFill>
              </a:rPr>
              <a:t>Java</a:t>
            </a:r>
            <a:r>
              <a:rPr kumimoji="1" lang="zh-CN" altLang="en-US" dirty="0">
                <a:solidFill>
                  <a:schemeClr val="bg1"/>
                </a:solidFill>
              </a:rPr>
              <a:t>字节流</a:t>
            </a:r>
            <a:r>
              <a:rPr kumimoji="1" lang="en-US" altLang="zh-CN" sz="3600" dirty="0">
                <a:solidFill>
                  <a:schemeClr val="bg1"/>
                </a:solidFill>
              </a:rPr>
              <a:t> </a:t>
            </a:r>
            <a:r>
              <a:rPr kumimoji="1" lang="en-US" altLang="zh-CN" sz="2800" dirty="0">
                <a:solidFill>
                  <a:schemeClr val="bg1"/>
                </a:solidFill>
              </a:rPr>
              <a:t>1/14</a:t>
            </a:r>
            <a:endParaRPr kumimoji="1" lang="zh-CN" altLang="en-US" dirty="0">
              <a:solidFill>
                <a:schemeClr val="bg1"/>
              </a:solidFill>
            </a:endParaRPr>
          </a:p>
        </p:txBody>
      </p:sp>
      <p:pic>
        <p:nvPicPr>
          <p:cNvPr id="11" name="西北工业大学"/>
          <p:cNvPicPr>
            <a:picLocks noChangeAspect="1"/>
          </p:cNvPicPr>
          <p:nvPr>
            <p:custDataLst>
              <p:tags r:id="rId3"/>
            </p:custDataLst>
          </p:nvPr>
        </p:nvPicPr>
        <p:blipFill>
          <a:blip r:embed="rId4" cstate="screen"/>
          <a:stretch>
            <a:fillRect/>
          </a:stretch>
        </p:blipFill>
        <p:spPr>
          <a:xfrm>
            <a:off x="7476490" y="417830"/>
            <a:ext cx="1363345" cy="342900"/>
          </a:xfrm>
          <a:prstGeom prst="rect">
            <a:avLst/>
          </a:prstGeom>
        </p:spPr>
      </p:pic>
      <p:pic>
        <p:nvPicPr>
          <p:cNvPr id="13" name="校徽"/>
          <p:cNvPicPr>
            <a:picLocks noChangeAspect="1"/>
          </p:cNvPicPr>
          <p:nvPr>
            <p:custDataLst>
              <p:tags r:id="rId5"/>
            </p:custDataLst>
          </p:nvPr>
        </p:nvPicPr>
        <p:blipFill>
          <a:blip r:embed="rId6"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txBox="1"/>
          <p:nvPr>
            <p:custDataLst>
              <p:tags r:id="rId7"/>
            </p:custDataLst>
          </p:nvPr>
        </p:nvSpPr>
        <p:spPr>
          <a:xfrm>
            <a:off x="478790" y="1708785"/>
            <a:ext cx="8036560" cy="2286635"/>
          </a:xfrm>
          <a:prstGeom prst="rect">
            <a:avLst/>
          </a:prstGeom>
          <a:ln>
            <a:noFill/>
          </a:ln>
        </p:spPr>
        <p:txBody>
          <a:bodyPr vert="horz"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spcBef>
                <a:spcPts val="0"/>
              </a:spcBef>
            </a:pPr>
            <a:r>
              <a:rPr kumimoji="1" lang="zh-CN" altLang="en-US" sz="2400" b="1" dirty="0">
                <a:solidFill>
                  <a:srgbClr val="034DA0"/>
                </a:solidFill>
              </a:rPr>
              <a:t>基类 </a:t>
            </a:r>
            <a:r>
              <a:rPr kumimoji="1" lang="en-US" altLang="zh-CN" sz="2400" b="1" dirty="0">
                <a:solidFill>
                  <a:schemeClr val="tx1"/>
                </a:solidFill>
              </a:rPr>
              <a:t>—</a:t>
            </a:r>
            <a:r>
              <a:rPr kumimoji="1" lang="zh-CN" altLang="en-US" sz="2400" b="1" dirty="0">
                <a:solidFill>
                  <a:schemeClr val="tx1"/>
                </a:solidFill>
              </a:rPr>
              <a:t> 是所有字节数据流类的基类，其他字节流类都直接或者间接继承这两个抽象类，并实现输入输出。</a:t>
            </a:r>
            <a:endParaRPr kumimoji="1" lang="zh-CN" altLang="en-US" sz="2400" b="1" dirty="0">
              <a:solidFill>
                <a:schemeClr val="tx1"/>
              </a:solidFill>
            </a:endParaRPr>
          </a:p>
          <a:p>
            <a:pPr marL="228600" lvl="1" algn="l">
              <a:lnSpc>
                <a:spcPct val="130000"/>
              </a:lnSpc>
              <a:spcBef>
                <a:spcPts val="0"/>
              </a:spcBef>
              <a:buClrTx/>
              <a:buSzTx/>
            </a:pPr>
            <a:r>
              <a:rPr kumimoji="1" lang="zh-CN" altLang="en-US" b="1" dirty="0">
                <a:solidFill>
                  <a:schemeClr val="tx1"/>
                </a:solidFill>
                <a:sym typeface="+mn-ea"/>
              </a:rPr>
              <a:t>通过继承上述抽象类，可以创建与</a:t>
            </a:r>
            <a:r>
              <a:rPr kumimoji="1" lang="zh-CN" altLang="en-US" b="1" dirty="0">
                <a:solidFill>
                  <a:srgbClr val="034EA2"/>
                </a:solidFill>
                <a:sym typeface="+mn-ea"/>
              </a:rPr>
              <a:t>存储介质</a:t>
            </a:r>
            <a:r>
              <a:rPr kumimoji="1" lang="zh-CN" altLang="en-US" b="1" dirty="0">
                <a:solidFill>
                  <a:schemeClr val="tx1"/>
                </a:solidFill>
                <a:sym typeface="+mn-ea"/>
              </a:rPr>
              <a:t>直接连接的流，即表示流在哪一个介质上面发生。</a:t>
            </a:r>
            <a:endParaRPr kumimoji="1" lang="zh-CN" altLang="en-US" b="1" dirty="0">
              <a:solidFill>
                <a:schemeClr val="tx1"/>
              </a:solidFill>
            </a:endParaRPr>
          </a:p>
          <a:p>
            <a:pPr>
              <a:lnSpc>
                <a:spcPct val="150000"/>
              </a:lnSpc>
              <a:spcBef>
                <a:spcPts val="0"/>
              </a:spcBef>
            </a:pPr>
            <a:endParaRPr kumimoji="1" lang="zh-CN" altLang="en-US" b="1" dirty="0">
              <a:solidFill>
                <a:schemeClr val="tx1"/>
              </a:solidFill>
            </a:endParaRPr>
          </a:p>
        </p:txBody>
      </p:sp>
      <p:sp>
        <p:nvSpPr>
          <p:cNvPr id="10" name="文本框 9"/>
          <p:cNvSpPr txBox="1"/>
          <p:nvPr/>
        </p:nvSpPr>
        <p:spPr>
          <a:xfrm>
            <a:off x="325761" y="3734992"/>
            <a:ext cx="4597636" cy="1476375"/>
          </a:xfrm>
          <a:prstGeom prst="rect">
            <a:avLst/>
          </a:prstGeom>
          <a:noFill/>
        </p:spPr>
        <p:txBody>
          <a:bodyPr wrap="square">
            <a:spAutoFit/>
          </a:bodyPr>
          <a:lstStyle/>
          <a:p>
            <a:pPr lvl="1">
              <a:lnSpc>
                <a:spcPct val="150000"/>
              </a:lnSpc>
            </a:pPr>
            <a:r>
              <a:rPr kumimoji="1" lang="en-US" altLang="zh-CN" sz="2000" b="1" dirty="0">
                <a:solidFill>
                  <a:schemeClr val="tx1"/>
                </a:solidFill>
              </a:rPr>
              <a:t>FileInputStream</a:t>
            </a:r>
            <a:endParaRPr kumimoji="1" lang="en-US" altLang="zh-CN" sz="2000" b="1" dirty="0">
              <a:solidFill>
                <a:schemeClr val="tx1"/>
              </a:solidFill>
            </a:endParaRPr>
          </a:p>
          <a:p>
            <a:pPr lvl="1">
              <a:lnSpc>
                <a:spcPct val="150000"/>
              </a:lnSpc>
            </a:pPr>
            <a:r>
              <a:rPr kumimoji="1" lang="en-US" altLang="zh-CN" sz="2000" b="1" dirty="0">
                <a:solidFill>
                  <a:schemeClr val="tx1"/>
                </a:solidFill>
              </a:rPr>
              <a:t>StringBufferInputStream</a:t>
            </a:r>
            <a:endParaRPr kumimoji="1" lang="en-US" altLang="zh-CN" sz="2000" b="1" dirty="0">
              <a:solidFill>
                <a:schemeClr val="tx1"/>
              </a:solidFill>
            </a:endParaRPr>
          </a:p>
          <a:p>
            <a:pPr lvl="1">
              <a:lnSpc>
                <a:spcPct val="150000"/>
              </a:lnSpc>
            </a:pPr>
            <a:r>
              <a:rPr kumimoji="1" lang="en-US" altLang="zh-CN" sz="2000" b="1" dirty="0">
                <a:solidFill>
                  <a:schemeClr val="tx1"/>
                </a:solidFill>
              </a:rPr>
              <a:t>ByteArrayInputStream</a:t>
            </a:r>
            <a:endParaRPr kumimoji="1" lang="en-US" altLang="zh-CN" sz="2000" b="1" dirty="0">
              <a:solidFill>
                <a:schemeClr val="tx1"/>
              </a:solidFill>
            </a:endParaRPr>
          </a:p>
        </p:txBody>
      </p:sp>
      <p:grpSp>
        <p:nvGrpSpPr>
          <p:cNvPr id="12" name="成组"/>
          <p:cNvGrpSpPr/>
          <p:nvPr/>
        </p:nvGrpSpPr>
        <p:grpSpPr>
          <a:xfrm>
            <a:off x="4085588" y="3734967"/>
            <a:ext cx="2907032" cy="1439864"/>
            <a:chOff x="0" y="0"/>
            <a:chExt cx="2907031" cy="1439863"/>
          </a:xfrm>
        </p:grpSpPr>
        <p:sp>
          <p:nvSpPr>
            <p:cNvPr id="14" name="线条"/>
            <p:cNvSpPr/>
            <p:nvPr/>
          </p:nvSpPr>
          <p:spPr>
            <a:xfrm flipH="1">
              <a:off x="0" y="0"/>
              <a:ext cx="433388" cy="14398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5635" y="0"/>
                    <a:pt x="10800" y="806"/>
                    <a:pt x="10800" y="1800"/>
                  </a:cubicBezTo>
                  <a:lnTo>
                    <a:pt x="10800" y="9000"/>
                  </a:lnTo>
                  <a:cubicBezTo>
                    <a:pt x="10800" y="9994"/>
                    <a:pt x="5965" y="10800"/>
                    <a:pt x="0" y="10800"/>
                  </a:cubicBezTo>
                  <a:cubicBezTo>
                    <a:pt x="5965" y="10800"/>
                    <a:pt x="10800" y="11606"/>
                    <a:pt x="10800" y="12600"/>
                  </a:cubicBezTo>
                  <a:lnTo>
                    <a:pt x="10800" y="19800"/>
                  </a:lnTo>
                  <a:cubicBezTo>
                    <a:pt x="10800" y="20794"/>
                    <a:pt x="15635" y="21600"/>
                    <a:pt x="21600" y="21600"/>
                  </a:cubicBezTo>
                </a:path>
              </a:pathLst>
            </a:custGeom>
            <a:noFill/>
            <a:ln w="9525" cap="flat">
              <a:solidFill>
                <a:srgbClr val="000000"/>
              </a:solidFill>
              <a:prstDash val="solid"/>
              <a:round/>
            </a:ln>
            <a:effectLst/>
          </p:spPr>
          <p:txBody>
            <a:bodyPr wrap="square" lIns="45719" tIns="45719" rIns="45719" bIns="45719" numCol="1" anchor="ctr">
              <a:noAutofit/>
            </a:bodyPr>
            <a:lstStyle/>
            <a:p>
              <a:pPr>
                <a:defRPr>
                  <a:latin typeface="+mn-lt"/>
                  <a:ea typeface="+mn-ea"/>
                  <a:cs typeface="+mn-cs"/>
                  <a:sym typeface="Times New Roman" panose="02020603050405020304"/>
                </a:defRPr>
              </a:pPr>
            </a:p>
          </p:txBody>
        </p:sp>
        <p:sp>
          <p:nvSpPr>
            <p:cNvPr id="15" name="继承InputStream"/>
            <p:cNvSpPr txBox="1"/>
            <p:nvPr/>
          </p:nvSpPr>
          <p:spPr>
            <a:xfrm>
              <a:off x="479107" y="504825"/>
              <a:ext cx="2427924" cy="461663"/>
            </a:xfrm>
            <a:prstGeom prst="rect">
              <a:avLst/>
            </a:prstGeom>
            <a:noFill/>
            <a:ln w="12700" cap="flat">
              <a:noFill/>
              <a:miter lim="400000"/>
            </a:ln>
            <a:effectLst/>
          </p:spPr>
          <p:txBody>
            <a:bodyPr wrap="square" lIns="45719" tIns="45719" rIns="45719" bIns="45719" numCol="1" anchor="t">
              <a:spAutoFit/>
            </a:bodyPr>
            <a:lstStyle/>
            <a:p>
              <a:pPr>
                <a:defRPr sz="2400">
                  <a:solidFill>
                    <a:srgbClr val="FF0066"/>
                  </a:solidFill>
                  <a:latin typeface="+mn-lt"/>
                  <a:ea typeface="+mn-ea"/>
                  <a:cs typeface="+mn-cs"/>
                  <a:sym typeface="Times New Roman" panose="02020603050405020304"/>
                </a:defRPr>
              </a:pPr>
              <a:r>
                <a:rPr b="1" dirty="0" err="1">
                  <a:solidFill>
                    <a:srgbClr val="034EA2"/>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继承</a:t>
              </a:r>
              <a:r>
                <a:rPr b="1" dirty="0" err="1">
                  <a:solidFill>
                    <a:srgbClr val="034EA2"/>
                  </a:solidFill>
                </a:rPr>
                <a:t>InputStream</a:t>
              </a:r>
              <a:endParaRPr b="1" dirty="0">
                <a:solidFill>
                  <a:srgbClr val="034EA2"/>
                </a:solidFill>
              </a:endParaRPr>
            </a:p>
          </p:txBody>
        </p:sp>
      </p:grpSp>
      <p:sp>
        <p:nvSpPr>
          <p:cNvPr id="8" name="文本框 7"/>
          <p:cNvSpPr txBox="1"/>
          <p:nvPr/>
        </p:nvSpPr>
        <p:spPr>
          <a:xfrm>
            <a:off x="264160" y="5296535"/>
            <a:ext cx="4572000" cy="1014730"/>
          </a:xfrm>
          <a:prstGeom prst="rect">
            <a:avLst/>
          </a:prstGeom>
          <a:noFill/>
        </p:spPr>
        <p:txBody>
          <a:bodyPr wrap="square" rtlCol="0" anchor="t">
            <a:spAutoFit/>
          </a:bodyPr>
          <a:p>
            <a:pPr lvl="1" algn="l" eaLnBrk="1" hangingPunct="1">
              <a:lnSpc>
                <a:spcPct val="150000"/>
              </a:lnSpc>
              <a:buClrTx/>
              <a:buSzTx/>
              <a:buNone/>
            </a:pPr>
            <a:r>
              <a:rPr kumimoji="1" lang="en-US" altLang="zh-CN" sz="2000" b="1" dirty="0">
                <a:sym typeface="+mn-ea"/>
              </a:rPr>
              <a:t>ByteArrayOutputStream</a:t>
            </a:r>
            <a:endParaRPr kumimoji="1" lang="en-US" altLang="zh-CN" sz="2000" b="1" dirty="0"/>
          </a:p>
          <a:p>
            <a:pPr lvl="1" algn="l" eaLnBrk="1" hangingPunct="1">
              <a:lnSpc>
                <a:spcPct val="150000"/>
              </a:lnSpc>
              <a:buClrTx/>
              <a:buSzTx/>
              <a:buNone/>
            </a:pPr>
            <a:r>
              <a:rPr kumimoji="1" lang="en-US" altLang="zh-CN" sz="2000" b="1" dirty="0">
                <a:sym typeface="+mn-ea"/>
              </a:rPr>
              <a:t>FileOutputStream</a:t>
            </a:r>
            <a:endParaRPr kumimoji="1" lang="en-US" altLang="zh-CN" sz="2000" b="1" dirty="0">
              <a:sym typeface="+mn-ea"/>
            </a:endParaRPr>
          </a:p>
        </p:txBody>
      </p:sp>
      <p:grpSp>
        <p:nvGrpSpPr>
          <p:cNvPr id="16" name="成组"/>
          <p:cNvGrpSpPr/>
          <p:nvPr/>
        </p:nvGrpSpPr>
        <p:grpSpPr>
          <a:xfrm>
            <a:off x="4171950" y="5405755"/>
            <a:ext cx="3345814" cy="909320"/>
            <a:chOff x="0" y="0"/>
            <a:chExt cx="3350939" cy="1439863"/>
          </a:xfrm>
        </p:grpSpPr>
        <p:sp>
          <p:nvSpPr>
            <p:cNvPr id="17" name="线条"/>
            <p:cNvSpPr/>
            <p:nvPr>
              <p:custDataLst>
                <p:tags r:id="rId8"/>
              </p:custDataLst>
            </p:nvPr>
          </p:nvSpPr>
          <p:spPr>
            <a:xfrm flipH="1">
              <a:off x="0" y="0"/>
              <a:ext cx="433388" cy="14398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5635" y="0"/>
                    <a:pt x="10800" y="806"/>
                    <a:pt x="10800" y="1800"/>
                  </a:cubicBezTo>
                  <a:lnTo>
                    <a:pt x="10800" y="9000"/>
                  </a:lnTo>
                  <a:cubicBezTo>
                    <a:pt x="10800" y="9994"/>
                    <a:pt x="5965" y="10800"/>
                    <a:pt x="0" y="10800"/>
                  </a:cubicBezTo>
                  <a:cubicBezTo>
                    <a:pt x="5965" y="10800"/>
                    <a:pt x="10800" y="11606"/>
                    <a:pt x="10800" y="12600"/>
                  </a:cubicBezTo>
                  <a:lnTo>
                    <a:pt x="10800" y="19800"/>
                  </a:lnTo>
                  <a:cubicBezTo>
                    <a:pt x="10800" y="20794"/>
                    <a:pt x="15635" y="21600"/>
                    <a:pt x="21600" y="21600"/>
                  </a:cubicBezTo>
                </a:path>
              </a:pathLst>
            </a:custGeom>
            <a:noFill/>
            <a:ln w="9525" cap="flat">
              <a:solidFill>
                <a:srgbClr val="000000"/>
              </a:solidFill>
              <a:prstDash val="solid"/>
              <a:round/>
            </a:ln>
            <a:effectLst/>
          </p:spPr>
          <p:txBody>
            <a:bodyPr wrap="square" lIns="45719" tIns="45719" rIns="45719" bIns="45719" numCol="1" anchor="ctr">
              <a:noAutofit/>
            </a:bodyPr>
            <a:p>
              <a:pPr>
                <a:defRPr>
                  <a:latin typeface="+mn-lt"/>
                  <a:ea typeface="+mn-ea"/>
                  <a:cs typeface="+mn-cs"/>
                  <a:sym typeface="Times New Roman" panose="02020603050405020304"/>
                </a:defRPr>
              </a:pPr>
            </a:p>
          </p:txBody>
        </p:sp>
        <p:sp>
          <p:nvSpPr>
            <p:cNvPr id="20" name="继承InputStream"/>
            <p:cNvSpPr txBox="1"/>
            <p:nvPr>
              <p:custDataLst>
                <p:tags r:id="rId9"/>
              </p:custDataLst>
            </p:nvPr>
          </p:nvSpPr>
          <p:spPr>
            <a:xfrm>
              <a:off x="520225" y="355943"/>
              <a:ext cx="2830714" cy="726970"/>
            </a:xfrm>
            <a:prstGeom prst="rect">
              <a:avLst/>
            </a:prstGeom>
            <a:noFill/>
            <a:ln w="12700" cap="flat">
              <a:noFill/>
              <a:miter lim="400000"/>
            </a:ln>
            <a:effectLst/>
          </p:spPr>
          <p:txBody>
            <a:bodyPr wrap="square" lIns="45719" tIns="45719" rIns="45719" bIns="45719" numCol="1" anchor="t">
              <a:spAutoFit/>
            </a:bodyPr>
            <a:p>
              <a:pPr>
                <a:defRPr sz="2400">
                  <a:solidFill>
                    <a:srgbClr val="FF0066"/>
                  </a:solidFill>
                  <a:latin typeface="+mn-lt"/>
                  <a:ea typeface="+mn-ea"/>
                  <a:cs typeface="+mn-cs"/>
                  <a:sym typeface="Times New Roman" panose="02020603050405020304"/>
                </a:defRPr>
              </a:pPr>
              <a:r>
                <a:rPr b="1" dirty="0" err="1">
                  <a:solidFill>
                    <a:srgbClr val="034EA2"/>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继承</a:t>
              </a:r>
              <a:r>
                <a:rPr lang="en-US" b="1" dirty="0" err="1">
                  <a:solidFill>
                    <a:srgbClr val="034EA2"/>
                  </a:solidFill>
                </a:rPr>
                <a:t>Out</a:t>
              </a:r>
              <a:r>
                <a:rPr b="1" dirty="0" err="1">
                  <a:solidFill>
                    <a:srgbClr val="034EA2"/>
                  </a:solidFill>
                </a:rPr>
                <a:t>putStream</a:t>
              </a:r>
              <a:endParaRPr b="1" dirty="0">
                <a:solidFill>
                  <a:srgbClr val="034EA2"/>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indefinite" fill="hold"/>
                                        <p:tgtEl>
                                          <p:spTgt spid="12"/>
                                        </p:tgtEl>
                                        <p:attrNameLst>
                                          <p:attrName>style.visibility</p:attrName>
                                        </p:attrNameLst>
                                      </p:cBhvr>
                                      <p:to>
                                        <p:strVal val="visible"/>
                                      </p:to>
                                    </p:set>
                                    <p:animEffect transition="in" filter="wipe(up)">
                                      <p:cBhvr>
                                        <p:cTn id="11" dur="500"/>
                                        <p:tgtEl>
                                          <p:spTgt spid="12"/>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indefinite" fill="hold"/>
                                        <p:tgtEl>
                                          <p:spTgt spid="16"/>
                                        </p:tgtEl>
                                        <p:attrNameLst>
                                          <p:attrName>style.visibility</p:attrName>
                                        </p:attrNameLst>
                                      </p:cBhvr>
                                      <p:to>
                                        <p:strVal val="visible"/>
                                      </p:to>
                                    </p:set>
                                    <p:animEffect transition="in" filter="wipe(up)">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bldLvl="0" animBg="1" advAuto="0"/>
      <p:bldP spid="16" grpId="0" bldLvl="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en-US" altLang="zh-CN" sz="2800" dirty="0">
                <a:solidFill>
                  <a:srgbClr val="034EA2"/>
                </a:solidFill>
              </a:rPr>
              <a:t>InputStream</a:t>
            </a:r>
            <a:r>
              <a:rPr kumimoji="1" lang="zh-CN" altLang="en-US" sz="2800" dirty="0">
                <a:solidFill>
                  <a:srgbClr val="034EA2"/>
                </a:solidFill>
              </a:rPr>
              <a:t>抽象基类</a:t>
            </a:r>
            <a:endParaRPr kumimoji="1" lang="zh-CN" altLang="en-US" sz="2800" b="1" dirty="0">
              <a:solidFill>
                <a:srgbClr val="034EA2"/>
              </a:solidFill>
            </a:endParaRP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4.1.1</a:t>
            </a:r>
            <a:r>
              <a:rPr kumimoji="1" lang="zh-CN" altLang="en-US" dirty="0">
                <a:solidFill>
                  <a:schemeClr val="bg1"/>
                </a:solidFill>
              </a:rPr>
              <a:t> </a:t>
            </a:r>
            <a:r>
              <a:rPr kumimoji="1" lang="en-US" altLang="zh-CN" dirty="0">
                <a:solidFill>
                  <a:schemeClr val="bg1"/>
                </a:solidFill>
              </a:rPr>
              <a:t>Java</a:t>
            </a:r>
            <a:r>
              <a:rPr kumimoji="1" lang="zh-CN" altLang="en-US" dirty="0">
                <a:solidFill>
                  <a:schemeClr val="bg1"/>
                </a:solidFill>
              </a:rPr>
              <a:t>字节流</a:t>
            </a:r>
            <a:r>
              <a:rPr kumimoji="1" lang="en-US" altLang="zh-CN" sz="3600" dirty="0">
                <a:solidFill>
                  <a:schemeClr val="bg1"/>
                </a:solidFill>
              </a:rPr>
              <a:t> </a:t>
            </a:r>
            <a:r>
              <a:rPr kumimoji="1" lang="en-US" altLang="zh-CN" sz="2800" dirty="0">
                <a:solidFill>
                  <a:schemeClr val="bg1"/>
                </a:solidFill>
              </a:rPr>
              <a:t>2/14</a:t>
            </a:r>
            <a:endParaRPr kumimoji="1" lang="en-US" altLang="zh-CN" sz="2800" dirty="0">
              <a:solidFill>
                <a:schemeClr val="bg1"/>
              </a:solidFill>
            </a:endParaRPr>
          </a:p>
        </p:txBody>
      </p:sp>
      <p:pic>
        <p:nvPicPr>
          <p:cNvPr id="11" name="西北工业大学"/>
          <p:cNvPicPr>
            <a:picLocks noChangeAspect="1"/>
          </p:cNvPicPr>
          <p:nvPr>
            <p:custDataLst>
              <p:tags r:id="rId3"/>
            </p:custDataLst>
          </p:nvPr>
        </p:nvPicPr>
        <p:blipFill>
          <a:blip r:embed="rId4" cstate="screen"/>
          <a:stretch>
            <a:fillRect/>
          </a:stretch>
        </p:blipFill>
        <p:spPr>
          <a:xfrm>
            <a:off x="7476490" y="417830"/>
            <a:ext cx="1363345" cy="342900"/>
          </a:xfrm>
          <a:prstGeom prst="rect">
            <a:avLst/>
          </a:prstGeom>
        </p:spPr>
      </p:pic>
      <p:pic>
        <p:nvPicPr>
          <p:cNvPr id="13" name="校徽"/>
          <p:cNvPicPr>
            <a:picLocks noChangeAspect="1"/>
          </p:cNvPicPr>
          <p:nvPr>
            <p:custDataLst>
              <p:tags r:id="rId5"/>
            </p:custDataLst>
          </p:nvPr>
        </p:nvPicPr>
        <p:blipFill>
          <a:blip r:embed="rId6"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7"/>
            </p:custDataLst>
          </p:nvPr>
        </p:nvSpPr>
        <p:spPr>
          <a:xfrm>
            <a:off x="530860" y="1978500"/>
            <a:ext cx="8036560" cy="622300"/>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zh-CN" altLang="en-US" sz="2400" b="1" dirty="0">
                <a:solidFill>
                  <a:schemeClr val="tx1"/>
                </a:solidFill>
              </a:rPr>
              <a:t>定义了所有字节输入流的公共抽象方法，子类负责实现。</a:t>
            </a:r>
            <a:endParaRPr kumimoji="1" lang="zh-CN" altLang="en-US" sz="2400" b="1" dirty="0">
              <a:solidFill>
                <a:schemeClr val="tx1"/>
              </a:solidFill>
            </a:endParaRPr>
          </a:p>
        </p:txBody>
      </p:sp>
      <p:sp>
        <p:nvSpPr>
          <p:cNvPr id="9" name="内容占位符 2"/>
          <p:cNvSpPr txBox="1"/>
          <p:nvPr>
            <p:custDataLst>
              <p:tags r:id="rId8"/>
            </p:custDataLst>
          </p:nvPr>
        </p:nvSpPr>
        <p:spPr>
          <a:xfrm>
            <a:off x="530860" y="2543488"/>
            <a:ext cx="8036560" cy="566950"/>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zh-CN" altLang="en-US" sz="2400" b="1" dirty="0">
                <a:solidFill>
                  <a:schemeClr val="tx1"/>
                </a:solidFill>
              </a:rPr>
              <a:t>常用的方法如下：</a:t>
            </a:r>
            <a:endParaRPr kumimoji="1" lang="zh-CN" altLang="en-US" sz="2400" b="1" dirty="0">
              <a:solidFill>
                <a:schemeClr val="tx1"/>
              </a:solidFill>
            </a:endParaRPr>
          </a:p>
        </p:txBody>
      </p:sp>
      <p:sp>
        <p:nvSpPr>
          <p:cNvPr id="8" name="内容占位符 2"/>
          <p:cNvSpPr txBox="1"/>
          <p:nvPr>
            <p:custDataLst>
              <p:tags r:id="rId9"/>
            </p:custDataLst>
          </p:nvPr>
        </p:nvSpPr>
        <p:spPr>
          <a:xfrm>
            <a:off x="407035" y="3220720"/>
            <a:ext cx="8375015" cy="3046095"/>
          </a:xfrm>
          <a:prstGeom prst="rect">
            <a:avLst/>
          </a:prstGeom>
          <a:ln w="19050">
            <a:solidFill>
              <a:srgbClr val="034DA0"/>
            </a:solidFill>
            <a:prstDash val="dash"/>
          </a:ln>
        </p:spPr>
        <p:txBody>
          <a:bodyPr vert="horz" wrap="square"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en-US" altLang="zh-CN" sz="2000" b="1" dirty="0">
                <a:solidFill>
                  <a:srgbClr val="034EA2"/>
                </a:solidFill>
              </a:rPr>
              <a:t>public abstract </a:t>
            </a:r>
            <a:r>
              <a:rPr kumimoji="1" lang="en-US" altLang="zh-CN" sz="2000" b="1" dirty="0">
                <a:solidFill>
                  <a:schemeClr val="tx1"/>
                </a:solidFill>
              </a:rPr>
              <a:t>int read() </a:t>
            </a:r>
            <a:r>
              <a:rPr kumimoji="1" lang="en-US" altLang="zh-CN" sz="2000" b="1" dirty="0">
                <a:solidFill>
                  <a:srgbClr val="034EA2"/>
                </a:solidFill>
              </a:rPr>
              <a:t>throws </a:t>
            </a:r>
            <a:r>
              <a:rPr kumimoji="1" lang="en-US" altLang="zh-CN" sz="2000" b="1" dirty="0">
                <a:solidFill>
                  <a:schemeClr val="tx1"/>
                </a:solidFill>
              </a:rPr>
              <a:t>IOException;</a:t>
            </a:r>
            <a:r>
              <a:rPr kumimoji="1" lang="en-US" altLang="zh-CN" sz="2000" b="1" dirty="0">
                <a:solidFill>
                  <a:schemeClr val="tx1">
                    <a:lumMod val="65000"/>
                    <a:lumOff val="35000"/>
                  </a:schemeClr>
                </a:solidFill>
              </a:rPr>
              <a:t> </a:t>
            </a:r>
            <a:r>
              <a:rPr kumimoji="1" lang="en-US" altLang="zh-CN" sz="1600" b="1" dirty="0">
                <a:solidFill>
                  <a:schemeClr val="accent6">
                    <a:lumMod val="75000"/>
                  </a:schemeClr>
                </a:solidFill>
              </a:rPr>
              <a:t>//</a:t>
            </a:r>
            <a:r>
              <a:rPr kumimoji="1" lang="zh-CN" altLang="en-US" sz="1600" b="1" dirty="0">
                <a:solidFill>
                  <a:schemeClr val="accent6">
                    <a:lumMod val="75000"/>
                  </a:schemeClr>
                </a:solidFill>
              </a:rPr>
              <a:t>读取输入流的下一个字节</a:t>
            </a:r>
            <a:endParaRPr kumimoji="1" lang="en-US" altLang="zh-CN" sz="1600" b="1" dirty="0">
              <a:solidFill>
                <a:schemeClr val="accent6">
                  <a:lumMod val="75000"/>
                </a:schemeClr>
              </a:solidFill>
            </a:endParaRPr>
          </a:p>
          <a:p>
            <a:pPr marL="0" indent="0">
              <a:lnSpc>
                <a:spcPct val="150000"/>
              </a:lnSpc>
              <a:spcBef>
                <a:spcPts val="0"/>
              </a:spcBef>
              <a:buNone/>
            </a:pPr>
            <a:r>
              <a:rPr kumimoji="1" lang="en-US" altLang="zh-CN" sz="2000" b="1" dirty="0">
                <a:solidFill>
                  <a:srgbClr val="034EA2"/>
                </a:solidFill>
              </a:rPr>
              <a:t>public </a:t>
            </a:r>
            <a:r>
              <a:rPr kumimoji="1" lang="en-US" altLang="zh-CN" sz="2000" b="1" dirty="0">
                <a:solidFill>
                  <a:schemeClr val="tx1"/>
                </a:solidFill>
              </a:rPr>
              <a:t>int read(byte b[]) </a:t>
            </a:r>
            <a:r>
              <a:rPr kumimoji="1" lang="en-US" altLang="zh-CN" sz="2000" b="1" dirty="0">
                <a:solidFill>
                  <a:srgbClr val="034EA2"/>
                </a:solidFill>
              </a:rPr>
              <a:t>throws </a:t>
            </a:r>
            <a:r>
              <a:rPr kumimoji="1" lang="en-US" altLang="zh-CN" sz="2000" b="1" dirty="0">
                <a:solidFill>
                  <a:schemeClr val="tx1"/>
                </a:solidFill>
              </a:rPr>
              <a:t>IOException;</a:t>
            </a:r>
            <a:r>
              <a:rPr kumimoji="1" lang="en-US" altLang="zh-CN" sz="1600" b="1" dirty="0">
                <a:solidFill>
                  <a:schemeClr val="tx1">
                    <a:lumMod val="65000"/>
                    <a:lumOff val="35000"/>
                  </a:schemeClr>
                </a:solidFill>
              </a:rPr>
              <a:t> </a:t>
            </a:r>
            <a:r>
              <a:rPr kumimoji="1" lang="en-US" altLang="zh-CN" sz="1600" b="1" dirty="0">
                <a:solidFill>
                  <a:schemeClr val="accent6">
                    <a:lumMod val="75000"/>
                  </a:schemeClr>
                </a:solidFill>
              </a:rPr>
              <a:t>//</a:t>
            </a:r>
            <a:r>
              <a:rPr kumimoji="1" lang="zh-CN" altLang="en-US" sz="1600" b="1" dirty="0">
                <a:solidFill>
                  <a:schemeClr val="accent6">
                    <a:lumMod val="75000"/>
                  </a:schemeClr>
                </a:solidFill>
              </a:rPr>
              <a:t>读取到的数据放在</a:t>
            </a:r>
            <a:r>
              <a:rPr kumimoji="1" lang="en-US" altLang="zh-CN" sz="1600" b="1" dirty="0">
                <a:solidFill>
                  <a:schemeClr val="accent6">
                    <a:lumMod val="75000"/>
                  </a:schemeClr>
                </a:solidFill>
              </a:rPr>
              <a:t>byte</a:t>
            </a:r>
            <a:r>
              <a:rPr kumimoji="1" lang="zh-CN" altLang="en-US" sz="1600" b="1" dirty="0">
                <a:solidFill>
                  <a:schemeClr val="accent6">
                    <a:lumMod val="75000"/>
                  </a:schemeClr>
                </a:solidFill>
              </a:rPr>
              <a:t>数组中</a:t>
            </a:r>
            <a:endParaRPr kumimoji="1" lang="en-US" altLang="zh-CN" sz="1600" b="1" dirty="0">
              <a:solidFill>
                <a:schemeClr val="tx1">
                  <a:lumMod val="65000"/>
                  <a:lumOff val="35000"/>
                </a:schemeClr>
              </a:solidFill>
            </a:endParaRPr>
          </a:p>
          <a:p>
            <a:pPr marL="0" indent="0">
              <a:lnSpc>
                <a:spcPct val="150000"/>
              </a:lnSpc>
              <a:spcBef>
                <a:spcPts val="0"/>
              </a:spcBef>
              <a:buNone/>
            </a:pPr>
            <a:r>
              <a:rPr kumimoji="1" lang="en-US" altLang="zh-CN" sz="2000" b="1" dirty="0">
                <a:solidFill>
                  <a:srgbClr val="034EA2"/>
                </a:solidFill>
              </a:rPr>
              <a:t>public </a:t>
            </a:r>
            <a:r>
              <a:rPr kumimoji="1" lang="en-US" altLang="zh-CN" sz="2000" b="1" dirty="0">
                <a:solidFill>
                  <a:schemeClr val="tx1"/>
                </a:solidFill>
              </a:rPr>
              <a:t>int read(byte[] b, int off, int len) </a:t>
            </a:r>
            <a:r>
              <a:rPr kumimoji="1" lang="en-US" altLang="zh-CN" sz="2000" b="1" dirty="0">
                <a:solidFill>
                  <a:srgbClr val="034EA2"/>
                </a:solidFill>
              </a:rPr>
              <a:t>throws </a:t>
            </a:r>
            <a:r>
              <a:rPr kumimoji="1" lang="en-US" altLang="zh-CN" sz="2000" b="1" dirty="0">
                <a:solidFill>
                  <a:schemeClr val="tx1"/>
                </a:solidFill>
              </a:rPr>
              <a:t>IOException</a:t>
            </a:r>
            <a:endParaRPr kumimoji="1" lang="en-US" altLang="zh-CN" sz="2000" b="1" dirty="0">
              <a:solidFill>
                <a:schemeClr val="tx1"/>
              </a:solidFill>
            </a:endParaRPr>
          </a:p>
          <a:p>
            <a:pPr marL="0" indent="0">
              <a:lnSpc>
                <a:spcPct val="150000"/>
              </a:lnSpc>
              <a:spcBef>
                <a:spcPts val="0"/>
              </a:spcBef>
              <a:buNone/>
            </a:pPr>
            <a:r>
              <a:rPr kumimoji="1" lang="en-US" altLang="zh-CN" sz="1600" b="1" dirty="0">
                <a:solidFill>
                  <a:schemeClr val="accent6">
                    <a:lumMod val="75000"/>
                  </a:schemeClr>
                </a:solidFill>
                <a:sym typeface="+mn-ea"/>
              </a:rPr>
              <a:t>// </a:t>
            </a:r>
            <a:r>
              <a:rPr kumimoji="1" lang="zh-CN" altLang="en-US" sz="1600" b="1" dirty="0">
                <a:solidFill>
                  <a:schemeClr val="accent6">
                    <a:lumMod val="75000"/>
                  </a:schemeClr>
                </a:solidFill>
                <a:sym typeface="+mn-ea"/>
              </a:rPr>
              <a:t>从第 </a:t>
            </a:r>
            <a:r>
              <a:rPr kumimoji="1" lang="en-US" altLang="zh-CN" sz="1600" b="1" dirty="0">
                <a:solidFill>
                  <a:schemeClr val="accent6">
                    <a:lumMod val="75000"/>
                  </a:schemeClr>
                </a:solidFill>
                <a:sym typeface="+mn-ea"/>
              </a:rPr>
              <a:t>off </a:t>
            </a:r>
            <a:r>
              <a:rPr kumimoji="1" lang="zh-CN" altLang="en-US" sz="1600" b="1" dirty="0">
                <a:solidFill>
                  <a:schemeClr val="accent6">
                    <a:lumMod val="75000"/>
                  </a:schemeClr>
                </a:solidFill>
                <a:sym typeface="+mn-ea"/>
              </a:rPr>
              <a:t>位置读取最多</a:t>
            </a:r>
            <a:r>
              <a:rPr kumimoji="1" lang="en-US" altLang="zh-CN" sz="1600" b="1" dirty="0">
                <a:solidFill>
                  <a:schemeClr val="accent6">
                    <a:lumMod val="75000"/>
                  </a:schemeClr>
                </a:solidFill>
                <a:sym typeface="+mn-ea"/>
              </a:rPr>
              <a:t>(</a:t>
            </a:r>
            <a:r>
              <a:rPr kumimoji="1" lang="zh-CN" altLang="en-US" sz="1600" b="1" dirty="0">
                <a:solidFill>
                  <a:schemeClr val="accent6">
                    <a:lumMod val="75000"/>
                  </a:schemeClr>
                </a:solidFill>
                <a:sym typeface="+mn-ea"/>
              </a:rPr>
              <a:t>实际可能小于</a:t>
            </a:r>
            <a:r>
              <a:rPr kumimoji="1" lang="en-US" altLang="zh-CN" sz="1600" b="1" dirty="0">
                <a:solidFill>
                  <a:schemeClr val="accent6">
                    <a:lumMod val="75000"/>
                  </a:schemeClr>
                </a:solidFill>
                <a:sym typeface="+mn-ea"/>
              </a:rPr>
              <a:t>) len </a:t>
            </a:r>
            <a:r>
              <a:rPr kumimoji="1" lang="zh-CN" altLang="en-US" sz="1600" b="1" dirty="0">
                <a:solidFill>
                  <a:schemeClr val="accent6">
                    <a:lumMod val="75000"/>
                  </a:schemeClr>
                </a:solidFill>
                <a:sym typeface="+mn-ea"/>
              </a:rPr>
              <a:t>长度字节的数据放到 </a:t>
            </a:r>
            <a:r>
              <a:rPr kumimoji="1" lang="en-US" altLang="zh-CN" sz="1600" b="1" dirty="0">
                <a:solidFill>
                  <a:schemeClr val="accent6">
                    <a:lumMod val="75000"/>
                  </a:schemeClr>
                </a:solidFill>
                <a:sym typeface="+mn-ea"/>
              </a:rPr>
              <a:t>byte </a:t>
            </a:r>
            <a:r>
              <a:rPr kumimoji="1" lang="zh-CN" altLang="en-US" sz="1600" b="1" dirty="0">
                <a:solidFill>
                  <a:schemeClr val="accent6">
                    <a:lumMod val="75000"/>
                  </a:schemeClr>
                </a:solidFill>
                <a:sym typeface="+mn-ea"/>
              </a:rPr>
              <a:t>数组中</a:t>
            </a:r>
            <a:endParaRPr kumimoji="1" lang="en-US" altLang="zh-CN" sz="1600" b="1" dirty="0">
              <a:solidFill>
                <a:schemeClr val="accent6">
                  <a:lumMod val="75000"/>
                </a:schemeClr>
              </a:solidFill>
            </a:endParaRPr>
          </a:p>
          <a:p>
            <a:pPr marL="0" indent="0">
              <a:lnSpc>
                <a:spcPct val="150000"/>
              </a:lnSpc>
              <a:spcBef>
                <a:spcPts val="0"/>
              </a:spcBef>
              <a:buNone/>
            </a:pPr>
            <a:r>
              <a:rPr kumimoji="1" lang="en-US" altLang="zh-CN" sz="2000" b="1" dirty="0">
                <a:solidFill>
                  <a:srgbClr val="034EA2"/>
                </a:solidFill>
              </a:rPr>
              <a:t>public </a:t>
            </a:r>
            <a:r>
              <a:rPr kumimoji="1" lang="en-US" altLang="zh-CN" sz="2000" b="1" dirty="0">
                <a:solidFill>
                  <a:schemeClr val="tx1"/>
                </a:solidFill>
              </a:rPr>
              <a:t>int available() </a:t>
            </a:r>
            <a:r>
              <a:rPr kumimoji="1" lang="en-US" altLang="zh-CN" sz="2000" b="1" dirty="0">
                <a:solidFill>
                  <a:srgbClr val="034EA2"/>
                </a:solidFill>
              </a:rPr>
              <a:t>throws </a:t>
            </a:r>
            <a:r>
              <a:rPr kumimoji="1" lang="en-US" altLang="zh-CN" sz="2000" b="1" dirty="0">
                <a:solidFill>
                  <a:schemeClr val="tx1"/>
                </a:solidFill>
              </a:rPr>
              <a:t>IOException;    </a:t>
            </a:r>
            <a:r>
              <a:rPr kumimoji="1" lang="en-US" altLang="zh-CN" sz="1600" b="1" dirty="0">
                <a:solidFill>
                  <a:schemeClr val="accent6">
                    <a:lumMod val="75000"/>
                  </a:schemeClr>
                </a:solidFill>
              </a:rPr>
              <a:t>// </a:t>
            </a:r>
            <a:r>
              <a:rPr kumimoji="1" lang="zh-CN" altLang="en-US" sz="1600" b="1" dirty="0">
                <a:solidFill>
                  <a:schemeClr val="accent6">
                    <a:lumMod val="75000"/>
                  </a:schemeClr>
                </a:solidFill>
              </a:rPr>
              <a:t>返回可读的字节数量</a:t>
            </a:r>
            <a:endParaRPr kumimoji="1" lang="en-US" altLang="zh-CN" sz="1600" b="1" dirty="0">
              <a:solidFill>
                <a:schemeClr val="tx1">
                  <a:lumMod val="65000"/>
                  <a:lumOff val="35000"/>
                </a:schemeClr>
              </a:solidFill>
            </a:endParaRPr>
          </a:p>
          <a:p>
            <a:pPr marL="0" indent="0">
              <a:lnSpc>
                <a:spcPct val="150000"/>
              </a:lnSpc>
              <a:spcBef>
                <a:spcPts val="0"/>
              </a:spcBef>
              <a:buNone/>
            </a:pPr>
            <a:r>
              <a:rPr kumimoji="1" lang="en-US" altLang="zh-CN" sz="2000" b="1" dirty="0">
                <a:solidFill>
                  <a:srgbClr val="034EA2"/>
                </a:solidFill>
              </a:rPr>
              <a:t>public void </a:t>
            </a:r>
            <a:r>
              <a:rPr kumimoji="1" lang="en-US" altLang="zh-CN" sz="2000" b="1" dirty="0">
                <a:solidFill>
                  <a:schemeClr val="tx1"/>
                </a:solidFill>
              </a:rPr>
              <a:t>close()</a:t>
            </a:r>
            <a:r>
              <a:rPr kumimoji="1" lang="zh-CN" altLang="en-US" sz="2000" b="1" dirty="0">
                <a:solidFill>
                  <a:schemeClr val="tx1"/>
                </a:solidFill>
              </a:rPr>
              <a:t> </a:t>
            </a:r>
            <a:r>
              <a:rPr kumimoji="1" lang="en-US" altLang="zh-CN" sz="2000" b="1" dirty="0">
                <a:solidFill>
                  <a:srgbClr val="034EA2"/>
                </a:solidFill>
              </a:rPr>
              <a:t>throws </a:t>
            </a:r>
            <a:r>
              <a:rPr kumimoji="1" lang="en-US" altLang="zh-CN" sz="2000" b="1" dirty="0">
                <a:solidFill>
                  <a:schemeClr val="tx1"/>
                </a:solidFill>
              </a:rPr>
              <a:t>IOException;</a:t>
            </a:r>
            <a:r>
              <a:rPr kumimoji="1" lang="en-US" altLang="zh-CN" sz="1800" b="1" dirty="0">
                <a:solidFill>
                  <a:schemeClr val="tx1">
                    <a:lumMod val="65000"/>
                    <a:lumOff val="35000"/>
                  </a:schemeClr>
                </a:solidFill>
              </a:rPr>
              <a:t>	      </a:t>
            </a:r>
            <a:r>
              <a:rPr kumimoji="1" lang="en-US" altLang="zh-CN" sz="1600" b="1" dirty="0">
                <a:solidFill>
                  <a:schemeClr val="accent6">
                    <a:lumMod val="75000"/>
                  </a:schemeClr>
                </a:solidFill>
              </a:rPr>
              <a:t>// </a:t>
            </a:r>
            <a:r>
              <a:rPr kumimoji="1" lang="zh-CN" altLang="en-US" sz="1600" b="1" dirty="0">
                <a:solidFill>
                  <a:schemeClr val="accent6">
                    <a:lumMod val="75000"/>
                  </a:schemeClr>
                </a:solidFill>
              </a:rPr>
              <a:t>读取完，关闭流，释放资源 </a:t>
            </a:r>
            <a:endParaRPr kumimoji="1" lang="en-US" altLang="zh-CN" sz="1600" b="1" dirty="0">
              <a:solidFill>
                <a:schemeClr val="accent6">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8"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en-US" altLang="zh-CN" sz="2800" dirty="0">
                <a:solidFill>
                  <a:srgbClr val="034DA0"/>
                </a:solidFill>
              </a:rPr>
              <a:t>OutputStream</a:t>
            </a:r>
            <a:r>
              <a:rPr kumimoji="1" lang="zh-CN" altLang="en-US" sz="2800" dirty="0">
                <a:solidFill>
                  <a:srgbClr val="034DA0"/>
                </a:solidFill>
              </a:rPr>
              <a:t>抽象基类</a:t>
            </a:r>
            <a:endParaRPr kumimoji="1" lang="zh-CN" altLang="en-US" sz="2800" b="1" dirty="0">
              <a:solidFill>
                <a:srgbClr val="034DA0"/>
              </a:solidFill>
            </a:endParaRP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4.1.1</a:t>
            </a:r>
            <a:r>
              <a:rPr kumimoji="1" lang="zh-CN" altLang="en-US" dirty="0">
                <a:solidFill>
                  <a:schemeClr val="bg1"/>
                </a:solidFill>
              </a:rPr>
              <a:t> </a:t>
            </a:r>
            <a:r>
              <a:rPr kumimoji="1" lang="en-US" altLang="zh-CN" dirty="0">
                <a:solidFill>
                  <a:schemeClr val="bg1"/>
                </a:solidFill>
              </a:rPr>
              <a:t>Java</a:t>
            </a:r>
            <a:r>
              <a:rPr kumimoji="1" lang="zh-CN" altLang="en-US" dirty="0">
                <a:solidFill>
                  <a:schemeClr val="bg1"/>
                </a:solidFill>
              </a:rPr>
              <a:t>字节流</a:t>
            </a:r>
            <a:r>
              <a:rPr kumimoji="1" lang="en-US" altLang="zh-CN" sz="3600" dirty="0">
                <a:solidFill>
                  <a:schemeClr val="bg1"/>
                </a:solidFill>
              </a:rPr>
              <a:t> </a:t>
            </a:r>
            <a:r>
              <a:rPr kumimoji="1" lang="en-US" altLang="zh-CN" sz="2800" dirty="0">
                <a:solidFill>
                  <a:schemeClr val="bg1"/>
                </a:solidFill>
              </a:rPr>
              <a:t>3/14</a:t>
            </a:r>
            <a:endParaRPr kumimoji="1" lang="en-US" altLang="zh-CN" sz="2800" dirty="0">
              <a:solidFill>
                <a:schemeClr val="bg1"/>
              </a:solidFill>
            </a:endParaRPr>
          </a:p>
        </p:txBody>
      </p:sp>
      <p:pic>
        <p:nvPicPr>
          <p:cNvPr id="11" name="西北工业大学"/>
          <p:cNvPicPr>
            <a:picLocks noChangeAspect="1"/>
          </p:cNvPicPr>
          <p:nvPr>
            <p:custDataLst>
              <p:tags r:id="rId3"/>
            </p:custDataLst>
          </p:nvPr>
        </p:nvPicPr>
        <p:blipFill>
          <a:blip r:embed="rId4" cstate="screen"/>
          <a:stretch>
            <a:fillRect/>
          </a:stretch>
        </p:blipFill>
        <p:spPr>
          <a:xfrm>
            <a:off x="7476490" y="417830"/>
            <a:ext cx="1363345" cy="342900"/>
          </a:xfrm>
          <a:prstGeom prst="rect">
            <a:avLst/>
          </a:prstGeom>
        </p:spPr>
      </p:pic>
      <p:pic>
        <p:nvPicPr>
          <p:cNvPr id="13" name="校徽"/>
          <p:cNvPicPr>
            <a:picLocks noChangeAspect="1"/>
          </p:cNvPicPr>
          <p:nvPr>
            <p:custDataLst>
              <p:tags r:id="rId5"/>
            </p:custDataLst>
          </p:nvPr>
        </p:nvPicPr>
        <p:blipFill>
          <a:blip r:embed="rId6"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7"/>
            </p:custDataLst>
          </p:nvPr>
        </p:nvSpPr>
        <p:spPr>
          <a:xfrm>
            <a:off x="530860" y="1955800"/>
            <a:ext cx="8335010" cy="62230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zh-CN" altLang="en-US" sz="2400" b="1" dirty="0">
                <a:solidFill>
                  <a:schemeClr val="tx1"/>
                </a:solidFill>
              </a:rPr>
              <a:t>定义了所有字节输出流的公共抽象方法，子类负责实现。</a:t>
            </a:r>
            <a:endParaRPr kumimoji="1" lang="zh-CN" altLang="en-US" sz="2400" b="1" dirty="0">
              <a:solidFill>
                <a:schemeClr val="tx1"/>
              </a:solidFill>
            </a:endParaRPr>
          </a:p>
        </p:txBody>
      </p:sp>
      <p:sp>
        <p:nvSpPr>
          <p:cNvPr id="9" name="内容占位符 2"/>
          <p:cNvSpPr txBox="1"/>
          <p:nvPr>
            <p:custDataLst>
              <p:tags r:id="rId8"/>
            </p:custDataLst>
          </p:nvPr>
        </p:nvSpPr>
        <p:spPr>
          <a:xfrm>
            <a:off x="530860" y="2530404"/>
            <a:ext cx="8036560" cy="566950"/>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zh-CN" altLang="en-US" sz="2400" b="1" dirty="0">
                <a:solidFill>
                  <a:schemeClr val="tx1"/>
                </a:solidFill>
              </a:rPr>
              <a:t>常用的方法如下：</a:t>
            </a:r>
            <a:endParaRPr kumimoji="1" lang="zh-CN" altLang="en-US" sz="2400" b="1" dirty="0">
              <a:solidFill>
                <a:schemeClr val="tx1"/>
              </a:solidFill>
            </a:endParaRPr>
          </a:p>
        </p:txBody>
      </p:sp>
      <p:sp>
        <p:nvSpPr>
          <p:cNvPr id="10" name="内容占位符 2"/>
          <p:cNvSpPr txBox="1"/>
          <p:nvPr>
            <p:custDataLst>
              <p:tags r:id="rId9"/>
            </p:custDataLst>
          </p:nvPr>
        </p:nvSpPr>
        <p:spPr>
          <a:xfrm>
            <a:off x="473075" y="3213735"/>
            <a:ext cx="8308975" cy="3015615"/>
          </a:xfrm>
          <a:prstGeom prst="rect">
            <a:avLst/>
          </a:prstGeom>
          <a:ln w="19050">
            <a:solidFill>
              <a:srgbClr val="034DA0"/>
            </a:solidFill>
            <a:prstDash val="dash"/>
          </a:ln>
        </p:spPr>
        <p:txBody>
          <a:bodyPr vert="horz" wrap="square"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en-US" altLang="zh-CN" sz="2000" b="1" dirty="0">
                <a:solidFill>
                  <a:srgbClr val="034DA0"/>
                </a:solidFill>
              </a:rPr>
              <a:t>public abstract </a:t>
            </a:r>
            <a:r>
              <a:rPr kumimoji="1" lang="en-US" altLang="zh-CN" sz="2000" b="1" dirty="0">
                <a:solidFill>
                  <a:schemeClr val="tx1"/>
                </a:solidFill>
              </a:rPr>
              <a:t>int write() </a:t>
            </a:r>
            <a:r>
              <a:rPr kumimoji="1" lang="en-US" altLang="zh-CN" sz="2000" b="1" dirty="0">
                <a:solidFill>
                  <a:srgbClr val="034DA0"/>
                </a:solidFill>
              </a:rPr>
              <a:t>throws </a:t>
            </a:r>
            <a:r>
              <a:rPr kumimoji="1" lang="en-US" altLang="zh-CN" sz="2000" b="1" dirty="0">
                <a:solidFill>
                  <a:schemeClr val="tx1"/>
                </a:solidFill>
              </a:rPr>
              <a:t>IOException;</a:t>
            </a:r>
            <a:r>
              <a:rPr kumimoji="1" lang="en-US" altLang="zh-CN" sz="1600" b="1" dirty="0">
                <a:solidFill>
                  <a:schemeClr val="tx1">
                    <a:lumMod val="65000"/>
                    <a:lumOff val="35000"/>
                  </a:schemeClr>
                </a:solidFill>
              </a:rPr>
              <a:t>	</a:t>
            </a:r>
            <a:r>
              <a:rPr kumimoji="1" lang="en-US" altLang="zh-CN" sz="1600" b="1" dirty="0">
                <a:solidFill>
                  <a:schemeClr val="accent6">
                    <a:lumMod val="75000"/>
                  </a:schemeClr>
                </a:solidFill>
              </a:rPr>
              <a:t>//</a:t>
            </a:r>
            <a:r>
              <a:rPr kumimoji="1" lang="zh-CN" altLang="en-US" sz="1600" b="1" dirty="0">
                <a:solidFill>
                  <a:schemeClr val="accent6">
                    <a:lumMod val="75000"/>
                  </a:schemeClr>
                </a:solidFill>
              </a:rPr>
              <a:t>写下一个字节</a:t>
            </a:r>
            <a:endParaRPr kumimoji="1" lang="en-US" altLang="zh-CN" sz="1600" b="1" dirty="0">
              <a:solidFill>
                <a:schemeClr val="accent6">
                  <a:lumMod val="75000"/>
                </a:schemeClr>
              </a:solidFill>
            </a:endParaRPr>
          </a:p>
          <a:p>
            <a:pPr marL="0" indent="0">
              <a:lnSpc>
                <a:spcPct val="150000"/>
              </a:lnSpc>
              <a:spcBef>
                <a:spcPts val="0"/>
              </a:spcBef>
              <a:buNone/>
            </a:pPr>
            <a:r>
              <a:rPr kumimoji="1" lang="en-US" altLang="zh-CN" sz="2000" b="1" dirty="0">
                <a:solidFill>
                  <a:srgbClr val="034DA0"/>
                </a:solidFill>
              </a:rPr>
              <a:t>public </a:t>
            </a:r>
            <a:r>
              <a:rPr kumimoji="1" lang="en-US" altLang="zh-CN" sz="2000" b="1" dirty="0">
                <a:solidFill>
                  <a:schemeClr val="tx1"/>
                </a:solidFill>
              </a:rPr>
              <a:t>int write(byte b[]) </a:t>
            </a:r>
            <a:r>
              <a:rPr kumimoji="1" lang="en-US" altLang="zh-CN" sz="2000" b="1" dirty="0">
                <a:solidFill>
                  <a:srgbClr val="034DA0"/>
                </a:solidFill>
              </a:rPr>
              <a:t>throws </a:t>
            </a:r>
            <a:r>
              <a:rPr kumimoji="1" lang="en-US" altLang="zh-CN" sz="2000" b="1" dirty="0">
                <a:solidFill>
                  <a:schemeClr val="tx1"/>
                </a:solidFill>
              </a:rPr>
              <a:t>IOException;</a:t>
            </a:r>
            <a:r>
              <a:rPr kumimoji="1" lang="en-US" altLang="zh-CN" sz="1600" b="1" dirty="0">
                <a:solidFill>
                  <a:schemeClr val="tx1">
                    <a:lumMod val="65000"/>
                    <a:lumOff val="35000"/>
                  </a:schemeClr>
                </a:solidFill>
              </a:rPr>
              <a:t>	</a:t>
            </a:r>
            <a:r>
              <a:rPr kumimoji="1" lang="en-US" altLang="zh-CN" sz="1600" b="1" dirty="0">
                <a:solidFill>
                  <a:schemeClr val="accent6">
                    <a:lumMod val="75000"/>
                  </a:schemeClr>
                </a:solidFill>
              </a:rPr>
              <a:t>//</a:t>
            </a:r>
            <a:r>
              <a:rPr kumimoji="1" lang="zh-CN" altLang="en-US" sz="1600" b="1" dirty="0">
                <a:solidFill>
                  <a:schemeClr val="accent6">
                    <a:lumMod val="75000"/>
                  </a:schemeClr>
                </a:solidFill>
              </a:rPr>
              <a:t>将数组的数据写入</a:t>
            </a:r>
            <a:endParaRPr kumimoji="1" lang="en-US" altLang="zh-CN" sz="1600" b="1" dirty="0">
              <a:solidFill>
                <a:schemeClr val="accent6">
                  <a:lumMod val="75000"/>
                </a:schemeClr>
              </a:solidFill>
            </a:endParaRPr>
          </a:p>
          <a:p>
            <a:pPr marL="0" indent="0">
              <a:lnSpc>
                <a:spcPct val="150000"/>
              </a:lnSpc>
              <a:spcBef>
                <a:spcPts val="0"/>
              </a:spcBef>
              <a:buNone/>
            </a:pPr>
            <a:r>
              <a:rPr kumimoji="1" lang="en-US" altLang="zh-CN" sz="2000" b="1" dirty="0">
                <a:solidFill>
                  <a:srgbClr val="034DA0"/>
                </a:solidFill>
              </a:rPr>
              <a:t>public </a:t>
            </a:r>
            <a:r>
              <a:rPr kumimoji="1" lang="en-US" altLang="zh-CN" sz="2000" b="1" dirty="0">
                <a:solidFill>
                  <a:schemeClr val="tx1"/>
                </a:solidFill>
              </a:rPr>
              <a:t>int write(byte[] b, int off, int len) </a:t>
            </a:r>
            <a:r>
              <a:rPr kumimoji="1" lang="en-US" altLang="zh-CN" sz="2000" b="1" dirty="0">
                <a:solidFill>
                  <a:srgbClr val="034DA0"/>
                </a:solidFill>
              </a:rPr>
              <a:t>throws </a:t>
            </a:r>
            <a:r>
              <a:rPr kumimoji="1" lang="en-US" altLang="zh-CN" sz="2000" b="1" dirty="0">
                <a:solidFill>
                  <a:schemeClr val="tx1"/>
                </a:solidFill>
              </a:rPr>
              <a:t>IOException</a:t>
            </a:r>
            <a:r>
              <a:rPr kumimoji="1" lang="zh-CN" altLang="en-US" sz="1600" b="1" dirty="0">
                <a:solidFill>
                  <a:schemeClr val="tx1">
                    <a:lumMod val="65000"/>
                    <a:lumOff val="35000"/>
                  </a:schemeClr>
                </a:solidFill>
              </a:rPr>
              <a:t> </a:t>
            </a:r>
            <a:endParaRPr kumimoji="1" lang="zh-CN" altLang="en-US" sz="1600" b="1" dirty="0">
              <a:solidFill>
                <a:schemeClr val="tx1">
                  <a:lumMod val="65000"/>
                  <a:lumOff val="35000"/>
                </a:schemeClr>
              </a:solidFill>
            </a:endParaRPr>
          </a:p>
          <a:p>
            <a:pPr marL="0" indent="0">
              <a:lnSpc>
                <a:spcPct val="150000"/>
              </a:lnSpc>
              <a:spcBef>
                <a:spcPts val="0"/>
              </a:spcBef>
              <a:buNone/>
            </a:pPr>
            <a:r>
              <a:rPr kumimoji="1" lang="en-US" altLang="zh-CN" sz="1600" b="1" dirty="0">
                <a:solidFill>
                  <a:schemeClr val="accent6">
                    <a:lumMod val="75000"/>
                  </a:schemeClr>
                </a:solidFill>
              </a:rPr>
              <a:t>//</a:t>
            </a:r>
            <a:r>
              <a:rPr kumimoji="1" lang="zh-CN" altLang="en-US" sz="1600" b="1" dirty="0">
                <a:solidFill>
                  <a:schemeClr val="accent6">
                    <a:lumMod val="75000"/>
                  </a:schemeClr>
                </a:solidFill>
              </a:rPr>
              <a:t>将 </a:t>
            </a:r>
            <a:r>
              <a:rPr kumimoji="1" lang="en-US" altLang="zh-CN" sz="1600" b="1" dirty="0">
                <a:solidFill>
                  <a:schemeClr val="accent6">
                    <a:lumMod val="75000"/>
                  </a:schemeClr>
                </a:solidFill>
              </a:rPr>
              <a:t>byte </a:t>
            </a:r>
            <a:r>
              <a:rPr kumimoji="1" lang="zh-CN" altLang="en-US" sz="1600" b="1" dirty="0">
                <a:solidFill>
                  <a:schemeClr val="accent6">
                    <a:lumMod val="75000"/>
                  </a:schemeClr>
                </a:solidFill>
              </a:rPr>
              <a:t>数组从 </a:t>
            </a:r>
            <a:r>
              <a:rPr kumimoji="1" lang="en-US" altLang="zh-CN" sz="1600" b="1" dirty="0">
                <a:solidFill>
                  <a:schemeClr val="accent6">
                    <a:lumMod val="75000"/>
                  </a:schemeClr>
                </a:solidFill>
              </a:rPr>
              <a:t>off </a:t>
            </a:r>
            <a:r>
              <a:rPr kumimoji="1" lang="zh-CN" altLang="en-US" sz="1600" b="1" dirty="0">
                <a:solidFill>
                  <a:schemeClr val="accent6">
                    <a:lumMod val="75000"/>
                  </a:schemeClr>
                </a:solidFill>
              </a:rPr>
              <a:t>位置开始，</a:t>
            </a:r>
            <a:r>
              <a:rPr kumimoji="1" lang="en-US" altLang="zh-CN" sz="1600" b="1" dirty="0">
                <a:solidFill>
                  <a:schemeClr val="accent6">
                    <a:lumMod val="75000"/>
                  </a:schemeClr>
                </a:solidFill>
              </a:rPr>
              <a:t>len </a:t>
            </a:r>
            <a:r>
              <a:rPr kumimoji="1" lang="zh-CN" altLang="en-US" sz="1600" b="1" dirty="0">
                <a:solidFill>
                  <a:schemeClr val="accent6">
                    <a:lumMod val="75000"/>
                  </a:schemeClr>
                </a:solidFill>
              </a:rPr>
              <a:t>长度的字节写入</a:t>
            </a:r>
            <a:endParaRPr kumimoji="1" lang="en-US" altLang="zh-CN" sz="1600" b="1" dirty="0">
              <a:solidFill>
                <a:schemeClr val="accent6">
                  <a:lumMod val="75000"/>
                </a:schemeClr>
              </a:solidFill>
            </a:endParaRPr>
          </a:p>
          <a:p>
            <a:pPr marL="0" indent="0">
              <a:lnSpc>
                <a:spcPct val="150000"/>
              </a:lnSpc>
              <a:spcBef>
                <a:spcPts val="0"/>
              </a:spcBef>
              <a:buNone/>
            </a:pPr>
            <a:r>
              <a:rPr kumimoji="1" lang="en-US" altLang="zh-CN" sz="2000" b="1" dirty="0">
                <a:solidFill>
                  <a:srgbClr val="034DA0"/>
                </a:solidFill>
              </a:rPr>
              <a:t>public </a:t>
            </a:r>
            <a:r>
              <a:rPr kumimoji="1" lang="en-US" altLang="zh-CN" sz="2000" b="1" dirty="0">
                <a:solidFill>
                  <a:schemeClr val="tx1"/>
                </a:solidFill>
              </a:rPr>
              <a:t>int flush() </a:t>
            </a:r>
            <a:r>
              <a:rPr kumimoji="1" lang="en-US" altLang="zh-CN" sz="2000" b="1" dirty="0">
                <a:solidFill>
                  <a:srgbClr val="034DA0"/>
                </a:solidFill>
              </a:rPr>
              <a:t>throws </a:t>
            </a:r>
            <a:r>
              <a:rPr kumimoji="1" lang="en-US" altLang="zh-CN" sz="2000" b="1" dirty="0">
                <a:solidFill>
                  <a:schemeClr val="tx1"/>
                </a:solidFill>
              </a:rPr>
              <a:t>IOException;</a:t>
            </a:r>
            <a:r>
              <a:rPr kumimoji="1" lang="en-US" altLang="zh-CN" sz="1600" b="1" dirty="0">
                <a:solidFill>
                  <a:schemeClr val="tx1">
                    <a:lumMod val="65000"/>
                    <a:lumOff val="35000"/>
                  </a:schemeClr>
                </a:solidFill>
              </a:rPr>
              <a:t>	</a:t>
            </a:r>
            <a:r>
              <a:rPr kumimoji="1" lang="en-US" altLang="zh-CN" sz="1600" b="1" dirty="0">
                <a:solidFill>
                  <a:schemeClr val="accent6">
                    <a:lumMod val="75000"/>
                  </a:schemeClr>
                </a:solidFill>
              </a:rPr>
              <a:t> //</a:t>
            </a:r>
            <a:r>
              <a:rPr kumimoji="1" lang="zh-CN" altLang="en-US" sz="1600" b="1" dirty="0">
                <a:solidFill>
                  <a:schemeClr val="accent6">
                    <a:lumMod val="75000"/>
                  </a:schemeClr>
                </a:solidFill>
              </a:rPr>
              <a:t>强制刷新，将缓冲中的数据写入</a:t>
            </a:r>
            <a:endParaRPr kumimoji="1" lang="en-US" altLang="zh-CN" sz="1600" b="1" dirty="0">
              <a:solidFill>
                <a:schemeClr val="tx1">
                  <a:lumMod val="65000"/>
                  <a:lumOff val="35000"/>
                </a:schemeClr>
              </a:solidFill>
            </a:endParaRPr>
          </a:p>
          <a:p>
            <a:pPr marL="0" indent="0">
              <a:lnSpc>
                <a:spcPct val="150000"/>
              </a:lnSpc>
              <a:spcBef>
                <a:spcPts val="0"/>
              </a:spcBef>
              <a:buNone/>
            </a:pPr>
            <a:r>
              <a:rPr kumimoji="1" lang="en-US" altLang="zh-CN" sz="2000" b="1" dirty="0">
                <a:solidFill>
                  <a:srgbClr val="034DA0"/>
                </a:solidFill>
              </a:rPr>
              <a:t>public void </a:t>
            </a:r>
            <a:r>
              <a:rPr kumimoji="1" lang="en-US" altLang="zh-CN" sz="2000" b="1" dirty="0">
                <a:solidFill>
                  <a:schemeClr val="tx1"/>
                </a:solidFill>
              </a:rPr>
              <a:t>close()</a:t>
            </a:r>
            <a:r>
              <a:rPr kumimoji="1" lang="zh-CN" altLang="en-US" sz="2000" b="1" dirty="0">
                <a:solidFill>
                  <a:schemeClr val="tx1"/>
                </a:solidFill>
              </a:rPr>
              <a:t> </a:t>
            </a:r>
            <a:r>
              <a:rPr kumimoji="1" lang="en-US" altLang="zh-CN" sz="2000" b="1" dirty="0">
                <a:solidFill>
                  <a:srgbClr val="034DA0"/>
                </a:solidFill>
              </a:rPr>
              <a:t>throws </a:t>
            </a:r>
            <a:r>
              <a:rPr kumimoji="1" lang="en-US" altLang="zh-CN" sz="2000" b="1" dirty="0">
                <a:solidFill>
                  <a:schemeClr val="tx1"/>
                </a:solidFill>
              </a:rPr>
              <a:t>IOException;	</a:t>
            </a:r>
            <a:r>
              <a:rPr kumimoji="1" lang="en-US" altLang="zh-CN" sz="1600" b="1" dirty="0">
                <a:solidFill>
                  <a:schemeClr val="tx1">
                    <a:lumMod val="65000"/>
                    <a:lumOff val="35000"/>
                  </a:schemeClr>
                </a:solidFill>
              </a:rPr>
              <a:t> </a:t>
            </a:r>
            <a:r>
              <a:rPr kumimoji="1" lang="en-US" altLang="zh-CN" sz="1600" b="1" dirty="0">
                <a:solidFill>
                  <a:schemeClr val="accent6">
                    <a:lumMod val="75000"/>
                  </a:schemeClr>
                </a:solidFill>
              </a:rPr>
              <a:t>// </a:t>
            </a:r>
            <a:r>
              <a:rPr kumimoji="1" lang="zh-CN" altLang="en-US" sz="1600" b="1" dirty="0">
                <a:solidFill>
                  <a:schemeClr val="accent6">
                    <a:lumMod val="75000"/>
                  </a:schemeClr>
                </a:solidFill>
              </a:rPr>
              <a:t>关闭流，释放资源 </a:t>
            </a:r>
            <a:endParaRPr kumimoji="1" lang="en-US" altLang="zh-CN" sz="1600" b="1" dirty="0">
              <a:solidFill>
                <a:schemeClr val="accent6">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en-US" altLang="zh-CN" sz="2800" dirty="0">
                <a:solidFill>
                  <a:srgbClr val="034DA0"/>
                </a:solidFill>
              </a:rPr>
              <a:t>InputStream—ByteArrayInputStream</a:t>
            </a:r>
            <a:r>
              <a:rPr kumimoji="1" lang="zh-CN" altLang="en-US" sz="2800" dirty="0">
                <a:solidFill>
                  <a:srgbClr val="034DA0"/>
                </a:solidFill>
              </a:rPr>
              <a:t>子类</a:t>
            </a:r>
            <a:endParaRPr kumimoji="1" lang="zh-CN" altLang="en-US" sz="2800" dirty="0">
              <a:solidFill>
                <a:srgbClr val="034DA0"/>
              </a:solidFill>
            </a:endParaRP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4.1.1</a:t>
            </a:r>
            <a:r>
              <a:rPr kumimoji="1" lang="zh-CN" altLang="en-US" dirty="0">
                <a:solidFill>
                  <a:schemeClr val="bg1"/>
                </a:solidFill>
              </a:rPr>
              <a:t> </a:t>
            </a:r>
            <a:r>
              <a:rPr kumimoji="1" lang="en-US" altLang="zh-CN" dirty="0">
                <a:solidFill>
                  <a:schemeClr val="bg1"/>
                </a:solidFill>
              </a:rPr>
              <a:t>Java</a:t>
            </a:r>
            <a:r>
              <a:rPr kumimoji="1" lang="zh-CN" altLang="en-US" dirty="0">
                <a:solidFill>
                  <a:schemeClr val="bg1"/>
                </a:solidFill>
              </a:rPr>
              <a:t>字节流</a:t>
            </a:r>
            <a:r>
              <a:rPr kumimoji="1" lang="en-US" altLang="zh-CN" sz="3600" dirty="0">
                <a:solidFill>
                  <a:schemeClr val="bg1"/>
                </a:solidFill>
              </a:rPr>
              <a:t> </a:t>
            </a:r>
            <a:r>
              <a:rPr kumimoji="1" lang="en-US" altLang="zh-CN" sz="2800" dirty="0">
                <a:solidFill>
                  <a:schemeClr val="bg1"/>
                </a:solidFill>
              </a:rPr>
              <a:t>4/14</a:t>
            </a:r>
            <a:endParaRPr kumimoji="1" lang="en-US" altLang="zh-CN" sz="2800" dirty="0">
              <a:solidFill>
                <a:schemeClr val="bg1"/>
              </a:solidFill>
            </a:endParaRPr>
          </a:p>
        </p:txBody>
      </p:sp>
      <p:pic>
        <p:nvPicPr>
          <p:cNvPr id="11" name="西北工业大学"/>
          <p:cNvPicPr>
            <a:picLocks noChangeAspect="1"/>
          </p:cNvPicPr>
          <p:nvPr>
            <p:custDataLst>
              <p:tags r:id="rId3"/>
            </p:custDataLst>
          </p:nvPr>
        </p:nvPicPr>
        <p:blipFill>
          <a:blip r:embed="rId4" cstate="screen"/>
          <a:stretch>
            <a:fillRect/>
          </a:stretch>
        </p:blipFill>
        <p:spPr>
          <a:xfrm>
            <a:off x="7476490" y="417830"/>
            <a:ext cx="1363345" cy="342900"/>
          </a:xfrm>
          <a:prstGeom prst="rect">
            <a:avLst/>
          </a:prstGeom>
        </p:spPr>
      </p:pic>
      <p:pic>
        <p:nvPicPr>
          <p:cNvPr id="13" name="校徽"/>
          <p:cNvPicPr>
            <a:picLocks noChangeAspect="1"/>
          </p:cNvPicPr>
          <p:nvPr>
            <p:custDataLst>
              <p:tags r:id="rId5"/>
            </p:custDataLst>
          </p:nvPr>
        </p:nvPicPr>
        <p:blipFill>
          <a:blip r:embed="rId6"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7"/>
            </p:custDataLst>
          </p:nvPr>
        </p:nvSpPr>
        <p:spPr>
          <a:xfrm>
            <a:off x="530860" y="1948655"/>
            <a:ext cx="8036560" cy="1120948"/>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zh-CN" altLang="en-US" sz="2400" b="1" dirty="0">
                <a:solidFill>
                  <a:schemeClr val="tx1"/>
                </a:solidFill>
              </a:rPr>
              <a:t>作用：读取程序内存的数据，该类将内存中字节数组作为数据缓冲区构造输入数据流读取数据。</a:t>
            </a:r>
            <a:endParaRPr kumimoji="1" lang="zh-CN" altLang="en-US" sz="2400" b="1" dirty="0">
              <a:solidFill>
                <a:schemeClr val="tx1"/>
              </a:solidFill>
            </a:endParaRPr>
          </a:p>
        </p:txBody>
      </p:sp>
      <p:sp>
        <p:nvSpPr>
          <p:cNvPr id="9" name="内容占位符 2"/>
          <p:cNvSpPr txBox="1"/>
          <p:nvPr>
            <p:custDataLst>
              <p:tags r:id="rId8"/>
            </p:custDataLst>
          </p:nvPr>
        </p:nvSpPr>
        <p:spPr>
          <a:xfrm>
            <a:off x="628650" y="3069645"/>
            <a:ext cx="8036560" cy="1120948"/>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zh-CN" altLang="en-US" sz="2400" b="1" dirty="0">
                <a:solidFill>
                  <a:schemeClr val="tx1"/>
                </a:solidFill>
              </a:rPr>
              <a:t>重写了</a:t>
            </a:r>
            <a:r>
              <a:rPr kumimoji="1" lang="en-US" altLang="zh-CN" sz="2400" b="1" dirty="0">
                <a:solidFill>
                  <a:schemeClr val="tx1"/>
                </a:solidFill>
              </a:rPr>
              <a:t>InputStream</a:t>
            </a:r>
            <a:r>
              <a:rPr kumimoji="1" lang="zh-CN" altLang="en-US" sz="2400" b="1" dirty="0">
                <a:solidFill>
                  <a:schemeClr val="tx1"/>
                </a:solidFill>
              </a:rPr>
              <a:t>的方法，其中</a:t>
            </a:r>
            <a:r>
              <a:rPr kumimoji="1" lang="en-US" altLang="zh-CN" sz="2400" b="1" dirty="0">
                <a:solidFill>
                  <a:schemeClr val="tx1"/>
                </a:solidFill>
              </a:rPr>
              <a:t>read</a:t>
            </a:r>
            <a:r>
              <a:rPr kumimoji="1" lang="zh-CN" altLang="en-US" sz="2400" b="1" dirty="0">
                <a:solidFill>
                  <a:schemeClr val="tx1"/>
                </a:solidFill>
              </a:rPr>
              <a:t>方法将不再抛出</a:t>
            </a:r>
            <a:r>
              <a:rPr kumimoji="1" lang="en-US" altLang="zh-CN" sz="2400" b="1" dirty="0">
                <a:solidFill>
                  <a:schemeClr val="tx1"/>
                </a:solidFill>
              </a:rPr>
              <a:t>IOException</a:t>
            </a:r>
            <a:r>
              <a:rPr kumimoji="1" lang="zh-CN" altLang="en-US" sz="2400" b="1" dirty="0">
                <a:solidFill>
                  <a:schemeClr val="tx1"/>
                </a:solidFill>
              </a:rPr>
              <a:t>异常。</a:t>
            </a:r>
            <a:endParaRPr kumimoji="1" lang="zh-CN" altLang="en-US" sz="2400" b="1" dirty="0">
              <a:solidFill>
                <a:schemeClr val="tx1"/>
              </a:solidFill>
            </a:endParaRPr>
          </a:p>
        </p:txBody>
      </p:sp>
      <p:sp>
        <p:nvSpPr>
          <p:cNvPr id="17" name="内容占位符 2"/>
          <p:cNvSpPr txBox="1"/>
          <p:nvPr>
            <p:custDataLst>
              <p:tags r:id="rId9"/>
            </p:custDataLst>
          </p:nvPr>
        </p:nvSpPr>
        <p:spPr>
          <a:xfrm>
            <a:off x="530860" y="4257040"/>
            <a:ext cx="7769860" cy="755015"/>
          </a:xfrm>
          <a:prstGeom prst="rect">
            <a:avLst/>
          </a:prstGeom>
          <a:ln>
            <a:noFill/>
          </a:ln>
        </p:spPr>
        <p:txBody>
          <a:bodyPr vert="horz" wrap="square"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zh-CN" altLang="en-US" sz="2400" b="1" dirty="0">
                <a:solidFill>
                  <a:schemeClr val="tx1"/>
                </a:solidFill>
              </a:rPr>
              <a:t>构造方法如下：</a:t>
            </a:r>
            <a:endParaRPr kumimoji="1" lang="zh-CN" altLang="en-US" sz="2400" b="1" dirty="0">
              <a:solidFill>
                <a:schemeClr val="tx1"/>
              </a:solidFill>
            </a:endParaRPr>
          </a:p>
        </p:txBody>
      </p:sp>
      <p:sp>
        <p:nvSpPr>
          <p:cNvPr id="20" name="内容占位符 2"/>
          <p:cNvSpPr txBox="1"/>
          <p:nvPr>
            <p:custDataLst>
              <p:tags r:id="rId10"/>
            </p:custDataLst>
          </p:nvPr>
        </p:nvSpPr>
        <p:spPr>
          <a:xfrm>
            <a:off x="556260" y="4904740"/>
            <a:ext cx="8011160" cy="1337310"/>
          </a:xfrm>
          <a:prstGeom prst="rect">
            <a:avLst/>
          </a:prstGeom>
          <a:ln w="19050">
            <a:solidFill>
              <a:srgbClr val="034EA2"/>
            </a:solidFill>
            <a:prstDash val="dash"/>
          </a:ln>
        </p:spPr>
        <p:txBody>
          <a:bodyPr vert="horz" wrap="square" lIns="68580" tIns="34290" rIns="68580" bIns="3429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buNone/>
            </a:pPr>
            <a:r>
              <a:rPr kumimoji="1" lang="en-US" altLang="zh-CN" sz="2000" b="1" dirty="0">
                <a:solidFill>
                  <a:srgbClr val="034DA0"/>
                </a:solidFill>
              </a:rPr>
              <a:t>public </a:t>
            </a:r>
            <a:r>
              <a:rPr kumimoji="1" lang="en-US" altLang="zh-CN" sz="2000" b="1" dirty="0">
                <a:solidFill>
                  <a:schemeClr val="tx1"/>
                </a:solidFill>
              </a:rPr>
              <a:t>ByteArrayInputStream(byte[]</a:t>
            </a:r>
            <a:r>
              <a:rPr kumimoji="1" lang="zh-CN" altLang="en-US" sz="2000" b="1" dirty="0">
                <a:solidFill>
                  <a:schemeClr val="tx1"/>
                </a:solidFill>
              </a:rPr>
              <a:t> </a:t>
            </a:r>
            <a:r>
              <a:rPr kumimoji="1" lang="en-US" altLang="zh-CN" sz="2000" b="1" dirty="0">
                <a:solidFill>
                  <a:schemeClr val="tx1"/>
                </a:solidFill>
              </a:rPr>
              <a:t>buf)	</a:t>
            </a:r>
            <a:r>
              <a:rPr kumimoji="1" lang="en-US" altLang="zh-CN" sz="2000" b="1" dirty="0">
                <a:solidFill>
                  <a:schemeClr val="accent6">
                    <a:lumMod val="75000"/>
                  </a:schemeClr>
                </a:solidFill>
              </a:rPr>
              <a:t>//</a:t>
            </a:r>
            <a:r>
              <a:rPr kumimoji="1" lang="zh-CN" altLang="en-US" sz="2000" b="1" dirty="0">
                <a:solidFill>
                  <a:schemeClr val="accent6">
                    <a:lumMod val="75000"/>
                  </a:schemeClr>
                </a:solidFill>
              </a:rPr>
              <a:t>构造方法</a:t>
            </a:r>
            <a:endParaRPr kumimoji="1" lang="en-US" altLang="zh-CN" sz="2000" b="1" dirty="0">
              <a:solidFill>
                <a:schemeClr val="tx1"/>
              </a:solidFill>
            </a:endParaRPr>
          </a:p>
          <a:p>
            <a:pPr marL="0" indent="0">
              <a:lnSpc>
                <a:spcPct val="130000"/>
              </a:lnSpc>
              <a:spcBef>
                <a:spcPts val="0"/>
              </a:spcBef>
              <a:buNone/>
            </a:pPr>
            <a:r>
              <a:rPr kumimoji="1" lang="en-US" altLang="zh-CN" sz="2000" b="1" dirty="0">
                <a:solidFill>
                  <a:srgbClr val="034DA0"/>
                </a:solidFill>
                <a:sym typeface="+mn-ea"/>
              </a:rPr>
              <a:t>public </a:t>
            </a:r>
            <a:r>
              <a:rPr kumimoji="1" lang="en-US" altLang="zh-CN" sz="2000" b="1" dirty="0">
                <a:solidFill>
                  <a:schemeClr val="tx1"/>
                </a:solidFill>
              </a:rPr>
              <a:t>ByteArrayInputStream(byte[]</a:t>
            </a:r>
            <a:r>
              <a:rPr kumimoji="1" lang="zh-CN" altLang="en-US" sz="2000" b="1" dirty="0">
                <a:solidFill>
                  <a:schemeClr val="tx1"/>
                </a:solidFill>
              </a:rPr>
              <a:t> </a:t>
            </a:r>
            <a:r>
              <a:rPr kumimoji="1" lang="en-US" altLang="zh-CN" sz="2000" b="1" dirty="0">
                <a:solidFill>
                  <a:schemeClr val="tx1"/>
                </a:solidFill>
              </a:rPr>
              <a:t>buf,</a:t>
            </a:r>
            <a:r>
              <a:rPr kumimoji="1" lang="zh-CN" altLang="en-US" sz="2000" b="1" dirty="0">
                <a:solidFill>
                  <a:schemeClr val="tx1"/>
                </a:solidFill>
              </a:rPr>
              <a:t> </a:t>
            </a:r>
            <a:r>
              <a:rPr kumimoji="1" lang="en-US" altLang="zh-CN" sz="2000" b="1" dirty="0">
                <a:solidFill>
                  <a:schemeClr val="tx1"/>
                </a:solidFill>
              </a:rPr>
              <a:t>int</a:t>
            </a:r>
            <a:r>
              <a:rPr kumimoji="1" lang="zh-CN" altLang="en-US" sz="2000" b="1" dirty="0">
                <a:solidFill>
                  <a:schemeClr val="tx1"/>
                </a:solidFill>
              </a:rPr>
              <a:t> </a:t>
            </a:r>
            <a:r>
              <a:rPr kumimoji="1" lang="en-US" altLang="zh-CN" sz="2000" b="1" dirty="0">
                <a:solidFill>
                  <a:schemeClr val="tx1"/>
                </a:solidFill>
              </a:rPr>
              <a:t>off,</a:t>
            </a:r>
            <a:r>
              <a:rPr kumimoji="1" lang="zh-CN" altLang="en-US" sz="2000" b="1" dirty="0">
                <a:solidFill>
                  <a:schemeClr val="tx1"/>
                </a:solidFill>
              </a:rPr>
              <a:t> </a:t>
            </a:r>
            <a:r>
              <a:rPr kumimoji="1" lang="en-US" altLang="zh-CN" sz="2000" b="1" dirty="0">
                <a:solidFill>
                  <a:schemeClr val="tx1"/>
                </a:solidFill>
              </a:rPr>
              <a:t>int</a:t>
            </a:r>
            <a:r>
              <a:rPr kumimoji="1" lang="zh-CN" altLang="en-US" sz="2000" b="1" dirty="0">
                <a:solidFill>
                  <a:schemeClr val="tx1"/>
                </a:solidFill>
              </a:rPr>
              <a:t> </a:t>
            </a:r>
            <a:r>
              <a:rPr kumimoji="1" lang="en-US" altLang="zh-CN" sz="2000" b="1" dirty="0">
                <a:solidFill>
                  <a:schemeClr val="tx1"/>
                </a:solidFill>
              </a:rPr>
              <a:t>len)</a:t>
            </a:r>
            <a:endParaRPr kumimoji="1" lang="en-US" altLang="zh-CN" sz="2000" b="1" dirty="0">
              <a:solidFill>
                <a:schemeClr val="tx1"/>
              </a:solidFill>
            </a:endParaRPr>
          </a:p>
          <a:p>
            <a:pPr marL="0" indent="0">
              <a:lnSpc>
                <a:spcPct val="130000"/>
              </a:lnSpc>
              <a:spcBef>
                <a:spcPts val="0"/>
              </a:spcBef>
              <a:buNone/>
            </a:pPr>
            <a:r>
              <a:rPr kumimoji="1" lang="en-US" altLang="zh-CN" sz="2000" b="1" dirty="0">
                <a:solidFill>
                  <a:schemeClr val="accent6">
                    <a:lumMod val="75000"/>
                  </a:schemeClr>
                </a:solidFill>
              </a:rPr>
              <a:t>//</a:t>
            </a:r>
            <a:r>
              <a:rPr kumimoji="1" lang="zh-CN" altLang="en-US" sz="2000" b="1" dirty="0">
                <a:solidFill>
                  <a:schemeClr val="accent6">
                    <a:lumMod val="75000"/>
                  </a:schemeClr>
                </a:solidFill>
              </a:rPr>
              <a:t>带</a:t>
            </a:r>
            <a:r>
              <a:rPr kumimoji="1" lang="en-US" altLang="zh-CN" sz="2000" b="1" dirty="0">
                <a:solidFill>
                  <a:schemeClr val="accent6">
                    <a:lumMod val="75000"/>
                  </a:schemeClr>
                </a:solidFill>
              </a:rPr>
              <a:t>offset</a:t>
            </a:r>
            <a:r>
              <a:rPr kumimoji="1" lang="zh-CN" altLang="en-US" sz="2000" b="1" dirty="0">
                <a:solidFill>
                  <a:schemeClr val="accent6">
                    <a:lumMod val="75000"/>
                  </a:schemeClr>
                </a:solidFill>
              </a:rPr>
              <a:t>的构造方法</a:t>
            </a:r>
            <a:endParaRPr kumimoji="1" lang="zh-CN" altLang="en-US" sz="2000" b="1" dirty="0">
              <a:solidFill>
                <a:schemeClr val="accent6">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7" grpId="0"/>
      <p:bldP spid="20"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en-US" altLang="zh-CN" sz="2800" dirty="0">
                <a:solidFill>
                  <a:srgbClr val="034EA2"/>
                </a:solidFill>
              </a:rPr>
              <a:t>InputStream—FileInputStream</a:t>
            </a:r>
            <a:r>
              <a:rPr kumimoji="1" lang="zh-CN" altLang="en-US" sz="2800" dirty="0">
                <a:solidFill>
                  <a:srgbClr val="034EA2"/>
                </a:solidFill>
              </a:rPr>
              <a:t>子类</a:t>
            </a:r>
            <a:endParaRPr kumimoji="1" lang="zh-CN" altLang="en-US" sz="2800" dirty="0">
              <a:solidFill>
                <a:srgbClr val="034EA2"/>
              </a:solidFill>
            </a:endParaRP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4.1.1</a:t>
            </a:r>
            <a:r>
              <a:rPr kumimoji="1" lang="zh-CN" altLang="en-US" dirty="0">
                <a:solidFill>
                  <a:schemeClr val="bg1"/>
                </a:solidFill>
              </a:rPr>
              <a:t> </a:t>
            </a:r>
            <a:r>
              <a:rPr kumimoji="1" lang="en-US" altLang="zh-CN" dirty="0">
                <a:solidFill>
                  <a:schemeClr val="bg1"/>
                </a:solidFill>
              </a:rPr>
              <a:t>Java</a:t>
            </a:r>
            <a:r>
              <a:rPr kumimoji="1" lang="zh-CN" altLang="en-US" dirty="0">
                <a:solidFill>
                  <a:schemeClr val="bg1"/>
                </a:solidFill>
              </a:rPr>
              <a:t>字节流</a:t>
            </a:r>
            <a:r>
              <a:rPr kumimoji="1" lang="en-US" altLang="zh-CN" sz="3600" dirty="0">
                <a:solidFill>
                  <a:schemeClr val="bg1"/>
                </a:solidFill>
              </a:rPr>
              <a:t> </a:t>
            </a:r>
            <a:r>
              <a:rPr kumimoji="1" lang="en-US" altLang="zh-CN" sz="2800" dirty="0">
                <a:solidFill>
                  <a:schemeClr val="bg1"/>
                </a:solidFill>
              </a:rPr>
              <a:t>5/14</a:t>
            </a:r>
            <a:endParaRPr kumimoji="1" lang="en-US" altLang="zh-CN" sz="2800" dirty="0">
              <a:solidFill>
                <a:schemeClr val="bg1"/>
              </a:solidFill>
            </a:endParaRPr>
          </a:p>
        </p:txBody>
      </p:sp>
      <p:pic>
        <p:nvPicPr>
          <p:cNvPr id="11" name="西北工业大学"/>
          <p:cNvPicPr>
            <a:picLocks noChangeAspect="1"/>
          </p:cNvPicPr>
          <p:nvPr>
            <p:custDataLst>
              <p:tags r:id="rId3"/>
            </p:custDataLst>
          </p:nvPr>
        </p:nvPicPr>
        <p:blipFill>
          <a:blip r:embed="rId4" cstate="screen"/>
          <a:stretch>
            <a:fillRect/>
          </a:stretch>
        </p:blipFill>
        <p:spPr>
          <a:xfrm>
            <a:off x="7476490" y="417830"/>
            <a:ext cx="1363345" cy="342900"/>
          </a:xfrm>
          <a:prstGeom prst="rect">
            <a:avLst/>
          </a:prstGeom>
        </p:spPr>
      </p:pic>
      <p:pic>
        <p:nvPicPr>
          <p:cNvPr id="13" name="校徽"/>
          <p:cNvPicPr>
            <a:picLocks noChangeAspect="1"/>
          </p:cNvPicPr>
          <p:nvPr>
            <p:custDataLst>
              <p:tags r:id="rId5"/>
            </p:custDataLst>
          </p:nvPr>
        </p:nvPicPr>
        <p:blipFill>
          <a:blip r:embed="rId6"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7"/>
            </p:custDataLst>
          </p:nvPr>
        </p:nvSpPr>
        <p:spPr>
          <a:xfrm>
            <a:off x="530860" y="1886425"/>
            <a:ext cx="8036560" cy="1027430"/>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spcBef>
                <a:spcPts val="0"/>
              </a:spcBef>
            </a:pPr>
            <a:r>
              <a:rPr kumimoji="1" lang="zh-CN" altLang="en-US" sz="2400" b="1" dirty="0">
                <a:solidFill>
                  <a:schemeClr val="tx1"/>
                </a:solidFill>
              </a:rPr>
              <a:t>作用：字节方式读取文件中数据，创建对象时其构造方法中需要以文件名或者</a:t>
            </a:r>
            <a:r>
              <a:rPr kumimoji="1" lang="en-US" altLang="zh-CN" sz="2400" b="1" dirty="0">
                <a:solidFill>
                  <a:schemeClr val="tx1"/>
                </a:solidFill>
              </a:rPr>
              <a:t>File</a:t>
            </a:r>
            <a:r>
              <a:rPr kumimoji="1" lang="zh-CN" altLang="en-US" sz="2400" b="1" dirty="0">
                <a:solidFill>
                  <a:schemeClr val="tx1"/>
                </a:solidFill>
              </a:rPr>
              <a:t>对象作为参数来指定文件数据源。</a:t>
            </a:r>
            <a:endParaRPr kumimoji="1" lang="zh-CN" altLang="en-US" sz="2400" b="1" dirty="0">
              <a:solidFill>
                <a:schemeClr val="tx1"/>
              </a:solidFill>
            </a:endParaRPr>
          </a:p>
        </p:txBody>
      </p:sp>
      <p:sp>
        <p:nvSpPr>
          <p:cNvPr id="9" name="内容占位符 2"/>
          <p:cNvSpPr txBox="1"/>
          <p:nvPr>
            <p:custDataLst>
              <p:tags r:id="rId8"/>
            </p:custDataLst>
          </p:nvPr>
        </p:nvSpPr>
        <p:spPr>
          <a:xfrm>
            <a:off x="530860" y="2881685"/>
            <a:ext cx="8036560" cy="566950"/>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zh-CN" altLang="en-US" sz="2400" b="1" dirty="0">
                <a:solidFill>
                  <a:schemeClr val="tx1"/>
                </a:solidFill>
              </a:rPr>
              <a:t>重写了</a:t>
            </a:r>
            <a:r>
              <a:rPr kumimoji="1" lang="en-US" altLang="zh-CN" sz="2400" b="1" dirty="0">
                <a:solidFill>
                  <a:schemeClr val="tx1"/>
                </a:solidFill>
              </a:rPr>
              <a:t>InputStream</a:t>
            </a:r>
            <a:r>
              <a:rPr kumimoji="1" lang="zh-CN" altLang="en-US" sz="2400" b="1" dirty="0">
                <a:solidFill>
                  <a:schemeClr val="tx1"/>
                </a:solidFill>
              </a:rPr>
              <a:t>的方法。</a:t>
            </a:r>
            <a:endParaRPr kumimoji="1" lang="zh-CN" altLang="en-US" sz="2400" b="1" dirty="0">
              <a:solidFill>
                <a:schemeClr val="tx1"/>
              </a:solidFill>
            </a:endParaRPr>
          </a:p>
        </p:txBody>
      </p:sp>
      <p:sp>
        <p:nvSpPr>
          <p:cNvPr id="17" name="内容占位符 2"/>
          <p:cNvSpPr txBox="1"/>
          <p:nvPr>
            <p:custDataLst>
              <p:tags r:id="rId9"/>
            </p:custDataLst>
          </p:nvPr>
        </p:nvSpPr>
        <p:spPr>
          <a:xfrm>
            <a:off x="530860" y="3448654"/>
            <a:ext cx="7769860"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zh-CN" altLang="en-US" sz="2400" b="1" dirty="0">
                <a:solidFill>
                  <a:schemeClr val="tx1"/>
                </a:solidFill>
              </a:rPr>
              <a:t>构造方法如下：</a:t>
            </a:r>
            <a:endParaRPr kumimoji="1" lang="zh-CN" altLang="en-US" sz="2400" b="1" dirty="0">
              <a:solidFill>
                <a:schemeClr val="tx1"/>
              </a:solidFill>
            </a:endParaRPr>
          </a:p>
        </p:txBody>
      </p:sp>
      <p:sp>
        <p:nvSpPr>
          <p:cNvPr id="20" name="内容占位符 2"/>
          <p:cNvSpPr txBox="1"/>
          <p:nvPr>
            <p:custDataLst>
              <p:tags r:id="rId10"/>
            </p:custDataLst>
          </p:nvPr>
        </p:nvSpPr>
        <p:spPr>
          <a:xfrm>
            <a:off x="520065" y="4057650"/>
            <a:ext cx="8103870" cy="1426210"/>
          </a:xfrm>
          <a:prstGeom prst="rect">
            <a:avLst/>
          </a:prstGeom>
          <a:ln w="19050">
            <a:solidFill>
              <a:schemeClr val="accent6">
                <a:lumMod val="75000"/>
              </a:schemeClr>
            </a:solidFill>
            <a:prstDash val="dash"/>
          </a:ln>
        </p:spPr>
        <p:txBody>
          <a:bodyPr vert="horz" wrap="square"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en-US" altLang="zh-CN" sz="2000" b="1" dirty="0">
                <a:solidFill>
                  <a:srgbClr val="034DA0"/>
                </a:solidFill>
                <a:sym typeface="+mn-ea"/>
              </a:rPr>
              <a:t>public </a:t>
            </a:r>
            <a:r>
              <a:rPr kumimoji="1" lang="en-US" altLang="zh-CN" sz="2000" b="1" dirty="0">
                <a:solidFill>
                  <a:schemeClr val="tx1"/>
                </a:solidFill>
              </a:rPr>
              <a:t>FileInputStream(File</a:t>
            </a:r>
            <a:r>
              <a:rPr kumimoji="1" lang="zh-CN" altLang="en-US" sz="2000" b="1" dirty="0">
                <a:solidFill>
                  <a:schemeClr val="tx1"/>
                </a:solidFill>
              </a:rPr>
              <a:t> </a:t>
            </a:r>
            <a:r>
              <a:rPr kumimoji="1" lang="en-US" altLang="zh-CN" sz="2000" b="1" dirty="0">
                <a:solidFill>
                  <a:schemeClr val="tx1"/>
                </a:solidFill>
              </a:rPr>
              <a:t>file)</a:t>
            </a:r>
            <a:r>
              <a:rPr kumimoji="1" lang="zh-CN" altLang="en-US" sz="2000" b="1" dirty="0">
                <a:solidFill>
                  <a:schemeClr val="tx1"/>
                </a:solidFill>
              </a:rPr>
              <a:t> </a:t>
            </a:r>
            <a:r>
              <a:rPr kumimoji="1" lang="en-US" altLang="zh-CN" sz="2000" b="1" dirty="0">
                <a:solidFill>
                  <a:srgbClr val="034DA0"/>
                </a:solidFill>
              </a:rPr>
              <a:t>throws </a:t>
            </a:r>
            <a:r>
              <a:rPr kumimoji="1" lang="en-US" altLang="zh-CN" sz="2000" b="1" dirty="0">
                <a:solidFill>
                  <a:schemeClr val="tx1"/>
                </a:solidFill>
              </a:rPr>
              <a:t>FileNotFoundException;</a:t>
            </a:r>
            <a:r>
              <a:rPr kumimoji="1" lang="zh-CN" altLang="en-US" sz="2000" b="1" dirty="0">
                <a:solidFill>
                  <a:schemeClr val="tx1"/>
                </a:solidFill>
              </a:rPr>
              <a:t> </a:t>
            </a:r>
            <a:r>
              <a:rPr kumimoji="1" lang="zh-CN" altLang="en-US" sz="2000" b="1" dirty="0">
                <a:solidFill>
                  <a:schemeClr val="tx1">
                    <a:lumMod val="65000"/>
                    <a:lumOff val="35000"/>
                  </a:schemeClr>
                </a:solidFill>
              </a:rPr>
              <a:t>  </a:t>
            </a:r>
            <a:endParaRPr kumimoji="1" lang="zh-CN" altLang="en-US" sz="2000" b="1" dirty="0">
              <a:solidFill>
                <a:schemeClr val="tx1">
                  <a:lumMod val="65000"/>
                  <a:lumOff val="35000"/>
                </a:schemeClr>
              </a:solidFill>
            </a:endParaRPr>
          </a:p>
          <a:p>
            <a:pPr marL="0" indent="0">
              <a:lnSpc>
                <a:spcPct val="100000"/>
              </a:lnSpc>
              <a:spcBef>
                <a:spcPts val="0"/>
              </a:spcBef>
              <a:buNone/>
            </a:pPr>
            <a:r>
              <a:rPr kumimoji="1" lang="en-US" altLang="zh-CN" sz="2000" b="1" dirty="0">
                <a:solidFill>
                  <a:schemeClr val="accent6">
                    <a:lumMod val="75000"/>
                  </a:schemeClr>
                </a:solidFill>
              </a:rPr>
              <a:t>//</a:t>
            </a:r>
            <a:r>
              <a:rPr kumimoji="1" lang="zh-CN" altLang="en-US" sz="2000" b="1" dirty="0">
                <a:solidFill>
                  <a:schemeClr val="accent6">
                    <a:lumMod val="75000"/>
                  </a:schemeClr>
                </a:solidFill>
              </a:rPr>
              <a:t>通过文件对象创建</a:t>
            </a:r>
            <a:endParaRPr kumimoji="1" lang="en-US" altLang="zh-CN" sz="2000" b="1" dirty="0">
              <a:solidFill>
                <a:schemeClr val="tx1">
                  <a:lumMod val="65000"/>
                  <a:lumOff val="35000"/>
                </a:schemeClr>
              </a:solidFill>
            </a:endParaRPr>
          </a:p>
          <a:p>
            <a:pPr marL="0" indent="0">
              <a:lnSpc>
                <a:spcPct val="100000"/>
              </a:lnSpc>
              <a:spcBef>
                <a:spcPts val="0"/>
              </a:spcBef>
              <a:buNone/>
            </a:pPr>
            <a:r>
              <a:rPr kumimoji="1" lang="en-US" altLang="zh-CN" sz="2000" b="1" dirty="0">
                <a:solidFill>
                  <a:srgbClr val="034DA0"/>
                </a:solidFill>
                <a:sym typeface="+mn-ea"/>
              </a:rPr>
              <a:t>public </a:t>
            </a:r>
            <a:r>
              <a:rPr kumimoji="1" lang="en-US" altLang="zh-CN" sz="2000" b="1" dirty="0">
                <a:solidFill>
                  <a:schemeClr val="tx1"/>
                </a:solidFill>
              </a:rPr>
              <a:t>FileInputStream(String</a:t>
            </a:r>
            <a:r>
              <a:rPr kumimoji="1" lang="zh-CN" altLang="en-US" sz="2000" b="1" dirty="0">
                <a:solidFill>
                  <a:schemeClr val="tx1"/>
                </a:solidFill>
              </a:rPr>
              <a:t> </a:t>
            </a:r>
            <a:r>
              <a:rPr kumimoji="1" lang="en-US" altLang="zh-CN" sz="2000" b="1" dirty="0">
                <a:solidFill>
                  <a:schemeClr val="tx1"/>
                </a:solidFill>
              </a:rPr>
              <a:t>path)</a:t>
            </a:r>
            <a:r>
              <a:rPr kumimoji="1" lang="zh-CN" altLang="en-US" sz="2000" b="1" dirty="0">
                <a:solidFill>
                  <a:schemeClr val="tx1"/>
                </a:solidFill>
              </a:rPr>
              <a:t> </a:t>
            </a:r>
            <a:r>
              <a:rPr kumimoji="1" lang="en-US" altLang="zh-CN" sz="2000" b="1" dirty="0">
                <a:solidFill>
                  <a:srgbClr val="034DA0"/>
                </a:solidFill>
              </a:rPr>
              <a:t>throws </a:t>
            </a:r>
            <a:r>
              <a:rPr kumimoji="1" lang="en-US" altLang="zh-CN" sz="2000" b="1" dirty="0">
                <a:solidFill>
                  <a:schemeClr val="tx1"/>
                </a:solidFill>
              </a:rPr>
              <a:t>FileNotFoundException; </a:t>
            </a:r>
            <a:endParaRPr kumimoji="1" lang="en-US" altLang="zh-CN" sz="2000" b="1" dirty="0">
              <a:solidFill>
                <a:schemeClr val="tx1"/>
              </a:solidFill>
            </a:endParaRPr>
          </a:p>
          <a:p>
            <a:pPr marL="0" indent="0">
              <a:lnSpc>
                <a:spcPct val="100000"/>
              </a:lnSpc>
              <a:spcBef>
                <a:spcPts val="0"/>
              </a:spcBef>
              <a:buNone/>
            </a:pPr>
            <a:r>
              <a:rPr kumimoji="1" lang="en-US" altLang="zh-CN" sz="2000" b="1" dirty="0">
                <a:solidFill>
                  <a:schemeClr val="accent6">
                    <a:lumMod val="75000"/>
                  </a:schemeClr>
                </a:solidFill>
              </a:rPr>
              <a:t>//</a:t>
            </a:r>
            <a:r>
              <a:rPr kumimoji="1" lang="zh-CN" altLang="en-US" sz="2000" b="1" dirty="0">
                <a:solidFill>
                  <a:schemeClr val="accent6">
                    <a:lumMod val="75000"/>
                  </a:schemeClr>
                </a:solidFill>
              </a:rPr>
              <a:t>通过路径创建</a:t>
            </a:r>
            <a:endParaRPr kumimoji="1" lang="zh-CN" altLang="en-US" sz="2000" b="1" dirty="0">
              <a:solidFill>
                <a:schemeClr val="accent6">
                  <a:lumMod val="75000"/>
                </a:schemeClr>
              </a:solidFill>
            </a:endParaRPr>
          </a:p>
        </p:txBody>
      </p:sp>
      <p:sp>
        <p:nvSpPr>
          <p:cNvPr id="8" name="文本框 7"/>
          <p:cNvSpPr txBox="1"/>
          <p:nvPr/>
        </p:nvSpPr>
        <p:spPr>
          <a:xfrm>
            <a:off x="414972" y="5731510"/>
            <a:ext cx="8346440" cy="461665"/>
          </a:xfrm>
          <a:prstGeom prst="rect">
            <a:avLst/>
          </a:prstGeom>
          <a:solidFill>
            <a:srgbClr val="034DA0"/>
          </a:solidFill>
        </p:spPr>
        <p:txBody>
          <a:bodyPr wrap="square" rtlCol="0">
            <a:spAutoFit/>
          </a:bodyPr>
          <a:lstStyle/>
          <a:p>
            <a:r>
              <a:rPr kumimoji="1" lang="zh-CN" altLang="en-US" sz="2400" b="1" dirty="0">
                <a:solidFill>
                  <a:schemeClr val="bg1"/>
                </a:solidFill>
              </a:rPr>
              <a:t>必须指定存在文件，否则引发</a:t>
            </a:r>
            <a:r>
              <a:rPr kumimoji="1" lang="en-US" altLang="zh-CN" sz="2400" b="1" dirty="0" err="1">
                <a:solidFill>
                  <a:schemeClr val="bg1"/>
                </a:solidFill>
              </a:rPr>
              <a:t>FileNotFoundException</a:t>
            </a:r>
            <a:r>
              <a:rPr kumimoji="1" lang="zh-CN" altLang="en-US" sz="2400" b="1" dirty="0">
                <a:solidFill>
                  <a:schemeClr val="bg1"/>
                </a:solidFill>
              </a:rPr>
              <a:t>异常</a:t>
            </a:r>
            <a:r>
              <a:rPr kumimoji="1" lang="en-US" altLang="zh-CN" sz="2400" b="1" dirty="0">
                <a:solidFill>
                  <a:schemeClr val="bg1"/>
                </a:solidFill>
              </a:rPr>
              <a:t>!</a:t>
            </a:r>
            <a:endParaRPr kumimoji="1" lang="zh-CN" altLang="en-US" sz="2400"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7" grpId="0"/>
      <p:bldP spid="20" grpId="0" bldLvl="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389890" y="126428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en-US" altLang="zh-CN" sz="2800" dirty="0">
                <a:solidFill>
                  <a:srgbClr val="034DA0"/>
                </a:solidFill>
              </a:rPr>
              <a:t>OutputStream—</a:t>
            </a:r>
            <a:r>
              <a:rPr kumimoji="1" lang="en-US" altLang="zh-CN" sz="2800" dirty="0" err="1">
                <a:solidFill>
                  <a:srgbClr val="034DA0"/>
                </a:solidFill>
              </a:rPr>
              <a:t>ByteArrayOutputStream</a:t>
            </a:r>
            <a:r>
              <a:rPr kumimoji="1" lang="zh-CN" altLang="en-US" sz="2800" dirty="0">
                <a:solidFill>
                  <a:srgbClr val="034DA0"/>
                </a:solidFill>
              </a:rPr>
              <a:t>子类</a:t>
            </a:r>
            <a:endParaRPr kumimoji="1" lang="zh-CN" altLang="en-US" sz="2800" dirty="0">
              <a:solidFill>
                <a:srgbClr val="034DA0"/>
              </a:solidFill>
            </a:endParaRP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4.1.1</a:t>
            </a:r>
            <a:r>
              <a:rPr kumimoji="1" lang="zh-CN" altLang="en-US" dirty="0">
                <a:solidFill>
                  <a:schemeClr val="bg1"/>
                </a:solidFill>
              </a:rPr>
              <a:t> </a:t>
            </a:r>
            <a:r>
              <a:rPr kumimoji="1" lang="en-US" altLang="zh-CN" dirty="0">
                <a:solidFill>
                  <a:schemeClr val="bg1"/>
                </a:solidFill>
              </a:rPr>
              <a:t>Java</a:t>
            </a:r>
            <a:r>
              <a:rPr kumimoji="1" lang="zh-CN" altLang="en-US" dirty="0">
                <a:solidFill>
                  <a:schemeClr val="bg1"/>
                </a:solidFill>
              </a:rPr>
              <a:t>字节流</a:t>
            </a:r>
            <a:r>
              <a:rPr kumimoji="1" lang="en-US" altLang="zh-CN" sz="3600" dirty="0">
                <a:solidFill>
                  <a:schemeClr val="bg1"/>
                </a:solidFill>
              </a:rPr>
              <a:t> </a:t>
            </a:r>
            <a:r>
              <a:rPr kumimoji="1" lang="en-US" altLang="zh-CN" sz="2800" dirty="0">
                <a:solidFill>
                  <a:schemeClr val="bg1"/>
                </a:solidFill>
              </a:rPr>
              <a:t>6/14</a:t>
            </a:r>
            <a:endParaRPr kumimoji="1" lang="en-US" altLang="zh-CN" sz="2800" dirty="0">
              <a:solidFill>
                <a:schemeClr val="bg1"/>
              </a:solidFill>
            </a:endParaRPr>
          </a:p>
        </p:txBody>
      </p:sp>
      <p:pic>
        <p:nvPicPr>
          <p:cNvPr id="11" name="西北工业大学"/>
          <p:cNvPicPr>
            <a:picLocks noChangeAspect="1"/>
          </p:cNvPicPr>
          <p:nvPr>
            <p:custDataLst>
              <p:tags r:id="rId3"/>
            </p:custDataLst>
          </p:nvPr>
        </p:nvPicPr>
        <p:blipFill>
          <a:blip r:embed="rId4" cstate="screen"/>
          <a:stretch>
            <a:fillRect/>
          </a:stretch>
        </p:blipFill>
        <p:spPr>
          <a:xfrm>
            <a:off x="7476490" y="417830"/>
            <a:ext cx="1363345" cy="342900"/>
          </a:xfrm>
          <a:prstGeom prst="rect">
            <a:avLst/>
          </a:prstGeom>
        </p:spPr>
      </p:pic>
      <p:pic>
        <p:nvPicPr>
          <p:cNvPr id="13" name="校徽"/>
          <p:cNvPicPr>
            <a:picLocks noChangeAspect="1"/>
          </p:cNvPicPr>
          <p:nvPr>
            <p:custDataLst>
              <p:tags r:id="rId5"/>
            </p:custDataLst>
          </p:nvPr>
        </p:nvPicPr>
        <p:blipFill>
          <a:blip r:embed="rId6"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7"/>
            </p:custDataLst>
          </p:nvPr>
        </p:nvSpPr>
        <p:spPr>
          <a:xfrm>
            <a:off x="389890" y="1903570"/>
            <a:ext cx="8036560" cy="1027430"/>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spcBef>
                <a:spcPts val="0"/>
              </a:spcBef>
            </a:pPr>
            <a:r>
              <a:rPr kumimoji="1" lang="zh-CN" altLang="en-US" sz="2400" b="1" dirty="0">
                <a:solidFill>
                  <a:schemeClr val="tx1"/>
                </a:solidFill>
              </a:rPr>
              <a:t>作用：向字节数组缓冲区写入数据，在构造方法中可以指定初始字节数组的长度，也可以使用默认值。</a:t>
            </a:r>
            <a:endParaRPr kumimoji="1" lang="zh-CN" altLang="en-US" sz="2400" b="1" dirty="0">
              <a:solidFill>
                <a:schemeClr val="tx1"/>
              </a:solidFill>
            </a:endParaRPr>
          </a:p>
        </p:txBody>
      </p:sp>
      <p:sp>
        <p:nvSpPr>
          <p:cNvPr id="9" name="内容占位符 2"/>
          <p:cNvSpPr txBox="1"/>
          <p:nvPr>
            <p:custDataLst>
              <p:tags r:id="rId8"/>
            </p:custDataLst>
          </p:nvPr>
        </p:nvSpPr>
        <p:spPr>
          <a:xfrm>
            <a:off x="389890" y="2862000"/>
            <a:ext cx="8036560" cy="566950"/>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zh-CN" altLang="en-US" sz="2400" b="1" dirty="0">
                <a:solidFill>
                  <a:schemeClr val="tx1"/>
                </a:solidFill>
              </a:rPr>
              <a:t>常用方法如下：</a:t>
            </a:r>
            <a:endParaRPr kumimoji="1" lang="zh-CN" altLang="en-US" sz="2400" b="1" dirty="0">
              <a:solidFill>
                <a:schemeClr val="tx1"/>
              </a:solidFill>
            </a:endParaRPr>
          </a:p>
        </p:txBody>
      </p:sp>
      <p:sp>
        <p:nvSpPr>
          <p:cNvPr id="20" name="内容占位符 2"/>
          <p:cNvSpPr txBox="1"/>
          <p:nvPr>
            <p:custDataLst>
              <p:tags r:id="rId9"/>
            </p:custDataLst>
          </p:nvPr>
        </p:nvSpPr>
        <p:spPr>
          <a:xfrm>
            <a:off x="423545" y="3496310"/>
            <a:ext cx="8447405" cy="2823210"/>
          </a:xfrm>
          <a:prstGeom prst="rect">
            <a:avLst/>
          </a:prstGeom>
          <a:ln w="19050">
            <a:solidFill>
              <a:srgbClr val="034DA0"/>
            </a:solidFill>
            <a:prstDash val="dash"/>
          </a:ln>
        </p:spPr>
        <p:txBody>
          <a:bodyPr vert="horz" wrap="square"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en-US" altLang="zh-CN" sz="2000" b="1" dirty="0">
                <a:solidFill>
                  <a:srgbClr val="034EA2"/>
                </a:solidFill>
                <a:sym typeface="+mn-ea"/>
              </a:rPr>
              <a:t>public </a:t>
            </a:r>
            <a:r>
              <a:rPr kumimoji="1" lang="en-US" altLang="zh-CN" sz="2000" b="1" dirty="0">
                <a:solidFill>
                  <a:schemeClr val="tx1"/>
                </a:solidFill>
              </a:rPr>
              <a:t>ByteArrayOutputStream()</a:t>
            </a:r>
            <a:r>
              <a:rPr kumimoji="1" lang="en-US" altLang="zh-CN" sz="2000" b="1" dirty="0">
                <a:solidFill>
                  <a:schemeClr val="tx1">
                    <a:lumMod val="65000"/>
                    <a:lumOff val="35000"/>
                  </a:schemeClr>
                </a:solidFill>
              </a:rPr>
              <a:t>	</a:t>
            </a:r>
            <a:endParaRPr kumimoji="1" lang="en-US" altLang="zh-CN" sz="2000" b="1" dirty="0">
              <a:solidFill>
                <a:schemeClr val="tx1">
                  <a:lumMod val="65000"/>
                  <a:lumOff val="35000"/>
                </a:schemeClr>
              </a:solidFill>
            </a:endParaRPr>
          </a:p>
          <a:p>
            <a:pPr marL="0" indent="0">
              <a:lnSpc>
                <a:spcPct val="150000"/>
              </a:lnSpc>
              <a:spcBef>
                <a:spcPts val="0"/>
              </a:spcBef>
              <a:buNone/>
            </a:pPr>
            <a:r>
              <a:rPr kumimoji="1" lang="en-US" altLang="zh-CN" sz="2000" b="1" dirty="0">
                <a:solidFill>
                  <a:schemeClr val="accent6">
                    <a:lumMod val="75000"/>
                  </a:schemeClr>
                </a:solidFill>
              </a:rPr>
              <a:t>//</a:t>
            </a:r>
            <a:r>
              <a:rPr kumimoji="1" lang="zh-CN" altLang="en-US" sz="2000" b="1" dirty="0">
                <a:solidFill>
                  <a:schemeClr val="accent6">
                    <a:lumMod val="75000"/>
                  </a:schemeClr>
                </a:solidFill>
              </a:rPr>
              <a:t>初始化默认构造，初始化</a:t>
            </a:r>
            <a:r>
              <a:rPr kumimoji="1" lang="en-US" altLang="zh-CN" sz="2000" b="1" dirty="0">
                <a:solidFill>
                  <a:schemeClr val="accent6">
                    <a:lumMod val="75000"/>
                  </a:schemeClr>
                </a:solidFill>
              </a:rPr>
              <a:t>byte</a:t>
            </a:r>
            <a:r>
              <a:rPr kumimoji="1" lang="zh-CN" altLang="en-US" sz="2000" b="1" dirty="0">
                <a:solidFill>
                  <a:schemeClr val="accent6">
                    <a:lumMod val="75000"/>
                  </a:schemeClr>
                </a:solidFill>
              </a:rPr>
              <a:t>数组大小为</a:t>
            </a:r>
            <a:r>
              <a:rPr kumimoji="1" lang="en-US" altLang="zh-CN" sz="2000" b="1" dirty="0">
                <a:solidFill>
                  <a:schemeClr val="accent6">
                    <a:lumMod val="75000"/>
                  </a:schemeClr>
                </a:solidFill>
              </a:rPr>
              <a:t>32</a:t>
            </a:r>
            <a:r>
              <a:rPr kumimoji="1" lang="en-US" altLang="zh-CN" sz="2000" b="1" dirty="0">
                <a:solidFill>
                  <a:schemeClr val="tx1">
                    <a:lumMod val="65000"/>
                    <a:lumOff val="35000"/>
                  </a:schemeClr>
                </a:solidFill>
              </a:rPr>
              <a:t> </a:t>
            </a:r>
            <a:endParaRPr kumimoji="1" lang="en-US" altLang="zh-CN" sz="2000" b="1" dirty="0">
              <a:solidFill>
                <a:schemeClr val="tx1">
                  <a:lumMod val="65000"/>
                  <a:lumOff val="35000"/>
                </a:schemeClr>
              </a:solidFill>
            </a:endParaRPr>
          </a:p>
          <a:p>
            <a:pPr marL="0" indent="0">
              <a:lnSpc>
                <a:spcPct val="150000"/>
              </a:lnSpc>
              <a:spcBef>
                <a:spcPts val="0"/>
              </a:spcBef>
              <a:buNone/>
            </a:pPr>
            <a:r>
              <a:rPr kumimoji="1" lang="en-US" altLang="zh-CN" sz="2000" b="1" dirty="0">
                <a:solidFill>
                  <a:srgbClr val="034EA2"/>
                </a:solidFill>
              </a:rPr>
              <a:t>public </a:t>
            </a:r>
            <a:r>
              <a:rPr kumimoji="1" lang="en-US" altLang="zh-CN" sz="2000" b="1" dirty="0">
                <a:solidFill>
                  <a:schemeClr val="tx1"/>
                </a:solidFill>
              </a:rPr>
              <a:t>ByteArrayOutputStream(int</a:t>
            </a:r>
            <a:r>
              <a:rPr kumimoji="1" lang="zh-CN" altLang="en-US" sz="2000" b="1" dirty="0">
                <a:solidFill>
                  <a:schemeClr val="tx1"/>
                </a:solidFill>
              </a:rPr>
              <a:t> </a:t>
            </a:r>
            <a:r>
              <a:rPr kumimoji="1" lang="en-US" altLang="zh-CN" sz="2000" b="1" dirty="0">
                <a:solidFill>
                  <a:schemeClr val="tx1"/>
                </a:solidFill>
              </a:rPr>
              <a:t>size)</a:t>
            </a:r>
            <a:r>
              <a:rPr kumimoji="1" lang="en-US" altLang="zh-CN" sz="2000" b="1" dirty="0">
                <a:solidFill>
                  <a:schemeClr val="tx1">
                    <a:lumMod val="65000"/>
                    <a:lumOff val="35000"/>
                  </a:schemeClr>
                </a:solidFill>
              </a:rPr>
              <a:t>	</a:t>
            </a:r>
            <a:r>
              <a:rPr kumimoji="1" lang="en-US" altLang="zh-CN" sz="2000" b="1" dirty="0">
                <a:solidFill>
                  <a:schemeClr val="accent6">
                    <a:lumMod val="75000"/>
                  </a:schemeClr>
                </a:solidFill>
              </a:rPr>
              <a:t>//</a:t>
            </a:r>
            <a:r>
              <a:rPr kumimoji="1" lang="zh-CN" altLang="en-US" sz="2000" b="1" dirty="0">
                <a:solidFill>
                  <a:schemeClr val="accent6">
                    <a:lumMod val="75000"/>
                  </a:schemeClr>
                </a:solidFill>
              </a:rPr>
              <a:t>制定初始化数组大小</a:t>
            </a:r>
            <a:endParaRPr kumimoji="1" lang="en-US" altLang="zh-CN" sz="2000" b="1" dirty="0">
              <a:solidFill>
                <a:schemeClr val="accent6">
                  <a:lumMod val="75000"/>
                </a:schemeClr>
              </a:solidFill>
            </a:endParaRPr>
          </a:p>
          <a:p>
            <a:pPr marL="0" indent="0">
              <a:lnSpc>
                <a:spcPct val="150000"/>
              </a:lnSpc>
              <a:spcBef>
                <a:spcPts val="0"/>
              </a:spcBef>
              <a:buNone/>
            </a:pPr>
            <a:r>
              <a:rPr kumimoji="1" lang="en-US" altLang="zh-CN" sz="2000" b="1" dirty="0">
                <a:solidFill>
                  <a:srgbClr val="034EA2"/>
                </a:solidFill>
              </a:rPr>
              <a:t>public </a:t>
            </a:r>
            <a:r>
              <a:rPr kumimoji="1" lang="en-US" altLang="zh-CN" sz="2000" b="1" dirty="0">
                <a:solidFill>
                  <a:srgbClr val="034EA2"/>
                </a:solidFill>
              </a:rPr>
              <a:t>synchronized void </a:t>
            </a:r>
            <a:r>
              <a:rPr kumimoji="1" lang="en-US" altLang="zh-CN" sz="2000" b="1" dirty="0">
                <a:solidFill>
                  <a:schemeClr val="tx1"/>
                </a:solidFill>
              </a:rPr>
              <a:t>write()</a:t>
            </a:r>
            <a:endParaRPr kumimoji="1" lang="en-US" altLang="zh-CN" sz="2000" b="1" dirty="0">
              <a:solidFill>
                <a:schemeClr val="tx1"/>
              </a:solidFill>
            </a:endParaRPr>
          </a:p>
          <a:p>
            <a:pPr marL="0" indent="0">
              <a:lnSpc>
                <a:spcPct val="150000"/>
              </a:lnSpc>
              <a:spcBef>
                <a:spcPts val="0"/>
              </a:spcBef>
              <a:buNone/>
            </a:pPr>
            <a:r>
              <a:rPr kumimoji="1" lang="en-US" altLang="zh-CN" sz="2000" b="1" dirty="0">
                <a:solidFill>
                  <a:srgbClr val="034EA2"/>
                </a:solidFill>
              </a:rPr>
              <a:t>public synchronized void</a:t>
            </a:r>
            <a:r>
              <a:rPr kumimoji="1" lang="en-US" altLang="zh-CN" sz="2000" b="1" dirty="0">
                <a:solidFill>
                  <a:schemeClr val="tx1"/>
                </a:solidFill>
              </a:rPr>
              <a:t> write(byte[]</a:t>
            </a:r>
            <a:r>
              <a:rPr kumimoji="1" lang="zh-CN" altLang="en-US" sz="2000" b="1" dirty="0">
                <a:solidFill>
                  <a:schemeClr val="tx1"/>
                </a:solidFill>
              </a:rPr>
              <a:t> </a:t>
            </a:r>
            <a:r>
              <a:rPr kumimoji="1" lang="en-US" altLang="zh-CN" sz="2000" b="1" dirty="0">
                <a:solidFill>
                  <a:schemeClr val="tx1"/>
                </a:solidFill>
              </a:rPr>
              <a:t>b,</a:t>
            </a:r>
            <a:r>
              <a:rPr kumimoji="1" lang="zh-CN" altLang="en-US" sz="2000" b="1" dirty="0">
                <a:solidFill>
                  <a:schemeClr val="tx1"/>
                </a:solidFill>
              </a:rPr>
              <a:t> </a:t>
            </a:r>
            <a:r>
              <a:rPr kumimoji="1" lang="en-US" altLang="zh-CN" sz="2000" b="1" dirty="0">
                <a:solidFill>
                  <a:schemeClr val="tx1"/>
                </a:solidFill>
              </a:rPr>
              <a:t>int</a:t>
            </a:r>
            <a:r>
              <a:rPr kumimoji="1" lang="zh-CN" altLang="en-US" sz="2000" b="1" dirty="0">
                <a:solidFill>
                  <a:schemeClr val="tx1"/>
                </a:solidFill>
              </a:rPr>
              <a:t> </a:t>
            </a:r>
            <a:r>
              <a:rPr kumimoji="1" lang="en-US" altLang="zh-CN" sz="2000" b="1" dirty="0">
                <a:solidFill>
                  <a:schemeClr val="tx1"/>
                </a:solidFill>
              </a:rPr>
              <a:t>off,</a:t>
            </a:r>
            <a:r>
              <a:rPr kumimoji="1" lang="zh-CN" altLang="en-US" sz="2000" b="1" dirty="0">
                <a:solidFill>
                  <a:schemeClr val="tx1"/>
                </a:solidFill>
              </a:rPr>
              <a:t> </a:t>
            </a:r>
            <a:r>
              <a:rPr kumimoji="1" lang="en-US" altLang="zh-CN" sz="2000" b="1" dirty="0">
                <a:solidFill>
                  <a:schemeClr val="tx1"/>
                </a:solidFill>
              </a:rPr>
              <a:t>int</a:t>
            </a:r>
            <a:r>
              <a:rPr kumimoji="1" lang="zh-CN" altLang="en-US" sz="2000" b="1" dirty="0">
                <a:solidFill>
                  <a:schemeClr val="tx1"/>
                </a:solidFill>
              </a:rPr>
              <a:t> </a:t>
            </a:r>
            <a:r>
              <a:rPr kumimoji="1" lang="en-US" altLang="zh-CN" sz="2000" b="1" dirty="0">
                <a:solidFill>
                  <a:schemeClr val="tx1"/>
                </a:solidFill>
              </a:rPr>
              <a:t>len)</a:t>
            </a:r>
            <a:r>
              <a:rPr kumimoji="1" lang="zh-CN" altLang="en-US" sz="2000" b="1" dirty="0">
                <a:solidFill>
                  <a:schemeClr val="tx1"/>
                </a:solidFill>
              </a:rPr>
              <a:t> </a:t>
            </a:r>
            <a:endParaRPr kumimoji="1" lang="en-US" altLang="zh-CN" sz="2000" b="1" dirty="0">
              <a:solidFill>
                <a:schemeClr val="tx1"/>
              </a:solidFill>
            </a:endParaRPr>
          </a:p>
          <a:p>
            <a:pPr marL="0" indent="0">
              <a:lnSpc>
                <a:spcPct val="150000"/>
              </a:lnSpc>
              <a:spcBef>
                <a:spcPts val="0"/>
              </a:spcBef>
              <a:buNone/>
            </a:pPr>
            <a:r>
              <a:rPr kumimoji="1" lang="en-US" altLang="zh-CN" sz="2000" b="1" dirty="0">
                <a:solidFill>
                  <a:srgbClr val="034EA2"/>
                </a:solidFill>
              </a:rPr>
              <a:t>public synchronized void</a:t>
            </a:r>
            <a:r>
              <a:rPr kumimoji="1" lang="en-US" altLang="zh-CN" sz="2000" b="1" dirty="0">
                <a:solidFill>
                  <a:schemeClr val="tx1"/>
                </a:solidFill>
              </a:rPr>
              <a:t> reset()</a:t>
            </a:r>
            <a:r>
              <a:rPr kumimoji="1" lang="en-US" altLang="zh-CN" sz="2000" b="1" dirty="0">
                <a:solidFill>
                  <a:schemeClr val="accent6">
                    <a:lumMod val="75000"/>
                  </a:schemeClr>
                </a:solidFill>
              </a:rPr>
              <a:t>//</a:t>
            </a:r>
            <a:r>
              <a:rPr kumimoji="1" lang="zh-CN" altLang="en-US" sz="2000" b="1" dirty="0">
                <a:solidFill>
                  <a:schemeClr val="accent6">
                    <a:lumMod val="75000"/>
                  </a:schemeClr>
                </a:solidFill>
              </a:rPr>
              <a:t>重置，将实际有效的</a:t>
            </a:r>
            <a:r>
              <a:rPr kumimoji="1" lang="en-US" altLang="zh-CN" sz="2000" b="1" dirty="0">
                <a:solidFill>
                  <a:schemeClr val="accent6">
                    <a:lumMod val="75000"/>
                  </a:schemeClr>
                </a:solidFill>
              </a:rPr>
              <a:t>byte</a:t>
            </a:r>
            <a:r>
              <a:rPr kumimoji="1" lang="zh-CN" altLang="en-US" sz="2000" b="1" dirty="0">
                <a:solidFill>
                  <a:schemeClr val="accent6">
                    <a:lumMod val="75000"/>
                  </a:schemeClr>
                </a:solidFill>
              </a:rPr>
              <a:t>数量重置为</a:t>
            </a:r>
            <a:r>
              <a:rPr kumimoji="1" lang="en-US" altLang="zh-CN" sz="2000" b="1" dirty="0">
                <a:solidFill>
                  <a:schemeClr val="accent6">
                    <a:lumMod val="75000"/>
                  </a:schemeClr>
                </a:solidFill>
              </a:rPr>
              <a:t>0</a:t>
            </a:r>
            <a:endParaRPr kumimoji="1" lang="en-US" altLang="zh-CN" sz="2000" b="1" dirty="0">
              <a:solidFill>
                <a:schemeClr val="accent6">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20"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473075" y="128079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en-US" altLang="zh-CN" sz="2800" dirty="0">
                <a:solidFill>
                  <a:srgbClr val="034DA0"/>
                </a:solidFill>
              </a:rPr>
              <a:t>OutputStream—FileOutputStream</a:t>
            </a:r>
            <a:r>
              <a:rPr kumimoji="1" lang="zh-CN" altLang="en-US" sz="2800" dirty="0">
                <a:solidFill>
                  <a:srgbClr val="034DA0"/>
                </a:solidFill>
              </a:rPr>
              <a:t>子类</a:t>
            </a:r>
            <a:endParaRPr kumimoji="1" lang="zh-CN" altLang="en-US" sz="2800" dirty="0">
              <a:solidFill>
                <a:srgbClr val="034DA0"/>
              </a:solidFill>
            </a:endParaRP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4.1.1</a:t>
            </a:r>
            <a:r>
              <a:rPr kumimoji="1" lang="zh-CN" altLang="en-US" dirty="0">
                <a:solidFill>
                  <a:schemeClr val="bg1"/>
                </a:solidFill>
              </a:rPr>
              <a:t> </a:t>
            </a:r>
            <a:r>
              <a:rPr kumimoji="1" lang="en-US" altLang="zh-CN" dirty="0">
                <a:solidFill>
                  <a:schemeClr val="bg1"/>
                </a:solidFill>
              </a:rPr>
              <a:t>Java</a:t>
            </a:r>
            <a:r>
              <a:rPr kumimoji="1" lang="zh-CN" altLang="en-US" dirty="0">
                <a:solidFill>
                  <a:schemeClr val="bg1"/>
                </a:solidFill>
              </a:rPr>
              <a:t>字节流</a:t>
            </a:r>
            <a:r>
              <a:rPr kumimoji="1" lang="en-US" altLang="zh-CN" sz="3600" dirty="0">
                <a:solidFill>
                  <a:schemeClr val="bg1"/>
                </a:solidFill>
              </a:rPr>
              <a:t> </a:t>
            </a:r>
            <a:r>
              <a:rPr kumimoji="1" lang="en-US" altLang="zh-CN" sz="2800" dirty="0">
                <a:solidFill>
                  <a:schemeClr val="bg1"/>
                </a:solidFill>
              </a:rPr>
              <a:t>7/14</a:t>
            </a:r>
            <a:endParaRPr kumimoji="1" lang="en-US" altLang="zh-CN" sz="2800" dirty="0">
              <a:solidFill>
                <a:schemeClr val="bg1"/>
              </a:solidFill>
            </a:endParaRPr>
          </a:p>
        </p:txBody>
      </p:sp>
      <p:pic>
        <p:nvPicPr>
          <p:cNvPr id="11" name="西北工业大学"/>
          <p:cNvPicPr>
            <a:picLocks noChangeAspect="1"/>
          </p:cNvPicPr>
          <p:nvPr>
            <p:custDataLst>
              <p:tags r:id="rId3"/>
            </p:custDataLst>
          </p:nvPr>
        </p:nvPicPr>
        <p:blipFill>
          <a:blip r:embed="rId4" cstate="screen"/>
          <a:stretch>
            <a:fillRect/>
          </a:stretch>
        </p:blipFill>
        <p:spPr>
          <a:xfrm>
            <a:off x="7476490" y="417830"/>
            <a:ext cx="1363345" cy="342900"/>
          </a:xfrm>
          <a:prstGeom prst="rect">
            <a:avLst/>
          </a:prstGeom>
        </p:spPr>
      </p:pic>
      <p:pic>
        <p:nvPicPr>
          <p:cNvPr id="13" name="校徽"/>
          <p:cNvPicPr>
            <a:picLocks noChangeAspect="1"/>
          </p:cNvPicPr>
          <p:nvPr>
            <p:custDataLst>
              <p:tags r:id="rId5"/>
            </p:custDataLst>
          </p:nvPr>
        </p:nvPicPr>
        <p:blipFill>
          <a:blip r:embed="rId6"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7"/>
            </p:custDataLst>
          </p:nvPr>
        </p:nvSpPr>
        <p:spPr>
          <a:xfrm>
            <a:off x="530860" y="1920080"/>
            <a:ext cx="8036560" cy="566950"/>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zh-CN" altLang="en-US" sz="2400" b="1" dirty="0">
                <a:solidFill>
                  <a:schemeClr val="tx1"/>
                </a:solidFill>
              </a:rPr>
              <a:t>作用：向</a:t>
            </a:r>
            <a:r>
              <a:rPr kumimoji="1" lang="en-US" altLang="zh-CN" sz="2400" b="1" dirty="0">
                <a:solidFill>
                  <a:schemeClr val="tx1"/>
                </a:solidFill>
              </a:rPr>
              <a:t>File</a:t>
            </a:r>
            <a:r>
              <a:rPr kumimoji="1" lang="zh-CN" altLang="en-US" sz="2400" b="1" dirty="0">
                <a:solidFill>
                  <a:schemeClr val="tx1"/>
                </a:solidFill>
              </a:rPr>
              <a:t>或者</a:t>
            </a:r>
            <a:r>
              <a:rPr kumimoji="1" lang="en-US" altLang="zh-CN" sz="2400" b="1" dirty="0">
                <a:solidFill>
                  <a:schemeClr val="tx1"/>
                </a:solidFill>
              </a:rPr>
              <a:t>FileDescriptor</a:t>
            </a:r>
            <a:r>
              <a:rPr kumimoji="1" lang="zh-CN" altLang="en-US" sz="2400" b="1" dirty="0">
                <a:solidFill>
                  <a:schemeClr val="tx1"/>
                </a:solidFill>
              </a:rPr>
              <a:t>输出数据的输出流。</a:t>
            </a:r>
            <a:endParaRPr kumimoji="1" lang="zh-CN" altLang="en-US" sz="2400" b="1" dirty="0">
              <a:solidFill>
                <a:schemeClr val="tx1"/>
              </a:solidFill>
            </a:endParaRPr>
          </a:p>
        </p:txBody>
      </p:sp>
      <p:sp>
        <p:nvSpPr>
          <p:cNvPr id="17" name="内容占位符 2"/>
          <p:cNvSpPr txBox="1"/>
          <p:nvPr>
            <p:custDataLst>
              <p:tags r:id="rId8"/>
            </p:custDataLst>
          </p:nvPr>
        </p:nvSpPr>
        <p:spPr>
          <a:xfrm>
            <a:off x="530860" y="2565135"/>
            <a:ext cx="7769860"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zh-CN" altLang="en-US" sz="2400" b="1" dirty="0">
                <a:solidFill>
                  <a:schemeClr val="tx1"/>
                </a:solidFill>
              </a:rPr>
              <a:t>构造方法如下：</a:t>
            </a:r>
            <a:endParaRPr kumimoji="1" lang="zh-CN" altLang="en-US" sz="2400" b="1" dirty="0">
              <a:solidFill>
                <a:schemeClr val="tx1"/>
              </a:solidFill>
            </a:endParaRPr>
          </a:p>
        </p:txBody>
      </p:sp>
      <p:sp>
        <p:nvSpPr>
          <p:cNvPr id="20" name="内容占位符 2"/>
          <p:cNvSpPr txBox="1"/>
          <p:nvPr>
            <p:custDataLst>
              <p:tags r:id="rId9"/>
            </p:custDataLst>
          </p:nvPr>
        </p:nvSpPr>
        <p:spPr>
          <a:xfrm>
            <a:off x="415290" y="3239135"/>
            <a:ext cx="8359140" cy="2952750"/>
          </a:xfrm>
          <a:prstGeom prst="rect">
            <a:avLst/>
          </a:prstGeom>
          <a:ln w="19050">
            <a:solidFill>
              <a:srgbClr val="034DA0"/>
            </a:solidFill>
            <a:prstDash val="dash"/>
          </a:ln>
        </p:spPr>
        <p:txBody>
          <a:bodyPr vert="horz" wrap="square"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en-US" altLang="zh-CN" sz="2000" b="1" dirty="0">
                <a:solidFill>
                  <a:srgbClr val="034DA0"/>
                </a:solidFill>
              </a:rPr>
              <a:t>public</a:t>
            </a:r>
            <a:r>
              <a:rPr kumimoji="1" lang="zh-CN" altLang="en-US" sz="2000" b="1" dirty="0">
                <a:solidFill>
                  <a:srgbClr val="034DA0"/>
                </a:solidFill>
              </a:rPr>
              <a:t> </a:t>
            </a:r>
            <a:r>
              <a:rPr kumimoji="1" lang="en-US" altLang="zh-CN" sz="2000" b="1" dirty="0">
                <a:solidFill>
                  <a:schemeClr val="tx1"/>
                </a:solidFill>
              </a:rPr>
              <a:t>FileOutputStream(File</a:t>
            </a:r>
            <a:r>
              <a:rPr kumimoji="1" lang="zh-CN" altLang="en-US" sz="2000" b="1" dirty="0">
                <a:solidFill>
                  <a:schemeClr val="tx1"/>
                </a:solidFill>
              </a:rPr>
              <a:t> </a:t>
            </a:r>
            <a:r>
              <a:rPr kumimoji="1" lang="en-US" altLang="zh-CN" sz="2000" b="1" dirty="0">
                <a:solidFill>
                  <a:schemeClr val="tx1"/>
                </a:solidFill>
              </a:rPr>
              <a:t>file)</a:t>
            </a:r>
            <a:r>
              <a:rPr kumimoji="1" lang="en-US" altLang="zh-CN" sz="2000" b="1" dirty="0">
                <a:solidFill>
                  <a:schemeClr val="tx1">
                    <a:lumMod val="65000"/>
                    <a:lumOff val="35000"/>
                  </a:schemeClr>
                </a:solidFill>
              </a:rPr>
              <a:t> </a:t>
            </a:r>
            <a:r>
              <a:rPr kumimoji="1" lang="en-US" altLang="zh-CN" sz="2000" b="1" dirty="0">
                <a:solidFill>
                  <a:schemeClr val="accent6">
                    <a:lumMod val="75000"/>
                  </a:schemeClr>
                </a:solidFill>
              </a:rPr>
              <a:t>//</a:t>
            </a:r>
            <a:r>
              <a:rPr kumimoji="1" lang="zh-CN" altLang="en-US" sz="2000" b="1" dirty="0">
                <a:solidFill>
                  <a:schemeClr val="accent6">
                    <a:lumMod val="75000"/>
                  </a:schemeClr>
                </a:solidFill>
              </a:rPr>
              <a:t>用</a:t>
            </a:r>
            <a:r>
              <a:rPr kumimoji="1" lang="en-US" altLang="zh-CN" sz="2000" b="1" dirty="0">
                <a:solidFill>
                  <a:schemeClr val="accent6">
                    <a:lumMod val="75000"/>
                  </a:schemeClr>
                </a:solidFill>
              </a:rPr>
              <a:t>File</a:t>
            </a:r>
            <a:r>
              <a:rPr kumimoji="1" lang="zh-CN" altLang="en-US" sz="2000" b="1" dirty="0">
                <a:solidFill>
                  <a:schemeClr val="accent6">
                    <a:lumMod val="75000"/>
                  </a:schemeClr>
                </a:solidFill>
              </a:rPr>
              <a:t>对象来创建文件输出流</a:t>
            </a:r>
            <a:endParaRPr kumimoji="1" lang="en-US" altLang="zh-CN" sz="2000" b="1" dirty="0">
              <a:solidFill>
                <a:schemeClr val="tx1">
                  <a:lumMod val="65000"/>
                  <a:lumOff val="35000"/>
                </a:schemeClr>
              </a:solidFill>
            </a:endParaRPr>
          </a:p>
          <a:p>
            <a:pPr marL="0" indent="0">
              <a:lnSpc>
                <a:spcPct val="150000"/>
              </a:lnSpc>
              <a:spcBef>
                <a:spcPts val="0"/>
              </a:spcBef>
              <a:buNone/>
            </a:pPr>
            <a:r>
              <a:rPr kumimoji="1" lang="en-US" altLang="zh-CN" sz="2000" b="1" dirty="0">
                <a:solidFill>
                  <a:srgbClr val="034DA0"/>
                </a:solidFill>
              </a:rPr>
              <a:t>public </a:t>
            </a:r>
            <a:r>
              <a:rPr kumimoji="1" lang="en-US" altLang="zh-CN" sz="2000" b="1" dirty="0">
                <a:solidFill>
                  <a:schemeClr val="tx1"/>
                </a:solidFill>
              </a:rPr>
              <a:t>FileOutputStream(File</a:t>
            </a:r>
            <a:r>
              <a:rPr kumimoji="1" lang="zh-CN" altLang="en-US" sz="2000" b="1" dirty="0">
                <a:solidFill>
                  <a:schemeClr val="tx1"/>
                </a:solidFill>
              </a:rPr>
              <a:t> </a:t>
            </a:r>
            <a:r>
              <a:rPr kumimoji="1" lang="en-US" altLang="zh-CN" sz="2000" b="1" dirty="0">
                <a:solidFill>
                  <a:schemeClr val="tx1"/>
                </a:solidFill>
              </a:rPr>
              <a:t>file,</a:t>
            </a:r>
            <a:r>
              <a:rPr kumimoji="1" lang="zh-CN" altLang="en-US" sz="2000" b="1" dirty="0">
                <a:solidFill>
                  <a:schemeClr val="tx1"/>
                </a:solidFill>
              </a:rPr>
              <a:t> </a:t>
            </a:r>
            <a:r>
              <a:rPr kumimoji="1" lang="en-US" altLang="zh-CN" sz="2000" b="1" dirty="0">
                <a:solidFill>
                  <a:schemeClr val="tx1"/>
                </a:solidFill>
              </a:rPr>
              <a:t>boolean</a:t>
            </a:r>
            <a:r>
              <a:rPr kumimoji="1" lang="zh-CN" altLang="en-US" sz="2000" b="1" dirty="0">
                <a:solidFill>
                  <a:schemeClr val="tx1"/>
                </a:solidFill>
              </a:rPr>
              <a:t> </a:t>
            </a:r>
            <a:r>
              <a:rPr kumimoji="1" lang="en-US" altLang="zh-CN" sz="2000" b="1" dirty="0">
                <a:solidFill>
                  <a:schemeClr val="tx1"/>
                </a:solidFill>
              </a:rPr>
              <a:t>append)</a:t>
            </a:r>
            <a:r>
              <a:rPr kumimoji="1" lang="zh-CN" altLang="en-US" sz="2000" b="1" dirty="0">
                <a:solidFill>
                  <a:schemeClr val="tx1"/>
                </a:solidFill>
              </a:rPr>
              <a:t>    </a:t>
            </a:r>
            <a:endParaRPr kumimoji="1" lang="zh-CN" altLang="en-US" sz="2000" b="1" dirty="0">
              <a:solidFill>
                <a:schemeClr val="tx1"/>
              </a:solidFill>
            </a:endParaRPr>
          </a:p>
          <a:p>
            <a:pPr marL="0" indent="0">
              <a:lnSpc>
                <a:spcPct val="150000"/>
              </a:lnSpc>
              <a:spcBef>
                <a:spcPts val="0"/>
              </a:spcBef>
              <a:buNone/>
            </a:pPr>
            <a:r>
              <a:rPr kumimoji="1" lang="en-US" altLang="zh-CN" sz="2000" b="1" dirty="0">
                <a:solidFill>
                  <a:schemeClr val="accent6">
                    <a:lumMod val="75000"/>
                  </a:schemeClr>
                </a:solidFill>
              </a:rPr>
              <a:t>//append</a:t>
            </a:r>
            <a:r>
              <a:rPr kumimoji="1" lang="zh-CN" altLang="en-US" sz="2000" b="1" dirty="0">
                <a:solidFill>
                  <a:schemeClr val="accent6">
                    <a:lumMod val="75000"/>
                  </a:schemeClr>
                </a:solidFill>
              </a:rPr>
              <a:t>为</a:t>
            </a:r>
            <a:r>
              <a:rPr kumimoji="1" lang="en-US" altLang="zh-CN" sz="2000" b="1" dirty="0">
                <a:solidFill>
                  <a:schemeClr val="accent6">
                    <a:lumMod val="75000"/>
                  </a:schemeClr>
                </a:solidFill>
              </a:rPr>
              <a:t>true</a:t>
            </a:r>
            <a:r>
              <a:rPr kumimoji="1" lang="zh-CN" altLang="en-US" sz="2000" b="1" dirty="0">
                <a:solidFill>
                  <a:schemeClr val="accent6">
                    <a:lumMod val="75000"/>
                  </a:schemeClr>
                </a:solidFill>
              </a:rPr>
              <a:t>时，写入文件尾</a:t>
            </a:r>
            <a:endParaRPr kumimoji="1" lang="en-US" altLang="zh-CN" sz="2000" b="1" dirty="0">
              <a:solidFill>
                <a:schemeClr val="tx1">
                  <a:lumMod val="65000"/>
                  <a:lumOff val="35000"/>
                </a:schemeClr>
              </a:solidFill>
            </a:endParaRPr>
          </a:p>
          <a:p>
            <a:pPr marL="0" indent="0">
              <a:lnSpc>
                <a:spcPct val="150000"/>
              </a:lnSpc>
              <a:spcBef>
                <a:spcPts val="0"/>
              </a:spcBef>
              <a:buNone/>
            </a:pPr>
            <a:r>
              <a:rPr kumimoji="1" lang="en-US" altLang="zh-CN" sz="2000" b="1" dirty="0">
                <a:solidFill>
                  <a:srgbClr val="034DA0"/>
                </a:solidFill>
              </a:rPr>
              <a:t>public </a:t>
            </a:r>
            <a:r>
              <a:rPr kumimoji="1" lang="en-US" altLang="zh-CN" sz="2000" b="1" dirty="0">
                <a:solidFill>
                  <a:schemeClr val="tx1"/>
                </a:solidFill>
              </a:rPr>
              <a:t>FileOutputStream(String</a:t>
            </a:r>
            <a:r>
              <a:rPr kumimoji="1" lang="zh-CN" altLang="en-US" sz="2000" b="1" dirty="0">
                <a:solidFill>
                  <a:schemeClr val="tx1"/>
                </a:solidFill>
              </a:rPr>
              <a:t> </a:t>
            </a:r>
            <a:r>
              <a:rPr kumimoji="1" lang="en-US" altLang="zh-CN" sz="2000" b="1" dirty="0">
                <a:solidFill>
                  <a:schemeClr val="tx1"/>
                </a:solidFill>
              </a:rPr>
              <a:t>name)	</a:t>
            </a:r>
            <a:r>
              <a:rPr kumimoji="1" lang="zh-CN" altLang="en-US" sz="2000" b="1" dirty="0">
                <a:solidFill>
                  <a:schemeClr val="tx1">
                    <a:lumMod val="65000"/>
                    <a:lumOff val="35000"/>
                  </a:schemeClr>
                </a:solidFill>
              </a:rPr>
              <a:t> </a:t>
            </a:r>
            <a:r>
              <a:rPr kumimoji="1" lang="en-US" altLang="zh-CN" sz="2000" b="1" dirty="0">
                <a:solidFill>
                  <a:schemeClr val="accent6">
                    <a:lumMod val="75000"/>
                  </a:schemeClr>
                </a:solidFill>
              </a:rPr>
              <a:t>//</a:t>
            </a:r>
            <a:r>
              <a:rPr kumimoji="1" lang="zh-CN" altLang="en-US" sz="2000" b="1" dirty="0">
                <a:solidFill>
                  <a:schemeClr val="accent6">
                    <a:lumMod val="75000"/>
                  </a:schemeClr>
                </a:solidFill>
              </a:rPr>
              <a:t>通过文件路径来创建输出流</a:t>
            </a:r>
            <a:endParaRPr kumimoji="1" lang="en-US" altLang="zh-CN" sz="2000" b="1" dirty="0">
              <a:solidFill>
                <a:schemeClr val="tx1">
                  <a:lumMod val="65000"/>
                  <a:lumOff val="35000"/>
                </a:schemeClr>
              </a:solidFill>
            </a:endParaRPr>
          </a:p>
          <a:p>
            <a:pPr marL="0" indent="0">
              <a:lnSpc>
                <a:spcPct val="150000"/>
              </a:lnSpc>
              <a:spcBef>
                <a:spcPts val="0"/>
              </a:spcBef>
              <a:buNone/>
            </a:pPr>
            <a:r>
              <a:rPr kumimoji="1" lang="en-US" altLang="zh-CN" sz="2000" b="1" dirty="0">
                <a:solidFill>
                  <a:srgbClr val="034DA0"/>
                </a:solidFill>
              </a:rPr>
              <a:t>public </a:t>
            </a:r>
            <a:r>
              <a:rPr kumimoji="1" lang="en-US" altLang="zh-CN" sz="2000" b="1" dirty="0">
                <a:solidFill>
                  <a:schemeClr val="tx1"/>
                </a:solidFill>
              </a:rPr>
              <a:t>FileOutputStream(String</a:t>
            </a:r>
            <a:r>
              <a:rPr kumimoji="1" lang="zh-CN" altLang="en-US" sz="2000" b="1" dirty="0">
                <a:solidFill>
                  <a:schemeClr val="tx1"/>
                </a:solidFill>
              </a:rPr>
              <a:t> </a:t>
            </a:r>
            <a:r>
              <a:rPr kumimoji="1" lang="en-US" altLang="zh-CN" sz="2000" b="1" dirty="0">
                <a:solidFill>
                  <a:schemeClr val="tx1"/>
                </a:solidFill>
              </a:rPr>
              <a:t>name,</a:t>
            </a:r>
            <a:r>
              <a:rPr kumimoji="1" lang="zh-CN" altLang="en-US" sz="2000" b="1" dirty="0">
                <a:solidFill>
                  <a:schemeClr val="tx1"/>
                </a:solidFill>
              </a:rPr>
              <a:t> </a:t>
            </a:r>
            <a:r>
              <a:rPr kumimoji="1" lang="en-US" altLang="zh-CN" sz="2000" b="1" dirty="0">
                <a:solidFill>
                  <a:schemeClr val="tx1"/>
                </a:solidFill>
              </a:rPr>
              <a:t>boolean</a:t>
            </a:r>
            <a:r>
              <a:rPr kumimoji="1" lang="zh-CN" altLang="en-US" sz="2000" b="1" dirty="0">
                <a:solidFill>
                  <a:schemeClr val="tx1"/>
                </a:solidFill>
              </a:rPr>
              <a:t> </a:t>
            </a:r>
            <a:r>
              <a:rPr kumimoji="1" lang="en-US" altLang="zh-CN" sz="2000" b="1" dirty="0">
                <a:solidFill>
                  <a:schemeClr val="tx1"/>
                </a:solidFill>
              </a:rPr>
              <a:t>append)</a:t>
            </a:r>
            <a:endParaRPr kumimoji="1" lang="en-US" altLang="zh-CN" sz="2000" b="1" dirty="0">
              <a:solidFill>
                <a:schemeClr val="tx1"/>
              </a:solidFill>
            </a:endParaRPr>
          </a:p>
          <a:p>
            <a:pPr marL="0" indent="0">
              <a:lnSpc>
                <a:spcPct val="150000"/>
              </a:lnSpc>
              <a:spcBef>
                <a:spcPts val="0"/>
              </a:spcBef>
              <a:buNone/>
            </a:pPr>
            <a:r>
              <a:rPr kumimoji="1" lang="en-US" altLang="zh-CN" sz="2000" b="1" dirty="0">
                <a:solidFill>
                  <a:schemeClr val="accent6">
                    <a:lumMod val="75000"/>
                  </a:schemeClr>
                </a:solidFill>
                <a:sym typeface="+mn-ea"/>
              </a:rPr>
              <a:t>//append</a:t>
            </a:r>
            <a:r>
              <a:rPr kumimoji="1" lang="zh-CN" altLang="en-US" sz="2000" b="1" dirty="0">
                <a:solidFill>
                  <a:schemeClr val="accent6">
                    <a:lumMod val="75000"/>
                  </a:schemeClr>
                </a:solidFill>
                <a:sym typeface="+mn-ea"/>
              </a:rPr>
              <a:t>为</a:t>
            </a:r>
            <a:r>
              <a:rPr kumimoji="1" lang="en-US" altLang="zh-CN" sz="2000" b="1" dirty="0">
                <a:solidFill>
                  <a:schemeClr val="accent6">
                    <a:lumMod val="75000"/>
                  </a:schemeClr>
                </a:solidFill>
                <a:sym typeface="+mn-ea"/>
              </a:rPr>
              <a:t>true</a:t>
            </a:r>
            <a:r>
              <a:rPr kumimoji="1" lang="zh-CN" altLang="en-US" sz="2000" b="1" dirty="0">
                <a:solidFill>
                  <a:schemeClr val="accent6">
                    <a:lumMod val="75000"/>
                  </a:schemeClr>
                </a:solidFill>
                <a:sym typeface="+mn-ea"/>
              </a:rPr>
              <a:t>时，写入文件尾</a:t>
            </a:r>
            <a:endParaRPr kumimoji="1" lang="en-US" altLang="zh-CN" sz="2000" b="1" dirty="0">
              <a:solidFill>
                <a:schemeClr val="tx1">
                  <a:lumMod val="65000"/>
                  <a:lumOff val="35000"/>
                </a:schemeClr>
              </a:solidFill>
            </a:endParaRPr>
          </a:p>
          <a:p>
            <a:pPr marL="0" indent="0">
              <a:lnSpc>
                <a:spcPct val="150000"/>
              </a:lnSpc>
              <a:spcBef>
                <a:spcPts val="0"/>
              </a:spcBef>
              <a:buNone/>
            </a:pPr>
            <a:endParaRPr kumimoji="1" lang="en-US" altLang="zh-CN" sz="2000" b="1" dirty="0">
              <a:solidFill>
                <a:schemeClr val="tx1">
                  <a:lumMod val="65000"/>
                  <a:lumOff val="3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P spid="20"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4.1.1</a:t>
            </a:r>
            <a:r>
              <a:rPr kumimoji="1" lang="zh-CN" altLang="en-US" dirty="0">
                <a:solidFill>
                  <a:schemeClr val="bg1"/>
                </a:solidFill>
              </a:rPr>
              <a:t> </a:t>
            </a:r>
            <a:r>
              <a:rPr kumimoji="1" lang="en-US" altLang="zh-CN" dirty="0">
                <a:solidFill>
                  <a:schemeClr val="bg1"/>
                </a:solidFill>
              </a:rPr>
              <a:t>Java</a:t>
            </a:r>
            <a:r>
              <a:rPr kumimoji="1" lang="zh-CN" altLang="en-US" dirty="0">
                <a:solidFill>
                  <a:schemeClr val="bg1"/>
                </a:solidFill>
              </a:rPr>
              <a:t>字节流</a:t>
            </a:r>
            <a:r>
              <a:rPr kumimoji="1" lang="en-US" altLang="zh-CN" sz="3600" dirty="0">
                <a:solidFill>
                  <a:schemeClr val="bg1"/>
                </a:solidFill>
              </a:rPr>
              <a:t> </a:t>
            </a:r>
            <a:r>
              <a:rPr kumimoji="1" lang="en-US" altLang="zh-CN" sz="2800" dirty="0">
                <a:solidFill>
                  <a:schemeClr val="bg1"/>
                </a:solidFill>
              </a:rPr>
              <a:t>8/14</a:t>
            </a:r>
            <a:endParaRPr kumimoji="1" lang="en-US" altLang="zh-CN" sz="2800"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6"/>
            </p:custDataLst>
          </p:nvPr>
        </p:nvSpPr>
        <p:spPr>
          <a:xfrm>
            <a:off x="365125" y="1208405"/>
            <a:ext cx="8202295" cy="217297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zh-CN" altLang="en-US" sz="2400" b="1" dirty="0">
                <a:solidFill>
                  <a:srgbClr val="034DA0"/>
                </a:solidFill>
              </a:rPr>
              <a:t>标准输入流</a:t>
            </a:r>
            <a:r>
              <a:rPr kumimoji="1" lang="en-US" altLang="zh-CN" sz="2400" b="1" dirty="0">
                <a:solidFill>
                  <a:srgbClr val="034DA0"/>
                </a:solidFill>
              </a:rPr>
              <a:t>—System.in (java.io.InputStream)</a:t>
            </a:r>
            <a:endParaRPr kumimoji="1" lang="en-US" altLang="zh-CN" sz="2400" b="1" dirty="0">
              <a:solidFill>
                <a:srgbClr val="034DA0"/>
              </a:solidFill>
            </a:endParaRPr>
          </a:p>
          <a:p>
            <a:pPr lvl="1">
              <a:lnSpc>
                <a:spcPct val="140000"/>
              </a:lnSpc>
              <a:spcBef>
                <a:spcPts val="0"/>
              </a:spcBef>
            </a:pPr>
            <a:r>
              <a:rPr kumimoji="1" lang="zh-CN" altLang="en-US" b="1" dirty="0">
                <a:solidFill>
                  <a:schemeClr val="tx1"/>
                </a:solidFill>
              </a:rPr>
              <a:t>用于从标准输入设备中读取数据，默认为键盘。</a:t>
            </a:r>
            <a:r>
              <a:rPr kumimoji="1" lang="en-US" altLang="zh-CN" b="1" dirty="0">
                <a:solidFill>
                  <a:schemeClr val="tx1"/>
                </a:solidFill>
              </a:rPr>
              <a:t>Read()</a:t>
            </a:r>
            <a:r>
              <a:rPr kumimoji="1" lang="zh-CN" altLang="en-US" b="1" dirty="0">
                <a:solidFill>
                  <a:schemeClr val="tx1"/>
                </a:solidFill>
              </a:rPr>
              <a:t>方法读取键盘输入，每读取一个字节返回一个</a:t>
            </a:r>
            <a:r>
              <a:rPr kumimoji="1" lang="en-US" altLang="zh-CN" b="1" dirty="0">
                <a:solidFill>
                  <a:schemeClr val="tx1"/>
                </a:solidFill>
              </a:rPr>
              <a:t>int</a:t>
            </a:r>
            <a:r>
              <a:rPr kumimoji="1" lang="zh-CN" altLang="en-US" b="1" dirty="0">
                <a:solidFill>
                  <a:schemeClr val="tx1"/>
                </a:solidFill>
              </a:rPr>
              <a:t>值。</a:t>
            </a:r>
            <a:endParaRPr kumimoji="1" lang="en-US" altLang="zh-CN" b="1" dirty="0">
              <a:solidFill>
                <a:schemeClr val="tx1"/>
              </a:solidFill>
            </a:endParaRPr>
          </a:p>
          <a:p>
            <a:pPr lvl="1">
              <a:lnSpc>
                <a:spcPct val="140000"/>
              </a:lnSpc>
              <a:spcBef>
                <a:spcPts val="0"/>
              </a:spcBef>
            </a:pPr>
            <a:r>
              <a:rPr kumimoji="1" lang="zh-CN" altLang="en-US" b="1" dirty="0">
                <a:solidFill>
                  <a:schemeClr val="tx1"/>
                </a:solidFill>
              </a:rPr>
              <a:t>通过</a:t>
            </a:r>
            <a:r>
              <a:rPr kumimoji="1" lang="en-US" altLang="zh-CN" b="1" dirty="0">
                <a:solidFill>
                  <a:schemeClr val="tx1"/>
                </a:solidFill>
              </a:rPr>
              <a:t>available()</a:t>
            </a:r>
            <a:r>
              <a:rPr kumimoji="1" lang="zh-CN" altLang="en-US" b="1" dirty="0">
                <a:solidFill>
                  <a:schemeClr val="tx1"/>
                </a:solidFill>
              </a:rPr>
              <a:t>方法可获取缓存区中的有效字节数。</a:t>
            </a:r>
            <a:endParaRPr kumimoji="1" lang="zh-CN" altLang="en-US" b="1" dirty="0">
              <a:solidFill>
                <a:schemeClr val="tx1"/>
              </a:solidFill>
            </a:endParaRPr>
          </a:p>
        </p:txBody>
      </p:sp>
      <p:sp>
        <p:nvSpPr>
          <p:cNvPr id="17" name="内容占位符 2"/>
          <p:cNvSpPr txBox="1"/>
          <p:nvPr>
            <p:custDataLst>
              <p:tags r:id="rId7"/>
            </p:custDataLst>
          </p:nvPr>
        </p:nvSpPr>
        <p:spPr>
          <a:xfrm>
            <a:off x="365760" y="3401060"/>
            <a:ext cx="7934960" cy="165608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zh-CN" altLang="en-US" sz="2400" b="1" dirty="0">
                <a:solidFill>
                  <a:srgbClr val="034DA0"/>
                </a:solidFill>
              </a:rPr>
              <a:t>标准输出流</a:t>
            </a:r>
            <a:r>
              <a:rPr kumimoji="1" lang="en-US" altLang="zh-CN" sz="2400" b="1" dirty="0">
                <a:solidFill>
                  <a:srgbClr val="034DA0"/>
                </a:solidFill>
              </a:rPr>
              <a:t>—System.out (java.io.PrintStream)</a:t>
            </a:r>
            <a:endParaRPr kumimoji="1" lang="en-US" altLang="zh-CN" sz="2400" b="1" dirty="0">
              <a:solidFill>
                <a:srgbClr val="034DA0"/>
              </a:solidFill>
            </a:endParaRPr>
          </a:p>
          <a:p>
            <a:pPr lvl="1">
              <a:lnSpc>
                <a:spcPct val="140000"/>
              </a:lnSpc>
              <a:spcBef>
                <a:spcPts val="0"/>
              </a:spcBef>
            </a:pPr>
            <a:r>
              <a:rPr kumimoji="1" lang="zh-CN" altLang="en-US" b="1" dirty="0">
                <a:solidFill>
                  <a:schemeClr val="tx1"/>
                </a:solidFill>
              </a:rPr>
              <a:t>向默认的输出设备写入数据。</a:t>
            </a:r>
            <a:endParaRPr kumimoji="1" lang="en-US" altLang="zh-CN" b="1" dirty="0">
              <a:solidFill>
                <a:schemeClr val="tx1"/>
              </a:solidFill>
            </a:endParaRPr>
          </a:p>
          <a:p>
            <a:pPr lvl="1">
              <a:lnSpc>
                <a:spcPct val="140000"/>
              </a:lnSpc>
              <a:spcBef>
                <a:spcPts val="0"/>
              </a:spcBef>
            </a:pPr>
            <a:r>
              <a:rPr kumimoji="1" lang="en-US" altLang="zh-CN" b="1" dirty="0">
                <a:solidFill>
                  <a:schemeClr val="tx1"/>
                </a:solidFill>
              </a:rPr>
              <a:t>print()</a:t>
            </a:r>
            <a:r>
              <a:rPr kumimoji="1" lang="zh-CN" altLang="en-US" b="1" dirty="0">
                <a:solidFill>
                  <a:schemeClr val="tx1"/>
                </a:solidFill>
              </a:rPr>
              <a:t>和</a:t>
            </a:r>
            <a:r>
              <a:rPr kumimoji="1" lang="en-US" altLang="zh-CN" b="1" dirty="0">
                <a:solidFill>
                  <a:schemeClr val="tx1"/>
                </a:solidFill>
              </a:rPr>
              <a:t>println()</a:t>
            </a:r>
            <a:r>
              <a:rPr kumimoji="1" lang="zh-CN" altLang="en-US" b="1" dirty="0">
                <a:solidFill>
                  <a:schemeClr val="tx1"/>
                </a:solidFill>
              </a:rPr>
              <a:t>输出数据。</a:t>
            </a:r>
            <a:endParaRPr kumimoji="1" lang="zh-CN" altLang="en-US" b="1" dirty="0">
              <a:solidFill>
                <a:schemeClr val="tx1"/>
              </a:solidFill>
            </a:endParaRPr>
          </a:p>
        </p:txBody>
      </p:sp>
      <p:sp>
        <p:nvSpPr>
          <p:cNvPr id="8" name="内容占位符 2"/>
          <p:cNvSpPr txBox="1"/>
          <p:nvPr>
            <p:custDataLst>
              <p:tags r:id="rId8"/>
            </p:custDataLst>
          </p:nvPr>
        </p:nvSpPr>
        <p:spPr>
          <a:xfrm>
            <a:off x="365760" y="5085080"/>
            <a:ext cx="7934960" cy="117602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zh-CN" altLang="en-US" sz="2400" b="1" dirty="0">
                <a:solidFill>
                  <a:srgbClr val="034DA0"/>
                </a:solidFill>
              </a:rPr>
              <a:t>标准错误流</a:t>
            </a:r>
            <a:r>
              <a:rPr kumimoji="1" lang="en-US" altLang="zh-CN" sz="2400" b="1" dirty="0">
                <a:solidFill>
                  <a:srgbClr val="034DA0"/>
                </a:solidFill>
              </a:rPr>
              <a:t>—System.err (java.io.PrintStream)</a:t>
            </a:r>
            <a:endParaRPr kumimoji="1" lang="en-US" altLang="zh-CN" sz="2400" b="1" dirty="0">
              <a:solidFill>
                <a:srgbClr val="034DA0"/>
              </a:solidFill>
            </a:endParaRPr>
          </a:p>
          <a:p>
            <a:pPr lvl="1">
              <a:lnSpc>
                <a:spcPct val="150000"/>
              </a:lnSpc>
              <a:spcBef>
                <a:spcPts val="0"/>
              </a:spcBef>
            </a:pPr>
            <a:r>
              <a:rPr kumimoji="1" lang="zh-CN" altLang="en-US" b="1" dirty="0">
                <a:solidFill>
                  <a:schemeClr val="tx1"/>
                </a:solidFill>
              </a:rPr>
              <a:t>向默认输出设备（屏幕）输出错误信息。</a:t>
            </a:r>
            <a:endParaRPr kumimoji="1" lang="zh-CN" altLang="en-US"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4.1.1</a:t>
            </a:r>
            <a:r>
              <a:rPr kumimoji="1" lang="zh-CN" altLang="en-US" dirty="0">
                <a:solidFill>
                  <a:schemeClr val="bg1"/>
                </a:solidFill>
              </a:rPr>
              <a:t> </a:t>
            </a:r>
            <a:r>
              <a:rPr kumimoji="1" lang="en-US" altLang="zh-CN" dirty="0">
                <a:solidFill>
                  <a:schemeClr val="bg1"/>
                </a:solidFill>
              </a:rPr>
              <a:t>Java</a:t>
            </a:r>
            <a:r>
              <a:rPr kumimoji="1" lang="zh-CN" altLang="en-US" dirty="0">
                <a:solidFill>
                  <a:schemeClr val="bg1"/>
                </a:solidFill>
              </a:rPr>
              <a:t>字节流</a:t>
            </a:r>
            <a:r>
              <a:rPr kumimoji="1" lang="en-US" altLang="zh-CN" sz="3600" dirty="0">
                <a:solidFill>
                  <a:schemeClr val="bg1"/>
                </a:solidFill>
              </a:rPr>
              <a:t> </a:t>
            </a:r>
            <a:r>
              <a:rPr kumimoji="1" lang="en-US" altLang="zh-CN" sz="2800" dirty="0">
                <a:solidFill>
                  <a:schemeClr val="bg1"/>
                </a:solidFill>
              </a:rPr>
              <a:t>9/14</a:t>
            </a:r>
            <a:endParaRPr kumimoji="1" lang="en-US" altLang="zh-CN" sz="2800"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6"/>
            </p:custDataLst>
          </p:nvPr>
        </p:nvSpPr>
        <p:spPr>
          <a:xfrm>
            <a:off x="530860" y="1208670"/>
            <a:ext cx="8036560" cy="1120948"/>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zh-CN" altLang="en-US" sz="2400" b="1" dirty="0">
                <a:solidFill>
                  <a:schemeClr val="tx1"/>
                </a:solidFill>
              </a:rPr>
              <a:t>基本数据流只支持对字节或者字符数据的简单读写，如果需要对数据进行高级处理，该怎么做呢？</a:t>
            </a:r>
            <a:endParaRPr kumimoji="1" lang="zh-CN" altLang="en-US" sz="2400" b="1" dirty="0">
              <a:solidFill>
                <a:schemeClr val="tx1"/>
              </a:solidFill>
            </a:endParaRPr>
          </a:p>
        </p:txBody>
      </p:sp>
      <p:sp>
        <p:nvSpPr>
          <p:cNvPr id="17" name="内容占位符 2"/>
          <p:cNvSpPr txBox="1"/>
          <p:nvPr>
            <p:custDataLst>
              <p:tags r:id="rId7"/>
            </p:custDataLst>
          </p:nvPr>
        </p:nvSpPr>
        <p:spPr>
          <a:xfrm>
            <a:off x="443865" y="2279083"/>
            <a:ext cx="7769860"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zh-CN" altLang="en-US" sz="2400" b="1" dirty="0">
                <a:solidFill>
                  <a:srgbClr val="034DA0"/>
                </a:solidFill>
              </a:rPr>
              <a:t>字节过滤流 </a:t>
            </a:r>
            <a:r>
              <a:rPr kumimoji="1" lang="en-US" altLang="zh-CN" sz="2400" b="1" dirty="0">
                <a:solidFill>
                  <a:schemeClr val="tx1"/>
                </a:solidFill>
              </a:rPr>
              <a:t>—</a:t>
            </a:r>
            <a:r>
              <a:rPr kumimoji="1" lang="zh-CN" altLang="en-US" sz="2400" b="1" dirty="0">
                <a:solidFill>
                  <a:schemeClr val="tx1"/>
                </a:solidFill>
              </a:rPr>
              <a:t> 数据加工的高级数据处理工具</a:t>
            </a:r>
            <a:endParaRPr kumimoji="1" lang="zh-CN" altLang="en-US" sz="2400" b="1" dirty="0">
              <a:solidFill>
                <a:schemeClr val="tx1"/>
              </a:solidFill>
            </a:endParaRPr>
          </a:p>
        </p:txBody>
      </p:sp>
      <p:sp>
        <p:nvSpPr>
          <p:cNvPr id="12" name="文本框 11"/>
          <p:cNvSpPr txBox="1"/>
          <p:nvPr/>
        </p:nvSpPr>
        <p:spPr>
          <a:xfrm>
            <a:off x="1319857" y="5974267"/>
            <a:ext cx="1106393" cy="369332"/>
          </a:xfrm>
          <a:prstGeom prst="rect">
            <a:avLst/>
          </a:prstGeom>
          <a:noFill/>
        </p:spPr>
        <p:txBody>
          <a:bodyPr wrap="none" rtlCol="0">
            <a:spAutoFit/>
          </a:bodyPr>
          <a:lstStyle/>
          <a:p>
            <a:r>
              <a:rPr kumimoji="1" lang="zh-CN" altLang="en-US" b="1">
                <a:solidFill>
                  <a:schemeClr val="tx1"/>
                </a:solidFill>
              </a:rPr>
              <a:t>过滤器流</a:t>
            </a:r>
            <a:endParaRPr kumimoji="1" lang="zh-CN" altLang="en-US" b="1">
              <a:solidFill>
                <a:schemeClr val="tx1"/>
              </a:solidFill>
            </a:endParaRPr>
          </a:p>
        </p:txBody>
      </p:sp>
      <p:sp>
        <p:nvSpPr>
          <p:cNvPr id="14" name="文本框 13"/>
          <p:cNvSpPr txBox="1"/>
          <p:nvPr/>
        </p:nvSpPr>
        <p:spPr>
          <a:xfrm>
            <a:off x="5450247" y="5013171"/>
            <a:ext cx="1569660" cy="369332"/>
          </a:xfrm>
          <a:prstGeom prst="rect">
            <a:avLst/>
          </a:prstGeom>
          <a:noFill/>
        </p:spPr>
        <p:txBody>
          <a:bodyPr wrap="none" rtlCol="0">
            <a:spAutoFit/>
          </a:bodyPr>
          <a:lstStyle/>
          <a:p>
            <a:r>
              <a:rPr kumimoji="1" lang="zh-CN" altLang="en-US" b="1">
                <a:solidFill>
                  <a:schemeClr val="tx1"/>
                </a:solidFill>
              </a:rPr>
              <a:t>过滤器流管道</a:t>
            </a:r>
            <a:endParaRPr kumimoji="1" lang="zh-CN" altLang="en-US" b="1">
              <a:solidFill>
                <a:schemeClr val="tx1"/>
              </a:solidFill>
            </a:endParaRPr>
          </a:p>
        </p:txBody>
      </p:sp>
      <p:graphicFrame>
        <p:nvGraphicFramePr>
          <p:cNvPr id="16" name="对象 15"/>
          <p:cNvGraphicFramePr/>
          <p:nvPr>
            <p:custDataLst>
              <p:tags r:id="rId8"/>
            </p:custDataLst>
          </p:nvPr>
        </p:nvGraphicFramePr>
        <p:xfrm>
          <a:off x="313690" y="2947035"/>
          <a:ext cx="2928620" cy="2974340"/>
        </p:xfrm>
        <a:graphic>
          <a:graphicData uri="http://schemas.openxmlformats.org/presentationml/2006/ole">
            <mc:AlternateContent xmlns:mc="http://schemas.openxmlformats.org/markup-compatibility/2006">
              <mc:Choice xmlns:v="urn:schemas-microsoft-com:vml" Requires="v">
                <p:oleObj spid="_x0000_s18" name="" r:id="rId9" imgW="1797050" imgH="1825625" progId="Visio.Drawing.15">
                  <p:embed/>
                </p:oleObj>
              </mc:Choice>
              <mc:Fallback>
                <p:oleObj name="" r:id="rId9" imgW="1797050" imgH="1825625" progId="Visio.Drawing.15">
                  <p:embed/>
                  <p:pic>
                    <p:nvPicPr>
                      <p:cNvPr id="0" name="图片 17"/>
                      <p:cNvPicPr/>
                      <p:nvPr/>
                    </p:nvPicPr>
                    <p:blipFill>
                      <a:blip r:embed="rId10"/>
                      <a:stretch>
                        <a:fillRect/>
                      </a:stretch>
                    </p:blipFill>
                    <p:spPr>
                      <a:xfrm>
                        <a:off x="313690" y="2947035"/>
                        <a:ext cx="2928620" cy="2974340"/>
                      </a:xfrm>
                      <a:prstGeom prst="rect">
                        <a:avLst/>
                      </a:prstGeom>
                    </p:spPr>
                  </p:pic>
                </p:oleObj>
              </mc:Fallback>
            </mc:AlternateContent>
          </a:graphicData>
        </a:graphic>
      </p:graphicFrame>
      <p:graphicFrame>
        <p:nvGraphicFramePr>
          <p:cNvPr id="20" name="对象 19"/>
          <p:cNvGraphicFramePr/>
          <p:nvPr>
            <p:custDataLst>
              <p:tags r:id="rId11"/>
            </p:custDataLst>
          </p:nvPr>
        </p:nvGraphicFramePr>
        <p:xfrm>
          <a:off x="3242310" y="3981450"/>
          <a:ext cx="5597525" cy="845185"/>
        </p:xfrm>
        <a:graphic>
          <a:graphicData uri="http://schemas.openxmlformats.org/presentationml/2006/ole">
            <mc:AlternateContent xmlns:mc="http://schemas.openxmlformats.org/markup-compatibility/2006">
              <mc:Choice xmlns:v="urn:schemas-microsoft-com:vml" Requires="v">
                <p:oleObj spid="_x0000_s21" name="" r:id="rId12" imgW="3417570" imgH="532130" progId="Visio.Drawing.15">
                  <p:embed/>
                </p:oleObj>
              </mc:Choice>
              <mc:Fallback>
                <p:oleObj name="" r:id="rId12" imgW="3417570" imgH="532130" progId="Visio.Drawing.15">
                  <p:embed/>
                  <p:pic>
                    <p:nvPicPr>
                      <p:cNvPr id="0" name="图片 20"/>
                      <p:cNvPicPr/>
                      <p:nvPr/>
                    </p:nvPicPr>
                    <p:blipFill>
                      <a:blip r:embed="rId13"/>
                      <a:stretch>
                        <a:fillRect/>
                      </a:stretch>
                    </p:blipFill>
                    <p:spPr>
                      <a:xfrm>
                        <a:off x="3242310" y="3981450"/>
                        <a:ext cx="5597525" cy="84518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P spid="12"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00100" y="1691640"/>
            <a:ext cx="7747635" cy="4511040"/>
          </a:xfrm>
        </p:spPr>
        <p:txBody>
          <a:bodyPr>
            <a:noAutofit/>
          </a:bodyPr>
          <a:lstStyle/>
          <a:p>
            <a:pPr marL="0" indent="0">
              <a:lnSpc>
                <a:spcPct val="100000"/>
              </a:lnSpc>
              <a:buNone/>
            </a:pPr>
            <a:r>
              <a:rPr kumimoji="1" lang="en-US" altLang="zh-CN" sz="2400" dirty="0">
                <a:solidFill>
                  <a:srgbClr val="034EA2"/>
                </a:solidFill>
                <a:latin typeface="+mn-ea"/>
                <a:cs typeface="+mn-ea"/>
              </a:rPr>
              <a:t>4.1 Java I/O </a:t>
            </a:r>
            <a:r>
              <a:rPr kumimoji="1" lang="zh-CN" altLang="en-US" sz="2400" dirty="0">
                <a:solidFill>
                  <a:srgbClr val="034EA2"/>
                </a:solidFill>
                <a:latin typeface="+mn-ea"/>
                <a:cs typeface="+mn-ea"/>
              </a:rPr>
              <a:t>编程</a:t>
            </a:r>
            <a:endParaRPr kumimoji="1" lang="en-US" altLang="zh-CN" sz="2400" dirty="0">
              <a:solidFill>
                <a:srgbClr val="034EA2"/>
              </a:solidFill>
              <a:latin typeface="+mn-ea"/>
              <a:cs typeface="+mn-ea"/>
            </a:endParaRPr>
          </a:p>
          <a:p>
            <a:pPr marL="0" indent="457200">
              <a:lnSpc>
                <a:spcPct val="100000"/>
              </a:lnSpc>
              <a:buNone/>
            </a:pPr>
            <a:r>
              <a:rPr kumimoji="1" lang="en-US" altLang="zh-CN" sz="2000" dirty="0">
                <a:solidFill>
                  <a:schemeClr val="tx1"/>
                </a:solidFill>
                <a:latin typeface="+mn-ea"/>
                <a:cs typeface="+mn-ea"/>
              </a:rPr>
              <a:t>4.1.1 Java字节流	</a:t>
            </a:r>
            <a:endParaRPr kumimoji="1" lang="en-US" altLang="zh-CN" sz="2000" dirty="0">
              <a:solidFill>
                <a:schemeClr val="tx1"/>
              </a:solidFill>
              <a:latin typeface="+mn-ea"/>
              <a:cs typeface="+mn-ea"/>
            </a:endParaRPr>
          </a:p>
          <a:p>
            <a:pPr marL="0" indent="457200">
              <a:lnSpc>
                <a:spcPct val="100000"/>
              </a:lnSpc>
              <a:buNone/>
            </a:pPr>
            <a:r>
              <a:rPr kumimoji="1" lang="en-US" altLang="zh-CN" sz="2000" dirty="0">
                <a:latin typeface="+mn-ea"/>
                <a:cs typeface="+mn-ea"/>
                <a:sym typeface="+mn-ea"/>
              </a:rPr>
              <a:t>4.1.2 Decorater设计模式</a:t>
            </a:r>
            <a:endParaRPr kumimoji="1" lang="en-US" altLang="zh-CN" sz="2000" dirty="0">
              <a:latin typeface="+mn-ea"/>
              <a:cs typeface="+mn-ea"/>
              <a:sym typeface="+mn-ea"/>
            </a:endParaRPr>
          </a:p>
          <a:p>
            <a:pPr marL="0" lvl="1" indent="457200" algn="l">
              <a:lnSpc>
                <a:spcPct val="100000"/>
              </a:lnSpc>
              <a:spcBef>
                <a:spcPts val="1000"/>
              </a:spcBef>
              <a:buClrTx/>
              <a:buSzTx/>
              <a:buNone/>
            </a:pPr>
            <a:r>
              <a:rPr kumimoji="1" lang="en-US" altLang="zh-CN" sz="2000" dirty="0">
                <a:solidFill>
                  <a:schemeClr val="tx1"/>
                </a:solidFill>
                <a:latin typeface="+mn-ea"/>
                <a:cs typeface="+mn-ea"/>
              </a:rPr>
              <a:t>4.1.3 Java字符流</a:t>
            </a:r>
            <a:endParaRPr kumimoji="1" lang="en-US" altLang="zh-CN" sz="2000" dirty="0">
              <a:solidFill>
                <a:schemeClr val="tx1"/>
              </a:solidFill>
              <a:latin typeface="+mn-ea"/>
              <a:cs typeface="+mn-ea"/>
            </a:endParaRPr>
          </a:p>
          <a:p>
            <a:pPr marL="0" lvl="0" indent="457200" algn="l">
              <a:lnSpc>
                <a:spcPct val="100000"/>
              </a:lnSpc>
              <a:buClrTx/>
              <a:buSzTx/>
              <a:buNone/>
            </a:pPr>
            <a:r>
              <a:rPr kumimoji="1" lang="en-US" altLang="zh-CN" sz="2000" dirty="0">
                <a:solidFill>
                  <a:schemeClr val="tx1"/>
                </a:solidFill>
                <a:latin typeface="+mn-ea"/>
                <a:cs typeface="+mn-ea"/>
              </a:rPr>
              <a:t>4.1.4 桥接类</a:t>
            </a:r>
            <a:endParaRPr kumimoji="1" lang="en-US" altLang="zh-CN" sz="2000" dirty="0">
              <a:solidFill>
                <a:schemeClr val="tx1"/>
              </a:solidFill>
              <a:latin typeface="+mn-ea"/>
              <a:cs typeface="+mn-ea"/>
            </a:endParaRPr>
          </a:p>
          <a:p>
            <a:pPr marL="0" lvl="0" indent="457200" algn="l">
              <a:lnSpc>
                <a:spcPct val="100000"/>
              </a:lnSpc>
              <a:buClrTx/>
              <a:buSzTx/>
              <a:buNone/>
            </a:pPr>
            <a:r>
              <a:rPr kumimoji="1" lang="en-US" altLang="zh-CN" sz="2000" dirty="0">
                <a:solidFill>
                  <a:schemeClr val="tx1"/>
                </a:solidFill>
                <a:latin typeface="+mn-ea"/>
                <a:cs typeface="+mn-ea"/>
              </a:rPr>
              <a:t>4.1.5 “</a:t>
            </a:r>
            <a:r>
              <a:rPr kumimoji="1" lang="zh-CN" altLang="en-US" sz="2000" dirty="0">
                <a:solidFill>
                  <a:schemeClr val="tx1"/>
                </a:solidFill>
                <a:latin typeface="+mn-ea"/>
                <a:cs typeface="+mn-ea"/>
              </a:rPr>
              <a:t>鲜牛奶系统</a:t>
            </a:r>
            <a:r>
              <a:rPr kumimoji="1" lang="en-US" altLang="zh-CN" sz="2000" dirty="0">
                <a:solidFill>
                  <a:schemeClr val="tx1"/>
                </a:solidFill>
                <a:latin typeface="+mn-ea"/>
                <a:cs typeface="+mn-ea"/>
              </a:rPr>
              <a:t>” I/O</a:t>
            </a:r>
            <a:r>
              <a:rPr kumimoji="1" lang="zh-CN" altLang="en-US" sz="2000" dirty="0">
                <a:solidFill>
                  <a:schemeClr val="tx1"/>
                </a:solidFill>
                <a:latin typeface="+mn-ea"/>
                <a:cs typeface="+mn-ea"/>
              </a:rPr>
              <a:t>编程示例</a:t>
            </a:r>
            <a:endParaRPr kumimoji="1" lang="en-US" altLang="zh-CN" sz="2000" dirty="0">
              <a:solidFill>
                <a:schemeClr val="tx1"/>
              </a:solidFill>
              <a:latin typeface="+mn-ea"/>
              <a:cs typeface="+mn-ea"/>
            </a:endParaRPr>
          </a:p>
          <a:p>
            <a:pPr marL="0" indent="0">
              <a:lnSpc>
                <a:spcPct val="100000"/>
              </a:lnSpc>
              <a:buNone/>
            </a:pPr>
            <a:r>
              <a:rPr kumimoji="1" lang="en-US" altLang="zh-CN" sz="2400" dirty="0">
                <a:solidFill>
                  <a:schemeClr val="tx1"/>
                </a:solidFill>
                <a:latin typeface="+mn-ea"/>
                <a:cs typeface="+mn-ea"/>
              </a:rPr>
              <a:t>4.2</a:t>
            </a:r>
            <a:r>
              <a:rPr kumimoji="1" lang="zh-CN" altLang="en-US" sz="2400" dirty="0">
                <a:solidFill>
                  <a:schemeClr val="tx1"/>
                </a:solidFill>
                <a:latin typeface="+mn-ea"/>
                <a:cs typeface="+mn-ea"/>
              </a:rPr>
              <a:t> </a:t>
            </a:r>
            <a:r>
              <a:rPr kumimoji="1" lang="en-US" altLang="zh-CN" sz="2400" dirty="0">
                <a:solidFill>
                  <a:schemeClr val="tx1"/>
                </a:solidFill>
                <a:latin typeface="+mn-ea"/>
                <a:cs typeface="+mn-ea"/>
              </a:rPr>
              <a:t>Java</a:t>
            </a:r>
            <a:r>
              <a:rPr kumimoji="1" lang="zh-CN" altLang="en-US" sz="2400" dirty="0">
                <a:solidFill>
                  <a:schemeClr val="tx1"/>
                </a:solidFill>
                <a:latin typeface="+mn-ea"/>
                <a:cs typeface="+mn-ea"/>
              </a:rPr>
              <a:t>图形界面编程</a:t>
            </a:r>
            <a:endParaRPr kumimoji="1" lang="zh-CN" altLang="en-US" sz="2400" dirty="0">
              <a:solidFill>
                <a:schemeClr val="tx1"/>
              </a:solidFill>
              <a:latin typeface="+mn-ea"/>
              <a:cs typeface="+mn-ea"/>
            </a:endParaRPr>
          </a:p>
          <a:p>
            <a:pPr marL="0" indent="457200">
              <a:lnSpc>
                <a:spcPct val="100000"/>
              </a:lnSpc>
              <a:buNone/>
            </a:pPr>
            <a:r>
              <a:rPr kumimoji="1" lang="en-US" altLang="zh-CN" sz="2000" dirty="0">
                <a:solidFill>
                  <a:schemeClr val="tx1"/>
                </a:solidFill>
                <a:latin typeface="+mn-ea"/>
                <a:cs typeface="+mn-ea"/>
              </a:rPr>
              <a:t>4.2.1</a:t>
            </a:r>
            <a:r>
              <a:rPr kumimoji="1" lang="zh-CN" altLang="en-US" sz="2000" dirty="0">
                <a:solidFill>
                  <a:schemeClr val="tx1"/>
                </a:solidFill>
                <a:latin typeface="+mn-ea"/>
                <a:cs typeface="+mn-ea"/>
              </a:rPr>
              <a:t> </a:t>
            </a:r>
            <a:r>
              <a:rPr kumimoji="1" lang="en-US" altLang="zh-CN" sz="2000" dirty="0">
                <a:solidFill>
                  <a:schemeClr val="tx1"/>
                </a:solidFill>
                <a:latin typeface="+mn-ea"/>
                <a:cs typeface="+mn-ea"/>
              </a:rPr>
              <a:t>Swing</a:t>
            </a:r>
            <a:r>
              <a:rPr kumimoji="1" lang="zh-CN" altLang="en-US" sz="2000" dirty="0">
                <a:solidFill>
                  <a:schemeClr val="tx1"/>
                </a:solidFill>
                <a:latin typeface="+mn-ea"/>
                <a:cs typeface="+mn-ea"/>
              </a:rPr>
              <a:t>图形界面基础</a:t>
            </a:r>
            <a:endParaRPr kumimoji="1" lang="en-US" altLang="zh-CN" sz="2000" dirty="0">
              <a:solidFill>
                <a:schemeClr val="tx1"/>
              </a:solidFill>
              <a:latin typeface="+mn-ea"/>
              <a:cs typeface="+mn-ea"/>
            </a:endParaRPr>
          </a:p>
          <a:p>
            <a:pPr marL="0" indent="457200">
              <a:lnSpc>
                <a:spcPct val="100000"/>
              </a:lnSpc>
              <a:buNone/>
            </a:pPr>
            <a:r>
              <a:rPr kumimoji="1" lang="en-US" altLang="zh-CN" sz="2000" dirty="0">
                <a:latin typeface="+mn-ea"/>
                <a:cs typeface="+mn-ea"/>
                <a:sym typeface="+mn-ea"/>
              </a:rPr>
              <a:t>4.2.2 Java FX图形界面开发</a:t>
            </a:r>
            <a:endParaRPr kumimoji="1" lang="en-US" altLang="zh-CN" sz="2000" dirty="0">
              <a:latin typeface="+mn-ea"/>
              <a:cs typeface="+mn-ea"/>
              <a:sym typeface="+mn-ea"/>
            </a:endParaRPr>
          </a:p>
          <a:p>
            <a:pPr marL="0" indent="457200">
              <a:lnSpc>
                <a:spcPct val="100000"/>
              </a:lnSpc>
              <a:buNone/>
            </a:pPr>
            <a:r>
              <a:rPr kumimoji="1" lang="en-US" altLang="zh-CN" sz="2000" dirty="0">
                <a:latin typeface="+mn-ea"/>
                <a:cs typeface="+mn-ea"/>
                <a:sym typeface="+mn-ea"/>
              </a:rPr>
              <a:t>4.2.3 “</a:t>
            </a:r>
            <a:r>
              <a:rPr kumimoji="1" lang="zh-CN" altLang="en-US" sz="2000" dirty="0">
                <a:latin typeface="+mn-ea"/>
                <a:cs typeface="+mn-ea"/>
                <a:sym typeface="+mn-ea"/>
              </a:rPr>
              <a:t>鲜牛奶系统</a:t>
            </a:r>
            <a:r>
              <a:rPr kumimoji="1" lang="en-US" altLang="zh-CN" sz="2000" dirty="0">
                <a:latin typeface="+mn-ea"/>
                <a:cs typeface="+mn-ea"/>
                <a:sym typeface="+mn-ea"/>
              </a:rPr>
              <a:t>” </a:t>
            </a:r>
            <a:r>
              <a:rPr kumimoji="1" lang="zh-CN" altLang="en-US" sz="2000" dirty="0">
                <a:latin typeface="+mn-ea"/>
                <a:cs typeface="+mn-ea"/>
                <a:sym typeface="+mn-ea"/>
              </a:rPr>
              <a:t>界面展示</a:t>
            </a:r>
            <a:endParaRPr kumimoji="1" lang="en-US" altLang="zh-CN" sz="2000" dirty="0">
              <a:solidFill>
                <a:schemeClr val="tx1"/>
              </a:solidFill>
              <a:latin typeface="+mn-ea"/>
              <a:cs typeface="+mn-ea"/>
            </a:endParaRPr>
          </a:p>
          <a:p>
            <a:pPr marL="0" indent="0">
              <a:lnSpc>
                <a:spcPct val="150000"/>
              </a:lnSpc>
              <a:buNone/>
            </a:pPr>
            <a:endParaRPr kumimoji="1" lang="en-US" altLang="zh-CN" sz="2000" dirty="0">
              <a:solidFill>
                <a:schemeClr val="tx1"/>
              </a:solidFill>
              <a:latin typeface="+mn-ea"/>
              <a:cs typeface="+mn-ea"/>
            </a:endParaRPr>
          </a:p>
        </p:txBody>
      </p:sp>
      <p:sp>
        <p:nvSpPr>
          <p:cNvPr id="7" name="矩形 6"/>
          <p:cNvSpPr/>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2" name="标题 1"/>
          <p:cNvSpPr>
            <a:spLocks noGrp="1"/>
          </p:cNvSpPr>
          <p:nvPr>
            <p:ph type="title"/>
          </p:nvPr>
        </p:nvSpPr>
        <p:spPr>
          <a:xfrm>
            <a:off x="137466" y="334388"/>
            <a:ext cx="2400300" cy="510778"/>
          </a:xfrm>
        </p:spPr>
        <p:txBody>
          <a:bodyPr>
            <a:noAutofit/>
          </a:bodyPr>
          <a:lstStyle/>
          <a:p>
            <a:r>
              <a:rPr kumimoji="1" lang="zh-CN" altLang="en-US" sz="3600" b="1" dirty="0">
                <a:solidFill>
                  <a:schemeClr val="bg1"/>
                </a:solidFill>
                <a:latin typeface="+mn-ea"/>
                <a:ea typeface="+mn-ea"/>
              </a:rPr>
              <a:t>目录</a:t>
            </a:r>
            <a:endParaRPr kumimoji="1" lang="zh-CN" altLang="en-US" sz="3600" b="1" dirty="0">
              <a:solidFill>
                <a:schemeClr val="bg1"/>
              </a:solidFill>
              <a:latin typeface="+mn-ea"/>
              <a:ea typeface="+mn-ea"/>
            </a:endParaRPr>
          </a:p>
        </p:txBody>
      </p:sp>
      <p:pic>
        <p:nvPicPr>
          <p:cNvPr id="8" name="西北工业大学"/>
          <p:cNvPicPr>
            <a:picLocks noChangeAspect="1"/>
          </p:cNvPicPr>
          <p:nvPr/>
        </p:nvPicPr>
        <p:blipFill>
          <a:blip r:embed="rId1" cstate="screen"/>
          <a:stretch>
            <a:fillRect/>
          </a:stretch>
        </p:blipFill>
        <p:spPr>
          <a:xfrm>
            <a:off x="7476490" y="417830"/>
            <a:ext cx="1363345" cy="342900"/>
          </a:xfrm>
          <a:prstGeom prst="rect">
            <a:avLst/>
          </a:prstGeom>
        </p:spPr>
      </p:pic>
      <p:pic>
        <p:nvPicPr>
          <p:cNvPr id="9" name="校徽"/>
          <p:cNvPicPr>
            <a:picLocks noChangeAspect="1"/>
          </p:cNvPicPr>
          <p:nvPr/>
        </p:nvPicPr>
        <p:blipFill>
          <a:blip r:embed="rId2" cstate="screen"/>
          <a:stretch>
            <a:fillRect/>
          </a:stretch>
        </p:blipFill>
        <p:spPr>
          <a:xfrm>
            <a:off x="6868160" y="342900"/>
            <a:ext cx="431800" cy="431800"/>
          </a:xfrm>
          <a:prstGeom prst="rect">
            <a:avLst/>
          </a:prstGeom>
        </p:spPr>
      </p:pic>
      <p:sp>
        <p:nvSpPr>
          <p:cNvPr id="11" name="文本框 10"/>
          <p:cNvSpPr txBox="1"/>
          <p:nvPr/>
        </p:nvSpPr>
        <p:spPr>
          <a:xfrm>
            <a:off x="800048" y="957495"/>
            <a:ext cx="4092402" cy="584775"/>
          </a:xfrm>
          <a:prstGeom prst="rect">
            <a:avLst/>
          </a:prstGeom>
          <a:noFill/>
        </p:spPr>
        <p:txBody>
          <a:bodyPr wrap="none" rtlCol="0">
            <a:spAutoFit/>
          </a:bodyPr>
          <a:lstStyle/>
          <a:p>
            <a:r>
              <a:rPr kumimoji="1" lang="en-US" altLang="zh-CN" sz="3200" b="1" dirty="0">
                <a:solidFill>
                  <a:srgbClr val="034EA2"/>
                </a:solidFill>
                <a:latin typeface="微软雅黑" panose="020B0503020204020204" charset="-122"/>
                <a:ea typeface="微软雅黑" panose="020B0503020204020204" charset="-122"/>
                <a:cs typeface="微软雅黑" panose="020B0503020204020204" charset="-122"/>
              </a:rPr>
              <a:t>Unit 4</a:t>
            </a:r>
            <a:r>
              <a:rPr kumimoji="1" lang="zh-CN" altLang="en-US" sz="3200" b="1" dirty="0">
                <a:solidFill>
                  <a:srgbClr val="034EA2"/>
                </a:solidFill>
                <a:latin typeface="微软雅黑" panose="020B0503020204020204" charset="-122"/>
                <a:ea typeface="微软雅黑" panose="020B0503020204020204" charset="-122"/>
                <a:cs typeface="微软雅黑" panose="020B0503020204020204" charset="-122"/>
              </a:rPr>
              <a:t> 高级</a:t>
            </a:r>
            <a:r>
              <a:rPr kumimoji="1" lang="en-US" altLang="zh-CN" sz="3200" b="1" dirty="0">
                <a:solidFill>
                  <a:srgbClr val="034EA2"/>
                </a:solidFill>
                <a:latin typeface="微软雅黑" panose="020B0503020204020204" charset="-122"/>
                <a:ea typeface="微软雅黑" panose="020B0503020204020204" charset="-122"/>
                <a:cs typeface="微软雅黑" panose="020B0503020204020204" charset="-122"/>
              </a:rPr>
              <a:t>Java</a:t>
            </a:r>
            <a:r>
              <a:rPr kumimoji="1" lang="zh-CN" altLang="en-US" sz="3200" b="1" dirty="0">
                <a:solidFill>
                  <a:srgbClr val="034EA2"/>
                </a:solidFill>
                <a:latin typeface="微软雅黑" panose="020B0503020204020204" charset="-122"/>
                <a:ea typeface="微软雅黑" panose="020B0503020204020204" charset="-122"/>
                <a:cs typeface="微软雅黑" panose="020B0503020204020204" charset="-122"/>
              </a:rPr>
              <a:t>编程</a:t>
            </a:r>
            <a:endParaRPr kumimoji="1" lang="zh-CN" altLang="en-US" sz="3200" b="1" dirty="0">
              <a:solidFill>
                <a:srgbClr val="034EA2"/>
              </a:solidFill>
              <a:latin typeface="微软雅黑" panose="020B0503020204020204" charset="-122"/>
              <a:ea typeface="微软雅黑" panose="020B0503020204020204" charset="-122"/>
              <a:cs typeface="微软雅黑" panose="020B0503020204020204" charset="-122"/>
            </a:endParaRPr>
          </a:p>
        </p:txBody>
      </p:sp>
      <p:cxnSp>
        <p:nvCxnSpPr>
          <p:cNvPr id="13" name="直线连接符 12"/>
          <p:cNvCxnSpPr/>
          <p:nvPr/>
        </p:nvCxnSpPr>
        <p:spPr>
          <a:xfrm>
            <a:off x="850848" y="1614271"/>
            <a:ext cx="7298055" cy="5080"/>
          </a:xfrm>
          <a:prstGeom prst="line">
            <a:avLst/>
          </a:prstGeom>
          <a:ln w="19050">
            <a:solidFill>
              <a:srgbClr val="034DA0"/>
            </a:solidFill>
          </a:ln>
        </p:spPr>
        <p:style>
          <a:lnRef idx="1">
            <a:schemeClr val="accent1"/>
          </a:lnRef>
          <a:fillRef idx="0">
            <a:schemeClr val="accent1"/>
          </a:fillRef>
          <a:effectRef idx="0">
            <a:schemeClr val="accent1"/>
          </a:effectRef>
          <a:fontRef idx="minor">
            <a:schemeClr val="tx1"/>
          </a:fontRef>
        </p:style>
      </p:cxnSp>
      <p:sp>
        <p:nvSpPr>
          <p:cNvPr id="12" name="日期占位符 11"/>
          <p:cNvSpPr>
            <a:spLocks noGrp="1"/>
          </p:cNvSpPr>
          <p:nvPr>
            <p:ph type="dt" sz="half" idx="10"/>
            <p:custDataLst>
              <p:tags r:id="rId3"/>
            </p:custDataLst>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14" name="页脚占位符 13"/>
          <p:cNvSpPr>
            <a:spLocks noGrp="1"/>
          </p:cNvSpPr>
          <p:nvPr>
            <p:ph type="ftr" sz="quarter" idx="11"/>
            <p:custDataLst>
              <p:tags r:id="rId4"/>
            </p:custDataLst>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15" name="灯片编号占位符 14"/>
          <p:cNvSpPr>
            <a:spLocks noGrp="1"/>
          </p:cNvSpPr>
          <p:nvPr>
            <p:ph type="sldNum" sz="quarter" idx="12"/>
            <p:custDataLst>
              <p:tags r:id="rId5"/>
            </p:custDataLst>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cxnSp>
        <p:nvCxnSpPr>
          <p:cNvPr id="16" name="直线连接符 9"/>
          <p:cNvCxnSpPr/>
          <p:nvPr>
            <p:custDataLst>
              <p:tags r:id="rId6"/>
            </p:custDataLst>
          </p:nvPr>
        </p:nvCxnSpPr>
        <p:spPr>
          <a:xfrm>
            <a:off x="0" y="6333977"/>
            <a:ext cx="9144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4.1.1</a:t>
            </a:r>
            <a:r>
              <a:rPr kumimoji="1" lang="zh-CN" altLang="en-US" dirty="0">
                <a:solidFill>
                  <a:schemeClr val="bg1"/>
                </a:solidFill>
              </a:rPr>
              <a:t> </a:t>
            </a:r>
            <a:r>
              <a:rPr kumimoji="1" lang="en-US" altLang="zh-CN" dirty="0">
                <a:solidFill>
                  <a:schemeClr val="bg1"/>
                </a:solidFill>
              </a:rPr>
              <a:t>Java</a:t>
            </a:r>
            <a:r>
              <a:rPr kumimoji="1" lang="zh-CN" altLang="en-US" dirty="0">
                <a:solidFill>
                  <a:schemeClr val="bg1"/>
                </a:solidFill>
              </a:rPr>
              <a:t>字节流</a:t>
            </a:r>
            <a:r>
              <a:rPr kumimoji="1" lang="en-US" altLang="zh-CN" sz="3600" dirty="0">
                <a:solidFill>
                  <a:schemeClr val="bg1"/>
                </a:solidFill>
              </a:rPr>
              <a:t> </a:t>
            </a:r>
            <a:r>
              <a:rPr kumimoji="1" lang="en-US" altLang="zh-CN" sz="2800" dirty="0">
                <a:solidFill>
                  <a:schemeClr val="bg1"/>
                </a:solidFill>
              </a:rPr>
              <a:t>9/14</a:t>
            </a:r>
            <a:endParaRPr kumimoji="1" lang="en-US" altLang="zh-CN" sz="2800"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2"/>
          <p:cNvSpPr txBox="1"/>
          <p:nvPr>
            <p:custDataLst>
              <p:tags r:id="rId6"/>
            </p:custDataLst>
          </p:nvPr>
        </p:nvSpPr>
        <p:spPr>
          <a:xfrm>
            <a:off x="443865" y="1328420"/>
            <a:ext cx="8421370" cy="5000625"/>
          </a:xfrm>
          <a:prstGeom prst="rect">
            <a:avLst/>
          </a:prstGeom>
          <a:ln>
            <a:noFill/>
          </a:ln>
        </p:spPr>
        <p:txBody>
          <a:bodyPr vert="horz" wrap="square"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latinLnBrk="0" hangingPunct="1">
              <a:lnSpc>
                <a:spcPct val="150000"/>
              </a:lnSpc>
              <a:spcBef>
                <a:spcPts val="0"/>
              </a:spcBef>
              <a:buClrTx/>
              <a:buSzTx/>
              <a:buChar char="•"/>
            </a:pPr>
            <a:r>
              <a:rPr kumimoji="1" lang="zh-CN" altLang="en-US" sz="2400" b="1" dirty="0">
                <a:solidFill>
                  <a:schemeClr val="tx1"/>
                </a:solidFill>
                <a:sym typeface="+mn-ea"/>
              </a:rPr>
              <a:t>类FilterInputStream和FilterOutputStream加工inputStream和OutputStream以提供更多的功能(操作)。</a:t>
            </a:r>
            <a:endParaRPr kumimoji="1" lang="zh-CN" altLang="en-US" sz="2400" b="1" dirty="0">
              <a:solidFill>
                <a:schemeClr val="tx1"/>
              </a:solidFill>
              <a:sym typeface="+mn-ea"/>
            </a:endParaRPr>
          </a:p>
          <a:p>
            <a:pPr marR="0" lvl="0" algn="l" defTabSz="914400" rtl="0" eaLnBrk="1" latinLnBrk="0" hangingPunct="1">
              <a:lnSpc>
                <a:spcPct val="150000"/>
              </a:lnSpc>
              <a:spcBef>
                <a:spcPts val="0"/>
              </a:spcBef>
              <a:buClrTx/>
              <a:buSzTx/>
              <a:buChar char="•"/>
            </a:pPr>
            <a:r>
              <a:rPr kumimoji="1" lang="zh-CN" altLang="en-US" sz="2400" b="1" dirty="0">
                <a:solidFill>
                  <a:schemeClr val="tx1"/>
                </a:solidFill>
                <a:sym typeface="+mn-ea"/>
              </a:rPr>
              <a:t>类FilterInputStream 和 inputStream的关系：</a:t>
            </a:r>
            <a:endParaRPr kumimoji="1" lang="zh-CN" altLang="en-US" sz="2400" b="1" i="0" u="none" strike="noStrike" cap="none" spc="0" normalizeH="0" baseline="0" dirty="0">
              <a:solidFill>
                <a:schemeClr val="tx1"/>
              </a:solidFill>
              <a:latin typeface="+mn-lt"/>
              <a:ea typeface="+mn-ea"/>
              <a:cs typeface="+mn-cs"/>
            </a:endParaRPr>
          </a:p>
          <a:p>
            <a:pPr marR="0" lvl="1" algn="l" defTabSz="914400" rtl="0" eaLnBrk="1" latinLnBrk="0" hangingPunct="1">
              <a:lnSpc>
                <a:spcPct val="150000"/>
              </a:lnSpc>
              <a:spcBef>
                <a:spcPts val="0"/>
              </a:spcBef>
              <a:buClrTx/>
              <a:buSzTx/>
              <a:buChar char="•"/>
            </a:pPr>
            <a:r>
              <a:rPr kumimoji="1" lang="zh-CN" altLang="en-US" sz="2055" b="1" dirty="0">
                <a:solidFill>
                  <a:srgbClr val="034EA2"/>
                </a:solidFill>
                <a:sym typeface="+mn-ea"/>
              </a:rPr>
              <a:t>继承关系</a:t>
            </a:r>
            <a:r>
              <a:rPr kumimoji="1" lang="zh-CN" altLang="en-US" sz="2055" b="1" dirty="0">
                <a:sym typeface="+mn-ea"/>
              </a:rPr>
              <a:t>： FilterInputStream继承inputStream（过滤输入流具备输入流的功能）</a:t>
            </a:r>
            <a:endParaRPr kumimoji="1" lang="zh-CN" altLang="en-US" sz="2055" b="1" i="0" u="none" strike="noStrike" cap="none" spc="0" normalizeH="0" baseline="0" dirty="0">
              <a:solidFill>
                <a:schemeClr val="tx1"/>
              </a:solidFill>
              <a:ea typeface="+mn-ea"/>
            </a:endParaRPr>
          </a:p>
          <a:p>
            <a:pPr marR="0" lvl="1" algn="l" defTabSz="914400" rtl="0" eaLnBrk="1" latinLnBrk="0" hangingPunct="1">
              <a:lnSpc>
                <a:spcPct val="150000"/>
              </a:lnSpc>
              <a:spcBef>
                <a:spcPts val="0"/>
              </a:spcBef>
              <a:buClrTx/>
              <a:buSzTx/>
              <a:buChar char="•"/>
            </a:pPr>
            <a:r>
              <a:rPr kumimoji="1" lang="zh-CN" altLang="en-US" sz="2055" b="1" dirty="0">
                <a:solidFill>
                  <a:srgbClr val="034EA2"/>
                </a:solidFill>
                <a:sym typeface="+mn-ea"/>
              </a:rPr>
              <a:t>关联关系</a:t>
            </a:r>
            <a:r>
              <a:rPr kumimoji="1" lang="zh-CN" altLang="en-US" sz="2055" b="1" dirty="0">
                <a:sym typeface="+mn-ea"/>
              </a:rPr>
              <a:t>： FilterInputStream维护一个私有的关联属性：	-inputStream（过滤输入流加工的对象），通过Filtered Stream构造函数的参数初始化该私有属性。</a:t>
            </a:r>
            <a:endParaRPr kumimoji="1" lang="zh-CN" altLang="en-US" sz="2055" b="1" i="0" u="none" strike="noStrike" cap="none" spc="0" normalizeH="0" baseline="0" dirty="0">
              <a:solidFill>
                <a:schemeClr val="tx1"/>
              </a:solidFill>
              <a:ea typeface="+mn-ea"/>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endParaRPr kumimoji="1" lang="zh-CN" altLang="en-US"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4.1.1</a:t>
            </a:r>
            <a:r>
              <a:rPr kumimoji="1" lang="zh-CN" altLang="en-US" dirty="0">
                <a:solidFill>
                  <a:schemeClr val="bg1"/>
                </a:solidFill>
              </a:rPr>
              <a:t> </a:t>
            </a:r>
            <a:r>
              <a:rPr kumimoji="1" lang="en-US" altLang="zh-CN" dirty="0">
                <a:solidFill>
                  <a:schemeClr val="bg1"/>
                </a:solidFill>
              </a:rPr>
              <a:t>Java</a:t>
            </a:r>
            <a:r>
              <a:rPr kumimoji="1" lang="zh-CN" altLang="en-US" dirty="0">
                <a:solidFill>
                  <a:schemeClr val="bg1"/>
                </a:solidFill>
              </a:rPr>
              <a:t>字节流</a:t>
            </a:r>
            <a:r>
              <a:rPr kumimoji="1" lang="en-US" altLang="zh-CN" sz="3600" dirty="0">
                <a:solidFill>
                  <a:schemeClr val="bg1"/>
                </a:solidFill>
              </a:rPr>
              <a:t> </a:t>
            </a:r>
            <a:r>
              <a:rPr kumimoji="1" lang="en-US" altLang="zh-CN" sz="2800" dirty="0">
                <a:solidFill>
                  <a:schemeClr val="bg1"/>
                </a:solidFill>
              </a:rPr>
              <a:t>10/14</a:t>
            </a:r>
            <a:endParaRPr kumimoji="1" lang="en-US" altLang="zh-CN" sz="2800"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6"/>
            </p:custDataLst>
          </p:nvPr>
        </p:nvSpPr>
        <p:spPr>
          <a:xfrm>
            <a:off x="530860" y="1195689"/>
            <a:ext cx="8036560" cy="566950"/>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en-US" altLang="zh-CN" sz="2400" b="1" dirty="0">
                <a:solidFill>
                  <a:srgbClr val="034EA2"/>
                </a:solidFill>
              </a:rPr>
              <a:t>FilterInputStream</a:t>
            </a:r>
            <a:endParaRPr kumimoji="1" lang="en-US" altLang="zh-CN" sz="2400" b="1" dirty="0">
              <a:solidFill>
                <a:srgbClr val="034EA2"/>
              </a:solidFill>
            </a:endParaRPr>
          </a:p>
        </p:txBody>
      </p:sp>
      <p:sp>
        <p:nvSpPr>
          <p:cNvPr id="8" name="内容占位符 2"/>
          <p:cNvSpPr txBox="1"/>
          <p:nvPr>
            <p:custDataLst>
              <p:tags r:id="rId7"/>
            </p:custDataLst>
          </p:nvPr>
        </p:nvSpPr>
        <p:spPr>
          <a:xfrm>
            <a:off x="797560" y="2903507"/>
            <a:ext cx="7769860"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endParaRPr kumimoji="1" lang="en-US" altLang="zh-CN" sz="2400" dirty="0"/>
          </a:p>
        </p:txBody>
      </p:sp>
      <p:sp>
        <p:nvSpPr>
          <p:cNvPr id="15" name="内容占位符 2"/>
          <p:cNvSpPr txBox="1"/>
          <p:nvPr>
            <p:custDataLst>
              <p:tags r:id="rId8"/>
            </p:custDataLst>
          </p:nvPr>
        </p:nvSpPr>
        <p:spPr>
          <a:xfrm>
            <a:off x="530860" y="1762639"/>
            <a:ext cx="8036560" cy="1120948"/>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zh-CN" altLang="en-US" sz="2400" b="1" dirty="0">
                <a:solidFill>
                  <a:schemeClr val="tx1"/>
                </a:solidFill>
              </a:rPr>
              <a:t>功能：对输入数据做指定类型或格式的转换</a:t>
            </a:r>
            <a:endParaRPr kumimoji="1" lang="en-US" altLang="zh-CN" sz="2400" b="1" dirty="0">
              <a:solidFill>
                <a:schemeClr val="tx1"/>
              </a:solidFill>
            </a:endParaRPr>
          </a:p>
          <a:p>
            <a:pPr lvl="1">
              <a:lnSpc>
                <a:spcPct val="150000"/>
              </a:lnSpc>
              <a:spcBef>
                <a:spcPts val="0"/>
              </a:spcBef>
            </a:pPr>
            <a:r>
              <a:rPr kumimoji="1" lang="zh-CN" altLang="en-US" b="1" dirty="0">
                <a:solidFill>
                  <a:schemeClr val="tx1"/>
                </a:solidFill>
              </a:rPr>
              <a:t>如对二进制字节数据的编码转换</a:t>
            </a:r>
            <a:endParaRPr kumimoji="1" lang="zh-CN" altLang="en-US" b="1" dirty="0">
              <a:solidFill>
                <a:schemeClr val="tx1"/>
              </a:solidFill>
            </a:endParaRPr>
          </a:p>
        </p:txBody>
      </p:sp>
      <p:sp>
        <p:nvSpPr>
          <p:cNvPr id="16" name="内容占位符 2"/>
          <p:cNvSpPr txBox="1"/>
          <p:nvPr>
            <p:custDataLst>
              <p:tags r:id="rId9"/>
            </p:custDataLst>
          </p:nvPr>
        </p:nvSpPr>
        <p:spPr>
          <a:xfrm>
            <a:off x="530860" y="2883313"/>
            <a:ext cx="8036560" cy="1120948"/>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zh-CN" altLang="en-US" sz="2400" b="1" dirty="0">
                <a:solidFill>
                  <a:schemeClr val="tx1"/>
                </a:solidFill>
              </a:rPr>
              <a:t>抽象类，也是各个过滤流的父类，各个子类来实现它的方法和具体功能。</a:t>
            </a:r>
            <a:endParaRPr kumimoji="1" lang="zh-CN" altLang="en-US" sz="2400" b="1" dirty="0">
              <a:solidFill>
                <a:schemeClr val="tx1"/>
              </a:solidFill>
            </a:endParaRPr>
          </a:p>
        </p:txBody>
      </p:sp>
      <p:sp>
        <p:nvSpPr>
          <p:cNvPr id="18" name="内容占位符 2"/>
          <p:cNvSpPr txBox="1"/>
          <p:nvPr>
            <p:custDataLst>
              <p:tags r:id="rId10"/>
            </p:custDataLst>
          </p:nvPr>
        </p:nvSpPr>
        <p:spPr>
          <a:xfrm>
            <a:off x="530860" y="4275245"/>
            <a:ext cx="8036560" cy="566950"/>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zh-CN" altLang="en-US" sz="2400" b="1" dirty="0">
                <a:solidFill>
                  <a:schemeClr val="tx1"/>
                </a:solidFill>
              </a:rPr>
              <a:t>构造方法：</a:t>
            </a:r>
            <a:endParaRPr kumimoji="1" lang="zh-CN" altLang="en-US" sz="2400" b="1" dirty="0">
              <a:solidFill>
                <a:schemeClr val="tx1"/>
              </a:solidFill>
            </a:endParaRPr>
          </a:p>
        </p:txBody>
      </p:sp>
      <p:sp>
        <p:nvSpPr>
          <p:cNvPr id="10" name="文本框 9"/>
          <p:cNvSpPr txBox="1"/>
          <p:nvPr/>
        </p:nvSpPr>
        <p:spPr>
          <a:xfrm>
            <a:off x="730250" y="5003165"/>
            <a:ext cx="7837170" cy="527050"/>
          </a:xfrm>
          <a:prstGeom prst="rect">
            <a:avLst/>
          </a:prstGeom>
          <a:noFill/>
          <a:ln w="19050">
            <a:solidFill>
              <a:srgbClr val="034DA0"/>
            </a:solidFill>
            <a:prstDash val="dash"/>
          </a:ln>
        </p:spPr>
        <p:txBody>
          <a:bodyPr wrap="square">
            <a:noAutofit/>
          </a:bodyPr>
          <a:lstStyle/>
          <a:p>
            <a:pPr marL="457200" lvl="1" indent="0">
              <a:spcBef>
                <a:spcPts val="0"/>
              </a:spcBef>
              <a:buNone/>
            </a:pPr>
            <a:r>
              <a:rPr kumimoji="1" lang="en-US" altLang="zh-CN" sz="2000" b="1" dirty="0">
                <a:solidFill>
                  <a:srgbClr val="034EA2"/>
                </a:solidFill>
              </a:rPr>
              <a:t>protected</a:t>
            </a:r>
            <a:r>
              <a:rPr kumimoji="1" lang="zh-CN" altLang="en-US" sz="2000" b="1" dirty="0">
                <a:solidFill>
                  <a:srgbClr val="034EA2"/>
                </a:solidFill>
              </a:rPr>
              <a:t> </a:t>
            </a:r>
            <a:r>
              <a:rPr kumimoji="1" lang="en-US" altLang="zh-CN" sz="2000" b="1" dirty="0">
                <a:solidFill>
                  <a:schemeClr val="tx1"/>
                </a:solidFill>
              </a:rPr>
              <a:t>FilterInputStream(InputStream</a:t>
            </a:r>
            <a:r>
              <a:rPr kumimoji="1" lang="zh-CN" altLang="en-US" sz="2000" b="1" dirty="0">
                <a:solidFill>
                  <a:schemeClr val="tx1"/>
                </a:solidFill>
              </a:rPr>
              <a:t> </a:t>
            </a:r>
            <a:r>
              <a:rPr kumimoji="1" lang="en-US" altLang="zh-CN" sz="2000" b="1" dirty="0">
                <a:solidFill>
                  <a:schemeClr val="tx1"/>
                </a:solidFill>
              </a:rPr>
              <a:t>in)</a:t>
            </a:r>
            <a:endParaRPr kumimoji="1" lang="en-US" altLang="zh-CN" sz="2000" b="1" dirty="0">
              <a:solidFill>
                <a:schemeClr val="tx1"/>
              </a:solidFill>
            </a:endParaRPr>
          </a:p>
        </p:txBody>
      </p:sp>
      <p:sp>
        <p:nvSpPr>
          <p:cNvPr id="12" name="圆角矩形标注 11"/>
          <p:cNvSpPr/>
          <p:nvPr/>
        </p:nvSpPr>
        <p:spPr>
          <a:xfrm>
            <a:off x="4966335" y="4436110"/>
            <a:ext cx="3268980" cy="379730"/>
          </a:xfrm>
          <a:prstGeom prst="wedgeRoundRectCallout">
            <a:avLst>
              <a:gd name="adj1" fmla="val -28438"/>
              <a:gd name="adj2" fmla="val 117056"/>
              <a:gd name="adj3" fmla="val 16667"/>
            </a:avLst>
          </a:prstGeom>
          <a:solidFill>
            <a:srgbClr val="034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a:latin typeface="等线" panose="02010600030101010101" charset="-122"/>
                <a:ea typeface="等线" panose="02010600030101010101" charset="-122"/>
                <a:cs typeface="等线" panose="02010600030101010101" charset="-122"/>
              </a:rPr>
              <a:t>InputStream</a:t>
            </a:r>
            <a:r>
              <a:rPr kumimoji="1" lang="zh-CN" altLang="en-US" sz="2000" b="1">
                <a:latin typeface="等线" panose="02010600030101010101" charset="-122"/>
                <a:ea typeface="等线" panose="02010600030101010101" charset="-122"/>
                <a:cs typeface="等线" panose="02010600030101010101" charset="-122"/>
              </a:rPr>
              <a:t>对象作为参数</a:t>
            </a:r>
            <a:endParaRPr kumimoji="1" lang="zh-CN" altLang="en-US" sz="2000" b="1">
              <a:latin typeface="等线" panose="02010600030101010101" charset="-122"/>
              <a:ea typeface="等线" panose="02010600030101010101" charset="-122"/>
              <a:cs typeface="等线" panose="0201060003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10" grpId="0" bldLvl="0" animBg="1"/>
      <p:bldP spid="12"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4.1.1</a:t>
            </a:r>
            <a:r>
              <a:rPr kumimoji="1" lang="zh-CN" altLang="en-US" dirty="0">
                <a:solidFill>
                  <a:schemeClr val="bg1"/>
                </a:solidFill>
              </a:rPr>
              <a:t> </a:t>
            </a:r>
            <a:r>
              <a:rPr kumimoji="1" lang="en-US" altLang="zh-CN" dirty="0">
                <a:solidFill>
                  <a:schemeClr val="bg1"/>
                </a:solidFill>
              </a:rPr>
              <a:t>Java</a:t>
            </a:r>
            <a:r>
              <a:rPr kumimoji="1" lang="zh-CN" altLang="en-US" dirty="0">
                <a:solidFill>
                  <a:schemeClr val="bg1"/>
                </a:solidFill>
              </a:rPr>
              <a:t>字节流</a:t>
            </a:r>
            <a:r>
              <a:rPr kumimoji="1" lang="en-US" altLang="zh-CN" sz="3600" dirty="0">
                <a:solidFill>
                  <a:schemeClr val="bg1"/>
                </a:solidFill>
              </a:rPr>
              <a:t> </a:t>
            </a:r>
            <a:r>
              <a:rPr kumimoji="1" lang="en-US" altLang="zh-CN" sz="2800" dirty="0">
                <a:solidFill>
                  <a:schemeClr val="bg1"/>
                </a:solidFill>
              </a:rPr>
              <a:t>11/14</a:t>
            </a:r>
            <a:r>
              <a:rPr kumimoji="1" lang="en-US" altLang="zh-CN" sz="3600" dirty="0">
                <a:solidFill>
                  <a:schemeClr val="bg1"/>
                </a:solidFill>
              </a:rPr>
              <a:t> </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6"/>
            </p:custDataLst>
          </p:nvPr>
        </p:nvSpPr>
        <p:spPr>
          <a:xfrm>
            <a:off x="530860" y="1195689"/>
            <a:ext cx="8036560" cy="566950"/>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en-US" altLang="zh-CN" sz="2400" b="1" dirty="0">
                <a:solidFill>
                  <a:srgbClr val="034DA0"/>
                </a:solidFill>
              </a:rPr>
              <a:t>FilterInputStream—</a:t>
            </a:r>
            <a:r>
              <a:rPr kumimoji="1" lang="en-US" altLang="zh-CN" sz="2400" b="1" dirty="0">
                <a:solidFill>
                  <a:srgbClr val="034EA2"/>
                </a:solidFill>
              </a:rPr>
              <a:t>BufferedInputStream</a:t>
            </a:r>
            <a:r>
              <a:rPr kumimoji="1" lang="zh-CN" altLang="en-US" sz="2400" b="1" dirty="0">
                <a:solidFill>
                  <a:srgbClr val="034EA2"/>
                </a:solidFill>
              </a:rPr>
              <a:t>子类</a:t>
            </a:r>
            <a:endParaRPr kumimoji="1" lang="en-US" altLang="zh-CN" sz="2400" b="1" dirty="0">
              <a:solidFill>
                <a:srgbClr val="034DA0"/>
              </a:solidFill>
            </a:endParaRPr>
          </a:p>
        </p:txBody>
      </p:sp>
      <p:sp>
        <p:nvSpPr>
          <p:cNvPr id="8" name="内容占位符 2"/>
          <p:cNvSpPr txBox="1"/>
          <p:nvPr>
            <p:custDataLst>
              <p:tags r:id="rId7"/>
            </p:custDataLst>
          </p:nvPr>
        </p:nvSpPr>
        <p:spPr>
          <a:xfrm>
            <a:off x="797560" y="2903507"/>
            <a:ext cx="7769860"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endParaRPr kumimoji="1" lang="en-US" altLang="zh-CN" sz="2400" dirty="0"/>
          </a:p>
        </p:txBody>
      </p:sp>
      <p:sp>
        <p:nvSpPr>
          <p:cNvPr id="15" name="内容占位符 2"/>
          <p:cNvSpPr txBox="1"/>
          <p:nvPr>
            <p:custDataLst>
              <p:tags r:id="rId8"/>
            </p:custDataLst>
          </p:nvPr>
        </p:nvSpPr>
        <p:spPr>
          <a:xfrm>
            <a:off x="530860" y="1900660"/>
            <a:ext cx="8036560" cy="566950"/>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zh-CN" altLang="en-US" sz="2400" b="1" dirty="0">
                <a:solidFill>
                  <a:schemeClr val="tx1"/>
                </a:solidFill>
              </a:rPr>
              <a:t>功能：具有数据缓冲功能的过滤流</a:t>
            </a:r>
            <a:endParaRPr kumimoji="1" lang="zh-CN" altLang="en-US" sz="2400" b="1" dirty="0">
              <a:solidFill>
                <a:schemeClr val="tx1"/>
              </a:solidFill>
            </a:endParaRPr>
          </a:p>
        </p:txBody>
      </p:sp>
      <p:sp>
        <p:nvSpPr>
          <p:cNvPr id="16" name="内容占位符 2"/>
          <p:cNvSpPr txBox="1"/>
          <p:nvPr>
            <p:custDataLst>
              <p:tags r:id="rId9"/>
            </p:custDataLst>
          </p:nvPr>
        </p:nvSpPr>
        <p:spPr>
          <a:xfrm>
            <a:off x="797560" y="2474578"/>
            <a:ext cx="8036560" cy="1674946"/>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zh-CN" altLang="en-US" sz="2400" b="1" dirty="0">
                <a:solidFill>
                  <a:schemeClr val="tx1"/>
                </a:solidFill>
              </a:rPr>
              <a:t>通过提供缓冲机制，提高数据读取效率。</a:t>
            </a:r>
            <a:endParaRPr kumimoji="1" lang="en-US" altLang="zh-CN" sz="2400" b="1" dirty="0">
              <a:solidFill>
                <a:schemeClr val="tx1"/>
              </a:solidFill>
            </a:endParaRPr>
          </a:p>
          <a:p>
            <a:pPr>
              <a:lnSpc>
                <a:spcPct val="150000"/>
              </a:lnSpc>
              <a:spcBef>
                <a:spcPts val="0"/>
              </a:spcBef>
            </a:pPr>
            <a:r>
              <a:rPr kumimoji="1" lang="zh-CN" altLang="en-US" sz="2400" b="1" dirty="0">
                <a:solidFill>
                  <a:schemeClr val="tx1"/>
                </a:solidFill>
              </a:rPr>
              <a:t>不仅要连接数据流，还要指定缓冲区大小。</a:t>
            </a:r>
            <a:endParaRPr kumimoji="1" lang="en-US" altLang="zh-CN" sz="2400" b="1" dirty="0">
              <a:solidFill>
                <a:schemeClr val="tx1"/>
              </a:solidFill>
            </a:endParaRPr>
          </a:p>
          <a:p>
            <a:pPr>
              <a:lnSpc>
                <a:spcPct val="150000"/>
              </a:lnSpc>
              <a:spcBef>
                <a:spcPts val="0"/>
              </a:spcBef>
            </a:pPr>
            <a:endParaRPr kumimoji="1" lang="en-US" altLang="zh-CN" sz="2400" b="1" dirty="0">
              <a:solidFill>
                <a:schemeClr val="tx1"/>
              </a:solidFill>
            </a:endParaRPr>
          </a:p>
        </p:txBody>
      </p:sp>
      <p:sp>
        <p:nvSpPr>
          <p:cNvPr id="18" name="内容占位符 2"/>
          <p:cNvSpPr txBox="1"/>
          <p:nvPr>
            <p:custDataLst>
              <p:tags r:id="rId10"/>
            </p:custDataLst>
          </p:nvPr>
        </p:nvSpPr>
        <p:spPr>
          <a:xfrm>
            <a:off x="530860" y="3580371"/>
            <a:ext cx="8036560" cy="566950"/>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zh-CN" altLang="en-US" sz="2400" b="1" dirty="0">
                <a:solidFill>
                  <a:schemeClr val="tx1"/>
                </a:solidFill>
              </a:rPr>
              <a:t>构造方法：</a:t>
            </a:r>
            <a:endParaRPr kumimoji="1" lang="zh-CN" altLang="en-US" sz="2400" b="1" dirty="0">
              <a:solidFill>
                <a:schemeClr val="tx1"/>
              </a:solidFill>
            </a:endParaRPr>
          </a:p>
        </p:txBody>
      </p:sp>
      <p:sp>
        <p:nvSpPr>
          <p:cNvPr id="9" name="内容占位符 2"/>
          <p:cNvSpPr txBox="1"/>
          <p:nvPr>
            <p:custDataLst>
              <p:tags r:id="rId11"/>
            </p:custDataLst>
          </p:nvPr>
        </p:nvSpPr>
        <p:spPr>
          <a:xfrm>
            <a:off x="664210" y="4344670"/>
            <a:ext cx="8036560" cy="1588770"/>
          </a:xfrm>
          <a:prstGeom prst="rect">
            <a:avLst/>
          </a:prstGeom>
          <a:ln w="19050">
            <a:solidFill>
              <a:srgbClr val="034DA0"/>
            </a:solidFill>
            <a:prstDash val="dash"/>
          </a:ln>
        </p:spPr>
        <p:txBody>
          <a:bodyPr vert="horz"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kumimoji="1" lang="en-US" altLang="zh-CN" sz="2000" b="1" dirty="0">
                <a:solidFill>
                  <a:srgbClr val="034DA0"/>
                </a:solidFill>
              </a:rPr>
              <a:t>public</a:t>
            </a:r>
            <a:r>
              <a:rPr kumimoji="1" lang="zh-CN" altLang="en-US" sz="2000" b="1" dirty="0">
                <a:solidFill>
                  <a:srgbClr val="034DA0"/>
                </a:solidFill>
              </a:rPr>
              <a:t> </a:t>
            </a:r>
            <a:r>
              <a:rPr kumimoji="1" lang="en-US" altLang="zh-CN" sz="2000" b="1" dirty="0">
                <a:solidFill>
                  <a:schemeClr val="tx1"/>
                </a:solidFill>
              </a:rPr>
              <a:t>BufferedInputStream(InputStream in)	</a:t>
            </a:r>
            <a:endParaRPr kumimoji="1" lang="en-US" altLang="zh-CN" sz="2000" b="1" dirty="0">
              <a:solidFill>
                <a:schemeClr val="tx1">
                  <a:lumMod val="65000"/>
                  <a:lumOff val="35000"/>
                </a:schemeClr>
              </a:solidFill>
            </a:endParaRPr>
          </a:p>
          <a:p>
            <a:pPr marL="0" indent="0">
              <a:lnSpc>
                <a:spcPct val="120000"/>
              </a:lnSpc>
              <a:spcBef>
                <a:spcPts val="0"/>
              </a:spcBef>
              <a:buNone/>
            </a:pPr>
            <a:r>
              <a:rPr kumimoji="1" lang="en-US" altLang="zh-CN" sz="2000" b="1" dirty="0">
                <a:solidFill>
                  <a:schemeClr val="accent6">
                    <a:lumMod val="75000"/>
                  </a:schemeClr>
                </a:solidFill>
              </a:rPr>
              <a:t>//</a:t>
            </a:r>
            <a:r>
              <a:rPr kumimoji="1" lang="zh-CN" altLang="en-US" sz="2000" b="1" dirty="0">
                <a:solidFill>
                  <a:schemeClr val="accent6">
                    <a:lumMod val="75000"/>
                  </a:schemeClr>
                </a:solidFill>
              </a:rPr>
              <a:t>默认</a:t>
            </a:r>
            <a:r>
              <a:rPr kumimoji="1" lang="en-US" altLang="zh-CN" sz="2000" b="1" dirty="0">
                <a:solidFill>
                  <a:schemeClr val="accent6">
                    <a:lumMod val="75000"/>
                  </a:schemeClr>
                </a:solidFill>
              </a:rPr>
              <a:t>buffer</a:t>
            </a:r>
            <a:r>
              <a:rPr kumimoji="1" lang="zh-CN" altLang="en-US" sz="2000" b="1" dirty="0">
                <a:solidFill>
                  <a:schemeClr val="accent6">
                    <a:lumMod val="75000"/>
                  </a:schemeClr>
                </a:solidFill>
              </a:rPr>
              <a:t>是</a:t>
            </a:r>
            <a:r>
              <a:rPr kumimoji="1" lang="en-US" altLang="zh-CN" sz="2000" b="1" dirty="0">
                <a:solidFill>
                  <a:schemeClr val="accent6">
                    <a:lumMod val="75000"/>
                  </a:schemeClr>
                </a:solidFill>
              </a:rPr>
              <a:t>8kb</a:t>
            </a:r>
            <a:endParaRPr kumimoji="1" lang="en-US" altLang="zh-CN" sz="2000" b="1" dirty="0">
              <a:solidFill>
                <a:schemeClr val="accent6">
                  <a:lumMod val="75000"/>
                </a:schemeClr>
              </a:solidFill>
            </a:endParaRPr>
          </a:p>
          <a:p>
            <a:pPr marL="0" indent="0">
              <a:lnSpc>
                <a:spcPct val="120000"/>
              </a:lnSpc>
              <a:spcBef>
                <a:spcPts val="0"/>
              </a:spcBef>
              <a:buNone/>
            </a:pPr>
            <a:r>
              <a:rPr kumimoji="1" lang="en-US" altLang="zh-CN" sz="2000" b="1" dirty="0">
                <a:solidFill>
                  <a:srgbClr val="034DA0"/>
                </a:solidFill>
              </a:rPr>
              <a:t>public</a:t>
            </a:r>
            <a:r>
              <a:rPr kumimoji="1" lang="zh-CN" altLang="en-US" sz="2000" b="1" dirty="0">
                <a:solidFill>
                  <a:srgbClr val="034DA0"/>
                </a:solidFill>
              </a:rPr>
              <a:t> </a:t>
            </a:r>
            <a:r>
              <a:rPr kumimoji="1" lang="en-US" altLang="zh-CN" sz="2000" b="1" dirty="0">
                <a:solidFill>
                  <a:schemeClr val="tx1"/>
                </a:solidFill>
              </a:rPr>
              <a:t>BufferedInputStream(InputStream in, int size)	</a:t>
            </a:r>
            <a:endParaRPr kumimoji="1" lang="en-US" altLang="zh-CN" sz="2000" b="1" dirty="0">
              <a:solidFill>
                <a:schemeClr val="tx1"/>
              </a:solidFill>
            </a:endParaRPr>
          </a:p>
          <a:p>
            <a:pPr marL="0" indent="0">
              <a:lnSpc>
                <a:spcPct val="120000"/>
              </a:lnSpc>
              <a:spcBef>
                <a:spcPts val="0"/>
              </a:spcBef>
              <a:buNone/>
            </a:pPr>
            <a:r>
              <a:rPr kumimoji="1" lang="en-US" altLang="zh-CN" sz="2000" b="1" dirty="0">
                <a:solidFill>
                  <a:schemeClr val="accent6">
                    <a:lumMod val="75000"/>
                  </a:schemeClr>
                </a:solidFill>
              </a:rPr>
              <a:t>//</a:t>
            </a:r>
            <a:r>
              <a:rPr kumimoji="1" lang="zh-CN" altLang="en-US" sz="2000" b="1" dirty="0">
                <a:solidFill>
                  <a:schemeClr val="accent6">
                    <a:lumMod val="75000"/>
                  </a:schemeClr>
                </a:solidFill>
              </a:rPr>
              <a:t>指定</a:t>
            </a:r>
            <a:r>
              <a:rPr kumimoji="1" lang="en-US" altLang="zh-CN" sz="2000" b="1" dirty="0">
                <a:solidFill>
                  <a:schemeClr val="accent6">
                    <a:lumMod val="75000"/>
                  </a:schemeClr>
                </a:solidFill>
              </a:rPr>
              <a:t>buffer</a:t>
            </a:r>
            <a:r>
              <a:rPr kumimoji="1" lang="zh-CN" altLang="en-US" sz="2000" b="1" dirty="0">
                <a:solidFill>
                  <a:schemeClr val="accent6">
                    <a:lumMod val="75000"/>
                  </a:schemeClr>
                </a:solidFill>
              </a:rPr>
              <a:t>大小</a:t>
            </a:r>
            <a:endParaRPr kumimoji="1" lang="zh-CN" altLang="en-US" sz="2000" b="1" dirty="0">
              <a:solidFill>
                <a:schemeClr val="accent6">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9"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4.1.1</a:t>
            </a:r>
            <a:r>
              <a:rPr kumimoji="1" lang="zh-CN" altLang="en-US" dirty="0">
                <a:solidFill>
                  <a:schemeClr val="bg1"/>
                </a:solidFill>
              </a:rPr>
              <a:t> </a:t>
            </a:r>
            <a:r>
              <a:rPr kumimoji="1" lang="en-US" altLang="zh-CN" dirty="0">
                <a:solidFill>
                  <a:schemeClr val="bg1"/>
                </a:solidFill>
              </a:rPr>
              <a:t>Java</a:t>
            </a:r>
            <a:r>
              <a:rPr kumimoji="1" lang="zh-CN" altLang="en-US" dirty="0">
                <a:solidFill>
                  <a:schemeClr val="bg1"/>
                </a:solidFill>
              </a:rPr>
              <a:t>字节流</a:t>
            </a:r>
            <a:r>
              <a:rPr kumimoji="1" lang="en-US" altLang="zh-CN" sz="3600" dirty="0">
                <a:solidFill>
                  <a:schemeClr val="bg1"/>
                </a:solidFill>
              </a:rPr>
              <a:t> </a:t>
            </a:r>
            <a:r>
              <a:rPr kumimoji="1" lang="en-US" altLang="zh-CN" sz="2800" dirty="0">
                <a:solidFill>
                  <a:schemeClr val="bg1"/>
                </a:solidFill>
              </a:rPr>
              <a:t>12/14</a:t>
            </a:r>
            <a:endParaRPr kumimoji="1" lang="en-US" altLang="zh-CN" sz="2800"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6"/>
            </p:custDataLst>
          </p:nvPr>
        </p:nvSpPr>
        <p:spPr>
          <a:xfrm>
            <a:off x="530860" y="1195689"/>
            <a:ext cx="8036560" cy="566950"/>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en-US" altLang="zh-CN" sz="2400" b="1" dirty="0">
                <a:solidFill>
                  <a:srgbClr val="034EA2"/>
                </a:solidFill>
              </a:rPr>
              <a:t>FilterInputStream—DataInputStream</a:t>
            </a:r>
            <a:r>
              <a:rPr kumimoji="1" lang="zh-CN" altLang="en-US" sz="2400" b="1" dirty="0">
                <a:solidFill>
                  <a:srgbClr val="034EA2"/>
                </a:solidFill>
              </a:rPr>
              <a:t>子类</a:t>
            </a:r>
            <a:endParaRPr kumimoji="1" lang="en-US" altLang="zh-CN" sz="2400" b="1" dirty="0">
              <a:solidFill>
                <a:srgbClr val="034EA2"/>
              </a:solidFill>
            </a:endParaRPr>
          </a:p>
        </p:txBody>
      </p:sp>
      <p:sp>
        <p:nvSpPr>
          <p:cNvPr id="8" name="内容占位符 2"/>
          <p:cNvSpPr txBox="1"/>
          <p:nvPr>
            <p:custDataLst>
              <p:tags r:id="rId7"/>
            </p:custDataLst>
          </p:nvPr>
        </p:nvSpPr>
        <p:spPr>
          <a:xfrm>
            <a:off x="797560" y="2903507"/>
            <a:ext cx="7769860"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endParaRPr kumimoji="1" lang="en-US" altLang="zh-CN" sz="2400" dirty="0"/>
          </a:p>
        </p:txBody>
      </p:sp>
      <p:sp>
        <p:nvSpPr>
          <p:cNvPr id="15" name="内容占位符 2"/>
          <p:cNvSpPr txBox="1"/>
          <p:nvPr>
            <p:custDataLst>
              <p:tags r:id="rId8"/>
            </p:custDataLst>
          </p:nvPr>
        </p:nvSpPr>
        <p:spPr>
          <a:xfrm>
            <a:off x="530860" y="1762639"/>
            <a:ext cx="8036560" cy="566950"/>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zh-CN" altLang="en-US" sz="2400" b="1" dirty="0">
                <a:solidFill>
                  <a:schemeClr val="tx1"/>
                </a:solidFill>
              </a:rPr>
              <a:t>功能：直接读取数据流中的</a:t>
            </a:r>
            <a:r>
              <a:rPr kumimoji="1" lang="en-US" altLang="zh-CN" sz="2400" b="1" dirty="0">
                <a:solidFill>
                  <a:schemeClr val="tx1"/>
                </a:solidFill>
              </a:rPr>
              <a:t>int</a:t>
            </a:r>
            <a:r>
              <a:rPr kumimoji="1" lang="zh-CN" altLang="en-US" sz="2400" b="1" dirty="0">
                <a:solidFill>
                  <a:schemeClr val="tx1"/>
                </a:solidFill>
              </a:rPr>
              <a:t>、</a:t>
            </a:r>
            <a:r>
              <a:rPr kumimoji="1" lang="en-US" altLang="zh-CN" sz="2400" b="1" dirty="0">
                <a:solidFill>
                  <a:schemeClr val="tx1"/>
                </a:solidFill>
              </a:rPr>
              <a:t>char</a:t>
            </a:r>
            <a:r>
              <a:rPr kumimoji="1" lang="zh-CN" altLang="en-US" sz="2400" b="1" dirty="0">
                <a:solidFill>
                  <a:schemeClr val="tx1"/>
                </a:solidFill>
              </a:rPr>
              <a:t>、</a:t>
            </a:r>
            <a:r>
              <a:rPr kumimoji="1" lang="en-US" altLang="zh-CN" sz="2400" b="1" dirty="0">
                <a:solidFill>
                  <a:schemeClr val="tx1"/>
                </a:solidFill>
              </a:rPr>
              <a:t>long</a:t>
            </a:r>
            <a:r>
              <a:rPr kumimoji="1" lang="zh-CN" altLang="en-US" sz="2400" b="1" dirty="0">
                <a:solidFill>
                  <a:schemeClr val="tx1"/>
                </a:solidFill>
              </a:rPr>
              <a:t>等基本数据。</a:t>
            </a:r>
            <a:endParaRPr kumimoji="1" lang="zh-CN" altLang="en-US" sz="2400" b="1" dirty="0">
              <a:solidFill>
                <a:schemeClr val="tx1"/>
              </a:solidFill>
            </a:endParaRPr>
          </a:p>
        </p:txBody>
      </p:sp>
      <p:sp>
        <p:nvSpPr>
          <p:cNvPr id="16" name="内容占位符 2"/>
          <p:cNvSpPr txBox="1"/>
          <p:nvPr>
            <p:custDataLst>
              <p:tags r:id="rId9"/>
            </p:custDataLst>
          </p:nvPr>
        </p:nvSpPr>
        <p:spPr>
          <a:xfrm>
            <a:off x="797560" y="2336557"/>
            <a:ext cx="8036560" cy="1120948"/>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zh-CN" altLang="en-US" sz="2400" b="1" dirty="0">
                <a:solidFill>
                  <a:schemeClr val="tx1"/>
                </a:solidFill>
              </a:rPr>
              <a:t>自动完成数据流中二进制字节数据的类型转换。</a:t>
            </a:r>
            <a:endParaRPr kumimoji="1" lang="en-US" altLang="zh-CN" sz="2400" b="1" dirty="0">
              <a:solidFill>
                <a:schemeClr val="tx1"/>
              </a:solidFill>
            </a:endParaRPr>
          </a:p>
          <a:p>
            <a:pPr>
              <a:lnSpc>
                <a:spcPct val="150000"/>
              </a:lnSpc>
              <a:spcBef>
                <a:spcPts val="0"/>
              </a:spcBef>
            </a:pPr>
            <a:r>
              <a:rPr kumimoji="1" lang="zh-CN" altLang="en-US" sz="2400" b="1" dirty="0">
                <a:solidFill>
                  <a:schemeClr val="tx1"/>
                </a:solidFill>
              </a:rPr>
              <a:t>提供完整的方法接口来读取基本数据类型。</a:t>
            </a:r>
            <a:endParaRPr kumimoji="1" lang="zh-CN" altLang="en-US" sz="2400" b="1" dirty="0">
              <a:solidFill>
                <a:schemeClr val="tx1"/>
              </a:solidFill>
            </a:endParaRPr>
          </a:p>
        </p:txBody>
      </p:sp>
      <p:sp>
        <p:nvSpPr>
          <p:cNvPr id="18" name="内容占位符 2"/>
          <p:cNvSpPr txBox="1"/>
          <p:nvPr>
            <p:custDataLst>
              <p:tags r:id="rId10"/>
            </p:custDataLst>
          </p:nvPr>
        </p:nvSpPr>
        <p:spPr>
          <a:xfrm>
            <a:off x="530860" y="3554745"/>
            <a:ext cx="8036560" cy="566950"/>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zh-CN" altLang="en-US" sz="2400" b="1" dirty="0">
                <a:solidFill>
                  <a:schemeClr val="tx1"/>
                </a:solidFill>
              </a:rPr>
              <a:t>常用方法：</a:t>
            </a:r>
            <a:endParaRPr kumimoji="1" lang="zh-CN" altLang="en-US" sz="2400" b="1" dirty="0">
              <a:solidFill>
                <a:schemeClr val="tx1"/>
              </a:solidFill>
            </a:endParaRPr>
          </a:p>
        </p:txBody>
      </p:sp>
      <p:sp>
        <p:nvSpPr>
          <p:cNvPr id="9" name="内容占位符 2"/>
          <p:cNvSpPr txBox="1"/>
          <p:nvPr>
            <p:custDataLst>
              <p:tags r:id="rId11"/>
            </p:custDataLst>
          </p:nvPr>
        </p:nvSpPr>
        <p:spPr>
          <a:xfrm>
            <a:off x="628650" y="4218940"/>
            <a:ext cx="7938770" cy="1753870"/>
          </a:xfrm>
          <a:prstGeom prst="rect">
            <a:avLst/>
          </a:prstGeom>
          <a:ln w="19050">
            <a:solidFill>
              <a:srgbClr val="034EA2"/>
            </a:solidFill>
            <a:prstDash val="dash"/>
          </a:ln>
        </p:spPr>
        <p:txBody>
          <a:bodyPr vert="horz" wrap="square"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en-US" altLang="zh-CN" sz="2000" b="1" dirty="0">
                <a:solidFill>
                  <a:srgbClr val="034EA2"/>
                </a:solidFill>
              </a:rPr>
              <a:t>public</a:t>
            </a:r>
            <a:r>
              <a:rPr kumimoji="1" lang="zh-CN" altLang="en-US" sz="2000" b="1" dirty="0">
                <a:solidFill>
                  <a:srgbClr val="034EA2"/>
                </a:solidFill>
              </a:rPr>
              <a:t> </a:t>
            </a:r>
            <a:r>
              <a:rPr kumimoji="1" lang="en-US" altLang="zh-CN" sz="2000" b="1" dirty="0">
                <a:solidFill>
                  <a:schemeClr val="tx1"/>
                </a:solidFill>
              </a:rPr>
              <a:t>int</a:t>
            </a:r>
            <a:r>
              <a:rPr kumimoji="1" lang="zh-CN" altLang="en-US" sz="2000" b="1" dirty="0">
                <a:solidFill>
                  <a:schemeClr val="tx1"/>
                </a:solidFill>
              </a:rPr>
              <a:t> </a:t>
            </a:r>
            <a:r>
              <a:rPr kumimoji="1" lang="en-US" altLang="zh-CN" sz="2000" b="1" dirty="0">
                <a:solidFill>
                  <a:schemeClr val="tx1"/>
                </a:solidFill>
              </a:rPr>
              <a:t>read(byte[]</a:t>
            </a:r>
            <a:r>
              <a:rPr kumimoji="1" lang="zh-CN" altLang="en-US" sz="2000" b="1" dirty="0">
                <a:solidFill>
                  <a:schemeClr val="tx1"/>
                </a:solidFill>
              </a:rPr>
              <a:t> </a:t>
            </a:r>
            <a:r>
              <a:rPr kumimoji="1" lang="en-US" altLang="zh-CN" sz="2000" b="1" dirty="0">
                <a:solidFill>
                  <a:schemeClr val="tx1"/>
                </a:solidFill>
              </a:rPr>
              <a:t>b)	</a:t>
            </a:r>
            <a:r>
              <a:rPr kumimoji="1" lang="en-US" altLang="zh-CN" sz="2000" b="1" dirty="0">
                <a:solidFill>
                  <a:schemeClr val="tx1">
                    <a:lumMod val="65000"/>
                    <a:lumOff val="35000"/>
                  </a:schemeClr>
                </a:solidFill>
              </a:rPr>
              <a:t>	</a:t>
            </a:r>
            <a:r>
              <a:rPr kumimoji="1" lang="en-US" altLang="zh-CN" sz="2000" b="1" dirty="0">
                <a:solidFill>
                  <a:schemeClr val="accent6">
                    <a:lumMod val="75000"/>
                  </a:schemeClr>
                </a:solidFill>
              </a:rPr>
              <a:t>//</a:t>
            </a:r>
            <a:r>
              <a:rPr kumimoji="1" lang="zh-CN" altLang="en-US" sz="2000" b="1" dirty="0">
                <a:solidFill>
                  <a:schemeClr val="accent6">
                    <a:lumMod val="75000"/>
                  </a:schemeClr>
                </a:solidFill>
              </a:rPr>
              <a:t>从流中读取到缓冲区</a:t>
            </a:r>
            <a:r>
              <a:rPr kumimoji="1" lang="en-US" altLang="zh-CN" sz="2000" b="1" dirty="0">
                <a:solidFill>
                  <a:schemeClr val="accent6">
                    <a:lumMod val="75000"/>
                  </a:schemeClr>
                </a:solidFill>
              </a:rPr>
              <a:t>b</a:t>
            </a:r>
            <a:endParaRPr kumimoji="1" lang="en-US" altLang="zh-CN" sz="2000" b="1" dirty="0">
              <a:solidFill>
                <a:schemeClr val="accent6">
                  <a:lumMod val="75000"/>
                </a:schemeClr>
              </a:solidFill>
            </a:endParaRPr>
          </a:p>
          <a:p>
            <a:pPr marL="0" indent="0">
              <a:lnSpc>
                <a:spcPct val="150000"/>
              </a:lnSpc>
              <a:spcBef>
                <a:spcPts val="0"/>
              </a:spcBef>
              <a:buNone/>
            </a:pPr>
            <a:r>
              <a:rPr kumimoji="1" lang="en-US" altLang="zh-CN" sz="2000" b="1" dirty="0">
                <a:solidFill>
                  <a:srgbClr val="034EA2"/>
                </a:solidFill>
              </a:rPr>
              <a:t>public</a:t>
            </a:r>
            <a:r>
              <a:rPr kumimoji="1" lang="zh-CN" altLang="en-US" sz="2000" b="1" dirty="0">
                <a:solidFill>
                  <a:srgbClr val="034EA2"/>
                </a:solidFill>
              </a:rPr>
              <a:t> </a:t>
            </a:r>
            <a:r>
              <a:rPr kumimoji="1" lang="en-US" altLang="zh-CN" sz="2000" b="1" dirty="0">
                <a:solidFill>
                  <a:schemeClr val="tx1"/>
                </a:solidFill>
              </a:rPr>
              <a:t>int</a:t>
            </a:r>
            <a:r>
              <a:rPr kumimoji="1" lang="zh-CN" altLang="en-US" sz="2000" b="1" dirty="0">
                <a:solidFill>
                  <a:schemeClr val="tx1"/>
                </a:solidFill>
              </a:rPr>
              <a:t> </a:t>
            </a:r>
            <a:r>
              <a:rPr kumimoji="1" lang="en-US" altLang="zh-CN" sz="2000" b="1" dirty="0">
                <a:solidFill>
                  <a:schemeClr val="tx1"/>
                </a:solidFill>
              </a:rPr>
              <a:t>read(byte[]</a:t>
            </a:r>
            <a:r>
              <a:rPr kumimoji="1" lang="zh-CN" altLang="en-US" sz="2000" b="1" dirty="0">
                <a:solidFill>
                  <a:schemeClr val="tx1"/>
                </a:solidFill>
              </a:rPr>
              <a:t> </a:t>
            </a:r>
            <a:r>
              <a:rPr kumimoji="1" lang="en-US" altLang="zh-CN" sz="2000" b="1" dirty="0">
                <a:solidFill>
                  <a:schemeClr val="tx1"/>
                </a:solidFill>
              </a:rPr>
              <a:t>b,</a:t>
            </a:r>
            <a:r>
              <a:rPr kumimoji="1" lang="zh-CN" altLang="en-US" sz="2000" b="1" dirty="0">
                <a:solidFill>
                  <a:schemeClr val="tx1"/>
                </a:solidFill>
              </a:rPr>
              <a:t> </a:t>
            </a:r>
            <a:r>
              <a:rPr kumimoji="1" lang="en-US" altLang="zh-CN" sz="2000" b="1" dirty="0">
                <a:solidFill>
                  <a:schemeClr val="tx1"/>
                </a:solidFill>
              </a:rPr>
              <a:t>int</a:t>
            </a:r>
            <a:r>
              <a:rPr kumimoji="1" lang="zh-CN" altLang="en-US" sz="2000" b="1" dirty="0">
                <a:solidFill>
                  <a:schemeClr val="tx1"/>
                </a:solidFill>
              </a:rPr>
              <a:t> </a:t>
            </a:r>
            <a:r>
              <a:rPr kumimoji="1" lang="en-US" altLang="zh-CN" sz="2000" b="1" dirty="0">
                <a:solidFill>
                  <a:schemeClr val="tx1"/>
                </a:solidFill>
              </a:rPr>
              <a:t>off,</a:t>
            </a:r>
            <a:r>
              <a:rPr kumimoji="1" lang="zh-CN" altLang="en-US" sz="2000" b="1" dirty="0">
                <a:solidFill>
                  <a:schemeClr val="tx1"/>
                </a:solidFill>
              </a:rPr>
              <a:t> </a:t>
            </a:r>
            <a:r>
              <a:rPr kumimoji="1" lang="en-US" altLang="zh-CN" sz="2000" b="1" dirty="0">
                <a:solidFill>
                  <a:schemeClr val="tx1"/>
                </a:solidFill>
              </a:rPr>
              <a:t>int</a:t>
            </a:r>
            <a:r>
              <a:rPr kumimoji="1" lang="zh-CN" altLang="en-US" sz="2000" b="1" dirty="0">
                <a:solidFill>
                  <a:schemeClr val="tx1"/>
                </a:solidFill>
              </a:rPr>
              <a:t> </a:t>
            </a:r>
            <a:r>
              <a:rPr kumimoji="1" lang="en-US" altLang="zh-CN" sz="2000" b="1" dirty="0">
                <a:solidFill>
                  <a:schemeClr val="tx1"/>
                </a:solidFill>
              </a:rPr>
              <a:t>len)	</a:t>
            </a:r>
            <a:endParaRPr kumimoji="1" lang="en-US" altLang="zh-CN" sz="2000" b="1" dirty="0">
              <a:solidFill>
                <a:schemeClr val="tx1">
                  <a:lumMod val="65000"/>
                  <a:lumOff val="35000"/>
                </a:schemeClr>
              </a:solidFill>
            </a:endParaRPr>
          </a:p>
          <a:p>
            <a:pPr marL="0" indent="0">
              <a:lnSpc>
                <a:spcPct val="150000"/>
              </a:lnSpc>
              <a:spcBef>
                <a:spcPts val="0"/>
              </a:spcBef>
              <a:buNone/>
            </a:pPr>
            <a:r>
              <a:rPr kumimoji="1" lang="en-US" altLang="zh-CN" sz="2000" b="1" dirty="0">
                <a:solidFill>
                  <a:srgbClr val="034EA2"/>
                </a:solidFill>
              </a:rPr>
              <a:t>public</a:t>
            </a:r>
            <a:r>
              <a:rPr kumimoji="1" lang="zh-CN" altLang="en-US" sz="2000" b="1" dirty="0">
                <a:solidFill>
                  <a:srgbClr val="034EA2"/>
                </a:solidFill>
              </a:rPr>
              <a:t> </a:t>
            </a:r>
            <a:r>
              <a:rPr kumimoji="1" lang="en-US" altLang="zh-CN" sz="2000" b="1" dirty="0">
                <a:solidFill>
                  <a:schemeClr val="tx1"/>
                </a:solidFill>
              </a:rPr>
              <a:t>XXX</a:t>
            </a:r>
            <a:r>
              <a:rPr kumimoji="1" lang="zh-CN" altLang="en-US" sz="2000" b="1" dirty="0">
                <a:solidFill>
                  <a:schemeClr val="tx1"/>
                </a:solidFill>
              </a:rPr>
              <a:t> </a:t>
            </a:r>
            <a:r>
              <a:rPr kumimoji="1" lang="en-US" altLang="zh-CN" sz="2000" b="1" dirty="0">
                <a:solidFill>
                  <a:schemeClr val="tx1"/>
                </a:solidFill>
              </a:rPr>
              <a:t>readXXX()</a:t>
            </a:r>
            <a:r>
              <a:rPr kumimoji="1" lang="zh-CN" altLang="en-US" sz="2000" b="1" dirty="0">
                <a:solidFill>
                  <a:schemeClr val="tx1">
                    <a:lumMod val="65000"/>
                    <a:lumOff val="35000"/>
                  </a:schemeClr>
                </a:solidFill>
              </a:rPr>
              <a:t> </a:t>
            </a:r>
            <a:r>
              <a:rPr kumimoji="1" lang="en-US" altLang="zh-CN" sz="2000" b="1" dirty="0">
                <a:solidFill>
                  <a:schemeClr val="tx1">
                    <a:lumMod val="65000"/>
                    <a:lumOff val="35000"/>
                  </a:schemeClr>
                </a:solidFill>
              </a:rPr>
              <a:t>		</a:t>
            </a:r>
            <a:r>
              <a:rPr kumimoji="1" lang="en-US" altLang="zh-CN" sz="2000" b="1" dirty="0">
                <a:solidFill>
                  <a:schemeClr val="accent6">
                    <a:lumMod val="75000"/>
                  </a:schemeClr>
                </a:solidFill>
              </a:rPr>
              <a:t> //XXX</a:t>
            </a:r>
            <a:r>
              <a:rPr kumimoji="1" lang="zh-CN" altLang="en-US" sz="2000" b="1" dirty="0">
                <a:solidFill>
                  <a:schemeClr val="accent6">
                    <a:lumMod val="75000"/>
                  </a:schemeClr>
                </a:solidFill>
              </a:rPr>
              <a:t>可以是</a:t>
            </a:r>
            <a:r>
              <a:rPr kumimoji="1" lang="en-US" altLang="zh-CN" sz="2000" b="1" dirty="0">
                <a:solidFill>
                  <a:schemeClr val="accent6">
                    <a:lumMod val="75000"/>
                  </a:schemeClr>
                </a:solidFill>
              </a:rPr>
              <a:t>char,</a:t>
            </a:r>
            <a:r>
              <a:rPr kumimoji="1" lang="zh-CN" altLang="en-US" sz="2000" b="1" dirty="0">
                <a:solidFill>
                  <a:schemeClr val="accent6">
                    <a:lumMod val="75000"/>
                  </a:schemeClr>
                </a:solidFill>
              </a:rPr>
              <a:t> </a:t>
            </a:r>
            <a:r>
              <a:rPr kumimoji="1" lang="en-US" altLang="zh-CN" sz="2000" b="1" dirty="0">
                <a:solidFill>
                  <a:schemeClr val="accent6">
                    <a:lumMod val="75000"/>
                  </a:schemeClr>
                </a:solidFill>
              </a:rPr>
              <a:t>int,</a:t>
            </a:r>
            <a:r>
              <a:rPr kumimoji="1" lang="zh-CN" altLang="en-US" sz="2000" b="1" dirty="0">
                <a:solidFill>
                  <a:schemeClr val="accent6">
                    <a:lumMod val="75000"/>
                  </a:schemeClr>
                </a:solidFill>
              </a:rPr>
              <a:t> </a:t>
            </a:r>
            <a:r>
              <a:rPr kumimoji="1" lang="en-US" altLang="zh-CN" sz="2000" b="1" dirty="0">
                <a:solidFill>
                  <a:schemeClr val="accent6">
                    <a:lumMod val="75000"/>
                  </a:schemeClr>
                </a:solidFill>
              </a:rPr>
              <a:t>short,</a:t>
            </a:r>
            <a:r>
              <a:rPr kumimoji="1" lang="zh-CN" altLang="en-US" sz="2000" b="1" dirty="0">
                <a:solidFill>
                  <a:schemeClr val="accent6">
                    <a:lumMod val="75000"/>
                  </a:schemeClr>
                </a:solidFill>
              </a:rPr>
              <a:t> </a:t>
            </a:r>
            <a:r>
              <a:rPr kumimoji="1" lang="en-US" altLang="zh-CN" sz="2000" b="1" dirty="0">
                <a:solidFill>
                  <a:schemeClr val="accent6">
                    <a:lumMod val="75000"/>
                  </a:schemeClr>
                </a:solidFill>
              </a:rPr>
              <a:t>byte</a:t>
            </a:r>
            <a:r>
              <a:rPr kumimoji="1" lang="zh-CN" altLang="en-US" sz="2000" b="1" dirty="0">
                <a:solidFill>
                  <a:schemeClr val="accent6">
                    <a:lumMod val="75000"/>
                  </a:schemeClr>
                </a:solidFill>
              </a:rPr>
              <a:t>等</a:t>
            </a:r>
            <a:endParaRPr kumimoji="1" lang="zh-CN" altLang="en-US" sz="2000" b="1" dirty="0">
              <a:solidFill>
                <a:schemeClr val="accent6">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P spid="16" grpId="0"/>
      <p:bldP spid="18" grpId="0"/>
      <p:bldP spid="9"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4.1.1</a:t>
            </a:r>
            <a:r>
              <a:rPr kumimoji="1" lang="zh-CN" altLang="en-US" dirty="0">
                <a:solidFill>
                  <a:schemeClr val="bg1"/>
                </a:solidFill>
              </a:rPr>
              <a:t> </a:t>
            </a:r>
            <a:r>
              <a:rPr kumimoji="1" lang="en-US" altLang="zh-CN" dirty="0">
                <a:solidFill>
                  <a:schemeClr val="bg1"/>
                </a:solidFill>
              </a:rPr>
              <a:t>Java</a:t>
            </a:r>
            <a:r>
              <a:rPr kumimoji="1" lang="zh-CN" altLang="en-US" dirty="0">
                <a:solidFill>
                  <a:schemeClr val="bg1"/>
                </a:solidFill>
              </a:rPr>
              <a:t>字节流</a:t>
            </a:r>
            <a:r>
              <a:rPr kumimoji="1" lang="en-US" altLang="zh-CN" sz="3600" dirty="0">
                <a:solidFill>
                  <a:schemeClr val="bg1"/>
                </a:solidFill>
              </a:rPr>
              <a:t> </a:t>
            </a:r>
            <a:r>
              <a:rPr kumimoji="1" lang="en-US" altLang="zh-CN" sz="2800" dirty="0">
                <a:solidFill>
                  <a:schemeClr val="bg1"/>
                </a:solidFill>
              </a:rPr>
              <a:t>12/14</a:t>
            </a:r>
            <a:endParaRPr kumimoji="1" lang="en-US" altLang="zh-CN" sz="2800"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6"/>
            </p:custDataLst>
          </p:nvPr>
        </p:nvSpPr>
        <p:spPr>
          <a:xfrm>
            <a:off x="530860" y="1195689"/>
            <a:ext cx="8036560" cy="566950"/>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en-US" altLang="zh-CN" sz="2400" b="1" dirty="0">
                <a:solidFill>
                  <a:srgbClr val="034EA2"/>
                </a:solidFill>
              </a:rPr>
              <a:t>FilterInputStream—DataInputStream</a:t>
            </a:r>
            <a:r>
              <a:rPr kumimoji="1" lang="zh-CN" altLang="en-US" sz="2400" b="1" dirty="0">
                <a:solidFill>
                  <a:srgbClr val="034EA2"/>
                </a:solidFill>
              </a:rPr>
              <a:t>子类</a:t>
            </a:r>
            <a:endParaRPr kumimoji="1" lang="en-US" altLang="zh-CN" sz="2400" b="1" dirty="0">
              <a:solidFill>
                <a:srgbClr val="034EA2"/>
              </a:solidFill>
            </a:endParaRPr>
          </a:p>
        </p:txBody>
      </p:sp>
      <p:sp>
        <p:nvSpPr>
          <p:cNvPr id="8" name="内容占位符 2"/>
          <p:cNvSpPr txBox="1"/>
          <p:nvPr>
            <p:custDataLst>
              <p:tags r:id="rId7"/>
            </p:custDataLst>
          </p:nvPr>
        </p:nvSpPr>
        <p:spPr>
          <a:xfrm>
            <a:off x="797560" y="2903507"/>
            <a:ext cx="7769860"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endParaRPr kumimoji="1" lang="en-US" altLang="zh-CN" sz="2400" dirty="0"/>
          </a:p>
        </p:txBody>
      </p:sp>
      <p:sp>
        <p:nvSpPr>
          <p:cNvPr id="9" name="内容占位符 2"/>
          <p:cNvSpPr txBox="1"/>
          <p:nvPr>
            <p:custDataLst>
              <p:tags r:id="rId8"/>
            </p:custDataLst>
          </p:nvPr>
        </p:nvSpPr>
        <p:spPr>
          <a:xfrm>
            <a:off x="629285" y="1949450"/>
            <a:ext cx="7938135" cy="4023360"/>
          </a:xfrm>
          <a:prstGeom prst="rect">
            <a:avLst/>
          </a:prstGeom>
          <a:ln w="19050">
            <a:solidFill>
              <a:srgbClr val="034EA2"/>
            </a:solidFill>
            <a:prstDash val="dash"/>
          </a:ln>
        </p:spPr>
        <p:txBody>
          <a:bodyPr vert="horz" wrap="square"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None/>
            </a:pPr>
            <a:r>
              <a:rPr kumimoji="1" lang="zh-CN" altLang="en-US" sz="2400" b="1" dirty="0">
                <a:sym typeface="+mn-ea"/>
              </a:rPr>
              <a:t>DataInputStream in =</a:t>
            </a:r>
            <a:endParaRPr kumimoji="1" lang="zh-CN" altLang="en-US" sz="2400" b="1" dirty="0"/>
          </a:p>
          <a:p>
            <a:pPr eaLnBrk="1" hangingPunct="1">
              <a:buNone/>
            </a:pPr>
            <a:r>
              <a:rPr kumimoji="1" lang="zh-CN" altLang="en-US" sz="2400" b="1" dirty="0">
                <a:sym typeface="+mn-ea"/>
              </a:rPr>
              <a:t>	 </a:t>
            </a:r>
            <a:r>
              <a:rPr kumimoji="1" lang="zh-CN" altLang="en-US" sz="2400" b="1" dirty="0">
                <a:solidFill>
                  <a:srgbClr val="034EA2"/>
                </a:solidFill>
                <a:sym typeface="+mn-ea"/>
              </a:rPr>
              <a:t>new </a:t>
            </a:r>
            <a:r>
              <a:rPr kumimoji="1" lang="zh-CN" altLang="en-US" sz="2400" b="1" dirty="0">
                <a:sym typeface="+mn-ea"/>
              </a:rPr>
              <a:t>DataInputStream(</a:t>
            </a:r>
            <a:endParaRPr kumimoji="1" lang="zh-CN" altLang="en-US" sz="2400" b="1" dirty="0"/>
          </a:p>
          <a:p>
            <a:pPr eaLnBrk="1" hangingPunct="1">
              <a:buNone/>
            </a:pPr>
            <a:r>
              <a:rPr kumimoji="1" lang="zh-CN" altLang="en-US" sz="2400" b="1" dirty="0">
                <a:sym typeface="+mn-ea"/>
              </a:rPr>
              <a:t>	      </a:t>
            </a:r>
            <a:r>
              <a:rPr kumimoji="1" lang="zh-CN" altLang="en-US" sz="2400" b="1" dirty="0">
                <a:solidFill>
                  <a:srgbClr val="034EA2"/>
                </a:solidFill>
                <a:sym typeface="+mn-ea"/>
              </a:rPr>
              <a:t>new </a:t>
            </a:r>
            <a:r>
              <a:rPr kumimoji="1" lang="zh-CN" altLang="en-US" sz="2400" b="1" dirty="0">
                <a:sym typeface="+mn-ea"/>
              </a:rPr>
              <a:t>BufferedInputStream(</a:t>
            </a:r>
            <a:endParaRPr kumimoji="1" lang="zh-CN" altLang="en-US" sz="2400" b="1" dirty="0"/>
          </a:p>
          <a:p>
            <a:pPr eaLnBrk="1" hangingPunct="1">
              <a:buNone/>
            </a:pPr>
            <a:r>
              <a:rPr kumimoji="1" lang="zh-CN" altLang="en-US" sz="2400" b="1" dirty="0">
                <a:sym typeface="+mn-ea"/>
              </a:rPr>
              <a:t>		      </a:t>
            </a:r>
            <a:r>
              <a:rPr kumimoji="1" lang="zh-CN" altLang="en-US" sz="2400" b="1" dirty="0">
                <a:solidFill>
                  <a:srgbClr val="034EA2"/>
                </a:solidFill>
                <a:sym typeface="+mn-ea"/>
              </a:rPr>
              <a:t>new </a:t>
            </a:r>
            <a:r>
              <a:rPr kumimoji="1" lang="zh-CN" altLang="en-US" sz="2400" b="1" dirty="0">
                <a:sym typeface="+mn-ea"/>
              </a:rPr>
              <a:t>FileInputStream("Data.txt")</a:t>
            </a:r>
            <a:r>
              <a:rPr kumimoji="1" lang="en-US" altLang="zh-CN" sz="2400" b="1" dirty="0">
                <a:sym typeface="+mn-ea"/>
              </a:rPr>
              <a:t>))</a:t>
            </a:r>
            <a:r>
              <a:rPr kumimoji="1" lang="zh-CN" altLang="en-US" sz="2400" b="1" dirty="0">
                <a:sym typeface="+mn-ea"/>
              </a:rPr>
              <a:t>;</a:t>
            </a:r>
            <a:endParaRPr kumimoji="1" lang="zh-CN" altLang="en-US" sz="2400" b="1" dirty="0"/>
          </a:p>
          <a:p>
            <a:pPr marL="0" indent="0">
              <a:lnSpc>
                <a:spcPct val="150000"/>
              </a:lnSpc>
              <a:spcBef>
                <a:spcPts val="0"/>
              </a:spcBef>
              <a:buNone/>
            </a:pPr>
            <a:endParaRPr kumimoji="1" lang="zh-CN" altLang="en-US" sz="2000" b="1" dirty="0">
              <a:solidFill>
                <a:schemeClr val="accent6">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4.1.1</a:t>
            </a:r>
            <a:r>
              <a:rPr kumimoji="1" lang="zh-CN" altLang="en-US" dirty="0">
                <a:solidFill>
                  <a:schemeClr val="bg1"/>
                </a:solidFill>
              </a:rPr>
              <a:t> </a:t>
            </a:r>
            <a:r>
              <a:rPr kumimoji="1" lang="en-US" altLang="zh-CN" dirty="0">
                <a:solidFill>
                  <a:schemeClr val="bg1"/>
                </a:solidFill>
              </a:rPr>
              <a:t>Java</a:t>
            </a:r>
            <a:r>
              <a:rPr kumimoji="1" lang="zh-CN" altLang="en-US" dirty="0">
                <a:solidFill>
                  <a:schemeClr val="bg1"/>
                </a:solidFill>
              </a:rPr>
              <a:t>字节流</a:t>
            </a:r>
            <a:r>
              <a:rPr kumimoji="1" lang="en-US" altLang="zh-CN" sz="3600" dirty="0">
                <a:solidFill>
                  <a:schemeClr val="bg1"/>
                </a:solidFill>
              </a:rPr>
              <a:t> </a:t>
            </a:r>
            <a:r>
              <a:rPr kumimoji="1" lang="en-US" altLang="zh-CN" sz="2800" dirty="0">
                <a:solidFill>
                  <a:schemeClr val="bg1"/>
                </a:solidFill>
              </a:rPr>
              <a:t>13/14</a:t>
            </a:r>
            <a:endParaRPr kumimoji="1" lang="en-US" altLang="zh-CN" sz="2800"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6"/>
            </p:custDataLst>
          </p:nvPr>
        </p:nvSpPr>
        <p:spPr>
          <a:xfrm>
            <a:off x="530860" y="1195689"/>
            <a:ext cx="8036560" cy="566950"/>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en-US" altLang="zh-CN" sz="2400" b="1" dirty="0">
                <a:solidFill>
                  <a:srgbClr val="034DA0"/>
                </a:solidFill>
              </a:rPr>
              <a:t>FilterOutputStream</a:t>
            </a:r>
            <a:endParaRPr kumimoji="1" lang="en-US" altLang="zh-CN" sz="2400" b="1" dirty="0">
              <a:solidFill>
                <a:srgbClr val="034DA0"/>
              </a:solidFill>
            </a:endParaRPr>
          </a:p>
        </p:txBody>
      </p:sp>
      <p:sp>
        <p:nvSpPr>
          <p:cNvPr id="8" name="内容占位符 2"/>
          <p:cNvSpPr txBox="1"/>
          <p:nvPr>
            <p:custDataLst>
              <p:tags r:id="rId7"/>
            </p:custDataLst>
          </p:nvPr>
        </p:nvSpPr>
        <p:spPr>
          <a:xfrm>
            <a:off x="797560" y="2903507"/>
            <a:ext cx="7769860"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endParaRPr kumimoji="1" lang="en-US" altLang="zh-CN" sz="2400" dirty="0"/>
          </a:p>
        </p:txBody>
      </p:sp>
      <p:sp>
        <p:nvSpPr>
          <p:cNvPr id="15" name="内容占位符 2"/>
          <p:cNvSpPr txBox="1"/>
          <p:nvPr>
            <p:custDataLst>
              <p:tags r:id="rId8"/>
            </p:custDataLst>
          </p:nvPr>
        </p:nvSpPr>
        <p:spPr>
          <a:xfrm>
            <a:off x="530860" y="1762639"/>
            <a:ext cx="8036560" cy="1027430"/>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spcBef>
                <a:spcPts val="0"/>
              </a:spcBef>
            </a:pPr>
            <a:r>
              <a:rPr kumimoji="1" lang="zh-CN" altLang="en-US" sz="2400" b="1" dirty="0">
                <a:solidFill>
                  <a:schemeClr val="tx1"/>
                </a:solidFill>
              </a:rPr>
              <a:t>功能：对输出数据流中的数据加工处理</a:t>
            </a:r>
            <a:endParaRPr kumimoji="1" lang="en-US" altLang="zh-CN" sz="2400" b="1" dirty="0">
              <a:solidFill>
                <a:schemeClr val="tx1"/>
              </a:solidFill>
            </a:endParaRPr>
          </a:p>
          <a:p>
            <a:pPr lvl="1">
              <a:lnSpc>
                <a:spcPct val="130000"/>
              </a:lnSpc>
              <a:spcBef>
                <a:spcPts val="0"/>
              </a:spcBef>
            </a:pPr>
            <a:r>
              <a:rPr kumimoji="1" lang="zh-CN" altLang="en-US" b="1" dirty="0">
                <a:solidFill>
                  <a:schemeClr val="tx1"/>
                </a:solidFill>
              </a:rPr>
              <a:t>与</a:t>
            </a:r>
            <a:r>
              <a:rPr kumimoji="1" lang="en-US" altLang="zh-CN" b="1" dirty="0">
                <a:solidFill>
                  <a:schemeClr val="tx1"/>
                </a:solidFill>
              </a:rPr>
              <a:t>FilterInputStream</a:t>
            </a:r>
            <a:r>
              <a:rPr kumimoji="1" lang="zh-CN" altLang="en-US" b="1" dirty="0">
                <a:solidFill>
                  <a:schemeClr val="tx1"/>
                </a:solidFill>
              </a:rPr>
              <a:t>进行比较？</a:t>
            </a:r>
            <a:endParaRPr kumimoji="1" lang="zh-CN" altLang="en-US" b="1" dirty="0">
              <a:solidFill>
                <a:schemeClr val="tx1"/>
              </a:solidFill>
            </a:endParaRPr>
          </a:p>
        </p:txBody>
      </p:sp>
      <p:sp>
        <p:nvSpPr>
          <p:cNvPr id="16" name="内容占位符 2"/>
          <p:cNvSpPr txBox="1"/>
          <p:nvPr>
            <p:custDataLst>
              <p:tags r:id="rId9"/>
            </p:custDataLst>
          </p:nvPr>
        </p:nvSpPr>
        <p:spPr>
          <a:xfrm>
            <a:off x="530860" y="2684909"/>
            <a:ext cx="8036560" cy="566950"/>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zh-CN" altLang="en-US" sz="2400" b="1" dirty="0">
                <a:solidFill>
                  <a:schemeClr val="tx1"/>
                </a:solidFill>
              </a:rPr>
              <a:t>子类</a:t>
            </a:r>
            <a:endParaRPr kumimoji="1" lang="zh-CN" altLang="en-US" sz="2400" b="1" dirty="0">
              <a:solidFill>
                <a:schemeClr val="tx1"/>
              </a:solidFill>
            </a:endParaRPr>
          </a:p>
        </p:txBody>
      </p:sp>
      <p:sp>
        <p:nvSpPr>
          <p:cNvPr id="18" name="内容占位符 2"/>
          <p:cNvSpPr txBox="1"/>
          <p:nvPr>
            <p:custDataLst>
              <p:tags r:id="rId10"/>
            </p:custDataLst>
          </p:nvPr>
        </p:nvSpPr>
        <p:spPr>
          <a:xfrm>
            <a:off x="934720" y="3178276"/>
            <a:ext cx="8036560" cy="1120948"/>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en-US" altLang="zh-CN" sz="2400" b="1" dirty="0">
                <a:solidFill>
                  <a:schemeClr val="tx1"/>
                </a:solidFill>
              </a:rPr>
              <a:t>BufferedOutputStream</a:t>
            </a:r>
            <a:r>
              <a:rPr kumimoji="1" lang="zh-CN" altLang="en-US" sz="2400" b="1" dirty="0">
                <a:solidFill>
                  <a:schemeClr val="tx1"/>
                </a:solidFill>
              </a:rPr>
              <a:t>   </a:t>
            </a:r>
            <a:r>
              <a:rPr kumimoji="1" lang="en-US" altLang="zh-CN" sz="2400" b="1" dirty="0">
                <a:solidFill>
                  <a:schemeClr val="tx1"/>
                </a:solidFill>
              </a:rPr>
              <a:t>v.s.</a:t>
            </a:r>
            <a:r>
              <a:rPr kumimoji="1" lang="zh-CN" altLang="en-US" sz="2400" b="1" dirty="0">
                <a:solidFill>
                  <a:schemeClr val="tx1">
                    <a:lumMod val="65000"/>
                    <a:lumOff val="35000"/>
                  </a:schemeClr>
                </a:solidFill>
              </a:rPr>
              <a:t>    </a:t>
            </a:r>
            <a:r>
              <a:rPr kumimoji="1" lang="en-US" altLang="zh-CN" sz="2400" b="1" dirty="0">
                <a:solidFill>
                  <a:srgbClr val="034EA2"/>
                </a:solidFill>
              </a:rPr>
              <a:t>BufferedInputStream</a:t>
            </a:r>
            <a:r>
              <a:rPr kumimoji="1" lang="zh-CN" altLang="en-US" sz="2400" b="1" dirty="0">
                <a:solidFill>
                  <a:schemeClr val="tx1">
                    <a:lumMod val="65000"/>
                    <a:lumOff val="35000"/>
                  </a:schemeClr>
                </a:solidFill>
              </a:rPr>
              <a:t> </a:t>
            </a:r>
            <a:r>
              <a:rPr kumimoji="1" lang="en-US" altLang="zh-CN" sz="2400" b="1" dirty="0">
                <a:solidFill>
                  <a:schemeClr val="tx1">
                    <a:lumMod val="65000"/>
                    <a:lumOff val="35000"/>
                  </a:schemeClr>
                </a:solidFill>
              </a:rPr>
              <a:t>?</a:t>
            </a:r>
            <a:endParaRPr kumimoji="1" lang="en-US" altLang="zh-CN" sz="2400" b="1" dirty="0">
              <a:solidFill>
                <a:schemeClr val="tx1">
                  <a:lumMod val="65000"/>
                  <a:lumOff val="35000"/>
                </a:schemeClr>
              </a:solidFill>
            </a:endParaRPr>
          </a:p>
          <a:p>
            <a:pPr>
              <a:lnSpc>
                <a:spcPct val="150000"/>
              </a:lnSpc>
              <a:spcBef>
                <a:spcPts val="0"/>
              </a:spcBef>
            </a:pPr>
            <a:r>
              <a:rPr kumimoji="1" lang="en-US" altLang="zh-CN" sz="2400" b="1" dirty="0">
                <a:solidFill>
                  <a:schemeClr val="tx1"/>
                </a:solidFill>
              </a:rPr>
              <a:t>DataOutputStream</a:t>
            </a:r>
            <a:r>
              <a:rPr kumimoji="1" lang="zh-CN" altLang="en-US" sz="2400" b="1" dirty="0">
                <a:solidFill>
                  <a:schemeClr val="tx1"/>
                </a:solidFill>
              </a:rPr>
              <a:t>         </a:t>
            </a:r>
            <a:r>
              <a:rPr kumimoji="1" lang="en-US" altLang="zh-CN" sz="2400" b="1" dirty="0">
                <a:solidFill>
                  <a:schemeClr val="tx1"/>
                </a:solidFill>
              </a:rPr>
              <a:t>v.s.</a:t>
            </a:r>
            <a:r>
              <a:rPr kumimoji="1" lang="zh-CN" altLang="en-US" sz="2400" b="1" dirty="0">
                <a:solidFill>
                  <a:schemeClr val="tx1"/>
                </a:solidFill>
              </a:rPr>
              <a:t>  </a:t>
            </a:r>
            <a:r>
              <a:rPr kumimoji="1" lang="zh-CN" altLang="en-US" sz="2400" b="1" dirty="0">
                <a:solidFill>
                  <a:schemeClr val="tx1">
                    <a:lumMod val="65000"/>
                    <a:lumOff val="35000"/>
                  </a:schemeClr>
                </a:solidFill>
              </a:rPr>
              <a:t>  </a:t>
            </a:r>
            <a:r>
              <a:rPr kumimoji="1" lang="en-US" altLang="zh-CN" sz="2400" b="1" dirty="0">
                <a:solidFill>
                  <a:srgbClr val="034EA2"/>
                </a:solidFill>
              </a:rPr>
              <a:t>DataInputStream</a:t>
            </a:r>
            <a:r>
              <a:rPr kumimoji="1" lang="zh-CN" altLang="en-US" sz="2400" b="1" dirty="0">
                <a:solidFill>
                  <a:schemeClr val="tx1">
                    <a:lumMod val="65000"/>
                    <a:lumOff val="35000"/>
                  </a:schemeClr>
                </a:solidFill>
              </a:rPr>
              <a:t> </a:t>
            </a:r>
            <a:r>
              <a:rPr kumimoji="1" lang="en-US" altLang="zh-CN" sz="2400" b="1" dirty="0">
                <a:solidFill>
                  <a:schemeClr val="tx1">
                    <a:lumMod val="65000"/>
                    <a:lumOff val="35000"/>
                  </a:schemeClr>
                </a:solidFill>
              </a:rPr>
              <a:t>?</a:t>
            </a:r>
            <a:r>
              <a:rPr kumimoji="1" lang="zh-CN" altLang="en-US" sz="2400" b="1" dirty="0">
                <a:solidFill>
                  <a:schemeClr val="tx1">
                    <a:lumMod val="65000"/>
                    <a:lumOff val="35000"/>
                  </a:schemeClr>
                </a:solidFill>
              </a:rPr>
              <a:t> </a:t>
            </a:r>
            <a:endParaRPr kumimoji="1" lang="en-US" altLang="zh-CN" sz="2000" b="1" dirty="0">
              <a:solidFill>
                <a:schemeClr val="tx1">
                  <a:lumMod val="65000"/>
                  <a:lumOff val="35000"/>
                </a:schemeClr>
              </a:solidFill>
            </a:endParaRPr>
          </a:p>
        </p:txBody>
      </p:sp>
      <p:sp>
        <p:nvSpPr>
          <p:cNvPr id="9" name="内容占位符 2"/>
          <p:cNvSpPr txBox="1"/>
          <p:nvPr>
            <p:custDataLst>
              <p:tags r:id="rId11"/>
            </p:custDataLst>
          </p:nvPr>
        </p:nvSpPr>
        <p:spPr>
          <a:xfrm>
            <a:off x="530860" y="4431030"/>
            <a:ext cx="7938135" cy="1870075"/>
          </a:xfrm>
          <a:prstGeom prst="rect">
            <a:avLst/>
          </a:prstGeom>
          <a:ln w="19050">
            <a:solidFill>
              <a:srgbClr val="034EA2"/>
            </a:solidFill>
            <a:prstDash val="dash"/>
          </a:ln>
        </p:spPr>
        <p:txBody>
          <a:bodyPr vert="horz" wrap="square"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None/>
            </a:pPr>
            <a:r>
              <a:rPr lang="en-US" altLang="zh-CN" sz="2400" b="1" dirty="0">
                <a:sym typeface="+mn-ea"/>
              </a:rPr>
              <a:t>DataOutputStream out =</a:t>
            </a:r>
            <a:endParaRPr lang="en-US" altLang="zh-CN" sz="2400" b="1" dirty="0"/>
          </a:p>
          <a:p>
            <a:pPr eaLnBrk="1" hangingPunct="1">
              <a:buNone/>
            </a:pPr>
            <a:r>
              <a:rPr lang="en-US" altLang="zh-CN" sz="2400" b="1" dirty="0">
                <a:sym typeface="+mn-ea"/>
              </a:rPr>
              <a:t>	</a:t>
            </a:r>
            <a:r>
              <a:rPr lang="en-US" altLang="zh-CN" sz="2400" b="1" dirty="0">
                <a:solidFill>
                  <a:srgbClr val="034EA2"/>
                </a:solidFill>
                <a:sym typeface="+mn-ea"/>
              </a:rPr>
              <a:t>new </a:t>
            </a:r>
            <a:r>
              <a:rPr lang="en-US" altLang="zh-CN" sz="2400" b="1" dirty="0">
                <a:sym typeface="+mn-ea"/>
              </a:rPr>
              <a:t>DataOutputStream(</a:t>
            </a:r>
            <a:endParaRPr lang="en-US" altLang="zh-CN" sz="2400" b="1" dirty="0"/>
          </a:p>
          <a:p>
            <a:pPr eaLnBrk="1" hangingPunct="1">
              <a:buNone/>
            </a:pPr>
            <a:r>
              <a:rPr lang="en-US" altLang="zh-CN" sz="2400" b="1" dirty="0">
                <a:sym typeface="+mn-ea"/>
              </a:rPr>
              <a:t>	    </a:t>
            </a:r>
            <a:r>
              <a:rPr lang="en-US" altLang="zh-CN" sz="2400" b="1" dirty="0">
                <a:solidFill>
                  <a:srgbClr val="034EA2"/>
                </a:solidFill>
                <a:sym typeface="+mn-ea"/>
              </a:rPr>
              <a:t>new </a:t>
            </a:r>
            <a:r>
              <a:rPr lang="en-US" altLang="zh-CN" sz="2400" b="1" dirty="0">
                <a:sym typeface="+mn-ea"/>
              </a:rPr>
              <a:t>BufferedOutputStream(</a:t>
            </a:r>
            <a:endParaRPr lang="en-US" altLang="zh-CN" sz="2400" b="1" dirty="0"/>
          </a:p>
          <a:p>
            <a:pPr eaLnBrk="1" hangingPunct="1">
              <a:buNone/>
            </a:pPr>
            <a:r>
              <a:rPr lang="en-US" altLang="zh-CN" sz="2400" b="1" dirty="0">
                <a:sym typeface="+mn-ea"/>
              </a:rPr>
              <a:t>		  </a:t>
            </a:r>
            <a:r>
              <a:rPr lang="en-US" altLang="zh-CN" sz="2400" b="1" dirty="0">
                <a:solidFill>
                  <a:srgbClr val="034EA2"/>
                </a:solidFill>
                <a:sym typeface="+mn-ea"/>
              </a:rPr>
              <a:t>new </a:t>
            </a:r>
            <a:r>
              <a:rPr lang="en-US" altLang="zh-CN" sz="2400" b="1" dirty="0">
                <a:sym typeface="+mn-ea"/>
              </a:rPr>
              <a:t>FileOutputStream("Data.txt")));</a:t>
            </a:r>
            <a:endParaRPr lang="zh-CN" altLang="en-US" sz="2400" b="1" dirty="0"/>
          </a:p>
          <a:p>
            <a:pPr marL="0" indent="0">
              <a:lnSpc>
                <a:spcPct val="150000"/>
              </a:lnSpc>
              <a:spcBef>
                <a:spcPts val="0"/>
              </a:spcBef>
              <a:buNone/>
            </a:pPr>
            <a:endParaRPr kumimoji="1" lang="zh-CN" altLang="en-US" sz="2000" b="1" dirty="0">
              <a:solidFill>
                <a:schemeClr val="accent6">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P spid="16" grpId="0"/>
      <p:bldP spid="18" grpId="0"/>
      <p:bldP spid="9"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4.1.1</a:t>
            </a:r>
            <a:r>
              <a:rPr kumimoji="1" lang="zh-CN" altLang="en-US" dirty="0">
                <a:solidFill>
                  <a:schemeClr val="bg1"/>
                </a:solidFill>
              </a:rPr>
              <a:t> </a:t>
            </a:r>
            <a:r>
              <a:rPr kumimoji="1" lang="en-US" altLang="zh-CN" dirty="0">
                <a:solidFill>
                  <a:schemeClr val="bg1"/>
                </a:solidFill>
              </a:rPr>
              <a:t>Java</a:t>
            </a:r>
            <a:r>
              <a:rPr kumimoji="1" lang="zh-CN" altLang="en-US" dirty="0">
                <a:solidFill>
                  <a:schemeClr val="bg1"/>
                </a:solidFill>
              </a:rPr>
              <a:t>字节流</a:t>
            </a:r>
            <a:r>
              <a:rPr kumimoji="1" lang="en-US" altLang="zh-CN" sz="3600" dirty="0">
                <a:solidFill>
                  <a:schemeClr val="bg1"/>
                </a:solidFill>
              </a:rPr>
              <a:t> </a:t>
            </a:r>
            <a:r>
              <a:rPr kumimoji="1" lang="en-US" altLang="zh-CN" sz="2800" dirty="0">
                <a:solidFill>
                  <a:schemeClr val="bg1"/>
                </a:solidFill>
              </a:rPr>
              <a:t>14/14</a:t>
            </a:r>
            <a:endParaRPr kumimoji="1" lang="en-US" altLang="zh-CN" sz="2800"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6"/>
            </p:custDataLst>
          </p:nvPr>
        </p:nvSpPr>
        <p:spPr>
          <a:xfrm>
            <a:off x="530860" y="1195689"/>
            <a:ext cx="8036560" cy="566950"/>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en-US" altLang="zh-CN" sz="2400" b="1" dirty="0">
                <a:solidFill>
                  <a:srgbClr val="034EA2"/>
                </a:solidFill>
              </a:rPr>
              <a:t>FilterOutputStream—PrintStream</a:t>
            </a:r>
            <a:endParaRPr kumimoji="1" lang="en-US" altLang="zh-CN" sz="2400" b="1" dirty="0">
              <a:solidFill>
                <a:srgbClr val="034EA2"/>
              </a:solidFill>
            </a:endParaRPr>
          </a:p>
        </p:txBody>
      </p:sp>
      <p:sp>
        <p:nvSpPr>
          <p:cNvPr id="8" name="内容占位符 2"/>
          <p:cNvSpPr txBox="1"/>
          <p:nvPr>
            <p:custDataLst>
              <p:tags r:id="rId7"/>
            </p:custDataLst>
          </p:nvPr>
        </p:nvSpPr>
        <p:spPr>
          <a:xfrm>
            <a:off x="797560" y="2903507"/>
            <a:ext cx="7769860"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endParaRPr kumimoji="1" lang="en-US" altLang="zh-CN" sz="2400" dirty="0"/>
          </a:p>
        </p:txBody>
      </p:sp>
      <p:sp>
        <p:nvSpPr>
          <p:cNvPr id="15" name="内容占位符 2"/>
          <p:cNvSpPr txBox="1"/>
          <p:nvPr>
            <p:custDataLst>
              <p:tags r:id="rId8"/>
            </p:custDataLst>
          </p:nvPr>
        </p:nvSpPr>
        <p:spPr>
          <a:xfrm>
            <a:off x="530860" y="1762639"/>
            <a:ext cx="8036560" cy="566950"/>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zh-CN" altLang="en-US" sz="2400" b="1" dirty="0">
                <a:solidFill>
                  <a:schemeClr val="tx1"/>
                </a:solidFill>
              </a:rPr>
              <a:t>功能：将基本类型数据转换为字符串形式写入到输出流</a:t>
            </a:r>
            <a:endParaRPr kumimoji="1" lang="zh-CN" altLang="en-US" sz="2400" b="1" dirty="0">
              <a:solidFill>
                <a:schemeClr val="tx1"/>
              </a:solidFill>
            </a:endParaRPr>
          </a:p>
        </p:txBody>
      </p:sp>
      <p:sp>
        <p:nvSpPr>
          <p:cNvPr id="16" name="内容占位符 2"/>
          <p:cNvSpPr txBox="1"/>
          <p:nvPr>
            <p:custDataLst>
              <p:tags r:id="rId9"/>
            </p:custDataLst>
          </p:nvPr>
        </p:nvSpPr>
        <p:spPr>
          <a:xfrm>
            <a:off x="797560" y="2336557"/>
            <a:ext cx="8036560" cy="1101725"/>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0000"/>
              </a:lnSpc>
              <a:spcBef>
                <a:spcPts val="0"/>
              </a:spcBef>
            </a:pPr>
            <a:r>
              <a:rPr kumimoji="1" lang="zh-CN" altLang="en-US" sz="2400" b="1" dirty="0">
                <a:solidFill>
                  <a:schemeClr val="tx1"/>
                </a:solidFill>
              </a:rPr>
              <a:t>首先调用</a:t>
            </a:r>
            <a:r>
              <a:rPr kumimoji="1" lang="en-US" altLang="zh-CN" sz="2400" b="1" dirty="0">
                <a:solidFill>
                  <a:schemeClr val="tx1"/>
                </a:solidFill>
              </a:rPr>
              <a:t>toString()</a:t>
            </a:r>
            <a:r>
              <a:rPr kumimoji="1" lang="zh-CN" altLang="en-US" sz="2400" b="1" dirty="0">
                <a:solidFill>
                  <a:schemeClr val="tx1"/>
                </a:solidFill>
              </a:rPr>
              <a:t>，然后写入到输出流。</a:t>
            </a:r>
            <a:endParaRPr kumimoji="1" lang="en-US" altLang="zh-CN" sz="2400" b="1" dirty="0">
              <a:solidFill>
                <a:schemeClr val="tx1"/>
              </a:solidFill>
            </a:endParaRPr>
          </a:p>
          <a:p>
            <a:pPr>
              <a:lnSpc>
                <a:spcPct val="140000"/>
              </a:lnSpc>
              <a:spcBef>
                <a:spcPts val="0"/>
              </a:spcBef>
            </a:pPr>
            <a:r>
              <a:rPr kumimoji="1" lang="zh-CN" altLang="en-US" sz="2400" b="1" dirty="0">
                <a:solidFill>
                  <a:schemeClr val="tx1"/>
                </a:solidFill>
              </a:rPr>
              <a:t>默认使用平台缺省字符编码格式。</a:t>
            </a:r>
            <a:endParaRPr kumimoji="1" lang="zh-CN" altLang="en-US" sz="2400" b="1" dirty="0">
              <a:solidFill>
                <a:schemeClr val="tx1"/>
              </a:solidFill>
            </a:endParaRPr>
          </a:p>
        </p:txBody>
      </p:sp>
      <p:sp>
        <p:nvSpPr>
          <p:cNvPr id="18" name="内容占位符 2"/>
          <p:cNvSpPr txBox="1"/>
          <p:nvPr>
            <p:custDataLst>
              <p:tags r:id="rId10"/>
            </p:custDataLst>
          </p:nvPr>
        </p:nvSpPr>
        <p:spPr>
          <a:xfrm>
            <a:off x="569595" y="3312810"/>
            <a:ext cx="8036560" cy="566950"/>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zh-CN" altLang="en-US" sz="2400" b="1" dirty="0">
                <a:solidFill>
                  <a:schemeClr val="tx1"/>
                </a:solidFill>
              </a:rPr>
              <a:t>常用方法：</a:t>
            </a:r>
            <a:endParaRPr kumimoji="1" lang="zh-CN" altLang="en-US" sz="2400" b="1" dirty="0">
              <a:solidFill>
                <a:schemeClr val="tx1"/>
              </a:solidFill>
            </a:endParaRPr>
          </a:p>
        </p:txBody>
      </p:sp>
      <p:sp>
        <p:nvSpPr>
          <p:cNvPr id="9" name="内容占位符 2"/>
          <p:cNvSpPr txBox="1"/>
          <p:nvPr>
            <p:custDataLst>
              <p:tags r:id="rId11"/>
            </p:custDataLst>
          </p:nvPr>
        </p:nvSpPr>
        <p:spPr>
          <a:xfrm>
            <a:off x="569595" y="3974465"/>
            <a:ext cx="8036560" cy="2299335"/>
          </a:xfrm>
          <a:prstGeom prst="rect">
            <a:avLst/>
          </a:prstGeom>
          <a:ln w="19050">
            <a:solidFill>
              <a:srgbClr val="034EA2"/>
            </a:solidFill>
            <a:prstDash val="dash"/>
          </a:ln>
        </p:spPr>
        <p:txBody>
          <a:bodyPr vert="horz"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buNone/>
            </a:pPr>
            <a:r>
              <a:rPr kumimoji="1" lang="en-US" altLang="zh-CN" sz="1800" b="1" dirty="0">
                <a:solidFill>
                  <a:srgbClr val="034DA0"/>
                </a:solidFill>
              </a:rPr>
              <a:t>public </a:t>
            </a:r>
            <a:r>
              <a:rPr kumimoji="1" lang="en-US" altLang="zh-CN" sz="1800" b="1" dirty="0">
                <a:solidFill>
                  <a:schemeClr val="tx1"/>
                </a:solidFill>
              </a:rPr>
              <a:t>PrintStream(OutputStream out, boolean autoFlush, String encoding)</a:t>
            </a:r>
            <a:endParaRPr kumimoji="1" lang="en-US" altLang="zh-CN" sz="1800" b="1" dirty="0">
              <a:solidFill>
                <a:schemeClr val="tx1"/>
              </a:solidFill>
            </a:endParaRPr>
          </a:p>
          <a:p>
            <a:pPr marL="0" indent="0">
              <a:lnSpc>
                <a:spcPct val="130000"/>
              </a:lnSpc>
              <a:spcBef>
                <a:spcPts val="0"/>
              </a:spcBef>
              <a:buNone/>
            </a:pPr>
            <a:r>
              <a:rPr kumimoji="1" lang="en-US" altLang="zh-CN" sz="1800" b="1" dirty="0">
                <a:solidFill>
                  <a:schemeClr val="tx1"/>
                </a:solidFill>
              </a:rPr>
              <a:t>            </a:t>
            </a:r>
            <a:r>
              <a:rPr kumimoji="1" lang="en-US" altLang="zh-CN" sz="1800" b="1" dirty="0">
                <a:solidFill>
                  <a:srgbClr val="034DA0"/>
                </a:solidFill>
              </a:rPr>
              <a:t>throws </a:t>
            </a:r>
            <a:r>
              <a:rPr kumimoji="1" lang="en-US" altLang="zh-CN" sz="1800" b="1" dirty="0">
                <a:solidFill>
                  <a:schemeClr val="tx1"/>
                </a:solidFill>
              </a:rPr>
              <a:t>UnsupportedEncodingException</a:t>
            </a:r>
            <a:endParaRPr kumimoji="1" lang="en-US" altLang="zh-CN" sz="1800" b="1" dirty="0">
              <a:solidFill>
                <a:schemeClr val="tx1"/>
              </a:solidFill>
            </a:endParaRPr>
          </a:p>
          <a:p>
            <a:pPr marL="0" indent="0">
              <a:lnSpc>
                <a:spcPct val="130000"/>
              </a:lnSpc>
              <a:spcBef>
                <a:spcPts val="0"/>
              </a:spcBef>
              <a:buNone/>
            </a:pPr>
            <a:r>
              <a:rPr kumimoji="1" lang="en-US" altLang="zh-CN" sz="1800" b="1" dirty="0">
                <a:solidFill>
                  <a:srgbClr val="034DA0"/>
                </a:solidFill>
                <a:sym typeface="+mn-ea"/>
              </a:rPr>
              <a:t>public </a:t>
            </a:r>
            <a:r>
              <a:rPr kumimoji="1" lang="en-US" altLang="zh-CN" sz="1800" b="1" dirty="0">
                <a:sym typeface="+mn-ea"/>
              </a:rPr>
              <a:t>PrintStream(File file)  </a:t>
            </a:r>
            <a:r>
              <a:rPr kumimoji="1" lang="en-US" altLang="zh-CN" sz="1800" b="1" dirty="0">
                <a:solidFill>
                  <a:srgbClr val="034DA0"/>
                </a:solidFill>
                <a:sym typeface="+mn-ea"/>
              </a:rPr>
              <a:t>throws </a:t>
            </a:r>
            <a:r>
              <a:rPr kumimoji="1" lang="en-US" altLang="zh-CN" sz="1800" b="1" dirty="0">
                <a:sym typeface="+mn-ea"/>
              </a:rPr>
              <a:t>FileNotFoundException</a:t>
            </a:r>
            <a:endParaRPr kumimoji="1" lang="en-US" altLang="zh-CN" sz="1800" b="1" dirty="0">
              <a:sym typeface="+mn-ea"/>
            </a:endParaRPr>
          </a:p>
          <a:p>
            <a:pPr marL="0" indent="0">
              <a:lnSpc>
                <a:spcPct val="130000"/>
              </a:lnSpc>
              <a:spcBef>
                <a:spcPts val="0"/>
              </a:spcBef>
              <a:buNone/>
            </a:pPr>
            <a:r>
              <a:rPr kumimoji="1" lang="en-US" altLang="zh-CN" sz="1800" b="1" dirty="0">
                <a:solidFill>
                  <a:srgbClr val="034DA0"/>
                </a:solidFill>
                <a:sym typeface="+mn-ea"/>
              </a:rPr>
              <a:t>public void </a:t>
            </a:r>
            <a:r>
              <a:rPr kumimoji="1" lang="en-US" altLang="zh-CN" sz="1800" b="1" dirty="0">
                <a:sym typeface="+mn-ea"/>
              </a:rPr>
              <a:t>print(...),     public </a:t>
            </a:r>
            <a:r>
              <a:rPr kumimoji="1" lang="en-US" altLang="zh-CN" sz="1800" b="1" dirty="0">
                <a:solidFill>
                  <a:srgbClr val="034DA0"/>
                </a:solidFill>
                <a:sym typeface="+mn-ea"/>
              </a:rPr>
              <a:t>void </a:t>
            </a:r>
            <a:r>
              <a:rPr kumimoji="1" lang="en-US" altLang="zh-CN" sz="1800" b="1" dirty="0">
                <a:sym typeface="+mn-ea"/>
              </a:rPr>
              <a:t>println(...)</a:t>
            </a:r>
            <a:endParaRPr kumimoji="1" lang="en-US" altLang="zh-CN" sz="1800" b="1" dirty="0">
              <a:solidFill>
                <a:schemeClr val="tx1"/>
              </a:solidFill>
            </a:endParaRPr>
          </a:p>
          <a:p>
            <a:pPr marL="0" indent="0">
              <a:lnSpc>
                <a:spcPct val="130000"/>
              </a:lnSpc>
              <a:spcBef>
                <a:spcPts val="0"/>
              </a:spcBef>
              <a:buNone/>
            </a:pPr>
            <a:r>
              <a:rPr kumimoji="1" lang="en-US" altLang="zh-CN" sz="1800" b="1" dirty="0">
                <a:solidFill>
                  <a:srgbClr val="034DA0"/>
                </a:solidFill>
              </a:rPr>
              <a:t>public </a:t>
            </a:r>
            <a:r>
              <a:rPr kumimoji="1" lang="en-US" altLang="zh-CN" sz="1800" b="1" dirty="0">
                <a:solidFill>
                  <a:schemeClr val="tx1"/>
                </a:solidFill>
              </a:rPr>
              <a:t>PrintStream append(CharSequence csq)</a:t>
            </a:r>
            <a:endParaRPr kumimoji="1" lang="en-US" altLang="zh-CN" sz="1800" b="1" dirty="0">
              <a:solidFill>
                <a:schemeClr val="tx1"/>
              </a:solidFill>
            </a:endParaRPr>
          </a:p>
          <a:p>
            <a:pPr marL="0" indent="0">
              <a:lnSpc>
                <a:spcPct val="130000"/>
              </a:lnSpc>
              <a:spcBef>
                <a:spcPts val="0"/>
              </a:spcBef>
              <a:buNone/>
            </a:pPr>
            <a:r>
              <a:rPr kumimoji="1" lang="en-US" altLang="zh-CN" sz="1800" b="1" dirty="0">
                <a:solidFill>
                  <a:srgbClr val="034DA0"/>
                </a:solidFill>
              </a:rPr>
              <a:t>public </a:t>
            </a:r>
            <a:r>
              <a:rPr kumimoji="1" lang="en-US" altLang="zh-CN" sz="1800" b="1" dirty="0">
                <a:solidFill>
                  <a:schemeClr val="tx1"/>
                </a:solidFill>
              </a:rPr>
              <a:t>PrintStream format(String format, Object... args)</a:t>
            </a:r>
            <a:endParaRPr kumimoji="1" lang="en-US" altLang="zh-CN" sz="18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9"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2627" name="Rectangle 3"/>
          <p:cNvSpPr>
            <a:spLocks noGrp="1"/>
          </p:cNvSpPr>
          <p:nvPr>
            <p:ph idx="1"/>
          </p:nvPr>
        </p:nvSpPr>
        <p:spPr>
          <a:xfrm>
            <a:off x="276860" y="1207135"/>
            <a:ext cx="8636635" cy="4970145"/>
          </a:xfrm>
        </p:spPr>
        <p:txBody>
          <a:bodyPr vert="horz" wrap="square" lIns="91440" tIns="45720" rIns="91440" bIns="45720" anchor="t" anchorCtr="0"/>
          <a:p>
            <a:pPr algn="l" eaLnBrk="1" hangingPunct="1">
              <a:lnSpc>
                <a:spcPct val="150000"/>
              </a:lnSpc>
              <a:spcBef>
                <a:spcPts val="0"/>
              </a:spcBef>
              <a:buClrTx/>
              <a:buSzTx/>
            </a:pPr>
            <a:r>
              <a:rPr kumimoji="1" lang="zh-CN" altLang="en-US" sz="2400" b="1" dirty="0"/>
              <a:t>Java I/O 程序库( java.io.* )的设计使用了Decorator设计模式。</a:t>
            </a:r>
            <a:endParaRPr kumimoji="1" lang="zh-CN" altLang="en-US" sz="2400" b="1" dirty="0"/>
          </a:p>
          <a:p>
            <a:pPr lvl="1" algn="l" eaLnBrk="1" hangingPunct="1">
              <a:lnSpc>
                <a:spcPct val="150000"/>
              </a:lnSpc>
              <a:spcBef>
                <a:spcPts val="0"/>
              </a:spcBef>
              <a:buClrTx/>
              <a:buSzTx/>
            </a:pPr>
            <a:r>
              <a:rPr kumimoji="1" lang="zh-CN" altLang="en-US" sz="2395" b="1" dirty="0"/>
              <a:t>当为满足各种必要的功能组合，造成单纯的继承动作产生大量subclass时，往往使用Decorator设计模式。</a:t>
            </a:r>
            <a:endParaRPr kumimoji="1" lang="zh-CN" altLang="en-US" sz="2395" b="1" dirty="0"/>
          </a:p>
          <a:p>
            <a:pPr lvl="1" algn="l" eaLnBrk="1" hangingPunct="1">
              <a:lnSpc>
                <a:spcPct val="150000"/>
              </a:lnSpc>
              <a:spcBef>
                <a:spcPts val="0"/>
              </a:spcBef>
              <a:buClrTx/>
              <a:buSzTx/>
            </a:pPr>
            <a:r>
              <a:rPr kumimoji="1" lang="zh-CN" altLang="en-US" sz="2395" b="1" dirty="0"/>
              <a:t>Java I/O 程序库往往需要不同功能的组合，这也正是为什么要使用Decorator设计模式的原因。</a:t>
            </a:r>
            <a:endParaRPr kumimoji="1" lang="zh-CN" altLang="en-US" sz="2395" b="1" dirty="0"/>
          </a:p>
        </p:txBody>
      </p:sp>
      <p:sp>
        <p:nvSpPr>
          <p:cNvPr id="2" name="矩形 1"/>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350"/>
          </a:p>
        </p:txBody>
      </p:sp>
      <p:sp>
        <p:nvSpPr>
          <p:cNvPr id="4" name="标题 1"/>
          <p:cNvSpPr>
            <a:spLocks noGrp="1"/>
          </p:cNvSpPr>
          <p:nvPr>
            <p:custDataLst>
              <p:tags r:id="rId2"/>
            </p:custDataLst>
          </p:nvPr>
        </p:nvSpPr>
        <p:spPr>
          <a:xfrm>
            <a:off x="137160" y="262890"/>
            <a:ext cx="6497955" cy="662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n-ea"/>
                <a:ea typeface="+mn-ea"/>
                <a:cs typeface="+mj-cs"/>
              </a:defRPr>
            </a:lvl1pPr>
          </a:lstStyle>
          <a:p>
            <a:r>
              <a:rPr kumimoji="1" lang="en-US" altLang="zh-CN" dirty="0">
                <a:solidFill>
                  <a:schemeClr val="bg1"/>
                </a:solidFill>
              </a:rPr>
              <a:t>4.1.2</a:t>
            </a:r>
            <a:r>
              <a:rPr kumimoji="1" lang="zh-CN" altLang="en-US" dirty="0">
                <a:solidFill>
                  <a:schemeClr val="bg1"/>
                </a:solidFill>
              </a:rPr>
              <a:t> </a:t>
            </a:r>
            <a:r>
              <a:rPr kumimoji="1" lang="en-US" altLang="zh-CN" dirty="0">
                <a:solidFill>
                  <a:schemeClr val="bg1"/>
                </a:solidFill>
                <a:sym typeface="+mn-ea"/>
              </a:rPr>
              <a:t>Decorator设计模式</a:t>
            </a:r>
            <a:r>
              <a:rPr kumimoji="1" lang="en-US" altLang="zh-CN" sz="3600" dirty="0">
                <a:solidFill>
                  <a:schemeClr val="bg1"/>
                </a:solidFill>
              </a:rPr>
              <a:t> </a:t>
            </a:r>
            <a:r>
              <a:rPr kumimoji="1" lang="en-US" altLang="zh-CN" sz="2800" dirty="0">
                <a:solidFill>
                  <a:schemeClr val="bg1"/>
                </a:solidFill>
              </a:rPr>
              <a:t>1/4</a:t>
            </a:r>
            <a:endParaRPr kumimoji="1" lang="en-US" altLang="zh-CN" sz="2800" dirty="0">
              <a:solidFill>
                <a:schemeClr val="bg1"/>
              </a:solidFill>
            </a:endParaRPr>
          </a:p>
        </p:txBody>
      </p:sp>
      <p:pic>
        <p:nvPicPr>
          <p:cNvPr id="11" name="西北工业大学"/>
          <p:cNvPicPr>
            <a:picLocks noChangeAspect="1"/>
          </p:cNvPicPr>
          <p:nvPr>
            <p:custDataLst>
              <p:tags r:id="rId3"/>
            </p:custDataLst>
          </p:nvPr>
        </p:nvPicPr>
        <p:blipFill>
          <a:blip r:embed="rId4" cstate="screen"/>
          <a:stretch>
            <a:fillRect/>
          </a:stretch>
        </p:blipFill>
        <p:spPr>
          <a:xfrm>
            <a:off x="7476490" y="417830"/>
            <a:ext cx="1363345" cy="342900"/>
          </a:xfrm>
          <a:prstGeom prst="rect">
            <a:avLst/>
          </a:prstGeom>
        </p:spPr>
      </p:pic>
      <p:pic>
        <p:nvPicPr>
          <p:cNvPr id="13" name="校徽"/>
          <p:cNvPicPr>
            <a:picLocks noChangeAspect="1"/>
          </p:cNvPicPr>
          <p:nvPr>
            <p:custDataLst>
              <p:tags r:id="rId5"/>
            </p:custDataLst>
          </p:nvPr>
        </p:nvPicPr>
        <p:blipFill>
          <a:blip r:embed="rId6" cstate="screen"/>
          <a:stretch>
            <a:fillRect/>
          </a:stretch>
        </p:blipFill>
        <p:spPr>
          <a:xfrm>
            <a:off x="6868160" y="342900"/>
            <a:ext cx="431800" cy="431800"/>
          </a:xfrm>
          <a:prstGeom prst="rect">
            <a:avLst/>
          </a:prstGeom>
        </p:spPr>
      </p:pic>
      <p:sp>
        <p:nvSpPr>
          <p:cNvPr id="5" name="日期占位符 4"/>
          <p:cNvSpPr>
            <a:spLocks noGrp="1"/>
          </p:cNvSpPr>
          <p:nvPr>
            <p:ph type="dt" sz="half" idx="10"/>
            <p:custDataLst>
              <p:tags r:id="rId7"/>
            </p:custDataLst>
          </p:nvPr>
        </p:nvSpPr>
        <p:spPr>
          <a:xfrm>
            <a:off x="628650" y="6432550"/>
            <a:ext cx="2057400" cy="365125"/>
          </a:xfrm>
        </p:spPr>
        <p:txBody>
          <a:bodyPr/>
          <a:p>
            <a:fld id="{8BEB6EB5-CC0D-C94C-91B9-9EA1B45E848E}" type="datetime1">
              <a:rPr kumimoji="1" lang="zh-CN" altLang="en-US" sz="900" smtClean="0"/>
            </a:fld>
            <a:endParaRPr kumimoji="1" lang="zh-CN" altLang="en-US" sz="900"/>
          </a:p>
        </p:txBody>
      </p:sp>
      <p:sp>
        <p:nvSpPr>
          <p:cNvPr id="6" name="页脚占位符 5"/>
          <p:cNvSpPr>
            <a:spLocks noGrp="1"/>
          </p:cNvSpPr>
          <p:nvPr>
            <p:ph type="ftr" sz="quarter" idx="11"/>
            <p:custDataLst>
              <p:tags r:id="rId8"/>
            </p:custDataLst>
          </p:nvPr>
        </p:nvSpPr>
        <p:spPr>
          <a:xfrm>
            <a:off x="3028950" y="6432550"/>
            <a:ext cx="3086100" cy="365125"/>
          </a:xfrm>
        </p:spPr>
        <p:txBody>
          <a:bodyPr/>
          <a:p>
            <a:r>
              <a:rPr kumimoji="1" lang="zh-CN" altLang="en-US" sz="900" dirty="0"/>
              <a:t>西北工业大学软件学院</a:t>
            </a:r>
            <a:endParaRPr kumimoji="1" lang="zh-CN" altLang="en-US" sz="900" dirty="0"/>
          </a:p>
        </p:txBody>
      </p:sp>
      <p:sp>
        <p:nvSpPr>
          <p:cNvPr id="7" name="灯片编号占位符 6"/>
          <p:cNvSpPr>
            <a:spLocks noGrp="1"/>
          </p:cNvSpPr>
          <p:nvPr>
            <p:ph type="sldNum" sz="quarter" idx="12"/>
            <p:custDataLst>
              <p:tags r:id="rId9"/>
            </p:custDataLst>
          </p:nvPr>
        </p:nvSpPr>
        <p:spPr>
          <a:xfrm>
            <a:off x="6457950" y="6432550"/>
            <a:ext cx="2057400" cy="365125"/>
          </a:xfrm>
        </p:spPr>
        <p:txBody>
          <a:bodyPr/>
          <a:p>
            <a:fld id="{5A1A6423-77BD-D842-A714-25250E903C41}" type="slidenum">
              <a:rPr kumimoji="1" lang="zh-CN" altLang="en-US" sz="900" smtClean="0"/>
            </a:fld>
            <a:endParaRPr kumimoji="1" lang="zh-CN" altLang="en-US" sz="900"/>
          </a:p>
        </p:txBody>
      </p:sp>
      <p:sp>
        <p:nvSpPr>
          <p:cNvPr id="19" name="矩形 18"/>
          <p:cNvSpPr/>
          <p:nvPr>
            <p:custDataLst>
              <p:tags r:id="rId10"/>
            </p:custDataLst>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82627">
                                            <p:txEl>
                                              <p:charRg st="0" end="46"/>
                                            </p:txEl>
                                          </p:spTgt>
                                        </p:tgtEl>
                                        <p:attrNameLst>
                                          <p:attrName>style.visibility</p:attrName>
                                        </p:attrNameLst>
                                      </p:cBhvr>
                                      <p:to>
                                        <p:strVal val="visible"/>
                                      </p:to>
                                    </p:set>
                                    <p:animEffect transition="in" filter="barn(outHorizontal)">
                                      <p:cBhvr>
                                        <p:cTn id="7" dur="500"/>
                                        <p:tgtEl>
                                          <p:spTgt spid="282627">
                                            <p:txEl>
                                              <p:charRg st="0" end="46"/>
                                            </p:txEl>
                                          </p:spTgt>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282627">
                                            <p:txEl>
                                              <p:charRg st="46" end="102"/>
                                            </p:txEl>
                                          </p:spTgt>
                                        </p:tgtEl>
                                        <p:attrNameLst>
                                          <p:attrName>style.visibility</p:attrName>
                                        </p:attrNameLst>
                                      </p:cBhvr>
                                      <p:to>
                                        <p:strVal val="visible"/>
                                      </p:to>
                                    </p:set>
                                    <p:animEffect transition="in" filter="barn(outHorizontal)">
                                      <p:cBhvr>
                                        <p:cTn id="10" dur="500"/>
                                        <p:tgtEl>
                                          <p:spTgt spid="282627">
                                            <p:txEl>
                                              <p:charRg st="46" end="102"/>
                                            </p:txEl>
                                          </p:spTgt>
                                        </p:tgtEl>
                                      </p:cBhvr>
                                    </p:animEffect>
                                  </p:childTnLst>
                                </p:cTn>
                              </p:par>
                              <p:par>
                                <p:cTn id="11" presetID="16" presetClass="entr" presetSubtype="42" fill="hold" grpId="0" nodeType="withEffect">
                                  <p:stCondLst>
                                    <p:cond delay="0"/>
                                  </p:stCondLst>
                                  <p:childTnLst>
                                    <p:set>
                                      <p:cBhvr>
                                        <p:cTn id="12" dur="1" fill="hold">
                                          <p:stCondLst>
                                            <p:cond delay="0"/>
                                          </p:stCondLst>
                                        </p:cTn>
                                        <p:tgtEl>
                                          <p:spTgt spid="282627">
                                            <p:txEl>
                                              <p:charRg st="102" end="154"/>
                                            </p:txEl>
                                          </p:spTgt>
                                        </p:tgtEl>
                                        <p:attrNameLst>
                                          <p:attrName>style.visibility</p:attrName>
                                        </p:attrNameLst>
                                      </p:cBhvr>
                                      <p:to>
                                        <p:strVal val="visible"/>
                                      </p:to>
                                    </p:set>
                                    <p:animEffect transition="in" filter="barn(outHorizontal)">
                                      <p:cBhvr>
                                        <p:cTn id="13" dur="500"/>
                                        <p:tgtEl>
                                          <p:spTgt spid="282627">
                                            <p:txEl>
                                              <p:charRg st="102" end="15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701" name="Picture 3"/>
          <p:cNvPicPr>
            <a:picLocks noChangeAspect="1"/>
          </p:cNvPicPr>
          <p:nvPr/>
        </p:nvPicPr>
        <p:blipFill>
          <a:blip r:embed="rId1"/>
          <a:stretch>
            <a:fillRect/>
          </a:stretch>
        </p:blipFill>
        <p:spPr>
          <a:xfrm>
            <a:off x="2357755" y="1334135"/>
            <a:ext cx="6272530" cy="5036185"/>
          </a:xfrm>
          <a:prstGeom prst="rect">
            <a:avLst/>
          </a:prstGeom>
          <a:noFill/>
          <a:ln w="9525">
            <a:noFill/>
          </a:ln>
        </p:spPr>
      </p:pic>
      <p:sp>
        <p:nvSpPr>
          <p:cNvPr id="2" name="矩形 1"/>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350"/>
          </a:p>
        </p:txBody>
      </p:sp>
      <p:sp>
        <p:nvSpPr>
          <p:cNvPr id="4" name="标题 1"/>
          <p:cNvSpPr>
            <a:spLocks noGrp="1"/>
          </p:cNvSpPr>
          <p:nvPr>
            <p:custDataLst>
              <p:tags r:id="rId3"/>
            </p:custDataLst>
          </p:nvPr>
        </p:nvSpPr>
        <p:spPr>
          <a:xfrm>
            <a:off x="137160" y="262890"/>
            <a:ext cx="6497955" cy="662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n-ea"/>
                <a:ea typeface="+mn-ea"/>
                <a:cs typeface="+mj-cs"/>
              </a:defRPr>
            </a:lvl1pPr>
          </a:lstStyle>
          <a:p>
            <a:r>
              <a:rPr kumimoji="1" lang="en-US" altLang="zh-CN" dirty="0">
                <a:solidFill>
                  <a:schemeClr val="bg1"/>
                </a:solidFill>
              </a:rPr>
              <a:t>4.1.2</a:t>
            </a:r>
            <a:r>
              <a:rPr kumimoji="1" lang="zh-CN" altLang="en-US" dirty="0">
                <a:solidFill>
                  <a:schemeClr val="bg1"/>
                </a:solidFill>
              </a:rPr>
              <a:t> </a:t>
            </a:r>
            <a:r>
              <a:rPr kumimoji="1" lang="en-US" altLang="zh-CN" dirty="0">
                <a:solidFill>
                  <a:schemeClr val="bg1"/>
                </a:solidFill>
                <a:sym typeface="+mn-ea"/>
              </a:rPr>
              <a:t>Decorator设计模式</a:t>
            </a:r>
            <a:r>
              <a:rPr kumimoji="1" lang="en-US" altLang="zh-CN" sz="3600" dirty="0">
                <a:solidFill>
                  <a:schemeClr val="bg1"/>
                </a:solidFill>
              </a:rPr>
              <a:t> </a:t>
            </a:r>
            <a:r>
              <a:rPr kumimoji="1" lang="en-US" altLang="zh-CN" sz="2800" dirty="0">
                <a:solidFill>
                  <a:schemeClr val="bg1"/>
                </a:solidFill>
              </a:rPr>
              <a:t>2</a:t>
            </a:r>
            <a:r>
              <a:rPr kumimoji="1" lang="en-US" altLang="zh-CN" sz="2800" dirty="0">
                <a:solidFill>
                  <a:schemeClr val="bg1"/>
                </a:solidFill>
              </a:rPr>
              <a:t>/4</a:t>
            </a:r>
            <a:endParaRPr kumimoji="1" lang="en-US" altLang="zh-CN" sz="2800" dirty="0">
              <a:solidFill>
                <a:schemeClr val="bg1"/>
              </a:solidFill>
            </a:endParaRPr>
          </a:p>
        </p:txBody>
      </p:sp>
      <p:pic>
        <p:nvPicPr>
          <p:cNvPr id="11" name="西北工业大学"/>
          <p:cNvPicPr>
            <a:picLocks noChangeAspect="1"/>
          </p:cNvPicPr>
          <p:nvPr>
            <p:custDataLst>
              <p:tags r:id="rId4"/>
            </p:custDataLst>
          </p:nvPr>
        </p:nvPicPr>
        <p:blipFill>
          <a:blip r:embed="rId5" cstate="screen"/>
          <a:stretch>
            <a:fillRect/>
          </a:stretch>
        </p:blipFill>
        <p:spPr>
          <a:xfrm>
            <a:off x="7476490" y="417830"/>
            <a:ext cx="1363345" cy="342900"/>
          </a:xfrm>
          <a:prstGeom prst="rect">
            <a:avLst/>
          </a:prstGeom>
        </p:spPr>
      </p:pic>
      <p:pic>
        <p:nvPicPr>
          <p:cNvPr id="13" name="校徽"/>
          <p:cNvPicPr>
            <a:picLocks noChangeAspect="1"/>
          </p:cNvPicPr>
          <p:nvPr>
            <p:custDataLst>
              <p:tags r:id="rId6"/>
            </p:custDataLst>
          </p:nvPr>
        </p:nvPicPr>
        <p:blipFill>
          <a:blip r:embed="rId7" cstate="screen"/>
          <a:stretch>
            <a:fillRect/>
          </a:stretch>
        </p:blipFill>
        <p:spPr>
          <a:xfrm>
            <a:off x="6868160" y="342900"/>
            <a:ext cx="431800" cy="431800"/>
          </a:xfrm>
          <a:prstGeom prst="rect">
            <a:avLst/>
          </a:prstGeom>
        </p:spPr>
      </p:pic>
      <p:sp>
        <p:nvSpPr>
          <p:cNvPr id="5" name="日期占位符 4"/>
          <p:cNvSpPr>
            <a:spLocks noGrp="1"/>
          </p:cNvSpPr>
          <p:nvPr>
            <p:ph type="dt" sz="half" idx="10"/>
            <p:custDataLst>
              <p:tags r:id="rId8"/>
            </p:custDataLst>
          </p:nvPr>
        </p:nvSpPr>
        <p:spPr>
          <a:xfrm>
            <a:off x="628650" y="6432550"/>
            <a:ext cx="2057400" cy="365125"/>
          </a:xfrm>
        </p:spPr>
        <p:txBody>
          <a:bodyPr/>
          <a:p>
            <a:fld id="{8BEB6EB5-CC0D-C94C-91B9-9EA1B45E848E}" type="datetime1">
              <a:rPr kumimoji="1" lang="zh-CN" altLang="en-US" sz="900" smtClean="0"/>
            </a:fld>
            <a:endParaRPr kumimoji="1" lang="zh-CN" altLang="en-US" sz="900"/>
          </a:p>
        </p:txBody>
      </p:sp>
      <p:sp>
        <p:nvSpPr>
          <p:cNvPr id="6" name="页脚占位符 5"/>
          <p:cNvSpPr>
            <a:spLocks noGrp="1"/>
          </p:cNvSpPr>
          <p:nvPr>
            <p:ph type="ftr" sz="quarter" idx="11"/>
            <p:custDataLst>
              <p:tags r:id="rId9"/>
            </p:custDataLst>
          </p:nvPr>
        </p:nvSpPr>
        <p:spPr>
          <a:xfrm>
            <a:off x="3028950" y="6432550"/>
            <a:ext cx="3086100" cy="365125"/>
          </a:xfrm>
        </p:spPr>
        <p:txBody>
          <a:bodyPr/>
          <a:p>
            <a:r>
              <a:rPr kumimoji="1" lang="zh-CN" altLang="en-US" sz="900" dirty="0"/>
              <a:t>西北工业大学软件学院</a:t>
            </a:r>
            <a:endParaRPr kumimoji="1" lang="zh-CN" altLang="en-US" sz="900" dirty="0"/>
          </a:p>
        </p:txBody>
      </p:sp>
      <p:sp>
        <p:nvSpPr>
          <p:cNvPr id="7" name="灯片编号占位符 6"/>
          <p:cNvSpPr>
            <a:spLocks noGrp="1"/>
          </p:cNvSpPr>
          <p:nvPr>
            <p:ph type="sldNum" sz="quarter" idx="12"/>
            <p:custDataLst>
              <p:tags r:id="rId10"/>
            </p:custDataLst>
          </p:nvPr>
        </p:nvSpPr>
        <p:spPr>
          <a:xfrm>
            <a:off x="6457950" y="6432550"/>
            <a:ext cx="2057400" cy="365125"/>
          </a:xfrm>
        </p:spPr>
        <p:txBody>
          <a:bodyPr/>
          <a:p>
            <a:fld id="{5A1A6423-77BD-D842-A714-25250E903C41}" type="slidenum">
              <a:rPr kumimoji="1" lang="zh-CN" altLang="en-US" sz="900" smtClean="0"/>
            </a:fld>
            <a:endParaRPr kumimoji="1" lang="zh-CN" altLang="en-US" sz="900"/>
          </a:p>
        </p:txBody>
      </p:sp>
      <p:sp>
        <p:nvSpPr>
          <p:cNvPr id="19" name="矩形 18"/>
          <p:cNvSpPr/>
          <p:nvPr>
            <p:custDataLst>
              <p:tags r:id="rId11"/>
            </p:custDataLst>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515620" y="1386205"/>
            <a:ext cx="3653155" cy="829945"/>
          </a:xfrm>
          <a:prstGeom prst="rect">
            <a:avLst/>
          </a:prstGeom>
          <a:noFill/>
        </p:spPr>
        <p:txBody>
          <a:bodyPr wrap="square" rtlCol="0">
            <a:spAutoFit/>
          </a:bodyPr>
          <a:p>
            <a:pPr marL="342900" indent="-342900">
              <a:buFont typeface="Arial" panose="020B0604020202020204" pitchFamily="34" charset="0"/>
              <a:buChar char="•"/>
            </a:pPr>
            <a:r>
              <a:rPr lang="zh-CN" altLang="en-US" sz="2400" b="1"/>
              <a:t>通过继承实现功能组合，会产生大量的子类</a:t>
            </a:r>
            <a:endParaRPr lang="zh-CN" altLang="en-US" sz="2400"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3651" name="Rectangle 3"/>
          <p:cNvSpPr>
            <a:spLocks noGrp="1"/>
          </p:cNvSpPr>
          <p:nvPr>
            <p:ph idx="1"/>
          </p:nvPr>
        </p:nvSpPr>
        <p:spPr>
          <a:xfrm>
            <a:off x="264160" y="1268730"/>
            <a:ext cx="3972560" cy="4947285"/>
          </a:xfrm>
        </p:spPr>
        <p:txBody>
          <a:bodyPr vert="horz" wrap="square" lIns="91440" tIns="45720" rIns="91440" bIns="45720" anchor="t" anchorCtr="0"/>
          <a:p>
            <a:pPr algn="l" eaLnBrk="1" hangingPunct="1">
              <a:lnSpc>
                <a:spcPct val="130000"/>
              </a:lnSpc>
              <a:spcBef>
                <a:spcPts val="0"/>
              </a:spcBef>
              <a:buClrTx/>
              <a:buSzTx/>
            </a:pPr>
            <a:r>
              <a:rPr kumimoji="1" lang="zh-CN" altLang="en-US" sz="2400" b="1" dirty="0"/>
              <a:t>Decorator设计模式：</a:t>
            </a:r>
            <a:endParaRPr kumimoji="1" lang="zh-CN" altLang="en-US" sz="2400" b="1" dirty="0"/>
          </a:p>
          <a:p>
            <a:pPr lvl="0" algn="l" eaLnBrk="1" hangingPunct="1">
              <a:lnSpc>
                <a:spcPct val="130000"/>
              </a:lnSpc>
              <a:spcBef>
                <a:spcPts val="0"/>
              </a:spcBef>
              <a:buClrTx/>
              <a:buSzTx/>
            </a:pPr>
            <a:r>
              <a:rPr kumimoji="1" lang="zh-CN" altLang="en-US" sz="2400" b="1" dirty="0"/>
              <a:t>在原有的基础上，每添加一个装饰，就可以增加一种功能。</a:t>
            </a:r>
            <a:endParaRPr kumimoji="1" lang="zh-CN" altLang="en-US" sz="2400" b="1" dirty="0"/>
          </a:p>
          <a:p>
            <a:pPr lvl="0" algn="l" eaLnBrk="1" hangingPunct="1">
              <a:lnSpc>
                <a:spcPct val="130000"/>
              </a:lnSpc>
              <a:spcBef>
                <a:spcPts val="0"/>
              </a:spcBef>
              <a:buClrTx/>
              <a:buSzTx/>
            </a:pPr>
            <a:r>
              <a:rPr kumimoji="1" lang="zh-CN" altLang="en-US" sz="2400" b="1" dirty="0"/>
              <a:t>动态地给一个对象添加一些额外的职责(在原来对象的基础上提供更多的功能)。就扩展功能而言， 它比生成子类方式更为灵活。</a:t>
            </a:r>
            <a:endParaRPr kumimoji="1" lang="zh-CN" altLang="en-US" sz="2400" b="1" dirty="0"/>
          </a:p>
        </p:txBody>
      </p:sp>
      <p:sp>
        <p:nvSpPr>
          <p:cNvPr id="2" name="矩形 1"/>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350"/>
          </a:p>
        </p:txBody>
      </p:sp>
      <p:sp>
        <p:nvSpPr>
          <p:cNvPr id="4" name="标题 1"/>
          <p:cNvSpPr>
            <a:spLocks noGrp="1"/>
          </p:cNvSpPr>
          <p:nvPr>
            <p:custDataLst>
              <p:tags r:id="rId2"/>
            </p:custDataLst>
          </p:nvPr>
        </p:nvSpPr>
        <p:spPr>
          <a:xfrm>
            <a:off x="137160" y="262890"/>
            <a:ext cx="6497955" cy="662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n-ea"/>
                <a:ea typeface="+mn-ea"/>
                <a:cs typeface="+mj-cs"/>
              </a:defRPr>
            </a:lvl1pPr>
          </a:lstStyle>
          <a:p>
            <a:r>
              <a:rPr kumimoji="1" lang="en-US" altLang="zh-CN" dirty="0">
                <a:solidFill>
                  <a:schemeClr val="bg1"/>
                </a:solidFill>
              </a:rPr>
              <a:t>4.1.2</a:t>
            </a:r>
            <a:r>
              <a:rPr kumimoji="1" lang="zh-CN" altLang="en-US" dirty="0">
                <a:solidFill>
                  <a:schemeClr val="bg1"/>
                </a:solidFill>
              </a:rPr>
              <a:t> </a:t>
            </a:r>
            <a:r>
              <a:rPr kumimoji="1" lang="en-US" altLang="zh-CN" dirty="0">
                <a:solidFill>
                  <a:schemeClr val="bg1"/>
                </a:solidFill>
                <a:sym typeface="+mn-ea"/>
              </a:rPr>
              <a:t>Decorator设计模式</a:t>
            </a:r>
            <a:r>
              <a:rPr kumimoji="1" lang="en-US" altLang="zh-CN" sz="3600" dirty="0">
                <a:solidFill>
                  <a:schemeClr val="bg1"/>
                </a:solidFill>
              </a:rPr>
              <a:t> </a:t>
            </a:r>
            <a:r>
              <a:rPr kumimoji="1" lang="en-US" altLang="zh-CN" sz="2800" dirty="0">
                <a:solidFill>
                  <a:schemeClr val="bg1"/>
                </a:solidFill>
              </a:rPr>
              <a:t>3</a:t>
            </a:r>
            <a:r>
              <a:rPr kumimoji="1" lang="en-US" altLang="zh-CN" sz="2800" dirty="0">
                <a:solidFill>
                  <a:schemeClr val="bg1"/>
                </a:solidFill>
              </a:rPr>
              <a:t>/4</a:t>
            </a:r>
            <a:endParaRPr kumimoji="1" lang="en-US" altLang="zh-CN" sz="2800" dirty="0">
              <a:solidFill>
                <a:schemeClr val="bg1"/>
              </a:solidFill>
            </a:endParaRPr>
          </a:p>
        </p:txBody>
      </p:sp>
      <p:pic>
        <p:nvPicPr>
          <p:cNvPr id="11" name="西北工业大学"/>
          <p:cNvPicPr>
            <a:picLocks noChangeAspect="1"/>
          </p:cNvPicPr>
          <p:nvPr>
            <p:custDataLst>
              <p:tags r:id="rId3"/>
            </p:custDataLst>
          </p:nvPr>
        </p:nvPicPr>
        <p:blipFill>
          <a:blip r:embed="rId4" cstate="screen"/>
          <a:stretch>
            <a:fillRect/>
          </a:stretch>
        </p:blipFill>
        <p:spPr>
          <a:xfrm>
            <a:off x="7476490" y="417830"/>
            <a:ext cx="1363345" cy="342900"/>
          </a:xfrm>
          <a:prstGeom prst="rect">
            <a:avLst/>
          </a:prstGeom>
        </p:spPr>
      </p:pic>
      <p:pic>
        <p:nvPicPr>
          <p:cNvPr id="13" name="校徽"/>
          <p:cNvPicPr>
            <a:picLocks noChangeAspect="1"/>
          </p:cNvPicPr>
          <p:nvPr>
            <p:custDataLst>
              <p:tags r:id="rId5"/>
            </p:custDataLst>
          </p:nvPr>
        </p:nvPicPr>
        <p:blipFill>
          <a:blip r:embed="rId6" cstate="screen"/>
          <a:stretch>
            <a:fillRect/>
          </a:stretch>
        </p:blipFill>
        <p:spPr>
          <a:xfrm>
            <a:off x="6868160" y="342900"/>
            <a:ext cx="431800" cy="431800"/>
          </a:xfrm>
          <a:prstGeom prst="rect">
            <a:avLst/>
          </a:prstGeom>
        </p:spPr>
      </p:pic>
      <p:sp>
        <p:nvSpPr>
          <p:cNvPr id="5" name="日期占位符 4"/>
          <p:cNvSpPr>
            <a:spLocks noGrp="1"/>
          </p:cNvSpPr>
          <p:nvPr>
            <p:ph type="dt" sz="half" idx="10"/>
            <p:custDataLst>
              <p:tags r:id="rId7"/>
            </p:custDataLst>
          </p:nvPr>
        </p:nvSpPr>
        <p:spPr>
          <a:xfrm>
            <a:off x="628650" y="6432550"/>
            <a:ext cx="2057400" cy="365125"/>
          </a:xfrm>
        </p:spPr>
        <p:txBody>
          <a:bodyPr/>
          <a:p>
            <a:fld id="{8BEB6EB5-CC0D-C94C-91B9-9EA1B45E848E}" type="datetime1">
              <a:rPr kumimoji="1" lang="zh-CN" altLang="en-US" sz="900" smtClean="0"/>
            </a:fld>
            <a:endParaRPr kumimoji="1" lang="zh-CN" altLang="en-US" sz="900"/>
          </a:p>
        </p:txBody>
      </p:sp>
      <p:sp>
        <p:nvSpPr>
          <p:cNvPr id="6" name="页脚占位符 5"/>
          <p:cNvSpPr>
            <a:spLocks noGrp="1"/>
          </p:cNvSpPr>
          <p:nvPr>
            <p:ph type="ftr" sz="quarter" idx="11"/>
            <p:custDataLst>
              <p:tags r:id="rId8"/>
            </p:custDataLst>
          </p:nvPr>
        </p:nvSpPr>
        <p:spPr>
          <a:xfrm>
            <a:off x="3028950" y="6432550"/>
            <a:ext cx="3086100" cy="365125"/>
          </a:xfrm>
        </p:spPr>
        <p:txBody>
          <a:bodyPr/>
          <a:p>
            <a:r>
              <a:rPr kumimoji="1" lang="zh-CN" altLang="en-US" sz="900" dirty="0"/>
              <a:t>西北工业大学软件学院</a:t>
            </a:r>
            <a:endParaRPr kumimoji="1" lang="zh-CN" altLang="en-US" sz="900" dirty="0"/>
          </a:p>
        </p:txBody>
      </p:sp>
      <p:sp>
        <p:nvSpPr>
          <p:cNvPr id="7" name="灯片编号占位符 6"/>
          <p:cNvSpPr>
            <a:spLocks noGrp="1"/>
          </p:cNvSpPr>
          <p:nvPr>
            <p:ph type="sldNum" sz="quarter" idx="12"/>
            <p:custDataLst>
              <p:tags r:id="rId9"/>
            </p:custDataLst>
          </p:nvPr>
        </p:nvSpPr>
        <p:spPr>
          <a:xfrm>
            <a:off x="6457950" y="6432550"/>
            <a:ext cx="2057400" cy="365125"/>
          </a:xfrm>
        </p:spPr>
        <p:txBody>
          <a:bodyPr/>
          <a:p>
            <a:fld id="{5A1A6423-77BD-D842-A714-25250E903C41}" type="slidenum">
              <a:rPr kumimoji="1" lang="zh-CN" altLang="en-US" sz="900" smtClean="0"/>
            </a:fld>
            <a:endParaRPr kumimoji="1" lang="zh-CN" altLang="en-US" sz="900"/>
          </a:p>
        </p:txBody>
      </p:sp>
      <p:pic>
        <p:nvPicPr>
          <p:cNvPr id="8" name="图片 7" descr="Decorator"/>
          <p:cNvPicPr>
            <a:picLocks noChangeAspect="1"/>
          </p:cNvPicPr>
          <p:nvPr/>
        </p:nvPicPr>
        <p:blipFill>
          <a:blip r:embed="rId10"/>
          <a:stretch>
            <a:fillRect/>
          </a:stretch>
        </p:blipFill>
        <p:spPr>
          <a:xfrm>
            <a:off x="4233545" y="1687195"/>
            <a:ext cx="4678680" cy="3803650"/>
          </a:xfrm>
          <a:prstGeom prst="rect">
            <a:avLst/>
          </a:prstGeom>
        </p:spPr>
      </p:pic>
      <p:sp>
        <p:nvSpPr>
          <p:cNvPr id="19" name="矩形 18"/>
          <p:cNvSpPr/>
          <p:nvPr>
            <p:custDataLst>
              <p:tags r:id="rId11"/>
            </p:custDataLst>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83651">
                                            <p:txEl>
                                              <p:charRg st="0" end="15"/>
                                            </p:txEl>
                                          </p:spTgt>
                                        </p:tgtEl>
                                        <p:attrNameLst>
                                          <p:attrName>style.visibility</p:attrName>
                                        </p:attrNameLst>
                                      </p:cBhvr>
                                      <p:to>
                                        <p:strVal val="visible"/>
                                      </p:to>
                                    </p:set>
                                    <p:animEffect transition="in" filter="barn(outHorizontal)">
                                      <p:cBhvr>
                                        <p:cTn id="7" dur="500"/>
                                        <p:tgtEl>
                                          <p:spTgt spid="283651">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83651">
                                            <p:txEl>
                                              <p:charRg st="15" end="42"/>
                                            </p:txEl>
                                          </p:spTgt>
                                        </p:tgtEl>
                                        <p:attrNameLst>
                                          <p:attrName>style.visibility</p:attrName>
                                        </p:attrNameLst>
                                      </p:cBhvr>
                                      <p:to>
                                        <p:strVal val="visible"/>
                                      </p:to>
                                    </p:set>
                                    <p:animEffect transition="in" filter="barn(outHorizontal)">
                                      <p:cBhvr>
                                        <p:cTn id="12" dur="500"/>
                                        <p:tgtEl>
                                          <p:spTgt spid="283651">
                                            <p:txEl>
                                              <p:charRg st="15" end="4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283651">
                                            <p:txEl>
                                              <p:charRg st="42" end="101"/>
                                            </p:txEl>
                                          </p:spTgt>
                                        </p:tgtEl>
                                        <p:attrNameLst>
                                          <p:attrName>style.visibility</p:attrName>
                                        </p:attrNameLst>
                                      </p:cBhvr>
                                      <p:to>
                                        <p:strVal val="visible"/>
                                      </p:to>
                                    </p:set>
                                    <p:animEffect transition="in" filter="barn(outHorizontal)">
                                      <p:cBhvr>
                                        <p:cTn id="17" dur="500"/>
                                        <p:tgtEl>
                                          <p:spTgt spid="283651">
                                            <p:txEl>
                                              <p:charRg st="42" end="10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zh-CN" altLang="en-US" dirty="0">
                <a:solidFill>
                  <a:schemeClr val="bg1"/>
                </a:solidFill>
              </a:rPr>
              <a:t>第四单元 高级</a:t>
            </a:r>
            <a:r>
              <a:rPr kumimoji="1" lang="en-US" altLang="zh-CN" dirty="0">
                <a:solidFill>
                  <a:schemeClr val="bg1"/>
                </a:solidFill>
              </a:rPr>
              <a:t>Java</a:t>
            </a:r>
            <a:r>
              <a:rPr kumimoji="1" lang="zh-CN" altLang="en-US" dirty="0">
                <a:solidFill>
                  <a:schemeClr val="bg1"/>
                </a:solidFill>
              </a:rPr>
              <a:t>编程</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6" name="内容占位符 2"/>
          <p:cNvSpPr txBox="1"/>
          <p:nvPr>
            <p:custDataLst>
              <p:tags r:id="rId6"/>
            </p:custDataLst>
          </p:nvPr>
        </p:nvSpPr>
        <p:spPr>
          <a:xfrm>
            <a:off x="1242640" y="2869191"/>
            <a:ext cx="8036560" cy="639445"/>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rgbClr val="034DA0"/>
                </a:solidFill>
              </a:rPr>
              <a:t>理解字符流和字节流的本质作用和区别</a:t>
            </a:r>
            <a:endParaRPr kumimoji="1" lang="zh-CN" altLang="en-US" sz="2400" b="1" dirty="0">
              <a:solidFill>
                <a:srgbClr val="034DA0"/>
              </a:solidFill>
            </a:endParaRPr>
          </a:p>
        </p:txBody>
      </p:sp>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7"/>
            </p:custDataLst>
          </p:nvPr>
        </p:nvSpPr>
        <p:spPr>
          <a:xfrm>
            <a:off x="1242640" y="3640399"/>
            <a:ext cx="8036560" cy="810670"/>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rgbClr val="034DA0"/>
                </a:solidFill>
              </a:rPr>
              <a:t>掌握</a:t>
            </a:r>
            <a:r>
              <a:rPr kumimoji="1" lang="en-US" altLang="zh-CN" sz="2400" b="1" dirty="0">
                <a:solidFill>
                  <a:srgbClr val="034DA0"/>
                </a:solidFill>
              </a:rPr>
              <a:t>Java</a:t>
            </a:r>
            <a:r>
              <a:rPr kumimoji="1" lang="zh-CN" altLang="en-US" sz="2400" b="1" dirty="0">
                <a:solidFill>
                  <a:srgbClr val="034DA0"/>
                </a:solidFill>
              </a:rPr>
              <a:t>界面编程方法，及其核心设计思想</a:t>
            </a:r>
            <a:endParaRPr kumimoji="1" lang="zh-CN" altLang="en-US" sz="2400" b="1" dirty="0">
              <a:solidFill>
                <a:srgbClr val="034DA0"/>
              </a:solidFill>
            </a:endParaRPr>
          </a:p>
        </p:txBody>
      </p:sp>
      <p:sp>
        <p:nvSpPr>
          <p:cNvPr id="8" name="卷形: 水平 1"/>
          <p:cNvSpPr/>
          <p:nvPr>
            <p:custDataLst>
              <p:tags r:id="rId8"/>
            </p:custDataLst>
          </p:nvPr>
        </p:nvSpPr>
        <p:spPr>
          <a:xfrm>
            <a:off x="628650" y="1729105"/>
            <a:ext cx="7743825" cy="3736340"/>
          </a:xfrm>
          <a:prstGeom prst="horizontalScroll">
            <a:avLst>
              <a:gd name="adj" fmla="val 12500"/>
            </a:avLst>
          </a:prstGeom>
          <a:noFill/>
          <a:ln w="25400" cap="flat" cmpd="sng">
            <a:solidFill>
              <a:schemeClr val="hlink"/>
            </a:solidFill>
            <a:prstDash val="sysDot"/>
            <a:round/>
            <a:headEnd type="none" w="med" len="med"/>
            <a:tailEnd type="none" w="med" len="med"/>
          </a:ln>
        </p:spPr>
        <p:txBody>
          <a:bodyPr anchor="t" anchorCtr="0"/>
          <a:lstStyle/>
          <a:p>
            <a:pPr marL="469900" indent="-469900">
              <a:lnSpc>
                <a:spcPct val="75000"/>
              </a:lnSpc>
              <a:spcBef>
                <a:spcPct val="20000"/>
              </a:spcBef>
              <a:buClr>
                <a:schemeClr val="accent2"/>
              </a:buClr>
              <a:buFont typeface="Wingdings" panose="05000000000000000000" pitchFamily="2" charset="2"/>
            </a:pPr>
            <a:endParaRPr lang="zh-CN" altLang="en-US" b="1" dirty="0">
              <a:latin typeface="Times New Roman" panose="02020603050405020304" pitchFamily="18" charset="0"/>
              <a:ea typeface="宋体" panose="02010600030101010101" pitchFamily="2" charset="-122"/>
            </a:endParaRPr>
          </a:p>
        </p:txBody>
      </p:sp>
      <p:sp>
        <p:nvSpPr>
          <p:cNvPr id="9" name="文本框 8"/>
          <p:cNvSpPr txBox="1"/>
          <p:nvPr/>
        </p:nvSpPr>
        <p:spPr>
          <a:xfrm>
            <a:off x="3690083" y="1460725"/>
            <a:ext cx="1620957" cy="523220"/>
          </a:xfrm>
          <a:prstGeom prst="rect">
            <a:avLst/>
          </a:prstGeom>
          <a:noFill/>
        </p:spPr>
        <p:txBody>
          <a:bodyPr wrap="none" rtlCol="0">
            <a:spAutoFit/>
          </a:bodyPr>
          <a:lstStyle/>
          <a:p>
            <a:r>
              <a:rPr kumimoji="1" lang="zh-CN" altLang="en-US" sz="2800" b="1">
                <a:solidFill>
                  <a:srgbClr val="034EA2"/>
                </a:solidFill>
              </a:rPr>
              <a:t>培养目标</a:t>
            </a:r>
            <a:endParaRPr kumimoji="1" lang="zh-CN" altLang="en-US" sz="2800" b="1">
              <a:solidFill>
                <a:srgbClr val="034EA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9" name="Rectangle 3"/>
          <p:cNvSpPr>
            <a:spLocks noGrp="1"/>
          </p:cNvSpPr>
          <p:nvPr>
            <p:ph idx="1"/>
          </p:nvPr>
        </p:nvSpPr>
        <p:spPr>
          <a:xfrm>
            <a:off x="310515" y="1260475"/>
            <a:ext cx="8528685" cy="4933315"/>
          </a:xfrm>
        </p:spPr>
        <p:txBody>
          <a:bodyPr vert="horz" wrap="square" lIns="91440" tIns="45720" rIns="91440" bIns="45720" anchor="t" anchorCtr="0"/>
          <a:p>
            <a:pPr eaLnBrk="1" hangingPunct="1">
              <a:lnSpc>
                <a:spcPct val="130000"/>
              </a:lnSpc>
            </a:pPr>
            <a:r>
              <a:rPr kumimoji="1" lang="zh-CN" altLang="en-US" sz="2400" b="1" dirty="0"/>
              <a:t>Java中的I</a:t>
            </a:r>
            <a:r>
              <a:rPr kumimoji="1" lang="en-US" altLang="zh-CN" sz="2400" b="1" dirty="0"/>
              <a:t>/</a:t>
            </a:r>
            <a:r>
              <a:rPr kumimoji="1" lang="zh-CN" altLang="en-US" sz="2400" b="1" dirty="0"/>
              <a:t>O允许程序员无限扩展I</a:t>
            </a:r>
            <a:r>
              <a:rPr kumimoji="1" lang="en-US" altLang="zh-CN" sz="2400" b="1" dirty="0"/>
              <a:t>/</a:t>
            </a:r>
            <a:r>
              <a:rPr kumimoji="1" lang="zh-CN" altLang="en-US" sz="2400" b="1" dirty="0"/>
              <a:t>O的功能，实现想要的功能，需要4个步骤：</a:t>
            </a:r>
            <a:endParaRPr kumimoji="1" lang="zh-CN" altLang="en-US" sz="2400" b="1" dirty="0"/>
          </a:p>
          <a:p>
            <a:pPr marL="914400" lvl="1" indent="-457200" eaLnBrk="1" hangingPunct="1">
              <a:lnSpc>
                <a:spcPct val="130000"/>
              </a:lnSpc>
              <a:buAutoNum type="arabicPeriod"/>
            </a:pPr>
            <a:r>
              <a:rPr kumimoji="1" lang="zh-CN" altLang="en-US" sz="2400" b="1" dirty="0"/>
              <a:t>创建两个分别继承了FilterInputStream和 FilterOutputStream的子类 </a:t>
            </a:r>
            <a:endParaRPr kumimoji="1" lang="zh-CN" altLang="en-US" sz="2400" b="1" dirty="0"/>
          </a:p>
          <a:p>
            <a:pPr marL="914400" lvl="1" indent="-457200" eaLnBrk="1" hangingPunct="1">
              <a:lnSpc>
                <a:spcPct val="130000"/>
              </a:lnSpc>
              <a:buAutoNum type="arabicPeriod"/>
            </a:pPr>
            <a:r>
              <a:rPr kumimoji="1" lang="zh-CN" altLang="en-US" sz="2400" b="1" dirty="0"/>
              <a:t>重写read()和write()方法来实现自己想要的功能。</a:t>
            </a:r>
            <a:endParaRPr kumimoji="1" lang="zh-CN" altLang="en-US" sz="2400" b="1" dirty="0"/>
          </a:p>
          <a:p>
            <a:pPr marL="914400" lvl="1" indent="-457200" eaLnBrk="1" hangingPunct="1">
              <a:lnSpc>
                <a:spcPct val="130000"/>
              </a:lnSpc>
              <a:buAutoNum type="arabicPeriod"/>
            </a:pPr>
            <a:r>
              <a:rPr kumimoji="1" lang="zh-CN" altLang="en-US" sz="2400" b="1" dirty="0"/>
              <a:t>可以定义或者重写其它方法来提供附加功能。 </a:t>
            </a:r>
            <a:endParaRPr kumimoji="1" lang="zh-CN" altLang="en-US" sz="2400" b="1" dirty="0"/>
          </a:p>
          <a:p>
            <a:pPr marL="914400" lvl="1" indent="-457200" eaLnBrk="1" hangingPunct="1">
              <a:lnSpc>
                <a:spcPct val="130000"/>
              </a:lnSpc>
              <a:buAutoNum type="arabicPeriod"/>
            </a:pPr>
            <a:r>
              <a:rPr kumimoji="1" lang="zh-CN" altLang="en-US" sz="2400" b="1" dirty="0"/>
              <a:t>这两个类由于在功能上是对称的，它们要一起被使用。 </a:t>
            </a:r>
            <a:endParaRPr kumimoji="1" lang="zh-CN" altLang="en-US" sz="2400" b="1" dirty="0"/>
          </a:p>
          <a:p>
            <a:pPr eaLnBrk="1" hangingPunct="1">
              <a:lnSpc>
                <a:spcPct val="130000"/>
              </a:lnSpc>
            </a:pPr>
            <a:r>
              <a:rPr kumimoji="1" lang="zh-CN" altLang="en-US" sz="2400" b="1" dirty="0"/>
              <a:t>通过上述步骤可以无限扩展I</a:t>
            </a:r>
            <a:r>
              <a:rPr kumimoji="1" lang="en-US" altLang="zh-CN" sz="2400" b="1" dirty="0"/>
              <a:t>/</a:t>
            </a:r>
            <a:r>
              <a:rPr kumimoji="1" lang="zh-CN" altLang="en-US" sz="2400" b="1" dirty="0"/>
              <a:t>O的功能。</a:t>
            </a:r>
            <a:endParaRPr kumimoji="1" lang="zh-CN" altLang="en-US" sz="2400" b="1" dirty="0"/>
          </a:p>
        </p:txBody>
      </p:sp>
      <p:sp>
        <p:nvSpPr>
          <p:cNvPr id="2" name="矩形 1"/>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350"/>
          </a:p>
        </p:txBody>
      </p:sp>
      <p:sp>
        <p:nvSpPr>
          <p:cNvPr id="4" name="标题 1"/>
          <p:cNvSpPr>
            <a:spLocks noGrp="1"/>
          </p:cNvSpPr>
          <p:nvPr>
            <p:custDataLst>
              <p:tags r:id="rId2"/>
            </p:custDataLst>
          </p:nvPr>
        </p:nvSpPr>
        <p:spPr>
          <a:xfrm>
            <a:off x="137160" y="262890"/>
            <a:ext cx="6497955" cy="662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n-ea"/>
                <a:ea typeface="+mn-ea"/>
                <a:cs typeface="+mj-cs"/>
              </a:defRPr>
            </a:lvl1pPr>
          </a:lstStyle>
          <a:p>
            <a:r>
              <a:rPr kumimoji="1" lang="en-US" altLang="zh-CN" dirty="0">
                <a:solidFill>
                  <a:schemeClr val="bg1"/>
                </a:solidFill>
              </a:rPr>
              <a:t>4.1.2</a:t>
            </a:r>
            <a:r>
              <a:rPr kumimoji="1" lang="zh-CN" altLang="en-US" dirty="0">
                <a:solidFill>
                  <a:schemeClr val="bg1"/>
                </a:solidFill>
              </a:rPr>
              <a:t> </a:t>
            </a:r>
            <a:r>
              <a:rPr kumimoji="1" lang="en-US" altLang="zh-CN" dirty="0">
                <a:solidFill>
                  <a:schemeClr val="bg1"/>
                </a:solidFill>
                <a:sym typeface="+mn-ea"/>
              </a:rPr>
              <a:t>Decorator设计模式</a:t>
            </a:r>
            <a:r>
              <a:rPr kumimoji="1" lang="en-US" altLang="zh-CN" sz="3600" dirty="0">
                <a:solidFill>
                  <a:schemeClr val="bg1"/>
                </a:solidFill>
              </a:rPr>
              <a:t> </a:t>
            </a:r>
            <a:r>
              <a:rPr kumimoji="1" lang="en-US" altLang="zh-CN" sz="2800" dirty="0">
                <a:solidFill>
                  <a:schemeClr val="bg1"/>
                </a:solidFill>
              </a:rPr>
              <a:t>4</a:t>
            </a:r>
            <a:r>
              <a:rPr kumimoji="1" lang="en-US" altLang="zh-CN" sz="2800" dirty="0">
                <a:solidFill>
                  <a:schemeClr val="bg1"/>
                </a:solidFill>
              </a:rPr>
              <a:t>/4</a:t>
            </a:r>
            <a:endParaRPr kumimoji="1" lang="en-US" altLang="zh-CN" sz="2800" dirty="0">
              <a:solidFill>
                <a:schemeClr val="bg1"/>
              </a:solidFill>
            </a:endParaRPr>
          </a:p>
        </p:txBody>
      </p:sp>
      <p:pic>
        <p:nvPicPr>
          <p:cNvPr id="11" name="西北工业大学"/>
          <p:cNvPicPr>
            <a:picLocks noChangeAspect="1"/>
          </p:cNvPicPr>
          <p:nvPr>
            <p:custDataLst>
              <p:tags r:id="rId3"/>
            </p:custDataLst>
          </p:nvPr>
        </p:nvPicPr>
        <p:blipFill>
          <a:blip r:embed="rId4" cstate="screen"/>
          <a:stretch>
            <a:fillRect/>
          </a:stretch>
        </p:blipFill>
        <p:spPr>
          <a:xfrm>
            <a:off x="7476490" y="417830"/>
            <a:ext cx="1363345" cy="342900"/>
          </a:xfrm>
          <a:prstGeom prst="rect">
            <a:avLst/>
          </a:prstGeom>
        </p:spPr>
      </p:pic>
      <p:pic>
        <p:nvPicPr>
          <p:cNvPr id="13" name="校徽"/>
          <p:cNvPicPr>
            <a:picLocks noChangeAspect="1"/>
          </p:cNvPicPr>
          <p:nvPr>
            <p:custDataLst>
              <p:tags r:id="rId5"/>
            </p:custDataLst>
          </p:nvPr>
        </p:nvPicPr>
        <p:blipFill>
          <a:blip r:embed="rId6" cstate="screen"/>
          <a:stretch>
            <a:fillRect/>
          </a:stretch>
        </p:blipFill>
        <p:spPr>
          <a:xfrm>
            <a:off x="6868160" y="342900"/>
            <a:ext cx="431800" cy="431800"/>
          </a:xfrm>
          <a:prstGeom prst="rect">
            <a:avLst/>
          </a:prstGeom>
        </p:spPr>
      </p:pic>
      <p:sp>
        <p:nvSpPr>
          <p:cNvPr id="5" name="日期占位符 4"/>
          <p:cNvSpPr>
            <a:spLocks noGrp="1"/>
          </p:cNvSpPr>
          <p:nvPr>
            <p:ph type="dt" sz="half" idx="10"/>
            <p:custDataLst>
              <p:tags r:id="rId7"/>
            </p:custDataLst>
          </p:nvPr>
        </p:nvSpPr>
        <p:spPr>
          <a:xfrm>
            <a:off x="628650" y="6432550"/>
            <a:ext cx="2057400" cy="365125"/>
          </a:xfrm>
        </p:spPr>
        <p:txBody>
          <a:bodyPr/>
          <a:p>
            <a:fld id="{8BEB6EB5-CC0D-C94C-91B9-9EA1B45E848E}" type="datetime1">
              <a:rPr kumimoji="1" lang="zh-CN" altLang="en-US" sz="900" smtClean="0"/>
            </a:fld>
            <a:endParaRPr kumimoji="1" lang="zh-CN" altLang="en-US" sz="900"/>
          </a:p>
        </p:txBody>
      </p:sp>
      <p:sp>
        <p:nvSpPr>
          <p:cNvPr id="6" name="页脚占位符 5"/>
          <p:cNvSpPr>
            <a:spLocks noGrp="1"/>
          </p:cNvSpPr>
          <p:nvPr>
            <p:ph type="ftr" sz="quarter" idx="11"/>
            <p:custDataLst>
              <p:tags r:id="rId8"/>
            </p:custDataLst>
          </p:nvPr>
        </p:nvSpPr>
        <p:spPr>
          <a:xfrm>
            <a:off x="3028950" y="6432550"/>
            <a:ext cx="3086100" cy="365125"/>
          </a:xfrm>
        </p:spPr>
        <p:txBody>
          <a:bodyPr/>
          <a:p>
            <a:r>
              <a:rPr kumimoji="1" lang="zh-CN" altLang="en-US" sz="900" dirty="0"/>
              <a:t>西北工业大学软件学院</a:t>
            </a:r>
            <a:endParaRPr kumimoji="1" lang="zh-CN" altLang="en-US" sz="900" dirty="0"/>
          </a:p>
        </p:txBody>
      </p:sp>
      <p:sp>
        <p:nvSpPr>
          <p:cNvPr id="7" name="灯片编号占位符 6"/>
          <p:cNvSpPr>
            <a:spLocks noGrp="1"/>
          </p:cNvSpPr>
          <p:nvPr>
            <p:ph type="sldNum" sz="quarter" idx="12"/>
            <p:custDataLst>
              <p:tags r:id="rId9"/>
            </p:custDataLst>
          </p:nvPr>
        </p:nvSpPr>
        <p:spPr>
          <a:xfrm>
            <a:off x="6457950" y="6432550"/>
            <a:ext cx="2057400" cy="365125"/>
          </a:xfrm>
        </p:spPr>
        <p:txBody>
          <a:bodyPr/>
          <a:p>
            <a:fld id="{5A1A6423-77BD-D842-A714-25250E903C41}" type="slidenum">
              <a:rPr kumimoji="1" lang="zh-CN" altLang="en-US" sz="900" smtClean="0"/>
            </a:fld>
            <a:endParaRPr kumimoji="1" lang="zh-CN" altLang="en-US" sz="900"/>
          </a:p>
        </p:txBody>
      </p:sp>
      <p:sp>
        <p:nvSpPr>
          <p:cNvPr id="19" name="矩形 18"/>
          <p:cNvSpPr/>
          <p:nvPr>
            <p:custDataLst>
              <p:tags r:id="rId10"/>
            </p:custDataLst>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4.1.3</a:t>
            </a:r>
            <a:r>
              <a:rPr kumimoji="1" lang="zh-CN" altLang="en-US" dirty="0">
                <a:solidFill>
                  <a:schemeClr val="bg1"/>
                </a:solidFill>
              </a:rPr>
              <a:t> </a:t>
            </a:r>
            <a:r>
              <a:rPr kumimoji="1" lang="en-US" altLang="zh-CN" dirty="0">
                <a:solidFill>
                  <a:schemeClr val="bg1"/>
                </a:solidFill>
              </a:rPr>
              <a:t>Java</a:t>
            </a:r>
            <a:r>
              <a:rPr kumimoji="1" lang="zh-CN" altLang="en-US" dirty="0">
                <a:solidFill>
                  <a:schemeClr val="bg1"/>
                </a:solidFill>
              </a:rPr>
              <a:t>字符流</a:t>
            </a:r>
            <a:r>
              <a:rPr kumimoji="1" lang="en-US" altLang="zh-CN" sz="3600" dirty="0">
                <a:solidFill>
                  <a:schemeClr val="bg1"/>
                </a:solidFill>
              </a:rPr>
              <a:t> </a:t>
            </a:r>
            <a:r>
              <a:rPr kumimoji="1" lang="en-US" altLang="zh-CN" sz="2800" dirty="0">
                <a:solidFill>
                  <a:schemeClr val="bg1"/>
                </a:solidFill>
              </a:rPr>
              <a:t>1/6</a:t>
            </a:r>
            <a:endParaRPr kumimoji="1" lang="en-US" altLang="zh-CN" sz="2800"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6"/>
            </p:custDataLst>
          </p:nvPr>
        </p:nvSpPr>
        <p:spPr>
          <a:xfrm>
            <a:off x="530860" y="1195689"/>
            <a:ext cx="8036560" cy="566950"/>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en-US" altLang="zh-CN" sz="2400" b="1" dirty="0">
                <a:solidFill>
                  <a:srgbClr val="034DA0"/>
                </a:solidFill>
              </a:rPr>
              <a:t>Reader/Writer</a:t>
            </a:r>
            <a:r>
              <a:rPr kumimoji="1" lang="zh-CN" altLang="en-US" sz="2400" b="1" dirty="0">
                <a:solidFill>
                  <a:srgbClr val="034DA0"/>
                </a:solidFill>
              </a:rPr>
              <a:t>基类</a:t>
            </a:r>
            <a:endParaRPr kumimoji="1" lang="en-US" altLang="zh-CN" sz="2400" b="1" dirty="0">
              <a:solidFill>
                <a:srgbClr val="034DA0"/>
              </a:solidFill>
            </a:endParaRPr>
          </a:p>
        </p:txBody>
      </p:sp>
      <p:sp>
        <p:nvSpPr>
          <p:cNvPr id="8" name="内容占位符 2"/>
          <p:cNvSpPr txBox="1"/>
          <p:nvPr>
            <p:custDataLst>
              <p:tags r:id="rId7"/>
            </p:custDataLst>
          </p:nvPr>
        </p:nvSpPr>
        <p:spPr>
          <a:xfrm>
            <a:off x="797560" y="2903507"/>
            <a:ext cx="7769860"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endParaRPr kumimoji="1" lang="en-US" altLang="zh-CN" sz="2400" dirty="0"/>
          </a:p>
        </p:txBody>
      </p:sp>
      <p:sp>
        <p:nvSpPr>
          <p:cNvPr id="15" name="内容占位符 2"/>
          <p:cNvSpPr txBox="1"/>
          <p:nvPr>
            <p:custDataLst>
              <p:tags r:id="rId8"/>
            </p:custDataLst>
          </p:nvPr>
        </p:nvSpPr>
        <p:spPr>
          <a:xfrm>
            <a:off x="530860" y="1762639"/>
            <a:ext cx="8036560" cy="2228944"/>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en-US" altLang="zh-CN" sz="2400" b="1" dirty="0">
                <a:solidFill>
                  <a:schemeClr val="tx1"/>
                </a:solidFill>
              </a:rPr>
              <a:t>Reader</a:t>
            </a:r>
            <a:r>
              <a:rPr kumimoji="1" lang="zh-CN" altLang="en-US" sz="2400" b="1" dirty="0">
                <a:solidFill>
                  <a:schemeClr val="tx1"/>
                </a:solidFill>
              </a:rPr>
              <a:t>和</a:t>
            </a:r>
            <a:r>
              <a:rPr kumimoji="1" lang="en-US" altLang="zh-CN" sz="2400" b="1" dirty="0">
                <a:solidFill>
                  <a:schemeClr val="tx1"/>
                </a:solidFill>
              </a:rPr>
              <a:t>Writer</a:t>
            </a:r>
            <a:r>
              <a:rPr kumimoji="1" lang="zh-CN" altLang="en-US" sz="2400" b="1" dirty="0">
                <a:solidFill>
                  <a:schemeClr val="tx1"/>
                </a:solidFill>
              </a:rPr>
              <a:t>是抽象类，是所有字符数据流类的基类</a:t>
            </a:r>
            <a:endParaRPr kumimoji="1" lang="en-US" altLang="zh-CN" sz="2400" b="1" dirty="0">
              <a:solidFill>
                <a:schemeClr val="tx1"/>
              </a:solidFill>
            </a:endParaRPr>
          </a:p>
          <a:p>
            <a:pPr lvl="1">
              <a:lnSpc>
                <a:spcPct val="150000"/>
              </a:lnSpc>
              <a:spcBef>
                <a:spcPts val="0"/>
              </a:spcBef>
            </a:pPr>
            <a:r>
              <a:rPr kumimoji="1" lang="zh-CN" altLang="en-US" b="1" dirty="0">
                <a:solidFill>
                  <a:schemeClr val="tx1"/>
                </a:solidFill>
              </a:rPr>
              <a:t>没有提供操作的具体实现</a:t>
            </a:r>
            <a:endParaRPr kumimoji="1" lang="en-US" altLang="zh-CN" b="1" dirty="0">
              <a:solidFill>
                <a:schemeClr val="tx1"/>
              </a:solidFill>
            </a:endParaRPr>
          </a:p>
          <a:p>
            <a:pPr lvl="1">
              <a:lnSpc>
                <a:spcPct val="150000"/>
              </a:lnSpc>
              <a:spcBef>
                <a:spcPts val="0"/>
              </a:spcBef>
            </a:pPr>
            <a:r>
              <a:rPr kumimoji="1" lang="zh-CN" altLang="en-US" b="1" dirty="0">
                <a:solidFill>
                  <a:schemeClr val="tx1"/>
                </a:solidFill>
              </a:rPr>
              <a:t>不能直接创建实例</a:t>
            </a:r>
            <a:endParaRPr kumimoji="1" lang="en-US" altLang="zh-CN" b="1" dirty="0">
              <a:solidFill>
                <a:schemeClr val="tx1"/>
              </a:solidFill>
            </a:endParaRPr>
          </a:p>
          <a:p>
            <a:pPr lvl="1">
              <a:lnSpc>
                <a:spcPct val="150000"/>
              </a:lnSpc>
              <a:spcBef>
                <a:spcPts val="0"/>
              </a:spcBef>
            </a:pPr>
            <a:r>
              <a:rPr kumimoji="1" lang="zh-CN" altLang="en-US" b="1" dirty="0">
                <a:solidFill>
                  <a:schemeClr val="tx1"/>
                </a:solidFill>
              </a:rPr>
              <a:t>定义了公共的输入</a:t>
            </a:r>
            <a:r>
              <a:rPr kumimoji="1" lang="en-US" altLang="zh-CN" b="1" dirty="0">
                <a:solidFill>
                  <a:schemeClr val="tx1"/>
                </a:solidFill>
              </a:rPr>
              <a:t>/</a:t>
            </a:r>
            <a:r>
              <a:rPr kumimoji="1" lang="zh-CN" altLang="en-US" b="1" dirty="0">
                <a:solidFill>
                  <a:schemeClr val="tx1"/>
                </a:solidFill>
              </a:rPr>
              <a:t>输出操作</a:t>
            </a:r>
            <a:endParaRPr kumimoji="1" lang="zh-CN" altLang="en-US" b="1" dirty="0">
              <a:solidFill>
                <a:schemeClr val="tx1"/>
              </a:solidFill>
            </a:endParaRPr>
          </a:p>
        </p:txBody>
      </p:sp>
      <p:sp>
        <p:nvSpPr>
          <p:cNvPr id="9" name="内容占位符 2"/>
          <p:cNvSpPr txBox="1"/>
          <p:nvPr>
            <p:custDataLst>
              <p:tags r:id="rId9"/>
            </p:custDataLst>
          </p:nvPr>
        </p:nvSpPr>
        <p:spPr>
          <a:xfrm>
            <a:off x="530860" y="4053813"/>
            <a:ext cx="8036560" cy="566950"/>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zh-CN" altLang="en-US" sz="2400" b="1" dirty="0">
                <a:solidFill>
                  <a:schemeClr val="tx1"/>
                </a:solidFill>
              </a:rPr>
              <a:t>核心：字符编码转换</a:t>
            </a:r>
            <a:r>
              <a:rPr kumimoji="1" lang="en-US" altLang="zh-CN" sz="2400" b="1" dirty="0">
                <a:solidFill>
                  <a:schemeClr val="tx1"/>
                </a:solidFill>
              </a:rPr>
              <a:t>(Unicode</a:t>
            </a:r>
            <a:r>
              <a:rPr kumimoji="1" lang="zh-CN" altLang="en-US" sz="2400" b="1" dirty="0">
                <a:solidFill>
                  <a:schemeClr val="tx1"/>
                </a:solidFill>
              </a:rPr>
              <a:t>字符编码</a:t>
            </a:r>
            <a:r>
              <a:rPr kumimoji="1" lang="en-US" altLang="zh-CN" sz="2400" b="1" dirty="0">
                <a:solidFill>
                  <a:schemeClr val="tx1"/>
                </a:solidFill>
              </a:rPr>
              <a:t>)</a:t>
            </a:r>
            <a:endParaRPr kumimoji="1" lang="en-US" altLang="zh-CN" sz="2400" b="1" dirty="0">
              <a:solidFill>
                <a:schemeClr val="tx1"/>
              </a:solidFill>
            </a:endParaRPr>
          </a:p>
        </p:txBody>
      </p:sp>
      <p:pic>
        <p:nvPicPr>
          <p:cNvPr id="10" name="图片 9"/>
          <p:cNvPicPr>
            <a:picLocks noChangeAspect="1"/>
          </p:cNvPicPr>
          <p:nvPr/>
        </p:nvPicPr>
        <p:blipFill>
          <a:blip r:embed="rId10"/>
          <a:stretch>
            <a:fillRect/>
          </a:stretch>
        </p:blipFill>
        <p:spPr>
          <a:xfrm>
            <a:off x="751890" y="4791909"/>
            <a:ext cx="7772400" cy="13564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4.1.3</a:t>
            </a:r>
            <a:r>
              <a:rPr kumimoji="1" lang="zh-CN" altLang="en-US" dirty="0">
                <a:solidFill>
                  <a:schemeClr val="bg1"/>
                </a:solidFill>
              </a:rPr>
              <a:t> </a:t>
            </a:r>
            <a:r>
              <a:rPr kumimoji="1" lang="en-US" altLang="zh-CN" dirty="0">
                <a:solidFill>
                  <a:schemeClr val="bg1"/>
                </a:solidFill>
              </a:rPr>
              <a:t>Java</a:t>
            </a:r>
            <a:r>
              <a:rPr kumimoji="1" lang="zh-CN" altLang="en-US" dirty="0">
                <a:solidFill>
                  <a:schemeClr val="bg1"/>
                </a:solidFill>
              </a:rPr>
              <a:t>字符流</a:t>
            </a:r>
            <a:r>
              <a:rPr kumimoji="1" lang="en-US" altLang="zh-CN" sz="3600" dirty="0">
                <a:solidFill>
                  <a:schemeClr val="bg1"/>
                </a:solidFill>
              </a:rPr>
              <a:t> </a:t>
            </a:r>
            <a:r>
              <a:rPr kumimoji="1" lang="en-US" altLang="zh-CN" sz="2800" dirty="0">
                <a:solidFill>
                  <a:schemeClr val="bg1"/>
                </a:solidFill>
              </a:rPr>
              <a:t>2/6</a:t>
            </a:r>
            <a:endParaRPr kumimoji="1" lang="en-US" altLang="zh-CN" sz="2800"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6"/>
            </p:custDataLst>
          </p:nvPr>
        </p:nvSpPr>
        <p:spPr>
          <a:xfrm>
            <a:off x="530860" y="1195689"/>
            <a:ext cx="8036560" cy="566950"/>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en-US" altLang="zh-CN" sz="2400" b="1" dirty="0">
                <a:solidFill>
                  <a:srgbClr val="034EA2"/>
                </a:solidFill>
              </a:rPr>
              <a:t>Reader/Writer</a:t>
            </a:r>
            <a:r>
              <a:rPr kumimoji="1" lang="zh-CN" altLang="en-US" sz="2400" b="1" dirty="0">
                <a:solidFill>
                  <a:srgbClr val="034EA2"/>
                </a:solidFill>
              </a:rPr>
              <a:t>基类</a:t>
            </a:r>
            <a:endParaRPr kumimoji="1" lang="en-US" altLang="zh-CN" sz="2400" b="1" dirty="0">
              <a:solidFill>
                <a:srgbClr val="034EA2"/>
              </a:solidFill>
            </a:endParaRPr>
          </a:p>
        </p:txBody>
      </p:sp>
      <p:sp>
        <p:nvSpPr>
          <p:cNvPr id="8" name="内容占位符 2"/>
          <p:cNvSpPr txBox="1"/>
          <p:nvPr>
            <p:custDataLst>
              <p:tags r:id="rId7"/>
            </p:custDataLst>
          </p:nvPr>
        </p:nvSpPr>
        <p:spPr>
          <a:xfrm>
            <a:off x="797560" y="2903507"/>
            <a:ext cx="7769860"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endParaRPr kumimoji="1" lang="en-US" altLang="zh-CN" sz="2400" dirty="0"/>
          </a:p>
        </p:txBody>
      </p:sp>
      <p:sp>
        <p:nvSpPr>
          <p:cNvPr id="18" name="内容占位符 2"/>
          <p:cNvSpPr txBox="1"/>
          <p:nvPr>
            <p:custDataLst>
              <p:tags r:id="rId8"/>
            </p:custDataLst>
          </p:nvPr>
        </p:nvSpPr>
        <p:spPr>
          <a:xfrm>
            <a:off x="530860" y="1986682"/>
            <a:ext cx="4161910"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en-US" altLang="zh-CN" sz="2400" b="1" dirty="0">
                <a:solidFill>
                  <a:schemeClr val="tx1"/>
                </a:solidFill>
              </a:rPr>
              <a:t>Reader</a:t>
            </a:r>
            <a:r>
              <a:rPr kumimoji="1" lang="zh-CN" altLang="en-US" sz="2400" b="1" dirty="0">
                <a:solidFill>
                  <a:schemeClr val="tx1"/>
                </a:solidFill>
              </a:rPr>
              <a:t>常用方法：</a:t>
            </a:r>
            <a:endParaRPr kumimoji="1" lang="zh-CN" altLang="en-US" sz="2400" b="1" dirty="0">
              <a:solidFill>
                <a:schemeClr val="tx1"/>
              </a:solidFill>
            </a:endParaRPr>
          </a:p>
        </p:txBody>
      </p:sp>
      <p:sp>
        <p:nvSpPr>
          <p:cNvPr id="9" name="内容占位符 2"/>
          <p:cNvSpPr txBox="1"/>
          <p:nvPr>
            <p:custDataLst>
              <p:tags r:id="rId9"/>
            </p:custDataLst>
          </p:nvPr>
        </p:nvSpPr>
        <p:spPr>
          <a:xfrm>
            <a:off x="4588191" y="1986682"/>
            <a:ext cx="4415131"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en-US" altLang="zh-CN" sz="2400" b="1" dirty="0">
                <a:solidFill>
                  <a:schemeClr val="tx1"/>
                </a:solidFill>
              </a:rPr>
              <a:t>Writer</a:t>
            </a:r>
            <a:r>
              <a:rPr kumimoji="1" lang="zh-CN" altLang="en-US" sz="2400" b="1" dirty="0">
                <a:solidFill>
                  <a:schemeClr val="tx1"/>
                </a:solidFill>
              </a:rPr>
              <a:t>常用方法：</a:t>
            </a:r>
            <a:endParaRPr kumimoji="1" lang="zh-CN" altLang="en-US" sz="2400" b="1" dirty="0">
              <a:solidFill>
                <a:schemeClr val="tx1"/>
              </a:solidFill>
            </a:endParaRPr>
          </a:p>
        </p:txBody>
      </p:sp>
      <p:sp>
        <p:nvSpPr>
          <p:cNvPr id="10" name="内容占位符 2"/>
          <p:cNvSpPr txBox="1"/>
          <p:nvPr>
            <p:custDataLst>
              <p:tags r:id="rId10"/>
            </p:custDataLst>
          </p:nvPr>
        </p:nvSpPr>
        <p:spPr>
          <a:xfrm>
            <a:off x="576580" y="2777675"/>
            <a:ext cx="3831518" cy="2330638"/>
          </a:xfrm>
          <a:prstGeom prst="rect">
            <a:avLst/>
          </a:prstGeom>
          <a:ln w="19050">
            <a:solidFill>
              <a:schemeClr val="accent1"/>
            </a:solidFill>
            <a:prstDash val="dash"/>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en-US" altLang="zh-CN" sz="2000" b="1" dirty="0">
                <a:solidFill>
                  <a:schemeClr val="tx1"/>
                </a:solidFill>
              </a:rPr>
              <a:t>read()</a:t>
            </a:r>
            <a:endParaRPr kumimoji="1" lang="en-US" altLang="zh-CN" sz="2000" b="1" dirty="0">
              <a:solidFill>
                <a:schemeClr val="tx1"/>
              </a:solidFill>
            </a:endParaRPr>
          </a:p>
          <a:p>
            <a:pPr marL="0" indent="0">
              <a:lnSpc>
                <a:spcPct val="150000"/>
              </a:lnSpc>
              <a:spcBef>
                <a:spcPts val="0"/>
              </a:spcBef>
              <a:buNone/>
            </a:pPr>
            <a:r>
              <a:rPr kumimoji="1" lang="en-US" altLang="zh-CN" sz="2000" b="1" dirty="0">
                <a:solidFill>
                  <a:schemeClr val="tx1"/>
                </a:solidFill>
              </a:rPr>
              <a:t>read(char[]</a:t>
            </a:r>
            <a:r>
              <a:rPr kumimoji="1" lang="zh-CN" altLang="en-US" sz="2000" b="1" dirty="0">
                <a:solidFill>
                  <a:schemeClr val="tx1"/>
                </a:solidFill>
              </a:rPr>
              <a:t> </a:t>
            </a:r>
            <a:r>
              <a:rPr kumimoji="1" lang="en-US" altLang="zh-CN" sz="2000" b="1" dirty="0">
                <a:solidFill>
                  <a:schemeClr val="tx1"/>
                </a:solidFill>
              </a:rPr>
              <a:t>cbuf)</a:t>
            </a:r>
            <a:endParaRPr kumimoji="1" lang="en-US" altLang="zh-CN" sz="2000" b="1" dirty="0">
              <a:solidFill>
                <a:schemeClr val="tx1"/>
              </a:solidFill>
            </a:endParaRPr>
          </a:p>
          <a:p>
            <a:pPr marL="0" indent="0">
              <a:lnSpc>
                <a:spcPct val="150000"/>
              </a:lnSpc>
              <a:spcBef>
                <a:spcPts val="0"/>
              </a:spcBef>
              <a:buNone/>
            </a:pPr>
            <a:r>
              <a:rPr kumimoji="1" lang="en-US" altLang="zh-CN" sz="2000" b="1" dirty="0">
                <a:solidFill>
                  <a:schemeClr val="tx1"/>
                </a:solidFill>
              </a:rPr>
              <a:t>read(char[]</a:t>
            </a:r>
            <a:r>
              <a:rPr kumimoji="1" lang="zh-CN" altLang="en-US" sz="2000" b="1" dirty="0">
                <a:solidFill>
                  <a:schemeClr val="tx1"/>
                </a:solidFill>
              </a:rPr>
              <a:t> </a:t>
            </a:r>
            <a:r>
              <a:rPr kumimoji="1" lang="en-US" altLang="zh-CN" sz="2000" b="1" dirty="0">
                <a:solidFill>
                  <a:schemeClr val="tx1"/>
                </a:solidFill>
              </a:rPr>
              <a:t>cbuf,</a:t>
            </a:r>
            <a:r>
              <a:rPr kumimoji="1" lang="zh-CN" altLang="en-US" sz="2000" b="1" dirty="0">
                <a:solidFill>
                  <a:schemeClr val="tx1"/>
                </a:solidFill>
              </a:rPr>
              <a:t> </a:t>
            </a:r>
            <a:r>
              <a:rPr kumimoji="1" lang="en-US" altLang="zh-CN" sz="2000" b="1" dirty="0">
                <a:solidFill>
                  <a:schemeClr val="tx1"/>
                </a:solidFill>
              </a:rPr>
              <a:t>int</a:t>
            </a:r>
            <a:r>
              <a:rPr kumimoji="1" lang="zh-CN" altLang="en-US" sz="2000" b="1" dirty="0">
                <a:solidFill>
                  <a:schemeClr val="tx1"/>
                </a:solidFill>
              </a:rPr>
              <a:t> </a:t>
            </a:r>
            <a:r>
              <a:rPr kumimoji="1" lang="en-US" altLang="zh-CN" sz="2000" b="1" dirty="0">
                <a:solidFill>
                  <a:schemeClr val="tx1"/>
                </a:solidFill>
              </a:rPr>
              <a:t>off,</a:t>
            </a:r>
            <a:r>
              <a:rPr kumimoji="1" lang="zh-CN" altLang="en-US" sz="2000" b="1" dirty="0">
                <a:solidFill>
                  <a:schemeClr val="tx1"/>
                </a:solidFill>
              </a:rPr>
              <a:t> </a:t>
            </a:r>
            <a:r>
              <a:rPr kumimoji="1" lang="en-US" altLang="zh-CN" sz="2000" b="1" dirty="0">
                <a:solidFill>
                  <a:schemeClr val="tx1"/>
                </a:solidFill>
              </a:rPr>
              <a:t>int</a:t>
            </a:r>
            <a:r>
              <a:rPr kumimoji="1" lang="zh-CN" altLang="en-US" sz="2000" b="1" dirty="0">
                <a:solidFill>
                  <a:schemeClr val="tx1"/>
                </a:solidFill>
              </a:rPr>
              <a:t> </a:t>
            </a:r>
            <a:r>
              <a:rPr kumimoji="1" lang="en-US" altLang="zh-CN" sz="2000" b="1" dirty="0">
                <a:solidFill>
                  <a:schemeClr val="tx1"/>
                </a:solidFill>
              </a:rPr>
              <a:t>len)</a:t>
            </a:r>
            <a:endParaRPr kumimoji="1" lang="en-US" altLang="zh-CN" sz="2000" b="1" dirty="0">
              <a:solidFill>
                <a:schemeClr val="tx1"/>
              </a:solidFill>
            </a:endParaRPr>
          </a:p>
          <a:p>
            <a:pPr marL="0" indent="0">
              <a:lnSpc>
                <a:spcPct val="150000"/>
              </a:lnSpc>
              <a:spcBef>
                <a:spcPts val="0"/>
              </a:spcBef>
              <a:buNone/>
            </a:pPr>
            <a:r>
              <a:rPr kumimoji="1" lang="en-US" altLang="zh-CN" sz="2000" b="1" dirty="0">
                <a:solidFill>
                  <a:schemeClr val="tx1"/>
                </a:solidFill>
              </a:rPr>
              <a:t>reset()</a:t>
            </a:r>
            <a:endParaRPr kumimoji="1" lang="en-US" altLang="zh-CN" sz="2000" b="1" dirty="0">
              <a:solidFill>
                <a:schemeClr val="tx1"/>
              </a:solidFill>
            </a:endParaRPr>
          </a:p>
          <a:p>
            <a:pPr marL="0" indent="0">
              <a:lnSpc>
                <a:spcPct val="150000"/>
              </a:lnSpc>
              <a:spcBef>
                <a:spcPts val="0"/>
              </a:spcBef>
              <a:buNone/>
            </a:pPr>
            <a:r>
              <a:rPr kumimoji="1" lang="en-US" altLang="zh-CN" sz="2000" b="1" dirty="0">
                <a:solidFill>
                  <a:schemeClr val="tx1"/>
                </a:solidFill>
              </a:rPr>
              <a:t>close()</a:t>
            </a:r>
            <a:endParaRPr kumimoji="1" lang="en-US" altLang="zh-CN" sz="2000" b="1" dirty="0">
              <a:solidFill>
                <a:schemeClr val="tx1"/>
              </a:solidFill>
            </a:endParaRPr>
          </a:p>
        </p:txBody>
      </p:sp>
      <p:sp>
        <p:nvSpPr>
          <p:cNvPr id="12" name="内容占位符 2"/>
          <p:cNvSpPr txBox="1"/>
          <p:nvPr>
            <p:custDataLst>
              <p:tags r:id="rId11"/>
            </p:custDataLst>
          </p:nvPr>
        </p:nvSpPr>
        <p:spPr>
          <a:xfrm>
            <a:off x="4682490" y="2777675"/>
            <a:ext cx="4000327" cy="2330638"/>
          </a:xfrm>
          <a:prstGeom prst="rect">
            <a:avLst/>
          </a:prstGeom>
          <a:ln w="19050">
            <a:solidFill>
              <a:schemeClr val="accent1"/>
            </a:solidFill>
            <a:prstDash val="dash"/>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en-US" altLang="zh-CN" sz="2000" b="1" dirty="0">
                <a:solidFill>
                  <a:schemeClr val="tx1"/>
                </a:solidFill>
              </a:rPr>
              <a:t>write()</a:t>
            </a:r>
            <a:endParaRPr kumimoji="1" lang="en-US" altLang="zh-CN" sz="2000" b="1" dirty="0">
              <a:solidFill>
                <a:schemeClr val="tx1"/>
              </a:solidFill>
            </a:endParaRPr>
          </a:p>
          <a:p>
            <a:pPr marL="0" indent="0">
              <a:lnSpc>
                <a:spcPct val="150000"/>
              </a:lnSpc>
              <a:spcBef>
                <a:spcPts val="0"/>
              </a:spcBef>
              <a:buNone/>
            </a:pPr>
            <a:r>
              <a:rPr kumimoji="1" lang="en-US" altLang="zh-CN" sz="2000" b="1" dirty="0">
                <a:solidFill>
                  <a:schemeClr val="tx1"/>
                </a:solidFill>
              </a:rPr>
              <a:t>write(char[],</a:t>
            </a:r>
            <a:r>
              <a:rPr kumimoji="1" lang="zh-CN" altLang="en-US" sz="2000" b="1" dirty="0">
                <a:solidFill>
                  <a:schemeClr val="tx1"/>
                </a:solidFill>
              </a:rPr>
              <a:t> </a:t>
            </a:r>
            <a:r>
              <a:rPr kumimoji="1" lang="en-US" altLang="zh-CN" sz="2000" b="1" dirty="0">
                <a:solidFill>
                  <a:schemeClr val="tx1"/>
                </a:solidFill>
              </a:rPr>
              <a:t>cbuf)</a:t>
            </a:r>
            <a:endParaRPr kumimoji="1" lang="en-US" altLang="zh-CN" sz="2000" b="1" dirty="0">
              <a:solidFill>
                <a:schemeClr val="tx1"/>
              </a:solidFill>
            </a:endParaRPr>
          </a:p>
          <a:p>
            <a:pPr marL="0" indent="0">
              <a:lnSpc>
                <a:spcPct val="150000"/>
              </a:lnSpc>
              <a:spcBef>
                <a:spcPts val="0"/>
              </a:spcBef>
              <a:buNone/>
            </a:pPr>
            <a:r>
              <a:rPr kumimoji="1" lang="en-US" altLang="zh-CN" sz="2000" b="1" dirty="0">
                <a:solidFill>
                  <a:schemeClr val="tx1"/>
                </a:solidFill>
              </a:rPr>
              <a:t>write(char[]</a:t>
            </a:r>
            <a:r>
              <a:rPr kumimoji="1" lang="zh-CN" altLang="en-US" sz="2000" b="1" dirty="0">
                <a:solidFill>
                  <a:schemeClr val="tx1"/>
                </a:solidFill>
              </a:rPr>
              <a:t> </a:t>
            </a:r>
            <a:r>
              <a:rPr kumimoji="1" lang="en-US" altLang="zh-CN" sz="2000" b="1" dirty="0">
                <a:solidFill>
                  <a:schemeClr val="tx1"/>
                </a:solidFill>
              </a:rPr>
              <a:t>cbuf,</a:t>
            </a:r>
            <a:r>
              <a:rPr kumimoji="1" lang="zh-CN" altLang="en-US" sz="2000" b="1" dirty="0">
                <a:solidFill>
                  <a:schemeClr val="tx1"/>
                </a:solidFill>
              </a:rPr>
              <a:t> </a:t>
            </a:r>
            <a:r>
              <a:rPr kumimoji="1" lang="en-US" altLang="zh-CN" sz="2000" b="1" dirty="0">
                <a:solidFill>
                  <a:schemeClr val="tx1"/>
                </a:solidFill>
              </a:rPr>
              <a:t>int</a:t>
            </a:r>
            <a:r>
              <a:rPr kumimoji="1" lang="zh-CN" altLang="en-US" sz="2000" b="1" dirty="0">
                <a:solidFill>
                  <a:schemeClr val="tx1"/>
                </a:solidFill>
              </a:rPr>
              <a:t> </a:t>
            </a:r>
            <a:r>
              <a:rPr kumimoji="1" lang="en-US" altLang="zh-CN" sz="2000" b="1" dirty="0">
                <a:solidFill>
                  <a:schemeClr val="tx1"/>
                </a:solidFill>
              </a:rPr>
              <a:t>off,</a:t>
            </a:r>
            <a:r>
              <a:rPr kumimoji="1" lang="zh-CN" altLang="en-US" sz="2000" b="1" dirty="0">
                <a:solidFill>
                  <a:schemeClr val="tx1"/>
                </a:solidFill>
              </a:rPr>
              <a:t> </a:t>
            </a:r>
            <a:r>
              <a:rPr kumimoji="1" lang="en-US" altLang="zh-CN" sz="2000" b="1" dirty="0">
                <a:solidFill>
                  <a:schemeClr val="tx1"/>
                </a:solidFill>
              </a:rPr>
              <a:t>int</a:t>
            </a:r>
            <a:r>
              <a:rPr kumimoji="1" lang="zh-CN" altLang="en-US" sz="2000" b="1" dirty="0">
                <a:solidFill>
                  <a:schemeClr val="tx1"/>
                </a:solidFill>
              </a:rPr>
              <a:t> </a:t>
            </a:r>
            <a:r>
              <a:rPr kumimoji="1" lang="en-US" altLang="zh-CN" sz="2000" b="1" dirty="0">
                <a:solidFill>
                  <a:schemeClr val="tx1"/>
                </a:solidFill>
              </a:rPr>
              <a:t>len)</a:t>
            </a:r>
            <a:endParaRPr kumimoji="1" lang="en-US" altLang="zh-CN" sz="2000" b="1" dirty="0">
              <a:solidFill>
                <a:schemeClr val="tx1"/>
              </a:solidFill>
            </a:endParaRPr>
          </a:p>
          <a:p>
            <a:pPr marL="0" indent="0">
              <a:lnSpc>
                <a:spcPct val="150000"/>
              </a:lnSpc>
              <a:spcBef>
                <a:spcPts val="0"/>
              </a:spcBef>
              <a:buNone/>
            </a:pPr>
            <a:r>
              <a:rPr kumimoji="1" lang="en-US" altLang="zh-CN" sz="2000" b="1" dirty="0">
                <a:solidFill>
                  <a:schemeClr val="tx1"/>
                </a:solidFill>
              </a:rPr>
              <a:t>flush()</a:t>
            </a:r>
            <a:endParaRPr kumimoji="1" lang="en-US" altLang="zh-CN" sz="2000" b="1" dirty="0">
              <a:solidFill>
                <a:schemeClr val="tx1"/>
              </a:solidFill>
            </a:endParaRPr>
          </a:p>
          <a:p>
            <a:pPr marL="0" indent="0">
              <a:lnSpc>
                <a:spcPct val="150000"/>
              </a:lnSpc>
              <a:spcBef>
                <a:spcPts val="0"/>
              </a:spcBef>
              <a:buNone/>
            </a:pPr>
            <a:r>
              <a:rPr kumimoji="1" lang="en-US" altLang="zh-CN" sz="2000" b="1" dirty="0">
                <a:solidFill>
                  <a:schemeClr val="tx1"/>
                </a:solidFill>
              </a:rPr>
              <a:t>close()</a:t>
            </a:r>
            <a:endParaRPr kumimoji="1" lang="en-US" altLang="zh-CN" sz="20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 grpId="0"/>
      <p:bldP spid="10" grpId="0" bldLvl="0" animBg="1"/>
      <p:bldP spid="12"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4.1.3</a:t>
            </a:r>
            <a:r>
              <a:rPr kumimoji="1" lang="zh-CN" altLang="en-US" dirty="0">
                <a:solidFill>
                  <a:schemeClr val="bg1"/>
                </a:solidFill>
              </a:rPr>
              <a:t> </a:t>
            </a:r>
            <a:r>
              <a:rPr kumimoji="1" lang="en-US" altLang="zh-CN" dirty="0">
                <a:solidFill>
                  <a:schemeClr val="bg1"/>
                </a:solidFill>
              </a:rPr>
              <a:t>Java</a:t>
            </a:r>
            <a:r>
              <a:rPr kumimoji="1" lang="zh-CN" altLang="en-US" dirty="0">
                <a:solidFill>
                  <a:schemeClr val="bg1"/>
                </a:solidFill>
              </a:rPr>
              <a:t>字符流</a:t>
            </a:r>
            <a:r>
              <a:rPr kumimoji="1" lang="en-US" altLang="zh-CN" sz="3600" dirty="0">
                <a:solidFill>
                  <a:schemeClr val="bg1"/>
                </a:solidFill>
              </a:rPr>
              <a:t> </a:t>
            </a:r>
            <a:r>
              <a:rPr kumimoji="1" lang="en-US" altLang="zh-CN" sz="2800" dirty="0">
                <a:solidFill>
                  <a:schemeClr val="bg1"/>
                </a:solidFill>
              </a:rPr>
              <a:t>3/6</a:t>
            </a:r>
            <a:endParaRPr kumimoji="1" lang="en-US" altLang="zh-CN" sz="2800"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6"/>
            </p:custDataLst>
          </p:nvPr>
        </p:nvSpPr>
        <p:spPr>
          <a:xfrm>
            <a:off x="530860" y="1824869"/>
            <a:ext cx="8036560" cy="566950"/>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zh-CN" altLang="en-US" sz="2400" b="1" dirty="0">
                <a:solidFill>
                  <a:schemeClr val="tx1"/>
                </a:solidFill>
              </a:rPr>
              <a:t>字符输入流继承</a:t>
            </a:r>
            <a:r>
              <a:rPr kumimoji="1" lang="en-US" altLang="zh-CN" sz="2400" b="1" dirty="0">
                <a:solidFill>
                  <a:schemeClr val="tx1"/>
                </a:solidFill>
              </a:rPr>
              <a:t>Reader</a:t>
            </a:r>
            <a:r>
              <a:rPr kumimoji="1" lang="zh-CN" altLang="en-US" sz="2400" b="1" dirty="0">
                <a:solidFill>
                  <a:schemeClr val="tx1"/>
                </a:solidFill>
              </a:rPr>
              <a:t>，实现对特定字符流的输入处理</a:t>
            </a:r>
            <a:endParaRPr kumimoji="1" lang="zh-CN" altLang="en-US" sz="2400" b="1" dirty="0">
              <a:solidFill>
                <a:schemeClr val="tx1"/>
              </a:solidFill>
            </a:endParaRPr>
          </a:p>
        </p:txBody>
      </p:sp>
      <p:sp>
        <p:nvSpPr>
          <p:cNvPr id="18" name="内容占位符 2"/>
          <p:cNvSpPr txBox="1"/>
          <p:nvPr>
            <p:custDataLst>
              <p:tags r:id="rId7"/>
            </p:custDataLst>
          </p:nvPr>
        </p:nvSpPr>
        <p:spPr>
          <a:xfrm>
            <a:off x="530860" y="2371125"/>
            <a:ext cx="8036560" cy="1120948"/>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en-US" altLang="zh-CN" sz="2400" b="1" dirty="0">
                <a:solidFill>
                  <a:schemeClr val="tx1"/>
                </a:solidFill>
              </a:rPr>
              <a:t>CharArrayReader</a:t>
            </a:r>
            <a:endParaRPr kumimoji="1" lang="en-US" altLang="zh-CN" sz="2400" b="1" dirty="0">
              <a:solidFill>
                <a:schemeClr val="tx1"/>
              </a:solidFill>
            </a:endParaRPr>
          </a:p>
          <a:p>
            <a:pPr lvl="1">
              <a:lnSpc>
                <a:spcPct val="150000"/>
              </a:lnSpc>
              <a:spcBef>
                <a:spcPts val="0"/>
              </a:spcBef>
            </a:pPr>
            <a:r>
              <a:rPr kumimoji="1" lang="zh-CN" altLang="en-US" b="1" dirty="0">
                <a:solidFill>
                  <a:schemeClr val="tx1"/>
                </a:solidFill>
              </a:rPr>
              <a:t>在内存中构建缓冲区，用作字符输入流。</a:t>
            </a:r>
            <a:endParaRPr kumimoji="1" lang="zh-CN" altLang="en-US" b="1" dirty="0">
              <a:solidFill>
                <a:schemeClr val="tx1"/>
              </a:solidFill>
            </a:endParaRPr>
          </a:p>
        </p:txBody>
      </p:sp>
      <p:sp>
        <p:nvSpPr>
          <p:cNvPr id="10" name="内容占位符 2"/>
          <p:cNvSpPr txBox="1"/>
          <p:nvPr>
            <p:custDataLst>
              <p:tags r:id="rId8"/>
            </p:custDataLst>
          </p:nvPr>
        </p:nvSpPr>
        <p:spPr>
          <a:xfrm>
            <a:off x="530860" y="3503909"/>
            <a:ext cx="8036560" cy="1120948"/>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en-US" altLang="zh-CN" sz="2400" b="1" dirty="0">
                <a:solidFill>
                  <a:schemeClr val="tx1"/>
                </a:solidFill>
              </a:rPr>
              <a:t>StringReader</a:t>
            </a:r>
            <a:endParaRPr kumimoji="1" lang="en-US" altLang="zh-CN" sz="2400" b="1" dirty="0">
              <a:solidFill>
                <a:schemeClr val="tx1"/>
              </a:solidFill>
            </a:endParaRPr>
          </a:p>
          <a:p>
            <a:pPr lvl="1">
              <a:lnSpc>
                <a:spcPct val="150000"/>
              </a:lnSpc>
              <a:spcBef>
                <a:spcPts val="0"/>
              </a:spcBef>
            </a:pPr>
            <a:r>
              <a:rPr kumimoji="1" lang="zh-CN" altLang="en-US" b="1" dirty="0">
                <a:solidFill>
                  <a:schemeClr val="tx1"/>
                </a:solidFill>
              </a:rPr>
              <a:t>将字符串作为数据源构造字符输入流。</a:t>
            </a:r>
            <a:endParaRPr kumimoji="1" lang="zh-CN" altLang="en-US" b="1" dirty="0">
              <a:solidFill>
                <a:schemeClr val="tx1"/>
              </a:solidFill>
            </a:endParaRPr>
          </a:p>
        </p:txBody>
      </p:sp>
      <p:sp>
        <p:nvSpPr>
          <p:cNvPr id="12" name="内容占位符 2"/>
          <p:cNvSpPr txBox="1"/>
          <p:nvPr>
            <p:custDataLst>
              <p:tags r:id="rId9"/>
            </p:custDataLst>
          </p:nvPr>
        </p:nvSpPr>
        <p:spPr>
          <a:xfrm>
            <a:off x="553720" y="4636693"/>
            <a:ext cx="8036560" cy="1674946"/>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en-US" altLang="zh-CN" sz="2400" b="1" dirty="0">
                <a:solidFill>
                  <a:schemeClr val="tx1"/>
                </a:solidFill>
              </a:rPr>
              <a:t>FileReader</a:t>
            </a:r>
            <a:endParaRPr kumimoji="1" lang="en-US" altLang="zh-CN" sz="2400" b="1" dirty="0">
              <a:solidFill>
                <a:schemeClr val="tx1"/>
              </a:solidFill>
            </a:endParaRPr>
          </a:p>
          <a:p>
            <a:pPr lvl="1">
              <a:lnSpc>
                <a:spcPct val="150000"/>
              </a:lnSpc>
              <a:spcBef>
                <a:spcPts val="0"/>
              </a:spcBef>
            </a:pPr>
            <a:r>
              <a:rPr kumimoji="1" lang="zh-CN" altLang="en-US" b="1" dirty="0">
                <a:solidFill>
                  <a:schemeClr val="tx1"/>
                </a:solidFill>
              </a:rPr>
              <a:t>将数据文件作为数据源构造字符输入流，实现对文档的读取操作。</a:t>
            </a:r>
            <a:endParaRPr kumimoji="1" lang="zh-CN" altLang="en-US" b="1" dirty="0">
              <a:solidFill>
                <a:schemeClr val="tx1"/>
              </a:solidFill>
            </a:endParaRPr>
          </a:p>
        </p:txBody>
      </p:sp>
      <p:sp>
        <p:nvSpPr>
          <p:cNvPr id="8" name="内容占位符 2"/>
          <p:cNvSpPr txBox="1"/>
          <p:nvPr>
            <p:custDataLst>
              <p:tags r:id="rId10"/>
            </p:custDataLst>
          </p:nvPr>
        </p:nvSpPr>
        <p:spPr>
          <a:xfrm>
            <a:off x="530860" y="1195689"/>
            <a:ext cx="8036560" cy="566950"/>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zh-CN" altLang="en-US" sz="2400" b="1" dirty="0">
                <a:solidFill>
                  <a:srgbClr val="034EA2"/>
                </a:solidFill>
              </a:rPr>
              <a:t>字符输入流</a:t>
            </a:r>
            <a:endParaRPr kumimoji="1" lang="en-US" altLang="zh-CN" sz="2400" b="1" dirty="0">
              <a:solidFill>
                <a:srgbClr val="034EA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4.1.3</a:t>
            </a:r>
            <a:r>
              <a:rPr kumimoji="1" lang="zh-CN" altLang="en-US" dirty="0">
                <a:solidFill>
                  <a:schemeClr val="bg1"/>
                </a:solidFill>
              </a:rPr>
              <a:t> </a:t>
            </a:r>
            <a:r>
              <a:rPr kumimoji="1" lang="en-US" altLang="zh-CN" dirty="0">
                <a:solidFill>
                  <a:schemeClr val="bg1"/>
                </a:solidFill>
              </a:rPr>
              <a:t>Java</a:t>
            </a:r>
            <a:r>
              <a:rPr kumimoji="1" lang="zh-CN" altLang="en-US" dirty="0">
                <a:solidFill>
                  <a:schemeClr val="bg1"/>
                </a:solidFill>
              </a:rPr>
              <a:t>字符流</a:t>
            </a:r>
            <a:r>
              <a:rPr kumimoji="1" lang="en-US" altLang="zh-CN" sz="3600" dirty="0">
                <a:solidFill>
                  <a:schemeClr val="bg1"/>
                </a:solidFill>
              </a:rPr>
              <a:t> </a:t>
            </a:r>
            <a:r>
              <a:rPr kumimoji="1" lang="en-US" altLang="zh-CN" sz="2800" dirty="0">
                <a:solidFill>
                  <a:schemeClr val="bg1"/>
                </a:solidFill>
              </a:rPr>
              <a:t>4/6</a:t>
            </a:r>
            <a:endParaRPr kumimoji="1" lang="en-US" altLang="zh-CN" sz="2800"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6"/>
            </p:custDataLst>
          </p:nvPr>
        </p:nvSpPr>
        <p:spPr>
          <a:xfrm>
            <a:off x="530860" y="1197797"/>
            <a:ext cx="8036560" cy="566950"/>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zh-CN" altLang="en-US" sz="2400" b="1" dirty="0">
                <a:solidFill>
                  <a:srgbClr val="034DA0"/>
                </a:solidFill>
              </a:rPr>
              <a:t>字符输入流 </a:t>
            </a:r>
            <a:r>
              <a:rPr kumimoji="1" lang="en-US" altLang="zh-CN" sz="2400" b="1" dirty="0">
                <a:solidFill>
                  <a:srgbClr val="034DA0"/>
                </a:solidFill>
              </a:rPr>
              <a:t>—</a:t>
            </a:r>
            <a:r>
              <a:rPr kumimoji="1" lang="zh-CN" altLang="en-US" sz="2400" b="1" dirty="0">
                <a:solidFill>
                  <a:srgbClr val="034DA0"/>
                </a:solidFill>
              </a:rPr>
              <a:t> </a:t>
            </a:r>
            <a:r>
              <a:rPr kumimoji="1" lang="en-US" altLang="zh-CN" sz="2400" b="1" dirty="0">
                <a:solidFill>
                  <a:srgbClr val="034DA0"/>
                </a:solidFill>
              </a:rPr>
              <a:t>CharArrayReader</a:t>
            </a:r>
            <a:r>
              <a:rPr kumimoji="1" lang="zh-CN" altLang="en-US" sz="2400" b="1" dirty="0">
                <a:solidFill>
                  <a:srgbClr val="034DA0"/>
                </a:solidFill>
              </a:rPr>
              <a:t>为例</a:t>
            </a:r>
            <a:endParaRPr kumimoji="1" lang="en-US" altLang="zh-CN" sz="2400" b="1" dirty="0">
              <a:solidFill>
                <a:srgbClr val="034DA0"/>
              </a:solidFill>
            </a:endParaRPr>
          </a:p>
        </p:txBody>
      </p:sp>
      <p:sp>
        <p:nvSpPr>
          <p:cNvPr id="18" name="内容占位符 2"/>
          <p:cNvSpPr txBox="1"/>
          <p:nvPr>
            <p:custDataLst>
              <p:tags r:id="rId7"/>
            </p:custDataLst>
          </p:nvPr>
        </p:nvSpPr>
        <p:spPr>
          <a:xfrm>
            <a:off x="530860" y="1921303"/>
            <a:ext cx="8036560" cy="1120948"/>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en-US" altLang="zh-CN" sz="2400" b="1" dirty="0">
                <a:solidFill>
                  <a:schemeClr val="tx1"/>
                </a:solidFill>
              </a:rPr>
              <a:t>CharArrayReader</a:t>
            </a:r>
            <a:r>
              <a:rPr kumimoji="1" lang="zh-CN" altLang="en-US" sz="2400" b="1" dirty="0">
                <a:solidFill>
                  <a:schemeClr val="tx1"/>
                </a:solidFill>
              </a:rPr>
              <a:t>与</a:t>
            </a:r>
            <a:r>
              <a:rPr kumimoji="1" lang="en-US" altLang="zh-CN" sz="2400" b="1" dirty="0">
                <a:solidFill>
                  <a:schemeClr val="tx1"/>
                </a:solidFill>
              </a:rPr>
              <a:t>ByteArrayInputStream</a:t>
            </a:r>
            <a:r>
              <a:rPr kumimoji="1" lang="zh-CN" altLang="en-US" sz="2400" b="1" dirty="0">
                <a:solidFill>
                  <a:schemeClr val="tx1"/>
                </a:solidFill>
              </a:rPr>
              <a:t>相对应，在内存中构建缓冲区，用做字符输入流。</a:t>
            </a:r>
            <a:endParaRPr kumimoji="1" lang="zh-CN" altLang="en-US" sz="2400" b="1" dirty="0">
              <a:solidFill>
                <a:schemeClr val="tx1"/>
              </a:solidFill>
            </a:endParaRPr>
          </a:p>
        </p:txBody>
      </p:sp>
      <p:sp>
        <p:nvSpPr>
          <p:cNvPr id="10" name="内容占位符 2"/>
          <p:cNvSpPr txBox="1"/>
          <p:nvPr>
            <p:custDataLst>
              <p:tags r:id="rId8"/>
            </p:custDataLst>
          </p:nvPr>
        </p:nvSpPr>
        <p:spPr>
          <a:xfrm>
            <a:off x="530860" y="3054087"/>
            <a:ext cx="8036560"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zh-CN" altLang="en-US" sz="2400" b="1" dirty="0">
                <a:solidFill>
                  <a:schemeClr val="tx1"/>
                </a:solidFill>
              </a:rPr>
              <a:t>在构建字符输入流时，需要指定其缓冲区：</a:t>
            </a:r>
            <a:endParaRPr kumimoji="1" lang="zh-CN" altLang="en-US" sz="2400" b="1" dirty="0">
              <a:solidFill>
                <a:schemeClr val="tx1"/>
              </a:solidFill>
            </a:endParaRPr>
          </a:p>
        </p:txBody>
      </p:sp>
      <p:sp>
        <p:nvSpPr>
          <p:cNvPr id="9" name="内容占位符 2"/>
          <p:cNvSpPr txBox="1"/>
          <p:nvPr>
            <p:custDataLst>
              <p:tags r:id="rId9"/>
            </p:custDataLst>
          </p:nvPr>
        </p:nvSpPr>
        <p:spPr>
          <a:xfrm>
            <a:off x="628650" y="3884295"/>
            <a:ext cx="8138795" cy="1590675"/>
          </a:xfrm>
          <a:prstGeom prst="rect">
            <a:avLst/>
          </a:prstGeom>
          <a:ln w="19050">
            <a:solidFill>
              <a:srgbClr val="034EA2"/>
            </a:solidFill>
            <a:prstDash val="dash"/>
          </a:ln>
        </p:spPr>
        <p:txBody>
          <a:bodyPr vert="horz" wrap="square"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en-US" altLang="zh-CN" sz="2000" b="1" dirty="0">
                <a:solidFill>
                  <a:srgbClr val="034DA0"/>
                </a:solidFill>
              </a:rPr>
              <a:t>public</a:t>
            </a:r>
            <a:r>
              <a:rPr kumimoji="1" lang="zh-CN" altLang="en-US" sz="2000" b="1" dirty="0">
                <a:solidFill>
                  <a:srgbClr val="034DA0"/>
                </a:solidFill>
              </a:rPr>
              <a:t> </a:t>
            </a:r>
            <a:r>
              <a:rPr kumimoji="1" lang="en-US" altLang="zh-CN" sz="2000" b="1" dirty="0">
                <a:solidFill>
                  <a:schemeClr val="tx1"/>
                </a:solidFill>
              </a:rPr>
              <a:t>CharArrayReader(char[] buf)</a:t>
            </a:r>
            <a:r>
              <a:rPr kumimoji="1" lang="en-US" altLang="zh-CN" sz="2000" b="1" dirty="0">
                <a:solidFill>
                  <a:schemeClr val="tx1">
                    <a:lumMod val="65000"/>
                    <a:lumOff val="35000"/>
                  </a:schemeClr>
                </a:solidFill>
              </a:rPr>
              <a:t>	</a:t>
            </a:r>
            <a:r>
              <a:rPr kumimoji="1" lang="en-US" altLang="zh-CN" sz="2000" b="1" dirty="0">
                <a:solidFill>
                  <a:schemeClr val="accent6">
                    <a:lumMod val="75000"/>
                  </a:schemeClr>
                </a:solidFill>
              </a:rPr>
              <a:t>//</a:t>
            </a:r>
            <a:r>
              <a:rPr kumimoji="1" lang="zh-CN" altLang="en-US" sz="2000" b="1" dirty="0">
                <a:solidFill>
                  <a:schemeClr val="accent6">
                    <a:lumMod val="75000"/>
                  </a:schemeClr>
                </a:solidFill>
              </a:rPr>
              <a:t>指定缓冲</a:t>
            </a:r>
            <a:endParaRPr kumimoji="1" lang="en-US" altLang="zh-CN" sz="2000" b="1" dirty="0">
              <a:solidFill>
                <a:schemeClr val="accent6">
                  <a:lumMod val="75000"/>
                </a:schemeClr>
              </a:solidFill>
            </a:endParaRPr>
          </a:p>
          <a:p>
            <a:pPr marL="0" indent="0">
              <a:lnSpc>
                <a:spcPct val="150000"/>
              </a:lnSpc>
              <a:spcBef>
                <a:spcPts val="0"/>
              </a:spcBef>
              <a:buNone/>
            </a:pPr>
            <a:r>
              <a:rPr kumimoji="1" lang="en-US" altLang="zh-CN" sz="2000" b="1" dirty="0">
                <a:solidFill>
                  <a:srgbClr val="034DA0"/>
                </a:solidFill>
              </a:rPr>
              <a:t>public</a:t>
            </a:r>
            <a:r>
              <a:rPr kumimoji="1" lang="zh-CN" altLang="en-US" sz="2000" b="1" dirty="0">
                <a:solidFill>
                  <a:srgbClr val="034DA0"/>
                </a:solidFill>
              </a:rPr>
              <a:t> </a:t>
            </a:r>
            <a:r>
              <a:rPr kumimoji="1" lang="en-US" altLang="zh-CN" sz="2000" b="1" dirty="0">
                <a:solidFill>
                  <a:schemeClr val="tx1"/>
                </a:solidFill>
              </a:rPr>
              <a:t>CharArrayReader(char[] buf, int offset, int length)</a:t>
            </a:r>
            <a:endParaRPr kumimoji="1" lang="en-US" altLang="zh-CN" sz="2000" b="1" dirty="0">
              <a:solidFill>
                <a:schemeClr val="tx1"/>
              </a:solidFill>
            </a:endParaRPr>
          </a:p>
          <a:p>
            <a:pPr marL="0" indent="0">
              <a:lnSpc>
                <a:spcPct val="150000"/>
              </a:lnSpc>
              <a:spcBef>
                <a:spcPts val="0"/>
              </a:spcBef>
              <a:buNone/>
            </a:pPr>
            <a:r>
              <a:rPr kumimoji="1" lang="en-US" altLang="zh-CN" sz="2000" b="1" dirty="0">
                <a:solidFill>
                  <a:schemeClr val="accent6">
                    <a:lumMod val="75000"/>
                  </a:schemeClr>
                </a:solidFill>
              </a:rPr>
              <a:t>//</a:t>
            </a:r>
            <a:r>
              <a:rPr kumimoji="1" lang="zh-CN" altLang="en-US" sz="2000" b="1" dirty="0">
                <a:solidFill>
                  <a:schemeClr val="accent6">
                    <a:lumMod val="75000"/>
                  </a:schemeClr>
                </a:solidFill>
              </a:rPr>
              <a:t>指定读取位置和长度</a:t>
            </a:r>
            <a:endParaRPr kumimoji="1" lang="zh-CN" altLang="en-US" sz="2000" b="1" dirty="0">
              <a:solidFill>
                <a:schemeClr val="accent6">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 grpId="0"/>
      <p:bldP spid="9"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4.1.3</a:t>
            </a:r>
            <a:r>
              <a:rPr kumimoji="1" lang="zh-CN" altLang="en-US" dirty="0">
                <a:solidFill>
                  <a:schemeClr val="bg1"/>
                </a:solidFill>
              </a:rPr>
              <a:t> </a:t>
            </a:r>
            <a:r>
              <a:rPr kumimoji="1" lang="en-US" altLang="zh-CN" dirty="0">
                <a:solidFill>
                  <a:schemeClr val="bg1"/>
                </a:solidFill>
              </a:rPr>
              <a:t>Java</a:t>
            </a:r>
            <a:r>
              <a:rPr kumimoji="1" lang="zh-CN" altLang="en-US" dirty="0">
                <a:solidFill>
                  <a:schemeClr val="bg1"/>
                </a:solidFill>
              </a:rPr>
              <a:t>字符流</a:t>
            </a:r>
            <a:r>
              <a:rPr kumimoji="1" lang="en-US" altLang="zh-CN" sz="3600" dirty="0">
                <a:solidFill>
                  <a:schemeClr val="bg1"/>
                </a:solidFill>
              </a:rPr>
              <a:t> </a:t>
            </a:r>
            <a:r>
              <a:rPr kumimoji="1" lang="en-US" altLang="zh-CN" sz="2800" dirty="0">
                <a:solidFill>
                  <a:schemeClr val="bg1"/>
                </a:solidFill>
              </a:rPr>
              <a:t>5/6</a:t>
            </a:r>
            <a:endParaRPr kumimoji="1" lang="en-US" altLang="zh-CN" sz="2800"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6"/>
            </p:custDataLst>
          </p:nvPr>
        </p:nvSpPr>
        <p:spPr>
          <a:xfrm>
            <a:off x="530860" y="1817230"/>
            <a:ext cx="8036560" cy="622300"/>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zh-CN" altLang="en-US" sz="2400" b="1" dirty="0">
                <a:solidFill>
                  <a:schemeClr val="tx1"/>
                </a:solidFill>
              </a:rPr>
              <a:t>字符输出流继承</a:t>
            </a:r>
            <a:r>
              <a:rPr kumimoji="1" lang="en-US" altLang="zh-CN" sz="2400" b="1" dirty="0">
                <a:sym typeface="+mn-ea"/>
              </a:rPr>
              <a:t>Writer</a:t>
            </a:r>
            <a:r>
              <a:rPr kumimoji="1" lang="zh-CN" altLang="en-US" sz="2400" b="1" dirty="0">
                <a:solidFill>
                  <a:schemeClr val="tx1"/>
                </a:solidFill>
              </a:rPr>
              <a:t>，实现对特定字符流的输入处理</a:t>
            </a:r>
            <a:endParaRPr kumimoji="1" lang="zh-CN" altLang="en-US" sz="2400" b="1" dirty="0">
              <a:solidFill>
                <a:schemeClr val="tx1"/>
              </a:solidFill>
            </a:endParaRPr>
          </a:p>
        </p:txBody>
      </p:sp>
      <p:sp>
        <p:nvSpPr>
          <p:cNvPr id="18" name="内容占位符 2"/>
          <p:cNvSpPr txBox="1"/>
          <p:nvPr>
            <p:custDataLst>
              <p:tags r:id="rId7"/>
            </p:custDataLst>
          </p:nvPr>
        </p:nvSpPr>
        <p:spPr>
          <a:xfrm>
            <a:off x="530860" y="2466996"/>
            <a:ext cx="8036560" cy="1120948"/>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en-US" altLang="zh-CN" sz="2400" b="1" dirty="0">
                <a:solidFill>
                  <a:schemeClr val="tx1"/>
                </a:solidFill>
              </a:rPr>
              <a:t>CharArrayWriter</a:t>
            </a:r>
            <a:endParaRPr kumimoji="1" lang="en-US" altLang="zh-CN" sz="2400" b="1" dirty="0">
              <a:solidFill>
                <a:schemeClr val="tx1"/>
              </a:solidFill>
            </a:endParaRPr>
          </a:p>
          <a:p>
            <a:pPr lvl="1">
              <a:lnSpc>
                <a:spcPct val="150000"/>
              </a:lnSpc>
              <a:spcBef>
                <a:spcPts val="0"/>
              </a:spcBef>
            </a:pPr>
            <a:r>
              <a:rPr kumimoji="1" lang="zh-CN" altLang="en-US" b="1" dirty="0">
                <a:solidFill>
                  <a:schemeClr val="tx1"/>
                </a:solidFill>
              </a:rPr>
              <a:t>在内存中构建缓冲区，用作字符输出流。</a:t>
            </a:r>
            <a:endParaRPr kumimoji="1" lang="zh-CN" altLang="en-US" b="1" dirty="0">
              <a:solidFill>
                <a:schemeClr val="tx1"/>
              </a:solidFill>
            </a:endParaRPr>
          </a:p>
        </p:txBody>
      </p:sp>
      <p:sp>
        <p:nvSpPr>
          <p:cNvPr id="10" name="内容占位符 2"/>
          <p:cNvSpPr txBox="1"/>
          <p:nvPr>
            <p:custDataLst>
              <p:tags r:id="rId8"/>
            </p:custDataLst>
          </p:nvPr>
        </p:nvSpPr>
        <p:spPr>
          <a:xfrm>
            <a:off x="530860" y="3599780"/>
            <a:ext cx="8036560" cy="1120948"/>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en-US" altLang="zh-CN" sz="2400" b="1" dirty="0">
                <a:solidFill>
                  <a:schemeClr val="tx1"/>
                </a:solidFill>
              </a:rPr>
              <a:t>StringWriter</a:t>
            </a:r>
            <a:endParaRPr kumimoji="1" lang="en-US" altLang="zh-CN" sz="2400" b="1" dirty="0">
              <a:solidFill>
                <a:schemeClr val="tx1"/>
              </a:solidFill>
            </a:endParaRPr>
          </a:p>
          <a:p>
            <a:pPr lvl="1">
              <a:lnSpc>
                <a:spcPct val="150000"/>
              </a:lnSpc>
              <a:spcBef>
                <a:spcPts val="0"/>
              </a:spcBef>
            </a:pPr>
            <a:r>
              <a:rPr kumimoji="1" lang="zh-CN" altLang="en-US" b="1" dirty="0">
                <a:solidFill>
                  <a:schemeClr val="tx1"/>
                </a:solidFill>
              </a:rPr>
              <a:t>将内存缓冲区数据输出为字符串。</a:t>
            </a:r>
            <a:endParaRPr kumimoji="1" lang="zh-CN" altLang="en-US" b="1" dirty="0">
              <a:solidFill>
                <a:schemeClr val="tx1"/>
              </a:solidFill>
            </a:endParaRPr>
          </a:p>
        </p:txBody>
      </p:sp>
      <p:sp>
        <p:nvSpPr>
          <p:cNvPr id="12" name="内容占位符 2"/>
          <p:cNvSpPr txBox="1"/>
          <p:nvPr>
            <p:custDataLst>
              <p:tags r:id="rId9"/>
            </p:custDataLst>
          </p:nvPr>
        </p:nvSpPr>
        <p:spPr>
          <a:xfrm>
            <a:off x="553720" y="4732564"/>
            <a:ext cx="8036560" cy="1120948"/>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en-US" altLang="zh-CN" sz="2400" b="1" dirty="0">
                <a:solidFill>
                  <a:schemeClr val="tx1"/>
                </a:solidFill>
              </a:rPr>
              <a:t>FileWriter</a:t>
            </a:r>
            <a:endParaRPr kumimoji="1" lang="en-US" altLang="zh-CN" sz="2400" b="1" dirty="0">
              <a:solidFill>
                <a:schemeClr val="tx1"/>
              </a:solidFill>
            </a:endParaRPr>
          </a:p>
          <a:p>
            <a:pPr lvl="1">
              <a:lnSpc>
                <a:spcPct val="150000"/>
              </a:lnSpc>
              <a:spcBef>
                <a:spcPts val="0"/>
              </a:spcBef>
            </a:pPr>
            <a:r>
              <a:rPr kumimoji="1" lang="zh-CN" altLang="en-US" b="1" dirty="0">
                <a:solidFill>
                  <a:schemeClr val="tx1"/>
                </a:solidFill>
              </a:rPr>
              <a:t>文件输出流，实现对文档的写操作。</a:t>
            </a:r>
            <a:endParaRPr kumimoji="1" lang="zh-CN" altLang="en-US" b="1" dirty="0">
              <a:solidFill>
                <a:schemeClr val="tx1"/>
              </a:solidFill>
            </a:endParaRPr>
          </a:p>
        </p:txBody>
      </p:sp>
      <p:sp>
        <p:nvSpPr>
          <p:cNvPr id="8" name="内容占位符 2"/>
          <p:cNvSpPr txBox="1"/>
          <p:nvPr>
            <p:custDataLst>
              <p:tags r:id="rId10"/>
            </p:custDataLst>
          </p:nvPr>
        </p:nvSpPr>
        <p:spPr>
          <a:xfrm>
            <a:off x="530860" y="1195689"/>
            <a:ext cx="8036560" cy="566950"/>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zh-CN" altLang="en-US" sz="2400" b="1" dirty="0">
                <a:solidFill>
                  <a:srgbClr val="034EA2"/>
                </a:solidFill>
              </a:rPr>
              <a:t>字符输出流</a:t>
            </a:r>
            <a:endParaRPr kumimoji="1" lang="en-US" altLang="zh-CN" sz="2400" b="1" dirty="0">
              <a:solidFill>
                <a:srgbClr val="034EA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4.1.3</a:t>
            </a:r>
            <a:r>
              <a:rPr kumimoji="1" lang="zh-CN" altLang="en-US" dirty="0">
                <a:solidFill>
                  <a:schemeClr val="bg1"/>
                </a:solidFill>
              </a:rPr>
              <a:t> </a:t>
            </a:r>
            <a:r>
              <a:rPr kumimoji="1" lang="en-US" altLang="zh-CN" dirty="0">
                <a:solidFill>
                  <a:schemeClr val="bg1"/>
                </a:solidFill>
              </a:rPr>
              <a:t>Java</a:t>
            </a:r>
            <a:r>
              <a:rPr kumimoji="1" lang="zh-CN" altLang="en-US" dirty="0">
                <a:solidFill>
                  <a:schemeClr val="bg1"/>
                </a:solidFill>
              </a:rPr>
              <a:t>字符流</a:t>
            </a:r>
            <a:r>
              <a:rPr kumimoji="1" lang="en-US" altLang="zh-CN" sz="3600" dirty="0">
                <a:solidFill>
                  <a:schemeClr val="bg1"/>
                </a:solidFill>
              </a:rPr>
              <a:t> </a:t>
            </a:r>
            <a:r>
              <a:rPr kumimoji="1" lang="en-US" altLang="zh-CN" sz="2800" dirty="0">
                <a:solidFill>
                  <a:schemeClr val="bg1"/>
                </a:solidFill>
              </a:rPr>
              <a:t>6/6</a:t>
            </a:r>
            <a:endParaRPr kumimoji="1" lang="en-US" altLang="zh-CN" sz="2800"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6"/>
            </p:custDataLst>
          </p:nvPr>
        </p:nvSpPr>
        <p:spPr>
          <a:xfrm>
            <a:off x="530860" y="1787730"/>
            <a:ext cx="8036560" cy="566950"/>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zh-CN" altLang="en-US" sz="2400" b="1" dirty="0">
                <a:solidFill>
                  <a:schemeClr val="tx1"/>
                </a:solidFill>
              </a:rPr>
              <a:t>字符过滤流实现对字符数据的高级处理功能。</a:t>
            </a:r>
            <a:endParaRPr kumimoji="1" lang="zh-CN" altLang="en-US" sz="2400" b="1" dirty="0">
              <a:solidFill>
                <a:schemeClr val="tx1"/>
              </a:solidFill>
            </a:endParaRPr>
          </a:p>
        </p:txBody>
      </p:sp>
      <p:sp>
        <p:nvSpPr>
          <p:cNvPr id="18" name="内容占位符 2"/>
          <p:cNvSpPr txBox="1"/>
          <p:nvPr>
            <p:custDataLst>
              <p:tags r:id="rId7"/>
            </p:custDataLst>
          </p:nvPr>
        </p:nvSpPr>
        <p:spPr>
          <a:xfrm>
            <a:off x="530860" y="2437496"/>
            <a:ext cx="8036560" cy="1120948"/>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en-US" altLang="zh-CN" sz="2400" b="1" dirty="0">
                <a:solidFill>
                  <a:schemeClr val="tx1"/>
                </a:solidFill>
              </a:rPr>
              <a:t>BuffedReader</a:t>
            </a:r>
            <a:endParaRPr kumimoji="1" lang="en-US" altLang="zh-CN" sz="2400" b="1" dirty="0">
              <a:solidFill>
                <a:schemeClr val="tx1"/>
              </a:solidFill>
            </a:endParaRPr>
          </a:p>
          <a:p>
            <a:pPr lvl="1">
              <a:lnSpc>
                <a:spcPct val="150000"/>
              </a:lnSpc>
              <a:spcBef>
                <a:spcPts val="0"/>
              </a:spcBef>
            </a:pPr>
            <a:r>
              <a:rPr kumimoji="1" lang="zh-CN" altLang="en-US" b="1" dirty="0">
                <a:solidFill>
                  <a:schemeClr val="tx1"/>
                </a:solidFill>
              </a:rPr>
              <a:t>提供对字符数据输入的缓冲功能，将数据放在缓冲区。</a:t>
            </a:r>
            <a:endParaRPr kumimoji="1" lang="zh-CN" altLang="en-US" b="1" dirty="0">
              <a:solidFill>
                <a:schemeClr val="tx1"/>
              </a:solidFill>
            </a:endParaRPr>
          </a:p>
        </p:txBody>
      </p:sp>
      <p:sp>
        <p:nvSpPr>
          <p:cNvPr id="10" name="内容占位符 2"/>
          <p:cNvSpPr txBox="1"/>
          <p:nvPr>
            <p:custDataLst>
              <p:tags r:id="rId8"/>
            </p:custDataLst>
          </p:nvPr>
        </p:nvSpPr>
        <p:spPr>
          <a:xfrm>
            <a:off x="530860" y="3570280"/>
            <a:ext cx="8036560" cy="1120948"/>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en-US" altLang="zh-CN" sz="2400" b="1" dirty="0">
                <a:solidFill>
                  <a:schemeClr val="tx1"/>
                </a:solidFill>
              </a:rPr>
              <a:t>BufferedWriter</a:t>
            </a:r>
            <a:endParaRPr kumimoji="1" lang="en-US" altLang="zh-CN" sz="2400" b="1" dirty="0">
              <a:solidFill>
                <a:schemeClr val="tx1"/>
              </a:solidFill>
            </a:endParaRPr>
          </a:p>
          <a:p>
            <a:pPr lvl="1">
              <a:lnSpc>
                <a:spcPct val="150000"/>
              </a:lnSpc>
              <a:spcBef>
                <a:spcPts val="0"/>
              </a:spcBef>
            </a:pPr>
            <a:r>
              <a:rPr kumimoji="1" lang="zh-CN" altLang="en-US" b="1" dirty="0">
                <a:solidFill>
                  <a:schemeClr val="tx1"/>
                </a:solidFill>
              </a:rPr>
              <a:t>提供对字符数据输出的缓冲功能。</a:t>
            </a:r>
            <a:endParaRPr kumimoji="1" lang="zh-CN" altLang="en-US" b="1" dirty="0">
              <a:solidFill>
                <a:schemeClr val="tx1"/>
              </a:solidFill>
            </a:endParaRPr>
          </a:p>
        </p:txBody>
      </p:sp>
      <p:sp>
        <p:nvSpPr>
          <p:cNvPr id="12" name="内容占位符 2"/>
          <p:cNvSpPr txBox="1"/>
          <p:nvPr>
            <p:custDataLst>
              <p:tags r:id="rId9"/>
            </p:custDataLst>
          </p:nvPr>
        </p:nvSpPr>
        <p:spPr>
          <a:xfrm>
            <a:off x="553720" y="4703064"/>
            <a:ext cx="8036560" cy="1120948"/>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en-US" altLang="zh-CN" sz="2400" b="1" dirty="0">
                <a:solidFill>
                  <a:schemeClr val="tx1"/>
                </a:solidFill>
              </a:rPr>
              <a:t>PrintWriter</a:t>
            </a:r>
            <a:endParaRPr kumimoji="1" lang="en-US" altLang="zh-CN" sz="2400" b="1" dirty="0">
              <a:solidFill>
                <a:schemeClr val="tx1"/>
              </a:solidFill>
            </a:endParaRPr>
          </a:p>
          <a:p>
            <a:pPr lvl="1">
              <a:lnSpc>
                <a:spcPct val="150000"/>
              </a:lnSpc>
              <a:spcBef>
                <a:spcPts val="0"/>
              </a:spcBef>
            </a:pPr>
            <a:r>
              <a:rPr kumimoji="1" lang="zh-CN" altLang="en-US" b="1" dirty="0">
                <a:solidFill>
                  <a:schemeClr val="tx1"/>
                </a:solidFill>
              </a:rPr>
              <a:t>支持对象的格式化输出。</a:t>
            </a:r>
            <a:endParaRPr kumimoji="1" lang="zh-CN" altLang="en-US" b="1" dirty="0">
              <a:solidFill>
                <a:schemeClr val="tx1"/>
              </a:solidFill>
            </a:endParaRPr>
          </a:p>
        </p:txBody>
      </p:sp>
      <p:sp>
        <p:nvSpPr>
          <p:cNvPr id="8" name="内容占位符 2"/>
          <p:cNvSpPr txBox="1"/>
          <p:nvPr>
            <p:custDataLst>
              <p:tags r:id="rId10"/>
            </p:custDataLst>
          </p:nvPr>
        </p:nvSpPr>
        <p:spPr>
          <a:xfrm>
            <a:off x="530860" y="1195689"/>
            <a:ext cx="8036560" cy="566950"/>
          </a:xfrm>
          <a:prstGeom prst="rect">
            <a:avLst/>
          </a:prstGeom>
          <a:ln>
            <a:noFill/>
          </a:ln>
        </p:spPr>
        <p:txBody>
          <a:bodyPr vert="horz"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zh-CN" altLang="en-US" sz="2400" b="1" dirty="0">
                <a:solidFill>
                  <a:srgbClr val="034EA2"/>
                </a:solidFill>
              </a:rPr>
              <a:t>字符过滤流</a:t>
            </a:r>
            <a:endParaRPr kumimoji="1" lang="en-US" altLang="zh-CN" sz="2400" b="1" dirty="0">
              <a:solidFill>
                <a:srgbClr val="034EA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 grpId="0"/>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4.1.4</a:t>
            </a:r>
            <a:r>
              <a:rPr kumimoji="1" lang="zh-CN" altLang="en-US" dirty="0">
                <a:solidFill>
                  <a:schemeClr val="bg1"/>
                </a:solidFill>
              </a:rPr>
              <a:t> </a:t>
            </a:r>
            <a:r>
              <a:rPr kumimoji="1" lang="en-US" altLang="zh-CN" dirty="0">
                <a:solidFill>
                  <a:schemeClr val="bg1"/>
                </a:solidFill>
                <a:sym typeface="+mn-ea"/>
              </a:rPr>
              <a:t>“桥接(bridge)”类</a:t>
            </a:r>
            <a:r>
              <a:rPr kumimoji="1" lang="en-US" altLang="zh-CN" sz="3600" dirty="0">
                <a:solidFill>
                  <a:schemeClr val="bg1"/>
                </a:solidFill>
              </a:rPr>
              <a:t> </a:t>
            </a:r>
            <a:r>
              <a:rPr kumimoji="1" lang="en-US" altLang="zh-CN" sz="2800" dirty="0">
                <a:solidFill>
                  <a:schemeClr val="bg1"/>
                </a:solidFill>
              </a:rPr>
              <a:t>1</a:t>
            </a:r>
            <a:r>
              <a:rPr kumimoji="1" lang="en-US" altLang="zh-CN" sz="2800" dirty="0">
                <a:solidFill>
                  <a:schemeClr val="bg1"/>
                </a:solidFill>
              </a:rPr>
              <a:t>/3</a:t>
            </a:r>
            <a:endParaRPr kumimoji="1" lang="en-US" altLang="zh-CN" sz="2800"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p:nvPr>
            <p:custDataLst>
              <p:tags r:id="rId6"/>
            </p:custDataLst>
          </p:nvPr>
        </p:nvSpPr>
        <p:spPr>
          <a:xfrm>
            <a:off x="312420" y="1233170"/>
            <a:ext cx="8642985" cy="5027930"/>
          </a:xfrm>
          <a:prstGeom prst="rect">
            <a:avLst/>
          </a:prstGeom>
          <a:ln>
            <a:noFill/>
          </a:ln>
        </p:spPr>
        <p:txBody>
          <a:bodyPr vert="horz"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latinLnBrk="0" hangingPunct="1">
              <a:lnSpc>
                <a:spcPct val="150000"/>
              </a:lnSpc>
              <a:spcBef>
                <a:spcPts val="0"/>
              </a:spcBef>
              <a:buClrTx/>
              <a:buSzTx/>
            </a:pPr>
            <a:r>
              <a:rPr kumimoji="1" lang="en-US" altLang="zh-CN" sz="2400" b="1" dirty="0">
                <a:solidFill>
                  <a:schemeClr val="tx1"/>
                </a:solidFill>
                <a:sym typeface="+mn-ea"/>
              </a:rPr>
              <a:t>Java提供的“桥接(bridge)”类允许将“byte”继承体系和“character”继承体系中的classes搭配运用</a:t>
            </a:r>
            <a:endParaRPr kumimoji="1" lang="en-US" altLang="zh-CN" sz="2400" b="1" i="0" u="none" strike="noStrike" cap="none" spc="0" normalizeH="0" baseline="0" dirty="0">
              <a:solidFill>
                <a:schemeClr val="tx1"/>
              </a:solidFill>
              <a:ea typeface="+mn-ea"/>
              <a:cs typeface="+mn-cs"/>
            </a:endParaRPr>
          </a:p>
          <a:p>
            <a:pPr marL="685800" marR="0" lvl="4" algn="l" defTabSz="914400" rtl="0" eaLnBrk="1" latinLnBrk="0" hangingPunct="1">
              <a:lnSpc>
                <a:spcPct val="150000"/>
              </a:lnSpc>
              <a:spcBef>
                <a:spcPts val="0"/>
              </a:spcBef>
              <a:buClrTx/>
              <a:buSzTx/>
              <a:buChar char="•"/>
            </a:pPr>
            <a:r>
              <a:rPr kumimoji="1" lang="en-US" altLang="zh-CN" sz="2400" b="1" dirty="0">
                <a:sym typeface="+mn-ea"/>
              </a:rPr>
              <a:t>桥接类“</a:t>
            </a:r>
            <a:r>
              <a:rPr kumimoji="1" lang="en-US" altLang="zh-CN" sz="2400" b="1" dirty="0">
                <a:solidFill>
                  <a:srgbClr val="034EA2"/>
                </a:solidFill>
                <a:sym typeface="+mn-ea"/>
              </a:rPr>
              <a:t>InputStreamReader</a:t>
            </a:r>
            <a:r>
              <a:rPr kumimoji="1" lang="en-US" altLang="zh-CN" sz="2400" b="1" dirty="0">
                <a:sym typeface="+mn-ea"/>
              </a:rPr>
              <a:t>”将InputStream转换为Reader</a:t>
            </a:r>
            <a:endParaRPr kumimoji="1" lang="en-US" altLang="zh-CN" sz="2400" b="1" i="0" u="none" strike="noStrike" cap="none" spc="0" normalizeH="0" baseline="0" dirty="0">
              <a:solidFill>
                <a:schemeClr val="tx1"/>
              </a:solidFill>
              <a:latin typeface="+mn-lt"/>
              <a:ea typeface="+mn-ea"/>
              <a:cs typeface="+mn-cs"/>
            </a:endParaRPr>
          </a:p>
          <a:p>
            <a:pPr marL="1143000" marR="0" lvl="4" algn="l" defTabSz="914400" rtl="0" eaLnBrk="1" latinLnBrk="0" hangingPunct="1">
              <a:lnSpc>
                <a:spcPct val="150000"/>
              </a:lnSpc>
              <a:spcBef>
                <a:spcPts val="0"/>
              </a:spcBef>
              <a:buClrTx/>
              <a:buSzTx/>
              <a:buChar char="•"/>
            </a:pPr>
            <a:r>
              <a:rPr kumimoji="1" lang="en-US" altLang="zh-CN" sz="2160" b="1" dirty="0">
                <a:solidFill>
                  <a:srgbClr val="034EA2"/>
                </a:solidFill>
                <a:sym typeface="+mn-ea"/>
              </a:rPr>
              <a:t>public class </a:t>
            </a:r>
            <a:r>
              <a:rPr kumimoji="1" lang="en-US" altLang="zh-CN" sz="2160" b="1" dirty="0">
                <a:sym typeface="+mn-ea"/>
              </a:rPr>
              <a:t>InputStreamReader </a:t>
            </a:r>
            <a:r>
              <a:rPr kumimoji="1" lang="en-US" altLang="zh-CN" sz="2160" b="1" dirty="0">
                <a:solidFill>
                  <a:srgbClr val="034EA2"/>
                </a:solidFill>
                <a:sym typeface="+mn-ea"/>
              </a:rPr>
              <a:t>extends </a:t>
            </a:r>
            <a:r>
              <a:rPr kumimoji="1" lang="en-US" altLang="zh-CN" sz="2160" b="1" dirty="0">
                <a:sym typeface="+mn-ea"/>
              </a:rPr>
              <a:t>Reader</a:t>
            </a:r>
            <a:endParaRPr kumimoji="1" lang="en-US" altLang="zh-CN" sz="2160" b="1" i="0" u="none" strike="noStrike" cap="none" spc="0" normalizeH="0" baseline="0" dirty="0">
              <a:ea typeface="+mn-ea"/>
            </a:endParaRPr>
          </a:p>
          <a:p>
            <a:pPr marL="1143000" marR="0" lvl="4" algn="l" defTabSz="914400" rtl="0" eaLnBrk="1" latinLnBrk="0" hangingPunct="1">
              <a:lnSpc>
                <a:spcPct val="150000"/>
              </a:lnSpc>
              <a:spcBef>
                <a:spcPts val="0"/>
              </a:spcBef>
              <a:buClrTx/>
              <a:buSzTx/>
              <a:buChar char="•"/>
            </a:pPr>
            <a:r>
              <a:rPr kumimoji="1" lang="en-US" altLang="zh-CN" sz="2160" b="1" dirty="0">
                <a:sym typeface="+mn-ea"/>
              </a:rPr>
              <a:t>InputStreamReader(InputStream in) ，通过构造函数将InputStream转换为Reader</a:t>
            </a:r>
            <a:endParaRPr kumimoji="1" lang="en-US" altLang="zh-CN" sz="2160" b="1" i="0" u="none" strike="noStrike" cap="none" spc="0" normalizeH="0" baseline="0" dirty="0">
              <a:ea typeface="+mn-ea"/>
            </a:endParaRPr>
          </a:p>
          <a:p>
            <a:pPr marR="0" lvl="1" algn="l" defTabSz="914400" rtl="0" eaLnBrk="1" latinLnBrk="0" hangingPunct="1">
              <a:lnSpc>
                <a:spcPct val="150000"/>
              </a:lnSpc>
              <a:spcBef>
                <a:spcPts val="0"/>
              </a:spcBef>
              <a:buClrTx/>
              <a:buSzTx/>
              <a:buChar char="•"/>
            </a:pPr>
            <a:r>
              <a:rPr kumimoji="1" lang="en-US" altLang="zh-CN" sz="2400" b="1" dirty="0">
                <a:sym typeface="+mn-ea"/>
              </a:rPr>
              <a:t>桥接类“</a:t>
            </a:r>
            <a:r>
              <a:rPr kumimoji="1" lang="en-US" altLang="zh-CN" sz="2400" b="1" dirty="0">
                <a:solidFill>
                  <a:srgbClr val="034EA2"/>
                </a:solidFill>
                <a:sym typeface="+mn-ea"/>
              </a:rPr>
              <a:t>OutputStreamWriter</a:t>
            </a:r>
            <a:r>
              <a:rPr kumimoji="1" lang="en-US" altLang="zh-CN" sz="2400" b="1" dirty="0">
                <a:sym typeface="+mn-ea"/>
              </a:rPr>
              <a:t>”将OutputStream转换为Writer</a:t>
            </a:r>
            <a:endParaRPr kumimoji="1" lang="en-US" altLang="zh-CN" sz="2400" b="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4.1.4</a:t>
            </a:r>
            <a:r>
              <a:rPr kumimoji="1" lang="zh-CN" altLang="en-US" dirty="0">
                <a:solidFill>
                  <a:schemeClr val="bg1"/>
                </a:solidFill>
              </a:rPr>
              <a:t> </a:t>
            </a:r>
            <a:r>
              <a:rPr kumimoji="1" lang="en-US" altLang="zh-CN" dirty="0">
                <a:solidFill>
                  <a:schemeClr val="bg1"/>
                </a:solidFill>
                <a:sym typeface="+mn-ea"/>
              </a:rPr>
              <a:t>“桥接(bridge)”类</a:t>
            </a:r>
            <a:r>
              <a:rPr kumimoji="1" lang="en-US" altLang="zh-CN" sz="3600" dirty="0">
                <a:solidFill>
                  <a:schemeClr val="bg1"/>
                </a:solidFill>
              </a:rPr>
              <a:t> </a:t>
            </a:r>
            <a:r>
              <a:rPr kumimoji="1" lang="en-US" altLang="zh-CN" sz="2800" dirty="0">
                <a:solidFill>
                  <a:schemeClr val="bg1"/>
                </a:solidFill>
              </a:rPr>
              <a:t>2</a:t>
            </a:r>
            <a:r>
              <a:rPr kumimoji="1" lang="en-US" altLang="zh-CN" sz="2800" dirty="0">
                <a:solidFill>
                  <a:schemeClr val="bg1"/>
                </a:solidFill>
              </a:rPr>
              <a:t>/3</a:t>
            </a:r>
            <a:endParaRPr kumimoji="1" lang="en-US" altLang="zh-CN" sz="2800"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p:nvPr>
            <p:custDataLst>
              <p:tags r:id="rId6"/>
            </p:custDataLst>
          </p:nvPr>
        </p:nvSpPr>
        <p:spPr>
          <a:xfrm>
            <a:off x="312420" y="1233170"/>
            <a:ext cx="8642985" cy="5027930"/>
          </a:xfrm>
          <a:prstGeom prst="rect">
            <a:avLst/>
          </a:prstGeom>
          <a:ln>
            <a:noFill/>
          </a:ln>
        </p:spPr>
        <p:txBody>
          <a:bodyPr vert="horz"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lgn="l" eaLnBrk="1" hangingPunct="1">
              <a:lnSpc>
                <a:spcPct val="150000"/>
              </a:lnSpc>
              <a:spcBef>
                <a:spcPts val="0"/>
              </a:spcBef>
              <a:buClrTx/>
              <a:buSzTx/>
              <a:buNone/>
            </a:pPr>
            <a:r>
              <a:rPr kumimoji="1" lang="en-US" altLang="zh-CN" sz="2400" b="1" dirty="0">
                <a:solidFill>
                  <a:schemeClr val="tx1"/>
                </a:solidFill>
                <a:sym typeface="+mn-ea"/>
              </a:rPr>
              <a:t>BufferedReader  stdIn =  </a:t>
            </a:r>
            <a:endParaRPr kumimoji="1" lang="en-US" altLang="zh-CN" sz="2400" b="1" dirty="0">
              <a:solidFill>
                <a:schemeClr val="tx1"/>
              </a:solidFill>
            </a:endParaRPr>
          </a:p>
          <a:p>
            <a:pPr marL="0" lvl="2" indent="0" algn="l" eaLnBrk="1" hangingPunct="1">
              <a:lnSpc>
                <a:spcPct val="150000"/>
              </a:lnSpc>
              <a:spcBef>
                <a:spcPts val="0"/>
              </a:spcBef>
              <a:buClrTx/>
              <a:buSzTx/>
              <a:buNone/>
            </a:pPr>
            <a:r>
              <a:rPr kumimoji="1" lang="en-US" altLang="zh-CN" sz="2400" b="1" dirty="0">
                <a:solidFill>
                  <a:schemeClr val="tx1"/>
                </a:solidFill>
                <a:sym typeface="+mn-ea"/>
              </a:rPr>
              <a:t>           </a:t>
            </a:r>
            <a:r>
              <a:rPr kumimoji="1" lang="en-US" altLang="zh-CN" sz="2400" b="1" dirty="0">
                <a:solidFill>
                  <a:srgbClr val="034DA0"/>
                </a:solidFill>
                <a:sym typeface="+mn-ea"/>
              </a:rPr>
              <a:t>new </a:t>
            </a:r>
            <a:r>
              <a:rPr kumimoji="1" lang="en-US" altLang="zh-CN" sz="2400" b="1" dirty="0">
                <a:solidFill>
                  <a:schemeClr val="tx1"/>
                </a:solidFill>
                <a:sym typeface="+mn-ea"/>
              </a:rPr>
              <a:t>BufferedReader(</a:t>
            </a:r>
            <a:r>
              <a:rPr kumimoji="1" lang="en-US" altLang="zh-CN" sz="2400" b="1" dirty="0">
                <a:solidFill>
                  <a:srgbClr val="034DA0"/>
                </a:solidFill>
                <a:sym typeface="+mn-ea"/>
              </a:rPr>
              <a:t>new   </a:t>
            </a:r>
            <a:endParaRPr kumimoji="1" lang="en-US" altLang="zh-CN" sz="2400" b="1" dirty="0">
              <a:solidFill>
                <a:schemeClr val="tx1"/>
              </a:solidFill>
            </a:endParaRPr>
          </a:p>
          <a:p>
            <a:pPr marL="0" lvl="2" indent="0" algn="l" eaLnBrk="1" hangingPunct="1">
              <a:lnSpc>
                <a:spcPct val="150000"/>
              </a:lnSpc>
              <a:spcBef>
                <a:spcPts val="0"/>
              </a:spcBef>
              <a:buClrTx/>
              <a:buSzTx/>
              <a:buNone/>
            </a:pPr>
            <a:r>
              <a:rPr kumimoji="1" lang="en-US" altLang="zh-CN" sz="2400" b="1" dirty="0">
                <a:solidFill>
                  <a:schemeClr val="tx1"/>
                </a:solidFill>
                <a:sym typeface="+mn-ea"/>
              </a:rPr>
              <a:t>                      InputStreamReader(System.in));</a:t>
            </a:r>
            <a:endParaRPr kumimoji="1" lang="en-US" altLang="zh-CN" sz="2400" b="1" dirty="0">
              <a:solidFill>
                <a:schemeClr val="tx1"/>
              </a:solidFill>
            </a:endParaRPr>
          </a:p>
          <a:p>
            <a:pPr marL="0" lvl="2" indent="0" algn="l" eaLnBrk="1" hangingPunct="1">
              <a:lnSpc>
                <a:spcPct val="150000"/>
              </a:lnSpc>
              <a:spcBef>
                <a:spcPts val="0"/>
              </a:spcBef>
              <a:buClrTx/>
              <a:buSzTx/>
              <a:buNone/>
            </a:pPr>
            <a:r>
              <a:rPr kumimoji="1" lang="en-US" altLang="zh-CN" sz="2400" b="1" dirty="0">
                <a:solidFill>
                  <a:schemeClr val="tx1"/>
                </a:solidFill>
                <a:sym typeface="+mn-ea"/>
              </a:rPr>
              <a:t>String  input = stdIn.readLine(); </a:t>
            </a:r>
            <a:endParaRPr kumimoji="1" lang="en-US" altLang="zh-CN" sz="2400" b="1" dirty="0">
              <a:solidFill>
                <a:schemeClr val="tx1"/>
              </a:solidFill>
            </a:endParaRPr>
          </a:p>
          <a:p>
            <a:pPr marL="1143000" marR="0" lvl="4" algn="l" defTabSz="914400" rtl="0" eaLnBrk="1" latinLnBrk="0" hangingPunct="1">
              <a:lnSpc>
                <a:spcPct val="150000"/>
              </a:lnSpc>
              <a:spcBef>
                <a:spcPts val="0"/>
              </a:spcBef>
              <a:buClrTx/>
              <a:buSzTx/>
            </a:pPr>
            <a:endParaRPr kumimoji="1" lang="en-US" altLang="zh-CN" sz="2400" b="1" dirty="0">
              <a:solidFill>
                <a:schemeClr val="tx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4.1.4</a:t>
            </a:r>
            <a:r>
              <a:rPr kumimoji="1" lang="zh-CN" altLang="en-US" dirty="0">
                <a:solidFill>
                  <a:schemeClr val="bg1"/>
                </a:solidFill>
              </a:rPr>
              <a:t> </a:t>
            </a:r>
            <a:r>
              <a:rPr kumimoji="1" lang="en-US" altLang="zh-CN" dirty="0">
                <a:solidFill>
                  <a:schemeClr val="bg1"/>
                </a:solidFill>
                <a:sym typeface="+mn-ea"/>
              </a:rPr>
              <a:t>“桥接(bridge)”类</a:t>
            </a:r>
            <a:r>
              <a:rPr kumimoji="1" lang="en-US" altLang="zh-CN" sz="3600" dirty="0">
                <a:solidFill>
                  <a:schemeClr val="bg1"/>
                </a:solidFill>
              </a:rPr>
              <a:t> </a:t>
            </a:r>
            <a:r>
              <a:rPr kumimoji="1" lang="en-US" altLang="zh-CN" sz="2800" dirty="0">
                <a:solidFill>
                  <a:schemeClr val="bg1"/>
                </a:solidFill>
              </a:rPr>
              <a:t>3</a:t>
            </a:r>
            <a:r>
              <a:rPr kumimoji="1" lang="en-US" altLang="zh-CN" sz="2800" dirty="0">
                <a:solidFill>
                  <a:schemeClr val="bg1"/>
                </a:solidFill>
              </a:rPr>
              <a:t>/3</a:t>
            </a:r>
            <a:endParaRPr kumimoji="1" lang="en-US" altLang="zh-CN" sz="2800"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p:nvPr>
            <p:custDataLst>
              <p:tags r:id="rId6"/>
            </p:custDataLst>
          </p:nvPr>
        </p:nvSpPr>
        <p:spPr>
          <a:xfrm>
            <a:off x="312420" y="1233170"/>
            <a:ext cx="8642985" cy="5027930"/>
          </a:xfrm>
          <a:prstGeom prst="rect">
            <a:avLst/>
          </a:prstGeom>
          <a:ln>
            <a:noFill/>
          </a:ln>
        </p:spPr>
        <p:txBody>
          <a:bodyPr vert="horz"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eaLnBrk="1" hangingPunct="1">
              <a:lnSpc>
                <a:spcPct val="150000"/>
              </a:lnSpc>
              <a:spcBef>
                <a:spcPts val="0"/>
              </a:spcBef>
              <a:buClrTx/>
              <a:buSzTx/>
            </a:pPr>
            <a:r>
              <a:rPr kumimoji="1" lang="en-US" altLang="zh-CN" sz="2400" b="1" dirty="0">
                <a:sym typeface="+mn-ea"/>
              </a:rPr>
              <a:t>PrintWriter</a:t>
            </a:r>
            <a:endParaRPr kumimoji="1" lang="en-US" altLang="zh-CN" sz="2400" b="1" dirty="0"/>
          </a:p>
          <a:p>
            <a:pPr lvl="1" eaLnBrk="1" hangingPunct="1">
              <a:lnSpc>
                <a:spcPct val="110000"/>
              </a:lnSpc>
            </a:pPr>
            <a:r>
              <a:rPr lang="en-US" altLang="zh-CN" sz="2400" b="1" dirty="0">
                <a:latin typeface="等线" panose="02010600030101010101" charset="-122"/>
                <a:ea typeface="等线" panose="02010600030101010101" charset="-122"/>
                <a:cs typeface="等线" panose="02010600030101010101" charset="-122"/>
                <a:sym typeface="+mn-ea"/>
              </a:rPr>
              <a:t>public class </a:t>
            </a:r>
            <a:r>
              <a:rPr lang="en-US" altLang="zh-CN" sz="2400" b="1" dirty="0">
                <a:solidFill>
                  <a:schemeClr val="hlink"/>
                </a:solidFill>
                <a:latin typeface="等线" panose="02010600030101010101" charset="-122"/>
                <a:ea typeface="等线" panose="02010600030101010101" charset="-122"/>
                <a:cs typeface="等线" panose="02010600030101010101" charset="-122"/>
                <a:sym typeface="+mn-ea"/>
              </a:rPr>
              <a:t>PrintWriter</a:t>
            </a:r>
            <a:r>
              <a:rPr lang="en-US" altLang="zh-CN" sz="2400" b="1" dirty="0">
                <a:latin typeface="等线" panose="02010600030101010101" charset="-122"/>
                <a:ea typeface="等线" panose="02010600030101010101" charset="-122"/>
                <a:cs typeface="等线" panose="02010600030101010101" charset="-122"/>
                <a:sym typeface="+mn-ea"/>
              </a:rPr>
              <a:t> extends </a:t>
            </a:r>
            <a:r>
              <a:rPr lang="en-US" altLang="zh-CN" sz="2400" b="1" dirty="0">
                <a:solidFill>
                  <a:schemeClr val="hlink"/>
                </a:solidFill>
                <a:latin typeface="等线" panose="02010600030101010101" charset="-122"/>
                <a:ea typeface="等线" panose="02010600030101010101" charset="-122"/>
                <a:cs typeface="等线" panose="02010600030101010101" charset="-122"/>
                <a:sym typeface="+mn-ea"/>
              </a:rPr>
              <a:t>Writer</a:t>
            </a:r>
            <a:endParaRPr lang="en-US" altLang="zh-CN" sz="2400" b="1" dirty="0">
              <a:solidFill>
                <a:schemeClr val="hlink"/>
              </a:solidFill>
              <a:latin typeface="等线" panose="02010600030101010101" charset="-122"/>
              <a:ea typeface="等线" panose="02010600030101010101" charset="-122"/>
              <a:cs typeface="等线" panose="02010600030101010101" charset="-122"/>
            </a:endParaRPr>
          </a:p>
          <a:p>
            <a:pPr lvl="1" eaLnBrk="1" hangingPunct="1">
              <a:lnSpc>
                <a:spcPct val="110000"/>
              </a:lnSpc>
            </a:pPr>
            <a:r>
              <a:rPr lang="zh-CN" altLang="en-US" sz="2400" b="1" dirty="0">
                <a:latin typeface="等线" panose="02010600030101010101" charset="-122"/>
                <a:ea typeface="等线" panose="02010600030101010101" charset="-122"/>
                <a:cs typeface="等线" panose="02010600030101010101" charset="-122"/>
                <a:sym typeface="+mn-ea"/>
              </a:rPr>
              <a:t>构造函数：</a:t>
            </a:r>
            <a:endParaRPr lang="zh-CN" altLang="en-US" sz="2400" b="1" dirty="0">
              <a:latin typeface="等线" panose="02010600030101010101" charset="-122"/>
              <a:ea typeface="等线" panose="02010600030101010101" charset="-122"/>
              <a:cs typeface="等线" panose="02010600030101010101" charset="-122"/>
            </a:endParaRPr>
          </a:p>
          <a:p>
            <a:pPr marL="914400" lvl="2" indent="0" eaLnBrk="1" hangingPunct="1">
              <a:lnSpc>
                <a:spcPct val="110000"/>
              </a:lnSpc>
              <a:buNone/>
            </a:pPr>
            <a:r>
              <a:rPr lang="en-US" altLang="zh-CN" sz="2000" b="1" dirty="0">
                <a:latin typeface="等线" panose="02010600030101010101" charset="-122"/>
                <a:ea typeface="等线" panose="02010600030101010101" charset="-122"/>
                <a:cs typeface="等线" panose="02010600030101010101" charset="-122"/>
                <a:sym typeface="+mn-ea"/>
              </a:rPr>
              <a:t>PrintWriter(</a:t>
            </a:r>
            <a:r>
              <a:rPr lang="en-US" altLang="zh-CN" sz="2000" b="1" dirty="0">
                <a:solidFill>
                  <a:schemeClr val="hlink"/>
                </a:solidFill>
                <a:latin typeface="等线" panose="02010600030101010101" charset="-122"/>
                <a:ea typeface="等线" panose="02010600030101010101" charset="-122"/>
                <a:cs typeface="等线" panose="02010600030101010101" charset="-122"/>
                <a:sym typeface="+mn-ea"/>
              </a:rPr>
              <a:t>Writer</a:t>
            </a:r>
            <a:r>
              <a:rPr lang="en-US" altLang="zh-CN" sz="2000" b="1" dirty="0">
                <a:latin typeface="等线" panose="02010600030101010101" charset="-122"/>
                <a:ea typeface="等线" panose="02010600030101010101" charset="-122"/>
                <a:cs typeface="等线" panose="02010600030101010101" charset="-122"/>
                <a:sym typeface="+mn-ea"/>
              </a:rPr>
              <a:t> out) </a:t>
            </a:r>
            <a:endParaRPr lang="en-US" altLang="zh-CN" sz="2000" b="1" dirty="0">
              <a:latin typeface="等线" panose="02010600030101010101" charset="-122"/>
              <a:ea typeface="等线" panose="02010600030101010101" charset="-122"/>
              <a:cs typeface="等线" panose="02010600030101010101" charset="-122"/>
            </a:endParaRPr>
          </a:p>
          <a:p>
            <a:pPr marL="914400" lvl="2" indent="0" eaLnBrk="1" hangingPunct="1">
              <a:lnSpc>
                <a:spcPct val="110000"/>
              </a:lnSpc>
              <a:buNone/>
            </a:pPr>
            <a:r>
              <a:rPr lang="en-US" altLang="zh-CN" sz="2000" b="1" dirty="0">
                <a:latin typeface="等线" panose="02010600030101010101" charset="-122"/>
                <a:ea typeface="等线" panose="02010600030101010101" charset="-122"/>
                <a:cs typeface="等线" panose="02010600030101010101" charset="-122"/>
                <a:sym typeface="+mn-ea"/>
              </a:rPr>
              <a:t>PrintWriter(</a:t>
            </a:r>
            <a:r>
              <a:rPr lang="en-US" altLang="zh-CN" sz="2000" b="1" dirty="0">
                <a:solidFill>
                  <a:schemeClr val="hlink"/>
                </a:solidFill>
                <a:latin typeface="等线" panose="02010600030101010101" charset="-122"/>
                <a:ea typeface="等线" panose="02010600030101010101" charset="-122"/>
                <a:cs typeface="等线" panose="02010600030101010101" charset="-122"/>
                <a:sym typeface="+mn-ea"/>
              </a:rPr>
              <a:t>Writer</a:t>
            </a:r>
            <a:r>
              <a:rPr lang="en-US" altLang="zh-CN" sz="2000" b="1" dirty="0">
                <a:latin typeface="等线" panose="02010600030101010101" charset="-122"/>
                <a:ea typeface="等线" panose="02010600030101010101" charset="-122"/>
                <a:cs typeface="等线" panose="02010600030101010101" charset="-122"/>
                <a:sym typeface="+mn-ea"/>
              </a:rPr>
              <a:t> out, boolean autoFlush)</a:t>
            </a:r>
            <a:endParaRPr lang="en-US" altLang="zh-CN" sz="2000" b="1" dirty="0">
              <a:latin typeface="等线" panose="02010600030101010101" charset="-122"/>
              <a:ea typeface="等线" panose="02010600030101010101" charset="-122"/>
              <a:cs typeface="等线" panose="02010600030101010101" charset="-122"/>
            </a:endParaRPr>
          </a:p>
          <a:p>
            <a:pPr marL="914400" lvl="2" indent="0" eaLnBrk="1" hangingPunct="1">
              <a:lnSpc>
                <a:spcPct val="110000"/>
              </a:lnSpc>
              <a:buNone/>
            </a:pPr>
            <a:r>
              <a:rPr lang="en-US" altLang="zh-CN" sz="2000" b="1" dirty="0">
                <a:latin typeface="等线" panose="02010600030101010101" charset="-122"/>
                <a:ea typeface="等线" panose="02010600030101010101" charset="-122"/>
                <a:cs typeface="等线" panose="02010600030101010101" charset="-122"/>
                <a:sym typeface="+mn-ea"/>
              </a:rPr>
              <a:t>PrintWriter</a:t>
            </a:r>
            <a:r>
              <a:rPr lang="en-US" altLang="zh-CN" sz="2000" b="1" dirty="0">
                <a:solidFill>
                  <a:schemeClr val="hlink"/>
                </a:solidFill>
                <a:latin typeface="等线" panose="02010600030101010101" charset="-122"/>
                <a:ea typeface="等线" panose="02010600030101010101" charset="-122"/>
                <a:cs typeface="等线" panose="02010600030101010101" charset="-122"/>
                <a:sym typeface="+mn-ea"/>
              </a:rPr>
              <a:t>(OutputStream </a:t>
            </a:r>
            <a:r>
              <a:rPr lang="en-US" altLang="zh-CN" sz="2000" b="1" dirty="0">
                <a:latin typeface="等线" panose="02010600030101010101" charset="-122"/>
                <a:ea typeface="等线" panose="02010600030101010101" charset="-122"/>
                <a:cs typeface="等线" panose="02010600030101010101" charset="-122"/>
                <a:sym typeface="+mn-ea"/>
              </a:rPr>
              <a:t>out</a:t>
            </a:r>
            <a:r>
              <a:rPr lang="en-US" altLang="zh-CN" sz="2000" b="1" dirty="0">
                <a:solidFill>
                  <a:schemeClr val="hlink"/>
                </a:solidFill>
                <a:latin typeface="等线" panose="02010600030101010101" charset="-122"/>
                <a:ea typeface="等线" panose="02010600030101010101" charset="-122"/>
                <a:cs typeface="等线" panose="02010600030101010101" charset="-122"/>
                <a:sym typeface="+mn-ea"/>
              </a:rPr>
              <a:t>) </a:t>
            </a:r>
            <a:endParaRPr lang="en-US" altLang="zh-CN" sz="2000" b="1" dirty="0">
              <a:solidFill>
                <a:schemeClr val="hlink"/>
              </a:solidFill>
              <a:latin typeface="等线" panose="02010600030101010101" charset="-122"/>
              <a:ea typeface="等线" panose="02010600030101010101" charset="-122"/>
              <a:cs typeface="等线" panose="02010600030101010101" charset="-122"/>
            </a:endParaRPr>
          </a:p>
          <a:p>
            <a:pPr marL="914400" lvl="2" indent="0" eaLnBrk="1" hangingPunct="1">
              <a:lnSpc>
                <a:spcPct val="110000"/>
              </a:lnSpc>
              <a:buNone/>
            </a:pPr>
            <a:r>
              <a:rPr lang="en-US" altLang="zh-CN" sz="2000" b="1" dirty="0">
                <a:latin typeface="等线" panose="02010600030101010101" charset="-122"/>
                <a:ea typeface="等线" panose="02010600030101010101" charset="-122"/>
                <a:cs typeface="等线" panose="02010600030101010101" charset="-122"/>
                <a:sym typeface="+mn-ea"/>
              </a:rPr>
              <a:t>PrintWriter</a:t>
            </a:r>
            <a:r>
              <a:rPr lang="en-US" altLang="zh-CN" sz="2000" b="1" dirty="0">
                <a:solidFill>
                  <a:schemeClr val="hlink"/>
                </a:solidFill>
                <a:latin typeface="等线" panose="02010600030101010101" charset="-122"/>
                <a:ea typeface="等线" panose="02010600030101010101" charset="-122"/>
                <a:cs typeface="等线" panose="02010600030101010101" charset="-122"/>
                <a:sym typeface="+mn-ea"/>
              </a:rPr>
              <a:t>(OutputStream </a:t>
            </a:r>
            <a:r>
              <a:rPr lang="en-US" altLang="zh-CN" sz="2000" b="1" dirty="0">
                <a:latin typeface="等线" panose="02010600030101010101" charset="-122"/>
                <a:ea typeface="等线" panose="02010600030101010101" charset="-122"/>
                <a:cs typeface="等线" panose="02010600030101010101" charset="-122"/>
                <a:sym typeface="+mn-ea"/>
              </a:rPr>
              <a:t>out</a:t>
            </a:r>
            <a:r>
              <a:rPr lang="en-US" altLang="zh-CN" sz="2000" b="1" dirty="0">
                <a:solidFill>
                  <a:schemeClr val="hlink"/>
                </a:solidFill>
                <a:latin typeface="等线" panose="02010600030101010101" charset="-122"/>
                <a:ea typeface="等线" panose="02010600030101010101" charset="-122"/>
                <a:cs typeface="等线" panose="02010600030101010101" charset="-122"/>
                <a:sym typeface="+mn-ea"/>
              </a:rPr>
              <a:t>, boolean </a:t>
            </a:r>
            <a:r>
              <a:rPr lang="en-US" altLang="zh-CN" sz="2000" b="1" dirty="0">
                <a:latin typeface="等线" panose="02010600030101010101" charset="-122"/>
                <a:ea typeface="等线" panose="02010600030101010101" charset="-122"/>
                <a:cs typeface="等线" panose="02010600030101010101" charset="-122"/>
                <a:sym typeface="+mn-ea"/>
              </a:rPr>
              <a:t>autoFlush</a:t>
            </a:r>
            <a:r>
              <a:rPr lang="en-US" altLang="zh-CN" sz="2000" b="1" dirty="0">
                <a:solidFill>
                  <a:schemeClr val="hlink"/>
                </a:solidFill>
                <a:latin typeface="等线" panose="02010600030101010101" charset="-122"/>
                <a:ea typeface="等线" panose="02010600030101010101" charset="-122"/>
                <a:cs typeface="等线" panose="02010600030101010101" charset="-122"/>
                <a:sym typeface="+mn-ea"/>
              </a:rPr>
              <a:t>) </a:t>
            </a:r>
            <a:endParaRPr kumimoji="1" lang="en-US" altLang="zh-CN" sz="2400" b="1" dirty="0">
              <a:solidFill>
                <a:schemeClr val="tx1"/>
              </a:solidFill>
              <a:latin typeface="等线" panose="02010600030101010101" charset="-122"/>
              <a:ea typeface="等线" panose="02010600030101010101" charset="-122"/>
              <a:cs typeface="等线" panose="02010600030101010101" charset="-122"/>
            </a:endParaRPr>
          </a:p>
        </p:txBody>
      </p:sp>
      <p:sp>
        <p:nvSpPr>
          <p:cNvPr id="7" name="文本框 6"/>
          <p:cNvSpPr txBox="1"/>
          <p:nvPr/>
        </p:nvSpPr>
        <p:spPr>
          <a:xfrm>
            <a:off x="1170940" y="4540250"/>
            <a:ext cx="7344410" cy="829945"/>
          </a:xfrm>
          <a:prstGeom prst="rect">
            <a:avLst/>
          </a:prstGeom>
          <a:noFill/>
        </p:spPr>
        <p:txBody>
          <a:bodyPr wrap="square" rtlCol="0" anchor="t">
            <a:spAutoFit/>
          </a:bodyPr>
          <a:p>
            <a:pPr marL="0" lvl="2" indent="0" fontAlgn="auto">
              <a:lnSpc>
                <a:spcPct val="120000"/>
              </a:lnSpc>
            </a:pPr>
            <a:r>
              <a:rPr lang="en-US" altLang="zh-CN" sz="2000" b="1" dirty="0">
                <a:solidFill>
                  <a:srgbClr val="000000"/>
                </a:solidFill>
                <a:latin typeface="等线" panose="02010600030101010101" charset="-122"/>
                <a:ea typeface="等线" panose="02010600030101010101" charset="-122"/>
                <a:sym typeface="+mn-ea"/>
              </a:rPr>
              <a:t>PrintWriter  stdOut = </a:t>
            </a:r>
            <a:r>
              <a:rPr lang="en-US" altLang="zh-CN" sz="2000" b="1" dirty="0">
                <a:solidFill>
                  <a:srgbClr val="034DA0"/>
                </a:solidFill>
                <a:latin typeface="等线" panose="02010600030101010101" charset="-122"/>
                <a:ea typeface="等线" panose="02010600030101010101" charset="-122"/>
                <a:sym typeface="+mn-ea"/>
              </a:rPr>
              <a:t>new </a:t>
            </a:r>
            <a:r>
              <a:rPr lang="en-US" altLang="zh-CN" sz="2000" b="1" dirty="0">
                <a:solidFill>
                  <a:srgbClr val="000000"/>
                </a:solidFill>
                <a:latin typeface="等线" panose="02010600030101010101" charset="-122"/>
                <a:ea typeface="等线" panose="02010600030101010101" charset="-122"/>
                <a:sym typeface="+mn-ea"/>
              </a:rPr>
              <a:t>PrintWriter(System.out, true);</a:t>
            </a:r>
            <a:endParaRPr lang="en-US" altLang="zh-CN" sz="2000" b="1" dirty="0">
              <a:solidFill>
                <a:srgbClr val="000000"/>
              </a:solidFill>
              <a:latin typeface="等线" panose="02010600030101010101" charset="-122"/>
              <a:ea typeface="等线" panose="02010600030101010101" charset="-122"/>
            </a:endParaRPr>
          </a:p>
          <a:p>
            <a:pPr marL="0" lvl="2" indent="0" fontAlgn="auto">
              <a:lnSpc>
                <a:spcPct val="120000"/>
              </a:lnSpc>
            </a:pPr>
            <a:r>
              <a:rPr lang="en-US" altLang="zh-CN" sz="2000" b="1" dirty="0">
                <a:solidFill>
                  <a:srgbClr val="000000"/>
                </a:solidFill>
                <a:latin typeface="等线" panose="02010600030101010101" charset="-122"/>
                <a:ea typeface="等线" panose="02010600030101010101" charset="-122"/>
                <a:sym typeface="+mn-ea"/>
              </a:rPr>
              <a:t>stdOut.println("A line of output."); </a:t>
            </a:r>
            <a:endParaRPr lang="en-US" altLang="zh-CN" sz="2000" b="1" dirty="0">
              <a:solidFill>
                <a:srgbClr val="000000"/>
              </a:solidFill>
              <a:latin typeface="等线" panose="02010600030101010101" charset="-122"/>
              <a:ea typeface="等线" panose="02010600030101010101"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dirty="0">
                <a:solidFill>
                  <a:srgbClr val="034DA0"/>
                </a:solidFill>
              </a:rPr>
              <a:t>输入</a:t>
            </a:r>
            <a:r>
              <a:rPr kumimoji="1" lang="en-US" altLang="zh-CN" sz="2800" dirty="0">
                <a:solidFill>
                  <a:srgbClr val="034DA0"/>
                </a:solidFill>
              </a:rPr>
              <a:t>/</a:t>
            </a:r>
            <a:r>
              <a:rPr kumimoji="1" lang="zh-CN" altLang="en-US" sz="2800" dirty="0">
                <a:solidFill>
                  <a:srgbClr val="034DA0"/>
                </a:solidFill>
              </a:rPr>
              <a:t>输出设备</a:t>
            </a:r>
            <a:endParaRPr kumimoji="1" lang="zh-CN" altLang="en-US" sz="2800" dirty="0">
              <a:solidFill>
                <a:srgbClr val="034DA0"/>
              </a:solidFill>
            </a:endParaRP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4.1 </a:t>
            </a:r>
            <a:r>
              <a:rPr kumimoji="1" lang="en-US" altLang="zh-CN" dirty="0">
                <a:solidFill>
                  <a:schemeClr val="bg1"/>
                </a:solidFill>
                <a:cs typeface="+mn-ea"/>
                <a:sym typeface="+mn-ea"/>
              </a:rPr>
              <a:t>Java I/O </a:t>
            </a:r>
            <a:r>
              <a:rPr kumimoji="1" lang="zh-CN" altLang="en-US" dirty="0">
                <a:solidFill>
                  <a:schemeClr val="bg1"/>
                </a:solidFill>
                <a:cs typeface="+mn-ea"/>
                <a:sym typeface="+mn-ea"/>
              </a:rPr>
              <a:t>编程</a:t>
            </a:r>
            <a:r>
              <a:rPr kumimoji="1" lang="en-US" altLang="zh-CN" dirty="0">
                <a:solidFill>
                  <a:schemeClr val="bg1"/>
                </a:solidFill>
              </a:rPr>
              <a:t> </a:t>
            </a:r>
            <a:r>
              <a:rPr kumimoji="1" lang="en-US" altLang="zh-CN" sz="2800" dirty="0">
                <a:solidFill>
                  <a:schemeClr val="bg1"/>
                </a:solidFill>
              </a:rPr>
              <a:t>1/6</a:t>
            </a:r>
            <a:r>
              <a:rPr kumimoji="1" lang="en-US" altLang="zh-CN" sz="3200" dirty="0">
                <a:solidFill>
                  <a:schemeClr val="bg1"/>
                </a:solidFill>
              </a:rPr>
              <a:t> </a:t>
            </a:r>
            <a:endParaRPr kumimoji="1" lang="en-US" altLang="zh-CN" sz="3200" dirty="0">
              <a:solidFill>
                <a:schemeClr val="bg1"/>
              </a:solidFill>
            </a:endParaRPr>
          </a:p>
        </p:txBody>
      </p:sp>
      <p:pic>
        <p:nvPicPr>
          <p:cNvPr id="11" name="西北工业大学"/>
          <p:cNvPicPr>
            <a:picLocks noChangeAspect="1"/>
          </p:cNvPicPr>
          <p:nvPr>
            <p:custDataLst>
              <p:tags r:id="rId3"/>
            </p:custDataLst>
          </p:nvPr>
        </p:nvPicPr>
        <p:blipFill>
          <a:blip r:embed="rId4" cstate="screen"/>
          <a:stretch>
            <a:fillRect/>
          </a:stretch>
        </p:blipFill>
        <p:spPr>
          <a:xfrm>
            <a:off x="7476490" y="417830"/>
            <a:ext cx="1363345" cy="342900"/>
          </a:xfrm>
          <a:prstGeom prst="rect">
            <a:avLst/>
          </a:prstGeom>
        </p:spPr>
      </p:pic>
      <p:pic>
        <p:nvPicPr>
          <p:cNvPr id="13" name="校徽"/>
          <p:cNvPicPr>
            <a:picLocks noChangeAspect="1"/>
          </p:cNvPicPr>
          <p:nvPr>
            <p:custDataLst>
              <p:tags r:id="rId5"/>
            </p:custDataLst>
          </p:nvPr>
        </p:nvPicPr>
        <p:blipFill>
          <a:blip r:embed="rId6" cstate="screen"/>
          <a:stretch>
            <a:fillRect/>
          </a:stretch>
        </p:blipFill>
        <p:spPr>
          <a:xfrm>
            <a:off x="6868160" y="342900"/>
            <a:ext cx="431800" cy="431800"/>
          </a:xfrm>
          <a:prstGeom prst="rect">
            <a:avLst/>
          </a:prstGeom>
        </p:spPr>
      </p:pic>
      <p:sp>
        <p:nvSpPr>
          <p:cNvPr id="16" name="内容占位符 2"/>
          <p:cNvSpPr txBox="1"/>
          <p:nvPr>
            <p:custDataLst>
              <p:tags r:id="rId7"/>
            </p:custDataLst>
          </p:nvPr>
        </p:nvSpPr>
        <p:spPr>
          <a:xfrm>
            <a:off x="530860" y="1925955"/>
            <a:ext cx="8036560" cy="639445"/>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程序员通常需要操作</a:t>
            </a:r>
            <a:r>
              <a:rPr kumimoji="1" lang="en-US" altLang="zh-CN" sz="2400" b="1" dirty="0">
                <a:solidFill>
                  <a:schemeClr val="tx1"/>
                </a:solidFill>
              </a:rPr>
              <a:t>I/O</a:t>
            </a:r>
            <a:r>
              <a:rPr kumimoji="1" lang="zh-CN" altLang="en-US" sz="2400" b="1" dirty="0">
                <a:solidFill>
                  <a:schemeClr val="tx1"/>
                </a:solidFill>
              </a:rPr>
              <a:t>设备，提供有用的输入</a:t>
            </a:r>
            <a:r>
              <a:rPr kumimoji="1" lang="en-US" altLang="zh-CN" sz="2400" b="1" dirty="0">
                <a:solidFill>
                  <a:schemeClr val="tx1"/>
                </a:solidFill>
              </a:rPr>
              <a:t>/</a:t>
            </a:r>
            <a:r>
              <a:rPr kumimoji="1" lang="zh-CN" altLang="en-US" sz="2400" b="1" dirty="0">
                <a:solidFill>
                  <a:schemeClr val="tx1"/>
                </a:solidFill>
              </a:rPr>
              <a:t>输出操作。</a:t>
            </a:r>
            <a:endParaRPr kumimoji="1" lang="zh-CN" altLang="en-US" sz="2400" b="1" dirty="0">
              <a:solidFill>
                <a:schemeClr val="tx1"/>
              </a:solidFill>
            </a:endParaRPr>
          </a:p>
        </p:txBody>
      </p:sp>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8"/>
            </p:custDataLst>
          </p:nvPr>
        </p:nvSpPr>
        <p:spPr>
          <a:xfrm>
            <a:off x="797560" y="2627630"/>
            <a:ext cx="8036560" cy="1218750"/>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rgbClr val="034EA2"/>
                </a:solidFill>
              </a:rPr>
              <a:t>不同的</a:t>
            </a:r>
            <a:r>
              <a:rPr kumimoji="1" lang="en-US" altLang="zh-CN" sz="2400" b="1" dirty="0">
                <a:solidFill>
                  <a:srgbClr val="034EA2"/>
                </a:solidFill>
              </a:rPr>
              <a:t>I/O</a:t>
            </a:r>
            <a:r>
              <a:rPr kumimoji="1" lang="zh-CN" altLang="en-US" sz="2400" b="1" dirty="0">
                <a:solidFill>
                  <a:srgbClr val="034EA2"/>
                </a:solidFill>
              </a:rPr>
              <a:t>设备</a:t>
            </a:r>
            <a:r>
              <a:rPr kumimoji="1" lang="zh-CN" altLang="en-US" sz="2400" b="1" dirty="0">
                <a:solidFill>
                  <a:schemeClr val="tx1"/>
                </a:solidFill>
              </a:rPr>
              <a:t>：键盘、鼠标、显示器、打印机、扫描仪、摄像头，以及硬盘等各种辅存设备。</a:t>
            </a:r>
            <a:r>
              <a:rPr kumimoji="1" lang="zh-CN" altLang="en-US" sz="2400" b="1" dirty="0">
                <a:solidFill>
                  <a:schemeClr val="tx1">
                    <a:lumMod val="65000"/>
                    <a:lumOff val="35000"/>
                  </a:schemeClr>
                </a:solidFill>
              </a:rPr>
              <a:t> </a:t>
            </a:r>
            <a:endParaRPr kumimoji="1" lang="zh-CN" altLang="en-US" sz="2400" b="1" dirty="0">
              <a:solidFill>
                <a:schemeClr val="tx1">
                  <a:lumMod val="65000"/>
                  <a:lumOff val="35000"/>
                </a:schemeClr>
              </a:solidFill>
            </a:endParaRPr>
          </a:p>
        </p:txBody>
      </p:sp>
      <p:sp>
        <p:nvSpPr>
          <p:cNvPr id="8" name="内容占位符 2"/>
          <p:cNvSpPr txBox="1"/>
          <p:nvPr>
            <p:custDataLst>
              <p:tags r:id="rId9"/>
            </p:custDataLst>
          </p:nvPr>
        </p:nvSpPr>
        <p:spPr>
          <a:xfrm>
            <a:off x="836666" y="3846380"/>
            <a:ext cx="7798376" cy="566950"/>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rgbClr val="034EA2"/>
                </a:solidFill>
              </a:rPr>
              <a:t>不同的数据</a:t>
            </a:r>
            <a:r>
              <a:rPr kumimoji="1" lang="zh-CN" altLang="en-US" sz="2400" b="1" dirty="0">
                <a:solidFill>
                  <a:schemeClr val="tx1"/>
                </a:solidFill>
              </a:rPr>
              <a:t>：音频数据、视频数据、字符数据等。 </a:t>
            </a:r>
            <a:endParaRPr kumimoji="1" lang="zh-CN" altLang="en-US" sz="2400" b="1" dirty="0">
              <a:solidFill>
                <a:schemeClr val="tx1"/>
              </a:solidFill>
            </a:endParaRPr>
          </a:p>
        </p:txBody>
      </p:sp>
      <p:sp>
        <p:nvSpPr>
          <p:cNvPr id="9" name="文本框 8"/>
          <p:cNvSpPr txBox="1"/>
          <p:nvPr/>
        </p:nvSpPr>
        <p:spPr>
          <a:xfrm>
            <a:off x="414972" y="4803520"/>
            <a:ext cx="8346440" cy="523220"/>
          </a:xfrm>
          <a:prstGeom prst="rect">
            <a:avLst/>
          </a:prstGeom>
          <a:solidFill>
            <a:srgbClr val="034DA0"/>
          </a:solidFill>
        </p:spPr>
        <p:txBody>
          <a:bodyPr wrap="square" rtlCol="0">
            <a:spAutoFit/>
          </a:bodyPr>
          <a:lstStyle/>
          <a:p>
            <a:pPr algn="ctr"/>
            <a:r>
              <a:rPr kumimoji="1" lang="zh-CN" altLang="en-US" sz="2800" b="1" dirty="0">
                <a:solidFill>
                  <a:schemeClr val="bg1"/>
                </a:solidFill>
              </a:rPr>
              <a:t>不同设备之间的不同数据要如何进行交互和流转呢？</a:t>
            </a:r>
            <a:endParaRPr kumimoji="1" lang="zh-CN" altLang="en-US" sz="2800"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P spid="8" grpId="0"/>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sz="2800" dirty="0">
                <a:solidFill>
                  <a:schemeClr val="bg1"/>
                </a:solidFill>
              </a:rPr>
              <a:t>4.1.5</a:t>
            </a:r>
            <a:r>
              <a:rPr kumimoji="1" lang="zh-CN" altLang="en-US" sz="2800" dirty="0">
                <a:solidFill>
                  <a:schemeClr val="bg1"/>
                </a:solidFill>
              </a:rPr>
              <a:t> </a:t>
            </a:r>
            <a:r>
              <a:rPr kumimoji="1" lang="en-US" altLang="zh-CN" sz="2800" dirty="0">
                <a:solidFill>
                  <a:schemeClr val="bg1"/>
                </a:solidFill>
                <a:sym typeface="+mn-ea"/>
              </a:rPr>
              <a:t>“</a:t>
            </a:r>
            <a:r>
              <a:rPr kumimoji="1" lang="zh-CN" altLang="en-US" sz="2800" dirty="0">
                <a:solidFill>
                  <a:schemeClr val="bg1"/>
                </a:solidFill>
                <a:sym typeface="+mn-ea"/>
              </a:rPr>
              <a:t>鲜牛奶系统</a:t>
            </a:r>
            <a:r>
              <a:rPr kumimoji="1" lang="en-US" altLang="zh-CN" sz="2800" dirty="0">
                <a:solidFill>
                  <a:schemeClr val="bg1"/>
                </a:solidFill>
                <a:sym typeface="+mn-ea"/>
              </a:rPr>
              <a:t>” I/O</a:t>
            </a:r>
            <a:r>
              <a:rPr kumimoji="1" lang="zh-CN" altLang="en-US" sz="2800" dirty="0">
                <a:solidFill>
                  <a:schemeClr val="bg1"/>
                </a:solidFill>
                <a:sym typeface="+mn-ea"/>
              </a:rPr>
              <a:t>编程示例</a:t>
            </a:r>
            <a:r>
              <a:rPr kumimoji="1" lang="en-US" altLang="zh-CN" sz="3600" dirty="0">
                <a:solidFill>
                  <a:schemeClr val="bg1"/>
                </a:solidFill>
              </a:rPr>
              <a:t> </a:t>
            </a:r>
            <a:r>
              <a:rPr kumimoji="1" lang="en-US" altLang="zh-CN" sz="2800" dirty="0">
                <a:solidFill>
                  <a:schemeClr val="bg1"/>
                </a:solidFill>
              </a:rPr>
              <a:t>3</a:t>
            </a:r>
            <a:r>
              <a:rPr kumimoji="1" lang="en-US" altLang="zh-CN" sz="2800" dirty="0">
                <a:solidFill>
                  <a:schemeClr val="bg1"/>
                </a:solidFill>
              </a:rPr>
              <a:t>/3</a:t>
            </a:r>
            <a:endParaRPr kumimoji="1" lang="en-US" altLang="zh-CN" sz="2800"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p:nvPr>
            <p:custDataLst>
              <p:tags r:id="rId6"/>
            </p:custDataLst>
          </p:nvPr>
        </p:nvSpPr>
        <p:spPr>
          <a:xfrm>
            <a:off x="312420" y="1233170"/>
            <a:ext cx="8642985" cy="5027930"/>
          </a:xfrm>
          <a:prstGeom prst="rect">
            <a:avLst/>
          </a:prstGeom>
          <a:ln>
            <a:noFill/>
          </a:ln>
        </p:spPr>
        <p:txBody>
          <a:bodyPr vert="horz"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eaLnBrk="1" hangingPunct="1">
              <a:lnSpc>
                <a:spcPct val="120000"/>
              </a:lnSpc>
              <a:buAutoNum type="arabicPeriod"/>
            </a:pPr>
            <a:r>
              <a:rPr lang="zh-CN" altLang="en-US" sz="2400" b="1" dirty="0">
                <a:solidFill>
                  <a:srgbClr val="000000"/>
                </a:solidFill>
                <a:sym typeface="+mn-ea"/>
              </a:rPr>
              <a:t>从文件中加载数据</a:t>
            </a:r>
            <a:endParaRPr lang="en-US" altLang="zh-CN" sz="2400" b="1" dirty="0">
              <a:solidFill>
                <a:srgbClr val="000000"/>
              </a:solidFill>
              <a:sym typeface="+mn-ea"/>
            </a:endParaRPr>
          </a:p>
          <a:p>
            <a:pPr eaLnBrk="1" hangingPunct="1">
              <a:lnSpc>
                <a:spcPct val="120000"/>
              </a:lnSpc>
            </a:pPr>
            <a:r>
              <a:rPr lang="en-US" altLang="zh-CN" sz="2400" b="1" dirty="0">
                <a:solidFill>
                  <a:srgbClr val="000000"/>
                </a:solidFill>
                <a:sym typeface="+mn-ea"/>
              </a:rPr>
              <a:t>“</a:t>
            </a:r>
            <a:r>
              <a:rPr lang="zh-CN" altLang="en-US" sz="2400" b="1" dirty="0">
                <a:solidFill>
                  <a:srgbClr val="000000"/>
                </a:solidFill>
                <a:sym typeface="+mn-ea"/>
              </a:rPr>
              <a:t>鲜牛奶系统</a:t>
            </a:r>
            <a:r>
              <a:rPr lang="en-US" altLang="zh-CN" sz="2400" b="1" dirty="0">
                <a:solidFill>
                  <a:srgbClr val="000000"/>
                </a:solidFill>
                <a:sym typeface="+mn-ea"/>
              </a:rPr>
              <a:t>”</a:t>
            </a:r>
            <a:r>
              <a:rPr lang="zh-CN" altLang="en-US" sz="2400" b="1" dirty="0">
                <a:solidFill>
                  <a:srgbClr val="000000"/>
                </a:solidFill>
                <a:sym typeface="+mn-ea"/>
              </a:rPr>
              <a:t>中包含三种产品类别：</a:t>
            </a:r>
            <a:r>
              <a:rPr lang="en-US" altLang="zh-CN" sz="2400" b="1" dirty="0">
                <a:solidFill>
                  <a:srgbClr val="000000"/>
                </a:solidFill>
                <a:sym typeface="+mn-ea"/>
              </a:rPr>
              <a:t>Jelly, MilkDrink</a:t>
            </a:r>
            <a:r>
              <a:rPr lang="zh-CN" altLang="en-US" sz="2400" b="1" dirty="0">
                <a:solidFill>
                  <a:srgbClr val="000000"/>
                </a:solidFill>
                <a:sym typeface="+mn-ea"/>
              </a:rPr>
              <a:t>和</a:t>
            </a:r>
            <a:r>
              <a:rPr lang="en-US" altLang="zh-CN" sz="2400" b="1" dirty="0">
                <a:solidFill>
                  <a:srgbClr val="000000"/>
                </a:solidFill>
                <a:sym typeface="+mn-ea"/>
              </a:rPr>
              <a:t>PureMilk</a:t>
            </a:r>
            <a:r>
              <a:rPr lang="zh-CN" altLang="en-US" sz="2400" b="1" dirty="0">
                <a:solidFill>
                  <a:srgbClr val="000000"/>
                </a:solidFill>
                <a:sym typeface="+mn-ea"/>
              </a:rPr>
              <a:t>。</a:t>
            </a:r>
            <a:endParaRPr lang="en-US" altLang="zh-CN" sz="2400" b="1" dirty="0">
              <a:solidFill>
                <a:srgbClr val="000000"/>
              </a:solidFill>
              <a:sym typeface="+mn-ea"/>
            </a:endParaRPr>
          </a:p>
          <a:p>
            <a:pPr eaLnBrk="1" hangingPunct="1">
              <a:lnSpc>
                <a:spcPct val="120000"/>
              </a:lnSpc>
            </a:pPr>
            <a:r>
              <a:rPr lang="zh-CN" altLang="en-US" sz="2400" b="1" dirty="0">
                <a:solidFill>
                  <a:srgbClr val="000000"/>
                </a:solidFill>
                <a:sym typeface="+mn-ea"/>
              </a:rPr>
              <a:t>数据文件</a:t>
            </a:r>
            <a:r>
              <a:rPr lang="zh-CN" altLang="en-US" sz="2400" b="1" dirty="0">
                <a:solidFill>
                  <a:srgbClr val="000000"/>
                </a:solidFill>
                <a:sym typeface="+mn-ea"/>
              </a:rPr>
              <a:t> </a:t>
            </a:r>
            <a:r>
              <a:rPr lang="zh-CN" altLang="en-US" sz="2400" b="1" dirty="0">
                <a:solidFill>
                  <a:schemeClr val="accent2"/>
                </a:solidFill>
                <a:sym typeface="+mn-ea"/>
              </a:rPr>
              <a:t>catalog.dat</a:t>
            </a:r>
            <a:r>
              <a:rPr lang="zh-CN" altLang="en-US" sz="2400" b="1" dirty="0">
                <a:solidFill>
                  <a:srgbClr val="000000"/>
                </a:solidFill>
                <a:sym typeface="+mn-ea"/>
              </a:rPr>
              <a:t> </a:t>
            </a:r>
            <a:r>
              <a:rPr lang="zh-CN" altLang="en-US" sz="2400" b="1" dirty="0">
                <a:solidFill>
                  <a:srgbClr val="000000"/>
                </a:solidFill>
                <a:latin typeface="Times New Roman" panose="02020603050405020304" pitchFamily="18" charset="0"/>
                <a:sym typeface="+mn-ea"/>
              </a:rPr>
              <a:t>中每行数据存储某一类别产品的信息。</a:t>
            </a:r>
            <a:endParaRPr lang="en-US" altLang="zh-CN" sz="2400" b="1" dirty="0">
              <a:solidFill>
                <a:srgbClr val="000000"/>
              </a:solidFill>
            </a:endParaRPr>
          </a:p>
          <a:p>
            <a:pPr lvl="1" eaLnBrk="1" hangingPunct="1">
              <a:lnSpc>
                <a:spcPct val="120000"/>
              </a:lnSpc>
            </a:pPr>
            <a:r>
              <a:rPr lang="en-US" altLang="zh-CN" sz="2055" b="1" dirty="0">
                <a:solidFill>
                  <a:srgbClr val="000000"/>
                </a:solidFill>
                <a:sym typeface="+mn-ea"/>
              </a:rPr>
              <a:t>Jelly</a:t>
            </a:r>
            <a:r>
              <a:rPr lang="zh-CN" altLang="en-US" sz="2055" b="1" dirty="0">
                <a:solidFill>
                  <a:srgbClr val="000000"/>
                </a:solidFill>
                <a:sym typeface="+mn-ea"/>
              </a:rPr>
              <a:t>数据存储格式</a:t>
            </a:r>
            <a:r>
              <a:rPr lang="en-US" altLang="zh-CN" sz="2055" b="1" dirty="0">
                <a:solidFill>
                  <a:srgbClr val="000000"/>
                </a:solidFill>
                <a:sym typeface="+mn-ea"/>
              </a:rPr>
              <a:t>:</a:t>
            </a:r>
            <a:endParaRPr lang="en-US" altLang="zh-CN" sz="2055" b="1" dirty="0">
              <a:solidFill>
                <a:srgbClr val="000000"/>
              </a:solidFill>
              <a:sym typeface="+mn-ea"/>
            </a:endParaRPr>
          </a:p>
          <a:p>
            <a:pPr marL="457200" lvl="1" indent="0" eaLnBrk="1" hangingPunct="1">
              <a:lnSpc>
                <a:spcPct val="120000"/>
              </a:lnSpc>
              <a:buNone/>
            </a:pPr>
            <a:r>
              <a:rPr lang="en-US" altLang="zh-CN" sz="1800" b="1" dirty="0">
                <a:solidFill>
                  <a:schemeClr val="hlink"/>
                </a:solidFill>
                <a:sym typeface="+mn-ea"/>
              </a:rPr>
              <a:t>Jelly_B001_solid,250ml_8.5_2020-8-1_9months_0.23% </a:t>
            </a:r>
            <a:endParaRPr lang="en-US" altLang="zh-CN" sz="1800" b="1" dirty="0">
              <a:solidFill>
                <a:schemeClr val="hlink"/>
              </a:solidFill>
              <a:sym typeface="+mn-ea"/>
            </a:endParaRPr>
          </a:p>
          <a:p>
            <a:pPr lvl="1" algn="l" eaLnBrk="1" hangingPunct="1">
              <a:lnSpc>
                <a:spcPct val="120000"/>
              </a:lnSpc>
              <a:buClrTx/>
              <a:buSzTx/>
            </a:pPr>
            <a:r>
              <a:rPr lang="en-US" altLang="zh-CN" sz="2055" b="1" dirty="0">
                <a:solidFill>
                  <a:srgbClr val="000000"/>
                </a:solidFill>
                <a:sym typeface="宋体" panose="02010600030101010101" pitchFamily="2" charset="-122"/>
              </a:rPr>
              <a:t>MilkDrink数据存储格式：</a:t>
            </a:r>
            <a:endParaRPr lang="en-US" altLang="zh-CN" sz="2055" b="1" dirty="0">
              <a:solidFill>
                <a:srgbClr val="000000"/>
              </a:solidFill>
              <a:sym typeface="宋体" panose="02010600030101010101" pitchFamily="2" charset="-122"/>
            </a:endParaRPr>
          </a:p>
          <a:p>
            <a:pPr marL="457200" lvl="1" indent="0" algn="l" eaLnBrk="1" hangingPunct="1">
              <a:lnSpc>
                <a:spcPct val="120000"/>
              </a:lnSpc>
              <a:buClrTx/>
              <a:buSzTx/>
              <a:buNone/>
            </a:pPr>
            <a:r>
              <a:rPr lang="en-US" altLang="zh-CN" sz="1800" b="1" dirty="0">
                <a:solidFill>
                  <a:schemeClr val="hlink"/>
                </a:solidFill>
                <a:sym typeface="+mn-ea"/>
              </a:rPr>
              <a:t>MilkDrink_C001_chocolate flavor,270ml_5_2020-8-9_12months_0.34%_0.52%</a:t>
            </a:r>
            <a:r>
              <a:rPr lang="en-US" altLang="zh-CN" sz="1800" b="1" dirty="0">
                <a:solidFill>
                  <a:srgbClr val="000000"/>
                </a:solidFill>
                <a:sym typeface="+mn-ea"/>
              </a:rPr>
              <a:t>       </a:t>
            </a:r>
            <a:endParaRPr lang="en-US" altLang="zh-CN" sz="1800" b="1" dirty="0">
              <a:solidFill>
                <a:srgbClr val="000000"/>
              </a:solidFill>
              <a:sym typeface="+mn-ea"/>
            </a:endParaRPr>
          </a:p>
          <a:p>
            <a:pPr lvl="1" algn="l" eaLnBrk="1" hangingPunct="1">
              <a:lnSpc>
                <a:spcPct val="120000"/>
              </a:lnSpc>
              <a:buClrTx/>
              <a:buSzTx/>
            </a:pPr>
            <a:r>
              <a:rPr lang="en-US" altLang="zh-CN" sz="2055" b="1" dirty="0">
                <a:solidFill>
                  <a:srgbClr val="000000"/>
                </a:solidFill>
                <a:sym typeface="宋体" panose="02010600030101010101" pitchFamily="2" charset="-122"/>
              </a:rPr>
              <a:t>PureMilk</a:t>
            </a:r>
            <a:r>
              <a:rPr lang="en-US" altLang="zh-CN" sz="2055" b="1" dirty="0">
                <a:solidFill>
                  <a:srgbClr val="000000"/>
                </a:solidFill>
                <a:sym typeface="+mn-ea"/>
              </a:rPr>
              <a:t>数据存储格式：</a:t>
            </a:r>
            <a:endParaRPr lang="en-US" altLang="zh-CN" sz="2055" b="1" dirty="0">
              <a:solidFill>
                <a:srgbClr val="000000"/>
              </a:solidFill>
              <a:sym typeface="+mn-ea"/>
            </a:endParaRPr>
          </a:p>
          <a:p>
            <a:pPr marL="457200" lvl="1" indent="0" algn="l" eaLnBrk="1" hangingPunct="1">
              <a:lnSpc>
                <a:spcPct val="120000"/>
              </a:lnSpc>
              <a:buClrTx/>
              <a:buSzTx/>
              <a:buNone/>
            </a:pPr>
            <a:r>
              <a:rPr lang="en-US" altLang="zh-CN" sz="1800" b="1" dirty="0">
                <a:solidFill>
                  <a:schemeClr val="hlink"/>
                </a:solidFill>
                <a:sym typeface="+mn-ea"/>
              </a:rPr>
              <a:t>PureMilk_A001_skim milk,800ml_18_2020- 87_45days_Germany_0.01%_0.051%</a:t>
            </a:r>
            <a:r>
              <a:rPr lang="en-US" altLang="zh-CN" sz="1800" b="1" dirty="0">
                <a:sym typeface="+mn-ea"/>
              </a:rPr>
              <a:t> </a:t>
            </a:r>
            <a:endParaRPr lang="en-US" altLang="zh-CN" sz="1800" b="1" dirty="0"/>
          </a:p>
          <a:p>
            <a:pPr eaLnBrk="1" hangingPunct="1">
              <a:buNone/>
            </a:pPr>
            <a:endParaRPr lang="en-US" altLang="zh-CN" sz="1800" b="1" dirty="0">
              <a:solidFill>
                <a:schemeClr val="hlink"/>
              </a:solidFill>
            </a:endParaRPr>
          </a:p>
          <a:p>
            <a:pPr lvl="1" eaLnBrk="1" hangingPunct="1">
              <a:buNone/>
            </a:pPr>
            <a:r>
              <a:rPr lang="en-US" altLang="zh-CN" sz="1800" b="1" dirty="0">
                <a:solidFill>
                  <a:schemeClr val="hlink"/>
                </a:solidFill>
                <a:sym typeface="+mn-ea"/>
              </a:rPr>
              <a:t> </a:t>
            </a:r>
            <a:endParaRPr kumimoji="1" lang="en-US" altLang="zh-CN" sz="1800" b="1" dirty="0">
              <a:solidFill>
                <a:schemeClr val="hlink"/>
              </a:solidFill>
              <a:latin typeface="等线" panose="02010600030101010101" charset="-122"/>
              <a:ea typeface="等线" panose="02010600030101010101" charset="-122"/>
              <a:cs typeface="等线" panose="02010600030101010101" charset="-122"/>
              <a:sym typeface="+mn-ea"/>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sz="2800" dirty="0">
                <a:solidFill>
                  <a:schemeClr val="bg1"/>
                </a:solidFill>
              </a:rPr>
              <a:t>4.1.5</a:t>
            </a:r>
            <a:r>
              <a:rPr kumimoji="1" lang="zh-CN" altLang="en-US" sz="2800" dirty="0">
                <a:solidFill>
                  <a:schemeClr val="bg1"/>
                </a:solidFill>
              </a:rPr>
              <a:t> </a:t>
            </a:r>
            <a:r>
              <a:rPr kumimoji="1" lang="en-US" altLang="zh-CN" sz="2800" dirty="0">
                <a:solidFill>
                  <a:schemeClr val="bg1"/>
                </a:solidFill>
                <a:sym typeface="+mn-ea"/>
              </a:rPr>
              <a:t>“</a:t>
            </a:r>
            <a:r>
              <a:rPr kumimoji="1" lang="zh-CN" altLang="en-US" sz="2800" dirty="0">
                <a:solidFill>
                  <a:schemeClr val="bg1"/>
                </a:solidFill>
                <a:sym typeface="+mn-ea"/>
              </a:rPr>
              <a:t>鲜牛奶系统</a:t>
            </a:r>
            <a:r>
              <a:rPr kumimoji="1" lang="en-US" altLang="zh-CN" sz="2800" dirty="0">
                <a:solidFill>
                  <a:schemeClr val="bg1"/>
                </a:solidFill>
                <a:sym typeface="+mn-ea"/>
              </a:rPr>
              <a:t>” I/O</a:t>
            </a:r>
            <a:r>
              <a:rPr kumimoji="1" lang="zh-CN" altLang="en-US" sz="2800" dirty="0">
                <a:solidFill>
                  <a:schemeClr val="bg1"/>
                </a:solidFill>
                <a:sym typeface="+mn-ea"/>
              </a:rPr>
              <a:t>编程示例</a:t>
            </a:r>
            <a:r>
              <a:rPr kumimoji="1" lang="en-US" altLang="zh-CN" sz="3600" dirty="0">
                <a:solidFill>
                  <a:schemeClr val="bg1"/>
                </a:solidFill>
              </a:rPr>
              <a:t> </a:t>
            </a:r>
            <a:r>
              <a:rPr kumimoji="1" lang="en-US" altLang="zh-CN" sz="2800" dirty="0">
                <a:solidFill>
                  <a:schemeClr val="bg1"/>
                </a:solidFill>
              </a:rPr>
              <a:t>3</a:t>
            </a:r>
            <a:r>
              <a:rPr kumimoji="1" lang="en-US" altLang="zh-CN" sz="2800" dirty="0">
                <a:solidFill>
                  <a:schemeClr val="bg1"/>
                </a:solidFill>
              </a:rPr>
              <a:t>/3</a:t>
            </a:r>
            <a:endParaRPr kumimoji="1" lang="en-US" altLang="zh-CN" sz="2800"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p:nvPr>
            <p:custDataLst>
              <p:tags r:id="rId6"/>
            </p:custDataLst>
          </p:nvPr>
        </p:nvSpPr>
        <p:spPr>
          <a:xfrm>
            <a:off x="312420" y="1233170"/>
            <a:ext cx="8642985" cy="5027930"/>
          </a:xfrm>
          <a:prstGeom prst="rect">
            <a:avLst/>
          </a:prstGeom>
          <a:ln>
            <a:noFill/>
          </a:ln>
        </p:spPr>
        <p:txBody>
          <a:bodyPr vert="horz"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120000"/>
              </a:lnSpc>
              <a:buNone/>
            </a:pPr>
            <a:endParaRPr kumimoji="1" lang="en-US" altLang="zh-CN" sz="1800" b="1" dirty="0">
              <a:solidFill>
                <a:schemeClr val="hlink"/>
              </a:solidFill>
              <a:latin typeface="等线" panose="02010600030101010101" charset="-122"/>
              <a:ea typeface="等线" panose="02010600030101010101" charset="-122"/>
              <a:cs typeface="等线" panose="02010600030101010101" charset="-122"/>
              <a:sym typeface="+mn-ea"/>
            </a:endParaRPr>
          </a:p>
        </p:txBody>
      </p:sp>
      <p:pic>
        <p:nvPicPr>
          <p:cNvPr id="52229" name="图片 1"/>
          <p:cNvPicPr>
            <a:picLocks noChangeAspect="1"/>
          </p:cNvPicPr>
          <p:nvPr>
            <p:custDataLst>
              <p:tags r:id="rId7"/>
            </p:custDataLst>
          </p:nvPr>
        </p:nvPicPr>
        <p:blipFill>
          <a:blip r:embed="rId8"/>
          <a:stretch>
            <a:fillRect/>
          </a:stretch>
        </p:blipFill>
        <p:spPr>
          <a:xfrm>
            <a:off x="565150" y="1314450"/>
            <a:ext cx="3344863" cy="3344863"/>
          </a:xfrm>
          <a:prstGeom prst="rect">
            <a:avLst/>
          </a:prstGeom>
          <a:noFill/>
          <a:ln w="9525">
            <a:noFill/>
          </a:ln>
        </p:spPr>
      </p:pic>
      <p:pic>
        <p:nvPicPr>
          <p:cNvPr id="52231" name="图片 3"/>
          <p:cNvPicPr>
            <a:picLocks noChangeAspect="1"/>
          </p:cNvPicPr>
          <p:nvPr>
            <p:custDataLst>
              <p:tags r:id="rId9"/>
            </p:custDataLst>
          </p:nvPr>
        </p:nvPicPr>
        <p:blipFill>
          <a:blip r:embed="rId10"/>
          <a:stretch>
            <a:fillRect/>
          </a:stretch>
        </p:blipFill>
        <p:spPr>
          <a:xfrm>
            <a:off x="4379913" y="1274763"/>
            <a:ext cx="4364037" cy="4364037"/>
          </a:xfrm>
          <a:prstGeom prst="rect">
            <a:avLst/>
          </a:prstGeom>
          <a:noFill/>
          <a:ln w="9525">
            <a:noFill/>
          </a:ln>
        </p:spPr>
      </p:pic>
      <p:pic>
        <p:nvPicPr>
          <p:cNvPr id="52230" name="图片 2"/>
          <p:cNvPicPr>
            <a:picLocks noChangeAspect="1"/>
          </p:cNvPicPr>
          <p:nvPr>
            <p:custDataLst>
              <p:tags r:id="rId11"/>
            </p:custDataLst>
          </p:nvPr>
        </p:nvPicPr>
        <p:blipFill>
          <a:blip r:embed="rId12"/>
          <a:stretch>
            <a:fillRect/>
          </a:stretch>
        </p:blipFill>
        <p:spPr>
          <a:xfrm>
            <a:off x="565150" y="4924425"/>
            <a:ext cx="3336925" cy="1122363"/>
          </a:xfrm>
          <a:prstGeom prst="rect">
            <a:avLst/>
          </a:prstGeom>
          <a:noFill/>
          <a:ln w="9525">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sz="2800" dirty="0">
                <a:solidFill>
                  <a:schemeClr val="bg1"/>
                </a:solidFill>
              </a:rPr>
              <a:t>4.1.5</a:t>
            </a:r>
            <a:r>
              <a:rPr kumimoji="1" lang="zh-CN" altLang="en-US" sz="2800" dirty="0">
                <a:solidFill>
                  <a:schemeClr val="bg1"/>
                </a:solidFill>
              </a:rPr>
              <a:t> </a:t>
            </a:r>
            <a:r>
              <a:rPr kumimoji="1" lang="en-US" altLang="zh-CN" sz="2800" dirty="0">
                <a:solidFill>
                  <a:schemeClr val="bg1"/>
                </a:solidFill>
                <a:sym typeface="+mn-ea"/>
              </a:rPr>
              <a:t>“</a:t>
            </a:r>
            <a:r>
              <a:rPr kumimoji="1" lang="zh-CN" altLang="en-US" sz="2800" dirty="0">
                <a:solidFill>
                  <a:schemeClr val="bg1"/>
                </a:solidFill>
                <a:sym typeface="+mn-ea"/>
              </a:rPr>
              <a:t>鲜牛奶系统</a:t>
            </a:r>
            <a:r>
              <a:rPr kumimoji="1" lang="en-US" altLang="zh-CN" sz="2800" dirty="0">
                <a:solidFill>
                  <a:schemeClr val="bg1"/>
                </a:solidFill>
                <a:sym typeface="+mn-ea"/>
              </a:rPr>
              <a:t>” I/O</a:t>
            </a:r>
            <a:r>
              <a:rPr kumimoji="1" lang="zh-CN" altLang="en-US" sz="2800" dirty="0">
                <a:solidFill>
                  <a:schemeClr val="bg1"/>
                </a:solidFill>
                <a:sym typeface="+mn-ea"/>
              </a:rPr>
              <a:t>编程示例</a:t>
            </a:r>
            <a:r>
              <a:rPr kumimoji="1" lang="en-US" altLang="zh-CN" sz="3600" dirty="0">
                <a:solidFill>
                  <a:schemeClr val="bg1"/>
                </a:solidFill>
              </a:rPr>
              <a:t> </a:t>
            </a:r>
            <a:r>
              <a:rPr kumimoji="1" lang="en-US" altLang="zh-CN" sz="2800" dirty="0">
                <a:solidFill>
                  <a:schemeClr val="bg1"/>
                </a:solidFill>
              </a:rPr>
              <a:t>3</a:t>
            </a:r>
            <a:r>
              <a:rPr kumimoji="1" lang="en-US" altLang="zh-CN" sz="2800" dirty="0">
                <a:solidFill>
                  <a:schemeClr val="bg1"/>
                </a:solidFill>
              </a:rPr>
              <a:t>/3</a:t>
            </a:r>
            <a:endParaRPr kumimoji="1" lang="en-US" altLang="zh-CN" sz="2800"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p:nvPr>
            <p:custDataLst>
              <p:tags r:id="rId6"/>
            </p:custDataLst>
          </p:nvPr>
        </p:nvSpPr>
        <p:spPr>
          <a:xfrm>
            <a:off x="312420" y="1233170"/>
            <a:ext cx="8642985" cy="5027930"/>
          </a:xfrm>
          <a:prstGeom prst="rect">
            <a:avLst/>
          </a:prstGeom>
          <a:ln>
            <a:noFill/>
          </a:ln>
        </p:spPr>
        <p:txBody>
          <a:bodyPr vert="horz"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120000"/>
              </a:lnSpc>
              <a:buNone/>
            </a:pPr>
            <a:r>
              <a:rPr kumimoji="1" sz="1600" b="1" dirty="0">
                <a:solidFill>
                  <a:schemeClr val="accent1"/>
                </a:solidFill>
                <a:effectLst/>
                <a:sym typeface="+mn-ea"/>
              </a:rPr>
              <a:t>public class </a:t>
            </a:r>
            <a:r>
              <a:rPr kumimoji="1" sz="1600" b="1" dirty="0">
                <a:effectLst/>
                <a:sym typeface="+mn-ea"/>
              </a:rPr>
              <a:t>FileMilkProductCatalogLoader </a:t>
            </a:r>
            <a:r>
              <a:rPr kumimoji="1" sz="1600" b="1" dirty="0">
                <a:solidFill>
                  <a:schemeClr val="accent1"/>
                </a:solidFill>
                <a:effectLst/>
                <a:sym typeface="+mn-ea"/>
              </a:rPr>
              <a:t>implements </a:t>
            </a:r>
            <a:r>
              <a:rPr kumimoji="1" sz="1600" b="1" dirty="0">
                <a:effectLst/>
                <a:sym typeface="+mn-ea"/>
              </a:rPr>
              <a:t>MilkProductCatalogLoader {</a:t>
            </a:r>
            <a:endParaRPr kumimoji="1" sz="1600" b="1" dirty="0">
              <a:effectLst/>
              <a:sym typeface="+mn-ea"/>
            </a:endParaRPr>
          </a:p>
          <a:p>
            <a:pPr marL="0" indent="457200" eaLnBrk="1" hangingPunct="1">
              <a:lnSpc>
                <a:spcPct val="120000"/>
              </a:lnSpc>
              <a:buNone/>
            </a:pPr>
            <a:r>
              <a:rPr kumimoji="1" sz="1600" b="1" dirty="0">
                <a:solidFill>
                  <a:schemeClr val="accent1"/>
                </a:solidFill>
                <a:effectLst/>
                <a:sym typeface="+mn-ea"/>
              </a:rPr>
              <a:t>public </a:t>
            </a:r>
            <a:r>
              <a:rPr kumimoji="1" sz="1600" b="1" dirty="0">
                <a:effectLst/>
                <a:sym typeface="+mn-ea"/>
              </a:rPr>
              <a:t>ProductCatalog loadCatalog(String filename) </a:t>
            </a:r>
            <a:r>
              <a:rPr kumimoji="1" sz="1600" b="1" dirty="0">
                <a:solidFill>
                  <a:schemeClr val="accent1"/>
                </a:solidFill>
                <a:effectLst/>
                <a:sym typeface="+mn-ea"/>
              </a:rPr>
              <a:t>throws </a:t>
            </a:r>
            <a:r>
              <a:rPr kumimoji="1" sz="1600" b="1" dirty="0">
                <a:effectLst/>
                <a:sym typeface="+mn-ea"/>
              </a:rPr>
              <a:t>IOException,</a:t>
            </a:r>
            <a:endParaRPr kumimoji="1" sz="1600" b="1" dirty="0">
              <a:effectLst/>
              <a:sym typeface="+mn-ea"/>
            </a:endParaRPr>
          </a:p>
          <a:p>
            <a:pPr marL="0" indent="0" eaLnBrk="1" hangingPunct="1">
              <a:lnSpc>
                <a:spcPct val="120000"/>
              </a:lnSpc>
              <a:buNone/>
            </a:pPr>
            <a:r>
              <a:rPr kumimoji="1" sz="1600" b="1" dirty="0">
                <a:effectLst/>
                <a:sym typeface="+mn-ea"/>
              </a:rPr>
              <a:t>            FileNotFoundException, DataFormatException {</a:t>
            </a:r>
            <a:endParaRPr kumimoji="1" sz="1600" b="1" dirty="0">
              <a:effectLst/>
              <a:sym typeface="+mn-ea"/>
            </a:endParaRPr>
          </a:p>
          <a:p>
            <a:pPr marL="457200" lvl="1" indent="457200" eaLnBrk="1" hangingPunct="1">
              <a:lnSpc>
                <a:spcPct val="120000"/>
              </a:lnSpc>
              <a:buNone/>
            </a:pPr>
            <a:r>
              <a:rPr kumimoji="1" sz="1600" b="1" dirty="0">
                <a:effectLst/>
                <a:sym typeface="+mn-ea"/>
              </a:rPr>
              <a:t>BufferedReader reader = </a:t>
            </a:r>
            <a:r>
              <a:rPr kumimoji="1" sz="1600" b="1" dirty="0">
                <a:solidFill>
                  <a:schemeClr val="accent1"/>
                </a:solidFill>
                <a:effectLst/>
                <a:sym typeface="+mn-ea"/>
              </a:rPr>
              <a:t>new </a:t>
            </a:r>
            <a:r>
              <a:rPr kumimoji="1" sz="1600" b="1" dirty="0">
                <a:effectLst/>
                <a:sym typeface="+mn-ea"/>
              </a:rPr>
              <a:t>BufferedReader(</a:t>
            </a:r>
            <a:r>
              <a:rPr kumimoji="1" sz="1600" b="1" dirty="0">
                <a:solidFill>
                  <a:schemeClr val="accent1"/>
                </a:solidFill>
                <a:effectLst/>
                <a:sym typeface="+mn-ea"/>
              </a:rPr>
              <a:t>new </a:t>
            </a:r>
            <a:r>
              <a:rPr kumimoji="1" sz="1600" b="1" dirty="0">
                <a:effectLst/>
                <a:sym typeface="+mn-ea"/>
              </a:rPr>
              <a:t>FileReader(filename));</a:t>
            </a:r>
            <a:endParaRPr kumimoji="1" sz="1600" b="1" dirty="0">
              <a:effectLst/>
              <a:sym typeface="+mn-ea"/>
            </a:endParaRPr>
          </a:p>
          <a:p>
            <a:pPr marL="457200" lvl="1" indent="457200" eaLnBrk="1" hangingPunct="1">
              <a:lnSpc>
                <a:spcPct val="120000"/>
              </a:lnSpc>
              <a:buNone/>
            </a:pPr>
            <a:r>
              <a:rPr kumimoji="1" sz="1600" b="1" dirty="0">
                <a:effectLst/>
                <a:sym typeface="+mn-ea"/>
              </a:rPr>
              <a:t>String line = reader.readLine();</a:t>
            </a:r>
            <a:endParaRPr kumimoji="1" sz="1600" b="1" dirty="0">
              <a:effectLst/>
              <a:sym typeface="+mn-ea"/>
            </a:endParaRPr>
          </a:p>
          <a:p>
            <a:pPr marL="457200" lvl="1" indent="457200" eaLnBrk="1" hangingPunct="1">
              <a:lnSpc>
                <a:spcPct val="120000"/>
              </a:lnSpc>
              <a:buNone/>
            </a:pPr>
            <a:r>
              <a:rPr kumimoji="1" lang="en-US" sz="1600" b="1" dirty="0">
                <a:effectLst/>
                <a:sym typeface="+mn-ea"/>
              </a:rPr>
              <a:t>...</a:t>
            </a:r>
            <a:endParaRPr kumimoji="1" lang="en-US" sz="1600" b="1" dirty="0">
              <a:effectLst/>
              <a:sym typeface="+mn-ea"/>
            </a:endParaRPr>
          </a:p>
          <a:p>
            <a:pPr marL="457200" lvl="1" indent="457200" eaLnBrk="1" hangingPunct="1">
              <a:lnSpc>
                <a:spcPct val="120000"/>
              </a:lnSpc>
              <a:buNone/>
            </a:pPr>
            <a:r>
              <a:rPr kumimoji="1" sz="1600" b="1" dirty="0">
                <a:solidFill>
                  <a:schemeClr val="accent1"/>
                </a:solidFill>
                <a:effectLst/>
                <a:sym typeface="+mn-ea"/>
              </a:rPr>
              <a:t>if </a:t>
            </a:r>
            <a:r>
              <a:rPr kumimoji="1" sz="1600" b="1" dirty="0">
                <a:effectLst/>
                <a:sym typeface="+mn-ea"/>
              </a:rPr>
              <a:t>(line.startsWith(JELLY_PREFIX)) {</a:t>
            </a:r>
            <a:endParaRPr kumimoji="1" sz="1600" b="1" dirty="0">
              <a:effectLst/>
              <a:sym typeface="+mn-ea"/>
            </a:endParaRPr>
          </a:p>
          <a:p>
            <a:pPr marL="914400" lvl="2" indent="457200" eaLnBrk="1" hangingPunct="1">
              <a:lnSpc>
                <a:spcPct val="120000"/>
              </a:lnSpc>
              <a:buNone/>
            </a:pPr>
            <a:r>
              <a:rPr kumimoji="1" sz="1600" b="1" dirty="0">
                <a:effectLst/>
                <a:sym typeface="+mn-ea"/>
              </a:rPr>
              <a:t>product = readJelly(line);</a:t>
            </a:r>
            <a:endParaRPr kumimoji="1" sz="1600" b="1" dirty="0">
              <a:effectLst/>
              <a:sym typeface="+mn-ea"/>
            </a:endParaRPr>
          </a:p>
          <a:p>
            <a:pPr marL="457200" lvl="1" indent="457200" eaLnBrk="1" hangingPunct="1">
              <a:lnSpc>
                <a:spcPct val="120000"/>
              </a:lnSpc>
              <a:buNone/>
            </a:pPr>
            <a:r>
              <a:rPr kumimoji="1" lang="en-US" sz="1600" b="1" dirty="0">
                <a:effectLst/>
                <a:sym typeface="+mn-ea"/>
              </a:rPr>
              <a:t> } </a:t>
            </a:r>
            <a:r>
              <a:rPr kumimoji="1" lang="en-US" sz="1600" b="1" dirty="0">
                <a:solidFill>
                  <a:schemeClr val="accent1"/>
                </a:solidFill>
                <a:effectLst/>
                <a:sym typeface="+mn-ea"/>
              </a:rPr>
              <a:t>else if </a:t>
            </a:r>
            <a:r>
              <a:rPr kumimoji="1" lang="en-US" sz="1600" b="1" dirty="0">
                <a:effectLst/>
                <a:sym typeface="+mn-ea"/>
              </a:rPr>
              <a:t>(line.startsWith(MILKDRINK_PREFIX)) {</a:t>
            </a:r>
            <a:endParaRPr kumimoji="1" lang="en-US" sz="1600" b="1" dirty="0">
              <a:effectLst/>
              <a:sym typeface="+mn-ea"/>
            </a:endParaRPr>
          </a:p>
          <a:p>
            <a:pPr marL="914400" lvl="2" indent="457200" eaLnBrk="1" hangingPunct="1">
              <a:lnSpc>
                <a:spcPct val="120000"/>
              </a:lnSpc>
              <a:buNone/>
            </a:pPr>
            <a:r>
              <a:rPr kumimoji="1" lang="en-US" sz="1600" b="1" dirty="0">
                <a:effectLst/>
                <a:sym typeface="+mn-ea"/>
              </a:rPr>
              <a:t>product = readMilkDrink(line);</a:t>
            </a:r>
            <a:endParaRPr kumimoji="1" lang="en-US" sz="1600" b="1" dirty="0">
              <a:effectLst/>
              <a:sym typeface="+mn-ea"/>
            </a:endParaRPr>
          </a:p>
          <a:p>
            <a:pPr marL="457200" lvl="1" indent="457200" eaLnBrk="1" hangingPunct="1">
              <a:lnSpc>
                <a:spcPct val="120000"/>
              </a:lnSpc>
              <a:buNone/>
            </a:pPr>
            <a:r>
              <a:rPr kumimoji="1" lang="en-US" sz="1600" b="1" dirty="0">
                <a:solidFill>
                  <a:schemeClr val="tx1"/>
                </a:solidFill>
                <a:effectLst/>
                <a:sym typeface="+mn-ea"/>
              </a:rPr>
              <a:t>}</a:t>
            </a:r>
            <a:endParaRPr kumimoji="1" lang="en-US" sz="1600" b="1" dirty="0">
              <a:solidFill>
                <a:schemeClr val="tx1"/>
              </a:solidFill>
              <a:effectLst/>
              <a:sym typeface="+mn-ea"/>
            </a:endParaRPr>
          </a:p>
          <a:p>
            <a:pPr marL="457200" lvl="1" indent="457200" eaLnBrk="1" hangingPunct="1">
              <a:lnSpc>
                <a:spcPct val="120000"/>
              </a:lnSpc>
              <a:buNone/>
            </a:pPr>
            <a:r>
              <a:rPr kumimoji="1" lang="en-US" sz="1600" b="1" dirty="0">
                <a:solidFill>
                  <a:schemeClr val="tx1"/>
                </a:solidFill>
                <a:effectLst/>
                <a:sym typeface="+mn-ea"/>
              </a:rPr>
              <a:t>...</a:t>
            </a:r>
            <a:endParaRPr kumimoji="1" lang="en-US" sz="1600" b="1" dirty="0">
              <a:solidFill>
                <a:schemeClr val="tx1"/>
              </a:solidFill>
              <a:effectLst/>
              <a:sym typeface="+mn-ea"/>
            </a:endParaRPr>
          </a:p>
          <a:p>
            <a:pPr marL="0" lvl="0" indent="0" eaLnBrk="1" hangingPunct="1">
              <a:lnSpc>
                <a:spcPct val="120000"/>
              </a:lnSpc>
              <a:buNone/>
            </a:pPr>
            <a:r>
              <a:rPr kumimoji="1" lang="en-US" sz="1600" b="1" dirty="0">
                <a:solidFill>
                  <a:schemeClr val="tx1"/>
                </a:solidFill>
                <a:effectLst/>
                <a:sym typeface="+mn-ea"/>
              </a:rPr>
              <a:t>}</a:t>
            </a:r>
            <a:endParaRPr kumimoji="1" sz="1600" b="1" dirty="0">
              <a:effectLst/>
            </a:endParaRPr>
          </a:p>
          <a:p>
            <a:pPr marL="0" indent="0" eaLnBrk="1" hangingPunct="1">
              <a:lnSpc>
                <a:spcPct val="120000"/>
              </a:lnSpc>
              <a:buNone/>
            </a:pPr>
            <a:endParaRPr kumimoji="1" lang="zh-CN" altLang="en-US" sz="1600" b="1" dirty="0">
              <a:solidFill>
                <a:schemeClr val="hlink"/>
              </a:solidFill>
              <a:effectLst/>
              <a:latin typeface="等线" panose="02010600030101010101" charset="-122"/>
              <a:ea typeface="等线" panose="02010600030101010101" charset="-122"/>
              <a:cs typeface="等线" panose="02010600030101010101" charset="-122"/>
              <a:sym typeface="+mn-ea"/>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4.1</a:t>
            </a:r>
            <a:r>
              <a:rPr kumimoji="1" lang="zh-CN" altLang="en-US" dirty="0">
                <a:solidFill>
                  <a:schemeClr val="bg1"/>
                </a:solidFill>
              </a:rPr>
              <a:t> </a:t>
            </a:r>
            <a:r>
              <a:rPr kumimoji="1" lang="en-US" altLang="zh-CN" dirty="0">
                <a:solidFill>
                  <a:schemeClr val="bg1"/>
                </a:solidFill>
                <a:sym typeface="+mn-ea"/>
              </a:rPr>
              <a:t>Java I/O </a:t>
            </a:r>
            <a:r>
              <a:rPr kumimoji="1" lang="zh-CN" altLang="en-US" dirty="0">
                <a:solidFill>
                  <a:schemeClr val="bg1"/>
                </a:solidFill>
                <a:sym typeface="+mn-ea"/>
              </a:rPr>
              <a:t>编程</a:t>
            </a:r>
            <a:r>
              <a:rPr kumimoji="1" lang="en-US" altLang="zh-CN" dirty="0">
                <a:solidFill>
                  <a:schemeClr val="bg1"/>
                </a:solidFill>
                <a:sym typeface="+mn-ea"/>
              </a:rPr>
              <a:t> </a:t>
            </a:r>
            <a:r>
              <a:rPr kumimoji="1" lang="zh-CN" altLang="en-US" sz="2800" dirty="0">
                <a:solidFill>
                  <a:schemeClr val="bg1"/>
                </a:solidFill>
                <a:sym typeface="+mn-ea"/>
              </a:rPr>
              <a:t>小结</a:t>
            </a:r>
            <a:endParaRPr kumimoji="1" lang="zh-CN" altLang="en-US" sz="2800" dirty="0">
              <a:solidFill>
                <a:schemeClr val="bg1"/>
              </a:solidFill>
              <a:sym typeface="+mn-ea"/>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p:nvPr>
            <p:custDataLst>
              <p:tags r:id="rId6"/>
            </p:custDataLst>
          </p:nvPr>
        </p:nvSpPr>
        <p:spPr>
          <a:xfrm>
            <a:off x="312420" y="1233170"/>
            <a:ext cx="8642985" cy="5027930"/>
          </a:xfrm>
          <a:prstGeom prst="rect">
            <a:avLst/>
          </a:prstGeom>
          <a:ln>
            <a:noFill/>
          </a:ln>
        </p:spPr>
        <p:txBody>
          <a:bodyPr vert="horz"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eaLnBrk="1" hangingPunct="1">
              <a:lnSpc>
                <a:spcPct val="150000"/>
              </a:lnSpc>
              <a:spcBef>
                <a:spcPts val="0"/>
              </a:spcBef>
              <a:buClrTx/>
              <a:buSzTx/>
            </a:pPr>
            <a:endParaRPr kumimoji="1" lang="en-US" altLang="zh-CN" sz="2400" b="1" dirty="0">
              <a:solidFill>
                <a:schemeClr val="tx1"/>
              </a:solidFill>
              <a:latin typeface="等线" panose="02010600030101010101" charset="-122"/>
              <a:ea typeface="等线" panose="02010600030101010101" charset="-122"/>
              <a:cs typeface="等线" panose="02010600030101010101" charset="-122"/>
            </a:endParaRPr>
          </a:p>
        </p:txBody>
      </p:sp>
      <p:sp>
        <p:nvSpPr>
          <p:cNvPr id="7" name="文本框 6"/>
          <p:cNvSpPr txBox="1"/>
          <p:nvPr/>
        </p:nvSpPr>
        <p:spPr>
          <a:xfrm>
            <a:off x="671830" y="5628640"/>
            <a:ext cx="7344410" cy="460375"/>
          </a:xfrm>
          <a:prstGeom prst="rect">
            <a:avLst/>
          </a:prstGeom>
          <a:noFill/>
        </p:spPr>
        <p:txBody>
          <a:bodyPr wrap="square" rtlCol="0" anchor="t">
            <a:spAutoFit/>
          </a:bodyPr>
          <a:p>
            <a:pPr marL="0" lvl="2" indent="0" fontAlgn="auto">
              <a:lnSpc>
                <a:spcPct val="120000"/>
              </a:lnSpc>
            </a:pPr>
            <a:r>
              <a:rPr lang="zh-CN" altLang="en-US" sz="2000" b="1" dirty="0">
                <a:solidFill>
                  <a:srgbClr val="000000"/>
                </a:solidFill>
                <a:latin typeface="等线" panose="02010600030101010101" charset="-122"/>
                <a:ea typeface="等线" panose="02010600030101010101" charset="-122"/>
                <a:sym typeface="+mn-ea"/>
              </a:rPr>
              <a:t>练习：牛奶订购系统中产品、订单等信息基于文件的持久化。</a:t>
            </a:r>
            <a:endParaRPr lang="zh-CN" altLang="en-US" sz="2000" b="1" dirty="0">
              <a:solidFill>
                <a:srgbClr val="000000"/>
              </a:solidFill>
              <a:latin typeface="等线" panose="02010600030101010101" charset="-122"/>
              <a:ea typeface="等线" panose="02010600030101010101" charset="-122"/>
              <a:sym typeface="+mn-ea"/>
            </a:endParaRPr>
          </a:p>
        </p:txBody>
      </p:sp>
      <p:pic>
        <p:nvPicPr>
          <p:cNvPr id="28675" name="Picture 4"/>
          <p:cNvPicPr>
            <a:picLocks noChangeAspect="1"/>
          </p:cNvPicPr>
          <p:nvPr>
            <p:custDataLst>
              <p:tags r:id="rId7"/>
            </p:custDataLst>
          </p:nvPr>
        </p:nvPicPr>
        <p:blipFill>
          <a:blip r:embed="rId8"/>
          <a:stretch>
            <a:fillRect/>
          </a:stretch>
        </p:blipFill>
        <p:spPr>
          <a:xfrm>
            <a:off x="671830" y="1225550"/>
            <a:ext cx="7843520" cy="4195445"/>
          </a:xfrm>
          <a:prstGeom prst="rect">
            <a:avLst/>
          </a:prstGeom>
          <a:noFill/>
          <a:ln w="9525">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1790" y="299720"/>
            <a:ext cx="8467090" cy="6337935"/>
          </a:xfrm>
          <a:prstGeom prst="rect">
            <a:avLst/>
          </a:prstGeom>
          <a:solidFill>
            <a:srgbClr val="03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p>
        </p:txBody>
      </p:sp>
      <p:sp>
        <p:nvSpPr>
          <p:cNvPr id="5" name="矩形 4"/>
          <p:cNvSpPr/>
          <p:nvPr/>
        </p:nvSpPr>
        <p:spPr>
          <a:xfrm>
            <a:off x="920750" y="789940"/>
            <a:ext cx="7354570" cy="5358130"/>
          </a:xfrm>
          <a:prstGeom prst="rect">
            <a:avLst/>
          </a:prstGeom>
          <a:solidFill>
            <a:schemeClr val="bg1"/>
          </a:solidFill>
          <a:ln>
            <a:noFill/>
          </a:ln>
          <a:effectLst>
            <a:outerShdw blurRad="188232" sx="104000" sy="104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p>
        </p:txBody>
      </p:sp>
      <p:pic>
        <p:nvPicPr>
          <p:cNvPr id="1026" name="Picture 2" descr="西北工业大学- 维基百科，自由的百科全书"/>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71240" y="1012825"/>
            <a:ext cx="1831340" cy="183134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1564055" y="3063323"/>
            <a:ext cx="6015888" cy="645160"/>
          </a:xfrm>
          <a:prstGeom prst="rect">
            <a:avLst/>
          </a:prstGeom>
          <a:noFill/>
        </p:spPr>
        <p:txBody>
          <a:bodyPr wrap="square" rtlCol="0">
            <a:spAutoFit/>
          </a:bodyPr>
          <a:lstStyle/>
          <a:p>
            <a:pPr algn="ctr"/>
            <a:r>
              <a:rPr kumimoji="1" lang="zh-CN" altLang="en-US" sz="3600" b="1" kern="0" dirty="0">
                <a:solidFill>
                  <a:srgbClr val="034DA0"/>
                </a:solidFill>
                <a:latin typeface="+中文正文" charset="0"/>
                <a:sym typeface="+mn-ea"/>
              </a:rPr>
              <a:t>小结</a:t>
            </a:r>
            <a:endParaRPr kumimoji="1" lang="zh-CN" altLang="en-US" sz="3600" b="1" kern="0" dirty="0">
              <a:solidFill>
                <a:srgbClr val="034DA0"/>
              </a:solidFill>
              <a:latin typeface="+中文正文" charset="0"/>
              <a:sym typeface="+mn-ea"/>
            </a:endParaRPr>
          </a:p>
        </p:txBody>
      </p:sp>
      <p:cxnSp>
        <p:nvCxnSpPr>
          <p:cNvPr id="8" name="直线连接符 7"/>
          <p:cNvCxnSpPr/>
          <p:nvPr/>
        </p:nvCxnSpPr>
        <p:spPr>
          <a:xfrm>
            <a:off x="1564055" y="3708551"/>
            <a:ext cx="592413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272552" y="3906315"/>
            <a:ext cx="6650966" cy="584775"/>
          </a:xfrm>
          <a:prstGeom prst="rect">
            <a:avLst/>
          </a:prstGeom>
          <a:noFill/>
        </p:spPr>
        <p:txBody>
          <a:bodyPr wrap="square" rtlCol="0" anchor="t">
            <a:spAutoFit/>
          </a:bodyPr>
          <a:lstStyle/>
          <a:p>
            <a:pPr algn="dist"/>
            <a:r>
              <a:rPr kumimoji="1" lang="zh-CN" altLang="en-US" sz="3200" b="1" kern="0" dirty="0">
                <a:solidFill>
                  <a:srgbClr val="034DA0"/>
                </a:solidFill>
                <a:latin typeface="+mn-ea"/>
                <a:sym typeface="+mn-ea"/>
              </a:rPr>
              <a:t>字符流和字节流的本质作用和区别？</a:t>
            </a:r>
            <a:endParaRPr kumimoji="1" lang="zh-CN" altLang="en-US" sz="3200" b="1" kern="0" dirty="0">
              <a:solidFill>
                <a:srgbClr val="034DA0"/>
              </a:solidFill>
              <a:latin typeface="+mn-ea"/>
              <a:sym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00100" y="1827530"/>
            <a:ext cx="7747635" cy="4375150"/>
          </a:xfrm>
        </p:spPr>
        <p:txBody>
          <a:bodyPr>
            <a:noAutofit/>
          </a:bodyPr>
          <a:lstStyle/>
          <a:p>
            <a:pPr marL="0" indent="0">
              <a:lnSpc>
                <a:spcPct val="100000"/>
              </a:lnSpc>
              <a:buNone/>
            </a:pPr>
            <a:r>
              <a:rPr kumimoji="1" lang="en-US" altLang="zh-CN" sz="2000" dirty="0">
                <a:solidFill>
                  <a:schemeClr val="tx1"/>
                </a:solidFill>
                <a:latin typeface="+mn-ea"/>
                <a:cs typeface="+mn-ea"/>
                <a:sym typeface="+mn-ea"/>
              </a:rPr>
              <a:t>4.1 Java I/O </a:t>
            </a:r>
            <a:r>
              <a:rPr kumimoji="1" lang="zh-CN" altLang="en-US" sz="2000" dirty="0">
                <a:solidFill>
                  <a:schemeClr val="tx1"/>
                </a:solidFill>
                <a:latin typeface="+mn-ea"/>
                <a:cs typeface="+mn-ea"/>
                <a:sym typeface="+mn-ea"/>
              </a:rPr>
              <a:t>编程</a:t>
            </a:r>
            <a:endParaRPr kumimoji="1" lang="en-US" altLang="zh-CN" sz="2000" dirty="0">
              <a:solidFill>
                <a:schemeClr val="tx1"/>
              </a:solidFill>
              <a:latin typeface="+mn-ea"/>
              <a:cs typeface="+mn-ea"/>
            </a:endParaRPr>
          </a:p>
          <a:p>
            <a:pPr marL="0" indent="457200">
              <a:lnSpc>
                <a:spcPct val="100000"/>
              </a:lnSpc>
              <a:buNone/>
            </a:pPr>
            <a:r>
              <a:rPr kumimoji="1" lang="en-US" altLang="zh-CN" sz="2000" dirty="0">
                <a:latin typeface="+mn-ea"/>
                <a:cs typeface="+mn-ea"/>
                <a:sym typeface="+mn-ea"/>
              </a:rPr>
              <a:t>4.1.1 Java字节流	</a:t>
            </a:r>
            <a:endParaRPr kumimoji="1" lang="en-US" altLang="zh-CN" sz="2000" dirty="0">
              <a:solidFill>
                <a:schemeClr val="tx1"/>
              </a:solidFill>
              <a:latin typeface="+mn-ea"/>
              <a:cs typeface="+mn-ea"/>
            </a:endParaRPr>
          </a:p>
          <a:p>
            <a:pPr marL="0" indent="457200">
              <a:lnSpc>
                <a:spcPct val="100000"/>
              </a:lnSpc>
              <a:buNone/>
            </a:pPr>
            <a:r>
              <a:rPr kumimoji="1" lang="en-US" altLang="zh-CN" sz="2000" dirty="0">
                <a:latin typeface="+mn-ea"/>
                <a:cs typeface="+mn-ea"/>
                <a:sym typeface="+mn-ea"/>
              </a:rPr>
              <a:t>4.1.2 Decorater设计模式</a:t>
            </a:r>
            <a:endParaRPr kumimoji="1" lang="en-US" altLang="zh-CN" sz="2000" dirty="0">
              <a:latin typeface="+mn-ea"/>
              <a:cs typeface="+mn-ea"/>
              <a:sym typeface="+mn-ea"/>
            </a:endParaRPr>
          </a:p>
          <a:p>
            <a:pPr marL="0" lvl="1" indent="457200" algn="l">
              <a:lnSpc>
                <a:spcPct val="100000"/>
              </a:lnSpc>
              <a:spcBef>
                <a:spcPts val="1000"/>
              </a:spcBef>
              <a:buClrTx/>
              <a:buSzTx/>
              <a:buNone/>
            </a:pPr>
            <a:r>
              <a:rPr kumimoji="1" lang="en-US" altLang="zh-CN" sz="2000" dirty="0">
                <a:latin typeface="+mn-ea"/>
                <a:cs typeface="+mn-ea"/>
                <a:sym typeface="+mn-ea"/>
              </a:rPr>
              <a:t>4.1.3 Java字符流</a:t>
            </a:r>
            <a:endParaRPr kumimoji="1" lang="en-US" altLang="zh-CN" sz="2000" dirty="0">
              <a:solidFill>
                <a:schemeClr val="tx1"/>
              </a:solidFill>
              <a:latin typeface="+mn-ea"/>
              <a:cs typeface="+mn-ea"/>
            </a:endParaRPr>
          </a:p>
          <a:p>
            <a:pPr marL="0" lvl="0" indent="457200" algn="l">
              <a:lnSpc>
                <a:spcPct val="100000"/>
              </a:lnSpc>
              <a:buClrTx/>
              <a:buSzTx/>
              <a:buNone/>
            </a:pPr>
            <a:r>
              <a:rPr kumimoji="1" lang="en-US" altLang="zh-CN" sz="2000" dirty="0">
                <a:latin typeface="+mn-ea"/>
                <a:cs typeface="+mn-ea"/>
                <a:sym typeface="+mn-ea"/>
              </a:rPr>
              <a:t>4.1.4 桥接类</a:t>
            </a:r>
            <a:endParaRPr kumimoji="1" lang="en-US" altLang="zh-CN" sz="2000" dirty="0">
              <a:solidFill>
                <a:schemeClr val="tx1"/>
              </a:solidFill>
              <a:latin typeface="+mn-ea"/>
              <a:cs typeface="+mn-ea"/>
            </a:endParaRPr>
          </a:p>
          <a:p>
            <a:pPr marL="0" lvl="0" indent="457200" algn="l">
              <a:lnSpc>
                <a:spcPct val="100000"/>
              </a:lnSpc>
              <a:buClrTx/>
              <a:buSzTx/>
              <a:buNone/>
            </a:pPr>
            <a:r>
              <a:rPr kumimoji="1" lang="en-US" altLang="zh-CN" sz="2000" dirty="0">
                <a:latin typeface="+mn-ea"/>
                <a:cs typeface="+mn-ea"/>
                <a:sym typeface="+mn-ea"/>
              </a:rPr>
              <a:t>4.1.5 “</a:t>
            </a:r>
            <a:r>
              <a:rPr kumimoji="1" lang="zh-CN" altLang="en-US" sz="2000" dirty="0">
                <a:latin typeface="+mn-ea"/>
                <a:cs typeface="+mn-ea"/>
                <a:sym typeface="+mn-ea"/>
              </a:rPr>
              <a:t>鲜牛奶系统</a:t>
            </a:r>
            <a:r>
              <a:rPr kumimoji="1" lang="en-US" altLang="zh-CN" sz="2000" dirty="0">
                <a:latin typeface="+mn-ea"/>
                <a:cs typeface="+mn-ea"/>
                <a:sym typeface="+mn-ea"/>
              </a:rPr>
              <a:t>” I/O</a:t>
            </a:r>
            <a:r>
              <a:rPr kumimoji="1" lang="zh-CN" altLang="en-US" sz="2000" dirty="0">
                <a:latin typeface="+mn-ea"/>
                <a:cs typeface="+mn-ea"/>
                <a:sym typeface="+mn-ea"/>
              </a:rPr>
              <a:t>编程示例</a:t>
            </a:r>
            <a:endParaRPr kumimoji="1" lang="en-US" altLang="zh-CN" sz="2000" dirty="0">
              <a:solidFill>
                <a:schemeClr val="tx1"/>
              </a:solidFill>
              <a:latin typeface="+mn-ea"/>
              <a:cs typeface="+mn-ea"/>
            </a:endParaRPr>
          </a:p>
          <a:p>
            <a:pPr marL="0" algn="l">
              <a:lnSpc>
                <a:spcPct val="100000"/>
              </a:lnSpc>
              <a:buClrTx/>
              <a:buSzTx/>
              <a:buNone/>
            </a:pPr>
            <a:r>
              <a:rPr kumimoji="1" lang="en-US" altLang="zh-CN" sz="2000" dirty="0">
                <a:solidFill>
                  <a:srgbClr val="034EA2"/>
                </a:solidFill>
                <a:latin typeface="+mn-ea"/>
                <a:cs typeface="+mn-ea"/>
                <a:sym typeface="+mn-ea"/>
              </a:rPr>
              <a:t>4.2 Java图形界面编程</a:t>
            </a:r>
            <a:endParaRPr kumimoji="1" lang="en-US" altLang="zh-CN" sz="2000" dirty="0">
              <a:solidFill>
                <a:srgbClr val="034EA2"/>
              </a:solidFill>
              <a:latin typeface="+mn-ea"/>
              <a:cs typeface="+mn-ea"/>
            </a:endParaRPr>
          </a:p>
          <a:p>
            <a:pPr marL="0" indent="457200">
              <a:lnSpc>
                <a:spcPct val="100000"/>
              </a:lnSpc>
              <a:buNone/>
            </a:pPr>
            <a:r>
              <a:rPr kumimoji="1" lang="en-US" altLang="zh-CN" sz="2000" dirty="0">
                <a:latin typeface="+mn-ea"/>
                <a:cs typeface="+mn-ea"/>
                <a:sym typeface="+mn-ea"/>
              </a:rPr>
              <a:t>4.2.1</a:t>
            </a:r>
            <a:r>
              <a:rPr kumimoji="1" lang="zh-CN" altLang="en-US" sz="2000" dirty="0">
                <a:latin typeface="+mn-ea"/>
                <a:cs typeface="+mn-ea"/>
                <a:sym typeface="+mn-ea"/>
              </a:rPr>
              <a:t> </a:t>
            </a:r>
            <a:r>
              <a:rPr kumimoji="1" lang="en-US" altLang="zh-CN" sz="2000" dirty="0">
                <a:latin typeface="+mn-ea"/>
                <a:cs typeface="+mn-ea"/>
                <a:sym typeface="+mn-ea"/>
              </a:rPr>
              <a:t>Swing</a:t>
            </a:r>
            <a:r>
              <a:rPr kumimoji="1" lang="zh-CN" altLang="en-US" sz="2000" dirty="0">
                <a:latin typeface="+mn-ea"/>
                <a:cs typeface="+mn-ea"/>
                <a:sym typeface="+mn-ea"/>
              </a:rPr>
              <a:t>图形界面基础</a:t>
            </a:r>
            <a:endParaRPr kumimoji="1" lang="en-US" altLang="zh-CN" sz="2000" dirty="0">
              <a:solidFill>
                <a:schemeClr val="tx1"/>
              </a:solidFill>
              <a:latin typeface="+mn-ea"/>
              <a:cs typeface="+mn-ea"/>
            </a:endParaRPr>
          </a:p>
          <a:p>
            <a:pPr marL="0" indent="457200">
              <a:lnSpc>
                <a:spcPct val="100000"/>
              </a:lnSpc>
              <a:buNone/>
            </a:pPr>
            <a:r>
              <a:rPr kumimoji="1" lang="en-US" altLang="zh-CN" sz="2000" dirty="0">
                <a:latin typeface="+mn-ea"/>
                <a:cs typeface="+mn-ea"/>
                <a:sym typeface="+mn-ea"/>
              </a:rPr>
              <a:t>4.2.2 Java FX图形界面开发</a:t>
            </a:r>
            <a:endParaRPr kumimoji="1" lang="en-US" altLang="zh-CN" sz="2000" dirty="0">
              <a:latin typeface="+mn-ea"/>
              <a:cs typeface="+mn-ea"/>
              <a:sym typeface="+mn-ea"/>
            </a:endParaRPr>
          </a:p>
          <a:p>
            <a:pPr marL="0" indent="457200">
              <a:lnSpc>
                <a:spcPct val="100000"/>
              </a:lnSpc>
              <a:buNone/>
            </a:pPr>
            <a:r>
              <a:rPr kumimoji="1" lang="en-US" altLang="zh-CN" sz="2000" dirty="0">
                <a:latin typeface="+mn-ea"/>
                <a:cs typeface="+mn-ea"/>
                <a:sym typeface="+mn-ea"/>
              </a:rPr>
              <a:t>4.2.3 “</a:t>
            </a:r>
            <a:r>
              <a:rPr kumimoji="1" lang="zh-CN" altLang="en-US" sz="2000" dirty="0">
                <a:latin typeface="+mn-ea"/>
                <a:cs typeface="+mn-ea"/>
                <a:sym typeface="+mn-ea"/>
              </a:rPr>
              <a:t>鲜牛奶系统</a:t>
            </a:r>
            <a:r>
              <a:rPr kumimoji="1" lang="en-US" altLang="zh-CN" sz="2000" dirty="0">
                <a:latin typeface="+mn-ea"/>
                <a:cs typeface="+mn-ea"/>
                <a:sym typeface="+mn-ea"/>
              </a:rPr>
              <a:t>” </a:t>
            </a:r>
            <a:r>
              <a:rPr kumimoji="1" lang="zh-CN" altLang="en-US" sz="2000" dirty="0">
                <a:latin typeface="+mn-ea"/>
                <a:cs typeface="+mn-ea"/>
                <a:sym typeface="+mn-ea"/>
              </a:rPr>
              <a:t>界面展示</a:t>
            </a:r>
            <a:endParaRPr kumimoji="1" lang="zh-CN" altLang="en-US" sz="2000" dirty="0">
              <a:solidFill>
                <a:schemeClr val="tx1"/>
              </a:solidFill>
              <a:latin typeface="+mn-ea"/>
              <a:cs typeface="+mn-ea"/>
              <a:sym typeface="+mn-ea"/>
            </a:endParaRPr>
          </a:p>
        </p:txBody>
      </p:sp>
      <p:sp>
        <p:nvSpPr>
          <p:cNvPr id="7" name="矩形 6"/>
          <p:cNvSpPr/>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2" name="标题 1"/>
          <p:cNvSpPr>
            <a:spLocks noGrp="1"/>
          </p:cNvSpPr>
          <p:nvPr>
            <p:ph type="title"/>
          </p:nvPr>
        </p:nvSpPr>
        <p:spPr>
          <a:xfrm>
            <a:off x="137466" y="334388"/>
            <a:ext cx="2400300" cy="510778"/>
          </a:xfrm>
        </p:spPr>
        <p:txBody>
          <a:bodyPr>
            <a:noAutofit/>
          </a:bodyPr>
          <a:lstStyle/>
          <a:p>
            <a:r>
              <a:rPr kumimoji="1" lang="zh-CN" altLang="en-US" sz="3600" b="1" dirty="0">
                <a:solidFill>
                  <a:schemeClr val="bg1"/>
                </a:solidFill>
                <a:latin typeface="+mn-ea"/>
                <a:ea typeface="+mn-ea"/>
              </a:rPr>
              <a:t>目录</a:t>
            </a:r>
            <a:endParaRPr kumimoji="1" lang="zh-CN" altLang="en-US" sz="3600" b="1" dirty="0">
              <a:solidFill>
                <a:schemeClr val="bg1"/>
              </a:solidFill>
              <a:latin typeface="+mn-ea"/>
              <a:ea typeface="+mn-ea"/>
            </a:endParaRPr>
          </a:p>
        </p:txBody>
      </p:sp>
      <p:pic>
        <p:nvPicPr>
          <p:cNvPr id="8" name="西北工业大学"/>
          <p:cNvPicPr>
            <a:picLocks noChangeAspect="1"/>
          </p:cNvPicPr>
          <p:nvPr/>
        </p:nvPicPr>
        <p:blipFill>
          <a:blip r:embed="rId1" cstate="screen"/>
          <a:stretch>
            <a:fillRect/>
          </a:stretch>
        </p:blipFill>
        <p:spPr>
          <a:xfrm>
            <a:off x="7476490" y="417830"/>
            <a:ext cx="1363345" cy="342900"/>
          </a:xfrm>
          <a:prstGeom prst="rect">
            <a:avLst/>
          </a:prstGeom>
        </p:spPr>
      </p:pic>
      <p:pic>
        <p:nvPicPr>
          <p:cNvPr id="9" name="校徽"/>
          <p:cNvPicPr>
            <a:picLocks noChangeAspect="1"/>
          </p:cNvPicPr>
          <p:nvPr/>
        </p:nvPicPr>
        <p:blipFill>
          <a:blip r:embed="rId2" cstate="screen"/>
          <a:stretch>
            <a:fillRect/>
          </a:stretch>
        </p:blipFill>
        <p:spPr>
          <a:xfrm>
            <a:off x="6868160" y="342900"/>
            <a:ext cx="431800" cy="431800"/>
          </a:xfrm>
          <a:prstGeom prst="rect">
            <a:avLst/>
          </a:prstGeom>
        </p:spPr>
      </p:pic>
      <p:sp>
        <p:nvSpPr>
          <p:cNvPr id="11" name="文本框 10"/>
          <p:cNvSpPr txBox="1"/>
          <p:nvPr/>
        </p:nvSpPr>
        <p:spPr>
          <a:xfrm>
            <a:off x="800048" y="1012105"/>
            <a:ext cx="4092402" cy="584775"/>
          </a:xfrm>
          <a:prstGeom prst="rect">
            <a:avLst/>
          </a:prstGeom>
          <a:noFill/>
        </p:spPr>
        <p:txBody>
          <a:bodyPr wrap="none" rtlCol="0">
            <a:spAutoFit/>
          </a:bodyPr>
          <a:lstStyle/>
          <a:p>
            <a:r>
              <a:rPr kumimoji="1" lang="en-US" altLang="zh-CN" sz="3200" b="1" dirty="0">
                <a:solidFill>
                  <a:srgbClr val="034EA2"/>
                </a:solidFill>
                <a:latin typeface="微软雅黑" panose="020B0503020204020204" charset="-122"/>
                <a:ea typeface="微软雅黑" panose="020B0503020204020204" charset="-122"/>
                <a:cs typeface="微软雅黑" panose="020B0503020204020204" charset="-122"/>
              </a:rPr>
              <a:t>Unit 4</a:t>
            </a:r>
            <a:r>
              <a:rPr kumimoji="1" lang="zh-CN" altLang="en-US" sz="3200" b="1" dirty="0">
                <a:solidFill>
                  <a:srgbClr val="034EA2"/>
                </a:solidFill>
                <a:latin typeface="微软雅黑" panose="020B0503020204020204" charset="-122"/>
                <a:ea typeface="微软雅黑" panose="020B0503020204020204" charset="-122"/>
                <a:cs typeface="微软雅黑" panose="020B0503020204020204" charset="-122"/>
              </a:rPr>
              <a:t> 高级</a:t>
            </a:r>
            <a:r>
              <a:rPr kumimoji="1" lang="en-US" altLang="zh-CN" sz="3200" b="1" dirty="0">
                <a:solidFill>
                  <a:srgbClr val="034EA2"/>
                </a:solidFill>
                <a:latin typeface="微软雅黑" panose="020B0503020204020204" charset="-122"/>
                <a:ea typeface="微软雅黑" panose="020B0503020204020204" charset="-122"/>
                <a:cs typeface="微软雅黑" panose="020B0503020204020204" charset="-122"/>
              </a:rPr>
              <a:t>Java</a:t>
            </a:r>
            <a:r>
              <a:rPr kumimoji="1" lang="zh-CN" altLang="en-US" sz="3200" b="1" dirty="0">
                <a:solidFill>
                  <a:srgbClr val="034EA2"/>
                </a:solidFill>
                <a:latin typeface="微软雅黑" panose="020B0503020204020204" charset="-122"/>
                <a:ea typeface="微软雅黑" panose="020B0503020204020204" charset="-122"/>
                <a:cs typeface="微软雅黑" panose="020B0503020204020204" charset="-122"/>
              </a:rPr>
              <a:t>编程</a:t>
            </a:r>
            <a:endParaRPr kumimoji="1" lang="zh-CN" altLang="en-US" sz="3200" b="1" dirty="0">
              <a:solidFill>
                <a:srgbClr val="034EA2"/>
              </a:solidFill>
              <a:latin typeface="微软雅黑" panose="020B0503020204020204" charset="-122"/>
              <a:ea typeface="微软雅黑" panose="020B0503020204020204" charset="-122"/>
              <a:cs typeface="微软雅黑" panose="020B0503020204020204" charset="-122"/>
            </a:endParaRPr>
          </a:p>
        </p:txBody>
      </p:sp>
      <p:cxnSp>
        <p:nvCxnSpPr>
          <p:cNvPr id="13" name="直线连接符 12"/>
          <p:cNvCxnSpPr/>
          <p:nvPr/>
        </p:nvCxnSpPr>
        <p:spPr>
          <a:xfrm>
            <a:off x="850848" y="1684121"/>
            <a:ext cx="7298055" cy="5080"/>
          </a:xfrm>
          <a:prstGeom prst="line">
            <a:avLst/>
          </a:prstGeom>
          <a:ln w="19050">
            <a:solidFill>
              <a:srgbClr val="034DA0"/>
            </a:solidFill>
          </a:ln>
        </p:spPr>
        <p:style>
          <a:lnRef idx="1">
            <a:schemeClr val="accent1"/>
          </a:lnRef>
          <a:fillRef idx="0">
            <a:schemeClr val="accent1"/>
          </a:fillRef>
          <a:effectRef idx="0">
            <a:schemeClr val="accent1"/>
          </a:effectRef>
          <a:fontRef idx="minor">
            <a:schemeClr val="tx1"/>
          </a:fontRef>
        </p:style>
      </p:cxnSp>
      <p:sp>
        <p:nvSpPr>
          <p:cNvPr id="12" name="日期占位符 11"/>
          <p:cNvSpPr>
            <a:spLocks noGrp="1"/>
          </p:cNvSpPr>
          <p:nvPr>
            <p:ph type="dt" sz="half" idx="10"/>
            <p:custDataLst>
              <p:tags r:id="rId3"/>
            </p:custDataLst>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14" name="页脚占位符 13"/>
          <p:cNvSpPr>
            <a:spLocks noGrp="1"/>
          </p:cNvSpPr>
          <p:nvPr>
            <p:ph type="ftr" sz="quarter" idx="11"/>
            <p:custDataLst>
              <p:tags r:id="rId4"/>
            </p:custDataLst>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15" name="灯片编号占位符 14"/>
          <p:cNvSpPr>
            <a:spLocks noGrp="1"/>
          </p:cNvSpPr>
          <p:nvPr>
            <p:ph type="sldNum" sz="quarter" idx="12"/>
            <p:custDataLst>
              <p:tags r:id="rId5"/>
            </p:custDataLst>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cxnSp>
        <p:nvCxnSpPr>
          <p:cNvPr id="16" name="直线连接符 9"/>
          <p:cNvCxnSpPr/>
          <p:nvPr>
            <p:custDataLst>
              <p:tags r:id="rId6"/>
            </p:custDataLst>
          </p:nvPr>
        </p:nvCxnSpPr>
        <p:spPr>
          <a:xfrm>
            <a:off x="0" y="6333977"/>
            <a:ext cx="9144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4.2.1</a:t>
            </a:r>
            <a:r>
              <a:rPr kumimoji="1" lang="zh-CN" altLang="en-US" dirty="0">
                <a:solidFill>
                  <a:schemeClr val="bg1"/>
                </a:solidFill>
              </a:rPr>
              <a:t> 图形界面基础</a:t>
            </a:r>
            <a:r>
              <a:rPr kumimoji="1" lang="en-US" altLang="zh-CN" sz="3600" dirty="0">
                <a:solidFill>
                  <a:schemeClr val="bg1"/>
                </a:solidFill>
              </a:rPr>
              <a:t> </a:t>
            </a:r>
            <a:r>
              <a:rPr kumimoji="1" lang="en-US" altLang="zh-CN" sz="2800" dirty="0">
                <a:solidFill>
                  <a:schemeClr val="bg1"/>
                </a:solidFill>
              </a:rPr>
              <a:t>1/21</a:t>
            </a:r>
            <a:endParaRPr kumimoji="1" lang="en-US" altLang="zh-CN" sz="2800"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6"/>
            </p:custDataLst>
          </p:nvPr>
        </p:nvSpPr>
        <p:spPr>
          <a:xfrm>
            <a:off x="525144" y="1842547"/>
            <a:ext cx="8308975" cy="1674946"/>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en-US" altLang="zh-CN" sz="2400" b="1" dirty="0">
                <a:solidFill>
                  <a:schemeClr val="tx1"/>
                </a:solidFill>
              </a:rPr>
              <a:t>Java</a:t>
            </a:r>
            <a:r>
              <a:rPr kumimoji="1" lang="zh-CN" altLang="en-US" sz="2400" b="1" dirty="0">
                <a:solidFill>
                  <a:schemeClr val="tx1"/>
                </a:solidFill>
              </a:rPr>
              <a:t>程序界面开发主要涉及</a:t>
            </a:r>
            <a:r>
              <a:rPr kumimoji="1" lang="en-US" altLang="zh-CN" sz="2400" b="1" dirty="0">
                <a:solidFill>
                  <a:schemeClr val="tx1"/>
                </a:solidFill>
              </a:rPr>
              <a:t>AWT(Abstract Window Toolkit)</a:t>
            </a:r>
            <a:r>
              <a:rPr kumimoji="1" lang="zh-CN" altLang="en-US" sz="2400" b="1" dirty="0">
                <a:solidFill>
                  <a:schemeClr val="tx1"/>
                </a:solidFill>
              </a:rPr>
              <a:t>和</a:t>
            </a:r>
            <a:r>
              <a:rPr kumimoji="1" lang="en-US" altLang="zh-CN" sz="2400" b="1" dirty="0">
                <a:solidFill>
                  <a:schemeClr val="tx1"/>
                </a:solidFill>
              </a:rPr>
              <a:t>Swing</a:t>
            </a:r>
            <a:r>
              <a:rPr kumimoji="1" lang="zh-CN" altLang="en-US" sz="2400" b="1" dirty="0">
                <a:solidFill>
                  <a:schemeClr val="tx1"/>
                </a:solidFill>
              </a:rPr>
              <a:t>两大类库，</a:t>
            </a:r>
            <a:r>
              <a:rPr kumimoji="1" lang="en-US" altLang="zh-CN" sz="2400" b="1" dirty="0">
                <a:solidFill>
                  <a:schemeClr val="tx1"/>
                </a:solidFill>
              </a:rPr>
              <a:t>Swing</a:t>
            </a:r>
            <a:r>
              <a:rPr kumimoji="1" lang="zh-CN" altLang="en-US" sz="2400" b="1" dirty="0">
                <a:solidFill>
                  <a:schemeClr val="tx1"/>
                </a:solidFill>
              </a:rPr>
              <a:t>是</a:t>
            </a:r>
            <a:r>
              <a:rPr kumimoji="1" lang="en-US" altLang="zh-CN" sz="2400" b="1" dirty="0">
                <a:solidFill>
                  <a:schemeClr val="tx1"/>
                </a:solidFill>
              </a:rPr>
              <a:t>AWT</a:t>
            </a:r>
            <a:r>
              <a:rPr kumimoji="1" lang="zh-CN" altLang="en-US" sz="2400" b="1" dirty="0">
                <a:solidFill>
                  <a:schemeClr val="tx1"/>
                </a:solidFill>
              </a:rPr>
              <a:t>的扩展和功能的加强。</a:t>
            </a:r>
            <a:endParaRPr kumimoji="1" lang="zh-CN" altLang="en-US" sz="2400" b="1" dirty="0">
              <a:solidFill>
                <a:schemeClr val="tx1"/>
              </a:solidFill>
            </a:endParaRPr>
          </a:p>
          <a:p>
            <a:pPr marL="0" indent="0">
              <a:lnSpc>
                <a:spcPct val="150000"/>
              </a:lnSpc>
              <a:spcBef>
                <a:spcPts val="0"/>
              </a:spcBef>
              <a:buNone/>
            </a:pPr>
            <a:endParaRPr kumimoji="1" lang="zh-CN" altLang="en-US" sz="2400" b="1" dirty="0">
              <a:solidFill>
                <a:schemeClr val="tx1"/>
              </a:solidFill>
            </a:endParaRPr>
          </a:p>
        </p:txBody>
      </p:sp>
      <p:sp>
        <p:nvSpPr>
          <p:cNvPr id="18" name="内容占位符 2"/>
          <p:cNvSpPr txBox="1"/>
          <p:nvPr>
            <p:custDataLst>
              <p:tags r:id="rId7"/>
            </p:custDataLst>
          </p:nvPr>
        </p:nvSpPr>
        <p:spPr>
          <a:xfrm>
            <a:off x="530859" y="2911541"/>
            <a:ext cx="8303260" cy="1120948"/>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en-US" altLang="zh-CN" sz="2400" b="1" dirty="0">
                <a:solidFill>
                  <a:schemeClr val="tx1"/>
                </a:solidFill>
              </a:rPr>
              <a:t>AWT components</a:t>
            </a:r>
            <a:r>
              <a:rPr kumimoji="1" lang="zh-CN" altLang="en-US" sz="2400" b="1" dirty="0">
                <a:solidFill>
                  <a:schemeClr val="tx1"/>
                </a:solidFill>
              </a:rPr>
              <a:t> </a:t>
            </a:r>
            <a:r>
              <a:rPr kumimoji="1" lang="en-US" altLang="zh-CN" sz="2400" b="1" dirty="0">
                <a:solidFill>
                  <a:schemeClr val="tx1"/>
                </a:solidFill>
              </a:rPr>
              <a:t>(</a:t>
            </a:r>
            <a:r>
              <a:rPr kumimoji="1" lang="en-US" altLang="zh-CN" sz="2400" b="1" dirty="0" err="1">
                <a:solidFill>
                  <a:schemeClr val="tx1"/>
                </a:solidFill>
              </a:rPr>
              <a:t>java.awt</a:t>
            </a:r>
            <a:r>
              <a:rPr kumimoji="1" lang="en-US" altLang="zh-CN" sz="2400" b="1" dirty="0">
                <a:solidFill>
                  <a:schemeClr val="tx1"/>
                </a:solidFill>
              </a:rPr>
              <a:t>)——</a:t>
            </a:r>
            <a:r>
              <a:rPr kumimoji="1" lang="zh-CN" altLang="en-US" sz="2400" b="1" dirty="0">
                <a:solidFill>
                  <a:schemeClr val="tx1"/>
                </a:solidFill>
              </a:rPr>
              <a:t>跨平台的</a:t>
            </a:r>
            <a:r>
              <a:rPr kumimoji="1" lang="en-US" altLang="zh-CN" sz="2400" b="1" dirty="0">
                <a:solidFill>
                  <a:schemeClr val="tx1"/>
                </a:solidFill>
              </a:rPr>
              <a:t>GUI</a:t>
            </a:r>
            <a:r>
              <a:rPr kumimoji="1" lang="zh-CN" altLang="en-US" sz="2400" b="1" dirty="0">
                <a:solidFill>
                  <a:schemeClr val="tx1"/>
                </a:solidFill>
              </a:rPr>
              <a:t>框架，使用本地窗口组件，调用操作系统的内部</a:t>
            </a:r>
            <a:r>
              <a:rPr kumimoji="1" lang="en-US" altLang="zh-CN" sz="2400" b="1" dirty="0">
                <a:solidFill>
                  <a:schemeClr val="tx1"/>
                </a:solidFill>
              </a:rPr>
              <a:t>API</a:t>
            </a:r>
            <a:r>
              <a:rPr kumimoji="1" lang="zh-CN" altLang="en-US" sz="2400" b="1" dirty="0">
                <a:solidFill>
                  <a:schemeClr val="tx1"/>
                </a:solidFill>
              </a:rPr>
              <a:t>。</a:t>
            </a:r>
            <a:endParaRPr kumimoji="1" lang="zh-CN" altLang="en-US" sz="2400" b="1" dirty="0">
              <a:solidFill>
                <a:schemeClr val="tx1"/>
              </a:solidFill>
            </a:endParaRPr>
          </a:p>
        </p:txBody>
      </p:sp>
      <p:sp>
        <p:nvSpPr>
          <p:cNvPr id="10" name="内容占位符 2"/>
          <p:cNvSpPr txBox="1"/>
          <p:nvPr>
            <p:custDataLst>
              <p:tags r:id="rId8"/>
            </p:custDataLst>
          </p:nvPr>
        </p:nvSpPr>
        <p:spPr>
          <a:xfrm>
            <a:off x="530859" y="3997546"/>
            <a:ext cx="8036560" cy="2228944"/>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en-US" altLang="zh-CN" sz="2400" b="1" dirty="0">
                <a:solidFill>
                  <a:schemeClr val="tx1"/>
                </a:solidFill>
              </a:rPr>
              <a:t>Swing components</a:t>
            </a:r>
            <a:r>
              <a:rPr kumimoji="1" lang="zh-CN" altLang="en-US" sz="2400" b="1" dirty="0">
                <a:solidFill>
                  <a:schemeClr val="tx1"/>
                </a:solidFill>
              </a:rPr>
              <a:t> </a:t>
            </a:r>
            <a:r>
              <a:rPr kumimoji="1" lang="en-US" altLang="zh-CN" sz="2400" b="1" dirty="0">
                <a:solidFill>
                  <a:schemeClr val="tx1"/>
                </a:solidFill>
              </a:rPr>
              <a:t>(</a:t>
            </a:r>
            <a:r>
              <a:rPr kumimoji="1" lang="en-US" altLang="zh-CN" sz="2400" b="1" dirty="0" err="1">
                <a:solidFill>
                  <a:schemeClr val="tx1"/>
                </a:solidFill>
              </a:rPr>
              <a:t>javax.swing</a:t>
            </a:r>
            <a:r>
              <a:rPr kumimoji="1" lang="en-US" altLang="zh-CN" sz="2400" b="1" dirty="0">
                <a:solidFill>
                  <a:schemeClr val="tx1"/>
                </a:solidFill>
              </a:rPr>
              <a:t>)——</a:t>
            </a:r>
            <a:r>
              <a:rPr kumimoji="1" lang="zh-CN" altLang="en-US" sz="2400" b="1" dirty="0">
                <a:solidFill>
                  <a:schemeClr val="tx1"/>
                </a:solidFill>
              </a:rPr>
              <a:t>使用新的框架，模拟窗口组件来代替本地窗口组件，在不同的平台上表现一致，有能力提供本地窗口系统不支持的其它特性</a:t>
            </a:r>
            <a:r>
              <a:rPr kumimoji="1" lang="zh-CN" altLang="en-US" sz="2400" dirty="0"/>
              <a:t>（</a:t>
            </a:r>
            <a:r>
              <a:rPr kumimoji="1" lang="en-US" altLang="zh-CN" sz="2400" b="1" dirty="0">
                <a:solidFill>
                  <a:srgbClr val="034EA2"/>
                </a:solidFill>
              </a:rPr>
              <a:t>Java</a:t>
            </a:r>
            <a:r>
              <a:rPr kumimoji="1" lang="zh-CN" altLang="en-US" sz="2400" b="1" dirty="0">
                <a:solidFill>
                  <a:srgbClr val="034EA2"/>
                </a:solidFill>
              </a:rPr>
              <a:t>推荐使用</a:t>
            </a:r>
            <a:r>
              <a:rPr kumimoji="1" lang="zh-CN" altLang="en-US" sz="2400" dirty="0"/>
              <a:t>）。</a:t>
            </a:r>
            <a:endParaRPr kumimoji="1" lang="zh-CN" altLang="en-US" sz="2400" dirty="0"/>
          </a:p>
        </p:txBody>
      </p:sp>
      <p:sp>
        <p:nvSpPr>
          <p:cNvPr id="8" name="内容占位符 2"/>
          <p:cNvSpPr txBox="1"/>
          <p:nvPr>
            <p:custDataLst>
              <p:tags r:id="rId9"/>
            </p:custDataLst>
          </p:nvPr>
        </p:nvSpPr>
        <p:spPr>
          <a:xfrm>
            <a:off x="530859" y="1271537"/>
            <a:ext cx="8308975"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en-US" altLang="zh-CN" sz="2400" b="1" dirty="0">
                <a:solidFill>
                  <a:srgbClr val="034EA2"/>
                </a:solidFill>
              </a:rPr>
              <a:t>Java</a:t>
            </a:r>
            <a:r>
              <a:rPr kumimoji="1" lang="zh-CN" altLang="en-US" sz="2400" b="1" dirty="0">
                <a:solidFill>
                  <a:srgbClr val="034EA2"/>
                </a:solidFill>
              </a:rPr>
              <a:t>图形界面简介</a:t>
            </a:r>
            <a:endParaRPr kumimoji="1" lang="en-US" altLang="zh-CN" sz="2400" dirty="0">
              <a:solidFill>
                <a:srgbClr val="034EA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4.2.1</a:t>
            </a:r>
            <a:r>
              <a:rPr kumimoji="1" lang="zh-CN" altLang="en-US" dirty="0">
                <a:solidFill>
                  <a:schemeClr val="bg1"/>
                </a:solidFill>
              </a:rPr>
              <a:t> 图形界面基础</a:t>
            </a:r>
            <a:r>
              <a:rPr kumimoji="1" lang="en-US" altLang="zh-CN" sz="3600" dirty="0">
                <a:solidFill>
                  <a:schemeClr val="bg1"/>
                </a:solidFill>
              </a:rPr>
              <a:t> </a:t>
            </a:r>
            <a:r>
              <a:rPr kumimoji="1" lang="en-US" altLang="zh-CN" sz="2800" dirty="0">
                <a:solidFill>
                  <a:schemeClr val="bg1"/>
                </a:solidFill>
              </a:rPr>
              <a:t>2/21</a:t>
            </a:r>
            <a:r>
              <a:rPr kumimoji="1" lang="en-US" altLang="zh-CN" sz="3600" dirty="0">
                <a:solidFill>
                  <a:schemeClr val="bg1"/>
                </a:solidFill>
              </a:rPr>
              <a:t> </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6"/>
            </p:custDataLst>
          </p:nvPr>
        </p:nvSpPr>
        <p:spPr>
          <a:xfrm>
            <a:off x="530859" y="1972089"/>
            <a:ext cx="8308975" cy="1120948"/>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zh-CN" altLang="en-US" sz="2400" b="1" dirty="0">
                <a:solidFill>
                  <a:schemeClr val="tx1"/>
                </a:solidFill>
              </a:rPr>
              <a:t>组件类</a:t>
            </a:r>
            <a:r>
              <a:rPr kumimoji="1" lang="en-US" altLang="zh-CN" sz="2400" b="1" dirty="0">
                <a:solidFill>
                  <a:schemeClr val="tx1"/>
                </a:solidFill>
              </a:rPr>
              <a:t>(Component)</a:t>
            </a:r>
            <a:r>
              <a:rPr kumimoji="1" lang="zh-CN" altLang="en-US" sz="2400" b="1" dirty="0">
                <a:solidFill>
                  <a:schemeClr val="tx1"/>
                </a:solidFill>
              </a:rPr>
              <a:t>是所有界面组件类的父类。组件类是抽象类，定义了所有图形组件的公共属性和操作。</a:t>
            </a:r>
            <a:endParaRPr kumimoji="1" lang="zh-CN" altLang="en-US" sz="2400" b="1" dirty="0">
              <a:solidFill>
                <a:schemeClr val="tx1"/>
              </a:solidFill>
            </a:endParaRPr>
          </a:p>
        </p:txBody>
      </p:sp>
      <p:sp>
        <p:nvSpPr>
          <p:cNvPr id="18" name="内容占位符 2"/>
          <p:cNvSpPr txBox="1"/>
          <p:nvPr>
            <p:custDataLst>
              <p:tags r:id="rId7"/>
            </p:custDataLst>
          </p:nvPr>
        </p:nvSpPr>
        <p:spPr>
          <a:xfrm>
            <a:off x="530859" y="3257440"/>
            <a:ext cx="3163738" cy="2613664"/>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kumimoji="1" lang="zh-CN" altLang="en-US" sz="2400" b="1" dirty="0">
                <a:solidFill>
                  <a:schemeClr val="tx1"/>
                </a:solidFill>
              </a:rPr>
              <a:t>基本属性</a:t>
            </a:r>
            <a:endParaRPr kumimoji="1" lang="en-US" altLang="zh-CN" sz="2400" b="1" dirty="0">
              <a:solidFill>
                <a:schemeClr val="tx1"/>
              </a:solidFill>
            </a:endParaRPr>
          </a:p>
          <a:p>
            <a:pPr>
              <a:lnSpc>
                <a:spcPct val="150000"/>
              </a:lnSpc>
            </a:pPr>
            <a:r>
              <a:rPr kumimoji="1" lang="zh-CN" altLang="en-US" sz="2400" b="1" dirty="0">
                <a:solidFill>
                  <a:schemeClr val="tx1"/>
                </a:solidFill>
              </a:rPr>
              <a:t>颜色</a:t>
            </a:r>
            <a:r>
              <a:rPr kumimoji="1" lang="en-US" altLang="zh-CN" sz="2400" b="1" dirty="0">
                <a:solidFill>
                  <a:schemeClr val="tx1"/>
                </a:solidFill>
              </a:rPr>
              <a:t>Color</a:t>
            </a:r>
            <a:r>
              <a:rPr kumimoji="1" lang="zh-CN" altLang="en-US" sz="2400" b="1" dirty="0">
                <a:solidFill>
                  <a:schemeClr val="tx1"/>
                </a:solidFill>
              </a:rPr>
              <a:t> </a:t>
            </a:r>
            <a:endParaRPr kumimoji="1" lang="en-US" altLang="zh-CN" sz="2400" b="1" dirty="0">
              <a:solidFill>
                <a:schemeClr val="tx1"/>
              </a:solidFill>
            </a:endParaRPr>
          </a:p>
          <a:p>
            <a:pPr>
              <a:lnSpc>
                <a:spcPct val="150000"/>
              </a:lnSpc>
            </a:pPr>
            <a:r>
              <a:rPr kumimoji="1" lang="zh-CN" altLang="en-US" sz="2400" b="1" dirty="0">
                <a:solidFill>
                  <a:schemeClr val="tx1"/>
                </a:solidFill>
              </a:rPr>
              <a:t>字体</a:t>
            </a:r>
            <a:r>
              <a:rPr kumimoji="1" lang="en-US" altLang="zh-CN" sz="2400" b="1" dirty="0">
                <a:solidFill>
                  <a:schemeClr val="tx1"/>
                </a:solidFill>
              </a:rPr>
              <a:t>Font</a:t>
            </a:r>
            <a:endParaRPr kumimoji="1" lang="en-US" altLang="zh-CN" sz="2400" b="1" dirty="0">
              <a:solidFill>
                <a:schemeClr val="tx1"/>
              </a:solidFill>
            </a:endParaRPr>
          </a:p>
          <a:p>
            <a:pPr>
              <a:lnSpc>
                <a:spcPct val="150000"/>
              </a:lnSpc>
            </a:pPr>
            <a:r>
              <a:rPr kumimoji="1" lang="zh-CN" altLang="en-US" sz="2400" b="1" dirty="0">
                <a:solidFill>
                  <a:schemeClr val="tx1"/>
                </a:solidFill>
              </a:rPr>
              <a:t>边框</a:t>
            </a:r>
            <a:r>
              <a:rPr kumimoji="1" lang="en-US" altLang="zh-CN" sz="2400" b="1" dirty="0">
                <a:solidFill>
                  <a:schemeClr val="tx1"/>
                </a:solidFill>
              </a:rPr>
              <a:t>Border</a:t>
            </a:r>
            <a:endParaRPr kumimoji="1" lang="en-US" altLang="zh-CN" sz="2400" b="1" dirty="0">
              <a:solidFill>
                <a:schemeClr val="tx1"/>
              </a:solidFill>
            </a:endParaRPr>
          </a:p>
        </p:txBody>
      </p:sp>
      <p:sp>
        <p:nvSpPr>
          <p:cNvPr id="8" name="内容占位符 2"/>
          <p:cNvSpPr txBox="1"/>
          <p:nvPr>
            <p:custDataLst>
              <p:tags r:id="rId8"/>
            </p:custDataLst>
          </p:nvPr>
        </p:nvSpPr>
        <p:spPr>
          <a:xfrm>
            <a:off x="4468482" y="3356562"/>
            <a:ext cx="3424688" cy="1931426"/>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kumimoji="1" lang="en-US" altLang="zh-CN" sz="2400" b="1" dirty="0">
              <a:solidFill>
                <a:schemeClr val="tx1">
                  <a:lumMod val="65000"/>
                  <a:lumOff val="35000"/>
                </a:schemeClr>
              </a:solidFill>
            </a:endParaRPr>
          </a:p>
          <a:p>
            <a:pPr>
              <a:lnSpc>
                <a:spcPct val="150000"/>
              </a:lnSpc>
            </a:pPr>
            <a:r>
              <a:rPr kumimoji="1" lang="zh-CN" altLang="en-US" sz="2400" b="1" dirty="0">
                <a:solidFill>
                  <a:schemeClr val="tx1"/>
                </a:solidFill>
              </a:rPr>
              <a:t>可用性 </a:t>
            </a:r>
            <a:r>
              <a:rPr kumimoji="1" lang="en-US" altLang="zh-CN" sz="2400" b="1" dirty="0">
                <a:solidFill>
                  <a:schemeClr val="tx1"/>
                </a:solidFill>
              </a:rPr>
              <a:t>Enablement</a:t>
            </a:r>
            <a:endParaRPr kumimoji="1" lang="en-US" altLang="zh-CN" sz="2400" b="1" dirty="0">
              <a:solidFill>
                <a:schemeClr val="tx1"/>
              </a:solidFill>
            </a:endParaRPr>
          </a:p>
          <a:p>
            <a:pPr>
              <a:lnSpc>
                <a:spcPct val="150000"/>
              </a:lnSpc>
            </a:pPr>
            <a:r>
              <a:rPr kumimoji="1" lang="zh-CN" altLang="en-US" sz="2400" b="1" dirty="0">
                <a:solidFill>
                  <a:schemeClr val="tx1"/>
                </a:solidFill>
              </a:rPr>
              <a:t>可见性 </a:t>
            </a:r>
            <a:r>
              <a:rPr kumimoji="1" lang="en-US" altLang="zh-CN" sz="2400" b="1" dirty="0">
                <a:solidFill>
                  <a:schemeClr val="tx1"/>
                </a:solidFill>
              </a:rPr>
              <a:t>Visibility</a:t>
            </a:r>
            <a:endParaRPr kumimoji="1" lang="en-US" altLang="zh-CN" sz="2400" b="1" dirty="0">
              <a:solidFill>
                <a:schemeClr val="tx1"/>
              </a:solidFill>
            </a:endParaRPr>
          </a:p>
        </p:txBody>
      </p:sp>
      <p:sp>
        <p:nvSpPr>
          <p:cNvPr id="9" name="内容占位符 2"/>
          <p:cNvSpPr txBox="1"/>
          <p:nvPr>
            <p:custDataLst>
              <p:tags r:id="rId9"/>
            </p:custDataLst>
          </p:nvPr>
        </p:nvSpPr>
        <p:spPr>
          <a:xfrm>
            <a:off x="530859" y="1271537"/>
            <a:ext cx="8308975"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zh-CN" altLang="en-US" sz="2400" b="1" dirty="0">
                <a:solidFill>
                  <a:srgbClr val="034EA2"/>
                </a:solidFill>
              </a:rPr>
              <a:t>组件 </a:t>
            </a:r>
            <a:r>
              <a:rPr kumimoji="1" lang="en-US" altLang="zh-CN" sz="2400" b="1" dirty="0">
                <a:solidFill>
                  <a:srgbClr val="034EA2"/>
                </a:solidFill>
              </a:rPr>
              <a:t>(Component)</a:t>
            </a:r>
            <a:endParaRPr kumimoji="1" lang="en-US" altLang="zh-CN" sz="2400" dirty="0">
              <a:solidFill>
                <a:srgbClr val="034EA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4.2.1</a:t>
            </a:r>
            <a:r>
              <a:rPr kumimoji="1" lang="zh-CN" altLang="en-US" dirty="0">
                <a:solidFill>
                  <a:schemeClr val="bg1"/>
                </a:solidFill>
              </a:rPr>
              <a:t> 图形界面基础</a:t>
            </a:r>
            <a:r>
              <a:rPr kumimoji="1" lang="en-US" altLang="zh-CN" sz="3600" dirty="0">
                <a:solidFill>
                  <a:schemeClr val="bg1"/>
                </a:solidFill>
              </a:rPr>
              <a:t> </a:t>
            </a:r>
            <a:r>
              <a:rPr kumimoji="1" lang="en-US" altLang="zh-CN" sz="2800" dirty="0">
                <a:solidFill>
                  <a:schemeClr val="bg1"/>
                </a:solidFill>
              </a:rPr>
              <a:t>3/21</a:t>
            </a:r>
            <a:r>
              <a:rPr kumimoji="1" lang="en-US" altLang="zh-CN" sz="3600" dirty="0">
                <a:solidFill>
                  <a:schemeClr val="bg1"/>
                </a:solidFill>
              </a:rPr>
              <a:t> </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6"/>
            </p:custDataLst>
          </p:nvPr>
        </p:nvSpPr>
        <p:spPr>
          <a:xfrm>
            <a:off x="530859" y="1271537"/>
            <a:ext cx="8308975"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zh-CN" altLang="en-US" sz="2400" b="1" dirty="0">
                <a:solidFill>
                  <a:srgbClr val="034DA0"/>
                </a:solidFill>
              </a:rPr>
              <a:t>颜色 </a:t>
            </a:r>
            <a:r>
              <a:rPr kumimoji="1" lang="en-US" altLang="zh-CN" sz="2400" b="1" dirty="0">
                <a:solidFill>
                  <a:srgbClr val="034DA0"/>
                </a:solidFill>
              </a:rPr>
              <a:t>(Color)</a:t>
            </a:r>
            <a:endParaRPr kumimoji="1" lang="zh-CN" altLang="en-US" sz="2400" b="1" dirty="0">
              <a:solidFill>
                <a:srgbClr val="034DA0"/>
              </a:solidFill>
            </a:endParaRPr>
          </a:p>
        </p:txBody>
      </p:sp>
      <p:sp>
        <p:nvSpPr>
          <p:cNvPr id="18" name="内容占位符 2"/>
          <p:cNvSpPr txBox="1"/>
          <p:nvPr>
            <p:custDataLst>
              <p:tags r:id="rId7"/>
            </p:custDataLst>
          </p:nvPr>
        </p:nvSpPr>
        <p:spPr>
          <a:xfrm>
            <a:off x="855343" y="1921304"/>
            <a:ext cx="7984491" cy="1803186"/>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2400" b="1">
                <a:solidFill>
                  <a:schemeClr val="tx1"/>
                </a:solidFill>
              </a:rPr>
              <a:t>Java</a:t>
            </a:r>
            <a:r>
              <a:rPr lang="zh-CN" altLang="zh-CN" sz="2400" b="1">
                <a:solidFill>
                  <a:schemeClr val="tx1"/>
                </a:solidFill>
              </a:rPr>
              <a:t>提供方法用于设定图形组件的颜色</a:t>
            </a:r>
            <a:endParaRPr lang="en-US" altLang="zh-CN" sz="2400" b="1">
              <a:solidFill>
                <a:schemeClr val="tx1"/>
              </a:solidFill>
            </a:endParaRPr>
          </a:p>
          <a:p>
            <a:pPr>
              <a:lnSpc>
                <a:spcPct val="150000"/>
              </a:lnSpc>
            </a:pPr>
            <a:r>
              <a:rPr kumimoji="1" lang="en-US" altLang="zh-CN" sz="2400" b="1" dirty="0">
                <a:solidFill>
                  <a:schemeClr val="tx1"/>
                </a:solidFill>
              </a:rPr>
              <a:t>Color</a:t>
            </a:r>
            <a:r>
              <a:rPr kumimoji="1" lang="zh-CN" altLang="en-US" sz="2400" b="1" dirty="0">
                <a:solidFill>
                  <a:schemeClr val="tx1"/>
                </a:solidFill>
              </a:rPr>
              <a:t>类提供上百个静态属性，例如，“</a:t>
            </a:r>
            <a:r>
              <a:rPr kumimoji="1" lang="en-US" altLang="zh-CN" sz="2400" b="1" dirty="0">
                <a:solidFill>
                  <a:schemeClr val="tx1"/>
                </a:solidFill>
              </a:rPr>
              <a:t>RED</a:t>
            </a:r>
            <a:r>
              <a:rPr kumimoji="1" lang="zh-CN" altLang="en-US" sz="2400" b="1" dirty="0">
                <a:solidFill>
                  <a:schemeClr val="tx1"/>
                </a:solidFill>
              </a:rPr>
              <a:t>、</a:t>
            </a:r>
            <a:r>
              <a:rPr kumimoji="1" lang="en-US" altLang="zh-CN" sz="2400" b="1" dirty="0">
                <a:solidFill>
                  <a:schemeClr val="tx1"/>
                </a:solidFill>
              </a:rPr>
              <a:t>BULE</a:t>
            </a:r>
            <a:r>
              <a:rPr kumimoji="1" lang="zh-CN" altLang="en-US" sz="2400" b="1" dirty="0">
                <a:solidFill>
                  <a:schemeClr val="tx1"/>
                </a:solidFill>
              </a:rPr>
              <a:t>、</a:t>
            </a:r>
            <a:r>
              <a:rPr kumimoji="1" lang="en-US" altLang="zh-CN" sz="2400" b="1" dirty="0">
                <a:solidFill>
                  <a:schemeClr val="tx1"/>
                </a:solidFill>
              </a:rPr>
              <a:t>GREEN</a:t>
            </a:r>
            <a:r>
              <a:rPr kumimoji="1" lang="zh-CN" altLang="en-US" sz="2400" b="1" dirty="0">
                <a:solidFill>
                  <a:schemeClr val="tx1"/>
                </a:solidFill>
              </a:rPr>
              <a:t>、</a:t>
            </a:r>
            <a:r>
              <a:rPr kumimoji="1" lang="en-US" altLang="zh-CN" sz="2400" b="1" dirty="0">
                <a:solidFill>
                  <a:schemeClr val="tx1"/>
                </a:solidFill>
              </a:rPr>
              <a:t>WHITE</a:t>
            </a:r>
            <a:r>
              <a:rPr kumimoji="1" lang="zh-CN" altLang="en-US" sz="2400" b="1" dirty="0">
                <a:solidFill>
                  <a:schemeClr val="tx1"/>
                </a:solidFill>
              </a:rPr>
              <a:t>、</a:t>
            </a:r>
            <a:r>
              <a:rPr kumimoji="1" lang="en-US" altLang="zh-CN" sz="2400" b="1" dirty="0">
                <a:solidFill>
                  <a:schemeClr val="tx1"/>
                </a:solidFill>
              </a:rPr>
              <a:t>YELLOW</a:t>
            </a:r>
            <a:r>
              <a:rPr kumimoji="1" lang="zh-CN" altLang="en-US" sz="2400" b="1" dirty="0">
                <a:solidFill>
                  <a:schemeClr val="tx1"/>
                </a:solidFill>
              </a:rPr>
              <a:t>、</a:t>
            </a:r>
            <a:r>
              <a:rPr kumimoji="1" lang="en-US" altLang="zh-CN" sz="2400" b="1" dirty="0">
                <a:solidFill>
                  <a:schemeClr val="tx1"/>
                </a:solidFill>
              </a:rPr>
              <a:t>GRAY”</a:t>
            </a:r>
            <a:r>
              <a:rPr kumimoji="1" lang="zh-CN" altLang="en-US" sz="2400" b="1" dirty="0">
                <a:solidFill>
                  <a:schemeClr val="tx1"/>
                </a:solidFill>
              </a:rPr>
              <a:t>等</a:t>
            </a:r>
            <a:endParaRPr kumimoji="1" lang="zh-CN" altLang="en-US" sz="2400" b="1" dirty="0">
              <a:solidFill>
                <a:schemeClr val="tx1"/>
              </a:solidFill>
            </a:endParaRPr>
          </a:p>
        </p:txBody>
      </p:sp>
      <p:sp>
        <p:nvSpPr>
          <p:cNvPr id="8" name="内容占位符 2"/>
          <p:cNvSpPr txBox="1"/>
          <p:nvPr>
            <p:custDataLst>
              <p:tags r:id="rId8"/>
            </p:custDataLst>
          </p:nvPr>
        </p:nvSpPr>
        <p:spPr>
          <a:xfrm>
            <a:off x="595946" y="3988015"/>
            <a:ext cx="7984491" cy="1304290"/>
          </a:xfrm>
          <a:prstGeom prst="rect">
            <a:avLst/>
          </a:prstGeom>
          <a:ln w="19050">
            <a:solidFill>
              <a:srgbClr val="034EA2"/>
            </a:solidFill>
            <a:prstDash val="dash"/>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buNone/>
            </a:pPr>
            <a:r>
              <a:rPr kumimoji="1" lang="en-US" altLang="zh-CN" sz="2400" b="1" dirty="0">
                <a:solidFill>
                  <a:schemeClr val="tx1">
                    <a:lumMod val="65000"/>
                    <a:lumOff val="35000"/>
                  </a:schemeClr>
                </a:solidFill>
              </a:rPr>
              <a:t>public void </a:t>
            </a:r>
            <a:r>
              <a:rPr kumimoji="1" lang="en-US" altLang="zh-CN" sz="2400" b="1" dirty="0">
                <a:solidFill>
                  <a:srgbClr val="7030A0"/>
                </a:solidFill>
              </a:rPr>
              <a:t>setBackground</a:t>
            </a:r>
            <a:r>
              <a:rPr kumimoji="1" lang="en-US" altLang="zh-CN" sz="2400" b="1" dirty="0">
                <a:solidFill>
                  <a:schemeClr val="tx1">
                    <a:lumMod val="65000"/>
                    <a:lumOff val="35000"/>
                  </a:schemeClr>
                </a:solidFill>
              </a:rPr>
              <a:t>(</a:t>
            </a:r>
            <a:r>
              <a:rPr kumimoji="1" lang="en-US" altLang="zh-CN" sz="2400" b="1" dirty="0">
                <a:solidFill>
                  <a:srgbClr val="034EA2"/>
                </a:solidFill>
              </a:rPr>
              <a:t>Color c</a:t>
            </a:r>
            <a:r>
              <a:rPr kumimoji="1" lang="en-US" altLang="zh-CN" sz="2400" b="1" dirty="0">
                <a:solidFill>
                  <a:schemeClr val="tx1">
                    <a:lumMod val="65000"/>
                    <a:lumOff val="35000"/>
                  </a:schemeClr>
                </a:solidFill>
              </a:rPr>
              <a:t>)	</a:t>
            </a:r>
            <a:r>
              <a:rPr kumimoji="1" lang="en-US" altLang="zh-CN" sz="2400" b="1" dirty="0">
                <a:solidFill>
                  <a:schemeClr val="accent6">
                    <a:lumMod val="75000"/>
                  </a:schemeClr>
                </a:solidFill>
              </a:rPr>
              <a:t>//</a:t>
            </a:r>
            <a:r>
              <a:rPr kumimoji="1" lang="zh-CN" altLang="en-US" sz="2400" b="1" dirty="0">
                <a:solidFill>
                  <a:schemeClr val="accent6">
                    <a:lumMod val="75000"/>
                  </a:schemeClr>
                </a:solidFill>
              </a:rPr>
              <a:t>设定背景颜色</a:t>
            </a:r>
            <a:r>
              <a:rPr kumimoji="1" lang="en-US" altLang="zh-CN" sz="2400" b="1" dirty="0">
                <a:solidFill>
                  <a:schemeClr val="accent6">
                    <a:lumMod val="75000"/>
                  </a:schemeClr>
                </a:solidFill>
              </a:rPr>
              <a:t> </a:t>
            </a:r>
            <a:endParaRPr kumimoji="1" lang="en-US" altLang="zh-CN" sz="2400" b="1" dirty="0">
              <a:solidFill>
                <a:schemeClr val="accent6">
                  <a:lumMod val="75000"/>
                </a:schemeClr>
              </a:solidFill>
            </a:endParaRPr>
          </a:p>
          <a:p>
            <a:pPr marL="0" lvl="0" indent="0">
              <a:lnSpc>
                <a:spcPct val="150000"/>
              </a:lnSpc>
              <a:buNone/>
            </a:pPr>
            <a:r>
              <a:rPr kumimoji="1" lang="en-US" altLang="zh-CN" sz="2400" b="1" dirty="0">
                <a:solidFill>
                  <a:schemeClr val="tx1">
                    <a:lumMod val="65000"/>
                    <a:lumOff val="35000"/>
                  </a:schemeClr>
                </a:solidFill>
              </a:rPr>
              <a:t>public void </a:t>
            </a:r>
            <a:r>
              <a:rPr kumimoji="1" lang="en-US" altLang="zh-CN" sz="2400" b="1" dirty="0">
                <a:solidFill>
                  <a:srgbClr val="7030A0"/>
                </a:solidFill>
              </a:rPr>
              <a:t>setForeground</a:t>
            </a:r>
            <a:r>
              <a:rPr kumimoji="1" lang="en-US" altLang="zh-CN" sz="2400" b="1" dirty="0">
                <a:solidFill>
                  <a:schemeClr val="tx1">
                    <a:lumMod val="65000"/>
                    <a:lumOff val="35000"/>
                  </a:schemeClr>
                </a:solidFill>
              </a:rPr>
              <a:t>(</a:t>
            </a:r>
            <a:r>
              <a:rPr kumimoji="1" lang="en-US" altLang="zh-CN" sz="2400" b="1" dirty="0">
                <a:solidFill>
                  <a:srgbClr val="034EA2"/>
                </a:solidFill>
              </a:rPr>
              <a:t>Color c</a:t>
            </a:r>
            <a:r>
              <a:rPr kumimoji="1" lang="en-US" altLang="zh-CN" sz="2400" b="1" dirty="0">
                <a:solidFill>
                  <a:schemeClr val="tx1">
                    <a:lumMod val="65000"/>
                    <a:lumOff val="35000"/>
                  </a:schemeClr>
                </a:solidFill>
              </a:rPr>
              <a:t>)	</a:t>
            </a:r>
            <a:r>
              <a:rPr kumimoji="1" lang="en-US" altLang="zh-CN" sz="2400" b="1" dirty="0">
                <a:solidFill>
                  <a:schemeClr val="accent6">
                    <a:lumMod val="75000"/>
                  </a:schemeClr>
                </a:solidFill>
              </a:rPr>
              <a:t>//</a:t>
            </a:r>
            <a:r>
              <a:rPr kumimoji="1" lang="zh-CN" altLang="en-US" sz="2400" b="1" dirty="0">
                <a:solidFill>
                  <a:schemeClr val="accent6">
                    <a:lumMod val="75000"/>
                  </a:schemeClr>
                </a:solidFill>
              </a:rPr>
              <a:t>设定前景颜色</a:t>
            </a:r>
            <a:r>
              <a:rPr kumimoji="1" lang="en-US" altLang="zh-CN" sz="2400" b="1" dirty="0">
                <a:solidFill>
                  <a:schemeClr val="accent6">
                    <a:lumMod val="75000"/>
                  </a:schemeClr>
                </a:solidFill>
              </a:rPr>
              <a:t> </a:t>
            </a:r>
            <a:endParaRPr kumimoji="1" lang="en-US" altLang="zh-CN" sz="2400" b="1" dirty="0">
              <a:solidFill>
                <a:schemeClr val="accent6">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4.2.1</a:t>
            </a:r>
            <a:r>
              <a:rPr kumimoji="1" lang="zh-CN" altLang="en-US" dirty="0">
                <a:solidFill>
                  <a:schemeClr val="bg1"/>
                </a:solidFill>
              </a:rPr>
              <a:t> 图形界面基础</a:t>
            </a:r>
            <a:r>
              <a:rPr kumimoji="1" lang="en-US" altLang="zh-CN" sz="3600" dirty="0">
                <a:solidFill>
                  <a:schemeClr val="bg1"/>
                </a:solidFill>
              </a:rPr>
              <a:t> </a:t>
            </a:r>
            <a:r>
              <a:rPr kumimoji="1" lang="en-US" altLang="zh-CN" sz="2800" dirty="0">
                <a:solidFill>
                  <a:schemeClr val="bg1"/>
                </a:solidFill>
              </a:rPr>
              <a:t>4/21</a:t>
            </a:r>
            <a:r>
              <a:rPr kumimoji="1" lang="en-US" altLang="zh-CN" sz="3600" dirty="0">
                <a:solidFill>
                  <a:schemeClr val="bg1"/>
                </a:solidFill>
              </a:rPr>
              <a:t> </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6"/>
            </p:custDataLst>
          </p:nvPr>
        </p:nvSpPr>
        <p:spPr>
          <a:xfrm>
            <a:off x="530859" y="1271537"/>
            <a:ext cx="8308975"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zh-CN" altLang="en-US" sz="2400" b="1" dirty="0">
                <a:solidFill>
                  <a:srgbClr val="034DA0"/>
                </a:solidFill>
              </a:rPr>
              <a:t>字体 </a:t>
            </a:r>
            <a:r>
              <a:rPr kumimoji="1" lang="en-US" altLang="zh-CN" sz="2400" b="1" dirty="0">
                <a:solidFill>
                  <a:srgbClr val="034DA0"/>
                </a:solidFill>
              </a:rPr>
              <a:t>(Font)</a:t>
            </a:r>
            <a:endParaRPr kumimoji="1" lang="zh-CN" altLang="en-US" sz="2400" b="1" dirty="0">
              <a:solidFill>
                <a:srgbClr val="034DA0"/>
              </a:solidFill>
            </a:endParaRPr>
          </a:p>
        </p:txBody>
      </p:sp>
      <p:sp>
        <p:nvSpPr>
          <p:cNvPr id="18" name="内容占位符 2"/>
          <p:cNvSpPr txBox="1"/>
          <p:nvPr>
            <p:custDataLst>
              <p:tags r:id="rId7"/>
            </p:custDataLst>
          </p:nvPr>
        </p:nvSpPr>
        <p:spPr>
          <a:xfrm>
            <a:off x="855343" y="1921304"/>
            <a:ext cx="7984491"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a:solidFill>
                  <a:schemeClr val="tx1"/>
                </a:solidFill>
              </a:rPr>
              <a:t>图形组件可以通过方法</a:t>
            </a:r>
            <a:r>
              <a:rPr lang="en-US" altLang="zh-CN" sz="2400" b="1">
                <a:solidFill>
                  <a:srgbClr val="034DA0"/>
                </a:solidFill>
              </a:rPr>
              <a:t>setFont(Font font)</a:t>
            </a:r>
            <a:r>
              <a:rPr lang="zh-CN" altLang="en-US" sz="2400" b="1">
                <a:solidFill>
                  <a:schemeClr val="tx1"/>
                </a:solidFill>
              </a:rPr>
              <a:t>设定其字体。</a:t>
            </a:r>
            <a:r>
              <a:rPr lang="zh-CN" altLang="en-US" sz="2400" b="1">
                <a:solidFill>
                  <a:schemeClr val="tx1">
                    <a:lumMod val="65000"/>
                    <a:lumOff val="35000"/>
                  </a:schemeClr>
                </a:solidFill>
              </a:rPr>
              <a:t> </a:t>
            </a:r>
            <a:endParaRPr lang="en-US" altLang="zh-CN" sz="2400" b="1">
              <a:solidFill>
                <a:schemeClr val="tx1">
                  <a:lumMod val="65000"/>
                  <a:lumOff val="35000"/>
                </a:schemeClr>
              </a:solidFill>
            </a:endParaRPr>
          </a:p>
        </p:txBody>
      </p:sp>
      <p:sp>
        <p:nvSpPr>
          <p:cNvPr id="9" name="内容占位符 2"/>
          <p:cNvSpPr txBox="1"/>
          <p:nvPr>
            <p:custDataLst>
              <p:tags r:id="rId8"/>
            </p:custDataLst>
          </p:nvPr>
        </p:nvSpPr>
        <p:spPr>
          <a:xfrm>
            <a:off x="855341" y="2571071"/>
            <a:ext cx="7984491" cy="1120948"/>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a:solidFill>
                  <a:schemeClr val="tx1"/>
                </a:solidFill>
              </a:rPr>
              <a:t>通过其构造方法</a:t>
            </a:r>
            <a:r>
              <a:rPr lang="en-US" altLang="zh-CN" sz="2400" b="1">
                <a:solidFill>
                  <a:srgbClr val="034DA0"/>
                </a:solidFill>
              </a:rPr>
              <a:t>Font(String name, int style, int size)</a:t>
            </a:r>
            <a:r>
              <a:rPr lang="zh-CN" altLang="en-US" sz="2400" b="1">
                <a:solidFill>
                  <a:schemeClr val="tx1"/>
                </a:solidFill>
              </a:rPr>
              <a:t>，可以定义新的字体，参数</a:t>
            </a:r>
            <a:r>
              <a:rPr lang="en-US" altLang="zh-CN" sz="2400" b="1">
                <a:solidFill>
                  <a:schemeClr val="tx1"/>
                </a:solidFill>
              </a:rPr>
              <a:t>size</a:t>
            </a:r>
            <a:r>
              <a:rPr lang="zh-CN" altLang="en-US" sz="2400" b="1">
                <a:solidFill>
                  <a:schemeClr val="tx1"/>
                </a:solidFill>
              </a:rPr>
              <a:t>定义了字体大小 。</a:t>
            </a:r>
            <a:endParaRPr lang="zh-CN" altLang="en-US" sz="2400" b="1">
              <a:solidFill>
                <a:schemeClr val="tx1"/>
              </a:solidFill>
            </a:endParaRPr>
          </a:p>
        </p:txBody>
      </p:sp>
      <p:sp>
        <p:nvSpPr>
          <p:cNvPr id="10" name="内容占位符 2"/>
          <p:cNvSpPr txBox="1"/>
          <p:nvPr>
            <p:custDataLst>
              <p:tags r:id="rId9"/>
            </p:custDataLst>
          </p:nvPr>
        </p:nvSpPr>
        <p:spPr>
          <a:xfrm>
            <a:off x="628650" y="3841366"/>
            <a:ext cx="7984491" cy="2242185"/>
          </a:xfrm>
          <a:prstGeom prst="rect">
            <a:avLst/>
          </a:prstGeom>
          <a:ln w="19050">
            <a:solidFill>
              <a:srgbClr val="034EA2"/>
            </a:solidFill>
            <a:prstDash val="dash"/>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20000"/>
              </a:lnSpc>
              <a:buNone/>
            </a:pPr>
            <a:r>
              <a:rPr lang="en-US" altLang="zh-CN" sz="1800" b="1">
                <a:solidFill>
                  <a:schemeClr val="tx1">
                    <a:lumMod val="65000"/>
                    <a:lumOff val="35000"/>
                  </a:schemeClr>
                </a:solidFill>
              </a:rPr>
              <a:t>public void start(Stage primaryStage) { </a:t>
            </a:r>
            <a:endParaRPr lang="en-US" altLang="zh-CN" sz="1800" b="1">
              <a:solidFill>
                <a:schemeClr val="tx1">
                  <a:lumMod val="65000"/>
                  <a:lumOff val="35000"/>
                </a:schemeClr>
              </a:solidFill>
            </a:endParaRPr>
          </a:p>
          <a:p>
            <a:pPr marL="0" indent="0">
              <a:lnSpc>
                <a:spcPct val="120000"/>
              </a:lnSpc>
              <a:buNone/>
            </a:pPr>
            <a:r>
              <a:rPr lang="zh-CN" altLang="en-US" sz="1800" b="1">
                <a:solidFill>
                  <a:schemeClr val="tx1">
                    <a:lumMod val="65000"/>
                    <a:lumOff val="35000"/>
                  </a:schemeClr>
                </a:solidFill>
              </a:rPr>
              <a:t>        </a:t>
            </a:r>
            <a:r>
              <a:rPr lang="en-US" altLang="zh-CN" sz="1800" b="1">
                <a:solidFill>
                  <a:schemeClr val="tx1">
                    <a:lumMod val="65000"/>
                    <a:lumOff val="35000"/>
                  </a:schemeClr>
                </a:solidFill>
              </a:rPr>
              <a:t>Button button = new Button(“Hello, Font!”); </a:t>
            </a:r>
            <a:r>
              <a:rPr lang="en-US" altLang="zh-CN" sz="1800" b="1"/>
              <a:t>	</a:t>
            </a:r>
            <a:r>
              <a:rPr lang="zh-CN" altLang="en-US" sz="1800" b="1"/>
              <a:t>       </a:t>
            </a:r>
            <a:r>
              <a:rPr lang="en-US" altLang="zh-CN" sz="1800" b="1">
                <a:solidFill>
                  <a:schemeClr val="accent6">
                    <a:lumMod val="75000"/>
                  </a:schemeClr>
                </a:solidFill>
              </a:rPr>
              <a:t>// </a:t>
            </a:r>
            <a:r>
              <a:rPr lang="zh-CN" altLang="en-US" sz="1800" b="1">
                <a:solidFill>
                  <a:schemeClr val="accent6">
                    <a:lumMod val="75000"/>
                  </a:schemeClr>
                </a:solidFill>
              </a:rPr>
              <a:t>创建按钮 </a:t>
            </a:r>
            <a:endParaRPr lang="en-US" altLang="zh-CN" sz="1800" b="1">
              <a:solidFill>
                <a:schemeClr val="accent6">
                  <a:lumMod val="75000"/>
                </a:schemeClr>
              </a:solidFill>
            </a:endParaRPr>
          </a:p>
          <a:p>
            <a:pPr marL="0" indent="0">
              <a:lnSpc>
                <a:spcPct val="120000"/>
              </a:lnSpc>
              <a:buNone/>
            </a:pPr>
            <a:r>
              <a:rPr lang="zh-CN" altLang="en-US" sz="1800" b="1"/>
              <a:t>        </a:t>
            </a:r>
            <a:r>
              <a:rPr lang="en-US" altLang="zh-CN" sz="1800" b="1">
                <a:solidFill>
                  <a:srgbClr val="034EA2"/>
                </a:solidFill>
              </a:rPr>
              <a:t>Font customFont = new Font(“Arial”, Font.BOLD, 24)</a:t>
            </a:r>
            <a:r>
              <a:rPr lang="en-US" altLang="zh-CN" sz="1800" b="1"/>
              <a:t>; </a:t>
            </a:r>
            <a:r>
              <a:rPr lang="zh-CN" altLang="en-US" sz="1800" b="1"/>
              <a:t>  </a:t>
            </a:r>
            <a:r>
              <a:rPr lang="en-US" altLang="zh-CN" sz="1800" b="1">
                <a:solidFill>
                  <a:schemeClr val="accent6">
                    <a:lumMod val="75000"/>
                  </a:schemeClr>
                </a:solidFill>
              </a:rPr>
              <a:t>// </a:t>
            </a:r>
            <a:r>
              <a:rPr lang="zh-CN" altLang="en-US" sz="1800" b="1">
                <a:solidFill>
                  <a:schemeClr val="accent6">
                    <a:lumMod val="75000"/>
                  </a:schemeClr>
                </a:solidFill>
              </a:rPr>
              <a:t>创建新的字体</a:t>
            </a:r>
            <a:r>
              <a:rPr lang="zh-CN" altLang="en-US" sz="1800" b="1"/>
              <a:t>  </a:t>
            </a:r>
            <a:endParaRPr lang="en-US" altLang="zh-CN" sz="1800" b="1"/>
          </a:p>
          <a:p>
            <a:pPr marL="0" lvl="0" indent="0">
              <a:lnSpc>
                <a:spcPct val="120000"/>
              </a:lnSpc>
              <a:buNone/>
            </a:pPr>
            <a:r>
              <a:rPr lang="zh-CN" altLang="en-US" sz="1800" b="1"/>
              <a:t>        </a:t>
            </a:r>
            <a:r>
              <a:rPr lang="en-US" altLang="zh-CN" sz="1800" b="1">
                <a:solidFill>
                  <a:srgbClr val="034EA2"/>
                </a:solidFill>
              </a:rPr>
              <a:t>button.setFont(customFont); </a:t>
            </a:r>
            <a:r>
              <a:rPr lang="en-US" altLang="zh-CN" sz="1800" b="1"/>
              <a:t>	</a:t>
            </a:r>
            <a:r>
              <a:rPr lang="en-US" altLang="zh-CN" sz="1800" b="1">
                <a:solidFill>
                  <a:schemeClr val="accent6">
                    <a:lumMod val="75000"/>
                  </a:schemeClr>
                </a:solidFill>
              </a:rPr>
              <a:t>// </a:t>
            </a:r>
            <a:r>
              <a:rPr lang="zh-CN" altLang="en-US" sz="1800" b="1">
                <a:solidFill>
                  <a:schemeClr val="accent6">
                    <a:lumMod val="75000"/>
                  </a:schemeClr>
                </a:solidFill>
              </a:rPr>
              <a:t>设置按钮的字体</a:t>
            </a:r>
            <a:endParaRPr lang="en-US" altLang="zh-CN" sz="1800" b="1">
              <a:solidFill>
                <a:schemeClr val="accent6">
                  <a:lumMod val="75000"/>
                </a:schemeClr>
              </a:solidFill>
            </a:endParaRPr>
          </a:p>
          <a:p>
            <a:pPr marL="0" lvl="0" indent="0">
              <a:lnSpc>
                <a:spcPct val="120000"/>
              </a:lnSpc>
              <a:buNone/>
            </a:pPr>
            <a:r>
              <a:rPr lang="en-US" altLang="zh-CN" sz="1800" b="1">
                <a:solidFill>
                  <a:schemeClr val="tx1">
                    <a:lumMod val="65000"/>
                    <a:lumOff val="35000"/>
                  </a:schemeClr>
                </a:solidFill>
              </a:rPr>
              <a:t>}</a:t>
            </a:r>
            <a:endParaRPr kumimoji="1" lang="en-US" altLang="zh-CN" sz="1800" b="1" dirty="0">
              <a:solidFill>
                <a:schemeClr val="tx1">
                  <a:lumMod val="65000"/>
                  <a:lumOff val="3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 grpId="0"/>
      <p:bldP spid="10"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b="1" dirty="0">
                <a:solidFill>
                  <a:srgbClr val="034EA2"/>
                </a:solidFill>
              </a:rPr>
              <a:t>计算机</a:t>
            </a:r>
            <a:r>
              <a:rPr kumimoji="1" lang="en-US" altLang="zh-CN" sz="2800" b="1" dirty="0">
                <a:solidFill>
                  <a:srgbClr val="034EA2"/>
                </a:solidFill>
              </a:rPr>
              <a:t>I/O</a:t>
            </a:r>
            <a:r>
              <a:rPr kumimoji="1" lang="zh-CN" altLang="en-US" sz="2800" b="1" dirty="0">
                <a:solidFill>
                  <a:srgbClr val="034EA2"/>
                </a:solidFill>
              </a:rPr>
              <a:t>体系结构</a:t>
            </a:r>
            <a:endParaRPr kumimoji="1" lang="zh-CN" altLang="en-US" sz="2800" b="1" dirty="0">
              <a:solidFill>
                <a:srgbClr val="034EA2"/>
              </a:solidFill>
            </a:endParaRP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sym typeface="+mn-ea"/>
              </a:rPr>
              <a:t>4.1 </a:t>
            </a:r>
            <a:r>
              <a:rPr kumimoji="1" lang="en-US" altLang="zh-CN" dirty="0">
                <a:solidFill>
                  <a:schemeClr val="bg1"/>
                </a:solidFill>
                <a:cs typeface="+mn-ea"/>
                <a:sym typeface="+mn-ea"/>
              </a:rPr>
              <a:t>Java I/O </a:t>
            </a:r>
            <a:r>
              <a:rPr kumimoji="1" lang="zh-CN" altLang="en-US" dirty="0">
                <a:solidFill>
                  <a:schemeClr val="bg1"/>
                </a:solidFill>
                <a:cs typeface="+mn-ea"/>
                <a:sym typeface="+mn-ea"/>
              </a:rPr>
              <a:t>编程</a:t>
            </a:r>
            <a:r>
              <a:rPr kumimoji="1" lang="en-US" altLang="zh-CN" dirty="0">
                <a:solidFill>
                  <a:schemeClr val="bg1"/>
                </a:solidFill>
              </a:rPr>
              <a:t> </a:t>
            </a:r>
            <a:r>
              <a:rPr kumimoji="1" lang="en-US" altLang="zh-CN" sz="2800" dirty="0">
                <a:solidFill>
                  <a:schemeClr val="bg1"/>
                </a:solidFill>
              </a:rPr>
              <a:t>2/6</a:t>
            </a:r>
            <a:endParaRPr kumimoji="1" lang="en-US" altLang="zh-CN" sz="2800" dirty="0">
              <a:solidFill>
                <a:schemeClr val="bg1"/>
              </a:solidFill>
            </a:endParaRPr>
          </a:p>
        </p:txBody>
      </p:sp>
      <p:pic>
        <p:nvPicPr>
          <p:cNvPr id="11" name="西北工业大学"/>
          <p:cNvPicPr>
            <a:picLocks noChangeAspect="1"/>
          </p:cNvPicPr>
          <p:nvPr>
            <p:custDataLst>
              <p:tags r:id="rId3"/>
            </p:custDataLst>
          </p:nvPr>
        </p:nvPicPr>
        <p:blipFill>
          <a:blip r:embed="rId4" cstate="screen"/>
          <a:stretch>
            <a:fillRect/>
          </a:stretch>
        </p:blipFill>
        <p:spPr>
          <a:xfrm>
            <a:off x="7476490" y="417830"/>
            <a:ext cx="1363345" cy="342900"/>
          </a:xfrm>
          <a:prstGeom prst="rect">
            <a:avLst/>
          </a:prstGeom>
        </p:spPr>
      </p:pic>
      <p:pic>
        <p:nvPicPr>
          <p:cNvPr id="13" name="校徽"/>
          <p:cNvPicPr>
            <a:picLocks noChangeAspect="1"/>
          </p:cNvPicPr>
          <p:nvPr>
            <p:custDataLst>
              <p:tags r:id="rId5"/>
            </p:custDataLst>
          </p:nvPr>
        </p:nvPicPr>
        <p:blipFill>
          <a:blip r:embed="rId6"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7"/>
          <a:stretch>
            <a:fillRect/>
          </a:stretch>
        </p:blipFill>
        <p:spPr>
          <a:xfrm>
            <a:off x="568325" y="2044700"/>
            <a:ext cx="8079105" cy="400367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4.2.1</a:t>
            </a:r>
            <a:r>
              <a:rPr kumimoji="1" lang="zh-CN" altLang="en-US" dirty="0">
                <a:solidFill>
                  <a:schemeClr val="bg1"/>
                </a:solidFill>
              </a:rPr>
              <a:t> 图形界面基础</a:t>
            </a:r>
            <a:r>
              <a:rPr kumimoji="1" lang="en-US" altLang="zh-CN" sz="3600" dirty="0">
                <a:solidFill>
                  <a:schemeClr val="bg1"/>
                </a:solidFill>
              </a:rPr>
              <a:t> </a:t>
            </a:r>
            <a:r>
              <a:rPr kumimoji="1" lang="en-US" altLang="zh-CN" sz="2800" dirty="0">
                <a:solidFill>
                  <a:schemeClr val="bg1"/>
                </a:solidFill>
              </a:rPr>
              <a:t>5/21</a:t>
            </a:r>
            <a:r>
              <a:rPr kumimoji="1" lang="en-US" altLang="zh-CN" sz="3600" dirty="0">
                <a:solidFill>
                  <a:schemeClr val="bg1"/>
                </a:solidFill>
              </a:rPr>
              <a:t> </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6"/>
            </p:custDataLst>
          </p:nvPr>
        </p:nvSpPr>
        <p:spPr>
          <a:xfrm>
            <a:off x="530859" y="1271537"/>
            <a:ext cx="8308975"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zh-CN" altLang="en-US" sz="2400" b="1" dirty="0">
                <a:solidFill>
                  <a:srgbClr val="034DA0"/>
                </a:solidFill>
              </a:rPr>
              <a:t>边框 </a:t>
            </a:r>
            <a:r>
              <a:rPr kumimoji="1" lang="en-US" altLang="zh-CN" sz="2400" b="1" dirty="0">
                <a:solidFill>
                  <a:srgbClr val="034DA0"/>
                </a:solidFill>
              </a:rPr>
              <a:t>(Border)</a:t>
            </a:r>
            <a:endParaRPr kumimoji="1" lang="zh-CN" altLang="en-US" sz="2400" b="1" dirty="0">
              <a:solidFill>
                <a:srgbClr val="034DA0"/>
              </a:solidFill>
            </a:endParaRPr>
          </a:p>
        </p:txBody>
      </p:sp>
      <p:sp>
        <p:nvSpPr>
          <p:cNvPr id="18" name="内容占位符 2"/>
          <p:cNvSpPr txBox="1"/>
          <p:nvPr>
            <p:custDataLst>
              <p:tags r:id="rId7"/>
            </p:custDataLst>
          </p:nvPr>
        </p:nvSpPr>
        <p:spPr>
          <a:xfrm>
            <a:off x="855343" y="1921304"/>
            <a:ext cx="7984491"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a:solidFill>
                  <a:schemeClr val="tx1"/>
                </a:solidFill>
              </a:rPr>
              <a:t>组件可以通过方法</a:t>
            </a:r>
            <a:r>
              <a:rPr lang="en-US" altLang="zh-CN" sz="2400" b="1">
                <a:solidFill>
                  <a:schemeClr val="tx1"/>
                </a:solidFill>
              </a:rPr>
              <a:t>setBorder(Border border)</a:t>
            </a:r>
            <a:r>
              <a:rPr lang="zh-CN" altLang="en-US" sz="2400" b="1">
                <a:solidFill>
                  <a:schemeClr val="tx1"/>
                </a:solidFill>
              </a:rPr>
              <a:t>设定边框。</a:t>
            </a:r>
            <a:endParaRPr lang="zh-CN" altLang="en-US" sz="2400" b="1">
              <a:solidFill>
                <a:schemeClr val="tx1"/>
              </a:solidFill>
            </a:endParaRPr>
          </a:p>
        </p:txBody>
      </p:sp>
      <p:sp>
        <p:nvSpPr>
          <p:cNvPr id="9" name="内容占位符 2"/>
          <p:cNvSpPr txBox="1"/>
          <p:nvPr>
            <p:custDataLst>
              <p:tags r:id="rId8"/>
            </p:custDataLst>
          </p:nvPr>
        </p:nvSpPr>
        <p:spPr>
          <a:xfrm>
            <a:off x="855342" y="2550484"/>
            <a:ext cx="7984491"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a:solidFill>
                  <a:schemeClr val="tx1"/>
                </a:solidFill>
              </a:rPr>
              <a:t>主要的边框类示例如下：</a:t>
            </a:r>
            <a:endParaRPr lang="zh-CN" altLang="en-US" sz="2400" b="1">
              <a:solidFill>
                <a:schemeClr val="tx1"/>
              </a:solidFill>
            </a:endParaRPr>
          </a:p>
        </p:txBody>
      </p:sp>
      <p:sp>
        <p:nvSpPr>
          <p:cNvPr id="8" name="内容占位符 2"/>
          <p:cNvSpPr txBox="1"/>
          <p:nvPr>
            <p:custDataLst>
              <p:tags r:id="rId9"/>
            </p:custDataLst>
          </p:nvPr>
        </p:nvSpPr>
        <p:spPr>
          <a:xfrm>
            <a:off x="855342" y="3371141"/>
            <a:ext cx="7632926" cy="2372444"/>
          </a:xfrm>
          <a:prstGeom prst="rect">
            <a:avLst/>
          </a:prstGeom>
          <a:ln w="19050">
            <a:solidFill>
              <a:srgbClr val="034EA2"/>
            </a:solidFill>
            <a:prstDash val="dash"/>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1800" b="1">
                <a:solidFill>
                  <a:schemeClr val="tx1">
                    <a:lumMod val="65000"/>
                    <a:lumOff val="35000"/>
                  </a:schemeClr>
                </a:solidFill>
              </a:rPr>
              <a:t>new </a:t>
            </a:r>
            <a:r>
              <a:rPr lang="en-US" altLang="zh-CN" sz="1800" b="1">
                <a:solidFill>
                  <a:srgbClr val="7030A0"/>
                </a:solidFill>
              </a:rPr>
              <a:t>TitledBorder</a:t>
            </a:r>
            <a:r>
              <a:rPr lang="en-US" altLang="zh-CN" sz="1800" b="1">
                <a:solidFill>
                  <a:schemeClr val="tx1">
                    <a:lumMod val="65000"/>
                    <a:lumOff val="35000"/>
                  </a:schemeClr>
                </a:solidFill>
              </a:rPr>
              <a:t>(“Title”);</a:t>
            </a:r>
            <a:endParaRPr lang="en-US" altLang="zh-CN" sz="1800" b="1">
              <a:solidFill>
                <a:schemeClr val="tx1">
                  <a:lumMod val="65000"/>
                  <a:lumOff val="35000"/>
                </a:schemeClr>
              </a:solidFill>
            </a:endParaRPr>
          </a:p>
          <a:p>
            <a:pPr marL="0" indent="0">
              <a:lnSpc>
                <a:spcPct val="100000"/>
              </a:lnSpc>
              <a:buNone/>
            </a:pPr>
            <a:r>
              <a:rPr lang="en-US" altLang="zh-CN" sz="1800" b="1">
                <a:solidFill>
                  <a:schemeClr val="tx1">
                    <a:lumMod val="65000"/>
                    <a:lumOff val="35000"/>
                  </a:schemeClr>
                </a:solidFill>
              </a:rPr>
              <a:t>new </a:t>
            </a:r>
            <a:r>
              <a:rPr lang="en-US" altLang="zh-CN" sz="1800" b="1">
                <a:solidFill>
                  <a:srgbClr val="7030A0"/>
                </a:solidFill>
              </a:rPr>
              <a:t>EtchedBorder</a:t>
            </a:r>
            <a:r>
              <a:rPr lang="en-US" altLang="zh-CN" sz="1800" b="1">
                <a:solidFill>
                  <a:schemeClr val="tx1">
                    <a:lumMod val="65000"/>
                    <a:lumOff val="35000"/>
                  </a:schemeClr>
                </a:solidFill>
              </a:rPr>
              <a:t>();</a:t>
            </a:r>
            <a:endParaRPr lang="en-US" altLang="zh-CN" sz="1800" b="1">
              <a:solidFill>
                <a:schemeClr val="tx1">
                  <a:lumMod val="65000"/>
                  <a:lumOff val="35000"/>
                </a:schemeClr>
              </a:solidFill>
            </a:endParaRPr>
          </a:p>
          <a:p>
            <a:pPr marL="0" indent="0">
              <a:lnSpc>
                <a:spcPct val="100000"/>
              </a:lnSpc>
              <a:buNone/>
            </a:pPr>
            <a:r>
              <a:rPr lang="en-US" altLang="zh-CN" sz="1800" b="1">
                <a:solidFill>
                  <a:schemeClr val="tx1">
                    <a:lumMod val="65000"/>
                    <a:lumOff val="35000"/>
                  </a:schemeClr>
                </a:solidFill>
              </a:rPr>
              <a:t>new </a:t>
            </a:r>
            <a:r>
              <a:rPr lang="en-US" altLang="zh-CN" sz="1800" b="1">
                <a:solidFill>
                  <a:srgbClr val="7030A0"/>
                </a:solidFill>
              </a:rPr>
              <a:t>LineBorder</a:t>
            </a:r>
            <a:r>
              <a:rPr lang="en-US" altLang="zh-CN" sz="1800" b="1">
                <a:solidFill>
                  <a:schemeClr val="tx1">
                    <a:lumMod val="65000"/>
                    <a:lumOff val="35000"/>
                  </a:schemeClr>
                </a:solidFill>
              </a:rPr>
              <a:t>(Color.BLUE);</a:t>
            </a:r>
            <a:endParaRPr lang="en-US" altLang="zh-CN" sz="1800" b="1">
              <a:solidFill>
                <a:schemeClr val="tx1">
                  <a:lumMod val="65000"/>
                  <a:lumOff val="35000"/>
                </a:schemeClr>
              </a:solidFill>
            </a:endParaRPr>
          </a:p>
          <a:p>
            <a:pPr marL="0" indent="0">
              <a:lnSpc>
                <a:spcPct val="100000"/>
              </a:lnSpc>
              <a:buNone/>
            </a:pPr>
            <a:r>
              <a:rPr lang="en-US" altLang="zh-CN" sz="1800" b="1">
                <a:solidFill>
                  <a:schemeClr val="tx1">
                    <a:lumMod val="65000"/>
                    <a:lumOff val="35000"/>
                  </a:schemeClr>
                </a:solidFill>
              </a:rPr>
              <a:t>new </a:t>
            </a:r>
            <a:r>
              <a:rPr lang="en-US" altLang="zh-CN" sz="1800" b="1">
                <a:solidFill>
                  <a:srgbClr val="7030A0"/>
                </a:solidFill>
              </a:rPr>
              <a:t>MatteBorder</a:t>
            </a:r>
            <a:r>
              <a:rPr lang="en-US" altLang="zh-CN" sz="1800" b="1">
                <a:solidFill>
                  <a:schemeClr val="tx1">
                    <a:lumMod val="65000"/>
                    <a:lumOff val="35000"/>
                  </a:schemeClr>
                </a:solidFill>
              </a:rPr>
              <a:t>(5,</a:t>
            </a:r>
            <a:r>
              <a:rPr lang="zh-CN" altLang="en-US" sz="1800" b="1">
                <a:solidFill>
                  <a:schemeClr val="tx1">
                    <a:lumMod val="65000"/>
                    <a:lumOff val="35000"/>
                  </a:schemeClr>
                </a:solidFill>
              </a:rPr>
              <a:t> </a:t>
            </a:r>
            <a:r>
              <a:rPr lang="en-US" altLang="zh-CN" sz="1800" b="1">
                <a:solidFill>
                  <a:schemeClr val="tx1">
                    <a:lumMod val="65000"/>
                    <a:lumOff val="35000"/>
                  </a:schemeClr>
                </a:solidFill>
              </a:rPr>
              <a:t>5,</a:t>
            </a:r>
            <a:r>
              <a:rPr lang="zh-CN" altLang="en-US" sz="1800" b="1">
                <a:solidFill>
                  <a:schemeClr val="tx1">
                    <a:lumMod val="65000"/>
                    <a:lumOff val="35000"/>
                  </a:schemeClr>
                </a:solidFill>
              </a:rPr>
              <a:t> </a:t>
            </a:r>
            <a:r>
              <a:rPr lang="en-US" altLang="zh-CN" sz="1800" b="1">
                <a:solidFill>
                  <a:schemeClr val="tx1">
                    <a:lumMod val="65000"/>
                    <a:lumOff val="35000"/>
                  </a:schemeClr>
                </a:solidFill>
              </a:rPr>
              <a:t>30,</a:t>
            </a:r>
            <a:r>
              <a:rPr lang="zh-CN" altLang="en-US" sz="1800" b="1">
                <a:solidFill>
                  <a:schemeClr val="tx1">
                    <a:lumMod val="65000"/>
                    <a:lumOff val="35000"/>
                  </a:schemeClr>
                </a:solidFill>
              </a:rPr>
              <a:t> </a:t>
            </a:r>
            <a:r>
              <a:rPr lang="en-US" altLang="zh-CN" sz="1800" b="1">
                <a:solidFill>
                  <a:schemeClr val="tx1">
                    <a:lumMod val="65000"/>
                    <a:lumOff val="35000"/>
                  </a:schemeClr>
                </a:solidFill>
              </a:rPr>
              <a:t>30,</a:t>
            </a:r>
            <a:r>
              <a:rPr lang="zh-CN" altLang="en-US" sz="1800" b="1">
                <a:solidFill>
                  <a:schemeClr val="tx1">
                    <a:lumMod val="65000"/>
                    <a:lumOff val="35000"/>
                  </a:schemeClr>
                </a:solidFill>
              </a:rPr>
              <a:t> </a:t>
            </a:r>
            <a:r>
              <a:rPr lang="en-US" altLang="zh-CN" sz="1800" b="1">
                <a:solidFill>
                  <a:schemeClr val="tx1">
                    <a:lumMod val="65000"/>
                    <a:lumOff val="35000"/>
                  </a:schemeClr>
                </a:solidFill>
              </a:rPr>
              <a:t>Color.GREEN);</a:t>
            </a:r>
            <a:endParaRPr lang="en-US" altLang="zh-CN" sz="1800" b="1">
              <a:solidFill>
                <a:schemeClr val="tx1">
                  <a:lumMod val="65000"/>
                  <a:lumOff val="35000"/>
                </a:schemeClr>
              </a:solidFill>
            </a:endParaRPr>
          </a:p>
          <a:p>
            <a:pPr marL="0" indent="0">
              <a:lnSpc>
                <a:spcPct val="100000"/>
              </a:lnSpc>
              <a:buNone/>
            </a:pPr>
            <a:r>
              <a:rPr lang="en-US" altLang="zh-CN" sz="1800" b="1">
                <a:solidFill>
                  <a:schemeClr val="tx1">
                    <a:lumMod val="65000"/>
                    <a:lumOff val="35000"/>
                  </a:schemeClr>
                </a:solidFill>
              </a:rPr>
              <a:t>new </a:t>
            </a:r>
            <a:r>
              <a:rPr lang="en-US" altLang="zh-CN" sz="1800" b="1">
                <a:solidFill>
                  <a:srgbClr val="7030A0"/>
                </a:solidFill>
              </a:rPr>
              <a:t>BevelBorder</a:t>
            </a:r>
            <a:r>
              <a:rPr lang="en-US" altLang="zh-CN" sz="1800" b="1">
                <a:solidFill>
                  <a:schemeClr val="tx1">
                    <a:lumMod val="65000"/>
                    <a:lumOff val="35000"/>
                  </a:schemeClr>
                </a:solidFill>
              </a:rPr>
              <a:t>(BevelBorder.RAISED);</a:t>
            </a:r>
            <a:endParaRPr lang="en-US" altLang="zh-CN" sz="1800" b="1">
              <a:solidFill>
                <a:schemeClr val="tx1">
                  <a:lumMod val="65000"/>
                  <a:lumOff val="35000"/>
                </a:schemeClr>
              </a:solidFill>
            </a:endParaRPr>
          </a:p>
          <a:p>
            <a:pPr marL="0" indent="0">
              <a:lnSpc>
                <a:spcPct val="100000"/>
              </a:lnSpc>
              <a:buNone/>
            </a:pPr>
            <a:r>
              <a:rPr lang="en-US" altLang="zh-CN" sz="1800" b="1">
                <a:solidFill>
                  <a:schemeClr val="tx1">
                    <a:lumMod val="65000"/>
                    <a:lumOff val="35000"/>
                  </a:schemeClr>
                </a:solidFill>
              </a:rPr>
              <a:t>new </a:t>
            </a:r>
            <a:r>
              <a:rPr lang="en-US" altLang="zh-CN" sz="1800" b="1">
                <a:solidFill>
                  <a:srgbClr val="7030A0"/>
                </a:solidFill>
              </a:rPr>
              <a:t>SoftBevelBorder</a:t>
            </a:r>
            <a:r>
              <a:rPr lang="en-US" altLang="zh-CN" sz="1800" b="1">
                <a:solidFill>
                  <a:schemeClr val="tx1">
                    <a:lumMod val="65000"/>
                    <a:lumOff val="35000"/>
                  </a:schemeClr>
                </a:solidFill>
              </a:rPr>
              <a:t>(BevelBorder.LOWERED);</a:t>
            </a:r>
            <a:endParaRPr lang="en-US" altLang="zh-CN" sz="1600" b="1">
              <a:solidFill>
                <a:schemeClr val="tx1">
                  <a:lumMod val="65000"/>
                  <a:lumOff val="3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 grpId="0"/>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4.2.1</a:t>
            </a:r>
            <a:r>
              <a:rPr kumimoji="1" lang="zh-CN" altLang="en-US" dirty="0">
                <a:solidFill>
                  <a:schemeClr val="bg1"/>
                </a:solidFill>
              </a:rPr>
              <a:t> 图形界面基础</a:t>
            </a:r>
            <a:r>
              <a:rPr kumimoji="1" lang="en-US" altLang="zh-CN" sz="3600" dirty="0">
                <a:solidFill>
                  <a:schemeClr val="bg1"/>
                </a:solidFill>
              </a:rPr>
              <a:t> </a:t>
            </a:r>
            <a:r>
              <a:rPr kumimoji="1" lang="en-US" altLang="zh-CN" sz="2800" dirty="0">
                <a:solidFill>
                  <a:schemeClr val="bg1"/>
                </a:solidFill>
              </a:rPr>
              <a:t>6/21</a:t>
            </a:r>
            <a:r>
              <a:rPr kumimoji="1" lang="en-US" altLang="zh-CN" sz="3600" dirty="0">
                <a:solidFill>
                  <a:schemeClr val="bg1"/>
                </a:solidFill>
              </a:rPr>
              <a:t> </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6"/>
            </p:custDataLst>
          </p:nvPr>
        </p:nvSpPr>
        <p:spPr>
          <a:xfrm>
            <a:off x="530859" y="1271537"/>
            <a:ext cx="8308975"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zh-CN" altLang="en-US" sz="2400" b="1" dirty="0">
                <a:solidFill>
                  <a:srgbClr val="034DA0"/>
                </a:solidFill>
              </a:rPr>
              <a:t>可用性 </a:t>
            </a:r>
            <a:r>
              <a:rPr kumimoji="1" lang="en-US" altLang="zh-CN" sz="2400" b="1" dirty="0">
                <a:solidFill>
                  <a:srgbClr val="034DA0"/>
                </a:solidFill>
              </a:rPr>
              <a:t>(Enablement)</a:t>
            </a:r>
            <a:endParaRPr kumimoji="1" lang="zh-CN" altLang="en-US" sz="2400" b="1" dirty="0">
              <a:solidFill>
                <a:srgbClr val="034DA0"/>
              </a:solidFill>
            </a:endParaRPr>
          </a:p>
        </p:txBody>
      </p:sp>
      <p:sp>
        <p:nvSpPr>
          <p:cNvPr id="18" name="内容占位符 2"/>
          <p:cNvSpPr txBox="1"/>
          <p:nvPr>
            <p:custDataLst>
              <p:tags r:id="rId7"/>
            </p:custDataLst>
          </p:nvPr>
        </p:nvSpPr>
        <p:spPr>
          <a:xfrm>
            <a:off x="855343" y="1835041"/>
            <a:ext cx="7984491" cy="1803186"/>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a:solidFill>
                  <a:schemeClr val="tx1"/>
                </a:solidFill>
              </a:rPr>
              <a:t>在创建图形组件时，组件默认是激活状态。</a:t>
            </a:r>
            <a:endParaRPr lang="en-US" altLang="zh-CN" sz="2400" b="1">
              <a:solidFill>
                <a:schemeClr val="tx1"/>
              </a:solidFill>
            </a:endParaRPr>
          </a:p>
          <a:p>
            <a:pPr>
              <a:lnSpc>
                <a:spcPct val="150000"/>
              </a:lnSpc>
            </a:pPr>
            <a:r>
              <a:rPr lang="zh-CN" altLang="en-US" sz="2400" b="1">
                <a:solidFill>
                  <a:schemeClr val="tx1"/>
                </a:solidFill>
              </a:rPr>
              <a:t>当需要禁用或者激活组件时，可以通过调用组件方法</a:t>
            </a:r>
            <a:r>
              <a:rPr lang="en-US" altLang="zh-CN" sz="2400" b="1">
                <a:solidFill>
                  <a:schemeClr val="tx1"/>
                </a:solidFill>
              </a:rPr>
              <a:t>setEnabled(boolean b)</a:t>
            </a:r>
            <a:r>
              <a:rPr lang="zh-CN" altLang="en-US" sz="2400" b="1">
                <a:solidFill>
                  <a:schemeClr val="tx1"/>
                </a:solidFill>
              </a:rPr>
              <a:t>实现。 </a:t>
            </a:r>
            <a:endParaRPr lang="zh-CN" altLang="en-US" sz="2400" b="1">
              <a:solidFill>
                <a:schemeClr val="tx1"/>
              </a:solidFill>
            </a:endParaRPr>
          </a:p>
        </p:txBody>
      </p:sp>
      <p:sp>
        <p:nvSpPr>
          <p:cNvPr id="8" name="内容占位符 2"/>
          <p:cNvSpPr txBox="1"/>
          <p:nvPr>
            <p:custDataLst>
              <p:tags r:id="rId8"/>
            </p:custDataLst>
          </p:nvPr>
        </p:nvSpPr>
        <p:spPr>
          <a:xfrm>
            <a:off x="530858" y="3699630"/>
            <a:ext cx="8308975"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zh-CN" altLang="en-US" sz="2400" b="1" dirty="0">
                <a:solidFill>
                  <a:srgbClr val="034DA0"/>
                </a:solidFill>
              </a:rPr>
              <a:t>可见性 </a:t>
            </a:r>
            <a:r>
              <a:rPr kumimoji="1" lang="en-US" altLang="zh-CN" sz="2400" b="1" dirty="0">
                <a:solidFill>
                  <a:srgbClr val="034DA0"/>
                </a:solidFill>
              </a:rPr>
              <a:t>(Visibility)</a:t>
            </a:r>
            <a:endParaRPr kumimoji="1" lang="zh-CN" altLang="en-US" sz="2400" b="1" dirty="0">
              <a:solidFill>
                <a:srgbClr val="034DA0"/>
              </a:solidFill>
            </a:endParaRPr>
          </a:p>
        </p:txBody>
      </p:sp>
      <p:sp>
        <p:nvSpPr>
          <p:cNvPr id="10" name="内容占位符 2"/>
          <p:cNvSpPr txBox="1"/>
          <p:nvPr>
            <p:custDataLst>
              <p:tags r:id="rId9"/>
            </p:custDataLst>
          </p:nvPr>
        </p:nvSpPr>
        <p:spPr>
          <a:xfrm>
            <a:off x="855342" y="4324537"/>
            <a:ext cx="7984491" cy="1803186"/>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a:solidFill>
                  <a:schemeClr val="tx1"/>
                </a:solidFill>
              </a:rPr>
              <a:t>在创建图形组件时，部分组件默认是可见的；另一些组件可见性与其所在容器可见性相同。</a:t>
            </a:r>
            <a:endParaRPr lang="en-US" altLang="zh-CN" sz="2400" b="1">
              <a:solidFill>
                <a:schemeClr val="tx1"/>
              </a:solidFill>
            </a:endParaRPr>
          </a:p>
          <a:p>
            <a:pPr>
              <a:lnSpc>
                <a:spcPct val="150000"/>
              </a:lnSpc>
            </a:pPr>
            <a:r>
              <a:rPr lang="zh-CN" altLang="en-US" sz="2400" b="1">
                <a:solidFill>
                  <a:schemeClr val="tx1"/>
                </a:solidFill>
              </a:rPr>
              <a:t>通过调用组件方法</a:t>
            </a:r>
            <a:r>
              <a:rPr lang="en-US" altLang="zh-CN" sz="2400" b="1">
                <a:solidFill>
                  <a:schemeClr val="tx1"/>
                </a:solidFill>
              </a:rPr>
              <a:t>setVisible(false)</a:t>
            </a:r>
            <a:r>
              <a:rPr lang="zh-CN" altLang="en-US" sz="2400" b="1">
                <a:solidFill>
                  <a:schemeClr val="tx1"/>
                </a:solidFill>
              </a:rPr>
              <a:t>，可以设置可见性。 </a:t>
            </a:r>
            <a:endParaRPr lang="zh-CN" altLang="en-US" sz="2400" b="1">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8" grpId="0"/>
      <p:bldP spid="8" grpId="0"/>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4.2.1</a:t>
            </a:r>
            <a:r>
              <a:rPr kumimoji="1" lang="zh-CN" altLang="en-US" dirty="0">
                <a:solidFill>
                  <a:schemeClr val="bg1"/>
                </a:solidFill>
              </a:rPr>
              <a:t> 图形界面基础</a:t>
            </a:r>
            <a:r>
              <a:rPr kumimoji="1" lang="en-US" altLang="zh-CN" sz="3600" dirty="0">
                <a:solidFill>
                  <a:schemeClr val="bg1"/>
                </a:solidFill>
              </a:rPr>
              <a:t> </a:t>
            </a:r>
            <a:r>
              <a:rPr kumimoji="1" lang="en-US" altLang="zh-CN" sz="2800" dirty="0">
                <a:solidFill>
                  <a:schemeClr val="bg1"/>
                </a:solidFill>
              </a:rPr>
              <a:t>7/21</a:t>
            </a:r>
            <a:r>
              <a:rPr kumimoji="1" lang="en-US" altLang="zh-CN" sz="3600" dirty="0">
                <a:solidFill>
                  <a:schemeClr val="bg1"/>
                </a:solidFill>
              </a:rPr>
              <a:t> </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6"/>
            </p:custDataLst>
          </p:nvPr>
        </p:nvSpPr>
        <p:spPr>
          <a:xfrm>
            <a:off x="530859" y="1271537"/>
            <a:ext cx="8308975"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zh-CN" altLang="en-US" sz="2400" b="1" dirty="0">
                <a:solidFill>
                  <a:srgbClr val="034EA2"/>
                </a:solidFill>
              </a:rPr>
              <a:t>容器（</a:t>
            </a:r>
            <a:r>
              <a:rPr kumimoji="1" lang="en-US" altLang="zh-CN" sz="2400" b="1" dirty="0">
                <a:solidFill>
                  <a:srgbClr val="034EA2"/>
                </a:solidFill>
              </a:rPr>
              <a:t>Container</a:t>
            </a:r>
            <a:r>
              <a:rPr kumimoji="1" lang="zh-CN" altLang="en-US" sz="2400" b="1" dirty="0">
                <a:solidFill>
                  <a:srgbClr val="034EA2"/>
                </a:solidFill>
              </a:rPr>
              <a:t>）</a:t>
            </a:r>
            <a:endParaRPr kumimoji="1" lang="en-US" altLang="zh-CN" sz="2400" dirty="0">
              <a:solidFill>
                <a:srgbClr val="034EA2"/>
              </a:solidFill>
            </a:endParaRPr>
          </a:p>
        </p:txBody>
      </p:sp>
      <p:sp>
        <p:nvSpPr>
          <p:cNvPr id="8" name="内容占位符 2"/>
          <p:cNvSpPr txBox="1"/>
          <p:nvPr>
            <p:custDataLst>
              <p:tags r:id="rId7"/>
            </p:custDataLst>
          </p:nvPr>
        </p:nvSpPr>
        <p:spPr>
          <a:xfrm>
            <a:off x="570865" y="1900555"/>
            <a:ext cx="4505960" cy="4384675"/>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buNone/>
            </a:pPr>
            <a:r>
              <a:rPr kumimoji="1" lang="zh-CN" altLang="en-US" sz="2400" b="1" dirty="0">
                <a:solidFill>
                  <a:schemeClr val="tx1"/>
                </a:solidFill>
              </a:rPr>
              <a:t>容器是能够包含其他的图形组件，实现图形组件的多级嵌套。</a:t>
            </a:r>
            <a:endParaRPr kumimoji="1" lang="en-US" altLang="zh-CN" sz="2400" b="1" dirty="0">
              <a:solidFill>
                <a:schemeClr val="tx1"/>
              </a:solidFill>
            </a:endParaRPr>
          </a:p>
          <a:p>
            <a:pPr>
              <a:lnSpc>
                <a:spcPct val="130000"/>
              </a:lnSpc>
              <a:spcBef>
                <a:spcPts val="0"/>
              </a:spcBef>
            </a:pPr>
            <a:r>
              <a:rPr kumimoji="1" lang="zh-CN" altLang="en-US" sz="2400" b="1" dirty="0">
                <a:solidFill>
                  <a:schemeClr val="tx1"/>
                </a:solidFill>
              </a:rPr>
              <a:t>所有容器类的基类为</a:t>
            </a:r>
            <a:r>
              <a:rPr kumimoji="1" lang="en-US" altLang="zh-CN" sz="2400" b="1" dirty="0">
                <a:solidFill>
                  <a:schemeClr val="tx1"/>
                </a:solidFill>
              </a:rPr>
              <a:t>Container</a:t>
            </a:r>
            <a:r>
              <a:rPr kumimoji="1" lang="zh-CN" altLang="en-US" sz="2400" b="1" dirty="0">
                <a:solidFill>
                  <a:schemeClr val="tx1"/>
                </a:solidFill>
              </a:rPr>
              <a:t>类。</a:t>
            </a:r>
            <a:endParaRPr kumimoji="1" lang="en-US" altLang="zh-CN" sz="2400" b="1" dirty="0">
              <a:solidFill>
                <a:schemeClr val="tx1"/>
              </a:solidFill>
            </a:endParaRPr>
          </a:p>
          <a:p>
            <a:pPr>
              <a:lnSpc>
                <a:spcPct val="130000"/>
              </a:lnSpc>
              <a:spcBef>
                <a:spcPts val="0"/>
              </a:spcBef>
            </a:pPr>
            <a:r>
              <a:rPr kumimoji="1" lang="zh-CN" altLang="en-US" sz="2400" b="1" dirty="0">
                <a:solidFill>
                  <a:schemeClr val="tx1"/>
                </a:solidFill>
              </a:rPr>
              <a:t>默认情况下，组件按照其加入先后顺序存储在容器中。</a:t>
            </a:r>
            <a:endParaRPr kumimoji="1" lang="en-US" altLang="zh-CN" sz="2400" b="1" dirty="0">
              <a:solidFill>
                <a:schemeClr val="tx1"/>
              </a:solidFill>
            </a:endParaRPr>
          </a:p>
          <a:p>
            <a:pPr>
              <a:lnSpc>
                <a:spcPct val="130000"/>
              </a:lnSpc>
              <a:spcBef>
                <a:spcPts val="0"/>
              </a:spcBef>
            </a:pPr>
            <a:r>
              <a:rPr kumimoji="1" lang="zh-CN" altLang="en-US" sz="2400" b="1" dirty="0">
                <a:solidFill>
                  <a:schemeClr val="tx1"/>
                </a:solidFill>
              </a:rPr>
              <a:t>容器的主要作用是方便组件的管理。</a:t>
            </a:r>
            <a:endParaRPr kumimoji="1" lang="zh-CN" altLang="en-US" sz="2400" b="1" dirty="0">
              <a:solidFill>
                <a:schemeClr val="tx1"/>
              </a:solidFill>
            </a:endParaRPr>
          </a:p>
          <a:p>
            <a:pPr>
              <a:lnSpc>
                <a:spcPct val="130000"/>
              </a:lnSpc>
              <a:spcBef>
                <a:spcPts val="0"/>
              </a:spcBef>
            </a:pPr>
            <a:r>
              <a:rPr kumimoji="1" lang="zh-CN" altLang="en-US" sz="2400" b="1" dirty="0">
                <a:solidFill>
                  <a:schemeClr val="tx1"/>
                </a:solidFill>
              </a:rPr>
              <a:t>组合模式（</a:t>
            </a:r>
            <a:r>
              <a:rPr lang="en-US" altLang="zh-CN" sz="2400" b="1" dirty="0">
                <a:sym typeface="+mn-ea"/>
              </a:rPr>
              <a:t>Composite</a:t>
            </a:r>
            <a:r>
              <a:rPr kumimoji="1" lang="zh-CN" altLang="en-US" sz="2400" b="1" dirty="0">
                <a:solidFill>
                  <a:schemeClr val="tx1"/>
                </a:solidFill>
              </a:rPr>
              <a:t>）</a:t>
            </a:r>
            <a:endParaRPr kumimoji="1" lang="zh-CN" altLang="en-US" sz="2400" b="1" dirty="0">
              <a:solidFill>
                <a:schemeClr val="tx1"/>
              </a:solidFill>
            </a:endParaRPr>
          </a:p>
        </p:txBody>
      </p:sp>
      <p:pic>
        <p:nvPicPr>
          <p:cNvPr id="9" name="图片 8" descr="container"/>
          <p:cNvPicPr>
            <a:picLocks noChangeAspect="1"/>
          </p:cNvPicPr>
          <p:nvPr/>
        </p:nvPicPr>
        <p:blipFill>
          <a:blip r:embed="rId8"/>
          <a:stretch>
            <a:fillRect/>
          </a:stretch>
        </p:blipFill>
        <p:spPr>
          <a:xfrm>
            <a:off x="5203825" y="2394585"/>
            <a:ext cx="3708400" cy="282829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4.2.1</a:t>
            </a:r>
            <a:r>
              <a:rPr kumimoji="1" lang="zh-CN" altLang="en-US" dirty="0">
                <a:solidFill>
                  <a:schemeClr val="bg1"/>
                </a:solidFill>
              </a:rPr>
              <a:t> 图形界面基础</a:t>
            </a:r>
            <a:r>
              <a:rPr kumimoji="1" lang="en-US" altLang="zh-CN" sz="3600" dirty="0">
                <a:solidFill>
                  <a:schemeClr val="bg1"/>
                </a:solidFill>
              </a:rPr>
              <a:t> </a:t>
            </a:r>
            <a:r>
              <a:rPr kumimoji="1" lang="en-US" altLang="zh-CN" sz="2800" dirty="0">
                <a:solidFill>
                  <a:schemeClr val="bg1"/>
                </a:solidFill>
              </a:rPr>
              <a:t>8/21</a:t>
            </a:r>
            <a:r>
              <a:rPr kumimoji="1" lang="en-US" altLang="zh-CN" sz="3600" dirty="0">
                <a:solidFill>
                  <a:schemeClr val="bg1"/>
                </a:solidFill>
              </a:rPr>
              <a:t> </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6"/>
            </p:custDataLst>
          </p:nvPr>
        </p:nvSpPr>
        <p:spPr>
          <a:xfrm>
            <a:off x="530859" y="1271537"/>
            <a:ext cx="8308975"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zh-CN" altLang="en-US" sz="2400" b="1" dirty="0">
                <a:solidFill>
                  <a:srgbClr val="034EA2"/>
                </a:solidFill>
              </a:rPr>
              <a:t>容器（</a:t>
            </a:r>
            <a:r>
              <a:rPr kumimoji="1" lang="en-US" altLang="zh-CN" sz="2400" b="1" dirty="0">
                <a:solidFill>
                  <a:srgbClr val="034EA2"/>
                </a:solidFill>
              </a:rPr>
              <a:t>Container</a:t>
            </a:r>
            <a:r>
              <a:rPr kumimoji="1" lang="zh-CN" altLang="en-US" sz="2400" b="1" dirty="0">
                <a:solidFill>
                  <a:srgbClr val="034EA2"/>
                </a:solidFill>
              </a:rPr>
              <a:t>）</a:t>
            </a:r>
            <a:endParaRPr kumimoji="1" lang="en-US" altLang="zh-CN" sz="2400" dirty="0">
              <a:solidFill>
                <a:srgbClr val="034EA2"/>
              </a:solidFill>
            </a:endParaRPr>
          </a:p>
        </p:txBody>
      </p:sp>
      <p:sp>
        <p:nvSpPr>
          <p:cNvPr id="9" name="内容占位符 2"/>
          <p:cNvSpPr txBox="1"/>
          <p:nvPr>
            <p:custDataLst>
              <p:tags r:id="rId7"/>
            </p:custDataLst>
          </p:nvPr>
        </p:nvSpPr>
        <p:spPr>
          <a:xfrm>
            <a:off x="628650" y="1921304"/>
            <a:ext cx="7954633" cy="4501232"/>
          </a:xfrm>
          <a:prstGeom prst="rect">
            <a:avLst/>
          </a:prstGeom>
          <a:ln w="19050">
            <a:solidFill>
              <a:srgbClr val="034EA2"/>
            </a:solidFill>
            <a:prstDash val="dash"/>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zh-CN" sz="1600" b="1"/>
              <a:t>public class NestedContainerExample { </a:t>
            </a:r>
            <a:endParaRPr lang="en-US" altLang="zh-CN" sz="1600" b="1"/>
          </a:p>
          <a:p>
            <a:pPr marL="0" indent="0">
              <a:lnSpc>
                <a:spcPct val="100000"/>
              </a:lnSpc>
              <a:spcBef>
                <a:spcPts val="0"/>
              </a:spcBef>
              <a:buNone/>
            </a:pPr>
            <a:r>
              <a:rPr lang="zh-CN" altLang="en-US" sz="1600" b="1"/>
              <a:t>        </a:t>
            </a:r>
            <a:r>
              <a:rPr lang="en-US" altLang="zh-CN" sz="1600" b="1"/>
              <a:t>public static void main(String[] args) { </a:t>
            </a:r>
            <a:endParaRPr lang="en-US" altLang="zh-CN" sz="1600" b="1"/>
          </a:p>
          <a:p>
            <a:pPr marL="0" indent="0">
              <a:lnSpc>
                <a:spcPct val="100000"/>
              </a:lnSpc>
              <a:spcBef>
                <a:spcPts val="0"/>
              </a:spcBef>
              <a:buNone/>
            </a:pPr>
            <a:r>
              <a:rPr lang="zh-CN" altLang="en-US" sz="1600" b="1"/>
              <a:t>                </a:t>
            </a:r>
            <a:r>
              <a:rPr lang="en-US" altLang="zh-CN" sz="1600" b="1"/>
              <a:t>JFrame frame = new JFrame(“Nested Container Example”); </a:t>
            </a:r>
            <a:endParaRPr lang="en-US" altLang="zh-CN" sz="1600" b="1"/>
          </a:p>
          <a:p>
            <a:pPr marL="0" indent="0">
              <a:lnSpc>
                <a:spcPct val="100000"/>
              </a:lnSpc>
              <a:spcBef>
                <a:spcPts val="0"/>
              </a:spcBef>
              <a:buNone/>
            </a:pPr>
            <a:r>
              <a:rPr lang="zh-CN" altLang="en-US" sz="1600" b="1"/>
              <a:t>                </a:t>
            </a:r>
            <a:endParaRPr lang="en-US" altLang="zh-CN" sz="1600" b="1"/>
          </a:p>
          <a:p>
            <a:pPr marL="0" indent="0">
              <a:lnSpc>
                <a:spcPct val="100000"/>
              </a:lnSpc>
              <a:spcBef>
                <a:spcPts val="0"/>
              </a:spcBef>
              <a:buNone/>
            </a:pPr>
            <a:r>
              <a:rPr lang="zh-CN" altLang="en-US" sz="1600" b="1"/>
              <a:t>                </a:t>
            </a:r>
            <a:r>
              <a:rPr lang="en-US" altLang="zh-CN" sz="1600" b="1"/>
              <a:t>JPanel mainPanel = new JPanel(); 		 </a:t>
            </a:r>
            <a:r>
              <a:rPr lang="en-US" altLang="zh-CN" sz="1600" b="1">
                <a:solidFill>
                  <a:schemeClr val="accent6">
                    <a:lumMod val="75000"/>
                  </a:schemeClr>
                </a:solidFill>
              </a:rPr>
              <a:t>// </a:t>
            </a:r>
            <a:r>
              <a:rPr lang="zh-CN" altLang="en-US" sz="1600" b="1">
                <a:solidFill>
                  <a:schemeClr val="accent6">
                    <a:lumMod val="75000"/>
                  </a:schemeClr>
                </a:solidFill>
              </a:rPr>
              <a:t>创建主面板</a:t>
            </a:r>
            <a:r>
              <a:rPr lang="zh-CN" altLang="en-US" sz="1600" b="1"/>
              <a:t> </a:t>
            </a:r>
            <a:endParaRPr lang="en-US" altLang="zh-CN" sz="1600" b="1"/>
          </a:p>
          <a:p>
            <a:pPr marL="0" indent="0">
              <a:lnSpc>
                <a:spcPct val="100000"/>
              </a:lnSpc>
              <a:spcBef>
                <a:spcPts val="0"/>
              </a:spcBef>
              <a:buNone/>
            </a:pPr>
            <a:r>
              <a:rPr lang="zh-CN" altLang="en-US" sz="1600" b="1"/>
              <a:t>                </a:t>
            </a:r>
            <a:r>
              <a:rPr lang="en-US" altLang="zh-CN" sz="1600" b="1"/>
              <a:t>mainPanel.setLayout(new BorderLayout()); 	</a:t>
            </a:r>
            <a:r>
              <a:rPr lang="en-US" altLang="zh-CN" sz="1600" b="1">
                <a:solidFill>
                  <a:schemeClr val="accent6">
                    <a:lumMod val="75000"/>
                  </a:schemeClr>
                </a:solidFill>
              </a:rPr>
              <a:t> // </a:t>
            </a:r>
            <a:r>
              <a:rPr lang="zh-CN" altLang="en-US" sz="1600" b="1">
                <a:solidFill>
                  <a:schemeClr val="accent6">
                    <a:lumMod val="75000"/>
                  </a:schemeClr>
                </a:solidFill>
              </a:rPr>
              <a:t>设置布局</a:t>
            </a:r>
            <a:endParaRPr lang="en-US" altLang="zh-CN" sz="1600" b="1"/>
          </a:p>
          <a:p>
            <a:pPr marL="0" indent="0">
              <a:lnSpc>
                <a:spcPct val="100000"/>
              </a:lnSpc>
              <a:spcBef>
                <a:spcPts val="0"/>
              </a:spcBef>
              <a:buNone/>
            </a:pPr>
            <a:r>
              <a:rPr lang="en-US" altLang="zh-CN" sz="1600" b="1"/>
              <a:t>	</a:t>
            </a:r>
            <a:endParaRPr lang="en-US" altLang="zh-CN" sz="1600" b="1"/>
          </a:p>
          <a:p>
            <a:pPr marL="0" indent="0">
              <a:lnSpc>
                <a:spcPct val="100000"/>
              </a:lnSpc>
              <a:spcBef>
                <a:spcPts val="0"/>
              </a:spcBef>
              <a:buNone/>
            </a:pPr>
            <a:r>
              <a:rPr lang="en-US" altLang="zh-CN" sz="1600" b="1"/>
              <a:t>	JPanel subPanel = new JPanel();		 </a:t>
            </a:r>
            <a:r>
              <a:rPr lang="en-US" altLang="zh-CN" sz="1600" b="1">
                <a:solidFill>
                  <a:schemeClr val="accent6">
                    <a:lumMod val="75000"/>
                  </a:schemeClr>
                </a:solidFill>
              </a:rPr>
              <a:t>// </a:t>
            </a:r>
            <a:r>
              <a:rPr lang="zh-CN" altLang="en-US" sz="1600" b="1">
                <a:solidFill>
                  <a:schemeClr val="accent6">
                    <a:lumMod val="75000"/>
                  </a:schemeClr>
                </a:solidFill>
              </a:rPr>
              <a:t>创建子面板并添加组件</a:t>
            </a:r>
            <a:endParaRPr lang="en-US" altLang="zh-CN" sz="1600" b="1">
              <a:solidFill>
                <a:schemeClr val="accent6">
                  <a:lumMod val="75000"/>
                </a:schemeClr>
              </a:solidFill>
            </a:endParaRPr>
          </a:p>
          <a:p>
            <a:pPr marL="0" indent="0">
              <a:lnSpc>
                <a:spcPct val="100000"/>
              </a:lnSpc>
              <a:spcBef>
                <a:spcPts val="0"/>
              </a:spcBef>
              <a:buNone/>
            </a:pPr>
            <a:r>
              <a:rPr lang="zh-CN" altLang="en-US" sz="1600" b="1"/>
              <a:t>                </a:t>
            </a:r>
            <a:r>
              <a:rPr lang="en-US" altLang="zh-CN" sz="1600" b="1"/>
              <a:t>subPanel.setLayout(new FlowLayout()); 		 </a:t>
            </a:r>
            <a:r>
              <a:rPr lang="en-US" altLang="zh-CN" sz="1600" b="1">
                <a:solidFill>
                  <a:schemeClr val="accent6">
                    <a:lumMod val="75000"/>
                  </a:schemeClr>
                </a:solidFill>
              </a:rPr>
              <a:t>//</a:t>
            </a:r>
            <a:r>
              <a:rPr lang="zh-CN" altLang="en-US" sz="1600" b="1">
                <a:solidFill>
                  <a:schemeClr val="accent6">
                    <a:lumMod val="75000"/>
                  </a:schemeClr>
                </a:solidFill>
              </a:rPr>
              <a:t> 设置布局</a:t>
            </a:r>
            <a:endParaRPr lang="en-US" altLang="zh-CN" sz="1600" b="1">
              <a:solidFill>
                <a:schemeClr val="accent6">
                  <a:lumMod val="75000"/>
                </a:schemeClr>
              </a:solidFill>
            </a:endParaRPr>
          </a:p>
          <a:p>
            <a:pPr marL="0" indent="0">
              <a:lnSpc>
                <a:spcPct val="100000"/>
              </a:lnSpc>
              <a:spcBef>
                <a:spcPts val="0"/>
              </a:spcBef>
              <a:buNone/>
            </a:pPr>
            <a:r>
              <a:rPr lang="zh-CN" altLang="en-US" sz="1600" b="1"/>
              <a:t>                </a:t>
            </a:r>
            <a:r>
              <a:rPr lang="en-US" altLang="zh-CN" sz="1600" b="1"/>
              <a:t>subPanel.</a:t>
            </a:r>
            <a:r>
              <a:rPr lang="en-US" altLang="zh-CN" sz="1600" b="1">
                <a:solidFill>
                  <a:srgbClr val="7030A0"/>
                </a:solidFill>
              </a:rPr>
              <a:t>add</a:t>
            </a:r>
            <a:r>
              <a:rPr lang="en-US" altLang="zh-CN" sz="1600" b="1"/>
              <a:t>(</a:t>
            </a:r>
            <a:r>
              <a:rPr lang="en-US" altLang="zh-CN" sz="1600" b="1">
                <a:solidFill>
                  <a:srgbClr val="034DA0"/>
                </a:solidFill>
              </a:rPr>
              <a:t>new JLabel("Label 1")</a:t>
            </a:r>
            <a:r>
              <a:rPr lang="en-US" altLang="zh-CN" sz="1600" b="1"/>
              <a:t>); 		</a:t>
            </a:r>
            <a:r>
              <a:rPr lang="en-US" altLang="zh-CN" sz="1600" b="1">
                <a:solidFill>
                  <a:schemeClr val="accent6">
                    <a:lumMod val="75000"/>
                  </a:schemeClr>
                </a:solidFill>
              </a:rPr>
              <a:t> //</a:t>
            </a:r>
            <a:r>
              <a:rPr lang="zh-CN" altLang="en-US" sz="1600" b="1">
                <a:solidFill>
                  <a:schemeClr val="accent6">
                    <a:lumMod val="75000"/>
                  </a:schemeClr>
                </a:solidFill>
              </a:rPr>
              <a:t> 添加标签</a:t>
            </a:r>
            <a:endParaRPr lang="en-US" altLang="zh-CN" sz="1600" b="1"/>
          </a:p>
          <a:p>
            <a:pPr marL="0" indent="0">
              <a:lnSpc>
                <a:spcPct val="100000"/>
              </a:lnSpc>
              <a:spcBef>
                <a:spcPts val="0"/>
              </a:spcBef>
              <a:buNone/>
            </a:pPr>
            <a:r>
              <a:rPr lang="zh-CN" altLang="en-US" sz="1600" b="1"/>
              <a:t>                </a:t>
            </a:r>
            <a:r>
              <a:rPr lang="en-US" altLang="zh-CN" sz="1600" b="1"/>
              <a:t>subPanel.</a:t>
            </a:r>
            <a:r>
              <a:rPr lang="en-US" altLang="zh-CN" sz="1600" b="1">
                <a:solidFill>
                  <a:srgbClr val="7030A0"/>
                </a:solidFill>
              </a:rPr>
              <a:t>add</a:t>
            </a:r>
            <a:r>
              <a:rPr lang="en-US" altLang="zh-CN" sz="1600" b="1"/>
              <a:t>(</a:t>
            </a:r>
            <a:r>
              <a:rPr lang="en-US" altLang="zh-CN" sz="1600" b="1">
                <a:solidFill>
                  <a:srgbClr val="034DA0"/>
                </a:solidFill>
              </a:rPr>
              <a:t>new JLabel("Label 2")</a:t>
            </a:r>
            <a:r>
              <a:rPr lang="en-US" altLang="zh-CN" sz="1600" b="1"/>
              <a:t>); </a:t>
            </a:r>
            <a:endParaRPr lang="en-US" altLang="zh-CN" sz="1600" b="1"/>
          </a:p>
          <a:p>
            <a:pPr marL="0" indent="0">
              <a:lnSpc>
                <a:spcPct val="100000"/>
              </a:lnSpc>
              <a:spcBef>
                <a:spcPts val="0"/>
              </a:spcBef>
              <a:buNone/>
            </a:pPr>
            <a:r>
              <a:rPr lang="en-US" altLang="zh-CN" sz="1600" b="1"/>
              <a:t>	</a:t>
            </a:r>
            <a:endParaRPr lang="en-US" altLang="zh-CN" sz="1600" b="1"/>
          </a:p>
          <a:p>
            <a:pPr marL="0" indent="0">
              <a:lnSpc>
                <a:spcPct val="100000"/>
              </a:lnSpc>
              <a:spcBef>
                <a:spcPts val="0"/>
              </a:spcBef>
              <a:buNone/>
            </a:pPr>
            <a:r>
              <a:rPr lang="zh-CN" altLang="en-US" sz="1600" b="1"/>
              <a:t>                </a:t>
            </a:r>
            <a:r>
              <a:rPr lang="en-US" altLang="zh-CN" sz="1600" b="1"/>
              <a:t>mainPanel.</a:t>
            </a:r>
            <a:r>
              <a:rPr lang="en-US" altLang="zh-CN" sz="1600" b="1">
                <a:solidFill>
                  <a:srgbClr val="7030A0"/>
                </a:solidFill>
              </a:rPr>
              <a:t>add</a:t>
            </a:r>
            <a:r>
              <a:rPr lang="en-US" altLang="zh-CN" sz="1600" b="1"/>
              <a:t>(</a:t>
            </a:r>
            <a:r>
              <a:rPr lang="en-US" altLang="zh-CN" sz="1600" b="1">
                <a:solidFill>
                  <a:srgbClr val="034DA0"/>
                </a:solidFill>
              </a:rPr>
              <a:t>subPanel, BorderLayout.CENTER</a:t>
            </a:r>
            <a:r>
              <a:rPr lang="en-US" altLang="zh-CN" sz="1600" b="1"/>
              <a:t>); </a:t>
            </a:r>
            <a:r>
              <a:rPr lang="en-US" altLang="zh-CN" sz="1600" b="1">
                <a:solidFill>
                  <a:schemeClr val="accent6">
                    <a:lumMod val="75000"/>
                  </a:schemeClr>
                </a:solidFill>
              </a:rPr>
              <a:t>// </a:t>
            </a:r>
            <a:r>
              <a:rPr lang="zh-CN" altLang="en-US" sz="1600" b="1">
                <a:solidFill>
                  <a:schemeClr val="accent6">
                    <a:lumMod val="75000"/>
                  </a:schemeClr>
                </a:solidFill>
              </a:rPr>
              <a:t>将子面板添加到主面板 </a:t>
            </a:r>
            <a:endParaRPr lang="en-US" altLang="zh-CN" sz="1600" b="1">
              <a:solidFill>
                <a:schemeClr val="accent6">
                  <a:lumMod val="75000"/>
                </a:schemeClr>
              </a:solidFill>
            </a:endParaRPr>
          </a:p>
          <a:p>
            <a:pPr marL="0" indent="0">
              <a:lnSpc>
                <a:spcPct val="100000"/>
              </a:lnSpc>
              <a:spcBef>
                <a:spcPts val="0"/>
              </a:spcBef>
              <a:buNone/>
            </a:pPr>
            <a:r>
              <a:rPr lang="zh-CN" altLang="en-US" sz="1600" b="1"/>
              <a:t>                </a:t>
            </a:r>
            <a:r>
              <a:rPr lang="en-US" altLang="zh-CN" sz="1600" b="1"/>
              <a:t>frame.</a:t>
            </a:r>
            <a:r>
              <a:rPr lang="en-US" altLang="zh-CN" sz="1600" b="1">
                <a:solidFill>
                  <a:srgbClr val="7030A0"/>
                </a:solidFill>
              </a:rPr>
              <a:t>add</a:t>
            </a:r>
            <a:r>
              <a:rPr lang="en-US" altLang="zh-CN" sz="1600" b="1"/>
              <a:t>(</a:t>
            </a:r>
            <a:r>
              <a:rPr lang="en-US" altLang="zh-CN" sz="1600" b="1">
                <a:solidFill>
                  <a:srgbClr val="034DA0"/>
                </a:solidFill>
              </a:rPr>
              <a:t>mainPanel</a:t>
            </a:r>
            <a:r>
              <a:rPr lang="en-US" altLang="zh-CN" sz="1600" b="1"/>
              <a:t>); </a:t>
            </a:r>
            <a:r>
              <a:rPr lang="zh-CN" altLang="en-US" sz="1600" b="1"/>
              <a:t>  </a:t>
            </a:r>
            <a:r>
              <a:rPr lang="en-US" altLang="zh-CN" sz="1600" b="1"/>
              <a:t>			</a:t>
            </a:r>
            <a:r>
              <a:rPr lang="en-US" altLang="zh-CN" sz="1600" b="1">
                <a:solidFill>
                  <a:schemeClr val="accent6">
                    <a:lumMod val="75000"/>
                  </a:schemeClr>
                </a:solidFill>
              </a:rPr>
              <a:t> // </a:t>
            </a:r>
            <a:r>
              <a:rPr lang="zh-CN" altLang="en-US" sz="1600" b="1">
                <a:solidFill>
                  <a:schemeClr val="accent6">
                    <a:lumMod val="75000"/>
                  </a:schemeClr>
                </a:solidFill>
              </a:rPr>
              <a:t>将主面板添加到窗口</a:t>
            </a:r>
            <a:endParaRPr lang="en-US" altLang="zh-CN" sz="1600" b="1"/>
          </a:p>
          <a:p>
            <a:pPr marL="0" indent="0">
              <a:lnSpc>
                <a:spcPct val="100000"/>
              </a:lnSpc>
              <a:spcBef>
                <a:spcPts val="0"/>
              </a:spcBef>
              <a:buNone/>
            </a:pPr>
            <a:r>
              <a:rPr lang="zh-CN" altLang="en-US" sz="1600" b="1"/>
              <a:t>                </a:t>
            </a:r>
            <a:r>
              <a:rPr lang="en-US" altLang="zh-CN" sz="1600" b="1"/>
              <a:t>frame.setDefaultCloseOperation(JFrame.EXIT_ON_CLOSE); </a:t>
            </a:r>
            <a:endParaRPr lang="en-US" altLang="zh-CN" sz="1600" b="1"/>
          </a:p>
          <a:p>
            <a:pPr marL="0" indent="0">
              <a:lnSpc>
                <a:spcPct val="100000"/>
              </a:lnSpc>
              <a:spcBef>
                <a:spcPts val="0"/>
              </a:spcBef>
              <a:buNone/>
            </a:pPr>
            <a:r>
              <a:rPr lang="zh-CN" altLang="en-US" sz="1600" b="1"/>
              <a:t>                </a:t>
            </a:r>
            <a:r>
              <a:rPr lang="en-US" altLang="zh-CN" sz="1600" b="1"/>
              <a:t>frame.setSize(300, 200); frame.setVisible(true); </a:t>
            </a:r>
            <a:endParaRPr lang="en-US" altLang="zh-CN" sz="1600" b="1"/>
          </a:p>
          <a:p>
            <a:pPr marL="0" indent="0">
              <a:lnSpc>
                <a:spcPct val="100000"/>
              </a:lnSpc>
              <a:spcBef>
                <a:spcPts val="0"/>
              </a:spcBef>
              <a:buNone/>
            </a:pPr>
            <a:r>
              <a:rPr lang="zh-CN" altLang="en-US" sz="1600" b="1"/>
              <a:t>        </a:t>
            </a:r>
            <a:r>
              <a:rPr lang="en-US" altLang="zh-CN" sz="1600" b="1"/>
              <a:t>} </a:t>
            </a:r>
            <a:endParaRPr lang="en-US" altLang="zh-CN" sz="1600" b="1"/>
          </a:p>
          <a:p>
            <a:pPr marL="0" indent="0">
              <a:lnSpc>
                <a:spcPct val="100000"/>
              </a:lnSpc>
              <a:spcBef>
                <a:spcPts val="0"/>
              </a:spcBef>
              <a:buNone/>
            </a:pPr>
            <a:r>
              <a:rPr lang="en-US" altLang="zh-CN" sz="1600" b="1"/>
              <a:t>}</a:t>
            </a:r>
            <a:endParaRPr lang="en-US" altLang="zh-CN" sz="1050" b="1">
              <a:solidFill>
                <a:schemeClr val="tx1">
                  <a:lumMod val="65000"/>
                  <a:lumOff val="35000"/>
                </a:schemeClr>
              </a:solidFill>
            </a:endParaRPr>
          </a:p>
        </p:txBody>
      </p:sp>
      <p:sp>
        <p:nvSpPr>
          <p:cNvPr id="10" name="圆角矩形标注 9"/>
          <p:cNvSpPr/>
          <p:nvPr/>
        </p:nvSpPr>
        <p:spPr>
          <a:xfrm>
            <a:off x="2720556" y="3501318"/>
            <a:ext cx="2895240" cy="556404"/>
          </a:xfrm>
          <a:prstGeom prst="wedgeRoundRectCallout">
            <a:avLst>
              <a:gd name="adj1" fmla="val -45768"/>
              <a:gd name="adj2" fmla="val 69104"/>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t>通过</a:t>
            </a:r>
            <a:r>
              <a:rPr kumimoji="1" lang="en-US" altLang="zh-CN"/>
              <a:t>add</a:t>
            </a:r>
            <a:r>
              <a:rPr kumimoji="1" lang="zh-CN" altLang="en-US"/>
              <a:t>方法来实现嵌套</a:t>
            </a: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4.2.1</a:t>
            </a:r>
            <a:r>
              <a:rPr kumimoji="1" lang="zh-CN" altLang="en-US" dirty="0">
                <a:solidFill>
                  <a:schemeClr val="bg1"/>
                </a:solidFill>
              </a:rPr>
              <a:t> 图形界面基础</a:t>
            </a:r>
            <a:r>
              <a:rPr kumimoji="1" lang="en-US" altLang="zh-CN" sz="3600" dirty="0">
                <a:solidFill>
                  <a:schemeClr val="bg1"/>
                </a:solidFill>
              </a:rPr>
              <a:t> </a:t>
            </a:r>
            <a:r>
              <a:rPr kumimoji="1" lang="en-US" altLang="zh-CN" sz="2800" dirty="0">
                <a:solidFill>
                  <a:schemeClr val="bg1"/>
                </a:solidFill>
              </a:rPr>
              <a:t>9/21</a:t>
            </a:r>
            <a:r>
              <a:rPr kumimoji="1" lang="en-US" altLang="zh-CN" sz="3600" dirty="0">
                <a:solidFill>
                  <a:schemeClr val="bg1"/>
                </a:solidFill>
              </a:rPr>
              <a:t> </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6"/>
            </p:custDataLst>
          </p:nvPr>
        </p:nvSpPr>
        <p:spPr>
          <a:xfrm>
            <a:off x="530860" y="1812472"/>
            <a:ext cx="8308975" cy="1120948"/>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en-US" altLang="zh-CN" sz="2400" b="1" dirty="0">
                <a:solidFill>
                  <a:schemeClr val="tx1"/>
                </a:solidFill>
              </a:rPr>
              <a:t>Swing</a:t>
            </a:r>
            <a:r>
              <a:rPr kumimoji="1" lang="zh-CN" altLang="en-US" sz="2400" b="1" dirty="0">
                <a:solidFill>
                  <a:schemeClr val="tx1"/>
                </a:solidFill>
              </a:rPr>
              <a:t>提供了一套执行用户接口功能的原子组件，具有可定制的外观，能够向用户输出信息或者接收用户的键盘鼠标输入。</a:t>
            </a:r>
            <a:endParaRPr kumimoji="1" lang="zh-CN" altLang="en-US" sz="2400" b="1" dirty="0">
              <a:solidFill>
                <a:schemeClr val="tx1"/>
              </a:solidFill>
            </a:endParaRPr>
          </a:p>
        </p:txBody>
      </p:sp>
      <p:sp>
        <p:nvSpPr>
          <p:cNvPr id="8" name="内容占位符 2"/>
          <p:cNvSpPr txBox="1"/>
          <p:nvPr>
            <p:custDataLst>
              <p:tags r:id="rId7"/>
            </p:custDataLst>
          </p:nvPr>
        </p:nvSpPr>
        <p:spPr>
          <a:xfrm>
            <a:off x="530860" y="2954960"/>
            <a:ext cx="6231276" cy="3295902"/>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kumimoji="1" lang="zh-CN" altLang="en-US" sz="2400" b="1" dirty="0">
                <a:solidFill>
                  <a:schemeClr val="tx1"/>
                </a:solidFill>
              </a:rPr>
              <a:t>下面介绍几个常用的原子组件：</a:t>
            </a:r>
            <a:endParaRPr kumimoji="1" lang="en-US" altLang="zh-CN" sz="2400" b="1" dirty="0">
              <a:solidFill>
                <a:schemeClr val="tx1"/>
              </a:solidFill>
            </a:endParaRPr>
          </a:p>
          <a:p>
            <a:pPr>
              <a:lnSpc>
                <a:spcPct val="150000"/>
              </a:lnSpc>
            </a:pPr>
            <a:r>
              <a:rPr kumimoji="1" lang="zh-CN" altLang="en-US" sz="2400" b="1" dirty="0">
                <a:solidFill>
                  <a:schemeClr val="tx1"/>
                </a:solidFill>
              </a:rPr>
              <a:t>标签组件 </a:t>
            </a:r>
            <a:r>
              <a:rPr kumimoji="1" lang="en-US" altLang="zh-CN" sz="2400" b="1" dirty="0">
                <a:solidFill>
                  <a:schemeClr val="tx1"/>
                </a:solidFill>
              </a:rPr>
              <a:t>——</a:t>
            </a:r>
            <a:r>
              <a:rPr kumimoji="1" lang="zh-CN" altLang="en-US" sz="2400" b="1" dirty="0">
                <a:solidFill>
                  <a:schemeClr val="tx1"/>
                </a:solidFill>
              </a:rPr>
              <a:t> </a:t>
            </a:r>
            <a:r>
              <a:rPr kumimoji="1" lang="en-US" altLang="zh-CN" sz="2400" b="1" dirty="0" err="1">
                <a:solidFill>
                  <a:schemeClr val="tx1"/>
                </a:solidFill>
              </a:rPr>
              <a:t>JLabel</a:t>
            </a:r>
            <a:endParaRPr kumimoji="1" lang="en-US" altLang="zh-CN" sz="2400" b="1" dirty="0">
              <a:solidFill>
                <a:schemeClr val="tx1"/>
              </a:solidFill>
            </a:endParaRPr>
          </a:p>
          <a:p>
            <a:pPr>
              <a:lnSpc>
                <a:spcPct val="150000"/>
              </a:lnSpc>
            </a:pPr>
            <a:r>
              <a:rPr kumimoji="1" lang="zh-CN" altLang="en-US" sz="2400" b="1" dirty="0">
                <a:solidFill>
                  <a:schemeClr val="tx1"/>
                </a:solidFill>
              </a:rPr>
              <a:t>按钮组件 </a:t>
            </a:r>
            <a:r>
              <a:rPr kumimoji="1" lang="en-US" altLang="zh-CN" sz="2400" b="1" dirty="0">
                <a:solidFill>
                  <a:schemeClr val="tx1"/>
                </a:solidFill>
              </a:rPr>
              <a:t>——</a:t>
            </a:r>
            <a:r>
              <a:rPr kumimoji="1" lang="zh-CN" altLang="en-US" sz="2400" b="1" dirty="0">
                <a:solidFill>
                  <a:schemeClr val="tx1"/>
                </a:solidFill>
              </a:rPr>
              <a:t> </a:t>
            </a:r>
            <a:r>
              <a:rPr kumimoji="1" lang="en-US" altLang="zh-CN" sz="2400" b="1" dirty="0" err="1">
                <a:solidFill>
                  <a:schemeClr val="tx1"/>
                </a:solidFill>
              </a:rPr>
              <a:t>JButton</a:t>
            </a:r>
            <a:endParaRPr kumimoji="1" lang="en-US" altLang="zh-CN" sz="2400" b="1" dirty="0">
              <a:solidFill>
                <a:schemeClr val="tx1"/>
              </a:solidFill>
            </a:endParaRPr>
          </a:p>
          <a:p>
            <a:pPr>
              <a:lnSpc>
                <a:spcPct val="150000"/>
              </a:lnSpc>
            </a:pPr>
            <a:r>
              <a:rPr kumimoji="1" lang="zh-CN" altLang="en-US" sz="2400" b="1" dirty="0">
                <a:solidFill>
                  <a:schemeClr val="tx1"/>
                </a:solidFill>
              </a:rPr>
              <a:t>复选框组件 </a:t>
            </a:r>
            <a:r>
              <a:rPr kumimoji="1" lang="en-US" altLang="zh-CN" sz="2400" b="1" dirty="0">
                <a:solidFill>
                  <a:schemeClr val="tx1"/>
                </a:solidFill>
              </a:rPr>
              <a:t>——</a:t>
            </a:r>
            <a:r>
              <a:rPr kumimoji="1" lang="zh-CN" altLang="en-US" sz="2400" b="1" dirty="0">
                <a:solidFill>
                  <a:schemeClr val="tx1"/>
                </a:solidFill>
              </a:rPr>
              <a:t> </a:t>
            </a:r>
            <a:r>
              <a:rPr kumimoji="1" lang="en-US" altLang="zh-CN" sz="2400" b="1" dirty="0" err="1">
                <a:solidFill>
                  <a:schemeClr val="tx1"/>
                </a:solidFill>
              </a:rPr>
              <a:t>JCheckBox</a:t>
            </a:r>
            <a:endParaRPr kumimoji="1" lang="en-US" altLang="zh-CN" sz="2400" b="1" dirty="0">
              <a:solidFill>
                <a:schemeClr val="tx1"/>
              </a:solidFill>
            </a:endParaRPr>
          </a:p>
          <a:p>
            <a:pPr>
              <a:lnSpc>
                <a:spcPct val="150000"/>
              </a:lnSpc>
            </a:pPr>
            <a:r>
              <a:rPr kumimoji="1" lang="zh-CN" altLang="en-US" sz="2400" b="1" dirty="0">
                <a:solidFill>
                  <a:schemeClr val="tx1"/>
                </a:solidFill>
              </a:rPr>
              <a:t>文本输入组件 </a:t>
            </a:r>
            <a:r>
              <a:rPr kumimoji="1" lang="en-US" altLang="zh-CN" sz="2400" b="1" dirty="0">
                <a:solidFill>
                  <a:schemeClr val="tx1"/>
                </a:solidFill>
              </a:rPr>
              <a:t>——</a:t>
            </a:r>
            <a:r>
              <a:rPr kumimoji="1" lang="zh-CN" altLang="en-US" sz="2400" b="1" dirty="0">
                <a:solidFill>
                  <a:schemeClr val="tx1"/>
                </a:solidFill>
              </a:rPr>
              <a:t> </a:t>
            </a:r>
            <a:r>
              <a:rPr kumimoji="1" lang="en-US" altLang="zh-CN" sz="2400" b="1" dirty="0" err="1">
                <a:solidFill>
                  <a:schemeClr val="tx1"/>
                </a:solidFill>
              </a:rPr>
              <a:t>JTextField</a:t>
            </a:r>
            <a:r>
              <a:rPr kumimoji="1" lang="zh-CN" altLang="en-US" sz="2400" b="1" dirty="0">
                <a:solidFill>
                  <a:schemeClr val="tx1"/>
                </a:solidFill>
              </a:rPr>
              <a:t>、</a:t>
            </a:r>
            <a:r>
              <a:rPr kumimoji="1" lang="en-US" altLang="zh-CN" sz="2400" b="1" dirty="0" err="1">
                <a:solidFill>
                  <a:schemeClr val="tx1"/>
                </a:solidFill>
              </a:rPr>
              <a:t>JTextArea</a:t>
            </a:r>
            <a:endParaRPr kumimoji="1" lang="en-US" altLang="zh-CN" sz="2400" b="1" dirty="0" err="1">
              <a:solidFill>
                <a:schemeClr val="tx1"/>
              </a:solidFill>
            </a:endParaRPr>
          </a:p>
        </p:txBody>
      </p:sp>
      <p:sp>
        <p:nvSpPr>
          <p:cNvPr id="9" name="内容占位符 2"/>
          <p:cNvSpPr txBox="1"/>
          <p:nvPr/>
        </p:nvSpPr>
        <p:spPr>
          <a:xfrm>
            <a:off x="4697937" y="3625656"/>
            <a:ext cx="4358029" cy="195450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单选按钮 </a:t>
            </a:r>
            <a:r>
              <a:rPr kumimoji="1" lang="en-US" altLang="zh-CN" sz="2400" b="1" dirty="0">
                <a:solidFill>
                  <a:schemeClr val="tx1"/>
                </a:solidFill>
              </a:rPr>
              <a:t>——</a:t>
            </a:r>
            <a:r>
              <a:rPr kumimoji="1" lang="zh-CN" altLang="en-US" sz="2400" b="1" dirty="0">
                <a:solidFill>
                  <a:schemeClr val="tx1"/>
                </a:solidFill>
              </a:rPr>
              <a:t> </a:t>
            </a:r>
            <a:r>
              <a:rPr kumimoji="1" lang="en-US" altLang="zh-CN" sz="2400" b="1" dirty="0" err="1">
                <a:solidFill>
                  <a:schemeClr val="tx1"/>
                </a:solidFill>
              </a:rPr>
              <a:t>JRadioButton</a:t>
            </a:r>
            <a:endParaRPr kumimoji="1" lang="en-US" altLang="zh-CN" sz="2400" b="1" dirty="0">
              <a:solidFill>
                <a:schemeClr val="tx1"/>
              </a:solidFill>
            </a:endParaRPr>
          </a:p>
          <a:p>
            <a:pPr>
              <a:lnSpc>
                <a:spcPct val="150000"/>
              </a:lnSpc>
            </a:pPr>
            <a:r>
              <a:rPr kumimoji="1" lang="zh-CN" altLang="en-US" sz="2400" b="1" dirty="0">
                <a:solidFill>
                  <a:schemeClr val="tx1"/>
                </a:solidFill>
              </a:rPr>
              <a:t>组合框 </a:t>
            </a:r>
            <a:r>
              <a:rPr kumimoji="1" lang="en-US" altLang="zh-CN" sz="2400" b="1" dirty="0">
                <a:solidFill>
                  <a:schemeClr val="tx1"/>
                </a:solidFill>
              </a:rPr>
              <a:t>——</a:t>
            </a:r>
            <a:r>
              <a:rPr kumimoji="1" lang="zh-CN" altLang="en-US" sz="2400" b="1" dirty="0">
                <a:solidFill>
                  <a:schemeClr val="tx1"/>
                </a:solidFill>
              </a:rPr>
              <a:t> </a:t>
            </a:r>
            <a:r>
              <a:rPr kumimoji="1" lang="en-US" altLang="zh-CN" sz="2400" b="1" dirty="0" err="1">
                <a:solidFill>
                  <a:schemeClr val="tx1"/>
                </a:solidFill>
              </a:rPr>
              <a:t>JComboBox</a:t>
            </a:r>
            <a:endParaRPr kumimoji="1" lang="en-US" altLang="zh-CN" sz="2400" b="1" dirty="0">
              <a:solidFill>
                <a:schemeClr val="tx1"/>
              </a:solidFill>
            </a:endParaRPr>
          </a:p>
          <a:p>
            <a:pPr>
              <a:lnSpc>
                <a:spcPct val="150000"/>
              </a:lnSpc>
            </a:pPr>
            <a:r>
              <a:rPr kumimoji="1" lang="zh-CN" altLang="en-US" sz="2400" b="1" dirty="0">
                <a:solidFill>
                  <a:schemeClr val="tx1"/>
                </a:solidFill>
              </a:rPr>
              <a:t>列表框 </a:t>
            </a:r>
            <a:r>
              <a:rPr kumimoji="1" lang="en-US" altLang="zh-CN" sz="2400" b="1" dirty="0">
                <a:solidFill>
                  <a:schemeClr val="tx1"/>
                </a:solidFill>
              </a:rPr>
              <a:t>——</a:t>
            </a:r>
            <a:r>
              <a:rPr kumimoji="1" lang="zh-CN" altLang="en-US" sz="2400" b="1" dirty="0">
                <a:solidFill>
                  <a:schemeClr val="tx1"/>
                </a:solidFill>
              </a:rPr>
              <a:t> </a:t>
            </a:r>
            <a:r>
              <a:rPr kumimoji="1" lang="en-US" altLang="zh-CN" sz="2400" b="1" dirty="0" err="1">
                <a:solidFill>
                  <a:schemeClr val="tx1"/>
                </a:solidFill>
              </a:rPr>
              <a:t>JList</a:t>
            </a:r>
            <a:endParaRPr kumimoji="1" lang="en-US" altLang="zh-CN" sz="2400" b="1" dirty="0" err="1">
              <a:solidFill>
                <a:schemeClr val="tx1"/>
              </a:solidFill>
            </a:endParaRPr>
          </a:p>
        </p:txBody>
      </p:sp>
      <p:sp>
        <p:nvSpPr>
          <p:cNvPr id="10" name="内容占位符 2"/>
          <p:cNvSpPr txBox="1"/>
          <p:nvPr>
            <p:custDataLst>
              <p:tags r:id="rId8"/>
            </p:custDataLst>
          </p:nvPr>
        </p:nvSpPr>
        <p:spPr>
          <a:xfrm>
            <a:off x="530859" y="1271537"/>
            <a:ext cx="8308975"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zh-CN" altLang="en-US" sz="2400" b="1" dirty="0">
                <a:solidFill>
                  <a:srgbClr val="034EA2"/>
                </a:solidFill>
              </a:rPr>
              <a:t>原子组件</a:t>
            </a:r>
            <a:endParaRPr kumimoji="1" lang="en-US" altLang="zh-CN" sz="2400" dirty="0">
              <a:solidFill>
                <a:srgbClr val="034EA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4.2.1</a:t>
            </a:r>
            <a:r>
              <a:rPr kumimoji="1" lang="zh-CN" altLang="en-US" dirty="0">
                <a:solidFill>
                  <a:schemeClr val="bg1"/>
                </a:solidFill>
              </a:rPr>
              <a:t> 图形界面基础</a:t>
            </a:r>
            <a:r>
              <a:rPr kumimoji="1" lang="en-US" altLang="zh-CN" sz="3600" dirty="0">
                <a:solidFill>
                  <a:schemeClr val="bg1"/>
                </a:solidFill>
              </a:rPr>
              <a:t> </a:t>
            </a:r>
            <a:r>
              <a:rPr kumimoji="1" lang="en-US" altLang="zh-CN" sz="2800" dirty="0">
                <a:solidFill>
                  <a:schemeClr val="bg1"/>
                </a:solidFill>
              </a:rPr>
              <a:t>10/21</a:t>
            </a:r>
            <a:r>
              <a:rPr kumimoji="1" lang="en-US" altLang="zh-CN" sz="3600" dirty="0">
                <a:solidFill>
                  <a:schemeClr val="bg1"/>
                </a:solidFill>
              </a:rPr>
              <a:t> </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p:nvPr>
            <p:custDataLst>
              <p:tags r:id="rId6"/>
            </p:custDataLst>
          </p:nvPr>
        </p:nvSpPr>
        <p:spPr>
          <a:xfrm>
            <a:off x="407766" y="1188720"/>
            <a:ext cx="8322996"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rgbClr val="034DA0"/>
                </a:solidFill>
              </a:rPr>
              <a:t>标签组件</a:t>
            </a:r>
            <a:r>
              <a:rPr kumimoji="1" lang="en-US" altLang="zh-CN" sz="2400" b="1" dirty="0">
                <a:solidFill>
                  <a:srgbClr val="034DA0"/>
                </a:solidFill>
              </a:rPr>
              <a:t>(</a:t>
            </a:r>
            <a:r>
              <a:rPr kumimoji="1" lang="en-US" altLang="zh-CN" sz="2400" b="1" dirty="0" err="1">
                <a:solidFill>
                  <a:srgbClr val="034DA0"/>
                </a:solidFill>
              </a:rPr>
              <a:t>JLabel)</a:t>
            </a:r>
            <a:r>
              <a:rPr kumimoji="1" lang="zh-CN" altLang="en-US" sz="2400" b="1" dirty="0" err="1"/>
              <a:t> </a:t>
            </a:r>
            <a:r>
              <a:rPr kumimoji="1" lang="en-US" altLang="zh-CN" sz="2400" b="1" dirty="0" err="1">
                <a:solidFill>
                  <a:schemeClr val="tx1"/>
                </a:solidFill>
              </a:rPr>
              <a:t>—</a:t>
            </a:r>
            <a:r>
              <a:rPr kumimoji="1" lang="zh-CN" altLang="en-US" sz="2400" b="1" dirty="0" err="1">
                <a:solidFill>
                  <a:schemeClr val="tx1"/>
                </a:solidFill>
              </a:rPr>
              <a:t> </a:t>
            </a:r>
            <a:r>
              <a:rPr kumimoji="1" lang="zh-CN" altLang="en-US" sz="2400" b="1" dirty="0">
                <a:solidFill>
                  <a:schemeClr val="tx1"/>
                </a:solidFill>
              </a:rPr>
              <a:t>显示文本、图标，或者同时显示两者。</a:t>
            </a:r>
            <a:endParaRPr kumimoji="1" lang="zh-CN" altLang="en-US" sz="2400" b="1" dirty="0">
              <a:solidFill>
                <a:schemeClr val="tx1"/>
              </a:solidFill>
            </a:endParaRPr>
          </a:p>
        </p:txBody>
      </p:sp>
      <p:sp>
        <p:nvSpPr>
          <p:cNvPr id="7" name="内容占位符 2"/>
          <p:cNvSpPr txBox="1"/>
          <p:nvPr>
            <p:custDataLst>
              <p:tags r:id="rId7"/>
            </p:custDataLst>
          </p:nvPr>
        </p:nvSpPr>
        <p:spPr>
          <a:xfrm>
            <a:off x="407766" y="1790174"/>
            <a:ext cx="8322996" cy="1120948"/>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rgbClr val="034EA2"/>
                </a:solidFill>
              </a:rPr>
              <a:t>按钮组件</a:t>
            </a:r>
            <a:r>
              <a:rPr kumimoji="1" lang="en-US" altLang="zh-CN" sz="2400" b="1" dirty="0">
                <a:solidFill>
                  <a:srgbClr val="034EA2"/>
                </a:solidFill>
              </a:rPr>
              <a:t>(</a:t>
            </a:r>
            <a:r>
              <a:rPr kumimoji="1" lang="en-US" altLang="zh-CN" sz="2400" b="1" dirty="0" err="1">
                <a:solidFill>
                  <a:srgbClr val="034EA2"/>
                </a:solidFill>
              </a:rPr>
              <a:t>JButton)</a:t>
            </a:r>
            <a:r>
              <a:rPr kumimoji="1" lang="zh-CN" altLang="en-US" sz="2400" b="1" dirty="0" err="1">
                <a:solidFill>
                  <a:srgbClr val="034EA2"/>
                </a:solidFill>
              </a:rPr>
              <a:t> </a:t>
            </a:r>
            <a:r>
              <a:rPr kumimoji="1" lang="en-US" altLang="zh-CN" sz="2400" b="1" dirty="0" err="1">
                <a:solidFill>
                  <a:schemeClr val="tx1"/>
                </a:solidFill>
              </a:rPr>
              <a:t>—</a:t>
            </a:r>
            <a:r>
              <a:rPr kumimoji="1" lang="zh-CN" altLang="en-US" sz="2400" b="1" dirty="0" err="1">
                <a:solidFill>
                  <a:schemeClr val="tx1"/>
                </a:solidFill>
              </a:rPr>
              <a:t> </a:t>
            </a:r>
            <a:r>
              <a:rPr kumimoji="1" lang="zh-CN" altLang="en-US" sz="2400" b="1" dirty="0">
                <a:solidFill>
                  <a:schemeClr val="tx1"/>
                </a:solidFill>
              </a:rPr>
              <a:t>接收和响应用户的鼠标事件，按钮上可以显示文本图标或者同时显示文本和图标。</a:t>
            </a:r>
            <a:endParaRPr kumimoji="1" lang="zh-CN" altLang="en-US" sz="2400" b="1" dirty="0">
              <a:solidFill>
                <a:schemeClr val="tx1"/>
              </a:solidFill>
            </a:endParaRPr>
          </a:p>
        </p:txBody>
      </p:sp>
      <p:sp>
        <p:nvSpPr>
          <p:cNvPr id="9" name="内容占位符 2"/>
          <p:cNvSpPr txBox="1"/>
          <p:nvPr>
            <p:custDataLst>
              <p:tags r:id="rId8"/>
            </p:custDataLst>
          </p:nvPr>
        </p:nvSpPr>
        <p:spPr>
          <a:xfrm>
            <a:off x="407766" y="2938848"/>
            <a:ext cx="8322996" cy="1120948"/>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rgbClr val="034EA2"/>
                </a:solidFill>
              </a:rPr>
              <a:t>复选框组件</a:t>
            </a:r>
            <a:r>
              <a:rPr kumimoji="1" lang="en-US" altLang="zh-CN" sz="2400" b="1" dirty="0">
                <a:solidFill>
                  <a:srgbClr val="034EA2"/>
                </a:solidFill>
              </a:rPr>
              <a:t>(</a:t>
            </a:r>
            <a:r>
              <a:rPr kumimoji="1" lang="en-US" altLang="zh-CN" sz="2400" b="1" dirty="0" err="1">
                <a:solidFill>
                  <a:srgbClr val="034EA2"/>
                </a:solidFill>
              </a:rPr>
              <a:t>JCheckBox)</a:t>
            </a:r>
            <a:r>
              <a:rPr kumimoji="1" lang="zh-CN" altLang="en-US" sz="2400" b="1" dirty="0" err="1">
                <a:solidFill>
                  <a:schemeClr val="tx1"/>
                </a:solidFill>
              </a:rPr>
              <a:t> </a:t>
            </a:r>
            <a:r>
              <a:rPr kumimoji="1" lang="en-US" altLang="zh-CN" sz="2400" b="1" dirty="0" err="1">
                <a:solidFill>
                  <a:schemeClr val="tx1"/>
                </a:solidFill>
              </a:rPr>
              <a:t>—</a:t>
            </a:r>
            <a:r>
              <a:rPr kumimoji="1" lang="zh-CN" altLang="en-US" sz="2400" b="1" dirty="0" err="1">
                <a:solidFill>
                  <a:schemeClr val="tx1"/>
                </a:solidFill>
              </a:rPr>
              <a:t> </a:t>
            </a:r>
            <a:r>
              <a:rPr kumimoji="1" lang="zh-CN" altLang="en-US" sz="2400" b="1" dirty="0">
                <a:solidFill>
                  <a:schemeClr val="tx1"/>
                </a:solidFill>
              </a:rPr>
              <a:t>复选框可以让用户做出多项选择，主要用于用户选择属性</a:t>
            </a:r>
            <a:r>
              <a:rPr kumimoji="1" lang="zh-CN" altLang="en-US" sz="2400" dirty="0">
                <a:solidFill>
                  <a:schemeClr val="tx1"/>
                </a:solidFill>
              </a:rPr>
              <a:t>。</a:t>
            </a:r>
            <a:endParaRPr kumimoji="1" lang="zh-CN" altLang="en-US" sz="2400" b="1" dirty="0">
              <a:solidFill>
                <a:schemeClr val="tx1"/>
              </a:solidFill>
            </a:endParaRPr>
          </a:p>
        </p:txBody>
      </p:sp>
      <p:sp>
        <p:nvSpPr>
          <p:cNvPr id="10" name="内容占位符 2"/>
          <p:cNvSpPr txBox="1"/>
          <p:nvPr>
            <p:custDataLst>
              <p:tags r:id="rId9"/>
            </p:custDataLst>
          </p:nvPr>
        </p:nvSpPr>
        <p:spPr>
          <a:xfrm>
            <a:off x="407766" y="4122026"/>
            <a:ext cx="8322996" cy="1803186"/>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rgbClr val="034EA2"/>
                </a:solidFill>
              </a:rPr>
              <a:t>文本输入组件</a:t>
            </a:r>
            <a:r>
              <a:rPr kumimoji="1" lang="zh-CN" altLang="en-US" sz="2400" b="1" dirty="0"/>
              <a:t> </a:t>
            </a:r>
            <a:endParaRPr kumimoji="1" lang="en-US" altLang="zh-CN" sz="2400" b="1" dirty="0"/>
          </a:p>
          <a:p>
            <a:pPr lvl="1">
              <a:lnSpc>
                <a:spcPct val="150000"/>
              </a:lnSpc>
            </a:pPr>
            <a:r>
              <a:rPr kumimoji="1" lang="zh-CN" altLang="en-US" b="1" dirty="0" err="1">
                <a:solidFill>
                  <a:schemeClr val="tx1"/>
                </a:solidFill>
              </a:rPr>
              <a:t>文本区</a:t>
            </a:r>
            <a:r>
              <a:rPr kumimoji="1" lang="en-US" altLang="zh-CN" b="1" dirty="0" err="1">
                <a:solidFill>
                  <a:schemeClr val="tx1"/>
                </a:solidFill>
              </a:rPr>
              <a:t>(JTextField)</a:t>
            </a:r>
            <a:r>
              <a:rPr kumimoji="1" lang="zh-CN" altLang="en-US" b="1" dirty="0" err="1">
                <a:solidFill>
                  <a:schemeClr val="tx1"/>
                </a:solidFill>
              </a:rPr>
              <a:t> </a:t>
            </a:r>
            <a:r>
              <a:rPr kumimoji="1" lang="en-US" altLang="zh-CN" b="1" dirty="0" err="1">
                <a:solidFill>
                  <a:schemeClr val="tx1"/>
                </a:solidFill>
              </a:rPr>
              <a:t>—</a:t>
            </a:r>
            <a:r>
              <a:rPr kumimoji="1" lang="zh-CN" altLang="en-US" b="1" dirty="0" err="1">
                <a:solidFill>
                  <a:schemeClr val="tx1"/>
                </a:solidFill>
              </a:rPr>
              <a:t> </a:t>
            </a:r>
            <a:r>
              <a:rPr kumimoji="1" lang="zh-CN" altLang="en-US" b="1" dirty="0">
                <a:solidFill>
                  <a:schemeClr val="tx1"/>
                </a:solidFill>
              </a:rPr>
              <a:t>主要用于输入单行文本。</a:t>
            </a:r>
            <a:endParaRPr kumimoji="1" lang="en-US" altLang="zh-CN" b="1" dirty="0" err="1">
              <a:solidFill>
                <a:schemeClr val="tx1"/>
              </a:solidFill>
            </a:endParaRPr>
          </a:p>
          <a:p>
            <a:pPr lvl="1">
              <a:lnSpc>
                <a:spcPct val="150000"/>
              </a:lnSpc>
            </a:pPr>
            <a:r>
              <a:rPr kumimoji="1" lang="zh-CN" altLang="en-US" b="1" dirty="0" err="1">
                <a:solidFill>
                  <a:schemeClr val="tx1"/>
                </a:solidFill>
              </a:rPr>
              <a:t>文本域</a:t>
            </a:r>
            <a:r>
              <a:rPr kumimoji="1" lang="en-US" altLang="zh-CN" b="1" dirty="0" err="1">
                <a:solidFill>
                  <a:schemeClr val="tx1"/>
                </a:solidFill>
              </a:rPr>
              <a:t>(JTextArea)</a:t>
            </a:r>
            <a:r>
              <a:rPr kumimoji="1" lang="zh-CN" altLang="en-US" b="1" dirty="0" err="1">
                <a:solidFill>
                  <a:schemeClr val="tx1"/>
                </a:solidFill>
              </a:rPr>
              <a:t> </a:t>
            </a:r>
            <a:r>
              <a:rPr kumimoji="1" lang="en-US" altLang="zh-CN" b="1" dirty="0" err="1">
                <a:solidFill>
                  <a:schemeClr val="tx1"/>
                </a:solidFill>
              </a:rPr>
              <a:t>—</a:t>
            </a:r>
            <a:r>
              <a:rPr kumimoji="1" lang="zh-CN" altLang="en-US" b="1" dirty="0" err="1">
                <a:solidFill>
                  <a:schemeClr val="tx1"/>
                </a:solidFill>
              </a:rPr>
              <a:t> </a:t>
            </a:r>
            <a:r>
              <a:rPr kumimoji="1" lang="zh-CN" altLang="en-US" b="1" dirty="0">
                <a:solidFill>
                  <a:schemeClr val="tx1"/>
                </a:solidFill>
              </a:rPr>
              <a:t>支持多行文本输入</a:t>
            </a:r>
            <a:r>
              <a:rPr kumimoji="1" lang="zh-CN" altLang="en-US" dirty="0">
                <a:solidFill>
                  <a:schemeClr val="tx1"/>
                </a:solidFill>
              </a:rPr>
              <a:t>。</a:t>
            </a:r>
            <a:endParaRPr kumimoji="1" lang="zh-CN" altLang="en-US"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9" grpId="0"/>
      <p:bldP spid="1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4.2.1</a:t>
            </a:r>
            <a:r>
              <a:rPr kumimoji="1" lang="zh-CN" altLang="en-US" dirty="0">
                <a:solidFill>
                  <a:schemeClr val="bg1"/>
                </a:solidFill>
              </a:rPr>
              <a:t> 图形界面基础</a:t>
            </a:r>
            <a:r>
              <a:rPr kumimoji="1" lang="en-US" altLang="zh-CN" sz="3200" dirty="0">
                <a:solidFill>
                  <a:schemeClr val="bg1"/>
                </a:solidFill>
              </a:rPr>
              <a:t> </a:t>
            </a:r>
            <a:r>
              <a:rPr kumimoji="1" lang="en-US" altLang="zh-CN" sz="2800" dirty="0">
                <a:solidFill>
                  <a:schemeClr val="bg1"/>
                </a:solidFill>
              </a:rPr>
              <a:t>11/21</a:t>
            </a:r>
            <a:r>
              <a:rPr kumimoji="1" lang="en-US" altLang="zh-CN" sz="3600" dirty="0">
                <a:solidFill>
                  <a:schemeClr val="bg1"/>
                </a:solidFill>
              </a:rPr>
              <a:t> </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p:nvPr>
            <p:custDataLst>
              <p:tags r:id="rId6"/>
            </p:custDataLst>
          </p:nvPr>
        </p:nvSpPr>
        <p:spPr>
          <a:xfrm>
            <a:off x="407766" y="1188720"/>
            <a:ext cx="8322996" cy="1674946"/>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rgbClr val="034EA2"/>
                </a:solidFill>
              </a:rPr>
              <a:t>组合框（</a:t>
            </a:r>
            <a:r>
              <a:rPr kumimoji="1" lang="en-US" altLang="zh-CN" sz="2400" b="1" dirty="0" err="1">
                <a:solidFill>
                  <a:srgbClr val="034EA2"/>
                </a:solidFill>
              </a:rPr>
              <a:t>JComboBox</a:t>
            </a:r>
            <a:r>
              <a:rPr kumimoji="1" lang="zh-CN" altLang="en-US" sz="2400" b="1" dirty="0">
                <a:solidFill>
                  <a:srgbClr val="034EA2"/>
                </a:solidFill>
              </a:rPr>
              <a:t>）</a:t>
            </a:r>
            <a:r>
              <a:rPr kumimoji="1" lang="en-US" altLang="zh-CN" sz="2400" b="1" dirty="0">
                <a:solidFill>
                  <a:schemeClr val="tx1"/>
                </a:solidFill>
              </a:rPr>
              <a:t>—</a:t>
            </a:r>
            <a:r>
              <a:rPr kumimoji="1" lang="zh-CN" altLang="en-US" sz="2400" b="1" dirty="0">
                <a:solidFill>
                  <a:schemeClr val="tx1"/>
                </a:solidFill>
              </a:rPr>
              <a:t> 组合框提供一个下拉选择列表，当用户鼠标单击组合框时，将下拉出现选择项列表，用户可以从中单项选择某个选项。</a:t>
            </a:r>
            <a:endParaRPr kumimoji="1" lang="zh-CN" altLang="en-US" sz="2400" b="1" dirty="0">
              <a:solidFill>
                <a:schemeClr val="tx1"/>
              </a:solidFill>
            </a:endParaRPr>
          </a:p>
        </p:txBody>
      </p:sp>
      <p:sp>
        <p:nvSpPr>
          <p:cNvPr id="10" name="内容占位符 2"/>
          <p:cNvSpPr txBox="1"/>
          <p:nvPr>
            <p:custDataLst>
              <p:tags r:id="rId7"/>
            </p:custDataLst>
          </p:nvPr>
        </p:nvSpPr>
        <p:spPr>
          <a:xfrm>
            <a:off x="407766" y="2925896"/>
            <a:ext cx="8322996" cy="1674946"/>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rgbClr val="034EA2"/>
                </a:solidFill>
              </a:rPr>
              <a:t>列表框（</a:t>
            </a:r>
            <a:r>
              <a:rPr kumimoji="1" lang="en-US" altLang="zh-CN" sz="2400" b="1" dirty="0" err="1">
                <a:solidFill>
                  <a:srgbClr val="034EA2"/>
                </a:solidFill>
              </a:rPr>
              <a:t>JList</a:t>
            </a:r>
            <a:r>
              <a:rPr kumimoji="1" lang="zh-CN" altLang="en-US" sz="2400" b="1" dirty="0">
                <a:solidFill>
                  <a:srgbClr val="034EA2"/>
                </a:solidFill>
              </a:rPr>
              <a:t>）</a:t>
            </a:r>
            <a:r>
              <a:rPr kumimoji="1" lang="en-US" altLang="zh-CN" sz="2400" b="1" dirty="0">
                <a:solidFill>
                  <a:schemeClr val="tx1"/>
                </a:solidFill>
              </a:rPr>
              <a:t>—</a:t>
            </a:r>
            <a:r>
              <a:rPr kumimoji="1" lang="zh-CN" altLang="en-US" sz="2400" b="1" dirty="0">
                <a:solidFill>
                  <a:schemeClr val="tx1"/>
                </a:solidFill>
              </a:rPr>
              <a:t> 列表框在屏幕上以固定行数显示列表项，用户可以从中选择一个或者多个选项，</a:t>
            </a:r>
            <a:r>
              <a:rPr kumimoji="1" lang="en-US" altLang="zh-CN" sz="2400" b="1" dirty="0" err="1">
                <a:solidFill>
                  <a:schemeClr val="tx1"/>
                </a:solidFill>
              </a:rPr>
              <a:t>JList</a:t>
            </a:r>
            <a:r>
              <a:rPr kumimoji="1" lang="zh-CN" altLang="en-US" sz="2400" b="1" dirty="0">
                <a:solidFill>
                  <a:schemeClr val="tx1"/>
                </a:solidFill>
              </a:rPr>
              <a:t>组件均有对应的数据模型对象</a:t>
            </a:r>
            <a:r>
              <a:rPr kumimoji="1" lang="en-US" altLang="zh-CN" sz="2400" b="1" dirty="0" err="1">
                <a:solidFill>
                  <a:schemeClr val="tx1"/>
                </a:solidFill>
              </a:rPr>
              <a:t>ListModel</a:t>
            </a:r>
            <a:r>
              <a:rPr kumimoji="1" lang="zh-CN" altLang="en-US" sz="2400" b="1" dirty="0">
                <a:solidFill>
                  <a:schemeClr val="tx1"/>
                </a:solidFill>
              </a:rPr>
              <a:t>用于管理数据选项。</a:t>
            </a:r>
            <a:endParaRPr kumimoji="1" lang="zh-CN" altLang="en-US"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4.2.1</a:t>
            </a:r>
            <a:r>
              <a:rPr kumimoji="1" lang="zh-CN" altLang="en-US" dirty="0">
                <a:solidFill>
                  <a:schemeClr val="bg1"/>
                </a:solidFill>
              </a:rPr>
              <a:t> 图形界面基础</a:t>
            </a:r>
            <a:r>
              <a:rPr kumimoji="1" lang="en-US" altLang="zh-CN" sz="3600" dirty="0">
                <a:solidFill>
                  <a:schemeClr val="bg1"/>
                </a:solidFill>
              </a:rPr>
              <a:t> </a:t>
            </a:r>
            <a:r>
              <a:rPr kumimoji="1" lang="en-US" altLang="zh-CN" sz="2800" dirty="0">
                <a:solidFill>
                  <a:schemeClr val="bg1"/>
                </a:solidFill>
              </a:rPr>
              <a:t>12/21</a:t>
            </a:r>
            <a:r>
              <a:rPr kumimoji="1" lang="en-US" altLang="zh-CN" sz="3600" dirty="0">
                <a:solidFill>
                  <a:schemeClr val="bg1"/>
                </a:solidFill>
              </a:rPr>
              <a:t> </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p:nvPr>
            <p:custDataLst>
              <p:tags r:id="rId6"/>
            </p:custDataLst>
          </p:nvPr>
        </p:nvSpPr>
        <p:spPr>
          <a:xfrm>
            <a:off x="407766" y="1188720"/>
            <a:ext cx="8322996" cy="1120948"/>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rgbClr val="034EA2"/>
                </a:solidFill>
              </a:rPr>
              <a:t>中间容器 </a:t>
            </a:r>
            <a:r>
              <a:rPr kumimoji="1" lang="en-US" altLang="zh-CN" sz="2400" b="1" dirty="0">
                <a:solidFill>
                  <a:schemeClr val="tx1"/>
                </a:solidFill>
              </a:rPr>
              <a:t>—</a:t>
            </a:r>
            <a:r>
              <a:rPr kumimoji="1" lang="zh-CN" altLang="en-US" sz="2400" b="1" dirty="0">
                <a:solidFill>
                  <a:schemeClr val="tx1"/>
                </a:solidFill>
              </a:rPr>
              <a:t> 中间容器用于组织和管理，其内部包含的图形界面元素。</a:t>
            </a:r>
            <a:endParaRPr kumimoji="1" lang="zh-CN" altLang="en-US" sz="2400" b="1" dirty="0">
              <a:solidFill>
                <a:schemeClr val="tx1"/>
              </a:solidFill>
            </a:endParaRPr>
          </a:p>
        </p:txBody>
      </p:sp>
      <p:sp>
        <p:nvSpPr>
          <p:cNvPr id="10" name="内容占位符 2"/>
          <p:cNvSpPr txBox="1"/>
          <p:nvPr>
            <p:custDataLst>
              <p:tags r:id="rId7"/>
            </p:custDataLst>
          </p:nvPr>
        </p:nvSpPr>
        <p:spPr>
          <a:xfrm>
            <a:off x="628650" y="2472688"/>
            <a:ext cx="8322996" cy="3295902"/>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en-US" altLang="zh-CN" sz="2400" b="1" dirty="0" err="1">
                <a:solidFill>
                  <a:schemeClr val="tx1"/>
                </a:solidFill>
              </a:rPr>
              <a:t>JScrollPane				</a:t>
            </a:r>
            <a:r>
              <a:rPr kumimoji="1" lang="zh-CN" altLang="en-US" sz="2400" b="1" dirty="0" err="1">
                <a:solidFill>
                  <a:schemeClr val="tx1"/>
                </a:solidFill>
              </a:rPr>
              <a:t>滚动条容器</a:t>
            </a:r>
            <a:endParaRPr kumimoji="1" lang="en-US" altLang="zh-CN" sz="2400" b="1" dirty="0">
              <a:solidFill>
                <a:schemeClr val="tx1"/>
              </a:solidFill>
            </a:endParaRPr>
          </a:p>
          <a:p>
            <a:pPr>
              <a:lnSpc>
                <a:spcPct val="150000"/>
              </a:lnSpc>
            </a:pPr>
            <a:r>
              <a:rPr kumimoji="1" lang="en-US" altLang="zh-CN" sz="2400" b="1" dirty="0" err="1">
                <a:solidFill>
                  <a:schemeClr val="tx1"/>
                </a:solidFill>
              </a:rPr>
              <a:t>JSplitPane				</a:t>
            </a:r>
            <a:r>
              <a:rPr kumimoji="1" lang="zh-CN" altLang="en-US" sz="2400" b="1" dirty="0" err="1">
                <a:solidFill>
                  <a:schemeClr val="tx1"/>
                </a:solidFill>
              </a:rPr>
              <a:t>分区容器</a:t>
            </a:r>
            <a:endParaRPr kumimoji="1" lang="en-US" altLang="zh-CN" sz="2400" b="1" dirty="0">
              <a:solidFill>
                <a:schemeClr val="tx1"/>
              </a:solidFill>
            </a:endParaRPr>
          </a:p>
          <a:p>
            <a:pPr>
              <a:lnSpc>
                <a:spcPct val="150000"/>
              </a:lnSpc>
            </a:pPr>
            <a:r>
              <a:rPr kumimoji="1" lang="en-US" altLang="zh-CN" sz="2400" b="1" dirty="0" err="1">
                <a:solidFill>
                  <a:schemeClr val="tx1"/>
                </a:solidFill>
              </a:rPr>
              <a:t>JTabledPane			</a:t>
            </a:r>
            <a:r>
              <a:rPr kumimoji="1" lang="zh-CN" altLang="en-US" sz="2400" b="1" dirty="0" err="1">
                <a:solidFill>
                  <a:schemeClr val="tx1"/>
                </a:solidFill>
              </a:rPr>
              <a:t>选项卡容器</a:t>
            </a:r>
            <a:endParaRPr kumimoji="1" lang="en-US" altLang="zh-CN" sz="2400" b="1" dirty="0">
              <a:solidFill>
                <a:schemeClr val="tx1"/>
              </a:solidFill>
            </a:endParaRPr>
          </a:p>
          <a:p>
            <a:pPr>
              <a:lnSpc>
                <a:spcPct val="150000"/>
              </a:lnSpc>
            </a:pPr>
            <a:r>
              <a:rPr kumimoji="1" lang="en-US" altLang="zh-CN" sz="2400" b="1" dirty="0" err="1">
                <a:solidFill>
                  <a:schemeClr val="tx1"/>
                </a:solidFill>
              </a:rPr>
              <a:t>JDesktopPane			</a:t>
            </a:r>
            <a:r>
              <a:rPr kumimoji="1" lang="zh-CN" altLang="en-US" sz="2400" b="1" dirty="0" err="1">
                <a:solidFill>
                  <a:schemeClr val="tx1"/>
                </a:solidFill>
              </a:rPr>
              <a:t>内部重叠窗体管理容器</a:t>
            </a:r>
            <a:endParaRPr kumimoji="1" lang="en-US" altLang="zh-CN" sz="2400" b="1" dirty="0" err="1">
              <a:solidFill>
                <a:schemeClr val="tx1"/>
              </a:solidFill>
            </a:endParaRPr>
          </a:p>
          <a:p>
            <a:pPr>
              <a:lnSpc>
                <a:spcPct val="150000"/>
              </a:lnSpc>
            </a:pPr>
            <a:r>
              <a:rPr kumimoji="1" lang="en-US" altLang="zh-CN" sz="2400" b="1" dirty="0" err="1">
                <a:solidFill>
                  <a:schemeClr val="tx1"/>
                </a:solidFill>
              </a:rPr>
              <a:t>JInternalFrame			</a:t>
            </a:r>
            <a:r>
              <a:rPr kumimoji="1" lang="zh-CN" altLang="en-US" sz="2400" b="1" dirty="0" err="1">
                <a:solidFill>
                  <a:schemeClr val="tx1"/>
                </a:solidFill>
              </a:rPr>
              <a:t>窗口容器</a:t>
            </a:r>
            <a:endParaRPr kumimoji="1" lang="zh-CN" altLang="en-US" sz="2400" b="1" dirty="0" err="1">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4.2.1</a:t>
            </a:r>
            <a:r>
              <a:rPr kumimoji="1" lang="zh-CN" altLang="en-US" dirty="0">
                <a:solidFill>
                  <a:schemeClr val="bg1"/>
                </a:solidFill>
              </a:rPr>
              <a:t> 图形界面基础</a:t>
            </a:r>
            <a:r>
              <a:rPr kumimoji="1" lang="en-US" altLang="zh-CN" sz="3600" dirty="0">
                <a:solidFill>
                  <a:schemeClr val="bg1"/>
                </a:solidFill>
              </a:rPr>
              <a:t> </a:t>
            </a:r>
            <a:r>
              <a:rPr kumimoji="1" lang="en-US" altLang="zh-CN" sz="2800" dirty="0">
                <a:solidFill>
                  <a:schemeClr val="bg1"/>
                </a:solidFill>
              </a:rPr>
              <a:t>13/21</a:t>
            </a:r>
            <a:r>
              <a:rPr kumimoji="1" lang="en-US" altLang="zh-CN" sz="3600" dirty="0">
                <a:solidFill>
                  <a:schemeClr val="bg1"/>
                </a:solidFill>
              </a:rPr>
              <a:t> </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p:nvPr>
            <p:custDataLst>
              <p:tags r:id="rId6"/>
            </p:custDataLst>
          </p:nvPr>
        </p:nvSpPr>
        <p:spPr>
          <a:xfrm>
            <a:off x="407766" y="1188720"/>
            <a:ext cx="8107584"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rgbClr val="034EA2"/>
                </a:solidFill>
              </a:rPr>
              <a:t>对话框 </a:t>
            </a:r>
            <a:endParaRPr kumimoji="1" lang="en-US" altLang="zh-CN" sz="2400" b="1" dirty="0"/>
          </a:p>
        </p:txBody>
      </p:sp>
      <p:sp>
        <p:nvSpPr>
          <p:cNvPr id="10" name="内容占位符 2"/>
          <p:cNvSpPr txBox="1"/>
          <p:nvPr>
            <p:custDataLst>
              <p:tags r:id="rId7"/>
            </p:custDataLst>
          </p:nvPr>
        </p:nvSpPr>
        <p:spPr>
          <a:xfrm>
            <a:off x="628650" y="3191311"/>
            <a:ext cx="7651216" cy="1120948"/>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弹出对话框可以创建新的交互环境，从层次上体现对话框界面和原有界面的关系，避免破坏原有交互界面。</a:t>
            </a:r>
            <a:endParaRPr kumimoji="1" lang="zh-CN" altLang="en-US" sz="2400" b="1" dirty="0">
              <a:solidFill>
                <a:schemeClr val="tx1"/>
              </a:solidFill>
            </a:endParaRPr>
          </a:p>
        </p:txBody>
      </p:sp>
      <p:sp>
        <p:nvSpPr>
          <p:cNvPr id="7" name="内容占位符 2"/>
          <p:cNvSpPr txBox="1"/>
          <p:nvPr>
            <p:custDataLst>
              <p:tags r:id="rId8"/>
            </p:custDataLst>
          </p:nvPr>
        </p:nvSpPr>
        <p:spPr>
          <a:xfrm>
            <a:off x="628650" y="4400367"/>
            <a:ext cx="7651216" cy="1120948"/>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在</a:t>
            </a:r>
            <a:r>
              <a:rPr kumimoji="1" lang="en-US" altLang="zh-CN" sz="2400" b="1" dirty="0">
                <a:solidFill>
                  <a:schemeClr val="tx1"/>
                </a:solidFill>
              </a:rPr>
              <a:t>Swing</a:t>
            </a:r>
            <a:r>
              <a:rPr kumimoji="1" lang="zh-CN" altLang="en-US" sz="2400" b="1" dirty="0">
                <a:solidFill>
                  <a:schemeClr val="tx1"/>
                </a:solidFill>
              </a:rPr>
              <a:t>中</a:t>
            </a:r>
            <a:r>
              <a:rPr kumimoji="1" lang="en-US" altLang="zh-CN" sz="2400" b="1" dirty="0" err="1">
                <a:solidFill>
                  <a:schemeClr val="tx1"/>
                </a:solidFill>
              </a:rPr>
              <a:t>JDialog</a:t>
            </a:r>
            <a:r>
              <a:rPr kumimoji="1" lang="zh-CN" altLang="en-US" sz="2400" b="1" dirty="0">
                <a:solidFill>
                  <a:schemeClr val="tx1"/>
                </a:solidFill>
              </a:rPr>
              <a:t>是所有对话框基类，通过继承这个基类可以创建自定义对话框。</a:t>
            </a:r>
            <a:endParaRPr kumimoji="1" lang="zh-CN" altLang="en-US" sz="2400" b="1" dirty="0">
              <a:solidFill>
                <a:schemeClr val="tx1"/>
              </a:solidFill>
            </a:endParaRPr>
          </a:p>
        </p:txBody>
      </p:sp>
      <p:sp>
        <p:nvSpPr>
          <p:cNvPr id="9" name="内容占位符 2"/>
          <p:cNvSpPr txBox="1"/>
          <p:nvPr>
            <p:custDataLst>
              <p:tags r:id="rId9"/>
            </p:custDataLst>
          </p:nvPr>
        </p:nvSpPr>
        <p:spPr>
          <a:xfrm>
            <a:off x="137160" y="1938601"/>
            <a:ext cx="8107584" cy="1120948"/>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kumimoji="1" lang="zh-CN" altLang="en-US" b="1" dirty="0">
                <a:solidFill>
                  <a:schemeClr val="tx1"/>
                </a:solidFill>
              </a:rPr>
              <a:t>主要用于向用户展示信息，提问等，通常对话框从某个窗口中弹出，并依附于该窗口。</a:t>
            </a:r>
            <a:endParaRPr kumimoji="1" lang="zh-CN" altLang="en-US"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7" grpId="0"/>
      <p:bldP spid="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4.2.1</a:t>
            </a:r>
            <a:r>
              <a:rPr kumimoji="1" lang="zh-CN" altLang="en-US" dirty="0">
                <a:solidFill>
                  <a:schemeClr val="bg1"/>
                </a:solidFill>
              </a:rPr>
              <a:t> 图形界面基础</a:t>
            </a:r>
            <a:r>
              <a:rPr kumimoji="1" lang="en-US" altLang="zh-CN" sz="3600" dirty="0">
                <a:solidFill>
                  <a:schemeClr val="bg1"/>
                </a:solidFill>
              </a:rPr>
              <a:t> </a:t>
            </a:r>
            <a:r>
              <a:rPr kumimoji="1" lang="en-US" altLang="zh-CN" sz="2800" dirty="0">
                <a:solidFill>
                  <a:schemeClr val="bg1"/>
                </a:solidFill>
              </a:rPr>
              <a:t>14/21</a:t>
            </a:r>
            <a:r>
              <a:rPr kumimoji="1" lang="en-US" altLang="zh-CN" sz="3600" dirty="0">
                <a:solidFill>
                  <a:schemeClr val="bg1"/>
                </a:solidFill>
              </a:rPr>
              <a:t> </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p:nvPr>
            <p:custDataLst>
              <p:tags r:id="rId6"/>
            </p:custDataLst>
          </p:nvPr>
        </p:nvSpPr>
        <p:spPr>
          <a:xfrm>
            <a:off x="407766" y="1188720"/>
            <a:ext cx="8322996"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rgbClr val="034EA2"/>
                </a:solidFill>
              </a:rPr>
              <a:t> 对话框种类</a:t>
            </a:r>
            <a:endParaRPr kumimoji="1" lang="en-US" altLang="zh-CN" sz="2400" b="1" dirty="0"/>
          </a:p>
        </p:txBody>
      </p:sp>
      <p:sp>
        <p:nvSpPr>
          <p:cNvPr id="10" name="内容占位符 2"/>
          <p:cNvSpPr txBox="1"/>
          <p:nvPr>
            <p:custDataLst>
              <p:tags r:id="rId7"/>
            </p:custDataLst>
          </p:nvPr>
        </p:nvSpPr>
        <p:spPr>
          <a:xfrm>
            <a:off x="732167" y="2002049"/>
            <a:ext cx="7783183"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en-US" altLang="zh-CN" sz="2400" b="1" dirty="0">
                <a:solidFill>
                  <a:schemeClr val="tx1"/>
                </a:solidFill>
              </a:rPr>
              <a:t>showConfirmDialog()</a:t>
            </a:r>
            <a:r>
              <a:rPr kumimoji="1" lang="zh-CN" altLang="en-US" sz="2400" b="1" dirty="0">
                <a:solidFill>
                  <a:schemeClr val="tx1"/>
                </a:solidFill>
              </a:rPr>
              <a:t> </a:t>
            </a:r>
            <a:r>
              <a:rPr kumimoji="1" lang="en-US" altLang="zh-CN" sz="2400" b="1" dirty="0">
                <a:solidFill>
                  <a:schemeClr val="tx1"/>
                </a:solidFill>
              </a:rPr>
              <a:t>——</a:t>
            </a:r>
            <a:r>
              <a:rPr kumimoji="1" lang="zh-CN" altLang="en-US" sz="2400" b="1" dirty="0">
                <a:solidFill>
                  <a:schemeClr val="tx1"/>
                </a:solidFill>
              </a:rPr>
              <a:t> 用户确认操作。</a:t>
            </a:r>
            <a:endParaRPr kumimoji="1" lang="zh-CN" altLang="en-US" sz="2400" b="1" dirty="0">
              <a:solidFill>
                <a:schemeClr val="tx1"/>
              </a:solidFill>
            </a:endParaRPr>
          </a:p>
        </p:txBody>
      </p:sp>
      <p:sp>
        <p:nvSpPr>
          <p:cNvPr id="9" name="内容占位符 2"/>
          <p:cNvSpPr txBox="1"/>
          <p:nvPr>
            <p:custDataLst>
              <p:tags r:id="rId8"/>
            </p:custDataLst>
          </p:nvPr>
        </p:nvSpPr>
        <p:spPr>
          <a:xfrm>
            <a:off x="732167" y="2696685"/>
            <a:ext cx="7783183"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en-US" altLang="zh-CN" sz="2400" b="1" dirty="0">
                <a:solidFill>
                  <a:schemeClr val="tx1"/>
                </a:solidFill>
              </a:rPr>
              <a:t>showInputDialog()</a:t>
            </a:r>
            <a:r>
              <a:rPr kumimoji="1" lang="zh-CN" altLang="en-US" sz="2400" b="1" dirty="0">
                <a:solidFill>
                  <a:schemeClr val="tx1"/>
                </a:solidFill>
              </a:rPr>
              <a:t> </a:t>
            </a:r>
            <a:r>
              <a:rPr kumimoji="1" lang="en-US" altLang="zh-CN" sz="2400" b="1" dirty="0">
                <a:solidFill>
                  <a:schemeClr val="tx1"/>
                </a:solidFill>
              </a:rPr>
              <a:t>——</a:t>
            </a:r>
            <a:r>
              <a:rPr kumimoji="1" lang="zh-CN" altLang="en-US" sz="2400" b="1" dirty="0">
                <a:solidFill>
                  <a:schemeClr val="tx1"/>
                </a:solidFill>
              </a:rPr>
              <a:t> 用户输入参数。</a:t>
            </a:r>
            <a:endParaRPr kumimoji="1" lang="zh-CN" altLang="en-US" sz="2400" b="1" dirty="0">
              <a:solidFill>
                <a:schemeClr val="tx1"/>
              </a:solidFill>
            </a:endParaRPr>
          </a:p>
        </p:txBody>
      </p:sp>
      <p:sp>
        <p:nvSpPr>
          <p:cNvPr id="12" name="内容占位符 2"/>
          <p:cNvSpPr txBox="1"/>
          <p:nvPr>
            <p:custDataLst>
              <p:tags r:id="rId9"/>
            </p:custDataLst>
          </p:nvPr>
        </p:nvSpPr>
        <p:spPr>
          <a:xfrm>
            <a:off x="732167" y="3391321"/>
            <a:ext cx="7783183"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en-US" altLang="zh-CN" sz="2400" b="1" dirty="0">
                <a:solidFill>
                  <a:schemeClr val="tx1"/>
                </a:solidFill>
              </a:rPr>
              <a:t>showMessageDialog()</a:t>
            </a:r>
            <a:r>
              <a:rPr kumimoji="1" lang="zh-CN" altLang="en-US" sz="2400" b="1" dirty="0">
                <a:solidFill>
                  <a:schemeClr val="tx1"/>
                </a:solidFill>
              </a:rPr>
              <a:t> </a:t>
            </a:r>
            <a:r>
              <a:rPr kumimoji="1" lang="en-US" altLang="zh-CN" sz="2400" b="1" dirty="0">
                <a:solidFill>
                  <a:schemeClr val="tx1"/>
                </a:solidFill>
              </a:rPr>
              <a:t>——</a:t>
            </a:r>
            <a:r>
              <a:rPr kumimoji="1" lang="zh-CN" altLang="en-US" sz="2400" b="1" dirty="0">
                <a:solidFill>
                  <a:schemeClr val="tx1"/>
                </a:solidFill>
              </a:rPr>
              <a:t> 向用户展示信息。</a:t>
            </a:r>
            <a:endParaRPr kumimoji="1" lang="zh-CN" altLang="en-US" sz="2400" b="1" dirty="0">
              <a:solidFill>
                <a:schemeClr val="tx1"/>
              </a:solidFill>
            </a:endParaRPr>
          </a:p>
        </p:txBody>
      </p:sp>
      <p:sp>
        <p:nvSpPr>
          <p:cNvPr id="14" name="内容占位符 2"/>
          <p:cNvSpPr txBox="1"/>
          <p:nvPr>
            <p:custDataLst>
              <p:tags r:id="rId10"/>
            </p:custDataLst>
          </p:nvPr>
        </p:nvSpPr>
        <p:spPr>
          <a:xfrm>
            <a:off x="732167" y="4057114"/>
            <a:ext cx="7783183"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en-US" altLang="zh-CN" sz="2400" b="1" dirty="0">
                <a:solidFill>
                  <a:schemeClr val="tx1"/>
                </a:solidFill>
              </a:rPr>
              <a:t>showOptionDialog()</a:t>
            </a:r>
            <a:r>
              <a:rPr kumimoji="1" lang="zh-CN" altLang="en-US" sz="2400" b="1" dirty="0">
                <a:solidFill>
                  <a:schemeClr val="tx1"/>
                </a:solidFill>
              </a:rPr>
              <a:t> </a:t>
            </a:r>
            <a:r>
              <a:rPr kumimoji="1" lang="en-US" altLang="zh-CN" sz="2400" b="1" dirty="0">
                <a:solidFill>
                  <a:schemeClr val="tx1"/>
                </a:solidFill>
              </a:rPr>
              <a:t>——</a:t>
            </a:r>
            <a:r>
              <a:rPr kumimoji="1" lang="zh-CN" altLang="en-US" sz="2400" b="1" dirty="0">
                <a:solidFill>
                  <a:schemeClr val="tx1"/>
                </a:solidFill>
              </a:rPr>
              <a:t> 用户执行选择。</a:t>
            </a:r>
            <a:endParaRPr kumimoji="1" lang="zh-CN" altLang="en-US"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9" grpId="0"/>
      <p:bldP spid="12"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en-US" altLang="zh-CN" sz="2800" dirty="0">
                <a:solidFill>
                  <a:srgbClr val="034EA2"/>
                </a:solidFill>
              </a:rPr>
              <a:t>I/O</a:t>
            </a:r>
            <a:r>
              <a:rPr kumimoji="1" lang="zh-CN" altLang="en-US" sz="2800" dirty="0">
                <a:solidFill>
                  <a:srgbClr val="034EA2"/>
                </a:solidFill>
              </a:rPr>
              <a:t>类型</a:t>
            </a:r>
            <a:endParaRPr kumimoji="1" lang="zh-CN" altLang="en-US" sz="2800" b="1" dirty="0">
              <a:solidFill>
                <a:srgbClr val="034EA2"/>
              </a:solidFill>
            </a:endParaRP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sym typeface="+mn-ea"/>
              </a:rPr>
              <a:t>4.1 </a:t>
            </a:r>
            <a:r>
              <a:rPr kumimoji="1" lang="en-US" altLang="zh-CN" dirty="0">
                <a:solidFill>
                  <a:schemeClr val="bg1"/>
                </a:solidFill>
                <a:cs typeface="+mn-ea"/>
                <a:sym typeface="+mn-ea"/>
              </a:rPr>
              <a:t>Java I/O </a:t>
            </a:r>
            <a:r>
              <a:rPr kumimoji="1" lang="zh-CN" altLang="en-US" dirty="0">
                <a:solidFill>
                  <a:schemeClr val="bg1"/>
                </a:solidFill>
                <a:cs typeface="+mn-ea"/>
                <a:sym typeface="+mn-ea"/>
              </a:rPr>
              <a:t>编程</a:t>
            </a:r>
            <a:r>
              <a:rPr kumimoji="1" lang="en-US" altLang="zh-CN" dirty="0">
                <a:solidFill>
                  <a:schemeClr val="bg1"/>
                </a:solidFill>
              </a:rPr>
              <a:t> </a:t>
            </a:r>
            <a:r>
              <a:rPr kumimoji="1" lang="en-US" altLang="zh-CN" sz="2800" dirty="0">
                <a:solidFill>
                  <a:schemeClr val="bg1"/>
                </a:solidFill>
              </a:rPr>
              <a:t>3</a:t>
            </a:r>
            <a:r>
              <a:rPr kumimoji="1" lang="en-US" altLang="zh-CN" sz="2800" dirty="0">
                <a:solidFill>
                  <a:schemeClr val="bg1"/>
                </a:solidFill>
              </a:rPr>
              <a:t>/6</a:t>
            </a:r>
            <a:endParaRPr kumimoji="1" lang="en-US" altLang="zh-CN" sz="2800" dirty="0">
              <a:solidFill>
                <a:schemeClr val="bg1"/>
              </a:solidFill>
            </a:endParaRPr>
          </a:p>
        </p:txBody>
      </p:sp>
      <p:pic>
        <p:nvPicPr>
          <p:cNvPr id="11" name="西北工业大学"/>
          <p:cNvPicPr>
            <a:picLocks noChangeAspect="1"/>
          </p:cNvPicPr>
          <p:nvPr>
            <p:custDataLst>
              <p:tags r:id="rId3"/>
            </p:custDataLst>
          </p:nvPr>
        </p:nvPicPr>
        <p:blipFill>
          <a:blip r:embed="rId4" cstate="screen"/>
          <a:stretch>
            <a:fillRect/>
          </a:stretch>
        </p:blipFill>
        <p:spPr>
          <a:xfrm>
            <a:off x="7476490" y="417830"/>
            <a:ext cx="1363345" cy="342900"/>
          </a:xfrm>
          <a:prstGeom prst="rect">
            <a:avLst/>
          </a:prstGeom>
        </p:spPr>
      </p:pic>
      <p:pic>
        <p:nvPicPr>
          <p:cNvPr id="13" name="校徽"/>
          <p:cNvPicPr>
            <a:picLocks noChangeAspect="1"/>
          </p:cNvPicPr>
          <p:nvPr>
            <p:custDataLst>
              <p:tags r:id="rId5"/>
            </p:custDataLst>
          </p:nvPr>
        </p:nvPicPr>
        <p:blipFill>
          <a:blip r:embed="rId6"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2" name="Picture 4" descr="笔记本电脑图标素材免费下载_觅元素"/>
          <p:cNvPicPr>
            <a:picLocks noChangeAspect="1" noChangeArrowheads="1"/>
          </p:cNvPicPr>
          <p:nvPr/>
        </p:nvPicPr>
        <p:blipFill>
          <a:blip r:embed="rId7">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743678" y="1865711"/>
            <a:ext cx="1461697" cy="146169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onitor Generic Detailed Outline ic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1414" y="4138028"/>
            <a:ext cx="1694161" cy="1694161"/>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直线连接符 14"/>
          <p:cNvCxnSpPr>
            <a:stCxn id="2052" idx="1"/>
            <a:endCxn id="2056" idx="0"/>
          </p:cNvCxnSpPr>
          <p:nvPr/>
        </p:nvCxnSpPr>
        <p:spPr>
          <a:xfrm flipH="1">
            <a:off x="1638495" y="2596560"/>
            <a:ext cx="2105183" cy="1541468"/>
          </a:xfrm>
          <a:prstGeom prst="line">
            <a:avLst/>
          </a:prstGeom>
          <a:ln w="254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6" name="内容占位符 2"/>
          <p:cNvSpPr txBox="1"/>
          <p:nvPr>
            <p:custDataLst>
              <p:tags r:id="rId10"/>
            </p:custDataLst>
          </p:nvPr>
        </p:nvSpPr>
        <p:spPr>
          <a:xfrm>
            <a:off x="1934771" y="3115734"/>
            <a:ext cx="1335710" cy="438582"/>
          </a:xfrm>
          <a:prstGeom prst="rect">
            <a:avLst/>
          </a:prstGeom>
          <a:solidFill>
            <a:schemeClr val="accent2"/>
          </a:solidFill>
          <a:ln>
            <a:noFill/>
          </a:ln>
        </p:spPr>
        <p:txBody>
          <a:bodyPr vert="horz" wrap="square" lIns="68580" tIns="34290" rIns="68580" bIns="3429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kumimoji="1" lang="zh-CN" altLang="en-US" sz="2400" b="1" dirty="0">
                <a:solidFill>
                  <a:schemeClr val="bg1"/>
                </a:solidFill>
              </a:rPr>
              <a:t>标准</a:t>
            </a:r>
            <a:r>
              <a:rPr kumimoji="1" lang="en-US" altLang="zh-CN" sz="2400" b="1" dirty="0">
                <a:solidFill>
                  <a:schemeClr val="bg1"/>
                </a:solidFill>
              </a:rPr>
              <a:t>I/O</a:t>
            </a:r>
            <a:r>
              <a:rPr kumimoji="1" lang="zh-CN" altLang="en-US" sz="2400" b="1" dirty="0">
                <a:solidFill>
                  <a:schemeClr val="bg1"/>
                </a:solidFill>
              </a:rPr>
              <a:t> </a:t>
            </a:r>
            <a:endParaRPr kumimoji="1" lang="zh-CN" altLang="en-US" sz="2400" b="1" dirty="0">
              <a:solidFill>
                <a:schemeClr val="bg1"/>
              </a:solidFill>
            </a:endParaRPr>
          </a:p>
        </p:txBody>
      </p:sp>
      <p:pic>
        <p:nvPicPr>
          <p:cNvPr id="2058" name="Picture 10" descr="Folder Pictogramer Outline ico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85645" y="4316518"/>
            <a:ext cx="1377762" cy="1377762"/>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直线连接符 22"/>
          <p:cNvCxnSpPr>
            <a:stCxn id="2052" idx="2"/>
            <a:endCxn id="2058" idx="0"/>
          </p:cNvCxnSpPr>
          <p:nvPr/>
        </p:nvCxnSpPr>
        <p:spPr>
          <a:xfrm flipH="1">
            <a:off x="4474526" y="3327408"/>
            <a:ext cx="1" cy="989110"/>
          </a:xfrm>
          <a:prstGeom prst="line">
            <a:avLst/>
          </a:prstGeom>
          <a:ln w="25400">
            <a:solidFill>
              <a:srgbClr val="034EA2"/>
            </a:solidFill>
            <a:prstDash val="dash"/>
          </a:ln>
        </p:spPr>
        <p:style>
          <a:lnRef idx="1">
            <a:schemeClr val="accent1"/>
          </a:lnRef>
          <a:fillRef idx="0">
            <a:schemeClr val="accent1"/>
          </a:fillRef>
          <a:effectRef idx="0">
            <a:schemeClr val="accent1"/>
          </a:effectRef>
          <a:fontRef idx="minor">
            <a:schemeClr val="tx1"/>
          </a:fontRef>
        </p:style>
      </p:cxnSp>
      <p:sp>
        <p:nvSpPr>
          <p:cNvPr id="29" name="内容占位符 2"/>
          <p:cNvSpPr txBox="1"/>
          <p:nvPr>
            <p:custDataLst>
              <p:tags r:id="rId12"/>
            </p:custDataLst>
          </p:nvPr>
        </p:nvSpPr>
        <p:spPr>
          <a:xfrm>
            <a:off x="3743677" y="3522975"/>
            <a:ext cx="1335710" cy="438582"/>
          </a:xfrm>
          <a:prstGeom prst="rect">
            <a:avLst/>
          </a:prstGeom>
          <a:solidFill>
            <a:srgbClr val="034EA2"/>
          </a:solidFill>
          <a:ln>
            <a:noFill/>
          </a:ln>
        </p:spPr>
        <p:txBody>
          <a:bodyPr vert="horz" wrap="square" lIns="68580" tIns="34290" rIns="68580" bIns="3429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kumimoji="1" lang="zh-CN" altLang="en-US" sz="2400" b="1" dirty="0">
                <a:solidFill>
                  <a:schemeClr val="bg1"/>
                </a:solidFill>
              </a:rPr>
              <a:t>文件</a:t>
            </a:r>
            <a:r>
              <a:rPr kumimoji="1" lang="en-US" altLang="zh-CN" sz="2400" b="1" dirty="0">
                <a:solidFill>
                  <a:schemeClr val="bg1"/>
                </a:solidFill>
              </a:rPr>
              <a:t>I/O</a:t>
            </a:r>
            <a:r>
              <a:rPr kumimoji="1" lang="zh-CN" altLang="en-US" sz="2400" b="1" dirty="0">
                <a:solidFill>
                  <a:schemeClr val="bg1"/>
                </a:solidFill>
              </a:rPr>
              <a:t> </a:t>
            </a:r>
            <a:endParaRPr kumimoji="1" lang="zh-CN" altLang="en-US" sz="2400" b="1" dirty="0">
              <a:solidFill>
                <a:schemeClr val="bg1"/>
              </a:solidFill>
            </a:endParaRPr>
          </a:p>
        </p:txBody>
      </p:sp>
      <p:pic>
        <p:nvPicPr>
          <p:cNvPr id="2064" name="Picture 16" descr="Memory card - Free computer icons"/>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66612" y="4336148"/>
            <a:ext cx="1266696" cy="1266696"/>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直线连接符 29"/>
          <p:cNvCxnSpPr>
            <a:stCxn id="2052" idx="3"/>
          </p:cNvCxnSpPr>
          <p:nvPr/>
        </p:nvCxnSpPr>
        <p:spPr>
          <a:xfrm>
            <a:off x="5205375" y="2596560"/>
            <a:ext cx="2094585" cy="1541468"/>
          </a:xfrm>
          <a:prstGeom prst="line">
            <a:avLst/>
          </a:prstGeom>
          <a:ln w="254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内容占位符 2"/>
          <p:cNvSpPr txBox="1"/>
          <p:nvPr>
            <p:custDataLst>
              <p:tags r:id="rId14"/>
            </p:custDataLst>
          </p:nvPr>
        </p:nvSpPr>
        <p:spPr>
          <a:xfrm>
            <a:off x="5678571" y="3115734"/>
            <a:ext cx="1335710" cy="438582"/>
          </a:xfrm>
          <a:prstGeom prst="rect">
            <a:avLst/>
          </a:prstGeom>
          <a:solidFill>
            <a:schemeClr val="tx1">
              <a:lumMod val="75000"/>
              <a:lumOff val="25000"/>
            </a:schemeClr>
          </a:solidFill>
          <a:ln>
            <a:noFill/>
          </a:ln>
        </p:spPr>
        <p:txBody>
          <a:bodyPr vert="horz" wrap="square" lIns="68580" tIns="34290" rIns="68580" bIns="3429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kumimoji="1" lang="zh-CN" altLang="en-US" sz="2400" b="1" dirty="0">
                <a:solidFill>
                  <a:schemeClr val="bg1"/>
                </a:solidFill>
              </a:rPr>
              <a:t>串</a:t>
            </a:r>
            <a:r>
              <a:rPr kumimoji="1" lang="en-US" altLang="zh-CN" sz="2400" b="1" dirty="0">
                <a:solidFill>
                  <a:schemeClr val="bg1"/>
                </a:solidFill>
              </a:rPr>
              <a:t>I/O</a:t>
            </a:r>
            <a:r>
              <a:rPr kumimoji="1" lang="zh-CN" altLang="en-US" sz="2400" b="1" dirty="0">
                <a:solidFill>
                  <a:schemeClr val="bg1"/>
                </a:solidFill>
              </a:rPr>
              <a:t> </a:t>
            </a:r>
            <a:endParaRPr kumimoji="1" lang="zh-CN" altLang="en-US" sz="2400" b="1" dirty="0">
              <a:solidFill>
                <a:schemeClr val="bg1"/>
              </a:solidFill>
            </a:endParaRPr>
          </a:p>
        </p:txBody>
      </p:sp>
      <p:sp>
        <p:nvSpPr>
          <p:cNvPr id="34" name="内容占位符 2"/>
          <p:cNvSpPr txBox="1"/>
          <p:nvPr>
            <p:custDataLst>
              <p:tags r:id="rId15"/>
            </p:custDataLst>
          </p:nvPr>
        </p:nvSpPr>
        <p:spPr>
          <a:xfrm>
            <a:off x="347415" y="5743562"/>
            <a:ext cx="2364784" cy="438582"/>
          </a:xfrm>
          <a:prstGeom prst="rect">
            <a:avLst/>
          </a:prstGeom>
          <a:noFill/>
          <a:ln>
            <a:noFill/>
          </a:ln>
        </p:spPr>
        <p:txBody>
          <a:bodyPr vert="horz" wrap="square" lIns="68580" tIns="34290" rIns="68580" bIns="3429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kumimoji="1" lang="zh-CN" altLang="en-US" sz="2400" b="1" dirty="0">
                <a:solidFill>
                  <a:schemeClr val="tx1">
                    <a:lumMod val="65000"/>
                    <a:lumOff val="35000"/>
                  </a:schemeClr>
                </a:solidFill>
              </a:rPr>
              <a:t>显示器、键盘等</a:t>
            </a:r>
            <a:endParaRPr kumimoji="1" lang="zh-CN" altLang="en-US" sz="2400" b="1" dirty="0">
              <a:solidFill>
                <a:schemeClr val="tx1">
                  <a:lumMod val="65000"/>
                  <a:lumOff val="35000"/>
                </a:schemeClr>
              </a:solidFill>
            </a:endParaRPr>
          </a:p>
        </p:txBody>
      </p:sp>
      <p:sp>
        <p:nvSpPr>
          <p:cNvPr id="35" name="内容占位符 2"/>
          <p:cNvSpPr txBox="1"/>
          <p:nvPr>
            <p:custDataLst>
              <p:tags r:id="rId16"/>
            </p:custDataLst>
          </p:nvPr>
        </p:nvSpPr>
        <p:spPr>
          <a:xfrm>
            <a:off x="3229140" y="5742463"/>
            <a:ext cx="2364784" cy="438582"/>
          </a:xfrm>
          <a:prstGeom prst="rect">
            <a:avLst/>
          </a:prstGeom>
          <a:noFill/>
          <a:ln>
            <a:noFill/>
          </a:ln>
        </p:spPr>
        <p:txBody>
          <a:bodyPr vert="horz" wrap="square" lIns="68580" tIns="34290" rIns="68580" bIns="3429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kumimoji="1" lang="zh-CN" altLang="en-US" sz="2400" b="1" dirty="0">
                <a:solidFill>
                  <a:schemeClr val="tx1">
                    <a:lumMod val="65000"/>
                    <a:lumOff val="35000"/>
                  </a:schemeClr>
                </a:solidFill>
              </a:rPr>
              <a:t>文件</a:t>
            </a:r>
            <a:endParaRPr kumimoji="1" lang="zh-CN" altLang="en-US" sz="2400" b="1" dirty="0">
              <a:solidFill>
                <a:schemeClr val="tx1">
                  <a:lumMod val="65000"/>
                  <a:lumOff val="35000"/>
                </a:schemeClr>
              </a:solidFill>
            </a:endParaRPr>
          </a:p>
        </p:txBody>
      </p:sp>
      <p:sp>
        <p:nvSpPr>
          <p:cNvPr id="36" name="内容占位符 2"/>
          <p:cNvSpPr txBox="1"/>
          <p:nvPr>
            <p:custDataLst>
              <p:tags r:id="rId17"/>
            </p:custDataLst>
          </p:nvPr>
        </p:nvSpPr>
        <p:spPr>
          <a:xfrm>
            <a:off x="6150566" y="5742463"/>
            <a:ext cx="2364784" cy="438582"/>
          </a:xfrm>
          <a:prstGeom prst="rect">
            <a:avLst/>
          </a:prstGeom>
          <a:noFill/>
          <a:ln>
            <a:noFill/>
          </a:ln>
        </p:spPr>
        <p:txBody>
          <a:bodyPr vert="horz" wrap="square" lIns="68580" tIns="34290" rIns="68580" bIns="3429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kumimoji="1" lang="zh-CN" altLang="en-US" sz="2400" b="1" dirty="0">
                <a:solidFill>
                  <a:schemeClr val="tx1">
                    <a:lumMod val="65000"/>
                    <a:lumOff val="35000"/>
                  </a:schemeClr>
                </a:solidFill>
              </a:rPr>
              <a:t>内存</a:t>
            </a:r>
            <a:endParaRPr kumimoji="1" lang="zh-CN" altLang="en-US" sz="2400" b="1" dirty="0">
              <a:solidFill>
                <a:schemeClr val="tx1">
                  <a:lumMod val="65000"/>
                  <a:lumOff val="3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9" grpId="0" animBg="1"/>
      <p:bldP spid="33" grpId="0" animBg="1"/>
      <p:bldP spid="34" grpId="0"/>
      <p:bldP spid="35" grpId="0"/>
      <p:bldP spid="3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4.2.1</a:t>
            </a:r>
            <a:r>
              <a:rPr kumimoji="1" lang="zh-CN" altLang="en-US" dirty="0">
                <a:solidFill>
                  <a:schemeClr val="bg1"/>
                </a:solidFill>
              </a:rPr>
              <a:t> 图形界面基础</a:t>
            </a:r>
            <a:r>
              <a:rPr kumimoji="1" lang="en-US" altLang="zh-CN" sz="3600" dirty="0">
                <a:solidFill>
                  <a:schemeClr val="bg1"/>
                </a:solidFill>
              </a:rPr>
              <a:t> </a:t>
            </a:r>
            <a:r>
              <a:rPr kumimoji="1" lang="en-US" altLang="zh-CN" sz="2800" dirty="0">
                <a:solidFill>
                  <a:schemeClr val="bg1"/>
                </a:solidFill>
              </a:rPr>
              <a:t>15/21</a:t>
            </a:r>
            <a:r>
              <a:rPr kumimoji="1" lang="en-US" altLang="zh-CN" sz="3600" dirty="0">
                <a:solidFill>
                  <a:schemeClr val="bg1"/>
                </a:solidFill>
              </a:rPr>
              <a:t> </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p:nvPr>
            <p:custDataLst>
              <p:tags r:id="rId6"/>
            </p:custDataLst>
          </p:nvPr>
        </p:nvSpPr>
        <p:spPr>
          <a:xfrm>
            <a:off x="407766" y="1188720"/>
            <a:ext cx="8322996" cy="1120948"/>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rgbClr val="034EA2"/>
                </a:solidFill>
              </a:rPr>
              <a:t> 菜单 </a:t>
            </a:r>
            <a:r>
              <a:rPr kumimoji="1" lang="en-US" altLang="zh-CN" sz="2400" b="1" dirty="0">
                <a:solidFill>
                  <a:schemeClr val="tx1"/>
                </a:solidFill>
              </a:rPr>
              <a:t>—</a:t>
            </a:r>
            <a:r>
              <a:rPr kumimoji="1" lang="zh-CN" altLang="en-US" sz="2400" b="1" dirty="0">
                <a:solidFill>
                  <a:schemeClr val="tx1"/>
                </a:solidFill>
              </a:rPr>
              <a:t> 图形用户界面的重要组成部分，由</a:t>
            </a:r>
            <a:r>
              <a:rPr kumimoji="1" lang="zh-CN" altLang="en-US" sz="2400" b="1" dirty="0">
                <a:solidFill>
                  <a:srgbClr val="034EA2"/>
                </a:solidFill>
              </a:rPr>
              <a:t>菜单栏、菜单、菜单项</a:t>
            </a:r>
            <a:r>
              <a:rPr kumimoji="1" lang="zh-CN" altLang="en-US" sz="2400" b="1" dirty="0">
                <a:solidFill>
                  <a:schemeClr val="tx1"/>
                </a:solidFill>
              </a:rPr>
              <a:t>等组成。</a:t>
            </a:r>
            <a:endParaRPr kumimoji="1" lang="zh-CN" altLang="en-US" sz="2400" b="1" dirty="0">
              <a:solidFill>
                <a:schemeClr val="tx1"/>
              </a:solidFill>
            </a:endParaRPr>
          </a:p>
        </p:txBody>
      </p:sp>
      <p:sp>
        <p:nvSpPr>
          <p:cNvPr id="10" name="内容占位符 2"/>
          <p:cNvSpPr txBox="1"/>
          <p:nvPr>
            <p:custDataLst>
              <p:tags r:id="rId7"/>
            </p:custDataLst>
          </p:nvPr>
        </p:nvSpPr>
        <p:spPr>
          <a:xfrm>
            <a:off x="732167" y="2562100"/>
            <a:ext cx="7783183"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逐层组装的菜单设计</a:t>
            </a:r>
            <a:endParaRPr kumimoji="1" lang="zh-CN" altLang="en-US" sz="2400" b="1" dirty="0">
              <a:solidFill>
                <a:schemeClr val="tx1"/>
              </a:solidFill>
            </a:endParaRPr>
          </a:p>
        </p:txBody>
      </p:sp>
      <p:sp>
        <p:nvSpPr>
          <p:cNvPr id="9" name="内容占位符 2"/>
          <p:cNvSpPr txBox="1"/>
          <p:nvPr>
            <p:custDataLst>
              <p:tags r:id="rId8"/>
            </p:custDataLst>
          </p:nvPr>
        </p:nvSpPr>
        <p:spPr>
          <a:xfrm>
            <a:off x="1200173" y="3728950"/>
            <a:ext cx="7783183"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将菜单添加到菜单上</a:t>
            </a:r>
            <a:endParaRPr kumimoji="1" lang="zh-CN" altLang="en-US" sz="2400" b="1" dirty="0">
              <a:solidFill>
                <a:schemeClr val="tx1"/>
              </a:solidFill>
            </a:endParaRPr>
          </a:p>
        </p:txBody>
      </p:sp>
      <p:sp>
        <p:nvSpPr>
          <p:cNvPr id="12" name="内容占位符 2"/>
          <p:cNvSpPr txBox="1"/>
          <p:nvPr>
            <p:custDataLst>
              <p:tags r:id="rId9"/>
            </p:custDataLst>
          </p:nvPr>
        </p:nvSpPr>
        <p:spPr>
          <a:xfrm>
            <a:off x="1200173" y="4312375"/>
            <a:ext cx="7783183"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将菜单项添加到菜单中</a:t>
            </a:r>
            <a:endParaRPr kumimoji="1" lang="zh-CN" altLang="en-US" sz="2400" b="1" dirty="0">
              <a:solidFill>
                <a:schemeClr val="tx1"/>
              </a:solidFill>
            </a:endParaRPr>
          </a:p>
        </p:txBody>
      </p:sp>
      <p:sp>
        <p:nvSpPr>
          <p:cNvPr id="7" name="内容占位符 2"/>
          <p:cNvSpPr txBox="1"/>
          <p:nvPr>
            <p:custDataLst>
              <p:tags r:id="rId10"/>
            </p:custDataLst>
          </p:nvPr>
        </p:nvSpPr>
        <p:spPr>
          <a:xfrm>
            <a:off x="1200173" y="3145525"/>
            <a:ext cx="7783183"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首先创建菜单栏</a:t>
            </a:r>
            <a:endParaRPr kumimoji="1" lang="zh-CN" altLang="en-US"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9" grpId="0"/>
      <p:bldP spid="12" grpId="0"/>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4.2.1</a:t>
            </a:r>
            <a:r>
              <a:rPr kumimoji="1" lang="zh-CN" altLang="en-US" dirty="0">
                <a:solidFill>
                  <a:schemeClr val="bg1"/>
                </a:solidFill>
              </a:rPr>
              <a:t> 图形界面基础</a:t>
            </a:r>
            <a:r>
              <a:rPr kumimoji="1" lang="en-US" altLang="zh-CN" sz="3600" dirty="0">
                <a:solidFill>
                  <a:schemeClr val="bg1"/>
                </a:solidFill>
              </a:rPr>
              <a:t> </a:t>
            </a:r>
            <a:r>
              <a:rPr kumimoji="1" lang="en-US" altLang="zh-CN" sz="2800" dirty="0">
                <a:solidFill>
                  <a:schemeClr val="bg1"/>
                </a:solidFill>
              </a:rPr>
              <a:t>16/21</a:t>
            </a:r>
            <a:r>
              <a:rPr kumimoji="1" lang="en-US" altLang="zh-CN" sz="3200" dirty="0">
                <a:solidFill>
                  <a:schemeClr val="bg1"/>
                </a:solidFill>
              </a:rPr>
              <a:t> </a:t>
            </a:r>
            <a:endParaRPr kumimoji="1" lang="en-US" altLang="zh-CN" sz="3200"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p:nvPr>
            <p:custDataLst>
              <p:tags r:id="rId6"/>
            </p:custDataLst>
          </p:nvPr>
        </p:nvSpPr>
        <p:spPr>
          <a:xfrm>
            <a:off x="407766" y="1188720"/>
            <a:ext cx="8322996" cy="1120948"/>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rgbClr val="034EA2"/>
                </a:solidFill>
              </a:rPr>
              <a:t> 布局管理器 </a:t>
            </a:r>
            <a:r>
              <a:rPr kumimoji="1" lang="en-US" altLang="zh-CN" sz="2400" b="1" dirty="0">
                <a:solidFill>
                  <a:srgbClr val="034EA2"/>
                </a:solidFill>
              </a:rPr>
              <a:t>——</a:t>
            </a:r>
            <a:r>
              <a:rPr kumimoji="1" lang="zh-CN" altLang="en-US" sz="2400" b="1" dirty="0">
                <a:solidFill>
                  <a:srgbClr val="034EA2"/>
                </a:solidFill>
              </a:rPr>
              <a:t> </a:t>
            </a:r>
            <a:r>
              <a:rPr kumimoji="1" lang="en-US" altLang="zh-CN" sz="2400" b="1" dirty="0">
                <a:solidFill>
                  <a:schemeClr val="tx1"/>
                </a:solidFill>
              </a:rPr>
              <a:t>Java</a:t>
            </a:r>
            <a:r>
              <a:rPr kumimoji="1" lang="zh-CN" altLang="en-US" sz="2400" b="1" dirty="0">
                <a:solidFill>
                  <a:schemeClr val="tx1"/>
                </a:solidFill>
              </a:rPr>
              <a:t>对容器内的组件进行布局管理的工具，可以决定组件的位置和尺寸，维护组件之间的位置关系。</a:t>
            </a:r>
            <a:endParaRPr kumimoji="1" lang="zh-CN" altLang="en-US" sz="2400" b="1" dirty="0">
              <a:solidFill>
                <a:schemeClr val="tx1"/>
              </a:solidFill>
            </a:endParaRPr>
          </a:p>
        </p:txBody>
      </p:sp>
      <p:sp>
        <p:nvSpPr>
          <p:cNvPr id="10" name="内容占位符 2"/>
          <p:cNvSpPr txBox="1"/>
          <p:nvPr>
            <p:custDataLst>
              <p:tags r:id="rId7"/>
            </p:custDataLst>
          </p:nvPr>
        </p:nvSpPr>
        <p:spPr>
          <a:xfrm>
            <a:off x="677672" y="2434060"/>
            <a:ext cx="7783183" cy="1120948"/>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特定的布局可以让用户在用代码来实现</a:t>
            </a:r>
            <a:r>
              <a:rPr kumimoji="1" lang="en-US" altLang="zh-CN" sz="2400" b="1" dirty="0">
                <a:solidFill>
                  <a:schemeClr val="tx1"/>
                </a:solidFill>
              </a:rPr>
              <a:t>GUI</a:t>
            </a:r>
            <a:r>
              <a:rPr kumimoji="1" lang="zh-CN" altLang="en-US" sz="2400" b="1" dirty="0">
                <a:solidFill>
                  <a:schemeClr val="tx1"/>
                </a:solidFill>
              </a:rPr>
              <a:t>界面时提高编码效率：</a:t>
            </a:r>
            <a:endParaRPr kumimoji="1" lang="zh-CN" altLang="en-US" sz="2400" b="1" dirty="0">
              <a:solidFill>
                <a:schemeClr val="tx1"/>
              </a:solidFill>
            </a:endParaRPr>
          </a:p>
        </p:txBody>
      </p:sp>
      <p:sp>
        <p:nvSpPr>
          <p:cNvPr id="14" name="内容占位符 2"/>
          <p:cNvSpPr txBox="1"/>
          <p:nvPr>
            <p:custDataLst>
              <p:tags r:id="rId8"/>
            </p:custDataLst>
          </p:nvPr>
        </p:nvSpPr>
        <p:spPr>
          <a:xfrm>
            <a:off x="903357" y="3533676"/>
            <a:ext cx="7783183"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en-US" altLang="zh-CN" sz="2400" b="1" dirty="0">
                <a:solidFill>
                  <a:schemeClr val="tx1"/>
                </a:solidFill>
              </a:rPr>
              <a:t>FlowLayout			</a:t>
            </a:r>
            <a:r>
              <a:rPr kumimoji="1" lang="zh-CN" altLang="en-US" sz="2400" b="1" dirty="0">
                <a:solidFill>
                  <a:schemeClr val="tx1"/>
                </a:solidFill>
              </a:rPr>
              <a:t>顺序布局管理器</a:t>
            </a:r>
            <a:endParaRPr kumimoji="1" lang="zh-CN" altLang="en-US" sz="2400" b="1" dirty="0">
              <a:solidFill>
                <a:schemeClr val="tx1"/>
              </a:solidFill>
            </a:endParaRPr>
          </a:p>
        </p:txBody>
      </p:sp>
      <p:sp>
        <p:nvSpPr>
          <p:cNvPr id="15" name="内容占位符 2"/>
          <p:cNvSpPr txBox="1"/>
          <p:nvPr>
            <p:custDataLst>
              <p:tags r:id="rId9"/>
            </p:custDataLst>
          </p:nvPr>
        </p:nvSpPr>
        <p:spPr>
          <a:xfrm>
            <a:off x="903357" y="4112239"/>
            <a:ext cx="7783183"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en-US" altLang="zh-CN" sz="2400" b="1" dirty="0">
                <a:solidFill>
                  <a:schemeClr val="tx1"/>
                </a:solidFill>
              </a:rPr>
              <a:t>BorderLayout		</a:t>
            </a:r>
            <a:r>
              <a:rPr kumimoji="1" lang="zh-CN" altLang="en-US" sz="2400" b="1" dirty="0">
                <a:solidFill>
                  <a:schemeClr val="tx1"/>
                </a:solidFill>
              </a:rPr>
              <a:t>边界布局管理器</a:t>
            </a:r>
            <a:endParaRPr kumimoji="1" lang="zh-CN" altLang="en-US" sz="2400" b="1" dirty="0">
              <a:solidFill>
                <a:schemeClr val="tx1"/>
              </a:solidFill>
            </a:endParaRPr>
          </a:p>
        </p:txBody>
      </p:sp>
      <p:sp>
        <p:nvSpPr>
          <p:cNvPr id="16" name="内容占位符 2"/>
          <p:cNvSpPr txBox="1"/>
          <p:nvPr>
            <p:custDataLst>
              <p:tags r:id="rId10"/>
            </p:custDataLst>
          </p:nvPr>
        </p:nvSpPr>
        <p:spPr>
          <a:xfrm>
            <a:off x="903357" y="4690802"/>
            <a:ext cx="7783183"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en-US" altLang="zh-CN" sz="2400" b="1" dirty="0">
                <a:solidFill>
                  <a:schemeClr val="tx1"/>
                </a:solidFill>
              </a:rPr>
              <a:t>GridLayout			</a:t>
            </a:r>
            <a:r>
              <a:rPr kumimoji="1" lang="zh-CN" altLang="en-US" sz="2400" b="1" dirty="0">
                <a:solidFill>
                  <a:schemeClr val="tx1"/>
                </a:solidFill>
              </a:rPr>
              <a:t>网格布局管理器</a:t>
            </a:r>
            <a:endParaRPr kumimoji="1" lang="zh-CN" altLang="en-US" sz="2400" b="1" dirty="0">
              <a:solidFill>
                <a:schemeClr val="tx1"/>
              </a:solidFill>
            </a:endParaRPr>
          </a:p>
        </p:txBody>
      </p:sp>
      <p:sp>
        <p:nvSpPr>
          <p:cNvPr id="17" name="内容占位符 2"/>
          <p:cNvSpPr txBox="1"/>
          <p:nvPr>
            <p:custDataLst>
              <p:tags r:id="rId11"/>
            </p:custDataLst>
          </p:nvPr>
        </p:nvSpPr>
        <p:spPr>
          <a:xfrm>
            <a:off x="677672" y="5319982"/>
            <a:ext cx="7783183"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手工布局 </a:t>
            </a:r>
            <a:r>
              <a:rPr kumimoji="1" lang="en-US" altLang="zh-CN" sz="2400" b="1" dirty="0">
                <a:solidFill>
                  <a:schemeClr val="tx1"/>
                </a:solidFill>
              </a:rPr>
              <a:t>——</a:t>
            </a:r>
            <a:r>
              <a:rPr kumimoji="1" lang="zh-CN" altLang="en-US" sz="2400" b="1" dirty="0">
                <a:solidFill>
                  <a:schemeClr val="tx1"/>
                </a:solidFill>
              </a:rPr>
              <a:t> 直接指定组件的位置。</a:t>
            </a:r>
            <a:endParaRPr kumimoji="1" lang="zh-CN" altLang="en-US"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4" grpId="0"/>
      <p:bldP spid="15" grpId="0"/>
      <p:bldP spid="16" grpId="0"/>
      <p:bldP spid="1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4.2.1</a:t>
            </a:r>
            <a:r>
              <a:rPr kumimoji="1" lang="zh-CN" altLang="en-US" dirty="0">
                <a:solidFill>
                  <a:schemeClr val="bg1"/>
                </a:solidFill>
              </a:rPr>
              <a:t> 图形界面基础</a:t>
            </a:r>
            <a:r>
              <a:rPr kumimoji="1" lang="en-US" altLang="zh-CN" sz="3600" dirty="0">
                <a:solidFill>
                  <a:schemeClr val="bg1"/>
                </a:solidFill>
              </a:rPr>
              <a:t> </a:t>
            </a:r>
            <a:r>
              <a:rPr kumimoji="1" lang="en-US" altLang="zh-CN" sz="2800" dirty="0">
                <a:solidFill>
                  <a:schemeClr val="bg1"/>
                </a:solidFill>
              </a:rPr>
              <a:t>16/21</a:t>
            </a:r>
            <a:r>
              <a:rPr kumimoji="1" lang="en-US" altLang="zh-CN" sz="3200" dirty="0">
                <a:solidFill>
                  <a:schemeClr val="bg1"/>
                </a:solidFill>
              </a:rPr>
              <a:t> </a:t>
            </a:r>
            <a:endParaRPr kumimoji="1" lang="en-US" altLang="zh-CN" sz="3200"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p:nvPr>
            <p:custDataLst>
              <p:tags r:id="rId6"/>
            </p:custDataLst>
          </p:nvPr>
        </p:nvSpPr>
        <p:spPr>
          <a:xfrm>
            <a:off x="407766" y="1188720"/>
            <a:ext cx="8322996" cy="2135505"/>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0000"/>
              </a:lnSpc>
            </a:pPr>
            <a:r>
              <a:rPr lang="zh-CN" altLang="en-US" sz="2400" b="1" dirty="0">
                <a:sym typeface="+mn-ea"/>
              </a:rPr>
              <a:t>在复杂的图形用户界面设计中，为了使布局更加易于管理，具有简洁的整体风格，一个包含了多个组件的容器本身也可以作为一个组件加到另一个容器中去，容器中再添加容器，这样就形成了容器的嵌套。</a:t>
            </a:r>
            <a:endParaRPr kumimoji="1" lang="zh-CN" altLang="en-US" sz="2400" b="1" dirty="0">
              <a:solidFill>
                <a:schemeClr val="tx1"/>
              </a:solidFill>
            </a:endParaRPr>
          </a:p>
        </p:txBody>
      </p:sp>
      <p:graphicFrame>
        <p:nvGraphicFramePr>
          <p:cNvPr id="91141" name="Object 4"/>
          <p:cNvGraphicFramePr>
            <a:graphicFrameLocks noChangeAspect="1"/>
          </p:cNvGraphicFramePr>
          <p:nvPr>
            <p:ph idx="1"/>
          </p:nvPr>
        </p:nvGraphicFramePr>
        <p:xfrm>
          <a:off x="318135" y="1234440"/>
          <a:ext cx="8540115" cy="5090795"/>
        </p:xfrm>
        <a:graphic>
          <a:graphicData uri="http://schemas.openxmlformats.org/presentationml/2006/ole">
            <mc:AlternateContent xmlns:mc="http://schemas.openxmlformats.org/markup-compatibility/2006">
              <mc:Choice xmlns:v="urn:schemas-microsoft-com:vml" Requires="v">
                <p:oleObj spid="_x0000_s3077" name="" r:id="rId7" imgW="5917565" imgH="3163570" progId="Visio.Drawing.11">
                  <p:embed/>
                </p:oleObj>
              </mc:Choice>
              <mc:Fallback>
                <p:oleObj name="" r:id="rId7" imgW="5917565" imgH="3163570" progId="Visio.Drawing.11">
                  <p:embed/>
                  <p:pic>
                    <p:nvPicPr>
                      <p:cNvPr id="0" name="图片 3076"/>
                      <p:cNvPicPr/>
                      <p:nvPr/>
                    </p:nvPicPr>
                    <p:blipFill>
                      <a:blip r:embed="rId8"/>
                      <a:srcRect/>
                      <a:stretch>
                        <a:fillRect/>
                      </a:stretch>
                    </p:blipFill>
                    <p:spPr>
                      <a:xfrm>
                        <a:off x="318135" y="1234440"/>
                        <a:ext cx="8540115" cy="5090795"/>
                      </a:xfrm>
                      <a:prstGeom prst="rect">
                        <a:avLst/>
                      </a:prstGeom>
                      <a:solidFill>
                        <a:schemeClr val="accent6">
                          <a:lumMod val="40000"/>
                          <a:lumOff val="60000"/>
                        </a:schemeClr>
                      </a:solid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4.2.1</a:t>
            </a:r>
            <a:r>
              <a:rPr kumimoji="1" lang="zh-CN" altLang="en-US" dirty="0">
                <a:solidFill>
                  <a:schemeClr val="bg1"/>
                </a:solidFill>
              </a:rPr>
              <a:t> 图形界面基础</a:t>
            </a:r>
            <a:r>
              <a:rPr kumimoji="1" lang="en-US" altLang="zh-CN" sz="3600" dirty="0">
                <a:solidFill>
                  <a:schemeClr val="bg1"/>
                </a:solidFill>
              </a:rPr>
              <a:t> </a:t>
            </a:r>
            <a:r>
              <a:rPr kumimoji="1" lang="en-US" altLang="zh-CN" sz="2800" dirty="0">
                <a:solidFill>
                  <a:schemeClr val="bg1"/>
                </a:solidFill>
              </a:rPr>
              <a:t>17/21</a:t>
            </a:r>
            <a:r>
              <a:rPr kumimoji="1" lang="en-US" altLang="zh-CN" sz="3600" dirty="0">
                <a:solidFill>
                  <a:schemeClr val="bg1"/>
                </a:solidFill>
              </a:rPr>
              <a:t> </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p:nvPr>
            <p:custDataLst>
              <p:tags r:id="rId6"/>
            </p:custDataLst>
          </p:nvPr>
        </p:nvSpPr>
        <p:spPr>
          <a:xfrm>
            <a:off x="407766" y="1188720"/>
            <a:ext cx="8322996" cy="1120948"/>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rgbClr val="034EA2"/>
                </a:solidFill>
              </a:rPr>
              <a:t> 事件处理基础 </a:t>
            </a:r>
            <a:r>
              <a:rPr kumimoji="1" lang="en-US" altLang="zh-CN" sz="2400" b="1" dirty="0">
                <a:solidFill>
                  <a:schemeClr val="tx1"/>
                </a:solidFill>
              </a:rPr>
              <a:t>—</a:t>
            </a:r>
            <a:r>
              <a:rPr kumimoji="1" lang="zh-CN" altLang="en-US" sz="2400" b="1" dirty="0">
                <a:solidFill>
                  <a:schemeClr val="tx1"/>
                </a:solidFill>
              </a:rPr>
              <a:t> 当用户与</a:t>
            </a:r>
            <a:r>
              <a:rPr kumimoji="1" lang="en-US" altLang="zh-CN" sz="2400" b="1" dirty="0">
                <a:solidFill>
                  <a:schemeClr val="tx1"/>
                </a:solidFill>
              </a:rPr>
              <a:t>UI</a:t>
            </a:r>
            <a:r>
              <a:rPr kumimoji="1" lang="zh-CN" altLang="en-US" sz="2400" b="1" dirty="0">
                <a:solidFill>
                  <a:schemeClr val="tx1"/>
                </a:solidFill>
              </a:rPr>
              <a:t>组件交互时，能够激发一个相应事件：用户按动按钮、滚动文本、移动鼠标、按下按键。</a:t>
            </a:r>
            <a:endParaRPr kumimoji="1" lang="zh-CN" altLang="en-US" sz="2400" b="1" dirty="0">
              <a:solidFill>
                <a:schemeClr val="tx1"/>
              </a:solidFill>
            </a:endParaRPr>
          </a:p>
        </p:txBody>
      </p:sp>
      <p:sp>
        <p:nvSpPr>
          <p:cNvPr id="14" name="内容占位符 2"/>
          <p:cNvSpPr txBox="1"/>
          <p:nvPr>
            <p:custDataLst>
              <p:tags r:id="rId7"/>
            </p:custDataLst>
          </p:nvPr>
        </p:nvSpPr>
        <p:spPr>
          <a:xfrm>
            <a:off x="628649" y="2473129"/>
            <a:ext cx="7783183" cy="1120948"/>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en-US" altLang="zh-CN" sz="2400" b="1" dirty="0">
                <a:solidFill>
                  <a:schemeClr val="tx1"/>
                </a:solidFill>
              </a:rPr>
              <a:t>Java</a:t>
            </a:r>
            <a:r>
              <a:rPr kumimoji="1" lang="zh-CN" altLang="en-US" sz="2400" b="1" dirty="0">
                <a:solidFill>
                  <a:schemeClr val="tx1"/>
                </a:solidFill>
              </a:rPr>
              <a:t>提供完善的事件处理机制，能够监听事件，识别事件源，并完成事件处理（执行相应的操作）。</a:t>
            </a:r>
            <a:endParaRPr kumimoji="1" lang="zh-CN" altLang="en-US" sz="2400" b="1" dirty="0">
              <a:solidFill>
                <a:schemeClr val="tx1"/>
              </a:solidFill>
            </a:endParaRPr>
          </a:p>
        </p:txBody>
      </p:sp>
      <p:sp>
        <p:nvSpPr>
          <p:cNvPr id="7" name="内容占位符 2"/>
          <p:cNvSpPr txBox="1"/>
          <p:nvPr>
            <p:custDataLst>
              <p:tags r:id="rId8"/>
            </p:custDataLst>
          </p:nvPr>
        </p:nvSpPr>
        <p:spPr>
          <a:xfrm>
            <a:off x="628649" y="3757538"/>
            <a:ext cx="7783183" cy="1120948"/>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en-US" altLang="zh-CN" sz="2400" b="1" dirty="0">
                <a:solidFill>
                  <a:schemeClr val="tx1"/>
                </a:solidFill>
              </a:rPr>
              <a:t>Java</a:t>
            </a:r>
            <a:r>
              <a:rPr kumimoji="1" lang="zh-CN" altLang="en-US" sz="2400" b="1" dirty="0">
                <a:solidFill>
                  <a:schemeClr val="tx1"/>
                </a:solidFill>
              </a:rPr>
              <a:t>实践处理机制的主要成分：事件源、事件对象、事件监听器。</a:t>
            </a:r>
            <a:endParaRPr kumimoji="1" lang="zh-CN" altLang="en-US"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4.2.1</a:t>
            </a:r>
            <a:r>
              <a:rPr kumimoji="1" lang="zh-CN" altLang="en-US" dirty="0">
                <a:solidFill>
                  <a:schemeClr val="bg1"/>
                </a:solidFill>
              </a:rPr>
              <a:t> 图形界面基础</a:t>
            </a:r>
            <a:r>
              <a:rPr kumimoji="1" lang="en-US" altLang="zh-CN" sz="3600" dirty="0">
                <a:solidFill>
                  <a:schemeClr val="bg1"/>
                </a:solidFill>
              </a:rPr>
              <a:t> </a:t>
            </a:r>
            <a:r>
              <a:rPr kumimoji="1" lang="en-US" altLang="zh-CN" sz="2800" dirty="0">
                <a:solidFill>
                  <a:schemeClr val="bg1"/>
                </a:solidFill>
              </a:rPr>
              <a:t>18/21</a:t>
            </a:r>
            <a:r>
              <a:rPr kumimoji="1" lang="en-US" altLang="zh-CN" sz="3600" dirty="0">
                <a:solidFill>
                  <a:schemeClr val="bg1"/>
                </a:solidFill>
              </a:rPr>
              <a:t> </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p:nvPr>
            <p:custDataLst>
              <p:tags r:id="rId6"/>
            </p:custDataLst>
          </p:nvPr>
        </p:nvSpPr>
        <p:spPr>
          <a:xfrm>
            <a:off x="407766" y="1188720"/>
            <a:ext cx="8322996"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rgbClr val="034EA2"/>
                </a:solidFill>
              </a:rPr>
              <a:t>事件源（</a:t>
            </a:r>
            <a:r>
              <a:rPr kumimoji="1" lang="en-US" altLang="zh-CN" sz="2400" b="1" dirty="0">
                <a:solidFill>
                  <a:srgbClr val="034EA2"/>
                </a:solidFill>
              </a:rPr>
              <a:t>Event</a:t>
            </a:r>
            <a:r>
              <a:rPr kumimoji="1" lang="zh-CN" altLang="en-US" sz="2400" b="1" dirty="0">
                <a:solidFill>
                  <a:srgbClr val="034EA2"/>
                </a:solidFill>
              </a:rPr>
              <a:t> </a:t>
            </a:r>
            <a:r>
              <a:rPr kumimoji="1" lang="en-US" altLang="zh-CN" sz="2400" b="1" dirty="0">
                <a:solidFill>
                  <a:srgbClr val="034EA2"/>
                </a:solidFill>
              </a:rPr>
              <a:t>Source</a:t>
            </a:r>
            <a:r>
              <a:rPr kumimoji="1" lang="zh-CN" altLang="en-US" sz="2400" b="1" dirty="0">
                <a:solidFill>
                  <a:srgbClr val="034EA2"/>
                </a:solidFill>
              </a:rPr>
              <a:t>）</a:t>
            </a:r>
            <a:r>
              <a:rPr kumimoji="1" lang="en-US" altLang="zh-CN" sz="2400" b="1" dirty="0">
                <a:solidFill>
                  <a:schemeClr val="tx1"/>
                </a:solidFill>
              </a:rPr>
              <a:t>——</a:t>
            </a:r>
            <a:r>
              <a:rPr kumimoji="1" lang="zh-CN" altLang="en-US" sz="2400" b="1" dirty="0">
                <a:solidFill>
                  <a:schemeClr val="tx1"/>
                </a:solidFill>
              </a:rPr>
              <a:t> 是事件产生者，如单机按钮。</a:t>
            </a:r>
            <a:endParaRPr kumimoji="1" lang="zh-CN" altLang="en-US" sz="2400" b="1" dirty="0">
              <a:solidFill>
                <a:schemeClr val="tx1"/>
              </a:solidFill>
            </a:endParaRPr>
          </a:p>
        </p:txBody>
      </p:sp>
      <p:pic>
        <p:nvPicPr>
          <p:cNvPr id="9" name="图片 8"/>
          <p:cNvPicPr>
            <a:picLocks noChangeAspect="1"/>
          </p:cNvPicPr>
          <p:nvPr/>
        </p:nvPicPr>
        <p:blipFill>
          <a:blip r:embed="rId7"/>
          <a:stretch>
            <a:fillRect/>
          </a:stretch>
        </p:blipFill>
        <p:spPr>
          <a:xfrm>
            <a:off x="704091" y="4196495"/>
            <a:ext cx="7730346" cy="2137774"/>
          </a:xfrm>
          <a:prstGeom prst="rect">
            <a:avLst/>
          </a:prstGeom>
        </p:spPr>
      </p:pic>
      <p:sp>
        <p:nvSpPr>
          <p:cNvPr id="10" name="内容占位符 2"/>
          <p:cNvSpPr txBox="1"/>
          <p:nvPr>
            <p:custDataLst>
              <p:tags r:id="rId8"/>
            </p:custDataLst>
          </p:nvPr>
        </p:nvSpPr>
        <p:spPr>
          <a:xfrm>
            <a:off x="407766" y="1826830"/>
            <a:ext cx="8322996" cy="1120948"/>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rgbClr val="034EA2"/>
                </a:solidFill>
              </a:rPr>
              <a:t>事件对象（</a:t>
            </a:r>
            <a:r>
              <a:rPr kumimoji="1" lang="en-US" altLang="zh-CN" sz="2400" b="1" dirty="0">
                <a:solidFill>
                  <a:srgbClr val="034EA2"/>
                </a:solidFill>
              </a:rPr>
              <a:t>Event</a:t>
            </a:r>
            <a:r>
              <a:rPr kumimoji="1" lang="zh-CN" altLang="en-US" sz="2400" b="1" dirty="0">
                <a:solidFill>
                  <a:srgbClr val="034EA2"/>
                </a:solidFill>
              </a:rPr>
              <a:t> </a:t>
            </a:r>
            <a:r>
              <a:rPr kumimoji="1" lang="en-US" altLang="zh-CN" sz="2400" b="1" dirty="0">
                <a:solidFill>
                  <a:srgbClr val="034EA2"/>
                </a:solidFill>
              </a:rPr>
              <a:t>Object</a:t>
            </a:r>
            <a:r>
              <a:rPr kumimoji="1" lang="zh-CN" altLang="en-US" sz="2400" b="1" dirty="0">
                <a:solidFill>
                  <a:srgbClr val="034EA2"/>
                </a:solidFill>
              </a:rPr>
              <a:t>）</a:t>
            </a:r>
            <a:r>
              <a:rPr kumimoji="1" lang="en-US" altLang="zh-CN" sz="2400" b="1" dirty="0">
                <a:solidFill>
                  <a:schemeClr val="tx1"/>
                </a:solidFill>
              </a:rPr>
              <a:t>——</a:t>
            </a:r>
            <a:r>
              <a:rPr kumimoji="1" lang="zh-CN" altLang="en-US" sz="2400" b="1" dirty="0">
                <a:solidFill>
                  <a:schemeClr val="tx1"/>
                </a:solidFill>
              </a:rPr>
              <a:t> 封装了事件相关信息，主要包括事件源，事件属性等信息。</a:t>
            </a:r>
            <a:endParaRPr kumimoji="1" lang="zh-CN" altLang="en-US" sz="2400" b="1" dirty="0">
              <a:solidFill>
                <a:schemeClr val="tx1"/>
              </a:solidFill>
            </a:endParaRPr>
          </a:p>
        </p:txBody>
      </p:sp>
      <p:sp>
        <p:nvSpPr>
          <p:cNvPr id="16" name="内容占位符 2"/>
          <p:cNvSpPr txBox="1"/>
          <p:nvPr>
            <p:custDataLst>
              <p:tags r:id="rId9"/>
            </p:custDataLst>
          </p:nvPr>
        </p:nvSpPr>
        <p:spPr>
          <a:xfrm>
            <a:off x="427772" y="2950052"/>
            <a:ext cx="8322996" cy="1120948"/>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rgbClr val="034EA2"/>
                </a:solidFill>
              </a:rPr>
              <a:t>事件监听器（</a:t>
            </a:r>
            <a:r>
              <a:rPr kumimoji="1" lang="en-US" altLang="zh-CN" sz="2400" b="1" dirty="0">
                <a:solidFill>
                  <a:srgbClr val="034EA2"/>
                </a:solidFill>
              </a:rPr>
              <a:t>Event</a:t>
            </a:r>
            <a:r>
              <a:rPr kumimoji="1" lang="zh-CN" altLang="en-US" sz="2400" b="1" dirty="0">
                <a:solidFill>
                  <a:srgbClr val="034EA2"/>
                </a:solidFill>
              </a:rPr>
              <a:t> </a:t>
            </a:r>
            <a:r>
              <a:rPr kumimoji="1" lang="en-US" altLang="zh-CN" sz="2400" b="1" dirty="0">
                <a:solidFill>
                  <a:srgbClr val="034EA2"/>
                </a:solidFill>
              </a:rPr>
              <a:t>Listener</a:t>
            </a:r>
            <a:r>
              <a:rPr kumimoji="1" lang="zh-CN" altLang="en-US" sz="2400" b="1" dirty="0">
                <a:solidFill>
                  <a:srgbClr val="034EA2"/>
                </a:solidFill>
              </a:rPr>
              <a:t>）</a:t>
            </a:r>
            <a:r>
              <a:rPr kumimoji="1" lang="en-US" altLang="zh-CN" sz="2400" b="1" dirty="0">
                <a:solidFill>
                  <a:schemeClr val="tx1"/>
                </a:solidFill>
              </a:rPr>
              <a:t>——</a:t>
            </a:r>
            <a:r>
              <a:rPr kumimoji="1" lang="zh-CN" altLang="en-US" sz="2400" b="1" dirty="0">
                <a:solidFill>
                  <a:schemeClr val="tx1"/>
                </a:solidFill>
              </a:rPr>
              <a:t> 负责监听和处理事件，当事件激发时，监听器获得该事件，并对事件进行响应。</a:t>
            </a:r>
            <a:endParaRPr kumimoji="1" lang="zh-CN" altLang="en-US"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4.2.1</a:t>
            </a:r>
            <a:r>
              <a:rPr kumimoji="1" lang="zh-CN" altLang="en-US" dirty="0">
                <a:solidFill>
                  <a:schemeClr val="bg1"/>
                </a:solidFill>
              </a:rPr>
              <a:t> 图形界面基础</a:t>
            </a:r>
            <a:r>
              <a:rPr kumimoji="1" lang="en-US" altLang="zh-CN" sz="3600" dirty="0">
                <a:solidFill>
                  <a:schemeClr val="bg1"/>
                </a:solidFill>
              </a:rPr>
              <a:t> </a:t>
            </a:r>
            <a:r>
              <a:rPr kumimoji="1" lang="en-US" altLang="zh-CN" sz="2800" dirty="0">
                <a:solidFill>
                  <a:schemeClr val="bg1"/>
                </a:solidFill>
              </a:rPr>
              <a:t>19/21</a:t>
            </a:r>
            <a:r>
              <a:rPr kumimoji="1" lang="en-US" altLang="zh-CN" sz="3600" dirty="0">
                <a:solidFill>
                  <a:schemeClr val="bg1"/>
                </a:solidFill>
              </a:rPr>
              <a:t> </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p:nvPr>
            <p:custDataLst>
              <p:tags r:id="rId6"/>
            </p:custDataLst>
          </p:nvPr>
        </p:nvSpPr>
        <p:spPr>
          <a:xfrm>
            <a:off x="407766" y="1188720"/>
            <a:ext cx="8322996"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rgbClr val="034EA2"/>
                </a:solidFill>
              </a:rPr>
              <a:t>事件类型</a:t>
            </a:r>
            <a:endParaRPr kumimoji="1" lang="en-US" altLang="zh-CN" sz="2400" dirty="0"/>
          </a:p>
        </p:txBody>
      </p:sp>
      <p:sp>
        <p:nvSpPr>
          <p:cNvPr id="7" name="内容占位符 2"/>
          <p:cNvSpPr txBox="1"/>
          <p:nvPr>
            <p:custDataLst>
              <p:tags r:id="rId7"/>
            </p:custDataLst>
          </p:nvPr>
        </p:nvSpPr>
        <p:spPr>
          <a:xfrm>
            <a:off x="628650" y="1965163"/>
            <a:ext cx="8322996" cy="3424014"/>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kumimoji="1" lang="zh-CN" altLang="en-US" sz="2400" b="1" dirty="0">
                <a:solidFill>
                  <a:schemeClr val="tx1"/>
                </a:solidFill>
              </a:rPr>
              <a:t>行为事件 </a:t>
            </a:r>
            <a:r>
              <a:rPr kumimoji="1" lang="en-US" altLang="zh-CN" sz="2400" b="1" dirty="0">
                <a:solidFill>
                  <a:schemeClr val="tx1"/>
                </a:solidFill>
              </a:rPr>
              <a:t>——</a:t>
            </a:r>
            <a:r>
              <a:rPr kumimoji="1" lang="zh-CN" altLang="en-US" sz="2400" b="1" dirty="0">
                <a:solidFill>
                  <a:schemeClr val="tx1"/>
                </a:solidFill>
              </a:rPr>
              <a:t> 特定事件发生：按下按钮。</a:t>
            </a:r>
            <a:endParaRPr kumimoji="1" lang="en-US" altLang="zh-CN" sz="2400" b="1" dirty="0">
              <a:solidFill>
                <a:schemeClr val="tx1"/>
              </a:solidFill>
            </a:endParaRPr>
          </a:p>
          <a:p>
            <a:pPr>
              <a:lnSpc>
                <a:spcPct val="100000"/>
              </a:lnSpc>
            </a:pPr>
            <a:r>
              <a:rPr kumimoji="1" lang="zh-CN" altLang="en-US" sz="2400" b="1" dirty="0">
                <a:solidFill>
                  <a:schemeClr val="tx1"/>
                </a:solidFill>
              </a:rPr>
              <a:t>焦点事件 </a:t>
            </a:r>
            <a:r>
              <a:rPr kumimoji="1" lang="en-US" altLang="zh-CN" sz="2400" b="1" dirty="0">
                <a:solidFill>
                  <a:schemeClr val="tx1"/>
                </a:solidFill>
              </a:rPr>
              <a:t>——</a:t>
            </a:r>
            <a:r>
              <a:rPr kumimoji="1" lang="zh-CN" altLang="en-US" sz="2400" b="1" dirty="0">
                <a:solidFill>
                  <a:schemeClr val="tx1"/>
                </a:solidFill>
              </a:rPr>
              <a:t> 得到或者失去焦点。</a:t>
            </a:r>
            <a:endParaRPr kumimoji="1" lang="en-US" altLang="zh-CN" sz="2400" b="1" dirty="0">
              <a:solidFill>
                <a:schemeClr val="tx1"/>
              </a:solidFill>
            </a:endParaRPr>
          </a:p>
          <a:p>
            <a:pPr>
              <a:lnSpc>
                <a:spcPct val="100000"/>
              </a:lnSpc>
            </a:pPr>
            <a:r>
              <a:rPr kumimoji="1" lang="zh-CN" altLang="en-US" sz="2400" b="1" dirty="0">
                <a:solidFill>
                  <a:schemeClr val="tx1"/>
                </a:solidFill>
              </a:rPr>
              <a:t>项目事件 </a:t>
            </a:r>
            <a:r>
              <a:rPr kumimoji="1" lang="en-US" altLang="zh-CN" sz="2400" b="1" dirty="0">
                <a:solidFill>
                  <a:schemeClr val="tx1"/>
                </a:solidFill>
              </a:rPr>
              <a:t>——</a:t>
            </a:r>
            <a:r>
              <a:rPr kumimoji="1" lang="zh-CN" altLang="en-US" sz="2400" b="1" dirty="0">
                <a:solidFill>
                  <a:schemeClr val="tx1"/>
                </a:solidFill>
              </a:rPr>
              <a:t> 选定或者撤销复选框。</a:t>
            </a:r>
            <a:endParaRPr kumimoji="1" lang="en-US" altLang="zh-CN" sz="2400" b="1" dirty="0">
              <a:solidFill>
                <a:schemeClr val="tx1"/>
              </a:solidFill>
            </a:endParaRPr>
          </a:p>
          <a:p>
            <a:pPr>
              <a:lnSpc>
                <a:spcPct val="100000"/>
              </a:lnSpc>
            </a:pPr>
            <a:r>
              <a:rPr kumimoji="1" lang="zh-CN" altLang="en-US" sz="2400" b="1" dirty="0">
                <a:solidFill>
                  <a:schemeClr val="tx1"/>
                </a:solidFill>
              </a:rPr>
              <a:t>击键事件 </a:t>
            </a:r>
            <a:r>
              <a:rPr kumimoji="1" lang="en-US" altLang="zh-CN" sz="2400" b="1" dirty="0">
                <a:solidFill>
                  <a:schemeClr val="tx1"/>
                </a:solidFill>
              </a:rPr>
              <a:t>——</a:t>
            </a:r>
            <a:r>
              <a:rPr kumimoji="1" lang="zh-CN" altLang="en-US" sz="2400" b="1" dirty="0">
                <a:solidFill>
                  <a:schemeClr val="tx1"/>
                </a:solidFill>
              </a:rPr>
              <a:t> 敲击按键。</a:t>
            </a:r>
            <a:endParaRPr kumimoji="1" lang="en-US" altLang="zh-CN" sz="2400" b="1" dirty="0">
              <a:solidFill>
                <a:schemeClr val="tx1"/>
              </a:solidFill>
            </a:endParaRPr>
          </a:p>
          <a:p>
            <a:pPr>
              <a:lnSpc>
                <a:spcPct val="100000"/>
              </a:lnSpc>
            </a:pPr>
            <a:r>
              <a:rPr kumimoji="1" lang="zh-CN" altLang="en-US" sz="2400" b="1" dirty="0">
                <a:solidFill>
                  <a:schemeClr val="tx1"/>
                </a:solidFill>
              </a:rPr>
              <a:t>鼠标事件 </a:t>
            </a:r>
            <a:r>
              <a:rPr kumimoji="1" lang="en-US" altLang="zh-CN" sz="2400" b="1" dirty="0">
                <a:solidFill>
                  <a:schemeClr val="tx1"/>
                </a:solidFill>
              </a:rPr>
              <a:t>——</a:t>
            </a:r>
            <a:r>
              <a:rPr kumimoji="1" lang="zh-CN" altLang="en-US" sz="2400" b="1" dirty="0">
                <a:solidFill>
                  <a:schemeClr val="tx1"/>
                </a:solidFill>
              </a:rPr>
              <a:t> 鼠标按键或者移动鼠标。</a:t>
            </a:r>
            <a:endParaRPr kumimoji="1" lang="en-US" altLang="zh-CN" sz="2400" b="1" dirty="0">
              <a:solidFill>
                <a:schemeClr val="tx1"/>
              </a:solidFill>
            </a:endParaRPr>
          </a:p>
          <a:p>
            <a:pPr>
              <a:lnSpc>
                <a:spcPct val="100000"/>
              </a:lnSpc>
            </a:pPr>
            <a:r>
              <a:rPr kumimoji="1" lang="zh-CN" altLang="en-US" sz="2400" b="1" dirty="0">
                <a:solidFill>
                  <a:schemeClr val="tx1"/>
                </a:solidFill>
              </a:rPr>
              <a:t>文本事件 </a:t>
            </a:r>
            <a:r>
              <a:rPr kumimoji="1" lang="en-US" altLang="zh-CN" sz="2400" b="1" dirty="0">
                <a:solidFill>
                  <a:schemeClr val="tx1"/>
                </a:solidFill>
              </a:rPr>
              <a:t>——</a:t>
            </a:r>
            <a:r>
              <a:rPr kumimoji="1" lang="zh-CN" altLang="en-US" sz="2400" b="1" dirty="0">
                <a:solidFill>
                  <a:schemeClr val="tx1"/>
                </a:solidFill>
              </a:rPr>
              <a:t> 文本框内容发生改变。</a:t>
            </a:r>
            <a:endParaRPr kumimoji="1" lang="en-US" altLang="zh-CN" sz="2400" b="1" dirty="0">
              <a:solidFill>
                <a:schemeClr val="tx1"/>
              </a:solidFill>
            </a:endParaRPr>
          </a:p>
          <a:p>
            <a:pPr>
              <a:lnSpc>
                <a:spcPct val="100000"/>
              </a:lnSpc>
            </a:pPr>
            <a:r>
              <a:rPr kumimoji="1" lang="zh-CN" altLang="en-US" sz="2400" b="1" dirty="0">
                <a:solidFill>
                  <a:schemeClr val="tx1"/>
                </a:solidFill>
              </a:rPr>
              <a:t>内容事件 </a:t>
            </a:r>
            <a:r>
              <a:rPr kumimoji="1" lang="en-US" altLang="zh-CN" sz="2400" b="1" dirty="0">
                <a:solidFill>
                  <a:schemeClr val="tx1"/>
                </a:solidFill>
              </a:rPr>
              <a:t>——</a:t>
            </a:r>
            <a:r>
              <a:rPr kumimoji="1" lang="zh-CN" altLang="en-US" sz="2400" b="1" dirty="0">
                <a:solidFill>
                  <a:schemeClr val="tx1"/>
                </a:solidFill>
              </a:rPr>
              <a:t> 打开、关闭、激活、停用等窗口行为。</a:t>
            </a:r>
            <a:endParaRPr kumimoji="1" lang="zh-CN" altLang="en-US"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4.2.1</a:t>
            </a:r>
            <a:r>
              <a:rPr kumimoji="1" lang="zh-CN" altLang="en-US" dirty="0">
                <a:solidFill>
                  <a:schemeClr val="bg1"/>
                </a:solidFill>
              </a:rPr>
              <a:t> 图形界面基础</a:t>
            </a:r>
            <a:r>
              <a:rPr kumimoji="1" lang="en-US" altLang="zh-CN" sz="3600" dirty="0">
                <a:solidFill>
                  <a:schemeClr val="bg1"/>
                </a:solidFill>
              </a:rPr>
              <a:t> </a:t>
            </a:r>
            <a:r>
              <a:rPr kumimoji="1" lang="en-US" altLang="zh-CN" sz="2800" dirty="0">
                <a:solidFill>
                  <a:schemeClr val="bg1"/>
                </a:solidFill>
              </a:rPr>
              <a:t>20/21</a:t>
            </a:r>
            <a:r>
              <a:rPr kumimoji="1" lang="en-US" altLang="zh-CN" sz="3600" dirty="0">
                <a:solidFill>
                  <a:schemeClr val="bg1"/>
                </a:solidFill>
              </a:rPr>
              <a:t> </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p:nvPr>
            <p:custDataLst>
              <p:tags r:id="rId6"/>
            </p:custDataLst>
          </p:nvPr>
        </p:nvSpPr>
        <p:spPr>
          <a:xfrm>
            <a:off x="407766" y="1188720"/>
            <a:ext cx="8322996"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rgbClr val="034EA2"/>
                </a:solidFill>
              </a:rPr>
              <a:t>事件处理 </a:t>
            </a:r>
            <a:r>
              <a:rPr kumimoji="1" lang="en-US" altLang="zh-CN" sz="2400" b="1" dirty="0">
                <a:solidFill>
                  <a:srgbClr val="034EA2"/>
                </a:solidFill>
              </a:rPr>
              <a:t>——</a:t>
            </a:r>
            <a:r>
              <a:rPr kumimoji="1" lang="zh-CN" altLang="en-US" sz="2400" b="1" dirty="0">
                <a:solidFill>
                  <a:srgbClr val="034EA2"/>
                </a:solidFill>
              </a:rPr>
              <a:t> 创建监听器（</a:t>
            </a:r>
            <a:r>
              <a:rPr kumimoji="1" lang="en-US" altLang="zh-CN" sz="2400" b="1" dirty="0">
                <a:solidFill>
                  <a:srgbClr val="034EA2"/>
                </a:solidFill>
              </a:rPr>
              <a:t>Listener</a:t>
            </a:r>
            <a:r>
              <a:rPr kumimoji="1" lang="zh-CN" altLang="en-US" sz="2400" b="1" dirty="0">
                <a:solidFill>
                  <a:srgbClr val="034EA2"/>
                </a:solidFill>
              </a:rPr>
              <a:t>）</a:t>
            </a:r>
            <a:endParaRPr kumimoji="1" lang="en-US" altLang="zh-CN" sz="2400" dirty="0"/>
          </a:p>
        </p:txBody>
      </p:sp>
      <p:sp>
        <p:nvSpPr>
          <p:cNvPr id="7" name="内容占位符 2"/>
          <p:cNvSpPr txBox="1"/>
          <p:nvPr>
            <p:custDataLst>
              <p:tags r:id="rId7"/>
            </p:custDataLst>
          </p:nvPr>
        </p:nvSpPr>
        <p:spPr>
          <a:xfrm>
            <a:off x="628650" y="1844912"/>
            <a:ext cx="8322996"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你必须创建一个监听器，这个监听器需要实现相应的接口。</a:t>
            </a:r>
            <a:endParaRPr kumimoji="1" lang="zh-CN" altLang="en-US" sz="2400" b="1" dirty="0">
              <a:solidFill>
                <a:schemeClr val="tx1"/>
              </a:solidFill>
            </a:endParaRPr>
          </a:p>
        </p:txBody>
      </p:sp>
      <p:sp>
        <p:nvSpPr>
          <p:cNvPr id="9" name="内容占位符 2"/>
          <p:cNvSpPr txBox="1"/>
          <p:nvPr>
            <p:custDataLst>
              <p:tags r:id="rId8"/>
            </p:custDataLst>
          </p:nvPr>
        </p:nvSpPr>
        <p:spPr>
          <a:xfrm>
            <a:off x="628650" y="2629473"/>
            <a:ext cx="7782105" cy="438582"/>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kumimoji="1" lang="zh-CN" altLang="en-US" sz="2400" b="1" dirty="0">
                <a:solidFill>
                  <a:schemeClr val="tx1"/>
                </a:solidFill>
              </a:rPr>
              <a:t>例如我们监听</a:t>
            </a:r>
            <a:r>
              <a:rPr kumimoji="1" lang="en-US" altLang="zh-CN" sz="2400" b="1" dirty="0" err="1">
                <a:solidFill>
                  <a:schemeClr val="tx1"/>
                </a:solidFill>
              </a:rPr>
              <a:t>ActionEvents</a:t>
            </a:r>
            <a:r>
              <a:rPr kumimoji="1" lang="zh-CN" altLang="en-US" sz="2400" b="1" dirty="0">
                <a:solidFill>
                  <a:schemeClr val="tx1"/>
                </a:solidFill>
              </a:rPr>
              <a:t>的事件：</a:t>
            </a:r>
            <a:endParaRPr kumimoji="1" lang="zh-CN" altLang="en-US" sz="2400" b="1" dirty="0">
              <a:solidFill>
                <a:schemeClr val="tx1"/>
              </a:solidFill>
            </a:endParaRPr>
          </a:p>
        </p:txBody>
      </p:sp>
      <p:sp>
        <p:nvSpPr>
          <p:cNvPr id="10" name="内容占位符 2"/>
          <p:cNvSpPr txBox="1"/>
          <p:nvPr>
            <p:custDataLst>
              <p:tags r:id="rId9"/>
            </p:custDataLst>
          </p:nvPr>
        </p:nvSpPr>
        <p:spPr>
          <a:xfrm>
            <a:off x="628650" y="3330581"/>
            <a:ext cx="8032271" cy="2285241"/>
          </a:xfrm>
          <a:prstGeom prst="rect">
            <a:avLst/>
          </a:prstGeom>
          <a:ln w="19050">
            <a:solidFill>
              <a:srgbClr val="034EA2"/>
            </a:solidFill>
            <a:prstDash val="dash"/>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en-US" altLang="zh-CN" sz="1800" b="1" dirty="0" err="1">
                <a:solidFill>
                  <a:schemeClr val="accent6">
                    <a:lumMod val="75000"/>
                  </a:schemeClr>
                </a:solidFill>
              </a:rPr>
              <a:t>//</a:t>
            </a:r>
            <a:r>
              <a:rPr kumimoji="1" lang="zh-CN" altLang="en-US" sz="1800" b="1" dirty="0" err="1">
                <a:solidFill>
                  <a:schemeClr val="accent6">
                    <a:lumMod val="75000"/>
                  </a:schemeClr>
                </a:solidFill>
              </a:rPr>
              <a:t>实现 </a:t>
            </a:r>
            <a:r>
              <a:rPr kumimoji="1" lang="en-US" altLang="zh-CN" sz="1800" b="1" dirty="0" err="1">
                <a:solidFill>
                  <a:schemeClr val="accent6">
                    <a:lumMod val="75000"/>
                  </a:schemeClr>
                </a:solidFill>
              </a:rPr>
              <a:t>ActionListener </a:t>
            </a:r>
            <a:r>
              <a:rPr kumimoji="1" lang="zh-CN" altLang="en-US" sz="1800" b="1" dirty="0" err="1">
                <a:solidFill>
                  <a:schemeClr val="accent6">
                    <a:lumMod val="75000"/>
                  </a:schemeClr>
                </a:solidFill>
              </a:rPr>
              <a:t>接口的类</a:t>
            </a:r>
            <a:endParaRPr kumimoji="1" lang="en-US" altLang="zh-CN" sz="1800" b="1" dirty="0" err="1">
              <a:solidFill>
                <a:schemeClr val="accent6">
                  <a:lumMod val="75000"/>
                </a:schemeClr>
              </a:solidFill>
            </a:endParaRPr>
          </a:p>
          <a:p>
            <a:pPr marL="0" indent="0">
              <a:lnSpc>
                <a:spcPct val="100000"/>
              </a:lnSpc>
              <a:spcBef>
                <a:spcPts val="0"/>
              </a:spcBef>
              <a:buNone/>
            </a:pPr>
            <a:r>
              <a:rPr kumimoji="1" lang="en-US" altLang="zh-CN" sz="1800" b="1" dirty="0" err="1">
                <a:solidFill>
                  <a:schemeClr val="tx1">
                    <a:lumMod val="65000"/>
                    <a:lumOff val="35000"/>
                  </a:schemeClr>
                </a:solidFill>
              </a:rPr>
              <a:t>public</a:t>
            </a:r>
            <a:r>
              <a:rPr kumimoji="1" lang="zh-CN" altLang="en-US" sz="1800" b="1" dirty="0">
                <a:solidFill>
                  <a:schemeClr val="tx1">
                    <a:lumMod val="65000"/>
                    <a:lumOff val="35000"/>
                  </a:schemeClr>
                </a:solidFill>
              </a:rPr>
              <a:t> </a:t>
            </a:r>
            <a:r>
              <a:rPr kumimoji="1" lang="en-US" altLang="zh-CN" sz="1800" b="1" dirty="0">
                <a:solidFill>
                  <a:schemeClr val="tx1">
                    <a:lumMod val="65000"/>
                    <a:lumOff val="35000"/>
                  </a:schemeClr>
                </a:solidFill>
              </a:rPr>
              <a:t>class</a:t>
            </a:r>
            <a:r>
              <a:rPr kumimoji="1" lang="zh-CN" altLang="en-US" sz="1800" b="1" dirty="0">
                <a:solidFill>
                  <a:schemeClr val="tx1">
                    <a:lumMod val="65000"/>
                    <a:lumOff val="35000"/>
                  </a:schemeClr>
                </a:solidFill>
              </a:rPr>
              <a:t> </a:t>
            </a:r>
            <a:r>
              <a:rPr kumimoji="1" lang="en-US" altLang="zh-CN" sz="1800" b="1" dirty="0" err="1">
                <a:solidFill>
                  <a:schemeClr val="tx1">
                    <a:lumMod val="65000"/>
                    <a:lumOff val="35000"/>
                  </a:schemeClr>
                </a:solidFill>
              </a:rPr>
              <a:t>TestActionListener</a:t>
            </a:r>
            <a:r>
              <a:rPr kumimoji="1" lang="zh-CN" altLang="en-US" sz="1800" b="1" dirty="0">
                <a:solidFill>
                  <a:schemeClr val="tx1">
                    <a:lumMod val="65000"/>
                    <a:lumOff val="35000"/>
                  </a:schemeClr>
                </a:solidFill>
              </a:rPr>
              <a:t> </a:t>
            </a:r>
            <a:r>
              <a:rPr kumimoji="1" lang="en-US" altLang="zh-CN" sz="1800" b="1" dirty="0">
                <a:solidFill>
                  <a:srgbClr val="034DA0"/>
                </a:solidFill>
              </a:rPr>
              <a:t>implements</a:t>
            </a:r>
            <a:r>
              <a:rPr kumimoji="1" lang="zh-CN" altLang="en-US" sz="1800" b="1" dirty="0">
                <a:solidFill>
                  <a:srgbClr val="034DA0"/>
                </a:solidFill>
              </a:rPr>
              <a:t> </a:t>
            </a:r>
            <a:r>
              <a:rPr kumimoji="1" lang="en-US" altLang="zh-CN" sz="1800" b="1" dirty="0">
                <a:solidFill>
                  <a:srgbClr val="034DA0"/>
                </a:solidFill>
              </a:rPr>
              <a:t>ActionListener</a:t>
            </a:r>
            <a:r>
              <a:rPr kumimoji="1" lang="en-US" altLang="zh-CN" sz="1800" b="1" dirty="0">
                <a:solidFill>
                  <a:schemeClr val="tx1">
                    <a:lumMod val="65000"/>
                    <a:lumOff val="35000"/>
                  </a:schemeClr>
                </a:solidFill>
              </a:rPr>
              <a:t>{</a:t>
            </a:r>
            <a:endParaRPr kumimoji="1" lang="en-US" altLang="zh-CN" sz="1800" b="1" dirty="0">
              <a:solidFill>
                <a:schemeClr val="tx1">
                  <a:lumMod val="65000"/>
                  <a:lumOff val="35000"/>
                </a:schemeClr>
              </a:solidFill>
            </a:endParaRPr>
          </a:p>
          <a:p>
            <a:pPr marL="0" indent="0">
              <a:lnSpc>
                <a:spcPct val="100000"/>
              </a:lnSpc>
              <a:spcBef>
                <a:spcPts val="0"/>
              </a:spcBef>
              <a:buNone/>
            </a:pPr>
            <a:r>
              <a:rPr kumimoji="1" lang="zh-CN" altLang="en-US" sz="1800" b="1" dirty="0">
                <a:solidFill>
                  <a:schemeClr val="tx1">
                    <a:lumMod val="65000"/>
                    <a:lumOff val="35000"/>
                  </a:schemeClr>
                </a:solidFill>
              </a:rPr>
              <a:t>        </a:t>
            </a:r>
            <a:r>
              <a:rPr kumimoji="1" lang="en-US" altLang="zh-CN" sz="1800" b="1" dirty="0">
                <a:solidFill>
                  <a:schemeClr val="bg1">
                    <a:lumMod val="50000"/>
                  </a:schemeClr>
                </a:solidFill>
              </a:rPr>
              <a:t>@Override</a:t>
            </a:r>
            <a:endParaRPr kumimoji="1" lang="en-US" altLang="zh-CN" sz="1800" b="1" dirty="0">
              <a:solidFill>
                <a:schemeClr val="bg1">
                  <a:lumMod val="50000"/>
                </a:schemeClr>
              </a:solidFill>
            </a:endParaRPr>
          </a:p>
          <a:p>
            <a:pPr marL="0" indent="0">
              <a:lnSpc>
                <a:spcPct val="100000"/>
              </a:lnSpc>
              <a:spcBef>
                <a:spcPts val="0"/>
              </a:spcBef>
              <a:buNone/>
            </a:pPr>
            <a:r>
              <a:rPr kumimoji="1" lang="zh-CN" altLang="en-US" sz="1800" b="1" dirty="0">
                <a:solidFill>
                  <a:schemeClr val="tx1">
                    <a:lumMod val="65000"/>
                    <a:lumOff val="35000"/>
                  </a:schemeClr>
                </a:solidFill>
              </a:rPr>
              <a:t>        </a:t>
            </a:r>
            <a:r>
              <a:rPr kumimoji="1" lang="en-US" altLang="zh-CN" sz="1800" b="1" dirty="0">
                <a:solidFill>
                  <a:schemeClr val="tx1">
                    <a:lumMod val="65000"/>
                    <a:lumOff val="35000"/>
                  </a:schemeClr>
                </a:solidFill>
              </a:rPr>
              <a:t>public</a:t>
            </a:r>
            <a:r>
              <a:rPr kumimoji="1" lang="zh-CN" altLang="en-US" sz="1800" b="1" dirty="0">
                <a:solidFill>
                  <a:schemeClr val="tx1">
                    <a:lumMod val="65000"/>
                    <a:lumOff val="35000"/>
                  </a:schemeClr>
                </a:solidFill>
              </a:rPr>
              <a:t> </a:t>
            </a:r>
            <a:r>
              <a:rPr kumimoji="1" lang="en-US" altLang="zh-CN" sz="1800" b="1" dirty="0">
                <a:solidFill>
                  <a:schemeClr val="tx1">
                    <a:lumMod val="65000"/>
                    <a:lumOff val="35000"/>
                  </a:schemeClr>
                </a:solidFill>
              </a:rPr>
              <a:t>void</a:t>
            </a:r>
            <a:r>
              <a:rPr kumimoji="1" lang="zh-CN" altLang="en-US" sz="1800" b="1" dirty="0">
                <a:solidFill>
                  <a:schemeClr val="tx1">
                    <a:lumMod val="65000"/>
                    <a:lumOff val="35000"/>
                  </a:schemeClr>
                </a:solidFill>
              </a:rPr>
              <a:t> </a:t>
            </a:r>
            <a:r>
              <a:rPr kumimoji="1" lang="en-US" altLang="zh-CN" sz="1800" b="1" dirty="0" err="1">
                <a:solidFill>
                  <a:srgbClr val="7030A0"/>
                </a:solidFill>
              </a:rPr>
              <a:t>actionPerformed</a:t>
            </a:r>
            <a:r>
              <a:rPr kumimoji="1" lang="en-US" altLang="zh-CN" sz="1800" b="1" dirty="0">
                <a:solidFill>
                  <a:schemeClr val="tx1">
                    <a:lumMod val="65000"/>
                    <a:lumOff val="35000"/>
                  </a:schemeClr>
                </a:solidFill>
              </a:rPr>
              <a:t>(</a:t>
            </a:r>
            <a:r>
              <a:rPr kumimoji="1" lang="en-US" altLang="zh-CN" sz="1800" b="1" dirty="0" err="1">
                <a:solidFill>
                  <a:schemeClr val="tx1">
                    <a:lumMod val="65000"/>
                    <a:lumOff val="35000"/>
                  </a:schemeClr>
                </a:solidFill>
              </a:rPr>
              <a:t>ActionEvent</a:t>
            </a:r>
            <a:r>
              <a:rPr kumimoji="1" lang="zh-CN" altLang="en-US" sz="1800" b="1" dirty="0">
                <a:solidFill>
                  <a:schemeClr val="tx1">
                    <a:lumMod val="65000"/>
                    <a:lumOff val="35000"/>
                  </a:schemeClr>
                </a:solidFill>
              </a:rPr>
              <a:t> </a:t>
            </a:r>
            <a:r>
              <a:rPr kumimoji="1" lang="en-US" altLang="zh-CN" sz="1800" b="1" dirty="0">
                <a:solidFill>
                  <a:schemeClr val="tx1">
                    <a:lumMod val="65000"/>
                    <a:lumOff val="35000"/>
                  </a:schemeClr>
                </a:solidFill>
              </a:rPr>
              <a:t>e){</a:t>
            </a:r>
            <a:endParaRPr kumimoji="1" lang="en-US" altLang="zh-CN" sz="1800" b="1" dirty="0">
              <a:solidFill>
                <a:schemeClr val="tx1">
                  <a:lumMod val="65000"/>
                  <a:lumOff val="35000"/>
                </a:schemeClr>
              </a:solidFill>
            </a:endParaRPr>
          </a:p>
          <a:p>
            <a:pPr marL="0" indent="0">
              <a:lnSpc>
                <a:spcPct val="100000"/>
              </a:lnSpc>
              <a:spcBef>
                <a:spcPts val="0"/>
              </a:spcBef>
              <a:buNone/>
            </a:pPr>
            <a:r>
              <a:rPr kumimoji="1" lang="en-US" altLang="zh-CN" sz="1800" b="1" dirty="0">
                <a:solidFill>
                  <a:schemeClr val="tx1">
                    <a:lumMod val="65000"/>
                    <a:lumOff val="35000"/>
                  </a:schemeClr>
                </a:solidFill>
              </a:rPr>
              <a:t>	</a:t>
            </a:r>
            <a:r>
              <a:rPr kumimoji="1" lang="en-US" altLang="zh-CN" sz="1800" b="1" dirty="0">
                <a:solidFill>
                  <a:schemeClr val="accent6">
                    <a:lumMod val="75000"/>
                  </a:schemeClr>
                </a:solidFill>
              </a:rPr>
              <a:t>//</a:t>
            </a:r>
            <a:r>
              <a:rPr kumimoji="1" lang="zh-CN" altLang="en-US" sz="1800" b="1" dirty="0">
                <a:solidFill>
                  <a:schemeClr val="accent6">
                    <a:lumMod val="75000"/>
                  </a:schemeClr>
                </a:solidFill>
              </a:rPr>
              <a:t>这里是显示了按钮信息，也可以是其他行为</a:t>
            </a:r>
            <a:endParaRPr kumimoji="1" lang="en-US" altLang="zh-CN" sz="1800" b="1" dirty="0">
              <a:solidFill>
                <a:schemeClr val="accent6">
                  <a:lumMod val="75000"/>
                </a:schemeClr>
              </a:solidFill>
            </a:endParaRPr>
          </a:p>
          <a:p>
            <a:pPr marL="0" indent="0">
              <a:lnSpc>
                <a:spcPct val="100000"/>
              </a:lnSpc>
              <a:spcBef>
                <a:spcPts val="0"/>
              </a:spcBef>
              <a:buNone/>
            </a:pPr>
            <a:r>
              <a:rPr kumimoji="1" lang="en-US" altLang="zh-CN" sz="1800" b="1" dirty="0">
                <a:solidFill>
                  <a:schemeClr val="tx1">
                    <a:lumMod val="65000"/>
                    <a:lumOff val="35000"/>
                  </a:schemeClr>
                </a:solidFill>
              </a:rPr>
              <a:t>	</a:t>
            </a:r>
            <a:r>
              <a:rPr kumimoji="1" lang="en-US" altLang="zh-CN" sz="1800" b="1" dirty="0" err="1">
                <a:solidFill>
                  <a:schemeClr val="tx1">
                    <a:lumMod val="65000"/>
                    <a:lumOff val="35000"/>
                  </a:schemeClr>
                </a:solidFill>
              </a:rPr>
              <a:t>JOptionPane.showMessageDialog(null, "Button Clicked!");</a:t>
            </a:r>
            <a:r>
              <a:rPr kumimoji="1" lang="zh-CN" altLang="en-US" sz="1800" b="1" dirty="0">
                <a:solidFill>
                  <a:schemeClr val="tx1">
                    <a:lumMod val="65000"/>
                    <a:lumOff val="35000"/>
                  </a:schemeClr>
                </a:solidFill>
              </a:rPr>
              <a:t> </a:t>
            </a:r>
            <a:endParaRPr kumimoji="1" lang="en-US" altLang="zh-CN" sz="1800" b="1" dirty="0">
              <a:solidFill>
                <a:schemeClr val="tx1">
                  <a:lumMod val="65000"/>
                  <a:lumOff val="35000"/>
                </a:schemeClr>
              </a:solidFill>
            </a:endParaRPr>
          </a:p>
          <a:p>
            <a:pPr marL="0" indent="0">
              <a:lnSpc>
                <a:spcPct val="100000"/>
              </a:lnSpc>
              <a:spcBef>
                <a:spcPts val="0"/>
              </a:spcBef>
              <a:buNone/>
            </a:pPr>
            <a:r>
              <a:rPr kumimoji="1" lang="zh-CN" altLang="en-US" sz="1800" b="1" dirty="0">
                <a:solidFill>
                  <a:schemeClr val="tx1">
                    <a:lumMod val="65000"/>
                    <a:lumOff val="35000"/>
                  </a:schemeClr>
                </a:solidFill>
              </a:rPr>
              <a:t>        </a:t>
            </a:r>
            <a:r>
              <a:rPr kumimoji="1" lang="en-US" altLang="zh-CN" sz="1800" b="1" dirty="0">
                <a:solidFill>
                  <a:schemeClr val="tx1">
                    <a:lumMod val="65000"/>
                    <a:lumOff val="35000"/>
                  </a:schemeClr>
                </a:solidFill>
              </a:rPr>
              <a:t>}</a:t>
            </a:r>
            <a:endParaRPr kumimoji="1" lang="en-US" altLang="zh-CN" sz="1800" b="1" dirty="0">
              <a:solidFill>
                <a:schemeClr val="tx1">
                  <a:lumMod val="65000"/>
                  <a:lumOff val="35000"/>
                </a:schemeClr>
              </a:solidFill>
            </a:endParaRPr>
          </a:p>
          <a:p>
            <a:pPr marL="0" indent="0">
              <a:lnSpc>
                <a:spcPct val="100000"/>
              </a:lnSpc>
              <a:spcBef>
                <a:spcPts val="0"/>
              </a:spcBef>
              <a:buNone/>
            </a:pPr>
            <a:r>
              <a:rPr kumimoji="1" lang="en-US" altLang="zh-CN" sz="1800" b="1" dirty="0">
                <a:solidFill>
                  <a:schemeClr val="tx1">
                    <a:lumMod val="65000"/>
                    <a:lumOff val="35000"/>
                  </a:schemeClr>
                </a:solidFill>
              </a:rPr>
              <a:t>}</a:t>
            </a:r>
            <a:endParaRPr kumimoji="1" lang="en-US" altLang="zh-CN" sz="1800" b="1" dirty="0">
              <a:solidFill>
                <a:schemeClr val="tx1">
                  <a:lumMod val="65000"/>
                  <a:lumOff val="3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9" grpId="0"/>
      <p:bldP spid="1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4.2.1</a:t>
            </a:r>
            <a:r>
              <a:rPr kumimoji="1" lang="zh-CN" altLang="en-US" dirty="0">
                <a:solidFill>
                  <a:schemeClr val="bg1"/>
                </a:solidFill>
              </a:rPr>
              <a:t> 图形界面基础</a:t>
            </a:r>
            <a:r>
              <a:rPr kumimoji="1" lang="en-US" altLang="zh-CN" sz="3600" dirty="0">
                <a:solidFill>
                  <a:schemeClr val="bg1"/>
                </a:solidFill>
              </a:rPr>
              <a:t> </a:t>
            </a:r>
            <a:r>
              <a:rPr kumimoji="1" lang="en-US" altLang="zh-CN" sz="2800" dirty="0">
                <a:solidFill>
                  <a:schemeClr val="bg1"/>
                </a:solidFill>
              </a:rPr>
              <a:t>21/21</a:t>
            </a:r>
            <a:r>
              <a:rPr kumimoji="1" lang="en-US" altLang="zh-CN" sz="3600" dirty="0">
                <a:solidFill>
                  <a:schemeClr val="bg1"/>
                </a:solidFill>
              </a:rPr>
              <a:t> </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p:nvPr>
            <p:custDataLst>
              <p:tags r:id="rId6"/>
            </p:custDataLst>
          </p:nvPr>
        </p:nvSpPr>
        <p:spPr>
          <a:xfrm>
            <a:off x="407766" y="1188720"/>
            <a:ext cx="8322996"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kumimoji="1" lang="zh-CN" altLang="en-US" sz="2400" b="1" dirty="0">
                <a:solidFill>
                  <a:srgbClr val="034EA2"/>
                </a:solidFill>
              </a:rPr>
              <a:t>事件处理 </a:t>
            </a:r>
            <a:r>
              <a:rPr kumimoji="1" lang="en-US" altLang="zh-CN" sz="2400" b="1" dirty="0">
                <a:solidFill>
                  <a:srgbClr val="034EA2"/>
                </a:solidFill>
              </a:rPr>
              <a:t>——</a:t>
            </a:r>
            <a:r>
              <a:rPr kumimoji="1" lang="zh-CN" altLang="en-US" sz="2400" b="1" dirty="0">
                <a:solidFill>
                  <a:srgbClr val="034EA2"/>
                </a:solidFill>
              </a:rPr>
              <a:t> 注册监听器（</a:t>
            </a:r>
            <a:r>
              <a:rPr kumimoji="1" lang="en-US" altLang="zh-CN" sz="2400" b="1" dirty="0">
                <a:solidFill>
                  <a:srgbClr val="034EA2"/>
                </a:solidFill>
              </a:rPr>
              <a:t>Listener</a:t>
            </a:r>
            <a:r>
              <a:rPr kumimoji="1" lang="zh-CN" altLang="en-US" sz="2400" b="1" dirty="0">
                <a:solidFill>
                  <a:srgbClr val="034EA2"/>
                </a:solidFill>
              </a:rPr>
              <a:t>）</a:t>
            </a:r>
            <a:endParaRPr kumimoji="1" lang="en-US" altLang="zh-CN" sz="2400" dirty="0"/>
          </a:p>
        </p:txBody>
      </p:sp>
      <p:sp>
        <p:nvSpPr>
          <p:cNvPr id="9" name="文本框 8"/>
          <p:cNvSpPr txBox="1"/>
          <p:nvPr/>
        </p:nvSpPr>
        <p:spPr>
          <a:xfrm>
            <a:off x="679960" y="5610831"/>
            <a:ext cx="4849404" cy="461665"/>
          </a:xfrm>
          <a:prstGeom prst="rect">
            <a:avLst/>
          </a:prstGeom>
          <a:noFill/>
        </p:spPr>
        <p:txBody>
          <a:bodyPr wrap="none" rtlCol="0">
            <a:spAutoFit/>
          </a:bodyPr>
          <a:lstStyle/>
          <a:p>
            <a:r>
              <a:rPr lang="zh-CN" altLang="en-US" sz="2400" dirty="0">
                <a:solidFill>
                  <a:srgbClr val="336699"/>
                </a:solidFill>
                <a:uFill>
                  <a:solidFill>
                    <a:srgbClr val="336699"/>
                  </a:solidFill>
                </a:uFill>
                <a:hlinkClick r:id="rId7"/>
              </a:rPr>
              <a:t>示例代码：</a:t>
            </a:r>
            <a:r>
              <a:rPr lang="en-US" altLang="zh-CN" sz="2400" dirty="0">
                <a:solidFill>
                  <a:srgbClr val="336699"/>
                </a:solidFill>
                <a:uFill>
                  <a:solidFill>
                    <a:srgbClr val="336699"/>
                  </a:solidFill>
                </a:uFill>
                <a:hlinkClick r:id="rId7"/>
              </a:rPr>
              <a:t>ButtonEventsDemo.java</a:t>
            </a:r>
            <a:endParaRPr lang="en-US" altLang="zh-CN" sz="2400" dirty="0">
              <a:solidFill>
                <a:srgbClr val="336699"/>
              </a:solidFill>
              <a:uFill>
                <a:solidFill>
                  <a:srgbClr val="336699"/>
                </a:solidFill>
              </a:uFill>
            </a:endParaRPr>
          </a:p>
        </p:txBody>
      </p:sp>
      <p:sp>
        <p:nvSpPr>
          <p:cNvPr id="12" name="文本框 11"/>
          <p:cNvSpPr txBox="1"/>
          <p:nvPr/>
        </p:nvSpPr>
        <p:spPr>
          <a:xfrm>
            <a:off x="679961" y="1975603"/>
            <a:ext cx="7929201" cy="830997"/>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400" b="1" dirty="0">
                <a:solidFill>
                  <a:schemeClr val="tx1"/>
                </a:solidFill>
              </a:rPr>
              <a:t>在创建事件监听器后，还需在相应组件上注册该事件监听器。</a:t>
            </a:r>
            <a:endParaRPr kumimoji="1" lang="zh-CN" altLang="en-US" sz="2400" b="1" dirty="0">
              <a:solidFill>
                <a:schemeClr val="tx1"/>
              </a:solidFill>
            </a:endParaRPr>
          </a:p>
        </p:txBody>
      </p:sp>
      <p:sp>
        <p:nvSpPr>
          <p:cNvPr id="14" name="文本框 13"/>
          <p:cNvSpPr txBox="1"/>
          <p:nvPr/>
        </p:nvSpPr>
        <p:spPr>
          <a:xfrm>
            <a:off x="679960" y="2850304"/>
            <a:ext cx="8159875" cy="59003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kumimoji="1" lang="zh-CN" altLang="en-US" sz="2400" b="1" dirty="0">
                <a:solidFill>
                  <a:schemeClr val="tx1"/>
                </a:solidFill>
              </a:rPr>
              <a:t>例如我们监听</a:t>
            </a:r>
            <a:r>
              <a:rPr kumimoji="1" lang="en-US" altLang="zh-CN" sz="2400" b="1" dirty="0">
                <a:solidFill>
                  <a:schemeClr val="tx1"/>
                </a:solidFill>
              </a:rPr>
              <a:t>ActionEvents</a:t>
            </a:r>
            <a:r>
              <a:rPr kumimoji="1" lang="zh-CN" altLang="en-US" sz="2400" b="1" dirty="0">
                <a:solidFill>
                  <a:schemeClr val="tx1"/>
                </a:solidFill>
              </a:rPr>
              <a:t>的事件：</a:t>
            </a:r>
            <a:endParaRPr kumimoji="1" lang="zh-CN" altLang="en-US" sz="2400" b="1" dirty="0">
              <a:solidFill>
                <a:schemeClr val="tx1"/>
              </a:solidFill>
            </a:endParaRPr>
          </a:p>
        </p:txBody>
      </p:sp>
      <p:sp>
        <p:nvSpPr>
          <p:cNvPr id="7" name="文本框 6"/>
          <p:cNvSpPr txBox="1"/>
          <p:nvPr/>
        </p:nvSpPr>
        <p:spPr>
          <a:xfrm>
            <a:off x="718481" y="3703862"/>
            <a:ext cx="7739422" cy="881075"/>
          </a:xfrm>
          <a:prstGeom prst="rect">
            <a:avLst/>
          </a:prstGeom>
          <a:noFill/>
          <a:ln w="19050">
            <a:solidFill>
              <a:srgbClr val="034EA2"/>
            </a:solidFill>
            <a:prstDash val="dash"/>
          </a:ln>
        </p:spPr>
        <p:txBody>
          <a:bodyPr wrap="square" rtlCol="0">
            <a:spAutoFit/>
          </a:bodyPr>
          <a:lstStyle/>
          <a:p>
            <a:pPr>
              <a:lnSpc>
                <a:spcPct val="150000"/>
              </a:lnSpc>
            </a:pPr>
            <a:r>
              <a:rPr kumimoji="1" lang="en-US" altLang="zh-CN" b="1" dirty="0">
                <a:solidFill>
                  <a:schemeClr val="tx1">
                    <a:lumMod val="65000"/>
                    <a:lumOff val="35000"/>
                  </a:schemeClr>
                </a:solidFill>
              </a:rPr>
              <a:t>JButton buttonOne = new JButton();	</a:t>
            </a:r>
            <a:r>
              <a:rPr kumimoji="1" lang="zh-CN" altLang="en-US" b="1" dirty="0">
                <a:solidFill>
                  <a:schemeClr val="tx1">
                    <a:lumMod val="65000"/>
                    <a:lumOff val="35000"/>
                  </a:schemeClr>
                </a:solidFill>
              </a:rPr>
              <a:t> </a:t>
            </a:r>
            <a:r>
              <a:rPr kumimoji="1" lang="en-US" altLang="zh-CN" b="1" dirty="0">
                <a:solidFill>
                  <a:schemeClr val="tx1">
                    <a:lumMod val="65000"/>
                    <a:lumOff val="35000"/>
                  </a:schemeClr>
                </a:solidFill>
              </a:rPr>
              <a:t>	</a:t>
            </a:r>
            <a:r>
              <a:rPr kumimoji="1" lang="en-US" altLang="zh-CN" b="1" dirty="0">
                <a:solidFill>
                  <a:schemeClr val="accent6">
                    <a:lumMod val="75000"/>
                  </a:schemeClr>
                </a:solidFill>
              </a:rPr>
              <a:t>//</a:t>
            </a:r>
            <a:r>
              <a:rPr kumimoji="1" lang="zh-CN" altLang="en-US" b="1" dirty="0">
                <a:solidFill>
                  <a:schemeClr val="accent6">
                    <a:lumMod val="75000"/>
                  </a:schemeClr>
                </a:solidFill>
              </a:rPr>
              <a:t>新建按钮</a:t>
            </a:r>
            <a:endParaRPr kumimoji="1" lang="en-US" altLang="zh-CN" b="1" dirty="0">
              <a:solidFill>
                <a:schemeClr val="tx1">
                  <a:lumMod val="65000"/>
                  <a:lumOff val="35000"/>
                </a:schemeClr>
              </a:solidFill>
            </a:endParaRPr>
          </a:p>
          <a:p>
            <a:pPr>
              <a:lnSpc>
                <a:spcPct val="150000"/>
              </a:lnSpc>
            </a:pPr>
            <a:r>
              <a:rPr kumimoji="1" lang="en-US" altLang="zh-CN" b="1" dirty="0">
                <a:solidFill>
                  <a:schemeClr val="tx1">
                    <a:lumMod val="65000"/>
                    <a:lumOff val="35000"/>
                  </a:schemeClr>
                </a:solidFill>
              </a:rPr>
              <a:t>buttonOne.</a:t>
            </a:r>
            <a:r>
              <a:rPr kumimoji="1" lang="en-US" altLang="zh-CN" b="1" dirty="0">
                <a:solidFill>
                  <a:srgbClr val="7030A0"/>
                </a:solidFill>
              </a:rPr>
              <a:t>addActionListener</a:t>
            </a:r>
            <a:r>
              <a:rPr kumimoji="1" lang="en-US" altLang="zh-CN" b="1" dirty="0">
                <a:solidFill>
                  <a:schemeClr val="tx1">
                    <a:lumMod val="65000"/>
                    <a:lumOff val="35000"/>
                  </a:schemeClr>
                </a:solidFill>
              </a:rPr>
              <a:t>(</a:t>
            </a:r>
            <a:r>
              <a:rPr kumimoji="1" lang="en-US" altLang="zh-CN" b="1" dirty="0">
                <a:solidFill>
                  <a:srgbClr val="034EA2"/>
                </a:solidFill>
              </a:rPr>
              <a:t>TestActionListener</a:t>
            </a:r>
            <a:r>
              <a:rPr kumimoji="1" lang="en-US" altLang="zh-CN" b="1" dirty="0">
                <a:solidFill>
                  <a:schemeClr val="tx1">
                    <a:lumMod val="65000"/>
                    <a:lumOff val="35000"/>
                  </a:schemeClr>
                </a:solidFill>
              </a:rPr>
              <a:t>);</a:t>
            </a:r>
            <a:r>
              <a:rPr kumimoji="1" lang="zh-CN" altLang="en-US" b="1" dirty="0">
                <a:solidFill>
                  <a:schemeClr val="tx1">
                    <a:lumMod val="65000"/>
                    <a:lumOff val="35000"/>
                  </a:schemeClr>
                </a:solidFill>
              </a:rPr>
              <a:t> </a:t>
            </a:r>
            <a:r>
              <a:rPr kumimoji="1" lang="en-US" altLang="zh-CN" b="1" dirty="0">
                <a:solidFill>
                  <a:schemeClr val="accent6">
                    <a:lumMod val="75000"/>
                  </a:schemeClr>
                </a:solidFill>
              </a:rPr>
              <a:t>//</a:t>
            </a:r>
            <a:r>
              <a:rPr kumimoji="1" lang="zh-CN" altLang="en-US" b="1" dirty="0">
                <a:solidFill>
                  <a:schemeClr val="accent6">
                    <a:lumMod val="75000"/>
                  </a:schemeClr>
                </a:solidFill>
              </a:rPr>
              <a:t>注册监听器</a:t>
            </a:r>
            <a:endParaRPr kumimoji="1" lang="en-US" altLang="zh-CN" b="1" dirty="0">
              <a:solidFill>
                <a:schemeClr val="accent6">
                  <a:lumMod val="75000"/>
                </a:schemeClr>
              </a:solidFill>
            </a:endParaRPr>
          </a:p>
        </p:txBody>
      </p:sp>
      <p:sp>
        <p:nvSpPr>
          <p:cNvPr id="10" name="圆角矩形 9"/>
          <p:cNvSpPr/>
          <p:nvPr/>
        </p:nvSpPr>
        <p:spPr>
          <a:xfrm>
            <a:off x="1639230" y="4848462"/>
            <a:ext cx="1627904" cy="517168"/>
          </a:xfrm>
          <a:prstGeom prst="roundRect">
            <a:avLst/>
          </a:prstGeom>
          <a:solidFill>
            <a:srgbClr val="034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t>组件</a:t>
            </a:r>
            <a:endParaRPr kumimoji="1" lang="zh-CN" altLang="en-US"/>
          </a:p>
        </p:txBody>
      </p:sp>
      <p:sp>
        <p:nvSpPr>
          <p:cNvPr id="15" name="圆角矩形 14"/>
          <p:cNvSpPr/>
          <p:nvPr/>
        </p:nvSpPr>
        <p:spPr>
          <a:xfrm>
            <a:off x="5529364" y="4852172"/>
            <a:ext cx="2368648" cy="517168"/>
          </a:xfrm>
          <a:prstGeom prst="roundRect">
            <a:avLst/>
          </a:prstGeom>
          <a:solidFill>
            <a:srgbClr val="034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t>监听器及行为</a:t>
            </a:r>
            <a:endParaRPr kumimoji="1" lang="zh-CN" altLang="en-US"/>
          </a:p>
        </p:txBody>
      </p:sp>
      <p:cxnSp>
        <p:nvCxnSpPr>
          <p:cNvPr id="17" name="直线连接符 16"/>
          <p:cNvCxnSpPr>
            <a:stCxn id="10" idx="3"/>
            <a:endCxn id="15" idx="1"/>
          </p:cNvCxnSpPr>
          <p:nvPr/>
        </p:nvCxnSpPr>
        <p:spPr>
          <a:xfrm>
            <a:off x="3267134" y="5107046"/>
            <a:ext cx="2262230" cy="371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75083" y="5128341"/>
            <a:ext cx="646331" cy="369332"/>
          </a:xfrm>
          <a:prstGeom prst="rect">
            <a:avLst/>
          </a:prstGeom>
          <a:noFill/>
        </p:spPr>
        <p:txBody>
          <a:bodyPr wrap="none" rtlCol="0">
            <a:spAutoFit/>
          </a:bodyPr>
          <a:lstStyle/>
          <a:p>
            <a:r>
              <a:rPr kumimoji="1" lang="zh-CN" altLang="en-US">
                <a:solidFill>
                  <a:srgbClr val="034EA2"/>
                </a:solidFill>
              </a:rPr>
              <a:t>注册</a:t>
            </a:r>
            <a:endParaRPr kumimoji="1" lang="zh-CN" altLang="en-US">
              <a:solidFill>
                <a:srgbClr val="034EA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P spid="14" grpId="0"/>
      <p:bldP spid="7" grpId="0" animBg="1"/>
      <p:bldP spid="10" grpId="0" animBg="1"/>
      <p:bldP spid="15" grpId="0" animBg="1"/>
      <p:bldP spid="1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831453" cy="662305"/>
          </a:xfrm>
        </p:spPr>
        <p:txBody>
          <a:bodyPr>
            <a:normAutofit/>
          </a:bodyPr>
          <a:lstStyle/>
          <a:p>
            <a:r>
              <a:rPr kumimoji="1" lang="en-US" altLang="zh-CN" dirty="0">
                <a:solidFill>
                  <a:schemeClr val="bg1"/>
                </a:solidFill>
              </a:rPr>
              <a:t>4.2.2</a:t>
            </a:r>
            <a:r>
              <a:rPr kumimoji="1" lang="zh-CN" altLang="en-US" dirty="0">
                <a:solidFill>
                  <a:schemeClr val="bg1"/>
                </a:solidFill>
              </a:rPr>
              <a:t> </a:t>
            </a:r>
            <a:r>
              <a:rPr kumimoji="1" lang="en-US" altLang="zh-CN" dirty="0">
                <a:solidFill>
                  <a:schemeClr val="bg1"/>
                </a:solidFill>
              </a:rPr>
              <a:t>Java</a:t>
            </a:r>
            <a:r>
              <a:rPr kumimoji="1" lang="zh-CN" altLang="en-US" dirty="0">
                <a:solidFill>
                  <a:schemeClr val="bg1"/>
                </a:solidFill>
              </a:rPr>
              <a:t> </a:t>
            </a:r>
            <a:r>
              <a:rPr kumimoji="1" lang="en-US" altLang="zh-CN" dirty="0">
                <a:solidFill>
                  <a:schemeClr val="bg1"/>
                </a:solidFill>
              </a:rPr>
              <a:t>FX</a:t>
            </a:r>
            <a:r>
              <a:rPr kumimoji="1" lang="zh-CN" altLang="en-US" dirty="0">
                <a:solidFill>
                  <a:schemeClr val="bg1"/>
                </a:solidFill>
              </a:rPr>
              <a:t>图形界面开发</a:t>
            </a:r>
            <a:r>
              <a:rPr kumimoji="1" lang="en-US" altLang="zh-CN" dirty="0">
                <a:solidFill>
                  <a:schemeClr val="bg1"/>
                </a:solidFill>
              </a:rPr>
              <a:t> </a:t>
            </a:r>
            <a:r>
              <a:rPr kumimoji="1" lang="en-US" altLang="zh-CN" sz="2800" dirty="0">
                <a:solidFill>
                  <a:schemeClr val="bg1"/>
                </a:solidFill>
              </a:rPr>
              <a:t>1/6</a:t>
            </a:r>
            <a:endParaRPr kumimoji="1" lang="en-US" altLang="zh-CN" sz="2800"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p:nvPr>
            <p:custDataLst>
              <p:tags r:id="rId6"/>
            </p:custDataLst>
          </p:nvPr>
        </p:nvSpPr>
        <p:spPr>
          <a:xfrm>
            <a:off x="407766" y="1188720"/>
            <a:ext cx="8322996"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kumimoji="1" lang="en-US" altLang="zh-CN" sz="2400" b="1" dirty="0">
                <a:solidFill>
                  <a:srgbClr val="034EA2"/>
                </a:solidFill>
              </a:rPr>
              <a:t>Java</a:t>
            </a:r>
            <a:r>
              <a:rPr kumimoji="1" lang="zh-CN" altLang="en-US" sz="2400" b="1" dirty="0">
                <a:solidFill>
                  <a:srgbClr val="034EA2"/>
                </a:solidFill>
              </a:rPr>
              <a:t> </a:t>
            </a:r>
            <a:r>
              <a:rPr kumimoji="1" lang="en-US" altLang="zh-CN" sz="2400" b="1" dirty="0">
                <a:solidFill>
                  <a:srgbClr val="034EA2"/>
                </a:solidFill>
              </a:rPr>
              <a:t>FX</a:t>
            </a:r>
            <a:r>
              <a:rPr kumimoji="1" lang="zh-CN" altLang="en-US" sz="2400" b="1" dirty="0">
                <a:solidFill>
                  <a:srgbClr val="034EA2"/>
                </a:solidFill>
              </a:rPr>
              <a:t>简介</a:t>
            </a:r>
            <a:endParaRPr kumimoji="1" lang="en-US" altLang="zh-CN" sz="2400" dirty="0"/>
          </a:p>
        </p:txBody>
      </p:sp>
      <p:sp>
        <p:nvSpPr>
          <p:cNvPr id="9" name="文本框 8"/>
          <p:cNvSpPr txBox="1"/>
          <p:nvPr/>
        </p:nvSpPr>
        <p:spPr>
          <a:xfrm>
            <a:off x="679961" y="1975603"/>
            <a:ext cx="7874271" cy="461665"/>
          </a:xfrm>
          <a:prstGeom prst="rect">
            <a:avLst/>
          </a:prstGeom>
          <a:noFill/>
        </p:spPr>
        <p:txBody>
          <a:bodyPr wrap="none" rtlCol="0">
            <a:spAutoFit/>
          </a:bodyPr>
          <a:lstStyle/>
          <a:p>
            <a:pPr marL="342900" indent="-342900">
              <a:buFont typeface="Arial" panose="020B0604020202020204" pitchFamily="34" charset="0"/>
              <a:buChar char="•"/>
            </a:pPr>
            <a:r>
              <a:rPr kumimoji="1" lang="en-US" altLang="zh-CN" sz="2400" b="1" dirty="0">
                <a:solidFill>
                  <a:schemeClr val="tx1"/>
                </a:solidFill>
              </a:rPr>
              <a:t>JavaFX</a:t>
            </a:r>
            <a:r>
              <a:rPr kumimoji="1" lang="zh-CN" altLang="en-US" sz="2400" b="1" dirty="0">
                <a:solidFill>
                  <a:schemeClr val="tx1"/>
                </a:solidFill>
              </a:rPr>
              <a:t>是一个跨平台的图形和多媒体处理工具包合集。</a:t>
            </a:r>
            <a:endParaRPr kumimoji="1" lang="zh-CN" altLang="en-US" sz="2400" b="1" dirty="0">
              <a:solidFill>
                <a:schemeClr val="tx1"/>
              </a:solidFill>
            </a:endParaRPr>
          </a:p>
        </p:txBody>
      </p:sp>
      <p:sp>
        <p:nvSpPr>
          <p:cNvPr id="10" name="文本框 9"/>
          <p:cNvSpPr txBox="1"/>
          <p:nvPr/>
        </p:nvSpPr>
        <p:spPr>
          <a:xfrm>
            <a:off x="679961" y="2606389"/>
            <a:ext cx="8225329" cy="461665"/>
          </a:xfrm>
          <a:prstGeom prst="rect">
            <a:avLst/>
          </a:prstGeom>
          <a:noFill/>
        </p:spPr>
        <p:txBody>
          <a:bodyPr wrap="none" rtlCol="0">
            <a:spAutoFit/>
          </a:bodyPr>
          <a:lstStyle/>
          <a:p>
            <a:pPr marL="342900" indent="-342900">
              <a:buFont typeface="Arial" panose="020B0604020202020204" pitchFamily="34" charset="0"/>
              <a:buChar char="•"/>
            </a:pPr>
            <a:r>
              <a:rPr kumimoji="1" lang="zh-CN" altLang="en-US" sz="2400" b="1" dirty="0">
                <a:solidFill>
                  <a:schemeClr val="tx1"/>
                </a:solidFill>
              </a:rPr>
              <a:t>允许开发者设计、创建、测试、调试和部署客户端程序。</a:t>
            </a:r>
            <a:endParaRPr kumimoji="1" lang="zh-CN" altLang="en-US" sz="2400" b="1" dirty="0">
              <a:solidFill>
                <a:schemeClr val="tx1"/>
              </a:solidFill>
              <a:uFill>
                <a:solidFill>
                  <a:srgbClr val="336699"/>
                </a:solidFill>
              </a:uFill>
            </a:endParaRPr>
          </a:p>
        </p:txBody>
      </p:sp>
      <p:sp>
        <p:nvSpPr>
          <p:cNvPr id="12" name="文本框 11"/>
          <p:cNvSpPr txBox="1"/>
          <p:nvPr/>
        </p:nvSpPr>
        <p:spPr>
          <a:xfrm>
            <a:off x="686897" y="3274899"/>
            <a:ext cx="7828454" cy="830997"/>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400" b="1" dirty="0">
                <a:solidFill>
                  <a:schemeClr val="tx1"/>
                </a:solidFill>
              </a:rPr>
              <a:t>直接通过标准</a:t>
            </a:r>
            <a:r>
              <a:rPr kumimoji="1" lang="en-US" altLang="zh-CN" sz="2400" b="1" dirty="0">
                <a:solidFill>
                  <a:schemeClr val="tx1"/>
                </a:solidFill>
              </a:rPr>
              <a:t>Java</a:t>
            </a:r>
            <a:r>
              <a:rPr kumimoji="1" lang="zh-CN" altLang="en-US" sz="2400" b="1" dirty="0">
                <a:solidFill>
                  <a:schemeClr val="tx1"/>
                </a:solidFill>
              </a:rPr>
              <a:t>代码来实现，可以调用各种</a:t>
            </a:r>
            <a:r>
              <a:rPr kumimoji="1" lang="en-US" altLang="zh-CN" sz="2400" b="1" dirty="0">
                <a:solidFill>
                  <a:schemeClr val="tx1"/>
                </a:solidFill>
              </a:rPr>
              <a:t>Java</a:t>
            </a:r>
            <a:r>
              <a:rPr kumimoji="1" lang="zh-CN" altLang="en-US" sz="2400" b="1" dirty="0">
                <a:solidFill>
                  <a:schemeClr val="tx1"/>
                </a:solidFill>
              </a:rPr>
              <a:t>库中的</a:t>
            </a:r>
            <a:r>
              <a:rPr kumimoji="1" lang="en-US" altLang="zh-CN" sz="2400" b="1" dirty="0">
                <a:solidFill>
                  <a:schemeClr val="tx1"/>
                </a:solidFill>
              </a:rPr>
              <a:t>API</a:t>
            </a:r>
            <a:r>
              <a:rPr kumimoji="1" lang="zh-CN" altLang="en-US" sz="2400" b="1" dirty="0">
                <a:solidFill>
                  <a:schemeClr val="tx1"/>
                </a:solidFill>
              </a:rPr>
              <a:t>。</a:t>
            </a:r>
            <a:endParaRPr kumimoji="1" lang="zh-CN" altLang="en-US" sz="2400" b="1" dirty="0">
              <a:solidFill>
                <a:schemeClr val="tx1"/>
              </a:solidFill>
              <a:uFill>
                <a:solidFill>
                  <a:srgbClr val="336699"/>
                </a:solidFill>
              </a:u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875698" cy="662305"/>
          </a:xfrm>
        </p:spPr>
        <p:txBody>
          <a:bodyPr>
            <a:normAutofit/>
          </a:bodyPr>
          <a:lstStyle/>
          <a:p>
            <a:r>
              <a:rPr kumimoji="1" lang="en-US" altLang="zh-CN" dirty="0">
                <a:solidFill>
                  <a:schemeClr val="bg1"/>
                </a:solidFill>
              </a:rPr>
              <a:t>4.2.2</a:t>
            </a:r>
            <a:r>
              <a:rPr kumimoji="1" lang="zh-CN" altLang="en-US" dirty="0">
                <a:solidFill>
                  <a:schemeClr val="bg1"/>
                </a:solidFill>
              </a:rPr>
              <a:t> </a:t>
            </a:r>
            <a:r>
              <a:rPr kumimoji="1" lang="en-US" altLang="zh-CN" dirty="0">
                <a:solidFill>
                  <a:schemeClr val="bg1"/>
                </a:solidFill>
              </a:rPr>
              <a:t>Java</a:t>
            </a:r>
            <a:r>
              <a:rPr kumimoji="1" lang="zh-CN" altLang="en-US" dirty="0">
                <a:solidFill>
                  <a:schemeClr val="bg1"/>
                </a:solidFill>
              </a:rPr>
              <a:t> </a:t>
            </a:r>
            <a:r>
              <a:rPr kumimoji="1" lang="en-US" altLang="zh-CN" dirty="0">
                <a:solidFill>
                  <a:schemeClr val="bg1"/>
                </a:solidFill>
              </a:rPr>
              <a:t>FX</a:t>
            </a:r>
            <a:r>
              <a:rPr kumimoji="1" lang="zh-CN" altLang="en-US" dirty="0">
                <a:solidFill>
                  <a:schemeClr val="bg1"/>
                </a:solidFill>
              </a:rPr>
              <a:t>图形界面开发</a:t>
            </a:r>
            <a:r>
              <a:rPr kumimoji="1" lang="en-US" altLang="zh-CN" dirty="0">
                <a:solidFill>
                  <a:schemeClr val="bg1"/>
                </a:solidFill>
              </a:rPr>
              <a:t> </a:t>
            </a:r>
            <a:r>
              <a:rPr kumimoji="1" lang="en-US" altLang="zh-CN" sz="2800" dirty="0">
                <a:solidFill>
                  <a:schemeClr val="bg1"/>
                </a:solidFill>
              </a:rPr>
              <a:t>2/6</a:t>
            </a:r>
            <a:r>
              <a:rPr kumimoji="1" lang="en-US" altLang="zh-CN" dirty="0">
                <a:solidFill>
                  <a:schemeClr val="bg1"/>
                </a:solidFill>
              </a:rPr>
              <a:t> </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p:nvPr>
            <p:custDataLst>
              <p:tags r:id="rId6"/>
            </p:custDataLst>
          </p:nvPr>
        </p:nvSpPr>
        <p:spPr>
          <a:xfrm>
            <a:off x="407766" y="1188720"/>
            <a:ext cx="8322996"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kumimoji="1" lang="en-US" altLang="zh-CN" sz="2400" b="1" dirty="0">
                <a:solidFill>
                  <a:schemeClr val="tx1"/>
                </a:solidFill>
              </a:rPr>
              <a:t>Java</a:t>
            </a:r>
            <a:r>
              <a:rPr kumimoji="1" lang="zh-CN" altLang="en-US" sz="2400" b="1" dirty="0">
                <a:solidFill>
                  <a:schemeClr val="tx1"/>
                </a:solidFill>
              </a:rPr>
              <a:t> </a:t>
            </a:r>
            <a:r>
              <a:rPr kumimoji="1" lang="en-US" altLang="zh-CN" sz="2400" b="1" dirty="0">
                <a:solidFill>
                  <a:schemeClr val="tx1"/>
                </a:solidFill>
              </a:rPr>
              <a:t>FX</a:t>
            </a:r>
            <a:r>
              <a:rPr kumimoji="1" lang="zh-CN" altLang="en-US" sz="2400" b="1" dirty="0">
                <a:solidFill>
                  <a:schemeClr val="tx1"/>
                </a:solidFill>
              </a:rPr>
              <a:t>开发环境配置流程如下：</a:t>
            </a:r>
            <a:endParaRPr kumimoji="1" lang="zh-CN" altLang="en-US" sz="2400" b="1" dirty="0">
              <a:solidFill>
                <a:schemeClr val="tx1"/>
              </a:solidFill>
            </a:endParaRPr>
          </a:p>
        </p:txBody>
      </p:sp>
      <p:sp>
        <p:nvSpPr>
          <p:cNvPr id="9" name="文本框 8"/>
          <p:cNvSpPr txBox="1"/>
          <p:nvPr/>
        </p:nvSpPr>
        <p:spPr>
          <a:xfrm>
            <a:off x="679961" y="1975603"/>
            <a:ext cx="8050801" cy="830997"/>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400" b="1" dirty="0">
                <a:solidFill>
                  <a:schemeClr val="tx1"/>
                </a:solidFill>
              </a:rPr>
              <a:t>准备相关软硬件（例如：</a:t>
            </a:r>
            <a:r>
              <a:rPr kumimoji="1" lang="en-US" altLang="zh-CN" sz="2400" b="1" dirty="0">
                <a:solidFill>
                  <a:schemeClr val="tx1"/>
                </a:solidFill>
              </a:rPr>
              <a:t>JDK</a:t>
            </a:r>
            <a:r>
              <a:rPr kumimoji="1" lang="zh-CN" altLang="en-US" sz="2400" b="1" dirty="0">
                <a:solidFill>
                  <a:schemeClr val="tx1"/>
                </a:solidFill>
              </a:rPr>
              <a:t>、</a:t>
            </a:r>
            <a:r>
              <a:rPr kumimoji="1" lang="en-US" altLang="zh-CN" sz="2400" b="1" dirty="0">
                <a:solidFill>
                  <a:schemeClr val="tx1"/>
                </a:solidFill>
              </a:rPr>
              <a:t>IntelliJ IDEA</a:t>
            </a:r>
            <a:r>
              <a:rPr kumimoji="1" lang="zh-CN" altLang="en-US" sz="2400" b="1" dirty="0">
                <a:solidFill>
                  <a:schemeClr val="tx1"/>
                </a:solidFill>
              </a:rPr>
              <a:t>、</a:t>
            </a:r>
            <a:r>
              <a:rPr kumimoji="1" lang="en-US" altLang="zh-CN" sz="2400" b="1" dirty="0">
                <a:solidFill>
                  <a:schemeClr val="tx1"/>
                </a:solidFill>
              </a:rPr>
              <a:t>JavaFX Scene Builder 2.0</a:t>
            </a:r>
            <a:r>
              <a:rPr kumimoji="1" lang="zh-CN" altLang="en-US" sz="2400" b="1" dirty="0">
                <a:solidFill>
                  <a:schemeClr val="tx1"/>
                </a:solidFill>
              </a:rPr>
              <a:t>、</a:t>
            </a:r>
            <a:r>
              <a:rPr kumimoji="1" lang="en-US" altLang="zh-CN" sz="2400" b="1" dirty="0">
                <a:solidFill>
                  <a:schemeClr val="tx1"/>
                </a:solidFill>
              </a:rPr>
              <a:t>Windows10</a:t>
            </a:r>
            <a:r>
              <a:rPr kumimoji="1" lang="zh-CN" altLang="en-US" sz="2400" b="1" dirty="0">
                <a:solidFill>
                  <a:schemeClr val="tx1"/>
                </a:solidFill>
              </a:rPr>
              <a:t>）。</a:t>
            </a:r>
            <a:endParaRPr kumimoji="1" lang="zh-CN" altLang="en-US" sz="2400" b="1" dirty="0">
              <a:solidFill>
                <a:schemeClr val="tx1"/>
              </a:solidFill>
            </a:endParaRPr>
          </a:p>
        </p:txBody>
      </p:sp>
      <p:sp>
        <p:nvSpPr>
          <p:cNvPr id="7" name="文本框 6"/>
          <p:cNvSpPr txBox="1"/>
          <p:nvPr/>
        </p:nvSpPr>
        <p:spPr>
          <a:xfrm>
            <a:off x="679961" y="2948663"/>
            <a:ext cx="8050801" cy="830997"/>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400" b="1" dirty="0">
                <a:solidFill>
                  <a:schemeClr val="tx1"/>
                </a:solidFill>
              </a:rPr>
              <a:t>安装插件：</a:t>
            </a:r>
            <a:r>
              <a:rPr kumimoji="1" lang="en-US" altLang="zh-CN" sz="2400" b="1" dirty="0">
                <a:solidFill>
                  <a:schemeClr val="tx1"/>
                </a:solidFill>
              </a:rPr>
              <a:t>File—Settings—Plugins—</a:t>
            </a:r>
            <a:r>
              <a:rPr kumimoji="1" lang="zh-CN" altLang="en-US" sz="2400" b="1" dirty="0">
                <a:solidFill>
                  <a:schemeClr val="tx1"/>
                </a:solidFill>
              </a:rPr>
              <a:t>搜索</a:t>
            </a:r>
            <a:r>
              <a:rPr kumimoji="1" lang="en-US" altLang="zh-CN" sz="2400" b="1" dirty="0">
                <a:solidFill>
                  <a:schemeClr val="tx1"/>
                </a:solidFill>
              </a:rPr>
              <a:t>JavaFX</a:t>
            </a:r>
            <a:r>
              <a:rPr kumimoji="1" lang="zh-CN" altLang="en-US" sz="2400" b="1" dirty="0">
                <a:solidFill>
                  <a:schemeClr val="tx1"/>
                </a:solidFill>
              </a:rPr>
              <a:t>插件并安装。</a:t>
            </a:r>
            <a:endParaRPr kumimoji="1" lang="zh-CN" altLang="en-US" sz="2400" b="1" dirty="0">
              <a:solidFill>
                <a:schemeClr val="tx1"/>
              </a:solidFill>
            </a:endParaRPr>
          </a:p>
        </p:txBody>
      </p:sp>
      <p:sp>
        <p:nvSpPr>
          <p:cNvPr id="14" name="文本框 13"/>
          <p:cNvSpPr txBox="1"/>
          <p:nvPr/>
        </p:nvSpPr>
        <p:spPr>
          <a:xfrm>
            <a:off x="679960" y="3921723"/>
            <a:ext cx="8050801" cy="830997"/>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400" b="1" dirty="0">
                <a:solidFill>
                  <a:schemeClr val="tx1"/>
                </a:solidFill>
              </a:rPr>
              <a:t>新建项目：</a:t>
            </a:r>
            <a:r>
              <a:rPr kumimoji="1" lang="en-US" altLang="zh-CN" sz="2400" b="1" dirty="0">
                <a:solidFill>
                  <a:schemeClr val="tx1"/>
                </a:solidFill>
              </a:rPr>
              <a:t>File—New—Project—JavaFX—</a:t>
            </a:r>
            <a:r>
              <a:rPr kumimoji="1" lang="zh-CN" altLang="en-US" sz="2400" b="1" dirty="0">
                <a:solidFill>
                  <a:schemeClr val="tx1"/>
                </a:solidFill>
              </a:rPr>
              <a:t>选择</a:t>
            </a:r>
            <a:r>
              <a:rPr kumimoji="1" lang="en-US" altLang="zh-CN" sz="2400" b="1" dirty="0">
                <a:solidFill>
                  <a:schemeClr val="tx1"/>
                </a:solidFill>
              </a:rPr>
              <a:t>JDK—</a:t>
            </a:r>
            <a:r>
              <a:rPr kumimoji="1" lang="zh-CN" altLang="en-US" sz="2400" b="1" dirty="0">
                <a:solidFill>
                  <a:schemeClr val="tx1"/>
                </a:solidFill>
              </a:rPr>
              <a:t>填写项目名</a:t>
            </a:r>
            <a:r>
              <a:rPr kumimoji="1" lang="en-US" altLang="zh-CN" sz="2400" b="1" dirty="0">
                <a:solidFill>
                  <a:schemeClr val="tx1"/>
                </a:solidFill>
              </a:rPr>
              <a:t>—</a:t>
            </a:r>
            <a:r>
              <a:rPr kumimoji="1" lang="zh-CN" altLang="en-US" sz="2400" b="1" dirty="0">
                <a:solidFill>
                  <a:schemeClr val="tx1"/>
                </a:solidFill>
              </a:rPr>
              <a:t>点击</a:t>
            </a:r>
            <a:r>
              <a:rPr kumimoji="1" lang="en-US" altLang="zh-CN" sz="2400" b="1" dirty="0">
                <a:solidFill>
                  <a:schemeClr val="tx1"/>
                </a:solidFill>
              </a:rPr>
              <a:t>Finish</a:t>
            </a:r>
            <a:endParaRPr kumimoji="1" lang="en-US" altLang="zh-CN"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7"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dirty="0">
                <a:solidFill>
                  <a:srgbClr val="034EA2"/>
                </a:solidFill>
              </a:rPr>
              <a:t>数据流基本概念</a:t>
            </a:r>
            <a:endParaRPr kumimoji="1" lang="zh-CN" altLang="en-US" sz="2800" dirty="0">
              <a:solidFill>
                <a:srgbClr val="034EA2"/>
              </a:solidFill>
            </a:endParaRP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sym typeface="+mn-ea"/>
              </a:rPr>
              <a:t>4.1 </a:t>
            </a:r>
            <a:r>
              <a:rPr kumimoji="1" lang="en-US" altLang="zh-CN" dirty="0">
                <a:solidFill>
                  <a:schemeClr val="bg1"/>
                </a:solidFill>
                <a:cs typeface="+mn-ea"/>
                <a:sym typeface="+mn-ea"/>
              </a:rPr>
              <a:t>Java I/O </a:t>
            </a:r>
            <a:r>
              <a:rPr kumimoji="1" lang="zh-CN" altLang="en-US" dirty="0">
                <a:solidFill>
                  <a:schemeClr val="bg1"/>
                </a:solidFill>
                <a:cs typeface="+mn-ea"/>
                <a:sym typeface="+mn-ea"/>
              </a:rPr>
              <a:t>编程</a:t>
            </a:r>
            <a:r>
              <a:rPr kumimoji="1" lang="en-US" altLang="zh-CN" dirty="0">
                <a:solidFill>
                  <a:schemeClr val="bg1"/>
                </a:solidFill>
              </a:rPr>
              <a:t> </a:t>
            </a:r>
            <a:r>
              <a:rPr kumimoji="1" lang="en-US" altLang="zh-CN" sz="2800" dirty="0">
                <a:solidFill>
                  <a:schemeClr val="bg1"/>
                </a:solidFill>
              </a:rPr>
              <a:t>4</a:t>
            </a:r>
            <a:r>
              <a:rPr kumimoji="1" lang="en-US" altLang="zh-CN" sz="2800" dirty="0">
                <a:solidFill>
                  <a:schemeClr val="bg1"/>
                </a:solidFill>
              </a:rPr>
              <a:t>/6</a:t>
            </a:r>
            <a:endParaRPr kumimoji="1" lang="en-US" altLang="zh-CN" sz="2800" dirty="0">
              <a:solidFill>
                <a:schemeClr val="bg1"/>
              </a:solidFill>
            </a:endParaRPr>
          </a:p>
        </p:txBody>
      </p:sp>
      <p:pic>
        <p:nvPicPr>
          <p:cNvPr id="11" name="西北工业大学"/>
          <p:cNvPicPr>
            <a:picLocks noChangeAspect="1"/>
          </p:cNvPicPr>
          <p:nvPr>
            <p:custDataLst>
              <p:tags r:id="rId3"/>
            </p:custDataLst>
          </p:nvPr>
        </p:nvPicPr>
        <p:blipFill>
          <a:blip r:embed="rId4" cstate="screen"/>
          <a:stretch>
            <a:fillRect/>
          </a:stretch>
        </p:blipFill>
        <p:spPr>
          <a:xfrm>
            <a:off x="7476490" y="417830"/>
            <a:ext cx="1363345" cy="342900"/>
          </a:xfrm>
          <a:prstGeom prst="rect">
            <a:avLst/>
          </a:prstGeom>
        </p:spPr>
      </p:pic>
      <p:pic>
        <p:nvPicPr>
          <p:cNvPr id="13" name="校徽"/>
          <p:cNvPicPr>
            <a:picLocks noChangeAspect="1"/>
          </p:cNvPicPr>
          <p:nvPr>
            <p:custDataLst>
              <p:tags r:id="rId5"/>
            </p:custDataLst>
          </p:nvPr>
        </p:nvPicPr>
        <p:blipFill>
          <a:blip r:embed="rId6"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7"/>
            </p:custDataLst>
          </p:nvPr>
        </p:nvSpPr>
        <p:spPr>
          <a:xfrm>
            <a:off x="530860" y="1925955"/>
            <a:ext cx="8036560" cy="1272540"/>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kumimoji="1" lang="zh-CN" altLang="en-US" sz="2400" b="1" dirty="0">
                <a:solidFill>
                  <a:schemeClr val="tx1"/>
                </a:solidFill>
              </a:rPr>
              <a:t>数据流</a:t>
            </a:r>
            <a:r>
              <a:rPr kumimoji="1" lang="en-US" altLang="zh-CN" sz="2400" b="1" dirty="0">
                <a:solidFill>
                  <a:schemeClr val="tx1"/>
                </a:solidFill>
              </a:rPr>
              <a:t>(</a:t>
            </a:r>
            <a:r>
              <a:rPr kumimoji="1" lang="en-US" altLang="zh-CN" sz="2400" b="1" dirty="0">
                <a:solidFill>
                  <a:srgbClr val="034DA0"/>
                </a:solidFill>
                <a:sym typeface="+mn-ea"/>
              </a:rPr>
              <a:t>Stream</a:t>
            </a:r>
            <a:r>
              <a:rPr kumimoji="1" lang="en-US" altLang="zh-CN" sz="2400" b="1" dirty="0">
                <a:solidFill>
                  <a:schemeClr val="tx1"/>
                </a:solidFill>
              </a:rPr>
              <a:t>)</a:t>
            </a:r>
            <a:r>
              <a:rPr kumimoji="1" lang="zh-CN" altLang="en-US" sz="2400" b="1" dirty="0">
                <a:solidFill>
                  <a:schemeClr val="tx1"/>
                </a:solidFill>
              </a:rPr>
              <a:t>是在系统</a:t>
            </a:r>
            <a:r>
              <a:rPr kumimoji="1" lang="en-US" altLang="zh-CN" sz="2400" b="1" dirty="0">
                <a:solidFill>
                  <a:schemeClr val="tx1"/>
                </a:solidFill>
              </a:rPr>
              <a:t>I/O</a:t>
            </a:r>
            <a:r>
              <a:rPr kumimoji="1" lang="zh-CN" altLang="en-US" sz="2400" b="1" dirty="0">
                <a:solidFill>
                  <a:schemeClr val="tx1"/>
                </a:solidFill>
              </a:rPr>
              <a:t>服务的基础上提出的一个</a:t>
            </a:r>
            <a:r>
              <a:rPr kumimoji="1" lang="zh-CN" altLang="en-US" sz="2400" b="1" dirty="0">
                <a:solidFill>
                  <a:srgbClr val="034DA0"/>
                </a:solidFill>
              </a:rPr>
              <a:t>抽象概念</a:t>
            </a:r>
            <a:r>
              <a:rPr kumimoji="1" lang="zh-CN" altLang="en-US" sz="2400" b="1" dirty="0">
                <a:solidFill>
                  <a:schemeClr val="tx1"/>
                </a:solidFill>
              </a:rPr>
              <a:t>，用来提供统一的</a:t>
            </a:r>
            <a:r>
              <a:rPr kumimoji="1" lang="zh-CN" altLang="en-US" sz="2400" b="1" dirty="0">
                <a:solidFill>
                  <a:srgbClr val="034DA0"/>
                </a:solidFill>
              </a:rPr>
              <a:t>数据读写方式</a:t>
            </a:r>
            <a:r>
              <a:rPr kumimoji="1" lang="zh-CN" altLang="en-US" sz="2400" b="1" dirty="0">
                <a:solidFill>
                  <a:schemeClr val="tx1"/>
                </a:solidFill>
              </a:rPr>
              <a:t>。</a:t>
            </a:r>
            <a:endParaRPr kumimoji="1" lang="zh-CN" altLang="en-US" sz="2400" b="1" dirty="0">
              <a:solidFill>
                <a:schemeClr val="tx1"/>
              </a:solidFill>
            </a:endParaRPr>
          </a:p>
          <a:p>
            <a:pPr>
              <a:lnSpc>
                <a:spcPct val="120000"/>
              </a:lnSpc>
            </a:pPr>
            <a:r>
              <a:rPr kumimoji="1" sz="2400" b="1" dirty="0">
                <a:sym typeface="+mn-ea"/>
              </a:rPr>
              <a:t>流</a:t>
            </a:r>
            <a:r>
              <a:rPr kumimoji="1" sz="2400" b="1" dirty="0">
                <a:solidFill>
                  <a:srgbClr val="034DA0"/>
                </a:solidFill>
                <a:sym typeface="+mn-ea"/>
              </a:rPr>
              <a:t>隐藏</a:t>
            </a:r>
            <a:r>
              <a:rPr kumimoji="1" sz="2400" b="1" dirty="0">
                <a:sym typeface="+mn-ea"/>
              </a:rPr>
              <a:t>了I/O设备</a:t>
            </a:r>
            <a:r>
              <a:rPr kumimoji="1" lang="zh-CN" sz="2400" b="1" dirty="0">
                <a:sym typeface="+mn-ea"/>
              </a:rPr>
              <a:t>的类型，以及</a:t>
            </a:r>
            <a:r>
              <a:rPr kumimoji="1" sz="2400" b="1" dirty="0">
                <a:sym typeface="+mn-ea"/>
              </a:rPr>
              <a:t>数据</a:t>
            </a:r>
            <a:r>
              <a:rPr kumimoji="1" lang="zh-CN" sz="2400" b="1" dirty="0">
                <a:sym typeface="+mn-ea"/>
              </a:rPr>
              <a:t>交互</a:t>
            </a:r>
            <a:r>
              <a:rPr kumimoji="1" sz="2400" b="1" dirty="0">
                <a:sym typeface="+mn-ea"/>
              </a:rPr>
              <a:t>的</a:t>
            </a:r>
            <a:r>
              <a:rPr kumimoji="1" lang="zh-CN" sz="2400" b="1" dirty="0">
                <a:sym typeface="+mn-ea"/>
              </a:rPr>
              <a:t>内部细节</a:t>
            </a:r>
            <a:r>
              <a:rPr kumimoji="1" sz="2400" b="1" dirty="0">
                <a:sym typeface="+mn-ea"/>
              </a:rPr>
              <a:t>信息。</a:t>
            </a:r>
            <a:endParaRPr kumimoji="1" sz="2400" b="1" dirty="0"/>
          </a:p>
          <a:p>
            <a:pPr>
              <a:lnSpc>
                <a:spcPct val="150000"/>
              </a:lnSpc>
            </a:pPr>
            <a:endParaRPr kumimoji="1" lang="zh-CN" altLang="en-US" sz="2400" b="1" dirty="0">
              <a:solidFill>
                <a:schemeClr val="tx1"/>
              </a:solidFill>
            </a:endParaRPr>
          </a:p>
        </p:txBody>
      </p:sp>
      <p:sp>
        <p:nvSpPr>
          <p:cNvPr id="8" name="内容占位符 2"/>
          <p:cNvSpPr txBox="1"/>
          <p:nvPr>
            <p:custDataLst>
              <p:tags r:id="rId8"/>
            </p:custDataLst>
          </p:nvPr>
        </p:nvSpPr>
        <p:spPr>
          <a:xfrm>
            <a:off x="439420" y="3867150"/>
            <a:ext cx="2908935" cy="945515"/>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10000"/>
              </a:lnSpc>
              <a:buNone/>
            </a:pPr>
            <a:r>
              <a:rPr kumimoji="1" lang="zh-CN" altLang="en-US" b="1" dirty="0">
                <a:solidFill>
                  <a:srgbClr val="034DA0"/>
                </a:solidFill>
              </a:rPr>
              <a:t>输入流</a:t>
            </a:r>
            <a:endParaRPr kumimoji="1" lang="zh-CN" altLang="en-US" b="1" dirty="0">
              <a:solidFill>
                <a:srgbClr val="034DA0"/>
              </a:solidFill>
            </a:endParaRPr>
          </a:p>
          <a:p>
            <a:pPr marL="457200" lvl="1" indent="0">
              <a:lnSpc>
                <a:spcPct val="110000"/>
              </a:lnSpc>
              <a:buNone/>
            </a:pPr>
            <a:r>
              <a:rPr kumimoji="1" lang="en-US" altLang="zh-CN" b="1" dirty="0">
                <a:solidFill>
                  <a:srgbClr val="034DA0"/>
                </a:solidFill>
              </a:rPr>
              <a:t>Input Stream</a:t>
            </a:r>
            <a:endParaRPr kumimoji="1" lang="en-US" altLang="zh-CN" b="1" dirty="0">
              <a:solidFill>
                <a:srgbClr val="034DA0"/>
              </a:solidFill>
            </a:endParaRPr>
          </a:p>
        </p:txBody>
      </p:sp>
      <p:graphicFrame>
        <p:nvGraphicFramePr>
          <p:cNvPr id="14" name="对象 13"/>
          <p:cNvGraphicFramePr/>
          <p:nvPr/>
        </p:nvGraphicFramePr>
        <p:xfrm>
          <a:off x="3561080" y="3456940"/>
          <a:ext cx="5124450" cy="1350645"/>
        </p:xfrm>
        <a:graphic>
          <a:graphicData uri="http://schemas.openxmlformats.org/presentationml/2006/ole">
            <mc:AlternateContent xmlns:mc="http://schemas.openxmlformats.org/markup-compatibility/2006">
              <mc:Choice xmlns:v="urn:schemas-microsoft-com:vml" Requires="v">
                <p:oleObj spid="_x0000_s9" name="" r:id="rId9" imgW="4398645" imgH="1203960" progId="Visio.Drawing.15">
                  <p:embed/>
                </p:oleObj>
              </mc:Choice>
              <mc:Fallback>
                <p:oleObj name="" r:id="rId9" imgW="4398645" imgH="1203960" progId="Visio.Drawing.15">
                  <p:embed/>
                  <p:pic>
                    <p:nvPicPr>
                      <p:cNvPr id="0" name="Object 25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1080" y="3456940"/>
                        <a:ext cx="5124450" cy="1350645"/>
                      </a:xfrm>
                      <a:prstGeom prst="rect">
                        <a:avLst/>
                      </a:prstGeom>
                      <a:noFill/>
                    </p:spPr>
                  </p:pic>
                </p:oleObj>
              </mc:Fallback>
            </mc:AlternateContent>
          </a:graphicData>
        </a:graphic>
      </p:graphicFrame>
      <p:graphicFrame>
        <p:nvGraphicFramePr>
          <p:cNvPr id="20" name="对象 19"/>
          <p:cNvGraphicFramePr/>
          <p:nvPr/>
        </p:nvGraphicFramePr>
        <p:xfrm>
          <a:off x="3585845" y="4722495"/>
          <a:ext cx="5099685" cy="1447800"/>
        </p:xfrm>
        <a:graphic>
          <a:graphicData uri="http://schemas.openxmlformats.org/presentationml/2006/ole">
            <mc:AlternateContent xmlns:mc="http://schemas.openxmlformats.org/markup-compatibility/2006">
              <mc:Choice xmlns:v="urn:schemas-microsoft-com:vml" Requires="v">
                <p:oleObj spid="_x0000_s10" name="" r:id="rId11" imgW="4415790" imgH="1186180" progId="Visio.Drawing.15">
                  <p:embed/>
                </p:oleObj>
              </mc:Choice>
              <mc:Fallback>
                <p:oleObj name="" r:id="rId11" imgW="4415790" imgH="1186180" progId="Visio.Drawing.15">
                  <p:embed/>
                  <p:pic>
                    <p:nvPicPr>
                      <p:cNvPr id="0" name="Object 25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85845" y="4722495"/>
                        <a:ext cx="5099685" cy="1447800"/>
                      </a:xfrm>
                      <a:prstGeom prst="rect">
                        <a:avLst/>
                      </a:prstGeom>
                      <a:noFill/>
                    </p:spPr>
                  </p:pic>
                </p:oleObj>
              </mc:Fallback>
            </mc:AlternateContent>
          </a:graphicData>
        </a:graphic>
      </p:graphicFrame>
      <p:sp>
        <p:nvSpPr>
          <p:cNvPr id="21" name="内容占位符 2"/>
          <p:cNvSpPr txBox="1"/>
          <p:nvPr>
            <p:custDataLst>
              <p:tags r:id="rId13"/>
            </p:custDataLst>
          </p:nvPr>
        </p:nvSpPr>
        <p:spPr>
          <a:xfrm>
            <a:off x="473075" y="5017135"/>
            <a:ext cx="2816860" cy="857885"/>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00000"/>
              </a:lnSpc>
              <a:buNone/>
            </a:pPr>
            <a:r>
              <a:rPr kumimoji="1" lang="zh-CN" altLang="en-US" b="1" dirty="0">
                <a:solidFill>
                  <a:srgbClr val="034DA0"/>
                </a:solidFill>
              </a:rPr>
              <a:t>输出流</a:t>
            </a:r>
            <a:endParaRPr kumimoji="1" lang="zh-CN" altLang="en-US" b="1" dirty="0">
              <a:solidFill>
                <a:srgbClr val="034DA0"/>
              </a:solidFill>
            </a:endParaRPr>
          </a:p>
          <a:p>
            <a:pPr marL="457200" lvl="1" indent="0">
              <a:lnSpc>
                <a:spcPct val="100000"/>
              </a:lnSpc>
              <a:buNone/>
            </a:pPr>
            <a:r>
              <a:rPr kumimoji="1" lang="en-US" altLang="zh-CN" b="1" dirty="0">
                <a:solidFill>
                  <a:srgbClr val="034DA0"/>
                </a:solidFill>
              </a:rPr>
              <a:t>Output Stream</a:t>
            </a:r>
            <a:endParaRPr kumimoji="1" lang="en-US" altLang="zh-CN" b="1" dirty="0">
              <a:solidFill>
                <a:srgbClr val="034D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1"/>
      <p:bldP spid="21" grpId="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897821" cy="662305"/>
          </a:xfrm>
        </p:spPr>
        <p:txBody>
          <a:bodyPr>
            <a:normAutofit/>
          </a:bodyPr>
          <a:lstStyle/>
          <a:p>
            <a:r>
              <a:rPr kumimoji="1" lang="en-US" altLang="zh-CN" dirty="0">
                <a:solidFill>
                  <a:schemeClr val="bg1"/>
                </a:solidFill>
              </a:rPr>
              <a:t>4.2.2</a:t>
            </a:r>
            <a:r>
              <a:rPr kumimoji="1" lang="zh-CN" altLang="en-US" dirty="0">
                <a:solidFill>
                  <a:schemeClr val="bg1"/>
                </a:solidFill>
              </a:rPr>
              <a:t> </a:t>
            </a:r>
            <a:r>
              <a:rPr kumimoji="1" lang="en-US" altLang="zh-CN" dirty="0">
                <a:solidFill>
                  <a:schemeClr val="bg1"/>
                </a:solidFill>
              </a:rPr>
              <a:t>Java</a:t>
            </a:r>
            <a:r>
              <a:rPr kumimoji="1" lang="zh-CN" altLang="en-US" dirty="0">
                <a:solidFill>
                  <a:schemeClr val="bg1"/>
                </a:solidFill>
              </a:rPr>
              <a:t> </a:t>
            </a:r>
            <a:r>
              <a:rPr kumimoji="1" lang="en-US" altLang="zh-CN" dirty="0">
                <a:solidFill>
                  <a:schemeClr val="bg1"/>
                </a:solidFill>
              </a:rPr>
              <a:t>FX</a:t>
            </a:r>
            <a:r>
              <a:rPr kumimoji="1" lang="zh-CN" altLang="en-US" dirty="0">
                <a:solidFill>
                  <a:schemeClr val="bg1"/>
                </a:solidFill>
              </a:rPr>
              <a:t>图形界面开发</a:t>
            </a:r>
            <a:r>
              <a:rPr kumimoji="1" lang="en-US" altLang="zh-CN" dirty="0">
                <a:solidFill>
                  <a:schemeClr val="bg1"/>
                </a:solidFill>
              </a:rPr>
              <a:t> </a:t>
            </a:r>
            <a:r>
              <a:rPr kumimoji="1" lang="en-US" altLang="zh-CN" sz="2800" dirty="0">
                <a:solidFill>
                  <a:schemeClr val="bg1"/>
                </a:solidFill>
              </a:rPr>
              <a:t>3/6</a:t>
            </a:r>
            <a:r>
              <a:rPr kumimoji="1" lang="en-US" altLang="zh-CN" dirty="0">
                <a:solidFill>
                  <a:schemeClr val="bg1"/>
                </a:solidFill>
              </a:rPr>
              <a:t> </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p:nvPr>
            <p:custDataLst>
              <p:tags r:id="rId6"/>
            </p:custDataLst>
          </p:nvPr>
        </p:nvSpPr>
        <p:spPr>
          <a:xfrm>
            <a:off x="407766" y="1188720"/>
            <a:ext cx="8322996"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kumimoji="1" lang="en-US" altLang="zh-CN" sz="2400" b="1" dirty="0">
                <a:solidFill>
                  <a:schemeClr val="tx1"/>
                </a:solidFill>
              </a:rPr>
              <a:t>JavaFX GUI</a:t>
            </a:r>
            <a:r>
              <a:rPr kumimoji="1" lang="zh-CN" altLang="en-US" sz="2400" b="1" dirty="0">
                <a:solidFill>
                  <a:schemeClr val="tx1"/>
                </a:solidFill>
              </a:rPr>
              <a:t>程序开发采用层次嵌套结构：</a:t>
            </a:r>
            <a:endParaRPr kumimoji="1" lang="zh-CN" altLang="en-US" sz="2400" b="1" dirty="0">
              <a:solidFill>
                <a:schemeClr val="tx1"/>
              </a:solidFill>
            </a:endParaRPr>
          </a:p>
        </p:txBody>
      </p:sp>
      <p:sp>
        <p:nvSpPr>
          <p:cNvPr id="9" name="文本框 8"/>
          <p:cNvSpPr txBox="1"/>
          <p:nvPr/>
        </p:nvSpPr>
        <p:spPr>
          <a:xfrm>
            <a:off x="679961" y="1975603"/>
            <a:ext cx="8050801" cy="830997"/>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400" b="1" dirty="0">
                <a:solidFill>
                  <a:schemeClr val="tx1"/>
                </a:solidFill>
              </a:rPr>
              <a:t>构造一个</a:t>
            </a:r>
            <a:r>
              <a:rPr kumimoji="1" lang="en-US" altLang="zh-CN" sz="2400" b="1" dirty="0">
                <a:solidFill>
                  <a:schemeClr val="tx1"/>
                </a:solidFill>
              </a:rPr>
              <a:t>Stage</a:t>
            </a:r>
            <a:r>
              <a:rPr kumimoji="1" lang="zh-CN" altLang="en-US" sz="2400" b="1" dirty="0">
                <a:solidFill>
                  <a:schemeClr val="tx1"/>
                </a:solidFill>
              </a:rPr>
              <a:t>表示计算机的窗口，顶层容器</a:t>
            </a:r>
            <a:r>
              <a:rPr kumimoji="1" lang="en-US" altLang="zh-CN" sz="2400" b="1" dirty="0">
                <a:solidFill>
                  <a:schemeClr val="tx1"/>
                </a:solidFill>
              </a:rPr>
              <a:t>Stage</a:t>
            </a:r>
            <a:r>
              <a:rPr kumimoji="1" lang="zh-CN" altLang="en-US" sz="2400" b="1" dirty="0">
                <a:solidFill>
                  <a:schemeClr val="tx1"/>
                </a:solidFill>
              </a:rPr>
              <a:t>构造</a:t>
            </a:r>
            <a:r>
              <a:rPr kumimoji="1" lang="en-US" altLang="zh-CN" sz="2400" b="1" dirty="0">
                <a:solidFill>
                  <a:schemeClr val="tx1"/>
                </a:solidFill>
              </a:rPr>
              <a:t>GUI</a:t>
            </a:r>
            <a:r>
              <a:rPr kumimoji="1" lang="zh-CN" altLang="en-US" sz="2400" b="1" dirty="0">
                <a:solidFill>
                  <a:schemeClr val="tx1"/>
                </a:solidFill>
              </a:rPr>
              <a:t>应用程序外层框架。</a:t>
            </a:r>
            <a:endParaRPr kumimoji="1" lang="zh-CN" altLang="en-US" sz="2400" b="1" dirty="0">
              <a:solidFill>
                <a:schemeClr val="tx1"/>
              </a:solidFill>
            </a:endParaRPr>
          </a:p>
        </p:txBody>
      </p:sp>
      <p:sp>
        <p:nvSpPr>
          <p:cNvPr id="7" name="文本框 6"/>
          <p:cNvSpPr txBox="1"/>
          <p:nvPr/>
        </p:nvSpPr>
        <p:spPr>
          <a:xfrm>
            <a:off x="679961" y="2989222"/>
            <a:ext cx="8050801" cy="461665"/>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400" b="1" dirty="0">
                <a:solidFill>
                  <a:schemeClr val="tx1"/>
                </a:solidFill>
              </a:rPr>
              <a:t>创建一个</a:t>
            </a:r>
            <a:r>
              <a:rPr kumimoji="1" lang="en-US" altLang="zh-CN" sz="2400" b="1" dirty="0">
                <a:solidFill>
                  <a:schemeClr val="tx1"/>
                </a:solidFill>
              </a:rPr>
              <a:t>Scene</a:t>
            </a:r>
            <a:r>
              <a:rPr kumimoji="1" lang="zh-CN" altLang="en-US" sz="2400" b="1" dirty="0">
                <a:solidFill>
                  <a:schemeClr val="tx1"/>
                </a:solidFill>
              </a:rPr>
              <a:t>，并将其加入顶层容器</a:t>
            </a:r>
            <a:r>
              <a:rPr kumimoji="1" lang="en-US" altLang="zh-CN" sz="2400" b="1" dirty="0">
                <a:solidFill>
                  <a:schemeClr val="tx1"/>
                </a:solidFill>
              </a:rPr>
              <a:t>Stage</a:t>
            </a:r>
            <a:r>
              <a:rPr kumimoji="1" lang="zh-CN" altLang="en-US" sz="2400" b="1" dirty="0">
                <a:solidFill>
                  <a:schemeClr val="tx1"/>
                </a:solidFill>
              </a:rPr>
              <a:t>。</a:t>
            </a:r>
            <a:endParaRPr kumimoji="1" lang="zh-CN" altLang="en-US" sz="2400" b="1" dirty="0">
              <a:solidFill>
                <a:schemeClr val="tx1"/>
              </a:solidFill>
            </a:endParaRPr>
          </a:p>
        </p:txBody>
      </p:sp>
      <p:sp>
        <p:nvSpPr>
          <p:cNvPr id="14" name="文本框 13"/>
          <p:cNvSpPr txBox="1"/>
          <p:nvPr/>
        </p:nvSpPr>
        <p:spPr>
          <a:xfrm>
            <a:off x="679961" y="3637392"/>
            <a:ext cx="8050801" cy="830997"/>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400" b="1" dirty="0">
                <a:solidFill>
                  <a:schemeClr val="tx1"/>
                </a:solidFill>
              </a:rPr>
              <a:t>在</a:t>
            </a:r>
            <a:r>
              <a:rPr kumimoji="1" lang="en-US" altLang="zh-CN" sz="2400" b="1" dirty="0">
                <a:solidFill>
                  <a:schemeClr val="tx1"/>
                </a:solidFill>
              </a:rPr>
              <a:t>Scene</a:t>
            </a:r>
            <a:r>
              <a:rPr kumimoji="1" lang="zh-CN" altLang="en-US" sz="2400" b="1" dirty="0">
                <a:solidFill>
                  <a:schemeClr val="tx1"/>
                </a:solidFill>
              </a:rPr>
              <a:t>上填充</a:t>
            </a:r>
            <a:r>
              <a:rPr kumimoji="1" lang="en-US" altLang="zh-CN" sz="2400" b="1" dirty="0">
                <a:solidFill>
                  <a:schemeClr val="tx1"/>
                </a:solidFill>
              </a:rPr>
              <a:t>GUI</a:t>
            </a:r>
            <a:r>
              <a:rPr kumimoji="1" lang="zh-CN" altLang="en-US" sz="2400" b="1" dirty="0">
                <a:solidFill>
                  <a:schemeClr val="tx1"/>
                </a:solidFill>
              </a:rPr>
              <a:t>组件，一般会选择使用</a:t>
            </a:r>
            <a:r>
              <a:rPr kumimoji="1" lang="en-US" altLang="zh-CN" sz="2400" b="1" dirty="0">
                <a:solidFill>
                  <a:schemeClr val="tx1"/>
                </a:solidFill>
              </a:rPr>
              <a:t>Pane</a:t>
            </a:r>
            <a:r>
              <a:rPr kumimoji="1" lang="zh-CN" altLang="en-US" sz="2400" b="1" dirty="0">
                <a:solidFill>
                  <a:schemeClr val="tx1"/>
                </a:solidFill>
              </a:rPr>
              <a:t>类作为父组件，其他基本图形组件作为子组件填充在</a:t>
            </a:r>
            <a:r>
              <a:rPr kumimoji="1" lang="en-US" altLang="zh-CN" sz="2400" b="1" dirty="0">
                <a:solidFill>
                  <a:schemeClr val="tx1"/>
                </a:solidFill>
              </a:rPr>
              <a:t>Pane</a:t>
            </a:r>
            <a:r>
              <a:rPr kumimoji="1" lang="zh-CN" altLang="en-US" sz="2400" b="1" dirty="0">
                <a:solidFill>
                  <a:schemeClr val="tx1"/>
                </a:solidFill>
              </a:rPr>
              <a:t>类上。</a:t>
            </a:r>
            <a:endParaRPr kumimoji="1" lang="zh-CN" altLang="en-US" sz="2400" b="1" dirty="0">
              <a:solidFill>
                <a:schemeClr val="tx1"/>
              </a:solidFill>
            </a:endParaRPr>
          </a:p>
        </p:txBody>
      </p:sp>
      <p:pic>
        <p:nvPicPr>
          <p:cNvPr id="10" name="图片 9" descr="图示&#10;&#10;描述已自动生成"/>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686050" y="3220054"/>
            <a:ext cx="3520440" cy="293941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7" grpId="0"/>
      <p:bldP spid="1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964188" cy="662305"/>
          </a:xfrm>
        </p:spPr>
        <p:txBody>
          <a:bodyPr>
            <a:normAutofit/>
          </a:bodyPr>
          <a:lstStyle/>
          <a:p>
            <a:r>
              <a:rPr kumimoji="1" lang="en-US" altLang="zh-CN" dirty="0">
                <a:solidFill>
                  <a:schemeClr val="bg1"/>
                </a:solidFill>
              </a:rPr>
              <a:t>4.2.2</a:t>
            </a:r>
            <a:r>
              <a:rPr kumimoji="1" lang="zh-CN" altLang="en-US" dirty="0">
                <a:solidFill>
                  <a:schemeClr val="bg1"/>
                </a:solidFill>
              </a:rPr>
              <a:t> </a:t>
            </a:r>
            <a:r>
              <a:rPr kumimoji="1" lang="en-US" altLang="zh-CN" dirty="0">
                <a:solidFill>
                  <a:schemeClr val="bg1"/>
                </a:solidFill>
              </a:rPr>
              <a:t>Java</a:t>
            </a:r>
            <a:r>
              <a:rPr kumimoji="1" lang="zh-CN" altLang="en-US" dirty="0">
                <a:solidFill>
                  <a:schemeClr val="bg1"/>
                </a:solidFill>
              </a:rPr>
              <a:t> </a:t>
            </a:r>
            <a:r>
              <a:rPr kumimoji="1" lang="en-US" altLang="zh-CN" dirty="0">
                <a:solidFill>
                  <a:schemeClr val="bg1"/>
                </a:solidFill>
              </a:rPr>
              <a:t>FX</a:t>
            </a:r>
            <a:r>
              <a:rPr kumimoji="1" lang="zh-CN" altLang="en-US" dirty="0">
                <a:solidFill>
                  <a:schemeClr val="bg1"/>
                </a:solidFill>
              </a:rPr>
              <a:t>图形界面开发</a:t>
            </a:r>
            <a:r>
              <a:rPr kumimoji="1" lang="en-US" altLang="zh-CN" dirty="0">
                <a:solidFill>
                  <a:schemeClr val="bg1"/>
                </a:solidFill>
              </a:rPr>
              <a:t> </a:t>
            </a:r>
            <a:r>
              <a:rPr kumimoji="1" lang="en-US" altLang="zh-CN" sz="2800" dirty="0">
                <a:solidFill>
                  <a:schemeClr val="bg1"/>
                </a:solidFill>
              </a:rPr>
              <a:t>4/6</a:t>
            </a:r>
            <a:r>
              <a:rPr kumimoji="1" lang="en-US" altLang="zh-CN" dirty="0">
                <a:solidFill>
                  <a:schemeClr val="bg1"/>
                </a:solidFill>
              </a:rPr>
              <a:t> </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内容占位符 2"/>
          <p:cNvSpPr txBox="1"/>
          <p:nvPr>
            <p:custDataLst>
              <p:tags r:id="rId6"/>
            </p:custDataLst>
          </p:nvPr>
        </p:nvSpPr>
        <p:spPr>
          <a:xfrm>
            <a:off x="407766" y="1188720"/>
            <a:ext cx="8322996"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kumimoji="1" lang="en-US" altLang="zh-CN" sz="2400" b="1" dirty="0">
                <a:solidFill>
                  <a:schemeClr val="tx1"/>
                </a:solidFill>
              </a:rPr>
              <a:t>Java</a:t>
            </a:r>
            <a:r>
              <a:rPr kumimoji="1" lang="zh-CN" altLang="en-US" sz="2400" b="1" dirty="0">
                <a:solidFill>
                  <a:schemeClr val="tx1"/>
                </a:solidFill>
              </a:rPr>
              <a:t> </a:t>
            </a:r>
            <a:r>
              <a:rPr kumimoji="1" lang="en-US" altLang="zh-CN" sz="2400" b="1" dirty="0">
                <a:solidFill>
                  <a:schemeClr val="tx1"/>
                </a:solidFill>
              </a:rPr>
              <a:t>FX</a:t>
            </a:r>
            <a:r>
              <a:rPr kumimoji="1" lang="zh-CN" altLang="en-US" sz="2400" b="1" dirty="0">
                <a:solidFill>
                  <a:schemeClr val="tx1"/>
                </a:solidFill>
              </a:rPr>
              <a:t>的组件与容器</a:t>
            </a:r>
            <a:endParaRPr kumimoji="1" lang="zh-CN" altLang="en-US" sz="2400" b="1" dirty="0">
              <a:solidFill>
                <a:schemeClr val="tx1"/>
              </a:solidFill>
            </a:endParaRPr>
          </a:p>
        </p:txBody>
      </p:sp>
      <p:sp>
        <p:nvSpPr>
          <p:cNvPr id="9" name="文本框 8"/>
          <p:cNvSpPr txBox="1"/>
          <p:nvPr/>
        </p:nvSpPr>
        <p:spPr>
          <a:xfrm>
            <a:off x="679961" y="1975603"/>
            <a:ext cx="8050801" cy="461665"/>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400" b="1" dirty="0">
                <a:solidFill>
                  <a:schemeClr val="tx1"/>
                </a:solidFill>
              </a:rPr>
              <a:t>组件</a:t>
            </a:r>
            <a:endParaRPr kumimoji="1" lang="zh-CN" altLang="en-US" sz="2400" b="1" dirty="0">
              <a:solidFill>
                <a:schemeClr val="tx1"/>
              </a:solidFill>
            </a:endParaRPr>
          </a:p>
        </p:txBody>
      </p:sp>
      <p:sp>
        <p:nvSpPr>
          <p:cNvPr id="10" name="文本框 9"/>
          <p:cNvSpPr txBox="1"/>
          <p:nvPr/>
        </p:nvSpPr>
        <p:spPr>
          <a:xfrm>
            <a:off x="1048023" y="2342919"/>
            <a:ext cx="6172288" cy="225202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kumimoji="1" lang="zh-CN" altLang="en-US" sz="2400" b="1" dirty="0">
                <a:solidFill>
                  <a:schemeClr val="tx1"/>
                </a:solidFill>
              </a:rPr>
              <a:t>标签组件（</a:t>
            </a:r>
            <a:r>
              <a:rPr kumimoji="1" lang="en-US" altLang="zh-CN" sz="2400" b="1" dirty="0">
                <a:solidFill>
                  <a:schemeClr val="tx1"/>
                </a:solidFill>
              </a:rPr>
              <a:t>Label</a:t>
            </a:r>
            <a:r>
              <a:rPr kumimoji="1" lang="zh-CN" altLang="en-US" sz="2400" b="1" dirty="0">
                <a:solidFill>
                  <a:schemeClr val="tx1"/>
                </a:solidFill>
              </a:rPr>
              <a:t>）</a:t>
            </a:r>
            <a:endParaRPr kumimoji="1" lang="en-US" altLang="zh-CN" sz="2400" b="1" dirty="0">
              <a:solidFill>
                <a:schemeClr val="tx1"/>
              </a:solidFill>
            </a:endParaRPr>
          </a:p>
          <a:p>
            <a:pPr marL="342900" indent="-342900">
              <a:lnSpc>
                <a:spcPct val="150000"/>
              </a:lnSpc>
              <a:buFont typeface="Arial" panose="020B0604020202020204" pitchFamily="34" charset="0"/>
              <a:buChar char="•"/>
            </a:pPr>
            <a:r>
              <a:rPr kumimoji="1" lang="zh-CN" altLang="en-US" sz="2400" b="1" dirty="0">
                <a:solidFill>
                  <a:schemeClr val="tx1"/>
                </a:solidFill>
              </a:rPr>
              <a:t>按钮组件（</a:t>
            </a:r>
            <a:r>
              <a:rPr kumimoji="1" lang="en-US" altLang="zh-CN" sz="2400" b="1" dirty="0">
                <a:solidFill>
                  <a:schemeClr val="tx1"/>
                </a:solidFill>
              </a:rPr>
              <a:t>Button</a:t>
            </a:r>
            <a:r>
              <a:rPr kumimoji="1" lang="zh-CN" altLang="en-US" sz="2400" b="1" dirty="0">
                <a:solidFill>
                  <a:schemeClr val="tx1"/>
                </a:solidFill>
              </a:rPr>
              <a:t>）</a:t>
            </a:r>
            <a:endParaRPr kumimoji="1" lang="en-US" altLang="zh-CN" sz="2400" b="1" dirty="0">
              <a:solidFill>
                <a:schemeClr val="tx1"/>
              </a:solidFill>
            </a:endParaRPr>
          </a:p>
          <a:p>
            <a:pPr marL="342900" indent="-342900">
              <a:lnSpc>
                <a:spcPct val="150000"/>
              </a:lnSpc>
              <a:buFont typeface="Arial" panose="020B0604020202020204" pitchFamily="34" charset="0"/>
              <a:buChar char="•"/>
            </a:pPr>
            <a:r>
              <a:rPr kumimoji="1" lang="zh-CN" altLang="en-US" sz="2400" b="1" dirty="0">
                <a:solidFill>
                  <a:schemeClr val="tx1"/>
                </a:solidFill>
              </a:rPr>
              <a:t>复选框组件（</a:t>
            </a:r>
            <a:r>
              <a:rPr kumimoji="1" lang="en-US" altLang="zh-CN" sz="2400" b="1" dirty="0">
                <a:solidFill>
                  <a:schemeClr val="tx1"/>
                </a:solidFill>
              </a:rPr>
              <a:t>CheckBox</a:t>
            </a:r>
            <a:r>
              <a:rPr kumimoji="1" lang="zh-CN" altLang="en-US" sz="2400" b="1" dirty="0">
                <a:solidFill>
                  <a:schemeClr val="tx1"/>
                </a:solidFill>
              </a:rPr>
              <a:t>）</a:t>
            </a:r>
            <a:endParaRPr kumimoji="1" lang="en-US" altLang="zh-CN" sz="2400" b="1" dirty="0">
              <a:solidFill>
                <a:schemeClr val="tx1"/>
              </a:solidFill>
            </a:endParaRPr>
          </a:p>
          <a:p>
            <a:pPr marL="342900" indent="-342900">
              <a:lnSpc>
                <a:spcPct val="150000"/>
              </a:lnSpc>
              <a:buFont typeface="Arial" panose="020B0604020202020204" pitchFamily="34" charset="0"/>
              <a:buChar char="•"/>
            </a:pPr>
            <a:r>
              <a:rPr kumimoji="1" lang="zh-CN" altLang="en-US" sz="2400" b="1" dirty="0">
                <a:solidFill>
                  <a:schemeClr val="tx1"/>
                </a:solidFill>
              </a:rPr>
              <a:t>文本区和文本域（</a:t>
            </a:r>
            <a:r>
              <a:rPr kumimoji="1" lang="en-US" altLang="zh-CN" sz="2400" b="1" dirty="0">
                <a:solidFill>
                  <a:schemeClr val="tx1"/>
                </a:solidFill>
              </a:rPr>
              <a:t>JTextField,</a:t>
            </a:r>
            <a:r>
              <a:rPr kumimoji="1" lang="zh-CN" altLang="en-US" sz="2400" b="1" dirty="0">
                <a:solidFill>
                  <a:schemeClr val="tx1"/>
                </a:solidFill>
              </a:rPr>
              <a:t> </a:t>
            </a:r>
            <a:r>
              <a:rPr kumimoji="1" lang="en-US" altLang="zh-CN" sz="2400" b="1" dirty="0">
                <a:solidFill>
                  <a:schemeClr val="tx1"/>
                </a:solidFill>
              </a:rPr>
              <a:t>JTextArea</a:t>
            </a:r>
            <a:r>
              <a:rPr kumimoji="1" lang="zh-CN" altLang="en-US" sz="2400" b="1" dirty="0">
                <a:solidFill>
                  <a:schemeClr val="tx1"/>
                </a:solidFill>
              </a:rPr>
              <a:t>）</a:t>
            </a:r>
            <a:endParaRPr kumimoji="1" lang="zh-CN" altLang="en-US" sz="2400" b="1" dirty="0">
              <a:solidFill>
                <a:schemeClr val="tx1"/>
              </a:solidFill>
            </a:endParaRPr>
          </a:p>
        </p:txBody>
      </p:sp>
      <p:sp>
        <p:nvSpPr>
          <p:cNvPr id="16" name="文本框 15"/>
          <p:cNvSpPr txBox="1"/>
          <p:nvPr/>
        </p:nvSpPr>
        <p:spPr>
          <a:xfrm>
            <a:off x="1048023" y="4517309"/>
            <a:ext cx="3970266" cy="169802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kumimoji="1" lang="zh-CN" altLang="en-US" sz="2400" b="1" dirty="0">
                <a:solidFill>
                  <a:schemeClr val="tx1"/>
                </a:solidFill>
              </a:rPr>
              <a:t>单选按钮（</a:t>
            </a:r>
            <a:r>
              <a:rPr kumimoji="1" lang="en-US" altLang="zh-CN" sz="2400" b="1" dirty="0">
                <a:solidFill>
                  <a:schemeClr val="tx1"/>
                </a:solidFill>
              </a:rPr>
              <a:t>RadioButton</a:t>
            </a:r>
            <a:r>
              <a:rPr kumimoji="1" lang="zh-CN" altLang="en-US" sz="2400" b="1" dirty="0">
                <a:solidFill>
                  <a:schemeClr val="tx1"/>
                </a:solidFill>
              </a:rPr>
              <a:t>）</a:t>
            </a:r>
            <a:endParaRPr kumimoji="1" lang="en-US" altLang="zh-CN" sz="2400" b="1" dirty="0">
              <a:solidFill>
                <a:schemeClr val="tx1"/>
              </a:solidFill>
            </a:endParaRPr>
          </a:p>
          <a:p>
            <a:pPr marL="342900" indent="-342900">
              <a:lnSpc>
                <a:spcPct val="150000"/>
              </a:lnSpc>
              <a:buFont typeface="Arial" panose="020B0604020202020204" pitchFamily="34" charset="0"/>
              <a:buChar char="•"/>
            </a:pPr>
            <a:r>
              <a:rPr kumimoji="1" lang="zh-CN" altLang="en-US" sz="2400" b="1" dirty="0">
                <a:solidFill>
                  <a:schemeClr val="tx1"/>
                </a:solidFill>
              </a:rPr>
              <a:t>组合框（</a:t>
            </a:r>
            <a:r>
              <a:rPr kumimoji="1" lang="en-US" altLang="zh-CN" sz="2400" b="1" dirty="0">
                <a:solidFill>
                  <a:schemeClr val="tx1"/>
                </a:solidFill>
              </a:rPr>
              <a:t>ComboBox</a:t>
            </a:r>
            <a:r>
              <a:rPr kumimoji="1" lang="zh-CN" altLang="en-US" sz="2400" b="1" dirty="0">
                <a:solidFill>
                  <a:schemeClr val="tx1"/>
                </a:solidFill>
              </a:rPr>
              <a:t>）</a:t>
            </a:r>
            <a:endParaRPr kumimoji="1" lang="en-US" altLang="zh-CN" sz="2400" b="1" dirty="0">
              <a:solidFill>
                <a:schemeClr val="tx1"/>
              </a:solidFill>
            </a:endParaRPr>
          </a:p>
          <a:p>
            <a:pPr marL="342900" indent="-342900">
              <a:lnSpc>
                <a:spcPct val="150000"/>
              </a:lnSpc>
              <a:buFont typeface="Arial" panose="020B0604020202020204" pitchFamily="34" charset="0"/>
              <a:buChar char="•"/>
            </a:pPr>
            <a:r>
              <a:rPr kumimoji="1" lang="zh-CN" altLang="en-US" sz="2400" b="1" dirty="0">
                <a:solidFill>
                  <a:schemeClr val="tx1"/>
                </a:solidFill>
              </a:rPr>
              <a:t>列表框（</a:t>
            </a:r>
            <a:r>
              <a:rPr kumimoji="1" lang="en-US" altLang="zh-CN" sz="2400" b="1" dirty="0">
                <a:solidFill>
                  <a:schemeClr val="tx1"/>
                </a:solidFill>
              </a:rPr>
              <a:t>List</a:t>
            </a:r>
            <a:r>
              <a:rPr kumimoji="1" lang="zh-CN" altLang="en-US" sz="2400" b="1" dirty="0">
                <a:solidFill>
                  <a:schemeClr val="tx1"/>
                </a:solidFill>
              </a:rPr>
              <a:t>）</a:t>
            </a:r>
            <a:endParaRPr kumimoji="1" lang="zh-CN" altLang="en-US"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853575" cy="662305"/>
          </a:xfrm>
        </p:spPr>
        <p:txBody>
          <a:bodyPr>
            <a:normAutofit/>
          </a:bodyPr>
          <a:lstStyle/>
          <a:p>
            <a:r>
              <a:rPr kumimoji="1" lang="en-US" altLang="zh-CN" dirty="0">
                <a:solidFill>
                  <a:schemeClr val="bg1"/>
                </a:solidFill>
              </a:rPr>
              <a:t>4.2.2</a:t>
            </a:r>
            <a:r>
              <a:rPr kumimoji="1" lang="zh-CN" altLang="en-US" dirty="0">
                <a:solidFill>
                  <a:schemeClr val="bg1"/>
                </a:solidFill>
              </a:rPr>
              <a:t> </a:t>
            </a:r>
            <a:r>
              <a:rPr kumimoji="1" lang="en-US" altLang="zh-CN" dirty="0">
                <a:solidFill>
                  <a:schemeClr val="bg1"/>
                </a:solidFill>
              </a:rPr>
              <a:t>Java</a:t>
            </a:r>
            <a:r>
              <a:rPr kumimoji="1" lang="zh-CN" altLang="en-US" dirty="0">
                <a:solidFill>
                  <a:schemeClr val="bg1"/>
                </a:solidFill>
              </a:rPr>
              <a:t> </a:t>
            </a:r>
            <a:r>
              <a:rPr kumimoji="1" lang="en-US" altLang="zh-CN" dirty="0">
                <a:solidFill>
                  <a:schemeClr val="bg1"/>
                </a:solidFill>
              </a:rPr>
              <a:t>FX</a:t>
            </a:r>
            <a:r>
              <a:rPr kumimoji="1" lang="zh-CN" altLang="en-US" dirty="0">
                <a:solidFill>
                  <a:schemeClr val="bg1"/>
                </a:solidFill>
              </a:rPr>
              <a:t>图形界面开发</a:t>
            </a:r>
            <a:r>
              <a:rPr kumimoji="1" lang="en-US" altLang="zh-CN" dirty="0">
                <a:solidFill>
                  <a:schemeClr val="bg1"/>
                </a:solidFill>
              </a:rPr>
              <a:t> </a:t>
            </a:r>
            <a:r>
              <a:rPr kumimoji="1" lang="en-US" altLang="zh-CN" sz="2800" dirty="0">
                <a:solidFill>
                  <a:schemeClr val="bg1"/>
                </a:solidFill>
              </a:rPr>
              <a:t>5/6</a:t>
            </a:r>
            <a:r>
              <a:rPr kumimoji="1" lang="en-US" altLang="zh-CN" dirty="0">
                <a:solidFill>
                  <a:schemeClr val="bg1"/>
                </a:solidFill>
              </a:rPr>
              <a:t> </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p:nvPr>
            <p:custDataLst>
              <p:tags r:id="rId6"/>
            </p:custDataLst>
          </p:nvPr>
        </p:nvSpPr>
        <p:spPr>
          <a:xfrm>
            <a:off x="407766" y="1188720"/>
            <a:ext cx="8322996"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kumimoji="1" lang="en-US" altLang="zh-CN" sz="2400" b="1" dirty="0">
                <a:solidFill>
                  <a:schemeClr val="tx1"/>
                </a:solidFill>
              </a:rPr>
              <a:t>Java</a:t>
            </a:r>
            <a:r>
              <a:rPr kumimoji="1" lang="zh-CN" altLang="en-US" sz="2400" b="1" dirty="0">
                <a:solidFill>
                  <a:schemeClr val="tx1"/>
                </a:solidFill>
              </a:rPr>
              <a:t> </a:t>
            </a:r>
            <a:r>
              <a:rPr kumimoji="1" lang="en-US" altLang="zh-CN" sz="2400" b="1" dirty="0">
                <a:solidFill>
                  <a:schemeClr val="tx1"/>
                </a:solidFill>
              </a:rPr>
              <a:t>FX</a:t>
            </a:r>
            <a:r>
              <a:rPr kumimoji="1" lang="zh-CN" altLang="en-US" sz="2400" b="1" dirty="0">
                <a:solidFill>
                  <a:schemeClr val="tx1"/>
                </a:solidFill>
              </a:rPr>
              <a:t>的组件与容器</a:t>
            </a:r>
            <a:endParaRPr kumimoji="1" lang="zh-CN" altLang="en-US" sz="2400" b="1" dirty="0">
              <a:solidFill>
                <a:schemeClr val="tx1"/>
              </a:solidFill>
            </a:endParaRPr>
          </a:p>
        </p:txBody>
      </p:sp>
      <p:sp>
        <p:nvSpPr>
          <p:cNvPr id="9" name="文本框 8"/>
          <p:cNvSpPr txBox="1"/>
          <p:nvPr/>
        </p:nvSpPr>
        <p:spPr>
          <a:xfrm>
            <a:off x="679961" y="1975603"/>
            <a:ext cx="8050801" cy="461665"/>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400" b="1" dirty="0">
                <a:solidFill>
                  <a:schemeClr val="tx1"/>
                </a:solidFill>
              </a:rPr>
              <a:t>容器（</a:t>
            </a:r>
            <a:r>
              <a:rPr kumimoji="1" lang="en-US" altLang="zh-CN" sz="2400" b="1" dirty="0">
                <a:solidFill>
                  <a:schemeClr val="tx1"/>
                </a:solidFill>
              </a:rPr>
              <a:t>Pane</a:t>
            </a:r>
            <a:r>
              <a:rPr kumimoji="1" lang="zh-CN" altLang="en-US" sz="2400" b="1" dirty="0">
                <a:solidFill>
                  <a:schemeClr val="tx1"/>
                </a:solidFill>
              </a:rPr>
              <a:t>）</a:t>
            </a:r>
            <a:endParaRPr kumimoji="1" lang="zh-CN" altLang="en-US" sz="2400" b="1" dirty="0">
              <a:solidFill>
                <a:schemeClr val="tx1"/>
              </a:solidFill>
            </a:endParaRPr>
          </a:p>
        </p:txBody>
      </p:sp>
      <p:sp>
        <p:nvSpPr>
          <p:cNvPr id="14" name="文本框 13"/>
          <p:cNvSpPr txBox="1"/>
          <p:nvPr/>
        </p:nvSpPr>
        <p:spPr>
          <a:xfrm>
            <a:off x="1093199" y="2582684"/>
            <a:ext cx="8050801" cy="461665"/>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400" b="1" dirty="0">
                <a:solidFill>
                  <a:schemeClr val="tx1"/>
                </a:solidFill>
              </a:rPr>
              <a:t>StackPane</a:t>
            </a:r>
            <a:r>
              <a:rPr kumimoji="1" lang="zh-CN" altLang="en-US" sz="2400" b="1" dirty="0">
                <a:solidFill>
                  <a:schemeClr val="tx1"/>
                </a:solidFill>
              </a:rPr>
              <a:t> </a:t>
            </a:r>
            <a:r>
              <a:rPr kumimoji="1" lang="en-US" altLang="zh-CN" sz="2400" b="1" dirty="0">
                <a:solidFill>
                  <a:schemeClr val="tx1"/>
                </a:solidFill>
              </a:rPr>
              <a:t>——</a:t>
            </a:r>
            <a:r>
              <a:rPr kumimoji="1" lang="zh-CN" altLang="en-US" sz="2400" b="1" dirty="0">
                <a:solidFill>
                  <a:schemeClr val="tx1"/>
                </a:solidFill>
              </a:rPr>
              <a:t> 堆栈的形式布置其子级。 </a:t>
            </a:r>
            <a:endParaRPr kumimoji="1" lang="zh-CN" altLang="en-US" sz="2400" b="1" dirty="0">
              <a:solidFill>
                <a:schemeClr val="tx1"/>
              </a:solidFill>
            </a:endParaRPr>
          </a:p>
        </p:txBody>
      </p:sp>
      <p:sp>
        <p:nvSpPr>
          <p:cNvPr id="7" name="文本框 6"/>
          <p:cNvSpPr txBox="1"/>
          <p:nvPr/>
        </p:nvSpPr>
        <p:spPr>
          <a:xfrm>
            <a:off x="1093199" y="3190952"/>
            <a:ext cx="8050801" cy="461665"/>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400" b="1" dirty="0">
                <a:solidFill>
                  <a:schemeClr val="tx1"/>
                </a:solidFill>
              </a:rPr>
              <a:t>BorderPane</a:t>
            </a:r>
            <a:r>
              <a:rPr kumimoji="1" lang="zh-CN" altLang="en-US" sz="2400" b="1" dirty="0">
                <a:solidFill>
                  <a:schemeClr val="tx1"/>
                </a:solidFill>
              </a:rPr>
              <a:t> </a:t>
            </a:r>
            <a:r>
              <a:rPr kumimoji="1" lang="en-US" altLang="zh-CN" sz="2400" b="1" dirty="0">
                <a:solidFill>
                  <a:schemeClr val="tx1"/>
                </a:solidFill>
              </a:rPr>
              <a:t>——</a:t>
            </a:r>
            <a:r>
              <a:rPr kumimoji="1" lang="zh-CN" altLang="en-US" sz="2400" b="1" dirty="0">
                <a:solidFill>
                  <a:schemeClr val="tx1"/>
                </a:solidFill>
              </a:rPr>
              <a:t> 参考</a:t>
            </a:r>
            <a:r>
              <a:rPr kumimoji="1" lang="en-US" altLang="zh-CN" sz="2400" b="1" dirty="0">
                <a:solidFill>
                  <a:schemeClr val="tx1"/>
                </a:solidFill>
              </a:rPr>
              <a:t>BorderLayout</a:t>
            </a:r>
            <a:r>
              <a:rPr kumimoji="1" lang="zh-CN" altLang="en-US" sz="2400" b="1" dirty="0">
                <a:solidFill>
                  <a:schemeClr val="tx1"/>
                </a:solidFill>
              </a:rPr>
              <a:t>。 </a:t>
            </a:r>
            <a:endParaRPr kumimoji="1" lang="zh-CN" altLang="en-US" sz="2400" b="1" dirty="0">
              <a:solidFill>
                <a:schemeClr val="tx1"/>
              </a:solidFill>
            </a:endParaRPr>
          </a:p>
        </p:txBody>
      </p:sp>
      <p:sp>
        <p:nvSpPr>
          <p:cNvPr id="12" name="文本框 11"/>
          <p:cNvSpPr txBox="1"/>
          <p:nvPr/>
        </p:nvSpPr>
        <p:spPr>
          <a:xfrm>
            <a:off x="1093198" y="3826207"/>
            <a:ext cx="8050801" cy="461665"/>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400" b="1" dirty="0">
                <a:solidFill>
                  <a:schemeClr val="tx1"/>
                </a:solidFill>
              </a:rPr>
              <a:t>FlowPane</a:t>
            </a:r>
            <a:r>
              <a:rPr kumimoji="1" lang="zh-CN" altLang="en-US" sz="2400" b="1" dirty="0">
                <a:solidFill>
                  <a:schemeClr val="tx1"/>
                </a:solidFill>
              </a:rPr>
              <a:t> </a:t>
            </a:r>
            <a:r>
              <a:rPr kumimoji="1" lang="en-US" altLang="zh-CN" sz="2400" b="1" dirty="0">
                <a:solidFill>
                  <a:schemeClr val="tx1"/>
                </a:solidFill>
              </a:rPr>
              <a:t>——</a:t>
            </a:r>
            <a:r>
              <a:rPr kumimoji="1" lang="zh-CN" altLang="en-US" sz="2400" b="1" dirty="0">
                <a:solidFill>
                  <a:schemeClr val="tx1"/>
                </a:solidFill>
              </a:rPr>
              <a:t> 参考</a:t>
            </a:r>
            <a:r>
              <a:rPr kumimoji="1" lang="en-US" altLang="zh-CN" sz="2400" b="1" dirty="0">
                <a:solidFill>
                  <a:schemeClr val="tx1"/>
                </a:solidFill>
              </a:rPr>
              <a:t>FlowLayout</a:t>
            </a:r>
            <a:r>
              <a:rPr kumimoji="1" lang="zh-CN" altLang="en-US" sz="2400" b="1" dirty="0">
                <a:solidFill>
                  <a:schemeClr val="tx1"/>
                </a:solidFill>
              </a:rPr>
              <a:t>。 </a:t>
            </a:r>
            <a:endParaRPr kumimoji="1" lang="zh-CN" altLang="en-US" sz="2400" b="1" dirty="0">
              <a:solidFill>
                <a:schemeClr val="tx1"/>
              </a:solidFill>
            </a:endParaRPr>
          </a:p>
        </p:txBody>
      </p:sp>
      <p:sp>
        <p:nvSpPr>
          <p:cNvPr id="15" name="文本框 14"/>
          <p:cNvSpPr txBox="1"/>
          <p:nvPr/>
        </p:nvSpPr>
        <p:spPr>
          <a:xfrm>
            <a:off x="1093199" y="4453752"/>
            <a:ext cx="8050801" cy="461665"/>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400" b="1" dirty="0">
                <a:solidFill>
                  <a:schemeClr val="tx1"/>
                </a:solidFill>
              </a:rPr>
              <a:t>Hbox/VBox</a:t>
            </a:r>
            <a:r>
              <a:rPr kumimoji="1" lang="zh-CN" altLang="en-US" sz="2400" b="1" dirty="0">
                <a:solidFill>
                  <a:schemeClr val="tx1"/>
                </a:solidFill>
              </a:rPr>
              <a:t> </a:t>
            </a:r>
            <a:r>
              <a:rPr kumimoji="1" lang="en-US" altLang="zh-CN" sz="2400" b="1" dirty="0">
                <a:solidFill>
                  <a:schemeClr val="tx1"/>
                </a:solidFill>
              </a:rPr>
              <a:t>——</a:t>
            </a:r>
            <a:r>
              <a:rPr kumimoji="1" lang="zh-CN" altLang="en-US" sz="2400" b="1" dirty="0">
                <a:solidFill>
                  <a:schemeClr val="tx1"/>
                </a:solidFill>
              </a:rPr>
              <a:t> 水平</a:t>
            </a:r>
            <a:r>
              <a:rPr kumimoji="1" lang="en-US" altLang="zh-CN" sz="2400" b="1" dirty="0">
                <a:solidFill>
                  <a:schemeClr val="tx1"/>
                </a:solidFill>
              </a:rPr>
              <a:t>/</a:t>
            </a:r>
            <a:r>
              <a:rPr kumimoji="1" lang="zh-CN" altLang="en-US" sz="2400" b="1" dirty="0">
                <a:solidFill>
                  <a:schemeClr val="tx1"/>
                </a:solidFill>
              </a:rPr>
              <a:t>竖直列布置子组件。 </a:t>
            </a:r>
            <a:endParaRPr kumimoji="1" lang="zh-CN" altLang="en-US" sz="2400" b="1" dirty="0">
              <a:solidFill>
                <a:schemeClr val="tx1"/>
              </a:solidFill>
            </a:endParaRPr>
          </a:p>
        </p:txBody>
      </p:sp>
      <p:sp>
        <p:nvSpPr>
          <p:cNvPr id="20" name="文本框 19"/>
          <p:cNvSpPr txBox="1"/>
          <p:nvPr/>
        </p:nvSpPr>
        <p:spPr>
          <a:xfrm>
            <a:off x="562791" y="5389430"/>
            <a:ext cx="8050801" cy="461665"/>
          </a:xfrm>
          <a:prstGeom prst="rect">
            <a:avLst/>
          </a:prstGeom>
          <a:solidFill>
            <a:srgbClr val="034DA0"/>
          </a:solidFill>
        </p:spPr>
        <p:txBody>
          <a:bodyPr wrap="square" rtlCol="0">
            <a:spAutoFit/>
          </a:bodyPr>
          <a:lstStyle/>
          <a:p>
            <a:pPr algn="ctr"/>
            <a:r>
              <a:rPr kumimoji="1" lang="zh-CN" altLang="en-US" sz="2400" b="1" dirty="0">
                <a:solidFill>
                  <a:schemeClr val="bg1"/>
                </a:solidFill>
              </a:rPr>
              <a:t>思考</a:t>
            </a:r>
            <a:r>
              <a:rPr kumimoji="1" lang="en-US" altLang="zh-CN" sz="2400" b="1" dirty="0">
                <a:solidFill>
                  <a:schemeClr val="bg1"/>
                </a:solidFill>
              </a:rPr>
              <a:t>Pane</a:t>
            </a:r>
            <a:r>
              <a:rPr kumimoji="1" lang="zh-CN" altLang="en-US" sz="2400" b="1" dirty="0">
                <a:solidFill>
                  <a:schemeClr val="bg1"/>
                </a:solidFill>
              </a:rPr>
              <a:t>和</a:t>
            </a:r>
            <a:r>
              <a:rPr kumimoji="1" lang="en-US" altLang="zh-CN" sz="2400" b="1" dirty="0">
                <a:solidFill>
                  <a:schemeClr val="bg1"/>
                </a:solidFill>
              </a:rPr>
              <a:t>Swing</a:t>
            </a:r>
            <a:r>
              <a:rPr kumimoji="1" lang="zh-CN" altLang="en-US" sz="2400" b="1" dirty="0">
                <a:solidFill>
                  <a:schemeClr val="bg1"/>
                </a:solidFill>
              </a:rPr>
              <a:t>中</a:t>
            </a:r>
            <a:r>
              <a:rPr kumimoji="1" lang="en-US" altLang="zh-CN" sz="2400" b="1" dirty="0">
                <a:solidFill>
                  <a:schemeClr val="bg1"/>
                </a:solidFill>
              </a:rPr>
              <a:t>Layout</a:t>
            </a:r>
            <a:r>
              <a:rPr kumimoji="1" lang="zh-CN" altLang="en-US" sz="2400" b="1" dirty="0">
                <a:solidFill>
                  <a:schemeClr val="bg1"/>
                </a:solidFill>
              </a:rPr>
              <a:t>的关系？</a:t>
            </a:r>
            <a:endParaRPr kumimoji="1" lang="zh-CN" altLang="en-US" sz="24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4" grpId="0"/>
      <p:bldP spid="7" grpId="0"/>
      <p:bldP spid="12" grpId="0"/>
      <p:bldP spid="15" grpId="0"/>
      <p:bldP spid="2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929706" cy="662305"/>
          </a:xfrm>
        </p:spPr>
        <p:txBody>
          <a:bodyPr>
            <a:normAutofit/>
          </a:bodyPr>
          <a:lstStyle/>
          <a:p>
            <a:r>
              <a:rPr kumimoji="1" lang="en-US" altLang="zh-CN" dirty="0">
                <a:solidFill>
                  <a:schemeClr val="bg1"/>
                </a:solidFill>
              </a:rPr>
              <a:t>4.2.2</a:t>
            </a:r>
            <a:r>
              <a:rPr kumimoji="1" lang="zh-CN" altLang="en-US" dirty="0">
                <a:solidFill>
                  <a:schemeClr val="bg1"/>
                </a:solidFill>
              </a:rPr>
              <a:t> </a:t>
            </a:r>
            <a:r>
              <a:rPr kumimoji="1" lang="en-US" altLang="zh-CN" dirty="0">
                <a:solidFill>
                  <a:schemeClr val="bg1"/>
                </a:solidFill>
              </a:rPr>
              <a:t>Java</a:t>
            </a:r>
            <a:r>
              <a:rPr kumimoji="1" lang="zh-CN" altLang="en-US" dirty="0">
                <a:solidFill>
                  <a:schemeClr val="bg1"/>
                </a:solidFill>
              </a:rPr>
              <a:t> </a:t>
            </a:r>
            <a:r>
              <a:rPr kumimoji="1" lang="en-US" altLang="zh-CN" dirty="0">
                <a:solidFill>
                  <a:schemeClr val="bg1"/>
                </a:solidFill>
              </a:rPr>
              <a:t>FX</a:t>
            </a:r>
            <a:r>
              <a:rPr kumimoji="1" lang="zh-CN" altLang="en-US" dirty="0">
                <a:solidFill>
                  <a:schemeClr val="bg1"/>
                </a:solidFill>
              </a:rPr>
              <a:t>图形界面开发</a:t>
            </a:r>
            <a:r>
              <a:rPr kumimoji="1" lang="en-US" altLang="zh-CN" dirty="0">
                <a:solidFill>
                  <a:schemeClr val="bg1"/>
                </a:solidFill>
              </a:rPr>
              <a:t> </a:t>
            </a:r>
            <a:r>
              <a:rPr kumimoji="1" lang="en-US" altLang="zh-CN" sz="2800" dirty="0">
                <a:solidFill>
                  <a:schemeClr val="bg1"/>
                </a:solidFill>
              </a:rPr>
              <a:t>6/6</a:t>
            </a:r>
            <a:r>
              <a:rPr kumimoji="1" lang="en-US" altLang="zh-CN" dirty="0">
                <a:solidFill>
                  <a:schemeClr val="bg1"/>
                </a:solidFill>
              </a:rPr>
              <a:t> </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p:nvPr>
            <p:custDataLst>
              <p:tags r:id="rId6"/>
            </p:custDataLst>
          </p:nvPr>
        </p:nvSpPr>
        <p:spPr>
          <a:xfrm>
            <a:off x="407766" y="1188720"/>
            <a:ext cx="8322996" cy="566950"/>
          </a:xfrm>
          <a:prstGeom prst="rect">
            <a:avLst/>
          </a:prstGeom>
          <a:ln>
            <a:noFill/>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kumimoji="1" lang="en-US" altLang="zh-CN" sz="2400" b="1" dirty="0">
                <a:solidFill>
                  <a:schemeClr val="tx1"/>
                </a:solidFill>
              </a:rPr>
              <a:t>Java</a:t>
            </a:r>
            <a:r>
              <a:rPr kumimoji="1" lang="zh-CN" altLang="en-US" sz="2400" b="1" dirty="0">
                <a:solidFill>
                  <a:schemeClr val="tx1"/>
                </a:solidFill>
              </a:rPr>
              <a:t> </a:t>
            </a:r>
            <a:r>
              <a:rPr kumimoji="1" lang="en-US" altLang="zh-CN" sz="2400" b="1" dirty="0">
                <a:solidFill>
                  <a:schemeClr val="tx1"/>
                </a:solidFill>
              </a:rPr>
              <a:t>FX</a:t>
            </a:r>
            <a:r>
              <a:rPr kumimoji="1" lang="zh-CN" altLang="en-US" sz="2400" b="1" dirty="0">
                <a:solidFill>
                  <a:schemeClr val="tx1"/>
                </a:solidFill>
              </a:rPr>
              <a:t>的事件监听</a:t>
            </a:r>
            <a:endParaRPr kumimoji="1" lang="zh-CN" altLang="en-US" sz="2400" b="1" dirty="0">
              <a:solidFill>
                <a:schemeClr val="tx1"/>
              </a:solidFill>
            </a:endParaRPr>
          </a:p>
        </p:txBody>
      </p:sp>
      <p:sp>
        <p:nvSpPr>
          <p:cNvPr id="10" name="内容占位符 2"/>
          <p:cNvSpPr txBox="1"/>
          <p:nvPr>
            <p:custDataLst>
              <p:tags r:id="rId7"/>
            </p:custDataLst>
          </p:nvPr>
        </p:nvSpPr>
        <p:spPr>
          <a:xfrm>
            <a:off x="527290" y="1928319"/>
            <a:ext cx="8081872" cy="4094391"/>
          </a:xfrm>
          <a:prstGeom prst="rect">
            <a:avLst/>
          </a:prstGeom>
          <a:ln w="19050">
            <a:solidFill>
              <a:srgbClr val="034EA2"/>
            </a:solidFill>
            <a:prstDash val="dash"/>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en-US" altLang="zh-CN" sz="1600" b="1">
                <a:solidFill>
                  <a:schemeClr val="tx1">
                    <a:lumMod val="65000"/>
                    <a:lumOff val="35000"/>
                  </a:schemeClr>
                </a:solidFill>
              </a:rPr>
              <a:t>private void </a:t>
            </a:r>
            <a:r>
              <a:rPr lang="en-US" altLang="zh-CN" sz="1600" b="1">
                <a:solidFill>
                  <a:srgbClr val="7030A0"/>
                </a:solidFill>
              </a:rPr>
              <a:t>handleButtonClick</a:t>
            </a:r>
            <a:r>
              <a:rPr lang="en-US" altLang="zh-CN" sz="1600" b="1">
                <a:solidFill>
                  <a:schemeClr val="tx1">
                    <a:lumMod val="65000"/>
                    <a:lumOff val="35000"/>
                  </a:schemeClr>
                </a:solidFill>
              </a:rPr>
              <a:t>(ActionEvent event) {</a:t>
            </a:r>
            <a:r>
              <a:rPr lang="zh-CN" altLang="en-US" sz="1600" b="1">
                <a:solidFill>
                  <a:schemeClr val="tx1">
                    <a:lumMod val="65000"/>
                    <a:lumOff val="35000"/>
                  </a:schemeClr>
                </a:solidFill>
              </a:rPr>
              <a:t>   </a:t>
            </a:r>
            <a:r>
              <a:rPr lang="en-US" altLang="zh-CN" sz="1600" b="1">
                <a:solidFill>
                  <a:schemeClr val="accent6">
                    <a:lumMod val="75000"/>
                  </a:schemeClr>
                </a:solidFill>
              </a:rPr>
              <a:t>// </a:t>
            </a:r>
            <a:r>
              <a:rPr lang="zh-CN" altLang="en-US" sz="1600" b="1">
                <a:solidFill>
                  <a:schemeClr val="accent6">
                    <a:lumMod val="75000"/>
                  </a:schemeClr>
                </a:solidFill>
              </a:rPr>
              <a:t>监听的器所要使用的方法</a:t>
            </a:r>
            <a:endParaRPr lang="en-US" altLang="zh-CN" sz="1600" b="1">
              <a:solidFill>
                <a:schemeClr val="tx1">
                  <a:lumMod val="65000"/>
                  <a:lumOff val="35000"/>
                </a:schemeClr>
              </a:solidFill>
            </a:endParaRPr>
          </a:p>
          <a:p>
            <a:pPr marL="0" indent="0">
              <a:lnSpc>
                <a:spcPct val="150000"/>
              </a:lnSpc>
              <a:spcBef>
                <a:spcPts val="0"/>
              </a:spcBef>
              <a:buNone/>
            </a:pPr>
            <a:r>
              <a:rPr lang="zh-CN" altLang="en-US" sz="1600" b="1">
                <a:solidFill>
                  <a:schemeClr val="tx1">
                    <a:lumMod val="65000"/>
                    <a:lumOff val="35000"/>
                  </a:schemeClr>
                </a:solidFill>
              </a:rPr>
              <a:t>        </a:t>
            </a:r>
            <a:r>
              <a:rPr lang="en-US" altLang="zh-CN" sz="1600" b="1">
                <a:solidFill>
                  <a:srgbClr val="034DA0"/>
                </a:solidFill>
              </a:rPr>
              <a:t>System.out.println("Button clicked!"); </a:t>
            </a:r>
            <a:r>
              <a:rPr lang="en-US" altLang="zh-CN" sz="1600" b="1">
                <a:solidFill>
                  <a:schemeClr val="tx1">
                    <a:lumMod val="65000"/>
                    <a:lumOff val="35000"/>
                  </a:schemeClr>
                </a:solidFill>
              </a:rPr>
              <a:t>	</a:t>
            </a:r>
            <a:r>
              <a:rPr lang="zh-CN" altLang="en-US" sz="1600" b="1">
                <a:solidFill>
                  <a:schemeClr val="tx1">
                    <a:lumMod val="65000"/>
                    <a:lumOff val="35000"/>
                  </a:schemeClr>
                </a:solidFill>
              </a:rPr>
              <a:t>    </a:t>
            </a:r>
            <a:r>
              <a:rPr lang="en-US" altLang="zh-CN" sz="1600" b="1">
                <a:solidFill>
                  <a:schemeClr val="accent6">
                    <a:lumMod val="75000"/>
                  </a:schemeClr>
                </a:solidFill>
              </a:rPr>
              <a:t>// </a:t>
            </a:r>
            <a:r>
              <a:rPr lang="zh-CN" altLang="en-US" sz="1600" b="1">
                <a:solidFill>
                  <a:schemeClr val="accent6">
                    <a:lumMod val="75000"/>
                  </a:schemeClr>
                </a:solidFill>
              </a:rPr>
              <a:t>自定义方法来处理按钮点击事件</a:t>
            </a:r>
            <a:endParaRPr lang="en-US" altLang="zh-CN" sz="1600" b="1">
              <a:solidFill>
                <a:schemeClr val="accent6">
                  <a:lumMod val="75000"/>
                </a:schemeClr>
              </a:solidFill>
            </a:endParaRPr>
          </a:p>
          <a:p>
            <a:pPr marL="0" indent="0">
              <a:lnSpc>
                <a:spcPct val="150000"/>
              </a:lnSpc>
              <a:spcBef>
                <a:spcPts val="0"/>
              </a:spcBef>
              <a:buNone/>
            </a:pPr>
            <a:r>
              <a:rPr lang="en-US" altLang="zh-CN" sz="1600" b="1">
                <a:solidFill>
                  <a:schemeClr val="tx1">
                    <a:lumMod val="65000"/>
                    <a:lumOff val="35000"/>
                  </a:schemeClr>
                </a:solidFill>
              </a:rPr>
              <a:t>}</a:t>
            </a:r>
            <a:endParaRPr lang="en-US" altLang="zh-CN" sz="1600" b="1">
              <a:solidFill>
                <a:schemeClr val="tx1">
                  <a:lumMod val="65000"/>
                  <a:lumOff val="35000"/>
                </a:schemeClr>
              </a:solidFill>
            </a:endParaRPr>
          </a:p>
          <a:p>
            <a:pPr marL="0" indent="0">
              <a:lnSpc>
                <a:spcPct val="150000"/>
              </a:lnSpc>
              <a:spcBef>
                <a:spcPts val="0"/>
              </a:spcBef>
              <a:buNone/>
            </a:pPr>
            <a:endParaRPr lang="en-US" altLang="zh-CN" sz="1600" b="1">
              <a:solidFill>
                <a:schemeClr val="tx1">
                  <a:lumMod val="65000"/>
                  <a:lumOff val="35000"/>
                </a:schemeClr>
              </a:solidFill>
            </a:endParaRPr>
          </a:p>
          <a:p>
            <a:pPr marL="0" indent="0">
              <a:lnSpc>
                <a:spcPct val="150000"/>
              </a:lnSpc>
              <a:spcBef>
                <a:spcPts val="0"/>
              </a:spcBef>
              <a:buNone/>
            </a:pPr>
            <a:r>
              <a:rPr lang="en-US" altLang="zh-CN" sz="1600" b="1">
                <a:solidFill>
                  <a:schemeClr val="tx1">
                    <a:lumMod val="65000"/>
                    <a:lumOff val="35000"/>
                  </a:schemeClr>
                </a:solidFill>
              </a:rPr>
              <a:t>Button button = new Button("Click Me"); 		</a:t>
            </a:r>
            <a:r>
              <a:rPr lang="en-US" altLang="zh-CN" sz="1600" b="1">
                <a:solidFill>
                  <a:schemeClr val="accent6">
                    <a:lumMod val="75000"/>
                  </a:schemeClr>
                </a:solidFill>
              </a:rPr>
              <a:t>// </a:t>
            </a:r>
            <a:r>
              <a:rPr lang="zh-CN" altLang="en-US" sz="1600" b="1">
                <a:solidFill>
                  <a:schemeClr val="accent6">
                    <a:lumMod val="75000"/>
                  </a:schemeClr>
                </a:solidFill>
              </a:rPr>
              <a:t>创建按钮  </a:t>
            </a:r>
            <a:endParaRPr lang="en-US" altLang="zh-CN" sz="1600" b="1">
              <a:solidFill>
                <a:schemeClr val="accent6">
                  <a:lumMod val="75000"/>
                </a:schemeClr>
              </a:solidFill>
            </a:endParaRPr>
          </a:p>
          <a:p>
            <a:pPr marL="0" indent="0">
              <a:lnSpc>
                <a:spcPct val="150000"/>
              </a:lnSpc>
              <a:spcBef>
                <a:spcPts val="0"/>
              </a:spcBef>
              <a:buNone/>
            </a:pPr>
            <a:r>
              <a:rPr lang="en-US" altLang="zh-CN" sz="1600" b="1">
                <a:solidFill>
                  <a:schemeClr val="tx1">
                    <a:lumMod val="65000"/>
                    <a:lumOff val="35000"/>
                  </a:schemeClr>
                </a:solidFill>
              </a:rPr>
              <a:t>button.</a:t>
            </a:r>
            <a:r>
              <a:rPr lang="en-US" altLang="zh-CN" sz="1600" b="1">
                <a:solidFill>
                  <a:srgbClr val="7030A0"/>
                </a:solidFill>
              </a:rPr>
              <a:t>setOnAction(new EventHandler&lt;ActionEvent&gt;() </a:t>
            </a:r>
            <a:r>
              <a:rPr lang="en-US" altLang="zh-CN" sz="1600" b="1">
                <a:solidFill>
                  <a:schemeClr val="tx1">
                    <a:lumMod val="65000"/>
                    <a:lumOff val="35000"/>
                  </a:schemeClr>
                </a:solidFill>
              </a:rPr>
              <a:t>{</a:t>
            </a:r>
            <a:r>
              <a:rPr lang="zh-CN" altLang="en-US" sz="1600" b="1">
                <a:solidFill>
                  <a:schemeClr val="tx1">
                    <a:lumMod val="65000"/>
                    <a:lumOff val="35000"/>
                  </a:schemeClr>
                </a:solidFill>
              </a:rPr>
              <a:t>    </a:t>
            </a:r>
            <a:r>
              <a:rPr lang="en-US" altLang="zh-CN" sz="1600" b="1">
                <a:solidFill>
                  <a:schemeClr val="accent6">
                    <a:lumMod val="75000"/>
                  </a:schemeClr>
                </a:solidFill>
              </a:rPr>
              <a:t>// </a:t>
            </a:r>
            <a:r>
              <a:rPr lang="zh-CN" altLang="en-US" sz="1600" b="1">
                <a:solidFill>
                  <a:schemeClr val="accent6">
                    <a:lumMod val="75000"/>
                  </a:schemeClr>
                </a:solidFill>
              </a:rPr>
              <a:t>添加按钮点击事件监听器</a:t>
            </a:r>
            <a:endParaRPr lang="en-US" altLang="zh-CN" sz="1600" b="1">
              <a:solidFill>
                <a:schemeClr val="tx1">
                  <a:lumMod val="65000"/>
                  <a:lumOff val="35000"/>
                </a:schemeClr>
              </a:solidFill>
            </a:endParaRPr>
          </a:p>
          <a:p>
            <a:pPr marL="0" indent="0">
              <a:lnSpc>
                <a:spcPct val="150000"/>
              </a:lnSpc>
              <a:spcBef>
                <a:spcPts val="0"/>
              </a:spcBef>
              <a:buNone/>
            </a:pPr>
            <a:r>
              <a:rPr lang="zh-CN" altLang="en-US" sz="1600" b="1">
                <a:solidFill>
                  <a:schemeClr val="tx1">
                    <a:lumMod val="65000"/>
                    <a:lumOff val="35000"/>
                  </a:schemeClr>
                </a:solidFill>
              </a:rPr>
              <a:t>        </a:t>
            </a:r>
            <a:r>
              <a:rPr lang="en-US" altLang="zh-CN" sz="1600" b="1">
                <a:solidFill>
                  <a:schemeClr val="tx1">
                    <a:lumMod val="65000"/>
                    <a:lumOff val="35000"/>
                  </a:schemeClr>
                </a:solidFill>
              </a:rPr>
              <a:t>@Override </a:t>
            </a:r>
            <a:endParaRPr lang="en-US" altLang="zh-CN" sz="1600" b="1">
              <a:solidFill>
                <a:schemeClr val="tx1">
                  <a:lumMod val="65000"/>
                  <a:lumOff val="35000"/>
                </a:schemeClr>
              </a:solidFill>
            </a:endParaRPr>
          </a:p>
          <a:p>
            <a:pPr marL="0" indent="0">
              <a:lnSpc>
                <a:spcPct val="150000"/>
              </a:lnSpc>
              <a:spcBef>
                <a:spcPts val="0"/>
              </a:spcBef>
              <a:buNone/>
            </a:pPr>
            <a:r>
              <a:rPr lang="zh-CN" altLang="en-US" sz="1600" b="1">
                <a:solidFill>
                  <a:schemeClr val="tx1">
                    <a:lumMod val="65000"/>
                    <a:lumOff val="35000"/>
                  </a:schemeClr>
                </a:solidFill>
              </a:rPr>
              <a:t>        </a:t>
            </a:r>
            <a:r>
              <a:rPr lang="en-US" altLang="zh-CN" sz="1600" b="1">
                <a:solidFill>
                  <a:schemeClr val="tx1">
                    <a:lumMod val="65000"/>
                    <a:lumOff val="35000"/>
                  </a:schemeClr>
                </a:solidFill>
              </a:rPr>
              <a:t>public void </a:t>
            </a:r>
            <a:r>
              <a:rPr lang="en-US" altLang="zh-CN" sz="1600" b="1">
                <a:solidFill>
                  <a:srgbClr val="7030A0"/>
                </a:solidFill>
              </a:rPr>
              <a:t>handle(ActionEvent event) </a:t>
            </a:r>
            <a:r>
              <a:rPr lang="en-US" altLang="zh-CN" sz="1600" b="1">
                <a:solidFill>
                  <a:schemeClr val="tx1">
                    <a:lumMod val="65000"/>
                    <a:lumOff val="35000"/>
                  </a:schemeClr>
                </a:solidFill>
              </a:rPr>
              <a:t>{ </a:t>
            </a:r>
            <a:endParaRPr lang="en-US" altLang="zh-CN" sz="1600" b="1">
              <a:solidFill>
                <a:schemeClr val="tx1">
                  <a:lumMod val="65000"/>
                  <a:lumOff val="35000"/>
                </a:schemeClr>
              </a:solidFill>
            </a:endParaRPr>
          </a:p>
          <a:p>
            <a:pPr marL="0" indent="0">
              <a:lnSpc>
                <a:spcPct val="150000"/>
              </a:lnSpc>
              <a:spcBef>
                <a:spcPts val="0"/>
              </a:spcBef>
              <a:buNone/>
            </a:pPr>
            <a:r>
              <a:rPr lang="en-US" altLang="zh-CN" sz="1600" b="1">
                <a:solidFill>
                  <a:schemeClr val="tx1">
                    <a:lumMod val="65000"/>
                    <a:lumOff val="35000"/>
                  </a:schemeClr>
                </a:solidFill>
              </a:rPr>
              <a:t>	</a:t>
            </a:r>
            <a:r>
              <a:rPr lang="en-US" altLang="zh-CN" sz="1600" b="1">
                <a:solidFill>
                  <a:srgbClr val="7030A0"/>
                </a:solidFill>
              </a:rPr>
              <a:t>handleButtonClick</a:t>
            </a:r>
            <a:r>
              <a:rPr lang="en-US" altLang="zh-CN" sz="1600" b="1">
                <a:solidFill>
                  <a:schemeClr val="tx1">
                    <a:lumMod val="65000"/>
                    <a:lumOff val="35000"/>
                  </a:schemeClr>
                </a:solidFill>
              </a:rPr>
              <a:t>(</a:t>
            </a:r>
            <a:r>
              <a:rPr lang="en-US" altLang="zh-CN" sz="1600" b="1">
                <a:solidFill>
                  <a:srgbClr val="034EA2"/>
                </a:solidFill>
              </a:rPr>
              <a:t>event</a:t>
            </a:r>
            <a:r>
              <a:rPr lang="en-US" altLang="zh-CN" sz="1600" b="1">
                <a:solidFill>
                  <a:schemeClr val="tx1">
                    <a:lumMod val="65000"/>
                    <a:lumOff val="35000"/>
                  </a:schemeClr>
                </a:solidFill>
              </a:rPr>
              <a:t>); </a:t>
            </a:r>
            <a:endParaRPr lang="en-US" altLang="zh-CN" sz="1600" b="1">
              <a:solidFill>
                <a:schemeClr val="tx1">
                  <a:lumMod val="65000"/>
                  <a:lumOff val="35000"/>
                </a:schemeClr>
              </a:solidFill>
            </a:endParaRPr>
          </a:p>
          <a:p>
            <a:pPr marL="0" indent="0">
              <a:lnSpc>
                <a:spcPct val="150000"/>
              </a:lnSpc>
              <a:spcBef>
                <a:spcPts val="0"/>
              </a:spcBef>
              <a:buNone/>
            </a:pPr>
            <a:r>
              <a:rPr lang="zh-CN" altLang="en-US" sz="1600" b="1">
                <a:solidFill>
                  <a:schemeClr val="tx1">
                    <a:lumMod val="65000"/>
                    <a:lumOff val="35000"/>
                  </a:schemeClr>
                </a:solidFill>
              </a:rPr>
              <a:t>        </a:t>
            </a:r>
            <a:r>
              <a:rPr lang="en-US" altLang="zh-CN" sz="1600" b="1">
                <a:solidFill>
                  <a:schemeClr val="tx1">
                    <a:lumMod val="65000"/>
                    <a:lumOff val="35000"/>
                  </a:schemeClr>
                </a:solidFill>
              </a:rPr>
              <a:t>} </a:t>
            </a:r>
            <a:endParaRPr lang="en-US" altLang="zh-CN" sz="1600" b="1">
              <a:solidFill>
                <a:schemeClr val="tx1">
                  <a:lumMod val="65000"/>
                  <a:lumOff val="35000"/>
                </a:schemeClr>
              </a:solidFill>
            </a:endParaRPr>
          </a:p>
          <a:p>
            <a:pPr marL="0" indent="0">
              <a:lnSpc>
                <a:spcPct val="150000"/>
              </a:lnSpc>
              <a:spcBef>
                <a:spcPts val="0"/>
              </a:spcBef>
              <a:buNone/>
            </a:pPr>
            <a:r>
              <a:rPr lang="en-US" altLang="zh-CN" sz="1600" b="1">
                <a:solidFill>
                  <a:schemeClr val="tx1">
                    <a:lumMod val="65000"/>
                    <a:lumOff val="35000"/>
                  </a:schemeClr>
                </a:solidFill>
              </a:rPr>
              <a:t>});</a:t>
            </a:r>
            <a:endParaRPr lang="en-US" altLang="zh-CN" sz="1600" b="1">
              <a:solidFill>
                <a:schemeClr val="tx1">
                  <a:lumMod val="65000"/>
                  <a:lumOff val="35000"/>
                </a:schemeClr>
              </a:solidFill>
            </a:endParaRPr>
          </a:p>
        </p:txBody>
      </p:sp>
      <p:sp>
        <p:nvSpPr>
          <p:cNvPr id="16" name="圆角矩形标注 15"/>
          <p:cNvSpPr/>
          <p:nvPr/>
        </p:nvSpPr>
        <p:spPr>
          <a:xfrm>
            <a:off x="1846053" y="3066691"/>
            <a:ext cx="3872182" cy="577970"/>
          </a:xfrm>
          <a:prstGeom prst="wedgeRoundRectCallout">
            <a:avLst>
              <a:gd name="adj1" fmla="val -41199"/>
              <a:gd name="adj2" fmla="val 804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t>通过</a:t>
            </a:r>
            <a:r>
              <a:rPr kumimoji="1" lang="en-US" altLang="zh-CN"/>
              <a:t>setOnAction</a:t>
            </a:r>
            <a:r>
              <a:rPr kumimoji="1" lang="zh-CN" altLang="en-US"/>
              <a:t>来实现注册监听</a:t>
            </a:r>
            <a:endParaRPr kumimoji="1" lang="zh-CN" altLang="en-US"/>
          </a:p>
        </p:txBody>
      </p:sp>
      <p:sp>
        <p:nvSpPr>
          <p:cNvPr id="17" name="圆角矩形标注 16"/>
          <p:cNvSpPr/>
          <p:nvPr/>
        </p:nvSpPr>
        <p:spPr>
          <a:xfrm>
            <a:off x="3194684" y="1288119"/>
            <a:ext cx="3872182" cy="577970"/>
          </a:xfrm>
          <a:prstGeom prst="wedgeRoundRectCallout">
            <a:avLst>
              <a:gd name="adj1" fmla="val -41199"/>
              <a:gd name="adj2" fmla="val 804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t>先定义监听需调用的方法</a:t>
            </a: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6" grpId="0" animBg="1"/>
      <p:bldP spid="1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964188" cy="662305"/>
          </a:xfrm>
        </p:spPr>
        <p:txBody>
          <a:bodyPr>
            <a:normAutofit/>
          </a:bodyPr>
          <a:lstStyle/>
          <a:p>
            <a:r>
              <a:rPr kumimoji="1" lang="en-US" altLang="zh-CN" dirty="0">
                <a:solidFill>
                  <a:schemeClr val="bg1"/>
                </a:solidFill>
              </a:rPr>
              <a:t>4.2.3</a:t>
            </a:r>
            <a:r>
              <a:rPr kumimoji="1" lang="zh-CN" altLang="en-US" dirty="0">
                <a:solidFill>
                  <a:schemeClr val="bg1"/>
                </a:solidFill>
              </a:rPr>
              <a:t> </a:t>
            </a:r>
            <a:r>
              <a:rPr kumimoji="1" lang="en-US" altLang="zh-CN" dirty="0">
                <a:solidFill>
                  <a:schemeClr val="bg1"/>
                </a:solidFill>
              </a:rPr>
              <a:t>“</a:t>
            </a:r>
            <a:r>
              <a:rPr kumimoji="1" lang="zh-CN" altLang="en-US" dirty="0">
                <a:solidFill>
                  <a:schemeClr val="bg1"/>
                </a:solidFill>
              </a:rPr>
              <a:t>鲜牛奶系统</a:t>
            </a:r>
            <a:r>
              <a:rPr kumimoji="1" lang="en-US" altLang="zh-CN" dirty="0">
                <a:solidFill>
                  <a:schemeClr val="bg1"/>
                </a:solidFill>
              </a:rPr>
              <a:t>”</a:t>
            </a:r>
            <a:r>
              <a:rPr kumimoji="1" lang="zh-CN" altLang="en-US" dirty="0">
                <a:solidFill>
                  <a:schemeClr val="bg1"/>
                </a:solidFill>
              </a:rPr>
              <a:t>界面展示</a:t>
            </a:r>
            <a:r>
              <a:rPr kumimoji="1" lang="en-US" altLang="zh-CN" dirty="0">
                <a:solidFill>
                  <a:schemeClr val="bg1"/>
                </a:solidFill>
              </a:rPr>
              <a:t> </a:t>
            </a:r>
            <a:r>
              <a:rPr kumimoji="1" lang="en-US" altLang="zh-CN" sz="2800" dirty="0">
                <a:solidFill>
                  <a:schemeClr val="bg1"/>
                </a:solidFill>
                <a:sym typeface="+mn-ea"/>
              </a:rPr>
              <a:t>1/3</a:t>
            </a:r>
            <a:r>
              <a:rPr kumimoji="1" lang="en-US" altLang="zh-CN" dirty="0">
                <a:solidFill>
                  <a:schemeClr val="bg1"/>
                </a:solidFill>
              </a:rPr>
              <a:t> </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4" name="图片 13"/>
          <p:cNvPicPr>
            <a:picLocks noChangeAspect="1"/>
          </p:cNvPicPr>
          <p:nvPr>
            <p:custDataLst>
              <p:tags r:id="rId6"/>
            </p:custDataLst>
          </p:nvPr>
        </p:nvPicPr>
        <p:blipFill>
          <a:blip r:embed="rId7"/>
          <a:stretch>
            <a:fillRect/>
          </a:stretch>
        </p:blipFill>
        <p:spPr>
          <a:xfrm>
            <a:off x="1499870" y="1240155"/>
            <a:ext cx="6218555" cy="5078730"/>
          </a:xfrm>
          <a:prstGeom prst="rect">
            <a:avLst/>
          </a:prstGeo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964188" cy="662305"/>
          </a:xfrm>
        </p:spPr>
        <p:txBody>
          <a:bodyPr>
            <a:normAutofit/>
          </a:bodyPr>
          <a:lstStyle/>
          <a:p>
            <a:r>
              <a:rPr kumimoji="1" lang="en-US" altLang="zh-CN" dirty="0">
                <a:solidFill>
                  <a:schemeClr val="bg1"/>
                </a:solidFill>
              </a:rPr>
              <a:t>4.2.3</a:t>
            </a:r>
            <a:r>
              <a:rPr kumimoji="1" lang="zh-CN" altLang="en-US" dirty="0">
                <a:solidFill>
                  <a:schemeClr val="bg1"/>
                </a:solidFill>
              </a:rPr>
              <a:t> </a:t>
            </a:r>
            <a:r>
              <a:rPr kumimoji="1" lang="en-US" altLang="zh-CN" dirty="0">
                <a:solidFill>
                  <a:schemeClr val="bg1"/>
                </a:solidFill>
              </a:rPr>
              <a:t>“</a:t>
            </a:r>
            <a:r>
              <a:rPr kumimoji="1" lang="zh-CN" altLang="en-US" dirty="0">
                <a:solidFill>
                  <a:schemeClr val="bg1"/>
                </a:solidFill>
              </a:rPr>
              <a:t>鲜牛奶系统</a:t>
            </a:r>
            <a:r>
              <a:rPr kumimoji="1" lang="en-US" altLang="zh-CN" dirty="0">
                <a:solidFill>
                  <a:schemeClr val="bg1"/>
                </a:solidFill>
              </a:rPr>
              <a:t>”</a:t>
            </a:r>
            <a:r>
              <a:rPr kumimoji="1" lang="zh-CN" altLang="en-US" dirty="0">
                <a:solidFill>
                  <a:schemeClr val="bg1"/>
                </a:solidFill>
              </a:rPr>
              <a:t>界面展示</a:t>
            </a:r>
            <a:r>
              <a:rPr kumimoji="1" lang="en-US" altLang="zh-CN" dirty="0">
                <a:solidFill>
                  <a:schemeClr val="bg1"/>
                </a:solidFill>
              </a:rPr>
              <a:t> </a:t>
            </a:r>
            <a:r>
              <a:rPr kumimoji="1" lang="en-US" altLang="zh-CN" sz="2800" dirty="0">
                <a:solidFill>
                  <a:schemeClr val="bg1"/>
                </a:solidFill>
              </a:rPr>
              <a:t>2/3</a:t>
            </a:r>
            <a:r>
              <a:rPr kumimoji="1" lang="en-US" altLang="zh-CN" dirty="0">
                <a:solidFill>
                  <a:schemeClr val="bg1"/>
                </a:solidFill>
              </a:rPr>
              <a:t> </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7" name="图片 6"/>
          <p:cNvPicPr>
            <a:picLocks noChangeAspect="1"/>
          </p:cNvPicPr>
          <p:nvPr>
            <p:custDataLst>
              <p:tags r:id="rId6"/>
            </p:custDataLst>
          </p:nvPr>
        </p:nvPicPr>
        <p:blipFill>
          <a:blip r:embed="rId7"/>
          <a:stretch>
            <a:fillRect/>
          </a:stretch>
        </p:blipFill>
        <p:spPr>
          <a:xfrm>
            <a:off x="1591310" y="1240790"/>
            <a:ext cx="6158230" cy="5029200"/>
          </a:xfrm>
          <a:prstGeom prst="rect">
            <a:avLst/>
          </a:prstGeom>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964188" cy="662305"/>
          </a:xfrm>
        </p:spPr>
        <p:txBody>
          <a:bodyPr>
            <a:normAutofit/>
          </a:bodyPr>
          <a:lstStyle/>
          <a:p>
            <a:r>
              <a:rPr kumimoji="1" lang="en-US" altLang="zh-CN" dirty="0">
                <a:solidFill>
                  <a:schemeClr val="bg1"/>
                </a:solidFill>
              </a:rPr>
              <a:t>4.2.3</a:t>
            </a:r>
            <a:r>
              <a:rPr kumimoji="1" lang="zh-CN" altLang="en-US" dirty="0">
                <a:solidFill>
                  <a:schemeClr val="bg1"/>
                </a:solidFill>
              </a:rPr>
              <a:t> </a:t>
            </a:r>
            <a:r>
              <a:rPr kumimoji="1" lang="en-US" altLang="zh-CN" dirty="0">
                <a:solidFill>
                  <a:schemeClr val="bg1"/>
                </a:solidFill>
              </a:rPr>
              <a:t>“</a:t>
            </a:r>
            <a:r>
              <a:rPr kumimoji="1" lang="zh-CN" altLang="en-US" dirty="0">
                <a:solidFill>
                  <a:schemeClr val="bg1"/>
                </a:solidFill>
              </a:rPr>
              <a:t>鲜牛奶系统</a:t>
            </a:r>
            <a:r>
              <a:rPr kumimoji="1" lang="en-US" altLang="zh-CN" dirty="0">
                <a:solidFill>
                  <a:schemeClr val="bg1"/>
                </a:solidFill>
              </a:rPr>
              <a:t>”</a:t>
            </a:r>
            <a:r>
              <a:rPr kumimoji="1" lang="zh-CN" altLang="en-US" dirty="0">
                <a:solidFill>
                  <a:schemeClr val="bg1"/>
                </a:solidFill>
              </a:rPr>
              <a:t>界面展示</a:t>
            </a:r>
            <a:r>
              <a:rPr kumimoji="1" lang="en-US" altLang="zh-CN" dirty="0">
                <a:solidFill>
                  <a:schemeClr val="bg1"/>
                </a:solidFill>
              </a:rPr>
              <a:t> </a:t>
            </a:r>
            <a:r>
              <a:rPr kumimoji="1" lang="en-US" altLang="zh-CN" sz="2800" dirty="0">
                <a:solidFill>
                  <a:schemeClr val="bg1"/>
                </a:solidFill>
                <a:sym typeface="+mn-ea"/>
              </a:rPr>
              <a:t>3/3</a:t>
            </a:r>
            <a:r>
              <a:rPr kumimoji="1" lang="en-US" altLang="zh-CN" dirty="0">
                <a:solidFill>
                  <a:schemeClr val="bg1"/>
                </a:solidFill>
              </a:rPr>
              <a:t> </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7" name="图片 6"/>
          <p:cNvPicPr>
            <a:picLocks noChangeAspect="1"/>
          </p:cNvPicPr>
          <p:nvPr>
            <p:custDataLst>
              <p:tags r:id="rId6"/>
            </p:custDataLst>
          </p:nvPr>
        </p:nvPicPr>
        <p:blipFill>
          <a:blip r:embed="rId7"/>
          <a:stretch>
            <a:fillRect/>
          </a:stretch>
        </p:blipFill>
        <p:spPr>
          <a:xfrm>
            <a:off x="1610995" y="1243330"/>
            <a:ext cx="6233795" cy="5090795"/>
          </a:xfrm>
          <a:prstGeom prst="rect">
            <a:avLst/>
          </a:prstGeo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1790" y="299720"/>
            <a:ext cx="8467090" cy="6337935"/>
          </a:xfrm>
          <a:prstGeom prst="rect">
            <a:avLst/>
          </a:prstGeom>
          <a:solidFill>
            <a:srgbClr val="03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p>
        </p:txBody>
      </p:sp>
      <p:sp>
        <p:nvSpPr>
          <p:cNvPr id="5" name="矩形 4"/>
          <p:cNvSpPr/>
          <p:nvPr/>
        </p:nvSpPr>
        <p:spPr>
          <a:xfrm>
            <a:off x="920750" y="789940"/>
            <a:ext cx="7354570" cy="5358130"/>
          </a:xfrm>
          <a:prstGeom prst="rect">
            <a:avLst/>
          </a:prstGeom>
          <a:solidFill>
            <a:schemeClr val="bg1"/>
          </a:solidFill>
          <a:ln>
            <a:noFill/>
          </a:ln>
          <a:effectLst>
            <a:outerShdw blurRad="188232" sx="104000" sy="104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p>
        </p:txBody>
      </p:sp>
      <p:pic>
        <p:nvPicPr>
          <p:cNvPr id="1026" name="Picture 2" descr="西北工业大学- 维基百科，自由的百科全书"/>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71240" y="1012825"/>
            <a:ext cx="1831340" cy="183134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1564055" y="3063323"/>
            <a:ext cx="6015888" cy="645160"/>
          </a:xfrm>
          <a:prstGeom prst="rect">
            <a:avLst/>
          </a:prstGeom>
          <a:noFill/>
        </p:spPr>
        <p:txBody>
          <a:bodyPr wrap="square" rtlCol="0">
            <a:spAutoFit/>
          </a:bodyPr>
          <a:lstStyle/>
          <a:p>
            <a:pPr algn="ctr"/>
            <a:r>
              <a:rPr kumimoji="1" lang="zh-CN" altLang="en-US" sz="3600" b="1" kern="0" dirty="0">
                <a:solidFill>
                  <a:srgbClr val="034DA0"/>
                </a:solidFill>
                <a:latin typeface="+中文正文" charset="0"/>
                <a:sym typeface="+mn-ea"/>
              </a:rPr>
              <a:t>小结</a:t>
            </a:r>
            <a:endParaRPr kumimoji="1" lang="zh-CN" altLang="en-US" sz="3600" b="1" kern="0" dirty="0">
              <a:solidFill>
                <a:srgbClr val="034DA0"/>
              </a:solidFill>
              <a:latin typeface="+中文正文" charset="0"/>
              <a:sym typeface="+mn-ea"/>
            </a:endParaRPr>
          </a:p>
        </p:txBody>
      </p:sp>
      <p:cxnSp>
        <p:nvCxnSpPr>
          <p:cNvPr id="8" name="直线连接符 7"/>
          <p:cNvCxnSpPr/>
          <p:nvPr/>
        </p:nvCxnSpPr>
        <p:spPr>
          <a:xfrm>
            <a:off x="1564055" y="3708551"/>
            <a:ext cx="592413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71600" y="3875537"/>
            <a:ext cx="6650966" cy="646331"/>
          </a:xfrm>
          <a:prstGeom prst="rect">
            <a:avLst/>
          </a:prstGeom>
          <a:noFill/>
        </p:spPr>
        <p:txBody>
          <a:bodyPr wrap="square" rtlCol="0" anchor="t">
            <a:spAutoFit/>
          </a:bodyPr>
          <a:lstStyle/>
          <a:p>
            <a:pPr algn="dist"/>
            <a:r>
              <a:rPr kumimoji="1" lang="en-US" altLang="zh-CN" sz="3600" b="1" kern="0" dirty="0">
                <a:solidFill>
                  <a:srgbClr val="034DA0"/>
                </a:solidFill>
                <a:latin typeface="+mn-ea"/>
                <a:sym typeface="+mn-ea"/>
              </a:rPr>
              <a:t>Java</a:t>
            </a:r>
            <a:r>
              <a:rPr kumimoji="1" lang="zh-CN" altLang="en-US" sz="3600" b="1" kern="0" dirty="0">
                <a:solidFill>
                  <a:srgbClr val="034DA0"/>
                </a:solidFill>
                <a:latin typeface="+mn-ea"/>
                <a:sym typeface="+mn-ea"/>
              </a:rPr>
              <a:t>界面编程的核心设计思想？</a:t>
            </a:r>
            <a:endParaRPr kumimoji="1" lang="zh-CN" altLang="en-US" sz="3600" b="1" kern="0" dirty="0">
              <a:solidFill>
                <a:srgbClr val="034DA0"/>
              </a:solidFill>
              <a:latin typeface="+mn-ea"/>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en-US" sz="2800" dirty="0">
                <a:solidFill>
                  <a:srgbClr val="034DA0"/>
                </a:solidFill>
              </a:rPr>
              <a:t>Java I/O</a:t>
            </a:r>
            <a:r>
              <a:rPr kumimoji="1" lang="zh-CN" altLang="en-US" sz="2800" dirty="0">
                <a:solidFill>
                  <a:srgbClr val="034DA0"/>
                </a:solidFill>
              </a:rPr>
              <a:t>机制</a:t>
            </a:r>
            <a:endParaRPr kumimoji="1" lang="zh-CN" altLang="en-US" sz="2800" dirty="0">
              <a:solidFill>
                <a:srgbClr val="034DA0"/>
              </a:solidFill>
            </a:endParaRP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sym typeface="+mn-ea"/>
              </a:rPr>
              <a:t>4.1 </a:t>
            </a:r>
            <a:r>
              <a:rPr kumimoji="1" lang="en-US" altLang="zh-CN" dirty="0">
                <a:solidFill>
                  <a:schemeClr val="bg1"/>
                </a:solidFill>
                <a:cs typeface="+mn-ea"/>
                <a:sym typeface="+mn-ea"/>
              </a:rPr>
              <a:t>Java I/O </a:t>
            </a:r>
            <a:r>
              <a:rPr kumimoji="1" lang="zh-CN" altLang="en-US" dirty="0">
                <a:solidFill>
                  <a:schemeClr val="bg1"/>
                </a:solidFill>
                <a:cs typeface="+mn-ea"/>
                <a:sym typeface="+mn-ea"/>
              </a:rPr>
              <a:t>编程</a:t>
            </a:r>
            <a:r>
              <a:rPr kumimoji="1" lang="en-US" altLang="zh-CN" dirty="0">
                <a:solidFill>
                  <a:schemeClr val="bg1"/>
                </a:solidFill>
              </a:rPr>
              <a:t> </a:t>
            </a:r>
            <a:r>
              <a:rPr kumimoji="1" lang="en-US" altLang="zh-CN" sz="2800" dirty="0">
                <a:solidFill>
                  <a:schemeClr val="bg1"/>
                </a:solidFill>
              </a:rPr>
              <a:t>5/6</a:t>
            </a:r>
            <a:endParaRPr kumimoji="1" lang="en-US" altLang="zh-CN" sz="2800" dirty="0">
              <a:solidFill>
                <a:schemeClr val="bg1"/>
              </a:solidFill>
            </a:endParaRPr>
          </a:p>
        </p:txBody>
      </p:sp>
      <p:pic>
        <p:nvPicPr>
          <p:cNvPr id="11" name="西北工业大学"/>
          <p:cNvPicPr>
            <a:picLocks noChangeAspect="1"/>
          </p:cNvPicPr>
          <p:nvPr>
            <p:custDataLst>
              <p:tags r:id="rId3"/>
            </p:custDataLst>
          </p:nvPr>
        </p:nvPicPr>
        <p:blipFill>
          <a:blip r:embed="rId4" cstate="screen"/>
          <a:stretch>
            <a:fillRect/>
          </a:stretch>
        </p:blipFill>
        <p:spPr>
          <a:xfrm>
            <a:off x="7476490" y="417830"/>
            <a:ext cx="1363345" cy="342900"/>
          </a:xfrm>
          <a:prstGeom prst="rect">
            <a:avLst/>
          </a:prstGeom>
        </p:spPr>
      </p:pic>
      <p:pic>
        <p:nvPicPr>
          <p:cNvPr id="13" name="校徽"/>
          <p:cNvPicPr>
            <a:picLocks noChangeAspect="1"/>
          </p:cNvPicPr>
          <p:nvPr>
            <p:custDataLst>
              <p:tags r:id="rId5"/>
            </p:custDataLst>
          </p:nvPr>
        </p:nvPicPr>
        <p:blipFill>
          <a:blip r:embed="rId6"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7"/>
            </p:custDataLst>
          </p:nvPr>
        </p:nvSpPr>
        <p:spPr>
          <a:xfrm>
            <a:off x="530860" y="1925955"/>
            <a:ext cx="8036560" cy="1240790"/>
          </a:xfrm>
          <a:prstGeom prst="rect">
            <a:avLst/>
          </a:prstGeom>
          <a:ln>
            <a:noFill/>
          </a:ln>
        </p:spPr>
        <p:txBody>
          <a:bodyPr vert="horz"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sz="2400" b="1" dirty="0"/>
              <a:t>Java I/O库</a:t>
            </a:r>
            <a:r>
              <a:rPr kumimoji="1" lang="zh-CN" sz="2400" b="1" dirty="0"/>
              <a:t>也使用了抽象的</a:t>
            </a:r>
            <a:r>
              <a:rPr kumimoji="1" lang="zh-CN" sz="2400" b="1" dirty="0">
                <a:solidFill>
                  <a:srgbClr val="034DA0"/>
                </a:solidFill>
              </a:rPr>
              <a:t>数据流</a:t>
            </a:r>
            <a:r>
              <a:rPr kumimoji="1" lang="zh-CN" sz="2400" b="1" dirty="0"/>
              <a:t>的概念</a:t>
            </a:r>
            <a:r>
              <a:rPr kumimoji="1" sz="2400" b="1" dirty="0"/>
              <a:t>，将任何数据源或接收器表示为能够产生或接收数据片段的</a:t>
            </a:r>
            <a:r>
              <a:rPr kumimoji="1" sz="2400" b="1" dirty="0">
                <a:solidFill>
                  <a:srgbClr val="034DA0"/>
                </a:solidFill>
              </a:rPr>
              <a:t>对象</a:t>
            </a:r>
            <a:r>
              <a:rPr kumimoji="1" sz="2400" b="1" dirty="0"/>
              <a:t>。</a:t>
            </a:r>
            <a:endParaRPr kumimoji="1" sz="2400" b="1" dirty="0"/>
          </a:p>
        </p:txBody>
      </p:sp>
      <p:sp>
        <p:nvSpPr>
          <p:cNvPr id="9" name="内容占位符 2"/>
          <p:cNvSpPr txBox="1"/>
          <p:nvPr>
            <p:custDataLst>
              <p:tags r:id="rId8"/>
            </p:custDataLst>
          </p:nvPr>
        </p:nvSpPr>
        <p:spPr>
          <a:xfrm>
            <a:off x="473075" y="3129915"/>
            <a:ext cx="8272780" cy="3064510"/>
          </a:xfrm>
          <a:prstGeom prst="rect">
            <a:avLst/>
          </a:prstGeom>
          <a:ln>
            <a:noFill/>
          </a:ln>
        </p:spPr>
        <p:txBody>
          <a:bodyPr vert="horz"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sz="2400" b="1" dirty="0">
                <a:sym typeface="+mn-ea"/>
              </a:rPr>
              <a:t>Java I</a:t>
            </a:r>
            <a:r>
              <a:rPr kumimoji="1" lang="en-US" sz="2400" b="1" dirty="0">
                <a:sym typeface="+mn-ea"/>
              </a:rPr>
              <a:t>/</a:t>
            </a:r>
            <a:r>
              <a:rPr kumimoji="1" sz="2400" b="1" dirty="0">
                <a:sym typeface="+mn-ea"/>
              </a:rPr>
              <a:t>O package ( java.io.* )</a:t>
            </a:r>
            <a:endParaRPr kumimoji="1" lang="en-US" altLang="zh-CN" sz="2400" b="1" dirty="0">
              <a:solidFill>
                <a:schemeClr val="tx1"/>
              </a:solidFill>
            </a:endParaRPr>
          </a:p>
          <a:p>
            <a:pPr lvl="1">
              <a:lnSpc>
                <a:spcPct val="150000"/>
              </a:lnSpc>
              <a:spcBef>
                <a:spcPts val="0"/>
              </a:spcBef>
            </a:pPr>
            <a:r>
              <a:rPr kumimoji="1" lang="zh-CN" altLang="en-US" b="1" dirty="0">
                <a:solidFill>
                  <a:srgbClr val="034DA0"/>
                </a:solidFill>
              </a:rPr>
              <a:t>字节流，</a:t>
            </a:r>
            <a:r>
              <a:rPr lang="zh-CN" altLang="en-US" b="1" dirty="0">
                <a:latin typeface="Times New Roman" panose="02020603050405020304" pitchFamily="18" charset="0"/>
                <a:sym typeface="+mn-ea"/>
              </a:rPr>
              <a:t>以字节</a:t>
            </a:r>
            <a:r>
              <a:rPr lang="en-US" altLang="zh-CN" b="1" dirty="0">
                <a:latin typeface="Times New Roman" panose="02020603050405020304" pitchFamily="18" charset="0"/>
                <a:sym typeface="+mn-ea"/>
              </a:rPr>
              <a:t>(</a:t>
            </a:r>
            <a:r>
              <a:rPr lang="en-US" altLang="zh-CN" b="1" dirty="0">
                <a:latin typeface="Times New Roman" panose="02020603050405020304" pitchFamily="18" charset="0"/>
                <a:sym typeface="+mn-ea"/>
              </a:rPr>
              <a:t>8-bit)</a:t>
            </a:r>
            <a:r>
              <a:rPr lang="zh-CN" altLang="en-US" b="1" dirty="0">
                <a:latin typeface="Times New Roman" panose="02020603050405020304" pitchFamily="18" charset="0"/>
                <a:sym typeface="+mn-ea"/>
              </a:rPr>
              <a:t>为处理单位</a:t>
            </a:r>
            <a:endParaRPr kumimoji="1" lang="zh-CN" altLang="en-US" b="1" dirty="0">
              <a:solidFill>
                <a:srgbClr val="034DA0"/>
              </a:solidFill>
            </a:endParaRPr>
          </a:p>
          <a:p>
            <a:pPr lvl="2">
              <a:lnSpc>
                <a:spcPct val="150000"/>
              </a:lnSpc>
              <a:spcBef>
                <a:spcPts val="0"/>
              </a:spcBef>
            </a:pPr>
            <a:r>
              <a:rPr kumimoji="1" lang="en-US" altLang="zh-CN" sz="2400" b="1" dirty="0">
                <a:solidFill>
                  <a:schemeClr val="tx1"/>
                </a:solidFill>
              </a:rPr>
              <a:t>InputStream</a:t>
            </a:r>
            <a:r>
              <a:rPr kumimoji="1" lang="zh-CN" altLang="en-US" sz="2400" b="1" dirty="0">
                <a:solidFill>
                  <a:schemeClr val="tx1"/>
                </a:solidFill>
              </a:rPr>
              <a:t>和</a:t>
            </a:r>
            <a:r>
              <a:rPr kumimoji="1" lang="en-US" altLang="zh-CN" sz="2400" b="1" dirty="0">
                <a:solidFill>
                  <a:schemeClr val="tx1"/>
                </a:solidFill>
              </a:rPr>
              <a:t>OutputStream</a:t>
            </a:r>
            <a:endParaRPr kumimoji="1" lang="en-US" altLang="zh-CN" sz="2400" b="1" dirty="0">
              <a:solidFill>
                <a:schemeClr val="tx1"/>
              </a:solidFill>
            </a:endParaRPr>
          </a:p>
          <a:p>
            <a:pPr lvl="1">
              <a:lnSpc>
                <a:spcPct val="150000"/>
              </a:lnSpc>
              <a:spcBef>
                <a:spcPts val="0"/>
              </a:spcBef>
            </a:pPr>
            <a:r>
              <a:rPr kumimoji="1" lang="zh-CN" altLang="en-US" b="1" dirty="0">
                <a:solidFill>
                  <a:srgbClr val="034DA0"/>
                </a:solidFill>
              </a:rPr>
              <a:t>字符流，</a:t>
            </a:r>
            <a:r>
              <a:rPr lang="zh-CN" altLang="en-US" b="1" dirty="0">
                <a:latin typeface="Times New Roman" panose="02020603050405020304" pitchFamily="18" charset="0"/>
                <a:sym typeface="+mn-ea"/>
              </a:rPr>
              <a:t>以</a:t>
            </a:r>
            <a:r>
              <a:rPr lang="en-US" altLang="zh-CN" b="1" dirty="0">
                <a:latin typeface="Times New Roman" panose="02020603050405020304" pitchFamily="18" charset="0"/>
                <a:sym typeface="+mn-ea"/>
              </a:rPr>
              <a:t>Unicode</a:t>
            </a:r>
            <a:r>
              <a:rPr lang="zh-CN" altLang="en-US" b="1" dirty="0">
                <a:latin typeface="Times New Roman" panose="02020603050405020304" pitchFamily="18" charset="0"/>
                <a:sym typeface="+mn-ea"/>
              </a:rPr>
              <a:t>编码表示的字符</a:t>
            </a:r>
            <a:r>
              <a:rPr lang="en-US" altLang="zh-CN" b="1" dirty="0">
                <a:latin typeface="Times New Roman" panose="02020603050405020304" pitchFamily="18" charset="0"/>
                <a:sym typeface="+mn-ea"/>
              </a:rPr>
              <a:t>(</a:t>
            </a:r>
            <a:r>
              <a:rPr lang="en-US" altLang="zh-CN" b="1" dirty="0">
                <a:latin typeface="Times New Roman" panose="02020603050405020304" pitchFamily="18" charset="0"/>
                <a:sym typeface="+mn-ea"/>
              </a:rPr>
              <a:t>16-bit)</a:t>
            </a:r>
            <a:r>
              <a:rPr lang="zh-CN" altLang="en-US" b="1" dirty="0">
                <a:latin typeface="Times New Roman" panose="02020603050405020304" pitchFamily="18" charset="0"/>
                <a:sym typeface="+mn-ea"/>
              </a:rPr>
              <a:t>为处理单位</a:t>
            </a:r>
            <a:endParaRPr kumimoji="1" lang="zh-CN" altLang="en-US" b="1" dirty="0">
              <a:solidFill>
                <a:schemeClr val="tx1"/>
              </a:solidFill>
            </a:endParaRPr>
          </a:p>
          <a:p>
            <a:pPr lvl="2">
              <a:lnSpc>
                <a:spcPct val="150000"/>
              </a:lnSpc>
              <a:spcBef>
                <a:spcPts val="0"/>
              </a:spcBef>
            </a:pPr>
            <a:r>
              <a:rPr kumimoji="1" lang="en-US" altLang="zh-CN" sz="2400" b="1" dirty="0">
                <a:solidFill>
                  <a:schemeClr val="tx1"/>
                </a:solidFill>
              </a:rPr>
              <a:t>Reader</a:t>
            </a:r>
            <a:r>
              <a:rPr kumimoji="1" lang="zh-CN" altLang="en-US" sz="2400" b="1" dirty="0">
                <a:solidFill>
                  <a:schemeClr val="tx1"/>
                </a:solidFill>
              </a:rPr>
              <a:t>和</a:t>
            </a:r>
            <a:r>
              <a:rPr kumimoji="1" lang="en-US" altLang="zh-CN" sz="2400" b="1" dirty="0">
                <a:solidFill>
                  <a:schemeClr val="tx1"/>
                </a:solidFill>
              </a:rPr>
              <a:t>Writer</a:t>
            </a:r>
            <a:endParaRPr kumimoji="1" lang="en-US" altLang="zh-CN"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69" name="直线连接符 68"/>
          <p:cNvCxnSpPr>
            <a:stCxn id="20" idx="2"/>
            <a:endCxn id="46" idx="0"/>
          </p:cNvCxnSpPr>
          <p:nvPr/>
        </p:nvCxnSpPr>
        <p:spPr>
          <a:xfrm flipH="1">
            <a:off x="7787043" y="3312367"/>
            <a:ext cx="15858" cy="2012379"/>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3" name="直线连接符 62"/>
          <p:cNvCxnSpPr>
            <a:stCxn id="16" idx="2"/>
            <a:endCxn id="34" idx="0"/>
          </p:cNvCxnSpPr>
          <p:nvPr/>
        </p:nvCxnSpPr>
        <p:spPr>
          <a:xfrm flipH="1">
            <a:off x="3546403" y="3312809"/>
            <a:ext cx="2082" cy="2011937"/>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6" name="直线连接符 65"/>
          <p:cNvCxnSpPr>
            <a:stCxn id="17" idx="2"/>
            <a:endCxn id="41" idx="0"/>
          </p:cNvCxnSpPr>
          <p:nvPr/>
        </p:nvCxnSpPr>
        <p:spPr>
          <a:xfrm>
            <a:off x="5717681" y="3312809"/>
            <a:ext cx="0" cy="2011937"/>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8" name="内容占位符 2"/>
          <p:cNvSpPr>
            <a:spLocks noGrp="1"/>
          </p:cNvSpPr>
          <p:nvPr>
            <p:custDataLst>
              <p:tags r:id="rId1"/>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en-US" altLang="zh-CN" sz="2800" dirty="0">
                <a:solidFill>
                  <a:srgbClr val="034DA0"/>
                </a:solidFill>
              </a:rPr>
              <a:t>java.io</a:t>
            </a:r>
            <a:r>
              <a:rPr kumimoji="1" lang="zh-CN" altLang="en-US" sz="2800" dirty="0">
                <a:solidFill>
                  <a:srgbClr val="034DA0"/>
                </a:solidFill>
              </a:rPr>
              <a:t>包层次结构</a:t>
            </a:r>
            <a:endParaRPr kumimoji="1" lang="zh-CN" altLang="en-US" sz="2800" b="1" dirty="0">
              <a:solidFill>
                <a:srgbClr val="034DA0"/>
              </a:solidFill>
            </a:endParaRP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sym typeface="+mn-ea"/>
              </a:rPr>
              <a:t>4.1 </a:t>
            </a:r>
            <a:r>
              <a:rPr kumimoji="1" lang="en-US" altLang="zh-CN" dirty="0">
                <a:solidFill>
                  <a:schemeClr val="bg1"/>
                </a:solidFill>
                <a:cs typeface="+mn-ea"/>
                <a:sym typeface="+mn-ea"/>
              </a:rPr>
              <a:t>Java I/O </a:t>
            </a:r>
            <a:r>
              <a:rPr kumimoji="1" lang="zh-CN" altLang="en-US" dirty="0">
                <a:solidFill>
                  <a:schemeClr val="bg1"/>
                </a:solidFill>
                <a:cs typeface="+mn-ea"/>
                <a:sym typeface="+mn-ea"/>
              </a:rPr>
              <a:t>编程</a:t>
            </a:r>
            <a:r>
              <a:rPr kumimoji="1" lang="en-US" altLang="zh-CN" dirty="0">
                <a:solidFill>
                  <a:schemeClr val="bg1"/>
                </a:solidFill>
              </a:rPr>
              <a:t> </a:t>
            </a:r>
            <a:r>
              <a:rPr kumimoji="1" lang="en-US" altLang="zh-CN" sz="2800" dirty="0">
                <a:solidFill>
                  <a:schemeClr val="bg1"/>
                </a:solidFill>
              </a:rPr>
              <a:t>6/6</a:t>
            </a:r>
            <a:endParaRPr kumimoji="1" lang="en-US" altLang="zh-CN" sz="2800" dirty="0">
              <a:solidFill>
                <a:schemeClr val="bg1"/>
              </a:solidFill>
            </a:endParaRPr>
          </a:p>
        </p:txBody>
      </p:sp>
      <p:pic>
        <p:nvPicPr>
          <p:cNvPr id="11" name="西北工业大学"/>
          <p:cNvPicPr>
            <a:picLocks noChangeAspect="1"/>
          </p:cNvPicPr>
          <p:nvPr>
            <p:custDataLst>
              <p:tags r:id="rId3"/>
            </p:custDataLst>
          </p:nvPr>
        </p:nvPicPr>
        <p:blipFill>
          <a:blip r:embed="rId4" cstate="screen"/>
          <a:stretch>
            <a:fillRect/>
          </a:stretch>
        </p:blipFill>
        <p:spPr>
          <a:xfrm>
            <a:off x="7476490" y="417830"/>
            <a:ext cx="1363345" cy="342900"/>
          </a:xfrm>
          <a:prstGeom prst="rect">
            <a:avLst/>
          </a:prstGeom>
        </p:spPr>
      </p:pic>
      <p:pic>
        <p:nvPicPr>
          <p:cNvPr id="13" name="校徽"/>
          <p:cNvPicPr>
            <a:picLocks noChangeAspect="1"/>
          </p:cNvPicPr>
          <p:nvPr>
            <p:custDataLst>
              <p:tags r:id="rId5"/>
            </p:custDataLst>
          </p:nvPr>
        </p:nvPicPr>
        <p:blipFill>
          <a:blip r:embed="rId6"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847946" y="2012407"/>
            <a:ext cx="1472783" cy="461665"/>
          </a:xfrm>
          <a:prstGeom prst="rect">
            <a:avLst/>
          </a:prstGeom>
          <a:solidFill>
            <a:srgbClr val="034DA0"/>
          </a:solidFill>
        </p:spPr>
        <p:txBody>
          <a:bodyPr wrap="square" rtlCol="0">
            <a:spAutoFit/>
          </a:bodyPr>
          <a:lstStyle/>
          <a:p>
            <a:pPr algn="ctr"/>
            <a:r>
              <a:rPr kumimoji="1" lang="en-US" altLang="zh-CN" sz="2400" dirty="0">
                <a:solidFill>
                  <a:schemeClr val="bg1"/>
                </a:solidFill>
              </a:rPr>
              <a:t>java.io</a:t>
            </a:r>
            <a:endParaRPr kumimoji="1" lang="zh-CN" altLang="en-US" sz="2400" dirty="0">
              <a:solidFill>
                <a:schemeClr val="bg1"/>
              </a:solidFill>
            </a:endParaRPr>
          </a:p>
        </p:txBody>
      </p:sp>
      <p:sp>
        <p:nvSpPr>
          <p:cNvPr id="10" name="右大括号 9"/>
          <p:cNvSpPr/>
          <p:nvPr/>
        </p:nvSpPr>
        <p:spPr>
          <a:xfrm rot="16200000">
            <a:off x="4314197" y="-464722"/>
            <a:ext cx="540282" cy="640540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600"/>
          </a:p>
        </p:txBody>
      </p:sp>
      <p:cxnSp>
        <p:nvCxnSpPr>
          <p:cNvPr id="12" name="直线连接符 11"/>
          <p:cNvCxnSpPr/>
          <p:nvPr/>
        </p:nvCxnSpPr>
        <p:spPr>
          <a:xfrm>
            <a:off x="3553762" y="2734249"/>
            <a:ext cx="0" cy="39936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5710158" y="2734249"/>
            <a:ext cx="0" cy="25408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76737" y="2974255"/>
            <a:ext cx="2016313" cy="338554"/>
          </a:xfrm>
          <a:prstGeom prst="rect">
            <a:avLst/>
          </a:prstGeom>
          <a:solidFill>
            <a:srgbClr val="034DA0"/>
          </a:solidFill>
        </p:spPr>
        <p:txBody>
          <a:bodyPr wrap="square" rtlCol="0">
            <a:spAutoFit/>
          </a:bodyPr>
          <a:lstStyle/>
          <a:p>
            <a:pPr algn="ctr"/>
            <a:r>
              <a:rPr kumimoji="1" lang="en-US" altLang="zh-CN" sz="1600" dirty="0">
                <a:solidFill>
                  <a:schemeClr val="bg1"/>
                </a:solidFill>
              </a:rPr>
              <a:t>InputStream</a:t>
            </a:r>
            <a:endParaRPr kumimoji="1" lang="zh-CN" altLang="en-US" sz="1600" dirty="0">
              <a:solidFill>
                <a:schemeClr val="bg1"/>
              </a:solidFill>
            </a:endParaRPr>
          </a:p>
        </p:txBody>
      </p:sp>
      <p:sp>
        <p:nvSpPr>
          <p:cNvPr id="16" name="文本框 15"/>
          <p:cNvSpPr txBox="1"/>
          <p:nvPr/>
        </p:nvSpPr>
        <p:spPr>
          <a:xfrm>
            <a:off x="2531466" y="2974255"/>
            <a:ext cx="2034038" cy="338554"/>
          </a:xfrm>
          <a:prstGeom prst="rect">
            <a:avLst/>
          </a:prstGeom>
          <a:solidFill>
            <a:srgbClr val="034DA0"/>
          </a:solidFill>
        </p:spPr>
        <p:txBody>
          <a:bodyPr wrap="square" rtlCol="0">
            <a:spAutoFit/>
          </a:bodyPr>
          <a:lstStyle/>
          <a:p>
            <a:pPr algn="ctr"/>
            <a:r>
              <a:rPr kumimoji="1" lang="en-US" altLang="zh-CN" sz="1600" dirty="0">
                <a:solidFill>
                  <a:schemeClr val="bg1"/>
                </a:solidFill>
              </a:rPr>
              <a:t>OutputStream</a:t>
            </a:r>
            <a:endParaRPr kumimoji="1" lang="zh-CN" altLang="en-US" sz="1600" dirty="0">
              <a:solidFill>
                <a:schemeClr val="bg1"/>
              </a:solidFill>
            </a:endParaRPr>
          </a:p>
        </p:txBody>
      </p:sp>
      <p:sp>
        <p:nvSpPr>
          <p:cNvPr id="17" name="文本框 16"/>
          <p:cNvSpPr txBox="1"/>
          <p:nvPr/>
        </p:nvSpPr>
        <p:spPr>
          <a:xfrm>
            <a:off x="4703346" y="2974255"/>
            <a:ext cx="2028670" cy="338554"/>
          </a:xfrm>
          <a:prstGeom prst="rect">
            <a:avLst/>
          </a:prstGeom>
          <a:solidFill>
            <a:srgbClr val="034DA0"/>
          </a:solidFill>
        </p:spPr>
        <p:txBody>
          <a:bodyPr wrap="square" rtlCol="0">
            <a:spAutoFit/>
          </a:bodyPr>
          <a:lstStyle/>
          <a:p>
            <a:pPr algn="ctr"/>
            <a:r>
              <a:rPr kumimoji="1" lang="en-US" altLang="zh-CN" sz="1600" dirty="0">
                <a:solidFill>
                  <a:schemeClr val="bg1"/>
                </a:solidFill>
              </a:rPr>
              <a:t>Reader</a:t>
            </a:r>
            <a:endParaRPr kumimoji="1" lang="zh-CN" altLang="en-US" sz="1600" dirty="0">
              <a:solidFill>
                <a:schemeClr val="bg1"/>
              </a:solidFill>
            </a:endParaRPr>
          </a:p>
        </p:txBody>
      </p:sp>
      <p:sp>
        <p:nvSpPr>
          <p:cNvPr id="20" name="文本框 19"/>
          <p:cNvSpPr txBox="1"/>
          <p:nvPr/>
        </p:nvSpPr>
        <p:spPr>
          <a:xfrm>
            <a:off x="6855527" y="2973813"/>
            <a:ext cx="1894748" cy="338554"/>
          </a:xfrm>
          <a:prstGeom prst="rect">
            <a:avLst/>
          </a:prstGeom>
          <a:solidFill>
            <a:srgbClr val="034DA0"/>
          </a:solidFill>
        </p:spPr>
        <p:txBody>
          <a:bodyPr wrap="square" rtlCol="0">
            <a:spAutoFit/>
          </a:bodyPr>
          <a:lstStyle/>
          <a:p>
            <a:pPr algn="ctr"/>
            <a:r>
              <a:rPr kumimoji="1" lang="en-US" altLang="zh-CN" sz="1600" dirty="0">
                <a:solidFill>
                  <a:schemeClr val="bg1"/>
                </a:solidFill>
              </a:rPr>
              <a:t>Writer</a:t>
            </a:r>
            <a:endParaRPr kumimoji="1" lang="zh-CN" altLang="en-US" sz="1600" dirty="0">
              <a:solidFill>
                <a:schemeClr val="bg1"/>
              </a:solidFill>
            </a:endParaRPr>
          </a:p>
        </p:txBody>
      </p:sp>
      <p:cxnSp>
        <p:nvCxnSpPr>
          <p:cNvPr id="21" name="直线连接符 20"/>
          <p:cNvCxnSpPr>
            <a:stCxn id="15" idx="2"/>
            <a:endCxn id="27" idx="0"/>
          </p:cNvCxnSpPr>
          <p:nvPr/>
        </p:nvCxnSpPr>
        <p:spPr>
          <a:xfrm flipH="1">
            <a:off x="1381637" y="3312809"/>
            <a:ext cx="3257" cy="2011937"/>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65338" y="3614502"/>
            <a:ext cx="2032598" cy="338554"/>
          </a:xfrm>
          <a:prstGeom prst="rect">
            <a:avLst/>
          </a:prstGeom>
          <a:solidFill>
            <a:schemeClr val="tx1">
              <a:lumMod val="65000"/>
              <a:lumOff val="35000"/>
            </a:schemeClr>
          </a:solidFill>
        </p:spPr>
        <p:txBody>
          <a:bodyPr wrap="square" rtlCol="0">
            <a:spAutoFit/>
          </a:bodyPr>
          <a:lstStyle/>
          <a:p>
            <a:pPr algn="ctr"/>
            <a:r>
              <a:rPr kumimoji="1" lang="en-US" altLang="zh-CN" sz="1600" dirty="0">
                <a:solidFill>
                  <a:schemeClr val="bg1"/>
                </a:solidFill>
              </a:rPr>
              <a:t>FileInputStream</a:t>
            </a:r>
            <a:endParaRPr kumimoji="1" lang="zh-CN" altLang="en-US" sz="1600" dirty="0">
              <a:solidFill>
                <a:schemeClr val="bg1"/>
              </a:solidFill>
            </a:endParaRPr>
          </a:p>
        </p:txBody>
      </p:sp>
      <p:sp>
        <p:nvSpPr>
          <p:cNvPr id="25" name="文本框 24"/>
          <p:cNvSpPr txBox="1"/>
          <p:nvPr/>
        </p:nvSpPr>
        <p:spPr>
          <a:xfrm>
            <a:off x="376737" y="4213603"/>
            <a:ext cx="2032598" cy="338554"/>
          </a:xfrm>
          <a:prstGeom prst="rect">
            <a:avLst/>
          </a:prstGeom>
          <a:solidFill>
            <a:schemeClr val="tx1">
              <a:lumMod val="65000"/>
              <a:lumOff val="35000"/>
            </a:schemeClr>
          </a:solidFill>
        </p:spPr>
        <p:txBody>
          <a:bodyPr wrap="square" rtlCol="0">
            <a:spAutoFit/>
          </a:bodyPr>
          <a:lstStyle/>
          <a:p>
            <a:pPr algn="ctr"/>
            <a:r>
              <a:rPr kumimoji="1" lang="en-US" altLang="zh-CN" sz="1600" dirty="0" err="1">
                <a:solidFill>
                  <a:schemeClr val="bg1"/>
                </a:solidFill>
              </a:rPr>
              <a:t>FilterInputStream</a:t>
            </a:r>
            <a:endParaRPr kumimoji="1" lang="zh-CN" altLang="en-US" sz="1600" dirty="0">
              <a:solidFill>
                <a:schemeClr val="bg1"/>
              </a:solidFill>
            </a:endParaRPr>
          </a:p>
        </p:txBody>
      </p:sp>
      <p:sp>
        <p:nvSpPr>
          <p:cNvPr id="26" name="文本框 25"/>
          <p:cNvSpPr txBox="1"/>
          <p:nvPr/>
        </p:nvSpPr>
        <p:spPr>
          <a:xfrm>
            <a:off x="376737" y="4784556"/>
            <a:ext cx="2032598" cy="338554"/>
          </a:xfrm>
          <a:prstGeom prst="rect">
            <a:avLst/>
          </a:prstGeom>
          <a:solidFill>
            <a:schemeClr val="tx1">
              <a:lumMod val="65000"/>
              <a:lumOff val="35000"/>
            </a:schemeClr>
          </a:solidFill>
        </p:spPr>
        <p:txBody>
          <a:bodyPr wrap="square" rtlCol="0">
            <a:spAutoFit/>
          </a:bodyPr>
          <a:lstStyle/>
          <a:p>
            <a:pPr algn="ctr"/>
            <a:r>
              <a:rPr kumimoji="1" lang="en-US" altLang="zh-CN" sz="1600" dirty="0" err="1">
                <a:solidFill>
                  <a:schemeClr val="bg1"/>
                </a:solidFill>
              </a:rPr>
              <a:t>ObjectInputStream</a:t>
            </a:r>
            <a:endParaRPr kumimoji="1" lang="zh-CN" altLang="en-US" sz="1600" dirty="0">
              <a:solidFill>
                <a:schemeClr val="bg1"/>
              </a:solidFill>
            </a:endParaRPr>
          </a:p>
        </p:txBody>
      </p:sp>
      <p:sp>
        <p:nvSpPr>
          <p:cNvPr id="27" name="文本框 26"/>
          <p:cNvSpPr txBox="1"/>
          <p:nvPr/>
        </p:nvSpPr>
        <p:spPr>
          <a:xfrm>
            <a:off x="365338" y="5324746"/>
            <a:ext cx="2032598" cy="338554"/>
          </a:xfrm>
          <a:prstGeom prst="rect">
            <a:avLst/>
          </a:prstGeom>
          <a:solidFill>
            <a:schemeClr val="tx1">
              <a:lumMod val="65000"/>
              <a:lumOff val="35000"/>
            </a:schemeClr>
          </a:solidFill>
        </p:spPr>
        <p:txBody>
          <a:bodyPr wrap="square" rtlCol="0">
            <a:spAutoFit/>
          </a:bodyPr>
          <a:lstStyle/>
          <a:p>
            <a:pPr algn="ctr"/>
            <a:r>
              <a:rPr kumimoji="1" lang="en-US" altLang="zh-CN" sz="1600" dirty="0" err="1">
                <a:solidFill>
                  <a:schemeClr val="bg1"/>
                </a:solidFill>
              </a:rPr>
              <a:t>PipedInputStream</a:t>
            </a:r>
            <a:endParaRPr kumimoji="1" lang="zh-CN" altLang="en-US" sz="1600" dirty="0">
              <a:solidFill>
                <a:schemeClr val="bg1"/>
              </a:solidFill>
            </a:endParaRPr>
          </a:p>
        </p:txBody>
      </p:sp>
      <p:sp>
        <p:nvSpPr>
          <p:cNvPr id="31" name="文本框 30"/>
          <p:cNvSpPr txBox="1"/>
          <p:nvPr/>
        </p:nvSpPr>
        <p:spPr>
          <a:xfrm>
            <a:off x="2536026" y="3614502"/>
            <a:ext cx="2038203" cy="338554"/>
          </a:xfrm>
          <a:prstGeom prst="rect">
            <a:avLst/>
          </a:prstGeom>
          <a:solidFill>
            <a:schemeClr val="tx1">
              <a:lumMod val="65000"/>
              <a:lumOff val="35000"/>
            </a:schemeClr>
          </a:solidFill>
        </p:spPr>
        <p:txBody>
          <a:bodyPr wrap="square" rtlCol="0">
            <a:spAutoFit/>
          </a:bodyPr>
          <a:lstStyle/>
          <a:p>
            <a:pPr algn="ctr"/>
            <a:r>
              <a:rPr kumimoji="1" lang="en-US" altLang="zh-CN" sz="1600" dirty="0" err="1">
                <a:solidFill>
                  <a:schemeClr val="bg1"/>
                </a:solidFill>
              </a:rPr>
              <a:t>FileOutputStream</a:t>
            </a:r>
            <a:endParaRPr kumimoji="1" lang="zh-CN" altLang="en-US" sz="1600" dirty="0">
              <a:solidFill>
                <a:schemeClr val="bg1"/>
              </a:solidFill>
            </a:endParaRPr>
          </a:p>
        </p:txBody>
      </p:sp>
      <p:sp>
        <p:nvSpPr>
          <p:cNvPr id="32" name="文本框 31"/>
          <p:cNvSpPr txBox="1"/>
          <p:nvPr/>
        </p:nvSpPr>
        <p:spPr>
          <a:xfrm>
            <a:off x="2527301" y="4213603"/>
            <a:ext cx="2038203" cy="338554"/>
          </a:xfrm>
          <a:prstGeom prst="rect">
            <a:avLst/>
          </a:prstGeom>
          <a:solidFill>
            <a:schemeClr val="tx1">
              <a:lumMod val="65000"/>
              <a:lumOff val="35000"/>
            </a:schemeClr>
          </a:solidFill>
        </p:spPr>
        <p:txBody>
          <a:bodyPr wrap="square" rtlCol="0">
            <a:spAutoFit/>
          </a:bodyPr>
          <a:lstStyle/>
          <a:p>
            <a:pPr algn="ctr"/>
            <a:r>
              <a:rPr kumimoji="1" lang="en-US" altLang="zh-CN" sz="1600" dirty="0" err="1">
                <a:solidFill>
                  <a:schemeClr val="bg1"/>
                </a:solidFill>
              </a:rPr>
              <a:t>FilterOutputStream</a:t>
            </a:r>
            <a:endParaRPr kumimoji="1" lang="zh-CN" altLang="en-US" sz="1600" dirty="0">
              <a:solidFill>
                <a:schemeClr val="bg1"/>
              </a:solidFill>
            </a:endParaRPr>
          </a:p>
        </p:txBody>
      </p:sp>
      <p:sp>
        <p:nvSpPr>
          <p:cNvPr id="33" name="文本框 32"/>
          <p:cNvSpPr txBox="1"/>
          <p:nvPr/>
        </p:nvSpPr>
        <p:spPr>
          <a:xfrm>
            <a:off x="2527301" y="4772838"/>
            <a:ext cx="2038203" cy="338554"/>
          </a:xfrm>
          <a:prstGeom prst="rect">
            <a:avLst/>
          </a:prstGeom>
          <a:solidFill>
            <a:schemeClr val="tx1">
              <a:lumMod val="65000"/>
              <a:lumOff val="35000"/>
            </a:schemeClr>
          </a:solidFill>
        </p:spPr>
        <p:txBody>
          <a:bodyPr wrap="square" rtlCol="0">
            <a:spAutoFit/>
          </a:bodyPr>
          <a:lstStyle/>
          <a:p>
            <a:pPr algn="ctr"/>
            <a:r>
              <a:rPr kumimoji="1" lang="en-US" altLang="zh-CN" sz="1600" dirty="0" err="1">
                <a:solidFill>
                  <a:schemeClr val="bg1"/>
                </a:solidFill>
              </a:rPr>
              <a:t>ObjectOutputStream</a:t>
            </a:r>
            <a:endParaRPr kumimoji="1" lang="zh-CN" altLang="en-US" sz="1600" dirty="0">
              <a:solidFill>
                <a:schemeClr val="bg1"/>
              </a:solidFill>
            </a:endParaRPr>
          </a:p>
        </p:txBody>
      </p:sp>
      <p:sp>
        <p:nvSpPr>
          <p:cNvPr id="34" name="文本框 33"/>
          <p:cNvSpPr txBox="1"/>
          <p:nvPr/>
        </p:nvSpPr>
        <p:spPr>
          <a:xfrm>
            <a:off x="2527301" y="5324746"/>
            <a:ext cx="2038203" cy="338554"/>
          </a:xfrm>
          <a:prstGeom prst="rect">
            <a:avLst/>
          </a:prstGeom>
          <a:solidFill>
            <a:schemeClr val="tx1">
              <a:lumMod val="65000"/>
              <a:lumOff val="35000"/>
            </a:schemeClr>
          </a:solidFill>
        </p:spPr>
        <p:txBody>
          <a:bodyPr wrap="square" rtlCol="0">
            <a:spAutoFit/>
          </a:bodyPr>
          <a:lstStyle/>
          <a:p>
            <a:pPr algn="ctr"/>
            <a:r>
              <a:rPr kumimoji="1" lang="en-US" altLang="zh-CN" sz="1600" dirty="0" err="1">
                <a:solidFill>
                  <a:schemeClr val="bg1"/>
                </a:solidFill>
              </a:rPr>
              <a:t>PipedOutputStream</a:t>
            </a:r>
            <a:endParaRPr kumimoji="1" lang="zh-CN" altLang="en-US" sz="1600" dirty="0">
              <a:solidFill>
                <a:schemeClr val="bg1"/>
              </a:solidFill>
            </a:endParaRPr>
          </a:p>
        </p:txBody>
      </p:sp>
      <p:sp>
        <p:nvSpPr>
          <p:cNvPr id="37" name="文本框 36"/>
          <p:cNvSpPr txBox="1"/>
          <p:nvPr/>
        </p:nvSpPr>
        <p:spPr>
          <a:xfrm>
            <a:off x="4703345" y="3614502"/>
            <a:ext cx="2028671" cy="338554"/>
          </a:xfrm>
          <a:prstGeom prst="rect">
            <a:avLst/>
          </a:prstGeom>
          <a:solidFill>
            <a:schemeClr val="tx1">
              <a:lumMod val="65000"/>
              <a:lumOff val="35000"/>
            </a:schemeClr>
          </a:solidFill>
        </p:spPr>
        <p:txBody>
          <a:bodyPr wrap="square" rtlCol="0">
            <a:spAutoFit/>
          </a:bodyPr>
          <a:lstStyle/>
          <a:p>
            <a:pPr algn="ctr"/>
            <a:r>
              <a:rPr kumimoji="1" lang="en-US" altLang="zh-CN" sz="1600" dirty="0" err="1">
                <a:solidFill>
                  <a:schemeClr val="bg1"/>
                </a:solidFill>
              </a:rPr>
              <a:t>BufferedReader</a:t>
            </a:r>
            <a:endParaRPr kumimoji="1" lang="zh-CN" altLang="en-US" sz="1600" dirty="0">
              <a:solidFill>
                <a:schemeClr val="bg1"/>
              </a:solidFill>
            </a:endParaRPr>
          </a:p>
        </p:txBody>
      </p:sp>
      <p:sp>
        <p:nvSpPr>
          <p:cNvPr id="38" name="文本框 37"/>
          <p:cNvSpPr txBox="1"/>
          <p:nvPr/>
        </p:nvSpPr>
        <p:spPr>
          <a:xfrm>
            <a:off x="4697740" y="4213603"/>
            <a:ext cx="2028671" cy="338554"/>
          </a:xfrm>
          <a:prstGeom prst="rect">
            <a:avLst/>
          </a:prstGeom>
          <a:solidFill>
            <a:schemeClr val="tx1">
              <a:lumMod val="65000"/>
              <a:lumOff val="35000"/>
            </a:schemeClr>
          </a:solidFill>
        </p:spPr>
        <p:txBody>
          <a:bodyPr wrap="square" rtlCol="0">
            <a:spAutoFit/>
          </a:bodyPr>
          <a:lstStyle/>
          <a:p>
            <a:pPr algn="ctr"/>
            <a:r>
              <a:rPr kumimoji="1" lang="en-US" altLang="zh-CN" sz="1600" dirty="0" err="1">
                <a:solidFill>
                  <a:schemeClr val="bg1"/>
                </a:solidFill>
              </a:rPr>
              <a:t>CharArrayReader</a:t>
            </a:r>
            <a:endParaRPr kumimoji="1" lang="zh-CN" altLang="en-US" sz="1600" dirty="0">
              <a:solidFill>
                <a:schemeClr val="bg1"/>
              </a:solidFill>
            </a:endParaRPr>
          </a:p>
        </p:txBody>
      </p:sp>
      <p:sp>
        <p:nvSpPr>
          <p:cNvPr id="39" name="文本框 38"/>
          <p:cNvSpPr txBox="1"/>
          <p:nvPr/>
        </p:nvSpPr>
        <p:spPr>
          <a:xfrm>
            <a:off x="4703345" y="4771317"/>
            <a:ext cx="2028671" cy="338554"/>
          </a:xfrm>
          <a:prstGeom prst="rect">
            <a:avLst/>
          </a:prstGeom>
          <a:solidFill>
            <a:schemeClr val="tx1">
              <a:lumMod val="65000"/>
              <a:lumOff val="35000"/>
            </a:schemeClr>
          </a:solidFill>
        </p:spPr>
        <p:txBody>
          <a:bodyPr wrap="square" rtlCol="0">
            <a:spAutoFit/>
          </a:bodyPr>
          <a:lstStyle/>
          <a:p>
            <a:pPr algn="ctr"/>
            <a:r>
              <a:rPr kumimoji="1" lang="en-US" altLang="zh-CN" sz="1600" dirty="0" err="1">
                <a:solidFill>
                  <a:schemeClr val="bg1"/>
                </a:solidFill>
              </a:rPr>
              <a:t>FilerReader</a:t>
            </a:r>
            <a:endParaRPr kumimoji="1" lang="zh-CN" altLang="en-US" sz="1600" dirty="0">
              <a:solidFill>
                <a:schemeClr val="bg1"/>
              </a:solidFill>
            </a:endParaRPr>
          </a:p>
        </p:txBody>
      </p:sp>
      <p:sp>
        <p:nvSpPr>
          <p:cNvPr id="41" name="文本框 40"/>
          <p:cNvSpPr txBox="1"/>
          <p:nvPr/>
        </p:nvSpPr>
        <p:spPr>
          <a:xfrm>
            <a:off x="4703345" y="5324746"/>
            <a:ext cx="2028671" cy="338554"/>
          </a:xfrm>
          <a:prstGeom prst="rect">
            <a:avLst/>
          </a:prstGeom>
          <a:solidFill>
            <a:schemeClr val="tx1">
              <a:lumMod val="65000"/>
              <a:lumOff val="35000"/>
            </a:schemeClr>
          </a:solidFill>
        </p:spPr>
        <p:txBody>
          <a:bodyPr wrap="square" rtlCol="0">
            <a:spAutoFit/>
          </a:bodyPr>
          <a:lstStyle/>
          <a:p>
            <a:pPr algn="ctr"/>
            <a:r>
              <a:rPr kumimoji="1" lang="en-US" altLang="zh-CN" sz="1600" dirty="0" err="1">
                <a:solidFill>
                  <a:schemeClr val="bg1"/>
                </a:solidFill>
              </a:rPr>
              <a:t>PipedReader</a:t>
            </a:r>
            <a:endParaRPr kumimoji="1" lang="zh-CN" altLang="en-US" sz="1600" dirty="0">
              <a:solidFill>
                <a:schemeClr val="bg1"/>
              </a:solidFill>
            </a:endParaRPr>
          </a:p>
        </p:txBody>
      </p:sp>
      <p:sp>
        <p:nvSpPr>
          <p:cNvPr id="44" name="文本框 43"/>
          <p:cNvSpPr txBox="1"/>
          <p:nvPr/>
        </p:nvSpPr>
        <p:spPr>
          <a:xfrm>
            <a:off x="6852195" y="3613406"/>
            <a:ext cx="1926464" cy="338554"/>
          </a:xfrm>
          <a:prstGeom prst="rect">
            <a:avLst/>
          </a:prstGeom>
          <a:solidFill>
            <a:schemeClr val="tx1">
              <a:lumMod val="65000"/>
              <a:lumOff val="35000"/>
            </a:schemeClr>
          </a:solidFill>
        </p:spPr>
        <p:txBody>
          <a:bodyPr wrap="square" rtlCol="0">
            <a:spAutoFit/>
          </a:bodyPr>
          <a:lstStyle/>
          <a:p>
            <a:pPr algn="ctr"/>
            <a:r>
              <a:rPr kumimoji="1" lang="en-US" altLang="zh-CN" sz="1600" dirty="0" err="1">
                <a:solidFill>
                  <a:schemeClr val="bg1"/>
                </a:solidFill>
              </a:rPr>
              <a:t>BufferedWriter</a:t>
            </a:r>
            <a:endParaRPr kumimoji="1" lang="zh-CN" altLang="en-US" sz="1600" dirty="0">
              <a:solidFill>
                <a:schemeClr val="bg1"/>
              </a:solidFill>
            </a:endParaRPr>
          </a:p>
        </p:txBody>
      </p:sp>
      <p:sp>
        <p:nvSpPr>
          <p:cNvPr id="45" name="文本框 44"/>
          <p:cNvSpPr txBox="1"/>
          <p:nvPr/>
        </p:nvSpPr>
        <p:spPr>
          <a:xfrm>
            <a:off x="6846590" y="4210030"/>
            <a:ext cx="1926464" cy="338554"/>
          </a:xfrm>
          <a:prstGeom prst="rect">
            <a:avLst/>
          </a:prstGeom>
          <a:solidFill>
            <a:schemeClr val="tx1">
              <a:lumMod val="65000"/>
              <a:lumOff val="35000"/>
            </a:schemeClr>
          </a:solidFill>
        </p:spPr>
        <p:txBody>
          <a:bodyPr wrap="square" rtlCol="0">
            <a:spAutoFit/>
          </a:bodyPr>
          <a:lstStyle/>
          <a:p>
            <a:pPr algn="ctr"/>
            <a:r>
              <a:rPr kumimoji="1" lang="en-US" altLang="zh-CN" sz="1600" dirty="0" err="1">
                <a:solidFill>
                  <a:schemeClr val="bg1"/>
                </a:solidFill>
              </a:rPr>
              <a:t>CharArrayWriter</a:t>
            </a:r>
            <a:endParaRPr kumimoji="1" lang="zh-CN" altLang="en-US" sz="1600" dirty="0">
              <a:solidFill>
                <a:schemeClr val="bg1"/>
              </a:solidFill>
            </a:endParaRPr>
          </a:p>
        </p:txBody>
      </p:sp>
      <p:sp>
        <p:nvSpPr>
          <p:cNvPr id="46" name="文本框 45"/>
          <p:cNvSpPr txBox="1"/>
          <p:nvPr/>
        </p:nvSpPr>
        <p:spPr>
          <a:xfrm>
            <a:off x="6823811" y="5324746"/>
            <a:ext cx="1926464" cy="338554"/>
          </a:xfrm>
          <a:prstGeom prst="rect">
            <a:avLst/>
          </a:prstGeom>
          <a:solidFill>
            <a:schemeClr val="tx1">
              <a:lumMod val="65000"/>
              <a:lumOff val="35000"/>
            </a:schemeClr>
          </a:solidFill>
        </p:spPr>
        <p:txBody>
          <a:bodyPr wrap="square" rtlCol="0">
            <a:spAutoFit/>
          </a:bodyPr>
          <a:lstStyle/>
          <a:p>
            <a:pPr algn="ctr"/>
            <a:r>
              <a:rPr kumimoji="1" lang="en-US" altLang="zh-CN" sz="1600" dirty="0" err="1">
                <a:solidFill>
                  <a:schemeClr val="bg1"/>
                </a:solidFill>
              </a:rPr>
              <a:t>FilerWriter</a:t>
            </a:r>
            <a:endParaRPr kumimoji="1" lang="zh-CN" altLang="en-US" sz="1600" dirty="0">
              <a:solidFill>
                <a:schemeClr val="bg1"/>
              </a:solidFill>
            </a:endParaRPr>
          </a:p>
        </p:txBody>
      </p:sp>
      <p:sp>
        <p:nvSpPr>
          <p:cNvPr id="48" name="文本框 47"/>
          <p:cNvSpPr txBox="1"/>
          <p:nvPr/>
        </p:nvSpPr>
        <p:spPr>
          <a:xfrm>
            <a:off x="6823811" y="4772838"/>
            <a:ext cx="1926464" cy="338554"/>
          </a:xfrm>
          <a:prstGeom prst="rect">
            <a:avLst/>
          </a:prstGeom>
          <a:solidFill>
            <a:schemeClr val="tx1">
              <a:lumMod val="65000"/>
              <a:lumOff val="35000"/>
            </a:schemeClr>
          </a:solidFill>
        </p:spPr>
        <p:txBody>
          <a:bodyPr wrap="square" rtlCol="0">
            <a:spAutoFit/>
          </a:bodyPr>
          <a:lstStyle/>
          <a:p>
            <a:pPr algn="ctr"/>
            <a:r>
              <a:rPr kumimoji="1" lang="en-US" altLang="zh-CN" sz="1600" dirty="0" err="1">
                <a:solidFill>
                  <a:schemeClr val="bg1"/>
                </a:solidFill>
              </a:rPr>
              <a:t>PipedWriter</a:t>
            </a:r>
            <a:endParaRPr kumimoji="1" lang="zh-CN" altLang="en-US" sz="16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5" grpId="0" animBg="1"/>
      <p:bldP spid="16" grpId="0" animBg="1"/>
      <p:bldP spid="17" grpId="0" animBg="1"/>
      <p:bldP spid="20" grpId="0" animBg="1"/>
      <p:bldP spid="24" grpId="0" animBg="1"/>
      <p:bldP spid="25" grpId="0" animBg="1"/>
      <p:bldP spid="26" grpId="0" animBg="1"/>
      <p:bldP spid="27" grpId="0" animBg="1"/>
      <p:bldP spid="31" grpId="0" animBg="1"/>
      <p:bldP spid="32" grpId="0" animBg="1"/>
      <p:bldP spid="33" grpId="0" animBg="1"/>
      <p:bldP spid="34" grpId="0" animBg="1"/>
      <p:bldP spid="37" grpId="0" animBg="1"/>
      <p:bldP spid="38" grpId="0" animBg="1"/>
      <p:bldP spid="39" grpId="0" animBg="1"/>
      <p:bldP spid="41" grpId="0" animBg="1"/>
      <p:bldP spid="44" grpId="0" animBg="1"/>
      <p:bldP spid="45" grpId="0" animBg="1"/>
      <p:bldP spid="46" grpId="0" animBg="1"/>
      <p:bldP spid="48" grpId="0" animBg="1"/>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BEAUTIFY_FLAG" val=""/>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BEAUTIFY_FLAG" val=""/>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BEAUTIFY_FLAG" val=""/>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BEAUTIFY_FLAG" val=""/>
</p:tagLst>
</file>

<file path=ppt/tags/tag342.xml><?xml version="1.0" encoding="utf-8"?>
<p:tagLst xmlns:p="http://schemas.openxmlformats.org/presentationml/2006/main">
  <p:tag name="KSO_WM_BEAUTIFY_FLAG" val=""/>
</p:tagLst>
</file>

<file path=ppt/tags/tag343.xml><?xml version="1.0" encoding="utf-8"?>
<p:tagLst xmlns:p="http://schemas.openxmlformats.org/presentationml/2006/main">
  <p:tag name="KSO_WM_BEAUTIFY_FLAG" val=""/>
</p:tagLst>
</file>

<file path=ppt/tags/tag344.xml><?xml version="1.0" encoding="utf-8"?>
<p:tagLst xmlns:p="http://schemas.openxmlformats.org/presentationml/2006/main">
  <p:tag name="KSO_WM_BEAUTIFY_FLAG" val=""/>
</p:tagLst>
</file>

<file path=ppt/tags/tag345.xml><?xml version="1.0" encoding="utf-8"?>
<p:tagLst xmlns:p="http://schemas.openxmlformats.org/presentationml/2006/main">
  <p:tag name="KSO_WM_BEAUTIFY_FLAG" val=""/>
</p:tagLst>
</file>

<file path=ppt/tags/tag346.xml><?xml version="1.0" encoding="utf-8"?>
<p:tagLst xmlns:p="http://schemas.openxmlformats.org/presentationml/2006/main">
  <p:tag name="KSO_WM_BEAUTIFY_FLAG" val=""/>
</p:tagLst>
</file>

<file path=ppt/tags/tag347.xml><?xml version="1.0" encoding="utf-8"?>
<p:tagLst xmlns:p="http://schemas.openxmlformats.org/presentationml/2006/main">
  <p:tag name="KSO_WM_BEAUTIFY_FLAG" val=""/>
</p:tagLst>
</file>

<file path=ppt/tags/tag348.xml><?xml version="1.0" encoding="utf-8"?>
<p:tagLst xmlns:p="http://schemas.openxmlformats.org/presentationml/2006/main">
  <p:tag name="KSO_WM_BEAUTIFY_FLAG" val=""/>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BEAUTIFY_FLAG" val=""/>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BEAUTIFY_FLAG" val=""/>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BEAUTIFY_FLAG" val=""/>
</p:tagLst>
</file>

<file path=ppt/tags/tag444.xml><?xml version="1.0" encoding="utf-8"?>
<p:tagLst xmlns:p="http://schemas.openxmlformats.org/presentationml/2006/main">
  <p:tag name="KSO_WM_BEAUTIFY_FLAG" val=""/>
</p:tagLst>
</file>

<file path=ppt/tags/tag445.xml><?xml version="1.0" encoding="utf-8"?>
<p:tagLst xmlns:p="http://schemas.openxmlformats.org/presentationml/2006/main">
  <p:tag name="KSO_WM_BEAUTIFY_FLAG" val=""/>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BEAUTIFY_FLAG" val=""/>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BEAUTIFY_FLAG" val=""/>
</p:tagLst>
</file>

<file path=ppt/tags/tag453.xml><?xml version="1.0" encoding="utf-8"?>
<p:tagLst xmlns:p="http://schemas.openxmlformats.org/presentationml/2006/main">
  <p:tag name="KSO_WM_BEAUTIFY_FLAG" val=""/>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BEAUTIFY_FLAG" val=""/>
</p:tagLst>
</file>

<file path=ppt/tags/tag458.xml><?xml version="1.0" encoding="utf-8"?>
<p:tagLst xmlns:p="http://schemas.openxmlformats.org/presentationml/2006/main">
  <p:tag name="KSO_WM_BEAUTIFY_FLAG" val=""/>
</p:tagLst>
</file>

<file path=ppt/tags/tag459.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60.xml><?xml version="1.0" encoding="utf-8"?>
<p:tagLst xmlns:p="http://schemas.openxmlformats.org/presentationml/2006/main">
  <p:tag name="KSO_WM_BEAUTIFY_FLAG" val=""/>
</p:tagLst>
</file>

<file path=ppt/tags/tag461.xml><?xml version="1.0" encoding="utf-8"?>
<p:tagLst xmlns:p="http://schemas.openxmlformats.org/presentationml/2006/main">
  <p:tag name="KSO_WPP_MARK_KEY" val="c89a763d-816d-4a6a-bca0-e31533164ece"/>
  <p:tag name="COMMONDATA" val="eyJoZGlkIjoiZjVhM2RlMmM2M2YzNzUyZGQzMTAwZTU3MGUyMjdjYTQifQ=="/>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16199</Words>
  <Application>WPS 演示</Application>
  <PresentationFormat>全屏显示(4:3)</PresentationFormat>
  <Paragraphs>1379</Paragraphs>
  <Slides>77</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5</vt:i4>
      </vt:variant>
      <vt:variant>
        <vt:lpstr>幻灯片标题</vt:lpstr>
      </vt:variant>
      <vt:variant>
        <vt:i4>77</vt:i4>
      </vt:variant>
    </vt:vector>
  </HeadingPairs>
  <TitlesOfParts>
    <vt:vector size="94" baseType="lpstr">
      <vt:lpstr>Arial</vt:lpstr>
      <vt:lpstr>宋体</vt:lpstr>
      <vt:lpstr>Wingdings</vt:lpstr>
      <vt:lpstr>微软雅黑</vt:lpstr>
      <vt:lpstr>Times New Roman</vt:lpstr>
      <vt:lpstr>等线</vt:lpstr>
      <vt:lpstr>Arial Unicode MS</vt:lpstr>
      <vt:lpstr>Times New Roman</vt:lpstr>
      <vt:lpstr>+中文正文</vt:lpstr>
      <vt:lpstr>Segoe Print</vt:lpstr>
      <vt:lpstr>Calibri</vt:lpstr>
      <vt:lpstr>Office 主题​​</vt:lpstr>
      <vt:lpstr>Visio.Drawing.15</vt:lpstr>
      <vt:lpstr>Visio.Drawing.15</vt:lpstr>
      <vt:lpstr>Visio.Drawing.15</vt:lpstr>
      <vt:lpstr>Visio.Drawing.15</vt:lpstr>
      <vt:lpstr>Visio.Drawing.11</vt:lpstr>
      <vt:lpstr>PowerPoint 演示文稿</vt:lpstr>
      <vt:lpstr>目录</vt:lpstr>
      <vt:lpstr>第四单元 高级Java编程</vt:lpstr>
      <vt:lpstr>4.1 Java I/O 编程 1/6 </vt:lpstr>
      <vt:lpstr>4.1 Java I/O 编程 2/6</vt:lpstr>
      <vt:lpstr>4.1 Java I/O 编程 3/6</vt:lpstr>
      <vt:lpstr>4.1 Java I/O 编程 4/6</vt:lpstr>
      <vt:lpstr>4.1 Java I/O 编程 5/6</vt:lpstr>
      <vt:lpstr>4.1 Java I/O 编程 6/6</vt:lpstr>
      <vt:lpstr>4.1 Java I/O 编程 6/6</vt:lpstr>
      <vt:lpstr>4.1.1 Java字节流 1/14</vt:lpstr>
      <vt:lpstr>4.1.1 Java字节流 2/14</vt:lpstr>
      <vt:lpstr>4.1.1 Java字节流 3/14</vt:lpstr>
      <vt:lpstr>4.1.1 Java字节流 4/14</vt:lpstr>
      <vt:lpstr>4.1.1 Java字节流 5/14</vt:lpstr>
      <vt:lpstr>4.1.1 Java字节流 6/14</vt:lpstr>
      <vt:lpstr>4.1.1 Java字节流 7/14</vt:lpstr>
      <vt:lpstr>4.1.1 Java字节流 8/14</vt:lpstr>
      <vt:lpstr>4.1.1 Java字节流 9/14</vt:lpstr>
      <vt:lpstr>4.1.1 Java字节流 9/14</vt:lpstr>
      <vt:lpstr>4.1.1 Java字节流 10/14</vt:lpstr>
      <vt:lpstr>4.1.1 Java字节流 11/14 </vt:lpstr>
      <vt:lpstr>4.1.1 Java字节流 12/14</vt:lpstr>
      <vt:lpstr>4.1.1 Java字节流 12/14</vt:lpstr>
      <vt:lpstr>4.1.1 Java字节流 13/14</vt:lpstr>
      <vt:lpstr>4.1.1 Java字节流 14/14</vt:lpstr>
      <vt:lpstr>PowerPoint 演示文稿</vt:lpstr>
      <vt:lpstr>PowerPoint 演示文稿</vt:lpstr>
      <vt:lpstr>PowerPoint 演示文稿</vt:lpstr>
      <vt:lpstr>PowerPoint 演示文稿</vt:lpstr>
      <vt:lpstr>4.1.3 Java字符流 1/6</vt:lpstr>
      <vt:lpstr>4.1.3 Java字符流 2/6</vt:lpstr>
      <vt:lpstr>4.1.3 Java字符流 3/6</vt:lpstr>
      <vt:lpstr>4.1.3 Java字符流 4/6</vt:lpstr>
      <vt:lpstr>4.1.3 Java字符流 5/6</vt:lpstr>
      <vt:lpstr>4.1.3 Java字符流 6/6</vt:lpstr>
      <vt:lpstr>4.1.4 “桥接(bridge)”类 1/3</vt:lpstr>
      <vt:lpstr>4.1.4 “桥接(bridge)”类 2/3</vt:lpstr>
      <vt:lpstr>4.1.4 “桥接(bridge)”类 3/3</vt:lpstr>
      <vt:lpstr>4.1.5 “鲜牛奶系统” I/O编程示例 3/3</vt:lpstr>
      <vt:lpstr>4.1.5 “鲜牛奶系统” I/O编程示例 3/3</vt:lpstr>
      <vt:lpstr>4.1.5 “鲜牛奶系统” I/O编程示例 3/3</vt:lpstr>
      <vt:lpstr>4.1 Java I/O 编程 小结</vt:lpstr>
      <vt:lpstr>PowerPoint 演示文稿</vt:lpstr>
      <vt:lpstr>目录</vt:lpstr>
      <vt:lpstr>4.2.1 图形界面基础 1/21</vt:lpstr>
      <vt:lpstr>4.2.1 图形界面基础 2/21 </vt:lpstr>
      <vt:lpstr>4.2.1 图形界面基础 3/21 </vt:lpstr>
      <vt:lpstr>4.2.1 图形界面基础 4/21 </vt:lpstr>
      <vt:lpstr>4.2.1 图形界面基础 5/21 </vt:lpstr>
      <vt:lpstr>4.2.1 图形界面基础 6/21 </vt:lpstr>
      <vt:lpstr>4.2.1 图形界面基础 7/21 </vt:lpstr>
      <vt:lpstr>4.2.1 图形界面基础 8/21 </vt:lpstr>
      <vt:lpstr>4.2.1 图形界面基础 9/21 </vt:lpstr>
      <vt:lpstr>4.2.1 图形界面基础 10/21 </vt:lpstr>
      <vt:lpstr>4.2.1 图形界面基础 11/21 </vt:lpstr>
      <vt:lpstr>4.2.1 图形界面基础 12/21 </vt:lpstr>
      <vt:lpstr>4.2.1 图形界面基础 13/21 </vt:lpstr>
      <vt:lpstr>4.2.1 图形界面基础 14/21 </vt:lpstr>
      <vt:lpstr>4.2.1 图形界面基础 15/21 </vt:lpstr>
      <vt:lpstr>4.2.1 图形界面基础 16/21 </vt:lpstr>
      <vt:lpstr>4.2.1 图形界面基础 16/21 </vt:lpstr>
      <vt:lpstr>4.2.1 图形界面基础 17/21 </vt:lpstr>
      <vt:lpstr>4.2.1 图形界面基础 18/21 </vt:lpstr>
      <vt:lpstr>4.2.1 图形界面基础 19/21 </vt:lpstr>
      <vt:lpstr>4.2.1 图形界面基础 20/21 </vt:lpstr>
      <vt:lpstr>4.2.1 图形界面基础 21/21 </vt:lpstr>
      <vt:lpstr>4.2.2 Java FX图形界面开发 1/6</vt:lpstr>
      <vt:lpstr>4.2.2 Java FX图形界面开发 2/6 </vt:lpstr>
      <vt:lpstr>4.2.2 Java FX图形界面开发 3/6 </vt:lpstr>
      <vt:lpstr>4.2.2 Java FX图形界面开发 4/6 </vt:lpstr>
      <vt:lpstr>4.2.2 Java FX图形界面开发 5/6 </vt:lpstr>
      <vt:lpstr>4.2.2 Java FX图形界面开发 6/6 </vt:lpstr>
      <vt:lpstr>4.2.3 “鲜牛奶系统”界面展示 1/3 </vt:lpstr>
      <vt:lpstr>4.2.3 “鲜牛奶系统”界面展示 2/3 </vt:lpstr>
      <vt:lpstr>4.2.3 “鲜牛奶系统”界面展示 3/3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亦磊 石</dc:creator>
  <cp:lastModifiedBy>王犇</cp:lastModifiedBy>
  <cp:revision>125</cp:revision>
  <dcterms:created xsi:type="dcterms:W3CDTF">2023-08-03T06:11:00Z</dcterms:created>
  <dcterms:modified xsi:type="dcterms:W3CDTF">2024-10-30T04:06:05Z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4D34AA19FAB44590B7A51137C681B20A</vt:lpwstr>
  </property>
  <property fmtid="{D5CDD505-2E9C-101B-9397-08002B2CF9AE}" pid="3" name="KSOProductBuildVer">
    <vt:lpwstr>2052-12.1.0.18276</vt:lpwstr>
  </property>
</Properties>
</file>