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69" r:id="rId4"/>
    <p:sldId id="260" r:id="rId5"/>
    <p:sldId id="270" r:id="rId6"/>
    <p:sldId id="271" r:id="rId7"/>
    <p:sldId id="272" r:id="rId8"/>
    <p:sldId id="273" r:id="rId9"/>
    <p:sldId id="274" r:id="rId10"/>
    <p:sldId id="264" r:id="rId11"/>
    <p:sldId id="275" r:id="rId12"/>
    <p:sldId id="276" r:id="rId13"/>
    <p:sldId id="277" r:id="rId14"/>
    <p:sldId id="265" r:id="rId15"/>
    <p:sldId id="278"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75" d="100"/>
          <a:sy n="75" d="100"/>
        </p:scale>
        <p:origin x="82" y="418"/>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EF9628-187F-4345-9B65-C5584822D3E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FD17239F-AE49-4518-9838-28D84CC9B50C}">
      <dgm:prSet phldrT="[文本]"/>
      <dgm:spPr/>
      <dgm:t>
        <a:bodyPr/>
        <a:lstStyle/>
        <a:p>
          <a:r>
            <a:rPr lang="zh-CN" altLang="en-US" dirty="0"/>
            <a:t>转换</a:t>
          </a:r>
        </a:p>
      </dgm:t>
    </dgm:pt>
    <dgm:pt modelId="{4FF254EE-4909-40BE-92DA-49B8440E1DBC}" type="parTrans" cxnId="{ED9A67AF-398E-406A-AB68-E2C4F3A69C99}">
      <dgm:prSet/>
      <dgm:spPr/>
      <dgm:t>
        <a:bodyPr/>
        <a:lstStyle/>
        <a:p>
          <a:endParaRPr lang="zh-CN" altLang="en-US"/>
        </a:p>
      </dgm:t>
    </dgm:pt>
    <dgm:pt modelId="{700E96DB-14A6-4392-951F-21BB93EFC1E6}" type="sibTrans" cxnId="{ED9A67AF-398E-406A-AB68-E2C4F3A69C99}">
      <dgm:prSet/>
      <dgm:spPr/>
      <dgm:t>
        <a:bodyPr/>
        <a:lstStyle/>
        <a:p>
          <a:endParaRPr lang="zh-CN" altLang="en-US"/>
        </a:p>
      </dgm:t>
    </dgm:pt>
    <dgm:pt modelId="{CFD552F7-4CB6-4F48-AF54-F7F97BFBD598}">
      <dgm:prSet phldrT="[文本]"/>
      <dgm:spPr/>
      <dgm:t>
        <a:bodyPr/>
        <a:lstStyle/>
        <a:p>
          <a:r>
            <a:rPr lang="en-US" altLang="zh-CN" dirty="0">
              <a:latin typeface="仿宋" panose="02010609060101010101" pitchFamily="49" charset="-122"/>
              <a:ea typeface="仿宋" panose="02010609060101010101" pitchFamily="49" charset="-122"/>
            </a:rPr>
            <a:t>RGB</a:t>
          </a:r>
          <a:r>
            <a:rPr lang="zh-CN" altLang="en-US" dirty="0">
              <a:latin typeface="仿宋" panose="02010609060101010101" pitchFamily="49" charset="-122"/>
              <a:ea typeface="仿宋" panose="02010609060101010101" pitchFamily="49" charset="-122"/>
            </a:rPr>
            <a:t>图转换为灰度</a:t>
          </a:r>
        </a:p>
      </dgm:t>
    </dgm:pt>
    <dgm:pt modelId="{0343DF42-C7FA-418D-8779-16DA2603D094}" type="parTrans" cxnId="{DDE4B7B7-734C-4E0F-B0D0-C0F5699BDF35}">
      <dgm:prSet/>
      <dgm:spPr/>
      <dgm:t>
        <a:bodyPr/>
        <a:lstStyle/>
        <a:p>
          <a:endParaRPr lang="zh-CN" altLang="en-US"/>
        </a:p>
      </dgm:t>
    </dgm:pt>
    <dgm:pt modelId="{44E7620E-AB8C-49FC-8D69-044AD80884E2}" type="sibTrans" cxnId="{DDE4B7B7-734C-4E0F-B0D0-C0F5699BDF35}">
      <dgm:prSet/>
      <dgm:spPr/>
      <dgm:t>
        <a:bodyPr/>
        <a:lstStyle/>
        <a:p>
          <a:endParaRPr lang="zh-CN" altLang="en-US"/>
        </a:p>
      </dgm:t>
    </dgm:pt>
    <dgm:pt modelId="{936A079B-063D-45FB-9965-46BEE8A5D56F}">
      <dgm:prSet phldrT="[文本]"/>
      <dgm:spPr/>
      <dgm:t>
        <a:bodyPr/>
        <a:lstStyle/>
        <a:p>
          <a:r>
            <a:rPr lang="zh-CN" altLang="en-US" dirty="0"/>
            <a:t>反色</a:t>
          </a:r>
        </a:p>
      </dgm:t>
    </dgm:pt>
    <dgm:pt modelId="{A8AB04CE-73D3-4D8E-B859-A28CCB4467C5}" type="parTrans" cxnId="{8A4748F2-F085-4B6E-826E-296DE26B2205}">
      <dgm:prSet/>
      <dgm:spPr/>
      <dgm:t>
        <a:bodyPr/>
        <a:lstStyle/>
        <a:p>
          <a:endParaRPr lang="zh-CN" altLang="en-US"/>
        </a:p>
      </dgm:t>
    </dgm:pt>
    <dgm:pt modelId="{DAEBCD73-1454-4BE0-8427-7924516EC293}" type="sibTrans" cxnId="{8A4748F2-F085-4B6E-826E-296DE26B2205}">
      <dgm:prSet/>
      <dgm:spPr/>
      <dgm:t>
        <a:bodyPr/>
        <a:lstStyle/>
        <a:p>
          <a:endParaRPr lang="zh-CN" altLang="en-US"/>
        </a:p>
      </dgm:t>
    </dgm:pt>
    <dgm:pt modelId="{2B9FEBA4-2D1B-4AC6-AC81-710B07531F32}">
      <dgm:prSet phldrT="[文本]"/>
      <dgm:spPr/>
      <dgm:t>
        <a:bodyPr/>
        <a:lstStyle/>
        <a:p>
          <a:r>
            <a:rPr lang="zh-CN" altLang="en-US" dirty="0">
              <a:latin typeface="仿宋" panose="02010609060101010101" pitchFamily="49" charset="-122"/>
              <a:ea typeface="仿宋" panose="02010609060101010101" pitchFamily="49" charset="-122"/>
            </a:rPr>
            <a:t>灰度图进行反色操作</a:t>
          </a:r>
        </a:p>
      </dgm:t>
    </dgm:pt>
    <dgm:pt modelId="{56262866-198B-46DC-AA01-D11EAF9C5038}" type="parTrans" cxnId="{910442F3-970C-42A7-AAFD-77F18E4E9310}">
      <dgm:prSet/>
      <dgm:spPr/>
      <dgm:t>
        <a:bodyPr/>
        <a:lstStyle/>
        <a:p>
          <a:endParaRPr lang="zh-CN" altLang="en-US"/>
        </a:p>
      </dgm:t>
    </dgm:pt>
    <dgm:pt modelId="{9BCDDC6C-5636-4C56-B060-343245E7EDF4}" type="sibTrans" cxnId="{910442F3-970C-42A7-AAFD-77F18E4E9310}">
      <dgm:prSet/>
      <dgm:spPr/>
      <dgm:t>
        <a:bodyPr/>
        <a:lstStyle/>
        <a:p>
          <a:endParaRPr lang="zh-CN" altLang="en-US"/>
        </a:p>
      </dgm:t>
    </dgm:pt>
    <dgm:pt modelId="{958E412E-6A3B-448F-AE4A-4465071DB49C}">
      <dgm:prSet phldrT="[文本]"/>
      <dgm:spPr/>
      <dgm:t>
        <a:bodyPr/>
        <a:lstStyle/>
        <a:p>
          <a:r>
            <a:rPr lang="zh-CN" altLang="en-US" dirty="0"/>
            <a:t>滤波</a:t>
          </a:r>
        </a:p>
      </dgm:t>
    </dgm:pt>
    <dgm:pt modelId="{DC94581A-395C-4ABD-843C-BA71BBA09F38}" type="parTrans" cxnId="{65454AF2-7EF3-443B-A487-1C2B22E4BC81}">
      <dgm:prSet/>
      <dgm:spPr/>
      <dgm:t>
        <a:bodyPr/>
        <a:lstStyle/>
        <a:p>
          <a:endParaRPr lang="zh-CN" altLang="en-US"/>
        </a:p>
      </dgm:t>
    </dgm:pt>
    <dgm:pt modelId="{E4987CC6-A1DC-47A3-AA99-38DD73283E0C}" type="sibTrans" cxnId="{65454AF2-7EF3-443B-A487-1C2B22E4BC81}">
      <dgm:prSet/>
      <dgm:spPr/>
      <dgm:t>
        <a:bodyPr/>
        <a:lstStyle/>
        <a:p>
          <a:endParaRPr lang="zh-CN" altLang="en-US"/>
        </a:p>
      </dgm:t>
    </dgm:pt>
    <dgm:pt modelId="{3C31EC76-9E48-48BF-91AD-959494B2773A}">
      <dgm:prSet phldrT="[文本]" custT="1"/>
      <dgm:spPr/>
      <dgm:t>
        <a:bodyPr/>
        <a:lstStyle/>
        <a:p>
          <a:r>
            <a:rPr lang="zh-CN" altLang="en-US" sz="2000" dirty="0">
              <a:latin typeface="仿宋" panose="02010609060101010101" pitchFamily="49" charset="-122"/>
              <a:ea typeface="仿宋" panose="02010609060101010101" pitchFamily="49" charset="-122"/>
            </a:rPr>
            <a:t>反色图片高斯滤波</a:t>
          </a:r>
        </a:p>
      </dgm:t>
    </dgm:pt>
    <dgm:pt modelId="{5C911B4D-F410-4DE0-9D4F-8836F462E077}" type="parTrans" cxnId="{FF50C491-8746-4124-AE0E-9D8978D64DE3}">
      <dgm:prSet/>
      <dgm:spPr/>
      <dgm:t>
        <a:bodyPr/>
        <a:lstStyle/>
        <a:p>
          <a:endParaRPr lang="zh-CN" altLang="en-US"/>
        </a:p>
      </dgm:t>
    </dgm:pt>
    <dgm:pt modelId="{707C7716-5C0A-469D-A3D4-02636AB7AE78}" type="sibTrans" cxnId="{FF50C491-8746-4124-AE0E-9D8978D64DE3}">
      <dgm:prSet/>
      <dgm:spPr/>
      <dgm:t>
        <a:bodyPr/>
        <a:lstStyle/>
        <a:p>
          <a:endParaRPr lang="zh-CN" altLang="en-US"/>
        </a:p>
      </dgm:t>
    </dgm:pt>
    <dgm:pt modelId="{9F33201C-EC68-4BFF-9693-96B45C439AA9}" type="pres">
      <dgm:prSet presAssocID="{56EF9628-187F-4345-9B65-C5584822D3ED}" presName="rootnode" presStyleCnt="0">
        <dgm:presLayoutVars>
          <dgm:chMax/>
          <dgm:chPref/>
          <dgm:dir/>
          <dgm:animLvl val="lvl"/>
        </dgm:presLayoutVars>
      </dgm:prSet>
      <dgm:spPr/>
    </dgm:pt>
    <dgm:pt modelId="{98D60F40-876B-4B57-8D82-88B03C9BBADD}" type="pres">
      <dgm:prSet presAssocID="{FD17239F-AE49-4518-9838-28D84CC9B50C}" presName="composite" presStyleCnt="0"/>
      <dgm:spPr/>
    </dgm:pt>
    <dgm:pt modelId="{2132F753-234D-4B15-A425-5A985C85ED0B}" type="pres">
      <dgm:prSet presAssocID="{FD17239F-AE49-4518-9838-28D84CC9B50C}" presName="bentUpArrow1" presStyleLbl="alignImgPlace1" presStyleIdx="0" presStyleCnt="2"/>
      <dgm:spPr/>
    </dgm:pt>
    <dgm:pt modelId="{07C2106C-DB13-402E-8EF4-67DFDD00DEFC}" type="pres">
      <dgm:prSet presAssocID="{FD17239F-AE49-4518-9838-28D84CC9B50C}" presName="ParentText" presStyleLbl="node1" presStyleIdx="0" presStyleCnt="3" custLinFactNeighborX="6176" custLinFactNeighborY="-2892">
        <dgm:presLayoutVars>
          <dgm:chMax val="1"/>
          <dgm:chPref val="1"/>
          <dgm:bulletEnabled val="1"/>
        </dgm:presLayoutVars>
      </dgm:prSet>
      <dgm:spPr/>
    </dgm:pt>
    <dgm:pt modelId="{073A113A-04E4-47EB-91A6-06360CFAC331}" type="pres">
      <dgm:prSet presAssocID="{FD17239F-AE49-4518-9838-28D84CC9B50C}" presName="ChildText" presStyleLbl="revTx" presStyleIdx="0" presStyleCnt="3" custScaleX="326966" custLinFactX="13624" custLinFactNeighborX="100000" custLinFactNeighborY="-7973">
        <dgm:presLayoutVars>
          <dgm:chMax val="0"/>
          <dgm:chPref val="0"/>
          <dgm:bulletEnabled val="1"/>
        </dgm:presLayoutVars>
      </dgm:prSet>
      <dgm:spPr/>
    </dgm:pt>
    <dgm:pt modelId="{A069C6CF-D911-4013-9F8E-F295114777E5}" type="pres">
      <dgm:prSet presAssocID="{700E96DB-14A6-4392-951F-21BB93EFC1E6}" presName="sibTrans" presStyleCnt="0"/>
      <dgm:spPr/>
    </dgm:pt>
    <dgm:pt modelId="{3A9B8453-E1A6-452B-A913-BF96E833F271}" type="pres">
      <dgm:prSet presAssocID="{936A079B-063D-45FB-9965-46BEE8A5D56F}" presName="composite" presStyleCnt="0"/>
      <dgm:spPr/>
    </dgm:pt>
    <dgm:pt modelId="{98B3053D-F17D-420D-90ED-A54666F3CCA9}" type="pres">
      <dgm:prSet presAssocID="{936A079B-063D-45FB-9965-46BEE8A5D56F}" presName="bentUpArrow1" presStyleLbl="alignImgPlace1" presStyleIdx="1" presStyleCnt="2" custLinFactNeighborX="-56266" custLinFactNeighborY="-7233"/>
      <dgm:spPr/>
    </dgm:pt>
    <dgm:pt modelId="{A3A32E04-B0C6-45B4-9337-A045A2EC60B7}" type="pres">
      <dgm:prSet presAssocID="{936A079B-063D-45FB-9965-46BEE8A5D56F}" presName="ParentText" presStyleLbl="node1" presStyleIdx="1" presStyleCnt="3" custLinFactNeighborX="-38540" custLinFactNeighborY="-5261">
        <dgm:presLayoutVars>
          <dgm:chMax val="1"/>
          <dgm:chPref val="1"/>
          <dgm:bulletEnabled val="1"/>
        </dgm:presLayoutVars>
      </dgm:prSet>
      <dgm:spPr/>
    </dgm:pt>
    <dgm:pt modelId="{25F4A753-0BFA-45B9-9EE7-DE979C976481}" type="pres">
      <dgm:prSet presAssocID="{936A079B-063D-45FB-9965-46BEE8A5D56F}" presName="ChildText" presStyleLbl="revTx" presStyleIdx="1" presStyleCnt="3" custScaleX="272841" custLinFactNeighborX="48671" custLinFactNeighborY="1085">
        <dgm:presLayoutVars>
          <dgm:chMax val="0"/>
          <dgm:chPref val="0"/>
          <dgm:bulletEnabled val="1"/>
        </dgm:presLayoutVars>
      </dgm:prSet>
      <dgm:spPr/>
    </dgm:pt>
    <dgm:pt modelId="{6DD2FAAB-894B-4D61-8BC4-2A36EEF83741}" type="pres">
      <dgm:prSet presAssocID="{DAEBCD73-1454-4BE0-8427-7924516EC293}" presName="sibTrans" presStyleCnt="0"/>
      <dgm:spPr/>
    </dgm:pt>
    <dgm:pt modelId="{1AA6EC20-4538-48BC-919F-67C443300FD6}" type="pres">
      <dgm:prSet presAssocID="{958E412E-6A3B-448F-AE4A-4465071DB49C}" presName="composite" presStyleCnt="0"/>
      <dgm:spPr/>
    </dgm:pt>
    <dgm:pt modelId="{3C85A6F5-5278-4A5A-A557-3C7B20D5828C}" type="pres">
      <dgm:prSet presAssocID="{958E412E-6A3B-448F-AE4A-4465071DB49C}" presName="ParentText" presStyleLbl="node1" presStyleIdx="2" presStyleCnt="3" custLinFactNeighborX="-76207" custLinFactNeighborY="-8148">
        <dgm:presLayoutVars>
          <dgm:chMax val="1"/>
          <dgm:chPref val="1"/>
          <dgm:bulletEnabled val="1"/>
        </dgm:presLayoutVars>
      </dgm:prSet>
      <dgm:spPr/>
    </dgm:pt>
    <dgm:pt modelId="{86563119-928C-4ACB-A0E7-B1A321F2759F}" type="pres">
      <dgm:prSet presAssocID="{958E412E-6A3B-448F-AE4A-4465071DB49C}" presName="FinalChildText" presStyleLbl="revTx" presStyleIdx="2" presStyleCnt="3" custScaleX="244793" custLinFactNeighborX="-28691" custLinFactNeighborY="-10018">
        <dgm:presLayoutVars>
          <dgm:chMax val="0"/>
          <dgm:chPref val="0"/>
          <dgm:bulletEnabled val="1"/>
        </dgm:presLayoutVars>
      </dgm:prSet>
      <dgm:spPr/>
    </dgm:pt>
  </dgm:ptLst>
  <dgm:cxnLst>
    <dgm:cxn modelId="{9A0B300A-88FC-4324-BAC2-056B4807B978}" type="presOf" srcId="{936A079B-063D-45FB-9965-46BEE8A5D56F}" destId="{A3A32E04-B0C6-45B4-9337-A045A2EC60B7}" srcOrd="0" destOrd="0" presId="urn:microsoft.com/office/officeart/2005/8/layout/StepDownProcess"/>
    <dgm:cxn modelId="{9267AA44-88D2-4FCE-B904-526F238A7544}" type="presOf" srcId="{56EF9628-187F-4345-9B65-C5584822D3ED}" destId="{9F33201C-EC68-4BFF-9693-96B45C439AA9}" srcOrd="0" destOrd="0" presId="urn:microsoft.com/office/officeart/2005/8/layout/StepDownProcess"/>
    <dgm:cxn modelId="{C048544D-6EA6-459E-84E4-0D951E70C797}" type="presOf" srcId="{FD17239F-AE49-4518-9838-28D84CC9B50C}" destId="{07C2106C-DB13-402E-8EF4-67DFDD00DEFC}" srcOrd="0" destOrd="0" presId="urn:microsoft.com/office/officeart/2005/8/layout/StepDownProcess"/>
    <dgm:cxn modelId="{890D4478-EA72-4B98-84C9-C805BC7465E7}" type="presOf" srcId="{2B9FEBA4-2D1B-4AC6-AC81-710B07531F32}" destId="{25F4A753-0BFA-45B9-9EE7-DE979C976481}" srcOrd="0" destOrd="0" presId="urn:microsoft.com/office/officeart/2005/8/layout/StepDownProcess"/>
    <dgm:cxn modelId="{FF50C491-8746-4124-AE0E-9D8978D64DE3}" srcId="{958E412E-6A3B-448F-AE4A-4465071DB49C}" destId="{3C31EC76-9E48-48BF-91AD-959494B2773A}" srcOrd="0" destOrd="0" parTransId="{5C911B4D-F410-4DE0-9D4F-8836F462E077}" sibTransId="{707C7716-5C0A-469D-A3D4-02636AB7AE78}"/>
    <dgm:cxn modelId="{ED9A67AF-398E-406A-AB68-E2C4F3A69C99}" srcId="{56EF9628-187F-4345-9B65-C5584822D3ED}" destId="{FD17239F-AE49-4518-9838-28D84CC9B50C}" srcOrd="0" destOrd="0" parTransId="{4FF254EE-4909-40BE-92DA-49B8440E1DBC}" sibTransId="{700E96DB-14A6-4392-951F-21BB93EFC1E6}"/>
    <dgm:cxn modelId="{DDE4B7B7-734C-4E0F-B0D0-C0F5699BDF35}" srcId="{FD17239F-AE49-4518-9838-28D84CC9B50C}" destId="{CFD552F7-4CB6-4F48-AF54-F7F97BFBD598}" srcOrd="0" destOrd="0" parTransId="{0343DF42-C7FA-418D-8779-16DA2603D094}" sibTransId="{44E7620E-AB8C-49FC-8D69-044AD80884E2}"/>
    <dgm:cxn modelId="{A15294C3-9494-4FB0-B2AE-CA6610E6032D}" type="presOf" srcId="{3C31EC76-9E48-48BF-91AD-959494B2773A}" destId="{86563119-928C-4ACB-A0E7-B1A321F2759F}" srcOrd="0" destOrd="0" presId="urn:microsoft.com/office/officeart/2005/8/layout/StepDownProcess"/>
    <dgm:cxn modelId="{5E46F3EE-D442-417B-B8CE-09B574AB40EA}" type="presOf" srcId="{CFD552F7-4CB6-4F48-AF54-F7F97BFBD598}" destId="{073A113A-04E4-47EB-91A6-06360CFAC331}" srcOrd="0" destOrd="0" presId="urn:microsoft.com/office/officeart/2005/8/layout/StepDownProcess"/>
    <dgm:cxn modelId="{8A4748F2-F085-4B6E-826E-296DE26B2205}" srcId="{56EF9628-187F-4345-9B65-C5584822D3ED}" destId="{936A079B-063D-45FB-9965-46BEE8A5D56F}" srcOrd="1" destOrd="0" parTransId="{A8AB04CE-73D3-4D8E-B859-A28CCB4467C5}" sibTransId="{DAEBCD73-1454-4BE0-8427-7924516EC293}"/>
    <dgm:cxn modelId="{65454AF2-7EF3-443B-A487-1C2B22E4BC81}" srcId="{56EF9628-187F-4345-9B65-C5584822D3ED}" destId="{958E412E-6A3B-448F-AE4A-4465071DB49C}" srcOrd="2" destOrd="0" parTransId="{DC94581A-395C-4ABD-843C-BA71BBA09F38}" sibTransId="{E4987CC6-A1DC-47A3-AA99-38DD73283E0C}"/>
    <dgm:cxn modelId="{B5D27DF2-3DC8-4DA5-B8AD-AD64DC5C0B8A}" type="presOf" srcId="{958E412E-6A3B-448F-AE4A-4465071DB49C}" destId="{3C85A6F5-5278-4A5A-A557-3C7B20D5828C}" srcOrd="0" destOrd="0" presId="urn:microsoft.com/office/officeart/2005/8/layout/StepDownProcess"/>
    <dgm:cxn modelId="{910442F3-970C-42A7-AAFD-77F18E4E9310}" srcId="{936A079B-063D-45FB-9965-46BEE8A5D56F}" destId="{2B9FEBA4-2D1B-4AC6-AC81-710B07531F32}" srcOrd="0" destOrd="0" parTransId="{56262866-198B-46DC-AA01-D11EAF9C5038}" sibTransId="{9BCDDC6C-5636-4C56-B060-343245E7EDF4}"/>
    <dgm:cxn modelId="{CEA51ABF-1C9E-4B1C-B37B-B00A314EE6C1}" type="presParOf" srcId="{9F33201C-EC68-4BFF-9693-96B45C439AA9}" destId="{98D60F40-876B-4B57-8D82-88B03C9BBADD}" srcOrd="0" destOrd="0" presId="urn:microsoft.com/office/officeart/2005/8/layout/StepDownProcess"/>
    <dgm:cxn modelId="{4001F251-FF9E-4A4B-AFBF-BC8318988221}" type="presParOf" srcId="{98D60F40-876B-4B57-8D82-88B03C9BBADD}" destId="{2132F753-234D-4B15-A425-5A985C85ED0B}" srcOrd="0" destOrd="0" presId="urn:microsoft.com/office/officeart/2005/8/layout/StepDownProcess"/>
    <dgm:cxn modelId="{1334EE0B-B14B-4B6B-A78D-09ED094FC1EA}" type="presParOf" srcId="{98D60F40-876B-4B57-8D82-88B03C9BBADD}" destId="{07C2106C-DB13-402E-8EF4-67DFDD00DEFC}" srcOrd="1" destOrd="0" presId="urn:microsoft.com/office/officeart/2005/8/layout/StepDownProcess"/>
    <dgm:cxn modelId="{97D2E501-8AC3-4BCA-8E61-C5283E35A2A3}" type="presParOf" srcId="{98D60F40-876B-4B57-8D82-88B03C9BBADD}" destId="{073A113A-04E4-47EB-91A6-06360CFAC331}" srcOrd="2" destOrd="0" presId="urn:microsoft.com/office/officeart/2005/8/layout/StepDownProcess"/>
    <dgm:cxn modelId="{F47FFDF0-5F9C-44B2-8F2F-231C9661730A}" type="presParOf" srcId="{9F33201C-EC68-4BFF-9693-96B45C439AA9}" destId="{A069C6CF-D911-4013-9F8E-F295114777E5}" srcOrd="1" destOrd="0" presId="urn:microsoft.com/office/officeart/2005/8/layout/StepDownProcess"/>
    <dgm:cxn modelId="{1CFD270B-CD71-49EE-BADD-7358E1AF0B5E}" type="presParOf" srcId="{9F33201C-EC68-4BFF-9693-96B45C439AA9}" destId="{3A9B8453-E1A6-452B-A913-BF96E833F271}" srcOrd="2" destOrd="0" presId="urn:microsoft.com/office/officeart/2005/8/layout/StepDownProcess"/>
    <dgm:cxn modelId="{8E5B5EA4-C136-4100-9E56-284B7C7356AB}" type="presParOf" srcId="{3A9B8453-E1A6-452B-A913-BF96E833F271}" destId="{98B3053D-F17D-420D-90ED-A54666F3CCA9}" srcOrd="0" destOrd="0" presId="urn:microsoft.com/office/officeart/2005/8/layout/StepDownProcess"/>
    <dgm:cxn modelId="{AD393D26-2721-434B-A5EA-160D83B4FEC1}" type="presParOf" srcId="{3A9B8453-E1A6-452B-A913-BF96E833F271}" destId="{A3A32E04-B0C6-45B4-9337-A045A2EC60B7}" srcOrd="1" destOrd="0" presId="urn:microsoft.com/office/officeart/2005/8/layout/StepDownProcess"/>
    <dgm:cxn modelId="{9BAE4A95-D3F9-49DE-B0A8-581FF4FB132D}" type="presParOf" srcId="{3A9B8453-E1A6-452B-A913-BF96E833F271}" destId="{25F4A753-0BFA-45B9-9EE7-DE979C976481}" srcOrd="2" destOrd="0" presId="urn:microsoft.com/office/officeart/2005/8/layout/StepDownProcess"/>
    <dgm:cxn modelId="{E16DD711-1510-42A7-98C8-97BF5FBCAD3A}" type="presParOf" srcId="{9F33201C-EC68-4BFF-9693-96B45C439AA9}" destId="{6DD2FAAB-894B-4D61-8BC4-2A36EEF83741}" srcOrd="3" destOrd="0" presId="urn:microsoft.com/office/officeart/2005/8/layout/StepDownProcess"/>
    <dgm:cxn modelId="{C5A51E97-65F7-46E8-B169-2EE8B69C017C}" type="presParOf" srcId="{9F33201C-EC68-4BFF-9693-96B45C439AA9}" destId="{1AA6EC20-4538-48BC-919F-67C443300FD6}" srcOrd="4" destOrd="0" presId="urn:microsoft.com/office/officeart/2005/8/layout/StepDownProcess"/>
    <dgm:cxn modelId="{4760CF73-B2A4-43E5-93EF-4ED16712389D}" type="presParOf" srcId="{1AA6EC20-4538-48BC-919F-67C443300FD6}" destId="{3C85A6F5-5278-4A5A-A557-3C7B20D5828C}" srcOrd="0" destOrd="0" presId="urn:microsoft.com/office/officeart/2005/8/layout/StepDownProcess"/>
    <dgm:cxn modelId="{E659D9F2-270E-4C46-89CA-2FCB4420959C}" type="presParOf" srcId="{1AA6EC20-4538-48BC-919F-67C443300FD6}" destId="{86563119-928C-4ACB-A0E7-B1A321F2759F}"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2F753-234D-4B15-A425-5A985C85ED0B}">
      <dsp:nvSpPr>
        <dsp:cNvPr id="0" name=""/>
        <dsp:cNvSpPr/>
      </dsp:nvSpPr>
      <dsp:spPr>
        <a:xfrm rot="5400000">
          <a:off x="322586" y="944066"/>
          <a:ext cx="834945" cy="95055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C2106C-DB13-402E-8EF4-67DFDD00DEFC}">
      <dsp:nvSpPr>
        <dsp:cNvPr id="0" name=""/>
        <dsp:cNvSpPr/>
      </dsp:nvSpPr>
      <dsp:spPr>
        <a:xfrm>
          <a:off x="188184" y="0"/>
          <a:ext cx="1405555" cy="98384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t>转换</a:t>
          </a:r>
        </a:p>
      </dsp:txBody>
      <dsp:txXfrm>
        <a:off x="236220" y="48036"/>
        <a:ext cx="1309483" cy="887771"/>
      </dsp:txXfrm>
    </dsp:sp>
    <dsp:sp modelId="{073A113A-04E4-47EB-91A6-06360CFAC331}">
      <dsp:nvSpPr>
        <dsp:cNvPr id="0" name=""/>
        <dsp:cNvSpPr/>
      </dsp:nvSpPr>
      <dsp:spPr>
        <a:xfrm>
          <a:off x="1508374" y="48944"/>
          <a:ext cx="3342467" cy="79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en-US" altLang="zh-CN" sz="2000" kern="1200" dirty="0">
              <a:latin typeface="仿宋" panose="02010609060101010101" pitchFamily="49" charset="-122"/>
              <a:ea typeface="仿宋" panose="02010609060101010101" pitchFamily="49" charset="-122"/>
            </a:rPr>
            <a:t>RGB</a:t>
          </a:r>
          <a:r>
            <a:rPr lang="zh-CN" altLang="en-US" sz="2000" kern="1200" dirty="0">
              <a:latin typeface="仿宋" panose="02010609060101010101" pitchFamily="49" charset="-122"/>
              <a:ea typeface="仿宋" panose="02010609060101010101" pitchFamily="49" charset="-122"/>
            </a:rPr>
            <a:t>图转换为灰度</a:t>
          </a:r>
        </a:p>
      </dsp:txBody>
      <dsp:txXfrm>
        <a:off x="1508374" y="48944"/>
        <a:ext cx="3342467" cy="795185"/>
      </dsp:txXfrm>
    </dsp:sp>
    <dsp:sp modelId="{98B3053D-F17D-420D-90ED-A54666F3CCA9}">
      <dsp:nvSpPr>
        <dsp:cNvPr id="0" name=""/>
        <dsp:cNvSpPr/>
      </dsp:nvSpPr>
      <dsp:spPr>
        <a:xfrm rot="5400000">
          <a:off x="1509950" y="1988855"/>
          <a:ext cx="834945" cy="95055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A32E04-B0C6-45B4-9337-A045A2EC60B7}">
      <dsp:nvSpPr>
        <dsp:cNvPr id="0" name=""/>
        <dsp:cNvSpPr/>
      </dsp:nvSpPr>
      <dsp:spPr>
        <a:xfrm>
          <a:off x="1281879" y="1071933"/>
          <a:ext cx="1405555" cy="98384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t>反色</a:t>
          </a:r>
        </a:p>
      </dsp:txBody>
      <dsp:txXfrm>
        <a:off x="1329915" y="1119969"/>
        <a:ext cx="1309483" cy="887771"/>
      </dsp:txXfrm>
    </dsp:sp>
    <dsp:sp modelId="{25F4A753-0BFA-45B9-9EE7-DE979C976481}">
      <dsp:nvSpPr>
        <dsp:cNvPr id="0" name=""/>
        <dsp:cNvSpPr/>
      </dsp:nvSpPr>
      <dsp:spPr>
        <a:xfrm>
          <a:off x="2843235" y="1226153"/>
          <a:ext cx="2789164" cy="79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仿宋" panose="02010609060101010101" pitchFamily="49" charset="-122"/>
              <a:ea typeface="仿宋" panose="02010609060101010101" pitchFamily="49" charset="-122"/>
            </a:rPr>
            <a:t>灰度图进行反色操作</a:t>
          </a:r>
        </a:p>
      </dsp:txBody>
      <dsp:txXfrm>
        <a:off x="2843235" y="1226153"/>
        <a:ext cx="2789164" cy="795185"/>
      </dsp:txXfrm>
    </dsp:sp>
    <dsp:sp modelId="{3C85A6F5-5278-4A5A-A557-3C7B20D5828C}">
      <dsp:nvSpPr>
        <dsp:cNvPr id="0" name=""/>
        <dsp:cNvSpPr/>
      </dsp:nvSpPr>
      <dsp:spPr>
        <a:xfrm>
          <a:off x="2474651" y="2148711"/>
          <a:ext cx="1405555" cy="98384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t>滤波</a:t>
          </a:r>
        </a:p>
      </dsp:txBody>
      <dsp:txXfrm>
        <a:off x="2522687" y="2196747"/>
        <a:ext cx="1309483" cy="887771"/>
      </dsp:txXfrm>
    </dsp:sp>
    <dsp:sp modelId="{86563119-928C-4ACB-A0E7-B1A321F2759F}">
      <dsp:nvSpPr>
        <dsp:cNvPr id="0" name=""/>
        <dsp:cNvSpPr/>
      </dsp:nvSpPr>
      <dsp:spPr>
        <a:xfrm>
          <a:off x="3917954" y="2243044"/>
          <a:ext cx="2502439" cy="795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仿宋" panose="02010609060101010101" pitchFamily="49" charset="-122"/>
              <a:ea typeface="仿宋" panose="02010609060101010101" pitchFamily="49" charset="-122"/>
            </a:rPr>
            <a:t>反色图片高斯滤波</a:t>
          </a:r>
        </a:p>
      </dsp:txBody>
      <dsp:txXfrm>
        <a:off x="3917954" y="2243044"/>
        <a:ext cx="2502439" cy="79518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6F7A2-ACE5-4EAA-A4A9-5418C39361FF}" type="datetimeFigureOut">
              <a:rPr lang="zh-CN" altLang="en-US" smtClean="0"/>
              <a:pPr/>
              <a:t>2019/5/19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CA6FF-A7CB-4F1C-9F9A-DB043AB425A9}" type="slidenum">
              <a:rPr lang="zh-CN" altLang="en-US" smtClean="0"/>
              <a:pPr/>
              <a:t>‹#›</a:t>
            </a:fld>
            <a:endParaRPr lang="zh-CN" altLang="en-US"/>
          </a:p>
        </p:txBody>
      </p:sp>
    </p:spTree>
    <p:extLst>
      <p:ext uri="{BB962C8B-B14F-4D97-AF65-F5344CB8AC3E}">
        <p14:creationId xmlns:p14="http://schemas.microsoft.com/office/powerpoint/2010/main" val="24047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31657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20694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351656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398508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29814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322032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106138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201018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377715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259006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9CD565-D131-44D1-9885-986ED8B53057}" type="datetimeFigureOut">
              <a:rPr lang="zh-CN" altLang="en-US" smtClean="0"/>
              <a:pPr/>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82512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600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CD565-D131-44D1-9885-986ED8B53057}" type="datetimeFigureOut">
              <a:rPr lang="zh-CN" altLang="en-US" smtClean="0"/>
              <a:pPr/>
              <a:t>2019/5/19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A5648-3203-49D0-811F-CF5B5A0B539E}" type="slidenum">
              <a:rPr lang="zh-CN" altLang="en-US" smtClean="0"/>
              <a:pPr/>
              <a:t>‹#›</a:t>
            </a:fld>
            <a:endParaRPr lang="zh-CN" altLang="en-US"/>
          </a:p>
        </p:txBody>
      </p:sp>
    </p:spTree>
    <p:extLst>
      <p:ext uri="{BB962C8B-B14F-4D97-AF65-F5344CB8AC3E}">
        <p14:creationId xmlns:p14="http://schemas.microsoft.com/office/powerpoint/2010/main" val="77962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jp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en.wikipedia.org/wiki/Dodging_and_burning"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479812" y="1825186"/>
            <a:ext cx="3232375" cy="3207627"/>
            <a:chOff x="4985288" y="1224585"/>
            <a:chExt cx="2546888" cy="2527388"/>
          </a:xfrm>
        </p:grpSpPr>
        <p:sp>
          <p:nvSpPr>
            <p:cNvPr id="4" name="椭圆 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328765" y="2424535"/>
            <a:ext cx="5490558" cy="2246769"/>
          </a:xfrm>
          <a:prstGeom prst="rect">
            <a:avLst/>
          </a:prstGeom>
          <a:noFill/>
        </p:spPr>
        <p:txBody>
          <a:bodyPr wrap="square" rtlCol="0">
            <a:spAutoFit/>
          </a:bodyPr>
          <a:lstStyle/>
          <a:p>
            <a:pPr algn="ctr"/>
            <a:r>
              <a:rPr lang="zh-CN" altLang="en-US" sz="2800" dirty="0">
                <a:solidFill>
                  <a:schemeClr val="bg1"/>
                </a:solidFill>
                <a:latin typeface="张海山锐线体简" panose="02000000000000000000" pitchFamily="2" charset="-122"/>
                <a:ea typeface="张海山锐线体简" panose="02000000000000000000" pitchFamily="2" charset="-122"/>
              </a:rPr>
              <a:t>数字图像处理</a:t>
            </a:r>
            <a:endParaRPr lang="en-US" altLang="zh-CN" sz="2800" dirty="0">
              <a:solidFill>
                <a:schemeClr val="bg1"/>
              </a:solidFill>
              <a:latin typeface="张海山锐线体简" panose="02000000000000000000" pitchFamily="2" charset="-122"/>
              <a:ea typeface="张海山锐线体简" panose="02000000000000000000" pitchFamily="2" charset="-122"/>
            </a:endParaRPr>
          </a:p>
          <a:p>
            <a:pPr algn="ctr"/>
            <a:endParaRPr lang="en-US" altLang="zh-CN" sz="2800" dirty="0">
              <a:solidFill>
                <a:schemeClr val="bg1"/>
              </a:solidFill>
              <a:latin typeface="Adobe Devanagari" panose="02040503050201020203" pitchFamily="18" charset="0"/>
              <a:ea typeface="张海山锐线体简" panose="02000000000000000000" pitchFamily="2" charset="-122"/>
              <a:cs typeface="Adobe Devanagari" panose="02040503050201020203" pitchFamily="18" charset="0"/>
            </a:endParaRPr>
          </a:p>
          <a:p>
            <a:pPr algn="ctr"/>
            <a:endParaRPr lang="en-US" altLang="zh-CN" sz="2800" dirty="0">
              <a:solidFill>
                <a:schemeClr val="bg1"/>
              </a:solidFill>
              <a:latin typeface="Adobe Devanagari" panose="02040503050201020203" pitchFamily="18" charset="0"/>
              <a:ea typeface="张海山锐线体简" panose="02000000000000000000" pitchFamily="2" charset="-122"/>
              <a:cs typeface="Adobe Devanagari" panose="02040503050201020203" pitchFamily="18" charset="0"/>
            </a:endParaRPr>
          </a:p>
          <a:p>
            <a:pPr algn="ctr"/>
            <a:endParaRPr lang="en-US" altLang="zh-CN" sz="2800" dirty="0">
              <a:solidFill>
                <a:schemeClr val="bg1"/>
              </a:solidFill>
              <a:latin typeface="Adobe Devanagari" panose="02040503050201020203" pitchFamily="18" charset="0"/>
              <a:ea typeface="张海山锐线体简" panose="02000000000000000000" pitchFamily="2" charset="-122"/>
              <a:cs typeface="Adobe Devanagari" panose="02040503050201020203" pitchFamily="18" charset="0"/>
            </a:endParaRPr>
          </a:p>
          <a:p>
            <a:pPr algn="ctr"/>
            <a:r>
              <a:rPr lang="zh-CN" altLang="en-US" sz="2800" dirty="0">
                <a:solidFill>
                  <a:schemeClr val="bg1"/>
                </a:solidFill>
                <a:latin typeface="Adobe Devanagari" panose="02040503050201020203" pitchFamily="18" charset="0"/>
                <a:ea typeface="张海山锐线体简" panose="02000000000000000000" pitchFamily="2" charset="-122"/>
                <a:cs typeface="Adobe Devanagari" panose="02040503050201020203" pitchFamily="18" charset="0"/>
              </a:rPr>
              <a:t>大作业</a:t>
            </a:r>
            <a:endParaRPr lang="en-US" altLang="zh-CN" sz="2800" dirty="0">
              <a:solidFill>
                <a:schemeClr val="bg1"/>
              </a:solidFill>
              <a:latin typeface="Adobe Devanagari" panose="02040503050201020203" pitchFamily="18" charset="0"/>
              <a:ea typeface="张海山锐线体简" panose="02000000000000000000" pitchFamily="2" charset="-122"/>
              <a:cs typeface="Adobe Devanagari" panose="02040503050201020203" pitchFamily="18" charset="0"/>
            </a:endParaRPr>
          </a:p>
        </p:txBody>
      </p:sp>
      <p:sp>
        <p:nvSpPr>
          <p:cNvPr id="13" name="Freeform 5"/>
          <p:cNvSpPr>
            <a:spLocks noEditPoints="1"/>
          </p:cNvSpPr>
          <p:nvPr/>
        </p:nvSpPr>
        <p:spPr bwMode="auto">
          <a:xfrm>
            <a:off x="5045242" y="584262"/>
            <a:ext cx="2016548" cy="234968"/>
          </a:xfrm>
          <a:custGeom>
            <a:avLst/>
            <a:gdLst>
              <a:gd name="T0" fmla="*/ 826 w 1255"/>
              <a:gd name="T1" fmla="*/ 94 h 234"/>
              <a:gd name="T2" fmla="*/ 1051 w 1255"/>
              <a:gd name="T3" fmla="*/ 107 h 234"/>
              <a:gd name="T4" fmla="*/ 1093 w 1255"/>
              <a:gd name="T5" fmla="*/ 107 h 234"/>
              <a:gd name="T6" fmla="*/ 1151 w 1255"/>
              <a:gd name="T7" fmla="*/ 87 h 234"/>
              <a:gd name="T8" fmla="*/ 1225 w 1255"/>
              <a:gd name="T9" fmla="*/ 118 h 234"/>
              <a:gd name="T10" fmla="*/ 1206 w 1255"/>
              <a:gd name="T11" fmla="*/ 139 h 234"/>
              <a:gd name="T12" fmla="*/ 1185 w 1255"/>
              <a:gd name="T13" fmla="*/ 102 h 234"/>
              <a:gd name="T14" fmla="*/ 1171 w 1255"/>
              <a:gd name="T15" fmla="*/ 112 h 234"/>
              <a:gd name="T16" fmla="*/ 1137 w 1255"/>
              <a:gd name="T17" fmla="*/ 119 h 234"/>
              <a:gd name="T18" fmla="*/ 1109 w 1255"/>
              <a:gd name="T19" fmla="*/ 119 h 234"/>
              <a:gd name="T20" fmla="*/ 1062 w 1255"/>
              <a:gd name="T21" fmla="*/ 116 h 234"/>
              <a:gd name="T22" fmla="*/ 841 w 1255"/>
              <a:gd name="T23" fmla="*/ 112 h 234"/>
              <a:gd name="T24" fmla="*/ 782 w 1255"/>
              <a:gd name="T25" fmla="*/ 117 h 234"/>
              <a:gd name="T26" fmla="*/ 756 w 1255"/>
              <a:gd name="T27" fmla="*/ 111 h 234"/>
              <a:gd name="T28" fmla="*/ 737 w 1255"/>
              <a:gd name="T29" fmla="*/ 118 h 234"/>
              <a:gd name="T30" fmla="*/ 717 w 1255"/>
              <a:gd name="T31" fmla="*/ 157 h 234"/>
              <a:gd name="T32" fmla="*/ 762 w 1255"/>
              <a:gd name="T33" fmla="*/ 99 h 234"/>
              <a:gd name="T34" fmla="*/ 772 w 1255"/>
              <a:gd name="T35" fmla="*/ 97 h 234"/>
              <a:gd name="T36" fmla="*/ 104 w 1255"/>
              <a:gd name="T37" fmla="*/ 87 h 234"/>
              <a:gd name="T38" fmla="*/ 30 w 1255"/>
              <a:gd name="T39" fmla="*/ 118 h 234"/>
              <a:gd name="T40" fmla="*/ 49 w 1255"/>
              <a:gd name="T41" fmla="*/ 139 h 234"/>
              <a:gd name="T42" fmla="*/ 71 w 1255"/>
              <a:gd name="T43" fmla="*/ 102 h 234"/>
              <a:gd name="T44" fmla="*/ 85 w 1255"/>
              <a:gd name="T45" fmla="*/ 112 h 234"/>
              <a:gd name="T46" fmla="*/ 118 w 1255"/>
              <a:gd name="T47" fmla="*/ 119 h 234"/>
              <a:gd name="T48" fmla="*/ 147 w 1255"/>
              <a:gd name="T49" fmla="*/ 119 h 234"/>
              <a:gd name="T50" fmla="*/ 193 w 1255"/>
              <a:gd name="T51" fmla="*/ 116 h 234"/>
              <a:gd name="T52" fmla="*/ 414 w 1255"/>
              <a:gd name="T53" fmla="*/ 112 h 234"/>
              <a:gd name="T54" fmla="*/ 474 w 1255"/>
              <a:gd name="T55" fmla="*/ 117 h 234"/>
              <a:gd name="T56" fmla="*/ 499 w 1255"/>
              <a:gd name="T57" fmla="*/ 111 h 234"/>
              <a:gd name="T58" fmla="*/ 518 w 1255"/>
              <a:gd name="T59" fmla="*/ 118 h 234"/>
              <a:gd name="T60" fmla="*/ 538 w 1255"/>
              <a:gd name="T61" fmla="*/ 157 h 234"/>
              <a:gd name="T62" fmla="*/ 494 w 1255"/>
              <a:gd name="T63" fmla="*/ 99 h 234"/>
              <a:gd name="T64" fmla="*/ 483 w 1255"/>
              <a:gd name="T65" fmla="*/ 97 h 234"/>
              <a:gd name="T66" fmla="*/ 445 w 1255"/>
              <a:gd name="T67" fmla="*/ 107 h 234"/>
              <a:gd name="T68" fmla="*/ 223 w 1255"/>
              <a:gd name="T69" fmla="*/ 107 h 234"/>
              <a:gd name="T70" fmla="*/ 178 w 1255"/>
              <a:gd name="T71" fmla="*/ 98 h 234"/>
              <a:gd name="T72" fmla="*/ 138 w 1255"/>
              <a:gd name="T73" fmla="*/ 105 h 234"/>
              <a:gd name="T74" fmla="*/ 616 w 1255"/>
              <a:gd name="T75" fmla="*/ 218 h 234"/>
              <a:gd name="T76" fmla="*/ 634 w 1255"/>
              <a:gd name="T77" fmla="*/ 202 h 234"/>
              <a:gd name="T78" fmla="*/ 635 w 1255"/>
              <a:gd name="T79" fmla="*/ 23 h 234"/>
              <a:gd name="T80" fmla="*/ 586 w 1255"/>
              <a:gd name="T81" fmla="*/ 94 h 234"/>
              <a:gd name="T82" fmla="*/ 651 w 1255"/>
              <a:gd name="T83" fmla="*/ 117 h 234"/>
              <a:gd name="T84" fmla="*/ 697 w 1255"/>
              <a:gd name="T85" fmla="*/ 69 h 234"/>
              <a:gd name="T86" fmla="*/ 710 w 1255"/>
              <a:gd name="T87" fmla="*/ 63 h 234"/>
              <a:gd name="T88" fmla="*/ 628 w 1255"/>
              <a:gd name="T89" fmla="*/ 1 h 234"/>
              <a:gd name="T90" fmla="*/ 545 w 1255"/>
              <a:gd name="T91" fmla="*/ 63 h 234"/>
              <a:gd name="T92" fmla="*/ 559 w 1255"/>
              <a:gd name="T93" fmla="*/ 69 h 234"/>
              <a:gd name="T94" fmla="*/ 611 w 1255"/>
              <a:gd name="T95" fmla="*/ 73 h 234"/>
              <a:gd name="T96" fmla="*/ 628 w 1255"/>
              <a:gd name="T97" fmla="*/ 121 h 234"/>
              <a:gd name="T98" fmla="*/ 557 w 1255"/>
              <a:gd name="T99" fmla="*/ 121 h 234"/>
              <a:gd name="T100" fmla="*/ 579 w 1255"/>
              <a:gd name="T101" fmla="*/ 116 h 234"/>
              <a:gd name="T102" fmla="*/ 568 w 1255"/>
              <a:gd name="T103" fmla="*/ 139 h 234"/>
              <a:gd name="T104" fmla="*/ 570 w 1255"/>
              <a:gd name="T105" fmla="*/ 159 h 234"/>
              <a:gd name="T106" fmla="*/ 604 w 1255"/>
              <a:gd name="T107" fmla="*/ 187 h 234"/>
              <a:gd name="T108" fmla="*/ 557 w 1255"/>
              <a:gd name="T109" fmla="*/ 131 h 234"/>
              <a:gd name="T110" fmla="*/ 703 w 1255"/>
              <a:gd name="T111" fmla="*/ 103 h 234"/>
              <a:gd name="T112" fmla="*/ 675 w 1255"/>
              <a:gd name="T113" fmla="*/ 107 h 234"/>
              <a:gd name="T114" fmla="*/ 693 w 1255"/>
              <a:gd name="T115" fmla="*/ 145 h 234"/>
              <a:gd name="T116" fmla="*/ 677 w 1255"/>
              <a:gd name="T117" fmla="*/ 151 h 234"/>
              <a:gd name="T118" fmla="*/ 651 w 1255"/>
              <a:gd name="T119" fmla="*/ 175 h 234"/>
              <a:gd name="T120" fmla="*/ 686 w 1255"/>
              <a:gd name="T121" fmla="*/ 18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5" name="直接连接符 14"/>
          <p:cNvCxnSpPr/>
          <p:nvPr/>
        </p:nvCxnSpPr>
        <p:spPr>
          <a:xfrm>
            <a:off x="7997125" y="342900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46868" y="342610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27"/>
          <p:cNvSpPr>
            <a:spLocks/>
          </p:cNvSpPr>
          <p:nvPr/>
        </p:nvSpPr>
        <p:spPr bwMode="auto">
          <a:xfrm flipH="1">
            <a:off x="7146756" y="967119"/>
            <a:ext cx="743535" cy="300546"/>
          </a:xfrm>
          <a:custGeom>
            <a:avLst/>
            <a:gdLst>
              <a:gd name="T0" fmla="*/ 366 w 399"/>
              <a:gd name="T1" fmla="*/ 100 h 159"/>
              <a:gd name="T2" fmla="*/ 371 w 399"/>
              <a:gd name="T3" fmla="*/ 115 h 159"/>
              <a:gd name="T4" fmla="*/ 350 w 399"/>
              <a:gd name="T5" fmla="*/ 118 h 159"/>
              <a:gd name="T6" fmla="*/ 361 w 399"/>
              <a:gd name="T7" fmla="*/ 88 h 159"/>
              <a:gd name="T8" fmla="*/ 383 w 399"/>
              <a:gd name="T9" fmla="*/ 131 h 159"/>
              <a:gd name="T10" fmla="*/ 313 w 399"/>
              <a:gd name="T11" fmla="*/ 148 h 159"/>
              <a:gd name="T12" fmla="*/ 261 w 399"/>
              <a:gd name="T13" fmla="*/ 129 h 159"/>
              <a:gd name="T14" fmla="*/ 260 w 399"/>
              <a:gd name="T15" fmla="*/ 128 h 159"/>
              <a:gd name="T16" fmla="*/ 240 w 399"/>
              <a:gd name="T17" fmla="*/ 159 h 159"/>
              <a:gd name="T18" fmla="*/ 91 w 399"/>
              <a:gd name="T19" fmla="*/ 11 h 159"/>
              <a:gd name="T20" fmla="*/ 11 w 399"/>
              <a:gd name="T21" fmla="*/ 53 h 159"/>
              <a:gd name="T22" fmla="*/ 63 w 399"/>
              <a:gd name="T23" fmla="*/ 109 h 159"/>
              <a:gd name="T24" fmla="*/ 89 w 399"/>
              <a:gd name="T25" fmla="*/ 68 h 159"/>
              <a:gd name="T26" fmla="*/ 48 w 399"/>
              <a:gd name="T27" fmla="*/ 45 h 159"/>
              <a:gd name="T28" fmla="*/ 36 w 399"/>
              <a:gd name="T29" fmla="*/ 76 h 159"/>
              <a:gd name="T30" fmla="*/ 69 w 399"/>
              <a:gd name="T31" fmla="*/ 78 h 159"/>
              <a:gd name="T32" fmla="*/ 59 w 399"/>
              <a:gd name="T33" fmla="*/ 61 h 159"/>
              <a:gd name="T34" fmla="*/ 43 w 399"/>
              <a:gd name="T35" fmla="*/ 72 h 159"/>
              <a:gd name="T36" fmla="*/ 62 w 399"/>
              <a:gd name="T37" fmla="*/ 58 h 159"/>
              <a:gd name="T38" fmla="*/ 72 w 399"/>
              <a:gd name="T39" fmla="*/ 79 h 159"/>
              <a:gd name="T40" fmla="*/ 32 w 399"/>
              <a:gd name="T41" fmla="*/ 78 h 159"/>
              <a:gd name="T42" fmla="*/ 46 w 399"/>
              <a:gd name="T43" fmla="*/ 42 h 159"/>
              <a:gd name="T44" fmla="*/ 93 w 399"/>
              <a:gd name="T45" fmla="*/ 69 h 159"/>
              <a:gd name="T46" fmla="*/ 64 w 399"/>
              <a:gd name="T47" fmla="*/ 114 h 159"/>
              <a:gd name="T48" fmla="*/ 8 w 399"/>
              <a:gd name="T49" fmla="*/ 52 h 159"/>
              <a:gd name="T50" fmla="*/ 94 w 399"/>
              <a:gd name="T51" fmla="*/ 7 h 159"/>
              <a:gd name="T52" fmla="*/ 238 w 399"/>
              <a:gd name="T53" fmla="*/ 151 h 159"/>
              <a:gd name="T54" fmla="*/ 256 w 399"/>
              <a:gd name="T55" fmla="*/ 126 h 159"/>
              <a:gd name="T56" fmla="*/ 207 w 399"/>
              <a:gd name="T57" fmla="*/ 73 h 159"/>
              <a:gd name="T58" fmla="*/ 345 w 399"/>
              <a:gd name="T59" fmla="*/ 75 h 159"/>
              <a:gd name="T60" fmla="*/ 264 w 399"/>
              <a:gd name="T61" fmla="*/ 124 h 159"/>
              <a:gd name="T62" fmla="*/ 314 w 399"/>
              <a:gd name="T63" fmla="*/ 143 h 159"/>
              <a:gd name="T64" fmla="*/ 380 w 399"/>
              <a:gd name="T65" fmla="*/ 131 h 159"/>
              <a:gd name="T66" fmla="*/ 361 w 399"/>
              <a:gd name="T67" fmla="*/ 93 h 159"/>
              <a:gd name="T68" fmla="*/ 352 w 399"/>
              <a:gd name="T69" fmla="*/ 116 h 159"/>
              <a:gd name="T70" fmla="*/ 366 w 399"/>
              <a:gd name="T71" fmla="*/ 10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7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7"/>
          <p:cNvSpPr>
            <a:spLocks/>
          </p:cNvSpPr>
          <p:nvPr/>
        </p:nvSpPr>
        <p:spPr bwMode="auto">
          <a:xfrm>
            <a:off x="4257796" y="940520"/>
            <a:ext cx="743535" cy="300546"/>
          </a:xfrm>
          <a:custGeom>
            <a:avLst/>
            <a:gdLst>
              <a:gd name="T0" fmla="*/ 366 w 399"/>
              <a:gd name="T1" fmla="*/ 100 h 159"/>
              <a:gd name="T2" fmla="*/ 371 w 399"/>
              <a:gd name="T3" fmla="*/ 115 h 159"/>
              <a:gd name="T4" fmla="*/ 350 w 399"/>
              <a:gd name="T5" fmla="*/ 118 h 159"/>
              <a:gd name="T6" fmla="*/ 361 w 399"/>
              <a:gd name="T7" fmla="*/ 88 h 159"/>
              <a:gd name="T8" fmla="*/ 383 w 399"/>
              <a:gd name="T9" fmla="*/ 131 h 159"/>
              <a:gd name="T10" fmla="*/ 313 w 399"/>
              <a:gd name="T11" fmla="*/ 148 h 159"/>
              <a:gd name="T12" fmla="*/ 261 w 399"/>
              <a:gd name="T13" fmla="*/ 129 h 159"/>
              <a:gd name="T14" fmla="*/ 260 w 399"/>
              <a:gd name="T15" fmla="*/ 128 h 159"/>
              <a:gd name="T16" fmla="*/ 240 w 399"/>
              <a:gd name="T17" fmla="*/ 159 h 159"/>
              <a:gd name="T18" fmla="*/ 91 w 399"/>
              <a:gd name="T19" fmla="*/ 11 h 159"/>
              <a:gd name="T20" fmla="*/ 11 w 399"/>
              <a:gd name="T21" fmla="*/ 53 h 159"/>
              <a:gd name="T22" fmla="*/ 63 w 399"/>
              <a:gd name="T23" fmla="*/ 109 h 159"/>
              <a:gd name="T24" fmla="*/ 89 w 399"/>
              <a:gd name="T25" fmla="*/ 68 h 159"/>
              <a:gd name="T26" fmla="*/ 48 w 399"/>
              <a:gd name="T27" fmla="*/ 45 h 159"/>
              <a:gd name="T28" fmla="*/ 36 w 399"/>
              <a:gd name="T29" fmla="*/ 76 h 159"/>
              <a:gd name="T30" fmla="*/ 69 w 399"/>
              <a:gd name="T31" fmla="*/ 78 h 159"/>
              <a:gd name="T32" fmla="*/ 59 w 399"/>
              <a:gd name="T33" fmla="*/ 61 h 159"/>
              <a:gd name="T34" fmla="*/ 43 w 399"/>
              <a:gd name="T35" fmla="*/ 72 h 159"/>
              <a:gd name="T36" fmla="*/ 62 w 399"/>
              <a:gd name="T37" fmla="*/ 58 h 159"/>
              <a:gd name="T38" fmla="*/ 72 w 399"/>
              <a:gd name="T39" fmla="*/ 79 h 159"/>
              <a:gd name="T40" fmla="*/ 32 w 399"/>
              <a:gd name="T41" fmla="*/ 78 h 159"/>
              <a:gd name="T42" fmla="*/ 46 w 399"/>
              <a:gd name="T43" fmla="*/ 42 h 159"/>
              <a:gd name="T44" fmla="*/ 93 w 399"/>
              <a:gd name="T45" fmla="*/ 69 h 159"/>
              <a:gd name="T46" fmla="*/ 64 w 399"/>
              <a:gd name="T47" fmla="*/ 114 h 159"/>
              <a:gd name="T48" fmla="*/ 8 w 399"/>
              <a:gd name="T49" fmla="*/ 52 h 159"/>
              <a:gd name="T50" fmla="*/ 94 w 399"/>
              <a:gd name="T51" fmla="*/ 7 h 159"/>
              <a:gd name="T52" fmla="*/ 238 w 399"/>
              <a:gd name="T53" fmla="*/ 151 h 159"/>
              <a:gd name="T54" fmla="*/ 256 w 399"/>
              <a:gd name="T55" fmla="*/ 126 h 159"/>
              <a:gd name="T56" fmla="*/ 207 w 399"/>
              <a:gd name="T57" fmla="*/ 73 h 159"/>
              <a:gd name="T58" fmla="*/ 345 w 399"/>
              <a:gd name="T59" fmla="*/ 75 h 159"/>
              <a:gd name="T60" fmla="*/ 264 w 399"/>
              <a:gd name="T61" fmla="*/ 124 h 159"/>
              <a:gd name="T62" fmla="*/ 314 w 399"/>
              <a:gd name="T63" fmla="*/ 143 h 159"/>
              <a:gd name="T64" fmla="*/ 380 w 399"/>
              <a:gd name="T65" fmla="*/ 131 h 159"/>
              <a:gd name="T66" fmla="*/ 361 w 399"/>
              <a:gd name="T67" fmla="*/ 93 h 159"/>
              <a:gd name="T68" fmla="*/ 352 w 399"/>
              <a:gd name="T69" fmla="*/ 116 h 159"/>
              <a:gd name="T70" fmla="*/ 366 w 399"/>
              <a:gd name="T71" fmla="*/ 10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7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 name="组合 37"/>
          <p:cNvGrpSpPr/>
          <p:nvPr/>
        </p:nvGrpSpPr>
        <p:grpSpPr>
          <a:xfrm>
            <a:off x="5086298" y="1191992"/>
            <a:ext cx="1975492" cy="49074"/>
            <a:chOff x="5108253" y="1177442"/>
            <a:chExt cx="1975492" cy="49074"/>
          </a:xfrm>
        </p:grpSpPr>
        <p:cxnSp>
          <p:nvCxnSpPr>
            <p:cNvPr id="33" name="直接连接符 32"/>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5084916" y="6224664"/>
            <a:ext cx="1975492" cy="49074"/>
            <a:chOff x="5108253" y="1177442"/>
            <a:chExt cx="1975492" cy="49074"/>
          </a:xfrm>
        </p:grpSpPr>
        <p:cxnSp>
          <p:nvCxnSpPr>
            <p:cNvPr id="52" name="直接连接符 51"/>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5064348" y="5167332"/>
            <a:ext cx="2016626" cy="278698"/>
            <a:chOff x="7150100" y="4803775"/>
            <a:chExt cx="2317750" cy="668338"/>
          </a:xfrm>
        </p:grpSpPr>
        <p:sp>
          <p:nvSpPr>
            <p:cNvPr id="43" name="Freeform 31"/>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2"/>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3"/>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34"/>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AA7D8BCF-50A5-4737-8E66-BE2450986272}"/>
              </a:ext>
            </a:extLst>
          </p:cNvPr>
          <p:cNvSpPr txBox="1"/>
          <p:nvPr/>
        </p:nvSpPr>
        <p:spPr>
          <a:xfrm>
            <a:off x="5019601" y="5552039"/>
            <a:ext cx="2370826" cy="646331"/>
          </a:xfrm>
          <a:prstGeom prst="rect">
            <a:avLst/>
          </a:prstGeom>
          <a:noFill/>
        </p:spPr>
        <p:txBody>
          <a:bodyPr wrap="square" rtlCol="0">
            <a:spAutoFit/>
          </a:bodyPr>
          <a:lstStyle/>
          <a:p>
            <a:r>
              <a:rPr lang="zh-CN" altLang="en-US" dirty="0">
                <a:latin typeface="Adobe Devanagari" panose="02040503050201020203" pitchFamily="18" charset="0"/>
                <a:cs typeface="Adobe Devanagari" panose="02040503050201020203" pitchFamily="18" charset="0"/>
              </a:rPr>
              <a:t>组长：陈凯伟</a:t>
            </a:r>
            <a:endParaRPr lang="en-US" altLang="zh-CN" dirty="0">
              <a:latin typeface="Adobe Devanagari" panose="02040503050201020203" pitchFamily="18" charset="0"/>
              <a:cs typeface="Adobe Devanagari" panose="02040503050201020203" pitchFamily="18" charset="0"/>
            </a:endParaRPr>
          </a:p>
          <a:p>
            <a:r>
              <a:rPr lang="zh-CN" altLang="en-US" dirty="0">
                <a:latin typeface="Adobe Devanagari" panose="02040503050201020203" pitchFamily="18" charset="0"/>
                <a:cs typeface="Adobe Devanagari" panose="02040503050201020203" pitchFamily="18" charset="0"/>
              </a:rPr>
              <a:t>组员：杨文傲 段歆宇</a:t>
            </a:r>
          </a:p>
        </p:txBody>
      </p:sp>
    </p:spTree>
    <p:extLst>
      <p:ext uri="{BB962C8B-B14F-4D97-AF65-F5344CB8AC3E}">
        <p14:creationId xmlns:p14="http://schemas.microsoft.com/office/powerpoint/2010/main" val="298406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连接符 13"/>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349153" y="1402564"/>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文本框 19"/>
          <p:cNvSpPr txBox="1"/>
          <p:nvPr/>
        </p:nvSpPr>
        <p:spPr>
          <a:xfrm>
            <a:off x="1243719" y="1509982"/>
            <a:ext cx="1035745" cy="523220"/>
          </a:xfrm>
          <a:prstGeom prst="rect">
            <a:avLst/>
          </a:prstGeom>
          <a:noFill/>
        </p:spPr>
        <p:txBody>
          <a:bodyPr wrap="square" rtlCol="0">
            <a:spAutoFit/>
          </a:bodyPr>
          <a:lstStyle/>
          <a:p>
            <a:pPr algn="ctr"/>
            <a:r>
              <a:rPr lang="zh-CN" altLang="en-US" sz="2800" b="1" dirty="0">
                <a:solidFill>
                  <a:prstClr val="white"/>
                </a:solidFill>
                <a:latin typeface="宋体" panose="02010600030101010101" pitchFamily="2" charset="-122"/>
              </a:rPr>
              <a:t>一</a:t>
            </a:r>
            <a:endParaRPr lang="en-US" altLang="zh-CN" sz="2800" b="1" dirty="0">
              <a:solidFill>
                <a:prstClr val="white"/>
              </a:solidFill>
              <a:latin typeface="宋体" panose="02010600030101010101" pitchFamily="2" charset="-122"/>
            </a:endParaRPr>
          </a:p>
        </p:txBody>
      </p:sp>
      <p:grpSp>
        <p:nvGrpSpPr>
          <p:cNvPr id="21" name="组合 20"/>
          <p:cNvGrpSpPr/>
          <p:nvPr/>
        </p:nvGrpSpPr>
        <p:grpSpPr>
          <a:xfrm>
            <a:off x="851801" y="5499679"/>
            <a:ext cx="1975492" cy="49074"/>
            <a:chOff x="5108253" y="1177442"/>
            <a:chExt cx="1975492" cy="49074"/>
          </a:xfrm>
        </p:grpSpPr>
        <p:cxnSp>
          <p:nvCxnSpPr>
            <p:cNvPr id="22" name="直接连接符 21"/>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53278" y="2552981"/>
            <a:ext cx="2016626" cy="278698"/>
            <a:chOff x="7150100" y="4803775"/>
            <a:chExt cx="2317750" cy="668338"/>
          </a:xfrm>
        </p:grpSpPr>
        <p:sp>
          <p:nvSpPr>
            <p:cNvPr id="25" name="Freeform 31"/>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32"/>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33"/>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4"/>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9" name="文本框 28"/>
          <p:cNvSpPr txBox="1"/>
          <p:nvPr/>
        </p:nvSpPr>
        <p:spPr>
          <a:xfrm>
            <a:off x="733670" y="3587126"/>
            <a:ext cx="2146462" cy="1200329"/>
          </a:xfrm>
          <a:prstGeom prst="rect">
            <a:avLst/>
          </a:prstGeom>
          <a:noFill/>
        </p:spPr>
        <p:txBody>
          <a:bodyPr wrap="square" rtlCol="0">
            <a:spAutoFit/>
          </a:bodyPr>
          <a:lstStyle/>
          <a:p>
            <a:pPr algn="ctr"/>
            <a:r>
              <a:rPr lang="en-US" altLang="zh-CN" sz="3600" b="1" dirty="0">
                <a:solidFill>
                  <a:prstClr val="black"/>
                </a:solidFill>
                <a:latin typeface="楷体" panose="02010609060101010101" pitchFamily="49" charset="-122"/>
                <a:ea typeface="楷体" panose="02010609060101010101" pitchFamily="49" charset="-122"/>
              </a:rPr>
              <a:t>K-</a:t>
            </a:r>
            <a:r>
              <a:rPr lang="en-US" altLang="zh-CN" sz="3600" b="1" dirty="0" err="1">
                <a:solidFill>
                  <a:prstClr val="black"/>
                </a:solidFill>
                <a:latin typeface="楷体" panose="02010609060101010101" pitchFamily="49" charset="-122"/>
                <a:ea typeface="楷体" panose="02010609060101010101" pitchFamily="49" charset="-122"/>
              </a:rPr>
              <a:t>meams</a:t>
            </a:r>
            <a:endParaRPr lang="en-US" altLang="zh-CN" sz="3600" b="1" dirty="0">
              <a:solidFill>
                <a:prstClr val="black"/>
              </a:solidFill>
              <a:latin typeface="楷体" panose="02010609060101010101" pitchFamily="49" charset="-122"/>
              <a:ea typeface="楷体" panose="02010609060101010101" pitchFamily="49" charset="-122"/>
            </a:endParaRPr>
          </a:p>
          <a:p>
            <a:pPr algn="ctr"/>
            <a:r>
              <a:rPr lang="zh-CN" altLang="en-US" sz="3600" b="1" dirty="0">
                <a:solidFill>
                  <a:prstClr val="black"/>
                </a:solidFill>
                <a:latin typeface="楷体" panose="02010609060101010101" pitchFamily="49" charset="-122"/>
                <a:ea typeface="楷体" panose="02010609060101010101" pitchFamily="49" charset="-122"/>
              </a:rPr>
              <a:t>滤波处理</a:t>
            </a:r>
          </a:p>
        </p:txBody>
      </p:sp>
      <p:sp>
        <p:nvSpPr>
          <p:cNvPr id="2" name="文本框 1">
            <a:extLst>
              <a:ext uri="{FF2B5EF4-FFF2-40B4-BE49-F238E27FC236}">
                <a16:creationId xmlns:a16="http://schemas.microsoft.com/office/drawing/2014/main" id="{86A8B98A-61BF-43FB-91C4-D7D8ED463B0C}"/>
              </a:ext>
            </a:extLst>
          </p:cNvPr>
          <p:cNvSpPr txBox="1"/>
          <p:nvPr/>
        </p:nvSpPr>
        <p:spPr>
          <a:xfrm>
            <a:off x="3643105" y="1533860"/>
            <a:ext cx="7881257" cy="3785652"/>
          </a:xfrm>
          <a:prstGeom prst="rect">
            <a:avLst/>
          </a:prstGeom>
          <a:noFill/>
        </p:spPr>
        <p:txBody>
          <a:bodyPr wrap="square" rtlCol="0">
            <a:spAutoFit/>
          </a:bodyPr>
          <a:lstStyle/>
          <a:p>
            <a:r>
              <a:rPr lang="en-US" altLang="zh-CN" sz="2400" dirty="0">
                <a:latin typeface="华文仿宋" panose="02010600040101010101" pitchFamily="2" charset="-122"/>
                <a:ea typeface="华文仿宋" panose="02010600040101010101" pitchFamily="2" charset="-122"/>
              </a:rPr>
              <a:t>k</a:t>
            </a:r>
            <a:r>
              <a:rPr lang="zh-CN" altLang="en-US" sz="2400" dirty="0">
                <a:latin typeface="华文仿宋" panose="02010600040101010101" pitchFamily="2" charset="-122"/>
                <a:ea typeface="华文仿宋" panose="02010600040101010101" pitchFamily="2" charset="-122"/>
              </a:rPr>
              <a:t>均值聚类算法（</a:t>
            </a:r>
            <a:r>
              <a:rPr lang="en-US" altLang="zh-CN" sz="2400" dirty="0">
                <a:latin typeface="华文仿宋" panose="02010600040101010101" pitchFamily="2" charset="-122"/>
                <a:ea typeface="华文仿宋" panose="02010600040101010101" pitchFamily="2" charset="-122"/>
              </a:rPr>
              <a:t>k-means clustering algorithm</a:t>
            </a:r>
            <a:r>
              <a:rPr lang="zh-CN" altLang="en-US" sz="2400" dirty="0">
                <a:latin typeface="华文仿宋" panose="02010600040101010101" pitchFamily="2" charset="-122"/>
                <a:ea typeface="华文仿宋" panose="02010600040101010101" pitchFamily="2" charset="-122"/>
              </a:rPr>
              <a:t>）是一种迭代求解的聚类分析算法，其步骤是随机选取</a:t>
            </a:r>
            <a:r>
              <a:rPr lang="en-US" altLang="zh-CN" sz="2400" dirty="0">
                <a:latin typeface="华文仿宋" panose="02010600040101010101" pitchFamily="2" charset="-122"/>
                <a:ea typeface="华文仿宋" panose="02010600040101010101" pitchFamily="2" charset="-122"/>
              </a:rPr>
              <a:t>K</a:t>
            </a:r>
            <a:r>
              <a:rPr lang="zh-CN" altLang="en-US" sz="2400" dirty="0">
                <a:latin typeface="华文仿宋" panose="02010600040101010101" pitchFamily="2" charset="-122"/>
                <a:ea typeface="华文仿宋" panose="02010600040101010101" pitchFamily="2" charset="-122"/>
              </a:rPr>
              <a:t>个对象作为初始的聚类中心，然后计算每个对象与各个种子聚类中心之间的距离，把每个对象分配给距离它最近的聚类中心。聚类中心以及分配给它们的对象就代表一个聚类。每分配一个样本，聚类的聚类中心会根据聚类中现有的对象被重新计算。这个过程将不断重复直到满足某个终止条件。终止条件可以是没有（或最小数目）对象被重新分配给不同的聚类，没有（或最小数目）聚类中心再发生变化，误差平方和局部最小。</a:t>
            </a:r>
          </a:p>
        </p:txBody>
      </p:sp>
      <p:pic>
        <p:nvPicPr>
          <p:cNvPr id="3" name="图片 2">
            <a:extLst>
              <a:ext uri="{FF2B5EF4-FFF2-40B4-BE49-F238E27FC236}">
                <a16:creationId xmlns:a16="http://schemas.microsoft.com/office/drawing/2014/main" id="{7992D5C1-0D00-4074-BFE8-8427D746A8D5}"/>
              </a:ext>
            </a:extLst>
          </p:cNvPr>
          <p:cNvPicPr>
            <a:picLocks noChangeAspect="1"/>
          </p:cNvPicPr>
          <p:nvPr/>
        </p:nvPicPr>
        <p:blipFill>
          <a:blip r:embed="rId2"/>
          <a:stretch>
            <a:fillRect/>
          </a:stretch>
        </p:blipFill>
        <p:spPr>
          <a:xfrm>
            <a:off x="3602643" y="1698966"/>
            <a:ext cx="7872164" cy="3455439"/>
          </a:xfrm>
          <a:prstGeom prst="rect">
            <a:avLst/>
          </a:prstGeom>
        </p:spPr>
      </p:pic>
      <p:pic>
        <p:nvPicPr>
          <p:cNvPr id="5" name="图片 4">
            <a:extLst>
              <a:ext uri="{FF2B5EF4-FFF2-40B4-BE49-F238E27FC236}">
                <a16:creationId xmlns:a16="http://schemas.microsoft.com/office/drawing/2014/main" id="{FEACD2B5-0351-4476-AB70-4F83AFBA6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803" y="96112"/>
            <a:ext cx="4995863" cy="6661149"/>
          </a:xfrm>
          <a:prstGeom prst="rect">
            <a:avLst/>
          </a:prstGeom>
        </p:spPr>
      </p:pic>
    </p:spTree>
    <p:extLst>
      <p:ext uri="{BB962C8B-B14F-4D97-AF65-F5344CB8AC3E}">
        <p14:creationId xmlns:p14="http://schemas.microsoft.com/office/powerpoint/2010/main" val="245174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2">
                                            <p:txEl>
                                              <p:pRg st="0" end="0"/>
                                            </p:txEl>
                                          </p:spTgt>
                                        </p:tgtEl>
                                      </p:cBhvr>
                                    </p:animEffect>
                                    <p:set>
                                      <p:cBhvr>
                                        <p:cTn id="14" dur="1" fill="hold">
                                          <p:stCondLst>
                                            <p:cond delay="499"/>
                                          </p:stCondLst>
                                        </p:cTn>
                                        <p:tgtEl>
                                          <p:spTgt spid="2">
                                            <p:txEl>
                                              <p:pRg st="0" end="0"/>
                                            </p:txEl>
                                          </p:spTgt>
                                        </p:tgtEl>
                                        <p:attrNameLst>
                                          <p:attrName>style.visibility</p:attrName>
                                        </p:attrNameLst>
                                      </p:cBhvr>
                                      <p:to>
                                        <p:strVal val="hidden"/>
                                      </p:to>
                                    </p:set>
                                  </p:childTnLst>
                                </p:cTn>
                              </p:par>
                            </p:childTnLst>
                          </p:cTn>
                        </p:par>
                        <p:par>
                          <p:cTn id="15" fill="hold">
                            <p:stCondLst>
                              <p:cond delay="500"/>
                            </p:stCondLst>
                            <p:childTnLst>
                              <p:par>
                                <p:cTn id="16" presetID="20"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par>
                          <p:cTn id="24" fill="hold">
                            <p:stCondLst>
                              <p:cond delay="500"/>
                            </p:stCondLst>
                            <p:childTnLst>
                              <p:par>
                                <p:cTn id="25" presetID="5" presetClass="entr" presetSubtype="1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698ABF0-21F2-43A4-955A-2582271D3CEE}"/>
              </a:ext>
            </a:extLst>
          </p:cNvPr>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76978138-4EA8-44D0-B61E-E50C14CBD879}"/>
              </a:ext>
            </a:extLst>
          </p:cNvPr>
          <p:cNvGrpSpPr/>
          <p:nvPr/>
        </p:nvGrpSpPr>
        <p:grpSpPr>
          <a:xfrm>
            <a:off x="1349153" y="1402564"/>
            <a:ext cx="804793" cy="798631"/>
            <a:chOff x="4985288" y="1224585"/>
            <a:chExt cx="2546888" cy="2527388"/>
          </a:xfrm>
          <a:effectLst/>
        </p:grpSpPr>
        <p:sp>
          <p:nvSpPr>
            <p:cNvPr id="6" name="椭圆 5">
              <a:extLst>
                <a:ext uri="{FF2B5EF4-FFF2-40B4-BE49-F238E27FC236}">
                  <a16:creationId xmlns:a16="http://schemas.microsoft.com/office/drawing/2014/main" id="{B80AA2C0-1448-4DBA-B819-842B96EAE1F9}"/>
                </a:ext>
              </a:extLst>
            </p:cNvPr>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a:extLst>
                <a:ext uri="{FF2B5EF4-FFF2-40B4-BE49-F238E27FC236}">
                  <a16:creationId xmlns:a16="http://schemas.microsoft.com/office/drawing/2014/main" id="{A17F6774-3B3B-473B-A0DF-7ADF0D594C96}"/>
                </a:ext>
              </a:extLst>
            </p:cNvPr>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a:extLst>
                <a:ext uri="{FF2B5EF4-FFF2-40B4-BE49-F238E27FC236}">
                  <a16:creationId xmlns:a16="http://schemas.microsoft.com/office/drawing/2014/main" id="{843CCF23-8AB1-4223-BA8A-89249B95BC9A}"/>
                </a:ext>
              </a:extLst>
            </p:cNvPr>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文本框 8">
            <a:extLst>
              <a:ext uri="{FF2B5EF4-FFF2-40B4-BE49-F238E27FC236}">
                <a16:creationId xmlns:a16="http://schemas.microsoft.com/office/drawing/2014/main" id="{0BAF6A2C-880F-46A9-AA11-5465CDFA16FE}"/>
              </a:ext>
            </a:extLst>
          </p:cNvPr>
          <p:cNvSpPr txBox="1"/>
          <p:nvPr/>
        </p:nvSpPr>
        <p:spPr>
          <a:xfrm>
            <a:off x="1243719" y="1509982"/>
            <a:ext cx="1035745" cy="523220"/>
          </a:xfrm>
          <a:prstGeom prst="rect">
            <a:avLst/>
          </a:prstGeom>
          <a:noFill/>
        </p:spPr>
        <p:txBody>
          <a:bodyPr wrap="square" rtlCol="0">
            <a:spAutoFit/>
          </a:bodyPr>
          <a:lstStyle/>
          <a:p>
            <a:pPr algn="ctr"/>
            <a:r>
              <a:rPr lang="zh-CN" altLang="en-US" sz="2800" b="1" dirty="0">
                <a:solidFill>
                  <a:prstClr val="white"/>
                </a:solidFill>
                <a:latin typeface="宋体" panose="02010600030101010101" pitchFamily="2" charset="-122"/>
              </a:rPr>
              <a:t>二</a:t>
            </a:r>
            <a:endParaRPr lang="en-US" altLang="zh-CN" sz="2800" b="1" dirty="0">
              <a:solidFill>
                <a:prstClr val="white"/>
              </a:solidFill>
              <a:latin typeface="宋体" panose="02010600030101010101" pitchFamily="2" charset="-122"/>
            </a:endParaRPr>
          </a:p>
        </p:txBody>
      </p:sp>
      <p:grpSp>
        <p:nvGrpSpPr>
          <p:cNvPr id="10" name="组合 9">
            <a:extLst>
              <a:ext uri="{FF2B5EF4-FFF2-40B4-BE49-F238E27FC236}">
                <a16:creationId xmlns:a16="http://schemas.microsoft.com/office/drawing/2014/main" id="{CE002B3B-B147-4F3A-A5F0-31B46BE2B716}"/>
              </a:ext>
            </a:extLst>
          </p:cNvPr>
          <p:cNvGrpSpPr/>
          <p:nvPr/>
        </p:nvGrpSpPr>
        <p:grpSpPr>
          <a:xfrm>
            <a:off x="851801" y="5499679"/>
            <a:ext cx="1975492" cy="49074"/>
            <a:chOff x="5108253" y="1177442"/>
            <a:chExt cx="1975492" cy="49074"/>
          </a:xfrm>
        </p:grpSpPr>
        <p:cxnSp>
          <p:nvCxnSpPr>
            <p:cNvPr id="11" name="直接连接符 10">
              <a:extLst>
                <a:ext uri="{FF2B5EF4-FFF2-40B4-BE49-F238E27FC236}">
                  <a16:creationId xmlns:a16="http://schemas.microsoft.com/office/drawing/2014/main" id="{71F22600-5276-438B-B56F-6273DD9F2326}"/>
                </a:ext>
              </a:extLst>
            </p:cNvPr>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06E9E37-2C54-422C-BC99-730FF3D0CFF4}"/>
                </a:ext>
              </a:extLst>
            </p:cNvPr>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42FFC306-0FCF-4BCD-B51E-6AEC4549E1FF}"/>
              </a:ext>
            </a:extLst>
          </p:cNvPr>
          <p:cNvGrpSpPr/>
          <p:nvPr/>
        </p:nvGrpSpPr>
        <p:grpSpPr>
          <a:xfrm>
            <a:off x="753278" y="2552981"/>
            <a:ext cx="2016626" cy="278698"/>
            <a:chOff x="7150100" y="4803775"/>
            <a:chExt cx="2317750" cy="668338"/>
          </a:xfrm>
        </p:grpSpPr>
        <p:sp>
          <p:nvSpPr>
            <p:cNvPr id="14" name="Freeform 31">
              <a:extLst>
                <a:ext uri="{FF2B5EF4-FFF2-40B4-BE49-F238E27FC236}">
                  <a16:creationId xmlns:a16="http://schemas.microsoft.com/office/drawing/2014/main" id="{C99A1CF6-E806-4D2D-835A-789E3B6028C3}"/>
                </a:ext>
              </a:extLst>
            </p:cNvPr>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32">
              <a:extLst>
                <a:ext uri="{FF2B5EF4-FFF2-40B4-BE49-F238E27FC236}">
                  <a16:creationId xmlns:a16="http://schemas.microsoft.com/office/drawing/2014/main" id="{12ED9AD3-F97F-4B17-A5CA-2F726E6183C6}"/>
                </a:ext>
              </a:extLst>
            </p:cNvPr>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33">
              <a:extLst>
                <a:ext uri="{FF2B5EF4-FFF2-40B4-BE49-F238E27FC236}">
                  <a16:creationId xmlns:a16="http://schemas.microsoft.com/office/drawing/2014/main" id="{9135DBEE-0800-458C-80EA-1A25920BF2A6}"/>
                </a:ext>
              </a:extLst>
            </p:cNvPr>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34">
              <a:extLst>
                <a:ext uri="{FF2B5EF4-FFF2-40B4-BE49-F238E27FC236}">
                  <a16:creationId xmlns:a16="http://schemas.microsoft.com/office/drawing/2014/main" id="{FDB5700E-7B39-4632-8BB1-3BCB4EA0D491}"/>
                </a:ext>
              </a:extLst>
            </p:cNvPr>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8" name="文本框 17">
            <a:extLst>
              <a:ext uri="{FF2B5EF4-FFF2-40B4-BE49-F238E27FC236}">
                <a16:creationId xmlns:a16="http://schemas.microsoft.com/office/drawing/2014/main" id="{C7AB8E2A-CB59-4D04-B633-D50C88801AD1}"/>
              </a:ext>
            </a:extLst>
          </p:cNvPr>
          <p:cNvSpPr txBox="1"/>
          <p:nvPr/>
        </p:nvSpPr>
        <p:spPr>
          <a:xfrm>
            <a:off x="805553" y="3010067"/>
            <a:ext cx="702199" cy="2308324"/>
          </a:xfrm>
          <a:prstGeom prst="rect">
            <a:avLst/>
          </a:prstGeom>
          <a:noFill/>
        </p:spPr>
        <p:txBody>
          <a:bodyPr wrap="square" rtlCol="0">
            <a:spAutoFit/>
          </a:bodyPr>
          <a:lstStyle/>
          <a:p>
            <a:pPr algn="ctr"/>
            <a:r>
              <a:rPr lang="zh-CN" altLang="en-US" sz="3600" b="1" dirty="0">
                <a:solidFill>
                  <a:prstClr val="black"/>
                </a:solidFill>
                <a:latin typeface="楷体" panose="02010609060101010101" pitchFamily="49" charset="-122"/>
                <a:ea typeface="楷体" panose="02010609060101010101" pitchFamily="49" charset="-122"/>
              </a:rPr>
              <a:t>锐化处理</a:t>
            </a:r>
          </a:p>
        </p:txBody>
      </p:sp>
      <p:sp>
        <p:nvSpPr>
          <p:cNvPr id="19" name="矩形 18">
            <a:extLst>
              <a:ext uri="{FF2B5EF4-FFF2-40B4-BE49-F238E27FC236}">
                <a16:creationId xmlns:a16="http://schemas.microsoft.com/office/drawing/2014/main" id="{460337E8-2367-4901-B8EA-3E9F30DEB849}"/>
              </a:ext>
            </a:extLst>
          </p:cNvPr>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文本框 19">
            <a:extLst>
              <a:ext uri="{FF2B5EF4-FFF2-40B4-BE49-F238E27FC236}">
                <a16:creationId xmlns:a16="http://schemas.microsoft.com/office/drawing/2014/main" id="{91107D16-73BA-4CE1-A048-26051EA3899F}"/>
              </a:ext>
            </a:extLst>
          </p:cNvPr>
          <p:cNvSpPr txBox="1"/>
          <p:nvPr/>
        </p:nvSpPr>
        <p:spPr>
          <a:xfrm>
            <a:off x="3738475" y="648121"/>
            <a:ext cx="4089664" cy="5632311"/>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卷积是图像处理中的基本操作。我们基本上将一个数学运算符应用于每个像素，并以某种方式更改其值。 </a:t>
            </a:r>
            <a:endParaRPr lang="en-US" altLang="zh-CN" sz="2400" dirty="0">
              <a:latin typeface="华文仿宋" panose="02010600040101010101" pitchFamily="2" charset="-122"/>
              <a:ea typeface="华文仿宋" panose="02010600040101010101" pitchFamily="2" charset="-122"/>
            </a:endParaRPr>
          </a:p>
          <a:p>
            <a:r>
              <a:rPr lang="zh-CN" altLang="en-US" sz="2400" dirty="0">
                <a:latin typeface="华文仿宋" panose="02010600040101010101" pitchFamily="2" charset="-122"/>
                <a:ea typeface="华文仿宋" panose="02010600040101010101" pitchFamily="2" charset="-122"/>
              </a:rPr>
              <a:t>为了应用这个数学运算符，我们使用另一个称为内核的矩阵。内核通常比输入图像小得多。对于图像中的每个像素，我们将内核放在最上面，以使内核的中心与所考虑的像素重合。然后，我们将核矩阵中的每个值与图像中的相应值相乘，然后将其相加。这是将应用于输出图像中此位置的新值。</a:t>
            </a:r>
          </a:p>
        </p:txBody>
      </p:sp>
      <p:pic>
        <p:nvPicPr>
          <p:cNvPr id="23" name="图片 22">
            <a:extLst>
              <a:ext uri="{FF2B5EF4-FFF2-40B4-BE49-F238E27FC236}">
                <a16:creationId xmlns:a16="http://schemas.microsoft.com/office/drawing/2014/main" id="{04CC279F-97D2-4410-A878-70D45A653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8139" y="1771282"/>
            <a:ext cx="4177691" cy="3315435"/>
          </a:xfrm>
          <a:prstGeom prst="rect">
            <a:avLst/>
          </a:prstGeom>
        </p:spPr>
      </p:pic>
      <p:pic>
        <p:nvPicPr>
          <p:cNvPr id="26" name="图片 25">
            <a:extLst>
              <a:ext uri="{FF2B5EF4-FFF2-40B4-BE49-F238E27FC236}">
                <a16:creationId xmlns:a16="http://schemas.microsoft.com/office/drawing/2014/main" id="{D890C9D5-CE0E-499D-BFBA-58A590D464F4}"/>
              </a:ext>
            </a:extLst>
          </p:cNvPr>
          <p:cNvPicPr>
            <a:picLocks noChangeAspect="1"/>
          </p:cNvPicPr>
          <p:nvPr/>
        </p:nvPicPr>
        <p:blipFill>
          <a:blip r:embed="rId3"/>
          <a:stretch>
            <a:fillRect/>
          </a:stretch>
        </p:blipFill>
        <p:spPr>
          <a:xfrm>
            <a:off x="7540460" y="2531210"/>
            <a:ext cx="4553384" cy="2006811"/>
          </a:xfrm>
          <a:prstGeom prst="rect">
            <a:avLst/>
          </a:prstGeom>
        </p:spPr>
      </p:pic>
      <p:sp>
        <p:nvSpPr>
          <p:cNvPr id="27" name="矩形 26">
            <a:extLst>
              <a:ext uri="{FF2B5EF4-FFF2-40B4-BE49-F238E27FC236}">
                <a16:creationId xmlns:a16="http://schemas.microsoft.com/office/drawing/2014/main" id="{07069A7B-222C-4991-BDA1-E880C2E0E808}"/>
              </a:ext>
            </a:extLst>
          </p:cNvPr>
          <p:cNvSpPr/>
          <p:nvPr/>
        </p:nvSpPr>
        <p:spPr>
          <a:xfrm>
            <a:off x="2106490" y="2994636"/>
            <a:ext cx="702199" cy="2308324"/>
          </a:xfrm>
          <a:prstGeom prst="rect">
            <a:avLst/>
          </a:prstGeom>
        </p:spPr>
        <p:txBody>
          <a:bodyPr wrap="square">
            <a:spAutoFit/>
          </a:bodyPr>
          <a:lstStyle/>
          <a:p>
            <a:pPr algn="ctr"/>
            <a:r>
              <a:rPr lang="zh-CN" altLang="en-US" sz="3600" b="1" dirty="0">
                <a:solidFill>
                  <a:prstClr val="black"/>
                </a:solidFill>
                <a:latin typeface="楷体" panose="02010609060101010101" pitchFamily="49" charset="-122"/>
                <a:ea typeface="楷体" panose="02010609060101010101" pitchFamily="49" charset="-122"/>
              </a:rPr>
              <a:t>边缘检测</a:t>
            </a:r>
          </a:p>
        </p:txBody>
      </p:sp>
      <p:sp>
        <p:nvSpPr>
          <p:cNvPr id="28" name="文本框 27">
            <a:extLst>
              <a:ext uri="{FF2B5EF4-FFF2-40B4-BE49-F238E27FC236}">
                <a16:creationId xmlns:a16="http://schemas.microsoft.com/office/drawing/2014/main" id="{F29AB521-4968-450B-9A0D-209F4B56A7E5}"/>
              </a:ext>
            </a:extLst>
          </p:cNvPr>
          <p:cNvSpPr txBox="1"/>
          <p:nvPr/>
        </p:nvSpPr>
        <p:spPr>
          <a:xfrm>
            <a:off x="1500387" y="3564195"/>
            <a:ext cx="274268" cy="1015663"/>
          </a:xfrm>
          <a:prstGeom prst="rect">
            <a:avLst/>
          </a:prstGeom>
          <a:noFill/>
        </p:spPr>
        <p:txBody>
          <a:bodyPr wrap="square" rtlCol="0">
            <a:spAutoFit/>
          </a:bodyPr>
          <a:lstStyle/>
          <a:p>
            <a:r>
              <a:rPr lang="en-US" altLang="zh-CN" sz="6000" dirty="0"/>
              <a:t>+</a:t>
            </a:r>
            <a:endParaRPr lang="zh-CN" altLang="en-US" sz="6000" dirty="0"/>
          </a:p>
        </p:txBody>
      </p:sp>
      <p:pic>
        <p:nvPicPr>
          <p:cNvPr id="30" name="图片 29">
            <a:extLst>
              <a:ext uri="{FF2B5EF4-FFF2-40B4-BE49-F238E27FC236}">
                <a16:creationId xmlns:a16="http://schemas.microsoft.com/office/drawing/2014/main" id="{3836AB03-3F86-4CDA-8658-3793B6D58C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461" y="96112"/>
            <a:ext cx="4553384" cy="6661149"/>
          </a:xfrm>
          <a:prstGeom prst="rect">
            <a:avLst/>
          </a:prstGeom>
        </p:spPr>
      </p:pic>
    </p:spTree>
    <p:extLst>
      <p:ext uri="{BB962C8B-B14F-4D97-AF65-F5344CB8AC3E}">
        <p14:creationId xmlns:p14="http://schemas.microsoft.com/office/powerpoint/2010/main" val="333899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nodeType="clickEffect">
                                  <p:stCondLst>
                                    <p:cond delay="0"/>
                                  </p:stCondLst>
                                  <p:childTnLst>
                                    <p:animEffect transition="out" filter="fade">
                                      <p:cBhvr>
                                        <p:cTn id="17" dur="500"/>
                                        <p:tgtEl>
                                          <p:spTgt spid="23"/>
                                        </p:tgtEl>
                                      </p:cBhvr>
                                    </p:animEffect>
                                    <p:anim calcmode="lin" valueType="num">
                                      <p:cBhvr>
                                        <p:cTn id="18" dur="500"/>
                                        <p:tgtEl>
                                          <p:spTgt spid="23"/>
                                        </p:tgtEl>
                                        <p:attrNameLst>
                                          <p:attrName>ppt_x</p:attrName>
                                        </p:attrNameLst>
                                      </p:cBhvr>
                                      <p:tavLst>
                                        <p:tav tm="0">
                                          <p:val>
                                            <p:strVal val="ppt_x"/>
                                          </p:val>
                                        </p:tav>
                                        <p:tav tm="100000">
                                          <p:val>
                                            <p:strVal val="ppt_x"/>
                                          </p:val>
                                        </p:tav>
                                      </p:tavLst>
                                    </p:anim>
                                    <p:anim calcmode="lin" valueType="num">
                                      <p:cBhvr>
                                        <p:cTn id="19" dur="500"/>
                                        <p:tgtEl>
                                          <p:spTgt spid="23"/>
                                        </p:tgtEl>
                                        <p:attrNameLst>
                                          <p:attrName>ppt_y</p:attrName>
                                        </p:attrNameLst>
                                      </p:cBhvr>
                                      <p:tavLst>
                                        <p:tav tm="0">
                                          <p:val>
                                            <p:strVal val="ppt_y"/>
                                          </p:val>
                                        </p:tav>
                                        <p:tav tm="100000">
                                          <p:val>
                                            <p:strVal val="ppt_y+.1"/>
                                          </p:val>
                                        </p:tav>
                                      </p:tavLst>
                                    </p:anim>
                                    <p:set>
                                      <p:cBhvr>
                                        <p:cTn id="20" dur="1" fill="hold">
                                          <p:stCondLst>
                                            <p:cond delay="499"/>
                                          </p:stCondLst>
                                        </p:cTn>
                                        <p:tgtEl>
                                          <p:spTgt spid="23"/>
                                        </p:tgtEl>
                                        <p:attrNameLst>
                                          <p:attrName>style.visibility</p:attrName>
                                        </p:attrNameLst>
                                      </p:cBhvr>
                                      <p:to>
                                        <p:strVal val="hidden"/>
                                      </p:to>
                                    </p:se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inVertical)">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xit" presetSubtype="1" fill="hold" nodeType="clickEffect">
                                  <p:stCondLst>
                                    <p:cond delay="0"/>
                                  </p:stCondLst>
                                  <p:childTnLst>
                                    <p:animEffect transition="out" filter="wheel(1)">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childTnLst>
                          </p:cTn>
                        </p:par>
                        <p:par>
                          <p:cTn id="30" fill="hold">
                            <p:stCondLst>
                              <p:cond delay="500"/>
                            </p:stCondLst>
                            <p:childTnLst>
                              <p:par>
                                <p:cTn id="31" presetID="50" presetClass="entr" presetSubtype="0" decel="100000"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strVal val="#ppt_w+.3"/>
                                          </p:val>
                                        </p:tav>
                                        <p:tav tm="100000">
                                          <p:val>
                                            <p:strVal val="#ppt_w"/>
                                          </p:val>
                                        </p:tav>
                                      </p:tavLst>
                                    </p:anim>
                                    <p:anim calcmode="lin" valueType="num">
                                      <p:cBhvr>
                                        <p:cTn id="34" dur="500" fill="hold"/>
                                        <p:tgtEl>
                                          <p:spTgt spid="30"/>
                                        </p:tgtEl>
                                        <p:attrNameLst>
                                          <p:attrName>ppt_h</p:attrName>
                                        </p:attrNameLst>
                                      </p:cBhvr>
                                      <p:tavLst>
                                        <p:tav tm="0">
                                          <p:val>
                                            <p:strVal val="#ppt_h"/>
                                          </p:val>
                                        </p:tav>
                                        <p:tav tm="100000">
                                          <p:val>
                                            <p:strVal val="#ppt_h"/>
                                          </p:val>
                                        </p:tav>
                                      </p:tavLst>
                                    </p:anim>
                                    <p:animEffect transition="in" filter="fad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AD141D09-8694-480F-A18F-9CF441F6D586}"/>
              </a:ext>
            </a:extLst>
          </p:cNvPr>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37F7190A-BCFB-4D42-AE65-873929B1DDB0}"/>
              </a:ext>
            </a:extLst>
          </p:cNvPr>
          <p:cNvGrpSpPr/>
          <p:nvPr/>
        </p:nvGrpSpPr>
        <p:grpSpPr>
          <a:xfrm>
            <a:off x="1349153" y="1402564"/>
            <a:ext cx="804793" cy="798631"/>
            <a:chOff x="4985288" y="1224585"/>
            <a:chExt cx="2546888" cy="2527388"/>
          </a:xfrm>
          <a:effectLst/>
        </p:grpSpPr>
        <p:sp>
          <p:nvSpPr>
            <p:cNvPr id="6" name="椭圆 5">
              <a:extLst>
                <a:ext uri="{FF2B5EF4-FFF2-40B4-BE49-F238E27FC236}">
                  <a16:creationId xmlns:a16="http://schemas.microsoft.com/office/drawing/2014/main" id="{764DC9FF-0C19-4A4E-998B-3FF01582D451}"/>
                </a:ext>
              </a:extLst>
            </p:cNvPr>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a:extLst>
                <a:ext uri="{FF2B5EF4-FFF2-40B4-BE49-F238E27FC236}">
                  <a16:creationId xmlns:a16="http://schemas.microsoft.com/office/drawing/2014/main" id="{A3B093B9-B6CB-4F07-9BB2-A485E7170ED4}"/>
                </a:ext>
              </a:extLst>
            </p:cNvPr>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a:extLst>
                <a:ext uri="{FF2B5EF4-FFF2-40B4-BE49-F238E27FC236}">
                  <a16:creationId xmlns:a16="http://schemas.microsoft.com/office/drawing/2014/main" id="{BD691F82-555B-45CC-AA63-BA5C2F03EE07}"/>
                </a:ext>
              </a:extLst>
            </p:cNvPr>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文本框 8">
            <a:extLst>
              <a:ext uri="{FF2B5EF4-FFF2-40B4-BE49-F238E27FC236}">
                <a16:creationId xmlns:a16="http://schemas.microsoft.com/office/drawing/2014/main" id="{6A875C36-53C8-4E32-9125-EBB783E7B4BC}"/>
              </a:ext>
            </a:extLst>
          </p:cNvPr>
          <p:cNvSpPr txBox="1"/>
          <p:nvPr/>
        </p:nvSpPr>
        <p:spPr>
          <a:xfrm>
            <a:off x="1243719" y="1509982"/>
            <a:ext cx="1035745" cy="523220"/>
          </a:xfrm>
          <a:prstGeom prst="rect">
            <a:avLst/>
          </a:prstGeom>
          <a:noFill/>
        </p:spPr>
        <p:txBody>
          <a:bodyPr wrap="square" rtlCol="0">
            <a:spAutoFit/>
          </a:bodyPr>
          <a:lstStyle/>
          <a:p>
            <a:pPr algn="ctr"/>
            <a:r>
              <a:rPr lang="zh-CN" altLang="en-US" sz="2800" b="1" dirty="0">
                <a:solidFill>
                  <a:prstClr val="white"/>
                </a:solidFill>
                <a:latin typeface="宋体" panose="02010600030101010101" pitchFamily="2" charset="-122"/>
              </a:rPr>
              <a:t>三</a:t>
            </a:r>
            <a:endParaRPr lang="en-US" altLang="zh-CN" sz="2800" b="1" dirty="0">
              <a:solidFill>
                <a:prstClr val="white"/>
              </a:solidFill>
              <a:latin typeface="宋体" panose="02010600030101010101" pitchFamily="2" charset="-122"/>
            </a:endParaRPr>
          </a:p>
        </p:txBody>
      </p:sp>
      <p:grpSp>
        <p:nvGrpSpPr>
          <p:cNvPr id="10" name="组合 9">
            <a:extLst>
              <a:ext uri="{FF2B5EF4-FFF2-40B4-BE49-F238E27FC236}">
                <a16:creationId xmlns:a16="http://schemas.microsoft.com/office/drawing/2014/main" id="{4AEA4790-B3CD-4E50-8013-D2E3CEDC8F61}"/>
              </a:ext>
            </a:extLst>
          </p:cNvPr>
          <p:cNvGrpSpPr/>
          <p:nvPr/>
        </p:nvGrpSpPr>
        <p:grpSpPr>
          <a:xfrm>
            <a:off x="851801" y="5499679"/>
            <a:ext cx="1975492" cy="49074"/>
            <a:chOff x="5108253" y="1177442"/>
            <a:chExt cx="1975492" cy="49074"/>
          </a:xfrm>
        </p:grpSpPr>
        <p:cxnSp>
          <p:nvCxnSpPr>
            <p:cNvPr id="11" name="直接连接符 10">
              <a:extLst>
                <a:ext uri="{FF2B5EF4-FFF2-40B4-BE49-F238E27FC236}">
                  <a16:creationId xmlns:a16="http://schemas.microsoft.com/office/drawing/2014/main" id="{332CDCCE-FE84-4C7F-AC00-29FB20A38D5C}"/>
                </a:ext>
              </a:extLst>
            </p:cNvPr>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93D343-BDE2-48CD-B64C-E5571D045ABE}"/>
                </a:ext>
              </a:extLst>
            </p:cNvPr>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A8908C5D-DE39-47CD-B3C2-63DE260C4CA2}"/>
              </a:ext>
            </a:extLst>
          </p:cNvPr>
          <p:cNvGrpSpPr/>
          <p:nvPr/>
        </p:nvGrpSpPr>
        <p:grpSpPr>
          <a:xfrm>
            <a:off x="753278" y="2552981"/>
            <a:ext cx="2016626" cy="278698"/>
            <a:chOff x="7150100" y="4803775"/>
            <a:chExt cx="2317750" cy="668338"/>
          </a:xfrm>
        </p:grpSpPr>
        <p:sp>
          <p:nvSpPr>
            <p:cNvPr id="14" name="Freeform 31">
              <a:extLst>
                <a:ext uri="{FF2B5EF4-FFF2-40B4-BE49-F238E27FC236}">
                  <a16:creationId xmlns:a16="http://schemas.microsoft.com/office/drawing/2014/main" id="{D1EF3D83-F643-4262-91E0-F45FA503AA80}"/>
                </a:ext>
              </a:extLst>
            </p:cNvPr>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32">
              <a:extLst>
                <a:ext uri="{FF2B5EF4-FFF2-40B4-BE49-F238E27FC236}">
                  <a16:creationId xmlns:a16="http://schemas.microsoft.com/office/drawing/2014/main" id="{F1484A4B-0216-4913-A2C7-53FFFE57982D}"/>
                </a:ext>
              </a:extLst>
            </p:cNvPr>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33">
              <a:extLst>
                <a:ext uri="{FF2B5EF4-FFF2-40B4-BE49-F238E27FC236}">
                  <a16:creationId xmlns:a16="http://schemas.microsoft.com/office/drawing/2014/main" id="{83A60911-F9A0-47F0-90F3-7CDE60529B9F}"/>
                </a:ext>
              </a:extLst>
            </p:cNvPr>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34">
              <a:extLst>
                <a:ext uri="{FF2B5EF4-FFF2-40B4-BE49-F238E27FC236}">
                  <a16:creationId xmlns:a16="http://schemas.microsoft.com/office/drawing/2014/main" id="{FB10171F-DF47-4E62-A267-CCBE00BC5843}"/>
                </a:ext>
              </a:extLst>
            </p:cNvPr>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8" name="文本框 17">
            <a:extLst>
              <a:ext uri="{FF2B5EF4-FFF2-40B4-BE49-F238E27FC236}">
                <a16:creationId xmlns:a16="http://schemas.microsoft.com/office/drawing/2014/main" id="{BB38214F-7FD6-4DF8-84A3-0DB46693229F}"/>
              </a:ext>
            </a:extLst>
          </p:cNvPr>
          <p:cNvSpPr txBox="1"/>
          <p:nvPr/>
        </p:nvSpPr>
        <p:spPr>
          <a:xfrm>
            <a:off x="1401930" y="3010033"/>
            <a:ext cx="663498" cy="2308324"/>
          </a:xfrm>
          <a:prstGeom prst="rect">
            <a:avLst/>
          </a:prstGeom>
          <a:noFill/>
        </p:spPr>
        <p:txBody>
          <a:bodyPr wrap="square" rtlCol="0">
            <a:spAutoFit/>
          </a:bodyPr>
          <a:lstStyle/>
          <a:p>
            <a:pPr algn="ctr"/>
            <a:r>
              <a:rPr lang="zh-CN" altLang="en-US" sz="3600" b="1" dirty="0">
                <a:solidFill>
                  <a:prstClr val="black"/>
                </a:solidFill>
                <a:latin typeface="楷体" panose="02010609060101010101" pitchFamily="49" charset="-122"/>
                <a:ea typeface="楷体" panose="02010609060101010101" pitchFamily="49" charset="-122"/>
              </a:rPr>
              <a:t>最终成果</a:t>
            </a:r>
          </a:p>
        </p:txBody>
      </p:sp>
      <p:sp>
        <p:nvSpPr>
          <p:cNvPr id="19" name="矩形 18">
            <a:extLst>
              <a:ext uri="{FF2B5EF4-FFF2-40B4-BE49-F238E27FC236}">
                <a16:creationId xmlns:a16="http://schemas.microsoft.com/office/drawing/2014/main" id="{220577B3-137A-42C4-9F77-F1C4FE11D8E9}"/>
              </a:ext>
            </a:extLst>
          </p:cNvPr>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a:extLst>
              <a:ext uri="{FF2B5EF4-FFF2-40B4-BE49-F238E27FC236}">
                <a16:creationId xmlns:a16="http://schemas.microsoft.com/office/drawing/2014/main" id="{234187CC-5060-435A-B138-83CFC37CC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569" y="96112"/>
            <a:ext cx="4085275" cy="6663457"/>
          </a:xfrm>
          <a:prstGeom prst="rect">
            <a:avLst/>
          </a:prstGeom>
        </p:spPr>
      </p:pic>
      <p:pic>
        <p:nvPicPr>
          <p:cNvPr id="23" name="图片 22">
            <a:extLst>
              <a:ext uri="{FF2B5EF4-FFF2-40B4-BE49-F238E27FC236}">
                <a16:creationId xmlns:a16="http://schemas.microsoft.com/office/drawing/2014/main" id="{CBF3763D-03A9-43B1-A833-D8A872169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196" y="93804"/>
            <a:ext cx="4076648" cy="6656522"/>
          </a:xfrm>
          <a:prstGeom prst="rect">
            <a:avLst/>
          </a:prstGeom>
        </p:spPr>
      </p:pic>
      <p:pic>
        <p:nvPicPr>
          <p:cNvPr id="25" name="图片 24">
            <a:extLst>
              <a:ext uri="{FF2B5EF4-FFF2-40B4-BE49-F238E27FC236}">
                <a16:creationId xmlns:a16="http://schemas.microsoft.com/office/drawing/2014/main" id="{AACF3FB7-320C-4170-A647-B5BE51EA83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682" y="100739"/>
            <a:ext cx="5015963" cy="6687950"/>
          </a:xfrm>
          <a:prstGeom prst="rect">
            <a:avLst/>
          </a:prstGeom>
        </p:spPr>
      </p:pic>
      <p:pic>
        <p:nvPicPr>
          <p:cNvPr id="3" name="图片 2">
            <a:extLst>
              <a:ext uri="{FF2B5EF4-FFF2-40B4-BE49-F238E27FC236}">
                <a16:creationId xmlns:a16="http://schemas.microsoft.com/office/drawing/2014/main" id="{34342B2A-437C-47A6-8707-15C876E8C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79" y="99498"/>
            <a:ext cx="4371784" cy="6650828"/>
          </a:xfrm>
          <a:prstGeom prst="rect">
            <a:avLst/>
          </a:prstGeom>
        </p:spPr>
      </p:pic>
    </p:spTree>
    <p:extLst>
      <p:ext uri="{BB962C8B-B14F-4D97-AF65-F5344CB8AC3E}">
        <p14:creationId xmlns:p14="http://schemas.microsoft.com/office/powerpoint/2010/main" val="22511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3.125E-6 1.48148E-6 L 0.19388 0.00023 " pathEditMode="relative" rAng="0" ptsTypes="AA">
                                      <p:cBhvr>
                                        <p:cTn id="16" dur="2000" fill="hold"/>
                                        <p:tgtEl>
                                          <p:spTgt spid="21"/>
                                        </p:tgtEl>
                                        <p:attrNameLst>
                                          <p:attrName>ppt_x</p:attrName>
                                          <p:attrName>ppt_y</p:attrName>
                                        </p:attrNameLst>
                                      </p:cBhvr>
                                      <p:rCtr x="9687" y="0"/>
                                    </p:animMotion>
                                  </p:childTnLst>
                                </p:cTn>
                              </p:par>
                              <p:par>
                                <p:cTn id="17" presetID="35" presetClass="path" presetSubtype="0" accel="50000" decel="50000" fill="hold" nodeType="withEffect">
                                  <p:stCondLst>
                                    <p:cond delay="0"/>
                                  </p:stCondLst>
                                  <p:childTnLst>
                                    <p:animMotion origin="layout" path="M -0.00117 0.00116 L -0.18307 0.00116 " pathEditMode="relative" rAng="0" ptsTypes="AA">
                                      <p:cBhvr>
                                        <p:cTn id="18" dur="2000" fill="hold"/>
                                        <p:tgtEl>
                                          <p:spTgt spid="23"/>
                                        </p:tgtEl>
                                        <p:attrNameLst>
                                          <p:attrName>ppt_x</p:attrName>
                                          <p:attrName>ppt_y</p:attrName>
                                        </p:attrNameLst>
                                      </p:cBhvr>
                                      <p:rCtr x="-9102" y="0"/>
                                    </p:animMotion>
                                  </p:childTnLst>
                                </p:cTn>
                              </p:par>
                              <p:par>
                                <p:cTn id="19" presetID="6" presetClass="emph" presetSubtype="0" fill="hold" nodeType="withEffect">
                                  <p:stCondLst>
                                    <p:cond delay="900"/>
                                  </p:stCondLst>
                                  <p:childTnLst>
                                    <p:animScale>
                                      <p:cBhvr>
                                        <p:cTn id="20" dur="1000" fill="hold"/>
                                        <p:tgtEl>
                                          <p:spTgt spid="21"/>
                                        </p:tgtEl>
                                      </p:cBhvr>
                                      <p:by x="0" y="0"/>
                                    </p:animScale>
                                  </p:childTnLst>
                                </p:cTn>
                              </p:par>
                              <p:par>
                                <p:cTn id="21" presetID="6" presetClass="emph" presetSubtype="0" fill="hold" nodeType="withEffect">
                                  <p:stCondLst>
                                    <p:cond delay="900"/>
                                  </p:stCondLst>
                                  <p:childTnLst>
                                    <p:animScale>
                                      <p:cBhvr>
                                        <p:cTn id="22" dur="1100" fill="hold"/>
                                        <p:tgtEl>
                                          <p:spTgt spid="23"/>
                                        </p:tgtEl>
                                      </p:cBhvr>
                                      <p:by x="0" y="0"/>
                                    </p:animScale>
                                  </p:childTnLst>
                                </p:cTn>
                              </p:par>
                            </p:childTnLst>
                          </p:cTn>
                        </p:par>
                        <p:par>
                          <p:cTn id="23" fill="hold">
                            <p:stCondLst>
                              <p:cond delay="2000"/>
                            </p:stCondLst>
                            <p:childTnLst>
                              <p:par>
                                <p:cTn id="24" presetID="23" presetClass="entr" presetSubtype="16" fill="hold" nodeType="afterEffect">
                                  <p:stCondLst>
                                    <p:cond delay="500"/>
                                  </p:stCondLst>
                                  <p:childTnLst>
                                    <p:set>
                                      <p:cBhvr>
                                        <p:cTn id="25" dur="1" fill="hold">
                                          <p:stCondLst>
                                            <p:cond delay="0"/>
                                          </p:stCondLst>
                                        </p:cTn>
                                        <p:tgtEl>
                                          <p:spTgt spid="25"/>
                                        </p:tgtEl>
                                        <p:attrNameLst>
                                          <p:attrName>style.visibility</p:attrName>
                                        </p:attrNameLst>
                                      </p:cBhvr>
                                      <p:to>
                                        <p:strVal val="visible"/>
                                      </p:to>
                                    </p:set>
                                    <p:anim calcmode="lin" valueType="num">
                                      <p:cBhvr>
                                        <p:cTn id="26" dur="2100" fill="hold"/>
                                        <p:tgtEl>
                                          <p:spTgt spid="25"/>
                                        </p:tgtEl>
                                        <p:attrNameLst>
                                          <p:attrName>ppt_w</p:attrName>
                                        </p:attrNameLst>
                                      </p:cBhvr>
                                      <p:tavLst>
                                        <p:tav tm="0">
                                          <p:val>
                                            <p:fltVal val="0"/>
                                          </p:val>
                                        </p:tav>
                                        <p:tav tm="100000">
                                          <p:val>
                                            <p:strVal val="#ppt_w"/>
                                          </p:val>
                                        </p:tav>
                                      </p:tavLst>
                                    </p:anim>
                                    <p:anim calcmode="lin" valueType="num">
                                      <p:cBhvr>
                                        <p:cTn id="27" dur="21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6.25E-7 -3.33333E-6 L 0.18646 -0.00208 " pathEditMode="relative" rAng="0" ptsTypes="AA">
                                      <p:cBhvr>
                                        <p:cTn id="31" dur="2000" fill="hold"/>
                                        <p:tgtEl>
                                          <p:spTgt spid="25"/>
                                        </p:tgtEl>
                                        <p:attrNameLst>
                                          <p:attrName>ppt_x</p:attrName>
                                          <p:attrName>ppt_y</p:attrName>
                                        </p:attrNameLst>
                                      </p:cBhvr>
                                      <p:rCtr x="9766" y="-116"/>
                                    </p:animMotion>
                                  </p:childTnLst>
                                </p:cTn>
                              </p:par>
                              <p:par>
                                <p:cTn id="32" presetID="6" presetClass="emph" presetSubtype="0" fill="hold" nodeType="withEffect">
                                  <p:stCondLst>
                                    <p:cond delay="0"/>
                                  </p:stCondLst>
                                  <p:childTnLst>
                                    <p:animScale>
                                      <p:cBhvr>
                                        <p:cTn id="33" dur="2000" fill="hold"/>
                                        <p:tgtEl>
                                          <p:spTgt spid="25"/>
                                        </p:tgtEl>
                                      </p:cBhvr>
                                      <p:by x="80000" y="100000"/>
                                    </p:animScale>
                                  </p:childTnLst>
                                </p:cTn>
                              </p:par>
                              <p:par>
                                <p:cTn id="34" presetID="12" presetClass="entr" presetSubtype="2"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2000"/>
                                        <p:tgtEl>
                                          <p:spTgt spid="3"/>
                                        </p:tgtEl>
                                        <p:attrNameLst>
                                          <p:attrName>ppt_x</p:attrName>
                                        </p:attrNameLst>
                                      </p:cBhvr>
                                      <p:tavLst>
                                        <p:tav tm="0">
                                          <p:val>
                                            <p:strVal val="#ppt_x+#ppt_w*1.125000"/>
                                          </p:val>
                                        </p:tav>
                                        <p:tav tm="100000">
                                          <p:val>
                                            <p:strVal val="#ppt_x"/>
                                          </p:val>
                                        </p:tav>
                                      </p:tavLst>
                                    </p:anim>
                                    <p:animEffect transition="in" filter="wipe(left)">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D4949FD-4B63-49C8-BD57-A1BAFA062630}"/>
              </a:ext>
            </a:extLst>
          </p:cNvPr>
          <p:cNvCxnSpPr>
            <a:cxnSpLocks/>
          </p:cNvCxnSpPr>
          <p:nvPr/>
        </p:nvCxnSpPr>
        <p:spPr>
          <a:xfrm flipH="1">
            <a:off x="257396" y="996417"/>
            <a:ext cx="3355596"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532F43EB-1F60-44B1-9018-7161F584FDB1}"/>
              </a:ext>
            </a:extLst>
          </p:cNvPr>
          <p:cNvSpPr txBox="1"/>
          <p:nvPr/>
        </p:nvSpPr>
        <p:spPr>
          <a:xfrm>
            <a:off x="257396" y="411642"/>
            <a:ext cx="3355596" cy="584775"/>
          </a:xfrm>
          <a:prstGeom prst="rect">
            <a:avLst/>
          </a:prstGeom>
          <a:noFill/>
        </p:spPr>
        <p:txBody>
          <a:bodyPr wrap="square" rtlCol="0">
            <a:spAutoFit/>
          </a:bodyPr>
          <a:lstStyle/>
          <a:p>
            <a:r>
              <a:rPr lang="en-US" altLang="zh-CN" sz="3200" dirty="0">
                <a:latin typeface="华文行楷" panose="02010800040101010101" pitchFamily="2" charset="-122"/>
                <a:ea typeface="华文行楷" panose="02010800040101010101" pitchFamily="2" charset="-122"/>
              </a:rPr>
              <a:t>3</a:t>
            </a:r>
            <a:r>
              <a:rPr lang="zh-CN" altLang="en-US" sz="3200" dirty="0">
                <a:latin typeface="华文行楷" panose="02010800040101010101" pitchFamily="2" charset="-122"/>
                <a:ea typeface="华文行楷" panose="02010800040101010101" pitchFamily="2" charset="-122"/>
              </a:rPr>
              <a:t>、人像浮雕滤镜</a:t>
            </a:r>
            <a:endParaRPr lang="en-US" altLang="zh-CN" sz="3200" dirty="0">
              <a:latin typeface="华文行楷" panose="02010800040101010101" pitchFamily="2" charset="-122"/>
              <a:ea typeface="华文行楷" panose="02010800040101010101" pitchFamily="2" charset="-122"/>
            </a:endParaRPr>
          </a:p>
        </p:txBody>
      </p:sp>
      <p:sp>
        <p:nvSpPr>
          <p:cNvPr id="6" name="文本框 5">
            <a:extLst>
              <a:ext uri="{FF2B5EF4-FFF2-40B4-BE49-F238E27FC236}">
                <a16:creationId xmlns:a16="http://schemas.microsoft.com/office/drawing/2014/main" id="{4B274666-73AD-406E-9068-99057090A231}"/>
              </a:ext>
            </a:extLst>
          </p:cNvPr>
          <p:cNvSpPr txBox="1"/>
          <p:nvPr/>
        </p:nvSpPr>
        <p:spPr>
          <a:xfrm>
            <a:off x="408214" y="1295399"/>
            <a:ext cx="11375571" cy="2308324"/>
          </a:xfrm>
          <a:prstGeom prst="rect">
            <a:avLst/>
          </a:prstGeom>
          <a:noFill/>
        </p:spPr>
        <p:txBody>
          <a:bodyPr wrap="square" rtlCol="0">
            <a:spAutoFit/>
          </a:bodyPr>
          <a:lstStyle/>
          <a:p>
            <a:r>
              <a:rPr lang="zh-CN" altLang="en-US" sz="2400" dirty="0">
                <a:latin typeface="仿宋" panose="02010609060101010101" pitchFamily="49" charset="-122"/>
                <a:ea typeface="仿宋" panose="02010609060101010101" pitchFamily="49" charset="-122"/>
              </a:rPr>
              <a:t>简单的来说，浮雕就是把所要呈现的图像突起于石头表面，根据凹凸的程度不同从而形成三维的立体感。</a:t>
            </a:r>
            <a:endParaRPr lang="en-US" altLang="zh-CN" sz="2400" dirty="0">
              <a:latin typeface="仿宋" panose="02010609060101010101" pitchFamily="49" charset="-122"/>
              <a:ea typeface="仿宋" panose="02010609060101010101" pitchFamily="49" charset="-122"/>
            </a:endParaRPr>
          </a:p>
          <a:p>
            <a:r>
              <a:rPr lang="zh-CN" altLang="en-US" sz="2400" dirty="0">
                <a:latin typeface="仿宋" panose="02010609060101010101" pitchFamily="49" charset="-122"/>
                <a:ea typeface="仿宋" panose="02010609060101010101" pitchFamily="49" charset="-122"/>
              </a:rPr>
              <a:t>用</a:t>
            </a:r>
            <a:r>
              <a:rPr lang="en-US" altLang="zh-CN" sz="2400" dirty="0">
                <a:latin typeface="仿宋" panose="02010609060101010101" pitchFamily="49" charset="-122"/>
                <a:ea typeface="仿宋" panose="02010609060101010101" pitchFamily="49" charset="-122"/>
              </a:rPr>
              <a:t>Python</a:t>
            </a:r>
            <a:r>
              <a:rPr lang="zh-CN" altLang="en-US" sz="2400" dirty="0">
                <a:latin typeface="仿宋" panose="02010609060101010101" pitchFamily="49" charset="-122"/>
                <a:ea typeface="仿宋" panose="02010609060101010101" pitchFamily="49" charset="-122"/>
              </a:rPr>
              <a:t>画一张浮雕画，那就进行类似的原理，通过勾画图像的轮廓，并且降低周围的像素值，那就可以产生一张具有立体感的浮雕效果图片。我们可以采用相邻像素相减的方法来得到轮廓与平面的差，类似边缘的特征，从而获得这种立体感，为了增强图片的主观感受，我们还可以给这个差加上一个固定值。</a:t>
            </a:r>
          </a:p>
        </p:txBody>
      </p:sp>
      <p:sp>
        <p:nvSpPr>
          <p:cNvPr id="7" name="矩形: 圆角 6">
            <a:extLst>
              <a:ext uri="{FF2B5EF4-FFF2-40B4-BE49-F238E27FC236}">
                <a16:creationId xmlns:a16="http://schemas.microsoft.com/office/drawing/2014/main" id="{002198FF-1D1D-4018-87F1-D2EC947C8A57}"/>
              </a:ext>
            </a:extLst>
          </p:cNvPr>
          <p:cNvSpPr/>
          <p:nvPr/>
        </p:nvSpPr>
        <p:spPr>
          <a:xfrm>
            <a:off x="592206" y="4966795"/>
            <a:ext cx="2035629" cy="119161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楷体" panose="02010609060101010101" pitchFamily="49" charset="-122"/>
                <a:ea typeface="楷体" panose="02010609060101010101" pitchFamily="49" charset="-122"/>
              </a:rPr>
              <a:t>转为灰度</a:t>
            </a:r>
          </a:p>
        </p:txBody>
      </p:sp>
      <p:sp>
        <p:nvSpPr>
          <p:cNvPr id="8" name="矩形: 圆角 7">
            <a:extLst>
              <a:ext uri="{FF2B5EF4-FFF2-40B4-BE49-F238E27FC236}">
                <a16:creationId xmlns:a16="http://schemas.microsoft.com/office/drawing/2014/main" id="{7A7CF966-CE3C-46CC-9392-59CBD174F44D}"/>
              </a:ext>
            </a:extLst>
          </p:cNvPr>
          <p:cNvSpPr/>
          <p:nvPr/>
        </p:nvSpPr>
        <p:spPr>
          <a:xfrm>
            <a:off x="3467102" y="4966795"/>
            <a:ext cx="3419179" cy="119161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楷体" panose="02010609060101010101" pitchFamily="49" charset="-122"/>
                <a:ea typeface="楷体" panose="02010609060101010101" pitchFamily="49" charset="-122"/>
              </a:rPr>
              <a:t>当前像素值 </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相邻像素值之差得到边缘</a:t>
            </a:r>
          </a:p>
        </p:txBody>
      </p:sp>
      <p:sp>
        <p:nvSpPr>
          <p:cNvPr id="9" name="矩形: 圆角 8">
            <a:extLst>
              <a:ext uri="{FF2B5EF4-FFF2-40B4-BE49-F238E27FC236}">
                <a16:creationId xmlns:a16="http://schemas.microsoft.com/office/drawing/2014/main" id="{AAE25139-680B-4DA8-A45E-5833B0CDFF25}"/>
              </a:ext>
            </a:extLst>
          </p:cNvPr>
          <p:cNvSpPr/>
          <p:nvPr/>
        </p:nvSpPr>
        <p:spPr>
          <a:xfrm>
            <a:off x="7952014" y="4966795"/>
            <a:ext cx="2100943" cy="119161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楷体" panose="02010609060101010101" pitchFamily="49" charset="-122"/>
                <a:ea typeface="楷体" panose="02010609060101010101" pitchFamily="49" charset="-122"/>
              </a:rPr>
              <a:t>加上固定值</a:t>
            </a:r>
            <a:r>
              <a:rPr lang="en-US" altLang="zh-CN" sz="2800" dirty="0">
                <a:latin typeface="楷体" panose="02010609060101010101" pitchFamily="49" charset="-122"/>
                <a:ea typeface="楷体" panose="02010609060101010101" pitchFamily="49" charset="-122"/>
              </a:rPr>
              <a:t>150</a:t>
            </a:r>
            <a:endParaRPr lang="zh-CN" altLang="en-US" sz="2800" dirty="0">
              <a:latin typeface="楷体" panose="02010609060101010101" pitchFamily="49" charset="-122"/>
              <a:ea typeface="楷体" panose="02010609060101010101" pitchFamily="49" charset="-122"/>
            </a:endParaRPr>
          </a:p>
        </p:txBody>
      </p:sp>
      <p:sp>
        <p:nvSpPr>
          <p:cNvPr id="10" name="箭头: 右 9">
            <a:extLst>
              <a:ext uri="{FF2B5EF4-FFF2-40B4-BE49-F238E27FC236}">
                <a16:creationId xmlns:a16="http://schemas.microsoft.com/office/drawing/2014/main" id="{C3DD1AEE-B485-4722-9F82-5B6C78FE09F8}"/>
              </a:ext>
            </a:extLst>
          </p:cNvPr>
          <p:cNvSpPr/>
          <p:nvPr/>
        </p:nvSpPr>
        <p:spPr>
          <a:xfrm>
            <a:off x="2715986" y="5369567"/>
            <a:ext cx="684735" cy="35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7449DEE-2A2A-4D7E-AA36-E7F047C7F3EA}"/>
              </a:ext>
            </a:extLst>
          </p:cNvPr>
          <p:cNvSpPr/>
          <p:nvPr/>
        </p:nvSpPr>
        <p:spPr>
          <a:xfrm>
            <a:off x="6994072" y="5369567"/>
            <a:ext cx="957942" cy="35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FB011C86-B6DA-4A1A-82EE-0E12136D5159}"/>
              </a:ext>
            </a:extLst>
          </p:cNvPr>
          <p:cNvSpPr/>
          <p:nvPr/>
        </p:nvSpPr>
        <p:spPr>
          <a:xfrm>
            <a:off x="10227128" y="5369567"/>
            <a:ext cx="1556657" cy="35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4451C66-DDF6-433B-9579-B740DAB3D61E}"/>
              </a:ext>
            </a:extLst>
          </p:cNvPr>
          <p:cNvSpPr txBox="1"/>
          <p:nvPr/>
        </p:nvSpPr>
        <p:spPr>
          <a:xfrm>
            <a:off x="10448922" y="4723236"/>
            <a:ext cx="1122592" cy="646331"/>
          </a:xfrm>
          <a:prstGeom prst="rect">
            <a:avLst/>
          </a:prstGeom>
          <a:noFill/>
        </p:spPr>
        <p:txBody>
          <a:bodyPr wrap="square" rtlCol="0">
            <a:spAutoFit/>
          </a:bodyPr>
          <a:lstStyle/>
          <a:p>
            <a:r>
              <a:rPr lang="zh-CN" altLang="en-US" sz="3600" dirty="0">
                <a:latin typeface="楷体" panose="02010609060101010101" pitchFamily="49" charset="-122"/>
                <a:ea typeface="楷体" panose="02010609060101010101" pitchFamily="49" charset="-122"/>
              </a:rPr>
              <a:t>输出</a:t>
            </a:r>
          </a:p>
        </p:txBody>
      </p:sp>
      <p:sp>
        <p:nvSpPr>
          <p:cNvPr id="14" name="文本框 13">
            <a:extLst>
              <a:ext uri="{FF2B5EF4-FFF2-40B4-BE49-F238E27FC236}">
                <a16:creationId xmlns:a16="http://schemas.microsoft.com/office/drawing/2014/main" id="{218EE0C3-3E14-4C30-9375-7DB7728834F5}"/>
              </a:ext>
            </a:extLst>
          </p:cNvPr>
          <p:cNvSpPr txBox="1"/>
          <p:nvPr/>
        </p:nvSpPr>
        <p:spPr>
          <a:xfrm>
            <a:off x="408214" y="3902704"/>
            <a:ext cx="1203937"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原理：</a:t>
            </a:r>
          </a:p>
        </p:txBody>
      </p:sp>
    </p:spTree>
    <p:extLst>
      <p:ext uri="{BB962C8B-B14F-4D97-AF65-F5344CB8AC3E}">
        <p14:creationId xmlns:p14="http://schemas.microsoft.com/office/powerpoint/2010/main" val="355745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500"/>
                                        <p:tgtEl>
                                          <p:spTgt spid="7"/>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500"/>
                                        <p:tgtEl>
                                          <p:spTgt spid="8"/>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500"/>
                                        <p:tgtEl>
                                          <p:spTgt spid="9"/>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500"/>
                                        <p:tgtEl>
                                          <p:spTgt spid="10"/>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500"/>
                                        <p:tgtEl>
                                          <p:spTgt spid="11"/>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500"/>
                                        <p:tgtEl>
                                          <p:spTgt spid="12"/>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heel(1)">
                                      <p:cBhvr>
                                        <p:cTn id="30" dur="500"/>
                                        <p:tgtEl>
                                          <p:spTgt spid="13"/>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heel(1)">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连接符 13"/>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349153" y="1402564"/>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文本框 19"/>
          <p:cNvSpPr txBox="1"/>
          <p:nvPr/>
        </p:nvSpPr>
        <p:spPr>
          <a:xfrm>
            <a:off x="1243719" y="1509982"/>
            <a:ext cx="1035745" cy="523220"/>
          </a:xfrm>
          <a:prstGeom prst="rect">
            <a:avLst/>
          </a:prstGeom>
          <a:noFill/>
        </p:spPr>
        <p:txBody>
          <a:bodyPr wrap="square" rtlCol="0">
            <a:spAutoFit/>
          </a:bodyPr>
          <a:lstStyle/>
          <a:p>
            <a:pPr algn="ctr"/>
            <a:r>
              <a:rPr lang="en-US" altLang="zh-CN" sz="2800" b="1" dirty="0">
                <a:solidFill>
                  <a:prstClr val="white"/>
                </a:solidFill>
                <a:latin typeface="宋体" panose="02010600030101010101" pitchFamily="2" charset="-122"/>
              </a:rPr>
              <a:t>03</a:t>
            </a:r>
          </a:p>
        </p:txBody>
      </p:sp>
      <p:grpSp>
        <p:nvGrpSpPr>
          <p:cNvPr id="21" name="组合 20"/>
          <p:cNvGrpSpPr/>
          <p:nvPr/>
        </p:nvGrpSpPr>
        <p:grpSpPr>
          <a:xfrm>
            <a:off x="851801" y="5499679"/>
            <a:ext cx="1975492" cy="49074"/>
            <a:chOff x="5108253" y="1177442"/>
            <a:chExt cx="1975492" cy="49074"/>
          </a:xfrm>
        </p:grpSpPr>
        <p:cxnSp>
          <p:nvCxnSpPr>
            <p:cNvPr id="22" name="直接连接符 21"/>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53278" y="2552981"/>
            <a:ext cx="2016626" cy="278698"/>
            <a:chOff x="7150100" y="4803775"/>
            <a:chExt cx="2317750" cy="668338"/>
          </a:xfrm>
        </p:grpSpPr>
        <p:sp>
          <p:nvSpPr>
            <p:cNvPr id="25" name="Freeform 31"/>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32"/>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33"/>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4"/>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9" name="文本框 28"/>
          <p:cNvSpPr txBox="1"/>
          <p:nvPr/>
        </p:nvSpPr>
        <p:spPr>
          <a:xfrm>
            <a:off x="1457634" y="2966533"/>
            <a:ext cx="381912" cy="2308324"/>
          </a:xfrm>
          <a:prstGeom prst="rect">
            <a:avLst/>
          </a:prstGeom>
          <a:noFill/>
        </p:spPr>
        <p:txBody>
          <a:bodyPr wrap="square" rtlCol="0">
            <a:spAutoFit/>
          </a:bodyPr>
          <a:lstStyle/>
          <a:p>
            <a:pPr algn="just"/>
            <a:r>
              <a:rPr lang="zh-CN" altLang="en-US" sz="3600" b="1" dirty="0">
                <a:solidFill>
                  <a:prstClr val="black"/>
                </a:solidFill>
                <a:latin typeface="楷体" panose="02010609060101010101" pitchFamily="49" charset="-122"/>
                <a:ea typeface="楷体" panose="02010609060101010101" pitchFamily="49" charset="-122"/>
              </a:rPr>
              <a:t>成</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果</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示</a:t>
            </a:r>
          </a:p>
          <a:p>
            <a:pPr algn="just"/>
            <a:r>
              <a:rPr lang="zh-CN" altLang="en-US" sz="3600" b="1" dirty="0">
                <a:solidFill>
                  <a:prstClr val="black"/>
                </a:solidFill>
                <a:latin typeface="楷体" panose="02010609060101010101" pitchFamily="49" charset="-122"/>
                <a:ea typeface="楷体" panose="02010609060101010101" pitchFamily="49" charset="-122"/>
              </a:rPr>
              <a:t>展</a:t>
            </a:r>
            <a:endParaRPr lang="en-US" altLang="zh-CN" sz="3600" b="1" dirty="0">
              <a:solidFill>
                <a:prstClr val="black"/>
              </a:solidFill>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2CAB9498-F081-4B37-BCB7-CA439F6442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9895" y="879060"/>
            <a:ext cx="3675928" cy="4901237"/>
          </a:xfrm>
          <a:prstGeom prst="rect">
            <a:avLst/>
          </a:prstGeom>
        </p:spPr>
      </p:pic>
      <p:pic>
        <p:nvPicPr>
          <p:cNvPr id="5" name="图片 4">
            <a:extLst>
              <a:ext uri="{FF2B5EF4-FFF2-40B4-BE49-F238E27FC236}">
                <a16:creationId xmlns:a16="http://schemas.microsoft.com/office/drawing/2014/main" id="{228B6F35-1B52-44F5-AC04-30D30E1F0C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8135" y="879059"/>
            <a:ext cx="3675929" cy="4901238"/>
          </a:xfrm>
          <a:prstGeom prst="rect">
            <a:avLst/>
          </a:prstGeom>
        </p:spPr>
      </p:pic>
    </p:spTree>
    <p:extLst>
      <p:ext uri="{BB962C8B-B14F-4D97-AF65-F5344CB8AC3E}">
        <p14:creationId xmlns:p14="http://schemas.microsoft.com/office/powerpoint/2010/main" val="163262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98094C5-B111-49A6-841A-4978992DBB00}"/>
              </a:ext>
            </a:extLst>
          </p:cNvPr>
          <p:cNvCxnSpPr>
            <a:cxnSpLocks/>
          </p:cNvCxnSpPr>
          <p:nvPr/>
        </p:nvCxnSpPr>
        <p:spPr>
          <a:xfrm flipH="1">
            <a:off x="257396" y="996417"/>
            <a:ext cx="2638204"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16AB105-E839-4281-9360-BD9806DEC51E}"/>
              </a:ext>
            </a:extLst>
          </p:cNvPr>
          <p:cNvSpPr txBox="1"/>
          <p:nvPr/>
        </p:nvSpPr>
        <p:spPr>
          <a:xfrm>
            <a:off x="257396" y="411642"/>
            <a:ext cx="3355596" cy="584775"/>
          </a:xfrm>
          <a:prstGeom prst="rect">
            <a:avLst/>
          </a:prstGeom>
          <a:noFill/>
        </p:spPr>
        <p:txBody>
          <a:bodyPr wrap="square" rtlCol="0">
            <a:spAutoFit/>
          </a:bodyPr>
          <a:lstStyle/>
          <a:p>
            <a:r>
              <a:rPr lang="en-US" altLang="zh-CN" sz="3200" dirty="0">
                <a:latin typeface="华文行楷" panose="02010800040101010101" pitchFamily="2" charset="-122"/>
                <a:ea typeface="华文行楷" panose="02010800040101010101" pitchFamily="2" charset="-122"/>
              </a:rPr>
              <a:t>4</a:t>
            </a:r>
            <a:r>
              <a:rPr lang="zh-CN" altLang="en-US" sz="3200" dirty="0">
                <a:latin typeface="华文行楷" panose="02010800040101010101" pitchFamily="2" charset="-122"/>
                <a:ea typeface="华文行楷" panose="02010800040101010101" pitchFamily="2" charset="-122"/>
              </a:rPr>
              <a:t>、怀旧滤镜</a:t>
            </a:r>
          </a:p>
        </p:txBody>
      </p:sp>
      <p:sp>
        <p:nvSpPr>
          <p:cNvPr id="3" name="矩形 2">
            <a:extLst>
              <a:ext uri="{FF2B5EF4-FFF2-40B4-BE49-F238E27FC236}">
                <a16:creationId xmlns:a16="http://schemas.microsoft.com/office/drawing/2014/main" id="{AB00A33E-2A37-407B-AABD-8BF2DB80582A}"/>
              </a:ext>
            </a:extLst>
          </p:cNvPr>
          <p:cNvSpPr/>
          <p:nvPr/>
        </p:nvSpPr>
        <p:spPr>
          <a:xfrm>
            <a:off x="335280" y="1189172"/>
            <a:ext cx="11521440" cy="1200329"/>
          </a:xfrm>
          <a:prstGeom prst="rect">
            <a:avLst/>
          </a:prstGeom>
        </p:spPr>
        <p:txBody>
          <a:bodyPr wrap="square">
            <a:spAutoFit/>
          </a:bodyPr>
          <a:lstStyle/>
          <a:p>
            <a:pPr lvl="0"/>
            <a:r>
              <a:rPr lang="zh-CN" altLang="en-US" sz="2400" dirty="0">
                <a:solidFill>
                  <a:prstClr val="black"/>
                </a:solidFill>
                <a:latin typeface="仿宋" panose="02010609060101010101" pitchFamily="49" charset="-122"/>
                <a:ea typeface="仿宋" panose="02010609060101010101" pitchFamily="49" charset="-122"/>
              </a:rPr>
              <a:t>怀旧化滤镜最主要的让照片发黄。最初是想通过将图片对比度提高后转成灰度图片然后加入噪点，最后与之前所得到的素描图处理后合并在一起来达到例如下图老照片的效果： </a:t>
            </a:r>
          </a:p>
        </p:txBody>
      </p:sp>
      <p:pic>
        <p:nvPicPr>
          <p:cNvPr id="6" name="图片 5" descr="EA9QI97AR22NKL7$RPDWO~F">
            <a:extLst>
              <a:ext uri="{FF2B5EF4-FFF2-40B4-BE49-F238E27FC236}">
                <a16:creationId xmlns:a16="http://schemas.microsoft.com/office/drawing/2014/main" id="{3A30F8AB-2F29-490F-A2C2-4A3AB32A8B5E}"/>
              </a:ext>
            </a:extLst>
          </p:cNvPr>
          <p:cNvPicPr>
            <a:picLocks noChangeAspect="1"/>
          </p:cNvPicPr>
          <p:nvPr/>
        </p:nvPicPr>
        <p:blipFill>
          <a:blip r:embed="rId2"/>
          <a:srcRect r="-249" b="6923"/>
          <a:stretch>
            <a:fillRect/>
          </a:stretch>
        </p:blipFill>
        <p:spPr>
          <a:xfrm>
            <a:off x="1233805" y="2369723"/>
            <a:ext cx="3323590" cy="4114800"/>
          </a:xfrm>
          <a:prstGeom prst="rect">
            <a:avLst/>
          </a:prstGeom>
        </p:spPr>
      </p:pic>
      <p:sp>
        <p:nvSpPr>
          <p:cNvPr id="7" name="文本框 6">
            <a:extLst>
              <a:ext uri="{FF2B5EF4-FFF2-40B4-BE49-F238E27FC236}">
                <a16:creationId xmlns:a16="http://schemas.microsoft.com/office/drawing/2014/main" id="{35D7E5B1-99FA-49FA-B1DF-A674675FDF8B}"/>
              </a:ext>
            </a:extLst>
          </p:cNvPr>
          <p:cNvSpPr txBox="1"/>
          <p:nvPr/>
        </p:nvSpPr>
        <p:spPr>
          <a:xfrm>
            <a:off x="5539105" y="2520950"/>
            <a:ext cx="1815465" cy="645160"/>
          </a:xfrm>
          <a:prstGeom prst="rect">
            <a:avLst/>
          </a:prstGeom>
          <a:noFill/>
        </p:spPr>
        <p:txBody>
          <a:bodyPr wrap="square" rtlCol="0">
            <a:spAutoFit/>
          </a:bodyPr>
          <a:lstStyle/>
          <a:p>
            <a:r>
              <a:rPr lang="zh-CN" altLang="en-US" sz="3600" dirty="0">
                <a:latin typeface="微软雅黑" panose="020B0503020204020204" charset="-122"/>
                <a:ea typeface="微软雅黑" panose="020B0503020204020204" charset="-122"/>
              </a:rPr>
              <a:t>原理：</a:t>
            </a:r>
          </a:p>
        </p:txBody>
      </p:sp>
      <p:sp>
        <p:nvSpPr>
          <p:cNvPr id="8" name="矩形: 圆角 6">
            <a:extLst>
              <a:ext uri="{FF2B5EF4-FFF2-40B4-BE49-F238E27FC236}">
                <a16:creationId xmlns:a16="http://schemas.microsoft.com/office/drawing/2014/main" id="{7701A644-1FEA-4FF9-B7BB-7D6DCF367D69}"/>
              </a:ext>
            </a:extLst>
          </p:cNvPr>
          <p:cNvSpPr/>
          <p:nvPr/>
        </p:nvSpPr>
        <p:spPr>
          <a:xfrm>
            <a:off x="5073015" y="4064635"/>
            <a:ext cx="1727200" cy="8832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提高对比度</a:t>
            </a:r>
          </a:p>
        </p:txBody>
      </p:sp>
      <p:sp>
        <p:nvSpPr>
          <p:cNvPr id="9" name="矩形: 圆角 6">
            <a:extLst>
              <a:ext uri="{FF2B5EF4-FFF2-40B4-BE49-F238E27FC236}">
                <a16:creationId xmlns:a16="http://schemas.microsoft.com/office/drawing/2014/main" id="{5FA38669-4DE4-4DEC-9EA9-685473C396B5}"/>
              </a:ext>
            </a:extLst>
          </p:cNvPr>
          <p:cNvSpPr/>
          <p:nvPr/>
        </p:nvSpPr>
        <p:spPr>
          <a:xfrm>
            <a:off x="7484745" y="4065270"/>
            <a:ext cx="1746885" cy="8839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加入噪点</a:t>
            </a:r>
          </a:p>
        </p:txBody>
      </p:sp>
      <p:sp>
        <p:nvSpPr>
          <p:cNvPr id="10" name="矩形: 圆角 6">
            <a:extLst>
              <a:ext uri="{FF2B5EF4-FFF2-40B4-BE49-F238E27FC236}">
                <a16:creationId xmlns:a16="http://schemas.microsoft.com/office/drawing/2014/main" id="{6FA0EDFF-EFDA-4319-8EE1-AF3328AD0F3C}"/>
              </a:ext>
            </a:extLst>
          </p:cNvPr>
          <p:cNvSpPr/>
          <p:nvPr/>
        </p:nvSpPr>
        <p:spPr>
          <a:xfrm>
            <a:off x="9916160" y="4065270"/>
            <a:ext cx="1657350" cy="8839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合并素描图</a:t>
            </a:r>
          </a:p>
        </p:txBody>
      </p:sp>
      <p:sp>
        <p:nvSpPr>
          <p:cNvPr id="11" name="箭头: 右 9">
            <a:extLst>
              <a:ext uri="{FF2B5EF4-FFF2-40B4-BE49-F238E27FC236}">
                <a16:creationId xmlns:a16="http://schemas.microsoft.com/office/drawing/2014/main" id="{6827556F-4ABB-4FEE-8359-4512FA1C7C7F}"/>
              </a:ext>
            </a:extLst>
          </p:cNvPr>
          <p:cNvSpPr/>
          <p:nvPr/>
        </p:nvSpPr>
        <p:spPr>
          <a:xfrm>
            <a:off x="6800306" y="4327532"/>
            <a:ext cx="684735" cy="35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9">
            <a:extLst>
              <a:ext uri="{FF2B5EF4-FFF2-40B4-BE49-F238E27FC236}">
                <a16:creationId xmlns:a16="http://schemas.microsoft.com/office/drawing/2014/main" id="{B89C0868-7875-437D-88DC-644B5510D0D8}"/>
              </a:ext>
            </a:extLst>
          </p:cNvPr>
          <p:cNvSpPr/>
          <p:nvPr/>
        </p:nvSpPr>
        <p:spPr>
          <a:xfrm>
            <a:off x="9231721" y="4326262"/>
            <a:ext cx="684735" cy="35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585C80D7-B835-4F47-8807-8C4D73259453}"/>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20151581">
            <a:off x="1732450" y="3284107"/>
            <a:ext cx="2562810" cy="2562810"/>
          </a:xfrm>
          <a:prstGeom prst="rect">
            <a:avLst/>
          </a:prstGeom>
        </p:spPr>
      </p:pic>
      <p:pic>
        <p:nvPicPr>
          <p:cNvPr id="16" name="图片 15">
            <a:extLst>
              <a:ext uri="{FF2B5EF4-FFF2-40B4-BE49-F238E27FC236}">
                <a16:creationId xmlns:a16="http://schemas.microsoft.com/office/drawing/2014/main" id="{8A7870E9-55B0-45D6-B92E-D8434639D3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611" y="2369723"/>
            <a:ext cx="3359784" cy="4376517"/>
          </a:xfrm>
          <a:prstGeom prst="rect">
            <a:avLst/>
          </a:prstGeom>
        </p:spPr>
      </p:pic>
    </p:spTree>
    <p:extLst>
      <p:ext uri="{BB962C8B-B14F-4D97-AF65-F5344CB8AC3E}">
        <p14:creationId xmlns:p14="http://schemas.microsoft.com/office/powerpoint/2010/main" val="347247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500"/>
                                        <p:tgtEl>
                                          <p:spTgt spid="8"/>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500"/>
                                        <p:tgtEl>
                                          <p:spTgt spid="9"/>
                                        </p:tgtEl>
                                      </p:cBhvr>
                                    </p:animEffect>
                                  </p:childTnLst>
                                </p:cTn>
                              </p:par>
                            </p:childTnLst>
                          </p:cTn>
                        </p:par>
                        <p:par>
                          <p:cTn id="32" fill="hold">
                            <p:stCondLst>
                              <p:cond delay="500"/>
                            </p:stCondLst>
                            <p:childTnLst>
                              <p:par>
                                <p:cTn id="33" presetID="21" presetClass="entr" presetSubtype="1"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800" fill="hold"/>
                                        <p:tgtEl>
                                          <p:spTgt spid="14"/>
                                        </p:tgtEl>
                                        <p:attrNameLst>
                                          <p:attrName>ppt_x</p:attrName>
                                        </p:attrNameLst>
                                      </p:cBhvr>
                                      <p:tavLst>
                                        <p:tav tm="0">
                                          <p:val>
                                            <p:strVal val="1+#ppt_w/2"/>
                                          </p:val>
                                        </p:tav>
                                        <p:tav tm="100000">
                                          <p:val>
                                            <p:strVal val="#ppt_x"/>
                                          </p:val>
                                        </p:tav>
                                      </p:tavLst>
                                    </p:anim>
                                    <p:anim calcmode="lin" valueType="num">
                                      <p:cBhvr additive="base">
                                        <p:cTn id="46" dur="800" fill="hold"/>
                                        <p:tgtEl>
                                          <p:spTgt spid="14"/>
                                        </p:tgtEl>
                                        <p:attrNameLst>
                                          <p:attrName>ppt_y</p:attrName>
                                        </p:attrNameLst>
                                      </p:cBhvr>
                                      <p:tavLst>
                                        <p:tav tm="0">
                                          <p:val>
                                            <p:strVal val="#ppt_y"/>
                                          </p:val>
                                        </p:tav>
                                        <p:tav tm="100000">
                                          <p:val>
                                            <p:strVal val="#ppt_y"/>
                                          </p:val>
                                        </p:tav>
                                      </p:tavLst>
                                    </p:anim>
                                  </p:childTnLst>
                                </p:cTn>
                              </p:par>
                              <p:par>
                                <p:cTn id="47" presetID="6" presetClass="emph" presetSubtype="0" fill="hold" nodeType="withEffect">
                                  <p:stCondLst>
                                    <p:cond delay="0"/>
                                  </p:stCondLst>
                                  <p:childTnLst>
                                    <p:animScale>
                                      <p:cBhvr>
                                        <p:cTn id="48" dur="800" fill="hold"/>
                                        <p:tgtEl>
                                          <p:spTgt spid="14"/>
                                        </p:tgtEl>
                                      </p:cBhvr>
                                      <p:by x="150000" y="150000"/>
                                    </p:animScale>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par>
                                <p:cTn id="54" presetID="22" presetClass="exit" presetSubtype="4" fill="hold" nodeType="withEffect">
                                  <p:stCondLst>
                                    <p:cond delay="0"/>
                                  </p:stCondLst>
                                  <p:childTnLst>
                                    <p:animEffect transition="out" filter="wipe(down)">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5"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style.rotation</p:attrName>
                                        </p:attrNameLst>
                                      </p:cBhvr>
                                      <p:tavLst>
                                        <p:tav tm="0">
                                          <p:val>
                                            <p:fltVal val="720"/>
                                          </p:val>
                                        </p:tav>
                                        <p:tav tm="100000">
                                          <p:val>
                                            <p:fltVal val="0"/>
                                          </p:val>
                                        </p:tav>
                                      </p:tavLst>
                                    </p:anim>
                                    <p:anim calcmode="lin" valueType="num">
                                      <p:cBhvr>
                                        <p:cTn id="63" dur="1000" fill="hold"/>
                                        <p:tgtEl>
                                          <p:spTgt spid="16"/>
                                        </p:tgtEl>
                                        <p:attrNameLst>
                                          <p:attrName>ppt_h</p:attrName>
                                        </p:attrNameLst>
                                      </p:cBhvr>
                                      <p:tavLst>
                                        <p:tav tm="0">
                                          <p:val>
                                            <p:fltVal val="0"/>
                                          </p:val>
                                        </p:tav>
                                        <p:tav tm="100000">
                                          <p:val>
                                            <p:strVal val="#ppt_h"/>
                                          </p:val>
                                        </p:tav>
                                      </p:tavLst>
                                    </p:anim>
                                    <p:anim calcmode="lin" valueType="num">
                                      <p:cBhvr>
                                        <p:cTn id="64" dur="1000" fill="hold"/>
                                        <p:tgtEl>
                                          <p:spTgt spid="1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bldLvl="0" animBg="1"/>
      <p:bldP spid="9" grpId="0" bldLvl="0" animBg="1"/>
      <p:bldP spid="10" grpId="0" bldLvl="0" animBg="1"/>
      <p:bldP spid="11" grpId="0" bldLvl="0" animBg="1"/>
      <p:bldP spid="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479812" y="1825186"/>
            <a:ext cx="3232375" cy="3207627"/>
            <a:chOff x="4985288" y="1224585"/>
            <a:chExt cx="2546888" cy="2527388"/>
          </a:xfrm>
        </p:grpSpPr>
        <p:sp>
          <p:nvSpPr>
            <p:cNvPr id="4" name="椭圆 3"/>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文本框 8"/>
          <p:cNvSpPr txBox="1"/>
          <p:nvPr/>
        </p:nvSpPr>
        <p:spPr>
          <a:xfrm>
            <a:off x="3328765" y="2595013"/>
            <a:ext cx="5490558" cy="1754326"/>
          </a:xfrm>
          <a:prstGeom prst="rect">
            <a:avLst/>
          </a:prstGeom>
          <a:noFill/>
        </p:spPr>
        <p:txBody>
          <a:bodyPr wrap="square" rtlCol="0">
            <a:spAutoFit/>
          </a:bodyPr>
          <a:lstStyle/>
          <a:p>
            <a:pPr algn="ctr"/>
            <a:r>
              <a:rPr lang="en-US" altLang="zh-CN" sz="4400" b="1" dirty="0">
                <a:solidFill>
                  <a:prstClr val="white"/>
                </a:solidFill>
                <a:latin typeface="Adobe Devanagari" panose="02040503050201020203" pitchFamily="18" charset="0"/>
                <a:ea typeface="张海山锐线体简" panose="02000000000000000000" pitchFamily="2" charset="-122"/>
                <a:cs typeface="Adobe Devanagari" panose="02040503050201020203" pitchFamily="18" charset="0"/>
              </a:rPr>
              <a:t>THANKS</a:t>
            </a:r>
          </a:p>
          <a:p>
            <a:pPr algn="ctr"/>
            <a:r>
              <a:rPr lang="en-US" altLang="zh-CN" sz="3200" dirty="0">
                <a:solidFill>
                  <a:prstClr val="white"/>
                </a:solidFill>
                <a:latin typeface="Adobe Devanagari" panose="02040503050201020203" pitchFamily="18" charset="0"/>
                <a:ea typeface="张海山锐线体简" panose="02000000000000000000" pitchFamily="2" charset="-122"/>
                <a:cs typeface="Adobe Devanagari" panose="02040503050201020203" pitchFamily="18" charset="0"/>
              </a:rPr>
              <a:t>Please enjoy our</a:t>
            </a:r>
          </a:p>
          <a:p>
            <a:pPr algn="ctr"/>
            <a:r>
              <a:rPr lang="en-US" altLang="zh-CN" sz="3200" dirty="0">
                <a:solidFill>
                  <a:prstClr val="white"/>
                </a:solidFill>
                <a:latin typeface="Adobe Devanagari" panose="02040503050201020203" pitchFamily="18" charset="0"/>
                <a:ea typeface="张海山锐线体简" panose="02000000000000000000" pitchFamily="2" charset="-122"/>
                <a:cs typeface="Adobe Devanagari" panose="02040503050201020203" pitchFamily="18" charset="0"/>
              </a:rPr>
              <a:t>work</a:t>
            </a:r>
          </a:p>
        </p:txBody>
      </p:sp>
      <p:sp>
        <p:nvSpPr>
          <p:cNvPr id="13" name="Freeform 5"/>
          <p:cNvSpPr>
            <a:spLocks noEditPoints="1"/>
          </p:cNvSpPr>
          <p:nvPr/>
        </p:nvSpPr>
        <p:spPr bwMode="auto">
          <a:xfrm>
            <a:off x="5045242" y="584262"/>
            <a:ext cx="2016548" cy="234968"/>
          </a:xfrm>
          <a:custGeom>
            <a:avLst/>
            <a:gdLst>
              <a:gd name="T0" fmla="*/ 826 w 1255"/>
              <a:gd name="T1" fmla="*/ 94 h 234"/>
              <a:gd name="T2" fmla="*/ 1051 w 1255"/>
              <a:gd name="T3" fmla="*/ 107 h 234"/>
              <a:gd name="T4" fmla="*/ 1093 w 1255"/>
              <a:gd name="T5" fmla="*/ 107 h 234"/>
              <a:gd name="T6" fmla="*/ 1151 w 1255"/>
              <a:gd name="T7" fmla="*/ 87 h 234"/>
              <a:gd name="T8" fmla="*/ 1225 w 1255"/>
              <a:gd name="T9" fmla="*/ 118 h 234"/>
              <a:gd name="T10" fmla="*/ 1206 w 1255"/>
              <a:gd name="T11" fmla="*/ 139 h 234"/>
              <a:gd name="T12" fmla="*/ 1185 w 1255"/>
              <a:gd name="T13" fmla="*/ 102 h 234"/>
              <a:gd name="T14" fmla="*/ 1171 w 1255"/>
              <a:gd name="T15" fmla="*/ 112 h 234"/>
              <a:gd name="T16" fmla="*/ 1137 w 1255"/>
              <a:gd name="T17" fmla="*/ 119 h 234"/>
              <a:gd name="T18" fmla="*/ 1109 w 1255"/>
              <a:gd name="T19" fmla="*/ 119 h 234"/>
              <a:gd name="T20" fmla="*/ 1062 w 1255"/>
              <a:gd name="T21" fmla="*/ 116 h 234"/>
              <a:gd name="T22" fmla="*/ 841 w 1255"/>
              <a:gd name="T23" fmla="*/ 112 h 234"/>
              <a:gd name="T24" fmla="*/ 782 w 1255"/>
              <a:gd name="T25" fmla="*/ 117 h 234"/>
              <a:gd name="T26" fmla="*/ 756 w 1255"/>
              <a:gd name="T27" fmla="*/ 111 h 234"/>
              <a:gd name="T28" fmla="*/ 737 w 1255"/>
              <a:gd name="T29" fmla="*/ 118 h 234"/>
              <a:gd name="T30" fmla="*/ 717 w 1255"/>
              <a:gd name="T31" fmla="*/ 157 h 234"/>
              <a:gd name="T32" fmla="*/ 762 w 1255"/>
              <a:gd name="T33" fmla="*/ 99 h 234"/>
              <a:gd name="T34" fmla="*/ 772 w 1255"/>
              <a:gd name="T35" fmla="*/ 97 h 234"/>
              <a:gd name="T36" fmla="*/ 104 w 1255"/>
              <a:gd name="T37" fmla="*/ 87 h 234"/>
              <a:gd name="T38" fmla="*/ 30 w 1255"/>
              <a:gd name="T39" fmla="*/ 118 h 234"/>
              <a:gd name="T40" fmla="*/ 49 w 1255"/>
              <a:gd name="T41" fmla="*/ 139 h 234"/>
              <a:gd name="T42" fmla="*/ 71 w 1255"/>
              <a:gd name="T43" fmla="*/ 102 h 234"/>
              <a:gd name="T44" fmla="*/ 85 w 1255"/>
              <a:gd name="T45" fmla="*/ 112 h 234"/>
              <a:gd name="T46" fmla="*/ 118 w 1255"/>
              <a:gd name="T47" fmla="*/ 119 h 234"/>
              <a:gd name="T48" fmla="*/ 147 w 1255"/>
              <a:gd name="T49" fmla="*/ 119 h 234"/>
              <a:gd name="T50" fmla="*/ 193 w 1255"/>
              <a:gd name="T51" fmla="*/ 116 h 234"/>
              <a:gd name="T52" fmla="*/ 414 w 1255"/>
              <a:gd name="T53" fmla="*/ 112 h 234"/>
              <a:gd name="T54" fmla="*/ 474 w 1255"/>
              <a:gd name="T55" fmla="*/ 117 h 234"/>
              <a:gd name="T56" fmla="*/ 499 w 1255"/>
              <a:gd name="T57" fmla="*/ 111 h 234"/>
              <a:gd name="T58" fmla="*/ 518 w 1255"/>
              <a:gd name="T59" fmla="*/ 118 h 234"/>
              <a:gd name="T60" fmla="*/ 538 w 1255"/>
              <a:gd name="T61" fmla="*/ 157 h 234"/>
              <a:gd name="T62" fmla="*/ 494 w 1255"/>
              <a:gd name="T63" fmla="*/ 99 h 234"/>
              <a:gd name="T64" fmla="*/ 483 w 1255"/>
              <a:gd name="T65" fmla="*/ 97 h 234"/>
              <a:gd name="T66" fmla="*/ 445 w 1255"/>
              <a:gd name="T67" fmla="*/ 107 h 234"/>
              <a:gd name="T68" fmla="*/ 223 w 1255"/>
              <a:gd name="T69" fmla="*/ 107 h 234"/>
              <a:gd name="T70" fmla="*/ 178 w 1255"/>
              <a:gd name="T71" fmla="*/ 98 h 234"/>
              <a:gd name="T72" fmla="*/ 138 w 1255"/>
              <a:gd name="T73" fmla="*/ 105 h 234"/>
              <a:gd name="T74" fmla="*/ 616 w 1255"/>
              <a:gd name="T75" fmla="*/ 218 h 234"/>
              <a:gd name="T76" fmla="*/ 634 w 1255"/>
              <a:gd name="T77" fmla="*/ 202 h 234"/>
              <a:gd name="T78" fmla="*/ 635 w 1255"/>
              <a:gd name="T79" fmla="*/ 23 h 234"/>
              <a:gd name="T80" fmla="*/ 586 w 1255"/>
              <a:gd name="T81" fmla="*/ 94 h 234"/>
              <a:gd name="T82" fmla="*/ 651 w 1255"/>
              <a:gd name="T83" fmla="*/ 117 h 234"/>
              <a:gd name="T84" fmla="*/ 697 w 1255"/>
              <a:gd name="T85" fmla="*/ 69 h 234"/>
              <a:gd name="T86" fmla="*/ 710 w 1255"/>
              <a:gd name="T87" fmla="*/ 63 h 234"/>
              <a:gd name="T88" fmla="*/ 628 w 1255"/>
              <a:gd name="T89" fmla="*/ 1 h 234"/>
              <a:gd name="T90" fmla="*/ 545 w 1255"/>
              <a:gd name="T91" fmla="*/ 63 h 234"/>
              <a:gd name="T92" fmla="*/ 559 w 1255"/>
              <a:gd name="T93" fmla="*/ 69 h 234"/>
              <a:gd name="T94" fmla="*/ 611 w 1255"/>
              <a:gd name="T95" fmla="*/ 73 h 234"/>
              <a:gd name="T96" fmla="*/ 628 w 1255"/>
              <a:gd name="T97" fmla="*/ 121 h 234"/>
              <a:gd name="T98" fmla="*/ 557 w 1255"/>
              <a:gd name="T99" fmla="*/ 121 h 234"/>
              <a:gd name="T100" fmla="*/ 579 w 1255"/>
              <a:gd name="T101" fmla="*/ 116 h 234"/>
              <a:gd name="T102" fmla="*/ 568 w 1255"/>
              <a:gd name="T103" fmla="*/ 139 h 234"/>
              <a:gd name="T104" fmla="*/ 570 w 1255"/>
              <a:gd name="T105" fmla="*/ 159 h 234"/>
              <a:gd name="T106" fmla="*/ 604 w 1255"/>
              <a:gd name="T107" fmla="*/ 187 h 234"/>
              <a:gd name="T108" fmla="*/ 557 w 1255"/>
              <a:gd name="T109" fmla="*/ 131 h 234"/>
              <a:gd name="T110" fmla="*/ 703 w 1255"/>
              <a:gd name="T111" fmla="*/ 103 h 234"/>
              <a:gd name="T112" fmla="*/ 675 w 1255"/>
              <a:gd name="T113" fmla="*/ 107 h 234"/>
              <a:gd name="T114" fmla="*/ 693 w 1255"/>
              <a:gd name="T115" fmla="*/ 145 h 234"/>
              <a:gd name="T116" fmla="*/ 677 w 1255"/>
              <a:gd name="T117" fmla="*/ 151 h 234"/>
              <a:gd name="T118" fmla="*/ 651 w 1255"/>
              <a:gd name="T119" fmla="*/ 175 h 234"/>
              <a:gd name="T120" fmla="*/ 686 w 1255"/>
              <a:gd name="T121" fmla="*/ 18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cxnSp>
        <p:nvCxnSpPr>
          <p:cNvPr id="15" name="直接连接符 14"/>
          <p:cNvCxnSpPr/>
          <p:nvPr/>
        </p:nvCxnSpPr>
        <p:spPr>
          <a:xfrm>
            <a:off x="7997125" y="3429000"/>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46868" y="3426101"/>
            <a:ext cx="3704095" cy="0"/>
          </a:xfrm>
          <a:prstGeom prst="line">
            <a:avLst/>
          </a:prstGeom>
          <a:ln w="22225">
            <a:solidFill>
              <a:schemeClr val="tx1">
                <a:lumMod val="85000"/>
                <a:lumOff val="15000"/>
              </a:schemeClr>
            </a:solidFill>
            <a:prstDash val="sysDot"/>
            <a:tailEnd type="diamo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Freeform 27"/>
          <p:cNvSpPr>
            <a:spLocks/>
          </p:cNvSpPr>
          <p:nvPr/>
        </p:nvSpPr>
        <p:spPr bwMode="auto">
          <a:xfrm flipH="1">
            <a:off x="7146756" y="967119"/>
            <a:ext cx="743535" cy="300546"/>
          </a:xfrm>
          <a:custGeom>
            <a:avLst/>
            <a:gdLst>
              <a:gd name="T0" fmla="*/ 366 w 399"/>
              <a:gd name="T1" fmla="*/ 100 h 159"/>
              <a:gd name="T2" fmla="*/ 371 w 399"/>
              <a:gd name="T3" fmla="*/ 115 h 159"/>
              <a:gd name="T4" fmla="*/ 350 w 399"/>
              <a:gd name="T5" fmla="*/ 118 h 159"/>
              <a:gd name="T6" fmla="*/ 361 w 399"/>
              <a:gd name="T7" fmla="*/ 88 h 159"/>
              <a:gd name="T8" fmla="*/ 383 w 399"/>
              <a:gd name="T9" fmla="*/ 131 h 159"/>
              <a:gd name="T10" fmla="*/ 313 w 399"/>
              <a:gd name="T11" fmla="*/ 148 h 159"/>
              <a:gd name="T12" fmla="*/ 261 w 399"/>
              <a:gd name="T13" fmla="*/ 129 h 159"/>
              <a:gd name="T14" fmla="*/ 260 w 399"/>
              <a:gd name="T15" fmla="*/ 128 h 159"/>
              <a:gd name="T16" fmla="*/ 240 w 399"/>
              <a:gd name="T17" fmla="*/ 159 h 159"/>
              <a:gd name="T18" fmla="*/ 91 w 399"/>
              <a:gd name="T19" fmla="*/ 11 h 159"/>
              <a:gd name="T20" fmla="*/ 11 w 399"/>
              <a:gd name="T21" fmla="*/ 53 h 159"/>
              <a:gd name="T22" fmla="*/ 63 w 399"/>
              <a:gd name="T23" fmla="*/ 109 h 159"/>
              <a:gd name="T24" fmla="*/ 89 w 399"/>
              <a:gd name="T25" fmla="*/ 68 h 159"/>
              <a:gd name="T26" fmla="*/ 48 w 399"/>
              <a:gd name="T27" fmla="*/ 45 h 159"/>
              <a:gd name="T28" fmla="*/ 36 w 399"/>
              <a:gd name="T29" fmla="*/ 76 h 159"/>
              <a:gd name="T30" fmla="*/ 69 w 399"/>
              <a:gd name="T31" fmla="*/ 78 h 159"/>
              <a:gd name="T32" fmla="*/ 59 w 399"/>
              <a:gd name="T33" fmla="*/ 61 h 159"/>
              <a:gd name="T34" fmla="*/ 43 w 399"/>
              <a:gd name="T35" fmla="*/ 72 h 159"/>
              <a:gd name="T36" fmla="*/ 62 w 399"/>
              <a:gd name="T37" fmla="*/ 58 h 159"/>
              <a:gd name="T38" fmla="*/ 72 w 399"/>
              <a:gd name="T39" fmla="*/ 79 h 159"/>
              <a:gd name="T40" fmla="*/ 32 w 399"/>
              <a:gd name="T41" fmla="*/ 78 h 159"/>
              <a:gd name="T42" fmla="*/ 46 w 399"/>
              <a:gd name="T43" fmla="*/ 42 h 159"/>
              <a:gd name="T44" fmla="*/ 93 w 399"/>
              <a:gd name="T45" fmla="*/ 69 h 159"/>
              <a:gd name="T46" fmla="*/ 64 w 399"/>
              <a:gd name="T47" fmla="*/ 114 h 159"/>
              <a:gd name="T48" fmla="*/ 8 w 399"/>
              <a:gd name="T49" fmla="*/ 52 h 159"/>
              <a:gd name="T50" fmla="*/ 94 w 399"/>
              <a:gd name="T51" fmla="*/ 7 h 159"/>
              <a:gd name="T52" fmla="*/ 238 w 399"/>
              <a:gd name="T53" fmla="*/ 151 h 159"/>
              <a:gd name="T54" fmla="*/ 256 w 399"/>
              <a:gd name="T55" fmla="*/ 126 h 159"/>
              <a:gd name="T56" fmla="*/ 207 w 399"/>
              <a:gd name="T57" fmla="*/ 73 h 159"/>
              <a:gd name="T58" fmla="*/ 345 w 399"/>
              <a:gd name="T59" fmla="*/ 75 h 159"/>
              <a:gd name="T60" fmla="*/ 264 w 399"/>
              <a:gd name="T61" fmla="*/ 124 h 159"/>
              <a:gd name="T62" fmla="*/ 314 w 399"/>
              <a:gd name="T63" fmla="*/ 143 h 159"/>
              <a:gd name="T64" fmla="*/ 380 w 399"/>
              <a:gd name="T65" fmla="*/ 131 h 159"/>
              <a:gd name="T66" fmla="*/ 361 w 399"/>
              <a:gd name="T67" fmla="*/ 93 h 159"/>
              <a:gd name="T68" fmla="*/ 352 w 399"/>
              <a:gd name="T69" fmla="*/ 116 h 159"/>
              <a:gd name="T70" fmla="*/ 366 w 399"/>
              <a:gd name="T71" fmla="*/ 10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7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27"/>
          <p:cNvSpPr>
            <a:spLocks/>
          </p:cNvSpPr>
          <p:nvPr/>
        </p:nvSpPr>
        <p:spPr bwMode="auto">
          <a:xfrm>
            <a:off x="4257796" y="940520"/>
            <a:ext cx="743535" cy="300546"/>
          </a:xfrm>
          <a:custGeom>
            <a:avLst/>
            <a:gdLst>
              <a:gd name="T0" fmla="*/ 366 w 399"/>
              <a:gd name="T1" fmla="*/ 100 h 159"/>
              <a:gd name="T2" fmla="*/ 371 w 399"/>
              <a:gd name="T3" fmla="*/ 115 h 159"/>
              <a:gd name="T4" fmla="*/ 350 w 399"/>
              <a:gd name="T5" fmla="*/ 118 h 159"/>
              <a:gd name="T6" fmla="*/ 361 w 399"/>
              <a:gd name="T7" fmla="*/ 88 h 159"/>
              <a:gd name="T8" fmla="*/ 383 w 399"/>
              <a:gd name="T9" fmla="*/ 131 h 159"/>
              <a:gd name="T10" fmla="*/ 313 w 399"/>
              <a:gd name="T11" fmla="*/ 148 h 159"/>
              <a:gd name="T12" fmla="*/ 261 w 399"/>
              <a:gd name="T13" fmla="*/ 129 h 159"/>
              <a:gd name="T14" fmla="*/ 260 w 399"/>
              <a:gd name="T15" fmla="*/ 128 h 159"/>
              <a:gd name="T16" fmla="*/ 240 w 399"/>
              <a:gd name="T17" fmla="*/ 159 h 159"/>
              <a:gd name="T18" fmla="*/ 91 w 399"/>
              <a:gd name="T19" fmla="*/ 11 h 159"/>
              <a:gd name="T20" fmla="*/ 11 w 399"/>
              <a:gd name="T21" fmla="*/ 53 h 159"/>
              <a:gd name="T22" fmla="*/ 63 w 399"/>
              <a:gd name="T23" fmla="*/ 109 h 159"/>
              <a:gd name="T24" fmla="*/ 89 w 399"/>
              <a:gd name="T25" fmla="*/ 68 h 159"/>
              <a:gd name="T26" fmla="*/ 48 w 399"/>
              <a:gd name="T27" fmla="*/ 45 h 159"/>
              <a:gd name="T28" fmla="*/ 36 w 399"/>
              <a:gd name="T29" fmla="*/ 76 h 159"/>
              <a:gd name="T30" fmla="*/ 69 w 399"/>
              <a:gd name="T31" fmla="*/ 78 h 159"/>
              <a:gd name="T32" fmla="*/ 59 w 399"/>
              <a:gd name="T33" fmla="*/ 61 h 159"/>
              <a:gd name="T34" fmla="*/ 43 w 399"/>
              <a:gd name="T35" fmla="*/ 72 h 159"/>
              <a:gd name="T36" fmla="*/ 62 w 399"/>
              <a:gd name="T37" fmla="*/ 58 h 159"/>
              <a:gd name="T38" fmla="*/ 72 w 399"/>
              <a:gd name="T39" fmla="*/ 79 h 159"/>
              <a:gd name="T40" fmla="*/ 32 w 399"/>
              <a:gd name="T41" fmla="*/ 78 h 159"/>
              <a:gd name="T42" fmla="*/ 46 w 399"/>
              <a:gd name="T43" fmla="*/ 42 h 159"/>
              <a:gd name="T44" fmla="*/ 93 w 399"/>
              <a:gd name="T45" fmla="*/ 69 h 159"/>
              <a:gd name="T46" fmla="*/ 64 w 399"/>
              <a:gd name="T47" fmla="*/ 114 h 159"/>
              <a:gd name="T48" fmla="*/ 8 w 399"/>
              <a:gd name="T49" fmla="*/ 52 h 159"/>
              <a:gd name="T50" fmla="*/ 94 w 399"/>
              <a:gd name="T51" fmla="*/ 7 h 159"/>
              <a:gd name="T52" fmla="*/ 238 w 399"/>
              <a:gd name="T53" fmla="*/ 151 h 159"/>
              <a:gd name="T54" fmla="*/ 256 w 399"/>
              <a:gd name="T55" fmla="*/ 126 h 159"/>
              <a:gd name="T56" fmla="*/ 207 w 399"/>
              <a:gd name="T57" fmla="*/ 73 h 159"/>
              <a:gd name="T58" fmla="*/ 345 w 399"/>
              <a:gd name="T59" fmla="*/ 75 h 159"/>
              <a:gd name="T60" fmla="*/ 264 w 399"/>
              <a:gd name="T61" fmla="*/ 124 h 159"/>
              <a:gd name="T62" fmla="*/ 314 w 399"/>
              <a:gd name="T63" fmla="*/ 143 h 159"/>
              <a:gd name="T64" fmla="*/ 380 w 399"/>
              <a:gd name="T65" fmla="*/ 131 h 159"/>
              <a:gd name="T66" fmla="*/ 361 w 399"/>
              <a:gd name="T67" fmla="*/ 93 h 159"/>
              <a:gd name="T68" fmla="*/ 352 w 399"/>
              <a:gd name="T69" fmla="*/ 116 h 159"/>
              <a:gd name="T70" fmla="*/ 366 w 399"/>
              <a:gd name="T71" fmla="*/ 10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7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38" name="组合 37"/>
          <p:cNvGrpSpPr/>
          <p:nvPr/>
        </p:nvGrpSpPr>
        <p:grpSpPr>
          <a:xfrm>
            <a:off x="5086298" y="1191992"/>
            <a:ext cx="1975492" cy="49074"/>
            <a:chOff x="5108253" y="1177442"/>
            <a:chExt cx="1975492" cy="49074"/>
          </a:xfrm>
        </p:grpSpPr>
        <p:cxnSp>
          <p:nvCxnSpPr>
            <p:cNvPr id="33" name="直接连接符 32"/>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5228211" y="778881"/>
            <a:ext cx="1735577" cy="369332"/>
          </a:xfrm>
          <a:prstGeom prst="rect">
            <a:avLst/>
          </a:prstGeom>
          <a:noFill/>
        </p:spPr>
        <p:txBody>
          <a:bodyPr wrap="square" rtlCol="0">
            <a:spAutoFit/>
          </a:bodyPr>
          <a:lstStyle/>
          <a:p>
            <a:pPr algn="ctr"/>
            <a:r>
              <a:rPr lang="zh-CN" altLang="en-US" b="1" dirty="0">
                <a:solidFill>
                  <a:prstClr val="black"/>
                </a:solidFill>
                <a:latin typeface="宋体" panose="02010600030101010101" pitchFamily="2" charset="-122"/>
              </a:rPr>
              <a:t>人像处理</a:t>
            </a:r>
            <a:endParaRPr lang="en-US" altLang="zh-CN" b="1" dirty="0">
              <a:solidFill>
                <a:prstClr val="black"/>
              </a:solidFill>
              <a:latin typeface="宋体" panose="02010600030101010101" pitchFamily="2" charset="-122"/>
            </a:endParaRPr>
          </a:p>
        </p:txBody>
      </p:sp>
      <p:grpSp>
        <p:nvGrpSpPr>
          <p:cNvPr id="51" name="组合 50"/>
          <p:cNvGrpSpPr/>
          <p:nvPr/>
        </p:nvGrpSpPr>
        <p:grpSpPr>
          <a:xfrm>
            <a:off x="5086297" y="6175305"/>
            <a:ext cx="1975492" cy="49074"/>
            <a:chOff x="5108253" y="1177442"/>
            <a:chExt cx="1975492" cy="49074"/>
          </a:xfrm>
        </p:grpSpPr>
        <p:cxnSp>
          <p:nvCxnSpPr>
            <p:cNvPr id="52" name="直接连接符 51"/>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5065729" y="5498131"/>
            <a:ext cx="2016626" cy="278698"/>
            <a:chOff x="7150100" y="4803775"/>
            <a:chExt cx="2317750" cy="668338"/>
          </a:xfrm>
        </p:grpSpPr>
        <p:sp>
          <p:nvSpPr>
            <p:cNvPr id="43" name="Freeform 31"/>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32"/>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33"/>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34"/>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 name="文本框 1">
            <a:extLst>
              <a:ext uri="{FF2B5EF4-FFF2-40B4-BE49-F238E27FC236}">
                <a16:creationId xmlns:a16="http://schemas.microsoft.com/office/drawing/2014/main" id="{9792B148-1705-48CF-B192-63BECDC0B012}"/>
              </a:ext>
            </a:extLst>
          </p:cNvPr>
          <p:cNvSpPr txBox="1"/>
          <p:nvPr/>
        </p:nvSpPr>
        <p:spPr>
          <a:xfrm>
            <a:off x="4774984" y="5757647"/>
            <a:ext cx="2785581"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杨文傲 陈凯伟 段歆宇</a:t>
            </a:r>
          </a:p>
        </p:txBody>
      </p:sp>
    </p:spTree>
    <p:extLst>
      <p:ext uri="{BB962C8B-B14F-4D97-AF65-F5344CB8AC3E}">
        <p14:creationId xmlns:p14="http://schemas.microsoft.com/office/powerpoint/2010/main" val="176564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117962" y="677247"/>
            <a:ext cx="5956075" cy="1120552"/>
            <a:chOff x="4257796" y="584262"/>
            <a:chExt cx="3632495" cy="683403"/>
          </a:xfrm>
        </p:grpSpPr>
        <p:sp>
          <p:nvSpPr>
            <p:cNvPr id="2" name="Freeform 5"/>
            <p:cNvSpPr>
              <a:spLocks noEditPoints="1"/>
            </p:cNvSpPr>
            <p:nvPr/>
          </p:nvSpPr>
          <p:spPr bwMode="auto">
            <a:xfrm>
              <a:off x="5045242" y="584262"/>
              <a:ext cx="2016548" cy="234968"/>
            </a:xfrm>
            <a:custGeom>
              <a:avLst/>
              <a:gdLst>
                <a:gd name="T0" fmla="*/ 826 w 1255"/>
                <a:gd name="T1" fmla="*/ 94 h 234"/>
                <a:gd name="T2" fmla="*/ 1051 w 1255"/>
                <a:gd name="T3" fmla="*/ 107 h 234"/>
                <a:gd name="T4" fmla="*/ 1093 w 1255"/>
                <a:gd name="T5" fmla="*/ 107 h 234"/>
                <a:gd name="T6" fmla="*/ 1151 w 1255"/>
                <a:gd name="T7" fmla="*/ 87 h 234"/>
                <a:gd name="T8" fmla="*/ 1225 w 1255"/>
                <a:gd name="T9" fmla="*/ 118 h 234"/>
                <a:gd name="T10" fmla="*/ 1206 w 1255"/>
                <a:gd name="T11" fmla="*/ 139 h 234"/>
                <a:gd name="T12" fmla="*/ 1185 w 1255"/>
                <a:gd name="T13" fmla="*/ 102 h 234"/>
                <a:gd name="T14" fmla="*/ 1171 w 1255"/>
                <a:gd name="T15" fmla="*/ 112 h 234"/>
                <a:gd name="T16" fmla="*/ 1137 w 1255"/>
                <a:gd name="T17" fmla="*/ 119 h 234"/>
                <a:gd name="T18" fmla="*/ 1109 w 1255"/>
                <a:gd name="T19" fmla="*/ 119 h 234"/>
                <a:gd name="T20" fmla="*/ 1062 w 1255"/>
                <a:gd name="T21" fmla="*/ 116 h 234"/>
                <a:gd name="T22" fmla="*/ 841 w 1255"/>
                <a:gd name="T23" fmla="*/ 112 h 234"/>
                <a:gd name="T24" fmla="*/ 782 w 1255"/>
                <a:gd name="T25" fmla="*/ 117 h 234"/>
                <a:gd name="T26" fmla="*/ 756 w 1255"/>
                <a:gd name="T27" fmla="*/ 111 h 234"/>
                <a:gd name="T28" fmla="*/ 737 w 1255"/>
                <a:gd name="T29" fmla="*/ 118 h 234"/>
                <a:gd name="T30" fmla="*/ 717 w 1255"/>
                <a:gd name="T31" fmla="*/ 157 h 234"/>
                <a:gd name="T32" fmla="*/ 762 w 1255"/>
                <a:gd name="T33" fmla="*/ 99 h 234"/>
                <a:gd name="T34" fmla="*/ 772 w 1255"/>
                <a:gd name="T35" fmla="*/ 97 h 234"/>
                <a:gd name="T36" fmla="*/ 104 w 1255"/>
                <a:gd name="T37" fmla="*/ 87 h 234"/>
                <a:gd name="T38" fmla="*/ 30 w 1255"/>
                <a:gd name="T39" fmla="*/ 118 h 234"/>
                <a:gd name="T40" fmla="*/ 49 w 1255"/>
                <a:gd name="T41" fmla="*/ 139 h 234"/>
                <a:gd name="T42" fmla="*/ 71 w 1255"/>
                <a:gd name="T43" fmla="*/ 102 h 234"/>
                <a:gd name="T44" fmla="*/ 85 w 1255"/>
                <a:gd name="T45" fmla="*/ 112 h 234"/>
                <a:gd name="T46" fmla="*/ 118 w 1255"/>
                <a:gd name="T47" fmla="*/ 119 h 234"/>
                <a:gd name="T48" fmla="*/ 147 w 1255"/>
                <a:gd name="T49" fmla="*/ 119 h 234"/>
                <a:gd name="T50" fmla="*/ 193 w 1255"/>
                <a:gd name="T51" fmla="*/ 116 h 234"/>
                <a:gd name="T52" fmla="*/ 414 w 1255"/>
                <a:gd name="T53" fmla="*/ 112 h 234"/>
                <a:gd name="T54" fmla="*/ 474 w 1255"/>
                <a:gd name="T55" fmla="*/ 117 h 234"/>
                <a:gd name="T56" fmla="*/ 499 w 1255"/>
                <a:gd name="T57" fmla="*/ 111 h 234"/>
                <a:gd name="T58" fmla="*/ 518 w 1255"/>
                <a:gd name="T59" fmla="*/ 118 h 234"/>
                <a:gd name="T60" fmla="*/ 538 w 1255"/>
                <a:gd name="T61" fmla="*/ 157 h 234"/>
                <a:gd name="T62" fmla="*/ 494 w 1255"/>
                <a:gd name="T63" fmla="*/ 99 h 234"/>
                <a:gd name="T64" fmla="*/ 483 w 1255"/>
                <a:gd name="T65" fmla="*/ 97 h 234"/>
                <a:gd name="T66" fmla="*/ 445 w 1255"/>
                <a:gd name="T67" fmla="*/ 107 h 234"/>
                <a:gd name="T68" fmla="*/ 223 w 1255"/>
                <a:gd name="T69" fmla="*/ 107 h 234"/>
                <a:gd name="T70" fmla="*/ 178 w 1255"/>
                <a:gd name="T71" fmla="*/ 98 h 234"/>
                <a:gd name="T72" fmla="*/ 138 w 1255"/>
                <a:gd name="T73" fmla="*/ 105 h 234"/>
                <a:gd name="T74" fmla="*/ 616 w 1255"/>
                <a:gd name="T75" fmla="*/ 218 h 234"/>
                <a:gd name="T76" fmla="*/ 634 w 1255"/>
                <a:gd name="T77" fmla="*/ 202 h 234"/>
                <a:gd name="T78" fmla="*/ 635 w 1255"/>
                <a:gd name="T79" fmla="*/ 23 h 234"/>
                <a:gd name="T80" fmla="*/ 586 w 1255"/>
                <a:gd name="T81" fmla="*/ 94 h 234"/>
                <a:gd name="T82" fmla="*/ 651 w 1255"/>
                <a:gd name="T83" fmla="*/ 117 h 234"/>
                <a:gd name="T84" fmla="*/ 697 w 1255"/>
                <a:gd name="T85" fmla="*/ 69 h 234"/>
                <a:gd name="T86" fmla="*/ 710 w 1255"/>
                <a:gd name="T87" fmla="*/ 63 h 234"/>
                <a:gd name="T88" fmla="*/ 628 w 1255"/>
                <a:gd name="T89" fmla="*/ 1 h 234"/>
                <a:gd name="T90" fmla="*/ 545 w 1255"/>
                <a:gd name="T91" fmla="*/ 63 h 234"/>
                <a:gd name="T92" fmla="*/ 559 w 1255"/>
                <a:gd name="T93" fmla="*/ 69 h 234"/>
                <a:gd name="T94" fmla="*/ 611 w 1255"/>
                <a:gd name="T95" fmla="*/ 73 h 234"/>
                <a:gd name="T96" fmla="*/ 628 w 1255"/>
                <a:gd name="T97" fmla="*/ 121 h 234"/>
                <a:gd name="T98" fmla="*/ 557 w 1255"/>
                <a:gd name="T99" fmla="*/ 121 h 234"/>
                <a:gd name="T100" fmla="*/ 579 w 1255"/>
                <a:gd name="T101" fmla="*/ 116 h 234"/>
                <a:gd name="T102" fmla="*/ 568 w 1255"/>
                <a:gd name="T103" fmla="*/ 139 h 234"/>
                <a:gd name="T104" fmla="*/ 570 w 1255"/>
                <a:gd name="T105" fmla="*/ 159 h 234"/>
                <a:gd name="T106" fmla="*/ 604 w 1255"/>
                <a:gd name="T107" fmla="*/ 187 h 234"/>
                <a:gd name="T108" fmla="*/ 557 w 1255"/>
                <a:gd name="T109" fmla="*/ 131 h 234"/>
                <a:gd name="T110" fmla="*/ 703 w 1255"/>
                <a:gd name="T111" fmla="*/ 103 h 234"/>
                <a:gd name="T112" fmla="*/ 675 w 1255"/>
                <a:gd name="T113" fmla="*/ 107 h 234"/>
                <a:gd name="T114" fmla="*/ 693 w 1255"/>
                <a:gd name="T115" fmla="*/ 145 h 234"/>
                <a:gd name="T116" fmla="*/ 677 w 1255"/>
                <a:gd name="T117" fmla="*/ 151 h 234"/>
                <a:gd name="T118" fmla="*/ 651 w 1255"/>
                <a:gd name="T119" fmla="*/ 175 h 234"/>
                <a:gd name="T120" fmla="*/ 686 w 1255"/>
                <a:gd name="T121" fmla="*/ 18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5" h="234">
                  <a:moveTo>
                    <a:pt x="791" y="101"/>
                  </a:moveTo>
                  <a:cubicBezTo>
                    <a:pt x="793" y="103"/>
                    <a:pt x="794" y="105"/>
                    <a:pt x="795" y="107"/>
                  </a:cubicBezTo>
                  <a:cubicBezTo>
                    <a:pt x="810" y="107"/>
                    <a:pt x="810" y="107"/>
                    <a:pt x="810" y="107"/>
                  </a:cubicBezTo>
                  <a:cubicBezTo>
                    <a:pt x="810" y="107"/>
                    <a:pt x="810" y="106"/>
                    <a:pt x="811" y="105"/>
                  </a:cubicBezTo>
                  <a:cubicBezTo>
                    <a:pt x="812" y="99"/>
                    <a:pt x="819" y="94"/>
                    <a:pt x="826" y="94"/>
                  </a:cubicBezTo>
                  <a:cubicBezTo>
                    <a:pt x="833" y="94"/>
                    <a:pt x="839" y="99"/>
                    <a:pt x="841" y="105"/>
                  </a:cubicBezTo>
                  <a:cubicBezTo>
                    <a:pt x="841" y="106"/>
                    <a:pt x="841" y="107"/>
                    <a:pt x="841" y="107"/>
                  </a:cubicBezTo>
                  <a:cubicBezTo>
                    <a:pt x="1032" y="107"/>
                    <a:pt x="1032" y="107"/>
                    <a:pt x="1032" y="107"/>
                  </a:cubicBezTo>
                  <a:cubicBezTo>
                    <a:pt x="1033" y="103"/>
                    <a:pt x="1037" y="100"/>
                    <a:pt x="1042" y="100"/>
                  </a:cubicBezTo>
                  <a:cubicBezTo>
                    <a:pt x="1046" y="100"/>
                    <a:pt x="1050" y="103"/>
                    <a:pt x="1051" y="107"/>
                  </a:cubicBezTo>
                  <a:cubicBezTo>
                    <a:pt x="1052" y="107"/>
                    <a:pt x="1052" y="107"/>
                    <a:pt x="1052" y="107"/>
                  </a:cubicBezTo>
                  <a:cubicBezTo>
                    <a:pt x="1055" y="106"/>
                    <a:pt x="1059" y="104"/>
                    <a:pt x="1062" y="103"/>
                  </a:cubicBezTo>
                  <a:cubicBezTo>
                    <a:pt x="1067" y="100"/>
                    <a:pt x="1072" y="98"/>
                    <a:pt x="1078" y="98"/>
                  </a:cubicBezTo>
                  <a:cubicBezTo>
                    <a:pt x="1082" y="98"/>
                    <a:pt x="1086" y="99"/>
                    <a:pt x="1089" y="102"/>
                  </a:cubicBezTo>
                  <a:cubicBezTo>
                    <a:pt x="1091" y="103"/>
                    <a:pt x="1092" y="105"/>
                    <a:pt x="1093" y="107"/>
                  </a:cubicBezTo>
                  <a:cubicBezTo>
                    <a:pt x="1099" y="107"/>
                    <a:pt x="1099" y="107"/>
                    <a:pt x="1099" y="107"/>
                  </a:cubicBezTo>
                  <a:cubicBezTo>
                    <a:pt x="1100" y="103"/>
                    <a:pt x="1104" y="100"/>
                    <a:pt x="1109" y="100"/>
                  </a:cubicBezTo>
                  <a:cubicBezTo>
                    <a:pt x="1112" y="100"/>
                    <a:pt x="1116" y="102"/>
                    <a:pt x="1117" y="105"/>
                  </a:cubicBezTo>
                  <a:cubicBezTo>
                    <a:pt x="1121" y="101"/>
                    <a:pt x="1125" y="97"/>
                    <a:pt x="1129" y="94"/>
                  </a:cubicBezTo>
                  <a:cubicBezTo>
                    <a:pt x="1136" y="90"/>
                    <a:pt x="1143" y="87"/>
                    <a:pt x="1151" y="87"/>
                  </a:cubicBezTo>
                  <a:cubicBezTo>
                    <a:pt x="1169" y="87"/>
                    <a:pt x="1183" y="100"/>
                    <a:pt x="1199" y="106"/>
                  </a:cubicBezTo>
                  <a:cubicBezTo>
                    <a:pt x="1209" y="109"/>
                    <a:pt x="1219" y="110"/>
                    <a:pt x="1228" y="108"/>
                  </a:cubicBezTo>
                  <a:cubicBezTo>
                    <a:pt x="1238" y="107"/>
                    <a:pt x="1248" y="103"/>
                    <a:pt x="1255" y="96"/>
                  </a:cubicBezTo>
                  <a:cubicBezTo>
                    <a:pt x="1253" y="105"/>
                    <a:pt x="1247" y="113"/>
                    <a:pt x="1239" y="117"/>
                  </a:cubicBezTo>
                  <a:cubicBezTo>
                    <a:pt x="1234" y="118"/>
                    <a:pt x="1230" y="119"/>
                    <a:pt x="1225" y="118"/>
                  </a:cubicBezTo>
                  <a:cubicBezTo>
                    <a:pt x="1219" y="117"/>
                    <a:pt x="1214" y="114"/>
                    <a:pt x="1208" y="112"/>
                  </a:cubicBezTo>
                  <a:cubicBezTo>
                    <a:pt x="1208" y="112"/>
                    <a:pt x="1208" y="112"/>
                    <a:pt x="1208" y="112"/>
                  </a:cubicBezTo>
                  <a:cubicBezTo>
                    <a:pt x="1210" y="114"/>
                    <a:pt x="1212" y="117"/>
                    <a:pt x="1214" y="119"/>
                  </a:cubicBezTo>
                  <a:cubicBezTo>
                    <a:pt x="1216" y="122"/>
                    <a:pt x="1218" y="125"/>
                    <a:pt x="1218" y="128"/>
                  </a:cubicBezTo>
                  <a:cubicBezTo>
                    <a:pt x="1219" y="136"/>
                    <a:pt x="1212" y="141"/>
                    <a:pt x="1206" y="139"/>
                  </a:cubicBezTo>
                  <a:cubicBezTo>
                    <a:pt x="1203" y="138"/>
                    <a:pt x="1201" y="135"/>
                    <a:pt x="1200" y="133"/>
                  </a:cubicBezTo>
                  <a:cubicBezTo>
                    <a:pt x="1199" y="130"/>
                    <a:pt x="1198" y="126"/>
                    <a:pt x="1197" y="123"/>
                  </a:cubicBezTo>
                  <a:cubicBezTo>
                    <a:pt x="1196" y="120"/>
                    <a:pt x="1196" y="117"/>
                    <a:pt x="1194" y="114"/>
                  </a:cubicBezTo>
                  <a:cubicBezTo>
                    <a:pt x="1192" y="109"/>
                    <a:pt x="1189" y="105"/>
                    <a:pt x="1185" y="102"/>
                  </a:cubicBezTo>
                  <a:cubicBezTo>
                    <a:pt x="1185" y="102"/>
                    <a:pt x="1185" y="102"/>
                    <a:pt x="1185" y="102"/>
                  </a:cubicBezTo>
                  <a:cubicBezTo>
                    <a:pt x="1186" y="105"/>
                    <a:pt x="1187" y="107"/>
                    <a:pt x="1187" y="110"/>
                  </a:cubicBezTo>
                  <a:cubicBezTo>
                    <a:pt x="1188" y="113"/>
                    <a:pt x="1188" y="116"/>
                    <a:pt x="1187" y="119"/>
                  </a:cubicBezTo>
                  <a:cubicBezTo>
                    <a:pt x="1187" y="122"/>
                    <a:pt x="1185" y="124"/>
                    <a:pt x="1183" y="125"/>
                  </a:cubicBezTo>
                  <a:cubicBezTo>
                    <a:pt x="1180" y="126"/>
                    <a:pt x="1176" y="124"/>
                    <a:pt x="1174" y="122"/>
                  </a:cubicBezTo>
                  <a:cubicBezTo>
                    <a:pt x="1171" y="120"/>
                    <a:pt x="1171" y="116"/>
                    <a:pt x="1171" y="112"/>
                  </a:cubicBezTo>
                  <a:cubicBezTo>
                    <a:pt x="1170" y="108"/>
                    <a:pt x="1170" y="104"/>
                    <a:pt x="1169" y="101"/>
                  </a:cubicBezTo>
                  <a:cubicBezTo>
                    <a:pt x="1165" y="92"/>
                    <a:pt x="1152" y="91"/>
                    <a:pt x="1144" y="94"/>
                  </a:cubicBezTo>
                  <a:cubicBezTo>
                    <a:pt x="1144" y="95"/>
                    <a:pt x="1144" y="95"/>
                    <a:pt x="1144" y="95"/>
                  </a:cubicBezTo>
                  <a:cubicBezTo>
                    <a:pt x="1150" y="97"/>
                    <a:pt x="1157" y="102"/>
                    <a:pt x="1159" y="108"/>
                  </a:cubicBezTo>
                  <a:cubicBezTo>
                    <a:pt x="1163" y="121"/>
                    <a:pt x="1151" y="129"/>
                    <a:pt x="1137" y="119"/>
                  </a:cubicBezTo>
                  <a:cubicBezTo>
                    <a:pt x="1134" y="117"/>
                    <a:pt x="1130" y="115"/>
                    <a:pt x="1127" y="113"/>
                  </a:cubicBezTo>
                  <a:cubicBezTo>
                    <a:pt x="1125" y="112"/>
                    <a:pt x="1122" y="111"/>
                    <a:pt x="1119" y="111"/>
                  </a:cubicBezTo>
                  <a:cubicBezTo>
                    <a:pt x="1119" y="111"/>
                    <a:pt x="1119" y="110"/>
                    <a:pt x="1118" y="111"/>
                  </a:cubicBezTo>
                  <a:cubicBezTo>
                    <a:pt x="1118" y="112"/>
                    <a:pt x="1118" y="112"/>
                    <a:pt x="1118" y="112"/>
                  </a:cubicBezTo>
                  <a:cubicBezTo>
                    <a:pt x="1117" y="116"/>
                    <a:pt x="1113" y="119"/>
                    <a:pt x="1109" y="119"/>
                  </a:cubicBezTo>
                  <a:cubicBezTo>
                    <a:pt x="1104" y="119"/>
                    <a:pt x="1100" y="116"/>
                    <a:pt x="1099" y="112"/>
                  </a:cubicBezTo>
                  <a:cubicBezTo>
                    <a:pt x="1093" y="112"/>
                    <a:pt x="1093" y="112"/>
                    <a:pt x="1093" y="112"/>
                  </a:cubicBezTo>
                  <a:cubicBezTo>
                    <a:pt x="1092" y="114"/>
                    <a:pt x="1091" y="116"/>
                    <a:pt x="1089" y="117"/>
                  </a:cubicBezTo>
                  <a:cubicBezTo>
                    <a:pt x="1086" y="120"/>
                    <a:pt x="1082" y="121"/>
                    <a:pt x="1078" y="121"/>
                  </a:cubicBezTo>
                  <a:cubicBezTo>
                    <a:pt x="1072" y="121"/>
                    <a:pt x="1067" y="118"/>
                    <a:pt x="1062" y="116"/>
                  </a:cubicBezTo>
                  <a:cubicBezTo>
                    <a:pt x="1059" y="115"/>
                    <a:pt x="1055" y="113"/>
                    <a:pt x="1052" y="112"/>
                  </a:cubicBezTo>
                  <a:cubicBezTo>
                    <a:pt x="1051" y="112"/>
                    <a:pt x="1051" y="112"/>
                    <a:pt x="1051" y="112"/>
                  </a:cubicBezTo>
                  <a:cubicBezTo>
                    <a:pt x="1050" y="116"/>
                    <a:pt x="1046" y="119"/>
                    <a:pt x="1042" y="119"/>
                  </a:cubicBezTo>
                  <a:cubicBezTo>
                    <a:pt x="1037" y="119"/>
                    <a:pt x="1033" y="116"/>
                    <a:pt x="1032" y="112"/>
                  </a:cubicBezTo>
                  <a:cubicBezTo>
                    <a:pt x="841" y="112"/>
                    <a:pt x="841" y="112"/>
                    <a:pt x="841" y="112"/>
                  </a:cubicBezTo>
                  <a:cubicBezTo>
                    <a:pt x="840" y="119"/>
                    <a:pt x="834" y="125"/>
                    <a:pt x="826" y="125"/>
                  </a:cubicBezTo>
                  <a:cubicBezTo>
                    <a:pt x="818" y="125"/>
                    <a:pt x="811" y="119"/>
                    <a:pt x="810" y="112"/>
                  </a:cubicBezTo>
                  <a:cubicBezTo>
                    <a:pt x="795" y="112"/>
                    <a:pt x="795" y="112"/>
                    <a:pt x="795" y="112"/>
                  </a:cubicBezTo>
                  <a:cubicBezTo>
                    <a:pt x="794" y="114"/>
                    <a:pt x="792" y="116"/>
                    <a:pt x="790" y="117"/>
                  </a:cubicBezTo>
                  <a:cubicBezTo>
                    <a:pt x="787" y="119"/>
                    <a:pt x="784" y="118"/>
                    <a:pt x="782" y="117"/>
                  </a:cubicBezTo>
                  <a:cubicBezTo>
                    <a:pt x="778" y="116"/>
                    <a:pt x="775" y="115"/>
                    <a:pt x="773" y="113"/>
                  </a:cubicBezTo>
                  <a:cubicBezTo>
                    <a:pt x="770" y="111"/>
                    <a:pt x="767" y="110"/>
                    <a:pt x="764" y="108"/>
                  </a:cubicBezTo>
                  <a:cubicBezTo>
                    <a:pt x="759" y="107"/>
                    <a:pt x="754" y="107"/>
                    <a:pt x="749" y="107"/>
                  </a:cubicBezTo>
                  <a:cubicBezTo>
                    <a:pt x="749" y="108"/>
                    <a:pt x="749" y="108"/>
                    <a:pt x="749" y="108"/>
                  </a:cubicBezTo>
                  <a:cubicBezTo>
                    <a:pt x="752" y="108"/>
                    <a:pt x="754" y="110"/>
                    <a:pt x="756" y="111"/>
                  </a:cubicBezTo>
                  <a:cubicBezTo>
                    <a:pt x="759" y="113"/>
                    <a:pt x="761" y="115"/>
                    <a:pt x="763" y="117"/>
                  </a:cubicBezTo>
                  <a:cubicBezTo>
                    <a:pt x="764" y="119"/>
                    <a:pt x="766" y="122"/>
                    <a:pt x="764" y="125"/>
                  </a:cubicBezTo>
                  <a:cubicBezTo>
                    <a:pt x="763" y="127"/>
                    <a:pt x="759" y="129"/>
                    <a:pt x="756" y="129"/>
                  </a:cubicBezTo>
                  <a:cubicBezTo>
                    <a:pt x="752" y="129"/>
                    <a:pt x="749" y="127"/>
                    <a:pt x="747" y="125"/>
                  </a:cubicBezTo>
                  <a:cubicBezTo>
                    <a:pt x="744" y="122"/>
                    <a:pt x="741" y="119"/>
                    <a:pt x="737" y="118"/>
                  </a:cubicBezTo>
                  <a:cubicBezTo>
                    <a:pt x="728" y="115"/>
                    <a:pt x="719" y="124"/>
                    <a:pt x="715" y="132"/>
                  </a:cubicBezTo>
                  <a:cubicBezTo>
                    <a:pt x="715" y="132"/>
                    <a:pt x="715" y="132"/>
                    <a:pt x="715" y="132"/>
                  </a:cubicBezTo>
                  <a:cubicBezTo>
                    <a:pt x="721" y="129"/>
                    <a:pt x="730" y="127"/>
                    <a:pt x="736" y="130"/>
                  </a:cubicBezTo>
                  <a:cubicBezTo>
                    <a:pt x="748" y="136"/>
                    <a:pt x="745" y="151"/>
                    <a:pt x="729" y="154"/>
                  </a:cubicBezTo>
                  <a:cubicBezTo>
                    <a:pt x="725" y="155"/>
                    <a:pt x="721" y="156"/>
                    <a:pt x="717" y="157"/>
                  </a:cubicBezTo>
                  <a:cubicBezTo>
                    <a:pt x="715" y="158"/>
                    <a:pt x="712" y="159"/>
                    <a:pt x="710" y="161"/>
                  </a:cubicBezTo>
                  <a:cubicBezTo>
                    <a:pt x="709" y="162"/>
                    <a:pt x="707" y="164"/>
                    <a:pt x="707" y="166"/>
                  </a:cubicBezTo>
                  <a:cubicBezTo>
                    <a:pt x="705" y="158"/>
                    <a:pt x="704" y="150"/>
                    <a:pt x="705" y="143"/>
                  </a:cubicBezTo>
                  <a:cubicBezTo>
                    <a:pt x="706" y="135"/>
                    <a:pt x="710" y="127"/>
                    <a:pt x="715" y="121"/>
                  </a:cubicBezTo>
                  <a:cubicBezTo>
                    <a:pt x="727" y="108"/>
                    <a:pt x="746" y="107"/>
                    <a:pt x="762" y="99"/>
                  </a:cubicBezTo>
                  <a:cubicBezTo>
                    <a:pt x="770" y="95"/>
                    <a:pt x="778" y="88"/>
                    <a:pt x="783" y="80"/>
                  </a:cubicBezTo>
                  <a:cubicBezTo>
                    <a:pt x="789" y="72"/>
                    <a:pt x="793" y="62"/>
                    <a:pt x="793" y="52"/>
                  </a:cubicBezTo>
                  <a:cubicBezTo>
                    <a:pt x="798" y="60"/>
                    <a:pt x="800" y="70"/>
                    <a:pt x="796" y="78"/>
                  </a:cubicBezTo>
                  <a:cubicBezTo>
                    <a:pt x="795" y="83"/>
                    <a:pt x="792" y="86"/>
                    <a:pt x="788" y="89"/>
                  </a:cubicBezTo>
                  <a:cubicBezTo>
                    <a:pt x="783" y="93"/>
                    <a:pt x="778" y="95"/>
                    <a:pt x="772" y="97"/>
                  </a:cubicBezTo>
                  <a:cubicBezTo>
                    <a:pt x="772" y="97"/>
                    <a:pt x="772" y="97"/>
                    <a:pt x="772" y="97"/>
                  </a:cubicBezTo>
                  <a:cubicBezTo>
                    <a:pt x="775" y="97"/>
                    <a:pt x="778" y="97"/>
                    <a:pt x="782" y="98"/>
                  </a:cubicBezTo>
                  <a:cubicBezTo>
                    <a:pt x="785" y="98"/>
                    <a:pt x="788" y="99"/>
                    <a:pt x="791" y="101"/>
                  </a:cubicBezTo>
                  <a:close/>
                  <a:moveTo>
                    <a:pt x="126" y="94"/>
                  </a:moveTo>
                  <a:cubicBezTo>
                    <a:pt x="120" y="90"/>
                    <a:pt x="112" y="87"/>
                    <a:pt x="104" y="87"/>
                  </a:cubicBezTo>
                  <a:cubicBezTo>
                    <a:pt x="86" y="87"/>
                    <a:pt x="72" y="100"/>
                    <a:pt x="56" y="106"/>
                  </a:cubicBezTo>
                  <a:cubicBezTo>
                    <a:pt x="47" y="109"/>
                    <a:pt x="37" y="110"/>
                    <a:pt x="27" y="108"/>
                  </a:cubicBezTo>
                  <a:cubicBezTo>
                    <a:pt x="17" y="107"/>
                    <a:pt x="8" y="103"/>
                    <a:pt x="0" y="96"/>
                  </a:cubicBezTo>
                  <a:cubicBezTo>
                    <a:pt x="2" y="105"/>
                    <a:pt x="8" y="113"/>
                    <a:pt x="17" y="117"/>
                  </a:cubicBezTo>
                  <a:cubicBezTo>
                    <a:pt x="21" y="118"/>
                    <a:pt x="26" y="119"/>
                    <a:pt x="30" y="118"/>
                  </a:cubicBezTo>
                  <a:cubicBezTo>
                    <a:pt x="36" y="117"/>
                    <a:pt x="42" y="114"/>
                    <a:pt x="47" y="112"/>
                  </a:cubicBezTo>
                  <a:cubicBezTo>
                    <a:pt x="47" y="112"/>
                    <a:pt x="47" y="112"/>
                    <a:pt x="47" y="112"/>
                  </a:cubicBezTo>
                  <a:cubicBezTo>
                    <a:pt x="45" y="114"/>
                    <a:pt x="43" y="117"/>
                    <a:pt x="41" y="119"/>
                  </a:cubicBezTo>
                  <a:cubicBezTo>
                    <a:pt x="39" y="122"/>
                    <a:pt x="38" y="125"/>
                    <a:pt x="37" y="128"/>
                  </a:cubicBezTo>
                  <a:cubicBezTo>
                    <a:pt x="36" y="136"/>
                    <a:pt x="43" y="141"/>
                    <a:pt x="49" y="139"/>
                  </a:cubicBezTo>
                  <a:cubicBezTo>
                    <a:pt x="52" y="138"/>
                    <a:pt x="54" y="135"/>
                    <a:pt x="55" y="133"/>
                  </a:cubicBezTo>
                  <a:cubicBezTo>
                    <a:pt x="57" y="130"/>
                    <a:pt x="58" y="126"/>
                    <a:pt x="58" y="123"/>
                  </a:cubicBezTo>
                  <a:cubicBezTo>
                    <a:pt x="59" y="120"/>
                    <a:pt x="60" y="117"/>
                    <a:pt x="61" y="114"/>
                  </a:cubicBezTo>
                  <a:cubicBezTo>
                    <a:pt x="63" y="109"/>
                    <a:pt x="66" y="105"/>
                    <a:pt x="70" y="102"/>
                  </a:cubicBezTo>
                  <a:cubicBezTo>
                    <a:pt x="71" y="102"/>
                    <a:pt x="71" y="102"/>
                    <a:pt x="71" y="102"/>
                  </a:cubicBezTo>
                  <a:cubicBezTo>
                    <a:pt x="69" y="105"/>
                    <a:pt x="68" y="107"/>
                    <a:pt x="68" y="110"/>
                  </a:cubicBezTo>
                  <a:cubicBezTo>
                    <a:pt x="68" y="113"/>
                    <a:pt x="67" y="116"/>
                    <a:pt x="68" y="119"/>
                  </a:cubicBezTo>
                  <a:cubicBezTo>
                    <a:pt x="69" y="122"/>
                    <a:pt x="70" y="124"/>
                    <a:pt x="72" y="125"/>
                  </a:cubicBezTo>
                  <a:cubicBezTo>
                    <a:pt x="75" y="126"/>
                    <a:pt x="79" y="124"/>
                    <a:pt x="81" y="122"/>
                  </a:cubicBezTo>
                  <a:cubicBezTo>
                    <a:pt x="84" y="120"/>
                    <a:pt x="84" y="116"/>
                    <a:pt x="85" y="112"/>
                  </a:cubicBezTo>
                  <a:cubicBezTo>
                    <a:pt x="85" y="108"/>
                    <a:pt x="85" y="104"/>
                    <a:pt x="86" y="101"/>
                  </a:cubicBezTo>
                  <a:cubicBezTo>
                    <a:pt x="91" y="92"/>
                    <a:pt x="103" y="91"/>
                    <a:pt x="111" y="94"/>
                  </a:cubicBezTo>
                  <a:cubicBezTo>
                    <a:pt x="111" y="95"/>
                    <a:pt x="111" y="95"/>
                    <a:pt x="111" y="95"/>
                  </a:cubicBezTo>
                  <a:cubicBezTo>
                    <a:pt x="105" y="97"/>
                    <a:pt x="98" y="102"/>
                    <a:pt x="96" y="108"/>
                  </a:cubicBezTo>
                  <a:cubicBezTo>
                    <a:pt x="92" y="121"/>
                    <a:pt x="105" y="129"/>
                    <a:pt x="118" y="119"/>
                  </a:cubicBezTo>
                  <a:cubicBezTo>
                    <a:pt x="122" y="117"/>
                    <a:pt x="125" y="115"/>
                    <a:pt x="128" y="113"/>
                  </a:cubicBezTo>
                  <a:cubicBezTo>
                    <a:pt x="131" y="112"/>
                    <a:pt x="133" y="111"/>
                    <a:pt x="136" y="111"/>
                  </a:cubicBezTo>
                  <a:cubicBezTo>
                    <a:pt x="136" y="111"/>
                    <a:pt x="137" y="110"/>
                    <a:pt x="137" y="111"/>
                  </a:cubicBezTo>
                  <a:cubicBezTo>
                    <a:pt x="137" y="112"/>
                    <a:pt x="137" y="112"/>
                    <a:pt x="137" y="112"/>
                  </a:cubicBezTo>
                  <a:cubicBezTo>
                    <a:pt x="138" y="116"/>
                    <a:pt x="142" y="119"/>
                    <a:pt x="147" y="119"/>
                  </a:cubicBezTo>
                  <a:cubicBezTo>
                    <a:pt x="151" y="119"/>
                    <a:pt x="155" y="116"/>
                    <a:pt x="156" y="112"/>
                  </a:cubicBezTo>
                  <a:cubicBezTo>
                    <a:pt x="162" y="112"/>
                    <a:pt x="162" y="112"/>
                    <a:pt x="162" y="112"/>
                  </a:cubicBezTo>
                  <a:cubicBezTo>
                    <a:pt x="163" y="114"/>
                    <a:pt x="164" y="116"/>
                    <a:pt x="166" y="117"/>
                  </a:cubicBezTo>
                  <a:cubicBezTo>
                    <a:pt x="169" y="120"/>
                    <a:pt x="174" y="121"/>
                    <a:pt x="178" y="121"/>
                  </a:cubicBezTo>
                  <a:cubicBezTo>
                    <a:pt x="183" y="121"/>
                    <a:pt x="188" y="118"/>
                    <a:pt x="193" y="116"/>
                  </a:cubicBezTo>
                  <a:cubicBezTo>
                    <a:pt x="197" y="115"/>
                    <a:pt x="200" y="113"/>
                    <a:pt x="204" y="112"/>
                  </a:cubicBezTo>
                  <a:cubicBezTo>
                    <a:pt x="204" y="112"/>
                    <a:pt x="204" y="112"/>
                    <a:pt x="204" y="112"/>
                  </a:cubicBezTo>
                  <a:cubicBezTo>
                    <a:pt x="205" y="116"/>
                    <a:pt x="209" y="119"/>
                    <a:pt x="214" y="119"/>
                  </a:cubicBezTo>
                  <a:cubicBezTo>
                    <a:pt x="218" y="119"/>
                    <a:pt x="222" y="116"/>
                    <a:pt x="223" y="112"/>
                  </a:cubicBezTo>
                  <a:cubicBezTo>
                    <a:pt x="414" y="112"/>
                    <a:pt x="414" y="112"/>
                    <a:pt x="414" y="112"/>
                  </a:cubicBezTo>
                  <a:cubicBezTo>
                    <a:pt x="415" y="119"/>
                    <a:pt x="422" y="125"/>
                    <a:pt x="430" y="125"/>
                  </a:cubicBezTo>
                  <a:cubicBezTo>
                    <a:pt x="438" y="125"/>
                    <a:pt x="444" y="119"/>
                    <a:pt x="445" y="112"/>
                  </a:cubicBezTo>
                  <a:cubicBezTo>
                    <a:pt x="461" y="112"/>
                    <a:pt x="461" y="112"/>
                    <a:pt x="461" y="112"/>
                  </a:cubicBezTo>
                  <a:cubicBezTo>
                    <a:pt x="461" y="114"/>
                    <a:pt x="463" y="116"/>
                    <a:pt x="465" y="117"/>
                  </a:cubicBezTo>
                  <a:cubicBezTo>
                    <a:pt x="468" y="119"/>
                    <a:pt x="471" y="118"/>
                    <a:pt x="474" y="117"/>
                  </a:cubicBezTo>
                  <a:cubicBezTo>
                    <a:pt x="477" y="116"/>
                    <a:pt x="480" y="115"/>
                    <a:pt x="483" y="113"/>
                  </a:cubicBezTo>
                  <a:cubicBezTo>
                    <a:pt x="486" y="111"/>
                    <a:pt x="488" y="110"/>
                    <a:pt x="491" y="108"/>
                  </a:cubicBezTo>
                  <a:cubicBezTo>
                    <a:pt x="496" y="107"/>
                    <a:pt x="501" y="107"/>
                    <a:pt x="506" y="107"/>
                  </a:cubicBezTo>
                  <a:cubicBezTo>
                    <a:pt x="506" y="108"/>
                    <a:pt x="506" y="108"/>
                    <a:pt x="506" y="108"/>
                  </a:cubicBezTo>
                  <a:cubicBezTo>
                    <a:pt x="504" y="108"/>
                    <a:pt x="501" y="110"/>
                    <a:pt x="499" y="111"/>
                  </a:cubicBezTo>
                  <a:cubicBezTo>
                    <a:pt x="496" y="113"/>
                    <a:pt x="494" y="115"/>
                    <a:pt x="492" y="117"/>
                  </a:cubicBezTo>
                  <a:cubicBezTo>
                    <a:pt x="491" y="119"/>
                    <a:pt x="490" y="122"/>
                    <a:pt x="491" y="125"/>
                  </a:cubicBezTo>
                  <a:cubicBezTo>
                    <a:pt x="492" y="127"/>
                    <a:pt x="496" y="129"/>
                    <a:pt x="499" y="129"/>
                  </a:cubicBezTo>
                  <a:cubicBezTo>
                    <a:pt x="503" y="129"/>
                    <a:pt x="506" y="127"/>
                    <a:pt x="509" y="125"/>
                  </a:cubicBezTo>
                  <a:cubicBezTo>
                    <a:pt x="512" y="122"/>
                    <a:pt x="515" y="119"/>
                    <a:pt x="518" y="118"/>
                  </a:cubicBezTo>
                  <a:cubicBezTo>
                    <a:pt x="528" y="115"/>
                    <a:pt x="536" y="124"/>
                    <a:pt x="540" y="132"/>
                  </a:cubicBezTo>
                  <a:cubicBezTo>
                    <a:pt x="540" y="132"/>
                    <a:pt x="540" y="132"/>
                    <a:pt x="540" y="132"/>
                  </a:cubicBezTo>
                  <a:cubicBezTo>
                    <a:pt x="534" y="129"/>
                    <a:pt x="526" y="127"/>
                    <a:pt x="520" y="130"/>
                  </a:cubicBezTo>
                  <a:cubicBezTo>
                    <a:pt x="508" y="136"/>
                    <a:pt x="510" y="151"/>
                    <a:pt x="527" y="154"/>
                  </a:cubicBezTo>
                  <a:cubicBezTo>
                    <a:pt x="530" y="155"/>
                    <a:pt x="535" y="156"/>
                    <a:pt x="538" y="157"/>
                  </a:cubicBezTo>
                  <a:cubicBezTo>
                    <a:pt x="541" y="158"/>
                    <a:pt x="543" y="159"/>
                    <a:pt x="545" y="161"/>
                  </a:cubicBezTo>
                  <a:cubicBezTo>
                    <a:pt x="547" y="162"/>
                    <a:pt x="548" y="164"/>
                    <a:pt x="549" y="166"/>
                  </a:cubicBezTo>
                  <a:cubicBezTo>
                    <a:pt x="551" y="158"/>
                    <a:pt x="551" y="150"/>
                    <a:pt x="550" y="143"/>
                  </a:cubicBezTo>
                  <a:cubicBezTo>
                    <a:pt x="549" y="135"/>
                    <a:pt x="545" y="127"/>
                    <a:pt x="540" y="121"/>
                  </a:cubicBezTo>
                  <a:cubicBezTo>
                    <a:pt x="528" y="108"/>
                    <a:pt x="509" y="107"/>
                    <a:pt x="494" y="99"/>
                  </a:cubicBezTo>
                  <a:cubicBezTo>
                    <a:pt x="485" y="95"/>
                    <a:pt x="477" y="88"/>
                    <a:pt x="472" y="80"/>
                  </a:cubicBezTo>
                  <a:cubicBezTo>
                    <a:pt x="466" y="72"/>
                    <a:pt x="462" y="62"/>
                    <a:pt x="462" y="52"/>
                  </a:cubicBezTo>
                  <a:cubicBezTo>
                    <a:pt x="457" y="60"/>
                    <a:pt x="455" y="70"/>
                    <a:pt x="459" y="78"/>
                  </a:cubicBezTo>
                  <a:cubicBezTo>
                    <a:pt x="461" y="83"/>
                    <a:pt x="464" y="86"/>
                    <a:pt x="467" y="89"/>
                  </a:cubicBezTo>
                  <a:cubicBezTo>
                    <a:pt x="472" y="93"/>
                    <a:pt x="478" y="95"/>
                    <a:pt x="483" y="97"/>
                  </a:cubicBezTo>
                  <a:cubicBezTo>
                    <a:pt x="483" y="97"/>
                    <a:pt x="483" y="97"/>
                    <a:pt x="483" y="97"/>
                  </a:cubicBezTo>
                  <a:cubicBezTo>
                    <a:pt x="480" y="97"/>
                    <a:pt x="477" y="97"/>
                    <a:pt x="474" y="98"/>
                  </a:cubicBezTo>
                  <a:cubicBezTo>
                    <a:pt x="470" y="98"/>
                    <a:pt x="467" y="99"/>
                    <a:pt x="464" y="101"/>
                  </a:cubicBezTo>
                  <a:cubicBezTo>
                    <a:pt x="462" y="103"/>
                    <a:pt x="461" y="105"/>
                    <a:pt x="461" y="107"/>
                  </a:cubicBezTo>
                  <a:cubicBezTo>
                    <a:pt x="445" y="107"/>
                    <a:pt x="445" y="107"/>
                    <a:pt x="445" y="107"/>
                  </a:cubicBezTo>
                  <a:cubicBezTo>
                    <a:pt x="445" y="107"/>
                    <a:pt x="445" y="106"/>
                    <a:pt x="445" y="105"/>
                  </a:cubicBezTo>
                  <a:cubicBezTo>
                    <a:pt x="443" y="99"/>
                    <a:pt x="437" y="94"/>
                    <a:pt x="430" y="94"/>
                  </a:cubicBezTo>
                  <a:cubicBezTo>
                    <a:pt x="422" y="94"/>
                    <a:pt x="416" y="99"/>
                    <a:pt x="414" y="105"/>
                  </a:cubicBezTo>
                  <a:cubicBezTo>
                    <a:pt x="414" y="106"/>
                    <a:pt x="414" y="107"/>
                    <a:pt x="414" y="107"/>
                  </a:cubicBezTo>
                  <a:cubicBezTo>
                    <a:pt x="223" y="107"/>
                    <a:pt x="223" y="107"/>
                    <a:pt x="223" y="107"/>
                  </a:cubicBezTo>
                  <a:cubicBezTo>
                    <a:pt x="222" y="103"/>
                    <a:pt x="218" y="100"/>
                    <a:pt x="214" y="100"/>
                  </a:cubicBezTo>
                  <a:cubicBezTo>
                    <a:pt x="209" y="100"/>
                    <a:pt x="205" y="103"/>
                    <a:pt x="204" y="107"/>
                  </a:cubicBezTo>
                  <a:cubicBezTo>
                    <a:pt x="204" y="107"/>
                    <a:pt x="204" y="107"/>
                    <a:pt x="204" y="107"/>
                  </a:cubicBezTo>
                  <a:cubicBezTo>
                    <a:pt x="200" y="106"/>
                    <a:pt x="197" y="104"/>
                    <a:pt x="193" y="103"/>
                  </a:cubicBezTo>
                  <a:cubicBezTo>
                    <a:pt x="188" y="100"/>
                    <a:pt x="183" y="98"/>
                    <a:pt x="178" y="98"/>
                  </a:cubicBezTo>
                  <a:cubicBezTo>
                    <a:pt x="174" y="98"/>
                    <a:pt x="169" y="99"/>
                    <a:pt x="166" y="102"/>
                  </a:cubicBezTo>
                  <a:cubicBezTo>
                    <a:pt x="165" y="103"/>
                    <a:pt x="163" y="105"/>
                    <a:pt x="162" y="107"/>
                  </a:cubicBezTo>
                  <a:cubicBezTo>
                    <a:pt x="156" y="107"/>
                    <a:pt x="156" y="107"/>
                    <a:pt x="156" y="107"/>
                  </a:cubicBezTo>
                  <a:cubicBezTo>
                    <a:pt x="155" y="103"/>
                    <a:pt x="151" y="100"/>
                    <a:pt x="147" y="100"/>
                  </a:cubicBezTo>
                  <a:cubicBezTo>
                    <a:pt x="143" y="100"/>
                    <a:pt x="139" y="102"/>
                    <a:pt x="138" y="105"/>
                  </a:cubicBezTo>
                  <a:cubicBezTo>
                    <a:pt x="134" y="101"/>
                    <a:pt x="131" y="97"/>
                    <a:pt x="126" y="94"/>
                  </a:cubicBezTo>
                  <a:close/>
                  <a:moveTo>
                    <a:pt x="634" y="202"/>
                  </a:moveTo>
                  <a:cubicBezTo>
                    <a:pt x="632" y="197"/>
                    <a:pt x="629" y="191"/>
                    <a:pt x="628" y="186"/>
                  </a:cubicBezTo>
                  <a:cubicBezTo>
                    <a:pt x="626" y="191"/>
                    <a:pt x="623" y="197"/>
                    <a:pt x="621" y="202"/>
                  </a:cubicBezTo>
                  <a:cubicBezTo>
                    <a:pt x="619" y="207"/>
                    <a:pt x="616" y="212"/>
                    <a:pt x="616" y="218"/>
                  </a:cubicBezTo>
                  <a:cubicBezTo>
                    <a:pt x="616" y="222"/>
                    <a:pt x="617" y="226"/>
                    <a:pt x="620" y="229"/>
                  </a:cubicBezTo>
                  <a:cubicBezTo>
                    <a:pt x="622" y="231"/>
                    <a:pt x="625" y="233"/>
                    <a:pt x="628" y="234"/>
                  </a:cubicBezTo>
                  <a:cubicBezTo>
                    <a:pt x="631" y="233"/>
                    <a:pt x="633" y="231"/>
                    <a:pt x="635" y="229"/>
                  </a:cubicBezTo>
                  <a:cubicBezTo>
                    <a:pt x="638" y="226"/>
                    <a:pt x="639" y="222"/>
                    <a:pt x="639" y="218"/>
                  </a:cubicBezTo>
                  <a:cubicBezTo>
                    <a:pt x="639" y="212"/>
                    <a:pt x="637" y="207"/>
                    <a:pt x="634" y="202"/>
                  </a:cubicBezTo>
                  <a:close/>
                  <a:moveTo>
                    <a:pt x="621" y="50"/>
                  </a:moveTo>
                  <a:cubicBezTo>
                    <a:pt x="623" y="55"/>
                    <a:pt x="626" y="61"/>
                    <a:pt x="628" y="67"/>
                  </a:cubicBezTo>
                  <a:cubicBezTo>
                    <a:pt x="629" y="61"/>
                    <a:pt x="632" y="55"/>
                    <a:pt x="634" y="50"/>
                  </a:cubicBezTo>
                  <a:cubicBezTo>
                    <a:pt x="637" y="45"/>
                    <a:pt x="639" y="40"/>
                    <a:pt x="639" y="35"/>
                  </a:cubicBezTo>
                  <a:cubicBezTo>
                    <a:pt x="639" y="30"/>
                    <a:pt x="638" y="26"/>
                    <a:pt x="635" y="23"/>
                  </a:cubicBezTo>
                  <a:cubicBezTo>
                    <a:pt x="633" y="21"/>
                    <a:pt x="631" y="19"/>
                    <a:pt x="628" y="18"/>
                  </a:cubicBezTo>
                  <a:cubicBezTo>
                    <a:pt x="625" y="19"/>
                    <a:pt x="622" y="21"/>
                    <a:pt x="620" y="23"/>
                  </a:cubicBezTo>
                  <a:cubicBezTo>
                    <a:pt x="617" y="26"/>
                    <a:pt x="616" y="30"/>
                    <a:pt x="616" y="35"/>
                  </a:cubicBezTo>
                  <a:cubicBezTo>
                    <a:pt x="616" y="40"/>
                    <a:pt x="619" y="45"/>
                    <a:pt x="621" y="50"/>
                  </a:cubicBezTo>
                  <a:close/>
                  <a:moveTo>
                    <a:pt x="586" y="94"/>
                  </a:moveTo>
                  <a:cubicBezTo>
                    <a:pt x="578" y="106"/>
                    <a:pt x="597" y="112"/>
                    <a:pt x="605" y="117"/>
                  </a:cubicBezTo>
                  <a:cubicBezTo>
                    <a:pt x="622" y="128"/>
                    <a:pt x="623" y="144"/>
                    <a:pt x="610" y="161"/>
                  </a:cubicBezTo>
                  <a:cubicBezTo>
                    <a:pt x="621" y="157"/>
                    <a:pt x="626" y="141"/>
                    <a:pt x="628" y="129"/>
                  </a:cubicBezTo>
                  <a:cubicBezTo>
                    <a:pt x="629" y="141"/>
                    <a:pt x="634" y="157"/>
                    <a:pt x="646" y="161"/>
                  </a:cubicBezTo>
                  <a:cubicBezTo>
                    <a:pt x="633" y="144"/>
                    <a:pt x="633" y="128"/>
                    <a:pt x="651" y="117"/>
                  </a:cubicBezTo>
                  <a:cubicBezTo>
                    <a:pt x="658" y="112"/>
                    <a:pt x="677" y="106"/>
                    <a:pt x="669" y="94"/>
                  </a:cubicBezTo>
                  <a:cubicBezTo>
                    <a:pt x="664" y="87"/>
                    <a:pt x="652" y="87"/>
                    <a:pt x="649" y="96"/>
                  </a:cubicBezTo>
                  <a:cubicBezTo>
                    <a:pt x="648" y="98"/>
                    <a:pt x="646" y="99"/>
                    <a:pt x="646" y="98"/>
                  </a:cubicBezTo>
                  <a:cubicBezTo>
                    <a:pt x="649" y="83"/>
                    <a:pt x="657" y="71"/>
                    <a:pt x="669" y="62"/>
                  </a:cubicBezTo>
                  <a:cubicBezTo>
                    <a:pt x="690" y="45"/>
                    <a:pt x="703" y="62"/>
                    <a:pt x="697" y="69"/>
                  </a:cubicBezTo>
                  <a:cubicBezTo>
                    <a:pt x="696" y="69"/>
                    <a:pt x="695" y="70"/>
                    <a:pt x="694" y="69"/>
                  </a:cubicBezTo>
                  <a:cubicBezTo>
                    <a:pt x="692" y="67"/>
                    <a:pt x="689" y="66"/>
                    <a:pt x="687" y="67"/>
                  </a:cubicBezTo>
                  <a:cubicBezTo>
                    <a:pt x="683" y="69"/>
                    <a:pt x="681" y="73"/>
                    <a:pt x="683" y="76"/>
                  </a:cubicBezTo>
                  <a:cubicBezTo>
                    <a:pt x="685" y="84"/>
                    <a:pt x="695" y="83"/>
                    <a:pt x="701" y="79"/>
                  </a:cubicBezTo>
                  <a:cubicBezTo>
                    <a:pt x="707" y="75"/>
                    <a:pt x="710" y="69"/>
                    <a:pt x="710" y="63"/>
                  </a:cubicBezTo>
                  <a:cubicBezTo>
                    <a:pt x="711" y="52"/>
                    <a:pt x="699" y="44"/>
                    <a:pt x="688" y="45"/>
                  </a:cubicBezTo>
                  <a:cubicBezTo>
                    <a:pt x="677" y="46"/>
                    <a:pt x="667" y="54"/>
                    <a:pt x="659" y="61"/>
                  </a:cubicBezTo>
                  <a:cubicBezTo>
                    <a:pt x="657" y="62"/>
                    <a:pt x="659" y="59"/>
                    <a:pt x="659" y="59"/>
                  </a:cubicBezTo>
                  <a:cubicBezTo>
                    <a:pt x="667" y="50"/>
                    <a:pt x="674" y="40"/>
                    <a:pt x="673" y="28"/>
                  </a:cubicBezTo>
                  <a:cubicBezTo>
                    <a:pt x="672" y="8"/>
                    <a:pt x="645" y="0"/>
                    <a:pt x="628" y="1"/>
                  </a:cubicBezTo>
                  <a:cubicBezTo>
                    <a:pt x="611" y="0"/>
                    <a:pt x="583" y="8"/>
                    <a:pt x="582" y="28"/>
                  </a:cubicBezTo>
                  <a:cubicBezTo>
                    <a:pt x="581" y="40"/>
                    <a:pt x="589" y="50"/>
                    <a:pt x="596" y="59"/>
                  </a:cubicBezTo>
                  <a:cubicBezTo>
                    <a:pt x="596" y="59"/>
                    <a:pt x="598" y="62"/>
                    <a:pt x="597" y="61"/>
                  </a:cubicBezTo>
                  <a:cubicBezTo>
                    <a:pt x="588" y="54"/>
                    <a:pt x="578" y="46"/>
                    <a:pt x="567" y="45"/>
                  </a:cubicBezTo>
                  <a:cubicBezTo>
                    <a:pt x="557" y="44"/>
                    <a:pt x="545" y="52"/>
                    <a:pt x="545" y="63"/>
                  </a:cubicBezTo>
                  <a:cubicBezTo>
                    <a:pt x="545" y="69"/>
                    <a:pt x="549" y="75"/>
                    <a:pt x="554" y="79"/>
                  </a:cubicBezTo>
                  <a:cubicBezTo>
                    <a:pt x="560" y="83"/>
                    <a:pt x="570" y="84"/>
                    <a:pt x="573" y="76"/>
                  </a:cubicBezTo>
                  <a:cubicBezTo>
                    <a:pt x="574" y="73"/>
                    <a:pt x="572" y="69"/>
                    <a:pt x="569" y="67"/>
                  </a:cubicBezTo>
                  <a:cubicBezTo>
                    <a:pt x="566" y="66"/>
                    <a:pt x="563" y="67"/>
                    <a:pt x="561" y="69"/>
                  </a:cubicBezTo>
                  <a:cubicBezTo>
                    <a:pt x="561" y="70"/>
                    <a:pt x="559" y="69"/>
                    <a:pt x="559" y="69"/>
                  </a:cubicBezTo>
                  <a:cubicBezTo>
                    <a:pt x="552" y="62"/>
                    <a:pt x="566" y="45"/>
                    <a:pt x="586" y="62"/>
                  </a:cubicBezTo>
                  <a:cubicBezTo>
                    <a:pt x="598" y="71"/>
                    <a:pt x="606" y="83"/>
                    <a:pt x="609" y="98"/>
                  </a:cubicBezTo>
                  <a:cubicBezTo>
                    <a:pt x="610" y="99"/>
                    <a:pt x="607" y="98"/>
                    <a:pt x="607" y="96"/>
                  </a:cubicBezTo>
                  <a:cubicBezTo>
                    <a:pt x="603" y="87"/>
                    <a:pt x="591" y="87"/>
                    <a:pt x="586" y="94"/>
                  </a:cubicBezTo>
                  <a:close/>
                  <a:moveTo>
                    <a:pt x="611" y="73"/>
                  </a:moveTo>
                  <a:cubicBezTo>
                    <a:pt x="606" y="62"/>
                    <a:pt x="601" y="51"/>
                    <a:pt x="600" y="39"/>
                  </a:cubicBezTo>
                  <a:cubicBezTo>
                    <a:pt x="600" y="22"/>
                    <a:pt x="611" y="6"/>
                    <a:pt x="628" y="2"/>
                  </a:cubicBezTo>
                  <a:cubicBezTo>
                    <a:pt x="645" y="6"/>
                    <a:pt x="656" y="22"/>
                    <a:pt x="655" y="39"/>
                  </a:cubicBezTo>
                  <a:cubicBezTo>
                    <a:pt x="654" y="51"/>
                    <a:pt x="649" y="62"/>
                    <a:pt x="645" y="73"/>
                  </a:cubicBezTo>
                  <a:cubicBezTo>
                    <a:pt x="638" y="88"/>
                    <a:pt x="629" y="103"/>
                    <a:pt x="628" y="121"/>
                  </a:cubicBezTo>
                  <a:cubicBezTo>
                    <a:pt x="626" y="103"/>
                    <a:pt x="618" y="88"/>
                    <a:pt x="611" y="73"/>
                  </a:cubicBezTo>
                  <a:close/>
                  <a:moveTo>
                    <a:pt x="518" y="91"/>
                  </a:moveTo>
                  <a:cubicBezTo>
                    <a:pt x="526" y="87"/>
                    <a:pt x="536" y="87"/>
                    <a:pt x="544" y="93"/>
                  </a:cubicBezTo>
                  <a:cubicBezTo>
                    <a:pt x="548" y="96"/>
                    <a:pt x="551" y="99"/>
                    <a:pt x="553" y="103"/>
                  </a:cubicBezTo>
                  <a:cubicBezTo>
                    <a:pt x="555" y="109"/>
                    <a:pt x="556" y="115"/>
                    <a:pt x="557" y="121"/>
                  </a:cubicBezTo>
                  <a:cubicBezTo>
                    <a:pt x="557" y="121"/>
                    <a:pt x="557" y="121"/>
                    <a:pt x="557" y="121"/>
                  </a:cubicBezTo>
                  <a:cubicBezTo>
                    <a:pt x="558" y="117"/>
                    <a:pt x="559" y="114"/>
                    <a:pt x="560" y="112"/>
                  </a:cubicBezTo>
                  <a:cubicBezTo>
                    <a:pt x="561" y="108"/>
                    <a:pt x="563" y="105"/>
                    <a:pt x="565" y="103"/>
                  </a:cubicBezTo>
                  <a:cubicBezTo>
                    <a:pt x="571" y="98"/>
                    <a:pt x="579" y="101"/>
                    <a:pt x="581" y="107"/>
                  </a:cubicBezTo>
                  <a:cubicBezTo>
                    <a:pt x="581" y="110"/>
                    <a:pt x="580" y="113"/>
                    <a:pt x="579" y="116"/>
                  </a:cubicBezTo>
                  <a:cubicBezTo>
                    <a:pt x="577" y="118"/>
                    <a:pt x="575" y="121"/>
                    <a:pt x="573" y="123"/>
                  </a:cubicBezTo>
                  <a:cubicBezTo>
                    <a:pt x="571" y="126"/>
                    <a:pt x="568" y="128"/>
                    <a:pt x="566" y="131"/>
                  </a:cubicBezTo>
                  <a:cubicBezTo>
                    <a:pt x="564" y="135"/>
                    <a:pt x="563" y="140"/>
                    <a:pt x="562" y="145"/>
                  </a:cubicBezTo>
                  <a:cubicBezTo>
                    <a:pt x="563" y="145"/>
                    <a:pt x="563" y="145"/>
                    <a:pt x="563" y="145"/>
                  </a:cubicBezTo>
                  <a:cubicBezTo>
                    <a:pt x="564" y="143"/>
                    <a:pt x="566" y="141"/>
                    <a:pt x="568" y="139"/>
                  </a:cubicBezTo>
                  <a:cubicBezTo>
                    <a:pt x="570" y="137"/>
                    <a:pt x="572" y="135"/>
                    <a:pt x="575" y="134"/>
                  </a:cubicBezTo>
                  <a:cubicBezTo>
                    <a:pt x="577" y="133"/>
                    <a:pt x="580" y="132"/>
                    <a:pt x="582" y="134"/>
                  </a:cubicBezTo>
                  <a:cubicBezTo>
                    <a:pt x="585" y="136"/>
                    <a:pt x="586" y="140"/>
                    <a:pt x="585" y="143"/>
                  </a:cubicBezTo>
                  <a:cubicBezTo>
                    <a:pt x="585" y="147"/>
                    <a:pt x="581" y="149"/>
                    <a:pt x="579" y="151"/>
                  </a:cubicBezTo>
                  <a:cubicBezTo>
                    <a:pt x="576" y="154"/>
                    <a:pt x="572" y="156"/>
                    <a:pt x="570" y="159"/>
                  </a:cubicBezTo>
                  <a:cubicBezTo>
                    <a:pt x="565" y="168"/>
                    <a:pt x="572" y="178"/>
                    <a:pt x="579" y="184"/>
                  </a:cubicBezTo>
                  <a:cubicBezTo>
                    <a:pt x="579" y="183"/>
                    <a:pt x="579" y="183"/>
                    <a:pt x="579" y="183"/>
                  </a:cubicBezTo>
                  <a:cubicBezTo>
                    <a:pt x="578" y="177"/>
                    <a:pt x="577" y="168"/>
                    <a:pt x="582" y="163"/>
                  </a:cubicBezTo>
                  <a:cubicBezTo>
                    <a:pt x="590" y="153"/>
                    <a:pt x="604" y="158"/>
                    <a:pt x="604" y="175"/>
                  </a:cubicBezTo>
                  <a:cubicBezTo>
                    <a:pt x="604" y="179"/>
                    <a:pt x="603" y="183"/>
                    <a:pt x="604" y="187"/>
                  </a:cubicBezTo>
                  <a:cubicBezTo>
                    <a:pt x="604" y="190"/>
                    <a:pt x="605" y="192"/>
                    <a:pt x="606" y="194"/>
                  </a:cubicBezTo>
                  <a:cubicBezTo>
                    <a:pt x="608" y="196"/>
                    <a:pt x="609" y="198"/>
                    <a:pt x="611" y="199"/>
                  </a:cubicBezTo>
                  <a:cubicBezTo>
                    <a:pt x="603" y="199"/>
                    <a:pt x="595" y="199"/>
                    <a:pt x="588" y="196"/>
                  </a:cubicBezTo>
                  <a:cubicBezTo>
                    <a:pt x="580" y="193"/>
                    <a:pt x="574" y="188"/>
                    <a:pt x="569" y="181"/>
                  </a:cubicBezTo>
                  <a:cubicBezTo>
                    <a:pt x="559" y="167"/>
                    <a:pt x="562" y="148"/>
                    <a:pt x="557" y="131"/>
                  </a:cubicBezTo>
                  <a:cubicBezTo>
                    <a:pt x="555" y="122"/>
                    <a:pt x="550" y="113"/>
                    <a:pt x="543" y="106"/>
                  </a:cubicBezTo>
                  <a:cubicBezTo>
                    <a:pt x="536" y="99"/>
                    <a:pt x="528" y="93"/>
                    <a:pt x="518" y="91"/>
                  </a:cubicBezTo>
                  <a:close/>
                  <a:moveTo>
                    <a:pt x="737" y="91"/>
                  </a:moveTo>
                  <a:cubicBezTo>
                    <a:pt x="729" y="87"/>
                    <a:pt x="719" y="87"/>
                    <a:pt x="711" y="93"/>
                  </a:cubicBezTo>
                  <a:cubicBezTo>
                    <a:pt x="708" y="96"/>
                    <a:pt x="705" y="99"/>
                    <a:pt x="703" y="103"/>
                  </a:cubicBezTo>
                  <a:cubicBezTo>
                    <a:pt x="700" y="109"/>
                    <a:pt x="699" y="115"/>
                    <a:pt x="699" y="121"/>
                  </a:cubicBezTo>
                  <a:cubicBezTo>
                    <a:pt x="698" y="121"/>
                    <a:pt x="698" y="121"/>
                    <a:pt x="698" y="121"/>
                  </a:cubicBezTo>
                  <a:cubicBezTo>
                    <a:pt x="698" y="117"/>
                    <a:pt x="697" y="114"/>
                    <a:pt x="695" y="112"/>
                  </a:cubicBezTo>
                  <a:cubicBezTo>
                    <a:pt x="694" y="108"/>
                    <a:pt x="692" y="105"/>
                    <a:pt x="690" y="103"/>
                  </a:cubicBezTo>
                  <a:cubicBezTo>
                    <a:pt x="685" y="98"/>
                    <a:pt x="676" y="101"/>
                    <a:pt x="675" y="107"/>
                  </a:cubicBezTo>
                  <a:cubicBezTo>
                    <a:pt x="674" y="110"/>
                    <a:pt x="675" y="113"/>
                    <a:pt x="676" y="116"/>
                  </a:cubicBezTo>
                  <a:cubicBezTo>
                    <a:pt x="678" y="118"/>
                    <a:pt x="680" y="121"/>
                    <a:pt x="683" y="123"/>
                  </a:cubicBezTo>
                  <a:cubicBezTo>
                    <a:pt x="685" y="126"/>
                    <a:pt x="687" y="128"/>
                    <a:pt x="689" y="131"/>
                  </a:cubicBezTo>
                  <a:cubicBezTo>
                    <a:pt x="692" y="135"/>
                    <a:pt x="693" y="140"/>
                    <a:pt x="693" y="145"/>
                  </a:cubicBezTo>
                  <a:cubicBezTo>
                    <a:pt x="693" y="145"/>
                    <a:pt x="693" y="145"/>
                    <a:pt x="693" y="145"/>
                  </a:cubicBezTo>
                  <a:cubicBezTo>
                    <a:pt x="692" y="143"/>
                    <a:pt x="690" y="141"/>
                    <a:pt x="688" y="139"/>
                  </a:cubicBezTo>
                  <a:cubicBezTo>
                    <a:pt x="686" y="137"/>
                    <a:pt x="683" y="135"/>
                    <a:pt x="680" y="134"/>
                  </a:cubicBezTo>
                  <a:cubicBezTo>
                    <a:pt x="678" y="133"/>
                    <a:pt x="675" y="132"/>
                    <a:pt x="673" y="134"/>
                  </a:cubicBezTo>
                  <a:cubicBezTo>
                    <a:pt x="670" y="136"/>
                    <a:pt x="670" y="140"/>
                    <a:pt x="670" y="143"/>
                  </a:cubicBezTo>
                  <a:cubicBezTo>
                    <a:pt x="671" y="147"/>
                    <a:pt x="674" y="149"/>
                    <a:pt x="677" y="151"/>
                  </a:cubicBezTo>
                  <a:cubicBezTo>
                    <a:pt x="680" y="154"/>
                    <a:pt x="683" y="156"/>
                    <a:pt x="685" y="159"/>
                  </a:cubicBezTo>
                  <a:cubicBezTo>
                    <a:pt x="690" y="168"/>
                    <a:pt x="683" y="178"/>
                    <a:pt x="676" y="184"/>
                  </a:cubicBezTo>
                  <a:cubicBezTo>
                    <a:pt x="676" y="183"/>
                    <a:pt x="676" y="183"/>
                    <a:pt x="676" y="183"/>
                  </a:cubicBezTo>
                  <a:cubicBezTo>
                    <a:pt x="678" y="177"/>
                    <a:pt x="678" y="168"/>
                    <a:pt x="674" y="163"/>
                  </a:cubicBezTo>
                  <a:cubicBezTo>
                    <a:pt x="665" y="153"/>
                    <a:pt x="652" y="158"/>
                    <a:pt x="651" y="175"/>
                  </a:cubicBezTo>
                  <a:cubicBezTo>
                    <a:pt x="651" y="179"/>
                    <a:pt x="652" y="183"/>
                    <a:pt x="651" y="187"/>
                  </a:cubicBezTo>
                  <a:cubicBezTo>
                    <a:pt x="651" y="190"/>
                    <a:pt x="650" y="192"/>
                    <a:pt x="649" y="194"/>
                  </a:cubicBezTo>
                  <a:cubicBezTo>
                    <a:pt x="648" y="196"/>
                    <a:pt x="646" y="198"/>
                    <a:pt x="644" y="199"/>
                  </a:cubicBezTo>
                  <a:cubicBezTo>
                    <a:pt x="652" y="199"/>
                    <a:pt x="660" y="199"/>
                    <a:pt x="668" y="196"/>
                  </a:cubicBezTo>
                  <a:cubicBezTo>
                    <a:pt x="675" y="193"/>
                    <a:pt x="682" y="188"/>
                    <a:pt x="686" y="181"/>
                  </a:cubicBezTo>
                  <a:cubicBezTo>
                    <a:pt x="697" y="167"/>
                    <a:pt x="694" y="148"/>
                    <a:pt x="698" y="131"/>
                  </a:cubicBezTo>
                  <a:cubicBezTo>
                    <a:pt x="701" y="122"/>
                    <a:pt x="706" y="113"/>
                    <a:pt x="712" y="106"/>
                  </a:cubicBezTo>
                  <a:cubicBezTo>
                    <a:pt x="719" y="99"/>
                    <a:pt x="728" y="93"/>
                    <a:pt x="737" y="91"/>
                  </a:cubicBezTo>
                  <a:close/>
                </a:path>
              </a:pathLst>
            </a:custGeom>
            <a:solidFill>
              <a:schemeClr val="tx1">
                <a:alpha val="81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Freeform 27"/>
            <p:cNvSpPr>
              <a:spLocks/>
            </p:cNvSpPr>
            <p:nvPr/>
          </p:nvSpPr>
          <p:spPr bwMode="auto">
            <a:xfrm flipH="1">
              <a:off x="7146756" y="967119"/>
              <a:ext cx="743535" cy="300546"/>
            </a:xfrm>
            <a:custGeom>
              <a:avLst/>
              <a:gdLst>
                <a:gd name="T0" fmla="*/ 366 w 399"/>
                <a:gd name="T1" fmla="*/ 100 h 159"/>
                <a:gd name="T2" fmla="*/ 371 w 399"/>
                <a:gd name="T3" fmla="*/ 115 h 159"/>
                <a:gd name="T4" fmla="*/ 350 w 399"/>
                <a:gd name="T5" fmla="*/ 118 h 159"/>
                <a:gd name="T6" fmla="*/ 361 w 399"/>
                <a:gd name="T7" fmla="*/ 88 h 159"/>
                <a:gd name="T8" fmla="*/ 383 w 399"/>
                <a:gd name="T9" fmla="*/ 131 h 159"/>
                <a:gd name="T10" fmla="*/ 313 w 399"/>
                <a:gd name="T11" fmla="*/ 148 h 159"/>
                <a:gd name="T12" fmla="*/ 261 w 399"/>
                <a:gd name="T13" fmla="*/ 129 h 159"/>
                <a:gd name="T14" fmla="*/ 260 w 399"/>
                <a:gd name="T15" fmla="*/ 128 h 159"/>
                <a:gd name="T16" fmla="*/ 240 w 399"/>
                <a:gd name="T17" fmla="*/ 159 h 159"/>
                <a:gd name="T18" fmla="*/ 91 w 399"/>
                <a:gd name="T19" fmla="*/ 11 h 159"/>
                <a:gd name="T20" fmla="*/ 11 w 399"/>
                <a:gd name="T21" fmla="*/ 53 h 159"/>
                <a:gd name="T22" fmla="*/ 63 w 399"/>
                <a:gd name="T23" fmla="*/ 109 h 159"/>
                <a:gd name="T24" fmla="*/ 89 w 399"/>
                <a:gd name="T25" fmla="*/ 68 h 159"/>
                <a:gd name="T26" fmla="*/ 48 w 399"/>
                <a:gd name="T27" fmla="*/ 45 h 159"/>
                <a:gd name="T28" fmla="*/ 36 w 399"/>
                <a:gd name="T29" fmla="*/ 76 h 159"/>
                <a:gd name="T30" fmla="*/ 69 w 399"/>
                <a:gd name="T31" fmla="*/ 78 h 159"/>
                <a:gd name="T32" fmla="*/ 59 w 399"/>
                <a:gd name="T33" fmla="*/ 61 h 159"/>
                <a:gd name="T34" fmla="*/ 43 w 399"/>
                <a:gd name="T35" fmla="*/ 72 h 159"/>
                <a:gd name="T36" fmla="*/ 62 w 399"/>
                <a:gd name="T37" fmla="*/ 58 h 159"/>
                <a:gd name="T38" fmla="*/ 72 w 399"/>
                <a:gd name="T39" fmla="*/ 79 h 159"/>
                <a:gd name="T40" fmla="*/ 32 w 399"/>
                <a:gd name="T41" fmla="*/ 78 h 159"/>
                <a:gd name="T42" fmla="*/ 46 w 399"/>
                <a:gd name="T43" fmla="*/ 42 h 159"/>
                <a:gd name="T44" fmla="*/ 93 w 399"/>
                <a:gd name="T45" fmla="*/ 69 h 159"/>
                <a:gd name="T46" fmla="*/ 64 w 399"/>
                <a:gd name="T47" fmla="*/ 114 h 159"/>
                <a:gd name="T48" fmla="*/ 8 w 399"/>
                <a:gd name="T49" fmla="*/ 52 h 159"/>
                <a:gd name="T50" fmla="*/ 94 w 399"/>
                <a:gd name="T51" fmla="*/ 7 h 159"/>
                <a:gd name="T52" fmla="*/ 238 w 399"/>
                <a:gd name="T53" fmla="*/ 151 h 159"/>
                <a:gd name="T54" fmla="*/ 256 w 399"/>
                <a:gd name="T55" fmla="*/ 126 h 159"/>
                <a:gd name="T56" fmla="*/ 207 w 399"/>
                <a:gd name="T57" fmla="*/ 73 h 159"/>
                <a:gd name="T58" fmla="*/ 345 w 399"/>
                <a:gd name="T59" fmla="*/ 75 h 159"/>
                <a:gd name="T60" fmla="*/ 264 w 399"/>
                <a:gd name="T61" fmla="*/ 124 h 159"/>
                <a:gd name="T62" fmla="*/ 314 w 399"/>
                <a:gd name="T63" fmla="*/ 143 h 159"/>
                <a:gd name="T64" fmla="*/ 380 w 399"/>
                <a:gd name="T65" fmla="*/ 131 h 159"/>
                <a:gd name="T66" fmla="*/ 361 w 399"/>
                <a:gd name="T67" fmla="*/ 93 h 159"/>
                <a:gd name="T68" fmla="*/ 352 w 399"/>
                <a:gd name="T69" fmla="*/ 116 h 159"/>
                <a:gd name="T70" fmla="*/ 366 w 399"/>
                <a:gd name="T71" fmla="*/ 10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7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27"/>
            <p:cNvSpPr>
              <a:spLocks/>
            </p:cNvSpPr>
            <p:nvPr/>
          </p:nvSpPr>
          <p:spPr bwMode="auto">
            <a:xfrm>
              <a:off x="4257796" y="940520"/>
              <a:ext cx="743535" cy="300546"/>
            </a:xfrm>
            <a:custGeom>
              <a:avLst/>
              <a:gdLst>
                <a:gd name="T0" fmla="*/ 366 w 399"/>
                <a:gd name="T1" fmla="*/ 100 h 159"/>
                <a:gd name="T2" fmla="*/ 371 w 399"/>
                <a:gd name="T3" fmla="*/ 115 h 159"/>
                <a:gd name="T4" fmla="*/ 350 w 399"/>
                <a:gd name="T5" fmla="*/ 118 h 159"/>
                <a:gd name="T6" fmla="*/ 361 w 399"/>
                <a:gd name="T7" fmla="*/ 88 h 159"/>
                <a:gd name="T8" fmla="*/ 383 w 399"/>
                <a:gd name="T9" fmla="*/ 131 h 159"/>
                <a:gd name="T10" fmla="*/ 313 w 399"/>
                <a:gd name="T11" fmla="*/ 148 h 159"/>
                <a:gd name="T12" fmla="*/ 261 w 399"/>
                <a:gd name="T13" fmla="*/ 129 h 159"/>
                <a:gd name="T14" fmla="*/ 260 w 399"/>
                <a:gd name="T15" fmla="*/ 128 h 159"/>
                <a:gd name="T16" fmla="*/ 240 w 399"/>
                <a:gd name="T17" fmla="*/ 159 h 159"/>
                <a:gd name="T18" fmla="*/ 91 w 399"/>
                <a:gd name="T19" fmla="*/ 11 h 159"/>
                <a:gd name="T20" fmla="*/ 11 w 399"/>
                <a:gd name="T21" fmla="*/ 53 h 159"/>
                <a:gd name="T22" fmla="*/ 63 w 399"/>
                <a:gd name="T23" fmla="*/ 109 h 159"/>
                <a:gd name="T24" fmla="*/ 89 w 399"/>
                <a:gd name="T25" fmla="*/ 68 h 159"/>
                <a:gd name="T26" fmla="*/ 48 w 399"/>
                <a:gd name="T27" fmla="*/ 45 h 159"/>
                <a:gd name="T28" fmla="*/ 36 w 399"/>
                <a:gd name="T29" fmla="*/ 76 h 159"/>
                <a:gd name="T30" fmla="*/ 69 w 399"/>
                <a:gd name="T31" fmla="*/ 78 h 159"/>
                <a:gd name="T32" fmla="*/ 59 w 399"/>
                <a:gd name="T33" fmla="*/ 61 h 159"/>
                <a:gd name="T34" fmla="*/ 43 w 399"/>
                <a:gd name="T35" fmla="*/ 72 h 159"/>
                <a:gd name="T36" fmla="*/ 62 w 399"/>
                <a:gd name="T37" fmla="*/ 58 h 159"/>
                <a:gd name="T38" fmla="*/ 72 w 399"/>
                <a:gd name="T39" fmla="*/ 79 h 159"/>
                <a:gd name="T40" fmla="*/ 32 w 399"/>
                <a:gd name="T41" fmla="*/ 78 h 159"/>
                <a:gd name="T42" fmla="*/ 46 w 399"/>
                <a:gd name="T43" fmla="*/ 42 h 159"/>
                <a:gd name="T44" fmla="*/ 93 w 399"/>
                <a:gd name="T45" fmla="*/ 69 h 159"/>
                <a:gd name="T46" fmla="*/ 64 w 399"/>
                <a:gd name="T47" fmla="*/ 114 h 159"/>
                <a:gd name="T48" fmla="*/ 8 w 399"/>
                <a:gd name="T49" fmla="*/ 52 h 159"/>
                <a:gd name="T50" fmla="*/ 94 w 399"/>
                <a:gd name="T51" fmla="*/ 7 h 159"/>
                <a:gd name="T52" fmla="*/ 238 w 399"/>
                <a:gd name="T53" fmla="*/ 151 h 159"/>
                <a:gd name="T54" fmla="*/ 256 w 399"/>
                <a:gd name="T55" fmla="*/ 126 h 159"/>
                <a:gd name="T56" fmla="*/ 207 w 399"/>
                <a:gd name="T57" fmla="*/ 73 h 159"/>
                <a:gd name="T58" fmla="*/ 345 w 399"/>
                <a:gd name="T59" fmla="*/ 75 h 159"/>
                <a:gd name="T60" fmla="*/ 264 w 399"/>
                <a:gd name="T61" fmla="*/ 124 h 159"/>
                <a:gd name="T62" fmla="*/ 314 w 399"/>
                <a:gd name="T63" fmla="*/ 143 h 159"/>
                <a:gd name="T64" fmla="*/ 380 w 399"/>
                <a:gd name="T65" fmla="*/ 131 h 159"/>
                <a:gd name="T66" fmla="*/ 361 w 399"/>
                <a:gd name="T67" fmla="*/ 93 h 159"/>
                <a:gd name="T68" fmla="*/ 352 w 399"/>
                <a:gd name="T69" fmla="*/ 116 h 159"/>
                <a:gd name="T70" fmla="*/ 366 w 399"/>
                <a:gd name="T71" fmla="*/ 10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159">
                  <a:moveTo>
                    <a:pt x="366" y="100"/>
                  </a:moveTo>
                  <a:cubicBezTo>
                    <a:pt x="371" y="101"/>
                    <a:pt x="374" y="109"/>
                    <a:pt x="371" y="115"/>
                  </a:cubicBezTo>
                  <a:cubicBezTo>
                    <a:pt x="366" y="122"/>
                    <a:pt x="356" y="123"/>
                    <a:pt x="350" y="118"/>
                  </a:cubicBezTo>
                  <a:cubicBezTo>
                    <a:pt x="337" y="109"/>
                    <a:pt x="343" y="89"/>
                    <a:pt x="361" y="88"/>
                  </a:cubicBezTo>
                  <a:cubicBezTo>
                    <a:pt x="382" y="87"/>
                    <a:pt x="399" y="110"/>
                    <a:pt x="383" y="131"/>
                  </a:cubicBezTo>
                  <a:cubicBezTo>
                    <a:pt x="368" y="152"/>
                    <a:pt x="337" y="152"/>
                    <a:pt x="313" y="148"/>
                  </a:cubicBezTo>
                  <a:cubicBezTo>
                    <a:pt x="296" y="144"/>
                    <a:pt x="277" y="138"/>
                    <a:pt x="261" y="129"/>
                  </a:cubicBezTo>
                  <a:cubicBezTo>
                    <a:pt x="260" y="128"/>
                    <a:pt x="260" y="128"/>
                    <a:pt x="260" y="128"/>
                  </a:cubicBezTo>
                  <a:cubicBezTo>
                    <a:pt x="252" y="138"/>
                    <a:pt x="246" y="148"/>
                    <a:pt x="240" y="159"/>
                  </a:cubicBezTo>
                  <a:cubicBezTo>
                    <a:pt x="193" y="134"/>
                    <a:pt x="166" y="28"/>
                    <a:pt x="91" y="11"/>
                  </a:cubicBezTo>
                  <a:cubicBezTo>
                    <a:pt x="61" y="4"/>
                    <a:pt x="20" y="17"/>
                    <a:pt x="11" y="53"/>
                  </a:cubicBezTo>
                  <a:cubicBezTo>
                    <a:pt x="5" y="82"/>
                    <a:pt x="31" y="115"/>
                    <a:pt x="63" y="109"/>
                  </a:cubicBezTo>
                  <a:cubicBezTo>
                    <a:pt x="80" y="106"/>
                    <a:pt x="93" y="86"/>
                    <a:pt x="89" y="68"/>
                  </a:cubicBezTo>
                  <a:cubicBezTo>
                    <a:pt x="86" y="50"/>
                    <a:pt x="65" y="37"/>
                    <a:pt x="48" y="45"/>
                  </a:cubicBezTo>
                  <a:cubicBezTo>
                    <a:pt x="35" y="50"/>
                    <a:pt x="31" y="65"/>
                    <a:pt x="36" y="76"/>
                  </a:cubicBezTo>
                  <a:cubicBezTo>
                    <a:pt x="42" y="88"/>
                    <a:pt x="64" y="91"/>
                    <a:pt x="69" y="78"/>
                  </a:cubicBezTo>
                  <a:cubicBezTo>
                    <a:pt x="73" y="67"/>
                    <a:pt x="63" y="61"/>
                    <a:pt x="59" y="61"/>
                  </a:cubicBezTo>
                  <a:cubicBezTo>
                    <a:pt x="52" y="60"/>
                    <a:pt x="44" y="64"/>
                    <a:pt x="43" y="72"/>
                  </a:cubicBezTo>
                  <a:cubicBezTo>
                    <a:pt x="42" y="61"/>
                    <a:pt x="54" y="56"/>
                    <a:pt x="62" y="58"/>
                  </a:cubicBezTo>
                  <a:cubicBezTo>
                    <a:pt x="69" y="60"/>
                    <a:pt x="76" y="68"/>
                    <a:pt x="72" y="79"/>
                  </a:cubicBezTo>
                  <a:cubicBezTo>
                    <a:pt x="66" y="96"/>
                    <a:pt x="39" y="94"/>
                    <a:pt x="32" y="78"/>
                  </a:cubicBezTo>
                  <a:cubicBezTo>
                    <a:pt x="26" y="65"/>
                    <a:pt x="33" y="48"/>
                    <a:pt x="46" y="42"/>
                  </a:cubicBezTo>
                  <a:cubicBezTo>
                    <a:pt x="67" y="33"/>
                    <a:pt x="89" y="48"/>
                    <a:pt x="93" y="69"/>
                  </a:cubicBezTo>
                  <a:cubicBezTo>
                    <a:pt x="97" y="89"/>
                    <a:pt x="84" y="110"/>
                    <a:pt x="64" y="114"/>
                  </a:cubicBezTo>
                  <a:cubicBezTo>
                    <a:pt x="28" y="121"/>
                    <a:pt x="0" y="85"/>
                    <a:pt x="8" y="52"/>
                  </a:cubicBezTo>
                  <a:cubicBezTo>
                    <a:pt x="18" y="14"/>
                    <a:pt x="60" y="0"/>
                    <a:pt x="94" y="7"/>
                  </a:cubicBezTo>
                  <a:cubicBezTo>
                    <a:pt x="166" y="24"/>
                    <a:pt x="192" y="118"/>
                    <a:pt x="238" y="151"/>
                  </a:cubicBezTo>
                  <a:cubicBezTo>
                    <a:pt x="242" y="143"/>
                    <a:pt x="249" y="134"/>
                    <a:pt x="256" y="126"/>
                  </a:cubicBezTo>
                  <a:cubicBezTo>
                    <a:pt x="234" y="113"/>
                    <a:pt x="213" y="96"/>
                    <a:pt x="207" y="73"/>
                  </a:cubicBezTo>
                  <a:cubicBezTo>
                    <a:pt x="240" y="78"/>
                    <a:pt x="306" y="67"/>
                    <a:pt x="345" y="75"/>
                  </a:cubicBezTo>
                  <a:cubicBezTo>
                    <a:pt x="313" y="74"/>
                    <a:pt x="283" y="103"/>
                    <a:pt x="264" y="124"/>
                  </a:cubicBezTo>
                  <a:cubicBezTo>
                    <a:pt x="280" y="133"/>
                    <a:pt x="297" y="140"/>
                    <a:pt x="314" y="143"/>
                  </a:cubicBezTo>
                  <a:cubicBezTo>
                    <a:pt x="335" y="147"/>
                    <a:pt x="365" y="148"/>
                    <a:pt x="380" y="131"/>
                  </a:cubicBezTo>
                  <a:cubicBezTo>
                    <a:pt x="395" y="113"/>
                    <a:pt x="380" y="92"/>
                    <a:pt x="361" y="93"/>
                  </a:cubicBezTo>
                  <a:cubicBezTo>
                    <a:pt x="348" y="94"/>
                    <a:pt x="344" y="110"/>
                    <a:pt x="352" y="116"/>
                  </a:cubicBezTo>
                  <a:cubicBezTo>
                    <a:pt x="363" y="123"/>
                    <a:pt x="376" y="111"/>
                    <a:pt x="366" y="100"/>
                  </a:cubicBezTo>
                  <a:close/>
                </a:path>
              </a:pathLst>
            </a:custGeom>
            <a:solidFill>
              <a:schemeClr val="tx1">
                <a:alpha val="77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p:cNvGrpSpPr/>
            <p:nvPr/>
          </p:nvGrpSpPr>
          <p:grpSpPr>
            <a:xfrm>
              <a:off x="5086298" y="1191992"/>
              <a:ext cx="1975492" cy="49074"/>
              <a:chOff x="5108253" y="1177442"/>
              <a:chExt cx="1975492" cy="49074"/>
            </a:xfrm>
          </p:grpSpPr>
          <p:cxnSp>
            <p:nvCxnSpPr>
              <p:cNvPr id="6" name="直接连接符 5"/>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4946601" y="1055654"/>
            <a:ext cx="2298797" cy="461665"/>
          </a:xfrm>
          <a:prstGeom prst="rect">
            <a:avLst/>
          </a:prstGeom>
          <a:noFill/>
        </p:spPr>
        <p:txBody>
          <a:bodyPr wrap="square" rtlCol="0">
            <a:spAutoFit/>
          </a:bodyPr>
          <a:lstStyle/>
          <a:p>
            <a:pPr algn="ctr"/>
            <a:r>
              <a:rPr lang="en-US" altLang="zh-CN" sz="2400" b="1" dirty="0">
                <a:latin typeface="+mn-ea"/>
              </a:rPr>
              <a:t>CONTENTS</a:t>
            </a:r>
          </a:p>
        </p:txBody>
      </p:sp>
      <p:sp>
        <p:nvSpPr>
          <p:cNvPr id="10" name="矩形 9"/>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H="1">
            <a:off x="2469426" y="3286611"/>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287004" y="2774221"/>
            <a:ext cx="5617992" cy="461665"/>
          </a:xfrm>
          <a:prstGeom prst="rect">
            <a:avLst/>
          </a:prstGeom>
          <a:noFill/>
        </p:spPr>
        <p:txBody>
          <a:bodyPr wrap="square" rtlCol="0">
            <a:spAutoFit/>
          </a:bodyPr>
          <a:lstStyle/>
          <a:p>
            <a:pPr algn="ctr"/>
            <a:r>
              <a:rPr lang="en-US" altLang="zh-CN" sz="2400" b="1" dirty="0">
                <a:latin typeface="+mn-ea"/>
              </a:rPr>
              <a:t>01 · </a:t>
            </a:r>
            <a:r>
              <a:rPr lang="zh-CN" altLang="en-US" sz="2400" b="1" dirty="0">
                <a:latin typeface="+mn-ea"/>
              </a:rPr>
              <a:t>人像素描风格</a:t>
            </a:r>
            <a:endParaRPr lang="en-US" altLang="zh-CN" sz="2400" b="1" dirty="0">
              <a:latin typeface="+mn-ea"/>
            </a:endParaRPr>
          </a:p>
        </p:txBody>
      </p:sp>
      <p:cxnSp>
        <p:nvCxnSpPr>
          <p:cNvPr id="25" name="直接连接符 24"/>
          <p:cNvCxnSpPr/>
          <p:nvPr/>
        </p:nvCxnSpPr>
        <p:spPr>
          <a:xfrm flipH="1">
            <a:off x="2469426" y="4091532"/>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287004" y="3579142"/>
            <a:ext cx="5617992" cy="461665"/>
          </a:xfrm>
          <a:prstGeom prst="rect">
            <a:avLst/>
          </a:prstGeom>
          <a:noFill/>
        </p:spPr>
        <p:txBody>
          <a:bodyPr wrap="square" rtlCol="0">
            <a:spAutoFit/>
          </a:bodyPr>
          <a:lstStyle/>
          <a:p>
            <a:pPr algn="ctr"/>
            <a:r>
              <a:rPr lang="en-US" altLang="zh-CN" sz="2400" b="1" dirty="0">
                <a:latin typeface="+mn-ea"/>
              </a:rPr>
              <a:t>02 · </a:t>
            </a:r>
            <a:r>
              <a:rPr lang="zh-CN" altLang="en-US" sz="2400" b="1" dirty="0">
                <a:latin typeface="+mn-ea"/>
              </a:rPr>
              <a:t>人像油画滤镜</a:t>
            </a:r>
            <a:endParaRPr lang="en-US" altLang="zh-CN" sz="2400" b="1" dirty="0">
              <a:latin typeface="+mn-ea"/>
            </a:endParaRPr>
          </a:p>
        </p:txBody>
      </p:sp>
      <p:cxnSp>
        <p:nvCxnSpPr>
          <p:cNvPr id="27" name="直接连接符 26"/>
          <p:cNvCxnSpPr/>
          <p:nvPr/>
        </p:nvCxnSpPr>
        <p:spPr>
          <a:xfrm flipH="1">
            <a:off x="2469426" y="4896453"/>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287004" y="4384063"/>
            <a:ext cx="5617992" cy="461665"/>
          </a:xfrm>
          <a:prstGeom prst="rect">
            <a:avLst/>
          </a:prstGeom>
          <a:noFill/>
        </p:spPr>
        <p:txBody>
          <a:bodyPr wrap="square" rtlCol="0">
            <a:spAutoFit/>
          </a:bodyPr>
          <a:lstStyle/>
          <a:p>
            <a:pPr algn="ctr"/>
            <a:r>
              <a:rPr lang="en-US" altLang="zh-CN" sz="2400" b="1" dirty="0">
                <a:latin typeface="+mn-ea"/>
              </a:rPr>
              <a:t>03 · </a:t>
            </a:r>
            <a:r>
              <a:rPr lang="zh-CN" altLang="en-US" sz="2400" b="1" dirty="0">
                <a:latin typeface="+mn-ea"/>
              </a:rPr>
              <a:t>人像浮雕滤镜</a:t>
            </a:r>
            <a:endParaRPr lang="en-US" altLang="zh-CN" sz="2400" b="1" dirty="0">
              <a:latin typeface="+mn-ea"/>
            </a:endParaRPr>
          </a:p>
        </p:txBody>
      </p:sp>
      <p:cxnSp>
        <p:nvCxnSpPr>
          <p:cNvPr id="29" name="直接连接符 28"/>
          <p:cNvCxnSpPr/>
          <p:nvPr/>
        </p:nvCxnSpPr>
        <p:spPr>
          <a:xfrm flipH="1">
            <a:off x="2469426" y="5701373"/>
            <a:ext cx="7253147"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287004" y="5188983"/>
            <a:ext cx="5617992" cy="461665"/>
          </a:xfrm>
          <a:prstGeom prst="rect">
            <a:avLst/>
          </a:prstGeom>
          <a:noFill/>
        </p:spPr>
        <p:txBody>
          <a:bodyPr wrap="square" rtlCol="0">
            <a:spAutoFit/>
          </a:bodyPr>
          <a:lstStyle/>
          <a:p>
            <a:pPr algn="ctr"/>
            <a:r>
              <a:rPr lang="en-US" altLang="zh-CN" sz="2400" b="1" dirty="0">
                <a:latin typeface="+mn-ea"/>
              </a:rPr>
              <a:t>04 · </a:t>
            </a:r>
            <a:r>
              <a:rPr lang="zh-CN" altLang="en-US" sz="2400" b="1" dirty="0">
                <a:latin typeface="+mn-ea"/>
              </a:rPr>
              <a:t>人像怀旧滤镜</a:t>
            </a:r>
            <a:endParaRPr lang="en-US" altLang="zh-CN" sz="2400" b="1" dirty="0">
              <a:latin typeface="+mn-ea"/>
            </a:endParaRPr>
          </a:p>
        </p:txBody>
      </p:sp>
    </p:spTree>
    <p:extLst>
      <p:ext uri="{BB962C8B-B14F-4D97-AF65-F5344CB8AC3E}">
        <p14:creationId xmlns:p14="http://schemas.microsoft.com/office/powerpoint/2010/main" val="9112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1500"/>
                                        <p:tgtEl>
                                          <p:spTgt spid="22"/>
                                        </p:tgtEl>
                                      </p:cBhvr>
                                    </p:animEffect>
                                  </p:childTnLst>
                                </p:cTn>
                              </p:par>
                              <p:par>
                                <p:cTn id="8" presetID="4" presetClass="entr" presetSubtype="16" fill="hold" grpId="1"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1500"/>
                                        <p:tgtEl>
                                          <p:spTgt spid="24"/>
                                        </p:tgtEl>
                                      </p:cBhvr>
                                    </p:animEffect>
                                  </p:childTnLst>
                                </p:cTn>
                              </p:par>
                              <p:par>
                                <p:cTn id="11" presetID="4"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ox(in)">
                                      <p:cBhvr>
                                        <p:cTn id="13" dur="1500"/>
                                        <p:tgtEl>
                                          <p:spTgt spid="25"/>
                                        </p:tgtEl>
                                      </p:cBhvr>
                                    </p:animEffect>
                                  </p:childTnLst>
                                </p:cTn>
                              </p:par>
                              <p:par>
                                <p:cTn id="14" presetID="4" presetClass="entr" presetSubtype="16" fill="hold" grpId="1"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ox(in)">
                                      <p:cBhvr>
                                        <p:cTn id="16" dur="1500"/>
                                        <p:tgtEl>
                                          <p:spTgt spid="26"/>
                                        </p:tgtEl>
                                      </p:cBhvr>
                                    </p:animEffect>
                                  </p:childTnLst>
                                </p:cTn>
                              </p:par>
                              <p:par>
                                <p:cTn id="17" presetID="4" presetClass="entr" presetSubtype="16"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in)">
                                      <p:cBhvr>
                                        <p:cTn id="19" dur="1500"/>
                                        <p:tgtEl>
                                          <p:spTgt spid="27"/>
                                        </p:tgtEl>
                                      </p:cBhvr>
                                    </p:animEffect>
                                  </p:childTnLst>
                                </p:cTn>
                              </p:par>
                              <p:par>
                                <p:cTn id="20" presetID="4" presetClass="entr" presetSubtype="16" fill="hold" grpId="1"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in)">
                                      <p:cBhvr>
                                        <p:cTn id="22" dur="1500"/>
                                        <p:tgtEl>
                                          <p:spTgt spid="28"/>
                                        </p:tgtEl>
                                      </p:cBhvr>
                                    </p:animEffect>
                                  </p:childTnLst>
                                </p:cTn>
                              </p:par>
                              <p:par>
                                <p:cTn id="23" presetID="4" presetClass="entr" presetSubtype="16"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in)">
                                      <p:cBhvr>
                                        <p:cTn id="25" dur="1500"/>
                                        <p:tgtEl>
                                          <p:spTgt spid="29"/>
                                        </p:tgtEl>
                                      </p:cBhvr>
                                    </p:animEffect>
                                  </p:childTnLst>
                                </p:cTn>
                              </p:par>
                              <p:par>
                                <p:cTn id="26" presetID="4" presetClass="entr" presetSubtype="16"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ox(in)">
                                      <p:cBhvr>
                                        <p:cTn id="28"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6" grpId="1"/>
      <p:bldP spid="28" grpId="1"/>
      <p:bldP spid="3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7F1647F-7E00-41F4-B503-FE6AB44441C9}"/>
              </a:ext>
            </a:extLst>
          </p:cNvPr>
          <p:cNvCxnSpPr>
            <a:cxnSpLocks/>
          </p:cNvCxnSpPr>
          <p:nvPr/>
        </p:nvCxnSpPr>
        <p:spPr>
          <a:xfrm flipH="1">
            <a:off x="257396" y="996417"/>
            <a:ext cx="3355596"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560070F-BF72-4AFF-8E06-4468660A00AA}"/>
              </a:ext>
            </a:extLst>
          </p:cNvPr>
          <p:cNvSpPr txBox="1"/>
          <p:nvPr/>
        </p:nvSpPr>
        <p:spPr>
          <a:xfrm>
            <a:off x="257396" y="411642"/>
            <a:ext cx="3355596" cy="584775"/>
          </a:xfrm>
          <a:prstGeom prst="rect">
            <a:avLst/>
          </a:prstGeom>
          <a:noFill/>
        </p:spPr>
        <p:txBody>
          <a:bodyPr wrap="square" rtlCol="0">
            <a:spAutoFit/>
          </a:bodyPr>
          <a:lstStyle/>
          <a:p>
            <a:r>
              <a:rPr lang="en-US" altLang="zh-CN" sz="3200" dirty="0">
                <a:latin typeface="华文行楷" panose="02010800040101010101" pitchFamily="2" charset="-122"/>
                <a:ea typeface="华文行楷" panose="02010800040101010101" pitchFamily="2" charset="-122"/>
              </a:rPr>
              <a:t>1</a:t>
            </a:r>
            <a:r>
              <a:rPr lang="zh-CN" altLang="en-US" sz="3200" dirty="0">
                <a:latin typeface="华文行楷" panose="02010800040101010101" pitchFamily="2" charset="-122"/>
                <a:ea typeface="华文行楷" panose="02010800040101010101" pitchFamily="2" charset="-122"/>
              </a:rPr>
              <a:t>、人像素描风格</a:t>
            </a:r>
          </a:p>
        </p:txBody>
      </p:sp>
      <p:sp>
        <p:nvSpPr>
          <p:cNvPr id="10" name="文本框 9">
            <a:extLst>
              <a:ext uri="{FF2B5EF4-FFF2-40B4-BE49-F238E27FC236}">
                <a16:creationId xmlns:a16="http://schemas.microsoft.com/office/drawing/2014/main" id="{9F4A68E1-4A5F-4FE0-B963-DB9A043F0B93}"/>
              </a:ext>
            </a:extLst>
          </p:cNvPr>
          <p:cNvSpPr txBox="1"/>
          <p:nvPr/>
        </p:nvSpPr>
        <p:spPr>
          <a:xfrm>
            <a:off x="608240" y="1431032"/>
            <a:ext cx="10959783" cy="1261884"/>
          </a:xfrm>
          <a:prstGeom prst="rect">
            <a:avLst/>
          </a:prstGeom>
          <a:noFill/>
        </p:spPr>
        <p:txBody>
          <a:bodyPr wrap="square" rtlCol="0">
            <a:spAutoFit/>
          </a:bodyPr>
          <a:lstStyle/>
          <a:p>
            <a:r>
              <a:rPr lang="zh-CN" altLang="zh-CN" sz="3200" dirty="0">
                <a:latin typeface="仿宋" panose="02010609060101010101" pitchFamily="49" charset="-122"/>
                <a:ea typeface="仿宋" panose="02010609060101010101" pitchFamily="49" charset="-122"/>
              </a:rPr>
              <a:t>为了有效地创造黑白素描图，需要的是一些模糊和两张图片的混合技术，叫做</a:t>
            </a:r>
            <a:r>
              <a:rPr lang="en-US" altLang="zh-CN" sz="4400" dirty="0">
                <a:solidFill>
                  <a:schemeClr val="accent1">
                    <a:lumMod val="75000"/>
                  </a:schemeClr>
                </a:solidFill>
                <a:effectLst>
                  <a:outerShdw blurRad="38100" dist="38100" dir="2700000" algn="tl">
                    <a:srgbClr val="000000">
                      <a:alpha val="43137"/>
                    </a:srgbClr>
                  </a:outerShdw>
                </a:effectLst>
                <a:latin typeface="Monotype Corsiva" panose="03010101010201010101" pitchFamily="66" charset="0"/>
                <a:ea typeface="仿宋" panose="02010609060101010101" pitchFamily="49" charset="-122"/>
                <a:hlinkClick r:id="rId2">
                  <a:extLst>
                    <a:ext uri="{A12FA001-AC4F-418D-AE19-62706E023703}">
                      <ahyp:hlinkClr xmlns:ahyp="http://schemas.microsoft.com/office/drawing/2018/hyperlinkcolor" val="tx"/>
                    </a:ext>
                  </a:extLst>
                </a:hlinkClick>
              </a:rPr>
              <a:t>dodging and burning</a:t>
            </a:r>
            <a:r>
              <a:rPr lang="en-US" altLang="zh-CN" sz="3200" dirty="0">
                <a:latin typeface="仿宋" panose="02010609060101010101" pitchFamily="49" charset="-122"/>
                <a:ea typeface="仿宋" panose="02010609060101010101" pitchFamily="49" charset="-122"/>
              </a:rPr>
              <a:t>.</a:t>
            </a:r>
            <a:r>
              <a:rPr lang="zh-CN" altLang="zh-CN" sz="3200" dirty="0">
                <a:latin typeface="仿宋" panose="02010609060101010101" pitchFamily="49" charset="-122"/>
                <a:ea typeface="仿宋" panose="02010609060101010101" pitchFamily="49" charset="-122"/>
              </a:rPr>
              <a:t>（局部加亮加深）</a:t>
            </a:r>
          </a:p>
        </p:txBody>
      </p:sp>
      <p:graphicFrame>
        <p:nvGraphicFramePr>
          <p:cNvPr id="12" name="图示 11">
            <a:extLst>
              <a:ext uri="{FF2B5EF4-FFF2-40B4-BE49-F238E27FC236}">
                <a16:creationId xmlns:a16="http://schemas.microsoft.com/office/drawing/2014/main" id="{B1A2F802-38AD-4317-BA18-F3DDCD0CB7F4}"/>
              </a:ext>
            </a:extLst>
          </p:cNvPr>
          <p:cNvGraphicFramePr/>
          <p:nvPr>
            <p:extLst>
              <p:ext uri="{D42A27DB-BD31-4B8C-83A1-F6EECF244321}">
                <p14:modId xmlns:p14="http://schemas.microsoft.com/office/powerpoint/2010/main" val="3576248464"/>
              </p:ext>
            </p:extLst>
          </p:nvPr>
        </p:nvGraphicFramePr>
        <p:xfrm>
          <a:off x="741670" y="2786332"/>
          <a:ext cx="6815070" cy="3231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箭头: 直角上 15">
            <a:extLst>
              <a:ext uri="{FF2B5EF4-FFF2-40B4-BE49-F238E27FC236}">
                <a16:creationId xmlns:a16="http://schemas.microsoft.com/office/drawing/2014/main" id="{9A170ECF-572A-4911-861D-D34632EC9C6D}"/>
              </a:ext>
            </a:extLst>
          </p:cNvPr>
          <p:cNvSpPr/>
          <p:nvPr/>
        </p:nvSpPr>
        <p:spPr>
          <a:xfrm rot="10800000" flipH="1">
            <a:off x="4935746" y="3127530"/>
            <a:ext cx="5709250" cy="1261884"/>
          </a:xfrm>
          <a:prstGeom prst="bentUpArrow">
            <a:avLst/>
          </a:prstGeom>
          <a:ln>
            <a:solidFill>
              <a:srgbClr val="C4D5EB"/>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srgbClr val="C4D5EB"/>
              </a:solidFill>
            </a:endParaRPr>
          </a:p>
        </p:txBody>
      </p:sp>
      <p:grpSp>
        <p:nvGrpSpPr>
          <p:cNvPr id="19" name="组合 18">
            <a:extLst>
              <a:ext uri="{FF2B5EF4-FFF2-40B4-BE49-F238E27FC236}">
                <a16:creationId xmlns:a16="http://schemas.microsoft.com/office/drawing/2014/main" id="{3EC0D992-8069-46A4-A755-21C349E3E6D4}"/>
              </a:ext>
            </a:extLst>
          </p:cNvPr>
          <p:cNvGrpSpPr/>
          <p:nvPr/>
        </p:nvGrpSpPr>
        <p:grpSpPr>
          <a:xfrm>
            <a:off x="7099540" y="3429000"/>
            <a:ext cx="1104181" cy="2140304"/>
            <a:chOff x="7039155" y="3429000"/>
            <a:chExt cx="1104181" cy="2140304"/>
          </a:xfrm>
        </p:grpSpPr>
        <p:sp>
          <p:nvSpPr>
            <p:cNvPr id="17" name="矩形 16">
              <a:extLst>
                <a:ext uri="{FF2B5EF4-FFF2-40B4-BE49-F238E27FC236}">
                  <a16:creationId xmlns:a16="http://schemas.microsoft.com/office/drawing/2014/main" id="{21B10C13-F0D6-4FAE-AC36-B66434663A35}"/>
                </a:ext>
              </a:extLst>
            </p:cNvPr>
            <p:cNvSpPr/>
            <p:nvPr/>
          </p:nvSpPr>
          <p:spPr>
            <a:xfrm>
              <a:off x="7039155" y="5284632"/>
              <a:ext cx="810883" cy="284672"/>
            </a:xfrm>
            <a:prstGeom prst="rect">
              <a:avLst/>
            </a:prstGeom>
            <a:ln>
              <a:solidFill>
                <a:srgbClr val="C4D5EB"/>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9184C96A-5FF6-4D9E-977A-4FDD0F6B50AF}"/>
                </a:ext>
              </a:extLst>
            </p:cNvPr>
            <p:cNvSpPr/>
            <p:nvPr/>
          </p:nvSpPr>
          <p:spPr>
            <a:xfrm>
              <a:off x="7850038" y="3429000"/>
              <a:ext cx="293298" cy="2140304"/>
            </a:xfrm>
            <a:prstGeom prst="rect">
              <a:avLst/>
            </a:prstGeom>
            <a:ln>
              <a:solidFill>
                <a:srgbClr val="C4D5EB"/>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grpSp>
      <p:grpSp>
        <p:nvGrpSpPr>
          <p:cNvPr id="20" name="组合 19">
            <a:extLst>
              <a:ext uri="{FF2B5EF4-FFF2-40B4-BE49-F238E27FC236}">
                <a16:creationId xmlns:a16="http://schemas.microsoft.com/office/drawing/2014/main" id="{A466E4FF-D1DC-414C-BE0D-B35A96182347}"/>
              </a:ext>
            </a:extLst>
          </p:cNvPr>
          <p:cNvGrpSpPr/>
          <p:nvPr/>
        </p:nvGrpSpPr>
        <p:grpSpPr>
          <a:xfrm>
            <a:off x="9593124" y="4389414"/>
            <a:ext cx="1405555" cy="983843"/>
            <a:chOff x="216276" y="0"/>
            <a:chExt cx="1405555" cy="983843"/>
          </a:xfrm>
        </p:grpSpPr>
        <p:sp>
          <p:nvSpPr>
            <p:cNvPr id="21" name="矩形: 圆角 20">
              <a:extLst>
                <a:ext uri="{FF2B5EF4-FFF2-40B4-BE49-F238E27FC236}">
                  <a16:creationId xmlns:a16="http://schemas.microsoft.com/office/drawing/2014/main" id="{6D06E281-6D1D-462C-B988-12BC3B84DD97}"/>
                </a:ext>
              </a:extLst>
            </p:cNvPr>
            <p:cNvSpPr/>
            <p:nvPr/>
          </p:nvSpPr>
          <p:spPr>
            <a:xfrm>
              <a:off x="216276" y="0"/>
              <a:ext cx="1405555" cy="983843"/>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矩形: 圆角 4">
              <a:extLst>
                <a:ext uri="{FF2B5EF4-FFF2-40B4-BE49-F238E27FC236}">
                  <a16:creationId xmlns:a16="http://schemas.microsoft.com/office/drawing/2014/main" id="{79485B33-79B0-471D-83DC-DFA8397400FA}"/>
                </a:ext>
              </a:extLst>
            </p:cNvPr>
            <p:cNvSpPr txBox="1"/>
            <p:nvPr/>
          </p:nvSpPr>
          <p:spPr>
            <a:xfrm>
              <a:off x="264312" y="48036"/>
              <a:ext cx="1309483" cy="8877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t>混合</a:t>
              </a:r>
            </a:p>
          </p:txBody>
        </p:sp>
      </p:grpSp>
      <p:sp>
        <p:nvSpPr>
          <p:cNvPr id="27" name="文本框 26">
            <a:extLst>
              <a:ext uri="{FF2B5EF4-FFF2-40B4-BE49-F238E27FC236}">
                <a16:creationId xmlns:a16="http://schemas.microsoft.com/office/drawing/2014/main" id="{5E886273-1951-41CE-BC11-6E7ED5D06ACE}"/>
              </a:ext>
            </a:extLst>
          </p:cNvPr>
          <p:cNvSpPr txBox="1"/>
          <p:nvPr/>
        </p:nvSpPr>
        <p:spPr>
          <a:xfrm>
            <a:off x="9152626" y="5675106"/>
            <a:ext cx="2812212" cy="400110"/>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利用</a:t>
            </a:r>
            <a:r>
              <a:rPr lang="en-US" altLang="zh-CN" sz="2000" dirty="0">
                <a:latin typeface="仿宋" panose="02010609060101010101" pitchFamily="49" charset="-122"/>
                <a:ea typeface="仿宋" panose="02010609060101010101" pitchFamily="49" charset="-122"/>
              </a:rPr>
              <a:t>D&amp;B</a:t>
            </a:r>
            <a:r>
              <a:rPr lang="zh-CN" altLang="en-US" sz="2000" dirty="0">
                <a:latin typeface="仿宋" panose="02010609060101010101" pitchFamily="49" charset="-122"/>
                <a:ea typeface="仿宋" panose="02010609060101010101" pitchFamily="49" charset="-122"/>
              </a:rPr>
              <a:t>进行混合图像</a:t>
            </a:r>
          </a:p>
        </p:txBody>
      </p:sp>
    </p:spTree>
    <p:extLst>
      <p:ext uri="{BB962C8B-B14F-4D97-AF65-F5344CB8AC3E}">
        <p14:creationId xmlns:p14="http://schemas.microsoft.com/office/powerpoint/2010/main" val="207141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par>
                                <p:cTn id="19" presetID="14" presetClass="entr" presetSubtype="1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randombar(horizont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2" grpId="0">
        <p:bldAsOne/>
      </p:bldGraphic>
      <p:bldP spid="16"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349153" y="1402564"/>
            <a:ext cx="804793" cy="798631"/>
            <a:chOff x="4985288" y="1224585"/>
            <a:chExt cx="2546888" cy="2527388"/>
          </a:xfrm>
          <a:effectLst/>
        </p:grpSpPr>
        <p:sp>
          <p:nvSpPr>
            <p:cNvPr id="17" name="椭圆 16"/>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243719" y="1509982"/>
            <a:ext cx="1035745" cy="523220"/>
          </a:xfrm>
          <a:prstGeom prst="rect">
            <a:avLst/>
          </a:prstGeom>
          <a:noFill/>
        </p:spPr>
        <p:txBody>
          <a:bodyPr wrap="square" rtlCol="0">
            <a:spAutoFit/>
          </a:bodyPr>
          <a:lstStyle/>
          <a:p>
            <a:pPr algn="ctr"/>
            <a:r>
              <a:rPr lang="en-US" altLang="zh-CN" sz="2800" b="1" dirty="0">
                <a:solidFill>
                  <a:schemeClr val="bg1"/>
                </a:solidFill>
                <a:latin typeface="+mn-ea"/>
              </a:rPr>
              <a:t>01</a:t>
            </a:r>
          </a:p>
        </p:txBody>
      </p:sp>
      <p:grpSp>
        <p:nvGrpSpPr>
          <p:cNvPr id="21" name="组合 20"/>
          <p:cNvGrpSpPr/>
          <p:nvPr/>
        </p:nvGrpSpPr>
        <p:grpSpPr>
          <a:xfrm>
            <a:off x="851801" y="5499679"/>
            <a:ext cx="1975492" cy="49074"/>
            <a:chOff x="5108253" y="1177442"/>
            <a:chExt cx="1975492" cy="49074"/>
          </a:xfrm>
        </p:grpSpPr>
        <p:cxnSp>
          <p:nvCxnSpPr>
            <p:cNvPr id="22" name="直接连接符 21"/>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53278" y="2552981"/>
            <a:ext cx="2016626" cy="278698"/>
            <a:chOff x="7150100" y="4803775"/>
            <a:chExt cx="2317750" cy="668338"/>
          </a:xfrm>
        </p:grpSpPr>
        <p:sp>
          <p:nvSpPr>
            <p:cNvPr id="25" name="Freeform 31"/>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32"/>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33"/>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34"/>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797421" y="3573170"/>
            <a:ext cx="2084249" cy="1200329"/>
          </a:xfrm>
          <a:prstGeom prst="rect">
            <a:avLst/>
          </a:prstGeom>
          <a:noFill/>
        </p:spPr>
        <p:txBody>
          <a:bodyPr wrap="square" rtlCol="0">
            <a:spAutoFit/>
          </a:bodyPr>
          <a:lstStyle/>
          <a:p>
            <a:pPr algn="just"/>
            <a:r>
              <a:rPr lang="zh-CN" altLang="en-US" sz="3600" b="1" dirty="0">
                <a:solidFill>
                  <a:prstClr val="black"/>
                </a:solidFill>
                <a:latin typeface="楷体" panose="02010609060101010101" pitchFamily="49" charset="-122"/>
                <a:ea typeface="楷体" panose="02010609060101010101" pitchFamily="49" charset="-122"/>
              </a:rPr>
              <a:t>图像处理素描风格</a:t>
            </a:r>
          </a:p>
        </p:txBody>
      </p:sp>
      <p:pic>
        <p:nvPicPr>
          <p:cNvPr id="3" name="图片 2">
            <a:extLst>
              <a:ext uri="{FF2B5EF4-FFF2-40B4-BE49-F238E27FC236}">
                <a16:creationId xmlns:a16="http://schemas.microsoft.com/office/drawing/2014/main" id="{C4DBBA1A-1242-4783-837E-B8D322BFEF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111" y="872817"/>
            <a:ext cx="3824910" cy="5099879"/>
          </a:xfrm>
          <a:prstGeom prst="rect">
            <a:avLst/>
          </a:prstGeom>
        </p:spPr>
      </p:pic>
      <p:sp>
        <p:nvSpPr>
          <p:cNvPr id="4" name="文本框 3">
            <a:extLst>
              <a:ext uri="{FF2B5EF4-FFF2-40B4-BE49-F238E27FC236}">
                <a16:creationId xmlns:a16="http://schemas.microsoft.com/office/drawing/2014/main" id="{E9C60E73-4D1F-49A4-B605-35DC2BBF7FBF}"/>
              </a:ext>
            </a:extLst>
          </p:cNvPr>
          <p:cNvSpPr txBox="1"/>
          <p:nvPr/>
        </p:nvSpPr>
        <p:spPr>
          <a:xfrm>
            <a:off x="3567424" y="1125261"/>
            <a:ext cx="4977127" cy="769441"/>
          </a:xfrm>
          <a:prstGeom prst="rect">
            <a:avLst/>
          </a:prstGeom>
          <a:noFill/>
        </p:spPr>
        <p:txBody>
          <a:bodyPr wrap="square" rtlCol="0">
            <a:spAutoFit/>
          </a:bodyPr>
          <a:lstStyle/>
          <a:p>
            <a:r>
              <a:rPr lang="zh-CN" altLang="en-US" sz="4400" dirty="0">
                <a:latin typeface="黑体" panose="02010609060101010101" pitchFamily="49" charset="-122"/>
                <a:ea typeface="黑体" panose="02010609060101010101" pitchFamily="49" charset="-122"/>
              </a:rPr>
              <a:t>大家笑一笑就好了！</a:t>
            </a:r>
          </a:p>
        </p:txBody>
      </p:sp>
    </p:spTree>
    <p:extLst>
      <p:ext uri="{BB962C8B-B14F-4D97-AF65-F5344CB8AC3E}">
        <p14:creationId xmlns:p14="http://schemas.microsoft.com/office/powerpoint/2010/main" val="10088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1000" fill="hold"/>
                                        <p:tgtEl>
                                          <p:spTgt spid="3"/>
                                        </p:tgtEl>
                                      </p:cBhvr>
                                      <p:by x="75000" y="75000"/>
                                    </p:animScale>
                                  </p:childTnLst>
                                </p:cTn>
                              </p:par>
                              <p:par>
                                <p:cTn id="11" presetID="57" presetClass="path" presetSubtype="0" accel="50000" decel="50000" fill="hold" nodeType="withEffect">
                                  <p:stCondLst>
                                    <p:cond delay="0"/>
                                  </p:stCondLst>
                                  <p:childTnLst>
                                    <p:animMotion origin="layout" path="M 4.375E-6 -4.07407E-6 L 4.375E-6 -0.10162 C 4.375E-6 -0.14745 0.11197 -0.20254 0.20325 -0.20254 L 0.40768 -0.20254 " pathEditMode="relative" rAng="0" ptsTypes="AAAA">
                                      <p:cBhvr>
                                        <p:cTn id="12" dur="2000" fill="hold"/>
                                        <p:tgtEl>
                                          <p:spTgt spid="3"/>
                                        </p:tgtEl>
                                        <p:attrNameLst>
                                          <p:attrName>ppt_x</p:attrName>
                                          <p:attrName>ppt_y</p:attrName>
                                        </p:attrNameLst>
                                      </p:cBhvr>
                                      <p:rCtr x="20378" y="-10139"/>
                                    </p:animMotion>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DA175B8-4FC0-42BC-B2CC-C038C3164121}"/>
              </a:ext>
            </a:extLst>
          </p:cNvPr>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8063DD96-B3CF-4BFB-B5B1-2AB7BE14C448}"/>
              </a:ext>
            </a:extLst>
          </p:cNvPr>
          <p:cNvGrpSpPr/>
          <p:nvPr/>
        </p:nvGrpSpPr>
        <p:grpSpPr>
          <a:xfrm>
            <a:off x="1349153" y="1402564"/>
            <a:ext cx="804793" cy="798631"/>
            <a:chOff x="4985288" y="1224585"/>
            <a:chExt cx="2546888" cy="2527388"/>
          </a:xfrm>
          <a:effectLst/>
        </p:grpSpPr>
        <p:sp>
          <p:nvSpPr>
            <p:cNvPr id="6" name="椭圆 5">
              <a:extLst>
                <a:ext uri="{FF2B5EF4-FFF2-40B4-BE49-F238E27FC236}">
                  <a16:creationId xmlns:a16="http://schemas.microsoft.com/office/drawing/2014/main" id="{903ABE13-9739-4F53-BFB3-165B5A53976C}"/>
                </a:ext>
              </a:extLst>
            </p:cNvPr>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DE56F8-E83B-4CF0-B45B-6F6535E629AC}"/>
                </a:ext>
              </a:extLst>
            </p:cNvPr>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C803CE60-B808-4D3B-9F12-B1587CDBF2CD}"/>
                </a:ext>
              </a:extLst>
            </p:cNvPr>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15168A0A-4B1E-4492-9099-BDF6FCFB4D97}"/>
              </a:ext>
            </a:extLst>
          </p:cNvPr>
          <p:cNvSpPr txBox="1"/>
          <p:nvPr/>
        </p:nvSpPr>
        <p:spPr>
          <a:xfrm>
            <a:off x="1243719" y="1509982"/>
            <a:ext cx="1035745" cy="523220"/>
          </a:xfrm>
          <a:prstGeom prst="rect">
            <a:avLst/>
          </a:prstGeom>
          <a:noFill/>
        </p:spPr>
        <p:txBody>
          <a:bodyPr wrap="square" rtlCol="0">
            <a:spAutoFit/>
          </a:bodyPr>
          <a:lstStyle/>
          <a:p>
            <a:pPr algn="ctr"/>
            <a:r>
              <a:rPr lang="zh-CN" altLang="en-US" sz="2800" b="1" dirty="0">
                <a:solidFill>
                  <a:schemeClr val="bg1"/>
                </a:solidFill>
                <a:latin typeface="+mn-ea"/>
              </a:rPr>
              <a:t>一</a:t>
            </a:r>
            <a:endParaRPr lang="en-US" altLang="zh-CN" sz="2800" b="1" dirty="0">
              <a:solidFill>
                <a:schemeClr val="bg1"/>
              </a:solidFill>
              <a:latin typeface="+mn-ea"/>
            </a:endParaRPr>
          </a:p>
        </p:txBody>
      </p:sp>
      <p:grpSp>
        <p:nvGrpSpPr>
          <p:cNvPr id="10" name="组合 9">
            <a:extLst>
              <a:ext uri="{FF2B5EF4-FFF2-40B4-BE49-F238E27FC236}">
                <a16:creationId xmlns:a16="http://schemas.microsoft.com/office/drawing/2014/main" id="{184B8437-D1B0-4A92-AF55-8AEF629D4608}"/>
              </a:ext>
            </a:extLst>
          </p:cNvPr>
          <p:cNvGrpSpPr/>
          <p:nvPr/>
        </p:nvGrpSpPr>
        <p:grpSpPr>
          <a:xfrm>
            <a:off x="851801" y="5499679"/>
            <a:ext cx="1975492" cy="49074"/>
            <a:chOff x="5108253" y="1177442"/>
            <a:chExt cx="1975492" cy="49074"/>
          </a:xfrm>
        </p:grpSpPr>
        <p:cxnSp>
          <p:nvCxnSpPr>
            <p:cNvPr id="11" name="直接连接符 10">
              <a:extLst>
                <a:ext uri="{FF2B5EF4-FFF2-40B4-BE49-F238E27FC236}">
                  <a16:creationId xmlns:a16="http://schemas.microsoft.com/office/drawing/2014/main" id="{796450C6-9ED1-407E-8519-88D6709C1F37}"/>
                </a:ext>
              </a:extLst>
            </p:cNvPr>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E3EC239-83FF-4120-9FEE-3488BA5C4E67}"/>
                </a:ext>
              </a:extLst>
            </p:cNvPr>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907DA743-C282-4E0D-A935-00524D926B8E}"/>
              </a:ext>
            </a:extLst>
          </p:cNvPr>
          <p:cNvGrpSpPr/>
          <p:nvPr/>
        </p:nvGrpSpPr>
        <p:grpSpPr>
          <a:xfrm>
            <a:off x="753278" y="2552981"/>
            <a:ext cx="2016626" cy="278698"/>
            <a:chOff x="7150100" y="4803775"/>
            <a:chExt cx="2317750" cy="668338"/>
          </a:xfrm>
        </p:grpSpPr>
        <p:sp>
          <p:nvSpPr>
            <p:cNvPr id="14" name="Freeform 31">
              <a:extLst>
                <a:ext uri="{FF2B5EF4-FFF2-40B4-BE49-F238E27FC236}">
                  <a16:creationId xmlns:a16="http://schemas.microsoft.com/office/drawing/2014/main" id="{F6061E44-B5EE-4D5C-95D8-A4410DABEBCC}"/>
                </a:ext>
              </a:extLst>
            </p:cNvPr>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2">
              <a:extLst>
                <a:ext uri="{FF2B5EF4-FFF2-40B4-BE49-F238E27FC236}">
                  <a16:creationId xmlns:a16="http://schemas.microsoft.com/office/drawing/2014/main" id="{2A51FD5C-F5F3-404C-8C70-34264BDF3037}"/>
                </a:ext>
              </a:extLst>
            </p:cNvPr>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33">
              <a:extLst>
                <a:ext uri="{FF2B5EF4-FFF2-40B4-BE49-F238E27FC236}">
                  <a16:creationId xmlns:a16="http://schemas.microsoft.com/office/drawing/2014/main" id="{2E573293-CC94-4491-86E4-62F151E69193}"/>
                </a:ext>
              </a:extLst>
            </p:cNvPr>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34">
              <a:extLst>
                <a:ext uri="{FF2B5EF4-FFF2-40B4-BE49-F238E27FC236}">
                  <a16:creationId xmlns:a16="http://schemas.microsoft.com/office/drawing/2014/main" id="{1913DE10-EF10-49DD-B0CA-DB4F5B6E3CDF}"/>
                </a:ext>
              </a:extLst>
            </p:cNvPr>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a:extLst>
              <a:ext uri="{FF2B5EF4-FFF2-40B4-BE49-F238E27FC236}">
                <a16:creationId xmlns:a16="http://schemas.microsoft.com/office/drawing/2014/main" id="{C70D7B46-60B6-4FF0-BFDC-AF394C449A55}"/>
              </a:ext>
            </a:extLst>
          </p:cNvPr>
          <p:cNvSpPr txBox="1"/>
          <p:nvPr/>
        </p:nvSpPr>
        <p:spPr>
          <a:xfrm>
            <a:off x="1469589" y="2994636"/>
            <a:ext cx="665764" cy="2308324"/>
          </a:xfrm>
          <a:prstGeom prst="rect">
            <a:avLst/>
          </a:prstGeom>
          <a:noFill/>
        </p:spPr>
        <p:txBody>
          <a:bodyPr wrap="square" rtlCol="0">
            <a:spAutoFit/>
          </a:bodyPr>
          <a:lstStyle/>
          <a:p>
            <a:pPr algn="just"/>
            <a:r>
              <a:rPr lang="zh-CN" altLang="en-US" sz="3600" b="1" dirty="0">
                <a:solidFill>
                  <a:prstClr val="black"/>
                </a:solidFill>
                <a:latin typeface="楷体" panose="02010609060101010101" pitchFamily="49" charset="-122"/>
                <a:ea typeface="楷体" panose="02010609060101010101" pitchFamily="49" charset="-122"/>
              </a:rPr>
              <a:t>灰</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度</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处</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理</a:t>
            </a:r>
          </a:p>
        </p:txBody>
      </p:sp>
      <p:pic>
        <p:nvPicPr>
          <p:cNvPr id="20" name="图片 19">
            <a:extLst>
              <a:ext uri="{FF2B5EF4-FFF2-40B4-BE49-F238E27FC236}">
                <a16:creationId xmlns:a16="http://schemas.microsoft.com/office/drawing/2014/main" id="{CC4D9352-1013-4D3B-9F55-4F8F5A33DA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7177" y="96112"/>
            <a:ext cx="2853781" cy="3805040"/>
          </a:xfrm>
          <a:prstGeom prst="rect">
            <a:avLst/>
          </a:prstGeom>
        </p:spPr>
      </p:pic>
      <p:sp>
        <p:nvSpPr>
          <p:cNvPr id="21" name="矩形 20">
            <a:extLst>
              <a:ext uri="{FF2B5EF4-FFF2-40B4-BE49-F238E27FC236}">
                <a16:creationId xmlns:a16="http://schemas.microsoft.com/office/drawing/2014/main" id="{C37D2B10-961C-4BF3-A312-A372749C7242}"/>
              </a:ext>
            </a:extLst>
          </p:cNvPr>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A80F604-8FAD-4490-94BA-0810CE8D9F38}"/>
              </a:ext>
            </a:extLst>
          </p:cNvPr>
          <p:cNvSpPr txBox="1"/>
          <p:nvPr/>
        </p:nvSpPr>
        <p:spPr>
          <a:xfrm>
            <a:off x="3576051" y="1087120"/>
            <a:ext cx="5242830" cy="3108543"/>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在</a:t>
            </a:r>
            <a:r>
              <a:rPr lang="en-US" altLang="zh-CN" sz="2800" dirty="0">
                <a:latin typeface="华文仿宋" panose="02010600040101010101" pitchFamily="2" charset="-122"/>
                <a:ea typeface="华文仿宋" panose="02010600040101010101" pitchFamily="2" charset="-122"/>
              </a:rPr>
              <a:t>Opencv</a:t>
            </a:r>
            <a:r>
              <a:rPr lang="zh-CN" altLang="en-US" sz="2800" dirty="0">
                <a:latin typeface="华文仿宋" panose="02010600040101010101" pitchFamily="2" charset="-122"/>
                <a:ea typeface="华文仿宋" panose="02010600040101010101" pitchFamily="2" charset="-122"/>
              </a:rPr>
              <a:t>中的话，这个功能将会非常简单，图像的打开可以通过</a:t>
            </a:r>
            <a:r>
              <a:rPr lang="en-US" altLang="zh-CN" sz="2800" dirty="0">
                <a:latin typeface="华文仿宋" panose="02010600040101010101" pitchFamily="2" charset="-122"/>
                <a:ea typeface="华文仿宋" panose="02010600040101010101" pitchFamily="2" charset="-122"/>
              </a:rPr>
              <a:t>cv2.imread</a:t>
            </a:r>
            <a:r>
              <a:rPr lang="zh-CN" altLang="en-US" sz="2800" dirty="0">
                <a:latin typeface="华文仿宋" panose="02010600040101010101" pitchFamily="2" charset="-122"/>
                <a:ea typeface="华文仿宋" panose="02010600040101010101" pitchFamily="2" charset="-122"/>
              </a:rPr>
              <a:t>代码打开，</a:t>
            </a:r>
            <a:r>
              <a:rPr lang="en-US" altLang="zh-CN" sz="2800" dirty="0">
                <a:latin typeface="华文仿宋" panose="02010600040101010101" pitchFamily="2" charset="-122"/>
                <a:ea typeface="华文仿宋" panose="02010600040101010101" pitchFamily="2" charset="-122"/>
              </a:rPr>
              <a:t>cv2.cvtColor</a:t>
            </a:r>
            <a:r>
              <a:rPr lang="zh-CN" altLang="en-US" sz="2800" dirty="0">
                <a:latin typeface="华文仿宋" panose="02010600040101010101" pitchFamily="2" charset="-122"/>
                <a:ea typeface="华文仿宋" panose="02010600040101010101" pitchFamily="2" charset="-122"/>
              </a:rPr>
              <a:t>可以将图片转化为灰度图。你也可以在读取图片的时候增加一个额外的参数使得图像直接转化为灰度图</a:t>
            </a:r>
            <a:r>
              <a:rPr lang="en-US" altLang="zh-CN" sz="2800" dirty="0">
                <a:latin typeface="华文仿宋" panose="02010600040101010101" pitchFamily="2" charset="-122"/>
                <a:ea typeface="华文仿宋" panose="02010600040101010101" pitchFamily="2" charset="-122"/>
              </a:rPr>
              <a:t>:</a:t>
            </a:r>
          </a:p>
        </p:txBody>
      </p:sp>
      <p:sp>
        <p:nvSpPr>
          <p:cNvPr id="24" name="文本框 23">
            <a:extLst>
              <a:ext uri="{FF2B5EF4-FFF2-40B4-BE49-F238E27FC236}">
                <a16:creationId xmlns:a16="http://schemas.microsoft.com/office/drawing/2014/main" id="{DC0F150C-A348-42CF-992C-FB6A6AF1B97D}"/>
              </a:ext>
            </a:extLst>
          </p:cNvPr>
          <p:cNvSpPr txBox="1"/>
          <p:nvPr/>
        </p:nvSpPr>
        <p:spPr>
          <a:xfrm>
            <a:off x="3610115" y="2552981"/>
            <a:ext cx="6522707" cy="369332"/>
          </a:xfrm>
          <a:prstGeom prst="rect">
            <a:avLst/>
          </a:prstGeom>
          <a:noFill/>
        </p:spPr>
        <p:txBody>
          <a:bodyPr wrap="square" rtlCol="0">
            <a:spAutoFit/>
          </a:bodyPr>
          <a:lstStyle/>
          <a:p>
            <a:endParaRPr lang="en-US" altLang="zh-CN" dirty="0">
              <a:solidFill>
                <a:srgbClr val="333333"/>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EBEE4DCC-E406-4D1E-BE3D-55942728E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701" y="492702"/>
            <a:ext cx="3969786" cy="5872596"/>
          </a:xfrm>
          <a:prstGeom prst="rect">
            <a:avLst/>
          </a:prstGeom>
        </p:spPr>
      </p:pic>
    </p:spTree>
    <p:extLst>
      <p:ext uri="{BB962C8B-B14F-4D97-AF65-F5344CB8AC3E}">
        <p14:creationId xmlns:p14="http://schemas.microsoft.com/office/powerpoint/2010/main" val="231242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3"/>
                                        </p:tgtEl>
                                        <p:attrNameLst>
                                          <p:attrName>ppt_x</p:attrName>
                                        </p:attrNameLst>
                                      </p:cBhvr>
                                      <p:tavLst>
                                        <p:tav tm="0">
                                          <p:val>
                                            <p:strVal val="ppt_x"/>
                                          </p:val>
                                        </p:tav>
                                        <p:tav tm="100000">
                                          <p:val>
                                            <p:strVal val="ppt_x"/>
                                          </p:val>
                                        </p:tav>
                                      </p:tavLst>
                                    </p:anim>
                                    <p:anim calcmode="lin" valueType="num">
                                      <p:cBhvr additive="base">
                                        <p:cTn id="13" dur="500"/>
                                        <p:tgtEl>
                                          <p:spTgt spid="23"/>
                                        </p:tgtEl>
                                        <p:attrNameLst>
                                          <p:attrName>ppt_y</p:attrName>
                                        </p:attrNameLst>
                                      </p:cBhvr>
                                      <p:tavLst>
                                        <p:tav tm="0">
                                          <p:val>
                                            <p:strVal val="ppt_y"/>
                                          </p:val>
                                        </p:tav>
                                        <p:tav tm="100000">
                                          <p:val>
                                            <p:strVal val="1+ppt_h/2"/>
                                          </p:val>
                                        </p:tav>
                                      </p:tavLst>
                                    </p:anim>
                                    <p:set>
                                      <p:cBhvr>
                                        <p:cTn id="14" dur="1" fill="hold">
                                          <p:stCondLst>
                                            <p:cond delay="499"/>
                                          </p:stCondLst>
                                        </p:cTn>
                                        <p:tgtEl>
                                          <p:spTgt spid="23"/>
                                        </p:tgtEl>
                                        <p:attrNameLst>
                                          <p:attrName>style.visibility</p:attrName>
                                        </p:attrNameLst>
                                      </p:cBhvr>
                                      <p:to>
                                        <p:strVal val="hidden"/>
                                      </p:to>
                                    </p:se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26"/>
                                        </p:tgtEl>
                                      </p:cBhvr>
                                      <p:by x="75000" y="75000"/>
                                    </p:animScale>
                                  </p:childTnLst>
                                </p:cTn>
                              </p:par>
                              <p:par>
                                <p:cTn id="23" presetID="57" presetClass="path" presetSubtype="0" accel="50000" decel="50000" fill="hold" nodeType="withEffect">
                                  <p:stCondLst>
                                    <p:cond delay="0"/>
                                  </p:stCondLst>
                                  <p:childTnLst>
                                    <p:animMotion origin="layout" path="M 0 0 L 0 -0.08356 C 0 -0.1206 0.11445 -0.16528 0.20781 -0.16528 L 0.41602 -0.16528 " pathEditMode="relative" rAng="0" ptsTypes="AAAA">
                                      <p:cBhvr>
                                        <p:cTn id="24" dur="2000" fill="hold"/>
                                        <p:tgtEl>
                                          <p:spTgt spid="26"/>
                                        </p:tgtEl>
                                        <p:attrNameLst>
                                          <p:attrName>ppt_x</p:attrName>
                                          <p:attrName>ppt_y</p:attrName>
                                        </p:attrNameLst>
                                      </p:cBhvr>
                                      <p:rCtr x="20794" y="-8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94EAA038-CB8B-4729-B7B3-854BC5B80EB4}"/>
              </a:ext>
            </a:extLst>
          </p:cNvPr>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80171646-31BB-4A93-8815-D1D349F3A75A}"/>
              </a:ext>
            </a:extLst>
          </p:cNvPr>
          <p:cNvGrpSpPr/>
          <p:nvPr/>
        </p:nvGrpSpPr>
        <p:grpSpPr>
          <a:xfrm>
            <a:off x="1349153" y="1402564"/>
            <a:ext cx="804793" cy="798631"/>
            <a:chOff x="4985288" y="1224585"/>
            <a:chExt cx="2546888" cy="2527388"/>
          </a:xfrm>
          <a:effectLst/>
        </p:grpSpPr>
        <p:sp>
          <p:nvSpPr>
            <p:cNvPr id="6" name="椭圆 5">
              <a:extLst>
                <a:ext uri="{FF2B5EF4-FFF2-40B4-BE49-F238E27FC236}">
                  <a16:creationId xmlns:a16="http://schemas.microsoft.com/office/drawing/2014/main" id="{DD427AF7-31CB-4D55-B49F-A85E3697E3DD}"/>
                </a:ext>
              </a:extLst>
            </p:cNvPr>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77971AC-39FB-4C4C-A4A1-45C08ACB2BCE}"/>
                </a:ext>
              </a:extLst>
            </p:cNvPr>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D9570EC-C88C-4E20-99E4-5BE6D33BDF8C}"/>
                </a:ext>
              </a:extLst>
            </p:cNvPr>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2E571472-3652-4430-9B20-961B50934D8B}"/>
              </a:ext>
            </a:extLst>
          </p:cNvPr>
          <p:cNvSpPr txBox="1"/>
          <p:nvPr/>
        </p:nvSpPr>
        <p:spPr>
          <a:xfrm>
            <a:off x="1243719" y="1509982"/>
            <a:ext cx="1035745" cy="523220"/>
          </a:xfrm>
          <a:prstGeom prst="rect">
            <a:avLst/>
          </a:prstGeom>
          <a:noFill/>
        </p:spPr>
        <p:txBody>
          <a:bodyPr wrap="square" rtlCol="0">
            <a:spAutoFit/>
          </a:bodyPr>
          <a:lstStyle/>
          <a:p>
            <a:pPr algn="ctr"/>
            <a:r>
              <a:rPr lang="zh-CN" altLang="en-US" sz="2800" b="1" dirty="0">
                <a:solidFill>
                  <a:schemeClr val="bg1"/>
                </a:solidFill>
                <a:latin typeface="+mn-ea"/>
              </a:rPr>
              <a:t>二</a:t>
            </a:r>
            <a:endParaRPr lang="en-US" altLang="zh-CN" sz="2800" b="1" dirty="0">
              <a:solidFill>
                <a:schemeClr val="bg1"/>
              </a:solidFill>
              <a:latin typeface="+mn-ea"/>
            </a:endParaRPr>
          </a:p>
        </p:txBody>
      </p:sp>
      <p:grpSp>
        <p:nvGrpSpPr>
          <p:cNvPr id="10" name="组合 9">
            <a:extLst>
              <a:ext uri="{FF2B5EF4-FFF2-40B4-BE49-F238E27FC236}">
                <a16:creationId xmlns:a16="http://schemas.microsoft.com/office/drawing/2014/main" id="{82F5C68C-0BDE-4F29-873C-AC49AF750341}"/>
              </a:ext>
            </a:extLst>
          </p:cNvPr>
          <p:cNvGrpSpPr/>
          <p:nvPr/>
        </p:nvGrpSpPr>
        <p:grpSpPr>
          <a:xfrm>
            <a:off x="851801" y="5499679"/>
            <a:ext cx="1975492" cy="49074"/>
            <a:chOff x="5108253" y="1177442"/>
            <a:chExt cx="1975492" cy="49074"/>
          </a:xfrm>
        </p:grpSpPr>
        <p:cxnSp>
          <p:nvCxnSpPr>
            <p:cNvPr id="11" name="直接连接符 10">
              <a:extLst>
                <a:ext uri="{FF2B5EF4-FFF2-40B4-BE49-F238E27FC236}">
                  <a16:creationId xmlns:a16="http://schemas.microsoft.com/office/drawing/2014/main" id="{4BEC376C-328C-4380-AFC5-1E74508F75BE}"/>
                </a:ext>
              </a:extLst>
            </p:cNvPr>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DF275CF-498D-446F-8292-FB748C620A78}"/>
                </a:ext>
              </a:extLst>
            </p:cNvPr>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47D73FBC-2BE8-459A-AB5E-9F48D5FC6857}"/>
              </a:ext>
            </a:extLst>
          </p:cNvPr>
          <p:cNvGrpSpPr/>
          <p:nvPr/>
        </p:nvGrpSpPr>
        <p:grpSpPr>
          <a:xfrm>
            <a:off x="753278" y="2552981"/>
            <a:ext cx="2016626" cy="278698"/>
            <a:chOff x="7150100" y="4803775"/>
            <a:chExt cx="2317750" cy="668338"/>
          </a:xfrm>
        </p:grpSpPr>
        <p:sp>
          <p:nvSpPr>
            <p:cNvPr id="14" name="Freeform 31">
              <a:extLst>
                <a:ext uri="{FF2B5EF4-FFF2-40B4-BE49-F238E27FC236}">
                  <a16:creationId xmlns:a16="http://schemas.microsoft.com/office/drawing/2014/main" id="{CE99072D-7626-4CFA-8181-B75A124F63F3}"/>
                </a:ext>
              </a:extLst>
            </p:cNvPr>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2">
              <a:extLst>
                <a:ext uri="{FF2B5EF4-FFF2-40B4-BE49-F238E27FC236}">
                  <a16:creationId xmlns:a16="http://schemas.microsoft.com/office/drawing/2014/main" id="{558C3A70-708E-4832-9FCB-DD33DC0CB748}"/>
                </a:ext>
              </a:extLst>
            </p:cNvPr>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33">
              <a:extLst>
                <a:ext uri="{FF2B5EF4-FFF2-40B4-BE49-F238E27FC236}">
                  <a16:creationId xmlns:a16="http://schemas.microsoft.com/office/drawing/2014/main" id="{7CC0B0BC-592F-4F25-B0EE-0F901F714378}"/>
                </a:ext>
              </a:extLst>
            </p:cNvPr>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34">
              <a:extLst>
                <a:ext uri="{FF2B5EF4-FFF2-40B4-BE49-F238E27FC236}">
                  <a16:creationId xmlns:a16="http://schemas.microsoft.com/office/drawing/2014/main" id="{6032AEA6-E96F-447D-AEC9-1C37FCF361E5}"/>
                </a:ext>
              </a:extLst>
            </p:cNvPr>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a:extLst>
              <a:ext uri="{FF2B5EF4-FFF2-40B4-BE49-F238E27FC236}">
                <a16:creationId xmlns:a16="http://schemas.microsoft.com/office/drawing/2014/main" id="{3CB2A4C3-2238-4CFE-917C-B1279D0B96AA}"/>
              </a:ext>
            </a:extLst>
          </p:cNvPr>
          <p:cNvSpPr txBox="1"/>
          <p:nvPr/>
        </p:nvSpPr>
        <p:spPr>
          <a:xfrm>
            <a:off x="811672" y="3010067"/>
            <a:ext cx="665764" cy="2308324"/>
          </a:xfrm>
          <a:prstGeom prst="rect">
            <a:avLst/>
          </a:prstGeom>
          <a:noFill/>
        </p:spPr>
        <p:txBody>
          <a:bodyPr wrap="square" rtlCol="0">
            <a:spAutoFit/>
          </a:bodyPr>
          <a:lstStyle/>
          <a:p>
            <a:pPr algn="just"/>
            <a:r>
              <a:rPr lang="zh-CN" altLang="en-US" sz="3600" b="1" dirty="0">
                <a:solidFill>
                  <a:prstClr val="black"/>
                </a:solidFill>
                <a:latin typeface="楷体" panose="02010609060101010101" pitchFamily="49" charset="-122"/>
                <a:ea typeface="楷体" panose="02010609060101010101" pitchFamily="49" charset="-122"/>
              </a:rPr>
              <a:t>灰</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度</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反</a:t>
            </a:r>
            <a:endParaRPr lang="en-US" altLang="zh-CN" sz="3600" b="1" dirty="0">
              <a:solidFill>
                <a:prstClr val="black"/>
              </a:solidFill>
              <a:latin typeface="楷体" panose="02010609060101010101" pitchFamily="49" charset="-122"/>
              <a:ea typeface="楷体" panose="02010609060101010101" pitchFamily="49" charset="-122"/>
            </a:endParaRPr>
          </a:p>
          <a:p>
            <a:pPr algn="just"/>
            <a:r>
              <a:rPr lang="zh-CN" altLang="en-US" sz="3600" b="1" dirty="0">
                <a:solidFill>
                  <a:prstClr val="black"/>
                </a:solidFill>
                <a:latin typeface="楷体" panose="02010609060101010101" pitchFamily="49" charset="-122"/>
                <a:ea typeface="楷体" panose="02010609060101010101" pitchFamily="49" charset="-122"/>
              </a:rPr>
              <a:t>色</a:t>
            </a:r>
            <a:endParaRPr lang="en-US" altLang="zh-CN" sz="3600" b="1" dirty="0">
              <a:solidFill>
                <a:prstClr val="black"/>
              </a:solidFill>
              <a:latin typeface="楷体" panose="02010609060101010101" pitchFamily="49" charset="-122"/>
              <a:ea typeface="楷体" panose="02010609060101010101" pitchFamily="49" charset="-122"/>
            </a:endParaRPr>
          </a:p>
        </p:txBody>
      </p:sp>
      <p:sp>
        <p:nvSpPr>
          <p:cNvPr id="19" name="矩形 18">
            <a:extLst>
              <a:ext uri="{FF2B5EF4-FFF2-40B4-BE49-F238E27FC236}">
                <a16:creationId xmlns:a16="http://schemas.microsoft.com/office/drawing/2014/main" id="{088DF826-664C-47B8-8B33-E0495E62F88B}"/>
              </a:ext>
            </a:extLst>
          </p:cNvPr>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C18FDB88-4BCF-4A1D-BB23-1753FF5D9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433" y="73682"/>
            <a:ext cx="3003411" cy="4443015"/>
          </a:xfrm>
          <a:prstGeom prst="rect">
            <a:avLst/>
          </a:prstGeom>
        </p:spPr>
      </p:pic>
      <p:sp>
        <p:nvSpPr>
          <p:cNvPr id="21" name="文本框 20">
            <a:extLst>
              <a:ext uri="{FF2B5EF4-FFF2-40B4-BE49-F238E27FC236}">
                <a16:creationId xmlns:a16="http://schemas.microsoft.com/office/drawing/2014/main" id="{5D935335-5249-4BE1-9380-D82407CF1B26}"/>
              </a:ext>
            </a:extLst>
          </p:cNvPr>
          <p:cNvSpPr txBox="1"/>
          <p:nvPr/>
        </p:nvSpPr>
        <p:spPr>
          <a:xfrm>
            <a:off x="3627893" y="1138577"/>
            <a:ext cx="5496556" cy="2683775"/>
          </a:xfrm>
          <a:prstGeom prst="rect">
            <a:avLst/>
          </a:prstGeom>
          <a:noFill/>
        </p:spPr>
        <p:txBody>
          <a:bodyPr wrap="square" rtlCol="0">
            <a:spAutoFit/>
          </a:bodyPr>
          <a:lstStyle/>
          <a:p>
            <a:r>
              <a:rPr lang="zh-CN" altLang="en-US" sz="2800" dirty="0">
                <a:solidFill>
                  <a:srgbClr val="4F4F4F"/>
                </a:solidFill>
                <a:latin typeface="华文仿宋" panose="02010600040101010101" pitchFamily="2" charset="-122"/>
                <a:ea typeface="华文仿宋" panose="02010600040101010101" pitchFamily="2" charset="-122"/>
              </a:rPr>
              <a:t>灰度图反色图像可以通过将灰度图每个像素点取反得到，由于灰度图的像素点的在</a:t>
            </a:r>
            <a:r>
              <a:rPr lang="en-US" altLang="zh-CN" sz="2800" dirty="0">
                <a:solidFill>
                  <a:srgbClr val="4F4F4F"/>
                </a:solidFill>
                <a:latin typeface="华文仿宋" panose="02010600040101010101" pitchFamily="2" charset="-122"/>
                <a:ea typeface="华文仿宋" panose="02010600040101010101" pitchFamily="2" charset="-122"/>
              </a:rPr>
              <a:t>0-255</a:t>
            </a:r>
            <a:r>
              <a:rPr lang="zh-CN" altLang="en-US" sz="2800" dirty="0">
                <a:solidFill>
                  <a:srgbClr val="4F4F4F"/>
                </a:solidFill>
                <a:latin typeface="华文仿宋" panose="02010600040101010101" pitchFamily="2" charset="-122"/>
                <a:ea typeface="华文仿宋" panose="02010600040101010101" pitchFamily="2" charset="-122"/>
              </a:rPr>
              <a:t>之间，将其取反的话就是</a:t>
            </a:r>
            <a:r>
              <a:rPr lang="en-US" altLang="zh-CN" sz="2800" dirty="0">
                <a:solidFill>
                  <a:srgbClr val="4F4F4F"/>
                </a:solidFill>
                <a:latin typeface="华文仿宋" panose="02010600040101010101" pitchFamily="2" charset="-122"/>
                <a:ea typeface="华文仿宋" panose="02010600040101010101" pitchFamily="2" charset="-122"/>
              </a:rPr>
              <a:t>255-</a:t>
            </a:r>
            <a:r>
              <a:rPr lang="zh-CN" altLang="en-US" sz="2800" dirty="0">
                <a:solidFill>
                  <a:srgbClr val="4F4F4F"/>
                </a:solidFill>
                <a:latin typeface="华文仿宋" panose="02010600040101010101" pitchFamily="2" charset="-122"/>
                <a:ea typeface="华文仿宋" panose="02010600040101010101" pitchFamily="2" charset="-122"/>
              </a:rPr>
              <a:t>当前像素点。即：</a:t>
            </a:r>
            <a:endParaRPr lang="en-US" altLang="zh-CN" sz="2800" dirty="0">
              <a:solidFill>
                <a:srgbClr val="4F4F4F"/>
              </a:solidFill>
              <a:latin typeface="华文仿宋" panose="02010600040101010101" pitchFamily="2" charset="-122"/>
              <a:ea typeface="华文仿宋" panose="02010600040101010101" pitchFamily="2" charset="-122"/>
            </a:endParaRPr>
          </a:p>
          <a:p>
            <a:r>
              <a:rPr lang="en-US" altLang="zh-CN" sz="2800" dirty="0" err="1">
                <a:solidFill>
                  <a:srgbClr val="4F4F4F"/>
                </a:solidFill>
                <a:latin typeface="微软雅黑" panose="020B0503020204020204" pitchFamily="34" charset="-122"/>
                <a:ea typeface="微软雅黑" panose="020B0503020204020204" pitchFamily="34" charset="-122"/>
              </a:rPr>
              <a:t>img_gray_inv</a:t>
            </a:r>
            <a:r>
              <a:rPr lang="en-US" altLang="zh-CN" sz="2800" dirty="0">
                <a:solidFill>
                  <a:srgbClr val="4F4F4F"/>
                </a:solidFill>
                <a:latin typeface="微软雅黑" panose="020B0503020204020204" pitchFamily="34" charset="-122"/>
                <a:ea typeface="微软雅黑" panose="020B0503020204020204" pitchFamily="34" charset="-122"/>
              </a:rPr>
              <a:t> = 255 - img_gray</a:t>
            </a:r>
            <a:endParaRPr lang="zh-CN" altLang="en-US" sz="28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1855D86D-8D48-4F7B-9E28-4F882AF51DD0}"/>
              </a:ext>
            </a:extLst>
          </p:cNvPr>
          <p:cNvSpPr txBox="1"/>
          <p:nvPr/>
        </p:nvSpPr>
        <p:spPr>
          <a:xfrm>
            <a:off x="1511477" y="3733300"/>
            <a:ext cx="461657" cy="830997"/>
          </a:xfrm>
          <a:prstGeom prst="rect">
            <a:avLst/>
          </a:prstGeom>
          <a:noFill/>
        </p:spPr>
        <p:txBody>
          <a:bodyPr wrap="square" rtlCol="0">
            <a:spAutoFit/>
          </a:bodyPr>
          <a:lstStyle/>
          <a:p>
            <a:r>
              <a:rPr lang="en-US" altLang="zh-CN" sz="4800" dirty="0"/>
              <a:t>+</a:t>
            </a:r>
            <a:endParaRPr lang="zh-CN" altLang="en-US" sz="4800" dirty="0"/>
          </a:p>
        </p:txBody>
      </p:sp>
      <p:sp>
        <p:nvSpPr>
          <p:cNvPr id="23" name="文本框 22">
            <a:extLst>
              <a:ext uri="{FF2B5EF4-FFF2-40B4-BE49-F238E27FC236}">
                <a16:creationId xmlns:a16="http://schemas.microsoft.com/office/drawing/2014/main" id="{DD3772BA-26AC-45B6-B6C3-CD5749EBD5D1}"/>
              </a:ext>
            </a:extLst>
          </p:cNvPr>
          <p:cNvSpPr txBox="1"/>
          <p:nvPr/>
        </p:nvSpPr>
        <p:spPr>
          <a:xfrm>
            <a:off x="2007175" y="3010612"/>
            <a:ext cx="622634" cy="2308324"/>
          </a:xfrm>
          <a:prstGeom prst="rect">
            <a:avLst/>
          </a:prstGeom>
          <a:noFill/>
        </p:spPr>
        <p:txBody>
          <a:bodyPr wrap="square" rtlCol="0">
            <a:spAutoFit/>
          </a:bodyPr>
          <a:lstStyle/>
          <a:p>
            <a:r>
              <a:rPr lang="zh-CN" altLang="en-US" sz="3600" b="1" dirty="0">
                <a:latin typeface="楷体" panose="02010609060101010101" pitchFamily="49" charset="-122"/>
                <a:ea typeface="楷体" panose="02010609060101010101" pitchFamily="49" charset="-122"/>
              </a:rPr>
              <a:t>高斯模糊</a:t>
            </a:r>
          </a:p>
        </p:txBody>
      </p:sp>
      <p:sp>
        <p:nvSpPr>
          <p:cNvPr id="24" name="文本框 23">
            <a:extLst>
              <a:ext uri="{FF2B5EF4-FFF2-40B4-BE49-F238E27FC236}">
                <a16:creationId xmlns:a16="http://schemas.microsoft.com/office/drawing/2014/main" id="{696B94BF-3CD3-4E9F-82E7-3682FD3AECF7}"/>
              </a:ext>
            </a:extLst>
          </p:cNvPr>
          <p:cNvSpPr txBox="1"/>
          <p:nvPr/>
        </p:nvSpPr>
        <p:spPr>
          <a:xfrm>
            <a:off x="3564380" y="1338399"/>
            <a:ext cx="5496558" cy="3951408"/>
          </a:xfrm>
          <a:prstGeom prst="rect">
            <a:avLst/>
          </a:prstGeom>
          <a:noFill/>
        </p:spPr>
        <p:txBody>
          <a:bodyPr wrap="square" rtlCol="0">
            <a:spAutoFit/>
          </a:bodyPr>
          <a:lstStyle/>
          <a:p>
            <a:r>
              <a:rPr lang="en-US" altLang="zh-CN" sz="2800" dirty="0">
                <a:latin typeface="华文仿宋" panose="02010600040101010101" pitchFamily="2" charset="-122"/>
                <a:ea typeface="华文仿宋" panose="02010600040101010101" pitchFamily="2" charset="-122"/>
              </a:rPr>
              <a:t>Gaussian blur</a:t>
            </a:r>
            <a:r>
              <a:rPr lang="zh-CN" altLang="en-US" sz="2800" dirty="0">
                <a:latin typeface="华文仿宋" panose="02010600040101010101" pitchFamily="2" charset="-122"/>
                <a:ea typeface="华文仿宋" panose="02010600040101010101" pitchFamily="2" charset="-122"/>
              </a:rPr>
              <a:t>能够很有效地减少图像中的噪声，能够将图像变得更加平滑一点，在数学上等价于用高斯核来对图像进行卷积操作。我们可以通过</a:t>
            </a:r>
            <a:r>
              <a:rPr lang="en-US" altLang="zh-CN" sz="2800" dirty="0">
                <a:latin typeface="华文仿宋" panose="02010600040101010101" pitchFamily="2" charset="-122"/>
                <a:ea typeface="华文仿宋" panose="02010600040101010101" pitchFamily="2" charset="-122"/>
              </a:rPr>
              <a:t>cv2.GaussianBlur</a:t>
            </a:r>
            <a:r>
              <a:rPr lang="zh-CN" altLang="en-US" sz="2800" dirty="0">
                <a:latin typeface="华文仿宋" panose="02010600040101010101" pitchFamily="2" charset="-122"/>
                <a:ea typeface="华文仿宋" panose="02010600040101010101" pitchFamily="2" charset="-122"/>
              </a:rPr>
              <a:t>来实现高斯模糊操作，参数</a:t>
            </a:r>
            <a:r>
              <a:rPr lang="en-US" altLang="zh-CN" sz="2800" dirty="0" err="1">
                <a:latin typeface="华文仿宋" panose="02010600040101010101" pitchFamily="2" charset="-122"/>
                <a:ea typeface="华文仿宋" panose="02010600040101010101" pitchFamily="2" charset="-122"/>
              </a:rPr>
              <a:t>ksize</a:t>
            </a:r>
            <a:r>
              <a:rPr lang="zh-CN" altLang="en-US" sz="2800" dirty="0">
                <a:latin typeface="华文仿宋" panose="02010600040101010101" pitchFamily="2" charset="-122"/>
                <a:ea typeface="华文仿宋" panose="02010600040101010101" pitchFamily="2" charset="-122"/>
              </a:rPr>
              <a:t>表示高斯核的大小。</a:t>
            </a:r>
            <a:r>
              <a:rPr lang="en-US" altLang="zh-CN" sz="2800" dirty="0" err="1">
                <a:latin typeface="华文仿宋" panose="02010600040101010101" pitchFamily="2" charset="-122"/>
                <a:ea typeface="华文仿宋" panose="02010600040101010101" pitchFamily="2" charset="-122"/>
              </a:rPr>
              <a:t>sigmaX</a:t>
            </a:r>
            <a:r>
              <a:rPr lang="zh-CN" altLang="en-US" sz="2800" dirty="0">
                <a:latin typeface="华文仿宋" panose="02010600040101010101" pitchFamily="2" charset="-122"/>
                <a:ea typeface="华文仿宋" panose="02010600040101010101" pitchFamily="2" charset="-122"/>
              </a:rPr>
              <a:t>和</a:t>
            </a:r>
            <a:r>
              <a:rPr lang="en-US" altLang="zh-CN" sz="2800" dirty="0" err="1">
                <a:latin typeface="华文仿宋" panose="02010600040101010101" pitchFamily="2" charset="-122"/>
                <a:ea typeface="华文仿宋" panose="02010600040101010101" pitchFamily="2" charset="-122"/>
              </a:rPr>
              <a:t>sigmaY</a:t>
            </a:r>
            <a:r>
              <a:rPr lang="zh-CN" altLang="en-US" sz="2800" dirty="0">
                <a:latin typeface="华文仿宋" panose="02010600040101010101" pitchFamily="2" charset="-122"/>
                <a:ea typeface="华文仿宋" panose="02010600040101010101" pitchFamily="2" charset="-122"/>
              </a:rPr>
              <a:t>分别表示高斯核在 </a:t>
            </a:r>
            <a:r>
              <a:rPr lang="en-US" altLang="zh-CN" sz="2800" dirty="0">
                <a:latin typeface="华文仿宋" panose="02010600040101010101" pitchFamily="2" charset="-122"/>
                <a:ea typeface="华文仿宋" panose="02010600040101010101" pitchFamily="2" charset="-122"/>
              </a:rPr>
              <a:t>X </a:t>
            </a:r>
            <a:r>
              <a:rPr lang="zh-CN" altLang="en-US" sz="2800" dirty="0">
                <a:latin typeface="华文仿宋" panose="02010600040101010101" pitchFamily="2" charset="-122"/>
                <a:ea typeface="华文仿宋" panose="02010600040101010101" pitchFamily="2" charset="-122"/>
              </a:rPr>
              <a:t>和 </a:t>
            </a:r>
            <a:r>
              <a:rPr lang="en-US" altLang="zh-CN" sz="2800" dirty="0">
                <a:latin typeface="华文仿宋" panose="02010600040101010101" pitchFamily="2" charset="-122"/>
                <a:ea typeface="华文仿宋" panose="02010600040101010101" pitchFamily="2" charset="-122"/>
              </a:rPr>
              <a:t>Y </a:t>
            </a:r>
            <a:r>
              <a:rPr lang="zh-CN" altLang="en-US" sz="2800" dirty="0">
                <a:latin typeface="华文仿宋" panose="02010600040101010101" pitchFamily="2" charset="-122"/>
                <a:ea typeface="华文仿宋" panose="02010600040101010101" pitchFamily="2" charset="-122"/>
              </a:rPr>
              <a:t>方向上的标准差。</a:t>
            </a:r>
          </a:p>
        </p:txBody>
      </p:sp>
      <p:pic>
        <p:nvPicPr>
          <p:cNvPr id="26" name="图片 25">
            <a:extLst>
              <a:ext uri="{FF2B5EF4-FFF2-40B4-BE49-F238E27FC236}">
                <a16:creationId xmlns:a16="http://schemas.microsoft.com/office/drawing/2014/main" id="{E78CE88A-B687-49E3-80C7-DB725CADB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1210" y="487913"/>
            <a:ext cx="3987803" cy="5877545"/>
          </a:xfrm>
          <a:prstGeom prst="rect">
            <a:avLst/>
          </a:prstGeom>
        </p:spPr>
      </p:pic>
    </p:spTree>
    <p:extLst>
      <p:ext uri="{BB962C8B-B14F-4D97-AF65-F5344CB8AC3E}">
        <p14:creationId xmlns:p14="http://schemas.microsoft.com/office/powerpoint/2010/main" val="258789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4" grpId="0"/>
      <p:bldP spid="2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CE03F7C-0061-41C7-B9A9-E7E420452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433" y="73682"/>
            <a:ext cx="3003411" cy="4443015"/>
          </a:xfrm>
          <a:prstGeom prst="rect">
            <a:avLst/>
          </a:prstGeom>
        </p:spPr>
      </p:pic>
      <p:cxnSp>
        <p:nvCxnSpPr>
          <p:cNvPr id="20" name="直接连接符 19">
            <a:extLst>
              <a:ext uri="{FF2B5EF4-FFF2-40B4-BE49-F238E27FC236}">
                <a16:creationId xmlns:a16="http://schemas.microsoft.com/office/drawing/2014/main" id="{9FC48DF6-AB7C-4808-8576-429AE9E33345}"/>
              </a:ext>
            </a:extLst>
          </p:cNvPr>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E1FBEF37-EBC0-4BC5-BF8E-81C9342396DA}"/>
              </a:ext>
            </a:extLst>
          </p:cNvPr>
          <p:cNvGrpSpPr/>
          <p:nvPr/>
        </p:nvGrpSpPr>
        <p:grpSpPr>
          <a:xfrm>
            <a:off x="1349153" y="1402564"/>
            <a:ext cx="804793" cy="798631"/>
            <a:chOff x="4985288" y="1224585"/>
            <a:chExt cx="2546888" cy="2527388"/>
          </a:xfrm>
          <a:effectLst/>
        </p:grpSpPr>
        <p:sp>
          <p:nvSpPr>
            <p:cNvPr id="22" name="椭圆 21">
              <a:extLst>
                <a:ext uri="{FF2B5EF4-FFF2-40B4-BE49-F238E27FC236}">
                  <a16:creationId xmlns:a16="http://schemas.microsoft.com/office/drawing/2014/main" id="{200220AA-79BA-4476-92EA-33DA3B6D5A32}"/>
                </a:ext>
              </a:extLst>
            </p:cNvPr>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557B70B-797F-442F-BB9A-DF82EE21A86E}"/>
                </a:ext>
              </a:extLst>
            </p:cNvPr>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165668FB-F67A-45A1-B3C9-8F7EE854438F}"/>
                </a:ext>
              </a:extLst>
            </p:cNvPr>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a:extLst>
              <a:ext uri="{FF2B5EF4-FFF2-40B4-BE49-F238E27FC236}">
                <a16:creationId xmlns:a16="http://schemas.microsoft.com/office/drawing/2014/main" id="{46F0FFEB-8656-4E22-889B-2A0BC6F52598}"/>
              </a:ext>
            </a:extLst>
          </p:cNvPr>
          <p:cNvSpPr txBox="1"/>
          <p:nvPr/>
        </p:nvSpPr>
        <p:spPr>
          <a:xfrm>
            <a:off x="1243719" y="1509982"/>
            <a:ext cx="1035745" cy="523220"/>
          </a:xfrm>
          <a:prstGeom prst="rect">
            <a:avLst/>
          </a:prstGeom>
          <a:noFill/>
        </p:spPr>
        <p:txBody>
          <a:bodyPr wrap="square" rtlCol="0">
            <a:spAutoFit/>
          </a:bodyPr>
          <a:lstStyle/>
          <a:p>
            <a:pPr algn="ctr"/>
            <a:r>
              <a:rPr lang="zh-CN" altLang="en-US" sz="2800" b="1" dirty="0">
                <a:solidFill>
                  <a:schemeClr val="bg1"/>
                </a:solidFill>
                <a:latin typeface="+mn-ea"/>
              </a:rPr>
              <a:t>三</a:t>
            </a:r>
            <a:endParaRPr lang="en-US" altLang="zh-CN" sz="2800" b="1" dirty="0">
              <a:solidFill>
                <a:schemeClr val="bg1"/>
              </a:solidFill>
              <a:latin typeface="+mn-ea"/>
            </a:endParaRPr>
          </a:p>
        </p:txBody>
      </p:sp>
      <p:grpSp>
        <p:nvGrpSpPr>
          <p:cNvPr id="26" name="组合 25">
            <a:extLst>
              <a:ext uri="{FF2B5EF4-FFF2-40B4-BE49-F238E27FC236}">
                <a16:creationId xmlns:a16="http://schemas.microsoft.com/office/drawing/2014/main" id="{2DEAFE3D-8797-490A-B0A0-C813398871ED}"/>
              </a:ext>
            </a:extLst>
          </p:cNvPr>
          <p:cNvGrpSpPr/>
          <p:nvPr/>
        </p:nvGrpSpPr>
        <p:grpSpPr>
          <a:xfrm>
            <a:off x="851801" y="5499679"/>
            <a:ext cx="1975492" cy="49074"/>
            <a:chOff x="5108253" y="1177442"/>
            <a:chExt cx="1975492" cy="49074"/>
          </a:xfrm>
        </p:grpSpPr>
        <p:cxnSp>
          <p:nvCxnSpPr>
            <p:cNvPr id="27" name="直接连接符 26">
              <a:extLst>
                <a:ext uri="{FF2B5EF4-FFF2-40B4-BE49-F238E27FC236}">
                  <a16:creationId xmlns:a16="http://schemas.microsoft.com/office/drawing/2014/main" id="{AF7A2788-2DC6-4B16-92C5-EAA2AF0A32DA}"/>
                </a:ext>
              </a:extLst>
            </p:cNvPr>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4DADEBE-5C11-4D11-8B38-10965ABC0A5D}"/>
                </a:ext>
              </a:extLst>
            </p:cNvPr>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4862F183-8943-4895-B0DC-46D21B369472}"/>
              </a:ext>
            </a:extLst>
          </p:cNvPr>
          <p:cNvGrpSpPr/>
          <p:nvPr/>
        </p:nvGrpSpPr>
        <p:grpSpPr>
          <a:xfrm>
            <a:off x="753278" y="2552981"/>
            <a:ext cx="2016626" cy="278698"/>
            <a:chOff x="7150100" y="4803775"/>
            <a:chExt cx="2317750" cy="668338"/>
          </a:xfrm>
        </p:grpSpPr>
        <p:sp>
          <p:nvSpPr>
            <p:cNvPr id="30" name="Freeform 31">
              <a:extLst>
                <a:ext uri="{FF2B5EF4-FFF2-40B4-BE49-F238E27FC236}">
                  <a16:creationId xmlns:a16="http://schemas.microsoft.com/office/drawing/2014/main" id="{FD0A2F23-2828-4253-BD8D-98F4F75668CA}"/>
                </a:ext>
              </a:extLst>
            </p:cNvPr>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2">
              <a:extLst>
                <a:ext uri="{FF2B5EF4-FFF2-40B4-BE49-F238E27FC236}">
                  <a16:creationId xmlns:a16="http://schemas.microsoft.com/office/drawing/2014/main" id="{994E254A-83BA-4A7E-9AC4-3DBF52DDC425}"/>
                </a:ext>
              </a:extLst>
            </p:cNvPr>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33">
              <a:extLst>
                <a:ext uri="{FF2B5EF4-FFF2-40B4-BE49-F238E27FC236}">
                  <a16:creationId xmlns:a16="http://schemas.microsoft.com/office/drawing/2014/main" id="{44101C80-12A2-4F90-A347-FA8ADE52B776}"/>
                </a:ext>
              </a:extLst>
            </p:cNvPr>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4">
              <a:extLst>
                <a:ext uri="{FF2B5EF4-FFF2-40B4-BE49-F238E27FC236}">
                  <a16:creationId xmlns:a16="http://schemas.microsoft.com/office/drawing/2014/main" id="{CA625BFD-6E88-4A9A-9221-8C761182E63F}"/>
                </a:ext>
              </a:extLst>
            </p:cNvPr>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4" name="文本框 33">
            <a:extLst>
              <a:ext uri="{FF2B5EF4-FFF2-40B4-BE49-F238E27FC236}">
                <a16:creationId xmlns:a16="http://schemas.microsoft.com/office/drawing/2014/main" id="{23611165-2EF0-4465-8494-2E5AC177FB77}"/>
              </a:ext>
            </a:extLst>
          </p:cNvPr>
          <p:cNvSpPr txBox="1"/>
          <p:nvPr/>
        </p:nvSpPr>
        <p:spPr>
          <a:xfrm>
            <a:off x="690679" y="2999162"/>
            <a:ext cx="2180850" cy="2308324"/>
          </a:xfrm>
          <a:prstGeom prst="rect">
            <a:avLst/>
          </a:prstGeom>
          <a:noFill/>
        </p:spPr>
        <p:txBody>
          <a:bodyPr wrap="square" rtlCol="0">
            <a:spAutoFit/>
          </a:bodyPr>
          <a:lstStyle/>
          <a:p>
            <a:pPr algn="just"/>
            <a:r>
              <a:rPr lang="zh-CN" altLang="en-US" sz="3600" b="1" dirty="0">
                <a:solidFill>
                  <a:prstClr val="black"/>
                </a:solidFill>
                <a:latin typeface="楷体" panose="02010609060101010101" pitchFamily="49" charset="-122"/>
                <a:ea typeface="楷体" panose="02010609060101010101" pitchFamily="49" charset="-122"/>
              </a:rPr>
              <a:t> 灰度图与高斯模糊底片的融合</a:t>
            </a:r>
          </a:p>
        </p:txBody>
      </p:sp>
      <p:sp>
        <p:nvSpPr>
          <p:cNvPr id="35" name="矩形 34">
            <a:extLst>
              <a:ext uri="{FF2B5EF4-FFF2-40B4-BE49-F238E27FC236}">
                <a16:creationId xmlns:a16="http://schemas.microsoft.com/office/drawing/2014/main" id="{0EC70082-7368-4460-A144-135BB4C80D0B}"/>
              </a:ext>
            </a:extLst>
          </p:cNvPr>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E471189D-CB6E-48C7-A531-87FAE557E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1209" y="487912"/>
            <a:ext cx="3987803" cy="5877545"/>
          </a:xfrm>
          <a:prstGeom prst="rect">
            <a:avLst/>
          </a:prstGeom>
        </p:spPr>
      </p:pic>
    </p:spTree>
    <p:extLst>
      <p:ext uri="{BB962C8B-B14F-4D97-AF65-F5344CB8AC3E}">
        <p14:creationId xmlns:p14="http://schemas.microsoft.com/office/powerpoint/2010/main" val="202670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6"/>
                                        </p:tgtEl>
                                      </p:cBhvr>
                                      <p:by x="77000" y="77000"/>
                                    </p:animScale>
                                  </p:childTnLst>
                                </p:cTn>
                              </p:par>
                              <p:par>
                                <p:cTn id="7" presetID="56" presetClass="path" presetSubtype="0" accel="50000" decel="50000" fill="hold" nodeType="withEffect">
                                  <p:stCondLst>
                                    <p:cond delay="0"/>
                                  </p:stCondLst>
                                  <p:childTnLst>
                                    <p:animMotion origin="layout" path="M -3.54167E-6 2.96296E-6 L 0.40756 -0.14838 " pathEditMode="relative" rAng="0" ptsTypes="AA">
                                      <p:cBhvr>
                                        <p:cTn id="8" dur="2000" fill="hold"/>
                                        <p:tgtEl>
                                          <p:spTgt spid="36"/>
                                        </p:tgtEl>
                                        <p:attrNameLst>
                                          <p:attrName>ppt_x</p:attrName>
                                          <p:attrName>ppt_y</p:attrName>
                                        </p:attrNameLst>
                                      </p:cBhvr>
                                      <p:rCtr x="20378" y="-7431"/>
                                    </p:animMotion>
                                  </p:childTnLst>
                                </p:cTn>
                              </p:par>
                              <p:par>
                                <p:cTn id="9" presetID="9" presetClass="exit" presetSubtype="0" fill="hold" nodeType="withEffect">
                                  <p:stCondLst>
                                    <p:cond delay="2000"/>
                                  </p:stCondLst>
                                  <p:childTnLst>
                                    <p:animEffect transition="out" filter="dissolve">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par>
                                <p:cTn id="12" presetID="9" presetClass="exit" presetSubtype="0" fill="hold" nodeType="withEffect">
                                  <p:stCondLst>
                                    <p:cond delay="2000"/>
                                  </p:stCondLst>
                                  <p:childTnLst>
                                    <p:animEffect transition="out" filter="dissolve">
                                      <p:cBhvr>
                                        <p:cTn id="13" dur="500"/>
                                        <p:tgtEl>
                                          <p:spTgt spid="38"/>
                                        </p:tgtEl>
                                      </p:cBhvr>
                                    </p:animEffect>
                                    <p:set>
                                      <p:cBhvr>
                                        <p:cTn id="14"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21E6F25-D9DD-4C3D-8241-5006D044F69C}"/>
              </a:ext>
            </a:extLst>
          </p:cNvPr>
          <p:cNvCxnSpPr/>
          <p:nvPr/>
        </p:nvCxnSpPr>
        <p:spPr>
          <a:xfrm>
            <a:off x="3414792" y="879060"/>
            <a:ext cx="1" cy="5099879"/>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4B6A606-5866-493A-A42A-B65F3E93F4A4}"/>
              </a:ext>
            </a:extLst>
          </p:cNvPr>
          <p:cNvGrpSpPr/>
          <p:nvPr/>
        </p:nvGrpSpPr>
        <p:grpSpPr>
          <a:xfrm>
            <a:off x="1349153" y="1402564"/>
            <a:ext cx="804793" cy="798631"/>
            <a:chOff x="4985288" y="1224585"/>
            <a:chExt cx="2546888" cy="2527388"/>
          </a:xfrm>
          <a:effectLst/>
        </p:grpSpPr>
        <p:sp>
          <p:nvSpPr>
            <p:cNvPr id="6" name="椭圆 5">
              <a:extLst>
                <a:ext uri="{FF2B5EF4-FFF2-40B4-BE49-F238E27FC236}">
                  <a16:creationId xmlns:a16="http://schemas.microsoft.com/office/drawing/2014/main" id="{DFB553A4-D320-4C14-931C-B434829C15F5}"/>
                </a:ext>
              </a:extLst>
            </p:cNvPr>
            <p:cNvSpPr/>
            <p:nvPr/>
          </p:nvSpPr>
          <p:spPr>
            <a:xfrm>
              <a:off x="5012590" y="1224585"/>
              <a:ext cx="2433780" cy="2433781"/>
            </a:xfrm>
            <a:prstGeom prst="ellipse">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69799C9-008C-4C13-A803-89B663C19D78}"/>
                </a:ext>
              </a:extLst>
            </p:cNvPr>
            <p:cNvSpPr/>
            <p:nvPr/>
          </p:nvSpPr>
          <p:spPr>
            <a:xfrm>
              <a:off x="5098396" y="1265539"/>
              <a:ext cx="2433780" cy="2433781"/>
            </a:xfrm>
            <a:prstGeom prst="ellipse">
              <a:avLst/>
            </a:prstGeom>
            <a:solidFill>
              <a:schemeClr val="tx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33125FA-33FD-445E-B73C-820F8CF91DF0}"/>
                </a:ext>
              </a:extLst>
            </p:cNvPr>
            <p:cNvSpPr/>
            <p:nvPr/>
          </p:nvSpPr>
          <p:spPr>
            <a:xfrm>
              <a:off x="4985288" y="1318192"/>
              <a:ext cx="2433780" cy="243378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F36AFB13-9995-4527-98F7-430647B5151B}"/>
              </a:ext>
            </a:extLst>
          </p:cNvPr>
          <p:cNvSpPr txBox="1"/>
          <p:nvPr/>
        </p:nvSpPr>
        <p:spPr>
          <a:xfrm>
            <a:off x="1243719" y="1509982"/>
            <a:ext cx="1035745" cy="523220"/>
          </a:xfrm>
          <a:prstGeom prst="rect">
            <a:avLst/>
          </a:prstGeom>
          <a:noFill/>
        </p:spPr>
        <p:txBody>
          <a:bodyPr wrap="square" rtlCol="0">
            <a:spAutoFit/>
          </a:bodyPr>
          <a:lstStyle/>
          <a:p>
            <a:pPr algn="ctr"/>
            <a:r>
              <a:rPr lang="zh-CN" altLang="en-US" sz="2800" b="1" dirty="0">
                <a:solidFill>
                  <a:schemeClr val="bg1"/>
                </a:solidFill>
                <a:latin typeface="+mn-ea"/>
              </a:rPr>
              <a:t>三</a:t>
            </a:r>
            <a:endParaRPr lang="en-US" altLang="zh-CN" sz="2800" b="1" dirty="0">
              <a:solidFill>
                <a:schemeClr val="bg1"/>
              </a:solidFill>
              <a:latin typeface="+mn-ea"/>
            </a:endParaRPr>
          </a:p>
        </p:txBody>
      </p:sp>
      <p:grpSp>
        <p:nvGrpSpPr>
          <p:cNvPr id="10" name="组合 9">
            <a:extLst>
              <a:ext uri="{FF2B5EF4-FFF2-40B4-BE49-F238E27FC236}">
                <a16:creationId xmlns:a16="http://schemas.microsoft.com/office/drawing/2014/main" id="{821ED701-83F9-455E-8A5E-D3A65707F7BA}"/>
              </a:ext>
            </a:extLst>
          </p:cNvPr>
          <p:cNvGrpSpPr/>
          <p:nvPr/>
        </p:nvGrpSpPr>
        <p:grpSpPr>
          <a:xfrm>
            <a:off x="851801" y="5499679"/>
            <a:ext cx="1975492" cy="49074"/>
            <a:chOff x="5108253" y="1177442"/>
            <a:chExt cx="1975492" cy="49074"/>
          </a:xfrm>
        </p:grpSpPr>
        <p:cxnSp>
          <p:nvCxnSpPr>
            <p:cNvPr id="11" name="直接连接符 10">
              <a:extLst>
                <a:ext uri="{FF2B5EF4-FFF2-40B4-BE49-F238E27FC236}">
                  <a16:creationId xmlns:a16="http://schemas.microsoft.com/office/drawing/2014/main" id="{21463196-1877-42A3-A38A-36730F31EEA8}"/>
                </a:ext>
              </a:extLst>
            </p:cNvPr>
            <p:cNvCxnSpPr/>
            <p:nvPr/>
          </p:nvCxnSpPr>
          <p:spPr>
            <a:xfrm>
              <a:off x="5108253" y="1226516"/>
              <a:ext cx="1975491" cy="0"/>
            </a:xfrm>
            <a:prstGeom prst="line">
              <a:avLst/>
            </a:prstGeom>
            <a:ln w="22225" cmpd="sng">
              <a:solidFill>
                <a:schemeClr val="tx1">
                  <a:lumMod val="75000"/>
                  <a:lumOff val="25000"/>
                  <a:alpha val="83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AF4F7E-7081-4B59-8928-B6401D0FEBCC}"/>
                </a:ext>
              </a:extLst>
            </p:cNvPr>
            <p:cNvCxnSpPr/>
            <p:nvPr/>
          </p:nvCxnSpPr>
          <p:spPr>
            <a:xfrm>
              <a:off x="5108254" y="1177442"/>
              <a:ext cx="1975491" cy="0"/>
            </a:xfrm>
            <a:prstGeom prst="line">
              <a:avLst/>
            </a:prstGeom>
            <a:ln w="28575" cmpd="sng">
              <a:solidFill>
                <a:schemeClr val="tx1">
                  <a:lumMod val="75000"/>
                  <a:lumOff val="25000"/>
                  <a:alpha val="83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01BC3D52-6FE9-494B-B985-706843B21463}"/>
              </a:ext>
            </a:extLst>
          </p:cNvPr>
          <p:cNvGrpSpPr/>
          <p:nvPr/>
        </p:nvGrpSpPr>
        <p:grpSpPr>
          <a:xfrm>
            <a:off x="753278" y="2552981"/>
            <a:ext cx="2016626" cy="278698"/>
            <a:chOff x="7150100" y="4803775"/>
            <a:chExt cx="2317750" cy="668338"/>
          </a:xfrm>
        </p:grpSpPr>
        <p:sp>
          <p:nvSpPr>
            <p:cNvPr id="14" name="Freeform 31">
              <a:extLst>
                <a:ext uri="{FF2B5EF4-FFF2-40B4-BE49-F238E27FC236}">
                  <a16:creationId xmlns:a16="http://schemas.microsoft.com/office/drawing/2014/main" id="{0D4C8848-966A-4BB0-82F1-003A6B169675}"/>
                </a:ext>
              </a:extLst>
            </p:cNvPr>
            <p:cNvSpPr>
              <a:spLocks/>
            </p:cNvSpPr>
            <p:nvPr/>
          </p:nvSpPr>
          <p:spPr bwMode="auto">
            <a:xfrm>
              <a:off x="8074025" y="4803775"/>
              <a:ext cx="466725" cy="533400"/>
            </a:xfrm>
            <a:custGeom>
              <a:avLst/>
              <a:gdLst>
                <a:gd name="T0" fmla="*/ 60 w 124"/>
                <a:gd name="T1" fmla="*/ 95 h 140"/>
                <a:gd name="T2" fmla="*/ 41 w 124"/>
                <a:gd name="T3" fmla="*/ 42 h 140"/>
                <a:gd name="T4" fmla="*/ 84 w 124"/>
                <a:gd name="T5" fmla="*/ 42 h 140"/>
                <a:gd name="T6" fmla="*/ 65 w 124"/>
                <a:gd name="T7" fmla="*/ 95 h 140"/>
                <a:gd name="T8" fmla="*/ 124 w 124"/>
                <a:gd name="T9" fmla="*/ 140 h 140"/>
                <a:gd name="T10" fmla="*/ 62 w 124"/>
                <a:gd name="T11" fmla="*/ 98 h 140"/>
                <a:gd name="T12" fmla="*/ 0 w 124"/>
                <a:gd name="T13" fmla="*/ 140 h 140"/>
                <a:gd name="T14" fmla="*/ 60 w 124"/>
                <a:gd name="T15" fmla="*/ 95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40">
                  <a:moveTo>
                    <a:pt x="60" y="95"/>
                  </a:moveTo>
                  <a:cubicBezTo>
                    <a:pt x="49" y="80"/>
                    <a:pt x="40" y="61"/>
                    <a:pt x="41" y="42"/>
                  </a:cubicBezTo>
                  <a:cubicBezTo>
                    <a:pt x="44" y="0"/>
                    <a:pt x="81" y="0"/>
                    <a:pt x="84" y="42"/>
                  </a:cubicBezTo>
                  <a:cubicBezTo>
                    <a:pt x="85" y="61"/>
                    <a:pt x="76" y="80"/>
                    <a:pt x="65" y="95"/>
                  </a:cubicBezTo>
                  <a:cubicBezTo>
                    <a:pt x="80" y="114"/>
                    <a:pt x="100" y="135"/>
                    <a:pt x="124" y="140"/>
                  </a:cubicBezTo>
                  <a:cubicBezTo>
                    <a:pt x="102" y="139"/>
                    <a:pt x="77" y="117"/>
                    <a:pt x="62" y="98"/>
                  </a:cubicBezTo>
                  <a:cubicBezTo>
                    <a:pt x="48" y="117"/>
                    <a:pt x="23" y="139"/>
                    <a:pt x="0" y="140"/>
                  </a:cubicBezTo>
                  <a:cubicBezTo>
                    <a:pt x="24" y="135"/>
                    <a:pt x="45" y="114"/>
                    <a:pt x="60" y="95"/>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2">
              <a:extLst>
                <a:ext uri="{FF2B5EF4-FFF2-40B4-BE49-F238E27FC236}">
                  <a16:creationId xmlns:a16="http://schemas.microsoft.com/office/drawing/2014/main" id="{E8EE36A3-7BD0-48EA-88BF-AB717A1F8A11}"/>
                </a:ext>
              </a:extLst>
            </p:cNvPr>
            <p:cNvSpPr>
              <a:spLocks/>
            </p:cNvSpPr>
            <p:nvPr/>
          </p:nvSpPr>
          <p:spPr bwMode="auto">
            <a:xfrm>
              <a:off x="8702675" y="5368925"/>
              <a:ext cx="765175" cy="22225"/>
            </a:xfrm>
            <a:custGeom>
              <a:avLst/>
              <a:gdLst>
                <a:gd name="T0" fmla="*/ 101 w 203"/>
                <a:gd name="T1" fmla="*/ 6 h 6"/>
                <a:gd name="T2" fmla="*/ 0 w 203"/>
                <a:gd name="T3" fmla="*/ 3 h 6"/>
                <a:gd name="T4" fmla="*/ 101 w 203"/>
                <a:gd name="T5" fmla="*/ 0 h 6"/>
                <a:gd name="T6" fmla="*/ 203 w 203"/>
                <a:gd name="T7" fmla="*/ 4 h 6"/>
                <a:gd name="T8" fmla="*/ 101 w 203"/>
                <a:gd name="T9" fmla="*/ 6 h 6"/>
              </a:gdLst>
              <a:ahLst/>
              <a:cxnLst>
                <a:cxn ang="0">
                  <a:pos x="T0" y="T1"/>
                </a:cxn>
                <a:cxn ang="0">
                  <a:pos x="T2" y="T3"/>
                </a:cxn>
                <a:cxn ang="0">
                  <a:pos x="T4" y="T5"/>
                </a:cxn>
                <a:cxn ang="0">
                  <a:pos x="T6" y="T7"/>
                </a:cxn>
                <a:cxn ang="0">
                  <a:pos x="T8" y="T9"/>
                </a:cxn>
              </a:cxnLst>
              <a:rect l="0" t="0" r="r" b="b"/>
              <a:pathLst>
                <a:path w="203" h="6">
                  <a:moveTo>
                    <a:pt x="101" y="6"/>
                  </a:moveTo>
                  <a:cubicBezTo>
                    <a:pt x="68" y="6"/>
                    <a:pt x="34" y="6"/>
                    <a:pt x="0" y="3"/>
                  </a:cubicBezTo>
                  <a:cubicBezTo>
                    <a:pt x="35" y="0"/>
                    <a:pt x="68" y="0"/>
                    <a:pt x="101" y="0"/>
                  </a:cubicBezTo>
                  <a:cubicBezTo>
                    <a:pt x="134" y="0"/>
                    <a:pt x="168" y="1"/>
                    <a:pt x="203" y="4"/>
                  </a:cubicBezTo>
                  <a:cubicBezTo>
                    <a:pt x="166" y="6"/>
                    <a:pt x="101" y="6"/>
                    <a:pt x="101"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33">
              <a:extLst>
                <a:ext uri="{FF2B5EF4-FFF2-40B4-BE49-F238E27FC236}">
                  <a16:creationId xmlns:a16="http://schemas.microsoft.com/office/drawing/2014/main" id="{06888292-48FB-4BE7-8711-F5F673B1B96A}"/>
                </a:ext>
              </a:extLst>
            </p:cNvPr>
            <p:cNvSpPr>
              <a:spLocks/>
            </p:cNvSpPr>
            <p:nvPr/>
          </p:nvSpPr>
          <p:spPr bwMode="auto">
            <a:xfrm>
              <a:off x="7150100" y="5368925"/>
              <a:ext cx="765175" cy="22225"/>
            </a:xfrm>
            <a:custGeom>
              <a:avLst/>
              <a:gdLst>
                <a:gd name="T0" fmla="*/ 102 w 203"/>
                <a:gd name="T1" fmla="*/ 6 h 6"/>
                <a:gd name="T2" fmla="*/ 203 w 203"/>
                <a:gd name="T3" fmla="*/ 3 h 6"/>
                <a:gd name="T4" fmla="*/ 102 w 203"/>
                <a:gd name="T5" fmla="*/ 0 h 6"/>
                <a:gd name="T6" fmla="*/ 0 w 203"/>
                <a:gd name="T7" fmla="*/ 4 h 6"/>
                <a:gd name="T8" fmla="*/ 102 w 203"/>
                <a:gd name="T9" fmla="*/ 6 h 6"/>
              </a:gdLst>
              <a:ahLst/>
              <a:cxnLst>
                <a:cxn ang="0">
                  <a:pos x="T0" y="T1"/>
                </a:cxn>
                <a:cxn ang="0">
                  <a:pos x="T2" y="T3"/>
                </a:cxn>
                <a:cxn ang="0">
                  <a:pos x="T4" y="T5"/>
                </a:cxn>
                <a:cxn ang="0">
                  <a:pos x="T6" y="T7"/>
                </a:cxn>
                <a:cxn ang="0">
                  <a:pos x="T8" y="T9"/>
                </a:cxn>
              </a:cxnLst>
              <a:rect l="0" t="0" r="r" b="b"/>
              <a:pathLst>
                <a:path w="203" h="6">
                  <a:moveTo>
                    <a:pt x="102" y="6"/>
                  </a:moveTo>
                  <a:cubicBezTo>
                    <a:pt x="135" y="6"/>
                    <a:pt x="169" y="6"/>
                    <a:pt x="203" y="3"/>
                  </a:cubicBezTo>
                  <a:cubicBezTo>
                    <a:pt x="168" y="0"/>
                    <a:pt x="135" y="0"/>
                    <a:pt x="102" y="0"/>
                  </a:cubicBezTo>
                  <a:cubicBezTo>
                    <a:pt x="68" y="0"/>
                    <a:pt x="35" y="1"/>
                    <a:pt x="0" y="4"/>
                  </a:cubicBezTo>
                  <a:cubicBezTo>
                    <a:pt x="36" y="6"/>
                    <a:pt x="102" y="6"/>
                    <a:pt x="102" y="6"/>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34">
              <a:extLst>
                <a:ext uri="{FF2B5EF4-FFF2-40B4-BE49-F238E27FC236}">
                  <a16:creationId xmlns:a16="http://schemas.microsoft.com/office/drawing/2014/main" id="{7FB8A8A5-2227-471A-ACCC-F8BF9CF9DE63}"/>
                </a:ext>
              </a:extLst>
            </p:cNvPr>
            <p:cNvSpPr>
              <a:spLocks/>
            </p:cNvSpPr>
            <p:nvPr/>
          </p:nvSpPr>
          <p:spPr bwMode="auto">
            <a:xfrm>
              <a:off x="7862888" y="5092700"/>
              <a:ext cx="893763" cy="379413"/>
            </a:xfrm>
            <a:custGeom>
              <a:avLst/>
              <a:gdLst>
                <a:gd name="T0" fmla="*/ 118 w 237"/>
                <a:gd name="T1" fmla="*/ 61 h 99"/>
                <a:gd name="T2" fmla="*/ 160 w 237"/>
                <a:gd name="T3" fmla="*/ 86 h 99"/>
                <a:gd name="T4" fmla="*/ 226 w 237"/>
                <a:gd name="T5" fmla="*/ 28 h 99"/>
                <a:gd name="T6" fmla="*/ 178 w 237"/>
                <a:gd name="T7" fmla="*/ 10 h 99"/>
                <a:gd name="T8" fmla="*/ 184 w 237"/>
                <a:gd name="T9" fmla="*/ 64 h 99"/>
                <a:gd name="T10" fmla="*/ 213 w 237"/>
                <a:gd name="T11" fmla="*/ 52 h 99"/>
                <a:gd name="T12" fmla="*/ 199 w 237"/>
                <a:gd name="T13" fmla="*/ 29 h 99"/>
                <a:gd name="T14" fmla="*/ 183 w 237"/>
                <a:gd name="T15" fmla="*/ 44 h 99"/>
                <a:gd name="T16" fmla="*/ 193 w 237"/>
                <a:gd name="T17" fmla="*/ 32 h 99"/>
                <a:gd name="T18" fmla="*/ 210 w 237"/>
                <a:gd name="T19" fmla="*/ 51 h 99"/>
                <a:gd name="T20" fmla="*/ 185 w 237"/>
                <a:gd name="T21" fmla="*/ 61 h 99"/>
                <a:gd name="T22" fmla="*/ 180 w 237"/>
                <a:gd name="T23" fmla="*/ 13 h 99"/>
                <a:gd name="T24" fmla="*/ 224 w 237"/>
                <a:gd name="T25" fmla="*/ 33 h 99"/>
                <a:gd name="T26" fmla="*/ 162 w 237"/>
                <a:gd name="T27" fmla="*/ 84 h 99"/>
                <a:gd name="T28" fmla="*/ 119 w 237"/>
                <a:gd name="T29" fmla="*/ 54 h 99"/>
                <a:gd name="T30" fmla="*/ 74 w 237"/>
                <a:gd name="T31" fmla="*/ 84 h 99"/>
                <a:gd name="T32" fmla="*/ 13 w 237"/>
                <a:gd name="T33" fmla="*/ 33 h 99"/>
                <a:gd name="T34" fmla="*/ 57 w 237"/>
                <a:gd name="T35" fmla="*/ 13 h 99"/>
                <a:gd name="T36" fmla="*/ 52 w 237"/>
                <a:gd name="T37" fmla="*/ 61 h 99"/>
                <a:gd name="T38" fmla="*/ 27 w 237"/>
                <a:gd name="T39" fmla="*/ 51 h 99"/>
                <a:gd name="T40" fmla="*/ 44 w 237"/>
                <a:gd name="T41" fmla="*/ 32 h 99"/>
                <a:gd name="T42" fmla="*/ 54 w 237"/>
                <a:gd name="T43" fmla="*/ 44 h 99"/>
                <a:gd name="T44" fmla="*/ 37 w 237"/>
                <a:gd name="T45" fmla="*/ 29 h 99"/>
                <a:gd name="T46" fmla="*/ 24 w 237"/>
                <a:gd name="T47" fmla="*/ 52 h 99"/>
                <a:gd name="T48" fmla="*/ 53 w 237"/>
                <a:gd name="T49" fmla="*/ 64 h 99"/>
                <a:gd name="T50" fmla="*/ 59 w 237"/>
                <a:gd name="T51" fmla="*/ 10 h 99"/>
                <a:gd name="T52" fmla="*/ 11 w 237"/>
                <a:gd name="T53" fmla="*/ 28 h 99"/>
                <a:gd name="T54" fmla="*/ 76 w 237"/>
                <a:gd name="T55" fmla="*/ 86 h 99"/>
                <a:gd name="T56" fmla="*/ 118 w 237"/>
                <a:gd name="T57" fmla="*/ 6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7" h="99">
                  <a:moveTo>
                    <a:pt x="118" y="61"/>
                  </a:moveTo>
                  <a:cubicBezTo>
                    <a:pt x="129" y="73"/>
                    <a:pt x="144" y="82"/>
                    <a:pt x="160" y="86"/>
                  </a:cubicBezTo>
                  <a:cubicBezTo>
                    <a:pt x="216" y="99"/>
                    <a:pt x="237" y="56"/>
                    <a:pt x="226" y="28"/>
                  </a:cubicBezTo>
                  <a:cubicBezTo>
                    <a:pt x="219" y="8"/>
                    <a:pt x="196" y="0"/>
                    <a:pt x="178" y="10"/>
                  </a:cubicBezTo>
                  <a:cubicBezTo>
                    <a:pt x="157" y="22"/>
                    <a:pt x="160" y="56"/>
                    <a:pt x="184" y="64"/>
                  </a:cubicBezTo>
                  <a:cubicBezTo>
                    <a:pt x="194" y="68"/>
                    <a:pt x="208" y="65"/>
                    <a:pt x="213" y="52"/>
                  </a:cubicBezTo>
                  <a:cubicBezTo>
                    <a:pt x="216" y="42"/>
                    <a:pt x="209" y="31"/>
                    <a:pt x="199" y="29"/>
                  </a:cubicBezTo>
                  <a:cubicBezTo>
                    <a:pt x="190" y="27"/>
                    <a:pt x="181" y="34"/>
                    <a:pt x="183" y="44"/>
                  </a:cubicBezTo>
                  <a:cubicBezTo>
                    <a:pt x="183" y="41"/>
                    <a:pt x="185" y="33"/>
                    <a:pt x="193" y="32"/>
                  </a:cubicBezTo>
                  <a:cubicBezTo>
                    <a:pt x="204" y="30"/>
                    <a:pt x="213" y="42"/>
                    <a:pt x="210" y="51"/>
                  </a:cubicBezTo>
                  <a:cubicBezTo>
                    <a:pt x="207" y="63"/>
                    <a:pt x="194" y="64"/>
                    <a:pt x="185" y="61"/>
                  </a:cubicBezTo>
                  <a:cubicBezTo>
                    <a:pt x="164" y="53"/>
                    <a:pt x="161" y="24"/>
                    <a:pt x="180" y="13"/>
                  </a:cubicBezTo>
                  <a:cubicBezTo>
                    <a:pt x="197" y="3"/>
                    <a:pt x="219" y="13"/>
                    <a:pt x="224" y="33"/>
                  </a:cubicBezTo>
                  <a:cubicBezTo>
                    <a:pt x="231" y="59"/>
                    <a:pt x="212" y="96"/>
                    <a:pt x="162" y="84"/>
                  </a:cubicBezTo>
                  <a:cubicBezTo>
                    <a:pt x="146" y="80"/>
                    <a:pt x="127" y="69"/>
                    <a:pt x="119" y="54"/>
                  </a:cubicBezTo>
                  <a:cubicBezTo>
                    <a:pt x="109" y="69"/>
                    <a:pt x="92" y="80"/>
                    <a:pt x="74" y="84"/>
                  </a:cubicBezTo>
                  <a:cubicBezTo>
                    <a:pt x="25" y="96"/>
                    <a:pt x="6" y="59"/>
                    <a:pt x="13" y="33"/>
                  </a:cubicBezTo>
                  <a:cubicBezTo>
                    <a:pt x="18" y="13"/>
                    <a:pt x="40" y="3"/>
                    <a:pt x="57" y="13"/>
                  </a:cubicBezTo>
                  <a:cubicBezTo>
                    <a:pt x="75" y="24"/>
                    <a:pt x="73" y="53"/>
                    <a:pt x="52" y="61"/>
                  </a:cubicBezTo>
                  <a:cubicBezTo>
                    <a:pt x="43" y="64"/>
                    <a:pt x="30" y="63"/>
                    <a:pt x="27" y="51"/>
                  </a:cubicBezTo>
                  <a:cubicBezTo>
                    <a:pt x="24" y="42"/>
                    <a:pt x="33" y="30"/>
                    <a:pt x="44" y="32"/>
                  </a:cubicBezTo>
                  <a:cubicBezTo>
                    <a:pt x="52" y="33"/>
                    <a:pt x="54" y="41"/>
                    <a:pt x="54" y="44"/>
                  </a:cubicBezTo>
                  <a:cubicBezTo>
                    <a:pt x="56" y="34"/>
                    <a:pt x="47" y="27"/>
                    <a:pt x="37" y="29"/>
                  </a:cubicBezTo>
                  <a:cubicBezTo>
                    <a:pt x="28" y="31"/>
                    <a:pt x="21" y="42"/>
                    <a:pt x="24" y="52"/>
                  </a:cubicBezTo>
                  <a:cubicBezTo>
                    <a:pt x="29" y="65"/>
                    <a:pt x="43" y="68"/>
                    <a:pt x="53" y="64"/>
                  </a:cubicBezTo>
                  <a:cubicBezTo>
                    <a:pt x="77" y="56"/>
                    <a:pt x="80" y="22"/>
                    <a:pt x="59" y="10"/>
                  </a:cubicBezTo>
                  <a:cubicBezTo>
                    <a:pt x="41" y="0"/>
                    <a:pt x="18" y="8"/>
                    <a:pt x="11" y="28"/>
                  </a:cubicBezTo>
                  <a:cubicBezTo>
                    <a:pt x="0" y="56"/>
                    <a:pt x="21" y="99"/>
                    <a:pt x="76" y="86"/>
                  </a:cubicBezTo>
                  <a:cubicBezTo>
                    <a:pt x="92" y="82"/>
                    <a:pt x="108" y="73"/>
                    <a:pt x="118" y="61"/>
                  </a:cubicBezTo>
                  <a:close/>
                </a:path>
              </a:pathLst>
            </a:custGeom>
            <a:solidFill>
              <a:schemeClr val="tx1">
                <a:alpha val="8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a:extLst>
              <a:ext uri="{FF2B5EF4-FFF2-40B4-BE49-F238E27FC236}">
                <a16:creationId xmlns:a16="http://schemas.microsoft.com/office/drawing/2014/main" id="{C91F0EEA-C7C2-4392-ACFF-84CAAA87D656}"/>
              </a:ext>
            </a:extLst>
          </p:cNvPr>
          <p:cNvSpPr txBox="1"/>
          <p:nvPr/>
        </p:nvSpPr>
        <p:spPr>
          <a:xfrm>
            <a:off x="690679" y="2999162"/>
            <a:ext cx="2180850" cy="2308324"/>
          </a:xfrm>
          <a:prstGeom prst="rect">
            <a:avLst/>
          </a:prstGeom>
          <a:noFill/>
        </p:spPr>
        <p:txBody>
          <a:bodyPr wrap="square" rtlCol="0">
            <a:spAutoFit/>
          </a:bodyPr>
          <a:lstStyle/>
          <a:p>
            <a:pPr algn="just"/>
            <a:r>
              <a:rPr lang="zh-CN" altLang="en-US" sz="3600" b="1" dirty="0">
                <a:solidFill>
                  <a:prstClr val="black"/>
                </a:solidFill>
                <a:latin typeface="楷体" panose="02010609060101010101" pitchFamily="49" charset="-122"/>
                <a:ea typeface="楷体" panose="02010609060101010101" pitchFamily="49" charset="-122"/>
              </a:rPr>
              <a:t> 灰度图与高斯模糊底片的融合</a:t>
            </a:r>
          </a:p>
        </p:txBody>
      </p:sp>
      <p:sp>
        <p:nvSpPr>
          <p:cNvPr id="19" name="矩形 18">
            <a:extLst>
              <a:ext uri="{FF2B5EF4-FFF2-40B4-BE49-F238E27FC236}">
                <a16:creationId xmlns:a16="http://schemas.microsoft.com/office/drawing/2014/main" id="{EDA78391-B2C3-4E08-A69B-A3896839DE7B}"/>
              </a:ext>
            </a:extLst>
          </p:cNvPr>
          <p:cNvSpPr/>
          <p:nvPr/>
        </p:nvSpPr>
        <p:spPr>
          <a:xfrm>
            <a:off x="98156" y="96112"/>
            <a:ext cx="11995688" cy="6661149"/>
          </a:xfrm>
          <a:prstGeom prst="rect">
            <a:avLst/>
          </a:prstGeom>
          <a:noFill/>
          <a:ln w="63500" cmpd="thickThi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CB73680B-21B5-4BCF-B058-A8FDD390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382" y="96112"/>
            <a:ext cx="4567404" cy="6661149"/>
          </a:xfrm>
          <a:prstGeom prst="rect">
            <a:avLst/>
          </a:prstGeom>
        </p:spPr>
      </p:pic>
      <p:sp>
        <p:nvSpPr>
          <p:cNvPr id="22" name="文本框 21">
            <a:extLst>
              <a:ext uri="{FF2B5EF4-FFF2-40B4-BE49-F238E27FC236}">
                <a16:creationId xmlns:a16="http://schemas.microsoft.com/office/drawing/2014/main" id="{AB3855A1-D881-4748-B906-CE48104EC8B2}"/>
              </a:ext>
            </a:extLst>
          </p:cNvPr>
          <p:cNvSpPr txBox="1"/>
          <p:nvPr/>
        </p:nvSpPr>
        <p:spPr>
          <a:xfrm>
            <a:off x="3602643" y="879060"/>
            <a:ext cx="4896721" cy="5262979"/>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这一步骤自然就是需要得到最终的素描图结果了。在传统照相技术中，当需要对图片某个区域变得更亮或者变暗，可以通过控制它的曝光时间，这里就用到亮化</a:t>
            </a:r>
            <a:r>
              <a:rPr lang="en-US" altLang="zh-CN" sz="2800" dirty="0">
                <a:latin typeface="华文仿宋" panose="02010600040101010101" pitchFamily="2" charset="-122"/>
                <a:ea typeface="华文仿宋" panose="02010600040101010101" pitchFamily="2" charset="-122"/>
              </a:rPr>
              <a:t>(Dodging)</a:t>
            </a:r>
            <a:r>
              <a:rPr lang="zh-CN" altLang="en-US" sz="2800" dirty="0">
                <a:latin typeface="华文仿宋" panose="02010600040101010101" pitchFamily="2" charset="-122"/>
                <a:ea typeface="华文仿宋" panose="02010600040101010101" pitchFamily="2" charset="-122"/>
              </a:rPr>
              <a:t>和暗化</a:t>
            </a:r>
            <a:r>
              <a:rPr lang="en-US" altLang="zh-CN" sz="2800" dirty="0">
                <a:latin typeface="华文仿宋" panose="02010600040101010101" pitchFamily="2" charset="-122"/>
                <a:ea typeface="华文仿宋" panose="02010600040101010101" pitchFamily="2" charset="-122"/>
              </a:rPr>
              <a:t>(burning)</a:t>
            </a:r>
            <a:r>
              <a:rPr lang="zh-CN" altLang="en-US" sz="2800" dirty="0">
                <a:latin typeface="华文仿宋" panose="02010600040101010101" pitchFamily="2" charset="-122"/>
                <a:ea typeface="华文仿宋" panose="02010600040101010101" pitchFamily="2" charset="-122"/>
              </a:rPr>
              <a:t>的技术。</a:t>
            </a:r>
          </a:p>
          <a:p>
            <a:r>
              <a:rPr lang="zh-CN" altLang="en-US" sz="2800" dirty="0">
                <a:latin typeface="华文仿宋" panose="02010600040101010101" pitchFamily="2" charset="-122"/>
                <a:ea typeface="华文仿宋" panose="02010600040101010101" pitchFamily="2" charset="-122"/>
              </a:rPr>
              <a:t>在现代图像编辑工具，比如 </a:t>
            </a:r>
            <a:r>
              <a:rPr lang="en-US" altLang="zh-CN" sz="2800" dirty="0">
                <a:latin typeface="华文仿宋" panose="02010600040101010101" pitchFamily="2" charset="-122"/>
                <a:ea typeface="华文仿宋" panose="02010600040101010101" pitchFamily="2" charset="-122"/>
              </a:rPr>
              <a:t>PS </a:t>
            </a:r>
            <a:r>
              <a:rPr lang="zh-CN" altLang="en-US" sz="2800" dirty="0">
                <a:latin typeface="华文仿宋" panose="02010600040101010101" pitchFamily="2" charset="-122"/>
                <a:ea typeface="华文仿宋" panose="02010600040101010101" pitchFamily="2" charset="-122"/>
              </a:rPr>
              <a:t>可以实现上述说的两种技术。比如对于颜色亮化技术，给定一张图片 </a:t>
            </a:r>
            <a:r>
              <a:rPr lang="en-US" altLang="zh-CN" sz="2800" dirty="0">
                <a:latin typeface="华文仿宋" panose="02010600040101010101" pitchFamily="2" charset="-122"/>
                <a:ea typeface="华文仿宋" panose="02010600040101010101" pitchFamily="2" charset="-122"/>
              </a:rPr>
              <a:t>A </a:t>
            </a:r>
            <a:r>
              <a:rPr lang="zh-CN" altLang="en-US" sz="2800" dirty="0">
                <a:latin typeface="华文仿宋" panose="02010600040101010101" pitchFamily="2" charset="-122"/>
                <a:ea typeface="华文仿宋" panose="02010600040101010101" pitchFamily="2" charset="-122"/>
              </a:rPr>
              <a:t>和 蒙版 </a:t>
            </a:r>
            <a:r>
              <a:rPr lang="en-US" altLang="zh-CN" sz="2800" dirty="0">
                <a:latin typeface="华文仿宋" panose="02010600040101010101" pitchFamily="2" charset="-122"/>
                <a:ea typeface="华文仿宋" panose="02010600040101010101" pitchFamily="2" charset="-122"/>
              </a:rPr>
              <a:t>B</a:t>
            </a:r>
            <a:r>
              <a:rPr lang="zh-CN" altLang="en-US" sz="2800" dirty="0">
                <a:latin typeface="华文仿宋" panose="02010600040101010101" pitchFamily="2" charset="-122"/>
                <a:ea typeface="华文仿宋" panose="02010600040101010101" pitchFamily="2" charset="-122"/>
              </a:rPr>
              <a:t>，那么实现做法如下所示：</a:t>
            </a:r>
          </a:p>
        </p:txBody>
      </p:sp>
      <p:sp>
        <p:nvSpPr>
          <p:cNvPr id="23" name="文本框 22">
            <a:extLst>
              <a:ext uri="{FF2B5EF4-FFF2-40B4-BE49-F238E27FC236}">
                <a16:creationId xmlns:a16="http://schemas.microsoft.com/office/drawing/2014/main" id="{B7177740-89EB-4CB8-88CF-B67256319214}"/>
              </a:ext>
            </a:extLst>
          </p:cNvPr>
          <p:cNvSpPr txBox="1"/>
          <p:nvPr/>
        </p:nvSpPr>
        <p:spPr>
          <a:xfrm>
            <a:off x="3341549" y="2898981"/>
            <a:ext cx="9023925"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B[</a:t>
            </a:r>
            <a:r>
              <a:rPr lang="en-US" altLang="zh-CN" sz="2400" dirty="0" err="1">
                <a:latin typeface="微软雅黑" panose="020B0503020204020204" pitchFamily="34" charset="-122"/>
                <a:ea typeface="微软雅黑" panose="020B0503020204020204" pitchFamily="34" charset="-122"/>
              </a:rPr>
              <a:t>idx</a:t>
            </a:r>
            <a:r>
              <a:rPr lang="en-US" altLang="zh-CN" sz="2400" dirty="0">
                <a:latin typeface="微软雅黑" panose="020B0503020204020204" pitchFamily="34" charset="-122"/>
                <a:ea typeface="微软雅黑" panose="020B0503020204020204" pitchFamily="34" charset="-122"/>
              </a:rPr>
              <a:t>] == 255)?B[</a:t>
            </a:r>
            <a:r>
              <a:rPr lang="en-US" altLang="zh-CN" sz="2400" dirty="0" err="1">
                <a:latin typeface="微软雅黑" panose="020B0503020204020204" pitchFamily="34" charset="-122"/>
                <a:ea typeface="微软雅黑" panose="020B0503020204020204" pitchFamily="34" charset="-122"/>
              </a:rPr>
              <a:t>idx</a:t>
            </a:r>
            <a:r>
              <a:rPr lang="en-US" altLang="zh-CN" sz="2400" dirty="0">
                <a:latin typeface="微软雅黑" panose="020B0503020204020204" pitchFamily="34" charset="-122"/>
                <a:ea typeface="微软雅黑" panose="020B0503020204020204" pitchFamily="34" charset="-122"/>
              </a:rPr>
              <a:t>]:min(255, ((A[</a:t>
            </a:r>
            <a:r>
              <a:rPr lang="en-US" altLang="zh-CN" sz="2400" dirty="0" err="1">
                <a:latin typeface="微软雅黑" panose="020B0503020204020204" pitchFamily="34" charset="-122"/>
                <a:ea typeface="微软雅黑" panose="020B0503020204020204" pitchFamily="34" charset="-122"/>
              </a:rPr>
              <a:t>idx</a:t>
            </a:r>
            <a:r>
              <a:rPr lang="en-US" altLang="zh-CN" sz="2400" dirty="0">
                <a:latin typeface="微软雅黑" panose="020B0503020204020204" pitchFamily="34" charset="-122"/>
                <a:ea typeface="微软雅黑" panose="020B0503020204020204" pitchFamily="34" charset="-122"/>
              </a:rPr>
              <a:t>] &lt;&lt; 8) / (255-B[</a:t>
            </a:r>
            <a:r>
              <a:rPr lang="en-US" altLang="zh-CN" sz="2400" dirty="0" err="1">
                <a:latin typeface="微软雅黑" panose="020B0503020204020204" pitchFamily="34" charset="-122"/>
                <a:ea typeface="微软雅黑" panose="020B0503020204020204" pitchFamily="34" charset="-122"/>
              </a:rPr>
              <a:t>idx</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68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2.29167E-6 1.48148E-6 L 0.33685 0.00023 " pathEditMode="relative" rAng="0" ptsTypes="AA">
                                      <p:cBhvr>
                                        <p:cTn id="11" dur="2000" fill="hold"/>
                                        <p:tgtEl>
                                          <p:spTgt spid="21"/>
                                        </p:tgtEl>
                                        <p:attrNameLst>
                                          <p:attrName>ppt_x</p:attrName>
                                          <p:attrName>ppt_y</p:attrName>
                                        </p:attrNameLst>
                                      </p:cBhvr>
                                      <p:rCtr x="16836" y="0"/>
                                    </p:animMotion>
                                  </p:childTnLst>
                                </p:cTn>
                              </p:par>
                              <p:par>
                                <p:cTn id="12" presetID="6" presetClass="emph" presetSubtype="0" fill="hold" nodeType="withEffect">
                                  <p:stCondLst>
                                    <p:cond delay="0"/>
                                  </p:stCondLst>
                                  <p:childTnLst>
                                    <p:animScale>
                                      <p:cBhvr>
                                        <p:cTn id="13" dur="2000" fill="hold"/>
                                        <p:tgtEl>
                                          <p:spTgt spid="21"/>
                                        </p:tgtEl>
                                      </p:cBhvr>
                                      <p:by x="80000" y="100000"/>
                                    </p:animScale>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grpId="1" nodeType="clickEffect">
                                  <p:stCondLst>
                                    <p:cond delay="0"/>
                                  </p:stCondLst>
                                  <p:childTnLst>
                                    <p:animEffect transition="out" filter="randombar(horizontal)">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par>
                                <p:cTn id="22" presetID="14" presetClass="exit" presetSubtype="10" fill="hold" nodeType="withEffect">
                                  <p:stCondLst>
                                    <p:cond delay="0"/>
                                  </p:stCondLst>
                                  <p:childTnLst>
                                    <p:animEffect transition="out" filter="randombar(horizontal)">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9342BCC1-5136-40FE-8B79-D12DCC7F7E07}"/>
              </a:ext>
            </a:extLst>
          </p:cNvPr>
          <p:cNvCxnSpPr>
            <a:cxnSpLocks/>
          </p:cNvCxnSpPr>
          <p:nvPr/>
        </p:nvCxnSpPr>
        <p:spPr>
          <a:xfrm flipH="1">
            <a:off x="257396" y="996417"/>
            <a:ext cx="3355596" cy="0"/>
          </a:xfrm>
          <a:prstGeom prst="line">
            <a:avLst/>
          </a:prstGeom>
          <a:ln w="22225">
            <a:solidFill>
              <a:schemeClr val="tx1">
                <a:lumMod val="85000"/>
                <a:lumOff val="1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89B3449-F614-4AC4-9479-D54C63177076}"/>
              </a:ext>
            </a:extLst>
          </p:cNvPr>
          <p:cNvSpPr txBox="1"/>
          <p:nvPr/>
        </p:nvSpPr>
        <p:spPr>
          <a:xfrm>
            <a:off x="257396" y="411642"/>
            <a:ext cx="3355596" cy="584775"/>
          </a:xfrm>
          <a:prstGeom prst="rect">
            <a:avLst/>
          </a:prstGeom>
          <a:noFill/>
        </p:spPr>
        <p:txBody>
          <a:bodyPr wrap="square" rtlCol="0">
            <a:spAutoFit/>
          </a:bodyPr>
          <a:lstStyle/>
          <a:p>
            <a:r>
              <a:rPr lang="en-US" altLang="zh-CN" sz="3200" dirty="0">
                <a:latin typeface="华文行楷" panose="02010800040101010101" pitchFamily="2" charset="-122"/>
                <a:ea typeface="华文行楷" panose="02010800040101010101" pitchFamily="2" charset="-122"/>
              </a:rPr>
              <a:t>2</a:t>
            </a:r>
            <a:r>
              <a:rPr lang="zh-CN" altLang="en-US" sz="3200" dirty="0">
                <a:latin typeface="华文行楷" panose="02010800040101010101" pitchFamily="2" charset="-122"/>
                <a:ea typeface="华文行楷" panose="02010800040101010101" pitchFamily="2" charset="-122"/>
              </a:rPr>
              <a:t>、人像油画滤镜</a:t>
            </a:r>
            <a:endParaRPr lang="en-US" altLang="zh-CN" sz="3200" dirty="0">
              <a:latin typeface="华文行楷" panose="02010800040101010101" pitchFamily="2" charset="-122"/>
              <a:ea typeface="华文行楷" panose="02010800040101010101" pitchFamily="2" charset="-122"/>
            </a:endParaRPr>
          </a:p>
        </p:txBody>
      </p:sp>
      <p:sp>
        <p:nvSpPr>
          <p:cNvPr id="6" name="文本框 5">
            <a:extLst>
              <a:ext uri="{FF2B5EF4-FFF2-40B4-BE49-F238E27FC236}">
                <a16:creationId xmlns:a16="http://schemas.microsoft.com/office/drawing/2014/main" id="{FED6DFAD-53B2-4F9F-90A0-17F3206C9AFA}"/>
              </a:ext>
            </a:extLst>
          </p:cNvPr>
          <p:cNvSpPr txBox="1"/>
          <p:nvPr/>
        </p:nvSpPr>
        <p:spPr>
          <a:xfrm>
            <a:off x="500743" y="1447800"/>
            <a:ext cx="11027229" cy="1077218"/>
          </a:xfrm>
          <a:prstGeom prst="rect">
            <a:avLst/>
          </a:prstGeom>
          <a:noFill/>
        </p:spPr>
        <p:txBody>
          <a:bodyPr wrap="square" rtlCol="0">
            <a:spAutoFit/>
          </a:bodyPr>
          <a:lstStyle/>
          <a:p>
            <a:r>
              <a:rPr lang="zh-CN" altLang="en-US" sz="3200" dirty="0">
                <a:latin typeface="仿宋" panose="02010609060101010101" pitchFamily="49" charset="-122"/>
                <a:ea typeface="仿宋" panose="02010609060101010101" pitchFamily="49" charset="-122"/>
              </a:rPr>
              <a:t>利用</a:t>
            </a:r>
            <a:r>
              <a:rPr lang="en-US" altLang="zh-CN" sz="3200" dirty="0">
                <a:latin typeface="仿宋" panose="02010609060101010101" pitchFamily="49" charset="-122"/>
                <a:ea typeface="仿宋" panose="02010609060101010101" pitchFamily="49" charset="-122"/>
              </a:rPr>
              <a:t>K-means</a:t>
            </a:r>
            <a:r>
              <a:rPr lang="zh-CN" altLang="en-US" sz="3200" dirty="0">
                <a:latin typeface="仿宋" panose="02010609060101010101" pitchFamily="49" charset="-122"/>
                <a:ea typeface="仿宋" panose="02010609060101010101" pitchFamily="49" charset="-122"/>
              </a:rPr>
              <a:t>聚类处理来降低色彩丰富度，并进行滤波和边缘提取，最后将两张图片进行混合。</a:t>
            </a:r>
          </a:p>
        </p:txBody>
      </p:sp>
      <p:sp>
        <p:nvSpPr>
          <p:cNvPr id="7" name="矩形: 圆角 6">
            <a:extLst>
              <a:ext uri="{FF2B5EF4-FFF2-40B4-BE49-F238E27FC236}">
                <a16:creationId xmlns:a16="http://schemas.microsoft.com/office/drawing/2014/main" id="{4A446DA9-B1ED-41F3-84EE-C6F0315448F2}"/>
              </a:ext>
            </a:extLst>
          </p:cNvPr>
          <p:cNvSpPr/>
          <p:nvPr/>
        </p:nvSpPr>
        <p:spPr>
          <a:xfrm>
            <a:off x="770422" y="3755338"/>
            <a:ext cx="2329543" cy="166551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仿宋" panose="02010609060101010101" pitchFamily="49" charset="-122"/>
                <a:ea typeface="仿宋" panose="02010609060101010101" pitchFamily="49" charset="-122"/>
              </a:rPr>
              <a:t>原图</a:t>
            </a:r>
            <a:endParaRPr lang="en-US" altLang="zh-CN" sz="3200" b="1" dirty="0">
              <a:latin typeface="仿宋" panose="02010609060101010101" pitchFamily="49" charset="-122"/>
              <a:ea typeface="仿宋" panose="02010609060101010101" pitchFamily="49" charset="-122"/>
            </a:endParaRPr>
          </a:p>
          <a:p>
            <a:pPr algn="ctr"/>
            <a:r>
              <a:rPr lang="en-US" altLang="zh-CN" sz="3200" b="1" dirty="0">
                <a:latin typeface="仿宋" panose="02010609060101010101" pitchFamily="49" charset="-122"/>
                <a:ea typeface="仿宋" panose="02010609060101010101" pitchFamily="49" charset="-122"/>
              </a:rPr>
              <a:t>K-means</a:t>
            </a:r>
          </a:p>
          <a:p>
            <a:pPr algn="ctr"/>
            <a:r>
              <a:rPr lang="zh-CN" altLang="en-US" sz="3200" b="1" dirty="0">
                <a:latin typeface="仿宋" panose="02010609060101010101" pitchFamily="49" charset="-122"/>
                <a:ea typeface="仿宋" panose="02010609060101010101" pitchFamily="49" charset="-122"/>
              </a:rPr>
              <a:t>处理</a:t>
            </a:r>
          </a:p>
        </p:txBody>
      </p:sp>
      <p:sp>
        <p:nvSpPr>
          <p:cNvPr id="8" name="矩形: 圆角 7">
            <a:extLst>
              <a:ext uri="{FF2B5EF4-FFF2-40B4-BE49-F238E27FC236}">
                <a16:creationId xmlns:a16="http://schemas.microsoft.com/office/drawing/2014/main" id="{91D3690D-FC36-4C02-B593-5F6338F81754}"/>
              </a:ext>
            </a:extLst>
          </p:cNvPr>
          <p:cNvSpPr/>
          <p:nvPr/>
        </p:nvSpPr>
        <p:spPr>
          <a:xfrm>
            <a:off x="5165271" y="2798097"/>
            <a:ext cx="1861457" cy="107721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atin typeface="仿宋" panose="02010609060101010101" pitchFamily="49" charset="-122"/>
                <a:ea typeface="仿宋" panose="02010609060101010101" pitchFamily="49" charset="-122"/>
              </a:rPr>
              <a:t>滤波</a:t>
            </a:r>
          </a:p>
        </p:txBody>
      </p:sp>
      <p:sp>
        <p:nvSpPr>
          <p:cNvPr id="9" name="矩形: 圆角 8">
            <a:extLst>
              <a:ext uri="{FF2B5EF4-FFF2-40B4-BE49-F238E27FC236}">
                <a16:creationId xmlns:a16="http://schemas.microsoft.com/office/drawing/2014/main" id="{BD23CF20-9580-41D7-851B-978F532714D7}"/>
              </a:ext>
            </a:extLst>
          </p:cNvPr>
          <p:cNvSpPr/>
          <p:nvPr/>
        </p:nvSpPr>
        <p:spPr>
          <a:xfrm>
            <a:off x="5165271" y="5311761"/>
            <a:ext cx="1861457" cy="107721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仿宋" panose="02010609060101010101" pitchFamily="49" charset="-122"/>
                <a:ea typeface="仿宋" panose="02010609060101010101" pitchFamily="49" charset="-122"/>
              </a:rPr>
              <a:t>锐化提取边缘</a:t>
            </a:r>
          </a:p>
        </p:txBody>
      </p:sp>
      <p:sp>
        <p:nvSpPr>
          <p:cNvPr id="10" name="矩形: 圆角 9">
            <a:extLst>
              <a:ext uri="{FF2B5EF4-FFF2-40B4-BE49-F238E27FC236}">
                <a16:creationId xmlns:a16="http://schemas.microsoft.com/office/drawing/2014/main" id="{E1444E54-B712-4E26-BDB0-FAC76D97F11B}"/>
              </a:ext>
            </a:extLst>
          </p:cNvPr>
          <p:cNvSpPr/>
          <p:nvPr/>
        </p:nvSpPr>
        <p:spPr>
          <a:xfrm>
            <a:off x="9092034" y="3842190"/>
            <a:ext cx="2098477" cy="146957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仿宋" panose="02010609060101010101" pitchFamily="49" charset="-122"/>
                <a:ea typeface="仿宋" panose="02010609060101010101" pitchFamily="49" charset="-122"/>
              </a:rPr>
              <a:t>混合成功</a:t>
            </a:r>
          </a:p>
        </p:txBody>
      </p:sp>
      <p:sp>
        <p:nvSpPr>
          <p:cNvPr id="11" name="左大括号 10">
            <a:extLst>
              <a:ext uri="{FF2B5EF4-FFF2-40B4-BE49-F238E27FC236}">
                <a16:creationId xmlns:a16="http://schemas.microsoft.com/office/drawing/2014/main" id="{1A5892D1-D1E6-40B9-B8F9-D24AE8A77859}"/>
              </a:ext>
            </a:extLst>
          </p:cNvPr>
          <p:cNvSpPr/>
          <p:nvPr/>
        </p:nvSpPr>
        <p:spPr>
          <a:xfrm>
            <a:off x="3612992" y="3229985"/>
            <a:ext cx="1164771" cy="2693980"/>
          </a:xfrm>
          <a:prstGeom prst="leftBrace">
            <a:avLst>
              <a:gd name="adj1" fmla="val 25155"/>
              <a:gd name="adj2" fmla="val 49192"/>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53B84E7E-9247-45AF-AB95-B8BF395EF095}"/>
              </a:ext>
            </a:extLst>
          </p:cNvPr>
          <p:cNvSpPr/>
          <p:nvPr/>
        </p:nvSpPr>
        <p:spPr>
          <a:xfrm rot="1155539">
            <a:off x="7151914" y="3505200"/>
            <a:ext cx="1719943" cy="631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AD2226B2-C654-45BA-93A4-92BFB5D0652D}"/>
              </a:ext>
            </a:extLst>
          </p:cNvPr>
          <p:cNvSpPr/>
          <p:nvPr/>
        </p:nvSpPr>
        <p:spPr>
          <a:xfrm rot="20255889">
            <a:off x="7199409" y="5219453"/>
            <a:ext cx="1719943" cy="631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885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1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1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805</TotalTime>
  <Words>980</Words>
  <Application>Microsoft Office PowerPoint</Application>
  <PresentationFormat>宽屏</PresentationFormat>
  <Paragraphs>92</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仿宋</vt:lpstr>
      <vt:lpstr>黑体</vt:lpstr>
      <vt:lpstr>华文仿宋</vt:lpstr>
      <vt:lpstr>华文行楷</vt:lpstr>
      <vt:lpstr>楷体</vt:lpstr>
      <vt:lpstr>宋体</vt:lpstr>
      <vt:lpstr>微软雅黑</vt:lpstr>
      <vt:lpstr>张海山锐线体简</vt:lpstr>
      <vt:lpstr>Adobe Devanagari</vt:lpstr>
      <vt:lpstr>Arial</vt:lpstr>
      <vt:lpstr>Calibri</vt:lpstr>
      <vt:lpstr>Calibri Light</vt:lpstr>
      <vt:lpstr>Monotype Corsiva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Valar Morghulis</cp:lastModifiedBy>
  <cp:revision>58</cp:revision>
  <dcterms:created xsi:type="dcterms:W3CDTF">2014-08-07T06:03:15Z</dcterms:created>
  <dcterms:modified xsi:type="dcterms:W3CDTF">2019-05-19T15:08:09Z</dcterms:modified>
</cp:coreProperties>
</file>