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handoutMasterIdLst>
    <p:handoutMasterId r:id="rId78"/>
  </p:handoutMasterIdLst>
  <p:sldIdLst>
    <p:sldId id="257" r:id="rId2"/>
    <p:sldId id="258" r:id="rId3"/>
    <p:sldId id="259" r:id="rId4"/>
    <p:sldId id="351" r:id="rId5"/>
    <p:sldId id="352" r:id="rId6"/>
    <p:sldId id="353" r:id="rId7"/>
    <p:sldId id="363" r:id="rId8"/>
    <p:sldId id="354" r:id="rId9"/>
    <p:sldId id="355" r:id="rId10"/>
    <p:sldId id="356" r:id="rId11"/>
    <p:sldId id="357" r:id="rId12"/>
    <p:sldId id="262" r:id="rId13"/>
    <p:sldId id="365" r:id="rId14"/>
    <p:sldId id="364" r:id="rId15"/>
    <p:sldId id="367" r:id="rId16"/>
    <p:sldId id="368" r:id="rId17"/>
    <p:sldId id="366" r:id="rId18"/>
    <p:sldId id="369" r:id="rId19"/>
    <p:sldId id="266" r:id="rId20"/>
    <p:sldId id="370" r:id="rId21"/>
    <p:sldId id="372" r:id="rId22"/>
    <p:sldId id="371" r:id="rId23"/>
    <p:sldId id="373" r:id="rId24"/>
    <p:sldId id="374" r:id="rId25"/>
    <p:sldId id="375" r:id="rId26"/>
    <p:sldId id="270" r:id="rId27"/>
    <p:sldId id="271" r:id="rId28"/>
    <p:sldId id="272" r:id="rId29"/>
    <p:sldId id="273" r:id="rId30"/>
    <p:sldId id="349" r:id="rId31"/>
    <p:sldId id="274" r:id="rId32"/>
    <p:sldId id="275" r:id="rId33"/>
    <p:sldId id="276" r:id="rId34"/>
    <p:sldId id="277" r:id="rId35"/>
    <p:sldId id="376" r:id="rId36"/>
    <p:sldId id="377" r:id="rId37"/>
    <p:sldId id="280" r:id="rId38"/>
    <p:sldId id="338" r:id="rId39"/>
    <p:sldId id="378" r:id="rId40"/>
    <p:sldId id="282" r:id="rId41"/>
    <p:sldId id="339" r:id="rId42"/>
    <p:sldId id="283" r:id="rId43"/>
    <p:sldId id="284" r:id="rId44"/>
    <p:sldId id="285" r:id="rId45"/>
    <p:sldId id="286" r:id="rId46"/>
    <p:sldId id="287" r:id="rId47"/>
    <p:sldId id="379" r:id="rId48"/>
    <p:sldId id="340" r:id="rId49"/>
    <p:sldId id="289" r:id="rId50"/>
    <p:sldId id="290" r:id="rId51"/>
    <p:sldId id="341" r:id="rId52"/>
    <p:sldId id="291" r:id="rId53"/>
    <p:sldId id="292" r:id="rId54"/>
    <p:sldId id="294" r:id="rId55"/>
    <p:sldId id="295" r:id="rId56"/>
    <p:sldId id="358" r:id="rId57"/>
    <p:sldId id="359" r:id="rId58"/>
    <p:sldId id="360" r:id="rId59"/>
    <p:sldId id="342" r:id="rId60"/>
    <p:sldId id="296" r:id="rId61"/>
    <p:sldId id="297" r:id="rId62"/>
    <p:sldId id="343" r:id="rId63"/>
    <p:sldId id="298" r:id="rId64"/>
    <p:sldId id="299" r:id="rId65"/>
    <p:sldId id="344" r:id="rId66"/>
    <p:sldId id="300" r:id="rId67"/>
    <p:sldId id="301" r:id="rId68"/>
    <p:sldId id="302" r:id="rId69"/>
    <p:sldId id="303" r:id="rId70"/>
    <p:sldId id="304" r:id="rId71"/>
    <p:sldId id="305" r:id="rId72"/>
    <p:sldId id="306" r:id="rId73"/>
    <p:sldId id="307" r:id="rId74"/>
    <p:sldId id="308" r:id="rId75"/>
    <p:sldId id="309" r:id="rId76"/>
    <p:sldId id="361" r:id="rId77"/>
  </p:sldIdLst>
  <p:sldSz cx="9144000" cy="6858000" type="screen4x3"/>
  <p:notesSz cx="6799263"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99"/>
    <a:srgbClr val="160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18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175CEDAB-5AB4-421A-A011-F75E7D08FE49}" type="datetimeFigureOut">
              <a:rPr lang="zh-CN" altLang="en-US" smtClean="0"/>
              <a:t>2017/11/3</a:t>
            </a:fld>
            <a:endParaRPr lang="zh-CN" altLang="en-US"/>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BA928D6E-8369-4601-90AD-37F5DBC2AFFB}" type="slidenum">
              <a:rPr lang="zh-CN" altLang="en-US" smtClean="0"/>
              <a:t>‹#›</a:t>
            </a:fld>
            <a:endParaRPr lang="zh-CN" altLang="en-US"/>
          </a:p>
        </p:txBody>
      </p:sp>
    </p:spTree>
    <p:extLst>
      <p:ext uri="{BB962C8B-B14F-4D97-AF65-F5344CB8AC3E}">
        <p14:creationId xmlns:p14="http://schemas.microsoft.com/office/powerpoint/2010/main" val="10353047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2017/11/3</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2017/11/3</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2017/11/3</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2017/11/3</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2017/11/3</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2017/11/3</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2017/11/3</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2017/11/3</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2017/11/3</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2017/11/3</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2017/11/3</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2017/11/3</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2"/>
          <p:cNvSpPr>
            <a:spLocks noGrp="1" noChangeArrowheads="1"/>
          </p:cNvSpPr>
          <p:nvPr>
            <p:ph type="title"/>
          </p:nvPr>
        </p:nvSpPr>
        <p:spPr>
          <a:xfrm>
            <a:off x="744538" y="304800"/>
            <a:ext cx="7866062" cy="838200"/>
          </a:xfrm>
        </p:spPr>
        <p:txBody>
          <a:bodyPr/>
          <a:lstStyle/>
          <a:p>
            <a:pPr eaLnBrk="1" hangingPunct="1"/>
            <a:r>
              <a:rPr lang="zh-CN" altLang="en-US" sz="4800" b="1" dirty="0" smtClean="0">
                <a:solidFill>
                  <a:srgbClr val="003399"/>
                </a:solidFill>
                <a:latin typeface="楷体_GB2312" pitchFamily="49" charset="-122"/>
                <a:ea typeface="楷体_GB2312" pitchFamily="49" charset="-122"/>
              </a:rPr>
              <a:t>第</a:t>
            </a:r>
            <a:r>
              <a:rPr lang="en-US" altLang="zh-CN" sz="4800" b="1" dirty="0" smtClean="0">
                <a:solidFill>
                  <a:srgbClr val="003399"/>
                </a:solidFill>
                <a:latin typeface="楷体_GB2312" pitchFamily="49" charset="-122"/>
                <a:ea typeface="楷体_GB2312" pitchFamily="49" charset="-122"/>
              </a:rPr>
              <a:t>4</a:t>
            </a:r>
            <a:r>
              <a:rPr lang="zh-CN" altLang="en-US" sz="4800" b="1" dirty="0" smtClean="0">
                <a:solidFill>
                  <a:srgbClr val="003399"/>
                </a:solidFill>
                <a:latin typeface="楷体_GB2312" pitchFamily="49" charset="-122"/>
                <a:ea typeface="楷体_GB2312" pitchFamily="49" charset="-122"/>
              </a:rPr>
              <a:t>章  存储器管理</a:t>
            </a:r>
          </a:p>
        </p:txBody>
      </p:sp>
      <p:sp>
        <p:nvSpPr>
          <p:cNvPr id="4" name="灯片编号占位符 5"/>
          <p:cNvSpPr>
            <a:spLocks noGrp="1"/>
          </p:cNvSpPr>
          <p:nvPr>
            <p:ph type="sldNum" sz="quarter" idx="12"/>
          </p:nvPr>
        </p:nvSpPr>
        <p:spPr/>
        <p:txBody>
          <a:bodyPr/>
          <a:lstStyle/>
          <a:p>
            <a:pPr>
              <a:defRPr/>
            </a:pPr>
            <a:fld id="{9AD57C0B-345B-4F71-A495-603EEBF58AF2}" type="slidenum">
              <a:rPr lang="en-US" altLang="zh-CN"/>
              <a:pPr>
                <a:defRPr/>
              </a:pPr>
              <a:t>1</a:t>
            </a:fld>
            <a:endParaRPr lang="en-US" altLang="zh-CN"/>
          </a:p>
        </p:txBody>
      </p:sp>
      <p:sp>
        <p:nvSpPr>
          <p:cNvPr id="294915" name="Text Box 3"/>
          <p:cNvSpPr txBox="1">
            <a:spLocks noChangeArrowheads="1"/>
          </p:cNvSpPr>
          <p:nvPr/>
        </p:nvSpPr>
        <p:spPr bwMode="auto">
          <a:xfrm>
            <a:off x="1547664" y="1372970"/>
            <a:ext cx="6629400" cy="398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003399"/>
                </a:solidFill>
              </a:rPr>
              <a:t>4.0  </a:t>
            </a:r>
            <a:r>
              <a:rPr lang="zh-CN" altLang="en-US" sz="3200" b="1" dirty="0">
                <a:solidFill>
                  <a:srgbClr val="003399"/>
                </a:solidFill>
              </a:rPr>
              <a:t>存储器管理</a:t>
            </a:r>
            <a:r>
              <a:rPr lang="zh-CN" altLang="en-US" sz="3200" b="1" dirty="0" smtClean="0">
                <a:solidFill>
                  <a:srgbClr val="003399"/>
                </a:solidFill>
              </a:rPr>
              <a:t>概述</a:t>
            </a:r>
            <a:endParaRPr lang="en-US" altLang="zh-CN" sz="3200" b="1" dirty="0" smtClean="0">
              <a:solidFill>
                <a:srgbClr val="003399"/>
              </a:solidFill>
            </a:endParaRP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003399"/>
                </a:solidFill>
              </a:rPr>
              <a:t>4.1 </a:t>
            </a:r>
            <a:r>
              <a:rPr lang="zh-CN" altLang="en-US" sz="3200" b="1" dirty="0" smtClean="0">
                <a:solidFill>
                  <a:srgbClr val="003399"/>
                </a:solidFill>
              </a:rPr>
              <a:t>存储器的层次结构</a:t>
            </a:r>
            <a:endParaRPr lang="zh-CN" altLang="en-US" sz="3200" b="1" dirty="0">
              <a:solidFill>
                <a:srgbClr val="003399"/>
              </a:solidFill>
            </a:endParaRPr>
          </a:p>
          <a:p>
            <a:pPr eaLnBrk="1" fontAlgn="base" hangingPunct="1">
              <a:spcBef>
                <a:spcPct val="15000"/>
              </a:spcBef>
              <a:spcAft>
                <a:spcPct val="0"/>
              </a:spcAft>
              <a:buClr>
                <a:srgbClr val="FF3300"/>
              </a:buClr>
              <a:buSzPct val="60000"/>
              <a:buFont typeface="Wingdings" pitchFamily="2" charset="2"/>
              <a:buNone/>
            </a:pPr>
            <a:r>
              <a:rPr lang="en-US" altLang="zh-CN" sz="3200" b="1" dirty="0">
                <a:solidFill>
                  <a:srgbClr val="003399"/>
                </a:solidFill>
              </a:rPr>
              <a:t>4.2  </a:t>
            </a:r>
            <a:r>
              <a:rPr lang="zh-CN" altLang="en-US" sz="3200" b="1" dirty="0">
                <a:solidFill>
                  <a:srgbClr val="003399"/>
                </a:solidFill>
              </a:rPr>
              <a:t>程序的装入和链接</a:t>
            </a:r>
          </a:p>
          <a:p>
            <a:pPr eaLnBrk="1" fontAlgn="base" hangingPunct="1">
              <a:spcBef>
                <a:spcPct val="15000"/>
              </a:spcBef>
              <a:spcAft>
                <a:spcPct val="0"/>
              </a:spcAft>
              <a:buClr>
                <a:srgbClr val="FF3300"/>
              </a:buClr>
              <a:buSzPct val="60000"/>
              <a:buFont typeface="Wingdings" pitchFamily="2" charset="2"/>
              <a:buNone/>
            </a:pPr>
            <a:r>
              <a:rPr lang="en-US" altLang="zh-CN" sz="3200" b="1" dirty="0">
                <a:solidFill>
                  <a:srgbClr val="333399"/>
                </a:solidFill>
                <a:ea typeface="黑体" pitchFamily="2" charset="-122"/>
              </a:rPr>
              <a:t>4.3  </a:t>
            </a:r>
            <a:r>
              <a:rPr lang="zh-CN" altLang="en-US" sz="3200" b="1" dirty="0">
                <a:solidFill>
                  <a:srgbClr val="333399"/>
                </a:solidFill>
              </a:rPr>
              <a:t>连续分配</a:t>
            </a:r>
            <a:r>
              <a:rPr lang="zh-CN" altLang="en-US" sz="3200" b="1" dirty="0" smtClean="0">
                <a:solidFill>
                  <a:srgbClr val="333399"/>
                </a:solidFill>
              </a:rPr>
              <a:t>方式</a:t>
            </a:r>
            <a:endParaRPr lang="en-US" altLang="zh-CN" sz="3200" b="1" dirty="0" smtClean="0">
              <a:solidFill>
                <a:srgbClr val="333399"/>
              </a:solidFill>
            </a:endParaRPr>
          </a:p>
          <a:p>
            <a:pPr eaLnBrk="1" fontAlgn="base" hangingPunct="1">
              <a:spcBef>
                <a:spcPct val="15000"/>
              </a:spcBef>
              <a:spcAft>
                <a:spcPct val="0"/>
              </a:spcAft>
              <a:buClr>
                <a:srgbClr val="FF3300"/>
              </a:buClr>
              <a:buSzPct val="60000"/>
              <a:buFont typeface="Wingdings" pitchFamily="2" charset="2"/>
              <a:buNone/>
            </a:pPr>
            <a:r>
              <a:rPr lang="en-US" altLang="zh-CN" sz="3200" b="1" strike="sngStrike" dirty="0" smtClean="0">
                <a:solidFill>
                  <a:schemeClr val="tx2">
                    <a:lumMod val="50000"/>
                    <a:lumOff val="50000"/>
                  </a:schemeClr>
                </a:solidFill>
              </a:rPr>
              <a:t>4.4  </a:t>
            </a:r>
            <a:r>
              <a:rPr lang="zh-CN" altLang="en-US" sz="3200" b="1" strike="sngStrike" dirty="0" smtClean="0">
                <a:solidFill>
                  <a:schemeClr val="tx2">
                    <a:lumMod val="50000"/>
                    <a:lumOff val="50000"/>
                  </a:schemeClr>
                </a:solidFill>
              </a:rPr>
              <a:t>对换</a:t>
            </a:r>
            <a:endParaRPr lang="zh-CN" altLang="en-US" sz="3200" b="1" strike="sngStrike" dirty="0">
              <a:solidFill>
                <a:schemeClr val="tx2">
                  <a:lumMod val="50000"/>
                  <a:lumOff val="50000"/>
                </a:schemeClr>
              </a:solidFill>
            </a:endParaRP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4.5  </a:t>
            </a:r>
            <a:r>
              <a:rPr lang="zh-CN" altLang="en-US" sz="3200" b="1" dirty="0">
                <a:solidFill>
                  <a:srgbClr val="333399"/>
                </a:solidFill>
                <a:latin typeface="宋体" pitchFamily="2" charset="-122"/>
              </a:rPr>
              <a:t>基本分页存储管理方式</a:t>
            </a: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4.6  </a:t>
            </a:r>
            <a:r>
              <a:rPr lang="zh-CN" altLang="en-US" sz="3200" b="1" dirty="0">
                <a:solidFill>
                  <a:srgbClr val="333399"/>
                </a:solidFill>
                <a:latin typeface="Times New Roman" pitchFamily="18" charset="0"/>
              </a:rPr>
              <a:t>基本分段存储管理</a:t>
            </a:r>
            <a:r>
              <a:rPr lang="zh-CN" altLang="en-US" sz="3200" b="1" dirty="0" smtClean="0">
                <a:solidFill>
                  <a:srgbClr val="333399"/>
                </a:solidFill>
                <a:latin typeface="Times New Roman" pitchFamily="18" charset="0"/>
              </a:rPr>
              <a:t>方式</a:t>
            </a:r>
            <a:endParaRPr lang="zh-CN" altLang="en-US" sz="3200" b="1" dirty="0">
              <a:solidFill>
                <a:srgbClr val="333399"/>
              </a:solidFill>
              <a:latin typeface="Times New Roman" pitchFamily="18" charset="0"/>
            </a:endParaRPr>
          </a:p>
        </p:txBody>
      </p:sp>
    </p:spTree>
    <p:extLst>
      <p:ext uri="{BB962C8B-B14F-4D97-AF65-F5344CB8AC3E}">
        <p14:creationId xmlns:p14="http://schemas.microsoft.com/office/powerpoint/2010/main" val="3767797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wipe(up)">
                                      <p:cBhvr>
                                        <p:cTn id="7" dur="500"/>
                                        <p:tgtEl>
                                          <p:spTgt spid="294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4B41997-86C3-4760-8D60-D6372C8D38C3}" type="slidenum">
              <a:rPr lang="en-US" altLang="zh-CN"/>
              <a:pPr/>
              <a:t>10</a:t>
            </a:fld>
            <a:endParaRPr lang="en-US" altLang="zh-CN"/>
          </a:p>
        </p:txBody>
      </p:sp>
      <p:sp>
        <p:nvSpPr>
          <p:cNvPr id="772098" name="Rectangle 2"/>
          <p:cNvSpPr>
            <a:spLocks noGrp="1" noChangeArrowheads="1"/>
          </p:cNvSpPr>
          <p:nvPr>
            <p:ph type="title"/>
          </p:nvPr>
        </p:nvSpPr>
        <p:spPr/>
        <p:txBody>
          <a:bodyPr/>
          <a:lstStyle/>
          <a:p>
            <a:r>
              <a:rPr lang="en-US" altLang="zh-CN" sz="4000"/>
              <a:t>4.1.3  </a:t>
            </a:r>
            <a:r>
              <a:rPr lang="zh-CN" altLang="en-US" sz="4000"/>
              <a:t>高速缓存和磁盘缓存</a:t>
            </a:r>
          </a:p>
        </p:txBody>
      </p:sp>
      <p:sp>
        <p:nvSpPr>
          <p:cNvPr id="772100" name="Text Box 4"/>
          <p:cNvSpPr txBox="1">
            <a:spLocks noChangeArrowheads="1"/>
          </p:cNvSpPr>
          <p:nvPr/>
        </p:nvSpPr>
        <p:spPr bwMode="auto">
          <a:xfrm>
            <a:off x="503238" y="1125538"/>
            <a:ext cx="7561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000FF"/>
                </a:solidFill>
                <a:latin typeface="Tahoma" panose="020B0604030504040204" pitchFamily="34" charset="0"/>
                <a:ea typeface="宋体" panose="02010600030101010101" pitchFamily="2" charset="-122"/>
              </a:rPr>
              <a:t>1.  </a:t>
            </a:r>
            <a:r>
              <a:rPr lang="zh-CN" altLang="en-US" sz="3200">
                <a:solidFill>
                  <a:srgbClr val="0000FF"/>
                </a:solidFill>
                <a:latin typeface="Tahoma" panose="020B0604030504040204" pitchFamily="34" charset="0"/>
                <a:ea typeface="黑体" panose="02010609060101010101" pitchFamily="49" charset="-122"/>
              </a:rPr>
              <a:t>高速缓存</a:t>
            </a:r>
          </a:p>
        </p:txBody>
      </p:sp>
      <p:sp>
        <p:nvSpPr>
          <p:cNvPr id="772101" name="Text Box 5"/>
          <p:cNvSpPr txBox="1">
            <a:spLocks noChangeArrowheads="1"/>
          </p:cNvSpPr>
          <p:nvPr/>
        </p:nvSpPr>
        <p:spPr bwMode="auto">
          <a:xfrm>
            <a:off x="539750" y="1736725"/>
            <a:ext cx="7956550" cy="489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600" b="1" dirty="0">
                <a:latin typeface="宋体" panose="02010600030101010101" pitchFamily="2" charset="-122"/>
                <a:ea typeface="宋体" panose="02010600030101010101" pitchFamily="2" charset="-122"/>
              </a:rPr>
              <a:t>高速缓存</a:t>
            </a:r>
            <a:r>
              <a:rPr lang="en-US" altLang="zh-CN" sz="2600" b="1" dirty="0">
                <a:latin typeface="宋体" panose="02010600030101010101" pitchFamily="2" charset="-122"/>
                <a:ea typeface="宋体" panose="02010600030101010101" pitchFamily="2" charset="-122"/>
              </a:rPr>
              <a:t>(Cache)</a:t>
            </a:r>
            <a:r>
              <a:rPr lang="zh-CN" altLang="en-US" sz="2600" b="1" dirty="0">
                <a:latin typeface="宋体" panose="02010600030101010101" pitchFamily="2" charset="-122"/>
                <a:ea typeface="宋体" panose="02010600030101010101" pitchFamily="2" charset="-122"/>
              </a:rPr>
              <a:t>是存在于主存与</a:t>
            </a:r>
            <a:r>
              <a:rPr lang="en-US" altLang="zh-CN" sz="2600" b="1" dirty="0">
                <a:latin typeface="宋体" panose="02010600030101010101" pitchFamily="2" charset="-122"/>
                <a:ea typeface="宋体" panose="02010600030101010101" pitchFamily="2" charset="-122"/>
              </a:rPr>
              <a:t>CPU</a:t>
            </a:r>
            <a:r>
              <a:rPr lang="zh-CN" altLang="en-US" sz="2600" b="1" dirty="0">
                <a:latin typeface="宋体" panose="02010600030101010101" pitchFamily="2" charset="-122"/>
                <a:ea typeface="宋体" panose="02010600030101010101" pitchFamily="2" charset="-122"/>
              </a:rPr>
              <a:t>之间的一级存储器， 由静态存储芯片</a:t>
            </a:r>
            <a:r>
              <a:rPr lang="en-US" altLang="zh-CN" sz="2600" b="1" dirty="0">
                <a:latin typeface="宋体" panose="02010600030101010101" pitchFamily="2" charset="-122"/>
                <a:ea typeface="宋体" panose="02010600030101010101" pitchFamily="2" charset="-122"/>
              </a:rPr>
              <a:t>(SRAM)</a:t>
            </a:r>
            <a:r>
              <a:rPr lang="zh-CN" altLang="en-US" sz="2600" b="1" dirty="0">
                <a:latin typeface="宋体" panose="02010600030101010101" pitchFamily="2" charset="-122"/>
                <a:ea typeface="宋体" panose="02010600030101010101" pitchFamily="2" charset="-122"/>
              </a:rPr>
              <a:t>组成，容量比较小但速度比主存高得多， 接近于</a:t>
            </a:r>
            <a:r>
              <a:rPr lang="en-US" altLang="zh-CN" sz="2600" b="1" dirty="0">
                <a:latin typeface="宋体" panose="02010600030101010101" pitchFamily="2" charset="-122"/>
                <a:ea typeface="宋体" panose="02010600030101010101" pitchFamily="2" charset="-122"/>
              </a:rPr>
              <a:t>CPU</a:t>
            </a:r>
            <a:r>
              <a:rPr lang="zh-CN" altLang="en-US" sz="2600" b="1" dirty="0">
                <a:latin typeface="宋体" panose="02010600030101010101" pitchFamily="2" charset="-122"/>
                <a:ea typeface="宋体" panose="02010600030101010101" pitchFamily="2" charset="-122"/>
              </a:rPr>
              <a:t>的速度。</a:t>
            </a:r>
          </a:p>
          <a:p>
            <a:pPr algn="just"/>
            <a:r>
              <a:rPr lang="zh-CN" altLang="en-US" sz="2600" b="1" dirty="0">
                <a:latin typeface="宋体" panose="02010600030101010101" pitchFamily="2" charset="-122"/>
                <a:ea typeface="宋体" panose="02010600030101010101" pitchFamily="2" charset="-122"/>
              </a:rPr>
              <a:t>其容量大于或远大于寄存器，而比主存约小</a:t>
            </a:r>
            <a:r>
              <a:rPr lang="en-US" altLang="zh-CN" sz="2600" b="1" dirty="0">
                <a:latin typeface="宋体" panose="02010600030101010101" pitchFamily="2" charset="-122"/>
                <a:ea typeface="宋体" panose="02010600030101010101" pitchFamily="2" charset="-122"/>
              </a:rPr>
              <a:t>2</a:t>
            </a:r>
            <a:r>
              <a:rPr lang="zh-CN" altLang="en-US" sz="2600" b="1" dirty="0">
                <a:latin typeface="宋体" panose="02010600030101010101" pitchFamily="2" charset="-122"/>
                <a:ea typeface="宋体" panose="02010600030101010101" pitchFamily="2" charset="-122"/>
              </a:rPr>
              <a:t>到</a:t>
            </a:r>
            <a:r>
              <a:rPr lang="en-US" altLang="zh-CN" sz="2600" b="1" dirty="0">
                <a:latin typeface="宋体" panose="02010600030101010101" pitchFamily="2" charset="-122"/>
                <a:ea typeface="宋体" panose="02010600030101010101" pitchFamily="2" charset="-122"/>
              </a:rPr>
              <a:t>3</a:t>
            </a:r>
            <a:r>
              <a:rPr lang="zh-CN" altLang="en-US" sz="2600" b="1" dirty="0">
                <a:latin typeface="宋体" panose="02010600030101010101" pitchFamily="2" charset="-122"/>
                <a:ea typeface="宋体" panose="02010600030101010101" pitchFamily="2" charset="-122"/>
              </a:rPr>
              <a:t>个数量级，从几十</a:t>
            </a:r>
            <a:r>
              <a:rPr lang="en-US" altLang="zh-CN" sz="2600" b="1" dirty="0">
                <a:latin typeface="宋体" panose="02010600030101010101" pitchFamily="2" charset="-122"/>
                <a:ea typeface="宋体" panose="02010600030101010101" pitchFamily="2" charset="-122"/>
              </a:rPr>
              <a:t>KB</a:t>
            </a:r>
            <a:r>
              <a:rPr lang="zh-CN" altLang="en-US" sz="2600" b="1" dirty="0">
                <a:latin typeface="宋体" panose="02010600030101010101" pitchFamily="2" charset="-122"/>
                <a:ea typeface="宋体" panose="02010600030101010101" pitchFamily="2" charset="-122"/>
              </a:rPr>
              <a:t>到几</a:t>
            </a:r>
            <a:r>
              <a:rPr lang="en-US" altLang="zh-CN" sz="2600" b="1" dirty="0">
                <a:latin typeface="宋体" panose="02010600030101010101" pitchFamily="2" charset="-122"/>
                <a:ea typeface="宋体" panose="02010600030101010101" pitchFamily="2" charset="-122"/>
              </a:rPr>
              <a:t>MB</a:t>
            </a:r>
            <a:r>
              <a:rPr lang="zh-CN" altLang="en-US" sz="2600" b="1" dirty="0">
                <a:latin typeface="宋体" panose="02010600030101010101" pitchFamily="2" charset="-122"/>
                <a:ea typeface="宋体" panose="02010600030101010101" pitchFamily="2" charset="-122"/>
              </a:rPr>
              <a:t>。</a:t>
            </a:r>
          </a:p>
          <a:p>
            <a:pPr algn="just"/>
            <a:r>
              <a:rPr lang="zh-CN" altLang="en-US" sz="2600" b="1" dirty="0">
                <a:latin typeface="宋体" panose="02010600030101010101" pitchFamily="2" charset="-122"/>
                <a:ea typeface="宋体" panose="02010600030101010101" pitchFamily="2" charset="-122"/>
              </a:rPr>
              <a:t>根据程序执行的局部性原理，将主存中一些经常访问的信息存放在高速缓存中，减少访问主存的次数，可以大幅度提高程序执行的速度。 </a:t>
            </a:r>
          </a:p>
          <a:p>
            <a:pPr algn="just"/>
            <a:r>
              <a:rPr lang="zh-CN" altLang="en-US" sz="2600" b="1" dirty="0">
                <a:latin typeface="宋体" panose="02010600030101010101" pitchFamily="2" charset="-122"/>
                <a:ea typeface="宋体" panose="02010600030101010101" pitchFamily="2" charset="-122"/>
              </a:rPr>
              <a:t>由于高速缓存的速度越快价格也越高，故有的计算机系统中设置了两级或多级高速缓存。一级高速缓存速度最高而容量最小，二级高速缓存容量稍大，速度也稍低。</a:t>
            </a:r>
          </a:p>
        </p:txBody>
      </p:sp>
    </p:spTree>
    <p:extLst>
      <p:ext uri="{BB962C8B-B14F-4D97-AF65-F5344CB8AC3E}">
        <p14:creationId xmlns:p14="http://schemas.microsoft.com/office/powerpoint/2010/main" val="285606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E8E41A7E-C1E5-456B-BC13-AABC78BF0ED6}" type="slidenum">
              <a:rPr lang="en-US" altLang="zh-CN"/>
              <a:pPr/>
              <a:t>11</a:t>
            </a:fld>
            <a:endParaRPr lang="en-US" altLang="zh-CN"/>
          </a:p>
        </p:txBody>
      </p:sp>
      <p:sp>
        <p:nvSpPr>
          <p:cNvPr id="773124" name="Text Box 4"/>
          <p:cNvSpPr txBox="1">
            <a:spLocks noChangeArrowheads="1"/>
          </p:cNvSpPr>
          <p:nvPr/>
        </p:nvSpPr>
        <p:spPr bwMode="auto">
          <a:xfrm>
            <a:off x="395288" y="404813"/>
            <a:ext cx="7561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000FF"/>
                </a:solidFill>
                <a:latin typeface="Tahoma" panose="020B0604030504040204" pitchFamily="34" charset="0"/>
                <a:ea typeface="宋体" panose="02010600030101010101" pitchFamily="2" charset="-122"/>
              </a:rPr>
              <a:t>2.  </a:t>
            </a:r>
            <a:r>
              <a:rPr lang="zh-CN" altLang="en-US" sz="3200">
                <a:solidFill>
                  <a:srgbClr val="0000FF"/>
                </a:solidFill>
                <a:latin typeface="Tahoma" panose="020B0604030504040204" pitchFamily="34" charset="0"/>
                <a:ea typeface="黑体" panose="02010609060101010101" pitchFamily="49" charset="-122"/>
              </a:rPr>
              <a:t>磁盘缓存</a:t>
            </a:r>
          </a:p>
        </p:txBody>
      </p:sp>
      <p:sp>
        <p:nvSpPr>
          <p:cNvPr id="773125" name="Text Box 5"/>
          <p:cNvSpPr txBox="1">
            <a:spLocks noChangeArrowheads="1"/>
          </p:cNvSpPr>
          <p:nvPr/>
        </p:nvSpPr>
        <p:spPr bwMode="auto">
          <a:xfrm>
            <a:off x="503238" y="1160463"/>
            <a:ext cx="8172450" cy="5293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600" b="1" dirty="0">
                <a:latin typeface="宋体" panose="02010600030101010101" pitchFamily="2" charset="-122"/>
                <a:ea typeface="宋体" panose="02010600030101010101" pitchFamily="2" charset="-122"/>
              </a:rPr>
              <a:t>磁盘缓存是操作系统为磁盘输入输出而在普通物理内存中分配的一块内存区域。</a:t>
            </a:r>
          </a:p>
          <a:p>
            <a:pPr algn="just"/>
            <a:r>
              <a:rPr lang="zh-CN" altLang="en-US" sz="2600" b="1" dirty="0">
                <a:latin typeface="宋体" panose="02010600030101010101" pitchFamily="2" charset="-122"/>
                <a:ea typeface="宋体" panose="02010600030101010101" pitchFamily="2" charset="-122"/>
              </a:rPr>
              <a:t>由于磁盘的</a:t>
            </a:r>
            <a:r>
              <a:rPr lang="en-US" altLang="zh-CN" sz="2600" b="1" dirty="0">
                <a:latin typeface="宋体" panose="02010600030101010101" pitchFamily="2" charset="-122"/>
                <a:ea typeface="宋体" panose="02010600030101010101" pitchFamily="2" charset="-122"/>
              </a:rPr>
              <a:t>I/O</a:t>
            </a:r>
            <a:r>
              <a:rPr lang="zh-CN" altLang="en-US" sz="2600" b="1" dirty="0">
                <a:latin typeface="宋体" panose="02010600030101010101" pitchFamily="2" charset="-122"/>
                <a:ea typeface="宋体" panose="02010600030101010101" pitchFamily="2" charset="-122"/>
              </a:rPr>
              <a:t>速度远低于主存的访问速度，因此将频繁使用的一部分磁盘数据和信息，暂时存放在磁盘缓存中</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即利用主存中的存储空间，来暂存从磁盘中读出或写入的数据和信息</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，可减少访问磁盘的次数。</a:t>
            </a:r>
          </a:p>
          <a:p>
            <a:pPr algn="just"/>
            <a:r>
              <a:rPr lang="zh-CN" altLang="en-US" sz="2600" b="1" dirty="0">
                <a:latin typeface="宋体" panose="02010600030101010101" pitchFamily="2" charset="-122"/>
                <a:ea typeface="宋体" panose="02010600030101010101" pitchFamily="2" charset="-122"/>
              </a:rPr>
              <a:t>在读硬盘数据时，系统先检查请求指令，看看所要的数据是否在缓存中，如果在的话就由缓存送出相应的数据，这个过程称为命中。这样系统就不必访问硬盘中的数据，由于主存的速度比磁介质快很多，因此也就加快了数据传输的速度。</a:t>
            </a:r>
          </a:p>
          <a:p>
            <a:pPr algn="just"/>
            <a:r>
              <a:rPr lang="zh-CN" altLang="en-US" sz="2600" b="1" dirty="0">
                <a:latin typeface="宋体" panose="02010600030101010101" pitchFamily="2" charset="-122"/>
                <a:ea typeface="宋体" panose="02010600030101010101" pitchFamily="2" charset="-122"/>
              </a:rPr>
              <a:t>在写入硬盘数据时也在缓存中找，如果找到就由缓存将数据写入磁盘中。</a:t>
            </a:r>
          </a:p>
        </p:txBody>
      </p:sp>
    </p:spTree>
    <p:extLst>
      <p:ext uri="{BB962C8B-B14F-4D97-AF65-F5344CB8AC3E}">
        <p14:creationId xmlns:p14="http://schemas.microsoft.com/office/powerpoint/2010/main" val="2922645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p:txBody>
          <a:bodyPr/>
          <a:lstStyle/>
          <a:p>
            <a:pPr eaLnBrk="1" hangingPunct="1"/>
            <a:r>
              <a:rPr lang="en-US" altLang="zh-CN" smtClean="0"/>
              <a:t>4.2  </a:t>
            </a:r>
            <a:r>
              <a:rPr lang="zh-CN" altLang="en-US" smtClean="0"/>
              <a:t>程序的装入和链接</a:t>
            </a:r>
          </a:p>
        </p:txBody>
      </p:sp>
      <p:sp>
        <p:nvSpPr>
          <p:cNvPr id="7" name="灯片编号占位符 5"/>
          <p:cNvSpPr>
            <a:spLocks noGrp="1"/>
          </p:cNvSpPr>
          <p:nvPr>
            <p:ph type="sldNum" sz="quarter" idx="12"/>
          </p:nvPr>
        </p:nvSpPr>
        <p:spPr/>
        <p:txBody>
          <a:bodyPr/>
          <a:lstStyle/>
          <a:p>
            <a:pPr>
              <a:defRPr/>
            </a:pPr>
            <a:fld id="{5665B07A-BC19-4B52-8DEB-FFBF12F553AA}" type="slidenum">
              <a:rPr lang="en-US" altLang="zh-CN"/>
              <a:pPr>
                <a:defRPr/>
              </a:pPr>
              <a:t>12</a:t>
            </a:fld>
            <a:endParaRPr lang="en-US" altLang="zh-CN"/>
          </a:p>
        </p:txBody>
      </p:sp>
      <p:sp>
        <p:nvSpPr>
          <p:cNvPr id="217092" name="Text Box 3"/>
          <p:cNvSpPr txBox="1">
            <a:spLocks noChangeArrowheads="1"/>
          </p:cNvSpPr>
          <p:nvPr/>
        </p:nvSpPr>
        <p:spPr bwMode="auto">
          <a:xfrm>
            <a:off x="514350" y="1484784"/>
            <a:ext cx="80391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zh-CN" altLang="en-US" sz="2800" b="1" dirty="0">
                <a:solidFill>
                  <a:srgbClr val="000000"/>
                </a:solidFill>
              </a:rPr>
              <a:t>　　用户程序要在系统中运行，必须先将它装入内存，然后再将其转变为一个可以执行的程序，通常都要经过以下几个步骤：</a:t>
            </a:r>
            <a:br>
              <a:rPr lang="zh-CN" altLang="en-US" sz="2800" b="1" dirty="0">
                <a:solidFill>
                  <a:srgbClr val="000000"/>
                </a:solidFill>
              </a:rPr>
            </a:br>
            <a:r>
              <a:rPr lang="zh-CN" altLang="en-US" sz="2800" b="1" dirty="0">
                <a:solidFill>
                  <a:srgbClr val="000000"/>
                </a:solidFill>
              </a:rPr>
              <a:t>　　</a:t>
            </a:r>
            <a:r>
              <a:rPr lang="en-US" altLang="zh-CN" sz="2800" b="1" dirty="0">
                <a:solidFill>
                  <a:srgbClr val="000000"/>
                </a:solidFill>
              </a:rPr>
              <a:t>(1) </a:t>
            </a:r>
            <a:r>
              <a:rPr lang="zh-CN" altLang="en-US" sz="2800" b="1" dirty="0">
                <a:solidFill>
                  <a:srgbClr val="000000"/>
                </a:solidFill>
              </a:rPr>
              <a:t>编译，由编译程序</a:t>
            </a:r>
            <a:r>
              <a:rPr lang="en-US" altLang="zh-CN" sz="2800" b="1" dirty="0">
                <a:solidFill>
                  <a:srgbClr val="000000"/>
                </a:solidFill>
              </a:rPr>
              <a:t>(Compiler)</a:t>
            </a:r>
            <a:r>
              <a:rPr lang="zh-CN" altLang="en-US" sz="2800" b="1" dirty="0">
                <a:solidFill>
                  <a:srgbClr val="000000"/>
                </a:solidFill>
              </a:rPr>
              <a:t>对用户源程序进行编译，形成若干个目标模块</a:t>
            </a:r>
            <a:r>
              <a:rPr lang="en-US" altLang="zh-CN" sz="2800" b="1" dirty="0">
                <a:solidFill>
                  <a:srgbClr val="000000"/>
                </a:solidFill>
              </a:rPr>
              <a:t>(Object Module)</a:t>
            </a:r>
            <a:r>
              <a:rPr lang="zh-CN" altLang="en-US" sz="2800" b="1" dirty="0">
                <a:solidFill>
                  <a:srgbClr val="000000"/>
                </a:solidFill>
              </a:rPr>
              <a:t>；</a:t>
            </a:r>
            <a:br>
              <a:rPr lang="zh-CN" altLang="en-US" sz="2800" b="1" dirty="0">
                <a:solidFill>
                  <a:srgbClr val="000000"/>
                </a:solidFill>
              </a:rPr>
            </a:br>
            <a:r>
              <a:rPr lang="zh-CN" altLang="en-US" sz="2800" b="1" dirty="0">
                <a:solidFill>
                  <a:srgbClr val="000000"/>
                </a:solidFill>
              </a:rPr>
              <a:t>　　</a:t>
            </a:r>
            <a:r>
              <a:rPr lang="en-US" altLang="zh-CN" sz="2800" b="1" dirty="0">
                <a:solidFill>
                  <a:srgbClr val="000000"/>
                </a:solidFill>
              </a:rPr>
              <a:t>(2) </a:t>
            </a:r>
            <a:r>
              <a:rPr lang="zh-CN" altLang="en-US" sz="2800" b="1" dirty="0">
                <a:solidFill>
                  <a:srgbClr val="000000"/>
                </a:solidFill>
              </a:rPr>
              <a:t>链接，由链接程序</a:t>
            </a:r>
            <a:r>
              <a:rPr lang="en-US" altLang="zh-CN" sz="2800" b="1" dirty="0">
                <a:solidFill>
                  <a:srgbClr val="000000"/>
                </a:solidFill>
              </a:rPr>
              <a:t>(Linker)</a:t>
            </a:r>
            <a:r>
              <a:rPr lang="zh-CN" altLang="en-US" sz="2800" b="1" dirty="0">
                <a:solidFill>
                  <a:srgbClr val="000000"/>
                </a:solidFill>
              </a:rPr>
              <a:t>将编译后形成的一组目标模块以及它们所需要的库函数链接在一起，形成一个完整的装入模块</a:t>
            </a:r>
            <a:r>
              <a:rPr lang="en-US" altLang="zh-CN" sz="2800" b="1" dirty="0">
                <a:solidFill>
                  <a:srgbClr val="000000"/>
                </a:solidFill>
              </a:rPr>
              <a:t>(Load Module)</a:t>
            </a:r>
            <a:r>
              <a:rPr lang="zh-CN" altLang="en-US" sz="2800" b="1" dirty="0">
                <a:solidFill>
                  <a:srgbClr val="000000"/>
                </a:solidFill>
              </a:rPr>
              <a:t>；</a:t>
            </a:r>
            <a:br>
              <a:rPr lang="zh-CN" altLang="en-US" sz="2800" b="1" dirty="0">
                <a:solidFill>
                  <a:srgbClr val="000000"/>
                </a:solidFill>
              </a:rPr>
            </a:br>
            <a:r>
              <a:rPr lang="zh-CN" altLang="en-US" sz="2800" b="1" dirty="0">
                <a:solidFill>
                  <a:srgbClr val="000000"/>
                </a:solidFill>
              </a:rPr>
              <a:t>　　</a:t>
            </a:r>
            <a:r>
              <a:rPr lang="en-US" altLang="zh-CN" sz="2800" b="1" dirty="0">
                <a:solidFill>
                  <a:srgbClr val="000000"/>
                </a:solidFill>
              </a:rPr>
              <a:t>(3) </a:t>
            </a:r>
            <a:r>
              <a:rPr lang="zh-CN" altLang="en-US" sz="2800" b="1" dirty="0">
                <a:solidFill>
                  <a:srgbClr val="000000"/>
                </a:solidFill>
              </a:rPr>
              <a:t>装入，由装入程序</a:t>
            </a:r>
            <a:r>
              <a:rPr lang="en-US" altLang="zh-CN" sz="2800" b="1" dirty="0">
                <a:solidFill>
                  <a:srgbClr val="000000"/>
                </a:solidFill>
              </a:rPr>
              <a:t>(Loader)</a:t>
            </a:r>
            <a:r>
              <a:rPr lang="zh-CN" altLang="en-US" sz="2800" b="1" dirty="0">
                <a:solidFill>
                  <a:srgbClr val="000000"/>
                </a:solidFill>
              </a:rPr>
              <a:t>将装入模块装入内存。</a:t>
            </a:r>
          </a:p>
        </p:txBody>
      </p:sp>
    </p:spTree>
    <p:extLst>
      <p:ext uri="{BB962C8B-B14F-4D97-AF65-F5344CB8AC3E}">
        <p14:creationId xmlns:p14="http://schemas.microsoft.com/office/powerpoint/2010/main" val="4111737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p:txBody>
          <a:bodyPr/>
          <a:lstStyle/>
          <a:p>
            <a:pPr eaLnBrk="1" hangingPunct="1"/>
            <a:r>
              <a:rPr lang="en-US" altLang="zh-CN" smtClean="0"/>
              <a:t>4.2  </a:t>
            </a:r>
            <a:r>
              <a:rPr lang="zh-CN" altLang="en-US" smtClean="0"/>
              <a:t>程序的装入和链接</a:t>
            </a:r>
          </a:p>
        </p:txBody>
      </p:sp>
      <p:sp>
        <p:nvSpPr>
          <p:cNvPr id="7" name="灯片编号占位符 5"/>
          <p:cNvSpPr>
            <a:spLocks noGrp="1"/>
          </p:cNvSpPr>
          <p:nvPr>
            <p:ph type="sldNum" sz="quarter" idx="12"/>
          </p:nvPr>
        </p:nvSpPr>
        <p:spPr/>
        <p:txBody>
          <a:bodyPr/>
          <a:lstStyle/>
          <a:p>
            <a:pPr>
              <a:defRPr/>
            </a:pPr>
            <a:fld id="{5665B07A-BC19-4B52-8DEB-FFBF12F553AA}" type="slidenum">
              <a:rPr lang="en-US" altLang="zh-CN"/>
              <a:pPr>
                <a:defRPr/>
              </a:pPr>
              <a:t>13</a:t>
            </a:fld>
            <a:endParaRPr lang="en-US" altLang="zh-CN"/>
          </a:p>
        </p:txBody>
      </p:sp>
      <p:pic>
        <p:nvPicPr>
          <p:cNvPr id="5" name="Picture 4"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 y="1628800"/>
            <a:ext cx="8139483"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0" y="5584378"/>
            <a:ext cx="9144000" cy="476250"/>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4-2</a:t>
            </a:r>
            <a:r>
              <a:rPr lang="zh-CN" altLang="en-US" sz="2000" dirty="0" smtClean="0"/>
              <a:t>　对用户程序的处理步骤</a:t>
            </a:r>
            <a:endParaRPr lang="zh-CN" altLang="en-US" sz="2000" dirty="0"/>
          </a:p>
        </p:txBody>
      </p:sp>
    </p:spTree>
    <p:extLst>
      <p:ext uri="{BB962C8B-B14F-4D97-AF65-F5344CB8AC3E}">
        <p14:creationId xmlns:p14="http://schemas.microsoft.com/office/powerpoint/2010/main" val="353496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p:txBody>
          <a:bodyPr/>
          <a:lstStyle/>
          <a:p>
            <a:pPr eaLnBrk="1" hangingPunct="1"/>
            <a:r>
              <a:rPr lang="en-US" altLang="zh-CN" dirty="0" smtClean="0"/>
              <a:t>4.2  </a:t>
            </a:r>
            <a:r>
              <a:rPr lang="zh-CN" altLang="en-US" dirty="0" smtClean="0"/>
              <a:t>程序的装入和链接</a:t>
            </a:r>
          </a:p>
        </p:txBody>
      </p:sp>
      <p:sp>
        <p:nvSpPr>
          <p:cNvPr id="7" name="灯片编号占位符 5"/>
          <p:cNvSpPr>
            <a:spLocks noGrp="1"/>
          </p:cNvSpPr>
          <p:nvPr>
            <p:ph type="sldNum" sz="quarter" idx="12"/>
          </p:nvPr>
        </p:nvSpPr>
        <p:spPr/>
        <p:txBody>
          <a:bodyPr/>
          <a:lstStyle/>
          <a:p>
            <a:pPr>
              <a:defRPr/>
            </a:pPr>
            <a:fld id="{5665B07A-BC19-4B52-8DEB-FFBF12F553AA}" type="slidenum">
              <a:rPr lang="en-US" altLang="zh-CN"/>
              <a:pPr>
                <a:defRPr/>
              </a:pPr>
              <a:t>14</a:t>
            </a:fld>
            <a:endParaRPr lang="en-US" altLang="zh-CN"/>
          </a:p>
        </p:txBody>
      </p:sp>
      <p:sp>
        <p:nvSpPr>
          <p:cNvPr id="217092" name="Text Box 3"/>
          <p:cNvSpPr txBox="1">
            <a:spLocks noChangeArrowheads="1"/>
          </p:cNvSpPr>
          <p:nvPr/>
        </p:nvSpPr>
        <p:spPr bwMode="auto">
          <a:xfrm>
            <a:off x="514350" y="1484784"/>
            <a:ext cx="80391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zh-CN" altLang="en-US" sz="2800" b="1" dirty="0">
                <a:solidFill>
                  <a:srgbClr val="000000"/>
                </a:solidFill>
              </a:rPr>
              <a:t>　　创建进程的第一件事，便是将程序和数据装入内存。</a:t>
            </a:r>
          </a:p>
        </p:txBody>
      </p:sp>
      <p:sp>
        <p:nvSpPr>
          <p:cNvPr id="217093" name="Text Box 4"/>
          <p:cNvSpPr txBox="1">
            <a:spLocks noChangeArrowheads="1"/>
          </p:cNvSpPr>
          <p:nvPr/>
        </p:nvSpPr>
        <p:spPr bwMode="auto">
          <a:xfrm>
            <a:off x="571500" y="2606675"/>
            <a:ext cx="764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FF3300"/>
              </a:buClr>
              <a:buSzPct val="60000"/>
              <a:buFont typeface="Wingdings" pitchFamily="2" charset="2"/>
              <a:buNone/>
            </a:pPr>
            <a:r>
              <a:rPr lang="en-US" altLang="zh-CN" sz="3600" b="1" dirty="0">
                <a:solidFill>
                  <a:srgbClr val="0000FF"/>
                </a:solidFill>
              </a:rPr>
              <a:t>4.2.1  </a:t>
            </a:r>
            <a:r>
              <a:rPr lang="zh-CN" altLang="en-US" sz="3600" b="1" dirty="0">
                <a:solidFill>
                  <a:srgbClr val="0000FF"/>
                </a:solidFill>
                <a:ea typeface="黑体" pitchFamily="2" charset="-122"/>
              </a:rPr>
              <a:t>程序的装入</a:t>
            </a:r>
          </a:p>
        </p:txBody>
      </p:sp>
      <p:sp>
        <p:nvSpPr>
          <p:cNvPr id="217094" name="Text Box 5"/>
          <p:cNvSpPr txBox="1">
            <a:spLocks noChangeArrowheads="1"/>
          </p:cNvSpPr>
          <p:nvPr/>
        </p:nvSpPr>
        <p:spPr bwMode="auto">
          <a:xfrm>
            <a:off x="685800" y="3501008"/>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rPr>
              <a:t>将程序</a:t>
            </a:r>
            <a:r>
              <a:rPr lang="en-US" altLang="zh-CN" sz="2800" b="1" dirty="0">
                <a:solidFill>
                  <a:srgbClr val="000000"/>
                </a:solidFill>
              </a:rPr>
              <a:t>(</a:t>
            </a:r>
            <a:r>
              <a:rPr lang="zh-CN" altLang="en-US" sz="2800" b="1" dirty="0">
                <a:solidFill>
                  <a:srgbClr val="000000"/>
                </a:solidFill>
              </a:rPr>
              <a:t>模块</a:t>
            </a:r>
            <a:r>
              <a:rPr lang="en-US" altLang="zh-CN" sz="2800" b="1" dirty="0">
                <a:solidFill>
                  <a:srgbClr val="000000"/>
                </a:solidFill>
              </a:rPr>
              <a:t>)</a:t>
            </a:r>
            <a:r>
              <a:rPr lang="zh-CN" altLang="en-US" sz="2800" b="1" dirty="0">
                <a:solidFill>
                  <a:srgbClr val="000000"/>
                </a:solidFill>
              </a:rPr>
              <a:t>装入内存时，可以有三种方式：</a:t>
            </a:r>
          </a:p>
        </p:txBody>
      </p:sp>
      <p:sp>
        <p:nvSpPr>
          <p:cNvPr id="217095" name="Text Box 6"/>
          <p:cNvSpPr txBox="1">
            <a:spLocks noChangeArrowheads="1"/>
          </p:cNvSpPr>
          <p:nvPr/>
        </p:nvSpPr>
        <p:spPr bwMode="auto">
          <a:xfrm>
            <a:off x="685800" y="4221088"/>
            <a:ext cx="74168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Wingdings" pitchFamily="2" charset="2"/>
              <a:buAutoNum type="arabicPeriod"/>
            </a:pPr>
            <a:r>
              <a:rPr lang="zh-CN" altLang="en-US" sz="2800" b="1" dirty="0">
                <a:solidFill>
                  <a:srgbClr val="CC3300"/>
                </a:solidFill>
                <a:ea typeface="楷体_GB2312" pitchFamily="49" charset="-122"/>
              </a:rPr>
              <a:t>绝对装入方式</a:t>
            </a:r>
          </a:p>
          <a:p>
            <a:pPr eaLnBrk="1" fontAlgn="base" hangingPunct="1">
              <a:spcBef>
                <a:spcPct val="10000"/>
              </a:spcBef>
              <a:spcAft>
                <a:spcPct val="0"/>
              </a:spcAft>
              <a:buClr>
                <a:srgbClr val="CC3300"/>
              </a:buClr>
              <a:buFont typeface="Wingdings" pitchFamily="2" charset="2"/>
              <a:buAutoNum type="arabicPeriod"/>
            </a:pPr>
            <a:r>
              <a:rPr lang="zh-CN" altLang="en-US" sz="2800" b="1" dirty="0">
                <a:solidFill>
                  <a:srgbClr val="CC3300"/>
                </a:solidFill>
                <a:ea typeface="楷体_GB2312" pitchFamily="49" charset="-122"/>
              </a:rPr>
              <a:t>可重定位装入方式</a:t>
            </a:r>
          </a:p>
          <a:p>
            <a:pPr eaLnBrk="1" fontAlgn="base" hangingPunct="1">
              <a:spcBef>
                <a:spcPct val="10000"/>
              </a:spcBef>
              <a:spcAft>
                <a:spcPct val="0"/>
              </a:spcAft>
              <a:buClr>
                <a:srgbClr val="CC3300"/>
              </a:buClr>
              <a:buFont typeface="Wingdings" pitchFamily="2" charset="2"/>
              <a:buAutoNum type="arabicPeriod"/>
            </a:pPr>
            <a:r>
              <a:rPr lang="zh-CN" altLang="en-US" sz="2800" b="1" dirty="0">
                <a:solidFill>
                  <a:srgbClr val="CC3300"/>
                </a:solidFill>
                <a:ea typeface="楷体_GB2312" pitchFamily="49" charset="-122"/>
              </a:rPr>
              <a:t>动态运行时装入方式</a:t>
            </a:r>
          </a:p>
        </p:txBody>
      </p:sp>
    </p:spTree>
    <p:extLst>
      <p:ext uri="{BB962C8B-B14F-4D97-AF65-F5344CB8AC3E}">
        <p14:creationId xmlns:p14="http://schemas.microsoft.com/office/powerpoint/2010/main" val="2353873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15</a:t>
            </a:fld>
            <a:endParaRPr lang="en-US" altLang="zh-CN"/>
          </a:p>
        </p:txBody>
      </p:sp>
      <p:sp>
        <p:nvSpPr>
          <p:cNvPr id="12" name="灯片编号占位符 3"/>
          <p:cNvSpPr txBox="1">
            <a:spLocks/>
          </p:cNvSpPr>
          <p:nvPr/>
        </p:nvSpPr>
        <p:spPr>
          <a:xfrm>
            <a:off x="4114800" y="6400800"/>
            <a:ext cx="914400" cy="283464"/>
          </a:xfrm>
          <a:prstGeom prst="rect">
            <a:avLst/>
          </a:prstGeom>
          <a:noFill/>
        </p:spPr>
        <p:txBody>
          <a:bodyPr vert="horz" lIns="45720" rIns="45720" rtlCol="0" anchor="ctr"/>
          <a:lstStyle>
            <a:defPPr>
              <a:defRPr lang="zh-CN"/>
            </a:defPPr>
            <a:lvl1pPr marL="0" algn="ctr" defTabSz="914400" rtl="0" eaLnBrk="1" latinLnBrk="0" hangingPunct="1">
              <a:defRPr kumimoji="0" sz="1100" b="0" kern="120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1262FD-5091-4A99-9729-14B53068D722}" type="slidenum">
              <a:rPr lang="en-US" altLang="zh-CN" smtClean="0"/>
              <a:pPr>
                <a:defRPr/>
              </a:pPr>
              <a:t>15</a:t>
            </a:fld>
            <a:endParaRPr lang="en-US" altLang="zh-CN"/>
          </a:p>
        </p:txBody>
      </p:sp>
      <p:sp>
        <p:nvSpPr>
          <p:cNvPr id="13" name="Text Box 2"/>
          <p:cNvSpPr txBox="1">
            <a:spLocks noChangeArrowheads="1"/>
          </p:cNvSpPr>
          <p:nvPr/>
        </p:nvSpPr>
        <p:spPr bwMode="auto">
          <a:xfrm>
            <a:off x="482600" y="3429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CC3300"/>
              </a:buClr>
              <a:buFont typeface="Wingdings" pitchFamily="2" charset="2"/>
              <a:buAutoNum type="arabicPeriod"/>
            </a:pPr>
            <a:r>
              <a:rPr lang="zh-CN" altLang="en-US" sz="3200" b="1" dirty="0">
                <a:solidFill>
                  <a:srgbClr val="CC3300"/>
                </a:solidFill>
                <a:ea typeface="楷体_GB2312" pitchFamily="49" charset="-122"/>
              </a:rPr>
              <a:t>绝对装入方式</a:t>
            </a:r>
            <a:endParaRPr lang="zh-CN" altLang="en-US" sz="3200" b="1" dirty="0">
              <a:solidFill>
                <a:srgbClr val="000000"/>
              </a:solidFill>
              <a:ea typeface="楷体_GB2312" pitchFamily="49" charset="-122"/>
            </a:endParaRPr>
          </a:p>
        </p:txBody>
      </p:sp>
      <p:sp>
        <p:nvSpPr>
          <p:cNvPr id="14" name="Text Box 3"/>
          <p:cNvSpPr txBox="1">
            <a:spLocks noChangeArrowheads="1"/>
          </p:cNvSpPr>
          <p:nvPr/>
        </p:nvSpPr>
        <p:spPr bwMode="auto">
          <a:xfrm>
            <a:off x="596900" y="1130300"/>
            <a:ext cx="7950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buClr>
                <a:srgbClr val="FF3300"/>
              </a:buClr>
              <a:buSzPct val="60000"/>
              <a:buFont typeface="Wingdings" pitchFamily="2" charset="2"/>
              <a:buNone/>
            </a:pPr>
            <a:r>
              <a:rPr lang="zh-CN" altLang="en-US" sz="2800" b="1" dirty="0">
                <a:solidFill>
                  <a:srgbClr val="000000"/>
                </a:solidFill>
              </a:rPr>
              <a:t>　　在编译</a:t>
            </a:r>
            <a:r>
              <a:rPr lang="en-US" altLang="zh-CN" sz="2800" b="1" dirty="0">
                <a:solidFill>
                  <a:srgbClr val="000000"/>
                </a:solidFill>
              </a:rPr>
              <a:t>(</a:t>
            </a:r>
            <a:r>
              <a:rPr lang="zh-CN" altLang="en-US" sz="2800" b="1" dirty="0">
                <a:solidFill>
                  <a:srgbClr val="000000"/>
                </a:solidFill>
              </a:rPr>
              <a:t>或汇编</a:t>
            </a:r>
            <a:r>
              <a:rPr lang="en-US" altLang="zh-CN" sz="2800" b="1" dirty="0">
                <a:solidFill>
                  <a:srgbClr val="000000"/>
                </a:solidFill>
              </a:rPr>
              <a:t>)</a:t>
            </a:r>
            <a:r>
              <a:rPr lang="zh-CN" altLang="en-US" sz="2800" b="1" dirty="0">
                <a:solidFill>
                  <a:srgbClr val="000000"/>
                </a:solidFill>
              </a:rPr>
              <a:t>时，如果知道程序将驻留在内存的什么位置，那么，编译程序将产生绝对地址的代码。</a:t>
            </a:r>
          </a:p>
        </p:txBody>
      </p:sp>
      <p:sp>
        <p:nvSpPr>
          <p:cNvPr id="15" name="Text Box 4"/>
          <p:cNvSpPr txBox="1">
            <a:spLocks noChangeArrowheads="1"/>
          </p:cNvSpPr>
          <p:nvPr/>
        </p:nvSpPr>
        <p:spPr bwMode="auto">
          <a:xfrm>
            <a:off x="647700" y="4851400"/>
            <a:ext cx="77597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buClr>
                <a:srgbClr val="FF3300"/>
              </a:buClr>
              <a:buSzPct val="60000"/>
              <a:buFont typeface="Wingdings" pitchFamily="2" charset="2"/>
              <a:buNone/>
            </a:pPr>
            <a:r>
              <a:rPr lang="zh-CN" altLang="en-US" sz="2800" b="1" dirty="0">
                <a:solidFill>
                  <a:srgbClr val="000000"/>
                </a:solidFill>
              </a:rPr>
              <a:t>　　程序员通常宁可在程序中采用符号地址，然后在编译或汇编时</a:t>
            </a:r>
            <a:r>
              <a:rPr lang="zh-CN" altLang="en-US" sz="2800" b="1" dirty="0" smtClean="0">
                <a:solidFill>
                  <a:srgbClr val="000000"/>
                </a:solidFill>
              </a:rPr>
              <a:t>，再将</a:t>
            </a:r>
            <a:r>
              <a:rPr lang="zh-CN" altLang="en-US" sz="2800" b="1" dirty="0">
                <a:solidFill>
                  <a:srgbClr val="000000"/>
                </a:solidFill>
              </a:rPr>
              <a:t>这些符号地址转换为绝对地址</a:t>
            </a:r>
          </a:p>
        </p:txBody>
      </p:sp>
      <p:sp>
        <p:nvSpPr>
          <p:cNvPr id="16" name="Text Box 5"/>
          <p:cNvSpPr txBox="1">
            <a:spLocks noChangeArrowheads="1"/>
          </p:cNvSpPr>
          <p:nvPr/>
        </p:nvSpPr>
        <p:spPr bwMode="auto">
          <a:xfrm>
            <a:off x="736600" y="2527300"/>
            <a:ext cx="74676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FF3300"/>
              </a:buClr>
              <a:buFont typeface="Wingdings" pitchFamily="2" charset="2"/>
              <a:buChar char="n"/>
            </a:pPr>
            <a:r>
              <a:rPr lang="zh-CN" altLang="en-US" sz="2800" b="1">
                <a:solidFill>
                  <a:srgbClr val="0000FF"/>
                </a:solidFill>
                <a:latin typeface="仿宋_GB2312" pitchFamily="49" charset="-122"/>
                <a:ea typeface="仿宋_GB2312" pitchFamily="49" charset="-122"/>
              </a:rPr>
              <a:t>绝对装入程序按照装入模块中的</a:t>
            </a:r>
            <a:r>
              <a:rPr lang="en-US" altLang="zh-CN" sz="2800" b="1">
                <a:solidFill>
                  <a:srgbClr val="0000FF"/>
                </a:solidFill>
                <a:latin typeface="仿宋_GB2312" pitchFamily="49" charset="-122"/>
                <a:ea typeface="仿宋_GB2312" pitchFamily="49" charset="-122"/>
              </a:rPr>
              <a:t>(</a:t>
            </a:r>
            <a:r>
              <a:rPr lang="zh-CN" altLang="en-US" sz="2800" b="1">
                <a:solidFill>
                  <a:srgbClr val="0000FF"/>
                </a:solidFill>
                <a:latin typeface="仿宋_GB2312" pitchFamily="49" charset="-122"/>
                <a:ea typeface="仿宋_GB2312" pitchFamily="49" charset="-122"/>
              </a:rPr>
              <a:t>绝对</a:t>
            </a:r>
            <a:r>
              <a:rPr lang="en-US" altLang="zh-CN" sz="2800" b="1">
                <a:solidFill>
                  <a:srgbClr val="0000FF"/>
                </a:solidFill>
                <a:latin typeface="仿宋_GB2312" pitchFamily="49" charset="-122"/>
                <a:ea typeface="仿宋_GB2312" pitchFamily="49" charset="-122"/>
              </a:rPr>
              <a:t>)</a:t>
            </a:r>
            <a:r>
              <a:rPr lang="zh-CN" altLang="en-US" sz="2800" b="1">
                <a:solidFill>
                  <a:srgbClr val="0000FF"/>
                </a:solidFill>
                <a:latin typeface="仿宋_GB2312" pitchFamily="49" charset="-122"/>
                <a:ea typeface="仿宋_GB2312" pitchFamily="49" charset="-122"/>
              </a:rPr>
              <a:t>地址，将程序和数据装入内存。</a:t>
            </a:r>
          </a:p>
          <a:p>
            <a:pPr algn="just" eaLnBrk="1" fontAlgn="base" hangingPunct="1">
              <a:spcBef>
                <a:spcPct val="10000"/>
              </a:spcBef>
              <a:spcAft>
                <a:spcPct val="0"/>
              </a:spcAft>
              <a:buClr>
                <a:srgbClr val="FF3300"/>
              </a:buClr>
              <a:buFont typeface="Wingdings" pitchFamily="2" charset="2"/>
              <a:buChar char="n"/>
            </a:pPr>
            <a:r>
              <a:rPr lang="zh-CN" altLang="en-US" sz="2800" b="1">
                <a:solidFill>
                  <a:srgbClr val="0000FF"/>
                </a:solidFill>
                <a:latin typeface="仿宋_GB2312" pitchFamily="49" charset="-122"/>
                <a:ea typeface="仿宋_GB2312" pitchFamily="49" charset="-122"/>
              </a:rPr>
              <a:t>由于程序中的逻辑地址与实际内存地址完全相同，故装入时不需对程序和数据的地址进行修改。</a:t>
            </a:r>
          </a:p>
        </p:txBody>
      </p:sp>
      <p:sp>
        <p:nvSpPr>
          <p:cNvPr id="17" name="Text Box 6"/>
          <p:cNvSpPr txBox="1">
            <a:spLocks noChangeArrowheads="1"/>
          </p:cNvSpPr>
          <p:nvPr/>
        </p:nvSpPr>
        <p:spPr bwMode="auto">
          <a:xfrm>
            <a:off x="1955800" y="6007100"/>
            <a:ext cx="4533900" cy="519113"/>
          </a:xfrm>
          <a:prstGeom prst="rect">
            <a:avLst/>
          </a:prstGeom>
          <a:solidFill>
            <a:srgbClr val="0000FF"/>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a:solidFill>
                  <a:srgbClr val="FFFF00"/>
                </a:solidFill>
                <a:ea typeface="楷体_GB2312" pitchFamily="49" charset="-122"/>
              </a:rPr>
              <a:t>只适用于单道环境</a:t>
            </a:r>
          </a:p>
        </p:txBody>
      </p:sp>
    </p:spTree>
    <p:extLst>
      <p:ext uri="{BB962C8B-B14F-4D97-AF65-F5344CB8AC3E}">
        <p14:creationId xmlns:p14="http://schemas.microsoft.com/office/powerpoint/2010/main" val="382743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831C6F65-CDD8-44C2-84AE-36977A505A1F}" type="slidenum">
              <a:rPr lang="en-US" altLang="zh-CN"/>
              <a:pPr>
                <a:defRPr/>
              </a:pPr>
              <a:t>16</a:t>
            </a:fld>
            <a:endParaRPr lang="en-US" altLang="zh-CN"/>
          </a:p>
        </p:txBody>
      </p:sp>
      <p:sp>
        <p:nvSpPr>
          <p:cNvPr id="6" name="Text Box 2"/>
          <p:cNvSpPr txBox="1">
            <a:spLocks noChangeArrowheads="1"/>
          </p:cNvSpPr>
          <p:nvPr/>
        </p:nvSpPr>
        <p:spPr bwMode="auto">
          <a:xfrm>
            <a:off x="444500" y="3429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b="1" dirty="0">
                <a:solidFill>
                  <a:srgbClr val="CC3300"/>
                </a:solidFill>
                <a:latin typeface="Times New Roman" pitchFamily="18" charset="0"/>
                <a:ea typeface="楷体_GB2312" pitchFamily="49" charset="-122"/>
              </a:rPr>
              <a:t>2.  </a:t>
            </a:r>
            <a:r>
              <a:rPr lang="zh-CN" altLang="en-US" sz="3600" b="1" dirty="0">
                <a:solidFill>
                  <a:srgbClr val="CC3300"/>
                </a:solidFill>
                <a:latin typeface="Times New Roman" pitchFamily="18" charset="0"/>
                <a:ea typeface="楷体_GB2312" pitchFamily="49" charset="-122"/>
              </a:rPr>
              <a:t>可重定位装入方式 </a:t>
            </a:r>
          </a:p>
        </p:txBody>
      </p:sp>
      <p:sp>
        <p:nvSpPr>
          <p:cNvPr id="7" name="Text Box 3"/>
          <p:cNvSpPr txBox="1">
            <a:spLocks noChangeArrowheads="1"/>
          </p:cNvSpPr>
          <p:nvPr/>
        </p:nvSpPr>
        <p:spPr bwMode="auto">
          <a:xfrm>
            <a:off x="558800" y="1181100"/>
            <a:ext cx="7899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FF3300"/>
              </a:buClr>
              <a:buSzPct val="60000"/>
              <a:buFont typeface="Wingdings" pitchFamily="2" charset="2"/>
              <a:buNone/>
            </a:pPr>
            <a:r>
              <a:rPr lang="zh-CN" altLang="en-US" sz="3200" b="1" dirty="0">
                <a:solidFill>
                  <a:srgbClr val="000000"/>
                </a:solidFill>
              </a:rPr>
              <a:t>　　在多道程序环境下，目标模块的起始地址通常是从</a:t>
            </a:r>
            <a:r>
              <a:rPr lang="en-US" altLang="zh-CN" sz="3200" b="1" dirty="0">
                <a:solidFill>
                  <a:srgbClr val="000000"/>
                </a:solidFill>
              </a:rPr>
              <a:t>0</a:t>
            </a:r>
            <a:r>
              <a:rPr lang="zh-CN" altLang="en-US" sz="3200" b="1" dirty="0">
                <a:solidFill>
                  <a:srgbClr val="000000"/>
                </a:solidFill>
              </a:rPr>
              <a:t>开始的，程序中的其它地址都是相对于起始地址计算的。此时应采用</a:t>
            </a:r>
            <a:r>
              <a:rPr lang="zh-CN" altLang="en-US" sz="3200" b="1" dirty="0">
                <a:solidFill>
                  <a:srgbClr val="0000FF"/>
                </a:solidFill>
                <a:ea typeface="黑体" pitchFamily="2" charset="-122"/>
              </a:rPr>
              <a:t>可重定位装入方式</a:t>
            </a:r>
            <a:r>
              <a:rPr lang="zh-CN" altLang="en-US" sz="3200" b="1" dirty="0">
                <a:solidFill>
                  <a:srgbClr val="000000"/>
                </a:solidFill>
              </a:rPr>
              <a:t>，根据内存的当前情况，将装入模块装入到适当位置．</a:t>
            </a:r>
          </a:p>
        </p:txBody>
      </p:sp>
      <p:sp>
        <p:nvSpPr>
          <p:cNvPr id="8" name="Text Box 4"/>
          <p:cNvSpPr txBox="1">
            <a:spLocks noChangeArrowheads="1"/>
          </p:cNvSpPr>
          <p:nvPr/>
        </p:nvSpPr>
        <p:spPr bwMode="auto">
          <a:xfrm>
            <a:off x="520700" y="3822700"/>
            <a:ext cx="82931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3200" b="1">
                <a:solidFill>
                  <a:srgbClr val="000000"/>
                </a:solidFill>
              </a:rPr>
              <a:t>　　在装入时，对目标程序中的指令和数据的地址作必要的修改</a:t>
            </a:r>
            <a:r>
              <a:rPr lang="en-US" altLang="zh-CN" sz="3200" b="1">
                <a:solidFill>
                  <a:srgbClr val="000000"/>
                </a:solidFill>
                <a:latin typeface="Times New Roman" pitchFamily="18" charset="0"/>
              </a:rPr>
              <a:t>——</a:t>
            </a:r>
            <a:r>
              <a:rPr lang="zh-CN" altLang="en-US" sz="3200" b="1">
                <a:solidFill>
                  <a:srgbClr val="000000"/>
                </a:solidFill>
              </a:rPr>
              <a:t>将逻辑地址改为绝对地址</a:t>
            </a:r>
            <a:r>
              <a:rPr lang="en-US" altLang="zh-CN" sz="3200" b="1">
                <a:solidFill>
                  <a:srgbClr val="000000"/>
                </a:solidFill>
                <a:latin typeface="Times New Roman" pitchFamily="18" charset="0"/>
              </a:rPr>
              <a:t>——</a:t>
            </a:r>
            <a:r>
              <a:rPr lang="zh-CN" altLang="en-US" sz="3200" b="1">
                <a:solidFill>
                  <a:srgbClr val="0000FF"/>
                </a:solidFill>
                <a:ea typeface="黑体" pitchFamily="2" charset="-122"/>
              </a:rPr>
              <a:t>静态重定位</a:t>
            </a:r>
            <a:r>
              <a:rPr lang="zh-CN" altLang="en-US" sz="3200" b="1">
                <a:solidFill>
                  <a:srgbClr val="000000"/>
                </a:solidFill>
              </a:rPr>
              <a:t>。</a:t>
            </a:r>
          </a:p>
        </p:txBody>
      </p:sp>
    </p:spTree>
    <p:extLst>
      <p:ext uri="{BB962C8B-B14F-4D97-AF65-F5344CB8AC3E}">
        <p14:creationId xmlns:p14="http://schemas.microsoft.com/office/powerpoint/2010/main" val="95645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400" dirty="0"/>
              <a:t>图</a:t>
            </a:r>
            <a:r>
              <a:rPr lang="en-US" altLang="zh-CN" sz="2400" dirty="0"/>
              <a:t>4-3</a:t>
            </a:r>
            <a:r>
              <a:rPr lang="zh-CN" altLang="en-US" sz="2400" dirty="0"/>
              <a:t>　作业装入内存时的情况</a:t>
            </a:r>
          </a:p>
        </p:txBody>
      </p:sp>
      <p:pic>
        <p:nvPicPr>
          <p:cNvPr id="722948" name="Picture 4" descr="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628775"/>
            <a:ext cx="5881687" cy="355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p:cNvSpPr txBox="1">
            <a:spLocks noChangeArrowheads="1"/>
          </p:cNvSpPr>
          <p:nvPr/>
        </p:nvSpPr>
        <p:spPr bwMode="auto">
          <a:xfrm>
            <a:off x="444500" y="3429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b="1" dirty="0">
                <a:solidFill>
                  <a:srgbClr val="CC3300"/>
                </a:solidFill>
                <a:latin typeface="Times New Roman" pitchFamily="18" charset="0"/>
                <a:ea typeface="楷体_GB2312" pitchFamily="49" charset="-122"/>
              </a:rPr>
              <a:t>2.  </a:t>
            </a:r>
            <a:r>
              <a:rPr lang="zh-CN" altLang="en-US" sz="3600" b="1" dirty="0">
                <a:solidFill>
                  <a:srgbClr val="CC3300"/>
                </a:solidFill>
                <a:latin typeface="Times New Roman" pitchFamily="18" charset="0"/>
                <a:ea typeface="楷体_GB2312" pitchFamily="49" charset="-122"/>
              </a:rPr>
              <a:t>可重定位装入方式 </a:t>
            </a:r>
          </a:p>
        </p:txBody>
      </p:sp>
    </p:spTree>
    <p:extLst>
      <p:ext uri="{BB962C8B-B14F-4D97-AF65-F5344CB8AC3E}">
        <p14:creationId xmlns:p14="http://schemas.microsoft.com/office/powerpoint/2010/main" val="2640970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82600" y="419100"/>
            <a:ext cx="8242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b="1">
                <a:solidFill>
                  <a:srgbClr val="CC3300"/>
                </a:solidFill>
                <a:latin typeface="Times New Roman" pitchFamily="18" charset="0"/>
                <a:ea typeface="楷体_GB2312" pitchFamily="49" charset="-122"/>
              </a:rPr>
              <a:t>3. </a:t>
            </a:r>
            <a:r>
              <a:rPr lang="zh-CN" altLang="en-US" sz="3600" b="1">
                <a:solidFill>
                  <a:srgbClr val="CC3300"/>
                </a:solidFill>
                <a:latin typeface="Times New Roman" pitchFamily="18" charset="0"/>
                <a:ea typeface="楷体_GB2312" pitchFamily="49" charset="-122"/>
              </a:rPr>
              <a:t>动态运行时装入方式</a:t>
            </a:r>
          </a:p>
        </p:txBody>
      </p:sp>
      <p:sp>
        <p:nvSpPr>
          <p:cNvPr id="7" name="Text Box 3"/>
          <p:cNvSpPr txBox="1">
            <a:spLocks noChangeArrowheads="1"/>
          </p:cNvSpPr>
          <p:nvPr/>
        </p:nvSpPr>
        <p:spPr bwMode="auto">
          <a:xfrm>
            <a:off x="533400" y="1181100"/>
            <a:ext cx="8178800"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3200" b="1">
                <a:solidFill>
                  <a:srgbClr val="000000"/>
                </a:solidFill>
              </a:rPr>
              <a:t>　　在把装入模块装入内存时，并不立即把装入模块中的相对地址转换为绝对地址，而是把这种地址转换推迟到程序真正要执行时才进行</a:t>
            </a:r>
            <a:r>
              <a:rPr lang="en-US" altLang="zh-CN" sz="3200" b="1">
                <a:solidFill>
                  <a:srgbClr val="000000"/>
                </a:solidFill>
                <a:latin typeface="Times New Roman" pitchFamily="18" charset="0"/>
              </a:rPr>
              <a:t>——</a:t>
            </a:r>
            <a:r>
              <a:rPr lang="zh-CN" altLang="en-US" sz="3200" b="1">
                <a:solidFill>
                  <a:srgbClr val="0000FF"/>
                </a:solidFill>
                <a:ea typeface="黑体" pitchFamily="2" charset="-122"/>
              </a:rPr>
              <a:t>动态重定位</a:t>
            </a:r>
            <a:r>
              <a:rPr lang="zh-CN" altLang="en-US" sz="3200" b="1">
                <a:solidFill>
                  <a:srgbClr val="000000"/>
                </a:solidFill>
              </a:rPr>
              <a:t>。</a:t>
            </a:r>
          </a:p>
          <a:p>
            <a:pPr eaLnBrk="1" fontAlgn="base" hangingPunct="1">
              <a:spcBef>
                <a:spcPct val="50000"/>
              </a:spcBef>
              <a:spcAft>
                <a:spcPct val="0"/>
              </a:spcAft>
              <a:buClr>
                <a:srgbClr val="FF3300"/>
              </a:buClr>
              <a:buSzPct val="60000"/>
              <a:buFont typeface="Wingdings" pitchFamily="2" charset="2"/>
              <a:buNone/>
            </a:pPr>
            <a:r>
              <a:rPr lang="zh-CN" altLang="en-US" sz="3200" b="1">
                <a:solidFill>
                  <a:srgbClr val="000000"/>
                </a:solidFill>
              </a:rPr>
              <a:t>　　为使地址转换不影响指令的执行速度，需要一个重定位寄存器的支持。</a:t>
            </a:r>
          </a:p>
          <a:p>
            <a:pPr eaLnBrk="1" fontAlgn="base" hangingPunct="1">
              <a:spcBef>
                <a:spcPct val="50000"/>
              </a:spcBef>
              <a:spcAft>
                <a:spcPct val="0"/>
              </a:spcAft>
              <a:buClr>
                <a:srgbClr val="FF3300"/>
              </a:buClr>
              <a:buSzPct val="60000"/>
              <a:buFont typeface="Wingdings" pitchFamily="2" charset="2"/>
              <a:buNone/>
            </a:pPr>
            <a:r>
              <a:rPr lang="zh-CN" altLang="en-US" sz="3200" b="1">
                <a:solidFill>
                  <a:srgbClr val="0000FF"/>
                </a:solidFill>
                <a:ea typeface="仿宋_GB2312" pitchFamily="49" charset="-122"/>
              </a:rPr>
              <a:t>动态重定位需要硬件支持</a:t>
            </a:r>
            <a:r>
              <a:rPr lang="zh-CN" altLang="en-US" sz="3200" b="1">
                <a:solidFill>
                  <a:srgbClr val="000000"/>
                </a:solidFill>
              </a:rPr>
              <a:t>。</a:t>
            </a:r>
          </a:p>
        </p:txBody>
      </p:sp>
    </p:spTree>
    <p:extLst>
      <p:ext uri="{BB962C8B-B14F-4D97-AF65-F5344CB8AC3E}">
        <p14:creationId xmlns:p14="http://schemas.microsoft.com/office/powerpoint/2010/main" val="110184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2"/>
          <p:cNvSpPr>
            <a:spLocks noGrp="1" noChangeArrowheads="1"/>
          </p:cNvSpPr>
          <p:nvPr>
            <p:ph type="title"/>
          </p:nvPr>
        </p:nvSpPr>
        <p:spPr>
          <a:xfrm>
            <a:off x="368300" y="23581"/>
            <a:ext cx="8229600" cy="1143000"/>
          </a:xfrm>
        </p:spPr>
        <p:txBody>
          <a:bodyPr/>
          <a:lstStyle/>
          <a:p>
            <a:pPr eaLnBrk="1" hangingPunct="1"/>
            <a:r>
              <a:rPr lang="en-US" altLang="zh-CN" dirty="0" smtClean="0"/>
              <a:t>4.2.2  </a:t>
            </a:r>
            <a:r>
              <a:rPr lang="zh-CN" altLang="en-US" dirty="0" smtClean="0"/>
              <a:t>程序的链接</a:t>
            </a:r>
          </a:p>
        </p:txBody>
      </p:sp>
      <p:sp>
        <p:nvSpPr>
          <p:cNvPr id="5" name="灯片编号占位符 5"/>
          <p:cNvSpPr>
            <a:spLocks noGrp="1"/>
          </p:cNvSpPr>
          <p:nvPr>
            <p:ph type="sldNum" sz="quarter" idx="12"/>
          </p:nvPr>
        </p:nvSpPr>
        <p:spPr/>
        <p:txBody>
          <a:bodyPr/>
          <a:lstStyle/>
          <a:p>
            <a:pPr>
              <a:defRPr/>
            </a:pPr>
            <a:fld id="{76B4923C-FE37-49EC-9BBA-884F5010B9C9}" type="slidenum">
              <a:rPr lang="en-US" altLang="zh-CN"/>
              <a:pPr>
                <a:defRPr/>
              </a:pPr>
              <a:t>19</a:t>
            </a:fld>
            <a:endParaRPr lang="en-US" altLang="zh-CN"/>
          </a:p>
        </p:txBody>
      </p:sp>
      <p:sp>
        <p:nvSpPr>
          <p:cNvPr id="221188" name="Text Box 3"/>
          <p:cNvSpPr txBox="1">
            <a:spLocks noChangeArrowheads="1"/>
          </p:cNvSpPr>
          <p:nvPr/>
        </p:nvSpPr>
        <p:spPr bwMode="auto">
          <a:xfrm>
            <a:off x="482600" y="1079500"/>
            <a:ext cx="83724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FF3300"/>
              </a:buClr>
              <a:buSzPct val="60000"/>
              <a:buFont typeface="Wingdings" pitchFamily="2" charset="2"/>
              <a:buNone/>
            </a:pPr>
            <a:r>
              <a:rPr lang="zh-CN" altLang="en-US" sz="2800" b="1">
                <a:solidFill>
                  <a:srgbClr val="000000"/>
                </a:solidFill>
              </a:rPr>
              <a:t>　　源程序经编译后，可得到一组目标程序，再利用链接程序将这组目标模块链接，形成装入模块。根据链接时间的不同，可把链接分成如下三种：</a:t>
            </a:r>
          </a:p>
        </p:txBody>
      </p:sp>
      <p:sp>
        <p:nvSpPr>
          <p:cNvPr id="221189" name="Text Box 4"/>
          <p:cNvSpPr txBox="1">
            <a:spLocks noChangeArrowheads="1"/>
          </p:cNvSpPr>
          <p:nvPr/>
        </p:nvSpPr>
        <p:spPr bwMode="auto">
          <a:xfrm>
            <a:off x="558800" y="2514600"/>
            <a:ext cx="7848600" cy="40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FF"/>
              </a:buClr>
              <a:buFont typeface="Wingdings" pitchFamily="2" charset="2"/>
              <a:buAutoNum type="circleNumDbPlain"/>
            </a:pPr>
            <a:r>
              <a:rPr lang="zh-CN" altLang="en-US" sz="2800" b="1">
                <a:solidFill>
                  <a:srgbClr val="000000"/>
                </a:solidFill>
                <a:latin typeface="楷体_GB2312" pitchFamily="49" charset="-122"/>
                <a:ea typeface="楷体_GB2312" pitchFamily="49" charset="-122"/>
              </a:rPr>
              <a:t>静态链接。在程序运行之前，先将各目标模块及它们所需的库函数，链接成一个完整的装配模块，以后不再拆开。</a:t>
            </a:r>
          </a:p>
          <a:p>
            <a:pPr eaLnBrk="1" fontAlgn="base" hangingPunct="1">
              <a:spcBef>
                <a:spcPct val="10000"/>
              </a:spcBef>
              <a:spcAft>
                <a:spcPct val="0"/>
              </a:spcAft>
              <a:buClr>
                <a:srgbClr val="0000FF"/>
              </a:buClr>
              <a:buFont typeface="Wingdings" pitchFamily="2" charset="2"/>
              <a:buAutoNum type="circleNumDbPlain"/>
            </a:pPr>
            <a:r>
              <a:rPr lang="zh-CN" altLang="en-US" sz="2800" b="1">
                <a:solidFill>
                  <a:srgbClr val="000000"/>
                </a:solidFill>
                <a:latin typeface="楷体_GB2312" pitchFamily="49" charset="-122"/>
                <a:ea typeface="楷体_GB2312" pitchFamily="49" charset="-122"/>
              </a:rPr>
              <a:t>装入时动态链接。这是指将用户源程序编译得到的一组目标模块，在装入内存时，采用边装入边链接的链接方式。</a:t>
            </a:r>
          </a:p>
          <a:p>
            <a:pPr eaLnBrk="1" fontAlgn="base" hangingPunct="1">
              <a:spcBef>
                <a:spcPct val="10000"/>
              </a:spcBef>
              <a:spcAft>
                <a:spcPct val="0"/>
              </a:spcAft>
              <a:buClr>
                <a:srgbClr val="0000FF"/>
              </a:buClr>
              <a:buFont typeface="Wingdings" pitchFamily="2" charset="2"/>
              <a:buAutoNum type="circleNumDbPlain"/>
            </a:pPr>
            <a:r>
              <a:rPr lang="zh-CN" altLang="en-US" sz="2800" b="1">
                <a:solidFill>
                  <a:srgbClr val="000000"/>
                </a:solidFill>
                <a:latin typeface="楷体_GB2312" pitchFamily="49" charset="-122"/>
                <a:ea typeface="楷体_GB2312" pitchFamily="49" charset="-122"/>
              </a:rPr>
              <a:t>运行时动态链接。这是指对某些目标模块，是在程序执行中需要该目标</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模块</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时，才对它进行链接。</a:t>
            </a:r>
          </a:p>
        </p:txBody>
      </p:sp>
    </p:spTree>
    <p:extLst>
      <p:ext uri="{BB962C8B-B14F-4D97-AF65-F5344CB8AC3E}">
        <p14:creationId xmlns:p14="http://schemas.microsoft.com/office/powerpoint/2010/main" val="2931880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6" name="Rectangle 3"/>
          <p:cNvSpPr>
            <a:spLocks noGrp="1" noChangeArrowheads="1"/>
          </p:cNvSpPr>
          <p:nvPr>
            <p:ph type="title"/>
          </p:nvPr>
        </p:nvSpPr>
        <p:spPr>
          <a:xfrm>
            <a:off x="971600" y="476672"/>
            <a:ext cx="6424612" cy="746125"/>
          </a:xfrm>
          <a:noFill/>
        </p:spPr>
        <p:txBody>
          <a:bodyPr>
            <a:normAutofit fontScale="90000"/>
          </a:bodyPr>
          <a:lstStyle/>
          <a:p>
            <a:pPr eaLnBrk="1" hangingPunct="1"/>
            <a:r>
              <a:rPr lang="en-US" altLang="zh-CN" sz="4800" dirty="0" smtClean="0"/>
              <a:t>4.0</a:t>
            </a:r>
            <a:r>
              <a:rPr lang="en-US" altLang="zh-CN" sz="4800" dirty="0" smtClean="0">
                <a:latin typeface="Times New Roman" pitchFamily="18" charset="0"/>
              </a:rPr>
              <a:t>  </a:t>
            </a:r>
            <a:r>
              <a:rPr lang="zh-CN" altLang="en-US" sz="4800" dirty="0" smtClean="0">
                <a:latin typeface="Times New Roman" pitchFamily="18" charset="0"/>
              </a:rPr>
              <a:t>存储器管理概述</a:t>
            </a:r>
            <a:r>
              <a:rPr lang="zh-CN" altLang="en-US" dirty="0" smtClean="0"/>
              <a:t> </a:t>
            </a:r>
          </a:p>
        </p:txBody>
      </p:sp>
      <p:sp>
        <p:nvSpPr>
          <p:cNvPr id="295938" name="Text Box 2"/>
          <p:cNvSpPr>
            <a:spLocks noGrp="1" noChangeArrowheads="1"/>
          </p:cNvSpPr>
          <p:nvPr>
            <p:ph idx="1"/>
          </p:nvPr>
        </p:nvSpPr>
        <p:spPr>
          <a:xfrm>
            <a:off x="734572" y="2276872"/>
            <a:ext cx="7770812" cy="2660650"/>
          </a:xfrm>
          <a:noFill/>
        </p:spPr>
        <p:txBody>
          <a:bodyPr/>
          <a:lstStyle/>
          <a:p>
            <a:pPr eaLnBrk="1" hangingPunct="1">
              <a:spcBef>
                <a:spcPct val="25000"/>
              </a:spcBef>
              <a:buClrTx/>
              <a:buSzTx/>
              <a:buFontTx/>
              <a:buNone/>
            </a:pPr>
            <a:r>
              <a:rPr lang="en-US" altLang="zh-CN" sz="2800" dirty="0" smtClean="0">
                <a:latin typeface="Times New Roman" pitchFamily="18" charset="0"/>
              </a:rPr>
              <a:t>1. </a:t>
            </a:r>
            <a:r>
              <a:rPr lang="zh-CN" altLang="en-US" sz="2800" dirty="0" smtClean="0">
                <a:solidFill>
                  <a:srgbClr val="FF0000"/>
                </a:solidFill>
                <a:latin typeface="黑体" pitchFamily="2" charset="-122"/>
                <a:ea typeface="黑体" pitchFamily="2" charset="-122"/>
              </a:rPr>
              <a:t>内存分配</a:t>
            </a:r>
            <a:r>
              <a:rPr lang="zh-CN" altLang="en-US" sz="2400" b="0" dirty="0" smtClean="0">
                <a:solidFill>
                  <a:srgbClr val="FF0000"/>
                </a:solidFill>
                <a:latin typeface="Times New Roman" pitchFamily="18" charset="0"/>
              </a:rPr>
              <a:t> </a:t>
            </a:r>
            <a:r>
              <a:rPr lang="en-US" altLang="zh-CN" sz="2800" dirty="0" smtClean="0">
                <a:latin typeface="Times New Roman" pitchFamily="18" charset="0"/>
              </a:rPr>
              <a:t>(</a:t>
            </a:r>
            <a:r>
              <a:rPr lang="zh-CN" altLang="en-US" sz="2800" dirty="0" smtClean="0">
                <a:latin typeface="宋体" pitchFamily="2" charset="-122"/>
              </a:rPr>
              <a:t>内存分配数据结构、内存分配功能</a:t>
            </a:r>
            <a:r>
              <a:rPr lang="en-US" altLang="zh-CN" sz="2800" dirty="0" smtClean="0">
                <a:latin typeface="宋体" pitchFamily="2" charset="-122"/>
              </a:rPr>
              <a:t>(</a:t>
            </a:r>
            <a:r>
              <a:rPr lang="zh-CN" altLang="en-US" sz="2800" dirty="0" smtClean="0">
                <a:latin typeface="宋体" pitchFamily="2" charset="-122"/>
              </a:rPr>
              <a:t>算法</a:t>
            </a:r>
            <a:r>
              <a:rPr lang="en-US" altLang="zh-CN" sz="2800" dirty="0" smtClean="0">
                <a:latin typeface="宋体" pitchFamily="2" charset="-122"/>
              </a:rPr>
              <a:t>)</a:t>
            </a:r>
            <a:r>
              <a:rPr lang="zh-CN" altLang="en-US" sz="2800" dirty="0" smtClean="0">
                <a:latin typeface="宋体" pitchFamily="2" charset="-122"/>
              </a:rPr>
              <a:t>、内存回收功能</a:t>
            </a:r>
            <a:r>
              <a:rPr lang="zh-CN" altLang="en-US" sz="2800" dirty="0" smtClean="0">
                <a:latin typeface="Times New Roman" pitchFamily="18" charset="0"/>
              </a:rPr>
              <a:t> </a:t>
            </a:r>
            <a:r>
              <a:rPr lang="en-US" altLang="zh-CN" sz="2800" dirty="0" smtClean="0">
                <a:latin typeface="Times New Roman" pitchFamily="18" charset="0"/>
              </a:rPr>
              <a:t>)</a:t>
            </a:r>
          </a:p>
          <a:p>
            <a:pPr eaLnBrk="1" hangingPunct="1">
              <a:spcBef>
                <a:spcPct val="25000"/>
              </a:spcBef>
              <a:buClrTx/>
              <a:buSzTx/>
              <a:buFontTx/>
              <a:buNone/>
            </a:pPr>
            <a:r>
              <a:rPr lang="en-US" altLang="zh-CN" sz="2800" dirty="0" smtClean="0">
                <a:latin typeface="Times New Roman" pitchFamily="18" charset="0"/>
              </a:rPr>
              <a:t>2. </a:t>
            </a:r>
            <a:r>
              <a:rPr lang="zh-CN" altLang="en-US" sz="2800" dirty="0" smtClean="0">
                <a:solidFill>
                  <a:srgbClr val="FF0000"/>
                </a:solidFill>
                <a:latin typeface="黑体" pitchFamily="2" charset="-122"/>
                <a:ea typeface="黑体" pitchFamily="2" charset="-122"/>
              </a:rPr>
              <a:t>内存保护</a:t>
            </a:r>
            <a:r>
              <a:rPr lang="zh-CN" altLang="en-US" sz="2800" dirty="0" smtClean="0">
                <a:latin typeface="Times New Roman" pitchFamily="18" charset="0"/>
              </a:rPr>
              <a:t> </a:t>
            </a:r>
            <a:r>
              <a:rPr lang="en-US" altLang="zh-CN" sz="2800" dirty="0" smtClean="0">
                <a:latin typeface="Times New Roman" pitchFamily="18" charset="0"/>
              </a:rPr>
              <a:t>(</a:t>
            </a:r>
            <a:r>
              <a:rPr lang="zh-CN" altLang="en-US" sz="2800" dirty="0" smtClean="0">
                <a:latin typeface="Times New Roman" pitchFamily="18" charset="0"/>
              </a:rPr>
              <a:t>硬件检查越界，软件中断处理</a:t>
            </a:r>
            <a:r>
              <a:rPr lang="en-US" altLang="zh-CN" sz="2800" dirty="0" smtClean="0">
                <a:latin typeface="Times New Roman" pitchFamily="18" charset="0"/>
              </a:rPr>
              <a:t>)</a:t>
            </a:r>
          </a:p>
          <a:p>
            <a:pPr eaLnBrk="1" hangingPunct="1">
              <a:spcBef>
                <a:spcPct val="25000"/>
              </a:spcBef>
              <a:buClrTx/>
              <a:buSzTx/>
              <a:buFontTx/>
              <a:buNone/>
            </a:pPr>
            <a:r>
              <a:rPr lang="en-US" altLang="zh-CN" sz="2800" dirty="0" smtClean="0">
                <a:latin typeface="Times New Roman" pitchFamily="18" charset="0"/>
              </a:rPr>
              <a:t>3</a:t>
            </a:r>
            <a:r>
              <a:rPr lang="en-US" altLang="zh-CN" sz="2800" dirty="0" smtClean="0">
                <a:solidFill>
                  <a:srgbClr val="FF0000"/>
                </a:solidFill>
                <a:latin typeface="Times New Roman" pitchFamily="18" charset="0"/>
              </a:rPr>
              <a:t>. </a:t>
            </a:r>
            <a:r>
              <a:rPr lang="zh-CN" altLang="en-US" sz="2800" dirty="0" smtClean="0">
                <a:solidFill>
                  <a:srgbClr val="FF0000"/>
                </a:solidFill>
                <a:latin typeface="黑体" pitchFamily="2" charset="-122"/>
                <a:ea typeface="黑体" pitchFamily="2" charset="-122"/>
              </a:rPr>
              <a:t>地址映射</a:t>
            </a:r>
            <a:r>
              <a:rPr lang="zh-CN" altLang="en-US" sz="2800" dirty="0" smtClean="0">
                <a:solidFill>
                  <a:srgbClr val="FF0000"/>
                </a:solidFill>
                <a:latin typeface="Times New Roman" pitchFamily="18" charset="0"/>
              </a:rPr>
              <a:t> </a:t>
            </a:r>
            <a:r>
              <a:rPr lang="en-US" altLang="zh-CN" sz="2800" dirty="0" smtClean="0">
                <a:latin typeface="Times New Roman" pitchFamily="18" charset="0"/>
              </a:rPr>
              <a:t>(</a:t>
            </a:r>
            <a:r>
              <a:rPr lang="zh-CN" altLang="en-US" sz="2800" dirty="0" smtClean="0">
                <a:latin typeface="Times New Roman" pitchFamily="18" charset="0"/>
              </a:rPr>
              <a:t>逻辑、物理地址，硬件支持</a:t>
            </a:r>
            <a:r>
              <a:rPr lang="en-US" altLang="zh-CN" sz="2800" dirty="0" smtClean="0">
                <a:latin typeface="Times New Roman" pitchFamily="18" charset="0"/>
              </a:rPr>
              <a:t>)</a:t>
            </a:r>
          </a:p>
          <a:p>
            <a:pPr eaLnBrk="1" hangingPunct="1">
              <a:spcBef>
                <a:spcPct val="25000"/>
              </a:spcBef>
              <a:buClrTx/>
              <a:buSzTx/>
              <a:buFontTx/>
              <a:buNone/>
            </a:pPr>
            <a:r>
              <a:rPr lang="en-US" altLang="zh-CN" sz="2800" dirty="0" smtClean="0">
                <a:latin typeface="Times New Roman" pitchFamily="18" charset="0"/>
              </a:rPr>
              <a:t>4. </a:t>
            </a:r>
            <a:r>
              <a:rPr lang="zh-CN" altLang="en-US" sz="2800" dirty="0" smtClean="0">
                <a:solidFill>
                  <a:srgbClr val="FF0000"/>
                </a:solidFill>
                <a:latin typeface="黑体" pitchFamily="2" charset="-122"/>
                <a:ea typeface="黑体" pitchFamily="2" charset="-122"/>
              </a:rPr>
              <a:t>内存扩充</a:t>
            </a:r>
            <a:r>
              <a:rPr lang="zh-CN" altLang="en-US" sz="2400" b="0" dirty="0" smtClean="0">
                <a:solidFill>
                  <a:srgbClr val="FF0000"/>
                </a:solidFill>
                <a:latin typeface="Times New Roman" pitchFamily="18" charset="0"/>
              </a:rPr>
              <a:t> </a:t>
            </a:r>
            <a:r>
              <a:rPr lang="en-US" altLang="zh-CN" sz="2800" dirty="0" smtClean="0">
                <a:latin typeface="Times New Roman" pitchFamily="18" charset="0"/>
              </a:rPr>
              <a:t>(</a:t>
            </a:r>
            <a:r>
              <a:rPr lang="zh-CN" altLang="en-US" sz="2800" dirty="0" smtClean="0">
                <a:latin typeface="Times New Roman" pitchFamily="18" charset="0"/>
              </a:rPr>
              <a:t>虚拟存储技术</a:t>
            </a:r>
            <a:r>
              <a:rPr lang="en-US" altLang="zh-CN" sz="2800" dirty="0" smtClean="0">
                <a:latin typeface="Times New Roman" pitchFamily="18" charset="0"/>
              </a:rPr>
              <a:t>)</a:t>
            </a:r>
          </a:p>
        </p:txBody>
      </p:sp>
      <p:sp>
        <p:nvSpPr>
          <p:cNvPr id="6" name="灯片编号占位符 5"/>
          <p:cNvSpPr>
            <a:spLocks noGrp="1"/>
          </p:cNvSpPr>
          <p:nvPr>
            <p:ph type="sldNum" sz="quarter" idx="12"/>
          </p:nvPr>
        </p:nvSpPr>
        <p:spPr/>
        <p:txBody>
          <a:bodyPr/>
          <a:lstStyle/>
          <a:p>
            <a:pPr>
              <a:defRPr/>
            </a:pPr>
            <a:fld id="{8BE948DB-39C8-4869-B69C-142BBB5BAEA2}" type="slidenum">
              <a:rPr lang="en-US" altLang="zh-CN"/>
              <a:pPr>
                <a:defRPr/>
              </a:pPr>
              <a:t>2</a:t>
            </a:fld>
            <a:endParaRPr lang="en-US" altLang="zh-CN"/>
          </a:p>
        </p:txBody>
      </p:sp>
      <p:sp>
        <p:nvSpPr>
          <p:cNvPr id="295940" name="Text Box 4"/>
          <p:cNvSpPr txBox="1">
            <a:spLocks noChangeArrowheads="1"/>
          </p:cNvSpPr>
          <p:nvPr/>
        </p:nvSpPr>
        <p:spPr bwMode="auto">
          <a:xfrm>
            <a:off x="581378" y="1484784"/>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00"/>
                </a:solidFill>
                <a:latin typeface="宋体" pitchFamily="2" charset="-122"/>
              </a:rPr>
              <a:t>存储器管理应具有以下功能：</a:t>
            </a:r>
            <a:r>
              <a:rPr lang="zh-CN" altLang="en-US" sz="3200" b="1" dirty="0">
                <a:solidFill>
                  <a:srgbClr val="000000"/>
                </a:solidFill>
                <a:latin typeface="Times New Roman" pitchFamily="18" charset="0"/>
              </a:rPr>
              <a:t> </a:t>
            </a:r>
          </a:p>
        </p:txBody>
      </p:sp>
      <p:sp>
        <p:nvSpPr>
          <p:cNvPr id="295941" name="Text Box 5"/>
          <p:cNvSpPr txBox="1">
            <a:spLocks noChangeArrowheads="1"/>
          </p:cNvSpPr>
          <p:nvPr/>
        </p:nvSpPr>
        <p:spPr bwMode="auto">
          <a:xfrm>
            <a:off x="581378" y="5094111"/>
            <a:ext cx="8077200" cy="1382713"/>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ea typeface="楷体_GB2312" pitchFamily="49" charset="-122"/>
              </a:rPr>
              <a:t>本章按这一思路展开讨论</a:t>
            </a:r>
            <a:r>
              <a:rPr lang="en-US" altLang="zh-CN" sz="2800" b="1" dirty="0">
                <a:solidFill>
                  <a:srgbClr val="000000"/>
                </a:solidFill>
                <a:latin typeface="Times New Roman" pitchFamily="18" charset="0"/>
                <a:ea typeface="楷体_GB2312" pitchFamily="49" charset="-122"/>
              </a:rPr>
              <a:t>——</a:t>
            </a:r>
            <a:r>
              <a:rPr lang="zh-CN" altLang="en-US" sz="2800" b="1" dirty="0">
                <a:solidFill>
                  <a:srgbClr val="000000"/>
                </a:solidFill>
                <a:ea typeface="楷体_GB2312" pitchFamily="49" charset="-122"/>
              </a:rPr>
              <a:t>对各种存储分配管理方式，介绍它们的内存分配、</a:t>
            </a:r>
            <a:r>
              <a:rPr lang="zh-CN" altLang="en-US" sz="2800" b="1" dirty="0" smtClean="0">
                <a:solidFill>
                  <a:srgbClr val="000000"/>
                </a:solidFill>
                <a:ea typeface="楷体_GB2312" pitchFamily="49" charset="-122"/>
              </a:rPr>
              <a:t>内存保护、地址映射和内存扩充等</a:t>
            </a:r>
            <a:r>
              <a:rPr lang="zh-CN" altLang="en-US" sz="2800" b="1" dirty="0">
                <a:solidFill>
                  <a:srgbClr val="000000"/>
                </a:solidFill>
                <a:ea typeface="楷体_GB2312" pitchFamily="49" charset="-122"/>
              </a:rPr>
              <a:t>知识。</a:t>
            </a:r>
          </a:p>
        </p:txBody>
      </p:sp>
    </p:spTree>
    <p:extLst>
      <p:ext uri="{BB962C8B-B14F-4D97-AF65-F5344CB8AC3E}">
        <p14:creationId xmlns:p14="http://schemas.microsoft.com/office/powerpoint/2010/main" val="310616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box(out)">
                                      <p:cBhvr>
                                        <p:cTn id="7" dur="500"/>
                                        <p:tgtEl>
                                          <p:spTgt spid="295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5938">
                                            <p:txEl>
                                              <p:pRg st="0" end="0"/>
                                            </p:txEl>
                                          </p:spTgt>
                                        </p:tgtEl>
                                        <p:attrNameLst>
                                          <p:attrName>style.visibility</p:attrName>
                                        </p:attrNameLst>
                                      </p:cBhvr>
                                      <p:to>
                                        <p:strVal val="visible"/>
                                      </p:to>
                                    </p:set>
                                    <p:animEffect transition="in" filter="wipe(up)">
                                      <p:cBhvr>
                                        <p:cTn id="12" dur="500"/>
                                        <p:tgtEl>
                                          <p:spTgt spid="2959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938">
                                            <p:txEl>
                                              <p:pRg st="1" end="1"/>
                                            </p:txEl>
                                          </p:spTgt>
                                        </p:tgtEl>
                                        <p:attrNameLst>
                                          <p:attrName>style.visibility</p:attrName>
                                        </p:attrNameLst>
                                      </p:cBhvr>
                                      <p:to>
                                        <p:strVal val="visible"/>
                                      </p:to>
                                    </p:set>
                                    <p:animEffect transition="in" filter="wipe(up)">
                                      <p:cBhvr>
                                        <p:cTn id="17" dur="500"/>
                                        <p:tgtEl>
                                          <p:spTgt spid="29593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5938">
                                            <p:txEl>
                                              <p:pRg st="2" end="2"/>
                                            </p:txEl>
                                          </p:spTgt>
                                        </p:tgtEl>
                                        <p:attrNameLst>
                                          <p:attrName>style.visibility</p:attrName>
                                        </p:attrNameLst>
                                      </p:cBhvr>
                                      <p:to>
                                        <p:strVal val="visible"/>
                                      </p:to>
                                    </p:set>
                                    <p:animEffect transition="in" filter="wipe(up)">
                                      <p:cBhvr>
                                        <p:cTn id="22" dur="500"/>
                                        <p:tgtEl>
                                          <p:spTgt spid="29593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5938">
                                            <p:txEl>
                                              <p:pRg st="3" end="3"/>
                                            </p:txEl>
                                          </p:spTgt>
                                        </p:tgtEl>
                                        <p:attrNameLst>
                                          <p:attrName>style.visibility</p:attrName>
                                        </p:attrNameLst>
                                      </p:cBhvr>
                                      <p:to>
                                        <p:strVal val="visible"/>
                                      </p:to>
                                    </p:set>
                                    <p:animEffect transition="in" filter="wipe(up)">
                                      <p:cBhvr>
                                        <p:cTn id="27" dur="500"/>
                                        <p:tgtEl>
                                          <p:spTgt spid="29593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5941"/>
                                        </p:tgtEl>
                                        <p:attrNameLst>
                                          <p:attrName>style.visibility</p:attrName>
                                        </p:attrNameLst>
                                      </p:cBhvr>
                                      <p:to>
                                        <p:strVal val="visible"/>
                                      </p:to>
                                    </p:set>
                                    <p:animEffect transition="in" filter="dissolve">
                                      <p:cBhvr>
                                        <p:cTn id="32" dur="500"/>
                                        <p:tgtEl>
                                          <p:spTgt spid="295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build="p" autoUpdateAnimBg="0"/>
      <p:bldP spid="295940" grpId="0" autoUpdateAnimBg="0"/>
      <p:bldP spid="29594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noAutofit/>
          </a:bodyPr>
          <a:lstStyle/>
          <a:p>
            <a:pPr algn="l"/>
            <a:r>
              <a:rPr lang="zh-CN" altLang="en-US" sz="3600" dirty="0">
                <a:latin typeface="黑体" panose="02010609060101010101" pitchFamily="49" charset="-122"/>
                <a:ea typeface="黑体" panose="02010609060101010101" pitchFamily="49" charset="-122"/>
              </a:rPr>
              <a:t/>
            </a:r>
            <a:br>
              <a:rPr lang="zh-CN" altLang="en-US" sz="3600" dirty="0">
                <a:latin typeface="黑体" panose="02010609060101010101" pitchFamily="49" charset="-122"/>
                <a:ea typeface="黑体" panose="02010609060101010101" pitchFamily="49" charset="-122"/>
              </a:rPr>
            </a:br>
            <a:r>
              <a:rPr lang="en-US" altLang="zh-CN" sz="3600" dirty="0" smtClean="0">
                <a:solidFill>
                  <a:srgbClr val="C00000"/>
                </a:solidFill>
                <a:latin typeface="黑体" panose="02010609060101010101" pitchFamily="49" charset="-122"/>
                <a:ea typeface="黑体" panose="02010609060101010101" pitchFamily="49" charset="-122"/>
              </a:rPr>
              <a:t>1</a:t>
            </a:r>
            <a:r>
              <a:rPr lang="en-US" altLang="zh-CN" sz="3600" dirty="0">
                <a:solidFill>
                  <a:srgbClr val="C00000"/>
                </a:solidFill>
                <a:latin typeface="黑体" panose="02010609060101010101" pitchFamily="49" charset="-122"/>
                <a:ea typeface="黑体" panose="02010609060101010101" pitchFamily="49" charset="-122"/>
              </a:rPr>
              <a:t>. </a:t>
            </a:r>
            <a:r>
              <a:rPr lang="zh-CN" altLang="en-US" sz="3600" dirty="0">
                <a:solidFill>
                  <a:srgbClr val="C00000"/>
                </a:solidFill>
                <a:latin typeface="黑体" panose="02010609060101010101" pitchFamily="49" charset="-122"/>
                <a:ea typeface="黑体" panose="02010609060101010101" pitchFamily="49" charset="-122"/>
              </a:rPr>
              <a:t>静态链接</a:t>
            </a:r>
            <a:r>
              <a:rPr lang="en-US" altLang="zh-CN" sz="3600" dirty="0">
                <a:solidFill>
                  <a:srgbClr val="C00000"/>
                </a:solidFill>
                <a:latin typeface="黑体" panose="02010609060101010101" pitchFamily="49" charset="-122"/>
                <a:ea typeface="黑体" panose="02010609060101010101" pitchFamily="49" charset="-122"/>
              </a:rPr>
              <a:t>(Static Linking)</a:t>
            </a:r>
            <a:r>
              <a:rPr lang="zh-CN" altLang="en-US" sz="3600" dirty="0">
                <a:solidFill>
                  <a:srgbClr val="C00000"/>
                </a:solidFill>
                <a:latin typeface="黑体" panose="02010609060101010101" pitchFamily="49" charset="-122"/>
                <a:ea typeface="黑体" panose="02010609060101010101" pitchFamily="49" charset="-122"/>
              </a:rPr>
              <a:t>方式</a:t>
            </a:r>
            <a:r>
              <a:rPr lang="zh-CN" altLang="en-US" sz="3600" dirty="0">
                <a:solidFill>
                  <a:srgbClr val="FF0000"/>
                </a:solidFill>
                <a:latin typeface="黑体" panose="02010609060101010101" pitchFamily="49" charset="-122"/>
                <a:ea typeface="黑体" panose="02010609060101010101" pitchFamily="49" charset="-122"/>
              </a:rPr>
              <a:t/>
            </a:r>
            <a:br>
              <a:rPr lang="zh-CN" altLang="en-US" sz="3600" dirty="0">
                <a:solidFill>
                  <a:srgbClr val="FF0000"/>
                </a:solidFill>
                <a:latin typeface="黑体" panose="02010609060101010101" pitchFamily="49" charset="-122"/>
                <a:ea typeface="黑体" panose="02010609060101010101" pitchFamily="49" charset="-122"/>
              </a:rPr>
            </a:br>
            <a:r>
              <a:rPr lang="zh-CN" altLang="en-US" sz="3600" dirty="0"/>
              <a:t>　　</a:t>
            </a:r>
          </a:p>
        </p:txBody>
      </p:sp>
      <p:sp>
        <p:nvSpPr>
          <p:cNvPr id="724995" name="Rectangle 3"/>
          <p:cNvSpPr>
            <a:spLocks noGrp="1" noChangeArrowheads="1"/>
          </p:cNvSpPr>
          <p:nvPr>
            <p:ph type="body" idx="1"/>
          </p:nvPr>
        </p:nvSpPr>
        <p:spPr/>
        <p:txBody>
          <a:bodyPr>
            <a:normAutofit fontScale="92500"/>
          </a:bodyPr>
          <a:lstStyle/>
          <a:p>
            <a:pPr marL="0" indent="0">
              <a:buNone/>
            </a:pPr>
            <a:r>
              <a:rPr lang="zh-CN" altLang="en-US" dirty="0"/>
              <a:t>在程序运行之前，先将各目标模块及它们所需的库函数链接成一个完整的装配模块，以后不再拆开。在图</a:t>
            </a:r>
            <a:r>
              <a:rPr lang="en-US" altLang="zh-CN" dirty="0"/>
              <a:t>4-4(a)</a:t>
            </a:r>
            <a:r>
              <a:rPr lang="zh-CN" altLang="en-US" dirty="0"/>
              <a:t>中示出了经过编译后所得到的三个目标模块</a:t>
            </a:r>
            <a:r>
              <a:rPr lang="en-US" altLang="zh-CN" dirty="0"/>
              <a:t>A</a:t>
            </a:r>
            <a:r>
              <a:rPr lang="zh-CN" altLang="en-US" dirty="0"/>
              <a:t>、</a:t>
            </a:r>
            <a:r>
              <a:rPr lang="en-US" altLang="zh-CN" dirty="0"/>
              <a:t>B</a:t>
            </a:r>
            <a:r>
              <a:rPr lang="zh-CN" altLang="en-US" dirty="0"/>
              <a:t>、</a:t>
            </a:r>
            <a:r>
              <a:rPr lang="en-US" altLang="zh-CN" dirty="0"/>
              <a:t>C</a:t>
            </a:r>
            <a:r>
              <a:rPr lang="zh-CN" altLang="en-US" dirty="0"/>
              <a:t>，它们的长度分别为</a:t>
            </a:r>
            <a:r>
              <a:rPr lang="en-US" altLang="zh-CN" dirty="0"/>
              <a:t>L</a:t>
            </a:r>
            <a:r>
              <a:rPr lang="zh-CN" altLang="en-US" dirty="0"/>
              <a:t>、</a:t>
            </a:r>
            <a:r>
              <a:rPr lang="en-US" altLang="zh-CN" dirty="0"/>
              <a:t>M</a:t>
            </a:r>
            <a:r>
              <a:rPr lang="zh-CN" altLang="en-US" dirty="0"/>
              <a:t>和</a:t>
            </a:r>
            <a:r>
              <a:rPr lang="en-US" altLang="zh-CN" dirty="0"/>
              <a:t>N</a:t>
            </a:r>
            <a:r>
              <a:rPr lang="zh-CN" altLang="en-US" dirty="0"/>
              <a:t>。在模块</a:t>
            </a:r>
            <a:r>
              <a:rPr lang="en-US" altLang="zh-CN" dirty="0"/>
              <a:t>A</a:t>
            </a:r>
            <a:r>
              <a:rPr lang="zh-CN" altLang="en-US" dirty="0"/>
              <a:t>中有一条语句</a:t>
            </a:r>
            <a:r>
              <a:rPr lang="en-US" altLang="zh-CN" dirty="0"/>
              <a:t>CALL B</a:t>
            </a:r>
            <a:r>
              <a:rPr lang="zh-CN" altLang="en-US" dirty="0"/>
              <a:t>，用于调用模块</a:t>
            </a:r>
            <a:r>
              <a:rPr lang="en-US" altLang="zh-CN" dirty="0"/>
              <a:t>B</a:t>
            </a:r>
            <a:r>
              <a:rPr lang="zh-CN" altLang="en-US" dirty="0"/>
              <a:t>。在模块</a:t>
            </a:r>
            <a:r>
              <a:rPr lang="en-US" altLang="zh-CN" dirty="0"/>
              <a:t>B</a:t>
            </a:r>
            <a:r>
              <a:rPr lang="zh-CN" altLang="en-US" dirty="0"/>
              <a:t>中有一条语句</a:t>
            </a:r>
            <a:r>
              <a:rPr lang="en-US" altLang="zh-CN" dirty="0"/>
              <a:t>CALL C</a:t>
            </a:r>
            <a:r>
              <a:rPr lang="zh-CN" altLang="en-US" dirty="0"/>
              <a:t>，用于调用模块</a:t>
            </a:r>
            <a:r>
              <a:rPr lang="en-US" altLang="zh-CN" dirty="0"/>
              <a:t>C</a:t>
            </a:r>
            <a:r>
              <a:rPr lang="zh-CN" altLang="en-US" dirty="0"/>
              <a:t>。</a:t>
            </a:r>
            <a:r>
              <a:rPr lang="en-US" altLang="zh-CN" dirty="0"/>
              <a:t>B</a:t>
            </a:r>
            <a:r>
              <a:rPr lang="zh-CN" altLang="en-US" dirty="0"/>
              <a:t>和</a:t>
            </a:r>
            <a:r>
              <a:rPr lang="en-US" altLang="zh-CN" dirty="0"/>
              <a:t>C</a:t>
            </a:r>
            <a:r>
              <a:rPr lang="zh-CN" altLang="en-US" dirty="0"/>
              <a:t>都属于外部调用符号，在将这几个目标模块装配成一个装入模块时，须解决以下两个问题： </a:t>
            </a:r>
            <a:br>
              <a:rPr lang="zh-CN" altLang="en-US" dirty="0"/>
            </a:br>
            <a:r>
              <a:rPr lang="zh-CN" altLang="en-US" dirty="0"/>
              <a:t>　　</a:t>
            </a:r>
            <a:r>
              <a:rPr lang="en-US" altLang="zh-CN" dirty="0"/>
              <a:t>(1) </a:t>
            </a:r>
            <a:r>
              <a:rPr lang="zh-CN" altLang="en-US" dirty="0"/>
              <a:t>对相对地址进行修改。</a:t>
            </a:r>
            <a:br>
              <a:rPr lang="zh-CN" altLang="en-US" dirty="0"/>
            </a:br>
            <a:r>
              <a:rPr lang="zh-CN" altLang="en-US" dirty="0"/>
              <a:t>　　</a:t>
            </a:r>
            <a:r>
              <a:rPr lang="en-US" altLang="zh-CN" dirty="0"/>
              <a:t>(2) </a:t>
            </a:r>
            <a:r>
              <a:rPr lang="zh-CN" altLang="en-US" dirty="0"/>
              <a:t>变换外部调用符号。 </a:t>
            </a:r>
            <a:endParaRPr lang="zh-CN" altLang="zh-CN" dirty="0"/>
          </a:p>
        </p:txBody>
      </p:sp>
    </p:spTree>
    <p:extLst>
      <p:ext uri="{BB962C8B-B14F-4D97-AF65-F5344CB8AC3E}">
        <p14:creationId xmlns:p14="http://schemas.microsoft.com/office/powerpoint/2010/main" val="366977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2C932C4E-3796-416D-86E0-88939F0B9C79}" type="slidenum">
              <a:rPr lang="en-US" altLang="zh-CN"/>
              <a:pPr>
                <a:defRPr/>
              </a:pPr>
              <a:t>21</a:t>
            </a:fld>
            <a:endParaRPr lang="en-US" altLang="zh-CN"/>
          </a:p>
        </p:txBody>
      </p:sp>
      <p:sp>
        <p:nvSpPr>
          <p:cNvPr id="6" name="Text Box 2"/>
          <p:cNvSpPr txBox="1">
            <a:spLocks noChangeArrowheads="1"/>
          </p:cNvSpPr>
          <p:nvPr/>
        </p:nvSpPr>
        <p:spPr bwMode="auto">
          <a:xfrm>
            <a:off x="558800" y="330200"/>
            <a:ext cx="762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dirty="0">
                <a:solidFill>
                  <a:srgbClr val="C00000"/>
                </a:solidFill>
                <a:latin typeface="黑体" panose="02010609060101010101" pitchFamily="49" charset="-122"/>
                <a:ea typeface="黑体" panose="02010609060101010101" pitchFamily="49" charset="-122"/>
              </a:rPr>
              <a:t>1. </a:t>
            </a:r>
            <a:r>
              <a:rPr lang="zh-CN" altLang="en-US" sz="3600" dirty="0">
                <a:solidFill>
                  <a:srgbClr val="C00000"/>
                </a:solidFill>
                <a:latin typeface="黑体" panose="02010609060101010101" pitchFamily="49" charset="-122"/>
                <a:ea typeface="黑体" panose="02010609060101010101" pitchFamily="49" charset="-122"/>
              </a:rPr>
              <a:t>静态链接</a:t>
            </a:r>
            <a:r>
              <a:rPr lang="en-US" altLang="zh-CN" sz="3600" dirty="0">
                <a:solidFill>
                  <a:srgbClr val="C00000"/>
                </a:solidFill>
                <a:latin typeface="黑体" panose="02010609060101010101" pitchFamily="49" charset="-122"/>
                <a:ea typeface="黑体" panose="02010609060101010101" pitchFamily="49" charset="-122"/>
              </a:rPr>
              <a:t>(Static Linking)</a:t>
            </a:r>
            <a:r>
              <a:rPr lang="zh-CN" altLang="en-US" sz="3600" dirty="0" smtClean="0">
                <a:solidFill>
                  <a:srgbClr val="C00000"/>
                </a:solidFill>
                <a:latin typeface="黑体" panose="02010609060101010101" pitchFamily="49" charset="-122"/>
                <a:ea typeface="黑体" panose="02010609060101010101" pitchFamily="49" charset="-122"/>
              </a:rPr>
              <a:t>方式</a:t>
            </a:r>
            <a:endParaRPr lang="zh-CN" altLang="en-US" sz="3600" b="1" dirty="0">
              <a:solidFill>
                <a:srgbClr val="CC3300"/>
              </a:solidFill>
              <a:latin typeface="Times New Roman" pitchFamily="18" charset="0"/>
              <a:ea typeface="楷体_GB2312" pitchFamily="49" charset="-122"/>
            </a:endParaRPr>
          </a:p>
        </p:txBody>
      </p:sp>
      <p:sp>
        <p:nvSpPr>
          <p:cNvPr id="7" name="Text Box 3"/>
          <p:cNvSpPr txBox="1">
            <a:spLocks noChangeArrowheads="1"/>
          </p:cNvSpPr>
          <p:nvPr/>
        </p:nvSpPr>
        <p:spPr bwMode="auto">
          <a:xfrm>
            <a:off x="444500" y="1181100"/>
            <a:ext cx="8280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35000"/>
              </a:spcAft>
              <a:buClr>
                <a:srgbClr val="FF3300"/>
              </a:buClr>
              <a:buSzPct val="60000"/>
              <a:buFont typeface="Wingdings" pitchFamily="2" charset="2"/>
              <a:buNone/>
            </a:pPr>
            <a:r>
              <a:rPr lang="zh-CN" altLang="en-US" sz="3200" b="1" dirty="0">
                <a:solidFill>
                  <a:srgbClr val="000066"/>
                </a:solidFill>
                <a:latin typeface="Times New Roman" pitchFamily="18" charset="0"/>
                <a:ea typeface="黑体" pitchFamily="2" charset="-122"/>
              </a:rPr>
              <a:t>实现静态链接应解决两个问题</a:t>
            </a:r>
            <a:r>
              <a:rPr lang="zh-CN" altLang="en-US" sz="2800" b="1" dirty="0">
                <a:solidFill>
                  <a:srgbClr val="000000"/>
                </a:solidFill>
                <a:latin typeface="Times New Roman" pitchFamily="18" charset="0"/>
              </a:rPr>
              <a:t>：</a:t>
            </a:r>
          </a:p>
          <a:p>
            <a:pPr algn="just" eaLnBrk="1" fontAlgn="base" hangingPunct="1">
              <a:spcBef>
                <a:spcPct val="10000"/>
              </a:spcBef>
              <a:spcAft>
                <a:spcPct val="0"/>
              </a:spcAft>
              <a:buClr>
                <a:srgbClr val="0000FF"/>
              </a:buClr>
              <a:buFont typeface="Wingdings" pitchFamily="2" charset="2"/>
              <a:buAutoNum type="circleNumDbPlain"/>
            </a:pPr>
            <a:r>
              <a:rPr lang="zh-CN" altLang="en-US" sz="2800" b="1" dirty="0">
                <a:solidFill>
                  <a:srgbClr val="000000"/>
                </a:solidFill>
                <a:latin typeface="Times New Roman" pitchFamily="18" charset="0"/>
                <a:ea typeface="楷体_GB2312" pitchFamily="49" charset="-122"/>
              </a:rPr>
              <a:t>对相对地址进行修改。编译程序产生的所有目标模块中，起始地址都是</a:t>
            </a:r>
            <a:r>
              <a:rPr lang="en-US" altLang="zh-CN" sz="2800" b="1" dirty="0">
                <a:solidFill>
                  <a:srgbClr val="000000"/>
                </a:solidFill>
                <a:latin typeface="Times New Roman" pitchFamily="18" charset="0"/>
                <a:ea typeface="楷体_GB2312" pitchFamily="49" charset="-122"/>
              </a:rPr>
              <a:t>0</a:t>
            </a:r>
            <a:r>
              <a:rPr lang="zh-CN" altLang="en-US" sz="2800" b="1" dirty="0">
                <a:solidFill>
                  <a:srgbClr val="000000"/>
                </a:solidFill>
                <a:latin typeface="Times New Roman" pitchFamily="18" charset="0"/>
                <a:ea typeface="楷体_GB2312" pitchFamily="49" charset="-122"/>
              </a:rPr>
              <a:t>，每个模块中的地址都是相对于起始地址计算的。在链接成一个模块后，后续模块在装入模块的起始地址不再是</a:t>
            </a:r>
            <a:r>
              <a:rPr lang="en-US" altLang="zh-CN" sz="2800" b="1" dirty="0">
                <a:solidFill>
                  <a:srgbClr val="000000"/>
                </a:solidFill>
                <a:latin typeface="Times New Roman" pitchFamily="18" charset="0"/>
                <a:ea typeface="楷体_GB2312" pitchFamily="49" charset="-122"/>
              </a:rPr>
              <a:t>0</a:t>
            </a:r>
            <a:r>
              <a:rPr lang="zh-CN" altLang="en-US" sz="2800" b="1" dirty="0">
                <a:solidFill>
                  <a:srgbClr val="000000"/>
                </a:solidFill>
                <a:latin typeface="Times New Roman" pitchFamily="18" charset="0"/>
                <a:ea typeface="楷体_GB2312" pitchFamily="49" charset="-122"/>
              </a:rPr>
              <a:t>。</a:t>
            </a:r>
          </a:p>
          <a:p>
            <a:pPr algn="just" eaLnBrk="1" fontAlgn="base" hangingPunct="1">
              <a:spcBef>
                <a:spcPct val="10000"/>
              </a:spcBef>
              <a:spcAft>
                <a:spcPct val="0"/>
              </a:spcAft>
              <a:buClr>
                <a:srgbClr val="0000FF"/>
              </a:buClr>
              <a:buFont typeface="Wingdings" pitchFamily="2" charset="2"/>
              <a:buAutoNum type="circleNumDbPlain"/>
            </a:pPr>
            <a:r>
              <a:rPr lang="zh-CN" altLang="en-US" sz="2800" b="1" dirty="0">
                <a:solidFill>
                  <a:srgbClr val="000000"/>
                </a:solidFill>
                <a:latin typeface="Times New Roman" pitchFamily="18" charset="0"/>
                <a:ea typeface="楷体_GB2312" pitchFamily="49" charset="-122"/>
              </a:rPr>
              <a:t>变换外部调用符号。将每个模块中所用的外部调用符号也都变换为相对地址，例如，编译得到</a:t>
            </a:r>
            <a:r>
              <a:rPr lang="en-US" altLang="zh-CN" sz="2800" b="1" dirty="0">
                <a:solidFill>
                  <a:srgbClr val="000000"/>
                </a:solidFill>
                <a:latin typeface="Times New Roman" pitchFamily="18" charset="0"/>
                <a:ea typeface="楷体_GB2312" pitchFamily="49" charset="-122"/>
              </a:rPr>
              <a:t>3</a:t>
            </a:r>
            <a:r>
              <a:rPr lang="zh-CN" altLang="en-US" sz="2800" b="1" dirty="0">
                <a:solidFill>
                  <a:srgbClr val="000000"/>
                </a:solidFill>
                <a:latin typeface="Times New Roman" pitchFamily="18" charset="0"/>
                <a:ea typeface="楷体_GB2312" pitchFamily="49" charset="-122"/>
              </a:rPr>
              <a:t>个目标模块</a:t>
            </a:r>
            <a:r>
              <a:rPr lang="en-US" altLang="zh-CN" sz="2800" b="1" dirty="0">
                <a:solidFill>
                  <a:srgbClr val="000000"/>
                </a:solidFill>
                <a:latin typeface="Times New Roman" pitchFamily="18" charset="0"/>
                <a:ea typeface="楷体_GB2312" pitchFamily="49" charset="-122"/>
              </a:rPr>
              <a:t>A</a:t>
            </a:r>
            <a:r>
              <a:rPr lang="zh-CN" altLang="en-US" sz="2800" b="1" dirty="0">
                <a:solidFill>
                  <a:srgbClr val="000000"/>
                </a:solidFill>
                <a:latin typeface="Times New Roman" pitchFamily="18" charset="0"/>
                <a:ea typeface="楷体_GB2312" pitchFamily="49" charset="-122"/>
              </a:rPr>
              <a:t>、</a:t>
            </a:r>
            <a:r>
              <a:rPr lang="en-US" altLang="zh-CN" sz="2800" b="1" dirty="0">
                <a:solidFill>
                  <a:srgbClr val="000000"/>
                </a:solidFill>
                <a:latin typeface="Times New Roman" pitchFamily="18" charset="0"/>
                <a:ea typeface="楷体_GB2312" pitchFamily="49" charset="-122"/>
              </a:rPr>
              <a:t>B</a:t>
            </a:r>
            <a:r>
              <a:rPr lang="zh-CN" altLang="en-US" sz="2800" b="1" dirty="0">
                <a:solidFill>
                  <a:srgbClr val="000000"/>
                </a:solidFill>
                <a:latin typeface="Times New Roman" pitchFamily="18" charset="0"/>
                <a:ea typeface="楷体_GB2312" pitchFamily="49" charset="-122"/>
              </a:rPr>
              <a:t>、</a:t>
            </a:r>
            <a:r>
              <a:rPr lang="en-US" altLang="zh-CN" sz="2800" b="1" dirty="0">
                <a:solidFill>
                  <a:srgbClr val="000000"/>
                </a:solidFill>
                <a:latin typeface="Times New Roman" pitchFamily="18" charset="0"/>
                <a:ea typeface="楷体_GB2312" pitchFamily="49" charset="-122"/>
              </a:rPr>
              <a:t>C</a:t>
            </a:r>
            <a:r>
              <a:rPr lang="zh-CN" altLang="en-US" sz="2800" b="1" dirty="0">
                <a:solidFill>
                  <a:srgbClr val="000000"/>
                </a:solidFill>
                <a:latin typeface="Times New Roman" pitchFamily="18" charset="0"/>
                <a:ea typeface="楷体_GB2312" pitchFamily="49" charset="-122"/>
              </a:rPr>
              <a:t>，它们的长度分别是</a:t>
            </a:r>
            <a:r>
              <a:rPr lang="en-US" altLang="zh-CN" sz="2800" b="1" dirty="0">
                <a:solidFill>
                  <a:srgbClr val="000000"/>
                </a:solidFill>
                <a:latin typeface="Times New Roman" pitchFamily="18" charset="0"/>
                <a:ea typeface="楷体_GB2312" pitchFamily="49" charset="-122"/>
              </a:rPr>
              <a:t>L</a:t>
            </a:r>
            <a:r>
              <a:rPr lang="zh-CN" altLang="en-US" sz="2800" b="1" dirty="0">
                <a:solidFill>
                  <a:srgbClr val="000000"/>
                </a:solidFill>
                <a:latin typeface="Times New Roman" pitchFamily="18" charset="0"/>
                <a:ea typeface="楷体_GB2312" pitchFamily="49" charset="-122"/>
              </a:rPr>
              <a:t>、</a:t>
            </a:r>
            <a:r>
              <a:rPr lang="en-US" altLang="zh-CN" sz="2800" b="1" dirty="0">
                <a:solidFill>
                  <a:srgbClr val="000000"/>
                </a:solidFill>
                <a:latin typeface="Times New Roman" pitchFamily="18" charset="0"/>
                <a:ea typeface="楷体_GB2312" pitchFamily="49" charset="-122"/>
              </a:rPr>
              <a:t>M</a:t>
            </a:r>
            <a:r>
              <a:rPr lang="zh-CN" altLang="en-US" sz="2800" b="1" dirty="0">
                <a:solidFill>
                  <a:srgbClr val="000000"/>
                </a:solidFill>
                <a:latin typeface="Times New Roman" pitchFamily="18" charset="0"/>
                <a:ea typeface="楷体_GB2312" pitchFamily="49" charset="-122"/>
              </a:rPr>
              <a:t>和</a:t>
            </a:r>
            <a:r>
              <a:rPr lang="en-US" altLang="zh-CN" sz="2800" b="1" dirty="0">
                <a:solidFill>
                  <a:srgbClr val="000000"/>
                </a:solidFill>
                <a:latin typeface="Times New Roman" pitchFamily="18" charset="0"/>
                <a:ea typeface="楷体_GB2312" pitchFamily="49" charset="-122"/>
              </a:rPr>
              <a:t>N</a:t>
            </a:r>
            <a:r>
              <a:rPr lang="zh-CN" altLang="en-US" sz="2800" b="1" dirty="0">
                <a:solidFill>
                  <a:srgbClr val="000000"/>
                </a:solidFill>
                <a:latin typeface="Times New Roman" pitchFamily="18" charset="0"/>
                <a:ea typeface="楷体_GB2312" pitchFamily="49" charset="-122"/>
              </a:rPr>
              <a:t>，则把</a:t>
            </a:r>
            <a:r>
              <a:rPr lang="en-US" altLang="zh-CN" sz="2800" b="1" dirty="0">
                <a:solidFill>
                  <a:srgbClr val="000000"/>
                </a:solidFill>
                <a:latin typeface="Times New Roman" pitchFamily="18" charset="0"/>
                <a:ea typeface="楷体_GB2312" pitchFamily="49" charset="-122"/>
              </a:rPr>
              <a:t>B</a:t>
            </a:r>
            <a:r>
              <a:rPr lang="zh-CN" altLang="en-US" sz="2800" b="1" dirty="0">
                <a:solidFill>
                  <a:srgbClr val="000000"/>
                </a:solidFill>
                <a:latin typeface="Times New Roman" pitchFamily="18" charset="0"/>
                <a:ea typeface="楷体_GB2312" pitchFamily="49" charset="-122"/>
              </a:rPr>
              <a:t>的起始地址变换为</a:t>
            </a:r>
            <a:r>
              <a:rPr lang="en-US" altLang="zh-CN" sz="2800" b="1" dirty="0">
                <a:solidFill>
                  <a:srgbClr val="000000"/>
                </a:solidFill>
                <a:latin typeface="Times New Roman" pitchFamily="18" charset="0"/>
                <a:ea typeface="楷体_GB2312" pitchFamily="49" charset="-122"/>
              </a:rPr>
              <a:t>L</a:t>
            </a:r>
            <a:r>
              <a:rPr lang="zh-CN" altLang="en-US" sz="2800" b="1" dirty="0">
                <a:solidFill>
                  <a:srgbClr val="000000"/>
                </a:solidFill>
                <a:latin typeface="Times New Roman" pitchFamily="18" charset="0"/>
                <a:ea typeface="楷体_GB2312" pitchFamily="49" charset="-122"/>
              </a:rPr>
              <a:t>，把</a:t>
            </a:r>
            <a:r>
              <a:rPr lang="en-US" altLang="zh-CN" sz="2800" b="1" dirty="0">
                <a:solidFill>
                  <a:srgbClr val="000000"/>
                </a:solidFill>
                <a:latin typeface="Times New Roman" pitchFamily="18" charset="0"/>
                <a:ea typeface="楷体_GB2312" pitchFamily="49" charset="-122"/>
              </a:rPr>
              <a:t>C</a:t>
            </a:r>
            <a:r>
              <a:rPr lang="zh-CN" altLang="en-US" sz="2800" b="1" dirty="0">
                <a:solidFill>
                  <a:srgbClr val="000000"/>
                </a:solidFill>
                <a:latin typeface="Times New Roman" pitchFamily="18" charset="0"/>
                <a:ea typeface="楷体_GB2312" pitchFamily="49" charset="-122"/>
              </a:rPr>
              <a:t>的起始地址变换为</a:t>
            </a:r>
            <a:r>
              <a:rPr lang="en-US" altLang="zh-CN" sz="2800" b="1" dirty="0">
                <a:solidFill>
                  <a:srgbClr val="000000"/>
                </a:solidFill>
                <a:latin typeface="Times New Roman" pitchFamily="18" charset="0"/>
                <a:ea typeface="楷体_GB2312" pitchFamily="49" charset="-122"/>
              </a:rPr>
              <a:t>L+M</a:t>
            </a:r>
            <a:r>
              <a:rPr lang="zh-CN" altLang="en-US" sz="2800" b="1" dirty="0">
                <a:solidFill>
                  <a:srgbClr val="000000"/>
                </a:solidFill>
                <a:latin typeface="Times New Roman" pitchFamily="18" charset="0"/>
                <a:ea typeface="楷体_GB2312" pitchFamily="49" charset="-122"/>
              </a:rPr>
              <a:t>。</a:t>
            </a:r>
            <a:r>
              <a:rPr lang="zh-CN" altLang="en-US" sz="2800" b="1" dirty="0">
                <a:solidFill>
                  <a:srgbClr val="FF0000"/>
                </a:solidFill>
                <a:latin typeface="Times New Roman" pitchFamily="18" charset="0"/>
                <a:ea typeface="楷体_GB2312" pitchFamily="49" charset="-122"/>
              </a:rPr>
              <a:t>这种先进行链接所形成的一个完整的装入模块，又称为可执行文件。</a:t>
            </a:r>
          </a:p>
        </p:txBody>
      </p:sp>
    </p:spTree>
    <p:extLst>
      <p:ext uri="{BB962C8B-B14F-4D97-AF65-F5344CB8AC3E}">
        <p14:creationId xmlns:p14="http://schemas.microsoft.com/office/powerpoint/2010/main" val="4024472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ormAutofit fontScale="90000"/>
          </a:bodyPr>
          <a:lstStyle/>
          <a:p>
            <a:r>
              <a:rPr lang="en-US" altLang="zh-CN" dirty="0">
                <a:solidFill>
                  <a:srgbClr val="C00000"/>
                </a:solidFill>
                <a:latin typeface="黑体" panose="02010609060101010101" pitchFamily="49" charset="-122"/>
                <a:ea typeface="黑体" panose="02010609060101010101" pitchFamily="49" charset="-122"/>
              </a:rPr>
              <a:t>1. </a:t>
            </a:r>
            <a:r>
              <a:rPr lang="zh-CN" altLang="en-US" dirty="0">
                <a:solidFill>
                  <a:srgbClr val="C00000"/>
                </a:solidFill>
                <a:latin typeface="黑体" panose="02010609060101010101" pitchFamily="49" charset="-122"/>
                <a:ea typeface="黑体" panose="02010609060101010101" pitchFamily="49" charset="-122"/>
              </a:rPr>
              <a:t>静态链接</a:t>
            </a:r>
            <a:r>
              <a:rPr lang="en-US" altLang="zh-CN" dirty="0">
                <a:solidFill>
                  <a:srgbClr val="C00000"/>
                </a:solidFill>
                <a:latin typeface="黑体" panose="02010609060101010101" pitchFamily="49" charset="-122"/>
                <a:ea typeface="黑体" panose="02010609060101010101" pitchFamily="49" charset="-122"/>
              </a:rPr>
              <a:t>(Static Linking)</a:t>
            </a:r>
            <a:r>
              <a:rPr lang="zh-CN" altLang="en-US" dirty="0">
                <a:solidFill>
                  <a:srgbClr val="C00000"/>
                </a:solidFill>
                <a:latin typeface="黑体" panose="02010609060101010101" pitchFamily="49" charset="-122"/>
                <a:ea typeface="黑体" panose="02010609060101010101" pitchFamily="49" charset="-122"/>
              </a:rPr>
              <a:t>方式</a:t>
            </a:r>
            <a:endParaRPr lang="zh-CN" altLang="zh-CN" dirty="0">
              <a:solidFill>
                <a:srgbClr val="C00000"/>
              </a:solidFill>
            </a:endParaRPr>
          </a:p>
        </p:txBody>
      </p:sp>
      <p:sp>
        <p:nvSpPr>
          <p:cNvPr id="726019"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400" dirty="0"/>
              <a:t>图</a:t>
            </a:r>
            <a:r>
              <a:rPr lang="en-US" altLang="zh-CN" sz="2400" dirty="0"/>
              <a:t>4-4</a:t>
            </a:r>
            <a:r>
              <a:rPr lang="zh-CN" altLang="en-US" sz="2400" dirty="0"/>
              <a:t>　程序链接示意图</a:t>
            </a:r>
          </a:p>
        </p:txBody>
      </p:sp>
      <p:pic>
        <p:nvPicPr>
          <p:cNvPr id="726020" name="Picture 4" descr="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12875"/>
            <a:ext cx="6026150" cy="390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1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49B9B8C4-8AC2-48C5-BE38-8D0AAB67BEB7}" type="slidenum">
              <a:rPr lang="en-US" altLang="zh-CN"/>
              <a:pPr>
                <a:defRPr/>
              </a:pPr>
              <a:t>23</a:t>
            </a:fld>
            <a:endParaRPr lang="en-US" altLang="zh-CN"/>
          </a:p>
        </p:txBody>
      </p:sp>
      <p:sp>
        <p:nvSpPr>
          <p:cNvPr id="6" name="Text Box 2"/>
          <p:cNvSpPr txBox="1">
            <a:spLocks noChangeArrowheads="1"/>
          </p:cNvSpPr>
          <p:nvPr/>
        </p:nvSpPr>
        <p:spPr bwMode="auto">
          <a:xfrm>
            <a:off x="558800" y="330200"/>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b="1">
                <a:solidFill>
                  <a:srgbClr val="CC3300"/>
                </a:solidFill>
                <a:latin typeface="Times New Roman" pitchFamily="18" charset="0"/>
                <a:ea typeface="楷体_GB2312" pitchFamily="49" charset="-122"/>
              </a:rPr>
              <a:t>2.  </a:t>
            </a:r>
            <a:r>
              <a:rPr lang="zh-CN" altLang="en-US" sz="3600" b="1">
                <a:solidFill>
                  <a:srgbClr val="CC3300"/>
                </a:solidFill>
                <a:latin typeface="Times New Roman" pitchFamily="18" charset="0"/>
                <a:ea typeface="楷体_GB2312" pitchFamily="49" charset="-122"/>
              </a:rPr>
              <a:t>装入时动态链接方式</a:t>
            </a:r>
          </a:p>
        </p:txBody>
      </p:sp>
      <p:sp>
        <p:nvSpPr>
          <p:cNvPr id="7" name="Text Box 3"/>
          <p:cNvSpPr txBox="1">
            <a:spLocks noChangeArrowheads="1"/>
          </p:cNvSpPr>
          <p:nvPr/>
        </p:nvSpPr>
        <p:spPr bwMode="auto">
          <a:xfrm>
            <a:off x="546100" y="1130300"/>
            <a:ext cx="80772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zh-CN" altLang="en-US" sz="3200" b="1">
                <a:solidFill>
                  <a:srgbClr val="000000"/>
                </a:solidFill>
              </a:rPr>
              <a:t>边装入边链接。</a:t>
            </a:r>
          </a:p>
          <a:p>
            <a:pPr eaLnBrk="1" fontAlgn="base" hangingPunct="1">
              <a:spcBef>
                <a:spcPct val="10000"/>
              </a:spcBef>
              <a:spcAft>
                <a:spcPct val="0"/>
              </a:spcAft>
              <a:buClr>
                <a:srgbClr val="FF3300"/>
              </a:buClr>
              <a:buSzPct val="60000"/>
              <a:buFont typeface="Wingdings" pitchFamily="2" charset="2"/>
              <a:buNone/>
            </a:pPr>
            <a:r>
              <a:rPr lang="zh-CN" altLang="en-US" sz="3200" b="1">
                <a:solidFill>
                  <a:srgbClr val="0000FF"/>
                </a:solidFill>
                <a:ea typeface="黑体" pitchFamily="2" charset="-122"/>
              </a:rPr>
              <a:t>优点</a:t>
            </a:r>
            <a:r>
              <a:rPr lang="zh-CN" altLang="en-US" sz="3200" b="1">
                <a:solidFill>
                  <a:srgbClr val="000000"/>
                </a:solidFill>
              </a:rPr>
              <a:t>：</a:t>
            </a:r>
          </a:p>
        </p:txBody>
      </p:sp>
      <p:sp>
        <p:nvSpPr>
          <p:cNvPr id="8" name="Text Box 4"/>
          <p:cNvSpPr txBox="1">
            <a:spLocks noChangeArrowheads="1"/>
          </p:cNvSpPr>
          <p:nvPr/>
        </p:nvSpPr>
        <p:spPr bwMode="auto">
          <a:xfrm>
            <a:off x="622300" y="2425700"/>
            <a:ext cx="7962900" cy="404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Font typeface="Wingdings" pitchFamily="2" charset="2"/>
              <a:buAutoNum type="circleNumDbPlain"/>
            </a:pPr>
            <a:r>
              <a:rPr lang="zh-CN" altLang="en-US" sz="3200" b="1">
                <a:solidFill>
                  <a:srgbClr val="000000"/>
                </a:solidFill>
                <a:latin typeface="Times New Roman" pitchFamily="18" charset="0"/>
              </a:rPr>
              <a:t>便于对某个模块的修改和更新 。采用动态链接方式，由于</a:t>
            </a:r>
            <a:r>
              <a:rPr lang="zh-CN" altLang="en-US" sz="3200" b="1">
                <a:solidFill>
                  <a:srgbClr val="0000FF"/>
                </a:solidFill>
                <a:latin typeface="Times New Roman" pitchFamily="18" charset="0"/>
                <a:ea typeface="楷体_GB2312" pitchFamily="49" charset="-122"/>
              </a:rPr>
              <a:t>各目标模块是分开存放</a:t>
            </a:r>
            <a:r>
              <a:rPr lang="zh-CN" altLang="en-US" sz="3200" b="1">
                <a:solidFill>
                  <a:srgbClr val="000000"/>
                </a:solidFill>
                <a:latin typeface="Times New Roman" pitchFamily="18" charset="0"/>
              </a:rPr>
              <a:t>的，所以要修改或更新各目标模块，是件非常容易的事。</a:t>
            </a:r>
          </a:p>
          <a:p>
            <a:pPr eaLnBrk="1" fontAlgn="base" hangingPunct="1">
              <a:spcBef>
                <a:spcPct val="10000"/>
              </a:spcBef>
              <a:spcAft>
                <a:spcPct val="0"/>
              </a:spcAft>
              <a:buClr>
                <a:srgbClr val="FF3300"/>
              </a:buClr>
              <a:buFont typeface="Wingdings" pitchFamily="2" charset="2"/>
              <a:buAutoNum type="circleNumDbPlain"/>
            </a:pPr>
            <a:r>
              <a:rPr lang="zh-CN" altLang="en-US" sz="3200" b="1">
                <a:solidFill>
                  <a:srgbClr val="000000"/>
                </a:solidFill>
                <a:latin typeface="Times New Roman" pitchFamily="18" charset="0"/>
              </a:rPr>
              <a:t>便于实现对目标模块的共享。采用动态链接方式，</a:t>
            </a:r>
            <a:r>
              <a:rPr lang="en-US" altLang="zh-CN" sz="3200" b="1">
                <a:solidFill>
                  <a:srgbClr val="000000"/>
                </a:solidFill>
                <a:latin typeface="Times New Roman" pitchFamily="18" charset="0"/>
              </a:rPr>
              <a:t>OS</a:t>
            </a:r>
            <a:r>
              <a:rPr lang="zh-CN" altLang="en-US" sz="3200" b="1">
                <a:solidFill>
                  <a:srgbClr val="000000"/>
                </a:solidFill>
                <a:latin typeface="Times New Roman" pitchFamily="18" charset="0"/>
              </a:rPr>
              <a:t>很容易将一个目标模块链接到几个应用模块上，实现多个应用程序对该模块的共享。 </a:t>
            </a:r>
          </a:p>
        </p:txBody>
      </p:sp>
    </p:spTree>
    <p:extLst>
      <p:ext uri="{BB962C8B-B14F-4D97-AF65-F5344CB8AC3E}">
        <p14:creationId xmlns:p14="http://schemas.microsoft.com/office/powerpoint/2010/main" val="74892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AE67F980-B51A-4145-A51F-B4DAE75CBD02}" type="slidenum">
              <a:rPr lang="en-US" altLang="zh-CN"/>
              <a:pPr>
                <a:defRPr/>
              </a:pPr>
              <a:t>24</a:t>
            </a:fld>
            <a:endParaRPr lang="en-US" altLang="zh-CN"/>
          </a:p>
        </p:txBody>
      </p:sp>
      <p:sp>
        <p:nvSpPr>
          <p:cNvPr id="6" name="Text Box 2"/>
          <p:cNvSpPr txBox="1">
            <a:spLocks noChangeArrowheads="1"/>
          </p:cNvSpPr>
          <p:nvPr/>
        </p:nvSpPr>
        <p:spPr bwMode="auto">
          <a:xfrm>
            <a:off x="622300" y="3556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b="1">
                <a:solidFill>
                  <a:srgbClr val="CC3300"/>
                </a:solidFill>
                <a:latin typeface="Times New Roman" pitchFamily="18" charset="0"/>
              </a:rPr>
              <a:t>3.  </a:t>
            </a:r>
            <a:r>
              <a:rPr lang="zh-CN" altLang="en-US" sz="3600" b="1">
                <a:solidFill>
                  <a:srgbClr val="CC3300"/>
                </a:solidFill>
                <a:latin typeface="Times New Roman" pitchFamily="18" charset="0"/>
                <a:ea typeface="楷体_GB2312" pitchFamily="49" charset="-122"/>
              </a:rPr>
              <a:t>运行时动态连接</a:t>
            </a:r>
          </a:p>
        </p:txBody>
      </p:sp>
      <p:sp>
        <p:nvSpPr>
          <p:cNvPr id="7" name="Text Box 3"/>
          <p:cNvSpPr txBox="1">
            <a:spLocks noChangeArrowheads="1"/>
          </p:cNvSpPr>
          <p:nvPr/>
        </p:nvSpPr>
        <p:spPr bwMode="auto">
          <a:xfrm>
            <a:off x="609600" y="1130300"/>
            <a:ext cx="8077200" cy="44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zh-CN" altLang="en-US" sz="2600" b="1">
                <a:solidFill>
                  <a:srgbClr val="000000"/>
                </a:solidFill>
                <a:latin typeface="Times New Roman" pitchFamily="18" charset="0"/>
              </a:rPr>
              <a:t>　　在许多情况下，应用程序在运行时，每次要运行的模块可能是不相同的。但由于事先无法知道本次要运行哪些模块，故只能将所有可能要运行到的模块都装入内存，并在装入时全部链接在一起，这显然是低效的。</a:t>
            </a:r>
          </a:p>
          <a:p>
            <a:pPr eaLnBrk="1" fontAlgn="base" hangingPunct="1">
              <a:spcBef>
                <a:spcPct val="10000"/>
              </a:spcBef>
              <a:spcAft>
                <a:spcPct val="0"/>
              </a:spcAft>
              <a:buClr>
                <a:srgbClr val="FF3300"/>
              </a:buClr>
              <a:buSzPct val="60000"/>
              <a:buFont typeface="Wingdings" pitchFamily="2" charset="2"/>
              <a:buNone/>
            </a:pPr>
            <a:r>
              <a:rPr lang="zh-CN" altLang="en-US" sz="2600" b="1">
                <a:solidFill>
                  <a:srgbClr val="000000"/>
                </a:solidFill>
                <a:latin typeface="Times New Roman" pitchFamily="18" charset="0"/>
              </a:rPr>
              <a:t>　　近几年流行起来的运行时动态链接方式，是对上述在装入时链接方式的一种改进。这种链接方式是将对某个模块的链接推迟到执行时才执行，亦即，在执行过程中，当发现一个被调用模块尚未装入内存时，立即由</a:t>
            </a:r>
            <a:r>
              <a:rPr lang="en-US" altLang="zh-CN" sz="2600" b="1">
                <a:solidFill>
                  <a:srgbClr val="000000"/>
                </a:solidFill>
                <a:latin typeface="Times New Roman" pitchFamily="18" charset="0"/>
              </a:rPr>
              <a:t>OS</a:t>
            </a:r>
            <a:r>
              <a:rPr lang="zh-CN" altLang="en-US" sz="2600" b="1">
                <a:solidFill>
                  <a:srgbClr val="000000"/>
                </a:solidFill>
                <a:latin typeface="Times New Roman" pitchFamily="18" charset="0"/>
              </a:rPr>
              <a:t>去找到该模块并将它装入内存，把它链接到调用者模块上。</a:t>
            </a:r>
          </a:p>
        </p:txBody>
      </p:sp>
      <p:sp>
        <p:nvSpPr>
          <p:cNvPr id="8" name="Text Box 4"/>
          <p:cNvSpPr txBox="1">
            <a:spLocks noChangeArrowheads="1"/>
          </p:cNvSpPr>
          <p:nvPr/>
        </p:nvSpPr>
        <p:spPr bwMode="auto">
          <a:xfrm>
            <a:off x="812800" y="56896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3200" b="1">
                <a:solidFill>
                  <a:srgbClr val="0000FF"/>
                </a:solidFill>
                <a:ea typeface="黑体" pitchFamily="2" charset="-122"/>
              </a:rPr>
              <a:t>优点：</a:t>
            </a:r>
          </a:p>
        </p:txBody>
      </p:sp>
      <p:sp>
        <p:nvSpPr>
          <p:cNvPr id="9" name="Text Box 5"/>
          <p:cNvSpPr txBox="1">
            <a:spLocks noChangeArrowheads="1"/>
          </p:cNvSpPr>
          <p:nvPr/>
        </p:nvSpPr>
        <p:spPr bwMode="auto">
          <a:xfrm>
            <a:off x="2171700" y="5524500"/>
            <a:ext cx="57150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Font typeface="Wingdings" pitchFamily="2" charset="2"/>
              <a:buChar char="n"/>
            </a:pPr>
            <a:r>
              <a:rPr lang="zh-CN" altLang="en-US" sz="2800" b="1">
                <a:solidFill>
                  <a:srgbClr val="0000FF"/>
                </a:solidFill>
                <a:latin typeface="仿宋_GB2312" pitchFamily="49" charset="-122"/>
                <a:ea typeface="仿宋_GB2312" pitchFamily="49" charset="-122"/>
              </a:rPr>
              <a:t>加快模块的装入过程； </a:t>
            </a:r>
          </a:p>
          <a:p>
            <a:pPr eaLnBrk="1" fontAlgn="base" hangingPunct="1">
              <a:spcBef>
                <a:spcPct val="10000"/>
              </a:spcBef>
              <a:spcAft>
                <a:spcPct val="0"/>
              </a:spcAft>
              <a:buClr>
                <a:srgbClr val="FF3300"/>
              </a:buClr>
              <a:buFont typeface="Wingdings" pitchFamily="2" charset="2"/>
              <a:buChar char="n"/>
            </a:pPr>
            <a:r>
              <a:rPr lang="zh-CN" altLang="en-US" sz="2800" b="1">
                <a:solidFill>
                  <a:srgbClr val="0000FF"/>
                </a:solidFill>
                <a:latin typeface="仿宋_GB2312" pitchFamily="49" charset="-122"/>
                <a:ea typeface="仿宋_GB2312" pitchFamily="49" charset="-122"/>
              </a:rPr>
              <a:t>节省大量内存。 </a:t>
            </a:r>
          </a:p>
        </p:txBody>
      </p:sp>
    </p:spTree>
    <p:extLst>
      <p:ext uri="{BB962C8B-B14F-4D97-AF65-F5344CB8AC3E}">
        <p14:creationId xmlns:p14="http://schemas.microsoft.com/office/powerpoint/2010/main" val="62177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normAutofit/>
          </a:bodyPr>
          <a:lstStyle/>
          <a:p>
            <a:pPr>
              <a:lnSpc>
                <a:spcPct val="140000"/>
              </a:lnSpc>
            </a:pPr>
            <a:r>
              <a:rPr lang="en-US" altLang="zh-CN" sz="3200" dirty="0">
                <a:latin typeface="黑体" panose="02010609060101010101" pitchFamily="49" charset="-122"/>
                <a:ea typeface="黑体" panose="02010609060101010101" pitchFamily="49" charset="-122"/>
              </a:rPr>
              <a:t> </a:t>
            </a:r>
            <a:r>
              <a:rPr lang="en-US" altLang="zh-CN" sz="4000" dirty="0"/>
              <a:t>4.3  </a:t>
            </a:r>
            <a:r>
              <a:rPr lang="zh-CN" altLang="en-US" sz="4000" dirty="0"/>
              <a:t>连续分配存储管理方式</a:t>
            </a:r>
            <a:r>
              <a:rPr lang="zh-CN" altLang="en-US" sz="3200" dirty="0" smtClean="0">
                <a:latin typeface="黑体" panose="02010609060101010101" pitchFamily="49" charset="-122"/>
                <a:ea typeface="黑体" panose="02010609060101010101" pitchFamily="49" charset="-122"/>
              </a:rPr>
              <a:t>　</a:t>
            </a:r>
            <a:endParaRPr lang="zh-CN" altLang="en-US" dirty="0"/>
          </a:p>
        </p:txBody>
      </p:sp>
      <p:sp>
        <p:nvSpPr>
          <p:cNvPr id="729091" name="Rectangle 3"/>
          <p:cNvSpPr>
            <a:spLocks noGrp="1" noChangeArrowheads="1"/>
          </p:cNvSpPr>
          <p:nvPr>
            <p:ph type="body" idx="1"/>
          </p:nvPr>
        </p:nvSpPr>
        <p:spPr/>
        <p:txBody>
          <a:bodyPr/>
          <a:lstStyle/>
          <a:p>
            <a:pPr marL="0" indent="0">
              <a:buNone/>
            </a:pPr>
            <a:r>
              <a:rPr lang="en-US" altLang="zh-CN" dirty="0">
                <a:solidFill>
                  <a:srgbClr val="C00000"/>
                </a:solidFill>
                <a:latin typeface="黑体" panose="02010609060101010101" pitchFamily="49" charset="-122"/>
              </a:rPr>
              <a:t>4.3.1  </a:t>
            </a:r>
            <a:r>
              <a:rPr lang="zh-CN" altLang="en-US" dirty="0">
                <a:solidFill>
                  <a:srgbClr val="C00000"/>
                </a:solidFill>
                <a:latin typeface="黑体" panose="02010609060101010101" pitchFamily="49" charset="-122"/>
              </a:rPr>
              <a:t>单一连续分配</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a:t>　　在单道程序环境下，当时的存储器管理方式是把内存分为系统区和用户区两部分，系统区仅提供给</a:t>
            </a:r>
            <a:r>
              <a:rPr lang="en-US" altLang="zh-CN" dirty="0"/>
              <a:t>OS</a:t>
            </a:r>
            <a:r>
              <a:rPr lang="zh-CN" altLang="en-US" dirty="0"/>
              <a:t>使用，它通常是放在内存的低址部分。而在用户区内存中，仅装有一道用户程序，即整个内存的用户空间由该程序独占。这样的存储器分配方式被称为单一连续分配方式。</a:t>
            </a:r>
            <a:endParaRPr lang="zh-CN" altLang="zh-CN" dirty="0"/>
          </a:p>
        </p:txBody>
      </p:sp>
    </p:spTree>
    <p:extLst>
      <p:ext uri="{BB962C8B-B14F-4D97-AF65-F5344CB8AC3E}">
        <p14:creationId xmlns:p14="http://schemas.microsoft.com/office/powerpoint/2010/main" val="133095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3" name="Rectangle 2"/>
          <p:cNvSpPr>
            <a:spLocks noGrp="1" noChangeArrowheads="1"/>
          </p:cNvSpPr>
          <p:nvPr>
            <p:ph type="title"/>
          </p:nvPr>
        </p:nvSpPr>
        <p:spPr>
          <a:xfrm>
            <a:off x="1691680" y="548680"/>
            <a:ext cx="5237163" cy="617537"/>
          </a:xfrm>
        </p:spPr>
        <p:txBody>
          <a:bodyPr>
            <a:noAutofit/>
          </a:bodyPr>
          <a:lstStyle/>
          <a:p>
            <a:pPr eaLnBrk="1" hangingPunct="1"/>
            <a:r>
              <a:rPr lang="en-US" altLang="zh-CN" sz="4000" dirty="0" smtClean="0"/>
              <a:t>4.3   </a:t>
            </a:r>
            <a:r>
              <a:rPr lang="zh-CN" altLang="en-US" sz="4000" dirty="0" smtClean="0"/>
              <a:t>连续分配方式 </a:t>
            </a:r>
          </a:p>
        </p:txBody>
      </p:sp>
      <p:sp>
        <p:nvSpPr>
          <p:cNvPr id="308227" name="Rectangle 3"/>
          <p:cNvSpPr>
            <a:spLocks noGrp="1" noChangeArrowheads="1"/>
          </p:cNvSpPr>
          <p:nvPr>
            <p:ph idx="1"/>
          </p:nvPr>
        </p:nvSpPr>
        <p:spPr>
          <a:xfrm>
            <a:off x="683301" y="1772816"/>
            <a:ext cx="7772400" cy="1454150"/>
          </a:xfrm>
        </p:spPr>
        <p:txBody>
          <a:bodyPr/>
          <a:lstStyle/>
          <a:p>
            <a:pPr marL="0" indent="0" eaLnBrk="1" hangingPunct="1">
              <a:lnSpc>
                <a:spcPct val="90000"/>
              </a:lnSpc>
              <a:buNone/>
            </a:pPr>
            <a:r>
              <a:rPr lang="zh-CN" altLang="en-US" sz="2800" dirty="0" smtClean="0">
                <a:latin typeface="宋体" pitchFamily="2" charset="-122"/>
              </a:rPr>
              <a:t>是指一个用户程序分配一个连续的内存空间。又称</a:t>
            </a:r>
            <a:r>
              <a:rPr lang="zh-CN" altLang="en-US" sz="2800" dirty="0" smtClean="0">
                <a:solidFill>
                  <a:srgbClr val="0000CC"/>
                </a:solidFill>
                <a:latin typeface="黑体" pitchFamily="2" charset="-122"/>
                <a:ea typeface="黑体" pitchFamily="2" charset="-122"/>
              </a:rPr>
              <a:t>分区管理方式</a:t>
            </a:r>
            <a:r>
              <a:rPr lang="zh-CN" altLang="en-US" sz="2800" dirty="0" smtClean="0">
                <a:latin typeface="宋体" pitchFamily="2" charset="-122"/>
              </a:rPr>
              <a:t>。</a:t>
            </a:r>
          </a:p>
          <a:p>
            <a:pPr marL="0" indent="0" eaLnBrk="1" hangingPunct="1">
              <a:lnSpc>
                <a:spcPct val="90000"/>
              </a:lnSpc>
              <a:buNone/>
            </a:pPr>
            <a:r>
              <a:rPr lang="zh-CN" altLang="en-US" sz="2800" dirty="0" smtClean="0">
                <a:solidFill>
                  <a:srgbClr val="0000CC"/>
                </a:solidFill>
                <a:ea typeface="黑体" pitchFamily="2" charset="-122"/>
              </a:rPr>
              <a:t>分区</a:t>
            </a:r>
            <a:r>
              <a:rPr lang="en-US" altLang="zh-CN" sz="2800" dirty="0" smtClean="0">
                <a:latin typeface="Times New Roman" pitchFamily="18" charset="0"/>
              </a:rPr>
              <a:t>——</a:t>
            </a:r>
            <a:r>
              <a:rPr lang="zh-CN" altLang="en-US" sz="2800" dirty="0" smtClean="0"/>
              <a:t>是指内存中的一个连续区域。 </a:t>
            </a:r>
          </a:p>
        </p:txBody>
      </p:sp>
      <p:sp>
        <p:nvSpPr>
          <p:cNvPr id="6" name="灯片编号占位符 5"/>
          <p:cNvSpPr>
            <a:spLocks noGrp="1"/>
          </p:cNvSpPr>
          <p:nvPr>
            <p:ph type="sldNum" sz="quarter" idx="12"/>
          </p:nvPr>
        </p:nvSpPr>
        <p:spPr/>
        <p:txBody>
          <a:bodyPr/>
          <a:lstStyle/>
          <a:p>
            <a:pPr>
              <a:defRPr/>
            </a:pPr>
            <a:fld id="{E331B611-7728-4903-B8E4-6F917BDDCBBC}" type="slidenum">
              <a:rPr lang="en-US" altLang="zh-CN"/>
              <a:pPr>
                <a:defRPr/>
              </a:pPr>
              <a:t>26</a:t>
            </a:fld>
            <a:endParaRPr lang="en-US" altLang="zh-CN"/>
          </a:p>
        </p:txBody>
      </p:sp>
      <p:sp>
        <p:nvSpPr>
          <p:cNvPr id="308228" name="Text Box 4"/>
          <p:cNvSpPr txBox="1">
            <a:spLocks noChangeArrowheads="1"/>
          </p:cNvSpPr>
          <p:nvPr/>
        </p:nvSpPr>
        <p:spPr bwMode="auto">
          <a:xfrm>
            <a:off x="734219" y="3492236"/>
            <a:ext cx="75676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分区管理方式曾被广泛应用于</a:t>
            </a:r>
            <a:r>
              <a:rPr lang="en-US" altLang="zh-CN" sz="2800" b="1" dirty="0">
                <a:solidFill>
                  <a:srgbClr val="000000"/>
                </a:solidFill>
              </a:rPr>
              <a:t>20</a:t>
            </a:r>
            <a:r>
              <a:rPr lang="zh-CN" altLang="en-US" sz="2800" b="1" dirty="0">
                <a:solidFill>
                  <a:srgbClr val="000000"/>
                </a:solidFill>
                <a:latin typeface="宋体" pitchFamily="2" charset="-122"/>
              </a:rPr>
              <a:t>世纪</a:t>
            </a:r>
            <a:r>
              <a:rPr lang="en-US" altLang="zh-CN" sz="2800" b="1" dirty="0">
                <a:solidFill>
                  <a:srgbClr val="000000"/>
                </a:solidFill>
              </a:rPr>
              <a:t>60</a:t>
            </a:r>
            <a:r>
              <a:rPr lang="zh-CN" altLang="en-US" sz="2800" b="1" dirty="0">
                <a:solidFill>
                  <a:srgbClr val="000000"/>
                </a:solidFill>
                <a:latin typeface="宋体" pitchFamily="2" charset="-122"/>
              </a:rPr>
              <a:t>～</a:t>
            </a:r>
            <a:r>
              <a:rPr lang="en-US" altLang="zh-CN" sz="2800" b="1" dirty="0">
                <a:solidFill>
                  <a:srgbClr val="000000"/>
                </a:solidFill>
              </a:rPr>
              <a:t>70</a:t>
            </a:r>
            <a:r>
              <a:rPr lang="zh-CN" altLang="en-US" sz="2800" b="1" dirty="0">
                <a:solidFill>
                  <a:srgbClr val="000000"/>
                </a:solidFill>
                <a:latin typeface="宋体" pitchFamily="2" charset="-122"/>
              </a:rPr>
              <a:t>年代的</a:t>
            </a:r>
            <a:r>
              <a:rPr lang="en-US" altLang="zh-CN" sz="2800" b="1" dirty="0">
                <a:solidFill>
                  <a:srgbClr val="000000"/>
                </a:solidFill>
              </a:rPr>
              <a:t>OS</a:t>
            </a:r>
            <a:r>
              <a:rPr lang="zh-CN" altLang="en-US" sz="2800" b="1" dirty="0">
                <a:solidFill>
                  <a:srgbClr val="000000"/>
                </a:solidFill>
                <a:latin typeface="宋体" pitchFamily="2" charset="-122"/>
              </a:rPr>
              <a:t>中，至今仍在内存分配方式中占一席之地。</a:t>
            </a:r>
            <a:r>
              <a:rPr lang="zh-CN" altLang="en-US" sz="2800" b="1" dirty="0">
                <a:solidFill>
                  <a:srgbClr val="000000"/>
                </a:solidFill>
              </a:rPr>
              <a:t> </a:t>
            </a:r>
          </a:p>
        </p:txBody>
      </p:sp>
      <p:sp>
        <p:nvSpPr>
          <p:cNvPr id="308229" name="Text Box 5"/>
          <p:cNvSpPr txBox="1">
            <a:spLocks noChangeArrowheads="1"/>
          </p:cNvSpPr>
          <p:nvPr/>
        </p:nvSpPr>
        <p:spPr bwMode="auto">
          <a:xfrm>
            <a:off x="547688" y="5229200"/>
            <a:ext cx="7940675" cy="955675"/>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a:solidFill>
                  <a:srgbClr val="000000"/>
                </a:solidFill>
                <a:ea typeface="楷体_GB2312" pitchFamily="49" charset="-122"/>
              </a:rPr>
              <a:t>分区分配方式可分为：</a:t>
            </a:r>
            <a:r>
              <a:rPr lang="zh-CN" altLang="en-US" sz="2800" b="1">
                <a:solidFill>
                  <a:srgbClr val="000066"/>
                </a:solidFill>
                <a:ea typeface="楷体_GB2312" pitchFamily="49" charset="-122"/>
              </a:rPr>
              <a:t>固定分区分配</a:t>
            </a:r>
            <a:r>
              <a:rPr lang="zh-CN" altLang="en-US" sz="2800" b="1">
                <a:solidFill>
                  <a:srgbClr val="000000"/>
                </a:solidFill>
                <a:ea typeface="楷体_GB2312" pitchFamily="49" charset="-122"/>
              </a:rPr>
              <a:t>、</a:t>
            </a:r>
            <a:r>
              <a:rPr lang="zh-CN" altLang="en-US" sz="2800" b="1">
                <a:solidFill>
                  <a:srgbClr val="000066"/>
                </a:solidFill>
                <a:ea typeface="楷体_GB2312" pitchFamily="49" charset="-122"/>
              </a:rPr>
              <a:t>动态分区分配</a:t>
            </a:r>
            <a:r>
              <a:rPr lang="zh-CN" altLang="en-US" sz="2800" b="1">
                <a:solidFill>
                  <a:srgbClr val="000000"/>
                </a:solidFill>
                <a:ea typeface="楷体_GB2312" pitchFamily="49" charset="-122"/>
              </a:rPr>
              <a:t>、</a:t>
            </a:r>
            <a:r>
              <a:rPr lang="zh-CN" altLang="en-US" sz="2800" b="1">
                <a:solidFill>
                  <a:srgbClr val="000066"/>
                </a:solidFill>
                <a:ea typeface="楷体_GB2312" pitchFamily="49" charset="-122"/>
              </a:rPr>
              <a:t>动态重定位分区分配</a:t>
            </a:r>
            <a:r>
              <a:rPr lang="zh-CN" altLang="en-US" sz="2800" b="1">
                <a:solidFill>
                  <a:srgbClr val="000000"/>
                </a:solidFill>
                <a:ea typeface="楷体_GB2312" pitchFamily="49" charset="-122"/>
              </a:rPr>
              <a:t>等。</a:t>
            </a:r>
          </a:p>
        </p:txBody>
      </p:sp>
    </p:spTree>
    <p:extLst>
      <p:ext uri="{BB962C8B-B14F-4D97-AF65-F5344CB8AC3E}">
        <p14:creationId xmlns:p14="http://schemas.microsoft.com/office/powerpoint/2010/main" val="172810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childTnLst>
                          </p:cTn>
                        </p:par>
                        <p:par>
                          <p:cTn id="8" fill="hold" nodeType="afterGroup">
                            <p:stCondLst>
                              <p:cond delay="1500"/>
                            </p:stCondLst>
                            <p:childTnLst>
                              <p:par>
                                <p:cTn id="9" presetID="22" presetClass="entr" presetSubtype="1" fill="hold" grpId="0" nodeType="afterEffect">
                                  <p:stCondLst>
                                    <p:cond delay="1000"/>
                                  </p:stCondLst>
                                  <p:childTnLst>
                                    <p:set>
                                      <p:cBhvr>
                                        <p:cTn id="10" dur="1" fill="hold">
                                          <p:stCondLst>
                                            <p:cond delay="0"/>
                                          </p:stCondLst>
                                        </p:cTn>
                                        <p:tgtEl>
                                          <p:spTgt spid="308227">
                                            <p:txEl>
                                              <p:pRg st="1" end="1"/>
                                            </p:txEl>
                                          </p:spTgt>
                                        </p:tgtEl>
                                        <p:attrNameLst>
                                          <p:attrName>style.visibility</p:attrName>
                                        </p:attrNameLst>
                                      </p:cBhvr>
                                      <p:to>
                                        <p:strVal val="visible"/>
                                      </p:to>
                                    </p:set>
                                    <p:animEffect transition="in" filter="wipe(up)">
                                      <p:cBhvr>
                                        <p:cTn id="11" dur="500"/>
                                        <p:tgtEl>
                                          <p:spTgt spid="3082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08228"/>
                                        </p:tgtEl>
                                        <p:attrNameLst>
                                          <p:attrName>style.visibility</p:attrName>
                                        </p:attrNameLst>
                                      </p:cBhvr>
                                      <p:to>
                                        <p:strVal val="visible"/>
                                      </p:to>
                                    </p:set>
                                    <p:animEffect transition="in" filter="dissolve">
                                      <p:cBhvr>
                                        <p:cTn id="16" dur="500"/>
                                        <p:tgtEl>
                                          <p:spTgt spid="3082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08229"/>
                                        </p:tgtEl>
                                        <p:attrNameLst>
                                          <p:attrName>style.visibility</p:attrName>
                                        </p:attrNameLst>
                                      </p:cBhvr>
                                      <p:to>
                                        <p:strVal val="visible"/>
                                      </p:to>
                                    </p:set>
                                    <p:anim calcmode="lin" valueType="num">
                                      <p:cBhvr additive="base">
                                        <p:cTn id="21" dur="500" fill="hold"/>
                                        <p:tgtEl>
                                          <p:spTgt spid="308229"/>
                                        </p:tgtEl>
                                        <p:attrNameLst>
                                          <p:attrName>ppt_x</p:attrName>
                                        </p:attrNameLst>
                                      </p:cBhvr>
                                      <p:tavLst>
                                        <p:tav tm="0">
                                          <p:val>
                                            <p:strVal val="0-#ppt_w/2"/>
                                          </p:val>
                                        </p:tav>
                                        <p:tav tm="100000">
                                          <p:val>
                                            <p:strVal val="#ppt_x"/>
                                          </p:val>
                                        </p:tav>
                                      </p:tavLst>
                                    </p:anim>
                                    <p:anim calcmode="lin" valueType="num">
                                      <p:cBhvr additive="base">
                                        <p:cTn id="22" dur="500" fill="hold"/>
                                        <p:tgtEl>
                                          <p:spTgt spid="308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advAuto="1000"/>
      <p:bldP spid="308228" grpId="0" autoUpdateAnimBg="0"/>
      <p:bldP spid="308229"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EB29324-31C1-452D-A6D2-2481045F2E4C}" type="slidenum">
              <a:rPr lang="en-US" altLang="zh-CN"/>
              <a:pPr>
                <a:defRPr/>
              </a:pPr>
              <a:t>27</a:t>
            </a:fld>
            <a:endParaRPr lang="en-US" altLang="zh-CN"/>
          </a:p>
        </p:txBody>
      </p:sp>
      <p:sp>
        <p:nvSpPr>
          <p:cNvPr id="226307" name="Text Box 2"/>
          <p:cNvSpPr txBox="1">
            <a:spLocks noChangeArrowheads="1"/>
          </p:cNvSpPr>
          <p:nvPr/>
        </p:nvSpPr>
        <p:spPr bwMode="auto">
          <a:xfrm>
            <a:off x="457200" y="381000"/>
            <a:ext cx="464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600" b="1">
                <a:solidFill>
                  <a:srgbClr val="000066"/>
                </a:solidFill>
                <a:ea typeface="楷体_GB2312" pitchFamily="49" charset="-122"/>
              </a:rPr>
              <a:t>4.3.1</a:t>
            </a:r>
            <a:r>
              <a:rPr lang="en-US" altLang="zh-CN" sz="3600" b="1">
                <a:solidFill>
                  <a:srgbClr val="000066"/>
                </a:solidFill>
                <a:latin typeface="楷体_GB2312" pitchFamily="49" charset="-122"/>
                <a:ea typeface="楷体_GB2312" pitchFamily="49" charset="-122"/>
              </a:rPr>
              <a:t> </a:t>
            </a:r>
            <a:r>
              <a:rPr lang="zh-CN" altLang="en-US" sz="3600" b="1">
                <a:solidFill>
                  <a:srgbClr val="000066"/>
                </a:solidFill>
                <a:latin typeface="楷体_GB2312" pitchFamily="49" charset="-122"/>
                <a:ea typeface="楷体_GB2312" pitchFamily="49" charset="-122"/>
              </a:rPr>
              <a:t>固定分区分配 </a:t>
            </a:r>
          </a:p>
        </p:txBody>
      </p:sp>
      <p:sp>
        <p:nvSpPr>
          <p:cNvPr id="309251" name="AutoShape 3"/>
          <p:cNvSpPr>
            <a:spLocks noChangeArrowheads="1"/>
          </p:cNvSpPr>
          <p:nvPr/>
        </p:nvSpPr>
        <p:spPr bwMode="auto">
          <a:xfrm>
            <a:off x="5822950" y="469900"/>
            <a:ext cx="2867025" cy="1214438"/>
          </a:xfrm>
          <a:prstGeom prst="wedgeRectCallout">
            <a:avLst>
              <a:gd name="adj1" fmla="val -86931"/>
              <a:gd name="adj2" fmla="val -25296"/>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latin typeface="宋体" pitchFamily="2" charset="-122"/>
              </a:rPr>
              <a:t>最简单的可运行多道程序的存储器管理方式。</a:t>
            </a:r>
            <a:r>
              <a:rPr kumimoji="1" lang="zh-CN" altLang="en-US" sz="2400" b="1" dirty="0">
                <a:solidFill>
                  <a:srgbClr val="000000"/>
                </a:solidFill>
              </a:rPr>
              <a:t> </a:t>
            </a:r>
          </a:p>
        </p:txBody>
      </p:sp>
      <p:sp>
        <p:nvSpPr>
          <p:cNvPr id="309252" name="Text Box 4"/>
          <p:cNvSpPr txBox="1">
            <a:spLocks noChangeArrowheads="1"/>
          </p:cNvSpPr>
          <p:nvPr/>
        </p:nvSpPr>
        <p:spPr bwMode="auto">
          <a:xfrm>
            <a:off x="457200" y="1892300"/>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00"/>
                </a:solidFill>
                <a:latin typeface="仿宋_GB2312" pitchFamily="49" charset="-122"/>
                <a:ea typeface="仿宋_GB2312" pitchFamily="49" charset="-122"/>
              </a:rPr>
              <a:t>　　将内存划分为若干个固定大小的区域（分区），每个分区中装入一道作业，允许几道作业并发运行。当有空闲分区时，便可从后备队列中选择一个作业装入该分区。 </a:t>
            </a:r>
          </a:p>
        </p:txBody>
      </p:sp>
      <p:sp>
        <p:nvSpPr>
          <p:cNvPr id="309253" name="Text Box 5"/>
          <p:cNvSpPr txBox="1">
            <a:spLocks noChangeArrowheads="1"/>
          </p:cNvSpPr>
          <p:nvPr/>
        </p:nvSpPr>
        <p:spPr bwMode="auto">
          <a:xfrm>
            <a:off x="533400" y="4051300"/>
            <a:ext cx="4983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rPr>
              <a:t>1.  </a:t>
            </a:r>
            <a:r>
              <a:rPr lang="zh-CN" altLang="en-US" sz="3200" b="1">
                <a:solidFill>
                  <a:srgbClr val="000066"/>
                </a:solidFill>
                <a:latin typeface="楷体_GB2312" pitchFamily="49" charset="-122"/>
                <a:ea typeface="楷体_GB2312" pitchFamily="49" charset="-122"/>
              </a:rPr>
              <a:t>划分分区的方法</a:t>
            </a:r>
            <a:r>
              <a:rPr lang="zh-CN" altLang="en-US" sz="3200" b="1">
                <a:solidFill>
                  <a:srgbClr val="000066"/>
                </a:solidFill>
              </a:rPr>
              <a:t> </a:t>
            </a:r>
          </a:p>
        </p:txBody>
      </p:sp>
      <p:sp>
        <p:nvSpPr>
          <p:cNvPr id="309254" name="Text Box 6"/>
          <p:cNvSpPr txBox="1">
            <a:spLocks noChangeArrowheads="1"/>
          </p:cNvSpPr>
          <p:nvPr/>
        </p:nvSpPr>
        <p:spPr bwMode="auto">
          <a:xfrm>
            <a:off x="914400" y="4876800"/>
            <a:ext cx="55419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0000FF"/>
              </a:buClr>
              <a:buFont typeface="Wingdings" pitchFamily="2" charset="2"/>
              <a:buChar char="v"/>
            </a:pPr>
            <a:r>
              <a:rPr lang="en-US" altLang="zh-CN" b="1">
                <a:solidFill>
                  <a:srgbClr val="000000"/>
                </a:solidFill>
                <a:latin typeface="黑体" pitchFamily="2" charset="-122"/>
                <a:ea typeface="黑体" pitchFamily="2" charset="-122"/>
              </a:rPr>
              <a:t> </a:t>
            </a:r>
            <a:r>
              <a:rPr lang="zh-CN" altLang="en-US" b="1">
                <a:solidFill>
                  <a:srgbClr val="000000"/>
                </a:solidFill>
                <a:latin typeface="黑体" pitchFamily="2" charset="-122"/>
                <a:ea typeface="黑体" pitchFamily="2" charset="-122"/>
              </a:rPr>
              <a:t>分区大小相等</a:t>
            </a:r>
          </a:p>
          <a:p>
            <a:pPr eaLnBrk="1" fontAlgn="base" hangingPunct="1">
              <a:spcBef>
                <a:spcPct val="25000"/>
              </a:spcBef>
              <a:spcAft>
                <a:spcPct val="0"/>
              </a:spcAft>
              <a:buClr>
                <a:srgbClr val="0000FF"/>
              </a:buClr>
              <a:buFont typeface="Wingdings" pitchFamily="2" charset="2"/>
              <a:buChar char="v"/>
            </a:pPr>
            <a:r>
              <a:rPr lang="zh-CN" altLang="en-US" b="1">
                <a:solidFill>
                  <a:srgbClr val="000000"/>
                </a:solidFill>
                <a:latin typeface="黑体" pitchFamily="2" charset="-122"/>
                <a:ea typeface="黑体" pitchFamily="2" charset="-122"/>
              </a:rPr>
              <a:t> 分区大小不等</a:t>
            </a:r>
            <a:r>
              <a:rPr lang="en-US" altLang="zh-CN" b="1">
                <a:solidFill>
                  <a:srgbClr val="000000"/>
                </a:solidFill>
                <a:latin typeface="Times New Roman" pitchFamily="18" charset="0"/>
                <a:ea typeface="黑体" pitchFamily="2" charset="-122"/>
              </a:rPr>
              <a:t>——</a:t>
            </a:r>
            <a:r>
              <a:rPr lang="zh-CN" altLang="en-US" b="1">
                <a:solidFill>
                  <a:srgbClr val="000066"/>
                </a:solidFill>
                <a:latin typeface="楷体_GB2312" pitchFamily="49" charset="-122"/>
                <a:ea typeface="楷体_GB2312" pitchFamily="49" charset="-122"/>
              </a:rPr>
              <a:t>更合理</a:t>
            </a:r>
            <a:r>
              <a:rPr lang="zh-CN" altLang="en-US" b="1">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320718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9251"/>
                                        </p:tgtEl>
                                        <p:attrNameLst>
                                          <p:attrName>style.visibility</p:attrName>
                                        </p:attrNameLst>
                                      </p:cBhvr>
                                      <p:to>
                                        <p:strVal val="visible"/>
                                      </p:to>
                                    </p:set>
                                    <p:anim calcmode="lin" valueType="num">
                                      <p:cBhvr additive="base">
                                        <p:cTn id="7" dur="500" fill="hold"/>
                                        <p:tgtEl>
                                          <p:spTgt spid="309251"/>
                                        </p:tgtEl>
                                        <p:attrNameLst>
                                          <p:attrName>ppt_x</p:attrName>
                                        </p:attrNameLst>
                                      </p:cBhvr>
                                      <p:tavLst>
                                        <p:tav tm="0">
                                          <p:val>
                                            <p:strVal val="1+#ppt_w/2"/>
                                          </p:val>
                                        </p:tav>
                                        <p:tav tm="100000">
                                          <p:val>
                                            <p:strVal val="#ppt_x"/>
                                          </p:val>
                                        </p:tav>
                                      </p:tavLst>
                                    </p:anim>
                                    <p:anim calcmode="lin" valueType="num">
                                      <p:cBhvr additive="base">
                                        <p:cTn id="8" dur="500" fill="hold"/>
                                        <p:tgtEl>
                                          <p:spTgt spid="309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09252"/>
                                        </p:tgtEl>
                                        <p:attrNameLst>
                                          <p:attrName>style.visibility</p:attrName>
                                        </p:attrNameLst>
                                      </p:cBhvr>
                                      <p:to>
                                        <p:strVal val="visible"/>
                                      </p:to>
                                    </p:set>
                                    <p:animEffect transition="in" filter="wipe(up)">
                                      <p:cBhvr>
                                        <p:cTn id="13" dur="500"/>
                                        <p:tgtEl>
                                          <p:spTgt spid="30925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09253"/>
                                        </p:tgtEl>
                                        <p:attrNameLst>
                                          <p:attrName>style.visibility</p:attrName>
                                        </p:attrNameLst>
                                      </p:cBhvr>
                                      <p:to>
                                        <p:strVal val="visible"/>
                                      </p:to>
                                    </p:set>
                                    <p:animEffect transition="in" filter="dissolve">
                                      <p:cBhvr>
                                        <p:cTn id="18" dur="500"/>
                                        <p:tgtEl>
                                          <p:spTgt spid="3092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09254">
                                            <p:txEl>
                                              <p:pRg st="0" end="0"/>
                                            </p:txEl>
                                          </p:spTgt>
                                        </p:tgtEl>
                                        <p:attrNameLst>
                                          <p:attrName>style.visibility</p:attrName>
                                        </p:attrNameLst>
                                      </p:cBhvr>
                                      <p:to>
                                        <p:strVal val="visible"/>
                                      </p:to>
                                    </p:set>
                                    <p:animEffect transition="in" filter="wipe(up)">
                                      <p:cBhvr>
                                        <p:cTn id="23" dur="500"/>
                                        <p:tgtEl>
                                          <p:spTgt spid="30925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9254">
                                            <p:txEl>
                                              <p:pRg st="1" end="1"/>
                                            </p:txEl>
                                          </p:spTgt>
                                        </p:tgtEl>
                                        <p:attrNameLst>
                                          <p:attrName>style.visibility</p:attrName>
                                        </p:attrNameLst>
                                      </p:cBhvr>
                                      <p:to>
                                        <p:strVal val="visible"/>
                                      </p:to>
                                    </p:set>
                                    <p:animEffect transition="in" filter="wipe(up)">
                                      <p:cBhvr>
                                        <p:cTn id="28" dur="500"/>
                                        <p:tgtEl>
                                          <p:spTgt spid="3092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animBg="1" autoUpdateAnimBg="0"/>
      <p:bldP spid="309252" grpId="0" autoUpdateAnimBg="0"/>
      <p:bldP spid="309253" grpId="0" autoUpdateAnimBg="0"/>
      <p:bldP spid="30925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2"/>
          <p:cNvSpPr>
            <a:spLocks noGrp="1" noChangeArrowheads="1"/>
          </p:cNvSpPr>
          <p:nvPr>
            <p:ph type="title"/>
          </p:nvPr>
        </p:nvSpPr>
        <p:spPr>
          <a:xfrm>
            <a:off x="492125" y="-21574"/>
            <a:ext cx="8229600" cy="1143000"/>
          </a:xfrm>
        </p:spPr>
        <p:txBody>
          <a:bodyPr/>
          <a:lstStyle/>
          <a:p>
            <a:pPr eaLnBrk="1" hangingPunct="1"/>
            <a:r>
              <a:rPr lang="en-US" altLang="zh-CN" sz="4000" dirty="0" smtClean="0"/>
              <a:t>2.  </a:t>
            </a:r>
            <a:r>
              <a:rPr lang="zh-CN" altLang="en-US" sz="4000" dirty="0" smtClean="0">
                <a:ea typeface="楷体_GB2312" pitchFamily="49" charset="-122"/>
              </a:rPr>
              <a:t>内</a:t>
            </a:r>
            <a:r>
              <a:rPr lang="zh-CN" altLang="en-US" sz="4000" dirty="0" smtClean="0">
                <a:latin typeface="楷体_GB2312" pitchFamily="49" charset="-122"/>
                <a:ea typeface="楷体_GB2312" pitchFamily="49" charset="-122"/>
              </a:rPr>
              <a:t>存分配</a:t>
            </a:r>
          </a:p>
        </p:txBody>
      </p:sp>
      <p:sp>
        <p:nvSpPr>
          <p:cNvPr id="62" name="灯片编号占位符 5"/>
          <p:cNvSpPr>
            <a:spLocks noGrp="1"/>
          </p:cNvSpPr>
          <p:nvPr>
            <p:ph type="sldNum" sz="quarter" idx="12"/>
          </p:nvPr>
        </p:nvSpPr>
        <p:spPr/>
        <p:txBody>
          <a:bodyPr/>
          <a:lstStyle/>
          <a:p>
            <a:pPr>
              <a:defRPr/>
            </a:pPr>
            <a:fld id="{9D467947-E119-46D8-8A41-69DD2C508FDF}" type="slidenum">
              <a:rPr lang="en-US" altLang="zh-CN"/>
              <a:pPr>
                <a:defRPr/>
              </a:pPr>
              <a:t>28</a:t>
            </a:fld>
            <a:endParaRPr lang="en-US" altLang="zh-CN"/>
          </a:p>
        </p:txBody>
      </p:sp>
      <p:sp>
        <p:nvSpPr>
          <p:cNvPr id="310275" name="Text Box 3"/>
          <p:cNvSpPr txBox="1">
            <a:spLocks noChangeArrowheads="1"/>
          </p:cNvSpPr>
          <p:nvPr/>
        </p:nvSpPr>
        <p:spPr bwMode="auto">
          <a:xfrm>
            <a:off x="282137" y="980728"/>
            <a:ext cx="8507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黑体" pitchFamily="2" charset="-122"/>
                <a:ea typeface="黑体" pitchFamily="2" charset="-122"/>
              </a:rPr>
              <a:t>为了便于内存分配，通常将</a:t>
            </a:r>
            <a:r>
              <a:rPr lang="zh-CN" altLang="en-US" b="1" dirty="0">
                <a:solidFill>
                  <a:srgbClr val="FF3300"/>
                </a:solidFill>
                <a:latin typeface="黑体" pitchFamily="2" charset="-122"/>
                <a:ea typeface="黑体" pitchFamily="2" charset="-122"/>
              </a:rPr>
              <a:t>分区按大小排队</a:t>
            </a:r>
            <a:r>
              <a:rPr lang="zh-CN" altLang="en-US" b="1" dirty="0">
                <a:solidFill>
                  <a:srgbClr val="000000"/>
                </a:solidFill>
                <a:latin typeface="黑体" pitchFamily="2" charset="-122"/>
                <a:ea typeface="黑体" pitchFamily="2" charset="-122"/>
              </a:rPr>
              <a:t>，建立一张分区使用表。表项：分区起始地址、大小、状态（是否已分配</a:t>
            </a:r>
            <a:r>
              <a:rPr lang="zh-CN" altLang="en-US" b="1" dirty="0" smtClean="0">
                <a:solidFill>
                  <a:srgbClr val="000000"/>
                </a:solidFill>
                <a:latin typeface="黑体" pitchFamily="2" charset="-122"/>
                <a:ea typeface="黑体" pitchFamily="2" charset="-122"/>
              </a:rPr>
              <a:t>）</a:t>
            </a:r>
            <a:endParaRPr lang="zh-CN" altLang="en-US" b="1" dirty="0">
              <a:solidFill>
                <a:srgbClr val="000000"/>
              </a:solidFill>
              <a:latin typeface="黑体" pitchFamily="2" charset="-122"/>
              <a:ea typeface="黑体" pitchFamily="2" charset="-122"/>
            </a:endParaRPr>
          </a:p>
        </p:txBody>
      </p:sp>
      <p:graphicFrame>
        <p:nvGraphicFramePr>
          <p:cNvPr id="310276" name="Group 4"/>
          <p:cNvGraphicFramePr>
            <a:graphicFrameLocks noGrp="1"/>
          </p:cNvGraphicFramePr>
          <p:nvPr/>
        </p:nvGraphicFramePr>
        <p:xfrm>
          <a:off x="577850" y="2035175"/>
          <a:ext cx="4038600" cy="2381250"/>
        </p:xfrm>
        <a:graphic>
          <a:graphicData uri="http://schemas.openxmlformats.org/drawingml/2006/table">
            <a:tbl>
              <a:tblPr/>
              <a:tblGrid>
                <a:gridCol w="1009650"/>
                <a:gridCol w="1009650"/>
                <a:gridCol w="1009650"/>
                <a:gridCol w="1009650"/>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分区号</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大小</a:t>
                      </a:r>
                      <a:r>
                        <a:rPr kumimoji="1" lang="en-US" altLang="zh-CN" sz="1800" b="1" i="0" u="none" strike="noStrike" cap="none" normalizeH="0" baseline="0" smtClean="0">
                          <a:ln>
                            <a:noFill/>
                          </a:ln>
                          <a:solidFill>
                            <a:schemeClr val="tx1"/>
                          </a:solidFill>
                          <a:effectLst/>
                          <a:latin typeface="Tahoma" pitchFamily="34" charset="0"/>
                          <a:ea typeface="宋体" pitchFamily="2" charset="-122"/>
                        </a:rPr>
                        <a:t>(K)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始址</a:t>
                      </a:r>
                      <a:r>
                        <a:rPr kumimoji="1" lang="en-US" altLang="zh-CN" sz="1800" b="1" i="0" u="none" strike="noStrike" cap="none" normalizeH="0" baseline="0" smtClean="0">
                          <a:ln>
                            <a:noFill/>
                          </a:ln>
                          <a:solidFill>
                            <a:schemeClr val="tx1"/>
                          </a:solidFill>
                          <a:effectLst/>
                          <a:latin typeface="Tahoma" pitchFamily="34" charset="0"/>
                          <a:ea typeface="宋体" pitchFamily="2" charset="-122"/>
                        </a:rPr>
                        <a:t>(K)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状态</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已分配</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已分配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已分配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未分配</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452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未分配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10313" name="Text Box 41"/>
          <p:cNvSpPr txBox="1">
            <a:spLocks noChangeArrowheads="1"/>
          </p:cNvSpPr>
          <p:nvPr/>
        </p:nvSpPr>
        <p:spPr bwMode="auto">
          <a:xfrm>
            <a:off x="587375" y="4395788"/>
            <a:ext cx="401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10000"/>
                </a:solidFill>
                <a:ea typeface="黑体" pitchFamily="2" charset="-122"/>
              </a:rPr>
              <a:t>  </a:t>
            </a:r>
            <a:r>
              <a:rPr lang="zh-CN" altLang="en-US" sz="2000" b="1">
                <a:solidFill>
                  <a:srgbClr val="010000"/>
                </a:solidFill>
                <a:ea typeface="黑体" pitchFamily="2" charset="-122"/>
              </a:rPr>
              <a:t>分区分配表 </a:t>
            </a:r>
          </a:p>
        </p:txBody>
      </p:sp>
      <p:graphicFrame>
        <p:nvGraphicFramePr>
          <p:cNvPr id="310314" name="Group 42"/>
          <p:cNvGraphicFramePr>
            <a:graphicFrameLocks noGrp="1"/>
          </p:cNvGraphicFramePr>
          <p:nvPr>
            <p:extLst>
              <p:ext uri="{D42A27DB-BD31-4B8C-83A1-F6EECF244321}">
                <p14:modId xmlns:p14="http://schemas.microsoft.com/office/powerpoint/2010/main" val="3422467755"/>
              </p:ext>
            </p:extLst>
          </p:nvPr>
        </p:nvGraphicFramePr>
        <p:xfrm>
          <a:off x="6350797" y="2127776"/>
          <a:ext cx="1731962" cy="2455865"/>
        </p:xfrm>
        <a:graphic>
          <a:graphicData uri="http://schemas.openxmlformats.org/drawingml/2006/table">
            <a:tbl>
              <a:tblPr/>
              <a:tblGrid>
                <a:gridCol w="1731962"/>
              </a:tblGrid>
              <a:tr h="414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操作系统</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作业</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作业</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作业</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0330" name="Text Box 58"/>
          <p:cNvSpPr txBox="1">
            <a:spLocks noChangeArrowheads="1"/>
          </p:cNvSpPr>
          <p:nvPr/>
        </p:nvSpPr>
        <p:spPr bwMode="auto">
          <a:xfrm>
            <a:off x="5210972" y="2344737"/>
            <a:ext cx="11398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35000"/>
              </a:spcBef>
              <a:spcAft>
                <a:spcPct val="0"/>
              </a:spcAft>
              <a:buClr>
                <a:srgbClr val="FF3300"/>
              </a:buClr>
              <a:buSzPct val="60000"/>
              <a:buFont typeface="Wingdings" pitchFamily="2" charset="2"/>
              <a:buNone/>
            </a:pPr>
            <a:r>
              <a:rPr lang="en-US" altLang="zh-CN" sz="2000" b="1" dirty="0">
                <a:solidFill>
                  <a:srgbClr val="000000"/>
                </a:solidFill>
              </a:rPr>
              <a:t>100K</a:t>
            </a:r>
          </a:p>
          <a:p>
            <a:pPr algn="r" eaLnBrk="1" fontAlgn="base" hangingPunct="1">
              <a:spcBef>
                <a:spcPct val="35000"/>
              </a:spcBef>
              <a:spcAft>
                <a:spcPct val="0"/>
              </a:spcAft>
              <a:buClr>
                <a:srgbClr val="FF3300"/>
              </a:buClr>
              <a:buSzPct val="60000"/>
              <a:buFont typeface="Wingdings" pitchFamily="2" charset="2"/>
              <a:buNone/>
            </a:pPr>
            <a:r>
              <a:rPr lang="en-US" altLang="zh-CN" sz="2000" b="1" dirty="0">
                <a:solidFill>
                  <a:srgbClr val="000000"/>
                </a:solidFill>
              </a:rPr>
              <a:t>132K</a:t>
            </a:r>
          </a:p>
          <a:p>
            <a:pPr algn="r" eaLnBrk="1" fontAlgn="base" hangingPunct="1">
              <a:spcBef>
                <a:spcPct val="35000"/>
              </a:spcBef>
              <a:spcAft>
                <a:spcPct val="0"/>
              </a:spcAft>
              <a:buClr>
                <a:srgbClr val="FF3300"/>
              </a:buClr>
              <a:buSzPct val="60000"/>
              <a:buFont typeface="Wingdings" pitchFamily="2" charset="2"/>
              <a:buNone/>
            </a:pPr>
            <a:r>
              <a:rPr lang="en-US" altLang="zh-CN" sz="2000" b="1" dirty="0">
                <a:solidFill>
                  <a:srgbClr val="000000"/>
                </a:solidFill>
              </a:rPr>
              <a:t>196K</a:t>
            </a:r>
          </a:p>
          <a:p>
            <a:pPr algn="r" eaLnBrk="1" fontAlgn="base" hangingPunct="1">
              <a:spcBef>
                <a:spcPct val="35000"/>
              </a:spcBef>
              <a:spcAft>
                <a:spcPct val="0"/>
              </a:spcAft>
              <a:buClr>
                <a:srgbClr val="FF3300"/>
              </a:buClr>
              <a:buSzPct val="60000"/>
              <a:buFont typeface="Wingdings" pitchFamily="2" charset="2"/>
              <a:buNone/>
            </a:pPr>
            <a:r>
              <a:rPr lang="en-US" altLang="zh-CN" sz="2000" b="1" dirty="0">
                <a:solidFill>
                  <a:srgbClr val="000000"/>
                </a:solidFill>
              </a:rPr>
              <a:t>324K</a:t>
            </a:r>
          </a:p>
          <a:p>
            <a:pPr algn="r" eaLnBrk="1" fontAlgn="base" hangingPunct="1">
              <a:spcBef>
                <a:spcPct val="35000"/>
              </a:spcBef>
              <a:spcAft>
                <a:spcPct val="0"/>
              </a:spcAft>
              <a:buClr>
                <a:srgbClr val="FF3300"/>
              </a:buClr>
              <a:buSzPct val="60000"/>
              <a:buFont typeface="Wingdings" pitchFamily="2" charset="2"/>
              <a:buNone/>
            </a:pPr>
            <a:r>
              <a:rPr lang="en-US" altLang="zh-CN" sz="2000" b="1" dirty="0">
                <a:solidFill>
                  <a:srgbClr val="000000"/>
                </a:solidFill>
              </a:rPr>
              <a:t>452K</a:t>
            </a:r>
          </a:p>
        </p:txBody>
      </p:sp>
      <p:sp>
        <p:nvSpPr>
          <p:cNvPr id="310331" name="Text Box 59"/>
          <p:cNvSpPr txBox="1">
            <a:spLocks noChangeArrowheads="1"/>
          </p:cNvSpPr>
          <p:nvPr/>
        </p:nvSpPr>
        <p:spPr bwMode="auto">
          <a:xfrm>
            <a:off x="5311775" y="4532312"/>
            <a:ext cx="348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10000"/>
                </a:solidFill>
                <a:ea typeface="黑体" pitchFamily="2" charset="-122"/>
              </a:rPr>
              <a:t>  </a:t>
            </a:r>
            <a:r>
              <a:rPr lang="zh-CN" altLang="en-US" sz="2000" b="1" dirty="0">
                <a:solidFill>
                  <a:srgbClr val="010000"/>
                </a:solidFill>
                <a:ea typeface="黑体" pitchFamily="2" charset="-122"/>
              </a:rPr>
              <a:t>内存分配情况 </a:t>
            </a:r>
          </a:p>
        </p:txBody>
      </p:sp>
      <p:sp>
        <p:nvSpPr>
          <p:cNvPr id="310332" name="AutoShape 60"/>
          <p:cNvSpPr>
            <a:spLocks noChangeArrowheads="1"/>
          </p:cNvSpPr>
          <p:nvPr/>
        </p:nvSpPr>
        <p:spPr bwMode="auto">
          <a:xfrm>
            <a:off x="4721225" y="3052763"/>
            <a:ext cx="788988" cy="625475"/>
          </a:xfrm>
          <a:prstGeom prst="rightArrow">
            <a:avLst>
              <a:gd name="adj1" fmla="val 50000"/>
              <a:gd name="adj2" fmla="val 315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0333" name="Text Box 61"/>
          <p:cNvSpPr txBox="1">
            <a:spLocks noChangeArrowheads="1"/>
          </p:cNvSpPr>
          <p:nvPr/>
        </p:nvSpPr>
        <p:spPr bwMode="auto">
          <a:xfrm>
            <a:off x="501650" y="4833938"/>
            <a:ext cx="83661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66"/>
                </a:solidFill>
                <a:latin typeface="楷体_GB2312" pitchFamily="49" charset="-122"/>
                <a:ea typeface="楷体_GB2312" pitchFamily="49" charset="-122"/>
              </a:rPr>
              <a:t>　　当有一用户程序要装入时，由内存分配程序检索该表，从中找出一个能满足要求的、尚未分配的分区，将之分配给该程序，然后将该表项中的状态置为</a:t>
            </a:r>
            <a:r>
              <a:rPr lang="zh-CN" altLang="en-US" b="1">
                <a:solidFill>
                  <a:srgbClr val="000066"/>
                </a:solidFill>
                <a:latin typeface="Times New Roman" pitchFamily="18" charset="0"/>
                <a:ea typeface="楷体_GB2312" pitchFamily="49" charset="-122"/>
              </a:rPr>
              <a:t>“</a:t>
            </a:r>
            <a:r>
              <a:rPr lang="zh-CN" altLang="en-US" b="1">
                <a:solidFill>
                  <a:srgbClr val="000066"/>
                </a:solidFill>
                <a:latin typeface="楷体_GB2312" pitchFamily="49" charset="-122"/>
                <a:ea typeface="楷体_GB2312" pitchFamily="49" charset="-122"/>
              </a:rPr>
              <a:t>已分配</a:t>
            </a:r>
            <a:r>
              <a:rPr lang="zh-CN" altLang="en-US" b="1">
                <a:solidFill>
                  <a:srgbClr val="000066"/>
                </a:solidFill>
                <a:latin typeface="Times New Roman" pitchFamily="18" charset="0"/>
                <a:ea typeface="楷体_GB2312" pitchFamily="49" charset="-122"/>
              </a:rPr>
              <a:t>”</a:t>
            </a:r>
            <a:r>
              <a:rPr lang="zh-CN" altLang="en-US" b="1">
                <a:solidFill>
                  <a:srgbClr val="000066"/>
                </a:solidFill>
                <a:latin typeface="楷体_GB2312" pitchFamily="49" charset="-122"/>
                <a:ea typeface="楷体_GB2312" pitchFamily="49" charset="-122"/>
              </a:rPr>
              <a:t>；若找不到大小足够的分区，则拒绝为该用户程序分配内存。</a:t>
            </a:r>
          </a:p>
        </p:txBody>
      </p:sp>
    </p:spTree>
    <p:extLst>
      <p:ext uri="{BB962C8B-B14F-4D97-AF65-F5344CB8AC3E}">
        <p14:creationId xmlns:p14="http://schemas.microsoft.com/office/powerpoint/2010/main" val="3646647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0275"/>
                                        </p:tgtEl>
                                        <p:attrNameLst>
                                          <p:attrName>style.visibility</p:attrName>
                                        </p:attrNameLst>
                                      </p:cBhvr>
                                      <p:to>
                                        <p:strVal val="visible"/>
                                      </p:to>
                                    </p:set>
                                    <p:animEffect transition="in" filter="wipe(up)">
                                      <p:cBhvr>
                                        <p:cTn id="7" dur="500"/>
                                        <p:tgtEl>
                                          <p:spTgt spid="310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10276"/>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3103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10332"/>
                                        </p:tgtEl>
                                        <p:attrNameLst>
                                          <p:attrName>style.visibility</p:attrName>
                                        </p:attrNameLst>
                                      </p:cBhvr>
                                      <p:to>
                                        <p:strVal val="visible"/>
                                      </p:to>
                                    </p:set>
                                    <p:animEffect transition="in" filter="wipe(left)">
                                      <p:cBhvr>
                                        <p:cTn id="19" dur="500"/>
                                        <p:tgtEl>
                                          <p:spTgt spid="310332"/>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310314"/>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310330"/>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3103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0333"/>
                                        </p:tgtEl>
                                        <p:attrNameLst>
                                          <p:attrName>style.visibility</p:attrName>
                                        </p:attrNameLst>
                                      </p:cBhvr>
                                      <p:to>
                                        <p:strVal val="visible"/>
                                      </p:to>
                                    </p:set>
                                    <p:animEffect transition="in" filter="dissolve">
                                      <p:cBhvr>
                                        <p:cTn id="33" dur="500"/>
                                        <p:tgtEl>
                                          <p:spTgt spid="310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p:bldP spid="310313" grpId="0" autoUpdateAnimBg="0"/>
      <p:bldP spid="310330" grpId="0" autoUpdateAnimBg="0"/>
      <p:bldP spid="310331" grpId="0" autoUpdateAnimBg="0"/>
      <p:bldP spid="310332" grpId="0" animBg="1"/>
      <p:bldP spid="31033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2"/>
          <p:cNvSpPr>
            <a:spLocks noGrp="1" noChangeArrowheads="1"/>
          </p:cNvSpPr>
          <p:nvPr>
            <p:ph type="title"/>
          </p:nvPr>
        </p:nvSpPr>
        <p:spPr>
          <a:xfrm>
            <a:off x="395536" y="332656"/>
            <a:ext cx="8534400" cy="930275"/>
          </a:xfrm>
        </p:spPr>
        <p:txBody>
          <a:bodyPr>
            <a:normAutofit/>
          </a:bodyPr>
          <a:lstStyle/>
          <a:p>
            <a:pPr eaLnBrk="1" hangingPunct="1"/>
            <a:r>
              <a:rPr lang="en-US" altLang="zh-CN" sz="4000" b="1" dirty="0" smtClean="0"/>
              <a:t>3.  </a:t>
            </a:r>
            <a:r>
              <a:rPr lang="zh-CN" altLang="en-US" sz="4000" b="1" dirty="0" smtClean="0">
                <a:ea typeface="楷体_GB2312" pitchFamily="49" charset="-122"/>
              </a:rPr>
              <a:t>固定分区方式的缺点</a:t>
            </a:r>
          </a:p>
        </p:txBody>
      </p:sp>
      <p:sp>
        <p:nvSpPr>
          <p:cNvPr id="311299" name="Rectangle 3"/>
          <p:cNvSpPr>
            <a:spLocks noGrp="1" noChangeArrowheads="1"/>
          </p:cNvSpPr>
          <p:nvPr>
            <p:ph idx="1"/>
          </p:nvPr>
        </p:nvSpPr>
        <p:spPr>
          <a:xfrm>
            <a:off x="323528" y="1772816"/>
            <a:ext cx="8574087" cy="4264025"/>
          </a:xfrm>
        </p:spPr>
        <p:txBody>
          <a:bodyPr/>
          <a:lstStyle/>
          <a:p>
            <a:pPr marL="0" indent="0" eaLnBrk="1" hangingPunct="1">
              <a:buNone/>
            </a:pPr>
            <a:r>
              <a:rPr lang="en-US" altLang="zh-CN" dirty="0" smtClean="0">
                <a:ea typeface="黑体" pitchFamily="2" charset="-122"/>
              </a:rPr>
              <a:t>1</a:t>
            </a:r>
            <a:r>
              <a:rPr lang="zh-CN" altLang="en-US" dirty="0" smtClean="0">
                <a:ea typeface="黑体" pitchFamily="2" charset="-122"/>
              </a:rPr>
              <a:t>、大程序可能无法装入；</a:t>
            </a:r>
          </a:p>
          <a:p>
            <a:pPr marL="0" indent="0" eaLnBrk="1" hangingPunct="1">
              <a:buNone/>
            </a:pPr>
            <a:r>
              <a:rPr lang="en-US" altLang="zh-CN" dirty="0" smtClean="0">
                <a:ea typeface="黑体" pitchFamily="2" charset="-122"/>
              </a:rPr>
              <a:t>2</a:t>
            </a:r>
            <a:r>
              <a:rPr lang="zh-CN" altLang="en-US" dirty="0" smtClean="0">
                <a:ea typeface="黑体" pitchFamily="2" charset="-122"/>
              </a:rPr>
              <a:t>、主存空间利用率不高</a:t>
            </a:r>
            <a:r>
              <a:rPr lang="en-US" altLang="zh-CN" dirty="0" smtClean="0">
                <a:latin typeface="Times New Roman" pitchFamily="18" charset="0"/>
                <a:ea typeface="黑体" pitchFamily="2" charset="-122"/>
              </a:rPr>
              <a:t>——</a:t>
            </a:r>
            <a:r>
              <a:rPr lang="zh-CN" altLang="en-US" dirty="0" smtClean="0">
                <a:ea typeface="黑体" pitchFamily="2" charset="-122"/>
              </a:rPr>
              <a:t>作业往往不可能恰好填满分区；</a:t>
            </a:r>
          </a:p>
          <a:p>
            <a:pPr marL="0" indent="0" eaLnBrk="1" hangingPunct="1">
              <a:buNone/>
            </a:pPr>
            <a:r>
              <a:rPr lang="en-US" altLang="zh-CN" dirty="0" smtClean="0">
                <a:ea typeface="黑体" pitchFamily="2" charset="-122"/>
              </a:rPr>
              <a:t>3</a:t>
            </a:r>
            <a:r>
              <a:rPr lang="zh-CN" altLang="en-US" dirty="0" smtClean="0">
                <a:ea typeface="黑体" pitchFamily="2" charset="-122"/>
              </a:rPr>
              <a:t>、作业动态扩充主存困难；</a:t>
            </a:r>
          </a:p>
          <a:p>
            <a:pPr marL="0" indent="0" eaLnBrk="1" hangingPunct="1">
              <a:buNone/>
            </a:pPr>
            <a:r>
              <a:rPr lang="en-US" altLang="zh-CN" dirty="0" smtClean="0">
                <a:ea typeface="黑体" pitchFamily="2" charset="-122"/>
              </a:rPr>
              <a:t>4</a:t>
            </a:r>
            <a:r>
              <a:rPr lang="zh-CN" altLang="en-US" dirty="0" smtClean="0">
                <a:ea typeface="黑体" pitchFamily="2" charset="-122"/>
              </a:rPr>
              <a:t>、各分区作业要共享程序和数据也难实现；</a:t>
            </a:r>
          </a:p>
          <a:p>
            <a:pPr marL="0" indent="0" eaLnBrk="1" hangingPunct="1">
              <a:buNone/>
            </a:pPr>
            <a:r>
              <a:rPr lang="en-US" altLang="zh-CN" dirty="0" smtClean="0">
                <a:ea typeface="黑体" pitchFamily="2" charset="-122"/>
              </a:rPr>
              <a:t>5</a:t>
            </a:r>
            <a:r>
              <a:rPr lang="zh-CN" altLang="en-US" dirty="0" smtClean="0">
                <a:ea typeface="黑体" pitchFamily="2" charset="-122"/>
              </a:rPr>
              <a:t>、限制了多道运行的程序数。</a:t>
            </a:r>
          </a:p>
        </p:txBody>
      </p:sp>
      <p:sp>
        <p:nvSpPr>
          <p:cNvPr id="4" name="灯片编号占位符 5"/>
          <p:cNvSpPr>
            <a:spLocks noGrp="1"/>
          </p:cNvSpPr>
          <p:nvPr>
            <p:ph type="sldNum" sz="quarter" idx="12"/>
          </p:nvPr>
        </p:nvSpPr>
        <p:spPr/>
        <p:txBody>
          <a:bodyPr/>
          <a:lstStyle/>
          <a:p>
            <a:pPr>
              <a:defRPr/>
            </a:pPr>
            <a:fld id="{580D9123-32A0-4606-89A6-97BBD9651A40}" type="slidenum">
              <a:rPr lang="en-US" altLang="zh-CN"/>
              <a:pPr>
                <a:defRPr/>
              </a:pPr>
              <a:t>29</a:t>
            </a:fld>
            <a:endParaRPr lang="en-US" altLang="zh-CN"/>
          </a:p>
        </p:txBody>
      </p:sp>
    </p:spTree>
    <p:extLst>
      <p:ext uri="{BB962C8B-B14F-4D97-AF65-F5344CB8AC3E}">
        <p14:creationId xmlns:p14="http://schemas.microsoft.com/office/powerpoint/2010/main" val="2409135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wipe(up)">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1299">
                                            <p:txEl>
                                              <p:pRg st="1" end="1"/>
                                            </p:txEl>
                                          </p:spTgt>
                                        </p:tgtEl>
                                        <p:attrNameLst>
                                          <p:attrName>style.visibility</p:attrName>
                                        </p:attrNameLst>
                                      </p:cBhvr>
                                      <p:to>
                                        <p:strVal val="visible"/>
                                      </p:to>
                                    </p:set>
                                    <p:animEffect transition="in" filter="wipe(up)">
                                      <p:cBhvr>
                                        <p:cTn id="12" dur="500"/>
                                        <p:tgtEl>
                                          <p:spTgt spid="311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1299">
                                            <p:txEl>
                                              <p:pRg st="2" end="2"/>
                                            </p:txEl>
                                          </p:spTgt>
                                        </p:tgtEl>
                                        <p:attrNameLst>
                                          <p:attrName>style.visibility</p:attrName>
                                        </p:attrNameLst>
                                      </p:cBhvr>
                                      <p:to>
                                        <p:strVal val="visible"/>
                                      </p:to>
                                    </p:set>
                                    <p:animEffect transition="in" filter="wipe(up)">
                                      <p:cBhvr>
                                        <p:cTn id="17" dur="500"/>
                                        <p:tgtEl>
                                          <p:spTgt spid="311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1299">
                                            <p:txEl>
                                              <p:pRg st="3" end="3"/>
                                            </p:txEl>
                                          </p:spTgt>
                                        </p:tgtEl>
                                        <p:attrNameLst>
                                          <p:attrName>style.visibility</p:attrName>
                                        </p:attrNameLst>
                                      </p:cBhvr>
                                      <p:to>
                                        <p:strVal val="visible"/>
                                      </p:to>
                                    </p:set>
                                    <p:animEffect transition="in" filter="wipe(up)">
                                      <p:cBhvr>
                                        <p:cTn id="22" dur="500"/>
                                        <p:tgtEl>
                                          <p:spTgt spid="311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1299">
                                            <p:txEl>
                                              <p:pRg st="4" end="4"/>
                                            </p:txEl>
                                          </p:spTgt>
                                        </p:tgtEl>
                                        <p:attrNameLst>
                                          <p:attrName>style.visibility</p:attrName>
                                        </p:attrNameLst>
                                      </p:cBhvr>
                                      <p:to>
                                        <p:strVal val="visible"/>
                                      </p:to>
                                    </p:set>
                                    <p:animEffect transition="in" filter="wipe(up)">
                                      <p:cBhvr>
                                        <p:cTn id="27" dur="500"/>
                                        <p:tgtEl>
                                          <p:spTgt spid="311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2"/>
          <p:cNvSpPr>
            <a:spLocks noGrp="1" noChangeArrowheads="1"/>
          </p:cNvSpPr>
          <p:nvPr>
            <p:ph type="title"/>
          </p:nvPr>
        </p:nvSpPr>
        <p:spPr>
          <a:xfrm>
            <a:off x="202299" y="404664"/>
            <a:ext cx="8678863" cy="693737"/>
          </a:xfrm>
        </p:spPr>
        <p:txBody>
          <a:bodyPr>
            <a:normAutofit fontScale="90000"/>
          </a:bodyPr>
          <a:lstStyle/>
          <a:p>
            <a:pPr eaLnBrk="1" hangingPunct="1"/>
            <a:r>
              <a:rPr lang="en-US" altLang="zh-CN" sz="4000" dirty="0" smtClean="0"/>
              <a:t>4.0.1   </a:t>
            </a:r>
            <a:r>
              <a:rPr lang="zh-CN" altLang="en-US" sz="4000" dirty="0" smtClean="0"/>
              <a:t>存储分配（管理）方式</a:t>
            </a:r>
          </a:p>
        </p:txBody>
      </p:sp>
      <p:sp>
        <p:nvSpPr>
          <p:cNvPr id="296963" name="Rectangle 3"/>
          <p:cNvSpPr>
            <a:spLocks noGrp="1" noChangeArrowheads="1"/>
          </p:cNvSpPr>
          <p:nvPr>
            <p:ph idx="1"/>
          </p:nvPr>
        </p:nvSpPr>
        <p:spPr>
          <a:xfrm>
            <a:off x="611560" y="1916832"/>
            <a:ext cx="6172200" cy="4724400"/>
          </a:xfrm>
        </p:spPr>
        <p:txBody>
          <a:bodyPr/>
          <a:lstStyle/>
          <a:p>
            <a:pPr marL="0" indent="0" eaLnBrk="1" hangingPunct="1">
              <a:buNone/>
            </a:pPr>
            <a:r>
              <a:rPr lang="zh-CN" altLang="en-US" dirty="0" smtClean="0"/>
              <a:t>分区管理方式</a:t>
            </a:r>
            <a:endParaRPr lang="zh-CN" altLang="en-US" dirty="0" smtClean="0">
              <a:latin typeface="宋体" pitchFamily="2" charset="-122"/>
            </a:endParaRPr>
          </a:p>
          <a:p>
            <a:pPr eaLnBrk="1" hangingPunct="1">
              <a:buFont typeface="Wingdings" pitchFamily="2" charset="2"/>
              <a:buNone/>
            </a:pPr>
            <a:endParaRPr lang="zh-CN" altLang="en-US" dirty="0" smtClean="0">
              <a:latin typeface="宋体" pitchFamily="2" charset="-122"/>
            </a:endParaRPr>
          </a:p>
          <a:p>
            <a:pPr marL="0" indent="0" eaLnBrk="1" hangingPunct="1">
              <a:buNone/>
            </a:pPr>
            <a:r>
              <a:rPr lang="zh-CN" altLang="en-US" dirty="0" smtClean="0">
                <a:latin typeface="宋体" pitchFamily="2" charset="-122"/>
              </a:rPr>
              <a:t>分页（</a:t>
            </a:r>
            <a:r>
              <a:rPr lang="zh-CN" altLang="en-US" dirty="0" smtClean="0"/>
              <a:t>页式）</a:t>
            </a:r>
            <a:r>
              <a:rPr lang="zh-CN" altLang="en-US" dirty="0" smtClean="0">
                <a:latin typeface="宋体" pitchFamily="2" charset="-122"/>
              </a:rPr>
              <a:t>存储管理方式</a:t>
            </a:r>
            <a:r>
              <a:rPr lang="zh-CN" altLang="en-US" dirty="0" smtClean="0"/>
              <a:t>  </a:t>
            </a:r>
          </a:p>
          <a:p>
            <a:pPr marL="0" indent="0" eaLnBrk="1" hangingPunct="1">
              <a:buNone/>
            </a:pPr>
            <a:r>
              <a:rPr lang="zh-CN" altLang="en-US" dirty="0" smtClean="0">
                <a:latin typeface="宋体" pitchFamily="2" charset="-122"/>
              </a:rPr>
              <a:t>分段（</a:t>
            </a:r>
            <a:r>
              <a:rPr lang="zh-CN" altLang="en-US" dirty="0" smtClean="0"/>
              <a:t>段式）</a:t>
            </a:r>
            <a:r>
              <a:rPr lang="zh-CN" altLang="en-US" dirty="0" smtClean="0">
                <a:latin typeface="宋体" pitchFamily="2" charset="-122"/>
              </a:rPr>
              <a:t>存储管理方式</a:t>
            </a:r>
          </a:p>
          <a:p>
            <a:pPr marL="457200" lvl="1" indent="0" eaLnBrk="1" hangingPunct="1">
              <a:buNone/>
            </a:pPr>
            <a:r>
              <a:rPr lang="zh-CN" altLang="en-US" dirty="0" smtClean="0">
                <a:latin typeface="宋体" pitchFamily="2" charset="-122"/>
              </a:rPr>
              <a:t>段页式存储管理方式 </a:t>
            </a:r>
            <a:r>
              <a:rPr lang="zh-CN" altLang="en-US" dirty="0" smtClean="0"/>
              <a:t> </a:t>
            </a:r>
          </a:p>
          <a:p>
            <a:pPr marL="0" indent="0" eaLnBrk="1" hangingPunct="1">
              <a:buNone/>
            </a:pPr>
            <a:r>
              <a:rPr lang="zh-CN" altLang="en-US" dirty="0" smtClean="0">
                <a:latin typeface="宋体" pitchFamily="2" charset="-122"/>
              </a:rPr>
              <a:t>虚拟存储器</a:t>
            </a:r>
          </a:p>
          <a:p>
            <a:pPr marL="457200" lvl="1" indent="0" eaLnBrk="1" hangingPunct="1">
              <a:buNone/>
            </a:pPr>
            <a:r>
              <a:rPr lang="zh-CN" altLang="en-US" dirty="0" smtClean="0">
                <a:latin typeface="宋体" pitchFamily="2" charset="-122"/>
              </a:rPr>
              <a:t>请求分页存储管理方式</a:t>
            </a:r>
          </a:p>
          <a:p>
            <a:pPr marL="457200" lvl="1" indent="0" eaLnBrk="1" hangingPunct="1">
              <a:buNone/>
            </a:pPr>
            <a:r>
              <a:rPr lang="zh-CN" altLang="en-US" dirty="0" smtClean="0">
                <a:latin typeface="宋体" pitchFamily="2" charset="-122"/>
              </a:rPr>
              <a:t>请求分段存储管理方式  </a:t>
            </a:r>
            <a:r>
              <a:rPr lang="zh-CN" altLang="en-US" dirty="0" smtClean="0"/>
              <a:t> </a:t>
            </a:r>
          </a:p>
        </p:txBody>
      </p:sp>
      <p:sp>
        <p:nvSpPr>
          <p:cNvPr id="10" name="灯片编号占位符 5"/>
          <p:cNvSpPr>
            <a:spLocks noGrp="1"/>
          </p:cNvSpPr>
          <p:nvPr>
            <p:ph type="sldNum" sz="quarter" idx="12"/>
          </p:nvPr>
        </p:nvSpPr>
        <p:spPr/>
        <p:txBody>
          <a:bodyPr/>
          <a:lstStyle/>
          <a:p>
            <a:pPr>
              <a:defRPr/>
            </a:pPr>
            <a:fld id="{C5833B89-37B7-4E08-BA74-5D9A38749E91}" type="slidenum">
              <a:rPr lang="en-US" altLang="zh-CN"/>
              <a:pPr>
                <a:defRPr/>
              </a:pPr>
              <a:t>3</a:t>
            </a:fld>
            <a:endParaRPr lang="en-US" altLang="zh-CN"/>
          </a:p>
        </p:txBody>
      </p:sp>
      <p:sp>
        <p:nvSpPr>
          <p:cNvPr id="296964" name="Text Box 4"/>
          <p:cNvSpPr txBox="1">
            <a:spLocks noChangeArrowheads="1"/>
          </p:cNvSpPr>
          <p:nvPr/>
        </p:nvSpPr>
        <p:spPr bwMode="auto">
          <a:xfrm>
            <a:off x="3513419" y="1625600"/>
            <a:ext cx="2590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solidFill>
                  <a:srgbClr val="000066"/>
                </a:solidFill>
                <a:latin typeface="黑体" pitchFamily="2" charset="-122"/>
                <a:ea typeface="黑体" pitchFamily="2" charset="-122"/>
              </a:rPr>
              <a:t>固定分区分配 </a:t>
            </a:r>
          </a:p>
          <a:p>
            <a:pPr eaLnBrk="1" fontAlgn="base" hangingPunct="1">
              <a:spcBef>
                <a:spcPct val="50000"/>
              </a:spcBef>
              <a:spcAft>
                <a:spcPct val="0"/>
              </a:spcAft>
            </a:pPr>
            <a:r>
              <a:rPr lang="zh-CN" altLang="en-US" sz="2000" b="1" dirty="0">
                <a:solidFill>
                  <a:srgbClr val="000066"/>
                </a:solidFill>
                <a:latin typeface="黑体" pitchFamily="2" charset="-122"/>
                <a:ea typeface="黑体" pitchFamily="2" charset="-122"/>
              </a:rPr>
              <a:t>动态分区分配 </a:t>
            </a:r>
          </a:p>
          <a:p>
            <a:pPr eaLnBrk="1" fontAlgn="base" hangingPunct="1">
              <a:spcBef>
                <a:spcPct val="50000"/>
              </a:spcBef>
              <a:spcAft>
                <a:spcPct val="0"/>
              </a:spcAft>
            </a:pPr>
            <a:r>
              <a:rPr lang="zh-CN" altLang="en-US" sz="2000" b="1" dirty="0">
                <a:solidFill>
                  <a:srgbClr val="000066"/>
                </a:solidFill>
                <a:latin typeface="黑体" pitchFamily="2" charset="-122"/>
                <a:ea typeface="黑体" pitchFamily="2" charset="-122"/>
              </a:rPr>
              <a:t>可重定位分区分配  </a:t>
            </a:r>
          </a:p>
        </p:txBody>
      </p:sp>
      <p:sp>
        <p:nvSpPr>
          <p:cNvPr id="296965" name="AutoShape 5"/>
          <p:cNvSpPr>
            <a:spLocks/>
          </p:cNvSpPr>
          <p:nvPr/>
        </p:nvSpPr>
        <p:spPr bwMode="auto">
          <a:xfrm>
            <a:off x="3311630" y="1747837"/>
            <a:ext cx="228600" cy="1066800"/>
          </a:xfrm>
          <a:prstGeom prst="leftBrace">
            <a:avLst>
              <a:gd name="adj1" fmla="val 38889"/>
              <a:gd name="adj2" fmla="val 50000"/>
            </a:avLst>
          </a:prstGeom>
          <a:noFill/>
          <a:ln w="19050">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200" b="1">
              <a:solidFill>
                <a:srgbClr val="000066"/>
              </a:solidFill>
            </a:endParaRPr>
          </a:p>
        </p:txBody>
      </p:sp>
      <p:sp>
        <p:nvSpPr>
          <p:cNvPr id="296966" name="Text Box 6"/>
          <p:cNvSpPr txBox="1">
            <a:spLocks noChangeArrowheads="1"/>
          </p:cNvSpPr>
          <p:nvPr/>
        </p:nvSpPr>
        <p:spPr bwMode="auto">
          <a:xfrm>
            <a:off x="6074586" y="2021681"/>
            <a:ext cx="2819400" cy="519112"/>
          </a:xfrm>
          <a:prstGeom prst="rect">
            <a:avLst/>
          </a:prstGeom>
          <a:noFill/>
          <a:ln>
            <a:noFill/>
          </a:ln>
          <a:effectLst/>
          <a:extLst>
            <a:ext uri="{909E8E84-426E-40DD-AFC4-6F175D3DCCD1}">
              <a14:hiddenFill xmlns:a14="http://schemas.microsoft.com/office/drawing/2010/main">
                <a:solidFill>
                  <a:srgbClr val="9933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dirty="0">
                <a:solidFill>
                  <a:srgbClr val="0000FF"/>
                </a:solidFill>
                <a:latin typeface="楷体_GB2312" pitchFamily="49" charset="-122"/>
                <a:ea typeface="楷体_GB2312" pitchFamily="49" charset="-122"/>
              </a:rPr>
              <a:t>连续分配方式</a:t>
            </a:r>
          </a:p>
        </p:txBody>
      </p:sp>
      <p:sp>
        <p:nvSpPr>
          <p:cNvPr id="296967" name="AutoShape 7"/>
          <p:cNvSpPr>
            <a:spLocks/>
          </p:cNvSpPr>
          <p:nvPr/>
        </p:nvSpPr>
        <p:spPr bwMode="auto">
          <a:xfrm>
            <a:off x="5850467" y="3238500"/>
            <a:ext cx="304800" cy="2971800"/>
          </a:xfrm>
          <a:prstGeom prst="rightBrace">
            <a:avLst>
              <a:gd name="adj1" fmla="val 81250"/>
              <a:gd name="adj2" fmla="val 50000"/>
            </a:avLst>
          </a:prstGeom>
          <a:noFill/>
          <a:ln w="190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6968" name="Text Box 8"/>
          <p:cNvSpPr txBox="1">
            <a:spLocks noChangeArrowheads="1"/>
          </p:cNvSpPr>
          <p:nvPr/>
        </p:nvSpPr>
        <p:spPr bwMode="auto">
          <a:xfrm>
            <a:off x="6346930" y="4464844"/>
            <a:ext cx="266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FF"/>
                </a:solidFill>
                <a:ea typeface="楷体_GB2312" pitchFamily="49" charset="-122"/>
              </a:rPr>
              <a:t>离散分配方式</a:t>
            </a:r>
          </a:p>
        </p:txBody>
      </p:sp>
      <p:sp>
        <p:nvSpPr>
          <p:cNvPr id="296969" name="AutoShape 9"/>
          <p:cNvSpPr>
            <a:spLocks/>
          </p:cNvSpPr>
          <p:nvPr/>
        </p:nvSpPr>
        <p:spPr bwMode="auto">
          <a:xfrm>
            <a:off x="5926667" y="1747837"/>
            <a:ext cx="152400" cy="1143000"/>
          </a:xfrm>
          <a:prstGeom prst="rightBrace">
            <a:avLst>
              <a:gd name="adj1" fmla="val 62500"/>
              <a:gd name="adj2" fmla="val 50000"/>
            </a:avLst>
          </a:prstGeom>
          <a:noFill/>
          <a:ln w="190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019517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up)">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6965"/>
                                        </p:tgtEl>
                                        <p:attrNameLst>
                                          <p:attrName>style.visibility</p:attrName>
                                        </p:attrNameLst>
                                      </p:cBhvr>
                                      <p:to>
                                        <p:strVal val="visible"/>
                                      </p:to>
                                    </p:se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296964">
                                            <p:txEl>
                                              <p:pRg st="0" end="0"/>
                                            </p:txEl>
                                          </p:spTgt>
                                        </p:tgtEl>
                                        <p:attrNameLst>
                                          <p:attrName>style.visibility</p:attrName>
                                        </p:attrNameLst>
                                      </p:cBhvr>
                                      <p:to>
                                        <p:strVal val="visible"/>
                                      </p:to>
                                    </p:set>
                                    <p:animEffect transition="in" filter="wipe(up)">
                                      <p:cBhvr>
                                        <p:cTn id="15" dur="500"/>
                                        <p:tgtEl>
                                          <p:spTgt spid="296964">
                                            <p:txEl>
                                              <p:pRg st="0" end="0"/>
                                            </p:txEl>
                                          </p:spTgt>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96964">
                                            <p:txEl>
                                              <p:pRg st="1" end="1"/>
                                            </p:txEl>
                                          </p:spTgt>
                                        </p:tgtEl>
                                        <p:attrNameLst>
                                          <p:attrName>style.visibility</p:attrName>
                                        </p:attrNameLst>
                                      </p:cBhvr>
                                      <p:to>
                                        <p:strVal val="visible"/>
                                      </p:to>
                                    </p:set>
                                    <p:animEffect transition="in" filter="wipe(up)">
                                      <p:cBhvr>
                                        <p:cTn id="19" dur="500"/>
                                        <p:tgtEl>
                                          <p:spTgt spid="296964">
                                            <p:txEl>
                                              <p:pRg st="1" end="1"/>
                                            </p:txEl>
                                          </p:spTgt>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296964">
                                            <p:txEl>
                                              <p:pRg st="2" end="2"/>
                                            </p:txEl>
                                          </p:spTgt>
                                        </p:tgtEl>
                                        <p:attrNameLst>
                                          <p:attrName>style.visibility</p:attrName>
                                        </p:attrNameLst>
                                      </p:cBhvr>
                                      <p:to>
                                        <p:strVal val="visible"/>
                                      </p:to>
                                    </p:set>
                                    <p:animEffect transition="in" filter="wipe(up)">
                                      <p:cBhvr>
                                        <p:cTn id="23" dur="500"/>
                                        <p:tgtEl>
                                          <p:spTgt spid="29696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96969"/>
                                        </p:tgtEl>
                                        <p:attrNameLst>
                                          <p:attrName>style.visibility</p:attrName>
                                        </p:attrNameLst>
                                      </p:cBhvr>
                                      <p:to>
                                        <p:strVal val="visible"/>
                                      </p:to>
                                    </p:set>
                                    <p:anim calcmode="lin" valueType="num">
                                      <p:cBhvr additive="base">
                                        <p:cTn id="28" dur="500" fill="hold"/>
                                        <p:tgtEl>
                                          <p:spTgt spid="296969"/>
                                        </p:tgtEl>
                                        <p:attrNameLst>
                                          <p:attrName>ppt_x</p:attrName>
                                        </p:attrNameLst>
                                      </p:cBhvr>
                                      <p:tavLst>
                                        <p:tav tm="0">
                                          <p:val>
                                            <p:strVal val="1+#ppt_w/2"/>
                                          </p:val>
                                        </p:tav>
                                        <p:tav tm="100000">
                                          <p:val>
                                            <p:strVal val="#ppt_x"/>
                                          </p:val>
                                        </p:tav>
                                      </p:tavLst>
                                    </p:anim>
                                    <p:anim calcmode="lin" valueType="num">
                                      <p:cBhvr additive="base">
                                        <p:cTn id="29" dur="500" fill="hold"/>
                                        <p:tgtEl>
                                          <p:spTgt spid="296969"/>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296966"/>
                                        </p:tgtEl>
                                        <p:attrNameLst>
                                          <p:attrName>style.visibility</p:attrName>
                                        </p:attrNameLst>
                                      </p:cBhvr>
                                      <p:to>
                                        <p:strVal val="visible"/>
                                      </p:to>
                                    </p:set>
                                    <p:anim calcmode="lin" valueType="num">
                                      <p:cBhvr additive="base">
                                        <p:cTn id="33" dur="500" fill="hold"/>
                                        <p:tgtEl>
                                          <p:spTgt spid="296966"/>
                                        </p:tgtEl>
                                        <p:attrNameLst>
                                          <p:attrName>ppt_x</p:attrName>
                                        </p:attrNameLst>
                                      </p:cBhvr>
                                      <p:tavLst>
                                        <p:tav tm="0">
                                          <p:val>
                                            <p:strVal val="1+#ppt_w/2"/>
                                          </p:val>
                                        </p:tav>
                                        <p:tav tm="100000">
                                          <p:val>
                                            <p:strVal val="#ppt_x"/>
                                          </p:val>
                                        </p:tav>
                                      </p:tavLst>
                                    </p:anim>
                                    <p:anim calcmode="lin" valueType="num">
                                      <p:cBhvr additive="base">
                                        <p:cTn id="34"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96963">
                                            <p:txEl>
                                              <p:pRg st="2" end="2"/>
                                            </p:txEl>
                                          </p:spTgt>
                                        </p:tgtEl>
                                        <p:attrNameLst>
                                          <p:attrName>style.visibility</p:attrName>
                                        </p:attrNameLst>
                                      </p:cBhvr>
                                      <p:to>
                                        <p:strVal val="visible"/>
                                      </p:to>
                                    </p:set>
                                    <p:animEffect transition="in" filter="wipe(up)">
                                      <p:cBhvr>
                                        <p:cTn id="39" dur="500"/>
                                        <p:tgtEl>
                                          <p:spTgt spid="29696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96963">
                                            <p:txEl>
                                              <p:pRg st="3" end="3"/>
                                            </p:txEl>
                                          </p:spTgt>
                                        </p:tgtEl>
                                        <p:attrNameLst>
                                          <p:attrName>style.visibility</p:attrName>
                                        </p:attrNameLst>
                                      </p:cBhvr>
                                      <p:to>
                                        <p:strVal val="visible"/>
                                      </p:to>
                                    </p:set>
                                    <p:animEffect transition="in" filter="wipe(up)">
                                      <p:cBhvr>
                                        <p:cTn id="44" dur="500"/>
                                        <p:tgtEl>
                                          <p:spTgt spid="296963">
                                            <p:txEl>
                                              <p:pRg st="3" end="3"/>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96963">
                                            <p:txEl>
                                              <p:pRg st="4" end="4"/>
                                            </p:txEl>
                                          </p:spTgt>
                                        </p:tgtEl>
                                        <p:attrNameLst>
                                          <p:attrName>style.visibility</p:attrName>
                                        </p:attrNameLst>
                                      </p:cBhvr>
                                      <p:to>
                                        <p:strVal val="visible"/>
                                      </p:to>
                                    </p:set>
                                    <p:animEffect transition="in" filter="wipe(up)">
                                      <p:cBhvr>
                                        <p:cTn id="47" dur="500"/>
                                        <p:tgtEl>
                                          <p:spTgt spid="29696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963">
                                            <p:txEl>
                                              <p:pRg st="5" end="5"/>
                                            </p:txEl>
                                          </p:spTgt>
                                        </p:tgtEl>
                                        <p:attrNameLst>
                                          <p:attrName>style.visibility</p:attrName>
                                        </p:attrNameLst>
                                      </p:cBhvr>
                                      <p:to>
                                        <p:strVal val="visible"/>
                                      </p:to>
                                    </p:set>
                                    <p:animEffect transition="in" filter="wipe(up)">
                                      <p:cBhvr>
                                        <p:cTn id="52" dur="500"/>
                                        <p:tgtEl>
                                          <p:spTgt spid="296963">
                                            <p:txEl>
                                              <p:pRg st="5" end="5"/>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96963">
                                            <p:txEl>
                                              <p:pRg st="6" end="6"/>
                                            </p:txEl>
                                          </p:spTgt>
                                        </p:tgtEl>
                                        <p:attrNameLst>
                                          <p:attrName>style.visibility</p:attrName>
                                        </p:attrNameLst>
                                      </p:cBhvr>
                                      <p:to>
                                        <p:strVal val="visible"/>
                                      </p:to>
                                    </p:set>
                                    <p:animEffect transition="in" filter="wipe(up)">
                                      <p:cBhvr>
                                        <p:cTn id="55" dur="500"/>
                                        <p:tgtEl>
                                          <p:spTgt spid="296963">
                                            <p:txEl>
                                              <p:pRg st="6" end="6"/>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96963">
                                            <p:txEl>
                                              <p:pRg st="7" end="7"/>
                                            </p:txEl>
                                          </p:spTgt>
                                        </p:tgtEl>
                                        <p:attrNameLst>
                                          <p:attrName>style.visibility</p:attrName>
                                        </p:attrNameLst>
                                      </p:cBhvr>
                                      <p:to>
                                        <p:strVal val="visible"/>
                                      </p:to>
                                    </p:set>
                                    <p:animEffect transition="in" filter="wipe(up)">
                                      <p:cBhvr>
                                        <p:cTn id="58" dur="500"/>
                                        <p:tgtEl>
                                          <p:spTgt spid="296963">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96967"/>
                                        </p:tgtEl>
                                        <p:attrNameLst>
                                          <p:attrName>style.visibility</p:attrName>
                                        </p:attrNameLst>
                                      </p:cBhvr>
                                      <p:to>
                                        <p:strVal val="visible"/>
                                      </p:to>
                                    </p:set>
                                    <p:anim calcmode="lin" valueType="num">
                                      <p:cBhvr additive="base">
                                        <p:cTn id="63" dur="500" fill="hold"/>
                                        <p:tgtEl>
                                          <p:spTgt spid="296967"/>
                                        </p:tgtEl>
                                        <p:attrNameLst>
                                          <p:attrName>ppt_x</p:attrName>
                                        </p:attrNameLst>
                                      </p:cBhvr>
                                      <p:tavLst>
                                        <p:tav tm="0">
                                          <p:val>
                                            <p:strVal val="1+#ppt_w/2"/>
                                          </p:val>
                                        </p:tav>
                                        <p:tav tm="100000">
                                          <p:val>
                                            <p:strVal val="#ppt_x"/>
                                          </p:val>
                                        </p:tav>
                                      </p:tavLst>
                                    </p:anim>
                                    <p:anim calcmode="lin" valueType="num">
                                      <p:cBhvr additive="base">
                                        <p:cTn id="64" dur="500" fill="hold"/>
                                        <p:tgtEl>
                                          <p:spTgt spid="296967"/>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grpId="0" nodeType="afterEffect">
                                  <p:stCondLst>
                                    <p:cond delay="0"/>
                                  </p:stCondLst>
                                  <p:childTnLst>
                                    <p:set>
                                      <p:cBhvr>
                                        <p:cTn id="67" dur="1" fill="hold">
                                          <p:stCondLst>
                                            <p:cond delay="0"/>
                                          </p:stCondLst>
                                        </p:cTn>
                                        <p:tgtEl>
                                          <p:spTgt spid="296968"/>
                                        </p:tgtEl>
                                        <p:attrNameLst>
                                          <p:attrName>style.visibility</p:attrName>
                                        </p:attrNameLst>
                                      </p:cBhvr>
                                      <p:to>
                                        <p:strVal val="visible"/>
                                      </p:to>
                                    </p:set>
                                    <p:anim calcmode="lin" valueType="num">
                                      <p:cBhvr additive="base">
                                        <p:cTn id="68" dur="500" fill="hold"/>
                                        <p:tgtEl>
                                          <p:spTgt spid="296968"/>
                                        </p:tgtEl>
                                        <p:attrNameLst>
                                          <p:attrName>ppt_x</p:attrName>
                                        </p:attrNameLst>
                                      </p:cBhvr>
                                      <p:tavLst>
                                        <p:tav tm="0">
                                          <p:val>
                                            <p:strVal val="1+#ppt_w/2"/>
                                          </p:val>
                                        </p:tav>
                                        <p:tav tm="100000">
                                          <p:val>
                                            <p:strVal val="#ppt_x"/>
                                          </p:val>
                                        </p:tav>
                                      </p:tavLst>
                                    </p:anim>
                                    <p:anim calcmode="lin" valueType="num">
                                      <p:cBhvr additive="base">
                                        <p:cTn id="69" dur="500" fill="hold"/>
                                        <p:tgtEl>
                                          <p:spTgt spid="296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uiExpand="1" build="p" autoUpdateAnimBg="0"/>
      <p:bldP spid="296964" grpId="0" build="p" autoUpdateAnimBg="0" advAuto="0"/>
      <p:bldP spid="296965" grpId="0" animBg="1" autoUpdateAnimBg="0"/>
      <p:bldP spid="296966" grpId="0" autoUpdateAnimBg="0"/>
      <p:bldP spid="296967" grpId="0" animBg="1"/>
      <p:bldP spid="296968" grpId="0" autoUpdateAnimBg="0"/>
      <p:bldP spid="29696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7"/>
          <p:cNvSpPr>
            <a:spLocks noGrp="1" noChangeArrowheads="1"/>
          </p:cNvSpPr>
          <p:nvPr>
            <p:ph type="title"/>
          </p:nvPr>
        </p:nvSpPr>
        <p:spPr>
          <a:xfrm>
            <a:off x="755576" y="476672"/>
            <a:ext cx="6553200" cy="617538"/>
          </a:xfrm>
        </p:spPr>
        <p:txBody>
          <a:bodyPr>
            <a:normAutofit fontScale="90000"/>
          </a:bodyPr>
          <a:lstStyle/>
          <a:p>
            <a:pPr eaLnBrk="1" hangingPunct="1"/>
            <a:r>
              <a:rPr lang="en-US" altLang="zh-CN" dirty="0" smtClean="0">
                <a:ea typeface="楷体_GB2312" pitchFamily="49" charset="-122"/>
              </a:rPr>
              <a:t>4.3.2</a:t>
            </a:r>
            <a:r>
              <a:rPr lang="en-US" altLang="zh-CN"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动态分区分配 </a:t>
            </a:r>
          </a:p>
        </p:txBody>
      </p:sp>
      <p:sp>
        <p:nvSpPr>
          <p:cNvPr id="51" name="灯片编号占位符 5"/>
          <p:cNvSpPr>
            <a:spLocks noGrp="1"/>
          </p:cNvSpPr>
          <p:nvPr>
            <p:ph type="sldNum" sz="quarter" idx="12"/>
          </p:nvPr>
        </p:nvSpPr>
        <p:spPr/>
        <p:txBody>
          <a:bodyPr/>
          <a:lstStyle/>
          <a:p>
            <a:pPr>
              <a:defRPr/>
            </a:pPr>
            <a:fld id="{B0A192CB-CECD-4370-B2F1-17302A884614}" type="slidenum">
              <a:rPr lang="en-US" altLang="zh-CN">
                <a:solidFill>
                  <a:srgbClr val="2F2F2F">
                    <a:lumMod val="75000"/>
                    <a:lumOff val="25000"/>
                  </a:srgbClr>
                </a:solidFill>
              </a:rPr>
              <a:pPr>
                <a:defRPr/>
              </a:pPr>
              <a:t>30</a:t>
            </a:fld>
            <a:endParaRPr lang="en-US" altLang="zh-CN">
              <a:solidFill>
                <a:srgbClr val="2F2F2F">
                  <a:lumMod val="75000"/>
                  <a:lumOff val="25000"/>
                </a:srgbClr>
              </a:solidFill>
            </a:endParaRPr>
          </a:p>
        </p:txBody>
      </p:sp>
      <p:sp>
        <p:nvSpPr>
          <p:cNvPr id="312328" name="Text Box 8"/>
          <p:cNvSpPr txBox="1">
            <a:spLocks noChangeArrowheads="1"/>
          </p:cNvSpPr>
          <p:nvPr/>
        </p:nvSpPr>
        <p:spPr bwMode="auto">
          <a:xfrm>
            <a:off x="381000" y="3933056"/>
            <a:ext cx="586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latin typeface="楷体_GB2312" pitchFamily="49" charset="-122"/>
                <a:ea typeface="楷体_GB2312" pitchFamily="49" charset="-122"/>
              </a:rPr>
              <a:t>1</a:t>
            </a:r>
            <a:r>
              <a:rPr lang="zh-CN" altLang="en-US" sz="3200" b="1">
                <a:solidFill>
                  <a:srgbClr val="000066"/>
                </a:solidFill>
                <a:latin typeface="楷体_GB2312" pitchFamily="49" charset="-122"/>
                <a:ea typeface="楷体_GB2312" pitchFamily="49" charset="-122"/>
              </a:rPr>
              <a:t>．分区分配中的数据结构 </a:t>
            </a:r>
          </a:p>
        </p:txBody>
      </p:sp>
      <p:sp>
        <p:nvSpPr>
          <p:cNvPr id="312329" name="Text Box 9"/>
          <p:cNvSpPr txBox="1">
            <a:spLocks noChangeArrowheads="1"/>
          </p:cNvSpPr>
          <p:nvPr/>
        </p:nvSpPr>
        <p:spPr bwMode="auto">
          <a:xfrm>
            <a:off x="611560" y="5013176"/>
            <a:ext cx="78488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可以有两种形式：</a:t>
            </a:r>
            <a:r>
              <a:rPr lang="zh-CN" altLang="en-US" sz="2800" b="1" dirty="0">
                <a:solidFill>
                  <a:srgbClr val="0000FF"/>
                </a:solidFill>
                <a:latin typeface="仿宋_GB2312" pitchFamily="49" charset="-122"/>
                <a:ea typeface="仿宋_GB2312" pitchFamily="49" charset="-122"/>
              </a:rPr>
              <a:t>空闲分区表、空闲分区链</a:t>
            </a:r>
            <a:r>
              <a:rPr lang="zh-CN" altLang="en-US" sz="2800" b="1" dirty="0">
                <a:solidFill>
                  <a:srgbClr val="000000"/>
                </a:solidFill>
              </a:rPr>
              <a:t> </a:t>
            </a:r>
          </a:p>
        </p:txBody>
      </p:sp>
      <p:sp>
        <p:nvSpPr>
          <p:cNvPr id="312331" name="Text Box 11"/>
          <p:cNvSpPr txBox="1">
            <a:spLocks noChangeArrowheads="1"/>
          </p:cNvSpPr>
          <p:nvPr/>
        </p:nvSpPr>
        <p:spPr bwMode="auto">
          <a:xfrm>
            <a:off x="381000" y="1700808"/>
            <a:ext cx="8458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仿宋_GB2312" pitchFamily="49" charset="-122"/>
                <a:ea typeface="仿宋_GB2312" pitchFamily="49" charset="-122"/>
              </a:rPr>
              <a:t>动态分区分配是根据进程的实际需要，</a:t>
            </a:r>
            <a:r>
              <a:rPr lang="zh-CN" altLang="en-US" sz="2800" b="1" dirty="0">
                <a:solidFill>
                  <a:srgbClr val="000066"/>
                </a:solidFill>
                <a:latin typeface="楷体_GB2312" pitchFamily="49" charset="-122"/>
                <a:ea typeface="楷体_GB2312" pitchFamily="49" charset="-122"/>
              </a:rPr>
              <a:t>动态地</a:t>
            </a:r>
            <a:r>
              <a:rPr lang="zh-CN" altLang="en-US" sz="2800" b="1" dirty="0">
                <a:solidFill>
                  <a:srgbClr val="0000FF"/>
                </a:solidFill>
                <a:latin typeface="仿宋_GB2312" pitchFamily="49" charset="-122"/>
                <a:ea typeface="仿宋_GB2312" pitchFamily="49" charset="-122"/>
              </a:rPr>
              <a:t>为之分配内存空间。在实现时，涉及</a:t>
            </a:r>
            <a:r>
              <a:rPr lang="zh-CN" altLang="en-US" sz="2800" b="1" dirty="0" smtClean="0">
                <a:solidFill>
                  <a:srgbClr val="0000FF"/>
                </a:solidFill>
                <a:latin typeface="仿宋_GB2312" pitchFamily="49" charset="-122"/>
                <a:ea typeface="仿宋_GB2312" pitchFamily="49" charset="-122"/>
              </a:rPr>
              <a:t>到</a:t>
            </a:r>
            <a:r>
              <a:rPr lang="zh-CN" altLang="en-US" sz="2800" b="1" dirty="0">
                <a:solidFill>
                  <a:srgbClr val="0000FF"/>
                </a:solidFill>
                <a:latin typeface="仿宋_GB2312" pitchFamily="49" charset="-122"/>
                <a:ea typeface="仿宋_GB2312" pitchFamily="49" charset="-122"/>
              </a:rPr>
              <a:t>三</a:t>
            </a:r>
            <a:r>
              <a:rPr lang="zh-CN" altLang="en-US" sz="2800" b="1" dirty="0" smtClean="0">
                <a:solidFill>
                  <a:srgbClr val="0000FF"/>
                </a:solidFill>
                <a:latin typeface="仿宋_GB2312" pitchFamily="49" charset="-122"/>
                <a:ea typeface="仿宋_GB2312" pitchFamily="49" charset="-122"/>
              </a:rPr>
              <a:t>个</a:t>
            </a:r>
            <a:r>
              <a:rPr lang="zh-CN" altLang="en-US" sz="2800" b="1" dirty="0">
                <a:solidFill>
                  <a:srgbClr val="0000FF"/>
                </a:solidFill>
                <a:latin typeface="仿宋_GB2312" pitchFamily="49" charset="-122"/>
                <a:ea typeface="仿宋_GB2312" pitchFamily="49" charset="-122"/>
              </a:rPr>
              <a:t>问题：</a:t>
            </a:r>
            <a:r>
              <a:rPr lang="zh-CN" altLang="en-US" sz="2800" b="1" dirty="0">
                <a:solidFill>
                  <a:srgbClr val="000066"/>
                </a:solidFill>
                <a:latin typeface="黑体" pitchFamily="2" charset="-122"/>
                <a:ea typeface="黑体" pitchFamily="2" charset="-122"/>
              </a:rPr>
              <a:t>数据结构</a:t>
            </a:r>
            <a:r>
              <a:rPr lang="zh-CN" altLang="en-US" sz="2800" b="1" dirty="0">
                <a:solidFill>
                  <a:srgbClr val="0000FF"/>
                </a:solidFill>
                <a:latin typeface="仿宋_GB2312" pitchFamily="49" charset="-122"/>
                <a:ea typeface="仿宋_GB2312" pitchFamily="49" charset="-122"/>
              </a:rPr>
              <a:t>、</a:t>
            </a:r>
            <a:r>
              <a:rPr lang="zh-CN" altLang="en-US" sz="2800" b="1" dirty="0">
                <a:solidFill>
                  <a:srgbClr val="000066"/>
                </a:solidFill>
                <a:latin typeface="黑体" pitchFamily="2" charset="-122"/>
                <a:ea typeface="黑体" pitchFamily="2" charset="-122"/>
              </a:rPr>
              <a:t>分配算法</a:t>
            </a:r>
            <a:r>
              <a:rPr lang="zh-CN" altLang="en-US" sz="2800" b="1" dirty="0">
                <a:solidFill>
                  <a:srgbClr val="0000FF"/>
                </a:solidFill>
                <a:latin typeface="仿宋_GB2312" pitchFamily="49" charset="-122"/>
                <a:ea typeface="仿宋_GB2312" pitchFamily="49" charset="-122"/>
              </a:rPr>
              <a:t>、</a:t>
            </a:r>
            <a:r>
              <a:rPr lang="zh-CN" altLang="en-US" sz="2800" b="1" dirty="0">
                <a:solidFill>
                  <a:srgbClr val="000066"/>
                </a:solidFill>
                <a:latin typeface="黑体" pitchFamily="2" charset="-122"/>
                <a:ea typeface="黑体" pitchFamily="2" charset="-122"/>
              </a:rPr>
              <a:t>分配及回收操作</a:t>
            </a:r>
            <a:r>
              <a:rPr lang="zh-CN" altLang="en-US" sz="2800" b="1" dirty="0">
                <a:solidFill>
                  <a:srgbClr val="0000FF"/>
                </a:solidFill>
                <a:latin typeface="仿宋_GB2312" pitchFamily="49" charset="-122"/>
                <a:ea typeface="仿宋_GB2312" pitchFamily="49" charset="-122"/>
              </a:rPr>
              <a:t>。</a:t>
            </a:r>
          </a:p>
        </p:txBody>
      </p:sp>
    </p:spTree>
    <p:extLst>
      <p:ext uri="{BB962C8B-B14F-4D97-AF65-F5344CB8AC3E}">
        <p14:creationId xmlns:p14="http://schemas.microsoft.com/office/powerpoint/2010/main" val="1994060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2331"/>
                                        </p:tgtEl>
                                        <p:attrNameLst>
                                          <p:attrName>style.visibility</p:attrName>
                                        </p:attrNameLst>
                                      </p:cBhvr>
                                      <p:to>
                                        <p:strVal val="visible"/>
                                      </p:to>
                                    </p:set>
                                    <p:animEffect transition="in" filter="wipe(up)">
                                      <p:cBhvr>
                                        <p:cTn id="7" dur="500"/>
                                        <p:tgtEl>
                                          <p:spTgt spid="312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2328"/>
                                        </p:tgtEl>
                                        <p:attrNameLst>
                                          <p:attrName>style.visibility</p:attrName>
                                        </p:attrNameLst>
                                      </p:cBhvr>
                                      <p:to>
                                        <p:strVal val="visible"/>
                                      </p:to>
                                    </p:set>
                                    <p:animEffect transition="in" filter="dissolve">
                                      <p:cBhvr>
                                        <p:cTn id="12" dur="500"/>
                                        <p:tgtEl>
                                          <p:spTgt spid="312328"/>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12329"/>
                                        </p:tgtEl>
                                        <p:attrNameLst>
                                          <p:attrName>style.visibility</p:attrName>
                                        </p:attrNameLst>
                                      </p:cBhvr>
                                      <p:to>
                                        <p:strVal val="visible"/>
                                      </p:to>
                                    </p:set>
                                    <p:animEffect transition="in" filter="dissolve">
                                      <p:cBhvr>
                                        <p:cTn id="16" dur="500"/>
                                        <p:tgtEl>
                                          <p:spTgt spid="312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8" grpId="0" autoUpdateAnimBg="0"/>
      <p:bldP spid="312329" grpId="0" autoUpdateAnimBg="0"/>
      <p:bldP spid="31233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12"/>
          </p:nvPr>
        </p:nvSpPr>
        <p:spPr/>
        <p:txBody>
          <a:bodyPr/>
          <a:lstStyle/>
          <a:p>
            <a:pPr>
              <a:defRPr/>
            </a:pPr>
            <a:fld id="{B0A192CB-CECD-4370-B2F1-17302A884614}" type="slidenum">
              <a:rPr lang="en-US" altLang="zh-CN"/>
              <a:pPr>
                <a:defRPr/>
              </a:pPr>
              <a:t>31</a:t>
            </a:fld>
            <a:endParaRPr lang="en-US" altLang="zh-CN"/>
          </a:p>
        </p:txBody>
      </p:sp>
      <p:grpSp>
        <p:nvGrpSpPr>
          <p:cNvPr id="312322" name="Group 2"/>
          <p:cNvGrpSpPr>
            <a:grpSpLocks/>
          </p:cNvGrpSpPr>
          <p:nvPr/>
        </p:nvGrpSpPr>
        <p:grpSpPr bwMode="auto">
          <a:xfrm>
            <a:off x="5937250" y="3627438"/>
            <a:ext cx="2943225" cy="2663825"/>
            <a:chOff x="3740" y="2285"/>
            <a:chExt cx="1854" cy="1678"/>
          </a:xfrm>
        </p:grpSpPr>
        <p:sp>
          <p:nvSpPr>
            <p:cNvPr id="229424" name="Rectangle 3"/>
            <p:cNvSpPr>
              <a:spLocks noChangeArrowheads="1"/>
            </p:cNvSpPr>
            <p:nvPr/>
          </p:nvSpPr>
          <p:spPr bwMode="auto">
            <a:xfrm>
              <a:off x="4521" y="2285"/>
              <a:ext cx="1073" cy="1570"/>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pPr algn="ctr" fontAlgn="base">
                <a:spcBef>
                  <a:spcPct val="30000"/>
                </a:spcBef>
                <a:spcAft>
                  <a:spcPct val="0"/>
                </a:spcAft>
                <a:buClr>
                  <a:srgbClr val="FF3300"/>
                </a:buClr>
                <a:buSzPct val="60000"/>
                <a:buFont typeface="Wingdings" pitchFamily="2" charset="2"/>
                <a:buNone/>
              </a:pPr>
              <a:r>
                <a:rPr kumimoji="1" lang="zh-CN" altLang="en-US" sz="2000" b="1">
                  <a:solidFill>
                    <a:srgbClr val="000000"/>
                  </a:solidFill>
                </a:rPr>
                <a:t>操作系统</a:t>
              </a:r>
            </a:p>
          </p:txBody>
        </p:sp>
        <p:sp>
          <p:nvSpPr>
            <p:cNvPr id="229425" name="Line 4"/>
            <p:cNvSpPr>
              <a:spLocks noChangeShapeType="1"/>
            </p:cNvSpPr>
            <p:nvPr/>
          </p:nvSpPr>
          <p:spPr bwMode="auto">
            <a:xfrm>
              <a:off x="4521" y="2530"/>
              <a:ext cx="10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29426" name="Text Box 5"/>
            <p:cNvSpPr txBox="1">
              <a:spLocks noChangeArrowheads="1"/>
            </p:cNvSpPr>
            <p:nvPr/>
          </p:nvSpPr>
          <p:spPr bwMode="auto">
            <a:xfrm>
              <a:off x="3740" y="2388"/>
              <a:ext cx="71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20000"/>
                </a:spcBef>
                <a:spcAft>
                  <a:spcPct val="0"/>
                </a:spcAft>
                <a:buClr>
                  <a:srgbClr val="FF3300"/>
                </a:buClr>
                <a:buSzPct val="60000"/>
                <a:buFont typeface="Wingdings" pitchFamily="2" charset="2"/>
                <a:buNone/>
              </a:pPr>
              <a:r>
                <a:rPr lang="en-US" altLang="zh-CN" sz="2200" b="1">
                  <a:solidFill>
                    <a:srgbClr val="000000"/>
                  </a:solidFill>
                </a:rPr>
                <a:t>100K</a:t>
              </a:r>
            </a:p>
          </p:txBody>
        </p:sp>
        <p:sp>
          <p:nvSpPr>
            <p:cNvPr id="229427" name="Text Box 6"/>
            <p:cNvSpPr txBox="1">
              <a:spLocks noChangeArrowheads="1"/>
            </p:cNvSpPr>
            <p:nvPr/>
          </p:nvSpPr>
          <p:spPr bwMode="auto">
            <a:xfrm>
              <a:off x="3816" y="3752"/>
              <a:ext cx="7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50000"/>
                </a:spcBef>
                <a:spcAft>
                  <a:spcPct val="0"/>
                </a:spcAft>
                <a:buClr>
                  <a:srgbClr val="FF3300"/>
                </a:buClr>
                <a:buSzPct val="60000"/>
                <a:buFont typeface="Wingdings" pitchFamily="2" charset="2"/>
                <a:buNone/>
              </a:pPr>
              <a:r>
                <a:rPr lang="en-US" altLang="zh-CN" sz="2200" b="1">
                  <a:solidFill>
                    <a:srgbClr val="000000"/>
                  </a:solidFill>
                </a:rPr>
                <a:t>2000K</a:t>
              </a:r>
            </a:p>
          </p:txBody>
        </p:sp>
      </p:grpSp>
      <p:sp>
        <p:nvSpPr>
          <p:cNvPr id="312330" name="Text Box 10"/>
          <p:cNvSpPr txBox="1">
            <a:spLocks noChangeArrowheads="1"/>
          </p:cNvSpPr>
          <p:nvPr/>
        </p:nvSpPr>
        <p:spPr bwMode="auto">
          <a:xfrm>
            <a:off x="638175" y="836712"/>
            <a:ext cx="38735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仿宋_GB2312" pitchFamily="49" charset="-122"/>
                <a:ea typeface="仿宋_GB2312" pitchFamily="49" charset="-122"/>
              </a:rPr>
              <a:t>1) </a:t>
            </a:r>
            <a:r>
              <a:rPr lang="zh-CN" altLang="en-US" sz="3200" b="1" dirty="0">
                <a:solidFill>
                  <a:srgbClr val="000066"/>
                </a:solidFill>
                <a:latin typeface="仿宋_GB2312" pitchFamily="49" charset="-122"/>
                <a:ea typeface="仿宋_GB2312" pitchFamily="49" charset="-122"/>
              </a:rPr>
              <a:t>空闲分区表 </a:t>
            </a:r>
          </a:p>
        </p:txBody>
      </p:sp>
      <p:graphicFrame>
        <p:nvGraphicFramePr>
          <p:cNvPr id="312332" name="Group 12"/>
          <p:cNvGraphicFramePr>
            <a:graphicFrameLocks noGrp="1"/>
          </p:cNvGraphicFramePr>
          <p:nvPr>
            <p:extLst>
              <p:ext uri="{D42A27DB-BD31-4B8C-83A1-F6EECF244321}">
                <p14:modId xmlns:p14="http://schemas.microsoft.com/office/powerpoint/2010/main" val="526124612"/>
              </p:ext>
            </p:extLst>
          </p:nvPr>
        </p:nvGraphicFramePr>
        <p:xfrm>
          <a:off x="783580" y="4276588"/>
          <a:ext cx="4613275" cy="1584816"/>
        </p:xfrm>
        <a:graphic>
          <a:graphicData uri="http://schemas.openxmlformats.org/drawingml/2006/table">
            <a:tbl>
              <a:tblPr/>
              <a:tblGrid>
                <a:gridCol w="1393825"/>
                <a:gridCol w="1616075"/>
                <a:gridCol w="1603375"/>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分区号</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分区始址</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分区长度</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100KB</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128KB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800KB</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200KB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1300KB</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700KB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2354" name="Text Box 34"/>
          <p:cNvSpPr txBox="1">
            <a:spLocks noChangeArrowheads="1"/>
          </p:cNvSpPr>
          <p:nvPr/>
        </p:nvSpPr>
        <p:spPr bwMode="auto">
          <a:xfrm>
            <a:off x="755576" y="2005999"/>
            <a:ext cx="60963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zh-CN" altLang="en-US" sz="2800" b="1" dirty="0">
                <a:solidFill>
                  <a:srgbClr val="000000"/>
                </a:solidFill>
                <a:latin typeface="宋体" pitchFamily="2" charset="-122"/>
              </a:rPr>
              <a:t>每个空闲分区占一个表目，表目包括：</a:t>
            </a:r>
          </a:p>
          <a:p>
            <a:pPr eaLnBrk="1" fontAlgn="base" hangingPunct="1">
              <a:spcBef>
                <a:spcPct val="0"/>
              </a:spcBef>
              <a:spcAft>
                <a:spcPct val="0"/>
              </a:spcAft>
              <a:buClr>
                <a:srgbClr val="FF3300"/>
              </a:buClr>
              <a:buSzPct val="60000"/>
              <a:buFont typeface="Wingdings" pitchFamily="2" charset="2"/>
              <a:buNone/>
            </a:pPr>
            <a:r>
              <a:rPr lang="zh-CN" altLang="en-US" sz="2800" b="1" dirty="0">
                <a:solidFill>
                  <a:srgbClr val="CC3300"/>
                </a:solidFill>
                <a:latin typeface="黑体" pitchFamily="2" charset="-122"/>
                <a:ea typeface="黑体" pitchFamily="2" charset="-122"/>
              </a:rPr>
              <a:t>分区号、分区始址、分区大小</a:t>
            </a:r>
            <a:r>
              <a:rPr lang="zh-CN" altLang="en-US" sz="2800" b="1" dirty="0">
                <a:solidFill>
                  <a:srgbClr val="000000"/>
                </a:solidFill>
                <a:latin typeface="宋体" pitchFamily="2" charset="-122"/>
              </a:rPr>
              <a:t>等</a:t>
            </a:r>
          </a:p>
        </p:txBody>
      </p:sp>
      <p:sp>
        <p:nvSpPr>
          <p:cNvPr id="312355" name="Line 35"/>
          <p:cNvSpPr>
            <a:spLocks noChangeShapeType="1"/>
          </p:cNvSpPr>
          <p:nvPr/>
        </p:nvSpPr>
        <p:spPr bwMode="auto">
          <a:xfrm>
            <a:off x="7202488" y="4816475"/>
            <a:ext cx="16906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2356" name="Line 36"/>
          <p:cNvSpPr>
            <a:spLocks noChangeShapeType="1"/>
          </p:cNvSpPr>
          <p:nvPr/>
        </p:nvSpPr>
        <p:spPr bwMode="auto">
          <a:xfrm>
            <a:off x="7189788" y="4422775"/>
            <a:ext cx="16906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2357" name="Line 37"/>
          <p:cNvSpPr>
            <a:spLocks noChangeShapeType="1"/>
          </p:cNvSpPr>
          <p:nvPr/>
        </p:nvSpPr>
        <p:spPr bwMode="auto">
          <a:xfrm>
            <a:off x="7177088" y="5248275"/>
            <a:ext cx="16906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2358" name="Line 38"/>
          <p:cNvSpPr>
            <a:spLocks noChangeShapeType="1"/>
          </p:cNvSpPr>
          <p:nvPr/>
        </p:nvSpPr>
        <p:spPr bwMode="auto">
          <a:xfrm>
            <a:off x="7177088" y="5654675"/>
            <a:ext cx="16906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2359" name="Text Box 39"/>
          <p:cNvSpPr txBox="1">
            <a:spLocks noChangeArrowheads="1"/>
          </p:cNvSpPr>
          <p:nvPr/>
        </p:nvSpPr>
        <p:spPr bwMode="auto">
          <a:xfrm>
            <a:off x="7377113" y="5722938"/>
            <a:ext cx="1314450" cy="339725"/>
          </a:xfrm>
          <a:prstGeom prst="rect">
            <a:avLst/>
          </a:prstGeom>
          <a:solidFill>
            <a:schemeClr val="accent6">
              <a:lumMod val="60000"/>
              <a:lumOff val="40000"/>
            </a:schemeClr>
          </a:solidFill>
          <a:ln>
            <a:noFill/>
          </a:ln>
          <a:effectLst/>
          <a:extLst/>
        </p:spPr>
        <p:txBody>
          <a:bodyPr lIns="54000" tIns="0" rIns="54000" bIns="0"/>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200" b="1" dirty="0">
                <a:solidFill>
                  <a:srgbClr val="000000"/>
                </a:solidFill>
              </a:rPr>
              <a:t>空闲区</a:t>
            </a:r>
          </a:p>
        </p:txBody>
      </p:sp>
      <p:sp>
        <p:nvSpPr>
          <p:cNvPr id="312360" name="AutoShape 40"/>
          <p:cNvSpPr>
            <a:spLocks noChangeArrowheads="1"/>
          </p:cNvSpPr>
          <p:nvPr/>
        </p:nvSpPr>
        <p:spPr bwMode="auto">
          <a:xfrm>
            <a:off x="5432425" y="4697766"/>
            <a:ext cx="714375" cy="727075"/>
          </a:xfrm>
          <a:prstGeom prst="lef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2361" name="Text Box 41"/>
          <p:cNvSpPr txBox="1">
            <a:spLocks noChangeArrowheads="1"/>
          </p:cNvSpPr>
          <p:nvPr/>
        </p:nvSpPr>
        <p:spPr bwMode="auto">
          <a:xfrm>
            <a:off x="7493000" y="4064000"/>
            <a:ext cx="1079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作业</a:t>
            </a:r>
            <a:r>
              <a:rPr lang="en-US" altLang="zh-CN" sz="2000" b="1">
                <a:solidFill>
                  <a:srgbClr val="000000"/>
                </a:solidFill>
              </a:rPr>
              <a:t>A</a:t>
            </a:r>
          </a:p>
        </p:txBody>
      </p:sp>
      <p:sp>
        <p:nvSpPr>
          <p:cNvPr id="312362" name="Text Box 42"/>
          <p:cNvSpPr txBox="1">
            <a:spLocks noChangeArrowheads="1"/>
          </p:cNvSpPr>
          <p:nvPr/>
        </p:nvSpPr>
        <p:spPr bwMode="auto">
          <a:xfrm>
            <a:off x="6096000" y="4254500"/>
            <a:ext cx="10033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50000"/>
              </a:spcBef>
              <a:spcAft>
                <a:spcPct val="0"/>
              </a:spcAft>
              <a:buClr>
                <a:srgbClr val="FF3300"/>
              </a:buClr>
              <a:buSzPct val="60000"/>
              <a:buFont typeface="Wingdings" pitchFamily="2" charset="2"/>
              <a:buNone/>
            </a:pPr>
            <a:r>
              <a:rPr lang="en-US" altLang="zh-CN" sz="2200" b="1">
                <a:solidFill>
                  <a:srgbClr val="000000"/>
                </a:solidFill>
              </a:rPr>
              <a:t>228K</a:t>
            </a:r>
          </a:p>
        </p:txBody>
      </p:sp>
      <p:sp>
        <p:nvSpPr>
          <p:cNvPr id="312363" name="Text Box 43"/>
          <p:cNvSpPr txBox="1">
            <a:spLocks noChangeArrowheads="1"/>
          </p:cNvSpPr>
          <p:nvPr/>
        </p:nvSpPr>
        <p:spPr bwMode="auto">
          <a:xfrm>
            <a:off x="7493000" y="4445000"/>
            <a:ext cx="1079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作业</a:t>
            </a:r>
            <a:r>
              <a:rPr lang="en-US" altLang="zh-CN" sz="2000" b="1">
                <a:solidFill>
                  <a:srgbClr val="000000"/>
                </a:solidFill>
              </a:rPr>
              <a:t>B</a:t>
            </a:r>
          </a:p>
        </p:txBody>
      </p:sp>
      <p:sp>
        <p:nvSpPr>
          <p:cNvPr id="312364" name="Text Box 44"/>
          <p:cNvSpPr txBox="1">
            <a:spLocks noChangeArrowheads="1"/>
          </p:cNvSpPr>
          <p:nvPr/>
        </p:nvSpPr>
        <p:spPr bwMode="auto">
          <a:xfrm>
            <a:off x="6121400" y="4648200"/>
            <a:ext cx="10033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50000"/>
              </a:spcBef>
              <a:spcAft>
                <a:spcPct val="0"/>
              </a:spcAft>
              <a:buClr>
                <a:srgbClr val="FF3300"/>
              </a:buClr>
              <a:buSzPct val="60000"/>
              <a:buFont typeface="Wingdings" pitchFamily="2" charset="2"/>
              <a:buNone/>
            </a:pPr>
            <a:r>
              <a:rPr lang="en-US" altLang="zh-CN" sz="2200" b="1">
                <a:solidFill>
                  <a:srgbClr val="000000"/>
                </a:solidFill>
              </a:rPr>
              <a:t>800K</a:t>
            </a:r>
          </a:p>
        </p:txBody>
      </p:sp>
      <p:sp>
        <p:nvSpPr>
          <p:cNvPr id="312365" name="Text Box 45"/>
          <p:cNvSpPr txBox="1">
            <a:spLocks noChangeArrowheads="1"/>
          </p:cNvSpPr>
          <p:nvPr/>
        </p:nvSpPr>
        <p:spPr bwMode="auto">
          <a:xfrm>
            <a:off x="7531100" y="48641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作业</a:t>
            </a:r>
            <a:r>
              <a:rPr lang="en-US" altLang="zh-CN" sz="2000" b="1">
                <a:solidFill>
                  <a:srgbClr val="000000"/>
                </a:solidFill>
              </a:rPr>
              <a:t>C</a:t>
            </a:r>
          </a:p>
        </p:txBody>
      </p:sp>
      <p:sp>
        <p:nvSpPr>
          <p:cNvPr id="312366" name="Text Box 46"/>
          <p:cNvSpPr txBox="1">
            <a:spLocks noChangeArrowheads="1"/>
          </p:cNvSpPr>
          <p:nvPr/>
        </p:nvSpPr>
        <p:spPr bwMode="auto">
          <a:xfrm>
            <a:off x="6134100" y="5080000"/>
            <a:ext cx="10033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50000"/>
              </a:spcBef>
              <a:spcAft>
                <a:spcPct val="0"/>
              </a:spcAft>
              <a:buClr>
                <a:srgbClr val="FF3300"/>
              </a:buClr>
              <a:buSzPct val="60000"/>
              <a:buFont typeface="Wingdings" pitchFamily="2" charset="2"/>
              <a:buNone/>
            </a:pPr>
            <a:r>
              <a:rPr lang="en-US" altLang="zh-CN" sz="2200" b="1">
                <a:solidFill>
                  <a:srgbClr val="000000"/>
                </a:solidFill>
              </a:rPr>
              <a:t>1000K</a:t>
            </a:r>
          </a:p>
        </p:txBody>
      </p:sp>
      <p:sp>
        <p:nvSpPr>
          <p:cNvPr id="312367" name="Text Box 47"/>
          <p:cNvSpPr txBox="1">
            <a:spLocks noChangeArrowheads="1"/>
          </p:cNvSpPr>
          <p:nvPr/>
        </p:nvSpPr>
        <p:spPr bwMode="auto">
          <a:xfrm>
            <a:off x="7543800" y="52832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作业</a:t>
            </a:r>
            <a:r>
              <a:rPr lang="en-US" altLang="zh-CN" sz="2000" b="1">
                <a:solidFill>
                  <a:srgbClr val="000000"/>
                </a:solidFill>
              </a:rPr>
              <a:t>D</a:t>
            </a:r>
          </a:p>
        </p:txBody>
      </p:sp>
      <p:sp>
        <p:nvSpPr>
          <p:cNvPr id="312368" name="Text Box 48"/>
          <p:cNvSpPr txBox="1">
            <a:spLocks noChangeArrowheads="1"/>
          </p:cNvSpPr>
          <p:nvPr/>
        </p:nvSpPr>
        <p:spPr bwMode="auto">
          <a:xfrm>
            <a:off x="6146800" y="5486400"/>
            <a:ext cx="10033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50000"/>
              </a:spcBef>
              <a:spcAft>
                <a:spcPct val="0"/>
              </a:spcAft>
              <a:buClr>
                <a:srgbClr val="FF3300"/>
              </a:buClr>
              <a:buSzPct val="60000"/>
              <a:buFont typeface="Wingdings" pitchFamily="2" charset="2"/>
              <a:buNone/>
            </a:pPr>
            <a:r>
              <a:rPr lang="en-US" altLang="zh-CN" sz="2200" b="1">
                <a:solidFill>
                  <a:srgbClr val="000000"/>
                </a:solidFill>
              </a:rPr>
              <a:t>1300K</a:t>
            </a:r>
          </a:p>
        </p:txBody>
      </p:sp>
      <p:sp>
        <p:nvSpPr>
          <p:cNvPr id="312369" name="Text Box 49"/>
          <p:cNvSpPr txBox="1">
            <a:spLocks noChangeArrowheads="1"/>
          </p:cNvSpPr>
          <p:nvPr/>
        </p:nvSpPr>
        <p:spPr bwMode="auto">
          <a:xfrm>
            <a:off x="7392988" y="4062413"/>
            <a:ext cx="1314450" cy="314325"/>
          </a:xfrm>
          <a:prstGeom prst="rect">
            <a:avLst/>
          </a:prstGeom>
          <a:solidFill>
            <a:schemeClr val="accent6">
              <a:lumMod val="60000"/>
              <a:lumOff val="40000"/>
            </a:schemeClr>
          </a:solidFill>
          <a:ln>
            <a:noFill/>
          </a:ln>
          <a:effectLst/>
          <a:extLst/>
        </p:spPr>
        <p:txBody>
          <a:bodyPr lIns="54000" tIns="0" rIns="54000" bIns="0"/>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200" b="1">
                <a:solidFill>
                  <a:srgbClr val="000000"/>
                </a:solidFill>
              </a:rPr>
              <a:t>空闲区</a:t>
            </a:r>
          </a:p>
        </p:txBody>
      </p:sp>
      <p:sp>
        <p:nvSpPr>
          <p:cNvPr id="312370" name="Text Box 50"/>
          <p:cNvSpPr txBox="1">
            <a:spLocks noChangeArrowheads="1"/>
          </p:cNvSpPr>
          <p:nvPr/>
        </p:nvSpPr>
        <p:spPr bwMode="auto">
          <a:xfrm>
            <a:off x="7380288" y="4875213"/>
            <a:ext cx="1314450" cy="314325"/>
          </a:xfrm>
          <a:prstGeom prst="rect">
            <a:avLst/>
          </a:prstGeom>
          <a:solidFill>
            <a:schemeClr val="accent6">
              <a:lumMod val="60000"/>
              <a:lumOff val="40000"/>
            </a:schemeClr>
          </a:solidFill>
          <a:ln>
            <a:noFill/>
          </a:ln>
          <a:effectLst/>
          <a:extLst/>
        </p:spPr>
        <p:txBody>
          <a:bodyPr lIns="54000" tIns="0" rIns="54000" bIns="0"/>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200" b="1" dirty="0">
                <a:solidFill>
                  <a:srgbClr val="000000"/>
                </a:solidFill>
              </a:rPr>
              <a:t>空闲区</a:t>
            </a:r>
          </a:p>
        </p:txBody>
      </p:sp>
    </p:spTree>
    <p:extLst>
      <p:ext uri="{BB962C8B-B14F-4D97-AF65-F5344CB8AC3E}">
        <p14:creationId xmlns:p14="http://schemas.microsoft.com/office/powerpoint/2010/main" val="237292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2330"/>
                                        </p:tgtEl>
                                        <p:attrNameLst>
                                          <p:attrName>style.visibility</p:attrName>
                                        </p:attrNameLst>
                                      </p:cBhvr>
                                      <p:to>
                                        <p:strVal val="visible"/>
                                      </p:to>
                                    </p:set>
                                    <p:anim calcmode="lin" valueType="num">
                                      <p:cBhvr additive="base">
                                        <p:cTn id="7" dur="500" fill="hold"/>
                                        <p:tgtEl>
                                          <p:spTgt spid="312330"/>
                                        </p:tgtEl>
                                        <p:attrNameLst>
                                          <p:attrName>ppt_x</p:attrName>
                                        </p:attrNameLst>
                                      </p:cBhvr>
                                      <p:tavLst>
                                        <p:tav tm="0">
                                          <p:val>
                                            <p:strVal val="0-#ppt_w/2"/>
                                          </p:val>
                                        </p:tav>
                                        <p:tav tm="100000">
                                          <p:val>
                                            <p:strVal val="#ppt_x"/>
                                          </p:val>
                                        </p:tav>
                                      </p:tavLst>
                                    </p:anim>
                                    <p:anim calcmode="lin" valueType="num">
                                      <p:cBhvr additive="base">
                                        <p:cTn id="8" dur="500" fill="hold"/>
                                        <p:tgtEl>
                                          <p:spTgt spid="312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12354"/>
                                        </p:tgtEl>
                                        <p:attrNameLst>
                                          <p:attrName>style.visibility</p:attrName>
                                        </p:attrNameLst>
                                      </p:cBhvr>
                                      <p:to>
                                        <p:strVal val="visible"/>
                                      </p:to>
                                    </p:set>
                                    <p:animEffect transition="in" filter="wipe(up)">
                                      <p:cBhvr>
                                        <p:cTn id="13" dur="500"/>
                                        <p:tgtEl>
                                          <p:spTgt spid="3123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312322"/>
                                        </p:tgtEl>
                                        <p:attrNameLst>
                                          <p:attrName>style.visibility</p:attrName>
                                        </p:attrNameLst>
                                      </p:cBhvr>
                                      <p:to>
                                        <p:strVal val="visible"/>
                                      </p:to>
                                    </p:set>
                                    <p:anim calcmode="lin" valueType="num">
                                      <p:cBhvr additive="base">
                                        <p:cTn id="18" dur="500" fill="hold"/>
                                        <p:tgtEl>
                                          <p:spTgt spid="312322"/>
                                        </p:tgtEl>
                                        <p:attrNameLst>
                                          <p:attrName>ppt_x</p:attrName>
                                        </p:attrNameLst>
                                      </p:cBhvr>
                                      <p:tavLst>
                                        <p:tav tm="0">
                                          <p:val>
                                            <p:strVal val="1+#ppt_w/2"/>
                                          </p:val>
                                        </p:tav>
                                        <p:tav tm="100000">
                                          <p:val>
                                            <p:strVal val="#ppt_x"/>
                                          </p:val>
                                        </p:tav>
                                      </p:tavLst>
                                    </p:anim>
                                    <p:anim calcmode="lin" valueType="num">
                                      <p:cBhvr additive="base">
                                        <p:cTn id="19" dur="500" fill="hold"/>
                                        <p:tgtEl>
                                          <p:spTgt spid="31232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12361"/>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312356"/>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31236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12363"/>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312355"/>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3123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12365"/>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312357"/>
                                        </p:tgtEl>
                                        <p:attrNameLst>
                                          <p:attrName>style.visibility</p:attrName>
                                        </p:attrNameLst>
                                      </p:cBhvr>
                                      <p:to>
                                        <p:strVal val="visible"/>
                                      </p:to>
                                    </p:se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31236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12367"/>
                                        </p:tgtEl>
                                        <p:attrNameLst>
                                          <p:attrName>style.visibility</p:attrName>
                                        </p:attrNameLst>
                                      </p:cBhvr>
                                      <p:to>
                                        <p:strVal val="visible"/>
                                      </p:to>
                                    </p:se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312368"/>
                                        </p:tgtEl>
                                        <p:attrNameLst>
                                          <p:attrName>style.visibility</p:attrName>
                                        </p:attrNameLst>
                                      </p:cBhvr>
                                      <p:to>
                                        <p:strVal val="visible"/>
                                      </p:to>
                                    </p:set>
                                  </p:childTnLst>
                                </p:cTn>
                              </p:par>
                            </p:childTnLst>
                          </p:cTn>
                        </p:par>
                        <p:par>
                          <p:cTn id="57" fill="hold" nodeType="afterGroup">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312358"/>
                                        </p:tgtEl>
                                        <p:attrNameLst>
                                          <p:attrName>style.visibility</p:attrName>
                                        </p:attrNameLst>
                                      </p:cBhvr>
                                      <p:to>
                                        <p:strVal val="visible"/>
                                      </p:to>
                                    </p:set>
                                  </p:childTnLst>
                                </p:cTn>
                              </p:par>
                            </p:childTnLst>
                          </p:cTn>
                        </p:par>
                        <p:par>
                          <p:cTn id="60" fill="hold" nodeType="afterGroup">
                            <p:stCondLst>
                              <p:cond delay="1500"/>
                            </p:stCondLst>
                            <p:childTnLst>
                              <p:par>
                                <p:cTn id="61" presetID="1" presetClass="entr" presetSubtype="0" fill="hold" grpId="0" nodeType="afterEffect">
                                  <p:stCondLst>
                                    <p:cond delay="0"/>
                                  </p:stCondLst>
                                  <p:childTnLst>
                                    <p:set>
                                      <p:cBhvr>
                                        <p:cTn id="62" dur="1" fill="hold">
                                          <p:stCondLst>
                                            <p:cond delay="499"/>
                                          </p:stCondLst>
                                        </p:cTn>
                                        <p:tgtEl>
                                          <p:spTgt spid="31235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1236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1237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312360"/>
                                        </p:tgtEl>
                                        <p:attrNameLst>
                                          <p:attrName>style.visibility</p:attrName>
                                        </p:attrNameLst>
                                      </p:cBhvr>
                                      <p:to>
                                        <p:strVal val="visible"/>
                                      </p:to>
                                    </p:set>
                                    <p:animEffect transition="in" filter="wipe(right)">
                                      <p:cBhvr>
                                        <p:cTn id="75" dur="500"/>
                                        <p:tgtEl>
                                          <p:spTgt spid="312360"/>
                                        </p:tgtEl>
                                      </p:cBhvr>
                                    </p:animEffect>
                                  </p:childTnLst>
                                </p:cTn>
                              </p:par>
                            </p:childTnLst>
                          </p:cTn>
                        </p:par>
                        <p:par>
                          <p:cTn id="76" fill="hold" nodeType="afterGroup">
                            <p:stCondLst>
                              <p:cond delay="500"/>
                            </p:stCondLst>
                            <p:childTnLst>
                              <p:par>
                                <p:cTn id="77" presetID="22" presetClass="entr" presetSubtype="1" fill="hold" nodeType="afterEffect">
                                  <p:stCondLst>
                                    <p:cond delay="0"/>
                                  </p:stCondLst>
                                  <p:childTnLst>
                                    <p:set>
                                      <p:cBhvr>
                                        <p:cTn id="78" dur="1" fill="hold">
                                          <p:stCondLst>
                                            <p:cond delay="0"/>
                                          </p:stCondLst>
                                        </p:cTn>
                                        <p:tgtEl>
                                          <p:spTgt spid="312332"/>
                                        </p:tgtEl>
                                        <p:attrNameLst>
                                          <p:attrName>style.visibility</p:attrName>
                                        </p:attrNameLst>
                                      </p:cBhvr>
                                      <p:to>
                                        <p:strVal val="visible"/>
                                      </p:to>
                                    </p:set>
                                    <p:animEffect transition="in" filter="wipe(up)">
                                      <p:cBhvr>
                                        <p:cTn id="79" dur="500"/>
                                        <p:tgtEl>
                                          <p:spTgt spid="31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0" grpId="0" autoUpdateAnimBg="0"/>
      <p:bldP spid="312354" grpId="0" autoUpdateAnimBg="0"/>
      <p:bldP spid="312355" grpId="0" animBg="1"/>
      <p:bldP spid="312356" grpId="0" animBg="1"/>
      <p:bldP spid="312357" grpId="0" animBg="1"/>
      <p:bldP spid="312358" grpId="0" animBg="1"/>
      <p:bldP spid="312359" grpId="0" animBg="1" autoUpdateAnimBg="0"/>
      <p:bldP spid="312360" grpId="0" animBg="1"/>
      <p:bldP spid="312361" grpId="0" autoUpdateAnimBg="0"/>
      <p:bldP spid="312362" grpId="0" autoUpdateAnimBg="0"/>
      <p:bldP spid="312363" grpId="0" autoUpdateAnimBg="0"/>
      <p:bldP spid="312364" grpId="0" autoUpdateAnimBg="0"/>
      <p:bldP spid="312365" grpId="0" autoUpdateAnimBg="0"/>
      <p:bldP spid="312366" grpId="0" autoUpdateAnimBg="0"/>
      <p:bldP spid="312367" grpId="0" autoUpdateAnimBg="0"/>
      <p:bldP spid="312368" grpId="0" autoUpdateAnimBg="0"/>
      <p:bldP spid="312369" grpId="0" animBg="1" autoUpdateAnimBg="0"/>
      <p:bldP spid="31237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pPr>
              <a:defRPr/>
            </a:pPr>
            <a:fld id="{460C7379-AC21-4781-9B3D-FCB1E7336D25}" type="slidenum">
              <a:rPr lang="en-US" altLang="zh-CN"/>
              <a:pPr>
                <a:defRPr/>
              </a:pPr>
              <a:t>32</a:t>
            </a:fld>
            <a:endParaRPr lang="en-US" altLang="zh-CN"/>
          </a:p>
        </p:txBody>
      </p:sp>
      <p:sp>
        <p:nvSpPr>
          <p:cNvPr id="313346" name="Text Box 2"/>
          <p:cNvSpPr txBox="1">
            <a:spLocks noChangeArrowheads="1"/>
          </p:cNvSpPr>
          <p:nvPr/>
        </p:nvSpPr>
        <p:spPr bwMode="auto">
          <a:xfrm>
            <a:off x="396875" y="385763"/>
            <a:ext cx="4271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66"/>
                </a:solidFill>
                <a:latin typeface="仿宋_GB2312" pitchFamily="49" charset="-122"/>
                <a:ea typeface="仿宋_GB2312" pitchFamily="49" charset="-122"/>
              </a:rPr>
              <a:t>2) </a:t>
            </a:r>
            <a:r>
              <a:rPr lang="zh-CN" altLang="en-US" sz="3200" b="1">
                <a:solidFill>
                  <a:srgbClr val="000066"/>
                </a:solidFill>
                <a:latin typeface="仿宋_GB2312" pitchFamily="49" charset="-122"/>
                <a:ea typeface="仿宋_GB2312" pitchFamily="49" charset="-122"/>
              </a:rPr>
              <a:t>空闲分区链 </a:t>
            </a:r>
          </a:p>
        </p:txBody>
      </p:sp>
      <p:grpSp>
        <p:nvGrpSpPr>
          <p:cNvPr id="313347" name="Group 3"/>
          <p:cNvGrpSpPr>
            <a:grpSpLocks/>
          </p:cNvGrpSpPr>
          <p:nvPr/>
        </p:nvGrpSpPr>
        <p:grpSpPr bwMode="auto">
          <a:xfrm>
            <a:off x="1177925" y="1390650"/>
            <a:ext cx="6146800" cy="2273300"/>
            <a:chOff x="742" y="876"/>
            <a:chExt cx="3872" cy="1432"/>
          </a:xfrm>
        </p:grpSpPr>
        <p:sp>
          <p:nvSpPr>
            <p:cNvPr id="230406" name="Text Box 4"/>
            <p:cNvSpPr txBox="1">
              <a:spLocks noChangeArrowheads="1"/>
            </p:cNvSpPr>
            <p:nvPr/>
          </p:nvSpPr>
          <p:spPr bwMode="auto">
            <a:xfrm>
              <a:off x="1480" y="1324"/>
              <a:ext cx="1872" cy="984"/>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ea typeface="黑体" pitchFamily="2" charset="-122"/>
                </a:rPr>
                <a:t>每个分区的起始部分，本空闲分区长度及下一个空闲分区的起始地址指针。</a:t>
              </a:r>
            </a:p>
          </p:txBody>
        </p:sp>
        <p:sp>
          <p:nvSpPr>
            <p:cNvPr id="230407" name="Rectangle 5"/>
            <p:cNvSpPr>
              <a:spLocks noChangeArrowheads="1"/>
            </p:cNvSpPr>
            <p:nvPr/>
          </p:nvSpPr>
          <p:spPr bwMode="auto">
            <a:xfrm>
              <a:off x="742" y="876"/>
              <a:ext cx="576" cy="260"/>
            </a:xfrm>
            <a:prstGeom prst="rect">
              <a:avLst/>
            </a:prstGeom>
            <a:solidFill>
              <a:schemeClr val="accent3">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头指针</a:t>
              </a:r>
            </a:p>
          </p:txBody>
        </p:sp>
        <p:sp>
          <p:nvSpPr>
            <p:cNvPr id="230408" name="Rectangle 6"/>
            <p:cNvSpPr>
              <a:spLocks noChangeArrowheads="1"/>
            </p:cNvSpPr>
            <p:nvPr/>
          </p:nvSpPr>
          <p:spPr bwMode="auto">
            <a:xfrm>
              <a:off x="1598" y="876"/>
              <a:ext cx="576" cy="2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30409" name="Line 7"/>
            <p:cNvSpPr>
              <a:spLocks noChangeShapeType="1"/>
            </p:cNvSpPr>
            <p:nvPr/>
          </p:nvSpPr>
          <p:spPr bwMode="auto">
            <a:xfrm>
              <a:off x="1768" y="876"/>
              <a:ext cx="0" cy="2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0" name="Rectangle 8"/>
            <p:cNvSpPr>
              <a:spLocks noChangeArrowheads="1"/>
            </p:cNvSpPr>
            <p:nvPr/>
          </p:nvSpPr>
          <p:spPr bwMode="auto">
            <a:xfrm>
              <a:off x="2398" y="876"/>
              <a:ext cx="576" cy="2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30411" name="Line 9"/>
            <p:cNvSpPr>
              <a:spLocks noChangeShapeType="1"/>
            </p:cNvSpPr>
            <p:nvPr/>
          </p:nvSpPr>
          <p:spPr bwMode="auto">
            <a:xfrm>
              <a:off x="2568" y="876"/>
              <a:ext cx="0" cy="2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2" name="Rectangle 10"/>
            <p:cNvSpPr>
              <a:spLocks noChangeArrowheads="1"/>
            </p:cNvSpPr>
            <p:nvPr/>
          </p:nvSpPr>
          <p:spPr bwMode="auto">
            <a:xfrm>
              <a:off x="3238" y="876"/>
              <a:ext cx="576" cy="2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30413" name="Line 11"/>
            <p:cNvSpPr>
              <a:spLocks noChangeShapeType="1"/>
            </p:cNvSpPr>
            <p:nvPr/>
          </p:nvSpPr>
          <p:spPr bwMode="auto">
            <a:xfrm>
              <a:off x="3408" y="876"/>
              <a:ext cx="0" cy="2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4" name="Rectangle 12"/>
            <p:cNvSpPr>
              <a:spLocks noChangeArrowheads="1"/>
            </p:cNvSpPr>
            <p:nvPr/>
          </p:nvSpPr>
          <p:spPr bwMode="auto">
            <a:xfrm>
              <a:off x="4038" y="876"/>
              <a:ext cx="576" cy="2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30415" name="Line 13"/>
            <p:cNvSpPr>
              <a:spLocks noChangeShapeType="1"/>
            </p:cNvSpPr>
            <p:nvPr/>
          </p:nvSpPr>
          <p:spPr bwMode="auto">
            <a:xfrm>
              <a:off x="4208" y="876"/>
              <a:ext cx="0" cy="2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6" name="Line 14"/>
            <p:cNvSpPr>
              <a:spLocks noChangeShapeType="1"/>
            </p:cNvSpPr>
            <p:nvPr/>
          </p:nvSpPr>
          <p:spPr bwMode="auto">
            <a:xfrm>
              <a:off x="1318" y="1002"/>
              <a:ext cx="2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7" name="Line 15"/>
            <p:cNvSpPr>
              <a:spLocks noChangeShapeType="1"/>
            </p:cNvSpPr>
            <p:nvPr/>
          </p:nvSpPr>
          <p:spPr bwMode="auto">
            <a:xfrm>
              <a:off x="2162" y="1010"/>
              <a:ext cx="2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8" name="Line 16"/>
            <p:cNvSpPr>
              <a:spLocks noChangeShapeType="1"/>
            </p:cNvSpPr>
            <p:nvPr/>
          </p:nvSpPr>
          <p:spPr bwMode="auto">
            <a:xfrm>
              <a:off x="2983" y="1010"/>
              <a:ext cx="2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19" name="Line 17"/>
            <p:cNvSpPr>
              <a:spLocks noChangeShapeType="1"/>
            </p:cNvSpPr>
            <p:nvPr/>
          </p:nvSpPr>
          <p:spPr bwMode="auto">
            <a:xfrm>
              <a:off x="3811" y="1010"/>
              <a:ext cx="22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20" name="Line 18"/>
            <p:cNvSpPr>
              <a:spLocks noChangeShapeType="1"/>
            </p:cNvSpPr>
            <p:nvPr/>
          </p:nvSpPr>
          <p:spPr bwMode="auto">
            <a:xfrm flipV="1">
              <a:off x="1681" y="11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0421" name="Line 19"/>
            <p:cNvSpPr>
              <a:spLocks noChangeShapeType="1"/>
            </p:cNvSpPr>
            <p:nvPr/>
          </p:nvSpPr>
          <p:spPr bwMode="auto">
            <a:xfrm flipV="1">
              <a:off x="2494" y="1136"/>
              <a:ext cx="0" cy="1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313364" name="Text Box 20"/>
          <p:cNvSpPr txBox="1">
            <a:spLocks noChangeArrowheads="1"/>
          </p:cNvSpPr>
          <p:nvPr/>
        </p:nvSpPr>
        <p:spPr bwMode="auto">
          <a:xfrm>
            <a:off x="973138" y="4035425"/>
            <a:ext cx="5991225" cy="2057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buClr>
                <a:srgbClr val="FF3300"/>
              </a:buClr>
              <a:buSzPct val="60000"/>
              <a:buFont typeface="Wingdings" pitchFamily="2" charset="2"/>
              <a:buNone/>
            </a:pPr>
            <a:r>
              <a:rPr lang="zh-CN" altLang="en-US" sz="2800" b="1">
                <a:solidFill>
                  <a:srgbClr val="000066"/>
                </a:solidFill>
                <a:ea typeface="黑体" pitchFamily="2" charset="-122"/>
              </a:rPr>
              <a:t>优点</a:t>
            </a:r>
            <a:r>
              <a:rPr lang="zh-CN" altLang="en-US" sz="2800" b="1">
                <a:solidFill>
                  <a:srgbClr val="000000"/>
                </a:solidFill>
              </a:rPr>
              <a:t>：</a:t>
            </a:r>
          </a:p>
          <a:p>
            <a:pPr eaLnBrk="1" fontAlgn="base" hangingPunct="1">
              <a:spcBef>
                <a:spcPct val="20000"/>
              </a:spcBef>
              <a:spcAft>
                <a:spcPct val="0"/>
              </a:spcAft>
              <a:buClr>
                <a:srgbClr val="FF3300"/>
              </a:buClr>
              <a:buSzPct val="60000"/>
              <a:buFont typeface="Wingdings" pitchFamily="2" charset="2"/>
              <a:buNone/>
            </a:pPr>
            <a:r>
              <a:rPr lang="zh-CN" altLang="en-US" sz="2800" b="1">
                <a:solidFill>
                  <a:srgbClr val="000000"/>
                </a:solidFill>
              </a:rPr>
              <a:t>自身不占用存储空间。</a:t>
            </a:r>
          </a:p>
          <a:p>
            <a:pPr eaLnBrk="1" fontAlgn="base" hangingPunct="1">
              <a:spcBef>
                <a:spcPct val="20000"/>
              </a:spcBef>
              <a:spcAft>
                <a:spcPct val="0"/>
              </a:spcAft>
              <a:buClr>
                <a:srgbClr val="FF3300"/>
              </a:buClr>
              <a:buSzPct val="60000"/>
              <a:buFont typeface="Wingdings" pitchFamily="2" charset="2"/>
              <a:buNone/>
            </a:pPr>
            <a:r>
              <a:rPr lang="zh-CN" altLang="en-US" sz="2800" b="1">
                <a:solidFill>
                  <a:srgbClr val="000066"/>
                </a:solidFill>
                <a:ea typeface="黑体" pitchFamily="2" charset="-122"/>
              </a:rPr>
              <a:t>缺点</a:t>
            </a:r>
            <a:r>
              <a:rPr lang="zh-CN" altLang="en-US" sz="2800" b="1">
                <a:solidFill>
                  <a:srgbClr val="000000"/>
                </a:solidFill>
              </a:rPr>
              <a:t>：</a:t>
            </a:r>
          </a:p>
          <a:p>
            <a:pPr eaLnBrk="1" fontAlgn="base" hangingPunct="1">
              <a:spcBef>
                <a:spcPct val="20000"/>
              </a:spcBef>
              <a:spcAft>
                <a:spcPct val="0"/>
              </a:spcAft>
              <a:buClr>
                <a:srgbClr val="FF3300"/>
              </a:buClr>
              <a:buSzPct val="60000"/>
              <a:buFont typeface="Wingdings" pitchFamily="2" charset="2"/>
              <a:buNone/>
            </a:pPr>
            <a:r>
              <a:rPr lang="zh-CN" altLang="en-US" sz="2800" b="1">
                <a:solidFill>
                  <a:srgbClr val="000000"/>
                </a:solidFill>
              </a:rPr>
              <a:t>比空闲分区表管理复杂。</a:t>
            </a:r>
          </a:p>
        </p:txBody>
      </p:sp>
    </p:spTree>
    <p:extLst>
      <p:ext uri="{BB962C8B-B14F-4D97-AF65-F5344CB8AC3E}">
        <p14:creationId xmlns:p14="http://schemas.microsoft.com/office/powerpoint/2010/main" val="905507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3346"/>
                                        </p:tgtEl>
                                        <p:attrNameLst>
                                          <p:attrName>style.visibility</p:attrName>
                                        </p:attrNameLst>
                                      </p:cBhvr>
                                      <p:to>
                                        <p:strVal val="visible"/>
                                      </p:to>
                                    </p:set>
                                    <p:animEffect transition="in" filter="dissolve">
                                      <p:cBhvr>
                                        <p:cTn id="7" dur="500"/>
                                        <p:tgtEl>
                                          <p:spTgt spid="313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3347"/>
                                        </p:tgtEl>
                                        <p:attrNameLst>
                                          <p:attrName>style.visibility</p:attrName>
                                        </p:attrNameLst>
                                      </p:cBhvr>
                                      <p:to>
                                        <p:strVal val="visible"/>
                                      </p:to>
                                    </p:set>
                                    <p:animEffect transition="in" filter="wipe(left)">
                                      <p:cBhvr>
                                        <p:cTn id="12" dur="500"/>
                                        <p:tgtEl>
                                          <p:spTgt spid="313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3364">
                                            <p:txEl>
                                              <p:pRg st="0" end="0"/>
                                            </p:txEl>
                                          </p:spTgt>
                                        </p:tgtEl>
                                        <p:attrNameLst>
                                          <p:attrName>style.visibility</p:attrName>
                                        </p:attrNameLst>
                                      </p:cBhvr>
                                      <p:to>
                                        <p:strVal val="visible"/>
                                      </p:to>
                                    </p:set>
                                    <p:animEffect transition="in" filter="wipe(up)">
                                      <p:cBhvr>
                                        <p:cTn id="17" dur="500"/>
                                        <p:tgtEl>
                                          <p:spTgt spid="3133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3364">
                                            <p:txEl>
                                              <p:pRg st="1" end="1"/>
                                            </p:txEl>
                                          </p:spTgt>
                                        </p:tgtEl>
                                        <p:attrNameLst>
                                          <p:attrName>style.visibility</p:attrName>
                                        </p:attrNameLst>
                                      </p:cBhvr>
                                      <p:to>
                                        <p:strVal val="visible"/>
                                      </p:to>
                                    </p:set>
                                    <p:animEffect transition="in" filter="wipe(up)">
                                      <p:cBhvr>
                                        <p:cTn id="22" dur="500"/>
                                        <p:tgtEl>
                                          <p:spTgt spid="31336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3364">
                                            <p:txEl>
                                              <p:pRg st="2" end="2"/>
                                            </p:txEl>
                                          </p:spTgt>
                                        </p:tgtEl>
                                        <p:attrNameLst>
                                          <p:attrName>style.visibility</p:attrName>
                                        </p:attrNameLst>
                                      </p:cBhvr>
                                      <p:to>
                                        <p:strVal val="visible"/>
                                      </p:to>
                                    </p:set>
                                    <p:animEffect transition="in" filter="wipe(up)">
                                      <p:cBhvr>
                                        <p:cTn id="27" dur="500"/>
                                        <p:tgtEl>
                                          <p:spTgt spid="31336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3364">
                                            <p:txEl>
                                              <p:pRg st="3" end="3"/>
                                            </p:txEl>
                                          </p:spTgt>
                                        </p:tgtEl>
                                        <p:attrNameLst>
                                          <p:attrName>style.visibility</p:attrName>
                                        </p:attrNameLst>
                                      </p:cBhvr>
                                      <p:to>
                                        <p:strVal val="visible"/>
                                      </p:to>
                                    </p:set>
                                    <p:animEffect transition="in" filter="wipe(up)">
                                      <p:cBhvr>
                                        <p:cTn id="32" dur="500"/>
                                        <p:tgtEl>
                                          <p:spTgt spid="3133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autoUpdateAnimBg="0"/>
      <p:bldP spid="31336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F1E1F1EE-A6CC-43BF-821F-00389E60A3F2}" type="slidenum">
              <a:rPr lang="en-US" altLang="zh-CN"/>
              <a:pPr>
                <a:defRPr/>
              </a:pPr>
              <a:t>33</a:t>
            </a:fld>
            <a:endParaRPr lang="en-US" altLang="zh-CN"/>
          </a:p>
        </p:txBody>
      </p:sp>
      <p:sp>
        <p:nvSpPr>
          <p:cNvPr id="231427" name="Text Box 2"/>
          <p:cNvSpPr txBox="1">
            <a:spLocks noChangeArrowheads="1"/>
          </p:cNvSpPr>
          <p:nvPr/>
        </p:nvSpPr>
        <p:spPr bwMode="auto">
          <a:xfrm>
            <a:off x="381000" y="457200"/>
            <a:ext cx="533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．分区分配算法 </a:t>
            </a:r>
          </a:p>
        </p:txBody>
      </p:sp>
      <p:sp>
        <p:nvSpPr>
          <p:cNvPr id="314371" name="Text Box 3"/>
          <p:cNvSpPr txBox="1">
            <a:spLocks noChangeArrowheads="1"/>
          </p:cNvSpPr>
          <p:nvPr/>
        </p:nvSpPr>
        <p:spPr bwMode="auto">
          <a:xfrm>
            <a:off x="2376559" y="1036638"/>
            <a:ext cx="6477000" cy="1569660"/>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dirty="0">
                <a:solidFill>
                  <a:srgbClr val="000000"/>
                </a:solidFill>
                <a:latin typeface="黑体" pitchFamily="2" charset="-122"/>
                <a:ea typeface="黑体" pitchFamily="2" charset="-122"/>
              </a:rPr>
              <a:t>空闲分区表</a:t>
            </a:r>
            <a:r>
              <a:rPr lang="zh-CN" altLang="en-US" dirty="0">
                <a:solidFill>
                  <a:srgbClr val="FF3300"/>
                </a:solidFill>
                <a:latin typeface="黑体" pitchFamily="2" charset="-122"/>
                <a:ea typeface="黑体" pitchFamily="2" charset="-122"/>
              </a:rPr>
              <a:t>按地址递增排序</a:t>
            </a:r>
            <a:r>
              <a:rPr lang="zh-CN" altLang="en-US" dirty="0">
                <a:solidFill>
                  <a:srgbClr val="000000"/>
                </a:solidFill>
                <a:latin typeface="黑体" pitchFamily="2" charset="-122"/>
                <a:ea typeface="黑体" pitchFamily="2" charset="-122"/>
              </a:rPr>
              <a:t>。分配时从表首开始顺序查找，直至找到一个大小能满足要求的空闲分区；然后按作业大小划出一块内存空间分配给请求者，余下的空闲分区仍留在表中。 </a:t>
            </a:r>
          </a:p>
        </p:txBody>
      </p:sp>
      <p:sp>
        <p:nvSpPr>
          <p:cNvPr id="314372" name="Text Box 4"/>
          <p:cNvSpPr txBox="1">
            <a:spLocks noChangeArrowheads="1"/>
          </p:cNvSpPr>
          <p:nvPr/>
        </p:nvSpPr>
        <p:spPr bwMode="auto">
          <a:xfrm>
            <a:off x="2281238" y="2748993"/>
            <a:ext cx="6553200" cy="1631216"/>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由</a:t>
            </a:r>
            <a:r>
              <a:rPr lang="zh-CN" altLang="en-US" sz="2000" dirty="0">
                <a:solidFill>
                  <a:srgbClr val="000000"/>
                </a:solidFill>
                <a:latin typeface="仿宋_GB2312" pitchFamily="49" charset="-122"/>
                <a:ea typeface="黑体" pitchFamily="2" charset="-122"/>
              </a:rPr>
              <a:t>首次适应算法演变而成。为进程分配内存时，不再是每次从表首开始查找，而是从上次找到的空闲分区的下一个空闲分区开始查找，</a:t>
            </a:r>
            <a:r>
              <a:rPr lang="zh-CN" altLang="en-US" sz="2000" dirty="0">
                <a:solidFill>
                  <a:srgbClr val="000000"/>
                </a:solidFill>
                <a:latin typeface="黑体" pitchFamily="2" charset="-122"/>
                <a:ea typeface="黑体" pitchFamily="2" charset="-122"/>
              </a:rPr>
              <a:t>直至找到一个大小能满足要求的空闲分区，从中划出一块与请求大小相等的分区分配给作业。为实现该算法，应设置一起始查找指针。</a:t>
            </a:r>
          </a:p>
        </p:txBody>
      </p:sp>
      <p:sp>
        <p:nvSpPr>
          <p:cNvPr id="314373" name="Text Box 5"/>
          <p:cNvSpPr txBox="1">
            <a:spLocks noChangeArrowheads="1"/>
          </p:cNvSpPr>
          <p:nvPr/>
        </p:nvSpPr>
        <p:spPr bwMode="auto">
          <a:xfrm>
            <a:off x="2286000" y="4521200"/>
            <a:ext cx="6858000" cy="1200329"/>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dirty="0">
                <a:solidFill>
                  <a:srgbClr val="000000"/>
                </a:solidFill>
                <a:latin typeface="黑体" pitchFamily="2" charset="-122"/>
                <a:ea typeface="黑体" pitchFamily="2" charset="-122"/>
              </a:rPr>
              <a:t>每次分配时，总是将能满足要求的最小分区分配给请求者</a:t>
            </a:r>
            <a:r>
              <a:rPr lang="zh-CN" altLang="en-US" dirty="0" smtClean="0">
                <a:solidFill>
                  <a:srgbClr val="000000"/>
                </a:solidFill>
                <a:latin typeface="黑体" pitchFamily="2" charset="-122"/>
                <a:ea typeface="黑体" pitchFamily="2" charset="-122"/>
              </a:rPr>
              <a:t>。将</a:t>
            </a:r>
            <a:r>
              <a:rPr lang="zh-CN" altLang="en-US" dirty="0">
                <a:solidFill>
                  <a:srgbClr val="000000"/>
                </a:solidFill>
                <a:latin typeface="黑体" pitchFamily="2" charset="-122"/>
                <a:ea typeface="黑体" pitchFamily="2" charset="-122"/>
              </a:rPr>
              <a:t>空闲分区</a:t>
            </a:r>
            <a:r>
              <a:rPr lang="zh-CN" altLang="en-US" dirty="0">
                <a:solidFill>
                  <a:srgbClr val="FF3300"/>
                </a:solidFill>
                <a:latin typeface="黑体" pitchFamily="2" charset="-122"/>
                <a:ea typeface="黑体" pitchFamily="2" charset="-122"/>
              </a:rPr>
              <a:t>按其容量从小到大顺序排列</a:t>
            </a:r>
            <a:r>
              <a:rPr lang="en-US" altLang="zh-CN"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加快查找。  </a:t>
            </a:r>
          </a:p>
        </p:txBody>
      </p:sp>
      <p:grpSp>
        <p:nvGrpSpPr>
          <p:cNvPr id="314374" name="Group 6"/>
          <p:cNvGrpSpPr>
            <a:grpSpLocks/>
          </p:cNvGrpSpPr>
          <p:nvPr/>
        </p:nvGrpSpPr>
        <p:grpSpPr bwMode="auto">
          <a:xfrm>
            <a:off x="533400" y="1358900"/>
            <a:ext cx="1825625" cy="3908425"/>
            <a:chOff x="336" y="864"/>
            <a:chExt cx="1150" cy="2462"/>
          </a:xfrm>
        </p:grpSpPr>
        <p:sp>
          <p:nvSpPr>
            <p:cNvPr id="231433" name="Text Box 7"/>
            <p:cNvSpPr txBox="1">
              <a:spLocks noChangeArrowheads="1"/>
            </p:cNvSpPr>
            <p:nvPr/>
          </p:nvSpPr>
          <p:spPr bwMode="auto">
            <a:xfrm>
              <a:off x="384" y="864"/>
              <a:ext cx="720" cy="542"/>
            </a:xfrm>
            <a:prstGeom prst="rect">
              <a:avLst/>
            </a:prstGeom>
            <a:solidFill>
              <a:schemeClr val="accent6">
                <a:lumMod val="60000"/>
                <a:lumOff val="4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FF"/>
                  </a:solidFill>
                  <a:latin typeface="仿宋_GB2312" pitchFamily="49" charset="-122"/>
                  <a:ea typeface="仿宋_GB2312" pitchFamily="49" charset="-122"/>
                </a:rPr>
                <a:t>首次适应算法</a:t>
              </a:r>
              <a:r>
                <a:rPr lang="zh-CN" altLang="en-US" dirty="0">
                  <a:solidFill>
                    <a:srgbClr val="0000FF"/>
                  </a:solidFill>
                  <a:latin typeface="仿宋_GB2312" pitchFamily="49" charset="-122"/>
                  <a:ea typeface="仿宋_GB2312" pitchFamily="49" charset="-122"/>
                </a:rPr>
                <a:t> </a:t>
              </a:r>
            </a:p>
          </p:txBody>
        </p:sp>
        <p:sp>
          <p:nvSpPr>
            <p:cNvPr id="231434" name="Text Box 8"/>
            <p:cNvSpPr txBox="1">
              <a:spLocks noChangeArrowheads="1"/>
            </p:cNvSpPr>
            <p:nvPr/>
          </p:nvSpPr>
          <p:spPr bwMode="auto">
            <a:xfrm>
              <a:off x="336" y="1745"/>
              <a:ext cx="960" cy="542"/>
            </a:xfrm>
            <a:prstGeom prst="rect">
              <a:avLst/>
            </a:prstGeom>
            <a:solidFill>
              <a:schemeClr val="accent6">
                <a:lumMod val="60000"/>
                <a:lumOff val="4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FF"/>
                  </a:solidFill>
                  <a:latin typeface="仿宋_GB2312" pitchFamily="49" charset="-122"/>
                  <a:ea typeface="仿宋_GB2312" pitchFamily="49" charset="-122"/>
                </a:rPr>
                <a:t>循环首次适应算法</a:t>
              </a:r>
              <a:r>
                <a:rPr lang="zh-CN" altLang="en-US" dirty="0">
                  <a:solidFill>
                    <a:srgbClr val="0000FF"/>
                  </a:solidFill>
                  <a:latin typeface="仿宋_GB2312" pitchFamily="49" charset="-122"/>
                  <a:ea typeface="仿宋_GB2312" pitchFamily="49" charset="-122"/>
                </a:rPr>
                <a:t> </a:t>
              </a:r>
            </a:p>
          </p:txBody>
        </p:sp>
        <p:sp>
          <p:nvSpPr>
            <p:cNvPr id="231435" name="AutoShape 9"/>
            <p:cNvSpPr>
              <a:spLocks noChangeArrowheads="1"/>
            </p:cNvSpPr>
            <p:nvPr/>
          </p:nvSpPr>
          <p:spPr bwMode="auto">
            <a:xfrm>
              <a:off x="1126" y="1008"/>
              <a:ext cx="360" cy="288"/>
            </a:xfrm>
            <a:prstGeom prst="rightArrow">
              <a:avLst>
                <a:gd name="adj1" fmla="val 50000"/>
                <a:gd name="adj2" fmla="val 3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1436" name="Text Box 10"/>
            <p:cNvSpPr txBox="1">
              <a:spLocks noChangeArrowheads="1"/>
            </p:cNvSpPr>
            <p:nvPr/>
          </p:nvSpPr>
          <p:spPr bwMode="auto">
            <a:xfrm>
              <a:off x="384" y="2784"/>
              <a:ext cx="720" cy="542"/>
            </a:xfrm>
            <a:prstGeom prst="rect">
              <a:avLst/>
            </a:prstGeom>
            <a:solidFill>
              <a:schemeClr val="accent6">
                <a:lumMod val="60000"/>
                <a:lumOff val="40000"/>
              </a:scheme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仿宋_GB2312" pitchFamily="49" charset="-122"/>
                  <a:ea typeface="仿宋_GB2312" pitchFamily="49" charset="-122"/>
                </a:rPr>
                <a:t>最佳适应算法 </a:t>
              </a:r>
            </a:p>
          </p:txBody>
        </p:sp>
        <p:sp>
          <p:nvSpPr>
            <p:cNvPr id="231437" name="AutoShape 11"/>
            <p:cNvSpPr>
              <a:spLocks noChangeArrowheads="1"/>
            </p:cNvSpPr>
            <p:nvPr/>
          </p:nvSpPr>
          <p:spPr bwMode="auto">
            <a:xfrm>
              <a:off x="1126" y="3024"/>
              <a:ext cx="311" cy="240"/>
            </a:xfrm>
            <a:prstGeom prst="rightArrow">
              <a:avLst>
                <a:gd name="adj1" fmla="val 50000"/>
                <a:gd name="adj2" fmla="val 323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1438" name="AutoShape 12"/>
            <p:cNvSpPr>
              <a:spLocks noChangeArrowheads="1"/>
            </p:cNvSpPr>
            <p:nvPr/>
          </p:nvSpPr>
          <p:spPr bwMode="auto">
            <a:xfrm>
              <a:off x="1302" y="1958"/>
              <a:ext cx="144" cy="192"/>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314381" name="Rectangle 13"/>
          <p:cNvSpPr>
            <a:spLocks noChangeArrowheads="1"/>
          </p:cNvSpPr>
          <p:nvPr/>
        </p:nvSpPr>
        <p:spPr bwMode="auto">
          <a:xfrm>
            <a:off x="542925" y="5877272"/>
            <a:ext cx="2505075" cy="576262"/>
          </a:xfrm>
          <a:prstGeom prst="rect">
            <a:avLst/>
          </a:prstGeom>
          <a:solidFill>
            <a:schemeClr val="accent6">
              <a:lumMod val="60000"/>
              <a:lumOff val="40000"/>
            </a:schemeClr>
          </a:solidFill>
          <a:ln w="28575">
            <a:solidFill>
              <a:srgbClr val="0000FF"/>
            </a:solidFill>
            <a:miter lim="800000"/>
            <a:headEnd/>
            <a:tailEnd/>
          </a:ln>
          <a:effectLs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400" b="1" dirty="0">
                <a:solidFill>
                  <a:srgbClr val="0000FF"/>
                </a:solidFill>
                <a:ea typeface="仿宋_GB2312" pitchFamily="49" charset="-122"/>
              </a:rPr>
              <a:t>最坏适应算法</a:t>
            </a:r>
          </a:p>
        </p:txBody>
      </p:sp>
    </p:spTree>
    <p:extLst>
      <p:ext uri="{BB962C8B-B14F-4D97-AF65-F5344CB8AC3E}">
        <p14:creationId xmlns:p14="http://schemas.microsoft.com/office/powerpoint/2010/main" val="1404751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14374"/>
                                        </p:tgtEl>
                                        <p:attrNameLst>
                                          <p:attrName>style.visibility</p:attrName>
                                        </p:attrNameLst>
                                      </p:cBhvr>
                                      <p:to>
                                        <p:strVal val="visible"/>
                                      </p:to>
                                    </p:set>
                                    <p:anim calcmode="lin" valueType="num">
                                      <p:cBhvr additive="base">
                                        <p:cTn id="7" dur="500" fill="hold"/>
                                        <p:tgtEl>
                                          <p:spTgt spid="314374"/>
                                        </p:tgtEl>
                                        <p:attrNameLst>
                                          <p:attrName>ppt_x</p:attrName>
                                        </p:attrNameLst>
                                      </p:cBhvr>
                                      <p:tavLst>
                                        <p:tav tm="0">
                                          <p:val>
                                            <p:strVal val="0-#ppt_w/2"/>
                                          </p:val>
                                        </p:tav>
                                        <p:tav tm="100000">
                                          <p:val>
                                            <p:strVal val="#ppt_x"/>
                                          </p:val>
                                        </p:tav>
                                      </p:tavLst>
                                    </p:anim>
                                    <p:anim calcmode="lin" valueType="num">
                                      <p:cBhvr additive="base">
                                        <p:cTn id="8" dur="500" fill="hold"/>
                                        <p:tgtEl>
                                          <p:spTgt spid="3143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4371"/>
                                        </p:tgtEl>
                                        <p:attrNameLst>
                                          <p:attrName>style.visibility</p:attrName>
                                        </p:attrNameLst>
                                      </p:cBhvr>
                                      <p:to>
                                        <p:strVal val="visible"/>
                                      </p:to>
                                    </p:set>
                                    <p:animEffect transition="in" filter="dissolve">
                                      <p:cBhvr>
                                        <p:cTn id="13" dur="500"/>
                                        <p:tgtEl>
                                          <p:spTgt spid="3143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4372"/>
                                        </p:tgtEl>
                                        <p:attrNameLst>
                                          <p:attrName>style.visibility</p:attrName>
                                        </p:attrNameLst>
                                      </p:cBhvr>
                                      <p:to>
                                        <p:strVal val="visible"/>
                                      </p:to>
                                    </p:set>
                                    <p:animEffect transition="in" filter="wipe(left)">
                                      <p:cBhvr>
                                        <p:cTn id="18" dur="500"/>
                                        <p:tgtEl>
                                          <p:spTgt spid="3143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14373"/>
                                        </p:tgtEl>
                                        <p:attrNameLst>
                                          <p:attrName>style.visibility</p:attrName>
                                        </p:attrNameLst>
                                      </p:cBhvr>
                                      <p:to>
                                        <p:strVal val="visible"/>
                                      </p:to>
                                    </p:set>
                                    <p:anim calcmode="lin" valueType="num">
                                      <p:cBhvr additive="base">
                                        <p:cTn id="23" dur="500" fill="hold"/>
                                        <p:tgtEl>
                                          <p:spTgt spid="314373"/>
                                        </p:tgtEl>
                                        <p:attrNameLst>
                                          <p:attrName>ppt_x</p:attrName>
                                        </p:attrNameLst>
                                      </p:cBhvr>
                                      <p:tavLst>
                                        <p:tav tm="0">
                                          <p:val>
                                            <p:strVal val="1+#ppt_w/2"/>
                                          </p:val>
                                        </p:tav>
                                        <p:tav tm="100000">
                                          <p:val>
                                            <p:strVal val="#ppt_x"/>
                                          </p:val>
                                        </p:tav>
                                      </p:tavLst>
                                    </p:anim>
                                    <p:anim calcmode="lin" valueType="num">
                                      <p:cBhvr additive="base">
                                        <p:cTn id="24" dur="500" fill="hold"/>
                                        <p:tgtEl>
                                          <p:spTgt spid="3143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4381"/>
                                        </p:tgtEl>
                                        <p:attrNameLst>
                                          <p:attrName>style.visibility</p:attrName>
                                        </p:attrNameLst>
                                      </p:cBhvr>
                                      <p:to>
                                        <p:strVal val="visible"/>
                                      </p:to>
                                    </p:set>
                                    <p:anim calcmode="lin" valueType="num">
                                      <p:cBhvr additive="base">
                                        <p:cTn id="29" dur="500" fill="hold"/>
                                        <p:tgtEl>
                                          <p:spTgt spid="314381"/>
                                        </p:tgtEl>
                                        <p:attrNameLst>
                                          <p:attrName>ppt_x</p:attrName>
                                        </p:attrNameLst>
                                      </p:cBhvr>
                                      <p:tavLst>
                                        <p:tav tm="0">
                                          <p:val>
                                            <p:strVal val="#ppt_x"/>
                                          </p:val>
                                        </p:tav>
                                        <p:tav tm="100000">
                                          <p:val>
                                            <p:strVal val="#ppt_x"/>
                                          </p:val>
                                        </p:tav>
                                      </p:tavLst>
                                    </p:anim>
                                    <p:anim calcmode="lin" valueType="num">
                                      <p:cBhvr additive="base">
                                        <p:cTn id="30" dur="500" fill="hold"/>
                                        <p:tgtEl>
                                          <p:spTgt spid="314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animBg="1" autoUpdateAnimBg="0"/>
      <p:bldP spid="314372" grpId="0" animBg="1" autoUpdateAnimBg="0"/>
      <p:bldP spid="314373" grpId="0" animBg="1" autoUpdateAnimBg="0"/>
      <p:bldP spid="31438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ChangeArrowheads="1"/>
          </p:cNvSpPr>
          <p:nvPr>
            <p:ph type="title"/>
          </p:nvPr>
        </p:nvSpPr>
        <p:spPr>
          <a:xfrm>
            <a:off x="355600" y="188640"/>
            <a:ext cx="8229600" cy="1143000"/>
          </a:xfrm>
        </p:spPr>
        <p:txBody>
          <a:bodyPr/>
          <a:lstStyle/>
          <a:p>
            <a:pPr eaLnBrk="1" hangingPunct="1"/>
            <a:r>
              <a:rPr lang="zh-CN" altLang="en-US" dirty="0" smtClean="0"/>
              <a:t>例题</a:t>
            </a:r>
          </a:p>
        </p:txBody>
      </p:sp>
      <p:sp>
        <p:nvSpPr>
          <p:cNvPr id="22" name="灯片编号占位符 5"/>
          <p:cNvSpPr>
            <a:spLocks noGrp="1"/>
          </p:cNvSpPr>
          <p:nvPr>
            <p:ph type="sldNum" sz="quarter" idx="12"/>
          </p:nvPr>
        </p:nvSpPr>
        <p:spPr/>
        <p:txBody>
          <a:bodyPr/>
          <a:lstStyle/>
          <a:p>
            <a:pPr>
              <a:defRPr/>
            </a:pPr>
            <a:fld id="{18146CAF-C231-415F-B8C9-36EFA71DB1AE}" type="slidenum">
              <a:rPr lang="en-US" altLang="zh-CN"/>
              <a:pPr>
                <a:defRPr/>
              </a:pPr>
              <a:t>34</a:t>
            </a:fld>
            <a:endParaRPr lang="en-US" altLang="zh-CN"/>
          </a:p>
        </p:txBody>
      </p:sp>
      <p:sp>
        <p:nvSpPr>
          <p:cNvPr id="315395" name="Text Box 3"/>
          <p:cNvSpPr txBox="1">
            <a:spLocks noChangeArrowheads="1"/>
          </p:cNvSpPr>
          <p:nvPr/>
        </p:nvSpPr>
        <p:spPr bwMode="auto">
          <a:xfrm>
            <a:off x="304800" y="1171575"/>
            <a:ext cx="833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FF3300"/>
              </a:buClr>
              <a:buSzPct val="60000"/>
              <a:buFont typeface="Wingdings" pitchFamily="2" charset="2"/>
              <a:buNone/>
            </a:pPr>
            <a:r>
              <a:rPr lang="en-US" altLang="zh-CN" b="1" dirty="0">
                <a:solidFill>
                  <a:srgbClr val="000000"/>
                </a:solidFill>
              </a:rPr>
              <a:t>    </a:t>
            </a:r>
            <a:r>
              <a:rPr lang="zh-CN" altLang="en-US" b="1" dirty="0">
                <a:solidFill>
                  <a:srgbClr val="000000"/>
                </a:solidFill>
              </a:rPr>
              <a:t>在可变分区存储管理下，按地址排列的内存空闲区为：</a:t>
            </a:r>
            <a:r>
              <a:rPr lang="en-US" altLang="zh-CN" b="1" dirty="0">
                <a:solidFill>
                  <a:srgbClr val="000000"/>
                </a:solidFill>
              </a:rPr>
              <a:t>100KB</a:t>
            </a:r>
            <a:r>
              <a:rPr lang="zh-CN" altLang="en-US" b="1" dirty="0">
                <a:solidFill>
                  <a:srgbClr val="000000"/>
                </a:solidFill>
              </a:rPr>
              <a:t>、</a:t>
            </a:r>
            <a:r>
              <a:rPr lang="en-US" altLang="zh-CN" b="1" dirty="0">
                <a:solidFill>
                  <a:srgbClr val="000000"/>
                </a:solidFill>
              </a:rPr>
              <a:t>500KB</a:t>
            </a:r>
            <a:r>
              <a:rPr lang="zh-CN" altLang="en-US" b="1" dirty="0">
                <a:solidFill>
                  <a:srgbClr val="000000"/>
                </a:solidFill>
              </a:rPr>
              <a:t>、</a:t>
            </a:r>
            <a:r>
              <a:rPr lang="en-US" altLang="zh-CN" b="1" dirty="0">
                <a:solidFill>
                  <a:srgbClr val="000000"/>
                </a:solidFill>
              </a:rPr>
              <a:t>200KB</a:t>
            </a:r>
            <a:r>
              <a:rPr lang="zh-CN" altLang="en-US" b="1" dirty="0">
                <a:solidFill>
                  <a:srgbClr val="000000"/>
                </a:solidFill>
              </a:rPr>
              <a:t>、</a:t>
            </a:r>
            <a:r>
              <a:rPr lang="en-US" altLang="zh-CN" b="1" dirty="0">
                <a:solidFill>
                  <a:srgbClr val="000000"/>
                </a:solidFill>
              </a:rPr>
              <a:t>300KB</a:t>
            </a:r>
            <a:r>
              <a:rPr lang="zh-CN" altLang="en-US" b="1" dirty="0">
                <a:solidFill>
                  <a:srgbClr val="000000"/>
                </a:solidFill>
              </a:rPr>
              <a:t>和</a:t>
            </a:r>
            <a:r>
              <a:rPr lang="en-US" altLang="zh-CN" b="1" dirty="0">
                <a:solidFill>
                  <a:srgbClr val="000000"/>
                </a:solidFill>
              </a:rPr>
              <a:t>600KB</a:t>
            </a:r>
            <a:r>
              <a:rPr lang="zh-CN" altLang="en-US" b="1" dirty="0">
                <a:solidFill>
                  <a:srgbClr val="000000"/>
                </a:solidFill>
              </a:rPr>
              <a:t>。现有若干用户程序，其所需内存依次分别为</a:t>
            </a:r>
            <a:r>
              <a:rPr lang="en-US" altLang="zh-CN" b="1" dirty="0">
                <a:solidFill>
                  <a:srgbClr val="000000"/>
                </a:solidFill>
              </a:rPr>
              <a:t>212KB</a:t>
            </a:r>
            <a:r>
              <a:rPr lang="zh-CN" altLang="en-US" b="1" dirty="0">
                <a:solidFill>
                  <a:srgbClr val="000000"/>
                </a:solidFill>
              </a:rPr>
              <a:t>、</a:t>
            </a:r>
            <a:r>
              <a:rPr lang="en-US" altLang="zh-CN" b="1" dirty="0">
                <a:solidFill>
                  <a:srgbClr val="000000"/>
                </a:solidFill>
              </a:rPr>
              <a:t>417KB</a:t>
            </a:r>
            <a:r>
              <a:rPr lang="zh-CN" altLang="en-US" b="1" dirty="0">
                <a:solidFill>
                  <a:srgbClr val="000000"/>
                </a:solidFill>
              </a:rPr>
              <a:t>、</a:t>
            </a:r>
            <a:r>
              <a:rPr lang="en-US" altLang="zh-CN" b="1" dirty="0">
                <a:solidFill>
                  <a:srgbClr val="000000"/>
                </a:solidFill>
              </a:rPr>
              <a:t>112KB</a:t>
            </a:r>
            <a:r>
              <a:rPr lang="zh-CN" altLang="en-US" b="1" dirty="0">
                <a:solidFill>
                  <a:srgbClr val="000000"/>
                </a:solidFill>
              </a:rPr>
              <a:t>和</a:t>
            </a:r>
            <a:r>
              <a:rPr lang="en-US" altLang="zh-CN" b="1" dirty="0">
                <a:solidFill>
                  <a:srgbClr val="000000"/>
                </a:solidFill>
              </a:rPr>
              <a:t>426KB</a:t>
            </a:r>
            <a:r>
              <a:rPr lang="zh-CN" altLang="en-US" b="1" dirty="0">
                <a:solidFill>
                  <a:srgbClr val="000000"/>
                </a:solidFill>
              </a:rPr>
              <a:t>，分别用首次适应算法、最佳适应算法、最坏适应算法，将它们装入到内存的哪些空闲分区？哪个算法能最有效利用内存？</a:t>
            </a:r>
          </a:p>
        </p:txBody>
      </p:sp>
      <p:sp>
        <p:nvSpPr>
          <p:cNvPr id="315396" name="Text Box 4"/>
          <p:cNvSpPr txBox="1">
            <a:spLocks noChangeArrowheads="1"/>
          </p:cNvSpPr>
          <p:nvPr/>
        </p:nvSpPr>
        <p:spPr bwMode="auto">
          <a:xfrm>
            <a:off x="254000" y="3454400"/>
            <a:ext cx="65913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00"/>
                </a:solidFill>
              </a:rPr>
              <a:t>解：采用首次适应算法</a:t>
            </a:r>
          </a:p>
          <a:p>
            <a:pPr eaLnBrk="1" fontAlgn="base" hangingPunct="1">
              <a:spcBef>
                <a:spcPct val="50000"/>
              </a:spcBef>
              <a:spcAft>
                <a:spcPct val="0"/>
              </a:spcAft>
              <a:buClr>
                <a:srgbClr val="FF3300"/>
              </a:buClr>
              <a:buSzPct val="60000"/>
              <a:buFont typeface="Wingdings" pitchFamily="2" charset="2"/>
              <a:buNone/>
            </a:pPr>
            <a:r>
              <a:rPr lang="zh-CN" altLang="en-US" b="1">
                <a:solidFill>
                  <a:srgbClr val="000000"/>
                </a:solidFill>
              </a:rPr>
              <a:t>       程序                 空闲区             新空闲区</a:t>
            </a:r>
          </a:p>
        </p:txBody>
      </p:sp>
      <p:sp>
        <p:nvSpPr>
          <p:cNvPr id="315397" name="Text Box 5"/>
          <p:cNvSpPr txBox="1">
            <a:spLocks noChangeArrowheads="1"/>
          </p:cNvSpPr>
          <p:nvPr/>
        </p:nvSpPr>
        <p:spPr bwMode="auto">
          <a:xfrm>
            <a:off x="660400" y="4445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212KB</a:t>
            </a:r>
          </a:p>
        </p:txBody>
      </p:sp>
      <p:sp>
        <p:nvSpPr>
          <p:cNvPr id="315398" name="Line 6"/>
          <p:cNvSpPr>
            <a:spLocks noChangeShapeType="1"/>
          </p:cNvSpPr>
          <p:nvPr/>
        </p:nvSpPr>
        <p:spPr bwMode="auto">
          <a:xfrm>
            <a:off x="1778000" y="4660900"/>
            <a:ext cx="1104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15399" name="Text Box 7"/>
          <p:cNvSpPr txBox="1">
            <a:spLocks noChangeArrowheads="1"/>
          </p:cNvSpPr>
          <p:nvPr/>
        </p:nvSpPr>
        <p:spPr bwMode="auto">
          <a:xfrm>
            <a:off x="2832100" y="4432300"/>
            <a:ext cx="139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500KB</a:t>
            </a:r>
          </a:p>
        </p:txBody>
      </p:sp>
      <p:sp>
        <p:nvSpPr>
          <p:cNvPr id="315400" name="AutoShape 8"/>
          <p:cNvSpPr>
            <a:spLocks noChangeArrowheads="1"/>
          </p:cNvSpPr>
          <p:nvPr/>
        </p:nvSpPr>
        <p:spPr bwMode="auto">
          <a:xfrm>
            <a:off x="4229100" y="4572000"/>
            <a:ext cx="762000" cy="266700"/>
          </a:xfrm>
          <a:prstGeom prst="rightArrow">
            <a:avLst>
              <a:gd name="adj1" fmla="val 50000"/>
              <a:gd name="adj2" fmla="val 71429"/>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315401" name="Text Box 9"/>
          <p:cNvSpPr txBox="1">
            <a:spLocks noChangeArrowheads="1"/>
          </p:cNvSpPr>
          <p:nvPr/>
        </p:nvSpPr>
        <p:spPr bwMode="auto">
          <a:xfrm>
            <a:off x="5156200" y="4508500"/>
            <a:ext cx="1231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288KB</a:t>
            </a:r>
          </a:p>
        </p:txBody>
      </p:sp>
      <p:sp>
        <p:nvSpPr>
          <p:cNvPr id="315402" name="Text Box 10"/>
          <p:cNvSpPr txBox="1">
            <a:spLocks noChangeArrowheads="1"/>
          </p:cNvSpPr>
          <p:nvPr/>
        </p:nvSpPr>
        <p:spPr bwMode="auto">
          <a:xfrm>
            <a:off x="609600" y="4914900"/>
            <a:ext cx="1282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417KB</a:t>
            </a:r>
          </a:p>
        </p:txBody>
      </p:sp>
      <p:sp>
        <p:nvSpPr>
          <p:cNvPr id="315403" name="Line 11"/>
          <p:cNvSpPr>
            <a:spLocks noChangeShapeType="1"/>
          </p:cNvSpPr>
          <p:nvPr/>
        </p:nvSpPr>
        <p:spPr bwMode="auto">
          <a:xfrm>
            <a:off x="1778000" y="5130800"/>
            <a:ext cx="11049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15404" name="Text Box 12"/>
          <p:cNvSpPr txBox="1">
            <a:spLocks noChangeArrowheads="1"/>
          </p:cNvSpPr>
          <p:nvPr/>
        </p:nvSpPr>
        <p:spPr bwMode="auto">
          <a:xfrm>
            <a:off x="2921000" y="4876800"/>
            <a:ext cx="121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600KB</a:t>
            </a:r>
          </a:p>
        </p:txBody>
      </p:sp>
      <p:sp>
        <p:nvSpPr>
          <p:cNvPr id="315405" name="AutoShape 13"/>
          <p:cNvSpPr>
            <a:spLocks noChangeArrowheads="1"/>
          </p:cNvSpPr>
          <p:nvPr/>
        </p:nvSpPr>
        <p:spPr bwMode="auto">
          <a:xfrm>
            <a:off x="4216400" y="4978400"/>
            <a:ext cx="762000" cy="266700"/>
          </a:xfrm>
          <a:prstGeom prst="rightArrow">
            <a:avLst>
              <a:gd name="adj1" fmla="val 50000"/>
              <a:gd name="adj2" fmla="val 71429"/>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315406" name="Text Box 14"/>
          <p:cNvSpPr txBox="1">
            <a:spLocks noChangeArrowheads="1"/>
          </p:cNvSpPr>
          <p:nvPr/>
        </p:nvSpPr>
        <p:spPr bwMode="auto">
          <a:xfrm>
            <a:off x="5181600" y="4914900"/>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183KB</a:t>
            </a:r>
          </a:p>
        </p:txBody>
      </p:sp>
      <p:sp>
        <p:nvSpPr>
          <p:cNvPr id="315407" name="Text Box 15"/>
          <p:cNvSpPr txBox="1">
            <a:spLocks noChangeArrowheads="1"/>
          </p:cNvSpPr>
          <p:nvPr/>
        </p:nvSpPr>
        <p:spPr bwMode="auto">
          <a:xfrm>
            <a:off x="622300" y="5334000"/>
            <a:ext cx="1308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112KB</a:t>
            </a:r>
          </a:p>
        </p:txBody>
      </p:sp>
      <p:sp>
        <p:nvSpPr>
          <p:cNvPr id="315408" name="Line 16"/>
          <p:cNvSpPr>
            <a:spLocks noChangeShapeType="1"/>
          </p:cNvSpPr>
          <p:nvPr/>
        </p:nvSpPr>
        <p:spPr bwMode="auto">
          <a:xfrm>
            <a:off x="1790700" y="5549900"/>
            <a:ext cx="1117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15409" name="Text Box 17"/>
          <p:cNvSpPr txBox="1">
            <a:spLocks noChangeArrowheads="1"/>
          </p:cNvSpPr>
          <p:nvPr/>
        </p:nvSpPr>
        <p:spPr bwMode="auto">
          <a:xfrm>
            <a:off x="2908300" y="5346700"/>
            <a:ext cx="1282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288KB</a:t>
            </a:r>
          </a:p>
        </p:txBody>
      </p:sp>
      <p:sp>
        <p:nvSpPr>
          <p:cNvPr id="315410" name="AutoShape 18"/>
          <p:cNvSpPr>
            <a:spLocks noChangeArrowheads="1"/>
          </p:cNvSpPr>
          <p:nvPr/>
        </p:nvSpPr>
        <p:spPr bwMode="auto">
          <a:xfrm>
            <a:off x="4216400" y="5435600"/>
            <a:ext cx="762000" cy="266700"/>
          </a:xfrm>
          <a:prstGeom prst="rightArrow">
            <a:avLst>
              <a:gd name="adj1" fmla="val 50000"/>
              <a:gd name="adj2" fmla="val 71429"/>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315411" name="Text Box 19"/>
          <p:cNvSpPr txBox="1">
            <a:spLocks noChangeArrowheads="1"/>
          </p:cNvSpPr>
          <p:nvPr/>
        </p:nvSpPr>
        <p:spPr bwMode="auto">
          <a:xfrm>
            <a:off x="5118100" y="5372100"/>
            <a:ext cx="1282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176KB</a:t>
            </a:r>
          </a:p>
        </p:txBody>
      </p:sp>
      <p:sp>
        <p:nvSpPr>
          <p:cNvPr id="315412" name="Text Box 20"/>
          <p:cNvSpPr txBox="1">
            <a:spLocks noChangeArrowheads="1"/>
          </p:cNvSpPr>
          <p:nvPr/>
        </p:nvSpPr>
        <p:spPr bwMode="auto">
          <a:xfrm>
            <a:off x="673100" y="5778500"/>
            <a:ext cx="3975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b="1">
                <a:solidFill>
                  <a:srgbClr val="000000"/>
                </a:solidFill>
              </a:rPr>
              <a:t>426KB</a:t>
            </a:r>
            <a:r>
              <a:rPr lang="zh-CN" altLang="en-US" b="1">
                <a:solidFill>
                  <a:srgbClr val="000000"/>
                </a:solidFill>
              </a:rPr>
              <a:t>，无法装入内存</a:t>
            </a:r>
          </a:p>
        </p:txBody>
      </p:sp>
      <p:sp>
        <p:nvSpPr>
          <p:cNvPr id="315413" name="AutoShape 21"/>
          <p:cNvSpPr>
            <a:spLocks noChangeArrowheads="1"/>
          </p:cNvSpPr>
          <p:nvPr/>
        </p:nvSpPr>
        <p:spPr bwMode="auto">
          <a:xfrm>
            <a:off x="6538876" y="3886200"/>
            <a:ext cx="2489200" cy="2717800"/>
          </a:xfrm>
          <a:prstGeom prst="wedgeRectCallout">
            <a:avLst>
              <a:gd name="adj1" fmla="val -34565"/>
              <a:gd name="adj2" fmla="val 39718"/>
            </a:avLst>
          </a:prstGeom>
          <a:solidFill>
            <a:schemeClr val="accent6">
              <a:lumMod val="60000"/>
              <a:lumOff val="40000"/>
            </a:schemeClr>
          </a:solidFill>
          <a:ln w="19050">
            <a:solidFill>
              <a:schemeClr val="tx1"/>
            </a:solidFill>
            <a:miter lim="800000"/>
            <a:headEnd/>
            <a:tailEnd/>
          </a:ln>
          <a:effectLst/>
          <a:extLst/>
        </p:spPr>
        <p:txBody>
          <a:bodyPr/>
          <a:lstStyle/>
          <a:p>
            <a:pPr algn="just" fontAlgn="base">
              <a:spcBef>
                <a:spcPct val="50000"/>
              </a:spcBef>
              <a:spcAft>
                <a:spcPct val="0"/>
              </a:spcAft>
              <a:buClr>
                <a:srgbClr val="FF3300"/>
              </a:buClr>
              <a:buSzPct val="60000"/>
              <a:buFont typeface="Wingdings" pitchFamily="2" charset="2"/>
              <a:buNone/>
            </a:pPr>
            <a:r>
              <a:rPr kumimoji="1" lang="zh-CN" altLang="en-US" sz="2400" b="1" dirty="0">
                <a:solidFill>
                  <a:srgbClr val="000000"/>
                </a:solidFill>
                <a:latin typeface="楷体_GB2312" pitchFamily="49" charset="-122"/>
                <a:ea typeface="楷体_GB2312" pitchFamily="49" charset="-122"/>
              </a:rPr>
              <a:t>类似的分析可知</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最坏适应算法也不能将</a:t>
            </a:r>
            <a:r>
              <a:rPr kumimoji="1" lang="en-US" altLang="zh-CN" sz="2400" b="1" dirty="0">
                <a:solidFill>
                  <a:srgbClr val="000000"/>
                </a:solidFill>
                <a:latin typeface="楷体_GB2312" pitchFamily="49" charset="-122"/>
                <a:ea typeface="楷体_GB2312" pitchFamily="49" charset="-122"/>
              </a:rPr>
              <a:t>426KB</a:t>
            </a:r>
            <a:r>
              <a:rPr kumimoji="1" lang="zh-CN" altLang="en-US" sz="2400" b="1" dirty="0">
                <a:solidFill>
                  <a:srgbClr val="000000"/>
                </a:solidFill>
                <a:latin typeface="楷体_GB2312" pitchFamily="49" charset="-122"/>
                <a:ea typeface="楷体_GB2312" pitchFamily="49" charset="-122"/>
              </a:rPr>
              <a:t>的程序装入内存，而最佳适应算法可将程序全部装入内存。</a:t>
            </a:r>
          </a:p>
        </p:txBody>
      </p:sp>
    </p:spTree>
    <p:extLst>
      <p:ext uri="{BB962C8B-B14F-4D97-AF65-F5344CB8AC3E}">
        <p14:creationId xmlns:p14="http://schemas.microsoft.com/office/powerpoint/2010/main" val="2120785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wipe(up)">
                                      <p:cBhvr>
                                        <p:cTn id="7" dur="500"/>
                                        <p:tgtEl>
                                          <p:spTgt spid="3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5396"/>
                                        </p:tgtEl>
                                        <p:attrNameLst>
                                          <p:attrName>style.visibility</p:attrName>
                                        </p:attrNameLst>
                                      </p:cBhvr>
                                      <p:to>
                                        <p:strVal val="visible"/>
                                      </p:to>
                                    </p:set>
                                    <p:animEffect transition="in" filter="wipe(up)">
                                      <p:cBhvr>
                                        <p:cTn id="12" dur="500"/>
                                        <p:tgtEl>
                                          <p:spTgt spid="315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7"/>
                                        </p:tgtEl>
                                        <p:attrNameLst>
                                          <p:attrName>style.visibility</p:attrName>
                                        </p:attrNameLst>
                                      </p:cBhvr>
                                      <p:to>
                                        <p:strVal val="visible"/>
                                      </p:to>
                                    </p:set>
                                    <p:animEffect transition="in" filter="wipe(left)">
                                      <p:cBhvr>
                                        <p:cTn id="17" dur="500"/>
                                        <p:tgtEl>
                                          <p:spTgt spid="31539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15398"/>
                                        </p:tgtEl>
                                        <p:attrNameLst>
                                          <p:attrName>style.visibility</p:attrName>
                                        </p:attrNameLst>
                                      </p:cBhvr>
                                      <p:to>
                                        <p:strVal val="visible"/>
                                      </p:to>
                                    </p:set>
                                    <p:animEffect transition="in" filter="wipe(left)">
                                      <p:cBhvr>
                                        <p:cTn id="21" dur="500"/>
                                        <p:tgtEl>
                                          <p:spTgt spid="315398"/>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15399"/>
                                        </p:tgtEl>
                                        <p:attrNameLst>
                                          <p:attrName>style.visibility</p:attrName>
                                        </p:attrNameLst>
                                      </p:cBhvr>
                                      <p:to>
                                        <p:strVal val="visible"/>
                                      </p:to>
                                    </p:set>
                                    <p:animEffect transition="in" filter="wipe(left)">
                                      <p:cBhvr>
                                        <p:cTn id="25" dur="500"/>
                                        <p:tgtEl>
                                          <p:spTgt spid="3153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5400"/>
                                        </p:tgtEl>
                                        <p:attrNameLst>
                                          <p:attrName>style.visibility</p:attrName>
                                        </p:attrNameLst>
                                      </p:cBhvr>
                                      <p:to>
                                        <p:strVal val="visible"/>
                                      </p:to>
                                    </p:set>
                                    <p:animEffect transition="in" filter="wipe(left)">
                                      <p:cBhvr>
                                        <p:cTn id="30" dur="500"/>
                                        <p:tgtEl>
                                          <p:spTgt spid="315400"/>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15401"/>
                                        </p:tgtEl>
                                        <p:attrNameLst>
                                          <p:attrName>style.visibility</p:attrName>
                                        </p:attrNameLst>
                                      </p:cBhvr>
                                      <p:to>
                                        <p:strVal val="visible"/>
                                      </p:to>
                                    </p:set>
                                    <p:animEffect transition="in" filter="wipe(left)">
                                      <p:cBhvr>
                                        <p:cTn id="34" dur="500"/>
                                        <p:tgtEl>
                                          <p:spTgt spid="3154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5402"/>
                                        </p:tgtEl>
                                        <p:attrNameLst>
                                          <p:attrName>style.visibility</p:attrName>
                                        </p:attrNameLst>
                                      </p:cBhvr>
                                      <p:to>
                                        <p:strVal val="visible"/>
                                      </p:to>
                                    </p:set>
                                    <p:animEffect transition="in" filter="wipe(left)">
                                      <p:cBhvr>
                                        <p:cTn id="39" dur="500"/>
                                        <p:tgtEl>
                                          <p:spTgt spid="315402"/>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15403"/>
                                        </p:tgtEl>
                                        <p:attrNameLst>
                                          <p:attrName>style.visibility</p:attrName>
                                        </p:attrNameLst>
                                      </p:cBhvr>
                                      <p:to>
                                        <p:strVal val="visible"/>
                                      </p:to>
                                    </p:set>
                                    <p:animEffect transition="in" filter="wipe(left)">
                                      <p:cBhvr>
                                        <p:cTn id="43" dur="500"/>
                                        <p:tgtEl>
                                          <p:spTgt spid="315403"/>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15404"/>
                                        </p:tgtEl>
                                        <p:attrNameLst>
                                          <p:attrName>style.visibility</p:attrName>
                                        </p:attrNameLst>
                                      </p:cBhvr>
                                      <p:to>
                                        <p:strVal val="visible"/>
                                      </p:to>
                                    </p:set>
                                    <p:animEffect transition="in" filter="wipe(left)">
                                      <p:cBhvr>
                                        <p:cTn id="47" dur="500"/>
                                        <p:tgtEl>
                                          <p:spTgt spid="3154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5405"/>
                                        </p:tgtEl>
                                        <p:attrNameLst>
                                          <p:attrName>style.visibility</p:attrName>
                                        </p:attrNameLst>
                                      </p:cBhvr>
                                      <p:to>
                                        <p:strVal val="visible"/>
                                      </p:to>
                                    </p:set>
                                    <p:animEffect transition="in" filter="wipe(left)">
                                      <p:cBhvr>
                                        <p:cTn id="52" dur="500"/>
                                        <p:tgtEl>
                                          <p:spTgt spid="315405"/>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15406"/>
                                        </p:tgtEl>
                                        <p:attrNameLst>
                                          <p:attrName>style.visibility</p:attrName>
                                        </p:attrNameLst>
                                      </p:cBhvr>
                                      <p:to>
                                        <p:strVal val="visible"/>
                                      </p:to>
                                    </p:set>
                                    <p:animEffect transition="in" filter="wipe(left)">
                                      <p:cBhvr>
                                        <p:cTn id="56" dur="500"/>
                                        <p:tgtEl>
                                          <p:spTgt spid="31540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15407"/>
                                        </p:tgtEl>
                                        <p:attrNameLst>
                                          <p:attrName>style.visibility</p:attrName>
                                        </p:attrNameLst>
                                      </p:cBhvr>
                                      <p:to>
                                        <p:strVal val="visible"/>
                                      </p:to>
                                    </p:set>
                                    <p:animEffect transition="in" filter="wipe(left)">
                                      <p:cBhvr>
                                        <p:cTn id="61" dur="500"/>
                                        <p:tgtEl>
                                          <p:spTgt spid="315407"/>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15408"/>
                                        </p:tgtEl>
                                        <p:attrNameLst>
                                          <p:attrName>style.visibility</p:attrName>
                                        </p:attrNameLst>
                                      </p:cBhvr>
                                      <p:to>
                                        <p:strVal val="visible"/>
                                      </p:to>
                                    </p:set>
                                    <p:animEffect transition="in" filter="wipe(left)">
                                      <p:cBhvr>
                                        <p:cTn id="65" dur="500"/>
                                        <p:tgtEl>
                                          <p:spTgt spid="315408"/>
                                        </p:tgtEl>
                                      </p:cBhvr>
                                    </p:animEffect>
                                  </p:childTnLst>
                                </p:cTn>
                              </p:par>
                            </p:childTnLst>
                          </p:cTn>
                        </p:par>
                        <p:par>
                          <p:cTn id="66" fill="hold" nodeType="afterGroup">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315409"/>
                                        </p:tgtEl>
                                        <p:attrNameLst>
                                          <p:attrName>style.visibility</p:attrName>
                                        </p:attrNameLst>
                                      </p:cBhvr>
                                      <p:to>
                                        <p:strVal val="visible"/>
                                      </p:to>
                                    </p:set>
                                    <p:animEffect transition="in" filter="wipe(left)">
                                      <p:cBhvr>
                                        <p:cTn id="69" dur="500"/>
                                        <p:tgtEl>
                                          <p:spTgt spid="31540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15410"/>
                                        </p:tgtEl>
                                        <p:attrNameLst>
                                          <p:attrName>style.visibility</p:attrName>
                                        </p:attrNameLst>
                                      </p:cBhvr>
                                      <p:to>
                                        <p:strVal val="visible"/>
                                      </p:to>
                                    </p:set>
                                    <p:animEffect transition="in" filter="wipe(left)">
                                      <p:cBhvr>
                                        <p:cTn id="74" dur="500"/>
                                        <p:tgtEl>
                                          <p:spTgt spid="315410"/>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315411"/>
                                        </p:tgtEl>
                                        <p:attrNameLst>
                                          <p:attrName>style.visibility</p:attrName>
                                        </p:attrNameLst>
                                      </p:cBhvr>
                                      <p:to>
                                        <p:strVal val="visible"/>
                                      </p:to>
                                    </p:set>
                                    <p:animEffect transition="in" filter="wipe(left)">
                                      <p:cBhvr>
                                        <p:cTn id="78" dur="500"/>
                                        <p:tgtEl>
                                          <p:spTgt spid="31541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15412"/>
                                        </p:tgtEl>
                                        <p:attrNameLst>
                                          <p:attrName>style.visibility</p:attrName>
                                        </p:attrNameLst>
                                      </p:cBhvr>
                                      <p:to>
                                        <p:strVal val="visible"/>
                                      </p:to>
                                    </p:set>
                                    <p:animEffect transition="in" filter="wipe(left)">
                                      <p:cBhvr>
                                        <p:cTn id="83" dur="500"/>
                                        <p:tgtEl>
                                          <p:spTgt spid="31541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15413"/>
                                        </p:tgtEl>
                                        <p:attrNameLst>
                                          <p:attrName>style.visibility</p:attrName>
                                        </p:attrNameLst>
                                      </p:cBhvr>
                                      <p:to>
                                        <p:strVal val="visible"/>
                                      </p:to>
                                    </p:set>
                                    <p:animEffect transition="in" filter="dissolve">
                                      <p:cBhvr>
                                        <p:cTn id="88" dur="500"/>
                                        <p:tgtEl>
                                          <p:spTgt spid="31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utoUpdateAnimBg="0"/>
      <p:bldP spid="315397" grpId="0" autoUpdateAnimBg="0"/>
      <p:bldP spid="315398" grpId="0" animBg="1"/>
      <p:bldP spid="315399" grpId="0" autoUpdateAnimBg="0"/>
      <p:bldP spid="315400" grpId="0" animBg="1"/>
      <p:bldP spid="315401" grpId="0" autoUpdateAnimBg="0"/>
      <p:bldP spid="315402" grpId="0" autoUpdateAnimBg="0"/>
      <p:bldP spid="315403" grpId="0" animBg="1"/>
      <p:bldP spid="315404" grpId="0" autoUpdateAnimBg="0"/>
      <p:bldP spid="315405" grpId="0" animBg="1"/>
      <p:bldP spid="315406" grpId="0" autoUpdateAnimBg="0"/>
      <p:bldP spid="315407" grpId="0" autoUpdateAnimBg="0"/>
      <p:bldP spid="315408" grpId="0" animBg="1"/>
      <p:bldP spid="315409" grpId="0" autoUpdateAnimBg="0"/>
      <p:bldP spid="315410" grpId="0" animBg="1"/>
      <p:bldP spid="315411" grpId="0" autoUpdateAnimBg="0"/>
      <p:bldP spid="315412" grpId="0" autoUpdateAnimBg="0"/>
      <p:bldP spid="31541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524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latin typeface="楷体_GB2312" pitchFamily="49" charset="-122"/>
                <a:ea typeface="楷体_GB2312" pitchFamily="49" charset="-122"/>
              </a:rPr>
              <a:t>3</a:t>
            </a:r>
            <a:r>
              <a:rPr lang="zh-CN" altLang="en-US" sz="3200" b="1">
                <a:solidFill>
                  <a:srgbClr val="0000FF"/>
                </a:solidFill>
                <a:latin typeface="楷体_GB2312" pitchFamily="49" charset="-122"/>
                <a:ea typeface="楷体_GB2312" pitchFamily="49" charset="-122"/>
              </a:rPr>
              <a:t>．分区分配操作 </a:t>
            </a:r>
          </a:p>
        </p:txBody>
      </p:sp>
      <p:sp>
        <p:nvSpPr>
          <p:cNvPr id="7" name="Text Box 3"/>
          <p:cNvSpPr txBox="1">
            <a:spLocks noChangeArrowheads="1"/>
          </p:cNvSpPr>
          <p:nvPr/>
        </p:nvSpPr>
        <p:spPr bwMode="auto">
          <a:xfrm>
            <a:off x="533400" y="762000"/>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1</a:t>
            </a:r>
            <a:r>
              <a:rPr lang="zh-CN" altLang="en-US" sz="2800" b="1">
                <a:solidFill>
                  <a:srgbClr val="000000"/>
                </a:solidFill>
                <a:latin typeface="宋体" pitchFamily="2" charset="-122"/>
              </a:rPr>
              <a:t>）分配内存</a:t>
            </a:r>
            <a:r>
              <a:rPr lang="zh-CN" altLang="en-US" sz="2800">
                <a:solidFill>
                  <a:srgbClr val="000000"/>
                </a:solidFill>
              </a:rPr>
              <a:t> </a:t>
            </a:r>
          </a:p>
        </p:txBody>
      </p:sp>
      <p:sp>
        <p:nvSpPr>
          <p:cNvPr id="8" name="Text Box 4"/>
          <p:cNvSpPr txBox="1">
            <a:spLocks noChangeArrowheads="1"/>
          </p:cNvSpPr>
          <p:nvPr/>
        </p:nvSpPr>
        <p:spPr bwMode="auto">
          <a:xfrm>
            <a:off x="206375" y="3314700"/>
            <a:ext cx="4048125" cy="2844800"/>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000" b="1">
                <a:solidFill>
                  <a:srgbClr val="000066"/>
                </a:solidFill>
                <a:latin typeface="楷体_GB2312" pitchFamily="49" charset="-122"/>
                <a:ea typeface="楷体_GB2312" pitchFamily="49" charset="-122"/>
              </a:rPr>
              <a:t>当某空闲分区满足</a:t>
            </a:r>
            <a:r>
              <a:rPr lang="en-US" altLang="zh-CN" sz="2000" b="1">
                <a:solidFill>
                  <a:srgbClr val="000066"/>
                </a:solidFill>
                <a:latin typeface="楷体_GB2312" pitchFamily="49" charset="-122"/>
                <a:ea typeface="楷体_GB2312" pitchFamily="49" charset="-122"/>
              </a:rPr>
              <a:t>m.size≥u.size</a:t>
            </a:r>
            <a:r>
              <a:rPr lang="zh-CN" altLang="en-US" sz="2000" b="1">
                <a:solidFill>
                  <a:srgbClr val="000066"/>
                </a:solidFill>
                <a:latin typeface="楷体_GB2312" pitchFamily="49" charset="-122"/>
                <a:ea typeface="楷体_GB2312" pitchFamily="49" charset="-122"/>
              </a:rPr>
              <a:t>时，执行如下操作： </a:t>
            </a:r>
          </a:p>
          <a:p>
            <a:pPr algn="just" eaLnBrk="1" fontAlgn="base" hangingPunct="1">
              <a:spcBef>
                <a:spcPct val="0"/>
              </a:spcBef>
              <a:spcAft>
                <a:spcPct val="0"/>
              </a:spcAft>
            </a:pPr>
            <a:r>
              <a:rPr lang="zh-CN" altLang="en-US" sz="2000" b="1">
                <a:solidFill>
                  <a:srgbClr val="000066"/>
                </a:solidFill>
                <a:latin typeface="楷体_GB2312" pitchFamily="49" charset="-122"/>
                <a:ea typeface="楷体_GB2312" pitchFamily="49" charset="-122"/>
              </a:rPr>
              <a:t>①当</a:t>
            </a:r>
            <a:r>
              <a:rPr lang="en-US" altLang="zh-CN" sz="2000" b="1">
                <a:solidFill>
                  <a:srgbClr val="000066"/>
                </a:solidFill>
                <a:latin typeface="楷体_GB2312" pitchFamily="49" charset="-122"/>
                <a:ea typeface="楷体_GB2312" pitchFamily="49" charset="-122"/>
              </a:rPr>
              <a:t>m.size-u.size≤size</a:t>
            </a:r>
            <a:r>
              <a:rPr lang="zh-CN" altLang="en-US" sz="2000" b="1">
                <a:solidFill>
                  <a:srgbClr val="000066"/>
                </a:solidFill>
                <a:latin typeface="楷体_GB2312" pitchFamily="49" charset="-122"/>
                <a:ea typeface="楷体_GB2312" pitchFamily="49" charset="-122"/>
              </a:rPr>
              <a:t>时，将整个分区分配给请求者；</a:t>
            </a:r>
          </a:p>
          <a:p>
            <a:pPr algn="just" eaLnBrk="1" fontAlgn="base" hangingPunct="1">
              <a:spcBef>
                <a:spcPct val="0"/>
              </a:spcBef>
              <a:spcAft>
                <a:spcPct val="0"/>
              </a:spcAft>
            </a:pPr>
            <a:r>
              <a:rPr lang="zh-CN" altLang="en-US" sz="2000" b="1">
                <a:solidFill>
                  <a:srgbClr val="000066"/>
                </a:solidFill>
                <a:latin typeface="楷体_GB2312" pitchFamily="49" charset="-122"/>
                <a:ea typeface="楷体_GB2312" pitchFamily="49" charset="-122"/>
              </a:rPr>
              <a:t>②否则，按作业大小划出一块内存空间分配给请求者，余下的空闲分区仍留在空闲分区表（链）中。 </a:t>
            </a:r>
          </a:p>
          <a:p>
            <a:pPr algn="just" eaLnBrk="1" fontAlgn="base" hangingPunct="1">
              <a:spcBef>
                <a:spcPct val="0"/>
              </a:spcBef>
              <a:spcAft>
                <a:spcPct val="0"/>
              </a:spcAft>
            </a:pPr>
            <a:r>
              <a:rPr lang="zh-CN" altLang="en-US" sz="2000" b="1">
                <a:solidFill>
                  <a:srgbClr val="000066"/>
                </a:solidFill>
                <a:latin typeface="楷体_GB2312" pitchFamily="49" charset="-122"/>
                <a:ea typeface="楷体_GB2312" pitchFamily="49" charset="-122"/>
              </a:rPr>
              <a:t>③将分配区的首地址返回给调用者。  </a:t>
            </a:r>
          </a:p>
        </p:txBody>
      </p:sp>
      <p:grpSp>
        <p:nvGrpSpPr>
          <p:cNvPr id="9" name="Group 5"/>
          <p:cNvGrpSpPr>
            <a:grpSpLocks/>
          </p:cNvGrpSpPr>
          <p:nvPr/>
        </p:nvGrpSpPr>
        <p:grpSpPr bwMode="auto">
          <a:xfrm>
            <a:off x="4343400" y="304800"/>
            <a:ext cx="4572000" cy="5753100"/>
            <a:chOff x="2736" y="192"/>
            <a:chExt cx="2880" cy="3624"/>
          </a:xfrm>
        </p:grpSpPr>
        <p:sp>
          <p:nvSpPr>
            <p:cNvPr id="10" name="AutoShape 6"/>
            <p:cNvSpPr>
              <a:spLocks noChangeArrowheads="1"/>
            </p:cNvSpPr>
            <p:nvPr/>
          </p:nvSpPr>
          <p:spPr bwMode="auto">
            <a:xfrm>
              <a:off x="3024" y="192"/>
              <a:ext cx="1200" cy="240"/>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从头开始查表</a:t>
              </a:r>
            </a:p>
          </p:txBody>
        </p:sp>
        <p:sp>
          <p:nvSpPr>
            <p:cNvPr id="11" name="AutoShape 7"/>
            <p:cNvSpPr>
              <a:spLocks noChangeArrowheads="1"/>
            </p:cNvSpPr>
            <p:nvPr/>
          </p:nvSpPr>
          <p:spPr bwMode="auto">
            <a:xfrm>
              <a:off x="3024" y="624"/>
              <a:ext cx="1248" cy="432"/>
            </a:xfrm>
            <a:prstGeom prst="flowChartDecision">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检索完否？</a:t>
              </a:r>
            </a:p>
          </p:txBody>
        </p:sp>
        <p:sp>
          <p:nvSpPr>
            <p:cNvPr id="12" name="AutoShape 8"/>
            <p:cNvSpPr>
              <a:spLocks noChangeArrowheads="1"/>
            </p:cNvSpPr>
            <p:nvPr/>
          </p:nvSpPr>
          <p:spPr bwMode="auto">
            <a:xfrm>
              <a:off x="2976" y="1200"/>
              <a:ext cx="1392" cy="432"/>
            </a:xfrm>
            <a:prstGeom prst="flowChartDecision">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b="1" dirty="0" err="1">
                  <a:solidFill>
                    <a:srgbClr val="000000"/>
                  </a:solidFill>
                </a:rPr>
                <a:t>m.size≥u.size</a:t>
              </a:r>
              <a:r>
                <a:rPr kumimoji="1" lang="en-US" altLang="zh-CN" sz="1600" b="1" dirty="0">
                  <a:solidFill>
                    <a:srgbClr val="000000"/>
                  </a:solidFill>
                </a:rPr>
                <a:t>?</a:t>
              </a:r>
            </a:p>
          </p:txBody>
        </p:sp>
        <p:sp>
          <p:nvSpPr>
            <p:cNvPr id="13" name="AutoShape 9"/>
            <p:cNvSpPr>
              <a:spLocks noChangeArrowheads="1"/>
            </p:cNvSpPr>
            <p:nvPr/>
          </p:nvSpPr>
          <p:spPr bwMode="auto">
            <a:xfrm>
              <a:off x="2736" y="1776"/>
              <a:ext cx="1824" cy="384"/>
            </a:xfrm>
            <a:prstGeom prst="flowChartDecision">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600" b="1">
                  <a:solidFill>
                    <a:srgbClr val="000000"/>
                  </a:solidFill>
                </a:rPr>
                <a:t>m.size-u.size≤size?</a:t>
              </a:r>
            </a:p>
          </p:txBody>
        </p:sp>
        <p:sp>
          <p:nvSpPr>
            <p:cNvPr id="14" name="AutoShape 10"/>
            <p:cNvSpPr>
              <a:spLocks noChangeArrowheads="1"/>
            </p:cNvSpPr>
            <p:nvPr/>
          </p:nvSpPr>
          <p:spPr bwMode="auto">
            <a:xfrm>
              <a:off x="2880" y="2304"/>
              <a:ext cx="1536" cy="432"/>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从该分区中划出</a:t>
              </a:r>
            </a:p>
            <a:p>
              <a:pPr algn="ctr" fontAlgn="base">
                <a:spcBef>
                  <a:spcPct val="0"/>
                </a:spcBef>
                <a:spcAft>
                  <a:spcPct val="0"/>
                </a:spcAft>
              </a:pPr>
              <a:r>
                <a:rPr kumimoji="1" lang="en-US" altLang="zh-CN" b="1" dirty="0" err="1">
                  <a:solidFill>
                    <a:srgbClr val="000000"/>
                  </a:solidFill>
                </a:rPr>
                <a:t>u.size</a:t>
              </a:r>
              <a:r>
                <a:rPr kumimoji="1" lang="zh-CN" altLang="en-US" b="1" dirty="0">
                  <a:solidFill>
                    <a:srgbClr val="000000"/>
                  </a:solidFill>
                </a:rPr>
                <a:t>大小的分区</a:t>
              </a:r>
            </a:p>
          </p:txBody>
        </p:sp>
        <p:sp>
          <p:nvSpPr>
            <p:cNvPr id="15" name="AutoShape 11"/>
            <p:cNvSpPr>
              <a:spLocks noChangeArrowheads="1"/>
            </p:cNvSpPr>
            <p:nvPr/>
          </p:nvSpPr>
          <p:spPr bwMode="auto">
            <a:xfrm>
              <a:off x="2880" y="2928"/>
              <a:ext cx="1536" cy="384"/>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将该分区分配给请求者</a:t>
              </a:r>
            </a:p>
            <a:p>
              <a:pPr algn="ctr" fontAlgn="base">
                <a:spcBef>
                  <a:spcPct val="0"/>
                </a:spcBef>
                <a:spcAft>
                  <a:spcPct val="0"/>
                </a:spcAft>
              </a:pPr>
              <a:r>
                <a:rPr kumimoji="1" lang="zh-CN" altLang="en-US" b="1" dirty="0">
                  <a:solidFill>
                    <a:srgbClr val="000000"/>
                  </a:solidFill>
                </a:rPr>
                <a:t>修改有关数据结构</a:t>
              </a:r>
            </a:p>
          </p:txBody>
        </p:sp>
        <p:sp>
          <p:nvSpPr>
            <p:cNvPr id="16" name="AutoShape 12"/>
            <p:cNvSpPr>
              <a:spLocks noChangeArrowheads="1"/>
            </p:cNvSpPr>
            <p:nvPr/>
          </p:nvSpPr>
          <p:spPr bwMode="auto">
            <a:xfrm>
              <a:off x="3408" y="3504"/>
              <a:ext cx="480" cy="240"/>
            </a:xfrm>
            <a:prstGeom prst="flowChartAlternate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返回</a:t>
              </a:r>
            </a:p>
          </p:txBody>
        </p:sp>
        <p:sp>
          <p:nvSpPr>
            <p:cNvPr id="17" name="AutoShape 13"/>
            <p:cNvSpPr>
              <a:spLocks noChangeArrowheads="1"/>
            </p:cNvSpPr>
            <p:nvPr/>
          </p:nvSpPr>
          <p:spPr bwMode="auto">
            <a:xfrm>
              <a:off x="4464" y="720"/>
              <a:ext cx="480" cy="240"/>
            </a:xfrm>
            <a:prstGeom prst="flowChartAlternate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返回</a:t>
              </a:r>
            </a:p>
          </p:txBody>
        </p:sp>
        <p:sp>
          <p:nvSpPr>
            <p:cNvPr id="18" name="AutoShape 14"/>
            <p:cNvSpPr>
              <a:spLocks noChangeArrowheads="1"/>
            </p:cNvSpPr>
            <p:nvPr/>
          </p:nvSpPr>
          <p:spPr bwMode="auto">
            <a:xfrm>
              <a:off x="4512" y="1200"/>
              <a:ext cx="816" cy="384"/>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dirty="0">
                  <a:solidFill>
                    <a:srgbClr val="000000"/>
                  </a:solidFill>
                </a:rPr>
                <a:t>继续检索下</a:t>
              </a:r>
            </a:p>
            <a:p>
              <a:pPr algn="ctr" fontAlgn="base">
                <a:spcBef>
                  <a:spcPct val="0"/>
                </a:spcBef>
                <a:spcAft>
                  <a:spcPct val="0"/>
                </a:spcAft>
              </a:pPr>
              <a:r>
                <a:rPr kumimoji="1" lang="zh-CN" altLang="en-US" b="1" dirty="0">
                  <a:solidFill>
                    <a:srgbClr val="000000"/>
                  </a:solidFill>
                </a:rPr>
                <a:t>一个表项</a:t>
              </a:r>
            </a:p>
          </p:txBody>
        </p:sp>
        <p:sp>
          <p:nvSpPr>
            <p:cNvPr id="19" name="AutoShape 15"/>
            <p:cNvSpPr>
              <a:spLocks noChangeArrowheads="1"/>
            </p:cNvSpPr>
            <p:nvPr/>
          </p:nvSpPr>
          <p:spPr bwMode="auto">
            <a:xfrm>
              <a:off x="4656" y="2304"/>
              <a:ext cx="960" cy="432"/>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b="1">
                  <a:solidFill>
                    <a:srgbClr val="000000"/>
                  </a:solidFill>
                </a:rPr>
                <a:t>将该分区从表</a:t>
              </a:r>
            </a:p>
            <a:p>
              <a:pPr algn="ctr" fontAlgn="base">
                <a:spcBef>
                  <a:spcPct val="0"/>
                </a:spcBef>
                <a:spcAft>
                  <a:spcPct val="0"/>
                </a:spcAft>
              </a:pPr>
              <a:r>
                <a:rPr kumimoji="1" lang="zh-CN" altLang="en-US" b="1">
                  <a:solidFill>
                    <a:srgbClr val="000000"/>
                  </a:solidFill>
                </a:rPr>
                <a:t>（链）中划出</a:t>
              </a:r>
            </a:p>
          </p:txBody>
        </p:sp>
        <p:sp>
          <p:nvSpPr>
            <p:cNvPr id="20" name="Line 16"/>
            <p:cNvSpPr>
              <a:spLocks noChangeShapeType="1"/>
            </p:cNvSpPr>
            <p:nvPr/>
          </p:nvSpPr>
          <p:spPr bwMode="auto">
            <a:xfrm>
              <a:off x="3648" y="432"/>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1" name="Line 17"/>
            <p:cNvSpPr>
              <a:spLocks noChangeShapeType="1"/>
            </p:cNvSpPr>
            <p:nvPr/>
          </p:nvSpPr>
          <p:spPr bwMode="auto">
            <a:xfrm>
              <a:off x="4272" y="83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2" name="Line 18"/>
            <p:cNvSpPr>
              <a:spLocks noChangeShapeType="1"/>
            </p:cNvSpPr>
            <p:nvPr/>
          </p:nvSpPr>
          <p:spPr bwMode="auto">
            <a:xfrm>
              <a:off x="3648" y="1056"/>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 name="Line 19"/>
            <p:cNvSpPr>
              <a:spLocks noChangeShapeType="1"/>
            </p:cNvSpPr>
            <p:nvPr/>
          </p:nvSpPr>
          <p:spPr bwMode="auto">
            <a:xfrm>
              <a:off x="364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4" name="Line 20"/>
            <p:cNvSpPr>
              <a:spLocks noChangeShapeType="1"/>
            </p:cNvSpPr>
            <p:nvPr/>
          </p:nvSpPr>
          <p:spPr bwMode="auto">
            <a:xfrm>
              <a:off x="3648" y="2160"/>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5" name="Line 21"/>
            <p:cNvSpPr>
              <a:spLocks noChangeShapeType="1"/>
            </p:cNvSpPr>
            <p:nvPr/>
          </p:nvSpPr>
          <p:spPr bwMode="auto">
            <a:xfrm>
              <a:off x="3648" y="273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 name="Line 22"/>
            <p:cNvSpPr>
              <a:spLocks noChangeShapeType="1"/>
            </p:cNvSpPr>
            <p:nvPr/>
          </p:nvSpPr>
          <p:spPr bwMode="auto">
            <a:xfrm>
              <a:off x="4368" y="1414"/>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7" name="Line 23"/>
            <p:cNvSpPr>
              <a:spLocks noChangeShapeType="1"/>
            </p:cNvSpPr>
            <p:nvPr/>
          </p:nvSpPr>
          <p:spPr bwMode="auto">
            <a:xfrm>
              <a:off x="3648" y="3312"/>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8" name="Line 24"/>
            <p:cNvSpPr>
              <a:spLocks noChangeShapeType="1"/>
            </p:cNvSpPr>
            <p:nvPr/>
          </p:nvSpPr>
          <p:spPr bwMode="auto">
            <a:xfrm>
              <a:off x="4560" y="1968"/>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9" name="Line 25"/>
            <p:cNvSpPr>
              <a:spLocks noChangeShapeType="1"/>
            </p:cNvSpPr>
            <p:nvPr/>
          </p:nvSpPr>
          <p:spPr bwMode="auto">
            <a:xfrm>
              <a:off x="5088" y="1968"/>
              <a:ext cx="0"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0" name="Line 26"/>
            <p:cNvSpPr>
              <a:spLocks noChangeShapeType="1"/>
            </p:cNvSpPr>
            <p:nvPr/>
          </p:nvSpPr>
          <p:spPr bwMode="auto">
            <a:xfrm>
              <a:off x="5088" y="2736"/>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1" name="Line 27"/>
            <p:cNvSpPr>
              <a:spLocks noChangeShapeType="1"/>
            </p:cNvSpPr>
            <p:nvPr/>
          </p:nvSpPr>
          <p:spPr bwMode="auto">
            <a:xfrm flipH="1">
              <a:off x="3648" y="2832"/>
              <a:ext cx="14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2" name="Line 28"/>
            <p:cNvSpPr>
              <a:spLocks noChangeShapeType="1"/>
            </p:cNvSpPr>
            <p:nvPr/>
          </p:nvSpPr>
          <p:spPr bwMode="auto">
            <a:xfrm>
              <a:off x="5328" y="1392"/>
              <a:ext cx="1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3" name="Line 29"/>
            <p:cNvSpPr>
              <a:spLocks noChangeShapeType="1"/>
            </p:cNvSpPr>
            <p:nvPr/>
          </p:nvSpPr>
          <p:spPr bwMode="auto">
            <a:xfrm flipV="1">
              <a:off x="5472" y="528"/>
              <a:ext cx="0" cy="8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4" name="Line 30"/>
            <p:cNvSpPr>
              <a:spLocks noChangeShapeType="1"/>
            </p:cNvSpPr>
            <p:nvPr/>
          </p:nvSpPr>
          <p:spPr bwMode="auto">
            <a:xfrm flipH="1">
              <a:off x="3648" y="528"/>
              <a:ext cx="18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5" name="Text Box 31"/>
            <p:cNvSpPr txBox="1">
              <a:spLocks noChangeArrowheads="1"/>
            </p:cNvSpPr>
            <p:nvPr/>
          </p:nvSpPr>
          <p:spPr bwMode="auto">
            <a:xfrm>
              <a:off x="3744" y="2112"/>
              <a:ext cx="14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a:solidFill>
                    <a:srgbClr val="000000"/>
                  </a:solidFill>
                  <a:latin typeface="Times New Roman" pitchFamily="18" charset="0"/>
                </a:rPr>
                <a:t>N</a:t>
              </a:r>
            </a:p>
          </p:txBody>
        </p:sp>
        <p:sp>
          <p:nvSpPr>
            <p:cNvPr id="36" name="Text Box 32"/>
            <p:cNvSpPr txBox="1">
              <a:spLocks noChangeArrowheads="1"/>
            </p:cNvSpPr>
            <p:nvPr/>
          </p:nvSpPr>
          <p:spPr bwMode="auto">
            <a:xfrm>
              <a:off x="4272" y="672"/>
              <a:ext cx="14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a:solidFill>
                    <a:srgbClr val="000000"/>
                  </a:solidFill>
                  <a:latin typeface="Times New Roman" pitchFamily="18" charset="0"/>
                </a:rPr>
                <a:t>Y</a:t>
              </a:r>
            </a:p>
          </p:txBody>
        </p:sp>
        <p:sp>
          <p:nvSpPr>
            <p:cNvPr id="37" name="Text Box 33"/>
            <p:cNvSpPr txBox="1">
              <a:spLocks noChangeArrowheads="1"/>
            </p:cNvSpPr>
            <p:nvPr/>
          </p:nvSpPr>
          <p:spPr bwMode="auto">
            <a:xfrm>
              <a:off x="4608" y="1776"/>
              <a:ext cx="14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a:solidFill>
                    <a:srgbClr val="000000"/>
                  </a:solidFill>
                  <a:latin typeface="Times New Roman" pitchFamily="18" charset="0"/>
                </a:rPr>
                <a:t>Y</a:t>
              </a:r>
            </a:p>
          </p:txBody>
        </p:sp>
        <p:sp>
          <p:nvSpPr>
            <p:cNvPr id="38" name="Text Box 34"/>
            <p:cNvSpPr txBox="1">
              <a:spLocks noChangeArrowheads="1"/>
            </p:cNvSpPr>
            <p:nvPr/>
          </p:nvSpPr>
          <p:spPr bwMode="auto">
            <a:xfrm>
              <a:off x="3696" y="1584"/>
              <a:ext cx="14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a:solidFill>
                    <a:srgbClr val="000000"/>
                  </a:solidFill>
                  <a:latin typeface="Times New Roman" pitchFamily="18" charset="0"/>
                </a:rPr>
                <a:t>Y</a:t>
              </a:r>
            </a:p>
          </p:txBody>
        </p:sp>
        <p:sp>
          <p:nvSpPr>
            <p:cNvPr id="39" name="Text Box 35"/>
            <p:cNvSpPr txBox="1">
              <a:spLocks noChangeArrowheads="1"/>
            </p:cNvSpPr>
            <p:nvPr/>
          </p:nvSpPr>
          <p:spPr bwMode="auto">
            <a:xfrm>
              <a:off x="3696" y="1008"/>
              <a:ext cx="14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a:solidFill>
                    <a:srgbClr val="000000"/>
                  </a:solidFill>
                  <a:latin typeface="Times New Roman" pitchFamily="18" charset="0"/>
                </a:rPr>
                <a:t>N</a:t>
              </a:r>
            </a:p>
          </p:txBody>
        </p:sp>
        <p:sp>
          <p:nvSpPr>
            <p:cNvPr id="40" name="Text Box 36"/>
            <p:cNvSpPr txBox="1">
              <a:spLocks noChangeArrowheads="1"/>
            </p:cNvSpPr>
            <p:nvPr/>
          </p:nvSpPr>
          <p:spPr bwMode="auto">
            <a:xfrm>
              <a:off x="4320" y="1205"/>
              <a:ext cx="14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a:solidFill>
                    <a:srgbClr val="000000"/>
                  </a:solidFill>
                  <a:latin typeface="Times New Roman" pitchFamily="18" charset="0"/>
                </a:rPr>
                <a:t>N</a:t>
              </a:r>
            </a:p>
          </p:txBody>
        </p:sp>
        <p:sp>
          <p:nvSpPr>
            <p:cNvPr id="41" name="Text Box 37"/>
            <p:cNvSpPr txBox="1">
              <a:spLocks noChangeArrowheads="1"/>
            </p:cNvSpPr>
            <p:nvPr/>
          </p:nvSpPr>
          <p:spPr bwMode="auto">
            <a:xfrm>
              <a:off x="4229" y="3566"/>
              <a:ext cx="13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endParaRPr lang="zh-CN" altLang="en-US" sz="2000" b="1" dirty="0">
                <a:solidFill>
                  <a:srgbClr val="000000"/>
                </a:solidFill>
              </a:endParaRPr>
            </a:p>
          </p:txBody>
        </p:sp>
      </p:grpSp>
      <p:sp>
        <p:nvSpPr>
          <p:cNvPr id="42" name="Text Box 38"/>
          <p:cNvSpPr txBox="1">
            <a:spLocks noChangeArrowheads="1"/>
          </p:cNvSpPr>
          <p:nvPr/>
        </p:nvSpPr>
        <p:spPr bwMode="auto">
          <a:xfrm>
            <a:off x="304800" y="1358900"/>
            <a:ext cx="4000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000" b="1" dirty="0">
                <a:solidFill>
                  <a:srgbClr val="000000"/>
                </a:solidFill>
                <a:latin typeface="Times New Roman" pitchFamily="18" charset="0"/>
                <a:ea typeface="黑体" pitchFamily="2" charset="-122"/>
              </a:rPr>
              <a:t>分配内存过程如</a:t>
            </a:r>
            <a:r>
              <a:rPr lang="zh-CN" altLang="en-US" sz="2000" b="1" dirty="0" smtClean="0">
                <a:solidFill>
                  <a:srgbClr val="000000"/>
                </a:solidFill>
                <a:latin typeface="Times New Roman" pitchFamily="18" charset="0"/>
                <a:ea typeface="黑体" pitchFamily="2" charset="-122"/>
              </a:rPr>
              <a:t>图所</a:t>
            </a:r>
            <a:r>
              <a:rPr lang="zh-CN" altLang="en-US" sz="2000" b="1" dirty="0">
                <a:solidFill>
                  <a:srgbClr val="000000"/>
                </a:solidFill>
                <a:latin typeface="Times New Roman" pitchFamily="18" charset="0"/>
                <a:ea typeface="黑体" pitchFamily="2" charset="-122"/>
              </a:rPr>
              <a:t>示。</a:t>
            </a:r>
          </a:p>
        </p:txBody>
      </p:sp>
      <p:sp>
        <p:nvSpPr>
          <p:cNvPr id="43" name="Text Box 39"/>
          <p:cNvSpPr txBox="1">
            <a:spLocks noChangeArrowheads="1"/>
          </p:cNvSpPr>
          <p:nvPr/>
        </p:nvSpPr>
        <p:spPr bwMode="auto">
          <a:xfrm>
            <a:off x="317500" y="1689100"/>
            <a:ext cx="4546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000" b="1">
                <a:solidFill>
                  <a:srgbClr val="000000"/>
                </a:solidFill>
                <a:latin typeface="Times New Roman" pitchFamily="18" charset="0"/>
                <a:ea typeface="黑体" pitchFamily="2" charset="-122"/>
              </a:rPr>
              <a:t>图中假设：</a:t>
            </a:r>
          </a:p>
          <a:p>
            <a:pPr eaLnBrk="1" fontAlgn="base" hangingPunct="1">
              <a:spcBef>
                <a:spcPct val="0"/>
              </a:spcBef>
              <a:spcAft>
                <a:spcPct val="0"/>
              </a:spcAft>
              <a:buClr>
                <a:srgbClr val="0000FF"/>
              </a:buClr>
              <a:buSzPct val="125000"/>
              <a:buFont typeface="Wingdings" pitchFamily="2" charset="2"/>
              <a:buChar char="v"/>
            </a:pPr>
            <a:r>
              <a:rPr lang="zh-CN" altLang="en-US" sz="2000" b="1">
                <a:solidFill>
                  <a:srgbClr val="000000"/>
                </a:solidFill>
                <a:latin typeface="Times New Roman" pitchFamily="18" charset="0"/>
                <a:ea typeface="黑体" pitchFamily="2" charset="-122"/>
              </a:rPr>
              <a:t>请求分区大小</a:t>
            </a:r>
            <a:r>
              <a:rPr lang="en-US" altLang="zh-CN" sz="2000" b="1">
                <a:solidFill>
                  <a:srgbClr val="000000"/>
                </a:solidFill>
                <a:latin typeface="Times New Roman" pitchFamily="18" charset="0"/>
                <a:ea typeface="黑体" pitchFamily="2" charset="-122"/>
              </a:rPr>
              <a:t>u</a:t>
            </a:r>
            <a:r>
              <a:rPr lang="en-US" altLang="zh-CN" sz="2000" b="1">
                <a:solidFill>
                  <a:srgbClr val="000000"/>
                </a:solidFill>
                <a:latin typeface="宋体" pitchFamily="2" charset="-122"/>
              </a:rPr>
              <a:t>.</a:t>
            </a:r>
            <a:r>
              <a:rPr lang="en-US" altLang="zh-CN" sz="2000" b="1">
                <a:solidFill>
                  <a:srgbClr val="000000"/>
                </a:solidFill>
                <a:latin typeface="Times New Roman" pitchFamily="18" charset="0"/>
                <a:ea typeface="黑体" pitchFamily="2" charset="-122"/>
              </a:rPr>
              <a:t>size</a:t>
            </a:r>
            <a:r>
              <a:rPr lang="zh-CN" altLang="en-US" sz="2000" b="1">
                <a:solidFill>
                  <a:srgbClr val="000000"/>
                </a:solidFill>
                <a:latin typeface="Times New Roman" pitchFamily="18" charset="0"/>
                <a:ea typeface="黑体" pitchFamily="2" charset="-122"/>
              </a:rPr>
              <a:t>；</a:t>
            </a:r>
          </a:p>
          <a:p>
            <a:pPr eaLnBrk="1" fontAlgn="base" hangingPunct="1">
              <a:spcBef>
                <a:spcPct val="0"/>
              </a:spcBef>
              <a:spcAft>
                <a:spcPct val="0"/>
              </a:spcAft>
              <a:buClr>
                <a:srgbClr val="0000FF"/>
              </a:buClr>
              <a:buSzPct val="125000"/>
              <a:buFont typeface="Wingdings" pitchFamily="2" charset="2"/>
              <a:buChar char="v"/>
            </a:pPr>
            <a:r>
              <a:rPr lang="zh-CN" altLang="en-US" sz="2000" b="1">
                <a:solidFill>
                  <a:srgbClr val="000000"/>
                </a:solidFill>
                <a:latin typeface="Times New Roman" pitchFamily="18" charset="0"/>
                <a:ea typeface="黑体" pitchFamily="2" charset="-122"/>
              </a:rPr>
              <a:t>分区大小为</a:t>
            </a:r>
            <a:r>
              <a:rPr lang="en-US" altLang="zh-CN" sz="2000" b="1">
                <a:solidFill>
                  <a:srgbClr val="000000"/>
                </a:solidFill>
                <a:latin typeface="Times New Roman" pitchFamily="18" charset="0"/>
                <a:ea typeface="黑体" pitchFamily="2" charset="-122"/>
              </a:rPr>
              <a:t>m</a:t>
            </a:r>
            <a:r>
              <a:rPr lang="en-US" altLang="zh-CN" sz="2000" b="1">
                <a:solidFill>
                  <a:srgbClr val="000000"/>
                </a:solidFill>
                <a:latin typeface="宋体" pitchFamily="2" charset="-122"/>
              </a:rPr>
              <a:t>.</a:t>
            </a:r>
            <a:r>
              <a:rPr lang="en-US" altLang="zh-CN" sz="2000" b="1">
                <a:solidFill>
                  <a:srgbClr val="000000"/>
                </a:solidFill>
                <a:latin typeface="Times New Roman" pitchFamily="18" charset="0"/>
                <a:ea typeface="黑体" pitchFamily="2" charset="-122"/>
              </a:rPr>
              <a:t>size</a:t>
            </a:r>
            <a:r>
              <a:rPr lang="zh-CN" altLang="en-US" sz="2000" b="1">
                <a:solidFill>
                  <a:srgbClr val="000000"/>
                </a:solidFill>
                <a:latin typeface="Times New Roman" pitchFamily="18" charset="0"/>
                <a:ea typeface="黑体" pitchFamily="2" charset="-122"/>
              </a:rPr>
              <a:t>； </a:t>
            </a:r>
          </a:p>
          <a:p>
            <a:pPr eaLnBrk="1" fontAlgn="base" hangingPunct="1">
              <a:spcBef>
                <a:spcPct val="0"/>
              </a:spcBef>
              <a:spcAft>
                <a:spcPct val="0"/>
              </a:spcAft>
              <a:buClr>
                <a:srgbClr val="0000FF"/>
              </a:buClr>
              <a:buSzPct val="125000"/>
              <a:buFont typeface="Wingdings" pitchFamily="2" charset="2"/>
              <a:buChar char="v"/>
            </a:pPr>
            <a:r>
              <a:rPr lang="zh-CN" altLang="en-US" sz="2000" b="1">
                <a:solidFill>
                  <a:srgbClr val="000000"/>
                </a:solidFill>
                <a:latin typeface="Times New Roman" pitchFamily="18" charset="0"/>
                <a:ea typeface="黑体" pitchFamily="2" charset="-122"/>
              </a:rPr>
              <a:t>不再切割的剩余分区大小为</a:t>
            </a:r>
            <a:r>
              <a:rPr lang="en-US" altLang="zh-CN" sz="2000" b="1">
                <a:solidFill>
                  <a:srgbClr val="000000"/>
                </a:solidFill>
                <a:latin typeface="Times New Roman" pitchFamily="18" charset="0"/>
                <a:ea typeface="黑体" pitchFamily="2" charset="-122"/>
              </a:rPr>
              <a:t>size</a:t>
            </a:r>
            <a:r>
              <a:rPr lang="zh-CN" altLang="en-US" sz="2000" b="1">
                <a:solidFill>
                  <a:srgbClr val="000000"/>
                </a:solidFill>
                <a:latin typeface="Times New Roman" pitchFamily="18" charset="0"/>
                <a:ea typeface="黑体" pitchFamily="2" charset="-122"/>
              </a:rPr>
              <a:t>。</a:t>
            </a:r>
          </a:p>
        </p:txBody>
      </p:sp>
    </p:spTree>
    <p:extLst>
      <p:ext uri="{BB962C8B-B14F-4D97-AF65-F5344CB8AC3E}">
        <p14:creationId xmlns:p14="http://schemas.microsoft.com/office/powerpoint/2010/main" val="95720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wipe(up)">
                                      <p:cBhvr>
                                        <p:cTn id="7" dur="500"/>
                                        <p:tgtEl>
                                          <p:spTgt spid="4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3">
                                            <p:txEl>
                                              <p:pRg st="0" end="0"/>
                                            </p:txEl>
                                          </p:spTgt>
                                        </p:tgtEl>
                                        <p:attrNameLst>
                                          <p:attrName>style.visibility</p:attrName>
                                        </p:attrNameLst>
                                      </p:cBhvr>
                                      <p:to>
                                        <p:strVal val="visible"/>
                                      </p:to>
                                    </p:set>
                                    <p:animEffect transition="in" filter="wipe(up)">
                                      <p:cBhvr>
                                        <p:cTn id="16" dur="500"/>
                                        <p:tgtEl>
                                          <p:spTgt spid="4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3">
                                            <p:txEl>
                                              <p:pRg st="1" end="1"/>
                                            </p:txEl>
                                          </p:spTgt>
                                        </p:tgtEl>
                                        <p:attrNameLst>
                                          <p:attrName>style.visibility</p:attrName>
                                        </p:attrNameLst>
                                      </p:cBhvr>
                                      <p:to>
                                        <p:strVal val="visible"/>
                                      </p:to>
                                    </p:set>
                                    <p:animEffect transition="in" filter="wipe(up)">
                                      <p:cBhvr>
                                        <p:cTn id="21" dur="500"/>
                                        <p:tgtEl>
                                          <p:spTgt spid="4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3">
                                            <p:txEl>
                                              <p:pRg st="2" end="2"/>
                                            </p:txEl>
                                          </p:spTgt>
                                        </p:tgtEl>
                                        <p:attrNameLst>
                                          <p:attrName>style.visibility</p:attrName>
                                        </p:attrNameLst>
                                      </p:cBhvr>
                                      <p:to>
                                        <p:strVal val="visible"/>
                                      </p:to>
                                    </p:set>
                                    <p:animEffect transition="in" filter="wipe(up)">
                                      <p:cBhvr>
                                        <p:cTn id="26" dur="500"/>
                                        <p:tgtEl>
                                          <p:spTgt spid="4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
                                            <p:txEl>
                                              <p:pRg st="3" end="3"/>
                                            </p:txEl>
                                          </p:spTgt>
                                        </p:tgtEl>
                                        <p:attrNameLst>
                                          <p:attrName>style.visibility</p:attrName>
                                        </p:attrNameLst>
                                      </p:cBhvr>
                                      <p:to>
                                        <p:strVal val="visible"/>
                                      </p:to>
                                    </p:set>
                                    <p:animEffect transition="in" filter="wipe(up)">
                                      <p:cBhvr>
                                        <p:cTn id="31" dur="500"/>
                                        <p:tgtEl>
                                          <p:spTgt spid="4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42" grpId="0" build="p" autoUpdateAnimBg="0"/>
      <p:bldP spid="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CB67F7B6-0060-4BF9-B717-60C2EC0500FA}" type="slidenum">
              <a:rPr lang="en-US" altLang="zh-CN"/>
              <a:pPr>
                <a:defRPr/>
              </a:pPr>
              <a:t>36</a:t>
            </a:fld>
            <a:endParaRPr lang="en-US" altLang="zh-CN"/>
          </a:p>
        </p:txBody>
      </p:sp>
      <p:sp>
        <p:nvSpPr>
          <p:cNvPr id="6" name="Text Box 2"/>
          <p:cNvSpPr txBox="1">
            <a:spLocks noChangeArrowheads="1"/>
          </p:cNvSpPr>
          <p:nvPr/>
        </p:nvSpPr>
        <p:spPr bwMode="auto">
          <a:xfrm>
            <a:off x="555978" y="399255"/>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2</a:t>
            </a:r>
            <a:r>
              <a:rPr lang="zh-CN" altLang="en-US" sz="2800" b="1" dirty="0">
                <a:solidFill>
                  <a:srgbClr val="000000"/>
                </a:solidFill>
                <a:latin typeface="宋体" pitchFamily="2" charset="-122"/>
              </a:rPr>
              <a:t>）回收内存</a:t>
            </a:r>
            <a:r>
              <a:rPr lang="zh-CN" altLang="en-US" sz="2800" b="1" dirty="0">
                <a:solidFill>
                  <a:srgbClr val="000000"/>
                </a:solidFill>
              </a:rPr>
              <a:t> </a:t>
            </a:r>
          </a:p>
        </p:txBody>
      </p:sp>
      <p:sp>
        <p:nvSpPr>
          <p:cNvPr id="7" name="Text Box 3"/>
          <p:cNvSpPr txBox="1">
            <a:spLocks noChangeArrowheads="1"/>
          </p:cNvSpPr>
          <p:nvPr/>
        </p:nvSpPr>
        <p:spPr bwMode="auto">
          <a:xfrm>
            <a:off x="555978" y="998537"/>
            <a:ext cx="836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a:solidFill>
                  <a:srgbClr val="000000"/>
                </a:solidFill>
                <a:latin typeface="宋体" pitchFamily="2" charset="-122"/>
              </a:rPr>
              <a:t>根据回收区的首地址，在空闲分区表（链）找到插入点，此时可能出现</a:t>
            </a:r>
            <a:r>
              <a:rPr lang="en-US" altLang="zh-CN" sz="2000" b="1" dirty="0">
                <a:solidFill>
                  <a:srgbClr val="000000"/>
                </a:solidFill>
              </a:rPr>
              <a:t>4</a:t>
            </a:r>
            <a:r>
              <a:rPr lang="zh-CN" altLang="en-US" sz="2000" b="1" dirty="0">
                <a:solidFill>
                  <a:srgbClr val="000000"/>
                </a:solidFill>
                <a:latin typeface="宋体" pitchFamily="2" charset="-122"/>
              </a:rPr>
              <a:t>种情况之一（假设空闲分区表按地址从低到高顺序排列）：</a:t>
            </a:r>
            <a:r>
              <a:rPr lang="zh-CN" altLang="en-US" sz="2000" b="1" dirty="0">
                <a:solidFill>
                  <a:srgbClr val="000000"/>
                </a:solidFill>
              </a:rPr>
              <a:t> </a:t>
            </a:r>
          </a:p>
        </p:txBody>
      </p:sp>
      <p:sp>
        <p:nvSpPr>
          <p:cNvPr id="8" name="Text Box 4"/>
          <p:cNvSpPr txBox="1">
            <a:spLocks noChangeArrowheads="1"/>
          </p:cNvSpPr>
          <p:nvPr/>
        </p:nvSpPr>
        <p:spPr bwMode="auto">
          <a:xfrm>
            <a:off x="533400" y="1721379"/>
            <a:ext cx="8658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2000" b="1" dirty="0">
                <a:solidFill>
                  <a:srgbClr val="000066"/>
                </a:solidFill>
                <a:ea typeface="黑体" pitchFamily="2" charset="-122"/>
              </a:rPr>
              <a:t>①</a:t>
            </a:r>
            <a:r>
              <a:rPr lang="zh-CN" altLang="en-US" sz="2000" b="1" dirty="0">
                <a:solidFill>
                  <a:srgbClr val="000066"/>
                </a:solidFill>
                <a:ea typeface="黑体" pitchFamily="2" charset="-122"/>
              </a:rPr>
              <a:t>回收区与插入点的前一个空闲分区</a:t>
            </a:r>
            <a:r>
              <a:rPr lang="en-US" altLang="zh-CN" sz="2000" b="1" dirty="0">
                <a:solidFill>
                  <a:srgbClr val="000066"/>
                </a:solidFill>
                <a:ea typeface="黑体" pitchFamily="2" charset="-122"/>
              </a:rPr>
              <a:t>F1</a:t>
            </a:r>
            <a:r>
              <a:rPr lang="zh-CN" altLang="en-US" sz="2000" b="1" dirty="0">
                <a:solidFill>
                  <a:srgbClr val="000066"/>
                </a:solidFill>
                <a:ea typeface="黑体" pitchFamily="2" charset="-122"/>
              </a:rPr>
              <a:t>相邻接</a:t>
            </a:r>
            <a:r>
              <a:rPr lang="en-US" altLang="zh-CN" sz="2000" b="1" dirty="0">
                <a:solidFill>
                  <a:srgbClr val="000066"/>
                </a:solidFill>
                <a:latin typeface="宋体" pitchFamily="2" charset="-122"/>
              </a:rPr>
              <a:t>(</a:t>
            </a:r>
            <a:r>
              <a:rPr lang="zh-CN" altLang="en-US" sz="2000" b="1" dirty="0">
                <a:solidFill>
                  <a:srgbClr val="000066"/>
                </a:solidFill>
                <a:ea typeface="黑体" pitchFamily="2" charset="-122"/>
              </a:rPr>
              <a:t>学生考虑判断条件</a:t>
            </a:r>
            <a:r>
              <a:rPr lang="en-US" altLang="zh-CN" sz="2000" b="1" dirty="0">
                <a:solidFill>
                  <a:srgbClr val="000066"/>
                </a:solidFill>
                <a:latin typeface="宋体" pitchFamily="2" charset="-122"/>
              </a:rPr>
              <a:t>)</a:t>
            </a:r>
            <a:r>
              <a:rPr lang="zh-CN" altLang="en-US" sz="2000" b="1" dirty="0">
                <a:solidFill>
                  <a:srgbClr val="000066"/>
                </a:solidFill>
                <a:ea typeface="黑体" pitchFamily="2" charset="-122"/>
              </a:rPr>
              <a:t>：将回收区与前一区合并，不必增加新表项，只需修改</a:t>
            </a:r>
            <a:r>
              <a:rPr lang="en-US" altLang="zh-CN" sz="2000" b="1" dirty="0">
                <a:solidFill>
                  <a:srgbClr val="000066"/>
                </a:solidFill>
                <a:ea typeface="黑体" pitchFamily="2" charset="-122"/>
              </a:rPr>
              <a:t>F1</a:t>
            </a:r>
            <a:r>
              <a:rPr lang="zh-CN" altLang="en-US" sz="2000" b="1" dirty="0">
                <a:solidFill>
                  <a:srgbClr val="000066"/>
                </a:solidFill>
                <a:ea typeface="黑体" pitchFamily="2" charset="-122"/>
              </a:rPr>
              <a:t>的大小为两者之和。</a:t>
            </a:r>
          </a:p>
        </p:txBody>
      </p:sp>
      <p:grpSp>
        <p:nvGrpSpPr>
          <p:cNvPr id="9" name="Group 5"/>
          <p:cNvGrpSpPr>
            <a:grpSpLocks/>
          </p:cNvGrpSpPr>
          <p:nvPr/>
        </p:nvGrpSpPr>
        <p:grpSpPr bwMode="auto">
          <a:xfrm>
            <a:off x="739304" y="4851400"/>
            <a:ext cx="1295400" cy="1219200"/>
            <a:chOff x="480" y="3024"/>
            <a:chExt cx="816" cy="768"/>
          </a:xfrm>
        </p:grpSpPr>
        <p:sp>
          <p:nvSpPr>
            <p:cNvPr id="10" name="AutoShape 6"/>
            <p:cNvSpPr>
              <a:spLocks noChangeArrowheads="1"/>
            </p:cNvSpPr>
            <p:nvPr/>
          </p:nvSpPr>
          <p:spPr bwMode="auto">
            <a:xfrm>
              <a:off x="768" y="3024"/>
              <a:ext cx="528" cy="768"/>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pPr>
              <a:r>
                <a:rPr kumimoji="1" lang="zh-CN" altLang="en-US" sz="1600" b="1" dirty="0">
                  <a:solidFill>
                    <a:srgbClr val="000000"/>
                  </a:solidFill>
                </a:rPr>
                <a:t>作业</a:t>
              </a:r>
              <a:r>
                <a:rPr kumimoji="1" lang="en-US" altLang="zh-CN" sz="1600" b="1" dirty="0">
                  <a:solidFill>
                    <a:srgbClr val="000000"/>
                  </a:solidFill>
                </a:rPr>
                <a:t>A</a:t>
              </a:r>
            </a:p>
            <a:p>
              <a:pPr algn="ctr" fontAlgn="base">
                <a:spcBef>
                  <a:spcPct val="20000"/>
                </a:spcBef>
                <a:spcAft>
                  <a:spcPct val="0"/>
                </a:spcAft>
              </a:pPr>
              <a:r>
                <a:rPr kumimoji="1" lang="en-US" altLang="zh-CN" sz="1600" b="1" dirty="0">
                  <a:solidFill>
                    <a:srgbClr val="000000"/>
                  </a:solidFill>
                </a:rPr>
                <a:t>F1</a:t>
              </a:r>
            </a:p>
            <a:p>
              <a:pPr algn="ctr" fontAlgn="base">
                <a:spcBef>
                  <a:spcPct val="20000"/>
                </a:spcBef>
                <a:spcAft>
                  <a:spcPct val="0"/>
                </a:spcAft>
              </a:pPr>
              <a:r>
                <a:rPr kumimoji="1" lang="zh-CN" altLang="en-US" sz="1600" b="1" dirty="0">
                  <a:solidFill>
                    <a:srgbClr val="000000"/>
                  </a:solidFill>
                </a:rPr>
                <a:t>回收区</a:t>
              </a:r>
            </a:p>
            <a:p>
              <a:pPr algn="ctr" fontAlgn="base">
                <a:spcBef>
                  <a:spcPct val="20000"/>
                </a:spcBef>
                <a:spcAft>
                  <a:spcPct val="0"/>
                </a:spcAft>
              </a:pPr>
              <a:r>
                <a:rPr kumimoji="1" lang="zh-CN" altLang="en-US" sz="1600" b="1" dirty="0">
                  <a:solidFill>
                    <a:srgbClr val="000000"/>
                  </a:solidFill>
                </a:rPr>
                <a:t>作业</a:t>
              </a:r>
              <a:r>
                <a:rPr kumimoji="1" lang="en-US" altLang="zh-CN" sz="1600" b="1" dirty="0">
                  <a:solidFill>
                    <a:srgbClr val="000000"/>
                  </a:solidFill>
                </a:rPr>
                <a:t>B</a:t>
              </a:r>
            </a:p>
          </p:txBody>
        </p:sp>
        <p:sp>
          <p:nvSpPr>
            <p:cNvPr id="11" name="Line 7"/>
            <p:cNvSpPr>
              <a:spLocks noChangeShapeType="1"/>
            </p:cNvSpPr>
            <p:nvPr/>
          </p:nvSpPr>
          <p:spPr bwMode="auto">
            <a:xfrm>
              <a:off x="768" y="3216"/>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2" name="Line 8"/>
            <p:cNvSpPr>
              <a:spLocks noChangeShapeType="1"/>
            </p:cNvSpPr>
            <p:nvPr/>
          </p:nvSpPr>
          <p:spPr bwMode="auto">
            <a:xfrm>
              <a:off x="768" y="3408"/>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3" name="Line 9"/>
            <p:cNvSpPr>
              <a:spLocks noChangeShapeType="1"/>
            </p:cNvSpPr>
            <p:nvPr/>
          </p:nvSpPr>
          <p:spPr bwMode="auto">
            <a:xfrm>
              <a:off x="768" y="3600"/>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4" name="Text Box 10"/>
            <p:cNvSpPr txBox="1">
              <a:spLocks noChangeArrowheads="1"/>
            </p:cNvSpPr>
            <p:nvPr/>
          </p:nvSpPr>
          <p:spPr bwMode="auto">
            <a:xfrm>
              <a:off x="480" y="3312"/>
              <a:ext cx="2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①</a:t>
              </a:r>
            </a:p>
          </p:txBody>
        </p:sp>
      </p:grpSp>
      <p:grpSp>
        <p:nvGrpSpPr>
          <p:cNvPr id="15" name="Group 11"/>
          <p:cNvGrpSpPr>
            <a:grpSpLocks/>
          </p:cNvGrpSpPr>
          <p:nvPr/>
        </p:nvGrpSpPr>
        <p:grpSpPr bwMode="auto">
          <a:xfrm>
            <a:off x="2699792" y="4822825"/>
            <a:ext cx="1270000" cy="1219200"/>
            <a:chOff x="1672" y="3024"/>
            <a:chExt cx="800" cy="768"/>
          </a:xfrm>
        </p:grpSpPr>
        <p:sp>
          <p:nvSpPr>
            <p:cNvPr id="16" name="AutoShape 12"/>
            <p:cNvSpPr>
              <a:spLocks noChangeArrowheads="1"/>
            </p:cNvSpPr>
            <p:nvPr/>
          </p:nvSpPr>
          <p:spPr bwMode="auto">
            <a:xfrm>
              <a:off x="1944" y="3024"/>
              <a:ext cx="528" cy="768"/>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5000"/>
                </a:spcBef>
                <a:spcAft>
                  <a:spcPct val="0"/>
                </a:spcAft>
              </a:pPr>
              <a:r>
                <a:rPr kumimoji="1" lang="zh-CN" altLang="en-US" sz="1600" b="1" dirty="0">
                  <a:solidFill>
                    <a:srgbClr val="000000"/>
                  </a:solidFill>
                </a:rPr>
                <a:t>作业</a:t>
              </a:r>
              <a:r>
                <a:rPr kumimoji="1" lang="en-US" altLang="zh-CN" sz="1600" b="1" dirty="0">
                  <a:solidFill>
                    <a:srgbClr val="000000"/>
                  </a:solidFill>
                </a:rPr>
                <a:t>A</a:t>
              </a:r>
            </a:p>
            <a:p>
              <a:pPr algn="ctr" fontAlgn="base">
                <a:spcBef>
                  <a:spcPct val="25000"/>
                </a:spcBef>
                <a:spcAft>
                  <a:spcPct val="0"/>
                </a:spcAft>
              </a:pPr>
              <a:r>
                <a:rPr kumimoji="1" lang="zh-CN" altLang="en-US" sz="1600" b="1" dirty="0">
                  <a:solidFill>
                    <a:srgbClr val="000000"/>
                  </a:solidFill>
                </a:rPr>
                <a:t>回收区</a:t>
              </a:r>
            </a:p>
            <a:p>
              <a:pPr algn="ctr" fontAlgn="base">
                <a:spcBef>
                  <a:spcPct val="25000"/>
                </a:spcBef>
                <a:spcAft>
                  <a:spcPct val="0"/>
                </a:spcAft>
              </a:pPr>
              <a:r>
                <a:rPr kumimoji="1" lang="en-US" altLang="zh-CN" sz="1600" b="1" dirty="0">
                  <a:solidFill>
                    <a:srgbClr val="000000"/>
                  </a:solidFill>
                </a:rPr>
                <a:t>F2</a:t>
              </a:r>
            </a:p>
            <a:p>
              <a:pPr algn="ctr" fontAlgn="base">
                <a:spcBef>
                  <a:spcPct val="25000"/>
                </a:spcBef>
                <a:spcAft>
                  <a:spcPct val="0"/>
                </a:spcAft>
              </a:pPr>
              <a:r>
                <a:rPr kumimoji="1" lang="zh-CN" altLang="en-US" sz="1600" b="1" dirty="0">
                  <a:solidFill>
                    <a:srgbClr val="000000"/>
                  </a:solidFill>
                </a:rPr>
                <a:t>作业</a:t>
              </a:r>
              <a:r>
                <a:rPr kumimoji="1" lang="en-US" altLang="zh-CN" sz="1600" b="1" dirty="0">
                  <a:solidFill>
                    <a:srgbClr val="000000"/>
                  </a:solidFill>
                </a:rPr>
                <a:t>B</a:t>
              </a:r>
            </a:p>
          </p:txBody>
        </p:sp>
        <p:sp>
          <p:nvSpPr>
            <p:cNvPr id="17" name="Line 13"/>
            <p:cNvSpPr>
              <a:spLocks noChangeShapeType="1"/>
            </p:cNvSpPr>
            <p:nvPr/>
          </p:nvSpPr>
          <p:spPr bwMode="auto">
            <a:xfrm>
              <a:off x="1944" y="3216"/>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8" name="Line 14"/>
            <p:cNvSpPr>
              <a:spLocks noChangeShapeType="1"/>
            </p:cNvSpPr>
            <p:nvPr/>
          </p:nvSpPr>
          <p:spPr bwMode="auto">
            <a:xfrm>
              <a:off x="1944" y="3429"/>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9" name="Line 15"/>
            <p:cNvSpPr>
              <a:spLocks noChangeShapeType="1"/>
            </p:cNvSpPr>
            <p:nvPr/>
          </p:nvSpPr>
          <p:spPr bwMode="auto">
            <a:xfrm>
              <a:off x="1944" y="3600"/>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 name="Text Box 16"/>
            <p:cNvSpPr txBox="1">
              <a:spLocks noChangeArrowheads="1"/>
            </p:cNvSpPr>
            <p:nvPr/>
          </p:nvSpPr>
          <p:spPr bwMode="auto">
            <a:xfrm>
              <a:off x="1672" y="3360"/>
              <a:ext cx="2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②</a:t>
              </a:r>
            </a:p>
          </p:txBody>
        </p:sp>
      </p:grpSp>
      <p:grpSp>
        <p:nvGrpSpPr>
          <p:cNvPr id="21" name="Group 17"/>
          <p:cNvGrpSpPr>
            <a:grpSpLocks/>
          </p:cNvGrpSpPr>
          <p:nvPr/>
        </p:nvGrpSpPr>
        <p:grpSpPr bwMode="auto">
          <a:xfrm>
            <a:off x="4622590" y="4792133"/>
            <a:ext cx="1295400" cy="1219200"/>
            <a:chOff x="2944" y="3024"/>
            <a:chExt cx="816" cy="768"/>
          </a:xfrm>
        </p:grpSpPr>
        <p:sp>
          <p:nvSpPr>
            <p:cNvPr id="22" name="AutoShape 18"/>
            <p:cNvSpPr>
              <a:spLocks noChangeArrowheads="1"/>
            </p:cNvSpPr>
            <p:nvPr/>
          </p:nvSpPr>
          <p:spPr bwMode="auto">
            <a:xfrm>
              <a:off x="3232" y="3024"/>
              <a:ext cx="528" cy="768"/>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1600" b="1" dirty="0">
                  <a:solidFill>
                    <a:srgbClr val="000000"/>
                  </a:solidFill>
                </a:rPr>
                <a:t>作业</a:t>
              </a:r>
              <a:r>
                <a:rPr kumimoji="1" lang="en-US" altLang="zh-CN" sz="1600" b="1" dirty="0">
                  <a:solidFill>
                    <a:srgbClr val="000000"/>
                  </a:solidFill>
                </a:rPr>
                <a:t>A</a:t>
              </a:r>
            </a:p>
            <a:p>
              <a:pPr algn="ctr" fontAlgn="base">
                <a:spcBef>
                  <a:spcPct val="0"/>
                </a:spcBef>
                <a:spcAft>
                  <a:spcPct val="0"/>
                </a:spcAft>
              </a:pPr>
              <a:r>
                <a:rPr kumimoji="1" lang="en-US" altLang="zh-CN" sz="1600" b="1" dirty="0">
                  <a:solidFill>
                    <a:srgbClr val="000000"/>
                  </a:solidFill>
                </a:rPr>
                <a:t>F1</a:t>
              </a:r>
            </a:p>
            <a:p>
              <a:pPr algn="ctr" fontAlgn="base">
                <a:spcBef>
                  <a:spcPct val="0"/>
                </a:spcBef>
                <a:spcAft>
                  <a:spcPct val="0"/>
                </a:spcAft>
              </a:pPr>
              <a:r>
                <a:rPr kumimoji="1" lang="zh-CN" altLang="en-US" sz="1600" b="1" dirty="0">
                  <a:solidFill>
                    <a:srgbClr val="000000"/>
                  </a:solidFill>
                </a:rPr>
                <a:t>回收区</a:t>
              </a:r>
            </a:p>
            <a:p>
              <a:pPr algn="ctr" fontAlgn="base">
                <a:spcBef>
                  <a:spcPct val="0"/>
                </a:spcBef>
                <a:spcAft>
                  <a:spcPct val="0"/>
                </a:spcAft>
              </a:pPr>
              <a:r>
                <a:rPr kumimoji="1" lang="en-US" altLang="zh-CN" sz="1600" b="1" dirty="0">
                  <a:solidFill>
                    <a:srgbClr val="000000"/>
                  </a:solidFill>
                </a:rPr>
                <a:t>F2</a:t>
              </a:r>
            </a:p>
            <a:p>
              <a:pPr algn="ctr" fontAlgn="base">
                <a:spcBef>
                  <a:spcPct val="0"/>
                </a:spcBef>
                <a:spcAft>
                  <a:spcPct val="0"/>
                </a:spcAft>
              </a:pPr>
              <a:r>
                <a:rPr kumimoji="1" lang="zh-CN" altLang="en-US" sz="1600" b="1" dirty="0">
                  <a:solidFill>
                    <a:srgbClr val="000000"/>
                  </a:solidFill>
                </a:rPr>
                <a:t>作业</a:t>
              </a:r>
              <a:r>
                <a:rPr kumimoji="1" lang="en-US" altLang="zh-CN" sz="1600" b="1" dirty="0">
                  <a:solidFill>
                    <a:srgbClr val="000000"/>
                  </a:solidFill>
                </a:rPr>
                <a:t>B</a:t>
              </a:r>
            </a:p>
          </p:txBody>
        </p:sp>
        <p:sp>
          <p:nvSpPr>
            <p:cNvPr id="23" name="Line 19"/>
            <p:cNvSpPr>
              <a:spLocks noChangeShapeType="1"/>
            </p:cNvSpPr>
            <p:nvPr/>
          </p:nvSpPr>
          <p:spPr bwMode="auto">
            <a:xfrm>
              <a:off x="3232" y="3176"/>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4" name="Line 20"/>
            <p:cNvSpPr>
              <a:spLocks noChangeShapeType="1"/>
            </p:cNvSpPr>
            <p:nvPr/>
          </p:nvSpPr>
          <p:spPr bwMode="auto">
            <a:xfrm>
              <a:off x="3232" y="3336"/>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5" name="Line 21"/>
            <p:cNvSpPr>
              <a:spLocks noChangeShapeType="1"/>
            </p:cNvSpPr>
            <p:nvPr/>
          </p:nvSpPr>
          <p:spPr bwMode="auto">
            <a:xfrm>
              <a:off x="3232" y="3504"/>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 name="Line 22"/>
            <p:cNvSpPr>
              <a:spLocks noChangeShapeType="1"/>
            </p:cNvSpPr>
            <p:nvPr/>
          </p:nvSpPr>
          <p:spPr bwMode="auto">
            <a:xfrm>
              <a:off x="3232" y="3648"/>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7" name="Text Box 23"/>
            <p:cNvSpPr txBox="1">
              <a:spLocks noChangeArrowheads="1"/>
            </p:cNvSpPr>
            <p:nvPr/>
          </p:nvSpPr>
          <p:spPr bwMode="auto">
            <a:xfrm>
              <a:off x="2944" y="3360"/>
              <a:ext cx="2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③</a:t>
              </a:r>
            </a:p>
          </p:txBody>
        </p:sp>
      </p:grpSp>
      <p:grpSp>
        <p:nvGrpSpPr>
          <p:cNvPr id="28" name="Group 25"/>
          <p:cNvGrpSpPr>
            <a:grpSpLocks/>
          </p:cNvGrpSpPr>
          <p:nvPr/>
        </p:nvGrpSpPr>
        <p:grpSpPr bwMode="auto">
          <a:xfrm>
            <a:off x="6836833" y="4792133"/>
            <a:ext cx="1206500" cy="1219200"/>
            <a:chOff x="4280" y="3024"/>
            <a:chExt cx="760" cy="768"/>
          </a:xfrm>
        </p:grpSpPr>
        <p:sp>
          <p:nvSpPr>
            <p:cNvPr id="29" name="AutoShape 26"/>
            <p:cNvSpPr>
              <a:spLocks noChangeArrowheads="1"/>
            </p:cNvSpPr>
            <p:nvPr/>
          </p:nvSpPr>
          <p:spPr bwMode="auto">
            <a:xfrm>
              <a:off x="4512" y="3024"/>
              <a:ext cx="528" cy="768"/>
            </a:xfrm>
            <a:prstGeom prst="flowChartProcess">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pPr>
              <a:r>
                <a:rPr kumimoji="1" lang="zh-CN" altLang="en-US" sz="1600" b="1" dirty="0">
                  <a:solidFill>
                    <a:srgbClr val="000000"/>
                  </a:solidFill>
                </a:rPr>
                <a:t>作业</a:t>
              </a:r>
              <a:r>
                <a:rPr kumimoji="1" lang="en-US" altLang="zh-CN" sz="1600" b="1" dirty="0">
                  <a:solidFill>
                    <a:srgbClr val="000000"/>
                  </a:solidFill>
                </a:rPr>
                <a:t>A</a:t>
              </a:r>
            </a:p>
            <a:p>
              <a:pPr algn="ctr" fontAlgn="base">
                <a:spcBef>
                  <a:spcPct val="50000"/>
                </a:spcBef>
                <a:spcAft>
                  <a:spcPct val="0"/>
                </a:spcAft>
              </a:pPr>
              <a:r>
                <a:rPr kumimoji="1" lang="zh-CN" altLang="en-US" sz="1600" b="1" dirty="0">
                  <a:solidFill>
                    <a:srgbClr val="000000"/>
                  </a:solidFill>
                </a:rPr>
                <a:t>回收区</a:t>
              </a:r>
            </a:p>
            <a:p>
              <a:pPr algn="ctr" fontAlgn="base">
                <a:spcBef>
                  <a:spcPct val="50000"/>
                </a:spcBef>
                <a:spcAft>
                  <a:spcPct val="0"/>
                </a:spcAft>
              </a:pPr>
              <a:r>
                <a:rPr kumimoji="1" lang="zh-CN" altLang="en-US" sz="1600" b="1" dirty="0">
                  <a:solidFill>
                    <a:srgbClr val="000000"/>
                  </a:solidFill>
                </a:rPr>
                <a:t>作业</a:t>
              </a:r>
              <a:r>
                <a:rPr kumimoji="1" lang="en-US" altLang="zh-CN" sz="1600" b="1" dirty="0">
                  <a:solidFill>
                    <a:srgbClr val="000000"/>
                  </a:solidFill>
                </a:rPr>
                <a:t>B</a:t>
              </a:r>
            </a:p>
          </p:txBody>
        </p:sp>
        <p:sp>
          <p:nvSpPr>
            <p:cNvPr id="30" name="Line 27"/>
            <p:cNvSpPr>
              <a:spLocks noChangeShapeType="1"/>
            </p:cNvSpPr>
            <p:nvPr/>
          </p:nvSpPr>
          <p:spPr bwMode="auto">
            <a:xfrm>
              <a:off x="4512" y="3288"/>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1" name="Line 28"/>
            <p:cNvSpPr>
              <a:spLocks noChangeShapeType="1"/>
            </p:cNvSpPr>
            <p:nvPr/>
          </p:nvSpPr>
          <p:spPr bwMode="auto">
            <a:xfrm>
              <a:off x="4512" y="3528"/>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2" name="Text Box 29"/>
            <p:cNvSpPr txBox="1">
              <a:spLocks noChangeArrowheads="1"/>
            </p:cNvSpPr>
            <p:nvPr/>
          </p:nvSpPr>
          <p:spPr bwMode="auto">
            <a:xfrm>
              <a:off x="4280" y="3376"/>
              <a:ext cx="2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④</a:t>
              </a:r>
            </a:p>
          </p:txBody>
        </p:sp>
      </p:grpSp>
      <p:sp>
        <p:nvSpPr>
          <p:cNvPr id="33" name="Text Box 30"/>
          <p:cNvSpPr txBox="1">
            <a:spLocks noChangeArrowheads="1"/>
          </p:cNvSpPr>
          <p:nvPr/>
        </p:nvSpPr>
        <p:spPr bwMode="auto">
          <a:xfrm>
            <a:off x="514140" y="2449512"/>
            <a:ext cx="8216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2000" b="1" dirty="0">
                <a:solidFill>
                  <a:srgbClr val="000066"/>
                </a:solidFill>
                <a:ea typeface="黑体" pitchFamily="2" charset="-122"/>
              </a:rPr>
              <a:t>②</a:t>
            </a:r>
            <a:r>
              <a:rPr lang="zh-CN" altLang="en-US" sz="2000" b="1" dirty="0">
                <a:solidFill>
                  <a:srgbClr val="000066"/>
                </a:solidFill>
                <a:ea typeface="黑体" pitchFamily="2" charset="-122"/>
              </a:rPr>
              <a:t>回收区与高地址</a:t>
            </a:r>
            <a:r>
              <a:rPr lang="en-US" altLang="zh-CN" sz="2000" b="1" dirty="0">
                <a:solidFill>
                  <a:srgbClr val="000066"/>
                </a:solidFill>
                <a:ea typeface="黑体" pitchFamily="2" charset="-122"/>
              </a:rPr>
              <a:t>F2</a:t>
            </a:r>
            <a:r>
              <a:rPr lang="zh-CN" altLang="en-US" sz="2000" b="1" dirty="0">
                <a:solidFill>
                  <a:srgbClr val="000066"/>
                </a:solidFill>
                <a:ea typeface="黑体" pitchFamily="2" charset="-122"/>
              </a:rPr>
              <a:t>分区邻接：此时将回收分区与该分区合并，回收区的首地址为新分区的首地址，大小为两者之和。</a:t>
            </a:r>
          </a:p>
        </p:txBody>
      </p:sp>
      <p:sp>
        <p:nvSpPr>
          <p:cNvPr id="34" name="Text Box 31"/>
          <p:cNvSpPr txBox="1">
            <a:spLocks noChangeArrowheads="1"/>
          </p:cNvSpPr>
          <p:nvPr/>
        </p:nvSpPr>
        <p:spPr bwMode="auto">
          <a:xfrm>
            <a:off x="476604" y="3151187"/>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2000" b="1" dirty="0">
                <a:solidFill>
                  <a:srgbClr val="000066"/>
                </a:solidFill>
                <a:ea typeface="黑体" pitchFamily="2" charset="-122"/>
              </a:rPr>
              <a:t>③</a:t>
            </a:r>
            <a:r>
              <a:rPr lang="zh-CN" altLang="en-US" sz="2000" b="1" dirty="0">
                <a:solidFill>
                  <a:srgbClr val="000066"/>
                </a:solidFill>
                <a:ea typeface="黑体" pitchFamily="2" charset="-122"/>
              </a:rPr>
              <a:t>回收区与前后分区</a:t>
            </a:r>
            <a:r>
              <a:rPr lang="en-US" altLang="zh-CN" sz="2000" b="1" dirty="0">
                <a:solidFill>
                  <a:srgbClr val="000066"/>
                </a:solidFill>
                <a:ea typeface="黑体" pitchFamily="2" charset="-122"/>
              </a:rPr>
              <a:t>F1</a:t>
            </a:r>
            <a:r>
              <a:rPr lang="zh-CN" altLang="en-US" sz="2000" b="1" dirty="0">
                <a:solidFill>
                  <a:srgbClr val="000066"/>
                </a:solidFill>
                <a:ea typeface="黑体" pitchFamily="2" charset="-122"/>
              </a:rPr>
              <a:t>和</a:t>
            </a:r>
            <a:r>
              <a:rPr lang="en-US" altLang="zh-CN" sz="2000" b="1" dirty="0">
                <a:solidFill>
                  <a:srgbClr val="000066"/>
                </a:solidFill>
                <a:ea typeface="黑体" pitchFamily="2" charset="-122"/>
              </a:rPr>
              <a:t>F2</a:t>
            </a:r>
            <a:r>
              <a:rPr lang="zh-CN" altLang="en-US" sz="2000" b="1" dirty="0">
                <a:solidFill>
                  <a:srgbClr val="000066"/>
                </a:solidFill>
                <a:ea typeface="黑体" pitchFamily="2" charset="-122"/>
              </a:rPr>
              <a:t>都邻接：将此</a:t>
            </a:r>
            <a:r>
              <a:rPr lang="en-US" altLang="zh-CN" sz="2000" b="1" dirty="0">
                <a:solidFill>
                  <a:srgbClr val="000066"/>
                </a:solidFill>
                <a:ea typeface="黑体" pitchFamily="2" charset="-122"/>
              </a:rPr>
              <a:t>3</a:t>
            </a:r>
            <a:r>
              <a:rPr lang="zh-CN" altLang="en-US" sz="2000" b="1" dirty="0">
                <a:solidFill>
                  <a:srgbClr val="000066"/>
                </a:solidFill>
                <a:ea typeface="黑体" pitchFamily="2" charset="-122"/>
              </a:rPr>
              <a:t>个分区合并，</a:t>
            </a:r>
            <a:r>
              <a:rPr lang="en-US" altLang="zh-CN" sz="2000" b="1" dirty="0">
                <a:solidFill>
                  <a:srgbClr val="000066"/>
                </a:solidFill>
                <a:ea typeface="黑体" pitchFamily="2" charset="-122"/>
              </a:rPr>
              <a:t>F1</a:t>
            </a:r>
            <a:r>
              <a:rPr lang="zh-CN" altLang="en-US" sz="2000" b="1" dirty="0">
                <a:solidFill>
                  <a:srgbClr val="000066"/>
                </a:solidFill>
                <a:ea typeface="黑体" pitchFamily="2" charset="-122"/>
              </a:rPr>
              <a:t>（前邻接区）的首地址为新分区的首址，大小为三者之和，取消</a:t>
            </a:r>
            <a:r>
              <a:rPr lang="en-US" altLang="zh-CN" sz="2000" b="1" dirty="0">
                <a:solidFill>
                  <a:srgbClr val="000066"/>
                </a:solidFill>
                <a:ea typeface="黑体" pitchFamily="2" charset="-122"/>
              </a:rPr>
              <a:t>F2</a:t>
            </a:r>
            <a:r>
              <a:rPr lang="zh-CN" altLang="en-US" sz="2000" b="1" dirty="0">
                <a:solidFill>
                  <a:srgbClr val="000066"/>
                </a:solidFill>
                <a:ea typeface="黑体" pitchFamily="2" charset="-122"/>
              </a:rPr>
              <a:t>表项。</a:t>
            </a:r>
          </a:p>
        </p:txBody>
      </p:sp>
      <p:sp>
        <p:nvSpPr>
          <p:cNvPr id="35" name="Text Box 32"/>
          <p:cNvSpPr txBox="1">
            <a:spLocks noChangeArrowheads="1"/>
          </p:cNvSpPr>
          <p:nvPr/>
        </p:nvSpPr>
        <p:spPr bwMode="auto">
          <a:xfrm>
            <a:off x="439738" y="3933056"/>
            <a:ext cx="8704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2000" b="1" dirty="0">
                <a:solidFill>
                  <a:srgbClr val="000066"/>
                </a:solidFill>
                <a:ea typeface="黑体" pitchFamily="2" charset="-122"/>
              </a:rPr>
              <a:t>④</a:t>
            </a:r>
            <a:r>
              <a:rPr lang="zh-CN" altLang="en-US" sz="2000" b="1" dirty="0">
                <a:solidFill>
                  <a:srgbClr val="000066"/>
                </a:solidFill>
                <a:ea typeface="黑体" pitchFamily="2" charset="-122"/>
              </a:rPr>
              <a:t>回收区与任何空闲区都不邻接：在插入点建立一个新表项，填写回收区的首地址和大小。插入到空闲区表的适当位置（后移插入点后的各个表项）</a:t>
            </a:r>
            <a:endParaRPr lang="zh-CN" altLang="en-US" sz="2000" b="1" dirty="0">
              <a:solidFill>
                <a:srgbClr val="000000"/>
              </a:solidFill>
            </a:endParaRPr>
          </a:p>
        </p:txBody>
      </p:sp>
    </p:spTree>
    <p:extLst>
      <p:ext uri="{BB962C8B-B14F-4D97-AF65-F5344CB8AC3E}">
        <p14:creationId xmlns:p14="http://schemas.microsoft.com/office/powerpoint/2010/main" val="16222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up)">
                                      <p:cBhvr>
                                        <p:cTn id="12" dur="500"/>
                                        <p:tgtEl>
                                          <p:spTgt spid="8">
                                            <p:txEl>
                                              <p:pRg st="0" end="0"/>
                                            </p:txEl>
                                          </p:spTgt>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up)">
                                      <p:cBhvr>
                                        <p:cTn id="40" dur="500"/>
                                        <p:tgtEl>
                                          <p:spTgt spid="35"/>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dissolv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p:bldP spid="33" grpId="0" autoUpdateAnimBg="0"/>
      <p:bldP spid="34" grpId="0" autoUpdateAnimBg="0"/>
      <p:bldP spid="3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ChangeArrowheads="1"/>
          </p:cNvSpPr>
          <p:nvPr>
            <p:ph type="title"/>
          </p:nvPr>
        </p:nvSpPr>
        <p:spPr>
          <a:xfrm>
            <a:off x="827584" y="476672"/>
            <a:ext cx="6705600" cy="541338"/>
          </a:xfrm>
        </p:spPr>
        <p:txBody>
          <a:bodyPr>
            <a:normAutofit fontScale="90000"/>
          </a:bodyPr>
          <a:lstStyle/>
          <a:p>
            <a:pPr eaLnBrk="1" hangingPunct="1"/>
            <a:r>
              <a:rPr lang="en-US" altLang="zh-CN" dirty="0" smtClean="0">
                <a:ea typeface="楷体_GB2312" pitchFamily="49" charset="-122"/>
              </a:rPr>
              <a:t>4.3.6</a:t>
            </a:r>
            <a:r>
              <a:rPr lang="en-US" altLang="zh-CN"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可重定位分区分配 </a:t>
            </a:r>
          </a:p>
        </p:txBody>
      </p:sp>
      <p:sp>
        <p:nvSpPr>
          <p:cNvPr id="235524" name="Rectangle 3"/>
          <p:cNvSpPr>
            <a:spLocks noGrp="1" noChangeArrowheads="1"/>
          </p:cNvSpPr>
          <p:nvPr>
            <p:ph idx="1"/>
          </p:nvPr>
        </p:nvSpPr>
        <p:spPr>
          <a:xfrm>
            <a:off x="454672" y="1556792"/>
            <a:ext cx="5141913" cy="533400"/>
          </a:xfrm>
        </p:spPr>
        <p:txBody>
          <a:bodyPr>
            <a:noAutofit/>
          </a:bodyPr>
          <a:lstStyle/>
          <a:p>
            <a:pPr eaLnBrk="1" hangingPunct="1">
              <a:buFont typeface="Wingdings" pitchFamily="2" charset="2"/>
              <a:buNone/>
            </a:pPr>
            <a:r>
              <a:rPr lang="en-US" altLang="zh-CN" b="1" dirty="0" smtClean="0"/>
              <a:t>1</a:t>
            </a:r>
            <a:r>
              <a:rPr lang="zh-CN" altLang="en-US" b="1" dirty="0" smtClean="0">
                <a:latin typeface="宋体" pitchFamily="2" charset="-122"/>
              </a:rPr>
              <a:t>．动态重定位的引入</a:t>
            </a:r>
            <a:r>
              <a:rPr lang="zh-CN" altLang="en-US" b="1" dirty="0" smtClean="0"/>
              <a:t> </a:t>
            </a:r>
          </a:p>
        </p:txBody>
      </p:sp>
      <p:sp>
        <p:nvSpPr>
          <p:cNvPr id="318468" name="Text Box 4"/>
          <p:cNvSpPr txBox="1">
            <a:spLocks noChangeArrowheads="1"/>
          </p:cNvSpPr>
          <p:nvPr/>
        </p:nvSpPr>
        <p:spPr bwMode="auto">
          <a:xfrm>
            <a:off x="529881" y="2205633"/>
            <a:ext cx="6335713"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90000"/>
              </a:lnSpc>
              <a:spcBef>
                <a:spcPct val="0"/>
              </a:spcBef>
              <a:spcAft>
                <a:spcPct val="0"/>
              </a:spcAft>
            </a:pPr>
            <a:r>
              <a:rPr lang="zh-CN" altLang="en-US" sz="2800" dirty="0">
                <a:solidFill>
                  <a:srgbClr val="000066"/>
                </a:solidFill>
                <a:latin typeface="黑体" pitchFamily="2" charset="-122"/>
                <a:ea typeface="黑体" pitchFamily="2" charset="-122"/>
              </a:rPr>
              <a:t>目的</a:t>
            </a:r>
            <a:r>
              <a:rPr lang="zh-CN" altLang="en-US" sz="2800" dirty="0">
                <a:solidFill>
                  <a:srgbClr val="000000"/>
                </a:solidFill>
                <a:latin typeface="黑体" pitchFamily="2" charset="-122"/>
                <a:ea typeface="黑体" pitchFamily="2" charset="-122"/>
              </a:rPr>
              <a:t>：为了解决内存</a:t>
            </a:r>
            <a:r>
              <a:rPr lang="zh-CN" altLang="en-US"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碎片</a:t>
            </a:r>
            <a:r>
              <a:rPr lang="zh-CN" altLang="en-US"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问题。</a:t>
            </a:r>
            <a:endParaRPr lang="zh-CN" altLang="en-US" sz="2800" dirty="0">
              <a:solidFill>
                <a:srgbClr val="000000"/>
              </a:solidFill>
            </a:endParaRPr>
          </a:p>
        </p:txBody>
      </p:sp>
      <p:sp>
        <p:nvSpPr>
          <p:cNvPr id="318469" name="Rectangle 5"/>
          <p:cNvSpPr>
            <a:spLocks noChangeArrowheads="1"/>
          </p:cNvSpPr>
          <p:nvPr/>
        </p:nvSpPr>
        <p:spPr bwMode="auto">
          <a:xfrm>
            <a:off x="457200" y="4074870"/>
            <a:ext cx="51419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Clr>
                <a:srgbClr val="FF3300"/>
              </a:buClr>
              <a:buSzPct val="60000"/>
              <a:buFont typeface="Wingdings" pitchFamily="2" charset="2"/>
              <a:buNone/>
            </a:pPr>
            <a:r>
              <a:rPr kumimoji="1" lang="en-US" altLang="zh-CN" sz="3200" b="1" dirty="0">
                <a:solidFill>
                  <a:srgbClr val="000000"/>
                </a:solidFill>
              </a:rPr>
              <a:t>2</a:t>
            </a:r>
            <a:r>
              <a:rPr kumimoji="1" lang="zh-CN" altLang="en-US" sz="3200" b="1" dirty="0">
                <a:solidFill>
                  <a:srgbClr val="000000"/>
                </a:solidFill>
                <a:latin typeface="宋体" pitchFamily="2" charset="-122"/>
              </a:rPr>
              <a:t>．动态重定位的实现 </a:t>
            </a:r>
            <a:r>
              <a:rPr kumimoji="1" lang="zh-CN" altLang="en-US" sz="2800" b="1" dirty="0">
                <a:solidFill>
                  <a:srgbClr val="000000"/>
                </a:solidFill>
              </a:rPr>
              <a:t> </a:t>
            </a:r>
          </a:p>
        </p:txBody>
      </p:sp>
      <p:sp>
        <p:nvSpPr>
          <p:cNvPr id="318470" name="Text Box 6"/>
          <p:cNvSpPr txBox="1">
            <a:spLocks noChangeArrowheads="1"/>
          </p:cNvSpPr>
          <p:nvPr/>
        </p:nvSpPr>
        <p:spPr bwMode="auto">
          <a:xfrm>
            <a:off x="462679" y="4702912"/>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dirty="0">
                <a:solidFill>
                  <a:srgbClr val="000000"/>
                </a:solidFill>
                <a:latin typeface="黑体" pitchFamily="2" charset="-122"/>
                <a:ea typeface="黑体" pitchFamily="2" charset="-122"/>
              </a:rPr>
              <a:t>为使地址转换不会影响到指令执行速度，必须有硬件地址变换机构</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ea typeface="黑体" pitchFamily="2" charset="-122"/>
              </a:rPr>
              <a:t>专设两个控制寄存器</a:t>
            </a:r>
            <a:r>
              <a:rPr lang="zh-CN" altLang="en-US" sz="2800" dirty="0">
                <a:solidFill>
                  <a:srgbClr val="000000"/>
                </a:solidFill>
              </a:rPr>
              <a:t>：</a:t>
            </a:r>
            <a:r>
              <a:rPr lang="zh-CN" altLang="en-US" sz="2800" b="1" dirty="0">
                <a:solidFill>
                  <a:srgbClr val="0000FF"/>
                </a:solidFill>
                <a:ea typeface="楷体_GB2312" pitchFamily="49" charset="-122"/>
              </a:rPr>
              <a:t>基址寄存器</a:t>
            </a:r>
            <a:r>
              <a:rPr lang="zh-CN" altLang="en-US" sz="2800" b="1" dirty="0">
                <a:solidFill>
                  <a:srgbClr val="000000"/>
                </a:solidFill>
              </a:rPr>
              <a:t>和</a:t>
            </a:r>
            <a:r>
              <a:rPr lang="zh-CN" altLang="en-US" sz="2800" b="1" dirty="0">
                <a:solidFill>
                  <a:srgbClr val="0000FF"/>
                </a:solidFill>
                <a:ea typeface="楷体_GB2312" pitchFamily="49" charset="-122"/>
              </a:rPr>
              <a:t>限长寄存器</a:t>
            </a:r>
            <a:r>
              <a:rPr lang="zh-CN" altLang="en-US" sz="2800" dirty="0">
                <a:solidFill>
                  <a:srgbClr val="000000"/>
                </a:solidFill>
                <a:latin typeface="黑体" pitchFamily="2" charset="-122"/>
                <a:ea typeface="黑体" pitchFamily="2" charset="-122"/>
              </a:rPr>
              <a:t> </a:t>
            </a:r>
          </a:p>
        </p:txBody>
      </p:sp>
      <p:sp>
        <p:nvSpPr>
          <p:cNvPr id="318471" name="Text Box 7"/>
          <p:cNvSpPr txBox="1">
            <a:spLocks noChangeArrowheads="1"/>
          </p:cNvSpPr>
          <p:nvPr/>
        </p:nvSpPr>
        <p:spPr bwMode="auto">
          <a:xfrm>
            <a:off x="755576" y="6116823"/>
            <a:ext cx="7992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仿宋_GB2312" pitchFamily="49" charset="-122"/>
                <a:ea typeface="仿宋_GB2312" pitchFamily="49" charset="-122"/>
              </a:rPr>
              <a:t>物理地址 </a:t>
            </a:r>
            <a:r>
              <a:rPr lang="en-US" altLang="zh-CN" sz="2800" b="1" dirty="0">
                <a:solidFill>
                  <a:srgbClr val="0000FF"/>
                </a:solidFill>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逻辑地址 </a:t>
            </a:r>
            <a:r>
              <a:rPr lang="en-US" altLang="zh-CN" sz="2800" b="1" dirty="0">
                <a:solidFill>
                  <a:srgbClr val="0000FF"/>
                </a:solidFill>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基址寄存器中的地址值 </a:t>
            </a:r>
          </a:p>
        </p:txBody>
      </p:sp>
      <p:sp>
        <p:nvSpPr>
          <p:cNvPr id="318472" name="Text Box 8"/>
          <p:cNvSpPr txBox="1">
            <a:spLocks noChangeArrowheads="1"/>
          </p:cNvSpPr>
          <p:nvPr/>
        </p:nvSpPr>
        <p:spPr bwMode="auto">
          <a:xfrm>
            <a:off x="6582532" y="2307090"/>
            <a:ext cx="1304925" cy="333375"/>
          </a:xfrm>
          <a:prstGeom prst="rect">
            <a:avLst/>
          </a:prstGeom>
          <a:solidFill>
            <a:schemeClr val="accent6">
              <a:lumMod val="60000"/>
              <a:lumOff val="40000"/>
            </a:schemeClr>
          </a:solidFill>
          <a:ln w="28575">
            <a:solidFill>
              <a:srgbClr val="0000FF"/>
            </a:solidFill>
            <a:miter lim="800000"/>
            <a:headEnd/>
            <a:tailEnd/>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dirty="0">
                <a:solidFill>
                  <a:srgbClr val="000000"/>
                </a:solidFill>
                <a:ea typeface="楷体_GB2312" pitchFamily="49" charset="-122"/>
              </a:rPr>
              <a:t>外部碎片</a:t>
            </a:r>
          </a:p>
        </p:txBody>
      </p:sp>
      <p:sp>
        <p:nvSpPr>
          <p:cNvPr id="318515" name="Text Box 51"/>
          <p:cNvSpPr txBox="1">
            <a:spLocks noChangeArrowheads="1"/>
          </p:cNvSpPr>
          <p:nvPr/>
        </p:nvSpPr>
        <p:spPr bwMode="auto">
          <a:xfrm>
            <a:off x="547641" y="2727110"/>
            <a:ext cx="80684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dirty="0">
                <a:solidFill>
                  <a:srgbClr val="000066"/>
                </a:solidFill>
                <a:latin typeface="黑体" pitchFamily="2" charset="-122"/>
                <a:ea typeface="黑体" pitchFamily="2" charset="-122"/>
              </a:rPr>
              <a:t>方法</a:t>
            </a:r>
            <a:r>
              <a:rPr lang="zh-CN" altLang="en-US" sz="2800" dirty="0">
                <a:solidFill>
                  <a:srgbClr val="000000"/>
                </a:solidFill>
                <a:latin typeface="黑体" pitchFamily="2" charset="-122"/>
                <a:ea typeface="黑体" pitchFamily="2" charset="-122"/>
              </a:rPr>
              <a:t>：移动作业，称为</a:t>
            </a:r>
            <a:r>
              <a:rPr lang="zh-CN" altLang="en-US"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拼接</a:t>
            </a:r>
            <a:r>
              <a:rPr lang="zh-CN" altLang="en-US"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或</a:t>
            </a:r>
            <a:r>
              <a:rPr lang="zh-CN" altLang="en-US" sz="2800" dirty="0" smtClean="0">
                <a:solidFill>
                  <a:srgbClr val="000000"/>
                </a:solidFill>
                <a:latin typeface="Times New Roman" pitchFamily="18" charset="0"/>
                <a:ea typeface="黑体" pitchFamily="2" charset="-122"/>
              </a:rPr>
              <a:t>“</a:t>
            </a:r>
            <a:r>
              <a:rPr lang="zh-CN" altLang="en-US" sz="2800" dirty="0" smtClean="0">
                <a:solidFill>
                  <a:srgbClr val="000000"/>
                </a:solidFill>
                <a:latin typeface="黑体" pitchFamily="2" charset="-122"/>
                <a:ea typeface="黑体" pitchFamily="2" charset="-122"/>
              </a:rPr>
              <a:t>紧凑</a:t>
            </a:r>
            <a:r>
              <a:rPr lang="zh-CN" altLang="en-US" sz="2800" dirty="0" smtClean="0">
                <a:solidFill>
                  <a:srgbClr val="000000"/>
                </a:solidFill>
                <a:latin typeface="Times New Roman" pitchFamily="18" charset="0"/>
                <a:ea typeface="黑体" pitchFamily="2" charset="-122"/>
              </a:rPr>
              <a:t>”</a:t>
            </a:r>
            <a:endParaRPr lang="en-US" altLang="zh-CN" sz="2800" dirty="0" smtClean="0">
              <a:solidFill>
                <a:srgbClr val="000000"/>
              </a:solidFill>
              <a:latin typeface="Times New Roman" pitchFamily="18" charset="0"/>
              <a:ea typeface="黑体" pitchFamily="2" charset="-122"/>
            </a:endParaRPr>
          </a:p>
          <a:p>
            <a:pPr eaLnBrk="1" fontAlgn="base" hangingPunct="1">
              <a:spcBef>
                <a:spcPct val="50000"/>
              </a:spcBef>
              <a:spcAft>
                <a:spcPct val="0"/>
              </a:spcAft>
              <a:buClr>
                <a:srgbClr val="FF3300"/>
              </a:buClr>
              <a:buSzPct val="60000"/>
              <a:buFont typeface="Wingdings" pitchFamily="2" charset="2"/>
              <a:buNone/>
            </a:pPr>
            <a:r>
              <a:rPr lang="en-US" altLang="zh-CN" sz="2800" dirty="0">
                <a:solidFill>
                  <a:srgbClr val="000000"/>
                </a:solidFill>
                <a:latin typeface="Times New Roman" pitchFamily="18" charset="0"/>
                <a:ea typeface="黑体" pitchFamily="2" charset="-122"/>
              </a:rPr>
              <a:t> </a:t>
            </a:r>
            <a:r>
              <a:rPr lang="en-US" altLang="zh-CN" sz="2800" dirty="0" smtClean="0">
                <a:solidFill>
                  <a:srgbClr val="000000"/>
                </a:solidFill>
                <a:latin typeface="Times New Roman" pitchFamily="18" charset="0"/>
                <a:ea typeface="黑体" pitchFamily="2" charset="-122"/>
              </a:rPr>
              <a:t>           ——</a:t>
            </a:r>
            <a:r>
              <a:rPr lang="zh-CN" altLang="en-US" sz="2800" dirty="0">
                <a:solidFill>
                  <a:srgbClr val="000000"/>
                </a:solidFill>
                <a:latin typeface="黑体" pitchFamily="2" charset="-122"/>
                <a:ea typeface="黑体" pitchFamily="2" charset="-122"/>
              </a:rPr>
              <a:t>需要动态重定位</a:t>
            </a:r>
          </a:p>
        </p:txBody>
      </p:sp>
    </p:spTree>
    <p:extLst>
      <p:ext uri="{BB962C8B-B14F-4D97-AF65-F5344CB8AC3E}">
        <p14:creationId xmlns:p14="http://schemas.microsoft.com/office/powerpoint/2010/main" val="706851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0-#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18472"/>
                                        </p:tgtEl>
                                        <p:attrNameLst>
                                          <p:attrName>style.visibility</p:attrName>
                                        </p:attrNameLst>
                                      </p:cBhvr>
                                      <p:to>
                                        <p:strVal val="visible"/>
                                      </p:to>
                                    </p:set>
                                    <p:anim calcmode="lin" valueType="num">
                                      <p:cBhvr additive="base">
                                        <p:cTn id="12" dur="500" fill="hold"/>
                                        <p:tgtEl>
                                          <p:spTgt spid="318472"/>
                                        </p:tgtEl>
                                        <p:attrNameLst>
                                          <p:attrName>ppt_x</p:attrName>
                                        </p:attrNameLst>
                                      </p:cBhvr>
                                      <p:tavLst>
                                        <p:tav tm="0">
                                          <p:val>
                                            <p:strVal val="1+#ppt_w/2"/>
                                          </p:val>
                                        </p:tav>
                                        <p:tav tm="100000">
                                          <p:val>
                                            <p:strVal val="#ppt_x"/>
                                          </p:val>
                                        </p:tav>
                                      </p:tavLst>
                                    </p:anim>
                                    <p:anim calcmode="lin" valueType="num">
                                      <p:cBhvr additive="base">
                                        <p:cTn id="13" dur="500" fill="hold"/>
                                        <p:tgtEl>
                                          <p:spTgt spid="31847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18515"/>
                                        </p:tgtEl>
                                        <p:attrNameLst>
                                          <p:attrName>style.visibility</p:attrName>
                                        </p:attrNameLst>
                                      </p:cBhvr>
                                      <p:to>
                                        <p:strVal val="visible"/>
                                      </p:to>
                                    </p:set>
                                    <p:animEffect transition="in" filter="dissolve">
                                      <p:cBhvr>
                                        <p:cTn id="18" dur="500"/>
                                        <p:tgtEl>
                                          <p:spTgt spid="3185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8469"/>
                                        </p:tgtEl>
                                        <p:attrNameLst>
                                          <p:attrName>style.visibility</p:attrName>
                                        </p:attrNameLst>
                                      </p:cBhvr>
                                      <p:to>
                                        <p:strVal val="visible"/>
                                      </p:to>
                                    </p:set>
                                    <p:anim calcmode="lin" valueType="num">
                                      <p:cBhvr additive="base">
                                        <p:cTn id="23" dur="500" fill="hold"/>
                                        <p:tgtEl>
                                          <p:spTgt spid="318469"/>
                                        </p:tgtEl>
                                        <p:attrNameLst>
                                          <p:attrName>ppt_x</p:attrName>
                                        </p:attrNameLst>
                                      </p:cBhvr>
                                      <p:tavLst>
                                        <p:tav tm="0">
                                          <p:val>
                                            <p:strVal val="0-#ppt_w/2"/>
                                          </p:val>
                                        </p:tav>
                                        <p:tav tm="100000">
                                          <p:val>
                                            <p:strVal val="#ppt_x"/>
                                          </p:val>
                                        </p:tav>
                                      </p:tavLst>
                                    </p:anim>
                                    <p:anim calcmode="lin" valueType="num">
                                      <p:cBhvr additive="base">
                                        <p:cTn id="24" dur="500" fill="hold"/>
                                        <p:tgtEl>
                                          <p:spTgt spid="31846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18470"/>
                                        </p:tgtEl>
                                        <p:attrNameLst>
                                          <p:attrName>style.visibility</p:attrName>
                                        </p:attrNameLst>
                                      </p:cBhvr>
                                      <p:to>
                                        <p:strVal val="visible"/>
                                      </p:to>
                                    </p:set>
                                    <p:animEffect transition="in" filter="wipe(up)">
                                      <p:cBhvr>
                                        <p:cTn id="29" dur="500"/>
                                        <p:tgtEl>
                                          <p:spTgt spid="318470"/>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18471"/>
                                        </p:tgtEl>
                                        <p:attrNameLst>
                                          <p:attrName>style.visibility</p:attrName>
                                        </p:attrNameLst>
                                      </p:cBhvr>
                                      <p:to>
                                        <p:strVal val="visible"/>
                                      </p:to>
                                    </p:set>
                                    <p:animEffect transition="in" filter="dissolve">
                                      <p:cBhvr>
                                        <p:cTn id="33" dur="500"/>
                                        <p:tgtEl>
                                          <p:spTgt spid="318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utoUpdateAnimBg="0"/>
      <p:bldP spid="318469" grpId="0" autoUpdateAnimBg="0"/>
      <p:bldP spid="318470" grpId="0" autoUpdateAnimBg="0"/>
      <p:bldP spid="318471" grpId="0" autoUpdateAnimBg="0"/>
      <p:bldP spid="318472" grpId="0" animBg="1" autoUpdateAnimBg="0"/>
      <p:bldP spid="3185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noChangeArrowheads="1"/>
          </p:cNvSpPr>
          <p:nvPr>
            <p:ph type="title"/>
          </p:nvPr>
        </p:nvSpPr>
        <p:spPr>
          <a:xfrm>
            <a:off x="870745" y="548680"/>
            <a:ext cx="6705600" cy="541338"/>
          </a:xfrm>
        </p:spPr>
        <p:txBody>
          <a:bodyPr>
            <a:noAutofit/>
          </a:bodyPr>
          <a:lstStyle/>
          <a:p>
            <a:pPr eaLnBrk="1" hangingPunct="1"/>
            <a:r>
              <a:rPr lang="en-US" altLang="zh-CN" sz="4000" b="1" dirty="0" smtClean="0">
                <a:ea typeface="楷体_GB2312" pitchFamily="49" charset="-122"/>
              </a:rPr>
              <a:t>4.3.6</a:t>
            </a:r>
            <a:r>
              <a:rPr lang="en-US" altLang="zh-CN" sz="4000" b="1" dirty="0" smtClean="0">
                <a:latin typeface="楷体_GB2312" pitchFamily="49" charset="-122"/>
                <a:ea typeface="楷体_GB2312" pitchFamily="49" charset="-122"/>
              </a:rPr>
              <a:t>  </a:t>
            </a:r>
            <a:r>
              <a:rPr lang="zh-CN" altLang="en-US" sz="4000" b="1" dirty="0" smtClean="0">
                <a:latin typeface="楷体_GB2312" pitchFamily="49" charset="-122"/>
                <a:ea typeface="楷体_GB2312" pitchFamily="49" charset="-122"/>
              </a:rPr>
              <a:t>可重定位分区分配 </a:t>
            </a:r>
          </a:p>
        </p:txBody>
      </p:sp>
      <p:sp>
        <p:nvSpPr>
          <p:cNvPr id="53" name="灯片编号占位符 5"/>
          <p:cNvSpPr>
            <a:spLocks noGrp="1"/>
          </p:cNvSpPr>
          <p:nvPr>
            <p:ph type="sldNum" sz="quarter" idx="12"/>
          </p:nvPr>
        </p:nvSpPr>
        <p:spPr/>
        <p:txBody>
          <a:bodyPr/>
          <a:lstStyle/>
          <a:p>
            <a:pPr>
              <a:defRPr/>
            </a:pPr>
            <a:fld id="{E88DBBCB-C972-4DDA-B2F3-A75E8237F62E}" type="slidenum">
              <a:rPr lang="en-US" altLang="zh-CN">
                <a:solidFill>
                  <a:srgbClr val="2F2F2F">
                    <a:lumMod val="75000"/>
                    <a:lumOff val="25000"/>
                  </a:srgbClr>
                </a:solidFill>
              </a:rPr>
              <a:pPr>
                <a:defRPr/>
              </a:pPr>
              <a:t>38</a:t>
            </a:fld>
            <a:endParaRPr lang="en-US" altLang="zh-CN">
              <a:solidFill>
                <a:srgbClr val="2F2F2F">
                  <a:lumMod val="75000"/>
                  <a:lumOff val="25000"/>
                </a:srgbClr>
              </a:solidFill>
            </a:endParaRPr>
          </a:p>
        </p:txBody>
      </p:sp>
      <p:sp>
        <p:nvSpPr>
          <p:cNvPr id="318471" name="Text Box 7"/>
          <p:cNvSpPr txBox="1">
            <a:spLocks noChangeArrowheads="1"/>
          </p:cNvSpPr>
          <p:nvPr/>
        </p:nvSpPr>
        <p:spPr bwMode="auto">
          <a:xfrm>
            <a:off x="848255" y="1484784"/>
            <a:ext cx="79002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仿宋_GB2312" pitchFamily="49" charset="-122"/>
                <a:ea typeface="仿宋_GB2312" pitchFamily="49" charset="-122"/>
              </a:rPr>
              <a:t>物理地址 </a:t>
            </a:r>
            <a:r>
              <a:rPr lang="en-US" altLang="zh-CN" sz="2800" b="1" dirty="0">
                <a:solidFill>
                  <a:srgbClr val="0000FF"/>
                </a:solidFill>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逻辑地址 </a:t>
            </a:r>
            <a:r>
              <a:rPr lang="en-US" altLang="zh-CN" sz="2800" b="1" dirty="0">
                <a:solidFill>
                  <a:srgbClr val="0000FF"/>
                </a:solidFill>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基址寄存器中的地址值 </a:t>
            </a:r>
          </a:p>
        </p:txBody>
      </p:sp>
      <p:grpSp>
        <p:nvGrpSpPr>
          <p:cNvPr id="318473" name="Group 9"/>
          <p:cNvGrpSpPr>
            <a:grpSpLocks/>
          </p:cNvGrpSpPr>
          <p:nvPr/>
        </p:nvGrpSpPr>
        <p:grpSpPr bwMode="auto">
          <a:xfrm>
            <a:off x="448469" y="2085975"/>
            <a:ext cx="8178800" cy="3249613"/>
            <a:chOff x="80" y="152"/>
            <a:chExt cx="5152" cy="2047"/>
          </a:xfrm>
        </p:grpSpPr>
        <p:sp>
          <p:nvSpPr>
            <p:cNvPr id="235533" name="AutoShape 10"/>
            <p:cNvSpPr>
              <a:spLocks noChangeArrowheads="1"/>
            </p:cNvSpPr>
            <p:nvPr/>
          </p:nvSpPr>
          <p:spPr bwMode="auto">
            <a:xfrm>
              <a:off x="560" y="359"/>
              <a:ext cx="874" cy="1556"/>
            </a:xfrm>
            <a:prstGeom prst="wedgeRectCallout">
              <a:avLst>
                <a:gd name="adj1" fmla="val -8125"/>
                <a:gd name="adj2" fmla="val 46593"/>
              </a:avLst>
            </a:prstGeom>
            <a:solidFill>
              <a:schemeClr val="accent6">
                <a:lumMod val="60000"/>
                <a:lumOff val="4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a:p>
              <a:pPr algn="ctr" fontAlgn="base">
                <a:spcBef>
                  <a:spcPct val="0"/>
                </a:spcBef>
                <a:spcAft>
                  <a:spcPct val="0"/>
                </a:spcAft>
              </a:pPr>
              <a:endParaRPr kumimoji="1" lang="en-US" altLang="zh-CN" sz="1600" b="1">
                <a:solidFill>
                  <a:srgbClr val="000000"/>
                </a:solidFill>
              </a:endParaRPr>
            </a:p>
          </p:txBody>
        </p:sp>
        <p:sp>
          <p:nvSpPr>
            <p:cNvPr id="235534" name="Text Box 11"/>
            <p:cNvSpPr txBox="1">
              <a:spLocks noChangeArrowheads="1"/>
            </p:cNvSpPr>
            <p:nvPr/>
          </p:nvSpPr>
          <p:spPr bwMode="auto">
            <a:xfrm>
              <a:off x="80" y="263"/>
              <a:ext cx="432" cy="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0"/>
                </a:spcBef>
                <a:spcAft>
                  <a:spcPct val="0"/>
                </a:spcAft>
              </a:pPr>
              <a:r>
                <a:rPr lang="en-US" altLang="zh-CN" sz="1400" b="1">
                  <a:solidFill>
                    <a:srgbClr val="000000"/>
                  </a:solidFill>
                </a:rPr>
                <a:t>0</a:t>
              </a:r>
            </a:p>
            <a:p>
              <a:pPr algn="r" eaLnBrk="1" fontAlgn="base" hangingPunct="1">
                <a:spcBef>
                  <a:spcPct val="0"/>
                </a:spcBef>
                <a:spcAft>
                  <a:spcPct val="0"/>
                </a:spcAft>
              </a:pPr>
              <a:endParaRPr lang="en-US" altLang="zh-CN" sz="1400" b="1">
                <a:solidFill>
                  <a:srgbClr val="000000"/>
                </a:solidFill>
              </a:endParaRPr>
            </a:p>
            <a:p>
              <a:pPr algn="r" eaLnBrk="1" fontAlgn="base" hangingPunct="1">
                <a:spcBef>
                  <a:spcPct val="0"/>
                </a:spcBef>
                <a:spcAft>
                  <a:spcPct val="0"/>
                </a:spcAft>
              </a:pPr>
              <a:r>
                <a:rPr lang="en-US" altLang="zh-CN" sz="1400" b="1">
                  <a:solidFill>
                    <a:srgbClr val="000000"/>
                  </a:solidFill>
                </a:rPr>
                <a:t>100</a:t>
              </a:r>
            </a:p>
            <a:p>
              <a:pPr algn="r" eaLnBrk="1" fontAlgn="base" hangingPunct="1">
                <a:spcBef>
                  <a:spcPct val="0"/>
                </a:spcBef>
                <a:spcAft>
                  <a:spcPct val="0"/>
                </a:spcAft>
              </a:pPr>
              <a:endParaRPr lang="en-US" altLang="zh-CN" sz="1400" b="1">
                <a:solidFill>
                  <a:srgbClr val="000000"/>
                </a:solidFill>
              </a:endParaRPr>
            </a:p>
            <a:p>
              <a:pPr algn="r" eaLnBrk="1" fontAlgn="base" hangingPunct="1">
                <a:spcBef>
                  <a:spcPct val="0"/>
                </a:spcBef>
                <a:spcAft>
                  <a:spcPct val="0"/>
                </a:spcAft>
              </a:pPr>
              <a:endParaRPr lang="en-US" altLang="zh-CN" sz="1400" b="1">
                <a:solidFill>
                  <a:srgbClr val="000000"/>
                </a:solidFill>
              </a:endParaRPr>
            </a:p>
            <a:p>
              <a:pPr algn="r" eaLnBrk="1" fontAlgn="base" hangingPunct="1">
                <a:spcBef>
                  <a:spcPct val="0"/>
                </a:spcBef>
                <a:spcAft>
                  <a:spcPct val="0"/>
                </a:spcAft>
              </a:pPr>
              <a:endParaRPr lang="en-US" altLang="zh-CN" sz="1400" b="1">
                <a:solidFill>
                  <a:srgbClr val="000000"/>
                </a:solidFill>
              </a:endParaRPr>
            </a:p>
            <a:p>
              <a:pPr algn="r" eaLnBrk="1" fontAlgn="base" hangingPunct="1">
                <a:spcBef>
                  <a:spcPct val="0"/>
                </a:spcBef>
                <a:spcAft>
                  <a:spcPct val="0"/>
                </a:spcAft>
              </a:pPr>
              <a:r>
                <a:rPr lang="en-US" altLang="zh-CN" sz="1400" b="1">
                  <a:solidFill>
                    <a:srgbClr val="000000"/>
                  </a:solidFill>
                </a:rPr>
                <a:t>2500</a:t>
              </a:r>
            </a:p>
            <a:p>
              <a:pPr algn="r" eaLnBrk="1" fontAlgn="base" hangingPunct="1">
                <a:spcBef>
                  <a:spcPct val="10000"/>
                </a:spcBef>
                <a:spcAft>
                  <a:spcPct val="0"/>
                </a:spcAft>
              </a:pPr>
              <a:endParaRPr lang="en-US" altLang="zh-CN" sz="1400" b="1">
                <a:solidFill>
                  <a:srgbClr val="000000"/>
                </a:solidFill>
              </a:endParaRPr>
            </a:p>
            <a:p>
              <a:pPr algn="r" eaLnBrk="1" fontAlgn="base" hangingPunct="1">
                <a:spcBef>
                  <a:spcPct val="10000"/>
                </a:spcBef>
                <a:spcAft>
                  <a:spcPct val="0"/>
                </a:spcAft>
              </a:pPr>
              <a:endParaRPr lang="en-US" altLang="zh-CN" sz="1400" b="1">
                <a:solidFill>
                  <a:srgbClr val="000000"/>
                </a:solidFill>
              </a:endParaRPr>
            </a:p>
            <a:p>
              <a:pPr algn="r" eaLnBrk="1" fontAlgn="base" hangingPunct="1">
                <a:spcBef>
                  <a:spcPct val="10000"/>
                </a:spcBef>
                <a:spcAft>
                  <a:spcPct val="0"/>
                </a:spcAft>
              </a:pPr>
              <a:endParaRPr lang="en-US" altLang="zh-CN" sz="1400" b="1">
                <a:solidFill>
                  <a:srgbClr val="000000"/>
                </a:solidFill>
              </a:endParaRPr>
            </a:p>
            <a:p>
              <a:pPr algn="r" eaLnBrk="1" fontAlgn="base" hangingPunct="1">
                <a:spcBef>
                  <a:spcPct val="10000"/>
                </a:spcBef>
                <a:spcAft>
                  <a:spcPct val="0"/>
                </a:spcAft>
              </a:pPr>
              <a:endParaRPr lang="en-US" altLang="zh-CN" sz="1400" b="1">
                <a:solidFill>
                  <a:srgbClr val="000000"/>
                </a:solidFill>
              </a:endParaRPr>
            </a:p>
            <a:p>
              <a:pPr algn="r" eaLnBrk="1" fontAlgn="base" hangingPunct="1">
                <a:spcBef>
                  <a:spcPct val="10000"/>
                </a:spcBef>
                <a:spcAft>
                  <a:spcPct val="0"/>
                </a:spcAft>
              </a:pPr>
              <a:r>
                <a:rPr lang="en-US" altLang="zh-CN" sz="1400" b="1">
                  <a:solidFill>
                    <a:srgbClr val="000000"/>
                  </a:solidFill>
                </a:rPr>
                <a:t>5000</a:t>
              </a:r>
            </a:p>
          </p:txBody>
        </p:sp>
        <p:sp>
          <p:nvSpPr>
            <p:cNvPr id="235535" name="Line 12"/>
            <p:cNvSpPr>
              <a:spLocks noChangeShapeType="1"/>
            </p:cNvSpPr>
            <p:nvPr/>
          </p:nvSpPr>
          <p:spPr bwMode="auto">
            <a:xfrm>
              <a:off x="560" y="584"/>
              <a:ext cx="86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36" name="Line 13"/>
            <p:cNvSpPr>
              <a:spLocks noChangeShapeType="1"/>
            </p:cNvSpPr>
            <p:nvPr/>
          </p:nvSpPr>
          <p:spPr bwMode="auto">
            <a:xfrm>
              <a:off x="560" y="776"/>
              <a:ext cx="87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37" name="Line 14"/>
            <p:cNvSpPr>
              <a:spLocks noChangeShapeType="1"/>
            </p:cNvSpPr>
            <p:nvPr/>
          </p:nvSpPr>
          <p:spPr bwMode="auto">
            <a:xfrm>
              <a:off x="560" y="1144"/>
              <a:ext cx="86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38" name="Line 15"/>
            <p:cNvSpPr>
              <a:spLocks noChangeShapeType="1"/>
            </p:cNvSpPr>
            <p:nvPr/>
          </p:nvSpPr>
          <p:spPr bwMode="auto">
            <a:xfrm>
              <a:off x="560" y="1336"/>
              <a:ext cx="88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39" name="Text Box 16"/>
            <p:cNvSpPr txBox="1">
              <a:spLocks noChangeArrowheads="1"/>
            </p:cNvSpPr>
            <p:nvPr/>
          </p:nvSpPr>
          <p:spPr bwMode="auto">
            <a:xfrm>
              <a:off x="664" y="194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800" b="1">
                  <a:solidFill>
                    <a:srgbClr val="000000"/>
                  </a:solidFill>
                </a:rPr>
                <a:t>作业</a:t>
              </a:r>
              <a:r>
                <a:rPr lang="en-US" altLang="zh-CN" sz="1800" b="1">
                  <a:solidFill>
                    <a:srgbClr val="000000"/>
                  </a:solidFill>
                  <a:latin typeface="Times New Roman" pitchFamily="18" charset="0"/>
                </a:rPr>
                <a:t>J</a:t>
              </a:r>
            </a:p>
          </p:txBody>
        </p:sp>
        <p:sp>
          <p:nvSpPr>
            <p:cNvPr id="235540" name="AutoShape 17"/>
            <p:cNvSpPr>
              <a:spLocks noChangeArrowheads="1"/>
            </p:cNvSpPr>
            <p:nvPr/>
          </p:nvSpPr>
          <p:spPr bwMode="auto">
            <a:xfrm>
              <a:off x="2976" y="584"/>
              <a:ext cx="576" cy="192"/>
            </a:xfrm>
            <a:prstGeom prst="wedgeRectCallout">
              <a:avLst>
                <a:gd name="adj1" fmla="val -39583"/>
                <a:gd name="adj2" fmla="val 46356"/>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1600" b="1" dirty="0">
                  <a:solidFill>
                    <a:srgbClr val="000000"/>
                  </a:solidFill>
                </a:rPr>
                <a:t>10000</a:t>
              </a:r>
            </a:p>
          </p:txBody>
        </p:sp>
        <p:sp>
          <p:nvSpPr>
            <p:cNvPr id="235541" name="AutoShape 18"/>
            <p:cNvSpPr>
              <a:spLocks noChangeArrowheads="1"/>
            </p:cNvSpPr>
            <p:nvPr/>
          </p:nvSpPr>
          <p:spPr bwMode="auto">
            <a:xfrm>
              <a:off x="4224" y="152"/>
              <a:ext cx="1008" cy="1851"/>
            </a:xfrm>
            <a:prstGeom prst="wedgeRectCallout">
              <a:avLst>
                <a:gd name="adj1" fmla="val -23907"/>
                <a:gd name="adj2" fmla="val 45838"/>
              </a:avLst>
            </a:prstGeom>
            <a:solidFill>
              <a:schemeClr val="accent6">
                <a:lumMod val="60000"/>
                <a:lumOff val="4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kumimoji="1" lang="en-US" altLang="zh-CN" sz="1600" b="1" dirty="0">
                <a:solidFill>
                  <a:srgbClr val="000000"/>
                </a:solidFill>
              </a:endParaRPr>
            </a:p>
            <a:p>
              <a:pPr algn="ctr" fontAlgn="base">
                <a:spcBef>
                  <a:spcPct val="0"/>
                </a:spcBef>
                <a:spcAft>
                  <a:spcPct val="0"/>
                </a:spcAft>
              </a:pPr>
              <a:endParaRPr kumimoji="1" lang="en-US" altLang="zh-CN" sz="1600" b="1" dirty="0">
                <a:solidFill>
                  <a:srgbClr val="000000"/>
                </a:solidFill>
              </a:endParaRPr>
            </a:p>
            <a:p>
              <a:pPr algn="ctr" fontAlgn="base">
                <a:spcBef>
                  <a:spcPct val="0"/>
                </a:spcBef>
                <a:spcAft>
                  <a:spcPct val="0"/>
                </a:spcAft>
              </a:pPr>
              <a:endParaRPr kumimoji="1" lang="en-US" altLang="zh-CN" sz="1600" b="1" dirty="0">
                <a:solidFill>
                  <a:srgbClr val="000000"/>
                </a:solidFill>
              </a:endParaRPr>
            </a:p>
            <a:p>
              <a:pPr algn="ctr" fontAlgn="base">
                <a:spcBef>
                  <a:spcPct val="0"/>
                </a:spcBef>
                <a:spcAft>
                  <a:spcPct val="0"/>
                </a:spcAft>
              </a:pPr>
              <a:r>
                <a:rPr kumimoji="1" lang="en-US" altLang="zh-CN" sz="1600" b="1" dirty="0" smtClean="0">
                  <a:solidFill>
                    <a:srgbClr val="000000"/>
                  </a:solidFill>
                </a:rPr>
                <a:t>LOAD 1, 12500</a:t>
              </a:r>
              <a:endParaRPr kumimoji="1" lang="en-US" altLang="zh-CN" sz="1600" b="1" dirty="0">
                <a:solidFill>
                  <a:srgbClr val="000000"/>
                </a:solidFill>
              </a:endParaRPr>
            </a:p>
            <a:p>
              <a:pPr algn="ctr" fontAlgn="base">
                <a:spcBef>
                  <a:spcPct val="0"/>
                </a:spcBef>
                <a:spcAft>
                  <a:spcPct val="0"/>
                </a:spcAft>
              </a:pPr>
              <a:endParaRPr kumimoji="1" lang="en-US" altLang="zh-CN" sz="1600" b="1" dirty="0">
                <a:solidFill>
                  <a:srgbClr val="000000"/>
                </a:solidFill>
              </a:endParaRPr>
            </a:p>
            <a:p>
              <a:pPr algn="ctr" fontAlgn="base">
                <a:spcBef>
                  <a:spcPct val="0"/>
                </a:spcBef>
                <a:spcAft>
                  <a:spcPct val="0"/>
                </a:spcAft>
              </a:pPr>
              <a:endParaRPr kumimoji="1" lang="en-US" altLang="zh-CN" sz="1600" b="1" dirty="0">
                <a:solidFill>
                  <a:srgbClr val="000000"/>
                </a:solidFill>
              </a:endParaRPr>
            </a:p>
            <a:p>
              <a:pPr algn="ctr" fontAlgn="base">
                <a:spcBef>
                  <a:spcPct val="0"/>
                </a:spcBef>
                <a:spcAft>
                  <a:spcPct val="0"/>
                </a:spcAft>
              </a:pPr>
              <a:r>
                <a:rPr kumimoji="1" lang="en-US" altLang="zh-CN" sz="1600" b="1" dirty="0">
                  <a:solidFill>
                    <a:srgbClr val="000000"/>
                  </a:solidFill>
                </a:rPr>
                <a:t>365</a:t>
              </a:r>
            </a:p>
          </p:txBody>
        </p:sp>
        <p:sp>
          <p:nvSpPr>
            <p:cNvPr id="235542" name="Line 19"/>
            <p:cNvSpPr>
              <a:spLocks noChangeShapeType="1"/>
            </p:cNvSpPr>
            <p:nvPr/>
          </p:nvSpPr>
          <p:spPr bwMode="auto">
            <a:xfrm>
              <a:off x="4224" y="632"/>
              <a:ext cx="100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43" name="Line 20"/>
            <p:cNvSpPr>
              <a:spLocks noChangeShapeType="1"/>
            </p:cNvSpPr>
            <p:nvPr/>
          </p:nvSpPr>
          <p:spPr bwMode="auto">
            <a:xfrm>
              <a:off x="4224" y="344"/>
              <a:ext cx="100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44" name="Line 21"/>
            <p:cNvSpPr>
              <a:spLocks noChangeShapeType="1"/>
            </p:cNvSpPr>
            <p:nvPr/>
          </p:nvSpPr>
          <p:spPr bwMode="auto">
            <a:xfrm>
              <a:off x="4224" y="824"/>
              <a:ext cx="100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45" name="Line 22"/>
            <p:cNvSpPr>
              <a:spLocks noChangeShapeType="1"/>
            </p:cNvSpPr>
            <p:nvPr/>
          </p:nvSpPr>
          <p:spPr bwMode="auto">
            <a:xfrm>
              <a:off x="4224" y="1128"/>
              <a:ext cx="100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46" name="Line 23"/>
            <p:cNvSpPr>
              <a:spLocks noChangeShapeType="1"/>
            </p:cNvSpPr>
            <p:nvPr/>
          </p:nvSpPr>
          <p:spPr bwMode="auto">
            <a:xfrm>
              <a:off x="4224" y="1280"/>
              <a:ext cx="100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47" name="Line 24"/>
            <p:cNvSpPr>
              <a:spLocks noChangeShapeType="1"/>
            </p:cNvSpPr>
            <p:nvPr/>
          </p:nvSpPr>
          <p:spPr bwMode="auto">
            <a:xfrm>
              <a:off x="3216" y="776"/>
              <a:ext cx="0" cy="37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48" name="AutoShape 25"/>
            <p:cNvSpPr>
              <a:spLocks noChangeArrowheads="1"/>
            </p:cNvSpPr>
            <p:nvPr/>
          </p:nvSpPr>
          <p:spPr bwMode="auto">
            <a:xfrm>
              <a:off x="3142" y="1150"/>
              <a:ext cx="144" cy="144"/>
            </a:xfrm>
            <a:prstGeom prst="flowChartOr">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49" name="Line 26"/>
            <p:cNvSpPr>
              <a:spLocks noChangeShapeType="1"/>
            </p:cNvSpPr>
            <p:nvPr/>
          </p:nvSpPr>
          <p:spPr bwMode="auto">
            <a:xfrm>
              <a:off x="3279" y="1224"/>
              <a:ext cx="9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50" name="Line 27"/>
            <p:cNvSpPr>
              <a:spLocks noChangeShapeType="1"/>
            </p:cNvSpPr>
            <p:nvPr/>
          </p:nvSpPr>
          <p:spPr bwMode="auto">
            <a:xfrm>
              <a:off x="2581" y="1220"/>
              <a:ext cx="555"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51" name="Text Box 28"/>
            <p:cNvSpPr txBox="1">
              <a:spLocks noChangeArrowheads="1"/>
            </p:cNvSpPr>
            <p:nvPr/>
          </p:nvSpPr>
          <p:spPr bwMode="auto">
            <a:xfrm>
              <a:off x="4512" y="196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800" b="1">
                  <a:solidFill>
                    <a:srgbClr val="000000"/>
                  </a:solidFill>
                </a:rPr>
                <a:t>主存</a:t>
              </a:r>
            </a:p>
          </p:txBody>
        </p:sp>
        <p:sp>
          <p:nvSpPr>
            <p:cNvPr id="235552" name="Text Box 29"/>
            <p:cNvSpPr txBox="1">
              <a:spLocks noChangeArrowheads="1"/>
            </p:cNvSpPr>
            <p:nvPr/>
          </p:nvSpPr>
          <p:spPr bwMode="auto">
            <a:xfrm>
              <a:off x="1472" y="472"/>
              <a:ext cx="67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pPr>
              <a:r>
                <a:rPr lang="zh-CN" altLang="en-US" sz="1600" b="1" dirty="0">
                  <a:solidFill>
                    <a:srgbClr val="000000"/>
                  </a:solidFill>
                </a:rPr>
                <a:t>逻辑地址</a:t>
              </a:r>
            </a:p>
            <a:p>
              <a:pPr algn="ctr" eaLnBrk="1" fontAlgn="base" hangingPunct="1">
                <a:spcBef>
                  <a:spcPct val="0"/>
                </a:spcBef>
                <a:spcAft>
                  <a:spcPct val="0"/>
                </a:spcAft>
              </a:pPr>
              <a:r>
                <a:rPr lang="en-US" altLang="zh-CN" sz="1600" b="1" dirty="0" smtClean="0">
                  <a:solidFill>
                    <a:srgbClr val="000000"/>
                  </a:solidFill>
                </a:rPr>
                <a:t>2500</a:t>
              </a:r>
              <a:endParaRPr lang="en-US" altLang="zh-CN" sz="1600" b="1" dirty="0">
                <a:solidFill>
                  <a:srgbClr val="000000"/>
                </a:solidFill>
              </a:endParaRPr>
            </a:p>
          </p:txBody>
        </p:sp>
        <p:sp>
          <p:nvSpPr>
            <p:cNvPr id="235553" name="Text Box 30"/>
            <p:cNvSpPr txBox="1">
              <a:spLocks noChangeArrowheads="1"/>
            </p:cNvSpPr>
            <p:nvPr/>
          </p:nvSpPr>
          <p:spPr bwMode="auto">
            <a:xfrm>
              <a:off x="2880" y="368"/>
              <a:ext cx="81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基址寄存器</a:t>
              </a:r>
            </a:p>
          </p:txBody>
        </p:sp>
        <p:sp>
          <p:nvSpPr>
            <p:cNvPr id="235555" name="Text Box 32"/>
            <p:cNvSpPr txBox="1">
              <a:spLocks noChangeArrowheads="1"/>
            </p:cNvSpPr>
            <p:nvPr/>
          </p:nvSpPr>
          <p:spPr bwMode="auto">
            <a:xfrm>
              <a:off x="3696" y="248"/>
              <a:ext cx="480" cy="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15000"/>
                </a:spcBef>
                <a:spcAft>
                  <a:spcPct val="0"/>
                </a:spcAft>
              </a:pPr>
              <a:r>
                <a:rPr lang="en-US" altLang="zh-CN" sz="1400" b="1" dirty="0">
                  <a:solidFill>
                    <a:srgbClr val="000000"/>
                  </a:solidFill>
                </a:rPr>
                <a:t>10000</a:t>
              </a:r>
            </a:p>
            <a:p>
              <a:pPr algn="r" eaLnBrk="1" fontAlgn="base" hangingPunct="1">
                <a:spcBef>
                  <a:spcPct val="15000"/>
                </a:spcBef>
                <a:spcAft>
                  <a:spcPct val="0"/>
                </a:spcAft>
              </a:pPr>
              <a:endParaRPr lang="en-US" altLang="zh-CN" sz="1400" b="1" dirty="0">
                <a:solidFill>
                  <a:srgbClr val="000000"/>
                </a:solidFill>
              </a:endParaRPr>
            </a:p>
            <a:p>
              <a:pPr algn="r" eaLnBrk="1" fontAlgn="base" hangingPunct="1">
                <a:spcBef>
                  <a:spcPct val="15000"/>
                </a:spcBef>
                <a:spcAft>
                  <a:spcPct val="0"/>
                </a:spcAft>
              </a:pPr>
              <a:r>
                <a:rPr lang="en-US" altLang="zh-CN" sz="1400" b="1" dirty="0">
                  <a:solidFill>
                    <a:srgbClr val="000000"/>
                  </a:solidFill>
                </a:rPr>
                <a:t>10100</a:t>
              </a:r>
            </a:p>
            <a:p>
              <a:pPr algn="r" eaLnBrk="1" fontAlgn="base" hangingPunct="1">
                <a:spcBef>
                  <a:spcPct val="15000"/>
                </a:spcBef>
                <a:spcAft>
                  <a:spcPct val="0"/>
                </a:spcAft>
              </a:pPr>
              <a:endParaRPr lang="en-US" altLang="zh-CN" sz="1400" b="1" dirty="0">
                <a:solidFill>
                  <a:srgbClr val="000000"/>
                </a:solidFill>
              </a:endParaRPr>
            </a:p>
            <a:p>
              <a:pPr algn="r" eaLnBrk="1" fontAlgn="base" hangingPunct="1">
                <a:spcBef>
                  <a:spcPct val="15000"/>
                </a:spcBef>
                <a:spcAft>
                  <a:spcPct val="0"/>
                </a:spcAft>
              </a:pPr>
              <a:endParaRPr lang="en-US" altLang="zh-CN" sz="1400" b="1" dirty="0">
                <a:solidFill>
                  <a:srgbClr val="000000"/>
                </a:solidFill>
              </a:endParaRPr>
            </a:p>
            <a:p>
              <a:pPr algn="r" eaLnBrk="1" fontAlgn="base" hangingPunct="1">
                <a:spcBef>
                  <a:spcPct val="15000"/>
                </a:spcBef>
                <a:spcAft>
                  <a:spcPct val="0"/>
                </a:spcAft>
              </a:pPr>
              <a:r>
                <a:rPr lang="en-US" altLang="zh-CN" sz="1400" b="1" dirty="0">
                  <a:solidFill>
                    <a:srgbClr val="000000"/>
                  </a:solidFill>
                </a:rPr>
                <a:t>12500</a:t>
              </a:r>
            </a:p>
            <a:p>
              <a:pPr algn="r" eaLnBrk="1" fontAlgn="base" hangingPunct="1">
                <a:spcBef>
                  <a:spcPct val="15000"/>
                </a:spcBef>
                <a:spcAft>
                  <a:spcPct val="0"/>
                </a:spcAft>
              </a:pPr>
              <a:endParaRPr lang="en-US" altLang="zh-CN" sz="1400" b="1" dirty="0">
                <a:solidFill>
                  <a:srgbClr val="000000"/>
                </a:solidFill>
              </a:endParaRPr>
            </a:p>
            <a:p>
              <a:pPr algn="r" eaLnBrk="1" fontAlgn="base" hangingPunct="1">
                <a:spcBef>
                  <a:spcPct val="15000"/>
                </a:spcBef>
                <a:spcAft>
                  <a:spcPct val="0"/>
                </a:spcAft>
              </a:pPr>
              <a:endParaRPr lang="en-US" altLang="zh-CN" sz="1400" b="1" dirty="0">
                <a:solidFill>
                  <a:srgbClr val="000000"/>
                </a:solidFill>
              </a:endParaRPr>
            </a:p>
            <a:p>
              <a:pPr algn="r" eaLnBrk="1" fontAlgn="base" hangingPunct="1">
                <a:spcBef>
                  <a:spcPct val="15000"/>
                </a:spcBef>
                <a:spcAft>
                  <a:spcPct val="0"/>
                </a:spcAft>
              </a:pPr>
              <a:endParaRPr lang="en-US" altLang="zh-CN" sz="1400" b="1" dirty="0">
                <a:solidFill>
                  <a:srgbClr val="000000"/>
                </a:solidFill>
              </a:endParaRPr>
            </a:p>
            <a:p>
              <a:pPr algn="r" eaLnBrk="1" fontAlgn="base" hangingPunct="1">
                <a:spcBef>
                  <a:spcPct val="15000"/>
                </a:spcBef>
                <a:spcAft>
                  <a:spcPct val="0"/>
                </a:spcAft>
              </a:pPr>
              <a:r>
                <a:rPr lang="en-US" altLang="zh-CN" sz="1400" b="1" dirty="0">
                  <a:solidFill>
                    <a:srgbClr val="000000"/>
                  </a:solidFill>
                </a:rPr>
                <a:t>15000</a:t>
              </a:r>
            </a:p>
          </p:txBody>
        </p:sp>
        <p:sp>
          <p:nvSpPr>
            <p:cNvPr id="235556" name="Line 33"/>
            <p:cNvSpPr>
              <a:spLocks noChangeShapeType="1"/>
            </p:cNvSpPr>
            <p:nvPr/>
          </p:nvSpPr>
          <p:spPr bwMode="auto">
            <a:xfrm>
              <a:off x="4224" y="1720"/>
              <a:ext cx="100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5557" name="Text Box 34"/>
            <p:cNvSpPr txBox="1">
              <a:spLocks noChangeArrowheads="1"/>
            </p:cNvSpPr>
            <p:nvPr/>
          </p:nvSpPr>
          <p:spPr bwMode="auto">
            <a:xfrm>
              <a:off x="3454" y="88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600" b="1">
                  <a:solidFill>
                    <a:srgbClr val="000000"/>
                  </a:solidFill>
                </a:rPr>
                <a:t>物理地址</a:t>
              </a:r>
            </a:p>
          </p:txBody>
        </p:sp>
        <p:sp>
          <p:nvSpPr>
            <p:cNvPr id="235558" name="Text Box 35"/>
            <p:cNvSpPr txBox="1">
              <a:spLocks noChangeArrowheads="1"/>
            </p:cNvSpPr>
            <p:nvPr/>
          </p:nvSpPr>
          <p:spPr bwMode="auto">
            <a:xfrm>
              <a:off x="567" y="576"/>
              <a:ext cx="9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400" b="1" dirty="0">
                  <a:solidFill>
                    <a:srgbClr val="000000"/>
                  </a:solidFill>
                </a:rPr>
                <a:t>LOAD </a:t>
              </a:r>
              <a:r>
                <a:rPr lang="en-US" altLang="zh-CN" sz="1400" b="1" dirty="0" smtClean="0">
                  <a:solidFill>
                    <a:srgbClr val="000000"/>
                  </a:solidFill>
                </a:rPr>
                <a:t>1, </a:t>
              </a:r>
              <a:r>
                <a:rPr lang="en-US" altLang="zh-CN" sz="1400" b="1" dirty="0">
                  <a:solidFill>
                    <a:srgbClr val="000000"/>
                  </a:solidFill>
                </a:rPr>
                <a:t>2500</a:t>
              </a:r>
            </a:p>
          </p:txBody>
        </p:sp>
        <p:sp>
          <p:nvSpPr>
            <p:cNvPr id="235559" name="Text Box 36"/>
            <p:cNvSpPr txBox="1">
              <a:spLocks noChangeArrowheads="1"/>
            </p:cNvSpPr>
            <p:nvPr/>
          </p:nvSpPr>
          <p:spPr bwMode="auto">
            <a:xfrm>
              <a:off x="568" y="1144"/>
              <a:ext cx="82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400" b="1">
                  <a:solidFill>
                    <a:srgbClr val="000000"/>
                  </a:solidFill>
                </a:rPr>
                <a:t>365</a:t>
              </a:r>
            </a:p>
          </p:txBody>
        </p:sp>
        <p:sp>
          <p:nvSpPr>
            <p:cNvPr id="235560" name="Text Box 37"/>
            <p:cNvSpPr txBox="1">
              <a:spLocks noChangeArrowheads="1"/>
            </p:cNvSpPr>
            <p:nvPr/>
          </p:nvSpPr>
          <p:spPr bwMode="auto">
            <a:xfrm>
              <a:off x="2485" y="1660"/>
              <a:ext cx="81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600" b="1">
                  <a:solidFill>
                    <a:srgbClr val="000000"/>
                  </a:solidFill>
                </a:rPr>
                <a:t>限长寄存器</a:t>
              </a:r>
            </a:p>
          </p:txBody>
        </p:sp>
        <p:sp>
          <p:nvSpPr>
            <p:cNvPr id="235561" name="Rectangle 38"/>
            <p:cNvSpPr>
              <a:spLocks noChangeArrowheads="1"/>
            </p:cNvSpPr>
            <p:nvPr/>
          </p:nvSpPr>
          <p:spPr bwMode="auto">
            <a:xfrm>
              <a:off x="1849" y="1657"/>
              <a:ext cx="609" cy="189"/>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1600" b="1" dirty="0">
                  <a:solidFill>
                    <a:srgbClr val="000000"/>
                  </a:solidFill>
                </a:rPr>
                <a:t>5000</a:t>
              </a:r>
            </a:p>
          </p:txBody>
        </p:sp>
        <p:sp>
          <p:nvSpPr>
            <p:cNvPr id="235562" name="AutoShape 39"/>
            <p:cNvSpPr>
              <a:spLocks noChangeArrowheads="1"/>
            </p:cNvSpPr>
            <p:nvPr/>
          </p:nvSpPr>
          <p:spPr bwMode="auto">
            <a:xfrm>
              <a:off x="1762" y="1058"/>
              <a:ext cx="813" cy="323"/>
            </a:xfrm>
            <a:prstGeom prst="flowChartDecision">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63" name="Line 40"/>
            <p:cNvSpPr>
              <a:spLocks noChangeShapeType="1"/>
            </p:cNvSpPr>
            <p:nvPr/>
          </p:nvSpPr>
          <p:spPr bwMode="auto">
            <a:xfrm>
              <a:off x="1420" y="694"/>
              <a:ext cx="1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64" name="Line 41"/>
            <p:cNvSpPr>
              <a:spLocks noChangeShapeType="1"/>
            </p:cNvSpPr>
            <p:nvPr/>
          </p:nvSpPr>
          <p:spPr bwMode="auto">
            <a:xfrm>
              <a:off x="1578" y="694"/>
              <a:ext cx="0" cy="5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65" name="Line 42"/>
            <p:cNvSpPr>
              <a:spLocks noChangeShapeType="1"/>
            </p:cNvSpPr>
            <p:nvPr/>
          </p:nvSpPr>
          <p:spPr bwMode="auto">
            <a:xfrm>
              <a:off x="1578" y="1223"/>
              <a:ext cx="189"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66" name="Text Box 43"/>
            <p:cNvSpPr txBox="1">
              <a:spLocks noChangeArrowheads="1"/>
            </p:cNvSpPr>
            <p:nvPr/>
          </p:nvSpPr>
          <p:spPr bwMode="auto">
            <a:xfrm>
              <a:off x="1762" y="1105"/>
              <a:ext cx="781" cy="231"/>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rPr>
                <a:t>&lt;5000?</a:t>
              </a:r>
            </a:p>
          </p:txBody>
        </p:sp>
        <p:sp>
          <p:nvSpPr>
            <p:cNvPr id="235567" name="Line 44"/>
            <p:cNvSpPr>
              <a:spLocks noChangeShapeType="1"/>
            </p:cNvSpPr>
            <p:nvPr/>
          </p:nvSpPr>
          <p:spPr bwMode="auto">
            <a:xfrm flipV="1">
              <a:off x="2154" y="1389"/>
              <a:ext cx="0" cy="2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68" name="Text Box 45"/>
            <p:cNvSpPr txBox="1">
              <a:spLocks noChangeArrowheads="1"/>
            </p:cNvSpPr>
            <p:nvPr/>
          </p:nvSpPr>
          <p:spPr bwMode="auto">
            <a:xfrm>
              <a:off x="2191" y="386"/>
              <a:ext cx="41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600" b="1">
                  <a:solidFill>
                    <a:srgbClr val="CC3300"/>
                  </a:solidFill>
                </a:rPr>
                <a:t>越界</a:t>
              </a:r>
            </a:p>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600" b="1">
                  <a:solidFill>
                    <a:srgbClr val="CC3300"/>
                  </a:solidFill>
                </a:rPr>
                <a:t>中断</a:t>
              </a:r>
            </a:p>
          </p:txBody>
        </p:sp>
        <p:sp>
          <p:nvSpPr>
            <p:cNvPr id="235569" name="Line 46"/>
            <p:cNvSpPr>
              <a:spLocks noChangeShapeType="1"/>
            </p:cNvSpPr>
            <p:nvPr/>
          </p:nvSpPr>
          <p:spPr bwMode="auto">
            <a:xfrm flipV="1">
              <a:off x="2375" y="679"/>
              <a:ext cx="0" cy="1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70" name="Line 47"/>
            <p:cNvSpPr>
              <a:spLocks noChangeShapeType="1"/>
            </p:cNvSpPr>
            <p:nvPr/>
          </p:nvSpPr>
          <p:spPr bwMode="auto">
            <a:xfrm flipV="1">
              <a:off x="2170" y="844"/>
              <a:ext cx="0" cy="2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71" name="Line 48"/>
            <p:cNvSpPr>
              <a:spLocks noChangeShapeType="1"/>
            </p:cNvSpPr>
            <p:nvPr/>
          </p:nvSpPr>
          <p:spPr bwMode="auto">
            <a:xfrm>
              <a:off x="2170" y="844"/>
              <a:ext cx="2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5572" name="Text Box 49"/>
            <p:cNvSpPr txBox="1">
              <a:spLocks noChangeArrowheads="1"/>
            </p:cNvSpPr>
            <p:nvPr/>
          </p:nvSpPr>
          <p:spPr bwMode="auto">
            <a:xfrm>
              <a:off x="2120" y="861"/>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dirty="0">
                  <a:solidFill>
                    <a:srgbClr val="000000"/>
                  </a:solidFill>
                </a:rPr>
                <a:t>否</a:t>
              </a:r>
            </a:p>
          </p:txBody>
        </p:sp>
        <p:sp>
          <p:nvSpPr>
            <p:cNvPr id="235573" name="Text Box 50"/>
            <p:cNvSpPr txBox="1">
              <a:spLocks noChangeArrowheads="1"/>
            </p:cNvSpPr>
            <p:nvPr/>
          </p:nvSpPr>
          <p:spPr bwMode="auto">
            <a:xfrm>
              <a:off x="2579" y="1005"/>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是</a:t>
              </a:r>
            </a:p>
          </p:txBody>
        </p:sp>
      </p:grpSp>
      <p:sp>
        <p:nvSpPr>
          <p:cNvPr id="318516" name="Text Box 52"/>
          <p:cNvSpPr txBox="1">
            <a:spLocks noChangeArrowheads="1"/>
          </p:cNvSpPr>
          <p:nvPr/>
        </p:nvSpPr>
        <p:spPr bwMode="auto">
          <a:xfrm>
            <a:off x="480837" y="5589240"/>
            <a:ext cx="8356600" cy="954107"/>
          </a:xfrm>
          <a:prstGeom prst="rect">
            <a:avLst/>
          </a:prstGeom>
          <a:solidFill>
            <a:srgbClr val="FFFFCC"/>
          </a:solidFill>
          <a:ln w="190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宋体" pitchFamily="2" charset="-122"/>
                <a:ea typeface="楷体_GB2312" pitchFamily="49" charset="-122"/>
              </a:rPr>
              <a:t>程序从内存的某处移动到另一处时，只需修改基址寄存器的值即可。</a:t>
            </a:r>
            <a:endParaRPr lang="zh-CN" altLang="en-US" sz="2800" b="1" dirty="0">
              <a:solidFill>
                <a:srgbClr val="000066"/>
              </a:solidFill>
              <a:ea typeface="楷体_GB2312" pitchFamily="49" charset="-122"/>
            </a:endParaRPr>
          </a:p>
        </p:txBody>
      </p:sp>
    </p:spTree>
    <p:extLst>
      <p:ext uri="{BB962C8B-B14F-4D97-AF65-F5344CB8AC3E}">
        <p14:creationId xmlns:p14="http://schemas.microsoft.com/office/powerpoint/2010/main" val="1178676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Effect transition="in" filter="dissolve">
                                      <p:cBhvr>
                                        <p:cTn id="7" dur="500"/>
                                        <p:tgtEl>
                                          <p:spTgt spid="318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8473"/>
                                        </p:tgtEl>
                                        <p:attrNameLst>
                                          <p:attrName>style.visibility</p:attrName>
                                        </p:attrNameLst>
                                      </p:cBhvr>
                                      <p:to>
                                        <p:strVal val="visible"/>
                                      </p:to>
                                    </p:set>
                                    <p:anim calcmode="lin" valueType="num">
                                      <p:cBhvr additive="base">
                                        <p:cTn id="12" dur="500" fill="hold"/>
                                        <p:tgtEl>
                                          <p:spTgt spid="318473"/>
                                        </p:tgtEl>
                                        <p:attrNameLst>
                                          <p:attrName>ppt_x</p:attrName>
                                        </p:attrNameLst>
                                      </p:cBhvr>
                                      <p:tavLst>
                                        <p:tav tm="0">
                                          <p:val>
                                            <p:strVal val="0-#ppt_w/2"/>
                                          </p:val>
                                        </p:tav>
                                        <p:tav tm="100000">
                                          <p:val>
                                            <p:strVal val="#ppt_x"/>
                                          </p:val>
                                        </p:tav>
                                      </p:tavLst>
                                    </p:anim>
                                    <p:anim calcmode="lin" valueType="num">
                                      <p:cBhvr additive="base">
                                        <p:cTn id="13" dur="500" fill="hold"/>
                                        <p:tgtEl>
                                          <p:spTgt spid="31847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8516"/>
                                        </p:tgtEl>
                                        <p:attrNameLst>
                                          <p:attrName>style.visibility</p:attrName>
                                        </p:attrNameLst>
                                      </p:cBhvr>
                                      <p:to>
                                        <p:strVal val="visible"/>
                                      </p:to>
                                    </p:set>
                                    <p:anim calcmode="lin" valueType="num">
                                      <p:cBhvr additive="base">
                                        <p:cTn id="18" dur="500" fill="hold"/>
                                        <p:tgtEl>
                                          <p:spTgt spid="318516"/>
                                        </p:tgtEl>
                                        <p:attrNameLst>
                                          <p:attrName>ppt_x</p:attrName>
                                        </p:attrNameLst>
                                      </p:cBhvr>
                                      <p:tavLst>
                                        <p:tav tm="0">
                                          <p:val>
                                            <p:strVal val="0-#ppt_w/2"/>
                                          </p:val>
                                        </p:tav>
                                        <p:tav tm="100000">
                                          <p:val>
                                            <p:strVal val="#ppt_x"/>
                                          </p:val>
                                        </p:tav>
                                      </p:tavLst>
                                    </p:anim>
                                    <p:anim calcmode="lin" valueType="num">
                                      <p:cBhvr additive="base">
                                        <p:cTn id="19" dur="500" fill="hold"/>
                                        <p:tgtEl>
                                          <p:spTgt spid="318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autoUpdateAnimBg="0"/>
      <p:bldP spid="31851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F5083B5E-3A8B-40E4-A4C2-9CEF5EDFC5D3}" type="slidenum">
              <a:rPr lang="en-US" altLang="zh-CN"/>
              <a:pPr>
                <a:defRPr/>
              </a:pPr>
              <a:t>39</a:t>
            </a:fld>
            <a:endParaRPr lang="en-US" altLang="zh-CN"/>
          </a:p>
        </p:txBody>
      </p:sp>
      <p:sp>
        <p:nvSpPr>
          <p:cNvPr id="6" name="Rectangle 2"/>
          <p:cNvSpPr>
            <a:spLocks noChangeArrowheads="1"/>
          </p:cNvSpPr>
          <p:nvPr/>
        </p:nvSpPr>
        <p:spPr bwMode="auto">
          <a:xfrm>
            <a:off x="254000" y="231775"/>
            <a:ext cx="5446713"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3.  </a:t>
            </a:r>
            <a:r>
              <a:rPr kumimoji="1" lang="zh-CN" altLang="en-US" sz="2800" b="1">
                <a:solidFill>
                  <a:srgbClr val="000000"/>
                </a:solidFill>
              </a:rPr>
              <a:t>动态重定位分区分配算法</a:t>
            </a:r>
          </a:p>
        </p:txBody>
      </p:sp>
      <p:sp>
        <p:nvSpPr>
          <p:cNvPr id="7" name="Text Box 3"/>
          <p:cNvSpPr txBox="1">
            <a:spLocks noChangeArrowheads="1"/>
          </p:cNvSpPr>
          <p:nvPr/>
        </p:nvSpPr>
        <p:spPr bwMode="auto">
          <a:xfrm>
            <a:off x="358775" y="715963"/>
            <a:ext cx="7772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a:solidFill>
                  <a:srgbClr val="0000FF"/>
                </a:solidFill>
                <a:latin typeface="楷体_GB2312" pitchFamily="49" charset="-122"/>
                <a:ea typeface="楷体_GB2312" pitchFamily="49" charset="-122"/>
              </a:rPr>
              <a:t>与动态分区分配算法基本相同，只是增加了紧凑功能。</a:t>
            </a:r>
          </a:p>
          <a:p>
            <a:pPr eaLnBrk="1" fontAlgn="base" hangingPunct="1">
              <a:spcBef>
                <a:spcPct val="0"/>
              </a:spcBef>
              <a:spcAft>
                <a:spcPct val="0"/>
              </a:spcAft>
            </a:pPr>
            <a:r>
              <a:rPr lang="zh-CN" altLang="en-US" b="1">
                <a:solidFill>
                  <a:srgbClr val="000066"/>
                </a:solidFill>
                <a:latin typeface="仿宋_GB2312" pitchFamily="49" charset="-122"/>
                <a:ea typeface="仿宋_GB2312" pitchFamily="49" charset="-122"/>
              </a:rPr>
              <a:t>当找不到满足请求的空闲区，但空闲区总和大于等于请求数时，进行紧凑操作。</a:t>
            </a:r>
            <a:r>
              <a:rPr lang="zh-CN" altLang="en-US" b="1">
                <a:solidFill>
                  <a:srgbClr val="0000FF"/>
                </a:solidFill>
                <a:latin typeface="楷体_GB2312" pitchFamily="49" charset="-122"/>
                <a:ea typeface="楷体_GB2312" pitchFamily="49" charset="-122"/>
              </a:rPr>
              <a:t> </a:t>
            </a:r>
          </a:p>
        </p:txBody>
      </p:sp>
      <p:grpSp>
        <p:nvGrpSpPr>
          <p:cNvPr id="8" name="Group 4"/>
          <p:cNvGrpSpPr>
            <a:grpSpLocks/>
          </p:cNvGrpSpPr>
          <p:nvPr/>
        </p:nvGrpSpPr>
        <p:grpSpPr bwMode="auto">
          <a:xfrm>
            <a:off x="485775" y="2028825"/>
            <a:ext cx="8162925" cy="4159250"/>
            <a:chOff x="306" y="1278"/>
            <a:chExt cx="5142" cy="2620"/>
          </a:xfrm>
        </p:grpSpPr>
        <p:sp>
          <p:nvSpPr>
            <p:cNvPr id="9" name="Oval 5"/>
            <p:cNvSpPr>
              <a:spLocks noChangeArrowheads="1"/>
            </p:cNvSpPr>
            <p:nvPr/>
          </p:nvSpPr>
          <p:spPr bwMode="auto">
            <a:xfrm>
              <a:off x="757" y="1278"/>
              <a:ext cx="955" cy="378"/>
            </a:xfrm>
            <a:prstGeom prst="ellipse">
              <a:avLst/>
            </a:prstGeom>
            <a:solidFill>
              <a:schemeClr val="accent6">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200" b="1">
                <a:solidFill>
                  <a:srgbClr val="000000"/>
                </a:solidFill>
              </a:endParaRPr>
            </a:p>
          </p:txBody>
        </p:sp>
        <p:sp>
          <p:nvSpPr>
            <p:cNvPr id="10" name="Text Box 6"/>
            <p:cNvSpPr txBox="1">
              <a:spLocks noChangeArrowheads="1"/>
            </p:cNvSpPr>
            <p:nvPr/>
          </p:nvSpPr>
          <p:spPr bwMode="auto">
            <a:xfrm>
              <a:off x="845" y="1318"/>
              <a:ext cx="82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800" b="1" dirty="0">
                  <a:solidFill>
                    <a:srgbClr val="000000"/>
                  </a:solidFill>
                </a:rPr>
                <a:t>请求分配</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800" b="1" dirty="0" err="1">
                  <a:solidFill>
                    <a:srgbClr val="000000"/>
                  </a:solidFill>
                  <a:latin typeface="Times New Roman" pitchFamily="18" charset="0"/>
                </a:rPr>
                <a:t>u.size</a:t>
              </a:r>
              <a:r>
                <a:rPr lang="zh-CN" altLang="en-US" sz="1800" b="1" dirty="0">
                  <a:solidFill>
                    <a:srgbClr val="000000"/>
                  </a:solidFill>
                </a:rPr>
                <a:t>分区</a:t>
              </a:r>
            </a:p>
          </p:txBody>
        </p:sp>
        <p:sp>
          <p:nvSpPr>
            <p:cNvPr id="11" name="AutoShape 7"/>
            <p:cNvSpPr>
              <a:spLocks noChangeArrowheads="1"/>
            </p:cNvSpPr>
            <p:nvPr/>
          </p:nvSpPr>
          <p:spPr bwMode="auto">
            <a:xfrm>
              <a:off x="482" y="1815"/>
              <a:ext cx="1475" cy="213"/>
            </a:xfrm>
            <a:prstGeom prst="flowChartProcess">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gn="ct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检索空闲分区表</a:t>
              </a:r>
              <a:r>
                <a:rPr kumimoji="1" lang="en-US" altLang="zh-CN" b="1">
                  <a:solidFill>
                    <a:srgbClr val="000000"/>
                  </a:solidFill>
                  <a:latin typeface="宋体" pitchFamily="2" charset="-122"/>
                </a:rPr>
                <a:t>(</a:t>
              </a:r>
              <a:r>
                <a:rPr kumimoji="1" lang="zh-CN" altLang="en-US" b="1">
                  <a:solidFill>
                    <a:srgbClr val="000000"/>
                  </a:solidFill>
                  <a:latin typeface="宋体" pitchFamily="2" charset="-122"/>
                </a:rPr>
                <a:t>链</a:t>
              </a:r>
              <a:r>
                <a:rPr kumimoji="1" lang="en-US" altLang="zh-CN" b="1">
                  <a:solidFill>
                    <a:srgbClr val="000000"/>
                  </a:solidFill>
                  <a:latin typeface="宋体" pitchFamily="2" charset="-122"/>
                </a:rPr>
                <a:t>)</a:t>
              </a:r>
            </a:p>
          </p:txBody>
        </p:sp>
        <p:sp>
          <p:nvSpPr>
            <p:cNvPr id="12" name="AutoShape 8"/>
            <p:cNvSpPr>
              <a:spLocks noChangeArrowheads="1"/>
            </p:cNvSpPr>
            <p:nvPr/>
          </p:nvSpPr>
          <p:spPr bwMode="auto">
            <a:xfrm>
              <a:off x="331" y="2196"/>
              <a:ext cx="1767" cy="538"/>
            </a:xfrm>
            <a:prstGeom prst="flowChartDecision">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3" name="Text Box 9"/>
            <p:cNvSpPr txBox="1">
              <a:spLocks noChangeArrowheads="1"/>
            </p:cNvSpPr>
            <p:nvPr/>
          </p:nvSpPr>
          <p:spPr bwMode="auto">
            <a:xfrm>
              <a:off x="662" y="2311"/>
              <a:ext cx="1175"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800" b="1" dirty="0">
                  <a:solidFill>
                    <a:srgbClr val="000000"/>
                  </a:solidFill>
                </a:rPr>
                <a:t>找到大于</a:t>
              </a:r>
              <a:r>
                <a:rPr lang="en-US" altLang="zh-CN" sz="1800" b="1" dirty="0" err="1">
                  <a:solidFill>
                    <a:srgbClr val="000000"/>
                  </a:solidFill>
                </a:rPr>
                <a:t>u.size</a:t>
              </a:r>
              <a:endParaRPr lang="en-US" altLang="zh-CN" sz="1800" b="1" dirty="0">
                <a:solidFill>
                  <a:srgbClr val="000000"/>
                </a:solidFill>
              </a:endParaRPr>
            </a:p>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800" b="1" dirty="0">
                  <a:solidFill>
                    <a:srgbClr val="000000"/>
                  </a:solidFill>
                </a:rPr>
                <a:t>的可用区否？</a:t>
              </a:r>
            </a:p>
          </p:txBody>
        </p:sp>
        <p:sp>
          <p:nvSpPr>
            <p:cNvPr id="14" name="AutoShape 10"/>
            <p:cNvSpPr>
              <a:spLocks noChangeArrowheads="1"/>
            </p:cNvSpPr>
            <p:nvPr/>
          </p:nvSpPr>
          <p:spPr bwMode="auto">
            <a:xfrm>
              <a:off x="306" y="2967"/>
              <a:ext cx="1815" cy="205"/>
            </a:xfrm>
            <a:prstGeom prst="flowChartProcess">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gn="ctr" fontAlgn="base">
                <a:spcBef>
                  <a:spcPct val="20000"/>
                </a:spcBef>
                <a:spcAft>
                  <a:spcPct val="0"/>
                </a:spcAft>
                <a:buClr>
                  <a:srgbClr val="FF3300"/>
                </a:buClr>
                <a:buSzPct val="60000"/>
                <a:buFont typeface="Wingdings" pitchFamily="2" charset="2"/>
                <a:buNone/>
              </a:pPr>
              <a:r>
                <a:rPr kumimoji="1" lang="zh-CN" altLang="en-US" b="1">
                  <a:solidFill>
                    <a:srgbClr val="000000"/>
                  </a:solidFill>
                </a:rPr>
                <a:t>按动态分区方式进行分配</a:t>
              </a:r>
            </a:p>
          </p:txBody>
        </p:sp>
        <p:sp>
          <p:nvSpPr>
            <p:cNvPr id="15" name="AutoShape 11"/>
            <p:cNvSpPr>
              <a:spLocks noChangeArrowheads="1"/>
            </p:cNvSpPr>
            <p:nvPr/>
          </p:nvSpPr>
          <p:spPr bwMode="auto">
            <a:xfrm>
              <a:off x="434" y="3343"/>
              <a:ext cx="1555" cy="205"/>
            </a:xfrm>
            <a:prstGeom prst="flowChartProcess">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gn="ctr" fontAlgn="base">
                <a:spcBef>
                  <a:spcPct val="20000"/>
                </a:spcBef>
                <a:spcAft>
                  <a:spcPct val="0"/>
                </a:spcAft>
                <a:buClr>
                  <a:srgbClr val="FF3300"/>
                </a:buClr>
                <a:buSzPct val="60000"/>
                <a:buFont typeface="Wingdings" pitchFamily="2" charset="2"/>
                <a:buNone/>
              </a:pPr>
              <a:r>
                <a:rPr kumimoji="1" lang="zh-CN" altLang="en-US" b="1" dirty="0">
                  <a:solidFill>
                    <a:srgbClr val="000000"/>
                  </a:solidFill>
                </a:rPr>
                <a:t>修改有关的数据结构</a:t>
              </a:r>
            </a:p>
          </p:txBody>
        </p:sp>
        <p:sp>
          <p:nvSpPr>
            <p:cNvPr id="16" name="AutoShape 12"/>
            <p:cNvSpPr>
              <a:spLocks noChangeArrowheads="1"/>
            </p:cNvSpPr>
            <p:nvPr/>
          </p:nvSpPr>
          <p:spPr bwMode="auto">
            <a:xfrm>
              <a:off x="454" y="3717"/>
              <a:ext cx="1492" cy="181"/>
            </a:xfrm>
            <a:prstGeom prst="flowChartAlternateProcess">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gn="ctr" fontAlgn="base">
                <a:spcBef>
                  <a:spcPct val="20000"/>
                </a:spcBef>
                <a:spcAft>
                  <a:spcPct val="0"/>
                </a:spcAft>
                <a:buClr>
                  <a:srgbClr val="FF3300"/>
                </a:buClr>
                <a:buSzPct val="60000"/>
                <a:buFont typeface="Wingdings" pitchFamily="2" charset="2"/>
                <a:buNone/>
              </a:pPr>
              <a:r>
                <a:rPr kumimoji="1" lang="zh-CN" altLang="en-US" b="1" dirty="0">
                  <a:solidFill>
                    <a:srgbClr val="000000"/>
                  </a:solidFill>
                </a:rPr>
                <a:t>返回分区号及首址</a:t>
              </a:r>
            </a:p>
          </p:txBody>
        </p:sp>
        <p:sp>
          <p:nvSpPr>
            <p:cNvPr id="17" name="AutoShape 13"/>
            <p:cNvSpPr>
              <a:spLocks noChangeArrowheads="1"/>
            </p:cNvSpPr>
            <p:nvPr/>
          </p:nvSpPr>
          <p:spPr bwMode="auto">
            <a:xfrm>
              <a:off x="2624" y="2183"/>
              <a:ext cx="1547" cy="552"/>
            </a:xfrm>
            <a:prstGeom prst="flowChartDecision">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8" name="Text Box 14"/>
            <p:cNvSpPr txBox="1">
              <a:spLocks noChangeArrowheads="1"/>
            </p:cNvSpPr>
            <p:nvPr/>
          </p:nvSpPr>
          <p:spPr bwMode="auto">
            <a:xfrm>
              <a:off x="2807" y="2336"/>
              <a:ext cx="1175"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800" b="1" dirty="0">
                  <a:solidFill>
                    <a:srgbClr val="000000"/>
                  </a:solidFill>
                </a:rPr>
                <a:t>空闲分区总和≥</a:t>
              </a:r>
              <a:r>
                <a:rPr lang="en-US" altLang="zh-CN" sz="1800" b="1" dirty="0" err="1">
                  <a:solidFill>
                    <a:srgbClr val="000000"/>
                  </a:solidFill>
                </a:rPr>
                <a:t>u.size</a:t>
              </a:r>
              <a:r>
                <a:rPr lang="zh-CN" altLang="en-US" sz="1800" b="1" dirty="0">
                  <a:solidFill>
                    <a:srgbClr val="000000"/>
                  </a:solidFill>
                </a:rPr>
                <a:t>？</a:t>
              </a:r>
            </a:p>
          </p:txBody>
        </p:sp>
        <p:sp>
          <p:nvSpPr>
            <p:cNvPr id="19" name="AutoShape 15"/>
            <p:cNvSpPr>
              <a:spLocks noChangeArrowheads="1"/>
            </p:cNvSpPr>
            <p:nvPr/>
          </p:nvSpPr>
          <p:spPr bwMode="auto">
            <a:xfrm>
              <a:off x="2499" y="2943"/>
              <a:ext cx="1799" cy="213"/>
            </a:xfrm>
            <a:prstGeom prst="flowChartProcess">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gn="ctr" fontAlgn="base">
                <a:spcBef>
                  <a:spcPct val="20000"/>
                </a:spcBef>
                <a:spcAft>
                  <a:spcPct val="0"/>
                </a:spcAft>
                <a:buClr>
                  <a:srgbClr val="FF3300"/>
                </a:buClr>
                <a:buSzPct val="60000"/>
                <a:buFont typeface="Wingdings" pitchFamily="2" charset="2"/>
                <a:buNone/>
              </a:pPr>
              <a:r>
                <a:rPr kumimoji="1" lang="zh-CN" altLang="en-US" b="1" dirty="0">
                  <a:solidFill>
                    <a:srgbClr val="000000"/>
                  </a:solidFill>
                </a:rPr>
                <a:t>进行紧凑形成连续空闲区</a:t>
              </a:r>
            </a:p>
          </p:txBody>
        </p:sp>
        <p:sp>
          <p:nvSpPr>
            <p:cNvPr id="20" name="AutoShape 16"/>
            <p:cNvSpPr>
              <a:spLocks noChangeArrowheads="1"/>
            </p:cNvSpPr>
            <p:nvPr/>
          </p:nvSpPr>
          <p:spPr bwMode="auto">
            <a:xfrm>
              <a:off x="2674" y="3335"/>
              <a:ext cx="1436" cy="205"/>
            </a:xfrm>
            <a:prstGeom prst="flowChartProcess">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nchor="ctr"/>
            <a:lstStyle/>
            <a:p>
              <a:pPr algn="ctr" fontAlgn="base">
                <a:spcBef>
                  <a:spcPct val="20000"/>
                </a:spcBef>
                <a:spcAft>
                  <a:spcPct val="0"/>
                </a:spcAft>
                <a:buClr>
                  <a:srgbClr val="FF3300"/>
                </a:buClr>
                <a:buSzPct val="60000"/>
                <a:buFont typeface="Wingdings" pitchFamily="2" charset="2"/>
                <a:buNone/>
              </a:pPr>
              <a:r>
                <a:rPr kumimoji="1" lang="zh-CN" altLang="en-US" b="1" dirty="0">
                  <a:solidFill>
                    <a:srgbClr val="000000"/>
                  </a:solidFill>
                </a:rPr>
                <a:t>修改有关的数据结构</a:t>
              </a:r>
            </a:p>
          </p:txBody>
        </p:sp>
        <p:sp>
          <p:nvSpPr>
            <p:cNvPr id="21" name="Line 17"/>
            <p:cNvSpPr>
              <a:spLocks noChangeShapeType="1"/>
            </p:cNvSpPr>
            <p:nvPr/>
          </p:nvSpPr>
          <p:spPr bwMode="auto">
            <a:xfrm>
              <a:off x="1231" y="1657"/>
              <a:ext cx="0" cy="13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2" name="Line 18"/>
            <p:cNvSpPr>
              <a:spLocks noChangeShapeType="1"/>
            </p:cNvSpPr>
            <p:nvPr/>
          </p:nvSpPr>
          <p:spPr bwMode="auto">
            <a:xfrm>
              <a:off x="1215" y="2028"/>
              <a:ext cx="0" cy="1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 name="Line 19"/>
            <p:cNvSpPr>
              <a:spLocks noChangeShapeType="1"/>
            </p:cNvSpPr>
            <p:nvPr/>
          </p:nvSpPr>
          <p:spPr bwMode="auto">
            <a:xfrm>
              <a:off x="1215" y="2738"/>
              <a:ext cx="0" cy="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 name="Line 20"/>
            <p:cNvSpPr>
              <a:spLocks noChangeShapeType="1"/>
            </p:cNvSpPr>
            <p:nvPr/>
          </p:nvSpPr>
          <p:spPr bwMode="auto">
            <a:xfrm>
              <a:off x="1207" y="3172"/>
              <a:ext cx="0" cy="16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 name="Line 21"/>
            <p:cNvSpPr>
              <a:spLocks noChangeShapeType="1"/>
            </p:cNvSpPr>
            <p:nvPr/>
          </p:nvSpPr>
          <p:spPr bwMode="auto">
            <a:xfrm>
              <a:off x="1199" y="3551"/>
              <a:ext cx="0" cy="1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6" name="Line 22"/>
            <p:cNvSpPr>
              <a:spLocks noChangeShapeType="1"/>
            </p:cNvSpPr>
            <p:nvPr/>
          </p:nvSpPr>
          <p:spPr bwMode="auto">
            <a:xfrm>
              <a:off x="2115" y="2462"/>
              <a:ext cx="52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 name="Line 23"/>
            <p:cNvSpPr>
              <a:spLocks noChangeShapeType="1"/>
            </p:cNvSpPr>
            <p:nvPr/>
          </p:nvSpPr>
          <p:spPr bwMode="auto">
            <a:xfrm>
              <a:off x="3401" y="2746"/>
              <a:ext cx="0" cy="1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 name="Line 24"/>
            <p:cNvSpPr>
              <a:spLocks noChangeShapeType="1"/>
            </p:cNvSpPr>
            <p:nvPr/>
          </p:nvSpPr>
          <p:spPr bwMode="auto">
            <a:xfrm>
              <a:off x="3393" y="3156"/>
              <a:ext cx="0" cy="16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 name="Line 25"/>
            <p:cNvSpPr>
              <a:spLocks noChangeShapeType="1"/>
            </p:cNvSpPr>
            <p:nvPr/>
          </p:nvSpPr>
          <p:spPr bwMode="auto">
            <a:xfrm>
              <a:off x="3385" y="3543"/>
              <a:ext cx="0" cy="18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0" name="Line 26"/>
            <p:cNvSpPr>
              <a:spLocks noChangeShapeType="1"/>
            </p:cNvSpPr>
            <p:nvPr/>
          </p:nvSpPr>
          <p:spPr bwMode="auto">
            <a:xfrm flipH="1">
              <a:off x="2320" y="3732"/>
              <a:ext cx="10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1" name="Line 27"/>
            <p:cNvSpPr>
              <a:spLocks noChangeShapeType="1"/>
            </p:cNvSpPr>
            <p:nvPr/>
          </p:nvSpPr>
          <p:spPr bwMode="auto">
            <a:xfrm flipV="1">
              <a:off x="2320" y="2809"/>
              <a:ext cx="0" cy="92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2" name="Line 28"/>
            <p:cNvSpPr>
              <a:spLocks noChangeShapeType="1"/>
            </p:cNvSpPr>
            <p:nvPr/>
          </p:nvSpPr>
          <p:spPr bwMode="auto">
            <a:xfrm flipH="1">
              <a:off x="1223" y="2809"/>
              <a:ext cx="109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3" name="Oval 29"/>
            <p:cNvSpPr>
              <a:spLocks noChangeArrowheads="1"/>
            </p:cNvSpPr>
            <p:nvPr/>
          </p:nvSpPr>
          <p:spPr bwMode="auto">
            <a:xfrm>
              <a:off x="4493" y="2264"/>
              <a:ext cx="955" cy="378"/>
            </a:xfrm>
            <a:prstGeom prst="ellipse">
              <a:avLst/>
            </a:prstGeom>
            <a:solidFill>
              <a:schemeClr val="accent6">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200" b="1">
                <a:solidFill>
                  <a:srgbClr val="000000"/>
                </a:solidFill>
              </a:endParaRPr>
            </a:p>
          </p:txBody>
        </p:sp>
        <p:sp>
          <p:nvSpPr>
            <p:cNvPr id="34" name="Text Box 30"/>
            <p:cNvSpPr txBox="1">
              <a:spLocks noChangeArrowheads="1"/>
            </p:cNvSpPr>
            <p:nvPr/>
          </p:nvSpPr>
          <p:spPr bwMode="auto">
            <a:xfrm>
              <a:off x="4605" y="2310"/>
              <a:ext cx="74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800" b="1" dirty="0">
                  <a:solidFill>
                    <a:srgbClr val="000000"/>
                  </a:solidFill>
                </a:rPr>
                <a:t>无法分配</a:t>
              </a:r>
            </a:p>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800" b="1" dirty="0">
                  <a:solidFill>
                    <a:srgbClr val="000000"/>
                  </a:solidFill>
                  <a:latin typeface="Times New Roman" pitchFamily="18" charset="0"/>
                </a:rPr>
                <a:t>返回</a:t>
              </a:r>
              <a:endParaRPr lang="zh-CN" altLang="en-US" sz="1800" b="1" dirty="0">
                <a:solidFill>
                  <a:srgbClr val="000000"/>
                </a:solidFill>
              </a:endParaRPr>
            </a:p>
          </p:txBody>
        </p:sp>
        <p:sp>
          <p:nvSpPr>
            <p:cNvPr id="35" name="Line 31"/>
            <p:cNvSpPr>
              <a:spLocks noChangeShapeType="1"/>
            </p:cNvSpPr>
            <p:nvPr/>
          </p:nvSpPr>
          <p:spPr bwMode="auto">
            <a:xfrm>
              <a:off x="4184" y="2456"/>
              <a:ext cx="30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6" name="Text Box 32"/>
            <p:cNvSpPr txBox="1">
              <a:spLocks noChangeArrowheads="1"/>
            </p:cNvSpPr>
            <p:nvPr/>
          </p:nvSpPr>
          <p:spPr bwMode="auto">
            <a:xfrm>
              <a:off x="4128" y="2272"/>
              <a:ext cx="2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否</a:t>
              </a:r>
            </a:p>
          </p:txBody>
        </p:sp>
        <p:sp>
          <p:nvSpPr>
            <p:cNvPr id="37" name="Text Box 33"/>
            <p:cNvSpPr txBox="1">
              <a:spLocks noChangeArrowheads="1"/>
            </p:cNvSpPr>
            <p:nvPr/>
          </p:nvSpPr>
          <p:spPr bwMode="auto">
            <a:xfrm>
              <a:off x="912" y="2744"/>
              <a:ext cx="2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是</a:t>
              </a:r>
            </a:p>
          </p:txBody>
        </p:sp>
        <p:sp>
          <p:nvSpPr>
            <p:cNvPr id="38" name="Text Box 34"/>
            <p:cNvSpPr txBox="1">
              <a:spLocks noChangeArrowheads="1"/>
            </p:cNvSpPr>
            <p:nvPr/>
          </p:nvSpPr>
          <p:spPr bwMode="auto">
            <a:xfrm>
              <a:off x="3416" y="2736"/>
              <a:ext cx="2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dirty="0">
                  <a:solidFill>
                    <a:srgbClr val="000000"/>
                  </a:solidFill>
                </a:rPr>
                <a:t>是</a:t>
              </a:r>
            </a:p>
          </p:txBody>
        </p:sp>
        <p:sp>
          <p:nvSpPr>
            <p:cNvPr id="39" name="Text Box 35"/>
            <p:cNvSpPr txBox="1">
              <a:spLocks noChangeArrowheads="1"/>
            </p:cNvSpPr>
            <p:nvPr/>
          </p:nvSpPr>
          <p:spPr bwMode="auto">
            <a:xfrm>
              <a:off x="2152" y="2280"/>
              <a:ext cx="2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否</a:t>
              </a:r>
            </a:p>
          </p:txBody>
        </p:sp>
      </p:grpSp>
      <p:sp>
        <p:nvSpPr>
          <p:cNvPr id="40" name="Text Box 36"/>
          <p:cNvSpPr txBox="1">
            <a:spLocks noChangeArrowheads="1"/>
          </p:cNvSpPr>
          <p:nvPr/>
        </p:nvSpPr>
        <p:spPr bwMode="auto">
          <a:xfrm>
            <a:off x="2882900" y="6286500"/>
            <a:ext cx="3390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dirty="0" smtClean="0">
                <a:solidFill>
                  <a:srgbClr val="000000"/>
                </a:solidFill>
              </a:rPr>
              <a:t> </a:t>
            </a:r>
            <a:r>
              <a:rPr lang="zh-CN" altLang="en-US" sz="2000" b="1" dirty="0">
                <a:solidFill>
                  <a:srgbClr val="000000"/>
                </a:solidFill>
                <a:ea typeface="黑体" pitchFamily="2" charset="-122"/>
              </a:rPr>
              <a:t>动态分区分配算法流程图</a:t>
            </a:r>
          </a:p>
        </p:txBody>
      </p:sp>
    </p:spTree>
    <p:extLst>
      <p:ext uri="{BB962C8B-B14F-4D97-AF65-F5344CB8AC3E}">
        <p14:creationId xmlns:p14="http://schemas.microsoft.com/office/powerpoint/2010/main" val="264189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4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783FE88-34AC-4553-A87C-64B112C30195}" type="slidenum">
              <a:rPr lang="en-US" altLang="zh-CN"/>
              <a:pPr/>
              <a:t>4</a:t>
            </a:fld>
            <a:endParaRPr lang="en-US" altLang="zh-CN"/>
          </a:p>
        </p:txBody>
      </p:sp>
      <p:sp>
        <p:nvSpPr>
          <p:cNvPr id="766978" name="Rectangle 2"/>
          <p:cNvSpPr>
            <a:spLocks noGrp="1" noChangeArrowheads="1"/>
          </p:cNvSpPr>
          <p:nvPr>
            <p:ph type="title"/>
          </p:nvPr>
        </p:nvSpPr>
        <p:spPr/>
        <p:txBody>
          <a:bodyPr/>
          <a:lstStyle/>
          <a:p>
            <a:r>
              <a:rPr lang="en-US" altLang="zh-CN" sz="4000"/>
              <a:t>4.1  </a:t>
            </a:r>
            <a:r>
              <a:rPr lang="zh-CN" altLang="en-US" sz="4000"/>
              <a:t>存储器的层次结构</a:t>
            </a:r>
          </a:p>
        </p:txBody>
      </p:sp>
      <p:sp>
        <p:nvSpPr>
          <p:cNvPr id="766980" name="Text Box 4"/>
          <p:cNvSpPr txBox="1">
            <a:spLocks noChangeArrowheads="1"/>
          </p:cNvSpPr>
          <p:nvPr/>
        </p:nvSpPr>
        <p:spPr bwMode="auto">
          <a:xfrm>
            <a:off x="503238" y="1233488"/>
            <a:ext cx="8172450"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Tahoma" panose="020B0604030504040204" pitchFamily="34" charset="0"/>
                <a:ea typeface="宋体" panose="02010600030101010101" pitchFamily="2" charset="-122"/>
              </a:rPr>
              <a:t>在理想情况下，存储器的</a:t>
            </a:r>
            <a:r>
              <a:rPr lang="zh-CN" altLang="en-US" sz="2800" b="1" dirty="0">
                <a:solidFill>
                  <a:srgbClr val="0000FF"/>
                </a:solidFill>
                <a:latin typeface="Tahoma" panose="020B0604030504040204" pitchFamily="34" charset="0"/>
                <a:ea typeface="宋体" panose="02010600030101010101" pitchFamily="2" charset="-122"/>
              </a:rPr>
              <a:t>速度应当非常快</a:t>
            </a:r>
            <a:r>
              <a:rPr lang="zh-CN" altLang="en-US" sz="2800" b="1" dirty="0">
                <a:latin typeface="Tahoma" panose="020B0604030504040204" pitchFamily="34" charset="0"/>
                <a:ea typeface="宋体" panose="02010600030101010101" pitchFamily="2" charset="-122"/>
              </a:rPr>
              <a:t>，能跟上处理器的速度；存储器的</a:t>
            </a:r>
            <a:r>
              <a:rPr lang="zh-CN" altLang="en-US" sz="2800" b="1" dirty="0">
                <a:solidFill>
                  <a:srgbClr val="0000FF"/>
                </a:solidFill>
                <a:latin typeface="Tahoma" panose="020B0604030504040204" pitchFamily="34" charset="0"/>
                <a:ea typeface="宋体" panose="02010600030101010101" pitchFamily="2" charset="-122"/>
              </a:rPr>
              <a:t>容量也非常大</a:t>
            </a:r>
            <a:r>
              <a:rPr lang="zh-CN" altLang="en-US" sz="2800" b="1" dirty="0">
                <a:latin typeface="Tahoma" panose="020B0604030504040204" pitchFamily="34" charset="0"/>
                <a:ea typeface="宋体" panose="02010600030101010101" pitchFamily="2" charset="-122"/>
              </a:rPr>
              <a:t>；存储器的</a:t>
            </a:r>
            <a:r>
              <a:rPr lang="zh-CN" altLang="en-US" sz="2800" b="1" dirty="0">
                <a:solidFill>
                  <a:srgbClr val="0000FF"/>
                </a:solidFill>
                <a:latin typeface="Tahoma" panose="020B0604030504040204" pitchFamily="34" charset="0"/>
                <a:ea typeface="宋体" panose="02010600030101010101" pitchFamily="2" charset="-122"/>
              </a:rPr>
              <a:t>价格应当很便宜</a:t>
            </a:r>
            <a:r>
              <a:rPr lang="zh-CN" altLang="en-US" sz="2800" b="1" dirty="0">
                <a:latin typeface="Tahoma" panose="020B0604030504040204" pitchFamily="34" charset="0"/>
                <a:ea typeface="宋体" panose="02010600030101010101" pitchFamily="2" charset="-122"/>
              </a:rPr>
              <a:t>。</a:t>
            </a:r>
          </a:p>
          <a:p>
            <a:r>
              <a:rPr lang="zh-CN" altLang="en-US" sz="2800" b="1" dirty="0">
                <a:latin typeface="Tahoma" panose="020B0604030504040204" pitchFamily="34" charset="0"/>
                <a:ea typeface="宋体" panose="02010600030101010101" pitchFamily="2" charset="-122"/>
              </a:rPr>
              <a:t>但目前无法同时满足这三个条件，于是在现代计算机系统中，存储器常采用层次结构来组织。</a:t>
            </a:r>
          </a:p>
        </p:txBody>
      </p:sp>
    </p:spTree>
    <p:extLst>
      <p:ext uri="{BB962C8B-B14F-4D97-AF65-F5344CB8AC3E}">
        <p14:creationId xmlns:p14="http://schemas.microsoft.com/office/powerpoint/2010/main" val="206945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1" name="Rectangle 2"/>
          <p:cNvSpPr>
            <a:spLocks noGrp="1" noChangeArrowheads="1"/>
          </p:cNvSpPr>
          <p:nvPr>
            <p:ph type="title"/>
          </p:nvPr>
        </p:nvSpPr>
        <p:spPr>
          <a:xfrm>
            <a:off x="762000" y="404664"/>
            <a:ext cx="7239000" cy="693738"/>
          </a:xfrm>
        </p:spPr>
        <p:txBody>
          <a:bodyPr>
            <a:normAutofit fontScale="90000"/>
          </a:bodyPr>
          <a:lstStyle/>
          <a:p>
            <a:pPr eaLnBrk="1" hangingPunct="1"/>
            <a:r>
              <a:rPr lang="en-US" altLang="zh-CN" dirty="0" smtClean="0"/>
              <a:t>4.4   </a:t>
            </a:r>
            <a:r>
              <a:rPr lang="zh-CN" altLang="en-US" dirty="0" smtClean="0">
                <a:latin typeface="黑体" pitchFamily="2" charset="-122"/>
              </a:rPr>
              <a:t>基本分页存储管理方式</a:t>
            </a:r>
            <a:r>
              <a:rPr lang="zh-CN" altLang="en-US" dirty="0" smtClean="0"/>
              <a:t> </a:t>
            </a:r>
          </a:p>
        </p:txBody>
      </p:sp>
      <p:sp>
        <p:nvSpPr>
          <p:cNvPr id="324624" name="Rectangle 16"/>
          <p:cNvSpPr>
            <a:spLocks noGrp="1" noChangeArrowheads="1"/>
          </p:cNvSpPr>
          <p:nvPr>
            <p:ph idx="1"/>
          </p:nvPr>
        </p:nvSpPr>
        <p:spPr>
          <a:xfrm>
            <a:off x="877711" y="4293096"/>
            <a:ext cx="7734300" cy="1266825"/>
          </a:xfrm>
          <a:noFill/>
        </p:spPr>
        <p:txBody>
          <a:bodyPr>
            <a:noAutofit/>
          </a:bodyPr>
          <a:lstStyle/>
          <a:p>
            <a:pPr eaLnBrk="1" hangingPunct="1">
              <a:lnSpc>
                <a:spcPct val="90000"/>
              </a:lnSpc>
              <a:spcBef>
                <a:spcPct val="5000"/>
              </a:spcBef>
              <a:buClr>
                <a:srgbClr val="0000FF"/>
              </a:buClr>
              <a:buSzTx/>
              <a:buFont typeface="Wingdings" pitchFamily="2" charset="2"/>
              <a:buChar char="v"/>
            </a:pPr>
            <a:r>
              <a:rPr lang="zh-CN" altLang="en-US" sz="2400" b="0" dirty="0" smtClean="0">
                <a:ea typeface="黑体" pitchFamily="2" charset="-122"/>
              </a:rPr>
              <a:t>将逻辑地址空间分成若干大小相等的片，称为页面或页</a:t>
            </a:r>
            <a:r>
              <a:rPr lang="en-US" altLang="zh-CN" sz="2400" b="0" dirty="0" smtClean="0">
                <a:ea typeface="黑体" pitchFamily="2" charset="-122"/>
              </a:rPr>
              <a:t>(page)</a:t>
            </a:r>
            <a:r>
              <a:rPr lang="zh-CN" altLang="en-US" sz="2400" b="0" dirty="0" smtClean="0">
                <a:ea typeface="黑体" pitchFamily="2" charset="-122"/>
              </a:rPr>
              <a:t>。页号从</a:t>
            </a:r>
            <a:r>
              <a:rPr lang="en-US" altLang="zh-CN" sz="2400" b="0" dirty="0" smtClean="0">
                <a:ea typeface="黑体" pitchFamily="2" charset="-122"/>
              </a:rPr>
              <a:t>0</a:t>
            </a:r>
            <a:r>
              <a:rPr lang="zh-CN" altLang="en-US" sz="2400" b="0" dirty="0" smtClean="0">
                <a:ea typeface="黑体" pitchFamily="2" charset="-122"/>
              </a:rPr>
              <a:t>开始。</a:t>
            </a:r>
          </a:p>
          <a:p>
            <a:pPr eaLnBrk="1" hangingPunct="1">
              <a:lnSpc>
                <a:spcPct val="90000"/>
              </a:lnSpc>
              <a:spcBef>
                <a:spcPct val="5000"/>
              </a:spcBef>
              <a:buClr>
                <a:srgbClr val="0000FF"/>
              </a:buClr>
              <a:buSzTx/>
              <a:buFont typeface="Wingdings" pitchFamily="2" charset="2"/>
              <a:buChar char="v"/>
            </a:pPr>
            <a:r>
              <a:rPr lang="zh-CN" altLang="en-US" sz="2400" b="0" dirty="0" smtClean="0">
                <a:ea typeface="黑体" pitchFamily="2" charset="-122"/>
              </a:rPr>
              <a:t>内存空间分成与页大小相同的若干存储块，称为块或页框</a:t>
            </a:r>
            <a:r>
              <a:rPr lang="en-US" altLang="zh-CN" sz="2400" b="0" dirty="0" smtClean="0">
                <a:ea typeface="黑体" pitchFamily="2" charset="-122"/>
              </a:rPr>
              <a:t>(frame)</a:t>
            </a:r>
            <a:r>
              <a:rPr lang="zh-CN" altLang="en-US" sz="2400" b="0" dirty="0" smtClean="0">
                <a:ea typeface="黑体" pitchFamily="2" charset="-122"/>
              </a:rPr>
              <a:t>。也从</a:t>
            </a:r>
            <a:r>
              <a:rPr lang="en-US" altLang="zh-CN" sz="2400" b="0" dirty="0" smtClean="0">
                <a:ea typeface="黑体" pitchFamily="2" charset="-122"/>
              </a:rPr>
              <a:t>0</a:t>
            </a:r>
            <a:r>
              <a:rPr lang="zh-CN" altLang="en-US" sz="2400" b="0" dirty="0" smtClean="0">
                <a:ea typeface="黑体" pitchFamily="2" charset="-122"/>
              </a:rPr>
              <a:t>开始编号。</a:t>
            </a:r>
          </a:p>
        </p:txBody>
      </p:sp>
      <p:sp>
        <p:nvSpPr>
          <p:cNvPr id="17" name="灯片编号占位符 5"/>
          <p:cNvSpPr>
            <a:spLocks noGrp="1"/>
          </p:cNvSpPr>
          <p:nvPr>
            <p:ph type="sldNum" sz="quarter" idx="12"/>
          </p:nvPr>
        </p:nvSpPr>
        <p:spPr/>
        <p:txBody>
          <a:bodyPr/>
          <a:lstStyle/>
          <a:p>
            <a:pPr>
              <a:defRPr/>
            </a:pPr>
            <a:fld id="{E19B081A-1B9D-4118-B1AF-1B12184B8F5C}" type="slidenum">
              <a:rPr lang="en-US" altLang="zh-CN"/>
              <a:pPr>
                <a:defRPr/>
              </a:pPr>
              <a:t>40</a:t>
            </a:fld>
            <a:endParaRPr lang="en-US" altLang="zh-CN"/>
          </a:p>
        </p:txBody>
      </p:sp>
      <p:sp>
        <p:nvSpPr>
          <p:cNvPr id="324611" name="Text Box 3"/>
          <p:cNvSpPr txBox="1">
            <a:spLocks noChangeArrowheads="1"/>
          </p:cNvSpPr>
          <p:nvPr/>
        </p:nvSpPr>
        <p:spPr bwMode="auto">
          <a:xfrm>
            <a:off x="461026" y="1553721"/>
            <a:ext cx="4038966" cy="88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dirty="0">
                <a:solidFill>
                  <a:srgbClr val="000000"/>
                </a:solidFill>
                <a:latin typeface="黑体" pitchFamily="2" charset="-122"/>
                <a:ea typeface="黑体" pitchFamily="2" charset="-122"/>
              </a:rPr>
              <a:t>连续分配方式会形成</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碎片</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 </a:t>
            </a:r>
          </a:p>
          <a:p>
            <a:pPr eaLnBrk="1" fontAlgn="base" hangingPunct="1">
              <a:spcBef>
                <a:spcPct val="15000"/>
              </a:spcBef>
              <a:spcAft>
                <a:spcPct val="0"/>
              </a:spcAft>
            </a:pP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紧凑</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须付出很大开销 </a:t>
            </a:r>
          </a:p>
        </p:txBody>
      </p:sp>
      <p:grpSp>
        <p:nvGrpSpPr>
          <p:cNvPr id="324612" name="Group 4"/>
          <p:cNvGrpSpPr>
            <a:grpSpLocks/>
          </p:cNvGrpSpPr>
          <p:nvPr/>
        </p:nvGrpSpPr>
        <p:grpSpPr bwMode="auto">
          <a:xfrm>
            <a:off x="4686300" y="1761817"/>
            <a:ext cx="609600" cy="533400"/>
            <a:chOff x="2304" y="624"/>
            <a:chExt cx="384" cy="336"/>
          </a:xfrm>
        </p:grpSpPr>
        <p:sp>
          <p:nvSpPr>
            <p:cNvPr id="237584" name="AutoShape 5"/>
            <p:cNvSpPr>
              <a:spLocks/>
            </p:cNvSpPr>
            <p:nvPr/>
          </p:nvSpPr>
          <p:spPr bwMode="auto">
            <a:xfrm>
              <a:off x="2304" y="624"/>
              <a:ext cx="48" cy="336"/>
            </a:xfrm>
            <a:prstGeom prst="rightBrace">
              <a:avLst>
                <a:gd name="adj1" fmla="val 5833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37585" name="AutoShape 6"/>
            <p:cNvSpPr>
              <a:spLocks noChangeArrowheads="1"/>
            </p:cNvSpPr>
            <p:nvPr/>
          </p:nvSpPr>
          <p:spPr bwMode="auto">
            <a:xfrm>
              <a:off x="2448" y="720"/>
              <a:ext cx="240" cy="192"/>
            </a:xfrm>
            <a:prstGeom prst="rightArrow">
              <a:avLst>
                <a:gd name="adj1" fmla="val 50000"/>
                <a:gd name="adj2" fmla="val 3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
        <p:nvSpPr>
          <p:cNvPr id="324615" name="Text Box 7"/>
          <p:cNvSpPr txBox="1">
            <a:spLocks noChangeArrowheads="1"/>
          </p:cNvSpPr>
          <p:nvPr/>
        </p:nvSpPr>
        <p:spPr bwMode="auto">
          <a:xfrm>
            <a:off x="5408913" y="1838017"/>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FF"/>
                </a:solidFill>
                <a:latin typeface="仿宋_GB2312" pitchFamily="49" charset="-122"/>
                <a:ea typeface="仿宋_GB2312" pitchFamily="49" charset="-122"/>
              </a:rPr>
              <a:t>产生了离散分配方式 </a:t>
            </a:r>
          </a:p>
        </p:txBody>
      </p:sp>
      <p:sp>
        <p:nvSpPr>
          <p:cNvPr id="324616" name="Text Box 8"/>
          <p:cNvSpPr txBox="1">
            <a:spLocks noChangeArrowheads="1"/>
          </p:cNvSpPr>
          <p:nvPr/>
        </p:nvSpPr>
        <p:spPr bwMode="auto">
          <a:xfrm>
            <a:off x="392171" y="2430090"/>
            <a:ext cx="4910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rPr>
              <a:t>4.4.1   </a:t>
            </a:r>
            <a:r>
              <a:rPr lang="zh-CN" altLang="en-US" sz="3200" b="1" dirty="0">
                <a:solidFill>
                  <a:srgbClr val="000066"/>
                </a:solidFill>
                <a:latin typeface="黑体" pitchFamily="2" charset="-122"/>
                <a:ea typeface="黑体" pitchFamily="2" charset="-122"/>
              </a:rPr>
              <a:t>页面和页表</a:t>
            </a:r>
            <a:r>
              <a:rPr lang="zh-CN" altLang="en-US" sz="3200" b="1" dirty="0">
                <a:solidFill>
                  <a:srgbClr val="000066"/>
                </a:solidFill>
              </a:rPr>
              <a:t> </a:t>
            </a:r>
          </a:p>
        </p:txBody>
      </p:sp>
      <p:sp>
        <p:nvSpPr>
          <p:cNvPr id="324617" name="Text Box 9"/>
          <p:cNvSpPr txBox="1">
            <a:spLocks noChangeArrowheads="1"/>
          </p:cNvSpPr>
          <p:nvPr/>
        </p:nvSpPr>
        <p:spPr bwMode="auto">
          <a:xfrm>
            <a:off x="461026" y="3009528"/>
            <a:ext cx="2324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FF"/>
                </a:solidFill>
              </a:rPr>
              <a:t>1</a:t>
            </a:r>
            <a:r>
              <a:rPr lang="zh-CN" altLang="en-US" sz="2800" b="1" dirty="0">
                <a:solidFill>
                  <a:srgbClr val="0000FF"/>
                </a:solidFill>
                <a:latin typeface="宋体" pitchFamily="2" charset="-122"/>
              </a:rPr>
              <a:t>．</a:t>
            </a:r>
            <a:r>
              <a:rPr lang="zh-CN" altLang="en-US" sz="2800" b="1" dirty="0">
                <a:solidFill>
                  <a:srgbClr val="0000FF"/>
                </a:solidFill>
                <a:latin typeface="楷体_GB2312" pitchFamily="49" charset="-122"/>
                <a:ea typeface="楷体_GB2312" pitchFamily="49" charset="-122"/>
              </a:rPr>
              <a:t>页面</a:t>
            </a:r>
            <a:r>
              <a:rPr lang="zh-CN" altLang="en-US" sz="2800" b="1" dirty="0">
                <a:solidFill>
                  <a:srgbClr val="0000FF"/>
                </a:solidFill>
              </a:rPr>
              <a:t> </a:t>
            </a:r>
          </a:p>
        </p:txBody>
      </p:sp>
      <p:sp>
        <p:nvSpPr>
          <p:cNvPr id="324618" name="Text Box 10"/>
          <p:cNvSpPr txBox="1">
            <a:spLocks noChangeArrowheads="1"/>
          </p:cNvSpPr>
          <p:nvPr/>
        </p:nvSpPr>
        <p:spPr bwMode="auto">
          <a:xfrm>
            <a:off x="635000" y="3573016"/>
            <a:ext cx="3251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）页面和物理块</a:t>
            </a:r>
            <a:r>
              <a:rPr lang="zh-CN" altLang="en-US" sz="2800" dirty="0">
                <a:solidFill>
                  <a:srgbClr val="000000"/>
                </a:solidFill>
              </a:rPr>
              <a:t> </a:t>
            </a:r>
          </a:p>
        </p:txBody>
      </p:sp>
      <p:sp>
        <p:nvSpPr>
          <p:cNvPr id="324619" name="Text Box 11"/>
          <p:cNvSpPr txBox="1">
            <a:spLocks noChangeArrowheads="1"/>
          </p:cNvSpPr>
          <p:nvPr/>
        </p:nvSpPr>
        <p:spPr bwMode="auto">
          <a:xfrm>
            <a:off x="914400" y="5877272"/>
            <a:ext cx="4940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66"/>
                </a:solidFill>
                <a:latin typeface="仿宋_GB2312" pitchFamily="49" charset="-122"/>
                <a:ea typeface="仿宋_GB2312" pitchFamily="49" charset="-122"/>
              </a:rPr>
              <a:t>最后一个页不满，称为页内碎片。 </a:t>
            </a:r>
          </a:p>
        </p:txBody>
      </p:sp>
    </p:spTree>
    <p:extLst>
      <p:ext uri="{BB962C8B-B14F-4D97-AF65-F5344CB8AC3E}">
        <p14:creationId xmlns:p14="http://schemas.microsoft.com/office/powerpoint/2010/main" val="3766983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gtEl>
                                        <p:attrNameLst>
                                          <p:attrName>style.visibility</p:attrName>
                                        </p:attrNameLst>
                                      </p:cBhvr>
                                      <p:to>
                                        <p:strVal val="visible"/>
                                      </p:to>
                                    </p:set>
                                    <p:anim calcmode="lin" valueType="num">
                                      <p:cBhvr additive="base">
                                        <p:cTn id="7" dur="500" fill="hold"/>
                                        <p:tgtEl>
                                          <p:spTgt spid="324611"/>
                                        </p:tgtEl>
                                        <p:attrNameLst>
                                          <p:attrName>ppt_x</p:attrName>
                                        </p:attrNameLst>
                                      </p:cBhvr>
                                      <p:tavLst>
                                        <p:tav tm="0">
                                          <p:val>
                                            <p:strVal val="0-#ppt_w/2"/>
                                          </p:val>
                                        </p:tav>
                                        <p:tav tm="100000">
                                          <p:val>
                                            <p:strVal val="#ppt_x"/>
                                          </p:val>
                                        </p:tav>
                                      </p:tavLst>
                                    </p:anim>
                                    <p:anim calcmode="lin" valueType="num">
                                      <p:cBhvr additive="base">
                                        <p:cTn id="8" dur="500" fill="hold"/>
                                        <p:tgtEl>
                                          <p:spTgt spid="324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24612"/>
                                        </p:tgtEl>
                                        <p:attrNameLst>
                                          <p:attrName>style.visibility</p:attrName>
                                        </p:attrNameLst>
                                      </p:cBhvr>
                                      <p:to>
                                        <p:strVal val="visible"/>
                                      </p:to>
                                    </p:set>
                                    <p:animEffect transition="in" filter="dissolve">
                                      <p:cBhvr>
                                        <p:cTn id="13" dur="500"/>
                                        <p:tgtEl>
                                          <p:spTgt spid="324612"/>
                                        </p:tgtEl>
                                      </p:cBhvr>
                                    </p:animEffect>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324615"/>
                                        </p:tgtEl>
                                        <p:attrNameLst>
                                          <p:attrName>style.visibility</p:attrName>
                                        </p:attrNameLst>
                                      </p:cBhvr>
                                      <p:to>
                                        <p:strVal val="visible"/>
                                      </p:to>
                                    </p:set>
                                    <p:anim calcmode="lin" valueType="num">
                                      <p:cBhvr additive="base">
                                        <p:cTn id="17" dur="500" fill="hold"/>
                                        <p:tgtEl>
                                          <p:spTgt spid="324615"/>
                                        </p:tgtEl>
                                        <p:attrNameLst>
                                          <p:attrName>ppt_x</p:attrName>
                                        </p:attrNameLst>
                                      </p:cBhvr>
                                      <p:tavLst>
                                        <p:tav tm="0">
                                          <p:val>
                                            <p:strVal val="1+#ppt_w/2"/>
                                          </p:val>
                                        </p:tav>
                                        <p:tav tm="100000">
                                          <p:val>
                                            <p:strVal val="#ppt_x"/>
                                          </p:val>
                                        </p:tav>
                                      </p:tavLst>
                                    </p:anim>
                                    <p:anim calcmode="lin" valueType="num">
                                      <p:cBhvr additive="base">
                                        <p:cTn id="1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24616"/>
                                        </p:tgtEl>
                                        <p:attrNameLst>
                                          <p:attrName>style.visibility</p:attrName>
                                        </p:attrNameLst>
                                      </p:cBhvr>
                                      <p:to>
                                        <p:strVal val="visible"/>
                                      </p:to>
                                    </p:set>
                                    <p:anim calcmode="lin" valueType="num">
                                      <p:cBhvr additive="base">
                                        <p:cTn id="23" dur="500" fill="hold"/>
                                        <p:tgtEl>
                                          <p:spTgt spid="324616"/>
                                        </p:tgtEl>
                                        <p:attrNameLst>
                                          <p:attrName>ppt_x</p:attrName>
                                        </p:attrNameLst>
                                      </p:cBhvr>
                                      <p:tavLst>
                                        <p:tav tm="0">
                                          <p:val>
                                            <p:strVal val="0-#ppt_w/2"/>
                                          </p:val>
                                        </p:tav>
                                        <p:tav tm="100000">
                                          <p:val>
                                            <p:strVal val="#ppt_x"/>
                                          </p:val>
                                        </p:tav>
                                      </p:tavLst>
                                    </p:anim>
                                    <p:anim calcmode="lin" valueType="num">
                                      <p:cBhvr additive="base">
                                        <p:cTn id="24" dur="500" fill="hold"/>
                                        <p:tgtEl>
                                          <p:spTgt spid="32461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24617"/>
                                        </p:tgtEl>
                                        <p:attrNameLst>
                                          <p:attrName>style.visibility</p:attrName>
                                        </p:attrNameLst>
                                      </p:cBhvr>
                                      <p:to>
                                        <p:strVal val="visible"/>
                                      </p:to>
                                    </p:set>
                                    <p:anim calcmode="lin" valueType="num">
                                      <p:cBhvr additive="base">
                                        <p:cTn id="28" dur="500" fill="hold"/>
                                        <p:tgtEl>
                                          <p:spTgt spid="324617"/>
                                        </p:tgtEl>
                                        <p:attrNameLst>
                                          <p:attrName>ppt_x</p:attrName>
                                        </p:attrNameLst>
                                      </p:cBhvr>
                                      <p:tavLst>
                                        <p:tav tm="0">
                                          <p:val>
                                            <p:strVal val="0-#ppt_w/2"/>
                                          </p:val>
                                        </p:tav>
                                        <p:tav tm="100000">
                                          <p:val>
                                            <p:strVal val="#ppt_x"/>
                                          </p:val>
                                        </p:tav>
                                      </p:tavLst>
                                    </p:anim>
                                    <p:anim calcmode="lin" valueType="num">
                                      <p:cBhvr additive="base">
                                        <p:cTn id="29" dur="500" fill="hold"/>
                                        <p:tgtEl>
                                          <p:spTgt spid="324617"/>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324618"/>
                                        </p:tgtEl>
                                        <p:attrNameLst>
                                          <p:attrName>style.visibility</p:attrName>
                                        </p:attrNameLst>
                                      </p:cBhvr>
                                      <p:to>
                                        <p:strVal val="visible"/>
                                      </p:to>
                                    </p:set>
                                    <p:animEffect transition="in" filter="dissolve">
                                      <p:cBhvr>
                                        <p:cTn id="33" dur="500"/>
                                        <p:tgtEl>
                                          <p:spTgt spid="3246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24624">
                                            <p:txEl>
                                              <p:pRg st="0" end="0"/>
                                            </p:txEl>
                                          </p:spTgt>
                                        </p:tgtEl>
                                        <p:attrNameLst>
                                          <p:attrName>style.visibility</p:attrName>
                                        </p:attrNameLst>
                                      </p:cBhvr>
                                      <p:to>
                                        <p:strVal val="visible"/>
                                      </p:to>
                                    </p:set>
                                    <p:animEffect transition="in" filter="wipe(up)">
                                      <p:cBhvr>
                                        <p:cTn id="38" dur="500"/>
                                        <p:tgtEl>
                                          <p:spTgt spid="324624">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24624">
                                            <p:txEl>
                                              <p:pRg st="1" end="1"/>
                                            </p:txEl>
                                          </p:spTgt>
                                        </p:tgtEl>
                                        <p:attrNameLst>
                                          <p:attrName>style.visibility</p:attrName>
                                        </p:attrNameLst>
                                      </p:cBhvr>
                                      <p:to>
                                        <p:strVal val="visible"/>
                                      </p:to>
                                    </p:set>
                                    <p:animEffect transition="in" filter="wipe(up)">
                                      <p:cBhvr>
                                        <p:cTn id="43" dur="500"/>
                                        <p:tgtEl>
                                          <p:spTgt spid="324624">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24619"/>
                                        </p:tgtEl>
                                        <p:attrNameLst>
                                          <p:attrName>style.visibility</p:attrName>
                                        </p:attrNameLst>
                                      </p:cBhvr>
                                      <p:to>
                                        <p:strVal val="visible"/>
                                      </p:to>
                                    </p:set>
                                    <p:animEffect transition="in" filter="dissolve">
                                      <p:cBhvr>
                                        <p:cTn id="48" dur="500"/>
                                        <p:tgtEl>
                                          <p:spTgt spid="324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4" grpId="0" build="p" autoUpdateAnimBg="0"/>
      <p:bldP spid="324611" grpId="0" autoUpdateAnimBg="0"/>
      <p:bldP spid="324615" grpId="0" autoUpdateAnimBg="0"/>
      <p:bldP spid="324616" grpId="0" autoUpdateAnimBg="0"/>
      <p:bldP spid="324617" grpId="0" autoUpdateAnimBg="0"/>
      <p:bldP spid="324618" grpId="0" autoUpdateAnimBg="0"/>
      <p:bldP spid="32461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1" name="Rectangle 2"/>
          <p:cNvSpPr>
            <a:spLocks noGrp="1" noChangeArrowheads="1"/>
          </p:cNvSpPr>
          <p:nvPr>
            <p:ph type="title"/>
          </p:nvPr>
        </p:nvSpPr>
        <p:spPr>
          <a:xfrm>
            <a:off x="827584" y="476672"/>
            <a:ext cx="7239000" cy="693738"/>
          </a:xfrm>
        </p:spPr>
        <p:txBody>
          <a:bodyPr>
            <a:normAutofit fontScale="90000"/>
          </a:bodyPr>
          <a:lstStyle/>
          <a:p>
            <a:pPr eaLnBrk="1" hangingPunct="1"/>
            <a:r>
              <a:rPr lang="en-US" altLang="zh-CN" dirty="0" smtClean="0"/>
              <a:t>4.5   </a:t>
            </a:r>
            <a:r>
              <a:rPr lang="zh-CN" altLang="en-US" dirty="0" smtClean="0">
                <a:latin typeface="黑体" pitchFamily="2" charset="-122"/>
              </a:rPr>
              <a:t>基本分页存储管理方式</a:t>
            </a:r>
            <a:r>
              <a:rPr lang="zh-CN" altLang="en-US" dirty="0" smtClean="0"/>
              <a:t> </a:t>
            </a:r>
          </a:p>
        </p:txBody>
      </p:sp>
      <p:sp>
        <p:nvSpPr>
          <p:cNvPr id="17" name="灯片编号占位符 5"/>
          <p:cNvSpPr>
            <a:spLocks noGrp="1"/>
          </p:cNvSpPr>
          <p:nvPr>
            <p:ph type="sldNum" sz="quarter" idx="12"/>
          </p:nvPr>
        </p:nvSpPr>
        <p:spPr/>
        <p:txBody>
          <a:bodyPr/>
          <a:lstStyle/>
          <a:p>
            <a:pPr>
              <a:defRPr/>
            </a:pPr>
            <a:fld id="{E19B081A-1B9D-4118-B1AF-1B12184B8F5C}" type="slidenum">
              <a:rPr lang="en-US" altLang="zh-CN">
                <a:solidFill>
                  <a:srgbClr val="2F2F2F">
                    <a:lumMod val="75000"/>
                    <a:lumOff val="25000"/>
                  </a:srgbClr>
                </a:solidFill>
              </a:rPr>
              <a:pPr>
                <a:defRPr/>
              </a:pPr>
              <a:t>41</a:t>
            </a:fld>
            <a:endParaRPr lang="en-US" altLang="zh-CN">
              <a:solidFill>
                <a:srgbClr val="2F2F2F">
                  <a:lumMod val="75000"/>
                  <a:lumOff val="25000"/>
                </a:srgbClr>
              </a:solidFill>
            </a:endParaRPr>
          </a:p>
        </p:txBody>
      </p:sp>
      <p:sp>
        <p:nvSpPr>
          <p:cNvPr id="324620" name="Text Box 12"/>
          <p:cNvSpPr txBox="1">
            <a:spLocks noChangeArrowheads="1"/>
          </p:cNvSpPr>
          <p:nvPr/>
        </p:nvSpPr>
        <p:spPr bwMode="auto">
          <a:xfrm>
            <a:off x="687548" y="1772816"/>
            <a:ext cx="3213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rPr>
              <a:t>2</a:t>
            </a:r>
            <a:r>
              <a:rPr lang="zh-CN" altLang="en-US" sz="2800" b="1" dirty="0">
                <a:solidFill>
                  <a:srgbClr val="000000"/>
                </a:solidFill>
                <a:latin typeface="宋体" pitchFamily="2" charset="-122"/>
              </a:rPr>
              <a:t>）页面的大小</a:t>
            </a:r>
            <a:r>
              <a:rPr lang="zh-CN" altLang="en-US" sz="2800" dirty="0">
                <a:solidFill>
                  <a:srgbClr val="000000"/>
                </a:solidFill>
              </a:rPr>
              <a:t> </a:t>
            </a:r>
          </a:p>
        </p:txBody>
      </p:sp>
      <p:sp>
        <p:nvSpPr>
          <p:cNvPr id="324621" name="Text Box 13"/>
          <p:cNvSpPr txBox="1">
            <a:spLocks noChangeArrowheads="1"/>
          </p:cNvSpPr>
          <p:nvPr/>
        </p:nvSpPr>
        <p:spPr bwMode="auto">
          <a:xfrm>
            <a:off x="1115616" y="2636912"/>
            <a:ext cx="55446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dirty="0">
                <a:solidFill>
                  <a:srgbClr val="000000"/>
                </a:solidFill>
                <a:ea typeface="黑体" pitchFamily="2" charset="-122"/>
              </a:rPr>
              <a:t>应是</a:t>
            </a:r>
            <a:r>
              <a:rPr lang="en-US" altLang="zh-CN" sz="2800" dirty="0">
                <a:solidFill>
                  <a:srgbClr val="000000"/>
                </a:solidFill>
                <a:ea typeface="黑体" pitchFamily="2" charset="-122"/>
              </a:rPr>
              <a:t>2</a:t>
            </a:r>
            <a:r>
              <a:rPr lang="zh-CN" altLang="en-US" sz="2800" dirty="0">
                <a:solidFill>
                  <a:srgbClr val="000000"/>
                </a:solidFill>
                <a:ea typeface="黑体" pitchFamily="2" charset="-122"/>
              </a:rPr>
              <a:t>的幂。通常为</a:t>
            </a:r>
            <a:r>
              <a:rPr lang="en-US" altLang="zh-CN" sz="2800" dirty="0">
                <a:solidFill>
                  <a:srgbClr val="000000"/>
                </a:solidFill>
                <a:ea typeface="黑体" pitchFamily="2" charset="-122"/>
              </a:rPr>
              <a:t>512B</a:t>
            </a:r>
            <a:r>
              <a:rPr lang="zh-CN" altLang="en-US" sz="2800" dirty="0">
                <a:solidFill>
                  <a:srgbClr val="000000"/>
                </a:solidFill>
                <a:ea typeface="黑体" pitchFamily="2" charset="-122"/>
              </a:rPr>
              <a:t>～</a:t>
            </a:r>
            <a:r>
              <a:rPr lang="en-US" altLang="zh-CN" sz="2800" dirty="0">
                <a:solidFill>
                  <a:srgbClr val="000000"/>
                </a:solidFill>
                <a:ea typeface="黑体" pitchFamily="2" charset="-122"/>
              </a:rPr>
              <a:t>8KB </a:t>
            </a:r>
          </a:p>
        </p:txBody>
      </p:sp>
      <p:sp>
        <p:nvSpPr>
          <p:cNvPr id="324622" name="Text Box 14"/>
          <p:cNvSpPr txBox="1">
            <a:spLocks noChangeArrowheads="1"/>
          </p:cNvSpPr>
          <p:nvPr/>
        </p:nvSpPr>
        <p:spPr bwMode="auto">
          <a:xfrm>
            <a:off x="3779912" y="3284984"/>
            <a:ext cx="46211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FF3300"/>
                </a:solidFill>
                <a:latin typeface="Times New Roman" pitchFamily="18" charset="0"/>
                <a:ea typeface="仿宋_GB2312" pitchFamily="49" charset="-122"/>
              </a:rPr>
              <a:t>——</a:t>
            </a:r>
            <a:r>
              <a:rPr lang="zh-CN" altLang="en-US" sz="2800" b="1" dirty="0">
                <a:solidFill>
                  <a:srgbClr val="FF3300"/>
                </a:solidFill>
                <a:latin typeface="仿宋_GB2312" pitchFamily="49" charset="-122"/>
                <a:ea typeface="仿宋_GB2312" pitchFamily="49" charset="-122"/>
              </a:rPr>
              <a:t>不宜过小，也不宜过大 </a:t>
            </a:r>
          </a:p>
        </p:txBody>
      </p:sp>
      <p:sp>
        <p:nvSpPr>
          <p:cNvPr id="324623" name="Text Box 15"/>
          <p:cNvSpPr txBox="1">
            <a:spLocks noChangeArrowheads="1"/>
          </p:cNvSpPr>
          <p:nvPr/>
        </p:nvSpPr>
        <p:spPr bwMode="auto">
          <a:xfrm>
            <a:off x="546354" y="4437111"/>
            <a:ext cx="8064896" cy="1384995"/>
          </a:xfrm>
          <a:prstGeom prst="rect">
            <a:avLst/>
          </a:prstGeom>
          <a:solidFill>
            <a:srgbClr val="FFFFC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latin typeface="Times New Roman" pitchFamily="18" charset="0"/>
                <a:ea typeface="楷体_GB2312" pitchFamily="49" charset="-122"/>
              </a:rPr>
              <a:t>商用计算机的页面大小在</a:t>
            </a:r>
            <a:r>
              <a:rPr lang="en-US" altLang="zh-CN" sz="2800" b="1" dirty="0">
                <a:solidFill>
                  <a:srgbClr val="000000"/>
                </a:solidFill>
                <a:latin typeface="Times New Roman" pitchFamily="18" charset="0"/>
                <a:ea typeface="楷体_GB2312" pitchFamily="49" charset="-122"/>
              </a:rPr>
              <a:t>512B</a:t>
            </a:r>
            <a:r>
              <a:rPr lang="zh-CN" altLang="en-US" sz="2800" b="1" dirty="0">
                <a:solidFill>
                  <a:srgbClr val="000000"/>
                </a:solidFill>
                <a:latin typeface="Times New Roman" pitchFamily="18" charset="0"/>
                <a:ea typeface="楷体_GB2312" pitchFamily="49" charset="-122"/>
              </a:rPr>
              <a:t>～</a:t>
            </a:r>
            <a:r>
              <a:rPr lang="en-US" altLang="zh-CN" sz="2800" b="1" dirty="0">
                <a:solidFill>
                  <a:srgbClr val="000000"/>
                </a:solidFill>
                <a:latin typeface="Times New Roman" pitchFamily="18" charset="0"/>
                <a:ea typeface="楷体_GB2312" pitchFamily="49" charset="-122"/>
              </a:rPr>
              <a:t>64KB</a:t>
            </a:r>
            <a:r>
              <a:rPr lang="zh-CN" altLang="en-US" sz="2800" b="1" dirty="0">
                <a:solidFill>
                  <a:srgbClr val="000000"/>
                </a:solidFill>
                <a:latin typeface="Times New Roman" pitchFamily="18" charset="0"/>
                <a:ea typeface="楷体_GB2312" pitchFamily="49" charset="-122"/>
              </a:rPr>
              <a:t>之间，以往的典型值为</a:t>
            </a:r>
            <a:r>
              <a:rPr lang="en-US" altLang="zh-CN" sz="2800" b="1" dirty="0">
                <a:solidFill>
                  <a:srgbClr val="000000"/>
                </a:solidFill>
                <a:latin typeface="Times New Roman" pitchFamily="18" charset="0"/>
                <a:ea typeface="楷体_GB2312" pitchFamily="49" charset="-122"/>
              </a:rPr>
              <a:t>1KB</a:t>
            </a:r>
            <a:r>
              <a:rPr lang="zh-CN" altLang="en-US" sz="2800" b="1" dirty="0">
                <a:solidFill>
                  <a:srgbClr val="000000"/>
                </a:solidFill>
                <a:latin typeface="Times New Roman" pitchFamily="18" charset="0"/>
                <a:ea typeface="楷体_GB2312" pitchFamily="49" charset="-122"/>
              </a:rPr>
              <a:t>，而现在更常见的页面大小为</a:t>
            </a:r>
            <a:r>
              <a:rPr lang="en-US" altLang="zh-CN" sz="2800" b="1" dirty="0">
                <a:solidFill>
                  <a:srgbClr val="000000"/>
                </a:solidFill>
                <a:latin typeface="Times New Roman" pitchFamily="18" charset="0"/>
                <a:ea typeface="楷体_GB2312" pitchFamily="49" charset="-122"/>
              </a:rPr>
              <a:t>4KB</a:t>
            </a:r>
            <a:r>
              <a:rPr lang="zh-CN" altLang="en-US" sz="2800" b="1" dirty="0">
                <a:solidFill>
                  <a:srgbClr val="000000"/>
                </a:solidFill>
                <a:latin typeface="Times New Roman" pitchFamily="18" charset="0"/>
                <a:ea typeface="楷体_GB2312" pitchFamily="49" charset="-122"/>
              </a:rPr>
              <a:t>和</a:t>
            </a:r>
            <a:r>
              <a:rPr lang="en-US" altLang="zh-CN" sz="2800" b="1" dirty="0">
                <a:solidFill>
                  <a:srgbClr val="000000"/>
                </a:solidFill>
                <a:latin typeface="Times New Roman" pitchFamily="18" charset="0"/>
                <a:ea typeface="楷体_GB2312" pitchFamily="49" charset="-122"/>
              </a:rPr>
              <a:t>8KB</a:t>
            </a:r>
            <a:r>
              <a:rPr lang="zh-CN" altLang="en-US" sz="2800" b="1" dirty="0">
                <a:solidFill>
                  <a:srgbClr val="000000"/>
                </a:solidFill>
                <a:latin typeface="Times New Roman" pitchFamily="18" charset="0"/>
                <a:ea typeface="楷体_GB2312" pitchFamily="49" charset="-122"/>
              </a:rPr>
              <a:t>。</a:t>
            </a:r>
          </a:p>
        </p:txBody>
      </p:sp>
    </p:spTree>
    <p:extLst>
      <p:ext uri="{BB962C8B-B14F-4D97-AF65-F5344CB8AC3E}">
        <p14:creationId xmlns:p14="http://schemas.microsoft.com/office/powerpoint/2010/main" val="1666966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20"/>
                                        </p:tgtEl>
                                        <p:attrNameLst>
                                          <p:attrName>style.visibility</p:attrName>
                                        </p:attrNameLst>
                                      </p:cBhvr>
                                      <p:to>
                                        <p:strVal val="visible"/>
                                      </p:to>
                                    </p:set>
                                    <p:anim calcmode="lin" valueType="num">
                                      <p:cBhvr additive="base">
                                        <p:cTn id="7" dur="500" fill="hold"/>
                                        <p:tgtEl>
                                          <p:spTgt spid="324620"/>
                                        </p:tgtEl>
                                        <p:attrNameLst>
                                          <p:attrName>ppt_x</p:attrName>
                                        </p:attrNameLst>
                                      </p:cBhvr>
                                      <p:tavLst>
                                        <p:tav tm="0">
                                          <p:val>
                                            <p:strVal val="0-#ppt_w/2"/>
                                          </p:val>
                                        </p:tav>
                                        <p:tav tm="100000">
                                          <p:val>
                                            <p:strVal val="#ppt_x"/>
                                          </p:val>
                                        </p:tav>
                                      </p:tavLst>
                                    </p:anim>
                                    <p:anim calcmode="lin" valueType="num">
                                      <p:cBhvr additive="base">
                                        <p:cTn id="8" dur="500" fill="hold"/>
                                        <p:tgtEl>
                                          <p:spTgt spid="32462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24621"/>
                                        </p:tgtEl>
                                        <p:attrNameLst>
                                          <p:attrName>style.visibility</p:attrName>
                                        </p:attrNameLst>
                                      </p:cBhvr>
                                      <p:to>
                                        <p:strVal val="visible"/>
                                      </p:to>
                                    </p:set>
                                    <p:animEffect transition="in" filter="wipe(left)">
                                      <p:cBhvr>
                                        <p:cTn id="12" dur="500"/>
                                        <p:tgtEl>
                                          <p:spTgt spid="324621"/>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24622"/>
                                        </p:tgtEl>
                                        <p:attrNameLst>
                                          <p:attrName>style.visibility</p:attrName>
                                        </p:attrNameLst>
                                      </p:cBhvr>
                                      <p:to>
                                        <p:strVal val="visible"/>
                                      </p:to>
                                    </p:set>
                                    <p:animEffect transition="in" filter="dissolve">
                                      <p:cBhvr>
                                        <p:cTn id="16" dur="500"/>
                                        <p:tgtEl>
                                          <p:spTgt spid="3246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4623"/>
                                        </p:tgtEl>
                                        <p:attrNameLst>
                                          <p:attrName>style.visibility</p:attrName>
                                        </p:attrNameLst>
                                      </p:cBhvr>
                                      <p:to>
                                        <p:strVal val="visible"/>
                                      </p:to>
                                    </p:set>
                                    <p:animEffect transition="in" filter="dissolve">
                                      <p:cBhvr>
                                        <p:cTn id="21" dur="500"/>
                                        <p:tgtEl>
                                          <p:spTgt spid="324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0" grpId="0" autoUpdateAnimBg="0"/>
      <p:bldP spid="324621" grpId="0" autoUpdateAnimBg="0"/>
      <p:bldP spid="324622" grpId="0" autoUpdateAnimBg="0"/>
      <p:bldP spid="32462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0D18CB7E-2DE3-468B-9655-F38A0B41238C}" type="slidenum">
              <a:rPr lang="en-US" altLang="zh-CN"/>
              <a:pPr>
                <a:defRPr/>
              </a:pPr>
              <a:t>42</a:t>
            </a:fld>
            <a:endParaRPr lang="en-US" altLang="zh-CN"/>
          </a:p>
        </p:txBody>
      </p:sp>
      <p:sp>
        <p:nvSpPr>
          <p:cNvPr id="238595" name="Text Box 2"/>
          <p:cNvSpPr txBox="1">
            <a:spLocks noChangeArrowheads="1"/>
          </p:cNvSpPr>
          <p:nvPr/>
        </p:nvSpPr>
        <p:spPr bwMode="auto">
          <a:xfrm>
            <a:off x="457200" y="304800"/>
            <a:ext cx="228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FF"/>
                </a:solidFill>
              </a:rPr>
              <a:t>2</a:t>
            </a:r>
            <a:r>
              <a:rPr lang="zh-CN" altLang="en-US" sz="2800" b="1" dirty="0">
                <a:solidFill>
                  <a:srgbClr val="0000FF"/>
                </a:solidFill>
                <a:latin typeface="宋体" pitchFamily="2" charset="-122"/>
              </a:rPr>
              <a:t>．</a:t>
            </a:r>
            <a:r>
              <a:rPr lang="zh-CN" altLang="en-US" sz="2800" b="1" dirty="0">
                <a:solidFill>
                  <a:srgbClr val="0000FF"/>
                </a:solidFill>
                <a:latin typeface="楷体_GB2312" pitchFamily="49" charset="-122"/>
                <a:ea typeface="楷体_GB2312" pitchFamily="49" charset="-122"/>
              </a:rPr>
              <a:t>地址结构</a:t>
            </a:r>
            <a:r>
              <a:rPr lang="zh-CN" altLang="en-US" sz="2800" b="1" dirty="0">
                <a:solidFill>
                  <a:srgbClr val="0000FF"/>
                </a:solidFill>
              </a:rPr>
              <a:t> </a:t>
            </a:r>
          </a:p>
        </p:txBody>
      </p:sp>
      <p:sp>
        <p:nvSpPr>
          <p:cNvPr id="238596" name="Text Box 3"/>
          <p:cNvSpPr txBox="1">
            <a:spLocks noChangeArrowheads="1"/>
          </p:cNvSpPr>
          <p:nvPr/>
        </p:nvSpPr>
        <p:spPr bwMode="auto">
          <a:xfrm>
            <a:off x="609600" y="838200"/>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dirty="0">
                <a:solidFill>
                  <a:srgbClr val="000000"/>
                </a:solidFill>
                <a:latin typeface="黑体" pitchFamily="2" charset="-122"/>
                <a:ea typeface="黑体" pitchFamily="2" charset="-122"/>
              </a:rPr>
              <a:t>分页的地址结构如下： </a:t>
            </a:r>
          </a:p>
        </p:txBody>
      </p:sp>
      <p:grpSp>
        <p:nvGrpSpPr>
          <p:cNvPr id="238597" name="Group 4"/>
          <p:cNvGrpSpPr>
            <a:grpSpLocks/>
          </p:cNvGrpSpPr>
          <p:nvPr/>
        </p:nvGrpSpPr>
        <p:grpSpPr bwMode="auto">
          <a:xfrm>
            <a:off x="2438400" y="1409700"/>
            <a:ext cx="4495800" cy="819150"/>
            <a:chOff x="1536" y="816"/>
            <a:chExt cx="2832" cy="516"/>
          </a:xfrm>
        </p:grpSpPr>
        <p:sp>
          <p:nvSpPr>
            <p:cNvPr id="238603" name="Rectangle 5"/>
            <p:cNvSpPr>
              <a:spLocks noChangeArrowheads="1"/>
            </p:cNvSpPr>
            <p:nvPr/>
          </p:nvSpPr>
          <p:spPr bwMode="auto">
            <a:xfrm>
              <a:off x="1632" y="1032"/>
              <a:ext cx="2544" cy="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a:solidFill>
                    <a:srgbClr val="000000"/>
                  </a:solidFill>
                  <a:latin typeface="Times New Roman" pitchFamily="18" charset="0"/>
                </a:rPr>
                <a:t>     </a:t>
              </a:r>
              <a:r>
                <a:rPr kumimoji="1" lang="zh-CN" altLang="en-US" sz="2000">
                  <a:solidFill>
                    <a:srgbClr val="000000"/>
                  </a:solidFill>
                  <a:latin typeface="Times New Roman" pitchFamily="18" charset="0"/>
                  <a:ea typeface="黑体" pitchFamily="2" charset="-122"/>
                </a:rPr>
                <a:t>页号</a:t>
              </a:r>
              <a:r>
                <a:rPr kumimoji="1" lang="en-US" altLang="zh-CN" sz="2000">
                  <a:solidFill>
                    <a:srgbClr val="000000"/>
                  </a:solidFill>
                  <a:latin typeface="Times New Roman" pitchFamily="18" charset="0"/>
                  <a:ea typeface="黑体" pitchFamily="2" charset="-122"/>
                </a:rPr>
                <a:t>P                       </a:t>
              </a:r>
              <a:r>
                <a:rPr kumimoji="1" lang="zh-CN" altLang="en-US" sz="2000">
                  <a:solidFill>
                    <a:srgbClr val="000000"/>
                  </a:solidFill>
                  <a:latin typeface="Times New Roman" pitchFamily="18" charset="0"/>
                  <a:ea typeface="黑体" pitchFamily="2" charset="-122"/>
                </a:rPr>
                <a:t>位移量</a:t>
              </a:r>
              <a:r>
                <a:rPr kumimoji="1" lang="en-US" altLang="zh-CN" sz="2000">
                  <a:solidFill>
                    <a:srgbClr val="000000"/>
                  </a:solidFill>
                  <a:latin typeface="Times New Roman" pitchFamily="18" charset="0"/>
                  <a:ea typeface="黑体" pitchFamily="2" charset="-122"/>
                </a:rPr>
                <a:t>d</a:t>
              </a:r>
              <a:r>
                <a:rPr kumimoji="1" lang="en-US" altLang="zh-CN" sz="2400">
                  <a:solidFill>
                    <a:srgbClr val="000000"/>
                  </a:solidFill>
                  <a:latin typeface="Times New Roman" pitchFamily="18" charset="0"/>
                </a:rPr>
                <a:t>	</a:t>
              </a:r>
            </a:p>
          </p:txBody>
        </p:sp>
        <p:sp>
          <p:nvSpPr>
            <p:cNvPr id="238604" name="Line 6"/>
            <p:cNvSpPr>
              <a:spLocks noChangeShapeType="1"/>
            </p:cNvSpPr>
            <p:nvPr/>
          </p:nvSpPr>
          <p:spPr bwMode="auto">
            <a:xfrm>
              <a:off x="2832" y="1032"/>
              <a:ext cx="0"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8605" name="Text Box 7"/>
            <p:cNvSpPr txBox="1">
              <a:spLocks noChangeArrowheads="1"/>
            </p:cNvSpPr>
            <p:nvPr/>
          </p:nvSpPr>
          <p:spPr bwMode="auto">
            <a:xfrm>
              <a:off x="1536" y="816"/>
              <a:ext cx="2832"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600" b="1">
                  <a:solidFill>
                    <a:srgbClr val="000000"/>
                  </a:solidFill>
                </a:rPr>
                <a:t>31                        12  11                            0</a:t>
              </a:r>
            </a:p>
          </p:txBody>
        </p:sp>
      </p:grpSp>
      <p:sp>
        <p:nvSpPr>
          <p:cNvPr id="238598" name="Text Box 8"/>
          <p:cNvSpPr txBox="1">
            <a:spLocks noChangeArrowheads="1"/>
          </p:cNvSpPr>
          <p:nvPr/>
        </p:nvSpPr>
        <p:spPr bwMode="auto">
          <a:xfrm>
            <a:off x="762000" y="2286000"/>
            <a:ext cx="7620000"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b="1" dirty="0" smtClean="0">
                <a:solidFill>
                  <a:srgbClr val="000000"/>
                </a:solidFill>
                <a:latin typeface="宋体" pitchFamily="2" charset="-122"/>
              </a:rPr>
              <a:t>    位移</a:t>
            </a:r>
            <a:r>
              <a:rPr lang="zh-CN" altLang="en-US" b="1" dirty="0">
                <a:solidFill>
                  <a:srgbClr val="000000"/>
                </a:solidFill>
                <a:latin typeface="宋体" pitchFamily="2" charset="-122"/>
              </a:rPr>
              <a:t>量</a:t>
            </a:r>
            <a:r>
              <a:rPr lang="en-US" altLang="zh-CN" b="1" dirty="0">
                <a:solidFill>
                  <a:srgbClr val="000000"/>
                </a:solidFill>
              </a:rPr>
              <a:t>d</a:t>
            </a:r>
            <a:r>
              <a:rPr lang="zh-CN" altLang="en-US" b="1" dirty="0">
                <a:solidFill>
                  <a:srgbClr val="000000"/>
                </a:solidFill>
                <a:latin typeface="宋体" pitchFamily="2" charset="-122"/>
              </a:rPr>
              <a:t>也称页内地址。图中的地址长度为</a:t>
            </a:r>
            <a:r>
              <a:rPr lang="en-US" altLang="zh-CN" b="1" dirty="0">
                <a:solidFill>
                  <a:srgbClr val="000000"/>
                </a:solidFill>
              </a:rPr>
              <a:t>32</a:t>
            </a:r>
            <a:r>
              <a:rPr lang="zh-CN" altLang="en-US" b="1" dirty="0">
                <a:solidFill>
                  <a:srgbClr val="000000"/>
                </a:solidFill>
                <a:latin typeface="宋体" pitchFamily="2" charset="-122"/>
              </a:rPr>
              <a:t>位，每页大小为</a:t>
            </a:r>
            <a:r>
              <a:rPr lang="en-US" altLang="zh-CN" b="1" dirty="0">
                <a:solidFill>
                  <a:srgbClr val="000000"/>
                </a:solidFill>
              </a:rPr>
              <a:t>4KB</a:t>
            </a:r>
            <a:r>
              <a:rPr lang="zh-CN" altLang="en-US" b="1" dirty="0">
                <a:solidFill>
                  <a:srgbClr val="000000"/>
                </a:solidFill>
                <a:latin typeface="宋体" pitchFamily="2" charset="-122"/>
              </a:rPr>
              <a:t>，地址空间最多</a:t>
            </a:r>
            <a:r>
              <a:rPr lang="en-US" altLang="zh-CN" b="1" dirty="0">
                <a:solidFill>
                  <a:srgbClr val="000000"/>
                </a:solidFill>
              </a:rPr>
              <a:t>2</a:t>
            </a:r>
            <a:r>
              <a:rPr lang="en-US" altLang="zh-CN" b="1" baseline="30000" dirty="0">
                <a:solidFill>
                  <a:srgbClr val="000000"/>
                </a:solidFill>
              </a:rPr>
              <a:t>20</a:t>
            </a:r>
            <a:r>
              <a:rPr lang="zh-CN" altLang="en-US" b="1" dirty="0">
                <a:solidFill>
                  <a:srgbClr val="000000"/>
                </a:solidFill>
                <a:latin typeface="宋体" pitchFamily="2" charset="-122"/>
              </a:rPr>
              <a:t>（</a:t>
            </a:r>
            <a:r>
              <a:rPr lang="en-US" altLang="zh-CN" b="1" dirty="0">
                <a:solidFill>
                  <a:srgbClr val="000000"/>
                </a:solidFill>
              </a:rPr>
              <a:t>1M</a:t>
            </a:r>
            <a:r>
              <a:rPr lang="zh-CN" altLang="en-US" b="1" dirty="0">
                <a:solidFill>
                  <a:srgbClr val="000000"/>
                </a:solidFill>
                <a:latin typeface="宋体" pitchFamily="2" charset="-122"/>
              </a:rPr>
              <a:t>）个页。</a:t>
            </a:r>
          </a:p>
          <a:p>
            <a:pPr eaLnBrk="1" fontAlgn="base" hangingPunct="1">
              <a:spcBef>
                <a:spcPct val="15000"/>
              </a:spcBef>
              <a:spcAft>
                <a:spcPct val="0"/>
              </a:spcAft>
            </a:pPr>
            <a:r>
              <a:rPr lang="zh-CN" altLang="en-US" b="1" dirty="0" smtClean="0">
                <a:solidFill>
                  <a:srgbClr val="000000"/>
                </a:solidFill>
                <a:latin typeface="宋体" pitchFamily="2" charset="-122"/>
              </a:rPr>
              <a:t>    对于</a:t>
            </a:r>
            <a:r>
              <a:rPr lang="zh-CN" altLang="en-US" b="1" dirty="0">
                <a:solidFill>
                  <a:srgbClr val="000000"/>
                </a:solidFill>
                <a:latin typeface="宋体" pitchFamily="2" charset="-122"/>
              </a:rPr>
              <a:t>特定的机器，其地址结构是一定的。</a:t>
            </a:r>
            <a:r>
              <a:rPr lang="zh-CN" altLang="en-US" b="1" dirty="0">
                <a:solidFill>
                  <a:srgbClr val="000000"/>
                </a:solidFill>
              </a:rPr>
              <a:t> </a:t>
            </a:r>
          </a:p>
        </p:txBody>
      </p:sp>
      <p:sp>
        <p:nvSpPr>
          <p:cNvPr id="238599" name="Text Box 9"/>
          <p:cNvSpPr txBox="1">
            <a:spLocks noChangeArrowheads="1"/>
          </p:cNvSpPr>
          <p:nvPr/>
        </p:nvSpPr>
        <p:spPr bwMode="auto">
          <a:xfrm>
            <a:off x="736600" y="3606115"/>
            <a:ext cx="7795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FF"/>
                </a:solidFill>
                <a:latin typeface="宋体" pitchFamily="2" charset="-122"/>
              </a:rPr>
              <a:t>若逻辑地址为</a:t>
            </a:r>
            <a:r>
              <a:rPr lang="en-US" altLang="zh-CN" b="1" dirty="0">
                <a:solidFill>
                  <a:srgbClr val="0000FF"/>
                </a:solidFill>
              </a:rPr>
              <a:t>A</a:t>
            </a:r>
            <a:r>
              <a:rPr lang="en-US" altLang="zh-CN" b="1" dirty="0">
                <a:solidFill>
                  <a:srgbClr val="0000FF"/>
                </a:solidFill>
                <a:latin typeface="宋体" pitchFamily="2" charset="-122"/>
              </a:rPr>
              <a:t>,</a:t>
            </a:r>
            <a:r>
              <a:rPr lang="zh-CN" altLang="en-US" b="1" dirty="0">
                <a:solidFill>
                  <a:srgbClr val="0000FF"/>
                </a:solidFill>
                <a:latin typeface="宋体" pitchFamily="2" charset="-122"/>
              </a:rPr>
              <a:t>页面大小为</a:t>
            </a:r>
            <a:r>
              <a:rPr lang="en-US" altLang="zh-CN" b="1" dirty="0">
                <a:solidFill>
                  <a:srgbClr val="0000FF"/>
                </a:solidFill>
              </a:rPr>
              <a:t>L</a:t>
            </a:r>
            <a:r>
              <a:rPr lang="en-US" altLang="zh-CN" b="1" dirty="0">
                <a:solidFill>
                  <a:srgbClr val="0000FF"/>
                </a:solidFill>
                <a:latin typeface="宋体" pitchFamily="2" charset="-122"/>
              </a:rPr>
              <a:t>,</a:t>
            </a:r>
            <a:r>
              <a:rPr lang="zh-CN" altLang="en-US" b="1" dirty="0">
                <a:solidFill>
                  <a:srgbClr val="0000FF"/>
                </a:solidFill>
                <a:latin typeface="宋体" pitchFamily="2" charset="-122"/>
              </a:rPr>
              <a:t>则页号</a:t>
            </a:r>
            <a:r>
              <a:rPr lang="en-US" altLang="zh-CN" b="1" dirty="0">
                <a:solidFill>
                  <a:srgbClr val="0000FF"/>
                </a:solidFill>
              </a:rPr>
              <a:t>P</a:t>
            </a:r>
            <a:r>
              <a:rPr lang="zh-CN" altLang="en-US" b="1" dirty="0">
                <a:solidFill>
                  <a:srgbClr val="0000FF"/>
                </a:solidFill>
                <a:latin typeface="宋体" pitchFamily="2" charset="-122"/>
              </a:rPr>
              <a:t>和页内地址</a:t>
            </a:r>
            <a:r>
              <a:rPr lang="en-US" altLang="zh-CN" b="1" dirty="0">
                <a:solidFill>
                  <a:srgbClr val="0000FF"/>
                </a:solidFill>
              </a:rPr>
              <a:t>d</a:t>
            </a:r>
            <a:r>
              <a:rPr lang="zh-CN" altLang="en-US" b="1" dirty="0">
                <a:solidFill>
                  <a:srgbClr val="0000FF"/>
                </a:solidFill>
                <a:latin typeface="宋体" pitchFamily="2" charset="-122"/>
              </a:rPr>
              <a:t>可按下式求得：</a:t>
            </a:r>
            <a:r>
              <a:rPr lang="zh-CN" altLang="en-US" b="1" dirty="0">
                <a:solidFill>
                  <a:srgbClr val="0000FF"/>
                </a:solidFill>
              </a:rPr>
              <a:t> </a:t>
            </a:r>
          </a:p>
        </p:txBody>
      </p:sp>
      <p:sp>
        <p:nvSpPr>
          <p:cNvPr id="238600" name="Text Box 10"/>
          <p:cNvSpPr txBox="1">
            <a:spLocks noChangeArrowheads="1"/>
          </p:cNvSpPr>
          <p:nvPr/>
        </p:nvSpPr>
        <p:spPr bwMode="auto">
          <a:xfrm>
            <a:off x="1409700" y="4437112"/>
            <a:ext cx="26670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en-US" altLang="zh-CN" b="1" dirty="0">
                <a:solidFill>
                  <a:srgbClr val="000000"/>
                </a:solidFill>
                <a:latin typeface="Times New Roman" pitchFamily="18" charset="0"/>
              </a:rPr>
              <a:t>P=</a:t>
            </a:r>
            <a:r>
              <a:rPr lang="en-US" altLang="zh-CN" b="1" dirty="0" err="1">
                <a:solidFill>
                  <a:srgbClr val="000000"/>
                </a:solidFill>
                <a:latin typeface="Times New Roman" pitchFamily="18" charset="0"/>
              </a:rPr>
              <a:t>int</a:t>
            </a:r>
            <a:r>
              <a:rPr lang="en-US" altLang="zh-CN" b="1" dirty="0">
                <a:solidFill>
                  <a:srgbClr val="000000"/>
                </a:solidFill>
                <a:latin typeface="Times New Roman" pitchFamily="18" charset="0"/>
              </a:rPr>
              <a:t>(A/L)</a:t>
            </a:r>
          </a:p>
          <a:p>
            <a:pPr eaLnBrk="1" fontAlgn="base" hangingPunct="1">
              <a:spcBef>
                <a:spcPct val="5000"/>
              </a:spcBef>
              <a:spcAft>
                <a:spcPct val="0"/>
              </a:spcAft>
            </a:pPr>
            <a:r>
              <a:rPr lang="en-US" altLang="zh-CN" b="1" dirty="0">
                <a:solidFill>
                  <a:srgbClr val="000000"/>
                </a:solidFill>
                <a:latin typeface="Times New Roman" pitchFamily="18" charset="0"/>
              </a:rPr>
              <a:t>d=A mod L</a:t>
            </a:r>
          </a:p>
        </p:txBody>
      </p:sp>
      <p:sp>
        <p:nvSpPr>
          <p:cNvPr id="325643" name="Text Box 11"/>
          <p:cNvSpPr txBox="1">
            <a:spLocks noChangeArrowheads="1"/>
          </p:cNvSpPr>
          <p:nvPr/>
        </p:nvSpPr>
        <p:spPr bwMode="auto">
          <a:xfrm>
            <a:off x="627454" y="5438775"/>
            <a:ext cx="1447800" cy="485775"/>
          </a:xfrm>
          <a:prstGeom prst="rect">
            <a:avLst/>
          </a:prstGeom>
          <a:solidFill>
            <a:srgbClr val="00FF99"/>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楷体_GB2312" pitchFamily="49" charset="-122"/>
              </a:rPr>
              <a:t>举例说明</a:t>
            </a:r>
          </a:p>
        </p:txBody>
      </p:sp>
      <p:sp>
        <p:nvSpPr>
          <p:cNvPr id="325644" name="Text Box 12"/>
          <p:cNvSpPr txBox="1">
            <a:spLocks noChangeArrowheads="1"/>
          </p:cNvSpPr>
          <p:nvPr/>
        </p:nvSpPr>
        <p:spPr bwMode="auto">
          <a:xfrm>
            <a:off x="2590800" y="5447242"/>
            <a:ext cx="5562600" cy="83099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rPr>
              <a:t>页面大小为</a:t>
            </a:r>
            <a:r>
              <a:rPr lang="en-US" altLang="zh-CN" b="1" dirty="0">
                <a:solidFill>
                  <a:srgbClr val="000000"/>
                </a:solidFill>
              </a:rPr>
              <a:t>4KB</a:t>
            </a:r>
            <a:r>
              <a:rPr lang="zh-CN" altLang="en-US" b="1" dirty="0">
                <a:solidFill>
                  <a:srgbClr val="000000"/>
                </a:solidFill>
              </a:rPr>
              <a:t>，逻辑地址为</a:t>
            </a:r>
            <a:r>
              <a:rPr lang="en-US" altLang="zh-CN" b="1" dirty="0" smtClean="0">
                <a:solidFill>
                  <a:srgbClr val="000000"/>
                </a:solidFill>
              </a:rPr>
              <a:t>7800</a:t>
            </a:r>
            <a:r>
              <a:rPr lang="zh-CN" altLang="en-US" b="1" dirty="0" smtClean="0">
                <a:solidFill>
                  <a:srgbClr val="000000"/>
                </a:solidFill>
              </a:rPr>
              <a:t>及</a:t>
            </a:r>
            <a:r>
              <a:rPr lang="en-US" altLang="zh-CN" b="1" dirty="0">
                <a:solidFill>
                  <a:srgbClr val="000000"/>
                </a:solidFill>
              </a:rPr>
              <a:t>5F86H</a:t>
            </a:r>
            <a:r>
              <a:rPr lang="zh-CN" altLang="en-US" b="1" dirty="0">
                <a:solidFill>
                  <a:srgbClr val="000000"/>
                </a:solidFill>
              </a:rPr>
              <a:t>，分别求它们的页号和页内偏移。</a:t>
            </a:r>
          </a:p>
        </p:txBody>
      </p:sp>
    </p:spTree>
    <p:extLst>
      <p:ext uri="{BB962C8B-B14F-4D97-AF65-F5344CB8AC3E}">
        <p14:creationId xmlns:p14="http://schemas.microsoft.com/office/powerpoint/2010/main" val="4052634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43"/>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8" fill="hold" grpId="0" nodeType="afterEffect">
                                  <p:stCondLst>
                                    <p:cond delay="0"/>
                                  </p:stCondLst>
                                  <p:childTnLst>
                                    <p:set>
                                      <p:cBhvr>
                                        <p:cTn id="9" dur="1" fill="hold">
                                          <p:stCondLst>
                                            <p:cond delay="0"/>
                                          </p:stCondLst>
                                        </p:cTn>
                                        <p:tgtEl>
                                          <p:spTgt spid="325644"/>
                                        </p:tgtEl>
                                        <p:attrNameLst>
                                          <p:attrName>style.visibility</p:attrName>
                                        </p:attrNameLst>
                                      </p:cBhvr>
                                      <p:to>
                                        <p:strVal val="visible"/>
                                      </p:to>
                                    </p:set>
                                    <p:anim calcmode="lin" valueType="num">
                                      <p:cBhvr>
                                        <p:cTn id="10" dur="500" fill="hold"/>
                                        <p:tgtEl>
                                          <p:spTgt spid="325644"/>
                                        </p:tgtEl>
                                        <p:attrNameLst>
                                          <p:attrName>ppt_x</p:attrName>
                                        </p:attrNameLst>
                                      </p:cBhvr>
                                      <p:tavLst>
                                        <p:tav tm="0">
                                          <p:val>
                                            <p:strVal val="#ppt_x-#ppt_w/2"/>
                                          </p:val>
                                        </p:tav>
                                        <p:tav tm="100000">
                                          <p:val>
                                            <p:strVal val="#ppt_x"/>
                                          </p:val>
                                        </p:tav>
                                      </p:tavLst>
                                    </p:anim>
                                    <p:anim calcmode="lin" valueType="num">
                                      <p:cBhvr>
                                        <p:cTn id="11" dur="500" fill="hold"/>
                                        <p:tgtEl>
                                          <p:spTgt spid="325644"/>
                                        </p:tgtEl>
                                        <p:attrNameLst>
                                          <p:attrName>ppt_y</p:attrName>
                                        </p:attrNameLst>
                                      </p:cBhvr>
                                      <p:tavLst>
                                        <p:tav tm="0">
                                          <p:val>
                                            <p:strVal val="#ppt_y"/>
                                          </p:val>
                                        </p:tav>
                                        <p:tav tm="100000">
                                          <p:val>
                                            <p:strVal val="#ppt_y"/>
                                          </p:val>
                                        </p:tav>
                                      </p:tavLst>
                                    </p:anim>
                                    <p:anim calcmode="lin" valueType="num">
                                      <p:cBhvr>
                                        <p:cTn id="12" dur="500" fill="hold"/>
                                        <p:tgtEl>
                                          <p:spTgt spid="325644"/>
                                        </p:tgtEl>
                                        <p:attrNameLst>
                                          <p:attrName>ppt_w</p:attrName>
                                        </p:attrNameLst>
                                      </p:cBhvr>
                                      <p:tavLst>
                                        <p:tav tm="0">
                                          <p:val>
                                            <p:fltVal val="0"/>
                                          </p:val>
                                        </p:tav>
                                        <p:tav tm="100000">
                                          <p:val>
                                            <p:strVal val="#ppt_w"/>
                                          </p:val>
                                        </p:tav>
                                      </p:tavLst>
                                    </p:anim>
                                    <p:anim calcmode="lin" valueType="num">
                                      <p:cBhvr>
                                        <p:cTn id="13" dur="500" fill="hold"/>
                                        <p:tgtEl>
                                          <p:spTgt spid="3256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3" grpId="0" animBg="1" autoUpdateAnimBg="0"/>
      <p:bldP spid="32564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5"/>
          <p:cNvSpPr>
            <a:spLocks noGrp="1"/>
          </p:cNvSpPr>
          <p:nvPr>
            <p:ph type="sldNum" sz="quarter" idx="12"/>
          </p:nvPr>
        </p:nvSpPr>
        <p:spPr/>
        <p:txBody>
          <a:bodyPr/>
          <a:lstStyle/>
          <a:p>
            <a:pPr>
              <a:defRPr/>
            </a:pPr>
            <a:fld id="{221F205D-D857-4D56-9D7D-B75CB5D1F850}" type="slidenum">
              <a:rPr lang="en-US" altLang="zh-CN"/>
              <a:pPr>
                <a:defRPr/>
              </a:pPr>
              <a:t>43</a:t>
            </a:fld>
            <a:endParaRPr lang="en-US" altLang="zh-CN"/>
          </a:p>
        </p:txBody>
      </p:sp>
      <p:sp>
        <p:nvSpPr>
          <p:cNvPr id="239619" name="Text Box 2"/>
          <p:cNvSpPr txBox="1">
            <a:spLocks noChangeArrowheads="1"/>
          </p:cNvSpPr>
          <p:nvPr/>
        </p:nvSpPr>
        <p:spPr bwMode="auto">
          <a:xfrm>
            <a:off x="457200" y="228600"/>
            <a:ext cx="213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FF"/>
                </a:solidFill>
              </a:rPr>
              <a:t>3.  </a:t>
            </a:r>
            <a:r>
              <a:rPr lang="zh-CN" altLang="en-US" sz="2800" b="1" dirty="0">
                <a:solidFill>
                  <a:srgbClr val="0000FF"/>
                </a:solidFill>
                <a:latin typeface="楷体_GB2312" pitchFamily="49" charset="-122"/>
                <a:ea typeface="楷体_GB2312" pitchFamily="49" charset="-122"/>
              </a:rPr>
              <a:t>页表</a:t>
            </a:r>
            <a:r>
              <a:rPr lang="zh-CN" altLang="en-US" sz="2800" b="1" dirty="0">
                <a:solidFill>
                  <a:srgbClr val="0000FF"/>
                </a:solidFill>
              </a:rPr>
              <a:t> </a:t>
            </a:r>
          </a:p>
        </p:txBody>
      </p:sp>
      <p:grpSp>
        <p:nvGrpSpPr>
          <p:cNvPr id="326659" name="Group 3"/>
          <p:cNvGrpSpPr>
            <a:grpSpLocks/>
          </p:cNvGrpSpPr>
          <p:nvPr/>
        </p:nvGrpSpPr>
        <p:grpSpPr bwMode="auto">
          <a:xfrm>
            <a:off x="1219200" y="1100137"/>
            <a:ext cx="6477000" cy="5597525"/>
            <a:chOff x="768" y="496"/>
            <a:chExt cx="4080" cy="3526"/>
          </a:xfrm>
        </p:grpSpPr>
        <p:sp>
          <p:nvSpPr>
            <p:cNvPr id="239622" name="Rectangle 4"/>
            <p:cNvSpPr>
              <a:spLocks noChangeArrowheads="1"/>
            </p:cNvSpPr>
            <p:nvPr/>
          </p:nvSpPr>
          <p:spPr bwMode="auto">
            <a:xfrm>
              <a:off x="816" y="3318"/>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n</a:t>
              </a:r>
              <a:r>
                <a:rPr kumimoji="1" lang="zh-CN" altLang="en-US" sz="2000">
                  <a:solidFill>
                    <a:srgbClr val="000000"/>
                  </a:solidFill>
                </a:rPr>
                <a:t>页</a:t>
              </a:r>
            </a:p>
          </p:txBody>
        </p:sp>
        <p:sp>
          <p:nvSpPr>
            <p:cNvPr id="239623" name="Rectangle 5"/>
            <p:cNvSpPr>
              <a:spLocks noChangeArrowheads="1"/>
            </p:cNvSpPr>
            <p:nvPr/>
          </p:nvSpPr>
          <p:spPr bwMode="auto">
            <a:xfrm>
              <a:off x="816" y="3020"/>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latin typeface="Times New Roman" pitchFamily="18" charset="0"/>
                </a:rPr>
                <a:t>…</a:t>
              </a:r>
              <a:endParaRPr kumimoji="1" lang="en-US" altLang="zh-CN" sz="2000">
                <a:solidFill>
                  <a:srgbClr val="000000"/>
                </a:solidFill>
              </a:endParaRPr>
            </a:p>
          </p:txBody>
        </p:sp>
        <p:sp>
          <p:nvSpPr>
            <p:cNvPr id="239624" name="Rectangle 6"/>
            <p:cNvSpPr>
              <a:spLocks noChangeArrowheads="1"/>
            </p:cNvSpPr>
            <p:nvPr/>
          </p:nvSpPr>
          <p:spPr bwMode="auto">
            <a:xfrm>
              <a:off x="816" y="2722"/>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5</a:t>
              </a:r>
              <a:r>
                <a:rPr kumimoji="1" lang="zh-CN" altLang="en-US" sz="2000">
                  <a:solidFill>
                    <a:srgbClr val="000000"/>
                  </a:solidFill>
                </a:rPr>
                <a:t>页</a:t>
              </a:r>
            </a:p>
          </p:txBody>
        </p:sp>
        <p:sp>
          <p:nvSpPr>
            <p:cNvPr id="239625" name="Rectangle 7"/>
            <p:cNvSpPr>
              <a:spLocks noChangeArrowheads="1"/>
            </p:cNvSpPr>
            <p:nvPr/>
          </p:nvSpPr>
          <p:spPr bwMode="auto">
            <a:xfrm>
              <a:off x="816" y="2424"/>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4</a:t>
              </a:r>
              <a:r>
                <a:rPr kumimoji="1" lang="zh-CN" altLang="en-US" sz="2000">
                  <a:solidFill>
                    <a:srgbClr val="000000"/>
                  </a:solidFill>
                </a:rPr>
                <a:t>页</a:t>
              </a:r>
            </a:p>
          </p:txBody>
        </p:sp>
        <p:sp>
          <p:nvSpPr>
            <p:cNvPr id="239626" name="Rectangle 8"/>
            <p:cNvSpPr>
              <a:spLocks noChangeArrowheads="1"/>
            </p:cNvSpPr>
            <p:nvPr/>
          </p:nvSpPr>
          <p:spPr bwMode="auto">
            <a:xfrm>
              <a:off x="816" y="2126"/>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3</a:t>
              </a:r>
              <a:r>
                <a:rPr kumimoji="1" lang="zh-CN" altLang="en-US" sz="2000">
                  <a:solidFill>
                    <a:srgbClr val="000000"/>
                  </a:solidFill>
                </a:rPr>
                <a:t>页</a:t>
              </a:r>
            </a:p>
          </p:txBody>
        </p:sp>
        <p:sp>
          <p:nvSpPr>
            <p:cNvPr id="239627" name="Rectangle 9"/>
            <p:cNvSpPr>
              <a:spLocks noChangeArrowheads="1"/>
            </p:cNvSpPr>
            <p:nvPr/>
          </p:nvSpPr>
          <p:spPr bwMode="auto">
            <a:xfrm>
              <a:off x="816" y="1828"/>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2</a:t>
              </a:r>
              <a:r>
                <a:rPr kumimoji="1" lang="zh-CN" altLang="en-US" sz="2000">
                  <a:solidFill>
                    <a:srgbClr val="000000"/>
                  </a:solidFill>
                </a:rPr>
                <a:t>页</a:t>
              </a:r>
            </a:p>
          </p:txBody>
        </p:sp>
        <p:sp>
          <p:nvSpPr>
            <p:cNvPr id="239628" name="Rectangle 10"/>
            <p:cNvSpPr>
              <a:spLocks noChangeArrowheads="1"/>
            </p:cNvSpPr>
            <p:nvPr/>
          </p:nvSpPr>
          <p:spPr bwMode="auto">
            <a:xfrm>
              <a:off x="816" y="1530"/>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1</a:t>
              </a:r>
              <a:r>
                <a:rPr kumimoji="1" lang="zh-CN" altLang="en-US" sz="2000">
                  <a:solidFill>
                    <a:srgbClr val="000000"/>
                  </a:solidFill>
                </a:rPr>
                <a:t>页</a:t>
              </a:r>
            </a:p>
          </p:txBody>
        </p:sp>
        <p:sp>
          <p:nvSpPr>
            <p:cNvPr id="239629" name="Rectangle 11"/>
            <p:cNvSpPr>
              <a:spLocks noChangeArrowheads="1"/>
            </p:cNvSpPr>
            <p:nvPr/>
          </p:nvSpPr>
          <p:spPr bwMode="auto">
            <a:xfrm>
              <a:off x="816" y="1232"/>
              <a:ext cx="6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0</a:t>
              </a:r>
              <a:r>
                <a:rPr kumimoji="1" lang="zh-CN" altLang="en-US" sz="2000">
                  <a:solidFill>
                    <a:srgbClr val="000000"/>
                  </a:solidFill>
                </a:rPr>
                <a:t>页</a:t>
              </a:r>
            </a:p>
          </p:txBody>
        </p:sp>
        <p:sp>
          <p:nvSpPr>
            <p:cNvPr id="239630" name="Line 12"/>
            <p:cNvSpPr>
              <a:spLocks noChangeShapeType="1"/>
            </p:cNvSpPr>
            <p:nvPr/>
          </p:nvSpPr>
          <p:spPr bwMode="auto">
            <a:xfrm>
              <a:off x="816" y="1232"/>
              <a:ext cx="6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1" name="Line 13"/>
            <p:cNvSpPr>
              <a:spLocks noChangeShapeType="1"/>
            </p:cNvSpPr>
            <p:nvPr/>
          </p:nvSpPr>
          <p:spPr bwMode="auto">
            <a:xfrm>
              <a:off x="816" y="1530"/>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2" name="Line 14"/>
            <p:cNvSpPr>
              <a:spLocks noChangeShapeType="1"/>
            </p:cNvSpPr>
            <p:nvPr/>
          </p:nvSpPr>
          <p:spPr bwMode="auto">
            <a:xfrm>
              <a:off x="816" y="1828"/>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3" name="Line 15"/>
            <p:cNvSpPr>
              <a:spLocks noChangeShapeType="1"/>
            </p:cNvSpPr>
            <p:nvPr/>
          </p:nvSpPr>
          <p:spPr bwMode="auto">
            <a:xfrm>
              <a:off x="816" y="2126"/>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4" name="Line 16"/>
            <p:cNvSpPr>
              <a:spLocks noChangeShapeType="1"/>
            </p:cNvSpPr>
            <p:nvPr/>
          </p:nvSpPr>
          <p:spPr bwMode="auto">
            <a:xfrm>
              <a:off x="816" y="2424"/>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5" name="Line 17"/>
            <p:cNvSpPr>
              <a:spLocks noChangeShapeType="1"/>
            </p:cNvSpPr>
            <p:nvPr/>
          </p:nvSpPr>
          <p:spPr bwMode="auto">
            <a:xfrm>
              <a:off x="816" y="2722"/>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6" name="Line 18"/>
            <p:cNvSpPr>
              <a:spLocks noChangeShapeType="1"/>
            </p:cNvSpPr>
            <p:nvPr/>
          </p:nvSpPr>
          <p:spPr bwMode="auto">
            <a:xfrm>
              <a:off x="816" y="3020"/>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7" name="Line 19"/>
            <p:cNvSpPr>
              <a:spLocks noChangeShapeType="1"/>
            </p:cNvSpPr>
            <p:nvPr/>
          </p:nvSpPr>
          <p:spPr bwMode="auto">
            <a:xfrm>
              <a:off x="816" y="3318"/>
              <a:ext cx="6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8" name="Line 20"/>
            <p:cNvSpPr>
              <a:spLocks noChangeShapeType="1"/>
            </p:cNvSpPr>
            <p:nvPr/>
          </p:nvSpPr>
          <p:spPr bwMode="auto">
            <a:xfrm>
              <a:off x="816" y="3616"/>
              <a:ext cx="6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39" name="Line 21"/>
            <p:cNvSpPr>
              <a:spLocks noChangeShapeType="1"/>
            </p:cNvSpPr>
            <p:nvPr/>
          </p:nvSpPr>
          <p:spPr bwMode="auto">
            <a:xfrm>
              <a:off x="816" y="1232"/>
              <a:ext cx="0" cy="2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40" name="Line 22"/>
            <p:cNvSpPr>
              <a:spLocks noChangeShapeType="1"/>
            </p:cNvSpPr>
            <p:nvPr/>
          </p:nvSpPr>
          <p:spPr bwMode="auto">
            <a:xfrm>
              <a:off x="1488" y="1232"/>
              <a:ext cx="0" cy="2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41" name="Rectangle 23"/>
            <p:cNvSpPr>
              <a:spLocks noChangeArrowheads="1"/>
            </p:cNvSpPr>
            <p:nvPr/>
          </p:nvSpPr>
          <p:spPr bwMode="auto">
            <a:xfrm>
              <a:off x="2496" y="3334"/>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latin typeface="Times New Roman" pitchFamily="18" charset="0"/>
                </a:rPr>
                <a:t>…</a:t>
              </a:r>
              <a:endParaRPr kumimoji="1" lang="en-US" altLang="zh-CN" sz="2000">
                <a:solidFill>
                  <a:srgbClr val="000000"/>
                </a:solidFill>
              </a:endParaRPr>
            </a:p>
          </p:txBody>
        </p:sp>
        <p:sp>
          <p:nvSpPr>
            <p:cNvPr id="239642" name="Rectangle 24"/>
            <p:cNvSpPr>
              <a:spLocks noChangeArrowheads="1"/>
            </p:cNvSpPr>
            <p:nvPr/>
          </p:nvSpPr>
          <p:spPr bwMode="auto">
            <a:xfrm>
              <a:off x="2064" y="3334"/>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latin typeface="Times New Roman" pitchFamily="18" charset="0"/>
                </a:rPr>
                <a:t>…</a:t>
              </a:r>
              <a:endParaRPr kumimoji="1" lang="en-US" altLang="zh-CN" sz="2000">
                <a:solidFill>
                  <a:srgbClr val="000000"/>
                </a:solidFill>
              </a:endParaRPr>
            </a:p>
          </p:txBody>
        </p:sp>
        <p:sp>
          <p:nvSpPr>
            <p:cNvPr id="239643" name="Rectangle 25"/>
            <p:cNvSpPr>
              <a:spLocks noChangeArrowheads="1"/>
            </p:cNvSpPr>
            <p:nvPr/>
          </p:nvSpPr>
          <p:spPr bwMode="auto">
            <a:xfrm>
              <a:off x="2496" y="3085"/>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12</a:t>
              </a:r>
            </a:p>
          </p:txBody>
        </p:sp>
        <p:sp>
          <p:nvSpPr>
            <p:cNvPr id="239644" name="Rectangle 26"/>
            <p:cNvSpPr>
              <a:spLocks noChangeArrowheads="1"/>
            </p:cNvSpPr>
            <p:nvPr/>
          </p:nvSpPr>
          <p:spPr bwMode="auto">
            <a:xfrm>
              <a:off x="2064" y="3085"/>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5</a:t>
              </a:r>
            </a:p>
          </p:txBody>
        </p:sp>
        <p:sp>
          <p:nvSpPr>
            <p:cNvPr id="239645" name="Rectangle 27"/>
            <p:cNvSpPr>
              <a:spLocks noChangeArrowheads="1"/>
            </p:cNvSpPr>
            <p:nvPr/>
          </p:nvSpPr>
          <p:spPr bwMode="auto">
            <a:xfrm>
              <a:off x="2496" y="2836"/>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9</a:t>
              </a:r>
            </a:p>
          </p:txBody>
        </p:sp>
        <p:sp>
          <p:nvSpPr>
            <p:cNvPr id="239646" name="Rectangle 28"/>
            <p:cNvSpPr>
              <a:spLocks noChangeArrowheads="1"/>
            </p:cNvSpPr>
            <p:nvPr/>
          </p:nvSpPr>
          <p:spPr bwMode="auto">
            <a:xfrm>
              <a:off x="2064" y="2836"/>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4</a:t>
              </a:r>
            </a:p>
          </p:txBody>
        </p:sp>
        <p:sp>
          <p:nvSpPr>
            <p:cNvPr id="239647" name="Rectangle 29"/>
            <p:cNvSpPr>
              <a:spLocks noChangeArrowheads="1"/>
            </p:cNvSpPr>
            <p:nvPr/>
          </p:nvSpPr>
          <p:spPr bwMode="auto">
            <a:xfrm>
              <a:off x="2496" y="2587"/>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8</a:t>
              </a:r>
            </a:p>
          </p:txBody>
        </p:sp>
        <p:sp>
          <p:nvSpPr>
            <p:cNvPr id="239648" name="Rectangle 30"/>
            <p:cNvSpPr>
              <a:spLocks noChangeArrowheads="1"/>
            </p:cNvSpPr>
            <p:nvPr/>
          </p:nvSpPr>
          <p:spPr bwMode="auto">
            <a:xfrm>
              <a:off x="2064" y="2587"/>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3</a:t>
              </a:r>
            </a:p>
          </p:txBody>
        </p:sp>
        <p:sp>
          <p:nvSpPr>
            <p:cNvPr id="239649" name="Rectangle 31"/>
            <p:cNvSpPr>
              <a:spLocks noChangeArrowheads="1"/>
            </p:cNvSpPr>
            <p:nvPr/>
          </p:nvSpPr>
          <p:spPr bwMode="auto">
            <a:xfrm>
              <a:off x="2496" y="2338"/>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6</a:t>
              </a:r>
            </a:p>
          </p:txBody>
        </p:sp>
        <p:sp>
          <p:nvSpPr>
            <p:cNvPr id="239650" name="Rectangle 32"/>
            <p:cNvSpPr>
              <a:spLocks noChangeArrowheads="1"/>
            </p:cNvSpPr>
            <p:nvPr/>
          </p:nvSpPr>
          <p:spPr bwMode="auto">
            <a:xfrm>
              <a:off x="2064" y="2338"/>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2</a:t>
              </a:r>
            </a:p>
          </p:txBody>
        </p:sp>
        <p:sp>
          <p:nvSpPr>
            <p:cNvPr id="239651" name="Rectangle 33"/>
            <p:cNvSpPr>
              <a:spLocks noChangeArrowheads="1"/>
            </p:cNvSpPr>
            <p:nvPr/>
          </p:nvSpPr>
          <p:spPr bwMode="auto">
            <a:xfrm>
              <a:off x="2496" y="2089"/>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3</a:t>
              </a:r>
            </a:p>
          </p:txBody>
        </p:sp>
        <p:sp>
          <p:nvSpPr>
            <p:cNvPr id="239652" name="Rectangle 34"/>
            <p:cNvSpPr>
              <a:spLocks noChangeArrowheads="1"/>
            </p:cNvSpPr>
            <p:nvPr/>
          </p:nvSpPr>
          <p:spPr bwMode="auto">
            <a:xfrm>
              <a:off x="2064" y="2089"/>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1</a:t>
              </a:r>
            </a:p>
          </p:txBody>
        </p:sp>
        <p:sp>
          <p:nvSpPr>
            <p:cNvPr id="239653" name="Rectangle 35"/>
            <p:cNvSpPr>
              <a:spLocks noChangeArrowheads="1"/>
            </p:cNvSpPr>
            <p:nvPr/>
          </p:nvSpPr>
          <p:spPr bwMode="auto">
            <a:xfrm>
              <a:off x="2496" y="1840"/>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2</a:t>
              </a:r>
            </a:p>
          </p:txBody>
        </p:sp>
        <p:sp>
          <p:nvSpPr>
            <p:cNvPr id="239654" name="Rectangle 36"/>
            <p:cNvSpPr>
              <a:spLocks noChangeArrowheads="1"/>
            </p:cNvSpPr>
            <p:nvPr/>
          </p:nvSpPr>
          <p:spPr bwMode="auto">
            <a:xfrm>
              <a:off x="2064" y="1840"/>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2000">
                  <a:solidFill>
                    <a:srgbClr val="000000"/>
                  </a:solidFill>
                </a:rPr>
                <a:t>0</a:t>
              </a:r>
            </a:p>
          </p:txBody>
        </p:sp>
        <p:sp>
          <p:nvSpPr>
            <p:cNvPr id="239655" name="Line 37"/>
            <p:cNvSpPr>
              <a:spLocks noChangeShapeType="1"/>
            </p:cNvSpPr>
            <p:nvPr/>
          </p:nvSpPr>
          <p:spPr bwMode="auto">
            <a:xfrm>
              <a:off x="2496" y="1840"/>
              <a:ext cx="0" cy="174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56" name="Line 38"/>
            <p:cNvSpPr>
              <a:spLocks noChangeShapeType="1"/>
            </p:cNvSpPr>
            <p:nvPr/>
          </p:nvSpPr>
          <p:spPr bwMode="auto">
            <a:xfrm>
              <a:off x="2928" y="1840"/>
              <a:ext cx="0" cy="1743"/>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57" name="Line 39"/>
            <p:cNvSpPr>
              <a:spLocks noChangeShapeType="1"/>
            </p:cNvSpPr>
            <p:nvPr/>
          </p:nvSpPr>
          <p:spPr bwMode="auto">
            <a:xfrm>
              <a:off x="2496" y="1840"/>
              <a:ext cx="43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58" name="Line 40"/>
            <p:cNvSpPr>
              <a:spLocks noChangeShapeType="1"/>
            </p:cNvSpPr>
            <p:nvPr/>
          </p:nvSpPr>
          <p:spPr bwMode="auto">
            <a:xfrm>
              <a:off x="2496" y="2089"/>
              <a:ext cx="4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59" name="Line 41"/>
            <p:cNvSpPr>
              <a:spLocks noChangeShapeType="1"/>
            </p:cNvSpPr>
            <p:nvPr/>
          </p:nvSpPr>
          <p:spPr bwMode="auto">
            <a:xfrm>
              <a:off x="2496" y="2338"/>
              <a:ext cx="4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60" name="Line 42"/>
            <p:cNvSpPr>
              <a:spLocks noChangeShapeType="1"/>
            </p:cNvSpPr>
            <p:nvPr/>
          </p:nvSpPr>
          <p:spPr bwMode="auto">
            <a:xfrm>
              <a:off x="2496" y="2587"/>
              <a:ext cx="4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61" name="Line 43"/>
            <p:cNvSpPr>
              <a:spLocks noChangeShapeType="1"/>
            </p:cNvSpPr>
            <p:nvPr/>
          </p:nvSpPr>
          <p:spPr bwMode="auto">
            <a:xfrm>
              <a:off x="2496" y="2836"/>
              <a:ext cx="4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62" name="Line 44"/>
            <p:cNvSpPr>
              <a:spLocks noChangeShapeType="1"/>
            </p:cNvSpPr>
            <p:nvPr/>
          </p:nvSpPr>
          <p:spPr bwMode="auto">
            <a:xfrm>
              <a:off x="2496" y="3085"/>
              <a:ext cx="4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63" name="Line 45"/>
            <p:cNvSpPr>
              <a:spLocks noChangeShapeType="1"/>
            </p:cNvSpPr>
            <p:nvPr/>
          </p:nvSpPr>
          <p:spPr bwMode="auto">
            <a:xfrm>
              <a:off x="2496" y="3334"/>
              <a:ext cx="4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64" name="Line 46"/>
            <p:cNvSpPr>
              <a:spLocks noChangeShapeType="1"/>
            </p:cNvSpPr>
            <p:nvPr/>
          </p:nvSpPr>
          <p:spPr bwMode="auto">
            <a:xfrm>
              <a:off x="2496" y="3583"/>
              <a:ext cx="43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65" name="Text Box 47"/>
            <p:cNvSpPr txBox="1">
              <a:spLocks noChangeArrowheads="1"/>
            </p:cNvSpPr>
            <p:nvPr/>
          </p:nvSpPr>
          <p:spPr bwMode="auto">
            <a:xfrm>
              <a:off x="2016" y="159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a:solidFill>
                    <a:srgbClr val="000000"/>
                  </a:solidFill>
                  <a:ea typeface="黑体" pitchFamily="2" charset="-122"/>
                </a:rPr>
                <a:t>页号   块号</a:t>
              </a:r>
            </a:p>
          </p:txBody>
        </p:sp>
        <p:sp>
          <p:nvSpPr>
            <p:cNvPr id="239666" name="Text Box 48"/>
            <p:cNvSpPr txBox="1">
              <a:spLocks noChangeArrowheads="1"/>
            </p:cNvSpPr>
            <p:nvPr/>
          </p:nvSpPr>
          <p:spPr bwMode="auto">
            <a:xfrm>
              <a:off x="2256" y="1306"/>
              <a:ext cx="6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800" b="1">
                  <a:solidFill>
                    <a:srgbClr val="000066"/>
                  </a:solidFill>
                  <a:latin typeface="楷体_GB2312" pitchFamily="49" charset="-122"/>
                  <a:ea typeface="楷体_GB2312" pitchFamily="49" charset="-122"/>
                </a:rPr>
                <a:t>页表</a:t>
              </a:r>
            </a:p>
          </p:txBody>
        </p:sp>
        <p:sp>
          <p:nvSpPr>
            <p:cNvPr id="239667" name="Rectangle 49"/>
            <p:cNvSpPr>
              <a:spLocks noChangeArrowheads="1"/>
            </p:cNvSpPr>
            <p:nvPr/>
          </p:nvSpPr>
          <p:spPr bwMode="auto">
            <a:xfrm>
              <a:off x="4560" y="3509"/>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68" name="Rectangle 50"/>
            <p:cNvSpPr>
              <a:spLocks noChangeArrowheads="1"/>
            </p:cNvSpPr>
            <p:nvPr/>
          </p:nvSpPr>
          <p:spPr bwMode="auto">
            <a:xfrm>
              <a:off x="3744" y="3509"/>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69" name="Rectangle 51"/>
            <p:cNvSpPr>
              <a:spLocks noChangeArrowheads="1"/>
            </p:cNvSpPr>
            <p:nvPr/>
          </p:nvSpPr>
          <p:spPr bwMode="auto">
            <a:xfrm>
              <a:off x="4560" y="3296"/>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12</a:t>
              </a:r>
            </a:p>
          </p:txBody>
        </p:sp>
        <p:sp>
          <p:nvSpPr>
            <p:cNvPr id="239670" name="Rectangle 52"/>
            <p:cNvSpPr>
              <a:spLocks noChangeArrowheads="1"/>
            </p:cNvSpPr>
            <p:nvPr/>
          </p:nvSpPr>
          <p:spPr bwMode="auto">
            <a:xfrm>
              <a:off x="3744" y="3296"/>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71" name="Rectangle 53"/>
            <p:cNvSpPr>
              <a:spLocks noChangeArrowheads="1"/>
            </p:cNvSpPr>
            <p:nvPr/>
          </p:nvSpPr>
          <p:spPr bwMode="auto">
            <a:xfrm>
              <a:off x="4560" y="3083"/>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11</a:t>
              </a:r>
            </a:p>
          </p:txBody>
        </p:sp>
        <p:sp>
          <p:nvSpPr>
            <p:cNvPr id="239672" name="Rectangle 54"/>
            <p:cNvSpPr>
              <a:spLocks noChangeArrowheads="1"/>
            </p:cNvSpPr>
            <p:nvPr/>
          </p:nvSpPr>
          <p:spPr bwMode="auto">
            <a:xfrm>
              <a:off x="3744" y="3083"/>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73" name="Rectangle 55"/>
            <p:cNvSpPr>
              <a:spLocks noChangeArrowheads="1"/>
            </p:cNvSpPr>
            <p:nvPr/>
          </p:nvSpPr>
          <p:spPr bwMode="auto">
            <a:xfrm>
              <a:off x="4560" y="2869"/>
              <a:ext cx="28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10</a:t>
              </a:r>
            </a:p>
          </p:txBody>
        </p:sp>
        <p:sp>
          <p:nvSpPr>
            <p:cNvPr id="239674" name="Rectangle 56"/>
            <p:cNvSpPr>
              <a:spLocks noChangeArrowheads="1"/>
            </p:cNvSpPr>
            <p:nvPr/>
          </p:nvSpPr>
          <p:spPr bwMode="auto">
            <a:xfrm>
              <a:off x="3744" y="2869"/>
              <a:ext cx="8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75" name="Rectangle 57"/>
            <p:cNvSpPr>
              <a:spLocks noChangeArrowheads="1"/>
            </p:cNvSpPr>
            <p:nvPr/>
          </p:nvSpPr>
          <p:spPr bwMode="auto">
            <a:xfrm>
              <a:off x="4560" y="2656"/>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9</a:t>
              </a:r>
            </a:p>
          </p:txBody>
        </p:sp>
        <p:sp>
          <p:nvSpPr>
            <p:cNvPr id="239676" name="Rectangle 58"/>
            <p:cNvSpPr>
              <a:spLocks noChangeArrowheads="1"/>
            </p:cNvSpPr>
            <p:nvPr/>
          </p:nvSpPr>
          <p:spPr bwMode="auto">
            <a:xfrm>
              <a:off x="3744" y="2656"/>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77" name="Rectangle 59"/>
            <p:cNvSpPr>
              <a:spLocks noChangeArrowheads="1"/>
            </p:cNvSpPr>
            <p:nvPr/>
          </p:nvSpPr>
          <p:spPr bwMode="auto">
            <a:xfrm>
              <a:off x="4560" y="2443"/>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8</a:t>
              </a:r>
            </a:p>
          </p:txBody>
        </p:sp>
        <p:sp>
          <p:nvSpPr>
            <p:cNvPr id="239678" name="Rectangle 60"/>
            <p:cNvSpPr>
              <a:spLocks noChangeArrowheads="1"/>
            </p:cNvSpPr>
            <p:nvPr/>
          </p:nvSpPr>
          <p:spPr bwMode="auto">
            <a:xfrm>
              <a:off x="3744" y="2443"/>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79" name="Rectangle 61"/>
            <p:cNvSpPr>
              <a:spLocks noChangeArrowheads="1"/>
            </p:cNvSpPr>
            <p:nvPr/>
          </p:nvSpPr>
          <p:spPr bwMode="auto">
            <a:xfrm>
              <a:off x="4560" y="2229"/>
              <a:ext cx="28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7</a:t>
              </a:r>
            </a:p>
          </p:txBody>
        </p:sp>
        <p:sp>
          <p:nvSpPr>
            <p:cNvPr id="239680" name="Rectangle 62"/>
            <p:cNvSpPr>
              <a:spLocks noChangeArrowheads="1"/>
            </p:cNvSpPr>
            <p:nvPr/>
          </p:nvSpPr>
          <p:spPr bwMode="auto">
            <a:xfrm>
              <a:off x="3744" y="2229"/>
              <a:ext cx="8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81" name="Rectangle 63"/>
            <p:cNvSpPr>
              <a:spLocks noChangeArrowheads="1"/>
            </p:cNvSpPr>
            <p:nvPr/>
          </p:nvSpPr>
          <p:spPr bwMode="auto">
            <a:xfrm>
              <a:off x="4560" y="2016"/>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6</a:t>
              </a:r>
            </a:p>
          </p:txBody>
        </p:sp>
        <p:sp>
          <p:nvSpPr>
            <p:cNvPr id="239682" name="Rectangle 64"/>
            <p:cNvSpPr>
              <a:spLocks noChangeArrowheads="1"/>
            </p:cNvSpPr>
            <p:nvPr/>
          </p:nvSpPr>
          <p:spPr bwMode="auto">
            <a:xfrm>
              <a:off x="3744" y="2016"/>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83" name="Rectangle 65"/>
            <p:cNvSpPr>
              <a:spLocks noChangeArrowheads="1"/>
            </p:cNvSpPr>
            <p:nvPr/>
          </p:nvSpPr>
          <p:spPr bwMode="auto">
            <a:xfrm>
              <a:off x="4560" y="1803"/>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5</a:t>
              </a:r>
            </a:p>
          </p:txBody>
        </p:sp>
        <p:sp>
          <p:nvSpPr>
            <p:cNvPr id="239684" name="Rectangle 66"/>
            <p:cNvSpPr>
              <a:spLocks noChangeArrowheads="1"/>
            </p:cNvSpPr>
            <p:nvPr/>
          </p:nvSpPr>
          <p:spPr bwMode="auto">
            <a:xfrm>
              <a:off x="3744" y="1803"/>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85" name="Rectangle 67"/>
            <p:cNvSpPr>
              <a:spLocks noChangeArrowheads="1"/>
            </p:cNvSpPr>
            <p:nvPr/>
          </p:nvSpPr>
          <p:spPr bwMode="auto">
            <a:xfrm>
              <a:off x="4560" y="1589"/>
              <a:ext cx="28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4</a:t>
              </a:r>
            </a:p>
          </p:txBody>
        </p:sp>
        <p:sp>
          <p:nvSpPr>
            <p:cNvPr id="239686" name="Rectangle 68"/>
            <p:cNvSpPr>
              <a:spLocks noChangeArrowheads="1"/>
            </p:cNvSpPr>
            <p:nvPr/>
          </p:nvSpPr>
          <p:spPr bwMode="auto">
            <a:xfrm>
              <a:off x="3744" y="1589"/>
              <a:ext cx="8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87" name="Rectangle 69"/>
            <p:cNvSpPr>
              <a:spLocks noChangeArrowheads="1"/>
            </p:cNvSpPr>
            <p:nvPr/>
          </p:nvSpPr>
          <p:spPr bwMode="auto">
            <a:xfrm>
              <a:off x="4560" y="1376"/>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3</a:t>
              </a:r>
            </a:p>
          </p:txBody>
        </p:sp>
        <p:sp>
          <p:nvSpPr>
            <p:cNvPr id="239688" name="Rectangle 70"/>
            <p:cNvSpPr>
              <a:spLocks noChangeArrowheads="1"/>
            </p:cNvSpPr>
            <p:nvPr/>
          </p:nvSpPr>
          <p:spPr bwMode="auto">
            <a:xfrm>
              <a:off x="3744" y="1376"/>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89" name="Rectangle 71"/>
            <p:cNvSpPr>
              <a:spLocks noChangeArrowheads="1"/>
            </p:cNvSpPr>
            <p:nvPr/>
          </p:nvSpPr>
          <p:spPr bwMode="auto">
            <a:xfrm>
              <a:off x="4560" y="1163"/>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2</a:t>
              </a:r>
            </a:p>
          </p:txBody>
        </p:sp>
        <p:sp>
          <p:nvSpPr>
            <p:cNvPr id="239690" name="Rectangle 72"/>
            <p:cNvSpPr>
              <a:spLocks noChangeArrowheads="1"/>
            </p:cNvSpPr>
            <p:nvPr/>
          </p:nvSpPr>
          <p:spPr bwMode="auto">
            <a:xfrm>
              <a:off x="3744" y="1163"/>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91" name="Rectangle 73"/>
            <p:cNvSpPr>
              <a:spLocks noChangeArrowheads="1"/>
            </p:cNvSpPr>
            <p:nvPr/>
          </p:nvSpPr>
          <p:spPr bwMode="auto">
            <a:xfrm>
              <a:off x="4560" y="949"/>
              <a:ext cx="28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1</a:t>
              </a:r>
            </a:p>
          </p:txBody>
        </p:sp>
        <p:sp>
          <p:nvSpPr>
            <p:cNvPr id="239692" name="Rectangle 74"/>
            <p:cNvSpPr>
              <a:spLocks noChangeArrowheads="1"/>
            </p:cNvSpPr>
            <p:nvPr/>
          </p:nvSpPr>
          <p:spPr bwMode="auto">
            <a:xfrm>
              <a:off x="3744" y="949"/>
              <a:ext cx="8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93" name="Rectangle 75"/>
            <p:cNvSpPr>
              <a:spLocks noChangeArrowheads="1"/>
            </p:cNvSpPr>
            <p:nvPr/>
          </p:nvSpPr>
          <p:spPr bwMode="auto">
            <a:xfrm>
              <a:off x="4560" y="736"/>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1600">
                  <a:solidFill>
                    <a:srgbClr val="000000"/>
                  </a:solidFill>
                </a:rPr>
                <a:t>0</a:t>
              </a:r>
            </a:p>
          </p:txBody>
        </p:sp>
        <p:sp>
          <p:nvSpPr>
            <p:cNvPr id="239694" name="Rectangle 76"/>
            <p:cNvSpPr>
              <a:spLocks noChangeArrowheads="1"/>
            </p:cNvSpPr>
            <p:nvPr/>
          </p:nvSpPr>
          <p:spPr bwMode="auto">
            <a:xfrm>
              <a:off x="3744" y="736"/>
              <a:ext cx="8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endParaRPr kumimoji="1" lang="zh-CN" altLang="zh-CN" sz="1600">
                <a:solidFill>
                  <a:srgbClr val="000000"/>
                </a:solidFill>
              </a:endParaRPr>
            </a:p>
          </p:txBody>
        </p:sp>
        <p:sp>
          <p:nvSpPr>
            <p:cNvPr id="239695" name="Line 77"/>
            <p:cNvSpPr>
              <a:spLocks noChangeShapeType="1"/>
            </p:cNvSpPr>
            <p:nvPr/>
          </p:nvSpPr>
          <p:spPr bwMode="auto">
            <a:xfrm>
              <a:off x="3744" y="736"/>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96" name="Line 78"/>
            <p:cNvSpPr>
              <a:spLocks noChangeShapeType="1"/>
            </p:cNvSpPr>
            <p:nvPr/>
          </p:nvSpPr>
          <p:spPr bwMode="auto">
            <a:xfrm>
              <a:off x="3744" y="949"/>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97" name="Line 79"/>
            <p:cNvSpPr>
              <a:spLocks noChangeShapeType="1"/>
            </p:cNvSpPr>
            <p:nvPr/>
          </p:nvSpPr>
          <p:spPr bwMode="auto">
            <a:xfrm>
              <a:off x="3744" y="1163"/>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98" name="Line 80"/>
            <p:cNvSpPr>
              <a:spLocks noChangeShapeType="1"/>
            </p:cNvSpPr>
            <p:nvPr/>
          </p:nvSpPr>
          <p:spPr bwMode="auto">
            <a:xfrm>
              <a:off x="3744" y="1376"/>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699" name="Line 81"/>
            <p:cNvSpPr>
              <a:spLocks noChangeShapeType="1"/>
            </p:cNvSpPr>
            <p:nvPr/>
          </p:nvSpPr>
          <p:spPr bwMode="auto">
            <a:xfrm>
              <a:off x="3744" y="1589"/>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0" name="Line 82"/>
            <p:cNvSpPr>
              <a:spLocks noChangeShapeType="1"/>
            </p:cNvSpPr>
            <p:nvPr/>
          </p:nvSpPr>
          <p:spPr bwMode="auto">
            <a:xfrm>
              <a:off x="3744" y="1803"/>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1" name="Line 83"/>
            <p:cNvSpPr>
              <a:spLocks noChangeShapeType="1"/>
            </p:cNvSpPr>
            <p:nvPr/>
          </p:nvSpPr>
          <p:spPr bwMode="auto">
            <a:xfrm>
              <a:off x="3744" y="2016"/>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2" name="Line 84"/>
            <p:cNvSpPr>
              <a:spLocks noChangeShapeType="1"/>
            </p:cNvSpPr>
            <p:nvPr/>
          </p:nvSpPr>
          <p:spPr bwMode="auto">
            <a:xfrm>
              <a:off x="3744" y="2229"/>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3" name="Line 85"/>
            <p:cNvSpPr>
              <a:spLocks noChangeShapeType="1"/>
            </p:cNvSpPr>
            <p:nvPr/>
          </p:nvSpPr>
          <p:spPr bwMode="auto">
            <a:xfrm>
              <a:off x="3744" y="2443"/>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4" name="Line 86"/>
            <p:cNvSpPr>
              <a:spLocks noChangeShapeType="1"/>
            </p:cNvSpPr>
            <p:nvPr/>
          </p:nvSpPr>
          <p:spPr bwMode="auto">
            <a:xfrm>
              <a:off x="3744" y="2656"/>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5" name="Line 87"/>
            <p:cNvSpPr>
              <a:spLocks noChangeShapeType="1"/>
            </p:cNvSpPr>
            <p:nvPr/>
          </p:nvSpPr>
          <p:spPr bwMode="auto">
            <a:xfrm>
              <a:off x="3744" y="2869"/>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6" name="Line 88"/>
            <p:cNvSpPr>
              <a:spLocks noChangeShapeType="1"/>
            </p:cNvSpPr>
            <p:nvPr/>
          </p:nvSpPr>
          <p:spPr bwMode="auto">
            <a:xfrm>
              <a:off x="3744" y="3083"/>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7" name="Line 89"/>
            <p:cNvSpPr>
              <a:spLocks noChangeShapeType="1"/>
            </p:cNvSpPr>
            <p:nvPr/>
          </p:nvSpPr>
          <p:spPr bwMode="auto">
            <a:xfrm>
              <a:off x="3744" y="3722"/>
              <a:ext cx="81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8" name="Line 90"/>
            <p:cNvSpPr>
              <a:spLocks noChangeShapeType="1"/>
            </p:cNvSpPr>
            <p:nvPr/>
          </p:nvSpPr>
          <p:spPr bwMode="auto">
            <a:xfrm>
              <a:off x="3744" y="3296"/>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09" name="Line 91"/>
            <p:cNvSpPr>
              <a:spLocks noChangeShapeType="1"/>
            </p:cNvSpPr>
            <p:nvPr/>
          </p:nvSpPr>
          <p:spPr bwMode="auto">
            <a:xfrm>
              <a:off x="3744" y="3509"/>
              <a:ext cx="81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0" name="Line 92"/>
            <p:cNvSpPr>
              <a:spLocks noChangeShapeType="1"/>
            </p:cNvSpPr>
            <p:nvPr/>
          </p:nvSpPr>
          <p:spPr bwMode="auto">
            <a:xfrm>
              <a:off x="3744" y="736"/>
              <a:ext cx="0" cy="298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1" name="Line 93"/>
            <p:cNvSpPr>
              <a:spLocks noChangeShapeType="1"/>
            </p:cNvSpPr>
            <p:nvPr/>
          </p:nvSpPr>
          <p:spPr bwMode="auto">
            <a:xfrm>
              <a:off x="4560" y="736"/>
              <a:ext cx="0" cy="298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2" name="Line 94"/>
            <p:cNvSpPr>
              <a:spLocks noChangeShapeType="1"/>
            </p:cNvSpPr>
            <p:nvPr/>
          </p:nvSpPr>
          <p:spPr bwMode="auto">
            <a:xfrm flipV="1">
              <a:off x="2832" y="1312"/>
              <a:ext cx="912" cy="672"/>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3" name="Line 95"/>
            <p:cNvSpPr>
              <a:spLocks noChangeShapeType="1"/>
            </p:cNvSpPr>
            <p:nvPr/>
          </p:nvSpPr>
          <p:spPr bwMode="auto">
            <a:xfrm flipV="1">
              <a:off x="2832" y="1504"/>
              <a:ext cx="912" cy="72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4" name="Line 96"/>
            <p:cNvSpPr>
              <a:spLocks noChangeShapeType="1"/>
            </p:cNvSpPr>
            <p:nvPr/>
          </p:nvSpPr>
          <p:spPr bwMode="auto">
            <a:xfrm flipV="1">
              <a:off x="2832" y="2128"/>
              <a:ext cx="912" cy="336"/>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5" name="Line 97"/>
            <p:cNvSpPr>
              <a:spLocks noChangeShapeType="1"/>
            </p:cNvSpPr>
            <p:nvPr/>
          </p:nvSpPr>
          <p:spPr bwMode="auto">
            <a:xfrm flipV="1">
              <a:off x="2784" y="2560"/>
              <a:ext cx="960" cy="192"/>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6" name="Line 98"/>
            <p:cNvSpPr>
              <a:spLocks noChangeShapeType="1"/>
            </p:cNvSpPr>
            <p:nvPr/>
          </p:nvSpPr>
          <p:spPr bwMode="auto">
            <a:xfrm flipV="1">
              <a:off x="2832" y="2752"/>
              <a:ext cx="912" cy="192"/>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7" name="Line 99"/>
            <p:cNvSpPr>
              <a:spLocks noChangeShapeType="1"/>
            </p:cNvSpPr>
            <p:nvPr/>
          </p:nvSpPr>
          <p:spPr bwMode="auto">
            <a:xfrm>
              <a:off x="2832" y="3184"/>
              <a:ext cx="912" cy="24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39718" name="Text Box 100"/>
            <p:cNvSpPr txBox="1">
              <a:spLocks noChangeArrowheads="1"/>
            </p:cNvSpPr>
            <p:nvPr/>
          </p:nvSpPr>
          <p:spPr bwMode="auto">
            <a:xfrm>
              <a:off x="768" y="96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a:solidFill>
                    <a:srgbClr val="000000"/>
                  </a:solidFill>
                  <a:ea typeface="黑体" pitchFamily="2" charset="-122"/>
                </a:rPr>
                <a:t>用户程序</a:t>
              </a:r>
            </a:p>
          </p:txBody>
        </p:sp>
        <p:sp>
          <p:nvSpPr>
            <p:cNvPr id="239719" name="Text Box 101"/>
            <p:cNvSpPr txBox="1">
              <a:spLocks noChangeArrowheads="1"/>
            </p:cNvSpPr>
            <p:nvPr/>
          </p:nvSpPr>
          <p:spPr bwMode="auto">
            <a:xfrm>
              <a:off x="3888" y="49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a:solidFill>
                    <a:srgbClr val="000000"/>
                  </a:solidFill>
                  <a:ea typeface="黑体" pitchFamily="2" charset="-122"/>
                </a:rPr>
                <a:t>内存</a:t>
              </a:r>
            </a:p>
          </p:txBody>
        </p:sp>
        <p:sp>
          <p:nvSpPr>
            <p:cNvPr id="239720" name="Text Box 102"/>
            <p:cNvSpPr txBox="1">
              <a:spLocks noChangeArrowheads="1"/>
            </p:cNvSpPr>
            <p:nvPr/>
          </p:nvSpPr>
          <p:spPr bwMode="auto">
            <a:xfrm>
              <a:off x="2112" y="3772"/>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dirty="0" smtClean="0">
                  <a:solidFill>
                    <a:srgbClr val="000000"/>
                  </a:solidFill>
                </a:rPr>
                <a:t>页表</a:t>
              </a:r>
              <a:r>
                <a:rPr lang="zh-CN" altLang="en-US" sz="2000" b="1" dirty="0">
                  <a:solidFill>
                    <a:srgbClr val="000000"/>
                  </a:solidFill>
                </a:rPr>
                <a:t>的作用</a:t>
              </a:r>
            </a:p>
          </p:txBody>
        </p:sp>
      </p:grpSp>
      <p:sp>
        <p:nvSpPr>
          <p:cNvPr id="239621" name="Text Box 103"/>
          <p:cNvSpPr txBox="1">
            <a:spLocks noChangeArrowheads="1"/>
          </p:cNvSpPr>
          <p:nvPr/>
        </p:nvSpPr>
        <p:spPr bwMode="auto">
          <a:xfrm>
            <a:off x="508000" y="740834"/>
            <a:ext cx="5245100" cy="1116013"/>
          </a:xfrm>
          <a:prstGeom prst="rect">
            <a:avLst/>
          </a:prstGeom>
          <a:solidFill>
            <a:srgbClr val="FFFFC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200" b="1">
                <a:solidFill>
                  <a:srgbClr val="000000"/>
                </a:solidFill>
              </a:rPr>
              <a:t>系统为每个进程建立一张页表，记录了相应页在内存中对应的物理块号，实现从页号到物理块号的地址映射。</a:t>
            </a:r>
          </a:p>
        </p:txBody>
      </p:sp>
    </p:spTree>
    <p:extLst>
      <p:ext uri="{BB962C8B-B14F-4D97-AF65-F5344CB8AC3E}">
        <p14:creationId xmlns:p14="http://schemas.microsoft.com/office/powerpoint/2010/main" val="1401812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wipe(up)">
                                      <p:cBhvr>
                                        <p:cTn id="7" dur="500"/>
                                        <p:tgtEl>
                                          <p:spTgt spid="326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2"/>
          <p:cNvSpPr>
            <a:spLocks noGrp="1" noChangeArrowheads="1"/>
          </p:cNvSpPr>
          <p:nvPr>
            <p:ph type="title"/>
          </p:nvPr>
        </p:nvSpPr>
        <p:spPr>
          <a:xfrm>
            <a:off x="228600" y="152400"/>
            <a:ext cx="4987925" cy="617538"/>
          </a:xfrm>
        </p:spPr>
        <p:txBody>
          <a:bodyPr>
            <a:normAutofit fontScale="90000"/>
          </a:bodyPr>
          <a:lstStyle/>
          <a:p>
            <a:pPr eaLnBrk="1" hangingPunct="1"/>
            <a:r>
              <a:rPr lang="en-US" altLang="zh-CN" sz="4000" dirty="0" smtClean="0"/>
              <a:t>4.5.2   </a:t>
            </a:r>
            <a:r>
              <a:rPr lang="zh-CN" altLang="en-US" sz="4000" dirty="0" smtClean="0">
                <a:latin typeface="宋体" pitchFamily="2" charset="-122"/>
              </a:rPr>
              <a:t>地址变换机构</a:t>
            </a:r>
            <a:r>
              <a:rPr lang="zh-CN" altLang="en-US" sz="4000" dirty="0" smtClean="0"/>
              <a:t> </a:t>
            </a:r>
          </a:p>
        </p:txBody>
      </p:sp>
      <p:sp>
        <p:nvSpPr>
          <p:cNvPr id="8" name="灯片编号占位符 5"/>
          <p:cNvSpPr>
            <a:spLocks noGrp="1"/>
          </p:cNvSpPr>
          <p:nvPr>
            <p:ph type="sldNum" sz="quarter" idx="12"/>
          </p:nvPr>
        </p:nvSpPr>
        <p:spPr/>
        <p:txBody>
          <a:bodyPr/>
          <a:lstStyle/>
          <a:p>
            <a:pPr>
              <a:defRPr/>
            </a:pPr>
            <a:fld id="{50068188-6066-4947-B053-32EF260D794A}" type="slidenum">
              <a:rPr lang="en-US" altLang="zh-CN"/>
              <a:pPr>
                <a:defRPr/>
              </a:pPr>
              <a:t>44</a:t>
            </a:fld>
            <a:endParaRPr lang="en-US" altLang="zh-CN"/>
          </a:p>
        </p:txBody>
      </p:sp>
      <p:sp>
        <p:nvSpPr>
          <p:cNvPr id="327683" name="Text Box 3"/>
          <p:cNvSpPr txBox="1">
            <a:spLocks noChangeArrowheads="1"/>
          </p:cNvSpPr>
          <p:nvPr/>
        </p:nvSpPr>
        <p:spPr bwMode="auto">
          <a:xfrm>
            <a:off x="381000" y="1484784"/>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a:solidFill>
                  <a:srgbClr val="000000"/>
                </a:solidFill>
                <a:latin typeface="仿宋_GB2312" pitchFamily="49" charset="-122"/>
                <a:ea typeface="仿宋_GB2312" pitchFamily="49" charset="-122"/>
              </a:rPr>
              <a:t>页表驻留在内存中，设置一个</a:t>
            </a:r>
            <a:r>
              <a:rPr lang="zh-CN" altLang="en-US" b="1" dirty="0">
                <a:solidFill>
                  <a:srgbClr val="000066"/>
                </a:solidFill>
                <a:latin typeface="黑体" pitchFamily="2" charset="-122"/>
                <a:ea typeface="黑体" pitchFamily="2" charset="-122"/>
              </a:rPr>
              <a:t>页表寄存器</a:t>
            </a:r>
            <a:r>
              <a:rPr lang="zh-CN" altLang="en-US" b="1" dirty="0">
                <a:solidFill>
                  <a:srgbClr val="000000"/>
                </a:solidFill>
                <a:latin typeface="仿宋_GB2312" pitchFamily="49" charset="-122"/>
                <a:ea typeface="仿宋_GB2312" pitchFamily="49" charset="-122"/>
              </a:rPr>
              <a:t>存放页表在内存中的始址。地址转换的原理如</a:t>
            </a:r>
            <a:r>
              <a:rPr lang="zh-CN" altLang="en-US" b="1" dirty="0" smtClean="0">
                <a:solidFill>
                  <a:srgbClr val="000000"/>
                </a:solidFill>
                <a:latin typeface="仿宋_GB2312" pitchFamily="49" charset="-122"/>
                <a:ea typeface="仿宋_GB2312" pitchFamily="49" charset="-122"/>
              </a:rPr>
              <a:t>图所</a:t>
            </a:r>
            <a:r>
              <a:rPr lang="zh-CN" altLang="en-US" b="1" dirty="0">
                <a:solidFill>
                  <a:srgbClr val="000000"/>
                </a:solidFill>
                <a:latin typeface="仿宋_GB2312" pitchFamily="49" charset="-122"/>
                <a:ea typeface="仿宋_GB2312" pitchFamily="49" charset="-122"/>
              </a:rPr>
              <a:t>示。</a:t>
            </a:r>
            <a:r>
              <a:rPr lang="zh-CN" altLang="en-US" dirty="0">
                <a:solidFill>
                  <a:srgbClr val="000000"/>
                </a:solidFill>
                <a:latin typeface="黑体" pitchFamily="2" charset="-122"/>
                <a:ea typeface="黑体" pitchFamily="2" charset="-122"/>
              </a:rPr>
              <a:t>  </a:t>
            </a:r>
          </a:p>
        </p:txBody>
      </p:sp>
      <p:sp>
        <p:nvSpPr>
          <p:cNvPr id="240645" name="Text Box 4"/>
          <p:cNvSpPr txBox="1">
            <a:spLocks noChangeArrowheads="1"/>
          </p:cNvSpPr>
          <p:nvPr/>
        </p:nvSpPr>
        <p:spPr bwMode="auto">
          <a:xfrm>
            <a:off x="304800" y="8382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FF"/>
                </a:solidFill>
              </a:rPr>
              <a:t>1.  </a:t>
            </a:r>
            <a:r>
              <a:rPr lang="zh-CN" altLang="en-US" sz="2800" b="1" dirty="0">
                <a:solidFill>
                  <a:srgbClr val="0000FF"/>
                </a:solidFill>
                <a:ea typeface="楷体_GB2312" pitchFamily="49" charset="-122"/>
              </a:rPr>
              <a:t>基本的地址转换机构</a:t>
            </a:r>
          </a:p>
        </p:txBody>
      </p:sp>
      <p:grpSp>
        <p:nvGrpSpPr>
          <p:cNvPr id="327685" name="Group 5"/>
          <p:cNvGrpSpPr>
            <a:grpSpLocks/>
          </p:cNvGrpSpPr>
          <p:nvPr/>
        </p:nvGrpSpPr>
        <p:grpSpPr bwMode="auto">
          <a:xfrm>
            <a:off x="1766053" y="2420888"/>
            <a:ext cx="5314950" cy="4064000"/>
            <a:chOff x="1152" y="1328"/>
            <a:chExt cx="3348" cy="2560"/>
          </a:xfrm>
        </p:grpSpPr>
        <p:pic>
          <p:nvPicPr>
            <p:cNvPr id="240647" name="Picture 6" descr="OS图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1328"/>
              <a:ext cx="3348" cy="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8" name="Text Box 7"/>
            <p:cNvSpPr txBox="1">
              <a:spLocks noChangeArrowheads="1"/>
            </p:cNvSpPr>
            <p:nvPr/>
          </p:nvSpPr>
          <p:spPr bwMode="auto">
            <a:xfrm>
              <a:off x="1396" y="3622"/>
              <a:ext cx="304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图</a:t>
              </a:r>
              <a:r>
                <a:rPr lang="en-US" altLang="zh-CN" sz="2000" b="1">
                  <a:solidFill>
                    <a:srgbClr val="000000"/>
                  </a:solidFill>
                </a:rPr>
                <a:t>4-13  </a:t>
              </a:r>
              <a:r>
                <a:rPr lang="zh-CN" altLang="en-US" sz="2000" b="1">
                  <a:solidFill>
                    <a:srgbClr val="000000"/>
                  </a:solidFill>
                </a:rPr>
                <a:t>分页系统的地址变换机构</a:t>
              </a:r>
            </a:p>
          </p:txBody>
        </p:sp>
      </p:grpSp>
      <p:sp>
        <p:nvSpPr>
          <p:cNvPr id="2" name="TextBox 1"/>
          <p:cNvSpPr txBox="1"/>
          <p:nvPr/>
        </p:nvSpPr>
        <p:spPr>
          <a:xfrm>
            <a:off x="2627784" y="6062613"/>
            <a:ext cx="936104" cy="369332"/>
          </a:xfrm>
          <a:prstGeom prst="rect">
            <a:avLst/>
          </a:prstGeom>
          <a:solidFill>
            <a:schemeClr val="bg1"/>
          </a:solidFill>
        </p:spPr>
        <p:txBody>
          <a:bodyPr wrap="square" rtlCol="0">
            <a:spAutoFit/>
          </a:bodyPr>
          <a:lstStyle/>
          <a:p>
            <a:r>
              <a:rPr lang="en-US" altLang="zh-CN" dirty="0" smtClean="0">
                <a:solidFill>
                  <a:schemeClr val="bg1"/>
                </a:solidFill>
              </a:rPr>
              <a:t>12</a:t>
            </a:r>
            <a:endParaRPr lang="zh-CN" altLang="en-US" dirty="0">
              <a:solidFill>
                <a:schemeClr val="bg1"/>
              </a:solidFill>
            </a:endParaRPr>
          </a:p>
        </p:txBody>
      </p:sp>
    </p:spTree>
    <p:extLst>
      <p:ext uri="{BB962C8B-B14F-4D97-AF65-F5344CB8AC3E}">
        <p14:creationId xmlns:p14="http://schemas.microsoft.com/office/powerpoint/2010/main" val="1864677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dissolve">
                                      <p:cBhvr>
                                        <p:cTn id="7" dur="500"/>
                                        <p:tgtEl>
                                          <p:spTgt spid="327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7685"/>
                                        </p:tgtEl>
                                        <p:attrNameLst>
                                          <p:attrName>style.visibility</p:attrName>
                                        </p:attrNameLst>
                                      </p:cBhvr>
                                      <p:to>
                                        <p:strVal val="visible"/>
                                      </p:to>
                                    </p:set>
                                    <p:animEffect transition="in" filter="wipe(up)">
                                      <p:cBhvr>
                                        <p:cTn id="12" dur="500"/>
                                        <p:tgtEl>
                                          <p:spTgt spid="327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2"/>
          <p:cNvSpPr>
            <a:spLocks noGrp="1" noChangeArrowheads="1"/>
          </p:cNvSpPr>
          <p:nvPr>
            <p:ph type="title"/>
          </p:nvPr>
        </p:nvSpPr>
        <p:spPr>
          <a:xfrm>
            <a:off x="296719" y="215900"/>
            <a:ext cx="8229600" cy="1143000"/>
          </a:xfrm>
        </p:spPr>
        <p:txBody>
          <a:bodyPr/>
          <a:lstStyle/>
          <a:p>
            <a:pPr eaLnBrk="1" hangingPunct="1"/>
            <a:r>
              <a:rPr lang="zh-CN" altLang="en-US" dirty="0" smtClean="0"/>
              <a:t>例题</a:t>
            </a:r>
          </a:p>
        </p:txBody>
      </p:sp>
      <p:sp>
        <p:nvSpPr>
          <p:cNvPr id="30" name="灯片编号占位符 5"/>
          <p:cNvSpPr>
            <a:spLocks noGrp="1"/>
          </p:cNvSpPr>
          <p:nvPr>
            <p:ph type="sldNum" sz="quarter" idx="12"/>
          </p:nvPr>
        </p:nvSpPr>
        <p:spPr/>
        <p:txBody>
          <a:bodyPr/>
          <a:lstStyle/>
          <a:p>
            <a:pPr>
              <a:defRPr/>
            </a:pPr>
            <a:fld id="{E5B6CDE8-1206-4A12-9027-41189E7A1F2E}" type="slidenum">
              <a:rPr lang="en-US" altLang="zh-CN"/>
              <a:pPr>
                <a:defRPr/>
              </a:pPr>
              <a:t>45</a:t>
            </a:fld>
            <a:endParaRPr lang="en-US" altLang="zh-CN"/>
          </a:p>
        </p:txBody>
      </p:sp>
      <p:sp>
        <p:nvSpPr>
          <p:cNvPr id="241668" name="Text Box 3"/>
          <p:cNvSpPr txBox="1">
            <a:spLocks noChangeArrowheads="1"/>
          </p:cNvSpPr>
          <p:nvPr/>
        </p:nvSpPr>
        <p:spPr bwMode="auto">
          <a:xfrm>
            <a:off x="509444" y="1358900"/>
            <a:ext cx="801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b="1" dirty="0">
                <a:solidFill>
                  <a:srgbClr val="000000"/>
                </a:solidFill>
              </a:rPr>
              <a:t>1</a:t>
            </a:r>
            <a:r>
              <a:rPr lang="zh-CN" altLang="en-US" b="1" dirty="0">
                <a:solidFill>
                  <a:srgbClr val="000000"/>
                </a:solidFill>
                <a:latin typeface="宋体" pitchFamily="2" charset="-122"/>
              </a:rPr>
              <a:t>．为实现分页存储管理，需要哪些硬件支持？</a:t>
            </a:r>
            <a:r>
              <a:rPr lang="zh-CN" altLang="en-US" b="1" dirty="0">
                <a:solidFill>
                  <a:srgbClr val="000000"/>
                </a:solidFill>
              </a:rPr>
              <a:t> </a:t>
            </a:r>
          </a:p>
        </p:txBody>
      </p:sp>
      <p:sp>
        <p:nvSpPr>
          <p:cNvPr id="241669" name="Text Box 4"/>
          <p:cNvSpPr txBox="1">
            <a:spLocks noChangeArrowheads="1"/>
          </p:cNvSpPr>
          <p:nvPr/>
        </p:nvSpPr>
        <p:spPr bwMode="auto">
          <a:xfrm>
            <a:off x="3506787" y="1816100"/>
            <a:ext cx="3970337"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Char char="n"/>
            </a:pPr>
            <a:r>
              <a:rPr lang="zh-CN" altLang="en-US" b="1" dirty="0">
                <a:solidFill>
                  <a:srgbClr val="000066"/>
                </a:solidFill>
              </a:rPr>
              <a:t>页表</a:t>
            </a:r>
          </a:p>
          <a:p>
            <a:pPr eaLnBrk="1" fontAlgn="base" hangingPunct="1">
              <a:spcBef>
                <a:spcPct val="10000"/>
              </a:spcBef>
              <a:spcAft>
                <a:spcPct val="0"/>
              </a:spcAft>
              <a:buClr>
                <a:srgbClr val="FF3300"/>
              </a:buClr>
              <a:buSzPct val="60000"/>
              <a:buFont typeface="Wingdings" pitchFamily="2" charset="2"/>
              <a:buChar char="n"/>
            </a:pPr>
            <a:r>
              <a:rPr lang="zh-CN" altLang="en-US" b="1" dirty="0">
                <a:solidFill>
                  <a:srgbClr val="000066"/>
                </a:solidFill>
              </a:rPr>
              <a:t>地址转换机构（</a:t>
            </a:r>
            <a:r>
              <a:rPr lang="en-US" altLang="zh-CN" b="1" dirty="0">
                <a:solidFill>
                  <a:srgbClr val="000066"/>
                </a:solidFill>
              </a:rPr>
              <a:t>MMU</a:t>
            </a:r>
            <a:r>
              <a:rPr lang="zh-CN" altLang="en-US" b="1" dirty="0">
                <a:solidFill>
                  <a:srgbClr val="000066"/>
                </a:solidFill>
              </a:rPr>
              <a:t>）</a:t>
            </a:r>
          </a:p>
        </p:txBody>
      </p:sp>
      <p:graphicFrame>
        <p:nvGraphicFramePr>
          <p:cNvPr id="328709" name="Group 5"/>
          <p:cNvGraphicFramePr>
            <a:graphicFrameLocks noGrp="1"/>
          </p:cNvGraphicFramePr>
          <p:nvPr>
            <p:extLst>
              <p:ext uri="{D42A27DB-BD31-4B8C-83A1-F6EECF244321}">
                <p14:modId xmlns:p14="http://schemas.microsoft.com/office/powerpoint/2010/main" val="578289692"/>
              </p:ext>
            </p:extLst>
          </p:nvPr>
        </p:nvGraphicFramePr>
        <p:xfrm>
          <a:off x="298450" y="4437112"/>
          <a:ext cx="4286250" cy="1981200"/>
        </p:xfrm>
        <a:graphic>
          <a:graphicData uri="http://schemas.openxmlformats.org/drawingml/2006/table">
            <a:tbl>
              <a:tblPr/>
              <a:tblGrid>
                <a:gridCol w="1743075"/>
                <a:gridCol w="2543175"/>
              </a:tblGrid>
              <a:tr h="2841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页  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内存块号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41690" name="Group 25"/>
          <p:cNvGrpSpPr>
            <a:grpSpLocks/>
          </p:cNvGrpSpPr>
          <p:nvPr/>
        </p:nvGrpSpPr>
        <p:grpSpPr bwMode="auto">
          <a:xfrm>
            <a:off x="388938" y="2751138"/>
            <a:ext cx="8318500" cy="1614488"/>
            <a:chOff x="245" y="1733"/>
            <a:chExt cx="5240" cy="1017"/>
          </a:xfrm>
        </p:grpSpPr>
        <p:sp>
          <p:nvSpPr>
            <p:cNvPr id="241693" name="Text Box 26"/>
            <p:cNvSpPr txBox="1">
              <a:spLocks noChangeArrowheads="1"/>
            </p:cNvSpPr>
            <p:nvPr/>
          </p:nvSpPr>
          <p:spPr bwMode="auto">
            <a:xfrm>
              <a:off x="245" y="1733"/>
              <a:ext cx="524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FF3300"/>
                </a:buClr>
                <a:buSzPct val="60000"/>
                <a:buFont typeface="Wingdings" pitchFamily="2" charset="2"/>
                <a:buNone/>
              </a:pPr>
              <a:r>
                <a:rPr lang="en-US" altLang="zh-CN" b="1" dirty="0">
                  <a:solidFill>
                    <a:srgbClr val="000000"/>
                  </a:solidFill>
                </a:rPr>
                <a:t>2</a:t>
              </a:r>
              <a:r>
                <a:rPr lang="zh-CN" altLang="en-US" b="1" dirty="0">
                  <a:solidFill>
                    <a:srgbClr val="000000"/>
                  </a:solidFill>
                  <a:latin typeface="Times New Roman" pitchFamily="18" charset="0"/>
                </a:rPr>
                <a:t>．在采用页式存储管理的系统中，某作业的逻辑地址空间为</a:t>
              </a:r>
              <a:r>
                <a:rPr lang="en-US" altLang="zh-CN" b="1" dirty="0">
                  <a:solidFill>
                    <a:srgbClr val="000000"/>
                  </a:solidFill>
                </a:rPr>
                <a:t>4</a:t>
              </a:r>
              <a:r>
                <a:rPr lang="zh-CN" altLang="en-US" b="1" dirty="0">
                  <a:solidFill>
                    <a:srgbClr val="000000"/>
                  </a:solidFill>
                  <a:latin typeface="Times New Roman" pitchFamily="18" charset="0"/>
                </a:rPr>
                <a:t>页（每页</a:t>
              </a:r>
              <a:r>
                <a:rPr lang="en-US" altLang="zh-CN" b="1" dirty="0">
                  <a:solidFill>
                    <a:srgbClr val="000000"/>
                  </a:solidFill>
                </a:rPr>
                <a:t>4096</a:t>
              </a:r>
              <a:r>
                <a:rPr lang="zh-CN" altLang="en-US" b="1" dirty="0">
                  <a:solidFill>
                    <a:srgbClr val="000000"/>
                  </a:solidFill>
                  <a:latin typeface="Times New Roman" pitchFamily="18" charset="0"/>
                </a:rPr>
                <a:t>字节），且已知该作业的页表如下表。试求出逻辑地址</a:t>
              </a:r>
              <a:r>
                <a:rPr lang="en-US" altLang="zh-CN" b="1" dirty="0">
                  <a:solidFill>
                    <a:srgbClr val="000000"/>
                  </a:solidFill>
                </a:rPr>
                <a:t>14688</a:t>
              </a:r>
              <a:r>
                <a:rPr lang="zh-CN" altLang="en-US" b="1" dirty="0">
                  <a:solidFill>
                    <a:srgbClr val="000000"/>
                  </a:solidFill>
                  <a:latin typeface="Times New Roman" pitchFamily="18" charset="0"/>
                </a:rPr>
                <a:t>所对应的物理地址。</a:t>
              </a:r>
              <a:endParaRPr lang="zh-CN" altLang="en-US" b="1" dirty="0">
                <a:solidFill>
                  <a:srgbClr val="000000"/>
                </a:solidFill>
              </a:endParaRPr>
            </a:p>
          </p:txBody>
        </p:sp>
        <p:sp>
          <p:nvSpPr>
            <p:cNvPr id="241694" name="Text Box 27"/>
            <p:cNvSpPr txBox="1">
              <a:spLocks noChangeArrowheads="1"/>
            </p:cNvSpPr>
            <p:nvPr/>
          </p:nvSpPr>
          <p:spPr bwMode="auto">
            <a:xfrm>
              <a:off x="583" y="2481"/>
              <a:ext cx="192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200" b="1" dirty="0">
                  <a:solidFill>
                    <a:srgbClr val="000000"/>
                  </a:solidFill>
                </a:rPr>
                <a:t>页       表</a:t>
              </a:r>
            </a:p>
          </p:txBody>
        </p:sp>
      </p:grpSp>
      <p:sp>
        <p:nvSpPr>
          <p:cNvPr id="328732" name="Text Box 28"/>
          <p:cNvSpPr txBox="1">
            <a:spLocks noChangeArrowheads="1"/>
          </p:cNvSpPr>
          <p:nvPr/>
        </p:nvSpPr>
        <p:spPr bwMode="auto">
          <a:xfrm>
            <a:off x="4791428" y="4365104"/>
            <a:ext cx="3970338"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zh-CN" altLang="en-US" sz="2200" b="1">
                <a:solidFill>
                  <a:srgbClr val="000066"/>
                </a:solidFill>
              </a:rPr>
              <a:t>页号</a:t>
            </a:r>
            <a:r>
              <a:rPr lang="en-US" altLang="zh-CN" sz="2200" b="1">
                <a:solidFill>
                  <a:srgbClr val="000066"/>
                </a:solidFill>
              </a:rPr>
              <a:t>P=INT(14688/4096)</a:t>
            </a:r>
          </a:p>
          <a:p>
            <a:pPr eaLnBrk="1" fontAlgn="base" hangingPunct="1">
              <a:spcBef>
                <a:spcPct val="0"/>
              </a:spcBef>
              <a:spcAft>
                <a:spcPct val="0"/>
              </a:spcAft>
              <a:buClr>
                <a:srgbClr val="FF3300"/>
              </a:buClr>
              <a:buSzPct val="60000"/>
              <a:buFont typeface="Wingdings" pitchFamily="2" charset="2"/>
              <a:buNone/>
            </a:pPr>
            <a:r>
              <a:rPr lang="en-US" altLang="zh-CN" sz="2200" b="1">
                <a:solidFill>
                  <a:srgbClr val="000066"/>
                </a:solidFill>
              </a:rPr>
              <a:t>         =3</a:t>
            </a:r>
          </a:p>
          <a:p>
            <a:pPr eaLnBrk="1" fontAlgn="base" hangingPunct="1">
              <a:spcBef>
                <a:spcPct val="0"/>
              </a:spcBef>
              <a:spcAft>
                <a:spcPct val="0"/>
              </a:spcAft>
              <a:buClr>
                <a:srgbClr val="FF3300"/>
              </a:buClr>
              <a:buSzPct val="60000"/>
              <a:buFont typeface="Wingdings" pitchFamily="2" charset="2"/>
              <a:buNone/>
            </a:pPr>
            <a:r>
              <a:rPr lang="zh-CN" altLang="en-US" sz="2200" b="1">
                <a:solidFill>
                  <a:srgbClr val="000066"/>
                </a:solidFill>
              </a:rPr>
              <a:t>页内偏移</a:t>
            </a:r>
            <a:r>
              <a:rPr lang="en-US" altLang="zh-CN" sz="2200" b="1">
                <a:solidFill>
                  <a:srgbClr val="000066"/>
                </a:solidFill>
              </a:rPr>
              <a:t>d=14688%4096</a:t>
            </a:r>
          </a:p>
          <a:p>
            <a:pPr eaLnBrk="1" fontAlgn="base" hangingPunct="1">
              <a:spcBef>
                <a:spcPct val="0"/>
              </a:spcBef>
              <a:spcAft>
                <a:spcPct val="0"/>
              </a:spcAft>
              <a:buClr>
                <a:srgbClr val="FF3300"/>
              </a:buClr>
              <a:buSzPct val="60000"/>
              <a:buFont typeface="Wingdings" pitchFamily="2" charset="2"/>
              <a:buNone/>
            </a:pPr>
            <a:r>
              <a:rPr lang="en-US" altLang="zh-CN" sz="2200" b="1">
                <a:solidFill>
                  <a:srgbClr val="000066"/>
                </a:solidFill>
              </a:rPr>
              <a:t>                =2400(960H)</a:t>
            </a:r>
          </a:p>
          <a:p>
            <a:pPr eaLnBrk="1" fontAlgn="base" hangingPunct="1">
              <a:spcBef>
                <a:spcPct val="0"/>
              </a:spcBef>
              <a:spcAft>
                <a:spcPct val="0"/>
              </a:spcAft>
              <a:buClr>
                <a:srgbClr val="FF3300"/>
              </a:buClr>
              <a:buSzPct val="60000"/>
              <a:buFont typeface="Wingdings" pitchFamily="2" charset="2"/>
              <a:buNone/>
            </a:pPr>
            <a:r>
              <a:rPr lang="zh-CN" altLang="en-US" sz="2200" b="1">
                <a:solidFill>
                  <a:srgbClr val="000066"/>
                </a:solidFill>
              </a:rPr>
              <a:t>物理地址</a:t>
            </a:r>
            <a:r>
              <a:rPr lang="en-US" altLang="zh-CN" sz="2200" b="1">
                <a:solidFill>
                  <a:srgbClr val="000066"/>
                </a:solidFill>
              </a:rPr>
              <a:t>=9×4096+2400</a:t>
            </a:r>
          </a:p>
          <a:p>
            <a:pPr eaLnBrk="1" fontAlgn="base" hangingPunct="1">
              <a:spcBef>
                <a:spcPct val="0"/>
              </a:spcBef>
              <a:spcAft>
                <a:spcPct val="0"/>
              </a:spcAft>
              <a:buClr>
                <a:srgbClr val="FF3300"/>
              </a:buClr>
              <a:buSzPct val="60000"/>
              <a:buFont typeface="Wingdings" pitchFamily="2" charset="2"/>
              <a:buNone/>
            </a:pPr>
            <a:r>
              <a:rPr lang="en-US" altLang="zh-CN" sz="2200" b="1">
                <a:solidFill>
                  <a:srgbClr val="000066"/>
                </a:solidFill>
              </a:rPr>
              <a:t>              =39264(</a:t>
            </a:r>
            <a:r>
              <a:rPr lang="en-US" altLang="zh-CN" sz="2200" b="1">
                <a:solidFill>
                  <a:srgbClr val="CC3300"/>
                </a:solidFill>
              </a:rPr>
              <a:t>9</a:t>
            </a:r>
            <a:r>
              <a:rPr lang="en-US" altLang="zh-CN" sz="2200" b="1">
                <a:solidFill>
                  <a:srgbClr val="0000CC"/>
                </a:solidFill>
              </a:rPr>
              <a:t>960</a:t>
            </a:r>
            <a:r>
              <a:rPr lang="en-US" altLang="zh-CN" sz="2200" b="1">
                <a:solidFill>
                  <a:srgbClr val="000066"/>
                </a:solidFill>
              </a:rPr>
              <a:t>H) </a:t>
            </a:r>
          </a:p>
        </p:txBody>
      </p:sp>
      <p:sp>
        <p:nvSpPr>
          <p:cNvPr id="241692" name="Text Box 29"/>
          <p:cNvSpPr txBox="1">
            <a:spLocks noChangeArrowheads="1"/>
          </p:cNvSpPr>
          <p:nvPr/>
        </p:nvSpPr>
        <p:spPr bwMode="auto">
          <a:xfrm>
            <a:off x="538162" y="1909961"/>
            <a:ext cx="29987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200" b="1" dirty="0">
                <a:solidFill>
                  <a:srgbClr val="000066"/>
                </a:solidFill>
                <a:ea typeface="黑体" pitchFamily="2" charset="-122"/>
              </a:rPr>
              <a:t>需要的硬件支持为：</a:t>
            </a:r>
          </a:p>
        </p:txBody>
      </p:sp>
    </p:spTree>
    <p:extLst>
      <p:ext uri="{BB962C8B-B14F-4D97-AF65-F5344CB8AC3E}">
        <p14:creationId xmlns:p14="http://schemas.microsoft.com/office/powerpoint/2010/main" val="18823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32">
                                            <p:txEl>
                                              <p:pRg st="0" end="0"/>
                                            </p:txEl>
                                          </p:spTgt>
                                        </p:tgtEl>
                                        <p:attrNameLst>
                                          <p:attrName>style.visibility</p:attrName>
                                        </p:attrNameLst>
                                      </p:cBhvr>
                                      <p:to>
                                        <p:strVal val="visible"/>
                                      </p:to>
                                    </p:set>
                                    <p:animEffect transition="in" filter="wipe(up)">
                                      <p:cBhvr>
                                        <p:cTn id="7" dur="500"/>
                                        <p:tgtEl>
                                          <p:spTgt spid="3287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8732">
                                            <p:txEl>
                                              <p:pRg st="1" end="1"/>
                                            </p:txEl>
                                          </p:spTgt>
                                        </p:tgtEl>
                                        <p:attrNameLst>
                                          <p:attrName>style.visibility</p:attrName>
                                        </p:attrNameLst>
                                      </p:cBhvr>
                                      <p:to>
                                        <p:strVal val="visible"/>
                                      </p:to>
                                    </p:set>
                                    <p:animEffect transition="in" filter="wipe(up)">
                                      <p:cBhvr>
                                        <p:cTn id="12" dur="500"/>
                                        <p:tgtEl>
                                          <p:spTgt spid="3287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32">
                                            <p:txEl>
                                              <p:pRg st="2" end="2"/>
                                            </p:txEl>
                                          </p:spTgt>
                                        </p:tgtEl>
                                        <p:attrNameLst>
                                          <p:attrName>style.visibility</p:attrName>
                                        </p:attrNameLst>
                                      </p:cBhvr>
                                      <p:to>
                                        <p:strVal val="visible"/>
                                      </p:to>
                                    </p:set>
                                    <p:animEffect transition="in" filter="wipe(up)">
                                      <p:cBhvr>
                                        <p:cTn id="17" dur="500"/>
                                        <p:tgtEl>
                                          <p:spTgt spid="3287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8732">
                                            <p:txEl>
                                              <p:pRg st="3" end="3"/>
                                            </p:txEl>
                                          </p:spTgt>
                                        </p:tgtEl>
                                        <p:attrNameLst>
                                          <p:attrName>style.visibility</p:attrName>
                                        </p:attrNameLst>
                                      </p:cBhvr>
                                      <p:to>
                                        <p:strVal val="visible"/>
                                      </p:to>
                                    </p:set>
                                    <p:animEffect transition="in" filter="wipe(up)">
                                      <p:cBhvr>
                                        <p:cTn id="22" dur="500"/>
                                        <p:tgtEl>
                                          <p:spTgt spid="3287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8732">
                                            <p:txEl>
                                              <p:pRg st="4" end="4"/>
                                            </p:txEl>
                                          </p:spTgt>
                                        </p:tgtEl>
                                        <p:attrNameLst>
                                          <p:attrName>style.visibility</p:attrName>
                                        </p:attrNameLst>
                                      </p:cBhvr>
                                      <p:to>
                                        <p:strVal val="visible"/>
                                      </p:to>
                                    </p:set>
                                    <p:animEffect transition="in" filter="wipe(up)">
                                      <p:cBhvr>
                                        <p:cTn id="27" dur="500"/>
                                        <p:tgtEl>
                                          <p:spTgt spid="3287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8732">
                                            <p:txEl>
                                              <p:pRg st="5" end="5"/>
                                            </p:txEl>
                                          </p:spTgt>
                                        </p:tgtEl>
                                        <p:attrNameLst>
                                          <p:attrName>style.visibility</p:attrName>
                                        </p:attrNameLst>
                                      </p:cBhvr>
                                      <p:to>
                                        <p:strVal val="visible"/>
                                      </p:to>
                                    </p:set>
                                    <p:animEffect transition="in" filter="wipe(up)">
                                      <p:cBhvr>
                                        <p:cTn id="32" dur="500"/>
                                        <p:tgtEl>
                                          <p:spTgt spid="3287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3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2"/>
          <p:cNvSpPr>
            <a:spLocks noGrp="1" noChangeArrowheads="1"/>
          </p:cNvSpPr>
          <p:nvPr>
            <p:ph type="title"/>
          </p:nvPr>
        </p:nvSpPr>
        <p:spPr/>
        <p:txBody>
          <a:bodyPr/>
          <a:lstStyle/>
          <a:p>
            <a:pPr eaLnBrk="1" hangingPunct="1"/>
            <a:r>
              <a:rPr lang="zh-CN" altLang="en-US" smtClean="0"/>
              <a:t>练习题</a:t>
            </a:r>
          </a:p>
        </p:txBody>
      </p:sp>
      <p:sp>
        <p:nvSpPr>
          <p:cNvPr id="242692" name="Rectangle 3"/>
          <p:cNvSpPr>
            <a:spLocks noGrp="1" noChangeArrowheads="1"/>
          </p:cNvSpPr>
          <p:nvPr>
            <p:ph idx="1"/>
          </p:nvPr>
        </p:nvSpPr>
        <p:spPr/>
        <p:txBody>
          <a:bodyPr/>
          <a:lstStyle/>
          <a:p>
            <a:pPr algn="just" eaLnBrk="1" hangingPunct="1">
              <a:buFont typeface="Wingdings" pitchFamily="2" charset="2"/>
              <a:buNone/>
            </a:pPr>
            <a:r>
              <a:rPr lang="en-US" altLang="zh-CN" smtClean="0">
                <a:latin typeface="Times New Roman" pitchFamily="18" charset="0"/>
              </a:rPr>
              <a:t>1.</a:t>
            </a:r>
            <a:r>
              <a:rPr lang="zh-CN" altLang="en-US" smtClean="0">
                <a:latin typeface="Times New Roman" pitchFamily="18" charset="0"/>
              </a:rPr>
              <a:t>设有一页式存储管理系统，向用户提供的逻辑地址空间最大为</a:t>
            </a:r>
            <a:r>
              <a:rPr lang="en-US" altLang="zh-CN" smtClean="0">
                <a:latin typeface="Times New Roman" pitchFamily="18" charset="0"/>
              </a:rPr>
              <a:t>16</a:t>
            </a:r>
            <a:r>
              <a:rPr lang="zh-CN" altLang="en-US" smtClean="0">
                <a:latin typeface="Times New Roman" pitchFamily="18" charset="0"/>
              </a:rPr>
              <a:t>页，每页</a:t>
            </a:r>
            <a:r>
              <a:rPr lang="en-US" altLang="zh-CN" smtClean="0">
                <a:latin typeface="Times New Roman" pitchFamily="18" charset="0"/>
              </a:rPr>
              <a:t>2048B</a:t>
            </a:r>
            <a:r>
              <a:rPr lang="zh-CN" altLang="en-US" smtClean="0">
                <a:latin typeface="Times New Roman" pitchFamily="18" charset="0"/>
              </a:rPr>
              <a:t>，内存总共有</a:t>
            </a:r>
            <a:r>
              <a:rPr lang="en-US" altLang="zh-CN" smtClean="0">
                <a:latin typeface="Times New Roman" pitchFamily="18" charset="0"/>
              </a:rPr>
              <a:t>8</a:t>
            </a:r>
            <a:r>
              <a:rPr lang="zh-CN" altLang="en-US" smtClean="0">
                <a:latin typeface="Times New Roman" pitchFamily="18" charset="0"/>
              </a:rPr>
              <a:t>个存储块。试问逻辑地址至少应为多少位？内存空间有多大？</a:t>
            </a:r>
          </a:p>
          <a:p>
            <a:pPr algn="just" eaLnBrk="1" hangingPunct="1">
              <a:buFont typeface="Wingdings" pitchFamily="2" charset="2"/>
              <a:buNone/>
            </a:pPr>
            <a:r>
              <a:rPr lang="en-US" altLang="zh-CN" smtClean="0">
                <a:latin typeface="Times New Roman" pitchFamily="18" charset="0"/>
              </a:rPr>
              <a:t>2.</a:t>
            </a:r>
            <a:r>
              <a:rPr lang="zh-CN" altLang="en-US" smtClean="0">
                <a:latin typeface="Times New Roman" pitchFamily="18" charset="0"/>
              </a:rPr>
              <a:t>在一分页存储管理系统中，逻辑地址长度为</a:t>
            </a:r>
            <a:r>
              <a:rPr lang="en-US" altLang="zh-CN" smtClean="0">
                <a:latin typeface="Times New Roman" pitchFamily="18" charset="0"/>
              </a:rPr>
              <a:t>24</a:t>
            </a:r>
            <a:r>
              <a:rPr lang="zh-CN" altLang="en-US" smtClean="0">
                <a:latin typeface="Times New Roman" pitchFamily="18" charset="0"/>
              </a:rPr>
              <a:t>位，页面大小为</a:t>
            </a:r>
            <a:r>
              <a:rPr lang="en-US" altLang="zh-CN" smtClean="0">
                <a:latin typeface="Times New Roman" pitchFamily="18" charset="0"/>
              </a:rPr>
              <a:t>4096B</a:t>
            </a:r>
            <a:r>
              <a:rPr lang="zh-CN" altLang="en-US" smtClean="0">
                <a:latin typeface="Times New Roman" pitchFamily="18" charset="0"/>
              </a:rPr>
              <a:t>，现有一逻辑地址为</a:t>
            </a:r>
            <a:r>
              <a:rPr lang="en-US" altLang="zh-CN" smtClean="0">
                <a:latin typeface="Times New Roman" pitchFamily="18" charset="0"/>
              </a:rPr>
              <a:t>2FA6H</a:t>
            </a:r>
            <a:r>
              <a:rPr lang="zh-CN" altLang="en-US" smtClean="0">
                <a:latin typeface="Times New Roman" pitchFamily="18" charset="0"/>
              </a:rPr>
              <a:t>，且第</a:t>
            </a:r>
            <a:r>
              <a:rPr lang="en-US" altLang="zh-CN" smtClean="0">
                <a:latin typeface="Times New Roman" pitchFamily="18" charset="0"/>
              </a:rPr>
              <a:t>0</a:t>
            </a:r>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页依次存放在物理块</a:t>
            </a:r>
            <a:r>
              <a:rPr lang="en-US" altLang="zh-CN" smtClean="0">
                <a:latin typeface="Times New Roman" pitchFamily="18" charset="0"/>
              </a:rPr>
              <a:t>10</a:t>
            </a:r>
            <a:r>
              <a:rPr lang="zh-CN" altLang="en-US" smtClean="0">
                <a:latin typeface="Times New Roman" pitchFamily="18" charset="0"/>
              </a:rPr>
              <a:t>、</a:t>
            </a:r>
            <a:r>
              <a:rPr lang="en-US" altLang="zh-CN" smtClean="0">
                <a:latin typeface="Times New Roman" pitchFamily="18" charset="0"/>
              </a:rPr>
              <a:t>12</a:t>
            </a:r>
            <a:r>
              <a:rPr lang="zh-CN" altLang="en-US" smtClean="0">
                <a:latin typeface="Times New Roman" pitchFamily="18" charset="0"/>
              </a:rPr>
              <a:t>、</a:t>
            </a:r>
            <a:r>
              <a:rPr lang="en-US" altLang="zh-CN" smtClean="0">
                <a:latin typeface="Times New Roman" pitchFamily="18" charset="0"/>
              </a:rPr>
              <a:t>14</a:t>
            </a:r>
            <a:r>
              <a:rPr lang="zh-CN" altLang="en-US" smtClean="0">
                <a:latin typeface="Times New Roman" pitchFamily="18" charset="0"/>
              </a:rPr>
              <a:t>中，问相应的物理地址为多少？</a:t>
            </a:r>
          </a:p>
        </p:txBody>
      </p:sp>
      <p:sp>
        <p:nvSpPr>
          <p:cNvPr id="4" name="灯片编号占位符 5"/>
          <p:cNvSpPr>
            <a:spLocks noGrp="1"/>
          </p:cNvSpPr>
          <p:nvPr>
            <p:ph type="sldNum" sz="quarter" idx="12"/>
          </p:nvPr>
        </p:nvSpPr>
        <p:spPr/>
        <p:txBody>
          <a:bodyPr/>
          <a:lstStyle/>
          <a:p>
            <a:pPr>
              <a:defRPr/>
            </a:pPr>
            <a:fld id="{7E55AE33-A3F2-48C8-A3D2-A59FC80A1207}" type="slidenum">
              <a:rPr lang="en-US" altLang="zh-CN"/>
              <a:pPr>
                <a:defRPr/>
              </a:pPr>
              <a:t>46</a:t>
            </a:fld>
            <a:endParaRPr lang="en-US" altLang="zh-CN"/>
          </a:p>
        </p:txBody>
      </p:sp>
    </p:spTree>
    <p:extLst>
      <p:ext uri="{BB962C8B-B14F-4D97-AF65-F5344CB8AC3E}">
        <p14:creationId xmlns:p14="http://schemas.microsoft.com/office/powerpoint/2010/main" val="6574328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4114800" y="6400800"/>
            <a:ext cx="914400" cy="283464"/>
          </a:xfrm>
        </p:spPr>
        <p:txBody>
          <a:bodyPr/>
          <a:lstStyle/>
          <a:p>
            <a:pPr>
              <a:defRPr/>
            </a:pPr>
            <a:fld id="{3F89FCAB-8119-40B5-AC9D-29C2E67CACD9}" type="slidenum">
              <a:rPr lang="en-US" altLang="zh-CN"/>
              <a:pPr>
                <a:defRPr/>
              </a:pPr>
              <a:t>47</a:t>
            </a:fld>
            <a:endParaRPr lang="en-US" altLang="zh-CN"/>
          </a:p>
        </p:txBody>
      </p:sp>
      <p:sp>
        <p:nvSpPr>
          <p:cNvPr id="6" name="Text Box 2"/>
          <p:cNvSpPr txBox="1">
            <a:spLocks noChangeArrowheads="1"/>
          </p:cNvSpPr>
          <p:nvPr/>
        </p:nvSpPr>
        <p:spPr bwMode="auto">
          <a:xfrm>
            <a:off x="457200" y="279400"/>
            <a:ext cx="591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FF"/>
                </a:solidFill>
                <a:ea typeface="楷体_GB2312" pitchFamily="49" charset="-122"/>
              </a:rPr>
              <a:t>2</a:t>
            </a:r>
            <a:r>
              <a:rPr lang="zh-CN" altLang="en-US" sz="2800" b="1">
                <a:solidFill>
                  <a:srgbClr val="0000FF"/>
                </a:solidFill>
                <a:ea typeface="楷体_GB2312" pitchFamily="49" charset="-122"/>
              </a:rPr>
              <a:t>．具有快表的地址转换机构 </a:t>
            </a:r>
          </a:p>
        </p:txBody>
      </p:sp>
      <p:pic>
        <p:nvPicPr>
          <p:cNvPr id="7" name="Picture 3" descr="OS图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76872"/>
            <a:ext cx="7183438"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
          <p:cNvSpPr>
            <a:spLocks noChangeArrowheads="1"/>
          </p:cNvSpPr>
          <p:nvPr/>
        </p:nvSpPr>
        <p:spPr bwMode="auto">
          <a:xfrm>
            <a:off x="304800" y="5715000"/>
            <a:ext cx="2286000" cy="457200"/>
          </a:xfrm>
          <a:prstGeom prst="wedgeRectCallout">
            <a:avLst>
              <a:gd name="adj1" fmla="val 53194"/>
              <a:gd name="adj2" fmla="val -93056"/>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000">
                <a:solidFill>
                  <a:srgbClr val="000000"/>
                </a:solidFill>
                <a:latin typeface="黑体" pitchFamily="2" charset="-122"/>
                <a:ea typeface="黑体" pitchFamily="2" charset="-122"/>
              </a:rPr>
              <a:t>页表和快表同时查 </a:t>
            </a:r>
          </a:p>
        </p:txBody>
      </p:sp>
      <p:sp>
        <p:nvSpPr>
          <p:cNvPr id="9" name="Text Box 5"/>
          <p:cNvSpPr txBox="1">
            <a:spLocks noChangeArrowheads="1"/>
          </p:cNvSpPr>
          <p:nvPr/>
        </p:nvSpPr>
        <p:spPr bwMode="auto">
          <a:xfrm>
            <a:off x="2781300" y="6070600"/>
            <a:ext cx="44592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dirty="0" smtClean="0">
                <a:solidFill>
                  <a:srgbClr val="000000"/>
                </a:solidFill>
              </a:rPr>
              <a:t>具有</a:t>
            </a:r>
            <a:r>
              <a:rPr lang="zh-CN" altLang="en-US" sz="2000" b="1" dirty="0">
                <a:solidFill>
                  <a:srgbClr val="000000"/>
                </a:solidFill>
              </a:rPr>
              <a:t>快表的地址转换机构</a:t>
            </a:r>
          </a:p>
        </p:txBody>
      </p:sp>
      <p:sp>
        <p:nvSpPr>
          <p:cNvPr id="10" name="Text Box 6"/>
          <p:cNvSpPr txBox="1">
            <a:spLocks noChangeArrowheads="1"/>
          </p:cNvSpPr>
          <p:nvPr/>
        </p:nvSpPr>
        <p:spPr bwMode="auto">
          <a:xfrm>
            <a:off x="457741" y="767257"/>
            <a:ext cx="85277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dirty="0" smtClean="0">
                <a:solidFill>
                  <a:srgbClr val="000000"/>
                </a:solidFill>
                <a:latin typeface="Times New Roman" pitchFamily="18" charset="0"/>
              </a:rPr>
              <a:t>        由</a:t>
            </a:r>
            <a:r>
              <a:rPr lang="zh-CN" altLang="en-US" b="1" dirty="0">
                <a:solidFill>
                  <a:srgbClr val="000000"/>
                </a:solidFill>
                <a:latin typeface="Times New Roman" pitchFamily="18" charset="0"/>
              </a:rPr>
              <a:t>分页系统的地址转换可知，每存取一个数据，要访问</a:t>
            </a:r>
            <a:r>
              <a:rPr lang="en-US" altLang="zh-CN" b="1" dirty="0">
                <a:solidFill>
                  <a:srgbClr val="000000"/>
                </a:solidFill>
                <a:latin typeface="Times New Roman" pitchFamily="18" charset="0"/>
              </a:rPr>
              <a:t>2</a:t>
            </a:r>
            <a:r>
              <a:rPr lang="zh-CN" altLang="en-US" b="1" dirty="0">
                <a:solidFill>
                  <a:srgbClr val="000000"/>
                </a:solidFill>
                <a:latin typeface="Times New Roman" pitchFamily="18" charset="0"/>
              </a:rPr>
              <a:t>次内存，计算机处理速度降低近</a:t>
            </a:r>
            <a:r>
              <a:rPr lang="en-US" altLang="zh-CN" b="1" dirty="0">
                <a:solidFill>
                  <a:srgbClr val="000000"/>
                </a:solidFill>
                <a:latin typeface="Times New Roman" pitchFamily="18" charset="0"/>
              </a:rPr>
              <a:t>1/2</a:t>
            </a:r>
            <a:r>
              <a:rPr lang="zh-CN" altLang="en-US" b="1" dirty="0">
                <a:solidFill>
                  <a:srgbClr val="000000"/>
                </a:solidFill>
                <a:latin typeface="Times New Roman" pitchFamily="18" charset="0"/>
              </a:rPr>
              <a:t>。为提高地址转换速度，在</a:t>
            </a:r>
            <a:r>
              <a:rPr lang="en-US" altLang="zh-CN" b="1" dirty="0">
                <a:solidFill>
                  <a:srgbClr val="000000"/>
                </a:solidFill>
                <a:latin typeface="Times New Roman" pitchFamily="18" charset="0"/>
              </a:rPr>
              <a:t>MMU</a:t>
            </a:r>
            <a:r>
              <a:rPr lang="zh-CN" altLang="en-US" b="1" dirty="0">
                <a:solidFill>
                  <a:srgbClr val="000000"/>
                </a:solidFill>
                <a:latin typeface="Times New Roman" pitchFamily="18" charset="0"/>
              </a:rPr>
              <a:t>中增设一个具有并行查寻能力的特殊高速缓冲寄存器，称为</a:t>
            </a:r>
            <a:r>
              <a:rPr lang="zh-CN" altLang="en-US" dirty="0">
                <a:solidFill>
                  <a:srgbClr val="000066"/>
                </a:solidFill>
                <a:latin typeface="Times New Roman" pitchFamily="18" charset="0"/>
                <a:ea typeface="黑体" pitchFamily="2" charset="-122"/>
              </a:rPr>
              <a:t>联想寄存器</a:t>
            </a:r>
            <a:r>
              <a:rPr lang="zh-CN" altLang="en-US" dirty="0">
                <a:solidFill>
                  <a:srgbClr val="000000"/>
                </a:solidFill>
                <a:latin typeface="Times New Roman" pitchFamily="18" charset="0"/>
                <a:ea typeface="黑体" pitchFamily="2" charset="-122"/>
              </a:rPr>
              <a:t>，</a:t>
            </a:r>
            <a:r>
              <a:rPr lang="zh-CN" altLang="en-US" b="1" dirty="0">
                <a:solidFill>
                  <a:srgbClr val="000000"/>
                </a:solidFill>
                <a:latin typeface="Times New Roman" pitchFamily="18" charset="0"/>
              </a:rPr>
              <a:t>或称</a:t>
            </a:r>
            <a:r>
              <a:rPr lang="zh-CN" altLang="en-US" dirty="0">
                <a:solidFill>
                  <a:srgbClr val="000066"/>
                </a:solidFill>
                <a:latin typeface="Times New Roman" pitchFamily="18" charset="0"/>
                <a:ea typeface="黑体" pitchFamily="2" charset="-122"/>
              </a:rPr>
              <a:t>快表</a:t>
            </a:r>
            <a:r>
              <a:rPr lang="zh-CN" altLang="en-US" dirty="0">
                <a:solidFill>
                  <a:srgbClr val="000000"/>
                </a:solidFill>
                <a:latin typeface="Times New Roman" pitchFamily="18" charset="0"/>
                <a:ea typeface="黑体" pitchFamily="2" charset="-122"/>
              </a:rPr>
              <a:t>。 </a:t>
            </a:r>
          </a:p>
        </p:txBody>
      </p:sp>
    </p:spTree>
    <p:extLst>
      <p:ext uri="{BB962C8B-B14F-4D97-AF65-F5344CB8AC3E}">
        <p14:creationId xmlns:p14="http://schemas.microsoft.com/office/powerpoint/2010/main" val="15377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2"/>
          <p:cNvSpPr>
            <a:spLocks noGrp="1" noChangeArrowheads="1"/>
          </p:cNvSpPr>
          <p:nvPr>
            <p:ph type="title"/>
          </p:nvPr>
        </p:nvSpPr>
        <p:spPr>
          <a:xfrm>
            <a:off x="539552" y="620688"/>
            <a:ext cx="5935663" cy="541338"/>
          </a:xfrm>
        </p:spPr>
        <p:txBody>
          <a:bodyPr>
            <a:normAutofit fontScale="90000"/>
          </a:bodyPr>
          <a:lstStyle/>
          <a:p>
            <a:pPr eaLnBrk="1" hangingPunct="1"/>
            <a:r>
              <a:rPr lang="en-US" altLang="zh-CN" sz="4000" dirty="0" smtClean="0"/>
              <a:t>4.5.4    </a:t>
            </a:r>
            <a:r>
              <a:rPr lang="zh-CN" altLang="en-US" sz="4000" dirty="0" smtClean="0">
                <a:latin typeface="宋体" pitchFamily="2" charset="-122"/>
              </a:rPr>
              <a:t>两级和多级页表</a:t>
            </a:r>
            <a:r>
              <a:rPr lang="zh-CN" altLang="en-US" sz="4000" dirty="0" smtClean="0"/>
              <a:t> </a:t>
            </a:r>
          </a:p>
        </p:txBody>
      </p:sp>
      <p:sp>
        <p:nvSpPr>
          <p:cNvPr id="9" name="灯片编号占位符 5"/>
          <p:cNvSpPr>
            <a:spLocks noGrp="1"/>
          </p:cNvSpPr>
          <p:nvPr>
            <p:ph type="sldNum" sz="quarter" idx="12"/>
          </p:nvPr>
        </p:nvSpPr>
        <p:spPr/>
        <p:txBody>
          <a:bodyPr/>
          <a:lstStyle/>
          <a:p>
            <a:pPr>
              <a:defRPr/>
            </a:pPr>
            <a:fld id="{4D022F5A-0C9F-4F25-8C4A-B49776295497}" type="slidenum">
              <a:rPr lang="en-US" altLang="zh-CN">
                <a:solidFill>
                  <a:srgbClr val="2F2F2F">
                    <a:lumMod val="75000"/>
                    <a:lumOff val="25000"/>
                  </a:srgbClr>
                </a:solidFill>
              </a:rPr>
              <a:pPr>
                <a:defRPr/>
              </a:pPr>
              <a:t>48</a:t>
            </a:fld>
            <a:endParaRPr lang="en-US" altLang="zh-CN">
              <a:solidFill>
                <a:srgbClr val="2F2F2F">
                  <a:lumMod val="75000"/>
                  <a:lumOff val="25000"/>
                </a:srgbClr>
              </a:solidFill>
            </a:endParaRPr>
          </a:p>
        </p:txBody>
      </p:sp>
      <p:sp>
        <p:nvSpPr>
          <p:cNvPr id="244740" name="Text Box 3"/>
          <p:cNvSpPr txBox="1">
            <a:spLocks noChangeArrowheads="1"/>
          </p:cNvSpPr>
          <p:nvPr/>
        </p:nvSpPr>
        <p:spPr bwMode="auto">
          <a:xfrm>
            <a:off x="416868" y="1726230"/>
            <a:ext cx="8305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dirty="0">
                <a:solidFill>
                  <a:srgbClr val="000000"/>
                </a:solidFill>
                <a:ea typeface="黑体" pitchFamily="2" charset="-122"/>
              </a:rPr>
              <a:t>现在大多数计算机系统，都支持非常大的逻辑地址空间（</a:t>
            </a:r>
            <a:r>
              <a:rPr lang="en-US" altLang="zh-CN" sz="3200" dirty="0">
                <a:solidFill>
                  <a:srgbClr val="000000"/>
                </a:solidFill>
                <a:ea typeface="黑体" pitchFamily="2" charset="-122"/>
              </a:rPr>
              <a:t>2</a:t>
            </a:r>
            <a:r>
              <a:rPr lang="en-US" altLang="zh-CN" sz="3200" baseline="30000" dirty="0">
                <a:solidFill>
                  <a:srgbClr val="000000"/>
                </a:solidFill>
                <a:ea typeface="黑体" pitchFamily="2" charset="-122"/>
              </a:rPr>
              <a:t>32</a:t>
            </a:r>
            <a:r>
              <a:rPr lang="zh-CN" altLang="en-US" sz="3200" dirty="0">
                <a:solidFill>
                  <a:srgbClr val="000000"/>
                </a:solidFill>
                <a:ea typeface="黑体" pitchFamily="2" charset="-122"/>
              </a:rPr>
              <a:t>～</a:t>
            </a:r>
            <a:r>
              <a:rPr lang="en-US" altLang="zh-CN" sz="3200" dirty="0">
                <a:solidFill>
                  <a:srgbClr val="000000"/>
                </a:solidFill>
                <a:ea typeface="黑体" pitchFamily="2" charset="-122"/>
              </a:rPr>
              <a:t>2</a:t>
            </a:r>
            <a:r>
              <a:rPr lang="en-US" altLang="zh-CN" sz="3200" baseline="30000" dirty="0">
                <a:solidFill>
                  <a:srgbClr val="000000"/>
                </a:solidFill>
                <a:ea typeface="黑体" pitchFamily="2" charset="-122"/>
              </a:rPr>
              <a:t>64</a:t>
            </a:r>
            <a:r>
              <a:rPr lang="zh-CN" altLang="en-US" sz="3200" dirty="0">
                <a:solidFill>
                  <a:srgbClr val="000000"/>
                </a:solidFill>
                <a:ea typeface="黑体" pitchFamily="2" charset="-122"/>
              </a:rPr>
              <a:t>）。</a:t>
            </a:r>
          </a:p>
        </p:txBody>
      </p:sp>
      <p:sp>
        <p:nvSpPr>
          <p:cNvPr id="244741" name="Text Box 4"/>
          <p:cNvSpPr txBox="1">
            <a:spLocks noChangeArrowheads="1"/>
          </p:cNvSpPr>
          <p:nvPr/>
        </p:nvSpPr>
        <p:spPr bwMode="auto">
          <a:xfrm>
            <a:off x="649370" y="3212976"/>
            <a:ext cx="7379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仿宋_GB2312" pitchFamily="49" charset="-122"/>
                <a:ea typeface="仿宋_GB2312" pitchFamily="49" charset="-122"/>
              </a:rPr>
              <a:t>考虑具有</a:t>
            </a:r>
            <a:r>
              <a:rPr lang="en-US" altLang="zh-CN" sz="3200" b="1" dirty="0">
                <a:solidFill>
                  <a:srgbClr val="000066"/>
                </a:solidFill>
                <a:latin typeface="仿宋_GB2312" pitchFamily="49" charset="-122"/>
                <a:ea typeface="仿宋_GB2312" pitchFamily="49" charset="-122"/>
              </a:rPr>
              <a:t>32</a:t>
            </a:r>
            <a:r>
              <a:rPr lang="zh-CN" altLang="en-US" sz="3200" b="1" dirty="0">
                <a:solidFill>
                  <a:srgbClr val="000066"/>
                </a:solidFill>
                <a:latin typeface="仿宋_GB2312" pitchFamily="49" charset="-122"/>
                <a:ea typeface="仿宋_GB2312" pitchFamily="49" charset="-122"/>
              </a:rPr>
              <a:t>位逻辑地址空间的分页系统： </a:t>
            </a:r>
          </a:p>
        </p:txBody>
      </p:sp>
      <p:sp>
        <p:nvSpPr>
          <p:cNvPr id="244742" name="Text Box 5"/>
          <p:cNvSpPr txBox="1">
            <a:spLocks noChangeArrowheads="1"/>
          </p:cNvSpPr>
          <p:nvPr/>
        </p:nvSpPr>
        <p:spPr bwMode="auto">
          <a:xfrm>
            <a:off x="539552" y="4077072"/>
            <a:ext cx="79928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dirty="0">
                <a:solidFill>
                  <a:srgbClr val="000000"/>
                </a:solidFill>
                <a:ea typeface="黑体" pitchFamily="2" charset="-122"/>
              </a:rPr>
              <a:t>若页面大小为</a:t>
            </a:r>
            <a:r>
              <a:rPr lang="en-US" altLang="zh-CN" sz="2800" dirty="0">
                <a:solidFill>
                  <a:srgbClr val="000000"/>
                </a:solidFill>
                <a:ea typeface="黑体" pitchFamily="2" charset="-122"/>
              </a:rPr>
              <a:t>4KB</a:t>
            </a:r>
            <a:r>
              <a:rPr lang="zh-CN" altLang="en-US" sz="2800" dirty="0">
                <a:solidFill>
                  <a:srgbClr val="000000"/>
                </a:solidFill>
                <a:ea typeface="黑体" pitchFamily="2" charset="-122"/>
              </a:rPr>
              <a:t>（即</a:t>
            </a:r>
            <a:r>
              <a:rPr lang="en-US" altLang="zh-CN" sz="2800" dirty="0">
                <a:solidFill>
                  <a:srgbClr val="000000"/>
                </a:solidFill>
                <a:ea typeface="黑体" pitchFamily="2" charset="-122"/>
              </a:rPr>
              <a:t>2</a:t>
            </a:r>
            <a:r>
              <a:rPr lang="en-US" altLang="zh-CN" sz="2800" baseline="30000" dirty="0">
                <a:solidFill>
                  <a:srgbClr val="000000"/>
                </a:solidFill>
                <a:ea typeface="黑体" pitchFamily="2" charset="-122"/>
              </a:rPr>
              <a:t>12</a:t>
            </a:r>
            <a:r>
              <a:rPr lang="en-US" altLang="zh-CN" sz="2800" dirty="0">
                <a:solidFill>
                  <a:srgbClr val="000000"/>
                </a:solidFill>
                <a:ea typeface="黑体" pitchFamily="2" charset="-122"/>
              </a:rPr>
              <a:t>B</a:t>
            </a:r>
            <a:r>
              <a:rPr lang="zh-CN" altLang="en-US" sz="2800" dirty="0">
                <a:solidFill>
                  <a:srgbClr val="000000"/>
                </a:solidFill>
                <a:ea typeface="黑体" pitchFamily="2" charset="-122"/>
              </a:rPr>
              <a:t>），则每个进程页表中的页表项可达</a:t>
            </a:r>
            <a:r>
              <a:rPr lang="en-US" altLang="zh-CN" sz="2800" dirty="0">
                <a:solidFill>
                  <a:srgbClr val="000000"/>
                </a:solidFill>
                <a:ea typeface="黑体" pitchFamily="2" charset="-122"/>
              </a:rPr>
              <a:t>1</a:t>
            </a:r>
            <a:r>
              <a:rPr lang="zh-CN" altLang="en-US" sz="2800" dirty="0">
                <a:solidFill>
                  <a:srgbClr val="000000"/>
                </a:solidFill>
                <a:ea typeface="黑体" pitchFamily="2" charset="-122"/>
              </a:rPr>
              <a:t>兆个，</a:t>
            </a:r>
            <a:r>
              <a:rPr lang="zh-CN" altLang="en-US" sz="2800" dirty="0">
                <a:solidFill>
                  <a:srgbClr val="FF0000"/>
                </a:solidFill>
                <a:latin typeface="黑体" pitchFamily="2" charset="-122"/>
                <a:ea typeface="黑体" pitchFamily="2" charset="-122"/>
              </a:rPr>
              <a:t>因</a:t>
            </a:r>
            <a:r>
              <a:rPr lang="zh-CN" altLang="en-US" sz="2800" dirty="0">
                <a:solidFill>
                  <a:srgbClr val="000000"/>
                </a:solidFill>
                <a:latin typeface="黑体" pitchFamily="2" charset="-122"/>
                <a:ea typeface="黑体" pitchFamily="2" charset="-122"/>
              </a:rPr>
              <a:t>每个页表项</a:t>
            </a:r>
            <a:r>
              <a:rPr lang="zh-CN" altLang="en-US" sz="2800" dirty="0" smtClean="0">
                <a:solidFill>
                  <a:srgbClr val="000000"/>
                </a:solidFill>
                <a:latin typeface="黑体" pitchFamily="2" charset="-122"/>
                <a:ea typeface="黑体" pitchFamily="2" charset="-122"/>
              </a:rPr>
              <a:t>占用</a:t>
            </a:r>
            <a:r>
              <a:rPr lang="en-US" altLang="zh-CN" sz="2800" dirty="0">
                <a:solidFill>
                  <a:srgbClr val="FF0000"/>
                </a:solidFill>
                <a:ea typeface="黑体" pitchFamily="2" charset="-122"/>
              </a:rPr>
              <a:t>1</a:t>
            </a:r>
            <a:r>
              <a:rPr lang="zh-CN" altLang="en-US" sz="2800" dirty="0" smtClean="0">
                <a:solidFill>
                  <a:srgbClr val="FF0000"/>
                </a:solidFill>
                <a:latin typeface="黑体" pitchFamily="2" charset="-122"/>
                <a:ea typeface="黑体" pitchFamily="2" charset="-122"/>
              </a:rPr>
              <a:t>个</a:t>
            </a:r>
            <a:r>
              <a:rPr lang="zh-CN" altLang="en-US" sz="2800" dirty="0">
                <a:solidFill>
                  <a:srgbClr val="FF0000"/>
                </a:solidFill>
                <a:latin typeface="黑体" pitchFamily="2" charset="-122"/>
                <a:ea typeface="黑体" pitchFamily="2" charset="-122"/>
              </a:rPr>
              <a:t>字节</a:t>
            </a:r>
            <a:r>
              <a:rPr lang="zh-CN" altLang="en-US" sz="2800" dirty="0">
                <a:solidFill>
                  <a:srgbClr val="000000"/>
                </a:solidFill>
                <a:latin typeface="黑体" pitchFamily="2" charset="-122"/>
                <a:ea typeface="黑体" pitchFamily="2" charset="-122"/>
              </a:rPr>
              <a:t>，故每个进程仅仅页表就要</a:t>
            </a:r>
            <a:r>
              <a:rPr lang="zh-CN" altLang="en-US" sz="2800" dirty="0" smtClean="0">
                <a:solidFill>
                  <a:srgbClr val="000000"/>
                </a:solidFill>
                <a:latin typeface="黑体" pitchFamily="2" charset="-122"/>
                <a:ea typeface="黑体" pitchFamily="2" charset="-122"/>
              </a:rPr>
              <a:t>占用</a:t>
            </a:r>
            <a:r>
              <a:rPr lang="en-US" altLang="zh-CN" sz="2800" dirty="0">
                <a:solidFill>
                  <a:srgbClr val="FF0000"/>
                </a:solidFill>
                <a:ea typeface="黑体" pitchFamily="2" charset="-122"/>
              </a:rPr>
              <a:t>1</a:t>
            </a:r>
            <a:r>
              <a:rPr lang="en-US" altLang="zh-CN" sz="2800" dirty="0" smtClean="0">
                <a:solidFill>
                  <a:srgbClr val="FF0000"/>
                </a:solidFill>
                <a:ea typeface="黑体" pitchFamily="2" charset="-122"/>
              </a:rPr>
              <a:t>MB</a:t>
            </a:r>
            <a:r>
              <a:rPr lang="zh-CN" altLang="en-US" sz="2800" dirty="0">
                <a:solidFill>
                  <a:srgbClr val="000000"/>
                </a:solidFill>
                <a:latin typeface="黑体" pitchFamily="2" charset="-122"/>
                <a:ea typeface="黑体" pitchFamily="2" charset="-122"/>
              </a:rPr>
              <a:t>的内存空间，而且还要求是连续的。</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显然这是不现实的。  </a:t>
            </a:r>
          </a:p>
        </p:txBody>
      </p:sp>
    </p:spTree>
    <p:extLst>
      <p:ext uri="{BB962C8B-B14F-4D97-AF65-F5344CB8AC3E}">
        <p14:creationId xmlns:p14="http://schemas.microsoft.com/office/powerpoint/2010/main" val="55472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2"/>
          <p:cNvSpPr>
            <a:spLocks noGrp="1" noChangeArrowheads="1"/>
          </p:cNvSpPr>
          <p:nvPr>
            <p:ph type="title"/>
          </p:nvPr>
        </p:nvSpPr>
        <p:spPr>
          <a:xfrm>
            <a:off x="1043608" y="548680"/>
            <a:ext cx="5935663" cy="541338"/>
          </a:xfrm>
        </p:spPr>
        <p:txBody>
          <a:bodyPr>
            <a:normAutofit fontScale="90000"/>
          </a:bodyPr>
          <a:lstStyle/>
          <a:p>
            <a:pPr eaLnBrk="1" hangingPunct="1"/>
            <a:r>
              <a:rPr lang="en-US" altLang="zh-CN" sz="4000" dirty="0" smtClean="0"/>
              <a:t>4.5.4    </a:t>
            </a:r>
            <a:r>
              <a:rPr lang="zh-CN" altLang="en-US" sz="4000" dirty="0" smtClean="0">
                <a:latin typeface="宋体" pitchFamily="2" charset="-122"/>
              </a:rPr>
              <a:t>两级和多级页表</a:t>
            </a:r>
            <a:r>
              <a:rPr lang="zh-CN" altLang="en-US" sz="4000" dirty="0" smtClean="0"/>
              <a:t> </a:t>
            </a:r>
          </a:p>
        </p:txBody>
      </p:sp>
      <p:sp>
        <p:nvSpPr>
          <p:cNvPr id="9" name="灯片编号占位符 5"/>
          <p:cNvSpPr>
            <a:spLocks noGrp="1"/>
          </p:cNvSpPr>
          <p:nvPr>
            <p:ph type="sldNum" sz="quarter" idx="12"/>
          </p:nvPr>
        </p:nvSpPr>
        <p:spPr/>
        <p:txBody>
          <a:bodyPr/>
          <a:lstStyle/>
          <a:p>
            <a:pPr>
              <a:defRPr/>
            </a:pPr>
            <a:fld id="{4D022F5A-0C9F-4F25-8C4A-B49776295497}" type="slidenum">
              <a:rPr lang="en-US" altLang="zh-CN"/>
              <a:pPr>
                <a:defRPr/>
              </a:pPr>
              <a:t>49</a:t>
            </a:fld>
            <a:endParaRPr lang="en-US" altLang="zh-CN"/>
          </a:p>
        </p:txBody>
      </p:sp>
      <p:sp>
        <p:nvSpPr>
          <p:cNvPr id="244743" name="Text Box 6"/>
          <p:cNvSpPr txBox="1">
            <a:spLocks noChangeArrowheads="1"/>
          </p:cNvSpPr>
          <p:nvPr/>
        </p:nvSpPr>
        <p:spPr bwMode="auto">
          <a:xfrm>
            <a:off x="447659" y="1628800"/>
            <a:ext cx="472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FF3300"/>
                </a:solidFill>
                <a:latin typeface="楷体_GB2312" pitchFamily="49" charset="-122"/>
                <a:ea typeface="楷体_GB2312" pitchFamily="49" charset="-122"/>
              </a:rPr>
              <a:t>解决此问题的办法有： </a:t>
            </a:r>
          </a:p>
        </p:txBody>
      </p:sp>
      <p:sp>
        <p:nvSpPr>
          <p:cNvPr id="331783" name="Text Box 7"/>
          <p:cNvSpPr txBox="1">
            <a:spLocks noChangeArrowheads="1"/>
          </p:cNvSpPr>
          <p:nvPr/>
        </p:nvSpPr>
        <p:spPr bwMode="auto">
          <a:xfrm>
            <a:off x="575361" y="2420888"/>
            <a:ext cx="800100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en-US" altLang="zh-CN" sz="2800" b="1" dirty="0">
                <a:solidFill>
                  <a:srgbClr val="000000"/>
                </a:solidFill>
                <a:latin typeface="黑体" pitchFamily="2" charset="-122"/>
                <a:ea typeface="黑体" pitchFamily="2" charset="-122"/>
              </a:rPr>
              <a:t>①</a:t>
            </a:r>
            <a:r>
              <a:rPr lang="zh-CN" altLang="en-US" sz="2800" b="1" dirty="0">
                <a:solidFill>
                  <a:srgbClr val="000000"/>
                </a:solidFill>
                <a:latin typeface="黑体" pitchFamily="2" charset="-122"/>
                <a:ea typeface="黑体" pitchFamily="2" charset="-122"/>
              </a:rPr>
              <a:t>采用离散分配方式来解决难于找到一块连续的大内存空间的问题；</a:t>
            </a:r>
          </a:p>
          <a:p>
            <a:pPr eaLnBrk="1" fontAlgn="base" hangingPunct="1">
              <a:spcBef>
                <a:spcPct val="15000"/>
              </a:spcBef>
              <a:spcAft>
                <a:spcPct val="0"/>
              </a:spcAft>
            </a:pPr>
            <a:r>
              <a:rPr lang="zh-CN" altLang="en-US" sz="2800" b="1" dirty="0">
                <a:solidFill>
                  <a:srgbClr val="000000"/>
                </a:solidFill>
                <a:latin typeface="黑体" pitchFamily="2" charset="-122"/>
                <a:ea typeface="黑体" pitchFamily="2" charset="-122"/>
              </a:rPr>
              <a:t>办法：</a:t>
            </a:r>
            <a:r>
              <a:rPr lang="zh-CN" altLang="en-US" sz="2800" b="1" dirty="0">
                <a:solidFill>
                  <a:srgbClr val="0000FF"/>
                </a:solidFill>
                <a:latin typeface="楷体_GB2312" pitchFamily="49" charset="-122"/>
                <a:ea typeface="楷体_GB2312" pitchFamily="49" charset="-122"/>
              </a:rPr>
              <a:t>两级和多级页表</a:t>
            </a:r>
          </a:p>
        </p:txBody>
      </p:sp>
      <p:sp>
        <p:nvSpPr>
          <p:cNvPr id="331784" name="Text Box 8"/>
          <p:cNvSpPr txBox="1">
            <a:spLocks noChangeArrowheads="1"/>
          </p:cNvSpPr>
          <p:nvPr/>
        </p:nvSpPr>
        <p:spPr bwMode="auto">
          <a:xfrm>
            <a:off x="575361" y="4077072"/>
            <a:ext cx="78867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dirty="0">
                <a:solidFill>
                  <a:srgbClr val="000000"/>
                </a:solidFill>
                <a:latin typeface="黑体" pitchFamily="2" charset="-122"/>
                <a:ea typeface="黑体" pitchFamily="2" charset="-122"/>
              </a:rPr>
              <a:t>②</a:t>
            </a:r>
            <a:r>
              <a:rPr lang="zh-CN" altLang="en-US" sz="2800" b="1" dirty="0">
                <a:solidFill>
                  <a:srgbClr val="000000"/>
                </a:solidFill>
                <a:latin typeface="黑体" pitchFamily="2" charset="-122"/>
                <a:ea typeface="黑体" pitchFamily="2" charset="-122"/>
              </a:rPr>
              <a:t>只将当前需要的部分页表项调入内存，其余的页表项驻留在磁盘上，需要时再调入</a:t>
            </a:r>
            <a:r>
              <a:rPr lang="zh-CN" altLang="en-US" sz="2800" b="1" dirty="0" smtClean="0">
                <a:solidFill>
                  <a:srgbClr val="000000"/>
                </a:solidFill>
                <a:latin typeface="黑体" pitchFamily="2" charset="-122"/>
                <a:ea typeface="黑体" pitchFamily="2" charset="-122"/>
              </a:rPr>
              <a:t>；</a:t>
            </a:r>
            <a:endParaRPr lang="zh-CN" altLang="en-US" sz="2800" b="1"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248273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83"/>
                                        </p:tgtEl>
                                        <p:attrNameLst>
                                          <p:attrName>style.visibility</p:attrName>
                                        </p:attrNameLst>
                                      </p:cBhvr>
                                      <p:to>
                                        <p:strVal val="visible"/>
                                      </p:to>
                                    </p:set>
                                    <p:animEffect transition="in" filter="wipe(up)">
                                      <p:cBhvr>
                                        <p:cTn id="7" dur="500"/>
                                        <p:tgtEl>
                                          <p:spTgt spid="33178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1784">
                                            <p:txEl>
                                              <p:pRg st="0" end="0"/>
                                            </p:txEl>
                                          </p:spTgt>
                                        </p:tgtEl>
                                        <p:attrNameLst>
                                          <p:attrName>style.visibility</p:attrName>
                                        </p:attrNameLst>
                                      </p:cBhvr>
                                      <p:to>
                                        <p:strVal val="visible"/>
                                      </p:to>
                                    </p:set>
                                    <p:animEffect transition="in" filter="wipe(up)">
                                      <p:cBhvr>
                                        <p:cTn id="11" dur="500"/>
                                        <p:tgtEl>
                                          <p:spTgt spid="3317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3" grpId="0" autoUpdateAnimBg="0"/>
      <p:bldP spid="33178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0E56B3-2F28-459C-999A-3BB08AF1A4F5}" type="slidenum">
              <a:rPr lang="en-US" altLang="zh-CN"/>
              <a:pPr/>
              <a:t>5</a:t>
            </a:fld>
            <a:endParaRPr lang="en-US" altLang="zh-CN"/>
          </a:p>
        </p:txBody>
      </p:sp>
      <p:sp>
        <p:nvSpPr>
          <p:cNvPr id="768002" name="Rectangle 2"/>
          <p:cNvSpPr>
            <a:spLocks noGrp="1" noChangeArrowheads="1"/>
          </p:cNvSpPr>
          <p:nvPr>
            <p:ph type="title"/>
          </p:nvPr>
        </p:nvSpPr>
        <p:spPr/>
        <p:txBody>
          <a:bodyPr/>
          <a:lstStyle/>
          <a:p>
            <a:r>
              <a:rPr lang="en-US" altLang="zh-CN" sz="4000"/>
              <a:t>4.1.1  </a:t>
            </a:r>
            <a:r>
              <a:rPr lang="zh-CN" altLang="en-US" sz="4000"/>
              <a:t>多级存储器结构</a:t>
            </a:r>
          </a:p>
        </p:txBody>
      </p:sp>
      <p:sp>
        <p:nvSpPr>
          <p:cNvPr id="768004" name="Text Box 4"/>
          <p:cNvSpPr txBox="1">
            <a:spLocks noChangeArrowheads="1"/>
          </p:cNvSpPr>
          <p:nvPr/>
        </p:nvSpPr>
        <p:spPr bwMode="auto">
          <a:xfrm>
            <a:off x="503238" y="1160463"/>
            <a:ext cx="8172450"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宋体" panose="02010600030101010101" pitchFamily="2" charset="-122"/>
                <a:ea typeface="宋体" panose="02010600030101010101" pitchFamily="2" charset="-122"/>
              </a:rPr>
              <a:t>对于通用计算机系统而言，存储层次至少应具有三级：最高层为</a:t>
            </a:r>
            <a:r>
              <a:rPr lang="en-US" altLang="zh-CN" sz="2800" b="1" dirty="0">
                <a:latin typeface="宋体" panose="02010600030101010101" pitchFamily="2" charset="-122"/>
                <a:ea typeface="宋体" panose="02010600030101010101" pitchFamily="2" charset="-122"/>
              </a:rPr>
              <a:t>CPU</a:t>
            </a:r>
            <a:r>
              <a:rPr lang="zh-CN" altLang="en-US" sz="2800" b="1" dirty="0">
                <a:solidFill>
                  <a:srgbClr val="0000FF"/>
                </a:solidFill>
                <a:latin typeface="宋体" panose="02010600030101010101" pitchFamily="2" charset="-122"/>
                <a:ea typeface="宋体" panose="02010600030101010101" pitchFamily="2" charset="-122"/>
              </a:rPr>
              <a:t>寄存器</a:t>
            </a:r>
            <a:r>
              <a:rPr lang="zh-CN" altLang="en-US" sz="2800" b="1" dirty="0">
                <a:latin typeface="宋体" panose="02010600030101010101" pitchFamily="2" charset="-122"/>
                <a:ea typeface="宋体" panose="02010600030101010101" pitchFamily="2" charset="-122"/>
              </a:rPr>
              <a:t>，中间层为</a:t>
            </a:r>
            <a:r>
              <a:rPr lang="zh-CN" altLang="en-US" sz="2800" b="1" dirty="0">
                <a:solidFill>
                  <a:srgbClr val="0000FF"/>
                </a:solidFill>
                <a:latin typeface="宋体" panose="02010600030101010101" pitchFamily="2" charset="-122"/>
                <a:ea typeface="宋体" panose="02010600030101010101" pitchFamily="2" charset="-122"/>
              </a:rPr>
              <a:t>主存</a:t>
            </a:r>
            <a:r>
              <a:rPr lang="zh-CN" altLang="en-US" sz="2800" b="1" dirty="0">
                <a:latin typeface="宋体" panose="02010600030101010101" pitchFamily="2" charset="-122"/>
                <a:ea typeface="宋体" panose="02010600030101010101" pitchFamily="2" charset="-122"/>
              </a:rPr>
              <a:t>，最底层为</a:t>
            </a:r>
            <a:r>
              <a:rPr lang="zh-CN" altLang="en-US" sz="2800" b="1" dirty="0">
                <a:solidFill>
                  <a:srgbClr val="0000FF"/>
                </a:solidFill>
                <a:latin typeface="宋体" panose="02010600030101010101" pitchFamily="2" charset="-122"/>
                <a:ea typeface="宋体" panose="02010600030101010101" pitchFamily="2" charset="-122"/>
              </a:rPr>
              <a:t>辅存</a:t>
            </a:r>
            <a:r>
              <a:rPr lang="zh-CN" altLang="en-US" sz="2800" b="1" dirty="0">
                <a:latin typeface="宋体" panose="02010600030101010101" pitchFamily="2" charset="-122"/>
                <a:ea typeface="宋体" panose="02010600030101010101" pitchFamily="2" charset="-122"/>
              </a:rPr>
              <a:t>。</a:t>
            </a:r>
          </a:p>
          <a:p>
            <a:r>
              <a:rPr lang="zh-CN" altLang="en-US" sz="2800" b="1" dirty="0">
                <a:latin typeface="宋体" panose="02010600030101010101" pitchFamily="2" charset="-122"/>
                <a:ea typeface="宋体" panose="02010600030101010101" pitchFamily="2" charset="-122"/>
              </a:rPr>
              <a:t>在较高档的计算机中，可以根据具体功能分工细分为：寄存器、高速缓存、主存、磁盘缓存、固定磁盘、可移动存储介质等</a:t>
            </a:r>
            <a:r>
              <a:rPr lang="en-US" altLang="zh-CN" sz="2800" b="1" dirty="0">
                <a:latin typeface="宋体" panose="02010600030101010101" pitchFamily="2" charset="-122"/>
                <a:ea typeface="宋体" panose="02010600030101010101" pitchFamily="2" charset="-122"/>
              </a:rPr>
              <a:t>6</a:t>
            </a:r>
            <a:r>
              <a:rPr lang="zh-CN" altLang="en-US" sz="2800" b="1" dirty="0">
                <a:latin typeface="宋体" panose="02010600030101010101" pitchFamily="2" charset="-122"/>
                <a:ea typeface="宋体" panose="02010600030101010101" pitchFamily="2" charset="-122"/>
              </a:rPr>
              <a:t>层。如图</a:t>
            </a:r>
            <a:r>
              <a:rPr lang="en-US" altLang="zh-CN" sz="2800" b="1" dirty="0">
                <a:latin typeface="宋体" panose="02010600030101010101" pitchFamily="2" charset="-122"/>
                <a:ea typeface="宋体" panose="02010600030101010101" pitchFamily="2" charset="-122"/>
              </a:rPr>
              <a:t>4-1</a:t>
            </a:r>
            <a:r>
              <a:rPr lang="zh-CN" altLang="en-US" sz="2800" b="1" dirty="0">
                <a:latin typeface="宋体" panose="02010600030101010101" pitchFamily="2" charset="-122"/>
                <a:ea typeface="宋体" panose="02010600030101010101" pitchFamily="2" charset="-122"/>
              </a:rPr>
              <a:t>所示。</a:t>
            </a:r>
          </a:p>
        </p:txBody>
      </p:sp>
    </p:spTree>
    <p:extLst>
      <p:ext uri="{BB962C8B-B14F-4D97-AF65-F5344CB8AC3E}">
        <p14:creationId xmlns:p14="http://schemas.microsoft.com/office/powerpoint/2010/main" val="406441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ChangeArrowheads="1"/>
          </p:cNvSpPr>
          <p:nvPr>
            <p:ph type="title"/>
          </p:nvPr>
        </p:nvSpPr>
        <p:spPr>
          <a:xfrm>
            <a:off x="827584" y="548680"/>
            <a:ext cx="6813550" cy="617538"/>
          </a:xfrm>
        </p:spPr>
        <p:txBody>
          <a:bodyPr>
            <a:normAutofit fontScale="90000"/>
          </a:bodyPr>
          <a:lstStyle/>
          <a:p>
            <a:pPr eaLnBrk="1" hangingPunct="1"/>
            <a:r>
              <a:rPr lang="en-US" altLang="zh-CN" sz="4000" dirty="0" smtClean="0"/>
              <a:t>1</a:t>
            </a:r>
            <a:r>
              <a:rPr lang="zh-CN" altLang="en-US" sz="4000" dirty="0" smtClean="0">
                <a:latin typeface="Times New Roman" pitchFamily="18" charset="0"/>
              </a:rPr>
              <a:t>．两级页表</a:t>
            </a:r>
            <a:r>
              <a:rPr lang="zh-CN" altLang="en-US" sz="4000" dirty="0" smtClean="0"/>
              <a:t> </a:t>
            </a:r>
          </a:p>
        </p:txBody>
      </p:sp>
      <p:sp>
        <p:nvSpPr>
          <p:cNvPr id="33" name="灯片编号占位符 5"/>
          <p:cNvSpPr>
            <a:spLocks noGrp="1"/>
          </p:cNvSpPr>
          <p:nvPr>
            <p:ph type="sldNum" sz="quarter" idx="12"/>
          </p:nvPr>
        </p:nvSpPr>
        <p:spPr/>
        <p:txBody>
          <a:bodyPr/>
          <a:lstStyle/>
          <a:p>
            <a:pPr>
              <a:defRPr/>
            </a:pPr>
            <a:fld id="{A0454F1D-5E4C-4795-998D-8D121F4C4D0C}" type="slidenum">
              <a:rPr lang="en-US" altLang="zh-CN"/>
              <a:pPr>
                <a:defRPr/>
              </a:pPr>
              <a:t>50</a:t>
            </a:fld>
            <a:endParaRPr lang="en-US" altLang="zh-CN"/>
          </a:p>
        </p:txBody>
      </p:sp>
      <p:sp>
        <p:nvSpPr>
          <p:cNvPr id="245764" name="Text Box 3"/>
          <p:cNvSpPr txBox="1">
            <a:spLocks noChangeArrowheads="1"/>
          </p:cNvSpPr>
          <p:nvPr/>
        </p:nvSpPr>
        <p:spPr bwMode="auto">
          <a:xfrm>
            <a:off x="370254" y="2060848"/>
            <a:ext cx="8382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仿宋_GB2312" pitchFamily="49" charset="-122"/>
                <a:ea typeface="仿宋_GB2312" pitchFamily="49" charset="-122"/>
              </a:rPr>
              <a:t>采用离散方式来解决难于找到一块连续的大内存空间的问题，解决的办法是：</a:t>
            </a:r>
          </a:p>
        </p:txBody>
      </p:sp>
      <p:sp>
        <p:nvSpPr>
          <p:cNvPr id="332804" name="Text Box 4"/>
          <p:cNvSpPr txBox="1">
            <a:spLocks noChangeArrowheads="1"/>
          </p:cNvSpPr>
          <p:nvPr/>
        </p:nvSpPr>
        <p:spPr bwMode="auto">
          <a:xfrm>
            <a:off x="649406" y="3501008"/>
            <a:ext cx="7772400"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Clr>
                <a:srgbClr val="0000FF"/>
              </a:buClr>
              <a:buFont typeface="Wingdings" pitchFamily="2" charset="2"/>
              <a:buChar char="v"/>
            </a:pPr>
            <a:r>
              <a:rPr lang="en-US" altLang="zh-CN" sz="2800" dirty="0">
                <a:solidFill>
                  <a:srgbClr val="000000"/>
                </a:solidFill>
                <a:latin typeface="黑体" pitchFamily="2" charset="-122"/>
                <a:ea typeface="黑体" pitchFamily="2" charset="-122"/>
              </a:rPr>
              <a:t> </a:t>
            </a:r>
            <a:r>
              <a:rPr lang="zh-CN" altLang="en-US" sz="2800" dirty="0">
                <a:solidFill>
                  <a:srgbClr val="000000"/>
                </a:solidFill>
                <a:latin typeface="黑体" pitchFamily="2" charset="-122"/>
                <a:ea typeface="黑体" pitchFamily="2" charset="-122"/>
              </a:rPr>
              <a:t>将页表分页 </a:t>
            </a:r>
          </a:p>
          <a:p>
            <a:pPr eaLnBrk="1" fontAlgn="base" hangingPunct="1">
              <a:spcBef>
                <a:spcPct val="15000"/>
              </a:spcBef>
              <a:spcAft>
                <a:spcPct val="0"/>
              </a:spcAft>
              <a:buClr>
                <a:srgbClr val="0000FF"/>
              </a:buClr>
              <a:buFont typeface="Wingdings" pitchFamily="2" charset="2"/>
              <a:buChar char="v"/>
            </a:pPr>
            <a:r>
              <a:rPr lang="zh-CN" altLang="en-US" sz="2800" dirty="0">
                <a:solidFill>
                  <a:srgbClr val="000000"/>
                </a:solidFill>
                <a:latin typeface="黑体" pitchFamily="2" charset="-122"/>
                <a:ea typeface="黑体" pitchFamily="2" charset="-122"/>
              </a:rPr>
              <a:t> 将各个页面离散地存放在不同的物理块中 </a:t>
            </a:r>
          </a:p>
          <a:p>
            <a:pPr eaLnBrk="1" fontAlgn="base" hangingPunct="1">
              <a:spcBef>
                <a:spcPct val="15000"/>
              </a:spcBef>
              <a:spcAft>
                <a:spcPct val="0"/>
              </a:spcAft>
              <a:buClr>
                <a:srgbClr val="0000FF"/>
              </a:buClr>
              <a:buFont typeface="Wingdings" pitchFamily="2" charset="2"/>
              <a:buChar char="v"/>
            </a:pPr>
            <a:r>
              <a:rPr lang="zh-CN" altLang="en-US" sz="2800" dirty="0">
                <a:solidFill>
                  <a:srgbClr val="000000"/>
                </a:solidFill>
                <a:latin typeface="黑体" pitchFamily="2" charset="-122"/>
                <a:ea typeface="黑体" pitchFamily="2" charset="-122"/>
              </a:rPr>
              <a:t> 为离散分配的页表再建立一张页表，称为外层（外部）页表 </a:t>
            </a:r>
          </a:p>
        </p:txBody>
      </p:sp>
    </p:spTree>
    <p:extLst>
      <p:ext uri="{BB962C8B-B14F-4D97-AF65-F5344CB8AC3E}">
        <p14:creationId xmlns:p14="http://schemas.microsoft.com/office/powerpoint/2010/main" val="4092462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wipe(up)">
                                      <p:cBhvr>
                                        <p:cTn id="7"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ChangeArrowheads="1"/>
          </p:cNvSpPr>
          <p:nvPr>
            <p:ph type="title"/>
          </p:nvPr>
        </p:nvSpPr>
        <p:spPr>
          <a:xfrm>
            <a:off x="755576" y="476672"/>
            <a:ext cx="6813550" cy="617538"/>
          </a:xfrm>
        </p:spPr>
        <p:txBody>
          <a:bodyPr>
            <a:normAutofit fontScale="90000"/>
          </a:bodyPr>
          <a:lstStyle/>
          <a:p>
            <a:pPr eaLnBrk="1" hangingPunct="1"/>
            <a:r>
              <a:rPr lang="en-US" altLang="zh-CN" sz="4000" dirty="0" smtClean="0"/>
              <a:t>1</a:t>
            </a:r>
            <a:r>
              <a:rPr lang="zh-CN" altLang="en-US" sz="4000" dirty="0" smtClean="0">
                <a:latin typeface="Times New Roman" pitchFamily="18" charset="0"/>
              </a:rPr>
              <a:t>．两级页表</a:t>
            </a:r>
            <a:r>
              <a:rPr lang="zh-CN" altLang="en-US" sz="4000" dirty="0" smtClean="0"/>
              <a:t> </a:t>
            </a:r>
          </a:p>
        </p:txBody>
      </p:sp>
      <p:sp>
        <p:nvSpPr>
          <p:cNvPr id="33" name="灯片编号占位符 5"/>
          <p:cNvSpPr>
            <a:spLocks noGrp="1"/>
          </p:cNvSpPr>
          <p:nvPr>
            <p:ph type="sldNum" sz="quarter" idx="12"/>
          </p:nvPr>
        </p:nvSpPr>
        <p:spPr/>
        <p:txBody>
          <a:bodyPr/>
          <a:lstStyle/>
          <a:p>
            <a:pPr>
              <a:defRPr/>
            </a:pPr>
            <a:fld id="{A0454F1D-5E4C-4795-998D-8D121F4C4D0C}" type="slidenum">
              <a:rPr lang="en-US" altLang="zh-CN">
                <a:solidFill>
                  <a:srgbClr val="2F2F2F">
                    <a:lumMod val="75000"/>
                    <a:lumOff val="25000"/>
                  </a:srgbClr>
                </a:solidFill>
              </a:rPr>
              <a:pPr>
                <a:defRPr/>
              </a:pPr>
              <a:t>51</a:t>
            </a:fld>
            <a:endParaRPr lang="en-US" altLang="zh-CN">
              <a:solidFill>
                <a:srgbClr val="2F2F2F">
                  <a:lumMod val="75000"/>
                  <a:lumOff val="25000"/>
                </a:srgbClr>
              </a:solidFill>
            </a:endParaRPr>
          </a:p>
        </p:txBody>
      </p:sp>
      <p:sp>
        <p:nvSpPr>
          <p:cNvPr id="332805" name="Text Box 5"/>
          <p:cNvSpPr txBox="1">
            <a:spLocks noChangeArrowheads="1"/>
          </p:cNvSpPr>
          <p:nvPr/>
        </p:nvSpPr>
        <p:spPr bwMode="auto">
          <a:xfrm>
            <a:off x="453799" y="1484784"/>
            <a:ext cx="8001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smtClean="0">
                <a:solidFill>
                  <a:srgbClr val="000000"/>
                </a:solidFill>
                <a:latin typeface="宋体" pitchFamily="2" charset="-122"/>
              </a:rPr>
              <a:t>【</a:t>
            </a:r>
            <a:r>
              <a:rPr lang="zh-CN" altLang="en-US" b="1" dirty="0" smtClean="0">
                <a:solidFill>
                  <a:srgbClr val="000000"/>
                </a:solidFill>
                <a:latin typeface="宋体" pitchFamily="2" charset="-122"/>
              </a:rPr>
              <a:t>例</a:t>
            </a:r>
            <a:r>
              <a:rPr lang="zh-CN" altLang="en-US" b="1" dirty="0" smtClean="0">
                <a:solidFill>
                  <a:srgbClr val="000000"/>
                </a:solidFill>
              </a:rPr>
              <a:t>题</a:t>
            </a:r>
            <a:r>
              <a:rPr lang="en-US" altLang="zh-CN" b="1" dirty="0" smtClean="0">
                <a:solidFill>
                  <a:srgbClr val="000000"/>
                </a:solidFill>
                <a:latin typeface="宋体" pitchFamily="2" charset="-122"/>
              </a:rPr>
              <a:t>】</a:t>
            </a:r>
            <a:r>
              <a:rPr lang="zh-CN" altLang="en-US" b="1" dirty="0">
                <a:solidFill>
                  <a:srgbClr val="000000"/>
                </a:solidFill>
                <a:latin typeface="宋体" pitchFamily="2" charset="-122"/>
              </a:rPr>
              <a:t>以</a:t>
            </a:r>
            <a:r>
              <a:rPr lang="en-US" altLang="zh-CN" b="1" dirty="0">
                <a:solidFill>
                  <a:srgbClr val="000000"/>
                </a:solidFill>
              </a:rPr>
              <a:t>32</a:t>
            </a:r>
            <a:r>
              <a:rPr lang="zh-CN" altLang="en-US" b="1" dirty="0">
                <a:solidFill>
                  <a:srgbClr val="000000"/>
                </a:solidFill>
                <a:latin typeface="宋体" pitchFamily="2" charset="-122"/>
              </a:rPr>
              <a:t>位逻辑地址空间为例，当页面大小为</a:t>
            </a:r>
            <a:r>
              <a:rPr lang="en-US" altLang="zh-CN" b="1" dirty="0">
                <a:solidFill>
                  <a:srgbClr val="000000"/>
                </a:solidFill>
              </a:rPr>
              <a:t>4KB</a:t>
            </a:r>
            <a:r>
              <a:rPr lang="zh-CN" altLang="en-US" b="1" dirty="0">
                <a:solidFill>
                  <a:srgbClr val="000000"/>
                </a:solidFill>
                <a:latin typeface="宋体" pitchFamily="2" charset="-122"/>
              </a:rPr>
              <a:t>（</a:t>
            </a:r>
            <a:r>
              <a:rPr lang="en-US" altLang="zh-CN" b="1" dirty="0">
                <a:solidFill>
                  <a:srgbClr val="000000"/>
                </a:solidFill>
              </a:rPr>
              <a:t>12</a:t>
            </a:r>
            <a:r>
              <a:rPr lang="zh-CN" altLang="en-US" b="1" dirty="0">
                <a:solidFill>
                  <a:srgbClr val="000000"/>
                </a:solidFill>
                <a:latin typeface="宋体" pitchFamily="2" charset="-122"/>
              </a:rPr>
              <a:t>位）时，采用两级页表结构时，再对页表分页，使每个页中包含</a:t>
            </a:r>
            <a:r>
              <a:rPr lang="en-US" altLang="zh-CN" b="1" dirty="0">
                <a:solidFill>
                  <a:srgbClr val="000000"/>
                </a:solidFill>
              </a:rPr>
              <a:t>2</a:t>
            </a:r>
            <a:r>
              <a:rPr lang="en-US" altLang="zh-CN" b="1" baseline="30000" dirty="0">
                <a:solidFill>
                  <a:srgbClr val="000000"/>
                </a:solidFill>
              </a:rPr>
              <a:t>10</a:t>
            </a:r>
            <a:r>
              <a:rPr lang="zh-CN" altLang="en-US" b="1" dirty="0">
                <a:solidFill>
                  <a:srgbClr val="000000"/>
                </a:solidFill>
                <a:latin typeface="宋体" pitchFamily="2" charset="-122"/>
              </a:rPr>
              <a:t>（</a:t>
            </a:r>
            <a:r>
              <a:rPr lang="en-US" altLang="zh-CN" b="1" dirty="0">
                <a:solidFill>
                  <a:srgbClr val="000000"/>
                </a:solidFill>
              </a:rPr>
              <a:t>1024</a:t>
            </a:r>
            <a:r>
              <a:rPr lang="zh-CN" altLang="en-US" b="1" dirty="0">
                <a:solidFill>
                  <a:srgbClr val="000000"/>
                </a:solidFill>
                <a:latin typeface="宋体" pitchFamily="2" charset="-122"/>
              </a:rPr>
              <a:t>）个页表项，则最多需要</a:t>
            </a:r>
            <a:r>
              <a:rPr lang="en-US" altLang="zh-CN" b="1" dirty="0">
                <a:solidFill>
                  <a:srgbClr val="000000"/>
                </a:solidFill>
              </a:rPr>
              <a:t>1024</a:t>
            </a:r>
            <a:r>
              <a:rPr lang="zh-CN" altLang="en-US" b="1" dirty="0">
                <a:solidFill>
                  <a:srgbClr val="000000"/>
                </a:solidFill>
                <a:latin typeface="宋体" pitchFamily="2" charset="-122"/>
              </a:rPr>
              <a:t>个页存放页表，即外部页表中页号</a:t>
            </a:r>
            <a:r>
              <a:rPr lang="en-US" altLang="zh-CN" b="1" dirty="0">
                <a:solidFill>
                  <a:srgbClr val="000000"/>
                </a:solidFill>
              </a:rPr>
              <a:t>P1</a:t>
            </a:r>
            <a:r>
              <a:rPr lang="zh-CN" altLang="en-US" b="1" dirty="0">
                <a:solidFill>
                  <a:srgbClr val="000000"/>
                </a:solidFill>
                <a:latin typeface="宋体" pitchFamily="2" charset="-122"/>
              </a:rPr>
              <a:t>为</a:t>
            </a:r>
            <a:r>
              <a:rPr lang="en-US" altLang="zh-CN" b="1" dirty="0">
                <a:solidFill>
                  <a:srgbClr val="000000"/>
                </a:solidFill>
              </a:rPr>
              <a:t>10</a:t>
            </a:r>
            <a:r>
              <a:rPr lang="zh-CN" altLang="en-US" b="1" dirty="0">
                <a:solidFill>
                  <a:srgbClr val="000000"/>
                </a:solidFill>
                <a:latin typeface="宋体" pitchFamily="2" charset="-122"/>
              </a:rPr>
              <a:t>位，外部页表中的外部页内地址</a:t>
            </a:r>
            <a:r>
              <a:rPr lang="en-US" altLang="zh-CN" b="1" dirty="0">
                <a:solidFill>
                  <a:srgbClr val="000000"/>
                </a:solidFill>
              </a:rPr>
              <a:t>P2</a:t>
            </a:r>
            <a:r>
              <a:rPr lang="zh-CN" altLang="en-US" b="1" dirty="0">
                <a:solidFill>
                  <a:srgbClr val="000000"/>
                </a:solidFill>
                <a:latin typeface="宋体" pitchFamily="2" charset="-122"/>
              </a:rPr>
              <a:t>也是</a:t>
            </a:r>
            <a:r>
              <a:rPr lang="en-US" altLang="zh-CN" b="1" dirty="0">
                <a:solidFill>
                  <a:srgbClr val="000000"/>
                </a:solidFill>
              </a:rPr>
              <a:t>10</a:t>
            </a:r>
            <a:r>
              <a:rPr lang="zh-CN" altLang="en-US" b="1" dirty="0">
                <a:solidFill>
                  <a:srgbClr val="000000"/>
                </a:solidFill>
                <a:latin typeface="宋体" pitchFamily="2" charset="-122"/>
              </a:rPr>
              <a:t>位。此时逻辑地址结构如下：</a:t>
            </a:r>
            <a:r>
              <a:rPr lang="zh-CN" altLang="en-US" b="1" dirty="0">
                <a:solidFill>
                  <a:srgbClr val="000000"/>
                </a:solidFill>
              </a:rPr>
              <a:t> </a:t>
            </a:r>
          </a:p>
        </p:txBody>
      </p:sp>
      <p:graphicFrame>
        <p:nvGraphicFramePr>
          <p:cNvPr id="332806" name="Group 6"/>
          <p:cNvGraphicFramePr>
            <a:graphicFrameLocks noGrp="1"/>
          </p:cNvGraphicFramePr>
          <p:nvPr>
            <p:extLst>
              <p:ext uri="{D42A27DB-BD31-4B8C-83A1-F6EECF244321}">
                <p14:modId xmlns:p14="http://schemas.microsoft.com/office/powerpoint/2010/main" val="147164687"/>
              </p:ext>
            </p:extLst>
          </p:nvPr>
        </p:nvGraphicFramePr>
        <p:xfrm>
          <a:off x="1406299" y="3717032"/>
          <a:ext cx="6096000" cy="1189038"/>
        </p:xfrm>
        <a:graphic>
          <a:graphicData uri="http://schemas.openxmlformats.org/drawingml/2006/table">
            <a:tbl>
              <a:tblPr/>
              <a:tblGrid>
                <a:gridCol w="2032000"/>
                <a:gridCol w="2032000"/>
                <a:gridCol w="2032000"/>
              </a:tblGrid>
              <a:tr h="3963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外层页号</a:t>
                      </a:r>
                    </a:p>
                  </a:txBody>
                  <a:tcPr marT="45732" marB="45732"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外层页内地址</a:t>
                      </a:r>
                    </a:p>
                  </a:txBody>
                  <a:tcPr marT="45732" marB="45732"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页内地址</a:t>
                      </a:r>
                    </a:p>
                  </a:txBody>
                  <a:tcPr marT="45732" marB="45732"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P1</a:t>
                      </a:r>
                    </a:p>
                  </a:txBody>
                  <a:tcPr marT="45732" marB="457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P2</a:t>
                      </a:r>
                    </a:p>
                  </a:txBody>
                  <a:tcPr marT="45732" marB="457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d</a:t>
                      </a:r>
                    </a:p>
                  </a:txBody>
                  <a:tcPr marT="45732" marB="457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31                22</a:t>
                      </a:r>
                    </a:p>
                  </a:txBody>
                  <a:tcPr marT="45732" marB="45732" horzOverflow="overflow">
                    <a:lnL cap="flat">
                      <a:noFill/>
                    </a:lnL>
                    <a:lnR>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21                12</a:t>
                      </a:r>
                    </a:p>
                  </a:txBody>
                  <a:tcPr marT="45732" marB="45732" horzOverflow="overflow">
                    <a:lnL>
                      <a:noFill/>
                    </a:lnL>
                    <a:lnR>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11                  0</a:t>
                      </a:r>
                    </a:p>
                  </a:txBody>
                  <a:tcPr marT="45732" marB="45732" horzOverflow="overflow">
                    <a:lnL>
                      <a:noFill/>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332832" name="Text Box 32"/>
          <p:cNvSpPr txBox="1">
            <a:spLocks noChangeArrowheads="1"/>
          </p:cNvSpPr>
          <p:nvPr/>
        </p:nvSpPr>
        <p:spPr bwMode="auto">
          <a:xfrm>
            <a:off x="463883" y="5157192"/>
            <a:ext cx="8153400" cy="12003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ea typeface="楷体_GB2312" pitchFamily="49" charset="-122"/>
              </a:rPr>
              <a:t>x86</a:t>
            </a:r>
            <a:r>
              <a:rPr lang="zh-CN" altLang="en-US" b="1" dirty="0">
                <a:solidFill>
                  <a:srgbClr val="000066"/>
                </a:solidFill>
                <a:ea typeface="楷体_GB2312" pitchFamily="49" charset="-122"/>
              </a:rPr>
              <a:t>系统中，外层页号称为页目录索引，外层页内地址称为页表索引，它们合称“虚页号”</a:t>
            </a:r>
            <a:r>
              <a:rPr lang="en-US" altLang="zh-CN" b="1" dirty="0">
                <a:solidFill>
                  <a:srgbClr val="000066"/>
                </a:solidFill>
                <a:ea typeface="楷体_GB2312" pitchFamily="49" charset="-122"/>
              </a:rPr>
              <a:t>——Windows NT</a:t>
            </a:r>
            <a:r>
              <a:rPr lang="zh-CN" altLang="en-US" b="1" dirty="0">
                <a:solidFill>
                  <a:srgbClr val="000066"/>
                </a:solidFill>
                <a:ea typeface="楷体_GB2312" pitchFamily="49" charset="-122"/>
              </a:rPr>
              <a:t>中的虚地址结构</a:t>
            </a:r>
          </a:p>
        </p:txBody>
      </p:sp>
    </p:spTree>
    <p:extLst>
      <p:ext uri="{BB962C8B-B14F-4D97-AF65-F5344CB8AC3E}">
        <p14:creationId xmlns:p14="http://schemas.microsoft.com/office/powerpoint/2010/main" val="2124866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05"/>
                                        </p:tgtEl>
                                        <p:attrNameLst>
                                          <p:attrName>style.visibility</p:attrName>
                                        </p:attrNameLst>
                                      </p:cBhvr>
                                      <p:to>
                                        <p:strVal val="visible"/>
                                      </p:to>
                                    </p:set>
                                    <p:animEffect transition="in" filter="wipe(up)">
                                      <p:cBhvr>
                                        <p:cTn id="7" dur="500"/>
                                        <p:tgtEl>
                                          <p:spTgt spid="33280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2806"/>
                                        </p:tgtEl>
                                        <p:attrNameLst>
                                          <p:attrName>style.visibility</p:attrName>
                                        </p:attrNameLst>
                                      </p:cBhvr>
                                      <p:to>
                                        <p:strVal val="visible"/>
                                      </p:to>
                                    </p:set>
                                    <p:animEffect transition="in" filter="wipe(left)">
                                      <p:cBhvr>
                                        <p:cTn id="11" dur="500"/>
                                        <p:tgtEl>
                                          <p:spTgt spid="33280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32832"/>
                                        </p:tgtEl>
                                        <p:attrNameLst>
                                          <p:attrName>style.visibility</p:attrName>
                                        </p:attrNameLst>
                                      </p:cBhvr>
                                      <p:to>
                                        <p:strVal val="visible"/>
                                      </p:to>
                                    </p:set>
                                    <p:animEffect transition="in" filter="dissolve">
                                      <p:cBhvr>
                                        <p:cTn id="15" dur="500"/>
                                        <p:tgtEl>
                                          <p:spTgt spid="332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5" grpId="0" autoUpdateAnimBg="0"/>
      <p:bldP spid="332832"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2"/>
          <p:cNvSpPr>
            <a:spLocks noGrp="1" noChangeArrowheads="1"/>
          </p:cNvSpPr>
          <p:nvPr>
            <p:ph type="title"/>
          </p:nvPr>
        </p:nvSpPr>
        <p:spPr>
          <a:xfrm>
            <a:off x="228600" y="152400"/>
            <a:ext cx="3962400" cy="541338"/>
          </a:xfrm>
          <a:gradFill rotWithShape="0">
            <a:gsLst>
              <a:gs pos="0">
                <a:srgbClr val="FFF200"/>
              </a:gs>
              <a:gs pos="45000">
                <a:srgbClr val="FF7A00"/>
              </a:gs>
              <a:gs pos="70000">
                <a:srgbClr val="FF0300"/>
              </a:gs>
              <a:gs pos="100000">
                <a:srgbClr val="4D0808"/>
              </a:gs>
            </a:gsLst>
            <a:lin ang="5400000" scaled="1"/>
          </a:gradFill>
        </p:spPr>
        <p:txBody>
          <a:bodyPr tIns="10800" bIns="10800" anchor="t"/>
          <a:lstStyle/>
          <a:p>
            <a:pPr algn="ctr" eaLnBrk="1" hangingPunct="1"/>
            <a:r>
              <a:rPr lang="zh-CN" altLang="en-US" sz="3200" smtClean="0">
                <a:solidFill>
                  <a:srgbClr val="0000FF"/>
                </a:solidFill>
                <a:latin typeface="黑体" pitchFamily="2" charset="-122"/>
              </a:rPr>
              <a:t>两级页表结构示意图 </a:t>
            </a:r>
          </a:p>
        </p:txBody>
      </p:sp>
      <p:sp>
        <p:nvSpPr>
          <p:cNvPr id="11" name="灯片编号占位符 5"/>
          <p:cNvSpPr>
            <a:spLocks noGrp="1"/>
          </p:cNvSpPr>
          <p:nvPr>
            <p:ph type="sldNum" sz="quarter" idx="12"/>
          </p:nvPr>
        </p:nvSpPr>
        <p:spPr/>
        <p:txBody>
          <a:bodyPr/>
          <a:lstStyle/>
          <a:p>
            <a:pPr>
              <a:defRPr/>
            </a:pPr>
            <a:fld id="{C55D3C1D-6954-4C48-ABBE-944BD50186D8}" type="slidenum">
              <a:rPr lang="en-US" altLang="zh-CN"/>
              <a:pPr>
                <a:defRPr/>
              </a:pPr>
              <a:t>52</a:t>
            </a:fld>
            <a:endParaRPr lang="en-US" altLang="zh-CN"/>
          </a:p>
        </p:txBody>
      </p:sp>
      <p:sp>
        <p:nvSpPr>
          <p:cNvPr id="246788" name="Rectangle 3"/>
          <p:cNvSpPr>
            <a:spLocks noChangeArrowheads="1"/>
          </p:cNvSpPr>
          <p:nvPr/>
        </p:nvSpPr>
        <p:spPr bwMode="auto">
          <a:xfrm>
            <a:off x="2343150" y="1852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246789" name="Picture 4" descr="OS图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578725"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90" name="Text Box 5"/>
          <p:cNvSpPr txBox="1">
            <a:spLocks noChangeArrowheads="1"/>
          </p:cNvSpPr>
          <p:nvPr/>
        </p:nvSpPr>
        <p:spPr bwMode="auto">
          <a:xfrm>
            <a:off x="914400" y="4572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00"/>
                </a:solidFill>
                <a:latin typeface="宋体" pitchFamily="2" charset="-122"/>
              </a:rPr>
              <a:t>(</a:t>
            </a:r>
            <a:r>
              <a:rPr lang="zh-CN" altLang="en-US" sz="2000">
                <a:solidFill>
                  <a:srgbClr val="000000"/>
                </a:solidFill>
                <a:ea typeface="黑体" pitchFamily="2" charset="-122"/>
              </a:rPr>
              <a:t>页目录</a:t>
            </a:r>
            <a:r>
              <a:rPr lang="en-US" altLang="zh-CN" sz="2000" b="1">
                <a:solidFill>
                  <a:srgbClr val="000000"/>
                </a:solidFill>
                <a:latin typeface="宋体" pitchFamily="2" charset="-122"/>
              </a:rPr>
              <a:t>)</a:t>
            </a:r>
          </a:p>
        </p:txBody>
      </p:sp>
      <p:sp>
        <p:nvSpPr>
          <p:cNvPr id="333830" name="AutoShape 6"/>
          <p:cNvSpPr>
            <a:spLocks noChangeArrowheads="1"/>
          </p:cNvSpPr>
          <p:nvPr/>
        </p:nvSpPr>
        <p:spPr bwMode="auto">
          <a:xfrm>
            <a:off x="152400" y="5257800"/>
            <a:ext cx="2819400" cy="990600"/>
          </a:xfrm>
          <a:prstGeom prst="wedgeRectCallout">
            <a:avLst>
              <a:gd name="adj1" fmla="val -5574"/>
              <a:gd name="adj2" fmla="val -78685"/>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000" b="1">
                <a:solidFill>
                  <a:srgbClr val="000000"/>
                </a:solidFill>
              </a:rPr>
              <a:t>每个进程一个页目录，每个页目录中索引项最多</a:t>
            </a:r>
            <a:r>
              <a:rPr kumimoji="1" lang="en-US" altLang="zh-CN" sz="2000" b="1">
                <a:solidFill>
                  <a:srgbClr val="000000"/>
                </a:solidFill>
              </a:rPr>
              <a:t>1024</a:t>
            </a:r>
            <a:r>
              <a:rPr kumimoji="1" lang="zh-CN" altLang="en-US" sz="2000" b="1">
                <a:solidFill>
                  <a:srgbClr val="000000"/>
                </a:solidFill>
              </a:rPr>
              <a:t>个</a:t>
            </a:r>
          </a:p>
        </p:txBody>
      </p:sp>
      <p:sp>
        <p:nvSpPr>
          <p:cNvPr id="333831" name="AutoShape 7"/>
          <p:cNvSpPr>
            <a:spLocks noChangeArrowheads="1"/>
          </p:cNvSpPr>
          <p:nvPr/>
        </p:nvSpPr>
        <p:spPr bwMode="auto">
          <a:xfrm>
            <a:off x="5791200" y="228600"/>
            <a:ext cx="1981200" cy="609600"/>
          </a:xfrm>
          <a:prstGeom prst="wedgeRoundRectCallout">
            <a:avLst>
              <a:gd name="adj1" fmla="val -88463"/>
              <a:gd name="adj2" fmla="val 81773"/>
              <a:gd name="adj3" fmla="val 16667"/>
            </a:avLst>
          </a:prstGeom>
          <a:solidFill>
            <a:schemeClr val="accent6">
              <a:lumMod val="60000"/>
              <a:lumOff val="40000"/>
            </a:schemeClr>
          </a:solidFill>
          <a:ln w="9525">
            <a:solidFill>
              <a:schemeClr val="tx1"/>
            </a:solidFill>
            <a:miter lim="800000"/>
            <a:headEnd/>
            <a:tailEnd/>
          </a:ln>
          <a:effectLst/>
          <a:extLst/>
        </p:spPr>
        <p:txBody>
          <a:bodyPr tIns="0" bIns="10800" anchor="b"/>
          <a:lstStyle/>
          <a:p>
            <a:pPr fontAlgn="base">
              <a:spcBef>
                <a:spcPct val="0"/>
              </a:spcBef>
              <a:spcAft>
                <a:spcPct val="0"/>
              </a:spcAft>
            </a:pPr>
            <a:r>
              <a:rPr kumimoji="1" lang="zh-CN" altLang="en-US" sz="2000" dirty="0">
                <a:solidFill>
                  <a:srgbClr val="000000"/>
                </a:solidFill>
                <a:ea typeface="黑体" pitchFamily="2" charset="-122"/>
              </a:rPr>
              <a:t>一个进程最多有</a:t>
            </a:r>
            <a:r>
              <a:rPr kumimoji="1" lang="en-US" altLang="zh-CN" sz="2000" dirty="0">
                <a:solidFill>
                  <a:srgbClr val="000000"/>
                </a:solidFill>
                <a:ea typeface="黑体" pitchFamily="2" charset="-122"/>
              </a:rPr>
              <a:t>1024</a:t>
            </a:r>
            <a:r>
              <a:rPr kumimoji="1" lang="zh-CN" altLang="en-US" sz="2000" dirty="0">
                <a:solidFill>
                  <a:srgbClr val="000000"/>
                </a:solidFill>
                <a:ea typeface="黑体" pitchFamily="2" charset="-122"/>
              </a:rPr>
              <a:t>个页表</a:t>
            </a:r>
          </a:p>
        </p:txBody>
      </p:sp>
      <p:sp>
        <p:nvSpPr>
          <p:cNvPr id="333832" name="AutoShape 8"/>
          <p:cNvSpPr>
            <a:spLocks noChangeArrowheads="1"/>
          </p:cNvSpPr>
          <p:nvPr/>
        </p:nvSpPr>
        <p:spPr bwMode="auto">
          <a:xfrm>
            <a:off x="5715000" y="5562600"/>
            <a:ext cx="2133600" cy="685800"/>
          </a:xfrm>
          <a:prstGeom prst="wedgeRectCallout">
            <a:avLst>
              <a:gd name="adj1" fmla="val -81250"/>
              <a:gd name="adj2" fmla="val -116204"/>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000" dirty="0">
                <a:solidFill>
                  <a:srgbClr val="000000"/>
                </a:solidFill>
                <a:ea typeface="黑体" pitchFamily="2" charset="-122"/>
              </a:rPr>
              <a:t>一个页表映射的内存空间为</a:t>
            </a:r>
            <a:r>
              <a:rPr kumimoji="1" lang="en-US" altLang="zh-CN" sz="2000" dirty="0">
                <a:solidFill>
                  <a:srgbClr val="000000"/>
                </a:solidFill>
                <a:ea typeface="黑体" pitchFamily="2" charset="-122"/>
              </a:rPr>
              <a:t>4MB</a:t>
            </a:r>
          </a:p>
        </p:txBody>
      </p:sp>
      <p:sp>
        <p:nvSpPr>
          <p:cNvPr id="333833" name="Text Box 9"/>
          <p:cNvSpPr txBox="1">
            <a:spLocks noChangeArrowheads="1"/>
          </p:cNvSpPr>
          <p:nvPr/>
        </p:nvSpPr>
        <p:spPr bwMode="auto">
          <a:xfrm>
            <a:off x="8340725" y="304800"/>
            <a:ext cx="498475" cy="5943600"/>
          </a:xfrm>
          <a:prstGeom prst="rect">
            <a:avLst/>
          </a:prstGeom>
          <a:solidFill>
            <a:schemeClr val="accent2">
              <a:lumMod val="60000"/>
              <a:lumOff val="40000"/>
            </a:schemeClr>
          </a:solidFill>
          <a:ln w="9525">
            <a:solidFill>
              <a:srgbClr val="0000FF"/>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a:solidFill>
                  <a:srgbClr val="333399"/>
                </a:solidFill>
                <a:ea typeface="黑体" pitchFamily="2" charset="-122"/>
              </a:rPr>
              <a:t>【</a:t>
            </a:r>
            <a:r>
              <a:rPr lang="zh-CN" altLang="en-US" sz="2000">
                <a:solidFill>
                  <a:srgbClr val="333399"/>
                </a:solidFill>
                <a:ea typeface="黑体" pitchFamily="2" charset="-122"/>
              </a:rPr>
              <a:t>说明</a:t>
            </a:r>
            <a:r>
              <a:rPr lang="en-US" altLang="zh-CN" sz="2000">
                <a:solidFill>
                  <a:srgbClr val="333399"/>
                </a:solidFill>
                <a:ea typeface="黑体" pitchFamily="2" charset="-122"/>
              </a:rPr>
              <a:t>】</a:t>
            </a:r>
            <a:r>
              <a:rPr lang="zh-CN" altLang="en-US" sz="2000">
                <a:solidFill>
                  <a:srgbClr val="333399"/>
                </a:solidFill>
                <a:ea typeface="黑体" pitchFamily="2" charset="-122"/>
              </a:rPr>
              <a:t>本页注释是对上页的逻辑地址结构而言的。</a:t>
            </a:r>
          </a:p>
        </p:txBody>
      </p:sp>
      <p:sp>
        <p:nvSpPr>
          <p:cNvPr id="246795" name="Text Box 10"/>
          <p:cNvSpPr txBox="1">
            <a:spLocks noChangeArrowheads="1"/>
          </p:cNvSpPr>
          <p:nvPr/>
        </p:nvSpPr>
        <p:spPr bwMode="auto">
          <a:xfrm>
            <a:off x="3044825" y="5748338"/>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dirty="0" smtClean="0">
                <a:solidFill>
                  <a:srgbClr val="000000"/>
                </a:solidFill>
              </a:rPr>
              <a:t>两</a:t>
            </a:r>
            <a:r>
              <a:rPr lang="zh-CN" altLang="en-US" b="1" dirty="0">
                <a:solidFill>
                  <a:srgbClr val="000000"/>
                </a:solidFill>
              </a:rPr>
              <a:t>级页表结构</a:t>
            </a:r>
          </a:p>
        </p:txBody>
      </p:sp>
    </p:spTree>
    <p:extLst>
      <p:ext uri="{BB962C8B-B14F-4D97-AF65-F5344CB8AC3E}">
        <p14:creationId xmlns:p14="http://schemas.microsoft.com/office/powerpoint/2010/main" val="4196022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3830"/>
                                        </p:tgtEl>
                                        <p:attrNameLst>
                                          <p:attrName>style.visibility</p:attrName>
                                        </p:attrNameLst>
                                      </p:cBhvr>
                                      <p:to>
                                        <p:strVal val="visible"/>
                                      </p:to>
                                    </p:set>
                                    <p:animEffect transition="in" filter="dissolve">
                                      <p:cBhvr>
                                        <p:cTn id="7" dur="500"/>
                                        <p:tgtEl>
                                          <p:spTgt spid="333830"/>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333831"/>
                                        </p:tgtEl>
                                        <p:attrNameLst>
                                          <p:attrName>style.visibility</p:attrName>
                                        </p:attrNameLst>
                                      </p:cBhvr>
                                      <p:to>
                                        <p:strVal val="visible"/>
                                      </p:to>
                                    </p:set>
                                    <p:anim calcmode="lin" valueType="num">
                                      <p:cBhvr additive="base">
                                        <p:cTn id="11" dur="500" fill="hold"/>
                                        <p:tgtEl>
                                          <p:spTgt spid="333831"/>
                                        </p:tgtEl>
                                        <p:attrNameLst>
                                          <p:attrName>ppt_x</p:attrName>
                                        </p:attrNameLst>
                                      </p:cBhvr>
                                      <p:tavLst>
                                        <p:tav tm="0">
                                          <p:val>
                                            <p:strVal val="#ppt_x"/>
                                          </p:val>
                                        </p:tav>
                                        <p:tav tm="100000">
                                          <p:val>
                                            <p:strVal val="#ppt_x"/>
                                          </p:val>
                                        </p:tav>
                                      </p:tavLst>
                                    </p:anim>
                                    <p:anim calcmode="lin" valueType="num">
                                      <p:cBhvr additive="base">
                                        <p:cTn id="12" dur="500" fill="hold"/>
                                        <p:tgtEl>
                                          <p:spTgt spid="33383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33832"/>
                                        </p:tgtEl>
                                        <p:attrNameLst>
                                          <p:attrName>style.visibility</p:attrName>
                                        </p:attrNameLst>
                                      </p:cBhvr>
                                      <p:to>
                                        <p:strVal val="visible"/>
                                      </p:to>
                                    </p:set>
                                    <p:anim calcmode="lin" valueType="num">
                                      <p:cBhvr additive="base">
                                        <p:cTn id="16" dur="500" fill="hold"/>
                                        <p:tgtEl>
                                          <p:spTgt spid="333832"/>
                                        </p:tgtEl>
                                        <p:attrNameLst>
                                          <p:attrName>ppt_x</p:attrName>
                                        </p:attrNameLst>
                                      </p:cBhvr>
                                      <p:tavLst>
                                        <p:tav tm="0">
                                          <p:val>
                                            <p:strVal val="#ppt_x"/>
                                          </p:val>
                                        </p:tav>
                                        <p:tav tm="100000">
                                          <p:val>
                                            <p:strVal val="#ppt_x"/>
                                          </p:val>
                                        </p:tav>
                                      </p:tavLst>
                                    </p:anim>
                                    <p:anim calcmode="lin" valueType="num">
                                      <p:cBhvr additive="base">
                                        <p:cTn id="17" dur="500" fill="hold"/>
                                        <p:tgtEl>
                                          <p:spTgt spid="333832"/>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333833"/>
                                        </p:tgtEl>
                                        <p:attrNameLst>
                                          <p:attrName>style.visibility</p:attrName>
                                        </p:attrNameLst>
                                      </p:cBhvr>
                                      <p:to>
                                        <p:strVal val="visible"/>
                                      </p:to>
                                    </p:set>
                                    <p:animEffect transition="in" filter="dissolve">
                                      <p:cBhvr>
                                        <p:cTn id="21" dur="500"/>
                                        <p:tgtEl>
                                          <p:spTgt spid="33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0" grpId="0" animBg="1" autoUpdateAnimBg="0"/>
      <p:bldP spid="333831" grpId="0" animBg="1" autoUpdateAnimBg="0"/>
      <p:bldP spid="333832" grpId="0" animBg="1" autoUpdateAnimBg="0"/>
      <p:bldP spid="333833"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p:txBody>
          <a:bodyPr/>
          <a:lstStyle/>
          <a:p>
            <a:pPr>
              <a:defRPr/>
            </a:pPr>
            <a:fld id="{6ABCF260-7431-414C-941F-D8DD9E7A3BE2}" type="slidenum">
              <a:rPr lang="en-US" altLang="zh-CN"/>
              <a:pPr>
                <a:defRPr/>
              </a:pPr>
              <a:t>53</a:t>
            </a:fld>
            <a:endParaRPr lang="en-US" altLang="zh-CN"/>
          </a:p>
        </p:txBody>
      </p:sp>
      <p:sp>
        <p:nvSpPr>
          <p:cNvPr id="334850" name="Text Box 2"/>
          <p:cNvSpPr txBox="1">
            <a:spLocks noChangeArrowheads="1"/>
          </p:cNvSpPr>
          <p:nvPr/>
        </p:nvSpPr>
        <p:spPr bwMode="auto">
          <a:xfrm>
            <a:off x="304800" y="404664"/>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ea typeface="黑体" pitchFamily="2" charset="-122"/>
              </a:rPr>
              <a:t>为地址变换方便，需设置一个外层页表寄存器。两级页表地址变换机构如</a:t>
            </a:r>
            <a:r>
              <a:rPr lang="zh-CN" altLang="en-US" b="1" dirty="0" smtClean="0">
                <a:solidFill>
                  <a:srgbClr val="000000"/>
                </a:solidFill>
                <a:ea typeface="黑体" pitchFamily="2" charset="-122"/>
              </a:rPr>
              <a:t>图所</a:t>
            </a:r>
            <a:r>
              <a:rPr lang="zh-CN" altLang="en-US" b="1" dirty="0">
                <a:solidFill>
                  <a:srgbClr val="000000"/>
                </a:solidFill>
                <a:ea typeface="黑体" pitchFamily="2" charset="-122"/>
              </a:rPr>
              <a:t>示</a:t>
            </a:r>
            <a:r>
              <a:rPr lang="en-US" altLang="zh-CN" b="1" dirty="0">
                <a:solidFill>
                  <a:srgbClr val="000000"/>
                </a:solidFill>
                <a:latin typeface="宋体" pitchFamily="2" charset="-122"/>
              </a:rPr>
              <a:t>(</a:t>
            </a:r>
            <a:r>
              <a:rPr lang="zh-CN" altLang="en-US" b="1" dirty="0">
                <a:solidFill>
                  <a:srgbClr val="000000"/>
                </a:solidFill>
                <a:ea typeface="黑体" pitchFamily="2" charset="-122"/>
              </a:rPr>
              <a:t>图中假设页的大小为</a:t>
            </a:r>
            <a:r>
              <a:rPr lang="en-US" altLang="zh-CN" b="1" dirty="0">
                <a:solidFill>
                  <a:srgbClr val="000000"/>
                </a:solidFill>
                <a:ea typeface="黑体" pitchFamily="2" charset="-122"/>
              </a:rPr>
              <a:t>4KB</a:t>
            </a:r>
            <a:r>
              <a:rPr lang="en-US" altLang="zh-CN" b="1" dirty="0">
                <a:solidFill>
                  <a:srgbClr val="000000"/>
                </a:solidFill>
                <a:latin typeface="宋体" pitchFamily="2" charset="-122"/>
              </a:rPr>
              <a:t>)</a:t>
            </a:r>
            <a:r>
              <a:rPr lang="zh-CN" altLang="en-US" b="1" dirty="0">
                <a:solidFill>
                  <a:srgbClr val="000000"/>
                </a:solidFill>
                <a:ea typeface="黑体" pitchFamily="2" charset="-122"/>
              </a:rPr>
              <a:t>。 </a:t>
            </a:r>
          </a:p>
        </p:txBody>
      </p:sp>
      <p:grpSp>
        <p:nvGrpSpPr>
          <p:cNvPr id="334853" name="Group 5"/>
          <p:cNvGrpSpPr>
            <a:grpSpLocks/>
          </p:cNvGrpSpPr>
          <p:nvPr/>
        </p:nvGrpSpPr>
        <p:grpSpPr bwMode="auto">
          <a:xfrm>
            <a:off x="756443" y="1631156"/>
            <a:ext cx="7275513" cy="4656138"/>
            <a:chOff x="104" y="368"/>
            <a:chExt cx="4583" cy="2933"/>
          </a:xfrm>
        </p:grpSpPr>
        <p:sp>
          <p:nvSpPr>
            <p:cNvPr id="247815" name="Rectangle 6"/>
            <p:cNvSpPr>
              <a:spLocks noChangeArrowheads="1"/>
            </p:cNvSpPr>
            <p:nvPr/>
          </p:nvSpPr>
          <p:spPr bwMode="auto">
            <a:xfrm>
              <a:off x="1168" y="584"/>
              <a:ext cx="2792" cy="288"/>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20000"/>
                </a:spcBef>
                <a:spcAft>
                  <a:spcPct val="0"/>
                </a:spcAft>
                <a:buClr>
                  <a:srgbClr val="FF3300"/>
                </a:buClr>
                <a:buSzPct val="60000"/>
                <a:buFont typeface="Wingdings" pitchFamily="2" charset="2"/>
                <a:buNone/>
              </a:pPr>
              <a:r>
                <a:rPr kumimoji="1" lang="en-US" altLang="zh-CN" sz="2200" b="1" dirty="0">
                  <a:solidFill>
                    <a:srgbClr val="000000"/>
                  </a:solidFill>
                </a:rPr>
                <a:t>    P1       </a:t>
              </a:r>
              <a:r>
                <a:rPr kumimoji="1" lang="en-US" altLang="zh-CN" sz="2200" b="1" dirty="0" smtClean="0">
                  <a:solidFill>
                    <a:srgbClr val="000000"/>
                  </a:solidFill>
                </a:rPr>
                <a:t>P2           d</a:t>
              </a:r>
              <a:endParaRPr kumimoji="1" lang="en-US" altLang="zh-CN" sz="2200" b="1" dirty="0">
                <a:solidFill>
                  <a:srgbClr val="000000"/>
                </a:solidFill>
              </a:endParaRPr>
            </a:p>
          </p:txBody>
        </p:sp>
        <p:sp>
          <p:nvSpPr>
            <p:cNvPr id="247816" name="Line 7"/>
            <p:cNvSpPr>
              <a:spLocks noChangeShapeType="1"/>
            </p:cNvSpPr>
            <p:nvPr/>
          </p:nvSpPr>
          <p:spPr bwMode="auto">
            <a:xfrm>
              <a:off x="2048" y="58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17" name="Line 8"/>
            <p:cNvSpPr>
              <a:spLocks noChangeShapeType="1"/>
            </p:cNvSpPr>
            <p:nvPr/>
          </p:nvSpPr>
          <p:spPr bwMode="auto">
            <a:xfrm>
              <a:off x="3048" y="592"/>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18" name="Text Box 9"/>
            <p:cNvSpPr txBox="1">
              <a:spLocks noChangeArrowheads="1"/>
            </p:cNvSpPr>
            <p:nvPr/>
          </p:nvSpPr>
          <p:spPr bwMode="auto">
            <a:xfrm>
              <a:off x="1168" y="36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外部页号</a:t>
              </a:r>
            </a:p>
          </p:txBody>
        </p:sp>
        <p:sp>
          <p:nvSpPr>
            <p:cNvPr id="247819" name="Text Box 10"/>
            <p:cNvSpPr txBox="1">
              <a:spLocks noChangeArrowheads="1"/>
            </p:cNvSpPr>
            <p:nvPr/>
          </p:nvSpPr>
          <p:spPr bwMode="auto">
            <a:xfrm>
              <a:off x="2008" y="368"/>
              <a:ext cx="11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外部页内地址</a:t>
              </a:r>
            </a:p>
          </p:txBody>
        </p:sp>
        <p:sp>
          <p:nvSpPr>
            <p:cNvPr id="247820" name="Text Box 11"/>
            <p:cNvSpPr txBox="1">
              <a:spLocks noChangeArrowheads="1"/>
            </p:cNvSpPr>
            <p:nvPr/>
          </p:nvSpPr>
          <p:spPr bwMode="auto">
            <a:xfrm>
              <a:off x="3048" y="376"/>
              <a:ext cx="8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页内偏移</a:t>
              </a:r>
            </a:p>
          </p:txBody>
        </p:sp>
        <p:sp>
          <p:nvSpPr>
            <p:cNvPr id="247821" name="Rectangle 12"/>
            <p:cNvSpPr>
              <a:spLocks noChangeArrowheads="1"/>
            </p:cNvSpPr>
            <p:nvPr/>
          </p:nvSpPr>
          <p:spPr bwMode="auto">
            <a:xfrm>
              <a:off x="1528" y="1312"/>
              <a:ext cx="552" cy="1368"/>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2200" b="1">
                  <a:solidFill>
                    <a:srgbClr val="000000"/>
                  </a:solidFill>
                </a:rPr>
                <a:t>a</a:t>
              </a:r>
            </a:p>
          </p:txBody>
        </p:sp>
        <p:sp>
          <p:nvSpPr>
            <p:cNvPr id="247822" name="Line 13"/>
            <p:cNvSpPr>
              <a:spLocks noChangeShapeType="1"/>
            </p:cNvSpPr>
            <p:nvPr/>
          </p:nvSpPr>
          <p:spPr bwMode="auto">
            <a:xfrm>
              <a:off x="1528" y="1520"/>
              <a:ext cx="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23" name="Line 14"/>
            <p:cNvSpPr>
              <a:spLocks noChangeShapeType="1"/>
            </p:cNvSpPr>
            <p:nvPr/>
          </p:nvSpPr>
          <p:spPr bwMode="auto">
            <a:xfrm>
              <a:off x="1536" y="1712"/>
              <a:ext cx="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24" name="Line 15"/>
            <p:cNvSpPr>
              <a:spLocks noChangeShapeType="1"/>
            </p:cNvSpPr>
            <p:nvPr/>
          </p:nvSpPr>
          <p:spPr bwMode="auto">
            <a:xfrm>
              <a:off x="1536" y="1904"/>
              <a:ext cx="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25" name="Line 16"/>
            <p:cNvSpPr>
              <a:spLocks noChangeShapeType="1"/>
            </p:cNvSpPr>
            <p:nvPr/>
          </p:nvSpPr>
          <p:spPr bwMode="auto">
            <a:xfrm>
              <a:off x="1536" y="2112"/>
              <a:ext cx="5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26" name="Line 17"/>
            <p:cNvSpPr>
              <a:spLocks noChangeShapeType="1"/>
            </p:cNvSpPr>
            <p:nvPr/>
          </p:nvSpPr>
          <p:spPr bwMode="auto">
            <a:xfrm>
              <a:off x="1528" y="2304"/>
              <a:ext cx="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27" name="Line 18"/>
            <p:cNvSpPr>
              <a:spLocks noChangeShapeType="1"/>
            </p:cNvSpPr>
            <p:nvPr/>
          </p:nvSpPr>
          <p:spPr bwMode="auto">
            <a:xfrm>
              <a:off x="1536" y="2480"/>
              <a:ext cx="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28" name="Text Box 19"/>
            <p:cNvSpPr txBox="1">
              <a:spLocks noChangeArrowheads="1"/>
            </p:cNvSpPr>
            <p:nvPr/>
          </p:nvSpPr>
          <p:spPr bwMode="auto">
            <a:xfrm>
              <a:off x="1731" y="2456"/>
              <a:ext cx="17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latin typeface="Times New Roman" pitchFamily="18" charset="0"/>
                </a:rPr>
                <a:t>…</a:t>
              </a:r>
              <a:endParaRPr lang="en-US" altLang="zh-CN" sz="1800" b="1">
                <a:solidFill>
                  <a:srgbClr val="000000"/>
                </a:solidFill>
              </a:endParaRPr>
            </a:p>
          </p:txBody>
        </p:sp>
        <p:sp>
          <p:nvSpPr>
            <p:cNvPr id="247829" name="AutoShape 20"/>
            <p:cNvSpPr>
              <a:spLocks noChangeArrowheads="1"/>
            </p:cNvSpPr>
            <p:nvPr/>
          </p:nvSpPr>
          <p:spPr bwMode="auto">
            <a:xfrm>
              <a:off x="1040" y="1944"/>
              <a:ext cx="168" cy="168"/>
            </a:xfrm>
            <a:prstGeom prst="flowChartOr">
              <a:avLst/>
            </a:prstGeom>
            <a:solidFill>
              <a:schemeClr val="accent6">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0" name="Rectangle 21"/>
            <p:cNvSpPr>
              <a:spLocks noChangeArrowheads="1"/>
            </p:cNvSpPr>
            <p:nvPr/>
          </p:nvSpPr>
          <p:spPr bwMode="auto">
            <a:xfrm>
              <a:off x="104" y="1848"/>
              <a:ext cx="648" cy="368"/>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90000"/>
                </a:lnSpc>
                <a:spcBef>
                  <a:spcPct val="10000"/>
                </a:spcBef>
                <a:spcAft>
                  <a:spcPct val="0"/>
                </a:spcAft>
                <a:buClr>
                  <a:srgbClr val="FF3300"/>
                </a:buClr>
                <a:buSzPct val="60000"/>
                <a:buFont typeface="Wingdings" pitchFamily="2" charset="2"/>
                <a:buNone/>
              </a:pPr>
              <a:r>
                <a:rPr kumimoji="1" lang="zh-CN" altLang="en-US" b="1" dirty="0">
                  <a:solidFill>
                    <a:srgbClr val="000000"/>
                  </a:solidFill>
                </a:rPr>
                <a:t>外部页表</a:t>
              </a:r>
            </a:p>
            <a:p>
              <a:pPr algn="ctr" fontAlgn="base">
                <a:lnSpc>
                  <a:spcPct val="90000"/>
                </a:lnSpc>
                <a:spcBef>
                  <a:spcPct val="10000"/>
                </a:spcBef>
                <a:spcAft>
                  <a:spcPct val="0"/>
                </a:spcAft>
                <a:buClr>
                  <a:srgbClr val="FF3300"/>
                </a:buClr>
                <a:buSzPct val="60000"/>
                <a:buFont typeface="Wingdings" pitchFamily="2" charset="2"/>
                <a:buNone/>
              </a:pPr>
              <a:r>
                <a:rPr kumimoji="1" lang="zh-CN" altLang="en-US" b="1" dirty="0">
                  <a:solidFill>
                    <a:srgbClr val="000000"/>
                  </a:solidFill>
                </a:rPr>
                <a:t>寄存器</a:t>
              </a:r>
            </a:p>
          </p:txBody>
        </p:sp>
        <p:sp>
          <p:nvSpPr>
            <p:cNvPr id="247831" name="Line 22"/>
            <p:cNvSpPr>
              <a:spLocks noChangeShapeType="1"/>
            </p:cNvSpPr>
            <p:nvPr/>
          </p:nvSpPr>
          <p:spPr bwMode="auto">
            <a:xfrm>
              <a:off x="1216" y="2024"/>
              <a:ext cx="3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2" name="Line 23"/>
            <p:cNvSpPr>
              <a:spLocks noChangeShapeType="1"/>
            </p:cNvSpPr>
            <p:nvPr/>
          </p:nvSpPr>
          <p:spPr bwMode="auto">
            <a:xfrm>
              <a:off x="752" y="2032"/>
              <a:ext cx="2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3" name="Line 24"/>
            <p:cNvSpPr>
              <a:spLocks noChangeShapeType="1"/>
            </p:cNvSpPr>
            <p:nvPr/>
          </p:nvSpPr>
          <p:spPr bwMode="auto">
            <a:xfrm>
              <a:off x="1560" y="880"/>
              <a:ext cx="0" cy="2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4" name="Line 25"/>
            <p:cNvSpPr>
              <a:spLocks noChangeShapeType="1"/>
            </p:cNvSpPr>
            <p:nvPr/>
          </p:nvSpPr>
          <p:spPr bwMode="auto">
            <a:xfrm flipH="1">
              <a:off x="1120" y="1096"/>
              <a:ext cx="4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5" name="Line 26"/>
            <p:cNvSpPr>
              <a:spLocks noChangeShapeType="1"/>
            </p:cNvSpPr>
            <p:nvPr/>
          </p:nvSpPr>
          <p:spPr bwMode="auto">
            <a:xfrm>
              <a:off x="1120" y="1104"/>
              <a:ext cx="0" cy="8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6" name="AutoShape 27"/>
            <p:cNvSpPr>
              <a:spLocks noChangeArrowheads="1"/>
            </p:cNvSpPr>
            <p:nvPr/>
          </p:nvSpPr>
          <p:spPr bwMode="auto">
            <a:xfrm>
              <a:off x="2464" y="1952"/>
              <a:ext cx="168" cy="168"/>
            </a:xfrm>
            <a:prstGeom prst="flowChartOr">
              <a:avLst/>
            </a:prstGeom>
            <a:solidFill>
              <a:schemeClr val="accent6">
                <a:lumMod val="60000"/>
                <a:lumOff val="40000"/>
              </a:scheme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7" name="Line 28"/>
            <p:cNvSpPr>
              <a:spLocks noChangeShapeType="1"/>
            </p:cNvSpPr>
            <p:nvPr/>
          </p:nvSpPr>
          <p:spPr bwMode="auto">
            <a:xfrm>
              <a:off x="2264" y="1232"/>
              <a:ext cx="0" cy="7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8" name="Line 29"/>
            <p:cNvSpPr>
              <a:spLocks noChangeShapeType="1"/>
            </p:cNvSpPr>
            <p:nvPr/>
          </p:nvSpPr>
          <p:spPr bwMode="auto">
            <a:xfrm>
              <a:off x="2544" y="872"/>
              <a:ext cx="0" cy="10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39" name="Line 30"/>
            <p:cNvSpPr>
              <a:spLocks noChangeShapeType="1"/>
            </p:cNvSpPr>
            <p:nvPr/>
          </p:nvSpPr>
          <p:spPr bwMode="auto">
            <a:xfrm>
              <a:off x="2072" y="2032"/>
              <a:ext cx="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0" name="Rectangle 31"/>
            <p:cNvSpPr>
              <a:spLocks noChangeArrowheads="1"/>
            </p:cNvSpPr>
            <p:nvPr/>
          </p:nvSpPr>
          <p:spPr bwMode="auto">
            <a:xfrm>
              <a:off x="2896" y="1336"/>
              <a:ext cx="552" cy="1368"/>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2200" b="1">
                  <a:solidFill>
                    <a:srgbClr val="000000"/>
                  </a:solidFill>
                </a:rPr>
                <a:t>b</a:t>
              </a:r>
            </a:p>
          </p:txBody>
        </p:sp>
        <p:sp>
          <p:nvSpPr>
            <p:cNvPr id="247841" name="Line 32"/>
            <p:cNvSpPr>
              <a:spLocks noChangeShapeType="1"/>
            </p:cNvSpPr>
            <p:nvPr/>
          </p:nvSpPr>
          <p:spPr bwMode="auto">
            <a:xfrm>
              <a:off x="2896" y="1544"/>
              <a:ext cx="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2" name="Line 33"/>
            <p:cNvSpPr>
              <a:spLocks noChangeShapeType="1"/>
            </p:cNvSpPr>
            <p:nvPr/>
          </p:nvSpPr>
          <p:spPr bwMode="auto">
            <a:xfrm>
              <a:off x="2904" y="1736"/>
              <a:ext cx="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3" name="Line 34"/>
            <p:cNvSpPr>
              <a:spLocks noChangeShapeType="1"/>
            </p:cNvSpPr>
            <p:nvPr/>
          </p:nvSpPr>
          <p:spPr bwMode="auto">
            <a:xfrm>
              <a:off x="2904" y="1928"/>
              <a:ext cx="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4" name="Line 35"/>
            <p:cNvSpPr>
              <a:spLocks noChangeShapeType="1"/>
            </p:cNvSpPr>
            <p:nvPr/>
          </p:nvSpPr>
          <p:spPr bwMode="auto">
            <a:xfrm>
              <a:off x="2904" y="2136"/>
              <a:ext cx="5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5" name="Line 36"/>
            <p:cNvSpPr>
              <a:spLocks noChangeShapeType="1"/>
            </p:cNvSpPr>
            <p:nvPr/>
          </p:nvSpPr>
          <p:spPr bwMode="auto">
            <a:xfrm>
              <a:off x="2896" y="2328"/>
              <a:ext cx="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6" name="Line 37"/>
            <p:cNvSpPr>
              <a:spLocks noChangeShapeType="1"/>
            </p:cNvSpPr>
            <p:nvPr/>
          </p:nvSpPr>
          <p:spPr bwMode="auto">
            <a:xfrm>
              <a:off x="2904" y="2504"/>
              <a:ext cx="5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7" name="Text Box 38"/>
            <p:cNvSpPr txBox="1">
              <a:spLocks noChangeArrowheads="1"/>
            </p:cNvSpPr>
            <p:nvPr/>
          </p:nvSpPr>
          <p:spPr bwMode="auto">
            <a:xfrm>
              <a:off x="3099" y="2480"/>
              <a:ext cx="17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a:t>
              </a:r>
              <a:endParaRPr lang="en-US" altLang="zh-CN" sz="1800" b="1" dirty="0">
                <a:solidFill>
                  <a:srgbClr val="000000"/>
                </a:solidFill>
              </a:endParaRPr>
            </a:p>
          </p:txBody>
        </p:sp>
        <p:sp>
          <p:nvSpPr>
            <p:cNvPr id="247848" name="Line 39"/>
            <p:cNvSpPr>
              <a:spLocks noChangeShapeType="1"/>
            </p:cNvSpPr>
            <p:nvPr/>
          </p:nvSpPr>
          <p:spPr bwMode="auto">
            <a:xfrm>
              <a:off x="2632" y="2032"/>
              <a:ext cx="26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49" name="Text Box 40"/>
            <p:cNvSpPr txBox="1">
              <a:spLocks noChangeArrowheads="1"/>
            </p:cNvSpPr>
            <p:nvPr/>
          </p:nvSpPr>
          <p:spPr bwMode="auto">
            <a:xfrm>
              <a:off x="1408" y="2704"/>
              <a:ext cx="7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外部页表</a:t>
              </a:r>
            </a:p>
          </p:txBody>
        </p:sp>
        <p:sp>
          <p:nvSpPr>
            <p:cNvPr id="247850" name="Text Box 41"/>
            <p:cNvSpPr txBox="1">
              <a:spLocks noChangeArrowheads="1"/>
            </p:cNvSpPr>
            <p:nvPr/>
          </p:nvSpPr>
          <p:spPr bwMode="auto">
            <a:xfrm>
              <a:off x="2928" y="2704"/>
              <a:ext cx="4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页表</a:t>
              </a:r>
            </a:p>
          </p:txBody>
        </p:sp>
        <p:sp>
          <p:nvSpPr>
            <p:cNvPr id="247851" name="Rectangle 42"/>
            <p:cNvSpPr>
              <a:spLocks noChangeArrowheads="1"/>
            </p:cNvSpPr>
            <p:nvPr/>
          </p:nvSpPr>
          <p:spPr bwMode="auto">
            <a:xfrm>
              <a:off x="3760" y="1928"/>
              <a:ext cx="728" cy="224"/>
            </a:xfrm>
            <a:prstGeom prst="rect">
              <a:avLst/>
            </a:prstGeom>
            <a:solidFill>
              <a:schemeClr val="accent6">
                <a:lumMod val="60000"/>
                <a:lumOff val="4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20000"/>
                </a:spcBef>
                <a:spcAft>
                  <a:spcPct val="0"/>
                </a:spcAft>
                <a:buClr>
                  <a:srgbClr val="FF3300"/>
                </a:buClr>
                <a:buSzPct val="60000"/>
                <a:buFont typeface="Wingdings" pitchFamily="2" charset="2"/>
                <a:buNone/>
              </a:pPr>
              <a:r>
                <a:rPr kumimoji="1" lang="en-US" altLang="zh-CN" sz="2200" b="1" dirty="0">
                  <a:solidFill>
                    <a:srgbClr val="000000"/>
                  </a:solidFill>
                </a:rPr>
                <a:t>  b </a:t>
              </a:r>
              <a:r>
                <a:rPr kumimoji="1" lang="en-US" altLang="zh-CN" sz="2200" b="1" dirty="0" smtClean="0">
                  <a:solidFill>
                    <a:srgbClr val="000000"/>
                  </a:solidFill>
                </a:rPr>
                <a:t> </a:t>
              </a:r>
              <a:r>
                <a:rPr kumimoji="1" lang="en-US" altLang="zh-CN" sz="2200" b="1" dirty="0">
                  <a:solidFill>
                    <a:srgbClr val="000000"/>
                  </a:solidFill>
                </a:rPr>
                <a:t>d</a:t>
              </a:r>
            </a:p>
          </p:txBody>
        </p:sp>
        <p:sp>
          <p:nvSpPr>
            <p:cNvPr id="247852" name="Line 43"/>
            <p:cNvSpPr>
              <a:spLocks noChangeShapeType="1"/>
            </p:cNvSpPr>
            <p:nvPr/>
          </p:nvSpPr>
          <p:spPr bwMode="auto">
            <a:xfrm>
              <a:off x="4112" y="1928"/>
              <a:ext cx="0" cy="2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53" name="Line 44"/>
            <p:cNvSpPr>
              <a:spLocks noChangeShapeType="1"/>
            </p:cNvSpPr>
            <p:nvPr/>
          </p:nvSpPr>
          <p:spPr bwMode="auto">
            <a:xfrm>
              <a:off x="3456" y="2032"/>
              <a:ext cx="30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54" name="Line 45"/>
            <p:cNvSpPr>
              <a:spLocks noChangeShapeType="1"/>
            </p:cNvSpPr>
            <p:nvPr/>
          </p:nvSpPr>
          <p:spPr bwMode="auto">
            <a:xfrm>
              <a:off x="3552" y="8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55" name="Line 46"/>
            <p:cNvSpPr>
              <a:spLocks noChangeShapeType="1"/>
            </p:cNvSpPr>
            <p:nvPr/>
          </p:nvSpPr>
          <p:spPr bwMode="auto">
            <a:xfrm>
              <a:off x="3552" y="1112"/>
              <a:ext cx="7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56" name="Line 47"/>
            <p:cNvSpPr>
              <a:spLocks noChangeShapeType="1"/>
            </p:cNvSpPr>
            <p:nvPr/>
          </p:nvSpPr>
          <p:spPr bwMode="auto">
            <a:xfrm>
              <a:off x="4280" y="1120"/>
              <a:ext cx="0" cy="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47857" name="Text Box 48"/>
            <p:cNvSpPr txBox="1">
              <a:spLocks noChangeArrowheads="1"/>
            </p:cNvSpPr>
            <p:nvPr/>
          </p:nvSpPr>
          <p:spPr bwMode="auto">
            <a:xfrm>
              <a:off x="3744" y="2152"/>
              <a:ext cx="7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物理地址</a:t>
              </a:r>
            </a:p>
          </p:txBody>
        </p:sp>
        <p:sp>
          <p:nvSpPr>
            <p:cNvPr id="247858" name="Text Box 49"/>
            <p:cNvSpPr txBox="1">
              <a:spLocks noChangeArrowheads="1"/>
            </p:cNvSpPr>
            <p:nvPr/>
          </p:nvSpPr>
          <p:spPr bwMode="auto">
            <a:xfrm>
              <a:off x="376" y="608"/>
              <a:ext cx="7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逻辑地址</a:t>
              </a:r>
            </a:p>
          </p:txBody>
        </p:sp>
        <p:sp>
          <p:nvSpPr>
            <p:cNvPr id="247859" name="Text Box 50"/>
            <p:cNvSpPr txBox="1">
              <a:spLocks noChangeArrowheads="1"/>
            </p:cNvSpPr>
            <p:nvPr/>
          </p:nvSpPr>
          <p:spPr bwMode="auto">
            <a:xfrm>
              <a:off x="1120" y="3010"/>
              <a:ext cx="3567"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b="1" dirty="0" smtClean="0">
                  <a:solidFill>
                    <a:srgbClr val="000000"/>
                  </a:solidFill>
                </a:rPr>
                <a:t> </a:t>
              </a:r>
              <a:r>
                <a:rPr lang="zh-CN" altLang="en-US" b="1" dirty="0">
                  <a:solidFill>
                    <a:srgbClr val="000000"/>
                  </a:solidFill>
                  <a:ea typeface="黑体" pitchFamily="2" charset="-122"/>
                </a:rPr>
                <a:t>具有两级页表的地址变换机构</a:t>
              </a:r>
            </a:p>
          </p:txBody>
        </p:sp>
        <p:sp>
          <p:nvSpPr>
            <p:cNvPr id="247860" name="Text Box 51"/>
            <p:cNvSpPr txBox="1">
              <a:spLocks noChangeArrowheads="1"/>
            </p:cNvSpPr>
            <p:nvPr/>
          </p:nvSpPr>
          <p:spPr bwMode="auto">
            <a:xfrm>
              <a:off x="1768" y="928"/>
              <a:ext cx="7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a</a:t>
              </a:r>
              <a:r>
                <a:rPr lang="en-US" altLang="zh-CN" sz="1600" b="1">
                  <a:solidFill>
                    <a:srgbClr val="000000"/>
                  </a:solidFill>
                  <a:latin typeface="宋体" pitchFamily="2" charset="-122"/>
                </a:rPr>
                <a:t>*</a:t>
              </a:r>
              <a:r>
                <a:rPr lang="en-US" altLang="zh-CN" sz="1600" b="1">
                  <a:solidFill>
                    <a:srgbClr val="000000"/>
                  </a:solidFill>
                  <a:latin typeface="Times New Roman" pitchFamily="18" charset="0"/>
                </a:rPr>
                <a:t>4KB</a:t>
              </a:r>
            </a:p>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600" b="1">
                  <a:solidFill>
                    <a:srgbClr val="000000"/>
                  </a:solidFill>
                  <a:latin typeface="Times New Roman" pitchFamily="18" charset="0"/>
                </a:rPr>
                <a:t>页表首址</a:t>
              </a:r>
            </a:p>
          </p:txBody>
        </p:sp>
      </p:grpSp>
    </p:spTree>
    <p:extLst>
      <p:ext uri="{BB962C8B-B14F-4D97-AF65-F5344CB8AC3E}">
        <p14:creationId xmlns:p14="http://schemas.microsoft.com/office/powerpoint/2010/main" val="3992274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4850"/>
                                        </p:tgtEl>
                                        <p:attrNameLst>
                                          <p:attrName>style.visibility</p:attrName>
                                        </p:attrNameLst>
                                      </p:cBhvr>
                                      <p:to>
                                        <p:strVal val="visible"/>
                                      </p:to>
                                    </p:set>
                                    <p:animEffect transition="in" filter="dissolve">
                                      <p:cBhvr>
                                        <p:cTn id="7" dur="500"/>
                                        <p:tgtEl>
                                          <p:spTgt spid="33485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4853"/>
                                        </p:tgtEl>
                                        <p:attrNameLst>
                                          <p:attrName>style.visibility</p:attrName>
                                        </p:attrNameLst>
                                      </p:cBhvr>
                                      <p:to>
                                        <p:strVal val="visible"/>
                                      </p:to>
                                    </p:set>
                                    <p:animEffect transition="in" filter="wipe(up)">
                                      <p:cBhvr>
                                        <p:cTn id="11" dur="5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2"/>
          <p:cNvSpPr>
            <a:spLocks noGrp="1" noChangeArrowheads="1"/>
          </p:cNvSpPr>
          <p:nvPr>
            <p:ph idx="1"/>
          </p:nvPr>
        </p:nvSpPr>
        <p:spPr>
          <a:xfrm>
            <a:off x="736600" y="1628800"/>
            <a:ext cx="7315200" cy="1447800"/>
          </a:xfrm>
        </p:spPr>
        <p:txBody>
          <a:bodyPr/>
          <a:lstStyle/>
          <a:p>
            <a:pPr marL="0" indent="0" eaLnBrk="1" hangingPunct="1">
              <a:buNone/>
            </a:pPr>
            <a:r>
              <a:rPr lang="zh-CN" altLang="en-US" sz="2800" dirty="0" smtClean="0">
                <a:latin typeface="宋体" pitchFamily="2" charset="-122"/>
              </a:rPr>
              <a:t>上述的两级页表方法解决了大页表无须大片连续内存空间问题，但没有解决用较少内存空间存放大页表问题。解决办法：</a:t>
            </a:r>
            <a:r>
              <a:rPr lang="zh-CN" altLang="en-US" sz="2800" dirty="0" smtClean="0"/>
              <a:t> </a:t>
            </a:r>
          </a:p>
        </p:txBody>
      </p:sp>
      <p:sp>
        <p:nvSpPr>
          <p:cNvPr id="4" name="灯片编号占位符 5"/>
          <p:cNvSpPr>
            <a:spLocks noGrp="1"/>
          </p:cNvSpPr>
          <p:nvPr>
            <p:ph type="sldNum" sz="quarter" idx="12"/>
          </p:nvPr>
        </p:nvSpPr>
        <p:spPr/>
        <p:txBody>
          <a:bodyPr/>
          <a:lstStyle/>
          <a:p>
            <a:pPr>
              <a:defRPr/>
            </a:pPr>
            <a:fld id="{DBEDE107-C46C-414D-8ADA-B9D669C62C32}" type="slidenum">
              <a:rPr lang="en-US" altLang="zh-CN"/>
              <a:pPr>
                <a:defRPr/>
              </a:pPr>
              <a:t>54</a:t>
            </a:fld>
            <a:endParaRPr lang="en-US" altLang="zh-CN"/>
          </a:p>
        </p:txBody>
      </p:sp>
      <p:sp>
        <p:nvSpPr>
          <p:cNvPr id="249860" name="Text Box 3"/>
          <p:cNvSpPr txBox="1">
            <a:spLocks noChangeArrowheads="1"/>
          </p:cNvSpPr>
          <p:nvPr/>
        </p:nvSpPr>
        <p:spPr bwMode="auto">
          <a:xfrm>
            <a:off x="990600" y="3284984"/>
            <a:ext cx="6807200" cy="2705100"/>
          </a:xfrm>
          <a:prstGeom prst="rect">
            <a:avLst/>
          </a:prstGeom>
          <a:noFill/>
          <a:ln w="57150" cmpd="thickThin">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Font typeface="Wingdings" pitchFamily="2" charset="2"/>
              <a:buChar char="v"/>
            </a:pPr>
            <a:r>
              <a:rPr lang="en-US" altLang="zh-CN" b="1">
                <a:solidFill>
                  <a:srgbClr val="000000"/>
                </a:solidFill>
                <a:latin typeface="Times New Roman" pitchFamily="18" charset="0"/>
                <a:ea typeface="黑体" pitchFamily="2" charset="-122"/>
              </a:rPr>
              <a:t>  </a:t>
            </a:r>
            <a:r>
              <a:rPr lang="zh-CN" altLang="en-US" b="1">
                <a:solidFill>
                  <a:srgbClr val="000000"/>
                </a:solidFill>
                <a:latin typeface="Times New Roman" pitchFamily="18" charset="0"/>
                <a:ea typeface="黑体" pitchFamily="2" charset="-122"/>
              </a:rPr>
              <a:t>外层页表放在内存，各页表放在外存，</a:t>
            </a:r>
          </a:p>
          <a:p>
            <a:pPr eaLnBrk="1" fontAlgn="base" hangingPunct="1">
              <a:spcBef>
                <a:spcPct val="50000"/>
              </a:spcBef>
              <a:spcAft>
                <a:spcPct val="0"/>
              </a:spcAft>
              <a:buClr>
                <a:srgbClr val="0000FF"/>
              </a:buClr>
              <a:buFont typeface="Wingdings" pitchFamily="2" charset="2"/>
              <a:buNone/>
            </a:pPr>
            <a:r>
              <a:rPr lang="zh-CN" altLang="en-US" b="1">
                <a:solidFill>
                  <a:srgbClr val="000000"/>
                </a:solidFill>
                <a:latin typeface="Times New Roman" pitchFamily="18" charset="0"/>
                <a:ea typeface="黑体" pitchFamily="2" charset="-122"/>
              </a:rPr>
              <a:t>     只将需要的几个页表调入内存。</a:t>
            </a:r>
            <a:r>
              <a:rPr lang="en-US" altLang="zh-CN" b="1">
                <a:solidFill>
                  <a:srgbClr val="000000"/>
                </a:solidFill>
                <a:latin typeface="Times New Roman" pitchFamily="18" charset="0"/>
                <a:ea typeface="黑体" pitchFamily="2" charset="-122"/>
              </a:rPr>
              <a:t>…</a:t>
            </a:r>
          </a:p>
          <a:p>
            <a:pPr eaLnBrk="1" fontAlgn="base" hangingPunct="1">
              <a:spcBef>
                <a:spcPct val="50000"/>
              </a:spcBef>
              <a:spcAft>
                <a:spcPct val="0"/>
              </a:spcAft>
              <a:buClr>
                <a:srgbClr val="0000FF"/>
              </a:buClr>
              <a:buFont typeface="Wingdings" pitchFamily="2" charset="2"/>
              <a:buChar char="v"/>
            </a:pPr>
            <a:r>
              <a:rPr lang="en-US" altLang="zh-CN" b="1">
                <a:solidFill>
                  <a:srgbClr val="000000"/>
                </a:solidFill>
                <a:latin typeface="Times New Roman" pitchFamily="18" charset="0"/>
                <a:ea typeface="黑体" pitchFamily="2" charset="-122"/>
              </a:rPr>
              <a:t>  </a:t>
            </a:r>
            <a:r>
              <a:rPr lang="zh-CN" altLang="en-US" b="1">
                <a:solidFill>
                  <a:srgbClr val="000000"/>
                </a:solidFill>
                <a:latin typeface="Times New Roman" pitchFamily="18" charset="0"/>
                <a:ea typeface="黑体" pitchFamily="2" charset="-122"/>
              </a:rPr>
              <a:t>这需要在外层页表表项中增加一个状态位</a:t>
            </a:r>
            <a:r>
              <a:rPr lang="en-US" altLang="zh-CN" b="1">
                <a:solidFill>
                  <a:srgbClr val="000000"/>
                </a:solidFill>
                <a:latin typeface="Times New Roman" pitchFamily="18" charset="0"/>
                <a:ea typeface="黑体" pitchFamily="2" charset="-122"/>
              </a:rPr>
              <a:t>S</a:t>
            </a:r>
            <a:r>
              <a:rPr lang="zh-CN" altLang="en-US" b="1">
                <a:solidFill>
                  <a:srgbClr val="000000"/>
                </a:solidFill>
                <a:latin typeface="Times New Roman" pitchFamily="18" charset="0"/>
                <a:ea typeface="黑体" pitchFamily="2" charset="-122"/>
              </a:rPr>
              <a:t>：</a:t>
            </a:r>
          </a:p>
          <a:p>
            <a:pPr lvl="1" eaLnBrk="1" fontAlgn="base" hangingPunct="1">
              <a:spcBef>
                <a:spcPct val="50000"/>
              </a:spcBef>
              <a:spcAft>
                <a:spcPct val="0"/>
              </a:spcAft>
              <a:buClr>
                <a:srgbClr val="0000FF"/>
              </a:buClr>
              <a:buFont typeface="Wingdings" pitchFamily="2" charset="2"/>
              <a:buChar char="§"/>
            </a:pPr>
            <a:r>
              <a:rPr lang="zh-CN" altLang="en-US" b="1">
                <a:solidFill>
                  <a:srgbClr val="000000"/>
                </a:solidFill>
                <a:latin typeface="Times New Roman" pitchFamily="18" charset="0"/>
                <a:ea typeface="黑体" pitchFamily="2" charset="-122"/>
              </a:rPr>
              <a:t>  “</a:t>
            </a:r>
            <a:r>
              <a:rPr lang="en-US" altLang="zh-CN" b="1">
                <a:solidFill>
                  <a:srgbClr val="000000"/>
                </a:solidFill>
                <a:latin typeface="Times New Roman" pitchFamily="18" charset="0"/>
                <a:ea typeface="黑体" pitchFamily="2" charset="-122"/>
              </a:rPr>
              <a:t>0”——</a:t>
            </a:r>
            <a:r>
              <a:rPr lang="zh-CN" altLang="en-US" b="1">
                <a:solidFill>
                  <a:srgbClr val="000000"/>
                </a:solidFill>
                <a:latin typeface="Times New Roman" pitchFamily="18" charset="0"/>
                <a:ea typeface="黑体" pitchFamily="2" charset="-122"/>
              </a:rPr>
              <a:t>不在内存；</a:t>
            </a:r>
          </a:p>
          <a:p>
            <a:pPr lvl="1" eaLnBrk="1" fontAlgn="base" hangingPunct="1">
              <a:spcBef>
                <a:spcPct val="50000"/>
              </a:spcBef>
              <a:spcAft>
                <a:spcPct val="0"/>
              </a:spcAft>
              <a:buClr>
                <a:srgbClr val="0000FF"/>
              </a:buClr>
              <a:buFont typeface="Wingdings" pitchFamily="2" charset="2"/>
              <a:buChar char="§"/>
            </a:pPr>
            <a:r>
              <a:rPr lang="zh-CN" altLang="en-US" b="1">
                <a:solidFill>
                  <a:srgbClr val="000000"/>
                </a:solidFill>
                <a:latin typeface="Times New Roman" pitchFamily="18" charset="0"/>
                <a:ea typeface="黑体" pitchFamily="2" charset="-122"/>
              </a:rPr>
              <a:t>  “</a:t>
            </a:r>
            <a:r>
              <a:rPr lang="en-US" altLang="zh-CN" b="1">
                <a:solidFill>
                  <a:srgbClr val="000000"/>
                </a:solidFill>
                <a:latin typeface="Times New Roman" pitchFamily="18" charset="0"/>
                <a:ea typeface="黑体" pitchFamily="2" charset="-122"/>
              </a:rPr>
              <a:t>1”——</a:t>
            </a:r>
            <a:r>
              <a:rPr lang="zh-CN" altLang="en-US" b="1">
                <a:solidFill>
                  <a:srgbClr val="000000"/>
                </a:solidFill>
                <a:latin typeface="Times New Roman" pitchFamily="18" charset="0"/>
                <a:ea typeface="黑体" pitchFamily="2" charset="-122"/>
              </a:rPr>
              <a:t>在内存 。 </a:t>
            </a:r>
          </a:p>
        </p:txBody>
      </p:sp>
      <p:sp>
        <p:nvSpPr>
          <p:cNvPr id="2" name="TextBox 1"/>
          <p:cNvSpPr txBox="1"/>
          <p:nvPr/>
        </p:nvSpPr>
        <p:spPr>
          <a:xfrm>
            <a:off x="2195736" y="479211"/>
            <a:ext cx="4824536" cy="646331"/>
          </a:xfrm>
          <a:prstGeom prst="rect">
            <a:avLst/>
          </a:prstGeom>
          <a:noFill/>
        </p:spPr>
        <p:txBody>
          <a:bodyPr wrap="square" rtlCol="0">
            <a:spAutoFit/>
          </a:bodyPr>
          <a:lstStyle/>
          <a:p>
            <a:r>
              <a:rPr lang="en-US" altLang="zh-CN" sz="3600" dirty="0" smtClean="0">
                <a:solidFill>
                  <a:srgbClr val="2F2F2F"/>
                </a:solidFill>
                <a:latin typeface="Franklin Gothic Medium"/>
                <a:ea typeface="微软雅黑"/>
                <a:cs typeface="+mj-cs"/>
              </a:rPr>
              <a:t>1</a:t>
            </a:r>
            <a:r>
              <a:rPr lang="zh-CN" altLang="en-US" sz="3600" dirty="0">
                <a:solidFill>
                  <a:srgbClr val="2F2F2F"/>
                </a:solidFill>
                <a:latin typeface="Times New Roman" pitchFamily="18" charset="0"/>
                <a:ea typeface="微软雅黑"/>
                <a:cs typeface="+mj-cs"/>
              </a:rPr>
              <a:t>．两级页表</a:t>
            </a:r>
            <a:r>
              <a:rPr lang="zh-CN" altLang="en-US" sz="3600" dirty="0">
                <a:solidFill>
                  <a:srgbClr val="2F2F2F"/>
                </a:solidFill>
                <a:latin typeface="Franklin Gothic Medium"/>
                <a:ea typeface="微软雅黑"/>
                <a:cs typeface="+mj-cs"/>
              </a:rPr>
              <a:t> </a:t>
            </a:r>
            <a:endParaRPr lang="zh-CN" altLang="en-US" dirty="0"/>
          </a:p>
        </p:txBody>
      </p:sp>
    </p:spTree>
    <p:extLst>
      <p:ext uri="{BB962C8B-B14F-4D97-AF65-F5344CB8AC3E}">
        <p14:creationId xmlns:p14="http://schemas.microsoft.com/office/powerpoint/2010/main" val="25991087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a:xfrm>
            <a:off x="1547664" y="476672"/>
            <a:ext cx="4330700" cy="541337"/>
          </a:xfrm>
        </p:spPr>
        <p:txBody>
          <a:bodyPr>
            <a:normAutofit fontScale="90000"/>
          </a:bodyPr>
          <a:lstStyle/>
          <a:p>
            <a:pPr eaLnBrk="1" hangingPunct="1"/>
            <a:r>
              <a:rPr lang="en-US" altLang="zh-CN" sz="4000" dirty="0" smtClean="0"/>
              <a:t>2</a:t>
            </a:r>
            <a:r>
              <a:rPr lang="zh-CN" altLang="en-US" sz="4000" dirty="0" smtClean="0"/>
              <a:t>．多级页表 </a:t>
            </a:r>
          </a:p>
        </p:txBody>
      </p:sp>
      <p:sp>
        <p:nvSpPr>
          <p:cNvPr id="19" name="灯片编号占位符 5"/>
          <p:cNvSpPr>
            <a:spLocks noGrp="1"/>
          </p:cNvSpPr>
          <p:nvPr>
            <p:ph type="sldNum" sz="quarter" idx="12"/>
          </p:nvPr>
        </p:nvSpPr>
        <p:spPr/>
        <p:txBody>
          <a:bodyPr/>
          <a:lstStyle/>
          <a:p>
            <a:pPr>
              <a:defRPr/>
            </a:pPr>
            <a:fld id="{4CC3CF93-8EC8-4454-9287-69E43B5C0ECA}" type="slidenum">
              <a:rPr lang="en-US" altLang="zh-CN"/>
              <a:pPr>
                <a:defRPr/>
              </a:pPr>
              <a:t>55</a:t>
            </a:fld>
            <a:endParaRPr lang="en-US" altLang="zh-CN"/>
          </a:p>
        </p:txBody>
      </p:sp>
      <p:sp>
        <p:nvSpPr>
          <p:cNvPr id="339971" name="Text Box 3"/>
          <p:cNvSpPr txBox="1">
            <a:spLocks noChangeArrowheads="1"/>
          </p:cNvSpPr>
          <p:nvPr/>
        </p:nvSpPr>
        <p:spPr bwMode="auto">
          <a:xfrm>
            <a:off x="304800" y="1545173"/>
            <a:ext cx="8534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C00000"/>
                </a:solidFill>
              </a:rPr>
              <a:t>64</a:t>
            </a:r>
            <a:r>
              <a:rPr lang="zh-CN" altLang="en-US" sz="2800" b="1" dirty="0">
                <a:solidFill>
                  <a:srgbClr val="C00000"/>
                </a:solidFill>
                <a:latin typeface="宋体" pitchFamily="2" charset="-122"/>
              </a:rPr>
              <a:t>位地址，两级页表不行了。</a:t>
            </a:r>
            <a:r>
              <a:rPr lang="zh-CN" altLang="en-US" sz="2800" b="1" dirty="0">
                <a:solidFill>
                  <a:srgbClr val="000000"/>
                </a:solidFill>
                <a:latin typeface="宋体" pitchFamily="2" charset="-122"/>
              </a:rPr>
              <a:t>因为：</a:t>
            </a:r>
            <a:r>
              <a:rPr lang="zh-CN" altLang="en-US" sz="2800" b="1" dirty="0">
                <a:solidFill>
                  <a:srgbClr val="000000"/>
                </a:solidFill>
              </a:rPr>
              <a:t> </a:t>
            </a:r>
          </a:p>
          <a:p>
            <a:pPr eaLnBrk="1" fontAlgn="base" hangingPunct="1">
              <a:spcBef>
                <a:spcPct val="50000"/>
              </a:spcBef>
              <a:spcAft>
                <a:spcPct val="0"/>
              </a:spcAft>
            </a:pPr>
            <a:r>
              <a:rPr lang="zh-CN" altLang="en-US" sz="2800" b="1" dirty="0">
                <a:solidFill>
                  <a:srgbClr val="000000"/>
                </a:solidFill>
                <a:latin typeface="宋体" pitchFamily="2" charset="-122"/>
              </a:rPr>
              <a:t>设页大小为</a:t>
            </a:r>
            <a:r>
              <a:rPr lang="en-US" altLang="zh-CN" sz="2800" b="1" dirty="0">
                <a:solidFill>
                  <a:srgbClr val="000000"/>
                </a:solidFill>
              </a:rPr>
              <a:t>4KB</a:t>
            </a:r>
            <a:r>
              <a:rPr lang="zh-CN" altLang="en-US" sz="2800" b="1" dirty="0">
                <a:solidFill>
                  <a:srgbClr val="000000"/>
                </a:solidFill>
                <a:latin typeface="宋体" pitchFamily="2" charset="-122"/>
              </a:rPr>
              <a:t>（</a:t>
            </a:r>
            <a:r>
              <a:rPr lang="en-US" altLang="zh-CN" sz="2800" b="1" dirty="0">
                <a:solidFill>
                  <a:srgbClr val="000000"/>
                </a:solidFill>
              </a:rPr>
              <a:t>12</a:t>
            </a:r>
            <a:r>
              <a:rPr lang="zh-CN" altLang="en-US" sz="2800" b="1" dirty="0">
                <a:solidFill>
                  <a:srgbClr val="000000"/>
                </a:solidFill>
                <a:latin typeface="宋体" pitchFamily="2" charset="-122"/>
              </a:rPr>
              <a:t>位），</a:t>
            </a:r>
            <a:r>
              <a:rPr lang="zh-CN" altLang="en-US" sz="2800" b="1" dirty="0" smtClean="0">
                <a:solidFill>
                  <a:srgbClr val="000000"/>
                </a:solidFill>
                <a:latin typeface="宋体" pitchFamily="2" charset="-122"/>
              </a:rPr>
              <a:t>则</a:t>
            </a:r>
            <a:r>
              <a:rPr lang="en-US" altLang="zh-CN" sz="2800" b="1" dirty="0" smtClean="0">
                <a:solidFill>
                  <a:srgbClr val="FF0000"/>
                </a:solidFill>
                <a:latin typeface="宋体" pitchFamily="2" charset="-122"/>
              </a:rPr>
              <a:t>?</a:t>
            </a:r>
            <a:r>
              <a:rPr lang="zh-CN" altLang="en-US" sz="2800" b="1" dirty="0" smtClean="0">
                <a:solidFill>
                  <a:srgbClr val="FF0000"/>
                </a:solidFill>
                <a:latin typeface="宋体" pitchFamily="2" charset="-122"/>
              </a:rPr>
              <a:t>块</a:t>
            </a:r>
            <a:r>
              <a:rPr lang="zh-CN" altLang="en-US" sz="2800" b="1" dirty="0">
                <a:solidFill>
                  <a:srgbClr val="FF0000"/>
                </a:solidFill>
                <a:latin typeface="宋体" pitchFamily="2" charset="-122"/>
              </a:rPr>
              <a:t>号</a:t>
            </a:r>
            <a:r>
              <a:rPr lang="zh-CN" altLang="en-US" sz="2800" b="1" dirty="0">
                <a:solidFill>
                  <a:srgbClr val="000000"/>
                </a:solidFill>
                <a:latin typeface="宋体" pitchFamily="2" charset="-122"/>
              </a:rPr>
              <a:t>占</a:t>
            </a:r>
            <a:r>
              <a:rPr lang="en-US" altLang="zh-CN" sz="2800" b="1" dirty="0">
                <a:solidFill>
                  <a:srgbClr val="000000"/>
                </a:solidFill>
              </a:rPr>
              <a:t>52</a:t>
            </a:r>
            <a:r>
              <a:rPr lang="zh-CN" altLang="en-US" sz="2800" b="1" dirty="0">
                <a:solidFill>
                  <a:srgbClr val="000000"/>
                </a:solidFill>
                <a:latin typeface="宋体" pitchFamily="2" charset="-122"/>
              </a:rPr>
              <a:t>位（用</a:t>
            </a:r>
            <a:r>
              <a:rPr lang="en-US" altLang="zh-CN" sz="2800" b="1" dirty="0">
                <a:solidFill>
                  <a:srgbClr val="000000"/>
                </a:solidFill>
              </a:rPr>
              <a:t>8</a:t>
            </a:r>
            <a:r>
              <a:rPr lang="zh-CN" altLang="en-US" sz="2800" b="1" dirty="0">
                <a:solidFill>
                  <a:srgbClr val="000000"/>
                </a:solidFill>
                <a:latin typeface="宋体" pitchFamily="2" charset="-122"/>
              </a:rPr>
              <a:t>字节存储），每块可存储</a:t>
            </a:r>
            <a:r>
              <a:rPr lang="en-US" altLang="zh-CN" sz="2800" b="1" dirty="0">
                <a:solidFill>
                  <a:srgbClr val="000000"/>
                </a:solidFill>
              </a:rPr>
              <a:t>512</a:t>
            </a:r>
            <a:r>
              <a:rPr lang="zh-CN" altLang="en-US" sz="2800" b="1" dirty="0">
                <a:solidFill>
                  <a:srgbClr val="000000"/>
                </a:solidFill>
              </a:rPr>
              <a:t>个</a:t>
            </a:r>
            <a:r>
              <a:rPr lang="zh-CN" altLang="en-US" sz="2800" b="1" dirty="0">
                <a:solidFill>
                  <a:srgbClr val="FF0000"/>
                </a:solidFill>
              </a:rPr>
              <a:t>块号</a:t>
            </a:r>
            <a:r>
              <a:rPr lang="zh-CN" altLang="en-US" sz="2800" b="1" dirty="0">
                <a:solidFill>
                  <a:srgbClr val="000000"/>
                </a:solidFill>
                <a:latin typeface="宋体" pitchFamily="2" charset="-122"/>
              </a:rPr>
              <a:t>（故页表索引号占</a:t>
            </a:r>
            <a:r>
              <a:rPr lang="en-US" altLang="zh-CN" sz="2800" b="1" dirty="0">
                <a:solidFill>
                  <a:srgbClr val="000000"/>
                </a:solidFill>
              </a:rPr>
              <a:t>9</a:t>
            </a:r>
            <a:r>
              <a:rPr lang="zh-CN" altLang="en-US" sz="2800" b="1" dirty="0">
                <a:solidFill>
                  <a:srgbClr val="000000"/>
                </a:solidFill>
                <a:latin typeface="宋体" pitchFamily="2" charset="-122"/>
              </a:rPr>
              <a:t>位），则外层页号占</a:t>
            </a:r>
            <a:r>
              <a:rPr lang="en-US" altLang="zh-CN" sz="2800" b="1" dirty="0">
                <a:solidFill>
                  <a:srgbClr val="000000"/>
                </a:solidFill>
              </a:rPr>
              <a:t>43</a:t>
            </a:r>
            <a:r>
              <a:rPr lang="zh-CN" altLang="en-US" sz="2800" b="1" dirty="0">
                <a:solidFill>
                  <a:srgbClr val="000000"/>
                </a:solidFill>
                <a:latin typeface="宋体" pitchFamily="2" charset="-122"/>
              </a:rPr>
              <a:t>位（有</a:t>
            </a:r>
            <a:r>
              <a:rPr lang="en-US" altLang="zh-CN" sz="2800" b="1" dirty="0">
                <a:solidFill>
                  <a:srgbClr val="000000"/>
                </a:solidFill>
              </a:rPr>
              <a:t>2</a:t>
            </a:r>
            <a:r>
              <a:rPr lang="en-US" altLang="zh-CN" sz="2800" b="1" baseline="30000" dirty="0">
                <a:solidFill>
                  <a:srgbClr val="000000"/>
                </a:solidFill>
              </a:rPr>
              <a:t>43</a:t>
            </a:r>
            <a:r>
              <a:rPr lang="zh-CN" altLang="en-US" sz="2800" b="1" dirty="0">
                <a:solidFill>
                  <a:srgbClr val="000000"/>
                </a:solidFill>
                <a:latin typeface="宋体" pitchFamily="2" charset="-122"/>
              </a:rPr>
              <a:t>个页表），</a:t>
            </a:r>
            <a:r>
              <a:rPr lang="en-US" altLang="zh-CN" sz="2800" b="1" dirty="0">
                <a:solidFill>
                  <a:srgbClr val="000000"/>
                </a:solidFill>
              </a:rPr>
              <a:t>2</a:t>
            </a:r>
            <a:r>
              <a:rPr lang="en-US" altLang="zh-CN" sz="2800" b="1" baseline="30000" dirty="0">
                <a:solidFill>
                  <a:srgbClr val="000000"/>
                </a:solidFill>
              </a:rPr>
              <a:t>43</a:t>
            </a:r>
            <a:r>
              <a:rPr lang="zh-CN" altLang="en-US" sz="2800" b="1" dirty="0">
                <a:solidFill>
                  <a:srgbClr val="000000"/>
                </a:solidFill>
                <a:latin typeface="宋体" pitchFamily="2" charset="-122"/>
              </a:rPr>
              <a:t>个表项，因每个表项</a:t>
            </a:r>
            <a:r>
              <a:rPr lang="en-US" altLang="zh-CN" sz="2800" b="1" dirty="0">
                <a:solidFill>
                  <a:srgbClr val="000000"/>
                </a:solidFill>
              </a:rPr>
              <a:t>8</a:t>
            </a:r>
            <a:r>
              <a:rPr lang="zh-CN" altLang="en-US" sz="2800" b="1" dirty="0">
                <a:solidFill>
                  <a:srgbClr val="000000"/>
                </a:solidFill>
                <a:latin typeface="宋体" pitchFamily="2" charset="-122"/>
              </a:rPr>
              <a:t>（即</a:t>
            </a:r>
            <a:r>
              <a:rPr lang="en-US" altLang="zh-CN" sz="2800" b="1" dirty="0">
                <a:solidFill>
                  <a:srgbClr val="000000"/>
                </a:solidFill>
              </a:rPr>
              <a:t>2</a:t>
            </a:r>
            <a:r>
              <a:rPr lang="en-US" altLang="zh-CN" sz="2800" b="1" baseline="30000" dirty="0">
                <a:solidFill>
                  <a:srgbClr val="000000"/>
                </a:solidFill>
              </a:rPr>
              <a:t>3</a:t>
            </a:r>
            <a:r>
              <a:rPr lang="zh-CN" altLang="en-US" sz="2800" b="1" dirty="0">
                <a:solidFill>
                  <a:srgbClr val="000000"/>
                </a:solidFill>
                <a:latin typeface="宋体" pitchFamily="2" charset="-122"/>
              </a:rPr>
              <a:t>）个字节，所以存放外层页表需要</a:t>
            </a:r>
            <a:r>
              <a:rPr lang="en-US" altLang="zh-CN" sz="2800" b="1" dirty="0">
                <a:solidFill>
                  <a:srgbClr val="000000"/>
                </a:solidFill>
              </a:rPr>
              <a:t>2</a:t>
            </a:r>
            <a:r>
              <a:rPr lang="en-US" altLang="zh-CN" sz="2800" b="1" baseline="30000" dirty="0">
                <a:solidFill>
                  <a:srgbClr val="000000"/>
                </a:solidFill>
              </a:rPr>
              <a:t>46</a:t>
            </a:r>
            <a:r>
              <a:rPr lang="zh-CN" altLang="en-US" sz="2800" b="1" dirty="0">
                <a:solidFill>
                  <a:srgbClr val="000000"/>
                </a:solidFill>
                <a:latin typeface="宋体" pitchFamily="2" charset="-122"/>
              </a:rPr>
              <a:t>个字节（</a:t>
            </a:r>
            <a:r>
              <a:rPr lang="en-US" altLang="zh-CN" sz="2800" b="1" dirty="0">
                <a:solidFill>
                  <a:srgbClr val="000000"/>
                </a:solidFill>
                <a:latin typeface="宋体" pitchFamily="2" charset="-122"/>
              </a:rPr>
              <a:t>64TB</a:t>
            </a:r>
            <a:r>
              <a:rPr lang="zh-CN" altLang="en-US" sz="2800" b="1" dirty="0">
                <a:solidFill>
                  <a:srgbClr val="000000"/>
                </a:solidFill>
                <a:latin typeface="宋体" pitchFamily="2" charset="-122"/>
              </a:rPr>
              <a:t>），大得吓人</a:t>
            </a:r>
            <a:r>
              <a:rPr lang="zh-CN" altLang="en-US" sz="2800" b="1" dirty="0">
                <a:solidFill>
                  <a:srgbClr val="000000"/>
                </a:solidFill>
              </a:rPr>
              <a:t> </a:t>
            </a:r>
            <a:r>
              <a:rPr lang="en-US" altLang="zh-CN" sz="2800" b="1" dirty="0">
                <a:solidFill>
                  <a:srgbClr val="000000"/>
                </a:solidFill>
                <a:latin typeface="Times New Roman" pitchFamily="18" charset="0"/>
              </a:rPr>
              <a:t>——</a:t>
            </a:r>
            <a:r>
              <a:rPr lang="zh-CN" altLang="en-US" sz="2800" b="1" dirty="0">
                <a:solidFill>
                  <a:srgbClr val="000000"/>
                </a:solidFill>
              </a:rPr>
              <a:t>两级页表已经不行了。</a:t>
            </a:r>
          </a:p>
        </p:txBody>
      </p:sp>
      <p:sp>
        <p:nvSpPr>
          <p:cNvPr id="339972" name="Text Box 4"/>
          <p:cNvSpPr txBox="1">
            <a:spLocks noChangeArrowheads="1"/>
          </p:cNvSpPr>
          <p:nvPr/>
        </p:nvSpPr>
        <p:spPr bwMode="auto">
          <a:xfrm>
            <a:off x="520877" y="5068544"/>
            <a:ext cx="4011612" cy="547687"/>
          </a:xfrm>
          <a:prstGeom prst="rect">
            <a:avLst/>
          </a:prstGeom>
          <a:solidFill>
            <a:srgbClr val="9933FF"/>
          </a:solidFill>
          <a:ln w="2857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FFFF00"/>
                </a:solidFill>
                <a:latin typeface="楷体_GB2312" pitchFamily="49" charset="-122"/>
                <a:ea typeface="楷体_GB2312" pitchFamily="49" charset="-122"/>
              </a:rPr>
              <a:t>即使用</a:t>
            </a:r>
            <a:r>
              <a:rPr lang="en-US" altLang="zh-CN" sz="2800" b="1">
                <a:solidFill>
                  <a:srgbClr val="FFFF00"/>
                </a:solidFill>
                <a:latin typeface="楷体_GB2312" pitchFamily="49" charset="-122"/>
                <a:ea typeface="楷体_GB2312" pitchFamily="49" charset="-122"/>
              </a:rPr>
              <a:t>3</a:t>
            </a:r>
            <a:r>
              <a:rPr lang="zh-CN" altLang="en-US" sz="2800" b="1">
                <a:solidFill>
                  <a:srgbClr val="FFFF00"/>
                </a:solidFill>
                <a:latin typeface="楷体_GB2312" pitchFamily="49" charset="-122"/>
                <a:ea typeface="楷体_GB2312" pitchFamily="49" charset="-122"/>
              </a:rPr>
              <a:t>级页表也不行。 </a:t>
            </a:r>
          </a:p>
        </p:txBody>
      </p:sp>
      <p:graphicFrame>
        <p:nvGraphicFramePr>
          <p:cNvPr id="339973" name="Group 5"/>
          <p:cNvGraphicFramePr>
            <a:graphicFrameLocks noGrp="1"/>
          </p:cNvGraphicFramePr>
          <p:nvPr>
            <p:extLst>
              <p:ext uri="{D42A27DB-BD31-4B8C-83A1-F6EECF244321}">
                <p14:modId xmlns:p14="http://schemas.microsoft.com/office/powerpoint/2010/main" val="3700362801"/>
              </p:ext>
            </p:extLst>
          </p:nvPr>
        </p:nvGraphicFramePr>
        <p:xfrm>
          <a:off x="4861733" y="5143949"/>
          <a:ext cx="3657600" cy="396875"/>
        </p:xfrm>
        <a:graphic>
          <a:graphicData uri="http://schemas.openxmlformats.org/drawingml/2006/table">
            <a:tbl>
              <a:tblPr/>
              <a:tblGrid>
                <a:gridCol w="990600"/>
                <a:gridCol w="914400"/>
                <a:gridCol w="914400"/>
                <a:gridCol w="838200"/>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34</a:t>
                      </a:r>
                      <a:r>
                        <a:rPr kumimoji="1" lang="zh-CN" altLang="en-US" sz="2000" b="1" i="0" u="none" strike="noStrike" cap="none" normalizeH="0" baseline="0" dirty="0" smtClean="0">
                          <a:ln>
                            <a:noFill/>
                          </a:ln>
                          <a:solidFill>
                            <a:schemeClr val="tx1"/>
                          </a:solidFill>
                          <a:effectLst/>
                          <a:latin typeface="Arial" charset="0"/>
                          <a:ea typeface="宋体" pitchFamily="2" charset="-122"/>
                        </a:rPr>
                        <a:t>位</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9</a:t>
                      </a:r>
                      <a:r>
                        <a:rPr kumimoji="1" lang="zh-CN" altLang="en-US" sz="2000" b="1" i="0" u="none" strike="noStrike" cap="none" normalizeH="0" baseline="0" smtClean="0">
                          <a:ln>
                            <a:noFill/>
                          </a:ln>
                          <a:solidFill>
                            <a:schemeClr val="tx1"/>
                          </a:solidFill>
                          <a:effectLst/>
                          <a:latin typeface="Arial" charset="0"/>
                          <a:ea typeface="宋体" pitchFamily="2" charset="-122"/>
                        </a:rPr>
                        <a:t>位</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9</a:t>
                      </a:r>
                      <a:r>
                        <a:rPr kumimoji="1" lang="zh-CN" altLang="en-US" sz="2000" b="1" i="0" u="none" strike="noStrike" cap="none" normalizeH="0" baseline="0" smtClean="0">
                          <a:ln>
                            <a:noFill/>
                          </a:ln>
                          <a:solidFill>
                            <a:schemeClr val="tx1"/>
                          </a:solidFill>
                          <a:effectLst/>
                          <a:latin typeface="Arial" charset="0"/>
                          <a:ea typeface="宋体" pitchFamily="2" charset="-122"/>
                        </a:rPr>
                        <a:t>位</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Arial" charset="0"/>
                          <a:ea typeface="宋体" pitchFamily="2" charset="-122"/>
                        </a:rPr>
                        <a:t>12</a:t>
                      </a:r>
                      <a:r>
                        <a:rPr kumimoji="1" lang="zh-CN" altLang="en-US" sz="2000" b="1" i="0" u="none" strike="noStrike" cap="none" normalizeH="0" baseline="0" dirty="0" smtClean="0">
                          <a:ln>
                            <a:noFill/>
                          </a:ln>
                          <a:solidFill>
                            <a:schemeClr val="tx1"/>
                          </a:solidFill>
                          <a:effectLst/>
                          <a:latin typeface="Arial" charset="0"/>
                          <a:ea typeface="宋体" pitchFamily="2" charset="-122"/>
                        </a:rPr>
                        <a:t>位</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9985" name="Text Box 17"/>
          <p:cNvSpPr txBox="1">
            <a:spLocks noChangeArrowheads="1"/>
          </p:cNvSpPr>
          <p:nvPr/>
        </p:nvSpPr>
        <p:spPr bwMode="auto">
          <a:xfrm>
            <a:off x="1054306" y="5903893"/>
            <a:ext cx="7406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rPr>
              <a:t>外层页表有</a:t>
            </a:r>
            <a:r>
              <a:rPr lang="en-US" altLang="zh-CN" sz="2800" b="1" dirty="0">
                <a:solidFill>
                  <a:srgbClr val="0000FF"/>
                </a:solidFill>
              </a:rPr>
              <a:t>2</a:t>
            </a:r>
            <a:r>
              <a:rPr lang="en-US" altLang="zh-CN" sz="2800" b="1" baseline="30000" dirty="0">
                <a:solidFill>
                  <a:srgbClr val="0000FF"/>
                </a:solidFill>
              </a:rPr>
              <a:t>34</a:t>
            </a:r>
            <a:r>
              <a:rPr lang="zh-CN" altLang="en-US" sz="2800" b="1" dirty="0">
                <a:solidFill>
                  <a:srgbClr val="0000FF"/>
                </a:solidFill>
              </a:rPr>
              <a:t>个表项，占</a:t>
            </a:r>
            <a:r>
              <a:rPr lang="en-US" altLang="zh-CN" sz="2800" b="1" dirty="0">
                <a:solidFill>
                  <a:srgbClr val="0000FF"/>
                </a:solidFill>
              </a:rPr>
              <a:t>2</a:t>
            </a:r>
            <a:r>
              <a:rPr lang="en-US" altLang="zh-CN" sz="2800" b="1" baseline="30000" dirty="0">
                <a:solidFill>
                  <a:srgbClr val="0000FF"/>
                </a:solidFill>
              </a:rPr>
              <a:t>37</a:t>
            </a:r>
            <a:r>
              <a:rPr lang="zh-CN" altLang="en-US" sz="2800" b="1" dirty="0">
                <a:solidFill>
                  <a:srgbClr val="0000FF"/>
                </a:solidFill>
              </a:rPr>
              <a:t>字节，</a:t>
            </a:r>
            <a:r>
              <a:rPr lang="en-US" altLang="zh-CN" sz="2800" b="1" dirty="0">
                <a:solidFill>
                  <a:srgbClr val="0000FF"/>
                </a:solidFill>
              </a:rPr>
              <a:t>128GB</a:t>
            </a:r>
            <a:r>
              <a:rPr lang="zh-CN" altLang="en-US" sz="2800" b="1" dirty="0">
                <a:solidFill>
                  <a:srgbClr val="0000FF"/>
                </a:solidFill>
              </a:rPr>
              <a:t>。</a:t>
            </a:r>
          </a:p>
        </p:txBody>
      </p:sp>
      <p:sp>
        <p:nvSpPr>
          <p:cNvPr id="339986" name="AutoShape 18"/>
          <p:cNvSpPr>
            <a:spLocks noChangeArrowheads="1"/>
          </p:cNvSpPr>
          <p:nvPr/>
        </p:nvSpPr>
        <p:spPr bwMode="auto">
          <a:xfrm>
            <a:off x="4532489" y="5228087"/>
            <a:ext cx="304800" cy="2286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557516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9971"/>
                                        </p:tgtEl>
                                        <p:attrNameLst>
                                          <p:attrName>style.visibility</p:attrName>
                                        </p:attrNameLst>
                                      </p:cBhvr>
                                      <p:to>
                                        <p:strVal val="visible"/>
                                      </p:to>
                                    </p:set>
                                    <p:animEffect transition="in" filter="wipe(up)">
                                      <p:cBhvr>
                                        <p:cTn id="7" dur="500"/>
                                        <p:tgtEl>
                                          <p:spTgt spid="33997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3997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3998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39973"/>
                                        </p:tgtEl>
                                        <p:attrNameLst>
                                          <p:attrName>style.visibility</p:attrName>
                                        </p:attrNameLst>
                                      </p:cBhvr>
                                      <p:to>
                                        <p:strVal val="visible"/>
                                      </p:to>
                                    </p:set>
                                  </p:childTnLst>
                                </p:cTn>
                              </p:par>
                            </p:childTnLst>
                          </p:cTn>
                        </p:par>
                        <p:par>
                          <p:cTn id="17" fill="hold" nodeType="afterGroup">
                            <p:stCondLst>
                              <p:cond delay="2000"/>
                            </p:stCondLst>
                            <p:childTnLst>
                              <p:par>
                                <p:cTn id="18" presetID="9" presetClass="entr" presetSubtype="0" fill="hold" grpId="0" nodeType="afterEffect">
                                  <p:stCondLst>
                                    <p:cond delay="0"/>
                                  </p:stCondLst>
                                  <p:childTnLst>
                                    <p:set>
                                      <p:cBhvr>
                                        <p:cTn id="19" dur="1" fill="hold">
                                          <p:stCondLst>
                                            <p:cond delay="0"/>
                                          </p:stCondLst>
                                        </p:cTn>
                                        <p:tgtEl>
                                          <p:spTgt spid="339985"/>
                                        </p:tgtEl>
                                        <p:attrNameLst>
                                          <p:attrName>style.visibility</p:attrName>
                                        </p:attrNameLst>
                                      </p:cBhvr>
                                      <p:to>
                                        <p:strVal val="visible"/>
                                      </p:to>
                                    </p:set>
                                    <p:animEffect transition="in" filter="dissolve">
                                      <p:cBhvr>
                                        <p:cTn id="20" dur="500"/>
                                        <p:tgtEl>
                                          <p:spTgt spid="339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autoUpdateAnimBg="0"/>
      <p:bldP spid="339972" grpId="0" animBg="1" autoUpdateAnimBg="0"/>
      <p:bldP spid="339985" grpId="0" autoUpdateAnimBg="0"/>
      <p:bldP spid="339986"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3772C07-F423-42DA-999B-9F7B996AA475}" type="slidenum">
              <a:rPr lang="en-US" altLang="zh-CN"/>
              <a:pPr/>
              <a:t>56</a:t>
            </a:fld>
            <a:endParaRPr lang="en-US" altLang="zh-CN"/>
          </a:p>
        </p:txBody>
      </p:sp>
      <p:sp>
        <p:nvSpPr>
          <p:cNvPr id="404482" name="Rectangle 2"/>
          <p:cNvSpPr>
            <a:spLocks noGrp="1" noChangeArrowheads="1"/>
          </p:cNvSpPr>
          <p:nvPr>
            <p:ph type="title"/>
          </p:nvPr>
        </p:nvSpPr>
        <p:spPr/>
        <p:txBody>
          <a:bodyPr/>
          <a:lstStyle/>
          <a:p>
            <a:r>
              <a:rPr lang="en-US" altLang="zh-CN" dirty="0"/>
              <a:t>4.5.4.  </a:t>
            </a:r>
            <a:r>
              <a:rPr lang="zh-CN" altLang="en-US" dirty="0"/>
              <a:t>倒排页表</a:t>
            </a:r>
            <a:r>
              <a:rPr lang="en-US" altLang="zh-CN" dirty="0"/>
              <a:t>(</a:t>
            </a:r>
            <a:r>
              <a:rPr lang="zh-CN" altLang="en-US" dirty="0"/>
              <a:t>反向页表</a:t>
            </a:r>
            <a:r>
              <a:rPr lang="en-US" altLang="zh-CN" dirty="0"/>
              <a:t>)</a:t>
            </a:r>
          </a:p>
        </p:txBody>
      </p:sp>
      <p:sp>
        <p:nvSpPr>
          <p:cNvPr id="404483" name="Rectangle 3"/>
          <p:cNvSpPr>
            <a:spLocks noGrp="1" noChangeArrowheads="1"/>
          </p:cNvSpPr>
          <p:nvPr>
            <p:ph type="body" idx="1"/>
          </p:nvPr>
        </p:nvSpPr>
        <p:spPr/>
        <p:txBody>
          <a:bodyPr>
            <a:normAutofit lnSpcReduction="10000"/>
          </a:bodyPr>
          <a:lstStyle/>
          <a:p>
            <a:pPr algn="just">
              <a:lnSpc>
                <a:spcPct val="90000"/>
              </a:lnSpc>
            </a:pPr>
            <a:r>
              <a:rPr lang="zh-CN" altLang="en-US" sz="2400"/>
              <a:t>对于</a:t>
            </a:r>
            <a:r>
              <a:rPr lang="en-US" altLang="zh-CN" sz="2400"/>
              <a:t>64</a:t>
            </a:r>
            <a:r>
              <a:rPr lang="zh-CN" altLang="en-US" sz="2400"/>
              <a:t>位逻辑地址，解决问题的另一可选方法是使用倒排页表，该方法用于</a:t>
            </a:r>
            <a:r>
              <a:rPr lang="en-US" altLang="zh-CN" sz="2400"/>
              <a:t>Power PC</a:t>
            </a:r>
            <a:r>
              <a:rPr lang="zh-CN" altLang="en-US" sz="2400"/>
              <a:t>和</a:t>
            </a:r>
            <a:r>
              <a:rPr lang="en-US" altLang="zh-CN" sz="2400"/>
              <a:t>IBM</a:t>
            </a:r>
            <a:r>
              <a:rPr lang="zh-CN" altLang="en-US" sz="2400"/>
              <a:t>的</a:t>
            </a:r>
            <a:r>
              <a:rPr lang="en-US" altLang="zh-CN" sz="2400"/>
              <a:t>AS/400</a:t>
            </a:r>
            <a:r>
              <a:rPr lang="zh-CN" altLang="en-US" sz="2400"/>
              <a:t>中，</a:t>
            </a:r>
            <a:r>
              <a:rPr lang="en-US" altLang="zh-CN" sz="2400"/>
              <a:t>RT-PC</a:t>
            </a:r>
            <a:r>
              <a:rPr lang="zh-CN" altLang="en-US" sz="2400"/>
              <a:t>上的</a:t>
            </a:r>
            <a:r>
              <a:rPr lang="en-US" altLang="zh-CN" sz="2400"/>
              <a:t>Mach</a:t>
            </a:r>
            <a:r>
              <a:rPr lang="zh-CN" altLang="en-US" sz="2400"/>
              <a:t>操作系统的实现也用了这种技术。</a:t>
            </a:r>
          </a:p>
          <a:p>
            <a:pPr algn="just">
              <a:lnSpc>
                <a:spcPct val="90000"/>
              </a:lnSpc>
            </a:pPr>
            <a:r>
              <a:rPr lang="zh-CN" altLang="en-US" sz="2400"/>
              <a:t>在这种方法中，虚地址的页号部分使用一个简单的散列函数映射到散列表中。散列表包含一个指向反向表的指针，反向表中含有页表项（进程，虚拟页号）。</a:t>
            </a:r>
          </a:p>
          <a:p>
            <a:pPr algn="just">
              <a:lnSpc>
                <a:spcPct val="90000"/>
              </a:lnSpc>
            </a:pPr>
            <a:r>
              <a:rPr lang="zh-CN" altLang="en-US" sz="2400"/>
              <a:t>散列表和反向表中各有一项对应于一个实存页（页帧）。</a:t>
            </a:r>
          </a:p>
          <a:p>
            <a:pPr algn="just">
              <a:lnSpc>
                <a:spcPct val="90000"/>
              </a:lnSpc>
            </a:pPr>
            <a:r>
              <a:rPr lang="zh-CN" altLang="en-US" sz="2400"/>
              <a:t>不论有多少进程、支持多少虚页，页表（反向表）的大小只与实际内存大小有关</a:t>
            </a:r>
            <a:r>
              <a:rPr lang="en-US" altLang="zh-CN" sz="2400">
                <a:latin typeface="Arial" panose="020B0604020202020204" pitchFamily="34" charset="0"/>
              </a:rPr>
              <a:t>——</a:t>
            </a:r>
            <a:r>
              <a:rPr lang="zh-CN" altLang="en-US" sz="2400"/>
              <a:t>实际内存中每一个页帧有一个表项，而不是每个虚页有一个表项。例如</a:t>
            </a:r>
            <a:r>
              <a:rPr lang="en-US" altLang="zh-CN" sz="2400"/>
              <a:t>64</a:t>
            </a:r>
            <a:r>
              <a:rPr lang="zh-CN" altLang="en-US" sz="2400"/>
              <a:t>位虚地址，</a:t>
            </a:r>
            <a:r>
              <a:rPr lang="en-US" altLang="zh-CN" sz="2400"/>
              <a:t>4KB</a:t>
            </a:r>
            <a:r>
              <a:rPr lang="zh-CN" altLang="en-US" sz="2400"/>
              <a:t>的页，</a:t>
            </a:r>
            <a:r>
              <a:rPr lang="en-US" altLang="zh-CN" sz="2400"/>
              <a:t>256MB</a:t>
            </a:r>
            <a:r>
              <a:rPr lang="zh-CN" altLang="en-US" sz="2400"/>
              <a:t>的</a:t>
            </a:r>
            <a:r>
              <a:rPr lang="en-US" altLang="zh-CN" sz="2400"/>
              <a:t>RAM</a:t>
            </a:r>
            <a:r>
              <a:rPr lang="zh-CN" altLang="en-US" sz="2400"/>
              <a:t>，一个反向表仅虚</a:t>
            </a:r>
            <a:r>
              <a:rPr lang="en-US" altLang="zh-CN" sz="2400"/>
              <a:t>65536</a:t>
            </a:r>
            <a:r>
              <a:rPr lang="zh-CN" altLang="en-US" sz="2400"/>
              <a:t>个表项。</a:t>
            </a:r>
          </a:p>
          <a:p>
            <a:pPr algn="just">
              <a:lnSpc>
                <a:spcPct val="90000"/>
              </a:lnSpc>
            </a:pPr>
            <a:r>
              <a:rPr lang="zh-CN" altLang="en-US" sz="2400"/>
              <a:t>由于多个虚地址可能映射到同一个散列表项中，需要使用一种链接技术解决冲突。散列技术使得链都比较短，通常只有一到两项。</a:t>
            </a:r>
          </a:p>
        </p:txBody>
      </p:sp>
    </p:spTree>
    <p:extLst>
      <p:ext uri="{BB962C8B-B14F-4D97-AF65-F5344CB8AC3E}">
        <p14:creationId xmlns:p14="http://schemas.microsoft.com/office/powerpoint/2010/main" val="693596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wipe(up)">
                                      <p:cBhvr>
                                        <p:cTn id="7" dur="500"/>
                                        <p:tgtEl>
                                          <p:spTgt spid="40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2"/>
          </p:nvPr>
        </p:nvSpPr>
        <p:spPr/>
        <p:txBody>
          <a:bodyPr/>
          <a:lstStyle/>
          <a:p>
            <a:fld id="{8875E4A6-2377-4B12-8104-52ED5933846C}" type="slidenum">
              <a:rPr lang="en-US" altLang="zh-CN"/>
              <a:pPr/>
              <a:t>57</a:t>
            </a:fld>
            <a:endParaRPr lang="en-US" altLang="zh-CN"/>
          </a:p>
        </p:txBody>
      </p:sp>
      <p:sp>
        <p:nvSpPr>
          <p:cNvPr id="405506" name="AutoShape 2"/>
          <p:cNvSpPr>
            <a:spLocks noChangeArrowheads="1"/>
          </p:cNvSpPr>
          <p:nvPr/>
        </p:nvSpPr>
        <p:spPr bwMode="auto">
          <a:xfrm>
            <a:off x="538163" y="614363"/>
            <a:ext cx="1879600" cy="387350"/>
          </a:xfrm>
          <a:prstGeom prst="flowChartProcess">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页号   偏移量</a:t>
            </a:r>
          </a:p>
        </p:txBody>
      </p:sp>
      <p:sp>
        <p:nvSpPr>
          <p:cNvPr id="405507" name="Line 3"/>
          <p:cNvSpPr>
            <a:spLocks noChangeShapeType="1"/>
          </p:cNvSpPr>
          <p:nvPr/>
        </p:nvSpPr>
        <p:spPr bwMode="auto">
          <a:xfrm>
            <a:off x="1352550" y="638175"/>
            <a:ext cx="0" cy="3635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08" name="AutoShape 4"/>
          <p:cNvSpPr>
            <a:spLocks noChangeArrowheads="1"/>
          </p:cNvSpPr>
          <p:nvPr/>
        </p:nvSpPr>
        <p:spPr bwMode="auto">
          <a:xfrm>
            <a:off x="1477963" y="1790700"/>
            <a:ext cx="788987" cy="3144838"/>
          </a:xfrm>
          <a:prstGeom prst="flowChartProcess">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09" name="Line 5"/>
          <p:cNvSpPr>
            <a:spLocks noChangeShapeType="1"/>
          </p:cNvSpPr>
          <p:nvPr/>
        </p:nvSpPr>
        <p:spPr bwMode="auto">
          <a:xfrm>
            <a:off x="1477963" y="20796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0" name="Line 6"/>
          <p:cNvSpPr>
            <a:spLocks noChangeShapeType="1"/>
          </p:cNvSpPr>
          <p:nvPr/>
        </p:nvSpPr>
        <p:spPr bwMode="auto">
          <a:xfrm>
            <a:off x="1477963" y="23717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1" name="Line 7"/>
          <p:cNvSpPr>
            <a:spLocks noChangeShapeType="1"/>
          </p:cNvSpPr>
          <p:nvPr/>
        </p:nvSpPr>
        <p:spPr bwMode="auto">
          <a:xfrm>
            <a:off x="1477963" y="26511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2" name="Line 8"/>
          <p:cNvSpPr>
            <a:spLocks noChangeShapeType="1"/>
          </p:cNvSpPr>
          <p:nvPr/>
        </p:nvSpPr>
        <p:spPr bwMode="auto">
          <a:xfrm>
            <a:off x="1477963" y="29432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3" name="Line 9"/>
          <p:cNvSpPr>
            <a:spLocks noChangeShapeType="1"/>
          </p:cNvSpPr>
          <p:nvPr/>
        </p:nvSpPr>
        <p:spPr bwMode="auto">
          <a:xfrm>
            <a:off x="1477963" y="32480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4" name="Line 10"/>
          <p:cNvSpPr>
            <a:spLocks noChangeShapeType="1"/>
          </p:cNvSpPr>
          <p:nvPr/>
        </p:nvSpPr>
        <p:spPr bwMode="auto">
          <a:xfrm>
            <a:off x="1477963" y="35401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5" name="Line 11"/>
          <p:cNvSpPr>
            <a:spLocks noChangeShapeType="1"/>
          </p:cNvSpPr>
          <p:nvPr/>
        </p:nvSpPr>
        <p:spPr bwMode="auto">
          <a:xfrm>
            <a:off x="1477963" y="38195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6" name="Line 12"/>
          <p:cNvSpPr>
            <a:spLocks noChangeShapeType="1"/>
          </p:cNvSpPr>
          <p:nvPr/>
        </p:nvSpPr>
        <p:spPr bwMode="auto">
          <a:xfrm>
            <a:off x="1477963" y="41116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7" name="Line 13"/>
          <p:cNvSpPr>
            <a:spLocks noChangeShapeType="1"/>
          </p:cNvSpPr>
          <p:nvPr/>
        </p:nvSpPr>
        <p:spPr bwMode="auto">
          <a:xfrm>
            <a:off x="1477963" y="43656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8" name="Line 14"/>
          <p:cNvSpPr>
            <a:spLocks noChangeShapeType="1"/>
          </p:cNvSpPr>
          <p:nvPr/>
        </p:nvSpPr>
        <p:spPr bwMode="auto">
          <a:xfrm>
            <a:off x="1477963" y="4657725"/>
            <a:ext cx="7889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9" name="AutoShape 15"/>
          <p:cNvSpPr>
            <a:spLocks noChangeArrowheads="1"/>
          </p:cNvSpPr>
          <p:nvPr/>
        </p:nvSpPr>
        <p:spPr bwMode="auto">
          <a:xfrm>
            <a:off x="3257550" y="1803400"/>
            <a:ext cx="2554288" cy="3106738"/>
          </a:xfrm>
          <a:prstGeom prst="flowChartProcess">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0" name="Line 16"/>
          <p:cNvSpPr>
            <a:spLocks noChangeShapeType="1"/>
          </p:cNvSpPr>
          <p:nvPr/>
        </p:nvSpPr>
        <p:spPr bwMode="auto">
          <a:xfrm>
            <a:off x="3983038" y="1803400"/>
            <a:ext cx="0" cy="30940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1" name="Line 17"/>
          <p:cNvSpPr>
            <a:spLocks noChangeShapeType="1"/>
          </p:cNvSpPr>
          <p:nvPr/>
        </p:nvSpPr>
        <p:spPr bwMode="auto">
          <a:xfrm>
            <a:off x="5049838" y="1803400"/>
            <a:ext cx="0" cy="30813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2" name="Line 18"/>
          <p:cNvSpPr>
            <a:spLocks noChangeShapeType="1"/>
          </p:cNvSpPr>
          <p:nvPr/>
        </p:nvSpPr>
        <p:spPr bwMode="auto">
          <a:xfrm>
            <a:off x="3268663" y="20796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3" name="Line 19"/>
          <p:cNvSpPr>
            <a:spLocks noChangeShapeType="1"/>
          </p:cNvSpPr>
          <p:nvPr/>
        </p:nvSpPr>
        <p:spPr bwMode="auto">
          <a:xfrm>
            <a:off x="3255963" y="23590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4" name="Line 20"/>
          <p:cNvSpPr>
            <a:spLocks noChangeShapeType="1"/>
          </p:cNvSpPr>
          <p:nvPr/>
        </p:nvSpPr>
        <p:spPr bwMode="auto">
          <a:xfrm>
            <a:off x="3268663" y="26257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5" name="Line 21"/>
          <p:cNvSpPr>
            <a:spLocks noChangeShapeType="1"/>
          </p:cNvSpPr>
          <p:nvPr/>
        </p:nvSpPr>
        <p:spPr bwMode="auto">
          <a:xfrm>
            <a:off x="3255963" y="29051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6" name="Line 22"/>
          <p:cNvSpPr>
            <a:spLocks noChangeShapeType="1"/>
          </p:cNvSpPr>
          <p:nvPr/>
        </p:nvSpPr>
        <p:spPr bwMode="auto">
          <a:xfrm>
            <a:off x="3268663" y="31972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7" name="Line 23"/>
          <p:cNvSpPr>
            <a:spLocks noChangeShapeType="1"/>
          </p:cNvSpPr>
          <p:nvPr/>
        </p:nvSpPr>
        <p:spPr bwMode="auto">
          <a:xfrm>
            <a:off x="3255963" y="34766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8" name="Line 24"/>
          <p:cNvSpPr>
            <a:spLocks noChangeShapeType="1"/>
          </p:cNvSpPr>
          <p:nvPr/>
        </p:nvSpPr>
        <p:spPr bwMode="auto">
          <a:xfrm>
            <a:off x="3268663" y="37433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9" name="Line 25"/>
          <p:cNvSpPr>
            <a:spLocks noChangeShapeType="1"/>
          </p:cNvSpPr>
          <p:nvPr/>
        </p:nvSpPr>
        <p:spPr bwMode="auto">
          <a:xfrm>
            <a:off x="3255963" y="40227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0" name="Line 26"/>
          <p:cNvSpPr>
            <a:spLocks noChangeShapeType="1"/>
          </p:cNvSpPr>
          <p:nvPr/>
        </p:nvSpPr>
        <p:spPr bwMode="auto">
          <a:xfrm>
            <a:off x="3268663" y="43275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1" name="Line 27"/>
          <p:cNvSpPr>
            <a:spLocks noChangeShapeType="1"/>
          </p:cNvSpPr>
          <p:nvPr/>
        </p:nvSpPr>
        <p:spPr bwMode="auto">
          <a:xfrm>
            <a:off x="3255963" y="4606925"/>
            <a:ext cx="2543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2" name="Text Box 28"/>
          <p:cNvSpPr txBox="1">
            <a:spLocks noChangeArrowheads="1"/>
          </p:cNvSpPr>
          <p:nvPr/>
        </p:nvSpPr>
        <p:spPr bwMode="auto">
          <a:xfrm>
            <a:off x="3232150" y="1404938"/>
            <a:ext cx="738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页号</a:t>
            </a:r>
          </a:p>
        </p:txBody>
      </p:sp>
      <p:sp>
        <p:nvSpPr>
          <p:cNvPr id="405533" name="Text Box 29"/>
          <p:cNvSpPr txBox="1">
            <a:spLocks noChangeArrowheads="1"/>
          </p:cNvSpPr>
          <p:nvPr/>
        </p:nvSpPr>
        <p:spPr bwMode="auto">
          <a:xfrm>
            <a:off x="4159250" y="1404938"/>
            <a:ext cx="738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表项</a:t>
            </a:r>
          </a:p>
        </p:txBody>
      </p:sp>
      <p:sp>
        <p:nvSpPr>
          <p:cNvPr id="405534" name="Text Box 30"/>
          <p:cNvSpPr txBox="1">
            <a:spLocks noChangeArrowheads="1"/>
          </p:cNvSpPr>
          <p:nvPr/>
        </p:nvSpPr>
        <p:spPr bwMode="auto">
          <a:xfrm>
            <a:off x="5035550" y="1404938"/>
            <a:ext cx="738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链</a:t>
            </a:r>
          </a:p>
        </p:txBody>
      </p:sp>
      <p:sp>
        <p:nvSpPr>
          <p:cNvPr id="405535" name="Text Box 31"/>
          <p:cNvSpPr txBox="1">
            <a:spLocks noChangeArrowheads="1"/>
          </p:cNvSpPr>
          <p:nvPr/>
        </p:nvSpPr>
        <p:spPr bwMode="auto">
          <a:xfrm>
            <a:off x="1352550" y="4908550"/>
            <a:ext cx="1027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散列表</a:t>
            </a:r>
          </a:p>
        </p:txBody>
      </p:sp>
      <p:sp>
        <p:nvSpPr>
          <p:cNvPr id="405536" name="Text Box 32"/>
          <p:cNvSpPr txBox="1">
            <a:spLocks noChangeArrowheads="1"/>
          </p:cNvSpPr>
          <p:nvPr/>
        </p:nvSpPr>
        <p:spPr bwMode="auto">
          <a:xfrm>
            <a:off x="3981450" y="4908550"/>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反向页表</a:t>
            </a:r>
          </a:p>
        </p:txBody>
      </p:sp>
      <p:sp>
        <p:nvSpPr>
          <p:cNvPr id="405537" name="Line 33"/>
          <p:cNvSpPr>
            <a:spLocks noChangeShapeType="1"/>
          </p:cNvSpPr>
          <p:nvPr/>
        </p:nvSpPr>
        <p:spPr bwMode="auto">
          <a:xfrm>
            <a:off x="914400" y="1001713"/>
            <a:ext cx="0" cy="2955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8" name="Line 34"/>
          <p:cNvSpPr>
            <a:spLocks noChangeShapeType="1"/>
          </p:cNvSpPr>
          <p:nvPr/>
        </p:nvSpPr>
        <p:spPr bwMode="auto">
          <a:xfrm>
            <a:off x="901700" y="3970338"/>
            <a:ext cx="5508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9" name="Text Box 35"/>
          <p:cNvSpPr txBox="1">
            <a:spLocks noChangeArrowheads="1"/>
          </p:cNvSpPr>
          <p:nvPr/>
        </p:nvSpPr>
        <p:spPr bwMode="auto">
          <a:xfrm>
            <a:off x="425450" y="2305050"/>
            <a:ext cx="976313" cy="334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54000" bIns="0"/>
          <a:lstStyle/>
          <a:p>
            <a:pPr algn="ctr">
              <a:buClr>
                <a:schemeClr val="folHlink"/>
              </a:buClr>
              <a:buSzPct val="60000"/>
              <a:buFont typeface="Wingdings" panose="05000000000000000000" pitchFamily="2" charset="2"/>
              <a:buNone/>
            </a:pPr>
            <a:r>
              <a:rPr kumimoji="1" lang="en-US" altLang="zh-CN" sz="2000">
                <a:latin typeface="宋体" panose="02010600030101010101" pitchFamily="2" charset="-122"/>
                <a:ea typeface="宋体" panose="02010600030101010101" pitchFamily="2" charset="-122"/>
              </a:rPr>
              <a:t>(</a:t>
            </a:r>
            <a:r>
              <a:rPr kumimoji="1" lang="zh-CN" altLang="en-US" sz="2000">
                <a:latin typeface="宋体" panose="02010600030101010101" pitchFamily="2" charset="-122"/>
                <a:ea typeface="宋体" panose="02010600030101010101" pitchFamily="2" charset="-122"/>
              </a:rPr>
              <a:t>散列</a:t>
            </a:r>
            <a:r>
              <a:rPr kumimoji="1" lang="en-US" altLang="zh-CN" sz="2000">
                <a:latin typeface="宋体" panose="02010600030101010101" pitchFamily="2" charset="-122"/>
                <a:ea typeface="宋体" panose="02010600030101010101" pitchFamily="2" charset="-122"/>
              </a:rPr>
              <a:t>)</a:t>
            </a:r>
          </a:p>
        </p:txBody>
      </p:sp>
      <p:sp>
        <p:nvSpPr>
          <p:cNvPr id="405540" name="Line 36"/>
          <p:cNvSpPr>
            <a:spLocks noChangeShapeType="1"/>
          </p:cNvSpPr>
          <p:nvPr/>
        </p:nvSpPr>
        <p:spPr bwMode="auto">
          <a:xfrm>
            <a:off x="2054225" y="3970338"/>
            <a:ext cx="5762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1" name="Line 37"/>
          <p:cNvSpPr>
            <a:spLocks noChangeShapeType="1"/>
          </p:cNvSpPr>
          <p:nvPr/>
        </p:nvSpPr>
        <p:spPr bwMode="auto">
          <a:xfrm flipV="1">
            <a:off x="2630488" y="2505075"/>
            <a:ext cx="0" cy="1465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2" name="Line 38"/>
          <p:cNvSpPr>
            <a:spLocks noChangeShapeType="1"/>
          </p:cNvSpPr>
          <p:nvPr/>
        </p:nvSpPr>
        <p:spPr bwMode="auto">
          <a:xfrm>
            <a:off x="2630488" y="2505075"/>
            <a:ext cx="6016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3" name="Line 39"/>
          <p:cNvSpPr>
            <a:spLocks noChangeShapeType="1"/>
          </p:cNvSpPr>
          <p:nvPr/>
        </p:nvSpPr>
        <p:spPr bwMode="auto">
          <a:xfrm>
            <a:off x="5773738" y="2479675"/>
            <a:ext cx="2889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4" name="Line 40"/>
          <p:cNvSpPr>
            <a:spLocks noChangeShapeType="1"/>
          </p:cNvSpPr>
          <p:nvPr/>
        </p:nvSpPr>
        <p:spPr bwMode="auto">
          <a:xfrm>
            <a:off x="6062663" y="2479675"/>
            <a:ext cx="0" cy="1090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5" name="Line 41"/>
          <p:cNvSpPr>
            <a:spLocks noChangeShapeType="1"/>
          </p:cNvSpPr>
          <p:nvPr/>
        </p:nvSpPr>
        <p:spPr bwMode="auto">
          <a:xfrm flipH="1">
            <a:off x="5811838" y="3570288"/>
            <a:ext cx="2508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6" name="Line 42"/>
          <p:cNvSpPr>
            <a:spLocks noChangeShapeType="1"/>
          </p:cNvSpPr>
          <p:nvPr/>
        </p:nvSpPr>
        <p:spPr bwMode="auto">
          <a:xfrm>
            <a:off x="4183063" y="3482975"/>
            <a:ext cx="0" cy="2619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47" name="Text Box 43"/>
          <p:cNvSpPr txBox="1">
            <a:spLocks noChangeArrowheads="1"/>
          </p:cNvSpPr>
          <p:nvPr/>
        </p:nvSpPr>
        <p:spPr bwMode="auto">
          <a:xfrm>
            <a:off x="4221163" y="3406775"/>
            <a:ext cx="90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帧号</a:t>
            </a:r>
          </a:p>
        </p:txBody>
      </p:sp>
      <p:sp>
        <p:nvSpPr>
          <p:cNvPr id="405548" name="AutoShape 44"/>
          <p:cNvSpPr>
            <a:spLocks noChangeArrowheads="1"/>
          </p:cNvSpPr>
          <p:nvPr/>
        </p:nvSpPr>
        <p:spPr bwMode="auto">
          <a:xfrm>
            <a:off x="6264275" y="4513263"/>
            <a:ext cx="1879600" cy="387350"/>
          </a:xfrm>
          <a:prstGeom prst="flowChartProcess">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帧号   偏移量</a:t>
            </a:r>
          </a:p>
        </p:txBody>
      </p:sp>
      <p:sp>
        <p:nvSpPr>
          <p:cNvPr id="405549" name="Line 45"/>
          <p:cNvSpPr>
            <a:spLocks noChangeShapeType="1"/>
          </p:cNvSpPr>
          <p:nvPr/>
        </p:nvSpPr>
        <p:spPr bwMode="auto">
          <a:xfrm>
            <a:off x="7078663" y="4537075"/>
            <a:ext cx="0" cy="3635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0" name="Line 46"/>
          <p:cNvSpPr>
            <a:spLocks noChangeShapeType="1"/>
          </p:cNvSpPr>
          <p:nvPr/>
        </p:nvSpPr>
        <p:spPr bwMode="auto">
          <a:xfrm>
            <a:off x="4972050" y="3670300"/>
            <a:ext cx="16541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1" name="Line 47"/>
          <p:cNvSpPr>
            <a:spLocks noChangeShapeType="1"/>
          </p:cNvSpPr>
          <p:nvPr/>
        </p:nvSpPr>
        <p:spPr bwMode="auto">
          <a:xfrm>
            <a:off x="6626225" y="3670300"/>
            <a:ext cx="0" cy="8270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2" name="Line 48"/>
          <p:cNvSpPr>
            <a:spLocks noChangeShapeType="1"/>
          </p:cNvSpPr>
          <p:nvPr/>
        </p:nvSpPr>
        <p:spPr bwMode="auto">
          <a:xfrm>
            <a:off x="1879600" y="1014413"/>
            <a:ext cx="0" cy="2254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3" name="Line 49"/>
          <p:cNvSpPr>
            <a:spLocks noChangeShapeType="1"/>
          </p:cNvSpPr>
          <p:nvPr/>
        </p:nvSpPr>
        <p:spPr bwMode="auto">
          <a:xfrm>
            <a:off x="1879600" y="1239838"/>
            <a:ext cx="56356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4" name="Line 50"/>
          <p:cNvSpPr>
            <a:spLocks noChangeShapeType="1"/>
          </p:cNvSpPr>
          <p:nvPr/>
        </p:nvSpPr>
        <p:spPr bwMode="auto">
          <a:xfrm>
            <a:off x="7515225" y="1239838"/>
            <a:ext cx="0" cy="32702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5" name="Text Box 51"/>
          <p:cNvSpPr txBox="1">
            <a:spLocks noChangeArrowheads="1"/>
          </p:cNvSpPr>
          <p:nvPr/>
        </p:nvSpPr>
        <p:spPr bwMode="auto">
          <a:xfrm>
            <a:off x="6513513" y="4883150"/>
            <a:ext cx="1350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物理地址</a:t>
            </a:r>
          </a:p>
        </p:txBody>
      </p:sp>
      <p:sp>
        <p:nvSpPr>
          <p:cNvPr id="405556" name="Text Box 52"/>
          <p:cNvSpPr txBox="1">
            <a:spLocks noChangeArrowheads="1"/>
          </p:cNvSpPr>
          <p:nvPr/>
        </p:nvSpPr>
        <p:spPr bwMode="auto">
          <a:xfrm>
            <a:off x="703263" y="215900"/>
            <a:ext cx="1514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逻辑地址</a:t>
            </a:r>
          </a:p>
        </p:txBody>
      </p:sp>
      <p:sp>
        <p:nvSpPr>
          <p:cNvPr id="405557" name="Text Box 53"/>
          <p:cNvSpPr txBox="1">
            <a:spLocks noChangeArrowheads="1"/>
          </p:cNvSpPr>
          <p:nvPr/>
        </p:nvSpPr>
        <p:spPr bwMode="auto">
          <a:xfrm>
            <a:off x="2855913" y="5624513"/>
            <a:ext cx="324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dirty="0">
                <a:solidFill>
                  <a:srgbClr val="0000FF"/>
                </a:solidFill>
                <a:latin typeface="黑体" panose="02010609060101010101" pitchFamily="49" charset="-122"/>
                <a:ea typeface="黑体" panose="02010609060101010101" pitchFamily="49" charset="-122"/>
              </a:rPr>
              <a:t>图</a:t>
            </a:r>
            <a:r>
              <a:rPr kumimoji="1" lang="en-US" altLang="zh-CN" sz="2000" dirty="0">
                <a:solidFill>
                  <a:srgbClr val="0000FF"/>
                </a:solidFill>
                <a:latin typeface="Tahoma" panose="020B0604030504040204" pitchFamily="34" charset="0"/>
                <a:ea typeface="黑体" panose="02010609060101010101" pitchFamily="49" charset="-122"/>
              </a:rPr>
              <a:t>4-18</a:t>
            </a:r>
            <a:r>
              <a:rPr kumimoji="1" lang="en-US" altLang="zh-CN" sz="2000" dirty="0">
                <a:solidFill>
                  <a:srgbClr val="0000FF"/>
                </a:solidFill>
                <a:latin typeface="黑体" panose="02010609060101010101" pitchFamily="49" charset="-122"/>
                <a:ea typeface="黑体" panose="02010609060101010101" pitchFamily="49" charset="-122"/>
              </a:rPr>
              <a:t>   </a:t>
            </a:r>
            <a:r>
              <a:rPr kumimoji="1" lang="zh-CN" altLang="en-US" sz="2000" dirty="0">
                <a:solidFill>
                  <a:srgbClr val="0000FF"/>
                </a:solidFill>
                <a:latin typeface="黑体" panose="02010609060101010101" pitchFamily="49" charset="-122"/>
                <a:ea typeface="黑体" panose="02010609060101010101" pitchFamily="49" charset="-122"/>
              </a:rPr>
              <a:t>反向页表结构</a:t>
            </a:r>
          </a:p>
        </p:txBody>
      </p:sp>
    </p:spTree>
    <p:extLst>
      <p:ext uri="{BB962C8B-B14F-4D97-AF65-F5344CB8AC3E}">
        <p14:creationId xmlns:p14="http://schemas.microsoft.com/office/powerpoint/2010/main" val="9693703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DA6C6C8-78AB-46FE-AE62-ABFA5F14DBCA}" type="slidenum">
              <a:rPr lang="en-US" altLang="zh-CN"/>
              <a:pPr/>
              <a:t>58</a:t>
            </a:fld>
            <a:endParaRPr lang="en-US" altLang="zh-CN"/>
          </a:p>
        </p:txBody>
      </p:sp>
      <p:sp>
        <p:nvSpPr>
          <p:cNvPr id="406530" name="Rectangle 2"/>
          <p:cNvSpPr>
            <a:spLocks noGrp="1" noChangeArrowheads="1"/>
          </p:cNvSpPr>
          <p:nvPr>
            <p:ph type="title"/>
          </p:nvPr>
        </p:nvSpPr>
        <p:spPr/>
        <p:txBody>
          <a:bodyPr/>
          <a:lstStyle/>
          <a:p>
            <a:r>
              <a:rPr lang="zh-CN" altLang="en-US"/>
              <a:t>例题</a:t>
            </a:r>
          </a:p>
        </p:txBody>
      </p:sp>
      <p:sp>
        <p:nvSpPr>
          <p:cNvPr id="406531" name="Rectangle 3"/>
          <p:cNvSpPr>
            <a:spLocks noGrp="1" noChangeArrowheads="1"/>
          </p:cNvSpPr>
          <p:nvPr>
            <p:ph type="body" idx="1"/>
          </p:nvPr>
        </p:nvSpPr>
        <p:spPr>
          <a:xfrm>
            <a:off x="395536" y="1196752"/>
            <a:ext cx="8574088" cy="5091113"/>
          </a:xfrm>
        </p:spPr>
        <p:txBody>
          <a:bodyPr>
            <a:normAutofit/>
          </a:bodyPr>
          <a:lstStyle/>
          <a:p>
            <a:pPr>
              <a:buFont typeface="Wingdings" panose="05000000000000000000" pitchFamily="2" charset="2"/>
              <a:buNone/>
            </a:pPr>
            <a:r>
              <a:rPr lang="en-US" altLang="zh-CN" sz="3600" dirty="0"/>
              <a:t>1.</a:t>
            </a:r>
            <a:r>
              <a:rPr lang="zh-CN" altLang="en-US" sz="3600" dirty="0"/>
              <a:t>已知某系统页面长</a:t>
            </a:r>
            <a:r>
              <a:rPr lang="en-US" altLang="zh-CN" sz="3600" dirty="0"/>
              <a:t>4KB</a:t>
            </a:r>
            <a:r>
              <a:rPr lang="zh-CN" altLang="en-US" sz="3600" dirty="0"/>
              <a:t>，页表项</a:t>
            </a:r>
            <a:r>
              <a:rPr lang="en-US" altLang="zh-CN" sz="3600" dirty="0"/>
              <a:t>4B</a:t>
            </a:r>
            <a:r>
              <a:rPr lang="zh-CN" altLang="en-US" sz="3600" dirty="0"/>
              <a:t>，采用多级页表映射</a:t>
            </a:r>
            <a:r>
              <a:rPr lang="en-US" altLang="zh-CN" sz="3600" dirty="0"/>
              <a:t>64</a:t>
            </a:r>
            <a:r>
              <a:rPr lang="zh-CN" altLang="en-US" sz="3600" dirty="0"/>
              <a:t>位虚地址空间。若限定最高层页表占</a:t>
            </a:r>
            <a:r>
              <a:rPr lang="en-US" altLang="zh-CN" sz="3600" dirty="0"/>
              <a:t>1</a:t>
            </a:r>
            <a:r>
              <a:rPr lang="zh-CN" altLang="en-US" sz="3600" dirty="0"/>
              <a:t>页，问它可以采用几级页表？</a:t>
            </a:r>
          </a:p>
          <a:p>
            <a:pPr>
              <a:buFont typeface="Wingdings" panose="05000000000000000000" pitchFamily="2" charset="2"/>
              <a:buNone/>
            </a:pPr>
            <a:r>
              <a:rPr lang="en-US" altLang="zh-CN" sz="3600" dirty="0"/>
              <a:t>2.</a:t>
            </a:r>
            <a:r>
              <a:rPr lang="zh-CN" altLang="en-US" sz="3600" dirty="0"/>
              <a:t>设某系统页面大小为</a:t>
            </a:r>
            <a:r>
              <a:rPr lang="en-US" altLang="zh-CN" sz="3600" dirty="0"/>
              <a:t>4KB</a:t>
            </a:r>
            <a:r>
              <a:rPr lang="zh-CN" altLang="en-US" sz="3600" dirty="0"/>
              <a:t>，逻辑地址为</a:t>
            </a:r>
            <a:r>
              <a:rPr lang="en-US" altLang="zh-CN" sz="3600" smtClean="0"/>
              <a:t>4GB</a:t>
            </a:r>
            <a:r>
              <a:rPr lang="zh-CN" altLang="en-US" sz="3600" dirty="0"/>
              <a:t>，内存大小为</a:t>
            </a:r>
            <a:r>
              <a:rPr lang="en-US" altLang="zh-CN" sz="3600" dirty="0"/>
              <a:t>128MB</a:t>
            </a:r>
            <a:r>
              <a:rPr lang="zh-CN" altLang="en-US" sz="3600" dirty="0"/>
              <a:t>，则反向页表的长度</a:t>
            </a:r>
            <a:r>
              <a:rPr lang="en-US" altLang="zh-CN" sz="3600" dirty="0"/>
              <a:t>(</a:t>
            </a:r>
            <a:r>
              <a:rPr lang="zh-CN" altLang="en-US" sz="3600" dirty="0"/>
              <a:t>表项数</a:t>
            </a:r>
            <a:r>
              <a:rPr lang="en-US" altLang="zh-CN" sz="3600" dirty="0"/>
              <a:t>)</a:t>
            </a:r>
            <a:r>
              <a:rPr lang="zh-CN" altLang="en-US" sz="3600" dirty="0"/>
              <a:t>是多少？</a:t>
            </a:r>
          </a:p>
        </p:txBody>
      </p:sp>
    </p:spTree>
    <p:extLst>
      <p:ext uri="{BB962C8B-B14F-4D97-AF65-F5344CB8AC3E}">
        <p14:creationId xmlns:p14="http://schemas.microsoft.com/office/powerpoint/2010/main" val="36937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wipe(up)">
                                      <p:cBhvr>
                                        <p:cTn id="7" dur="500"/>
                                        <p:tgtEl>
                                          <p:spTgt spid="40653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animEffect transition="in" filter="wipe(up)">
                                      <p:cBhvr>
                                        <p:cTn id="11" dur="500"/>
                                        <p:tgtEl>
                                          <p:spTgt spid="406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2"/>
          <p:cNvSpPr>
            <a:spLocks noGrp="1" noChangeArrowheads="1"/>
          </p:cNvSpPr>
          <p:nvPr>
            <p:ph type="title"/>
          </p:nvPr>
        </p:nvSpPr>
        <p:spPr>
          <a:xfrm>
            <a:off x="541288" y="476672"/>
            <a:ext cx="7383463" cy="693738"/>
          </a:xfrm>
        </p:spPr>
        <p:txBody>
          <a:bodyPr>
            <a:normAutofit fontScale="90000"/>
          </a:bodyPr>
          <a:lstStyle/>
          <a:p>
            <a:pPr eaLnBrk="1" hangingPunct="1"/>
            <a:r>
              <a:rPr lang="en-US" altLang="zh-CN" dirty="0" smtClean="0"/>
              <a:t>4.6   </a:t>
            </a:r>
            <a:r>
              <a:rPr lang="zh-CN" altLang="en-US" dirty="0" smtClean="0">
                <a:latin typeface="Times New Roman" pitchFamily="18" charset="0"/>
              </a:rPr>
              <a:t>基本分段存储管理方式</a:t>
            </a:r>
            <a:r>
              <a:rPr lang="zh-CN" altLang="en-US" dirty="0" smtClean="0"/>
              <a:t> </a:t>
            </a:r>
          </a:p>
        </p:txBody>
      </p:sp>
      <p:sp>
        <p:nvSpPr>
          <p:cNvPr id="251908" name="Rectangle 3"/>
          <p:cNvSpPr>
            <a:spLocks noGrp="1" noChangeArrowheads="1"/>
          </p:cNvSpPr>
          <p:nvPr>
            <p:ph idx="1"/>
          </p:nvPr>
        </p:nvSpPr>
        <p:spPr>
          <a:xfrm>
            <a:off x="323528" y="1844824"/>
            <a:ext cx="7315200" cy="573088"/>
          </a:xfrm>
        </p:spPr>
        <p:txBody>
          <a:bodyPr/>
          <a:lstStyle/>
          <a:p>
            <a:pPr marL="0" indent="0" eaLnBrk="1" hangingPunct="1">
              <a:lnSpc>
                <a:spcPct val="90000"/>
              </a:lnSpc>
              <a:buNone/>
            </a:pPr>
            <a:r>
              <a:rPr lang="en-US" altLang="zh-CN" dirty="0" smtClean="0"/>
              <a:t>4.6.1   </a:t>
            </a:r>
            <a:r>
              <a:rPr lang="zh-CN" altLang="en-US" dirty="0" smtClean="0">
                <a:latin typeface="宋体" pitchFamily="2" charset="-122"/>
              </a:rPr>
              <a:t>分段存储管理方式的引入</a:t>
            </a:r>
            <a:r>
              <a:rPr lang="zh-CN" altLang="en-US" dirty="0" smtClean="0"/>
              <a:t> </a:t>
            </a:r>
          </a:p>
        </p:txBody>
      </p:sp>
      <p:sp>
        <p:nvSpPr>
          <p:cNvPr id="9" name="灯片编号占位符 5"/>
          <p:cNvSpPr>
            <a:spLocks noGrp="1"/>
          </p:cNvSpPr>
          <p:nvPr>
            <p:ph type="sldNum" sz="quarter" idx="12"/>
          </p:nvPr>
        </p:nvSpPr>
        <p:spPr/>
        <p:txBody>
          <a:bodyPr/>
          <a:lstStyle/>
          <a:p>
            <a:pPr>
              <a:defRPr/>
            </a:pPr>
            <a:fld id="{F9EE5F8C-C9E0-4B78-84F3-110504FDC81B}" type="slidenum">
              <a:rPr lang="en-US" altLang="zh-CN">
                <a:solidFill>
                  <a:srgbClr val="2F2F2F">
                    <a:lumMod val="75000"/>
                    <a:lumOff val="25000"/>
                  </a:srgbClr>
                </a:solidFill>
              </a:rPr>
              <a:pPr>
                <a:defRPr/>
              </a:pPr>
              <a:t>59</a:t>
            </a:fld>
            <a:endParaRPr lang="en-US" altLang="zh-CN">
              <a:solidFill>
                <a:srgbClr val="2F2F2F">
                  <a:lumMod val="75000"/>
                  <a:lumOff val="25000"/>
                </a:srgbClr>
              </a:solidFill>
            </a:endParaRPr>
          </a:p>
        </p:txBody>
      </p:sp>
      <p:sp>
        <p:nvSpPr>
          <p:cNvPr id="251909" name="Text Box 4"/>
          <p:cNvSpPr txBox="1">
            <a:spLocks noChangeArrowheads="1"/>
          </p:cNvSpPr>
          <p:nvPr/>
        </p:nvSpPr>
        <p:spPr bwMode="auto">
          <a:xfrm>
            <a:off x="533400" y="2683768"/>
            <a:ext cx="662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仿宋_GB2312" pitchFamily="49" charset="-122"/>
                <a:ea typeface="仿宋_GB2312" pitchFamily="49" charset="-122"/>
              </a:rPr>
              <a:t>主要是为了满足用户和程序员的下述需要： </a:t>
            </a:r>
          </a:p>
        </p:txBody>
      </p:sp>
      <p:sp>
        <p:nvSpPr>
          <p:cNvPr id="345093" name="Text Box 5"/>
          <p:cNvSpPr txBox="1">
            <a:spLocks noChangeArrowheads="1"/>
          </p:cNvSpPr>
          <p:nvPr/>
        </p:nvSpPr>
        <p:spPr bwMode="auto">
          <a:xfrm>
            <a:off x="611560" y="3562691"/>
            <a:ext cx="2027237" cy="452698"/>
          </a:xfrm>
          <a:prstGeom prst="rect">
            <a:avLst/>
          </a:prstGeom>
          <a:solidFill>
            <a:schemeClr val="accent3">
              <a:lumMod val="60000"/>
              <a:lumOff val="40000"/>
            </a:schemeClr>
          </a:solidFill>
          <a:ln w="9525">
            <a:solidFill>
              <a:schemeClr val="accent3">
                <a:lumMod val="60000"/>
                <a:lumOff val="40000"/>
              </a:schemeClr>
            </a:solidFill>
            <a:miter lim="800000"/>
            <a:headEnd/>
            <a:tailEnd/>
          </a:ln>
          <a:effectLs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smtClean="0">
                <a:solidFill>
                  <a:srgbClr val="333399"/>
                </a:solidFill>
                <a:latin typeface="楷体_GB2312" pitchFamily="49" charset="-122"/>
                <a:ea typeface="楷体_GB2312" pitchFamily="49" charset="-122"/>
              </a:rPr>
              <a:t>1</a:t>
            </a:r>
            <a:r>
              <a:rPr lang="zh-CN" altLang="en-US" sz="2800" b="1" dirty="0" smtClean="0">
                <a:solidFill>
                  <a:srgbClr val="333399"/>
                </a:solidFill>
                <a:latin typeface="楷体_GB2312" pitchFamily="49" charset="-122"/>
                <a:ea typeface="楷体_GB2312" pitchFamily="49" charset="-122"/>
              </a:rPr>
              <a:t>、方便</a:t>
            </a:r>
            <a:r>
              <a:rPr lang="zh-CN" altLang="en-US" sz="2800" b="1" dirty="0">
                <a:solidFill>
                  <a:srgbClr val="333399"/>
                </a:solidFill>
                <a:latin typeface="楷体_GB2312" pitchFamily="49" charset="-122"/>
                <a:ea typeface="楷体_GB2312" pitchFamily="49" charset="-122"/>
              </a:rPr>
              <a:t>编程 </a:t>
            </a:r>
          </a:p>
        </p:txBody>
      </p:sp>
      <p:sp>
        <p:nvSpPr>
          <p:cNvPr id="345094" name="Text Box 6"/>
          <p:cNvSpPr txBox="1">
            <a:spLocks noChangeArrowheads="1"/>
          </p:cNvSpPr>
          <p:nvPr/>
        </p:nvSpPr>
        <p:spPr bwMode="auto">
          <a:xfrm>
            <a:off x="683568" y="4293096"/>
            <a:ext cx="7848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dirty="0">
                <a:solidFill>
                  <a:srgbClr val="000000"/>
                </a:solidFill>
                <a:ea typeface="黑体" pitchFamily="2" charset="-122"/>
              </a:rPr>
              <a:t>      </a:t>
            </a:r>
            <a:r>
              <a:rPr lang="zh-CN" altLang="en-US" sz="2800" dirty="0">
                <a:solidFill>
                  <a:srgbClr val="000000"/>
                </a:solidFill>
                <a:ea typeface="黑体" pitchFamily="2" charset="-122"/>
              </a:rPr>
              <a:t>通常用户把自己的程序按逻辑关系分为若干个段，每段都从</a:t>
            </a:r>
            <a:r>
              <a:rPr lang="en-US" altLang="zh-CN" sz="2800" dirty="0">
                <a:solidFill>
                  <a:srgbClr val="000000"/>
                </a:solidFill>
                <a:ea typeface="黑体" pitchFamily="2" charset="-122"/>
              </a:rPr>
              <a:t>0</a:t>
            </a:r>
            <a:r>
              <a:rPr lang="zh-CN" altLang="en-US" sz="2800" dirty="0">
                <a:solidFill>
                  <a:srgbClr val="000000"/>
                </a:solidFill>
                <a:ea typeface="黑体" pitchFamily="2" charset="-122"/>
              </a:rPr>
              <a:t>开始编址，并有自己的名字和长度。因此，希望要访问的逻辑地址是由段名</a:t>
            </a:r>
            <a:r>
              <a:rPr lang="en-US" altLang="zh-CN" sz="2800" dirty="0">
                <a:solidFill>
                  <a:srgbClr val="000000"/>
                </a:solidFill>
                <a:latin typeface="宋体" pitchFamily="2" charset="-122"/>
              </a:rPr>
              <a:t>(</a:t>
            </a:r>
            <a:r>
              <a:rPr lang="zh-CN" altLang="en-US" sz="2800" dirty="0">
                <a:solidFill>
                  <a:srgbClr val="000000"/>
                </a:solidFill>
                <a:ea typeface="黑体" pitchFamily="2" charset="-122"/>
              </a:rPr>
              <a:t>段号</a:t>
            </a:r>
            <a:r>
              <a:rPr lang="en-US" altLang="zh-CN" sz="2800" dirty="0">
                <a:solidFill>
                  <a:srgbClr val="000000"/>
                </a:solidFill>
                <a:latin typeface="宋体" pitchFamily="2" charset="-122"/>
              </a:rPr>
              <a:t>)</a:t>
            </a:r>
            <a:r>
              <a:rPr lang="zh-CN" altLang="en-US" sz="2800" dirty="0">
                <a:solidFill>
                  <a:srgbClr val="000000"/>
                </a:solidFill>
                <a:ea typeface="黑体" pitchFamily="2" charset="-122"/>
              </a:rPr>
              <a:t>和段内偏移量</a:t>
            </a:r>
            <a:r>
              <a:rPr lang="en-US" altLang="zh-CN" sz="2800" dirty="0">
                <a:solidFill>
                  <a:srgbClr val="000000"/>
                </a:solidFill>
                <a:latin typeface="宋体" pitchFamily="2" charset="-122"/>
              </a:rPr>
              <a:t>(</a:t>
            </a:r>
            <a:r>
              <a:rPr lang="zh-CN" altLang="en-US" sz="2800" dirty="0">
                <a:solidFill>
                  <a:srgbClr val="000000"/>
                </a:solidFill>
                <a:ea typeface="黑体" pitchFamily="2" charset="-122"/>
              </a:rPr>
              <a:t>段内地址</a:t>
            </a:r>
            <a:r>
              <a:rPr lang="en-US" altLang="zh-CN" sz="2800" dirty="0">
                <a:solidFill>
                  <a:srgbClr val="000000"/>
                </a:solidFill>
                <a:latin typeface="宋体" pitchFamily="2" charset="-122"/>
              </a:rPr>
              <a:t>)</a:t>
            </a:r>
            <a:r>
              <a:rPr lang="zh-CN" altLang="en-US" sz="2800" dirty="0">
                <a:solidFill>
                  <a:srgbClr val="000000"/>
                </a:solidFill>
                <a:ea typeface="黑体" pitchFamily="2" charset="-122"/>
              </a:rPr>
              <a:t>决定的。  </a:t>
            </a:r>
          </a:p>
        </p:txBody>
      </p:sp>
    </p:spTree>
    <p:extLst>
      <p:ext uri="{BB962C8B-B14F-4D97-AF65-F5344CB8AC3E}">
        <p14:creationId xmlns:p14="http://schemas.microsoft.com/office/powerpoint/2010/main" val="237998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5093"/>
                                        </p:tgtEl>
                                        <p:attrNameLst>
                                          <p:attrName>style.visibility</p:attrName>
                                        </p:attrNameLst>
                                      </p:cBhvr>
                                      <p:to>
                                        <p:strVal val="visible"/>
                                      </p:to>
                                    </p:set>
                                    <p:anim calcmode="lin" valueType="num">
                                      <p:cBhvr additive="base">
                                        <p:cTn id="7" dur="500" fill="hold"/>
                                        <p:tgtEl>
                                          <p:spTgt spid="345093"/>
                                        </p:tgtEl>
                                        <p:attrNameLst>
                                          <p:attrName>ppt_x</p:attrName>
                                        </p:attrNameLst>
                                      </p:cBhvr>
                                      <p:tavLst>
                                        <p:tav tm="0">
                                          <p:val>
                                            <p:strVal val="0-#ppt_w/2"/>
                                          </p:val>
                                        </p:tav>
                                        <p:tav tm="100000">
                                          <p:val>
                                            <p:strVal val="#ppt_x"/>
                                          </p:val>
                                        </p:tav>
                                      </p:tavLst>
                                    </p:anim>
                                    <p:anim calcmode="lin" valueType="num">
                                      <p:cBhvr additive="base">
                                        <p:cTn id="8" dur="500" fill="hold"/>
                                        <p:tgtEl>
                                          <p:spTgt spid="3450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45094"/>
                                        </p:tgtEl>
                                        <p:attrNameLst>
                                          <p:attrName>style.visibility</p:attrName>
                                        </p:attrNameLst>
                                      </p:cBhvr>
                                      <p:to>
                                        <p:strVal val="visible"/>
                                      </p:to>
                                    </p:set>
                                    <p:animEffect transition="in" filter="wipe(up)">
                                      <p:cBhvr>
                                        <p:cTn id="12" dur="500"/>
                                        <p:tgtEl>
                                          <p:spTgt spid="345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3" grpId="0" animBg="1" autoUpdateAnimBg="0"/>
      <p:bldP spid="34509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fld id="{20512A59-48BB-4CEF-AD68-05F2E1C8C767}" type="slidenum">
              <a:rPr lang="en-US" altLang="zh-CN"/>
              <a:pPr/>
              <a:t>6</a:t>
            </a:fld>
            <a:endParaRPr lang="en-US" altLang="zh-CN"/>
          </a:p>
        </p:txBody>
      </p:sp>
      <p:grpSp>
        <p:nvGrpSpPr>
          <p:cNvPr id="769049" name="Group 25"/>
          <p:cNvGrpSpPr>
            <a:grpSpLocks/>
          </p:cNvGrpSpPr>
          <p:nvPr/>
        </p:nvGrpSpPr>
        <p:grpSpPr bwMode="auto">
          <a:xfrm>
            <a:off x="1042988" y="476250"/>
            <a:ext cx="6445250" cy="3486151"/>
            <a:chOff x="113" y="459"/>
            <a:chExt cx="4060" cy="2196"/>
          </a:xfrm>
        </p:grpSpPr>
        <p:sp>
          <p:nvSpPr>
            <p:cNvPr id="769032" name="AutoShape 8"/>
            <p:cNvSpPr>
              <a:spLocks noChangeArrowheads="1"/>
            </p:cNvSpPr>
            <p:nvPr/>
          </p:nvSpPr>
          <p:spPr bwMode="auto">
            <a:xfrm rot="10800000">
              <a:off x="1542" y="459"/>
              <a:ext cx="2533" cy="173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tIns="3600" bIns="10800" anchor="ctr"/>
            <a:lstStyle/>
            <a:p>
              <a:pPr algn="ctr">
                <a:spcBef>
                  <a:spcPct val="20000"/>
                </a:spcBef>
              </a:pPr>
              <a:r>
                <a:rPr lang="zh-CN" altLang="en-US" sz="2400" b="1">
                  <a:latin typeface="Tahoma" panose="020B0604030504040204" pitchFamily="34" charset="0"/>
                  <a:ea typeface="宋体" panose="02010600030101010101" pitchFamily="2" charset="-122"/>
                </a:rPr>
                <a:t>寄存器</a:t>
              </a:r>
            </a:p>
            <a:p>
              <a:pPr algn="ctr">
                <a:spcBef>
                  <a:spcPct val="20000"/>
                </a:spcBef>
              </a:pPr>
              <a:r>
                <a:rPr lang="zh-CN" altLang="en-US" sz="2400" b="1">
                  <a:latin typeface="Tahoma" panose="020B0604030504040204" pitchFamily="34" charset="0"/>
                  <a:ea typeface="宋体" panose="02010600030101010101" pitchFamily="2" charset="-122"/>
                </a:rPr>
                <a:t>高速缓存</a:t>
              </a:r>
            </a:p>
            <a:p>
              <a:pPr algn="ctr">
                <a:spcBef>
                  <a:spcPct val="20000"/>
                </a:spcBef>
              </a:pPr>
              <a:r>
                <a:rPr lang="zh-CN" altLang="en-US" sz="2400" b="1">
                  <a:latin typeface="Tahoma" panose="020B0604030504040204" pitchFamily="34" charset="0"/>
                  <a:ea typeface="宋体" panose="02010600030101010101" pitchFamily="2" charset="-122"/>
                </a:rPr>
                <a:t>主存</a:t>
              </a:r>
            </a:p>
            <a:p>
              <a:pPr algn="ctr">
                <a:spcBef>
                  <a:spcPct val="20000"/>
                </a:spcBef>
              </a:pPr>
              <a:r>
                <a:rPr lang="zh-CN" altLang="en-US" sz="2400" b="1">
                  <a:latin typeface="Tahoma" panose="020B0604030504040204" pitchFamily="34" charset="0"/>
                  <a:ea typeface="宋体" panose="02010600030101010101" pitchFamily="2" charset="-122"/>
                </a:rPr>
                <a:t>磁盘缓存</a:t>
              </a:r>
            </a:p>
            <a:p>
              <a:pPr algn="ctr">
                <a:spcBef>
                  <a:spcPct val="20000"/>
                </a:spcBef>
              </a:pPr>
              <a:r>
                <a:rPr lang="zh-CN" altLang="en-US" sz="2400" b="1">
                  <a:latin typeface="Tahoma" panose="020B0604030504040204" pitchFamily="34" charset="0"/>
                  <a:ea typeface="宋体" panose="02010600030101010101" pitchFamily="2" charset="-122"/>
                </a:rPr>
                <a:t>磁盘</a:t>
              </a:r>
            </a:p>
            <a:p>
              <a:pPr algn="ctr">
                <a:spcBef>
                  <a:spcPct val="20000"/>
                </a:spcBef>
              </a:pPr>
              <a:r>
                <a:rPr lang="zh-CN" altLang="en-US" sz="2400" b="1">
                  <a:latin typeface="Tahoma" panose="020B0604030504040204" pitchFamily="34" charset="0"/>
                  <a:ea typeface="宋体" panose="02010600030101010101" pitchFamily="2" charset="-122"/>
                </a:rPr>
                <a:t>可移动存储介质</a:t>
              </a:r>
            </a:p>
          </p:txBody>
        </p:sp>
        <p:sp>
          <p:nvSpPr>
            <p:cNvPr id="769033" name="Line 9"/>
            <p:cNvSpPr>
              <a:spLocks noChangeShapeType="1"/>
            </p:cNvSpPr>
            <p:nvPr/>
          </p:nvSpPr>
          <p:spPr bwMode="auto">
            <a:xfrm>
              <a:off x="2041" y="799"/>
              <a:ext cx="15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34" name="Line 10"/>
            <p:cNvSpPr>
              <a:spLocks noChangeShapeType="1"/>
            </p:cNvSpPr>
            <p:nvPr/>
          </p:nvSpPr>
          <p:spPr bwMode="auto">
            <a:xfrm>
              <a:off x="1950" y="1094"/>
              <a:ext cx="17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35" name="Line 11"/>
            <p:cNvSpPr>
              <a:spLocks noChangeShapeType="1"/>
            </p:cNvSpPr>
            <p:nvPr/>
          </p:nvSpPr>
          <p:spPr bwMode="auto">
            <a:xfrm>
              <a:off x="1859" y="1344"/>
              <a:ext cx="19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36" name="Line 12"/>
            <p:cNvSpPr>
              <a:spLocks noChangeShapeType="1"/>
            </p:cNvSpPr>
            <p:nvPr/>
          </p:nvSpPr>
          <p:spPr bwMode="auto">
            <a:xfrm>
              <a:off x="1746" y="1616"/>
              <a:ext cx="2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37" name="Line 13"/>
            <p:cNvSpPr>
              <a:spLocks noChangeShapeType="1"/>
            </p:cNvSpPr>
            <p:nvPr/>
          </p:nvSpPr>
          <p:spPr bwMode="auto">
            <a:xfrm>
              <a:off x="1655" y="1888"/>
              <a:ext cx="23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38" name="Line 14"/>
            <p:cNvSpPr>
              <a:spLocks noChangeShapeType="1"/>
            </p:cNvSpPr>
            <p:nvPr/>
          </p:nvSpPr>
          <p:spPr bwMode="auto">
            <a:xfrm flipH="1">
              <a:off x="1383" y="459"/>
              <a:ext cx="79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39" name="Line 15"/>
            <p:cNvSpPr>
              <a:spLocks noChangeShapeType="1"/>
            </p:cNvSpPr>
            <p:nvPr/>
          </p:nvSpPr>
          <p:spPr bwMode="auto">
            <a:xfrm flipH="1">
              <a:off x="1383" y="799"/>
              <a:ext cx="681"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40" name="Line 16"/>
            <p:cNvSpPr>
              <a:spLocks noChangeShapeType="1"/>
            </p:cNvSpPr>
            <p:nvPr/>
          </p:nvSpPr>
          <p:spPr bwMode="auto">
            <a:xfrm flipH="1">
              <a:off x="1383" y="1616"/>
              <a:ext cx="3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41" name="AutoShape 17"/>
            <p:cNvSpPr>
              <a:spLocks/>
            </p:cNvSpPr>
            <p:nvPr/>
          </p:nvSpPr>
          <p:spPr bwMode="auto">
            <a:xfrm>
              <a:off x="1270" y="460"/>
              <a:ext cx="327" cy="339"/>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b="1"/>
            </a:p>
          </p:txBody>
        </p:sp>
        <p:sp>
          <p:nvSpPr>
            <p:cNvPr id="769042" name="AutoShape 18"/>
            <p:cNvSpPr>
              <a:spLocks/>
            </p:cNvSpPr>
            <p:nvPr/>
          </p:nvSpPr>
          <p:spPr bwMode="auto">
            <a:xfrm>
              <a:off x="1247" y="1038"/>
              <a:ext cx="327" cy="339"/>
            </a:xfrm>
            <a:prstGeom prst="leftBrace">
              <a:avLst>
                <a:gd name="adj1" fmla="val 10012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b="1"/>
            </a:p>
          </p:txBody>
        </p:sp>
        <p:sp>
          <p:nvSpPr>
            <p:cNvPr id="769043" name="AutoShape 19"/>
            <p:cNvSpPr>
              <a:spLocks/>
            </p:cNvSpPr>
            <p:nvPr/>
          </p:nvSpPr>
          <p:spPr bwMode="auto">
            <a:xfrm>
              <a:off x="1247" y="1741"/>
              <a:ext cx="327" cy="339"/>
            </a:xfrm>
            <a:prstGeom prst="leftBrace">
              <a:avLst>
                <a:gd name="adj1" fmla="val 66789"/>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b="1"/>
            </a:p>
          </p:txBody>
        </p:sp>
        <p:sp>
          <p:nvSpPr>
            <p:cNvPr id="769044" name="Line 20"/>
            <p:cNvSpPr>
              <a:spLocks noChangeShapeType="1"/>
            </p:cNvSpPr>
            <p:nvPr/>
          </p:nvSpPr>
          <p:spPr bwMode="auto">
            <a:xfrm>
              <a:off x="1315" y="2183"/>
              <a:ext cx="20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a:p>
          </p:txBody>
        </p:sp>
        <p:sp>
          <p:nvSpPr>
            <p:cNvPr id="769045" name="Text Box 21"/>
            <p:cNvSpPr txBox="1">
              <a:spLocks noChangeArrowheads="1"/>
            </p:cNvSpPr>
            <p:nvPr/>
          </p:nvSpPr>
          <p:spPr bwMode="auto">
            <a:xfrm>
              <a:off x="113" y="504"/>
              <a:ext cx="106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ctr"/>
              <a:r>
                <a:rPr lang="en-US" altLang="zh-CN" sz="2400" b="1">
                  <a:ea typeface="宋体" panose="02010600030101010101" pitchFamily="2" charset="-122"/>
                </a:rPr>
                <a:t>CPU</a:t>
              </a:r>
              <a:r>
                <a:rPr lang="zh-CN" altLang="en-US" sz="2400" b="1">
                  <a:ea typeface="宋体" panose="02010600030101010101" pitchFamily="2" charset="-122"/>
                </a:rPr>
                <a:t>寄存器</a:t>
              </a:r>
            </a:p>
          </p:txBody>
        </p:sp>
        <p:sp>
          <p:nvSpPr>
            <p:cNvPr id="769046" name="Text Box 22"/>
            <p:cNvSpPr txBox="1">
              <a:spLocks noChangeArrowheads="1"/>
            </p:cNvSpPr>
            <p:nvPr/>
          </p:nvSpPr>
          <p:spPr bwMode="auto">
            <a:xfrm>
              <a:off x="635" y="1071"/>
              <a:ext cx="681"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ctr"/>
              <a:r>
                <a:rPr lang="zh-CN" altLang="en-US" sz="2400" b="1">
                  <a:ea typeface="宋体" panose="02010600030101010101" pitchFamily="2" charset="-122"/>
                </a:rPr>
                <a:t>主存</a:t>
              </a:r>
            </a:p>
          </p:txBody>
        </p:sp>
        <p:sp>
          <p:nvSpPr>
            <p:cNvPr id="769047" name="Text Box 23"/>
            <p:cNvSpPr txBox="1">
              <a:spLocks noChangeArrowheads="1"/>
            </p:cNvSpPr>
            <p:nvPr/>
          </p:nvSpPr>
          <p:spPr bwMode="auto">
            <a:xfrm>
              <a:off x="634" y="1774"/>
              <a:ext cx="72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ctr"/>
              <a:r>
                <a:rPr lang="zh-CN" altLang="en-US" sz="2400" b="1">
                  <a:ea typeface="宋体" panose="02010600030101010101" pitchFamily="2" charset="-122"/>
                </a:rPr>
                <a:t>辅存</a:t>
              </a:r>
            </a:p>
          </p:txBody>
        </p:sp>
        <p:sp>
          <p:nvSpPr>
            <p:cNvPr id="769048" name="Text Box 24"/>
            <p:cNvSpPr txBox="1">
              <a:spLocks noChangeArrowheads="1"/>
            </p:cNvSpPr>
            <p:nvPr/>
          </p:nvSpPr>
          <p:spPr bwMode="auto">
            <a:xfrm>
              <a:off x="884" y="2364"/>
              <a:ext cx="328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0000FF"/>
                  </a:solidFill>
                  <a:ea typeface="宋体" panose="02010600030101010101" pitchFamily="2" charset="-122"/>
                </a:rPr>
                <a:t>图</a:t>
              </a:r>
              <a:r>
                <a:rPr lang="en-US" altLang="zh-CN" sz="2400" b="1">
                  <a:solidFill>
                    <a:srgbClr val="0000FF"/>
                  </a:solidFill>
                  <a:ea typeface="宋体" panose="02010600030101010101" pitchFamily="2" charset="-122"/>
                </a:rPr>
                <a:t>4-1  </a:t>
              </a:r>
              <a:r>
                <a:rPr lang="zh-CN" altLang="en-US" sz="2400" b="1">
                  <a:solidFill>
                    <a:srgbClr val="0000FF"/>
                  </a:solidFill>
                  <a:ea typeface="宋体" panose="02010600030101010101" pitchFamily="2" charset="-122"/>
                </a:rPr>
                <a:t>计算机系统存储层次示意</a:t>
              </a:r>
            </a:p>
          </p:txBody>
        </p:sp>
      </p:grpSp>
      <p:sp>
        <p:nvSpPr>
          <p:cNvPr id="769050" name="Text Box 26"/>
          <p:cNvSpPr txBox="1">
            <a:spLocks noChangeArrowheads="1"/>
          </p:cNvSpPr>
          <p:nvPr/>
        </p:nvSpPr>
        <p:spPr bwMode="auto">
          <a:xfrm>
            <a:off x="468313" y="4041775"/>
            <a:ext cx="8424862"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Tahoma" panose="020B0604030504040204" pitchFamily="34" charset="0"/>
                <a:ea typeface="宋体" panose="02010600030101010101" pitchFamily="2" charset="-122"/>
              </a:rPr>
              <a:t>存储层次中，越往上，访问速度越快，价格也越高，相对存储容量也越小。其中寄存器、高速缓存、主存、磁盘缓存均属于操作系统</a:t>
            </a:r>
            <a:r>
              <a:rPr lang="zh-CN" altLang="en-US" sz="2800" b="1" dirty="0">
                <a:solidFill>
                  <a:srgbClr val="0000FF"/>
                </a:solidFill>
                <a:latin typeface="Tahoma" panose="020B0604030504040204" pitchFamily="34" charset="0"/>
                <a:ea typeface="黑体" panose="02010609060101010101" pitchFamily="49" charset="-122"/>
              </a:rPr>
              <a:t>存储管理</a:t>
            </a:r>
            <a:r>
              <a:rPr lang="zh-CN" altLang="en-US" sz="2800" b="1" dirty="0">
                <a:latin typeface="Tahoma" panose="020B0604030504040204" pitchFamily="34" charset="0"/>
                <a:ea typeface="宋体" panose="02010600030101010101" pitchFamily="2" charset="-122"/>
              </a:rPr>
              <a:t>的管辖范畴，掉电后它们存储的信息不再存在。固定磁盘、可移动存储介质属于操作系统</a:t>
            </a:r>
            <a:r>
              <a:rPr lang="zh-CN" altLang="en-US" sz="2800" b="1" dirty="0">
                <a:solidFill>
                  <a:srgbClr val="0000FF"/>
                </a:solidFill>
                <a:latin typeface="Tahoma" panose="020B0604030504040204" pitchFamily="34" charset="0"/>
                <a:ea typeface="黑体" panose="02010609060101010101" pitchFamily="49" charset="-122"/>
              </a:rPr>
              <a:t>设备管理</a:t>
            </a:r>
            <a:r>
              <a:rPr lang="zh-CN" altLang="en-US" sz="2800" b="1" dirty="0">
                <a:latin typeface="Tahoma" panose="020B0604030504040204" pitchFamily="34" charset="0"/>
                <a:ea typeface="宋体" panose="02010600030101010101" pitchFamily="2" charset="-122"/>
              </a:rPr>
              <a:t>的管辖范畴，它们存储的信息被长期保存。</a:t>
            </a:r>
          </a:p>
        </p:txBody>
      </p:sp>
    </p:spTree>
    <p:extLst>
      <p:ext uri="{BB962C8B-B14F-4D97-AF65-F5344CB8AC3E}">
        <p14:creationId xmlns:p14="http://schemas.microsoft.com/office/powerpoint/2010/main" val="11196844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2"/>
          <p:cNvSpPr>
            <a:spLocks noGrp="1" noChangeArrowheads="1"/>
          </p:cNvSpPr>
          <p:nvPr>
            <p:ph type="title"/>
          </p:nvPr>
        </p:nvSpPr>
        <p:spPr>
          <a:xfrm>
            <a:off x="539552" y="548680"/>
            <a:ext cx="7383463" cy="693738"/>
          </a:xfrm>
        </p:spPr>
        <p:txBody>
          <a:bodyPr>
            <a:normAutofit fontScale="90000"/>
          </a:bodyPr>
          <a:lstStyle/>
          <a:p>
            <a:pPr eaLnBrk="1" hangingPunct="1"/>
            <a:r>
              <a:rPr lang="en-US" altLang="zh-CN" dirty="0" smtClean="0"/>
              <a:t>4.5   </a:t>
            </a:r>
            <a:r>
              <a:rPr lang="zh-CN" altLang="en-US" dirty="0" smtClean="0">
                <a:latin typeface="Times New Roman" pitchFamily="18" charset="0"/>
              </a:rPr>
              <a:t>基本分段存储管理方式</a:t>
            </a:r>
            <a:r>
              <a:rPr lang="zh-CN" altLang="en-US" dirty="0" smtClean="0"/>
              <a:t> </a:t>
            </a:r>
          </a:p>
        </p:txBody>
      </p:sp>
      <p:sp>
        <p:nvSpPr>
          <p:cNvPr id="251908" name="Rectangle 3"/>
          <p:cNvSpPr>
            <a:spLocks noGrp="1" noChangeArrowheads="1"/>
          </p:cNvSpPr>
          <p:nvPr>
            <p:ph idx="1"/>
          </p:nvPr>
        </p:nvSpPr>
        <p:spPr>
          <a:xfrm>
            <a:off x="304800" y="1772816"/>
            <a:ext cx="7315200" cy="573088"/>
          </a:xfrm>
        </p:spPr>
        <p:txBody>
          <a:bodyPr/>
          <a:lstStyle/>
          <a:p>
            <a:pPr marL="0" indent="0" eaLnBrk="1" hangingPunct="1">
              <a:lnSpc>
                <a:spcPct val="90000"/>
              </a:lnSpc>
              <a:buNone/>
            </a:pPr>
            <a:r>
              <a:rPr lang="en-US" altLang="zh-CN" dirty="0" smtClean="0"/>
              <a:t>4.6.1   </a:t>
            </a:r>
            <a:r>
              <a:rPr lang="zh-CN" altLang="en-US" dirty="0" smtClean="0">
                <a:latin typeface="宋体" pitchFamily="2" charset="-122"/>
              </a:rPr>
              <a:t>分段存储管理方式的引入</a:t>
            </a:r>
            <a:r>
              <a:rPr lang="zh-CN" altLang="en-US" dirty="0" smtClean="0"/>
              <a:t> </a:t>
            </a:r>
          </a:p>
        </p:txBody>
      </p:sp>
      <p:sp>
        <p:nvSpPr>
          <p:cNvPr id="9" name="灯片编号占位符 5"/>
          <p:cNvSpPr>
            <a:spLocks noGrp="1"/>
          </p:cNvSpPr>
          <p:nvPr>
            <p:ph type="sldNum" sz="quarter" idx="12"/>
          </p:nvPr>
        </p:nvSpPr>
        <p:spPr/>
        <p:txBody>
          <a:bodyPr/>
          <a:lstStyle/>
          <a:p>
            <a:pPr>
              <a:defRPr/>
            </a:pPr>
            <a:fld id="{F9EE5F8C-C9E0-4B78-84F3-110504FDC81B}" type="slidenum">
              <a:rPr lang="en-US" altLang="zh-CN"/>
              <a:pPr>
                <a:defRPr/>
              </a:pPr>
              <a:t>60</a:t>
            </a:fld>
            <a:endParaRPr lang="en-US" altLang="zh-CN"/>
          </a:p>
        </p:txBody>
      </p:sp>
      <p:sp>
        <p:nvSpPr>
          <p:cNvPr id="345095" name="Text Box 7"/>
          <p:cNvSpPr txBox="1">
            <a:spLocks noChangeArrowheads="1"/>
          </p:cNvSpPr>
          <p:nvPr/>
        </p:nvSpPr>
        <p:spPr bwMode="auto">
          <a:xfrm>
            <a:off x="611560" y="2780928"/>
            <a:ext cx="2088232" cy="452698"/>
          </a:xfrm>
          <a:prstGeom prst="rect">
            <a:avLst/>
          </a:prstGeom>
          <a:solidFill>
            <a:schemeClr val="accent3">
              <a:lumMod val="60000"/>
              <a:lumOff val="40000"/>
            </a:schemeClr>
          </a:solidFill>
          <a:ln w="9525">
            <a:solidFill>
              <a:schemeClr val="accent3">
                <a:lumMod val="60000"/>
                <a:lumOff val="40000"/>
              </a:schemeClr>
            </a:solidFill>
            <a:miter lim="800000"/>
            <a:headEnd/>
            <a:tailEnd/>
          </a:ln>
          <a:effectLst/>
          <a:extLst/>
        </p:spPr>
        <p:txBody>
          <a:bodyPr wrap="square"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800" b="1" dirty="0" smtClean="0">
                <a:solidFill>
                  <a:srgbClr val="333399"/>
                </a:solidFill>
                <a:latin typeface="楷体_GB2312" pitchFamily="49" charset="-122"/>
                <a:ea typeface="楷体_GB2312" pitchFamily="49" charset="-122"/>
              </a:rPr>
              <a:t>2</a:t>
            </a:r>
            <a:r>
              <a:rPr lang="zh-CN" altLang="en-US" sz="2800" b="1" dirty="0" smtClean="0">
                <a:solidFill>
                  <a:srgbClr val="333399"/>
                </a:solidFill>
                <a:latin typeface="楷体_GB2312" pitchFamily="49" charset="-122"/>
                <a:ea typeface="楷体_GB2312" pitchFamily="49" charset="-122"/>
              </a:rPr>
              <a:t>、信息</a:t>
            </a:r>
            <a:r>
              <a:rPr lang="zh-CN" altLang="en-US" sz="2800" b="1" dirty="0">
                <a:solidFill>
                  <a:srgbClr val="333399"/>
                </a:solidFill>
                <a:latin typeface="楷体_GB2312" pitchFamily="49" charset="-122"/>
                <a:ea typeface="楷体_GB2312" pitchFamily="49" charset="-122"/>
              </a:rPr>
              <a:t>共享 </a:t>
            </a:r>
          </a:p>
        </p:txBody>
      </p:sp>
      <p:sp>
        <p:nvSpPr>
          <p:cNvPr id="345096" name="Text Box 8"/>
          <p:cNvSpPr txBox="1">
            <a:spLocks noChangeArrowheads="1"/>
          </p:cNvSpPr>
          <p:nvPr/>
        </p:nvSpPr>
        <p:spPr bwMode="auto">
          <a:xfrm>
            <a:off x="796016" y="3645024"/>
            <a:ext cx="8001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dirty="0">
                <a:solidFill>
                  <a:srgbClr val="000000"/>
                </a:solidFill>
                <a:latin typeface="黑体" pitchFamily="2" charset="-122"/>
                <a:ea typeface="黑体" pitchFamily="2" charset="-122"/>
              </a:rPr>
              <a:t>    </a:t>
            </a:r>
            <a:r>
              <a:rPr lang="zh-CN" altLang="en-US" sz="2800" dirty="0">
                <a:solidFill>
                  <a:srgbClr val="000000"/>
                </a:solidFill>
                <a:latin typeface="黑体" pitchFamily="2" charset="-122"/>
                <a:ea typeface="黑体" pitchFamily="2" charset="-122"/>
              </a:rPr>
              <a:t>在实现对程序和数据的共享时，是以信息的逻辑单位为基础的，比如，共享某个例程和函数。分页系统中的</a:t>
            </a:r>
            <a:r>
              <a:rPr lang="zh-CN" altLang="en-US"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页</a:t>
            </a:r>
            <a:r>
              <a:rPr lang="zh-CN" altLang="en-US"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只是存放信息的物理单位（块），并无完整的意义，不便于实现共享；而段却是信息的逻辑单位。 </a:t>
            </a:r>
          </a:p>
        </p:txBody>
      </p:sp>
    </p:spTree>
    <p:extLst>
      <p:ext uri="{BB962C8B-B14F-4D97-AF65-F5344CB8AC3E}">
        <p14:creationId xmlns:p14="http://schemas.microsoft.com/office/powerpoint/2010/main" val="4229104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5095"/>
                                        </p:tgtEl>
                                        <p:attrNameLst>
                                          <p:attrName>style.visibility</p:attrName>
                                        </p:attrNameLst>
                                      </p:cBhvr>
                                      <p:to>
                                        <p:strVal val="visible"/>
                                      </p:to>
                                    </p:set>
                                    <p:anim calcmode="lin" valueType="num">
                                      <p:cBhvr additive="base">
                                        <p:cTn id="7" dur="500" fill="hold"/>
                                        <p:tgtEl>
                                          <p:spTgt spid="345095"/>
                                        </p:tgtEl>
                                        <p:attrNameLst>
                                          <p:attrName>ppt_x</p:attrName>
                                        </p:attrNameLst>
                                      </p:cBhvr>
                                      <p:tavLst>
                                        <p:tav tm="0">
                                          <p:val>
                                            <p:strVal val="0-#ppt_w/2"/>
                                          </p:val>
                                        </p:tav>
                                        <p:tav tm="100000">
                                          <p:val>
                                            <p:strVal val="#ppt_x"/>
                                          </p:val>
                                        </p:tav>
                                      </p:tavLst>
                                    </p:anim>
                                    <p:anim calcmode="lin" valueType="num">
                                      <p:cBhvr additive="base">
                                        <p:cTn id="8" dur="500" fill="hold"/>
                                        <p:tgtEl>
                                          <p:spTgt spid="3450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45096"/>
                                        </p:tgtEl>
                                        <p:attrNameLst>
                                          <p:attrName>style.visibility</p:attrName>
                                        </p:attrNameLst>
                                      </p:cBhvr>
                                      <p:to>
                                        <p:strVal val="visible"/>
                                      </p:to>
                                    </p:set>
                                    <p:animEffect transition="in" filter="wipe(up)">
                                      <p:cBhvr>
                                        <p:cTn id="12" dur="500"/>
                                        <p:tgtEl>
                                          <p:spTgt spid="34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5" grpId="0" animBg="1" autoUpdateAnimBg="0"/>
      <p:bldP spid="34509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EC2C51F6-2D79-47BD-8EDA-A576A78703E7}" type="slidenum">
              <a:rPr lang="en-US" altLang="zh-CN"/>
              <a:pPr>
                <a:defRPr/>
              </a:pPr>
              <a:t>61</a:t>
            </a:fld>
            <a:endParaRPr lang="en-US" altLang="zh-CN"/>
          </a:p>
        </p:txBody>
      </p:sp>
      <p:sp>
        <p:nvSpPr>
          <p:cNvPr id="587785" name="Text Box 9"/>
          <p:cNvSpPr txBox="1">
            <a:spLocks noChangeArrowheads="1"/>
          </p:cNvSpPr>
          <p:nvPr/>
        </p:nvSpPr>
        <p:spPr bwMode="auto">
          <a:xfrm>
            <a:off x="419406" y="2313707"/>
            <a:ext cx="2064362" cy="452698"/>
          </a:xfrm>
          <a:prstGeom prst="rect">
            <a:avLst/>
          </a:prstGeom>
          <a:solidFill>
            <a:schemeClr val="accent3">
              <a:lumMod val="60000"/>
              <a:lumOff val="40000"/>
            </a:schemeClr>
          </a:solidFill>
          <a:ln w="9525">
            <a:solidFill>
              <a:schemeClr val="accent3">
                <a:lumMod val="60000"/>
                <a:lumOff val="40000"/>
              </a:schemeClr>
            </a:solidFill>
            <a:miter lim="800000"/>
            <a:headEnd/>
            <a:tailEnd/>
          </a:ln>
          <a:effectLst/>
          <a:extLst/>
        </p:spPr>
        <p:txBody>
          <a:bodyPr wrap="square"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333399"/>
                </a:solidFill>
                <a:latin typeface="楷体_GB2312" pitchFamily="49" charset="-122"/>
                <a:ea typeface="楷体_GB2312" pitchFamily="49" charset="-122"/>
              </a:rPr>
              <a:t>3</a:t>
            </a:r>
            <a:r>
              <a:rPr lang="zh-CN" altLang="en-US" sz="2800" b="1" dirty="0" smtClean="0">
                <a:solidFill>
                  <a:srgbClr val="333399"/>
                </a:solidFill>
                <a:latin typeface="楷体_GB2312" pitchFamily="49" charset="-122"/>
                <a:ea typeface="楷体_GB2312" pitchFamily="49" charset="-122"/>
              </a:rPr>
              <a:t>、信息</a:t>
            </a:r>
            <a:r>
              <a:rPr lang="zh-CN" altLang="en-US" sz="2800" b="1" dirty="0">
                <a:solidFill>
                  <a:srgbClr val="333399"/>
                </a:solidFill>
                <a:latin typeface="楷体_GB2312" pitchFamily="49" charset="-122"/>
                <a:ea typeface="楷体_GB2312" pitchFamily="49" charset="-122"/>
              </a:rPr>
              <a:t>保护 </a:t>
            </a:r>
          </a:p>
        </p:txBody>
      </p:sp>
      <p:sp>
        <p:nvSpPr>
          <p:cNvPr id="587786" name="Text Box 10"/>
          <p:cNvSpPr txBox="1">
            <a:spLocks noChangeArrowheads="1"/>
          </p:cNvSpPr>
          <p:nvPr/>
        </p:nvSpPr>
        <p:spPr bwMode="auto">
          <a:xfrm>
            <a:off x="623710" y="3048074"/>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dirty="0">
                <a:solidFill>
                  <a:srgbClr val="000000"/>
                </a:solidFill>
                <a:latin typeface="黑体" pitchFamily="2" charset="-122"/>
                <a:ea typeface="黑体" pitchFamily="2" charset="-122"/>
              </a:rPr>
              <a:t>信息保护同样是对信息的逻辑单位进行保护，因此，分段管理能更有效地实现信息保护功能。</a:t>
            </a:r>
            <a:r>
              <a:rPr lang="zh-CN" altLang="en-US" sz="1800" dirty="0">
                <a:solidFill>
                  <a:srgbClr val="000000"/>
                </a:solidFill>
                <a:latin typeface="黑体" pitchFamily="2" charset="-122"/>
                <a:ea typeface="黑体" pitchFamily="2" charset="-122"/>
              </a:rPr>
              <a:t> </a:t>
            </a:r>
          </a:p>
        </p:txBody>
      </p:sp>
      <p:sp>
        <p:nvSpPr>
          <p:cNvPr id="587787" name="Text Box 11"/>
          <p:cNvSpPr txBox="1">
            <a:spLocks noChangeArrowheads="1"/>
          </p:cNvSpPr>
          <p:nvPr/>
        </p:nvSpPr>
        <p:spPr bwMode="auto">
          <a:xfrm>
            <a:off x="395536" y="4209559"/>
            <a:ext cx="2088232" cy="452698"/>
          </a:xfrm>
          <a:prstGeom prst="rect">
            <a:avLst/>
          </a:prstGeom>
          <a:solidFill>
            <a:schemeClr val="accent3">
              <a:lumMod val="60000"/>
              <a:lumOff val="40000"/>
            </a:schemeClr>
          </a:solidFill>
          <a:ln w="9525">
            <a:noFill/>
            <a:miter lim="800000"/>
            <a:headEnd/>
            <a:tailEnd/>
          </a:ln>
          <a:effectLst/>
          <a:extLst/>
        </p:spPr>
        <p:txBody>
          <a:bodyPr wrap="square"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333399"/>
                </a:solidFill>
                <a:latin typeface="楷体_GB2312" pitchFamily="49" charset="-122"/>
                <a:ea typeface="楷体_GB2312" pitchFamily="49" charset="-122"/>
              </a:rPr>
              <a:t>4</a:t>
            </a:r>
            <a:r>
              <a:rPr lang="zh-CN" altLang="en-US" sz="2800" b="1" dirty="0" smtClean="0">
                <a:solidFill>
                  <a:srgbClr val="333399"/>
                </a:solidFill>
                <a:latin typeface="楷体_GB2312" pitchFamily="49" charset="-122"/>
                <a:ea typeface="楷体_GB2312" pitchFamily="49" charset="-122"/>
              </a:rPr>
              <a:t>、动态</a:t>
            </a:r>
            <a:r>
              <a:rPr lang="zh-CN" altLang="en-US" sz="2800" b="1" dirty="0">
                <a:solidFill>
                  <a:srgbClr val="333399"/>
                </a:solidFill>
                <a:latin typeface="楷体_GB2312" pitchFamily="49" charset="-122"/>
                <a:ea typeface="楷体_GB2312" pitchFamily="49" charset="-122"/>
              </a:rPr>
              <a:t>增长 </a:t>
            </a:r>
          </a:p>
        </p:txBody>
      </p:sp>
      <p:sp>
        <p:nvSpPr>
          <p:cNvPr id="587788" name="Text Box 12"/>
          <p:cNvSpPr txBox="1">
            <a:spLocks noChangeArrowheads="1"/>
          </p:cNvSpPr>
          <p:nvPr/>
        </p:nvSpPr>
        <p:spPr bwMode="auto">
          <a:xfrm>
            <a:off x="509411" y="486916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dirty="0">
                <a:solidFill>
                  <a:srgbClr val="000000"/>
                </a:solidFill>
                <a:latin typeface="黑体" pitchFamily="2" charset="-122"/>
                <a:ea typeface="黑体" pitchFamily="2" charset="-122"/>
              </a:rPr>
              <a:t>在实际应用中，往往有些段，特别是数据段，在使用过程中会不断增长，而事先又无法确切地知道数据段会增长到多大。前述的其它几种存储管理方式，都难以应付这种动态增长的情况，而分段存储管理方式却能较好地解决这一问题。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79" y="260648"/>
            <a:ext cx="73834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Grp="1" noChangeArrowheads="1"/>
          </p:cNvSpPr>
          <p:nvPr>
            <p:ph idx="1"/>
          </p:nvPr>
        </p:nvSpPr>
        <p:spPr>
          <a:xfrm>
            <a:off x="304800" y="1772816"/>
            <a:ext cx="7315200" cy="573088"/>
          </a:xfrm>
        </p:spPr>
        <p:txBody>
          <a:bodyPr/>
          <a:lstStyle/>
          <a:p>
            <a:pPr marL="0" indent="0" eaLnBrk="1" hangingPunct="1">
              <a:lnSpc>
                <a:spcPct val="90000"/>
              </a:lnSpc>
              <a:buNone/>
            </a:pPr>
            <a:r>
              <a:rPr lang="en-US" altLang="zh-CN" dirty="0" smtClean="0"/>
              <a:t>4.6.1   </a:t>
            </a:r>
            <a:r>
              <a:rPr lang="zh-CN" altLang="en-US" dirty="0" smtClean="0">
                <a:latin typeface="宋体" pitchFamily="2" charset="-122"/>
              </a:rPr>
              <a:t>分段存储管理方式的引入</a:t>
            </a:r>
            <a:r>
              <a:rPr lang="zh-CN" altLang="en-US" dirty="0" smtClean="0"/>
              <a:t> </a:t>
            </a:r>
          </a:p>
        </p:txBody>
      </p:sp>
    </p:spTree>
    <p:extLst>
      <p:ext uri="{BB962C8B-B14F-4D97-AF65-F5344CB8AC3E}">
        <p14:creationId xmlns:p14="http://schemas.microsoft.com/office/powerpoint/2010/main" val="684159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7785"/>
                                        </p:tgtEl>
                                        <p:attrNameLst>
                                          <p:attrName>style.visibility</p:attrName>
                                        </p:attrNameLst>
                                      </p:cBhvr>
                                      <p:to>
                                        <p:strVal val="visible"/>
                                      </p:to>
                                    </p:set>
                                    <p:anim calcmode="lin" valueType="num">
                                      <p:cBhvr additive="base">
                                        <p:cTn id="7" dur="500" fill="hold"/>
                                        <p:tgtEl>
                                          <p:spTgt spid="587785"/>
                                        </p:tgtEl>
                                        <p:attrNameLst>
                                          <p:attrName>ppt_x</p:attrName>
                                        </p:attrNameLst>
                                      </p:cBhvr>
                                      <p:tavLst>
                                        <p:tav tm="0">
                                          <p:val>
                                            <p:strVal val="0-#ppt_w/2"/>
                                          </p:val>
                                        </p:tav>
                                        <p:tav tm="100000">
                                          <p:val>
                                            <p:strVal val="#ppt_x"/>
                                          </p:val>
                                        </p:tav>
                                      </p:tavLst>
                                    </p:anim>
                                    <p:anim calcmode="lin" valueType="num">
                                      <p:cBhvr additive="base">
                                        <p:cTn id="8" dur="500" fill="hold"/>
                                        <p:tgtEl>
                                          <p:spTgt spid="58778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87786"/>
                                        </p:tgtEl>
                                        <p:attrNameLst>
                                          <p:attrName>style.visibility</p:attrName>
                                        </p:attrNameLst>
                                      </p:cBhvr>
                                      <p:to>
                                        <p:strVal val="visible"/>
                                      </p:to>
                                    </p:set>
                                    <p:animEffect transition="in" filter="wipe(up)">
                                      <p:cBhvr>
                                        <p:cTn id="12" dur="500"/>
                                        <p:tgtEl>
                                          <p:spTgt spid="58778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87787"/>
                                        </p:tgtEl>
                                        <p:attrNameLst>
                                          <p:attrName>style.visibility</p:attrName>
                                        </p:attrNameLst>
                                      </p:cBhvr>
                                      <p:to>
                                        <p:strVal val="visible"/>
                                      </p:to>
                                    </p:set>
                                    <p:anim calcmode="lin" valueType="num">
                                      <p:cBhvr additive="base">
                                        <p:cTn id="16" dur="500" fill="hold"/>
                                        <p:tgtEl>
                                          <p:spTgt spid="587787"/>
                                        </p:tgtEl>
                                        <p:attrNameLst>
                                          <p:attrName>ppt_x</p:attrName>
                                        </p:attrNameLst>
                                      </p:cBhvr>
                                      <p:tavLst>
                                        <p:tav tm="0">
                                          <p:val>
                                            <p:strVal val="0-#ppt_w/2"/>
                                          </p:val>
                                        </p:tav>
                                        <p:tav tm="100000">
                                          <p:val>
                                            <p:strVal val="#ppt_x"/>
                                          </p:val>
                                        </p:tav>
                                      </p:tavLst>
                                    </p:anim>
                                    <p:anim calcmode="lin" valueType="num">
                                      <p:cBhvr additive="base">
                                        <p:cTn id="17" dur="500" fill="hold"/>
                                        <p:tgtEl>
                                          <p:spTgt spid="58778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587788"/>
                                        </p:tgtEl>
                                        <p:attrNameLst>
                                          <p:attrName>style.visibility</p:attrName>
                                        </p:attrNameLst>
                                      </p:cBhvr>
                                      <p:to>
                                        <p:strVal val="visible"/>
                                      </p:to>
                                    </p:set>
                                    <p:animEffect transition="in" filter="wipe(up)">
                                      <p:cBhvr>
                                        <p:cTn id="21" dur="500"/>
                                        <p:tgtEl>
                                          <p:spTgt spid="587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5" grpId="0" animBg="1" autoUpdateAnimBg="0"/>
      <p:bldP spid="587786" grpId="0" autoUpdateAnimBg="0"/>
      <p:bldP spid="587787" grpId="0" animBg="1" autoUpdateAnimBg="0"/>
      <p:bldP spid="58778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EC2C51F6-2D79-47BD-8EDA-A576A78703E7}" type="slidenum">
              <a:rPr lang="en-US" altLang="zh-CN">
                <a:solidFill>
                  <a:srgbClr val="2F2F2F">
                    <a:lumMod val="75000"/>
                    <a:lumOff val="25000"/>
                  </a:srgbClr>
                </a:solidFill>
              </a:rPr>
              <a:pPr>
                <a:defRPr/>
              </a:pPr>
              <a:t>62</a:t>
            </a:fld>
            <a:endParaRPr lang="en-US" altLang="zh-CN">
              <a:solidFill>
                <a:srgbClr val="2F2F2F">
                  <a:lumMod val="75000"/>
                  <a:lumOff val="25000"/>
                </a:srgbClr>
              </a:solidFill>
            </a:endParaRPr>
          </a:p>
        </p:txBody>
      </p:sp>
      <p:sp>
        <p:nvSpPr>
          <p:cNvPr id="587789" name="Text Box 13"/>
          <p:cNvSpPr txBox="1">
            <a:spLocks noChangeArrowheads="1"/>
          </p:cNvSpPr>
          <p:nvPr/>
        </p:nvSpPr>
        <p:spPr bwMode="auto">
          <a:xfrm>
            <a:off x="541338" y="2564904"/>
            <a:ext cx="2158454" cy="452698"/>
          </a:xfrm>
          <a:prstGeom prst="rect">
            <a:avLst/>
          </a:prstGeom>
          <a:solidFill>
            <a:schemeClr val="accent3">
              <a:lumMod val="60000"/>
              <a:lumOff val="40000"/>
            </a:schemeClr>
          </a:solidFill>
          <a:ln w="9525">
            <a:noFill/>
            <a:miter lim="800000"/>
            <a:headEnd/>
            <a:tailEnd/>
          </a:ln>
          <a:effectLst/>
          <a:extLst/>
        </p:spPr>
        <p:txBody>
          <a:bodyPr wrap="square"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smtClean="0">
                <a:solidFill>
                  <a:srgbClr val="333399"/>
                </a:solidFill>
                <a:latin typeface="楷体_GB2312" pitchFamily="49" charset="-122"/>
                <a:ea typeface="楷体_GB2312" pitchFamily="49" charset="-122"/>
              </a:rPr>
              <a:t>5</a:t>
            </a:r>
            <a:r>
              <a:rPr lang="zh-CN" altLang="en-US" sz="2800" b="1" dirty="0" smtClean="0">
                <a:solidFill>
                  <a:srgbClr val="333399"/>
                </a:solidFill>
                <a:latin typeface="楷体_GB2312" pitchFamily="49" charset="-122"/>
                <a:ea typeface="楷体_GB2312" pitchFamily="49" charset="-122"/>
              </a:rPr>
              <a:t>、动态</a:t>
            </a:r>
            <a:r>
              <a:rPr lang="zh-CN" altLang="en-US" sz="2800" b="1" dirty="0">
                <a:solidFill>
                  <a:srgbClr val="333399"/>
                </a:solidFill>
                <a:latin typeface="楷体_GB2312" pitchFamily="49" charset="-122"/>
                <a:ea typeface="楷体_GB2312" pitchFamily="49" charset="-122"/>
              </a:rPr>
              <a:t>连接 </a:t>
            </a:r>
          </a:p>
        </p:txBody>
      </p:sp>
      <p:sp>
        <p:nvSpPr>
          <p:cNvPr id="587790" name="Text Box 14"/>
          <p:cNvSpPr txBox="1">
            <a:spLocks noChangeArrowheads="1"/>
          </p:cNvSpPr>
          <p:nvPr/>
        </p:nvSpPr>
        <p:spPr bwMode="auto">
          <a:xfrm>
            <a:off x="546156" y="3356992"/>
            <a:ext cx="8077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dirty="0">
                <a:solidFill>
                  <a:srgbClr val="000000"/>
                </a:solidFill>
                <a:latin typeface="黑体" pitchFamily="2" charset="-122"/>
                <a:ea typeface="黑体" pitchFamily="2" charset="-122"/>
              </a:rPr>
              <a:t>动态链接是指在作业运行之前，并不把几个目标程序链接起来。要运行时，先将主程序所对应的目标程序装入内存并启动运行，当运行过程中需要调用某段时，才将该段（目标程序）调入内存并进行链接。可见，动态链接也要求以段作为管理的单位。</a:t>
            </a:r>
            <a:r>
              <a:rPr lang="zh-CN" altLang="en-US" sz="1800" dirty="0">
                <a:solidFill>
                  <a:srgbClr val="000000"/>
                </a:solidFill>
                <a:latin typeface="黑体" pitchFamily="2" charset="-122"/>
                <a:ea typeface="黑体" pitchFamily="2" charset="-122"/>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332656"/>
            <a:ext cx="73834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a:spLocks noGrp="1" noChangeArrowheads="1"/>
          </p:cNvSpPr>
          <p:nvPr>
            <p:ph idx="1"/>
          </p:nvPr>
        </p:nvSpPr>
        <p:spPr>
          <a:xfrm>
            <a:off x="304800" y="1772816"/>
            <a:ext cx="7315200" cy="573088"/>
          </a:xfrm>
        </p:spPr>
        <p:txBody>
          <a:bodyPr/>
          <a:lstStyle/>
          <a:p>
            <a:pPr marL="0" indent="0" eaLnBrk="1" hangingPunct="1">
              <a:lnSpc>
                <a:spcPct val="90000"/>
              </a:lnSpc>
              <a:buNone/>
            </a:pPr>
            <a:r>
              <a:rPr lang="en-US" altLang="zh-CN" dirty="0" smtClean="0"/>
              <a:t>4.6.1 </a:t>
            </a:r>
            <a:r>
              <a:rPr lang="zh-CN" altLang="en-US" dirty="0" smtClean="0">
                <a:latin typeface="宋体" pitchFamily="2" charset="-122"/>
              </a:rPr>
              <a:t>分段存储管理方式的引入</a:t>
            </a:r>
            <a:r>
              <a:rPr lang="zh-CN" altLang="en-US" dirty="0" smtClean="0"/>
              <a:t> </a:t>
            </a:r>
          </a:p>
        </p:txBody>
      </p:sp>
    </p:spTree>
    <p:extLst>
      <p:ext uri="{BB962C8B-B14F-4D97-AF65-F5344CB8AC3E}">
        <p14:creationId xmlns:p14="http://schemas.microsoft.com/office/powerpoint/2010/main" val="2028977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7789"/>
                                        </p:tgtEl>
                                        <p:attrNameLst>
                                          <p:attrName>style.visibility</p:attrName>
                                        </p:attrNameLst>
                                      </p:cBhvr>
                                      <p:to>
                                        <p:strVal val="visible"/>
                                      </p:to>
                                    </p:set>
                                    <p:anim calcmode="lin" valueType="num">
                                      <p:cBhvr additive="base">
                                        <p:cTn id="7" dur="500" fill="hold"/>
                                        <p:tgtEl>
                                          <p:spTgt spid="587789"/>
                                        </p:tgtEl>
                                        <p:attrNameLst>
                                          <p:attrName>ppt_x</p:attrName>
                                        </p:attrNameLst>
                                      </p:cBhvr>
                                      <p:tavLst>
                                        <p:tav tm="0">
                                          <p:val>
                                            <p:strVal val="0-#ppt_w/2"/>
                                          </p:val>
                                        </p:tav>
                                        <p:tav tm="100000">
                                          <p:val>
                                            <p:strVal val="#ppt_x"/>
                                          </p:val>
                                        </p:tav>
                                      </p:tavLst>
                                    </p:anim>
                                    <p:anim calcmode="lin" valueType="num">
                                      <p:cBhvr additive="base">
                                        <p:cTn id="8" dur="500" fill="hold"/>
                                        <p:tgtEl>
                                          <p:spTgt spid="58778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87790"/>
                                        </p:tgtEl>
                                        <p:attrNameLst>
                                          <p:attrName>style.visibility</p:attrName>
                                        </p:attrNameLst>
                                      </p:cBhvr>
                                      <p:to>
                                        <p:strVal val="visible"/>
                                      </p:to>
                                    </p:set>
                                    <p:animEffect transition="in" filter="wipe(up)">
                                      <p:cBhvr>
                                        <p:cTn id="12" dur="500"/>
                                        <p:tgtEl>
                                          <p:spTgt spid="58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9" grpId="0" animBg="1" autoUpdateAnimBg="0"/>
      <p:bldP spid="58779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2"/>
          <p:cNvSpPr>
            <a:spLocks noGrp="1" noChangeArrowheads="1"/>
          </p:cNvSpPr>
          <p:nvPr>
            <p:ph type="title"/>
          </p:nvPr>
        </p:nvSpPr>
        <p:spPr>
          <a:xfrm>
            <a:off x="611560" y="548680"/>
            <a:ext cx="7192963" cy="541338"/>
          </a:xfrm>
        </p:spPr>
        <p:txBody>
          <a:bodyPr>
            <a:normAutofit fontScale="90000"/>
          </a:bodyPr>
          <a:lstStyle/>
          <a:p>
            <a:pPr eaLnBrk="1" hangingPunct="1"/>
            <a:r>
              <a:rPr lang="en-US" altLang="zh-CN" sz="4000" dirty="0" smtClean="0"/>
              <a:t>4.6.2  </a:t>
            </a:r>
            <a:r>
              <a:rPr lang="zh-CN" altLang="en-US" sz="4000" dirty="0" smtClean="0">
                <a:latin typeface="黑体" pitchFamily="2" charset="-122"/>
              </a:rPr>
              <a:t>分段系统的基本原理</a:t>
            </a:r>
            <a:r>
              <a:rPr lang="zh-CN" altLang="en-US" sz="4000" dirty="0" smtClean="0"/>
              <a:t> </a:t>
            </a:r>
          </a:p>
        </p:txBody>
      </p:sp>
      <p:sp>
        <p:nvSpPr>
          <p:cNvPr id="6" name="灯片编号占位符 5"/>
          <p:cNvSpPr>
            <a:spLocks noGrp="1"/>
          </p:cNvSpPr>
          <p:nvPr>
            <p:ph type="sldNum" sz="quarter" idx="12"/>
          </p:nvPr>
        </p:nvSpPr>
        <p:spPr/>
        <p:txBody>
          <a:bodyPr/>
          <a:lstStyle/>
          <a:p>
            <a:pPr>
              <a:defRPr/>
            </a:pPr>
            <a:fld id="{2B1B9EFA-FE6A-45EA-85DF-2BA3B962F7A2}" type="slidenum">
              <a:rPr lang="en-US" altLang="zh-CN"/>
              <a:pPr>
                <a:defRPr/>
              </a:pPr>
              <a:t>63</a:t>
            </a:fld>
            <a:endParaRPr lang="en-US" altLang="zh-CN"/>
          </a:p>
        </p:txBody>
      </p:sp>
      <p:sp>
        <p:nvSpPr>
          <p:cNvPr id="346115" name="Text Box 3"/>
          <p:cNvSpPr txBox="1">
            <a:spLocks noChangeArrowheads="1"/>
          </p:cNvSpPr>
          <p:nvPr/>
        </p:nvSpPr>
        <p:spPr bwMode="auto">
          <a:xfrm>
            <a:off x="412750" y="1697060"/>
            <a:ext cx="19990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rPr>
              <a:t>1</a:t>
            </a:r>
            <a:r>
              <a:rPr lang="zh-CN" altLang="en-US" sz="3200" b="1" dirty="0">
                <a:solidFill>
                  <a:srgbClr val="0000FF"/>
                </a:solidFill>
                <a:latin typeface="宋体" pitchFamily="2" charset="-122"/>
              </a:rPr>
              <a:t>．</a:t>
            </a:r>
            <a:r>
              <a:rPr lang="zh-CN" altLang="en-US" sz="3200" b="1" dirty="0">
                <a:solidFill>
                  <a:srgbClr val="0000FF"/>
                </a:solidFill>
                <a:latin typeface="仿宋_GB2312" pitchFamily="49" charset="-122"/>
                <a:ea typeface="仿宋_GB2312" pitchFamily="49" charset="-122"/>
              </a:rPr>
              <a:t>分段</a:t>
            </a:r>
            <a:r>
              <a:rPr lang="zh-CN" altLang="en-US" sz="3200" b="1" dirty="0">
                <a:solidFill>
                  <a:srgbClr val="0000FF"/>
                </a:solidFill>
              </a:rPr>
              <a:t> </a:t>
            </a:r>
          </a:p>
        </p:txBody>
      </p:sp>
      <p:sp>
        <p:nvSpPr>
          <p:cNvPr id="346116" name="Text Box 4"/>
          <p:cNvSpPr txBox="1">
            <a:spLocks noChangeArrowheads="1"/>
          </p:cNvSpPr>
          <p:nvPr/>
        </p:nvSpPr>
        <p:spPr bwMode="auto">
          <a:xfrm>
            <a:off x="356121" y="2636912"/>
            <a:ext cx="8305800" cy="384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latin typeface="黑体" pitchFamily="2" charset="-122"/>
                <a:ea typeface="黑体" pitchFamily="2" charset="-122"/>
              </a:rPr>
              <a:t>(1)</a:t>
            </a:r>
            <a:r>
              <a:rPr lang="zh-CN" altLang="en-US" sz="2800" b="1" dirty="0">
                <a:solidFill>
                  <a:srgbClr val="000000"/>
                </a:solidFill>
                <a:latin typeface="黑体" pitchFamily="2" charset="-122"/>
                <a:ea typeface="黑体" pitchFamily="2" charset="-122"/>
              </a:rPr>
              <a:t>作业地址空间划分成若干段，每段定义了一组逻辑信息。如</a:t>
            </a:r>
            <a:r>
              <a:rPr lang="en-US" altLang="zh-CN" sz="2800" b="1" dirty="0">
                <a:solidFill>
                  <a:srgbClr val="000000"/>
                </a:solidFill>
                <a:latin typeface="黑体" pitchFamily="2" charset="-122"/>
                <a:ea typeface="黑体" pitchFamily="2" charset="-122"/>
              </a:rPr>
              <a:t>: </a:t>
            </a:r>
          </a:p>
          <a:p>
            <a:pPr eaLnBrk="1" fontAlgn="base" hangingPunct="1">
              <a:spcBef>
                <a:spcPct val="50000"/>
              </a:spcBef>
              <a:spcAft>
                <a:spcPct val="0"/>
              </a:spcAft>
            </a:pPr>
            <a:endParaRPr lang="en-US" altLang="zh-CN" sz="2800" b="1" dirty="0">
              <a:solidFill>
                <a:srgbClr val="000000"/>
              </a:solidFill>
              <a:latin typeface="黑体" pitchFamily="2" charset="-122"/>
              <a:ea typeface="黑体" pitchFamily="2" charset="-122"/>
            </a:endParaRPr>
          </a:p>
          <a:p>
            <a:pPr eaLnBrk="1" fontAlgn="base" hangingPunct="1">
              <a:spcBef>
                <a:spcPct val="50000"/>
              </a:spcBef>
              <a:spcAft>
                <a:spcPct val="0"/>
              </a:spcAft>
            </a:pPr>
            <a:endParaRPr lang="en-US" altLang="zh-CN" sz="2800" b="1" dirty="0">
              <a:solidFill>
                <a:srgbClr val="000000"/>
              </a:solidFill>
              <a:latin typeface="黑体" pitchFamily="2" charset="-122"/>
              <a:ea typeface="黑体" pitchFamily="2" charset="-122"/>
            </a:endParaRPr>
          </a:p>
          <a:p>
            <a:pPr eaLnBrk="1" fontAlgn="base" hangingPunct="1">
              <a:spcBef>
                <a:spcPct val="20000"/>
              </a:spcBef>
              <a:spcAft>
                <a:spcPct val="0"/>
              </a:spcAft>
            </a:pPr>
            <a:r>
              <a:rPr lang="en-US" altLang="zh-CN" sz="2800" b="1" dirty="0" smtClean="0">
                <a:solidFill>
                  <a:srgbClr val="000000"/>
                </a:solidFill>
                <a:latin typeface="+mn-ea"/>
                <a:ea typeface="+mn-ea"/>
              </a:rPr>
              <a:t>(</a:t>
            </a:r>
            <a:r>
              <a:rPr lang="en-US" altLang="zh-CN" sz="2800" b="1" dirty="0">
                <a:solidFill>
                  <a:srgbClr val="000000"/>
                </a:solidFill>
                <a:latin typeface="+mn-ea"/>
                <a:ea typeface="+mn-ea"/>
              </a:rPr>
              <a:t>2)</a:t>
            </a:r>
            <a:r>
              <a:rPr lang="zh-CN" altLang="en-US" sz="2800" b="1" dirty="0">
                <a:solidFill>
                  <a:srgbClr val="000000"/>
                </a:solidFill>
                <a:latin typeface="黑体" pitchFamily="2" charset="-122"/>
                <a:ea typeface="黑体" pitchFamily="2" charset="-122"/>
              </a:rPr>
              <a:t>每个段都有名字。为实现简单，常用段号代替段名（段号从</a:t>
            </a:r>
            <a:r>
              <a:rPr lang="en-US" altLang="zh-CN" sz="2800" b="1" dirty="0">
                <a:solidFill>
                  <a:srgbClr val="000000"/>
                </a:solidFill>
                <a:latin typeface="黑体" pitchFamily="2" charset="-122"/>
                <a:ea typeface="黑体" pitchFamily="2" charset="-122"/>
              </a:rPr>
              <a:t>0</a:t>
            </a:r>
            <a:r>
              <a:rPr lang="zh-CN" altLang="en-US" sz="2800" b="1" dirty="0">
                <a:solidFill>
                  <a:srgbClr val="000000"/>
                </a:solidFill>
                <a:latin typeface="黑体" pitchFamily="2" charset="-122"/>
                <a:ea typeface="黑体" pitchFamily="2" charset="-122"/>
              </a:rPr>
              <a:t>开始）；</a:t>
            </a:r>
          </a:p>
          <a:p>
            <a:pPr eaLnBrk="1" fontAlgn="base" hangingPunct="1">
              <a:spcBef>
                <a:spcPct val="50000"/>
              </a:spcBef>
              <a:spcAft>
                <a:spcPct val="0"/>
              </a:spcAft>
            </a:pPr>
            <a:endParaRPr lang="en-US" altLang="zh-CN" sz="2800" b="1" dirty="0">
              <a:solidFill>
                <a:srgbClr val="000000"/>
              </a:solidFill>
              <a:latin typeface="黑体" pitchFamily="2" charset="-122"/>
              <a:ea typeface="黑体" pitchFamily="2" charset="-122"/>
            </a:endParaRPr>
          </a:p>
        </p:txBody>
      </p:sp>
      <p:sp>
        <p:nvSpPr>
          <p:cNvPr id="346117" name="Text Box 5"/>
          <p:cNvSpPr txBox="1">
            <a:spLocks noChangeArrowheads="1"/>
          </p:cNvSpPr>
          <p:nvPr/>
        </p:nvSpPr>
        <p:spPr bwMode="auto">
          <a:xfrm>
            <a:off x="1212850" y="3808138"/>
            <a:ext cx="52974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90000"/>
              </a:lnSpc>
              <a:spcBef>
                <a:spcPct val="0"/>
              </a:spcBef>
              <a:spcAft>
                <a:spcPct val="0"/>
              </a:spcAft>
              <a:buClr>
                <a:srgbClr val="0000FF"/>
              </a:buClr>
              <a:buFont typeface="Wingdings" pitchFamily="2" charset="2"/>
              <a:buNone/>
            </a:pPr>
            <a:r>
              <a:rPr lang="en-US" altLang="zh-CN" sz="1800" dirty="0">
                <a:solidFill>
                  <a:srgbClr val="000000"/>
                </a:solidFill>
                <a:ea typeface="黑体" pitchFamily="2" charset="-122"/>
              </a:rPr>
              <a:t> </a:t>
            </a:r>
            <a:r>
              <a:rPr lang="en-US" altLang="zh-CN" dirty="0">
                <a:solidFill>
                  <a:srgbClr val="663300"/>
                </a:solidFill>
              </a:rPr>
              <a:t>☻</a:t>
            </a:r>
            <a:r>
              <a:rPr lang="zh-CN" altLang="en-US" dirty="0">
                <a:solidFill>
                  <a:srgbClr val="000000"/>
                </a:solidFill>
                <a:ea typeface="黑体" pitchFamily="2" charset="-122"/>
              </a:rPr>
              <a:t>主程序段</a:t>
            </a:r>
            <a:r>
              <a:rPr lang="en-US" altLang="zh-CN" b="1" dirty="0">
                <a:solidFill>
                  <a:srgbClr val="000000"/>
                </a:solidFill>
                <a:ea typeface="黑体" pitchFamily="2" charset="-122"/>
              </a:rPr>
              <a:t>MAIN</a:t>
            </a:r>
            <a:r>
              <a:rPr lang="zh-CN" altLang="en-US" b="1" dirty="0">
                <a:solidFill>
                  <a:srgbClr val="000000"/>
                </a:solidFill>
                <a:ea typeface="黑体" pitchFamily="2" charset="-122"/>
              </a:rPr>
              <a:t>；</a:t>
            </a:r>
            <a:r>
              <a:rPr lang="zh-CN" altLang="en-US" dirty="0">
                <a:solidFill>
                  <a:srgbClr val="000000"/>
                </a:solidFill>
                <a:ea typeface="黑体" pitchFamily="2" charset="-122"/>
              </a:rPr>
              <a:t> </a:t>
            </a:r>
            <a:r>
              <a:rPr lang="zh-CN" altLang="en-US" dirty="0">
                <a:solidFill>
                  <a:srgbClr val="663300"/>
                </a:solidFill>
              </a:rPr>
              <a:t>☻</a:t>
            </a:r>
            <a:r>
              <a:rPr lang="zh-CN" altLang="en-US" dirty="0">
                <a:solidFill>
                  <a:srgbClr val="000000"/>
                </a:solidFill>
                <a:ea typeface="黑体" pitchFamily="2" charset="-122"/>
              </a:rPr>
              <a:t>子程序段</a:t>
            </a:r>
            <a:r>
              <a:rPr lang="en-US" altLang="zh-CN" b="1" dirty="0">
                <a:solidFill>
                  <a:srgbClr val="000000"/>
                </a:solidFill>
                <a:ea typeface="黑体" pitchFamily="2" charset="-122"/>
              </a:rPr>
              <a:t>X</a:t>
            </a:r>
            <a:r>
              <a:rPr lang="en-US" altLang="zh-CN" dirty="0">
                <a:solidFill>
                  <a:srgbClr val="000000"/>
                </a:solidFill>
                <a:ea typeface="黑体" pitchFamily="2" charset="-122"/>
              </a:rPr>
              <a:t> </a:t>
            </a:r>
          </a:p>
          <a:p>
            <a:pPr eaLnBrk="1" fontAlgn="base" hangingPunct="1">
              <a:lnSpc>
                <a:spcPct val="90000"/>
              </a:lnSpc>
              <a:spcBef>
                <a:spcPct val="0"/>
              </a:spcBef>
              <a:spcAft>
                <a:spcPct val="0"/>
              </a:spcAft>
              <a:buClr>
                <a:srgbClr val="0000FF"/>
              </a:buClr>
              <a:buFont typeface="Wingdings" pitchFamily="2" charset="2"/>
              <a:buNone/>
            </a:pPr>
            <a:r>
              <a:rPr lang="en-US" altLang="zh-CN" dirty="0">
                <a:solidFill>
                  <a:srgbClr val="000000"/>
                </a:solidFill>
                <a:ea typeface="黑体" pitchFamily="2" charset="-122"/>
              </a:rPr>
              <a:t> </a:t>
            </a:r>
            <a:r>
              <a:rPr lang="en-US" altLang="zh-CN" dirty="0">
                <a:solidFill>
                  <a:srgbClr val="663300"/>
                </a:solidFill>
              </a:rPr>
              <a:t>☻</a:t>
            </a:r>
            <a:r>
              <a:rPr lang="zh-CN" altLang="en-US" dirty="0">
                <a:solidFill>
                  <a:srgbClr val="000000"/>
                </a:solidFill>
                <a:ea typeface="黑体" pitchFamily="2" charset="-122"/>
              </a:rPr>
              <a:t>数据段</a:t>
            </a:r>
            <a:r>
              <a:rPr lang="en-US" altLang="zh-CN" b="1" dirty="0">
                <a:solidFill>
                  <a:srgbClr val="000000"/>
                </a:solidFill>
                <a:ea typeface="黑体" pitchFamily="2" charset="-122"/>
              </a:rPr>
              <a:t>D</a:t>
            </a:r>
            <a:r>
              <a:rPr lang="zh-CN" altLang="en-US" b="1" dirty="0">
                <a:solidFill>
                  <a:srgbClr val="000000"/>
                </a:solidFill>
                <a:ea typeface="黑体" pitchFamily="2" charset="-122"/>
              </a:rPr>
              <a:t>；</a:t>
            </a:r>
            <a:r>
              <a:rPr lang="zh-CN" altLang="en-US" dirty="0">
                <a:solidFill>
                  <a:srgbClr val="000000"/>
                </a:solidFill>
                <a:ea typeface="黑体" pitchFamily="2" charset="-122"/>
              </a:rPr>
              <a:t>           </a:t>
            </a:r>
            <a:r>
              <a:rPr lang="zh-CN" altLang="en-US" dirty="0">
                <a:solidFill>
                  <a:srgbClr val="663300"/>
                </a:solidFill>
              </a:rPr>
              <a:t>☻</a:t>
            </a:r>
            <a:r>
              <a:rPr lang="zh-CN" altLang="en-US" dirty="0">
                <a:solidFill>
                  <a:srgbClr val="000000"/>
                </a:solidFill>
                <a:ea typeface="黑体" pitchFamily="2" charset="-122"/>
              </a:rPr>
              <a:t>栈段</a:t>
            </a:r>
            <a:r>
              <a:rPr lang="en-US" altLang="zh-CN" b="1" dirty="0">
                <a:solidFill>
                  <a:srgbClr val="000000"/>
                </a:solidFill>
                <a:ea typeface="黑体" pitchFamily="2" charset="-122"/>
              </a:rPr>
              <a:t>S</a:t>
            </a:r>
            <a:r>
              <a:rPr lang="en-US" altLang="zh-CN" dirty="0">
                <a:solidFill>
                  <a:srgbClr val="000000"/>
                </a:solidFill>
                <a:ea typeface="黑体" pitchFamily="2" charset="-122"/>
              </a:rPr>
              <a:t> </a:t>
            </a:r>
            <a:r>
              <a:rPr lang="en-US" altLang="zh-CN" b="1" dirty="0">
                <a:solidFill>
                  <a:srgbClr val="000000"/>
                </a:solidFill>
                <a:ea typeface="黑体" pitchFamily="2" charset="-122"/>
              </a:rPr>
              <a:t>……</a:t>
            </a:r>
          </a:p>
        </p:txBody>
      </p:sp>
    </p:spTree>
    <p:extLst>
      <p:ext uri="{BB962C8B-B14F-4D97-AF65-F5344CB8AC3E}">
        <p14:creationId xmlns:p14="http://schemas.microsoft.com/office/powerpoint/2010/main" val="1126274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6115"/>
                                        </p:tgtEl>
                                        <p:attrNameLst>
                                          <p:attrName>style.visibility</p:attrName>
                                        </p:attrNameLst>
                                      </p:cBhvr>
                                      <p:to>
                                        <p:strVal val="visible"/>
                                      </p:to>
                                    </p:set>
                                    <p:anim calcmode="lin" valueType="num">
                                      <p:cBhvr additive="base">
                                        <p:cTn id="7" dur="500" fill="hold"/>
                                        <p:tgtEl>
                                          <p:spTgt spid="346115"/>
                                        </p:tgtEl>
                                        <p:attrNameLst>
                                          <p:attrName>ppt_x</p:attrName>
                                        </p:attrNameLst>
                                      </p:cBhvr>
                                      <p:tavLst>
                                        <p:tav tm="0">
                                          <p:val>
                                            <p:strVal val="0-#ppt_w/2"/>
                                          </p:val>
                                        </p:tav>
                                        <p:tav tm="100000">
                                          <p:val>
                                            <p:strVal val="#ppt_x"/>
                                          </p:val>
                                        </p:tav>
                                      </p:tavLst>
                                    </p:anim>
                                    <p:anim calcmode="lin" valueType="num">
                                      <p:cBhvr additive="base">
                                        <p:cTn id="8" dur="500" fill="hold"/>
                                        <p:tgtEl>
                                          <p:spTgt spid="3461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46116"/>
                                        </p:tgtEl>
                                        <p:attrNameLst>
                                          <p:attrName>style.visibility</p:attrName>
                                        </p:attrNameLst>
                                      </p:cBhvr>
                                      <p:to>
                                        <p:strVal val="visible"/>
                                      </p:to>
                                    </p:set>
                                    <p:animEffect transition="in" filter="dissolve">
                                      <p:cBhvr>
                                        <p:cTn id="12" dur="500"/>
                                        <p:tgtEl>
                                          <p:spTgt spid="346116"/>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46117"/>
                                        </p:tgtEl>
                                        <p:attrNameLst>
                                          <p:attrName>style.visibility</p:attrName>
                                        </p:attrNameLst>
                                      </p:cBhvr>
                                      <p:to>
                                        <p:strVal val="visible"/>
                                      </p:to>
                                    </p:set>
                                    <p:animEffect transition="in" filter="wipe(up)">
                                      <p:cBhvr>
                                        <p:cTn id="16" dur="500"/>
                                        <p:tgtEl>
                                          <p:spTgt spid="34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autoUpdateAnimBg="0"/>
      <p:bldP spid="346116" grpId="0" autoUpdateAnimBg="0"/>
      <p:bldP spid="34611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pPr>
              <a:defRPr/>
            </a:pPr>
            <a:fld id="{5B0FD56C-CEB2-4CEC-9EAC-A06BC6E588B8}" type="slidenum">
              <a:rPr lang="en-US" altLang="zh-CN"/>
              <a:pPr>
                <a:defRPr/>
              </a:pPr>
              <a:t>64</a:t>
            </a:fld>
            <a:endParaRPr lang="en-US" altLang="zh-CN"/>
          </a:p>
        </p:txBody>
      </p:sp>
      <p:sp>
        <p:nvSpPr>
          <p:cNvPr id="254979" name="Text Box 2"/>
          <p:cNvSpPr txBox="1">
            <a:spLocks noChangeArrowheads="1"/>
          </p:cNvSpPr>
          <p:nvPr/>
        </p:nvSpPr>
        <p:spPr bwMode="auto">
          <a:xfrm>
            <a:off x="385068" y="1484784"/>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2800" b="1" dirty="0">
                <a:solidFill>
                  <a:srgbClr val="000000"/>
                </a:solidFill>
                <a:latin typeface="黑体" pitchFamily="2" charset="-122"/>
                <a:ea typeface="黑体" pitchFamily="2" charset="-122"/>
              </a:rPr>
              <a:t>(3)</a:t>
            </a:r>
            <a:r>
              <a:rPr lang="zh-CN" altLang="en-US" sz="2800" b="1" dirty="0">
                <a:solidFill>
                  <a:srgbClr val="000000"/>
                </a:solidFill>
                <a:latin typeface="黑体" pitchFamily="2" charset="-122"/>
                <a:ea typeface="黑体" pitchFamily="2" charset="-122"/>
              </a:rPr>
              <a:t>每个段内都从</a:t>
            </a:r>
            <a:r>
              <a:rPr lang="en-US" altLang="zh-CN" sz="2800" b="1" dirty="0">
                <a:solidFill>
                  <a:srgbClr val="000000"/>
                </a:solidFill>
                <a:latin typeface="黑体" pitchFamily="2" charset="-122"/>
                <a:ea typeface="黑体" pitchFamily="2" charset="-122"/>
              </a:rPr>
              <a:t>0</a:t>
            </a:r>
            <a:r>
              <a:rPr lang="zh-CN" altLang="en-US" sz="2800" b="1" dirty="0">
                <a:solidFill>
                  <a:srgbClr val="000000"/>
                </a:solidFill>
                <a:latin typeface="黑体" pitchFamily="2" charset="-122"/>
                <a:ea typeface="黑体" pitchFamily="2" charset="-122"/>
              </a:rPr>
              <a:t>开始编址，并采用一段连续的地址空间。由于分多个段，所以地址是</a:t>
            </a:r>
            <a:r>
              <a:rPr lang="zh-CN" altLang="en-US" sz="2800" b="1" dirty="0">
                <a:solidFill>
                  <a:srgbClr val="333399"/>
                </a:solidFill>
                <a:latin typeface="黑体" pitchFamily="2" charset="-122"/>
                <a:ea typeface="黑体" pitchFamily="2" charset="-122"/>
              </a:rPr>
              <a:t>二维</a:t>
            </a:r>
            <a:r>
              <a:rPr lang="zh-CN" altLang="en-US" sz="2800" b="1" dirty="0">
                <a:solidFill>
                  <a:srgbClr val="000000"/>
                </a:solidFill>
                <a:latin typeface="黑体" pitchFamily="2" charset="-122"/>
                <a:ea typeface="黑体" pitchFamily="2" charset="-122"/>
              </a:rPr>
              <a:t>的，亦即逻辑地址由段号</a:t>
            </a:r>
            <a:r>
              <a:rPr lang="en-US" altLang="zh-CN" sz="2800" b="1" dirty="0">
                <a:solidFill>
                  <a:srgbClr val="000000"/>
                </a:solidFill>
                <a:latin typeface="黑体" pitchFamily="2" charset="-122"/>
                <a:ea typeface="黑体" pitchFamily="2" charset="-122"/>
              </a:rPr>
              <a:t>S</a:t>
            </a:r>
            <a:r>
              <a:rPr lang="zh-CN" altLang="en-US" sz="2800" b="1" dirty="0">
                <a:solidFill>
                  <a:srgbClr val="000000"/>
                </a:solidFill>
                <a:latin typeface="黑体" pitchFamily="2" charset="-122"/>
                <a:ea typeface="黑体" pitchFamily="2" charset="-122"/>
              </a:rPr>
              <a:t>和段内地址</a:t>
            </a:r>
            <a:r>
              <a:rPr lang="en-US" altLang="zh-CN" sz="2800" b="1" dirty="0">
                <a:solidFill>
                  <a:srgbClr val="000000"/>
                </a:solidFill>
                <a:latin typeface="黑体" pitchFamily="2" charset="-122"/>
                <a:ea typeface="黑体" pitchFamily="2" charset="-122"/>
              </a:rPr>
              <a:t>W</a:t>
            </a:r>
            <a:r>
              <a:rPr lang="zh-CN" altLang="en-US" sz="2800" b="1" dirty="0">
                <a:solidFill>
                  <a:srgbClr val="000000"/>
                </a:solidFill>
                <a:latin typeface="黑体" pitchFamily="2" charset="-122"/>
                <a:ea typeface="黑体" pitchFamily="2" charset="-122"/>
              </a:rPr>
              <a:t>组成。具体结构举例如下： </a:t>
            </a:r>
          </a:p>
        </p:txBody>
      </p:sp>
      <p:graphicFrame>
        <p:nvGraphicFramePr>
          <p:cNvPr id="347139" name="Group 3"/>
          <p:cNvGraphicFramePr>
            <a:graphicFrameLocks noGrp="1"/>
          </p:cNvGraphicFramePr>
          <p:nvPr>
            <p:extLst>
              <p:ext uri="{D42A27DB-BD31-4B8C-83A1-F6EECF244321}">
                <p14:modId xmlns:p14="http://schemas.microsoft.com/office/powerpoint/2010/main" val="3734318823"/>
              </p:ext>
            </p:extLst>
          </p:nvPr>
        </p:nvGraphicFramePr>
        <p:xfrm>
          <a:off x="1631950" y="3573016"/>
          <a:ext cx="6096000" cy="1262112"/>
        </p:xfrm>
        <a:graphic>
          <a:graphicData uri="http://schemas.openxmlformats.org/drawingml/2006/table">
            <a:tbl>
              <a:tblPr/>
              <a:tblGrid>
                <a:gridCol w="3048000"/>
                <a:gridCol w="304800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Tahoma" pitchFamily="34" charset="0"/>
                          <a:ea typeface="宋体" pitchFamily="2" charset="-122"/>
                        </a:rPr>
                        <a:t>段号</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S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段内地址</a:t>
                      </a:r>
                      <a:r>
                        <a:rPr kumimoji="1" lang="en-US" altLang="zh-CN" sz="1800" b="1" i="0" u="none" strike="noStrike" cap="none" normalizeH="0" baseline="0" smtClean="0">
                          <a:ln>
                            <a:noFill/>
                          </a:ln>
                          <a:solidFill>
                            <a:schemeClr val="tx1"/>
                          </a:solidFill>
                          <a:effectLst/>
                          <a:latin typeface="Tahoma" pitchFamily="34" charset="0"/>
                          <a:ea typeface="宋体" pitchFamily="2" charset="-122"/>
                        </a:rPr>
                        <a:t>W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881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31                                  20</a:t>
                      </a:r>
                    </a:p>
                  </a:txBody>
                  <a:tcPr horzOverflow="overflow">
                    <a:lnL cap="flat">
                      <a:noFill/>
                    </a:lnL>
                    <a:lnR>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19                                    0</a:t>
                      </a:r>
                    </a:p>
                  </a:txBody>
                  <a:tcPr horzOverflow="overflow">
                    <a:lnL>
                      <a:noFill/>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sp>
        <p:nvSpPr>
          <p:cNvPr id="347153" name="Text Box 17"/>
          <p:cNvSpPr txBox="1">
            <a:spLocks noChangeArrowheads="1"/>
          </p:cNvSpPr>
          <p:nvPr/>
        </p:nvSpPr>
        <p:spPr bwMode="auto">
          <a:xfrm>
            <a:off x="709613" y="461645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Times New Roman" pitchFamily="18" charset="0"/>
                <a:ea typeface="楷体_GB2312" pitchFamily="49" charset="-122"/>
              </a:rPr>
              <a:t>该地址结构中允许作业最多有</a:t>
            </a:r>
            <a:r>
              <a:rPr lang="en-US" altLang="zh-CN" sz="2800" b="1" dirty="0">
                <a:solidFill>
                  <a:srgbClr val="000066"/>
                </a:solidFill>
                <a:latin typeface="Times New Roman" pitchFamily="18" charset="0"/>
                <a:ea typeface="楷体_GB2312" pitchFamily="49" charset="-122"/>
              </a:rPr>
              <a:t>4K(2</a:t>
            </a:r>
            <a:r>
              <a:rPr lang="en-US" altLang="zh-CN" sz="2800" b="1" baseline="30000" dirty="0">
                <a:solidFill>
                  <a:srgbClr val="000066"/>
                </a:solidFill>
                <a:latin typeface="Times New Roman" pitchFamily="18" charset="0"/>
                <a:ea typeface="楷体_GB2312" pitchFamily="49" charset="-122"/>
              </a:rPr>
              <a:t>12</a:t>
            </a:r>
            <a:r>
              <a:rPr lang="en-US" altLang="zh-CN" sz="2800" b="1" dirty="0">
                <a:solidFill>
                  <a:srgbClr val="000066"/>
                </a:solidFill>
                <a:latin typeface="Times New Roman" pitchFamily="18" charset="0"/>
                <a:ea typeface="楷体_GB2312" pitchFamily="49" charset="-122"/>
              </a:rPr>
              <a:t>)</a:t>
            </a:r>
            <a:r>
              <a:rPr lang="zh-CN" altLang="en-US" sz="2800" b="1" dirty="0">
                <a:solidFill>
                  <a:srgbClr val="000066"/>
                </a:solidFill>
                <a:latin typeface="Times New Roman" pitchFamily="18" charset="0"/>
                <a:ea typeface="楷体_GB2312" pitchFamily="49" charset="-122"/>
              </a:rPr>
              <a:t>个段，每段最大长度为</a:t>
            </a:r>
            <a:r>
              <a:rPr lang="en-US" altLang="zh-CN" sz="2800" b="1" dirty="0">
                <a:solidFill>
                  <a:srgbClr val="000066"/>
                </a:solidFill>
                <a:latin typeface="Times New Roman" pitchFamily="18" charset="0"/>
                <a:ea typeface="楷体_GB2312" pitchFamily="49" charset="-122"/>
              </a:rPr>
              <a:t>1MB(2</a:t>
            </a:r>
            <a:r>
              <a:rPr lang="en-US" altLang="zh-CN" sz="2800" b="1" baseline="34000" dirty="0">
                <a:solidFill>
                  <a:srgbClr val="000066"/>
                </a:solidFill>
                <a:latin typeface="Times New Roman" pitchFamily="18" charset="0"/>
                <a:ea typeface="楷体_GB2312" pitchFamily="49" charset="-122"/>
              </a:rPr>
              <a:t>20</a:t>
            </a:r>
            <a:r>
              <a:rPr lang="en-US" altLang="zh-CN" sz="2800" b="1" dirty="0">
                <a:solidFill>
                  <a:srgbClr val="000066"/>
                </a:solidFill>
                <a:latin typeface="Times New Roman" pitchFamily="18" charset="0"/>
                <a:ea typeface="楷体_GB2312" pitchFamily="49" charset="-122"/>
              </a:rPr>
              <a:t>)</a:t>
            </a:r>
            <a:r>
              <a:rPr lang="zh-CN" altLang="en-US" sz="2800" b="1" dirty="0">
                <a:solidFill>
                  <a:srgbClr val="000066"/>
                </a:solidFill>
                <a:latin typeface="Times New Roman" pitchFamily="18" charset="0"/>
                <a:ea typeface="楷体_GB2312" pitchFamily="49" charset="-122"/>
              </a:rPr>
              <a:t>。 </a:t>
            </a:r>
          </a:p>
        </p:txBody>
      </p:sp>
      <p:sp>
        <p:nvSpPr>
          <p:cNvPr id="347154" name="Rectangle 18"/>
          <p:cNvSpPr>
            <a:spLocks noChangeArrowheads="1"/>
          </p:cNvSpPr>
          <p:nvPr/>
        </p:nvSpPr>
        <p:spPr bwMode="auto">
          <a:xfrm>
            <a:off x="609600" y="5892800"/>
            <a:ext cx="8140700" cy="444500"/>
          </a:xfrm>
          <a:prstGeom prst="rect">
            <a:avLst/>
          </a:prstGeom>
          <a:solidFill>
            <a:schemeClr val="accent6">
              <a:lumMod val="60000"/>
              <a:lumOff val="40000"/>
            </a:schemeClr>
          </a:solidFill>
          <a:ln w="19050">
            <a:solidFill>
              <a:schemeClr val="tx1"/>
            </a:solidFill>
            <a:miter lim="800000"/>
            <a:headEnd/>
            <a:tailEnd/>
          </a:ln>
          <a:effectLs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200" b="1">
                <a:solidFill>
                  <a:srgbClr val="000000"/>
                </a:solidFill>
              </a:rPr>
              <a:t>教科书上为段号</a:t>
            </a:r>
            <a:r>
              <a:rPr kumimoji="1" lang="en-US" altLang="zh-CN" sz="2200" b="1">
                <a:solidFill>
                  <a:srgbClr val="000000"/>
                </a:solidFill>
              </a:rPr>
              <a:t>16bit</a:t>
            </a:r>
            <a:r>
              <a:rPr kumimoji="1" lang="zh-CN" altLang="en-US" sz="2200" b="1">
                <a:solidFill>
                  <a:srgbClr val="000000"/>
                </a:solidFill>
              </a:rPr>
              <a:t>，段内地址</a:t>
            </a:r>
            <a:r>
              <a:rPr kumimoji="1" lang="en-US" altLang="zh-CN" sz="2200" b="1">
                <a:solidFill>
                  <a:srgbClr val="000000"/>
                </a:solidFill>
              </a:rPr>
              <a:t>16bit</a:t>
            </a:r>
            <a:r>
              <a:rPr kumimoji="1" lang="zh-CN" altLang="en-US" sz="2200" b="1">
                <a:solidFill>
                  <a:srgbClr val="000000"/>
                </a:solidFill>
              </a:rPr>
              <a:t>，故最多有</a:t>
            </a:r>
            <a:r>
              <a:rPr kumimoji="1" lang="en-US" altLang="zh-CN" sz="2200" b="1">
                <a:solidFill>
                  <a:srgbClr val="000000"/>
                </a:solidFill>
              </a:rPr>
              <a:t>64K</a:t>
            </a:r>
            <a:r>
              <a:rPr kumimoji="1" lang="zh-CN" altLang="en-US" sz="2200" b="1">
                <a:solidFill>
                  <a:srgbClr val="000000"/>
                </a:solidFill>
              </a:rPr>
              <a:t>个段</a:t>
            </a:r>
            <a:r>
              <a:rPr kumimoji="1" lang="en-US" altLang="zh-CN" sz="2200" b="1">
                <a:solidFill>
                  <a:srgbClr val="000000"/>
                </a:solidFill>
                <a:latin typeface="Times New Roman" pitchFamily="18" charset="0"/>
              </a:rPr>
              <a:t>…</a:t>
            </a:r>
            <a:endParaRPr kumimoji="1" lang="en-US" altLang="zh-CN" sz="2200" b="1">
              <a:solidFill>
                <a:srgbClr val="000000"/>
              </a:solidFill>
            </a:endParaRPr>
          </a:p>
        </p:txBody>
      </p:sp>
      <p:sp>
        <p:nvSpPr>
          <p:cNvPr id="8" name="Rectangle 2"/>
          <p:cNvSpPr>
            <a:spLocks noGrp="1" noChangeArrowheads="1"/>
          </p:cNvSpPr>
          <p:nvPr>
            <p:ph type="title"/>
          </p:nvPr>
        </p:nvSpPr>
        <p:spPr>
          <a:xfrm>
            <a:off x="611560" y="548680"/>
            <a:ext cx="7192963" cy="541338"/>
          </a:xfrm>
        </p:spPr>
        <p:txBody>
          <a:bodyPr>
            <a:normAutofit fontScale="90000"/>
          </a:bodyPr>
          <a:lstStyle/>
          <a:p>
            <a:pPr eaLnBrk="1" hangingPunct="1"/>
            <a:r>
              <a:rPr lang="en-US" altLang="zh-CN" sz="4000" dirty="0" smtClean="0"/>
              <a:t>4.6.2  </a:t>
            </a:r>
            <a:r>
              <a:rPr lang="zh-CN" altLang="en-US" sz="4000" dirty="0" smtClean="0">
                <a:latin typeface="黑体" pitchFamily="2" charset="-122"/>
              </a:rPr>
              <a:t>分段系统的基本原理</a:t>
            </a:r>
            <a:r>
              <a:rPr lang="zh-CN" altLang="en-US" sz="4000" dirty="0" smtClean="0"/>
              <a:t> </a:t>
            </a:r>
          </a:p>
        </p:txBody>
      </p:sp>
    </p:spTree>
    <p:extLst>
      <p:ext uri="{BB962C8B-B14F-4D97-AF65-F5344CB8AC3E}">
        <p14:creationId xmlns:p14="http://schemas.microsoft.com/office/powerpoint/2010/main" val="1199756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47139"/>
                                        </p:tgtEl>
                                        <p:attrNameLst>
                                          <p:attrName>style.visibility</p:attrName>
                                        </p:attrNameLst>
                                      </p:cBhvr>
                                      <p:to>
                                        <p:strVal val="visible"/>
                                      </p:to>
                                    </p:set>
                                    <p:animEffect transition="in" filter="dissolve">
                                      <p:cBhvr>
                                        <p:cTn id="7" dur="500"/>
                                        <p:tgtEl>
                                          <p:spTgt spid="34713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7153"/>
                                        </p:tgtEl>
                                        <p:attrNameLst>
                                          <p:attrName>style.visibility</p:attrName>
                                        </p:attrNameLst>
                                      </p:cBhvr>
                                      <p:to>
                                        <p:strVal val="visible"/>
                                      </p:to>
                                    </p:set>
                                    <p:animEffect transition="in" filter="wipe(up)">
                                      <p:cBhvr>
                                        <p:cTn id="11" dur="500"/>
                                        <p:tgtEl>
                                          <p:spTgt spid="347153"/>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47154"/>
                                        </p:tgtEl>
                                        <p:attrNameLst>
                                          <p:attrName>style.visibility</p:attrName>
                                        </p:attrNameLst>
                                      </p:cBhvr>
                                      <p:to>
                                        <p:strVal val="visible"/>
                                      </p:to>
                                    </p:set>
                                    <p:anim calcmode="lin" valueType="num">
                                      <p:cBhvr additive="base">
                                        <p:cTn id="15" dur="500" fill="hold"/>
                                        <p:tgtEl>
                                          <p:spTgt spid="347154"/>
                                        </p:tgtEl>
                                        <p:attrNameLst>
                                          <p:attrName>ppt_x</p:attrName>
                                        </p:attrNameLst>
                                      </p:cBhvr>
                                      <p:tavLst>
                                        <p:tav tm="0">
                                          <p:val>
                                            <p:strVal val="#ppt_x"/>
                                          </p:val>
                                        </p:tav>
                                        <p:tav tm="100000">
                                          <p:val>
                                            <p:strVal val="#ppt_x"/>
                                          </p:val>
                                        </p:tav>
                                      </p:tavLst>
                                    </p:anim>
                                    <p:anim calcmode="lin" valueType="num">
                                      <p:cBhvr additive="base">
                                        <p:cTn id="16" dur="500" fill="hold"/>
                                        <p:tgtEl>
                                          <p:spTgt spid="347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53" grpId="0" autoUpdateAnimBg="0"/>
      <p:bldP spid="347154"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pPr>
              <a:defRPr/>
            </a:pPr>
            <a:fld id="{1686138A-7D73-44C0-8BDC-5753CA6F6097}" type="slidenum">
              <a:rPr lang="en-US" altLang="zh-CN">
                <a:solidFill>
                  <a:srgbClr val="2F2F2F">
                    <a:lumMod val="75000"/>
                    <a:lumOff val="25000"/>
                  </a:srgbClr>
                </a:solidFill>
              </a:rPr>
              <a:pPr>
                <a:defRPr/>
              </a:pPr>
              <a:t>65</a:t>
            </a:fld>
            <a:endParaRPr lang="en-US" altLang="zh-CN">
              <a:solidFill>
                <a:srgbClr val="2F2F2F">
                  <a:lumMod val="75000"/>
                  <a:lumOff val="25000"/>
                </a:srgbClr>
              </a:solidFill>
            </a:endParaRPr>
          </a:p>
        </p:txBody>
      </p:sp>
      <p:sp>
        <p:nvSpPr>
          <p:cNvPr id="348163" name="Text Box 3"/>
          <p:cNvSpPr txBox="1">
            <a:spLocks noChangeArrowheads="1"/>
          </p:cNvSpPr>
          <p:nvPr/>
        </p:nvSpPr>
        <p:spPr bwMode="auto">
          <a:xfrm>
            <a:off x="512581" y="1700808"/>
            <a:ext cx="2120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rPr>
              <a:t>2</a:t>
            </a:r>
            <a:r>
              <a:rPr lang="zh-CN" altLang="en-US" sz="3200" b="1" dirty="0">
                <a:solidFill>
                  <a:srgbClr val="0000FF"/>
                </a:solidFill>
                <a:latin typeface="宋体" pitchFamily="2" charset="-122"/>
              </a:rPr>
              <a:t>．</a:t>
            </a:r>
            <a:r>
              <a:rPr lang="zh-CN" altLang="en-US" sz="3200" b="1" dirty="0">
                <a:solidFill>
                  <a:srgbClr val="0000FF"/>
                </a:solidFill>
                <a:latin typeface="仿宋_GB2312" pitchFamily="49" charset="-122"/>
                <a:ea typeface="仿宋_GB2312" pitchFamily="49" charset="-122"/>
              </a:rPr>
              <a:t>段表</a:t>
            </a:r>
            <a:r>
              <a:rPr lang="zh-CN" altLang="en-US" sz="3200" b="1" dirty="0">
                <a:solidFill>
                  <a:srgbClr val="0000FF"/>
                </a:solidFill>
              </a:rPr>
              <a:t> </a:t>
            </a:r>
          </a:p>
        </p:txBody>
      </p:sp>
      <p:sp>
        <p:nvSpPr>
          <p:cNvPr id="348164" name="Text Box 4"/>
          <p:cNvSpPr txBox="1">
            <a:spLocks noChangeArrowheads="1"/>
          </p:cNvSpPr>
          <p:nvPr/>
        </p:nvSpPr>
        <p:spPr bwMode="auto">
          <a:xfrm>
            <a:off x="395536" y="2708920"/>
            <a:ext cx="8305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Font typeface="Wingdings" pitchFamily="2" charset="2"/>
              <a:buChar char="v"/>
            </a:pPr>
            <a:r>
              <a:rPr lang="en-US" altLang="zh-CN" sz="2800" dirty="0">
                <a:solidFill>
                  <a:srgbClr val="000000"/>
                </a:solidFill>
                <a:latin typeface="黑体" pitchFamily="2" charset="-122"/>
                <a:ea typeface="黑体" pitchFamily="2" charset="-122"/>
              </a:rPr>
              <a:t> </a:t>
            </a:r>
            <a:r>
              <a:rPr lang="zh-CN" altLang="en-US" sz="2800" dirty="0">
                <a:solidFill>
                  <a:srgbClr val="000000"/>
                </a:solidFill>
                <a:latin typeface="黑体" pitchFamily="2" charset="-122"/>
                <a:ea typeface="黑体" pitchFamily="2" charset="-122"/>
              </a:rPr>
              <a:t>每个段占一个连续内存空间，各个段之间不要求连续（可以在不同</a:t>
            </a:r>
            <a:r>
              <a:rPr lang="zh-CN" altLang="en-US" sz="2800" dirty="0" smtClean="0">
                <a:solidFill>
                  <a:srgbClr val="000000"/>
                </a:solidFill>
                <a:latin typeface="黑体" pitchFamily="2" charset="-122"/>
                <a:ea typeface="黑体" pitchFamily="2" charset="-122"/>
              </a:rPr>
              <a:t>的分区</a:t>
            </a:r>
            <a:r>
              <a:rPr lang="zh-CN" altLang="en-US" sz="2800" dirty="0">
                <a:solidFill>
                  <a:srgbClr val="000000"/>
                </a:solidFill>
                <a:latin typeface="黑体" pitchFamily="2" charset="-122"/>
                <a:ea typeface="黑体" pitchFamily="2" charset="-122"/>
              </a:rPr>
              <a:t>中</a:t>
            </a:r>
            <a:r>
              <a:rPr lang="zh-CN" altLang="en-US" sz="2800" dirty="0" smtClean="0">
                <a:solidFill>
                  <a:srgbClr val="000000"/>
                </a:solidFill>
                <a:latin typeface="黑体" pitchFamily="2" charset="-122"/>
                <a:ea typeface="黑体" pitchFamily="2" charset="-122"/>
              </a:rPr>
              <a:t>）</a:t>
            </a:r>
            <a:endParaRPr lang="en-US" altLang="zh-CN" sz="2800" dirty="0" smtClean="0">
              <a:solidFill>
                <a:srgbClr val="000000"/>
              </a:solidFill>
              <a:latin typeface="黑体" pitchFamily="2" charset="-122"/>
              <a:ea typeface="黑体" pitchFamily="2" charset="-122"/>
            </a:endParaRPr>
          </a:p>
          <a:p>
            <a:pPr eaLnBrk="1" fontAlgn="base" hangingPunct="1">
              <a:spcBef>
                <a:spcPct val="0"/>
              </a:spcBef>
              <a:spcAft>
                <a:spcPct val="0"/>
              </a:spcAft>
              <a:buClr>
                <a:srgbClr val="FF3300"/>
              </a:buClr>
              <a:buFont typeface="Wingdings" pitchFamily="2" charset="2"/>
              <a:buChar char="v"/>
            </a:pP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buClr>
                <a:srgbClr val="FF3300"/>
              </a:buClr>
              <a:buFont typeface="Wingdings" pitchFamily="2" charset="2"/>
              <a:buChar char="v"/>
            </a:pPr>
            <a:r>
              <a:rPr lang="zh-CN" altLang="en-US" sz="2800" dirty="0">
                <a:solidFill>
                  <a:srgbClr val="000000"/>
                </a:solidFill>
                <a:latin typeface="黑体" pitchFamily="2" charset="-122"/>
                <a:ea typeface="黑体" pitchFamily="2" charset="-122"/>
              </a:rPr>
              <a:t> 故需要利用段表来进行地址变换（动态重定位</a:t>
            </a:r>
            <a:r>
              <a:rPr lang="zh-CN" altLang="en-US" sz="2800" dirty="0" smtClean="0">
                <a:solidFill>
                  <a:srgbClr val="000000"/>
                </a:solidFill>
                <a:latin typeface="黑体" pitchFamily="2" charset="-122"/>
                <a:ea typeface="黑体" pitchFamily="2" charset="-122"/>
              </a:rPr>
              <a:t>）</a:t>
            </a:r>
            <a:endParaRPr lang="en-US" altLang="zh-CN" sz="2800" dirty="0" smtClean="0">
              <a:solidFill>
                <a:srgbClr val="000000"/>
              </a:solidFill>
              <a:latin typeface="黑体" pitchFamily="2" charset="-122"/>
              <a:ea typeface="黑体" pitchFamily="2" charset="-122"/>
            </a:endParaRPr>
          </a:p>
          <a:p>
            <a:pPr eaLnBrk="1" fontAlgn="base" hangingPunct="1">
              <a:spcBef>
                <a:spcPct val="0"/>
              </a:spcBef>
              <a:spcAft>
                <a:spcPct val="0"/>
              </a:spcAft>
              <a:buClr>
                <a:srgbClr val="FF3300"/>
              </a:buClr>
            </a:pPr>
            <a:r>
              <a:rPr lang="zh-CN" altLang="en-US" sz="2800" dirty="0" smtClean="0">
                <a:solidFill>
                  <a:srgbClr val="000000"/>
                </a:solidFill>
                <a:latin typeface="黑体" pitchFamily="2" charset="-122"/>
                <a:ea typeface="黑体" pitchFamily="2" charset="-122"/>
              </a:rPr>
              <a:t> </a:t>
            </a: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buClr>
                <a:srgbClr val="FF3300"/>
              </a:buClr>
              <a:buFont typeface="Wingdings" pitchFamily="2" charset="2"/>
              <a:buChar char="v"/>
            </a:pPr>
            <a:r>
              <a:rPr lang="zh-CN" altLang="en-US" sz="2800" dirty="0">
                <a:solidFill>
                  <a:srgbClr val="000000"/>
                </a:solidFill>
                <a:latin typeface="黑体" pitchFamily="2" charset="-122"/>
                <a:ea typeface="黑体" pitchFamily="2" charset="-122"/>
              </a:rPr>
              <a:t> 段表结构：段长，</a:t>
            </a:r>
            <a:r>
              <a:rPr lang="zh-CN" altLang="en-US" sz="2800" dirty="0" smtClean="0">
                <a:solidFill>
                  <a:srgbClr val="000000"/>
                </a:solidFill>
                <a:latin typeface="黑体" pitchFamily="2" charset="-122"/>
                <a:ea typeface="黑体" pitchFamily="2" charset="-122"/>
              </a:rPr>
              <a:t>基址</a:t>
            </a:r>
            <a:r>
              <a:rPr lang="en-US" altLang="zh-CN" sz="2800" dirty="0" smtClean="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逻辑地址→物理地址的映射</a:t>
            </a:r>
            <a:r>
              <a:rPr lang="zh-CN" altLang="en-US" sz="2800" dirty="0">
                <a:solidFill>
                  <a:srgbClr val="000000"/>
                </a:solidFill>
                <a:latin typeface="宋体" pitchFamily="2" charset="-122"/>
              </a:rPr>
              <a:t>。</a:t>
            </a:r>
            <a:r>
              <a:rPr lang="zh-CN" altLang="en-US" sz="2800" dirty="0">
                <a:solidFill>
                  <a:srgbClr val="000000"/>
                </a:solidFill>
              </a:rPr>
              <a:t> </a:t>
            </a:r>
          </a:p>
        </p:txBody>
      </p:sp>
      <p:sp>
        <p:nvSpPr>
          <p:cNvPr id="7" name="Rectangle 2"/>
          <p:cNvSpPr>
            <a:spLocks noGrp="1" noChangeArrowheads="1"/>
          </p:cNvSpPr>
          <p:nvPr>
            <p:ph type="title"/>
          </p:nvPr>
        </p:nvSpPr>
        <p:spPr>
          <a:xfrm>
            <a:off x="611560" y="548680"/>
            <a:ext cx="7192963" cy="541338"/>
          </a:xfrm>
        </p:spPr>
        <p:txBody>
          <a:bodyPr>
            <a:normAutofit fontScale="90000"/>
          </a:bodyPr>
          <a:lstStyle/>
          <a:p>
            <a:pPr eaLnBrk="1" hangingPunct="1"/>
            <a:r>
              <a:rPr lang="en-US" altLang="zh-CN" sz="4000" dirty="0" smtClean="0"/>
              <a:t>4.6.2  </a:t>
            </a:r>
            <a:r>
              <a:rPr lang="zh-CN" altLang="en-US" sz="4000" dirty="0" smtClean="0">
                <a:latin typeface="黑体" pitchFamily="2" charset="-122"/>
              </a:rPr>
              <a:t>分段系统的基本原理</a:t>
            </a:r>
            <a:r>
              <a:rPr lang="zh-CN" altLang="en-US" sz="4000" dirty="0" smtClean="0"/>
              <a:t> </a:t>
            </a:r>
          </a:p>
        </p:txBody>
      </p:sp>
    </p:spTree>
    <p:extLst>
      <p:ext uri="{BB962C8B-B14F-4D97-AF65-F5344CB8AC3E}">
        <p14:creationId xmlns:p14="http://schemas.microsoft.com/office/powerpoint/2010/main" val="563204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163"/>
                                        </p:tgtEl>
                                        <p:attrNameLst>
                                          <p:attrName>style.visibility</p:attrName>
                                        </p:attrNameLst>
                                      </p:cBhvr>
                                      <p:to>
                                        <p:strVal val="visible"/>
                                      </p:to>
                                    </p:set>
                                    <p:animEffect transition="in" filter="wipe(left)">
                                      <p:cBhvr>
                                        <p:cTn id="7" dur="500"/>
                                        <p:tgtEl>
                                          <p:spTgt spid="3481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8164">
                                            <p:txEl>
                                              <p:pRg st="0" end="0"/>
                                            </p:txEl>
                                          </p:spTgt>
                                        </p:tgtEl>
                                        <p:attrNameLst>
                                          <p:attrName>style.visibility</p:attrName>
                                        </p:attrNameLst>
                                      </p:cBhvr>
                                      <p:to>
                                        <p:strVal val="visible"/>
                                      </p:to>
                                    </p:set>
                                    <p:animEffect transition="in" filter="wipe(up)">
                                      <p:cBhvr>
                                        <p:cTn id="11" dur="500"/>
                                        <p:tgtEl>
                                          <p:spTgt spid="348164">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8164">
                                            <p:txEl>
                                              <p:pRg st="2" end="2"/>
                                            </p:txEl>
                                          </p:spTgt>
                                        </p:tgtEl>
                                        <p:attrNameLst>
                                          <p:attrName>style.visibility</p:attrName>
                                        </p:attrNameLst>
                                      </p:cBhvr>
                                      <p:to>
                                        <p:strVal val="visible"/>
                                      </p:to>
                                    </p:set>
                                    <p:animEffect transition="in" filter="wipe(up)">
                                      <p:cBhvr>
                                        <p:cTn id="15" dur="500"/>
                                        <p:tgtEl>
                                          <p:spTgt spid="348164">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48164">
                                            <p:txEl>
                                              <p:pRg st="3" end="3"/>
                                            </p:txEl>
                                          </p:spTgt>
                                        </p:tgtEl>
                                        <p:attrNameLst>
                                          <p:attrName>style.visibility</p:attrName>
                                        </p:attrNameLst>
                                      </p:cBhvr>
                                      <p:to>
                                        <p:strVal val="visible"/>
                                      </p:to>
                                    </p:set>
                                    <p:animEffect transition="in" filter="wipe(up)">
                                      <p:cBhvr>
                                        <p:cTn id="19" dur="500"/>
                                        <p:tgtEl>
                                          <p:spTgt spid="348164">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48164">
                                            <p:txEl>
                                              <p:pRg st="4" end="4"/>
                                            </p:txEl>
                                          </p:spTgt>
                                        </p:tgtEl>
                                        <p:attrNameLst>
                                          <p:attrName>style.visibility</p:attrName>
                                        </p:attrNameLst>
                                      </p:cBhvr>
                                      <p:to>
                                        <p:strVal val="visible"/>
                                      </p:to>
                                    </p:set>
                                    <p:animEffect transition="in" filter="wipe(up)">
                                      <p:cBhvr>
                                        <p:cTn id="23" dur="500"/>
                                        <p:tgtEl>
                                          <p:spTgt spid="348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autoUpdateAnimBg="0"/>
      <p:bldP spid="348164"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pPr>
              <a:defRPr/>
            </a:pPr>
            <a:fld id="{1686138A-7D73-44C0-8BDC-5753CA6F6097}" type="slidenum">
              <a:rPr lang="en-US" altLang="zh-CN"/>
              <a:pPr>
                <a:defRPr/>
              </a:pPr>
              <a:t>66</a:t>
            </a:fld>
            <a:endParaRPr lang="en-US" altLang="zh-CN"/>
          </a:p>
        </p:txBody>
      </p:sp>
      <p:sp>
        <p:nvSpPr>
          <p:cNvPr id="348163" name="Text Box 3"/>
          <p:cNvSpPr txBox="1">
            <a:spLocks noChangeArrowheads="1"/>
          </p:cNvSpPr>
          <p:nvPr/>
        </p:nvSpPr>
        <p:spPr bwMode="auto">
          <a:xfrm>
            <a:off x="381000" y="634999"/>
            <a:ext cx="2120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rPr>
              <a:t>2</a:t>
            </a:r>
            <a:r>
              <a:rPr lang="zh-CN" altLang="en-US" sz="3200" b="1" dirty="0">
                <a:solidFill>
                  <a:srgbClr val="0000FF"/>
                </a:solidFill>
                <a:latin typeface="宋体" pitchFamily="2" charset="-122"/>
              </a:rPr>
              <a:t>．</a:t>
            </a:r>
            <a:r>
              <a:rPr lang="zh-CN" altLang="en-US" sz="3200" b="1" dirty="0">
                <a:solidFill>
                  <a:srgbClr val="0000FF"/>
                </a:solidFill>
                <a:latin typeface="仿宋_GB2312" pitchFamily="49" charset="-122"/>
                <a:ea typeface="仿宋_GB2312" pitchFamily="49" charset="-122"/>
              </a:rPr>
              <a:t>段表</a:t>
            </a:r>
            <a:r>
              <a:rPr lang="zh-CN" altLang="en-US" sz="3200" b="1" dirty="0">
                <a:solidFill>
                  <a:srgbClr val="0000FF"/>
                </a:solidFill>
              </a:rPr>
              <a:t> </a:t>
            </a:r>
          </a:p>
        </p:txBody>
      </p:sp>
      <p:grpSp>
        <p:nvGrpSpPr>
          <p:cNvPr id="348165" name="Group 5"/>
          <p:cNvGrpSpPr>
            <a:grpSpLocks/>
          </p:cNvGrpSpPr>
          <p:nvPr/>
        </p:nvGrpSpPr>
        <p:grpSpPr bwMode="auto">
          <a:xfrm>
            <a:off x="747889" y="1346293"/>
            <a:ext cx="7937500" cy="5040561"/>
            <a:chOff x="464" y="880"/>
            <a:chExt cx="5000" cy="2763"/>
          </a:xfrm>
        </p:grpSpPr>
        <p:sp>
          <p:nvSpPr>
            <p:cNvPr id="256007" name="Rectangle 6"/>
            <p:cNvSpPr>
              <a:spLocks noChangeArrowheads="1"/>
            </p:cNvSpPr>
            <p:nvPr/>
          </p:nvSpPr>
          <p:spPr bwMode="auto">
            <a:xfrm>
              <a:off x="952" y="1520"/>
              <a:ext cx="744" cy="296"/>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lgn="ctr" fontAlgn="base">
                <a:spcBef>
                  <a:spcPct val="50000"/>
                </a:spcBef>
                <a:spcAft>
                  <a:spcPct val="0"/>
                </a:spcAft>
                <a:buClr>
                  <a:srgbClr val="FF3300"/>
                </a:buClr>
                <a:buSzPct val="60000"/>
                <a:buFont typeface="Wingdings" pitchFamily="2" charset="2"/>
                <a:buNone/>
              </a:pPr>
              <a:endParaRPr kumimoji="1" lang="zh-CN" altLang="zh-CN" b="1">
                <a:solidFill>
                  <a:srgbClr val="000000"/>
                </a:solidFill>
                <a:latin typeface="Times New Roman" pitchFamily="18" charset="0"/>
              </a:endParaRPr>
            </a:p>
          </p:txBody>
        </p:sp>
        <p:sp>
          <p:nvSpPr>
            <p:cNvPr id="256008" name="Rectangle 7"/>
            <p:cNvSpPr>
              <a:spLocks noChangeArrowheads="1"/>
            </p:cNvSpPr>
            <p:nvPr/>
          </p:nvSpPr>
          <p:spPr bwMode="auto">
            <a:xfrm>
              <a:off x="944" y="2032"/>
              <a:ext cx="744" cy="272"/>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lgn="ctr" fontAlgn="base">
                <a:spcBef>
                  <a:spcPct val="50000"/>
                </a:spcBef>
                <a:spcAft>
                  <a:spcPct val="0"/>
                </a:spcAft>
                <a:buClr>
                  <a:srgbClr val="FF3300"/>
                </a:buClr>
                <a:buSzPct val="60000"/>
                <a:buFont typeface="Wingdings" pitchFamily="2" charset="2"/>
                <a:buNone/>
              </a:pPr>
              <a:endParaRPr kumimoji="1" lang="zh-CN" altLang="zh-CN" b="1">
                <a:solidFill>
                  <a:srgbClr val="000000"/>
                </a:solidFill>
                <a:latin typeface="Times New Roman" pitchFamily="18" charset="0"/>
              </a:endParaRPr>
            </a:p>
          </p:txBody>
        </p:sp>
        <p:sp>
          <p:nvSpPr>
            <p:cNvPr id="256009" name="Rectangle 8"/>
            <p:cNvSpPr>
              <a:spLocks noChangeArrowheads="1"/>
            </p:cNvSpPr>
            <p:nvPr/>
          </p:nvSpPr>
          <p:spPr bwMode="auto">
            <a:xfrm>
              <a:off x="944" y="2576"/>
              <a:ext cx="744" cy="296"/>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lgn="ctr" fontAlgn="base">
                <a:spcBef>
                  <a:spcPct val="50000"/>
                </a:spcBef>
                <a:spcAft>
                  <a:spcPct val="0"/>
                </a:spcAft>
                <a:buClr>
                  <a:srgbClr val="FF3300"/>
                </a:buClr>
                <a:buSzPct val="60000"/>
                <a:buFont typeface="Wingdings" pitchFamily="2" charset="2"/>
                <a:buNone/>
              </a:pPr>
              <a:endParaRPr kumimoji="1" lang="zh-CN" altLang="zh-CN" b="1">
                <a:solidFill>
                  <a:srgbClr val="000000"/>
                </a:solidFill>
                <a:latin typeface="Times New Roman" pitchFamily="18" charset="0"/>
              </a:endParaRPr>
            </a:p>
          </p:txBody>
        </p:sp>
        <p:sp>
          <p:nvSpPr>
            <p:cNvPr id="256010" name="Rectangle 9"/>
            <p:cNvSpPr>
              <a:spLocks noChangeArrowheads="1"/>
            </p:cNvSpPr>
            <p:nvPr/>
          </p:nvSpPr>
          <p:spPr bwMode="auto">
            <a:xfrm>
              <a:off x="936" y="3088"/>
              <a:ext cx="744" cy="280"/>
            </a:xfrm>
            <a:prstGeom prst="rect">
              <a:avLst/>
            </a:prstGeom>
            <a:solidFill>
              <a:srgbClr val="FFFFCC"/>
            </a:solidFill>
            <a:ln w="19050">
              <a:solidFill>
                <a:schemeClr val="tx1"/>
              </a:solidFill>
              <a:miter lim="800000"/>
              <a:headEnd/>
              <a:tailEnd/>
            </a:ln>
            <a:effectLst>
              <a:outerShdw dist="45791" dir="3378596" algn="ctr" rotWithShape="0">
                <a:schemeClr val="bg2"/>
              </a:outerShdw>
            </a:effectLst>
          </p:spPr>
          <p:txBody>
            <a:bodyPr wrap="none" anchor="ctr"/>
            <a:lstStyle/>
            <a:p>
              <a:pPr algn="ctr" fontAlgn="base">
                <a:spcBef>
                  <a:spcPct val="50000"/>
                </a:spcBef>
                <a:spcAft>
                  <a:spcPct val="0"/>
                </a:spcAft>
                <a:buClr>
                  <a:srgbClr val="FF3300"/>
                </a:buClr>
                <a:buSzPct val="60000"/>
                <a:buFont typeface="Wingdings" pitchFamily="2" charset="2"/>
                <a:buNone/>
              </a:pPr>
              <a:endParaRPr kumimoji="1" lang="zh-CN" altLang="zh-CN" b="1">
                <a:solidFill>
                  <a:srgbClr val="000000"/>
                </a:solidFill>
                <a:latin typeface="Times New Roman" pitchFamily="18" charset="0"/>
              </a:endParaRPr>
            </a:p>
          </p:txBody>
        </p:sp>
        <p:sp>
          <p:nvSpPr>
            <p:cNvPr id="256011" name="Text Box 10"/>
            <p:cNvSpPr txBox="1">
              <a:spLocks noChangeArrowheads="1"/>
            </p:cNvSpPr>
            <p:nvPr/>
          </p:nvSpPr>
          <p:spPr bwMode="auto">
            <a:xfrm>
              <a:off x="1816" y="1424"/>
              <a:ext cx="840" cy="231"/>
            </a:xfrm>
            <a:prstGeom prst="rect">
              <a:avLst/>
            </a:prstGeom>
            <a:noFill/>
            <a:ln>
              <a:noFill/>
            </a:ln>
            <a:effectLst>
              <a:outerShdw dist="45791" dir="3378596" algn="ctr" rotWithShape="0">
                <a:schemeClr val="bg2"/>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endParaRPr lang="zh-CN" altLang="zh-CN" sz="1800" b="1">
                <a:solidFill>
                  <a:srgbClr val="000000"/>
                </a:solidFill>
              </a:endParaRPr>
            </a:p>
          </p:txBody>
        </p:sp>
        <p:sp>
          <p:nvSpPr>
            <p:cNvPr id="256012" name="Rectangle 11"/>
            <p:cNvSpPr>
              <a:spLocks noChangeArrowheads="1"/>
            </p:cNvSpPr>
            <p:nvPr/>
          </p:nvSpPr>
          <p:spPr bwMode="auto">
            <a:xfrm>
              <a:off x="981" y="1324"/>
              <a:ext cx="694" cy="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spAutoFit/>
            </a:bodyPr>
            <a:lstStyle/>
            <a:p>
              <a:pPr algn="ctr" fontAlgn="base">
                <a:spcBef>
                  <a:spcPct val="5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(MAIN)=0</a:t>
              </a:r>
            </a:p>
          </p:txBody>
        </p:sp>
        <p:sp>
          <p:nvSpPr>
            <p:cNvPr id="256013" name="Rectangle 12"/>
            <p:cNvSpPr>
              <a:spLocks noChangeArrowheads="1"/>
            </p:cNvSpPr>
            <p:nvPr/>
          </p:nvSpPr>
          <p:spPr bwMode="auto">
            <a:xfrm>
              <a:off x="1128" y="1860"/>
              <a:ext cx="431" cy="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spAutoFit/>
            </a:bodyPr>
            <a:lstStyle/>
            <a:p>
              <a:pPr algn="ctr" fontAlgn="base">
                <a:spcBef>
                  <a:spcPct val="5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(X)=1</a:t>
              </a:r>
            </a:p>
          </p:txBody>
        </p:sp>
        <p:sp>
          <p:nvSpPr>
            <p:cNvPr id="256014" name="Rectangle 13"/>
            <p:cNvSpPr>
              <a:spLocks noChangeArrowheads="1"/>
            </p:cNvSpPr>
            <p:nvPr/>
          </p:nvSpPr>
          <p:spPr bwMode="auto">
            <a:xfrm>
              <a:off x="1112" y="2388"/>
              <a:ext cx="431" cy="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spAutoFit/>
            </a:bodyPr>
            <a:lstStyle/>
            <a:p>
              <a:pPr algn="ctr" fontAlgn="base">
                <a:spcBef>
                  <a:spcPct val="5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(D)=2</a:t>
              </a:r>
            </a:p>
          </p:txBody>
        </p:sp>
        <p:sp>
          <p:nvSpPr>
            <p:cNvPr id="256015" name="Rectangle 14"/>
            <p:cNvSpPr>
              <a:spLocks noChangeArrowheads="1"/>
            </p:cNvSpPr>
            <p:nvPr/>
          </p:nvSpPr>
          <p:spPr bwMode="auto">
            <a:xfrm>
              <a:off x="1115" y="2908"/>
              <a:ext cx="410" cy="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spAutoFit/>
            </a:bodyPr>
            <a:lstStyle/>
            <a:p>
              <a:pPr algn="ctr" fontAlgn="base">
                <a:spcBef>
                  <a:spcPct val="5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(S)=3</a:t>
              </a:r>
            </a:p>
          </p:txBody>
        </p:sp>
        <p:sp>
          <p:nvSpPr>
            <p:cNvPr id="256016" name="Rectangle 15"/>
            <p:cNvSpPr>
              <a:spLocks noChangeArrowheads="1"/>
            </p:cNvSpPr>
            <p:nvPr/>
          </p:nvSpPr>
          <p:spPr bwMode="auto">
            <a:xfrm>
              <a:off x="2916" y="1816"/>
              <a:ext cx="488"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zh-CN" altLang="en-US" sz="1600" b="1">
                  <a:solidFill>
                    <a:srgbClr val="000000"/>
                  </a:solidFill>
                  <a:latin typeface="Times New Roman" pitchFamily="18" charset="0"/>
                </a:rPr>
                <a:t>基址</a:t>
              </a:r>
            </a:p>
          </p:txBody>
        </p:sp>
        <p:sp>
          <p:nvSpPr>
            <p:cNvPr id="256017" name="Rectangle 16"/>
            <p:cNvSpPr>
              <a:spLocks noChangeArrowheads="1"/>
            </p:cNvSpPr>
            <p:nvPr/>
          </p:nvSpPr>
          <p:spPr bwMode="auto">
            <a:xfrm>
              <a:off x="2408" y="1816"/>
              <a:ext cx="508"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zh-CN" altLang="en-US" sz="1600" b="1">
                  <a:solidFill>
                    <a:srgbClr val="000000"/>
                  </a:solidFill>
                  <a:latin typeface="Times New Roman" pitchFamily="18" charset="0"/>
                </a:rPr>
                <a:t>段长</a:t>
              </a:r>
            </a:p>
          </p:txBody>
        </p:sp>
        <p:sp>
          <p:nvSpPr>
            <p:cNvPr id="256018" name="Rectangle 17"/>
            <p:cNvSpPr>
              <a:spLocks noChangeArrowheads="1"/>
            </p:cNvSpPr>
            <p:nvPr/>
          </p:nvSpPr>
          <p:spPr bwMode="auto">
            <a:xfrm>
              <a:off x="2008" y="1816"/>
              <a:ext cx="400"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r" fontAlgn="base">
                <a:spcBef>
                  <a:spcPct val="20000"/>
                </a:spcBef>
                <a:spcAft>
                  <a:spcPct val="0"/>
                </a:spcAft>
                <a:buClr>
                  <a:srgbClr val="FF3300"/>
                </a:buClr>
                <a:buSzPct val="60000"/>
                <a:buFont typeface="Wingdings" pitchFamily="2" charset="2"/>
                <a:buNone/>
              </a:pPr>
              <a:r>
                <a:rPr kumimoji="1" lang="zh-CN" altLang="en-US" sz="1600" b="1">
                  <a:solidFill>
                    <a:srgbClr val="000000"/>
                  </a:solidFill>
                  <a:latin typeface="Times New Roman" pitchFamily="18" charset="0"/>
                </a:rPr>
                <a:t>段号</a:t>
              </a:r>
            </a:p>
          </p:txBody>
        </p:sp>
        <p:sp>
          <p:nvSpPr>
            <p:cNvPr id="256019" name="Rectangle 18"/>
            <p:cNvSpPr>
              <a:spLocks noChangeArrowheads="1"/>
            </p:cNvSpPr>
            <p:nvPr/>
          </p:nvSpPr>
          <p:spPr bwMode="auto">
            <a:xfrm>
              <a:off x="2008" y="2660"/>
              <a:ext cx="400"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3</a:t>
              </a:r>
            </a:p>
          </p:txBody>
        </p:sp>
        <p:sp>
          <p:nvSpPr>
            <p:cNvPr id="256020" name="Rectangle 19"/>
            <p:cNvSpPr>
              <a:spLocks noChangeArrowheads="1"/>
            </p:cNvSpPr>
            <p:nvPr/>
          </p:nvSpPr>
          <p:spPr bwMode="auto">
            <a:xfrm>
              <a:off x="2008" y="2449"/>
              <a:ext cx="400"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2</a:t>
              </a:r>
            </a:p>
          </p:txBody>
        </p:sp>
        <p:sp>
          <p:nvSpPr>
            <p:cNvPr id="256021" name="Rectangle 20"/>
            <p:cNvSpPr>
              <a:spLocks noChangeArrowheads="1"/>
            </p:cNvSpPr>
            <p:nvPr/>
          </p:nvSpPr>
          <p:spPr bwMode="auto">
            <a:xfrm>
              <a:off x="2008" y="2238"/>
              <a:ext cx="400"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1</a:t>
              </a:r>
            </a:p>
          </p:txBody>
        </p:sp>
        <p:sp>
          <p:nvSpPr>
            <p:cNvPr id="256022" name="Rectangle 21"/>
            <p:cNvSpPr>
              <a:spLocks noChangeArrowheads="1"/>
            </p:cNvSpPr>
            <p:nvPr/>
          </p:nvSpPr>
          <p:spPr bwMode="auto">
            <a:xfrm>
              <a:off x="2008" y="2027"/>
              <a:ext cx="400"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0</a:t>
              </a:r>
            </a:p>
          </p:txBody>
        </p:sp>
        <p:sp>
          <p:nvSpPr>
            <p:cNvPr id="256023" name="Rectangle 22"/>
            <p:cNvSpPr>
              <a:spLocks noChangeArrowheads="1"/>
            </p:cNvSpPr>
            <p:nvPr/>
          </p:nvSpPr>
          <p:spPr bwMode="auto">
            <a:xfrm>
              <a:off x="2916" y="2660"/>
              <a:ext cx="488" cy="211"/>
            </a:xfrm>
            <a:prstGeom prst="rect">
              <a:avLst/>
            </a:prstGeom>
            <a:solidFill>
              <a:srgbClr val="FF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150K</a:t>
              </a:r>
            </a:p>
          </p:txBody>
        </p:sp>
        <p:sp>
          <p:nvSpPr>
            <p:cNvPr id="256024" name="Rectangle 23"/>
            <p:cNvSpPr>
              <a:spLocks noChangeArrowheads="1"/>
            </p:cNvSpPr>
            <p:nvPr/>
          </p:nvSpPr>
          <p:spPr bwMode="auto">
            <a:xfrm>
              <a:off x="2408" y="2660"/>
              <a:ext cx="508" cy="211"/>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10KB</a:t>
              </a:r>
            </a:p>
          </p:txBody>
        </p:sp>
        <p:sp>
          <p:nvSpPr>
            <p:cNvPr id="256025" name="Rectangle 24"/>
            <p:cNvSpPr>
              <a:spLocks noChangeArrowheads="1"/>
            </p:cNvSpPr>
            <p:nvPr/>
          </p:nvSpPr>
          <p:spPr bwMode="auto">
            <a:xfrm>
              <a:off x="2916" y="2449"/>
              <a:ext cx="488" cy="211"/>
            </a:xfrm>
            <a:prstGeom prst="rect">
              <a:avLst/>
            </a:prstGeom>
            <a:solidFill>
              <a:srgbClr val="FF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120K</a:t>
              </a:r>
            </a:p>
          </p:txBody>
        </p:sp>
        <p:sp>
          <p:nvSpPr>
            <p:cNvPr id="256026" name="Rectangle 25"/>
            <p:cNvSpPr>
              <a:spLocks noChangeArrowheads="1"/>
            </p:cNvSpPr>
            <p:nvPr/>
          </p:nvSpPr>
          <p:spPr bwMode="auto">
            <a:xfrm>
              <a:off x="2408" y="2449"/>
              <a:ext cx="508" cy="211"/>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15KB</a:t>
              </a:r>
            </a:p>
          </p:txBody>
        </p:sp>
        <p:sp>
          <p:nvSpPr>
            <p:cNvPr id="256027" name="Rectangle 26"/>
            <p:cNvSpPr>
              <a:spLocks noChangeArrowheads="1"/>
            </p:cNvSpPr>
            <p:nvPr/>
          </p:nvSpPr>
          <p:spPr bwMode="auto">
            <a:xfrm>
              <a:off x="2916" y="2238"/>
              <a:ext cx="488" cy="211"/>
            </a:xfrm>
            <a:prstGeom prst="rect">
              <a:avLst/>
            </a:prstGeom>
            <a:solidFill>
              <a:srgbClr val="FF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80K</a:t>
              </a:r>
            </a:p>
          </p:txBody>
        </p:sp>
        <p:sp>
          <p:nvSpPr>
            <p:cNvPr id="256028" name="Rectangle 27"/>
            <p:cNvSpPr>
              <a:spLocks noChangeArrowheads="1"/>
            </p:cNvSpPr>
            <p:nvPr/>
          </p:nvSpPr>
          <p:spPr bwMode="auto">
            <a:xfrm>
              <a:off x="2408" y="2238"/>
              <a:ext cx="508" cy="211"/>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20KB</a:t>
              </a:r>
            </a:p>
          </p:txBody>
        </p:sp>
        <p:sp>
          <p:nvSpPr>
            <p:cNvPr id="256029" name="Rectangle 28"/>
            <p:cNvSpPr>
              <a:spLocks noChangeArrowheads="1"/>
            </p:cNvSpPr>
            <p:nvPr/>
          </p:nvSpPr>
          <p:spPr bwMode="auto">
            <a:xfrm>
              <a:off x="2916" y="2027"/>
              <a:ext cx="488" cy="211"/>
            </a:xfrm>
            <a:prstGeom prst="rect">
              <a:avLst/>
            </a:prstGeom>
            <a:solidFill>
              <a:srgbClr val="FF9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40K</a:t>
              </a:r>
            </a:p>
          </p:txBody>
        </p:sp>
        <p:sp>
          <p:nvSpPr>
            <p:cNvPr id="256030" name="Rectangle 29"/>
            <p:cNvSpPr>
              <a:spLocks noChangeArrowheads="1"/>
            </p:cNvSpPr>
            <p:nvPr/>
          </p:nvSpPr>
          <p:spPr bwMode="auto">
            <a:xfrm>
              <a:off x="2408" y="2027"/>
              <a:ext cx="508" cy="211"/>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sz="1600" b="1">
                  <a:solidFill>
                    <a:srgbClr val="000000"/>
                  </a:solidFill>
                  <a:latin typeface="Times New Roman" pitchFamily="18" charset="0"/>
                </a:rPr>
                <a:t>30KB</a:t>
              </a:r>
            </a:p>
          </p:txBody>
        </p:sp>
        <p:sp>
          <p:nvSpPr>
            <p:cNvPr id="256031" name="Line 30"/>
            <p:cNvSpPr>
              <a:spLocks noChangeShapeType="1"/>
            </p:cNvSpPr>
            <p:nvPr/>
          </p:nvSpPr>
          <p:spPr bwMode="auto">
            <a:xfrm>
              <a:off x="2408" y="2238"/>
              <a:ext cx="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2" name="Line 31"/>
            <p:cNvSpPr>
              <a:spLocks noChangeShapeType="1"/>
            </p:cNvSpPr>
            <p:nvPr/>
          </p:nvSpPr>
          <p:spPr bwMode="auto">
            <a:xfrm>
              <a:off x="2408" y="2449"/>
              <a:ext cx="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3" name="Line 32"/>
            <p:cNvSpPr>
              <a:spLocks noChangeShapeType="1"/>
            </p:cNvSpPr>
            <p:nvPr/>
          </p:nvSpPr>
          <p:spPr bwMode="auto">
            <a:xfrm>
              <a:off x="2408" y="2660"/>
              <a:ext cx="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4" name="Line 33"/>
            <p:cNvSpPr>
              <a:spLocks noChangeShapeType="1"/>
            </p:cNvSpPr>
            <p:nvPr/>
          </p:nvSpPr>
          <p:spPr bwMode="auto">
            <a:xfrm>
              <a:off x="2408" y="2871"/>
              <a:ext cx="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5" name="Line 34"/>
            <p:cNvSpPr>
              <a:spLocks noChangeShapeType="1"/>
            </p:cNvSpPr>
            <p:nvPr/>
          </p:nvSpPr>
          <p:spPr bwMode="auto">
            <a:xfrm>
              <a:off x="2408" y="2027"/>
              <a:ext cx="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6" name="Line 35"/>
            <p:cNvSpPr>
              <a:spLocks noChangeShapeType="1"/>
            </p:cNvSpPr>
            <p:nvPr/>
          </p:nvSpPr>
          <p:spPr bwMode="auto">
            <a:xfrm>
              <a:off x="2408" y="2027"/>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7" name="Line 36"/>
            <p:cNvSpPr>
              <a:spLocks noChangeShapeType="1"/>
            </p:cNvSpPr>
            <p:nvPr/>
          </p:nvSpPr>
          <p:spPr bwMode="auto">
            <a:xfrm>
              <a:off x="2916" y="2027"/>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8" name="Line 37"/>
            <p:cNvSpPr>
              <a:spLocks noChangeShapeType="1"/>
            </p:cNvSpPr>
            <p:nvPr/>
          </p:nvSpPr>
          <p:spPr bwMode="auto">
            <a:xfrm>
              <a:off x="3404" y="2027"/>
              <a:ext cx="0" cy="8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39" name="Text Box 38"/>
            <p:cNvSpPr txBox="1">
              <a:spLocks noChangeArrowheads="1"/>
            </p:cNvSpPr>
            <p:nvPr/>
          </p:nvSpPr>
          <p:spPr bwMode="auto">
            <a:xfrm>
              <a:off x="880" y="1128"/>
              <a:ext cx="880"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作业空间</a:t>
              </a:r>
            </a:p>
          </p:txBody>
        </p:sp>
        <p:sp>
          <p:nvSpPr>
            <p:cNvPr id="256040" name="Text Box 39"/>
            <p:cNvSpPr txBox="1">
              <a:spLocks noChangeArrowheads="1"/>
            </p:cNvSpPr>
            <p:nvPr/>
          </p:nvSpPr>
          <p:spPr bwMode="auto">
            <a:xfrm>
              <a:off x="2440" y="2872"/>
              <a:ext cx="880"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段表</a:t>
              </a:r>
            </a:p>
          </p:txBody>
        </p:sp>
        <p:sp>
          <p:nvSpPr>
            <p:cNvPr id="256041" name="Rectangle 40"/>
            <p:cNvSpPr>
              <a:spLocks noChangeArrowheads="1"/>
            </p:cNvSpPr>
            <p:nvPr/>
          </p:nvSpPr>
          <p:spPr bwMode="auto">
            <a:xfrm>
              <a:off x="3944" y="1104"/>
              <a:ext cx="1032" cy="2456"/>
            </a:xfrm>
            <a:prstGeom prst="rect">
              <a:avLst/>
            </a:prstGeom>
            <a:solidFill>
              <a:srgbClr val="FFFF99"/>
            </a:solidFill>
            <a:ln w="19050">
              <a:solidFill>
                <a:schemeClr val="tx1"/>
              </a:solidFill>
              <a:miter lim="800000"/>
              <a:headEnd/>
              <a:tailEnd/>
            </a:ln>
            <a:effectLst>
              <a:outerShdw dist="45791" dir="3378596" algn="ctr" rotWithShape="0">
                <a:schemeClr val="bg2"/>
              </a:outerShdw>
            </a:effec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42" name="Line 41"/>
            <p:cNvSpPr>
              <a:spLocks noChangeShapeType="1"/>
            </p:cNvSpPr>
            <p:nvPr/>
          </p:nvSpPr>
          <p:spPr bwMode="auto">
            <a:xfrm>
              <a:off x="3952" y="1712"/>
              <a:ext cx="10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43" name="Text Box 42"/>
            <p:cNvSpPr txBox="1">
              <a:spLocks noChangeArrowheads="1"/>
            </p:cNvSpPr>
            <p:nvPr/>
          </p:nvSpPr>
          <p:spPr bwMode="auto">
            <a:xfrm>
              <a:off x="4088" y="1376"/>
              <a:ext cx="760"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(MIAN)=0</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30KB</a:t>
              </a:r>
            </a:p>
          </p:txBody>
        </p:sp>
        <p:sp>
          <p:nvSpPr>
            <p:cNvPr id="256044" name="Rectangle 43"/>
            <p:cNvSpPr>
              <a:spLocks noChangeArrowheads="1"/>
            </p:cNvSpPr>
            <p:nvPr/>
          </p:nvSpPr>
          <p:spPr bwMode="auto">
            <a:xfrm>
              <a:off x="3944" y="1656"/>
              <a:ext cx="1032" cy="2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45" name="Rectangle 44"/>
            <p:cNvSpPr>
              <a:spLocks noChangeArrowheads="1"/>
            </p:cNvSpPr>
            <p:nvPr/>
          </p:nvSpPr>
          <p:spPr bwMode="auto">
            <a:xfrm>
              <a:off x="3944" y="1104"/>
              <a:ext cx="1032" cy="27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46" name="Rectangle 45"/>
            <p:cNvSpPr>
              <a:spLocks noChangeArrowheads="1"/>
            </p:cNvSpPr>
            <p:nvPr/>
          </p:nvSpPr>
          <p:spPr bwMode="auto">
            <a:xfrm>
              <a:off x="3944" y="2192"/>
              <a:ext cx="1032" cy="2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47" name="Text Box 46"/>
            <p:cNvSpPr txBox="1">
              <a:spLocks noChangeArrowheads="1"/>
            </p:cNvSpPr>
            <p:nvPr/>
          </p:nvSpPr>
          <p:spPr bwMode="auto">
            <a:xfrm>
              <a:off x="4088" y="1912"/>
              <a:ext cx="760"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(X)=1</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20KB</a:t>
              </a:r>
            </a:p>
          </p:txBody>
        </p:sp>
        <p:sp>
          <p:nvSpPr>
            <p:cNvPr id="256048" name="Text Box 47"/>
            <p:cNvSpPr txBox="1">
              <a:spLocks noChangeArrowheads="1"/>
            </p:cNvSpPr>
            <p:nvPr/>
          </p:nvSpPr>
          <p:spPr bwMode="auto">
            <a:xfrm>
              <a:off x="4096" y="2448"/>
              <a:ext cx="760"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(D)=2</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15KB</a:t>
              </a:r>
            </a:p>
          </p:txBody>
        </p:sp>
        <p:sp>
          <p:nvSpPr>
            <p:cNvPr id="256049" name="Rectangle 48"/>
            <p:cNvSpPr>
              <a:spLocks noChangeArrowheads="1"/>
            </p:cNvSpPr>
            <p:nvPr/>
          </p:nvSpPr>
          <p:spPr bwMode="auto">
            <a:xfrm>
              <a:off x="3944" y="2728"/>
              <a:ext cx="1032" cy="28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50" name="Text Box 49"/>
            <p:cNvSpPr txBox="1">
              <a:spLocks noChangeArrowheads="1"/>
            </p:cNvSpPr>
            <p:nvPr/>
          </p:nvSpPr>
          <p:spPr bwMode="auto">
            <a:xfrm>
              <a:off x="4096" y="3008"/>
              <a:ext cx="760"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(S)=3</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10KB</a:t>
              </a:r>
            </a:p>
          </p:txBody>
        </p:sp>
        <p:sp>
          <p:nvSpPr>
            <p:cNvPr id="256051" name="Rectangle 50"/>
            <p:cNvSpPr>
              <a:spLocks noChangeArrowheads="1"/>
            </p:cNvSpPr>
            <p:nvPr/>
          </p:nvSpPr>
          <p:spPr bwMode="auto">
            <a:xfrm>
              <a:off x="3944" y="3288"/>
              <a:ext cx="1032" cy="28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52" name="Text Box 51"/>
            <p:cNvSpPr txBox="1">
              <a:spLocks noChangeArrowheads="1"/>
            </p:cNvSpPr>
            <p:nvPr/>
          </p:nvSpPr>
          <p:spPr bwMode="auto">
            <a:xfrm>
              <a:off x="464" y="1430"/>
              <a:ext cx="464" cy="2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r" eaLnBrk="1" fontAlgn="base" hangingPunct="1">
                <a:spcBef>
                  <a:spcPct val="7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0</a:t>
              </a:r>
            </a:p>
            <a:p>
              <a:pPr algn="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30K</a:t>
              </a:r>
            </a:p>
            <a:p>
              <a:pPr algn="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0</a:t>
              </a:r>
            </a:p>
            <a:p>
              <a:pPr algn="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20K</a:t>
              </a:r>
            </a:p>
            <a:p>
              <a:pPr algn="r" eaLnBrk="1" fontAlgn="base" hangingPunct="1">
                <a:spcBef>
                  <a:spcPct val="50000"/>
                </a:spcBef>
                <a:spcAft>
                  <a:spcPct val="0"/>
                </a:spcAft>
                <a:buClr>
                  <a:srgbClr val="FF3300"/>
                </a:buClr>
                <a:buSzPct val="60000"/>
                <a:buFont typeface="Wingdings" pitchFamily="2" charset="2"/>
                <a:buNone/>
              </a:pPr>
              <a:endParaRPr lang="en-US" altLang="zh-CN" sz="1800" b="1" dirty="0" smtClean="0">
                <a:solidFill>
                  <a:srgbClr val="000000"/>
                </a:solidFill>
                <a:latin typeface="Times New Roman" pitchFamily="18" charset="0"/>
              </a:endParaRPr>
            </a:p>
            <a:p>
              <a:pPr algn="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latin typeface="Times New Roman" pitchFamily="18" charset="0"/>
                </a:rPr>
                <a:t>0</a:t>
              </a:r>
              <a:endParaRPr lang="en-US" altLang="zh-CN" sz="1800" b="1" dirty="0">
                <a:solidFill>
                  <a:srgbClr val="000000"/>
                </a:solidFill>
                <a:latin typeface="Times New Roman" pitchFamily="18" charset="0"/>
              </a:endParaRPr>
            </a:p>
            <a:p>
              <a:pPr algn="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15K</a:t>
              </a:r>
            </a:p>
            <a:p>
              <a:pPr algn="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0</a:t>
              </a:r>
            </a:p>
            <a:p>
              <a:pPr algn="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10K</a:t>
              </a:r>
            </a:p>
          </p:txBody>
        </p:sp>
        <p:sp>
          <p:nvSpPr>
            <p:cNvPr id="256053" name="Line 52"/>
            <p:cNvSpPr>
              <a:spLocks noChangeShapeType="1"/>
            </p:cNvSpPr>
            <p:nvPr/>
          </p:nvSpPr>
          <p:spPr bwMode="auto">
            <a:xfrm>
              <a:off x="1712" y="1696"/>
              <a:ext cx="696" cy="408"/>
            </a:xfrm>
            <a:prstGeom prst="line">
              <a:avLst/>
            </a:prstGeom>
            <a:noFill/>
            <a:ln w="19050">
              <a:solidFill>
                <a:schemeClr val="tx1"/>
              </a:solidFill>
              <a:prstDash val="lg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54" name="Line 53"/>
            <p:cNvSpPr>
              <a:spLocks noChangeShapeType="1"/>
            </p:cNvSpPr>
            <p:nvPr/>
          </p:nvSpPr>
          <p:spPr bwMode="auto">
            <a:xfrm>
              <a:off x="1712" y="2200"/>
              <a:ext cx="696" cy="136"/>
            </a:xfrm>
            <a:prstGeom prst="line">
              <a:avLst/>
            </a:prstGeom>
            <a:noFill/>
            <a:ln w="19050">
              <a:solidFill>
                <a:schemeClr val="tx1"/>
              </a:solidFill>
              <a:prstDash val="lg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55" name="Line 54"/>
            <p:cNvSpPr>
              <a:spLocks noChangeShapeType="1"/>
            </p:cNvSpPr>
            <p:nvPr/>
          </p:nvSpPr>
          <p:spPr bwMode="auto">
            <a:xfrm flipV="1">
              <a:off x="1704" y="2568"/>
              <a:ext cx="704" cy="192"/>
            </a:xfrm>
            <a:prstGeom prst="line">
              <a:avLst/>
            </a:prstGeom>
            <a:noFill/>
            <a:ln w="19050">
              <a:solidFill>
                <a:schemeClr val="tx1"/>
              </a:solidFill>
              <a:prstDash val="lg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56" name="Line 55"/>
            <p:cNvSpPr>
              <a:spLocks noChangeShapeType="1"/>
            </p:cNvSpPr>
            <p:nvPr/>
          </p:nvSpPr>
          <p:spPr bwMode="auto">
            <a:xfrm flipV="1">
              <a:off x="1696" y="2792"/>
              <a:ext cx="712" cy="472"/>
            </a:xfrm>
            <a:prstGeom prst="line">
              <a:avLst/>
            </a:prstGeom>
            <a:noFill/>
            <a:ln w="19050">
              <a:solidFill>
                <a:schemeClr val="tx1"/>
              </a:solidFill>
              <a:prstDash val="lg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57" name="Text Box 56"/>
            <p:cNvSpPr txBox="1">
              <a:spLocks noChangeArrowheads="1"/>
            </p:cNvSpPr>
            <p:nvPr/>
          </p:nvSpPr>
          <p:spPr bwMode="auto">
            <a:xfrm>
              <a:off x="5000" y="1280"/>
              <a:ext cx="4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latin typeface="Times New Roman" pitchFamily="18" charset="0"/>
                </a:rPr>
                <a:t>40K</a:t>
              </a:r>
            </a:p>
          </p:txBody>
        </p:sp>
        <p:sp>
          <p:nvSpPr>
            <p:cNvPr id="256058" name="Text Box 57"/>
            <p:cNvSpPr txBox="1">
              <a:spLocks noChangeArrowheads="1"/>
            </p:cNvSpPr>
            <p:nvPr/>
          </p:nvSpPr>
          <p:spPr bwMode="auto">
            <a:xfrm>
              <a:off x="5008" y="1784"/>
              <a:ext cx="4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latin typeface="Times New Roman" pitchFamily="18" charset="0"/>
                </a:rPr>
                <a:t>80K</a:t>
              </a:r>
            </a:p>
          </p:txBody>
        </p:sp>
        <p:sp>
          <p:nvSpPr>
            <p:cNvPr id="256059" name="Text Box 58"/>
            <p:cNvSpPr txBox="1">
              <a:spLocks noChangeArrowheads="1"/>
            </p:cNvSpPr>
            <p:nvPr/>
          </p:nvSpPr>
          <p:spPr bwMode="auto">
            <a:xfrm>
              <a:off x="5008" y="2328"/>
              <a:ext cx="4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latin typeface="Times New Roman" pitchFamily="18" charset="0"/>
                </a:rPr>
                <a:t>120K</a:t>
              </a:r>
            </a:p>
          </p:txBody>
        </p:sp>
        <p:sp>
          <p:nvSpPr>
            <p:cNvPr id="256060" name="Text Box 59"/>
            <p:cNvSpPr txBox="1">
              <a:spLocks noChangeArrowheads="1"/>
            </p:cNvSpPr>
            <p:nvPr/>
          </p:nvSpPr>
          <p:spPr bwMode="auto">
            <a:xfrm>
              <a:off x="5000" y="2888"/>
              <a:ext cx="4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150K</a:t>
              </a:r>
            </a:p>
          </p:txBody>
        </p:sp>
        <p:sp>
          <p:nvSpPr>
            <p:cNvPr id="256061" name="Text Box 60"/>
            <p:cNvSpPr txBox="1">
              <a:spLocks noChangeArrowheads="1"/>
            </p:cNvSpPr>
            <p:nvPr/>
          </p:nvSpPr>
          <p:spPr bwMode="auto">
            <a:xfrm>
              <a:off x="4096" y="880"/>
              <a:ext cx="7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latin typeface="Times New Roman" pitchFamily="18" charset="0"/>
                </a:rPr>
                <a:t>内存空间</a:t>
              </a:r>
            </a:p>
          </p:txBody>
        </p:sp>
        <p:sp>
          <p:nvSpPr>
            <p:cNvPr id="256062" name="Text Box 61"/>
            <p:cNvSpPr txBox="1">
              <a:spLocks noChangeArrowheads="1"/>
            </p:cNvSpPr>
            <p:nvPr/>
          </p:nvSpPr>
          <p:spPr bwMode="auto">
            <a:xfrm>
              <a:off x="1360" y="3412"/>
              <a:ext cx="2564"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rPr>
                <a:t> </a:t>
              </a:r>
              <a:r>
                <a:rPr lang="zh-CN" altLang="en-US" sz="1800" b="1" dirty="0">
                  <a:solidFill>
                    <a:srgbClr val="000000"/>
                  </a:solidFill>
                  <a:ea typeface="黑体" pitchFamily="2" charset="-122"/>
                </a:rPr>
                <a:t>利用段表实现地址映射</a:t>
              </a:r>
            </a:p>
          </p:txBody>
        </p:sp>
        <p:sp>
          <p:nvSpPr>
            <p:cNvPr id="256063" name="Line 62"/>
            <p:cNvSpPr>
              <a:spLocks noChangeShapeType="1"/>
            </p:cNvSpPr>
            <p:nvPr/>
          </p:nvSpPr>
          <p:spPr bwMode="auto">
            <a:xfrm flipV="1">
              <a:off x="3408" y="1384"/>
              <a:ext cx="536" cy="74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64" name="Line 63"/>
            <p:cNvSpPr>
              <a:spLocks noChangeShapeType="1"/>
            </p:cNvSpPr>
            <p:nvPr/>
          </p:nvSpPr>
          <p:spPr bwMode="auto">
            <a:xfrm flipV="1">
              <a:off x="3400" y="1904"/>
              <a:ext cx="536" cy="44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65" name="Line 64"/>
            <p:cNvSpPr>
              <a:spLocks noChangeShapeType="1"/>
            </p:cNvSpPr>
            <p:nvPr/>
          </p:nvSpPr>
          <p:spPr bwMode="auto">
            <a:xfrm flipV="1">
              <a:off x="3408" y="2448"/>
              <a:ext cx="536" cy="10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56066" name="Line 65"/>
            <p:cNvSpPr>
              <a:spLocks noChangeShapeType="1"/>
            </p:cNvSpPr>
            <p:nvPr/>
          </p:nvSpPr>
          <p:spPr bwMode="auto">
            <a:xfrm>
              <a:off x="3408" y="2768"/>
              <a:ext cx="544" cy="24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1006100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163"/>
                                        </p:tgtEl>
                                        <p:attrNameLst>
                                          <p:attrName>style.visibility</p:attrName>
                                        </p:attrNameLst>
                                      </p:cBhvr>
                                      <p:to>
                                        <p:strVal val="visible"/>
                                      </p:to>
                                    </p:set>
                                    <p:animEffect transition="in" filter="wipe(left)">
                                      <p:cBhvr>
                                        <p:cTn id="7" dur="500"/>
                                        <p:tgtEl>
                                          <p:spTgt spid="34816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8165"/>
                                        </p:tgtEl>
                                        <p:attrNameLst>
                                          <p:attrName>style.visibility</p:attrName>
                                        </p:attrNameLst>
                                      </p:cBhvr>
                                      <p:to>
                                        <p:strVal val="visible"/>
                                      </p:to>
                                    </p:set>
                                    <p:animEffect transition="in" filter="wipe(up)">
                                      <p:cBhvr>
                                        <p:cTn id="11" dur="500"/>
                                        <p:tgtEl>
                                          <p:spTgt spid="34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2260137-4341-41E7-9D74-F4674531486E}" type="slidenum">
              <a:rPr lang="en-US" altLang="zh-CN"/>
              <a:pPr>
                <a:defRPr/>
              </a:pPr>
              <a:t>67</a:t>
            </a:fld>
            <a:endParaRPr lang="en-US" altLang="zh-CN"/>
          </a:p>
        </p:txBody>
      </p:sp>
      <p:pic>
        <p:nvPicPr>
          <p:cNvPr id="349187" name="Picture 3" descr="OS图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66800"/>
            <a:ext cx="6467748" cy="445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Text Box 4"/>
          <p:cNvSpPr txBox="1">
            <a:spLocks noChangeArrowheads="1"/>
          </p:cNvSpPr>
          <p:nvPr/>
        </p:nvSpPr>
        <p:spPr bwMode="auto">
          <a:xfrm>
            <a:off x="317500" y="5638800"/>
            <a:ext cx="8318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dirty="0">
                <a:solidFill>
                  <a:srgbClr val="000066"/>
                </a:solidFill>
                <a:ea typeface="黑体" pitchFamily="2" charset="-122"/>
              </a:rPr>
              <a:t>每访问一个数据，要访问两次内存，速度减慢</a:t>
            </a:r>
            <a:r>
              <a:rPr lang="en-US" altLang="zh-CN" dirty="0">
                <a:solidFill>
                  <a:srgbClr val="000066"/>
                </a:solidFill>
                <a:ea typeface="黑体" pitchFamily="2" charset="-122"/>
              </a:rPr>
              <a:t>1/2</a:t>
            </a:r>
            <a:r>
              <a:rPr lang="zh-CN" altLang="en-US" dirty="0">
                <a:solidFill>
                  <a:srgbClr val="000066"/>
                </a:solidFill>
                <a:ea typeface="黑体" pitchFamily="2" charset="-122"/>
              </a:rPr>
              <a:t>。但段表存于联想存储器中时，比没有地址变换的常规存储器存取速度仅减慢</a:t>
            </a:r>
            <a:r>
              <a:rPr lang="en-US" altLang="zh-CN" dirty="0">
                <a:solidFill>
                  <a:srgbClr val="000066"/>
                </a:solidFill>
                <a:ea typeface="黑体" pitchFamily="2" charset="-122"/>
              </a:rPr>
              <a:t>10%</a:t>
            </a:r>
            <a:r>
              <a:rPr lang="zh-CN" altLang="en-US" dirty="0">
                <a:solidFill>
                  <a:srgbClr val="000066"/>
                </a:solidFill>
                <a:ea typeface="黑体" pitchFamily="2" charset="-122"/>
              </a:rPr>
              <a:t>～</a:t>
            </a:r>
            <a:r>
              <a:rPr lang="en-US" altLang="zh-CN" dirty="0">
                <a:solidFill>
                  <a:srgbClr val="000066"/>
                </a:solidFill>
                <a:ea typeface="黑体" pitchFamily="2" charset="-122"/>
              </a:rPr>
              <a:t>15%</a:t>
            </a:r>
            <a:r>
              <a:rPr lang="zh-CN" altLang="en-US" dirty="0">
                <a:solidFill>
                  <a:srgbClr val="000066"/>
                </a:solidFill>
                <a:ea typeface="黑体" pitchFamily="2" charset="-122"/>
              </a:rPr>
              <a:t>。 </a:t>
            </a:r>
          </a:p>
        </p:txBody>
      </p:sp>
      <p:sp>
        <p:nvSpPr>
          <p:cNvPr id="349189" name="Text Box 5"/>
          <p:cNvSpPr txBox="1">
            <a:spLocks noChangeArrowheads="1"/>
          </p:cNvSpPr>
          <p:nvPr/>
        </p:nvSpPr>
        <p:spPr bwMode="auto">
          <a:xfrm>
            <a:off x="2581275" y="5008563"/>
            <a:ext cx="41465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00"/>
                </a:solidFill>
              </a:rPr>
              <a:t>  </a:t>
            </a:r>
            <a:r>
              <a:rPr lang="zh-CN" altLang="en-US" sz="2000" b="1" dirty="0">
                <a:solidFill>
                  <a:srgbClr val="000000"/>
                </a:solidFill>
              </a:rPr>
              <a:t>分段系统的地址变换过程</a:t>
            </a:r>
          </a:p>
        </p:txBody>
      </p:sp>
      <p:sp>
        <p:nvSpPr>
          <p:cNvPr id="349190" name="Text Box 6"/>
          <p:cNvSpPr txBox="1">
            <a:spLocks noChangeArrowheads="1"/>
          </p:cNvSpPr>
          <p:nvPr/>
        </p:nvSpPr>
        <p:spPr bwMode="auto">
          <a:xfrm>
            <a:off x="381000" y="304976"/>
            <a:ext cx="345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ea typeface="楷体_GB2312" pitchFamily="49" charset="-122"/>
              </a:rPr>
              <a:t>3</a:t>
            </a:r>
            <a:r>
              <a:rPr lang="zh-CN" altLang="en-US" sz="3200" b="1" dirty="0">
                <a:solidFill>
                  <a:srgbClr val="0000FF"/>
                </a:solidFill>
                <a:ea typeface="楷体_GB2312" pitchFamily="49" charset="-122"/>
              </a:rPr>
              <a:t>．</a:t>
            </a:r>
            <a:r>
              <a:rPr lang="zh-CN" altLang="en-US" sz="3200" b="1" dirty="0">
                <a:solidFill>
                  <a:srgbClr val="0000FF"/>
                </a:solidFill>
                <a:ea typeface="仿宋_GB2312" pitchFamily="49" charset="-122"/>
              </a:rPr>
              <a:t>地址变换机构</a:t>
            </a:r>
            <a:r>
              <a:rPr lang="zh-CN" altLang="en-US" sz="3200" b="1" dirty="0">
                <a:solidFill>
                  <a:srgbClr val="0000FF"/>
                </a:solidFill>
                <a:ea typeface="楷体_GB2312" pitchFamily="49" charset="-122"/>
              </a:rPr>
              <a:t> </a:t>
            </a:r>
          </a:p>
        </p:txBody>
      </p:sp>
    </p:spTree>
    <p:extLst>
      <p:ext uri="{BB962C8B-B14F-4D97-AF65-F5344CB8AC3E}">
        <p14:creationId xmlns:p14="http://schemas.microsoft.com/office/powerpoint/2010/main" val="1617082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9190"/>
                                        </p:tgtEl>
                                        <p:attrNameLst>
                                          <p:attrName>style.visibility</p:attrName>
                                        </p:attrNameLst>
                                      </p:cBhvr>
                                      <p:to>
                                        <p:strVal val="visible"/>
                                      </p:to>
                                    </p:set>
                                    <p:anim calcmode="lin" valueType="num">
                                      <p:cBhvr additive="base">
                                        <p:cTn id="7" dur="500" fill="hold"/>
                                        <p:tgtEl>
                                          <p:spTgt spid="349190"/>
                                        </p:tgtEl>
                                        <p:attrNameLst>
                                          <p:attrName>ppt_x</p:attrName>
                                        </p:attrNameLst>
                                      </p:cBhvr>
                                      <p:tavLst>
                                        <p:tav tm="0">
                                          <p:val>
                                            <p:strVal val="0-#ppt_w/2"/>
                                          </p:val>
                                        </p:tav>
                                        <p:tav tm="100000">
                                          <p:val>
                                            <p:strVal val="#ppt_x"/>
                                          </p:val>
                                        </p:tav>
                                      </p:tavLst>
                                    </p:anim>
                                    <p:anim calcmode="lin" valueType="num">
                                      <p:cBhvr additive="base">
                                        <p:cTn id="8" dur="500" fill="hold"/>
                                        <p:tgtEl>
                                          <p:spTgt spid="3491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349187"/>
                                        </p:tgtEl>
                                        <p:attrNameLst>
                                          <p:attrName>style.visibility</p:attrName>
                                        </p:attrNameLst>
                                      </p:cBhvr>
                                      <p:to>
                                        <p:strVal val="visible"/>
                                      </p:to>
                                    </p:set>
                                    <p:animEffect transition="in" filter="wipe(up)">
                                      <p:cBhvr>
                                        <p:cTn id="12" dur="500"/>
                                        <p:tgtEl>
                                          <p:spTgt spid="349187"/>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349189"/>
                                        </p:tgtEl>
                                        <p:attrNameLst>
                                          <p:attrName>style.visibility</p:attrName>
                                        </p:attrNameLst>
                                      </p:cBhvr>
                                      <p:to>
                                        <p:strVal val="visible"/>
                                      </p:to>
                                    </p:se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49188"/>
                                        </p:tgtEl>
                                        <p:attrNameLst>
                                          <p:attrName>style.visibility</p:attrName>
                                        </p:attrNameLst>
                                      </p:cBhvr>
                                      <p:to>
                                        <p:strVal val="visible"/>
                                      </p:to>
                                    </p:set>
                                    <p:animEffect transition="in" filter="dissolve">
                                      <p:cBhvr>
                                        <p:cTn id="19" dur="500"/>
                                        <p:tgtEl>
                                          <p:spTgt spid="349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utoUpdateAnimBg="0"/>
      <p:bldP spid="349189" grpId="0" animBg="1" autoUpdateAnimBg="0"/>
      <p:bldP spid="34919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371814BE-0052-4BD1-925D-2BD9F28AC762}" type="slidenum">
              <a:rPr lang="en-US" altLang="zh-CN"/>
              <a:pPr>
                <a:defRPr/>
              </a:pPr>
              <a:t>68</a:t>
            </a:fld>
            <a:endParaRPr lang="en-US" altLang="zh-CN"/>
          </a:p>
        </p:txBody>
      </p:sp>
      <p:sp>
        <p:nvSpPr>
          <p:cNvPr id="588804" name="Text Box 4"/>
          <p:cNvSpPr txBox="1">
            <a:spLocks noChangeArrowheads="1"/>
          </p:cNvSpPr>
          <p:nvPr/>
        </p:nvSpPr>
        <p:spPr bwMode="auto">
          <a:xfrm>
            <a:off x="342900" y="2100263"/>
            <a:ext cx="8583613"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Tx/>
              <a:buAutoNum type="arabicParenBoth"/>
            </a:pPr>
            <a:r>
              <a:rPr lang="zh-CN" altLang="en-US">
                <a:solidFill>
                  <a:srgbClr val="000066"/>
                </a:solidFill>
                <a:ea typeface="黑体" pitchFamily="2" charset="-122"/>
              </a:rPr>
              <a:t>页是信息的物理单位，分页是为了提高内存的利用率，是为了满足系统的需要；</a:t>
            </a:r>
          </a:p>
          <a:p>
            <a:pPr eaLnBrk="1" fontAlgn="base" hangingPunct="1">
              <a:spcBef>
                <a:spcPct val="50000"/>
              </a:spcBef>
              <a:spcAft>
                <a:spcPct val="0"/>
              </a:spcAft>
            </a:pPr>
            <a:r>
              <a:rPr lang="zh-CN" altLang="en-US">
                <a:solidFill>
                  <a:srgbClr val="000066"/>
                </a:solidFill>
                <a:ea typeface="黑体" pitchFamily="2" charset="-122"/>
              </a:rPr>
              <a:t>     段是信息的逻辑单位，分段是为了满足用户的需要。</a:t>
            </a:r>
          </a:p>
          <a:p>
            <a:pPr eaLnBrk="1" fontAlgn="base" hangingPunct="1">
              <a:spcBef>
                <a:spcPct val="50000"/>
              </a:spcBef>
              <a:spcAft>
                <a:spcPct val="0"/>
              </a:spcAft>
              <a:buFontTx/>
              <a:buAutoNum type="arabicParenBoth" startAt="2"/>
            </a:pPr>
            <a:r>
              <a:rPr lang="zh-CN" altLang="en-US">
                <a:solidFill>
                  <a:srgbClr val="000066"/>
                </a:solidFill>
                <a:ea typeface="黑体" pitchFamily="2" charset="-122"/>
              </a:rPr>
              <a:t>页的大小固定且由系统决定，系统中只能有一种大小的页；</a:t>
            </a:r>
          </a:p>
          <a:p>
            <a:pPr eaLnBrk="1" fontAlgn="base" hangingPunct="1">
              <a:spcBef>
                <a:spcPct val="50000"/>
              </a:spcBef>
              <a:spcAft>
                <a:spcPct val="0"/>
              </a:spcAft>
            </a:pPr>
            <a:r>
              <a:rPr lang="zh-CN" altLang="en-US">
                <a:solidFill>
                  <a:srgbClr val="000066"/>
                </a:solidFill>
                <a:ea typeface="黑体" pitchFamily="2" charset="-122"/>
              </a:rPr>
              <a:t>      而段的长度不固定，决定于用户所编写的程序。</a:t>
            </a:r>
          </a:p>
          <a:p>
            <a:pPr eaLnBrk="1" fontAlgn="base" hangingPunct="1">
              <a:spcBef>
                <a:spcPct val="50000"/>
              </a:spcBef>
              <a:spcAft>
                <a:spcPct val="0"/>
              </a:spcAft>
              <a:buFontTx/>
              <a:buAutoNum type="arabicParenBoth" startAt="3"/>
            </a:pPr>
            <a:r>
              <a:rPr lang="zh-CN" altLang="en-US">
                <a:solidFill>
                  <a:srgbClr val="000066"/>
                </a:solidFill>
                <a:ea typeface="黑体" pitchFamily="2" charset="-122"/>
              </a:rPr>
              <a:t>分页的地址空间是一维的，是单一的线性地址空间；</a:t>
            </a:r>
          </a:p>
          <a:p>
            <a:pPr eaLnBrk="1" fontAlgn="base" hangingPunct="1">
              <a:spcBef>
                <a:spcPct val="50000"/>
              </a:spcBef>
              <a:spcAft>
                <a:spcPct val="0"/>
              </a:spcAft>
            </a:pPr>
            <a:r>
              <a:rPr lang="zh-CN" altLang="en-US">
                <a:solidFill>
                  <a:srgbClr val="000066"/>
                </a:solidFill>
                <a:ea typeface="黑体" pitchFamily="2" charset="-122"/>
              </a:rPr>
              <a:t>      而分段的作业地址空间是二维的，程序员在标识一个地址时需要给出段名和段内地址。</a:t>
            </a:r>
          </a:p>
          <a:p>
            <a:pPr eaLnBrk="1" fontAlgn="base" hangingPunct="1">
              <a:spcBef>
                <a:spcPct val="50000"/>
              </a:spcBef>
              <a:spcAft>
                <a:spcPct val="0"/>
              </a:spcAft>
              <a:buFontTx/>
              <a:buAutoNum type="arabicParenBoth"/>
            </a:pPr>
            <a:endParaRPr lang="en-US" altLang="zh-CN" sz="2000">
              <a:solidFill>
                <a:srgbClr val="000066"/>
              </a:solidFill>
              <a:ea typeface="黑体" pitchFamily="2" charset="-122"/>
            </a:endParaRPr>
          </a:p>
        </p:txBody>
      </p:sp>
      <p:sp>
        <p:nvSpPr>
          <p:cNvPr id="588806" name="Text Box 6"/>
          <p:cNvSpPr txBox="1">
            <a:spLocks noChangeArrowheads="1"/>
          </p:cNvSpPr>
          <p:nvPr/>
        </p:nvSpPr>
        <p:spPr bwMode="auto">
          <a:xfrm>
            <a:off x="334020" y="620688"/>
            <a:ext cx="5216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ea typeface="楷体_GB2312" pitchFamily="49" charset="-122"/>
              </a:rPr>
              <a:t>4</a:t>
            </a:r>
            <a:r>
              <a:rPr lang="zh-CN" altLang="en-US" sz="3200" b="1" dirty="0">
                <a:solidFill>
                  <a:srgbClr val="0000FF"/>
                </a:solidFill>
                <a:ea typeface="楷体_GB2312" pitchFamily="49" charset="-122"/>
              </a:rPr>
              <a:t>．分段和分页的主要区别 </a:t>
            </a:r>
          </a:p>
        </p:txBody>
      </p:sp>
    </p:spTree>
    <p:extLst>
      <p:ext uri="{BB962C8B-B14F-4D97-AF65-F5344CB8AC3E}">
        <p14:creationId xmlns:p14="http://schemas.microsoft.com/office/powerpoint/2010/main" val="972368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8806"/>
                                        </p:tgtEl>
                                        <p:attrNameLst>
                                          <p:attrName>style.visibility</p:attrName>
                                        </p:attrNameLst>
                                      </p:cBhvr>
                                      <p:to>
                                        <p:strVal val="visible"/>
                                      </p:to>
                                    </p:set>
                                    <p:anim calcmode="lin" valueType="num">
                                      <p:cBhvr additive="base">
                                        <p:cTn id="7" dur="500" fill="hold"/>
                                        <p:tgtEl>
                                          <p:spTgt spid="588806"/>
                                        </p:tgtEl>
                                        <p:attrNameLst>
                                          <p:attrName>ppt_x</p:attrName>
                                        </p:attrNameLst>
                                      </p:cBhvr>
                                      <p:tavLst>
                                        <p:tav tm="0">
                                          <p:val>
                                            <p:strVal val="0-#ppt_w/2"/>
                                          </p:val>
                                        </p:tav>
                                        <p:tav tm="100000">
                                          <p:val>
                                            <p:strVal val="#ppt_x"/>
                                          </p:val>
                                        </p:tav>
                                      </p:tavLst>
                                    </p:anim>
                                    <p:anim calcmode="lin" valueType="num">
                                      <p:cBhvr additive="base">
                                        <p:cTn id="8" dur="500" fill="hold"/>
                                        <p:tgtEl>
                                          <p:spTgt spid="5888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88804"/>
                                        </p:tgtEl>
                                        <p:attrNameLst>
                                          <p:attrName>style.visibility</p:attrName>
                                        </p:attrNameLst>
                                      </p:cBhvr>
                                      <p:to>
                                        <p:strVal val="visible"/>
                                      </p:to>
                                    </p:set>
                                    <p:animEffect transition="in" filter="dissolve">
                                      <p:cBhvr>
                                        <p:cTn id="12" dur="500"/>
                                        <p:tgtEl>
                                          <p:spTgt spid="588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autoUpdateAnimBg="0"/>
      <p:bldP spid="58880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3352A4FD-F696-4632-91C9-30CEEF1F1D73}" type="slidenum">
              <a:rPr lang="en-US" altLang="zh-CN"/>
              <a:pPr>
                <a:defRPr/>
              </a:pPr>
              <a:t>69</a:t>
            </a:fld>
            <a:endParaRPr lang="en-US" altLang="zh-CN"/>
          </a:p>
        </p:txBody>
      </p:sp>
      <p:sp>
        <p:nvSpPr>
          <p:cNvPr id="353284" name="Text Box 4"/>
          <p:cNvSpPr txBox="1">
            <a:spLocks noChangeArrowheads="1"/>
          </p:cNvSpPr>
          <p:nvPr/>
        </p:nvSpPr>
        <p:spPr bwMode="auto">
          <a:xfrm>
            <a:off x="341313" y="1556792"/>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dirty="0">
                <a:solidFill>
                  <a:srgbClr val="000000"/>
                </a:solidFill>
                <a:ea typeface="黑体" pitchFamily="2" charset="-122"/>
              </a:rPr>
              <a:t>      </a:t>
            </a:r>
            <a:r>
              <a:rPr lang="zh-CN" altLang="en-US" dirty="0">
                <a:solidFill>
                  <a:srgbClr val="000000"/>
                </a:solidFill>
                <a:ea typeface="黑体" pitchFamily="2" charset="-122"/>
              </a:rPr>
              <a:t>分段系统的一个突出优点，是易于实现段的共享，即允许若干个进程共享一个或几个段，且对段的保护也十分简单易行。分页系统虽然也能实现程序和数据的共享，但远不如分段系统方便。</a:t>
            </a:r>
          </a:p>
        </p:txBody>
      </p:sp>
      <p:sp>
        <p:nvSpPr>
          <p:cNvPr id="353285" name="Text Box 5"/>
          <p:cNvSpPr txBox="1">
            <a:spLocks noChangeArrowheads="1"/>
          </p:cNvSpPr>
          <p:nvPr/>
        </p:nvSpPr>
        <p:spPr bwMode="auto">
          <a:xfrm>
            <a:off x="249238" y="3602038"/>
            <a:ext cx="88947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dirty="0">
                <a:solidFill>
                  <a:srgbClr val="000000"/>
                </a:solidFill>
                <a:ea typeface="黑体" pitchFamily="2" charset="-122"/>
              </a:rPr>
              <a:t>【</a:t>
            </a:r>
            <a:r>
              <a:rPr lang="zh-CN" altLang="en-US" dirty="0">
                <a:solidFill>
                  <a:srgbClr val="000000"/>
                </a:solidFill>
                <a:ea typeface="黑体" pitchFamily="2" charset="-122"/>
              </a:rPr>
              <a:t>例</a:t>
            </a:r>
            <a:r>
              <a:rPr lang="en-US" altLang="zh-CN" dirty="0">
                <a:solidFill>
                  <a:srgbClr val="000000"/>
                </a:solidFill>
                <a:ea typeface="黑体" pitchFamily="2" charset="-122"/>
              </a:rPr>
              <a:t>】</a:t>
            </a:r>
            <a:r>
              <a:rPr lang="zh-CN" altLang="en-US" dirty="0">
                <a:solidFill>
                  <a:srgbClr val="000000"/>
                </a:solidFill>
                <a:ea typeface="黑体" pitchFamily="2" charset="-122"/>
              </a:rPr>
              <a:t>有一个多用户系统，可同时接纳</a:t>
            </a:r>
            <a:r>
              <a:rPr lang="en-US" altLang="zh-CN" dirty="0">
                <a:solidFill>
                  <a:srgbClr val="000000"/>
                </a:solidFill>
                <a:ea typeface="黑体" pitchFamily="2" charset="-122"/>
              </a:rPr>
              <a:t>40</a:t>
            </a:r>
            <a:r>
              <a:rPr lang="zh-CN" altLang="en-US" dirty="0">
                <a:solidFill>
                  <a:srgbClr val="000000"/>
                </a:solidFill>
                <a:ea typeface="黑体" pitchFamily="2" charset="-122"/>
              </a:rPr>
              <a:t>个用户，他们都执行一个文本编辑程序</a:t>
            </a:r>
            <a:r>
              <a:rPr lang="en-US" altLang="zh-CN" dirty="0">
                <a:solidFill>
                  <a:srgbClr val="000000"/>
                </a:solidFill>
                <a:ea typeface="黑体" pitchFamily="2" charset="-122"/>
              </a:rPr>
              <a:t>(</a:t>
            </a:r>
            <a:r>
              <a:rPr lang="en-US" altLang="zh-CN" dirty="0" err="1">
                <a:solidFill>
                  <a:srgbClr val="000000"/>
                </a:solidFill>
                <a:ea typeface="黑体" pitchFamily="2" charset="-122"/>
              </a:rPr>
              <a:t>TexT</a:t>
            </a:r>
            <a:r>
              <a:rPr lang="en-US" altLang="zh-CN" dirty="0">
                <a:solidFill>
                  <a:srgbClr val="000000"/>
                </a:solidFill>
                <a:ea typeface="黑体" pitchFamily="2" charset="-122"/>
              </a:rPr>
              <a:t> Editor)</a:t>
            </a:r>
            <a:r>
              <a:rPr lang="zh-CN" altLang="en-US" dirty="0">
                <a:solidFill>
                  <a:srgbClr val="000000"/>
                </a:solidFill>
                <a:ea typeface="黑体" pitchFamily="2" charset="-122"/>
              </a:rPr>
              <a:t>。如果文本编辑程序有</a:t>
            </a:r>
            <a:r>
              <a:rPr lang="en-US" altLang="zh-CN" dirty="0">
                <a:solidFill>
                  <a:srgbClr val="000000"/>
                </a:solidFill>
                <a:ea typeface="黑体" pitchFamily="2" charset="-122"/>
              </a:rPr>
              <a:t>160KB</a:t>
            </a:r>
            <a:r>
              <a:rPr lang="zh-CN" altLang="en-US" dirty="0">
                <a:solidFill>
                  <a:srgbClr val="000000"/>
                </a:solidFill>
                <a:ea typeface="黑体" pitchFamily="2" charset="-122"/>
              </a:rPr>
              <a:t>的代码和</a:t>
            </a:r>
            <a:r>
              <a:rPr lang="en-US" altLang="zh-CN" dirty="0">
                <a:solidFill>
                  <a:srgbClr val="000000"/>
                </a:solidFill>
                <a:ea typeface="黑体" pitchFamily="2" charset="-122"/>
              </a:rPr>
              <a:t>40KB</a:t>
            </a:r>
            <a:r>
              <a:rPr lang="zh-CN" altLang="en-US" dirty="0">
                <a:solidFill>
                  <a:srgbClr val="000000"/>
                </a:solidFill>
                <a:ea typeface="黑体" pitchFamily="2" charset="-122"/>
              </a:rPr>
              <a:t>的数据区，则共需</a:t>
            </a:r>
            <a:r>
              <a:rPr lang="en-US" altLang="zh-CN" dirty="0" smtClean="0">
                <a:solidFill>
                  <a:srgbClr val="FF0000"/>
                </a:solidFill>
                <a:ea typeface="黑体" pitchFamily="2" charset="-122"/>
              </a:rPr>
              <a:t>8MB?</a:t>
            </a:r>
            <a:r>
              <a:rPr lang="zh-CN" altLang="en-US" dirty="0" smtClean="0">
                <a:solidFill>
                  <a:srgbClr val="000000"/>
                </a:solidFill>
                <a:ea typeface="黑体" pitchFamily="2" charset="-122"/>
              </a:rPr>
              <a:t>内存</a:t>
            </a:r>
            <a:r>
              <a:rPr lang="zh-CN" altLang="en-US" dirty="0">
                <a:solidFill>
                  <a:srgbClr val="000000"/>
                </a:solidFill>
                <a:ea typeface="黑体" pitchFamily="2" charset="-122"/>
              </a:rPr>
              <a:t>来支持</a:t>
            </a:r>
            <a:r>
              <a:rPr lang="en-US" altLang="zh-CN" dirty="0">
                <a:solidFill>
                  <a:srgbClr val="000000"/>
                </a:solidFill>
                <a:ea typeface="黑体" pitchFamily="2" charset="-122"/>
              </a:rPr>
              <a:t>40</a:t>
            </a:r>
            <a:r>
              <a:rPr lang="zh-CN" altLang="en-US" dirty="0">
                <a:solidFill>
                  <a:srgbClr val="000000"/>
                </a:solidFill>
                <a:ea typeface="黑体" pitchFamily="2" charset="-122"/>
              </a:rPr>
              <a:t>个用户。如果</a:t>
            </a:r>
            <a:r>
              <a:rPr lang="en-US" altLang="zh-CN" dirty="0">
                <a:solidFill>
                  <a:srgbClr val="000000"/>
                </a:solidFill>
                <a:ea typeface="黑体" pitchFamily="2" charset="-122"/>
              </a:rPr>
              <a:t>160KB</a:t>
            </a:r>
            <a:r>
              <a:rPr lang="zh-CN" altLang="en-US" dirty="0">
                <a:solidFill>
                  <a:srgbClr val="000000"/>
                </a:solidFill>
                <a:ea typeface="黑体" pitchFamily="2" charset="-122"/>
              </a:rPr>
              <a:t>的代码是可重入的</a:t>
            </a:r>
            <a:r>
              <a:rPr lang="en-US" altLang="zh-CN" dirty="0">
                <a:solidFill>
                  <a:srgbClr val="000000"/>
                </a:solidFill>
                <a:ea typeface="黑体" pitchFamily="2" charset="-122"/>
              </a:rPr>
              <a:t>(Reentrant)</a:t>
            </a:r>
            <a:r>
              <a:rPr lang="zh-CN" altLang="en-US" dirty="0">
                <a:solidFill>
                  <a:srgbClr val="000000"/>
                </a:solidFill>
                <a:ea typeface="黑体" pitchFamily="2" charset="-122"/>
              </a:rPr>
              <a:t>，则无论是在分页系统还是在分段系统中，该代码都能被共享，在内存中只需保留一份文本编辑程序的副本，此时所需的内存空间仅为</a:t>
            </a:r>
            <a:r>
              <a:rPr lang="en-US" altLang="zh-CN" dirty="0">
                <a:solidFill>
                  <a:srgbClr val="000000"/>
                </a:solidFill>
                <a:ea typeface="黑体" pitchFamily="2" charset="-122"/>
              </a:rPr>
              <a:t>1760KB(40×40+</a:t>
            </a:r>
          </a:p>
          <a:p>
            <a:pPr eaLnBrk="1" fontAlgn="base" hangingPunct="1">
              <a:spcBef>
                <a:spcPct val="0"/>
              </a:spcBef>
              <a:spcAft>
                <a:spcPct val="0"/>
              </a:spcAft>
            </a:pPr>
            <a:r>
              <a:rPr lang="en-US" altLang="zh-CN" dirty="0">
                <a:solidFill>
                  <a:srgbClr val="000000"/>
                </a:solidFill>
                <a:ea typeface="黑体" pitchFamily="2" charset="-122"/>
              </a:rPr>
              <a:t>160)</a:t>
            </a:r>
            <a:r>
              <a:rPr lang="zh-CN" altLang="en-US" dirty="0">
                <a:solidFill>
                  <a:srgbClr val="000000"/>
                </a:solidFill>
                <a:ea typeface="黑体" pitchFamily="2" charset="-122"/>
              </a:rPr>
              <a:t>，而不是</a:t>
            </a:r>
            <a:r>
              <a:rPr lang="en-US" altLang="zh-CN" dirty="0">
                <a:solidFill>
                  <a:srgbClr val="000000"/>
                </a:solidFill>
                <a:ea typeface="黑体" pitchFamily="2" charset="-122"/>
              </a:rPr>
              <a:t>8000KB</a:t>
            </a:r>
            <a:r>
              <a:rPr lang="zh-CN" altLang="en-US" dirty="0">
                <a:solidFill>
                  <a:srgbClr val="000000"/>
                </a:solidFill>
                <a:ea typeface="黑体" pitchFamily="2" charset="-122"/>
              </a:rPr>
              <a:t>。</a:t>
            </a:r>
          </a:p>
        </p:txBody>
      </p:sp>
      <p:sp>
        <p:nvSpPr>
          <p:cNvPr id="7" name="Rectangle 2"/>
          <p:cNvSpPr>
            <a:spLocks noGrp="1" noChangeArrowheads="1"/>
          </p:cNvSpPr>
          <p:nvPr>
            <p:ph type="title"/>
          </p:nvPr>
        </p:nvSpPr>
        <p:spPr>
          <a:xfrm>
            <a:off x="611560" y="548680"/>
            <a:ext cx="7192963" cy="541338"/>
          </a:xfrm>
        </p:spPr>
        <p:txBody>
          <a:bodyPr>
            <a:normAutofit fontScale="90000"/>
          </a:bodyPr>
          <a:lstStyle/>
          <a:p>
            <a:pPr eaLnBrk="1" hangingPunct="1"/>
            <a:r>
              <a:rPr lang="en-US" altLang="zh-CN" sz="4000" dirty="0" smtClean="0"/>
              <a:t>4.6.3  </a:t>
            </a:r>
            <a:r>
              <a:rPr lang="zh-CN" altLang="en-US" sz="4000" dirty="0" smtClean="0">
                <a:latin typeface="黑体" pitchFamily="2" charset="-122"/>
              </a:rPr>
              <a:t>信息共享</a:t>
            </a:r>
            <a:endParaRPr lang="zh-CN" altLang="en-US" sz="4000" dirty="0" smtClean="0"/>
          </a:p>
        </p:txBody>
      </p:sp>
    </p:spTree>
    <p:extLst>
      <p:ext uri="{BB962C8B-B14F-4D97-AF65-F5344CB8AC3E}">
        <p14:creationId xmlns:p14="http://schemas.microsoft.com/office/powerpoint/2010/main" val="2258517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wipe(up)">
                                      <p:cBhvr>
                                        <p:cTn id="7" dur="500"/>
                                        <p:tgtEl>
                                          <p:spTgt spid="35328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3285"/>
                                        </p:tgtEl>
                                        <p:attrNameLst>
                                          <p:attrName>style.visibility</p:attrName>
                                        </p:attrNameLst>
                                      </p:cBhvr>
                                      <p:to>
                                        <p:strVal val="visible"/>
                                      </p:to>
                                    </p:set>
                                    <p:animEffect transition="in" filter="wipe(up)">
                                      <p:cBhvr>
                                        <p:cTn id="11" dur="500"/>
                                        <p:tgtEl>
                                          <p:spTgt spid="35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P spid="35328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0E56B3-2F28-459C-999A-3BB08AF1A4F5}" type="slidenum">
              <a:rPr lang="en-US" altLang="zh-CN"/>
              <a:pPr/>
              <a:t>7</a:t>
            </a:fld>
            <a:endParaRPr lang="en-US" altLang="zh-CN"/>
          </a:p>
        </p:txBody>
      </p:sp>
      <p:sp>
        <p:nvSpPr>
          <p:cNvPr id="768002" name="Rectangle 2"/>
          <p:cNvSpPr>
            <a:spLocks noGrp="1" noChangeArrowheads="1"/>
          </p:cNvSpPr>
          <p:nvPr>
            <p:ph type="title"/>
          </p:nvPr>
        </p:nvSpPr>
        <p:spPr/>
        <p:txBody>
          <a:bodyPr/>
          <a:lstStyle/>
          <a:p>
            <a:r>
              <a:rPr lang="en-US" altLang="zh-CN" sz="4000"/>
              <a:t>4.1.1  </a:t>
            </a:r>
            <a:r>
              <a:rPr lang="zh-CN" altLang="en-US" sz="4000"/>
              <a:t>多级存储器结构</a:t>
            </a:r>
          </a:p>
        </p:txBody>
      </p:sp>
      <p:sp>
        <p:nvSpPr>
          <p:cNvPr id="768004" name="Text Box 4"/>
          <p:cNvSpPr txBox="1">
            <a:spLocks noChangeArrowheads="1"/>
          </p:cNvSpPr>
          <p:nvPr/>
        </p:nvSpPr>
        <p:spPr bwMode="auto">
          <a:xfrm>
            <a:off x="503238" y="1405220"/>
            <a:ext cx="8172450" cy="4832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C00000"/>
                </a:solidFill>
                <a:latin typeface="宋体" panose="02010600030101010101" pitchFamily="2" charset="-122"/>
                <a:ea typeface="宋体" panose="02010600030101010101" pitchFamily="2" charset="-122"/>
              </a:rPr>
              <a:t>2. </a:t>
            </a:r>
            <a:r>
              <a:rPr lang="zh-CN" altLang="en-US" sz="2800" b="1" dirty="0">
                <a:solidFill>
                  <a:srgbClr val="C00000"/>
                </a:solidFill>
                <a:latin typeface="宋体" panose="02010600030101010101" pitchFamily="2" charset="-122"/>
                <a:ea typeface="宋体" panose="02010600030101010101" pitchFamily="2" charset="-122"/>
              </a:rPr>
              <a:t>可执行存储器</a:t>
            </a:r>
            <a:r>
              <a:rPr lang="zh-CN" altLang="en-US" sz="2800" b="1" dirty="0">
                <a:latin typeface="宋体" panose="02010600030101010101" pitchFamily="2" charset="-122"/>
                <a:ea typeface="宋体" panose="02010600030101010101" pitchFamily="2" charset="-122"/>
              </a:rPr>
              <a:t/>
            </a:r>
            <a:br>
              <a:rPr lang="zh-CN" altLang="en-US" sz="2800" b="1" dirty="0">
                <a:latin typeface="宋体" panose="02010600030101010101" pitchFamily="2" charset="-122"/>
                <a:ea typeface="宋体" panose="02010600030101010101" pitchFamily="2" charset="-122"/>
              </a:rPr>
            </a:br>
            <a:r>
              <a:rPr lang="zh-CN" altLang="en-US" sz="2800" b="1" dirty="0">
                <a:latin typeface="宋体" panose="02010600030101010101" pitchFamily="2" charset="-122"/>
                <a:ea typeface="宋体" panose="02010600030101010101" pitchFamily="2" charset="-122"/>
              </a:rPr>
              <a:t>　　在计算机系统的存储层次中，寄存器和主存储器又被称为可执行存储器。对于存放于其中的信息，与存放于辅存中的信息相比较而言，计算机所采用的访问机制是不同的，所需耗费的时间也是不同的。进程可以在很少的时钟周期内使用一条</a:t>
            </a:r>
            <a:r>
              <a:rPr lang="en-US" altLang="zh-CN" sz="2800" b="1" dirty="0">
                <a:latin typeface="宋体" panose="02010600030101010101" pitchFamily="2" charset="-122"/>
                <a:ea typeface="宋体" panose="02010600030101010101" pitchFamily="2" charset="-122"/>
              </a:rPr>
              <a:t>load</a:t>
            </a:r>
            <a:r>
              <a:rPr lang="zh-CN" altLang="en-US" sz="2800" b="1" dirty="0">
                <a:latin typeface="宋体" panose="02010600030101010101" pitchFamily="2" charset="-122"/>
                <a:ea typeface="宋体" panose="02010600030101010101" pitchFamily="2" charset="-122"/>
              </a:rPr>
              <a:t>或</a:t>
            </a:r>
            <a:r>
              <a:rPr lang="en-US" altLang="zh-CN" sz="2800" b="1" dirty="0">
                <a:latin typeface="宋体" panose="02010600030101010101" pitchFamily="2" charset="-122"/>
                <a:ea typeface="宋体" panose="02010600030101010101" pitchFamily="2" charset="-122"/>
              </a:rPr>
              <a:t>store</a:t>
            </a:r>
            <a:r>
              <a:rPr lang="zh-CN" altLang="en-US" sz="2800" b="1" dirty="0">
                <a:latin typeface="宋体" panose="02010600030101010101" pitchFamily="2" charset="-122"/>
                <a:ea typeface="宋体" panose="02010600030101010101" pitchFamily="2" charset="-122"/>
              </a:rPr>
              <a:t>指令对可执行存储器进行访问。但对辅存的访问则需要通过</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设备实现，因此，在访问中将涉及到中断、设备驱动程序以及物理设备的运行，所需耗费的时间远远高于访问可执行存储器的时间，一般相差</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个数量级甚至更多。</a:t>
            </a:r>
          </a:p>
        </p:txBody>
      </p:sp>
    </p:spTree>
    <p:extLst>
      <p:ext uri="{BB962C8B-B14F-4D97-AF65-F5344CB8AC3E}">
        <p14:creationId xmlns:p14="http://schemas.microsoft.com/office/powerpoint/2010/main" val="180065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DAFD7E6-4180-452C-9EA0-EE2F51CA749B}" type="slidenum">
              <a:rPr lang="en-US" altLang="zh-CN"/>
              <a:pPr>
                <a:defRPr/>
              </a:pPr>
              <a:t>70</a:t>
            </a:fld>
            <a:endParaRPr lang="en-US" altLang="zh-CN"/>
          </a:p>
        </p:txBody>
      </p:sp>
      <p:sp>
        <p:nvSpPr>
          <p:cNvPr id="566275" name="Text Box 3"/>
          <p:cNvSpPr txBox="1">
            <a:spLocks noChangeArrowheads="1"/>
          </p:cNvSpPr>
          <p:nvPr/>
        </p:nvSpPr>
        <p:spPr bwMode="auto">
          <a:xfrm>
            <a:off x="436563" y="1717675"/>
            <a:ext cx="4822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66"/>
                </a:solidFill>
                <a:latin typeface="仿宋_GB2312" pitchFamily="49" charset="-122"/>
                <a:ea typeface="仿宋_GB2312" pitchFamily="49" charset="-122"/>
              </a:rPr>
              <a:t>分页系统中的信息共享</a:t>
            </a:r>
          </a:p>
        </p:txBody>
      </p:sp>
      <p:sp>
        <p:nvSpPr>
          <p:cNvPr id="566278" name="Text Box 6"/>
          <p:cNvSpPr txBox="1">
            <a:spLocks noChangeArrowheads="1"/>
          </p:cNvSpPr>
          <p:nvPr/>
        </p:nvSpPr>
        <p:spPr bwMode="auto">
          <a:xfrm>
            <a:off x="512763" y="2751138"/>
            <a:ext cx="8305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dirty="0">
                <a:solidFill>
                  <a:srgbClr val="000000"/>
                </a:solidFill>
                <a:ea typeface="黑体" pitchFamily="2" charset="-122"/>
              </a:rPr>
              <a:t>      </a:t>
            </a:r>
            <a:r>
              <a:rPr lang="zh-CN" altLang="en-US" sz="2800" dirty="0">
                <a:solidFill>
                  <a:srgbClr val="000000"/>
                </a:solidFill>
                <a:ea typeface="黑体" pitchFamily="2" charset="-122"/>
              </a:rPr>
              <a:t>假定每个页面大小为</a:t>
            </a:r>
            <a:r>
              <a:rPr lang="en-US" altLang="zh-CN" sz="2800" dirty="0">
                <a:solidFill>
                  <a:srgbClr val="000000"/>
                </a:solidFill>
                <a:ea typeface="黑体" pitchFamily="2" charset="-122"/>
              </a:rPr>
              <a:t>4KB</a:t>
            </a:r>
            <a:r>
              <a:rPr lang="zh-CN" altLang="en-US" sz="2800" dirty="0">
                <a:solidFill>
                  <a:srgbClr val="000000"/>
                </a:solidFill>
                <a:ea typeface="黑体" pitchFamily="2" charset="-122"/>
              </a:rPr>
              <a:t>，那么</a:t>
            </a:r>
            <a:r>
              <a:rPr lang="en-US" altLang="zh-CN" sz="2800" dirty="0">
                <a:solidFill>
                  <a:srgbClr val="000000"/>
                </a:solidFill>
                <a:ea typeface="黑体" pitchFamily="2" charset="-122"/>
              </a:rPr>
              <a:t>160KB</a:t>
            </a:r>
            <a:r>
              <a:rPr lang="zh-CN" altLang="en-US" sz="2800" dirty="0">
                <a:solidFill>
                  <a:srgbClr val="000000"/>
                </a:solidFill>
                <a:ea typeface="黑体" pitchFamily="2" charset="-122"/>
              </a:rPr>
              <a:t>的代码将占</a:t>
            </a:r>
            <a:r>
              <a:rPr lang="en-US" altLang="zh-CN" sz="2800" dirty="0">
                <a:solidFill>
                  <a:srgbClr val="000000"/>
                </a:solidFill>
                <a:ea typeface="黑体" pitchFamily="2" charset="-122"/>
              </a:rPr>
              <a:t>40</a:t>
            </a:r>
            <a:r>
              <a:rPr lang="zh-CN" altLang="en-US" sz="2800" dirty="0">
                <a:solidFill>
                  <a:srgbClr val="000000"/>
                </a:solidFill>
                <a:ea typeface="黑体" pitchFamily="2" charset="-122"/>
              </a:rPr>
              <a:t>个页面，数据区占</a:t>
            </a:r>
            <a:r>
              <a:rPr lang="en-US" altLang="zh-CN" sz="2800" dirty="0">
                <a:solidFill>
                  <a:srgbClr val="000000"/>
                </a:solidFill>
                <a:ea typeface="黑体" pitchFamily="2" charset="-122"/>
              </a:rPr>
              <a:t>10</a:t>
            </a:r>
            <a:r>
              <a:rPr lang="zh-CN" altLang="en-US" sz="2800" dirty="0">
                <a:solidFill>
                  <a:srgbClr val="000000"/>
                </a:solidFill>
                <a:ea typeface="黑体" pitchFamily="2" charset="-122"/>
              </a:rPr>
              <a:t>个页面，为实现代码共享，应在每个进程的页表中都建立</a:t>
            </a:r>
            <a:r>
              <a:rPr lang="en-US" altLang="zh-CN" sz="2800" dirty="0">
                <a:solidFill>
                  <a:srgbClr val="000000"/>
                </a:solidFill>
                <a:ea typeface="黑体" pitchFamily="2" charset="-122"/>
              </a:rPr>
              <a:t>40</a:t>
            </a:r>
            <a:r>
              <a:rPr lang="zh-CN" altLang="en-US" sz="2800" dirty="0">
                <a:solidFill>
                  <a:srgbClr val="000000"/>
                </a:solidFill>
                <a:ea typeface="黑体" pitchFamily="2" charset="-122"/>
              </a:rPr>
              <a:t>个页表项，它们的物理块号都是</a:t>
            </a:r>
            <a:r>
              <a:rPr lang="en-US" altLang="zh-CN" sz="2800" dirty="0">
                <a:solidFill>
                  <a:srgbClr val="000000"/>
                </a:solidFill>
                <a:ea typeface="黑体" pitchFamily="2" charset="-122"/>
              </a:rPr>
              <a:t>21</a:t>
            </a:r>
            <a:r>
              <a:rPr lang="en-US" altLang="zh-CN" sz="2800" baseline="30000" dirty="0">
                <a:solidFill>
                  <a:srgbClr val="000000"/>
                </a:solidFill>
                <a:ea typeface="黑体" pitchFamily="2" charset="-122"/>
              </a:rPr>
              <a:t>#</a:t>
            </a:r>
            <a:r>
              <a:rPr lang="zh-CN" altLang="en-US" sz="2800" dirty="0">
                <a:solidFill>
                  <a:srgbClr val="000000"/>
                </a:solidFill>
                <a:ea typeface="黑体" pitchFamily="2" charset="-122"/>
              </a:rPr>
              <a:t>～</a:t>
            </a:r>
            <a:r>
              <a:rPr lang="en-US" altLang="zh-CN" sz="2800" dirty="0">
                <a:solidFill>
                  <a:srgbClr val="000000"/>
                </a:solidFill>
                <a:ea typeface="黑体" pitchFamily="2" charset="-122"/>
              </a:rPr>
              <a:t>60</a:t>
            </a:r>
            <a:r>
              <a:rPr lang="en-US" altLang="zh-CN" sz="2800" baseline="30000" dirty="0">
                <a:solidFill>
                  <a:srgbClr val="000000"/>
                </a:solidFill>
                <a:ea typeface="黑体" pitchFamily="2" charset="-122"/>
              </a:rPr>
              <a:t>#</a:t>
            </a:r>
            <a:r>
              <a:rPr lang="zh-CN" altLang="en-US" sz="2800" dirty="0">
                <a:solidFill>
                  <a:srgbClr val="000000"/>
                </a:solidFill>
                <a:ea typeface="黑体" pitchFamily="2" charset="-122"/>
              </a:rPr>
              <a:t>，在每个进程的页表中，还需为自己的数据区建立页表项，它们的物理块号分别是</a:t>
            </a:r>
            <a:r>
              <a:rPr lang="en-US" altLang="zh-CN" sz="2800" dirty="0">
                <a:solidFill>
                  <a:srgbClr val="000000"/>
                </a:solidFill>
                <a:ea typeface="黑体" pitchFamily="2" charset="-122"/>
              </a:rPr>
              <a:t>61</a:t>
            </a:r>
            <a:r>
              <a:rPr lang="en-US" altLang="zh-CN" sz="2800" baseline="30000" dirty="0">
                <a:solidFill>
                  <a:srgbClr val="000000"/>
                </a:solidFill>
                <a:ea typeface="黑体" pitchFamily="2" charset="-122"/>
              </a:rPr>
              <a:t>#</a:t>
            </a:r>
            <a:r>
              <a:rPr lang="zh-CN" altLang="en-US" sz="2800" dirty="0">
                <a:solidFill>
                  <a:srgbClr val="000000"/>
                </a:solidFill>
                <a:ea typeface="黑体" pitchFamily="2" charset="-122"/>
              </a:rPr>
              <a:t>～</a:t>
            </a:r>
            <a:r>
              <a:rPr lang="en-US" altLang="zh-CN" sz="2800" dirty="0">
                <a:solidFill>
                  <a:srgbClr val="000000"/>
                </a:solidFill>
                <a:ea typeface="黑体" pitchFamily="2" charset="-122"/>
              </a:rPr>
              <a:t>70</a:t>
            </a:r>
            <a:r>
              <a:rPr lang="en-US" altLang="zh-CN" sz="2800" baseline="30000" dirty="0">
                <a:solidFill>
                  <a:srgbClr val="000000"/>
                </a:solidFill>
                <a:ea typeface="黑体" pitchFamily="2" charset="-122"/>
              </a:rPr>
              <a:t>#</a:t>
            </a:r>
            <a:r>
              <a:rPr lang="en-US" altLang="zh-CN" sz="2800" dirty="0">
                <a:solidFill>
                  <a:srgbClr val="000000"/>
                </a:solidFill>
                <a:ea typeface="黑体" pitchFamily="2" charset="-122"/>
              </a:rPr>
              <a:t> </a:t>
            </a:r>
            <a:r>
              <a:rPr lang="zh-CN" altLang="en-US" sz="2800" dirty="0">
                <a:solidFill>
                  <a:srgbClr val="000000"/>
                </a:solidFill>
                <a:ea typeface="黑体" pitchFamily="2" charset="-122"/>
              </a:rPr>
              <a:t>、 </a:t>
            </a:r>
            <a:r>
              <a:rPr lang="en-US" altLang="zh-CN" sz="2800" dirty="0">
                <a:solidFill>
                  <a:srgbClr val="000000"/>
                </a:solidFill>
                <a:ea typeface="黑体" pitchFamily="2" charset="-122"/>
              </a:rPr>
              <a:t>71</a:t>
            </a:r>
            <a:r>
              <a:rPr lang="en-US" altLang="zh-CN" sz="2800" baseline="30000" dirty="0">
                <a:solidFill>
                  <a:srgbClr val="000000"/>
                </a:solidFill>
                <a:ea typeface="黑体" pitchFamily="2" charset="-122"/>
              </a:rPr>
              <a:t>#</a:t>
            </a:r>
            <a:r>
              <a:rPr lang="zh-CN" altLang="en-US" sz="2800" dirty="0">
                <a:solidFill>
                  <a:srgbClr val="000000"/>
                </a:solidFill>
                <a:ea typeface="黑体" pitchFamily="2" charset="-122"/>
              </a:rPr>
              <a:t>～</a:t>
            </a:r>
            <a:r>
              <a:rPr lang="en-US" altLang="zh-CN" sz="2800" dirty="0">
                <a:solidFill>
                  <a:srgbClr val="000000"/>
                </a:solidFill>
                <a:ea typeface="黑体" pitchFamily="2" charset="-122"/>
              </a:rPr>
              <a:t>80</a:t>
            </a:r>
            <a:r>
              <a:rPr lang="en-US" altLang="zh-CN" sz="2800" baseline="30000" dirty="0">
                <a:solidFill>
                  <a:srgbClr val="000000"/>
                </a:solidFill>
                <a:ea typeface="黑体" pitchFamily="2" charset="-122"/>
              </a:rPr>
              <a:t>#</a:t>
            </a:r>
            <a:r>
              <a:rPr lang="en-US" altLang="zh-CN" sz="2800" dirty="0">
                <a:solidFill>
                  <a:srgbClr val="000000"/>
                </a:solidFill>
                <a:ea typeface="黑体" pitchFamily="2" charset="-122"/>
              </a:rPr>
              <a:t> </a:t>
            </a:r>
            <a:r>
              <a:rPr lang="zh-CN" altLang="en-US" sz="2800" dirty="0">
                <a:solidFill>
                  <a:srgbClr val="000000"/>
                </a:solidFill>
                <a:ea typeface="黑体" pitchFamily="2" charset="-122"/>
              </a:rPr>
              <a:t>、 </a:t>
            </a:r>
            <a:r>
              <a:rPr lang="en-US" altLang="zh-CN" sz="2800" dirty="0">
                <a:solidFill>
                  <a:srgbClr val="000000"/>
                </a:solidFill>
                <a:ea typeface="黑体" pitchFamily="2" charset="-122"/>
              </a:rPr>
              <a:t>81</a:t>
            </a:r>
            <a:r>
              <a:rPr lang="en-US" altLang="zh-CN" sz="2800" baseline="30000" dirty="0">
                <a:solidFill>
                  <a:srgbClr val="000000"/>
                </a:solidFill>
                <a:ea typeface="黑体" pitchFamily="2" charset="-122"/>
              </a:rPr>
              <a:t>#</a:t>
            </a:r>
            <a:r>
              <a:rPr lang="zh-CN" altLang="en-US" sz="2800" dirty="0">
                <a:solidFill>
                  <a:srgbClr val="000000"/>
                </a:solidFill>
                <a:ea typeface="黑体" pitchFamily="2" charset="-122"/>
              </a:rPr>
              <a:t>～</a:t>
            </a:r>
            <a:r>
              <a:rPr lang="en-US" altLang="zh-CN" sz="2800" dirty="0">
                <a:solidFill>
                  <a:srgbClr val="000000"/>
                </a:solidFill>
                <a:ea typeface="黑体" pitchFamily="2" charset="-122"/>
              </a:rPr>
              <a:t>90</a:t>
            </a:r>
            <a:r>
              <a:rPr lang="en-US" altLang="zh-CN" sz="2800" baseline="30000" dirty="0">
                <a:solidFill>
                  <a:srgbClr val="000000"/>
                </a:solidFill>
                <a:ea typeface="黑体" pitchFamily="2" charset="-122"/>
              </a:rPr>
              <a:t>#</a:t>
            </a:r>
            <a:r>
              <a:rPr lang="en-US" altLang="zh-CN" sz="2800" dirty="0">
                <a:solidFill>
                  <a:srgbClr val="000000"/>
                </a:solidFill>
                <a:ea typeface="黑体" pitchFamily="2" charset="-122"/>
              </a:rPr>
              <a:t> </a:t>
            </a:r>
            <a:r>
              <a:rPr lang="zh-CN" altLang="en-US" sz="2800" dirty="0">
                <a:solidFill>
                  <a:srgbClr val="000000"/>
                </a:solidFill>
                <a:ea typeface="黑体" pitchFamily="2" charset="-122"/>
              </a:rPr>
              <a:t>，</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ea typeface="黑体" pitchFamily="2" charset="-122"/>
              </a:rPr>
              <a:t>等等</a:t>
            </a:r>
            <a:r>
              <a:rPr lang="zh-CN" altLang="en-US" sz="2800" dirty="0" smtClean="0">
                <a:solidFill>
                  <a:srgbClr val="000000"/>
                </a:solidFill>
                <a:ea typeface="黑体" pitchFamily="2" charset="-122"/>
              </a:rPr>
              <a:t>。</a:t>
            </a:r>
            <a:endParaRPr lang="en-US" altLang="zh-CN" sz="2800" dirty="0">
              <a:solidFill>
                <a:srgbClr val="000000"/>
              </a:solidFill>
              <a:ea typeface="黑体" pitchFamily="2" charset="-122"/>
            </a:endParaRPr>
          </a:p>
        </p:txBody>
      </p:sp>
      <p:sp>
        <p:nvSpPr>
          <p:cNvPr id="7" name="Rectangle 2"/>
          <p:cNvSpPr>
            <a:spLocks noGrp="1" noChangeArrowheads="1"/>
          </p:cNvSpPr>
          <p:nvPr>
            <p:ph type="title"/>
          </p:nvPr>
        </p:nvSpPr>
        <p:spPr>
          <a:xfrm>
            <a:off x="611560" y="548680"/>
            <a:ext cx="7192963" cy="541338"/>
          </a:xfrm>
        </p:spPr>
        <p:txBody>
          <a:bodyPr>
            <a:normAutofit fontScale="90000"/>
          </a:bodyPr>
          <a:lstStyle/>
          <a:p>
            <a:pPr eaLnBrk="1" hangingPunct="1"/>
            <a:r>
              <a:rPr lang="en-US" altLang="zh-CN" sz="4000" dirty="0" smtClean="0"/>
              <a:t>4.6.3  </a:t>
            </a:r>
            <a:r>
              <a:rPr lang="zh-CN" altLang="en-US" sz="4000" dirty="0" smtClean="0">
                <a:latin typeface="黑体" pitchFamily="2" charset="-122"/>
              </a:rPr>
              <a:t>信息共享</a:t>
            </a:r>
            <a:endParaRPr lang="zh-CN" altLang="en-US" sz="4000" dirty="0" smtClean="0"/>
          </a:p>
        </p:txBody>
      </p:sp>
    </p:spTree>
    <p:extLst>
      <p:ext uri="{BB962C8B-B14F-4D97-AF65-F5344CB8AC3E}">
        <p14:creationId xmlns:p14="http://schemas.microsoft.com/office/powerpoint/2010/main" val="3266678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6275"/>
                                        </p:tgtEl>
                                        <p:attrNameLst>
                                          <p:attrName>style.visibility</p:attrName>
                                        </p:attrNameLst>
                                      </p:cBhvr>
                                      <p:to>
                                        <p:strVal val="visible"/>
                                      </p:to>
                                    </p:set>
                                    <p:animEffect transition="in" filter="dissolve">
                                      <p:cBhvr>
                                        <p:cTn id="7" dur="500"/>
                                        <p:tgtEl>
                                          <p:spTgt spid="56627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66278"/>
                                        </p:tgtEl>
                                        <p:attrNameLst>
                                          <p:attrName>style.visibility</p:attrName>
                                        </p:attrNameLst>
                                      </p:cBhvr>
                                      <p:to>
                                        <p:strVal val="visible"/>
                                      </p:to>
                                    </p:set>
                                    <p:animEffect transition="in" filter="wipe(up)">
                                      <p:cBhvr>
                                        <p:cTn id="11" dur="500"/>
                                        <p:tgtEl>
                                          <p:spTgt spid="566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utoUpdateAnimBg="0"/>
      <p:bldP spid="56627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3"/>
          <p:cNvSpPr>
            <a:spLocks noGrp="1"/>
          </p:cNvSpPr>
          <p:nvPr>
            <p:ph type="sldNum" sz="quarter" idx="12"/>
          </p:nvPr>
        </p:nvSpPr>
        <p:spPr/>
        <p:txBody>
          <a:bodyPr/>
          <a:lstStyle/>
          <a:p>
            <a:pPr>
              <a:defRPr/>
            </a:pPr>
            <a:fld id="{9EA8ADD2-D594-43FD-BED8-78FEEC99B100}" type="slidenum">
              <a:rPr lang="en-US" altLang="zh-CN"/>
              <a:pPr>
                <a:defRPr/>
              </a:pPr>
              <a:t>71</a:t>
            </a:fld>
            <a:endParaRPr lang="en-US" altLang="zh-CN"/>
          </a:p>
        </p:txBody>
      </p:sp>
      <p:grpSp>
        <p:nvGrpSpPr>
          <p:cNvPr id="354306" name="Group 2"/>
          <p:cNvGrpSpPr>
            <a:grpSpLocks/>
          </p:cNvGrpSpPr>
          <p:nvPr/>
        </p:nvGrpSpPr>
        <p:grpSpPr bwMode="auto">
          <a:xfrm>
            <a:off x="1981200" y="457200"/>
            <a:ext cx="5715000" cy="5181600"/>
            <a:chOff x="432" y="288"/>
            <a:chExt cx="3600" cy="3264"/>
          </a:xfrm>
          <a:solidFill>
            <a:schemeClr val="accent3">
              <a:lumMod val="60000"/>
              <a:lumOff val="40000"/>
            </a:schemeClr>
          </a:solidFill>
        </p:grpSpPr>
        <p:grpSp>
          <p:nvGrpSpPr>
            <p:cNvPr id="261125" name="Group 3"/>
            <p:cNvGrpSpPr>
              <a:grpSpLocks/>
            </p:cNvGrpSpPr>
            <p:nvPr/>
          </p:nvGrpSpPr>
          <p:grpSpPr bwMode="auto">
            <a:xfrm>
              <a:off x="432" y="528"/>
              <a:ext cx="624" cy="1248"/>
              <a:chOff x="432" y="310"/>
              <a:chExt cx="624" cy="1248"/>
            </a:xfrm>
            <a:grpFill/>
          </p:grpSpPr>
          <p:sp>
            <p:nvSpPr>
              <p:cNvPr id="261190" name="Rectangle 4"/>
              <p:cNvSpPr>
                <a:spLocks noChangeArrowheads="1"/>
              </p:cNvSpPr>
              <p:nvPr/>
            </p:nvSpPr>
            <p:spPr bwMode="auto">
              <a:xfrm>
                <a:off x="432" y="310"/>
                <a:ext cx="624" cy="1248"/>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r>
                  <a:rPr kumimoji="1" lang="en-US" altLang="zh-CN" sz="1400" b="1">
                    <a:solidFill>
                      <a:srgbClr val="000000"/>
                    </a:solidFill>
                  </a:rPr>
                  <a:t>ed1</a:t>
                </a:r>
              </a:p>
              <a:p>
                <a:pPr algn="ctr" fontAlgn="base">
                  <a:spcBef>
                    <a:spcPct val="0"/>
                  </a:spcBef>
                  <a:spcAft>
                    <a:spcPct val="0"/>
                  </a:spcAft>
                </a:pPr>
                <a:r>
                  <a:rPr kumimoji="1" lang="en-US" altLang="zh-CN" sz="1400" b="1">
                    <a:solidFill>
                      <a:srgbClr val="000000"/>
                    </a:solidFill>
                  </a:rPr>
                  <a:t>ed2</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ed40</a:t>
                </a:r>
              </a:p>
              <a:p>
                <a:pPr algn="ctr" fontAlgn="base">
                  <a:spcBef>
                    <a:spcPct val="0"/>
                  </a:spcBef>
                  <a:spcAft>
                    <a:spcPct val="0"/>
                  </a:spcAft>
                </a:pPr>
                <a:r>
                  <a:rPr kumimoji="1" lang="en-US" altLang="zh-CN" sz="1400" b="1">
                    <a:solidFill>
                      <a:srgbClr val="000000"/>
                    </a:solidFill>
                  </a:rPr>
                  <a:t>data1</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data10</a:t>
                </a:r>
              </a:p>
            </p:txBody>
          </p:sp>
          <p:sp>
            <p:nvSpPr>
              <p:cNvPr id="261191" name="Line 5"/>
              <p:cNvSpPr>
                <a:spLocks noChangeShapeType="1"/>
              </p:cNvSpPr>
              <p:nvPr/>
            </p:nvSpPr>
            <p:spPr bwMode="auto">
              <a:xfrm>
                <a:off x="432" y="480"/>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92" name="Line 6"/>
              <p:cNvSpPr>
                <a:spLocks noChangeShapeType="1"/>
              </p:cNvSpPr>
              <p:nvPr/>
            </p:nvSpPr>
            <p:spPr bwMode="auto">
              <a:xfrm>
                <a:off x="432" y="62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93" name="Line 7"/>
              <p:cNvSpPr>
                <a:spLocks noChangeShapeType="1"/>
              </p:cNvSpPr>
              <p:nvPr/>
            </p:nvSpPr>
            <p:spPr bwMode="auto">
              <a:xfrm>
                <a:off x="432" y="86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94" name="Line 8"/>
              <p:cNvSpPr>
                <a:spLocks noChangeShapeType="1"/>
              </p:cNvSpPr>
              <p:nvPr/>
            </p:nvSpPr>
            <p:spPr bwMode="auto">
              <a:xfrm>
                <a:off x="432" y="100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95" name="Line 9"/>
              <p:cNvSpPr>
                <a:spLocks noChangeShapeType="1"/>
              </p:cNvSpPr>
              <p:nvPr/>
            </p:nvSpPr>
            <p:spPr bwMode="auto">
              <a:xfrm>
                <a:off x="432" y="115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96" name="Line 10"/>
              <p:cNvSpPr>
                <a:spLocks noChangeShapeType="1"/>
              </p:cNvSpPr>
              <p:nvPr/>
            </p:nvSpPr>
            <p:spPr bwMode="auto">
              <a:xfrm>
                <a:off x="432" y="139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97" name="Text Box 11"/>
              <p:cNvSpPr txBox="1">
                <a:spLocks noChangeArrowheads="1"/>
              </p:cNvSpPr>
              <p:nvPr/>
            </p:nvSpPr>
            <p:spPr bwMode="auto">
              <a:xfrm rot="5400000">
                <a:off x="667" y="1253"/>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98" name="Text Box 12"/>
              <p:cNvSpPr txBox="1">
                <a:spLocks noChangeArrowheads="1"/>
              </p:cNvSpPr>
              <p:nvPr/>
            </p:nvSpPr>
            <p:spPr bwMode="auto">
              <a:xfrm rot="5400000">
                <a:off x="667" y="725"/>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grpSp>
        <p:grpSp>
          <p:nvGrpSpPr>
            <p:cNvPr id="261126" name="Group 13"/>
            <p:cNvGrpSpPr>
              <a:grpSpLocks/>
            </p:cNvGrpSpPr>
            <p:nvPr/>
          </p:nvGrpSpPr>
          <p:grpSpPr bwMode="auto">
            <a:xfrm>
              <a:off x="432" y="2304"/>
              <a:ext cx="624" cy="1248"/>
              <a:chOff x="432" y="310"/>
              <a:chExt cx="624" cy="1248"/>
            </a:xfrm>
            <a:grpFill/>
          </p:grpSpPr>
          <p:sp>
            <p:nvSpPr>
              <p:cNvPr id="261181" name="Rectangle 14"/>
              <p:cNvSpPr>
                <a:spLocks noChangeArrowheads="1"/>
              </p:cNvSpPr>
              <p:nvPr/>
            </p:nvSpPr>
            <p:spPr bwMode="auto">
              <a:xfrm>
                <a:off x="432" y="310"/>
                <a:ext cx="624" cy="1248"/>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r>
                  <a:rPr kumimoji="1" lang="en-US" altLang="zh-CN" sz="1400" b="1">
                    <a:solidFill>
                      <a:srgbClr val="000000"/>
                    </a:solidFill>
                  </a:rPr>
                  <a:t>ed1</a:t>
                </a:r>
              </a:p>
              <a:p>
                <a:pPr algn="ctr" fontAlgn="base">
                  <a:spcBef>
                    <a:spcPct val="0"/>
                  </a:spcBef>
                  <a:spcAft>
                    <a:spcPct val="0"/>
                  </a:spcAft>
                </a:pPr>
                <a:r>
                  <a:rPr kumimoji="1" lang="en-US" altLang="zh-CN" sz="1400" b="1">
                    <a:solidFill>
                      <a:srgbClr val="000000"/>
                    </a:solidFill>
                  </a:rPr>
                  <a:t>ed2</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ed40</a:t>
                </a:r>
              </a:p>
              <a:p>
                <a:pPr algn="ctr" fontAlgn="base">
                  <a:spcBef>
                    <a:spcPct val="0"/>
                  </a:spcBef>
                  <a:spcAft>
                    <a:spcPct val="0"/>
                  </a:spcAft>
                </a:pPr>
                <a:r>
                  <a:rPr kumimoji="1" lang="en-US" altLang="zh-CN" sz="1400" b="1">
                    <a:solidFill>
                      <a:srgbClr val="000000"/>
                    </a:solidFill>
                  </a:rPr>
                  <a:t>data1</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data10</a:t>
                </a:r>
              </a:p>
            </p:txBody>
          </p:sp>
          <p:sp>
            <p:nvSpPr>
              <p:cNvPr id="261182" name="Line 15"/>
              <p:cNvSpPr>
                <a:spLocks noChangeShapeType="1"/>
              </p:cNvSpPr>
              <p:nvPr/>
            </p:nvSpPr>
            <p:spPr bwMode="auto">
              <a:xfrm>
                <a:off x="432" y="480"/>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83" name="Line 16"/>
              <p:cNvSpPr>
                <a:spLocks noChangeShapeType="1"/>
              </p:cNvSpPr>
              <p:nvPr/>
            </p:nvSpPr>
            <p:spPr bwMode="auto">
              <a:xfrm>
                <a:off x="432" y="62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84" name="Line 17"/>
              <p:cNvSpPr>
                <a:spLocks noChangeShapeType="1"/>
              </p:cNvSpPr>
              <p:nvPr/>
            </p:nvSpPr>
            <p:spPr bwMode="auto">
              <a:xfrm>
                <a:off x="432" y="86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85" name="Line 18"/>
              <p:cNvSpPr>
                <a:spLocks noChangeShapeType="1"/>
              </p:cNvSpPr>
              <p:nvPr/>
            </p:nvSpPr>
            <p:spPr bwMode="auto">
              <a:xfrm>
                <a:off x="432" y="100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86" name="Line 19"/>
              <p:cNvSpPr>
                <a:spLocks noChangeShapeType="1"/>
              </p:cNvSpPr>
              <p:nvPr/>
            </p:nvSpPr>
            <p:spPr bwMode="auto">
              <a:xfrm>
                <a:off x="432" y="115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87" name="Line 20"/>
              <p:cNvSpPr>
                <a:spLocks noChangeShapeType="1"/>
              </p:cNvSpPr>
              <p:nvPr/>
            </p:nvSpPr>
            <p:spPr bwMode="auto">
              <a:xfrm>
                <a:off x="432" y="139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88" name="Text Box 21"/>
              <p:cNvSpPr txBox="1">
                <a:spLocks noChangeArrowheads="1"/>
              </p:cNvSpPr>
              <p:nvPr/>
            </p:nvSpPr>
            <p:spPr bwMode="auto">
              <a:xfrm rot="5400000">
                <a:off x="667" y="1253"/>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89" name="Text Box 22"/>
              <p:cNvSpPr txBox="1">
                <a:spLocks noChangeArrowheads="1"/>
              </p:cNvSpPr>
              <p:nvPr/>
            </p:nvSpPr>
            <p:spPr bwMode="auto">
              <a:xfrm rot="5400000">
                <a:off x="667" y="725"/>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grpSp>
        <p:grpSp>
          <p:nvGrpSpPr>
            <p:cNvPr id="261127" name="Group 23"/>
            <p:cNvGrpSpPr>
              <a:grpSpLocks/>
            </p:cNvGrpSpPr>
            <p:nvPr/>
          </p:nvGrpSpPr>
          <p:grpSpPr bwMode="auto">
            <a:xfrm>
              <a:off x="1680" y="528"/>
              <a:ext cx="624" cy="1248"/>
              <a:chOff x="432" y="310"/>
              <a:chExt cx="624" cy="1248"/>
            </a:xfrm>
            <a:grpFill/>
          </p:grpSpPr>
          <p:sp>
            <p:nvSpPr>
              <p:cNvPr id="261172" name="Rectangle 24"/>
              <p:cNvSpPr>
                <a:spLocks noChangeArrowheads="1"/>
              </p:cNvSpPr>
              <p:nvPr/>
            </p:nvSpPr>
            <p:spPr bwMode="auto">
              <a:xfrm>
                <a:off x="432" y="310"/>
                <a:ext cx="624" cy="1248"/>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r>
                  <a:rPr kumimoji="1" lang="en-US" altLang="zh-CN" sz="1400" b="1">
                    <a:solidFill>
                      <a:srgbClr val="000000"/>
                    </a:solidFill>
                  </a:rPr>
                  <a:t>21</a:t>
                </a:r>
              </a:p>
              <a:p>
                <a:pPr algn="ctr" fontAlgn="base">
                  <a:spcBef>
                    <a:spcPct val="0"/>
                  </a:spcBef>
                  <a:spcAft>
                    <a:spcPct val="0"/>
                  </a:spcAft>
                </a:pPr>
                <a:r>
                  <a:rPr kumimoji="1" lang="en-US" altLang="zh-CN" sz="1400" b="1">
                    <a:solidFill>
                      <a:srgbClr val="000000"/>
                    </a:solidFill>
                  </a:rPr>
                  <a:t>22</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60</a:t>
                </a:r>
              </a:p>
              <a:p>
                <a:pPr algn="ctr" fontAlgn="base">
                  <a:spcBef>
                    <a:spcPct val="0"/>
                  </a:spcBef>
                  <a:spcAft>
                    <a:spcPct val="0"/>
                  </a:spcAft>
                </a:pPr>
                <a:r>
                  <a:rPr kumimoji="1" lang="en-US" altLang="zh-CN" sz="1400" b="1">
                    <a:solidFill>
                      <a:srgbClr val="000000"/>
                    </a:solidFill>
                  </a:rPr>
                  <a:t>61</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70</a:t>
                </a:r>
              </a:p>
            </p:txBody>
          </p:sp>
          <p:sp>
            <p:nvSpPr>
              <p:cNvPr id="261173" name="Line 25"/>
              <p:cNvSpPr>
                <a:spLocks noChangeShapeType="1"/>
              </p:cNvSpPr>
              <p:nvPr/>
            </p:nvSpPr>
            <p:spPr bwMode="auto">
              <a:xfrm>
                <a:off x="432" y="480"/>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4" name="Line 26"/>
              <p:cNvSpPr>
                <a:spLocks noChangeShapeType="1"/>
              </p:cNvSpPr>
              <p:nvPr/>
            </p:nvSpPr>
            <p:spPr bwMode="auto">
              <a:xfrm>
                <a:off x="432" y="62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5" name="Line 27"/>
              <p:cNvSpPr>
                <a:spLocks noChangeShapeType="1"/>
              </p:cNvSpPr>
              <p:nvPr/>
            </p:nvSpPr>
            <p:spPr bwMode="auto">
              <a:xfrm>
                <a:off x="432" y="86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6" name="Line 28"/>
              <p:cNvSpPr>
                <a:spLocks noChangeShapeType="1"/>
              </p:cNvSpPr>
              <p:nvPr/>
            </p:nvSpPr>
            <p:spPr bwMode="auto">
              <a:xfrm>
                <a:off x="432" y="100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7" name="Line 29"/>
              <p:cNvSpPr>
                <a:spLocks noChangeShapeType="1"/>
              </p:cNvSpPr>
              <p:nvPr/>
            </p:nvSpPr>
            <p:spPr bwMode="auto">
              <a:xfrm>
                <a:off x="432" y="115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8" name="Line 30"/>
              <p:cNvSpPr>
                <a:spLocks noChangeShapeType="1"/>
              </p:cNvSpPr>
              <p:nvPr/>
            </p:nvSpPr>
            <p:spPr bwMode="auto">
              <a:xfrm>
                <a:off x="432" y="139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9" name="Text Box 31"/>
              <p:cNvSpPr txBox="1">
                <a:spLocks noChangeArrowheads="1"/>
              </p:cNvSpPr>
              <p:nvPr/>
            </p:nvSpPr>
            <p:spPr bwMode="auto">
              <a:xfrm rot="5400000">
                <a:off x="667" y="1253"/>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80" name="Text Box 32"/>
              <p:cNvSpPr txBox="1">
                <a:spLocks noChangeArrowheads="1"/>
              </p:cNvSpPr>
              <p:nvPr/>
            </p:nvSpPr>
            <p:spPr bwMode="auto">
              <a:xfrm rot="5400000">
                <a:off x="667" y="725"/>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grpSp>
        <p:grpSp>
          <p:nvGrpSpPr>
            <p:cNvPr id="261128" name="Group 33"/>
            <p:cNvGrpSpPr>
              <a:grpSpLocks/>
            </p:cNvGrpSpPr>
            <p:nvPr/>
          </p:nvGrpSpPr>
          <p:grpSpPr bwMode="auto">
            <a:xfrm>
              <a:off x="1680" y="2304"/>
              <a:ext cx="624" cy="1248"/>
              <a:chOff x="432" y="310"/>
              <a:chExt cx="624" cy="1248"/>
            </a:xfrm>
            <a:grpFill/>
          </p:grpSpPr>
          <p:sp>
            <p:nvSpPr>
              <p:cNvPr id="261163" name="Rectangle 34"/>
              <p:cNvSpPr>
                <a:spLocks noChangeArrowheads="1"/>
              </p:cNvSpPr>
              <p:nvPr/>
            </p:nvSpPr>
            <p:spPr bwMode="auto">
              <a:xfrm>
                <a:off x="432" y="310"/>
                <a:ext cx="624" cy="1248"/>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r>
                  <a:rPr kumimoji="1" lang="en-US" altLang="zh-CN" sz="1400" b="1">
                    <a:solidFill>
                      <a:srgbClr val="000000"/>
                    </a:solidFill>
                  </a:rPr>
                  <a:t>21</a:t>
                </a:r>
              </a:p>
              <a:p>
                <a:pPr algn="ctr" fontAlgn="base">
                  <a:spcBef>
                    <a:spcPct val="0"/>
                  </a:spcBef>
                  <a:spcAft>
                    <a:spcPct val="0"/>
                  </a:spcAft>
                </a:pPr>
                <a:r>
                  <a:rPr kumimoji="1" lang="en-US" altLang="zh-CN" sz="1400" b="1">
                    <a:solidFill>
                      <a:srgbClr val="000000"/>
                    </a:solidFill>
                  </a:rPr>
                  <a:t>22</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60</a:t>
                </a:r>
              </a:p>
              <a:p>
                <a:pPr algn="ctr" fontAlgn="base">
                  <a:spcBef>
                    <a:spcPct val="0"/>
                  </a:spcBef>
                  <a:spcAft>
                    <a:spcPct val="0"/>
                  </a:spcAft>
                </a:pPr>
                <a:r>
                  <a:rPr kumimoji="1" lang="en-US" altLang="zh-CN" sz="1400" b="1">
                    <a:solidFill>
                      <a:srgbClr val="000000"/>
                    </a:solidFill>
                  </a:rPr>
                  <a:t>71</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80</a:t>
                </a:r>
              </a:p>
            </p:txBody>
          </p:sp>
          <p:sp>
            <p:nvSpPr>
              <p:cNvPr id="261164" name="Line 35"/>
              <p:cNvSpPr>
                <a:spLocks noChangeShapeType="1"/>
              </p:cNvSpPr>
              <p:nvPr/>
            </p:nvSpPr>
            <p:spPr bwMode="auto">
              <a:xfrm>
                <a:off x="432" y="480"/>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5" name="Line 36"/>
              <p:cNvSpPr>
                <a:spLocks noChangeShapeType="1"/>
              </p:cNvSpPr>
              <p:nvPr/>
            </p:nvSpPr>
            <p:spPr bwMode="auto">
              <a:xfrm>
                <a:off x="432" y="62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6" name="Line 37"/>
              <p:cNvSpPr>
                <a:spLocks noChangeShapeType="1"/>
              </p:cNvSpPr>
              <p:nvPr/>
            </p:nvSpPr>
            <p:spPr bwMode="auto">
              <a:xfrm>
                <a:off x="432" y="86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7" name="Line 38"/>
              <p:cNvSpPr>
                <a:spLocks noChangeShapeType="1"/>
              </p:cNvSpPr>
              <p:nvPr/>
            </p:nvSpPr>
            <p:spPr bwMode="auto">
              <a:xfrm>
                <a:off x="432" y="100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8" name="Line 39"/>
              <p:cNvSpPr>
                <a:spLocks noChangeShapeType="1"/>
              </p:cNvSpPr>
              <p:nvPr/>
            </p:nvSpPr>
            <p:spPr bwMode="auto">
              <a:xfrm>
                <a:off x="432" y="115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9" name="Line 40"/>
              <p:cNvSpPr>
                <a:spLocks noChangeShapeType="1"/>
              </p:cNvSpPr>
              <p:nvPr/>
            </p:nvSpPr>
            <p:spPr bwMode="auto">
              <a:xfrm>
                <a:off x="432" y="139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70" name="Text Box 41"/>
              <p:cNvSpPr txBox="1">
                <a:spLocks noChangeArrowheads="1"/>
              </p:cNvSpPr>
              <p:nvPr/>
            </p:nvSpPr>
            <p:spPr bwMode="auto">
              <a:xfrm rot="5400000">
                <a:off x="667" y="1253"/>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71" name="Text Box 42"/>
              <p:cNvSpPr txBox="1">
                <a:spLocks noChangeArrowheads="1"/>
              </p:cNvSpPr>
              <p:nvPr/>
            </p:nvSpPr>
            <p:spPr bwMode="auto">
              <a:xfrm rot="5400000">
                <a:off x="667" y="725"/>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grpSp>
        <p:sp>
          <p:nvSpPr>
            <p:cNvPr id="261129" name="Text Box 43"/>
            <p:cNvSpPr txBox="1">
              <a:spLocks noChangeArrowheads="1"/>
            </p:cNvSpPr>
            <p:nvPr/>
          </p:nvSpPr>
          <p:spPr bwMode="auto">
            <a:xfrm>
              <a:off x="528" y="288"/>
              <a:ext cx="432" cy="19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进程</a:t>
              </a:r>
              <a:r>
                <a:rPr lang="en-US" altLang="zh-CN" sz="2000" dirty="0">
                  <a:solidFill>
                    <a:srgbClr val="000000"/>
                  </a:solidFill>
                  <a:ea typeface="黑体" pitchFamily="2" charset="-122"/>
                </a:rPr>
                <a:t>1</a:t>
              </a:r>
            </a:p>
          </p:txBody>
        </p:sp>
        <p:sp>
          <p:nvSpPr>
            <p:cNvPr id="261130" name="Text Box 44"/>
            <p:cNvSpPr txBox="1">
              <a:spLocks noChangeArrowheads="1"/>
            </p:cNvSpPr>
            <p:nvPr/>
          </p:nvSpPr>
          <p:spPr bwMode="auto">
            <a:xfrm>
              <a:off x="528" y="2064"/>
              <a:ext cx="432" cy="19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进程</a:t>
              </a:r>
              <a:r>
                <a:rPr lang="en-US" altLang="zh-CN" sz="2000" dirty="0">
                  <a:solidFill>
                    <a:srgbClr val="000000"/>
                  </a:solidFill>
                  <a:ea typeface="黑体" pitchFamily="2" charset="-122"/>
                </a:rPr>
                <a:t>2</a:t>
              </a:r>
            </a:p>
          </p:txBody>
        </p:sp>
        <p:sp>
          <p:nvSpPr>
            <p:cNvPr id="261131" name="Text Box 45"/>
            <p:cNvSpPr txBox="1">
              <a:spLocks noChangeArrowheads="1"/>
            </p:cNvSpPr>
            <p:nvPr/>
          </p:nvSpPr>
          <p:spPr bwMode="auto">
            <a:xfrm>
              <a:off x="1824" y="288"/>
              <a:ext cx="384" cy="19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页表</a:t>
              </a:r>
            </a:p>
          </p:txBody>
        </p:sp>
        <p:sp>
          <p:nvSpPr>
            <p:cNvPr id="261132" name="Text Box 46"/>
            <p:cNvSpPr txBox="1">
              <a:spLocks noChangeArrowheads="1"/>
            </p:cNvSpPr>
            <p:nvPr/>
          </p:nvSpPr>
          <p:spPr bwMode="auto">
            <a:xfrm>
              <a:off x="1824" y="2064"/>
              <a:ext cx="384" cy="19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页表</a:t>
              </a:r>
            </a:p>
          </p:txBody>
        </p:sp>
        <p:sp>
          <p:nvSpPr>
            <p:cNvPr id="261133" name="Rectangle 47"/>
            <p:cNvSpPr>
              <a:spLocks noChangeArrowheads="1"/>
            </p:cNvSpPr>
            <p:nvPr/>
          </p:nvSpPr>
          <p:spPr bwMode="auto">
            <a:xfrm>
              <a:off x="3120" y="624"/>
              <a:ext cx="624" cy="240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ed1</a:t>
              </a:r>
            </a:p>
            <a:p>
              <a:pPr algn="ctr" fontAlgn="base">
                <a:spcBef>
                  <a:spcPct val="0"/>
                </a:spcBef>
                <a:spcAft>
                  <a:spcPct val="0"/>
                </a:spcAft>
              </a:pPr>
              <a:r>
                <a:rPr kumimoji="1" lang="en-US" altLang="zh-CN" sz="1400" b="1">
                  <a:solidFill>
                    <a:srgbClr val="000000"/>
                  </a:solidFill>
                </a:rPr>
                <a:t>ed2</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ed40</a:t>
              </a:r>
            </a:p>
            <a:p>
              <a:pPr algn="ctr" fontAlgn="base">
                <a:spcBef>
                  <a:spcPct val="0"/>
                </a:spcBef>
                <a:spcAft>
                  <a:spcPct val="0"/>
                </a:spcAft>
              </a:pPr>
              <a:r>
                <a:rPr kumimoji="1" lang="en-US" altLang="zh-CN" sz="1400" b="1">
                  <a:solidFill>
                    <a:srgbClr val="000000"/>
                  </a:solidFill>
                </a:rPr>
                <a:t>data1</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data10</a:t>
              </a:r>
            </a:p>
            <a:p>
              <a:pPr algn="ctr" fontAlgn="base">
                <a:spcBef>
                  <a:spcPct val="0"/>
                </a:spcBef>
                <a:spcAft>
                  <a:spcPct val="0"/>
                </a:spcAft>
              </a:pPr>
              <a:r>
                <a:rPr kumimoji="1" lang="en-US" altLang="zh-CN" sz="1400" b="1">
                  <a:solidFill>
                    <a:srgbClr val="000000"/>
                  </a:solidFill>
                </a:rPr>
                <a:t>data1</a:t>
              </a:r>
            </a:p>
            <a:p>
              <a:pPr algn="ctr" fontAlgn="base">
                <a:spcBef>
                  <a:spcPct val="0"/>
                </a:spcBef>
                <a:spcAft>
                  <a:spcPct val="0"/>
                </a:spcAft>
              </a:pPr>
              <a:endParaRPr kumimoji="1" lang="en-US" altLang="zh-CN" sz="1400" b="1">
                <a:solidFill>
                  <a:srgbClr val="000000"/>
                </a:solidFill>
              </a:endParaRPr>
            </a:p>
            <a:p>
              <a:pPr algn="ctr" fontAlgn="base">
                <a:spcBef>
                  <a:spcPct val="0"/>
                </a:spcBef>
                <a:spcAft>
                  <a:spcPct val="0"/>
                </a:spcAft>
              </a:pPr>
              <a:r>
                <a:rPr kumimoji="1" lang="en-US" altLang="zh-CN" sz="1400" b="1">
                  <a:solidFill>
                    <a:srgbClr val="000000"/>
                  </a:solidFill>
                </a:rPr>
                <a:t>data10</a:t>
              </a:r>
            </a:p>
          </p:txBody>
        </p:sp>
        <p:sp>
          <p:nvSpPr>
            <p:cNvPr id="261134" name="Line 48"/>
            <p:cNvSpPr>
              <a:spLocks noChangeShapeType="1"/>
            </p:cNvSpPr>
            <p:nvPr/>
          </p:nvSpPr>
          <p:spPr bwMode="auto">
            <a:xfrm>
              <a:off x="3120" y="79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35" name="Line 49"/>
            <p:cNvSpPr>
              <a:spLocks noChangeShapeType="1"/>
            </p:cNvSpPr>
            <p:nvPr/>
          </p:nvSpPr>
          <p:spPr bwMode="auto">
            <a:xfrm>
              <a:off x="3120" y="93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36" name="Line 50"/>
            <p:cNvSpPr>
              <a:spLocks noChangeShapeType="1"/>
            </p:cNvSpPr>
            <p:nvPr/>
          </p:nvSpPr>
          <p:spPr bwMode="auto">
            <a:xfrm>
              <a:off x="3120" y="117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37" name="Line 51"/>
            <p:cNvSpPr>
              <a:spLocks noChangeShapeType="1"/>
            </p:cNvSpPr>
            <p:nvPr/>
          </p:nvSpPr>
          <p:spPr bwMode="auto">
            <a:xfrm>
              <a:off x="3120" y="132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38" name="Line 52"/>
            <p:cNvSpPr>
              <a:spLocks noChangeShapeType="1"/>
            </p:cNvSpPr>
            <p:nvPr/>
          </p:nvSpPr>
          <p:spPr bwMode="auto">
            <a:xfrm>
              <a:off x="3120" y="1466"/>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39" name="Line 53"/>
            <p:cNvSpPr>
              <a:spLocks noChangeShapeType="1"/>
            </p:cNvSpPr>
            <p:nvPr/>
          </p:nvSpPr>
          <p:spPr bwMode="auto">
            <a:xfrm>
              <a:off x="3120" y="1584"/>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40" name="Text Box 54"/>
            <p:cNvSpPr txBox="1">
              <a:spLocks noChangeArrowheads="1"/>
            </p:cNvSpPr>
            <p:nvPr/>
          </p:nvSpPr>
          <p:spPr bwMode="auto">
            <a:xfrm rot="5400000">
              <a:off x="3355" y="1205"/>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41" name="Text Box 55"/>
            <p:cNvSpPr txBox="1">
              <a:spLocks noChangeArrowheads="1"/>
            </p:cNvSpPr>
            <p:nvPr/>
          </p:nvSpPr>
          <p:spPr bwMode="auto">
            <a:xfrm rot="5400000">
              <a:off x="3355" y="2309"/>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42" name="Line 56"/>
            <p:cNvSpPr>
              <a:spLocks noChangeShapeType="1"/>
            </p:cNvSpPr>
            <p:nvPr/>
          </p:nvSpPr>
          <p:spPr bwMode="auto">
            <a:xfrm>
              <a:off x="3120" y="1056"/>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43" name="Text Box 57"/>
            <p:cNvSpPr txBox="1">
              <a:spLocks noChangeArrowheads="1"/>
            </p:cNvSpPr>
            <p:nvPr/>
          </p:nvSpPr>
          <p:spPr bwMode="auto">
            <a:xfrm rot="5400000">
              <a:off x="3355" y="1614"/>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44" name="Text Box 58"/>
            <p:cNvSpPr txBox="1">
              <a:spLocks noChangeArrowheads="1"/>
            </p:cNvSpPr>
            <p:nvPr/>
          </p:nvSpPr>
          <p:spPr bwMode="auto">
            <a:xfrm rot="5400000">
              <a:off x="3355" y="821"/>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45" name="Line 59"/>
            <p:cNvSpPr>
              <a:spLocks noChangeShapeType="1"/>
            </p:cNvSpPr>
            <p:nvPr/>
          </p:nvSpPr>
          <p:spPr bwMode="auto">
            <a:xfrm>
              <a:off x="3120" y="1728"/>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46" name="Line 60"/>
            <p:cNvSpPr>
              <a:spLocks noChangeShapeType="1"/>
            </p:cNvSpPr>
            <p:nvPr/>
          </p:nvSpPr>
          <p:spPr bwMode="auto">
            <a:xfrm>
              <a:off x="3120" y="1872"/>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47" name="Line 61"/>
            <p:cNvSpPr>
              <a:spLocks noChangeShapeType="1"/>
            </p:cNvSpPr>
            <p:nvPr/>
          </p:nvSpPr>
          <p:spPr bwMode="auto">
            <a:xfrm>
              <a:off x="3120" y="2016"/>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48" name="Line 62"/>
            <p:cNvSpPr>
              <a:spLocks noChangeShapeType="1"/>
            </p:cNvSpPr>
            <p:nvPr/>
          </p:nvSpPr>
          <p:spPr bwMode="auto">
            <a:xfrm>
              <a:off x="3120" y="2137"/>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49" name="Line 63"/>
            <p:cNvSpPr>
              <a:spLocks noChangeShapeType="1"/>
            </p:cNvSpPr>
            <p:nvPr/>
          </p:nvSpPr>
          <p:spPr bwMode="auto">
            <a:xfrm>
              <a:off x="3120" y="2256"/>
              <a:ext cx="624"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0" name="Text Box 64"/>
            <p:cNvSpPr txBox="1">
              <a:spLocks noChangeArrowheads="1"/>
            </p:cNvSpPr>
            <p:nvPr/>
          </p:nvSpPr>
          <p:spPr bwMode="auto">
            <a:xfrm rot="5400000">
              <a:off x="3355" y="2042"/>
              <a:ext cx="144" cy="1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400" b="1">
                  <a:solidFill>
                    <a:srgbClr val="000000"/>
                  </a:solidFill>
                  <a:latin typeface="Times New Roman" pitchFamily="18" charset="0"/>
                </a:rPr>
                <a:t>…</a:t>
              </a:r>
              <a:endParaRPr lang="en-US" altLang="zh-CN" sz="1400" b="1">
                <a:solidFill>
                  <a:srgbClr val="000000"/>
                </a:solidFill>
              </a:endParaRPr>
            </a:p>
          </p:txBody>
        </p:sp>
        <p:sp>
          <p:nvSpPr>
            <p:cNvPr id="261151" name="Text Box 65"/>
            <p:cNvSpPr txBox="1">
              <a:spLocks noChangeArrowheads="1"/>
            </p:cNvSpPr>
            <p:nvPr/>
          </p:nvSpPr>
          <p:spPr bwMode="auto">
            <a:xfrm>
              <a:off x="3792" y="640"/>
              <a:ext cx="240" cy="163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97000"/>
                </a:lnSpc>
                <a:spcBef>
                  <a:spcPct val="5000"/>
                </a:spcBef>
                <a:spcAft>
                  <a:spcPct val="0"/>
                </a:spcAft>
              </a:pPr>
              <a:r>
                <a:rPr lang="en-US" altLang="zh-CN" sz="1400" b="1">
                  <a:solidFill>
                    <a:srgbClr val="000000"/>
                  </a:solidFill>
                </a:rPr>
                <a:t>0</a:t>
              </a:r>
            </a:p>
            <a:p>
              <a:pPr eaLnBrk="1" fontAlgn="base" hangingPunct="1">
                <a:lnSpc>
                  <a:spcPct val="97000"/>
                </a:lnSpc>
                <a:spcBef>
                  <a:spcPct val="5000"/>
                </a:spcBef>
                <a:spcAft>
                  <a:spcPct val="0"/>
                </a:spcAft>
              </a:pPr>
              <a:endParaRPr lang="en-US" altLang="zh-CN" sz="1400" b="1">
                <a:solidFill>
                  <a:srgbClr val="000000"/>
                </a:solidFill>
              </a:endParaRPr>
            </a:p>
            <a:p>
              <a:pPr eaLnBrk="1" fontAlgn="base" hangingPunct="1">
                <a:lnSpc>
                  <a:spcPct val="97000"/>
                </a:lnSpc>
                <a:spcBef>
                  <a:spcPct val="5000"/>
                </a:spcBef>
                <a:spcAft>
                  <a:spcPct val="0"/>
                </a:spcAft>
              </a:pPr>
              <a:r>
                <a:rPr lang="en-US" altLang="zh-CN" sz="1400" b="1">
                  <a:solidFill>
                    <a:srgbClr val="000000"/>
                  </a:solidFill>
                </a:rPr>
                <a:t>21</a:t>
              </a:r>
            </a:p>
            <a:p>
              <a:pPr eaLnBrk="1" fontAlgn="base" hangingPunct="1">
                <a:lnSpc>
                  <a:spcPct val="97000"/>
                </a:lnSpc>
                <a:spcBef>
                  <a:spcPct val="5000"/>
                </a:spcBef>
                <a:spcAft>
                  <a:spcPct val="0"/>
                </a:spcAft>
              </a:pPr>
              <a:r>
                <a:rPr lang="en-US" altLang="zh-CN" sz="1400" b="1">
                  <a:solidFill>
                    <a:srgbClr val="000000"/>
                  </a:solidFill>
                </a:rPr>
                <a:t>22</a:t>
              </a:r>
            </a:p>
            <a:p>
              <a:pPr eaLnBrk="1" fontAlgn="base" hangingPunct="1">
                <a:lnSpc>
                  <a:spcPct val="97000"/>
                </a:lnSpc>
                <a:spcBef>
                  <a:spcPct val="5000"/>
                </a:spcBef>
                <a:spcAft>
                  <a:spcPct val="0"/>
                </a:spcAft>
              </a:pPr>
              <a:endParaRPr lang="en-US" altLang="zh-CN" sz="1400" b="1">
                <a:solidFill>
                  <a:srgbClr val="000000"/>
                </a:solidFill>
              </a:endParaRPr>
            </a:p>
            <a:p>
              <a:pPr eaLnBrk="1" fontAlgn="base" hangingPunct="1">
                <a:lnSpc>
                  <a:spcPct val="97000"/>
                </a:lnSpc>
                <a:spcBef>
                  <a:spcPct val="5000"/>
                </a:spcBef>
                <a:spcAft>
                  <a:spcPct val="0"/>
                </a:spcAft>
              </a:pPr>
              <a:r>
                <a:rPr lang="en-US" altLang="zh-CN" sz="1400" b="1">
                  <a:solidFill>
                    <a:srgbClr val="000000"/>
                  </a:solidFill>
                </a:rPr>
                <a:t>60</a:t>
              </a:r>
            </a:p>
            <a:p>
              <a:pPr eaLnBrk="1" fontAlgn="base" hangingPunct="1">
                <a:lnSpc>
                  <a:spcPct val="97000"/>
                </a:lnSpc>
                <a:spcBef>
                  <a:spcPct val="5000"/>
                </a:spcBef>
                <a:spcAft>
                  <a:spcPct val="0"/>
                </a:spcAft>
              </a:pPr>
              <a:r>
                <a:rPr lang="en-US" altLang="zh-CN" sz="1400" b="1">
                  <a:solidFill>
                    <a:srgbClr val="000000"/>
                  </a:solidFill>
                </a:rPr>
                <a:t>61</a:t>
              </a:r>
            </a:p>
            <a:p>
              <a:pPr eaLnBrk="1" fontAlgn="base" hangingPunct="1">
                <a:lnSpc>
                  <a:spcPct val="97000"/>
                </a:lnSpc>
                <a:spcBef>
                  <a:spcPct val="5000"/>
                </a:spcBef>
                <a:spcAft>
                  <a:spcPct val="0"/>
                </a:spcAft>
              </a:pPr>
              <a:endParaRPr lang="en-US" altLang="zh-CN" sz="1400" b="1">
                <a:solidFill>
                  <a:srgbClr val="000000"/>
                </a:solidFill>
              </a:endParaRPr>
            </a:p>
            <a:p>
              <a:pPr eaLnBrk="1" fontAlgn="base" hangingPunct="1">
                <a:lnSpc>
                  <a:spcPct val="97000"/>
                </a:lnSpc>
                <a:spcBef>
                  <a:spcPct val="5000"/>
                </a:spcBef>
                <a:spcAft>
                  <a:spcPct val="0"/>
                </a:spcAft>
              </a:pPr>
              <a:r>
                <a:rPr lang="en-US" altLang="zh-CN" sz="1400" b="1">
                  <a:solidFill>
                    <a:srgbClr val="000000"/>
                  </a:solidFill>
                </a:rPr>
                <a:t>70</a:t>
              </a:r>
            </a:p>
            <a:p>
              <a:pPr eaLnBrk="1" fontAlgn="base" hangingPunct="1">
                <a:lnSpc>
                  <a:spcPct val="97000"/>
                </a:lnSpc>
                <a:spcBef>
                  <a:spcPct val="5000"/>
                </a:spcBef>
                <a:spcAft>
                  <a:spcPct val="0"/>
                </a:spcAft>
              </a:pPr>
              <a:r>
                <a:rPr lang="en-US" altLang="zh-CN" sz="1400" b="1">
                  <a:solidFill>
                    <a:srgbClr val="000000"/>
                  </a:solidFill>
                </a:rPr>
                <a:t>71</a:t>
              </a:r>
            </a:p>
            <a:p>
              <a:pPr eaLnBrk="1" fontAlgn="base" hangingPunct="1">
                <a:lnSpc>
                  <a:spcPct val="97000"/>
                </a:lnSpc>
                <a:spcBef>
                  <a:spcPct val="5000"/>
                </a:spcBef>
                <a:spcAft>
                  <a:spcPct val="0"/>
                </a:spcAft>
              </a:pPr>
              <a:endParaRPr lang="en-US" altLang="zh-CN" sz="1400" b="1">
                <a:solidFill>
                  <a:srgbClr val="000000"/>
                </a:solidFill>
              </a:endParaRPr>
            </a:p>
            <a:p>
              <a:pPr eaLnBrk="1" fontAlgn="base" hangingPunct="1">
                <a:lnSpc>
                  <a:spcPct val="97000"/>
                </a:lnSpc>
                <a:spcBef>
                  <a:spcPct val="0"/>
                </a:spcBef>
                <a:spcAft>
                  <a:spcPct val="0"/>
                </a:spcAft>
              </a:pPr>
              <a:r>
                <a:rPr lang="en-US" altLang="zh-CN" sz="1400" b="1">
                  <a:solidFill>
                    <a:srgbClr val="000000"/>
                  </a:solidFill>
                </a:rPr>
                <a:t>80</a:t>
              </a:r>
            </a:p>
          </p:txBody>
        </p:sp>
        <p:sp>
          <p:nvSpPr>
            <p:cNvPr id="261152" name="Text Box 66"/>
            <p:cNvSpPr txBox="1">
              <a:spLocks noChangeArrowheads="1"/>
            </p:cNvSpPr>
            <p:nvPr/>
          </p:nvSpPr>
          <p:spPr bwMode="auto">
            <a:xfrm>
              <a:off x="3264" y="384"/>
              <a:ext cx="384" cy="19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主存</a:t>
              </a:r>
            </a:p>
          </p:txBody>
        </p:sp>
        <p:sp>
          <p:nvSpPr>
            <p:cNvPr id="261153" name="Line 67"/>
            <p:cNvSpPr>
              <a:spLocks noChangeShapeType="1"/>
            </p:cNvSpPr>
            <p:nvPr/>
          </p:nvSpPr>
          <p:spPr bwMode="auto">
            <a:xfrm>
              <a:off x="2208" y="624"/>
              <a:ext cx="912" cy="336"/>
            </a:xfrm>
            <a:prstGeom prst="line">
              <a:avLst/>
            </a:prstGeom>
            <a:grpFill/>
            <a:ln w="19050">
              <a:solidFill>
                <a:schemeClr val="tx1"/>
              </a:solidFill>
              <a:miter lim="800000"/>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4" name="Line 68"/>
            <p:cNvSpPr>
              <a:spLocks noChangeShapeType="1"/>
            </p:cNvSpPr>
            <p:nvPr/>
          </p:nvSpPr>
          <p:spPr bwMode="auto">
            <a:xfrm>
              <a:off x="2208" y="768"/>
              <a:ext cx="912" cy="336"/>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5" name="Line 69"/>
            <p:cNvSpPr>
              <a:spLocks noChangeShapeType="1"/>
            </p:cNvSpPr>
            <p:nvPr/>
          </p:nvSpPr>
          <p:spPr bwMode="auto">
            <a:xfrm>
              <a:off x="2208" y="1152"/>
              <a:ext cx="912" cy="240"/>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6" name="Line 70"/>
            <p:cNvSpPr>
              <a:spLocks noChangeShapeType="1"/>
            </p:cNvSpPr>
            <p:nvPr/>
          </p:nvSpPr>
          <p:spPr bwMode="auto">
            <a:xfrm>
              <a:off x="2208" y="1296"/>
              <a:ext cx="912" cy="240"/>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7" name="Line 71"/>
            <p:cNvSpPr>
              <a:spLocks noChangeShapeType="1"/>
            </p:cNvSpPr>
            <p:nvPr/>
          </p:nvSpPr>
          <p:spPr bwMode="auto">
            <a:xfrm>
              <a:off x="2208" y="1680"/>
              <a:ext cx="912" cy="144"/>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8" name="Line 72"/>
            <p:cNvSpPr>
              <a:spLocks noChangeShapeType="1"/>
            </p:cNvSpPr>
            <p:nvPr/>
          </p:nvSpPr>
          <p:spPr bwMode="auto">
            <a:xfrm flipV="1">
              <a:off x="2160" y="960"/>
              <a:ext cx="943" cy="1440"/>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59" name="Line 73"/>
            <p:cNvSpPr>
              <a:spLocks noChangeShapeType="1"/>
            </p:cNvSpPr>
            <p:nvPr/>
          </p:nvSpPr>
          <p:spPr bwMode="auto">
            <a:xfrm flipV="1">
              <a:off x="2208" y="1152"/>
              <a:ext cx="912" cy="1392"/>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0" name="Line 74"/>
            <p:cNvSpPr>
              <a:spLocks noChangeShapeType="1"/>
            </p:cNvSpPr>
            <p:nvPr/>
          </p:nvSpPr>
          <p:spPr bwMode="auto">
            <a:xfrm flipV="1">
              <a:off x="2208" y="1440"/>
              <a:ext cx="912" cy="1488"/>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1" name="Line 75"/>
            <p:cNvSpPr>
              <a:spLocks noChangeShapeType="1"/>
            </p:cNvSpPr>
            <p:nvPr/>
          </p:nvSpPr>
          <p:spPr bwMode="auto">
            <a:xfrm flipV="1">
              <a:off x="2208" y="2208"/>
              <a:ext cx="912" cy="1296"/>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1162" name="Line 76"/>
            <p:cNvSpPr>
              <a:spLocks noChangeShapeType="1"/>
            </p:cNvSpPr>
            <p:nvPr/>
          </p:nvSpPr>
          <p:spPr bwMode="auto">
            <a:xfrm flipV="1">
              <a:off x="2208" y="1968"/>
              <a:ext cx="912" cy="1104"/>
            </a:xfrm>
            <a:prstGeom prst="line">
              <a:avLst/>
            </a:prstGeom>
            <a:grpFill/>
            <a:ln w="19050">
              <a:solidFill>
                <a:schemeClr val="tx1"/>
              </a:solidFill>
              <a:round/>
              <a:headEnd/>
              <a:tailEnd type="stealth"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grpSp>
      <p:sp>
        <p:nvSpPr>
          <p:cNvPr id="354381" name="Text Box 77"/>
          <p:cNvSpPr txBox="1">
            <a:spLocks noChangeArrowheads="1"/>
          </p:cNvSpPr>
          <p:nvPr/>
        </p:nvSpPr>
        <p:spPr bwMode="auto">
          <a:xfrm>
            <a:off x="2057400" y="5989637"/>
            <a:ext cx="5562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ea typeface="黑体" pitchFamily="2" charset="-122"/>
              </a:rPr>
              <a:t> </a:t>
            </a:r>
            <a:r>
              <a:rPr lang="zh-CN" altLang="en-US" sz="2000" b="1" dirty="0">
                <a:solidFill>
                  <a:srgbClr val="000000"/>
                </a:solidFill>
                <a:ea typeface="黑体" pitchFamily="2" charset="-122"/>
              </a:rPr>
              <a:t>分页系统中共享</a:t>
            </a:r>
            <a:r>
              <a:rPr lang="en-US" altLang="zh-CN" sz="2000" b="1" dirty="0">
                <a:solidFill>
                  <a:srgbClr val="000000"/>
                </a:solidFill>
                <a:ea typeface="黑体" pitchFamily="2" charset="-122"/>
              </a:rPr>
              <a:t>editor</a:t>
            </a:r>
            <a:r>
              <a:rPr lang="zh-CN" altLang="en-US" sz="2000" b="1" dirty="0">
                <a:solidFill>
                  <a:srgbClr val="000000"/>
                </a:solidFill>
                <a:ea typeface="黑体" pitchFamily="2" charset="-122"/>
              </a:rPr>
              <a:t>的示意图</a:t>
            </a:r>
          </a:p>
        </p:txBody>
      </p:sp>
    </p:spTree>
    <p:extLst>
      <p:ext uri="{BB962C8B-B14F-4D97-AF65-F5344CB8AC3E}">
        <p14:creationId xmlns:p14="http://schemas.microsoft.com/office/powerpoint/2010/main" val="2631416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4306"/>
                                        </p:tgtEl>
                                        <p:attrNameLst>
                                          <p:attrName>style.visibility</p:attrName>
                                        </p:attrNameLst>
                                      </p:cBhvr>
                                      <p:to>
                                        <p:strVal val="visible"/>
                                      </p:to>
                                    </p:set>
                                    <p:animEffect transition="in" filter="wipe(up)">
                                      <p:cBhvr>
                                        <p:cTn id="7" dur="500"/>
                                        <p:tgtEl>
                                          <p:spTgt spid="35430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5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8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p:cNvSpPr>
            <a:spLocks noGrp="1"/>
          </p:cNvSpPr>
          <p:nvPr>
            <p:ph type="sldNum" sz="quarter" idx="12"/>
          </p:nvPr>
        </p:nvSpPr>
        <p:spPr/>
        <p:txBody>
          <a:bodyPr/>
          <a:lstStyle/>
          <a:p>
            <a:pPr>
              <a:defRPr/>
            </a:pPr>
            <a:fld id="{C059C7F3-3EF3-4DA9-A894-8DBD11FFD8CD}" type="slidenum">
              <a:rPr lang="en-US" altLang="zh-CN"/>
              <a:pPr>
                <a:defRPr/>
              </a:pPr>
              <a:t>72</a:t>
            </a:fld>
            <a:endParaRPr lang="en-US" altLang="zh-CN"/>
          </a:p>
        </p:txBody>
      </p:sp>
      <p:grpSp>
        <p:nvGrpSpPr>
          <p:cNvPr id="355330" name="Group 2"/>
          <p:cNvGrpSpPr>
            <a:grpSpLocks/>
          </p:cNvGrpSpPr>
          <p:nvPr/>
        </p:nvGrpSpPr>
        <p:grpSpPr bwMode="auto">
          <a:xfrm>
            <a:off x="1152812" y="652816"/>
            <a:ext cx="7107788" cy="3852657"/>
            <a:chOff x="1152" y="500"/>
            <a:chExt cx="4165" cy="2174"/>
          </a:xfrm>
        </p:grpSpPr>
        <p:sp>
          <p:nvSpPr>
            <p:cNvPr id="262149" name="Rectangle 3"/>
            <p:cNvSpPr>
              <a:spLocks noChangeArrowheads="1"/>
            </p:cNvSpPr>
            <p:nvPr/>
          </p:nvSpPr>
          <p:spPr bwMode="auto">
            <a:xfrm>
              <a:off x="1152" y="1101"/>
              <a:ext cx="63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2000" b="1" dirty="0">
                  <a:solidFill>
                    <a:srgbClr val="000000"/>
                  </a:solidFill>
                </a:rPr>
                <a:t>data1</a:t>
              </a:r>
            </a:p>
          </p:txBody>
        </p:sp>
        <p:sp>
          <p:nvSpPr>
            <p:cNvPr id="262150" name="Rectangle 4"/>
            <p:cNvSpPr>
              <a:spLocks noChangeArrowheads="1"/>
            </p:cNvSpPr>
            <p:nvPr/>
          </p:nvSpPr>
          <p:spPr bwMode="auto">
            <a:xfrm>
              <a:off x="1152" y="912"/>
              <a:ext cx="63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2000" b="1" dirty="0">
                  <a:solidFill>
                    <a:srgbClr val="000000"/>
                  </a:solidFill>
                </a:rPr>
                <a:t>editor</a:t>
              </a:r>
            </a:p>
          </p:txBody>
        </p:sp>
        <p:sp>
          <p:nvSpPr>
            <p:cNvPr id="262151" name="Line 5"/>
            <p:cNvSpPr>
              <a:spLocks noChangeShapeType="1"/>
            </p:cNvSpPr>
            <p:nvPr/>
          </p:nvSpPr>
          <p:spPr bwMode="auto">
            <a:xfrm>
              <a:off x="1152" y="912"/>
              <a:ext cx="638" cy="0"/>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52" name="Line 6"/>
            <p:cNvSpPr>
              <a:spLocks noChangeShapeType="1"/>
            </p:cNvSpPr>
            <p:nvPr/>
          </p:nvSpPr>
          <p:spPr bwMode="auto">
            <a:xfrm>
              <a:off x="1152" y="1101"/>
              <a:ext cx="638" cy="0"/>
            </a:xfrm>
            <a:prstGeom prst="line">
              <a:avLst/>
            </a:prstGeom>
            <a:noFill/>
            <a:ln w="127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53" name="Line 7"/>
            <p:cNvSpPr>
              <a:spLocks noChangeShapeType="1"/>
            </p:cNvSpPr>
            <p:nvPr/>
          </p:nvSpPr>
          <p:spPr bwMode="auto">
            <a:xfrm>
              <a:off x="1152" y="1296"/>
              <a:ext cx="638" cy="0"/>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54" name="Line 8"/>
            <p:cNvSpPr>
              <a:spLocks noChangeShapeType="1"/>
            </p:cNvSpPr>
            <p:nvPr/>
          </p:nvSpPr>
          <p:spPr bwMode="auto">
            <a:xfrm>
              <a:off x="1152" y="912"/>
              <a:ext cx="0" cy="384"/>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55" name="Line 9"/>
            <p:cNvSpPr>
              <a:spLocks noChangeShapeType="1"/>
            </p:cNvSpPr>
            <p:nvPr/>
          </p:nvSpPr>
          <p:spPr bwMode="auto">
            <a:xfrm>
              <a:off x="1790" y="912"/>
              <a:ext cx="0" cy="384"/>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56" name="Rectangle 10"/>
            <p:cNvSpPr>
              <a:spLocks noChangeArrowheads="1"/>
            </p:cNvSpPr>
            <p:nvPr/>
          </p:nvSpPr>
          <p:spPr bwMode="auto">
            <a:xfrm>
              <a:off x="1152" y="1917"/>
              <a:ext cx="614"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data1</a:t>
              </a:r>
            </a:p>
          </p:txBody>
        </p:sp>
        <p:sp>
          <p:nvSpPr>
            <p:cNvPr id="262157" name="Rectangle 11"/>
            <p:cNvSpPr>
              <a:spLocks noChangeArrowheads="1"/>
            </p:cNvSpPr>
            <p:nvPr/>
          </p:nvSpPr>
          <p:spPr bwMode="auto">
            <a:xfrm>
              <a:off x="1152" y="1728"/>
              <a:ext cx="61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editor</a:t>
              </a:r>
            </a:p>
          </p:txBody>
        </p:sp>
        <p:sp>
          <p:nvSpPr>
            <p:cNvPr id="262158" name="Line 12"/>
            <p:cNvSpPr>
              <a:spLocks noChangeShapeType="1"/>
            </p:cNvSpPr>
            <p:nvPr/>
          </p:nvSpPr>
          <p:spPr bwMode="auto">
            <a:xfrm>
              <a:off x="1152" y="1728"/>
              <a:ext cx="614" cy="0"/>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59" name="Line 13"/>
            <p:cNvSpPr>
              <a:spLocks noChangeShapeType="1"/>
            </p:cNvSpPr>
            <p:nvPr/>
          </p:nvSpPr>
          <p:spPr bwMode="auto">
            <a:xfrm>
              <a:off x="1152" y="1917"/>
              <a:ext cx="614" cy="0"/>
            </a:xfrm>
            <a:prstGeom prst="line">
              <a:avLst/>
            </a:prstGeom>
            <a:noFill/>
            <a:ln w="127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60" name="Line 14"/>
            <p:cNvSpPr>
              <a:spLocks noChangeShapeType="1"/>
            </p:cNvSpPr>
            <p:nvPr/>
          </p:nvSpPr>
          <p:spPr bwMode="auto">
            <a:xfrm>
              <a:off x="1152" y="2112"/>
              <a:ext cx="614" cy="0"/>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61" name="Line 15"/>
            <p:cNvSpPr>
              <a:spLocks noChangeShapeType="1"/>
            </p:cNvSpPr>
            <p:nvPr/>
          </p:nvSpPr>
          <p:spPr bwMode="auto">
            <a:xfrm>
              <a:off x="1152" y="1728"/>
              <a:ext cx="0" cy="384"/>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62" name="Line 16"/>
            <p:cNvSpPr>
              <a:spLocks noChangeShapeType="1"/>
            </p:cNvSpPr>
            <p:nvPr/>
          </p:nvSpPr>
          <p:spPr bwMode="auto">
            <a:xfrm>
              <a:off x="1766" y="1728"/>
              <a:ext cx="0" cy="384"/>
            </a:xfrm>
            <a:prstGeom prst="line">
              <a:avLst/>
            </a:prstGeom>
            <a:noFill/>
            <a:ln w="12700" cap="sq">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62163" name="Rectangle 17"/>
            <p:cNvSpPr>
              <a:spLocks noChangeArrowheads="1"/>
            </p:cNvSpPr>
            <p:nvPr/>
          </p:nvSpPr>
          <p:spPr bwMode="auto">
            <a:xfrm>
              <a:off x="2760" y="1382"/>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240</a:t>
              </a:r>
            </a:p>
          </p:txBody>
        </p:sp>
        <p:sp>
          <p:nvSpPr>
            <p:cNvPr id="262164" name="Rectangle 18"/>
            <p:cNvSpPr>
              <a:spLocks noChangeArrowheads="1"/>
            </p:cNvSpPr>
            <p:nvPr/>
          </p:nvSpPr>
          <p:spPr bwMode="auto">
            <a:xfrm>
              <a:off x="2304" y="1382"/>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40</a:t>
              </a:r>
            </a:p>
          </p:txBody>
        </p:sp>
        <p:sp>
          <p:nvSpPr>
            <p:cNvPr id="262165" name="Rectangle 19"/>
            <p:cNvSpPr>
              <a:spLocks noChangeArrowheads="1"/>
            </p:cNvSpPr>
            <p:nvPr/>
          </p:nvSpPr>
          <p:spPr bwMode="auto">
            <a:xfrm>
              <a:off x="2760" y="1152"/>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80</a:t>
              </a:r>
            </a:p>
          </p:txBody>
        </p:sp>
        <p:sp>
          <p:nvSpPr>
            <p:cNvPr id="262166" name="Rectangle 20"/>
            <p:cNvSpPr>
              <a:spLocks noChangeArrowheads="1"/>
            </p:cNvSpPr>
            <p:nvPr/>
          </p:nvSpPr>
          <p:spPr bwMode="auto">
            <a:xfrm>
              <a:off x="2304" y="1152"/>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160</a:t>
              </a:r>
            </a:p>
          </p:txBody>
        </p:sp>
        <p:sp>
          <p:nvSpPr>
            <p:cNvPr id="262167" name="Line 21"/>
            <p:cNvSpPr>
              <a:spLocks noChangeShapeType="1"/>
            </p:cNvSpPr>
            <p:nvPr/>
          </p:nvSpPr>
          <p:spPr bwMode="auto">
            <a:xfrm>
              <a:off x="2304" y="1152"/>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68" name="Line 22"/>
            <p:cNvSpPr>
              <a:spLocks noChangeShapeType="1"/>
            </p:cNvSpPr>
            <p:nvPr/>
          </p:nvSpPr>
          <p:spPr bwMode="auto">
            <a:xfrm>
              <a:off x="2304" y="1382"/>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69" name="Line 23"/>
            <p:cNvSpPr>
              <a:spLocks noChangeShapeType="1"/>
            </p:cNvSpPr>
            <p:nvPr/>
          </p:nvSpPr>
          <p:spPr bwMode="auto">
            <a:xfrm>
              <a:off x="2304" y="1612"/>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70" name="Line 24"/>
            <p:cNvSpPr>
              <a:spLocks noChangeShapeType="1"/>
            </p:cNvSpPr>
            <p:nvPr/>
          </p:nvSpPr>
          <p:spPr bwMode="auto">
            <a:xfrm>
              <a:off x="2304" y="1152"/>
              <a:ext cx="0" cy="4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71" name="Line 25"/>
            <p:cNvSpPr>
              <a:spLocks noChangeShapeType="1"/>
            </p:cNvSpPr>
            <p:nvPr/>
          </p:nvSpPr>
          <p:spPr bwMode="auto">
            <a:xfrm>
              <a:off x="2760" y="1152"/>
              <a:ext cx="0" cy="4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72" name="Line 26"/>
            <p:cNvSpPr>
              <a:spLocks noChangeShapeType="1"/>
            </p:cNvSpPr>
            <p:nvPr/>
          </p:nvSpPr>
          <p:spPr bwMode="auto">
            <a:xfrm>
              <a:off x="3216" y="1152"/>
              <a:ext cx="0" cy="4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73" name="Rectangle 27"/>
            <p:cNvSpPr>
              <a:spLocks noChangeArrowheads="1"/>
            </p:cNvSpPr>
            <p:nvPr/>
          </p:nvSpPr>
          <p:spPr bwMode="auto">
            <a:xfrm>
              <a:off x="2760" y="2074"/>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380</a:t>
              </a:r>
            </a:p>
          </p:txBody>
        </p:sp>
        <p:sp>
          <p:nvSpPr>
            <p:cNvPr id="262174" name="Rectangle 28"/>
            <p:cNvSpPr>
              <a:spLocks noChangeArrowheads="1"/>
            </p:cNvSpPr>
            <p:nvPr/>
          </p:nvSpPr>
          <p:spPr bwMode="auto">
            <a:xfrm>
              <a:off x="2304" y="2074"/>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40</a:t>
              </a:r>
            </a:p>
          </p:txBody>
        </p:sp>
        <p:sp>
          <p:nvSpPr>
            <p:cNvPr id="262175" name="Rectangle 29"/>
            <p:cNvSpPr>
              <a:spLocks noChangeArrowheads="1"/>
            </p:cNvSpPr>
            <p:nvPr/>
          </p:nvSpPr>
          <p:spPr bwMode="auto">
            <a:xfrm>
              <a:off x="2760" y="1844"/>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80</a:t>
              </a:r>
            </a:p>
          </p:txBody>
        </p:sp>
        <p:sp>
          <p:nvSpPr>
            <p:cNvPr id="262176" name="Rectangle 30"/>
            <p:cNvSpPr>
              <a:spLocks noChangeArrowheads="1"/>
            </p:cNvSpPr>
            <p:nvPr/>
          </p:nvSpPr>
          <p:spPr bwMode="auto">
            <a:xfrm>
              <a:off x="2304" y="1844"/>
              <a:ext cx="45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160</a:t>
              </a:r>
            </a:p>
          </p:txBody>
        </p:sp>
        <p:sp>
          <p:nvSpPr>
            <p:cNvPr id="262177" name="Line 31"/>
            <p:cNvSpPr>
              <a:spLocks noChangeShapeType="1"/>
            </p:cNvSpPr>
            <p:nvPr/>
          </p:nvSpPr>
          <p:spPr bwMode="auto">
            <a:xfrm>
              <a:off x="2304" y="1844"/>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78" name="Line 32"/>
            <p:cNvSpPr>
              <a:spLocks noChangeShapeType="1"/>
            </p:cNvSpPr>
            <p:nvPr/>
          </p:nvSpPr>
          <p:spPr bwMode="auto">
            <a:xfrm>
              <a:off x="2304" y="207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79" name="Line 33"/>
            <p:cNvSpPr>
              <a:spLocks noChangeShapeType="1"/>
            </p:cNvSpPr>
            <p:nvPr/>
          </p:nvSpPr>
          <p:spPr bwMode="auto">
            <a:xfrm>
              <a:off x="2304" y="2304"/>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80" name="Line 34"/>
            <p:cNvSpPr>
              <a:spLocks noChangeShapeType="1"/>
            </p:cNvSpPr>
            <p:nvPr/>
          </p:nvSpPr>
          <p:spPr bwMode="auto">
            <a:xfrm>
              <a:off x="2304" y="1844"/>
              <a:ext cx="0" cy="4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81" name="Line 35"/>
            <p:cNvSpPr>
              <a:spLocks noChangeShapeType="1"/>
            </p:cNvSpPr>
            <p:nvPr/>
          </p:nvSpPr>
          <p:spPr bwMode="auto">
            <a:xfrm>
              <a:off x="2760" y="1844"/>
              <a:ext cx="0" cy="4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82" name="Line 36"/>
            <p:cNvSpPr>
              <a:spLocks noChangeShapeType="1"/>
            </p:cNvSpPr>
            <p:nvPr/>
          </p:nvSpPr>
          <p:spPr bwMode="auto">
            <a:xfrm>
              <a:off x="3216" y="1844"/>
              <a:ext cx="0" cy="4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83" name="Text Box 37"/>
            <p:cNvSpPr txBox="1">
              <a:spLocks noChangeArrowheads="1"/>
            </p:cNvSpPr>
            <p:nvPr/>
          </p:nvSpPr>
          <p:spPr bwMode="auto">
            <a:xfrm>
              <a:off x="2501" y="500"/>
              <a:ext cx="43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dirty="0">
                  <a:solidFill>
                    <a:srgbClr val="333399"/>
                  </a:solidFill>
                </a:rPr>
                <a:t>段表</a:t>
              </a:r>
            </a:p>
          </p:txBody>
        </p:sp>
        <p:sp>
          <p:nvSpPr>
            <p:cNvPr id="262184" name="Text Box 38"/>
            <p:cNvSpPr txBox="1">
              <a:spLocks noChangeArrowheads="1"/>
            </p:cNvSpPr>
            <p:nvPr/>
          </p:nvSpPr>
          <p:spPr bwMode="auto">
            <a:xfrm>
              <a:off x="2352" y="912"/>
              <a:ext cx="86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段长   基址</a:t>
              </a:r>
            </a:p>
          </p:txBody>
        </p:sp>
        <p:sp>
          <p:nvSpPr>
            <p:cNvPr id="262185" name="Text Box 39"/>
            <p:cNvSpPr txBox="1">
              <a:spLocks noChangeArrowheads="1"/>
            </p:cNvSpPr>
            <p:nvPr/>
          </p:nvSpPr>
          <p:spPr bwMode="auto">
            <a:xfrm>
              <a:off x="1152" y="672"/>
              <a:ext cx="5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进程</a:t>
              </a:r>
              <a:r>
                <a:rPr lang="en-US" altLang="zh-CN" sz="2000" b="1">
                  <a:solidFill>
                    <a:srgbClr val="000000"/>
                  </a:solidFill>
                </a:rPr>
                <a:t>1</a:t>
              </a:r>
            </a:p>
          </p:txBody>
        </p:sp>
        <p:sp>
          <p:nvSpPr>
            <p:cNvPr id="262186" name="Text Box 40"/>
            <p:cNvSpPr txBox="1">
              <a:spLocks noChangeArrowheads="1"/>
            </p:cNvSpPr>
            <p:nvPr/>
          </p:nvSpPr>
          <p:spPr bwMode="auto">
            <a:xfrm>
              <a:off x="1152" y="1478"/>
              <a:ext cx="5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进程</a:t>
              </a:r>
              <a:r>
                <a:rPr lang="en-US" altLang="zh-CN" sz="2000" b="1">
                  <a:solidFill>
                    <a:srgbClr val="000000"/>
                  </a:solidFill>
                </a:rPr>
                <a:t>2</a:t>
              </a:r>
            </a:p>
          </p:txBody>
        </p:sp>
        <p:sp>
          <p:nvSpPr>
            <p:cNvPr id="262187" name="Rectangle 41"/>
            <p:cNvSpPr>
              <a:spLocks noChangeArrowheads="1"/>
            </p:cNvSpPr>
            <p:nvPr/>
          </p:nvSpPr>
          <p:spPr bwMode="auto">
            <a:xfrm>
              <a:off x="3840" y="2040"/>
              <a:ext cx="9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a:solidFill>
                  <a:srgbClr val="000000"/>
                </a:solidFill>
                <a:latin typeface="Times New Roman" pitchFamily="18" charset="0"/>
              </a:endParaRPr>
            </a:p>
          </p:txBody>
        </p:sp>
        <p:sp>
          <p:nvSpPr>
            <p:cNvPr id="262188" name="Rectangle 42"/>
            <p:cNvSpPr>
              <a:spLocks noChangeArrowheads="1"/>
            </p:cNvSpPr>
            <p:nvPr/>
          </p:nvSpPr>
          <p:spPr bwMode="auto">
            <a:xfrm>
              <a:off x="3840" y="1808"/>
              <a:ext cx="9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data2</a:t>
              </a:r>
            </a:p>
          </p:txBody>
        </p:sp>
        <p:sp>
          <p:nvSpPr>
            <p:cNvPr id="262189" name="Rectangle 43"/>
            <p:cNvSpPr>
              <a:spLocks noChangeArrowheads="1"/>
            </p:cNvSpPr>
            <p:nvPr/>
          </p:nvSpPr>
          <p:spPr bwMode="auto">
            <a:xfrm>
              <a:off x="3840" y="1576"/>
              <a:ext cx="9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a:solidFill>
                  <a:srgbClr val="000000"/>
                </a:solidFill>
                <a:latin typeface="Times New Roman" pitchFamily="18" charset="0"/>
              </a:endParaRPr>
            </a:p>
          </p:txBody>
        </p:sp>
        <p:sp>
          <p:nvSpPr>
            <p:cNvPr id="262190" name="Rectangle 44"/>
            <p:cNvSpPr>
              <a:spLocks noChangeArrowheads="1"/>
            </p:cNvSpPr>
            <p:nvPr/>
          </p:nvSpPr>
          <p:spPr bwMode="auto">
            <a:xfrm>
              <a:off x="3840" y="1344"/>
              <a:ext cx="9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data1</a:t>
              </a:r>
            </a:p>
          </p:txBody>
        </p:sp>
        <p:sp>
          <p:nvSpPr>
            <p:cNvPr id="262191" name="Rectangle 45"/>
            <p:cNvSpPr>
              <a:spLocks noChangeArrowheads="1"/>
            </p:cNvSpPr>
            <p:nvPr/>
          </p:nvSpPr>
          <p:spPr bwMode="auto">
            <a:xfrm>
              <a:off x="3840" y="1112"/>
              <a:ext cx="9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a:solidFill>
                    <a:srgbClr val="000000"/>
                  </a:solidFill>
                  <a:latin typeface="Times New Roman" pitchFamily="18" charset="0"/>
                </a:rPr>
                <a:t>editor</a:t>
              </a:r>
            </a:p>
          </p:txBody>
        </p:sp>
        <p:sp>
          <p:nvSpPr>
            <p:cNvPr id="262192" name="Rectangle 46"/>
            <p:cNvSpPr>
              <a:spLocks noChangeArrowheads="1"/>
            </p:cNvSpPr>
            <p:nvPr/>
          </p:nvSpPr>
          <p:spPr bwMode="auto">
            <a:xfrm>
              <a:off x="3840" y="880"/>
              <a:ext cx="96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a:solidFill>
                  <a:srgbClr val="000000"/>
                </a:solidFill>
                <a:latin typeface="Times New Roman" pitchFamily="18" charset="0"/>
              </a:endParaRPr>
            </a:p>
          </p:txBody>
        </p:sp>
        <p:sp>
          <p:nvSpPr>
            <p:cNvPr id="262193" name="Line 47"/>
            <p:cNvSpPr>
              <a:spLocks noChangeShapeType="1"/>
            </p:cNvSpPr>
            <p:nvPr/>
          </p:nvSpPr>
          <p:spPr bwMode="auto">
            <a:xfrm>
              <a:off x="3840" y="880"/>
              <a:ext cx="9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94" name="Line 48"/>
            <p:cNvSpPr>
              <a:spLocks noChangeShapeType="1"/>
            </p:cNvSpPr>
            <p:nvPr/>
          </p:nvSpPr>
          <p:spPr bwMode="auto">
            <a:xfrm>
              <a:off x="3840" y="1112"/>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95" name="Line 49"/>
            <p:cNvSpPr>
              <a:spLocks noChangeShapeType="1"/>
            </p:cNvSpPr>
            <p:nvPr/>
          </p:nvSpPr>
          <p:spPr bwMode="auto">
            <a:xfrm>
              <a:off x="3840" y="1344"/>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96" name="Line 50"/>
            <p:cNvSpPr>
              <a:spLocks noChangeShapeType="1"/>
            </p:cNvSpPr>
            <p:nvPr/>
          </p:nvSpPr>
          <p:spPr bwMode="auto">
            <a:xfrm>
              <a:off x="3840" y="1576"/>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97" name="Line 51"/>
            <p:cNvSpPr>
              <a:spLocks noChangeShapeType="1"/>
            </p:cNvSpPr>
            <p:nvPr/>
          </p:nvSpPr>
          <p:spPr bwMode="auto">
            <a:xfrm>
              <a:off x="3840" y="1808"/>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98" name="Line 52"/>
            <p:cNvSpPr>
              <a:spLocks noChangeShapeType="1"/>
            </p:cNvSpPr>
            <p:nvPr/>
          </p:nvSpPr>
          <p:spPr bwMode="auto">
            <a:xfrm>
              <a:off x="3840" y="2040"/>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199" name="Line 53"/>
            <p:cNvSpPr>
              <a:spLocks noChangeShapeType="1"/>
            </p:cNvSpPr>
            <p:nvPr/>
          </p:nvSpPr>
          <p:spPr bwMode="auto">
            <a:xfrm>
              <a:off x="3840" y="2272"/>
              <a:ext cx="9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0" name="Line 54"/>
            <p:cNvSpPr>
              <a:spLocks noChangeShapeType="1"/>
            </p:cNvSpPr>
            <p:nvPr/>
          </p:nvSpPr>
          <p:spPr bwMode="auto">
            <a:xfrm>
              <a:off x="3840" y="880"/>
              <a:ext cx="0" cy="13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1" name="Line 55"/>
            <p:cNvSpPr>
              <a:spLocks noChangeShapeType="1"/>
            </p:cNvSpPr>
            <p:nvPr/>
          </p:nvSpPr>
          <p:spPr bwMode="auto">
            <a:xfrm>
              <a:off x="4800" y="880"/>
              <a:ext cx="0" cy="13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2" name="Line 56"/>
            <p:cNvSpPr>
              <a:spLocks noChangeShapeType="1"/>
            </p:cNvSpPr>
            <p:nvPr/>
          </p:nvSpPr>
          <p:spPr bwMode="auto">
            <a:xfrm flipV="1">
              <a:off x="3120" y="1120"/>
              <a:ext cx="712" cy="128"/>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3" name="Line 57"/>
            <p:cNvSpPr>
              <a:spLocks noChangeShapeType="1"/>
            </p:cNvSpPr>
            <p:nvPr/>
          </p:nvSpPr>
          <p:spPr bwMode="auto">
            <a:xfrm flipV="1">
              <a:off x="3120" y="1117"/>
              <a:ext cx="728" cy="80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4" name="Line 58"/>
            <p:cNvSpPr>
              <a:spLocks noChangeShapeType="1"/>
            </p:cNvSpPr>
            <p:nvPr/>
          </p:nvSpPr>
          <p:spPr bwMode="auto">
            <a:xfrm flipV="1">
              <a:off x="3120" y="1800"/>
              <a:ext cx="712" cy="408"/>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5" name="Line 59"/>
            <p:cNvSpPr>
              <a:spLocks noChangeShapeType="1"/>
            </p:cNvSpPr>
            <p:nvPr/>
          </p:nvSpPr>
          <p:spPr bwMode="auto">
            <a:xfrm flipV="1">
              <a:off x="3120" y="1344"/>
              <a:ext cx="72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endParaRPr>
            </a:p>
          </p:txBody>
        </p:sp>
        <p:sp>
          <p:nvSpPr>
            <p:cNvPr id="262206" name="Text Box 60"/>
            <p:cNvSpPr txBox="1">
              <a:spLocks noChangeArrowheads="1"/>
            </p:cNvSpPr>
            <p:nvPr/>
          </p:nvSpPr>
          <p:spPr bwMode="auto">
            <a:xfrm>
              <a:off x="4789" y="1098"/>
              <a:ext cx="528" cy="1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80</a:t>
              </a:r>
            </a:p>
            <a:p>
              <a:pPr eaLnBrk="1" fontAlgn="base" hangingPunct="1">
                <a:spcBef>
                  <a:spcPct val="2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240</a:t>
              </a:r>
            </a:p>
            <a:p>
              <a:pPr eaLnBrk="1" fontAlgn="base" hangingPunct="1">
                <a:spcBef>
                  <a:spcPct val="25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280</a:t>
              </a:r>
            </a:p>
            <a:p>
              <a:pP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380</a:t>
              </a:r>
            </a:p>
            <a:p>
              <a:pPr eaLnBrk="1" fontAlgn="base" hangingPunct="1">
                <a:spcBef>
                  <a:spcPct val="30000"/>
                </a:spcBef>
                <a:spcAft>
                  <a:spcPct val="0"/>
                </a:spcAft>
                <a:buClr>
                  <a:srgbClr val="FF3300"/>
                </a:buClr>
                <a:buSzPct val="60000"/>
                <a:buFont typeface="Wingdings" pitchFamily="2" charset="2"/>
                <a:buNone/>
              </a:pPr>
              <a:r>
                <a:rPr lang="en-US" altLang="zh-CN" sz="1800" b="1" dirty="0">
                  <a:solidFill>
                    <a:srgbClr val="000000"/>
                  </a:solidFill>
                  <a:latin typeface="Times New Roman" pitchFamily="18" charset="0"/>
                </a:rPr>
                <a:t>420</a:t>
              </a:r>
            </a:p>
          </p:txBody>
        </p:sp>
        <p:sp>
          <p:nvSpPr>
            <p:cNvPr id="262207" name="Text Box 61"/>
            <p:cNvSpPr txBox="1">
              <a:spLocks noChangeArrowheads="1"/>
            </p:cNvSpPr>
            <p:nvPr/>
          </p:nvSpPr>
          <p:spPr bwMode="auto">
            <a:xfrm>
              <a:off x="1200" y="2448"/>
              <a:ext cx="3504"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ea typeface="黑体" pitchFamily="2" charset="-122"/>
                </a:rPr>
                <a:t>  </a:t>
              </a:r>
              <a:r>
                <a:rPr lang="zh-CN" altLang="en-US" sz="2000" b="1" dirty="0">
                  <a:solidFill>
                    <a:srgbClr val="000000"/>
                  </a:solidFill>
                  <a:ea typeface="黑体" pitchFamily="2" charset="-122"/>
                </a:rPr>
                <a:t>分段系统中共享</a:t>
              </a:r>
              <a:r>
                <a:rPr lang="en-US" altLang="zh-CN" sz="2000" b="1" dirty="0">
                  <a:solidFill>
                    <a:srgbClr val="000000"/>
                  </a:solidFill>
                  <a:ea typeface="黑体" pitchFamily="2" charset="-122"/>
                </a:rPr>
                <a:t>editor</a:t>
              </a:r>
              <a:r>
                <a:rPr lang="zh-CN" altLang="en-US" sz="2000" b="1" dirty="0">
                  <a:solidFill>
                    <a:srgbClr val="000000"/>
                  </a:solidFill>
                  <a:ea typeface="黑体" pitchFamily="2" charset="-122"/>
                </a:rPr>
                <a:t>的示意图</a:t>
              </a:r>
            </a:p>
          </p:txBody>
        </p:sp>
      </p:grpSp>
      <p:sp>
        <p:nvSpPr>
          <p:cNvPr id="355390" name="Text Box 62"/>
          <p:cNvSpPr txBox="1">
            <a:spLocks noChangeArrowheads="1"/>
          </p:cNvSpPr>
          <p:nvPr/>
        </p:nvSpPr>
        <p:spPr bwMode="auto">
          <a:xfrm>
            <a:off x="482600" y="5013176"/>
            <a:ext cx="8077200" cy="11969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66"/>
                </a:solidFill>
                <a:latin typeface="Times New Roman" pitchFamily="18" charset="0"/>
                <a:ea typeface="楷体_GB2312" pitchFamily="49" charset="-122"/>
              </a:rPr>
              <a:t>共享的</a:t>
            </a:r>
            <a:r>
              <a:rPr lang="en-US" altLang="zh-CN" b="1">
                <a:solidFill>
                  <a:srgbClr val="000066"/>
                </a:solidFill>
                <a:latin typeface="Times New Roman" pitchFamily="18" charset="0"/>
                <a:ea typeface="楷体_GB2312" pitchFamily="49" charset="-122"/>
              </a:rPr>
              <a:t>editor</a:t>
            </a:r>
            <a:r>
              <a:rPr lang="zh-CN" altLang="en-US" b="1">
                <a:solidFill>
                  <a:srgbClr val="000066"/>
                </a:solidFill>
                <a:latin typeface="Times New Roman" pitchFamily="18" charset="0"/>
                <a:ea typeface="楷体_GB2312" pitchFamily="49" charset="-122"/>
              </a:rPr>
              <a:t>是</a:t>
            </a:r>
            <a:r>
              <a:rPr lang="zh-CN" altLang="en-US" b="1">
                <a:solidFill>
                  <a:srgbClr val="0000FF"/>
                </a:solidFill>
                <a:latin typeface="Times New Roman" pitchFamily="18" charset="0"/>
                <a:ea typeface="黑体" pitchFamily="2" charset="-122"/>
              </a:rPr>
              <a:t>可重入代码</a:t>
            </a:r>
            <a:r>
              <a:rPr lang="zh-CN" altLang="en-US" b="1">
                <a:solidFill>
                  <a:srgbClr val="000066"/>
                </a:solidFill>
                <a:latin typeface="Times New Roman" pitchFamily="18" charset="0"/>
                <a:ea typeface="楷体_GB2312" pitchFamily="49" charset="-122"/>
              </a:rPr>
              <a:t>，又称为“纯代码”，是一种允许多个进程同时访问的代码。可重入代码在执行中不允许有任何改变。</a:t>
            </a:r>
          </a:p>
        </p:txBody>
      </p:sp>
    </p:spTree>
    <p:extLst>
      <p:ext uri="{BB962C8B-B14F-4D97-AF65-F5344CB8AC3E}">
        <p14:creationId xmlns:p14="http://schemas.microsoft.com/office/powerpoint/2010/main" val="2545219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5330"/>
                                        </p:tgtEl>
                                        <p:attrNameLst>
                                          <p:attrName>style.visibility</p:attrName>
                                        </p:attrNameLst>
                                      </p:cBhvr>
                                      <p:to>
                                        <p:strVal val="visible"/>
                                      </p:to>
                                    </p:set>
                                    <p:animEffect transition="in" filter="wipe(up)">
                                      <p:cBhvr>
                                        <p:cTn id="7" dur="500"/>
                                        <p:tgtEl>
                                          <p:spTgt spid="35533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5390"/>
                                        </p:tgtEl>
                                        <p:attrNameLst>
                                          <p:attrName>style.visibility</p:attrName>
                                        </p:attrNameLst>
                                      </p:cBhvr>
                                      <p:to>
                                        <p:strVal val="visible"/>
                                      </p:to>
                                    </p:set>
                                    <p:animEffect transition="in" filter="wipe(up)">
                                      <p:cBhvr>
                                        <p:cTn id="11" dur="500"/>
                                        <p:tgtEl>
                                          <p:spTgt spid="355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90"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ChangeArrowheads="1"/>
          </p:cNvSpPr>
          <p:nvPr>
            <p:ph type="title"/>
          </p:nvPr>
        </p:nvSpPr>
        <p:spPr>
          <a:xfrm>
            <a:off x="432916" y="476672"/>
            <a:ext cx="7793038" cy="617538"/>
          </a:xfrm>
        </p:spPr>
        <p:txBody>
          <a:bodyPr>
            <a:normAutofit fontScale="90000"/>
          </a:bodyPr>
          <a:lstStyle/>
          <a:p>
            <a:pPr eaLnBrk="1" hangingPunct="1"/>
            <a:r>
              <a:rPr lang="en-US" altLang="zh-CN" dirty="0" smtClean="0"/>
              <a:t>4.6.4  </a:t>
            </a:r>
            <a:r>
              <a:rPr lang="zh-CN" altLang="en-US" dirty="0" smtClean="0"/>
              <a:t>段页式存储管理方式 </a:t>
            </a:r>
          </a:p>
        </p:txBody>
      </p:sp>
      <p:sp>
        <p:nvSpPr>
          <p:cNvPr id="20" name="灯片编号占位符 5"/>
          <p:cNvSpPr>
            <a:spLocks noGrp="1"/>
          </p:cNvSpPr>
          <p:nvPr>
            <p:ph type="sldNum" sz="quarter" idx="12"/>
          </p:nvPr>
        </p:nvSpPr>
        <p:spPr/>
        <p:txBody>
          <a:bodyPr/>
          <a:lstStyle/>
          <a:p>
            <a:pPr>
              <a:defRPr/>
            </a:pPr>
            <a:fld id="{7E89B4AD-0AA0-44DD-937D-5C15D9019915}" type="slidenum">
              <a:rPr lang="en-US" altLang="zh-CN"/>
              <a:pPr>
                <a:defRPr/>
              </a:pPr>
              <a:t>73</a:t>
            </a:fld>
            <a:endParaRPr lang="en-US" altLang="zh-CN"/>
          </a:p>
        </p:txBody>
      </p:sp>
      <p:sp>
        <p:nvSpPr>
          <p:cNvPr id="356355" name="Text Box 3"/>
          <p:cNvSpPr txBox="1">
            <a:spLocks noChangeArrowheads="1"/>
          </p:cNvSpPr>
          <p:nvPr/>
        </p:nvSpPr>
        <p:spPr bwMode="auto">
          <a:xfrm>
            <a:off x="419100" y="1700808"/>
            <a:ext cx="5041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buClr>
                <a:srgbClr val="FF3300"/>
              </a:buClr>
              <a:buSzPct val="60000"/>
              <a:buFont typeface="Wingdings" pitchFamily="2" charset="2"/>
              <a:buNone/>
            </a:pPr>
            <a:r>
              <a:rPr lang="zh-CN" altLang="en-US" b="1" dirty="0">
                <a:solidFill>
                  <a:srgbClr val="0000FF"/>
                </a:solidFill>
                <a:latin typeface="楷体_GB2312" pitchFamily="49" charset="-122"/>
                <a:ea typeface="楷体_GB2312" pitchFamily="49" charset="-122"/>
              </a:rPr>
              <a:t>分页系统能有效地提高内存利用率</a:t>
            </a:r>
          </a:p>
          <a:p>
            <a:pPr eaLnBrk="1" fontAlgn="base" hangingPunct="1">
              <a:spcBef>
                <a:spcPct val="25000"/>
              </a:spcBef>
              <a:spcAft>
                <a:spcPct val="0"/>
              </a:spcAft>
              <a:buClr>
                <a:srgbClr val="FF3300"/>
              </a:buClr>
              <a:buSzPct val="60000"/>
              <a:buFont typeface="Wingdings" pitchFamily="2" charset="2"/>
              <a:buNone/>
            </a:pPr>
            <a:r>
              <a:rPr lang="zh-CN" altLang="en-US" b="1" dirty="0">
                <a:solidFill>
                  <a:srgbClr val="0000FF"/>
                </a:solidFill>
                <a:latin typeface="楷体_GB2312" pitchFamily="49" charset="-122"/>
                <a:ea typeface="楷体_GB2312" pitchFamily="49" charset="-122"/>
              </a:rPr>
              <a:t>分段系统能很好地满足用户的需要  </a:t>
            </a:r>
          </a:p>
        </p:txBody>
      </p:sp>
      <p:sp>
        <p:nvSpPr>
          <p:cNvPr id="356356" name="Text Box 4"/>
          <p:cNvSpPr txBox="1">
            <a:spLocks noChangeArrowheads="1"/>
          </p:cNvSpPr>
          <p:nvPr/>
        </p:nvSpPr>
        <p:spPr bwMode="auto">
          <a:xfrm>
            <a:off x="5588000" y="1768475"/>
            <a:ext cx="2476500" cy="831850"/>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buClr>
                <a:srgbClr val="FF3300"/>
              </a:buClr>
              <a:buSzPct val="60000"/>
              <a:buFont typeface="Wingdings" pitchFamily="2" charset="2"/>
              <a:buNone/>
            </a:pPr>
            <a:r>
              <a:rPr lang="zh-CN" altLang="en-US" b="1">
                <a:solidFill>
                  <a:srgbClr val="000066"/>
                </a:solidFill>
                <a:latin typeface="楷体_GB2312" pitchFamily="49" charset="-122"/>
                <a:ea typeface="楷体_GB2312" pitchFamily="49" charset="-122"/>
              </a:rPr>
              <a:t>取长补短</a:t>
            </a:r>
          </a:p>
          <a:p>
            <a:pPr algn="ctr" eaLnBrk="1" fontAlgn="base" hangingPunct="1">
              <a:spcBef>
                <a:spcPct val="0"/>
              </a:spcBef>
              <a:spcAft>
                <a:spcPct val="0"/>
              </a:spcAft>
              <a:buClr>
                <a:srgbClr val="FF3300"/>
              </a:buClr>
              <a:buSzPct val="60000"/>
              <a:buFont typeface="Wingdings" pitchFamily="2" charset="2"/>
              <a:buNone/>
            </a:pPr>
            <a:r>
              <a:rPr lang="zh-CN" altLang="en-US" b="1">
                <a:solidFill>
                  <a:srgbClr val="000000"/>
                </a:solidFill>
                <a:latin typeface="楷体_GB2312" pitchFamily="49" charset="-122"/>
                <a:ea typeface="楷体_GB2312" pitchFamily="49" charset="-122"/>
              </a:rPr>
              <a:t>段页式存储管理 </a:t>
            </a:r>
          </a:p>
        </p:txBody>
      </p:sp>
      <p:sp>
        <p:nvSpPr>
          <p:cNvPr id="356357" name="AutoShape 5"/>
          <p:cNvSpPr>
            <a:spLocks/>
          </p:cNvSpPr>
          <p:nvPr/>
        </p:nvSpPr>
        <p:spPr bwMode="auto">
          <a:xfrm>
            <a:off x="5168900" y="1828800"/>
            <a:ext cx="165100" cy="711200"/>
          </a:xfrm>
          <a:prstGeom prst="rightBrace">
            <a:avLst>
              <a:gd name="adj1" fmla="val 35897"/>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56358" name="Text Box 6"/>
          <p:cNvSpPr txBox="1">
            <a:spLocks noChangeArrowheads="1"/>
          </p:cNvSpPr>
          <p:nvPr/>
        </p:nvSpPr>
        <p:spPr bwMode="auto">
          <a:xfrm>
            <a:off x="520700" y="2996952"/>
            <a:ext cx="2870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a:solidFill>
                  <a:srgbClr val="009900"/>
                </a:solidFill>
                <a:latin typeface="仿宋_GB2312" pitchFamily="49" charset="-122"/>
                <a:ea typeface="仿宋_GB2312" pitchFamily="49" charset="-122"/>
              </a:rPr>
              <a:t>1</a:t>
            </a:r>
            <a:r>
              <a:rPr lang="zh-CN" altLang="en-US" sz="2800" b="1">
                <a:solidFill>
                  <a:srgbClr val="009900"/>
                </a:solidFill>
                <a:latin typeface="仿宋_GB2312" pitchFamily="49" charset="-122"/>
                <a:ea typeface="仿宋_GB2312" pitchFamily="49" charset="-122"/>
              </a:rPr>
              <a:t>．基本原理 </a:t>
            </a:r>
          </a:p>
        </p:txBody>
      </p:sp>
      <p:sp>
        <p:nvSpPr>
          <p:cNvPr id="356359" name="Text Box 7"/>
          <p:cNvSpPr txBox="1">
            <a:spLocks noChangeArrowheads="1"/>
          </p:cNvSpPr>
          <p:nvPr/>
        </p:nvSpPr>
        <p:spPr bwMode="auto">
          <a:xfrm>
            <a:off x="705349" y="3645024"/>
            <a:ext cx="7480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dirty="0">
                <a:solidFill>
                  <a:srgbClr val="000000"/>
                </a:solidFill>
                <a:latin typeface="黑体" pitchFamily="2" charset="-122"/>
                <a:ea typeface="黑体" pitchFamily="2" charset="-122"/>
              </a:rPr>
              <a:t>先将用户程序分成若干段，再把每段分成若干页。 </a:t>
            </a:r>
          </a:p>
        </p:txBody>
      </p:sp>
      <p:sp>
        <p:nvSpPr>
          <p:cNvPr id="356360" name="Text Box 8"/>
          <p:cNvSpPr txBox="1">
            <a:spLocks noChangeArrowheads="1"/>
          </p:cNvSpPr>
          <p:nvPr/>
        </p:nvSpPr>
        <p:spPr bwMode="auto">
          <a:xfrm>
            <a:off x="781756" y="4322939"/>
            <a:ext cx="73914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dirty="0">
                <a:solidFill>
                  <a:srgbClr val="000000"/>
                </a:solidFill>
                <a:latin typeface="宋体" pitchFamily="2" charset="-122"/>
              </a:rPr>
              <a:t>逻辑地址由</a:t>
            </a:r>
            <a:r>
              <a:rPr lang="en-US" altLang="zh-CN" b="1" dirty="0">
                <a:solidFill>
                  <a:srgbClr val="000000"/>
                </a:solidFill>
              </a:rPr>
              <a:t>3</a:t>
            </a:r>
            <a:r>
              <a:rPr lang="zh-CN" altLang="en-US" b="1" dirty="0">
                <a:solidFill>
                  <a:srgbClr val="000000"/>
                </a:solidFill>
                <a:latin typeface="宋体" pitchFamily="2" charset="-122"/>
              </a:rPr>
              <a:t>部分组成：段号、段内页号、页内地址。如下所示：</a:t>
            </a:r>
            <a:r>
              <a:rPr lang="zh-CN" altLang="en-US" b="1" dirty="0">
                <a:solidFill>
                  <a:srgbClr val="000000"/>
                </a:solidFill>
              </a:rPr>
              <a:t> </a:t>
            </a:r>
          </a:p>
        </p:txBody>
      </p:sp>
      <p:graphicFrame>
        <p:nvGraphicFramePr>
          <p:cNvPr id="356361" name="Group 9"/>
          <p:cNvGraphicFramePr>
            <a:graphicFrameLocks noGrp="1"/>
          </p:cNvGraphicFramePr>
          <p:nvPr>
            <p:extLst>
              <p:ext uri="{D42A27DB-BD31-4B8C-83A1-F6EECF244321}">
                <p14:modId xmlns:p14="http://schemas.microsoft.com/office/powerpoint/2010/main" val="2674340154"/>
              </p:ext>
            </p:extLst>
          </p:nvPr>
        </p:nvGraphicFramePr>
        <p:xfrm>
          <a:off x="1331640" y="5445224"/>
          <a:ext cx="6096000" cy="457200"/>
        </p:xfrm>
        <a:graphic>
          <a:graphicData uri="http://schemas.openxmlformats.org/drawingml/2006/table">
            <a:tbl>
              <a:tblPr/>
              <a:tblGrid>
                <a:gridCol w="2032000"/>
                <a:gridCol w="2032000"/>
                <a:gridCol w="2032000"/>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段号</a:t>
                      </a:r>
                      <a:r>
                        <a:rPr kumimoji="1" lang="en-US" altLang="zh-CN" sz="2400" b="1" i="0" u="none" strike="noStrike" cap="none" normalizeH="0" baseline="0" smtClean="0">
                          <a:ln>
                            <a:noFill/>
                          </a:ln>
                          <a:solidFill>
                            <a:schemeClr val="tx1"/>
                          </a:solidFill>
                          <a:effectLst/>
                          <a:latin typeface="Tahoma" pitchFamily="34"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段内页号</a:t>
                      </a:r>
                      <a:r>
                        <a:rPr kumimoji="1" lang="en-US" altLang="zh-CN" sz="2400" b="1" i="0" u="none" strike="noStrike" cap="none" normalizeH="0" baseline="0" smtClean="0">
                          <a:ln>
                            <a:noFill/>
                          </a:ln>
                          <a:solidFill>
                            <a:schemeClr val="tx1"/>
                          </a:solidFill>
                          <a:effectLst/>
                          <a:latin typeface="Tahoma" pitchFamily="34"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页内地址</a:t>
                      </a: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63601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animEffect transition="in" filter="wipe(up)">
                                      <p:cBhvr>
                                        <p:cTn id="11" dur="500"/>
                                        <p:tgtEl>
                                          <p:spTgt spid="356355">
                                            <p:txEl>
                                              <p:pRg st="1" end="1"/>
                                            </p:txEl>
                                          </p:spTgt>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56357"/>
                                        </p:tgtEl>
                                        <p:attrNameLst>
                                          <p:attrName>style.visibility</p:attrName>
                                        </p:attrNameLst>
                                      </p:cBhvr>
                                      <p:to>
                                        <p:strVal val="visible"/>
                                      </p:to>
                                    </p:set>
                                  </p:childTnLst>
                                </p:cTn>
                              </p:par>
                            </p:childTnLst>
                          </p:cTn>
                        </p:par>
                        <p:par>
                          <p:cTn id="15" fill="hold" nodeType="afterGroup">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356356"/>
                                        </p:tgtEl>
                                        <p:attrNameLst>
                                          <p:attrName>style.visibility</p:attrName>
                                        </p:attrNameLst>
                                      </p:cBhvr>
                                      <p:to>
                                        <p:strVal val="visible"/>
                                      </p:to>
                                    </p:set>
                                    <p:anim calcmode="lin" valueType="num">
                                      <p:cBhvr additive="base">
                                        <p:cTn id="18" dur="500" fill="hold"/>
                                        <p:tgtEl>
                                          <p:spTgt spid="356356"/>
                                        </p:tgtEl>
                                        <p:attrNameLst>
                                          <p:attrName>ppt_x</p:attrName>
                                        </p:attrNameLst>
                                      </p:cBhvr>
                                      <p:tavLst>
                                        <p:tav tm="0">
                                          <p:val>
                                            <p:strVal val="1+#ppt_w/2"/>
                                          </p:val>
                                        </p:tav>
                                        <p:tav tm="100000">
                                          <p:val>
                                            <p:strVal val="#ppt_x"/>
                                          </p:val>
                                        </p:tav>
                                      </p:tavLst>
                                    </p:anim>
                                    <p:anim calcmode="lin" valueType="num">
                                      <p:cBhvr additive="base">
                                        <p:cTn id="19"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56358"/>
                                        </p:tgtEl>
                                        <p:attrNameLst>
                                          <p:attrName>style.visibility</p:attrName>
                                        </p:attrNameLst>
                                      </p:cBhvr>
                                      <p:to>
                                        <p:strVal val="visible"/>
                                      </p:to>
                                    </p:set>
                                    <p:animEffect transition="in" filter="wipe(left)">
                                      <p:cBhvr>
                                        <p:cTn id="24" dur="500"/>
                                        <p:tgtEl>
                                          <p:spTgt spid="356358"/>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56359"/>
                                        </p:tgtEl>
                                        <p:attrNameLst>
                                          <p:attrName>style.visibility</p:attrName>
                                        </p:attrNameLst>
                                      </p:cBhvr>
                                      <p:to>
                                        <p:strVal val="visible"/>
                                      </p:to>
                                    </p:set>
                                    <p:animEffect transition="in" filter="wipe(up)">
                                      <p:cBhvr>
                                        <p:cTn id="28" dur="500"/>
                                        <p:tgtEl>
                                          <p:spTgt spid="356359"/>
                                        </p:tgtEl>
                                      </p:cBhvr>
                                    </p:animEffect>
                                  </p:childTnLst>
                                </p:cTn>
                              </p:par>
                            </p:childTnLst>
                          </p:cTn>
                        </p:par>
                        <p:par>
                          <p:cTn id="29" fill="hold" nodeType="after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56360"/>
                                        </p:tgtEl>
                                        <p:attrNameLst>
                                          <p:attrName>style.visibility</p:attrName>
                                        </p:attrNameLst>
                                      </p:cBhvr>
                                      <p:to>
                                        <p:strVal val="visible"/>
                                      </p:to>
                                    </p:set>
                                    <p:animEffect transition="in" filter="wipe(up)">
                                      <p:cBhvr>
                                        <p:cTn id="32" dur="500"/>
                                        <p:tgtEl>
                                          <p:spTgt spid="356360"/>
                                        </p:tgtEl>
                                      </p:cBhvr>
                                    </p:animEffect>
                                  </p:childTnLst>
                                </p:cTn>
                              </p:par>
                            </p:childTnLst>
                          </p:cTn>
                        </p:par>
                        <p:par>
                          <p:cTn id="33" fill="hold" nodeType="afterGroup">
                            <p:stCondLst>
                              <p:cond delay="1500"/>
                            </p:stCondLst>
                            <p:childTnLst>
                              <p:par>
                                <p:cTn id="34" presetID="22" presetClass="entr" presetSubtype="1" fill="hold" nodeType="afterEffect">
                                  <p:stCondLst>
                                    <p:cond delay="0"/>
                                  </p:stCondLst>
                                  <p:childTnLst>
                                    <p:set>
                                      <p:cBhvr>
                                        <p:cTn id="35" dur="1" fill="hold">
                                          <p:stCondLst>
                                            <p:cond delay="0"/>
                                          </p:stCondLst>
                                        </p:cTn>
                                        <p:tgtEl>
                                          <p:spTgt spid="356361"/>
                                        </p:tgtEl>
                                        <p:attrNameLst>
                                          <p:attrName>style.visibility</p:attrName>
                                        </p:attrNameLst>
                                      </p:cBhvr>
                                      <p:to>
                                        <p:strVal val="visible"/>
                                      </p:to>
                                    </p:set>
                                    <p:animEffect transition="in" filter="wipe(up)">
                                      <p:cBhvr>
                                        <p:cTn id="36" dur="500"/>
                                        <p:tgtEl>
                                          <p:spTgt spid="356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P spid="356356" grpId="0" animBg="1" autoUpdateAnimBg="0"/>
      <p:bldP spid="356357" grpId="0" animBg="1"/>
      <p:bldP spid="356358" grpId="0" autoUpdateAnimBg="0"/>
      <p:bldP spid="356359" grpId="0" autoUpdateAnimBg="0"/>
      <p:bldP spid="35636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1DF0416-29AC-48EE-B44B-80189573F1D5}" type="slidenum">
              <a:rPr lang="en-US" altLang="zh-CN"/>
              <a:pPr>
                <a:defRPr/>
              </a:pPr>
              <a:t>74</a:t>
            </a:fld>
            <a:endParaRPr lang="en-US" altLang="zh-CN"/>
          </a:p>
        </p:txBody>
      </p:sp>
      <p:pic>
        <p:nvPicPr>
          <p:cNvPr id="357378" name="Picture 2" descr="OS图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68760"/>
            <a:ext cx="8075613"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79" name="Text Box 3"/>
          <p:cNvSpPr txBox="1">
            <a:spLocks noChangeArrowheads="1"/>
          </p:cNvSpPr>
          <p:nvPr/>
        </p:nvSpPr>
        <p:spPr bwMode="auto">
          <a:xfrm>
            <a:off x="1488634" y="5261323"/>
            <a:ext cx="54356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00"/>
                </a:solidFill>
              </a:rPr>
              <a:t>  </a:t>
            </a:r>
            <a:r>
              <a:rPr lang="zh-CN" altLang="en-US" sz="2000" b="1" dirty="0">
                <a:solidFill>
                  <a:srgbClr val="000000"/>
                </a:solidFill>
              </a:rPr>
              <a:t>利用段表和页表实现地址映射</a:t>
            </a:r>
          </a:p>
        </p:txBody>
      </p:sp>
    </p:spTree>
    <p:extLst>
      <p:ext uri="{BB962C8B-B14F-4D97-AF65-F5344CB8AC3E}">
        <p14:creationId xmlns:p14="http://schemas.microsoft.com/office/powerpoint/2010/main" val="2261771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wipe(up)">
                                      <p:cBhvr>
                                        <p:cTn id="7" dur="500"/>
                                        <p:tgtEl>
                                          <p:spTgt spid="35737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57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CD3AECF-F85C-48E3-A6BE-83FA5F8E148D}" type="slidenum">
              <a:rPr lang="en-US" altLang="zh-CN"/>
              <a:pPr>
                <a:defRPr/>
              </a:pPr>
              <a:t>75</a:t>
            </a:fld>
            <a:endParaRPr lang="en-US" altLang="zh-CN"/>
          </a:p>
        </p:txBody>
      </p:sp>
      <p:sp>
        <p:nvSpPr>
          <p:cNvPr id="265219" name="Text Box 2"/>
          <p:cNvSpPr txBox="1">
            <a:spLocks noChangeArrowheads="1"/>
          </p:cNvSpPr>
          <p:nvPr/>
        </p:nvSpPr>
        <p:spPr bwMode="auto">
          <a:xfrm>
            <a:off x="411135" y="332656"/>
            <a:ext cx="41529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dirty="0">
                <a:solidFill>
                  <a:srgbClr val="009900"/>
                </a:solidFill>
                <a:latin typeface="仿宋_GB2312" pitchFamily="49" charset="-122"/>
                <a:ea typeface="仿宋_GB2312" pitchFamily="49" charset="-122"/>
              </a:rPr>
              <a:t>2</a:t>
            </a:r>
            <a:r>
              <a:rPr lang="zh-CN" altLang="en-US" sz="2800" b="1" dirty="0">
                <a:solidFill>
                  <a:srgbClr val="009900"/>
                </a:solidFill>
                <a:latin typeface="仿宋_GB2312" pitchFamily="49" charset="-122"/>
                <a:ea typeface="仿宋_GB2312" pitchFamily="49" charset="-122"/>
              </a:rPr>
              <a:t>．地址变换过程 </a:t>
            </a:r>
          </a:p>
        </p:txBody>
      </p:sp>
      <p:pic>
        <p:nvPicPr>
          <p:cNvPr id="358403" name="Picture 3" descr="OS图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56792"/>
            <a:ext cx="6726238"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04" name="Text Box 4"/>
          <p:cNvSpPr txBox="1">
            <a:spLocks noChangeArrowheads="1"/>
          </p:cNvSpPr>
          <p:nvPr/>
        </p:nvSpPr>
        <p:spPr bwMode="auto">
          <a:xfrm>
            <a:off x="381000" y="6033558"/>
            <a:ext cx="8458200" cy="400110"/>
          </a:xfrm>
          <a:prstGeom prst="rect">
            <a:avLst/>
          </a:prstGeom>
          <a:solidFill>
            <a:schemeClr val="accent3">
              <a:lumMod val="60000"/>
              <a:lumOff val="40000"/>
            </a:schemeClr>
          </a:solidFill>
          <a:ln w="28575">
            <a:no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000" b="1" dirty="0">
                <a:latin typeface="宋体" pitchFamily="2" charset="-122"/>
              </a:rPr>
              <a:t>访问</a:t>
            </a:r>
            <a:r>
              <a:rPr lang="en-US" altLang="zh-CN" sz="2000" b="1" dirty="0"/>
              <a:t>3</a:t>
            </a:r>
            <a:r>
              <a:rPr lang="zh-CN" altLang="en-US" sz="2000" b="1" dirty="0">
                <a:latin typeface="宋体" pitchFamily="2" charset="-122"/>
              </a:rPr>
              <a:t>次内存：第一次，段表；第二次，页表；第三次，取出指令或数据。</a:t>
            </a:r>
            <a:endParaRPr lang="zh-CN" altLang="en-US" sz="2000" b="1" dirty="0"/>
          </a:p>
        </p:txBody>
      </p:sp>
      <p:sp>
        <p:nvSpPr>
          <p:cNvPr id="358405" name="Text Box 5"/>
          <p:cNvSpPr txBox="1">
            <a:spLocks noChangeArrowheads="1"/>
          </p:cNvSpPr>
          <p:nvPr/>
        </p:nvSpPr>
        <p:spPr bwMode="auto">
          <a:xfrm>
            <a:off x="1689100" y="5503157"/>
            <a:ext cx="510063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00"/>
                </a:solidFill>
              </a:rPr>
              <a:t> </a:t>
            </a:r>
            <a:r>
              <a:rPr lang="zh-CN" altLang="en-US" sz="2000" b="1" dirty="0">
                <a:solidFill>
                  <a:srgbClr val="000000"/>
                </a:solidFill>
              </a:rPr>
              <a:t>段页式系统的地址变换机构</a:t>
            </a:r>
          </a:p>
        </p:txBody>
      </p:sp>
      <p:sp>
        <p:nvSpPr>
          <p:cNvPr id="358406" name="Text Box 6"/>
          <p:cNvSpPr txBox="1">
            <a:spLocks noChangeArrowheads="1"/>
          </p:cNvSpPr>
          <p:nvPr/>
        </p:nvSpPr>
        <p:spPr bwMode="auto">
          <a:xfrm>
            <a:off x="304800" y="980728"/>
            <a:ext cx="83058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dirty="0">
                <a:solidFill>
                  <a:srgbClr val="0000FF"/>
                </a:solidFill>
                <a:latin typeface="宋体" pitchFamily="2" charset="-122"/>
              </a:rPr>
              <a:t>需配置一个</a:t>
            </a:r>
            <a:r>
              <a:rPr lang="zh-CN" altLang="en-US" b="1" dirty="0">
                <a:solidFill>
                  <a:srgbClr val="000066"/>
                </a:solidFill>
                <a:latin typeface="黑体" pitchFamily="2" charset="-122"/>
                <a:ea typeface="黑体" pitchFamily="2" charset="-122"/>
              </a:rPr>
              <a:t>段表寄存器</a:t>
            </a:r>
            <a:r>
              <a:rPr lang="zh-CN" altLang="en-US" b="1" dirty="0">
                <a:solidFill>
                  <a:srgbClr val="0000FF"/>
                </a:solidFill>
                <a:latin typeface="宋体" pitchFamily="2" charset="-122"/>
              </a:rPr>
              <a:t>，其中存放段表始址、段表长度</a:t>
            </a:r>
            <a:r>
              <a:rPr lang="zh-CN" altLang="en-US" b="1" dirty="0" smtClean="0">
                <a:solidFill>
                  <a:srgbClr val="0000FF"/>
                </a:solidFill>
                <a:latin typeface="宋体" pitchFamily="2" charset="-122"/>
              </a:rPr>
              <a:t>。</a:t>
            </a:r>
            <a:endParaRPr lang="zh-CN" altLang="en-US" b="1" dirty="0">
              <a:solidFill>
                <a:srgbClr val="0000FF"/>
              </a:solidFill>
            </a:endParaRPr>
          </a:p>
        </p:txBody>
      </p:sp>
    </p:spTree>
    <p:extLst>
      <p:ext uri="{BB962C8B-B14F-4D97-AF65-F5344CB8AC3E}">
        <p14:creationId xmlns:p14="http://schemas.microsoft.com/office/powerpoint/2010/main" val="168174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06"/>
                                        </p:tgtEl>
                                        <p:attrNameLst>
                                          <p:attrName>style.visibility</p:attrName>
                                        </p:attrNameLst>
                                      </p:cBhvr>
                                      <p:to>
                                        <p:strVal val="visible"/>
                                      </p:to>
                                    </p:set>
                                    <p:animEffect transition="in" filter="dissolve">
                                      <p:cBhvr>
                                        <p:cTn id="7" dur="500"/>
                                        <p:tgtEl>
                                          <p:spTgt spid="35840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58403"/>
                                        </p:tgtEl>
                                        <p:attrNameLst>
                                          <p:attrName>style.visibility</p:attrName>
                                        </p:attrNameLst>
                                      </p:cBhvr>
                                      <p:to>
                                        <p:strVal val="visible"/>
                                      </p:to>
                                    </p:set>
                                    <p:animEffect transition="in" filter="wipe(up)">
                                      <p:cBhvr>
                                        <p:cTn id="11" dur="500"/>
                                        <p:tgtEl>
                                          <p:spTgt spid="35840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58405"/>
                                        </p:tgtEl>
                                        <p:attrNameLst>
                                          <p:attrName>style.visibility</p:attrName>
                                        </p:attrNameLst>
                                      </p:cBhvr>
                                      <p:to>
                                        <p:strVal val="visible"/>
                                      </p:to>
                                    </p:set>
                                  </p:childTnLst>
                                </p:cTn>
                              </p:par>
                            </p:childTnLst>
                          </p:cTn>
                        </p:par>
                        <p:par>
                          <p:cTn id="15" fill="hold" nodeType="afterGroup">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358404"/>
                                        </p:tgtEl>
                                        <p:attrNameLst>
                                          <p:attrName>style.visibility</p:attrName>
                                        </p:attrNameLst>
                                      </p:cBhvr>
                                      <p:to>
                                        <p:strVal val="visible"/>
                                      </p:to>
                                    </p:set>
                                    <p:animEffect transition="in" filter="dissolve">
                                      <p:cBhvr>
                                        <p:cTn id="18"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autoUpdateAnimBg="0"/>
      <p:bldP spid="358405" grpId="0" animBg="1" autoUpdateAnimBg="0"/>
      <p:bldP spid="35840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5"/>
          <p:cNvSpPr>
            <a:spLocks noGrp="1"/>
          </p:cNvSpPr>
          <p:nvPr>
            <p:ph type="sldNum" sz="quarter" idx="12"/>
          </p:nvPr>
        </p:nvSpPr>
        <p:spPr>
          <a:xfrm>
            <a:off x="6457950" y="6488329"/>
            <a:ext cx="2057400" cy="365125"/>
          </a:xfrm>
        </p:spPr>
        <p:txBody>
          <a:bodyPr/>
          <a:lstStyle/>
          <a:p>
            <a:fld id="{6809569E-ABA2-4B3B-A0FE-7FBAA15FFAD3}" type="slidenum">
              <a:rPr lang="en-US" altLang="zh-CN"/>
              <a:pPr/>
              <a:t>76</a:t>
            </a:fld>
            <a:endParaRPr lang="en-US" altLang="zh-CN"/>
          </a:p>
        </p:txBody>
      </p:sp>
      <p:sp>
        <p:nvSpPr>
          <p:cNvPr id="819203" name="Text Box 3"/>
          <p:cNvSpPr txBox="1">
            <a:spLocks noChangeArrowheads="1"/>
          </p:cNvSpPr>
          <p:nvPr/>
        </p:nvSpPr>
        <p:spPr bwMode="auto">
          <a:xfrm>
            <a:off x="349840" y="372745"/>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p>
            <a:pPr>
              <a:buClr>
                <a:schemeClr val="folHlink"/>
              </a:buClr>
              <a:buSzPct val="60000"/>
              <a:buFont typeface="Wingdings" panose="05000000000000000000" pitchFamily="2" charset="2"/>
              <a:buNone/>
            </a:pPr>
            <a:r>
              <a:rPr kumimoji="1" lang="zh-CN" altLang="en-US" sz="2400" dirty="0" smtClean="0">
                <a:ea typeface="宋体" panose="02010600030101010101" pitchFamily="2" charset="-122"/>
              </a:rPr>
              <a:t>某</a:t>
            </a:r>
            <a:r>
              <a:rPr kumimoji="1" lang="zh-CN" altLang="en-US" sz="2400" dirty="0">
                <a:ea typeface="宋体" panose="02010600030101010101" pitchFamily="2" charset="-122"/>
              </a:rPr>
              <a:t>系统采用段页式存储管理，其逻辑地址结构和某作业的段表、页表结构如下图所示。请计算该作业中逻辑地址</a:t>
            </a:r>
            <a:r>
              <a:rPr kumimoji="1" lang="en-US" altLang="zh-CN" sz="2400" dirty="0">
                <a:ea typeface="宋体" panose="02010600030101010101" pitchFamily="2" charset="-122"/>
              </a:rPr>
              <a:t>135468</a:t>
            </a:r>
            <a:r>
              <a:rPr kumimoji="1" lang="zh-CN" altLang="en-US" sz="2400" dirty="0">
                <a:ea typeface="宋体" panose="02010600030101010101" pitchFamily="2" charset="-122"/>
              </a:rPr>
              <a:t>对应的物理地址（用十进制表示）。</a:t>
            </a:r>
            <a:r>
              <a:rPr kumimoji="1" lang="zh-CN" altLang="en-US" sz="2400" dirty="0">
                <a:latin typeface="Tahoma" panose="020B0604030504040204" pitchFamily="34" charset="0"/>
                <a:ea typeface="黑体" panose="02010609060101010101" pitchFamily="49" charset="-122"/>
              </a:rPr>
              <a:t> </a:t>
            </a:r>
          </a:p>
        </p:txBody>
      </p:sp>
      <p:graphicFrame>
        <p:nvGraphicFramePr>
          <p:cNvPr id="819204" name="Group 4"/>
          <p:cNvGraphicFramePr>
            <a:graphicFrameLocks noGrp="1"/>
          </p:cNvGraphicFramePr>
          <p:nvPr/>
        </p:nvGraphicFramePr>
        <p:xfrm>
          <a:off x="215900" y="2913278"/>
          <a:ext cx="2209800" cy="1828800"/>
        </p:xfrm>
        <a:graphic>
          <a:graphicData uri="http://schemas.openxmlformats.org/drawingml/2006/table">
            <a:tbl>
              <a:tblPr/>
              <a:tblGrid>
                <a:gridCol w="808038"/>
                <a:gridCol w="1401762"/>
              </a:tblGrid>
              <a:tr h="27940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段号</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页表地址</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9227" name="Group 27"/>
          <p:cNvGraphicFramePr>
            <a:graphicFrameLocks noGrp="1"/>
          </p:cNvGraphicFramePr>
          <p:nvPr/>
        </p:nvGraphicFramePr>
        <p:xfrm>
          <a:off x="3225800" y="1617878"/>
          <a:ext cx="1181100" cy="1463040"/>
        </p:xfrm>
        <a:graphic>
          <a:graphicData uri="http://schemas.openxmlformats.org/drawingml/2006/table">
            <a:tbl>
              <a:tblPr/>
              <a:tblGrid>
                <a:gridCol w="1181100"/>
              </a:tblGrid>
              <a:tr h="276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239" name="Text Box 39"/>
          <p:cNvSpPr txBox="1">
            <a:spLocks noChangeArrowheads="1"/>
          </p:cNvSpPr>
          <p:nvPr/>
        </p:nvSpPr>
        <p:spPr bwMode="auto">
          <a:xfrm>
            <a:off x="3703638" y="2710078"/>
            <a:ext cx="3095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0" rIns="18000" bIns="0">
            <a:spAutoFit/>
          </a:bodyPr>
          <a:lstStyle/>
          <a:p>
            <a:pPr algn="ctr">
              <a:buClr>
                <a:schemeClr val="folHlink"/>
              </a:buClr>
              <a:buSzPct val="60000"/>
              <a:buFont typeface="Wingdings" panose="05000000000000000000" pitchFamily="2" charset="2"/>
              <a:buNone/>
            </a:pPr>
            <a:r>
              <a:rPr kumimoji="1" lang="en-US" altLang="zh-CN" sz="1800">
                <a:ea typeface="宋体" panose="02010600030101010101" pitchFamily="2" charset="-122"/>
              </a:rPr>
              <a:t>…</a:t>
            </a:r>
            <a:endParaRPr kumimoji="1" lang="en-US" altLang="zh-CN" sz="1800">
              <a:latin typeface="Tahoma" panose="020B0604030504040204" pitchFamily="34" charset="0"/>
              <a:ea typeface="宋体" panose="02010600030101010101" pitchFamily="2" charset="-122"/>
            </a:endParaRPr>
          </a:p>
        </p:txBody>
      </p:sp>
      <p:graphicFrame>
        <p:nvGraphicFramePr>
          <p:cNvPr id="819240" name="Group 40"/>
          <p:cNvGraphicFramePr>
            <a:graphicFrameLocks noGrp="1"/>
          </p:cNvGraphicFramePr>
          <p:nvPr/>
        </p:nvGraphicFramePr>
        <p:xfrm>
          <a:off x="3225800" y="3268878"/>
          <a:ext cx="1181100" cy="1463040"/>
        </p:xfrm>
        <a:graphic>
          <a:graphicData uri="http://schemas.openxmlformats.org/drawingml/2006/table">
            <a:tbl>
              <a:tblPr/>
              <a:tblGrid>
                <a:gridCol w="1181100"/>
              </a:tblGrid>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252" name="Text Box 52"/>
          <p:cNvSpPr txBox="1">
            <a:spLocks noChangeArrowheads="1"/>
          </p:cNvSpPr>
          <p:nvPr/>
        </p:nvSpPr>
        <p:spPr bwMode="auto">
          <a:xfrm>
            <a:off x="3703638" y="4373778"/>
            <a:ext cx="3095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0" rIns="18000" bIns="0">
            <a:spAutoFit/>
          </a:bodyPr>
          <a:lstStyle/>
          <a:p>
            <a:pPr algn="ctr">
              <a:buClr>
                <a:schemeClr val="folHlink"/>
              </a:buClr>
              <a:buSzPct val="60000"/>
              <a:buFont typeface="Wingdings" panose="05000000000000000000" pitchFamily="2" charset="2"/>
              <a:buNone/>
            </a:pPr>
            <a:r>
              <a:rPr kumimoji="1" lang="en-US" altLang="zh-CN" sz="1800">
                <a:ea typeface="宋体" panose="02010600030101010101" pitchFamily="2" charset="-122"/>
              </a:rPr>
              <a:t>…</a:t>
            </a:r>
            <a:endParaRPr kumimoji="1" lang="en-US" altLang="zh-CN" sz="1800">
              <a:latin typeface="Tahoma" panose="020B0604030504040204" pitchFamily="34" charset="0"/>
              <a:ea typeface="宋体" panose="02010600030101010101" pitchFamily="2" charset="-122"/>
            </a:endParaRPr>
          </a:p>
        </p:txBody>
      </p:sp>
      <p:graphicFrame>
        <p:nvGraphicFramePr>
          <p:cNvPr id="819253" name="Group 53"/>
          <p:cNvGraphicFramePr>
            <a:graphicFrameLocks noGrp="1"/>
          </p:cNvGraphicFramePr>
          <p:nvPr/>
        </p:nvGraphicFramePr>
        <p:xfrm>
          <a:off x="3225800" y="4945278"/>
          <a:ext cx="1181100" cy="1463040"/>
        </p:xfrm>
        <a:graphic>
          <a:graphicData uri="http://schemas.openxmlformats.org/drawingml/2006/table">
            <a:tbl>
              <a:tblPr/>
              <a:tblGrid>
                <a:gridCol w="1181100"/>
              </a:tblGrid>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265" name="Text Box 65"/>
          <p:cNvSpPr txBox="1">
            <a:spLocks noChangeArrowheads="1"/>
          </p:cNvSpPr>
          <p:nvPr/>
        </p:nvSpPr>
        <p:spPr bwMode="auto">
          <a:xfrm>
            <a:off x="3703638" y="6050178"/>
            <a:ext cx="3095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0" rIns="18000" bIns="0">
            <a:spAutoFit/>
          </a:bodyPr>
          <a:lstStyle/>
          <a:p>
            <a:pPr algn="ctr">
              <a:buClr>
                <a:schemeClr val="folHlink"/>
              </a:buClr>
              <a:buSzPct val="60000"/>
              <a:buFont typeface="Wingdings" panose="05000000000000000000" pitchFamily="2" charset="2"/>
              <a:buNone/>
            </a:pPr>
            <a:r>
              <a:rPr kumimoji="1" lang="en-US" altLang="zh-CN" sz="1800">
                <a:ea typeface="宋体" panose="02010600030101010101" pitchFamily="2" charset="-122"/>
              </a:rPr>
              <a:t>…</a:t>
            </a:r>
            <a:endParaRPr kumimoji="1" lang="en-US" altLang="zh-CN" sz="1800">
              <a:latin typeface="Tahoma" panose="020B0604030504040204" pitchFamily="34" charset="0"/>
              <a:ea typeface="宋体" panose="02010600030101010101" pitchFamily="2" charset="-122"/>
            </a:endParaRPr>
          </a:p>
        </p:txBody>
      </p:sp>
      <p:sp>
        <p:nvSpPr>
          <p:cNvPr id="819266" name="Text Box 66"/>
          <p:cNvSpPr txBox="1">
            <a:spLocks noChangeArrowheads="1"/>
          </p:cNvSpPr>
          <p:nvPr/>
        </p:nvSpPr>
        <p:spPr bwMode="auto">
          <a:xfrm>
            <a:off x="469900" y="2532278"/>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段表</a:t>
            </a:r>
          </a:p>
        </p:txBody>
      </p:sp>
      <p:sp>
        <p:nvSpPr>
          <p:cNvPr id="819267" name="Line 67"/>
          <p:cNvSpPr>
            <a:spLocks noChangeShapeType="1"/>
          </p:cNvSpPr>
          <p:nvPr/>
        </p:nvSpPr>
        <p:spPr bwMode="auto">
          <a:xfrm flipV="1">
            <a:off x="1993900" y="1630578"/>
            <a:ext cx="1193800" cy="1828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endParaRPr lang="zh-CN" altLang="en-US"/>
          </a:p>
        </p:txBody>
      </p:sp>
      <p:sp>
        <p:nvSpPr>
          <p:cNvPr id="819268" name="Line 68"/>
          <p:cNvSpPr>
            <a:spLocks noChangeShapeType="1"/>
          </p:cNvSpPr>
          <p:nvPr/>
        </p:nvSpPr>
        <p:spPr bwMode="auto">
          <a:xfrm flipV="1">
            <a:off x="2057400" y="3268878"/>
            <a:ext cx="1168400" cy="546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endParaRPr lang="zh-CN" altLang="en-US"/>
          </a:p>
        </p:txBody>
      </p:sp>
      <p:sp>
        <p:nvSpPr>
          <p:cNvPr id="819269" name="Line 69"/>
          <p:cNvSpPr>
            <a:spLocks noChangeShapeType="1"/>
          </p:cNvSpPr>
          <p:nvPr/>
        </p:nvSpPr>
        <p:spPr bwMode="auto">
          <a:xfrm>
            <a:off x="2057400" y="4170578"/>
            <a:ext cx="11557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endParaRPr lang="zh-CN" altLang="en-US"/>
          </a:p>
        </p:txBody>
      </p:sp>
      <p:graphicFrame>
        <p:nvGraphicFramePr>
          <p:cNvPr id="819270" name="Group 70"/>
          <p:cNvGraphicFramePr>
            <a:graphicFrameLocks noGrp="1"/>
          </p:cNvGraphicFramePr>
          <p:nvPr/>
        </p:nvGraphicFramePr>
        <p:xfrm>
          <a:off x="5435600" y="2227478"/>
          <a:ext cx="3467100" cy="731520"/>
        </p:xfrm>
        <a:graphic>
          <a:graphicData uri="http://schemas.openxmlformats.org/drawingml/2006/table">
            <a:tbl>
              <a:tblPr/>
              <a:tblGrid>
                <a:gridCol w="1155700"/>
                <a:gridCol w="1155700"/>
                <a:gridCol w="1155700"/>
              </a:tblGrid>
              <a:tr h="3619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8</a:t>
                      </a:r>
                      <a:r>
                        <a:rPr kumimoji="0" lang="zh-CN" altLang="en-US" sz="1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位</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位</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位</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288" name="Text Box 88"/>
          <p:cNvSpPr txBox="1">
            <a:spLocks noChangeArrowheads="1"/>
          </p:cNvSpPr>
          <p:nvPr/>
        </p:nvSpPr>
        <p:spPr bwMode="auto">
          <a:xfrm>
            <a:off x="6007100" y="3002178"/>
            <a:ext cx="2400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p>
            <a:pPr algn="ctr">
              <a:buClr>
                <a:schemeClr val="folHlink"/>
              </a:buClr>
              <a:buSzPct val="60000"/>
              <a:buFont typeface="Wingdings" panose="05000000000000000000" pitchFamily="2" charset="2"/>
              <a:buNone/>
            </a:pPr>
            <a:r>
              <a:rPr kumimoji="1" lang="zh-CN" altLang="en-US" sz="2000">
                <a:latin typeface="Tahoma" panose="020B0604030504040204" pitchFamily="34" charset="0"/>
                <a:ea typeface="宋体" panose="02010600030101010101" pitchFamily="2" charset="-122"/>
              </a:rPr>
              <a:t>逻辑地址结构</a:t>
            </a:r>
          </a:p>
        </p:txBody>
      </p:sp>
      <p:sp>
        <p:nvSpPr>
          <p:cNvPr id="819289" name="Text Box 89"/>
          <p:cNvSpPr txBox="1">
            <a:spLocks noChangeArrowheads="1"/>
          </p:cNvSpPr>
          <p:nvPr/>
        </p:nvSpPr>
        <p:spPr bwMode="auto">
          <a:xfrm>
            <a:off x="4438650" y="1655978"/>
            <a:ext cx="4762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a:spAutoFit/>
          </a:bodyPr>
          <a:lstStyle/>
          <a:p>
            <a:pPr algn="ctr">
              <a:buClr>
                <a:schemeClr val="folHlink"/>
              </a:buClr>
              <a:buSzPct val="60000"/>
              <a:buFont typeface="Wingdings" panose="05000000000000000000" pitchFamily="2" charset="2"/>
              <a:buNone/>
            </a:pPr>
            <a:r>
              <a:rPr kumimoji="1" lang="en-US" altLang="zh-CN" sz="1800">
                <a:latin typeface="Tahoma" panose="020B0604030504040204" pitchFamily="34" charset="0"/>
                <a:ea typeface="宋体" panose="02010600030101010101" pitchFamily="2" charset="-122"/>
              </a:rPr>
              <a:t>0</a:t>
            </a:r>
            <a:r>
              <a:rPr kumimoji="1" lang="zh-CN" altLang="en-US" sz="1800">
                <a:latin typeface="Tahoma" panose="020B0604030504040204" pitchFamily="34" charset="0"/>
                <a:ea typeface="宋体" panose="02010600030101010101" pitchFamily="2" charset="-122"/>
              </a:rPr>
              <a:t>段页表</a:t>
            </a:r>
          </a:p>
        </p:txBody>
      </p:sp>
      <p:sp>
        <p:nvSpPr>
          <p:cNvPr id="819290" name="Text Box 90"/>
          <p:cNvSpPr txBox="1">
            <a:spLocks noChangeArrowheads="1"/>
          </p:cNvSpPr>
          <p:nvPr/>
        </p:nvSpPr>
        <p:spPr bwMode="auto">
          <a:xfrm>
            <a:off x="4438650" y="3332378"/>
            <a:ext cx="4762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a:spAutoFit/>
          </a:bodyPr>
          <a:lstStyle/>
          <a:p>
            <a:pPr algn="ctr">
              <a:buClr>
                <a:schemeClr val="folHlink"/>
              </a:buClr>
              <a:buSzPct val="60000"/>
              <a:buFont typeface="Wingdings" panose="05000000000000000000" pitchFamily="2" charset="2"/>
              <a:buNone/>
            </a:pPr>
            <a:r>
              <a:rPr kumimoji="1" lang="en-US" altLang="zh-CN" sz="1800">
                <a:latin typeface="Tahoma" panose="020B0604030504040204" pitchFamily="34" charset="0"/>
                <a:ea typeface="宋体" panose="02010600030101010101" pitchFamily="2" charset="-122"/>
              </a:rPr>
              <a:t>1</a:t>
            </a:r>
            <a:r>
              <a:rPr kumimoji="1" lang="zh-CN" altLang="en-US" sz="1800">
                <a:latin typeface="Tahoma" panose="020B0604030504040204" pitchFamily="34" charset="0"/>
                <a:ea typeface="宋体" panose="02010600030101010101" pitchFamily="2" charset="-122"/>
              </a:rPr>
              <a:t>段页表</a:t>
            </a:r>
          </a:p>
        </p:txBody>
      </p:sp>
      <p:sp>
        <p:nvSpPr>
          <p:cNvPr id="819291" name="Text Box 91"/>
          <p:cNvSpPr txBox="1">
            <a:spLocks noChangeArrowheads="1"/>
          </p:cNvSpPr>
          <p:nvPr/>
        </p:nvSpPr>
        <p:spPr bwMode="auto">
          <a:xfrm>
            <a:off x="4451350" y="5034178"/>
            <a:ext cx="4762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a:spAutoFit/>
          </a:bodyPr>
          <a:lstStyle/>
          <a:p>
            <a:pPr algn="ctr">
              <a:buClr>
                <a:schemeClr val="folHlink"/>
              </a:buClr>
              <a:buSzPct val="60000"/>
              <a:buFont typeface="Wingdings" panose="05000000000000000000" pitchFamily="2" charset="2"/>
              <a:buNone/>
            </a:pPr>
            <a:r>
              <a:rPr kumimoji="1" lang="en-US" altLang="zh-CN" sz="1800">
                <a:latin typeface="Tahoma" panose="020B0604030504040204" pitchFamily="34" charset="0"/>
                <a:ea typeface="宋体" panose="02010600030101010101" pitchFamily="2" charset="-122"/>
              </a:rPr>
              <a:t>2</a:t>
            </a:r>
            <a:r>
              <a:rPr kumimoji="1" lang="zh-CN" altLang="en-US" sz="1800">
                <a:latin typeface="Tahoma" panose="020B0604030504040204" pitchFamily="34" charset="0"/>
                <a:ea typeface="宋体" panose="02010600030101010101" pitchFamily="2" charset="-122"/>
              </a:rPr>
              <a:t>段页表</a:t>
            </a:r>
          </a:p>
        </p:txBody>
      </p:sp>
      <p:sp>
        <p:nvSpPr>
          <p:cNvPr id="3" name="文本框 2"/>
          <p:cNvSpPr txBox="1"/>
          <p:nvPr/>
        </p:nvSpPr>
        <p:spPr>
          <a:xfrm>
            <a:off x="5207000" y="3786582"/>
            <a:ext cx="3860352" cy="2677656"/>
          </a:xfrm>
          <a:prstGeom prst="rect">
            <a:avLst/>
          </a:prstGeom>
          <a:noFill/>
        </p:spPr>
        <p:txBody>
          <a:bodyPr wrap="none" rtlCol="0">
            <a:spAutoFit/>
          </a:bodyPr>
          <a:lstStyle/>
          <a:p>
            <a:r>
              <a:rPr lang="zh-CN" altLang="en-US" sz="2800" dirty="0" smtClean="0">
                <a:solidFill>
                  <a:srgbClr val="002060"/>
                </a:solidFill>
              </a:rPr>
              <a:t>解：</a:t>
            </a:r>
            <a:endParaRPr lang="en-US" altLang="zh-CN" sz="2800" dirty="0" smtClean="0">
              <a:solidFill>
                <a:srgbClr val="002060"/>
              </a:solidFill>
            </a:endParaRPr>
          </a:p>
          <a:p>
            <a:r>
              <a:rPr lang="en-US" altLang="zh-CN" sz="2800" dirty="0" smtClean="0">
                <a:solidFill>
                  <a:srgbClr val="002060"/>
                </a:solidFill>
              </a:rPr>
              <a:t>S=135468/65536=2</a:t>
            </a:r>
          </a:p>
          <a:p>
            <a:r>
              <a:rPr lang="en-US" altLang="zh-CN" sz="2800" dirty="0" smtClean="0">
                <a:solidFill>
                  <a:srgbClr val="002060"/>
                </a:solidFill>
              </a:rPr>
              <a:t>W=135468%65536=4396</a:t>
            </a:r>
          </a:p>
          <a:p>
            <a:r>
              <a:rPr lang="en-US" altLang="zh-CN" sz="2800" dirty="0" smtClean="0">
                <a:solidFill>
                  <a:srgbClr val="002060"/>
                </a:solidFill>
              </a:rPr>
              <a:t>P=W/L=4396/4096=1</a:t>
            </a:r>
          </a:p>
          <a:p>
            <a:r>
              <a:rPr lang="en-US" altLang="zh-CN" sz="2800" dirty="0" smtClean="0">
                <a:solidFill>
                  <a:srgbClr val="002060"/>
                </a:solidFill>
              </a:rPr>
              <a:t>d=4396%4096=300</a:t>
            </a:r>
          </a:p>
          <a:p>
            <a:r>
              <a:rPr lang="en-US" altLang="zh-CN" sz="2800" dirty="0" smtClean="0">
                <a:solidFill>
                  <a:srgbClr val="002060"/>
                </a:solidFill>
              </a:rPr>
              <a:t>PA=4*4096+300=16684</a:t>
            </a:r>
            <a:endParaRPr lang="zh-CN" altLang="en-US" sz="2800" dirty="0">
              <a:solidFill>
                <a:srgbClr val="002060"/>
              </a:solidFill>
            </a:endParaRPr>
          </a:p>
        </p:txBody>
      </p:sp>
      <p:sp>
        <p:nvSpPr>
          <p:cNvPr id="2" name="矩形 1"/>
          <p:cNvSpPr/>
          <p:nvPr/>
        </p:nvSpPr>
        <p:spPr>
          <a:xfrm>
            <a:off x="215900" y="4005064"/>
            <a:ext cx="2209800" cy="368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225800" y="5301121"/>
            <a:ext cx="1212850" cy="368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16216" y="2532278"/>
            <a:ext cx="2448272" cy="4699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169150" y="1775417"/>
            <a:ext cx="1569660" cy="461665"/>
          </a:xfrm>
          <a:prstGeom prst="rect">
            <a:avLst/>
          </a:prstGeom>
          <a:noFill/>
        </p:spPr>
        <p:txBody>
          <a:bodyPr wrap="none" rtlCol="0">
            <a:spAutoFit/>
          </a:bodyPr>
          <a:lstStyle/>
          <a:p>
            <a:r>
              <a:rPr lang="en-US" altLang="zh-CN" sz="2400" b="1" dirty="0" smtClean="0">
                <a:solidFill>
                  <a:srgbClr val="00B050"/>
                </a:solidFill>
              </a:rPr>
              <a:t>W</a:t>
            </a:r>
            <a:r>
              <a:rPr lang="zh-CN" altLang="en-US" sz="2400" b="1" dirty="0" smtClean="0">
                <a:solidFill>
                  <a:srgbClr val="00B050"/>
                </a:solidFill>
              </a:rPr>
              <a:t>（</a:t>
            </a:r>
            <a:r>
              <a:rPr lang="en-US" altLang="zh-CN" sz="2400" b="1" dirty="0" smtClean="0">
                <a:solidFill>
                  <a:srgbClr val="00B050"/>
                </a:solidFill>
              </a:rPr>
              <a:t>16</a:t>
            </a:r>
            <a:r>
              <a:rPr lang="zh-CN" altLang="en-US" sz="2400" b="1" dirty="0" smtClean="0">
                <a:solidFill>
                  <a:srgbClr val="00B050"/>
                </a:solidFill>
              </a:rPr>
              <a:t>位）</a:t>
            </a:r>
            <a:endParaRPr lang="zh-CN" altLang="en-US" sz="2400" b="1" dirty="0">
              <a:solidFill>
                <a:srgbClr val="00B050"/>
              </a:solidFill>
            </a:endParaRPr>
          </a:p>
        </p:txBody>
      </p:sp>
      <p:cxnSp>
        <p:nvCxnSpPr>
          <p:cNvPr id="7" name="直接箭头连接符 6"/>
          <p:cNvCxnSpPr/>
          <p:nvPr/>
        </p:nvCxnSpPr>
        <p:spPr>
          <a:xfrm>
            <a:off x="7740352" y="2221893"/>
            <a:ext cx="0" cy="267205"/>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45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1" dur="500"/>
                                        <p:tgtEl>
                                          <p:spTgt spid="3">
                                            <p:txEl>
                                              <p:pRg st="0" end="0"/>
                                            </p:txEl>
                                          </p:spTgt>
                                        </p:tgtEl>
                                      </p:cBhvr>
                                    </p:animEffect>
                                  </p:childTnLst>
                                </p:cTn>
                              </p:par>
                            </p:childTnLst>
                          </p:cTn>
                        </p:par>
                        <p:par>
                          <p:cTn id="22" fill="hold">
                            <p:stCondLst>
                              <p:cond delay="500"/>
                            </p:stCondLst>
                            <p:childTnLst>
                              <p:par>
                                <p:cTn id="23" presetID="14" presetClass="entr" presetSubtype="1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22"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6898BF1-EC5B-4D0C-908C-696F28BD494F}" type="slidenum">
              <a:rPr lang="en-US" altLang="zh-CN"/>
              <a:pPr/>
              <a:t>8</a:t>
            </a:fld>
            <a:endParaRPr lang="en-US" altLang="zh-CN"/>
          </a:p>
        </p:txBody>
      </p:sp>
      <p:sp>
        <p:nvSpPr>
          <p:cNvPr id="770050" name="Rectangle 2"/>
          <p:cNvSpPr>
            <a:spLocks noGrp="1" noChangeArrowheads="1"/>
          </p:cNvSpPr>
          <p:nvPr>
            <p:ph type="title"/>
          </p:nvPr>
        </p:nvSpPr>
        <p:spPr/>
        <p:txBody>
          <a:bodyPr/>
          <a:lstStyle/>
          <a:p>
            <a:r>
              <a:rPr lang="en-US" altLang="zh-CN" sz="4000"/>
              <a:t>4.1.2  </a:t>
            </a:r>
            <a:r>
              <a:rPr lang="zh-CN" altLang="en-US" sz="4000"/>
              <a:t>主存储器与寄存器</a:t>
            </a:r>
          </a:p>
        </p:txBody>
      </p:sp>
      <p:sp>
        <p:nvSpPr>
          <p:cNvPr id="770052" name="Text Box 4"/>
          <p:cNvSpPr txBox="1">
            <a:spLocks noChangeArrowheads="1"/>
          </p:cNvSpPr>
          <p:nvPr/>
        </p:nvSpPr>
        <p:spPr bwMode="auto">
          <a:xfrm>
            <a:off x="503238" y="1125538"/>
            <a:ext cx="75612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rgbClr val="0000FF"/>
                </a:solidFill>
                <a:latin typeface="Tahoma" panose="020B0604030504040204" pitchFamily="34" charset="0"/>
                <a:ea typeface="宋体" panose="02010600030101010101" pitchFamily="2" charset="-122"/>
              </a:rPr>
              <a:t>1.  </a:t>
            </a:r>
            <a:r>
              <a:rPr lang="zh-CN" altLang="en-US" sz="3200" dirty="0">
                <a:solidFill>
                  <a:srgbClr val="0000FF"/>
                </a:solidFill>
                <a:latin typeface="Tahoma" panose="020B0604030504040204" pitchFamily="34" charset="0"/>
                <a:ea typeface="黑体" panose="02010609060101010101" pitchFamily="49" charset="-122"/>
              </a:rPr>
              <a:t>主存储器</a:t>
            </a:r>
          </a:p>
        </p:txBody>
      </p:sp>
      <p:sp>
        <p:nvSpPr>
          <p:cNvPr id="770053" name="Text Box 5"/>
          <p:cNvSpPr txBox="1">
            <a:spLocks noChangeArrowheads="1"/>
          </p:cNvSpPr>
          <p:nvPr/>
        </p:nvSpPr>
        <p:spPr bwMode="auto">
          <a:xfrm>
            <a:off x="539750" y="1916113"/>
            <a:ext cx="8101013" cy="4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宋体" panose="02010600030101010101" pitchFamily="2" charset="-122"/>
                <a:ea typeface="宋体" panose="02010600030101010101" pitchFamily="2" charset="-122"/>
              </a:rPr>
              <a:t>主存储器</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简称内存或主存</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用于保存进程的程序和数据，也称为可执行存储器，在微机系统和大中型机中，其容量可能为几十</a:t>
            </a:r>
            <a:r>
              <a:rPr lang="en-US" altLang="zh-CN" sz="2800" b="1" dirty="0">
                <a:latin typeface="宋体" panose="02010600030101010101" pitchFamily="2" charset="-122"/>
                <a:ea typeface="宋体" panose="02010600030101010101" pitchFamily="2" charset="-122"/>
              </a:rPr>
              <a:t>MB</a:t>
            </a:r>
            <a:r>
              <a:rPr lang="zh-CN" altLang="en-US" sz="2800" b="1" dirty="0">
                <a:latin typeface="宋体" panose="02010600030101010101" pitchFamily="2" charset="-122"/>
                <a:ea typeface="宋体" panose="02010600030101010101" pitchFamily="2" charset="-122"/>
              </a:rPr>
              <a:t>到数</a:t>
            </a:r>
            <a:r>
              <a:rPr lang="en-US" altLang="zh-CN" sz="2800" b="1" dirty="0">
                <a:latin typeface="宋体" panose="02010600030101010101" pitchFamily="2" charset="-122"/>
                <a:ea typeface="宋体" panose="02010600030101010101" pitchFamily="2" charset="-122"/>
              </a:rPr>
              <a:t>GB</a:t>
            </a:r>
            <a:r>
              <a:rPr lang="zh-CN" altLang="en-US" sz="2800" b="1" dirty="0">
                <a:latin typeface="宋体" panose="02010600030101010101" pitchFamily="2" charset="-122"/>
                <a:ea typeface="宋体" panose="02010600030101010101" pitchFamily="2" charset="-122"/>
              </a:rPr>
              <a:t>，而且容量还在不断增加，在嵌入式计算机系统中，其容量一般为几十</a:t>
            </a:r>
            <a:r>
              <a:rPr lang="en-US" altLang="zh-CN" sz="2800" b="1" dirty="0">
                <a:latin typeface="宋体" panose="02010600030101010101" pitchFamily="2" charset="-122"/>
                <a:ea typeface="宋体" panose="02010600030101010101" pitchFamily="2" charset="-122"/>
              </a:rPr>
              <a:t>KB</a:t>
            </a:r>
            <a:r>
              <a:rPr lang="zh-CN" altLang="en-US" sz="2800" b="1" dirty="0">
                <a:latin typeface="宋体" panose="02010600030101010101" pitchFamily="2" charset="-122"/>
                <a:ea typeface="宋体" panose="02010600030101010101" pitchFamily="2" charset="-122"/>
              </a:rPr>
              <a:t>到几</a:t>
            </a:r>
            <a:r>
              <a:rPr lang="en-US" altLang="zh-CN" sz="2800" b="1" dirty="0">
                <a:latin typeface="宋体" panose="02010600030101010101" pitchFamily="2" charset="-122"/>
                <a:ea typeface="宋体" panose="02010600030101010101" pitchFamily="2" charset="-122"/>
              </a:rPr>
              <a:t>MB</a:t>
            </a:r>
            <a:r>
              <a:rPr lang="zh-CN" altLang="en-US" sz="2800" b="1" dirty="0">
                <a:latin typeface="宋体" panose="02010600030101010101" pitchFamily="2" charset="-122"/>
                <a:ea typeface="宋体" panose="02010600030101010101" pitchFamily="2" charset="-122"/>
              </a:rPr>
              <a:t>。</a:t>
            </a:r>
          </a:p>
          <a:p>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的控制部件只能从主存中取得指令和数据。</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与外围设备交换的信息一般也依托于主存地址空间。</a:t>
            </a:r>
          </a:p>
          <a:p>
            <a:r>
              <a:rPr lang="zh-CN" altLang="en-US" sz="2800" b="1" dirty="0">
                <a:latin typeface="宋体" panose="02010600030101010101" pitchFamily="2" charset="-122"/>
                <a:ea typeface="宋体" panose="02010600030101010101" pitchFamily="2" charset="-122"/>
              </a:rPr>
              <a:t>由于主存的访问速度远低于</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执行指令的速度，为缓解这一矛盾，在计算机系统中引入了寄存器和高速缓存。</a:t>
            </a:r>
          </a:p>
        </p:txBody>
      </p:sp>
    </p:spTree>
    <p:extLst>
      <p:ext uri="{BB962C8B-B14F-4D97-AF65-F5344CB8AC3E}">
        <p14:creationId xmlns:p14="http://schemas.microsoft.com/office/powerpoint/2010/main" val="1844492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4C9168E-2A56-4D27-A5CC-BA99C4BBAF95}" type="slidenum">
              <a:rPr lang="en-US" altLang="zh-CN"/>
              <a:pPr/>
              <a:t>9</a:t>
            </a:fld>
            <a:endParaRPr lang="en-US" altLang="zh-CN"/>
          </a:p>
        </p:txBody>
      </p:sp>
      <p:sp>
        <p:nvSpPr>
          <p:cNvPr id="771076" name="Text Box 4"/>
          <p:cNvSpPr txBox="1">
            <a:spLocks noChangeArrowheads="1"/>
          </p:cNvSpPr>
          <p:nvPr/>
        </p:nvSpPr>
        <p:spPr bwMode="auto">
          <a:xfrm>
            <a:off x="468313" y="441325"/>
            <a:ext cx="75612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000FF"/>
                </a:solidFill>
                <a:latin typeface="Tahoma" panose="020B0604030504040204" pitchFamily="34" charset="0"/>
                <a:ea typeface="宋体" panose="02010600030101010101" pitchFamily="2" charset="-122"/>
              </a:rPr>
              <a:t>2.  </a:t>
            </a:r>
            <a:r>
              <a:rPr lang="zh-CN" altLang="en-US" sz="3200">
                <a:solidFill>
                  <a:srgbClr val="0000FF"/>
                </a:solidFill>
                <a:latin typeface="Tahoma" panose="020B0604030504040204" pitchFamily="34" charset="0"/>
                <a:ea typeface="黑体" panose="02010609060101010101" pitchFamily="49" charset="-122"/>
              </a:rPr>
              <a:t>寄存器</a:t>
            </a:r>
          </a:p>
        </p:txBody>
      </p:sp>
      <p:sp>
        <p:nvSpPr>
          <p:cNvPr id="771077" name="Text Box 5"/>
          <p:cNvSpPr txBox="1">
            <a:spLocks noChangeArrowheads="1"/>
          </p:cNvSpPr>
          <p:nvPr/>
        </p:nvSpPr>
        <p:spPr bwMode="auto">
          <a:xfrm>
            <a:off x="576263" y="1268413"/>
            <a:ext cx="7775575"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宋体" panose="02010600030101010101" pitchFamily="2" charset="-122"/>
                <a:ea typeface="宋体" panose="02010600030101010101" pitchFamily="2" charset="-122"/>
              </a:rPr>
              <a:t>寄存器访问速度最快，完全能与</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协调工作，但价格却十分昂贵，因此容量不可能做得很大。</a:t>
            </a:r>
          </a:p>
          <a:p>
            <a:r>
              <a:rPr lang="zh-CN" altLang="en-US" sz="2800" b="1" dirty="0">
                <a:latin typeface="宋体" panose="02010600030101010101" pitchFamily="2" charset="-122"/>
                <a:ea typeface="宋体" panose="02010600030101010101" pitchFamily="2" charset="-122"/>
              </a:rPr>
              <a:t>寄存器的长度一般以字为单位。</a:t>
            </a:r>
          </a:p>
          <a:p>
            <a:r>
              <a:rPr lang="zh-CN" altLang="en-US" sz="2800" b="1" dirty="0">
                <a:latin typeface="宋体" panose="02010600030101010101" pitchFamily="2" charset="-122"/>
                <a:ea typeface="宋体" panose="02010600030101010101" pitchFamily="2" charset="-122"/>
              </a:rPr>
              <a:t>寄存器的数目，对于微型计算机和大中型机，可能有几十个甚至上百个；而嵌入式计算机系统一般仅有几个到几十个。</a:t>
            </a:r>
          </a:p>
          <a:p>
            <a:r>
              <a:rPr lang="zh-CN" altLang="en-US" sz="2800" b="1" dirty="0">
                <a:latin typeface="宋体" panose="02010600030101010101" pitchFamily="2" charset="-122"/>
                <a:ea typeface="宋体" panose="02010600030101010101" pitchFamily="2" charset="-122"/>
              </a:rPr>
              <a:t>寄存器用于加速存储器的访问速度，如用寄存器存放操作数，或用作地址寄存器加快地址转换速度等。</a:t>
            </a:r>
          </a:p>
        </p:txBody>
      </p:sp>
    </p:spTree>
    <p:extLst>
      <p:ext uri="{BB962C8B-B14F-4D97-AF65-F5344CB8AC3E}">
        <p14:creationId xmlns:p14="http://schemas.microsoft.com/office/powerpoint/2010/main" val="530967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2216</TotalTime>
  <Words>6330</Words>
  <Application>Microsoft Office PowerPoint</Application>
  <PresentationFormat>全屏显示(4:3)</PresentationFormat>
  <Paragraphs>902</Paragraphs>
  <Slides>76</Slides>
  <Notes>0</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暗香扑面</vt:lpstr>
      <vt:lpstr>第4章  存储器管理</vt:lpstr>
      <vt:lpstr>4.0  存储器管理概述 </vt:lpstr>
      <vt:lpstr>4.0.1   存储分配（管理）方式</vt:lpstr>
      <vt:lpstr>4.1  存储器的层次结构</vt:lpstr>
      <vt:lpstr>4.1.1  多级存储器结构</vt:lpstr>
      <vt:lpstr>PowerPoint 演示文稿</vt:lpstr>
      <vt:lpstr>4.1.1  多级存储器结构</vt:lpstr>
      <vt:lpstr>4.1.2  主存储器与寄存器</vt:lpstr>
      <vt:lpstr>PowerPoint 演示文稿</vt:lpstr>
      <vt:lpstr>4.1.3  高速缓存和磁盘缓存</vt:lpstr>
      <vt:lpstr>PowerPoint 演示文稿</vt:lpstr>
      <vt:lpstr>4.2  程序的装入和链接</vt:lpstr>
      <vt:lpstr>4.2  程序的装入和链接</vt:lpstr>
      <vt:lpstr>4.2  程序的装入和链接</vt:lpstr>
      <vt:lpstr>PowerPoint 演示文稿</vt:lpstr>
      <vt:lpstr>PowerPoint 演示文稿</vt:lpstr>
      <vt:lpstr>PowerPoint 演示文稿</vt:lpstr>
      <vt:lpstr>PowerPoint 演示文稿</vt:lpstr>
      <vt:lpstr>4.2.2  程序的链接</vt:lpstr>
      <vt:lpstr> 1. 静态链接(Static Linking)方式 　　</vt:lpstr>
      <vt:lpstr>PowerPoint 演示文稿</vt:lpstr>
      <vt:lpstr>1. 静态链接(Static Linking)方式</vt:lpstr>
      <vt:lpstr>PowerPoint 演示文稿</vt:lpstr>
      <vt:lpstr>PowerPoint 演示文稿</vt:lpstr>
      <vt:lpstr> 4.3  连续分配存储管理方式　</vt:lpstr>
      <vt:lpstr>4.3   连续分配方式 </vt:lpstr>
      <vt:lpstr>PowerPoint 演示文稿</vt:lpstr>
      <vt:lpstr>2.  内存分配</vt:lpstr>
      <vt:lpstr>3.  固定分区方式的缺点</vt:lpstr>
      <vt:lpstr>4.3.2 动态分区分配 </vt:lpstr>
      <vt:lpstr>PowerPoint 演示文稿</vt:lpstr>
      <vt:lpstr>PowerPoint 演示文稿</vt:lpstr>
      <vt:lpstr>PowerPoint 演示文稿</vt:lpstr>
      <vt:lpstr>例题</vt:lpstr>
      <vt:lpstr>PowerPoint 演示文稿</vt:lpstr>
      <vt:lpstr>PowerPoint 演示文稿</vt:lpstr>
      <vt:lpstr>4.3.6  可重定位分区分配 </vt:lpstr>
      <vt:lpstr>4.3.6  可重定位分区分配 </vt:lpstr>
      <vt:lpstr>PowerPoint 演示文稿</vt:lpstr>
      <vt:lpstr>4.4   基本分页存储管理方式 </vt:lpstr>
      <vt:lpstr>4.5   基本分页存储管理方式 </vt:lpstr>
      <vt:lpstr>PowerPoint 演示文稿</vt:lpstr>
      <vt:lpstr>PowerPoint 演示文稿</vt:lpstr>
      <vt:lpstr>4.5.2   地址变换机构 </vt:lpstr>
      <vt:lpstr>例题</vt:lpstr>
      <vt:lpstr>练习题</vt:lpstr>
      <vt:lpstr>PowerPoint 演示文稿</vt:lpstr>
      <vt:lpstr>4.5.4    两级和多级页表 </vt:lpstr>
      <vt:lpstr>4.5.4    两级和多级页表 </vt:lpstr>
      <vt:lpstr>1．两级页表 </vt:lpstr>
      <vt:lpstr>1．两级页表 </vt:lpstr>
      <vt:lpstr>两级页表结构示意图 </vt:lpstr>
      <vt:lpstr>PowerPoint 演示文稿</vt:lpstr>
      <vt:lpstr>PowerPoint 演示文稿</vt:lpstr>
      <vt:lpstr>2．多级页表 </vt:lpstr>
      <vt:lpstr>4.5.4.  倒排页表(反向页表)</vt:lpstr>
      <vt:lpstr>PowerPoint 演示文稿</vt:lpstr>
      <vt:lpstr>例题</vt:lpstr>
      <vt:lpstr>4.6   基本分段存储管理方式 </vt:lpstr>
      <vt:lpstr>4.5   基本分段存储管理方式 </vt:lpstr>
      <vt:lpstr>PowerPoint 演示文稿</vt:lpstr>
      <vt:lpstr>PowerPoint 演示文稿</vt:lpstr>
      <vt:lpstr>4.6.2  分段系统的基本原理 </vt:lpstr>
      <vt:lpstr>4.6.2  分段系统的基本原理 </vt:lpstr>
      <vt:lpstr>4.6.2  分段系统的基本原理 </vt:lpstr>
      <vt:lpstr>PowerPoint 演示文稿</vt:lpstr>
      <vt:lpstr>PowerPoint 演示文稿</vt:lpstr>
      <vt:lpstr>PowerPoint 演示文稿</vt:lpstr>
      <vt:lpstr>4.6.3  信息共享</vt:lpstr>
      <vt:lpstr>4.6.3  信息共享</vt:lpstr>
      <vt:lpstr>PowerPoint 演示文稿</vt:lpstr>
      <vt:lpstr>PowerPoint 演示文稿</vt:lpstr>
      <vt:lpstr>4.6.4  段页式存储管理方式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存储器管理</dc:title>
  <dc:creator>ZP</dc:creator>
  <cp:lastModifiedBy>USER</cp:lastModifiedBy>
  <cp:revision>102</cp:revision>
  <cp:lastPrinted>2017-03-29T08:57:08Z</cp:lastPrinted>
  <dcterms:created xsi:type="dcterms:W3CDTF">2014-09-22T15:06:18Z</dcterms:created>
  <dcterms:modified xsi:type="dcterms:W3CDTF">2017-11-03T01:50:11Z</dcterms:modified>
</cp:coreProperties>
</file>