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92" r:id="rId6"/>
    <p:sldId id="294" r:id="rId7"/>
    <p:sldId id="268" r:id="rId8"/>
    <p:sldId id="270" r:id="rId9"/>
    <p:sldId id="348" r:id="rId10"/>
    <p:sldId id="349" r:id="rId11"/>
    <p:sldId id="350" r:id="rId12"/>
    <p:sldId id="351" r:id="rId13"/>
    <p:sldId id="347" r:id="rId14"/>
    <p:sldId id="369" r:id="rId15"/>
    <p:sldId id="354" r:id="rId16"/>
    <p:sldId id="353" r:id="rId17"/>
    <p:sldId id="355" r:id="rId18"/>
    <p:sldId id="356" r:id="rId19"/>
    <p:sldId id="360" r:id="rId20"/>
    <p:sldId id="359" r:id="rId21"/>
    <p:sldId id="358" r:id="rId22"/>
    <p:sldId id="357" r:id="rId23"/>
    <p:sldId id="361" r:id="rId24"/>
    <p:sldId id="362" r:id="rId25"/>
    <p:sldId id="363" r:id="rId26"/>
    <p:sldId id="364" r:id="rId27"/>
    <p:sldId id="367" r:id="rId28"/>
    <p:sldId id="366" r:id="rId29"/>
    <p:sldId id="365" r:id="rId30"/>
    <p:sldId id="368" r:id="rId31"/>
    <p:sldId id="370" r:id="rId32"/>
    <p:sldId id="277" r:id="rId33"/>
    <p:sldId id="278" r:id="rId34"/>
    <p:sldId id="371" r:id="rId35"/>
    <p:sldId id="279" r:id="rId36"/>
    <p:sldId id="301" r:id="rId37"/>
    <p:sldId id="316" r:id="rId38"/>
    <p:sldId id="317" r:id="rId39"/>
    <p:sldId id="318" r:id="rId40"/>
    <p:sldId id="280" r:id="rId41"/>
    <p:sldId id="372" r:id="rId42"/>
    <p:sldId id="282" r:id="rId43"/>
    <p:sldId id="341" r:id="rId44"/>
    <p:sldId id="283" r:id="rId45"/>
    <p:sldId id="336" r:id="rId46"/>
    <p:sldId id="284" r:id="rId47"/>
    <p:sldId id="323" r:id="rId48"/>
    <p:sldId id="289" r:id="rId49"/>
    <p:sldId id="326" r:id="rId50"/>
    <p:sldId id="327" r:id="rId51"/>
    <p:sldId id="331" r:id="rId52"/>
    <p:sldId id="346" r:id="rId53"/>
    <p:sldId id="332" r:id="rId54"/>
    <p:sldId id="291" r:id="rId55"/>
    <p:sldId id="374" r:id="rId56"/>
    <p:sldId id="376" r:id="rId57"/>
    <p:sldId id="377" r:id="rId58"/>
    <p:sldId id="342" r:id="rId59"/>
    <p:sldId id="375" r:id="rId60"/>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0000"/>
    <a:srgbClr val="A50021"/>
    <a:srgbClr val="0000FF"/>
    <a:srgbClr val="FFFF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4"/>
    <p:restoredTop sz="94658"/>
  </p:normalViewPr>
  <p:slideViewPr>
    <p:cSldViewPr showGuides="1">
      <p:cViewPr varScale="1">
        <p:scale>
          <a:sx n="125" d="100"/>
          <a:sy n="125" d="100"/>
        </p:scale>
        <p:origin x="3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51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atin typeface="Times New Roman" panose="0202070306050509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atin typeface="Times New Roman" panose="0202070306050509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12292"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atin typeface="Times New Roman" panose="0202070306050509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latin typeface="Times New Roman" panose="0202070306050509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76FC950-8D5B-48B4-9CC0-68A35EFE08D6}" type="slidenum">
              <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4339" name="Rectangle 2"/>
          <p:cNvSpPr>
            <a:spLocks noTextEdit="1"/>
          </p:cNvSpPr>
          <p:nvPr>
            <p:ph type="sldImg"/>
          </p:nvPr>
        </p:nvSpPr>
        <p:spPr/>
      </p:sp>
      <p:sp>
        <p:nvSpPr>
          <p:cNvPr id="143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5843" name="Rectangle 2"/>
          <p:cNvSpPr>
            <a:spLocks noTextEdit="1"/>
          </p:cNvSpPr>
          <p:nvPr>
            <p:ph type="sldImg"/>
          </p:nvPr>
        </p:nvSpPr>
        <p:spPr/>
      </p:sp>
      <p:sp>
        <p:nvSpPr>
          <p:cNvPr id="358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7891" name="Rectangle 2"/>
          <p:cNvSpPr>
            <a:spLocks noTextEdit="1"/>
          </p:cNvSpPr>
          <p:nvPr>
            <p:ph type="sldImg"/>
          </p:nvPr>
        </p:nvSpPr>
        <p:spPr/>
      </p:sp>
      <p:sp>
        <p:nvSpPr>
          <p:cNvPr id="378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9939" name="Rectangle 2"/>
          <p:cNvSpPr>
            <a:spLocks noTextEdit="1"/>
          </p:cNvSpPr>
          <p:nvPr>
            <p:ph type="sldImg"/>
          </p:nvPr>
        </p:nvSpPr>
        <p:spPr/>
      </p:sp>
      <p:sp>
        <p:nvSpPr>
          <p:cNvPr id="399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1987" name="Rectangle 2"/>
          <p:cNvSpPr>
            <a:spLocks noTextEdit="1"/>
          </p:cNvSpPr>
          <p:nvPr>
            <p:ph type="sldImg"/>
          </p:nvPr>
        </p:nvSpPr>
        <p:spPr/>
      </p:sp>
      <p:sp>
        <p:nvSpPr>
          <p:cNvPr id="419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4035" name="Rectangle 2"/>
          <p:cNvSpPr>
            <a:spLocks noTextEdit="1"/>
          </p:cNvSpPr>
          <p:nvPr>
            <p:ph type="sldImg"/>
          </p:nvPr>
        </p:nvSpPr>
        <p:spPr/>
      </p:sp>
      <p:sp>
        <p:nvSpPr>
          <p:cNvPr id="440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6083" name="Rectangle 2"/>
          <p:cNvSpPr>
            <a:spLocks noTextEdit="1"/>
          </p:cNvSpPr>
          <p:nvPr>
            <p:ph type="sldImg"/>
          </p:nvPr>
        </p:nvSpPr>
        <p:spPr/>
      </p:sp>
      <p:sp>
        <p:nvSpPr>
          <p:cNvPr id="460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8131" name="Rectangle 2"/>
          <p:cNvSpPr>
            <a:spLocks noTextEdit="1"/>
          </p:cNvSpPr>
          <p:nvPr>
            <p:ph type="sldImg"/>
          </p:nvPr>
        </p:nvSpPr>
        <p:spPr/>
      </p:sp>
      <p:sp>
        <p:nvSpPr>
          <p:cNvPr id="481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0179" name="Rectangle 2"/>
          <p:cNvSpPr>
            <a:spLocks noTextEdit="1"/>
          </p:cNvSpPr>
          <p:nvPr>
            <p:ph type="sldImg"/>
          </p:nvPr>
        </p:nvSpPr>
        <p:spPr/>
      </p:sp>
      <p:sp>
        <p:nvSpPr>
          <p:cNvPr id="501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2227" name="Rectangle 2"/>
          <p:cNvSpPr>
            <a:spLocks noTextEdit="1"/>
          </p:cNvSpPr>
          <p:nvPr>
            <p:ph type="sldImg"/>
          </p:nvPr>
        </p:nvSpPr>
        <p:spPr/>
      </p:sp>
      <p:sp>
        <p:nvSpPr>
          <p:cNvPr id="522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4275" name="Rectangle 2"/>
          <p:cNvSpPr>
            <a:spLocks noTextEdit="1"/>
          </p:cNvSpPr>
          <p:nvPr>
            <p:ph type="sldImg"/>
          </p:nvPr>
        </p:nvSpPr>
        <p:spPr/>
      </p:sp>
      <p:sp>
        <p:nvSpPr>
          <p:cNvPr id="542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6387" name="Rectangle 2"/>
          <p:cNvSpPr>
            <a:spLocks noTextEdit="1"/>
          </p:cNvSpPr>
          <p:nvPr>
            <p:ph type="sldImg"/>
          </p:nvPr>
        </p:nvSpPr>
        <p:spPr/>
      </p:sp>
      <p:sp>
        <p:nvSpPr>
          <p:cNvPr id="163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6323" name="Rectangle 2"/>
          <p:cNvSpPr>
            <a:spLocks noTextEdit="1"/>
          </p:cNvSpPr>
          <p:nvPr>
            <p:ph type="sldImg"/>
          </p:nvPr>
        </p:nvSpPr>
        <p:spPr/>
      </p:sp>
      <p:sp>
        <p:nvSpPr>
          <p:cNvPr id="5632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8371" name="Rectangle 2"/>
          <p:cNvSpPr>
            <a:spLocks noTextEdit="1"/>
          </p:cNvSpPr>
          <p:nvPr>
            <p:ph type="sldImg"/>
          </p:nvPr>
        </p:nvSpPr>
        <p:spPr/>
      </p:sp>
      <p:sp>
        <p:nvSpPr>
          <p:cNvPr id="583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0419" name="Rectangle 2"/>
          <p:cNvSpPr>
            <a:spLocks noTextEdit="1"/>
          </p:cNvSpPr>
          <p:nvPr>
            <p:ph type="sldImg"/>
          </p:nvPr>
        </p:nvSpPr>
        <p:spPr/>
      </p:sp>
      <p:sp>
        <p:nvSpPr>
          <p:cNvPr id="6042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2467" name="Rectangle 2"/>
          <p:cNvSpPr>
            <a:spLocks noTextEdit="1"/>
          </p:cNvSpPr>
          <p:nvPr>
            <p:ph type="sldImg"/>
          </p:nvPr>
        </p:nvSpPr>
        <p:spPr/>
      </p:sp>
      <p:sp>
        <p:nvSpPr>
          <p:cNvPr id="6246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4515" name="Rectangle 2"/>
          <p:cNvSpPr>
            <a:spLocks noTextEdit="1"/>
          </p:cNvSpPr>
          <p:nvPr>
            <p:ph type="sldImg"/>
          </p:nvPr>
        </p:nvSpPr>
        <p:spPr/>
      </p:sp>
      <p:sp>
        <p:nvSpPr>
          <p:cNvPr id="6451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6563" name="Rectangle 2"/>
          <p:cNvSpPr>
            <a:spLocks noTextEdit="1"/>
          </p:cNvSpPr>
          <p:nvPr>
            <p:ph type="sldImg"/>
          </p:nvPr>
        </p:nvSpPr>
        <p:spPr/>
      </p:sp>
      <p:sp>
        <p:nvSpPr>
          <p:cNvPr id="6656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8611" name="Rectangle 2"/>
          <p:cNvSpPr>
            <a:spLocks noTextEdit="1"/>
          </p:cNvSpPr>
          <p:nvPr>
            <p:ph type="sldImg"/>
          </p:nvPr>
        </p:nvSpPr>
        <p:spPr/>
      </p:sp>
      <p:sp>
        <p:nvSpPr>
          <p:cNvPr id="6861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0659" name="Rectangle 2"/>
          <p:cNvSpPr>
            <a:spLocks noTextEdit="1"/>
          </p:cNvSpPr>
          <p:nvPr>
            <p:ph type="sldImg"/>
          </p:nvPr>
        </p:nvSpPr>
        <p:spPr/>
      </p:sp>
      <p:sp>
        <p:nvSpPr>
          <p:cNvPr id="7066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2707" name="Rectangle 2"/>
          <p:cNvSpPr>
            <a:spLocks noTextEdit="1"/>
          </p:cNvSpPr>
          <p:nvPr>
            <p:ph type="sldImg"/>
          </p:nvPr>
        </p:nvSpPr>
        <p:spPr/>
      </p:sp>
      <p:sp>
        <p:nvSpPr>
          <p:cNvPr id="727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74755" name="Rectangle 2"/>
          <p:cNvSpPr>
            <a:spLocks noTextEdit="1"/>
          </p:cNvSpPr>
          <p:nvPr>
            <p:ph type="sldImg"/>
          </p:nvPr>
        </p:nvSpPr>
        <p:spPr/>
      </p:sp>
      <p:sp>
        <p:nvSpPr>
          <p:cNvPr id="747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8435" name="Rectangle 2"/>
          <p:cNvSpPr>
            <a:spLocks noTextEdit="1"/>
          </p:cNvSpPr>
          <p:nvPr>
            <p:ph type="sldImg"/>
          </p:nvPr>
        </p:nvSpPr>
        <p:spPr/>
      </p:sp>
      <p:sp>
        <p:nvSpPr>
          <p:cNvPr id="184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6803" name="Rectangle 2"/>
          <p:cNvSpPr>
            <a:spLocks noTextEdit="1"/>
          </p:cNvSpPr>
          <p:nvPr>
            <p:ph type="sldImg"/>
          </p:nvPr>
        </p:nvSpPr>
        <p:spPr/>
      </p:sp>
      <p:sp>
        <p:nvSpPr>
          <p:cNvPr id="768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2947" name="Rectangle 2"/>
          <p:cNvSpPr>
            <a:spLocks noTextEdit="1"/>
          </p:cNvSpPr>
          <p:nvPr>
            <p:ph type="sldImg"/>
          </p:nvPr>
        </p:nvSpPr>
        <p:spPr/>
      </p:sp>
      <p:sp>
        <p:nvSpPr>
          <p:cNvPr id="829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84995" name="Rectangle 2"/>
          <p:cNvSpPr>
            <a:spLocks noTextEdit="1"/>
          </p:cNvSpPr>
          <p:nvPr>
            <p:ph type="sldImg"/>
          </p:nvPr>
        </p:nvSpPr>
        <p:spPr/>
      </p:sp>
      <p:sp>
        <p:nvSpPr>
          <p:cNvPr id="849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7043" name="Rectangle 2"/>
          <p:cNvSpPr>
            <a:spLocks noTextEdit="1"/>
          </p:cNvSpPr>
          <p:nvPr>
            <p:ph type="sldImg"/>
          </p:nvPr>
        </p:nvSpPr>
        <p:spPr/>
      </p:sp>
      <p:sp>
        <p:nvSpPr>
          <p:cNvPr id="870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9091" name="Rectangle 2"/>
          <p:cNvSpPr>
            <a:spLocks noTextEdit="1"/>
          </p:cNvSpPr>
          <p:nvPr>
            <p:ph type="sldImg"/>
          </p:nvPr>
        </p:nvSpPr>
        <p:spPr/>
      </p:sp>
      <p:sp>
        <p:nvSpPr>
          <p:cNvPr id="890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1139" name="Rectangle 2"/>
          <p:cNvSpPr>
            <a:spLocks noTextEdit="1"/>
          </p:cNvSpPr>
          <p:nvPr>
            <p:ph type="sldImg"/>
          </p:nvPr>
        </p:nvSpPr>
        <p:spPr/>
      </p:sp>
      <p:sp>
        <p:nvSpPr>
          <p:cNvPr id="911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3187" name="Rectangle 2"/>
          <p:cNvSpPr>
            <a:spLocks noTextEdit="1"/>
          </p:cNvSpPr>
          <p:nvPr>
            <p:ph type="sldImg"/>
          </p:nvPr>
        </p:nvSpPr>
        <p:spPr/>
      </p:sp>
      <p:sp>
        <p:nvSpPr>
          <p:cNvPr id="931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5235" name="Rectangle 2"/>
          <p:cNvSpPr>
            <a:spLocks noTextEdit="1"/>
          </p:cNvSpPr>
          <p:nvPr>
            <p:ph type="sldImg"/>
          </p:nvPr>
        </p:nvSpPr>
        <p:spPr/>
      </p:sp>
      <p:sp>
        <p:nvSpPr>
          <p:cNvPr id="952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8307" name="Rectangle 2"/>
          <p:cNvSpPr>
            <a:spLocks noTextEdit="1"/>
          </p:cNvSpPr>
          <p:nvPr>
            <p:ph type="sldImg"/>
          </p:nvPr>
        </p:nvSpPr>
        <p:spPr/>
      </p:sp>
      <p:sp>
        <p:nvSpPr>
          <p:cNvPr id="983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0355" name="Rectangle 2"/>
          <p:cNvSpPr>
            <a:spLocks noTextEdit="1"/>
          </p:cNvSpPr>
          <p:nvPr>
            <p:ph type="sldImg"/>
          </p:nvPr>
        </p:nvSpPr>
        <p:spPr/>
      </p:sp>
      <p:sp>
        <p:nvSpPr>
          <p:cNvPr id="1003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0483" name="Rectangle 2"/>
          <p:cNvSpPr>
            <a:spLocks noTextEdit="1"/>
          </p:cNvSpPr>
          <p:nvPr>
            <p:ph type="sldImg"/>
          </p:nvPr>
        </p:nvSpPr>
        <p:spPr/>
      </p:sp>
      <p:sp>
        <p:nvSpPr>
          <p:cNvPr id="204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2403" name="Rectangle 2"/>
          <p:cNvSpPr>
            <a:spLocks noTextEdit="1"/>
          </p:cNvSpPr>
          <p:nvPr>
            <p:ph type="sldImg"/>
          </p:nvPr>
        </p:nvSpPr>
        <p:spPr/>
      </p:sp>
      <p:sp>
        <p:nvSpPr>
          <p:cNvPr id="1024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4451" name="Rectangle 2"/>
          <p:cNvSpPr>
            <a:spLocks noTextEdit="1"/>
          </p:cNvSpPr>
          <p:nvPr>
            <p:ph type="sldImg"/>
          </p:nvPr>
        </p:nvSpPr>
        <p:spPr/>
      </p:sp>
      <p:sp>
        <p:nvSpPr>
          <p:cNvPr id="10445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106499" name="Rectangle 2"/>
          <p:cNvSpPr>
            <a:spLocks noTextEdit="1"/>
          </p:cNvSpPr>
          <p:nvPr>
            <p:ph type="sldImg"/>
          </p:nvPr>
        </p:nvSpPr>
        <p:spPr/>
      </p:sp>
      <p:sp>
        <p:nvSpPr>
          <p:cNvPr id="10650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8547" name="Rectangle 2"/>
          <p:cNvSpPr>
            <a:spLocks noTextEdit="1"/>
          </p:cNvSpPr>
          <p:nvPr>
            <p:ph type="sldImg"/>
          </p:nvPr>
        </p:nvSpPr>
        <p:spPr/>
      </p:sp>
      <p:sp>
        <p:nvSpPr>
          <p:cNvPr id="1085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0595" name="Rectangle 2"/>
          <p:cNvSpPr>
            <a:spLocks noTextEdit="1"/>
          </p:cNvSpPr>
          <p:nvPr>
            <p:ph type="sldImg"/>
          </p:nvPr>
        </p:nvSpPr>
        <p:spPr/>
      </p:sp>
      <p:sp>
        <p:nvSpPr>
          <p:cNvPr id="1105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2531" name="Rectangle 2"/>
          <p:cNvSpPr>
            <a:spLocks noTextEdit="1"/>
          </p:cNvSpPr>
          <p:nvPr>
            <p:ph type="sldImg"/>
          </p:nvPr>
        </p:nvSpPr>
        <p:spPr/>
      </p:sp>
      <p:sp>
        <p:nvSpPr>
          <p:cNvPr id="225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4579" name="Rectangle 2"/>
          <p:cNvSpPr>
            <a:spLocks noTextEdit="1"/>
          </p:cNvSpPr>
          <p:nvPr>
            <p:ph type="sldImg"/>
          </p:nvPr>
        </p:nvSpPr>
        <p:spPr/>
      </p:sp>
      <p:sp>
        <p:nvSpPr>
          <p:cNvPr id="245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26627" name="Rectangle 2"/>
          <p:cNvSpPr>
            <a:spLocks noTextEdit="1"/>
          </p:cNvSpPr>
          <p:nvPr>
            <p:ph type="sldImg"/>
          </p:nvPr>
        </p:nvSpPr>
        <p:spPr/>
      </p:sp>
      <p:sp>
        <p:nvSpPr>
          <p:cNvPr id="266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28675" name="Rectangle 2"/>
          <p:cNvSpPr>
            <a:spLocks noTextEdit="1"/>
          </p:cNvSpPr>
          <p:nvPr>
            <p:ph type="sldImg"/>
          </p:nvPr>
        </p:nvSpPr>
        <p:spPr/>
      </p:sp>
      <p:sp>
        <p:nvSpPr>
          <p:cNvPr id="286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2771" name="Rectangle 2"/>
          <p:cNvSpPr>
            <a:spLocks noTextEdit="1"/>
          </p:cNvSpPr>
          <p:nvPr>
            <p:ph type="sldImg"/>
          </p:nvPr>
        </p:nvSpPr>
        <p:spPr/>
      </p:sp>
      <p:sp>
        <p:nvSpPr>
          <p:cNvPr id="327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6911833-37B8-417A-9A62-3C5330815623}"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4ABF8E6-A923-478D-AE4D-9E3176BBEB3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E3AFAF84-D9F0-4FE6-A470-DD5C71481642}"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3025"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0825"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58029B2-FD6A-4B62-9E9F-A95D4BE3251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EE355BF-0CB6-4C78-B530-B96627A7727E}"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36811E0-10D2-4122-AC30-3603089DB387}"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6"/>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7"/>
          <p:cNvSpPr>
            <a:spLocks noGrp="1"/>
          </p:cNvSpPr>
          <p:nvPr>
            <p:ph type="ftr" sz="quarter" idx="1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8"/>
          <p:cNvSpPr>
            <a:spLocks noGrp="1"/>
          </p:cNvSpPr>
          <p:nvPr>
            <p:ph type="sldNum" sz="quarter" idx="1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C998B7D-80E2-427B-8261-C5F2B6BD1DBB}"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10" name="日期占位符 2"/>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3"/>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4"/>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B20EC08-BC47-459B-B70C-B037A6FFB9B1}"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日期占位符 1"/>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0" name="页脚占位符 2"/>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灯片编号占位符 3"/>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731BF65-7202-4072-B57A-368B7B7B53F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2786063" y="1054100"/>
            <a:ext cx="5903913"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D32BD47-856B-4D4E-A5B4-521FB0EAC3C5}"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9"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0"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D7F5A70-E53C-4EE8-9E4E-0F80BDF7E957}"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 name="矩形 6"/>
          <p:cNvSpPr/>
          <p:nvPr/>
        </p:nvSpPr>
        <p:spPr>
          <a:xfrm>
            <a:off x="0" y="6678613"/>
            <a:ext cx="9144000" cy="179388"/>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7"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en-US" altLang="zh-CN" dirty="0"/>
          </a:p>
        </p:txBody>
      </p:sp>
      <p:sp>
        <p:nvSpPr>
          <p:cNvPr id="1028" name="文本占位符 2"/>
          <p:cNvSpPr>
            <a:spLocks noGrp="1"/>
          </p:cNvSpPr>
          <p:nvPr>
            <p:ph type="body" idx="1"/>
          </p:nvPr>
        </p:nvSpPr>
        <p:spPr>
          <a:xfrm>
            <a:off x="457200" y="1600200"/>
            <a:ext cx="8229600" cy="46863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chemeClr val="tx2">
                    <a:lumMod val="75000"/>
                    <a:lumOff val="25000"/>
                  </a:schemeClr>
                </a:solidFill>
                <a:latin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chemeClr val="tx2">
                    <a:lumMod val="75000"/>
                    <a:lumOff val="25000"/>
                  </a:schemeClr>
                </a:solidFill>
                <a:latin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wrap="square" lIns="45720" tIns="45720" rIns="45720" bIns="45720" numCol="1" anchor="ctr" anchorCtr="0" compatLnSpc="1"/>
          <a:lstStyle>
            <a:lvl1pPr algn="ctr" eaLnBrk="1" hangingPunct="1">
              <a:defRPr sz="1100">
                <a:solidFill>
                  <a:srgbClr val="636363"/>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3AFAF84-D9F0-4FE6-A470-DD5C71481642}"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Rot="1"/>
          </p:cNvSpPr>
          <p:nvPr>
            <p:ph idx="1"/>
          </p:nvPr>
        </p:nvSpPr>
        <p:spPr>
          <a:xfrm>
            <a:off x="655638" y="1676400"/>
            <a:ext cx="8061325" cy="4432300"/>
          </a:xfrm>
        </p:spPr>
        <p:txBody>
          <a:bodyPr vert="horz" wrap="square" lIns="91440" tIns="45720" rIns="91440" bIns="45720" anchor="t"/>
          <a:p>
            <a:pPr eaLnBrk="1" hangingPunct="1">
              <a:lnSpc>
                <a:spcPct val="160000"/>
              </a:lnSpc>
              <a:buFont typeface="Wingdings" panose="05000000000000000000" pitchFamily="2" charset="2"/>
              <a:buNone/>
            </a:pPr>
            <a:r>
              <a:rPr lang="en-US" altLang="zh-CN" b="1" dirty="0"/>
              <a:t>4.1 </a:t>
            </a:r>
            <a:r>
              <a:rPr lang="zh-CN" altLang="en-US" b="1" dirty="0"/>
              <a:t>确定的自顶向下分析思想</a:t>
            </a:r>
            <a:endParaRPr lang="zh-CN" altLang="en-US" b="1" dirty="0"/>
          </a:p>
          <a:p>
            <a:pPr eaLnBrk="1" hangingPunct="1">
              <a:lnSpc>
                <a:spcPct val="160000"/>
              </a:lnSpc>
              <a:buFont typeface="Wingdings" panose="05000000000000000000" pitchFamily="2" charset="2"/>
              <a:buNone/>
            </a:pPr>
            <a:r>
              <a:rPr lang="en-US" altLang="zh-CN" b="1" dirty="0"/>
              <a:t>4.2 </a:t>
            </a:r>
            <a:r>
              <a:rPr lang="zh-CN" altLang="en-US" b="1" dirty="0"/>
              <a:t>某些非</a:t>
            </a:r>
            <a:r>
              <a:rPr lang="en-US" altLang="zh-CN" b="1" dirty="0"/>
              <a:t>LL(1)</a:t>
            </a:r>
            <a:r>
              <a:rPr lang="zh-CN" altLang="en-US" b="1" dirty="0"/>
              <a:t>文法到</a:t>
            </a:r>
            <a:r>
              <a:rPr lang="en-US" altLang="zh-CN" b="1" dirty="0"/>
              <a:t>LL(1)</a:t>
            </a:r>
            <a:r>
              <a:rPr lang="zh-CN" altLang="en-US" b="1" dirty="0"/>
              <a:t>文法的等价变换</a:t>
            </a:r>
            <a:endParaRPr lang="zh-CN" altLang="en-US" b="1" dirty="0"/>
          </a:p>
          <a:p>
            <a:pPr eaLnBrk="1" hangingPunct="1">
              <a:lnSpc>
                <a:spcPct val="160000"/>
              </a:lnSpc>
              <a:buFont typeface="Wingdings" panose="05000000000000000000" pitchFamily="2" charset="2"/>
              <a:buNone/>
            </a:pPr>
            <a:r>
              <a:rPr lang="en-US" altLang="zh-CN" b="1" dirty="0"/>
              <a:t>4.3 LL(1)</a:t>
            </a:r>
            <a:r>
              <a:rPr lang="zh-CN" altLang="en-US" b="1" dirty="0"/>
              <a:t>分析的实现</a:t>
            </a:r>
            <a:endParaRPr lang="en-US" altLang="zh-CN" b="1" dirty="0"/>
          </a:p>
          <a:p>
            <a:pPr eaLnBrk="1" hangingPunct="1">
              <a:lnSpc>
                <a:spcPct val="160000"/>
              </a:lnSpc>
              <a:buFont typeface="Wingdings" panose="05000000000000000000" pitchFamily="2" charset="2"/>
              <a:buNone/>
            </a:pPr>
            <a:r>
              <a:rPr lang="zh-CN" altLang="en-US" b="1" dirty="0"/>
              <a:t>本章小结</a:t>
            </a:r>
            <a:endParaRPr lang="zh-CN" altLang="en-US" b="1" dirty="0"/>
          </a:p>
          <a:p>
            <a:pPr eaLnBrk="1" hangingPunct="1">
              <a:buChar char="•"/>
            </a:pPr>
            <a:endParaRPr lang="zh-CN" altLang="en-US" sz="2000" b="1" dirty="0"/>
          </a:p>
          <a:p>
            <a:pPr eaLnBrk="1" hangingPunct="1">
              <a:lnSpc>
                <a:spcPct val="90000"/>
              </a:lnSpc>
              <a:buChar char="•"/>
            </a:pPr>
            <a:endParaRPr lang="en-US" altLang="zh-CN" sz="2000" dirty="0"/>
          </a:p>
        </p:txBody>
      </p:sp>
      <p:sp>
        <p:nvSpPr>
          <p:cNvPr id="2051" name="Rectangle 3"/>
          <p:cNvSpPr>
            <a:spLocks noChangeArrowheads="1"/>
          </p:cNvSpPr>
          <p:nvPr/>
        </p:nvSpPr>
        <p:spPr bwMode="auto">
          <a:xfrm>
            <a:off x="228600" y="333375"/>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33795" name="Rectangle 3"/>
          <p:cNvSpPr>
            <a:spLocks noGrp="1" noRot="1" noChangeArrowheads="1"/>
          </p:cNvSpPr>
          <p:nvPr>
            <p:ph idx="1"/>
          </p:nvPr>
        </p:nvSpPr>
        <p:spPr>
          <a:xfrm>
            <a:off x="419100" y="1844675"/>
            <a:ext cx="8305800" cy="202406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TE′   E</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95940" name="Text Box 4"/>
          <p:cNvSpPr txBox="1"/>
          <p:nvPr/>
        </p:nvSpPr>
        <p:spPr>
          <a:xfrm>
            <a:off x="0" y="4508500"/>
            <a:ext cx="9144000" cy="1773238"/>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(F)={+</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Rot="1"/>
          </p:cNvSpPr>
          <p:nvPr>
            <p:ph idx="1"/>
          </p:nvPr>
        </p:nvSpPr>
        <p:spPr>
          <a:xfrm>
            <a:off x="457200" y="1600200"/>
            <a:ext cx="8362950"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3) </a:t>
            </a:r>
            <a:r>
              <a:rPr lang="zh-CN" altLang="en-US" b="1" dirty="0">
                <a:solidFill>
                  <a:srgbClr val="000000"/>
                </a:solidFill>
              </a:rPr>
              <a:t>选择符号集合 </a:t>
            </a:r>
            <a:r>
              <a:rPr lang="en-US" altLang="zh-CN" b="1" dirty="0">
                <a:solidFill>
                  <a:srgbClr val="000000"/>
                </a:solidFill>
              </a:rPr>
              <a:t>Select(A</a:t>
            </a:r>
            <a:r>
              <a:rPr lang="en-US" altLang="zh-CN" sz="2800" b="1" dirty="0">
                <a:solidFill>
                  <a:srgbClr val="000000"/>
                </a:solidFill>
                <a:latin typeface="宋体" pitchFamily="2" charset="-122"/>
              </a:rPr>
              <a:t> →</a:t>
            </a:r>
            <a:r>
              <a:rPr lang="el-GR" altLang="zh-CN" sz="2800" b="1" dirty="0">
                <a:solidFill>
                  <a:srgbClr val="000000"/>
                </a:solidFill>
                <a:latin typeface="宋体" pitchFamily="2" charset="-122"/>
              </a:rPr>
              <a:t>α</a:t>
            </a:r>
            <a:r>
              <a:rPr lang="en-US" altLang="zh-CN" b="1" dirty="0">
                <a:solidFill>
                  <a:srgbClr val="000000"/>
                </a:solidFill>
              </a:rPr>
              <a:t>)</a:t>
            </a:r>
            <a:r>
              <a:rPr lang="zh-CN" altLang="en-US" b="1" dirty="0">
                <a:solidFill>
                  <a:srgbClr val="000000"/>
                </a:solidFill>
              </a:rPr>
              <a:t>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zh-CN" altLang="en-US" sz="2800" b="1" dirty="0">
                <a:solidFill>
                  <a:srgbClr val="FF0000"/>
                </a:solidFill>
                <a:latin typeface="宋体" pitchFamily="2" charset="-122"/>
              </a:rPr>
              <a:t>定义</a:t>
            </a:r>
            <a:r>
              <a:rPr lang="en-US" altLang="zh-CN" sz="2800" b="1" dirty="0">
                <a:solidFill>
                  <a:srgbClr val="FF0000"/>
                </a:solidFill>
                <a:latin typeface="宋体" pitchFamily="2" charset="-122"/>
              </a:rPr>
              <a:t>4.3</a:t>
            </a: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一个产生式的选择符号集</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zh-CN" altLang="en-US" sz="2800" dirty="0">
                <a:solidFill>
                  <a:srgbClr val="000000"/>
                </a:solidFill>
              </a:rPr>
              <a:t>。</a:t>
            </a:r>
            <a:endParaRPr lang="en-US" altLang="zh-CN" sz="2800" dirty="0">
              <a:solidFill>
                <a:srgbClr val="000000"/>
              </a:solidFill>
            </a:endParaRPr>
          </a:p>
          <a:p>
            <a:pPr algn="just" eaLnBrk="1" hangingPunct="1">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给定上下文无关文法的产生式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        A∈V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zh-CN" altLang="en-US" sz="2800" b="1" dirty="0">
                <a:solidFill>
                  <a:srgbClr val="000000"/>
                </a:solidFill>
                <a:latin typeface="宋体" pitchFamily="2" charset="-122"/>
              </a:rPr>
              <a:t> ， </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若</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，则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若</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，则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n-US" altLang="zh-CN" sz="2800" b="1" dirty="0">
                <a:solidFill>
                  <a:srgbClr val="000000"/>
                </a:solidFill>
                <a:latin typeface="Times New Roman" panose="02020703060505090304" pitchFamily="18" charset="0"/>
                <a:cs typeface="Times New Roman" panose="02020703060505090304" pitchFamily="18" charset="0"/>
              </a:rPr>
              <a:t>Ɛ</a:t>
            </a:r>
            <a:r>
              <a:rPr lang="en-US" altLang="zh-CN" sz="2800" b="1" dirty="0">
                <a:solidFill>
                  <a:srgbClr val="000000"/>
                </a:solidFill>
                <a:latin typeface="宋体" pitchFamily="2" charset="-122"/>
              </a:rPr>
              <a:t>})U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rPr>
              <a:t>(A)</a:t>
            </a:r>
            <a:r>
              <a:rPr lang="zh-CN" altLang="en-US" sz="2800" dirty="0">
                <a:solidFill>
                  <a:srgbClr val="000000"/>
                </a:solidFill>
              </a:rPr>
              <a:t>。</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1748" name="TextBox 1"/>
          <p:cNvSpPr txBox="1"/>
          <p:nvPr/>
        </p:nvSpPr>
        <p:spPr>
          <a:xfrm>
            <a:off x="1244600" y="4292600"/>
            <a:ext cx="7921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latin typeface="Arial" panose="02080604020202020204" pitchFamily="34" charset="0"/>
                <a:ea typeface="宋体" pitchFamily="2" charset="-122"/>
              </a:rPr>
              <a:t>*  </a:t>
            </a:r>
            <a:endParaRPr lang="zh-CN" altLang="en-US" sz="1800" dirty="0">
              <a:latin typeface="Arial" panose="02080604020202020204" pitchFamily="34" charset="0"/>
              <a:ea typeface="宋体" pitchFamily="2" charset="-122"/>
            </a:endParaRPr>
          </a:p>
        </p:txBody>
      </p:sp>
      <p:pic>
        <p:nvPicPr>
          <p:cNvPr id="31749" name="Picture 4"/>
          <p:cNvPicPr>
            <a:picLocks noChangeAspect="1"/>
          </p:cNvPicPr>
          <p:nvPr/>
        </p:nvPicPr>
        <p:blipFill>
          <a:blip r:embed="rId1"/>
          <a:stretch>
            <a:fillRect/>
          </a:stretch>
        </p:blipFill>
        <p:spPr>
          <a:xfrm>
            <a:off x="1244600" y="4770438"/>
            <a:ext cx="841375" cy="493712"/>
          </a:xfrm>
          <a:prstGeom prst="rect">
            <a:avLst/>
          </a:prstGeom>
          <a:noFill/>
          <a:ln w="9525">
            <a:noFill/>
          </a:ln>
        </p:spPr>
      </p:pic>
      <p:sp>
        <p:nvSpPr>
          <p:cNvPr id="31750" name="TextBox 2"/>
          <p:cNvSpPr txBox="1"/>
          <p:nvPr/>
        </p:nvSpPr>
        <p:spPr>
          <a:xfrm>
            <a:off x="1116013" y="4387850"/>
            <a:ext cx="671512"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latin typeface="Arial" panose="02080604020202020204" pitchFamily="34" charset="0"/>
                <a:ea typeface="宋体" pitchFamily="2" charset="-122"/>
              </a:rPr>
              <a:t>   /</a:t>
            </a:r>
            <a:endParaRPr lang="zh-CN" altLang="en-US" sz="1800" dirty="0">
              <a:latin typeface="Arial" panose="02080604020202020204" pitchFamily="34" charset="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33795" name="Rectangle 3"/>
          <p:cNvSpPr>
            <a:spLocks noGrp="1" noRot="1" noChangeArrowheads="1"/>
          </p:cNvSpPr>
          <p:nvPr>
            <p:ph idx="1"/>
          </p:nvPr>
        </p:nvSpPr>
        <p:spPr>
          <a:xfrm>
            <a:off x="419100" y="1844675"/>
            <a:ext cx="8305800" cy="202406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TE′   E</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TE</a:t>
            </a:r>
            <a:r>
              <a:rPr kumimoji="0" lang="en-US" altLang="zh-CN" sz="2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FT</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FT</a:t>
            </a:r>
            <a:r>
              <a:rPr kumimoji="0" lang="en-US" altLang="zh-CN" sz="2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(E)|</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95940" name="Text Box 4"/>
          <p:cNvSpPr txBox="1"/>
          <p:nvPr/>
        </p:nvSpPr>
        <p:spPr>
          <a:xfrm>
            <a:off x="17463" y="3429000"/>
            <a:ext cx="9144000" cy="3340100"/>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E’</a:t>
            </a:r>
            <a:r>
              <a:rPr lang="en-US" altLang="zh-CN" sz="2800" b="1" dirty="0">
                <a:solidFill>
                  <a:srgbClr val="000000"/>
                </a:solidFill>
                <a:latin typeface="宋体" pitchFamily="2" charset="-122"/>
              </a:rPr>
              <a:t>→ +</a:t>
            </a:r>
            <a:r>
              <a:rPr lang="en-US" altLang="zh-CN" sz="2600" b="1" dirty="0">
                <a:solidFill>
                  <a:srgbClr val="000000"/>
                </a:solidFill>
                <a:latin typeface="宋体" pitchFamily="2" charset="-122"/>
              </a:rPr>
              <a:t>TE’</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(+TE’)={+}</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E</a:t>
            </a:r>
            <a:r>
              <a:rPr lang="en-US" altLang="zh-CN" sz="2800" b="1" dirty="0">
                <a:solidFill>
                  <a:srgbClr val="000000"/>
                </a:solidFill>
                <a:latin typeface="宋体" pitchFamily="2" charset="-122"/>
              </a:rPr>
              <a:t>’→ </a:t>
            </a:r>
            <a:r>
              <a:rPr lang="en-US" altLang="zh-CN" sz="2600" b="1" dirty="0">
                <a:solidFill>
                  <a:srgbClr val="000000"/>
                </a:solidFill>
                <a:latin typeface="Times New Roman" panose="02020703060505090304" pitchFamily="18" charset="0"/>
              </a:rPr>
              <a:t>Ɛ</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T’</a:t>
            </a:r>
            <a:r>
              <a:rPr lang="en-US" altLang="zh-CN" sz="2800" b="1" dirty="0">
                <a:solidFill>
                  <a:srgbClr val="000000"/>
                </a:solidFill>
                <a:latin typeface="宋体" pitchFamily="2" charset="-122"/>
              </a:rPr>
              <a:t>→ *FT</a:t>
            </a:r>
            <a:r>
              <a:rPr lang="en-US" altLang="zh-CN" sz="2600" b="1" dirty="0">
                <a:solidFill>
                  <a:srgbClr val="000000"/>
                </a:solidFill>
                <a:latin typeface="宋体" pitchFamily="2" charset="-122"/>
              </a:rPr>
              <a:t>’</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T’</a:t>
            </a:r>
            <a:r>
              <a:rPr lang="en-US" altLang="zh-CN" sz="2800" b="1" dirty="0">
                <a:solidFill>
                  <a:srgbClr val="000000"/>
                </a:solidFill>
                <a:latin typeface="宋体" pitchFamily="2" charset="-122"/>
              </a:rPr>
              <a:t>→ </a:t>
            </a:r>
            <a:r>
              <a:rPr lang="en-US" altLang="zh-CN" sz="2600" b="1" dirty="0">
                <a:solidFill>
                  <a:srgbClr val="000000"/>
                </a:solidFill>
                <a:latin typeface="Times New Roman" panose="02020703060505090304" pitchFamily="18" charset="0"/>
              </a:rPr>
              <a:t>Ɛ</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F </a:t>
            </a:r>
            <a:r>
              <a:rPr lang="en-US" altLang="zh-CN" sz="2800" b="1" dirty="0">
                <a:solidFill>
                  <a:srgbClr val="000000"/>
                </a:solidFill>
                <a:latin typeface="宋体" pitchFamily="2" charset="-122"/>
              </a:rPr>
              <a:t>→ (E)</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F </a:t>
            </a:r>
            <a:r>
              <a:rPr lang="en-US" altLang="zh-CN" sz="2800" b="1" dirty="0">
                <a:solidFill>
                  <a:srgbClr val="000000"/>
                </a:solidFill>
                <a:latin typeface="宋体" pitchFamily="2" charset="-122"/>
              </a:rPr>
              <a:t>→ i</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(i)={i}</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Rot="1"/>
          </p:cNvSpPr>
          <p:nvPr>
            <p:ph idx="1"/>
          </p:nvPr>
        </p:nvSpPr>
        <p:spPr>
          <a:xfrm>
            <a:off x="457200" y="1600200"/>
            <a:ext cx="8362950"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4) LL(1)</a:t>
            </a:r>
            <a:r>
              <a:rPr lang="zh-CN" altLang="en-US" b="1" dirty="0">
                <a:solidFill>
                  <a:srgbClr val="000000"/>
                </a:solidFill>
              </a:rPr>
              <a:t>文法的定义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zh-CN" altLang="en-US" sz="2800" b="1" dirty="0">
                <a:solidFill>
                  <a:srgbClr val="FF0000"/>
                </a:solidFill>
                <a:latin typeface="宋体" pitchFamily="2" charset="-122"/>
              </a:rPr>
              <a:t>    定义</a:t>
            </a:r>
            <a:r>
              <a:rPr lang="en-US" altLang="zh-CN" sz="2800" b="1" dirty="0">
                <a:solidFill>
                  <a:srgbClr val="FF0000"/>
                </a:solidFill>
                <a:latin typeface="宋体" pitchFamily="2" charset="-122"/>
              </a:rPr>
              <a:t>4.4 </a:t>
            </a:r>
            <a:r>
              <a:rPr lang="zh-CN" altLang="en-US" sz="2800" b="1" dirty="0">
                <a:solidFill>
                  <a:srgbClr val="000000"/>
                </a:solidFill>
                <a:latin typeface="宋体" pitchFamily="2" charset="-122"/>
              </a:rPr>
              <a:t>一个上下文无关文法是</a:t>
            </a:r>
            <a:r>
              <a:rPr lang="en-US" altLang="zh-CN" sz="2800" b="1" dirty="0">
                <a:solidFill>
                  <a:srgbClr val="000000"/>
                </a:solidFill>
                <a:latin typeface="宋体" pitchFamily="2" charset="-122"/>
              </a:rPr>
              <a:t>LL(1)</a:t>
            </a:r>
            <a:r>
              <a:rPr lang="zh-CN" altLang="en-US" sz="2800" b="1" dirty="0">
                <a:solidFill>
                  <a:srgbClr val="000000"/>
                </a:solidFill>
                <a:latin typeface="宋体" pitchFamily="2" charset="-122"/>
              </a:rPr>
              <a:t>文法的充分必要条件是，对每个非终结符</a:t>
            </a:r>
            <a:r>
              <a:rPr lang="en-US" altLang="zh-CN" sz="2800" b="1" dirty="0">
                <a:solidFill>
                  <a:srgbClr val="000000"/>
                </a:solidFill>
                <a:latin typeface="宋体" pitchFamily="2" charset="-122"/>
              </a:rPr>
              <a:t>A</a:t>
            </a:r>
            <a:r>
              <a:rPr lang="zh-CN" altLang="en-US" sz="2800" b="1" dirty="0">
                <a:solidFill>
                  <a:srgbClr val="000000"/>
                </a:solidFill>
                <a:latin typeface="宋体" pitchFamily="2" charset="-122"/>
              </a:rPr>
              <a:t>的两个产生式</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满足：</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a:t>
            </a:r>
            <a:r>
              <a:rPr lang="en-US" altLang="zh-CN" sz="2800" b="1" dirty="0">
                <a:solidFill>
                  <a:srgbClr val="000000"/>
                </a:solidFill>
              </a:rPr>
              <a:t> Ø</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这里，</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，和</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不能同时成立。</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4820" name="TextBox 1"/>
          <p:cNvSpPr txBox="1"/>
          <p:nvPr/>
        </p:nvSpPr>
        <p:spPr>
          <a:xfrm>
            <a:off x="4067175" y="5084763"/>
            <a:ext cx="792163"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solidFill>
                  <a:srgbClr val="000000"/>
                </a:solidFill>
                <a:latin typeface="Arial" panose="02080604020202020204" pitchFamily="34" charset="0"/>
                <a:ea typeface="宋体" pitchFamily="2" charset="-122"/>
              </a:rPr>
              <a:t>*  </a:t>
            </a:r>
            <a:endParaRPr lang="zh-CN" altLang="en-US" sz="1800" dirty="0">
              <a:solidFill>
                <a:srgbClr val="000000"/>
              </a:solidFill>
              <a:latin typeface="Arial" panose="02080604020202020204" pitchFamily="34" charset="0"/>
              <a:ea typeface="宋体" pitchFamily="2" charset="-122"/>
            </a:endParaRPr>
          </a:p>
        </p:txBody>
      </p:sp>
      <p:pic>
        <p:nvPicPr>
          <p:cNvPr id="34821" name="Picture 4"/>
          <p:cNvPicPr>
            <a:picLocks noChangeAspect="1"/>
          </p:cNvPicPr>
          <p:nvPr/>
        </p:nvPicPr>
        <p:blipFill>
          <a:blip r:embed="rId1"/>
          <a:stretch>
            <a:fillRect/>
          </a:stretch>
        </p:blipFill>
        <p:spPr>
          <a:xfrm>
            <a:off x="2411413" y="5084763"/>
            <a:ext cx="841375" cy="493712"/>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Rot="1"/>
          </p:cNvSpPr>
          <p:nvPr>
            <p:ph idx="1"/>
          </p:nvPr>
        </p:nvSpPr>
        <p:spPr>
          <a:xfrm>
            <a:off x="457200" y="1600200"/>
            <a:ext cx="8075613"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4)  LL(1)</a:t>
            </a:r>
            <a:r>
              <a:rPr lang="zh-CN" altLang="en-US" b="1" dirty="0">
                <a:solidFill>
                  <a:srgbClr val="000000"/>
                </a:solidFill>
              </a:rPr>
              <a:t>文法的定义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en-US" altLang="zh-CN" sz="2800" b="1" dirty="0">
                <a:solidFill>
                  <a:srgbClr val="000000"/>
                </a:solidFill>
                <a:latin typeface="宋体" pitchFamily="2" charset="-122"/>
              </a:rPr>
              <a:t>      LL(1)</a:t>
            </a:r>
            <a:r>
              <a:rPr lang="zh-CN" altLang="en-US" sz="2800" b="1" dirty="0">
                <a:solidFill>
                  <a:srgbClr val="000000"/>
                </a:solidFill>
                <a:latin typeface="宋体" pitchFamily="2" charset="-122"/>
              </a:rPr>
              <a:t>的含义是：第</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个</a:t>
            </a:r>
            <a:r>
              <a:rPr lang="en-US" altLang="zh-CN" sz="2800" b="1" dirty="0">
                <a:solidFill>
                  <a:srgbClr val="000000"/>
                </a:solidFill>
                <a:latin typeface="宋体" pitchFamily="2" charset="-122"/>
              </a:rPr>
              <a:t>L </a:t>
            </a:r>
            <a:r>
              <a:rPr lang="zh-CN" altLang="en-US" sz="2800" b="1" dirty="0">
                <a:solidFill>
                  <a:srgbClr val="000000"/>
                </a:solidFill>
                <a:latin typeface="宋体" pitchFamily="2" charset="-122"/>
              </a:rPr>
              <a:t>表明自顶向下分析是从左到右扫描输入串，第</a:t>
            </a:r>
            <a:r>
              <a:rPr lang="en-US" altLang="zh-CN" sz="2800" b="1" dirty="0">
                <a:solidFill>
                  <a:srgbClr val="000000"/>
                </a:solidFill>
                <a:latin typeface="宋体" pitchFamily="2" charset="-122"/>
              </a:rPr>
              <a:t>2</a:t>
            </a:r>
            <a:r>
              <a:rPr lang="zh-CN" altLang="en-US" sz="2800" b="1" dirty="0">
                <a:solidFill>
                  <a:srgbClr val="000000"/>
                </a:solidFill>
                <a:latin typeface="宋体" pitchFamily="2" charset="-122"/>
              </a:rPr>
              <a:t>个</a:t>
            </a:r>
            <a:r>
              <a:rPr lang="en-US" altLang="zh-CN" sz="2800" b="1" dirty="0">
                <a:solidFill>
                  <a:srgbClr val="000000"/>
                </a:solidFill>
                <a:latin typeface="宋体" pitchFamily="2" charset="-122"/>
              </a:rPr>
              <a:t>L </a:t>
            </a:r>
            <a:r>
              <a:rPr lang="zh-CN" altLang="en-US" sz="2800" b="1" dirty="0">
                <a:solidFill>
                  <a:srgbClr val="000000"/>
                </a:solidFill>
                <a:latin typeface="宋体" pitchFamily="2" charset="-122"/>
              </a:rPr>
              <a:t>表明分析过程采用最左推导，</a:t>
            </a:r>
            <a:r>
              <a:rPr lang="en-US" altLang="zh-CN" sz="2800" b="1" dirty="0">
                <a:solidFill>
                  <a:srgbClr val="000000"/>
                </a:solidFill>
                <a:latin typeface="宋体" pitchFamily="2" charset="-122"/>
              </a:rPr>
              <a:t>1 </a:t>
            </a:r>
            <a:r>
              <a:rPr lang="zh-CN" altLang="en-US" sz="2800" b="1" dirty="0">
                <a:solidFill>
                  <a:srgbClr val="000000"/>
                </a:solidFill>
                <a:latin typeface="宋体" pitchFamily="2" charset="-122"/>
              </a:rPr>
              <a:t>表明只需向右看一个符号便可决定如何推导。</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Rot="1"/>
          </p:cNvSpPr>
          <p:nvPr>
            <p:ph idx="1"/>
          </p:nvPr>
        </p:nvSpPr>
        <p:spPr>
          <a:xfrm>
            <a:off x="457200" y="1600200"/>
            <a:ext cx="8075613"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5)  LL(1)</a:t>
            </a:r>
            <a:r>
              <a:rPr lang="zh-CN" altLang="en-US" b="1" dirty="0">
                <a:solidFill>
                  <a:srgbClr val="000000"/>
                </a:solidFill>
              </a:rPr>
              <a:t>文法的判定</a:t>
            </a:r>
            <a:endParaRPr lang="zh-CN" altLang="en-US" b="1" dirty="0">
              <a:solidFill>
                <a:srgbClr val="FF0000"/>
              </a:solidFill>
            </a:endParaRPr>
          </a:p>
          <a:p>
            <a:pPr algn="just" eaLnBrk="1" hangingPunct="1">
              <a:lnSpc>
                <a:spcPct val="150000"/>
              </a:lnSpc>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步骤：</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、求出能推出</a:t>
            </a:r>
            <a:r>
              <a:rPr lang="en-US" altLang="zh-CN" sz="2800" b="1" dirty="0">
                <a:solidFill>
                  <a:srgbClr val="000000"/>
                </a:solidFill>
                <a:latin typeface="Times New Roman" panose="02020703060505090304" pitchFamily="18" charset="0"/>
                <a:cs typeface="Times New Roman" panose="02020703060505090304" pitchFamily="18" charset="0"/>
              </a:rPr>
              <a:t>Ɛ</a:t>
            </a:r>
            <a:r>
              <a:rPr lang="zh-CN" altLang="en-US" sz="2800" b="1" dirty="0">
                <a:solidFill>
                  <a:srgbClr val="000000"/>
                </a:solidFill>
                <a:latin typeface="Times New Roman" panose="02020703060505090304" pitchFamily="18" charset="0"/>
                <a:cs typeface="Times New Roman" panose="02020703060505090304" pitchFamily="18" charset="0"/>
              </a:rPr>
              <a:t>的非终结符；</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2</a:t>
            </a:r>
            <a:r>
              <a:rPr lang="zh-CN" altLang="en-US" sz="2800" b="1" dirty="0">
                <a:solidFill>
                  <a:srgbClr val="000000"/>
                </a:solidFill>
                <a:latin typeface="Times New Roman" panose="02020703060505090304" pitchFamily="18" charset="0"/>
                <a:cs typeface="Times New Roman" panose="02020703060505090304" pitchFamily="18" charset="0"/>
              </a:rPr>
              <a:t>、计算每一文法符号的 </a:t>
            </a:r>
            <a:r>
              <a:rPr lang="en-US" altLang="zh-CN" sz="2800" b="1" dirty="0">
                <a:solidFill>
                  <a:srgbClr val="000000"/>
                </a:solidFill>
                <a:latin typeface="Times New Roman" panose="02020703060505090304" pitchFamily="18" charset="0"/>
                <a:cs typeface="Times New Roman" panose="02020703060505090304" pitchFamily="18" charset="0"/>
              </a:rPr>
              <a:t>First(X)</a:t>
            </a:r>
            <a:r>
              <a:rPr lang="zh-CN" altLang="en-US" sz="2800" b="1" dirty="0">
                <a:solidFill>
                  <a:srgbClr val="000000"/>
                </a:solidFill>
                <a:latin typeface="Times New Roman" panose="02020703060505090304" pitchFamily="18" charset="0"/>
                <a:cs typeface="Times New Roman" panose="02020703060505090304" pitchFamily="18" charset="0"/>
              </a:rPr>
              <a:t>；</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3</a:t>
            </a:r>
            <a:r>
              <a:rPr lang="zh-CN" altLang="en-US" sz="2800" b="1" dirty="0">
                <a:solidFill>
                  <a:srgbClr val="000000"/>
                </a:solidFill>
                <a:latin typeface="Times New Roman" panose="02020703060505090304" pitchFamily="18" charset="0"/>
                <a:cs typeface="Times New Roman" panose="02020703060505090304" pitchFamily="18" charset="0"/>
              </a:rPr>
              <a:t>、计算每个非终结符的</a:t>
            </a:r>
            <a:r>
              <a:rPr lang="en-US" altLang="zh-CN" sz="2800" b="1" dirty="0">
                <a:solidFill>
                  <a:srgbClr val="000000"/>
                </a:solidFill>
                <a:latin typeface="Times New Roman" panose="02020703060505090304" pitchFamily="18" charset="0"/>
                <a:cs typeface="Times New Roman" panose="02020703060505090304" pitchFamily="18" charset="0"/>
              </a:rPr>
              <a:t>Follow(A);</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4</a:t>
            </a:r>
            <a:r>
              <a:rPr lang="zh-CN" altLang="en-US" sz="2800" b="1" dirty="0">
                <a:solidFill>
                  <a:srgbClr val="000000"/>
                </a:solidFill>
                <a:latin typeface="Times New Roman" panose="02020703060505090304" pitchFamily="18" charset="0"/>
                <a:cs typeface="Times New Roman" panose="02020703060505090304" pitchFamily="18" charset="0"/>
              </a:rPr>
              <a:t>、计算每个产生式的</a:t>
            </a:r>
            <a:r>
              <a:rPr lang="en-US" altLang="zh-CN" sz="2800" b="1" dirty="0">
                <a:solidFill>
                  <a:srgbClr val="000000"/>
                </a:solidFill>
                <a:latin typeface="Times New Roman" panose="02020703060505090304" pitchFamily="18" charset="0"/>
                <a:cs typeface="Times New Roman" panose="02020703060505090304" pitchFamily="18" charset="0"/>
              </a:rPr>
              <a:t>Select(A</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n-US" altLang="zh-CN" sz="2800" b="1" dirty="0">
                <a:solidFill>
                  <a:srgbClr val="000000"/>
                </a:solidFill>
                <a:latin typeface="Times New Roman" panose="02020703060505090304" pitchFamily="18" charset="0"/>
                <a:cs typeface="Times New Roman" panose="02020703060505090304" pitchFamily="18" charset="0"/>
              </a:rPr>
              <a:t> ;  </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5</a:t>
            </a:r>
            <a:r>
              <a:rPr lang="zh-CN" altLang="en-US" sz="2800" b="1" dirty="0">
                <a:solidFill>
                  <a:srgbClr val="000000"/>
                </a:solidFill>
                <a:latin typeface="Times New Roman" panose="02020703060505090304" pitchFamily="18" charset="0"/>
                <a:cs typeface="Times New Roman" panose="02020703060505090304" pitchFamily="18" charset="0"/>
              </a:rPr>
              <a:t>、判断相同左部产生式的</a:t>
            </a:r>
            <a:r>
              <a:rPr lang="en-US" altLang="zh-CN" sz="2800" b="1" dirty="0">
                <a:solidFill>
                  <a:srgbClr val="000000"/>
                </a:solidFill>
                <a:latin typeface="宋体" pitchFamily="2" charset="-122"/>
              </a:rPr>
              <a:t>S</a:t>
            </a:r>
            <a:r>
              <a:rPr lang="en-US" altLang="zh-CN" sz="2800" b="1" dirty="0">
                <a:solidFill>
                  <a:srgbClr val="000000"/>
                </a:solidFill>
                <a:latin typeface="Times New Roman" panose="02020703060505090304" pitchFamily="18" charset="0"/>
                <a:cs typeface="Times New Roman" panose="02020703060505090304" pitchFamily="18" charset="0"/>
              </a:rPr>
              <a:t>elect</a:t>
            </a:r>
            <a:r>
              <a:rPr lang="zh-CN" altLang="en-US" sz="2800" b="1" dirty="0">
                <a:solidFill>
                  <a:srgbClr val="000000"/>
                </a:solidFill>
                <a:latin typeface="宋体" pitchFamily="2" charset="-122"/>
              </a:rPr>
              <a:t>交集。</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075613"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chemeClr val="tx1"/>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chemeClr val="tx1"/>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chemeClr val="tx1"/>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1</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、求出能推出</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Ɛ</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的非终结符；</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a:ea typeface="+mn-ea"/>
                <a:cs typeface="Times New Roman" panose="02020703060505090304"/>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8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a:t>
            </a:r>
            <a:r>
              <a:rPr kumimoji="0" lang="en-US" altLang="en-US" sz="24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703060505090304"/>
                <a:ea typeface="宋体" pitchFamily="2" charset="-122"/>
                <a:cs typeface="Times New Roman" panose="02020703060505090304"/>
                <a:sym typeface="Symbol" panose="05050102010706020507" pitchFamily="18" charset="2"/>
              </a:rPr>
              <a:t>Ɛ</a:t>
            </a:r>
            <a:endParaRPr kumimoji="0" lang="en-US" altLang="zh-CN" sz="2600" b="0" i="0" u="none" strike="noStrike" kern="1200" cap="none" spc="0" normalizeH="0" baseline="0" noProof="0" dirty="0" smtClean="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              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8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703060505090304"/>
                <a:ea typeface="宋体" pitchFamily="2" charset="-122"/>
                <a:cs typeface="Times New Roman" panose="02020703060505090304"/>
                <a:sym typeface="Symbol" panose="05050102010706020507" pitchFamily="18" charset="2"/>
              </a:rPr>
              <a:t>Ɛ</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4359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2</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、计算每一文法符号的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First(X)</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(E)=</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F)={(</a:t>
            </a:r>
            <a:r>
              <a:rPr kumimoji="1" lang="zh-CN" altLang="en-US" sz="2800" b="1" i="0" u="none" strike="noStrike" kern="1200" cap="none" spc="0" normalizeH="0" baseline="0" noProof="0" dirty="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err="1">
                <a:ln>
                  <a:noFill/>
                </a:ln>
                <a:solidFill>
                  <a:srgbClr val="000000"/>
                </a:solidFill>
                <a:effectLst/>
                <a:uLnTx/>
                <a:uFillTx/>
                <a:latin typeface="黑体" pitchFamily="49" charset="-122"/>
                <a:ea typeface="+mn-ea"/>
                <a:cs typeface="+mn-cs"/>
              </a:rPr>
              <a:t>i</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a:t>
            </a:r>
            <a:endPar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E</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zh-CN" altLang="en-US"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ε</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’)={*,ε}</a:t>
            </a:r>
            <a:endPar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075613"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3</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、计算每个非终结符的</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Follow(A);</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(E)=</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E′)={)</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T</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F)={+</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228600" y="1600200"/>
            <a:ext cx="86645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4</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、计算每个产生式的</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α</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a:ea typeface="+mn-ea"/>
                <a:cs typeface="Times New Roman" panose="02020703060505090304"/>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   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(F→</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 (E)</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F→</a:t>
            </a:r>
            <a:r>
              <a:rPr kumimoji="0" lang="en-US" altLang="zh-CN" sz="2600" b="1" i="0" u="none" strike="noStrike" kern="1200" cap="none" spc="0" normalizeH="0" baseline="0" noProof="0" dirty="0" err="1" smtClean="0">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Rot="1"/>
          </p:cNvSpPr>
          <p:nvPr>
            <p:ph idx="1"/>
          </p:nvPr>
        </p:nvSpPr>
        <p:spPr>
          <a:xfrm>
            <a:off x="684213" y="1549400"/>
            <a:ext cx="7848600" cy="4548188"/>
          </a:xfrm>
        </p:spPr>
        <p:txBody>
          <a:bodyPr vert="horz" wrap="square" lIns="91440" tIns="45720" rIns="91440" bIns="45720" anchor="t"/>
          <a:p>
            <a:pPr eaLnBrk="1" hangingPunct="1">
              <a:lnSpc>
                <a:spcPct val="160000"/>
              </a:lnSpc>
              <a:buNone/>
            </a:pPr>
            <a:r>
              <a:rPr lang="en-US" altLang="zh-CN" sz="3600" b="1" dirty="0"/>
              <a:t>4.1 </a:t>
            </a:r>
            <a:r>
              <a:rPr lang="zh-CN" altLang="en-US" sz="3600" b="1" dirty="0"/>
              <a:t>确定的自顶向下分析思想</a:t>
            </a:r>
            <a:endParaRPr lang="zh-CN" altLang="en-US" sz="3600" b="1" dirty="0"/>
          </a:p>
          <a:p>
            <a:pPr eaLnBrk="1" hangingPunct="1">
              <a:lnSpc>
                <a:spcPct val="160000"/>
              </a:lnSpc>
              <a:buFont typeface="Wingdings" panose="05000000000000000000" pitchFamily="2" charset="2"/>
              <a:buNone/>
            </a:pPr>
            <a:r>
              <a:rPr lang="zh-CN" altLang="en-US" sz="2800" dirty="0"/>
              <a:t>   一、</a:t>
            </a:r>
            <a:r>
              <a:rPr lang="en-US" altLang="zh-CN" b="1" dirty="0"/>
              <a:t>  </a:t>
            </a:r>
            <a:r>
              <a:rPr lang="zh-CN" altLang="en-US" b="1" dirty="0"/>
              <a:t>自顶向下分析技术</a:t>
            </a:r>
            <a:endParaRPr lang="zh-CN" altLang="en-US" b="1" dirty="0"/>
          </a:p>
          <a:p>
            <a:pPr eaLnBrk="1" hangingPunct="1">
              <a:lnSpc>
                <a:spcPct val="160000"/>
              </a:lnSpc>
              <a:buNone/>
            </a:pPr>
            <a:r>
              <a:rPr lang="zh-CN" altLang="en-US" b="1" dirty="0"/>
              <a:t>   二、</a:t>
            </a:r>
            <a:r>
              <a:rPr lang="en-US" altLang="zh-CN" b="1" dirty="0"/>
              <a:t> </a:t>
            </a:r>
            <a:r>
              <a:rPr lang="zh-CN" altLang="en-US" b="1" dirty="0">
                <a:solidFill>
                  <a:srgbClr val="000000"/>
                </a:solidFill>
              </a:rPr>
              <a:t>要解决的基本问题</a:t>
            </a:r>
            <a:endParaRPr lang="en-US" altLang="zh-CN" b="1" dirty="0">
              <a:solidFill>
                <a:srgbClr val="000000"/>
              </a:solidFill>
            </a:endParaRPr>
          </a:p>
          <a:p>
            <a:pPr eaLnBrk="1" hangingPunct="1">
              <a:lnSpc>
                <a:spcPct val="160000"/>
              </a:lnSpc>
              <a:buNone/>
            </a:pPr>
            <a:r>
              <a:rPr lang="en-US" altLang="zh-CN" b="1" dirty="0">
                <a:solidFill>
                  <a:srgbClr val="000000"/>
                </a:solidFill>
              </a:rPr>
              <a:t>   </a:t>
            </a:r>
            <a:r>
              <a:rPr lang="zh-CN" altLang="en-US" b="1" dirty="0">
                <a:solidFill>
                  <a:srgbClr val="000000"/>
                </a:solidFill>
              </a:rPr>
              <a:t>三、</a:t>
            </a:r>
            <a:r>
              <a:rPr lang="en-US" altLang="zh-CN" b="1" dirty="0"/>
              <a:t>  LL(1)</a:t>
            </a:r>
            <a:r>
              <a:rPr lang="zh-CN" altLang="en-US" b="1" dirty="0"/>
              <a:t>文法的定义和判定</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228600" y="1600200"/>
            <a:ext cx="86645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5</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、判断相同左部产生式的</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交集。</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*FT</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F</a:t>
            </a:r>
            <a:r>
              <a:rPr kumimoji="0" lang="en-US" altLang="zh-CN" sz="2800" b="1" i="0" u="none" strike="noStrike" kern="1200" cap="none" spc="0" normalizeH="0" baseline="0" noProof="0" dirty="0" err="1">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31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结论：因为关于</a:t>
            </a:r>
            <a:r>
              <a:rPr kumimoji="0" lang="en-US" altLang="zh-CN" sz="2800" b="1" i="0" u="none" strike="noStrike" kern="1200" cap="none" spc="0" normalizeH="0" baseline="0" noProof="0" dirty="0" smtClean="0">
                <a:ln>
                  <a:noFill/>
                </a:ln>
                <a:solidFill>
                  <a:srgbClr val="FF0000"/>
                </a:solidFill>
                <a:effectLst/>
                <a:uLnTx/>
                <a:uFillTx/>
                <a:latin typeface="宋体" pitchFamily="2" charset="-122"/>
                <a:ea typeface="+mn-ea"/>
                <a:cs typeface="+mn-cs"/>
              </a:rPr>
              <a:t>E’,T’,F </a:t>
            </a: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的</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相同</a:t>
            </a:r>
            <a:r>
              <a:rPr kumimoji="0" lang="zh-CN" altLang="en-US"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左部产生式</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的</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pitchFamily="18" charset="0"/>
                <a:ea typeface="+mn-ea"/>
                <a:cs typeface="Times New Roman" panose="02020703060505090304" pitchFamily="18" charset="0"/>
              </a:rPr>
              <a:t>Select</a:t>
            </a: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交集都是空集，所以文法</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G[E]</a:t>
            </a:r>
            <a:r>
              <a:rPr kumimoji="0" lang="zh-CN" altLang="en-US"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是</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LL(1)</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文法。</a:t>
            </a:r>
            <a:endParaRPr kumimoji="0" lang="en-US" altLang="zh-CN" sz="2800" b="1" i="0" u="none" strike="noStrike" kern="1200" cap="none" spc="0" normalizeH="0" baseline="0" noProof="0" dirty="0" smtClean="0">
              <a:ln>
                <a:noFill/>
              </a:ln>
              <a:solidFill>
                <a:srgbClr val="FF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en-US" altLang="zh-CN" b="1" dirty="0">
                <a:solidFill>
                  <a:srgbClr val="000000"/>
                </a:solidFill>
              </a:rPr>
              <a:t>4.2 </a:t>
            </a:r>
            <a:r>
              <a:rPr lang="zh-CN" altLang="en-US" b="1" dirty="0">
                <a:solidFill>
                  <a:srgbClr val="000000"/>
                </a:solidFill>
              </a:rPr>
              <a:t>某些非</a:t>
            </a:r>
            <a:r>
              <a:rPr lang="en-US" altLang="zh-CN" b="1" dirty="0">
                <a:solidFill>
                  <a:srgbClr val="000000"/>
                </a:solidFill>
              </a:rPr>
              <a:t>LL(1)</a:t>
            </a:r>
            <a:r>
              <a:rPr lang="zh-CN" altLang="en-US" b="1" dirty="0">
                <a:solidFill>
                  <a:srgbClr val="000000"/>
                </a:solidFill>
              </a:rPr>
              <a:t>文法到</a:t>
            </a:r>
            <a:r>
              <a:rPr lang="en-US" altLang="zh-CN" b="1" dirty="0">
                <a:solidFill>
                  <a:srgbClr val="000000"/>
                </a:solidFill>
              </a:rPr>
              <a:t>LL(1)</a:t>
            </a:r>
            <a:r>
              <a:rPr lang="zh-CN" altLang="en-US" b="1" dirty="0">
                <a:solidFill>
                  <a:srgbClr val="000000"/>
                </a:solidFill>
              </a:rPr>
              <a:t>文法的等价变换</a:t>
            </a:r>
            <a:endParaRPr lang="zh-CN" altLang="en-US" b="1" dirty="0">
              <a:solidFill>
                <a:srgbClr val="000000"/>
              </a:solidFill>
            </a:endParaRPr>
          </a:p>
          <a:p>
            <a:pPr eaLnBrk="1" hangingPunct="1">
              <a:lnSpc>
                <a:spcPct val="160000"/>
              </a:lnSpc>
              <a:buFont typeface="Wingdings" panose="05000000000000000000" pitchFamily="2" charset="2"/>
              <a:buNone/>
            </a:pPr>
            <a:r>
              <a:rPr lang="zh-CN" altLang="en-US" sz="2800" dirty="0"/>
              <a:t>   一、</a:t>
            </a:r>
            <a:r>
              <a:rPr lang="en-US" altLang="zh-CN" b="1" dirty="0"/>
              <a:t>  </a:t>
            </a:r>
            <a:r>
              <a:rPr lang="zh-CN" altLang="en-US" b="1" dirty="0"/>
              <a:t>提取左公共因子</a:t>
            </a:r>
            <a:endParaRPr lang="zh-CN" altLang="en-US" b="1" dirty="0"/>
          </a:p>
          <a:p>
            <a:pPr eaLnBrk="1" hangingPunct="1">
              <a:lnSpc>
                <a:spcPct val="160000"/>
              </a:lnSpc>
              <a:buNone/>
            </a:pPr>
            <a:r>
              <a:rPr lang="zh-CN" altLang="en-US" b="1" dirty="0"/>
              <a:t>   二、</a:t>
            </a:r>
            <a:r>
              <a:rPr lang="en-US" altLang="zh-CN" b="1" dirty="0"/>
              <a:t> </a:t>
            </a:r>
            <a:r>
              <a:rPr lang="zh-CN" altLang="en-US" b="1" dirty="0"/>
              <a:t>消除左递归</a:t>
            </a:r>
            <a:endParaRPr lang="en-US"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Rot="1"/>
          </p:cNvSpPr>
          <p:nvPr>
            <p:ph idx="1"/>
          </p:nvPr>
        </p:nvSpPr>
        <p:spPr>
          <a:xfrm>
            <a:off x="647700" y="1547813"/>
            <a:ext cx="8077200" cy="4548187"/>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提取左公共因子</a:t>
            </a:r>
            <a:endParaRPr lang="en-US" altLang="zh-CN" b="1" dirty="0"/>
          </a:p>
          <a:p>
            <a:pPr eaLnBrk="1" hangingPunct="1">
              <a:lnSpc>
                <a:spcPct val="160000"/>
              </a:lnSpc>
              <a:buClr>
                <a:srgbClr val="2F2F2F"/>
              </a:buClr>
              <a:buNone/>
            </a:pPr>
            <a:r>
              <a:rPr lang="zh-CN" altLang="en-US" b="1" dirty="0"/>
              <a:t>一般形式：</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n</a:t>
            </a:r>
            <a:r>
              <a:rPr lang="zh-CN" altLang="en-US" b="1" dirty="0"/>
              <a:t>  </a:t>
            </a:r>
            <a:r>
              <a:rPr lang="en-US" altLang="zh-CN" b="1" dirty="0">
                <a:solidFill>
                  <a:srgbClr val="000000"/>
                </a:solidFill>
              </a:rPr>
              <a:t>   </a:t>
            </a:r>
            <a:endParaRPr lang="en-US" altLang="zh-CN" b="1" dirty="0">
              <a:solidFill>
                <a:srgbClr val="000000"/>
              </a:solidFill>
            </a:endParaRPr>
          </a:p>
          <a:p>
            <a:pPr eaLnBrk="1" hangingPunct="1">
              <a:lnSpc>
                <a:spcPct val="160000"/>
              </a:lnSpc>
              <a:buClr>
                <a:srgbClr val="2F2F2F"/>
              </a:buClr>
              <a:buNone/>
            </a:pPr>
            <a:r>
              <a:rPr lang="zh-CN" altLang="en-US" b="1" dirty="0">
                <a:solidFill>
                  <a:srgbClr val="000000"/>
                </a:solidFill>
              </a:rPr>
              <a:t>提取左公共因子：</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r>
              <a:rPr lang="zh-CN" altLang="en-US" b="1" dirty="0">
                <a:solidFill>
                  <a:srgbClr val="000000"/>
                </a:solidFill>
              </a:rPr>
              <a:t> </a:t>
            </a:r>
            <a:r>
              <a:rPr lang="en-US" altLang="zh-CN" b="1" dirty="0">
                <a:solidFill>
                  <a:srgbClr val="000000"/>
                </a:solidFill>
              </a:rPr>
              <a:t>)</a:t>
            </a:r>
            <a:endParaRPr lang="en-US" altLang="zh-CN" b="1" dirty="0">
              <a:solidFill>
                <a:srgbClr val="000000"/>
              </a:solidFill>
            </a:endParaRPr>
          </a:p>
          <a:p>
            <a:pPr eaLnBrk="1" hangingPunct="1">
              <a:lnSpc>
                <a:spcPct val="160000"/>
              </a:lnSpc>
              <a:buClr>
                <a:srgbClr val="2F2F2F"/>
              </a:buClr>
              <a:buNone/>
            </a:pPr>
            <a:r>
              <a:rPr lang="zh-CN" altLang="en-US" b="1" dirty="0">
                <a:solidFill>
                  <a:srgbClr val="000000"/>
                </a:solidFill>
              </a:rPr>
              <a:t>引进非终结符：</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a:t>
            </a:r>
            <a:r>
              <a:rPr lang="zh-CN" altLang="en-US" b="1" dirty="0">
                <a:solidFill>
                  <a:srgbClr val="000000"/>
                </a:solidFill>
              </a:rPr>
              <a:t> </a:t>
            </a:r>
            <a:endParaRPr lang="en-US" altLang="zh-CN" b="1" dirty="0"/>
          </a:p>
          <a:p>
            <a:pPr eaLnBrk="1" hangingPunct="1">
              <a:lnSpc>
                <a:spcPct val="160000"/>
              </a:lnSpc>
              <a:buNone/>
            </a:pPr>
            <a:r>
              <a:rPr lang="en-US" altLang="zh-CN" b="1" dirty="0"/>
              <a: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idx="1"/>
          </p:nvPr>
        </p:nvSpPr>
        <p:spPr>
          <a:xfrm>
            <a:off x="582613" y="1412875"/>
            <a:ext cx="8207375" cy="4991100"/>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a:t>
            </a:r>
            <a:r>
              <a:rPr lang="zh-CN" altLang="en-US" b="1" dirty="0">
                <a:solidFill>
                  <a:srgbClr val="000000"/>
                </a:solidFill>
              </a:rPr>
              <a:t>左</a:t>
            </a:r>
            <a:r>
              <a:rPr lang="zh-CN" altLang="en-US" b="1" dirty="0"/>
              <a:t>公共因子</a:t>
            </a:r>
            <a:endParaRPr lang="en-US" altLang="zh-CN" b="1" dirty="0"/>
          </a:p>
          <a:p>
            <a:pPr eaLnBrk="1" hangingPunct="1">
              <a:buClr>
                <a:srgbClr val="2F2F2F"/>
              </a:buClr>
              <a:buNone/>
            </a:pPr>
            <a:r>
              <a:rPr lang="zh-CN" altLang="en-US" b="1" dirty="0">
                <a:solidFill>
                  <a:srgbClr val="000000"/>
                </a:solidFill>
              </a:rPr>
              <a:t>例题：设有文法</a:t>
            </a:r>
            <a:r>
              <a:rPr lang="en-US" altLang="zh-CN" b="1" dirty="0">
                <a:solidFill>
                  <a:srgbClr val="000000"/>
                </a:solidFill>
              </a:rPr>
              <a:t>G[S]</a:t>
            </a:r>
            <a:r>
              <a:rPr lang="zh-CN" altLang="en-US" b="1" dirty="0">
                <a:solidFill>
                  <a:srgbClr val="000000"/>
                </a:solidFill>
              </a:rPr>
              <a:t>： </a:t>
            </a:r>
            <a:r>
              <a:rPr lang="en-US" altLang="zh-CN" b="1" dirty="0">
                <a:solidFill>
                  <a:srgbClr val="000000"/>
                </a:solidFill>
              </a:rPr>
              <a:t>S::=AB </a:t>
            </a:r>
            <a:endParaRPr lang="en-US" altLang="zh-CN" b="1" dirty="0">
              <a:solidFill>
                <a:srgbClr val="000000"/>
              </a:solidFill>
            </a:endParaRPr>
          </a:p>
          <a:p>
            <a:pPr eaLnBrk="1" hangingPunct="1">
              <a:buClr>
                <a:srgbClr val="2F2F2F"/>
              </a:buClr>
              <a:buNone/>
            </a:pPr>
            <a:r>
              <a:rPr lang="en-US" altLang="zh-CN" b="1" dirty="0">
                <a:solidFill>
                  <a:srgbClr val="000000"/>
                </a:solidFill>
              </a:rPr>
              <a:t>                                        A::=aAb|ab</a:t>
            </a:r>
            <a:endParaRPr lang="en-US" altLang="zh-CN" b="1" dirty="0">
              <a:solidFill>
                <a:srgbClr val="000000"/>
              </a:solidFill>
            </a:endParaRPr>
          </a:p>
          <a:p>
            <a:pPr eaLnBrk="1" hangingPunct="1">
              <a:buClr>
                <a:srgbClr val="2F2F2F"/>
              </a:buClr>
              <a:buNone/>
            </a:pPr>
            <a:r>
              <a:rPr lang="en-US" altLang="zh-CN" b="1" dirty="0">
                <a:solidFill>
                  <a:srgbClr val="000000"/>
                </a:solidFill>
              </a:rPr>
              <a:t>                                        B::=cBd|de</a:t>
            </a:r>
            <a:endParaRPr lang="en-US" altLang="zh-CN" b="1" dirty="0">
              <a:solidFill>
                <a:srgbClr val="000000"/>
              </a:solidFill>
            </a:endParaRPr>
          </a:p>
          <a:p>
            <a:pPr eaLnBrk="1" hangingPunct="1">
              <a:buClr>
                <a:srgbClr val="2F2F2F"/>
              </a:buClr>
              <a:buNone/>
            </a:pPr>
            <a:r>
              <a:rPr lang="zh-CN" altLang="en-US" b="1" dirty="0">
                <a:solidFill>
                  <a:srgbClr val="000000"/>
                </a:solidFill>
              </a:rPr>
              <a:t>提取左公共因子后的文法：</a:t>
            </a:r>
            <a:endParaRPr lang="en-US" altLang="zh-CN" b="1" dirty="0">
              <a:solidFill>
                <a:srgbClr val="000000"/>
              </a:solidFill>
            </a:endParaRPr>
          </a:p>
          <a:p>
            <a:pPr eaLnBrk="1" hangingPunct="1">
              <a:buClr>
                <a:srgbClr val="2F2F2F"/>
              </a:buClr>
              <a:buNone/>
            </a:pPr>
            <a:r>
              <a:rPr lang="en-US" altLang="zh-CN" b="1" dirty="0">
                <a:solidFill>
                  <a:srgbClr val="000000"/>
                </a:solidFill>
              </a:rPr>
              <a:t>   G’[S]</a:t>
            </a:r>
            <a:r>
              <a:rPr lang="zh-CN" altLang="en-US" b="1" dirty="0">
                <a:solidFill>
                  <a:srgbClr val="000000"/>
                </a:solidFill>
              </a:rPr>
              <a:t>： </a:t>
            </a:r>
            <a:r>
              <a:rPr lang="en-US" altLang="zh-CN" b="1" dirty="0">
                <a:solidFill>
                  <a:srgbClr val="000000"/>
                </a:solidFill>
              </a:rPr>
              <a:t>S::=AB          A ::=aA’</a:t>
            </a:r>
            <a:endParaRPr lang="en-US" altLang="zh-CN" b="1" dirty="0">
              <a:solidFill>
                <a:srgbClr val="000000"/>
              </a:solidFill>
            </a:endParaRPr>
          </a:p>
          <a:p>
            <a:pPr eaLnBrk="1" hangingPunct="1">
              <a:buClr>
                <a:srgbClr val="2F2F2F"/>
              </a:buClr>
              <a:buNone/>
            </a:pPr>
            <a:r>
              <a:rPr lang="en-US" altLang="zh-CN" b="1" dirty="0">
                <a:solidFill>
                  <a:srgbClr val="000000"/>
                </a:solidFill>
              </a:rPr>
              <a:t>                A’::=Ab|b      B::=cBd|de</a:t>
            </a:r>
            <a:endParaRPr lang="en-US" altLang="zh-CN" b="1" dirty="0">
              <a:solidFill>
                <a:srgbClr val="000000"/>
              </a:solidFill>
            </a:endParaRPr>
          </a:p>
          <a:p>
            <a:pPr eaLnBrk="1" hangingPunct="1">
              <a:buClr>
                <a:srgbClr val="2F2F2F"/>
              </a:buClr>
              <a:buNone/>
            </a:pPr>
            <a:r>
              <a:rPr lang="en-US" altLang="zh-CN" b="1" dirty="0">
                <a:solidFill>
                  <a:srgbClr val="000000"/>
                </a:solidFill>
              </a:rPr>
              <a:t>P79     </a:t>
            </a:r>
            <a:r>
              <a:rPr lang="zh-CN" altLang="en-US" b="1" dirty="0">
                <a:solidFill>
                  <a:srgbClr val="000000"/>
                </a:solidFill>
              </a:rPr>
              <a:t>例题</a:t>
            </a:r>
            <a:r>
              <a:rPr lang="en-US" altLang="zh-CN" b="1" dirty="0">
                <a:solidFill>
                  <a:srgbClr val="000000"/>
                </a:solidFill>
              </a:rPr>
              <a:t>4.8 </a:t>
            </a:r>
            <a:r>
              <a:rPr lang="zh-CN" altLang="en-US" b="1" dirty="0">
                <a:solidFill>
                  <a:srgbClr val="000000"/>
                </a:solidFill>
              </a:rPr>
              <a:t>，</a:t>
            </a:r>
            <a:r>
              <a:rPr lang="en-US" altLang="zh-CN" b="1" dirty="0">
                <a:solidFill>
                  <a:srgbClr val="000000"/>
                </a:solidFill>
              </a:rPr>
              <a:t>4.9</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a:t>
            </a:r>
            <a:r>
              <a:rPr lang="zh-CN" altLang="en-US" b="1" dirty="0">
                <a:solidFill>
                  <a:srgbClr val="000000"/>
                </a:solidFill>
              </a:rPr>
              <a:t>左</a:t>
            </a:r>
            <a:r>
              <a:rPr lang="zh-CN" altLang="en-US" b="1" dirty="0"/>
              <a:t>公共因子</a:t>
            </a:r>
            <a:endParaRPr lang="zh-CN" altLang="en-US" b="1" dirty="0"/>
          </a:p>
          <a:p>
            <a:pPr eaLnBrk="1" hangingPunct="1">
              <a:buNone/>
            </a:pPr>
            <a:r>
              <a:rPr lang="zh-CN" altLang="en-US" b="1" dirty="0"/>
              <a:t>   结论：</a:t>
            </a:r>
            <a:endParaRPr lang="en-US" altLang="zh-CN" b="1" dirty="0"/>
          </a:p>
          <a:p>
            <a:pPr eaLnBrk="1" hangingPunct="1">
              <a:buNone/>
            </a:pPr>
            <a:r>
              <a:rPr lang="en-US" altLang="zh-CN" b="1" dirty="0">
                <a:solidFill>
                  <a:srgbClr val="000000"/>
                </a:solidFill>
              </a:rPr>
              <a:t>1</a:t>
            </a:r>
            <a:r>
              <a:rPr lang="zh-CN" altLang="en-US" b="1" dirty="0">
                <a:solidFill>
                  <a:srgbClr val="000000"/>
                </a:solidFill>
              </a:rPr>
              <a:t>、文法中不含左公共因子只是</a:t>
            </a:r>
            <a:r>
              <a:rPr lang="en-US" altLang="zh-CN" b="1" dirty="0">
                <a:solidFill>
                  <a:srgbClr val="000000"/>
                </a:solidFill>
              </a:rPr>
              <a:t>LL(1)</a:t>
            </a:r>
            <a:r>
              <a:rPr lang="zh-CN" altLang="en-US" b="1" dirty="0">
                <a:solidFill>
                  <a:srgbClr val="000000"/>
                </a:solidFill>
              </a:rPr>
              <a:t>文法的必要条件，不是充分条件；</a:t>
            </a:r>
            <a:endParaRPr lang="en-US" altLang="zh-CN" b="1" dirty="0">
              <a:solidFill>
                <a:srgbClr val="000000"/>
              </a:solidFill>
            </a:endParaRPr>
          </a:p>
          <a:p>
            <a:pPr eaLnBrk="1" hangingPunct="1">
              <a:buNone/>
            </a:pPr>
            <a:r>
              <a:rPr lang="en-US" altLang="zh-CN" b="1" dirty="0">
                <a:solidFill>
                  <a:srgbClr val="000000"/>
                </a:solidFill>
              </a:rPr>
              <a:t>2</a:t>
            </a:r>
            <a:r>
              <a:rPr lang="zh-CN" altLang="en-US" b="1" dirty="0">
                <a:solidFill>
                  <a:srgbClr val="000000"/>
                </a:solidFill>
              </a:rPr>
              <a:t>、不是每个文法的左公共因子都能在有限的步骤内替换成无左公共因子的文法。</a:t>
            </a: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lnSpc>
                <a:spcPct val="160000"/>
              </a:lnSpc>
              <a:buNone/>
            </a:pPr>
            <a:r>
              <a:rPr lang="en-US" altLang="zh-CN" b="1" dirty="0">
                <a:solidFill>
                  <a:srgbClr val="000000"/>
                </a:solidFill>
              </a:rPr>
              <a:t>  </a:t>
            </a:r>
            <a:r>
              <a:rPr lang="zh-CN" altLang="en-US" b="1" dirty="0">
                <a:solidFill>
                  <a:srgbClr val="000000"/>
                </a:solidFill>
              </a:rPr>
              <a:t>左递归的两种形式：</a:t>
            </a:r>
            <a:endParaRPr lang="en-US" altLang="zh-CN" b="1" dirty="0">
              <a:solidFill>
                <a:srgbClr val="000000"/>
              </a:solidFill>
            </a:endParaRPr>
          </a:p>
          <a:p>
            <a:pPr eaLnBrk="1" hangingPunct="1">
              <a:lnSpc>
                <a:spcPct val="160000"/>
              </a:lnSpc>
              <a:buNone/>
            </a:pPr>
            <a:r>
              <a:rPr lang="zh-CN" altLang="en-US" b="1" dirty="0">
                <a:solidFill>
                  <a:srgbClr val="000000"/>
                </a:solidFill>
              </a:rPr>
              <a:t>   直接左递归：</a:t>
            </a:r>
            <a:r>
              <a:rPr lang="en-US" altLang="zh-CN" sz="2800" b="1" dirty="0">
                <a:solidFill>
                  <a:srgbClr val="000000"/>
                </a:solidFill>
                <a:latin typeface="宋体" pitchFamily="2" charset="-122"/>
              </a:rPr>
              <a:t> A→A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endParaRPr lang="en-US" altLang="zh-CN" b="1" dirty="0">
              <a:solidFill>
                <a:srgbClr val="000000"/>
              </a:solidFill>
            </a:endParaRPr>
          </a:p>
          <a:p>
            <a:pPr eaLnBrk="1" hangingPunct="1">
              <a:lnSpc>
                <a:spcPct val="160000"/>
              </a:lnSpc>
              <a:buNone/>
            </a:pPr>
            <a:r>
              <a:rPr lang="zh-CN" altLang="en-US" b="1" dirty="0">
                <a:solidFill>
                  <a:srgbClr val="000000"/>
                </a:solidFill>
              </a:rPr>
              <a:t>   间接左递归：</a:t>
            </a:r>
            <a:r>
              <a:rPr lang="en-US" altLang="zh-CN" b="1" dirty="0">
                <a:solidFill>
                  <a:srgbClr val="000000"/>
                </a:solidFill>
              </a:rPr>
              <a:t> </a:t>
            </a:r>
            <a:r>
              <a:rPr lang="en-US" altLang="zh-CN" sz="2800" b="1" dirty="0">
                <a:solidFill>
                  <a:srgbClr val="000000"/>
                </a:solidFill>
                <a:latin typeface="宋体" pitchFamily="2" charset="-122"/>
              </a:rPr>
              <a:t>A→B</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eaLnBrk="1" hangingPunct="1">
              <a:lnSpc>
                <a:spcPct val="160000"/>
              </a:lnSpc>
              <a:buNone/>
            </a:pPr>
            <a:r>
              <a:rPr lang="en-US" altLang="zh-CN" sz="2800" b="1" dirty="0">
                <a:solidFill>
                  <a:srgbClr val="000000"/>
                </a:solidFill>
                <a:latin typeface="宋体" pitchFamily="2" charset="-122"/>
              </a:rPr>
              <a:t>                B→A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A,B∈V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α</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lnSpc>
                <a:spcPct val="150000"/>
              </a:lnSpc>
              <a:buNone/>
            </a:pPr>
            <a:r>
              <a:rPr lang="en-US" altLang="zh-CN" b="1" dirty="0">
                <a:solidFill>
                  <a:srgbClr val="000000"/>
                </a:solidFill>
              </a:rPr>
              <a:t> 1</a:t>
            </a:r>
            <a:r>
              <a:rPr lang="zh-CN" altLang="en-US" b="1" dirty="0">
                <a:solidFill>
                  <a:srgbClr val="000000"/>
                </a:solidFill>
              </a:rPr>
              <a:t>、消除直接左递归</a:t>
            </a:r>
            <a:r>
              <a:rPr lang="en-US" altLang="zh-CN" b="1" dirty="0">
                <a:solidFill>
                  <a:srgbClr val="000000"/>
                </a:solidFill>
              </a:rPr>
              <a:t>  </a:t>
            </a:r>
            <a:endParaRPr lang="en-US" altLang="zh-CN" b="1" dirty="0"/>
          </a:p>
          <a:p>
            <a:pPr eaLnBrk="1" hangingPunct="1">
              <a:buClr>
                <a:srgbClr val="2F2F2F"/>
              </a:buClr>
              <a:buNone/>
            </a:pPr>
            <a:r>
              <a:rPr lang="en-US" altLang="zh-CN" b="1" dirty="0"/>
              <a:t>       </a:t>
            </a:r>
            <a:r>
              <a:rPr lang="zh-CN" altLang="en-US" b="1" dirty="0"/>
              <a:t>将  </a:t>
            </a:r>
            <a:r>
              <a:rPr lang="en-US" altLang="zh-CN" b="1" dirty="0"/>
              <a:t> </a:t>
            </a:r>
            <a:r>
              <a:rPr lang="en-US" altLang="zh-CN" sz="2800" b="1" dirty="0">
                <a:solidFill>
                  <a:srgbClr val="000000"/>
                </a:solidFill>
                <a:latin typeface="宋体" pitchFamily="2" charset="-122"/>
              </a:rPr>
              <a:t>A→A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m</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endParaRPr lang="en-US" altLang="zh-CN" sz="2800" b="1" baseline="-25000" dirty="0">
              <a:solidFill>
                <a:srgbClr val="000000"/>
              </a:solidFill>
              <a:latin typeface="宋体" pitchFamily="2" charset="-122"/>
            </a:endParaRPr>
          </a:p>
          <a:p>
            <a:pPr eaLnBrk="1" hangingPunct="1">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改写为：</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r>
              <a:rPr lang="zh-CN" altLang="en-US" b="1" dirty="0">
                <a:solidFill>
                  <a:srgbClr val="000000"/>
                </a:solidFill>
              </a:rPr>
              <a:t> </a:t>
            </a:r>
            <a:r>
              <a:rPr lang="en-US" altLang="zh-CN" sz="2800" b="1" dirty="0">
                <a:solidFill>
                  <a:srgbClr val="000000"/>
                </a:solidFill>
                <a:latin typeface="宋体" pitchFamily="2" charset="-122"/>
              </a:rPr>
              <a:t>A’</a:t>
            </a:r>
            <a:endParaRPr lang="en-US" altLang="zh-CN" sz="2800" b="1" dirty="0">
              <a:solidFill>
                <a:srgbClr val="000000"/>
              </a:solidFill>
              <a:latin typeface="宋体" pitchFamily="2" charset="-122"/>
            </a:endParaRPr>
          </a:p>
          <a:p>
            <a:pPr eaLnBrk="1" hangingPunct="1">
              <a:buClr>
                <a:srgbClr val="2F2F2F"/>
              </a:buClr>
              <a:buNone/>
            </a:pP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m</a:t>
            </a:r>
            <a:r>
              <a:rPr lang="zh-CN" altLang="en-US" b="1" dirty="0">
                <a:solidFill>
                  <a:srgbClr val="000000"/>
                </a:solidFill>
              </a:rPr>
              <a:t> </a:t>
            </a:r>
            <a:r>
              <a:rPr lang="en-US" altLang="zh-CN" sz="2800" b="1" dirty="0">
                <a:solidFill>
                  <a:srgbClr val="000000"/>
                </a:solidFill>
                <a:latin typeface="宋体" pitchFamily="2" charset="-122"/>
              </a:rPr>
              <a:t>A’|</a:t>
            </a:r>
            <a:r>
              <a:rPr lang="en-US" altLang="zh-CN" sz="2800" b="1" dirty="0">
                <a:solidFill>
                  <a:srgbClr val="000000"/>
                </a:solidFill>
                <a:latin typeface="Times New Roman" panose="02020703060505090304" pitchFamily="18" charset="0"/>
                <a:cs typeface="Times New Roman" panose="02020703060505090304" pitchFamily="18" charset="0"/>
              </a:rPr>
              <a:t>Ɛ</a:t>
            </a:r>
            <a:endParaRPr lang="en-US" altLang="zh-CN" sz="2800" b="1" dirty="0">
              <a:solidFill>
                <a:srgbClr val="000000"/>
              </a:solidFill>
              <a:latin typeface="Times New Roman" panose="02020703060505090304" pitchFamily="18" charset="0"/>
              <a:cs typeface="Times New Roman" panose="02020703060505090304" pitchFamily="18" charset="0"/>
            </a:endParaRPr>
          </a:p>
          <a:p>
            <a:pPr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a:t>
            </a:r>
            <a:r>
              <a:rPr lang="zh-CN" altLang="en-US" sz="2800" b="1" dirty="0">
                <a:solidFill>
                  <a:srgbClr val="000000"/>
                </a:solidFill>
                <a:latin typeface="Times New Roman" panose="02020703060505090304" pitchFamily="18" charset="0"/>
                <a:cs typeface="Times New Roman" panose="02020703060505090304" pitchFamily="18" charset="0"/>
              </a:rPr>
              <a:t>这里，</a:t>
            </a:r>
            <a:r>
              <a:rPr lang="el-GR" altLang="zh-CN" sz="2800" b="1" dirty="0">
                <a:solidFill>
                  <a:srgbClr val="000000"/>
                </a:solidFill>
                <a:latin typeface="宋体" pitchFamily="2" charset="-122"/>
              </a:rPr>
              <a:t> α</a:t>
            </a:r>
            <a:r>
              <a:rPr lang="en-US" altLang="zh-CN" sz="2800" b="1" baseline="-25000" dirty="0">
                <a:solidFill>
                  <a:srgbClr val="000000"/>
                </a:solidFill>
                <a:latin typeface="宋体" pitchFamily="2" charset="-122"/>
              </a:rPr>
              <a:t>i</a:t>
            </a:r>
            <a:r>
              <a:rPr lang="zh-CN" altLang="en-US" sz="2800" b="1" dirty="0">
                <a:solidFill>
                  <a:srgbClr val="000000"/>
                </a:solidFill>
                <a:latin typeface="宋体" pitchFamily="2" charset="-122"/>
              </a:rPr>
              <a:t>不等于</a:t>
            </a:r>
            <a:r>
              <a:rPr lang="en-US" altLang="zh-CN" sz="2800" b="1" dirty="0">
                <a:solidFill>
                  <a:srgbClr val="000000"/>
                </a:solidFill>
                <a:latin typeface="Times New Roman" panose="02020703060505090304" pitchFamily="18" charset="0"/>
                <a:cs typeface="Times New Roman" panose="02020703060505090304" pitchFamily="18" charset="0"/>
              </a:rPr>
              <a:t>Ɛ</a:t>
            </a:r>
            <a:r>
              <a:rPr lang="zh-CN" altLang="en-US" sz="2800" b="1" dirty="0">
                <a:solidFill>
                  <a:srgbClr val="000000"/>
                </a:solidFill>
                <a:latin typeface="Times New Roman" panose="02020703060505090304" pitchFamily="18" charset="0"/>
                <a:cs typeface="Times New Roman" panose="02020703060505090304" pitchFamily="18" charset="0"/>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j</a:t>
            </a:r>
            <a:r>
              <a:rPr lang="zh-CN" altLang="en-US" sz="2800" b="1" dirty="0">
                <a:solidFill>
                  <a:srgbClr val="000000"/>
                </a:solidFill>
                <a:latin typeface="宋体" pitchFamily="2" charset="-122"/>
              </a:rPr>
              <a:t>不以</a:t>
            </a:r>
            <a:r>
              <a:rPr lang="en-US" altLang="zh-CN" sz="2800" b="1" dirty="0">
                <a:solidFill>
                  <a:srgbClr val="000000"/>
                </a:solidFill>
                <a:latin typeface="宋体" pitchFamily="2" charset="-122"/>
              </a:rPr>
              <a:t>A</a:t>
            </a:r>
            <a:r>
              <a:rPr lang="zh-CN" altLang="en-US" sz="2800" b="1" dirty="0">
                <a:solidFill>
                  <a:srgbClr val="000000"/>
                </a:solidFill>
                <a:latin typeface="宋体" pitchFamily="2" charset="-122"/>
              </a:rPr>
              <a:t>开头。</a:t>
            </a:r>
            <a:endParaRPr lang="en-US" altLang="zh-CN" sz="2800" b="1" dirty="0">
              <a:solidFill>
                <a:srgbClr val="000000"/>
              </a:solidFill>
              <a:latin typeface="宋体" pitchFamily="2" charset="-122"/>
            </a:endParaRPr>
          </a:p>
          <a:p>
            <a:pPr eaLnBrk="1" hangingPunct="1">
              <a:lnSpc>
                <a:spcPct val="160000"/>
              </a:lnSpc>
              <a:buClr>
                <a:srgbClr val="2F2F2F"/>
              </a:buClr>
              <a:buNone/>
            </a:pP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Rot="1"/>
          </p:cNvSpPr>
          <p:nvPr>
            <p:ph idx="1"/>
          </p:nvPr>
        </p:nvSpPr>
        <p:spPr>
          <a:xfrm>
            <a:off x="755650" y="1412875"/>
            <a:ext cx="7848600" cy="5184775"/>
          </a:xfrm>
        </p:spPr>
        <p:txBody>
          <a:bodyPr vert="horz" wrap="square" lIns="91440" tIns="45720" rIns="91440" bIns="45720" anchor="t"/>
          <a:p>
            <a:pPr eaLnBrk="1" hangingPunct="1">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buNone/>
            </a:pPr>
            <a:r>
              <a:rPr lang="en-US" altLang="zh-CN" b="1" dirty="0">
                <a:solidFill>
                  <a:srgbClr val="000000"/>
                </a:solidFill>
              </a:rPr>
              <a:t>1</a:t>
            </a:r>
            <a:r>
              <a:rPr lang="zh-CN" altLang="en-US" b="1" dirty="0">
                <a:solidFill>
                  <a:srgbClr val="000000"/>
                </a:solidFill>
              </a:rPr>
              <a:t>、消除直接左递归</a:t>
            </a:r>
            <a:endParaRPr lang="en-US" altLang="zh-CN" b="1" dirty="0">
              <a:solidFill>
                <a:srgbClr val="000000"/>
              </a:solidFill>
            </a:endParaRPr>
          </a:p>
          <a:p>
            <a:pPr eaLnBrk="1" hangingPunct="1">
              <a:buNone/>
            </a:pPr>
            <a:r>
              <a:rPr lang="zh-CN" altLang="en-US" b="1" dirty="0">
                <a:solidFill>
                  <a:srgbClr val="000000"/>
                </a:solidFill>
              </a:rPr>
              <a:t>例：</a:t>
            </a:r>
            <a:r>
              <a:rPr lang="de-DE" altLang="zh-CN" b="1" dirty="0">
                <a:solidFill>
                  <a:srgbClr val="000000"/>
                </a:solidFill>
              </a:rPr>
              <a:t>G[E]</a:t>
            </a:r>
            <a:r>
              <a:rPr lang="zh-CN" altLang="de-DE" b="1" dirty="0">
                <a:solidFill>
                  <a:srgbClr val="000000"/>
                </a:solidFill>
              </a:rPr>
              <a:t>：</a:t>
            </a:r>
            <a:r>
              <a:rPr lang="de-DE" altLang="zh-CN" b="1" dirty="0">
                <a:solidFill>
                  <a:srgbClr val="000000"/>
                </a:solidFill>
              </a:rPr>
              <a:t>E</a:t>
            </a:r>
            <a:r>
              <a:rPr lang="en-US" altLang="zh-CN" sz="2800" b="1" dirty="0">
                <a:solidFill>
                  <a:srgbClr val="000000"/>
                </a:solidFill>
                <a:latin typeface="宋体" pitchFamily="2" charset="-122"/>
              </a:rPr>
              <a:t> → </a:t>
            </a:r>
            <a:r>
              <a:rPr lang="de-DE" altLang="zh-CN" b="1" dirty="0">
                <a:solidFill>
                  <a:srgbClr val="000000"/>
                </a:solidFill>
              </a:rPr>
              <a:t>E+T|E</a:t>
            </a:r>
            <a:r>
              <a:rPr lang="en-US" altLang="zh-CN" b="1" dirty="0">
                <a:solidFill>
                  <a:srgbClr val="000000"/>
                </a:solidFill>
              </a:rPr>
              <a:t>-</a:t>
            </a:r>
            <a:r>
              <a:rPr lang="de-DE" altLang="zh-CN" b="1" dirty="0">
                <a:solidFill>
                  <a:srgbClr val="000000"/>
                </a:solidFill>
              </a:rPr>
              <a:t>T</a:t>
            </a:r>
            <a:r>
              <a:rPr lang="en-US" altLang="zh-CN" b="1" dirty="0">
                <a:solidFill>
                  <a:srgbClr val="000000"/>
                </a:solidFill>
              </a:rPr>
              <a:t>|</a:t>
            </a:r>
            <a:r>
              <a:rPr lang="de-DE" altLang="zh-CN" b="1" dirty="0">
                <a:solidFill>
                  <a:srgbClr val="000000"/>
                </a:solidFill>
              </a:rPr>
              <a:t>T</a:t>
            </a:r>
            <a:endParaRPr lang="de-DE" altLang="zh-CN" b="1" dirty="0">
              <a:solidFill>
                <a:srgbClr val="000000"/>
              </a:solidFill>
            </a:endParaRPr>
          </a:p>
          <a:p>
            <a:pPr eaLnBrk="1" hangingPunct="1">
              <a:buNone/>
            </a:pPr>
            <a:r>
              <a:rPr lang="de-DE" altLang="zh-CN" b="1" dirty="0">
                <a:solidFill>
                  <a:srgbClr val="000000"/>
                </a:solidFill>
              </a:rPr>
              <a:t>                   T</a:t>
            </a:r>
            <a:r>
              <a:rPr lang="en-US" altLang="zh-CN" sz="2800" b="1" dirty="0">
                <a:solidFill>
                  <a:srgbClr val="000000"/>
                </a:solidFill>
                <a:latin typeface="宋体" pitchFamily="2" charset="-122"/>
              </a:rPr>
              <a:t> → </a:t>
            </a:r>
            <a:r>
              <a:rPr lang="de-DE" altLang="zh-CN" b="1" dirty="0">
                <a:solidFill>
                  <a:srgbClr val="000000"/>
                </a:solidFill>
              </a:rPr>
              <a:t>T*F|T</a:t>
            </a:r>
            <a:r>
              <a:rPr lang="en-US" altLang="zh-CN" b="1" dirty="0">
                <a:solidFill>
                  <a:srgbClr val="000000"/>
                </a:solidFill>
              </a:rPr>
              <a:t>/</a:t>
            </a:r>
            <a:r>
              <a:rPr lang="de-DE" altLang="zh-CN" b="1" dirty="0">
                <a:solidFill>
                  <a:srgbClr val="000000"/>
                </a:solidFill>
              </a:rPr>
              <a:t>F</a:t>
            </a:r>
            <a:r>
              <a:rPr lang="en-US" altLang="zh-CN" b="1" dirty="0">
                <a:solidFill>
                  <a:srgbClr val="000000"/>
                </a:solidFill>
              </a:rPr>
              <a:t>|</a:t>
            </a:r>
            <a:r>
              <a:rPr lang="de-DE" altLang="zh-CN" b="1" dirty="0">
                <a:solidFill>
                  <a:srgbClr val="000000"/>
                </a:solidFill>
              </a:rPr>
              <a:t>F</a:t>
            </a:r>
            <a:endParaRPr lang="de-DE" altLang="zh-CN" b="1" dirty="0">
              <a:solidFill>
                <a:srgbClr val="000000"/>
              </a:solidFill>
            </a:endParaRPr>
          </a:p>
          <a:p>
            <a:pPr eaLnBrk="1" hangingPunct="1">
              <a:buNone/>
            </a:pPr>
            <a:r>
              <a:rPr lang="de-DE" altLang="zh-CN" b="1" dirty="0">
                <a:solidFill>
                  <a:srgbClr val="000000"/>
                </a:solidFill>
              </a:rPr>
              <a:t>                   F</a:t>
            </a:r>
            <a:r>
              <a:rPr lang="en-US" altLang="zh-CN" sz="2800" b="1" dirty="0">
                <a:solidFill>
                  <a:srgbClr val="000000"/>
                </a:solidFill>
                <a:latin typeface="宋体" pitchFamily="2" charset="-122"/>
              </a:rPr>
              <a:t> →</a:t>
            </a:r>
            <a:r>
              <a:rPr lang="de-DE" altLang="zh-CN" b="1" dirty="0">
                <a:solidFill>
                  <a:srgbClr val="000000"/>
                </a:solidFill>
              </a:rPr>
              <a:t>(E)|i</a:t>
            </a:r>
            <a:endParaRPr lang="de-DE" altLang="zh-CN" b="1" dirty="0">
              <a:solidFill>
                <a:srgbClr val="000000"/>
              </a:solidFill>
            </a:endParaRPr>
          </a:p>
          <a:p>
            <a:pPr eaLnBrk="1" hangingPunct="1">
              <a:buNone/>
            </a:pPr>
            <a:r>
              <a:rPr lang="zh-CN" altLang="en-US" b="1" dirty="0">
                <a:solidFill>
                  <a:srgbClr val="000000"/>
                </a:solidFill>
              </a:rPr>
              <a:t>消除左递归后的文法：</a:t>
            </a:r>
            <a:endParaRPr lang="en-US" altLang="zh-CN" b="1" dirty="0">
              <a:solidFill>
                <a:srgbClr val="000000"/>
              </a:solidFill>
            </a:endParaRPr>
          </a:p>
          <a:p>
            <a:pPr eaLnBrk="1" hangingPunct="1">
              <a:buClr>
                <a:srgbClr val="2F2F2F"/>
              </a:buClr>
              <a:buNone/>
            </a:pPr>
            <a:r>
              <a:rPr lang="de-DE" altLang="zh-CN" b="1" dirty="0">
                <a:solidFill>
                  <a:srgbClr val="000000"/>
                </a:solidFill>
              </a:rPr>
              <a:t>        G</a:t>
            </a:r>
            <a:r>
              <a:rPr lang="en-US" altLang="zh-CN" b="1" dirty="0">
                <a:solidFill>
                  <a:srgbClr val="000000"/>
                </a:solidFill>
              </a:rPr>
              <a:t>’</a:t>
            </a:r>
            <a:r>
              <a:rPr lang="de-DE" altLang="zh-CN" b="1" dirty="0">
                <a:solidFill>
                  <a:srgbClr val="000000"/>
                </a:solidFill>
              </a:rPr>
              <a:t>[E]</a:t>
            </a:r>
            <a:r>
              <a:rPr lang="zh-CN" altLang="de-DE" b="1" dirty="0">
                <a:solidFill>
                  <a:srgbClr val="000000"/>
                </a:solidFill>
              </a:rPr>
              <a:t>：</a:t>
            </a:r>
            <a:r>
              <a:rPr lang="de-DE" altLang="zh-CN" b="1" dirty="0">
                <a:solidFill>
                  <a:srgbClr val="000000"/>
                </a:solidFill>
              </a:rPr>
              <a:t>E</a:t>
            </a:r>
            <a:r>
              <a:rPr lang="en-US" altLang="zh-CN" sz="2800" b="1" dirty="0">
                <a:solidFill>
                  <a:srgbClr val="000000"/>
                </a:solidFill>
                <a:latin typeface="宋体" pitchFamily="2" charset="-122"/>
              </a:rPr>
              <a:t> → </a:t>
            </a:r>
            <a:r>
              <a:rPr lang="de-DE" altLang="zh-CN" b="1" dirty="0">
                <a:solidFill>
                  <a:srgbClr val="000000"/>
                </a:solidFill>
              </a:rPr>
              <a:t>TE‘      E‘</a:t>
            </a:r>
            <a:r>
              <a:rPr lang="en-US" altLang="zh-CN" sz="2800" b="1" dirty="0">
                <a:solidFill>
                  <a:srgbClr val="000000"/>
                </a:solidFill>
                <a:latin typeface="宋体" pitchFamily="2" charset="-122"/>
              </a:rPr>
              <a:t>→</a:t>
            </a:r>
            <a:r>
              <a:rPr lang="de-DE" altLang="zh-CN" b="1" dirty="0">
                <a:solidFill>
                  <a:srgbClr val="000000"/>
                </a:solidFill>
              </a:rPr>
              <a:t> +TE‘|</a:t>
            </a:r>
            <a:r>
              <a:rPr lang="en-US" altLang="zh-CN" b="1" dirty="0">
                <a:solidFill>
                  <a:srgbClr val="000000"/>
                </a:solidFill>
              </a:rPr>
              <a:t>-</a:t>
            </a:r>
            <a:r>
              <a:rPr lang="de-DE" altLang="zh-CN" b="1" dirty="0">
                <a:solidFill>
                  <a:srgbClr val="000000"/>
                </a:solidFill>
              </a:rPr>
              <a:t>TE‘</a:t>
            </a:r>
            <a:r>
              <a:rPr lang="en-US" altLang="zh-CN" b="1" dirty="0">
                <a:solidFill>
                  <a:srgbClr val="000000"/>
                </a:solidFill>
              </a:rPr>
              <a:t>|</a:t>
            </a:r>
            <a:r>
              <a:rPr lang="de-DE" altLang="zh-CN" b="1" dirty="0">
                <a:solidFill>
                  <a:srgbClr val="000000"/>
                </a:solidFill>
                <a:latin typeface="Times New Roman" panose="02020703060505090304" pitchFamily="18" charset="0"/>
                <a:cs typeface="Times New Roman" panose="02020703060505090304" pitchFamily="18" charset="0"/>
              </a:rPr>
              <a:t>Ɛ</a:t>
            </a:r>
            <a:endParaRPr lang="de-DE" altLang="zh-CN" b="1" dirty="0">
              <a:solidFill>
                <a:srgbClr val="000000"/>
              </a:solidFill>
            </a:endParaRPr>
          </a:p>
          <a:p>
            <a:pPr eaLnBrk="1" hangingPunct="1">
              <a:buClr>
                <a:srgbClr val="2F2F2F"/>
              </a:buClr>
              <a:buNone/>
            </a:pPr>
            <a:r>
              <a:rPr lang="de-DE" altLang="zh-CN" b="1" dirty="0">
                <a:solidFill>
                  <a:srgbClr val="000000"/>
                </a:solidFill>
              </a:rPr>
              <a:t>                    T</a:t>
            </a:r>
            <a:r>
              <a:rPr lang="en-US" altLang="zh-CN" sz="2800" b="1" dirty="0">
                <a:solidFill>
                  <a:srgbClr val="000000"/>
                </a:solidFill>
                <a:latin typeface="宋体" pitchFamily="2" charset="-122"/>
              </a:rPr>
              <a:t> → </a:t>
            </a:r>
            <a:r>
              <a:rPr lang="de-DE" altLang="zh-CN" b="1" dirty="0">
                <a:solidFill>
                  <a:srgbClr val="000000"/>
                </a:solidFill>
              </a:rPr>
              <a:t>FT‘       T‘</a:t>
            </a:r>
            <a:r>
              <a:rPr lang="en-US" altLang="zh-CN" sz="2800" b="1" dirty="0">
                <a:solidFill>
                  <a:srgbClr val="000000"/>
                </a:solidFill>
                <a:latin typeface="宋体" pitchFamily="2" charset="-122"/>
              </a:rPr>
              <a:t>→ </a:t>
            </a:r>
            <a:r>
              <a:rPr lang="de-DE" altLang="zh-CN" b="1" dirty="0">
                <a:solidFill>
                  <a:srgbClr val="000000"/>
                </a:solidFill>
              </a:rPr>
              <a:t>*FT‘|</a:t>
            </a:r>
            <a:r>
              <a:rPr lang="en-US" altLang="zh-CN" b="1" dirty="0">
                <a:solidFill>
                  <a:srgbClr val="000000"/>
                </a:solidFill>
              </a:rPr>
              <a:t>/</a:t>
            </a:r>
            <a:r>
              <a:rPr lang="de-DE" altLang="zh-CN" b="1" dirty="0">
                <a:solidFill>
                  <a:srgbClr val="000000"/>
                </a:solidFill>
              </a:rPr>
              <a:t>F‘</a:t>
            </a:r>
            <a:r>
              <a:rPr lang="en-US" altLang="zh-CN" b="1" dirty="0">
                <a:solidFill>
                  <a:srgbClr val="000000"/>
                </a:solidFill>
              </a:rPr>
              <a:t>|</a:t>
            </a:r>
            <a:r>
              <a:rPr lang="de-DE" altLang="zh-CN" b="1" dirty="0">
                <a:solidFill>
                  <a:srgbClr val="000000"/>
                </a:solidFill>
                <a:latin typeface="Times New Roman" panose="02020703060505090304" pitchFamily="18" charset="0"/>
                <a:cs typeface="Times New Roman" panose="02020703060505090304" pitchFamily="18" charset="0"/>
              </a:rPr>
              <a:t>Ɛ</a:t>
            </a:r>
            <a:endParaRPr lang="de-DE" altLang="zh-CN" b="1" dirty="0">
              <a:solidFill>
                <a:srgbClr val="000000"/>
              </a:solidFill>
            </a:endParaRPr>
          </a:p>
          <a:p>
            <a:pPr eaLnBrk="1" hangingPunct="1">
              <a:buClr>
                <a:srgbClr val="2F2F2F"/>
              </a:buClr>
              <a:buNone/>
            </a:pPr>
            <a:r>
              <a:rPr lang="de-DE" altLang="zh-CN" b="1" dirty="0">
                <a:solidFill>
                  <a:srgbClr val="000000"/>
                </a:solidFill>
              </a:rPr>
              <a:t>                    F</a:t>
            </a:r>
            <a:r>
              <a:rPr lang="en-US" altLang="zh-CN" sz="2800" b="1" dirty="0">
                <a:solidFill>
                  <a:srgbClr val="000000"/>
                </a:solidFill>
                <a:latin typeface="宋体" pitchFamily="2" charset="-122"/>
              </a:rPr>
              <a:t> →</a:t>
            </a:r>
            <a:r>
              <a:rPr lang="de-DE" altLang="zh-CN" b="1" dirty="0">
                <a:solidFill>
                  <a:srgbClr val="000000"/>
                </a:solidFill>
              </a:rPr>
              <a:t>(E)|i</a:t>
            </a:r>
            <a:endParaRPr lang="de-DE" altLang="zh-CN" b="1" dirty="0">
              <a:solidFill>
                <a:srgbClr val="000000"/>
              </a:solidFill>
            </a:endParaRPr>
          </a:p>
          <a:p>
            <a:pPr eaLnBrk="1" hangingPunct="1">
              <a:buNone/>
            </a:pPr>
            <a:endParaRPr lang="de-DE"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Rot="1"/>
          </p:cNvSpPr>
          <p:nvPr>
            <p:ph idx="1"/>
          </p:nvPr>
        </p:nvSpPr>
        <p:spPr>
          <a:xfrm>
            <a:off x="762000" y="1547813"/>
            <a:ext cx="7848600" cy="4752975"/>
          </a:xfrm>
        </p:spPr>
        <p:txBody>
          <a:bodyPr vert="horz" wrap="square" lIns="91440" tIns="45720" rIns="91440" bIns="45720" anchor="t"/>
          <a:p>
            <a:pPr eaLnBrk="1" hangingPunct="1">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buNone/>
            </a:pPr>
            <a:r>
              <a:rPr lang="en-US" altLang="zh-CN" b="1" dirty="0">
                <a:solidFill>
                  <a:srgbClr val="000000"/>
                </a:solidFill>
              </a:rPr>
              <a:t>2</a:t>
            </a:r>
            <a:r>
              <a:rPr lang="zh-CN" altLang="en-US" b="1" dirty="0">
                <a:solidFill>
                  <a:srgbClr val="000000"/>
                </a:solidFill>
              </a:rPr>
              <a:t>、消除间接左递归</a:t>
            </a:r>
            <a:endParaRPr lang="en-US" altLang="zh-CN" b="1" dirty="0">
              <a:solidFill>
                <a:srgbClr val="000000"/>
              </a:solidFill>
            </a:endParaRPr>
          </a:p>
          <a:p>
            <a:pPr eaLnBrk="1" hangingPunct="1">
              <a:buNone/>
            </a:pPr>
            <a:r>
              <a:rPr lang="de-DE" altLang="zh-CN" b="1" dirty="0">
                <a:solidFill>
                  <a:srgbClr val="000000"/>
                </a:solidFill>
              </a:rPr>
              <a:t>           </a:t>
            </a:r>
            <a:r>
              <a:rPr lang="zh-CN" altLang="en-US" b="1" dirty="0">
                <a:solidFill>
                  <a:srgbClr val="000000"/>
                </a:solidFill>
              </a:rPr>
              <a:t>首先，对产生式非终结符进行置换，将间接左递归变为直接左递归，</a:t>
            </a:r>
            <a:endParaRPr lang="en-US" altLang="zh-CN" b="1" dirty="0">
              <a:solidFill>
                <a:srgbClr val="000000"/>
              </a:solidFill>
            </a:endParaRPr>
          </a:p>
          <a:p>
            <a:pPr eaLnBrk="1" hangingPunct="1">
              <a:buNone/>
            </a:pPr>
            <a:r>
              <a:rPr lang="en-US" altLang="zh-CN" b="1" dirty="0">
                <a:solidFill>
                  <a:srgbClr val="000000"/>
                </a:solidFill>
              </a:rPr>
              <a:t>           </a:t>
            </a:r>
            <a:r>
              <a:rPr lang="zh-CN" altLang="en-US" b="1" dirty="0">
                <a:solidFill>
                  <a:srgbClr val="000000"/>
                </a:solidFill>
              </a:rPr>
              <a:t>然后，再消除直接左递归。</a:t>
            </a:r>
            <a:endParaRPr lang="de-DE" altLang="zh-CN" b="1" dirty="0">
              <a:solidFill>
                <a:srgbClr val="000000"/>
              </a:solidFill>
            </a:endParaRPr>
          </a:p>
          <a:p>
            <a:pPr eaLnBrk="1" hangingPunct="1">
              <a:buClr>
                <a:srgbClr val="2F2F2F"/>
              </a:buClr>
              <a:buNone/>
            </a:pPr>
            <a:r>
              <a:rPr lang="en-US" altLang="zh-CN" b="1" dirty="0">
                <a:solidFill>
                  <a:srgbClr val="000000"/>
                </a:solidFill>
              </a:rPr>
              <a:t> 3</a:t>
            </a:r>
            <a:r>
              <a:rPr lang="zh-CN" altLang="en-US" b="1" dirty="0">
                <a:solidFill>
                  <a:srgbClr val="000000"/>
                </a:solidFill>
              </a:rPr>
              <a:t>、消除文法中的一切左递归</a:t>
            </a:r>
            <a:endParaRPr lang="en-US" altLang="zh-CN" b="1" dirty="0">
              <a:solidFill>
                <a:srgbClr val="000000"/>
              </a:solidFill>
            </a:endParaRPr>
          </a:p>
          <a:p>
            <a:pPr eaLnBrk="1" hangingPunct="1">
              <a:buClr>
                <a:srgbClr val="2F2F2F"/>
              </a:buClr>
              <a:buNone/>
            </a:pPr>
            <a:r>
              <a:rPr lang="en-US" altLang="zh-CN" b="1" dirty="0">
                <a:solidFill>
                  <a:srgbClr val="000000"/>
                </a:solidFill>
              </a:rPr>
              <a:t>           P83    </a:t>
            </a:r>
            <a:r>
              <a:rPr lang="zh-CN" altLang="en-US" b="1" dirty="0">
                <a:solidFill>
                  <a:srgbClr val="000000"/>
                </a:solidFill>
              </a:rPr>
              <a:t>算法</a:t>
            </a:r>
            <a:endParaRPr lang="en-US"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Rot="1"/>
          </p:cNvSpPr>
          <p:nvPr>
            <p:ph idx="1"/>
          </p:nvPr>
        </p:nvSpPr>
        <p:spPr>
          <a:xfrm>
            <a:off x="609600" y="1371600"/>
            <a:ext cx="8153400" cy="3786188"/>
          </a:xfrm>
        </p:spPr>
        <p:txBody>
          <a:bodyPr vert="horz" wrap="square" lIns="91440" tIns="45720" rIns="91440" bIns="45720" anchor="t"/>
          <a:p>
            <a:pPr eaLnBrk="1" hangingPunct="1">
              <a:lnSpc>
                <a:spcPct val="160000"/>
              </a:lnSpc>
              <a:buNone/>
            </a:pPr>
            <a:r>
              <a:rPr lang="en-US" altLang="zh-CN" sz="3600" b="1" dirty="0"/>
              <a:t>4.3 </a:t>
            </a:r>
            <a:r>
              <a:rPr lang="en-US" altLang="zh-CN" sz="3600" b="1" dirty="0">
                <a:solidFill>
                  <a:srgbClr val="000000"/>
                </a:solidFill>
              </a:rPr>
              <a:t>LL(1)</a:t>
            </a:r>
            <a:r>
              <a:rPr lang="zh-CN" altLang="en-US" sz="3600" b="1" dirty="0">
                <a:solidFill>
                  <a:srgbClr val="000000"/>
                </a:solidFill>
              </a:rPr>
              <a:t>分析的实现</a:t>
            </a:r>
            <a:endParaRPr lang="zh-CN" altLang="en-US" sz="3600" b="1" dirty="0"/>
          </a:p>
          <a:p>
            <a:pPr eaLnBrk="1" hangingPunct="1">
              <a:lnSpc>
                <a:spcPct val="160000"/>
              </a:lnSpc>
              <a:buFont typeface="Wingdings" panose="05000000000000000000" pitchFamily="2" charset="2"/>
              <a:buNone/>
            </a:pPr>
            <a:r>
              <a:rPr lang="en-US" altLang="zh-CN" sz="2800" b="1" dirty="0"/>
              <a:t>4.3.1   </a:t>
            </a:r>
            <a:r>
              <a:rPr lang="zh-CN" altLang="en-US" sz="2800" b="1" dirty="0"/>
              <a:t>递归下降</a:t>
            </a:r>
            <a:r>
              <a:rPr lang="en-US" altLang="zh-CN" sz="2800" b="1" dirty="0"/>
              <a:t>LL(1)</a:t>
            </a:r>
            <a:r>
              <a:rPr lang="zh-CN" altLang="en-US" sz="2800" b="1" dirty="0"/>
              <a:t>分析程序</a:t>
            </a:r>
            <a:endParaRPr lang="en-US" altLang="zh-CN" sz="2800" b="1" dirty="0"/>
          </a:p>
          <a:p>
            <a:pPr eaLnBrk="1" hangingPunct="1">
              <a:lnSpc>
                <a:spcPct val="160000"/>
              </a:lnSpc>
              <a:buFont typeface="Wingdings" panose="05000000000000000000" pitchFamily="2" charset="2"/>
              <a:buNone/>
            </a:pPr>
            <a:r>
              <a:rPr lang="en-US" altLang="zh-CN" sz="2800" b="1" dirty="0"/>
              <a:t>4.3.2  </a:t>
            </a:r>
            <a:r>
              <a:rPr lang="zh-CN" altLang="en-US" sz="2800" b="1" dirty="0"/>
              <a:t>表驱动</a:t>
            </a:r>
            <a:r>
              <a:rPr lang="en-US" altLang="zh-CN" sz="2800" b="1" dirty="0"/>
              <a:t>LL(1)</a:t>
            </a:r>
            <a:r>
              <a:rPr lang="zh-CN" altLang="en-US" sz="2800" b="1" dirty="0"/>
              <a:t>分析程序</a:t>
            </a:r>
            <a:endParaRPr lang="zh-CN" altLang="en-US" sz="2800" b="1" dirty="0"/>
          </a:p>
          <a:p>
            <a:pPr eaLnBrk="1" hangingPunct="1">
              <a:lnSpc>
                <a:spcPct val="160000"/>
              </a:lnSpc>
              <a:buFont typeface="Wingdings" panose="05000000000000000000" pitchFamily="2" charset="2"/>
              <a:buNone/>
            </a:pPr>
            <a:r>
              <a:rPr lang="zh-CN" altLang="en-US" sz="2400" b="1" dirty="0">
                <a:latin typeface="宋体" pitchFamily="2" charset="-122"/>
              </a:rPr>
              <a:t>  </a:t>
            </a:r>
            <a:endParaRPr lang="zh-CN" altLang="en-US" sz="2000" b="1" dirty="0"/>
          </a:p>
          <a:p>
            <a:pPr eaLnBrk="1" hangingPunct="1">
              <a:lnSpc>
                <a:spcPct val="90000"/>
              </a:lnSpc>
            </a:pPr>
            <a:endParaRPr lang="en-US" altLang="zh-CN" sz="2000" b="1" dirty="0"/>
          </a:p>
        </p:txBody>
      </p:sp>
      <p:sp>
        <p:nvSpPr>
          <p:cNvPr id="19353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67588" name="Text Box 4"/>
          <p:cNvSpPr txBox="1"/>
          <p:nvPr/>
        </p:nvSpPr>
        <p:spPr>
          <a:xfrm>
            <a:off x="7391400" y="3733800"/>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Rot="1" noChangeArrowheads="1"/>
          </p:cNvSpPr>
          <p:nvPr>
            <p:ph idx="1"/>
          </p:nvPr>
        </p:nvSpPr>
        <p:spPr>
          <a:xfrm>
            <a:off x="122238" y="1484313"/>
            <a:ext cx="4876800" cy="510540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2" panose="05020102010507070707"/>
              <a:buNone/>
              <a:defRPr/>
            </a:pPr>
            <a:r>
              <a:rPr kumimoji="0" lang="en-US" altLang="zh-CN" sz="3600" b="1" i="0" u="none" strike="noStrike" kern="1200" cap="none" spc="0" normalizeH="0" baseline="0" noProof="0" dirty="0" smtClean="0">
                <a:ln>
                  <a:noFill/>
                </a:ln>
                <a:solidFill>
                  <a:schemeClr val="tx1"/>
                </a:solidFill>
                <a:effectLst/>
                <a:uLnTx/>
                <a:uFillTx/>
                <a:latin typeface="+mn-lt"/>
                <a:ea typeface="+mn-ea"/>
                <a:cs typeface="+mn-cs"/>
              </a:rPr>
              <a:t>4.1</a:t>
            </a:r>
            <a:r>
              <a:rPr kumimoji="0" lang="zh-CN" altLang="en-US" sz="3300" b="1" i="0" u="none" strike="noStrike" kern="1200" cap="none" spc="0" normalizeH="0" baseline="0" noProof="0" dirty="0">
                <a:ln>
                  <a:noFill/>
                </a:ln>
                <a:solidFill>
                  <a:schemeClr val="tx1"/>
                </a:solidFill>
                <a:effectLst/>
                <a:uLnTx/>
                <a:uFillTx/>
                <a:latin typeface="+mn-lt"/>
                <a:ea typeface="+mn-ea"/>
                <a:cs typeface="+mn-cs"/>
              </a:rPr>
              <a:t>确定的自顶向下分析</a:t>
            </a:r>
            <a:r>
              <a:rPr kumimoji="0" lang="zh-CN" altLang="en-US" sz="3300" b="1" i="0" u="none" strike="noStrike" kern="1200" cap="none" spc="0" normalizeH="0" baseline="0" noProof="0" dirty="0" smtClean="0">
                <a:ln>
                  <a:noFill/>
                </a:ln>
                <a:solidFill>
                  <a:schemeClr val="tx1"/>
                </a:solidFill>
                <a:effectLst/>
                <a:uLnTx/>
                <a:uFillTx/>
                <a:latin typeface="+mn-lt"/>
                <a:ea typeface="+mn-ea"/>
                <a:cs typeface="+mn-cs"/>
              </a:rPr>
              <a:t>思想</a:t>
            </a:r>
            <a:endParaRPr kumimoji="0" lang="en-US" altLang="zh-CN" sz="33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2" panose="05020102010507070707"/>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一、自顶向下分析技术</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从</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推导角度</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看，自顶向下分析技术是从识别符号出发，试图构造一个推导，由它推导出与输入符号串相同的符号串。</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3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425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24266" name="AutoShape 10"/>
          <p:cNvSpPr/>
          <p:nvPr/>
        </p:nvSpPr>
        <p:spPr>
          <a:xfrm>
            <a:off x="5029200" y="1752600"/>
            <a:ext cx="3962400" cy="3505200"/>
          </a:xfrm>
          <a:prstGeom prst="roundRect">
            <a:avLst>
              <a:gd name="adj" fmla="val 16667"/>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r>
              <a:rPr lang="zh-CN" altLang="en-US" sz="2400" b="1" dirty="0">
                <a:latin typeface="Times New Roman" panose="02020703060505090304" pitchFamily="18" charset="0"/>
                <a:ea typeface="宋体" pitchFamily="2" charset="-122"/>
              </a:rPr>
              <a:t>：</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S::=AB </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A::=aAb|ab</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B::=cBd|de</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识别输入符号串</a:t>
            </a:r>
            <a:r>
              <a:rPr lang="en-US" altLang="zh-CN" sz="2400" b="1" dirty="0">
                <a:latin typeface="Times New Roman" panose="02020703060505090304" pitchFamily="18" charset="0"/>
                <a:ea typeface="宋体" pitchFamily="2" charset="-122"/>
              </a:rPr>
              <a:t>aabbde</a:t>
            </a:r>
            <a:r>
              <a:rPr lang="zh-CN" altLang="en-US" sz="2400" b="1" dirty="0">
                <a:latin typeface="Times New Roman" panose="02020703060505090304" pitchFamily="18" charset="0"/>
                <a:ea typeface="宋体" pitchFamily="2" charset="-122"/>
              </a:rPr>
              <a:t>是否</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是句子</a:t>
            </a:r>
            <a:r>
              <a:rPr lang="en-US" altLang="zh-CN" sz="2400" b="1" dirty="0">
                <a:latin typeface="Times New Roman" panose="02020703060505090304" pitchFamily="18" charset="0"/>
                <a:ea typeface="宋体" pitchFamily="2" charset="-122"/>
              </a:rPr>
              <a:t>?</a:t>
            </a:r>
            <a:endParaRPr lang="en-US" altLang="zh-CN" sz="2400" b="1" dirty="0">
              <a:latin typeface="Times New Roman" panose="02020703060505090304" pitchFamily="18" charset="0"/>
              <a:ea typeface="宋体" pitchFamily="2" charset="-122"/>
            </a:endParaRPr>
          </a:p>
          <a:p>
            <a:pPr marL="0" lvl="0" indent="0" eaLnBrk="1" hangingPunct="1">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224267" name="AutoShape 11"/>
          <p:cNvSpPr/>
          <p:nvPr/>
        </p:nvSpPr>
        <p:spPr>
          <a:xfrm>
            <a:off x="4572000" y="5661025"/>
            <a:ext cx="4572000" cy="685800"/>
          </a:xfrm>
          <a:prstGeom prst="flowChartTerminator">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r>
              <a:rPr lang="en-US" altLang="zh-CN" sz="2400" dirty="0">
                <a:latin typeface="Times New Roman" panose="02020703060505090304" pitchFamily="18" charset="0"/>
                <a:ea typeface="宋体" pitchFamily="2" charset="-122"/>
              </a:rPr>
              <a:t>S=&gt;AB=&gt;aAbB=&gt;aabbB=&gt;aabbde</a:t>
            </a:r>
            <a:endParaRPr lang="en-US" altLang="zh-CN" sz="24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4266"/>
                                        </p:tgtEl>
                                        <p:attrNameLst>
                                          <p:attrName>style.visibility</p:attrName>
                                        </p:attrNameLst>
                                      </p:cBhvr>
                                      <p:to>
                                        <p:strVal val="visible"/>
                                      </p:to>
                                    </p:set>
                                    <p:anim calcmode="lin" valueType="num">
                                      <p:cBhvr additive="base">
                                        <p:cTn id="7" dur="500" fill="hold"/>
                                        <p:tgtEl>
                                          <p:spTgt spid="224266"/>
                                        </p:tgtEl>
                                        <p:attrNameLst>
                                          <p:attrName>ppt_x</p:attrName>
                                        </p:attrNameLst>
                                      </p:cBhvr>
                                      <p:tavLst>
                                        <p:tav tm="0">
                                          <p:val>
                                            <p:strVal val="1+#ppt_w/2"/>
                                          </p:val>
                                        </p:tav>
                                        <p:tav tm="100000">
                                          <p:val>
                                            <p:strVal val="#ppt_x"/>
                                          </p:val>
                                        </p:tav>
                                      </p:tavLst>
                                    </p:anim>
                                    <p:anim calcmode="lin" valueType="num">
                                      <p:cBhvr additive="base">
                                        <p:cTn id="8" dur="500" fill="hold"/>
                                        <p:tgtEl>
                                          <p:spTgt spid="2242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2" fill="hold" grpId="0" nodeType="clickEffect">
                                  <p:stCondLst>
                                    <p:cond delay="0"/>
                                  </p:stCondLst>
                                  <p:childTnLst>
                                    <p:set>
                                      <p:cBhvr>
                                        <p:cTn id="12" dur="1" fill="hold">
                                          <p:stCondLst>
                                            <p:cond delay="0"/>
                                          </p:stCondLst>
                                        </p:cTn>
                                        <p:tgtEl>
                                          <p:spTgt spid="224267"/>
                                        </p:tgtEl>
                                        <p:attrNameLst>
                                          <p:attrName>style.visibility</p:attrName>
                                        </p:attrNameLst>
                                      </p:cBhvr>
                                      <p:to>
                                        <p:strVal val="visible"/>
                                      </p:to>
                                    </p:set>
                                    <p:anim calcmode="lin" valueType="num">
                                      <p:cBhvr>
                                        <p:cTn id="13" dur="500" fill="hold"/>
                                        <p:tgtEl>
                                          <p:spTgt spid="224267"/>
                                        </p:tgtEl>
                                        <p:attrNameLst>
                                          <p:attrName>ppt_x</p:attrName>
                                        </p:attrNameLst>
                                      </p:cBhvr>
                                      <p:tavLst>
                                        <p:tav tm="0">
                                          <p:val>
                                            <p:strVal val="#ppt_x+#ppt_w/2"/>
                                          </p:val>
                                        </p:tav>
                                        <p:tav tm="100000">
                                          <p:val>
                                            <p:strVal val="#ppt_x"/>
                                          </p:val>
                                        </p:tav>
                                      </p:tavLst>
                                    </p:anim>
                                    <p:anim calcmode="lin" valueType="num">
                                      <p:cBhvr>
                                        <p:cTn id="14" dur="500" fill="hold"/>
                                        <p:tgtEl>
                                          <p:spTgt spid="224267"/>
                                        </p:tgtEl>
                                        <p:attrNameLst>
                                          <p:attrName>ppt_y</p:attrName>
                                        </p:attrNameLst>
                                      </p:cBhvr>
                                      <p:tavLst>
                                        <p:tav tm="0">
                                          <p:val>
                                            <p:strVal val="#ppt_y"/>
                                          </p:val>
                                        </p:tav>
                                        <p:tav tm="100000">
                                          <p:val>
                                            <p:strVal val="#ppt_y"/>
                                          </p:val>
                                        </p:tav>
                                      </p:tavLst>
                                    </p:anim>
                                    <p:anim calcmode="lin" valueType="num">
                                      <p:cBhvr>
                                        <p:cTn id="15" dur="500" fill="hold"/>
                                        <p:tgtEl>
                                          <p:spTgt spid="224267"/>
                                        </p:tgtEl>
                                        <p:attrNameLst>
                                          <p:attrName>ppt_w</p:attrName>
                                        </p:attrNameLst>
                                      </p:cBhvr>
                                      <p:tavLst>
                                        <p:tav tm="0">
                                          <p:val>
                                            <p:fltVal val="0.000000"/>
                                          </p:val>
                                        </p:tav>
                                        <p:tav tm="100000">
                                          <p:val>
                                            <p:strVal val="#ppt_w"/>
                                          </p:val>
                                        </p:tav>
                                      </p:tavLst>
                                    </p:anim>
                                    <p:anim calcmode="lin" valueType="num">
                                      <p:cBhvr>
                                        <p:cTn id="16" dur="500" fill="hold"/>
                                        <p:tgtEl>
                                          <p:spTgt spid="2242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animBg="1"/>
      <p:bldP spid="22426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Rot="1"/>
          </p:cNvSpPr>
          <p:nvPr>
            <p:ph idx="1"/>
          </p:nvPr>
        </p:nvSpPr>
        <p:spPr>
          <a:xfrm>
            <a:off x="609600" y="1371600"/>
            <a:ext cx="8153400" cy="3786188"/>
          </a:xfrm>
        </p:spPr>
        <p:txBody>
          <a:bodyPr vert="horz" wrap="square" lIns="91440" tIns="45720" rIns="91440" bIns="45720" anchor="t"/>
          <a:p>
            <a:pPr eaLnBrk="1" hangingPunct="1">
              <a:lnSpc>
                <a:spcPct val="160000"/>
              </a:lnSpc>
              <a:buNone/>
            </a:pPr>
            <a:r>
              <a:rPr lang="en-US" altLang="zh-CN" sz="3600" b="1" dirty="0"/>
              <a:t>4.3  </a:t>
            </a:r>
            <a:r>
              <a:rPr lang="en-US" altLang="zh-CN" sz="3600" b="1" dirty="0">
                <a:solidFill>
                  <a:srgbClr val="000000"/>
                </a:solidFill>
              </a:rPr>
              <a:t>LL(1)</a:t>
            </a:r>
            <a:r>
              <a:rPr lang="zh-CN" altLang="en-US" sz="3600" b="1" dirty="0">
                <a:solidFill>
                  <a:srgbClr val="000000"/>
                </a:solidFill>
              </a:rPr>
              <a:t>分析的实现</a:t>
            </a:r>
            <a:endParaRPr lang="zh-CN" altLang="en-US" sz="3600" b="1" dirty="0"/>
          </a:p>
          <a:p>
            <a:pPr eaLnBrk="1" hangingPunct="1">
              <a:lnSpc>
                <a:spcPct val="160000"/>
              </a:lnSpc>
              <a:buClr>
                <a:srgbClr val="2F2F2F"/>
              </a:buClr>
              <a:buNone/>
            </a:pPr>
            <a:r>
              <a:rPr lang="zh-CN" altLang="en-US" sz="3000" b="1" dirty="0">
                <a:solidFill>
                  <a:srgbClr val="000000"/>
                </a:solidFill>
              </a:rPr>
              <a:t>先决条件：</a:t>
            </a:r>
            <a:r>
              <a:rPr lang="en-US" altLang="zh-CN" sz="2400" b="1" dirty="0">
                <a:latin typeface="宋体" pitchFamily="2" charset="-122"/>
              </a:rPr>
              <a:t>     </a:t>
            </a:r>
            <a:r>
              <a:rPr lang="zh-CN" altLang="en-US" sz="2800" b="1" dirty="0">
                <a:latin typeface="宋体" pitchFamily="2" charset="-122"/>
              </a:rPr>
              <a:t>文法必须是</a:t>
            </a:r>
            <a:r>
              <a:rPr lang="en-US" altLang="zh-CN" sz="2800" b="1" dirty="0">
                <a:solidFill>
                  <a:srgbClr val="FF0000"/>
                </a:solidFill>
                <a:latin typeface="宋体" pitchFamily="2" charset="-122"/>
              </a:rPr>
              <a:t>LL(1)</a:t>
            </a:r>
            <a:r>
              <a:rPr lang="zh-CN" altLang="en-US" sz="2800" b="1" dirty="0">
                <a:solidFill>
                  <a:srgbClr val="FF0000"/>
                </a:solidFill>
                <a:latin typeface="宋体" pitchFamily="2" charset="-122"/>
              </a:rPr>
              <a:t>文法</a:t>
            </a:r>
            <a:r>
              <a:rPr lang="zh-CN" altLang="en-US" sz="2800" b="1" dirty="0">
                <a:latin typeface="宋体" pitchFamily="2" charset="-122"/>
              </a:rPr>
              <a:t>。</a:t>
            </a:r>
            <a:endParaRPr lang="en-US" altLang="zh-CN" sz="2800" b="1" dirty="0">
              <a:latin typeface="宋体" pitchFamily="2" charset="-122"/>
            </a:endParaRPr>
          </a:p>
          <a:p>
            <a:pPr eaLnBrk="1" hangingPunct="1">
              <a:lnSpc>
                <a:spcPct val="160000"/>
              </a:lnSpc>
              <a:buFont typeface="Wingdings" panose="05000000000000000000" pitchFamily="2" charset="2"/>
              <a:buNone/>
            </a:pPr>
            <a:endParaRPr lang="en-US" altLang="zh-CN" sz="2800" b="1" dirty="0">
              <a:latin typeface="宋体" pitchFamily="2" charset="-122"/>
            </a:endParaRPr>
          </a:p>
          <a:p>
            <a:pPr eaLnBrk="1" hangingPunct="1">
              <a:lnSpc>
                <a:spcPct val="160000"/>
              </a:lnSpc>
              <a:buFont typeface="Wingdings" panose="05000000000000000000" pitchFamily="2" charset="2"/>
              <a:buNone/>
            </a:pPr>
            <a:r>
              <a:rPr lang="en-US" altLang="zh-CN" sz="2800" b="1" dirty="0">
                <a:latin typeface="宋体" pitchFamily="2" charset="-122"/>
              </a:rPr>
              <a:t>1)</a:t>
            </a:r>
            <a:r>
              <a:rPr lang="zh-CN" altLang="en-US" sz="2800" b="1" dirty="0">
                <a:solidFill>
                  <a:srgbClr val="FF0000"/>
                </a:solidFill>
                <a:latin typeface="宋体" pitchFamily="2" charset="-122"/>
              </a:rPr>
              <a:t>无左递归性</a:t>
            </a:r>
            <a:r>
              <a:rPr lang="zh-CN" altLang="en-US" sz="2800" b="1" dirty="0">
                <a:latin typeface="宋体" pitchFamily="2" charset="-122"/>
              </a:rPr>
              <a:t>。既无直接左递归，也非间接左递归。</a:t>
            </a:r>
            <a:endParaRPr lang="zh-CN" altLang="en-US" sz="2800" b="1" dirty="0"/>
          </a:p>
          <a:p>
            <a:pPr eaLnBrk="1" hangingPunct="1"/>
            <a:endParaRPr lang="zh-CN" altLang="en-US" sz="2000" b="1" dirty="0"/>
          </a:p>
          <a:p>
            <a:pPr eaLnBrk="1" hangingPunct="1">
              <a:lnSpc>
                <a:spcPct val="90000"/>
              </a:lnSpc>
            </a:pPr>
            <a:endParaRPr lang="en-US" altLang="zh-CN" sz="2000" b="1" dirty="0"/>
          </a:p>
        </p:txBody>
      </p:sp>
      <p:sp>
        <p:nvSpPr>
          <p:cNvPr id="19353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57376" name="Text Box 0"/>
          <p:cNvSpPr txBox="1">
            <a:spLocks noChangeArrowheads="1"/>
          </p:cNvSpPr>
          <p:nvPr/>
        </p:nvSpPr>
        <p:spPr bwMode="auto">
          <a:xfrm>
            <a:off x="611188" y="4702175"/>
            <a:ext cx="76200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marL="0" marR="0" lvl="0" indent="0" algn="l" defTabSz="914400" rtl="0" eaLnBrk="1" fontAlgn="base" latinLnBrk="0" hangingPunct="1">
              <a:lnSpc>
                <a:spcPct val="16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tx1"/>
                </a:solidFill>
                <a:effectLst/>
                <a:uLnTx/>
                <a:uFillTx/>
                <a:latin typeface="Times New Roman" panose="02020703060505090304" pitchFamily="18" charset="0"/>
                <a:ea typeface="宋体" pitchFamily="2" charset="-122"/>
                <a:cs typeface="+mn-cs"/>
              </a:rPr>
              <a:t>2)</a:t>
            </a:r>
            <a:r>
              <a:rPr kumimoji="1" lang="zh-CN" altLang="en-US" sz="2800" b="1" i="0" u="none" strike="noStrike" kern="1200" cap="none" spc="0" normalizeH="0" baseline="0" noProof="0" dirty="0" smtClean="0">
                <a:ln>
                  <a:noFill/>
                </a:ln>
                <a:solidFill>
                  <a:srgbClr val="FF0000"/>
                </a:solidFill>
                <a:effectLst/>
                <a:uLnTx/>
                <a:uFillTx/>
                <a:latin typeface="+mn-ea"/>
                <a:ea typeface="+mn-ea"/>
                <a:cs typeface="+mn-cs"/>
              </a:rPr>
              <a:t>无左公共因子</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a:t>
            </a:r>
            <a:endParaRPr kumimoji="1" lang="en-US" altLang="zh-CN" sz="1400" b="0" i="0" u="none" strike="noStrike" kern="1200" cap="none" spc="0" normalizeH="0" baseline="0" noProof="0" dirty="0" smtClean="0">
              <a:ln>
                <a:noFill/>
              </a:ln>
              <a:solidFill>
                <a:schemeClr val="tx1"/>
              </a:solidFill>
              <a:effectLst/>
              <a:uLnTx/>
              <a:uFillTx/>
              <a:latin typeface="Times New Roman" panose="02020703060505090304" pitchFamily="18"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7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       递归</a:t>
            </a:r>
            <a:r>
              <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下降分析技术是一种确定的自顶向下分析技术。</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15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srgbClr val="FF0000"/>
                </a:solidFill>
                <a:effectLst/>
                <a:uLnTx/>
                <a:uFillTx/>
                <a:latin typeface="Times New Roman" panose="02020703060505090304" pitchFamily="18" charset="0"/>
                <a:ea typeface="宋体" pitchFamily="2" charset="-122"/>
                <a:cs typeface="+mn-cs"/>
              </a:rPr>
              <a:t>        基本思想</a:t>
            </a:r>
            <a:r>
              <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：识别程序由一组子程序（过程）组成，其中每个子程序对应于文法的一个非终结符号；由于文法通常是递归定义的，因此这些子程序往往是递归子程序。</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Char char="ß"/>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50000"/>
              <a:buFont typeface="Wingdings 2" panose="05020102010507070707" pitchFamily="18" charset="2"/>
              <a:buChar char="ß"/>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5587"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        文法的每一个非终结符所对应的子程序，根据选定的产生式右端出现的符号来设计，具体构造方法如下：</a:t>
            </a:r>
            <a:endPar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1</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、每遇到一个终结符</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则判断当前读入的单词是否与该终结符相匹配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若匹配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则继续读取下一个单词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若不匹配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则进行错误处理。</a:t>
            </a:r>
            <a:endPar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2</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、每遇到一个非终结符，则调用相应的子程序。</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Char char="ß"/>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50000"/>
              <a:buFont typeface="Wingdings 2" panose="05020102010507070707" pitchFamily="18" charset="2"/>
              <a:buChar char="ß"/>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5587" name="Rectangle 3"/>
          <p:cNvSpPr>
            <a:spLocks noChangeArrowheads="1"/>
          </p:cNvSpPr>
          <p:nvPr/>
        </p:nvSpPr>
        <p:spPr bwMode="auto">
          <a:xfrm>
            <a:off x="228600" y="1635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noRot="1"/>
          </p:cNvSpPr>
          <p:nvPr>
            <p:ph idx="1"/>
          </p:nvPr>
        </p:nvSpPr>
        <p:spPr>
          <a:xfrm>
            <a:off x="381000" y="1371600"/>
            <a:ext cx="8077200" cy="5118100"/>
          </a:xfrm>
        </p:spPr>
        <p:txBody>
          <a:bodyPr vert="horz" wrap="square" lIns="91440" tIns="45720" rIns="91440" bIns="45720" anchor="t"/>
          <a:p>
            <a:pPr eaLnBrk="1" hangingPunct="1">
              <a:lnSpc>
                <a:spcPct val="160000"/>
              </a:lnSpc>
              <a:buFont typeface="Wingdings" panose="05000000000000000000" pitchFamily="2" charset="2"/>
              <a:buNone/>
            </a:pPr>
            <a:endParaRPr lang="en-US" altLang="zh-CN" sz="2400" dirty="0"/>
          </a:p>
          <a:p>
            <a:pPr eaLnBrk="1" hangingPunct="1">
              <a:buChar char="•"/>
            </a:pPr>
            <a:endParaRPr lang="en-US" altLang="zh-CN" sz="2000" dirty="0"/>
          </a:p>
          <a:p>
            <a:pPr eaLnBrk="1" hangingPunct="1">
              <a:lnSpc>
                <a:spcPct val="90000"/>
              </a:lnSpc>
              <a:buChar char="•"/>
            </a:pPr>
            <a:endParaRPr lang="en-US" altLang="zh-CN" sz="2000" dirty="0"/>
          </a:p>
        </p:txBody>
      </p:sp>
      <p:sp>
        <p:nvSpPr>
          <p:cNvPr id="75779" name="Text Box 5"/>
          <p:cNvSpPr txBox="1"/>
          <p:nvPr/>
        </p:nvSpPr>
        <p:spPr>
          <a:xfrm>
            <a:off x="228600" y="457200"/>
            <a:ext cx="3200400" cy="5946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10000"/>
              </a:lnSpc>
              <a:spcBef>
                <a:spcPct val="0"/>
              </a:spcBef>
              <a:buClrTx/>
              <a:buSzPct val="100000"/>
              <a:buNone/>
            </a:pPr>
            <a:r>
              <a:rPr lang="zh-CN" altLang="en-US" sz="2800" b="1" dirty="0">
                <a:solidFill>
                  <a:srgbClr val="FF0000"/>
                </a:solidFill>
                <a:latin typeface="宋体" pitchFamily="2" charset="-122"/>
                <a:ea typeface="宋体" pitchFamily="2" charset="-122"/>
              </a:rPr>
              <a:t>举例：</a:t>
            </a:r>
            <a:endParaRPr lang="zh-CN" altLang="en-US" sz="2800" b="1" dirty="0">
              <a:solidFill>
                <a:srgbClr val="FF0000"/>
              </a:solidFill>
              <a:latin typeface="宋体" pitchFamily="2" charset="-122"/>
              <a:ea typeface="宋体" pitchFamily="2" charset="-122"/>
            </a:endParaRPr>
          </a:p>
          <a:p>
            <a:pPr marL="0" lvl="0" indent="0" algn="just" eaLnBrk="1" hangingPunct="1">
              <a:lnSpc>
                <a:spcPct val="110000"/>
              </a:lnSpc>
              <a:spcBef>
                <a:spcPct val="0"/>
              </a:spcBef>
              <a:buClrTx/>
              <a:buSzPct val="100000"/>
              <a:buNone/>
            </a:pPr>
            <a:r>
              <a:rPr lang="zh-CN" altLang="en-US" sz="2400" b="1" dirty="0">
                <a:latin typeface="宋体" pitchFamily="2" charset="-122"/>
                <a:ea typeface="宋体" pitchFamily="2" charset="-122"/>
              </a:rPr>
              <a:t>例：设有文法</a:t>
            </a:r>
            <a:r>
              <a:rPr lang="en-US" altLang="zh-CN" sz="2400" b="1" dirty="0">
                <a:latin typeface="宋体" pitchFamily="2" charset="-122"/>
                <a:ea typeface="宋体" pitchFamily="2" charset="-122"/>
              </a:rPr>
              <a:t>G[E]</a:t>
            </a:r>
            <a:r>
              <a:rPr lang="zh-CN" altLang="en-US" sz="2400" b="1" dirty="0">
                <a:latin typeface="宋体" pitchFamily="2" charset="-122"/>
                <a:ea typeface="宋体" pitchFamily="2" charset="-122"/>
              </a:rPr>
              <a:t>： </a:t>
            </a:r>
            <a:endParaRPr lang="zh-CN" altLang="en-US"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E</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E+T|T</a:t>
            </a:r>
            <a:endParaRPr lang="en-US" altLang="zh-CN"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T*F|F </a:t>
            </a:r>
            <a:endParaRPr lang="en-US" altLang="zh-CN"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en-US" altLang="zh-CN" sz="2400" b="1" dirty="0">
                <a:latin typeface="宋体" pitchFamily="2" charset="-122"/>
                <a:ea typeface="宋体" pitchFamily="2" charset="-122"/>
              </a:rPr>
              <a:t>   F</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(E)|i</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zh-CN" altLang="en-US" sz="2400" b="1" dirty="0">
                <a:latin typeface="宋体" pitchFamily="2" charset="-122"/>
                <a:ea typeface="宋体" pitchFamily="2" charset="-122"/>
              </a:rPr>
              <a:t>消去左递归后的等价文法</a:t>
            </a:r>
            <a:r>
              <a:rPr lang="en-US" altLang="zh-CN" sz="2400" b="1" dirty="0">
                <a:latin typeface="宋体" pitchFamily="2" charset="-122"/>
                <a:ea typeface="宋体" pitchFamily="2" charset="-122"/>
              </a:rPr>
              <a:t>G</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[E]</a:t>
            </a:r>
            <a:r>
              <a:rPr lang="zh-CN" altLang="en-US" sz="2400" b="1" dirty="0">
                <a:latin typeface="宋体" pitchFamily="2" charset="-122"/>
                <a:ea typeface="宋体" pitchFamily="2" charset="-122"/>
              </a:rPr>
              <a:t>：</a:t>
            </a:r>
            <a:endParaRPr lang="zh-CN" altLang="en-US"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E</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TE′ </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E</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+TE</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|ε</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FT′</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*FT</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a:p>
            <a:pPr marL="0" lvl="0" indent="0" eaLnBrk="1" hangingPunct="1">
              <a:lnSpc>
                <a:spcPct val="110000"/>
              </a:lnSpc>
              <a:spcBef>
                <a:spcPct val="0"/>
              </a:spcBef>
              <a:buClrTx/>
              <a:buSzPct val="100000"/>
              <a:buNone/>
            </a:pPr>
            <a:r>
              <a:rPr lang="en-US" altLang="zh-CN" sz="2400" b="1" dirty="0">
                <a:latin typeface="Times New Roman" panose="02020703060505090304" pitchFamily="18" charset="0"/>
                <a:ea typeface="宋体" pitchFamily="2" charset="-122"/>
              </a:rPr>
              <a:t>    F </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(E)</a:t>
            </a:r>
            <a:r>
              <a:rPr lang="zh-CN" altLang="en-US" sz="2400" b="1"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i       </a:t>
            </a: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p:txBody>
      </p:sp>
      <p:graphicFrame>
        <p:nvGraphicFramePr>
          <p:cNvPr id="197638" name="Object 6"/>
          <p:cNvGraphicFramePr>
            <a:graphicFrameLocks noChangeAspect="1"/>
          </p:cNvGraphicFramePr>
          <p:nvPr/>
        </p:nvGraphicFramePr>
        <p:xfrm>
          <a:off x="3429000" y="609600"/>
          <a:ext cx="6326188" cy="6019800"/>
        </p:xfrm>
        <a:graphic>
          <a:graphicData uri="http://schemas.openxmlformats.org/presentationml/2006/ole">
            <mc:AlternateContent xmlns:mc="http://schemas.openxmlformats.org/markup-compatibility/2006">
              <mc:Choice xmlns:v="urn:schemas-microsoft-com:vml" Requires="v">
                <p:oleObj spid="_x0000_s3077" name="" r:id="rId1" imgW="6090920" imgH="4556760" progId="Word.Document.8">
                  <p:embed/>
                </p:oleObj>
              </mc:Choice>
              <mc:Fallback>
                <p:oleObj name="" r:id="rId1" imgW="6090920" imgH="4556760" progId="Word.Document.8">
                  <p:embed/>
                  <p:pic>
                    <p:nvPicPr>
                      <p:cNvPr id="0" name="图片 3076"/>
                      <p:cNvPicPr/>
                      <p:nvPr/>
                    </p:nvPicPr>
                    <p:blipFill>
                      <a:blip r:embed="rId2"/>
                      <a:stretch>
                        <a:fillRect/>
                      </a:stretch>
                    </p:blipFill>
                    <p:spPr>
                      <a:xfrm>
                        <a:off x="3429000" y="609600"/>
                        <a:ext cx="6326188" cy="6019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7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3"/>
          <p:cNvSpPr>
            <a:spLocks noGrp="1" noRot="1"/>
          </p:cNvSpPr>
          <p:nvPr>
            <p:ph idx="1"/>
          </p:nvPr>
        </p:nvSpPr>
        <p:spPr>
          <a:xfrm>
            <a:off x="271463" y="234950"/>
            <a:ext cx="4495800" cy="6858000"/>
          </a:xfrm>
        </p:spPr>
        <p:txBody>
          <a:bodyPr vert="horz" wrap="square" lIns="91440" tIns="45720" rIns="91440" bIns="45720" anchor="t"/>
          <a:p>
            <a:pPr algn="just" eaLnBrk="1" hangingPunct="1">
              <a:lnSpc>
                <a:spcPts val="2000"/>
              </a:lnSpc>
              <a:buFont typeface="Wingdings" panose="05000000000000000000" pitchFamily="2" charset="2"/>
              <a:buNone/>
            </a:pPr>
            <a:r>
              <a:rPr lang="en-US" altLang="zh-CN" sz="2000" b="1" dirty="0">
                <a:solidFill>
                  <a:srgbClr val="FF0000"/>
                </a:solidFill>
              </a:rPr>
              <a:t>void GetSymbol( ){ …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solidFill>
                  <a:srgbClr val="FF0000"/>
                </a:solidFill>
              </a:rPr>
              <a:t> void Error( ){ …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E(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 T( )</a:t>
            </a:r>
            <a:r>
              <a:rPr lang="zh-CN" altLang="en-US" sz="2000" b="1" dirty="0"/>
              <a:t>； </a:t>
            </a:r>
            <a:r>
              <a:rPr lang="en-US" altLang="zh-CN" sz="2000" b="1" dirty="0"/>
              <a:t>E1( ); }</a:t>
            </a:r>
            <a:endParaRPr lang="en-US" altLang="zh-CN" sz="2000" b="1" dirty="0"/>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E1(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if(sym==+)</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GetSymbol( );  T( );  E1(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T(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 F( )</a:t>
            </a:r>
            <a:r>
              <a:rPr lang="zh-CN" altLang="en-US" sz="2000" b="1" dirty="0"/>
              <a:t>； </a:t>
            </a:r>
            <a:r>
              <a:rPr lang="en-US" altLang="zh-CN" sz="2000" b="1" dirty="0"/>
              <a:t>T1( ); }</a:t>
            </a:r>
            <a:endParaRPr lang="en-US" altLang="zh-CN" sz="2000" b="1" dirty="0"/>
          </a:p>
          <a:p>
            <a:pPr algn="just" eaLnBrk="1" hangingPunct="1">
              <a:lnSpc>
                <a:spcPts val="2000"/>
              </a:lnSpc>
              <a:buFont typeface="Wingdings" panose="05000000000000000000" pitchFamily="2" charset="2"/>
              <a:buNone/>
            </a:pPr>
            <a:r>
              <a:rPr lang="en-US" altLang="zh-CN" sz="2000" b="1" dirty="0">
                <a:solidFill>
                  <a:srgbClr val="FF0000"/>
                </a:solidFill>
              </a:rPr>
              <a:t>void T1(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a:t>
            </a:r>
            <a:endParaRPr lang="en-US" altLang="zh-CN" sz="2000" b="1" dirty="0"/>
          </a:p>
          <a:p>
            <a:pPr algn="just" eaLnBrk="1" hangingPunct="1">
              <a:lnSpc>
                <a:spcPts val="2000"/>
              </a:lnSpc>
              <a:buFont typeface="Wingdings" panose="05000000000000000000" pitchFamily="2" charset="2"/>
              <a:buNone/>
            </a:pPr>
            <a:r>
              <a:rPr lang="en-US" altLang="zh-CN" sz="2000" b="1" dirty="0"/>
              <a:t>  if(sym==*)</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GetSymbol( );  F( );  T1(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a:t>
            </a:r>
            <a:endParaRPr lang="en-US" altLang="zh-CN" sz="2000" b="1" dirty="0"/>
          </a:p>
          <a:p>
            <a:pPr algn="just" eaLnBrk="1" hangingPunct="1">
              <a:lnSpc>
                <a:spcPct val="90000"/>
              </a:lnSpc>
              <a:buFont typeface="Wingdings" panose="05000000000000000000" pitchFamily="2" charset="2"/>
              <a:buNone/>
            </a:pPr>
            <a:endParaRPr lang="en-US" altLang="zh-CN" sz="2000" b="1" dirty="0"/>
          </a:p>
          <a:p>
            <a:pPr eaLnBrk="1" hangingPunct="1">
              <a:lnSpc>
                <a:spcPct val="90000"/>
              </a:lnSpc>
              <a:buChar char="•"/>
            </a:pPr>
            <a:endParaRPr lang="en-US" altLang="zh-CN" sz="2000" b="1" dirty="0"/>
          </a:p>
        </p:txBody>
      </p:sp>
      <p:sp>
        <p:nvSpPr>
          <p:cNvPr id="248836" name="Text Box 4"/>
          <p:cNvSpPr txBox="1"/>
          <p:nvPr/>
        </p:nvSpPr>
        <p:spPr>
          <a:xfrm>
            <a:off x="4800600" y="533400"/>
            <a:ext cx="4114800" cy="62595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90000"/>
              </a:lnSpc>
              <a:buClrTx/>
              <a:buSzPct val="100000"/>
              <a:buNone/>
            </a:pPr>
            <a:r>
              <a:rPr lang="en-US" altLang="zh-CN" sz="2000" b="1" dirty="0">
                <a:solidFill>
                  <a:srgbClr val="FF0000"/>
                </a:solidFill>
                <a:latin typeface="Times New Roman" panose="02020703060505090304" pitchFamily="18" charset="0"/>
                <a:ea typeface="宋体" pitchFamily="2" charset="-122"/>
              </a:rPr>
              <a:t>void F(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if(sym==i) GetSymbol(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else</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GetSymbol( );  E(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 ) GetSymbol(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else Error(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else</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Error(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endParaRPr lang="en-US" altLang="zh-CN" sz="2400" b="1" dirty="0">
              <a:solidFill>
                <a:srgbClr val="FF0000"/>
              </a:solidFill>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400" b="1" dirty="0">
                <a:solidFill>
                  <a:srgbClr val="FF0000"/>
                </a:solidFill>
                <a:latin typeface="Times New Roman" panose="02020703060505090304" pitchFamily="18" charset="0"/>
                <a:ea typeface="宋体" pitchFamily="2" charset="-122"/>
              </a:rPr>
              <a:t>void main(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GetSymbol( );   E(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endParaRPr lang="en-US" altLang="zh-CN" sz="2000" b="1" dirty="0">
              <a:latin typeface="Times New Roman" panose="02020703060505090304" pitchFamily="18" charset="0"/>
              <a:ea typeface="宋体" pitchFamily="2" charset="-122"/>
            </a:endParaRPr>
          </a:p>
        </p:txBody>
      </p:sp>
      <p:sp>
        <p:nvSpPr>
          <p:cNvPr id="77828" name="Line 6"/>
          <p:cNvSpPr/>
          <p:nvPr/>
        </p:nvSpPr>
        <p:spPr>
          <a:xfrm>
            <a:off x="4267200" y="0"/>
            <a:ext cx="0" cy="6858000"/>
          </a:xfrm>
          <a:prstGeom prst="line">
            <a:avLst/>
          </a:prstGeom>
          <a:ln w="2857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8850" name="Text Box 2"/>
          <p:cNvSpPr txBox="1"/>
          <p:nvPr/>
        </p:nvSpPr>
        <p:spPr>
          <a:xfrm>
            <a:off x="215900" y="381000"/>
            <a:ext cx="3200400" cy="6042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S;T|T</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 else 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a</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宋体" pitchFamily="2" charset="-122"/>
                <a:ea typeface="宋体" pitchFamily="2" charset="-122"/>
              </a:rPr>
              <a:t>消去左递归、左公共因子后的等价文法</a:t>
            </a:r>
            <a:r>
              <a:rPr lang="en-US" altLang="zh-CN" sz="2400" b="1" dirty="0">
                <a:latin typeface="宋体" pitchFamily="2" charset="-122"/>
                <a:ea typeface="宋体" pitchFamily="2" charset="-122"/>
              </a:rPr>
              <a:t>G</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[S]</a:t>
            </a:r>
            <a:r>
              <a:rPr lang="zh-CN" altLang="en-US" sz="2400" b="1" dirty="0">
                <a:latin typeface="宋体" pitchFamily="2" charset="-122"/>
                <a:ea typeface="宋体" pitchFamily="2" charset="-122"/>
              </a:rPr>
              <a:t>：</a:t>
            </a:r>
            <a:endParaRPr lang="en-US" altLang="zh-CN" sz="2400" b="1" dirty="0">
              <a:latin typeface="宋体" pitchFamily="2" charset="-122"/>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S</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TS′    </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S </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;TS′</a:t>
            </a:r>
            <a:r>
              <a:rPr lang="en-US" altLang="zh-CN" sz="2400"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 T′|a</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else S</a:t>
            </a:r>
            <a:r>
              <a:rPr lang="en-US" altLang="zh-CN" sz="2400"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p:txBody>
      </p:sp>
      <p:grpSp>
        <p:nvGrpSpPr>
          <p:cNvPr id="279647" name="Group 95"/>
          <p:cNvGrpSpPr/>
          <p:nvPr/>
        </p:nvGrpSpPr>
        <p:grpSpPr>
          <a:xfrm>
            <a:off x="3124200" y="457200"/>
            <a:ext cx="6019800" cy="5943600"/>
            <a:chOff x="1968" y="288"/>
            <a:chExt cx="3792" cy="3744"/>
          </a:xfrm>
        </p:grpSpPr>
        <p:grpSp>
          <p:nvGrpSpPr>
            <p:cNvPr id="78852" name="Group 72"/>
            <p:cNvGrpSpPr/>
            <p:nvPr/>
          </p:nvGrpSpPr>
          <p:grpSpPr>
            <a:xfrm>
              <a:off x="1968" y="288"/>
              <a:ext cx="3792" cy="3744"/>
              <a:chOff x="2232" y="288"/>
              <a:chExt cx="3096" cy="2941"/>
            </a:xfrm>
          </p:grpSpPr>
          <p:grpSp>
            <p:nvGrpSpPr>
              <p:cNvPr id="78875" name="Group 4"/>
              <p:cNvGrpSpPr/>
              <p:nvPr/>
            </p:nvGrpSpPr>
            <p:grpSpPr>
              <a:xfrm>
                <a:off x="2376" y="288"/>
                <a:ext cx="2952" cy="1872"/>
                <a:chOff x="2473" y="10800"/>
                <a:chExt cx="7380" cy="4680"/>
              </a:xfrm>
            </p:grpSpPr>
            <p:sp>
              <p:nvSpPr>
                <p:cNvPr id="78899" name="Line 5"/>
                <p:cNvSpPr/>
                <p:nvPr/>
              </p:nvSpPr>
              <p:spPr>
                <a:xfrm>
                  <a:off x="2833" y="10956"/>
                  <a:ext cx="360" cy="0"/>
                </a:xfrm>
                <a:prstGeom prst="line">
                  <a:avLst/>
                </a:prstGeom>
                <a:ln w="9525" cap="flat" cmpd="sng">
                  <a:solidFill>
                    <a:srgbClr val="000000"/>
                  </a:solidFill>
                  <a:prstDash val="solid"/>
                  <a:headEnd type="none" w="med" len="med"/>
                  <a:tailEnd type="triangle" w="med" len="med"/>
                </a:ln>
              </p:spPr>
            </p:sp>
            <p:sp>
              <p:nvSpPr>
                <p:cNvPr id="78900" name="Line 6"/>
                <p:cNvSpPr/>
                <p:nvPr/>
              </p:nvSpPr>
              <p:spPr>
                <a:xfrm>
                  <a:off x="3913" y="10956"/>
                  <a:ext cx="360" cy="0"/>
                </a:xfrm>
                <a:prstGeom prst="line">
                  <a:avLst/>
                </a:prstGeom>
                <a:ln w="9525" cap="flat" cmpd="sng">
                  <a:solidFill>
                    <a:srgbClr val="000000"/>
                  </a:solidFill>
                  <a:prstDash val="solid"/>
                  <a:headEnd type="none" w="med" len="med"/>
                  <a:tailEnd type="triangle" w="med" len="med"/>
                </a:ln>
              </p:spPr>
            </p:sp>
            <p:sp>
              <p:nvSpPr>
                <p:cNvPr id="78901" name="Line 7"/>
                <p:cNvSpPr/>
                <p:nvPr/>
              </p:nvSpPr>
              <p:spPr>
                <a:xfrm>
                  <a:off x="4993" y="10956"/>
                  <a:ext cx="360" cy="0"/>
                </a:xfrm>
                <a:prstGeom prst="line">
                  <a:avLst/>
                </a:prstGeom>
                <a:ln w="9525" cap="flat" cmpd="sng">
                  <a:solidFill>
                    <a:srgbClr val="000000"/>
                  </a:solidFill>
                  <a:prstDash val="solid"/>
                  <a:headEnd type="none" w="med" len="med"/>
                  <a:tailEnd type="triangle" w="med" len="med"/>
                </a:ln>
              </p:spPr>
            </p:sp>
            <p:sp>
              <p:nvSpPr>
                <p:cNvPr id="78902" name="Line 8"/>
                <p:cNvSpPr/>
                <p:nvPr/>
              </p:nvSpPr>
              <p:spPr>
                <a:xfrm>
                  <a:off x="2833" y="11892"/>
                  <a:ext cx="360" cy="0"/>
                </a:xfrm>
                <a:prstGeom prst="line">
                  <a:avLst/>
                </a:prstGeom>
                <a:ln w="9525" cap="flat" cmpd="sng">
                  <a:solidFill>
                    <a:srgbClr val="000000"/>
                  </a:solidFill>
                  <a:prstDash val="solid"/>
                  <a:headEnd type="none" w="med" len="med"/>
                  <a:tailEnd type="triangle" w="med" len="med"/>
                </a:ln>
              </p:spPr>
            </p:sp>
            <p:sp>
              <p:nvSpPr>
                <p:cNvPr id="78903" name="Line 9"/>
                <p:cNvSpPr/>
                <p:nvPr/>
              </p:nvSpPr>
              <p:spPr>
                <a:xfrm>
                  <a:off x="3913" y="11892"/>
                  <a:ext cx="360" cy="0"/>
                </a:xfrm>
                <a:prstGeom prst="line">
                  <a:avLst/>
                </a:prstGeom>
                <a:ln w="9525" cap="flat" cmpd="sng">
                  <a:solidFill>
                    <a:srgbClr val="000000"/>
                  </a:solidFill>
                  <a:prstDash val="solid"/>
                  <a:headEnd type="none" w="med" len="med"/>
                  <a:tailEnd type="triangle" w="med" len="med"/>
                </a:ln>
              </p:spPr>
            </p:sp>
            <p:sp>
              <p:nvSpPr>
                <p:cNvPr id="78904" name="Line 10"/>
                <p:cNvSpPr/>
                <p:nvPr/>
              </p:nvSpPr>
              <p:spPr>
                <a:xfrm>
                  <a:off x="5533" y="11892"/>
                  <a:ext cx="360" cy="0"/>
                </a:xfrm>
                <a:prstGeom prst="line">
                  <a:avLst/>
                </a:prstGeom>
                <a:ln w="9525" cap="flat" cmpd="sng">
                  <a:solidFill>
                    <a:srgbClr val="000000"/>
                  </a:solidFill>
                  <a:prstDash val="solid"/>
                  <a:headEnd type="none" w="med" len="med"/>
                  <a:tailEnd type="triangle" w="med" len="med"/>
                </a:ln>
              </p:spPr>
            </p:sp>
            <p:sp>
              <p:nvSpPr>
                <p:cNvPr id="78905" name="Line 11"/>
                <p:cNvSpPr/>
                <p:nvPr/>
              </p:nvSpPr>
              <p:spPr>
                <a:xfrm>
                  <a:off x="6613" y="11892"/>
                  <a:ext cx="360" cy="0"/>
                </a:xfrm>
                <a:prstGeom prst="line">
                  <a:avLst/>
                </a:prstGeom>
                <a:ln w="9525" cap="flat" cmpd="sng">
                  <a:solidFill>
                    <a:srgbClr val="000000"/>
                  </a:solidFill>
                  <a:prstDash val="solid"/>
                  <a:headEnd type="none" w="med" len="med"/>
                  <a:tailEnd type="triangle" w="med" len="med"/>
                </a:ln>
              </p:spPr>
            </p:sp>
            <p:sp>
              <p:nvSpPr>
                <p:cNvPr id="78906" name="Line 12"/>
                <p:cNvSpPr/>
                <p:nvPr/>
              </p:nvSpPr>
              <p:spPr>
                <a:xfrm>
                  <a:off x="7693" y="11892"/>
                  <a:ext cx="540" cy="0"/>
                </a:xfrm>
                <a:prstGeom prst="line">
                  <a:avLst/>
                </a:prstGeom>
                <a:ln w="9525" cap="flat" cmpd="sng">
                  <a:solidFill>
                    <a:srgbClr val="000000"/>
                  </a:solidFill>
                  <a:prstDash val="solid"/>
                  <a:headEnd type="none" w="med" len="med"/>
                  <a:tailEnd type="triangle" w="med" len="med"/>
                </a:ln>
              </p:spPr>
            </p:sp>
            <p:sp>
              <p:nvSpPr>
                <p:cNvPr id="78907" name="Line 13"/>
                <p:cNvSpPr/>
                <p:nvPr/>
              </p:nvSpPr>
              <p:spPr>
                <a:xfrm>
                  <a:off x="3553" y="12204"/>
                  <a:ext cx="0" cy="312"/>
                </a:xfrm>
                <a:prstGeom prst="line">
                  <a:avLst/>
                </a:prstGeom>
                <a:ln w="9525" cap="flat" cmpd="sng">
                  <a:solidFill>
                    <a:srgbClr val="000000"/>
                  </a:solidFill>
                  <a:prstDash val="solid"/>
                  <a:headEnd type="none" w="med" len="med"/>
                  <a:tailEnd type="none" w="med" len="med"/>
                </a:ln>
              </p:spPr>
            </p:sp>
            <p:sp>
              <p:nvSpPr>
                <p:cNvPr id="78908" name="Line 14"/>
                <p:cNvSpPr/>
                <p:nvPr/>
              </p:nvSpPr>
              <p:spPr>
                <a:xfrm>
                  <a:off x="3553" y="12516"/>
                  <a:ext cx="4320" cy="0"/>
                </a:xfrm>
                <a:prstGeom prst="line">
                  <a:avLst/>
                </a:prstGeom>
                <a:ln w="9525" cap="flat" cmpd="sng">
                  <a:solidFill>
                    <a:srgbClr val="000000"/>
                  </a:solidFill>
                  <a:prstDash val="solid"/>
                  <a:headEnd type="none" w="med" len="med"/>
                  <a:tailEnd type="none" w="med" len="med"/>
                </a:ln>
              </p:spPr>
            </p:sp>
            <p:sp>
              <p:nvSpPr>
                <p:cNvPr id="78909" name="Line 15"/>
                <p:cNvSpPr/>
                <p:nvPr/>
              </p:nvSpPr>
              <p:spPr>
                <a:xfrm flipV="1">
                  <a:off x="7873" y="11892"/>
                  <a:ext cx="0" cy="624"/>
                </a:xfrm>
                <a:prstGeom prst="line">
                  <a:avLst/>
                </a:prstGeom>
                <a:ln w="9525" cap="flat" cmpd="sng">
                  <a:solidFill>
                    <a:srgbClr val="000000"/>
                  </a:solidFill>
                  <a:prstDash val="solid"/>
                  <a:headEnd type="none" w="med" len="med"/>
                  <a:tailEnd type="triangle" w="med" len="med"/>
                </a:ln>
              </p:spPr>
            </p:sp>
            <p:sp>
              <p:nvSpPr>
                <p:cNvPr id="78910" name="Line 16"/>
                <p:cNvSpPr/>
                <p:nvPr/>
              </p:nvSpPr>
              <p:spPr>
                <a:xfrm>
                  <a:off x="2833" y="13452"/>
                  <a:ext cx="360" cy="0"/>
                </a:xfrm>
                <a:prstGeom prst="line">
                  <a:avLst/>
                </a:prstGeom>
                <a:ln w="9525" cap="flat" cmpd="sng">
                  <a:solidFill>
                    <a:srgbClr val="000000"/>
                  </a:solidFill>
                  <a:prstDash val="solid"/>
                  <a:headEnd type="none" w="med" len="med"/>
                  <a:tailEnd type="triangle" w="med" len="med"/>
                </a:ln>
              </p:spPr>
            </p:sp>
            <p:sp>
              <p:nvSpPr>
                <p:cNvPr id="78911" name="Line 17"/>
                <p:cNvSpPr/>
                <p:nvPr/>
              </p:nvSpPr>
              <p:spPr>
                <a:xfrm>
                  <a:off x="3913" y="13452"/>
                  <a:ext cx="360" cy="0"/>
                </a:xfrm>
                <a:prstGeom prst="line">
                  <a:avLst/>
                </a:prstGeom>
                <a:ln w="9525" cap="flat" cmpd="sng">
                  <a:solidFill>
                    <a:srgbClr val="000000"/>
                  </a:solidFill>
                  <a:prstDash val="solid"/>
                  <a:headEnd type="none" w="med" len="med"/>
                  <a:tailEnd type="triangle" w="med" len="med"/>
                </a:ln>
              </p:spPr>
            </p:sp>
            <p:sp>
              <p:nvSpPr>
                <p:cNvPr id="78912" name="Line 18"/>
                <p:cNvSpPr/>
                <p:nvPr/>
              </p:nvSpPr>
              <p:spPr>
                <a:xfrm>
                  <a:off x="5533" y="14388"/>
                  <a:ext cx="360" cy="0"/>
                </a:xfrm>
                <a:prstGeom prst="line">
                  <a:avLst/>
                </a:prstGeom>
                <a:ln w="9525" cap="flat" cmpd="sng">
                  <a:solidFill>
                    <a:srgbClr val="000000"/>
                  </a:solidFill>
                  <a:prstDash val="solid"/>
                  <a:headEnd type="none" w="med" len="med"/>
                  <a:tailEnd type="triangle" w="med" len="med"/>
                </a:ln>
              </p:spPr>
            </p:sp>
            <p:sp>
              <p:nvSpPr>
                <p:cNvPr id="78913" name="Line 19"/>
                <p:cNvSpPr/>
                <p:nvPr/>
              </p:nvSpPr>
              <p:spPr>
                <a:xfrm>
                  <a:off x="6613" y="14388"/>
                  <a:ext cx="360" cy="0"/>
                </a:xfrm>
                <a:prstGeom prst="line">
                  <a:avLst/>
                </a:prstGeom>
                <a:ln w="9525" cap="flat" cmpd="sng">
                  <a:solidFill>
                    <a:srgbClr val="000000"/>
                  </a:solidFill>
                  <a:prstDash val="solid"/>
                  <a:headEnd type="none" w="med" len="med"/>
                  <a:tailEnd type="triangle" w="med" len="med"/>
                </a:ln>
              </p:spPr>
            </p:sp>
            <p:sp>
              <p:nvSpPr>
                <p:cNvPr id="78914" name="Line 20"/>
                <p:cNvSpPr/>
                <p:nvPr/>
              </p:nvSpPr>
              <p:spPr>
                <a:xfrm>
                  <a:off x="3553" y="13764"/>
                  <a:ext cx="0" cy="312"/>
                </a:xfrm>
                <a:prstGeom prst="line">
                  <a:avLst/>
                </a:prstGeom>
                <a:ln w="9525" cap="flat" cmpd="sng">
                  <a:solidFill>
                    <a:srgbClr val="000000"/>
                  </a:solidFill>
                  <a:prstDash val="solid"/>
                  <a:headEnd type="none" w="med" len="med"/>
                  <a:tailEnd type="triangle" w="med" len="med"/>
                </a:ln>
              </p:spPr>
            </p:sp>
            <p:sp>
              <p:nvSpPr>
                <p:cNvPr id="78915" name="Line 21"/>
                <p:cNvSpPr/>
                <p:nvPr/>
              </p:nvSpPr>
              <p:spPr>
                <a:xfrm>
                  <a:off x="3913" y="14388"/>
                  <a:ext cx="360" cy="0"/>
                </a:xfrm>
                <a:prstGeom prst="line">
                  <a:avLst/>
                </a:prstGeom>
                <a:ln w="9525" cap="flat" cmpd="sng">
                  <a:solidFill>
                    <a:srgbClr val="000000"/>
                  </a:solidFill>
                  <a:prstDash val="solid"/>
                  <a:headEnd type="none" w="med" len="med"/>
                  <a:tailEnd type="triangle" w="med" len="med"/>
                </a:ln>
              </p:spPr>
            </p:sp>
            <p:sp>
              <p:nvSpPr>
                <p:cNvPr id="78916" name="Line 22"/>
                <p:cNvSpPr/>
                <p:nvPr/>
              </p:nvSpPr>
              <p:spPr>
                <a:xfrm>
                  <a:off x="3553" y="14700"/>
                  <a:ext cx="0" cy="312"/>
                </a:xfrm>
                <a:prstGeom prst="line">
                  <a:avLst/>
                </a:prstGeom>
                <a:ln w="9525" cap="flat" cmpd="sng">
                  <a:solidFill>
                    <a:srgbClr val="000000"/>
                  </a:solidFill>
                  <a:prstDash val="solid"/>
                  <a:headEnd type="none" w="med" len="med"/>
                  <a:tailEnd type="triangle" w="med" len="med"/>
                </a:ln>
              </p:spPr>
            </p:sp>
            <p:sp>
              <p:nvSpPr>
                <p:cNvPr id="78917" name="Line 23"/>
                <p:cNvSpPr/>
                <p:nvPr/>
              </p:nvSpPr>
              <p:spPr>
                <a:xfrm>
                  <a:off x="5533" y="13452"/>
                  <a:ext cx="360" cy="0"/>
                </a:xfrm>
                <a:prstGeom prst="line">
                  <a:avLst/>
                </a:prstGeom>
                <a:ln w="9525" cap="flat" cmpd="sng">
                  <a:solidFill>
                    <a:srgbClr val="000000"/>
                  </a:solidFill>
                  <a:prstDash val="solid"/>
                  <a:headEnd type="none" w="med" len="med"/>
                  <a:tailEnd type="triangle" w="med" len="med"/>
                </a:ln>
              </p:spPr>
            </p:sp>
            <p:sp>
              <p:nvSpPr>
                <p:cNvPr id="78918" name="Line 24"/>
                <p:cNvSpPr/>
                <p:nvPr/>
              </p:nvSpPr>
              <p:spPr>
                <a:xfrm>
                  <a:off x="8233" y="14388"/>
                  <a:ext cx="360" cy="0"/>
                </a:xfrm>
                <a:prstGeom prst="line">
                  <a:avLst/>
                </a:prstGeom>
                <a:ln w="9525" cap="flat" cmpd="sng">
                  <a:solidFill>
                    <a:srgbClr val="000000"/>
                  </a:solidFill>
                  <a:prstDash val="solid"/>
                  <a:headEnd type="none" w="med" len="med"/>
                  <a:tailEnd type="triangle" w="med" len="med"/>
                </a:ln>
              </p:spPr>
            </p:sp>
            <p:sp>
              <p:nvSpPr>
                <p:cNvPr id="78919" name="Line 25"/>
                <p:cNvSpPr/>
                <p:nvPr/>
              </p:nvSpPr>
              <p:spPr>
                <a:xfrm flipV="1">
                  <a:off x="9133" y="13764"/>
                  <a:ext cx="0" cy="312"/>
                </a:xfrm>
                <a:prstGeom prst="line">
                  <a:avLst/>
                </a:prstGeom>
                <a:ln w="9525" cap="flat" cmpd="sng">
                  <a:solidFill>
                    <a:srgbClr val="000000"/>
                  </a:solidFill>
                  <a:prstDash val="solid"/>
                  <a:headEnd type="none" w="med" len="med"/>
                  <a:tailEnd type="triangle" w="med" len="med"/>
                </a:ln>
              </p:spPr>
            </p:sp>
            <p:sp>
              <p:nvSpPr>
                <p:cNvPr id="78920" name="Line 26"/>
                <p:cNvSpPr/>
                <p:nvPr/>
              </p:nvSpPr>
              <p:spPr>
                <a:xfrm>
                  <a:off x="9133" y="14700"/>
                  <a:ext cx="0" cy="312"/>
                </a:xfrm>
                <a:prstGeom prst="line">
                  <a:avLst/>
                </a:prstGeom>
                <a:ln w="9525" cap="flat" cmpd="sng">
                  <a:solidFill>
                    <a:srgbClr val="000000"/>
                  </a:solidFill>
                  <a:prstDash val="solid"/>
                  <a:headEnd type="none" w="med" len="med"/>
                  <a:tailEnd type="triangle" w="med" len="med"/>
                </a:ln>
              </p:spPr>
            </p:sp>
            <p:sp>
              <p:nvSpPr>
                <p:cNvPr id="78921" name="Line 27"/>
                <p:cNvSpPr/>
                <p:nvPr/>
              </p:nvSpPr>
              <p:spPr>
                <a:xfrm>
                  <a:off x="6253" y="14700"/>
                  <a:ext cx="0" cy="312"/>
                </a:xfrm>
                <a:prstGeom prst="line">
                  <a:avLst/>
                </a:prstGeom>
                <a:ln w="9525" cap="flat" cmpd="sng">
                  <a:solidFill>
                    <a:srgbClr val="000000"/>
                  </a:solidFill>
                  <a:prstDash val="solid"/>
                  <a:headEnd type="none" w="med" len="med"/>
                  <a:tailEnd type="triangle" w="med" len="med"/>
                </a:ln>
              </p:spPr>
            </p:sp>
            <p:grpSp>
              <p:nvGrpSpPr>
                <p:cNvPr id="78922" name="Group 28"/>
                <p:cNvGrpSpPr/>
                <p:nvPr/>
              </p:nvGrpSpPr>
              <p:grpSpPr>
                <a:xfrm>
                  <a:off x="3193" y="10800"/>
                  <a:ext cx="6660" cy="4680"/>
                  <a:chOff x="3193" y="10800"/>
                  <a:chExt cx="6660" cy="4680"/>
                </a:xfrm>
              </p:grpSpPr>
              <p:sp>
                <p:nvSpPr>
                  <p:cNvPr id="78926" name="AutoShape 29"/>
                  <p:cNvSpPr/>
                  <p:nvPr/>
                </p:nvSpPr>
                <p:spPr>
                  <a:xfrm>
                    <a:off x="3193" y="10800"/>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a:t>
                    </a:r>
                    <a:endParaRPr lang="en-US" altLang="zh-CN" sz="1000" dirty="0">
                      <a:latin typeface="Times New Roman" panose="02020703060505090304" pitchFamily="18" charset="0"/>
                      <a:ea typeface="宋体" pitchFamily="2" charset="-122"/>
                    </a:endParaRPr>
                  </a:p>
                </p:txBody>
              </p:sp>
              <p:sp>
                <p:nvSpPr>
                  <p:cNvPr id="78927" name="AutoShape 30"/>
                  <p:cNvSpPr/>
                  <p:nvPr/>
                </p:nvSpPr>
                <p:spPr>
                  <a:xfrm>
                    <a:off x="4273" y="10800"/>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S</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928" name="AutoShape 31"/>
                  <p:cNvSpPr/>
                  <p:nvPr/>
                </p:nvSpPr>
                <p:spPr>
                  <a:xfrm>
                    <a:off x="3193" y="11580"/>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a:t>
                    </a:r>
                    <a:endParaRPr lang="zh-CN" altLang="en-US" sz="1000" dirty="0">
                      <a:latin typeface="Times New Roman" panose="02020703060505090304" pitchFamily="18" charset="0"/>
                      <a:ea typeface="宋体" pitchFamily="2" charset="-122"/>
                    </a:endParaRPr>
                  </a:p>
                </p:txBody>
              </p:sp>
              <p:sp>
                <p:nvSpPr>
                  <p:cNvPr id="78929" name="AutoShape 32"/>
                  <p:cNvSpPr/>
                  <p:nvPr/>
                </p:nvSpPr>
                <p:spPr>
                  <a:xfrm>
                    <a:off x="4273" y="1173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0" name="AutoShape 33"/>
                  <p:cNvSpPr/>
                  <p:nvPr/>
                </p:nvSpPr>
                <p:spPr>
                  <a:xfrm>
                    <a:off x="5893" y="11736"/>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a:t>
                    </a:r>
                    <a:endParaRPr lang="en-US" altLang="zh-CN" sz="1000" dirty="0">
                      <a:latin typeface="Times New Roman" panose="02020703060505090304" pitchFamily="18" charset="0"/>
                      <a:ea typeface="宋体" pitchFamily="2" charset="-122"/>
                    </a:endParaRPr>
                  </a:p>
                </p:txBody>
              </p:sp>
              <p:sp>
                <p:nvSpPr>
                  <p:cNvPr id="78931" name="AutoShape 34"/>
                  <p:cNvSpPr/>
                  <p:nvPr/>
                </p:nvSpPr>
                <p:spPr>
                  <a:xfrm>
                    <a:off x="6973" y="11736"/>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S</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932" name="AutoShape 35"/>
                  <p:cNvSpPr/>
                  <p:nvPr/>
                </p:nvSpPr>
                <p:spPr>
                  <a:xfrm>
                    <a:off x="3193" y="13140"/>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a</a:t>
                    </a:r>
                    <a:endParaRPr lang="en-US" altLang="zh-CN" sz="1000" dirty="0">
                      <a:latin typeface="Times New Roman" panose="02020703060505090304" pitchFamily="18" charset="0"/>
                      <a:ea typeface="宋体" pitchFamily="2" charset="-122"/>
                    </a:endParaRPr>
                  </a:p>
                </p:txBody>
              </p:sp>
              <p:sp>
                <p:nvSpPr>
                  <p:cNvPr id="78933" name="AutoShape 36"/>
                  <p:cNvSpPr/>
                  <p:nvPr/>
                </p:nvSpPr>
                <p:spPr>
                  <a:xfrm>
                    <a:off x="4273" y="1329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4" name="AutoShape 37"/>
                  <p:cNvSpPr/>
                  <p:nvPr/>
                </p:nvSpPr>
                <p:spPr>
                  <a:xfrm>
                    <a:off x="5893" y="14076"/>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e</a:t>
                    </a:r>
                    <a:endParaRPr lang="en-US" altLang="zh-CN" sz="1000" dirty="0">
                      <a:latin typeface="Times New Roman" panose="02020703060505090304" pitchFamily="18" charset="0"/>
                      <a:ea typeface="宋体" pitchFamily="2" charset="-122"/>
                    </a:endParaRPr>
                  </a:p>
                </p:txBody>
              </p:sp>
              <p:sp>
                <p:nvSpPr>
                  <p:cNvPr id="78935" name="AutoShape 38"/>
                  <p:cNvSpPr/>
                  <p:nvPr/>
                </p:nvSpPr>
                <p:spPr>
                  <a:xfrm>
                    <a:off x="6973" y="1423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6" name="AutoShape 39"/>
                  <p:cNvSpPr/>
                  <p:nvPr/>
                </p:nvSpPr>
                <p:spPr>
                  <a:xfrm>
                    <a:off x="8593" y="1501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         </a:t>
                    </a:r>
                    <a:endParaRPr lang="zh-CN" altLang="en-US" sz="1000" dirty="0">
                      <a:latin typeface="Times New Roman" panose="02020703060505090304" pitchFamily="18" charset="0"/>
                      <a:ea typeface="宋体" pitchFamily="2" charset="-122"/>
                    </a:endParaRPr>
                  </a:p>
                </p:txBody>
              </p:sp>
              <p:sp>
                <p:nvSpPr>
                  <p:cNvPr id="78937" name="AutoShape 40"/>
                  <p:cNvSpPr/>
                  <p:nvPr/>
                </p:nvSpPr>
                <p:spPr>
                  <a:xfrm>
                    <a:off x="4273" y="1423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8" name="AutoShape 41"/>
                  <p:cNvSpPr/>
                  <p:nvPr/>
                </p:nvSpPr>
                <p:spPr>
                  <a:xfrm>
                    <a:off x="3193" y="15012"/>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sp>
                <p:nvSpPr>
                  <p:cNvPr id="78939" name="AutoShape 42"/>
                  <p:cNvSpPr/>
                  <p:nvPr/>
                </p:nvSpPr>
                <p:spPr>
                  <a:xfrm>
                    <a:off x="3193" y="14076"/>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if</a:t>
                    </a:r>
                    <a:endParaRPr lang="en-US" altLang="zh-CN" sz="1000" dirty="0">
                      <a:latin typeface="Times New Roman" panose="02020703060505090304" pitchFamily="18" charset="0"/>
                      <a:ea typeface="宋体" pitchFamily="2" charset="-122"/>
                    </a:endParaRPr>
                  </a:p>
                </p:txBody>
              </p:sp>
              <p:sp>
                <p:nvSpPr>
                  <p:cNvPr id="78940" name="AutoShape 43"/>
                  <p:cNvSpPr/>
                  <p:nvPr/>
                </p:nvSpPr>
                <p:spPr>
                  <a:xfrm>
                    <a:off x="8593" y="14076"/>
                    <a:ext cx="108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then</a:t>
                    </a:r>
                    <a:endParaRPr lang="en-US" altLang="zh-CN" sz="1000" dirty="0">
                      <a:latin typeface="Times New Roman" panose="02020703060505090304" pitchFamily="18" charset="0"/>
                      <a:ea typeface="宋体" pitchFamily="2" charset="-122"/>
                    </a:endParaRPr>
                  </a:p>
                </p:txBody>
              </p:sp>
              <p:sp>
                <p:nvSpPr>
                  <p:cNvPr id="78941" name="AutoShape 44"/>
                  <p:cNvSpPr/>
                  <p:nvPr/>
                </p:nvSpPr>
                <p:spPr>
                  <a:xfrm>
                    <a:off x="5713" y="15012"/>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sp>
                <p:nvSpPr>
                  <p:cNvPr id="78942" name="AutoShape 45"/>
                  <p:cNvSpPr/>
                  <p:nvPr/>
                </p:nvSpPr>
                <p:spPr>
                  <a:xfrm>
                    <a:off x="8593" y="1329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grpSp>
            <p:sp>
              <p:nvSpPr>
                <p:cNvPr id="78923" name="Oval 46"/>
                <p:cNvSpPr/>
                <p:nvPr/>
              </p:nvSpPr>
              <p:spPr>
                <a:xfrm>
                  <a:off x="2473" y="10800"/>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endParaRPr lang="zh-CN" altLang="zh-CN" sz="2400" dirty="0">
                    <a:latin typeface="Times New Roman" panose="02020703060505090304" pitchFamily="18" charset="0"/>
                    <a:ea typeface="宋体" pitchFamily="2" charset="-122"/>
                  </a:endParaRPr>
                </a:p>
              </p:txBody>
            </p:sp>
            <p:sp>
              <p:nvSpPr>
                <p:cNvPr id="78924" name="Oval 47"/>
                <p:cNvSpPr/>
                <p:nvPr/>
              </p:nvSpPr>
              <p:spPr>
                <a:xfrm>
                  <a:off x="2473" y="1173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sp>
              <p:nvSpPr>
                <p:cNvPr id="78925" name="Oval 48"/>
                <p:cNvSpPr/>
                <p:nvPr/>
              </p:nvSpPr>
              <p:spPr>
                <a:xfrm>
                  <a:off x="2473" y="1329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78876" name="Group 49"/>
              <p:cNvGrpSpPr/>
              <p:nvPr/>
            </p:nvGrpSpPr>
            <p:grpSpPr>
              <a:xfrm>
                <a:off x="2232" y="2168"/>
                <a:ext cx="3096" cy="1061"/>
                <a:chOff x="2113" y="1752"/>
                <a:chExt cx="7740" cy="2652"/>
              </a:xfrm>
            </p:grpSpPr>
            <p:sp>
              <p:nvSpPr>
                <p:cNvPr id="78877" name="Line 50"/>
                <p:cNvSpPr/>
                <p:nvPr/>
              </p:nvSpPr>
              <p:spPr>
                <a:xfrm>
                  <a:off x="9133" y="1752"/>
                  <a:ext cx="0" cy="312"/>
                </a:xfrm>
                <a:prstGeom prst="line">
                  <a:avLst/>
                </a:prstGeom>
                <a:ln w="9525" cap="flat" cmpd="sng">
                  <a:solidFill>
                    <a:srgbClr val="000000"/>
                  </a:solidFill>
                  <a:prstDash val="solid"/>
                  <a:headEnd type="none" w="med" len="med"/>
                  <a:tailEnd type="triangle" w="med" len="med"/>
                </a:ln>
              </p:spPr>
            </p:sp>
            <p:sp>
              <p:nvSpPr>
                <p:cNvPr id="78878" name="AutoShape 51"/>
                <p:cNvSpPr/>
                <p:nvPr/>
              </p:nvSpPr>
              <p:spPr>
                <a:xfrm>
                  <a:off x="8593" y="2064"/>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79" name="Line 52"/>
                <p:cNvSpPr/>
                <p:nvPr/>
              </p:nvSpPr>
              <p:spPr>
                <a:xfrm>
                  <a:off x="9133" y="2532"/>
                  <a:ext cx="0" cy="312"/>
                </a:xfrm>
                <a:prstGeom prst="line">
                  <a:avLst/>
                </a:prstGeom>
                <a:ln w="9525" cap="flat" cmpd="sng">
                  <a:solidFill>
                    <a:srgbClr val="000000"/>
                  </a:solidFill>
                  <a:prstDash val="solid"/>
                  <a:headEnd type="none" w="med" len="med"/>
                  <a:tailEnd type="triangle" w="med" len="med"/>
                </a:ln>
              </p:spPr>
            </p:sp>
            <p:sp>
              <p:nvSpPr>
                <p:cNvPr id="78880" name="AutoShape 53"/>
                <p:cNvSpPr/>
                <p:nvPr/>
              </p:nvSpPr>
              <p:spPr>
                <a:xfrm>
                  <a:off x="8593" y="2844"/>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T</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881" name="Line 54"/>
                <p:cNvSpPr/>
                <p:nvPr/>
              </p:nvSpPr>
              <p:spPr>
                <a:xfrm>
                  <a:off x="9133" y="3312"/>
                  <a:ext cx="0" cy="312"/>
                </a:xfrm>
                <a:prstGeom prst="line">
                  <a:avLst/>
                </a:prstGeom>
                <a:ln w="9525" cap="flat" cmpd="sng">
                  <a:solidFill>
                    <a:srgbClr val="000000"/>
                  </a:solidFill>
                  <a:prstDash val="solid"/>
                  <a:headEnd type="none" w="med" len="med"/>
                  <a:tailEnd type="triangle" w="med" len="med"/>
                </a:ln>
              </p:spPr>
            </p:sp>
            <p:sp>
              <p:nvSpPr>
                <p:cNvPr id="78882" name="Line 55"/>
                <p:cNvSpPr/>
                <p:nvPr/>
              </p:nvSpPr>
              <p:spPr>
                <a:xfrm>
                  <a:off x="2833" y="2532"/>
                  <a:ext cx="360" cy="0"/>
                </a:xfrm>
                <a:prstGeom prst="line">
                  <a:avLst/>
                </a:prstGeom>
                <a:ln w="9525" cap="flat" cmpd="sng">
                  <a:solidFill>
                    <a:srgbClr val="000000"/>
                  </a:solidFill>
                  <a:prstDash val="solid"/>
                  <a:headEnd type="none" w="med" len="med"/>
                  <a:tailEnd type="triangle" w="med" len="med"/>
                </a:ln>
              </p:spPr>
            </p:sp>
            <p:sp>
              <p:nvSpPr>
                <p:cNvPr id="78883" name="AutoShape 56"/>
                <p:cNvSpPr/>
                <p:nvPr/>
              </p:nvSpPr>
              <p:spPr>
                <a:xfrm>
                  <a:off x="3193" y="2220"/>
                  <a:ext cx="108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else</a:t>
                  </a:r>
                  <a:endParaRPr lang="en-US" altLang="zh-CN" sz="1000" dirty="0">
                    <a:latin typeface="Times New Roman" panose="02020703060505090304" pitchFamily="18" charset="0"/>
                    <a:ea typeface="宋体" pitchFamily="2" charset="-122"/>
                  </a:endParaRPr>
                </a:p>
              </p:txBody>
            </p:sp>
            <p:sp>
              <p:nvSpPr>
                <p:cNvPr id="78884" name="Line 57"/>
                <p:cNvSpPr/>
                <p:nvPr/>
              </p:nvSpPr>
              <p:spPr>
                <a:xfrm>
                  <a:off x="4273" y="2532"/>
                  <a:ext cx="360" cy="0"/>
                </a:xfrm>
                <a:prstGeom prst="line">
                  <a:avLst/>
                </a:prstGeom>
                <a:ln w="9525" cap="flat" cmpd="sng">
                  <a:solidFill>
                    <a:srgbClr val="000000"/>
                  </a:solidFill>
                  <a:prstDash val="solid"/>
                  <a:headEnd type="none" w="med" len="med"/>
                  <a:tailEnd type="triangle" w="med" len="med"/>
                </a:ln>
              </p:spPr>
            </p:sp>
            <p:sp>
              <p:nvSpPr>
                <p:cNvPr id="78885" name="AutoShape 58"/>
                <p:cNvSpPr/>
                <p:nvPr/>
              </p:nvSpPr>
              <p:spPr>
                <a:xfrm>
                  <a:off x="4633" y="237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886" name="Line 59"/>
                <p:cNvSpPr/>
                <p:nvPr/>
              </p:nvSpPr>
              <p:spPr>
                <a:xfrm>
                  <a:off x="5893" y="2532"/>
                  <a:ext cx="360" cy="0"/>
                </a:xfrm>
                <a:prstGeom prst="line">
                  <a:avLst/>
                </a:prstGeom>
                <a:ln w="9525" cap="flat" cmpd="sng">
                  <a:solidFill>
                    <a:srgbClr val="000000"/>
                  </a:solidFill>
                  <a:prstDash val="solid"/>
                  <a:headEnd type="none" w="med" len="med"/>
                  <a:tailEnd type="triangle" w="med" len="med"/>
                </a:ln>
              </p:spPr>
            </p:sp>
            <p:sp>
              <p:nvSpPr>
                <p:cNvPr id="78887" name="AutoShape 60"/>
                <p:cNvSpPr/>
                <p:nvPr/>
              </p:nvSpPr>
              <p:spPr>
                <a:xfrm>
                  <a:off x="6253" y="237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88" name="Line 61"/>
                <p:cNvSpPr/>
                <p:nvPr/>
              </p:nvSpPr>
              <p:spPr>
                <a:xfrm>
                  <a:off x="7153" y="2532"/>
                  <a:ext cx="540" cy="0"/>
                </a:xfrm>
                <a:prstGeom prst="line">
                  <a:avLst/>
                </a:prstGeom>
                <a:ln w="9525" cap="flat" cmpd="sng">
                  <a:solidFill>
                    <a:srgbClr val="000000"/>
                  </a:solidFill>
                  <a:prstDash val="solid"/>
                  <a:headEnd type="none" w="med" len="med"/>
                  <a:tailEnd type="triangle" w="med" len="med"/>
                </a:ln>
              </p:spPr>
            </p:sp>
            <p:sp>
              <p:nvSpPr>
                <p:cNvPr id="78889" name="Line 62"/>
                <p:cNvSpPr/>
                <p:nvPr/>
              </p:nvSpPr>
              <p:spPr>
                <a:xfrm>
                  <a:off x="3733" y="2844"/>
                  <a:ext cx="0" cy="312"/>
                </a:xfrm>
                <a:prstGeom prst="line">
                  <a:avLst/>
                </a:prstGeom>
                <a:ln w="9525" cap="flat" cmpd="sng">
                  <a:solidFill>
                    <a:srgbClr val="000000"/>
                  </a:solidFill>
                  <a:prstDash val="solid"/>
                  <a:headEnd type="none" w="med" len="med"/>
                  <a:tailEnd type="none" w="med" len="med"/>
                </a:ln>
              </p:spPr>
            </p:sp>
            <p:sp>
              <p:nvSpPr>
                <p:cNvPr id="78890" name="Line 63"/>
                <p:cNvSpPr/>
                <p:nvPr/>
              </p:nvSpPr>
              <p:spPr>
                <a:xfrm>
                  <a:off x="3733" y="3156"/>
                  <a:ext cx="3600" cy="0"/>
                </a:xfrm>
                <a:prstGeom prst="line">
                  <a:avLst/>
                </a:prstGeom>
                <a:ln w="9525" cap="flat" cmpd="sng">
                  <a:solidFill>
                    <a:srgbClr val="000000"/>
                  </a:solidFill>
                  <a:prstDash val="solid"/>
                  <a:headEnd type="none" w="med" len="med"/>
                  <a:tailEnd type="none" w="med" len="med"/>
                </a:ln>
              </p:spPr>
            </p:sp>
            <p:sp>
              <p:nvSpPr>
                <p:cNvPr id="78891" name="Line 64"/>
                <p:cNvSpPr/>
                <p:nvPr/>
              </p:nvSpPr>
              <p:spPr>
                <a:xfrm flipV="1">
                  <a:off x="7333" y="2532"/>
                  <a:ext cx="0" cy="624"/>
                </a:xfrm>
                <a:prstGeom prst="line">
                  <a:avLst/>
                </a:prstGeom>
                <a:ln w="9525" cap="flat" cmpd="sng">
                  <a:solidFill>
                    <a:srgbClr val="000000"/>
                  </a:solidFill>
                  <a:prstDash val="solid"/>
                  <a:headEnd type="none" w="med" len="med"/>
                  <a:tailEnd type="triangle" w="med" len="med"/>
                </a:ln>
              </p:spPr>
            </p:sp>
            <p:sp>
              <p:nvSpPr>
                <p:cNvPr id="78892" name="Oval 65"/>
                <p:cNvSpPr/>
                <p:nvPr/>
              </p:nvSpPr>
              <p:spPr>
                <a:xfrm>
                  <a:off x="2113" y="3780"/>
                  <a:ext cx="90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总控</a:t>
                  </a:r>
                  <a:endParaRPr lang="zh-CN" altLang="en-US" sz="1000" dirty="0">
                    <a:latin typeface="Times New Roman" panose="02020703060505090304" pitchFamily="18" charset="0"/>
                    <a:ea typeface="宋体" pitchFamily="2" charset="-122"/>
                  </a:endParaRPr>
                </a:p>
              </p:txBody>
            </p:sp>
            <p:sp>
              <p:nvSpPr>
                <p:cNvPr id="78893" name="Line 66"/>
                <p:cNvSpPr/>
                <p:nvPr/>
              </p:nvSpPr>
              <p:spPr>
                <a:xfrm>
                  <a:off x="3013" y="4092"/>
                  <a:ext cx="360" cy="0"/>
                </a:xfrm>
                <a:prstGeom prst="line">
                  <a:avLst/>
                </a:prstGeom>
                <a:ln w="9525" cap="flat" cmpd="sng">
                  <a:solidFill>
                    <a:srgbClr val="000000"/>
                  </a:solidFill>
                  <a:prstDash val="solid"/>
                  <a:headEnd type="none" w="med" len="med"/>
                  <a:tailEnd type="triangle" w="med" len="med"/>
                </a:ln>
              </p:spPr>
            </p:sp>
            <p:sp>
              <p:nvSpPr>
                <p:cNvPr id="78894" name="AutoShape 67"/>
                <p:cNvSpPr/>
                <p:nvPr/>
              </p:nvSpPr>
              <p:spPr>
                <a:xfrm>
                  <a:off x="3373" y="393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895" name="Line 68"/>
                <p:cNvSpPr/>
                <p:nvPr/>
              </p:nvSpPr>
              <p:spPr>
                <a:xfrm>
                  <a:off x="4633" y="4092"/>
                  <a:ext cx="360" cy="0"/>
                </a:xfrm>
                <a:prstGeom prst="line">
                  <a:avLst/>
                </a:prstGeom>
                <a:ln w="9525" cap="flat" cmpd="sng">
                  <a:solidFill>
                    <a:srgbClr val="000000"/>
                  </a:solidFill>
                  <a:prstDash val="solid"/>
                  <a:headEnd type="none" w="med" len="med"/>
                  <a:tailEnd type="triangle" w="med" len="med"/>
                </a:ln>
              </p:spPr>
            </p:sp>
            <p:sp>
              <p:nvSpPr>
                <p:cNvPr id="78896" name="AutoShape 69"/>
                <p:cNvSpPr/>
                <p:nvPr/>
              </p:nvSpPr>
              <p:spPr>
                <a:xfrm>
                  <a:off x="4993" y="393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97" name="Line 70"/>
                <p:cNvSpPr/>
                <p:nvPr/>
              </p:nvSpPr>
              <p:spPr>
                <a:xfrm>
                  <a:off x="5893" y="4092"/>
                  <a:ext cx="360" cy="0"/>
                </a:xfrm>
                <a:prstGeom prst="line">
                  <a:avLst/>
                </a:prstGeom>
                <a:ln w="9525" cap="flat" cmpd="sng">
                  <a:solidFill>
                    <a:srgbClr val="000000"/>
                  </a:solidFill>
                  <a:prstDash val="solid"/>
                  <a:headEnd type="none" w="med" len="med"/>
                  <a:tailEnd type="triangle" w="med" len="med"/>
                </a:ln>
              </p:spPr>
            </p:sp>
            <p:sp>
              <p:nvSpPr>
                <p:cNvPr id="78898" name="Oval 71"/>
                <p:cNvSpPr/>
                <p:nvPr/>
              </p:nvSpPr>
              <p:spPr>
                <a:xfrm>
                  <a:off x="2473" y="237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sp>
          <p:nvSpPr>
            <p:cNvPr id="78853" name="Text Box 73"/>
            <p:cNvSpPr txBox="1"/>
            <p:nvPr/>
          </p:nvSpPr>
          <p:spPr>
            <a:xfrm>
              <a:off x="2152" y="28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S</a:t>
              </a:r>
              <a:endParaRPr lang="en-US" altLang="zh-CN" sz="1200" dirty="0">
                <a:latin typeface="Times New Roman" panose="02020703060505090304" pitchFamily="18" charset="0"/>
                <a:ea typeface="宋体" pitchFamily="2" charset="-122"/>
              </a:endParaRPr>
            </a:p>
          </p:txBody>
        </p:sp>
        <p:sp>
          <p:nvSpPr>
            <p:cNvPr id="78854" name="Text Box 74"/>
            <p:cNvSpPr txBox="1"/>
            <p:nvPr/>
          </p:nvSpPr>
          <p:spPr>
            <a:xfrm>
              <a:off x="2152" y="76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S’</a:t>
              </a:r>
              <a:endParaRPr lang="en-US" altLang="zh-CN" sz="1200" dirty="0">
                <a:latin typeface="Times New Roman" panose="02020703060505090304" pitchFamily="18" charset="0"/>
                <a:ea typeface="宋体" pitchFamily="2" charset="-122"/>
              </a:endParaRPr>
            </a:p>
          </p:txBody>
        </p:sp>
        <p:sp>
          <p:nvSpPr>
            <p:cNvPr id="78855" name="Text Box 75"/>
            <p:cNvSpPr txBox="1"/>
            <p:nvPr/>
          </p:nvSpPr>
          <p:spPr>
            <a:xfrm>
              <a:off x="3552" y="28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56" name="Text Box 76"/>
            <p:cNvSpPr txBox="1"/>
            <p:nvPr/>
          </p:nvSpPr>
          <p:spPr>
            <a:xfrm>
              <a:off x="2832" y="672"/>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57" name="Text Box 77"/>
            <p:cNvSpPr txBox="1"/>
            <p:nvPr/>
          </p:nvSpPr>
          <p:spPr>
            <a:xfrm>
              <a:off x="2496" y="100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58" name="Text Box 78"/>
            <p:cNvSpPr txBox="1"/>
            <p:nvPr/>
          </p:nvSpPr>
          <p:spPr>
            <a:xfrm>
              <a:off x="4992" y="76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59" name="Text Box 79"/>
            <p:cNvSpPr txBox="1"/>
            <p:nvPr/>
          </p:nvSpPr>
          <p:spPr>
            <a:xfrm>
              <a:off x="2144" y="1560"/>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T</a:t>
              </a:r>
              <a:endParaRPr lang="en-US" altLang="zh-CN" sz="1200" dirty="0">
                <a:latin typeface="Times New Roman" panose="02020703060505090304" pitchFamily="18" charset="0"/>
                <a:ea typeface="宋体" pitchFamily="2" charset="-122"/>
              </a:endParaRPr>
            </a:p>
          </p:txBody>
        </p:sp>
        <p:sp>
          <p:nvSpPr>
            <p:cNvPr id="78860" name="Text Box 80"/>
            <p:cNvSpPr txBox="1"/>
            <p:nvPr/>
          </p:nvSpPr>
          <p:spPr>
            <a:xfrm>
              <a:off x="2808" y="1483"/>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1" name="Text Box 81"/>
            <p:cNvSpPr txBox="1"/>
            <p:nvPr/>
          </p:nvSpPr>
          <p:spPr>
            <a:xfrm>
              <a:off x="2496" y="1784"/>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2" name="Text Box 82"/>
            <p:cNvSpPr txBox="1"/>
            <p:nvPr/>
          </p:nvSpPr>
          <p:spPr>
            <a:xfrm>
              <a:off x="3840" y="1536"/>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63" name="Text Box 83"/>
            <p:cNvSpPr txBox="1"/>
            <p:nvPr/>
          </p:nvSpPr>
          <p:spPr>
            <a:xfrm>
              <a:off x="2816" y="1971"/>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4" name="Text Box 84"/>
            <p:cNvSpPr txBox="1"/>
            <p:nvPr/>
          </p:nvSpPr>
          <p:spPr>
            <a:xfrm>
              <a:off x="4176" y="196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5" name="Text Box 85"/>
            <p:cNvSpPr txBox="1"/>
            <p:nvPr/>
          </p:nvSpPr>
          <p:spPr>
            <a:xfrm>
              <a:off x="5200" y="225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6" name="Text Box 86"/>
            <p:cNvSpPr txBox="1"/>
            <p:nvPr/>
          </p:nvSpPr>
          <p:spPr>
            <a:xfrm>
              <a:off x="3000" y="2923"/>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7" name="Text Box 87"/>
            <p:cNvSpPr txBox="1"/>
            <p:nvPr/>
          </p:nvSpPr>
          <p:spPr>
            <a:xfrm>
              <a:off x="2496" y="224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8" name="Text Box 88"/>
            <p:cNvSpPr txBox="1"/>
            <p:nvPr/>
          </p:nvSpPr>
          <p:spPr>
            <a:xfrm>
              <a:off x="2592" y="321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9" name="Text Box 89"/>
            <p:cNvSpPr txBox="1"/>
            <p:nvPr/>
          </p:nvSpPr>
          <p:spPr>
            <a:xfrm>
              <a:off x="3840" y="225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70" name="Text Box 90"/>
            <p:cNvSpPr txBox="1"/>
            <p:nvPr/>
          </p:nvSpPr>
          <p:spPr>
            <a:xfrm>
              <a:off x="5240" y="1811"/>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71" name="Text Box 91"/>
            <p:cNvSpPr txBox="1"/>
            <p:nvPr/>
          </p:nvSpPr>
          <p:spPr>
            <a:xfrm>
              <a:off x="4696" y="2992"/>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2" name="Text Box 92"/>
            <p:cNvSpPr txBox="1"/>
            <p:nvPr/>
          </p:nvSpPr>
          <p:spPr>
            <a:xfrm>
              <a:off x="4000" y="3776"/>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3" name="Text Box 93"/>
            <p:cNvSpPr txBox="1"/>
            <p:nvPr/>
          </p:nvSpPr>
          <p:spPr>
            <a:xfrm>
              <a:off x="5232" y="364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4" name="Text Box 94"/>
            <p:cNvSpPr txBox="1"/>
            <p:nvPr/>
          </p:nvSpPr>
          <p:spPr>
            <a:xfrm>
              <a:off x="2136" y="3008"/>
              <a:ext cx="248"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T’</a:t>
              </a:r>
              <a:endParaRPr lang="en-US" altLang="zh-CN" sz="1200" dirty="0">
                <a:latin typeface="Times New Roman" panose="02020703060505090304" pitchFamily="18" charset="0"/>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9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9874" name="Text Box 2"/>
          <p:cNvSpPr txBox="1"/>
          <p:nvPr/>
        </p:nvSpPr>
        <p:spPr>
          <a:xfrm>
            <a:off x="457200" y="228600"/>
            <a:ext cx="4419600" cy="5607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GetSymbol( ){ …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Error( ){ …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S(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 T( )</a:t>
            </a:r>
            <a:r>
              <a:rPr lang="zh-CN" altLang="en-US" sz="2000" b="1"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S1( )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S1(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if(sym==;)</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GetSymbol( );  T( );  S1(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r>
              <a:rPr lang="en-US" altLang="zh-CN" sz="2400" dirty="0">
                <a:latin typeface="Times New Roman" panose="02020703060505090304" pitchFamily="18" charset="0"/>
                <a:ea typeface="宋体" pitchFamily="2" charset="-122"/>
              </a:rPr>
              <a:t>  </a:t>
            </a:r>
            <a:endParaRPr lang="en-US" altLang="zh-CN" sz="2400" dirty="0">
              <a:latin typeface="Times New Roman" panose="02020703060505090304" pitchFamily="18" charset="0"/>
              <a:ea typeface="宋体" pitchFamily="2" charset="-122"/>
            </a:endParaRPr>
          </a:p>
          <a:p>
            <a:pPr marL="0" lvl="0" indent="0" eaLnBrk="1" hangingPunct="1">
              <a:spcBef>
                <a:spcPct val="50000"/>
              </a:spcBef>
              <a:buClrTx/>
              <a:buSzPct val="100000"/>
              <a:buNone/>
            </a:pPr>
            <a:endParaRPr lang="en-US" altLang="zh-CN" sz="2400" dirty="0">
              <a:latin typeface="Times New Roman" panose="02020703060505090304" pitchFamily="18" charset="0"/>
              <a:ea typeface="宋体" pitchFamily="2" charset="-122"/>
            </a:endParaRPr>
          </a:p>
        </p:txBody>
      </p:sp>
      <p:sp>
        <p:nvSpPr>
          <p:cNvPr id="280579" name="Text Box 3"/>
          <p:cNvSpPr txBox="1"/>
          <p:nvPr/>
        </p:nvSpPr>
        <p:spPr>
          <a:xfrm>
            <a:off x="4640263" y="422275"/>
            <a:ext cx="4267200" cy="6013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ts val="1700"/>
              </a:lnSpc>
              <a:spcBef>
                <a:spcPct val="50000"/>
              </a:spcBef>
              <a:buClrTx/>
              <a:buSzPct val="100000"/>
              <a:buNone/>
            </a:pPr>
            <a:r>
              <a:rPr lang="en-US" altLang="zh-CN" sz="1800" b="1" dirty="0">
                <a:solidFill>
                  <a:srgbClr val="FF0000"/>
                </a:solidFill>
                <a:latin typeface="Times New Roman" panose="02020703060505090304" pitchFamily="18" charset="0"/>
                <a:ea typeface="宋体" pitchFamily="2" charset="-122"/>
              </a:rPr>
              <a:t>void T( )</a:t>
            </a:r>
            <a:endParaRPr lang="en-US" altLang="zh-CN" sz="1800" b="1" dirty="0">
              <a:solidFill>
                <a:srgbClr val="FF0000"/>
              </a:solidFill>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if(sym==a) 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else</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if(sym==if)</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if(sym==e)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if(sym==then)</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GetSymbol(); S( );  T1(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p:txBody>
      </p:sp>
      <p:sp>
        <p:nvSpPr>
          <p:cNvPr id="79876" name="Line 4"/>
          <p:cNvSpPr/>
          <p:nvPr/>
        </p:nvSpPr>
        <p:spPr>
          <a:xfrm>
            <a:off x="4343400" y="0"/>
            <a:ext cx="0" cy="6858000"/>
          </a:xfrm>
          <a:prstGeom prst="line">
            <a:avLst/>
          </a:prstGeom>
          <a:ln w="28575" cap="flat" cmpd="sng">
            <a:solidFill>
              <a:schemeClr val="tx1"/>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0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0898" name="Text Box 2"/>
          <p:cNvSpPr txBox="1"/>
          <p:nvPr/>
        </p:nvSpPr>
        <p:spPr>
          <a:xfrm>
            <a:off x="609600" y="838200"/>
            <a:ext cx="5486400" cy="5673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ts val="2000"/>
              </a:lnSpc>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T1(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if(sym==else)</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GetSymbol( );  S( );</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400" b="1" dirty="0">
                <a:solidFill>
                  <a:srgbClr val="FF0000"/>
                </a:solidFill>
                <a:latin typeface="Times New Roman" panose="02020703060505090304" pitchFamily="18" charset="0"/>
                <a:ea typeface="宋体" pitchFamily="2" charset="-122"/>
              </a:rPr>
              <a:t>void main( )</a:t>
            </a:r>
            <a:endParaRPr lang="en-US" altLang="zh-CN" sz="2400" b="1" dirty="0">
              <a:solidFill>
                <a:srgbClr val="FF0000"/>
              </a:solidFill>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GetSymbol( );  S( );</a:t>
            </a: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eaLnBrk="1" hangingPunct="1">
              <a:spcBef>
                <a:spcPct val="50000"/>
              </a:spcBef>
              <a:buClrTx/>
              <a:buSzPct val="100000"/>
              <a:buNone/>
            </a:pPr>
            <a:endParaRPr lang="en-US" altLang="zh-CN" sz="2000" b="1" dirty="0">
              <a:latin typeface="Times New Roman" panose="02020703060505090304" pitchFamily="18" charset="0"/>
              <a:ea typeface="宋体"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noChangeArrowheads="1"/>
          </p:cNvSpPr>
          <p:nvPr>
            <p:ph idx="1"/>
          </p:nvPr>
        </p:nvSpPr>
        <p:spPr>
          <a:xfrm>
            <a:off x="381000" y="1371600"/>
            <a:ext cx="8583613" cy="5297488"/>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注意事项</a:t>
            </a:r>
            <a:endParaRPr kumimoji="0" lang="zh-CN" altLang="en-US" sz="2800" b="1"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 </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ε</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规则的处理</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若规则呈</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U</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1" lang="en-US" altLang="zh-CN" sz="2400" b="1" i="0" u="none" strike="noStrike" kern="1200" cap="none" spc="0" normalizeH="0" baseline="0" noProof="0" dirty="0" err="1" smtClean="0">
                <a:ln>
                  <a:noFill/>
                </a:ln>
                <a:solidFill>
                  <a:prstClr val="black"/>
                </a:solidFill>
                <a:effectLst/>
                <a:uLnTx/>
                <a:uFillTx/>
                <a:latin typeface="宋体" pitchFamily="2" charset="-122"/>
                <a:ea typeface="宋体" pitchFamily="2" charset="-122"/>
                <a:cs typeface="+mn-cs"/>
              </a:rPr>
              <a:t>u|ε</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则对于当前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输入单词</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当</a:t>
            </a:r>
            <a:r>
              <a:rPr kumimoji="1" lang="en-US" altLang="zh-CN" sz="2400" b="1" i="0" u="none" strike="noStrike" kern="1200" cap="none" spc="0" normalizeH="0" baseline="0" noProof="0" dirty="0" err="1" smtClean="0">
                <a:ln>
                  <a:noFill/>
                </a:ln>
                <a:solidFill>
                  <a:prstClr val="black"/>
                </a:solidFill>
                <a:effectLst/>
                <a:uLnTx/>
                <a:uFillTx/>
                <a:latin typeface="宋体" pitchFamily="2" charset="-122"/>
                <a:ea typeface="宋体" pitchFamily="2" charset="-122"/>
                <a:cs typeface="+mn-cs"/>
              </a:rPr>
              <a:t>a∊</a:t>
            </a:r>
            <a:r>
              <a:rPr kumimoji="1" lang="en-US" altLang="zh-CN" sz="2400" b="1" i="0" u="none" strike="noStrike" kern="1200" cap="none" spc="0" normalizeH="0" baseline="0" noProof="0" dirty="0" err="1">
                <a:ln>
                  <a:noFill/>
                </a:ln>
                <a:solidFill>
                  <a:prstClr val="black"/>
                </a:solidFill>
                <a:effectLst/>
                <a:uLnTx/>
                <a:uFillTx/>
                <a:latin typeface="宋体" pitchFamily="2" charset="-122"/>
                <a:ea typeface="宋体" pitchFamily="2" charset="-122"/>
                <a:cs typeface="+mn-cs"/>
              </a:rPr>
              <a:t>first</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(u)</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时</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与</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u</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匹配</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否则</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任何</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的</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都</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与</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ε</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匹配。</a:t>
            </a:r>
            <a:r>
              <a:rPr kumimoji="1" lang="zh-CN" altLang="en-US" sz="24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（不会出现出错情况）</a:t>
            </a:r>
            <a:endParaRPr kumimoji="1" lang="zh-CN" altLang="en-US" sz="24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、子程序的构造约定</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在进入一个子程序时，已取得当前所处理的短语的第一</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个</a:t>
            </a:r>
            <a:r>
              <a:rPr kumimoji="1" lang="zh-CN" altLang="en-US" sz="24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单词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从子程序返回时已取得该短语的后继第一个</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输入</a:t>
            </a:r>
            <a:r>
              <a:rPr kumimoji="1" lang="zh-CN" altLang="en-US" sz="24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单词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9683"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noChangeArrowheads="1"/>
          </p:cNvSpPr>
          <p:nvPr>
            <p:ph idx="1"/>
          </p:nvPr>
        </p:nvSpPr>
        <p:spPr>
          <a:xfrm>
            <a:off x="381000" y="1371600"/>
            <a:ext cx="8583613" cy="4649788"/>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优点：</a:t>
            </a:r>
            <a:endParaRPr kumimoji="0" lang="zh-CN" altLang="en-US" sz="2800" b="1"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a:t>
            </a: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、实现思想简单、清晰、明了。</a:t>
            </a:r>
            <a:endPar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a:t>
            </a: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、可以灵活地在各过程中添加语义分析工作。</a:t>
            </a:r>
            <a:endPar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9683"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Rot="1" noChangeArrowheads="1"/>
          </p:cNvSpPr>
          <p:nvPr>
            <p:ph idx="1"/>
          </p:nvPr>
        </p:nvSpPr>
        <p:spPr>
          <a:xfrm>
            <a:off x="381000" y="1295400"/>
            <a:ext cx="4876800" cy="5229225"/>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a:buNone/>
              <a:defRPr/>
            </a:pPr>
            <a:r>
              <a:rPr kumimoji="0" lang="en-US" altLang="zh-CN" sz="3600" b="1" i="0" u="none" strike="noStrike" kern="1200" cap="none" spc="0" normalizeH="0" baseline="0" noProof="0" dirty="0" smtClean="0">
                <a:ln>
                  <a:noFill/>
                </a:ln>
                <a:solidFill>
                  <a:schemeClr val="tx1"/>
                </a:solidFill>
                <a:effectLst/>
                <a:uLnTx/>
                <a:uFillTx/>
                <a:latin typeface="+mn-lt"/>
                <a:ea typeface="+mn-ea"/>
                <a:cs typeface="+mn-cs"/>
              </a:rPr>
              <a:t>4.1</a:t>
            </a:r>
            <a:r>
              <a:rPr kumimoji="0" lang="zh-CN" altLang="en-US" sz="3400" b="1" i="0" u="none" strike="noStrike" kern="1200" cap="none" spc="0" normalizeH="0" baseline="0" noProof="0" dirty="0">
                <a:ln>
                  <a:noFill/>
                </a:ln>
                <a:solidFill>
                  <a:schemeClr val="tx1"/>
                </a:solidFill>
                <a:effectLst/>
                <a:uLnTx/>
                <a:uFillTx/>
                <a:latin typeface="+mn-lt"/>
                <a:ea typeface="+mn-ea"/>
                <a:cs typeface="+mn-cs"/>
              </a:rPr>
              <a:t>确定的自顶向下分析思想</a:t>
            </a:r>
            <a:endParaRPr kumimoji="0" lang="en-US" altLang="zh-CN" sz="3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一、自顶向下分析技术</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从</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语法树角度</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看，自顶向下分析过程以识别符号为根结点，试图向下构造一个语法树，其末端结点符号串正好与输入符号串相同。</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8355"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grpSp>
        <p:nvGrpSpPr>
          <p:cNvPr id="228377" name="Group 25"/>
          <p:cNvGrpSpPr/>
          <p:nvPr/>
        </p:nvGrpSpPr>
        <p:grpSpPr>
          <a:xfrm>
            <a:off x="5791200" y="2133600"/>
            <a:ext cx="2895600" cy="3786188"/>
            <a:chOff x="3648" y="1104"/>
            <a:chExt cx="1824" cy="2385"/>
          </a:xfrm>
        </p:grpSpPr>
        <p:sp>
          <p:nvSpPr>
            <p:cNvPr id="19461" name="Text Box 4"/>
            <p:cNvSpPr txBox="1"/>
            <p:nvPr/>
          </p:nvSpPr>
          <p:spPr>
            <a:xfrm>
              <a:off x="3648" y="1104"/>
              <a:ext cx="1824" cy="2385"/>
            </a:xfrm>
            <a:prstGeom prst="rect">
              <a:avLst/>
            </a:prstGeom>
            <a:solidFill>
              <a:srgbClr val="FFCC99"/>
            </a:solid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en-US" altLang="zh-CN" sz="2400" b="1" dirty="0">
                  <a:latin typeface="Times New Roman" panose="02020703060505090304" pitchFamily="18" charset="0"/>
                  <a:ea typeface="宋体" pitchFamily="2" charset="-122"/>
                </a:rPr>
                <a:t>S</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B</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A     b      d     e</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b</a:t>
              </a:r>
              <a:endParaRPr lang="en-US" altLang="zh-CN" sz="2400" b="1" dirty="0">
                <a:latin typeface="Times New Roman" panose="02020703060505090304" pitchFamily="18" charset="0"/>
                <a:ea typeface="宋体" pitchFamily="2" charset="-122"/>
              </a:endParaRPr>
            </a:p>
          </p:txBody>
        </p:sp>
        <p:sp>
          <p:nvSpPr>
            <p:cNvPr id="19462" name="Line 5"/>
            <p:cNvSpPr/>
            <p:nvPr/>
          </p:nvSpPr>
          <p:spPr>
            <a:xfrm>
              <a:off x="4128" y="1584"/>
              <a:ext cx="912" cy="0"/>
            </a:xfrm>
            <a:prstGeom prst="line">
              <a:avLst/>
            </a:prstGeom>
            <a:ln w="9525" cap="flat" cmpd="sng">
              <a:solidFill>
                <a:schemeClr val="tx1"/>
              </a:solidFill>
              <a:prstDash val="solid"/>
              <a:headEnd type="none" w="med" len="med"/>
              <a:tailEnd type="none" w="med" len="med"/>
            </a:ln>
          </p:spPr>
        </p:sp>
        <p:sp>
          <p:nvSpPr>
            <p:cNvPr id="19463" name="Line 6"/>
            <p:cNvSpPr/>
            <p:nvPr/>
          </p:nvSpPr>
          <p:spPr>
            <a:xfrm>
              <a:off x="4560" y="1344"/>
              <a:ext cx="0" cy="240"/>
            </a:xfrm>
            <a:prstGeom prst="line">
              <a:avLst/>
            </a:prstGeom>
            <a:ln w="9525" cap="flat" cmpd="sng">
              <a:solidFill>
                <a:schemeClr val="tx1"/>
              </a:solidFill>
              <a:prstDash val="solid"/>
              <a:headEnd type="none" w="med" len="med"/>
              <a:tailEnd type="none" w="med" len="med"/>
            </a:ln>
          </p:spPr>
        </p:sp>
        <p:sp>
          <p:nvSpPr>
            <p:cNvPr id="19464" name="Line 7"/>
            <p:cNvSpPr/>
            <p:nvPr/>
          </p:nvSpPr>
          <p:spPr>
            <a:xfrm>
              <a:off x="4128" y="1584"/>
              <a:ext cx="0" cy="288"/>
            </a:xfrm>
            <a:prstGeom prst="line">
              <a:avLst/>
            </a:prstGeom>
            <a:ln w="9525" cap="flat" cmpd="sng">
              <a:solidFill>
                <a:schemeClr val="tx1"/>
              </a:solidFill>
              <a:prstDash val="solid"/>
              <a:headEnd type="none" w="med" len="med"/>
              <a:tailEnd type="none" w="med" len="med"/>
            </a:ln>
          </p:spPr>
        </p:sp>
        <p:sp>
          <p:nvSpPr>
            <p:cNvPr id="19465" name="Line 8"/>
            <p:cNvSpPr/>
            <p:nvPr/>
          </p:nvSpPr>
          <p:spPr>
            <a:xfrm>
              <a:off x="5040" y="1584"/>
              <a:ext cx="0" cy="240"/>
            </a:xfrm>
            <a:prstGeom prst="line">
              <a:avLst/>
            </a:prstGeom>
            <a:ln w="9525" cap="flat" cmpd="sng">
              <a:solidFill>
                <a:schemeClr val="tx1"/>
              </a:solidFill>
              <a:prstDash val="solid"/>
              <a:headEnd type="none" w="med" len="med"/>
              <a:tailEnd type="none" w="med" len="med"/>
            </a:ln>
          </p:spPr>
        </p:sp>
        <p:sp>
          <p:nvSpPr>
            <p:cNvPr id="19466" name="Line 9"/>
            <p:cNvSpPr/>
            <p:nvPr/>
          </p:nvSpPr>
          <p:spPr>
            <a:xfrm>
              <a:off x="4128" y="2112"/>
              <a:ext cx="0" cy="432"/>
            </a:xfrm>
            <a:prstGeom prst="line">
              <a:avLst/>
            </a:prstGeom>
            <a:ln w="9525" cap="flat" cmpd="sng">
              <a:solidFill>
                <a:schemeClr val="tx1"/>
              </a:solidFill>
              <a:prstDash val="solid"/>
              <a:headEnd type="none" w="med" len="med"/>
              <a:tailEnd type="none" w="med" len="med"/>
            </a:ln>
          </p:spPr>
        </p:sp>
        <p:sp>
          <p:nvSpPr>
            <p:cNvPr id="19467" name="Line 10"/>
            <p:cNvSpPr/>
            <p:nvPr/>
          </p:nvSpPr>
          <p:spPr>
            <a:xfrm>
              <a:off x="3792" y="2304"/>
              <a:ext cx="672" cy="0"/>
            </a:xfrm>
            <a:prstGeom prst="line">
              <a:avLst/>
            </a:prstGeom>
            <a:ln w="9525" cap="flat" cmpd="sng">
              <a:solidFill>
                <a:schemeClr val="tx1"/>
              </a:solidFill>
              <a:prstDash val="solid"/>
              <a:headEnd type="none" w="med" len="med"/>
              <a:tailEnd type="none" w="med" len="med"/>
            </a:ln>
          </p:spPr>
        </p:sp>
        <p:sp>
          <p:nvSpPr>
            <p:cNvPr id="19468" name="Line 11"/>
            <p:cNvSpPr/>
            <p:nvPr/>
          </p:nvSpPr>
          <p:spPr>
            <a:xfrm>
              <a:off x="3792" y="2304"/>
              <a:ext cx="0" cy="288"/>
            </a:xfrm>
            <a:prstGeom prst="line">
              <a:avLst/>
            </a:prstGeom>
            <a:ln w="9525" cap="flat" cmpd="sng">
              <a:solidFill>
                <a:schemeClr val="tx1"/>
              </a:solidFill>
              <a:prstDash val="solid"/>
              <a:headEnd type="none" w="med" len="med"/>
              <a:tailEnd type="none" w="med" len="med"/>
            </a:ln>
          </p:spPr>
        </p:sp>
        <p:sp>
          <p:nvSpPr>
            <p:cNvPr id="19469" name="Line 12"/>
            <p:cNvSpPr/>
            <p:nvPr/>
          </p:nvSpPr>
          <p:spPr>
            <a:xfrm>
              <a:off x="4464" y="2304"/>
              <a:ext cx="0" cy="240"/>
            </a:xfrm>
            <a:prstGeom prst="line">
              <a:avLst/>
            </a:prstGeom>
            <a:ln w="9525" cap="flat" cmpd="sng">
              <a:solidFill>
                <a:schemeClr val="tx1"/>
              </a:solidFill>
              <a:prstDash val="solid"/>
              <a:headEnd type="none" w="med" len="med"/>
              <a:tailEnd type="none" w="med" len="med"/>
            </a:ln>
          </p:spPr>
        </p:sp>
        <p:sp>
          <p:nvSpPr>
            <p:cNvPr id="19470" name="Line 13"/>
            <p:cNvSpPr/>
            <p:nvPr/>
          </p:nvSpPr>
          <p:spPr>
            <a:xfrm>
              <a:off x="4896" y="2352"/>
              <a:ext cx="336" cy="0"/>
            </a:xfrm>
            <a:prstGeom prst="line">
              <a:avLst/>
            </a:prstGeom>
            <a:ln w="9525" cap="flat" cmpd="sng">
              <a:solidFill>
                <a:schemeClr val="tx1"/>
              </a:solidFill>
              <a:prstDash val="solid"/>
              <a:headEnd type="none" w="med" len="med"/>
              <a:tailEnd type="none" w="med" len="med"/>
            </a:ln>
          </p:spPr>
        </p:sp>
        <p:sp>
          <p:nvSpPr>
            <p:cNvPr id="19471" name="Line 14"/>
            <p:cNvSpPr/>
            <p:nvPr/>
          </p:nvSpPr>
          <p:spPr>
            <a:xfrm>
              <a:off x="5040" y="2064"/>
              <a:ext cx="0" cy="288"/>
            </a:xfrm>
            <a:prstGeom prst="line">
              <a:avLst/>
            </a:prstGeom>
            <a:ln w="9525" cap="flat" cmpd="sng">
              <a:solidFill>
                <a:schemeClr val="tx1"/>
              </a:solidFill>
              <a:prstDash val="solid"/>
              <a:headEnd type="none" w="med" len="med"/>
              <a:tailEnd type="none" w="med" len="med"/>
            </a:ln>
          </p:spPr>
        </p:sp>
        <p:sp>
          <p:nvSpPr>
            <p:cNvPr id="19472" name="Line 16"/>
            <p:cNvSpPr/>
            <p:nvPr/>
          </p:nvSpPr>
          <p:spPr>
            <a:xfrm>
              <a:off x="4880" y="2352"/>
              <a:ext cx="0" cy="240"/>
            </a:xfrm>
            <a:prstGeom prst="line">
              <a:avLst/>
            </a:prstGeom>
            <a:ln w="9525" cap="flat" cmpd="sng">
              <a:solidFill>
                <a:schemeClr val="tx1"/>
              </a:solidFill>
              <a:prstDash val="solid"/>
              <a:headEnd type="none" w="med" len="med"/>
              <a:tailEnd type="none" w="med" len="med"/>
            </a:ln>
          </p:spPr>
        </p:sp>
        <p:sp>
          <p:nvSpPr>
            <p:cNvPr id="19473" name="Line 19"/>
            <p:cNvSpPr/>
            <p:nvPr/>
          </p:nvSpPr>
          <p:spPr>
            <a:xfrm>
              <a:off x="5232" y="2352"/>
              <a:ext cx="0" cy="192"/>
            </a:xfrm>
            <a:prstGeom prst="line">
              <a:avLst/>
            </a:prstGeom>
            <a:ln w="9525" cap="flat" cmpd="sng">
              <a:solidFill>
                <a:schemeClr val="tx1"/>
              </a:solidFill>
              <a:prstDash val="solid"/>
              <a:headEnd type="none" w="med" len="med"/>
              <a:tailEnd type="none" w="med" len="med"/>
            </a:ln>
          </p:spPr>
        </p:sp>
        <p:sp>
          <p:nvSpPr>
            <p:cNvPr id="19474" name="Line 20"/>
            <p:cNvSpPr/>
            <p:nvPr/>
          </p:nvSpPr>
          <p:spPr>
            <a:xfrm>
              <a:off x="4128" y="2776"/>
              <a:ext cx="0" cy="288"/>
            </a:xfrm>
            <a:prstGeom prst="line">
              <a:avLst/>
            </a:prstGeom>
            <a:ln w="9525" cap="flat" cmpd="sng">
              <a:solidFill>
                <a:schemeClr val="tx1"/>
              </a:solidFill>
              <a:prstDash val="solid"/>
              <a:headEnd type="none" w="med" len="med"/>
              <a:tailEnd type="none" w="med" len="med"/>
            </a:ln>
          </p:spPr>
        </p:sp>
        <p:sp>
          <p:nvSpPr>
            <p:cNvPr id="19475" name="Line 21"/>
            <p:cNvSpPr/>
            <p:nvPr/>
          </p:nvSpPr>
          <p:spPr>
            <a:xfrm>
              <a:off x="3984" y="3072"/>
              <a:ext cx="432" cy="0"/>
            </a:xfrm>
            <a:prstGeom prst="line">
              <a:avLst/>
            </a:prstGeom>
            <a:ln w="9525" cap="flat" cmpd="sng">
              <a:solidFill>
                <a:schemeClr val="tx1"/>
              </a:solidFill>
              <a:prstDash val="solid"/>
              <a:headEnd type="none" w="med" len="med"/>
              <a:tailEnd type="none" w="med" len="med"/>
            </a:ln>
          </p:spPr>
        </p:sp>
        <p:sp>
          <p:nvSpPr>
            <p:cNvPr id="19476" name="Line 23"/>
            <p:cNvSpPr/>
            <p:nvPr/>
          </p:nvSpPr>
          <p:spPr>
            <a:xfrm>
              <a:off x="3976" y="3072"/>
              <a:ext cx="0" cy="192"/>
            </a:xfrm>
            <a:prstGeom prst="line">
              <a:avLst/>
            </a:prstGeom>
            <a:ln w="9525" cap="flat" cmpd="sng">
              <a:solidFill>
                <a:schemeClr val="tx1"/>
              </a:solidFill>
              <a:prstDash val="solid"/>
              <a:headEnd type="none" w="med" len="med"/>
              <a:tailEnd type="none" w="med" len="med"/>
            </a:ln>
          </p:spPr>
        </p:sp>
        <p:sp>
          <p:nvSpPr>
            <p:cNvPr id="19477" name="Line 24"/>
            <p:cNvSpPr/>
            <p:nvPr/>
          </p:nvSpPr>
          <p:spPr>
            <a:xfrm>
              <a:off x="4416" y="3072"/>
              <a:ext cx="0" cy="192"/>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28377"/>
                                        </p:tgtEl>
                                        <p:attrNameLst>
                                          <p:attrName>style.visibility</p:attrName>
                                        </p:attrNameLst>
                                      </p:cBhvr>
                                      <p:to>
                                        <p:strVal val="visible"/>
                                      </p:to>
                                    </p:set>
                                    <p:animEffect transition="in" filter="slide(fromTop)">
                                      <p:cBhvr>
                                        <p:cTn id="7" dur="500"/>
                                        <p:tgtEl>
                                          <p:spTgt spid="22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600" b="1" i="0" u="none" strike="noStrike" kern="1200" cap="none" spc="0" normalizeH="0" baseline="0" noProof="0" dirty="0">
                <a:ln>
                  <a:noFill/>
                </a:ln>
                <a:solidFill>
                  <a:prstClr val="black"/>
                </a:solidFill>
                <a:effectLst/>
                <a:uLnTx/>
                <a:uFillTx/>
                <a:latin typeface="+mn-lt"/>
                <a:ea typeface="+mn-ea"/>
                <a:cs typeface="+mn-cs"/>
              </a:rPr>
              <a:t>4.3  LL(1)</a:t>
            </a:r>
            <a:r>
              <a:rPr kumimoji="0" lang="zh-CN" altLang="en-US" sz="3600" b="1" i="0" u="none" strike="noStrike" kern="1200" cap="none" spc="0" normalizeH="0" baseline="0" noProof="0" dirty="0">
                <a:ln>
                  <a:noFill/>
                </a:ln>
                <a:solidFill>
                  <a:prstClr val="black"/>
                </a:solidFill>
                <a:effectLst/>
                <a:uLnTx/>
                <a:uFillTx/>
                <a:latin typeface="+mn-lt"/>
                <a:ea typeface="+mn-ea"/>
                <a:cs typeface="+mn-cs"/>
              </a:rPr>
              <a:t>分析的实现</a:t>
            </a:r>
            <a:endParaRPr kumimoji="0" lang="zh-CN" altLang="en-US" sz="36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prstClr val="black"/>
                </a:solidFill>
                <a:effectLst/>
                <a:uLnTx/>
                <a:uFillTx/>
                <a:latin typeface="+mn-lt"/>
                <a:ea typeface="+mn-ea"/>
                <a:cs typeface="+mn-cs"/>
              </a:rPr>
              <a:t>4.3.2  </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表驱动</a:t>
            </a:r>
            <a:r>
              <a:rPr kumimoji="0" lang="en-US" altLang="zh-CN" sz="2800" b="1" i="0" u="none" strike="noStrike" kern="1200" cap="none" spc="0" normalizeH="0" baseline="0" noProof="0" dirty="0" smtClean="0">
                <a:ln>
                  <a:noFill/>
                </a:ln>
                <a:solidFill>
                  <a:prstClr val="black"/>
                </a:solidFill>
                <a:effectLst/>
                <a:uLnTx/>
                <a:uFillTx/>
                <a:latin typeface="+mn-lt"/>
                <a:ea typeface="+mn-ea"/>
                <a:cs typeface="+mn-cs"/>
              </a:rPr>
              <a:t>LL(1)</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分析程序</a:t>
            </a:r>
            <a:endParaRPr kumimoji="0" lang="en-US" altLang="zh-CN" sz="2800" b="1" i="0" u="none" strike="noStrike" kern="1200" cap="none" spc="0" normalizeH="0" baseline="0" noProof="0" dirty="0" smtClean="0">
              <a:ln>
                <a:noFill/>
              </a:ln>
              <a:solidFill>
                <a:prstClr val="black"/>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             基本</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思想：</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从左到右扫描输入串，同时从识别符号开始生成最左推导，</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向前看一个符号</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，以确定当前应选择哪一条规则。</a:t>
            </a: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0377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1026"/>
          <p:cNvSpPr>
            <a:spLocks noGrp="1" noRot="1"/>
          </p:cNvSpPr>
          <p:nvPr>
            <p:ph idx="1"/>
          </p:nvPr>
        </p:nvSpPr>
        <p:spPr>
          <a:xfrm>
            <a:off x="381000" y="1371600"/>
            <a:ext cx="8077200" cy="5118100"/>
          </a:xfrm>
        </p:spPr>
        <p:txBody>
          <a:bodyPr vert="horz" wrap="square" lIns="91440" tIns="45720" rIns="91440" bIns="45720" anchor="t"/>
          <a:p>
            <a:pPr eaLnBrk="1" hangingPunct="1">
              <a:lnSpc>
                <a:spcPct val="160000"/>
              </a:lnSpc>
              <a:buClr>
                <a:srgbClr val="2F2F2F"/>
              </a:buClr>
              <a:buNone/>
            </a:pPr>
            <a:r>
              <a:rPr lang="en-US" altLang="zh-CN" sz="2800" b="1" dirty="0">
                <a:solidFill>
                  <a:srgbClr val="000000"/>
                </a:solidFill>
              </a:rPr>
              <a:t>4.3.2  </a:t>
            </a:r>
            <a:r>
              <a:rPr lang="zh-CN" altLang="en-US" sz="2800" b="1" dirty="0">
                <a:solidFill>
                  <a:srgbClr val="000000"/>
                </a:solidFill>
              </a:rPr>
              <a:t>表驱动</a:t>
            </a:r>
            <a:r>
              <a:rPr lang="en-US" altLang="zh-CN" sz="2800" b="1" dirty="0">
                <a:solidFill>
                  <a:srgbClr val="000000"/>
                </a:solidFill>
              </a:rPr>
              <a:t>LL(1)</a:t>
            </a:r>
            <a:r>
              <a:rPr lang="zh-CN" altLang="en-US" sz="2800" b="1" dirty="0">
                <a:solidFill>
                  <a:srgbClr val="000000"/>
                </a:solidFill>
              </a:rPr>
              <a:t>分析程序</a:t>
            </a:r>
            <a:endParaRPr lang="en-US" altLang="zh-CN" sz="2800" b="1" dirty="0">
              <a:solidFill>
                <a:srgbClr val="000000"/>
              </a:solidFill>
            </a:endParaRPr>
          </a:p>
          <a:p>
            <a:pPr eaLnBrk="1" hangingPunct="1">
              <a:lnSpc>
                <a:spcPct val="160000"/>
              </a:lnSpc>
              <a:buFont typeface="Wingdings" panose="05000000000000000000" pitchFamily="2" charset="2"/>
              <a:buNone/>
            </a:pPr>
            <a:r>
              <a:rPr lang="zh-CN" altLang="en-US" sz="2800" b="1" dirty="0"/>
              <a:t>    </a:t>
            </a:r>
            <a:r>
              <a:rPr lang="en-US" altLang="zh-CN" sz="2800" b="1" dirty="0"/>
              <a:t>1</a:t>
            </a:r>
            <a:r>
              <a:rPr lang="zh-CN" altLang="en-US" sz="2800" b="1" dirty="0"/>
              <a:t>、预测分析过程</a:t>
            </a:r>
            <a:endParaRPr lang="zh-CN" altLang="en-US" sz="2800" b="1" dirty="0"/>
          </a:p>
        </p:txBody>
      </p:sp>
      <p:sp>
        <p:nvSpPr>
          <p:cNvPr id="333827" name="Rectangle 1027"/>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pic>
        <p:nvPicPr>
          <p:cNvPr id="333828" name="Picture 1028" descr="第四章图4-9"/>
          <p:cNvPicPr>
            <a:picLocks noChangeAspect="1"/>
          </p:cNvPicPr>
          <p:nvPr/>
        </p:nvPicPr>
        <p:blipFill>
          <a:blip r:embed="rId1"/>
          <a:srcRect l="6157" r="10780"/>
          <a:stretch>
            <a:fillRect/>
          </a:stretch>
        </p:blipFill>
        <p:spPr>
          <a:xfrm>
            <a:off x="4038600" y="2286000"/>
            <a:ext cx="4800600" cy="3962400"/>
          </a:xfrm>
          <a:prstGeom prst="rect">
            <a:avLst/>
          </a:prstGeom>
          <a:solidFill>
            <a:srgbClr val="FFFFCC"/>
          </a:solidFill>
          <a:ln w="9525">
            <a:noFill/>
          </a:ln>
        </p:spPr>
      </p:pic>
      <p:sp>
        <p:nvSpPr>
          <p:cNvPr id="88069" name="Text Box 1029"/>
          <p:cNvSpPr txBox="1"/>
          <p:nvPr/>
        </p:nvSpPr>
        <p:spPr>
          <a:xfrm>
            <a:off x="609600" y="3352800"/>
            <a:ext cx="3200400" cy="2054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15000"/>
              </a:lnSpc>
              <a:spcBef>
                <a:spcPct val="50000"/>
              </a:spcBef>
              <a:buClrTx/>
              <a:buSzPct val="100000"/>
              <a:buNone/>
            </a:pPr>
            <a:r>
              <a:rPr lang="en-US" altLang="zh-CN" sz="2400" b="1" dirty="0">
                <a:latin typeface="Times New Roman" panose="02020703060505090304" pitchFamily="18" charset="0"/>
                <a:ea typeface="宋体" pitchFamily="2" charset="-122"/>
              </a:rPr>
              <a:t>         </a:t>
            </a:r>
            <a:r>
              <a:rPr lang="zh-CN" altLang="en-US" sz="2800" b="1" dirty="0">
                <a:latin typeface="Times New Roman" panose="02020703060505090304" pitchFamily="18" charset="0"/>
                <a:ea typeface="宋体" pitchFamily="2" charset="-122"/>
              </a:rPr>
              <a:t>预测分析技术使用一张分析表和一个栈</a:t>
            </a:r>
            <a:r>
              <a:rPr lang="en-US" altLang="zh-CN" sz="2800" b="1" dirty="0">
                <a:latin typeface="Times New Roman" panose="02020703060505090304" pitchFamily="18" charset="0"/>
                <a:ea typeface="宋体" pitchFamily="2" charset="-122"/>
              </a:rPr>
              <a:t>,</a:t>
            </a:r>
            <a:r>
              <a:rPr lang="zh-CN" altLang="en-US" sz="2800" b="1" dirty="0">
                <a:latin typeface="Times New Roman" panose="02020703060505090304" pitchFamily="18" charset="0"/>
                <a:ea typeface="宋体" pitchFamily="2" charset="-122"/>
              </a:rPr>
              <a:t>来实现自顶向下的分析。</a:t>
            </a:r>
            <a:endParaRPr lang="zh-CN" altLang="en-US" sz="2800" b="1" dirty="0">
              <a:latin typeface="Times New Roman" panose="02020703060505090304" pitchFamily="18" charset="0"/>
              <a:ea typeface="宋体" pitchFamily="2" charset="-122"/>
            </a:endParaRPr>
          </a:p>
        </p:txBody>
      </p:sp>
      <p:sp>
        <p:nvSpPr>
          <p:cNvPr id="333830" name="Text Box 1030"/>
          <p:cNvSpPr txBox="1">
            <a:spLocks noChangeArrowheads="1"/>
          </p:cNvSpPr>
          <p:nvPr/>
        </p:nvSpPr>
        <p:spPr bwMode="auto">
          <a:xfrm>
            <a:off x="381000" y="479425"/>
            <a:ext cx="731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33828"/>
                                        </p:tgtEl>
                                        <p:attrNameLst>
                                          <p:attrName>style.visibility</p:attrName>
                                        </p:attrNameLst>
                                      </p:cBhvr>
                                      <p:to>
                                        <p:strVal val="visible"/>
                                      </p:to>
                                    </p:set>
                                    <p:animEffect transition="in" filter="slide(fromRight)">
                                      <p:cBhvr>
                                        <p:cTn id="7" dur="500"/>
                                        <p:tgtEl>
                                          <p:spTgt spid="333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0114" name="Group 62"/>
          <p:cNvGrpSpPr/>
          <p:nvPr/>
        </p:nvGrpSpPr>
        <p:grpSpPr>
          <a:xfrm>
            <a:off x="152400" y="134938"/>
            <a:ext cx="8839200" cy="6477000"/>
            <a:chOff x="96" y="192"/>
            <a:chExt cx="5568" cy="4080"/>
          </a:xfrm>
        </p:grpSpPr>
        <p:sp>
          <p:nvSpPr>
            <p:cNvPr id="90115" name="Text Box 2"/>
            <p:cNvSpPr txBox="1"/>
            <p:nvPr/>
          </p:nvSpPr>
          <p:spPr>
            <a:xfrm>
              <a:off x="1157" y="3458"/>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6" name="Text Box 3"/>
            <p:cNvSpPr txBox="1"/>
            <p:nvPr/>
          </p:nvSpPr>
          <p:spPr>
            <a:xfrm>
              <a:off x="1157" y="2932"/>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7" name="Text Box 4"/>
            <p:cNvSpPr txBox="1"/>
            <p:nvPr/>
          </p:nvSpPr>
          <p:spPr>
            <a:xfrm>
              <a:off x="4997" y="2279"/>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8" name="Text Box 5"/>
            <p:cNvSpPr txBox="1"/>
            <p:nvPr/>
          </p:nvSpPr>
          <p:spPr>
            <a:xfrm>
              <a:off x="2589" y="2241"/>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9" name="Text Box 6"/>
            <p:cNvSpPr txBox="1"/>
            <p:nvPr/>
          </p:nvSpPr>
          <p:spPr>
            <a:xfrm>
              <a:off x="3926" y="1998"/>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0" name="Text Box 7"/>
            <p:cNvSpPr txBox="1"/>
            <p:nvPr/>
          </p:nvSpPr>
          <p:spPr>
            <a:xfrm>
              <a:off x="1877" y="3811"/>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1" name="Text Box 8"/>
            <p:cNvSpPr txBox="1"/>
            <p:nvPr/>
          </p:nvSpPr>
          <p:spPr>
            <a:xfrm>
              <a:off x="1877" y="3304"/>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2" name="Text Box 9"/>
            <p:cNvSpPr txBox="1"/>
            <p:nvPr/>
          </p:nvSpPr>
          <p:spPr>
            <a:xfrm>
              <a:off x="1877" y="2750"/>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3" name="AutoShape 11"/>
            <p:cNvSpPr/>
            <p:nvPr/>
          </p:nvSpPr>
          <p:spPr>
            <a:xfrm>
              <a:off x="1606" y="192"/>
              <a:ext cx="377"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开始</a:t>
              </a:r>
              <a:endParaRPr lang="zh-CN" altLang="en-US" sz="1600" b="1" dirty="0">
                <a:latin typeface="Times New Roman" panose="02020703060505090304" pitchFamily="18" charset="0"/>
                <a:ea typeface="宋体" pitchFamily="2" charset="-122"/>
              </a:endParaRPr>
            </a:p>
          </p:txBody>
        </p:sp>
        <p:sp>
          <p:nvSpPr>
            <p:cNvPr id="90124" name="AutoShape 12"/>
            <p:cNvSpPr/>
            <p:nvPr/>
          </p:nvSpPr>
          <p:spPr>
            <a:xfrm>
              <a:off x="1323" y="617"/>
              <a:ext cx="944"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把</a:t>
              </a:r>
              <a:r>
                <a:rPr lang="en-US" altLang="zh-CN" sz="1600" b="1" dirty="0">
                  <a:latin typeface="Times New Roman" panose="02020703060505090304" pitchFamily="18" charset="0"/>
                  <a:ea typeface="宋体" pitchFamily="2" charset="-122"/>
                </a:rPr>
                <a:t>#</a:t>
              </a:r>
              <a:r>
                <a:rPr lang="zh-CN" altLang="en-US" sz="1600" b="1" dirty="0">
                  <a:latin typeface="Times New Roman" panose="02020703060505090304" pitchFamily="18" charset="0"/>
                  <a:ea typeface="宋体" pitchFamily="2" charset="-122"/>
                </a:rPr>
                <a:t>和</a:t>
              </a:r>
              <a:r>
                <a:rPr lang="en-US" altLang="zh-CN" sz="1600" b="1" dirty="0">
                  <a:latin typeface="Times New Roman" panose="02020703060505090304" pitchFamily="18" charset="0"/>
                  <a:ea typeface="宋体" pitchFamily="2" charset="-122"/>
                </a:rPr>
                <a:t>Z</a:t>
              </a:r>
              <a:r>
                <a:rPr lang="zh-CN" altLang="en-US" sz="1600" b="1" dirty="0">
                  <a:latin typeface="Times New Roman" panose="02020703060505090304" pitchFamily="18" charset="0"/>
                  <a:ea typeface="宋体" pitchFamily="2" charset="-122"/>
                </a:rPr>
                <a:t>压入</a:t>
              </a:r>
              <a:r>
                <a:rPr lang="en-US" altLang="zh-CN" sz="1600" b="1" dirty="0">
                  <a:latin typeface="Times New Roman" panose="02020703060505090304" pitchFamily="18" charset="0"/>
                  <a:ea typeface="宋体" pitchFamily="2" charset="-122"/>
                </a:rPr>
                <a:t>S</a:t>
              </a:r>
              <a:r>
                <a:rPr lang="zh-CN" altLang="en-US" sz="1600" b="1" dirty="0">
                  <a:latin typeface="Times New Roman" panose="02020703060505090304" pitchFamily="18" charset="0"/>
                  <a:ea typeface="宋体" pitchFamily="2" charset="-122"/>
                </a:rPr>
                <a:t>栈</a:t>
              </a:r>
              <a:endParaRPr lang="zh-CN" altLang="en-US" sz="1600" b="1" dirty="0">
                <a:latin typeface="Times New Roman" panose="02020703060505090304" pitchFamily="18" charset="0"/>
                <a:ea typeface="宋体" pitchFamily="2" charset="-122"/>
              </a:endParaRPr>
            </a:p>
          </p:txBody>
        </p:sp>
        <p:sp>
          <p:nvSpPr>
            <p:cNvPr id="90125" name="AutoShape 13"/>
            <p:cNvSpPr/>
            <p:nvPr/>
          </p:nvSpPr>
          <p:spPr>
            <a:xfrm>
              <a:off x="1323" y="1042"/>
              <a:ext cx="1038"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a</a:t>
              </a:r>
              <a:r>
                <a:rPr lang="zh-CN" altLang="en-US" sz="1800" b="1" dirty="0">
                  <a:latin typeface="Times New Roman" panose="02020703060505090304" pitchFamily="18" charset="0"/>
                  <a:ea typeface="宋体" pitchFamily="2" charset="-122"/>
                </a:rPr>
                <a:t>指向当前输入</a:t>
              </a:r>
              <a:endParaRPr lang="zh-CN" altLang="en-US" sz="1800" b="1" dirty="0">
                <a:latin typeface="Times New Roman" panose="02020703060505090304" pitchFamily="18" charset="0"/>
                <a:ea typeface="宋体" pitchFamily="2" charset="-122"/>
              </a:endParaRPr>
            </a:p>
          </p:txBody>
        </p:sp>
        <p:sp>
          <p:nvSpPr>
            <p:cNvPr id="90126" name="AutoShape 15"/>
            <p:cNvSpPr/>
            <p:nvPr/>
          </p:nvSpPr>
          <p:spPr>
            <a:xfrm>
              <a:off x="1359" y="1728"/>
              <a:ext cx="849"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X</a:t>
              </a:r>
              <a:r>
                <a:rPr lang="zh-CN" altLang="en-US" sz="1800" b="1" dirty="0">
                  <a:latin typeface="Times New Roman" panose="02020703060505090304" pitchFamily="18" charset="0"/>
                  <a:ea typeface="宋体" pitchFamily="2" charset="-122"/>
                </a:rPr>
                <a:t>指向栈顶</a:t>
              </a:r>
              <a:endParaRPr lang="zh-CN" altLang="en-US" sz="1800" b="1" dirty="0">
                <a:latin typeface="Times New Roman" panose="02020703060505090304" pitchFamily="18" charset="0"/>
                <a:ea typeface="宋体" pitchFamily="2" charset="-122"/>
              </a:endParaRPr>
            </a:p>
          </p:txBody>
        </p:sp>
        <p:sp>
          <p:nvSpPr>
            <p:cNvPr id="90127" name="AutoShape 16"/>
            <p:cNvSpPr/>
            <p:nvPr/>
          </p:nvSpPr>
          <p:spPr>
            <a:xfrm>
              <a:off x="1008" y="2208"/>
              <a:ext cx="1536" cy="534"/>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X∈V</a:t>
              </a:r>
              <a:r>
                <a:rPr lang="en-US" altLang="zh-CN" sz="1800" b="1" baseline="-25000" dirty="0">
                  <a:latin typeface="Times New Roman" panose="02020703060505090304" pitchFamily="18" charset="0"/>
                  <a:ea typeface="宋体" pitchFamily="2" charset="-122"/>
                </a:rPr>
                <a:t>T</a:t>
              </a: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p:txBody>
        </p:sp>
        <p:sp>
          <p:nvSpPr>
            <p:cNvPr id="90128" name="AutoShape 17"/>
            <p:cNvSpPr/>
            <p:nvPr/>
          </p:nvSpPr>
          <p:spPr>
            <a:xfrm>
              <a:off x="2644" y="2160"/>
              <a:ext cx="2359" cy="68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查分析表</a:t>
              </a:r>
              <a:endParaRPr lang="en-US" altLang="zh-CN" sz="1600" b="1" dirty="0">
                <a:latin typeface="Times New Roman" panose="02020703060505090304" pitchFamily="18" charset="0"/>
                <a:ea typeface="宋体" pitchFamily="2" charset="-122"/>
              </a:endParaRPr>
            </a:p>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A[X</a:t>
              </a:r>
              <a:r>
                <a:rPr lang="zh-CN" altLang="en-US" sz="1600" b="1" dirty="0">
                  <a:latin typeface="Times New Roman" panose="02020703060505090304" pitchFamily="18" charset="0"/>
                  <a:ea typeface="宋体" pitchFamily="2" charset="-122"/>
                </a:rPr>
                <a:t>，</a:t>
              </a:r>
              <a:r>
                <a:rPr lang="en-US" altLang="zh-CN" sz="1600" b="1" dirty="0">
                  <a:latin typeface="Times New Roman" panose="02020703060505090304" pitchFamily="18" charset="0"/>
                  <a:ea typeface="宋体" pitchFamily="2" charset="-122"/>
                </a:rPr>
                <a:t>a]=‘X</a:t>
              </a:r>
              <a:r>
                <a:rPr lang="zh-CN" altLang="en-US" sz="1600" b="1" dirty="0">
                  <a:latin typeface="Times New Roman" panose="02020703060505090304" pitchFamily="18" charset="0"/>
                  <a:ea typeface="宋体" pitchFamily="2" charset="-122"/>
                </a:rPr>
                <a:t>→</a:t>
              </a:r>
              <a:r>
                <a:rPr lang="el-GR" altLang="zh-CN" sz="1600" b="1" dirty="0">
                  <a:latin typeface="Times New Roman" panose="02020703060505090304" pitchFamily="18" charset="0"/>
                  <a:ea typeface="宋体" pitchFamily="2" charset="-122"/>
                </a:rPr>
                <a:t>α</a:t>
              </a:r>
              <a:r>
                <a:rPr lang="en-US" altLang="zh-CN" sz="1600" b="1" dirty="0">
                  <a:latin typeface="Times New Roman" panose="02020703060505090304" pitchFamily="18" charset="0"/>
                  <a:ea typeface="宋体" pitchFamily="2" charset="-122"/>
                </a:rPr>
                <a:t>’</a:t>
              </a:r>
              <a:endParaRPr lang="en-US" altLang="zh-CN" sz="1600" b="1" dirty="0">
                <a:latin typeface="Times New Roman" panose="02020703060505090304" pitchFamily="18" charset="0"/>
                <a:ea typeface="宋体" pitchFamily="2" charset="-122"/>
              </a:endParaRPr>
            </a:p>
          </p:txBody>
        </p:sp>
        <p:sp>
          <p:nvSpPr>
            <p:cNvPr id="90129" name="AutoShape 18"/>
            <p:cNvSpPr/>
            <p:nvPr/>
          </p:nvSpPr>
          <p:spPr>
            <a:xfrm>
              <a:off x="599" y="3025"/>
              <a:ext cx="472"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Error</a:t>
              </a:r>
              <a:endParaRPr lang="en-US" altLang="zh-CN" sz="1800" b="1" dirty="0">
                <a:latin typeface="Times New Roman" panose="02020703060505090304" pitchFamily="18" charset="0"/>
                <a:ea typeface="宋体" pitchFamily="2" charset="-122"/>
              </a:endParaRPr>
            </a:p>
          </p:txBody>
        </p:sp>
        <p:sp>
          <p:nvSpPr>
            <p:cNvPr id="90130" name="AutoShape 19"/>
            <p:cNvSpPr/>
            <p:nvPr/>
          </p:nvSpPr>
          <p:spPr>
            <a:xfrm>
              <a:off x="5192" y="2383"/>
              <a:ext cx="472"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Error</a:t>
              </a:r>
              <a:endParaRPr lang="en-US" altLang="zh-CN" sz="1600" b="1" dirty="0">
                <a:latin typeface="Times New Roman" panose="02020703060505090304" pitchFamily="18" charset="0"/>
                <a:ea typeface="宋体" pitchFamily="2" charset="-122"/>
              </a:endParaRPr>
            </a:p>
          </p:txBody>
        </p:sp>
        <p:sp>
          <p:nvSpPr>
            <p:cNvPr id="90131" name="AutoShape 20"/>
            <p:cNvSpPr/>
            <p:nvPr/>
          </p:nvSpPr>
          <p:spPr>
            <a:xfrm>
              <a:off x="1276" y="2997"/>
              <a:ext cx="1038" cy="34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b="1" dirty="0">
                  <a:latin typeface="Times New Roman" panose="02020703060505090304" pitchFamily="18" charset="0"/>
                  <a:ea typeface="宋体" pitchFamily="2" charset="-122"/>
                </a:rPr>
                <a:t>X=a</a:t>
              </a:r>
              <a:endParaRPr lang="en-US" altLang="zh-CN" sz="2000" b="1" dirty="0">
                <a:latin typeface="Times New Roman" panose="02020703060505090304" pitchFamily="18" charset="0"/>
                <a:ea typeface="宋体" pitchFamily="2" charset="-122"/>
              </a:endParaRPr>
            </a:p>
          </p:txBody>
        </p:sp>
        <p:sp>
          <p:nvSpPr>
            <p:cNvPr id="90132" name="AutoShape 21"/>
            <p:cNvSpPr/>
            <p:nvPr/>
          </p:nvSpPr>
          <p:spPr>
            <a:xfrm>
              <a:off x="1276" y="3507"/>
              <a:ext cx="1038" cy="34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b="1" dirty="0">
                  <a:latin typeface="Times New Roman" panose="02020703060505090304" pitchFamily="18" charset="0"/>
                  <a:ea typeface="宋体" pitchFamily="2" charset="-122"/>
                </a:rPr>
                <a:t>a=’#’</a:t>
              </a:r>
              <a:endParaRPr lang="en-US" altLang="zh-CN" sz="2000" b="1" dirty="0">
                <a:latin typeface="Times New Roman" panose="02020703060505090304" pitchFamily="18" charset="0"/>
                <a:ea typeface="宋体" pitchFamily="2" charset="-122"/>
              </a:endParaRPr>
            </a:p>
          </p:txBody>
        </p:sp>
        <p:sp>
          <p:nvSpPr>
            <p:cNvPr id="90133" name="AutoShape 22"/>
            <p:cNvSpPr/>
            <p:nvPr/>
          </p:nvSpPr>
          <p:spPr>
            <a:xfrm>
              <a:off x="1606" y="4017"/>
              <a:ext cx="377"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结束</a:t>
              </a:r>
              <a:endParaRPr lang="zh-CN" altLang="en-US" sz="1600" b="1" dirty="0">
                <a:latin typeface="Times New Roman" panose="02020703060505090304" pitchFamily="18" charset="0"/>
                <a:ea typeface="宋体" pitchFamily="2" charset="-122"/>
              </a:endParaRPr>
            </a:p>
          </p:txBody>
        </p:sp>
        <p:sp>
          <p:nvSpPr>
            <p:cNvPr id="90134" name="AutoShape 23"/>
            <p:cNvSpPr/>
            <p:nvPr/>
          </p:nvSpPr>
          <p:spPr>
            <a:xfrm>
              <a:off x="222" y="3463"/>
              <a:ext cx="849" cy="42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弹出栈顶符号</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a</a:t>
              </a:r>
              <a:r>
                <a:rPr lang="zh-CN" altLang="en-US" sz="1600" b="1" dirty="0">
                  <a:latin typeface="Times New Roman" panose="02020703060505090304" pitchFamily="18" charset="0"/>
                  <a:ea typeface="宋体" pitchFamily="2" charset="-122"/>
                </a:rPr>
                <a:t>指向下一符号</a:t>
              </a:r>
              <a:endParaRPr lang="zh-CN" altLang="en-US" sz="1600" b="1" dirty="0">
                <a:latin typeface="Times New Roman" panose="02020703060505090304" pitchFamily="18" charset="0"/>
                <a:ea typeface="宋体" pitchFamily="2" charset="-122"/>
              </a:endParaRPr>
            </a:p>
          </p:txBody>
        </p:sp>
        <p:sp>
          <p:nvSpPr>
            <p:cNvPr id="90135" name="AutoShape 24"/>
            <p:cNvSpPr/>
            <p:nvPr/>
          </p:nvSpPr>
          <p:spPr>
            <a:xfrm>
              <a:off x="3198" y="1440"/>
              <a:ext cx="1058" cy="59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弹出栈顶符号，</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el-GR" altLang="zh-CN" sz="1600" b="1" dirty="0">
                  <a:latin typeface="Times New Roman" panose="02020703060505090304" pitchFamily="18" charset="0"/>
                  <a:ea typeface="宋体" pitchFamily="2" charset="-122"/>
                </a:rPr>
                <a:t>α</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1</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2 </a:t>
              </a:r>
              <a:r>
                <a:rPr lang="en-US" altLang="zh-CN" sz="2400" b="1" baseline="30000" dirty="0">
                  <a:latin typeface="Arial" panose="02080604020202020204" pitchFamily="34" charset="0"/>
                  <a:ea typeface="宋体" pitchFamily="2" charset="-122"/>
                </a:rPr>
                <a:t>…</a:t>
              </a:r>
              <a:r>
                <a:rPr lang="en-US" altLang="zh-CN" sz="1600" b="1" baseline="-25000" dirty="0">
                  <a:latin typeface="Times New Roman" panose="02020703060505090304" pitchFamily="18" charset="0"/>
                  <a:ea typeface="宋体" pitchFamily="2" charset="-122"/>
                </a:rPr>
                <a:t> </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K</a:t>
              </a:r>
              <a:r>
                <a:rPr lang="zh-CN" altLang="en-US" sz="1600" b="1" dirty="0">
                  <a:latin typeface="Times New Roman" panose="02020703060505090304" pitchFamily="18" charset="0"/>
                  <a:ea typeface="宋体" pitchFamily="2" charset="-122"/>
                </a:rPr>
                <a:t>压栈</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打印输出规则</a:t>
              </a:r>
              <a:endParaRPr lang="zh-CN" altLang="en-US" sz="1600" b="1" dirty="0">
                <a:latin typeface="Times New Roman" panose="02020703060505090304" pitchFamily="18" charset="0"/>
                <a:ea typeface="宋体" pitchFamily="2" charset="-122"/>
              </a:endParaRPr>
            </a:p>
          </p:txBody>
        </p:sp>
        <p:sp>
          <p:nvSpPr>
            <p:cNvPr id="90136" name="Line 25"/>
            <p:cNvSpPr/>
            <p:nvPr/>
          </p:nvSpPr>
          <p:spPr>
            <a:xfrm>
              <a:off x="1795" y="447"/>
              <a:ext cx="0" cy="170"/>
            </a:xfrm>
            <a:prstGeom prst="line">
              <a:avLst/>
            </a:prstGeom>
            <a:ln w="9525" cap="flat" cmpd="sng">
              <a:solidFill>
                <a:srgbClr val="000000"/>
              </a:solidFill>
              <a:prstDash val="solid"/>
              <a:headEnd type="none" w="med" len="med"/>
              <a:tailEnd type="triangle" w="sm" len="med"/>
            </a:ln>
          </p:spPr>
        </p:sp>
        <p:sp>
          <p:nvSpPr>
            <p:cNvPr id="90137" name="Line 26"/>
            <p:cNvSpPr/>
            <p:nvPr/>
          </p:nvSpPr>
          <p:spPr>
            <a:xfrm>
              <a:off x="1795" y="872"/>
              <a:ext cx="0" cy="170"/>
            </a:xfrm>
            <a:prstGeom prst="line">
              <a:avLst/>
            </a:prstGeom>
            <a:ln w="9525" cap="flat" cmpd="sng">
              <a:solidFill>
                <a:srgbClr val="000000"/>
              </a:solidFill>
              <a:prstDash val="solid"/>
              <a:headEnd type="none" w="med" len="med"/>
              <a:tailEnd type="triangle" w="sm" len="med"/>
            </a:ln>
          </p:spPr>
        </p:sp>
        <p:sp>
          <p:nvSpPr>
            <p:cNvPr id="90138" name="Line 30"/>
            <p:cNvSpPr/>
            <p:nvPr/>
          </p:nvSpPr>
          <p:spPr>
            <a:xfrm>
              <a:off x="1795" y="2742"/>
              <a:ext cx="0" cy="255"/>
            </a:xfrm>
            <a:prstGeom prst="line">
              <a:avLst/>
            </a:prstGeom>
            <a:ln w="9525" cap="flat" cmpd="sng">
              <a:solidFill>
                <a:srgbClr val="000000"/>
              </a:solidFill>
              <a:prstDash val="solid"/>
              <a:headEnd type="none" w="med" len="med"/>
              <a:tailEnd type="triangle" w="sm" len="med"/>
            </a:ln>
          </p:spPr>
        </p:sp>
        <p:sp>
          <p:nvSpPr>
            <p:cNvPr id="90139" name="Line 31"/>
            <p:cNvSpPr/>
            <p:nvPr/>
          </p:nvSpPr>
          <p:spPr>
            <a:xfrm>
              <a:off x="1795" y="3337"/>
              <a:ext cx="0" cy="170"/>
            </a:xfrm>
            <a:prstGeom prst="line">
              <a:avLst/>
            </a:prstGeom>
            <a:ln w="9525" cap="flat" cmpd="sng">
              <a:solidFill>
                <a:srgbClr val="000000"/>
              </a:solidFill>
              <a:prstDash val="solid"/>
              <a:headEnd type="none" w="med" len="med"/>
              <a:tailEnd type="triangle" w="sm" len="med"/>
            </a:ln>
          </p:spPr>
        </p:sp>
        <p:sp>
          <p:nvSpPr>
            <p:cNvPr id="90140" name="Line 32"/>
            <p:cNvSpPr/>
            <p:nvPr/>
          </p:nvSpPr>
          <p:spPr>
            <a:xfrm>
              <a:off x="1795" y="3847"/>
              <a:ext cx="0" cy="170"/>
            </a:xfrm>
            <a:prstGeom prst="line">
              <a:avLst/>
            </a:prstGeom>
            <a:ln w="9525" cap="flat" cmpd="sng">
              <a:solidFill>
                <a:srgbClr val="000000"/>
              </a:solidFill>
              <a:prstDash val="solid"/>
              <a:headEnd type="none" w="med" len="med"/>
              <a:tailEnd type="triangle" w="sm" len="med"/>
            </a:ln>
          </p:spPr>
        </p:sp>
        <p:sp>
          <p:nvSpPr>
            <p:cNvPr id="90141" name="Line 33"/>
            <p:cNvSpPr/>
            <p:nvPr/>
          </p:nvSpPr>
          <p:spPr>
            <a:xfrm flipH="1">
              <a:off x="1071" y="3677"/>
              <a:ext cx="189" cy="0"/>
            </a:xfrm>
            <a:prstGeom prst="line">
              <a:avLst/>
            </a:prstGeom>
            <a:ln w="9525" cap="flat" cmpd="sng">
              <a:solidFill>
                <a:srgbClr val="000000"/>
              </a:solidFill>
              <a:prstDash val="solid"/>
              <a:headEnd type="none" w="med" len="med"/>
              <a:tailEnd type="triangle" w="sm" len="med"/>
            </a:ln>
          </p:spPr>
        </p:sp>
        <p:sp>
          <p:nvSpPr>
            <p:cNvPr id="90142" name="Line 34"/>
            <p:cNvSpPr/>
            <p:nvPr/>
          </p:nvSpPr>
          <p:spPr>
            <a:xfrm flipH="1">
              <a:off x="1071" y="3167"/>
              <a:ext cx="189" cy="0"/>
            </a:xfrm>
            <a:prstGeom prst="line">
              <a:avLst/>
            </a:prstGeom>
            <a:ln w="9525" cap="flat" cmpd="sng">
              <a:solidFill>
                <a:srgbClr val="000000"/>
              </a:solidFill>
              <a:prstDash val="solid"/>
              <a:headEnd type="none" w="med" len="med"/>
              <a:tailEnd type="triangle" w="sm" len="med"/>
            </a:ln>
          </p:spPr>
        </p:sp>
        <p:sp>
          <p:nvSpPr>
            <p:cNvPr id="90143" name="Line 35"/>
            <p:cNvSpPr/>
            <p:nvPr/>
          </p:nvSpPr>
          <p:spPr>
            <a:xfrm flipH="1">
              <a:off x="96" y="3677"/>
              <a:ext cx="118" cy="0"/>
            </a:xfrm>
            <a:prstGeom prst="line">
              <a:avLst/>
            </a:prstGeom>
            <a:ln w="9525" cap="flat" cmpd="sng">
              <a:solidFill>
                <a:srgbClr val="000000"/>
              </a:solidFill>
              <a:prstDash val="solid"/>
              <a:headEnd type="none" w="med" len="med"/>
              <a:tailEnd type="none" w="sm" len="med"/>
            </a:ln>
          </p:spPr>
        </p:sp>
        <p:sp>
          <p:nvSpPr>
            <p:cNvPr id="90144" name="Line 36"/>
            <p:cNvSpPr/>
            <p:nvPr/>
          </p:nvSpPr>
          <p:spPr>
            <a:xfrm flipV="1">
              <a:off x="96" y="1382"/>
              <a:ext cx="0" cy="2295"/>
            </a:xfrm>
            <a:prstGeom prst="line">
              <a:avLst/>
            </a:prstGeom>
            <a:ln w="9525" cap="flat" cmpd="sng">
              <a:solidFill>
                <a:srgbClr val="000000"/>
              </a:solidFill>
              <a:prstDash val="solid"/>
              <a:headEnd type="none" w="med" len="med"/>
              <a:tailEnd type="none" w="sm" len="med"/>
            </a:ln>
          </p:spPr>
        </p:sp>
        <p:sp>
          <p:nvSpPr>
            <p:cNvPr id="90145" name="Line 37"/>
            <p:cNvSpPr/>
            <p:nvPr/>
          </p:nvSpPr>
          <p:spPr>
            <a:xfrm>
              <a:off x="96" y="1382"/>
              <a:ext cx="1699" cy="0"/>
            </a:xfrm>
            <a:prstGeom prst="line">
              <a:avLst/>
            </a:prstGeom>
            <a:ln w="9525" cap="flat" cmpd="sng">
              <a:solidFill>
                <a:srgbClr val="000000"/>
              </a:solidFill>
              <a:prstDash val="solid"/>
              <a:headEnd type="none" w="med" len="med"/>
              <a:tailEnd type="triangle" w="sm" len="med"/>
            </a:ln>
          </p:spPr>
        </p:sp>
        <p:sp>
          <p:nvSpPr>
            <p:cNvPr id="90146" name="Line 39"/>
            <p:cNvSpPr/>
            <p:nvPr/>
          </p:nvSpPr>
          <p:spPr>
            <a:xfrm>
              <a:off x="5003" y="2509"/>
              <a:ext cx="189" cy="0"/>
            </a:xfrm>
            <a:prstGeom prst="line">
              <a:avLst/>
            </a:prstGeom>
            <a:ln w="9525" cap="flat" cmpd="sng">
              <a:solidFill>
                <a:srgbClr val="000000"/>
              </a:solidFill>
              <a:prstDash val="solid"/>
              <a:headEnd type="none" w="med" len="med"/>
              <a:tailEnd type="triangle" w="sm" len="med"/>
            </a:ln>
          </p:spPr>
        </p:sp>
        <p:sp>
          <p:nvSpPr>
            <p:cNvPr id="90147" name="Line 41"/>
            <p:cNvSpPr/>
            <p:nvPr/>
          </p:nvSpPr>
          <p:spPr>
            <a:xfrm flipH="1">
              <a:off x="1795" y="1374"/>
              <a:ext cx="1982" cy="0"/>
            </a:xfrm>
            <a:prstGeom prst="line">
              <a:avLst/>
            </a:prstGeom>
            <a:ln w="9525" cap="flat" cmpd="sng">
              <a:solidFill>
                <a:srgbClr val="000000"/>
              </a:solidFill>
              <a:prstDash val="solid"/>
              <a:headEnd type="none" w="med" len="med"/>
              <a:tailEnd type="triangle" w="sm" len="med"/>
            </a:ln>
          </p:spPr>
        </p:sp>
        <p:sp>
          <p:nvSpPr>
            <p:cNvPr id="90148" name="Line 52"/>
            <p:cNvSpPr/>
            <p:nvPr/>
          </p:nvSpPr>
          <p:spPr>
            <a:xfrm>
              <a:off x="2544" y="2487"/>
              <a:ext cx="96" cy="0"/>
            </a:xfrm>
            <a:prstGeom prst="line">
              <a:avLst/>
            </a:prstGeom>
            <a:ln w="9525" cap="flat" cmpd="sng">
              <a:solidFill>
                <a:schemeClr val="tx1"/>
              </a:solidFill>
              <a:prstDash val="solid"/>
              <a:headEnd type="none" w="med" len="med"/>
              <a:tailEnd type="triangle" w="sm" len="sm"/>
            </a:ln>
          </p:spPr>
        </p:sp>
        <p:sp>
          <p:nvSpPr>
            <p:cNvPr id="90149" name="Line 53"/>
            <p:cNvSpPr/>
            <p:nvPr/>
          </p:nvSpPr>
          <p:spPr>
            <a:xfrm>
              <a:off x="1776" y="1296"/>
              <a:ext cx="0" cy="432"/>
            </a:xfrm>
            <a:prstGeom prst="line">
              <a:avLst/>
            </a:prstGeom>
            <a:ln w="9525" cap="flat" cmpd="sng">
              <a:solidFill>
                <a:schemeClr val="tx1"/>
              </a:solidFill>
              <a:prstDash val="solid"/>
              <a:headEnd type="none" w="med" len="med"/>
              <a:tailEnd type="triangle" w="sm" len="med"/>
            </a:ln>
          </p:spPr>
        </p:sp>
        <p:sp>
          <p:nvSpPr>
            <p:cNvPr id="90150" name="Line 54"/>
            <p:cNvSpPr/>
            <p:nvPr/>
          </p:nvSpPr>
          <p:spPr>
            <a:xfrm>
              <a:off x="1776" y="1986"/>
              <a:ext cx="0" cy="240"/>
            </a:xfrm>
            <a:prstGeom prst="line">
              <a:avLst/>
            </a:prstGeom>
            <a:ln w="9525" cap="flat" cmpd="sng">
              <a:solidFill>
                <a:schemeClr val="tx1"/>
              </a:solidFill>
              <a:prstDash val="solid"/>
              <a:headEnd type="none" w="med" len="med"/>
              <a:tailEnd type="triangle" w="sm" len="med"/>
            </a:ln>
          </p:spPr>
        </p:sp>
        <p:sp>
          <p:nvSpPr>
            <p:cNvPr id="90151" name="Line 58"/>
            <p:cNvSpPr/>
            <p:nvPr/>
          </p:nvSpPr>
          <p:spPr>
            <a:xfrm flipV="1">
              <a:off x="3813" y="2025"/>
              <a:ext cx="0" cy="144"/>
            </a:xfrm>
            <a:prstGeom prst="line">
              <a:avLst/>
            </a:prstGeom>
            <a:ln w="9525" cap="flat" cmpd="sng">
              <a:solidFill>
                <a:schemeClr val="tx1"/>
              </a:solidFill>
              <a:prstDash val="solid"/>
              <a:headEnd type="none" w="med" len="med"/>
              <a:tailEnd type="triangle" w="sm" len="med"/>
            </a:ln>
          </p:spPr>
        </p:sp>
        <p:sp>
          <p:nvSpPr>
            <p:cNvPr id="90152" name="Line 60"/>
            <p:cNvSpPr/>
            <p:nvPr/>
          </p:nvSpPr>
          <p:spPr>
            <a:xfrm>
              <a:off x="3774" y="1383"/>
              <a:ext cx="0" cy="48"/>
            </a:xfrm>
            <a:prstGeom prst="line">
              <a:avLst/>
            </a:prstGeom>
            <a:ln w="9525" cap="flat" cmpd="sng">
              <a:solidFill>
                <a:schemeClr val="tx1"/>
              </a:solidFill>
              <a:prstDash val="solid"/>
              <a:headEnd type="none" w="med" len="med"/>
              <a:tailEnd type="none" w="sm" len="med"/>
            </a:ln>
          </p:spPr>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noRot="1"/>
          </p:cNvSpPr>
          <p:nvPr>
            <p:ph idx="1"/>
          </p:nvPr>
        </p:nvSpPr>
        <p:spPr>
          <a:xfrm>
            <a:off x="304800" y="1371600"/>
            <a:ext cx="8686800" cy="1752600"/>
          </a:xfrm>
        </p:spPr>
        <p:txBody>
          <a:bodyPr vert="horz" wrap="square" lIns="91440" tIns="45720" rIns="91440" bIns="45720" anchor="t"/>
          <a:p>
            <a:pPr eaLnBrk="1" hangingPunct="1">
              <a:lnSpc>
                <a:spcPts val="3700"/>
              </a:lnSpc>
              <a:buClr>
                <a:srgbClr val="2F2F2F"/>
              </a:buClr>
              <a:buNone/>
            </a:pPr>
            <a:r>
              <a:rPr lang="en-US" altLang="zh-CN" b="1" dirty="0">
                <a:latin typeface="宋体" pitchFamily="2" charset="-122"/>
              </a:rPr>
              <a:t>4.3.2  </a:t>
            </a:r>
            <a:r>
              <a:rPr lang="zh-CN" altLang="en-US" b="1" dirty="0">
                <a:latin typeface="宋体" pitchFamily="2" charset="-122"/>
              </a:rPr>
              <a:t>表驱动</a:t>
            </a:r>
            <a:r>
              <a:rPr lang="en-US" altLang="zh-CN" b="1" dirty="0">
                <a:latin typeface="宋体" pitchFamily="2" charset="-122"/>
              </a:rPr>
              <a:t>LL(1)</a:t>
            </a:r>
            <a:r>
              <a:rPr lang="zh-CN" altLang="en-US" b="1" dirty="0">
                <a:latin typeface="宋体" pitchFamily="2" charset="-122"/>
              </a:rPr>
              <a:t>分析程序</a:t>
            </a:r>
            <a:endParaRPr lang="en-US" altLang="zh-CN" b="1" dirty="0">
              <a:latin typeface="宋体" pitchFamily="2" charset="-122"/>
            </a:endParaRPr>
          </a:p>
          <a:p>
            <a:pPr algn="just" eaLnBrk="1" hangingPunct="1">
              <a:lnSpc>
                <a:spcPts val="3700"/>
              </a:lnSpc>
              <a:buFont typeface="Wingdings" panose="05000000000000000000" pitchFamily="2" charset="2"/>
              <a:buNone/>
            </a:pPr>
            <a:r>
              <a:rPr lang="zh-CN" altLang="en-US" sz="2000" b="1" dirty="0">
                <a:latin typeface="宋体" pitchFamily="2" charset="-122"/>
              </a:rPr>
              <a:t> </a:t>
            </a:r>
            <a:r>
              <a:rPr lang="zh-CN" altLang="en-US" b="1" dirty="0">
                <a:latin typeface="宋体" pitchFamily="2" charset="-122"/>
              </a:rPr>
              <a:t>控制程序可能执行的四个动作：</a:t>
            </a:r>
            <a:r>
              <a:rPr lang="zh-CN" altLang="en-US" sz="2400" b="1" dirty="0">
                <a:latin typeface="宋体" pitchFamily="2" charset="-122"/>
              </a:rPr>
              <a:t>  </a:t>
            </a:r>
            <a:endParaRPr lang="zh-CN" altLang="en-US" sz="2400" b="1" dirty="0"/>
          </a:p>
        </p:txBody>
      </p:sp>
      <p:sp>
        <p:nvSpPr>
          <p:cNvPr id="320515" name="Rectangle 3"/>
          <p:cNvSpPr>
            <a:spLocks noChangeArrowheads="1"/>
          </p:cNvSpPr>
          <p:nvPr/>
        </p:nvSpPr>
        <p:spPr bwMode="auto">
          <a:xfrm>
            <a:off x="228600" y="549275"/>
            <a:ext cx="8915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20516" name="Text Box 4"/>
          <p:cNvSpPr txBox="1"/>
          <p:nvPr/>
        </p:nvSpPr>
        <p:spPr>
          <a:xfrm>
            <a:off x="627063" y="2636838"/>
            <a:ext cx="6096000" cy="520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a:t>
            </a:r>
            <a:r>
              <a:rPr lang="zh-CN" altLang="en-US" sz="2400" b="1" dirty="0">
                <a:latin typeface="宋体" pitchFamily="2" charset="-122"/>
                <a:ea typeface="宋体" pitchFamily="2" charset="-122"/>
              </a:rPr>
              <a:t>，则分析成功而结束；</a:t>
            </a:r>
            <a:endParaRPr lang="en-US" altLang="zh-CN" sz="1400" dirty="0">
              <a:latin typeface="Times New Roman" panose="02020703060505090304" pitchFamily="18" charset="0"/>
              <a:ea typeface="宋体" pitchFamily="2" charset="-122"/>
            </a:endParaRPr>
          </a:p>
        </p:txBody>
      </p:sp>
      <p:sp>
        <p:nvSpPr>
          <p:cNvPr id="320517" name="Text Box 5"/>
          <p:cNvSpPr txBox="1"/>
          <p:nvPr/>
        </p:nvSpPr>
        <p:spPr>
          <a:xfrm>
            <a:off x="468313" y="3341688"/>
            <a:ext cx="88931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a:t>
            </a:r>
            <a:r>
              <a:rPr lang="zh-CN" altLang="en-US" sz="2400" b="1" dirty="0">
                <a:latin typeface="宋体" pitchFamily="2" charset="-122"/>
                <a:ea typeface="宋体" pitchFamily="2" charset="-122"/>
              </a:rPr>
              <a:t>，则从栈上退去</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，并把输入指针下移一个符号；</a:t>
            </a:r>
            <a:endParaRPr lang="zh-CN" altLang="en-US" sz="2400" b="1" dirty="0">
              <a:latin typeface="宋体" pitchFamily="2" charset="-122"/>
              <a:ea typeface="宋体" pitchFamily="2" charset="-122"/>
            </a:endParaRPr>
          </a:p>
        </p:txBody>
      </p:sp>
      <p:sp>
        <p:nvSpPr>
          <p:cNvPr id="320518" name="Text Box 6"/>
          <p:cNvSpPr txBox="1"/>
          <p:nvPr/>
        </p:nvSpPr>
        <p:spPr>
          <a:xfrm>
            <a:off x="609600" y="3810000"/>
            <a:ext cx="8426450" cy="20034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宋体" pitchFamily="2" charset="-122"/>
                <a:ea typeface="宋体" pitchFamily="2" charset="-122"/>
              </a:rPr>
              <a:t>3)</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为一个非终结符号，且分析表的元素</a:t>
            </a:r>
            <a:endParaRPr lang="zh-CN" altLang="en-US" sz="2400" b="1" dirty="0">
              <a:latin typeface="宋体" pitchFamily="2" charset="-122"/>
              <a:ea typeface="宋体" pitchFamily="2" charset="-122"/>
            </a:endParaRPr>
          </a:p>
          <a:p>
            <a:pPr marL="0" lvl="0" indent="0" algn="just" eaLnBrk="1" hangingPunct="1">
              <a:lnSpc>
                <a:spcPct val="130000"/>
              </a:lnSpc>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A[X</a:t>
            </a: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a]=</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X→</a:t>
            </a:r>
            <a:r>
              <a:rPr lang="el-GR" altLang="zh-CN" sz="2400" b="1" dirty="0">
                <a:latin typeface="宋体" pitchFamily="2" charset="-122"/>
                <a:ea typeface="宋体" pitchFamily="2" charset="-122"/>
              </a:rPr>
              <a:t>α</a:t>
            </a:r>
            <a:r>
              <a:rPr lang="en-US" altLang="zh-CN" sz="2400" b="1" dirty="0">
                <a:latin typeface="Courier New" panose="02070309020205020404" pitchFamily="49" charset="0"/>
                <a:ea typeface="宋体" pitchFamily="2" charset="-122"/>
              </a:rPr>
              <a:t>’</a:t>
            </a:r>
            <a:r>
              <a:rPr lang="zh-CN" altLang="en-US" sz="2400" b="1" dirty="0">
                <a:latin typeface="宋体" pitchFamily="2" charset="-122"/>
                <a:ea typeface="宋体" pitchFamily="2" charset="-122"/>
              </a:rPr>
              <a:t>，则把栈顶的</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替换为</a:t>
            </a:r>
            <a:r>
              <a:rPr lang="el-GR" altLang="zh-CN" sz="2400" b="1" dirty="0">
                <a:latin typeface="宋体" pitchFamily="2" charset="-122"/>
                <a:ea typeface="宋体" pitchFamily="2" charset="-122"/>
              </a:rPr>
              <a:t>α</a:t>
            </a:r>
            <a:r>
              <a:rPr lang="en-US" altLang="zh-CN" sz="2400" b="1" dirty="0">
                <a:latin typeface="宋体" pitchFamily="2" charset="-122"/>
                <a:ea typeface="宋体" pitchFamily="2" charset="-122"/>
              </a:rPr>
              <a:t>(</a:t>
            </a:r>
            <a:r>
              <a:rPr lang="el-GR" altLang="zh-CN" sz="2400" b="1" dirty="0">
                <a:latin typeface="宋体" pitchFamily="2" charset="-122"/>
                <a:ea typeface="宋体" pitchFamily="2" charset="-122"/>
              </a:rPr>
              <a:t>α</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1</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2 </a:t>
            </a:r>
            <a:r>
              <a:rPr lang="en-US" altLang="zh-CN" sz="2400" b="1" baseline="30000" dirty="0">
                <a:latin typeface="Arial" panose="02080604020202020204" pitchFamily="34" charset="0"/>
                <a:ea typeface="宋体" pitchFamily="2" charset="-122"/>
              </a:rPr>
              <a:t>…</a:t>
            </a:r>
            <a:r>
              <a:rPr lang="en-US" altLang="zh-CN" sz="2400" b="1" baseline="-25000" dirty="0">
                <a:latin typeface="宋体" pitchFamily="2" charset="-122"/>
                <a:ea typeface="宋体" pitchFamily="2" charset="-122"/>
              </a:rPr>
              <a:t> </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k</a:t>
            </a:r>
            <a:r>
              <a:rPr lang="en-US" altLang="zh-CN" sz="2400" b="1" dirty="0">
                <a:latin typeface="宋体" pitchFamily="2" charset="-122"/>
                <a:ea typeface="宋体" pitchFamily="2" charset="-122"/>
              </a:rPr>
              <a:t>)</a:t>
            </a:r>
            <a:endParaRPr lang="en-US" altLang="zh-CN" sz="2400" b="1" dirty="0">
              <a:latin typeface="宋体" pitchFamily="2" charset="-122"/>
              <a:ea typeface="宋体" pitchFamily="2" charset="-122"/>
            </a:endParaRPr>
          </a:p>
          <a:p>
            <a:pPr marL="0" lvl="0" indent="0" algn="just" eaLnBrk="1" hangingPunct="1">
              <a:lnSpc>
                <a:spcPct val="130000"/>
              </a:lnSpc>
              <a:buClrTx/>
              <a:buSzPct val="100000"/>
              <a:buNone/>
            </a:pPr>
            <a:r>
              <a:rPr lang="en-US" altLang="zh-CN" sz="2400" b="1" baseline="-25000" dirty="0">
                <a:latin typeface="宋体" pitchFamily="2" charset="-122"/>
                <a:ea typeface="宋体" pitchFamily="2" charset="-122"/>
              </a:rPr>
              <a:t>       </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注意，依反序下推入栈，使</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1</a:t>
            </a:r>
            <a:r>
              <a:rPr lang="zh-CN" altLang="en-US" sz="2400" b="1" dirty="0">
                <a:latin typeface="宋体" pitchFamily="2" charset="-122"/>
                <a:ea typeface="宋体" pitchFamily="2" charset="-122"/>
              </a:rPr>
              <a:t>在栈顶</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a:t>
            </a:r>
            <a:endParaRPr lang="zh-CN" altLang="en-US" sz="24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20519" name="Text Box 7"/>
          <p:cNvSpPr txBox="1"/>
          <p:nvPr/>
        </p:nvSpPr>
        <p:spPr>
          <a:xfrm>
            <a:off x="609600" y="5424488"/>
            <a:ext cx="8229600" cy="14335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Times New Roman" panose="02020703060505090304" pitchFamily="18" charset="0"/>
                <a:ea typeface="宋体" pitchFamily="2" charset="-122"/>
              </a:rPr>
              <a:t>4)</a:t>
            </a:r>
            <a:r>
              <a:rPr lang="zh-CN" altLang="en-US" sz="2400" b="1" dirty="0">
                <a:latin typeface="Times New Roman" panose="02020703060505090304" pitchFamily="18" charset="0"/>
                <a:ea typeface="宋体" pitchFamily="2" charset="-122"/>
              </a:rPr>
              <a:t>在所有其他情况，即</a:t>
            </a:r>
            <a:r>
              <a:rPr lang="en-US" altLang="zh-CN" sz="2400" b="1" dirty="0">
                <a:latin typeface="Times New Roman" panose="02020703060505090304" pitchFamily="18" charset="0"/>
                <a:ea typeface="宋体" pitchFamily="2" charset="-122"/>
              </a:rPr>
              <a:t>X∈V</a:t>
            </a:r>
            <a:r>
              <a:rPr lang="en-US" altLang="zh-CN" sz="2400" b="1" baseline="-25000" dirty="0">
                <a:latin typeface="Times New Roman" panose="02020703060505090304" pitchFamily="18" charset="0"/>
                <a:ea typeface="宋体" pitchFamily="2" charset="-122"/>
              </a:rPr>
              <a:t>T</a:t>
            </a:r>
            <a:r>
              <a:rPr lang="zh-CN" altLang="en-US" sz="2400" b="1" dirty="0">
                <a:latin typeface="Times New Roman" panose="02020703060505090304" pitchFamily="18" charset="0"/>
                <a:ea typeface="宋体" pitchFamily="2" charset="-122"/>
              </a:rPr>
              <a:t>且</a:t>
            </a:r>
            <a:r>
              <a:rPr lang="en-US" altLang="zh-CN" sz="2400" b="1" dirty="0">
                <a:latin typeface="Times New Roman" panose="02020703060505090304" pitchFamily="18" charset="0"/>
                <a:ea typeface="宋体" pitchFamily="2" charset="-122"/>
              </a:rPr>
              <a:t>X≠a</a:t>
            </a:r>
            <a:r>
              <a:rPr lang="zh-CN" altLang="en-US" sz="2400" b="1" dirty="0">
                <a:latin typeface="Times New Roman" panose="02020703060505090304" pitchFamily="18" charset="0"/>
                <a:ea typeface="宋体" pitchFamily="2" charset="-122"/>
              </a:rPr>
              <a:t>，或者</a:t>
            </a:r>
            <a:r>
              <a:rPr lang="en-US" altLang="zh-CN" sz="2400" b="1" dirty="0">
                <a:latin typeface="Times New Roman" panose="02020703060505090304" pitchFamily="18" charset="0"/>
                <a:ea typeface="宋体" pitchFamily="2" charset="-122"/>
              </a:rPr>
              <a:t>X∈V</a:t>
            </a:r>
            <a:r>
              <a:rPr lang="en-US" altLang="zh-CN" sz="2400" b="1" baseline="-25000" dirty="0">
                <a:latin typeface="Times New Roman" panose="02020703060505090304" pitchFamily="18" charset="0"/>
                <a:ea typeface="宋体" pitchFamily="2" charset="-122"/>
              </a:rPr>
              <a:t>N</a:t>
            </a:r>
            <a:r>
              <a:rPr lang="zh-CN" altLang="en-US" sz="2400" b="1" dirty="0">
                <a:latin typeface="Times New Roman" panose="02020703060505090304" pitchFamily="18" charset="0"/>
                <a:ea typeface="宋体" pitchFamily="2" charset="-122"/>
              </a:rPr>
              <a:t>且</a:t>
            </a:r>
            <a:endParaRPr lang="zh-CN" altLang="en-US" sz="2400" b="1" dirty="0">
              <a:latin typeface="Times New Roman" panose="02020703060505090304" pitchFamily="18" charset="0"/>
              <a:ea typeface="宋体" pitchFamily="2" charset="-122"/>
            </a:endParaRPr>
          </a:p>
          <a:p>
            <a:pPr marL="0" lvl="0" indent="0" algn="just" eaLnBrk="1" hangingPunct="1">
              <a:lnSpc>
                <a:spcPct val="130000"/>
              </a:lnSpc>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A[X</a:t>
            </a:r>
            <a:r>
              <a:rPr lang="zh-CN" altLang="en-US" sz="2400" b="1"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a]=ERROR(</a:t>
            </a:r>
            <a:r>
              <a:rPr lang="zh-CN" altLang="en-US" sz="2400" b="1" dirty="0">
                <a:latin typeface="Times New Roman" panose="02020703060505090304" pitchFamily="18" charset="0"/>
                <a:ea typeface="宋体" pitchFamily="2" charset="-122"/>
              </a:rPr>
              <a:t>空白元素</a:t>
            </a:r>
            <a:r>
              <a:rPr lang="en-US" altLang="zh-CN" sz="2400" b="1" dirty="0">
                <a:latin typeface="Times New Roman" panose="02020703060505090304" pitchFamily="18" charset="0"/>
                <a:ea typeface="宋体" pitchFamily="2" charset="-122"/>
              </a:rPr>
              <a:t>)</a:t>
            </a:r>
            <a:r>
              <a:rPr lang="zh-CN" altLang="en-US" sz="2400" b="1" dirty="0">
                <a:latin typeface="Times New Roman" panose="02020703060505090304" pitchFamily="18" charset="0"/>
                <a:ea typeface="宋体" pitchFamily="2" charset="-122"/>
              </a:rPr>
              <a:t>，调用一个出错处理程序。</a:t>
            </a:r>
            <a:endParaRPr lang="zh-CN" altLang="en-US"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05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05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05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0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p:bldP spid="320517" grpId="0"/>
      <p:bldP spid="320518" grpId="0"/>
      <p:bldP spid="3205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noRot="1"/>
          </p:cNvSpPr>
          <p:nvPr>
            <p:ph idx="1"/>
          </p:nvPr>
        </p:nvSpPr>
        <p:spPr>
          <a:xfrm>
            <a:off x="152400" y="152400"/>
            <a:ext cx="8077200" cy="6324600"/>
          </a:xfrm>
        </p:spPr>
        <p:txBody>
          <a:bodyPr vert="horz" wrap="square" lIns="91440" tIns="45720" rIns="91440" bIns="45720" anchor="t"/>
          <a:p>
            <a:pPr lvl="2" algn="just" eaLnBrk="1" hangingPunct="1">
              <a:lnSpc>
                <a:spcPct val="90000"/>
              </a:lnSpc>
              <a:buFont typeface="Wingdings" panose="05000000000000000000" pitchFamily="2" charset="2"/>
              <a:buNone/>
            </a:pPr>
            <a:endParaRPr lang="en-US" altLang="zh-CN" sz="2000" b="1" dirty="0">
              <a:latin typeface="宋体" pitchFamily="2" charset="-122"/>
            </a:endParaRPr>
          </a:p>
          <a:p>
            <a:pPr lvl="2" algn="just" eaLnBrk="1" hangingPunct="1">
              <a:lnSpc>
                <a:spcPct val="90000"/>
              </a:lnSpc>
              <a:buFont typeface="Wingdings" panose="05000000000000000000" pitchFamily="2" charset="2"/>
              <a:buNone/>
            </a:pPr>
            <a:r>
              <a:rPr lang="zh-CN" altLang="en-US" b="1" dirty="0">
                <a:latin typeface="宋体" pitchFamily="2" charset="-122"/>
              </a:rPr>
              <a:t>例题</a:t>
            </a:r>
            <a:r>
              <a:rPr lang="en-US" altLang="zh-CN" b="1" dirty="0">
                <a:latin typeface="宋体" pitchFamily="2" charset="-122"/>
              </a:rPr>
              <a:t>:</a:t>
            </a:r>
            <a:r>
              <a:rPr lang="zh-CN" altLang="en-US" b="1" dirty="0">
                <a:latin typeface="宋体" pitchFamily="2" charset="-122"/>
              </a:rPr>
              <a:t>设有文法</a:t>
            </a:r>
            <a:r>
              <a:rPr lang="en-US" altLang="zh-CN" b="1" dirty="0">
                <a:latin typeface="宋体" pitchFamily="2" charset="-122"/>
              </a:rPr>
              <a:t>G[E]</a:t>
            </a:r>
            <a:r>
              <a:rPr lang="zh-CN" altLang="en-US" sz="2000" b="1" dirty="0">
                <a:latin typeface="宋体" pitchFamily="2" charset="-122"/>
              </a:rPr>
              <a:t>：</a:t>
            </a:r>
            <a:r>
              <a:rPr lang="en-US" altLang="zh-CN" b="1" dirty="0"/>
              <a:t>E∷=TE′   </a:t>
            </a:r>
            <a:endParaRPr lang="en-US" altLang="zh-CN" b="1" dirty="0"/>
          </a:p>
          <a:p>
            <a:pPr lvl="2" algn="just" eaLnBrk="1" hangingPunct="1">
              <a:lnSpc>
                <a:spcPct val="90000"/>
              </a:lnSpc>
              <a:buFont typeface="Wingdings" panose="05000000000000000000" pitchFamily="2" charset="2"/>
              <a:buNone/>
            </a:pPr>
            <a:r>
              <a:rPr lang="en-US" altLang="zh-CN" b="1" dirty="0"/>
              <a:t>                                      E</a:t>
            </a:r>
            <a:r>
              <a:rPr lang="en-US" altLang="zh-CN" b="1" dirty="0">
                <a:latin typeface="Courier New" panose="02070309020205020404" pitchFamily="49" charset="0"/>
              </a:rPr>
              <a:t>’</a:t>
            </a:r>
            <a:r>
              <a:rPr lang="en-US" altLang="zh-CN" b="1" dirty="0"/>
              <a:t>∷=+TE’|ε   </a:t>
            </a:r>
            <a:endParaRPr lang="en-US" altLang="zh-CN" b="1" dirty="0"/>
          </a:p>
          <a:p>
            <a:pPr lvl="2" algn="just" eaLnBrk="1" hangingPunct="1">
              <a:lnSpc>
                <a:spcPct val="90000"/>
              </a:lnSpc>
              <a:buFont typeface="Wingdings" panose="05000000000000000000" pitchFamily="2" charset="2"/>
              <a:buNone/>
            </a:pPr>
            <a:r>
              <a:rPr lang="en-US" altLang="zh-CN" b="1" dirty="0"/>
              <a:t>                                      T∷=FT′</a:t>
            </a:r>
            <a:endParaRPr lang="en-US" altLang="zh-CN" b="1" dirty="0"/>
          </a:p>
          <a:p>
            <a:pPr lvl="2" algn="just" eaLnBrk="1" hangingPunct="1">
              <a:lnSpc>
                <a:spcPct val="90000"/>
              </a:lnSpc>
              <a:buFont typeface="Wingdings" panose="05000000000000000000" pitchFamily="2" charset="2"/>
              <a:buNone/>
            </a:pPr>
            <a:r>
              <a:rPr lang="en-US" altLang="zh-CN" sz="2000" b="1" dirty="0"/>
              <a:t>                                             </a:t>
            </a:r>
            <a:r>
              <a:rPr lang="en-US" altLang="zh-CN" b="1" dirty="0"/>
              <a:t>T</a:t>
            </a:r>
            <a:r>
              <a:rPr lang="en-US" altLang="zh-CN" b="1" dirty="0">
                <a:latin typeface="Courier New" panose="02070309020205020404" pitchFamily="49" charset="0"/>
              </a:rPr>
              <a:t>’</a:t>
            </a:r>
            <a:r>
              <a:rPr lang="en-US" altLang="zh-CN" b="1" dirty="0"/>
              <a:t>∷=*FT</a:t>
            </a:r>
            <a:r>
              <a:rPr lang="en-US" altLang="zh-CN" b="1" dirty="0">
                <a:latin typeface="Courier New" panose="02070309020205020404" pitchFamily="49" charset="0"/>
              </a:rPr>
              <a:t>’</a:t>
            </a:r>
            <a:r>
              <a:rPr lang="en-US" altLang="zh-CN" b="1" dirty="0"/>
              <a:t>|ε            </a:t>
            </a:r>
            <a:endParaRPr lang="en-US" altLang="zh-CN" b="1" dirty="0"/>
          </a:p>
          <a:p>
            <a:pPr lvl="2" algn="just" eaLnBrk="1" hangingPunct="1">
              <a:lnSpc>
                <a:spcPct val="90000"/>
              </a:lnSpc>
              <a:buFont typeface="Wingdings" panose="05000000000000000000" pitchFamily="2" charset="2"/>
              <a:buNone/>
            </a:pPr>
            <a:r>
              <a:rPr lang="en-US" altLang="zh-CN" b="1" dirty="0"/>
              <a:t>                                      F∷=(E)|i</a:t>
            </a:r>
            <a:endParaRPr lang="en-US" altLang="zh-CN" b="1" dirty="0"/>
          </a:p>
          <a:p>
            <a:pPr lvl="2" algn="just" eaLnBrk="1" hangingPunct="1">
              <a:lnSpc>
                <a:spcPct val="90000"/>
              </a:lnSpc>
              <a:buFont typeface="Wingdings" panose="05000000000000000000" pitchFamily="2" charset="2"/>
              <a:buNone/>
            </a:pPr>
            <a:endParaRPr lang="en-US" altLang="zh-CN" b="1"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r>
              <a:rPr lang="en-US" altLang="zh-CN" sz="2000" b="1" dirty="0"/>
              <a:t>   </a:t>
            </a:r>
            <a:r>
              <a:rPr lang="zh-CN" altLang="en-US" b="1" dirty="0"/>
              <a:t>输入符号串：</a:t>
            </a:r>
            <a:r>
              <a:rPr lang="en-US" altLang="zh-CN" b="1" dirty="0"/>
              <a:t>i+i*i    </a:t>
            </a:r>
            <a:r>
              <a:rPr lang="zh-CN" altLang="en-US" b="1" dirty="0"/>
              <a:t>是否是文法</a:t>
            </a:r>
            <a:r>
              <a:rPr lang="en-US" altLang="zh-CN" b="1" dirty="0">
                <a:latin typeface="宋体" pitchFamily="2" charset="-122"/>
              </a:rPr>
              <a:t>G[E]</a:t>
            </a:r>
            <a:r>
              <a:rPr lang="zh-CN" altLang="en-US" b="1" dirty="0">
                <a:latin typeface="宋体" pitchFamily="2" charset="-122"/>
              </a:rPr>
              <a:t>的句子？</a:t>
            </a:r>
            <a:r>
              <a:rPr lang="zh-CN" altLang="en-US" b="1" dirty="0"/>
              <a:t> </a:t>
            </a:r>
            <a:endParaRPr lang="zh-CN" altLang="en-US" b="1" dirty="0"/>
          </a:p>
        </p:txBody>
      </p:sp>
      <p:graphicFrame>
        <p:nvGraphicFramePr>
          <p:cNvPr id="94211" name="Object 6"/>
          <p:cNvGraphicFramePr>
            <a:graphicFrameLocks noChangeAspect="1"/>
          </p:cNvGraphicFramePr>
          <p:nvPr/>
        </p:nvGraphicFramePr>
        <p:xfrm>
          <a:off x="0" y="2819400"/>
          <a:ext cx="9296400" cy="2654300"/>
        </p:xfrm>
        <a:graphic>
          <a:graphicData uri="http://schemas.openxmlformats.org/presentationml/2006/ole">
            <mc:AlternateContent xmlns:mc="http://schemas.openxmlformats.org/markup-compatibility/2006">
              <mc:Choice xmlns:v="urn:schemas-microsoft-com:vml" Requires="v">
                <p:oleObj spid="_x0000_s3078" name="" r:id="rId1" imgW="5669280" imgH="1666240" progId="Word.Document.8">
                  <p:embed/>
                </p:oleObj>
              </mc:Choice>
              <mc:Fallback>
                <p:oleObj name="" r:id="rId1" imgW="5669280" imgH="1666240" progId="Word.Document.8">
                  <p:embed/>
                  <p:pic>
                    <p:nvPicPr>
                      <p:cNvPr id="0" name="图片 3077"/>
                      <p:cNvPicPr/>
                      <p:nvPr/>
                    </p:nvPicPr>
                    <p:blipFill>
                      <a:blip r:embed="rId2">
                        <a:biLevel thresh="50000"/>
                        <a:grayscl/>
                        <a:lum contrast="6000"/>
                      </a:blip>
                      <a:stretch>
                        <a:fillRect/>
                      </a:stretch>
                    </p:blipFill>
                    <p:spPr>
                      <a:xfrm>
                        <a:off x="0" y="2819400"/>
                        <a:ext cx="9296400" cy="2654300"/>
                      </a:xfrm>
                      <a:prstGeom prst="rect">
                        <a:avLst/>
                      </a:prstGeom>
                      <a:noFill/>
                      <a:ln w="38100">
                        <a:noFill/>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p:nvPr/>
        </p:nvSpPr>
        <p:spPr>
          <a:xfrm>
            <a:off x="3175" y="1293813"/>
            <a:ext cx="91440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1000" dirty="0">
              <a:latin typeface="Times New Roman" panose="02020703060505090304" pitchFamily="18" charset="0"/>
              <a:ea typeface="宋体" pitchFamily="2" charset="-122"/>
            </a:endParaRPr>
          </a:p>
          <a:p>
            <a:pPr marL="0" lvl="0" indent="0">
              <a:spcBef>
                <a:spcPct val="0"/>
              </a:spcBef>
              <a:buClrTx/>
              <a:buSzPct val="100000"/>
              <a:buNone/>
            </a:pPr>
            <a:endParaRPr lang="en-US" altLang="zh-CN" sz="2400" dirty="0">
              <a:latin typeface="Times New Roman" panose="02020703060505090304" pitchFamily="18" charset="0"/>
              <a:ea typeface="宋体" pitchFamily="2" charset="-122"/>
            </a:endParaRPr>
          </a:p>
        </p:txBody>
      </p:sp>
      <p:grpSp>
        <p:nvGrpSpPr>
          <p:cNvPr id="96259" name="Group 29"/>
          <p:cNvGrpSpPr/>
          <p:nvPr/>
        </p:nvGrpSpPr>
        <p:grpSpPr>
          <a:xfrm>
            <a:off x="1219200" y="457200"/>
            <a:ext cx="6858000" cy="6461125"/>
            <a:chOff x="-3" y="381"/>
            <a:chExt cx="3446" cy="2332"/>
          </a:xfrm>
        </p:grpSpPr>
        <p:grpSp>
          <p:nvGrpSpPr>
            <p:cNvPr id="96260" name="Group 27"/>
            <p:cNvGrpSpPr/>
            <p:nvPr/>
          </p:nvGrpSpPr>
          <p:grpSpPr>
            <a:xfrm>
              <a:off x="0" y="384"/>
              <a:ext cx="3440" cy="2329"/>
              <a:chOff x="0" y="384"/>
              <a:chExt cx="3440" cy="2329"/>
            </a:xfrm>
          </p:grpSpPr>
          <p:grpSp>
            <p:nvGrpSpPr>
              <p:cNvPr id="96262" name="Group 12"/>
              <p:cNvGrpSpPr/>
              <p:nvPr/>
            </p:nvGrpSpPr>
            <p:grpSpPr>
              <a:xfrm>
                <a:off x="0" y="384"/>
                <a:ext cx="590" cy="384"/>
                <a:chOff x="0" y="384"/>
                <a:chExt cx="590" cy="384"/>
              </a:xfrm>
            </p:grpSpPr>
            <p:sp>
              <p:nvSpPr>
                <p:cNvPr id="96284" name="Rectangle 3"/>
                <p:cNvSpPr/>
                <p:nvPr/>
              </p:nvSpPr>
              <p:spPr>
                <a:xfrm>
                  <a:off x="43" y="384"/>
                  <a:ext cx="504"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步骤</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b="1" dirty="0">
                    <a:latin typeface="Times New Roman" panose="02020703060505090304" pitchFamily="18" charset="0"/>
                    <a:ea typeface="宋体" pitchFamily="2" charset="-122"/>
                  </a:endParaRPr>
                </a:p>
              </p:txBody>
            </p:sp>
            <p:sp>
              <p:nvSpPr>
                <p:cNvPr id="96285" name="Rectangle 11"/>
                <p:cNvSpPr/>
                <p:nvPr/>
              </p:nvSpPr>
              <p:spPr>
                <a:xfrm>
                  <a:off x="0" y="384"/>
                  <a:ext cx="590"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3" name="Group 14"/>
              <p:cNvGrpSpPr/>
              <p:nvPr/>
            </p:nvGrpSpPr>
            <p:grpSpPr>
              <a:xfrm>
                <a:off x="590" y="384"/>
                <a:ext cx="806" cy="384"/>
                <a:chOff x="590" y="384"/>
                <a:chExt cx="806" cy="384"/>
              </a:xfrm>
            </p:grpSpPr>
            <p:sp>
              <p:nvSpPr>
                <p:cNvPr id="96282" name="Rectangle 4"/>
                <p:cNvSpPr/>
                <p:nvPr/>
              </p:nvSpPr>
              <p:spPr>
                <a:xfrm>
                  <a:off x="633" y="384"/>
                  <a:ext cx="720"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ctr" eaLnBrk="1" hangingPunct="1">
                    <a:spcBef>
                      <a:spcPct val="0"/>
                    </a:spcBef>
                    <a:buClrTx/>
                    <a:buSzPct val="100000"/>
                    <a:buNone/>
                  </a:pPr>
                  <a:r>
                    <a:rPr lang="zh-CN" altLang="en-US" sz="2400" b="1" dirty="0">
                      <a:latin typeface="Times New Roman" panose="02020703060505090304" pitchFamily="18" charset="0"/>
                      <a:ea typeface="宋体" pitchFamily="2" charset="-122"/>
                    </a:rPr>
                    <a:t>栈</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83" name="Rectangle 13"/>
                <p:cNvSpPr/>
                <p:nvPr/>
              </p:nvSpPr>
              <p:spPr>
                <a:xfrm>
                  <a:off x="590" y="384"/>
                  <a:ext cx="806"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4" name="Group 16"/>
              <p:cNvGrpSpPr/>
              <p:nvPr/>
            </p:nvGrpSpPr>
            <p:grpSpPr>
              <a:xfrm>
                <a:off x="1396" y="384"/>
                <a:ext cx="1022" cy="384"/>
                <a:chOff x="1396" y="384"/>
                <a:chExt cx="1022" cy="384"/>
              </a:xfrm>
            </p:grpSpPr>
            <p:sp>
              <p:nvSpPr>
                <p:cNvPr id="96280" name="Rectangle 5"/>
                <p:cNvSpPr/>
                <p:nvPr/>
              </p:nvSpPr>
              <p:spPr>
                <a:xfrm>
                  <a:off x="1439" y="384"/>
                  <a:ext cx="936"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输入</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81" name="Rectangle 15"/>
                <p:cNvSpPr/>
                <p:nvPr/>
              </p:nvSpPr>
              <p:spPr>
                <a:xfrm>
                  <a:off x="1396" y="384"/>
                  <a:ext cx="1022"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5" name="Group 18"/>
              <p:cNvGrpSpPr/>
              <p:nvPr/>
            </p:nvGrpSpPr>
            <p:grpSpPr>
              <a:xfrm>
                <a:off x="2418" y="384"/>
                <a:ext cx="1022" cy="384"/>
                <a:chOff x="2418" y="384"/>
                <a:chExt cx="1022" cy="384"/>
              </a:xfrm>
            </p:grpSpPr>
            <p:sp>
              <p:nvSpPr>
                <p:cNvPr id="96278" name="Rectangle 6"/>
                <p:cNvSpPr/>
                <p:nvPr/>
              </p:nvSpPr>
              <p:spPr>
                <a:xfrm>
                  <a:off x="2461" y="384"/>
                  <a:ext cx="936"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输出</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9" name="Rectangle 17"/>
                <p:cNvSpPr/>
                <p:nvPr/>
              </p:nvSpPr>
              <p:spPr>
                <a:xfrm>
                  <a:off x="2418" y="384"/>
                  <a:ext cx="1022"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6" name="Group 20"/>
              <p:cNvGrpSpPr/>
              <p:nvPr/>
            </p:nvGrpSpPr>
            <p:grpSpPr>
              <a:xfrm>
                <a:off x="0" y="768"/>
                <a:ext cx="590" cy="1920"/>
                <a:chOff x="0" y="768"/>
                <a:chExt cx="590" cy="1920"/>
              </a:xfrm>
            </p:grpSpPr>
            <p:sp>
              <p:nvSpPr>
                <p:cNvPr id="96276" name="Rectangle 7"/>
                <p:cNvSpPr/>
                <p:nvPr/>
              </p:nvSpPr>
              <p:spPr>
                <a:xfrm>
                  <a:off x="43" y="768"/>
                  <a:ext cx="504"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266700" algn="just" eaLnBrk="1" hangingPunct="1">
                    <a:spcBef>
                      <a:spcPct val="0"/>
                    </a:spcBef>
                    <a:buClrTx/>
                    <a:buSzPct val="100000"/>
                    <a:buNone/>
                  </a:pPr>
                  <a:r>
                    <a:rPr lang="en-US" altLang="zh-CN" sz="2000" b="1" dirty="0">
                      <a:latin typeface="Times New Roman" panose="02020703060505090304" pitchFamily="18" charset="0"/>
                      <a:ea typeface="宋体" pitchFamily="2" charset="-122"/>
                    </a:rPr>
                    <a:t>0</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2</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3</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4</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5</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6</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7</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8</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9</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10</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11</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12</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13</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14</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15</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16</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7" name="Rectangle 19"/>
                <p:cNvSpPr/>
                <p:nvPr/>
              </p:nvSpPr>
              <p:spPr>
                <a:xfrm>
                  <a:off x="0" y="768"/>
                  <a:ext cx="590"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7" name="Group 22"/>
              <p:cNvGrpSpPr/>
              <p:nvPr/>
            </p:nvGrpSpPr>
            <p:grpSpPr>
              <a:xfrm>
                <a:off x="590" y="768"/>
                <a:ext cx="806" cy="1920"/>
                <a:chOff x="590" y="768"/>
                <a:chExt cx="806" cy="1920"/>
              </a:xfrm>
            </p:grpSpPr>
            <p:sp>
              <p:nvSpPr>
                <p:cNvPr id="96274" name="Rectangle 8"/>
                <p:cNvSpPr/>
                <p:nvPr/>
              </p:nvSpPr>
              <p:spPr>
                <a:xfrm>
                  <a:off x="633" y="768"/>
                  <a:ext cx="720"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r>
                    <a:rPr lang="en-US" altLang="zh-CN" sz="1000"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#E</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000" b="1" dirty="0">
                    <a:latin typeface="Times New Roman" panose="02020703060505090304" pitchFamily="18" charset="0"/>
                    <a:ea typeface="宋体" pitchFamily="2" charset="-122"/>
                  </a:endParaRPr>
                </a:p>
              </p:txBody>
            </p:sp>
            <p:sp>
              <p:nvSpPr>
                <p:cNvPr id="96275" name="Rectangle 21"/>
                <p:cNvSpPr/>
                <p:nvPr/>
              </p:nvSpPr>
              <p:spPr>
                <a:xfrm>
                  <a:off x="590" y="768"/>
                  <a:ext cx="806"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8" name="Group 24"/>
              <p:cNvGrpSpPr/>
              <p:nvPr/>
            </p:nvGrpSpPr>
            <p:grpSpPr>
              <a:xfrm>
                <a:off x="1396" y="768"/>
                <a:ext cx="1022" cy="1920"/>
                <a:chOff x="1396" y="768"/>
                <a:chExt cx="1022" cy="1920"/>
              </a:xfrm>
            </p:grpSpPr>
            <p:sp>
              <p:nvSpPr>
                <p:cNvPr id="96272" name="Rectangle 9"/>
                <p:cNvSpPr/>
                <p:nvPr/>
              </p:nvSpPr>
              <p:spPr>
                <a:xfrm>
                  <a:off x="1439" y="768"/>
                  <a:ext cx="936"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333375" algn="just" eaLnBrk="1" hangingPunct="1">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r>
                    <a:rPr lang="en-US" altLang="zh-CN" sz="2000" dirty="0">
                      <a:latin typeface="Times New Roman" panose="02020703060505090304" pitchFamily="18" charset="0"/>
                      <a:ea typeface="宋体" pitchFamily="2" charset="-122"/>
                    </a:rPr>
                    <a:t> </a:t>
                  </a:r>
                  <a:endParaRPr lang="en-US" altLang="zh-CN" sz="2000" dirty="0">
                    <a:latin typeface="Times New Roman" panose="02020703060505090304" pitchFamily="18" charset="0"/>
                    <a:ea typeface="宋体" pitchFamily="2" charset="-122"/>
                  </a:endParaRPr>
                </a:p>
                <a:p>
                  <a:pPr marL="0" lvl="0" indent="333375" algn="just">
                    <a:spcBef>
                      <a:spcPct val="0"/>
                    </a:spcBef>
                    <a:buClrTx/>
                    <a:buSzPct val="100000"/>
                    <a:buNone/>
                  </a:pPr>
                  <a:endParaRPr lang="en-US" altLang="zh-CN" sz="2000" dirty="0">
                    <a:latin typeface="Times New Roman" panose="02020703060505090304" pitchFamily="18" charset="0"/>
                    <a:ea typeface="宋体" pitchFamily="2" charset="-122"/>
                  </a:endParaRPr>
                </a:p>
              </p:txBody>
            </p:sp>
            <p:sp>
              <p:nvSpPr>
                <p:cNvPr id="96273" name="Rectangle 23"/>
                <p:cNvSpPr/>
                <p:nvPr/>
              </p:nvSpPr>
              <p:spPr>
                <a:xfrm>
                  <a:off x="1396" y="768"/>
                  <a:ext cx="1022"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9" name="Group 26"/>
              <p:cNvGrpSpPr/>
              <p:nvPr/>
            </p:nvGrpSpPr>
            <p:grpSpPr>
              <a:xfrm>
                <a:off x="2418" y="768"/>
                <a:ext cx="1022" cy="1945"/>
                <a:chOff x="2418" y="768"/>
                <a:chExt cx="1022" cy="1945"/>
              </a:xfrm>
            </p:grpSpPr>
            <p:sp>
              <p:nvSpPr>
                <p:cNvPr id="96270" name="Rectangle 10"/>
                <p:cNvSpPr/>
                <p:nvPr/>
              </p:nvSpPr>
              <p:spPr>
                <a:xfrm>
                  <a:off x="2461" y="793"/>
                  <a:ext cx="936"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133350" algn="just" eaLnBrk="1" hangingPunct="1">
                    <a:spcBef>
                      <a:spcPct val="0"/>
                    </a:spcBef>
                    <a:buClrTx/>
                    <a:buSzPct val="100000"/>
                    <a:buNone/>
                  </a:pPr>
                  <a:r>
                    <a:rPr lang="en-US" altLang="zh-CN" sz="1000"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E∷=TE′</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T′∷=ε   E′∷=+TE′</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T′∷=ε</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E′∷=ε</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1000" dirty="0">
                      <a:latin typeface="Courier New" panose="02070309020205020404" pitchFamily="49" charset="0"/>
                      <a:ea typeface="宋体" pitchFamily="2" charset="-122"/>
                    </a:rPr>
                    <a:t> </a:t>
                  </a:r>
                  <a:endParaRPr lang="en-US" altLang="zh-CN" sz="1000" dirty="0">
                    <a:latin typeface="Times New Roman" panose="02020703060505090304" pitchFamily="18" charset="0"/>
                    <a:ea typeface="宋体" pitchFamily="2" charset="-122"/>
                  </a:endParaRPr>
                </a:p>
                <a:p>
                  <a:pPr marL="0" lvl="0" indent="13335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1" name="Rectangle 25"/>
                <p:cNvSpPr/>
                <p:nvPr/>
              </p:nvSpPr>
              <p:spPr>
                <a:xfrm>
                  <a:off x="2418" y="768"/>
                  <a:ext cx="1022"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sp>
          <p:nvSpPr>
            <p:cNvPr id="96261" name="Rectangle 28"/>
            <p:cNvSpPr/>
            <p:nvPr/>
          </p:nvSpPr>
          <p:spPr>
            <a:xfrm>
              <a:off x="-3" y="381"/>
              <a:ext cx="3446" cy="2310"/>
            </a:xfrm>
            <a:prstGeom prst="rect">
              <a:avLst/>
            </a:prstGeom>
            <a:noFill/>
            <a:ln w="9525"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6" name="Rectangle 0"/>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97283" name="Rectangle 2"/>
          <p:cNvSpPr>
            <a:spLocks noGrp="1" noRot="1"/>
          </p:cNvSpPr>
          <p:nvPr>
            <p:ph idx="1"/>
          </p:nvPr>
        </p:nvSpPr>
        <p:spPr>
          <a:xfrm>
            <a:off x="304800" y="1447800"/>
            <a:ext cx="8839200" cy="990600"/>
          </a:xfrm>
        </p:spPr>
        <p:txBody>
          <a:bodyPr vert="horz" wrap="square" lIns="91440" tIns="45720" rIns="91440" bIns="45720" anchor="t"/>
          <a:p>
            <a:pPr eaLnBrk="1" hangingPunct="1">
              <a:lnSpc>
                <a:spcPct val="160000"/>
              </a:lnSpc>
              <a:buFont typeface="Wingdings" panose="05000000000000000000" pitchFamily="2" charset="2"/>
              <a:buNone/>
            </a:pPr>
            <a:r>
              <a:rPr lang="en-US" altLang="zh-CN" sz="3600" b="1" dirty="0"/>
              <a:t>2</a:t>
            </a:r>
            <a:r>
              <a:rPr lang="zh-CN" altLang="en-US" sz="3600" b="1" dirty="0"/>
              <a:t>、构造预测分析表</a:t>
            </a:r>
            <a:endParaRPr lang="zh-CN" altLang="en-US" sz="3600" b="1" dirty="0"/>
          </a:p>
          <a:p>
            <a:pPr algn="just" eaLnBrk="1" hangingPunct="1">
              <a:buFont typeface="Wingdings" panose="05000000000000000000" pitchFamily="2" charset="2"/>
              <a:buNone/>
            </a:pPr>
            <a:endParaRPr lang="en-US" altLang="zh-CN" b="1" dirty="0"/>
          </a:p>
        </p:txBody>
      </p:sp>
      <p:sp>
        <p:nvSpPr>
          <p:cNvPr id="301057" name="Text Box 1"/>
          <p:cNvSpPr txBox="1"/>
          <p:nvPr/>
        </p:nvSpPr>
        <p:spPr>
          <a:xfrm>
            <a:off x="381000" y="2667000"/>
            <a:ext cx="8763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1</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对文法的每个规则</a:t>
            </a:r>
            <a:r>
              <a:rPr lang="en-US" altLang="zh-CN" sz="2800" b="1" dirty="0">
                <a:latin typeface="宋体" pitchFamily="2" charset="-122"/>
                <a:ea typeface="宋体" pitchFamily="2" charset="-122"/>
              </a:rPr>
              <a:t>U→u</a:t>
            </a:r>
            <a:r>
              <a:rPr lang="zh-CN" altLang="en-US" sz="2800" b="1" dirty="0">
                <a:latin typeface="宋体" pitchFamily="2" charset="-122"/>
                <a:ea typeface="宋体" pitchFamily="2" charset="-122"/>
              </a:rPr>
              <a:t>，执行步骤</a:t>
            </a:r>
            <a:r>
              <a:rPr lang="en-US" altLang="zh-CN" sz="2800" b="1" dirty="0">
                <a:latin typeface="宋体" pitchFamily="2" charset="-122"/>
                <a:ea typeface="宋体" pitchFamily="2" charset="-122"/>
              </a:rPr>
              <a:t>2</a:t>
            </a:r>
            <a:r>
              <a:rPr lang="zh-CN" altLang="en-US" sz="2800" b="1" dirty="0">
                <a:latin typeface="宋体" pitchFamily="2" charset="-122"/>
                <a:ea typeface="宋体" pitchFamily="2" charset="-122"/>
              </a:rPr>
              <a:t>与步骤</a:t>
            </a:r>
            <a:r>
              <a:rPr lang="en-US" altLang="zh-CN" sz="2800" b="1" dirty="0">
                <a:latin typeface="宋体" pitchFamily="2" charset="-122"/>
                <a:ea typeface="宋体" pitchFamily="2" charset="-122"/>
              </a:rPr>
              <a:t>3</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p:txBody>
      </p:sp>
      <p:sp>
        <p:nvSpPr>
          <p:cNvPr id="301058" name="Text Box 2"/>
          <p:cNvSpPr txBox="1"/>
          <p:nvPr/>
        </p:nvSpPr>
        <p:spPr>
          <a:xfrm>
            <a:off x="381000" y="3276600"/>
            <a:ext cx="8382000" cy="1350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2</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对每个终结符号</a:t>
            </a:r>
            <a:r>
              <a:rPr lang="en-US" altLang="zh-CN" sz="2800" b="1" dirty="0">
                <a:latin typeface="宋体" pitchFamily="2" charset="-122"/>
                <a:ea typeface="宋体" pitchFamily="2" charset="-122"/>
              </a:rPr>
              <a:t>a∈First(u)</a:t>
            </a:r>
            <a:r>
              <a:rPr lang="zh-CN" altLang="en-US" sz="2800" b="1" dirty="0">
                <a:latin typeface="宋体" pitchFamily="2" charset="-122"/>
                <a:ea typeface="宋体" pitchFamily="2" charset="-122"/>
              </a:rPr>
              <a:t>，让</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a:t>
            </a:r>
            <a:r>
              <a:rPr lang="en-US" altLang="zh-CN" sz="2800" b="1" dirty="0">
                <a:latin typeface="宋体" pitchFamily="2" charset="-122"/>
                <a:ea typeface="宋体" pitchFamily="2" charset="-122"/>
              </a:rPr>
              <a:t>A[U,a]=</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01059" name="Text Box 3"/>
          <p:cNvSpPr txBox="1"/>
          <p:nvPr/>
        </p:nvSpPr>
        <p:spPr>
          <a:xfrm>
            <a:off x="381000" y="4267200"/>
            <a:ext cx="8763000" cy="1863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3</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如果</a:t>
            </a:r>
            <a:r>
              <a:rPr lang="en-US" altLang="zh-CN" sz="2800" b="1" dirty="0">
                <a:latin typeface="宋体" pitchFamily="2" charset="-122"/>
                <a:ea typeface="宋体" pitchFamily="2" charset="-122"/>
              </a:rPr>
              <a:t>ε∈First(u)</a:t>
            </a:r>
            <a:r>
              <a:rPr lang="zh-CN" altLang="en-US" sz="2800" b="1" dirty="0">
                <a:latin typeface="宋体" pitchFamily="2" charset="-122"/>
                <a:ea typeface="宋体" pitchFamily="2" charset="-122"/>
              </a:rPr>
              <a:t>，则对</a:t>
            </a:r>
            <a:r>
              <a:rPr lang="en-US" altLang="zh-CN" sz="2800" b="1" dirty="0">
                <a:latin typeface="宋体" pitchFamily="2" charset="-122"/>
                <a:ea typeface="宋体" pitchFamily="2" charset="-122"/>
              </a:rPr>
              <a:t>Follow(U)</a:t>
            </a:r>
            <a:r>
              <a:rPr lang="zh-CN" altLang="en-US" sz="2800" b="1" dirty="0">
                <a:latin typeface="宋体" pitchFamily="2" charset="-122"/>
                <a:ea typeface="宋体" pitchFamily="2" charset="-122"/>
              </a:rPr>
              <a:t>中的每个终</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结符号</a:t>
            </a:r>
            <a:r>
              <a:rPr lang="en-US" altLang="zh-CN" sz="2800" b="1" dirty="0">
                <a:latin typeface="宋体" pitchFamily="2" charset="-122"/>
                <a:ea typeface="宋体" pitchFamily="2" charset="-122"/>
              </a:rPr>
              <a:t>b</a:t>
            </a:r>
            <a:r>
              <a:rPr lang="zh-CN" altLang="en-US" sz="2800" b="1" dirty="0">
                <a:latin typeface="宋体" pitchFamily="2" charset="-122"/>
                <a:ea typeface="宋体" pitchFamily="2" charset="-122"/>
              </a:rPr>
              <a:t>或</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，让</a:t>
            </a:r>
            <a:r>
              <a:rPr lang="en-US" altLang="zh-CN" sz="2800" b="1" dirty="0">
                <a:latin typeface="宋体" pitchFamily="2" charset="-122"/>
                <a:ea typeface="宋体" pitchFamily="2" charset="-122"/>
              </a:rPr>
              <a:t>A[U,b]=</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或</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a:t>
            </a:r>
            <a:r>
              <a:rPr lang="en-US" altLang="zh-CN" sz="2800" b="1" dirty="0">
                <a:latin typeface="宋体" pitchFamily="2" charset="-122"/>
                <a:ea typeface="宋体" pitchFamily="2" charset="-122"/>
              </a:rPr>
              <a:t>A[U,#]=</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01060" name="Text Box 4"/>
          <p:cNvSpPr txBox="1"/>
          <p:nvPr/>
        </p:nvSpPr>
        <p:spPr>
          <a:xfrm>
            <a:off x="228600" y="5867400"/>
            <a:ext cx="8915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4</a:t>
            </a:r>
            <a:r>
              <a:rPr lang="en-US" altLang="zh-CN" sz="2800" b="1" dirty="0">
                <a:latin typeface="宋体" pitchFamily="2" charset="-122"/>
                <a:ea typeface="宋体" pitchFamily="2" charset="-122"/>
              </a:rPr>
              <a:t> </a:t>
            </a:r>
            <a:r>
              <a:rPr lang="zh-CN" altLang="en-US" sz="2800" b="1" dirty="0">
                <a:latin typeface="Times New Roman" panose="02020703060505090304" pitchFamily="18" charset="0"/>
                <a:ea typeface="宋体" pitchFamily="2" charset="-122"/>
              </a:rPr>
              <a:t>把</a:t>
            </a:r>
            <a:r>
              <a:rPr lang="en-US" altLang="zh-CN" sz="2800" b="1" dirty="0">
                <a:latin typeface="Times New Roman" panose="02020703060505090304" pitchFamily="18" charset="0"/>
                <a:ea typeface="宋体" pitchFamily="2" charset="-122"/>
              </a:rPr>
              <a:t>A</a:t>
            </a:r>
            <a:r>
              <a:rPr lang="zh-CN" altLang="en-US" sz="2800" b="1" dirty="0">
                <a:latin typeface="Times New Roman" panose="02020703060505090304" pitchFamily="18" charset="0"/>
                <a:ea typeface="宋体" pitchFamily="2" charset="-122"/>
              </a:rPr>
              <a:t>的每个未定义元素置为</a:t>
            </a:r>
            <a:r>
              <a:rPr lang="en-US" altLang="zh-CN" sz="2800" b="1" dirty="0">
                <a:latin typeface="Times New Roman" panose="02020703060505090304" pitchFamily="18" charset="0"/>
                <a:ea typeface="宋体" pitchFamily="2" charset="-122"/>
              </a:rPr>
              <a:t>ERROR(</a:t>
            </a:r>
            <a:r>
              <a:rPr lang="zh-CN" altLang="en-US" sz="2800" b="1" dirty="0">
                <a:latin typeface="Times New Roman" panose="02020703060505090304" pitchFamily="18" charset="0"/>
                <a:ea typeface="宋体" pitchFamily="2" charset="-122"/>
              </a:rPr>
              <a:t>用空白表示</a:t>
            </a:r>
            <a:r>
              <a:rPr lang="en-US" altLang="zh-CN" sz="2800" b="1" dirty="0">
                <a:latin typeface="Times New Roman" panose="02020703060505090304" pitchFamily="18" charset="0"/>
                <a:ea typeface="宋体" pitchFamily="2" charset="-122"/>
              </a:rPr>
              <a:t>)</a:t>
            </a:r>
            <a:endParaRPr lang="en-US" altLang="zh-CN" sz="2800" b="1"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10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10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10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1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7" grpId="0"/>
      <p:bldP spid="301058" grpId="0"/>
      <p:bldP spid="301059" grpId="0"/>
      <p:bldP spid="30106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4" name="Rectangle 4"/>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35842" name="Rectangle 2"/>
          <p:cNvSpPr>
            <a:spLocks noGrp="1" noRot="1" noChangeArrowheads="1"/>
          </p:cNvSpPr>
          <p:nvPr>
            <p:ph idx="1"/>
          </p:nvPr>
        </p:nvSpPr>
        <p:spPr>
          <a:xfrm>
            <a:off x="228600" y="1484313"/>
            <a:ext cx="8686800" cy="1944688"/>
          </a:xfrm>
        </p:spPr>
        <p:txBody>
          <a:bodyPr vert="horz" wrap="square" lIns="91440" tIns="45720" rIns="91440" bIns="45720" numCol="1" rtlCol="0" anchor="t" anchorCtr="0" compatLnSpc="1">
            <a:normAutofit fontScale="70000" lnSpcReduction="20000"/>
          </a:bodyPr>
          <a:lstStyle/>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1800" b="0"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设有文法</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endPar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        </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E∷=TE′  E</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TE</a:t>
            </a:r>
            <a:r>
              <a:rPr kumimoji="0" lang="en-US" altLang="zh-CN" sz="4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T∷=FT</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FT</a:t>
            </a:r>
            <a:r>
              <a:rPr kumimoji="0" lang="en-US" altLang="zh-CN" sz="4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F∷=(E)|</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i</a:t>
            </a:r>
            <a:endPar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99332" name="Text Box 5"/>
          <p:cNvSpPr txBox="1"/>
          <p:nvPr/>
        </p:nvSpPr>
        <p:spPr>
          <a:xfrm>
            <a:off x="2209800" y="5334000"/>
            <a:ext cx="184150" cy="244475"/>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endParaRPr lang="zh-CN" altLang="zh-CN" sz="1000" dirty="0">
              <a:latin typeface="Times New Roman" panose="02020703060505090304" pitchFamily="18" charset="0"/>
              <a:ea typeface="宋体" pitchFamily="2" charset="-122"/>
            </a:endParaRPr>
          </a:p>
        </p:txBody>
      </p:sp>
      <p:sp>
        <p:nvSpPr>
          <p:cNvPr id="296966" name="Text Box 6"/>
          <p:cNvSpPr txBox="1"/>
          <p:nvPr/>
        </p:nvSpPr>
        <p:spPr>
          <a:xfrm>
            <a:off x="0" y="3573463"/>
            <a:ext cx="9144000" cy="3054350"/>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90000"/>
              </a:lnSpc>
              <a:buClrTx/>
              <a:buSzPct val="100000"/>
              <a:buNone/>
            </a:pPr>
            <a:r>
              <a:rPr lang="en-US" altLang="zh-CN" sz="2800" b="1" dirty="0">
                <a:latin typeface="宋体" pitchFamily="2" charset="-122"/>
                <a:ea typeface="宋体" pitchFamily="2" charset="-122"/>
              </a:rPr>
              <a:t>     First(TE</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i}    First(+TE</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First(FT</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i}    First(*FT</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First((E))={( }      First(i)={i}</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Follow(E)=Follow(E′)={)</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 </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Follow(T)=Follow(T′)={+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Follow(F)={+</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12" name="Rectangle 4"/>
          <p:cNvSpPr>
            <a:spLocks noGrp="1" noChangeArrowheads="1"/>
          </p:cNvSpPr>
          <p:nvPr>
            <p:ph type="title"/>
          </p:nvPr>
        </p:nvSpPr>
        <p:spPr>
          <a:xfrm>
            <a:off x="249238" y="333375"/>
            <a:ext cx="891540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1379" name="Rectangle 2"/>
          <p:cNvSpPr>
            <a:spLocks noGrp="1" noRot="1"/>
          </p:cNvSpPr>
          <p:nvPr>
            <p:ph idx="1"/>
          </p:nvPr>
        </p:nvSpPr>
        <p:spPr>
          <a:xfrm>
            <a:off x="179388" y="1628775"/>
            <a:ext cx="8686800" cy="2087563"/>
          </a:xfrm>
        </p:spPr>
        <p:txBody>
          <a:bodyPr vert="horz" wrap="square" lIns="91440" tIns="45720" rIns="91440" bIns="45720" anchor="t"/>
          <a:p>
            <a:pPr eaLnBrk="1" hangingPunct="1">
              <a:buFont typeface="Wingdings" panose="05000000000000000000" pitchFamily="2" charset="2"/>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G[E]</a:t>
            </a:r>
            <a:r>
              <a:rPr lang="zh-CN" altLang="en-US" sz="2800" b="1" dirty="0">
                <a:latin typeface="宋体" pitchFamily="2" charset="-122"/>
              </a:rPr>
              <a:t>：</a:t>
            </a:r>
            <a:endParaRPr lang="zh-CN" altLang="en-US" sz="2800" b="1" dirty="0">
              <a:latin typeface="宋体" pitchFamily="2" charset="-122"/>
            </a:endParaRPr>
          </a:p>
          <a:p>
            <a:pPr eaLnBrk="1" hangingPunct="1">
              <a:buFont typeface="Wingdings" panose="05000000000000000000" pitchFamily="2" charset="2"/>
              <a:buNone/>
            </a:pPr>
            <a:r>
              <a:rPr lang="zh-CN" altLang="en-US" sz="2800" b="1" dirty="0">
                <a:latin typeface="宋体" pitchFamily="2" charset="-122"/>
              </a:rPr>
              <a:t>        </a:t>
            </a:r>
            <a:r>
              <a:rPr lang="en-US" altLang="zh-CN" sz="2800" b="1" dirty="0">
                <a:latin typeface="宋体" pitchFamily="2" charset="-122"/>
              </a:rPr>
              <a:t>E∷=TE′  E</a:t>
            </a:r>
            <a:r>
              <a:rPr lang="en-US" altLang="zh-CN" sz="2800" b="1" dirty="0">
                <a:latin typeface="Courier New" panose="02070309020205020404" pitchFamily="49" charset="0"/>
              </a:rPr>
              <a:t>’</a:t>
            </a:r>
            <a:r>
              <a:rPr lang="en-US" altLang="zh-CN" sz="2800" b="1" dirty="0">
                <a:latin typeface="宋体" pitchFamily="2" charset="-122"/>
              </a:rPr>
              <a:t>∷=+TE</a:t>
            </a:r>
            <a:r>
              <a:rPr lang="en-US" altLang="zh-CN" sz="2800" b="1" dirty="0">
                <a:latin typeface="Courier New" panose="02070309020205020404" pitchFamily="49" charset="0"/>
              </a:rPr>
              <a:t>’</a:t>
            </a:r>
            <a:r>
              <a:rPr lang="en-US" altLang="zh-CN" sz="2800" b="1" dirty="0">
                <a:latin typeface="宋体" pitchFamily="2" charset="-122"/>
              </a:rPr>
              <a:t>|ε  </a:t>
            </a:r>
            <a:endParaRPr lang="en-US" altLang="zh-CN" sz="2800" b="1" dirty="0">
              <a:latin typeface="宋体" pitchFamily="2" charset="-122"/>
            </a:endParaRPr>
          </a:p>
          <a:p>
            <a:pPr eaLnBrk="1" hangingPunct="1">
              <a:buFont typeface="Wingdings" panose="05000000000000000000" pitchFamily="2" charset="2"/>
              <a:buNone/>
            </a:pPr>
            <a:r>
              <a:rPr lang="en-US" altLang="zh-CN" sz="2800" b="1" dirty="0">
                <a:latin typeface="宋体" pitchFamily="2" charset="-122"/>
              </a:rPr>
              <a:t>        T∷=FT</a:t>
            </a:r>
            <a:r>
              <a:rPr lang="en-US" altLang="zh-CN" sz="2800" b="1" dirty="0">
                <a:latin typeface="Courier New" panose="02070309020205020404" pitchFamily="49" charset="0"/>
              </a:rPr>
              <a:t>’</a:t>
            </a:r>
            <a:r>
              <a:rPr lang="en-US" altLang="zh-CN" sz="2800" b="1" dirty="0">
                <a:latin typeface="宋体" pitchFamily="2" charset="-122"/>
              </a:rPr>
              <a:t>   T</a:t>
            </a:r>
            <a:r>
              <a:rPr lang="en-US" altLang="zh-CN" sz="2800" b="1" dirty="0">
                <a:latin typeface="Courier New" panose="02070309020205020404" pitchFamily="49" charset="0"/>
              </a:rPr>
              <a:t>’</a:t>
            </a:r>
            <a:r>
              <a:rPr lang="en-US" altLang="zh-CN" sz="2800" b="1" dirty="0">
                <a:latin typeface="宋体" pitchFamily="2" charset="-122"/>
              </a:rPr>
              <a:t>∷=*FT</a:t>
            </a:r>
            <a:r>
              <a:rPr lang="en-US" altLang="zh-CN" sz="2800" b="1" dirty="0">
                <a:latin typeface="Courier New" panose="02070309020205020404" pitchFamily="49" charset="0"/>
              </a:rPr>
              <a:t>’</a:t>
            </a:r>
            <a:r>
              <a:rPr lang="en-US" altLang="zh-CN" sz="2800" b="1" dirty="0">
                <a:latin typeface="宋体" pitchFamily="2" charset="-122"/>
              </a:rPr>
              <a:t>|ε  F∷=(E)|i</a:t>
            </a:r>
            <a:endParaRPr lang="en-US" altLang="zh-CN" sz="2800" b="1" dirty="0">
              <a:latin typeface="宋体" pitchFamily="2" charset="-122"/>
            </a:endParaRPr>
          </a:p>
          <a:p>
            <a:pPr eaLnBrk="1" hangingPunct="1">
              <a:buFont typeface="Wingdings" panose="05000000000000000000" pitchFamily="2" charset="2"/>
              <a:buNone/>
            </a:pPr>
            <a:r>
              <a:rPr lang="en-US" altLang="zh-CN" sz="2800" dirty="0">
                <a:latin typeface="宋体" pitchFamily="2" charset="-122"/>
              </a:rPr>
              <a:t> </a:t>
            </a:r>
            <a:endParaRPr lang="en-US" altLang="zh-CN" sz="2800" dirty="0">
              <a:latin typeface="宋体" pitchFamily="2" charset="-122"/>
            </a:endParaRPr>
          </a:p>
        </p:txBody>
      </p:sp>
      <p:graphicFrame>
        <p:nvGraphicFramePr>
          <p:cNvPr id="101380" name="Object 3"/>
          <p:cNvGraphicFramePr>
            <a:graphicFrameLocks noChangeAspect="1"/>
          </p:cNvGraphicFramePr>
          <p:nvPr/>
        </p:nvGraphicFramePr>
        <p:xfrm>
          <a:off x="0" y="3886200"/>
          <a:ext cx="9296400" cy="2971800"/>
        </p:xfrm>
        <a:graphic>
          <a:graphicData uri="http://schemas.openxmlformats.org/presentationml/2006/ole">
            <mc:AlternateContent xmlns:mc="http://schemas.openxmlformats.org/markup-compatibility/2006">
              <mc:Choice xmlns:v="urn:schemas-microsoft-com:vml" Requires="v">
                <p:oleObj spid="_x0000_s3076" name="" r:id="rId1" imgW="5669280" imgH="1666240" progId="Word.Document.8">
                  <p:embed/>
                </p:oleObj>
              </mc:Choice>
              <mc:Fallback>
                <p:oleObj name="" r:id="rId1" imgW="5669280" imgH="1666240" progId="Word.Document.8">
                  <p:embed/>
                  <p:pic>
                    <p:nvPicPr>
                      <p:cNvPr id="0" name="图片 3075"/>
                      <p:cNvPicPr/>
                      <p:nvPr/>
                    </p:nvPicPr>
                    <p:blipFill>
                      <a:blip r:embed="rId2"/>
                      <a:stretch>
                        <a:fillRect/>
                      </a:stretch>
                    </p:blipFill>
                    <p:spPr>
                      <a:xfrm>
                        <a:off x="0" y="3886200"/>
                        <a:ext cx="9296400" cy="2971800"/>
                      </a:xfrm>
                      <a:prstGeom prst="rect">
                        <a:avLst/>
                      </a:prstGeom>
                      <a:solidFill>
                        <a:srgbClr val="FFCC99"/>
                      </a:solid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9" name="Rectangle 3"/>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3427" name="Rectangle 2"/>
          <p:cNvSpPr>
            <a:spLocks noGrp="1" noRot="1"/>
          </p:cNvSpPr>
          <p:nvPr>
            <p:ph idx="1"/>
          </p:nvPr>
        </p:nvSpPr>
        <p:spPr>
          <a:xfrm>
            <a:off x="107950" y="1484313"/>
            <a:ext cx="8686800" cy="4038600"/>
          </a:xfrm>
        </p:spPr>
        <p:txBody>
          <a:bodyPr vert="horz" wrap="square" lIns="91440" tIns="45720" rIns="91440" bIns="45720" anchor="t"/>
          <a:p>
            <a:pPr eaLnBrk="1" hangingPunct="1">
              <a:lnSpc>
                <a:spcPct val="90000"/>
              </a:lnSpc>
              <a:buFont typeface="Wingdings" panose="05000000000000000000" pitchFamily="2" charset="2"/>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G[S]</a:t>
            </a:r>
            <a:r>
              <a:rPr lang="zh-CN" altLang="en-US" sz="2800" b="1" dirty="0">
                <a:latin typeface="宋体" pitchFamily="2" charset="-122"/>
              </a:rPr>
              <a:t>：</a:t>
            </a:r>
            <a:r>
              <a:rPr lang="en-US" altLang="zh-CN" sz="2800" b="1" dirty="0">
                <a:latin typeface="宋体" pitchFamily="2" charset="-122"/>
                <a:cs typeface="Courier New" panose="02070309020205020404" pitchFamily="49" charset="0"/>
              </a:rPr>
              <a:t>S→i(C)SS′</a:t>
            </a:r>
            <a:r>
              <a:rPr lang="zh-CN" altLang="en-US" sz="2800" b="1" dirty="0">
                <a:latin typeface="宋体" pitchFamily="2" charset="-122"/>
                <a:cs typeface="Courier New" panose="02070309020205020404" pitchFamily="49" charset="0"/>
              </a:rPr>
              <a:t>｜</a:t>
            </a:r>
            <a:r>
              <a:rPr lang="en-US" altLang="zh-CN" sz="2800" b="1" dirty="0">
                <a:latin typeface="宋体" pitchFamily="2" charset="-122"/>
                <a:cs typeface="Courier New" panose="02070309020205020404" pitchFamily="49" charset="0"/>
              </a:rPr>
              <a:t>a     </a:t>
            </a:r>
            <a:endParaRPr lang="en-US" altLang="zh-CN" sz="28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S′→eS</a:t>
            </a:r>
            <a:r>
              <a:rPr lang="zh-CN" altLang="en-US" sz="2800" b="1" dirty="0">
                <a:latin typeface="宋体" pitchFamily="2" charset="-122"/>
                <a:cs typeface="Courier New" panose="02070309020205020404" pitchFamily="49" charset="0"/>
              </a:rPr>
              <a:t>｜</a:t>
            </a:r>
            <a:r>
              <a:rPr lang="en-US" altLang="zh-CN" sz="2800" b="1" dirty="0">
                <a:latin typeface="宋体" pitchFamily="2" charset="-122"/>
                <a:cs typeface="Courier New" panose="02070309020205020404" pitchFamily="49" charset="0"/>
              </a:rPr>
              <a:t>ε     </a:t>
            </a:r>
            <a:endParaRPr lang="en-US" altLang="zh-CN" sz="28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C→b</a:t>
            </a:r>
            <a:endParaRPr lang="en-US" altLang="zh-CN" sz="2800" b="1" dirty="0">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a:t>
            </a:r>
            <a:r>
              <a:rPr lang="zh-CN" altLang="en-US" sz="2800" b="1" dirty="0">
                <a:latin typeface="宋体" pitchFamily="2" charset="-122"/>
                <a:cs typeface="Courier New" panose="02070309020205020404" pitchFamily="49" charset="0"/>
              </a:rPr>
              <a:t>试为其构造预测分析表。</a:t>
            </a:r>
            <a:endParaRPr lang="zh-CN" altLang="en-US" sz="2800" b="1" dirty="0">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endParaRPr lang="zh-CN" altLang="en-US" sz="24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zh-CN" altLang="en-US" sz="2400" dirty="0">
                <a:latin typeface="宋体" pitchFamily="2" charset="-122"/>
              </a:rPr>
              <a:t>    </a:t>
            </a:r>
            <a:endParaRPr lang="zh-CN" altLang="en-US" sz="2400" dirty="0">
              <a:latin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Rot="1"/>
          </p:cNvSpPr>
          <p:nvPr>
            <p:ph idx="1"/>
          </p:nvPr>
        </p:nvSpPr>
        <p:spPr>
          <a:xfrm>
            <a:off x="228600" y="1219200"/>
            <a:ext cx="5029200" cy="4953000"/>
          </a:xfrm>
        </p:spPr>
        <p:txBody>
          <a:bodyPr vert="horz" wrap="square" lIns="91440" tIns="45720" rIns="91440" bIns="45720" anchor="t"/>
          <a:p>
            <a:pPr eaLnBrk="1" hangingPunct="1">
              <a:lnSpc>
                <a:spcPct val="160000"/>
              </a:lnSpc>
              <a:buNone/>
            </a:pPr>
            <a:r>
              <a:rPr lang="en-US" altLang="zh-CN" sz="2800" b="1" dirty="0"/>
              <a:t>4.1</a:t>
            </a:r>
            <a:r>
              <a:rPr lang="zh-CN" altLang="en-US" sz="2800" b="1" dirty="0"/>
              <a:t>确定的自顶向下分析思想</a:t>
            </a:r>
            <a:endParaRPr lang="zh-CN" altLang="en-US" sz="2800" b="1" dirty="0"/>
          </a:p>
          <a:p>
            <a:pPr eaLnBrk="1" hangingPunct="1">
              <a:lnSpc>
                <a:spcPct val="160000"/>
              </a:lnSpc>
              <a:buFont typeface="Wingdings" panose="05000000000000000000" pitchFamily="2" charset="2"/>
              <a:buNone/>
            </a:pPr>
            <a:r>
              <a:rPr lang="zh-CN" altLang="en-US" sz="2800" b="1" dirty="0"/>
              <a:t>一、自顶向下分析技术</a:t>
            </a:r>
            <a:endParaRPr lang="zh-CN" altLang="en-US" sz="2800" b="1" dirty="0"/>
          </a:p>
          <a:p>
            <a:pPr eaLnBrk="1" hangingPunct="1">
              <a:lnSpc>
                <a:spcPct val="160000"/>
              </a:lnSpc>
              <a:buFont typeface="Wingdings" panose="05000000000000000000" pitchFamily="2" charset="2"/>
              <a:buNone/>
            </a:pPr>
            <a:r>
              <a:rPr lang="zh-CN" altLang="en-US" sz="2800" b="1" dirty="0"/>
              <a:t>二、</a:t>
            </a:r>
            <a:r>
              <a:rPr lang="zh-CN" altLang="en-US" sz="2800" b="1" dirty="0">
                <a:solidFill>
                  <a:srgbClr val="FF0000"/>
                </a:solidFill>
              </a:rPr>
              <a:t>要解决的基本问题</a:t>
            </a:r>
            <a:endParaRPr lang="zh-CN" altLang="en-US" sz="2800" b="1" dirty="0">
              <a:solidFill>
                <a:srgbClr val="FF0000"/>
              </a:solidFill>
            </a:endParaRPr>
          </a:p>
          <a:p>
            <a:pPr eaLnBrk="1" hangingPunct="1">
              <a:lnSpc>
                <a:spcPct val="160000"/>
              </a:lnSpc>
              <a:buFont typeface="Wingdings" panose="05000000000000000000" pitchFamily="2" charset="2"/>
              <a:buNone/>
            </a:pPr>
            <a:r>
              <a:rPr lang="zh-CN" altLang="en-US" sz="2800" b="1" dirty="0"/>
              <a:t>      对  </a:t>
            </a:r>
            <a:r>
              <a:rPr lang="en-US" altLang="zh-CN" sz="2800" b="1" dirty="0"/>
              <a:t>U∷=u</a:t>
            </a:r>
            <a:r>
              <a:rPr lang="en-US" altLang="zh-CN" sz="2800" b="1" baseline="-25000" dirty="0"/>
              <a:t>1</a:t>
            </a:r>
            <a:r>
              <a:rPr lang="zh-CN" altLang="en-US" sz="2800" b="1" dirty="0"/>
              <a:t>｜</a:t>
            </a:r>
            <a:r>
              <a:rPr lang="en-US" altLang="zh-CN" sz="2800" b="1" dirty="0"/>
              <a:t>u</a:t>
            </a:r>
            <a:r>
              <a:rPr lang="en-US" altLang="zh-CN" sz="2800" b="1" baseline="-25000" dirty="0"/>
              <a:t>2</a:t>
            </a:r>
            <a:r>
              <a:rPr lang="zh-CN" altLang="en-US" sz="2800" b="1" dirty="0"/>
              <a:t>｜</a:t>
            </a:r>
            <a:r>
              <a:rPr lang="en-US" altLang="zh-CN" sz="2800" b="1" dirty="0"/>
              <a:t>…</a:t>
            </a:r>
            <a:r>
              <a:rPr lang="zh-CN" altLang="en-US" sz="2800" b="1" dirty="0"/>
              <a:t>｜</a:t>
            </a:r>
            <a:r>
              <a:rPr lang="en-US" altLang="zh-CN" sz="2800" b="1" dirty="0"/>
              <a:t>u</a:t>
            </a:r>
            <a:r>
              <a:rPr lang="en-US" altLang="zh-CN" sz="2800" b="1" baseline="-25000" dirty="0"/>
              <a:t>n</a:t>
            </a:r>
            <a:endParaRPr lang="en-US" altLang="zh-CN" sz="2800" b="1" baseline="-25000" dirty="0"/>
          </a:p>
          <a:p>
            <a:pPr eaLnBrk="1" hangingPunct="1">
              <a:lnSpc>
                <a:spcPct val="160000"/>
              </a:lnSpc>
              <a:buFont typeface="Wingdings" panose="05000000000000000000" pitchFamily="2" charset="2"/>
              <a:buNone/>
            </a:pPr>
            <a:r>
              <a:rPr lang="en-US" altLang="zh-CN" sz="2800" b="1" baseline="-25000" dirty="0"/>
              <a:t>        </a:t>
            </a:r>
            <a:r>
              <a:rPr lang="zh-CN" altLang="en-US" sz="2800" b="1" dirty="0"/>
              <a:t>如何确定替换</a:t>
            </a:r>
            <a:r>
              <a:rPr lang="en-US" altLang="zh-CN" sz="2800" b="1" dirty="0"/>
              <a:t>U</a:t>
            </a:r>
            <a:r>
              <a:rPr lang="zh-CN" altLang="en-US" sz="2800" b="1" dirty="0"/>
              <a:t>的</a:t>
            </a:r>
            <a:r>
              <a:rPr lang="en-US" altLang="zh-CN" sz="2800" b="1" dirty="0"/>
              <a:t>u</a:t>
            </a:r>
            <a:r>
              <a:rPr lang="en-US" altLang="zh-CN" sz="2800" b="1" baseline="-25000" dirty="0"/>
              <a:t>i  </a:t>
            </a:r>
            <a:r>
              <a:rPr lang="en-US" altLang="zh-CN" sz="2800" b="1" dirty="0"/>
              <a:t>?</a:t>
            </a:r>
            <a:endParaRPr lang="en-US" altLang="zh-CN" sz="2800" b="1" dirty="0"/>
          </a:p>
        </p:txBody>
      </p:sp>
      <p:sp>
        <p:nvSpPr>
          <p:cNvPr id="175107"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30400" name="AutoShape 0"/>
          <p:cNvSpPr/>
          <p:nvPr/>
        </p:nvSpPr>
        <p:spPr>
          <a:xfrm>
            <a:off x="4775200" y="1371600"/>
            <a:ext cx="4343400" cy="3276600"/>
          </a:xfrm>
          <a:prstGeom prst="roundRect">
            <a:avLst>
              <a:gd name="adj" fmla="val 16667"/>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r>
              <a:rPr lang="zh-CN" altLang="en-US" sz="2400" b="1" dirty="0">
                <a:latin typeface="Times New Roman" panose="02020703060505090304" pitchFamily="18" charset="0"/>
                <a:ea typeface="宋体" pitchFamily="2" charset="-122"/>
              </a:rPr>
              <a:t>：</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S::=AB </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A::=aAb|ab</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B::=cBd|de</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识别输入符号串</a:t>
            </a:r>
            <a:r>
              <a:rPr lang="en-US" altLang="zh-CN" sz="2400" b="1" dirty="0">
                <a:latin typeface="Times New Roman" panose="02020703060505090304" pitchFamily="18" charset="0"/>
                <a:ea typeface="宋体" pitchFamily="2" charset="-122"/>
              </a:rPr>
              <a:t>aabbde</a:t>
            </a:r>
            <a:r>
              <a:rPr lang="zh-CN" altLang="en-US" sz="2400" b="1" dirty="0">
                <a:latin typeface="Times New Roman" panose="02020703060505090304" pitchFamily="18" charset="0"/>
                <a:ea typeface="宋体" pitchFamily="2" charset="-122"/>
              </a:rPr>
              <a:t>是否</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是句子</a:t>
            </a:r>
            <a:r>
              <a:rPr lang="en-US" altLang="zh-CN" sz="2400" b="1" dirty="0">
                <a:latin typeface="Times New Roman" panose="02020703060505090304" pitchFamily="18" charset="0"/>
                <a:ea typeface="宋体" pitchFamily="2" charset="-122"/>
              </a:rPr>
              <a:t>?</a:t>
            </a:r>
            <a:endParaRPr lang="en-US" altLang="zh-CN" sz="2400" b="1" dirty="0">
              <a:latin typeface="Times New Roman" panose="02020703060505090304" pitchFamily="18" charset="0"/>
              <a:ea typeface="宋体" pitchFamily="2" charset="-122"/>
            </a:endParaRPr>
          </a:p>
        </p:txBody>
      </p:sp>
      <p:sp>
        <p:nvSpPr>
          <p:cNvPr id="230401" name="Oval 1"/>
          <p:cNvSpPr/>
          <p:nvPr/>
        </p:nvSpPr>
        <p:spPr>
          <a:xfrm>
            <a:off x="3924300" y="5300663"/>
            <a:ext cx="5181600" cy="838200"/>
          </a:xfrm>
          <a:prstGeom prst="ellipse">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r>
              <a:rPr lang="en-US" altLang="zh-CN" sz="2400" b="1" dirty="0">
                <a:latin typeface="Times New Roman" panose="02020703060505090304" pitchFamily="18" charset="0"/>
                <a:ea typeface="宋体" pitchFamily="2" charset="-122"/>
              </a:rPr>
              <a:t>S=&gt;</a:t>
            </a:r>
            <a:r>
              <a:rPr lang="en-US" altLang="zh-CN" sz="2400" b="1" dirty="0">
                <a:solidFill>
                  <a:srgbClr val="FF0000"/>
                </a:solidFill>
                <a:latin typeface="Times New Roman" panose="02020703060505090304" pitchFamily="18" charset="0"/>
                <a:ea typeface="宋体" pitchFamily="2" charset="-122"/>
              </a:rPr>
              <a:t>A</a:t>
            </a:r>
            <a:r>
              <a:rPr lang="en-US" altLang="zh-CN" sz="2400" b="1" dirty="0">
                <a:latin typeface="Times New Roman" panose="02020703060505090304" pitchFamily="18" charset="0"/>
                <a:ea typeface="宋体" pitchFamily="2" charset="-122"/>
              </a:rPr>
              <a:t>B=&gt;</a:t>
            </a:r>
            <a:r>
              <a:rPr lang="en-US" altLang="zh-CN" sz="2400" b="1" dirty="0">
                <a:solidFill>
                  <a:srgbClr val="FF0000"/>
                </a:solidFill>
                <a:latin typeface="Times New Roman" panose="02020703060505090304" pitchFamily="18" charset="0"/>
                <a:ea typeface="宋体" pitchFamily="2" charset="-122"/>
              </a:rPr>
              <a:t>aAb</a:t>
            </a:r>
            <a:r>
              <a:rPr lang="en-US" altLang="zh-CN" sz="2400" b="1" dirty="0">
                <a:latin typeface="Times New Roman" panose="02020703060505090304" pitchFamily="18" charset="0"/>
                <a:ea typeface="宋体" pitchFamily="2" charset="-122"/>
              </a:rPr>
              <a:t>B=&gt;aabb</a:t>
            </a:r>
            <a:r>
              <a:rPr lang="en-US" altLang="zh-CN" sz="2400" b="1" dirty="0">
                <a:solidFill>
                  <a:srgbClr val="FF0000"/>
                </a:solidFill>
                <a:latin typeface="Times New Roman" panose="02020703060505090304" pitchFamily="18" charset="0"/>
                <a:ea typeface="宋体" pitchFamily="2" charset="-122"/>
              </a:rPr>
              <a:t>B</a:t>
            </a:r>
            <a:r>
              <a:rPr lang="en-US" altLang="zh-CN" sz="2400" b="1" dirty="0">
                <a:latin typeface="Times New Roman" panose="02020703060505090304" pitchFamily="18" charset="0"/>
                <a:ea typeface="宋体" pitchFamily="2" charset="-122"/>
              </a:rPr>
              <a:t>=&gt;aabb</a:t>
            </a:r>
            <a:r>
              <a:rPr lang="en-US" altLang="zh-CN" sz="2400" b="1" dirty="0">
                <a:solidFill>
                  <a:srgbClr val="FF0000"/>
                </a:solidFill>
                <a:latin typeface="Times New Roman" panose="02020703060505090304" pitchFamily="18" charset="0"/>
                <a:ea typeface="宋体" pitchFamily="2" charset="-122"/>
              </a:rPr>
              <a:t>de</a:t>
            </a:r>
            <a:endParaRPr lang="en-US" altLang="zh-CN" sz="2400" b="1" dirty="0">
              <a:solidFill>
                <a:srgbClr val="FF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0400"/>
                                        </p:tgtEl>
                                        <p:attrNameLst>
                                          <p:attrName>style.visibility</p:attrName>
                                        </p:attrNameLst>
                                      </p:cBhvr>
                                      <p:to>
                                        <p:strVal val="visible"/>
                                      </p:to>
                                    </p:set>
                                    <p:anim calcmode="lin" valueType="num">
                                      <p:cBhvr additive="base">
                                        <p:cTn id="7" dur="500" fill="hold"/>
                                        <p:tgtEl>
                                          <p:spTgt spid="230400"/>
                                        </p:tgtEl>
                                        <p:attrNameLst>
                                          <p:attrName>ppt_x</p:attrName>
                                        </p:attrNameLst>
                                      </p:cBhvr>
                                      <p:tavLst>
                                        <p:tav tm="0">
                                          <p:val>
                                            <p:strVal val="1+#ppt_w/2"/>
                                          </p:val>
                                        </p:tav>
                                        <p:tav tm="100000">
                                          <p:val>
                                            <p:strVal val="#ppt_x"/>
                                          </p:val>
                                        </p:tav>
                                      </p:tavLst>
                                    </p:anim>
                                    <p:anim calcmode="lin" valueType="num">
                                      <p:cBhvr additive="base">
                                        <p:cTn id="8" dur="500" fill="hold"/>
                                        <p:tgtEl>
                                          <p:spTgt spid="2304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0401"/>
                                        </p:tgtEl>
                                        <p:attrNameLst>
                                          <p:attrName>style.visibility</p:attrName>
                                        </p:attrNameLst>
                                      </p:cBhvr>
                                      <p:to>
                                        <p:strVal val="visible"/>
                                      </p:to>
                                    </p:set>
                                    <p:anim calcmode="lin" valueType="num">
                                      <p:cBhvr additive="base">
                                        <p:cTn id="13" dur="500" fill="hold"/>
                                        <p:tgtEl>
                                          <p:spTgt spid="230401"/>
                                        </p:tgtEl>
                                        <p:attrNameLst>
                                          <p:attrName>ppt_x</p:attrName>
                                        </p:attrNameLst>
                                      </p:cBhvr>
                                      <p:tavLst>
                                        <p:tav tm="0">
                                          <p:val>
                                            <p:strVal val="1+#ppt_w/2"/>
                                          </p:val>
                                        </p:tav>
                                        <p:tav tm="100000">
                                          <p:val>
                                            <p:strVal val="#ppt_x"/>
                                          </p:val>
                                        </p:tav>
                                      </p:tavLst>
                                    </p:anim>
                                    <p:anim calcmode="lin" valueType="num">
                                      <p:cBhvr additive="base">
                                        <p:cTn id="14" dur="500" fill="hold"/>
                                        <p:tgtEl>
                                          <p:spTgt spid="2304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0" grpId="0" animBg="1"/>
      <p:bldP spid="23040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9" name="Rectangle 3"/>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5475" name="Rectangle 2"/>
          <p:cNvSpPr>
            <a:spLocks noGrp="1" noRot="1"/>
          </p:cNvSpPr>
          <p:nvPr>
            <p:ph idx="1"/>
          </p:nvPr>
        </p:nvSpPr>
        <p:spPr>
          <a:xfrm>
            <a:off x="228600" y="1412875"/>
            <a:ext cx="8686800" cy="2016125"/>
          </a:xfrm>
        </p:spPr>
        <p:txBody>
          <a:bodyPr vert="horz" wrap="square" lIns="91440" tIns="45720" rIns="91440" bIns="45720" anchor="t"/>
          <a:p>
            <a:pPr eaLnBrk="1" hangingPunct="1">
              <a:lnSpc>
                <a:spcPct val="90000"/>
              </a:lnSpc>
              <a:buClr>
                <a:srgbClr val="2F2F2F"/>
              </a:buClr>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G[S]</a:t>
            </a:r>
            <a:r>
              <a:rPr lang="zh-CN" altLang="en-US" sz="2800" b="1" dirty="0">
                <a:latin typeface="宋体" pitchFamily="2" charset="-122"/>
              </a:rPr>
              <a:t>：</a:t>
            </a:r>
            <a:r>
              <a:rPr lang="en-US" altLang="zh-CN" sz="2800" b="1" dirty="0">
                <a:solidFill>
                  <a:srgbClr val="000000"/>
                </a:solidFill>
                <a:latin typeface="宋体" pitchFamily="2" charset="-122"/>
                <a:cs typeface="Courier New" panose="02070309020205020404" pitchFamily="49" charset="0"/>
              </a:rPr>
              <a:t>S→i(C)SS′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a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S′→eS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ε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C→b</a:t>
            </a:r>
            <a:endParaRPr lang="en-US" altLang="zh-CN" sz="2800" b="1" dirty="0">
              <a:solidFill>
                <a:srgbClr val="000000"/>
              </a:solidFill>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a:t>
            </a:r>
            <a:r>
              <a:rPr lang="zh-CN" altLang="en-US" sz="2800" b="1" dirty="0">
                <a:latin typeface="宋体" pitchFamily="2" charset="-122"/>
                <a:cs typeface="Courier New" panose="02070309020205020404" pitchFamily="49" charset="0"/>
              </a:rPr>
              <a:t>试为其构造预测分析表。</a:t>
            </a:r>
            <a:r>
              <a:rPr lang="zh-CN" altLang="en-US" sz="2400" dirty="0">
                <a:latin typeface="宋体" pitchFamily="2" charset="-122"/>
              </a:rPr>
              <a:t>   </a:t>
            </a:r>
            <a:endParaRPr lang="zh-CN" altLang="en-US" sz="2400" dirty="0">
              <a:latin typeface="宋体" pitchFamily="2" charset="-122"/>
            </a:endParaRPr>
          </a:p>
        </p:txBody>
      </p:sp>
      <p:sp>
        <p:nvSpPr>
          <p:cNvPr id="311302" name="Text Box 6"/>
          <p:cNvSpPr txBox="1"/>
          <p:nvPr/>
        </p:nvSpPr>
        <p:spPr>
          <a:xfrm>
            <a:off x="0" y="3602038"/>
            <a:ext cx="9144000" cy="2738437"/>
          </a:xfrm>
          <a:prstGeom prst="rect">
            <a:avLst/>
          </a:prstGeom>
          <a:solidFill>
            <a:srgbClr val="FFCC99"/>
          </a:solid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800" b="1" dirty="0">
                <a:solidFill>
                  <a:srgbClr val="007A77"/>
                </a:solidFill>
                <a:latin typeface="宋体" pitchFamily="2" charset="-122"/>
                <a:ea typeface="宋体" pitchFamily="2" charset="-122"/>
              </a:rPr>
              <a:t>构造</a:t>
            </a:r>
            <a:r>
              <a:rPr lang="en-US" altLang="zh-CN" sz="2800" b="1" dirty="0">
                <a:solidFill>
                  <a:srgbClr val="007A77"/>
                </a:solidFill>
                <a:latin typeface="宋体" pitchFamily="2" charset="-122"/>
                <a:ea typeface="宋体" pitchFamily="2" charset="-122"/>
              </a:rPr>
              <a:t>First</a:t>
            </a:r>
            <a:r>
              <a:rPr lang="zh-CN" altLang="en-US" sz="2800" b="1" dirty="0">
                <a:solidFill>
                  <a:srgbClr val="007A77"/>
                </a:solidFill>
                <a:latin typeface="宋体" pitchFamily="2" charset="-122"/>
                <a:ea typeface="宋体" pitchFamily="2" charset="-122"/>
              </a:rPr>
              <a:t>（）、</a:t>
            </a:r>
            <a:r>
              <a:rPr lang="en-US" altLang="zh-CN" sz="2800" b="1" dirty="0">
                <a:solidFill>
                  <a:srgbClr val="007A77"/>
                </a:solidFill>
                <a:latin typeface="宋体" pitchFamily="2" charset="-122"/>
                <a:ea typeface="宋体" pitchFamily="2" charset="-122"/>
              </a:rPr>
              <a:t>Follow</a:t>
            </a:r>
            <a:r>
              <a:rPr lang="zh-CN" altLang="en-US" sz="2800" b="1" dirty="0">
                <a:solidFill>
                  <a:srgbClr val="007A77"/>
                </a:solidFill>
                <a:latin typeface="宋体" pitchFamily="2" charset="-122"/>
                <a:ea typeface="宋体" pitchFamily="2" charset="-122"/>
              </a:rPr>
              <a:t>（）集合如下：</a:t>
            </a:r>
            <a:endParaRPr lang="en-US" altLang="zh-CN" sz="28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First(i(C)SS′)=</a:t>
            </a:r>
            <a:r>
              <a:rPr lang="zh-CN" altLang="en-US" sz="2400" b="1" dirty="0">
                <a:solidFill>
                  <a:srgbClr val="007A77"/>
                </a:solidFill>
                <a:latin typeface="宋体" pitchFamily="2" charset="-122"/>
                <a:ea typeface="宋体" pitchFamily="2" charset="-122"/>
              </a:rPr>
              <a:t>｛</a:t>
            </a:r>
            <a:r>
              <a:rPr lang="en-US" altLang="zh-CN" sz="2400" b="1" dirty="0">
                <a:solidFill>
                  <a:srgbClr val="007A77"/>
                </a:solidFill>
                <a:latin typeface="宋体" pitchFamily="2" charset="-122"/>
                <a:ea typeface="宋体" pitchFamily="2" charset="-122"/>
              </a:rPr>
              <a:t>i</a:t>
            </a:r>
            <a:r>
              <a:rPr lang="zh-CN" altLang="en-US" sz="2400" b="1" dirty="0">
                <a:solidFill>
                  <a:srgbClr val="007A77"/>
                </a:solidFill>
                <a:latin typeface="宋体" pitchFamily="2" charset="-122"/>
                <a:ea typeface="宋体" pitchFamily="2" charset="-122"/>
              </a:rPr>
              <a:t>｝        </a:t>
            </a:r>
            <a:r>
              <a:rPr lang="en-US" altLang="zh-CN" sz="2400" b="1" dirty="0">
                <a:solidFill>
                  <a:srgbClr val="007A77"/>
                </a:solidFill>
                <a:latin typeface="宋体" pitchFamily="2" charset="-122"/>
                <a:ea typeface="宋体" pitchFamily="2" charset="-122"/>
              </a:rPr>
              <a:t>First(a)=</a:t>
            </a:r>
            <a:r>
              <a:rPr lang="zh-CN" altLang="en-US" sz="2400" b="1" dirty="0">
                <a:solidFill>
                  <a:srgbClr val="007A77"/>
                </a:solidFill>
                <a:latin typeface="宋体" pitchFamily="2" charset="-122"/>
                <a:ea typeface="宋体" pitchFamily="2" charset="-122"/>
              </a:rPr>
              <a:t>｛</a:t>
            </a:r>
            <a:r>
              <a:rPr lang="en-US" altLang="zh-CN" sz="2400" b="1" dirty="0">
                <a:solidFill>
                  <a:srgbClr val="007A77"/>
                </a:solidFill>
                <a:latin typeface="宋体" pitchFamily="2" charset="-122"/>
                <a:ea typeface="宋体" pitchFamily="2" charset="-122"/>
              </a:rPr>
              <a:t>a</a:t>
            </a:r>
            <a:r>
              <a:rPr lang="zh-CN" altLang="en-US" sz="2400" b="1" dirty="0">
                <a:solidFill>
                  <a:srgbClr val="007A77"/>
                </a:solidFill>
                <a:latin typeface="宋体" pitchFamily="2" charset="-122"/>
                <a:ea typeface="宋体" pitchFamily="2" charset="-122"/>
              </a:rPr>
              <a:t>｝</a:t>
            </a:r>
            <a:endParaRPr lang="zh-CN" altLang="en-US" sz="2400" b="1" dirty="0">
              <a:solidFill>
                <a:srgbClr val="007A77"/>
              </a:solidFill>
              <a:latin typeface="宋体" pitchFamily="2" charset="-122"/>
              <a:ea typeface="宋体" pitchFamily="2" charset="-122"/>
            </a:endParaRPr>
          </a:p>
          <a:p>
            <a:pPr marL="0" lvl="0" indent="0" algn="just" eaLnBrk="1" hangingPunct="1">
              <a:buClrTx/>
              <a:buSzPct val="100000"/>
              <a:buNone/>
            </a:pPr>
            <a:r>
              <a:rPr lang="zh-CN" altLang="en-US" sz="2400" b="1" dirty="0">
                <a:solidFill>
                  <a:srgbClr val="007A77"/>
                </a:solidFill>
                <a:latin typeface="宋体" pitchFamily="2" charset="-122"/>
                <a:ea typeface="宋体" pitchFamily="2" charset="-122"/>
              </a:rPr>
              <a:t>  </a:t>
            </a:r>
            <a:r>
              <a:rPr lang="en-US" altLang="zh-CN" sz="2400" b="1" dirty="0">
                <a:solidFill>
                  <a:srgbClr val="007A77"/>
                </a:solidFill>
                <a:latin typeface="宋体" pitchFamily="2" charset="-122"/>
                <a:ea typeface="宋体" pitchFamily="2" charset="-122"/>
              </a:rPr>
              <a:t>First(eS)={e}               First(b)={b}</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First(S)={i,a}              First(S′)={e,ε}</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First(C)={b}</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Follow(S)={#,e}             Follow(S′) ={#,e}</a:t>
            </a:r>
            <a:endParaRPr lang="en-US" altLang="zh-CN" sz="1400" dirty="0">
              <a:solidFill>
                <a:srgbClr val="007A77"/>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1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347" name="Rectangle 3"/>
          <p:cNvSpPr>
            <a:spLocks noGrp="1" noChangeArrowheads="1"/>
          </p:cNvSpPr>
          <p:nvPr>
            <p:ph type="title"/>
          </p:nvPr>
        </p:nvSpPr>
        <p:spPr>
          <a:xfrm>
            <a:off x="0" y="3048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107523" name="Rectangle 2"/>
          <p:cNvSpPr>
            <a:spLocks noGrp="1" noRot="1"/>
          </p:cNvSpPr>
          <p:nvPr>
            <p:ph idx="1"/>
          </p:nvPr>
        </p:nvSpPr>
        <p:spPr>
          <a:xfrm>
            <a:off x="228600" y="1371600"/>
            <a:ext cx="8686800" cy="2362200"/>
          </a:xfrm>
        </p:spPr>
        <p:txBody>
          <a:bodyPr vert="horz" wrap="square" lIns="91440" tIns="45720" rIns="91440" bIns="45720" anchor="t"/>
          <a:p>
            <a:pPr eaLnBrk="1" hangingPunct="1">
              <a:lnSpc>
                <a:spcPct val="90000"/>
              </a:lnSpc>
              <a:buClr>
                <a:srgbClr val="2F2F2F"/>
              </a:buClr>
              <a:buNone/>
            </a:pPr>
            <a:r>
              <a:rPr lang="zh-CN" altLang="zh-CN" sz="2800" b="1" dirty="0">
                <a:solidFill>
                  <a:srgbClr val="000000"/>
                </a:solidFill>
                <a:latin typeface="宋体" pitchFamily="2" charset="-122"/>
              </a:rPr>
              <a:t>例</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设有文法</a:t>
            </a:r>
            <a:r>
              <a:rPr lang="en-US" altLang="zh-CN" sz="2800" b="1" dirty="0">
                <a:solidFill>
                  <a:srgbClr val="000000"/>
                </a:solidFill>
                <a:latin typeface="宋体" pitchFamily="2" charset="-122"/>
              </a:rPr>
              <a:t>G[S]</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cs typeface="Courier New" panose="02070309020205020404" pitchFamily="49" charset="0"/>
              </a:rPr>
              <a:t>S→i(C)SS′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a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S′→eS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ε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C→b</a:t>
            </a:r>
            <a:endParaRPr lang="en-US" altLang="zh-CN" sz="2800" b="1" dirty="0">
              <a:solidFill>
                <a:srgbClr val="000000"/>
              </a:solidFill>
              <a:latin typeface="宋体" pitchFamily="2" charset="-122"/>
              <a:cs typeface="Courier New" panose="02070309020205020404" pitchFamily="49" charset="0"/>
            </a:endParaRPr>
          </a:p>
          <a:p>
            <a:pPr algn="just"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a:t>
            </a:r>
            <a:r>
              <a:rPr lang="zh-CN" altLang="en-US" sz="2800" b="1" dirty="0">
                <a:solidFill>
                  <a:srgbClr val="000000"/>
                </a:solidFill>
                <a:latin typeface="宋体" pitchFamily="2" charset="-122"/>
                <a:cs typeface="Courier New" panose="02070309020205020404" pitchFamily="49" charset="0"/>
              </a:rPr>
              <a:t>预测分析表如下：</a:t>
            </a:r>
            <a:r>
              <a:rPr lang="zh-CN" altLang="en-US" sz="2400" dirty="0">
                <a:latin typeface="宋体" pitchFamily="2" charset="-122"/>
              </a:rPr>
              <a:t>    </a:t>
            </a:r>
            <a:endParaRPr lang="zh-CN" altLang="en-US" sz="2400" dirty="0">
              <a:latin typeface="宋体" pitchFamily="2" charset="-122"/>
            </a:endParaRPr>
          </a:p>
        </p:txBody>
      </p:sp>
      <p:grpSp>
        <p:nvGrpSpPr>
          <p:cNvPr id="107524" name="Group 87"/>
          <p:cNvGrpSpPr/>
          <p:nvPr/>
        </p:nvGrpSpPr>
        <p:grpSpPr>
          <a:xfrm>
            <a:off x="39688" y="3568700"/>
            <a:ext cx="9144000" cy="3000375"/>
            <a:chOff x="192" y="2160"/>
            <a:chExt cx="5424" cy="1890"/>
          </a:xfrm>
        </p:grpSpPr>
        <p:sp>
          <p:nvSpPr>
            <p:cNvPr id="107525" name="Rectangle 62"/>
            <p:cNvSpPr/>
            <p:nvPr/>
          </p:nvSpPr>
          <p:spPr>
            <a:xfrm>
              <a:off x="4752" y="3618"/>
              <a:ext cx="864"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6" name="Rectangle 60"/>
            <p:cNvSpPr/>
            <p:nvPr/>
          </p:nvSpPr>
          <p:spPr>
            <a:xfrm>
              <a:off x="3840"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7" name="Rectangle 58"/>
            <p:cNvSpPr/>
            <p:nvPr/>
          </p:nvSpPr>
          <p:spPr>
            <a:xfrm>
              <a:off x="2928"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8" name="Rectangle 56"/>
            <p:cNvSpPr/>
            <p:nvPr/>
          </p:nvSpPr>
          <p:spPr>
            <a:xfrm>
              <a:off x="2016"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C→b</a:t>
              </a:r>
              <a:endParaRPr lang="en-US" altLang="zh-CN" sz="2000" b="1" dirty="0">
                <a:latin typeface="Arial" panose="02080604020202020204" pitchFamily="34" charset="0"/>
                <a:ea typeface="宋体" pitchFamily="2" charset="-122"/>
              </a:endParaRPr>
            </a:p>
          </p:txBody>
        </p:sp>
        <p:sp>
          <p:nvSpPr>
            <p:cNvPr id="107529" name="Rectangle 54"/>
            <p:cNvSpPr/>
            <p:nvPr/>
          </p:nvSpPr>
          <p:spPr>
            <a:xfrm>
              <a:off x="1104"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0" name="Rectangle 52"/>
            <p:cNvSpPr/>
            <p:nvPr/>
          </p:nvSpPr>
          <p:spPr>
            <a:xfrm>
              <a:off x="192"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C</a:t>
              </a:r>
              <a:endParaRPr lang="en-US" altLang="zh-CN" sz="2000" b="1" dirty="0">
                <a:latin typeface="Arial" panose="02080604020202020204" pitchFamily="34" charset="0"/>
                <a:ea typeface="宋体" pitchFamily="2" charset="-122"/>
              </a:endParaRPr>
            </a:p>
          </p:txBody>
        </p:sp>
        <p:sp>
          <p:nvSpPr>
            <p:cNvPr id="107531" name="Rectangle 49"/>
            <p:cNvSpPr/>
            <p:nvPr/>
          </p:nvSpPr>
          <p:spPr>
            <a:xfrm>
              <a:off x="4752" y="3139"/>
              <a:ext cx="864"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r>
                <a:rPr lang="en-US" altLang="zh-CN" sz="2000" b="1" dirty="0">
                  <a:latin typeface="宋体" pitchFamily="2" charset="-122"/>
                  <a:ea typeface="宋体" pitchFamily="2" charset="-122"/>
                </a:rPr>
                <a:t>ε</a:t>
              </a:r>
              <a:r>
                <a:rPr lang="en-US" altLang="zh-CN" sz="2000" b="1" dirty="0">
                  <a:latin typeface="Arial" panose="02080604020202020204" pitchFamily="34" charset="0"/>
                  <a:ea typeface="宋体" pitchFamily="2" charset="-122"/>
                </a:rPr>
                <a:t> </a:t>
              </a:r>
              <a:endParaRPr lang="en-US" altLang="zh-CN" sz="2000" b="1" dirty="0">
                <a:latin typeface="Arial" panose="02080604020202020204" pitchFamily="34" charset="0"/>
                <a:ea typeface="宋体" pitchFamily="2" charset="-122"/>
              </a:endParaRPr>
            </a:p>
          </p:txBody>
        </p:sp>
        <p:sp>
          <p:nvSpPr>
            <p:cNvPr id="107532" name="Rectangle 47"/>
            <p:cNvSpPr/>
            <p:nvPr/>
          </p:nvSpPr>
          <p:spPr>
            <a:xfrm>
              <a:off x="3840"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3" name="Rectangle 45"/>
            <p:cNvSpPr/>
            <p:nvPr/>
          </p:nvSpPr>
          <p:spPr>
            <a:xfrm>
              <a:off x="2928"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S’→eS</a:t>
              </a:r>
              <a:endParaRPr lang="en-US" altLang="zh-CN" sz="2000" b="1" dirty="0">
                <a:latin typeface="Arial" panose="02080604020202020204" pitchFamily="34" charset="0"/>
                <a:ea typeface="宋体" pitchFamily="2" charset="-122"/>
              </a:endParaRPr>
            </a:p>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r>
                <a:rPr lang="en-US" altLang="zh-CN" sz="2000" b="1" dirty="0">
                  <a:latin typeface="宋体" pitchFamily="2" charset="-122"/>
                  <a:ea typeface="宋体" pitchFamily="2" charset="-122"/>
                </a:rPr>
                <a:t>ε</a:t>
              </a:r>
              <a:r>
                <a:rPr lang="en-US" altLang="zh-CN" sz="2000" b="1" dirty="0">
                  <a:latin typeface="Arial" panose="02080604020202020204" pitchFamily="34" charset="0"/>
                  <a:ea typeface="宋体" pitchFamily="2" charset="-122"/>
                </a:rPr>
                <a:t> </a:t>
              </a:r>
              <a:endParaRPr lang="en-US" altLang="zh-CN" sz="2000" b="1" dirty="0">
                <a:latin typeface="Arial" panose="02080604020202020204" pitchFamily="34" charset="0"/>
                <a:ea typeface="宋体" pitchFamily="2" charset="-122"/>
              </a:endParaRPr>
            </a:p>
          </p:txBody>
        </p:sp>
        <p:sp>
          <p:nvSpPr>
            <p:cNvPr id="107534" name="Rectangle 43"/>
            <p:cNvSpPr/>
            <p:nvPr/>
          </p:nvSpPr>
          <p:spPr>
            <a:xfrm>
              <a:off x="2016"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5" name="Rectangle 41"/>
            <p:cNvSpPr/>
            <p:nvPr/>
          </p:nvSpPr>
          <p:spPr>
            <a:xfrm>
              <a:off x="1104"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6" name="Rectangle 39"/>
            <p:cNvSpPr/>
            <p:nvPr/>
          </p:nvSpPr>
          <p:spPr>
            <a:xfrm>
              <a:off x="192"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endParaRPr lang="en-US" altLang="zh-CN" sz="2000" b="1" dirty="0">
                <a:latin typeface="Arial" panose="02080604020202020204" pitchFamily="34" charset="0"/>
                <a:ea typeface="宋体" pitchFamily="2" charset="-122"/>
              </a:endParaRPr>
            </a:p>
          </p:txBody>
        </p:sp>
        <p:sp>
          <p:nvSpPr>
            <p:cNvPr id="107537" name="Rectangle 36"/>
            <p:cNvSpPr/>
            <p:nvPr/>
          </p:nvSpPr>
          <p:spPr>
            <a:xfrm>
              <a:off x="4752" y="2707"/>
              <a:ext cx="864"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8" name="Rectangle 34"/>
            <p:cNvSpPr/>
            <p:nvPr/>
          </p:nvSpPr>
          <p:spPr>
            <a:xfrm>
              <a:off x="3840"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S→i(C)SS’</a:t>
              </a:r>
              <a:endParaRPr lang="en-US" altLang="zh-CN" sz="2000" b="1" dirty="0">
                <a:latin typeface="Arial" panose="02080604020202020204" pitchFamily="34" charset="0"/>
                <a:ea typeface="宋体" pitchFamily="2" charset="-122"/>
              </a:endParaRPr>
            </a:p>
          </p:txBody>
        </p:sp>
        <p:sp>
          <p:nvSpPr>
            <p:cNvPr id="107539" name="Rectangle 32"/>
            <p:cNvSpPr/>
            <p:nvPr/>
          </p:nvSpPr>
          <p:spPr>
            <a:xfrm>
              <a:off x="2928"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40" name="Rectangle 30"/>
            <p:cNvSpPr/>
            <p:nvPr/>
          </p:nvSpPr>
          <p:spPr>
            <a:xfrm>
              <a:off x="2016"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41" name="Rectangle 28"/>
            <p:cNvSpPr/>
            <p:nvPr/>
          </p:nvSpPr>
          <p:spPr>
            <a:xfrm>
              <a:off x="1104"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a:t>
              </a:r>
              <a:endParaRPr lang="en-US" altLang="zh-CN" sz="2000" b="1" dirty="0">
                <a:latin typeface="Arial" panose="02080604020202020204" pitchFamily="34" charset="0"/>
                <a:ea typeface="宋体" pitchFamily="2" charset="-122"/>
              </a:endParaRPr>
            </a:p>
          </p:txBody>
        </p:sp>
        <p:sp>
          <p:nvSpPr>
            <p:cNvPr id="107542" name="Rectangle 26"/>
            <p:cNvSpPr/>
            <p:nvPr/>
          </p:nvSpPr>
          <p:spPr>
            <a:xfrm>
              <a:off x="192"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endParaRPr lang="en-US" altLang="zh-CN" sz="2000" b="1" dirty="0">
                <a:latin typeface="Arial" panose="02080604020202020204" pitchFamily="34" charset="0"/>
                <a:ea typeface="宋体" pitchFamily="2" charset="-122"/>
              </a:endParaRPr>
            </a:p>
          </p:txBody>
        </p:sp>
        <p:sp>
          <p:nvSpPr>
            <p:cNvPr id="107543" name="Rectangle 23"/>
            <p:cNvSpPr/>
            <p:nvPr/>
          </p:nvSpPr>
          <p:spPr>
            <a:xfrm>
              <a:off x="4752" y="2160"/>
              <a:ext cx="864"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a:t>
              </a:r>
              <a:endParaRPr lang="en-US" altLang="zh-CN" sz="2000" b="1" dirty="0">
                <a:latin typeface="Arial" panose="02080604020202020204" pitchFamily="34" charset="0"/>
                <a:ea typeface="宋体" pitchFamily="2" charset="-122"/>
              </a:endParaRPr>
            </a:p>
          </p:txBody>
        </p:sp>
        <p:sp>
          <p:nvSpPr>
            <p:cNvPr id="107544" name="Rectangle 20"/>
            <p:cNvSpPr/>
            <p:nvPr/>
          </p:nvSpPr>
          <p:spPr>
            <a:xfrm>
              <a:off x="3840"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i</a:t>
              </a:r>
              <a:endParaRPr lang="en-US" altLang="zh-CN" sz="2000" b="1" dirty="0">
                <a:latin typeface="Arial" panose="02080604020202020204" pitchFamily="34" charset="0"/>
                <a:ea typeface="宋体" pitchFamily="2" charset="-122"/>
              </a:endParaRPr>
            </a:p>
          </p:txBody>
        </p:sp>
        <p:sp>
          <p:nvSpPr>
            <p:cNvPr id="107545" name="Rectangle 17"/>
            <p:cNvSpPr/>
            <p:nvPr/>
          </p:nvSpPr>
          <p:spPr>
            <a:xfrm>
              <a:off x="2928"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e</a:t>
              </a:r>
              <a:endParaRPr lang="en-US" altLang="zh-CN" sz="2000" b="1" dirty="0">
                <a:latin typeface="Arial" panose="02080604020202020204" pitchFamily="34" charset="0"/>
                <a:ea typeface="宋体" pitchFamily="2" charset="-122"/>
              </a:endParaRPr>
            </a:p>
          </p:txBody>
        </p:sp>
        <p:sp>
          <p:nvSpPr>
            <p:cNvPr id="107546" name="Rectangle 14"/>
            <p:cNvSpPr/>
            <p:nvPr/>
          </p:nvSpPr>
          <p:spPr>
            <a:xfrm>
              <a:off x="2016"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B</a:t>
              </a:r>
              <a:endParaRPr lang="en-US" altLang="zh-CN" sz="2000" b="1" dirty="0">
                <a:latin typeface="Arial" panose="02080604020202020204" pitchFamily="34" charset="0"/>
                <a:ea typeface="宋体" pitchFamily="2" charset="-122"/>
              </a:endParaRPr>
            </a:p>
          </p:txBody>
        </p:sp>
        <p:sp>
          <p:nvSpPr>
            <p:cNvPr id="107547" name="Rectangle 11"/>
            <p:cNvSpPr/>
            <p:nvPr/>
          </p:nvSpPr>
          <p:spPr>
            <a:xfrm>
              <a:off x="1104"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a</a:t>
              </a:r>
              <a:endParaRPr lang="en-US" altLang="zh-CN" sz="2000" b="1" dirty="0">
                <a:latin typeface="Arial" panose="02080604020202020204" pitchFamily="34" charset="0"/>
                <a:ea typeface="宋体" pitchFamily="2" charset="-122"/>
              </a:endParaRPr>
            </a:p>
          </p:txBody>
        </p:sp>
        <p:sp>
          <p:nvSpPr>
            <p:cNvPr id="107548" name="Rectangle 5"/>
            <p:cNvSpPr/>
            <p:nvPr/>
          </p:nvSpPr>
          <p:spPr>
            <a:xfrm>
              <a:off x="192"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zh-CN" altLang="en-US" sz="1500" b="1" dirty="0">
                  <a:latin typeface="Arial" panose="02080604020202020204" pitchFamily="34" charset="0"/>
                  <a:ea typeface="宋体" pitchFamily="2" charset="-122"/>
                </a:rPr>
                <a:t>规则       输入</a:t>
              </a:r>
              <a:endParaRPr lang="zh-CN" altLang="en-US" sz="1500" b="1" dirty="0">
                <a:latin typeface="Arial" panose="02080604020202020204" pitchFamily="34" charset="0"/>
                <a:ea typeface="宋体" pitchFamily="2" charset="-122"/>
              </a:endParaRPr>
            </a:p>
            <a:p>
              <a:pPr marL="0" lvl="0" indent="0" eaLnBrk="1" hangingPunct="1">
                <a:buClr>
                  <a:schemeClr val="hlink"/>
                </a:buClr>
                <a:buSzPct val="75000"/>
                <a:buFont typeface="Wingdings" panose="05000000000000000000" pitchFamily="2" charset="2"/>
                <a:buNone/>
              </a:pPr>
              <a:endParaRPr lang="zh-CN" altLang="en-US" sz="1500" b="1" dirty="0">
                <a:latin typeface="Arial" panose="02080604020202020204" pitchFamily="34" charset="0"/>
                <a:ea typeface="宋体" pitchFamily="2" charset="-122"/>
              </a:endParaRPr>
            </a:p>
            <a:p>
              <a:pPr marL="0" lvl="0" indent="0" eaLnBrk="1" hangingPunct="1">
                <a:buClr>
                  <a:schemeClr val="hlink"/>
                </a:buClr>
                <a:buSzPct val="75000"/>
                <a:buFont typeface="Wingdings" panose="05000000000000000000" pitchFamily="2" charset="2"/>
                <a:buNone/>
              </a:pPr>
              <a:r>
                <a:rPr lang="zh-CN" altLang="en-US" sz="1500" b="1" dirty="0">
                  <a:latin typeface="Arial" panose="02080604020202020204" pitchFamily="34" charset="0"/>
                  <a:ea typeface="宋体" pitchFamily="2" charset="-122"/>
                </a:rPr>
                <a:t>栈顶</a:t>
              </a:r>
              <a:endParaRPr lang="zh-CN" altLang="en-US" sz="1500" b="1" dirty="0">
                <a:latin typeface="Arial" panose="02080604020202020204" pitchFamily="34" charset="0"/>
                <a:ea typeface="宋体" pitchFamily="2" charset="-122"/>
              </a:endParaRPr>
            </a:p>
          </p:txBody>
        </p:sp>
        <p:sp>
          <p:nvSpPr>
            <p:cNvPr id="107549" name="Line 6"/>
            <p:cNvSpPr/>
            <p:nvPr/>
          </p:nvSpPr>
          <p:spPr>
            <a:xfrm>
              <a:off x="192" y="2160"/>
              <a:ext cx="5424" cy="0"/>
            </a:xfrm>
            <a:prstGeom prst="line">
              <a:avLst/>
            </a:prstGeom>
            <a:ln w="12700" cap="sq" cmpd="sng">
              <a:solidFill>
                <a:schemeClr val="tx1"/>
              </a:solidFill>
              <a:prstDash val="solid"/>
              <a:headEnd type="none" w="med" len="med"/>
              <a:tailEnd type="none" w="med" len="med"/>
            </a:ln>
          </p:spPr>
        </p:sp>
        <p:sp>
          <p:nvSpPr>
            <p:cNvPr id="107550" name="Line 7"/>
            <p:cNvSpPr/>
            <p:nvPr/>
          </p:nvSpPr>
          <p:spPr>
            <a:xfrm>
              <a:off x="192" y="4050"/>
              <a:ext cx="5424" cy="0"/>
            </a:xfrm>
            <a:prstGeom prst="line">
              <a:avLst/>
            </a:prstGeom>
            <a:ln w="12700" cap="sq" cmpd="sng">
              <a:solidFill>
                <a:schemeClr val="tx1"/>
              </a:solidFill>
              <a:prstDash val="solid"/>
              <a:headEnd type="none" w="med" len="med"/>
              <a:tailEnd type="none" w="med" len="med"/>
            </a:ln>
          </p:spPr>
        </p:sp>
        <p:sp>
          <p:nvSpPr>
            <p:cNvPr id="107551" name="Line 8"/>
            <p:cNvSpPr/>
            <p:nvPr/>
          </p:nvSpPr>
          <p:spPr>
            <a:xfrm>
              <a:off x="192" y="2160"/>
              <a:ext cx="0" cy="1890"/>
            </a:xfrm>
            <a:prstGeom prst="line">
              <a:avLst/>
            </a:prstGeom>
            <a:ln w="12700" cap="sq" cmpd="sng">
              <a:solidFill>
                <a:schemeClr val="tx1"/>
              </a:solidFill>
              <a:prstDash val="solid"/>
              <a:headEnd type="none" w="med" len="med"/>
              <a:tailEnd type="none" w="med" len="med"/>
            </a:ln>
          </p:spPr>
        </p:sp>
        <p:sp>
          <p:nvSpPr>
            <p:cNvPr id="107552" name="Line 9"/>
            <p:cNvSpPr/>
            <p:nvPr/>
          </p:nvSpPr>
          <p:spPr>
            <a:xfrm>
              <a:off x="5616" y="2160"/>
              <a:ext cx="0" cy="1890"/>
            </a:xfrm>
            <a:prstGeom prst="line">
              <a:avLst/>
            </a:prstGeom>
            <a:ln w="12700" cap="sq" cmpd="sng">
              <a:solidFill>
                <a:schemeClr val="tx1"/>
              </a:solidFill>
              <a:prstDash val="solid"/>
              <a:headEnd type="none" w="med" len="med"/>
              <a:tailEnd type="none" w="med" len="med"/>
            </a:ln>
          </p:spPr>
        </p:sp>
        <p:sp>
          <p:nvSpPr>
            <p:cNvPr id="107553" name="Line 12"/>
            <p:cNvSpPr/>
            <p:nvPr/>
          </p:nvSpPr>
          <p:spPr>
            <a:xfrm>
              <a:off x="1104" y="2160"/>
              <a:ext cx="0" cy="1890"/>
            </a:xfrm>
            <a:prstGeom prst="line">
              <a:avLst/>
            </a:prstGeom>
            <a:ln w="12700" cap="flat" cmpd="sng">
              <a:solidFill>
                <a:schemeClr val="tx1"/>
              </a:solidFill>
              <a:prstDash val="solid"/>
              <a:headEnd type="none" w="med" len="med"/>
              <a:tailEnd type="none" w="med" len="med"/>
            </a:ln>
          </p:spPr>
        </p:sp>
        <p:sp>
          <p:nvSpPr>
            <p:cNvPr id="107554" name="Line 15"/>
            <p:cNvSpPr/>
            <p:nvPr/>
          </p:nvSpPr>
          <p:spPr>
            <a:xfrm>
              <a:off x="2016" y="2160"/>
              <a:ext cx="0" cy="1890"/>
            </a:xfrm>
            <a:prstGeom prst="line">
              <a:avLst/>
            </a:prstGeom>
            <a:ln w="12700" cap="flat" cmpd="sng">
              <a:solidFill>
                <a:schemeClr val="tx1"/>
              </a:solidFill>
              <a:prstDash val="solid"/>
              <a:headEnd type="none" w="med" len="med"/>
              <a:tailEnd type="none" w="med" len="med"/>
            </a:ln>
          </p:spPr>
        </p:sp>
        <p:sp>
          <p:nvSpPr>
            <p:cNvPr id="107555" name="Line 18"/>
            <p:cNvSpPr/>
            <p:nvPr/>
          </p:nvSpPr>
          <p:spPr>
            <a:xfrm>
              <a:off x="2928" y="2160"/>
              <a:ext cx="0" cy="1890"/>
            </a:xfrm>
            <a:prstGeom prst="line">
              <a:avLst/>
            </a:prstGeom>
            <a:ln w="12700" cap="flat" cmpd="sng">
              <a:solidFill>
                <a:schemeClr val="tx1"/>
              </a:solidFill>
              <a:prstDash val="solid"/>
              <a:headEnd type="none" w="med" len="med"/>
              <a:tailEnd type="none" w="med" len="med"/>
            </a:ln>
          </p:spPr>
        </p:sp>
        <p:sp>
          <p:nvSpPr>
            <p:cNvPr id="107556" name="Line 21"/>
            <p:cNvSpPr/>
            <p:nvPr/>
          </p:nvSpPr>
          <p:spPr>
            <a:xfrm>
              <a:off x="3840" y="2160"/>
              <a:ext cx="0" cy="1890"/>
            </a:xfrm>
            <a:prstGeom prst="line">
              <a:avLst/>
            </a:prstGeom>
            <a:ln w="12700" cap="flat" cmpd="sng">
              <a:solidFill>
                <a:schemeClr val="tx1"/>
              </a:solidFill>
              <a:prstDash val="solid"/>
              <a:headEnd type="none" w="med" len="med"/>
              <a:tailEnd type="none" w="med" len="med"/>
            </a:ln>
          </p:spPr>
        </p:sp>
        <p:sp>
          <p:nvSpPr>
            <p:cNvPr id="107557" name="Line 24"/>
            <p:cNvSpPr/>
            <p:nvPr/>
          </p:nvSpPr>
          <p:spPr>
            <a:xfrm>
              <a:off x="4752" y="2160"/>
              <a:ext cx="0" cy="1890"/>
            </a:xfrm>
            <a:prstGeom prst="line">
              <a:avLst/>
            </a:prstGeom>
            <a:ln w="12700" cap="flat" cmpd="sng">
              <a:solidFill>
                <a:schemeClr val="tx1"/>
              </a:solidFill>
              <a:prstDash val="solid"/>
              <a:headEnd type="none" w="med" len="med"/>
              <a:tailEnd type="none" w="med" len="med"/>
            </a:ln>
          </p:spPr>
        </p:sp>
        <p:sp>
          <p:nvSpPr>
            <p:cNvPr id="107558" name="Line 27"/>
            <p:cNvSpPr/>
            <p:nvPr/>
          </p:nvSpPr>
          <p:spPr>
            <a:xfrm>
              <a:off x="192" y="2707"/>
              <a:ext cx="5424" cy="0"/>
            </a:xfrm>
            <a:prstGeom prst="line">
              <a:avLst/>
            </a:prstGeom>
            <a:ln w="12700" cap="flat" cmpd="sng">
              <a:solidFill>
                <a:schemeClr val="tx1"/>
              </a:solidFill>
              <a:prstDash val="solid"/>
              <a:headEnd type="none" w="med" len="med"/>
              <a:tailEnd type="none" w="med" len="med"/>
            </a:ln>
          </p:spPr>
        </p:sp>
        <p:sp>
          <p:nvSpPr>
            <p:cNvPr id="107559" name="Line 40"/>
            <p:cNvSpPr/>
            <p:nvPr/>
          </p:nvSpPr>
          <p:spPr>
            <a:xfrm>
              <a:off x="192" y="3139"/>
              <a:ext cx="5424" cy="0"/>
            </a:xfrm>
            <a:prstGeom prst="line">
              <a:avLst/>
            </a:prstGeom>
            <a:ln w="12700" cap="flat" cmpd="sng">
              <a:solidFill>
                <a:schemeClr val="tx1"/>
              </a:solidFill>
              <a:prstDash val="solid"/>
              <a:headEnd type="none" w="med" len="med"/>
              <a:tailEnd type="none" w="med" len="med"/>
            </a:ln>
          </p:spPr>
        </p:sp>
        <p:sp>
          <p:nvSpPr>
            <p:cNvPr id="107560" name="Line 53"/>
            <p:cNvSpPr/>
            <p:nvPr/>
          </p:nvSpPr>
          <p:spPr>
            <a:xfrm>
              <a:off x="192" y="3618"/>
              <a:ext cx="5424" cy="0"/>
            </a:xfrm>
            <a:prstGeom prst="line">
              <a:avLst/>
            </a:prstGeom>
            <a:ln w="12700" cap="flat" cmpd="sng">
              <a:solidFill>
                <a:schemeClr val="tx1"/>
              </a:solidFill>
              <a:prstDash val="solid"/>
              <a:headEnd type="none" w="med" len="med"/>
              <a:tailEnd type="none" w="med" len="med"/>
            </a:ln>
          </p:spPr>
        </p:sp>
        <p:sp>
          <p:nvSpPr>
            <p:cNvPr id="107561" name="Line 85"/>
            <p:cNvSpPr/>
            <p:nvPr/>
          </p:nvSpPr>
          <p:spPr>
            <a:xfrm>
              <a:off x="576" y="2160"/>
              <a:ext cx="528" cy="528"/>
            </a:xfrm>
            <a:prstGeom prst="line">
              <a:avLst/>
            </a:prstGeom>
            <a:ln w="12700" cap="flat" cmpd="sng">
              <a:solidFill>
                <a:schemeClr val="tx1"/>
              </a:solidFill>
              <a:prstDash val="solid"/>
              <a:headEnd type="none" w="med" len="med"/>
              <a:tailEnd type="none" w="med" len="med"/>
            </a:ln>
          </p:spPr>
        </p:sp>
        <p:sp>
          <p:nvSpPr>
            <p:cNvPr id="107562" name="Line 86"/>
            <p:cNvSpPr/>
            <p:nvPr/>
          </p:nvSpPr>
          <p:spPr>
            <a:xfrm>
              <a:off x="192" y="2304"/>
              <a:ext cx="912"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Grp="1" noRot="1"/>
          </p:cNvSpPr>
          <p:nvPr>
            <p:ph idx="1"/>
          </p:nvPr>
        </p:nvSpPr>
        <p:spPr>
          <a:xfrm>
            <a:off x="647700" y="1619250"/>
            <a:ext cx="8077200" cy="4905375"/>
          </a:xfrm>
        </p:spPr>
        <p:txBody>
          <a:bodyPr vert="horz" wrap="square" lIns="91440" tIns="45720" rIns="91440" bIns="45720" anchor="t"/>
          <a:p>
            <a:pPr algn="just" eaLnBrk="1" hangingPunct="1">
              <a:lnSpc>
                <a:spcPct val="90000"/>
              </a:lnSpc>
              <a:buFont typeface="Wingdings" panose="05000000000000000000" pitchFamily="2" charset="2"/>
              <a:buNone/>
            </a:pPr>
            <a:r>
              <a:rPr lang="zh-CN" altLang="en-US" sz="2800" b="1" dirty="0">
                <a:latin typeface="宋体" pitchFamily="2" charset="-122"/>
              </a:rPr>
              <a:t>自顶向下分析技术</a:t>
            </a:r>
            <a:endParaRPr lang="zh-CN" altLang="en-US" sz="2800" b="1" dirty="0">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First()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Follow()</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Select()</a:t>
            </a:r>
            <a:r>
              <a:rPr lang="zh-CN" altLang="en-US" sz="2800" b="1" dirty="0">
                <a:solidFill>
                  <a:srgbClr val="000000"/>
                </a:solidFill>
                <a:latin typeface="宋体" pitchFamily="2" charset="-122"/>
              </a:rPr>
              <a:t>集合的定义和构造</a:t>
            </a:r>
            <a:endParaRPr lang="zh-CN" altLang="en-US" sz="2800" b="1" dirty="0">
              <a:solidFill>
                <a:srgbClr val="000000"/>
              </a:solidFill>
              <a:latin typeface="宋体" pitchFamily="2" charset="-122"/>
            </a:endParaRPr>
          </a:p>
          <a:p>
            <a:pPr algn="just" eaLnBrk="1" hangingPunct="1">
              <a:buFont typeface="Wingdings" panose="05000000000000000000" pitchFamily="2" charset="2"/>
              <a:buNone/>
            </a:pPr>
            <a:r>
              <a:rPr lang="zh-CN" altLang="en-US" sz="2800" b="1" dirty="0">
                <a:solidFill>
                  <a:srgbClr val="000000"/>
                </a:solidFill>
              </a:rPr>
              <a:t> </a:t>
            </a:r>
            <a:r>
              <a:rPr lang="en-US" altLang="zh-CN" sz="2800" b="1" dirty="0">
                <a:solidFill>
                  <a:srgbClr val="000000"/>
                </a:solidFill>
              </a:rPr>
              <a:t>LL</a:t>
            </a:r>
            <a:r>
              <a:rPr lang="zh-CN" altLang="en-US" sz="2800" b="1" dirty="0">
                <a:solidFill>
                  <a:srgbClr val="000000"/>
                </a:solidFill>
              </a:rPr>
              <a:t>（</a:t>
            </a:r>
            <a:r>
              <a:rPr lang="en-US" altLang="zh-CN" sz="2800" b="1" dirty="0">
                <a:solidFill>
                  <a:srgbClr val="000000"/>
                </a:solidFill>
              </a:rPr>
              <a:t>1</a:t>
            </a:r>
            <a:r>
              <a:rPr lang="zh-CN" altLang="en-US" sz="2800" b="1" dirty="0">
                <a:solidFill>
                  <a:srgbClr val="000000"/>
                </a:solidFill>
              </a:rPr>
              <a:t>）文法的定义和判别</a:t>
            </a:r>
            <a:endParaRPr lang="en-US" altLang="zh-CN"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确定的自顶向下分析技术</a:t>
            </a:r>
            <a:endParaRPr lang="zh-CN" altLang="en-US" sz="2800" b="1" dirty="0">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应用条件：</a:t>
            </a:r>
            <a:r>
              <a:rPr lang="en-US" altLang="zh-CN" sz="2800" b="1" dirty="0">
                <a:solidFill>
                  <a:srgbClr val="000000"/>
                </a:solidFill>
                <a:latin typeface="宋体" pitchFamily="2" charset="-122"/>
              </a:rPr>
              <a:t> LL(1)</a:t>
            </a:r>
            <a:r>
              <a:rPr lang="zh-CN" altLang="en-US" sz="2800" b="1" dirty="0">
                <a:solidFill>
                  <a:srgbClr val="000000"/>
                </a:solidFill>
                <a:latin typeface="宋体" pitchFamily="2" charset="-122"/>
              </a:rPr>
              <a:t>文法</a:t>
            </a:r>
            <a:endParaRPr lang="en-US" altLang="zh-CN" sz="2800" b="1" dirty="0">
              <a:solidFill>
                <a:srgbClr val="000000"/>
              </a:solidFill>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递归下降</a:t>
            </a:r>
            <a:r>
              <a:rPr lang="en-US" altLang="zh-CN" sz="2800" b="1" dirty="0">
                <a:solidFill>
                  <a:srgbClr val="000000"/>
                </a:solidFill>
                <a:latin typeface="宋体" pitchFamily="2" charset="-122"/>
              </a:rPr>
              <a:t>LL(1)</a:t>
            </a:r>
            <a:r>
              <a:rPr lang="zh-CN" altLang="en-US" sz="2800" b="1" dirty="0">
                <a:latin typeface="宋体" pitchFamily="2" charset="-122"/>
              </a:rPr>
              <a:t>分析</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表驱动</a:t>
            </a:r>
            <a:r>
              <a:rPr lang="en-US" altLang="zh-CN" sz="2800" b="1" dirty="0">
                <a:latin typeface="宋体" pitchFamily="2" charset="-122"/>
              </a:rPr>
              <a:t>LL(1)</a:t>
            </a:r>
            <a:r>
              <a:rPr lang="zh-CN" altLang="en-US" sz="2800" b="1" dirty="0">
                <a:latin typeface="宋体" pitchFamily="2" charset="-122"/>
              </a:rPr>
              <a:t>分析</a:t>
            </a:r>
            <a:r>
              <a:rPr lang="en-US" altLang="zh-CN" sz="2800" b="1" dirty="0">
                <a:latin typeface="宋体" pitchFamily="2" charset="-122"/>
              </a:rPr>
              <a:t>: </a:t>
            </a:r>
            <a:r>
              <a:rPr lang="zh-CN" altLang="en-US" sz="2800" b="1" dirty="0">
                <a:solidFill>
                  <a:srgbClr val="000000"/>
                </a:solidFill>
                <a:latin typeface="宋体" pitchFamily="2" charset="-122"/>
              </a:rPr>
              <a:t>预测分析表的构造</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应用表驱动</a:t>
            </a:r>
            <a:r>
              <a:rPr lang="en-US" altLang="zh-CN" sz="2800" b="1" dirty="0">
                <a:latin typeface="宋体" pitchFamily="2" charset="-122"/>
              </a:rPr>
              <a:t>LL(1)</a:t>
            </a:r>
            <a:r>
              <a:rPr lang="zh-CN" altLang="en-US" sz="2800" b="1" dirty="0">
                <a:latin typeface="宋体" pitchFamily="2" charset="-122"/>
              </a:rPr>
              <a:t>分析技术进行句型识别</a:t>
            </a:r>
            <a:endParaRPr lang="zh-CN" altLang="en-US" sz="2800" b="1" dirty="0">
              <a:latin typeface="宋体" pitchFamily="2" charset="-122"/>
            </a:endParaRPr>
          </a:p>
        </p:txBody>
      </p:sp>
      <p:sp>
        <p:nvSpPr>
          <p:cNvPr id="222211" name="Rectangle 3"/>
          <p:cNvSpPr>
            <a:spLocks noChangeArrowheads="1"/>
          </p:cNvSpPr>
          <p:nvPr/>
        </p:nvSpPr>
        <p:spPr bwMode="auto">
          <a:xfrm>
            <a:off x="228600" y="47625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1200" cap="none" spc="0" normalizeH="0" baseline="0" noProof="0" dirty="0">
                <a:ln>
                  <a:noFill/>
                </a:ln>
                <a:solidFill>
                  <a:schemeClr val="tx2"/>
                </a:solidFill>
                <a:effectLst/>
                <a:uLnTx/>
                <a:uFillTx/>
                <a:latin typeface="宋体" pitchFamily="2" charset="-122"/>
                <a:ea typeface="宋体" pitchFamily="2" charset="-122"/>
                <a:cs typeface="+mn-cs"/>
              </a:rPr>
              <a:t>          </a:t>
            </a:r>
            <a:r>
              <a:rPr kumimoji="0" lang="zh-CN" altLang="en-US" sz="4800" b="1" i="0" u="none" strike="noStrike" kern="1200" cap="none" spc="0" normalizeH="0" baseline="0" noProof="0" dirty="0">
                <a:ln>
                  <a:noFill/>
                </a:ln>
                <a:solidFill>
                  <a:schemeClr val="tx2"/>
                </a:solidFill>
                <a:effectLst/>
                <a:uLnTx/>
                <a:uFillTx/>
                <a:latin typeface="黑体" pitchFamily="49" charset="-122"/>
                <a:ea typeface="黑体" pitchFamily="49" charset="-122"/>
                <a:cs typeface="+mn-cs"/>
              </a:rPr>
              <a:t>本章小结</a:t>
            </a:r>
            <a:endPar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黑体" pitchFamily="49" charset="-122"/>
              <a:ea typeface="黑体" pitchFamily="49"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
          <p:cNvSpPr>
            <a:spLocks noGrp="1"/>
          </p:cNvSpPr>
          <p:nvPr>
            <p:ph type="title"/>
          </p:nvPr>
        </p:nvSpPr>
        <p:spPr/>
        <p:txBody>
          <a:bodyPr vert="horz" wrap="square" lIns="91440" tIns="45720" rIns="91440" bIns="45720" anchor="ctr"/>
          <a:p>
            <a:pPr eaLnBrk="1" hangingPunct="1"/>
            <a:r>
              <a:rPr lang="zh-CN" altLang="en-US" b="1" dirty="0"/>
              <a:t>思考题</a:t>
            </a:r>
            <a:endParaRPr lang="zh-CN" altLang="en-US" b="1" dirty="0"/>
          </a:p>
        </p:txBody>
      </p:sp>
      <p:sp>
        <p:nvSpPr>
          <p:cNvPr id="111619" name="内容占位符 2"/>
          <p:cNvSpPr>
            <a:spLocks noGrp="1"/>
          </p:cNvSpPr>
          <p:nvPr>
            <p:ph idx="1"/>
          </p:nvPr>
        </p:nvSpPr>
        <p:spPr>
          <a:xfrm>
            <a:off x="301625" y="1905000"/>
            <a:ext cx="8540750" cy="4548188"/>
          </a:xfrm>
        </p:spPr>
        <p:txBody>
          <a:bodyPr vert="horz" wrap="square" lIns="91440" tIns="45720" rIns="91440" bIns="45720" anchor="t"/>
          <a:p>
            <a:pPr marL="0" indent="0" eaLnBrk="1" hangingPunct="1">
              <a:buFont typeface="Wingdings" panose="05000000000000000000" pitchFamily="2" charset="2"/>
              <a:buNone/>
            </a:pPr>
            <a:r>
              <a:rPr lang="en-US" altLang="zh-CN" b="1" dirty="0"/>
              <a:t>1</a:t>
            </a:r>
            <a:r>
              <a:rPr lang="zh-CN" altLang="en-US" b="1" dirty="0"/>
              <a:t>、递归下降分析技术的基本思想。每一个子程序如何构造？</a:t>
            </a:r>
            <a:endParaRPr lang="en-US" altLang="zh-CN" b="1" dirty="0"/>
          </a:p>
          <a:p>
            <a:pPr marL="0" indent="0" eaLnBrk="1" hangingPunct="1">
              <a:buFont typeface="Wingdings" panose="05000000000000000000" pitchFamily="2" charset="2"/>
              <a:buNone/>
            </a:pPr>
            <a:r>
              <a:rPr lang="en-US" altLang="zh-CN" b="1" dirty="0"/>
              <a:t>2</a:t>
            </a:r>
            <a:r>
              <a:rPr lang="zh-CN" altLang="en-US" b="1" dirty="0"/>
              <a:t>、表分析技术的基本思想。</a:t>
            </a:r>
            <a:endParaRPr lang="en-US" altLang="zh-CN" b="1" dirty="0"/>
          </a:p>
          <a:p>
            <a:pPr marL="0" indent="0" eaLnBrk="1" hangingPunct="1">
              <a:buFont typeface="Wingdings" panose="05000000000000000000" pitchFamily="2" charset="2"/>
              <a:buNone/>
            </a:pPr>
            <a:r>
              <a:rPr lang="en-US" altLang="zh-CN" b="1" dirty="0"/>
              <a:t>3</a:t>
            </a:r>
            <a:r>
              <a:rPr lang="zh-CN" altLang="en-US" b="1" dirty="0"/>
              <a:t>、递归下降和表分析技术分别如何体现推导的过程？</a:t>
            </a:r>
            <a:endParaRPr lang="en-US" altLang="zh-CN" b="1" dirty="0"/>
          </a:p>
          <a:p>
            <a:pPr marL="0" indent="0" eaLnBrk="1" hangingPunct="1">
              <a:buFont typeface="Wingdings" panose="05000000000000000000" pitchFamily="2" charset="2"/>
              <a:buNone/>
            </a:pPr>
            <a:r>
              <a:rPr lang="en-US" altLang="zh-CN" b="1" dirty="0"/>
              <a:t>4</a:t>
            </a:r>
            <a:r>
              <a:rPr lang="zh-CN" altLang="en-US" b="1" dirty="0"/>
              <a:t>、</a:t>
            </a:r>
            <a:r>
              <a:rPr lang="en-US" altLang="zh-CN" b="1" dirty="0"/>
              <a:t>LL(1)</a:t>
            </a:r>
            <a:r>
              <a:rPr lang="zh-CN" altLang="en-US" b="1" dirty="0"/>
              <a:t>文法的定义。如何判别</a:t>
            </a:r>
            <a:r>
              <a:rPr lang="en-US" altLang="zh-CN" b="1" dirty="0"/>
              <a:t>LL(1)</a:t>
            </a:r>
            <a:r>
              <a:rPr lang="zh-CN" altLang="en-US" b="1" dirty="0"/>
              <a:t>文法？</a:t>
            </a:r>
            <a:endParaRPr lang="en-US" altLang="zh-CN" b="1" dirty="0"/>
          </a:p>
          <a:p>
            <a:pPr marL="0" indent="0" eaLnBrk="1" hangingPunct="1">
              <a:buFont typeface="Wingdings" panose="05000000000000000000" pitchFamily="2" charset="2"/>
              <a:buNone/>
            </a:pPr>
            <a:r>
              <a:rPr lang="en-US" altLang="zh-CN" b="1" dirty="0"/>
              <a:t>5</a:t>
            </a:r>
            <a:r>
              <a:rPr lang="zh-CN" altLang="en-US" b="1" dirty="0"/>
              <a:t>、自顶向下分析技术的先决条件是什么？</a:t>
            </a:r>
            <a:endParaRPr lang="en-US" altLang="zh-CN" b="1" dirty="0"/>
          </a:p>
          <a:p>
            <a:pPr marL="0" indent="0" eaLnBrk="1" hangingPunct="1">
              <a:buFont typeface="Wingdings" panose="05000000000000000000" pitchFamily="2" charset="2"/>
              <a:buNone/>
            </a:pPr>
            <a:endParaRPr lang="zh-CN" altLang="en-US"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Rot="1"/>
          </p:cNvSpPr>
          <p:nvPr>
            <p:ph type="title"/>
          </p:nvPr>
        </p:nvSpPr>
        <p:spPr/>
        <p:txBody>
          <a:bodyPr vert="horz" wrap="square" lIns="91440" tIns="45720" rIns="91440" bIns="45720" anchor="ctr"/>
          <a:p>
            <a:pPr eaLnBrk="1" hangingPunct="1"/>
            <a:r>
              <a:rPr lang="zh-CN" altLang="en-US" dirty="0"/>
              <a:t>第四章作业</a:t>
            </a:r>
            <a:endParaRPr lang="zh-CN" altLang="en-US" dirty="0"/>
          </a:p>
        </p:txBody>
      </p:sp>
      <p:sp>
        <p:nvSpPr>
          <p:cNvPr id="112643" name="Rectangle 3"/>
          <p:cNvSpPr>
            <a:spLocks noGrp="1" noRot="1"/>
          </p:cNvSpPr>
          <p:nvPr>
            <p:ph idx="1"/>
          </p:nvPr>
        </p:nvSpPr>
        <p:spPr>
          <a:xfrm>
            <a:off x="395288" y="1341438"/>
            <a:ext cx="8497887" cy="5400675"/>
          </a:xfrm>
        </p:spPr>
        <p:txBody>
          <a:bodyPr vert="horz" wrap="square" lIns="91440" tIns="45720" rIns="91440" bIns="45720" anchor="t"/>
          <a:p>
            <a:pPr eaLnBrk="1" hangingPunct="1">
              <a:buFont typeface="Wingdings" panose="05000000000000000000" pitchFamily="2" charset="2"/>
              <a:buNone/>
            </a:pPr>
            <a:r>
              <a:rPr lang="en-US" altLang="zh-CN" b="1" dirty="0"/>
              <a:t> P100       2</a:t>
            </a:r>
            <a:r>
              <a:rPr lang="zh-CN" altLang="en-US" b="1" dirty="0"/>
              <a:t>、</a:t>
            </a:r>
            <a:r>
              <a:rPr lang="en-US" altLang="zh-CN" b="1" dirty="0"/>
              <a:t>5</a:t>
            </a:r>
            <a:r>
              <a:rPr lang="zh-CN" altLang="en-US" b="1" dirty="0"/>
              <a:t>，其中第</a:t>
            </a:r>
            <a:r>
              <a:rPr lang="en-US" altLang="zh-CN" b="1" dirty="0"/>
              <a:t>5</a:t>
            </a:r>
            <a:r>
              <a:rPr lang="zh-CN" altLang="en-US" b="1" dirty="0"/>
              <a:t>题改为如下：</a:t>
            </a:r>
            <a:endParaRPr lang="en-US" altLang="zh-CN" b="1" dirty="0"/>
          </a:p>
          <a:p>
            <a:pPr eaLnBrk="1" hangingPunct="1">
              <a:buFont typeface="Wingdings" panose="05000000000000000000" pitchFamily="2" charset="2"/>
              <a:buNone/>
            </a:pPr>
            <a:r>
              <a:rPr lang="en-US" altLang="zh-CN" b="1" dirty="0"/>
              <a:t>       P</a:t>
            </a:r>
            <a:r>
              <a:rPr lang="en-US" altLang="zh-CN" sz="2800" b="1" dirty="0">
                <a:solidFill>
                  <a:srgbClr val="000000"/>
                </a:solidFill>
                <a:latin typeface="宋体" pitchFamily="2" charset="-122"/>
                <a:cs typeface="Courier New" panose="02070309020205020404" pitchFamily="49" charset="0"/>
              </a:rPr>
              <a:t>→begin B end</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B→S|B;S</a:t>
            </a:r>
            <a:endParaRPr lang="en-US" altLang="zh-CN" b="1" dirty="0"/>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S→N|T</a:t>
            </a:r>
            <a:endParaRPr lang="en-US" altLang="zh-CN" b="1" dirty="0"/>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N→a</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T→R|R else S</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R→ZN</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Z→if b then</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zh-CN" altLang="en-US" sz="2800" b="1" dirty="0">
                <a:solidFill>
                  <a:srgbClr val="000000"/>
                </a:solidFill>
                <a:latin typeface="宋体" pitchFamily="2" charset="-122"/>
                <a:cs typeface="Courier New" panose="02070309020205020404" pitchFamily="49" charset="0"/>
              </a:rPr>
              <a:t>消除文法中的左递归、左公共因子，并构造其预测分析表，判断改写后的文法是否为</a:t>
            </a:r>
            <a:r>
              <a:rPr lang="en-US" altLang="zh-CN" sz="2800" b="1" dirty="0">
                <a:solidFill>
                  <a:srgbClr val="000000"/>
                </a:solidFill>
                <a:latin typeface="宋体" pitchFamily="2" charset="-122"/>
                <a:cs typeface="Courier New" panose="02070309020205020404" pitchFamily="49" charset="0"/>
              </a:rPr>
              <a:t>LL(1)</a:t>
            </a:r>
            <a:r>
              <a:rPr lang="zh-CN" altLang="en-US" sz="2800" b="1" dirty="0">
                <a:solidFill>
                  <a:srgbClr val="000000"/>
                </a:solidFill>
                <a:latin typeface="宋体" pitchFamily="2" charset="-122"/>
                <a:cs typeface="Courier New" panose="02070309020205020404" pitchFamily="49" charset="0"/>
              </a:rPr>
              <a:t>文法。</a:t>
            </a:r>
            <a:endParaRPr lang="en-US" altLang="zh-CN"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noRot="1"/>
          </p:cNvSpPr>
          <p:nvPr>
            <p:ph type="title"/>
          </p:nvPr>
        </p:nvSpPr>
        <p:spPr/>
        <p:txBody>
          <a:bodyPr vert="horz" wrap="square" lIns="91440" tIns="45720" rIns="91440" bIns="45720" anchor="ctr"/>
          <a:p>
            <a:pPr eaLnBrk="1" hangingPunct="1"/>
            <a:r>
              <a:rPr lang="zh-CN" altLang="en-US" dirty="0"/>
              <a:t>第四章作业</a:t>
            </a:r>
            <a:endParaRPr lang="zh-CN" altLang="en-US" dirty="0"/>
          </a:p>
        </p:txBody>
      </p:sp>
      <p:sp>
        <p:nvSpPr>
          <p:cNvPr id="69635" name="Rectangle 3"/>
          <p:cNvSpPr>
            <a:spLocks noGrp="1" noRot="1" noChangeArrowheads="1"/>
          </p:cNvSpPr>
          <p:nvPr>
            <p:ph idx="1"/>
          </p:nvPr>
        </p:nvSpPr>
        <p:spPr>
          <a:xfrm>
            <a:off x="250825" y="1557338"/>
            <a:ext cx="8497888" cy="48244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编程题：</a:t>
            </a: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        用</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或</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语言编写一</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个语法分析程序。根据</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给定</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的语法规则，结合第三章完成的词法分析程序，</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对</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C</a:t>
            </a:r>
            <a:r>
              <a:rPr kumimoji="0" lang="zh-CN" altLang="zh-CN" sz="3200" b="1" i="0" u="none" strike="noStrike" kern="1200" cap="none" spc="0" normalizeH="0" baseline="0" noProof="0" dirty="0">
                <a:ln>
                  <a:noFill/>
                </a:ln>
                <a:solidFill>
                  <a:prstClr val="black"/>
                </a:solidFill>
                <a:effectLst/>
                <a:uLnTx/>
                <a:uFillTx/>
                <a:latin typeface="+mn-lt"/>
                <a:ea typeface="+mn-ea"/>
                <a:cs typeface="+mn-cs"/>
              </a:rPr>
              <a:t>语言小</a:t>
            </a:r>
            <a:r>
              <a:rPr kumimoji="0" lang="zh-CN" altLang="zh-CN" sz="3200" b="1" i="0" u="none" strike="noStrike" kern="1200" cap="none" spc="0" normalizeH="0" baseline="0" noProof="0" dirty="0" smtClean="0">
                <a:ln>
                  <a:noFill/>
                </a:ln>
                <a:solidFill>
                  <a:prstClr val="black"/>
                </a:solidFill>
                <a:effectLst/>
                <a:uLnTx/>
                <a:uFillTx/>
                <a:latin typeface="+mn-lt"/>
                <a:ea typeface="+mn-ea"/>
                <a:cs typeface="+mn-cs"/>
              </a:rPr>
              <a:t>子集</a:t>
            </a:r>
            <a:r>
              <a:rPr kumimoji="0" lang="zh-CN" altLang="en-US" sz="3200" b="1" i="0" u="none" strike="noStrike" kern="1200" cap="none" spc="0" normalizeH="0" baseline="0" noProof="0" dirty="0" smtClean="0">
                <a:ln>
                  <a:noFill/>
                </a:ln>
                <a:solidFill>
                  <a:prstClr val="black"/>
                </a:solidFill>
                <a:effectLst/>
                <a:uLnTx/>
                <a:uFillTx/>
                <a:latin typeface="+mn-lt"/>
                <a:ea typeface="+mn-ea"/>
                <a:cs typeface="+mn-cs"/>
              </a:rPr>
              <a:t>的</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源程序</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作</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语法分析</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smtClean="0">
                <a:ln>
                  <a:noFill/>
                </a:ln>
                <a:solidFill>
                  <a:srgbClr val="FF0000"/>
                </a:solidFill>
                <a:effectLst/>
                <a:uLnTx/>
                <a:uFillTx/>
                <a:latin typeface="+mn-lt"/>
                <a:ea typeface="+mn-ea"/>
                <a:cs typeface="+mn-cs"/>
              </a:rPr>
              <a:t>采用递归下降分析技术</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。同时</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根据</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语言小子集的文法规则设置检测手段，通过查错子程序或一些查错语句，报告源程序出错位置、性质</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等。</a:t>
            </a:r>
            <a:endParaRPr kumimoji="0" lang="zh-CN" altLang="zh-CN" sz="32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noRot="1"/>
          </p:cNvSpPr>
          <p:nvPr>
            <p:ph type="title"/>
          </p:nvPr>
        </p:nvSpPr>
        <p:spPr/>
        <p:txBody>
          <a:bodyPr vert="horz" wrap="square" lIns="91440" tIns="45720" rIns="91440" bIns="45720" anchor="ctr"/>
          <a:p>
            <a:pPr eaLnBrk="1" hangingPunct="1"/>
            <a:r>
              <a:rPr lang="zh-CN" altLang="en-US" dirty="0"/>
              <a:t>相关语法规则</a:t>
            </a:r>
            <a:endParaRPr lang="zh-CN" altLang="en-US" dirty="0"/>
          </a:p>
        </p:txBody>
      </p:sp>
      <p:sp>
        <p:nvSpPr>
          <p:cNvPr id="69635" name="Rectangle 3"/>
          <p:cNvSpPr>
            <a:spLocks noGrp="1" noRot="1" noChangeArrowheads="1"/>
          </p:cNvSpPr>
          <p:nvPr>
            <p:ph idx="1"/>
          </p:nvPr>
        </p:nvSpPr>
        <p:spPr>
          <a:xfrm>
            <a:off x="323850" y="1557338"/>
            <a:ext cx="8569325" cy="4824413"/>
          </a:xfrm>
        </p:spPr>
        <p:txBody>
          <a:bodyPr vert="horz" wrap="square" lIns="91440" tIns="45720" rIns="91440" bIns="45720" numCol="1" anchor="t" anchorCtr="0" compatLnSpc="1"/>
          <a:lstStyle/>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程序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main</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en-US"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主函数</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en-US" altLang="zh-CN" sz="2800" b="0" i="0" u="none" strike="noStrike" kern="100" cap="none" spc="0" normalizeH="0" baseline="0" noProof="0" dirty="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en-US" sz="2800" b="1" i="0" u="none" strike="noStrike" kern="100" cap="none" spc="0" normalizeH="0" baseline="0" noProof="0" dirty="0" smtClean="0">
                <a:ln>
                  <a:noFill/>
                </a:ln>
                <a:solidFill>
                  <a:schemeClr val="tx1"/>
                </a:solidFill>
                <a:effectLst/>
                <a:uLnTx/>
                <a:uFillTx/>
                <a:latin typeface="宋体"/>
                <a:ea typeface="宋体"/>
                <a:cs typeface="+mn-cs"/>
              </a:rPr>
              <a:t>主函数</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0"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en-US" altLang="zh-CN" sz="2800" b="1" i="0" u="none" strike="noStrike" kern="100" cap="none" spc="0" normalizeH="0" baseline="0" noProof="0" dirty="0" err="1" smtClean="0">
                <a:ln>
                  <a:noFill/>
                </a:ln>
                <a:solidFill>
                  <a:schemeClr val="tx1"/>
                </a:solidFill>
                <a:effectLst/>
                <a:uLnTx/>
                <a:uFillTx/>
                <a:latin typeface="Times New Roman" panose="02020703060505090304"/>
                <a:ea typeface="宋体"/>
                <a:cs typeface="+mn-cs"/>
              </a:rPr>
              <a:t>int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mn-ea"/>
                <a:cs typeface="Times New Roman" panose="02020703060505090304"/>
              </a:rPr>
              <a:t>  &lt;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标识符表</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en-US" altLang="zh-CN" sz="2800" b="1" i="0" u="none" strike="noStrike" kern="100" cap="none" spc="0" normalizeH="0" baseline="0" noProof="0" dirty="0">
                <a:ln>
                  <a:noFill/>
                </a:ln>
                <a:solidFill>
                  <a:prstClr val="black"/>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标识符</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zh-CN"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 </a:t>
            </a:r>
            <a:endPar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endParaRPr>
          </a:p>
          <a:p>
            <a:pPr marL="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mn-ea"/>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en-US" altLang="zh-CN" sz="2800" b="1" i="0" u="none" strike="noStrike" kern="100" cap="none" spc="0" normalizeH="0" baseline="0" noProof="0" dirty="0" smtClean="0">
                <a:ln>
                  <a:noFill/>
                </a:ln>
                <a:solidFill>
                  <a:prstClr val="black"/>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赋值语句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条件语句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循环语句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a:spLocks noGrp="1" noRot="1"/>
          </p:cNvSpPr>
          <p:nvPr>
            <p:ph type="title"/>
          </p:nvPr>
        </p:nvSpPr>
        <p:spPr/>
        <p:txBody>
          <a:bodyPr vert="horz" wrap="square" lIns="91440" tIns="45720" rIns="91440" bIns="45720" anchor="ctr"/>
          <a:p>
            <a:pPr eaLnBrk="1" hangingPunct="1"/>
            <a:r>
              <a:rPr lang="zh-CN" altLang="en-US" dirty="0"/>
              <a:t>相关语法规则</a:t>
            </a:r>
            <a:endParaRPr lang="zh-CN" altLang="en-US" dirty="0"/>
          </a:p>
        </p:txBody>
      </p:sp>
      <p:sp>
        <p:nvSpPr>
          <p:cNvPr id="69635" name="Rectangle 3"/>
          <p:cNvSpPr>
            <a:spLocks noGrp="1" noRot="1" noChangeArrowheads="1"/>
          </p:cNvSpPr>
          <p:nvPr>
            <p:ph idx="1"/>
          </p:nvPr>
        </p:nvSpPr>
        <p:spPr>
          <a:xfrm>
            <a:off x="179388" y="1484313"/>
            <a:ext cx="8713788" cy="5257800"/>
          </a:xfrm>
        </p:spPr>
        <p:txBody>
          <a:bodyPr vert="horz" wrap="square" lIns="91440" tIns="45720" rIns="91440" bIns="45720" numCol="1" anchor="t" anchorCtr="0" compatLnSpc="1"/>
          <a:lstStyle/>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赋值语句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关系运算符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加法运算符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乘法运算符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常量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复合语句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复合语句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en-US" altLang="zh-CN" sz="2800" b="0" i="0" u="none" strike="noStrike" kern="100" cap="none" spc="0" normalizeH="0" baseline="0" noProof="0" dirty="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&gt;::=if</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1&gt;else&lt;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循环语句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&gt;::=while</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do&lt;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endParaRPr kumimoji="0" lang="zh-CN" altLang="zh-CN" sz="32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Rot="1" noChangeArrowheads="1"/>
          </p:cNvSpPr>
          <p:nvPr>
            <p:ph idx="1"/>
          </p:nvPr>
        </p:nvSpPr>
        <p:spPr>
          <a:xfrm>
            <a:off x="457200" y="1600200"/>
            <a:ext cx="8218488" cy="4924425"/>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三、</a:t>
            </a:r>
            <a:r>
              <a:rPr kumimoji="0" lang="en-US" altLang="zh-CN" sz="28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文法的定义</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和判定</a:t>
            </a: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a:buNone/>
              <a:defRPr/>
            </a:pP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Tx/>
              <a:buSzTx/>
              <a:buFont typeface="Wingdings 2" panose="05020102010507070707"/>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1</a:t>
            </a:r>
            <a:r>
              <a:rPr kumimoji="1" lang="en-US" altLang="zh-CN"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开始符号集</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首符号集</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 First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的定义和构造</a:t>
            </a:r>
            <a:endParaRPr kumimoji="1" lang="zh-CN" altLang="en-US" sz="2800" b="1" i="0" u="none" strike="noStrike" kern="1200" cap="none" spc="0" normalizeH="0" baseline="0" noProof="0" dirty="0">
              <a:ln>
                <a:noFill/>
              </a:ln>
              <a:solidFill>
                <a:prstClr val="black"/>
              </a:solidFill>
              <a:effectLst/>
              <a:uLnTx/>
              <a:uFillTx/>
              <a:latin typeface="+mn-ea"/>
              <a:ea typeface="+mn-ea"/>
              <a:cs typeface="+mn-cs"/>
            </a:endParaRPr>
          </a:p>
          <a:p>
            <a:pPr marL="0" marR="0" lvl="0" indent="0" algn="l" defTabSz="914400" rtl="0" eaLnBrk="1" fontAlgn="base" latinLnBrk="0" hangingPunct="1">
              <a:lnSpc>
                <a:spcPct val="160000"/>
              </a:lnSpc>
              <a:spcBef>
                <a:spcPct val="20000"/>
              </a:spcBef>
              <a:spcAft>
                <a:spcPct val="0"/>
              </a:spcAft>
              <a:buClrTx/>
              <a:buSzTx/>
              <a:buFont typeface="Wingdings 2" panose="05020102010507070707"/>
              <a:buNone/>
              <a:defRPr/>
            </a:pPr>
            <a:r>
              <a:rPr kumimoji="1" lang="zh-CN" altLang="en-US" sz="28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a:t>
            </a:r>
            <a:r>
              <a:rPr kumimoji="1" lang="zh-CN" altLang="en-US" sz="2800" b="1" i="0" u="none" strike="noStrike" kern="1200" cap="none" spc="0" normalizeH="0" baseline="0" noProof="0" dirty="0">
                <a:ln>
                  <a:noFill/>
                </a:ln>
                <a:solidFill>
                  <a:srgbClr val="FF0000"/>
                </a:solidFill>
                <a:effectLst/>
                <a:uLnTx/>
                <a:uFillTx/>
                <a:latin typeface="+mn-ea"/>
                <a:ea typeface="+mn-ea"/>
                <a:cs typeface="+mn-cs"/>
              </a:rPr>
              <a:t>定义</a:t>
            </a:r>
            <a:r>
              <a:rPr kumimoji="1" lang="en-US" altLang="zh-CN" sz="2800" b="1" i="0" u="none" strike="noStrike" kern="1200" cap="none" spc="0" normalizeH="0" baseline="0" noProof="0" dirty="0">
                <a:ln>
                  <a:noFill/>
                </a:ln>
                <a:solidFill>
                  <a:srgbClr val="FF0000"/>
                </a:solidFill>
                <a:effectLst/>
                <a:uLnTx/>
                <a:uFillTx/>
                <a:latin typeface="+mn-ea"/>
                <a:ea typeface="+mn-ea"/>
                <a:cs typeface="+mn-cs"/>
              </a:rPr>
              <a:t>4.1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设</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G=(V</a:t>
            </a:r>
            <a:r>
              <a:rPr kumimoji="1" lang="en-US" altLang="zh-CN" sz="2800" b="1" i="0" u="none" strike="noStrike" kern="1200" cap="none" spc="0" normalizeH="0" baseline="-25000" noProof="0" dirty="0" smtClean="0">
                <a:ln>
                  <a:noFill/>
                </a:ln>
                <a:solidFill>
                  <a:prstClr val="black"/>
                </a:solidFill>
                <a:effectLst/>
                <a:uLnTx/>
                <a:uFillTx/>
                <a:latin typeface="+mn-ea"/>
                <a:ea typeface="+mn-ea"/>
                <a:cs typeface="+mn-cs"/>
              </a:rPr>
              <a:t>N</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,V</a:t>
            </a:r>
            <a:r>
              <a:rPr kumimoji="1" lang="en-US" altLang="zh-CN" sz="2800" b="1" i="0" u="none" strike="noStrike" kern="1200" cap="none" spc="0" normalizeH="0" baseline="-25000" noProof="0" dirty="0" smtClean="0">
                <a:ln>
                  <a:noFill/>
                </a:ln>
                <a:solidFill>
                  <a:prstClr val="black"/>
                </a:solidFill>
                <a:effectLst/>
                <a:uLnTx/>
                <a:uFillTx/>
                <a:latin typeface="+mn-ea"/>
                <a:ea typeface="+mn-ea"/>
                <a:cs typeface="+mn-cs"/>
              </a:rPr>
              <a:t>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,P,S)</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是上下文无关文法，</a:t>
            </a:r>
            <a:endParaRPr kumimoji="1" lang="en-US" altLang="zh-CN" sz="2800" b="1" i="0" u="none" strike="noStrike" kern="1200" cap="none" spc="0" normalizeH="0" baseline="0" noProof="0" dirty="0" smtClean="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a</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β</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err="1" smtClean="0">
                <a:ln>
                  <a:noFill/>
                </a:ln>
                <a:solidFill>
                  <a:prstClr val="black"/>
                </a:solidFill>
                <a:effectLst/>
                <a:uLnTx/>
                <a:uFillTx/>
                <a:latin typeface="+mn-ea"/>
                <a:ea typeface="+mn-ea"/>
                <a:cs typeface="+mn-cs"/>
              </a:rPr>
              <a:t>a∈</a:t>
            </a:r>
            <a:r>
              <a:rPr kumimoji="1" lang="en-US" altLang="zh-CN" sz="2800" b="1" i="0" u="none" strike="noStrike" kern="1200" cap="none" spc="0" normalizeH="0" baseline="0" noProof="0" dirty="0" err="1">
                <a:ln>
                  <a:noFill/>
                </a:ln>
                <a:solidFill>
                  <a:prstClr val="black"/>
                </a:solidFill>
                <a:effectLst/>
                <a:uLnTx/>
                <a:uFillTx/>
                <a:latin typeface="+mn-ea"/>
                <a:ea typeface="+mn-ea"/>
                <a:cs typeface="+mn-cs"/>
              </a:rPr>
              <a:t>V</a:t>
            </a:r>
            <a:r>
              <a:rPr kumimoji="1" lang="en-US" altLang="zh-CN" sz="2800" b="1" i="0" u="none" strike="noStrike" kern="1200" cap="none" spc="0" normalizeH="0" baseline="-25000" noProof="0" dirty="0" err="1">
                <a:ln>
                  <a:noFill/>
                </a:ln>
                <a:solidFill>
                  <a:prstClr val="black"/>
                </a:solidFill>
                <a:effectLst/>
                <a:uLnTx/>
                <a:uFillTx/>
                <a:latin typeface="+mn-ea"/>
                <a:ea typeface="+mn-ea"/>
                <a:cs typeface="+mn-cs"/>
              </a:rPr>
              <a:t>T</a:t>
            </a:r>
            <a:r>
              <a:rPr kumimoji="1" lang="zh-CN" altLang="en-US" sz="2800" b="1" i="0" u="none" strike="noStrike" kern="1200" cap="none" spc="0" normalizeH="0" baseline="-2500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β</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V</a:t>
            </a:r>
            <a:r>
              <a:rPr kumimoji="1" lang="en-US" altLang="zh-CN" sz="2800" b="1" i="0" u="none" strike="noStrike" kern="1200" cap="none" spc="0" normalizeH="0" baseline="3000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endParaRPr kumimoji="1" lang="en-US" altLang="zh-CN" sz="2800" b="1" i="0" u="none" strike="noStrike" kern="1200" cap="none" spc="0" normalizeH="0" baseline="0" noProof="0" dirty="0" smtClean="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   特别</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地，</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如果</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ε</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，则</a:t>
            </a:r>
            <a:r>
              <a:rPr kumimoji="1" lang="en-US" altLang="zh-CN" sz="2800" b="1" i="0" u="none" strike="noStrike" kern="1200" cap="none" spc="0" normalizeH="0" baseline="0" noProof="0" dirty="0" err="1">
                <a:ln>
                  <a:noFill/>
                </a:ln>
                <a:solidFill>
                  <a:prstClr val="black"/>
                </a:solidFill>
                <a:effectLst/>
                <a:uLnTx/>
                <a:uFillTx/>
                <a:latin typeface="+mn-ea"/>
                <a:ea typeface="+mn-ea"/>
                <a:cs typeface="+mn-cs"/>
              </a:rPr>
              <a:t>ε</a:t>
            </a:r>
            <a:r>
              <a:rPr kumimoji="1" lang="en-US" altLang="zh-CN" sz="2800" b="1" i="0" u="none" strike="noStrike" kern="1200" cap="none" spc="0" normalizeH="0" baseline="0" noProof="0" dirty="0" err="1"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err="1">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 </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a:t>
            </a:r>
            <a:endParaRPr kumimoji="1" lang="zh-CN" altLang="en-US" sz="2800" b="1" i="0" u="none" strike="noStrike" kern="1200" cap="none" spc="0" normalizeH="0" baseline="0" noProof="0" dirty="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a:t>
            </a:r>
            <a:endParaRPr kumimoji="0" lang="zh-CN" altLang="en-US" sz="4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3556" name="TextBox 1"/>
          <p:cNvSpPr txBox="1"/>
          <p:nvPr/>
        </p:nvSpPr>
        <p:spPr>
          <a:xfrm>
            <a:off x="3419475" y="4605338"/>
            <a:ext cx="887413"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2800" dirty="0">
                <a:latin typeface="Arial" panose="02080604020202020204" pitchFamily="34" charset="0"/>
                <a:ea typeface="宋体" pitchFamily="2" charset="-122"/>
              </a:rPr>
              <a:t>*</a:t>
            </a:r>
            <a:endParaRPr lang="zh-CN" altLang="en-US" sz="2800" dirty="0">
              <a:latin typeface="Arial" panose="02080604020202020204" pitchFamily="34" charset="0"/>
              <a:ea typeface="宋体" pitchFamily="2" charset="-122"/>
            </a:endParaRPr>
          </a:p>
        </p:txBody>
      </p:sp>
      <p:sp>
        <p:nvSpPr>
          <p:cNvPr id="23557" name="TextBox 4"/>
          <p:cNvSpPr txBox="1"/>
          <p:nvPr/>
        </p:nvSpPr>
        <p:spPr>
          <a:xfrm>
            <a:off x="3563938" y="5129213"/>
            <a:ext cx="887412"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2800" dirty="0">
                <a:latin typeface="Arial" panose="02080604020202020204" pitchFamily="34" charset="0"/>
                <a:ea typeface="宋体" pitchFamily="2" charset="-122"/>
              </a:rPr>
              <a:t>*</a:t>
            </a:r>
            <a:endParaRPr lang="zh-CN" altLang="en-US" sz="2800" dirty="0">
              <a:latin typeface="Arial" panose="02080604020202020204" pitchFamily="34" charset="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Rot="1" noChangeArrowheads="1"/>
          </p:cNvSpPr>
          <p:nvPr>
            <p:ph idx="1"/>
          </p:nvPr>
        </p:nvSpPr>
        <p:spPr>
          <a:xfrm>
            <a:off x="228600" y="152400"/>
            <a:ext cx="8686800" cy="3200400"/>
          </a:xfrm>
        </p:spPr>
        <p:txBody>
          <a:bodyPr vert="horz" wrap="square" lIns="91440" tIns="45720" rIns="91440" bIns="45720" numCol="1" rtlCol="0" anchor="t" anchorCtr="0" compatLnSpc="1">
            <a:normAutofit fontScale="92500" lnSpcReduction="10000"/>
          </a:bodyPr>
          <a:lstStyle/>
          <a:p>
            <a:pPr marL="533400" marR="0" lvl="0" indent="-5334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TE′   E</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85701" name="Text Box 5"/>
          <p:cNvSpPr txBox="1">
            <a:spLocks noChangeArrowheads="1"/>
          </p:cNvSpPr>
          <p:nvPr/>
        </p:nvSpPr>
        <p:spPr bwMode="auto">
          <a:xfrm>
            <a:off x="304800" y="414338"/>
            <a:ext cx="88392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sp>
        <p:nvSpPr>
          <p:cNvPr id="285702" name="Text Box 6"/>
          <p:cNvSpPr txBox="1"/>
          <p:nvPr/>
        </p:nvSpPr>
        <p:spPr>
          <a:xfrm>
            <a:off x="0" y="3546475"/>
            <a:ext cx="9144000" cy="2798763"/>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ε}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)={*,ε}</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(*FT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 }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(i)={i}</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Rot="1"/>
          </p:cNvSpPr>
          <p:nvPr>
            <p:ph idx="1"/>
          </p:nvPr>
        </p:nvSpPr>
        <p:spPr>
          <a:xfrm>
            <a:off x="484188" y="442913"/>
            <a:ext cx="8480425" cy="6172200"/>
          </a:xfrm>
        </p:spPr>
        <p:txBody>
          <a:bodyPr vert="horz" wrap="square" lIns="91440" tIns="45720" rIns="91440" bIns="45720" anchor="t"/>
          <a:p>
            <a:pPr eaLnBrk="1" hangingPunct="1">
              <a:lnSpc>
                <a:spcPct val="160000"/>
              </a:lnSpc>
              <a:buFont typeface="Wingdings" panose="05000000000000000000" pitchFamily="2" charset="2"/>
              <a:buNone/>
            </a:pPr>
            <a:endParaRPr lang="en-US" altLang="zh-CN" sz="2800" b="1" dirty="0">
              <a:solidFill>
                <a:srgbClr val="FF0000"/>
              </a:solidFill>
            </a:endParaRPr>
          </a:p>
          <a:p>
            <a:pPr eaLnBrk="1" hangingPunct="1">
              <a:lnSpc>
                <a:spcPct val="160000"/>
              </a:lnSpc>
              <a:buFont typeface="Wingdings" panose="05000000000000000000" pitchFamily="2" charset="2"/>
              <a:buNone/>
            </a:pPr>
            <a:r>
              <a:rPr lang="en-US" altLang="zh-CN" sz="2800" b="1" dirty="0"/>
              <a:t>   </a:t>
            </a:r>
            <a:endParaRPr lang="en-US" altLang="zh-CN" sz="2800" b="1" dirty="0"/>
          </a:p>
          <a:p>
            <a:pPr eaLnBrk="1" hangingPunct="1">
              <a:lnSpc>
                <a:spcPct val="160000"/>
              </a:lnSpc>
              <a:buFont typeface="Wingdings" panose="05000000000000000000" pitchFamily="2" charset="2"/>
              <a:buNone/>
            </a:pPr>
            <a:r>
              <a:rPr lang="en-US" altLang="zh-CN" b="1" dirty="0"/>
              <a:t>2) </a:t>
            </a:r>
            <a:r>
              <a:rPr lang="zh-CN" altLang="en-US" b="1" dirty="0"/>
              <a:t>后跟符号集合</a:t>
            </a:r>
            <a:r>
              <a:rPr lang="en-US" altLang="zh-CN" b="1" dirty="0"/>
              <a:t>Follow(A)</a:t>
            </a:r>
            <a:r>
              <a:rPr lang="zh-CN" altLang="en-US" b="1" dirty="0"/>
              <a:t>的定义和构造</a:t>
            </a:r>
            <a:r>
              <a:rPr lang="zh-CN" altLang="en-US" sz="2800" dirty="0">
                <a:latin typeface="宋体" pitchFamily="2" charset="-122"/>
              </a:rPr>
              <a:t>     </a:t>
            </a:r>
            <a:r>
              <a:rPr lang="zh-CN" altLang="en-US" sz="2400" b="1" dirty="0"/>
              <a:t>      </a:t>
            </a:r>
            <a:endParaRPr lang="zh-CN" altLang="en-US" sz="2400" b="1" dirty="0"/>
          </a:p>
          <a:p>
            <a:pPr algn="just" eaLnBrk="1" hangingPunct="1">
              <a:buFont typeface="Wingdings" panose="05000000000000000000" pitchFamily="2" charset="2"/>
              <a:buNone/>
            </a:pPr>
            <a:r>
              <a:rPr lang="zh-CN" altLang="en-US" sz="2400" b="1" dirty="0"/>
              <a:t>            </a:t>
            </a:r>
            <a:endParaRPr lang="zh-CN" altLang="en-US" sz="2400" b="1" dirty="0"/>
          </a:p>
          <a:p>
            <a:pPr algn="just" eaLnBrk="1" hangingPunct="1">
              <a:buNone/>
            </a:pPr>
            <a:r>
              <a:rPr lang="zh-CN" altLang="en-US" sz="2400" b="1" dirty="0"/>
              <a:t>         </a:t>
            </a:r>
            <a:r>
              <a:rPr lang="zh-CN" altLang="en-US" sz="2800" b="1" dirty="0">
                <a:solidFill>
                  <a:srgbClr val="FF0000"/>
                </a:solidFill>
              </a:rPr>
              <a:t>定义</a:t>
            </a:r>
            <a:r>
              <a:rPr lang="en-US" altLang="zh-CN" sz="2800" b="1" dirty="0">
                <a:solidFill>
                  <a:srgbClr val="FF0000"/>
                </a:solidFill>
              </a:rPr>
              <a:t>4.2   </a:t>
            </a:r>
            <a:r>
              <a:rPr lang="zh-CN" altLang="en-US" sz="2800" b="1" dirty="0">
                <a:solidFill>
                  <a:srgbClr val="000000"/>
                </a:solidFill>
                <a:latin typeface="黑体" pitchFamily="49" charset="-122"/>
              </a:rPr>
              <a:t>设</a:t>
            </a:r>
            <a:r>
              <a:rPr lang="en-US" altLang="zh-CN" sz="2800" b="1" dirty="0">
                <a:solidFill>
                  <a:srgbClr val="000000"/>
                </a:solidFill>
                <a:latin typeface="黑体" pitchFamily="49" charset="-122"/>
              </a:rPr>
              <a:t>G=(V</a:t>
            </a:r>
            <a:r>
              <a:rPr lang="en-US" altLang="zh-CN" sz="2800" b="1" baseline="-25000" dirty="0">
                <a:solidFill>
                  <a:srgbClr val="000000"/>
                </a:solidFill>
                <a:latin typeface="黑体" pitchFamily="49" charset="-122"/>
              </a:rPr>
              <a:t>N</a:t>
            </a:r>
            <a:r>
              <a:rPr lang="en-US" altLang="zh-CN" sz="2800" b="1" dirty="0">
                <a:solidFill>
                  <a:srgbClr val="000000"/>
                </a:solidFill>
                <a:latin typeface="黑体" pitchFamily="49" charset="-122"/>
              </a:rPr>
              <a:t>,V</a:t>
            </a:r>
            <a:r>
              <a:rPr lang="en-US" altLang="zh-CN" sz="2800" b="1" baseline="-25000" dirty="0">
                <a:solidFill>
                  <a:srgbClr val="000000"/>
                </a:solidFill>
                <a:latin typeface="黑体" pitchFamily="49" charset="-122"/>
              </a:rPr>
              <a:t>T</a:t>
            </a:r>
            <a:r>
              <a:rPr lang="en-US" altLang="zh-CN" sz="2800" b="1" dirty="0">
                <a:solidFill>
                  <a:srgbClr val="000000"/>
                </a:solidFill>
                <a:latin typeface="黑体" pitchFamily="49" charset="-122"/>
              </a:rPr>
              <a:t>,P,S)</a:t>
            </a:r>
            <a:r>
              <a:rPr lang="zh-CN" altLang="en-US" sz="2800" b="1" dirty="0">
                <a:solidFill>
                  <a:srgbClr val="000000"/>
                </a:solidFill>
                <a:latin typeface="黑体" pitchFamily="49" charset="-122"/>
              </a:rPr>
              <a:t>是上下文无关文法</a:t>
            </a:r>
            <a:r>
              <a:rPr lang="zh-CN" altLang="en-US" sz="2800" b="1" dirty="0">
                <a:solidFill>
                  <a:srgbClr val="000000"/>
                </a:solidFill>
                <a:latin typeface="宋体" pitchFamily="2" charset="-122"/>
                <a:ea typeface="宋体" pitchFamily="2" charset="-122"/>
              </a:rPr>
              <a:t>，</a:t>
            </a:r>
            <a:endParaRPr lang="en-US" altLang="zh-CN" sz="2800" b="1" dirty="0">
              <a:latin typeface="宋体" pitchFamily="2" charset="-122"/>
            </a:endParaRPr>
          </a:p>
          <a:p>
            <a:pPr algn="just" eaLnBrk="1" hangingPunct="1">
              <a:lnSpc>
                <a:spcPct val="115000"/>
              </a:lnSpc>
              <a:buNone/>
            </a:pPr>
            <a:r>
              <a:rPr lang="en-US" altLang="zh-CN" sz="2800" b="1" dirty="0">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a:t>
            </a:r>
            <a:r>
              <a:rPr lang="en-US" altLang="zh-CN" sz="2800" b="1" dirty="0">
                <a:latin typeface="宋体" pitchFamily="2" charset="-122"/>
              </a:rPr>
              <a:t>(A)</a:t>
            </a:r>
            <a:r>
              <a:rPr lang="en-US" altLang="zh-CN" sz="2800" b="1" dirty="0"/>
              <a:t>={</a:t>
            </a:r>
            <a:r>
              <a:rPr lang="en-US" altLang="zh-CN" sz="2800" b="1" dirty="0">
                <a:latin typeface="宋体" pitchFamily="2" charset="-122"/>
              </a:rPr>
              <a:t>a</a:t>
            </a:r>
            <a:r>
              <a:rPr lang="en-US" altLang="zh-CN" sz="2800" b="1" dirty="0"/>
              <a:t>|S</a:t>
            </a:r>
            <a:r>
              <a:rPr lang="en-US" altLang="zh-CN" sz="2800" b="1" dirty="0">
                <a:latin typeface="宋体" pitchFamily="2" charset="-122"/>
                <a:sym typeface="Symbol" panose="05050102010706020507" pitchFamily="18" charset="2"/>
              </a:rPr>
              <a:t></a:t>
            </a:r>
            <a:r>
              <a:rPr lang="en-US" altLang="zh-CN" sz="2800" b="1" dirty="0">
                <a:sym typeface="Symbol" panose="05050102010706020507" pitchFamily="18" charset="2"/>
              </a:rPr>
              <a:t>μA</a:t>
            </a:r>
            <a:r>
              <a:rPr lang="el-GR" altLang="zh-CN" sz="2800" b="1" dirty="0">
                <a:sym typeface="Symbol" panose="05050102010706020507" pitchFamily="18" charset="2"/>
              </a:rPr>
              <a:t>β</a:t>
            </a:r>
            <a:r>
              <a:rPr lang="zh-CN" altLang="en-US" sz="2800" b="1" dirty="0">
                <a:sym typeface="Symbol" panose="05050102010706020507" pitchFamily="18" charset="2"/>
              </a:rPr>
              <a:t>，</a:t>
            </a:r>
            <a:r>
              <a:rPr lang="en-US" altLang="zh-CN" sz="2800" b="1" dirty="0">
                <a:latin typeface="宋体" pitchFamily="2" charset="-122"/>
                <a:sym typeface="Symbol" panose="05050102010706020507" pitchFamily="18" charset="2"/>
              </a:rPr>
              <a:t>a</a:t>
            </a:r>
            <a:r>
              <a:rPr lang="en-US" altLang="zh-CN" sz="2800" b="1" dirty="0"/>
              <a:t>∈</a:t>
            </a:r>
            <a:r>
              <a:rPr lang="en-US" altLang="zh-CN" sz="2800" b="1" dirty="0">
                <a:latin typeface="宋体" pitchFamily="2" charset="-122"/>
              </a:rPr>
              <a:t>V</a:t>
            </a:r>
            <a:r>
              <a:rPr lang="en-US" altLang="zh-CN" sz="2800" b="1" baseline="-25000" dirty="0">
                <a:latin typeface="宋体" pitchFamily="2" charset="-122"/>
              </a:rPr>
              <a:t>T</a:t>
            </a:r>
            <a:r>
              <a:rPr lang="zh-CN" altLang="en-US" sz="2800" b="1" baseline="-25000" dirty="0">
                <a:latin typeface="宋体" pitchFamily="2" charset="-122"/>
              </a:rPr>
              <a:t>，</a:t>
            </a:r>
            <a:r>
              <a:rPr lang="en-US" altLang="zh-CN" sz="2800" b="1" dirty="0">
                <a:solidFill>
                  <a:srgbClr val="000000"/>
                </a:solidFill>
                <a:latin typeface="宋体" pitchFamily="2" charset="-122"/>
                <a:sym typeface="Symbol" panose="05050102010706020507" pitchFamily="18" charset="2"/>
              </a:rPr>
              <a:t>a</a:t>
            </a:r>
            <a:r>
              <a:rPr lang="en-US" altLang="zh-CN" sz="2800" b="1" dirty="0">
                <a:solidFill>
                  <a:srgbClr val="000000"/>
                </a:solidFill>
              </a:rPr>
              <a:t>∈First(</a:t>
            </a:r>
            <a:r>
              <a:rPr lang="el-GR" altLang="zh-CN" sz="2800" b="1" dirty="0">
                <a:solidFill>
                  <a:srgbClr val="000000"/>
                </a:solidFill>
              </a:rPr>
              <a:t>β</a:t>
            </a:r>
            <a:r>
              <a:rPr lang="en-US" altLang="zh-CN" sz="2800" b="1" dirty="0">
                <a:solidFill>
                  <a:srgbClr val="000000"/>
                </a:solidFill>
              </a:rPr>
              <a:t>)</a:t>
            </a:r>
            <a:r>
              <a:rPr lang="en-US" altLang="zh-CN" sz="2800" b="1" dirty="0">
                <a:solidFill>
                  <a:srgbClr val="000000"/>
                </a:solidFill>
                <a:latin typeface="宋体" pitchFamily="2" charset="-122"/>
                <a:sym typeface="Symbol" panose="05050102010706020507" pitchFamily="18" charset="2"/>
              </a:rPr>
              <a:t> β</a:t>
            </a:r>
            <a:r>
              <a:rPr lang="en-US" altLang="zh-CN" sz="2800" b="1" dirty="0">
                <a:solidFill>
                  <a:srgbClr val="000000"/>
                </a:solidFill>
              </a:rPr>
              <a:t>∈</a:t>
            </a:r>
            <a:r>
              <a:rPr lang="en-US" altLang="zh-CN" sz="2800" b="1" dirty="0">
                <a:solidFill>
                  <a:srgbClr val="000000"/>
                </a:solidFill>
                <a:latin typeface="宋体" pitchFamily="2" charset="-122"/>
              </a:rPr>
              <a:t>V</a:t>
            </a:r>
            <a:r>
              <a:rPr lang="en-US" altLang="zh-CN" sz="2800" b="1" baseline="30000" dirty="0">
                <a:solidFill>
                  <a:srgbClr val="000000"/>
                </a:solidFill>
                <a:latin typeface="宋体" pitchFamily="2" charset="-122"/>
              </a:rPr>
              <a:t>+</a:t>
            </a:r>
            <a:r>
              <a:rPr lang="en-US" altLang="zh-CN" sz="2800" b="1" dirty="0"/>
              <a:t>}</a:t>
            </a:r>
            <a:r>
              <a:rPr lang="zh-CN" altLang="en-US" sz="2800" b="1" dirty="0"/>
              <a:t>，若</a:t>
            </a:r>
            <a:r>
              <a:rPr lang="en-US" altLang="zh-CN" sz="2800" b="1" dirty="0"/>
              <a:t>S</a:t>
            </a:r>
            <a:r>
              <a:rPr lang="en-US" altLang="zh-CN" sz="2800" b="1" dirty="0">
                <a:latin typeface="宋体" pitchFamily="2" charset="-122"/>
                <a:sym typeface="Symbol" panose="05050102010706020507" pitchFamily="18" charset="2"/>
              </a:rPr>
              <a:t></a:t>
            </a:r>
            <a:r>
              <a:rPr lang="el-GR" altLang="zh-CN" sz="2800" b="1" dirty="0"/>
              <a:t>μ</a:t>
            </a:r>
            <a:r>
              <a:rPr lang="en-US" altLang="zh-CN" sz="2800" b="1" dirty="0"/>
              <a:t>A</a:t>
            </a:r>
            <a:r>
              <a:rPr lang="el-GR" altLang="zh-CN" sz="2800" b="1" dirty="0"/>
              <a:t>β</a:t>
            </a:r>
            <a:r>
              <a:rPr lang="zh-CN" altLang="en-US" sz="2800" b="1" dirty="0"/>
              <a:t>，且 </a:t>
            </a:r>
            <a:r>
              <a:rPr lang="el-GR" altLang="zh-CN" sz="2800" b="1" dirty="0"/>
              <a:t>β</a:t>
            </a:r>
            <a:r>
              <a:rPr lang="en-US" altLang="zh-CN" sz="2800" b="1" dirty="0">
                <a:solidFill>
                  <a:srgbClr val="000000"/>
                </a:solidFill>
                <a:latin typeface="宋体" pitchFamily="2" charset="-122"/>
                <a:sym typeface="Symbol" panose="05050102010706020507" pitchFamily="18" charset="2"/>
              </a:rPr>
              <a:t></a:t>
            </a:r>
            <a:r>
              <a:rPr lang="en-US" altLang="zh-CN" sz="2800" b="1" dirty="0">
                <a:latin typeface="Times New Roman" panose="02020703060505090304" pitchFamily="18" charset="0"/>
                <a:cs typeface="Times New Roman" panose="02020703060505090304" pitchFamily="18" charset="0"/>
              </a:rPr>
              <a:t>Ɛ</a:t>
            </a:r>
            <a:r>
              <a:rPr lang="zh-CN" altLang="en-US" sz="2800" b="1" dirty="0">
                <a:latin typeface="Times New Roman" panose="02020703060505090304" pitchFamily="18" charset="0"/>
                <a:cs typeface="Times New Roman" panose="02020703060505090304" pitchFamily="18" charset="0"/>
              </a:rPr>
              <a:t>，</a:t>
            </a:r>
            <a:r>
              <a:rPr lang="zh-CN" altLang="en-US" sz="2800" b="1" dirty="0"/>
              <a:t>则 </a:t>
            </a:r>
            <a:r>
              <a:rPr lang="en-US" altLang="zh-CN" sz="2800" b="1" dirty="0"/>
              <a:t>#∈</a:t>
            </a:r>
            <a:r>
              <a:rPr lang="en-US" altLang="zh-CN" sz="2800" b="1" dirty="0">
                <a:solidFill>
                  <a:srgbClr val="000000"/>
                </a:solidFill>
                <a:latin typeface="Times New Roman" panose="02020703060505090304" pitchFamily="18" charset="0"/>
                <a:cs typeface="Times New Roman" panose="02020703060505090304" pitchFamily="18" charset="0"/>
              </a:rPr>
              <a:t>Follow</a:t>
            </a:r>
            <a:r>
              <a:rPr lang="en-US" altLang="zh-CN" sz="2800" b="1" dirty="0">
                <a:latin typeface="宋体" pitchFamily="2" charset="-122"/>
              </a:rPr>
              <a:t>(A)</a:t>
            </a:r>
            <a:r>
              <a:rPr lang="zh-CN" altLang="en-US" sz="2800" b="1" dirty="0">
                <a:latin typeface="宋体" pitchFamily="2" charset="-122"/>
              </a:rPr>
              <a:t>。这里，</a:t>
            </a:r>
            <a:r>
              <a:rPr lang="en-US" altLang="zh-CN" sz="2800" b="1" dirty="0">
                <a:latin typeface="宋体" pitchFamily="2" charset="-122"/>
              </a:rPr>
              <a:t>A∈V</a:t>
            </a:r>
            <a:r>
              <a:rPr lang="en-US" altLang="zh-CN" sz="2800" b="1" baseline="-25000" dirty="0">
                <a:latin typeface="宋体" pitchFamily="2" charset="-122"/>
              </a:rPr>
              <a:t>N</a:t>
            </a:r>
            <a:r>
              <a:rPr lang="zh-CN" altLang="en-US" sz="2800" b="1" dirty="0">
                <a:latin typeface="宋体" pitchFamily="2" charset="-122"/>
              </a:rPr>
              <a:t>，且</a:t>
            </a:r>
            <a:r>
              <a:rPr lang="en-US" altLang="zh-CN" sz="2800" b="1" dirty="0">
                <a:latin typeface="宋体" pitchFamily="2" charset="-122"/>
              </a:rPr>
              <a:t>S</a:t>
            </a:r>
            <a:r>
              <a:rPr lang="zh-CN" altLang="en-US" sz="2800" b="1" dirty="0">
                <a:latin typeface="宋体" pitchFamily="2" charset="-122"/>
              </a:rPr>
              <a:t>是识别符号。</a:t>
            </a:r>
            <a:endParaRPr lang="zh-CN" altLang="en-US" sz="2800" b="1" dirty="0">
              <a:latin typeface="宋体" pitchFamily="2" charset="-122"/>
            </a:endParaRPr>
          </a:p>
          <a:p>
            <a:pPr algn="just" eaLnBrk="1" hangingPunct="1">
              <a:buFont typeface="Wingdings" panose="05000000000000000000" pitchFamily="2" charset="2"/>
              <a:buNone/>
            </a:pPr>
            <a:endParaRPr lang="en-US" altLang="zh-CN" sz="2800" b="1" dirty="0">
              <a:latin typeface="宋体" pitchFamily="2" charset="-122"/>
            </a:endParaRPr>
          </a:p>
        </p:txBody>
      </p:sp>
      <p:sp>
        <p:nvSpPr>
          <p:cNvPr id="27651" name="Text Box 4"/>
          <p:cNvSpPr txBox="1"/>
          <p:nvPr/>
        </p:nvSpPr>
        <p:spPr>
          <a:xfrm>
            <a:off x="1506538" y="4379913"/>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
        <p:nvSpPr>
          <p:cNvPr id="27652" name="Text Box 5"/>
          <p:cNvSpPr txBox="1"/>
          <p:nvPr/>
        </p:nvSpPr>
        <p:spPr>
          <a:xfrm>
            <a:off x="3189288" y="3886200"/>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
        <p:nvSpPr>
          <p:cNvPr id="27653" name="Text Box 0"/>
          <p:cNvSpPr txBox="1"/>
          <p:nvPr/>
        </p:nvSpPr>
        <p:spPr>
          <a:xfrm>
            <a:off x="5410200" y="685800"/>
            <a:ext cx="184150" cy="244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endParaRPr lang="zh-CN" altLang="zh-CN" sz="1000" dirty="0">
              <a:solidFill>
                <a:srgbClr val="000000"/>
              </a:solidFill>
              <a:latin typeface="Times New Roman" panose="02020703060505090304" pitchFamily="18" charset="0"/>
              <a:ea typeface="宋体" pitchFamily="2" charset="-122"/>
            </a:endParaRPr>
          </a:p>
        </p:txBody>
      </p:sp>
      <p:sp>
        <p:nvSpPr>
          <p:cNvPr id="294913" name="Text Box 1"/>
          <p:cNvSpPr txBox="1">
            <a:spLocks noChangeArrowheads="1"/>
          </p:cNvSpPr>
          <p:nvPr/>
        </p:nvSpPr>
        <p:spPr bwMode="auto">
          <a:xfrm>
            <a:off x="304800" y="454025"/>
            <a:ext cx="88392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pic>
        <p:nvPicPr>
          <p:cNvPr id="27655" name="Picture 8"/>
          <p:cNvPicPr>
            <a:picLocks noChangeAspect="1"/>
          </p:cNvPicPr>
          <p:nvPr/>
        </p:nvPicPr>
        <p:blipFill>
          <a:blip r:embed="rId1"/>
          <a:stretch>
            <a:fillRect/>
          </a:stretch>
        </p:blipFill>
        <p:spPr>
          <a:xfrm>
            <a:off x="3613150" y="4371975"/>
            <a:ext cx="457200" cy="3238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90"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29699" name="Rectangle 3"/>
          <p:cNvSpPr>
            <a:spLocks noGrp="1" noRot="1"/>
          </p:cNvSpPr>
          <p:nvPr>
            <p:ph idx="1"/>
          </p:nvPr>
        </p:nvSpPr>
        <p:spPr>
          <a:xfrm>
            <a:off x="457200" y="1676400"/>
            <a:ext cx="8305800" cy="1447800"/>
          </a:xfrm>
        </p:spPr>
        <p:txBody>
          <a:bodyPr vert="horz" wrap="square" lIns="91440" tIns="45720" rIns="91440" bIns="45720" anchor="t"/>
          <a:p>
            <a:pPr algn="just" eaLnBrk="1" hangingPunct="1">
              <a:buFont typeface="Wingdings" panose="05000000000000000000" pitchFamily="2" charset="2"/>
              <a:buNone/>
            </a:pPr>
            <a:r>
              <a:rPr lang="zh-CN" altLang="en-US" sz="2800" b="1" dirty="0">
                <a:latin typeface="宋体" pitchFamily="2" charset="-122"/>
              </a:rPr>
              <a:t>构造方法：</a:t>
            </a:r>
            <a:r>
              <a:rPr lang="en-US" altLang="zh-CN" sz="2800" b="1" dirty="0">
                <a:solidFill>
                  <a:srgbClr val="000000"/>
                </a:solidFill>
                <a:latin typeface="Times New Roman" panose="02020703060505090304" pitchFamily="18" charset="0"/>
                <a:ea typeface="宋体" pitchFamily="2" charset="-122"/>
              </a:rPr>
              <a:t>        x,y</a:t>
            </a:r>
            <a:r>
              <a:rPr lang="en-US" altLang="zh-CN" sz="2800" b="1" dirty="0">
                <a:solidFill>
                  <a:srgbClr val="000000"/>
                </a:solidFill>
                <a:latin typeface="宋体" pitchFamily="2" charset="-122"/>
                <a:ea typeface="宋体" pitchFamily="2" charset="-122"/>
              </a:rPr>
              <a:t>∈V</a:t>
            </a:r>
            <a:r>
              <a:rPr lang="en-US" altLang="zh-CN" sz="2800" b="1" baseline="30000"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   U,</a:t>
            </a:r>
            <a:r>
              <a:rPr lang="en-US" altLang="zh-CN" sz="2800" b="1" dirty="0">
                <a:solidFill>
                  <a:srgbClr val="000000"/>
                </a:solidFill>
                <a:latin typeface="Times New Roman" panose="02020703060505090304" pitchFamily="18" charset="0"/>
                <a:ea typeface="宋体" pitchFamily="2" charset="-122"/>
              </a:rPr>
              <a:t>W</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V</a:t>
            </a:r>
            <a:r>
              <a:rPr lang="en-US" altLang="zh-CN" sz="2800" b="1" baseline="-30000" dirty="0">
                <a:solidFill>
                  <a:srgbClr val="000000"/>
                </a:solidFill>
                <a:latin typeface="Times New Roman" panose="02020703060505090304" pitchFamily="18" charset="0"/>
                <a:ea typeface="宋体" pitchFamily="2" charset="-122"/>
              </a:rPr>
              <a:t>N</a:t>
            </a:r>
            <a:endParaRPr lang="zh-CN" altLang="en-US" sz="2800" b="1" dirty="0">
              <a:latin typeface="宋体" pitchFamily="2" charset="-122"/>
            </a:endParaRPr>
          </a:p>
          <a:p>
            <a:pPr algn="just" eaLnBrk="1" hangingPunct="1">
              <a:lnSpc>
                <a:spcPct val="115000"/>
              </a:lnSpc>
              <a:buFont typeface="Wingdings" panose="05000000000000000000" pitchFamily="2" charset="2"/>
              <a:buNone/>
            </a:pPr>
            <a:r>
              <a:rPr lang="zh-CN" altLang="en-US" sz="2800" b="1" dirty="0">
                <a:solidFill>
                  <a:srgbClr val="FF0000"/>
                </a:solidFill>
                <a:latin typeface="宋体" pitchFamily="2" charset="-122"/>
              </a:rPr>
              <a:t>步骤</a:t>
            </a:r>
            <a:r>
              <a:rPr lang="en-US" altLang="zh-CN" sz="2800" b="1" dirty="0">
                <a:solidFill>
                  <a:srgbClr val="FF0000"/>
                </a:solidFill>
                <a:latin typeface="宋体" pitchFamily="2" charset="-122"/>
              </a:rPr>
              <a:t>1</a:t>
            </a:r>
            <a:r>
              <a:rPr lang="en-US" altLang="zh-CN" sz="2800" b="1" dirty="0">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latin typeface="宋体" pitchFamily="2" charset="-122"/>
              </a:rPr>
              <a:t>(S)</a:t>
            </a:r>
            <a:r>
              <a:rPr lang="zh-CN" altLang="en-US" sz="2800" b="1" dirty="0">
                <a:latin typeface="宋体" pitchFamily="2" charset="-122"/>
              </a:rPr>
              <a:t>，</a:t>
            </a:r>
            <a:r>
              <a:rPr lang="en-US" altLang="zh-CN" sz="2800" b="1" dirty="0">
                <a:latin typeface="宋体" pitchFamily="2" charset="-122"/>
              </a:rPr>
              <a:t>S</a:t>
            </a:r>
            <a:r>
              <a:rPr lang="zh-CN" altLang="en-US" sz="2800" b="1" dirty="0">
                <a:latin typeface="宋体" pitchFamily="2" charset="-122"/>
              </a:rPr>
              <a:t>是文法的识别符号；</a:t>
            </a:r>
            <a:endParaRPr lang="zh-CN" altLang="en-US" sz="2800" b="1" dirty="0">
              <a:latin typeface="宋体" pitchFamily="2" charset="-122"/>
            </a:endParaRPr>
          </a:p>
          <a:p>
            <a:pPr algn="just" eaLnBrk="1" hangingPunct="1">
              <a:lnSpc>
                <a:spcPct val="115000"/>
              </a:lnSpc>
              <a:buFont typeface="Wingdings" panose="05000000000000000000" pitchFamily="2" charset="2"/>
              <a:buNone/>
            </a:pPr>
            <a:endParaRPr lang="en-US" altLang="zh-CN" dirty="0">
              <a:latin typeface="宋体" pitchFamily="2" charset="-122"/>
            </a:endParaRPr>
          </a:p>
        </p:txBody>
      </p:sp>
      <p:sp>
        <p:nvSpPr>
          <p:cNvPr id="293894" name="Text Box 6"/>
          <p:cNvSpPr txBox="1"/>
          <p:nvPr/>
        </p:nvSpPr>
        <p:spPr>
          <a:xfrm>
            <a:off x="457200" y="2743200"/>
            <a:ext cx="8077200" cy="1406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15000"/>
              </a:lnSpc>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2</a:t>
            </a:r>
            <a:r>
              <a:rPr lang="en-US" altLang="zh-CN" sz="2800" b="1" dirty="0">
                <a:solidFill>
                  <a:srgbClr val="000000"/>
                </a:solidFill>
                <a:latin typeface="宋体" pitchFamily="2" charset="-122"/>
                <a:ea typeface="宋体" pitchFamily="2" charset="-122"/>
              </a:rPr>
              <a:t>  </a:t>
            </a:r>
            <a:r>
              <a:rPr lang="zh-CN" altLang="en-US" sz="2800" b="1" dirty="0">
                <a:solidFill>
                  <a:srgbClr val="000000"/>
                </a:solidFill>
                <a:latin typeface="宋体" pitchFamily="2" charset="-122"/>
                <a:ea typeface="宋体" pitchFamily="2" charset="-122"/>
              </a:rPr>
              <a:t>如果存在规则 </a:t>
            </a:r>
            <a:r>
              <a:rPr lang="en-US" altLang="zh-CN" sz="2800" b="1" dirty="0">
                <a:solidFill>
                  <a:srgbClr val="000000"/>
                </a:solidFill>
                <a:latin typeface="宋体" pitchFamily="2" charset="-122"/>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宋体" pitchFamily="2" charset="-122"/>
                <a:ea typeface="宋体" pitchFamily="2" charset="-122"/>
              </a:rPr>
              <a:t>xWy,</a:t>
            </a:r>
            <a:r>
              <a:rPr lang="zh-CN" altLang="en-US" sz="2800" b="1" dirty="0">
                <a:solidFill>
                  <a:srgbClr val="000000"/>
                </a:solidFill>
                <a:latin typeface="宋体" pitchFamily="2" charset="-122"/>
                <a:ea typeface="宋体" pitchFamily="2" charset="-122"/>
              </a:rPr>
              <a:t>则</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(y)</a:t>
            </a:r>
            <a:r>
              <a:rPr lang="zh-CN" altLang="en-US" sz="2800" b="1" dirty="0">
                <a:solidFill>
                  <a:srgbClr val="000000"/>
                </a:solidFill>
                <a:latin typeface="宋体" pitchFamily="2" charset="-122"/>
                <a:ea typeface="宋体" pitchFamily="2" charset="-122"/>
              </a:rPr>
              <a:t>中除</a:t>
            </a:r>
            <a:r>
              <a:rPr lang="en-US" altLang="zh-CN" sz="2800" b="1" dirty="0">
                <a:solidFill>
                  <a:srgbClr val="000000"/>
                </a:solidFill>
                <a:latin typeface="宋体" pitchFamily="2" charset="-122"/>
                <a:ea typeface="宋体" pitchFamily="2" charset="-122"/>
              </a:rPr>
              <a:t>ε</a:t>
            </a:r>
            <a:r>
              <a:rPr lang="zh-CN" altLang="en-US" sz="2800" b="1" dirty="0">
                <a:solidFill>
                  <a:srgbClr val="000000"/>
                </a:solidFill>
                <a:latin typeface="宋体" pitchFamily="2" charset="-122"/>
                <a:ea typeface="宋体" pitchFamily="2" charset="-122"/>
              </a:rPr>
              <a:t>外的一切符号都属于</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(W)</a:t>
            </a:r>
            <a:r>
              <a:rPr lang="zh-CN" altLang="en-US" sz="2800" b="1" dirty="0">
                <a:solidFill>
                  <a:srgbClr val="000000"/>
                </a:solidFill>
                <a:latin typeface="宋体" pitchFamily="2" charset="-122"/>
                <a:ea typeface="宋体" pitchFamily="2" charset="-122"/>
              </a:rPr>
              <a:t> ；</a:t>
            </a:r>
            <a:endParaRPr lang="zh-CN" altLang="en-US"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solidFill>
                <a:srgbClr val="000000"/>
              </a:solidFill>
              <a:latin typeface="Times New Roman" panose="02020703060505090304" pitchFamily="18" charset="0"/>
              <a:ea typeface="宋体" pitchFamily="2" charset="-122"/>
            </a:endParaRPr>
          </a:p>
        </p:txBody>
      </p:sp>
      <p:sp>
        <p:nvSpPr>
          <p:cNvPr id="293895" name="Text Box 7"/>
          <p:cNvSpPr txBox="1"/>
          <p:nvPr/>
        </p:nvSpPr>
        <p:spPr>
          <a:xfrm>
            <a:off x="457200" y="3810000"/>
            <a:ext cx="8240713" cy="16303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20000"/>
              </a:lnSpc>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Times New Roman" panose="02020703060505090304" pitchFamily="18" charset="0"/>
                <a:ea typeface="宋体" pitchFamily="2" charset="-122"/>
              </a:rPr>
              <a:t>3</a:t>
            </a:r>
            <a:r>
              <a:rPr lang="en-US" altLang="zh-CN" sz="2800" b="1" dirty="0">
                <a:solidFill>
                  <a:srgbClr val="000000"/>
                </a:solidFill>
                <a:latin typeface="Times New Roman" panose="02020703060505090304" pitchFamily="18" charset="0"/>
                <a:ea typeface="宋体" pitchFamily="2" charset="-122"/>
              </a:rPr>
              <a:t>    </a:t>
            </a:r>
            <a:r>
              <a:rPr lang="zh-CN" altLang="en-US" sz="2800" b="1" dirty="0">
                <a:solidFill>
                  <a:srgbClr val="000000"/>
                </a:solidFill>
                <a:latin typeface="宋体" pitchFamily="2" charset="-122"/>
                <a:ea typeface="宋体" pitchFamily="2" charset="-122"/>
              </a:rPr>
              <a:t>如果存在规则</a:t>
            </a:r>
            <a:r>
              <a:rPr lang="en-US" altLang="zh-CN" sz="2800" b="1" dirty="0">
                <a:solidFill>
                  <a:srgbClr val="000000"/>
                </a:solidFill>
                <a:latin typeface="Times New Roman" panose="02020703060505090304" pitchFamily="18" charset="0"/>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ea typeface="宋体" pitchFamily="2" charset="-122"/>
              </a:rPr>
              <a:t>xW</a:t>
            </a:r>
            <a:r>
              <a:rPr lang="zh-CN" altLang="en-US" sz="2800" b="1" dirty="0">
                <a:solidFill>
                  <a:srgbClr val="000000"/>
                </a:solidFill>
                <a:latin typeface="宋体" pitchFamily="2" charset="-122"/>
                <a:ea typeface="宋体" pitchFamily="2" charset="-122"/>
              </a:rPr>
              <a:t>或</a:t>
            </a:r>
            <a:r>
              <a:rPr lang="en-US" altLang="zh-CN" sz="2800" b="1" dirty="0">
                <a:solidFill>
                  <a:srgbClr val="000000"/>
                </a:solidFill>
                <a:latin typeface="Times New Roman" panose="02020703060505090304" pitchFamily="18" charset="0"/>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ea typeface="宋体" pitchFamily="2" charset="-122"/>
              </a:rPr>
              <a:t>xWy</a:t>
            </a:r>
            <a:r>
              <a:rPr lang="zh-CN" altLang="en-US" sz="2800" b="1" dirty="0">
                <a:solidFill>
                  <a:srgbClr val="000000"/>
                </a:solidFill>
                <a:latin typeface="宋体" pitchFamily="2" charset="-122"/>
                <a:ea typeface="宋体" pitchFamily="2" charset="-122"/>
              </a:rPr>
              <a:t>，其中</a:t>
            </a:r>
            <a:r>
              <a:rPr lang="en-US" altLang="zh-CN" sz="2800" b="1" dirty="0">
                <a:solidFill>
                  <a:srgbClr val="000000"/>
                </a:solidFill>
                <a:latin typeface="Times New Roman" panose="02020703060505090304" pitchFamily="18" charset="0"/>
                <a:ea typeface="宋体" pitchFamily="2" charset="-122"/>
              </a:rPr>
              <a:t>First(y)</a:t>
            </a:r>
            <a:r>
              <a:rPr lang="zh-CN" altLang="en-US" sz="2800" b="1" dirty="0">
                <a:solidFill>
                  <a:srgbClr val="000000"/>
                </a:solidFill>
                <a:latin typeface="宋体" pitchFamily="2" charset="-122"/>
                <a:ea typeface="宋体" pitchFamily="2" charset="-122"/>
              </a:rPr>
              <a:t>包含</a:t>
            </a:r>
            <a:r>
              <a:rPr lang="en-US" altLang="zh-CN" sz="2800" b="1" dirty="0">
                <a:solidFill>
                  <a:srgbClr val="000000"/>
                </a:solidFill>
                <a:latin typeface="宋体" pitchFamily="2" charset="-122"/>
                <a:ea typeface="宋体" pitchFamily="2" charset="-122"/>
              </a:rPr>
              <a:t>ε</a:t>
            </a:r>
            <a:r>
              <a:rPr lang="en-US" altLang="zh-CN" sz="2800" b="1" dirty="0">
                <a:solidFill>
                  <a:srgbClr val="000000"/>
                </a:solidFill>
                <a:latin typeface="Times New Roman" panose="02020703060505090304" pitchFamily="18" charset="0"/>
                <a:ea typeface="宋体" pitchFamily="2" charset="-122"/>
              </a:rPr>
              <a:t>(</a:t>
            </a:r>
            <a:r>
              <a:rPr lang="zh-CN" altLang="en-US" sz="2800" b="1" dirty="0">
                <a:solidFill>
                  <a:srgbClr val="000000"/>
                </a:solidFill>
                <a:latin typeface="宋体" pitchFamily="2" charset="-122"/>
                <a:ea typeface="宋体" pitchFamily="2" charset="-122"/>
              </a:rPr>
              <a:t>即</a:t>
            </a:r>
            <a:r>
              <a:rPr lang="en-US" altLang="zh-CN" sz="2800" b="1" dirty="0">
                <a:solidFill>
                  <a:srgbClr val="000000"/>
                </a:solidFill>
                <a:latin typeface="Times New Roman" panose="02020703060505090304" pitchFamily="18" charset="0"/>
                <a:ea typeface="宋体" pitchFamily="2" charset="-122"/>
              </a:rPr>
              <a:t>,y=&gt; </a:t>
            </a:r>
            <a:r>
              <a:rPr lang="en-US" altLang="zh-CN" sz="2800" b="1" dirty="0">
                <a:solidFill>
                  <a:srgbClr val="000000"/>
                </a:solidFill>
                <a:latin typeface="宋体" pitchFamily="2" charset="-122"/>
                <a:ea typeface="宋体" pitchFamily="2" charset="-122"/>
              </a:rPr>
              <a:t>ε</a:t>
            </a:r>
            <a:r>
              <a:rPr lang="en-US" altLang="zh-CN" sz="2800" b="1" dirty="0">
                <a:solidFill>
                  <a:srgbClr val="000000"/>
                </a:solidFill>
                <a:latin typeface="Times New Roman" panose="02020703060505090304" pitchFamily="18" charset="0"/>
                <a:ea typeface="宋体" pitchFamily="2" charset="-122"/>
              </a:rPr>
              <a:t>)</a:t>
            </a:r>
            <a:r>
              <a:rPr lang="zh-CN" altLang="en-US" sz="2800" b="1" dirty="0">
                <a:solidFill>
                  <a:srgbClr val="000000"/>
                </a:solidFill>
                <a:latin typeface="宋体" pitchFamily="2" charset="-122"/>
                <a:ea typeface="宋体" pitchFamily="2" charset="-122"/>
              </a:rPr>
              <a:t>，则</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Times New Roman" panose="02020703060505090304" pitchFamily="18" charset="0"/>
                <a:ea typeface="宋体" pitchFamily="2" charset="-122"/>
              </a:rPr>
              <a:t>(U)</a:t>
            </a:r>
            <a:r>
              <a:rPr lang="zh-CN" altLang="en-US" sz="2800" b="1" dirty="0">
                <a:solidFill>
                  <a:srgbClr val="000000"/>
                </a:solidFill>
                <a:latin typeface="宋体" pitchFamily="2" charset="-122"/>
                <a:ea typeface="宋体" pitchFamily="2" charset="-122"/>
              </a:rPr>
              <a:t>中的一切符号都属于</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Times New Roman" panose="02020703060505090304" pitchFamily="18" charset="0"/>
                <a:ea typeface="宋体" pitchFamily="2" charset="-122"/>
              </a:rPr>
              <a:t>(W)</a:t>
            </a:r>
            <a:r>
              <a:rPr lang="zh-CN" altLang="en-US" sz="2800" b="1" dirty="0">
                <a:solidFill>
                  <a:srgbClr val="000000"/>
                </a:solidFill>
                <a:latin typeface="宋体" pitchFamily="2" charset="-122"/>
                <a:ea typeface="宋体" pitchFamily="2" charset="-122"/>
              </a:rPr>
              <a:t> 。</a:t>
            </a:r>
            <a:endParaRPr lang="zh-CN" altLang="en-US" sz="2800" b="1" dirty="0">
              <a:solidFill>
                <a:srgbClr val="000000"/>
              </a:solidFill>
              <a:latin typeface="宋体" pitchFamily="2" charset="-122"/>
              <a:ea typeface="宋体" pitchFamily="2" charset="-122"/>
            </a:endParaRPr>
          </a:p>
        </p:txBody>
      </p:sp>
      <p:sp>
        <p:nvSpPr>
          <p:cNvPr id="293897" name="Text Box 9"/>
          <p:cNvSpPr txBox="1"/>
          <p:nvPr/>
        </p:nvSpPr>
        <p:spPr>
          <a:xfrm>
            <a:off x="3519488" y="4267200"/>
            <a:ext cx="609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2800" b="1" dirty="0">
                <a:solidFill>
                  <a:srgbClr val="000000"/>
                </a:solidFill>
                <a:latin typeface="Times New Roman" panose="02020703060505090304" pitchFamily="18" charset="0"/>
                <a:ea typeface="宋体" pitchFamily="2" charset="-122"/>
              </a:rPr>
              <a:t>*</a:t>
            </a:r>
            <a:endParaRPr lang="en-US" altLang="zh-CN" sz="2800" b="1" dirty="0">
              <a:solidFill>
                <a:srgbClr val="000000"/>
              </a:solidFill>
              <a:latin typeface="Times New Roman" panose="02020703060505090304" pitchFamily="18" charset="0"/>
              <a:ea typeface="宋体" pitchFamily="2" charset="-122"/>
            </a:endParaRPr>
          </a:p>
        </p:txBody>
      </p:sp>
      <p:sp>
        <p:nvSpPr>
          <p:cNvPr id="293898" name="Text Box 10"/>
          <p:cNvSpPr txBox="1"/>
          <p:nvPr/>
        </p:nvSpPr>
        <p:spPr>
          <a:xfrm>
            <a:off x="468313" y="5373688"/>
            <a:ext cx="822960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20000"/>
              </a:lnSpc>
              <a:spcBef>
                <a:spcPct val="50000"/>
              </a:spcBef>
              <a:buClrTx/>
              <a:buSzPct val="100000"/>
              <a:buNone/>
            </a:pPr>
            <a:r>
              <a:rPr lang="en-US" altLang="zh-CN" sz="2800" b="1" dirty="0">
                <a:solidFill>
                  <a:srgbClr val="000000"/>
                </a:solidFill>
                <a:latin typeface="宋体" pitchFamily="2" charset="-122"/>
                <a:ea typeface="宋体" pitchFamily="2" charset="-122"/>
              </a:rPr>
              <a:t>    </a:t>
            </a:r>
            <a:r>
              <a:rPr lang="zh-CN" altLang="en-US" sz="2800" b="1" dirty="0">
                <a:solidFill>
                  <a:srgbClr val="000000"/>
                </a:solidFill>
                <a:latin typeface="宋体" pitchFamily="2" charset="-122"/>
                <a:ea typeface="宋体" pitchFamily="2" charset="-122"/>
              </a:rPr>
              <a:t>对于所有非终结符号</a:t>
            </a:r>
            <a:r>
              <a:rPr lang="en-US" altLang="zh-CN" sz="2800" b="1" dirty="0">
                <a:solidFill>
                  <a:srgbClr val="000000"/>
                </a:solidFill>
                <a:latin typeface="宋体" pitchFamily="2" charset="-122"/>
                <a:ea typeface="宋体" pitchFamily="2" charset="-122"/>
              </a:rPr>
              <a:t>U</a:t>
            </a:r>
            <a:r>
              <a:rPr lang="zh-CN" altLang="en-US" sz="2800" b="1" dirty="0">
                <a:solidFill>
                  <a:srgbClr val="000000"/>
                </a:solidFill>
                <a:latin typeface="宋体" pitchFamily="2" charset="-122"/>
                <a:ea typeface="宋体" pitchFamily="2" charset="-122"/>
              </a:rPr>
              <a:t>，重复应用上述步骤直到再无终结符号或</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能被添入到</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(U)</a:t>
            </a:r>
            <a:r>
              <a:rPr lang="zh-CN" altLang="en-US" sz="2800" b="1" dirty="0">
                <a:solidFill>
                  <a:srgbClr val="000000"/>
                </a:solidFill>
                <a:latin typeface="宋体" pitchFamily="2" charset="-122"/>
                <a:ea typeface="宋体" pitchFamily="2" charset="-122"/>
              </a:rPr>
              <a:t>集合中</a:t>
            </a:r>
            <a:r>
              <a:rPr lang="zh-CN" altLang="en-US" sz="2800" dirty="0">
                <a:solidFill>
                  <a:srgbClr val="000000"/>
                </a:solidFill>
                <a:latin typeface="宋体" pitchFamily="2" charset="-122"/>
                <a:ea typeface="宋体" pitchFamily="2" charset="-122"/>
              </a:rPr>
              <a:t>。</a:t>
            </a:r>
            <a:endParaRPr lang="zh-CN" altLang="en-US" sz="2800" dirty="0">
              <a:solidFill>
                <a:srgbClr val="000000"/>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8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38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38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3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4" grpId="0"/>
      <p:bldP spid="293895" grpId="0"/>
      <p:bldP spid="293897" grpId="0"/>
      <p:bldP spid="293898"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10625</Words>
  <Application>WPS 演示</Application>
  <PresentationFormat>全屏显示(4:3)</PresentationFormat>
  <Paragraphs>947</Paragraphs>
  <Slides>57</Slides>
  <Notes>44</Notes>
  <HiddenSlides>3</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3</vt:i4>
      </vt:variant>
      <vt:variant>
        <vt:lpstr>幻灯片标题</vt:lpstr>
      </vt:variant>
      <vt:variant>
        <vt:i4>57</vt:i4>
      </vt:variant>
    </vt:vector>
  </HeadingPairs>
  <TitlesOfParts>
    <vt:vector size="81" baseType="lpstr">
      <vt:lpstr>Arial</vt:lpstr>
      <vt:lpstr>宋体</vt:lpstr>
      <vt:lpstr>Wingdings</vt:lpstr>
      <vt:lpstr>Liberation Sans</vt:lpstr>
      <vt:lpstr>文泉驿微米黑</vt:lpstr>
      <vt:lpstr>Franklin Gothic Medium</vt:lpstr>
      <vt:lpstr>Pothana2000</vt:lpstr>
      <vt:lpstr>微软雅黑</vt:lpstr>
      <vt:lpstr>Wingdings 2</vt:lpstr>
      <vt:lpstr>Arial</vt:lpstr>
      <vt:lpstr>Times New Roman</vt:lpstr>
      <vt:lpstr>Wingdings 2</vt:lpstr>
      <vt:lpstr>Symbol</vt:lpstr>
      <vt:lpstr>Courier New</vt:lpstr>
      <vt:lpstr>黑体</vt:lpstr>
      <vt:lpstr>Times New Roman</vt:lpstr>
      <vt:lpstr>宋体</vt:lpstr>
      <vt:lpstr>Franklin Gothic Book</vt:lpstr>
      <vt:lpstr>宋体</vt:lpstr>
      <vt:lpstr>Arial Unicode MS</vt:lpstr>
      <vt:lpstr>暗香扑面</vt:lpstr>
      <vt:lpstr>Word.Document.8</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自顶向下语法分析方法</vt:lpstr>
      <vt:lpstr>第四章  自顶向下语法分析方法</vt:lpstr>
      <vt:lpstr>PowerPoint 演示文稿</vt:lpstr>
      <vt:lpstr>第四章  自顶向下语法分析方法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自顶向下语法分析方法</vt:lpstr>
      <vt:lpstr>第四章  自顶向下语法分析方法</vt:lpstr>
      <vt:lpstr>第四章  自顶向下语法分析方法</vt:lpstr>
      <vt:lpstr>第四章  自顶向下语法分析方法</vt:lpstr>
      <vt:lpstr>第四章  自顶向下语法分析方法</vt:lpstr>
      <vt:lpstr>第四章  自顶向下语法分析方法</vt:lpstr>
      <vt:lpstr>PowerPoint 演示文稿</vt:lpstr>
      <vt:lpstr>思考题</vt:lpstr>
      <vt:lpstr>第四章作业</vt:lpstr>
      <vt:lpstr>第四章作业</vt:lpstr>
      <vt:lpstr>相关语法规则</vt:lpstr>
      <vt:lpstr>相关语法规则</vt:lpstr>
    </vt:vector>
  </TitlesOfParts>
  <Company>jspdi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wsn</dc:creator>
  <cp:lastModifiedBy>godlovesjonny</cp:lastModifiedBy>
  <cp:revision>311</cp:revision>
  <dcterms:created xsi:type="dcterms:W3CDTF">2019-12-08T12:56:39Z</dcterms:created>
  <dcterms:modified xsi:type="dcterms:W3CDTF">2019-12-08T12:56:39Z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