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17" r:id="rId4"/>
    <p:sldId id="259" r:id="rId5"/>
    <p:sldId id="260" r:id="rId6"/>
    <p:sldId id="261" r:id="rId7"/>
    <p:sldId id="318" r:id="rId8"/>
    <p:sldId id="319" r:id="rId9"/>
    <p:sldId id="320" r:id="rId10"/>
    <p:sldId id="322" r:id="rId11"/>
    <p:sldId id="321" r:id="rId12"/>
    <p:sldId id="265" r:id="rId13"/>
    <p:sldId id="266" r:id="rId14"/>
    <p:sldId id="310" r:id="rId15"/>
    <p:sldId id="267" r:id="rId16"/>
    <p:sldId id="323" r:id="rId17"/>
    <p:sldId id="268" r:id="rId18"/>
    <p:sldId id="313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315" r:id="rId38"/>
    <p:sldId id="289" r:id="rId39"/>
    <p:sldId id="290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14" r:id="rId54"/>
    <p:sldId id="325" r:id="rId55"/>
    <p:sldId id="326" r:id="rId56"/>
    <p:sldId id="305" r:id="rId57"/>
    <p:sldId id="307" r:id="rId58"/>
    <p:sldId id="330" r:id="rId59"/>
    <p:sldId id="331" r:id="rId60"/>
    <p:sldId id="332" r:id="rId61"/>
    <p:sldId id="333" r:id="rId62"/>
    <p:sldId id="334" r:id="rId63"/>
    <p:sldId id="335" r:id="rId64"/>
    <p:sldId id="327" r:id="rId65"/>
    <p:sldId id="328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1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65A1-F139-4F6B-B6ED-EE10E9F2E569}" type="datetime1">
              <a:rPr lang="zh-CN" altLang="en-US" smtClean="0">
                <a:solidFill>
                  <a:srgbClr val="1C1C1C"/>
                </a:solidFill>
              </a:rPr>
            </a:fld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1C1C1C"/>
                </a:solidFill>
              </a:rPr>
              <a:t>计算机操作系统</a:t>
            </a: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6681-1A5F-4648-A7E6-CDDA3170A732}" type="slidenum">
              <a:rPr lang="en-US" altLang="zh-CN" smtClean="0">
                <a:solidFill>
                  <a:srgbClr val="1C1C1C"/>
                </a:solidFill>
              </a:rPr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443D-F730-43F5-ABB0-19D93569FDEF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计算机操作系统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C41C-7EF5-40B9-9913-13C7397896B5}" type="slidenum">
              <a:rPr lang="en-US" altLang="zh-CN" smtClean="0"/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64CD-3E8B-4BC3-A227-220FE5824C9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计算机操作系统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582E-02D2-41E4-9AA3-85FAE684371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4150"/>
            <a:ext cx="8272463" cy="7905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6725" y="1219200"/>
            <a:ext cx="4167188" cy="4913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86313" y="1219200"/>
            <a:ext cx="4168775" cy="49133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5BF9547-435B-4546-89AE-40DE425CF88F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计算机操作系统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A258E16-A41D-475E-B3E3-73A3727E79F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2060"/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rgbClr val="002060"/>
              </a:buClr>
              <a:buFont typeface="Wingdings" panose="05000000000000000000" pitchFamily="2" charset="2"/>
              <a:buChar char="n"/>
              <a:defRPr/>
            </a:lvl2pPr>
            <a:lvl3pPr marL="1143000" indent="-228600">
              <a:buClr>
                <a:srgbClr val="002060"/>
              </a:buClr>
              <a:buFont typeface="Wingdings" panose="05000000000000000000" pitchFamily="2" charset="2"/>
              <a:buChar char="n"/>
              <a:defRPr/>
            </a:lvl3pPr>
            <a:lvl4pPr marL="1600200" indent="-228600">
              <a:buClr>
                <a:srgbClr val="002060"/>
              </a:buClr>
              <a:buFont typeface="Wingdings" panose="05000000000000000000" pitchFamily="2" charset="2"/>
              <a:buChar char="n"/>
              <a:defRPr/>
            </a:lvl4pPr>
            <a:lvl5pPr marL="2057400" indent="-228600">
              <a:buClr>
                <a:srgbClr val="002060"/>
              </a:buClr>
              <a:buFont typeface="Wingdings" panose="05000000000000000000" pitchFamily="2" charset="2"/>
              <a:buChar char="n"/>
              <a:defRPr/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 eaLnBrk="1" latinLnBrk="0" hangingPunct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 eaLnBrk="1" latinLnBrk="0" hangingPunct="1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 eaLnBrk="1" latinLnBrk="0" hangingPunct="1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15DE9284-DF5F-4D71-B41E-B611952F77D5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r>
              <a:rPr lang="en-US" altLang="zh-CN" smtClean="0"/>
              <a:t>计算机操作系统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FF18-6F55-4F31-A9D5-4570487BA2A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A3AC-887A-4913-A939-DD40C1B7B5DE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计算机操作系统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DF37-A8AC-4761-9401-3595F04DA03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39D5-186A-4210-A1CC-D0736564BB8E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计算机操作系统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160F-B4BC-4B98-8A55-D603E539CD9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5901-F494-4620-BAFE-6CE561B50B26}" type="datetime1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计算机操作系统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71F0-CA53-4D14-83EB-FD0E0A8FC07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CAF2-C555-48A3-A7F3-826CC381C4E6}" type="datetime1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计算机操作系统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10F6-15F6-4BD6-A977-1B8D56DE39A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5BAA-AED4-4774-B035-51E4E6780802}" type="datetime1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计算机操作系统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913E-7FEA-4EDC-A146-E1EFF7A64B63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31DF-C0AD-4BB9-A899-6512335B6F5E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计算机操作系统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4791-7B50-4D23-9D83-6DFAB5063A4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D1F7-48ED-4894-84A5-8394A742359D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计算机操作系统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9615-98FE-4121-87CF-AF106FC8AE77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36D431-3CBE-4AEF-8BF4-CD3E0F30811F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计算机操作系统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36A09D-F192-4352-85E1-0F466040F8C1}" type="slidenum">
              <a:rPr lang="en-US" altLang="zh-CN" smtClean="0"/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6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操作系统原理</a:t>
            </a:r>
            <a:endParaRPr lang="zh-CN" altLang="en-US" sz="7200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91440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4400" b="1" dirty="0" smtClean="0">
                <a:ea typeface="华文行楷" pitchFamily="2" charset="-122"/>
              </a:rPr>
              <a:t>南京工业大学</a:t>
            </a:r>
            <a:endParaRPr lang="en-US" altLang="zh-CN" sz="4400" b="1" dirty="0" smtClean="0">
              <a:ea typeface="华文行楷" pitchFamily="2" charset="-122"/>
            </a:endParaRPr>
          </a:p>
          <a:p>
            <a:r>
              <a:rPr lang="zh-CN" altLang="en-US" sz="4400" b="1" dirty="0" smtClean="0">
                <a:ea typeface="华文行楷" pitchFamily="2" charset="-122"/>
              </a:rPr>
              <a:t>计算机科学与技术学院</a:t>
            </a:r>
            <a:endParaRPr lang="zh-CN" altLang="en-US" sz="4400" b="1" dirty="0"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76672"/>
            <a:ext cx="7772400" cy="7620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1.1  OS</a:t>
            </a:r>
            <a:r>
              <a:rPr lang="zh-CN" altLang="en-US" dirty="0">
                <a:latin typeface="Times New Roman" pitchFamily="18" charset="0"/>
              </a:rPr>
              <a:t>的目标和作用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A820-5481-4F2D-8942-31770B8C73A3}" type="slidenum">
              <a:rPr lang="en-US" altLang="zh-CN"/>
            </a:fld>
            <a:endParaRPr lang="en-US" altLang="zh-CN"/>
          </a:p>
        </p:txBody>
      </p:sp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827584" y="1844824"/>
            <a:ext cx="6753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1.1.1   OS</a:t>
            </a:r>
            <a:r>
              <a:rPr kumimoji="1" lang="zh-CN" altLang="en-US" sz="40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的目标</a:t>
            </a:r>
            <a:endParaRPr kumimoji="1" lang="zh-CN" altLang="en-US" sz="4000" b="1" dirty="0">
              <a:solidFill>
                <a:srgbClr val="000000"/>
              </a:solidFill>
              <a:latin typeface="Arial" panose="02080604020202020204" pitchFamily="34" charset="0"/>
              <a:ea typeface="黑体" pitchFamily="2" charset="-122"/>
            </a:endParaRPr>
          </a:p>
        </p:txBody>
      </p:sp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1187625" y="2924944"/>
            <a:ext cx="237626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n"/>
            </a:pP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方便性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有效性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可扩展性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开放性</a:t>
            </a:r>
            <a:endParaRPr kumimoji="1"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线形标注 2(带边框和强调线) 1"/>
          <p:cNvSpPr/>
          <p:nvPr/>
        </p:nvSpPr>
        <p:spPr>
          <a:xfrm>
            <a:off x="3635896" y="2996952"/>
            <a:ext cx="5040560" cy="3312368"/>
          </a:xfrm>
          <a:prstGeom prst="accentBorderCallout2">
            <a:avLst>
              <a:gd name="adj1" fmla="val 44978"/>
              <a:gd name="adj2" fmla="val -2917"/>
              <a:gd name="adj3" fmla="val 44637"/>
              <a:gd name="adj4" fmla="val -7700"/>
              <a:gd name="adj5" fmla="val 53662"/>
              <a:gd name="adj6" fmla="val -1734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400" b="1" dirty="0" smtClean="0">
                <a:solidFill>
                  <a:schemeClr val="tx1"/>
                </a:solidFill>
                <a:ea typeface="楷体_GB2312" pitchFamily="49" charset="-122"/>
              </a:rPr>
              <a:t>如何做到开放？</a:t>
            </a:r>
            <a:endParaRPr kumimoji="1" lang="en-US" altLang="zh-CN" sz="2400" b="1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</a:pPr>
            <a:r>
              <a:rPr kumimoji="1" lang="zh-CN" altLang="en-US" sz="2400" b="1" dirty="0" smtClean="0">
                <a:solidFill>
                  <a:schemeClr val="tx1"/>
                </a:solidFill>
                <a:ea typeface="楷体_GB2312" pitchFamily="49" charset="-122"/>
              </a:rPr>
              <a:t>大家使用实现约定好的统一标准，遵循世界标准规范。</a:t>
            </a:r>
            <a:endParaRPr kumimoji="1" lang="en-US" altLang="zh-CN" sz="2400" b="1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什么是开放性？</a:t>
            </a:r>
            <a:endParaRPr kumimoji="1" lang="en-US" altLang="zh-CN" sz="2400" b="1" dirty="0">
              <a:solidFill>
                <a:schemeClr val="tx1"/>
              </a:solidFill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</a:pPr>
            <a:r>
              <a:rPr kumimoji="1" lang="zh-CN" altLang="en-US" sz="2400" b="1" dirty="0" smtClean="0">
                <a:solidFill>
                  <a:schemeClr val="tx1"/>
                </a:solidFill>
                <a:ea typeface="楷体_GB2312" pitchFamily="49" charset="-122"/>
              </a:rPr>
              <a:t>凡是能遵循世界标准规范，特别是遵循开放系统互联</a:t>
            </a:r>
            <a:r>
              <a:rPr kumimoji="1" lang="en-US" altLang="zh-CN" sz="2400" b="1" dirty="0" smtClean="0">
                <a:solidFill>
                  <a:schemeClr val="tx1"/>
                </a:solidFill>
                <a:ea typeface="楷体_GB2312" pitchFamily="49" charset="-122"/>
              </a:rPr>
              <a:t>OSI</a:t>
            </a:r>
            <a:r>
              <a:rPr kumimoji="1" lang="zh-CN" altLang="en-US" sz="2400" b="1" dirty="0" smtClean="0">
                <a:solidFill>
                  <a:schemeClr val="tx1"/>
                </a:solidFill>
                <a:ea typeface="楷体_GB2312" pitchFamily="49" charset="-122"/>
              </a:rPr>
              <a:t>国际标准都可以被认为具备开放性。</a:t>
            </a:r>
            <a:endParaRPr kumimoji="1" lang="zh-CN" altLang="en-US" sz="24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530350"/>
            <a:ext cx="7683500" cy="1981200"/>
          </a:xfrm>
        </p:spPr>
        <p:txBody>
          <a:bodyPr/>
          <a:lstStyle/>
          <a:p>
            <a:pPr algn="just"/>
            <a:r>
              <a:rPr lang="zh-CN" altLang="en-US" sz="2800" b="1" dirty="0">
                <a:latin typeface="Times New Roman" pitchFamily="18" charset="0"/>
              </a:rPr>
              <a:t>从用户观点看，</a:t>
            </a:r>
            <a:r>
              <a:rPr lang="en-US" altLang="zh-CN" sz="2800" b="1" dirty="0"/>
              <a:t>OS</a:t>
            </a:r>
            <a:r>
              <a:rPr lang="zh-CN" altLang="en-US" sz="2800" b="1" dirty="0">
                <a:latin typeface="Times New Roman" pitchFamily="18" charset="0"/>
              </a:rPr>
              <a:t>是用户和计算机硬件系统之间的接口</a:t>
            </a:r>
            <a:endParaRPr lang="zh-CN" altLang="en-US" sz="2800" b="1" dirty="0"/>
          </a:p>
          <a:p>
            <a:pPr algn="just"/>
            <a:r>
              <a:rPr lang="zh-CN" altLang="en-US" sz="2800" b="1" dirty="0">
                <a:latin typeface="Times New Roman" pitchFamily="18" charset="0"/>
              </a:rPr>
              <a:t>从资源管理观点看，</a:t>
            </a:r>
            <a:r>
              <a:rPr lang="en-US" altLang="zh-CN" sz="2800" b="1" dirty="0"/>
              <a:t>OS</a:t>
            </a:r>
            <a:r>
              <a:rPr lang="zh-CN" altLang="en-US" sz="2800" b="1" dirty="0">
                <a:latin typeface="Times New Roman" pitchFamily="18" charset="0"/>
              </a:rPr>
              <a:t>是计算机系统资源（软、硬）的管理者</a:t>
            </a:r>
            <a:endParaRPr lang="zh-CN" altLang="en-US" sz="28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5426-69A2-4203-8379-82C807042CAE}" type="slidenum">
              <a:rPr lang="en-US" altLang="zh-CN"/>
            </a:fld>
            <a:endParaRPr lang="en-US" altLang="zh-CN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709613" y="512763"/>
            <a:ext cx="71135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1.1.2  </a:t>
            </a:r>
            <a:r>
              <a:rPr kumimoji="1" lang="zh-CN" altLang="en-US" sz="4000" b="1" dirty="0" smtClean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操作系统的</a:t>
            </a:r>
            <a:r>
              <a:rPr kumimoji="1" lang="zh-CN" altLang="en-US" sz="40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作用</a:t>
            </a:r>
            <a:endParaRPr kumimoji="1" lang="zh-CN" altLang="en-US" sz="4000" b="1" dirty="0">
              <a:solidFill>
                <a:srgbClr val="000000"/>
              </a:solidFill>
              <a:latin typeface="Arial" panose="02080604020202020204" pitchFamily="34" charset="0"/>
              <a:ea typeface="黑体" pitchFamily="2" charset="-122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830263" y="4464050"/>
            <a:ext cx="7010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．</a:t>
            </a:r>
            <a:r>
              <a:rPr kumimoji="1" lang="en-US" altLang="zh-CN" sz="28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OS</a:t>
            </a:r>
            <a:r>
              <a:rPr kumimoji="1" lang="zh-CN" altLang="en-US" sz="28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作为用户和计算机硬件系统的接口</a:t>
            </a:r>
            <a:endParaRPr kumimoji="1" lang="zh-CN" altLang="en-US" sz="2800" b="1" dirty="0">
              <a:solidFill>
                <a:srgbClr val="000000"/>
              </a:solidFill>
              <a:latin typeface="Arial" panose="02080604020202020204" pitchFamily="34" charset="0"/>
              <a:ea typeface="黑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．</a:t>
            </a:r>
            <a:r>
              <a:rPr kumimoji="1" lang="en-US" altLang="zh-CN" sz="28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OS</a:t>
            </a:r>
            <a:r>
              <a:rPr kumimoji="1" lang="zh-CN" altLang="en-US" sz="28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作为计算机资源的管理者</a:t>
            </a:r>
            <a:endParaRPr kumimoji="1" lang="zh-CN" altLang="en-US" sz="2800" b="1" dirty="0">
              <a:solidFill>
                <a:srgbClr val="000000"/>
              </a:solidFill>
              <a:latin typeface="Arial" panose="02080604020202020204" pitchFamily="34" charset="0"/>
              <a:ea typeface="黑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3</a:t>
            </a:r>
            <a:r>
              <a:rPr kumimoji="1" lang="zh-CN" altLang="en-US" sz="28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．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OS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实现了对计算机资源的抽象</a:t>
            </a:r>
            <a:endParaRPr kumimoji="1" lang="zh-CN" altLang="en-US" sz="2800" b="1" dirty="0">
              <a:solidFill>
                <a:srgbClr val="000000"/>
              </a:solidFill>
              <a:latin typeface="Arial" panose="02080604020202020204" pitchFamily="34" charset="0"/>
              <a:ea typeface="黑体" pitchFamily="2" charset="-122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57200" y="3702050"/>
            <a:ext cx="7073900" cy="654050"/>
          </a:xfrm>
          <a:prstGeom prst="rect">
            <a:avLst/>
          </a:prstGeom>
          <a:solidFill>
            <a:srgbClr val="0000FF"/>
          </a:solidFill>
          <a:ln w="12700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00"/>
                </a:solidFill>
                <a:latin typeface="Arial" panose="02080604020202020204" pitchFamily="34" charset="0"/>
                <a:ea typeface="黑体" pitchFamily="2" charset="-122"/>
              </a:rPr>
              <a:t>操作系统的作用</a:t>
            </a:r>
            <a:r>
              <a:rPr kumimoji="1" lang="en-US" altLang="zh-CN" sz="3600" b="1">
                <a:solidFill>
                  <a:srgbClr val="FFFF00"/>
                </a:solidFill>
                <a:latin typeface="Arial" panose="02080604020202020204" pitchFamily="34" charset="0"/>
                <a:ea typeface="黑体" pitchFamily="2" charset="-122"/>
              </a:rPr>
              <a:t>:</a:t>
            </a:r>
            <a:endParaRPr kumimoji="1" lang="en-US" altLang="zh-CN" sz="3600" b="1">
              <a:solidFill>
                <a:srgbClr val="FFFF00"/>
              </a:solidFill>
              <a:latin typeface="Arial" panose="02080604020202020204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8659688" cy="18288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3600" b="1" dirty="0">
                <a:ea typeface="黑体" pitchFamily="2" charset="-122"/>
              </a:rPr>
              <a:t>1</a:t>
            </a:r>
            <a:r>
              <a:rPr lang="en-US" altLang="zh-CN" sz="3600" b="1" dirty="0" smtClean="0">
                <a:ea typeface="黑体" pitchFamily="2" charset="-122"/>
              </a:rPr>
              <a:t>. OS</a:t>
            </a:r>
            <a:r>
              <a:rPr lang="zh-CN" altLang="en-US" sz="3600" b="1" dirty="0">
                <a:ea typeface="黑体" pitchFamily="2" charset="-122"/>
              </a:rPr>
              <a:t>作为用户和计算机硬件系统的接口</a:t>
            </a:r>
            <a:r>
              <a:rPr lang="en-US" altLang="zh-CN" sz="3600" b="1" dirty="0">
                <a:ea typeface="黑体" pitchFamily="2" charset="-122"/>
              </a:rPr>
              <a:t>(</a:t>
            </a:r>
            <a:r>
              <a:rPr lang="zh-CN" altLang="en-US" sz="3600" b="1" dirty="0">
                <a:ea typeface="楷体_GB2312" pitchFamily="49" charset="-122"/>
              </a:rPr>
              <a:t>用户接口</a:t>
            </a:r>
            <a:r>
              <a:rPr lang="en-US" altLang="zh-CN" sz="3600" b="1" dirty="0">
                <a:ea typeface="黑体" pitchFamily="2" charset="-122"/>
              </a:rPr>
              <a:t>)</a:t>
            </a:r>
            <a:endParaRPr lang="en-US" altLang="zh-CN" sz="2800" b="1" dirty="0">
              <a:latin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b="0" dirty="0"/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F7B5-DE52-414F-805E-CBC3EB266D3F}" type="slidenum">
              <a:rPr lang="en-US" altLang="zh-CN"/>
            </a:fld>
            <a:endParaRPr lang="en-US" altLang="zh-CN"/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457200" y="3657600"/>
            <a:ext cx="7239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base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kumimoji="1" lang="zh-CN" altLang="en-US" sz="3200" b="1" dirty="0">
                <a:solidFill>
                  <a:srgbClr val="000066"/>
                </a:solidFill>
                <a:latin typeface="宋体" pitchFamily="2" charset="-122"/>
              </a:rPr>
              <a:t>用户可以通过三种方式使用计算机</a:t>
            </a:r>
            <a:r>
              <a:rPr kumimoji="1" lang="zh-CN" altLang="en-US" sz="2800" b="1" dirty="0">
                <a:solidFill>
                  <a:srgbClr val="000066"/>
                </a:solidFill>
                <a:latin typeface="宋体" pitchFamily="2" charset="-122"/>
              </a:rPr>
              <a:t>：</a:t>
            </a:r>
            <a:endParaRPr kumimoji="1" lang="zh-CN" altLang="en-US" sz="2400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304800" y="4523581"/>
            <a:ext cx="55626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just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anose="05000000000000000000" pitchFamily="2" charset="2"/>
              <a:buChar char="§"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 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命令方式（键盘命令）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幼圆" pitchFamily="49" charset="-122"/>
            </a:endParaRPr>
          </a:p>
          <a:p>
            <a:pPr lvl="1" algn="just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anose="05000000000000000000" pitchFamily="2" charset="2"/>
              <a:buChar char="§"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  图标、窗口方式（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GUI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）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幼圆" pitchFamily="49" charset="-122"/>
            </a:endParaRPr>
          </a:p>
          <a:p>
            <a:pPr lvl="1" algn="just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anose="05000000000000000000" pitchFamily="2" charset="2"/>
              <a:buChar char="§"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  系统调用方式（程序接口）</a:t>
            </a:r>
            <a:endParaRPr kumimoji="1" lang="zh-CN" altLang="en-US" sz="2800" dirty="0">
              <a:solidFill>
                <a:srgbClr val="000000"/>
              </a:solidFill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7194" name="AutoShape 26"/>
          <p:cNvSpPr/>
          <p:nvPr/>
        </p:nvSpPr>
        <p:spPr bwMode="auto">
          <a:xfrm>
            <a:off x="5267678" y="4653136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28575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5724128" y="4715405"/>
            <a:ext cx="1828800" cy="588962"/>
          </a:xfrm>
          <a:prstGeom prst="rect">
            <a:avLst/>
          </a:prstGeom>
          <a:solidFill>
            <a:srgbClr val="0000FF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itchFamily="18" charset="0"/>
                <a:ea typeface="黑体" pitchFamily="2" charset="-122"/>
              </a:rPr>
              <a:t>操作接口</a:t>
            </a:r>
            <a:endParaRPr kumimoji="1" lang="zh-CN" altLang="en-US" sz="3200" b="1">
              <a:solidFill>
                <a:srgbClr val="FFFF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304800" y="476672"/>
            <a:ext cx="6248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1.1.2  OS</a:t>
            </a:r>
            <a:r>
              <a:rPr kumimoji="1" lang="zh-CN" altLang="en-US" sz="40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的作用</a:t>
            </a:r>
            <a:endParaRPr kumimoji="1" lang="zh-CN" altLang="en-US" sz="4000" b="1" dirty="0">
              <a:solidFill>
                <a:srgbClr val="000000"/>
              </a:solidFill>
              <a:latin typeface="Arial" panose="02080604020202020204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4" grpId="0" animBg="1" autoUpdateAnimBg="0"/>
      <p:bldP spid="719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8443664" cy="18288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3600" b="1" dirty="0">
                <a:ea typeface="黑体" pitchFamily="2" charset="-122"/>
              </a:rPr>
              <a:t>1</a:t>
            </a:r>
            <a:r>
              <a:rPr lang="en-US" altLang="zh-CN" sz="3600" b="1" dirty="0" smtClean="0">
                <a:ea typeface="黑体" pitchFamily="2" charset="-122"/>
              </a:rPr>
              <a:t>. OS</a:t>
            </a:r>
            <a:r>
              <a:rPr lang="zh-CN" altLang="en-US" sz="3600" b="1" dirty="0">
                <a:ea typeface="黑体" pitchFamily="2" charset="-122"/>
              </a:rPr>
              <a:t>作为用户和计算机硬件系统的接口</a:t>
            </a:r>
            <a:r>
              <a:rPr lang="en-US" altLang="zh-CN" sz="3600" b="1" dirty="0">
                <a:ea typeface="黑体" pitchFamily="2" charset="-122"/>
              </a:rPr>
              <a:t>(</a:t>
            </a:r>
            <a:r>
              <a:rPr lang="zh-CN" altLang="en-US" sz="3600" b="1" dirty="0">
                <a:ea typeface="楷体_GB2312" pitchFamily="49" charset="-122"/>
              </a:rPr>
              <a:t>用户接口</a:t>
            </a:r>
            <a:r>
              <a:rPr lang="en-US" altLang="zh-CN" sz="3600" b="1" dirty="0">
                <a:ea typeface="黑体" pitchFamily="2" charset="-122"/>
              </a:rPr>
              <a:t>)</a:t>
            </a:r>
            <a:endParaRPr lang="en-US" altLang="zh-CN" sz="2800" b="1" dirty="0">
              <a:latin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b="0" dirty="0"/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F7B5-DE52-414F-805E-CBC3EB266D3F}" type="slidenum">
              <a:rPr lang="en-US" altLang="zh-CN">
                <a:solidFill>
                  <a:srgbClr val="2F2F2F">
                    <a:lumMod val="75000"/>
                    <a:lumOff val="25000"/>
                  </a:srgbClr>
                </a:solidFill>
              </a:rPr>
            </a:fld>
            <a:endParaRPr lang="en-US" altLang="zh-CN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grpSp>
        <p:nvGrpSpPr>
          <p:cNvPr id="7199" name="Group 31"/>
          <p:cNvGrpSpPr/>
          <p:nvPr/>
        </p:nvGrpSpPr>
        <p:grpSpPr bwMode="auto">
          <a:xfrm>
            <a:off x="2700338" y="3465513"/>
            <a:ext cx="3886200" cy="3036888"/>
            <a:chOff x="1701" y="2183"/>
            <a:chExt cx="2448" cy="1913"/>
          </a:xfrm>
        </p:grpSpPr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1934" y="2183"/>
              <a:ext cx="198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用    户</a:t>
              </a:r>
              <a:endParaRPr kumimoji="1" lang="zh-CN" altLang="en-US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1821" y="2734"/>
              <a:ext cx="2208" cy="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</a:rPr>
                <a:t>系统调用        命令   窗口</a:t>
              </a:r>
              <a:endParaRPr kumimoji="1"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</a:rPr>
                <a:t>操作系统</a:t>
              </a:r>
              <a:endParaRPr kumimoji="1"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2050" y="2423"/>
              <a:ext cx="926" cy="3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应用程序</a:t>
              </a:r>
              <a:endParaRPr kumimoji="1" lang="zh-CN" alt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3379" y="2423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3787" y="2423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7186" name="Rectangle 18"/>
            <p:cNvSpPr>
              <a:spLocks noChangeArrowheads="1"/>
            </p:cNvSpPr>
            <p:nvPr/>
          </p:nvSpPr>
          <p:spPr bwMode="auto">
            <a:xfrm>
              <a:off x="1701" y="3385"/>
              <a:ext cx="2448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</a:rPr>
                <a:t>计算机硬件</a:t>
              </a:r>
              <a:endParaRPr kumimoji="1"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87" name="Text Box 19"/>
            <p:cNvSpPr txBox="1">
              <a:spLocks noChangeArrowheads="1"/>
            </p:cNvSpPr>
            <p:nvPr/>
          </p:nvSpPr>
          <p:spPr bwMode="auto">
            <a:xfrm>
              <a:off x="1701" y="3884"/>
              <a:ext cx="23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000000"/>
                  </a:solidFill>
                  <a:latin typeface="黑体" pitchFamily="2" charset="-122"/>
                </a:rPr>
                <a:t>图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黑体" pitchFamily="2" charset="-122"/>
                </a:rPr>
                <a:t>1-1  </a:t>
              </a:r>
              <a:r>
                <a:rPr kumimoji="1" lang="zh-CN" altLang="en-US" sz="1600" b="1" dirty="0">
                  <a:solidFill>
                    <a:srgbClr val="000000"/>
                  </a:solidFill>
                  <a:latin typeface="黑体" pitchFamily="2" charset="-122"/>
                </a:rPr>
                <a:t>操作系统作为用户接口示意图</a:t>
              </a:r>
              <a:endParaRPr kumimoji="1" lang="zh-CN" altLang="en-US" sz="1600" b="1" dirty="0">
                <a:solidFill>
                  <a:srgbClr val="000000"/>
                </a:solidFill>
                <a:latin typeface="黑体" pitchFamily="2" charset="-122"/>
              </a:endParaRPr>
            </a:p>
          </p:txBody>
        </p:sp>
      </p:grp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372878" y="476672"/>
            <a:ext cx="6248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 dirty="0">
                <a:solidFill>
                  <a:srgbClr val="000000"/>
                </a:solidFill>
                <a:latin typeface="Arial" panose="02080604020202020204" pitchFamily="34" charset="0"/>
              </a:rPr>
              <a:t>1.1.2  OS</a:t>
            </a:r>
            <a:r>
              <a:rPr kumimoji="1" lang="zh-CN" altLang="en-US" sz="4000" b="1" dirty="0">
                <a:solidFill>
                  <a:srgbClr val="000000"/>
                </a:solidFill>
                <a:latin typeface="Arial" panose="02080604020202020204" pitchFamily="34" charset="0"/>
              </a:rPr>
              <a:t>的作用</a:t>
            </a:r>
            <a:endParaRPr kumimoji="1" lang="zh-CN" altLang="en-US" sz="4000" b="1" dirty="0">
              <a:solidFill>
                <a:srgbClr val="000000"/>
              </a:solidFill>
              <a:latin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8163" y="1709738"/>
            <a:ext cx="8289925" cy="2405062"/>
          </a:xfrm>
        </p:spPr>
        <p:txBody>
          <a:bodyPr/>
          <a:lstStyle/>
          <a:p>
            <a:pPr algn="just"/>
            <a:r>
              <a:rPr lang="zh-CN" altLang="en-US">
                <a:solidFill>
                  <a:srgbClr val="000066"/>
                </a:solidFill>
                <a:latin typeface="Times New Roman" pitchFamily="18" charset="0"/>
              </a:rPr>
              <a:t>计算机系统资源可归结为四类：处理器、存储器、</a:t>
            </a:r>
            <a:r>
              <a:rPr lang="en-US" altLang="zh-CN">
                <a:solidFill>
                  <a:srgbClr val="000066"/>
                </a:solidFill>
              </a:rPr>
              <a:t>I/O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</a:rPr>
              <a:t>设备、信息（数据和程序）</a:t>
            </a:r>
            <a:endParaRPr lang="zh-CN" altLang="en-US">
              <a:solidFill>
                <a:srgbClr val="000066"/>
              </a:solidFill>
            </a:endParaRPr>
          </a:p>
          <a:p>
            <a:pPr algn="just"/>
            <a:r>
              <a:rPr lang="en-US" altLang="zh-CN">
                <a:solidFill>
                  <a:srgbClr val="000066"/>
                </a:solidFill>
              </a:rPr>
              <a:t>OS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</a:rPr>
              <a:t>的主要功能也正是针对这四类资源进行有效管理：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39D0-74DB-4825-B6A4-4443E8D56BFB}" type="slidenum">
              <a:rPr lang="en-US" altLang="zh-CN"/>
            </a:fld>
            <a:endParaRPr lang="en-US" altLang="zh-CN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46100" y="952500"/>
            <a:ext cx="693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2.  OS</a:t>
            </a:r>
            <a:r>
              <a:rPr kumimoji="1" lang="zh-CN" altLang="en-US" sz="3600" b="1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作为计算机资源的管理者</a:t>
            </a:r>
            <a:endParaRPr kumimoji="1" lang="zh-CN" altLang="en-US" sz="3600" b="1">
              <a:solidFill>
                <a:srgbClr val="000000"/>
              </a:solidFill>
              <a:latin typeface="Arial" panose="02080604020202020204" pitchFamily="34" charset="0"/>
              <a:ea typeface="黑体" pitchFamily="2" charset="-122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14400" y="4114800"/>
            <a:ext cx="6858000" cy="2085975"/>
          </a:xfrm>
          <a:prstGeom prst="rect">
            <a:avLst/>
          </a:prstGeom>
          <a:solidFill>
            <a:srgbClr val="0000FF"/>
          </a:solidFill>
          <a:ln w="28575">
            <a:solidFill>
              <a:schemeClr val="fol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just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处理机管理：分配和控制处理机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1" algn="just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存储器管理：主要是内存分配和回收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1" algn="just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I/O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设备管理：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I/O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设备的分配与操纵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1" algn="just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文件管理：文件的存取、共享和保护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55600" y="177800"/>
            <a:ext cx="6248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1.1.2  OS</a:t>
            </a:r>
            <a:r>
              <a:rPr kumimoji="1" lang="zh-CN" altLang="en-US" sz="4000" b="1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的作用</a:t>
            </a:r>
            <a:endParaRPr kumimoji="1" lang="zh-CN" altLang="en-US" sz="4000" b="1">
              <a:solidFill>
                <a:srgbClr val="000000"/>
              </a:solidFill>
              <a:latin typeface="Arial" panose="02080604020202020204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34975" y="1857375"/>
            <a:ext cx="4594225" cy="35687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zh-CN" altLang="en-US" dirty="0" smtClean="0">
                <a:latin typeface="Times New Roman" pitchFamily="18" charset="0"/>
              </a:rPr>
              <a:t>裸机：一</a:t>
            </a:r>
            <a:r>
              <a:rPr lang="zh-CN" altLang="en-US" dirty="0">
                <a:latin typeface="Times New Roman" pitchFamily="18" charset="0"/>
              </a:rPr>
              <a:t>台完全无软件的</a:t>
            </a:r>
            <a:r>
              <a:rPr lang="zh-CN" altLang="en-US" dirty="0" smtClean="0">
                <a:latin typeface="Times New Roman" pitchFamily="18" charset="0"/>
              </a:rPr>
              <a:t>计算机系统</a:t>
            </a:r>
            <a:endParaRPr lang="en-US" altLang="zh-CN" dirty="0" smtClean="0">
              <a:latin typeface="Times New Roman" pitchFamily="18" charset="0"/>
            </a:endParaRPr>
          </a:p>
          <a:p>
            <a:pPr algn="just"/>
            <a:r>
              <a:rPr lang="zh-CN" altLang="en-US" dirty="0" smtClean="0">
                <a:latin typeface="Times New Roman" pitchFamily="18" charset="0"/>
              </a:rPr>
              <a:t>裸机向</a:t>
            </a:r>
            <a:r>
              <a:rPr lang="zh-CN" altLang="en-US" dirty="0">
                <a:latin typeface="Times New Roman" pitchFamily="18" charset="0"/>
              </a:rPr>
              <a:t>用户提供的仅是硬件接口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物理接口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，因此，用户必须对物理接口的实现细节有充分的了解，这就致使该物理机器难于广泛使用。 。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3E89-C19A-42D5-8F14-F29108523BA8}" type="slidenum">
              <a:rPr lang="en-US" altLang="zh-CN"/>
            </a:fld>
            <a:endParaRPr lang="en-US" altLang="zh-CN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34963" y="995363"/>
            <a:ext cx="81974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3.  </a:t>
            </a:r>
            <a:r>
              <a:rPr kumimoji="1" lang="en-US" altLang="zh-CN" sz="3600" b="1" dirty="0" smtClean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OS</a:t>
            </a:r>
            <a:r>
              <a:rPr kumimoji="1" lang="zh-CN" altLang="en-US" sz="3600" b="1" dirty="0" smtClean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实现了对计算机资源的抽象</a:t>
            </a:r>
            <a:endParaRPr kumimoji="1" lang="zh-CN" altLang="en-US" sz="3600" b="1" dirty="0">
              <a:solidFill>
                <a:srgbClr val="000000"/>
              </a:solidFill>
              <a:latin typeface="Arial" panose="02080604020202020204" pitchFamily="34" charset="0"/>
              <a:ea typeface="黑体" pitchFamily="2" charset="-122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22250" y="161925"/>
            <a:ext cx="6248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1.1.2  OS</a:t>
            </a:r>
            <a:r>
              <a:rPr kumimoji="1" lang="zh-CN" altLang="en-US" sz="4000" b="1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的作用</a:t>
            </a:r>
            <a:endParaRPr kumimoji="1" lang="zh-CN" altLang="en-US" sz="4000" b="1">
              <a:solidFill>
                <a:srgbClr val="000000"/>
              </a:solidFill>
              <a:latin typeface="Arial" panose="02080604020202020204" pitchFamily="34" charset="0"/>
              <a:ea typeface="黑体" pitchFamily="2" charset="-122"/>
            </a:endParaRPr>
          </a:p>
        </p:txBody>
      </p:sp>
      <p:pic>
        <p:nvPicPr>
          <p:cNvPr id="7" name="Picture 4" descr="1-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41"/>
          <a:stretch>
            <a:fillRect/>
          </a:stretch>
        </p:blipFill>
        <p:spPr bwMode="auto">
          <a:xfrm>
            <a:off x="5652120" y="1773457"/>
            <a:ext cx="2329408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692384"/>
            <a:ext cx="4813101" cy="3797300"/>
          </a:xfrm>
        </p:spPr>
        <p:txBody>
          <a:bodyPr>
            <a:noAutofit/>
          </a:bodyPr>
          <a:lstStyle/>
          <a:p>
            <a:pPr algn="just"/>
            <a:r>
              <a:rPr lang="zh-CN" altLang="en-US" sz="2400" dirty="0">
                <a:latin typeface="Times New Roman" pitchFamily="18" charset="0"/>
              </a:rPr>
              <a:t>为了方便用户使用</a:t>
            </a:r>
            <a:r>
              <a:rPr lang="en-US" altLang="zh-CN" sz="2400" dirty="0">
                <a:latin typeface="Times New Roman" pitchFamily="18" charset="0"/>
              </a:rPr>
              <a:t>I/O</a:t>
            </a:r>
            <a:r>
              <a:rPr lang="zh-CN" altLang="en-US" sz="2400" dirty="0">
                <a:latin typeface="Times New Roman" pitchFamily="18" charset="0"/>
              </a:rPr>
              <a:t>设备，人们在裸机上覆盖上一层</a:t>
            </a:r>
            <a:r>
              <a:rPr lang="en-US" altLang="zh-CN" sz="2400" dirty="0">
                <a:latin typeface="Times New Roman" pitchFamily="18" charset="0"/>
              </a:rPr>
              <a:t>I/O</a:t>
            </a:r>
            <a:r>
              <a:rPr lang="zh-CN" altLang="en-US" sz="2400" dirty="0">
                <a:latin typeface="Times New Roman" pitchFamily="18" charset="0"/>
              </a:rPr>
              <a:t>设备管理</a:t>
            </a:r>
            <a:r>
              <a:rPr lang="zh-CN" altLang="en-US" sz="2400" dirty="0" smtClean="0">
                <a:latin typeface="Times New Roman" pitchFamily="18" charset="0"/>
              </a:rPr>
              <a:t>软件，</a:t>
            </a:r>
            <a:endParaRPr lang="en-US" altLang="zh-CN" sz="2400" dirty="0" smtClean="0">
              <a:latin typeface="Times New Roman" pitchFamily="18" charset="0"/>
            </a:endParaRPr>
          </a:p>
          <a:p>
            <a:pPr algn="just"/>
            <a:r>
              <a:rPr lang="zh-CN" altLang="en-US" sz="2400" dirty="0" smtClean="0">
                <a:latin typeface="Times New Roman" pitchFamily="18" charset="0"/>
              </a:rPr>
              <a:t>由</a:t>
            </a:r>
            <a:r>
              <a:rPr lang="zh-CN" altLang="en-US" sz="2400" dirty="0">
                <a:latin typeface="Times New Roman" pitchFamily="18" charset="0"/>
              </a:rPr>
              <a:t>它来实现对</a:t>
            </a:r>
            <a:r>
              <a:rPr lang="en-US" altLang="zh-CN" sz="2400" dirty="0">
                <a:latin typeface="Times New Roman" pitchFamily="18" charset="0"/>
              </a:rPr>
              <a:t>I/O</a:t>
            </a:r>
            <a:r>
              <a:rPr lang="zh-CN" altLang="en-US" sz="2400" dirty="0">
                <a:latin typeface="Times New Roman" pitchFamily="18" charset="0"/>
              </a:rPr>
              <a:t>设备操作的细节，并向上将</a:t>
            </a:r>
            <a:r>
              <a:rPr lang="en-US" altLang="zh-CN" sz="2400" dirty="0">
                <a:latin typeface="Times New Roman" pitchFamily="18" charset="0"/>
              </a:rPr>
              <a:t>I/O</a:t>
            </a:r>
            <a:r>
              <a:rPr lang="zh-CN" altLang="en-US" sz="2400" dirty="0">
                <a:latin typeface="Times New Roman" pitchFamily="18" charset="0"/>
              </a:rPr>
              <a:t>设备抽象为一组数据结构以及一组</a:t>
            </a:r>
            <a:r>
              <a:rPr lang="en-US" altLang="zh-CN" sz="2400" dirty="0">
                <a:latin typeface="Times New Roman" pitchFamily="18" charset="0"/>
              </a:rPr>
              <a:t>I/O</a:t>
            </a:r>
            <a:r>
              <a:rPr lang="zh-CN" altLang="en-US" sz="2400" dirty="0">
                <a:latin typeface="Times New Roman" pitchFamily="18" charset="0"/>
              </a:rPr>
              <a:t>操作命令，如</a:t>
            </a:r>
            <a:r>
              <a:rPr lang="en-US" altLang="zh-CN" sz="2400" dirty="0">
                <a:latin typeface="Times New Roman" pitchFamily="18" charset="0"/>
              </a:rPr>
              <a:t>read</a:t>
            </a:r>
            <a:r>
              <a:rPr lang="zh-CN" altLang="en-US" sz="2400" dirty="0">
                <a:latin typeface="Times New Roman" pitchFamily="18" charset="0"/>
              </a:rPr>
              <a:t>和</a:t>
            </a:r>
            <a:r>
              <a:rPr lang="en-US" altLang="zh-CN" sz="2400" dirty="0">
                <a:latin typeface="Times New Roman" pitchFamily="18" charset="0"/>
              </a:rPr>
              <a:t>write</a:t>
            </a:r>
            <a:r>
              <a:rPr lang="zh-CN" altLang="en-US" sz="2400" dirty="0">
                <a:latin typeface="Times New Roman" pitchFamily="18" charset="0"/>
              </a:rPr>
              <a:t>命令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endParaRPr lang="en-US" altLang="zh-CN" sz="2400" dirty="0" smtClean="0">
              <a:latin typeface="Times New Roman" pitchFamily="18" charset="0"/>
            </a:endParaRPr>
          </a:p>
          <a:p>
            <a:pPr algn="just"/>
            <a:r>
              <a:rPr lang="zh-CN" altLang="en-US" sz="2400" dirty="0" smtClean="0">
                <a:latin typeface="Times New Roman" pitchFamily="18" charset="0"/>
              </a:rPr>
              <a:t>这样</a:t>
            </a:r>
            <a:r>
              <a:rPr lang="zh-CN" altLang="en-US" sz="2400" dirty="0">
                <a:latin typeface="Times New Roman" pitchFamily="18" charset="0"/>
              </a:rPr>
              <a:t>用户即可利用这些数据结构及操作命令来进行数据输入或输出</a:t>
            </a:r>
            <a:r>
              <a:rPr lang="zh-CN" altLang="en-US" sz="2400" dirty="0" smtClean="0">
                <a:latin typeface="Times New Roman" pitchFamily="18" charset="0"/>
              </a:rPr>
              <a:t>，又无需</a:t>
            </a:r>
            <a:r>
              <a:rPr lang="zh-CN" altLang="en-US" sz="2400" dirty="0">
                <a:latin typeface="Times New Roman" pitchFamily="18" charset="0"/>
              </a:rPr>
              <a:t>关心</a:t>
            </a:r>
            <a:r>
              <a:rPr lang="en-US" altLang="zh-CN" sz="2400" dirty="0">
                <a:latin typeface="Times New Roman" pitchFamily="18" charset="0"/>
              </a:rPr>
              <a:t>I/O</a:t>
            </a:r>
            <a:r>
              <a:rPr lang="zh-CN" altLang="en-US" sz="2400" dirty="0">
                <a:latin typeface="Times New Roman" pitchFamily="18" charset="0"/>
              </a:rPr>
              <a:t>是如何具体实现的。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3E89-C19A-42D5-8F14-F29108523BA8}" type="slidenum">
              <a:rPr lang="en-US" altLang="zh-CN"/>
            </a:fld>
            <a:endParaRPr lang="en-US" altLang="zh-CN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34963" y="995363"/>
            <a:ext cx="81974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3.  </a:t>
            </a:r>
            <a:r>
              <a:rPr kumimoji="1" lang="en-US" altLang="zh-CN" sz="3600" b="1" dirty="0" smtClean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OS</a:t>
            </a:r>
            <a:r>
              <a:rPr kumimoji="1" lang="zh-CN" altLang="en-US" sz="3600" b="1" dirty="0" smtClean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实现了对计算机资源的抽象</a:t>
            </a:r>
            <a:endParaRPr kumimoji="1" lang="zh-CN" altLang="en-US" sz="3600" b="1" dirty="0">
              <a:solidFill>
                <a:srgbClr val="000000"/>
              </a:solidFill>
              <a:latin typeface="Arial" panose="02080604020202020204" pitchFamily="34" charset="0"/>
              <a:ea typeface="黑体" pitchFamily="2" charset="-122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286372" y="5738894"/>
            <a:ext cx="5867400" cy="669925"/>
          </a:xfrm>
          <a:prstGeom prst="rect">
            <a:avLst/>
          </a:prstGeom>
          <a:solidFill>
            <a:srgbClr val="0000FF"/>
          </a:solidFill>
          <a:ln w="2857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CCCC00"/>
                </a:solidFill>
                <a:latin typeface="楷体_GB2312" pitchFamily="49" charset="-122"/>
                <a:ea typeface="楷体_GB2312" pitchFamily="49" charset="-122"/>
              </a:rPr>
              <a:t>虚拟性</a:t>
            </a:r>
            <a:r>
              <a:rPr kumimoji="1" lang="zh-CN" altLang="en-US" sz="36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en-US" altLang="zh-CN" sz="36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OS</a:t>
            </a:r>
            <a:r>
              <a:rPr kumimoji="1" lang="zh-CN" altLang="en-US" sz="36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的基本特征之一</a:t>
            </a:r>
            <a:endParaRPr kumimoji="1" lang="zh-CN" altLang="en-US" sz="36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22250" y="161925"/>
            <a:ext cx="6248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1.1.2  OS</a:t>
            </a:r>
            <a:r>
              <a:rPr kumimoji="1" lang="zh-CN" altLang="en-US" sz="4000" b="1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的作用</a:t>
            </a:r>
            <a:endParaRPr kumimoji="1" lang="zh-CN" altLang="en-US" sz="4000" b="1">
              <a:solidFill>
                <a:srgbClr val="000000"/>
              </a:solidFill>
              <a:latin typeface="Arial" panose="02080604020202020204" pitchFamily="34" charset="0"/>
              <a:ea typeface="黑体" pitchFamily="2" charset="-122"/>
            </a:endParaRPr>
          </a:p>
        </p:txBody>
      </p:sp>
      <p:pic>
        <p:nvPicPr>
          <p:cNvPr id="7" name="Picture 4" descr="1-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9"/>
          <a:stretch>
            <a:fillRect/>
          </a:stretch>
        </p:blipFill>
        <p:spPr bwMode="auto">
          <a:xfrm>
            <a:off x="5220072" y="1647031"/>
            <a:ext cx="3410744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7248525" cy="939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1.1.3   </a:t>
            </a:r>
            <a:r>
              <a:rPr lang="zh-CN" altLang="en-US" dirty="0"/>
              <a:t>推动</a:t>
            </a:r>
            <a:r>
              <a:rPr lang="en-US" altLang="zh-CN" dirty="0"/>
              <a:t>OS</a:t>
            </a:r>
            <a:r>
              <a:rPr lang="zh-CN" altLang="en-US" dirty="0"/>
              <a:t>发展的主要动力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883048"/>
            <a:ext cx="7837488" cy="42672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．不断提高计算机资源利用率。</a:t>
            </a:r>
            <a:endParaRPr lang="zh-CN" altLang="en-US" b="1" dirty="0"/>
          </a:p>
          <a:p>
            <a:pPr marL="0" indent="0" algn="just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．方便用户</a:t>
            </a:r>
            <a:endParaRPr lang="zh-CN" altLang="en-US" b="1" dirty="0"/>
          </a:p>
          <a:p>
            <a:pPr marL="0" indent="0" algn="just"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．器件的不断更新换代 </a:t>
            </a:r>
            <a:endParaRPr lang="zh-CN" altLang="en-US" b="1" dirty="0"/>
          </a:p>
          <a:p>
            <a:pPr marL="0" indent="0" algn="just">
              <a:buNone/>
            </a:pPr>
            <a:r>
              <a:rPr lang="en-US" altLang="zh-CN" b="1" dirty="0"/>
              <a:t>4</a:t>
            </a:r>
            <a:r>
              <a:rPr lang="zh-CN" altLang="en-US" b="1" dirty="0"/>
              <a:t>．计算机体系结构的不断发展 </a:t>
            </a:r>
            <a:endParaRPr lang="zh-CN" altLang="en-US" b="1" dirty="0"/>
          </a:p>
          <a:p>
            <a:pPr marL="0" indent="0" algn="just">
              <a:buNone/>
            </a:pPr>
            <a:r>
              <a:rPr lang="en-US" altLang="zh-CN" b="1" dirty="0"/>
              <a:t>5</a:t>
            </a:r>
            <a:r>
              <a:rPr lang="zh-CN" altLang="en-US" b="1" dirty="0"/>
              <a:t>．不断提出新的应用需求</a:t>
            </a:r>
            <a:endParaRPr lang="zh-CN" altLang="en-US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D61D-2532-439B-A018-8B03F65707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04863" y="246063"/>
            <a:ext cx="7248525" cy="939800"/>
          </a:xfrm>
        </p:spPr>
        <p:txBody>
          <a:bodyPr/>
          <a:lstStyle/>
          <a:p>
            <a:r>
              <a:rPr lang="en-US" altLang="zh-CN"/>
              <a:t>1.2  OS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的发展过程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15950" y="1600200"/>
            <a:ext cx="7837488" cy="4267200"/>
          </a:xfrm>
        </p:spPr>
        <p:txBody>
          <a:bodyPr/>
          <a:lstStyle/>
          <a:p>
            <a:pPr algn="just"/>
            <a:r>
              <a:rPr lang="en-US" altLang="zh-CN"/>
              <a:t>20</a:t>
            </a:r>
            <a:r>
              <a:rPr lang="zh-CN" altLang="en-US">
                <a:latin typeface="宋体" pitchFamily="2" charset="-122"/>
              </a:rPr>
              <a:t>世纪</a:t>
            </a:r>
            <a:r>
              <a:rPr lang="en-US" altLang="zh-CN"/>
              <a:t>50</a:t>
            </a:r>
            <a:r>
              <a:rPr lang="zh-CN" altLang="en-US">
                <a:latin typeface="宋体" pitchFamily="2" charset="-122"/>
              </a:rPr>
              <a:t>年代中期，第一个简单的批处理系统</a:t>
            </a:r>
            <a:r>
              <a:rPr lang="zh-CN" altLang="en-US"/>
              <a:t> </a:t>
            </a:r>
            <a:endParaRPr lang="zh-CN" altLang="en-US"/>
          </a:p>
          <a:p>
            <a:r>
              <a:rPr lang="en-US" altLang="zh-CN"/>
              <a:t>60</a:t>
            </a:r>
            <a:r>
              <a:rPr lang="zh-CN" altLang="en-US">
                <a:latin typeface="宋体" pitchFamily="2" charset="-122"/>
              </a:rPr>
              <a:t>年代中期，多道程序批处理系统，随后出现分时系统</a:t>
            </a:r>
            <a:r>
              <a:rPr lang="zh-CN" altLang="en-US"/>
              <a:t> </a:t>
            </a:r>
            <a:endParaRPr lang="zh-CN" altLang="en-US"/>
          </a:p>
          <a:p>
            <a:r>
              <a:rPr lang="en-US" altLang="zh-CN"/>
              <a:t>80-90</a:t>
            </a:r>
            <a:r>
              <a:rPr lang="zh-CN" altLang="en-US">
                <a:latin typeface="宋体" pitchFamily="2" charset="-122"/>
              </a:rPr>
              <a:t>年代，微型机、多处理机、计算机网络大发展年代→微机</a:t>
            </a:r>
            <a:r>
              <a:rPr lang="en-US" altLang="zh-CN"/>
              <a:t>OS</a:t>
            </a:r>
            <a:r>
              <a:rPr lang="zh-CN" altLang="en-US">
                <a:latin typeface="宋体" pitchFamily="2" charset="-122"/>
              </a:rPr>
              <a:t>、多处理机</a:t>
            </a:r>
            <a:r>
              <a:rPr lang="en-US" altLang="zh-CN"/>
              <a:t>OS</a:t>
            </a:r>
            <a:r>
              <a:rPr lang="zh-CN" altLang="en-US">
                <a:latin typeface="宋体" pitchFamily="2" charset="-122"/>
              </a:rPr>
              <a:t>和网络</a:t>
            </a:r>
            <a:r>
              <a:rPr lang="en-US" altLang="zh-CN"/>
              <a:t>OS</a:t>
            </a:r>
            <a:r>
              <a:rPr lang="zh-CN" altLang="en-US">
                <a:latin typeface="宋体" pitchFamily="2" charset="-122"/>
              </a:rPr>
              <a:t>的形成和大发展年代。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D61D-2532-439B-A018-8B03F65707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246063"/>
            <a:ext cx="8293100" cy="998537"/>
          </a:xfrm>
        </p:spPr>
        <p:txBody>
          <a:bodyPr/>
          <a:lstStyle/>
          <a:p>
            <a:r>
              <a:rPr lang="en-US" altLang="zh-CN"/>
              <a:t>1.2.1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无</a:t>
            </a:r>
            <a:r>
              <a:rPr lang="en-US" altLang="zh-CN"/>
              <a:t>OS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的计算机系统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46138" y="2762250"/>
            <a:ext cx="7839075" cy="1971675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  <a:ea typeface="黑体" pitchFamily="2" charset="-122"/>
              </a:rPr>
              <a:t>人工操作方式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>
                <a:latin typeface="Times New Roman" pitchFamily="18" charset="0"/>
                <a:ea typeface="黑体" pitchFamily="2" charset="-122"/>
              </a:rPr>
              <a:t>脱机输入</a:t>
            </a:r>
            <a:r>
              <a:rPr lang="en-US" altLang="zh-CN">
                <a:ea typeface="黑体" pitchFamily="2" charset="-122"/>
              </a:rPr>
              <a:t>/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输出（</a:t>
            </a:r>
            <a:r>
              <a:rPr lang="en-US" altLang="zh-CN">
                <a:ea typeface="黑体" pitchFamily="2" charset="-122"/>
              </a:rPr>
              <a:t>Off-Line I/O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）方式</a:t>
            </a:r>
            <a:r>
              <a:rPr lang="zh-CN" altLang="en-US"/>
              <a:t> </a:t>
            </a:r>
            <a:endParaRPr lang="zh-CN" altLang="en-US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20</a:t>
            </a:r>
            <a:r>
              <a:rPr lang="zh-CN" altLang="en-US">
                <a:latin typeface="宋体" pitchFamily="2" charset="-122"/>
              </a:rPr>
              <a:t>世纪</a:t>
            </a:r>
            <a:r>
              <a:rPr lang="en-US" altLang="zh-CN"/>
              <a:t>50</a:t>
            </a:r>
            <a:r>
              <a:rPr lang="zh-CN" altLang="en-US">
                <a:latin typeface="宋体" pitchFamily="2" charset="-122"/>
              </a:rPr>
              <a:t>年代末</a:t>
            </a:r>
            <a:r>
              <a:rPr lang="zh-CN" altLang="en-US"/>
              <a:t> ）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02AA-00B5-40E8-98C0-3B7E7510310B}" type="slidenum">
              <a:rPr lang="en-US" altLang="zh-CN"/>
            </a:fld>
            <a:endParaRPr lang="en-US" altLang="zh-CN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71500" y="1703388"/>
            <a:ext cx="6916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000000"/>
                </a:solidFill>
                <a:ea typeface="黑体" pitchFamily="2" charset="-122"/>
              </a:rPr>
              <a:t>这一时期有两种操作方式：</a:t>
            </a:r>
            <a:endParaRPr kumimoji="1" lang="zh-CN" altLang="en-US" sz="3600" b="1">
              <a:solidFill>
                <a:srgbClr val="00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8038" y="836712"/>
            <a:ext cx="743637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66"/>
                </a:solidFill>
              </a:rPr>
              <a:t>第</a:t>
            </a:r>
            <a:r>
              <a:rPr kumimoji="1" lang="en-US" altLang="zh-CN" sz="3200" b="1" dirty="0">
                <a:solidFill>
                  <a:srgbClr val="000066"/>
                </a:solidFill>
              </a:rPr>
              <a:t>1</a:t>
            </a:r>
            <a:r>
              <a:rPr kumimoji="1" lang="zh-CN" altLang="en-US" sz="3200" b="1" dirty="0">
                <a:solidFill>
                  <a:srgbClr val="000066"/>
                </a:solidFill>
              </a:rPr>
              <a:t>章  操作系统引论</a:t>
            </a:r>
            <a:endParaRPr kumimoji="1" lang="zh-CN" altLang="en-US" sz="3200" b="1" dirty="0">
              <a:solidFill>
                <a:srgbClr val="000066"/>
              </a:solidFill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66"/>
                </a:solidFill>
              </a:rPr>
              <a:t>第</a:t>
            </a:r>
            <a:r>
              <a:rPr kumimoji="1" lang="en-US" altLang="zh-CN" sz="3200" b="1" dirty="0">
                <a:solidFill>
                  <a:srgbClr val="000066"/>
                </a:solidFill>
              </a:rPr>
              <a:t>2</a:t>
            </a:r>
            <a:r>
              <a:rPr kumimoji="1" lang="zh-CN" altLang="en-US" sz="3200" b="1" dirty="0">
                <a:solidFill>
                  <a:srgbClr val="000066"/>
                </a:solidFill>
              </a:rPr>
              <a:t>章  </a:t>
            </a:r>
            <a:r>
              <a:rPr kumimoji="1" lang="zh-CN" altLang="en-US" sz="3200" b="1" dirty="0" smtClean="0">
                <a:solidFill>
                  <a:srgbClr val="000066"/>
                </a:solidFill>
              </a:rPr>
              <a:t>进程的描述与控制</a:t>
            </a:r>
            <a:endParaRPr kumimoji="1" lang="en-US" altLang="zh-CN" sz="3200" b="1" dirty="0" smtClean="0">
              <a:solidFill>
                <a:srgbClr val="000066"/>
              </a:solidFill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66"/>
                </a:solidFill>
              </a:rPr>
              <a:t>第</a:t>
            </a:r>
            <a:r>
              <a:rPr kumimoji="1" lang="en-US" altLang="zh-CN" sz="3200" b="1" dirty="0">
                <a:solidFill>
                  <a:srgbClr val="000066"/>
                </a:solidFill>
              </a:rPr>
              <a:t>3</a:t>
            </a:r>
            <a:r>
              <a:rPr kumimoji="1" lang="zh-CN" altLang="en-US" sz="3200" b="1" dirty="0">
                <a:solidFill>
                  <a:srgbClr val="000066"/>
                </a:solidFill>
              </a:rPr>
              <a:t>章  处理机调度与</a:t>
            </a:r>
            <a:r>
              <a:rPr kumimoji="1" lang="zh-CN" altLang="en-US" sz="3200" b="1" dirty="0" smtClean="0">
                <a:solidFill>
                  <a:srgbClr val="000066"/>
                </a:solidFill>
              </a:rPr>
              <a:t>死锁</a:t>
            </a:r>
            <a:endParaRPr kumimoji="1" lang="zh-CN" altLang="en-US" sz="3200" b="1" dirty="0">
              <a:solidFill>
                <a:srgbClr val="000066"/>
              </a:solidFill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66"/>
                </a:solidFill>
              </a:rPr>
              <a:t>第</a:t>
            </a:r>
            <a:r>
              <a:rPr kumimoji="1" lang="en-US" altLang="zh-CN" sz="3200" b="1" dirty="0">
                <a:solidFill>
                  <a:srgbClr val="000066"/>
                </a:solidFill>
              </a:rPr>
              <a:t>4</a:t>
            </a:r>
            <a:r>
              <a:rPr kumimoji="1" lang="zh-CN" altLang="en-US" sz="3200" b="1" dirty="0">
                <a:solidFill>
                  <a:srgbClr val="000066"/>
                </a:solidFill>
              </a:rPr>
              <a:t>章  存储器管理</a:t>
            </a:r>
            <a:endParaRPr kumimoji="1" lang="zh-CN" altLang="en-US" sz="3200" b="1" dirty="0">
              <a:solidFill>
                <a:srgbClr val="000066"/>
              </a:solidFill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66"/>
                </a:solidFill>
              </a:rPr>
              <a:t>第</a:t>
            </a:r>
            <a:r>
              <a:rPr kumimoji="1" lang="en-US" altLang="zh-CN" sz="3200" b="1" dirty="0">
                <a:solidFill>
                  <a:srgbClr val="000066"/>
                </a:solidFill>
              </a:rPr>
              <a:t>5</a:t>
            </a:r>
            <a:r>
              <a:rPr kumimoji="1" lang="zh-CN" altLang="en-US" sz="3200" b="1" dirty="0">
                <a:solidFill>
                  <a:srgbClr val="000066"/>
                </a:solidFill>
              </a:rPr>
              <a:t>章  </a:t>
            </a:r>
            <a:r>
              <a:rPr kumimoji="1" lang="zh-CN" altLang="en-US" sz="3200" b="1" dirty="0" smtClean="0">
                <a:solidFill>
                  <a:srgbClr val="000066"/>
                </a:solidFill>
              </a:rPr>
              <a:t>虚拟存储器</a:t>
            </a:r>
            <a:endParaRPr kumimoji="1" lang="en-US" altLang="zh-CN" sz="3200" b="1" dirty="0" smtClean="0">
              <a:solidFill>
                <a:srgbClr val="000066"/>
              </a:solidFill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66"/>
                </a:solidFill>
              </a:rPr>
              <a:t>第</a:t>
            </a:r>
            <a:r>
              <a:rPr kumimoji="1" lang="en-US" altLang="zh-CN" sz="3200" b="1" dirty="0" smtClean="0">
                <a:solidFill>
                  <a:srgbClr val="000066"/>
                </a:solidFill>
              </a:rPr>
              <a:t>6</a:t>
            </a:r>
            <a:r>
              <a:rPr kumimoji="1" lang="zh-CN" altLang="en-US" sz="3200" b="1" dirty="0" smtClean="0">
                <a:solidFill>
                  <a:srgbClr val="000066"/>
                </a:solidFill>
              </a:rPr>
              <a:t>章  输入输出系统（设备管理）</a:t>
            </a:r>
            <a:endParaRPr kumimoji="1" lang="en-US" altLang="zh-CN" sz="3200" b="1" dirty="0" smtClean="0">
              <a:solidFill>
                <a:srgbClr val="000066"/>
              </a:solidFill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66"/>
                </a:solidFill>
              </a:rPr>
              <a:t>第</a:t>
            </a:r>
            <a:r>
              <a:rPr kumimoji="1" lang="en-US" altLang="zh-CN" sz="3200" b="1" dirty="0" smtClean="0">
                <a:solidFill>
                  <a:srgbClr val="000066"/>
                </a:solidFill>
              </a:rPr>
              <a:t>7</a:t>
            </a:r>
            <a:r>
              <a:rPr kumimoji="1" lang="zh-CN" altLang="en-US" sz="3200" b="1" dirty="0" smtClean="0">
                <a:solidFill>
                  <a:srgbClr val="000066"/>
                </a:solidFill>
              </a:rPr>
              <a:t>章  文件管理</a:t>
            </a:r>
            <a:endParaRPr kumimoji="1" lang="en-US" altLang="zh-CN" sz="3200" b="1" dirty="0" smtClean="0">
              <a:solidFill>
                <a:srgbClr val="000066"/>
              </a:solidFill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66"/>
                </a:solidFill>
              </a:rPr>
              <a:t>第</a:t>
            </a:r>
            <a:r>
              <a:rPr kumimoji="1" lang="en-US" altLang="zh-CN" sz="3200" b="1" dirty="0" smtClean="0">
                <a:solidFill>
                  <a:srgbClr val="000066"/>
                </a:solidFill>
              </a:rPr>
              <a:t>8</a:t>
            </a:r>
            <a:r>
              <a:rPr kumimoji="1" lang="zh-CN" altLang="en-US" sz="3200" b="1" dirty="0" smtClean="0">
                <a:solidFill>
                  <a:srgbClr val="000066"/>
                </a:solidFill>
              </a:rPr>
              <a:t>章  磁盘存储器的管理（设备管理）</a:t>
            </a:r>
            <a:endParaRPr kumimoji="1" lang="zh-CN" altLang="en-US" sz="3200" b="1" dirty="0" smtClean="0">
              <a:solidFill>
                <a:srgbClr val="000066"/>
              </a:solidFill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B050"/>
                </a:solidFill>
              </a:rPr>
              <a:t>第</a:t>
            </a:r>
            <a:r>
              <a:rPr kumimoji="1" lang="en-US" altLang="zh-CN" sz="3200" b="1" dirty="0" smtClean="0">
                <a:solidFill>
                  <a:srgbClr val="00B050"/>
                </a:solidFill>
              </a:rPr>
              <a:t>9</a:t>
            </a:r>
            <a:r>
              <a:rPr kumimoji="1" lang="zh-CN" altLang="en-US" sz="3200" b="1" dirty="0" smtClean="0">
                <a:solidFill>
                  <a:srgbClr val="00B050"/>
                </a:solidFill>
              </a:rPr>
              <a:t>章  </a:t>
            </a:r>
            <a:r>
              <a:rPr kumimoji="1" lang="zh-CN" altLang="en-US" sz="3200" b="1" dirty="0">
                <a:solidFill>
                  <a:srgbClr val="00B050"/>
                </a:solidFill>
              </a:rPr>
              <a:t>操作系统</a:t>
            </a:r>
            <a:r>
              <a:rPr kumimoji="1" lang="zh-CN" altLang="en-US" sz="3200" b="1" dirty="0" smtClean="0">
                <a:solidFill>
                  <a:srgbClr val="00B050"/>
                </a:solidFill>
              </a:rPr>
              <a:t>接口</a:t>
            </a:r>
            <a:endParaRPr kumimoji="1" lang="zh-CN" alt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68300"/>
            <a:ext cx="6407150" cy="911225"/>
          </a:xfrm>
        </p:spPr>
        <p:txBody>
          <a:bodyPr/>
          <a:lstStyle/>
          <a:p>
            <a:r>
              <a:rPr lang="en-US" altLang="zh-CN">
                <a:ea typeface="黑体" pitchFamily="2" charset="-122"/>
              </a:rPr>
              <a:t>1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．人工操作方式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2071688"/>
            <a:ext cx="8488362" cy="4049712"/>
          </a:xfrm>
        </p:spPr>
        <p:txBody>
          <a:bodyPr/>
          <a:lstStyle/>
          <a:p>
            <a:r>
              <a:rPr lang="zh-CN" altLang="en-US">
                <a:latin typeface="宋体" pitchFamily="2" charset="-122"/>
              </a:rPr>
              <a:t>程序员将事先已穿孔（对应于程序和数据）的纸带（或卡片）装入纸带输入机（或卡片输入机）；</a:t>
            </a:r>
            <a:endParaRPr lang="zh-CN" altLang="en-US">
              <a:latin typeface="宋体" pitchFamily="2" charset="-122"/>
            </a:endParaRPr>
          </a:p>
          <a:p>
            <a:r>
              <a:rPr lang="zh-CN" altLang="en-US">
                <a:latin typeface="宋体" pitchFamily="2" charset="-122"/>
              </a:rPr>
              <a:t>再启动输入机将程序和数据输入计算机；</a:t>
            </a:r>
            <a:endParaRPr lang="zh-CN" altLang="en-US">
              <a:latin typeface="宋体" pitchFamily="2" charset="-122"/>
            </a:endParaRPr>
          </a:p>
          <a:p>
            <a:r>
              <a:rPr lang="zh-CN" altLang="en-US">
                <a:latin typeface="宋体" pitchFamily="2" charset="-122"/>
              </a:rPr>
              <a:t>然后启动计算机运行。</a:t>
            </a:r>
            <a:endParaRPr lang="zh-CN" altLang="en-US">
              <a:latin typeface="宋体" pitchFamily="2" charset="-122"/>
            </a:endParaRPr>
          </a:p>
          <a:p>
            <a:r>
              <a:rPr lang="zh-CN" altLang="en-US">
                <a:latin typeface="宋体" pitchFamily="2" charset="-122"/>
              </a:rPr>
              <a:t>当程序运行完毕并取走计算结果后，才让下一个用户上机。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E9F6-7CDC-4364-8B70-E5001C4984B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336550"/>
            <a:ext cx="6465887" cy="890588"/>
          </a:xfrm>
        </p:spPr>
        <p:txBody>
          <a:bodyPr/>
          <a:lstStyle/>
          <a:p>
            <a:r>
              <a:rPr lang="en-US" altLang="zh-CN" sz="4000">
                <a:ea typeface="黑体" pitchFamily="2" charset="-122"/>
              </a:rPr>
              <a:t>2</a:t>
            </a:r>
            <a:r>
              <a:rPr lang="zh-CN" altLang="en-US" sz="4000">
                <a:latin typeface="Times New Roman" pitchFamily="18" charset="0"/>
                <a:ea typeface="黑体" pitchFamily="2" charset="-122"/>
              </a:rPr>
              <a:t>．脱机输入</a:t>
            </a:r>
            <a:r>
              <a:rPr lang="en-US" altLang="zh-CN" sz="4000">
                <a:ea typeface="黑体" pitchFamily="2" charset="-122"/>
              </a:rPr>
              <a:t>/</a:t>
            </a:r>
            <a:r>
              <a:rPr lang="zh-CN" altLang="en-US" sz="4000">
                <a:latin typeface="Times New Roman" pitchFamily="18" charset="0"/>
                <a:ea typeface="黑体" pitchFamily="2" charset="-122"/>
              </a:rPr>
              <a:t>输出方式</a:t>
            </a:r>
            <a:r>
              <a:rPr lang="zh-CN" altLang="en-US" sz="4800"/>
              <a:t> </a:t>
            </a:r>
            <a:endParaRPr lang="zh-CN" altLang="en-US" sz="4800"/>
          </a:p>
        </p:txBody>
      </p:sp>
      <p:pic>
        <p:nvPicPr>
          <p:cNvPr id="19460" name="Picture 4" descr="OS图1-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4300" y="1570038"/>
            <a:ext cx="6032500" cy="3687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A392-C572-46BD-8941-05B8B888C433}" type="slidenum">
              <a:rPr lang="en-US" altLang="zh-CN"/>
            </a:fld>
            <a:endParaRPr lang="en-US" altLang="zh-CN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33400" y="5334000"/>
            <a:ext cx="1673225" cy="669925"/>
          </a:xfrm>
          <a:prstGeom prst="rect">
            <a:avLst/>
          </a:prstGeom>
          <a:solidFill>
            <a:srgbClr val="0000FF"/>
          </a:solidFill>
          <a:ln w="2857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00"/>
                </a:solidFill>
                <a:latin typeface="宋体" pitchFamily="2" charset="-122"/>
              </a:rPr>
              <a:t>优点：</a:t>
            </a:r>
            <a:r>
              <a:rPr kumimoji="1" lang="zh-CN" altLang="en-US" sz="2400">
                <a:solidFill>
                  <a:srgbClr val="FFFF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171700" y="5335588"/>
            <a:ext cx="5105400" cy="989012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FFFFFF"/>
                </a:solidFill>
                <a:latin typeface="宋体" pitchFamily="2" charset="-122"/>
              </a:rPr>
              <a:t>）减少了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itchFamily="18" charset="0"/>
              </a:rPr>
              <a:t>CPU</a:t>
            </a:r>
            <a:r>
              <a:rPr kumimoji="1" lang="zh-CN" altLang="en-US" sz="2800" b="1">
                <a:solidFill>
                  <a:srgbClr val="FFFFFF"/>
                </a:solidFill>
                <a:latin typeface="宋体" pitchFamily="2" charset="-122"/>
              </a:rPr>
              <a:t>的空闲时间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itchFamily="18" charset="0"/>
              </a:rPr>
              <a:t> </a:t>
            </a:r>
            <a:endParaRPr kumimoji="1" lang="zh-CN" altLang="en-US" sz="2800" b="1">
              <a:solidFill>
                <a:srgbClr val="FFFFFF"/>
              </a:solidFill>
              <a:latin typeface="Times New Roman" pitchFamily="18" charset="0"/>
            </a:endParaRPr>
          </a:p>
          <a:p>
            <a:pPr algn="just" fontAlgn="base"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itchFamily="18" charset="0"/>
              </a:rPr>
              <a:t>）提高了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itchFamily="18" charset="0"/>
              </a:rPr>
              <a:t>I/O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itchFamily="18" charset="0"/>
              </a:rPr>
              <a:t>速度</a:t>
            </a:r>
            <a:endParaRPr kumimoji="1" lang="zh-CN" altLang="en-US" sz="2800" b="1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3808" y="4750909"/>
            <a:ext cx="9361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123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 autoUpdateAnimBg="0"/>
      <p:bldP spid="19462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425450"/>
            <a:ext cx="6391275" cy="527050"/>
          </a:xfrm>
        </p:spPr>
        <p:txBody>
          <a:bodyPr>
            <a:normAutofit fontScale="90000"/>
          </a:bodyPr>
          <a:lstStyle/>
          <a:p>
            <a:r>
              <a:rPr lang="en-US" altLang="zh-CN" b="0"/>
              <a:t>1.2.2  </a:t>
            </a:r>
            <a:r>
              <a:rPr lang="zh-CN" altLang="en-US" b="0">
                <a:latin typeface="Times New Roman" pitchFamily="18" charset="0"/>
                <a:ea typeface="黑体" pitchFamily="2" charset="-122"/>
              </a:rPr>
              <a:t>单道批处理系统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15950" y="1828800"/>
            <a:ext cx="7837488" cy="1066800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单道批处理系统（</a:t>
            </a:r>
            <a:r>
              <a:rPr lang="en-US" altLang="zh-CN"/>
              <a:t>Simple Batch Processing System</a:t>
            </a:r>
            <a:r>
              <a:rPr lang="zh-CN" altLang="en-US">
                <a:latin typeface="Times New Roman" pitchFamily="18" charset="0"/>
              </a:rPr>
              <a:t>）的处理过程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5AEA-9FE8-419E-BD65-BD981D2D1FBA}" type="slidenum">
              <a:rPr lang="en-US" altLang="zh-CN"/>
            </a:fld>
            <a:endParaRPr lang="en-US" altLang="zh-CN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8600" y="3352800"/>
            <a:ext cx="811688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anose="05000000000000000000" pitchFamily="2" charset="2"/>
              <a:buChar char="l"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把一批作业以脱机方式输入到磁带上； 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anose="05000000000000000000" pitchFamily="2" charset="2"/>
              <a:buChar char="l"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在监督程序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Monitor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）控制下使这批作业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   一个接一个地连续处理。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参看下页的图</a:t>
            </a:r>
            <a:r>
              <a:rPr kumimoji="1" lang="en-US" altLang="zh-CN" sz="2800" b="1" dirty="0" smtClean="0">
                <a:solidFill>
                  <a:srgbClr val="333399"/>
                </a:solidFill>
                <a:latin typeface="Times New Roman" pitchFamily="18" charset="0"/>
              </a:rPr>
              <a:t>1-4</a:t>
            </a:r>
            <a:endParaRPr kumimoji="1" lang="en-US" altLang="zh-CN" sz="2800" b="1" dirty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762000" y="5791200"/>
            <a:ext cx="7278688" cy="547688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它是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OS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的前身，而非现在人们理解的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OS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80A2-8993-45E8-807D-49108704CB0E}" type="slidenum">
              <a:rPr lang="en-US" altLang="zh-CN"/>
            </a:fld>
            <a:endParaRPr lang="en-US" altLang="zh-CN"/>
          </a:p>
        </p:txBody>
      </p:sp>
      <p:sp>
        <p:nvSpPr>
          <p:cNvPr id="61443" name="AutoShape 3"/>
          <p:cNvSpPr>
            <a:spLocks noChangeArrowheads="1"/>
          </p:cNvSpPr>
          <p:nvPr/>
        </p:nvSpPr>
        <p:spPr bwMode="auto">
          <a:xfrm>
            <a:off x="895350" y="1158875"/>
            <a:ext cx="1027113" cy="438150"/>
          </a:xfrm>
          <a:prstGeom prst="flowChartAlternateProcess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开始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>
            <a:off x="2435225" y="903288"/>
            <a:ext cx="2179638" cy="989012"/>
          </a:xfrm>
          <a:prstGeom prst="flowChartDecision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927350" y="1028700"/>
            <a:ext cx="1339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0000"/>
                </a:solidFill>
              </a:rPr>
              <a:t>还有下一个作业？</a:t>
            </a:r>
            <a:endParaRPr kumimoji="1"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2989263" y="2316163"/>
            <a:ext cx="1027112" cy="438150"/>
          </a:xfrm>
          <a:prstGeom prst="flowChartAlternateProcess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停止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5153025" y="1000125"/>
            <a:ext cx="3057525" cy="831850"/>
          </a:xfrm>
          <a:prstGeom prst="flowChartProcess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把下一个作业的源程序转换位目标程序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61448" name="AutoShape 8"/>
          <p:cNvSpPr>
            <a:spLocks noChangeArrowheads="1"/>
          </p:cNvSpPr>
          <p:nvPr/>
        </p:nvSpPr>
        <p:spPr bwMode="auto">
          <a:xfrm>
            <a:off x="5530850" y="2565400"/>
            <a:ext cx="2179638" cy="989013"/>
          </a:xfrm>
          <a:prstGeom prst="flowChartDecision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6022975" y="2741613"/>
            <a:ext cx="1339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0000"/>
                </a:solidFill>
              </a:rPr>
              <a:t>源程序有错吗？</a:t>
            </a:r>
            <a:endParaRPr kumimoji="1"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61450" name="AutoShape 10"/>
          <p:cNvSpPr>
            <a:spLocks noChangeArrowheads="1"/>
          </p:cNvSpPr>
          <p:nvPr/>
        </p:nvSpPr>
        <p:spPr bwMode="auto">
          <a:xfrm>
            <a:off x="5922963" y="3970338"/>
            <a:ext cx="1416050" cy="801687"/>
          </a:xfrm>
          <a:prstGeom prst="flowChartProcess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装配目标程序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61451" name="AutoShape 11"/>
          <p:cNvSpPr>
            <a:spLocks noChangeArrowheads="1"/>
          </p:cNvSpPr>
          <p:nvPr/>
        </p:nvSpPr>
        <p:spPr bwMode="auto">
          <a:xfrm>
            <a:off x="2954338" y="3937000"/>
            <a:ext cx="2219325" cy="831850"/>
          </a:xfrm>
          <a:prstGeom prst="flowChartProcess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目标程序运行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直到结束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1922463" y="1384300"/>
            <a:ext cx="5254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525838" y="1911350"/>
            <a:ext cx="0" cy="387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4614863" y="1397000"/>
            <a:ext cx="5254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6630988" y="1847850"/>
            <a:ext cx="0" cy="701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 flipH="1">
            <a:off x="2097088" y="3063875"/>
            <a:ext cx="34448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6607175" y="3563938"/>
            <a:ext cx="0" cy="4016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 flipH="1">
            <a:off x="5178425" y="4352925"/>
            <a:ext cx="727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 flipH="1">
            <a:off x="2109788" y="4378325"/>
            <a:ext cx="8397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 flipV="1">
            <a:off x="2109788" y="1371600"/>
            <a:ext cx="0" cy="30194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3063875" y="1835150"/>
            <a:ext cx="53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否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4579938" y="973138"/>
            <a:ext cx="538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是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4979988" y="2652713"/>
            <a:ext cx="538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是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6110288" y="3467100"/>
            <a:ext cx="538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否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2106613" y="5122863"/>
            <a:ext cx="523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图</a:t>
            </a:r>
            <a:r>
              <a:rPr kumimoji="1" lang="en-US" altLang="zh-CN" sz="2400" b="1" dirty="0" smtClean="0">
                <a:solidFill>
                  <a:srgbClr val="333399"/>
                </a:solidFill>
              </a:rPr>
              <a:t>1-4  </a:t>
            </a:r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单道批处理系统的处理流程</a:t>
            </a:r>
            <a:endParaRPr kumimoji="1" lang="zh-CN" altLang="en-US" sz="2400" b="1" dirty="0">
              <a:solidFill>
                <a:srgbClr val="333399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355600"/>
            <a:ext cx="7604125" cy="762000"/>
          </a:xfrm>
        </p:spPr>
        <p:txBody>
          <a:bodyPr>
            <a:normAutofit/>
          </a:bodyPr>
          <a:lstStyle/>
          <a:p>
            <a:r>
              <a:rPr lang="zh-CN" altLang="en-US" sz="4000" b="0" dirty="0">
                <a:latin typeface="黑体" pitchFamily="2" charset="-122"/>
                <a:ea typeface="黑体" pitchFamily="2" charset="-122"/>
              </a:rPr>
              <a:t>单道批处理系统的特征</a:t>
            </a:r>
            <a:endParaRPr lang="zh-CN" altLang="en-US" sz="4000" b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A466-4F55-4E97-A014-5E968846736F}" type="slidenum">
              <a:rPr lang="en-US" altLang="zh-CN"/>
            </a:fld>
            <a:endParaRPr lang="en-US" altLang="zh-CN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11138" y="1422400"/>
            <a:ext cx="2386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333399"/>
                </a:solidFill>
                <a:latin typeface="Times New Roman" pitchFamily="18" charset="0"/>
              </a:rPr>
              <a:t>(1) </a:t>
            </a:r>
            <a:r>
              <a:rPr kumimoji="1" lang="zh-CN" altLang="en-US" sz="28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自动性</a:t>
            </a:r>
            <a:endParaRPr kumimoji="1" lang="zh-CN" altLang="en-US" sz="2800" b="1">
              <a:solidFill>
                <a:srgbClr val="333399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138363" y="1416050"/>
            <a:ext cx="6188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在磁带上的作业能自动地逐个地依次运行，而无需人工干预。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49238" y="2493963"/>
            <a:ext cx="2101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333399"/>
                </a:solidFill>
                <a:latin typeface="Times New Roman" pitchFamily="18" charset="0"/>
              </a:rPr>
              <a:t>(2) </a:t>
            </a:r>
            <a:r>
              <a:rPr kumimoji="1" lang="zh-CN" altLang="en-US" sz="28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顺序性</a:t>
            </a:r>
            <a:endParaRPr kumimoji="1" lang="zh-CN" altLang="en-US" sz="2800" b="1">
              <a:solidFill>
                <a:srgbClr val="333399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11150" y="4489450"/>
            <a:ext cx="198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333399"/>
                </a:solidFill>
                <a:latin typeface="Times New Roman" pitchFamily="18" charset="0"/>
              </a:rPr>
              <a:t>(3) </a:t>
            </a:r>
            <a:r>
              <a:rPr kumimoji="1" lang="zh-CN" altLang="en-US" sz="28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单道性</a:t>
            </a:r>
            <a:endParaRPr kumimoji="1" lang="zh-CN" altLang="en-US" sz="2800" b="1">
              <a:solidFill>
                <a:srgbClr val="333399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189163" y="2484438"/>
            <a:ext cx="616743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磁带上的各道作业是顺序地进入内存，各道作业的完成顺序与它们进入内存的顺序相同，即先调入内存的作业先完成。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2211388" y="4438650"/>
            <a:ext cx="633095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在内存中仅有一道程序运行，即监督程序每次从磁带上只调入一道程序进入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内存。</a:t>
            </a:r>
            <a:r>
              <a:rPr kumimoji="1" lang="zh-CN" altLang="en-US" sz="2800" b="1" dirty="0" smtClean="0">
                <a:solidFill>
                  <a:srgbClr val="002060"/>
                </a:solidFill>
                <a:latin typeface="Times New Roman" pitchFamily="18" charset="0"/>
              </a:rPr>
              <a:t>单道性使得系统中的资源得不到充分的利用。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（单道批处理系统的缺点）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400050"/>
            <a:ext cx="6858000" cy="762000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  <a:ea typeface="黑体" pitchFamily="2" charset="-122"/>
              </a:rPr>
              <a:t>1.2.3  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多道批处理系统</a:t>
            </a:r>
            <a:endParaRPr lang="zh-CN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603375"/>
            <a:ext cx="5302250" cy="609600"/>
          </a:xfrm>
        </p:spPr>
        <p:txBody>
          <a:bodyPr/>
          <a:lstStyle/>
          <a:p>
            <a:r>
              <a:rPr lang="zh-CN" altLang="en-US">
                <a:latin typeface="宋体" pitchFamily="2" charset="-122"/>
              </a:rPr>
              <a:t>多道程序设计的基本概念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A7CB-C144-4E4A-AE00-B5B097E74D1C}" type="slidenum">
              <a:rPr lang="en-US" altLang="zh-CN"/>
            </a:fld>
            <a:endParaRPr lang="en-US" altLang="zh-CN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157913" y="1651000"/>
            <a:ext cx="2667000" cy="485775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20</a:t>
            </a:r>
            <a:r>
              <a:rPr kumimoji="1" lang="zh-CN" altLang="en-US" sz="2400" b="1">
                <a:solidFill>
                  <a:srgbClr val="FFFF00"/>
                </a:solidFill>
                <a:latin typeface="宋体" pitchFamily="2" charset="-122"/>
              </a:rPr>
              <a:t>世纪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60</a:t>
            </a:r>
            <a:r>
              <a:rPr kumimoji="1" lang="zh-CN" altLang="en-US" sz="2400" b="1">
                <a:solidFill>
                  <a:srgbClr val="FFFF00"/>
                </a:solidFill>
                <a:latin typeface="宋体" pitchFamily="2" charset="-122"/>
              </a:rPr>
              <a:t>年代中期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143000" y="2359025"/>
            <a:ext cx="68580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333399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用户提交的作业事先存放在外存上，形成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/>
              </a:rPr>
              <a:t>“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后备队列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/>
              </a:rPr>
              <a:t>”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333399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作业调度程序按一定算法从后备队列中选择若干作业调入内存，使它们共享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CPU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和系统中的各种资源。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533400" y="4878388"/>
            <a:ext cx="1371600" cy="608012"/>
          </a:xfrm>
          <a:prstGeom prst="rect">
            <a:avLst/>
          </a:prstGeom>
          <a:solidFill>
            <a:schemeClr val="tx2"/>
          </a:solidFill>
          <a:ln w="28575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好处</a:t>
            </a:r>
            <a:r>
              <a:rPr kumimoji="1" lang="zh-CN" altLang="en-US" sz="32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057400" y="4865688"/>
            <a:ext cx="5638800" cy="145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）提高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CPU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利用率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  <a:p>
            <a:pPr algn="just" fontAlgn="base"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）提高内存和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I/O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设备利用率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）增加系统吞吐量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1407-4BC8-4624-A7AE-67D68ED728C9}" type="slidenum">
              <a:rPr lang="en-US" altLang="zh-CN"/>
            </a:fld>
            <a:endParaRPr lang="en-US" altLang="zh-CN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768350"/>
            <a:ext cx="6934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多道批处理系统的特征</a:t>
            </a:r>
            <a:endParaRPr kumimoji="1" lang="zh-CN" altLang="en-US" sz="4000" b="1">
              <a:solidFill>
                <a:srgbClr val="3333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1000" y="176688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333399"/>
                </a:solidFill>
                <a:latin typeface="宋体" pitchFamily="2" charset="-122"/>
              </a:rPr>
              <a:t>(</a:t>
            </a:r>
            <a:r>
              <a:rPr kumimoji="1" lang="en-US" altLang="zh-CN" sz="2800" b="1">
                <a:solidFill>
                  <a:srgbClr val="333399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>
                <a:solidFill>
                  <a:srgbClr val="333399"/>
                </a:solidFill>
                <a:latin typeface="宋体" pitchFamily="2" charset="-122"/>
              </a:rPr>
              <a:t>)</a:t>
            </a:r>
            <a:r>
              <a:rPr kumimoji="1" lang="en-US" altLang="zh-CN" sz="2800" b="1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多道性</a:t>
            </a:r>
            <a:r>
              <a:rPr kumimoji="1" lang="zh-CN" altLang="en-US" sz="2800" b="1">
                <a:solidFill>
                  <a:srgbClr val="333399"/>
                </a:solidFill>
                <a:latin typeface="宋体" pitchFamily="2" charset="-122"/>
              </a:rPr>
              <a:t>：</a:t>
            </a:r>
            <a:r>
              <a:rPr kumimoji="1" lang="zh-CN" altLang="en-US" sz="2400">
                <a:solidFill>
                  <a:srgbClr val="333399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768600" y="1746250"/>
            <a:ext cx="5867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多道程序在内存中并发执行。提高了资源利用率和系统吞吐量。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81000" y="28971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333399"/>
                </a:solidFill>
                <a:latin typeface="宋体" pitchFamily="2" charset="-122"/>
              </a:rPr>
              <a:t>(</a:t>
            </a:r>
            <a:r>
              <a:rPr kumimoji="1" lang="en-US" altLang="zh-CN" sz="2800" b="1">
                <a:solidFill>
                  <a:srgbClr val="333399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333399"/>
                </a:solidFill>
                <a:latin typeface="宋体" pitchFamily="2" charset="-122"/>
              </a:rPr>
              <a:t>)</a:t>
            </a:r>
            <a:r>
              <a:rPr kumimoji="1" lang="en-US" altLang="zh-CN" sz="2800" b="1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无序性</a:t>
            </a:r>
            <a:r>
              <a:rPr kumimoji="1" lang="zh-CN" altLang="en-US" sz="2800" b="1">
                <a:solidFill>
                  <a:srgbClr val="333399"/>
                </a:solidFill>
                <a:latin typeface="宋体" pitchFamily="2" charset="-122"/>
              </a:rPr>
              <a:t>：</a:t>
            </a:r>
            <a:r>
              <a:rPr kumimoji="1" lang="zh-CN" altLang="en-US" sz="2400">
                <a:solidFill>
                  <a:srgbClr val="333399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819400" y="284480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先进入内存的作业可能后完成；后进入内存的作业可能先完成。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81000" y="39751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333399"/>
                </a:solidFill>
                <a:latin typeface="宋体" pitchFamily="2" charset="-122"/>
              </a:rPr>
              <a:t>(</a:t>
            </a:r>
            <a:r>
              <a:rPr kumimoji="1" lang="en-US" altLang="zh-CN" sz="2800" b="1">
                <a:solidFill>
                  <a:srgbClr val="333399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>
                <a:solidFill>
                  <a:srgbClr val="333399"/>
                </a:solidFill>
                <a:latin typeface="宋体" pitchFamily="2" charset="-122"/>
              </a:rPr>
              <a:t>)</a:t>
            </a:r>
            <a:r>
              <a:rPr kumimoji="1" lang="en-US" altLang="zh-CN" sz="2800" b="1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调度性</a:t>
            </a:r>
            <a:r>
              <a:rPr kumimoji="1" lang="zh-CN" altLang="en-US" sz="2800" b="1">
                <a:solidFill>
                  <a:srgbClr val="333399"/>
                </a:solidFill>
                <a:latin typeface="宋体" pitchFamily="2" charset="-122"/>
              </a:rPr>
              <a:t>：</a:t>
            </a:r>
            <a:r>
              <a:rPr kumimoji="1" lang="zh-CN" altLang="en-US" sz="2400">
                <a:solidFill>
                  <a:srgbClr val="333399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819400" y="3937000"/>
            <a:ext cx="533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作业从提交到完成，需经过两种调度：</a:t>
            </a:r>
            <a:r>
              <a:rPr kumimoji="1" lang="zh-CN" altLang="en-US" sz="28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作业调度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kumimoji="1" lang="zh-CN" altLang="en-US" sz="28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进程调度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。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745D-BB98-42C8-9F0A-3F9734BB81A3}" type="slidenum">
              <a:rPr lang="en-US" altLang="zh-CN"/>
            </a:fld>
            <a:endParaRPr lang="en-US" altLang="zh-CN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838200"/>
            <a:ext cx="708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400">
                <a:solidFill>
                  <a:srgbClr val="333399"/>
                </a:solidFill>
                <a:latin typeface="Arial Black" pitchFamily="34" charset="0"/>
              </a:rPr>
              <a:t>1.2.3  </a:t>
            </a:r>
            <a:r>
              <a:rPr kumimoji="1" lang="zh-CN" altLang="en-US" sz="4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多道批处理系统</a:t>
            </a:r>
            <a:r>
              <a:rPr kumimoji="1" lang="en-US" altLang="zh-CN" sz="4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4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kumimoji="1" lang="en-US" altLang="zh-CN" sz="4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kumimoji="1" lang="en-US" altLang="zh-CN" sz="4400">
                <a:solidFill>
                  <a:srgbClr val="333399"/>
                </a:solidFill>
                <a:latin typeface="Arial Black" pitchFamily="34" charset="0"/>
              </a:rPr>
              <a:t> </a:t>
            </a:r>
            <a:endParaRPr kumimoji="1" lang="en-US" altLang="zh-CN" sz="4400">
              <a:solidFill>
                <a:srgbClr val="333399"/>
              </a:solidFill>
              <a:latin typeface="Arial Black" pitchFamily="34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04800" y="2209800"/>
            <a:ext cx="6096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85000"/>
              <a:buFontTx/>
              <a:buBlip>
                <a:blip r:embed="rId1"/>
              </a:buBlip>
            </a:pPr>
            <a:r>
              <a:rPr kumimoji="1" lang="zh-CN" altLang="en-US" sz="3600" b="1">
                <a:solidFill>
                  <a:srgbClr val="000000"/>
                </a:solidFill>
                <a:latin typeface="宋体" pitchFamily="2" charset="-122"/>
              </a:rPr>
              <a:t>多道批处理系统的优缺点：</a:t>
            </a:r>
            <a:r>
              <a:rPr kumimoji="1" lang="zh-CN" altLang="en-US" sz="3200" b="1">
                <a:solidFill>
                  <a:srgbClr val="000000"/>
                </a:solidFill>
                <a:latin typeface="宋体" pitchFamily="2" charset="-122"/>
              </a:rPr>
              <a:t>  </a:t>
            </a:r>
            <a:endParaRPr kumimoji="1" lang="zh-CN" altLang="en-US" sz="3200" b="1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81000" y="336708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）资源利用率高。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81000" y="405288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）系统吞吐量大。 </a:t>
            </a:r>
            <a:endParaRPr kumimoji="1" lang="zh-CN" altLang="en-US" sz="2800" b="1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81000" y="4814888"/>
            <a:ext cx="3871913" cy="5191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3</a:t>
            </a: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）平均周转时间长。</a:t>
            </a:r>
            <a:r>
              <a:rPr kumimoji="1" lang="zh-CN" altLang="en-US" sz="2800" b="1">
                <a:solidFill>
                  <a:srgbClr val="FFFF00"/>
                </a:solidFill>
                <a:latin typeface="宋体" pitchFamily="2" charset="-122"/>
              </a:rPr>
              <a:t> </a:t>
            </a:r>
            <a:endParaRPr kumimoji="1" lang="zh-CN" altLang="en-US" sz="2800" b="1">
              <a:solidFill>
                <a:srgbClr val="FFFF00"/>
              </a:solidFill>
              <a:latin typeface="宋体" pitchFamily="2" charset="-122"/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57200" y="5562600"/>
            <a:ext cx="3276600" cy="528638"/>
          </a:xfrm>
          <a:prstGeom prst="rect">
            <a:avLst/>
          </a:prstGeom>
          <a:solidFill>
            <a:srgbClr val="CCCCFF"/>
          </a:solidFill>
          <a:ln w="9525">
            <a:solidFill>
              <a:srgbClr val="99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FF3300"/>
                </a:solidFill>
                <a:latin typeface="宋体" pitchFamily="2" charset="-122"/>
              </a:rPr>
              <a:t>4</a:t>
            </a: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）无交互能力。</a:t>
            </a:r>
            <a:r>
              <a:rPr kumimoji="1" lang="zh-CN" altLang="en-US" sz="2800" b="1">
                <a:solidFill>
                  <a:srgbClr val="FFFF00"/>
                </a:solidFill>
                <a:latin typeface="宋体" pitchFamily="2" charset="-122"/>
              </a:rPr>
              <a:t> </a:t>
            </a:r>
            <a:endParaRPr kumimoji="1" lang="zh-CN" altLang="en-US" sz="2800" b="1">
              <a:solidFill>
                <a:srgbClr val="FFFF00"/>
              </a:solidFill>
              <a:latin typeface="宋体" pitchFamily="2" charset="-122"/>
            </a:endParaRP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4191000" y="3505200"/>
            <a:ext cx="4724400" cy="1219200"/>
          </a:xfrm>
          <a:prstGeom prst="wedgeRoundRectCallout">
            <a:avLst>
              <a:gd name="adj1" fmla="val -60486"/>
              <a:gd name="adj2" fmla="val 1913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18000" rIns="180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系统吞吐量是指系统在单位时间内所完成的总工作量。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4499992" y="3717032"/>
            <a:ext cx="4644008" cy="1797943"/>
          </a:xfrm>
          <a:prstGeom prst="wedgeRectCallout">
            <a:avLst>
              <a:gd name="adj1" fmla="val -56609"/>
              <a:gd name="adj2" fmla="val 2721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18000" rIns="180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作业周转时间是指从作业进入系统（提交）开始，直至它完成并退出系统为止所经历的时间</a:t>
            </a:r>
            <a:r>
              <a:rPr kumimoji="1" lang="zh-CN" altLang="en-US" sz="2800" b="1" dirty="0">
                <a:solidFill>
                  <a:srgbClr val="151AF3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zh-CN" altLang="en-US" sz="2400" b="1" dirty="0">
                <a:solidFill>
                  <a:srgbClr val="151AF3"/>
                </a:solidFill>
                <a:latin typeface="Times New Roman" pitchFamily="18" charset="0"/>
              </a:rPr>
              <a:t> </a:t>
            </a:r>
            <a:endParaRPr kumimoji="1" lang="zh-CN" altLang="en-US" sz="2400" b="1" dirty="0">
              <a:solidFill>
                <a:srgbClr val="151AF3"/>
              </a:solidFill>
              <a:latin typeface="Times New Roman" pitchFamily="18" charset="0"/>
            </a:endParaRPr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4191000" y="5257800"/>
            <a:ext cx="4495800" cy="1143000"/>
          </a:xfrm>
          <a:prstGeom prst="wedgeEllipseCallout">
            <a:avLst>
              <a:gd name="adj1" fmla="val -66630"/>
              <a:gd name="adj2" fmla="val 4861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18000" rIns="180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对修改和调试程序极不方便。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endParaRPr kumimoji="1" lang="zh-CN" altLang="en-US" sz="24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1" grpId="0" autoUpdateAnimBg="0"/>
      <p:bldP spid="24582" grpId="0" animBg="1" autoUpdateAnimBg="0"/>
      <p:bldP spid="24583" grpId="0" animBg="1" autoUpdateAnimBg="0"/>
      <p:bldP spid="24584" grpId="0" animBg="1" autoUpdateAnimBg="0"/>
      <p:bldP spid="24585" grpId="0" animBg="1" autoUpdateAnimBg="0"/>
      <p:bldP spid="2458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9F1-D862-491E-A315-D48D640AD15C}" type="slidenum">
              <a:rPr lang="en-US" altLang="zh-CN"/>
            </a:fld>
            <a:endParaRPr lang="en-US" altLang="zh-CN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838200"/>
            <a:ext cx="7546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400">
                <a:solidFill>
                  <a:srgbClr val="333399"/>
                </a:solidFill>
                <a:latin typeface="Arial Black" pitchFamily="34" charset="0"/>
              </a:rPr>
              <a:t>1.2.3  </a:t>
            </a:r>
            <a:r>
              <a:rPr kumimoji="1" lang="zh-CN" altLang="en-US" sz="4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多道批处理系统</a:t>
            </a:r>
            <a:r>
              <a:rPr kumimoji="1" lang="en-US" altLang="zh-CN" sz="4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4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kumimoji="1" lang="en-US" altLang="zh-CN" sz="4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kumimoji="1" lang="en-US" altLang="zh-CN" sz="4400">
                <a:solidFill>
                  <a:srgbClr val="333399"/>
                </a:solidFill>
                <a:latin typeface="Arial Black" pitchFamily="34" charset="0"/>
              </a:rPr>
              <a:t> </a:t>
            </a:r>
            <a:endParaRPr kumimoji="1" lang="en-US" altLang="zh-CN" sz="4400">
              <a:solidFill>
                <a:srgbClr val="333399"/>
              </a:solidFill>
              <a:latin typeface="Arial Black" pitchFamily="34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2362200"/>
            <a:ext cx="7086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85000"/>
              <a:buFontTx/>
              <a:buBlip>
                <a:blip r:embed="rId1"/>
              </a:buBlip>
            </a:pPr>
            <a:r>
              <a:rPr kumimoji="1" lang="zh-CN" altLang="en-US" sz="3600" b="1">
                <a:solidFill>
                  <a:srgbClr val="000000"/>
                </a:solidFill>
                <a:latin typeface="宋体" pitchFamily="2" charset="-122"/>
              </a:rPr>
              <a:t>多道批处理系统需要解决的问题 </a:t>
            </a:r>
            <a:endParaRPr kumimoji="1" lang="zh-CN" altLang="en-US" sz="3600" b="1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676400" y="3367088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处理机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争用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问题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。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676400" y="3900488"/>
            <a:ext cx="55598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内存分配和保护问题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。 </a:t>
            </a:r>
            <a:endParaRPr kumimoji="1" lang="zh-CN" altLang="en-US" sz="28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676400" y="4357688"/>
            <a:ext cx="5819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I/O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设备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分配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问题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。 </a:t>
            </a:r>
            <a:endParaRPr kumimoji="1" lang="zh-CN" altLang="en-US" sz="28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676400" y="4814888"/>
            <a:ext cx="5703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4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文件的组织和管理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问题。 </a:t>
            </a:r>
            <a:endParaRPr kumimoji="1" lang="zh-CN" altLang="en-US" sz="28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676400" y="5348288"/>
            <a:ext cx="498383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5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）作业管理问题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。</a:t>
            </a:r>
            <a:endParaRPr kumimoji="1" lang="en-US" altLang="zh-CN" sz="28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6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）用户与系统的接口问题</a:t>
            </a:r>
            <a:endParaRPr kumimoji="1" lang="zh-CN" altLang="en-US" sz="2800" b="1" dirty="0">
              <a:solidFill>
                <a:srgbClr val="00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3475" y="388938"/>
            <a:ext cx="6429375" cy="936625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  <a:ea typeface="黑体" pitchFamily="2" charset="-122"/>
              </a:rPr>
              <a:t>1.2.4  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分时系统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46138" y="1812925"/>
            <a:ext cx="7839075" cy="2776538"/>
          </a:xfrm>
        </p:spPr>
        <p:txBody>
          <a:bodyPr/>
          <a:lstStyle/>
          <a:p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分时系统</a:t>
            </a:r>
            <a:r>
              <a:rPr lang="en-US" altLang="zh-CN">
                <a:latin typeface="Times New Roman"/>
              </a:rPr>
              <a:t>——</a:t>
            </a:r>
            <a:r>
              <a:rPr lang="zh-CN" altLang="en-US">
                <a:latin typeface="宋体" pitchFamily="2" charset="-122"/>
              </a:rPr>
              <a:t>是指在一台主机上连接多个带有显示器和键盘的</a:t>
            </a:r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终端</a:t>
            </a:r>
            <a:r>
              <a:rPr lang="zh-CN" altLang="en-US">
                <a:latin typeface="宋体" pitchFamily="2" charset="-122"/>
              </a:rPr>
              <a:t>，同时允许多个用户通过自己的终端，以交互方式使用计算机，共享主机中的资源。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B69-F027-4558-B1EC-33153FD691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0838"/>
            <a:ext cx="7772400" cy="1162050"/>
          </a:xfrm>
        </p:spPr>
        <p:txBody>
          <a:bodyPr/>
          <a:lstStyle/>
          <a:p>
            <a:r>
              <a:rPr lang="zh-CN" altLang="en-US" sz="4800" b="1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4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4800" b="1" dirty="0">
                <a:latin typeface="楷体_GB2312" pitchFamily="49" charset="-122"/>
                <a:ea typeface="楷体_GB2312" pitchFamily="49" charset="-122"/>
              </a:rPr>
              <a:t>章  操作系统引论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0133-8987-443D-8D79-6A44AAE6C061}" type="slidenum">
              <a:rPr lang="en-US" altLang="zh-CN"/>
            </a:fld>
            <a:endParaRPr lang="en-US" altLang="zh-CN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238250" y="2392363"/>
            <a:ext cx="6308725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25000"/>
              </a:spcBef>
              <a:spcAft>
                <a:spcPct val="0"/>
              </a:spcAft>
              <a:buSzPct val="85000"/>
            </a:pPr>
            <a:r>
              <a:rPr kumimoji="1" lang="en-US" altLang="zh-CN" sz="3200" b="1" dirty="0">
                <a:solidFill>
                  <a:srgbClr val="333399"/>
                </a:solidFill>
                <a:latin typeface="Times New Roman" pitchFamily="18" charset="0"/>
              </a:rPr>
              <a:t>1.1   OS</a:t>
            </a:r>
            <a:r>
              <a:rPr kumimoji="1" lang="zh-CN" altLang="en-US" sz="3200" b="1" dirty="0">
                <a:solidFill>
                  <a:srgbClr val="333399"/>
                </a:solidFill>
                <a:latin typeface="Times New Roman" pitchFamily="18" charset="0"/>
              </a:rPr>
              <a:t>的目标和作用</a:t>
            </a:r>
            <a:endParaRPr kumimoji="1" lang="zh-CN" altLang="en-US" sz="3200" b="1" dirty="0">
              <a:solidFill>
                <a:srgbClr val="333399"/>
              </a:solidFill>
              <a:latin typeface="Times New Roman" pitchFamily="18" charset="0"/>
            </a:endParaRPr>
          </a:p>
          <a:p>
            <a:pPr algn="just" fontAlgn="base">
              <a:spcBef>
                <a:spcPct val="25000"/>
              </a:spcBef>
              <a:spcAft>
                <a:spcPct val="0"/>
              </a:spcAft>
              <a:buSzPct val="85000"/>
            </a:pPr>
            <a:r>
              <a:rPr kumimoji="1" lang="en-US" altLang="zh-CN" sz="3200" b="1" dirty="0">
                <a:solidFill>
                  <a:srgbClr val="333399"/>
                </a:solidFill>
                <a:latin typeface="Times New Roman" pitchFamily="18" charset="0"/>
              </a:rPr>
              <a:t>1.2   OS</a:t>
            </a:r>
            <a:r>
              <a:rPr kumimoji="1" lang="zh-CN" altLang="en-US" sz="3200" b="1" dirty="0">
                <a:solidFill>
                  <a:srgbClr val="333399"/>
                </a:solidFill>
                <a:latin typeface="Times New Roman" pitchFamily="18" charset="0"/>
              </a:rPr>
              <a:t>的发展过程 </a:t>
            </a:r>
            <a:endParaRPr kumimoji="1" lang="zh-CN" altLang="en-US" sz="3200" b="1" dirty="0">
              <a:solidFill>
                <a:srgbClr val="333399"/>
              </a:solidFill>
              <a:latin typeface="Times New Roman" pitchFamily="18" charset="0"/>
            </a:endParaRPr>
          </a:p>
          <a:p>
            <a:pPr algn="just" fontAlgn="base">
              <a:spcBef>
                <a:spcPct val="25000"/>
              </a:spcBef>
              <a:spcAft>
                <a:spcPct val="0"/>
              </a:spcAft>
              <a:buSzPct val="85000"/>
            </a:pPr>
            <a:r>
              <a:rPr kumimoji="1" lang="en-US" altLang="zh-CN" sz="3200" b="1" dirty="0">
                <a:solidFill>
                  <a:srgbClr val="333399"/>
                </a:solidFill>
                <a:latin typeface="Times New Roman" pitchFamily="18" charset="0"/>
              </a:rPr>
              <a:t>1.3   </a:t>
            </a:r>
            <a:r>
              <a:rPr kumimoji="1" lang="zh-CN" altLang="en-US" sz="3200" b="1" dirty="0">
                <a:solidFill>
                  <a:srgbClr val="333399"/>
                </a:solidFill>
                <a:latin typeface="Times New Roman" pitchFamily="18" charset="0"/>
              </a:rPr>
              <a:t>操作系统的基本特性 </a:t>
            </a:r>
            <a:endParaRPr kumimoji="1" lang="zh-CN" altLang="en-US" sz="3200" b="1" dirty="0">
              <a:solidFill>
                <a:srgbClr val="333399"/>
              </a:solidFill>
              <a:latin typeface="Times New Roman" pitchFamily="18" charset="0"/>
            </a:endParaRPr>
          </a:p>
          <a:p>
            <a:pPr algn="just" fontAlgn="base">
              <a:spcBef>
                <a:spcPct val="25000"/>
              </a:spcBef>
              <a:spcAft>
                <a:spcPct val="0"/>
              </a:spcAft>
              <a:buSzPct val="85000"/>
            </a:pPr>
            <a:r>
              <a:rPr kumimoji="1" lang="en-US" altLang="zh-CN" sz="3200" b="1" dirty="0">
                <a:solidFill>
                  <a:srgbClr val="333399"/>
                </a:solidFill>
                <a:latin typeface="Times New Roman" pitchFamily="18" charset="0"/>
              </a:rPr>
              <a:t>1.4   </a:t>
            </a:r>
            <a:r>
              <a:rPr kumimoji="1" lang="zh-CN" altLang="en-US" sz="3200" b="1" dirty="0">
                <a:solidFill>
                  <a:srgbClr val="333399"/>
                </a:solidFill>
                <a:latin typeface="Times New Roman" pitchFamily="18" charset="0"/>
              </a:rPr>
              <a:t>操作系统的主要功能 </a:t>
            </a:r>
            <a:endParaRPr kumimoji="1" lang="zh-CN" altLang="en-US" sz="3200" b="1" dirty="0">
              <a:solidFill>
                <a:srgbClr val="333399"/>
              </a:solidFill>
              <a:latin typeface="Times New Roman" pitchFamily="18" charset="0"/>
            </a:endParaRPr>
          </a:p>
          <a:p>
            <a:pPr algn="just" fontAlgn="base">
              <a:spcBef>
                <a:spcPct val="25000"/>
              </a:spcBef>
              <a:spcAft>
                <a:spcPct val="0"/>
              </a:spcAft>
              <a:buSzPct val="85000"/>
            </a:pPr>
            <a:r>
              <a:rPr kumimoji="1" lang="en-US" altLang="zh-CN" sz="3200" b="1" dirty="0">
                <a:solidFill>
                  <a:srgbClr val="333399"/>
                </a:solidFill>
                <a:latin typeface="Times New Roman" pitchFamily="18" charset="0"/>
              </a:rPr>
              <a:t>1.5   </a:t>
            </a:r>
            <a:r>
              <a:rPr kumimoji="1" lang="zh-CN" altLang="en-US" sz="3200" b="1" dirty="0">
                <a:solidFill>
                  <a:srgbClr val="333399"/>
                </a:solidFill>
                <a:latin typeface="Times New Roman" pitchFamily="18" charset="0"/>
              </a:rPr>
              <a:t>操作系统的结构设计</a:t>
            </a:r>
            <a:endParaRPr kumimoji="1" lang="zh-CN" altLang="en-US" sz="3200" b="1" dirty="0">
              <a:solidFill>
                <a:srgbClr val="33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7364-A73D-43EA-9F49-FB016D0D1A3E}" type="slidenum">
              <a:rPr lang="en-US" altLang="zh-CN"/>
            </a:fld>
            <a:endParaRPr lang="en-US" altLang="zh-C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381000"/>
            <a:ext cx="6581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400" b="1">
                <a:solidFill>
                  <a:srgbClr val="000066"/>
                </a:solidFill>
                <a:latin typeface="Arial Black" pitchFamily="34" charset="0"/>
              </a:rPr>
              <a:t>1.2.4  </a:t>
            </a:r>
            <a:r>
              <a:rPr kumimoji="1" lang="zh-CN" altLang="en-US" sz="4400" b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分时系统</a:t>
            </a:r>
            <a:r>
              <a:rPr kumimoji="1" lang="en-US" altLang="zh-CN" sz="4400" b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(2)</a:t>
            </a:r>
            <a:r>
              <a:rPr kumimoji="1" lang="en-US" altLang="zh-CN" sz="4400" b="1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kumimoji="1" lang="en-US" altLang="zh-CN" sz="4400" b="1">
              <a:solidFill>
                <a:srgbClr val="000066"/>
              </a:solidFill>
              <a:latin typeface="Arial Black" pitchFamily="34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8600" y="2209800"/>
            <a:ext cx="861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1. 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分时系统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Time-Sharing System)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的产生</a:t>
            </a: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2300" y="3016250"/>
            <a:ext cx="7629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是为了满足用户的以下需求而产生的：</a:t>
            </a:r>
            <a:r>
              <a:rPr kumimoji="1" lang="zh-CN" altLang="en-US" sz="3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endParaRPr kumimoji="1" lang="zh-CN" altLang="en-US" sz="360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066800" y="3810000"/>
            <a:ext cx="5943600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15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333399"/>
                </a:solidFill>
                <a:latin typeface="Times New Roman" pitchFamily="18" charset="0"/>
              </a:rPr>
              <a:t>（</a:t>
            </a:r>
            <a:r>
              <a:rPr kumimoji="1" lang="en-US" altLang="zh-CN" sz="3200" b="1">
                <a:solidFill>
                  <a:srgbClr val="333399"/>
                </a:solidFill>
                <a:latin typeface="Times New Roman" pitchFamily="18" charset="0"/>
              </a:rPr>
              <a:t>1</a:t>
            </a:r>
            <a:r>
              <a:rPr kumimoji="1" lang="zh-CN" altLang="en-US" sz="3200" b="1">
                <a:solidFill>
                  <a:srgbClr val="333399"/>
                </a:solidFill>
                <a:latin typeface="Times New Roman" pitchFamily="18" charset="0"/>
              </a:rPr>
              <a:t>）人</a:t>
            </a:r>
            <a:r>
              <a:rPr kumimoji="1" lang="en-US" altLang="zh-CN" sz="3200" b="1">
                <a:solidFill>
                  <a:srgbClr val="333399"/>
                </a:solidFill>
                <a:latin typeface="宋体" pitchFamily="2" charset="-122"/>
              </a:rPr>
              <a:t>-</a:t>
            </a:r>
            <a:r>
              <a:rPr kumimoji="1" lang="zh-CN" altLang="en-US" sz="3200" b="1">
                <a:solidFill>
                  <a:srgbClr val="333399"/>
                </a:solidFill>
                <a:latin typeface="Times New Roman" pitchFamily="18" charset="0"/>
              </a:rPr>
              <a:t>机交互</a:t>
            </a:r>
            <a:endParaRPr kumimoji="1" lang="zh-CN" altLang="en-US" sz="3200" b="1">
              <a:solidFill>
                <a:srgbClr val="333399"/>
              </a:solidFill>
              <a:latin typeface="Times New Roman" pitchFamily="18" charset="0"/>
            </a:endParaRPr>
          </a:p>
          <a:p>
            <a:pPr algn="just" fontAlgn="base">
              <a:spcBef>
                <a:spcPct val="15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333399"/>
                </a:solidFill>
                <a:latin typeface="Times New Roman" pitchFamily="18" charset="0"/>
              </a:rPr>
              <a:t>（</a:t>
            </a:r>
            <a:r>
              <a:rPr kumimoji="1" lang="en-US" altLang="zh-CN" sz="3200" b="1">
                <a:solidFill>
                  <a:srgbClr val="333399"/>
                </a:solidFill>
                <a:latin typeface="Times New Roman" pitchFamily="18" charset="0"/>
              </a:rPr>
              <a:t>2</a:t>
            </a:r>
            <a:r>
              <a:rPr kumimoji="1" lang="zh-CN" altLang="en-US" sz="3200" b="1">
                <a:solidFill>
                  <a:srgbClr val="333399"/>
                </a:solidFill>
                <a:latin typeface="Times New Roman" pitchFamily="18" charset="0"/>
              </a:rPr>
              <a:t>）共享主机</a:t>
            </a:r>
            <a:endParaRPr kumimoji="1" lang="zh-CN" altLang="en-US" sz="3200" b="1">
              <a:solidFill>
                <a:srgbClr val="333399"/>
              </a:solidFill>
              <a:latin typeface="Times New Roman" pitchFamily="18" charset="0"/>
            </a:endParaRPr>
          </a:p>
          <a:p>
            <a:pPr algn="just" fontAlgn="base">
              <a:spcBef>
                <a:spcPct val="15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333399"/>
                </a:solidFill>
                <a:latin typeface="宋体" pitchFamily="2" charset="-122"/>
              </a:rPr>
              <a:t>（</a:t>
            </a:r>
            <a:r>
              <a:rPr kumimoji="1" lang="en-US" altLang="zh-CN" sz="3200" b="1">
                <a:solidFill>
                  <a:srgbClr val="333399"/>
                </a:solidFill>
                <a:latin typeface="Times New Roman" pitchFamily="18" charset="0"/>
              </a:rPr>
              <a:t>3</a:t>
            </a:r>
            <a:r>
              <a:rPr kumimoji="1" lang="zh-CN" altLang="en-US" sz="3200" b="1">
                <a:solidFill>
                  <a:srgbClr val="333399"/>
                </a:solidFill>
                <a:latin typeface="宋体" pitchFamily="2" charset="-122"/>
              </a:rPr>
              <a:t>）便于用户上机</a:t>
            </a:r>
            <a:r>
              <a:rPr kumimoji="1" lang="zh-CN" altLang="en-US" sz="2800" b="1">
                <a:solidFill>
                  <a:srgbClr val="333399"/>
                </a:solidFill>
                <a:latin typeface="Times New Roman" pitchFamily="18" charset="0"/>
              </a:rPr>
              <a:t> </a:t>
            </a:r>
            <a:endParaRPr kumimoji="1" lang="zh-CN" altLang="en-US" sz="2800" b="1">
              <a:solidFill>
                <a:srgbClr val="33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3484-58AD-4A1E-BD94-0F9FF041CE74}" type="slidenum">
              <a:rPr lang="en-US" altLang="zh-CN"/>
            </a:fld>
            <a:endParaRPr lang="en-US" altLang="zh-C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09600" y="762000"/>
            <a:ext cx="6832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400" b="1">
                <a:solidFill>
                  <a:srgbClr val="000066"/>
                </a:solidFill>
                <a:latin typeface="Arial Black" pitchFamily="34" charset="0"/>
              </a:rPr>
              <a:t>1.2.4  </a:t>
            </a:r>
            <a:r>
              <a:rPr kumimoji="1" lang="zh-CN" altLang="en-US" sz="4400" b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分时系统</a:t>
            </a:r>
            <a:r>
              <a:rPr kumimoji="1" lang="en-US" altLang="zh-CN" sz="4400" b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(3)</a:t>
            </a:r>
            <a:r>
              <a:rPr kumimoji="1" lang="en-US" altLang="zh-CN" sz="4400" b="1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kumimoji="1" lang="en-US" altLang="zh-CN" sz="4400" b="1">
              <a:solidFill>
                <a:srgbClr val="000066"/>
              </a:solidFill>
              <a:latin typeface="Arial Black" pitchFamily="34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38200" y="1935163"/>
            <a:ext cx="6019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3200" b="1">
                <a:solidFill>
                  <a:srgbClr val="000000"/>
                </a:solidFill>
                <a:latin typeface="宋体" pitchFamily="2" charset="-122"/>
              </a:rPr>
              <a:t>．分时系统实现中的关键问题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3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914400" y="2559050"/>
            <a:ext cx="2819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及时接收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及时处理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85800" y="4235658"/>
            <a:ext cx="7924800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78000">
            <a:spAutoFit/>
          </a:bodyPr>
          <a:lstStyle/>
          <a:p>
            <a:pPr algn="just" fontAlgn="base">
              <a:spcBef>
                <a:spcPct val="15000"/>
              </a:spcBef>
              <a:spcAft>
                <a:spcPct val="0"/>
              </a:spcAft>
              <a:buClr>
                <a:srgbClr val="333399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用户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作业直接进入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内存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just" fontAlgn="base">
              <a:spcBef>
                <a:spcPct val="15000"/>
              </a:spcBef>
              <a:spcAft>
                <a:spcPct val="0"/>
              </a:spcAft>
              <a:buClr>
                <a:srgbClr val="333399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应该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规定每个作业只运行一个很短的时间（称为</a:t>
            </a:r>
            <a:r>
              <a:rPr kumimoji="1" lang="zh-CN" altLang="en-US" sz="28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时间片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）。采用轮转运行方式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93700"/>
            <a:ext cx="7037388" cy="762000"/>
          </a:xfrm>
        </p:spPr>
        <p:txBody>
          <a:bodyPr/>
          <a:lstStyle/>
          <a:p>
            <a:r>
              <a:rPr lang="en-US" altLang="zh-CN">
                <a:ea typeface="黑体" pitchFamily="2" charset="-122"/>
              </a:rPr>
              <a:t>1.2.4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分时系统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(4)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0225" y="1630363"/>
            <a:ext cx="5903913" cy="68738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4000"/>
              <a:t>3</a:t>
            </a:r>
            <a:r>
              <a:rPr lang="zh-CN" altLang="en-US" sz="4000">
                <a:latin typeface="Times New Roman" pitchFamily="18" charset="0"/>
              </a:rPr>
              <a:t>．分时系统的特征</a:t>
            </a:r>
            <a:r>
              <a:rPr lang="zh-CN" altLang="en-US" sz="4000"/>
              <a:t> </a:t>
            </a:r>
            <a:endParaRPr lang="zh-CN" altLang="en-US" sz="400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6CC2-C4B5-4122-B41E-A88AB9572C4B}" type="slidenum">
              <a:rPr lang="en-US" altLang="zh-CN"/>
            </a:fld>
            <a:endParaRPr lang="en-US" altLang="zh-CN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57200" y="26670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66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000066"/>
                </a:solidFill>
                <a:latin typeface="Times New Roman" pitchFamily="18" charset="0"/>
              </a:rPr>
              <a:t>）多路性：</a:t>
            </a:r>
            <a:endParaRPr kumimoji="1" lang="zh-CN" altLang="en-US" sz="28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971800" y="2635250"/>
            <a:ext cx="5486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允许一台主机上同时联接多个联机终端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57200" y="35814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66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>
                <a:solidFill>
                  <a:srgbClr val="000066"/>
                </a:solidFill>
                <a:latin typeface="宋体" pitchFamily="2" charset="-122"/>
              </a:rPr>
              <a:t>）独立性：</a:t>
            </a:r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2971800" y="3581400"/>
            <a:ext cx="5257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每个用户各占一个终端，彼此独立操作，互不干扰。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57200" y="44958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66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kumimoji="1" lang="zh-CN" altLang="en-US" sz="2800" b="1">
                <a:solidFill>
                  <a:srgbClr val="000066"/>
                </a:solidFill>
                <a:latin typeface="宋体" pitchFamily="2" charset="-122"/>
              </a:rPr>
              <a:t>）及时性：</a:t>
            </a:r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2971800" y="4464050"/>
            <a:ext cx="5486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用户的请求能在很短时间内获得响应。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57200" y="54244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66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000066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>
                <a:solidFill>
                  <a:srgbClr val="000066"/>
                </a:solidFill>
                <a:latin typeface="宋体" pitchFamily="2" charset="-122"/>
              </a:rPr>
              <a:t>）交互性：</a:t>
            </a:r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971800" y="5378450"/>
            <a:ext cx="5562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用户可通过终端与系统进行广泛的对话。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6153150" cy="762000"/>
          </a:xfrm>
        </p:spPr>
        <p:txBody>
          <a:bodyPr/>
          <a:lstStyle/>
          <a:p>
            <a:r>
              <a:rPr lang="en-US" altLang="zh-CN">
                <a:ea typeface="黑体" pitchFamily="2" charset="-122"/>
              </a:rPr>
              <a:t>1.2.5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   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实时系统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2300" y="2490788"/>
            <a:ext cx="7729538" cy="33115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宋体" pitchFamily="2" charset="-122"/>
              </a:rPr>
              <a:t>  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实时系统</a:t>
            </a:r>
            <a:r>
              <a:rPr lang="zh-CN" altLang="en-US" dirty="0">
                <a:solidFill>
                  <a:schemeClr val="tx2"/>
                </a:solidFill>
                <a:latin typeface="宋体" pitchFamily="2" charset="-122"/>
              </a:rPr>
              <a:t>（</a:t>
            </a:r>
            <a:r>
              <a:rPr lang="en-US" altLang="zh-CN" dirty="0">
                <a:solidFill>
                  <a:schemeClr val="tx2"/>
                </a:solidFill>
              </a:rPr>
              <a:t>Real-Time System</a:t>
            </a:r>
            <a:r>
              <a:rPr lang="zh-CN" altLang="en-US" dirty="0">
                <a:solidFill>
                  <a:schemeClr val="tx2"/>
                </a:solidFill>
                <a:latin typeface="宋体" pitchFamily="2" charset="-122"/>
              </a:rPr>
              <a:t>）</a:t>
            </a:r>
            <a:endParaRPr lang="zh-CN" altLang="en-US" dirty="0">
              <a:solidFill>
                <a:schemeClr val="tx2"/>
              </a:solidFill>
              <a:latin typeface="宋体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宋体" pitchFamily="2" charset="-122"/>
              </a:rPr>
              <a:t>  </a:t>
            </a:r>
            <a:r>
              <a:rPr lang="en-US" altLang="zh-CN" dirty="0">
                <a:latin typeface="Times New Roman"/>
              </a:rPr>
              <a:t>——</a:t>
            </a:r>
            <a:r>
              <a:rPr lang="zh-CN" altLang="en-US" dirty="0">
                <a:latin typeface="宋体" pitchFamily="2" charset="-122"/>
              </a:rPr>
              <a:t>是指系统能及时响应外部事件的请求，在规定时间内完成该事件的处理，并控制所有实时任务协调一致地运行。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A6D-1DAB-4F2F-929F-4DC03CEBE630}" type="slidenum">
              <a:rPr lang="en-US" altLang="zh-CN"/>
            </a:fld>
            <a:endParaRPr lang="en-US" altLang="zh-CN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06413" y="1666875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4000" b="1">
                <a:solidFill>
                  <a:srgbClr val="000000"/>
                </a:solidFill>
                <a:ea typeface="黑体" pitchFamily="2" charset="-122"/>
              </a:rPr>
              <a:t>定义：</a:t>
            </a:r>
            <a:endParaRPr kumimoji="1" lang="zh-CN" altLang="en-US" sz="4000" b="1">
              <a:solidFill>
                <a:srgbClr val="00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573838" cy="836613"/>
          </a:xfrm>
        </p:spPr>
        <p:txBody>
          <a:bodyPr/>
          <a:lstStyle/>
          <a:p>
            <a:r>
              <a:rPr lang="en-US" altLang="zh-CN">
                <a:ea typeface="黑体" pitchFamily="2" charset="-122"/>
              </a:rPr>
              <a:t>1.2.5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实时系统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00075" y="1619250"/>
            <a:ext cx="3194050" cy="9461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4000"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4000">
                <a:latin typeface="Times New Roman" pitchFamily="18" charset="0"/>
                <a:ea typeface="黑体" pitchFamily="2" charset="-122"/>
              </a:rPr>
              <a:t>．应用需求</a:t>
            </a:r>
            <a:r>
              <a:rPr lang="zh-CN" altLang="en-US" sz="4000"/>
              <a:t> </a:t>
            </a:r>
            <a:endParaRPr lang="zh-CN" altLang="en-US" sz="400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A268-C605-46C5-BBD7-05B3682E0B8B}" type="slidenum">
              <a:rPr lang="en-US" altLang="zh-CN"/>
            </a:fld>
            <a:endParaRPr lang="en-US" altLang="zh-CN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63575" y="2511425"/>
            <a:ext cx="327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333399"/>
                </a:solidFill>
                <a:latin typeface="Times New Roman" pitchFamily="18" charset="0"/>
              </a:rPr>
              <a:t>（</a:t>
            </a:r>
            <a:r>
              <a:rPr kumimoji="1" lang="en-US" altLang="zh-CN" sz="3200" b="1">
                <a:solidFill>
                  <a:srgbClr val="333399"/>
                </a:solidFill>
                <a:latin typeface="Times New Roman" pitchFamily="18" charset="0"/>
              </a:rPr>
              <a:t>1</a:t>
            </a:r>
            <a:r>
              <a:rPr kumimoji="1" lang="zh-CN" altLang="en-US" sz="3200" b="1">
                <a:solidFill>
                  <a:srgbClr val="333399"/>
                </a:solidFill>
                <a:latin typeface="Times New Roman" pitchFamily="18" charset="0"/>
              </a:rPr>
              <a:t>）实时控制。</a:t>
            </a:r>
            <a:endParaRPr kumimoji="1" lang="zh-CN" altLang="en-US" sz="3200" b="1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452938" y="3524250"/>
            <a:ext cx="419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宋体" pitchFamily="2" charset="-122"/>
              </a:rPr>
              <a:t>飞机或火车的订票系统、情报检索系统等</a:t>
            </a:r>
            <a:r>
              <a:rPr kumimoji="1" lang="zh-CN" altLang="en-US" sz="3200" b="1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49288" y="3449638"/>
            <a:ext cx="4038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333399"/>
                </a:solidFill>
                <a:latin typeface="宋体" pitchFamily="2" charset="-122"/>
              </a:rPr>
              <a:t>（</a:t>
            </a:r>
            <a:r>
              <a:rPr kumimoji="1" lang="en-US" altLang="zh-CN" sz="3200" b="1">
                <a:solidFill>
                  <a:srgbClr val="333399"/>
                </a:solidFill>
                <a:latin typeface="Times New Roman" pitchFamily="18" charset="0"/>
              </a:rPr>
              <a:t>2</a:t>
            </a:r>
            <a:r>
              <a:rPr kumimoji="1" lang="zh-CN" altLang="en-US" sz="3200" b="1">
                <a:solidFill>
                  <a:srgbClr val="333399"/>
                </a:solidFill>
                <a:latin typeface="宋体" pitchFamily="2" charset="-122"/>
              </a:rPr>
              <a:t>）实时信息处理。</a:t>
            </a:r>
            <a:endParaRPr kumimoji="1" lang="zh-CN" altLang="en-US" sz="3200" b="1">
              <a:solidFill>
                <a:srgbClr val="333399"/>
              </a:solidFill>
              <a:latin typeface="宋体" pitchFamily="2" charset="-122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819525" y="2368550"/>
            <a:ext cx="480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实时数据采集处理；执行机构；自动控制。</a:t>
            </a:r>
            <a:endParaRPr kumimoji="1" lang="zh-CN" altLang="en-US" sz="3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663575" y="4591050"/>
            <a:ext cx="47879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40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40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．实时任务</a:t>
            </a:r>
            <a:r>
              <a:rPr kumimoji="1" lang="zh-CN" altLang="en-US" sz="3600" b="1">
                <a:solidFill>
                  <a:srgbClr val="000000"/>
                </a:solidFill>
              </a:rPr>
              <a:t> </a:t>
            </a:r>
            <a:endParaRPr kumimoji="1" lang="zh-CN" altLang="en-US" sz="3600" b="1">
              <a:solidFill>
                <a:srgbClr val="000000"/>
              </a:solidFill>
            </a:endParaRP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420688" y="5273675"/>
            <a:ext cx="853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　　实时任务通常与某个（某些）外部设备相关，能反映或控制相应的外部设备，因而带有某种程度的紧迫性。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476672"/>
            <a:ext cx="7315200" cy="685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600" dirty="0">
                <a:latin typeface="Times New Roman" pitchFamily="18" charset="0"/>
              </a:rPr>
              <a:t>3</a:t>
            </a:r>
            <a:r>
              <a:rPr lang="zh-CN" altLang="en-US" sz="3600" dirty="0">
                <a:latin typeface="Times New Roman" pitchFamily="18" charset="0"/>
              </a:rPr>
              <a:t>．实时系统与分时系统特征的比较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ACBB-BE16-492E-9998-229FE4F906C4}" type="slidenum">
              <a:rPr lang="en-US" altLang="zh-CN"/>
            </a:fld>
            <a:endParaRPr lang="en-US" altLang="zh-CN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）多路性：</a:t>
            </a:r>
            <a:r>
              <a:rPr kumimoji="1" lang="zh-CN" altLang="en-US" sz="2400">
                <a:solidFill>
                  <a:srgbClr val="FF33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514600" y="1295400"/>
            <a:ext cx="6629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实时系统的多路性主要表现在：系统经常对多路的现场信息进行采集，以及对多个对象或多个执行机构进行控制。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228600" y="23764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）独立性：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 </a:t>
            </a:r>
            <a:endParaRPr kumimoji="1" lang="zh-CN" altLang="en-US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2514600" y="2378075"/>
            <a:ext cx="662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实时系统中对信息的采集和对对象的控制，也都是彼此互不干扰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28600" y="32004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3</a:t>
            </a: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）及时性：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 </a:t>
            </a:r>
            <a:endParaRPr kumimoji="1" lang="zh-CN" altLang="en-US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514600" y="3124200"/>
            <a:ext cx="6477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实时系统的及时性，是以控制对象所要求的开始截止时间或完成截止时间来确定的。一般为秒级、百毫秒级直至毫秒级，甚至有的要低于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100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微秒。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228600" y="46482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）交互性：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 </a:t>
            </a:r>
            <a:endParaRPr kumimoji="1" lang="zh-CN" altLang="en-US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2514600" y="4572000"/>
            <a:ext cx="6553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实时系统的交互性仅限于访问系统中某些特定的专用服务程序，不象分时系统那样能向终端用户提供数据处理服务、资源共享等服务。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28600" y="56388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可靠性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：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514600" y="5638800"/>
            <a:ext cx="647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实时系统要求系统高度可靠，往往采用多级容错措施来保证系统的安全性及数据的安全性。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F2F2F"/>
                </a:solidFill>
                <a:ea typeface="黑体" pitchFamily="2" charset="-122"/>
              </a:rPr>
              <a:t>1.3</a:t>
            </a:r>
            <a:r>
              <a:rPr lang="en-US" altLang="zh-CN" dirty="0">
                <a:solidFill>
                  <a:srgbClr val="2F2F2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dirty="0">
                <a:solidFill>
                  <a:srgbClr val="2F2F2F"/>
                </a:solidFill>
                <a:latin typeface="黑体" pitchFamily="2" charset="-122"/>
                <a:ea typeface="黑体" pitchFamily="2" charset="-122"/>
              </a:rPr>
              <a:t>操作系统的基本特征</a:t>
            </a:r>
            <a:r>
              <a:rPr lang="zh-CN" altLang="en-US" dirty="0">
                <a:solidFill>
                  <a:srgbClr val="2F2F2F"/>
                </a:solidFill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1988840"/>
            <a:ext cx="7283152" cy="3989040"/>
          </a:xfrm>
        </p:spPr>
        <p:txBody>
          <a:bodyPr/>
          <a:lstStyle/>
          <a:p>
            <a:pPr lvl="0">
              <a:buClr>
                <a:srgbClr val="2F2F2F"/>
              </a:buClr>
              <a:buNone/>
            </a:pPr>
            <a:r>
              <a:rPr lang="en-US" altLang="zh-CN" sz="3600" b="1" dirty="0">
                <a:solidFill>
                  <a:srgbClr val="2F2F2F"/>
                </a:solidFill>
              </a:rPr>
              <a:t>1 </a:t>
            </a:r>
            <a:r>
              <a:rPr lang="zh-CN" altLang="en-US" sz="3600" b="1" dirty="0">
                <a:solidFill>
                  <a:srgbClr val="2F2F2F"/>
                </a:solidFill>
              </a:rPr>
              <a:t>、</a:t>
            </a:r>
            <a:r>
              <a:rPr lang="zh-CN" altLang="en-US" sz="3600" b="1" dirty="0">
                <a:solidFill>
                  <a:srgbClr val="2F2F2F"/>
                </a:solidFill>
                <a:latin typeface="楷体_GB2312" pitchFamily="49" charset="-122"/>
                <a:ea typeface="楷体_GB2312" pitchFamily="49" charset="-122"/>
              </a:rPr>
              <a:t>并发</a:t>
            </a:r>
            <a:r>
              <a:rPr lang="zh-CN" altLang="en-US" sz="3600" b="1" dirty="0">
                <a:solidFill>
                  <a:srgbClr val="2F2F2F"/>
                </a:solidFill>
                <a:latin typeface="宋体" pitchFamily="2" charset="-122"/>
              </a:rPr>
              <a:t>（</a:t>
            </a:r>
            <a:r>
              <a:rPr lang="en-US" altLang="zh-CN" sz="3600" b="1" dirty="0">
                <a:solidFill>
                  <a:srgbClr val="2F2F2F"/>
                </a:solidFill>
              </a:rPr>
              <a:t>Concurrence</a:t>
            </a:r>
            <a:r>
              <a:rPr lang="zh-CN" altLang="en-US" sz="3600" b="1" dirty="0">
                <a:solidFill>
                  <a:srgbClr val="2F2F2F"/>
                </a:solidFill>
                <a:latin typeface="宋体" pitchFamily="2" charset="-122"/>
              </a:rPr>
              <a:t>）</a:t>
            </a:r>
            <a:r>
              <a:rPr lang="zh-CN" altLang="en-US" b="1" dirty="0">
                <a:solidFill>
                  <a:prstClr val="black"/>
                </a:solidFill>
              </a:rPr>
              <a:t> </a:t>
            </a:r>
            <a:endParaRPr lang="zh-CN" altLang="en-US" b="1" dirty="0">
              <a:solidFill>
                <a:prstClr val="black"/>
              </a:solidFill>
            </a:endParaRPr>
          </a:p>
          <a:p>
            <a:pPr lvl="0" fontAlgn="base">
              <a:spcAft>
                <a:spcPct val="0"/>
              </a:spcAft>
              <a:buClrTx/>
              <a:buSzPct val="85000"/>
              <a:buNone/>
            </a:pPr>
            <a:r>
              <a:rPr lang="en-US" altLang="zh-CN" sz="3600" b="1" dirty="0">
                <a:solidFill>
                  <a:srgbClr val="2F2F2F"/>
                </a:solidFill>
              </a:rPr>
              <a:t>2 </a:t>
            </a:r>
            <a:r>
              <a:rPr lang="zh-CN" altLang="en-US" sz="3600" b="1" dirty="0">
                <a:solidFill>
                  <a:srgbClr val="2F2F2F"/>
                </a:solidFill>
              </a:rPr>
              <a:t>、共享</a:t>
            </a:r>
            <a:r>
              <a:rPr lang="zh-CN" altLang="en-US" sz="3600" b="1" dirty="0" smtClean="0">
                <a:solidFill>
                  <a:srgbClr val="2F2F2F"/>
                </a:solidFill>
              </a:rPr>
              <a:t>（</a:t>
            </a:r>
            <a:r>
              <a:rPr lang="en-US" altLang="zh-CN" sz="3600" b="1" dirty="0">
                <a:solidFill>
                  <a:srgbClr val="2F2F2F"/>
                </a:solidFill>
              </a:rPr>
              <a:t>S</a:t>
            </a:r>
            <a:r>
              <a:rPr lang="en-US" altLang="zh-CN" sz="3600" b="1" dirty="0" smtClean="0">
                <a:solidFill>
                  <a:srgbClr val="2F2F2F"/>
                </a:solidFill>
              </a:rPr>
              <a:t>haring</a:t>
            </a:r>
            <a:r>
              <a:rPr lang="zh-CN" altLang="en-US" sz="3600" b="1" dirty="0">
                <a:solidFill>
                  <a:srgbClr val="2F2F2F"/>
                </a:solidFill>
              </a:rPr>
              <a:t>） </a:t>
            </a:r>
            <a:endParaRPr lang="zh-CN" altLang="en-US" sz="3600" b="1" dirty="0">
              <a:solidFill>
                <a:srgbClr val="2F2F2F"/>
              </a:solidFill>
            </a:endParaRPr>
          </a:p>
          <a:p>
            <a:pPr lvl="0">
              <a:buClr>
                <a:srgbClr val="2F2F2F"/>
              </a:buClr>
              <a:buNone/>
            </a:pPr>
            <a:r>
              <a:rPr lang="en-US" altLang="zh-CN" sz="3600" b="1" dirty="0">
                <a:solidFill>
                  <a:srgbClr val="2F2F2F"/>
                </a:solidFill>
              </a:rPr>
              <a:t>3</a:t>
            </a:r>
            <a:r>
              <a:rPr lang="zh-CN" altLang="en-US" sz="3600" b="1" dirty="0">
                <a:solidFill>
                  <a:srgbClr val="2F2F2F"/>
                </a:solidFill>
              </a:rPr>
              <a:t>、虚拟（</a:t>
            </a:r>
            <a:r>
              <a:rPr lang="en-US" altLang="zh-CN" sz="3600" b="1" dirty="0">
                <a:solidFill>
                  <a:srgbClr val="2F2F2F"/>
                </a:solidFill>
              </a:rPr>
              <a:t>Virtual</a:t>
            </a:r>
            <a:r>
              <a:rPr lang="zh-CN" altLang="en-US" sz="3600" b="1" dirty="0">
                <a:solidFill>
                  <a:srgbClr val="2F2F2F"/>
                </a:solidFill>
              </a:rPr>
              <a:t>） </a:t>
            </a:r>
            <a:endParaRPr lang="zh-CN" altLang="en-US" sz="3600" b="1" dirty="0">
              <a:solidFill>
                <a:srgbClr val="2F2F2F"/>
              </a:solidFill>
            </a:endParaRPr>
          </a:p>
          <a:p>
            <a:pPr lvl="0">
              <a:buClr>
                <a:srgbClr val="2F2F2F"/>
              </a:buClr>
              <a:buNone/>
            </a:pPr>
            <a:r>
              <a:rPr lang="en-US" altLang="zh-CN" sz="3600" b="1" dirty="0">
                <a:solidFill>
                  <a:srgbClr val="2F2F2F"/>
                </a:solidFill>
              </a:rPr>
              <a:t>4</a:t>
            </a:r>
            <a:r>
              <a:rPr lang="zh-CN" altLang="en-US" sz="3600" b="1" dirty="0">
                <a:solidFill>
                  <a:srgbClr val="2F2F2F"/>
                </a:solidFill>
              </a:rPr>
              <a:t>、</a:t>
            </a:r>
            <a:r>
              <a:rPr lang="en-US" altLang="zh-CN" sz="3600" b="1" dirty="0">
                <a:solidFill>
                  <a:srgbClr val="2F2F2F"/>
                </a:solidFill>
              </a:rPr>
              <a:t> </a:t>
            </a:r>
            <a:r>
              <a:rPr lang="zh-CN" altLang="en-US" sz="3600" b="1" dirty="0">
                <a:solidFill>
                  <a:srgbClr val="2F2F2F"/>
                </a:solidFill>
              </a:rPr>
              <a:t>异步（</a:t>
            </a:r>
            <a:r>
              <a:rPr lang="en-US" altLang="zh-CN" sz="3600" b="1" dirty="0" err="1">
                <a:solidFill>
                  <a:srgbClr val="2F2F2F"/>
                </a:solidFill>
              </a:rPr>
              <a:t>Asynchronism</a:t>
            </a:r>
            <a:r>
              <a:rPr lang="zh-CN" altLang="en-US" sz="3600" b="1" dirty="0">
                <a:solidFill>
                  <a:srgbClr val="2F2F2F"/>
                </a:solidFill>
              </a:rPr>
              <a:t>） </a:t>
            </a:r>
            <a:endParaRPr lang="zh-CN" altLang="en-US" sz="3600" b="1" dirty="0">
              <a:solidFill>
                <a:srgbClr val="2F2F2F"/>
              </a:solidFill>
            </a:endParaRPr>
          </a:p>
          <a:p>
            <a:endParaRPr lang="zh-CN" altLang="en-US" sz="3600" b="1" dirty="0">
              <a:solidFill>
                <a:srgbClr val="2F2F2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FF18-6F55-4F31-A9D5-4570487BA2A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48680"/>
            <a:ext cx="7891463" cy="685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1 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、</a:t>
            </a:r>
            <a:r>
              <a:rPr lang="zh-CN" altLang="en-US" sz="36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并发</a:t>
            </a:r>
            <a:r>
              <a:rPr lang="zh-CN" altLang="en-US" sz="3600" b="1" dirty="0">
                <a:solidFill>
                  <a:schemeClr val="tx2"/>
                </a:solidFill>
                <a:latin typeface="宋体" pitchFamily="2" charset="-122"/>
              </a:rPr>
              <a:t>（</a:t>
            </a:r>
            <a:r>
              <a:rPr lang="en-US" altLang="zh-CN" sz="3600" b="1" dirty="0">
                <a:solidFill>
                  <a:schemeClr val="tx2"/>
                </a:solidFill>
              </a:rPr>
              <a:t>Concurrence</a:t>
            </a:r>
            <a:r>
              <a:rPr lang="zh-CN" altLang="en-US" sz="3600" b="1" dirty="0">
                <a:solidFill>
                  <a:schemeClr val="tx2"/>
                </a:solidFill>
                <a:latin typeface="宋体" pitchFamily="2" charset="-122"/>
              </a:rPr>
              <a:t>）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ECF7-2804-42F9-9FC4-9987647CE26B}" type="slidenum">
              <a:rPr lang="en-US" altLang="zh-CN"/>
            </a:fld>
            <a:endParaRPr lang="en-US" altLang="zh-CN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81000" y="1662113"/>
            <a:ext cx="8382000" cy="547687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itchFamily="18" charset="0"/>
              </a:rPr>
              <a:t>OS</a:t>
            </a:r>
            <a:r>
              <a:rPr kumimoji="1" lang="zh-CN" altLang="en-US" sz="2800" b="1">
                <a:solidFill>
                  <a:srgbClr val="FFFFFF"/>
                </a:solidFill>
                <a:latin typeface="宋体" pitchFamily="2" charset="-122"/>
              </a:rPr>
              <a:t>最重要的特征，其它三个特征都以并发为前提的。</a:t>
            </a:r>
            <a:r>
              <a:rPr kumimoji="1" lang="zh-CN" altLang="en-US" sz="2400">
                <a:solidFill>
                  <a:srgbClr val="FFFFFF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81000" y="2133600"/>
            <a:ext cx="355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1C1C1C"/>
                </a:solidFill>
                <a:latin typeface="Times New Roman" pitchFamily="18" charset="0"/>
                <a:ea typeface="隶书" pitchFamily="49" charset="-122"/>
              </a:rPr>
              <a:t>并行与并发：</a:t>
            </a:r>
            <a:endParaRPr kumimoji="1" lang="zh-CN" altLang="en-US" sz="3200" b="1">
              <a:solidFill>
                <a:srgbClr val="1C1C1C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3400" y="2667000"/>
            <a:ext cx="8062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并行性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/>
                <a:ea typeface="楷体_GB2312" pitchFamily="49" charset="-122"/>
              </a:rPr>
              <a:t>——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两个或多个事件在同一时刻发生。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33400" y="3138488"/>
            <a:ext cx="845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并发性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/>
                <a:ea typeface="楷体_GB2312" pitchFamily="49" charset="-122"/>
              </a:rPr>
              <a:t>——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两个或多个事件在同一时间间隔内发生。 </a:t>
            </a:r>
            <a:endParaRPr kumimoji="1"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28600" y="3733800"/>
            <a:ext cx="8763000" cy="2682875"/>
          </a:xfrm>
          <a:prstGeom prst="rect">
            <a:avLst/>
          </a:prstGeom>
          <a:solidFill>
            <a:srgbClr val="0066FF"/>
          </a:solidFill>
          <a:ln w="2857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在多道程序环境下，并发性是指在一段时间内，宏观上有多个程序在同时运行，但在单处理机系统中，每一时刻却只能有一道程序执行，故微观上这些程序只能是分时地交替执行。若计算机系统中有多个处理机，则这些可以并发执行的程序可被分配到多个处理机上，实现并行执行。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8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0AC0-51C9-4AB4-A164-747BA6516EA7}" type="slidenum">
              <a:rPr lang="en-US" altLang="zh-CN"/>
            </a:fld>
            <a:endParaRPr lang="en-US" altLang="zh-CN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755576" y="476672"/>
            <a:ext cx="5410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kumimoji="1" lang="en-US" altLang="zh-CN" sz="3600" b="1" dirty="0" smtClean="0">
                <a:solidFill>
                  <a:srgbClr val="333399"/>
                </a:solidFill>
                <a:latin typeface="Arial" panose="02080604020202020204" pitchFamily="34" charset="0"/>
              </a:rPr>
              <a:t>1</a:t>
            </a:r>
            <a:r>
              <a:rPr kumimoji="1" lang="zh-CN" altLang="en-US" sz="3600" b="1" dirty="0" smtClean="0">
                <a:solidFill>
                  <a:srgbClr val="333399"/>
                </a:solidFill>
                <a:latin typeface="Arial" panose="02080604020202020204" pitchFamily="34" charset="0"/>
              </a:rPr>
              <a:t>、</a:t>
            </a:r>
            <a:r>
              <a:rPr kumimoji="1" lang="zh-CN" altLang="en-US" sz="3600" b="1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并发</a:t>
            </a:r>
            <a:r>
              <a:rPr kumimoji="1" lang="zh-CN" altLang="en-US" sz="3600" b="1" dirty="0">
                <a:solidFill>
                  <a:srgbClr val="333399"/>
                </a:solidFill>
                <a:latin typeface="宋体" pitchFamily="2" charset="-122"/>
              </a:rPr>
              <a:t>（</a:t>
            </a:r>
            <a:r>
              <a:rPr kumimoji="1" lang="en-US" altLang="zh-CN" sz="3600" b="1" dirty="0">
                <a:solidFill>
                  <a:srgbClr val="333399"/>
                </a:solidFill>
                <a:latin typeface="Arial" panose="02080604020202020204" pitchFamily="34" charset="0"/>
              </a:rPr>
              <a:t>Concurrence</a:t>
            </a:r>
            <a:r>
              <a:rPr kumimoji="1" lang="zh-CN" altLang="en-US" sz="3600" b="1" dirty="0">
                <a:solidFill>
                  <a:srgbClr val="333399"/>
                </a:solidFill>
                <a:latin typeface="宋体" pitchFamily="2" charset="-122"/>
              </a:rPr>
              <a:t>）</a:t>
            </a:r>
            <a:r>
              <a:rPr kumimoji="1" lang="zh-CN" altLang="en-US" sz="3200" b="1" dirty="0">
                <a:solidFill>
                  <a:srgbClr val="000000"/>
                </a:solidFill>
                <a:latin typeface="Arial" panose="02080604020202020204" pitchFamily="34" charset="0"/>
              </a:rPr>
              <a:t> </a:t>
            </a:r>
            <a:endParaRPr kumimoji="1" lang="zh-CN" altLang="en-US" sz="3200" b="1" dirty="0">
              <a:solidFill>
                <a:srgbClr val="000000"/>
              </a:solidFill>
              <a:latin typeface="Arial" panose="02080604020202020204" pitchFamily="34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09600" y="1340768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与并发紧密相连的概念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进程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57200" y="2057400"/>
            <a:ext cx="8077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通常的程序是静态实体，它是不能并发执行的。为了使程序能并发执行，系统必须分别为每个程序建立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进程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Process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）。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81000" y="3581400"/>
            <a:ext cx="8229600" cy="1401763"/>
          </a:xfrm>
          <a:prstGeom prst="rect">
            <a:avLst/>
          </a:prstGeom>
          <a:solidFill>
            <a:srgbClr val="0000FF"/>
          </a:solidFill>
          <a:ln w="2857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进程 </a:t>
            </a:r>
            <a:r>
              <a:rPr kumimoji="1" lang="zh-CN" altLang="en-US" sz="2800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是</a:t>
            </a:r>
            <a:r>
              <a:rPr kumimoji="1" lang="zh-CN" altLang="en-US" sz="2800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指在系统中能独立运行并作为资源分配的基本单位，它是由一组机器指令、数据和堆栈等组成的，是一个活动实体</a:t>
            </a:r>
            <a:r>
              <a:rPr kumimoji="1" lang="zh-CN" altLang="en-US" sz="2800" dirty="0">
                <a:solidFill>
                  <a:srgbClr val="FFFFFF"/>
                </a:solidFill>
                <a:latin typeface="华文行楷" pitchFamily="2" charset="-122"/>
                <a:ea typeface="华文行楷" pitchFamily="2" charset="-122"/>
              </a:rPr>
              <a:t>。</a:t>
            </a:r>
            <a:endParaRPr kumimoji="1" lang="zh-CN" altLang="en-US" sz="2800" dirty="0">
              <a:solidFill>
                <a:srgbClr val="FFFF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09600" y="53340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多个进程之间可以</a:t>
            </a: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并发执行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和交换信息。</a:t>
            </a:r>
            <a:endParaRPr kumimoji="1" lang="zh-CN" altLang="en-US" sz="2400" b="1">
              <a:solidFill>
                <a:srgbClr val="00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animBg="1" autoUpdateAnimBg="0"/>
      <p:bldP spid="3789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5E22-B0F7-4759-96CF-5251582CC227}" type="slidenum">
              <a:rPr lang="en-US" altLang="zh-CN"/>
            </a:fld>
            <a:endParaRPr lang="en-US" altLang="zh-CN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57200" y="419100"/>
            <a:ext cx="5410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kumimoji="1" lang="en-US" altLang="zh-CN" sz="3600" b="1" dirty="0">
                <a:solidFill>
                  <a:srgbClr val="333399"/>
                </a:solidFill>
                <a:latin typeface="Arial" panose="02080604020202020204" pitchFamily="34" charset="0"/>
              </a:rPr>
              <a:t>2 </a:t>
            </a:r>
            <a:r>
              <a:rPr kumimoji="1" lang="zh-CN" altLang="en-US" sz="3600" b="1" dirty="0" smtClean="0">
                <a:solidFill>
                  <a:srgbClr val="333399"/>
                </a:solidFill>
                <a:latin typeface="Arial" panose="02080604020202020204" pitchFamily="34" charset="0"/>
              </a:rPr>
              <a:t>、</a:t>
            </a:r>
            <a:r>
              <a:rPr kumimoji="1" lang="zh-CN" altLang="en-US" sz="3600" b="1" dirty="0" smtClean="0">
                <a:solidFill>
                  <a:srgbClr val="333399"/>
                </a:solidFill>
                <a:latin typeface="宋体" pitchFamily="2" charset="-122"/>
              </a:rPr>
              <a:t>共享</a:t>
            </a:r>
            <a:r>
              <a:rPr kumimoji="1" lang="zh-CN" altLang="en-US" sz="3600" b="1" dirty="0">
                <a:solidFill>
                  <a:srgbClr val="333399"/>
                </a:solidFill>
                <a:latin typeface="宋体" pitchFamily="2" charset="-122"/>
              </a:rPr>
              <a:t>（</a:t>
            </a:r>
            <a:r>
              <a:rPr kumimoji="1" lang="en-US" altLang="zh-CN" sz="3600" b="1" dirty="0">
                <a:solidFill>
                  <a:srgbClr val="333399"/>
                </a:solidFill>
                <a:latin typeface="Arial" panose="02080604020202020204" pitchFamily="34" charset="0"/>
              </a:rPr>
              <a:t>sharing</a:t>
            </a:r>
            <a:r>
              <a:rPr kumimoji="1" lang="zh-CN" altLang="en-US" sz="3600" b="1" dirty="0">
                <a:solidFill>
                  <a:srgbClr val="333399"/>
                </a:solidFill>
                <a:latin typeface="宋体" pitchFamily="2" charset="-122"/>
              </a:rPr>
              <a:t>）</a:t>
            </a:r>
            <a:r>
              <a:rPr kumimoji="1" lang="zh-CN" altLang="en-US" sz="3600" b="1" dirty="0">
                <a:solidFill>
                  <a:srgbClr val="333399"/>
                </a:solidFill>
                <a:latin typeface="Arial" panose="02080604020202020204" pitchFamily="34" charset="0"/>
              </a:rPr>
              <a:t> </a:t>
            </a:r>
            <a:endParaRPr kumimoji="1" lang="zh-CN" altLang="en-US" sz="3600" b="1" dirty="0">
              <a:solidFill>
                <a:srgbClr val="333399"/>
              </a:solidFill>
              <a:latin typeface="Arial" panose="02080604020202020204" pitchFamily="34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7162800" cy="1095375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共享</a:t>
            </a:r>
            <a:r>
              <a:rPr kumimoji="1" lang="zh-CN" altLang="en-US" sz="32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是指系统中的资源可供内存中多个并发执行的进程（线程）共同使用。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533400" y="2819400"/>
            <a:ext cx="7983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目前主要有以下两种资源共享方式：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457200" y="34290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）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互斥共享方式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 </a:t>
            </a:r>
            <a:endParaRPr kumimoji="1" lang="zh-CN" altLang="en-US" sz="2400" b="1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581400" y="3429000"/>
            <a:ext cx="5291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对于</a:t>
            </a:r>
            <a:r>
              <a:rPr kumimoji="1" lang="zh-CN" altLang="en-US" sz="2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临界资源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，要求被互斥地共享。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219200" y="3962400"/>
            <a:ext cx="5410200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99"/>
                </a:solidFill>
                <a:latin typeface="宋体" pitchFamily="2" charset="-122"/>
              </a:rPr>
              <a:t>什么叫临界资源？   临界资源例子。</a:t>
            </a:r>
            <a:endParaRPr kumimoji="1" lang="zh-CN" altLang="en-US" sz="2400" b="1" dirty="0">
              <a:solidFill>
                <a:srgbClr val="333399"/>
              </a:solidFill>
              <a:latin typeface="宋体" pitchFamily="2" charset="-122"/>
            </a:endParaRP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04800" y="4648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）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同时访问方式</a:t>
            </a: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3429000" y="46482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对于</a:t>
            </a:r>
            <a:r>
              <a:rPr kumimoji="1" lang="zh-CN" altLang="en-US" sz="2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共享资源</a:t>
            </a:r>
            <a:endParaRPr kumimoji="1" lang="zh-CN" altLang="en-US" sz="2400" b="1">
              <a:solidFill>
                <a:srgbClr val="3333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066800" y="5105400"/>
            <a:ext cx="7924800" cy="1200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333399"/>
                </a:solidFill>
                <a:latin typeface="宋体" pitchFamily="2" charset="-122"/>
              </a:rPr>
              <a:t>允许在一段时间内由多个进程</a:t>
            </a:r>
            <a:r>
              <a:rPr kumimoji="1" lang="zh-CN" altLang="en-US" sz="2400" b="1">
                <a:solidFill>
                  <a:srgbClr val="333399"/>
                </a:solidFill>
                <a:latin typeface="Times New Roman"/>
              </a:rPr>
              <a:t>“</a:t>
            </a:r>
            <a:r>
              <a:rPr kumimoji="1" lang="zh-CN" altLang="en-US" sz="2400" b="1">
                <a:solidFill>
                  <a:srgbClr val="333399"/>
                </a:solidFill>
                <a:latin typeface="宋体" pitchFamily="2" charset="-122"/>
              </a:rPr>
              <a:t>同时</a:t>
            </a:r>
            <a:r>
              <a:rPr kumimoji="1" lang="zh-CN" altLang="en-US" sz="2400" b="1">
                <a:solidFill>
                  <a:srgbClr val="333399"/>
                </a:solidFill>
                <a:latin typeface="Times New Roman"/>
              </a:rPr>
              <a:t>”</a:t>
            </a:r>
            <a:r>
              <a:rPr kumimoji="1" lang="zh-CN" altLang="en-US" sz="2400" b="1">
                <a:solidFill>
                  <a:srgbClr val="333399"/>
                </a:solidFill>
                <a:latin typeface="宋体" pitchFamily="2" charset="-122"/>
              </a:rPr>
              <a:t>对它进行访问。这里所说的</a:t>
            </a:r>
            <a:r>
              <a:rPr kumimoji="1" lang="zh-CN" altLang="en-US" sz="2400" b="1">
                <a:solidFill>
                  <a:srgbClr val="333399"/>
                </a:solidFill>
                <a:latin typeface="Times New Roman"/>
              </a:rPr>
              <a:t>“</a:t>
            </a:r>
            <a:r>
              <a:rPr kumimoji="1" lang="zh-CN" altLang="en-US" sz="2400" b="1">
                <a:solidFill>
                  <a:srgbClr val="333399"/>
                </a:solidFill>
                <a:latin typeface="宋体" pitchFamily="2" charset="-122"/>
              </a:rPr>
              <a:t>同时</a:t>
            </a:r>
            <a:r>
              <a:rPr kumimoji="1" lang="zh-CN" altLang="en-US" sz="2400" b="1">
                <a:solidFill>
                  <a:srgbClr val="333399"/>
                </a:solidFill>
                <a:latin typeface="Times New Roman"/>
              </a:rPr>
              <a:t>”</a:t>
            </a:r>
            <a:r>
              <a:rPr kumimoji="1" lang="zh-CN" altLang="en-US" sz="2400" b="1">
                <a:solidFill>
                  <a:srgbClr val="333399"/>
                </a:solidFill>
                <a:latin typeface="宋体" pitchFamily="2" charset="-122"/>
              </a:rPr>
              <a:t>往往是宏观上的，而微观上，这些进程可能是交替地对该资源进行访问。</a:t>
            </a:r>
            <a:r>
              <a:rPr kumimoji="1" lang="zh-CN" altLang="en-US" sz="2400" b="1">
                <a:solidFill>
                  <a:srgbClr val="333399"/>
                </a:solidFill>
                <a:latin typeface="Times New Roman" pitchFamily="18" charset="0"/>
              </a:rPr>
              <a:t> </a:t>
            </a:r>
            <a:endParaRPr kumimoji="1" lang="zh-CN" altLang="en-US" sz="2400" b="1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69875" y="5105400"/>
            <a:ext cx="568325" cy="1371600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共享资源</a:t>
            </a:r>
            <a:endParaRPr kumimoji="1" lang="zh-CN" altLang="en-US" sz="2400" b="1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 autoUpdateAnimBg="0"/>
      <p:bldP spid="39941" grpId="0" autoUpdateAnimBg="0"/>
      <p:bldP spid="39942" grpId="0" autoUpdateAnimBg="0"/>
      <p:bldP spid="39943" grpId="0" autoUpdateAnimBg="0"/>
      <p:bldP spid="39944" grpId="0" animBg="1" autoUpdateAnimBg="0"/>
      <p:bldP spid="39945" grpId="0" autoUpdateAnimBg="0"/>
      <p:bldP spid="39946" grpId="0" autoUpdateAnimBg="0"/>
      <p:bldP spid="39947" grpId="0" animBg="1" autoUpdateAnimBg="0"/>
      <p:bldP spid="3994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1032"/>
          <p:cNvSpPr>
            <a:spLocks noGrp="1" noChangeArrowheads="1"/>
          </p:cNvSpPr>
          <p:nvPr>
            <p:ph idx="1"/>
          </p:nvPr>
        </p:nvSpPr>
        <p:spPr>
          <a:xfrm>
            <a:off x="251520" y="2204864"/>
            <a:ext cx="8463284" cy="2932113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  </a:t>
            </a:r>
            <a:r>
              <a:rPr lang="zh-CN" altLang="en-US" sz="4000" dirty="0" smtClean="0"/>
              <a:t>操作系统</a:t>
            </a:r>
            <a:r>
              <a:rPr lang="zh-CN" altLang="en-US" sz="4000" dirty="0"/>
              <a:t>（</a:t>
            </a:r>
            <a:r>
              <a:rPr lang="en-US" altLang="zh-CN" sz="4000" dirty="0"/>
              <a:t>Operating System , OS</a:t>
            </a:r>
            <a:r>
              <a:rPr lang="zh-CN" altLang="en-US" sz="4000" dirty="0"/>
              <a:t>）是计算机硬件上的第一层软件，是计算机必须配置的最基本、最重要的系统软件。</a:t>
            </a:r>
            <a:endParaRPr lang="zh-CN" altLang="en-US" sz="4000" dirty="0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437D-1E9E-4D8C-84D5-2054CD36603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105775" cy="762000"/>
          </a:xfrm>
        </p:spPr>
        <p:txBody>
          <a:bodyPr/>
          <a:lstStyle/>
          <a:p>
            <a:r>
              <a:rPr lang="en-US" altLang="zh-CN" dirty="0"/>
              <a:t>1.3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操作系统的基本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特征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7772400" cy="1143000"/>
          </a:xfrm>
        </p:spPr>
        <p:txBody>
          <a:bodyPr/>
          <a:lstStyle/>
          <a:p>
            <a:pPr algn="just"/>
            <a:r>
              <a:rPr lang="zh-CN" altLang="en-US" dirty="0">
                <a:latin typeface="Times New Roman" pitchFamily="18" charset="0"/>
                <a:ea typeface="黑体" pitchFamily="2" charset="-122"/>
              </a:rPr>
              <a:t>并发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共享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是操作系统的两个最基本的特征，它们是互为存在条件的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05EE-81E1-4845-A535-5CB2E7A85ECE}" type="slidenum">
              <a:rPr lang="en-US" altLang="zh-CN"/>
            </a:fld>
            <a:endParaRPr lang="en-US" altLang="zh-CN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066800" y="2971800"/>
            <a:ext cx="6934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资源的共享是以进程的并发执行为条件的，若系统不允许程序并发执行，自然不存在资源共享问题；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066800" y="4267200"/>
            <a:ext cx="702786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若系统不能对资源共享实施有效管理，协调好诸进程对共享资源的访问，也必然影响到程序并发执行的程度，甚至根本无法并发执行。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685800" y="2971800"/>
            <a:ext cx="45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v"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685800" y="4311650"/>
            <a:ext cx="45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v"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92696"/>
            <a:ext cx="7996238" cy="762000"/>
          </a:xfrm>
        </p:spPr>
        <p:txBody>
          <a:bodyPr/>
          <a:lstStyle/>
          <a:p>
            <a:r>
              <a:rPr lang="en-US" altLang="zh-CN" dirty="0"/>
              <a:t>1.3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操作系统的基本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特征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87363" y="2068513"/>
            <a:ext cx="5511800" cy="8191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600" dirty="0" smtClean="0">
                <a:solidFill>
                  <a:srgbClr val="002060"/>
                </a:solidFill>
              </a:rPr>
              <a:t>3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sz="3600" dirty="0" smtClean="0">
                <a:solidFill>
                  <a:srgbClr val="002060"/>
                </a:solidFill>
                <a:latin typeface="宋体" pitchFamily="2" charset="-122"/>
              </a:rPr>
              <a:t>虚拟</a:t>
            </a: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</a:rPr>
              <a:t>（</a:t>
            </a:r>
            <a:r>
              <a:rPr lang="en-US" altLang="zh-CN" sz="3600" dirty="0">
                <a:solidFill>
                  <a:srgbClr val="002060"/>
                </a:solidFill>
              </a:rPr>
              <a:t>Virtual</a:t>
            </a: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</a:rPr>
              <a:t>）</a:t>
            </a:r>
            <a:r>
              <a:rPr lang="zh-CN" altLang="en-US" sz="3600" dirty="0">
                <a:solidFill>
                  <a:srgbClr val="002060"/>
                </a:solidFill>
              </a:rPr>
              <a:t> 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16B5-FDBE-4C94-8807-20CE690FEF99}" type="slidenum">
              <a:rPr lang="en-US" altLang="zh-CN"/>
            </a:fld>
            <a:endParaRPr lang="en-US" altLang="zh-CN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33400" y="3581400"/>
            <a:ext cx="8077200" cy="974725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虚拟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/>
              </a:rPr>
              <a:t>——</a:t>
            </a:r>
            <a:r>
              <a:rPr kumimoji="1" lang="zh-CN" altLang="en-US" sz="2800" b="1">
                <a:solidFill>
                  <a:srgbClr val="FFFFFF"/>
                </a:solidFill>
                <a:latin typeface="宋体" pitchFamily="2" charset="-122"/>
              </a:rPr>
              <a:t>是指通过某种技术把一个物理实体变为若干个逻辑上的对应物。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33400" y="487680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OS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中利用了多种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虚拟技术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，分别用来实现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虚拟处理机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虚拟内存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虚拟外部设备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虚拟信道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等。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87375"/>
            <a:ext cx="8232775" cy="762000"/>
          </a:xfrm>
        </p:spPr>
        <p:txBody>
          <a:bodyPr/>
          <a:lstStyle/>
          <a:p>
            <a:r>
              <a:rPr lang="en-US" altLang="zh-CN" dirty="0"/>
              <a:t>1.3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操作系统的基本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特征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15950" y="1757363"/>
            <a:ext cx="4241800" cy="704850"/>
          </a:xfrm>
        </p:spPr>
        <p:txBody>
          <a:bodyPr/>
          <a:lstStyle/>
          <a:p>
            <a:r>
              <a:rPr lang="zh-CN" altLang="en-US" sz="36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虚拟技术</a:t>
            </a:r>
            <a:endParaRPr lang="zh-CN" altLang="en-US" sz="360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735D-1AD9-4408-BF2A-40036655928A}" type="slidenum">
              <a:rPr lang="en-US" altLang="zh-CN"/>
            </a:fld>
            <a:endParaRPr lang="en-US" altLang="zh-CN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33400" y="2759075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利用多道程序设计技术，把一台物理上的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CPU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虚拟为多台逻辑上的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CPU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，也称为</a:t>
            </a:r>
            <a:r>
              <a:rPr kumimoji="1"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虚拟处理机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533400" y="3521075"/>
            <a:ext cx="807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利用</a:t>
            </a:r>
            <a:r>
              <a:rPr kumimoji="1"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虚拟存储技术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，将一台机器的物理内存变为虚拟存储器，以便在逻辑上扩充存储器的容量。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33400" y="4343400"/>
            <a:ext cx="8153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通过</a:t>
            </a:r>
            <a:r>
              <a:rPr kumimoji="1"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虚拟设备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技术，将一台物理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I/O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设备虚拟为多台逻辑上的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I/O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设备，允许每个用户占用一台逻辑上的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I/O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设备，这样便可使原来在一段时间仅允许一个用户访问的设备（即临界资源），变为在一段时间内允许多个用户同时访问的共享设备。例如，虚拟打印机。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52400" y="2787650"/>
            <a:ext cx="45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v"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52400" y="3505200"/>
            <a:ext cx="45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v"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52400" y="4343400"/>
            <a:ext cx="45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v"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548680"/>
            <a:ext cx="7440613" cy="685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 </a:t>
            </a:r>
            <a:r>
              <a:rPr lang="zh-CN" altLang="en-US" b="1" dirty="0" smtClean="0">
                <a:latin typeface="宋体" pitchFamily="2" charset="-122"/>
              </a:rPr>
              <a:t>异步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err="1"/>
              <a:t>Asynchronism</a:t>
            </a:r>
            <a:r>
              <a:rPr lang="zh-CN" altLang="en-US" dirty="0">
                <a:latin typeface="宋体" pitchFamily="2" charset="-122"/>
              </a:rPr>
              <a:t>）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6649-DED7-4BB4-AA23-690250449874}" type="slidenum">
              <a:rPr lang="en-US" altLang="zh-CN"/>
            </a:fld>
            <a:endParaRPr lang="en-US" altLang="zh-CN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79512" y="1844824"/>
            <a:ext cx="8610600" cy="436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由于资源等因素的限制，使进程的执行通常不是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/>
              </a:rPr>
              <a:t>“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一气呵成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/>
              </a:rPr>
              <a:t>”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，而是以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/>
              </a:rPr>
              <a:t>“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停停走走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/>
              </a:rPr>
              <a:t>”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的方式运行。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    内存中的每个进程在何时能获得处理机运行，何时又因提出某种资源请求而暂停，以及进程以怎样的速度向前推进，每道程序总共需要多少时间才能完成等等，都是不可预知的。</a:t>
            </a:r>
            <a:endParaRPr kumimoji="1" lang="zh-CN" altLang="en-US" sz="2800" b="1" dirty="0">
              <a:solidFill>
                <a:srgbClr val="000000"/>
              </a:solidFill>
              <a:latin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　　很可能是先进入内存的作业后完成，而后进入内存的作业先完成，或者说，进程是以人们不可预知的速度向前推进，此即进程的异步性。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endParaRPr kumimoji="1" lang="zh-CN" altLang="en-US" sz="28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521575" cy="815975"/>
          </a:xfrm>
        </p:spPr>
        <p:txBody>
          <a:bodyPr/>
          <a:lstStyle/>
          <a:p>
            <a:r>
              <a:rPr lang="en-US" altLang="zh-CN" dirty="0">
                <a:latin typeface="Arial Black" pitchFamily="34" charset="0"/>
              </a:rPr>
              <a:t>1.4  </a:t>
            </a:r>
            <a:r>
              <a:rPr lang="zh-CN" altLang="en-US" dirty="0">
                <a:latin typeface="Arial Black" pitchFamily="34" charset="0"/>
                <a:ea typeface="黑体" pitchFamily="2" charset="-122"/>
              </a:rPr>
              <a:t>操作系统的主要功能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006475" y="1630363"/>
            <a:ext cx="5326063" cy="3552825"/>
          </a:xfrm>
        </p:spPr>
        <p:txBody>
          <a:bodyPr/>
          <a:lstStyle/>
          <a:p>
            <a:r>
              <a:rPr lang="en-US" altLang="zh-CN" sz="3600" dirty="0"/>
              <a:t> </a:t>
            </a:r>
            <a:r>
              <a:rPr lang="zh-CN" altLang="en-US" sz="3600" dirty="0" smtClean="0">
                <a:latin typeface="宋体" pitchFamily="2" charset="-122"/>
              </a:rPr>
              <a:t>处理机</a:t>
            </a:r>
            <a:r>
              <a:rPr lang="zh-CN" altLang="en-US" sz="3600" dirty="0">
                <a:latin typeface="宋体" pitchFamily="2" charset="-122"/>
              </a:rPr>
              <a:t>管理功能</a:t>
            </a:r>
            <a:endParaRPr lang="zh-CN" altLang="en-US" sz="3600" dirty="0">
              <a:latin typeface="宋体" pitchFamily="2" charset="-122"/>
            </a:endParaRPr>
          </a:p>
          <a:p>
            <a:r>
              <a:rPr lang="zh-CN" altLang="en-US" sz="3600" dirty="0"/>
              <a:t> </a:t>
            </a:r>
            <a:r>
              <a:rPr lang="zh-CN" altLang="en-US" sz="3600" dirty="0" smtClean="0">
                <a:latin typeface="宋体" pitchFamily="2" charset="-122"/>
              </a:rPr>
              <a:t>存储器管理</a:t>
            </a:r>
            <a:r>
              <a:rPr lang="zh-CN" altLang="en-US" sz="3600" dirty="0">
                <a:latin typeface="宋体" pitchFamily="2" charset="-122"/>
              </a:rPr>
              <a:t>功能</a:t>
            </a:r>
            <a:endParaRPr lang="zh-CN" altLang="en-US" sz="3600" dirty="0"/>
          </a:p>
          <a:p>
            <a:r>
              <a:rPr lang="zh-CN" altLang="en-US" sz="3600" dirty="0"/>
              <a:t> </a:t>
            </a:r>
            <a:r>
              <a:rPr lang="zh-CN" altLang="en-US" sz="3600" dirty="0" smtClean="0">
                <a:latin typeface="宋体" pitchFamily="2" charset="-122"/>
              </a:rPr>
              <a:t>设备管理</a:t>
            </a:r>
            <a:r>
              <a:rPr lang="zh-CN" altLang="en-US" sz="3600" dirty="0">
                <a:latin typeface="宋体" pitchFamily="2" charset="-122"/>
              </a:rPr>
              <a:t>功能</a:t>
            </a:r>
            <a:r>
              <a:rPr lang="zh-CN" altLang="en-US" sz="3600" dirty="0"/>
              <a:t> </a:t>
            </a:r>
            <a:endParaRPr lang="zh-CN" altLang="en-US" sz="3600" dirty="0"/>
          </a:p>
          <a:p>
            <a:r>
              <a:rPr lang="zh-CN" altLang="en-US" sz="3600" dirty="0"/>
              <a:t> </a:t>
            </a:r>
            <a:r>
              <a:rPr lang="zh-CN" altLang="en-US" sz="3600" dirty="0" smtClean="0">
                <a:latin typeface="宋体" pitchFamily="2" charset="-122"/>
              </a:rPr>
              <a:t>文件管理</a:t>
            </a:r>
            <a:r>
              <a:rPr lang="zh-CN" altLang="en-US" sz="3600" dirty="0">
                <a:latin typeface="宋体" pitchFamily="2" charset="-122"/>
              </a:rPr>
              <a:t>功能</a:t>
            </a:r>
            <a:endParaRPr lang="zh-CN" altLang="en-US" sz="3600" dirty="0">
              <a:latin typeface="宋体" pitchFamily="2" charset="-122"/>
            </a:endParaRPr>
          </a:p>
          <a:p>
            <a:r>
              <a:rPr lang="zh-CN" altLang="en-US" sz="3600" dirty="0">
                <a:latin typeface="宋体" pitchFamily="2" charset="-122"/>
              </a:rPr>
              <a:t> 用户接口 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1189-77BB-4A11-8E40-88439D2FC61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001000" cy="762000"/>
          </a:xfrm>
        </p:spPr>
        <p:txBody>
          <a:bodyPr/>
          <a:lstStyle/>
          <a:p>
            <a:r>
              <a:rPr lang="en-US" altLang="zh-CN" dirty="0"/>
              <a:t>1.4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操作系统的主要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功能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1470025"/>
            <a:ext cx="5880100" cy="68580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 sz="3600">
                <a:latin typeface="宋体" pitchFamily="2" charset="-122"/>
              </a:rPr>
              <a:t>处理机管理功能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F887-AC5F-44C6-AB09-D53D251BE800}" type="slidenum">
              <a:rPr lang="en-US" altLang="zh-CN"/>
            </a:fld>
            <a:endParaRPr lang="en-US" altLang="zh-CN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055688" y="2357438"/>
            <a:ext cx="70612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kumimoji="1" lang="zh-CN" altLang="en-US" sz="3200" b="1">
                <a:solidFill>
                  <a:srgbClr val="000000"/>
                </a:solidFill>
                <a:latin typeface="宋体" pitchFamily="2" charset="-122"/>
              </a:rPr>
              <a:t>在传统的多道程序设计系统中，处理机的分配和运行，都是以进程为基本单位的，因而对处理机的管理，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可以归结为对进程的管理</a:t>
            </a:r>
            <a:r>
              <a:rPr kumimoji="1" lang="zh-CN" altLang="en-US" sz="3200" b="1">
                <a:solidFill>
                  <a:srgbClr val="000000"/>
                </a:solidFill>
                <a:latin typeface="宋体" pitchFamily="2" charset="-122"/>
              </a:rPr>
              <a:t>。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320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宋体" pitchFamily="2" charset="-122"/>
              </a:rPr>
              <a:t>    在引入线程的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OS</a:t>
            </a:r>
            <a:r>
              <a:rPr kumimoji="1" lang="zh-CN" altLang="en-US" sz="3200" b="1">
                <a:solidFill>
                  <a:srgbClr val="000000"/>
                </a:solidFill>
                <a:latin typeface="宋体" pitchFamily="2" charset="-122"/>
              </a:rPr>
              <a:t>中，还包含对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线程</a:t>
            </a:r>
            <a:r>
              <a:rPr kumimoji="1" lang="zh-CN" altLang="en-US" sz="3200" b="1">
                <a:solidFill>
                  <a:srgbClr val="000000"/>
                </a:solidFill>
                <a:latin typeface="宋体" pitchFamily="2" charset="-122"/>
              </a:rPr>
              <a:t>的管理。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3200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692696"/>
            <a:ext cx="8080375" cy="762000"/>
          </a:xfrm>
        </p:spPr>
        <p:txBody>
          <a:bodyPr/>
          <a:lstStyle/>
          <a:p>
            <a:r>
              <a:rPr lang="en-US" altLang="zh-CN" dirty="0"/>
              <a:t>1.4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操作系统的主要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功能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286000"/>
            <a:ext cx="7086600" cy="685800"/>
          </a:xfrm>
        </p:spPr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处理机管理的主要功能是：</a:t>
            </a:r>
            <a:endParaRPr lang="zh-CN" altLang="en-US" sz="3600">
              <a:latin typeface="宋体" pitchFamily="2" charset="-122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C8E5-257A-4E73-AB1A-075228FB4682}" type="slidenum">
              <a:rPr lang="en-US" altLang="zh-CN"/>
            </a:fld>
            <a:endParaRPr lang="en-US" altLang="zh-CN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09600" y="3367088"/>
            <a:ext cx="434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Tahoma" pitchFamily="34" charset="0"/>
              <a:buChar char="•"/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创建和撤消进程（线程）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609600" y="397668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Tahoma" pitchFamily="34" charset="0"/>
              <a:buChar char="•"/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对诸进程（线程）的运行进行协调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609600" y="458628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Tahoma" pitchFamily="34" charset="0"/>
              <a:buChar char="•"/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实现进程（线程）之间的信息交换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609600" y="5195888"/>
            <a:ext cx="739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Tahoma" pitchFamily="34" charset="0"/>
              <a:buChar char="•"/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按照一定的算法把处理机分配给进程（线程）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5257800" y="3414713"/>
            <a:ext cx="1752600" cy="547687"/>
          </a:xfrm>
          <a:prstGeom prst="rect">
            <a:avLst/>
          </a:prstGeom>
          <a:solidFill>
            <a:srgbClr val="0000FF"/>
          </a:solidFill>
          <a:ln w="2857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itchFamily="2" charset="-122"/>
              </a:rPr>
              <a:t>进程控制</a:t>
            </a:r>
            <a:endParaRPr kumimoji="1" lang="zh-CN" altLang="en-US" sz="2800" b="1">
              <a:solidFill>
                <a:srgbClr val="FFFFFF"/>
              </a:solidFill>
              <a:latin typeface="宋体" pitchFamily="2" charset="-122"/>
            </a:endParaRP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6705600" y="3948113"/>
            <a:ext cx="1676400" cy="547687"/>
          </a:xfrm>
          <a:prstGeom prst="rect">
            <a:avLst/>
          </a:prstGeom>
          <a:solidFill>
            <a:srgbClr val="0000FF"/>
          </a:solidFill>
          <a:ln w="2857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itchFamily="2" charset="-122"/>
              </a:rPr>
              <a:t>进程同步</a:t>
            </a:r>
            <a:endParaRPr kumimoji="1" lang="zh-CN" altLang="en-US" sz="2800" b="1">
              <a:solidFill>
                <a:srgbClr val="FFFFFF"/>
              </a:solidFill>
              <a:latin typeface="宋体" pitchFamily="2" charset="-122"/>
            </a:endParaRP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6705600" y="4633913"/>
            <a:ext cx="1752600" cy="547687"/>
          </a:xfrm>
          <a:prstGeom prst="rect">
            <a:avLst/>
          </a:prstGeom>
          <a:solidFill>
            <a:srgbClr val="0000FF"/>
          </a:solidFill>
          <a:ln w="2857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itchFamily="2" charset="-122"/>
              </a:rPr>
              <a:t>进程通信</a:t>
            </a:r>
            <a:endParaRPr kumimoji="1" lang="zh-CN" altLang="en-US" sz="2800" b="1">
              <a:solidFill>
                <a:srgbClr val="FFFFFF"/>
              </a:solidFill>
              <a:latin typeface="宋体" pitchFamily="2" charset="-122"/>
            </a:endParaRP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3886200" y="5776913"/>
            <a:ext cx="4668838" cy="547687"/>
          </a:xfrm>
          <a:prstGeom prst="rect">
            <a:avLst/>
          </a:prstGeom>
          <a:solidFill>
            <a:srgbClr val="0000FF"/>
          </a:solidFill>
          <a:ln w="2857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itchFamily="2" charset="-122"/>
              </a:rPr>
              <a:t>进程调度（处理机调度）</a:t>
            </a:r>
            <a:endParaRPr kumimoji="1" lang="zh-CN" altLang="en-US" sz="2800" b="1">
              <a:solidFill>
                <a:srgbClr val="FFFFFF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utoUpdateAnimBg="0"/>
      <p:bldP spid="47109" grpId="0" autoUpdateAnimBg="0"/>
      <p:bldP spid="47110" grpId="0" autoUpdateAnimBg="0"/>
      <p:bldP spid="47111" grpId="0" autoUpdateAnimBg="0"/>
      <p:bldP spid="47112" grpId="0" animBg="1" autoUpdateAnimBg="0"/>
      <p:bldP spid="47113" grpId="0" animBg="1" autoUpdateAnimBg="0"/>
      <p:bldP spid="47114" grpId="0" animBg="1" autoUpdateAnimBg="0"/>
      <p:bldP spid="4711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68" y="620688"/>
            <a:ext cx="8221663" cy="762000"/>
          </a:xfrm>
        </p:spPr>
        <p:txBody>
          <a:bodyPr/>
          <a:lstStyle/>
          <a:p>
            <a:r>
              <a:rPr lang="en-US" altLang="zh-CN" dirty="0"/>
              <a:t>1.4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操作系统的主要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功能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5403850" cy="685800"/>
          </a:xfrm>
        </p:spPr>
        <p:txBody>
          <a:bodyPr/>
          <a:lstStyle/>
          <a:p>
            <a:r>
              <a:rPr lang="zh-CN" altLang="en-US" sz="3600" b="1" dirty="0">
                <a:latin typeface="Times New Roman" pitchFamily="18" charset="0"/>
              </a:rPr>
              <a:t>存储器管理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F4E7-05CE-4DCD-B56C-02A56C7519D0}" type="slidenum">
              <a:rPr lang="en-US" altLang="zh-CN"/>
            </a:fld>
            <a:endParaRPr lang="en-US" altLang="zh-CN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09600" y="3124200"/>
            <a:ext cx="556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宋体" pitchFamily="2" charset="-122"/>
              </a:rPr>
              <a:t>存储器管理应具有以下功能：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3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85800" y="3733800"/>
            <a:ext cx="75438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．内存分配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静态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 、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动态分配方式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1"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．内存保护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硬件检查越界，软件处理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1"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．地址映射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逻辑、物理地址，硬件支持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1"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．内存扩充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虚拟存储技术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1"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17538"/>
            <a:ext cx="8332788" cy="830262"/>
          </a:xfrm>
        </p:spPr>
        <p:txBody>
          <a:bodyPr/>
          <a:lstStyle/>
          <a:p>
            <a:r>
              <a:rPr lang="en-US" altLang="zh-CN" dirty="0"/>
              <a:t>1.4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操作系统的主要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功能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230313" y="1752600"/>
            <a:ext cx="7337425" cy="4038600"/>
          </a:xfrm>
        </p:spPr>
        <p:txBody>
          <a:bodyPr/>
          <a:lstStyle/>
          <a:p>
            <a:r>
              <a:rPr lang="zh-CN" altLang="en-US" sz="3600">
                <a:latin typeface="Times New Roman" pitchFamily="18" charset="0"/>
              </a:rPr>
              <a:t>设备管理功能</a:t>
            </a:r>
            <a:endParaRPr lang="zh-CN" altLang="en-US" sz="3600">
              <a:latin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Times New Roman" pitchFamily="18" charset="0"/>
              </a:rPr>
              <a:t>   主要任务：  </a:t>
            </a:r>
            <a:endParaRPr lang="zh-CN" altLang="en-US">
              <a:latin typeface="Times New Roman" pitchFamily="18" charset="0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>
                <a:latin typeface="Wingdings" panose="05000000000000000000" pitchFamily="2" charset="2"/>
              </a:rPr>
              <a:t>l</a:t>
            </a:r>
            <a:r>
              <a:rPr lang="en-US" altLang="zh-CN">
                <a:latin typeface="Times New Roman" pitchFamily="18" charset="0"/>
              </a:rPr>
              <a:t> </a:t>
            </a:r>
            <a:r>
              <a:rPr lang="zh-CN" altLang="en-US">
                <a:latin typeface="Times New Roman" pitchFamily="18" charset="0"/>
              </a:rPr>
              <a:t>完成进程提出的</a:t>
            </a:r>
            <a:r>
              <a:rPr lang="en-US" altLang="zh-CN"/>
              <a:t>I/O</a:t>
            </a:r>
            <a:r>
              <a:rPr lang="zh-CN" altLang="en-US">
                <a:latin typeface="Times New Roman" pitchFamily="18" charset="0"/>
              </a:rPr>
              <a:t>请求；</a:t>
            </a:r>
            <a:endParaRPr lang="zh-CN" altLang="en-US"/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>
                <a:latin typeface="Wingdings" panose="05000000000000000000" pitchFamily="2" charset="2"/>
              </a:rPr>
              <a:t>l</a:t>
            </a:r>
            <a:r>
              <a:rPr lang="zh-CN" altLang="en-US">
                <a:latin typeface="Times New Roman" pitchFamily="18" charset="0"/>
              </a:rPr>
              <a:t>为用户进程分配其所需的</a:t>
            </a:r>
            <a:r>
              <a:rPr lang="en-US" altLang="zh-CN"/>
              <a:t>I/O</a:t>
            </a:r>
            <a:r>
              <a:rPr lang="zh-CN" altLang="en-US">
                <a:latin typeface="Times New Roman" pitchFamily="18" charset="0"/>
              </a:rPr>
              <a:t>设备；</a:t>
            </a:r>
            <a:endParaRPr lang="zh-CN" altLang="en-US"/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>
                <a:latin typeface="Wingdings" panose="05000000000000000000" pitchFamily="2" charset="2"/>
              </a:rPr>
              <a:t>l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提高</a:t>
            </a:r>
            <a:r>
              <a:rPr lang="en-US" altLang="zh-CN"/>
              <a:t>CPU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/>
              <a:t>I/O</a:t>
            </a:r>
            <a:r>
              <a:rPr lang="zh-CN" altLang="en-US">
                <a:latin typeface="Times New Roman" pitchFamily="18" charset="0"/>
              </a:rPr>
              <a:t>设备的利用率；</a:t>
            </a:r>
            <a:endParaRPr lang="zh-CN" altLang="en-US"/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>
                <a:latin typeface="Wingdings" panose="05000000000000000000" pitchFamily="2" charset="2"/>
              </a:rPr>
              <a:t>l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提高</a:t>
            </a:r>
            <a:r>
              <a:rPr lang="en-US" altLang="zh-CN"/>
              <a:t>I/O</a:t>
            </a:r>
            <a:r>
              <a:rPr lang="zh-CN" altLang="en-US">
                <a:latin typeface="Times New Roman" pitchFamily="18" charset="0"/>
              </a:rPr>
              <a:t>速度；</a:t>
            </a:r>
            <a:endParaRPr lang="zh-CN" altLang="en-US">
              <a:latin typeface="Times New Roman" pitchFamily="18" charset="0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>
                <a:latin typeface="Wingdings" panose="05000000000000000000" pitchFamily="2" charset="2"/>
              </a:rPr>
              <a:t>l</a:t>
            </a:r>
            <a:r>
              <a:rPr lang="zh-CN" altLang="en-US">
                <a:latin typeface="Times New Roman" pitchFamily="18" charset="0"/>
              </a:rPr>
              <a:t>方便用户使用</a:t>
            </a:r>
            <a:r>
              <a:rPr lang="en-US" altLang="zh-CN"/>
              <a:t>I/O</a:t>
            </a:r>
            <a:r>
              <a:rPr lang="zh-CN" altLang="en-US">
                <a:latin typeface="Times New Roman" pitchFamily="18" charset="0"/>
              </a:rPr>
              <a:t>设备。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CF98-9EE4-4EFB-A2D7-22608CB4F06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17538"/>
            <a:ext cx="8143875" cy="830262"/>
          </a:xfrm>
        </p:spPr>
        <p:txBody>
          <a:bodyPr/>
          <a:lstStyle/>
          <a:p>
            <a:r>
              <a:rPr lang="en-US" altLang="zh-CN" dirty="0"/>
              <a:t>1.4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操作系统的主要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功能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00200"/>
            <a:ext cx="7370762" cy="609600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设备管理应具有以下功能：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622B-0442-40C7-A377-CA1D55EF6C63}" type="slidenum">
              <a:rPr lang="en-US" altLang="zh-CN"/>
            </a:fld>
            <a:endParaRPr lang="en-US" altLang="zh-CN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812800" y="2362200"/>
            <a:ext cx="394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．缓冲管理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——</a:t>
            </a:r>
            <a:r>
              <a:rPr kumimoji="1" lang="en-US" altLang="zh-CN" sz="2800" b="1">
                <a:solidFill>
                  <a:srgbClr val="000000"/>
                </a:solidFill>
              </a:rPr>
              <a:t> </a:t>
            </a:r>
            <a:endParaRPr kumimoji="1"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746250" y="2832100"/>
            <a:ext cx="69405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在设备和</a:t>
            </a:r>
            <a:r>
              <a:rPr kumimoji="1" lang="en-US" altLang="zh-CN" sz="2600" b="1">
                <a:solidFill>
                  <a:srgbClr val="000000"/>
                </a:solidFill>
              </a:rPr>
              <a:t>CPU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之间引入缓冲，可有效地缓和</a:t>
            </a:r>
            <a:r>
              <a:rPr kumimoji="1" lang="en-US" altLang="zh-CN" sz="2600" b="1">
                <a:solidFill>
                  <a:srgbClr val="000000"/>
                </a:solidFill>
              </a:rPr>
              <a:t>CPU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1" lang="en-US" altLang="zh-CN" sz="2600" b="1">
                <a:solidFill>
                  <a:srgbClr val="000000"/>
                </a:solidFill>
              </a:rPr>
              <a:t>I/O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设备速度不匹配的矛盾，提高</a:t>
            </a:r>
            <a:r>
              <a:rPr kumimoji="1" lang="en-US" altLang="zh-CN" sz="2600" b="1">
                <a:solidFill>
                  <a:srgbClr val="000000"/>
                </a:solidFill>
              </a:rPr>
              <a:t>CPU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的利用率，进而提高系统的吞吐量。</a:t>
            </a:r>
            <a:r>
              <a:rPr kumimoji="1" lang="zh-CN" altLang="en-US" sz="2600">
                <a:solidFill>
                  <a:srgbClr val="000000"/>
                </a:solidFill>
              </a:rPr>
              <a:t> </a:t>
            </a:r>
            <a:endParaRPr kumimoji="1" lang="zh-CN" altLang="en-US" sz="2600">
              <a:solidFill>
                <a:srgbClr val="000000"/>
              </a:solidFill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723900" y="4292600"/>
            <a:ext cx="3376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．设备分配</a:t>
            </a:r>
            <a:endParaRPr kumimoji="1"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754063" y="5219700"/>
            <a:ext cx="3365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．设备处理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——</a:t>
            </a:r>
            <a:r>
              <a:rPr kumimoji="1" lang="en-US" altLang="zh-CN" sz="2800">
                <a:solidFill>
                  <a:srgbClr val="000000"/>
                </a:solidFill>
              </a:rPr>
              <a:t> </a:t>
            </a:r>
            <a:endParaRPr kumimoji="1" lang="en-US" altLang="zh-CN" sz="2800">
              <a:solidFill>
                <a:srgbClr val="000000"/>
              </a:solidFill>
            </a:endParaRP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3581400" y="5270500"/>
            <a:ext cx="43989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设备处理程序又称为设备驱动程序。</a:t>
            </a:r>
            <a:r>
              <a:rPr kumimoji="1" lang="zh-CN" altLang="en-US" sz="2800">
                <a:solidFill>
                  <a:srgbClr val="000000"/>
                </a:solidFill>
              </a:rPr>
              <a:t> </a:t>
            </a:r>
            <a:endParaRPr kumimoji="1" lang="zh-CN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76672"/>
            <a:ext cx="7772400" cy="7620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1.1  OS</a:t>
            </a:r>
            <a:r>
              <a:rPr lang="zh-CN" altLang="en-US" dirty="0">
                <a:latin typeface="Times New Roman" pitchFamily="18" charset="0"/>
              </a:rPr>
              <a:t>的目标和作用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A820-5481-4F2D-8942-31770B8C73A3}" type="slidenum">
              <a:rPr lang="en-US" altLang="zh-CN"/>
            </a:fld>
            <a:endParaRPr lang="en-US" altLang="zh-CN"/>
          </a:p>
        </p:txBody>
      </p:sp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871538" y="1916832"/>
            <a:ext cx="6753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1.1.1   OS</a:t>
            </a:r>
            <a:r>
              <a:rPr kumimoji="1" lang="zh-CN" altLang="en-US" sz="40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的目标</a:t>
            </a:r>
            <a:endParaRPr kumimoji="1" lang="zh-CN" altLang="en-US" sz="4000" b="1" dirty="0">
              <a:solidFill>
                <a:srgbClr val="000000"/>
              </a:solidFill>
              <a:latin typeface="Arial" panose="02080604020202020204" pitchFamily="34" charset="0"/>
              <a:ea typeface="黑体" pitchFamily="2" charset="-122"/>
            </a:endParaRPr>
          </a:p>
        </p:txBody>
      </p:sp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1187625" y="2924944"/>
            <a:ext cx="237626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n"/>
            </a:pP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方便性</a:t>
            </a:r>
            <a:endParaRPr kumimoji="1"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n"/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有效性</a:t>
            </a:r>
            <a:endParaRPr kumimoji="1"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n"/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可扩展性</a:t>
            </a:r>
            <a:endParaRPr kumimoji="1"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n"/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开放性</a:t>
            </a:r>
            <a:endParaRPr kumimoji="1"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17538"/>
            <a:ext cx="8534400" cy="830262"/>
          </a:xfrm>
        </p:spPr>
        <p:txBody>
          <a:bodyPr/>
          <a:lstStyle/>
          <a:p>
            <a:r>
              <a:rPr lang="en-US" altLang="zh-CN" dirty="0"/>
              <a:t>1.4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操作系统的主要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功能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55638" y="1752600"/>
            <a:ext cx="8335962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4000">
                <a:latin typeface="Times New Roman" pitchFamily="18" charset="0"/>
                <a:ea typeface="黑体" pitchFamily="2" charset="-122"/>
              </a:rPr>
              <a:t>文件管理</a:t>
            </a:r>
            <a:endParaRPr lang="zh-CN" altLang="en-US" sz="4000">
              <a:latin typeface="Times New Roman" pitchFamily="18" charset="0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itchFamily="18" charset="0"/>
                <a:ea typeface="黑体" pitchFamily="2" charset="-122"/>
              </a:rPr>
              <a:t>主要任务</a:t>
            </a:r>
            <a:r>
              <a:rPr lang="zh-CN" altLang="en-US" sz="2800">
                <a:latin typeface="Times New Roman" pitchFamily="18" charset="0"/>
              </a:rPr>
              <a:t>：</a:t>
            </a:r>
            <a:r>
              <a:rPr lang="zh-CN" altLang="en-US" sz="2800"/>
              <a:t> </a:t>
            </a:r>
            <a:endParaRPr lang="zh-CN" altLang="en-US" sz="2800"/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   对用户文件和系统文件进行管理，以方便用户使用，并保证文件的安全性。</a:t>
            </a:r>
            <a:endParaRPr lang="zh-CN" altLang="en-US" sz="280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   文件管理应具有以下功能： </a:t>
            </a:r>
            <a:endParaRPr lang="zh-CN" altLang="en-US" sz="280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      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．文件存储空间的管理 </a:t>
            </a:r>
            <a:endParaRPr lang="zh-CN" altLang="en-US" sz="280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      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．目录管理 </a:t>
            </a:r>
            <a:endParaRPr lang="zh-CN" altLang="en-US" sz="280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      </a:t>
            </a:r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</a:rPr>
              <a:t>．文件的读</a:t>
            </a:r>
            <a:r>
              <a:rPr lang="en-US" altLang="zh-CN" sz="2800">
                <a:latin typeface="Times New Roman" pitchFamily="18" charset="0"/>
              </a:rPr>
              <a:t>/</a:t>
            </a:r>
            <a:r>
              <a:rPr lang="zh-CN" altLang="en-US" sz="2800">
                <a:latin typeface="Times New Roman" pitchFamily="18" charset="0"/>
              </a:rPr>
              <a:t>写管理和保护 </a:t>
            </a:r>
            <a:r>
              <a:rPr lang="zh-CN" altLang="en-US" sz="2800"/>
              <a:t> </a:t>
            </a:r>
            <a:endParaRPr lang="zh-CN" altLang="en-US" sz="280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E71F-762A-46B1-9199-4F71DF882B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172450" cy="830263"/>
          </a:xfrm>
        </p:spPr>
        <p:txBody>
          <a:bodyPr/>
          <a:lstStyle/>
          <a:p>
            <a:r>
              <a:rPr lang="en-US" altLang="zh-CN" dirty="0"/>
              <a:t>1.4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操作系统的主要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功能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41325" y="1971675"/>
            <a:ext cx="4778375" cy="715963"/>
          </a:xfrm>
        </p:spPr>
        <p:txBody>
          <a:bodyPr/>
          <a:lstStyle/>
          <a:p>
            <a:r>
              <a:rPr lang="zh-CN" altLang="en-US">
                <a:latin typeface="宋体" pitchFamily="2" charset="-122"/>
              </a:rPr>
              <a:t>用户接口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B9EC-C0B9-4270-9D5F-7926DAB5ABFC}" type="slidenum">
              <a:rPr lang="en-US" altLang="zh-CN"/>
            </a:fld>
            <a:endParaRPr lang="en-US" altLang="zh-CN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935038" y="3124200"/>
            <a:ext cx="7216775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Arial Black" pitchFamily="34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．命令接口</a:t>
            </a:r>
            <a:r>
              <a:rPr kumimoji="1" lang="en-US" altLang="zh-CN" sz="2800" b="1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联机命令、脱机命令</a:t>
            </a:r>
            <a:r>
              <a:rPr kumimoji="1" lang="en-US" altLang="zh-CN" sz="2800" b="1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kumimoji="1" lang="en-US" altLang="zh-CN" sz="2800" b="1">
                <a:solidFill>
                  <a:srgbClr val="000000"/>
                </a:solidFill>
              </a:rPr>
              <a:t> </a:t>
            </a:r>
            <a:endParaRPr kumimoji="1" lang="en-US" altLang="zh-CN" sz="2800" b="1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Arial Black" pitchFamily="34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．程序接口</a:t>
            </a:r>
            <a:r>
              <a:rPr kumimoji="1" lang="en-US" altLang="zh-CN" sz="2800" b="1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系统调用 </a:t>
            </a:r>
            <a:r>
              <a:rPr kumimoji="1" lang="en-US" altLang="zh-CN" sz="2800" b="1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kumimoji="1" lang="en-US" altLang="zh-CN" sz="2800" b="1">
                <a:solidFill>
                  <a:srgbClr val="000000"/>
                </a:solidFill>
              </a:rPr>
              <a:t> </a:t>
            </a:r>
            <a:endParaRPr kumimoji="1" lang="en-US" altLang="zh-CN" sz="2800" b="1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Arial Black" pitchFamily="34" charset="0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．图形接口（</a:t>
            </a:r>
            <a:r>
              <a:rPr kumimoji="1" lang="en-US" altLang="zh-CN" sz="2800" b="1">
                <a:solidFill>
                  <a:srgbClr val="000000"/>
                </a:solidFill>
              </a:rPr>
              <a:t>GUI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kumimoji="1" lang="zh-CN" altLang="en-US" sz="2400">
                <a:solidFill>
                  <a:srgbClr val="000000"/>
                </a:solidFill>
              </a:rPr>
              <a:t> 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172450" cy="830263"/>
          </a:xfrm>
        </p:spPr>
        <p:txBody>
          <a:bodyPr/>
          <a:lstStyle/>
          <a:p>
            <a:r>
              <a:rPr lang="en-US" altLang="zh-CN" dirty="0"/>
              <a:t>1.4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操作系统的主要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功能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41325" y="1971675"/>
            <a:ext cx="4778375" cy="715963"/>
          </a:xfrm>
        </p:spPr>
        <p:txBody>
          <a:bodyPr/>
          <a:lstStyle/>
          <a:p>
            <a:r>
              <a:rPr lang="zh-CN" altLang="en-US" dirty="0" smtClean="0"/>
              <a:t>现代操作系统的新功能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B9EC-C0B9-4270-9D5F-7926DAB5ABFC}" type="slidenum">
              <a:rPr lang="en-US" altLang="zh-CN"/>
            </a:fld>
            <a:endParaRPr lang="en-US" altLang="zh-CN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935039" y="3124200"/>
            <a:ext cx="385298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Arial Black" pitchFamily="34" charset="0"/>
              </a:rPr>
              <a:t>1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．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系统安全</a:t>
            </a:r>
            <a:endParaRPr kumimoji="1" lang="en-US" altLang="zh-CN" sz="28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Arial Black" pitchFamily="34" charset="0"/>
              </a:rPr>
              <a:t>2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．网络的功能和服务</a:t>
            </a:r>
            <a:endParaRPr kumimoji="1" lang="en-US" altLang="zh-CN" sz="2800" b="1" dirty="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Arial Black" pitchFamily="34" charset="0"/>
              </a:rPr>
              <a:t>3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．支持多媒体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6" name="线形标注 2(带边框和强调线) 5"/>
          <p:cNvSpPr/>
          <p:nvPr/>
        </p:nvSpPr>
        <p:spPr>
          <a:xfrm>
            <a:off x="5029200" y="2780928"/>
            <a:ext cx="4114800" cy="3312368"/>
          </a:xfrm>
          <a:prstGeom prst="accentBorderCallout2">
            <a:avLst>
              <a:gd name="adj1" fmla="val 11965"/>
              <a:gd name="adj2" fmla="val -2272"/>
              <a:gd name="adj3" fmla="val 12478"/>
              <a:gd name="adj4" fmla="val -16574"/>
              <a:gd name="adj5" fmla="val 18942"/>
              <a:gd name="adj6" fmla="val -4408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6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认证技术</a:t>
            </a:r>
            <a:endParaRPr kumimoji="1" lang="en-US" altLang="zh-CN" sz="2600" b="1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600" b="1" dirty="0" smtClean="0">
                <a:solidFill>
                  <a:schemeClr val="tx1"/>
                </a:solidFill>
                <a:ea typeface="楷体_GB2312" pitchFamily="49" charset="-122"/>
              </a:rPr>
              <a:t>密码技术</a:t>
            </a:r>
            <a:endParaRPr kumimoji="1" lang="en-US" altLang="zh-CN" sz="2600" b="1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600" b="1" dirty="0" smtClean="0">
                <a:solidFill>
                  <a:schemeClr val="tx1"/>
                </a:solidFill>
                <a:ea typeface="楷体_GB2312" pitchFamily="49" charset="-122"/>
              </a:rPr>
              <a:t>访问控制技术</a:t>
            </a:r>
            <a:endParaRPr kumimoji="1" lang="en-US" altLang="zh-CN" sz="2600" b="1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600" b="1" dirty="0" smtClean="0">
                <a:solidFill>
                  <a:schemeClr val="tx1"/>
                </a:solidFill>
                <a:ea typeface="楷体_GB2312" pitchFamily="49" charset="-122"/>
              </a:rPr>
              <a:t>反病毒技术</a:t>
            </a:r>
            <a:endParaRPr kumimoji="1" lang="en-US" altLang="zh-CN" sz="2600" b="1" dirty="0" smtClean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172450" cy="830263"/>
          </a:xfrm>
        </p:spPr>
        <p:txBody>
          <a:bodyPr/>
          <a:lstStyle/>
          <a:p>
            <a:r>
              <a:rPr lang="en-US" altLang="zh-CN" dirty="0"/>
              <a:t>1.4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操作系统的主要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功能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41325" y="1971675"/>
            <a:ext cx="4778375" cy="715963"/>
          </a:xfrm>
        </p:spPr>
        <p:txBody>
          <a:bodyPr/>
          <a:lstStyle/>
          <a:p>
            <a:r>
              <a:rPr lang="zh-CN" altLang="en-US" dirty="0" smtClean="0"/>
              <a:t>现代操作系统的新功能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B9EC-C0B9-4270-9D5F-7926DAB5ABFC}" type="slidenum">
              <a:rPr lang="en-US" altLang="zh-CN"/>
            </a:fld>
            <a:endParaRPr lang="en-US" altLang="zh-CN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935039" y="3124200"/>
            <a:ext cx="385298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Arial Black" pitchFamily="34" charset="0"/>
              </a:rPr>
              <a:t>1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．系统安全</a:t>
            </a:r>
            <a:endParaRPr kumimoji="1" lang="en-US" altLang="zh-CN" sz="28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Arial Black" pitchFamily="34" charset="0"/>
              </a:rPr>
              <a:t>2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．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网络的功能和服务</a:t>
            </a:r>
            <a:endParaRPr kumimoji="1" lang="en-US" altLang="zh-CN" sz="2800" b="1" dirty="0">
              <a:solidFill>
                <a:srgbClr val="FF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Arial Black" pitchFamily="34" charset="0"/>
              </a:rPr>
              <a:t>3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．支持多媒体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6" name="线形标注 2(带边框和强调线) 5"/>
          <p:cNvSpPr/>
          <p:nvPr/>
        </p:nvSpPr>
        <p:spPr>
          <a:xfrm>
            <a:off x="5029200" y="2780928"/>
            <a:ext cx="4114800" cy="3312368"/>
          </a:xfrm>
          <a:prstGeom prst="accentBorderCallout2">
            <a:avLst>
              <a:gd name="adj1" fmla="val 29610"/>
              <a:gd name="adj2" fmla="val -2730"/>
              <a:gd name="adj3" fmla="val 30977"/>
              <a:gd name="adj4" fmla="val -6952"/>
              <a:gd name="adj5" fmla="val 37156"/>
              <a:gd name="adj6" fmla="val -949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6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网络通信</a:t>
            </a:r>
            <a:endParaRPr kumimoji="1" lang="en-US" altLang="zh-CN" sz="2600" b="1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600" b="1" dirty="0" smtClean="0">
                <a:solidFill>
                  <a:schemeClr val="tx1"/>
                </a:solidFill>
                <a:ea typeface="楷体_GB2312" pitchFamily="49" charset="-122"/>
              </a:rPr>
              <a:t>资源管理</a:t>
            </a:r>
            <a:endParaRPr kumimoji="1" lang="en-US" altLang="zh-CN" sz="2600" b="1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600" b="1" dirty="0" smtClean="0">
                <a:solidFill>
                  <a:schemeClr val="tx1"/>
                </a:solidFill>
                <a:ea typeface="楷体_GB2312" pitchFamily="49" charset="-122"/>
              </a:rPr>
              <a:t>应用互操作</a:t>
            </a:r>
            <a:endParaRPr kumimoji="1" lang="en-US" altLang="zh-CN" sz="2600" b="1" dirty="0" smtClean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172450" cy="830263"/>
          </a:xfrm>
        </p:spPr>
        <p:txBody>
          <a:bodyPr/>
          <a:lstStyle/>
          <a:p>
            <a:r>
              <a:rPr lang="en-US" altLang="zh-CN" dirty="0"/>
              <a:t>1.4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操作系统的主要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功能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41325" y="1971675"/>
            <a:ext cx="4778375" cy="715963"/>
          </a:xfrm>
        </p:spPr>
        <p:txBody>
          <a:bodyPr/>
          <a:lstStyle/>
          <a:p>
            <a:r>
              <a:rPr lang="zh-CN" altLang="en-US" dirty="0" smtClean="0"/>
              <a:t>现代操作系统的新功能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B9EC-C0B9-4270-9D5F-7926DAB5ABFC}" type="slidenum">
              <a:rPr lang="en-US" altLang="zh-CN"/>
            </a:fld>
            <a:endParaRPr lang="en-US" altLang="zh-CN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935039" y="3124200"/>
            <a:ext cx="385298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Arial Black" pitchFamily="34" charset="0"/>
              </a:rPr>
              <a:t>1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．系统安全</a:t>
            </a:r>
            <a:endParaRPr kumimoji="1" lang="en-US" altLang="zh-CN" sz="28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Arial Black" pitchFamily="34" charset="0"/>
              </a:rPr>
              <a:t>2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．网络的功能和服务</a:t>
            </a:r>
            <a:endParaRPr kumimoji="1" lang="en-US" altLang="zh-CN" sz="2800" b="1" dirty="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Arial Black" pitchFamily="34" charset="0"/>
              </a:rPr>
              <a:t>3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．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支持多媒体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线形标注 2(带边框和强调线) 5"/>
          <p:cNvSpPr/>
          <p:nvPr/>
        </p:nvSpPr>
        <p:spPr>
          <a:xfrm>
            <a:off x="5029200" y="2780928"/>
            <a:ext cx="4114800" cy="3312368"/>
          </a:xfrm>
          <a:prstGeom prst="accentBorderCallout2">
            <a:avLst>
              <a:gd name="adj1" fmla="val 46401"/>
              <a:gd name="adj2" fmla="val -3188"/>
              <a:gd name="adj3" fmla="val 46061"/>
              <a:gd name="adj4" fmla="val -9930"/>
              <a:gd name="adj5" fmla="val 57647"/>
              <a:gd name="adj6" fmla="val -3606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600" b="1" dirty="0" smtClean="0">
                <a:solidFill>
                  <a:schemeClr val="tx1"/>
                </a:solidFill>
                <a:ea typeface="楷体_GB2312" pitchFamily="49" charset="-122"/>
              </a:rPr>
              <a:t>接纳控制功能</a:t>
            </a:r>
            <a:endParaRPr kumimoji="1" lang="en-US" altLang="zh-CN" sz="2600" b="1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600" b="1" dirty="0" smtClean="0">
                <a:solidFill>
                  <a:schemeClr val="tx1"/>
                </a:solidFill>
                <a:ea typeface="楷体_GB2312" pitchFamily="49" charset="-122"/>
              </a:rPr>
              <a:t>实时调度</a:t>
            </a:r>
            <a:endParaRPr kumimoji="1" lang="en-US" altLang="zh-CN" sz="2600" b="1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600" b="1" dirty="0" smtClean="0">
                <a:solidFill>
                  <a:schemeClr val="tx1"/>
                </a:solidFill>
                <a:ea typeface="楷体_GB2312" pitchFamily="49" charset="-122"/>
              </a:rPr>
              <a:t>多媒体文件的存储</a:t>
            </a:r>
            <a:endParaRPr kumimoji="1" lang="en-US" altLang="zh-CN" sz="2600" b="1" dirty="0" smtClean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17538"/>
            <a:ext cx="8048625" cy="906462"/>
          </a:xfrm>
        </p:spPr>
        <p:txBody>
          <a:bodyPr/>
          <a:lstStyle/>
          <a:p>
            <a:r>
              <a:rPr lang="en-US" altLang="zh-CN">
                <a:latin typeface="Arial Black" pitchFamily="34" charset="0"/>
              </a:rPr>
              <a:t>1.5  </a:t>
            </a:r>
            <a:r>
              <a:rPr lang="zh-CN" altLang="en-US">
                <a:latin typeface="Arial Black" pitchFamily="34" charset="0"/>
                <a:ea typeface="黑体" pitchFamily="2" charset="-122"/>
              </a:rPr>
              <a:t>操作系统的结构设计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41325" y="1770063"/>
            <a:ext cx="7119938" cy="779462"/>
          </a:xfrm>
        </p:spPr>
        <p:txBody>
          <a:bodyPr/>
          <a:lstStyle/>
          <a:p>
            <a:r>
              <a:rPr lang="en-US" altLang="zh-CN"/>
              <a:t>OS</a:t>
            </a:r>
            <a:r>
              <a:rPr lang="zh-CN" altLang="en-US">
                <a:latin typeface="宋体" pitchFamily="2" charset="-122"/>
              </a:rPr>
              <a:t>的结构经历了四代变革：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767-F615-4521-ABF4-EC36BA743754}" type="slidenum">
              <a:rPr lang="en-US" altLang="zh-CN"/>
            </a:fld>
            <a:endParaRPr lang="en-US" altLang="zh-CN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219200" y="3124200"/>
            <a:ext cx="4800600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第一代的</a:t>
            </a:r>
            <a:r>
              <a:rPr kumimoji="1" lang="en-US" altLang="zh-CN" sz="2800" b="1">
                <a:solidFill>
                  <a:srgbClr val="000000"/>
                </a:solidFill>
              </a:rPr>
              <a:t>OS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是无结构的</a:t>
            </a:r>
            <a:r>
              <a:rPr kumimoji="1" lang="zh-CN" altLang="en-US" sz="2800" b="1">
                <a:solidFill>
                  <a:srgbClr val="000000"/>
                </a:solidFill>
              </a:rPr>
              <a:t> </a:t>
            </a:r>
            <a:endParaRPr kumimoji="1" lang="zh-CN" altLang="en-US" sz="2800" b="1">
              <a:solidFill>
                <a:srgbClr val="000000"/>
              </a:solidFill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第二代</a:t>
            </a:r>
            <a:r>
              <a:rPr kumimoji="1" lang="en-US" altLang="zh-CN" sz="2800" b="1">
                <a:solidFill>
                  <a:srgbClr val="000000"/>
                </a:solidFill>
              </a:rPr>
              <a:t>OS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采用了模块式结构</a:t>
            </a:r>
            <a:r>
              <a:rPr kumimoji="1" lang="zh-CN" altLang="en-US" sz="2800" b="1">
                <a:solidFill>
                  <a:srgbClr val="000000"/>
                </a:solidFill>
              </a:rPr>
              <a:t> </a:t>
            </a:r>
            <a:endParaRPr kumimoji="1" lang="zh-CN" altLang="en-US" sz="2800" b="1">
              <a:solidFill>
                <a:srgbClr val="000000"/>
              </a:solidFill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第三代</a:t>
            </a:r>
            <a:r>
              <a:rPr kumimoji="1" lang="en-US" altLang="zh-CN" sz="2800" b="1">
                <a:solidFill>
                  <a:srgbClr val="000000"/>
                </a:solidFill>
              </a:rPr>
              <a:t>OS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是层次式结构</a:t>
            </a:r>
            <a:r>
              <a:rPr kumimoji="1" lang="zh-CN" altLang="en-US" sz="2400">
                <a:solidFill>
                  <a:srgbClr val="000000"/>
                </a:solidFill>
              </a:rPr>
              <a:t> 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5301" name="AutoShape 5"/>
          <p:cNvSpPr/>
          <p:nvPr/>
        </p:nvSpPr>
        <p:spPr bwMode="auto">
          <a:xfrm>
            <a:off x="5943600" y="3200400"/>
            <a:ext cx="228600" cy="1600200"/>
          </a:xfrm>
          <a:prstGeom prst="rightBrace">
            <a:avLst>
              <a:gd name="adj1" fmla="val 58333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6400800" y="3549650"/>
            <a:ext cx="2209800" cy="9556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传统的操作系统结构</a:t>
            </a:r>
            <a:r>
              <a:rPr kumimoji="1" lang="zh-CN" altLang="en-US" sz="2400">
                <a:solidFill>
                  <a:srgbClr val="000000"/>
                </a:solidFill>
              </a:rPr>
              <a:t> 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1219200" y="487680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第四代</a:t>
            </a:r>
            <a:r>
              <a:rPr kumimoji="1" lang="en-US" altLang="zh-CN" sz="2800" b="1">
                <a:solidFill>
                  <a:srgbClr val="000000"/>
                </a:solidFill>
              </a:rPr>
              <a:t>OS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采用微内核结构</a:t>
            </a:r>
            <a:r>
              <a:rPr kumimoji="1" lang="zh-CN" altLang="en-US" sz="2400">
                <a:solidFill>
                  <a:srgbClr val="000000"/>
                </a:solidFill>
              </a:rPr>
              <a:t> 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5791200" y="4921250"/>
            <a:ext cx="2057400" cy="9556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</a:rPr>
              <a:t>20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世纪</a:t>
            </a:r>
            <a:r>
              <a:rPr kumimoji="1" lang="en-US" altLang="zh-CN" sz="2800" b="1">
                <a:solidFill>
                  <a:srgbClr val="000000"/>
                </a:solidFill>
              </a:rPr>
              <a:t>90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年代中期后</a:t>
            </a:r>
            <a:r>
              <a:rPr kumimoji="1" lang="zh-CN" altLang="en-US" sz="2800" b="1">
                <a:solidFill>
                  <a:srgbClr val="000000"/>
                </a:solidFill>
              </a:rPr>
              <a:t> </a:t>
            </a:r>
            <a:endParaRPr kumimoji="1" lang="zh-CN" alt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  <p:bldP spid="55302" grpId="0" animBg="1" autoUpdateAnimBg="0"/>
      <p:bldP spid="55304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108950" cy="906463"/>
          </a:xfrm>
        </p:spPr>
        <p:txBody>
          <a:bodyPr/>
          <a:lstStyle/>
          <a:p>
            <a:r>
              <a:rPr lang="en-US" altLang="zh-CN" dirty="0">
                <a:latin typeface="Arial Black" pitchFamily="34" charset="0"/>
              </a:rPr>
              <a:t>1.5  </a:t>
            </a:r>
            <a:r>
              <a:rPr lang="zh-CN" altLang="en-US" dirty="0">
                <a:latin typeface="Arial Black" pitchFamily="34" charset="0"/>
                <a:ea typeface="黑体" pitchFamily="2" charset="-122"/>
              </a:rPr>
              <a:t>操作系统的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结构设计</a:t>
            </a:r>
            <a:endParaRPr lang="en-US" altLang="zh-CN" dirty="0">
              <a:latin typeface="Arial Black" pitchFamily="34" charset="0"/>
              <a:ea typeface="黑体" pitchFamily="2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714375" y="1752600"/>
            <a:ext cx="5087938" cy="649288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黑体" pitchFamily="2" charset="-122"/>
              </a:rPr>
              <a:t>微内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核技术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FD94-AC78-4235-9351-4819A80A1A05}" type="slidenum">
              <a:rPr lang="en-US" altLang="zh-CN"/>
            </a:fld>
            <a:endParaRPr lang="en-US" altLang="zh-CN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222375" y="2552700"/>
            <a:ext cx="7388225" cy="8318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微内核技术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/>
              </a:rPr>
              <a:t>——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是指精心设计的、能实现现代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OS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最基本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核心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功能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的小型内核。</a:t>
            </a:r>
            <a:r>
              <a:rPr kumimoji="1" lang="zh-CN" altLang="en-US" sz="2400" dirty="0">
                <a:solidFill>
                  <a:srgbClr val="000000"/>
                </a:solidFill>
              </a:rPr>
              <a:t> 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066800" y="3581400"/>
            <a:ext cx="7848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</a:rPr>
              <a:t>OS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的变庞大，使对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OS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的开发、维护和移植变得十分困难。</a:t>
            </a:r>
            <a:endParaRPr kumimoji="1" lang="zh-CN" altLang="en-US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为了提高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OS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的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正确性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灵活性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易维护性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可扩充性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，而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产生了微内核技术。</a:t>
            </a:r>
            <a:r>
              <a:rPr kumimoji="1" lang="zh-CN" altLang="en-US" sz="2400" dirty="0">
                <a:solidFill>
                  <a:srgbClr val="000000"/>
                </a:solidFill>
              </a:rPr>
              <a:t> 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279400" y="3581400"/>
            <a:ext cx="558800" cy="13716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产生背景</a:t>
            </a:r>
            <a:endParaRPr kumimoji="1" lang="zh-CN" altLang="en-US" sz="24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" name="矩形 1">
            <a:hlinkClick r:id="rId1" action="ppaction://hlinksldjump"/>
          </p:cNvPr>
          <p:cNvSpPr/>
          <p:nvPr/>
        </p:nvSpPr>
        <p:spPr>
          <a:xfrm>
            <a:off x="5868144" y="1628800"/>
            <a:ext cx="274245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目</a:t>
            </a:r>
            <a:r>
              <a:rPr lang="zh-CN" altLang="en-US" sz="3200" dirty="0" smtClean="0"/>
              <a:t>态和管态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itchFamily="34" charset="0"/>
              </a:rPr>
              <a:t>1.5  </a:t>
            </a:r>
            <a:r>
              <a:rPr lang="zh-CN" altLang="en-US" dirty="0">
                <a:latin typeface="Arial Black" pitchFamily="34" charset="0"/>
                <a:ea typeface="黑体" pitchFamily="2" charset="-122"/>
              </a:rPr>
              <a:t>操作系统的结构设计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ea typeface="黑体" pitchFamily="2" charset="-122"/>
              </a:rPr>
              <a:t>微内核技术的特点</a:t>
            </a:r>
            <a:r>
              <a:rPr lang="zh-CN" altLang="en-US" dirty="0"/>
              <a:t> </a:t>
            </a:r>
            <a:endParaRPr lang="zh-CN" altLang="en-US" dirty="0"/>
          </a:p>
          <a:p>
            <a:pPr lvl="1"/>
            <a:r>
              <a:rPr lang="zh-CN" altLang="en-US" dirty="0"/>
              <a:t>微内核运行在核心态； </a:t>
            </a:r>
            <a:endParaRPr lang="zh-CN" altLang="en-US" dirty="0"/>
          </a:p>
          <a:p>
            <a:pPr lvl="1"/>
            <a:r>
              <a:rPr lang="zh-CN" altLang="en-US" dirty="0"/>
              <a:t>开机后常驻内存； </a:t>
            </a:r>
            <a:endParaRPr lang="zh-CN" altLang="en-US" dirty="0"/>
          </a:p>
          <a:p>
            <a:pPr lvl="1"/>
            <a:r>
              <a:rPr lang="zh-CN" altLang="en-US" dirty="0"/>
              <a:t>并非一个完整的</a:t>
            </a:r>
            <a:r>
              <a:rPr lang="en-US" altLang="zh-CN" dirty="0"/>
              <a:t>OS</a:t>
            </a:r>
            <a:r>
              <a:rPr lang="zh-CN" altLang="en-US" dirty="0"/>
              <a:t>，而只是为构建通用 </a:t>
            </a:r>
            <a:r>
              <a:rPr lang="en-US" altLang="zh-CN" dirty="0"/>
              <a:t>OS</a:t>
            </a:r>
            <a:r>
              <a:rPr lang="zh-CN" altLang="en-US" dirty="0"/>
              <a:t>提供一个重要基础； </a:t>
            </a:r>
            <a:endParaRPr lang="zh-CN" altLang="en-US" dirty="0"/>
          </a:p>
          <a:p>
            <a:pPr lvl="1"/>
            <a:r>
              <a:rPr lang="zh-CN" altLang="en-US" dirty="0"/>
              <a:t>常采用客户</a:t>
            </a:r>
            <a:r>
              <a:rPr lang="en-US" altLang="zh-CN" dirty="0"/>
              <a:t>/</a:t>
            </a:r>
            <a:r>
              <a:rPr lang="zh-CN" altLang="en-US" dirty="0"/>
              <a:t>服务器模式，</a:t>
            </a:r>
            <a:r>
              <a:rPr lang="en-US" altLang="zh-CN" dirty="0"/>
              <a:t>OS</a:t>
            </a:r>
            <a:r>
              <a:rPr lang="zh-CN" altLang="en-US" dirty="0"/>
              <a:t>的大部分功  能和服务，都由若干服务器提供。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FF18-6F55-4F31-A9D5-4570487BA2A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/>
              <a:t>微</a:t>
            </a:r>
            <a:r>
              <a:rPr lang="zh-CN" altLang="en-US" dirty="0" smtClean="0"/>
              <a:t>内核的基本功能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进程（线程）管理</a:t>
            </a:r>
            <a:endParaRPr lang="zh-CN" altLang="en-US" dirty="0"/>
          </a:p>
          <a:p>
            <a:pPr lvl="1"/>
            <a:r>
              <a:rPr lang="zh-CN" altLang="en-US" dirty="0"/>
              <a:t>进程队列属于调度功能的机制部分，放在微内核中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</a:t>
            </a:r>
            <a:r>
              <a:rPr lang="zh-CN" altLang="en-US" dirty="0"/>
              <a:t>、修改优先级，属于策略问题，放在进程管理服务器中。</a:t>
            </a:r>
            <a:endParaRPr lang="zh-CN" altLang="en-US" dirty="0"/>
          </a:p>
          <a:p>
            <a:pPr lvl="1"/>
            <a:r>
              <a:rPr lang="zh-CN" altLang="en-US" dirty="0"/>
              <a:t>进程</a:t>
            </a:r>
            <a:r>
              <a:rPr lang="en-US" altLang="zh-CN" dirty="0"/>
              <a:t>(</a:t>
            </a:r>
            <a:r>
              <a:rPr lang="zh-CN" altLang="en-US" dirty="0"/>
              <a:t>线程</a:t>
            </a:r>
            <a:r>
              <a:rPr lang="en-US" altLang="zh-CN" dirty="0"/>
              <a:t>)</a:t>
            </a:r>
            <a:r>
              <a:rPr lang="zh-CN" altLang="en-US" dirty="0"/>
              <a:t>通信、进程切换、线程调度、多处理机之间的同步等功能也放在微内核中。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FF18-6F55-4F31-A9D5-4570487BA2A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/>
              <a:t>微</a:t>
            </a:r>
            <a:r>
              <a:rPr lang="zh-CN" altLang="en-US" dirty="0" smtClean="0"/>
              <a:t>内核的基本功能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低级存储管理</a:t>
            </a:r>
            <a:endParaRPr lang="zh-CN" altLang="en-US" dirty="0"/>
          </a:p>
          <a:p>
            <a:pPr lvl="1"/>
            <a:r>
              <a:rPr lang="zh-CN" altLang="en-US" dirty="0"/>
              <a:t>页表机制和地址变换机制在微内核中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zh-CN" altLang="en-US" dirty="0"/>
              <a:t>虚存的策略，包括页面置换算法、内存分配回收策略等放在存储器服务器中。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FF18-6F55-4F31-A9D5-4570487BA2A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76672"/>
            <a:ext cx="7772400" cy="7620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1.1  OS</a:t>
            </a:r>
            <a:r>
              <a:rPr lang="zh-CN" altLang="en-US" dirty="0">
                <a:latin typeface="Times New Roman" pitchFamily="18" charset="0"/>
              </a:rPr>
              <a:t>的目标和作用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A820-5481-4F2D-8942-31770B8C73A3}" type="slidenum">
              <a:rPr lang="en-US" altLang="zh-CN"/>
            </a:fld>
            <a:endParaRPr lang="en-US" altLang="zh-CN"/>
          </a:p>
        </p:txBody>
      </p:sp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871538" y="1916832"/>
            <a:ext cx="6753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1.1.1   OS</a:t>
            </a:r>
            <a:r>
              <a:rPr kumimoji="1" lang="zh-CN" altLang="en-US" sz="40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的目标</a:t>
            </a:r>
            <a:endParaRPr kumimoji="1" lang="zh-CN" altLang="en-US" sz="4000" b="1" dirty="0">
              <a:solidFill>
                <a:srgbClr val="000000"/>
              </a:solidFill>
              <a:latin typeface="Arial" panose="02080604020202020204" pitchFamily="34" charset="0"/>
              <a:ea typeface="黑体" pitchFamily="2" charset="-122"/>
            </a:endParaRPr>
          </a:p>
        </p:txBody>
      </p:sp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1187625" y="2924944"/>
            <a:ext cx="237626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n"/>
            </a:pP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方便性</a:t>
            </a:r>
            <a:endParaRPr kumimoji="1"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有效性</a:t>
            </a:r>
            <a:endParaRPr kumimoji="1"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可扩展性</a:t>
            </a:r>
            <a:endParaRPr kumimoji="1"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开放性</a:t>
            </a:r>
            <a:endParaRPr kumimoji="1"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线形标注 2(带边框和强调线) 1"/>
          <p:cNvSpPr/>
          <p:nvPr/>
        </p:nvSpPr>
        <p:spPr>
          <a:xfrm>
            <a:off x="3635896" y="2996952"/>
            <a:ext cx="4896544" cy="1080120"/>
          </a:xfrm>
          <a:prstGeom prst="accentBorderCallout2">
            <a:avLst>
              <a:gd name="adj1" fmla="val 18751"/>
              <a:gd name="adj2" fmla="val -3104"/>
              <a:gd name="adj3" fmla="val 18751"/>
              <a:gd name="adj4" fmla="val -9944"/>
              <a:gd name="adj5" fmla="val 19978"/>
              <a:gd name="adj6" fmla="val -1695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可使计算机系统更容易使用</a:t>
            </a:r>
            <a:endParaRPr kumimoji="1" lang="zh-CN" altLang="en-US" sz="26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/>
              <a:t>微</a:t>
            </a:r>
            <a:r>
              <a:rPr lang="zh-CN" altLang="en-US" dirty="0" smtClean="0"/>
              <a:t>内核的基本功能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中断和陷入处理</a:t>
            </a:r>
            <a:endParaRPr lang="zh-CN" altLang="en-US" dirty="0"/>
          </a:p>
          <a:p>
            <a:pPr lvl="1"/>
            <a:r>
              <a:rPr lang="zh-CN" altLang="en-US" dirty="0" smtClean="0"/>
              <a:t>微内核：</a:t>
            </a:r>
            <a:endParaRPr lang="en-US" altLang="zh-CN" dirty="0" smtClean="0"/>
          </a:p>
          <a:p>
            <a:pPr lvl="2"/>
            <a:r>
              <a:rPr lang="zh-CN" altLang="en-US" dirty="0"/>
              <a:t>捕获所发生的中断和陷入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2"/>
            <a:r>
              <a:rPr lang="zh-CN" altLang="en-US" dirty="0"/>
              <a:t>现场</a:t>
            </a:r>
            <a:r>
              <a:rPr lang="zh-CN" altLang="en-US" dirty="0" smtClean="0"/>
              <a:t>保护</a:t>
            </a:r>
            <a:endParaRPr lang="en-US" altLang="zh-CN" dirty="0" smtClean="0"/>
          </a:p>
          <a:p>
            <a:pPr lvl="2"/>
            <a:r>
              <a:rPr lang="zh-CN" altLang="en-US" dirty="0"/>
              <a:t>识别中断或陷入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中断处理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FF18-6F55-4F31-A9D5-4570487BA2A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/>
              <a:t>微内核的优点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提高了系统的可扩展性</a:t>
            </a:r>
            <a:endParaRPr lang="zh-CN" altLang="en-US" dirty="0"/>
          </a:p>
          <a:p>
            <a:r>
              <a:rPr lang="zh-CN" altLang="en-US" dirty="0"/>
              <a:t>增强了系统的可靠性</a:t>
            </a:r>
            <a:endParaRPr lang="zh-CN" altLang="en-US" dirty="0"/>
          </a:p>
          <a:p>
            <a:r>
              <a:rPr lang="zh-CN" altLang="en-US" dirty="0"/>
              <a:t>可移植性强</a:t>
            </a:r>
            <a:endParaRPr lang="zh-CN" altLang="en-US" dirty="0"/>
          </a:p>
          <a:p>
            <a:r>
              <a:rPr lang="zh-CN" altLang="en-US" dirty="0"/>
              <a:t>提供了对分布式系统的支持</a:t>
            </a:r>
            <a:endParaRPr lang="zh-CN" altLang="en-US" dirty="0"/>
          </a:p>
          <a:p>
            <a:r>
              <a:rPr lang="zh-CN" altLang="en-US" dirty="0"/>
              <a:t>融入了面向对象技术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FF18-6F55-4F31-A9D5-4570487BA2A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/>
              <a:t>微内核操作系统存在的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微内核</a:t>
            </a:r>
            <a:r>
              <a:rPr lang="en-US" altLang="zh-CN" dirty="0"/>
              <a:t>OS</a:t>
            </a:r>
            <a:r>
              <a:rPr lang="zh-CN" altLang="en-US" dirty="0"/>
              <a:t>的运行效率有所降低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原因：</a:t>
            </a:r>
            <a:r>
              <a:rPr lang="zh-CN" altLang="en-US" dirty="0"/>
              <a:t>在完成一次客户对</a:t>
            </a:r>
            <a:r>
              <a:rPr lang="en-US" altLang="zh-CN" dirty="0"/>
              <a:t>OS</a:t>
            </a:r>
            <a:r>
              <a:rPr lang="zh-CN" altLang="en-US" dirty="0"/>
              <a:t>提出的服务请求时，需要利用消息实现多次交互和进行用户</a:t>
            </a:r>
            <a:r>
              <a:rPr lang="en-US" altLang="zh-CN" dirty="0"/>
              <a:t>/</a:t>
            </a:r>
            <a:r>
              <a:rPr lang="zh-CN" altLang="en-US" dirty="0"/>
              <a:t>内核模式及上下文的多次切换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解决的办法：重新将一些常用的操作系统基本功能，有服务器移入微内核中。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FF18-6F55-4F31-A9D5-4570487BA2A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补充材料：操作系统运行机制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计算机系统中，通常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中不同性质的程序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内核程序（系统程序）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“管理程序”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用户程序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一般程序（被管理程序）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“管理程序”需要执行一些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特权指令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“被管理程序”不能执行这些指令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为了严格区分两类程序，操作系统在具体实现是划分为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用户态</a:t>
            </a:r>
            <a:r>
              <a:rPr lang="zh-CN" altLang="en-US" dirty="0" smtClean="0">
                <a:sym typeface="Wingdings" panose="05000000000000000000" pitchFamily="2" charset="2"/>
              </a:rPr>
              <a:t>（目态）和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核心态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管态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FF18-6F55-4F31-A9D5-4570487BA2A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补充材料：操作系统运行机制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操作系统内核指的是运行在“管态”的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管理程序</a:t>
            </a:r>
            <a:r>
              <a:rPr lang="en-US" altLang="zh-CN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时钟管理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操作原语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系统控制所需的数据结构及处理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FF18-6F55-4F31-A9D5-4570487BA2A7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>
            <a:hlinkClick r:id="rId1" action="ppaction://hlinksldjump"/>
          </p:cNvPr>
          <p:cNvSpPr/>
          <p:nvPr/>
        </p:nvSpPr>
        <p:spPr>
          <a:xfrm>
            <a:off x="7524328" y="5589240"/>
            <a:ext cx="130229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返回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76672"/>
            <a:ext cx="7772400" cy="7620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1.1  OS</a:t>
            </a:r>
            <a:r>
              <a:rPr lang="zh-CN" altLang="en-US" dirty="0">
                <a:latin typeface="Times New Roman" pitchFamily="18" charset="0"/>
              </a:rPr>
              <a:t>的目标和作用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A820-5481-4F2D-8942-31770B8C73A3}" type="slidenum">
              <a:rPr lang="en-US" altLang="zh-CN"/>
            </a:fld>
            <a:endParaRPr lang="en-US" altLang="zh-CN"/>
          </a:p>
        </p:txBody>
      </p:sp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871538" y="1916832"/>
            <a:ext cx="6753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1.1.1   OS</a:t>
            </a:r>
            <a:r>
              <a:rPr kumimoji="1" lang="zh-CN" altLang="en-US" sz="40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的目标</a:t>
            </a:r>
            <a:endParaRPr kumimoji="1" lang="zh-CN" altLang="en-US" sz="4000" b="1" dirty="0">
              <a:solidFill>
                <a:srgbClr val="000000"/>
              </a:solidFill>
              <a:latin typeface="Arial" panose="02080604020202020204" pitchFamily="34" charset="0"/>
              <a:ea typeface="黑体" pitchFamily="2" charset="-122"/>
            </a:endParaRPr>
          </a:p>
        </p:txBody>
      </p:sp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1187625" y="2924944"/>
            <a:ext cx="237626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n"/>
            </a:pP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方便性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有效性</a:t>
            </a:r>
            <a:endParaRPr kumimoji="1"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可扩展性</a:t>
            </a:r>
            <a:endParaRPr kumimoji="1"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开放性</a:t>
            </a:r>
            <a:endParaRPr kumimoji="1"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线形标注 2(带边框和强调线) 1"/>
          <p:cNvSpPr/>
          <p:nvPr/>
        </p:nvSpPr>
        <p:spPr>
          <a:xfrm>
            <a:off x="3635896" y="2996952"/>
            <a:ext cx="5040560" cy="1985392"/>
          </a:xfrm>
          <a:prstGeom prst="accentBorderCallout2">
            <a:avLst>
              <a:gd name="adj1" fmla="val 18751"/>
              <a:gd name="adj2" fmla="val -3104"/>
              <a:gd name="adj3" fmla="val 18751"/>
              <a:gd name="adj4" fmla="val -9944"/>
              <a:gd name="adj5" fmla="val 38826"/>
              <a:gd name="adj6" fmla="val -1529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有效提高</a:t>
            </a:r>
            <a:r>
              <a:rPr kumimoji="1" lang="en-US" altLang="zh-CN" sz="2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kumimoji="1" lang="zh-CN" altLang="en-US" sz="2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kumimoji="1" lang="zh-CN" altLang="en-US" sz="2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设备利用率</a:t>
            </a:r>
            <a:endParaRPr kumimoji="1" lang="zh-CN" altLang="en-US" sz="26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合理地组织计算机的工作流程，从而改善资源的利用率和提高系统的吞吐量</a:t>
            </a:r>
            <a:endParaRPr lang="zh-CN" alt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19088" y="5192713"/>
            <a:ext cx="8534400" cy="588962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方便性和有效性是设计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OS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的两个最重要的目标</a:t>
            </a:r>
            <a:endParaRPr kumimoji="1" lang="zh-CN" altLang="en-US" sz="32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76672"/>
            <a:ext cx="7772400" cy="7620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1.1  OS</a:t>
            </a:r>
            <a:r>
              <a:rPr lang="zh-CN" altLang="en-US" dirty="0">
                <a:latin typeface="Times New Roman" pitchFamily="18" charset="0"/>
              </a:rPr>
              <a:t>的目标和作用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A820-5481-4F2D-8942-31770B8C73A3}" type="slidenum">
              <a:rPr lang="en-US" altLang="zh-CN"/>
            </a:fld>
            <a:endParaRPr lang="en-US" altLang="zh-CN"/>
          </a:p>
        </p:txBody>
      </p:sp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827584" y="1844824"/>
            <a:ext cx="6753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1.1.1   OS</a:t>
            </a:r>
            <a:r>
              <a:rPr kumimoji="1" lang="zh-CN" altLang="en-US" sz="40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的目标</a:t>
            </a:r>
            <a:endParaRPr kumimoji="1" lang="zh-CN" altLang="en-US" sz="4000" b="1" dirty="0">
              <a:solidFill>
                <a:srgbClr val="000000"/>
              </a:solidFill>
              <a:latin typeface="Arial" panose="02080604020202020204" pitchFamily="34" charset="0"/>
              <a:ea typeface="黑体" pitchFamily="2" charset="-122"/>
            </a:endParaRPr>
          </a:p>
        </p:txBody>
      </p:sp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1187625" y="2924944"/>
            <a:ext cx="237626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n"/>
            </a:pP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方便性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有效性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可扩展性</a:t>
            </a:r>
            <a:endParaRPr kumimoji="1"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开放性</a:t>
            </a:r>
            <a:endParaRPr kumimoji="1"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线形标注 2(带边框和强调线) 1"/>
          <p:cNvSpPr/>
          <p:nvPr/>
        </p:nvSpPr>
        <p:spPr>
          <a:xfrm>
            <a:off x="3635896" y="2996952"/>
            <a:ext cx="5040560" cy="3312368"/>
          </a:xfrm>
          <a:prstGeom prst="accentBorderCallout2">
            <a:avLst>
              <a:gd name="adj1" fmla="val 29610"/>
              <a:gd name="adj2" fmla="val -2730"/>
              <a:gd name="adj3" fmla="val 30977"/>
              <a:gd name="adj4" fmla="val -6952"/>
              <a:gd name="adj5" fmla="val 37156"/>
              <a:gd name="adj6" fmla="val -949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6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是什么？</a:t>
            </a:r>
            <a:endParaRPr kumimoji="1" lang="en-US" altLang="zh-CN" sz="2600" b="1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</a:pPr>
            <a:r>
              <a:rPr kumimoji="1" lang="en-US" altLang="zh-CN" sz="26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修改旧功能，增添新功能</a:t>
            </a:r>
            <a:endParaRPr kumimoji="1" lang="en-US" altLang="zh-CN" sz="2600" b="1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600" b="1" dirty="0" smtClean="0">
                <a:solidFill>
                  <a:schemeClr val="tx1"/>
                </a:solidFill>
                <a:ea typeface="楷体_GB2312" pitchFamily="49" charset="-122"/>
              </a:rPr>
              <a:t>为什么？</a:t>
            </a:r>
            <a:endParaRPr kumimoji="1" lang="en-US" altLang="zh-CN" sz="2600" b="1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</a:pPr>
            <a:r>
              <a:rPr kumimoji="1" lang="en-US" altLang="zh-CN" sz="2600" b="1" dirty="0" smtClean="0">
                <a:solidFill>
                  <a:schemeClr val="tx1"/>
                </a:solidFill>
                <a:ea typeface="楷体_GB2312" pitchFamily="49" charset="-122"/>
              </a:rPr>
              <a:t>   </a:t>
            </a:r>
            <a:r>
              <a:rPr kumimoji="1" lang="zh-CN" altLang="en-US" sz="2400" b="1" dirty="0" smtClean="0">
                <a:solidFill>
                  <a:schemeClr val="tx1"/>
                </a:solidFill>
                <a:ea typeface="楷体_GB2312" pitchFamily="49" charset="-122"/>
              </a:rPr>
              <a:t>要适应硬件、体系结构和应用的</a:t>
            </a:r>
            <a:endParaRPr kumimoji="1" lang="en-US" altLang="zh-CN" sz="2400" b="1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</a:pPr>
            <a:r>
              <a:rPr kumimoji="1" lang="en-US" altLang="zh-CN" sz="24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chemeClr val="tx1"/>
                </a:solidFill>
                <a:ea typeface="楷体_GB2312" pitchFamily="49" charset="-122"/>
              </a:rPr>
              <a:t>  发展要求。</a:t>
            </a:r>
            <a:endParaRPr kumimoji="1" lang="en-US" altLang="zh-CN" sz="2600" b="1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600" b="1" dirty="0" smtClean="0">
                <a:solidFill>
                  <a:schemeClr val="tx1"/>
                </a:solidFill>
                <a:ea typeface="楷体_GB2312" pitchFamily="49" charset="-122"/>
              </a:rPr>
              <a:t>怎么做？</a:t>
            </a:r>
            <a:endParaRPr kumimoji="1" lang="en-US" altLang="zh-CN" sz="2600" b="1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</a:pPr>
            <a:r>
              <a:rPr lang="en-US" altLang="zh-CN" dirty="0" smtClean="0"/>
              <a:t>    </a:t>
            </a: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模块化、层次化、微内核结构。</a:t>
            </a:r>
            <a:endParaRPr kumimoji="1" lang="zh-CN" altLang="en-US" sz="24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76672"/>
            <a:ext cx="7772400" cy="7620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1.1  OS</a:t>
            </a:r>
            <a:r>
              <a:rPr lang="zh-CN" altLang="en-US" dirty="0">
                <a:latin typeface="Times New Roman" pitchFamily="18" charset="0"/>
              </a:rPr>
              <a:t>的目标和作用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A820-5481-4F2D-8942-31770B8C73A3}" type="slidenum">
              <a:rPr lang="en-US" altLang="zh-CN"/>
            </a:fld>
            <a:endParaRPr lang="en-US" altLang="zh-CN"/>
          </a:p>
        </p:txBody>
      </p:sp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827584" y="1844824"/>
            <a:ext cx="6753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1.1.1   OS</a:t>
            </a:r>
            <a:r>
              <a:rPr kumimoji="1" lang="zh-CN" altLang="en-US" sz="4000" b="1" dirty="0">
                <a:solidFill>
                  <a:srgbClr val="000000"/>
                </a:solidFill>
                <a:latin typeface="Arial" panose="02080604020202020204" pitchFamily="34" charset="0"/>
                <a:ea typeface="黑体" pitchFamily="2" charset="-122"/>
              </a:rPr>
              <a:t>的目标</a:t>
            </a:r>
            <a:endParaRPr kumimoji="1" lang="zh-CN" altLang="en-US" sz="4000" b="1" dirty="0">
              <a:solidFill>
                <a:srgbClr val="000000"/>
              </a:solidFill>
              <a:latin typeface="Arial" panose="02080604020202020204" pitchFamily="34" charset="0"/>
              <a:ea typeface="黑体" pitchFamily="2" charset="-122"/>
            </a:endParaRPr>
          </a:p>
        </p:txBody>
      </p:sp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1187625" y="2924944"/>
            <a:ext cx="237626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n"/>
            </a:pP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方便性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有效性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可扩展性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开放性</a:t>
            </a:r>
            <a:endParaRPr kumimoji="1"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线形标注 2(带边框和强调线) 1"/>
          <p:cNvSpPr/>
          <p:nvPr/>
        </p:nvSpPr>
        <p:spPr>
          <a:xfrm>
            <a:off x="3635896" y="2996952"/>
            <a:ext cx="5040560" cy="3312368"/>
          </a:xfrm>
          <a:prstGeom prst="accentBorderCallout2">
            <a:avLst>
              <a:gd name="adj1" fmla="val 44978"/>
              <a:gd name="adj2" fmla="val -2917"/>
              <a:gd name="adj3" fmla="val 44637"/>
              <a:gd name="adj4" fmla="val -7700"/>
              <a:gd name="adj5" fmla="val 53662"/>
              <a:gd name="adj6" fmla="val -1734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为什么要有开放性</a:t>
            </a:r>
            <a:r>
              <a:rPr kumimoji="1" lang="zh-CN" altLang="en-US" sz="2400" b="1" dirty="0" smtClean="0">
                <a:solidFill>
                  <a:schemeClr val="tx1"/>
                </a:solidFill>
                <a:ea typeface="楷体_GB2312" pitchFamily="49" charset="-122"/>
              </a:rPr>
              <a:t>？</a:t>
            </a:r>
            <a:endParaRPr kumimoji="1" lang="en-US" altLang="zh-CN" sz="2400" b="1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</a:pPr>
            <a:r>
              <a:rPr kumimoji="1" lang="zh-CN" altLang="en-US" sz="2400" b="1" dirty="0" smtClean="0">
                <a:solidFill>
                  <a:schemeClr val="tx1"/>
                </a:solidFill>
                <a:ea typeface="楷体_GB2312" pitchFamily="49" charset="-122"/>
              </a:rPr>
              <a:t>计算机网络的出现使</a:t>
            </a:r>
            <a:r>
              <a:rPr kumimoji="1" lang="en-US" altLang="zh-CN" sz="2400" b="1" dirty="0">
                <a:solidFill>
                  <a:schemeClr val="tx1"/>
                </a:solidFill>
                <a:ea typeface="楷体_GB2312" pitchFamily="49" charset="-122"/>
              </a:rPr>
              <a:t>OS</a:t>
            </a: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的应用环境由单机转向网络环境</a:t>
            </a:r>
            <a:r>
              <a:rPr kumimoji="1" lang="zh-CN" altLang="en-US" sz="2400" b="1" dirty="0" smtClean="0">
                <a:solidFill>
                  <a:schemeClr val="tx1"/>
                </a:solidFill>
                <a:ea typeface="楷体_GB2312" pitchFamily="49" charset="-122"/>
              </a:rPr>
              <a:t>。</a:t>
            </a:r>
            <a:endParaRPr kumimoji="1" lang="en-US" altLang="zh-CN" sz="2400" b="1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</a:pPr>
            <a:r>
              <a:rPr kumimoji="1" lang="zh-CN" altLang="en-US" sz="2400" b="1" dirty="0" smtClean="0">
                <a:solidFill>
                  <a:schemeClr val="tx1"/>
                </a:solidFill>
                <a:ea typeface="楷体_GB2312" pitchFamily="49" charset="-122"/>
              </a:rPr>
              <a:t>存在让不同</a:t>
            </a: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厂家的计算机和设备能通过网络加以集成化，并能正确、有效地协同工作，实现应用的可移植性和</a:t>
            </a:r>
            <a:r>
              <a:rPr kumimoji="1" lang="zh-CN" altLang="en-US" sz="2400" b="1" dirty="0" smtClean="0">
                <a:solidFill>
                  <a:schemeClr val="tx1"/>
                </a:solidFill>
                <a:ea typeface="楷体_GB2312" pitchFamily="49" charset="-122"/>
              </a:rPr>
              <a:t>互操作性的需求</a:t>
            </a:r>
            <a:endParaRPr kumimoji="1" lang="zh-CN" altLang="en-US" sz="24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7333</Words>
  <Application>WPS 演示</Application>
  <PresentationFormat>全屏显示(4:3)</PresentationFormat>
  <Paragraphs>848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8" baseType="lpstr">
      <vt:lpstr>Arial</vt:lpstr>
      <vt:lpstr>宋体</vt:lpstr>
      <vt:lpstr>Wingdings</vt:lpstr>
      <vt:lpstr>Wingdings 2</vt:lpstr>
      <vt:lpstr>Arial</vt:lpstr>
      <vt:lpstr>Liberation Sans</vt:lpstr>
      <vt:lpstr>黑体</vt:lpstr>
      <vt:lpstr>文泉驿微米黑</vt:lpstr>
      <vt:lpstr>华文行楷</vt:lpstr>
      <vt:lpstr>楷体_GB2312</vt:lpstr>
      <vt:lpstr>Times New Roman</vt:lpstr>
      <vt:lpstr>幼圆</vt:lpstr>
      <vt:lpstr>Times New Roman</vt:lpstr>
      <vt:lpstr>Arial Black</vt:lpstr>
      <vt:lpstr>隶书</vt:lpstr>
      <vt:lpstr>Tahoma</vt:lpstr>
      <vt:lpstr>Franklin Gothic Book</vt:lpstr>
      <vt:lpstr>Pothana2000</vt:lpstr>
      <vt:lpstr>Franklin Gothic Medium</vt:lpstr>
      <vt:lpstr>微软雅黑</vt:lpstr>
      <vt:lpstr>宋体</vt:lpstr>
      <vt:lpstr>Arial Unicode MS</vt:lpstr>
      <vt:lpstr>Calibri</vt:lpstr>
      <vt:lpstr>暗香扑面</vt:lpstr>
      <vt:lpstr>操作系统原理</vt:lpstr>
      <vt:lpstr>PowerPoint 演示文稿</vt:lpstr>
      <vt:lpstr>第1章  操作系统引论 </vt:lpstr>
      <vt:lpstr>PowerPoint 演示文稿</vt:lpstr>
      <vt:lpstr>1.1  OS的目标和作用</vt:lpstr>
      <vt:lpstr>1.1  OS的目标和作用</vt:lpstr>
      <vt:lpstr>1.1  OS的目标和作用</vt:lpstr>
      <vt:lpstr>1.1  OS的目标和作用</vt:lpstr>
      <vt:lpstr>1.1  OS的目标和作用</vt:lpstr>
      <vt:lpstr>1.1  OS的目标和作用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1.1.3   推动OS发展的主要动力</vt:lpstr>
      <vt:lpstr>1.2  OS的发展过程 </vt:lpstr>
      <vt:lpstr>1.2.1  无OS的计算机系统 </vt:lpstr>
      <vt:lpstr>1．人工操作方式 </vt:lpstr>
      <vt:lpstr>2．脱机输入/输出方式 </vt:lpstr>
      <vt:lpstr>1.2.2  单道批处理系统 </vt:lpstr>
      <vt:lpstr>PowerPoint 演示文稿</vt:lpstr>
      <vt:lpstr>单道批处理系统的特征</vt:lpstr>
      <vt:lpstr>1.2.3  多道批处理系统</vt:lpstr>
      <vt:lpstr>PowerPoint 演示文稿</vt:lpstr>
      <vt:lpstr>PowerPoint 演示文稿</vt:lpstr>
      <vt:lpstr>PowerPoint 演示文稿</vt:lpstr>
      <vt:lpstr>1.2.4  分时系统 </vt:lpstr>
      <vt:lpstr>PowerPoint 演示文稿</vt:lpstr>
      <vt:lpstr>PowerPoint 演示文稿</vt:lpstr>
      <vt:lpstr>1.2.4  分时系统(4)</vt:lpstr>
      <vt:lpstr>1.2.5   实时系统 </vt:lpstr>
      <vt:lpstr>1.2.5  实时系统</vt:lpstr>
      <vt:lpstr>PowerPoint 演示文稿</vt:lpstr>
      <vt:lpstr>1.3  操作系统的基本特征 </vt:lpstr>
      <vt:lpstr>PowerPoint 演示文稿</vt:lpstr>
      <vt:lpstr>PowerPoint 演示文稿</vt:lpstr>
      <vt:lpstr>PowerPoint 演示文稿</vt:lpstr>
      <vt:lpstr>1.3  操作系统的基本特征</vt:lpstr>
      <vt:lpstr>1.3  操作系统的基本特征</vt:lpstr>
      <vt:lpstr>1.3  操作系统的基本特征</vt:lpstr>
      <vt:lpstr>PowerPoint 演示文稿</vt:lpstr>
      <vt:lpstr>1.4  操作系统的主要功能 </vt:lpstr>
      <vt:lpstr>1.4  操作系统的主要功能</vt:lpstr>
      <vt:lpstr>1.4  操作系统的主要功能</vt:lpstr>
      <vt:lpstr>1.4  操作系统的主要功能</vt:lpstr>
      <vt:lpstr>1.4  操作系统的主要功能</vt:lpstr>
      <vt:lpstr>1.4  操作系统的主要功能</vt:lpstr>
      <vt:lpstr>1.4  操作系统的主要功能</vt:lpstr>
      <vt:lpstr>1.4  操作系统的主要功能</vt:lpstr>
      <vt:lpstr>1.4  操作系统的主要功能</vt:lpstr>
      <vt:lpstr>1.4  操作系统的主要功能</vt:lpstr>
      <vt:lpstr>1.4  操作系统的主要功能</vt:lpstr>
      <vt:lpstr>1.5  操作系统的结构设计 </vt:lpstr>
      <vt:lpstr>1.5  操作系统的结构设计</vt:lpstr>
      <vt:lpstr>1.5  操作系统的结构设计</vt:lpstr>
      <vt:lpstr>2. 微内核的基本功能</vt:lpstr>
      <vt:lpstr>2. 微内核的基本功能</vt:lpstr>
      <vt:lpstr>2. 微内核的基本功能</vt:lpstr>
      <vt:lpstr>3.微内核的优点</vt:lpstr>
      <vt:lpstr>4.微内核操作系统存在的问题</vt:lpstr>
      <vt:lpstr>补充材料：操作系统运行机制</vt:lpstr>
      <vt:lpstr>补充材料：操作系统运行机制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计算机操作系统</dc:title>
  <dc:creator>ZP</dc:creator>
  <cp:lastModifiedBy>godlovesjonny</cp:lastModifiedBy>
  <cp:revision>69</cp:revision>
  <dcterms:created xsi:type="dcterms:W3CDTF">2019-12-26T15:24:35Z</dcterms:created>
  <dcterms:modified xsi:type="dcterms:W3CDTF">2019-12-26T15:24:35Z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