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5"/>
  </p:notesMasterIdLst>
  <p:sldIdLst>
    <p:sldId id="257" r:id="rId3"/>
    <p:sldId id="258" r:id="rId4"/>
    <p:sldId id="329" r:id="rId5"/>
    <p:sldId id="325" r:id="rId6"/>
    <p:sldId id="327" r:id="rId7"/>
    <p:sldId id="328" r:id="rId8"/>
    <p:sldId id="330" r:id="rId9"/>
    <p:sldId id="331" r:id="rId10"/>
    <p:sldId id="326" r:id="rId11"/>
    <p:sldId id="332" r:id="rId12"/>
    <p:sldId id="334" r:id="rId13"/>
    <p:sldId id="335" r:id="rId14"/>
    <p:sldId id="337" r:id="rId15"/>
    <p:sldId id="336" r:id="rId16"/>
    <p:sldId id="338" r:id="rId17"/>
    <p:sldId id="309" r:id="rId18"/>
    <p:sldId id="339" r:id="rId19"/>
    <p:sldId id="340" r:id="rId20"/>
    <p:sldId id="260" r:id="rId21"/>
    <p:sldId id="261" r:id="rId22"/>
    <p:sldId id="262" r:id="rId23"/>
    <p:sldId id="310" r:id="rId24"/>
    <p:sldId id="263" r:id="rId25"/>
    <p:sldId id="264" r:id="rId26"/>
    <p:sldId id="265" r:id="rId27"/>
    <p:sldId id="341" r:id="rId28"/>
    <p:sldId id="266" r:id="rId29"/>
    <p:sldId id="267" r:id="rId30"/>
    <p:sldId id="268" r:id="rId31"/>
    <p:sldId id="342" r:id="rId32"/>
    <p:sldId id="343" r:id="rId33"/>
    <p:sldId id="344" r:id="rId34"/>
    <p:sldId id="345" r:id="rId35"/>
    <p:sldId id="346" r:id="rId36"/>
    <p:sldId id="347" r:id="rId37"/>
    <p:sldId id="350" r:id="rId38"/>
    <p:sldId id="351" r:id="rId39"/>
    <p:sldId id="352" r:id="rId40"/>
    <p:sldId id="353" r:id="rId41"/>
    <p:sldId id="354" r:id="rId42"/>
    <p:sldId id="355" r:id="rId43"/>
    <p:sldId id="348" r:id="rId44"/>
    <p:sldId id="356" r:id="rId45"/>
    <p:sldId id="357" r:id="rId46"/>
    <p:sldId id="358" r:id="rId47"/>
    <p:sldId id="359" r:id="rId48"/>
    <p:sldId id="360" r:id="rId49"/>
    <p:sldId id="362" r:id="rId50"/>
    <p:sldId id="363" r:id="rId51"/>
    <p:sldId id="364" r:id="rId52"/>
    <p:sldId id="365" r:id="rId53"/>
    <p:sldId id="366" r:id="rId54"/>
    <p:sldId id="370" r:id="rId55"/>
    <p:sldId id="367" r:id="rId56"/>
    <p:sldId id="368" r:id="rId57"/>
    <p:sldId id="369" r:id="rId58"/>
    <p:sldId id="273" r:id="rId59"/>
    <p:sldId id="313" r:id="rId60"/>
    <p:sldId id="274" r:id="rId61"/>
    <p:sldId id="314" r:id="rId62"/>
    <p:sldId id="275" r:id="rId63"/>
    <p:sldId id="276" r:id="rId64"/>
    <p:sldId id="315" r:id="rId65"/>
    <p:sldId id="371" r:id="rId66"/>
    <p:sldId id="316" r:id="rId67"/>
    <p:sldId id="277" r:id="rId68"/>
    <p:sldId id="372" r:id="rId69"/>
    <p:sldId id="373" r:id="rId70"/>
    <p:sldId id="374" r:id="rId71"/>
    <p:sldId id="375" r:id="rId72"/>
    <p:sldId id="376" r:id="rId73"/>
    <p:sldId id="377" r:id="rId74"/>
    <p:sldId id="378" r:id="rId75"/>
    <p:sldId id="379" r:id="rId76"/>
    <p:sldId id="380" r:id="rId77"/>
    <p:sldId id="381" r:id="rId78"/>
    <p:sldId id="383" r:id="rId79"/>
    <p:sldId id="382" r:id="rId80"/>
    <p:sldId id="384" r:id="rId81"/>
    <p:sldId id="385" r:id="rId82"/>
    <p:sldId id="386" r:id="rId83"/>
    <p:sldId id="388" r:id="rId84"/>
    <p:sldId id="390" r:id="rId85"/>
    <p:sldId id="391" r:id="rId86"/>
    <p:sldId id="426" r:id="rId87"/>
    <p:sldId id="393" r:id="rId88"/>
    <p:sldId id="394" r:id="rId89"/>
    <p:sldId id="395" r:id="rId90"/>
    <p:sldId id="408" r:id="rId91"/>
    <p:sldId id="409" r:id="rId92"/>
    <p:sldId id="410" r:id="rId93"/>
    <p:sldId id="411" r:id="rId94"/>
    <p:sldId id="278" r:id="rId95"/>
    <p:sldId id="399" r:id="rId96"/>
    <p:sldId id="400" r:id="rId97"/>
    <p:sldId id="427" r:id="rId98"/>
    <p:sldId id="402" r:id="rId99"/>
    <p:sldId id="403" r:id="rId100"/>
    <p:sldId id="428" r:id="rId101"/>
    <p:sldId id="430" r:id="rId102"/>
    <p:sldId id="405" r:id="rId103"/>
    <p:sldId id="404" r:id="rId104"/>
    <p:sldId id="319" r:id="rId105"/>
    <p:sldId id="280" r:id="rId106"/>
    <p:sldId id="406" r:id="rId107"/>
    <p:sldId id="281" r:id="rId108"/>
    <p:sldId id="282" r:id="rId109"/>
    <p:sldId id="320" r:id="rId110"/>
    <p:sldId id="407" r:id="rId111"/>
    <p:sldId id="284" r:id="rId112"/>
    <p:sldId id="285" r:id="rId113"/>
    <p:sldId id="429" r:id="rId114"/>
    <p:sldId id="302" r:id="rId115"/>
    <p:sldId id="303" r:id="rId116"/>
    <p:sldId id="419" r:id="rId117"/>
    <p:sldId id="420" r:id="rId118"/>
    <p:sldId id="304" r:id="rId119"/>
    <p:sldId id="322" r:id="rId120"/>
    <p:sldId id="305" r:id="rId121"/>
    <p:sldId id="306" r:id="rId122"/>
    <p:sldId id="307" r:id="rId123"/>
    <p:sldId id="412" r:id="rId124"/>
    <p:sldId id="413" r:id="rId125"/>
    <p:sldId id="414" r:id="rId126"/>
    <p:sldId id="424" r:id="rId127"/>
    <p:sldId id="425" r:id="rId128"/>
    <p:sldId id="415" r:id="rId129"/>
    <p:sldId id="416" r:id="rId130"/>
    <p:sldId id="417" r:id="rId131"/>
    <p:sldId id="421" r:id="rId132"/>
    <p:sldId id="422" r:id="rId133"/>
    <p:sldId id="423" r:id="rId1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16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547"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8" Type="http://schemas.openxmlformats.org/officeDocument/2006/relationships/tableStyles" Target="tableStyles.xml"/><Relationship Id="rId137" Type="http://schemas.openxmlformats.org/officeDocument/2006/relationships/viewProps" Target="viewProps.xml"/><Relationship Id="rId136" Type="http://schemas.openxmlformats.org/officeDocument/2006/relationships/presProps" Target="presProps.xml"/><Relationship Id="rId135" Type="http://schemas.openxmlformats.org/officeDocument/2006/relationships/notesMaster" Target="notesMasters/notesMaster1.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970AF8-EBBD-47BA-B1E9-F7973137A5E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8D907B-D2EE-4C86-B66E-885F65E2680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fld id="{48BA8CF4-007D-4B22-965E-84FC0D84B707}" type="datetime1">
              <a:rPr lang="zh-CN" altLang="en-US" smtClean="0">
                <a:solidFill>
                  <a:srgbClr val="1C1C1C"/>
                </a:solidFill>
              </a:rPr>
            </a:fld>
            <a:endParaRPr lang="en-US" altLang="zh-CN">
              <a:solidFill>
                <a:srgbClr val="1C1C1C"/>
              </a:solidFill>
            </a:endParaRPr>
          </a:p>
        </p:txBody>
      </p:sp>
      <p:sp>
        <p:nvSpPr>
          <p:cNvPr id="5" name="页脚占位符 4"/>
          <p:cNvSpPr>
            <a:spLocks noGrp="1"/>
          </p:cNvSpPr>
          <p:nvPr>
            <p:ph type="ftr" sz="quarter" idx="11"/>
          </p:nvPr>
        </p:nvSpPr>
        <p:spPr/>
        <p:txBody>
          <a:bodyPr/>
          <a:lstStyle/>
          <a:p>
            <a:pPr>
              <a:defRPr/>
            </a:pPr>
            <a:r>
              <a:rPr lang="en-US" altLang="zh-CN" smtClean="0">
                <a:solidFill>
                  <a:srgbClr val="1C1C1C"/>
                </a:solidFill>
              </a:rPr>
              <a:t>计算机操作系统</a:t>
            </a:r>
            <a:endParaRPr lang="en-US" altLang="zh-CN">
              <a:solidFill>
                <a:srgbClr val="1C1C1C"/>
              </a:solidFill>
            </a:endParaRPr>
          </a:p>
        </p:txBody>
      </p:sp>
      <p:sp>
        <p:nvSpPr>
          <p:cNvPr id="6" name="灯片编号占位符 5"/>
          <p:cNvSpPr>
            <a:spLocks noGrp="1"/>
          </p:cNvSpPr>
          <p:nvPr>
            <p:ph type="sldNum" sz="quarter" idx="12"/>
          </p:nvPr>
        </p:nvSpPr>
        <p:spPr/>
        <p:txBody>
          <a:bodyPr/>
          <a:lstStyle/>
          <a:p>
            <a:pPr>
              <a:defRPr/>
            </a:pPr>
            <a:fld id="{FCC283C2-C1DF-4B00-AC2E-0AB2730E906D}" type="slidenum">
              <a:rPr lang="en-US" altLang="zh-CN" smtClean="0">
                <a:solidFill>
                  <a:srgbClr val="1C1C1C"/>
                </a:solidFill>
              </a:rPr>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35A9F97-E9C1-4921-8F37-6F76E9472E9F}"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0CAB0494-EAD3-4CF4-8D6F-09DAC709E173}" type="slidenum">
              <a:rPr lang="en-US" altLang="zh-CN" smtClean="0"/>
            </a:fld>
            <a:endParaRPr lang="en-US" altLang="zh-CN"/>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5E145CF-2F51-417A-8C5F-468AEF8B7BC7}"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0772224-AEC3-4FC7-AC1A-3854EECB4DCD}" type="slidenum">
              <a:rPr lang="en-US" altLang="zh-CN"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4150"/>
            <a:ext cx="8272463" cy="7905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6725" y="1219200"/>
            <a:ext cx="4167188" cy="49133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86313" y="1219200"/>
            <a:ext cx="4168775" cy="49133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fld id="{CCD5F196-62CA-4AED-99AD-0E10E717BC04}" type="datetime1">
              <a:rPr lang="zh-CN" altLang="en-US"/>
            </a:fld>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r>
              <a:rPr lang="en-US" altLang="zh-CN"/>
              <a:t>计算机操作系统</a:t>
            </a: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4568777A-7B7E-483C-B99C-515470FA1D77}"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lvl1pPr marL="342900" indent="-342900">
              <a:buClr>
                <a:srgbClr val="002060"/>
              </a:buClr>
              <a:buFont typeface="Wingdings" panose="05000000000000000000" pitchFamily="2" charset="2"/>
              <a:buChar char="n"/>
              <a:defRPr/>
            </a:lvl1pPr>
            <a:lvl2pPr marL="742950" indent="-285750">
              <a:buClr>
                <a:srgbClr val="002060"/>
              </a:buClr>
              <a:buFont typeface="Wingdings" panose="05000000000000000000" pitchFamily="2" charset="2"/>
              <a:buChar char="p"/>
              <a:defRPr/>
            </a:lvl2pPr>
            <a:lvl3pPr marL="1143000" indent="-228600">
              <a:buClr>
                <a:srgbClr val="002060"/>
              </a:buClr>
              <a:buFont typeface="Wingdings" panose="05000000000000000000" pitchFamily="2" charset="2"/>
              <a:buChar char="u"/>
              <a:defRPr/>
            </a:lvl3pPr>
          </a:lstStyle>
          <a:p>
            <a:pPr lvl="0" eaLnBrk="1" latinLnBrk="0" hangingPunct="1"/>
            <a:r>
              <a:rPr lang="zh-CN" altLang="en-US" dirty="0" smtClean="0"/>
              <a:t>单击此处编辑母版文本样式</a:t>
            </a:r>
            <a:endParaRPr lang="zh-CN" altLang="en-US" dirty="0" smtClean="0"/>
          </a:p>
          <a:p>
            <a:pPr lvl="1" eaLnBrk="1" latinLnBrk="0" hangingPunct="1"/>
            <a:r>
              <a:rPr lang="zh-CN" altLang="en-US" dirty="0" smtClean="0"/>
              <a:t>第二级</a:t>
            </a:r>
            <a:endParaRPr lang="zh-CN" altLang="en-US" dirty="0" smtClean="0"/>
          </a:p>
          <a:p>
            <a:pPr lvl="2" eaLnBrk="1" latinLnBrk="0" hangingPunct="1"/>
            <a:r>
              <a:rPr lang="zh-CN" altLang="en-US" dirty="0" smtClean="0"/>
              <a:t>第三级</a:t>
            </a:r>
            <a:endParaRPr lang="zh-CN" altLang="en-US" dirty="0" smtClean="0"/>
          </a:p>
          <a:p>
            <a:pPr lvl="3" eaLnBrk="1" latinLnBrk="0" hangingPunct="1"/>
            <a:r>
              <a:rPr lang="zh-CN" altLang="en-US" dirty="0" smtClean="0"/>
              <a:t>第四级</a:t>
            </a:r>
            <a:endParaRPr lang="zh-CN" altLang="en-US" dirty="0" smtClean="0"/>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a:xfrm>
            <a:off x="73152" y="6400800"/>
            <a:ext cx="3200400" cy="283800"/>
          </a:xfrm>
        </p:spPr>
        <p:txBody>
          <a:bodyPr/>
          <a:lstStyle/>
          <a:p>
            <a:pPr>
              <a:defRPr/>
            </a:pPr>
            <a:fld id="{15FB307C-5074-4687-9FF5-BDCB979D9DAE}" type="datetime1">
              <a:rPr lang="zh-CN" altLang="en-US" smtClean="0"/>
            </a:fld>
            <a:endParaRPr lang="en-US" altLang="zh-CN"/>
          </a:p>
        </p:txBody>
      </p:sp>
      <p:sp>
        <p:nvSpPr>
          <p:cNvPr id="5" name="页脚占位符 4"/>
          <p:cNvSpPr>
            <a:spLocks noGrp="1"/>
          </p:cNvSpPr>
          <p:nvPr>
            <p:ph type="ftr" sz="quarter" idx="11"/>
          </p:nvPr>
        </p:nvSpPr>
        <p:spPr>
          <a:xfrm>
            <a:off x="5330952" y="6400800"/>
            <a:ext cx="3733800" cy="283800"/>
          </a:xfrm>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AFAB104E-5EA5-4CDD-85F4-99CBB3261066}"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9538D04-8470-402B-814A-53179E840063}" type="slidenum">
              <a:rPr lang="en-US" altLang="zh-CN"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B3C78006-F71E-4749-B206-A2D0201D4E37}" type="datetime1">
              <a:rPr lang="zh-CN" altLang="en-US" smtClean="0"/>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432CAE97-EDD2-4CE9-B45D-DE360453552A}"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fld id="{A2EF0B3E-49E2-4F66-A466-6EC9403BE11A}" type="datetime1">
              <a:rPr lang="zh-CN" altLang="en-US" smtClean="0"/>
            </a:fld>
            <a:endParaRPr lang="en-US" altLang="zh-CN"/>
          </a:p>
        </p:txBody>
      </p:sp>
      <p:sp>
        <p:nvSpPr>
          <p:cNvPr id="8" name="页脚占位符 7"/>
          <p:cNvSpPr>
            <a:spLocks noGrp="1"/>
          </p:cNvSpPr>
          <p:nvPr>
            <p:ph type="ftr" sz="quarter" idx="11"/>
          </p:nvPr>
        </p:nvSpPr>
        <p:spPr/>
        <p:txBody>
          <a:bodyPr/>
          <a:lstStyle/>
          <a:p>
            <a:pPr>
              <a:defRPr/>
            </a:pPr>
            <a:r>
              <a:rPr lang="en-US" altLang="zh-CN" smtClean="0"/>
              <a:t>计算机操作系统</a:t>
            </a:r>
            <a:endParaRPr lang="en-US" altLang="zh-CN"/>
          </a:p>
        </p:txBody>
      </p:sp>
      <p:sp>
        <p:nvSpPr>
          <p:cNvPr id="9" name="灯片编号占位符 8"/>
          <p:cNvSpPr>
            <a:spLocks noGrp="1"/>
          </p:cNvSpPr>
          <p:nvPr>
            <p:ph type="sldNum" sz="quarter" idx="12"/>
          </p:nvPr>
        </p:nvSpPr>
        <p:spPr/>
        <p:txBody>
          <a:bodyPr/>
          <a:lstStyle/>
          <a:p>
            <a:pPr>
              <a:defRPr/>
            </a:pPr>
            <a:fld id="{7AA036A4-B669-4872-B975-3607FCF66A08}"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fld id="{0FED7A40-8730-43BC-A303-29D087E685D2}" type="datetime1">
              <a:rPr lang="zh-CN" altLang="en-US" smtClean="0"/>
            </a:fld>
            <a:endParaRPr lang="en-US" altLang="zh-CN"/>
          </a:p>
        </p:txBody>
      </p:sp>
      <p:sp>
        <p:nvSpPr>
          <p:cNvPr id="4" name="页脚占位符 3"/>
          <p:cNvSpPr>
            <a:spLocks noGrp="1"/>
          </p:cNvSpPr>
          <p:nvPr>
            <p:ph type="ftr" sz="quarter" idx="11"/>
          </p:nvPr>
        </p:nvSpPr>
        <p:spPr/>
        <p:txBody>
          <a:bodyPr/>
          <a:lstStyle/>
          <a:p>
            <a:pPr>
              <a:defRPr/>
            </a:pPr>
            <a:r>
              <a:rPr lang="en-US" altLang="zh-CN" smtClean="0"/>
              <a:t>计算机操作系统</a:t>
            </a:r>
            <a:endParaRPr lang="en-US" altLang="zh-CN"/>
          </a:p>
        </p:txBody>
      </p:sp>
      <p:sp>
        <p:nvSpPr>
          <p:cNvPr id="5" name="灯片编号占位符 4"/>
          <p:cNvSpPr>
            <a:spLocks noGrp="1"/>
          </p:cNvSpPr>
          <p:nvPr>
            <p:ph type="sldNum" sz="quarter" idx="12"/>
          </p:nvPr>
        </p:nvSpPr>
        <p:spPr/>
        <p:txBody>
          <a:bodyPr/>
          <a:lstStyle/>
          <a:p>
            <a:pPr>
              <a:defRPr/>
            </a:pPr>
            <a:fld id="{5BA83420-8AB4-4512-84E6-091FF9E239ED}"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DD55A74-05DC-456C-AA60-882B96ED71B3}" type="datetime1">
              <a:rPr lang="zh-CN" altLang="en-US" smtClean="0"/>
            </a:fld>
            <a:endParaRPr lang="en-US" altLang="zh-CN"/>
          </a:p>
        </p:txBody>
      </p:sp>
      <p:sp>
        <p:nvSpPr>
          <p:cNvPr id="3" name="页脚占位符 2"/>
          <p:cNvSpPr>
            <a:spLocks noGrp="1"/>
          </p:cNvSpPr>
          <p:nvPr>
            <p:ph type="ftr" sz="quarter" idx="11"/>
          </p:nvPr>
        </p:nvSpPr>
        <p:spPr/>
        <p:txBody>
          <a:bodyPr/>
          <a:lstStyle/>
          <a:p>
            <a:pPr>
              <a:defRPr/>
            </a:pPr>
            <a:r>
              <a:rPr lang="en-US" altLang="zh-CN" smtClean="0"/>
              <a:t>计算机操作系统</a:t>
            </a:r>
            <a:endParaRPr lang="en-US" altLang="zh-CN"/>
          </a:p>
        </p:txBody>
      </p:sp>
      <p:sp>
        <p:nvSpPr>
          <p:cNvPr id="4" name="灯片编号占位符 3"/>
          <p:cNvSpPr>
            <a:spLocks noGrp="1"/>
          </p:cNvSpPr>
          <p:nvPr>
            <p:ph type="sldNum" sz="quarter" idx="12"/>
          </p:nvPr>
        </p:nvSpPr>
        <p:spPr/>
        <p:txBody>
          <a:bodyPr/>
          <a:lstStyle/>
          <a:p>
            <a:pPr>
              <a:defRPr/>
            </a:pPr>
            <a:fld id="{71F5CAFD-4740-46E4-868C-5DDF8260E50F}"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4536D80D-1713-479E-8B85-3CC9C0D430EA}" type="datetime1">
              <a:rPr lang="zh-CN" altLang="en-US" smtClean="0"/>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588BC57E-7719-469D-A43C-933C5807A294}"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D6F66846-DC25-4F0D-859F-8820F7A4E6B0}" type="datetime1">
              <a:rPr lang="zh-CN" altLang="en-US" smtClean="0"/>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2CF40CDD-87E6-4565-959B-5061912B4888}"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A3CD4BCC-56F0-47C9-A981-CC10658C5C7A}" type="datetime1">
              <a:rPr lang="zh-CN" altLang="en-US" smtClean="0"/>
            </a:fld>
            <a:endParaRPr lang="en-US" altLang="zh-CN"/>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r>
              <a:rPr lang="en-US" altLang="zh-CN" smtClean="0"/>
              <a:t>计算机操作系统</a:t>
            </a:r>
            <a:endParaRPr lang="en-US" altLang="zh-CN"/>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676382D8-B758-4504-B3F5-B614ACC6E80B}" type="slidenum">
              <a:rPr lang="en-US" altLang="zh-CN" smtClean="0"/>
            </a:fld>
            <a:endParaRPr lang="en-US" altLang="zh-CN"/>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panose="05020102010507070707"/>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panose="05020102010507070707"/>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jpe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17.wmf"/><Relationship Id="rId1" Type="http://schemas.openxmlformats.org/officeDocument/2006/relationships/oleObject" Target="../embeddings/oleObject1.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2.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2"/>
          <p:cNvSpPr>
            <a:spLocks noGrp="1" noChangeArrowheads="1"/>
          </p:cNvSpPr>
          <p:nvPr>
            <p:ph type="title"/>
          </p:nvPr>
        </p:nvSpPr>
        <p:spPr>
          <a:xfrm>
            <a:off x="671513" y="547688"/>
            <a:ext cx="7821612" cy="790575"/>
          </a:xfrm>
        </p:spPr>
        <p:txBody>
          <a:bodyPr>
            <a:normAutofit fontScale="90000"/>
          </a:bodyPr>
          <a:lstStyle/>
          <a:p>
            <a:pPr eaLnBrk="1" hangingPunct="1"/>
            <a:r>
              <a:rPr lang="zh-CN" altLang="en-US" sz="4800" b="1" dirty="0" smtClean="0">
                <a:latin typeface="宋体" pitchFamily="2" charset="-122"/>
                <a:ea typeface="宋体" pitchFamily="2" charset="-122"/>
              </a:rPr>
              <a:t>第六</a:t>
            </a:r>
            <a:r>
              <a:rPr lang="zh-CN" altLang="en-US" sz="4800" b="1" smtClean="0">
                <a:latin typeface="宋体" pitchFamily="2" charset="-122"/>
                <a:ea typeface="宋体" pitchFamily="2" charset="-122"/>
              </a:rPr>
              <a:t>章  输入输出系统 </a:t>
            </a:r>
            <a:endParaRPr lang="zh-CN" altLang="en-US" sz="4800" b="1" dirty="0" smtClean="0">
              <a:latin typeface="宋体" pitchFamily="2" charset="-122"/>
              <a:ea typeface="宋体" pitchFamily="2" charset="-122"/>
            </a:endParaRPr>
          </a:p>
        </p:txBody>
      </p:sp>
      <p:sp>
        <p:nvSpPr>
          <p:cNvPr id="294916" name="Rectangle 3"/>
          <p:cNvSpPr>
            <a:spLocks noGrp="1" noChangeArrowheads="1"/>
          </p:cNvSpPr>
          <p:nvPr>
            <p:ph idx="1"/>
          </p:nvPr>
        </p:nvSpPr>
        <p:spPr>
          <a:xfrm>
            <a:off x="932285" y="1772816"/>
            <a:ext cx="7560840" cy="3552825"/>
          </a:xfrm>
        </p:spPr>
        <p:txBody>
          <a:bodyPr>
            <a:noAutofit/>
          </a:bodyPr>
          <a:lstStyle/>
          <a:p>
            <a:pPr>
              <a:spcBef>
                <a:spcPct val="10000"/>
              </a:spcBef>
              <a:buNone/>
            </a:pPr>
            <a:r>
              <a:rPr lang="en-US" altLang="zh-CN" sz="3600" dirty="0"/>
              <a:t>6.1  I/O</a:t>
            </a:r>
            <a:r>
              <a:rPr lang="zh-CN" altLang="en-US" sz="3600" dirty="0"/>
              <a:t>系统的功能、模型和接口</a:t>
            </a:r>
            <a:endParaRPr lang="zh-CN" altLang="en-US" sz="3600" dirty="0"/>
          </a:p>
          <a:p>
            <a:pPr>
              <a:spcBef>
                <a:spcPct val="10000"/>
              </a:spcBef>
              <a:buNone/>
            </a:pPr>
            <a:r>
              <a:rPr lang="en-US" altLang="zh-CN" sz="3600" dirty="0"/>
              <a:t>6.2  I/O</a:t>
            </a:r>
            <a:r>
              <a:rPr lang="zh-CN" altLang="en-US" sz="3600" dirty="0"/>
              <a:t>设备和设备控制器</a:t>
            </a:r>
            <a:endParaRPr lang="zh-CN" altLang="en-US" sz="3600" dirty="0"/>
          </a:p>
          <a:p>
            <a:pPr>
              <a:spcBef>
                <a:spcPct val="10000"/>
              </a:spcBef>
              <a:buNone/>
            </a:pPr>
            <a:r>
              <a:rPr lang="en-US" altLang="zh-CN" sz="3600" dirty="0"/>
              <a:t>6.3</a:t>
            </a:r>
            <a:r>
              <a:rPr lang="zh-CN" altLang="en-US" sz="3600" dirty="0"/>
              <a:t>　中断机构和中断处理程序</a:t>
            </a:r>
            <a:endParaRPr lang="zh-CN" altLang="en-US" sz="3600" dirty="0"/>
          </a:p>
          <a:p>
            <a:pPr>
              <a:spcBef>
                <a:spcPct val="10000"/>
              </a:spcBef>
              <a:buNone/>
            </a:pPr>
            <a:r>
              <a:rPr lang="en-US" altLang="zh-CN" sz="3600" dirty="0"/>
              <a:t>6.4  </a:t>
            </a:r>
            <a:r>
              <a:rPr lang="zh-CN" altLang="en-US" sz="3600" dirty="0"/>
              <a:t>设备驱动程序</a:t>
            </a:r>
            <a:endParaRPr lang="zh-CN" altLang="en-US" sz="3600" dirty="0"/>
          </a:p>
          <a:p>
            <a:pPr>
              <a:spcBef>
                <a:spcPct val="10000"/>
              </a:spcBef>
              <a:buNone/>
            </a:pPr>
            <a:r>
              <a:rPr lang="en-US" altLang="zh-CN" sz="3600" dirty="0"/>
              <a:t>6.5  </a:t>
            </a:r>
            <a:r>
              <a:rPr lang="zh-CN" altLang="en-US" sz="3600" dirty="0"/>
              <a:t>与设备无关的</a:t>
            </a:r>
            <a:r>
              <a:rPr lang="en-US" altLang="zh-CN" sz="3600" dirty="0"/>
              <a:t>I/O</a:t>
            </a:r>
            <a:r>
              <a:rPr lang="zh-CN" altLang="en-US" sz="3600" dirty="0"/>
              <a:t>软件</a:t>
            </a:r>
            <a:endParaRPr lang="zh-CN" altLang="en-US" sz="3600" dirty="0"/>
          </a:p>
          <a:p>
            <a:pPr>
              <a:spcBef>
                <a:spcPct val="10000"/>
              </a:spcBef>
              <a:buNone/>
            </a:pPr>
            <a:r>
              <a:rPr lang="en-US" altLang="zh-CN" sz="3600" dirty="0"/>
              <a:t>6.6  </a:t>
            </a:r>
            <a:r>
              <a:rPr lang="zh-CN" altLang="en-US" sz="3600" dirty="0"/>
              <a:t>用户层的</a:t>
            </a:r>
            <a:r>
              <a:rPr lang="en-US" altLang="zh-CN" sz="3600" dirty="0"/>
              <a:t>I/O</a:t>
            </a:r>
            <a:r>
              <a:rPr lang="zh-CN" altLang="en-US" sz="3600" dirty="0"/>
              <a:t>软件</a:t>
            </a:r>
            <a:endParaRPr lang="zh-CN" altLang="en-US" sz="3600" dirty="0"/>
          </a:p>
          <a:p>
            <a:pPr>
              <a:spcBef>
                <a:spcPct val="10000"/>
              </a:spcBef>
              <a:buNone/>
            </a:pPr>
            <a:r>
              <a:rPr lang="en-US" altLang="zh-CN" sz="3600" dirty="0"/>
              <a:t>6.7  </a:t>
            </a:r>
            <a:r>
              <a:rPr lang="zh-CN" altLang="en-US" sz="3600" dirty="0"/>
              <a:t>缓冲区管理</a:t>
            </a:r>
            <a:endParaRPr lang="zh-CN" altLang="en-US" sz="3600" dirty="0"/>
          </a:p>
          <a:p>
            <a:pPr>
              <a:spcBef>
                <a:spcPct val="10000"/>
              </a:spcBef>
              <a:buNone/>
            </a:pPr>
            <a:r>
              <a:rPr lang="en-US" altLang="zh-CN" sz="3600" dirty="0"/>
              <a:t>6.8  </a:t>
            </a:r>
            <a:r>
              <a:rPr lang="zh-CN" altLang="en-US" sz="3600" dirty="0"/>
              <a:t>磁盘存储器的性能和调度</a:t>
            </a:r>
            <a:endParaRPr lang="zh-CN" altLang="en-US" sz="3600" dirty="0"/>
          </a:p>
        </p:txBody>
      </p:sp>
      <p:sp>
        <p:nvSpPr>
          <p:cNvPr id="4" name="灯片编号占位符 5"/>
          <p:cNvSpPr>
            <a:spLocks noGrp="1"/>
          </p:cNvSpPr>
          <p:nvPr>
            <p:ph type="sldNum" sz="quarter" idx="12"/>
          </p:nvPr>
        </p:nvSpPr>
        <p:spPr/>
        <p:txBody>
          <a:bodyPr/>
          <a:lstStyle/>
          <a:p>
            <a:pPr>
              <a:defRPr/>
            </a:pPr>
            <a:fld id="{1F98B43E-BBBF-41CA-A63D-2D2398C7F3AD}" type="slidenum">
              <a:rPr lang="en-US" altLang="zh-CN"/>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pic>
        <p:nvPicPr>
          <p:cNvPr id="5" name="Picture 4" descr="6-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0000" y="836712"/>
            <a:ext cx="7310392" cy="47525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0" y="5761038"/>
            <a:ext cx="9144000" cy="476250"/>
          </a:xfrm>
          <a:prstGeom prst="rect">
            <a:avLst/>
          </a:prstGeom>
        </p:spPr>
        <p:txBody>
          <a:bodyPr vert="horz" rtlCol="0">
            <a:noAutofit/>
          </a:bodyPr>
          <a:lstStyle>
            <a:lvl1pPr marL="342900" indent="-342900" algn="l" rtl="0" eaLnBrk="1" latinLnBrk="0" hangingPunct="1">
              <a:spcBef>
                <a:spcPct val="20000"/>
              </a:spcBef>
              <a:buClr>
                <a:srgbClr val="002060"/>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2060"/>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buNone/>
            </a:pPr>
            <a:r>
              <a:rPr lang="zh-CN" altLang="en-US" sz="2400" smtClean="0"/>
              <a:t>图</a:t>
            </a:r>
            <a:r>
              <a:rPr lang="en-US" altLang="zh-CN" sz="2400" smtClean="0"/>
              <a:t>6-2  I/O</a:t>
            </a:r>
            <a:r>
              <a:rPr lang="zh-CN" altLang="en-US" sz="2400" smtClean="0"/>
              <a:t>系统中各种模块之间的层次视图</a:t>
            </a:r>
            <a:endParaRPr lang="zh-CN" altLang="en-US" sz="24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
        <p:nvSpPr>
          <p:cNvPr id="5" name="Text Box 4"/>
          <p:cNvSpPr txBox="1">
            <a:spLocks noChangeArrowheads="1"/>
          </p:cNvSpPr>
          <p:nvPr/>
        </p:nvSpPr>
        <p:spPr bwMode="auto">
          <a:xfrm>
            <a:off x="539552" y="1484784"/>
            <a:ext cx="831691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dirty="0" smtClean="0">
                <a:ea typeface="宋体" pitchFamily="2" charset="-122"/>
              </a:rPr>
              <a:t>1</a:t>
            </a:r>
            <a:r>
              <a:rPr lang="zh-CN" altLang="en-US" sz="2800" dirty="0" smtClean="0">
                <a:ea typeface="宋体" pitchFamily="2" charset="-122"/>
              </a:rPr>
              <a:t>．</a:t>
            </a:r>
            <a:r>
              <a:rPr lang="zh-CN" altLang="en-US" sz="2800" dirty="0">
                <a:ea typeface="宋体" pitchFamily="2" charset="-122"/>
              </a:rPr>
              <a:t>某文件占</a:t>
            </a:r>
            <a:r>
              <a:rPr lang="en-US" altLang="zh-CN" sz="2800" dirty="0">
                <a:ea typeface="宋体" pitchFamily="2" charset="-122"/>
              </a:rPr>
              <a:t>10</a:t>
            </a:r>
            <a:r>
              <a:rPr lang="zh-CN" altLang="en-US" sz="2800" dirty="0">
                <a:ea typeface="宋体" pitchFamily="2" charset="-122"/>
              </a:rPr>
              <a:t>个磁盘块，现要把该文件磁盘块逐个读入主存缓冲区，并送用户区进行分析。假设一个缓冲区与一个磁盘块大小形同，把一个磁盘块读入缓冲区的时间为</a:t>
            </a:r>
            <a:r>
              <a:rPr lang="en-US" altLang="zh-CN" sz="2800" dirty="0">
                <a:ea typeface="宋体" pitchFamily="2" charset="-122"/>
              </a:rPr>
              <a:t>100µs</a:t>
            </a:r>
            <a:r>
              <a:rPr lang="zh-CN" altLang="en-US" sz="2800" dirty="0">
                <a:ea typeface="宋体" pitchFamily="2" charset="-122"/>
              </a:rPr>
              <a:t>，将缓冲区的数据传送到用户区的时间是</a:t>
            </a:r>
            <a:r>
              <a:rPr lang="en-US" altLang="zh-CN" sz="2800" dirty="0">
                <a:ea typeface="宋体" pitchFamily="2" charset="-122"/>
              </a:rPr>
              <a:t>50µs</a:t>
            </a:r>
            <a:r>
              <a:rPr lang="zh-CN" altLang="en-US" sz="2800" dirty="0">
                <a:ea typeface="宋体" pitchFamily="2" charset="-122"/>
              </a:rPr>
              <a:t>，</a:t>
            </a:r>
            <a:r>
              <a:rPr lang="en-US" altLang="zh-CN" sz="2800" dirty="0">
                <a:ea typeface="宋体" pitchFamily="2" charset="-122"/>
              </a:rPr>
              <a:t>CPU</a:t>
            </a:r>
            <a:r>
              <a:rPr lang="zh-CN" altLang="en-US" sz="2800" dirty="0">
                <a:ea typeface="宋体" pitchFamily="2" charset="-122"/>
              </a:rPr>
              <a:t>对一块数据进行分析的时间为</a:t>
            </a:r>
            <a:r>
              <a:rPr lang="en-US" altLang="zh-CN" sz="2800" dirty="0">
                <a:ea typeface="宋体" pitchFamily="2" charset="-122"/>
              </a:rPr>
              <a:t>50µs</a:t>
            </a:r>
            <a:r>
              <a:rPr lang="zh-CN" altLang="en-US" sz="2800" dirty="0">
                <a:ea typeface="宋体" pitchFamily="2" charset="-122"/>
              </a:rPr>
              <a:t>。在单缓冲区和双缓冲区结构下，读入并</a:t>
            </a:r>
            <a:r>
              <a:rPr lang="zh-CN" altLang="en-US" sz="2800" dirty="0" smtClean="0">
                <a:ea typeface="宋体" pitchFamily="2" charset="-122"/>
              </a:rPr>
              <a:t>分析</a:t>
            </a:r>
            <a:r>
              <a:rPr lang="zh-CN" altLang="en-US" sz="2800" dirty="0">
                <a:ea typeface="宋体" pitchFamily="2" charset="-122"/>
              </a:rPr>
              <a:t>完</a:t>
            </a:r>
            <a:r>
              <a:rPr lang="zh-CN" altLang="en-US" sz="2800" dirty="0" smtClean="0">
                <a:ea typeface="宋体" pitchFamily="2" charset="-122"/>
              </a:rPr>
              <a:t>该</a:t>
            </a:r>
            <a:r>
              <a:rPr lang="zh-CN" altLang="en-US" sz="2800" dirty="0">
                <a:ea typeface="宋体" pitchFamily="2" charset="-122"/>
              </a:rPr>
              <a:t>文件的时间分别是</a:t>
            </a:r>
            <a:r>
              <a:rPr lang="zh-CN" altLang="en-US" sz="2800" u="sng" dirty="0">
                <a:ea typeface="宋体" pitchFamily="2" charset="-122"/>
              </a:rPr>
              <a:t>          </a:t>
            </a:r>
            <a:r>
              <a:rPr lang="zh-CN" altLang="en-US" sz="2800" dirty="0" smtClean="0">
                <a:ea typeface="宋体" pitchFamily="2" charset="-122"/>
              </a:rPr>
              <a:t>。</a:t>
            </a:r>
            <a:endParaRPr lang="en-US" altLang="zh-CN" sz="2800" dirty="0" smtClean="0">
              <a:ea typeface="宋体" pitchFamily="2" charset="-122"/>
            </a:endParaRPr>
          </a:p>
          <a:p>
            <a:r>
              <a:rPr lang="en-US" altLang="zh-CN" sz="2800" dirty="0" smtClean="0">
                <a:ea typeface="宋体" pitchFamily="2" charset="-122"/>
              </a:rPr>
              <a:t>A</a:t>
            </a:r>
            <a:r>
              <a:rPr lang="zh-CN" altLang="en-US" sz="2800" dirty="0">
                <a:ea typeface="宋体" pitchFamily="2" charset="-122"/>
              </a:rPr>
              <a:t>．</a:t>
            </a:r>
            <a:r>
              <a:rPr lang="en-US" altLang="zh-CN" sz="2800" dirty="0">
                <a:ea typeface="宋体" pitchFamily="2" charset="-122"/>
              </a:rPr>
              <a:t>1500µs</a:t>
            </a:r>
            <a:r>
              <a:rPr lang="zh-CN" altLang="en-US" sz="2800" dirty="0">
                <a:ea typeface="宋体" pitchFamily="2" charset="-122"/>
              </a:rPr>
              <a:t>、</a:t>
            </a:r>
            <a:r>
              <a:rPr lang="en-US" altLang="zh-CN" sz="2800" dirty="0">
                <a:ea typeface="宋体" pitchFamily="2" charset="-122"/>
              </a:rPr>
              <a:t>1000µs		B</a:t>
            </a:r>
            <a:r>
              <a:rPr lang="zh-CN" altLang="en-US" sz="2800" dirty="0">
                <a:ea typeface="宋体" pitchFamily="2" charset="-122"/>
              </a:rPr>
              <a:t>．</a:t>
            </a:r>
            <a:r>
              <a:rPr lang="en-US" altLang="zh-CN" sz="2800" dirty="0">
                <a:ea typeface="宋体" pitchFamily="2" charset="-122"/>
              </a:rPr>
              <a:t>1550µs</a:t>
            </a:r>
            <a:r>
              <a:rPr lang="zh-CN" altLang="en-US" sz="2800" dirty="0">
                <a:ea typeface="宋体" pitchFamily="2" charset="-122"/>
              </a:rPr>
              <a:t>、</a:t>
            </a:r>
            <a:r>
              <a:rPr lang="en-US" altLang="zh-CN" sz="2800" dirty="0">
                <a:ea typeface="宋体" pitchFamily="2" charset="-122"/>
              </a:rPr>
              <a:t>1100µs</a:t>
            </a:r>
            <a:endParaRPr lang="en-US" altLang="zh-CN" sz="2800" dirty="0">
              <a:ea typeface="宋体" pitchFamily="2" charset="-122"/>
            </a:endParaRPr>
          </a:p>
          <a:p>
            <a:r>
              <a:rPr lang="en-US" altLang="zh-CN" sz="2800" dirty="0">
                <a:ea typeface="宋体" pitchFamily="2" charset="-122"/>
              </a:rPr>
              <a:t>C</a:t>
            </a:r>
            <a:r>
              <a:rPr lang="zh-CN" altLang="en-US" sz="2800" dirty="0">
                <a:ea typeface="宋体" pitchFamily="2" charset="-122"/>
              </a:rPr>
              <a:t>．</a:t>
            </a:r>
            <a:r>
              <a:rPr lang="en-US" altLang="zh-CN" sz="2800" dirty="0">
                <a:ea typeface="宋体" pitchFamily="2" charset="-122"/>
              </a:rPr>
              <a:t>1550µs</a:t>
            </a:r>
            <a:r>
              <a:rPr lang="zh-CN" altLang="en-US" sz="2800" dirty="0">
                <a:ea typeface="宋体" pitchFamily="2" charset="-122"/>
              </a:rPr>
              <a:t>、</a:t>
            </a:r>
            <a:r>
              <a:rPr lang="en-US" altLang="zh-CN" sz="2800" dirty="0">
                <a:ea typeface="宋体" pitchFamily="2" charset="-122"/>
              </a:rPr>
              <a:t>1550µs		D</a:t>
            </a:r>
            <a:r>
              <a:rPr lang="zh-CN" altLang="en-US" sz="2800" dirty="0">
                <a:ea typeface="宋体" pitchFamily="2" charset="-122"/>
              </a:rPr>
              <a:t>．</a:t>
            </a:r>
            <a:r>
              <a:rPr lang="en-US" altLang="zh-CN" sz="2800" dirty="0">
                <a:ea typeface="宋体" pitchFamily="2" charset="-122"/>
              </a:rPr>
              <a:t>2000µs</a:t>
            </a:r>
            <a:r>
              <a:rPr lang="zh-CN" altLang="en-US" sz="2800" dirty="0">
                <a:ea typeface="宋体" pitchFamily="2" charset="-122"/>
              </a:rPr>
              <a:t>、</a:t>
            </a:r>
            <a:r>
              <a:rPr lang="en-US" altLang="zh-CN" sz="2800" dirty="0">
                <a:ea typeface="宋体" pitchFamily="2" charset="-122"/>
              </a:rPr>
              <a:t>2000µs</a:t>
            </a:r>
            <a:endParaRPr lang="en-US" altLang="zh-CN" sz="2800" dirty="0">
              <a:ea typeface="宋体" pitchFamily="2"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3" name="Rectangle 3"/>
          <p:cNvSpPr>
            <a:spLocks noGrp="1" noChangeArrowheads="1"/>
          </p:cNvSpPr>
          <p:nvPr>
            <p:ph type="body" idx="1"/>
          </p:nvPr>
        </p:nvSpPr>
        <p:spPr>
          <a:xfrm>
            <a:off x="72008" y="4293096"/>
            <a:ext cx="3491880" cy="863376"/>
          </a:xfrm>
        </p:spPr>
        <p:txBody>
          <a:bodyPr>
            <a:noAutofit/>
          </a:bodyPr>
          <a:lstStyle/>
          <a:p>
            <a:pPr marL="0" indent="0" algn="ctr">
              <a:buNone/>
            </a:pPr>
            <a:r>
              <a:rPr lang="zh-CN" altLang="en-US" sz="2000" dirty="0"/>
              <a:t>图</a:t>
            </a:r>
            <a:r>
              <a:rPr lang="en-US" altLang="zh-CN" sz="2000" dirty="0"/>
              <a:t>6-25  </a:t>
            </a:r>
            <a:r>
              <a:rPr lang="zh-CN" altLang="en-US" sz="2000" dirty="0"/>
              <a:t>双机通信时缓冲区的设置</a:t>
            </a:r>
            <a:endParaRPr lang="zh-CN" altLang="en-US" sz="2000" dirty="0"/>
          </a:p>
        </p:txBody>
      </p:sp>
      <p:pic>
        <p:nvPicPr>
          <p:cNvPr id="814084" name="Picture 4" descr="6-25"/>
          <p:cNvPicPr>
            <a:picLocks noChangeAspect="1" noChangeArrowheads="1"/>
          </p:cNvPicPr>
          <p:nvPr/>
        </p:nvPicPr>
        <p:blipFill rotWithShape="1">
          <a:blip r:embed="rId1">
            <a:extLst>
              <a:ext uri="{28A0092B-C50C-407E-A947-70E740481C1C}">
                <a14:useLocalDpi xmlns:a14="http://schemas.microsoft.com/office/drawing/2010/main" val="0"/>
              </a:ext>
            </a:extLst>
          </a:blip>
          <a:srcRect r="58000"/>
          <a:stretch>
            <a:fillRect/>
          </a:stretch>
        </p:blipFill>
        <p:spPr bwMode="auto">
          <a:xfrm>
            <a:off x="305755" y="1129841"/>
            <a:ext cx="3024386" cy="2616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title"/>
          </p:nvPr>
        </p:nvSpPr>
        <p:spPr>
          <a:xfrm>
            <a:off x="3995936" y="751608"/>
            <a:ext cx="4917232" cy="4666530"/>
          </a:xfrm>
          <a:solidFill>
            <a:schemeClr val="bg2">
              <a:lumMod val="90000"/>
            </a:schemeClr>
          </a:solidFill>
        </p:spPr>
        <p:txBody>
          <a:bodyPr>
            <a:normAutofit fontScale="90000"/>
          </a:bodyPr>
          <a:lstStyle/>
          <a:p>
            <a:pPr algn="l">
              <a:lnSpc>
                <a:spcPct val="140000"/>
              </a:lnSpc>
            </a:pPr>
            <a:r>
              <a:rPr lang="zh-CN" altLang="en-US" sz="2000" dirty="0"/>
              <a:t>　　</a:t>
            </a:r>
            <a:r>
              <a:rPr lang="zh-CN" altLang="en-US" sz="3100" dirty="0">
                <a:latin typeface="+mn-ea"/>
                <a:ea typeface="+mn-ea"/>
              </a:rPr>
              <a:t>如果在实现两台机器之间的通信时仅为它们配置了单缓冲，如图</a:t>
            </a:r>
            <a:r>
              <a:rPr lang="en-US" altLang="zh-CN" sz="3100" dirty="0">
                <a:latin typeface="+mn-ea"/>
                <a:ea typeface="+mn-ea"/>
              </a:rPr>
              <a:t>6-25(a)</a:t>
            </a:r>
            <a:r>
              <a:rPr lang="zh-CN" altLang="en-US" sz="3100" dirty="0">
                <a:latin typeface="+mn-ea"/>
                <a:ea typeface="+mn-ea"/>
              </a:rPr>
              <a:t>所示，那么，它们之间在任一时刻都只能实现单方向的数据传输。例如，只允许把数据从</a:t>
            </a:r>
            <a:r>
              <a:rPr lang="en-US" altLang="zh-CN" sz="3100" dirty="0">
                <a:latin typeface="+mn-ea"/>
                <a:ea typeface="+mn-ea"/>
              </a:rPr>
              <a:t>A</a:t>
            </a:r>
            <a:r>
              <a:rPr lang="zh-CN" altLang="en-US" sz="3100" dirty="0">
                <a:latin typeface="+mn-ea"/>
                <a:ea typeface="+mn-ea"/>
              </a:rPr>
              <a:t>传送到</a:t>
            </a:r>
            <a:r>
              <a:rPr lang="en-US" altLang="zh-CN" sz="3100" dirty="0">
                <a:latin typeface="+mn-ea"/>
                <a:ea typeface="+mn-ea"/>
              </a:rPr>
              <a:t>B</a:t>
            </a:r>
            <a:r>
              <a:rPr lang="zh-CN" altLang="en-US" sz="3100" dirty="0">
                <a:latin typeface="+mn-ea"/>
                <a:ea typeface="+mn-ea"/>
              </a:rPr>
              <a:t>，或者从</a:t>
            </a:r>
            <a:r>
              <a:rPr lang="en-US" altLang="zh-CN" sz="3100" dirty="0">
                <a:latin typeface="+mn-ea"/>
                <a:ea typeface="+mn-ea"/>
              </a:rPr>
              <a:t>B</a:t>
            </a:r>
            <a:r>
              <a:rPr lang="zh-CN" altLang="en-US" sz="3100" dirty="0">
                <a:latin typeface="+mn-ea"/>
                <a:ea typeface="+mn-ea"/>
              </a:rPr>
              <a:t>传送到</a:t>
            </a:r>
            <a:r>
              <a:rPr lang="en-US" altLang="zh-CN" sz="3100" dirty="0">
                <a:latin typeface="+mn-ea"/>
                <a:ea typeface="+mn-ea"/>
              </a:rPr>
              <a:t>A</a:t>
            </a:r>
            <a:r>
              <a:rPr lang="zh-CN" altLang="en-US" sz="3100" dirty="0">
                <a:latin typeface="+mn-ea"/>
                <a:ea typeface="+mn-ea"/>
              </a:rPr>
              <a:t>，而绝不允许双方同时向对方发送数据</a:t>
            </a:r>
            <a:r>
              <a:rPr lang="zh-CN" altLang="en-US" sz="3100" dirty="0" smtClean="0">
                <a:latin typeface="+mn-ea"/>
                <a:ea typeface="+mn-ea"/>
              </a:rPr>
              <a:t>。</a:t>
            </a:r>
            <a:endParaRPr lang="zh-CN" altLang="en-US" sz="3100" dirty="0">
              <a:latin typeface="+mn-ea"/>
              <a:ea typeface="+mn-ea"/>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4860032" y="1412776"/>
            <a:ext cx="4053136" cy="3744416"/>
          </a:xfrm>
          <a:solidFill>
            <a:schemeClr val="bg2">
              <a:lumMod val="90000"/>
            </a:schemeClr>
          </a:solidFill>
        </p:spPr>
        <p:txBody>
          <a:bodyPr anchor="t" anchorCtr="0">
            <a:normAutofit/>
          </a:bodyPr>
          <a:lstStyle/>
          <a:p>
            <a:pPr algn="l">
              <a:lnSpc>
                <a:spcPct val="140000"/>
              </a:lnSpc>
            </a:pPr>
            <a:r>
              <a:rPr lang="zh-CN" altLang="en-US" sz="2800" dirty="0" smtClean="0">
                <a:latin typeface="+mn-ea"/>
                <a:ea typeface="+mn-ea"/>
              </a:rPr>
              <a:t>为了</a:t>
            </a:r>
            <a:r>
              <a:rPr lang="zh-CN" altLang="en-US" sz="2800" dirty="0">
                <a:latin typeface="+mn-ea"/>
                <a:ea typeface="+mn-ea"/>
              </a:rPr>
              <a:t>实现双向数据传输，必须在两台机器中都设置两个缓冲区，一个用作发送缓冲区，另一个用作接收缓冲区，如图</a:t>
            </a:r>
            <a:r>
              <a:rPr lang="en-US" altLang="zh-CN" sz="2800" dirty="0">
                <a:latin typeface="+mn-ea"/>
                <a:ea typeface="+mn-ea"/>
              </a:rPr>
              <a:t>6-25(b)</a:t>
            </a:r>
            <a:r>
              <a:rPr lang="zh-CN" altLang="en-US" sz="2800" dirty="0">
                <a:latin typeface="+mn-ea"/>
                <a:ea typeface="+mn-ea"/>
              </a:rPr>
              <a:t>所示。</a:t>
            </a:r>
            <a:endParaRPr lang="zh-CN" altLang="en-US" sz="2800" dirty="0">
              <a:latin typeface="+mn-ea"/>
              <a:ea typeface="+mn-ea"/>
            </a:endParaRPr>
          </a:p>
        </p:txBody>
      </p:sp>
      <p:pic>
        <p:nvPicPr>
          <p:cNvPr id="5" name="Picture 4" descr="6-25"/>
          <p:cNvPicPr>
            <a:picLocks noChangeAspect="1" noChangeArrowheads="1"/>
          </p:cNvPicPr>
          <p:nvPr/>
        </p:nvPicPr>
        <p:blipFill rotWithShape="1">
          <a:blip r:embed="rId1">
            <a:extLst>
              <a:ext uri="{28A0092B-C50C-407E-A947-70E740481C1C}">
                <a14:useLocalDpi xmlns:a14="http://schemas.microsoft.com/office/drawing/2010/main" val="0"/>
              </a:ext>
            </a:extLst>
          </a:blip>
          <a:srcRect l="50244" r="-244"/>
          <a:stretch>
            <a:fillRect/>
          </a:stretch>
        </p:blipFill>
        <p:spPr bwMode="auto">
          <a:xfrm>
            <a:off x="503041" y="1556792"/>
            <a:ext cx="3600399" cy="2616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611560" y="4509120"/>
            <a:ext cx="3491880" cy="863376"/>
          </a:xfrm>
          <a:prstGeom prst="rect">
            <a:avLst/>
          </a:prstGeom>
        </p:spPr>
        <p:txBody>
          <a:bodyPr vert="horz" rtlCol="0">
            <a:noAutofit/>
          </a:bodyPr>
          <a:lstStyle>
            <a:lvl1pPr marL="342900" indent="-342900" algn="l" rtl="0" eaLnBrk="1" latinLnBrk="0" hangingPunct="1">
              <a:spcBef>
                <a:spcPct val="20000"/>
              </a:spcBef>
              <a:buClr>
                <a:srgbClr val="002060"/>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2060"/>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00206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buFont typeface="Wingdings" panose="05000000000000000000" pitchFamily="2" charset="2"/>
              <a:buNone/>
            </a:pPr>
            <a:r>
              <a:rPr lang="zh-CN" altLang="en-US" sz="2000" smtClean="0"/>
              <a:t>图</a:t>
            </a:r>
            <a:r>
              <a:rPr lang="en-US" altLang="zh-CN" sz="2000" smtClean="0"/>
              <a:t>6-25  </a:t>
            </a:r>
            <a:r>
              <a:rPr lang="zh-CN" altLang="en-US" sz="2000" smtClean="0"/>
              <a:t>双机通信时缓冲区的设置</a:t>
            </a:r>
            <a:endParaRPr lang="zh-CN" altLang="en-US" sz="20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2"/>
          <p:cNvSpPr>
            <a:spLocks noGrp="1" noChangeArrowheads="1"/>
          </p:cNvSpPr>
          <p:nvPr>
            <p:ph type="title"/>
          </p:nvPr>
        </p:nvSpPr>
        <p:spPr/>
        <p:txBody>
          <a:bodyPr/>
          <a:lstStyle/>
          <a:p>
            <a:pPr algn="l" eaLnBrk="1" hangingPunct="1"/>
            <a:r>
              <a:rPr lang="en-US" altLang="zh-CN" dirty="0" smtClean="0"/>
              <a:t>6.7.3  </a:t>
            </a:r>
            <a:r>
              <a:rPr lang="zh-CN" altLang="en-US" dirty="0" smtClean="0"/>
              <a:t>环形缓冲 </a:t>
            </a:r>
            <a:endParaRPr lang="zh-CN" altLang="en-US" dirty="0" smtClean="0"/>
          </a:p>
        </p:txBody>
      </p:sp>
      <p:sp>
        <p:nvSpPr>
          <p:cNvPr id="41" name="灯片编号占位符 5"/>
          <p:cNvSpPr>
            <a:spLocks noGrp="1"/>
          </p:cNvSpPr>
          <p:nvPr>
            <p:ph type="sldNum" sz="quarter" idx="12"/>
          </p:nvPr>
        </p:nvSpPr>
        <p:spPr/>
        <p:txBody>
          <a:bodyPr/>
          <a:lstStyle/>
          <a:p>
            <a:pPr>
              <a:defRPr/>
            </a:pPr>
            <a:fld id="{1F309A0C-E632-4A6E-8889-1DA954DFC927}"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318468" name="Rectangle 3"/>
          <p:cNvSpPr>
            <a:spLocks noGrp="1" noChangeArrowheads="1"/>
          </p:cNvSpPr>
          <p:nvPr>
            <p:ph idx="1"/>
          </p:nvPr>
        </p:nvSpPr>
        <p:spPr>
          <a:xfrm>
            <a:off x="323528" y="1844824"/>
            <a:ext cx="8424936" cy="4464496"/>
          </a:xfrm>
        </p:spPr>
        <p:txBody>
          <a:bodyPr>
            <a:normAutofit fontScale="92500"/>
          </a:bodyPr>
          <a:lstStyle/>
          <a:p>
            <a:pPr eaLnBrk="1" hangingPunct="1">
              <a:spcBef>
                <a:spcPct val="0"/>
              </a:spcBef>
              <a:buFont typeface="Wingdings" panose="05000000000000000000" pitchFamily="2" charset="2"/>
              <a:buNone/>
            </a:pPr>
            <a:r>
              <a:rPr lang="en-US" altLang="zh-CN" sz="2800" dirty="0" smtClean="0">
                <a:solidFill>
                  <a:srgbClr val="0000CC"/>
                </a:solidFill>
              </a:rPr>
              <a:t> </a:t>
            </a:r>
            <a:r>
              <a:rPr lang="en-US" altLang="zh-CN" b="1" dirty="0" smtClean="0">
                <a:solidFill>
                  <a:srgbClr val="0000CC"/>
                </a:solidFill>
              </a:rPr>
              <a:t>1</a:t>
            </a:r>
            <a:r>
              <a:rPr lang="zh-CN" altLang="en-US" b="1" dirty="0" smtClean="0">
                <a:solidFill>
                  <a:srgbClr val="0000CC"/>
                </a:solidFill>
                <a:latin typeface="宋体" pitchFamily="2" charset="-122"/>
              </a:rPr>
              <a:t>．</a:t>
            </a:r>
            <a:r>
              <a:rPr lang="zh-CN" altLang="en-US" b="1" dirty="0" smtClean="0">
                <a:solidFill>
                  <a:srgbClr val="0000CC"/>
                </a:solidFill>
                <a:latin typeface="楷体_GB2312" pitchFamily="49" charset="-122"/>
                <a:ea typeface="楷体_GB2312" pitchFamily="49" charset="-122"/>
              </a:rPr>
              <a:t>环形缓冲的组成</a:t>
            </a:r>
            <a:r>
              <a:rPr lang="zh-CN" altLang="en-US" b="1" dirty="0" smtClean="0"/>
              <a:t> </a:t>
            </a:r>
            <a:endParaRPr lang="zh-CN" altLang="en-US" b="1" dirty="0" smtClean="0"/>
          </a:p>
          <a:p>
            <a:pPr eaLnBrk="1" hangingPunct="1">
              <a:spcBef>
                <a:spcPct val="0"/>
              </a:spcBef>
              <a:buFont typeface="Wingdings" panose="05000000000000000000" pitchFamily="2" charset="2"/>
              <a:buNone/>
            </a:pPr>
            <a:r>
              <a:rPr lang="zh-CN" altLang="en-US" sz="2800" dirty="0" smtClean="0">
                <a:solidFill>
                  <a:srgbClr val="FF0000"/>
                </a:solidFill>
                <a:latin typeface="宋体" pitchFamily="2" charset="-122"/>
              </a:rPr>
              <a:t>（</a:t>
            </a:r>
            <a:r>
              <a:rPr lang="en-US" altLang="zh-CN" sz="2800" dirty="0" smtClean="0">
                <a:solidFill>
                  <a:srgbClr val="FF0000"/>
                </a:solidFill>
              </a:rPr>
              <a:t>1</a:t>
            </a:r>
            <a:r>
              <a:rPr lang="zh-CN" altLang="en-US" sz="2800" dirty="0" smtClean="0">
                <a:solidFill>
                  <a:srgbClr val="FF0000"/>
                </a:solidFill>
                <a:latin typeface="宋体" pitchFamily="2" charset="-122"/>
              </a:rPr>
              <a:t>）</a:t>
            </a:r>
            <a:r>
              <a:rPr lang="zh-CN" altLang="en-US" sz="2800" dirty="0" smtClean="0">
                <a:solidFill>
                  <a:srgbClr val="FF0000"/>
                </a:solidFill>
                <a:latin typeface="黑体" panose="02010609060101010101" pitchFamily="49" charset="-122"/>
                <a:ea typeface="黑体" panose="02010609060101010101" pitchFamily="49" charset="-122"/>
              </a:rPr>
              <a:t>多个缓冲区</a:t>
            </a:r>
            <a:r>
              <a:rPr lang="zh-CN" altLang="en-US" sz="2800" dirty="0" smtClean="0">
                <a:latin typeface="宋体" pitchFamily="2" charset="-122"/>
              </a:rPr>
              <a:t>。可分</a:t>
            </a:r>
            <a:r>
              <a:rPr lang="en-US" altLang="zh-CN" sz="2800" dirty="0" smtClean="0"/>
              <a:t>3</a:t>
            </a:r>
            <a:r>
              <a:rPr lang="zh-CN" altLang="en-US" sz="2800" dirty="0" smtClean="0">
                <a:latin typeface="宋体" pitchFamily="2" charset="-122"/>
              </a:rPr>
              <a:t>类：</a:t>
            </a:r>
            <a:r>
              <a:rPr lang="zh-CN" altLang="en-US" sz="2800" dirty="0" smtClean="0"/>
              <a:t> </a:t>
            </a:r>
            <a:endParaRPr lang="zh-CN" altLang="en-US" sz="2800" dirty="0" smtClean="0"/>
          </a:p>
          <a:p>
            <a:pPr lvl="2" eaLnBrk="1" hangingPunct="1">
              <a:spcBef>
                <a:spcPct val="0"/>
              </a:spcBef>
              <a:buFont typeface="Wingdings" panose="05000000000000000000" pitchFamily="2" charset="2"/>
              <a:buChar char="u"/>
            </a:pPr>
            <a:r>
              <a:rPr lang="zh-CN" altLang="en-US" sz="2800" dirty="0" smtClean="0">
                <a:latin typeface="宋体" pitchFamily="2" charset="-122"/>
              </a:rPr>
              <a:t>空缓冲区</a:t>
            </a:r>
            <a:r>
              <a:rPr lang="en-US" altLang="zh-CN" sz="2800" dirty="0" smtClean="0"/>
              <a:t>R </a:t>
            </a:r>
            <a:endParaRPr lang="en-US" altLang="zh-CN" sz="2800" dirty="0" smtClean="0"/>
          </a:p>
          <a:p>
            <a:pPr lvl="2" eaLnBrk="1" hangingPunct="1">
              <a:spcBef>
                <a:spcPct val="0"/>
              </a:spcBef>
              <a:buFont typeface="Wingdings" panose="05000000000000000000" pitchFamily="2" charset="2"/>
              <a:buChar char="u"/>
            </a:pPr>
            <a:r>
              <a:rPr lang="zh-CN" altLang="en-US" sz="2800" dirty="0" smtClean="0">
                <a:latin typeface="宋体" pitchFamily="2" charset="-122"/>
              </a:rPr>
              <a:t>满缓冲区</a:t>
            </a:r>
            <a:r>
              <a:rPr lang="en-US" altLang="zh-CN" sz="2800" dirty="0" smtClean="0"/>
              <a:t>G </a:t>
            </a:r>
            <a:endParaRPr lang="en-US" altLang="zh-CN" sz="2800" dirty="0" smtClean="0"/>
          </a:p>
          <a:p>
            <a:pPr lvl="2" eaLnBrk="1" hangingPunct="1">
              <a:spcBef>
                <a:spcPct val="0"/>
              </a:spcBef>
              <a:buFont typeface="Wingdings" panose="05000000000000000000" pitchFamily="2" charset="2"/>
              <a:buChar char="u"/>
            </a:pPr>
            <a:r>
              <a:rPr lang="zh-CN" altLang="en-US" sz="2800" dirty="0" smtClean="0">
                <a:latin typeface="宋体" pitchFamily="2" charset="-122"/>
              </a:rPr>
              <a:t>现行缓冲区</a:t>
            </a:r>
            <a:r>
              <a:rPr lang="en-US" altLang="zh-CN" sz="2800" dirty="0" smtClean="0"/>
              <a:t>C</a:t>
            </a:r>
            <a:r>
              <a:rPr lang="en-US" altLang="zh-CN" sz="2800" dirty="0" smtClean="0">
                <a:latin typeface="Times New Roman" pitchFamily="18" charset="0"/>
              </a:rPr>
              <a:t>——</a:t>
            </a:r>
            <a:r>
              <a:rPr lang="zh-CN" altLang="en-US" sz="2800" dirty="0" smtClean="0">
                <a:latin typeface="宋体" pitchFamily="2" charset="-122"/>
              </a:rPr>
              <a:t>正在使用的</a:t>
            </a:r>
            <a:r>
              <a:rPr lang="zh-CN" altLang="en-US" sz="2800" dirty="0" smtClean="0"/>
              <a:t> </a:t>
            </a:r>
            <a:endParaRPr lang="zh-CN" altLang="en-US" sz="2800" dirty="0" smtClean="0"/>
          </a:p>
          <a:p>
            <a:pPr eaLnBrk="1" hangingPunct="1">
              <a:spcBef>
                <a:spcPct val="0"/>
              </a:spcBef>
              <a:buFont typeface="Wingdings" panose="05000000000000000000" pitchFamily="2" charset="2"/>
              <a:buNone/>
            </a:pPr>
            <a:r>
              <a:rPr lang="zh-CN" altLang="en-US" sz="2800" dirty="0" smtClean="0">
                <a:solidFill>
                  <a:srgbClr val="FF0000"/>
                </a:solidFill>
                <a:latin typeface="宋体" pitchFamily="2" charset="-122"/>
              </a:rPr>
              <a:t>（</a:t>
            </a:r>
            <a:r>
              <a:rPr lang="en-US" altLang="zh-CN" sz="2800" dirty="0" smtClean="0">
                <a:solidFill>
                  <a:srgbClr val="FF0000"/>
                </a:solidFill>
              </a:rPr>
              <a:t>2</a:t>
            </a:r>
            <a:r>
              <a:rPr lang="zh-CN" altLang="en-US" sz="2800" dirty="0" smtClean="0">
                <a:solidFill>
                  <a:srgbClr val="FF0000"/>
                </a:solidFill>
                <a:latin typeface="宋体" pitchFamily="2" charset="-122"/>
              </a:rPr>
              <a:t>）</a:t>
            </a:r>
            <a:r>
              <a:rPr lang="zh-CN" altLang="en-US" sz="2800" dirty="0" smtClean="0">
                <a:solidFill>
                  <a:srgbClr val="FF0000"/>
                </a:solidFill>
                <a:latin typeface="黑体" panose="02010609060101010101" pitchFamily="49" charset="-122"/>
                <a:ea typeface="黑体" panose="02010609060101010101" pitchFamily="49" charset="-122"/>
              </a:rPr>
              <a:t>多个指针</a:t>
            </a:r>
            <a:r>
              <a:rPr lang="zh-CN" altLang="en-US" sz="2800" dirty="0" smtClean="0">
                <a:latin typeface="宋体" pitchFamily="2" charset="-122"/>
              </a:rPr>
              <a:t>。有</a:t>
            </a:r>
            <a:r>
              <a:rPr lang="en-US" altLang="zh-CN" sz="2800" dirty="0" smtClean="0"/>
              <a:t>3</a:t>
            </a:r>
            <a:r>
              <a:rPr lang="zh-CN" altLang="en-US" sz="2800" dirty="0" smtClean="0">
                <a:latin typeface="宋体" pitchFamily="2" charset="-122"/>
              </a:rPr>
              <a:t>种：</a:t>
            </a:r>
            <a:r>
              <a:rPr lang="zh-CN" altLang="en-US" sz="2800" dirty="0" smtClean="0"/>
              <a:t> </a:t>
            </a:r>
            <a:endParaRPr lang="zh-CN" altLang="en-US" sz="2800" dirty="0" smtClean="0"/>
          </a:p>
          <a:p>
            <a:pPr lvl="2" eaLnBrk="1" hangingPunct="1">
              <a:spcBef>
                <a:spcPct val="0"/>
              </a:spcBef>
              <a:buFont typeface="Wingdings" panose="05000000000000000000" pitchFamily="2" charset="2"/>
              <a:buChar char="u"/>
            </a:pPr>
            <a:r>
              <a:rPr lang="zh-CN" altLang="en-US" sz="2800" dirty="0" smtClean="0">
                <a:latin typeface="宋体" pitchFamily="2" charset="-122"/>
              </a:rPr>
              <a:t>指针</a:t>
            </a:r>
            <a:r>
              <a:rPr lang="en-US" altLang="zh-CN" sz="2800" dirty="0" err="1" smtClean="0"/>
              <a:t>Nextg</a:t>
            </a:r>
            <a:r>
              <a:rPr lang="en-US" altLang="zh-CN" sz="2800" dirty="0" smtClean="0">
                <a:latin typeface="Times New Roman" pitchFamily="18" charset="0"/>
              </a:rPr>
              <a:t>——</a:t>
            </a:r>
            <a:r>
              <a:rPr lang="zh-CN" altLang="en-US" sz="2800" dirty="0" smtClean="0">
                <a:latin typeface="宋体" pitchFamily="2" charset="-122"/>
              </a:rPr>
              <a:t>指示计算进程下一个可用缓冲区</a:t>
            </a:r>
            <a:r>
              <a:rPr lang="en-US" altLang="zh-CN" sz="2800" dirty="0" smtClean="0"/>
              <a:t>G </a:t>
            </a:r>
            <a:endParaRPr lang="en-US" altLang="zh-CN" sz="2800" dirty="0" smtClean="0"/>
          </a:p>
          <a:p>
            <a:pPr lvl="2" eaLnBrk="1" hangingPunct="1">
              <a:spcBef>
                <a:spcPct val="0"/>
              </a:spcBef>
              <a:buFont typeface="Wingdings" panose="05000000000000000000" pitchFamily="2" charset="2"/>
              <a:buChar char="u"/>
            </a:pPr>
            <a:r>
              <a:rPr lang="zh-CN" altLang="en-US" sz="2800" dirty="0" smtClean="0">
                <a:latin typeface="宋体" pitchFamily="2" charset="-122"/>
              </a:rPr>
              <a:t>指针</a:t>
            </a:r>
            <a:r>
              <a:rPr lang="en-US" altLang="zh-CN" sz="2800" dirty="0" err="1" smtClean="0"/>
              <a:t>Nexti</a:t>
            </a:r>
            <a:r>
              <a:rPr lang="en-US" altLang="zh-CN" sz="2800" dirty="0" smtClean="0">
                <a:latin typeface="Times New Roman" pitchFamily="18" charset="0"/>
              </a:rPr>
              <a:t>——</a:t>
            </a:r>
            <a:r>
              <a:rPr lang="zh-CN" altLang="en-US" sz="2800" dirty="0" smtClean="0">
                <a:latin typeface="宋体" pitchFamily="2" charset="-122"/>
              </a:rPr>
              <a:t>指示输入进程下次可用缓冲区</a:t>
            </a:r>
            <a:r>
              <a:rPr lang="en-US" altLang="zh-CN" sz="2800" dirty="0" smtClean="0"/>
              <a:t>R </a:t>
            </a:r>
            <a:endParaRPr lang="en-US" altLang="zh-CN" sz="2800" dirty="0" smtClean="0"/>
          </a:p>
          <a:p>
            <a:pPr lvl="2" eaLnBrk="1" hangingPunct="1">
              <a:spcBef>
                <a:spcPct val="0"/>
              </a:spcBef>
              <a:buFont typeface="Wingdings" panose="05000000000000000000" pitchFamily="2" charset="2"/>
              <a:buChar char="u"/>
            </a:pPr>
            <a:r>
              <a:rPr lang="zh-CN" altLang="en-US" sz="2800" dirty="0" smtClean="0">
                <a:latin typeface="宋体" pitchFamily="2" charset="-122"/>
              </a:rPr>
              <a:t>指针</a:t>
            </a:r>
            <a:r>
              <a:rPr lang="en-US" altLang="zh-CN" sz="2800" dirty="0" smtClean="0"/>
              <a:t>Current</a:t>
            </a:r>
            <a:r>
              <a:rPr lang="en-US" altLang="zh-CN" sz="2800" dirty="0" smtClean="0">
                <a:latin typeface="Times New Roman" pitchFamily="18" charset="0"/>
              </a:rPr>
              <a:t>——</a:t>
            </a:r>
            <a:r>
              <a:rPr lang="zh-CN" altLang="en-US" sz="2800" dirty="0" smtClean="0">
                <a:latin typeface="宋体" pitchFamily="2" charset="-122"/>
              </a:rPr>
              <a:t>指示计算进程正在使用的缓冲区</a:t>
            </a:r>
            <a:r>
              <a:rPr lang="en-US" altLang="zh-CN" sz="2800" dirty="0" smtClean="0"/>
              <a:t>C </a:t>
            </a:r>
            <a:endParaRPr lang="en-US" altLang="zh-CN" sz="2800" dirty="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2"/>
          <p:cNvSpPr>
            <a:spLocks noGrp="1" noChangeArrowheads="1"/>
          </p:cNvSpPr>
          <p:nvPr>
            <p:ph type="title"/>
          </p:nvPr>
        </p:nvSpPr>
        <p:spPr/>
        <p:txBody>
          <a:bodyPr/>
          <a:lstStyle/>
          <a:p>
            <a:pPr algn="l"/>
            <a:r>
              <a:rPr lang="en-US" altLang="zh-CN" dirty="0"/>
              <a:t>6.7.3  </a:t>
            </a:r>
            <a:r>
              <a:rPr lang="zh-CN" altLang="en-US" dirty="0"/>
              <a:t>循环缓冲 </a:t>
            </a:r>
            <a:endParaRPr lang="zh-CN" altLang="en-US" dirty="0" smtClean="0"/>
          </a:p>
        </p:txBody>
      </p:sp>
      <p:sp>
        <p:nvSpPr>
          <p:cNvPr id="41" name="灯片编号占位符 5"/>
          <p:cNvSpPr>
            <a:spLocks noGrp="1"/>
          </p:cNvSpPr>
          <p:nvPr>
            <p:ph type="sldNum" sz="quarter" idx="12"/>
          </p:nvPr>
        </p:nvSpPr>
        <p:spPr/>
        <p:txBody>
          <a:bodyPr/>
          <a:lstStyle/>
          <a:p>
            <a:pPr>
              <a:defRPr/>
            </a:pPr>
            <a:fld id="{1F309A0C-E632-4A6E-8889-1DA954DFC927}" type="slidenum">
              <a:rPr lang="en-US" altLang="zh-CN"/>
            </a:fld>
            <a:endParaRPr lang="en-US" altLang="zh-CN"/>
          </a:p>
        </p:txBody>
      </p:sp>
      <p:pic>
        <p:nvPicPr>
          <p:cNvPr id="42" name="Picture 4" descr="6-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5616" y="1844824"/>
            <a:ext cx="6624637" cy="2979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1" name="Rectangle 2"/>
          <p:cNvSpPr>
            <a:spLocks noGrp="1" noChangeArrowheads="1"/>
          </p:cNvSpPr>
          <p:nvPr>
            <p:ph type="title"/>
          </p:nvPr>
        </p:nvSpPr>
        <p:spPr/>
        <p:txBody>
          <a:bodyPr/>
          <a:lstStyle/>
          <a:p>
            <a:pPr algn="l" eaLnBrk="1" hangingPunct="1"/>
            <a:r>
              <a:rPr lang="en-US" altLang="zh-CN" sz="3600" dirty="0" smtClean="0">
                <a:latin typeface="黑体" panose="02010609060101010101" pitchFamily="49" charset="-122"/>
              </a:rPr>
              <a:t>2</a:t>
            </a:r>
            <a:r>
              <a:rPr lang="zh-CN" altLang="en-US" sz="3600" smtClean="0">
                <a:latin typeface="黑体" panose="02010609060101010101" pitchFamily="49" charset="-122"/>
              </a:rPr>
              <a:t>．循环缓冲区的使用 </a:t>
            </a:r>
            <a:endParaRPr lang="zh-CN" altLang="en-US" sz="3600" smtClean="0">
              <a:latin typeface="黑体" panose="02010609060101010101" pitchFamily="49" charset="-122"/>
            </a:endParaRPr>
          </a:p>
        </p:txBody>
      </p:sp>
      <p:sp>
        <p:nvSpPr>
          <p:cNvPr id="319492" name="Rectangle 3"/>
          <p:cNvSpPr>
            <a:spLocks noGrp="1" noChangeArrowheads="1"/>
          </p:cNvSpPr>
          <p:nvPr>
            <p:ph idx="1"/>
          </p:nvPr>
        </p:nvSpPr>
        <p:spPr>
          <a:xfrm>
            <a:off x="395536" y="1556792"/>
            <a:ext cx="8269288" cy="5181600"/>
          </a:xfrm>
        </p:spPr>
        <p:txBody>
          <a:bodyPr/>
          <a:lstStyle/>
          <a:p>
            <a:pPr eaLnBrk="1" hangingPunct="1">
              <a:lnSpc>
                <a:spcPct val="120000"/>
              </a:lnSpc>
              <a:buFont typeface="Wingdings" panose="05000000000000000000" pitchFamily="2" charset="2"/>
              <a:buNone/>
            </a:pPr>
            <a:r>
              <a:rPr lang="zh-CN" altLang="en-US" dirty="0" smtClean="0">
                <a:solidFill>
                  <a:srgbClr val="FF0000"/>
                </a:solidFill>
                <a:latin typeface="宋体" pitchFamily="2" charset="-122"/>
              </a:rPr>
              <a:t>（</a:t>
            </a:r>
            <a:r>
              <a:rPr lang="en-US" altLang="zh-CN" dirty="0" smtClean="0">
                <a:solidFill>
                  <a:srgbClr val="FF0000"/>
                </a:solidFill>
              </a:rPr>
              <a:t>1</a:t>
            </a:r>
            <a:r>
              <a:rPr lang="zh-CN" altLang="en-US" dirty="0" smtClean="0">
                <a:solidFill>
                  <a:srgbClr val="FF0000"/>
                </a:solidFill>
                <a:latin typeface="宋体" pitchFamily="2" charset="-122"/>
              </a:rPr>
              <a:t>）</a:t>
            </a:r>
            <a:r>
              <a:rPr lang="en-US" altLang="zh-CN" dirty="0" err="1" smtClean="0">
                <a:solidFill>
                  <a:srgbClr val="FF0000"/>
                </a:solidFill>
              </a:rPr>
              <a:t>Getbuf</a:t>
            </a:r>
            <a:r>
              <a:rPr lang="zh-CN" altLang="en-US" dirty="0" smtClean="0">
                <a:solidFill>
                  <a:srgbClr val="FF0000"/>
                </a:solidFill>
                <a:latin typeface="宋体" pitchFamily="2" charset="-122"/>
              </a:rPr>
              <a:t>过程</a:t>
            </a:r>
            <a:r>
              <a:rPr lang="zh-CN" altLang="en-US" dirty="0" smtClean="0">
                <a:solidFill>
                  <a:srgbClr val="FF0000"/>
                </a:solidFill>
              </a:rPr>
              <a:t> </a:t>
            </a:r>
            <a:endParaRPr lang="zh-CN" altLang="en-US" dirty="0" smtClean="0">
              <a:solidFill>
                <a:srgbClr val="FF0000"/>
              </a:solidFill>
            </a:endParaRPr>
          </a:p>
          <a:p>
            <a:pPr lvl="1" eaLnBrk="1" hangingPunct="1">
              <a:lnSpc>
                <a:spcPct val="120000"/>
              </a:lnSpc>
              <a:buFont typeface="Wingdings" panose="05000000000000000000" pitchFamily="2" charset="2"/>
              <a:buChar char="u"/>
            </a:pPr>
            <a:r>
              <a:rPr lang="zh-CN" altLang="en-US" dirty="0" smtClean="0">
                <a:solidFill>
                  <a:srgbClr val="0000CC"/>
                </a:solidFill>
                <a:latin typeface="黑体" panose="02010609060101010101" pitchFamily="49" charset="-122"/>
                <a:ea typeface="黑体" panose="02010609060101010101" pitchFamily="49" charset="-122"/>
              </a:rPr>
              <a:t>计算进程</a:t>
            </a:r>
            <a:r>
              <a:rPr lang="zh-CN" altLang="en-US" dirty="0" smtClean="0">
                <a:latin typeface="宋体" pitchFamily="2" charset="-122"/>
              </a:rPr>
              <a:t>要使用缓冲区时，调用</a:t>
            </a:r>
            <a:r>
              <a:rPr lang="en-US" altLang="zh-CN" dirty="0" err="1" smtClean="0"/>
              <a:t>Getbuf</a:t>
            </a:r>
            <a:r>
              <a:rPr lang="zh-CN" altLang="en-US" dirty="0" smtClean="0">
                <a:latin typeface="宋体" pitchFamily="2" charset="-122"/>
              </a:rPr>
              <a:t>过程：将</a:t>
            </a:r>
            <a:r>
              <a:rPr lang="en-US" altLang="zh-CN" dirty="0" err="1" smtClean="0"/>
              <a:t>Nextg</a:t>
            </a:r>
            <a:r>
              <a:rPr lang="zh-CN" altLang="en-US" dirty="0" smtClean="0">
                <a:latin typeface="宋体" pitchFamily="2" charset="-122"/>
              </a:rPr>
              <a:t>所指的缓冲区改为</a:t>
            </a:r>
            <a:r>
              <a:rPr lang="zh-CN" altLang="en-US" dirty="0" smtClean="0">
                <a:latin typeface="Times New Roman" pitchFamily="18" charset="0"/>
              </a:rPr>
              <a:t>“</a:t>
            </a:r>
            <a:r>
              <a:rPr lang="zh-CN" altLang="en-US" dirty="0" smtClean="0">
                <a:latin typeface="宋体" pitchFamily="2" charset="-122"/>
              </a:rPr>
              <a:t>现行</a:t>
            </a:r>
            <a:r>
              <a:rPr lang="zh-CN" altLang="en-US" dirty="0" smtClean="0">
                <a:latin typeface="Times New Roman" pitchFamily="18" charset="0"/>
              </a:rPr>
              <a:t>”</a:t>
            </a:r>
            <a:r>
              <a:rPr lang="zh-CN" altLang="en-US" dirty="0" smtClean="0">
                <a:latin typeface="宋体" pitchFamily="2" charset="-122"/>
              </a:rPr>
              <a:t>，用</a:t>
            </a:r>
            <a:r>
              <a:rPr lang="en-US" altLang="zh-CN" dirty="0" smtClean="0"/>
              <a:t>Current</a:t>
            </a:r>
            <a:r>
              <a:rPr lang="zh-CN" altLang="en-US" dirty="0" smtClean="0">
                <a:latin typeface="宋体" pitchFamily="2" charset="-122"/>
              </a:rPr>
              <a:t>指向它，同时将</a:t>
            </a:r>
            <a:r>
              <a:rPr lang="en-US" altLang="zh-CN" dirty="0" err="1" smtClean="0"/>
              <a:t>Nextg</a:t>
            </a:r>
            <a:r>
              <a:rPr lang="zh-CN" altLang="en-US" dirty="0" smtClean="0">
                <a:latin typeface="宋体" pitchFamily="2" charset="-122"/>
              </a:rPr>
              <a:t>指向下一个</a:t>
            </a:r>
            <a:r>
              <a:rPr lang="en-US" altLang="zh-CN" dirty="0" smtClean="0"/>
              <a:t>G</a:t>
            </a:r>
            <a:r>
              <a:rPr lang="zh-CN" altLang="en-US" dirty="0" smtClean="0">
                <a:latin typeface="宋体" pitchFamily="2" charset="-122"/>
              </a:rPr>
              <a:t>缓冲区。</a:t>
            </a:r>
            <a:r>
              <a:rPr lang="zh-CN" altLang="en-US" dirty="0" smtClean="0"/>
              <a:t> </a:t>
            </a:r>
            <a:endParaRPr lang="zh-CN" altLang="en-US" dirty="0" smtClean="0"/>
          </a:p>
          <a:p>
            <a:pPr lvl="1" eaLnBrk="1" hangingPunct="1">
              <a:lnSpc>
                <a:spcPct val="120000"/>
              </a:lnSpc>
              <a:buFont typeface="Wingdings" panose="05000000000000000000" pitchFamily="2" charset="2"/>
              <a:buChar char="u"/>
            </a:pPr>
            <a:r>
              <a:rPr lang="zh-CN" altLang="en-US" dirty="0" smtClean="0">
                <a:solidFill>
                  <a:srgbClr val="0000CC"/>
                </a:solidFill>
                <a:latin typeface="黑体" panose="02010609060101010101" pitchFamily="49" charset="-122"/>
                <a:ea typeface="黑体" panose="02010609060101010101" pitchFamily="49" charset="-122"/>
              </a:rPr>
              <a:t>输入进程</a:t>
            </a:r>
            <a:r>
              <a:rPr lang="zh-CN" altLang="en-US" dirty="0" smtClean="0">
                <a:latin typeface="宋体" pitchFamily="2" charset="-122"/>
              </a:rPr>
              <a:t>要使用缓冲区时，调用</a:t>
            </a:r>
            <a:r>
              <a:rPr lang="en-US" altLang="zh-CN" dirty="0" err="1" smtClean="0"/>
              <a:t>Getbuf</a:t>
            </a:r>
            <a:r>
              <a:rPr lang="zh-CN" altLang="en-US" dirty="0" smtClean="0">
                <a:latin typeface="宋体" pitchFamily="2" charset="-122"/>
              </a:rPr>
              <a:t>过程：将</a:t>
            </a:r>
            <a:r>
              <a:rPr lang="en-US" altLang="zh-CN" dirty="0" err="1" smtClean="0"/>
              <a:t>Nexti</a:t>
            </a:r>
            <a:r>
              <a:rPr lang="zh-CN" altLang="en-US" dirty="0" smtClean="0">
                <a:latin typeface="宋体" pitchFamily="2" charset="-122"/>
              </a:rPr>
              <a:t>所指的缓冲区供给输入进程使用，同时将</a:t>
            </a:r>
            <a:r>
              <a:rPr lang="en-US" altLang="zh-CN" dirty="0" err="1" smtClean="0"/>
              <a:t>Nexti</a:t>
            </a:r>
            <a:r>
              <a:rPr lang="zh-CN" altLang="en-US" dirty="0" smtClean="0">
                <a:latin typeface="宋体" pitchFamily="2" charset="-122"/>
              </a:rPr>
              <a:t>指向下一个</a:t>
            </a:r>
            <a:r>
              <a:rPr lang="en-US" altLang="zh-CN" dirty="0" smtClean="0"/>
              <a:t>R</a:t>
            </a:r>
            <a:r>
              <a:rPr lang="zh-CN" altLang="en-US" dirty="0" smtClean="0">
                <a:latin typeface="宋体" pitchFamily="2" charset="-122"/>
              </a:rPr>
              <a:t>缓冲区。</a:t>
            </a:r>
            <a:endParaRPr lang="zh-CN" altLang="en-US" dirty="0" smtClean="0">
              <a:latin typeface="宋体" pitchFamily="2" charset="-122"/>
            </a:endParaRPr>
          </a:p>
          <a:p>
            <a:pPr eaLnBrk="1" hangingPunct="1">
              <a:lnSpc>
                <a:spcPct val="90000"/>
              </a:lnSpc>
              <a:buFont typeface="Wingdings" panose="05000000000000000000" pitchFamily="2" charset="2"/>
              <a:buNone/>
            </a:pPr>
            <a:r>
              <a:rPr lang="zh-CN" altLang="en-US" sz="2800" dirty="0" smtClean="0"/>
              <a:t> </a:t>
            </a:r>
            <a:endParaRPr lang="zh-CN" altLang="en-US" sz="2400" dirty="0" smtClean="0"/>
          </a:p>
        </p:txBody>
      </p:sp>
      <p:sp>
        <p:nvSpPr>
          <p:cNvPr id="4" name="灯片编号占位符 5"/>
          <p:cNvSpPr>
            <a:spLocks noGrp="1"/>
          </p:cNvSpPr>
          <p:nvPr>
            <p:ph type="sldNum" sz="quarter" idx="12"/>
          </p:nvPr>
        </p:nvSpPr>
        <p:spPr/>
        <p:txBody>
          <a:bodyPr/>
          <a:lstStyle/>
          <a:p>
            <a:pPr>
              <a:defRPr/>
            </a:pPr>
            <a:fld id="{27B086E3-9826-4435-ADFC-12E0463FA402}" type="slidenum">
              <a:rPr lang="en-US" altLang="zh-CN"/>
            </a:fld>
            <a:endParaRPr lang="en-US" altLang="zh-CN"/>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1" name="Rectangle 2"/>
          <p:cNvSpPr>
            <a:spLocks noGrp="1" noChangeArrowheads="1"/>
          </p:cNvSpPr>
          <p:nvPr>
            <p:ph type="title"/>
          </p:nvPr>
        </p:nvSpPr>
        <p:spPr/>
        <p:txBody>
          <a:bodyPr/>
          <a:lstStyle/>
          <a:p>
            <a:pPr algn="l" eaLnBrk="1" hangingPunct="1"/>
            <a:r>
              <a:rPr lang="en-US" altLang="zh-CN" sz="3600" dirty="0" smtClean="0">
                <a:latin typeface="黑体" panose="02010609060101010101" pitchFamily="49" charset="-122"/>
              </a:rPr>
              <a:t>2</a:t>
            </a:r>
            <a:r>
              <a:rPr lang="zh-CN" altLang="en-US" sz="3600" dirty="0" smtClean="0">
                <a:latin typeface="黑体" panose="02010609060101010101" pitchFamily="49" charset="-122"/>
              </a:rPr>
              <a:t>．循环缓冲区的使用 </a:t>
            </a:r>
            <a:endParaRPr lang="zh-CN" altLang="en-US" sz="3600" dirty="0" smtClean="0">
              <a:latin typeface="黑体" panose="02010609060101010101" pitchFamily="49" charset="-122"/>
            </a:endParaRPr>
          </a:p>
        </p:txBody>
      </p:sp>
      <p:sp>
        <p:nvSpPr>
          <p:cNvPr id="319492" name="Rectangle 3"/>
          <p:cNvSpPr>
            <a:spLocks noGrp="1" noChangeArrowheads="1"/>
          </p:cNvSpPr>
          <p:nvPr>
            <p:ph idx="1"/>
          </p:nvPr>
        </p:nvSpPr>
        <p:spPr>
          <a:xfrm>
            <a:off x="395536" y="1556792"/>
            <a:ext cx="8269288" cy="5181600"/>
          </a:xfrm>
        </p:spPr>
        <p:txBody>
          <a:bodyPr>
            <a:normAutofit/>
          </a:bodyPr>
          <a:lstStyle/>
          <a:p>
            <a:pPr eaLnBrk="1" hangingPunct="1">
              <a:lnSpc>
                <a:spcPct val="120000"/>
              </a:lnSpc>
              <a:buFont typeface="Wingdings" panose="05000000000000000000" pitchFamily="2" charset="2"/>
              <a:buNone/>
            </a:pPr>
            <a:r>
              <a:rPr lang="zh-CN" altLang="en-US" dirty="0" smtClean="0">
                <a:solidFill>
                  <a:srgbClr val="FF0000"/>
                </a:solidFill>
                <a:latin typeface="宋体" pitchFamily="2" charset="-122"/>
              </a:rPr>
              <a:t>（</a:t>
            </a:r>
            <a:r>
              <a:rPr lang="en-US" altLang="zh-CN" dirty="0" smtClean="0">
                <a:solidFill>
                  <a:srgbClr val="FF0000"/>
                </a:solidFill>
              </a:rPr>
              <a:t>2</a:t>
            </a:r>
            <a:r>
              <a:rPr lang="zh-CN" altLang="en-US" dirty="0" smtClean="0">
                <a:solidFill>
                  <a:srgbClr val="FF0000"/>
                </a:solidFill>
                <a:latin typeface="宋体" pitchFamily="2" charset="-122"/>
              </a:rPr>
              <a:t>）</a:t>
            </a:r>
            <a:r>
              <a:rPr lang="en-US" altLang="zh-CN" dirty="0" err="1" smtClean="0">
                <a:solidFill>
                  <a:srgbClr val="FF0000"/>
                </a:solidFill>
              </a:rPr>
              <a:t>Releasebuf</a:t>
            </a:r>
            <a:r>
              <a:rPr lang="zh-CN" altLang="en-US" dirty="0" smtClean="0">
                <a:solidFill>
                  <a:srgbClr val="FF0000"/>
                </a:solidFill>
                <a:latin typeface="宋体" pitchFamily="2" charset="-122"/>
              </a:rPr>
              <a:t>过程</a:t>
            </a:r>
            <a:r>
              <a:rPr lang="zh-CN" altLang="en-US" dirty="0" smtClean="0">
                <a:solidFill>
                  <a:srgbClr val="FF0000"/>
                </a:solidFill>
              </a:rPr>
              <a:t> </a:t>
            </a:r>
            <a:endParaRPr lang="zh-CN" altLang="en-US" dirty="0" smtClean="0">
              <a:solidFill>
                <a:srgbClr val="FF0000"/>
              </a:solidFill>
            </a:endParaRPr>
          </a:p>
          <a:p>
            <a:pPr lvl="1" eaLnBrk="1" hangingPunct="1">
              <a:lnSpc>
                <a:spcPct val="120000"/>
              </a:lnSpc>
              <a:buFont typeface="Wingdings" panose="05000000000000000000" pitchFamily="2" charset="2"/>
              <a:buChar char="u"/>
            </a:pPr>
            <a:r>
              <a:rPr lang="zh-CN" altLang="en-US" dirty="0" smtClean="0">
                <a:solidFill>
                  <a:srgbClr val="0000CC"/>
                </a:solidFill>
                <a:latin typeface="黑体" panose="02010609060101010101" pitchFamily="49" charset="-122"/>
                <a:ea typeface="黑体" panose="02010609060101010101" pitchFamily="49" charset="-122"/>
              </a:rPr>
              <a:t>计算进程</a:t>
            </a:r>
            <a:r>
              <a:rPr lang="zh-CN" altLang="en-US" dirty="0" smtClean="0">
                <a:latin typeface="宋体" pitchFamily="2" charset="-122"/>
              </a:rPr>
              <a:t>把</a:t>
            </a:r>
            <a:r>
              <a:rPr lang="en-US" altLang="zh-CN" dirty="0" smtClean="0"/>
              <a:t>C</a:t>
            </a:r>
            <a:r>
              <a:rPr lang="zh-CN" altLang="en-US" dirty="0" smtClean="0">
                <a:latin typeface="宋体" pitchFamily="2" charset="-122"/>
              </a:rPr>
              <a:t>缓冲区的数据提取完毕时，调用</a:t>
            </a:r>
            <a:r>
              <a:rPr lang="en-US" altLang="zh-CN" dirty="0" err="1" smtClean="0"/>
              <a:t>Releasebuf</a:t>
            </a:r>
            <a:r>
              <a:rPr lang="zh-CN" altLang="en-US" dirty="0" smtClean="0">
                <a:latin typeface="宋体" pitchFamily="2" charset="-122"/>
              </a:rPr>
              <a:t>过程，将缓冲区</a:t>
            </a:r>
            <a:r>
              <a:rPr lang="en-US" altLang="zh-CN" dirty="0" smtClean="0"/>
              <a:t>G</a:t>
            </a:r>
            <a:r>
              <a:rPr lang="zh-CN" altLang="en-US" dirty="0" smtClean="0">
                <a:latin typeface="宋体" pitchFamily="2" charset="-122"/>
              </a:rPr>
              <a:t>释放：将该缓冲区由现行缓冲区</a:t>
            </a:r>
            <a:r>
              <a:rPr lang="en-US" altLang="zh-CN" dirty="0" smtClean="0"/>
              <a:t>C</a:t>
            </a:r>
            <a:r>
              <a:rPr lang="zh-CN" altLang="en-US" dirty="0" smtClean="0">
                <a:latin typeface="宋体" pitchFamily="2" charset="-122"/>
              </a:rPr>
              <a:t>改为空缓冲区</a:t>
            </a:r>
            <a:r>
              <a:rPr lang="en-US" altLang="zh-CN" dirty="0" smtClean="0"/>
              <a:t>R</a:t>
            </a:r>
            <a:r>
              <a:rPr lang="zh-CN" altLang="en-US" dirty="0" smtClean="0">
                <a:latin typeface="宋体" pitchFamily="2" charset="-122"/>
              </a:rPr>
              <a:t>。</a:t>
            </a:r>
            <a:endParaRPr lang="zh-CN" altLang="en-US" dirty="0" smtClean="0">
              <a:latin typeface="宋体" pitchFamily="2" charset="-122"/>
            </a:endParaRPr>
          </a:p>
          <a:p>
            <a:pPr lvl="1" eaLnBrk="1" hangingPunct="1">
              <a:lnSpc>
                <a:spcPct val="120000"/>
              </a:lnSpc>
              <a:buFont typeface="Wingdings" panose="05000000000000000000" pitchFamily="2" charset="2"/>
              <a:buChar char="u"/>
            </a:pPr>
            <a:r>
              <a:rPr lang="zh-CN" altLang="en-US" dirty="0" smtClean="0">
                <a:solidFill>
                  <a:srgbClr val="0000CC"/>
                </a:solidFill>
                <a:latin typeface="黑体" panose="02010609060101010101" pitchFamily="49" charset="-122"/>
                <a:ea typeface="黑体" panose="02010609060101010101" pitchFamily="49" charset="-122"/>
              </a:rPr>
              <a:t>输入进程</a:t>
            </a:r>
            <a:r>
              <a:rPr lang="zh-CN" altLang="en-US" dirty="0" smtClean="0">
                <a:latin typeface="宋体" pitchFamily="2" charset="-122"/>
              </a:rPr>
              <a:t>把缓冲区装满时，调用</a:t>
            </a:r>
            <a:r>
              <a:rPr lang="en-US" altLang="zh-CN" dirty="0" err="1" smtClean="0"/>
              <a:t>Releasebuf</a:t>
            </a:r>
            <a:r>
              <a:rPr lang="zh-CN" altLang="en-US" dirty="0" smtClean="0">
                <a:latin typeface="宋体" pitchFamily="2" charset="-122"/>
              </a:rPr>
              <a:t>过程，将该缓冲区释放，并改为满缓冲区</a:t>
            </a:r>
            <a:r>
              <a:rPr lang="en-US" altLang="zh-CN" dirty="0" smtClean="0"/>
              <a:t>G</a:t>
            </a:r>
            <a:r>
              <a:rPr lang="zh-CN" altLang="en-US" dirty="0" smtClean="0">
                <a:latin typeface="宋体" pitchFamily="2" charset="-122"/>
              </a:rPr>
              <a:t>。</a:t>
            </a:r>
            <a:r>
              <a:rPr lang="zh-CN" altLang="en-US" dirty="0" smtClean="0"/>
              <a:t>  </a:t>
            </a:r>
            <a:endParaRPr lang="zh-CN" altLang="en-US" dirty="0" smtClean="0"/>
          </a:p>
        </p:txBody>
      </p:sp>
      <p:sp>
        <p:nvSpPr>
          <p:cNvPr id="4" name="灯片编号占位符 5"/>
          <p:cNvSpPr>
            <a:spLocks noGrp="1"/>
          </p:cNvSpPr>
          <p:nvPr>
            <p:ph type="sldNum" sz="quarter" idx="12"/>
          </p:nvPr>
        </p:nvSpPr>
        <p:spPr/>
        <p:txBody>
          <a:bodyPr/>
          <a:lstStyle/>
          <a:p>
            <a:pPr>
              <a:defRPr/>
            </a:pPr>
            <a:fld id="{27B086E3-9826-4435-ADFC-12E0463FA402}" type="slidenum">
              <a:rPr lang="en-US" altLang="zh-CN"/>
            </a:fld>
            <a:endParaRPr lang="en-US" altLang="zh-CN"/>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2"/>
          <p:cNvSpPr>
            <a:spLocks noGrp="1" noChangeArrowheads="1"/>
          </p:cNvSpPr>
          <p:nvPr>
            <p:ph type="title"/>
          </p:nvPr>
        </p:nvSpPr>
        <p:spPr/>
        <p:txBody>
          <a:bodyPr/>
          <a:lstStyle/>
          <a:p>
            <a:pPr algn="l" eaLnBrk="1" hangingPunct="1"/>
            <a:r>
              <a:rPr lang="en-US" altLang="zh-CN" sz="3600" dirty="0" smtClean="0">
                <a:latin typeface="黑体" panose="02010609060101010101" pitchFamily="49" charset="-122"/>
              </a:rPr>
              <a:t>3</a:t>
            </a:r>
            <a:r>
              <a:rPr lang="zh-CN" altLang="en-US" sz="3600" dirty="0" smtClean="0">
                <a:latin typeface="黑体" panose="02010609060101010101" pitchFamily="49" charset="-122"/>
              </a:rPr>
              <a:t>．循环缓冲区</a:t>
            </a:r>
            <a:r>
              <a:rPr lang="en-US" altLang="zh-CN" sz="3600" dirty="0" smtClean="0">
                <a:latin typeface="Times New Roman" pitchFamily="18" charset="0"/>
              </a:rPr>
              <a:t>——</a:t>
            </a:r>
            <a:r>
              <a:rPr lang="zh-CN" altLang="en-US" sz="3600" dirty="0" smtClean="0">
                <a:latin typeface="黑体" panose="02010609060101010101" pitchFamily="49" charset="-122"/>
              </a:rPr>
              <a:t>进程同步 </a:t>
            </a:r>
            <a:endParaRPr lang="zh-CN" altLang="en-US" sz="3600" dirty="0" smtClean="0">
              <a:latin typeface="黑体" panose="02010609060101010101" pitchFamily="49" charset="-122"/>
            </a:endParaRPr>
          </a:p>
        </p:txBody>
      </p:sp>
      <p:sp>
        <p:nvSpPr>
          <p:cNvPr id="320516" name="Rectangle 3"/>
          <p:cNvSpPr>
            <a:spLocks noGrp="1" noChangeArrowheads="1"/>
          </p:cNvSpPr>
          <p:nvPr>
            <p:ph idx="1"/>
          </p:nvPr>
        </p:nvSpPr>
        <p:spPr/>
        <p:txBody>
          <a:bodyPr/>
          <a:lstStyle/>
          <a:p>
            <a:pPr eaLnBrk="1" hangingPunct="1">
              <a:buFont typeface="Wingdings" panose="05000000000000000000" pitchFamily="2" charset="2"/>
              <a:buChar char="u"/>
            </a:pPr>
            <a:r>
              <a:rPr lang="en-US" altLang="zh-CN" dirty="0" err="1" smtClean="0"/>
              <a:t>Nexti</a:t>
            </a:r>
            <a:r>
              <a:rPr lang="zh-CN" altLang="en-US" dirty="0" smtClean="0">
                <a:latin typeface="宋体" pitchFamily="2" charset="-122"/>
              </a:rPr>
              <a:t>指针追上</a:t>
            </a:r>
            <a:r>
              <a:rPr lang="en-US" altLang="zh-CN" dirty="0" err="1" smtClean="0"/>
              <a:t>Nextg</a:t>
            </a:r>
            <a:r>
              <a:rPr lang="zh-CN" altLang="en-US" dirty="0" smtClean="0">
                <a:latin typeface="宋体" pitchFamily="2" charset="-122"/>
              </a:rPr>
              <a:t>指针。已无空缓冲区，输入进程阻塞</a:t>
            </a:r>
            <a:r>
              <a:rPr lang="en-US" altLang="zh-CN" dirty="0" smtClean="0">
                <a:latin typeface="Times New Roman" pitchFamily="18" charset="0"/>
              </a:rPr>
              <a:t>——</a:t>
            </a:r>
            <a:r>
              <a:rPr lang="zh-CN" altLang="en-US" dirty="0" smtClean="0">
                <a:latin typeface="宋体" pitchFamily="2" charset="-122"/>
              </a:rPr>
              <a:t>计算进程在</a:t>
            </a:r>
            <a:r>
              <a:rPr lang="en-US" altLang="zh-CN" dirty="0" err="1" smtClean="0"/>
              <a:t>Releasebuf</a:t>
            </a:r>
            <a:r>
              <a:rPr lang="zh-CN" altLang="en-US" dirty="0" smtClean="0">
                <a:latin typeface="宋体" pitchFamily="2" charset="-122"/>
              </a:rPr>
              <a:t>时唤醒它。</a:t>
            </a:r>
            <a:r>
              <a:rPr lang="zh-CN" altLang="en-US" dirty="0" smtClean="0"/>
              <a:t> </a:t>
            </a:r>
            <a:endParaRPr lang="zh-CN" altLang="en-US" dirty="0" smtClean="0"/>
          </a:p>
          <a:p>
            <a:pPr eaLnBrk="1" hangingPunct="1">
              <a:buFont typeface="Wingdings" panose="05000000000000000000" pitchFamily="2" charset="2"/>
              <a:buChar char="u"/>
            </a:pPr>
            <a:r>
              <a:rPr lang="en-US" altLang="zh-CN" dirty="0" err="1" smtClean="0"/>
              <a:t>Nextg</a:t>
            </a:r>
            <a:r>
              <a:rPr lang="zh-CN" altLang="en-US" dirty="0" smtClean="0">
                <a:latin typeface="宋体" pitchFamily="2" charset="-122"/>
              </a:rPr>
              <a:t>指针追上</a:t>
            </a:r>
            <a:r>
              <a:rPr lang="en-US" altLang="zh-CN" dirty="0" err="1" smtClean="0"/>
              <a:t>Nexti</a:t>
            </a:r>
            <a:r>
              <a:rPr lang="zh-CN" altLang="en-US" dirty="0" smtClean="0">
                <a:latin typeface="宋体" pitchFamily="2" charset="-122"/>
              </a:rPr>
              <a:t>指针。计算进程快，已无满缓冲区。计算进程阻塞，直到输入进程用</a:t>
            </a:r>
            <a:r>
              <a:rPr lang="en-US" altLang="zh-CN" dirty="0" err="1" smtClean="0"/>
              <a:t>Releasebuf</a:t>
            </a:r>
            <a:r>
              <a:rPr lang="zh-CN" altLang="en-US" dirty="0" smtClean="0">
                <a:latin typeface="宋体" pitchFamily="2" charset="-122"/>
              </a:rPr>
              <a:t>时唤醒它。</a:t>
            </a:r>
            <a:r>
              <a:rPr lang="zh-CN" altLang="en-US" dirty="0" smtClean="0"/>
              <a:t> </a:t>
            </a:r>
            <a:endParaRPr lang="zh-CN" altLang="en-US" dirty="0" smtClean="0"/>
          </a:p>
        </p:txBody>
      </p:sp>
      <p:sp>
        <p:nvSpPr>
          <p:cNvPr id="4" name="灯片编号占位符 5"/>
          <p:cNvSpPr>
            <a:spLocks noGrp="1"/>
          </p:cNvSpPr>
          <p:nvPr>
            <p:ph type="sldNum" sz="quarter" idx="12"/>
          </p:nvPr>
        </p:nvSpPr>
        <p:spPr/>
        <p:txBody>
          <a:bodyPr/>
          <a:lstStyle/>
          <a:p>
            <a:pPr>
              <a:defRPr/>
            </a:pPr>
            <a:fld id="{14D7F850-E262-4DC0-8E2C-1ADBEC815A00}" type="slidenum">
              <a:rPr lang="en-US" altLang="zh-CN"/>
            </a:fld>
            <a:endParaRPr lang="en-US" altLang="zh-CN"/>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2"/>
          <p:cNvSpPr>
            <a:spLocks noGrp="1" noChangeArrowheads="1"/>
          </p:cNvSpPr>
          <p:nvPr>
            <p:ph type="title"/>
          </p:nvPr>
        </p:nvSpPr>
        <p:spPr/>
        <p:txBody>
          <a:bodyPr/>
          <a:lstStyle/>
          <a:p>
            <a:pPr algn="l" eaLnBrk="1" hangingPunct="1"/>
            <a:r>
              <a:rPr lang="en-US" altLang="zh-CN" sz="3600" dirty="0" smtClean="0"/>
              <a:t>6.7.4  </a:t>
            </a:r>
            <a:r>
              <a:rPr lang="zh-CN" altLang="en-US" sz="3600" dirty="0" smtClean="0"/>
              <a:t>缓冲池 </a:t>
            </a:r>
            <a:endParaRPr lang="zh-CN" altLang="en-US" sz="3600" dirty="0" smtClean="0"/>
          </a:p>
        </p:txBody>
      </p:sp>
      <p:sp>
        <p:nvSpPr>
          <p:cNvPr id="4" name="灯片编号占位符 5"/>
          <p:cNvSpPr>
            <a:spLocks noGrp="1"/>
          </p:cNvSpPr>
          <p:nvPr>
            <p:ph type="sldNum" sz="quarter" idx="12"/>
          </p:nvPr>
        </p:nvSpPr>
        <p:spPr/>
        <p:txBody>
          <a:bodyPr/>
          <a:lstStyle/>
          <a:p>
            <a:pPr>
              <a:defRPr/>
            </a:pPr>
            <a:fld id="{4972DF54-31F6-4A24-8C41-B18FCDC08169}"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321540" name="Text Box 3"/>
          <p:cNvSpPr txBox="1">
            <a:spLocks noChangeArrowheads="1"/>
          </p:cNvSpPr>
          <p:nvPr/>
        </p:nvSpPr>
        <p:spPr bwMode="auto">
          <a:xfrm>
            <a:off x="467544" y="1891975"/>
            <a:ext cx="839787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lnSpc>
                <a:spcPct val="150000"/>
              </a:lnSpc>
              <a:spcBef>
                <a:spcPct val="0"/>
              </a:spcBef>
              <a:spcAft>
                <a:spcPct val="0"/>
              </a:spcAft>
            </a:pPr>
            <a:r>
              <a:rPr lang="en-US" altLang="zh-CN" sz="2000" b="1" dirty="0">
                <a:solidFill>
                  <a:srgbClr val="000000"/>
                </a:solidFill>
                <a:latin typeface="黑体" panose="02010609060101010101" pitchFamily="49" charset="-122"/>
                <a:ea typeface="黑体" panose="02010609060101010101" pitchFamily="49" charset="-122"/>
              </a:rPr>
              <a:t>    </a:t>
            </a:r>
            <a:r>
              <a:rPr lang="en-US" altLang="zh-CN" sz="2000" b="1" dirty="0" smtClean="0">
                <a:solidFill>
                  <a:srgbClr val="000000"/>
                </a:solidFill>
                <a:latin typeface="黑体" panose="02010609060101010101" pitchFamily="49" charset="-122"/>
                <a:ea typeface="黑体" panose="02010609060101010101" pitchFamily="49" charset="-122"/>
              </a:rPr>
              <a:t> </a:t>
            </a:r>
            <a:r>
              <a:rPr lang="zh-CN" altLang="en-US" sz="2800" b="1" dirty="0" smtClean="0">
                <a:solidFill>
                  <a:srgbClr val="000000"/>
                </a:solidFill>
                <a:latin typeface="宋体" pitchFamily="2" charset="-122"/>
              </a:rPr>
              <a:t>上述</a:t>
            </a:r>
            <a:r>
              <a:rPr lang="zh-CN" altLang="en-US" sz="2800" b="1" dirty="0">
                <a:solidFill>
                  <a:srgbClr val="000000"/>
                </a:solidFill>
                <a:latin typeface="宋体" pitchFamily="2" charset="-122"/>
              </a:rPr>
              <a:t>缓冲区仅适用于特定的</a:t>
            </a:r>
            <a:r>
              <a:rPr lang="en-US" altLang="zh-CN" sz="2800" b="1" dirty="0">
                <a:solidFill>
                  <a:srgbClr val="000000"/>
                </a:solidFill>
                <a:latin typeface="宋体" pitchFamily="2" charset="-122"/>
              </a:rPr>
              <a:t>I/O</a:t>
            </a:r>
            <a:r>
              <a:rPr lang="zh-CN" altLang="en-US" sz="2800" b="1" dirty="0">
                <a:solidFill>
                  <a:srgbClr val="000000"/>
                </a:solidFill>
                <a:latin typeface="宋体" pitchFamily="2" charset="-122"/>
              </a:rPr>
              <a:t>进程和计算进程，因而它属于专用缓冲。</a:t>
            </a:r>
            <a:endParaRPr lang="zh-CN" altLang="en-US" sz="2800" b="1" dirty="0">
              <a:solidFill>
                <a:srgbClr val="000000"/>
              </a:solidFill>
              <a:latin typeface="宋体" pitchFamily="2" charset="-122"/>
            </a:endParaRPr>
          </a:p>
          <a:p>
            <a:pPr eaLnBrk="1" fontAlgn="base" hangingPunct="1">
              <a:lnSpc>
                <a:spcPct val="150000"/>
              </a:lnSpc>
              <a:spcBef>
                <a:spcPct val="0"/>
              </a:spcBef>
              <a:spcAft>
                <a:spcPct val="0"/>
              </a:spcAft>
            </a:pPr>
            <a:r>
              <a:rPr lang="zh-CN" altLang="en-US" sz="2800" b="1" dirty="0">
                <a:solidFill>
                  <a:srgbClr val="000000"/>
                </a:solidFill>
                <a:latin typeface="宋体" pitchFamily="2" charset="-122"/>
              </a:rPr>
              <a:t>    当系统较大时，将会有许多这样的循环缓冲，这不仅要消耗大量的内存空间，而且利用率不高。为了提高缓冲区利用率，目前广泛流行缓冲池，在池中设置了多个可供若干进程共享的缓冲区</a:t>
            </a:r>
            <a:r>
              <a:rPr lang="zh-CN" altLang="en-US" sz="2800" b="1" dirty="0" smtClean="0">
                <a:solidFill>
                  <a:srgbClr val="000000"/>
                </a:solidFill>
                <a:latin typeface="宋体" pitchFamily="2" charset="-122"/>
              </a:rPr>
              <a:t>。</a:t>
            </a:r>
            <a:endParaRPr lang="zh-CN" altLang="en-US" sz="2800" b="1" dirty="0">
              <a:solidFill>
                <a:srgbClr val="000000"/>
              </a:solidFill>
              <a:latin typeface="宋体" pitchFamily="2"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2"/>
          <p:cNvSpPr>
            <a:spLocks noGrp="1" noChangeArrowheads="1"/>
          </p:cNvSpPr>
          <p:nvPr>
            <p:ph type="title"/>
          </p:nvPr>
        </p:nvSpPr>
        <p:spPr/>
        <p:txBody>
          <a:bodyPr/>
          <a:lstStyle/>
          <a:p>
            <a:pPr algn="l"/>
            <a:r>
              <a:rPr lang="en-US" altLang="zh-CN" sz="3600" dirty="0"/>
              <a:t>6.7.4  </a:t>
            </a:r>
            <a:r>
              <a:rPr lang="zh-CN" altLang="en-US" sz="3600" dirty="0"/>
              <a:t>缓冲池 </a:t>
            </a:r>
            <a:endParaRPr lang="zh-CN" altLang="en-US" sz="3600" dirty="0" smtClean="0"/>
          </a:p>
        </p:txBody>
      </p:sp>
      <p:sp>
        <p:nvSpPr>
          <p:cNvPr id="4" name="灯片编号占位符 5"/>
          <p:cNvSpPr>
            <a:spLocks noGrp="1"/>
          </p:cNvSpPr>
          <p:nvPr>
            <p:ph type="sldNum" sz="quarter" idx="12"/>
          </p:nvPr>
        </p:nvSpPr>
        <p:spPr/>
        <p:txBody>
          <a:bodyPr/>
          <a:lstStyle/>
          <a:p>
            <a:pPr>
              <a:defRPr/>
            </a:pPr>
            <a:fld id="{4972DF54-31F6-4A24-8C41-B18FCDC08169}" type="slidenum">
              <a:rPr lang="en-US" altLang="zh-CN"/>
            </a:fld>
            <a:endParaRPr lang="en-US" altLang="zh-CN"/>
          </a:p>
        </p:txBody>
      </p:sp>
      <p:sp>
        <p:nvSpPr>
          <p:cNvPr id="321540" name="Text Box 3"/>
          <p:cNvSpPr txBox="1">
            <a:spLocks noChangeArrowheads="1"/>
          </p:cNvSpPr>
          <p:nvPr/>
        </p:nvSpPr>
        <p:spPr bwMode="auto">
          <a:xfrm>
            <a:off x="647564" y="1417638"/>
            <a:ext cx="8172908"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0000"/>
              </a:spcBef>
              <a:spcAft>
                <a:spcPct val="0"/>
              </a:spcAft>
            </a:pPr>
            <a:r>
              <a:rPr lang="en-US" altLang="zh-CN" sz="3600" b="1" dirty="0" smtClean="0">
                <a:solidFill>
                  <a:srgbClr val="0000CC"/>
                </a:solidFill>
                <a:latin typeface="楷体_GB2312" pitchFamily="49" charset="-122"/>
                <a:ea typeface="楷体_GB2312" pitchFamily="49" charset="-122"/>
              </a:rPr>
              <a:t>1</a:t>
            </a:r>
            <a:r>
              <a:rPr lang="zh-CN" altLang="en-US" sz="3600" b="1" dirty="0">
                <a:solidFill>
                  <a:srgbClr val="0000CC"/>
                </a:solidFill>
                <a:latin typeface="楷体_GB2312" pitchFamily="49" charset="-122"/>
                <a:ea typeface="楷体_GB2312" pitchFamily="49" charset="-122"/>
              </a:rPr>
              <a:t>．缓冲池的组成</a:t>
            </a:r>
            <a:r>
              <a:rPr lang="zh-CN" altLang="en-US" sz="3600" b="1" dirty="0">
                <a:solidFill>
                  <a:srgbClr val="000000"/>
                </a:solidFill>
                <a:latin typeface="黑体" panose="02010609060101010101" pitchFamily="49" charset="-122"/>
                <a:ea typeface="黑体" panose="02010609060101010101" pitchFamily="49" charset="-122"/>
              </a:rPr>
              <a:t> </a:t>
            </a:r>
            <a:endParaRPr lang="zh-CN" altLang="en-US" sz="3600" b="1" dirty="0">
              <a:solidFill>
                <a:srgbClr val="000000"/>
              </a:solidFill>
              <a:latin typeface="黑体" panose="02010609060101010101" pitchFamily="49" charset="-122"/>
              <a:ea typeface="黑体" panose="02010609060101010101" pitchFamily="49" charset="-122"/>
            </a:endParaRPr>
          </a:p>
          <a:p>
            <a:pPr eaLnBrk="1" fontAlgn="base" hangingPunct="1">
              <a:spcBef>
                <a:spcPct val="0"/>
              </a:spcBef>
              <a:spcAft>
                <a:spcPct val="0"/>
              </a:spcAft>
            </a:pPr>
            <a:r>
              <a:rPr lang="zh-CN" altLang="en-US" sz="3200" b="1" dirty="0">
                <a:solidFill>
                  <a:srgbClr val="FF0000"/>
                </a:solidFill>
                <a:latin typeface="仿宋_GB2312" pitchFamily="49" charset="-122"/>
                <a:ea typeface="仿宋_GB2312" pitchFamily="49" charset="-122"/>
              </a:rPr>
              <a:t>三种类型的缓冲区，分别构成三个队列</a:t>
            </a:r>
            <a:r>
              <a:rPr lang="zh-CN" altLang="en-US" sz="3200" b="1" dirty="0">
                <a:solidFill>
                  <a:srgbClr val="FF0000"/>
                </a:solidFill>
                <a:latin typeface="宋体" pitchFamily="2" charset="-122"/>
              </a:rPr>
              <a:t>：</a:t>
            </a:r>
            <a:r>
              <a:rPr lang="zh-CN" altLang="en-US" b="1" dirty="0">
                <a:solidFill>
                  <a:srgbClr val="000000"/>
                </a:solidFill>
                <a:latin typeface="黑体" panose="02010609060101010101" pitchFamily="49" charset="-122"/>
                <a:ea typeface="黑体" panose="02010609060101010101" pitchFamily="49" charset="-122"/>
              </a:rPr>
              <a:t> </a:t>
            </a:r>
            <a:endParaRPr lang="zh-CN" altLang="en-US" b="1" dirty="0">
              <a:solidFill>
                <a:srgbClr val="000000"/>
              </a:solidFill>
              <a:latin typeface="黑体" panose="02010609060101010101" pitchFamily="49" charset="-122"/>
              <a:ea typeface="黑体" panose="02010609060101010101" pitchFamily="49" charset="-122"/>
            </a:endParaRPr>
          </a:p>
          <a:p>
            <a:pPr eaLnBrk="1" fontAlgn="base" hangingPunct="1">
              <a:spcBef>
                <a:spcPct val="0"/>
              </a:spcBef>
              <a:spcAft>
                <a:spcPct val="0"/>
              </a:spcAft>
              <a:buClr>
                <a:srgbClr val="0033CC"/>
              </a:buClr>
            </a:pPr>
            <a:r>
              <a:rPr lang="zh-CN" altLang="en-US" sz="2800" b="1" dirty="0" smtClean="0">
                <a:solidFill>
                  <a:srgbClr val="000000"/>
                </a:solidFill>
                <a:latin typeface="宋体" pitchFamily="2" charset="-122"/>
              </a:rPr>
              <a:t>   空</a:t>
            </a:r>
            <a:r>
              <a:rPr lang="zh-CN" altLang="en-US" sz="2800" b="1" dirty="0">
                <a:solidFill>
                  <a:srgbClr val="000000"/>
                </a:solidFill>
                <a:latin typeface="宋体" pitchFamily="2" charset="-122"/>
              </a:rPr>
              <a:t>缓冲队列</a:t>
            </a:r>
            <a:r>
              <a:rPr lang="en-US" altLang="zh-CN" sz="2800" b="1" dirty="0" err="1">
                <a:solidFill>
                  <a:srgbClr val="000000"/>
                </a:solidFill>
                <a:latin typeface="黑体" panose="02010609060101010101" pitchFamily="49" charset="-122"/>
              </a:rPr>
              <a:t>emq</a:t>
            </a:r>
            <a:r>
              <a:rPr lang="zh-CN" altLang="en-US" sz="2800" b="1" dirty="0">
                <a:solidFill>
                  <a:srgbClr val="000000"/>
                </a:solidFill>
                <a:latin typeface="宋体" pitchFamily="2" charset="-122"/>
              </a:rPr>
              <a:t>。头指针</a:t>
            </a:r>
            <a:r>
              <a:rPr lang="en-US" altLang="zh-CN" sz="2800" b="1" dirty="0">
                <a:solidFill>
                  <a:srgbClr val="000000"/>
                </a:solidFill>
                <a:latin typeface="黑体" panose="02010609060101010101" pitchFamily="49" charset="-122"/>
              </a:rPr>
              <a:t>F(</a:t>
            </a:r>
            <a:r>
              <a:rPr lang="en-US" altLang="zh-CN" sz="2800" b="1" dirty="0" err="1">
                <a:solidFill>
                  <a:srgbClr val="000000"/>
                </a:solidFill>
                <a:latin typeface="黑体" panose="02010609060101010101" pitchFamily="49" charset="-122"/>
              </a:rPr>
              <a:t>emq</a:t>
            </a:r>
            <a:r>
              <a:rPr lang="en-US" altLang="zh-CN" sz="2800" b="1" dirty="0">
                <a:solidFill>
                  <a:srgbClr val="000000"/>
                </a:solidFill>
                <a:latin typeface="黑体" panose="02010609060101010101" pitchFamily="49" charset="-122"/>
              </a:rPr>
              <a:t>)</a:t>
            </a:r>
            <a:r>
              <a:rPr lang="zh-CN" altLang="en-US" sz="2800" b="1" dirty="0">
                <a:solidFill>
                  <a:srgbClr val="000000"/>
                </a:solidFill>
                <a:latin typeface="宋体" pitchFamily="2" charset="-122"/>
              </a:rPr>
              <a:t>，尾指针</a:t>
            </a:r>
            <a:r>
              <a:rPr lang="en-US" altLang="zh-CN" sz="2800" b="1" dirty="0">
                <a:solidFill>
                  <a:srgbClr val="000000"/>
                </a:solidFill>
                <a:latin typeface="黑体" panose="02010609060101010101" pitchFamily="49" charset="-122"/>
              </a:rPr>
              <a:t>L(</a:t>
            </a:r>
            <a:r>
              <a:rPr lang="en-US" altLang="zh-CN" sz="2800" b="1" dirty="0" err="1">
                <a:solidFill>
                  <a:srgbClr val="000000"/>
                </a:solidFill>
                <a:latin typeface="黑体" panose="02010609060101010101" pitchFamily="49" charset="-122"/>
              </a:rPr>
              <a:t>emq</a:t>
            </a:r>
            <a:r>
              <a:rPr lang="en-US" altLang="zh-CN" sz="2800" b="1" dirty="0">
                <a:solidFill>
                  <a:srgbClr val="000000"/>
                </a:solidFill>
                <a:latin typeface="黑体" panose="02010609060101010101" pitchFamily="49" charset="-122"/>
              </a:rPr>
              <a:t>)</a:t>
            </a:r>
            <a:r>
              <a:rPr lang="en-US" altLang="zh-CN" sz="2800" b="1" dirty="0">
                <a:solidFill>
                  <a:srgbClr val="000000"/>
                </a:solidFill>
                <a:latin typeface="黑体" panose="02010609060101010101" pitchFamily="49" charset="-122"/>
                <a:ea typeface="黑体" panose="02010609060101010101" pitchFamily="49" charset="-122"/>
              </a:rPr>
              <a:t> </a:t>
            </a:r>
            <a:endParaRPr lang="en-US" altLang="zh-CN" sz="2800" b="1" dirty="0">
              <a:solidFill>
                <a:srgbClr val="000000"/>
              </a:solidFill>
              <a:latin typeface="黑体" panose="02010609060101010101" pitchFamily="49" charset="-122"/>
              <a:ea typeface="黑体" panose="02010609060101010101" pitchFamily="49" charset="-122"/>
            </a:endParaRPr>
          </a:p>
          <a:p>
            <a:pPr eaLnBrk="1" fontAlgn="base" hangingPunct="1">
              <a:spcBef>
                <a:spcPct val="0"/>
              </a:spcBef>
              <a:spcAft>
                <a:spcPct val="0"/>
              </a:spcAft>
              <a:buClr>
                <a:srgbClr val="0033CC"/>
              </a:buClr>
            </a:pPr>
            <a:r>
              <a:rPr lang="zh-CN" altLang="en-US" sz="2800" b="1" dirty="0" smtClean="0">
                <a:solidFill>
                  <a:srgbClr val="000000"/>
                </a:solidFill>
                <a:latin typeface="宋体" pitchFamily="2" charset="-122"/>
              </a:rPr>
              <a:t>   输入</a:t>
            </a:r>
            <a:r>
              <a:rPr lang="zh-CN" altLang="en-US" sz="2800" b="1" dirty="0">
                <a:solidFill>
                  <a:srgbClr val="000000"/>
                </a:solidFill>
                <a:latin typeface="宋体" pitchFamily="2" charset="-122"/>
              </a:rPr>
              <a:t>队列</a:t>
            </a:r>
            <a:r>
              <a:rPr lang="en-US" altLang="zh-CN" sz="2800" b="1" dirty="0" err="1">
                <a:solidFill>
                  <a:srgbClr val="000000"/>
                </a:solidFill>
                <a:latin typeface="黑体" panose="02010609060101010101" pitchFamily="49" charset="-122"/>
              </a:rPr>
              <a:t>inq</a:t>
            </a:r>
            <a:r>
              <a:rPr lang="zh-CN" altLang="en-US" sz="2800" b="1" dirty="0">
                <a:solidFill>
                  <a:srgbClr val="000000"/>
                </a:solidFill>
                <a:latin typeface="宋体" pitchFamily="2" charset="-122"/>
              </a:rPr>
              <a:t>。头指针</a:t>
            </a:r>
            <a:r>
              <a:rPr lang="en-US" altLang="zh-CN" sz="2800" b="1" dirty="0">
                <a:solidFill>
                  <a:srgbClr val="000000"/>
                </a:solidFill>
                <a:latin typeface="黑体" panose="02010609060101010101" pitchFamily="49" charset="-122"/>
              </a:rPr>
              <a:t>F(</a:t>
            </a:r>
            <a:r>
              <a:rPr lang="en-US" altLang="zh-CN" sz="2800" b="1" dirty="0" err="1">
                <a:solidFill>
                  <a:srgbClr val="000000"/>
                </a:solidFill>
                <a:latin typeface="黑体" panose="02010609060101010101" pitchFamily="49" charset="-122"/>
              </a:rPr>
              <a:t>inq</a:t>
            </a:r>
            <a:r>
              <a:rPr lang="en-US" altLang="zh-CN" sz="2800" b="1" dirty="0">
                <a:solidFill>
                  <a:srgbClr val="000000"/>
                </a:solidFill>
                <a:latin typeface="黑体" panose="02010609060101010101" pitchFamily="49" charset="-122"/>
              </a:rPr>
              <a:t>)</a:t>
            </a:r>
            <a:r>
              <a:rPr lang="zh-CN" altLang="en-US" sz="2800" b="1" dirty="0">
                <a:solidFill>
                  <a:srgbClr val="000000"/>
                </a:solidFill>
                <a:latin typeface="宋体" pitchFamily="2" charset="-122"/>
              </a:rPr>
              <a:t>，尾指针</a:t>
            </a:r>
            <a:r>
              <a:rPr lang="en-US" altLang="zh-CN" sz="2800" b="1" dirty="0">
                <a:solidFill>
                  <a:srgbClr val="000000"/>
                </a:solidFill>
                <a:latin typeface="黑体" panose="02010609060101010101" pitchFamily="49" charset="-122"/>
              </a:rPr>
              <a:t>L(</a:t>
            </a:r>
            <a:r>
              <a:rPr lang="en-US" altLang="zh-CN" sz="2800" b="1" dirty="0" err="1">
                <a:solidFill>
                  <a:srgbClr val="000000"/>
                </a:solidFill>
                <a:latin typeface="黑体" panose="02010609060101010101" pitchFamily="49" charset="-122"/>
              </a:rPr>
              <a:t>inq</a:t>
            </a:r>
            <a:r>
              <a:rPr lang="en-US" altLang="zh-CN" sz="2800" b="1" dirty="0">
                <a:solidFill>
                  <a:srgbClr val="000000"/>
                </a:solidFill>
                <a:latin typeface="黑体" panose="02010609060101010101" pitchFamily="49" charset="-122"/>
              </a:rPr>
              <a:t>)</a:t>
            </a:r>
            <a:r>
              <a:rPr lang="en-US" altLang="zh-CN" sz="2800" b="1" dirty="0">
                <a:solidFill>
                  <a:srgbClr val="000000"/>
                </a:solidFill>
                <a:latin typeface="黑体" panose="02010609060101010101" pitchFamily="49" charset="-122"/>
                <a:ea typeface="黑体" panose="02010609060101010101" pitchFamily="49" charset="-122"/>
              </a:rPr>
              <a:t> </a:t>
            </a:r>
            <a:endParaRPr lang="en-US" altLang="zh-CN" sz="2800" b="1" dirty="0">
              <a:solidFill>
                <a:srgbClr val="000000"/>
              </a:solidFill>
              <a:latin typeface="黑体" panose="02010609060101010101" pitchFamily="49" charset="-122"/>
              <a:ea typeface="黑体" panose="02010609060101010101" pitchFamily="49" charset="-122"/>
            </a:endParaRPr>
          </a:p>
          <a:p>
            <a:pPr eaLnBrk="1" fontAlgn="base" hangingPunct="1">
              <a:spcBef>
                <a:spcPct val="0"/>
              </a:spcBef>
              <a:spcAft>
                <a:spcPct val="0"/>
              </a:spcAft>
              <a:buClr>
                <a:srgbClr val="0033CC"/>
              </a:buClr>
            </a:pPr>
            <a:r>
              <a:rPr lang="zh-CN" altLang="en-US" sz="2800" b="1" dirty="0" smtClean="0">
                <a:solidFill>
                  <a:srgbClr val="000000"/>
                </a:solidFill>
                <a:latin typeface="宋体" pitchFamily="2" charset="-122"/>
              </a:rPr>
              <a:t>   输出</a:t>
            </a:r>
            <a:r>
              <a:rPr lang="zh-CN" altLang="en-US" sz="2800" b="1" dirty="0">
                <a:solidFill>
                  <a:srgbClr val="000000"/>
                </a:solidFill>
                <a:latin typeface="宋体" pitchFamily="2" charset="-122"/>
              </a:rPr>
              <a:t>队列</a:t>
            </a:r>
            <a:r>
              <a:rPr lang="en-US" altLang="zh-CN" sz="2800" b="1" dirty="0" err="1">
                <a:solidFill>
                  <a:srgbClr val="000000"/>
                </a:solidFill>
                <a:latin typeface="黑体" panose="02010609060101010101" pitchFamily="49" charset="-122"/>
              </a:rPr>
              <a:t>outq</a:t>
            </a:r>
            <a:r>
              <a:rPr lang="zh-CN" altLang="en-US" sz="2800" b="1" dirty="0">
                <a:solidFill>
                  <a:srgbClr val="000000"/>
                </a:solidFill>
                <a:latin typeface="宋体" pitchFamily="2" charset="-122"/>
              </a:rPr>
              <a:t>。头指针</a:t>
            </a:r>
            <a:r>
              <a:rPr lang="en-US" altLang="zh-CN" sz="2800" b="1" dirty="0">
                <a:solidFill>
                  <a:srgbClr val="000000"/>
                </a:solidFill>
                <a:latin typeface="黑体" panose="02010609060101010101" pitchFamily="49" charset="-122"/>
              </a:rPr>
              <a:t>F(</a:t>
            </a:r>
            <a:r>
              <a:rPr lang="en-US" altLang="zh-CN" sz="2800" b="1" dirty="0" err="1">
                <a:solidFill>
                  <a:srgbClr val="000000"/>
                </a:solidFill>
                <a:latin typeface="黑体" panose="02010609060101010101" pitchFamily="49" charset="-122"/>
              </a:rPr>
              <a:t>outq</a:t>
            </a:r>
            <a:r>
              <a:rPr lang="en-US" altLang="zh-CN" sz="2800" b="1" dirty="0">
                <a:solidFill>
                  <a:srgbClr val="000000"/>
                </a:solidFill>
                <a:latin typeface="黑体" panose="02010609060101010101" pitchFamily="49" charset="-122"/>
              </a:rPr>
              <a:t>)</a:t>
            </a:r>
            <a:r>
              <a:rPr lang="zh-CN" altLang="en-US" sz="2800" b="1" dirty="0">
                <a:solidFill>
                  <a:srgbClr val="000000"/>
                </a:solidFill>
                <a:latin typeface="宋体" pitchFamily="2" charset="-122"/>
              </a:rPr>
              <a:t>，尾指针</a:t>
            </a:r>
            <a:r>
              <a:rPr lang="en-US" altLang="zh-CN" sz="2800" b="1" dirty="0">
                <a:solidFill>
                  <a:srgbClr val="000000"/>
                </a:solidFill>
                <a:latin typeface="黑体" panose="02010609060101010101" pitchFamily="49" charset="-122"/>
              </a:rPr>
              <a:t>L(</a:t>
            </a:r>
            <a:r>
              <a:rPr lang="en-US" altLang="zh-CN" sz="2800" b="1" dirty="0" err="1">
                <a:solidFill>
                  <a:srgbClr val="000000"/>
                </a:solidFill>
                <a:latin typeface="黑体" panose="02010609060101010101" pitchFamily="49" charset="-122"/>
              </a:rPr>
              <a:t>outq</a:t>
            </a:r>
            <a:r>
              <a:rPr lang="en-US" altLang="zh-CN" sz="2800" b="1" dirty="0">
                <a:solidFill>
                  <a:srgbClr val="000000"/>
                </a:solidFill>
                <a:latin typeface="黑体" panose="02010609060101010101" pitchFamily="49" charset="-122"/>
              </a:rPr>
              <a:t>)</a:t>
            </a:r>
            <a:r>
              <a:rPr lang="en-US" altLang="zh-CN" sz="2800" b="1" dirty="0">
                <a:solidFill>
                  <a:srgbClr val="000000"/>
                </a:solidFill>
                <a:latin typeface="黑体" panose="02010609060101010101" pitchFamily="49" charset="-122"/>
                <a:ea typeface="黑体" panose="02010609060101010101" pitchFamily="49" charset="-122"/>
              </a:rPr>
              <a:t> </a:t>
            </a:r>
            <a:endParaRPr lang="en-US" altLang="zh-CN" sz="2800" b="1" dirty="0">
              <a:solidFill>
                <a:srgbClr val="000000"/>
              </a:solidFill>
              <a:latin typeface="黑体" panose="02010609060101010101" pitchFamily="49" charset="-122"/>
              <a:ea typeface="黑体" panose="02010609060101010101" pitchFamily="49" charset="-122"/>
            </a:endParaRPr>
          </a:p>
          <a:p>
            <a:pPr eaLnBrk="1" fontAlgn="base" hangingPunct="1">
              <a:spcBef>
                <a:spcPct val="0"/>
              </a:spcBef>
              <a:spcAft>
                <a:spcPct val="0"/>
              </a:spcAft>
            </a:pPr>
            <a:r>
              <a:rPr lang="zh-CN" altLang="en-US" sz="3200" b="1" dirty="0">
                <a:solidFill>
                  <a:srgbClr val="FF0000"/>
                </a:solidFill>
                <a:latin typeface="仿宋_GB2312" pitchFamily="49" charset="-122"/>
                <a:ea typeface="仿宋_GB2312" pitchFamily="49" charset="-122"/>
              </a:rPr>
              <a:t>四种工作缓冲区</a:t>
            </a:r>
            <a:r>
              <a:rPr lang="zh-CN" altLang="en-US" sz="3200" b="1" dirty="0">
                <a:solidFill>
                  <a:srgbClr val="FF0000"/>
                </a:solidFill>
                <a:latin typeface="黑体" panose="02010609060101010101" pitchFamily="49" charset="-122"/>
                <a:ea typeface="黑体" panose="02010609060101010101" pitchFamily="49" charset="-122"/>
              </a:rPr>
              <a:t> </a:t>
            </a:r>
            <a:endParaRPr lang="zh-CN" altLang="en-US" sz="3200" b="1" dirty="0">
              <a:solidFill>
                <a:srgbClr val="FF0000"/>
              </a:solidFill>
              <a:latin typeface="黑体" panose="02010609060101010101" pitchFamily="49" charset="-122"/>
              <a:ea typeface="黑体" panose="02010609060101010101" pitchFamily="49" charset="-122"/>
            </a:endParaRPr>
          </a:p>
          <a:p>
            <a:pPr eaLnBrk="1" fontAlgn="base" hangingPunct="1">
              <a:spcBef>
                <a:spcPct val="0"/>
              </a:spcBef>
              <a:spcAft>
                <a:spcPct val="0"/>
              </a:spcAft>
              <a:buClr>
                <a:srgbClr val="0000CC"/>
              </a:buClr>
            </a:pPr>
            <a:r>
              <a:rPr lang="zh-CN" altLang="en-US" sz="2800" b="1" dirty="0" smtClean="0">
                <a:solidFill>
                  <a:srgbClr val="000000"/>
                </a:solidFill>
                <a:latin typeface="宋体" pitchFamily="2" charset="-122"/>
              </a:rPr>
              <a:t>   用于</a:t>
            </a:r>
            <a:r>
              <a:rPr lang="zh-CN" altLang="en-US" sz="2800" b="1" dirty="0">
                <a:solidFill>
                  <a:srgbClr val="000000"/>
                </a:solidFill>
                <a:latin typeface="宋体" pitchFamily="2" charset="-122"/>
              </a:rPr>
              <a:t>收容输入数据的工作缓冲区</a:t>
            </a:r>
            <a:r>
              <a:rPr lang="zh-CN" altLang="en-US" sz="2800" b="1" dirty="0">
                <a:solidFill>
                  <a:srgbClr val="000000"/>
                </a:solidFill>
                <a:latin typeface="黑体" panose="02010609060101010101" pitchFamily="49" charset="-122"/>
                <a:ea typeface="黑体" panose="02010609060101010101" pitchFamily="49" charset="-122"/>
              </a:rPr>
              <a:t> </a:t>
            </a:r>
            <a:endParaRPr lang="zh-CN" altLang="en-US" sz="2800" b="1" dirty="0">
              <a:solidFill>
                <a:srgbClr val="000000"/>
              </a:solidFill>
              <a:latin typeface="黑体" panose="02010609060101010101" pitchFamily="49" charset="-122"/>
              <a:ea typeface="黑体" panose="02010609060101010101" pitchFamily="49" charset="-122"/>
            </a:endParaRPr>
          </a:p>
          <a:p>
            <a:pPr eaLnBrk="1" fontAlgn="base" hangingPunct="1">
              <a:spcBef>
                <a:spcPct val="0"/>
              </a:spcBef>
              <a:spcAft>
                <a:spcPct val="0"/>
              </a:spcAft>
              <a:buClr>
                <a:srgbClr val="0000CC"/>
              </a:buClr>
            </a:pPr>
            <a:r>
              <a:rPr lang="zh-CN" altLang="en-US" sz="2800" b="1" dirty="0" smtClean="0">
                <a:solidFill>
                  <a:srgbClr val="000000"/>
                </a:solidFill>
                <a:latin typeface="宋体" pitchFamily="2" charset="-122"/>
              </a:rPr>
              <a:t>   用于</a:t>
            </a:r>
            <a:r>
              <a:rPr lang="zh-CN" altLang="en-US" sz="2800" b="1" dirty="0">
                <a:solidFill>
                  <a:srgbClr val="000000"/>
                </a:solidFill>
                <a:latin typeface="宋体" pitchFamily="2" charset="-122"/>
              </a:rPr>
              <a:t>提取输入数据的工作缓冲区</a:t>
            </a:r>
            <a:r>
              <a:rPr lang="zh-CN" altLang="en-US" sz="2800" b="1" dirty="0">
                <a:solidFill>
                  <a:srgbClr val="000000"/>
                </a:solidFill>
                <a:latin typeface="黑体" panose="02010609060101010101" pitchFamily="49" charset="-122"/>
                <a:ea typeface="黑体" panose="02010609060101010101" pitchFamily="49" charset="-122"/>
              </a:rPr>
              <a:t> </a:t>
            </a:r>
            <a:endParaRPr lang="zh-CN" altLang="en-US" sz="2800" b="1" dirty="0">
              <a:solidFill>
                <a:srgbClr val="000000"/>
              </a:solidFill>
              <a:latin typeface="黑体" panose="02010609060101010101" pitchFamily="49" charset="-122"/>
              <a:ea typeface="黑体" panose="02010609060101010101" pitchFamily="49" charset="-122"/>
            </a:endParaRPr>
          </a:p>
          <a:p>
            <a:pPr eaLnBrk="1" fontAlgn="base" hangingPunct="1">
              <a:spcBef>
                <a:spcPct val="0"/>
              </a:spcBef>
              <a:spcAft>
                <a:spcPct val="0"/>
              </a:spcAft>
              <a:buClr>
                <a:srgbClr val="0000CC"/>
              </a:buClr>
            </a:pPr>
            <a:r>
              <a:rPr lang="zh-CN" altLang="en-US" sz="2800" b="1" dirty="0" smtClean="0">
                <a:solidFill>
                  <a:srgbClr val="000000"/>
                </a:solidFill>
                <a:latin typeface="宋体" pitchFamily="2" charset="-122"/>
              </a:rPr>
              <a:t>   用于</a:t>
            </a:r>
            <a:r>
              <a:rPr lang="zh-CN" altLang="en-US" sz="2800" b="1" dirty="0">
                <a:solidFill>
                  <a:srgbClr val="000000"/>
                </a:solidFill>
                <a:latin typeface="宋体" pitchFamily="2" charset="-122"/>
              </a:rPr>
              <a:t>收容输出数据的工作缓冲区</a:t>
            </a:r>
            <a:r>
              <a:rPr lang="zh-CN" altLang="en-US" sz="2800" b="1" dirty="0">
                <a:solidFill>
                  <a:srgbClr val="000000"/>
                </a:solidFill>
                <a:latin typeface="黑体" panose="02010609060101010101" pitchFamily="49" charset="-122"/>
                <a:ea typeface="黑体" panose="02010609060101010101" pitchFamily="49" charset="-122"/>
              </a:rPr>
              <a:t> </a:t>
            </a:r>
            <a:endParaRPr lang="zh-CN" altLang="en-US" sz="2800" b="1" dirty="0">
              <a:solidFill>
                <a:srgbClr val="000000"/>
              </a:solidFill>
              <a:latin typeface="黑体" panose="02010609060101010101" pitchFamily="49" charset="-122"/>
              <a:ea typeface="黑体" panose="02010609060101010101" pitchFamily="49" charset="-122"/>
            </a:endParaRPr>
          </a:p>
          <a:p>
            <a:pPr eaLnBrk="1" fontAlgn="base" hangingPunct="1">
              <a:spcBef>
                <a:spcPct val="0"/>
              </a:spcBef>
              <a:spcAft>
                <a:spcPct val="0"/>
              </a:spcAft>
              <a:buClr>
                <a:srgbClr val="0000CC"/>
              </a:buClr>
            </a:pPr>
            <a:r>
              <a:rPr lang="zh-CN" altLang="en-US" sz="2800" b="1" dirty="0" smtClean="0">
                <a:solidFill>
                  <a:srgbClr val="000000"/>
                </a:solidFill>
                <a:latin typeface="宋体" pitchFamily="2" charset="-122"/>
              </a:rPr>
              <a:t>   用于</a:t>
            </a:r>
            <a:r>
              <a:rPr lang="zh-CN" altLang="en-US" sz="2800" b="1" dirty="0">
                <a:solidFill>
                  <a:srgbClr val="000000"/>
                </a:solidFill>
                <a:latin typeface="宋体" pitchFamily="2" charset="-122"/>
              </a:rPr>
              <a:t>提取输出数据的工作缓冲区</a:t>
            </a:r>
            <a:r>
              <a:rPr lang="zh-CN" altLang="en-US" sz="2800" b="1" dirty="0">
                <a:solidFill>
                  <a:srgbClr val="000000"/>
                </a:solidFill>
                <a:latin typeface="黑体" panose="02010609060101010101" pitchFamily="49" charset="-122"/>
                <a:ea typeface="黑体" panose="02010609060101010101" pitchFamily="49" charset="-122"/>
              </a:rPr>
              <a:t> </a:t>
            </a:r>
            <a:endParaRPr lang="zh-CN" altLang="en-US" sz="2800" b="1" dirty="0">
              <a:solidFill>
                <a:srgbClr val="0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黑体" panose="02010609060101010101" pitchFamily="49" charset="-122"/>
                <a:ea typeface="黑体" panose="02010609060101010101" pitchFamily="49" charset="-122"/>
              </a:rPr>
              <a:t>6.1.2  I/O</a:t>
            </a:r>
            <a:r>
              <a:rPr lang="zh-CN" altLang="en-US" dirty="0">
                <a:latin typeface="黑体" panose="02010609060101010101" pitchFamily="49" charset="-122"/>
                <a:ea typeface="黑体" panose="02010609060101010101" pitchFamily="49" charset="-122"/>
              </a:rPr>
              <a:t>系统的层次结构和模型</a:t>
            </a:r>
            <a:endParaRPr lang="zh-CN" altLang="en-US" dirty="0"/>
          </a:p>
        </p:txBody>
      </p:sp>
      <p:sp>
        <p:nvSpPr>
          <p:cNvPr id="3" name="内容占位符 2"/>
          <p:cNvSpPr>
            <a:spLocks noGrp="1"/>
          </p:cNvSpPr>
          <p:nvPr>
            <p:ph idx="1"/>
          </p:nvPr>
        </p:nvSpPr>
        <p:spPr/>
        <p:txBody>
          <a:bodyPr/>
          <a:lstStyle/>
          <a:p>
            <a:pPr lvl="1"/>
            <a:r>
              <a:rPr lang="en-US" altLang="zh-CN" dirty="0" smtClean="0"/>
              <a:t>I/O</a:t>
            </a:r>
            <a:r>
              <a:rPr lang="zh-CN" altLang="en-US" dirty="0"/>
              <a:t>系统的分层</a:t>
            </a:r>
            <a:br>
              <a:rPr lang="zh-CN" altLang="en-US" dirty="0"/>
            </a:br>
            <a:r>
              <a:rPr lang="zh-CN" altLang="en-US" dirty="0" smtClean="0"/>
              <a:t>与</a:t>
            </a:r>
            <a:r>
              <a:rPr lang="zh-CN" altLang="en-US" dirty="0"/>
              <a:t>前面所述的</a:t>
            </a:r>
            <a:r>
              <a:rPr lang="en-US" altLang="zh-CN" dirty="0"/>
              <a:t>I/O</a:t>
            </a:r>
            <a:r>
              <a:rPr lang="zh-CN" altLang="en-US" dirty="0"/>
              <a:t>软件组织的层次结构相对应，</a:t>
            </a:r>
            <a:r>
              <a:rPr lang="en-US" altLang="zh-CN" dirty="0"/>
              <a:t>I/O</a:t>
            </a:r>
            <a:r>
              <a:rPr lang="zh-CN" altLang="en-US" dirty="0"/>
              <a:t>系统本身也可分为如下三个层次：</a:t>
            </a:r>
            <a:br>
              <a:rPr lang="zh-CN" altLang="en-US" dirty="0"/>
            </a:br>
            <a:r>
              <a:rPr lang="en-US" altLang="zh-CN" dirty="0" smtClean="0"/>
              <a:t>(</a:t>
            </a:r>
            <a:r>
              <a:rPr lang="en-US" altLang="zh-CN" dirty="0"/>
              <a:t>1) </a:t>
            </a:r>
            <a:r>
              <a:rPr lang="zh-CN" altLang="en-US" dirty="0"/>
              <a:t>中断处理程序。</a:t>
            </a:r>
            <a:br>
              <a:rPr lang="zh-CN" altLang="en-US" dirty="0"/>
            </a:br>
            <a:r>
              <a:rPr lang="en-US" altLang="zh-CN" dirty="0" smtClean="0"/>
              <a:t>(</a:t>
            </a:r>
            <a:r>
              <a:rPr lang="en-US" altLang="zh-CN" dirty="0"/>
              <a:t>2) </a:t>
            </a:r>
            <a:r>
              <a:rPr lang="zh-CN" altLang="en-US" dirty="0"/>
              <a:t>设备驱动程序。</a:t>
            </a:r>
            <a:br>
              <a:rPr lang="zh-CN" altLang="en-US" dirty="0"/>
            </a:br>
            <a:r>
              <a:rPr lang="en-US" altLang="zh-CN" dirty="0" smtClean="0"/>
              <a:t>(</a:t>
            </a:r>
            <a:r>
              <a:rPr lang="en-US" altLang="zh-CN" dirty="0"/>
              <a:t>3) </a:t>
            </a:r>
            <a:r>
              <a:rPr lang="zh-CN" altLang="en-US" dirty="0"/>
              <a:t>设备独立性软件。 </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2"/>
          <p:cNvSpPr>
            <a:spLocks noGrp="1" noChangeArrowheads="1"/>
          </p:cNvSpPr>
          <p:nvPr>
            <p:ph type="title"/>
          </p:nvPr>
        </p:nvSpPr>
        <p:spPr/>
        <p:txBody>
          <a:bodyPr/>
          <a:lstStyle/>
          <a:p>
            <a:pPr algn="l"/>
            <a:r>
              <a:rPr lang="en-US" altLang="zh-CN" sz="3600" dirty="0"/>
              <a:t>6.7.4  </a:t>
            </a:r>
            <a:r>
              <a:rPr lang="zh-CN" altLang="en-US" sz="3600" dirty="0"/>
              <a:t>缓冲池 </a:t>
            </a:r>
            <a:endParaRPr lang="zh-CN" altLang="en-US" sz="3600" dirty="0" smtClean="0"/>
          </a:p>
        </p:txBody>
      </p:sp>
      <p:sp>
        <p:nvSpPr>
          <p:cNvPr id="4" name="灯片编号占位符 5"/>
          <p:cNvSpPr>
            <a:spLocks noGrp="1"/>
          </p:cNvSpPr>
          <p:nvPr>
            <p:ph type="sldNum" sz="quarter" idx="12"/>
          </p:nvPr>
        </p:nvSpPr>
        <p:spPr/>
        <p:txBody>
          <a:bodyPr/>
          <a:lstStyle/>
          <a:p>
            <a:pPr>
              <a:defRPr/>
            </a:pPr>
            <a:fld id="{0A304997-3D9B-4646-95EF-3A00E82C3A7A}" type="slidenum">
              <a:rPr lang="en-US" altLang="zh-CN"/>
            </a:fld>
            <a:endParaRPr lang="en-US" altLang="zh-CN"/>
          </a:p>
        </p:txBody>
      </p:sp>
      <p:sp>
        <p:nvSpPr>
          <p:cNvPr id="322564" name="Text Box 3"/>
          <p:cNvSpPr txBox="1">
            <a:spLocks noChangeArrowheads="1"/>
          </p:cNvSpPr>
          <p:nvPr/>
        </p:nvSpPr>
        <p:spPr bwMode="auto">
          <a:xfrm>
            <a:off x="457200" y="1412776"/>
            <a:ext cx="8579296"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b="1" dirty="0">
                <a:solidFill>
                  <a:srgbClr val="0033CC"/>
                </a:solidFill>
              </a:rPr>
              <a:t>2</a:t>
            </a:r>
            <a:r>
              <a:rPr lang="zh-CN" altLang="en-US" b="1" dirty="0">
                <a:solidFill>
                  <a:srgbClr val="0033CC"/>
                </a:solidFill>
                <a:latin typeface="宋体" pitchFamily="2" charset="-122"/>
              </a:rPr>
              <a:t>．</a:t>
            </a:r>
            <a:r>
              <a:rPr lang="en-US" altLang="zh-CN" b="1" dirty="0" err="1">
                <a:solidFill>
                  <a:srgbClr val="0033CC"/>
                </a:solidFill>
              </a:rPr>
              <a:t>Getbuf</a:t>
            </a:r>
            <a:r>
              <a:rPr lang="zh-CN" altLang="en-US" b="1" dirty="0">
                <a:solidFill>
                  <a:srgbClr val="0033CC"/>
                </a:solidFill>
                <a:latin typeface="宋体" pitchFamily="2" charset="-122"/>
              </a:rPr>
              <a:t>和</a:t>
            </a:r>
            <a:r>
              <a:rPr lang="en-US" altLang="zh-CN" b="1" dirty="0" err="1">
                <a:solidFill>
                  <a:srgbClr val="0033CC"/>
                </a:solidFill>
              </a:rPr>
              <a:t>Putbuf</a:t>
            </a:r>
            <a:r>
              <a:rPr lang="zh-CN" altLang="en-US" b="1" dirty="0">
                <a:solidFill>
                  <a:srgbClr val="0033CC"/>
                </a:solidFill>
                <a:latin typeface="宋体" pitchFamily="2" charset="-122"/>
              </a:rPr>
              <a:t>过程</a:t>
            </a:r>
            <a:r>
              <a:rPr lang="zh-CN" altLang="en-US" b="1" dirty="0">
                <a:solidFill>
                  <a:srgbClr val="000000"/>
                </a:solidFill>
              </a:rPr>
              <a:t> </a:t>
            </a:r>
            <a:endParaRPr lang="zh-CN" altLang="en-US" b="1" dirty="0">
              <a:solidFill>
                <a:srgbClr val="000000"/>
              </a:solidFill>
            </a:endParaRPr>
          </a:p>
          <a:p>
            <a:pPr eaLnBrk="1" fontAlgn="base" hangingPunct="1">
              <a:spcBef>
                <a:spcPct val="0"/>
              </a:spcBef>
              <a:spcAft>
                <a:spcPct val="0"/>
              </a:spcAft>
            </a:pPr>
            <a:r>
              <a:rPr lang="zh-CN" altLang="en-US" sz="2000" b="1" dirty="0">
                <a:solidFill>
                  <a:srgbClr val="996600"/>
                </a:solidFill>
                <a:ea typeface="楷体_GB2312" pitchFamily="49" charset="-122"/>
              </a:rPr>
              <a:t>设</a:t>
            </a:r>
            <a:r>
              <a:rPr lang="en-US" altLang="zh-CN" sz="2000" b="1" dirty="0">
                <a:solidFill>
                  <a:srgbClr val="996600"/>
                </a:solidFill>
                <a:ea typeface="楷体_GB2312" pitchFamily="49" charset="-122"/>
              </a:rPr>
              <a:t>type</a:t>
            </a:r>
            <a:r>
              <a:rPr lang="zh-CN" altLang="en-US" sz="2000" b="1" dirty="0">
                <a:solidFill>
                  <a:srgbClr val="996600"/>
                </a:solidFill>
                <a:ea typeface="楷体_GB2312" pitchFamily="49" charset="-122"/>
              </a:rPr>
              <a:t>指向队列，互斥信号量</a:t>
            </a:r>
            <a:r>
              <a:rPr lang="en-US" altLang="zh-CN" sz="2000" b="1" dirty="0">
                <a:solidFill>
                  <a:srgbClr val="996600"/>
                </a:solidFill>
                <a:ea typeface="楷体_GB2312" pitchFamily="49" charset="-122"/>
              </a:rPr>
              <a:t>MS(type)</a:t>
            </a:r>
            <a:r>
              <a:rPr lang="zh-CN" altLang="en-US" sz="2000" b="1" dirty="0">
                <a:solidFill>
                  <a:srgbClr val="996600"/>
                </a:solidFill>
                <a:ea typeface="楷体_GB2312" pitchFamily="49" charset="-122"/>
              </a:rPr>
              <a:t>，资源信号量</a:t>
            </a:r>
            <a:r>
              <a:rPr lang="en-US" altLang="zh-CN" sz="2000" b="1" dirty="0">
                <a:solidFill>
                  <a:srgbClr val="996600"/>
                </a:solidFill>
                <a:ea typeface="楷体_GB2312" pitchFamily="49" charset="-122"/>
              </a:rPr>
              <a:t>RS(type)</a:t>
            </a:r>
            <a:endParaRPr lang="en-US" altLang="zh-CN" sz="2000" b="1" dirty="0">
              <a:solidFill>
                <a:srgbClr val="996600"/>
              </a:solidFill>
              <a:ea typeface="楷体_GB2312" pitchFamily="49" charset="-122"/>
            </a:endParaRPr>
          </a:p>
          <a:p>
            <a:pPr algn="just" eaLnBrk="1" fontAlgn="base" hangingPunct="1">
              <a:spcBef>
                <a:spcPct val="0"/>
              </a:spcBef>
              <a:spcAft>
                <a:spcPct val="0"/>
              </a:spcAft>
            </a:pPr>
            <a:r>
              <a:rPr lang="en-US" altLang="zh-CN" sz="2000" b="1" dirty="0">
                <a:solidFill>
                  <a:srgbClr val="0033CC"/>
                </a:solidFill>
              </a:rPr>
              <a:t>Procedure </a:t>
            </a:r>
            <a:r>
              <a:rPr lang="en-US" altLang="zh-CN" sz="2000" b="1" dirty="0" err="1">
                <a:solidFill>
                  <a:srgbClr val="0033CC"/>
                </a:solidFill>
              </a:rPr>
              <a:t>Getbuf</a:t>
            </a:r>
            <a:r>
              <a:rPr lang="en-US" altLang="zh-CN" sz="2000" b="1" dirty="0">
                <a:solidFill>
                  <a:srgbClr val="0033CC"/>
                </a:solidFill>
              </a:rPr>
              <a:t>(type)</a:t>
            </a:r>
            <a:r>
              <a:rPr lang="en-US" altLang="zh-CN" sz="2000" b="1" dirty="0">
                <a:solidFill>
                  <a:srgbClr val="000000"/>
                </a:solidFill>
              </a:rPr>
              <a:t> </a:t>
            </a:r>
            <a:r>
              <a:rPr lang="en-US" altLang="zh-CN" sz="2000" b="1" dirty="0">
                <a:solidFill>
                  <a:srgbClr val="996600"/>
                </a:solidFill>
              </a:rPr>
              <a:t>//</a:t>
            </a:r>
            <a:r>
              <a:rPr lang="zh-CN" altLang="en-US" sz="2000" b="1" dirty="0">
                <a:solidFill>
                  <a:srgbClr val="996600"/>
                </a:solidFill>
              </a:rPr>
              <a:t>从</a:t>
            </a:r>
            <a:r>
              <a:rPr lang="en-US" altLang="zh-CN" sz="2000" b="1" dirty="0">
                <a:solidFill>
                  <a:srgbClr val="996600"/>
                </a:solidFill>
              </a:rPr>
              <a:t>type</a:t>
            </a:r>
            <a:r>
              <a:rPr lang="zh-CN" altLang="en-US" sz="2000" b="1" dirty="0">
                <a:solidFill>
                  <a:srgbClr val="996600"/>
                </a:solidFill>
              </a:rPr>
              <a:t>所指队列的队首摘取一个缓冲区</a:t>
            </a:r>
            <a:endParaRPr lang="zh-CN" altLang="en-US" sz="2000" b="1" dirty="0">
              <a:solidFill>
                <a:srgbClr val="996600"/>
              </a:solidFill>
            </a:endParaRPr>
          </a:p>
          <a:p>
            <a:pPr algn="just" eaLnBrk="1" fontAlgn="base" hangingPunct="1">
              <a:spcBef>
                <a:spcPct val="0"/>
              </a:spcBef>
              <a:spcAft>
                <a:spcPct val="0"/>
              </a:spcAft>
            </a:pPr>
            <a:r>
              <a:rPr lang="en-US" altLang="zh-CN" sz="2000" b="1" dirty="0">
                <a:solidFill>
                  <a:srgbClr val="000000"/>
                </a:solidFill>
              </a:rPr>
              <a:t>{ wait(RS(type))</a:t>
            </a:r>
            <a:r>
              <a:rPr lang="zh-CN" altLang="en-US" sz="2000" b="1" dirty="0">
                <a:solidFill>
                  <a:srgbClr val="000000"/>
                </a:solidFill>
              </a:rPr>
              <a:t>；</a:t>
            </a:r>
            <a:endParaRPr lang="zh-CN" altLang="en-US" sz="2000" b="1" dirty="0">
              <a:solidFill>
                <a:srgbClr val="000000"/>
              </a:solidFill>
            </a:endParaRPr>
          </a:p>
          <a:p>
            <a:pPr algn="just" eaLnBrk="1" fontAlgn="base" hangingPunct="1">
              <a:spcBef>
                <a:spcPct val="0"/>
              </a:spcBef>
              <a:spcAft>
                <a:spcPct val="0"/>
              </a:spcAft>
            </a:pPr>
            <a:r>
              <a:rPr lang="en-US" altLang="zh-CN" sz="2000" b="1" dirty="0">
                <a:solidFill>
                  <a:srgbClr val="000000"/>
                </a:solidFill>
              </a:rPr>
              <a:t>wait(MS(type))</a:t>
            </a:r>
            <a:r>
              <a:rPr lang="zh-CN" altLang="en-US" sz="2000" b="1" dirty="0">
                <a:solidFill>
                  <a:srgbClr val="000000"/>
                </a:solidFill>
              </a:rPr>
              <a:t>；</a:t>
            </a:r>
            <a:endParaRPr lang="zh-CN" altLang="en-US" sz="2000" b="1" dirty="0">
              <a:solidFill>
                <a:srgbClr val="000000"/>
              </a:solidFill>
            </a:endParaRPr>
          </a:p>
          <a:p>
            <a:pPr algn="just" eaLnBrk="1" fontAlgn="base" hangingPunct="1">
              <a:spcBef>
                <a:spcPct val="0"/>
              </a:spcBef>
              <a:spcAft>
                <a:spcPct val="0"/>
              </a:spcAft>
            </a:pPr>
            <a:r>
              <a:rPr lang="en-US" altLang="zh-CN" sz="2000" b="1" dirty="0">
                <a:solidFill>
                  <a:srgbClr val="000000"/>
                </a:solidFill>
              </a:rPr>
              <a:t>B(number)=</a:t>
            </a:r>
            <a:r>
              <a:rPr lang="en-US" altLang="zh-CN" sz="2000" b="1" dirty="0" err="1">
                <a:solidFill>
                  <a:srgbClr val="000000"/>
                </a:solidFill>
              </a:rPr>
              <a:t>Takebuf</a:t>
            </a:r>
            <a:r>
              <a:rPr lang="en-US" altLang="zh-CN" sz="2000" b="1" dirty="0">
                <a:solidFill>
                  <a:srgbClr val="000000"/>
                </a:solidFill>
              </a:rPr>
              <a:t>(type);</a:t>
            </a:r>
            <a:r>
              <a:rPr lang="en-US" altLang="zh-CN" sz="2000" b="1" dirty="0">
                <a:solidFill>
                  <a:srgbClr val="996600"/>
                </a:solidFill>
              </a:rPr>
              <a:t>//</a:t>
            </a:r>
            <a:r>
              <a:rPr lang="zh-CN" altLang="en-US" sz="2000" b="1" dirty="0">
                <a:solidFill>
                  <a:srgbClr val="996600"/>
                </a:solidFill>
              </a:rPr>
              <a:t>从</a:t>
            </a:r>
            <a:r>
              <a:rPr lang="en-US" altLang="zh-CN" sz="2000" b="1" dirty="0">
                <a:solidFill>
                  <a:srgbClr val="996600"/>
                </a:solidFill>
              </a:rPr>
              <a:t>type</a:t>
            </a:r>
            <a:r>
              <a:rPr lang="zh-CN" altLang="en-US" sz="2000" b="1" dirty="0">
                <a:solidFill>
                  <a:srgbClr val="996600"/>
                </a:solidFill>
              </a:rPr>
              <a:t>所指队列的队首摘取一个缓冲区</a:t>
            </a:r>
            <a:endParaRPr lang="zh-CN" altLang="en-US" sz="2000" b="1" dirty="0">
              <a:solidFill>
                <a:srgbClr val="996600"/>
              </a:solidFill>
            </a:endParaRPr>
          </a:p>
          <a:p>
            <a:pPr algn="just" eaLnBrk="1" fontAlgn="base" hangingPunct="1">
              <a:spcBef>
                <a:spcPct val="0"/>
              </a:spcBef>
              <a:spcAft>
                <a:spcPct val="0"/>
              </a:spcAft>
            </a:pPr>
            <a:r>
              <a:rPr lang="en-US" altLang="zh-CN" sz="2000" b="1" dirty="0">
                <a:solidFill>
                  <a:srgbClr val="000000"/>
                </a:solidFill>
              </a:rPr>
              <a:t>signal(MS(type))</a:t>
            </a:r>
            <a:r>
              <a:rPr lang="zh-CN" altLang="en-US" sz="2000" b="1" dirty="0">
                <a:solidFill>
                  <a:srgbClr val="000000"/>
                </a:solidFill>
              </a:rPr>
              <a:t>；</a:t>
            </a:r>
            <a:endParaRPr lang="zh-CN" altLang="en-US" sz="2000" b="1" dirty="0">
              <a:solidFill>
                <a:srgbClr val="000000"/>
              </a:solidFill>
            </a:endParaRPr>
          </a:p>
          <a:p>
            <a:pPr eaLnBrk="1" fontAlgn="base" hangingPunct="1">
              <a:spcBef>
                <a:spcPct val="0"/>
              </a:spcBef>
              <a:spcAft>
                <a:spcPct val="0"/>
              </a:spcAft>
            </a:pPr>
            <a:r>
              <a:rPr lang="zh-CN" altLang="en-US" sz="2000" b="1" dirty="0">
                <a:solidFill>
                  <a:srgbClr val="000000"/>
                </a:solidFill>
              </a:rPr>
              <a:t>  </a:t>
            </a:r>
            <a:r>
              <a:rPr lang="en-US" altLang="zh-CN" sz="2000" b="1" dirty="0">
                <a:solidFill>
                  <a:srgbClr val="000000"/>
                </a:solidFill>
              </a:rPr>
              <a:t>}</a:t>
            </a:r>
            <a:r>
              <a:rPr lang="en-US" altLang="zh-CN" sz="2000" b="1" dirty="0">
                <a:solidFill>
                  <a:srgbClr val="000000"/>
                </a:solidFill>
                <a:ea typeface="楷体_GB2312" pitchFamily="49" charset="-122"/>
              </a:rPr>
              <a:t> </a:t>
            </a:r>
            <a:endParaRPr lang="en-US" altLang="zh-CN" sz="2000" b="1" dirty="0">
              <a:solidFill>
                <a:srgbClr val="000000"/>
              </a:solidFill>
              <a:ea typeface="楷体_GB2312" pitchFamily="49" charset="-122"/>
            </a:endParaRPr>
          </a:p>
          <a:p>
            <a:pPr algn="just" eaLnBrk="1" fontAlgn="base" hangingPunct="1">
              <a:spcBef>
                <a:spcPct val="0"/>
              </a:spcBef>
              <a:spcAft>
                <a:spcPct val="0"/>
              </a:spcAft>
            </a:pPr>
            <a:r>
              <a:rPr lang="en-US" altLang="zh-CN" sz="2000" b="1" dirty="0">
                <a:solidFill>
                  <a:srgbClr val="0033CC"/>
                </a:solidFill>
              </a:rPr>
              <a:t>Procedure </a:t>
            </a:r>
            <a:r>
              <a:rPr lang="en-US" altLang="zh-CN" sz="2000" b="1" dirty="0" err="1">
                <a:solidFill>
                  <a:srgbClr val="0033CC"/>
                </a:solidFill>
              </a:rPr>
              <a:t>Putbuf</a:t>
            </a:r>
            <a:r>
              <a:rPr lang="en-US" altLang="zh-CN" sz="2000" b="1" dirty="0">
                <a:solidFill>
                  <a:srgbClr val="0033CC"/>
                </a:solidFill>
              </a:rPr>
              <a:t>(type</a:t>
            </a:r>
            <a:r>
              <a:rPr lang="zh-CN" altLang="en-US" sz="2000" b="1" dirty="0">
                <a:solidFill>
                  <a:srgbClr val="0033CC"/>
                </a:solidFill>
              </a:rPr>
              <a:t>，</a:t>
            </a:r>
            <a:r>
              <a:rPr lang="en-US" altLang="zh-CN" sz="2000" b="1" dirty="0">
                <a:solidFill>
                  <a:srgbClr val="0033CC"/>
                </a:solidFill>
              </a:rPr>
              <a:t>number)</a:t>
            </a:r>
            <a:endParaRPr lang="en-US" altLang="zh-CN" sz="2000" b="1" dirty="0">
              <a:solidFill>
                <a:srgbClr val="0033CC"/>
              </a:solidFill>
            </a:endParaRPr>
          </a:p>
          <a:p>
            <a:pPr algn="just" eaLnBrk="1" fontAlgn="base" hangingPunct="1">
              <a:spcBef>
                <a:spcPct val="0"/>
              </a:spcBef>
              <a:spcAft>
                <a:spcPct val="0"/>
              </a:spcAft>
            </a:pPr>
            <a:r>
              <a:rPr lang="en-US" altLang="zh-CN" sz="2000" b="1" dirty="0">
                <a:solidFill>
                  <a:srgbClr val="000000"/>
                </a:solidFill>
              </a:rPr>
              <a:t>{ </a:t>
            </a:r>
            <a:endParaRPr lang="en-US" altLang="zh-CN" sz="2000" b="1" dirty="0">
              <a:solidFill>
                <a:srgbClr val="996600"/>
              </a:solidFill>
            </a:endParaRPr>
          </a:p>
          <a:p>
            <a:pPr algn="just" eaLnBrk="1" fontAlgn="base" hangingPunct="1">
              <a:spcBef>
                <a:spcPct val="0"/>
              </a:spcBef>
              <a:spcAft>
                <a:spcPct val="0"/>
              </a:spcAft>
            </a:pPr>
            <a:r>
              <a:rPr lang="en-US" altLang="zh-CN" sz="2000" b="1" dirty="0">
                <a:solidFill>
                  <a:srgbClr val="000000"/>
                </a:solidFill>
              </a:rPr>
              <a:t>  wait(MS(type)) </a:t>
            </a:r>
            <a:r>
              <a:rPr lang="zh-CN" altLang="en-US" sz="2000" b="1" dirty="0">
                <a:solidFill>
                  <a:srgbClr val="000000"/>
                </a:solidFill>
              </a:rPr>
              <a:t>；</a:t>
            </a:r>
            <a:endParaRPr lang="zh-CN" altLang="en-US" sz="2000" b="1" dirty="0">
              <a:solidFill>
                <a:srgbClr val="000000"/>
              </a:solidFill>
            </a:endParaRPr>
          </a:p>
          <a:p>
            <a:pPr algn="just" eaLnBrk="1" fontAlgn="base" hangingPunct="1">
              <a:spcBef>
                <a:spcPct val="0"/>
              </a:spcBef>
              <a:spcAft>
                <a:spcPct val="0"/>
              </a:spcAft>
            </a:pPr>
            <a:r>
              <a:rPr lang="zh-CN" altLang="en-US" sz="2000" b="1" dirty="0">
                <a:solidFill>
                  <a:srgbClr val="000000"/>
                </a:solidFill>
              </a:rPr>
              <a:t>  </a:t>
            </a:r>
            <a:r>
              <a:rPr lang="en-US" altLang="zh-CN" sz="2000" b="1" dirty="0" err="1">
                <a:solidFill>
                  <a:srgbClr val="000000"/>
                </a:solidFill>
              </a:rPr>
              <a:t>Addbuf</a:t>
            </a:r>
            <a:r>
              <a:rPr lang="en-US" altLang="zh-CN" sz="2000" b="1" dirty="0">
                <a:solidFill>
                  <a:srgbClr val="000000"/>
                </a:solidFill>
              </a:rPr>
              <a:t>(</a:t>
            </a:r>
            <a:r>
              <a:rPr lang="en-US" altLang="zh-CN" sz="2000" b="1" dirty="0" err="1">
                <a:solidFill>
                  <a:srgbClr val="000000"/>
                </a:solidFill>
              </a:rPr>
              <a:t>type,number</a:t>
            </a:r>
            <a:r>
              <a:rPr lang="en-US" altLang="zh-CN" sz="2000" b="1" dirty="0">
                <a:solidFill>
                  <a:srgbClr val="000000"/>
                </a:solidFill>
              </a:rPr>
              <a:t>);</a:t>
            </a:r>
            <a:r>
              <a:rPr lang="en-US" altLang="zh-CN" sz="2000" b="1" dirty="0">
                <a:solidFill>
                  <a:srgbClr val="996600"/>
                </a:solidFill>
              </a:rPr>
              <a:t>//</a:t>
            </a:r>
            <a:r>
              <a:rPr lang="zh-CN" altLang="en-US" sz="2000" b="1" dirty="0">
                <a:solidFill>
                  <a:srgbClr val="996600"/>
                </a:solidFill>
              </a:rPr>
              <a:t>将</a:t>
            </a:r>
            <a:r>
              <a:rPr lang="en-US" altLang="zh-CN" sz="2000" b="1" dirty="0">
                <a:solidFill>
                  <a:srgbClr val="996600"/>
                </a:solidFill>
              </a:rPr>
              <a:t>number</a:t>
            </a:r>
            <a:r>
              <a:rPr lang="zh-CN" altLang="en-US" sz="2000" b="1" dirty="0">
                <a:solidFill>
                  <a:srgbClr val="996600"/>
                </a:solidFill>
              </a:rPr>
              <a:t>所指缓冲区挂到</a:t>
            </a:r>
            <a:r>
              <a:rPr lang="en-US" altLang="zh-CN" sz="2000" b="1" dirty="0">
                <a:solidFill>
                  <a:srgbClr val="996600"/>
                </a:solidFill>
              </a:rPr>
              <a:t>type</a:t>
            </a:r>
            <a:r>
              <a:rPr lang="zh-CN" altLang="en-US" sz="2000" b="1" dirty="0">
                <a:solidFill>
                  <a:srgbClr val="996600"/>
                </a:solidFill>
              </a:rPr>
              <a:t>所指队列上</a:t>
            </a:r>
            <a:endParaRPr lang="zh-CN" altLang="en-US" sz="2000" b="1" dirty="0">
              <a:solidFill>
                <a:srgbClr val="000000"/>
              </a:solidFill>
            </a:endParaRPr>
          </a:p>
          <a:p>
            <a:pPr algn="just" eaLnBrk="1" fontAlgn="base" hangingPunct="1">
              <a:spcBef>
                <a:spcPct val="0"/>
              </a:spcBef>
              <a:spcAft>
                <a:spcPct val="0"/>
              </a:spcAft>
            </a:pPr>
            <a:r>
              <a:rPr lang="zh-CN" altLang="en-US" sz="2000" b="1" dirty="0">
                <a:solidFill>
                  <a:srgbClr val="000000"/>
                </a:solidFill>
              </a:rPr>
              <a:t>  </a:t>
            </a:r>
            <a:r>
              <a:rPr lang="en-US" altLang="zh-CN" sz="2000" b="1" dirty="0">
                <a:solidFill>
                  <a:srgbClr val="000000"/>
                </a:solidFill>
              </a:rPr>
              <a:t>signal(MS(type)) </a:t>
            </a:r>
            <a:r>
              <a:rPr lang="zh-CN" altLang="en-US" sz="2000" b="1" dirty="0">
                <a:solidFill>
                  <a:srgbClr val="000000"/>
                </a:solidFill>
              </a:rPr>
              <a:t>；</a:t>
            </a:r>
            <a:endParaRPr lang="zh-CN" altLang="en-US" sz="2000" b="1" dirty="0">
              <a:solidFill>
                <a:srgbClr val="000000"/>
              </a:solidFill>
            </a:endParaRPr>
          </a:p>
          <a:p>
            <a:pPr algn="just" eaLnBrk="1" fontAlgn="base" hangingPunct="1">
              <a:spcBef>
                <a:spcPct val="0"/>
              </a:spcBef>
              <a:spcAft>
                <a:spcPct val="0"/>
              </a:spcAft>
            </a:pPr>
            <a:r>
              <a:rPr lang="zh-CN" altLang="en-US" sz="2000" b="1" dirty="0">
                <a:solidFill>
                  <a:srgbClr val="000000"/>
                </a:solidFill>
              </a:rPr>
              <a:t>  </a:t>
            </a:r>
            <a:r>
              <a:rPr lang="en-US" altLang="zh-CN" sz="2000" b="1" dirty="0">
                <a:solidFill>
                  <a:srgbClr val="000000"/>
                </a:solidFill>
              </a:rPr>
              <a:t>signal(RS(type)) </a:t>
            </a:r>
            <a:r>
              <a:rPr lang="zh-CN" altLang="en-US" sz="2000" b="1" dirty="0">
                <a:solidFill>
                  <a:srgbClr val="000000"/>
                </a:solidFill>
              </a:rPr>
              <a:t>；</a:t>
            </a:r>
            <a:endParaRPr lang="zh-CN" altLang="en-US" sz="2000" b="1" dirty="0">
              <a:solidFill>
                <a:srgbClr val="000000"/>
              </a:solidFill>
            </a:endParaRPr>
          </a:p>
          <a:p>
            <a:pPr eaLnBrk="1" fontAlgn="base" hangingPunct="1">
              <a:spcBef>
                <a:spcPct val="0"/>
              </a:spcBef>
              <a:spcAft>
                <a:spcPct val="0"/>
              </a:spcAft>
            </a:pPr>
            <a:r>
              <a:rPr lang="zh-CN" altLang="en-US" sz="2000" b="1" dirty="0">
                <a:solidFill>
                  <a:srgbClr val="000000"/>
                </a:solidFill>
              </a:rPr>
              <a:t>  </a:t>
            </a:r>
            <a:r>
              <a:rPr lang="en-US" altLang="zh-CN" sz="2000" b="1" dirty="0">
                <a:solidFill>
                  <a:srgbClr val="000000"/>
                </a:solidFill>
              </a:rPr>
              <a:t>}</a:t>
            </a:r>
            <a:r>
              <a:rPr lang="en-US" altLang="zh-CN" sz="2000" b="1" dirty="0">
                <a:solidFill>
                  <a:srgbClr val="000000"/>
                </a:solidFill>
                <a:ea typeface="楷体_GB2312" pitchFamily="49" charset="-122"/>
              </a:rPr>
              <a:t> </a:t>
            </a:r>
            <a:r>
              <a:rPr lang="en-US" altLang="zh-CN" b="1" dirty="0">
                <a:solidFill>
                  <a:srgbClr val="000000"/>
                </a:solidFill>
              </a:rPr>
              <a:t> </a:t>
            </a:r>
            <a:endParaRPr lang="en-US" altLang="zh-CN" b="1" dirty="0">
              <a:solidFill>
                <a:srgbClr val="000000"/>
              </a:solidFil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2"/>
          <p:cNvSpPr>
            <a:spLocks noGrp="1" noChangeArrowheads="1"/>
          </p:cNvSpPr>
          <p:nvPr>
            <p:ph type="title"/>
          </p:nvPr>
        </p:nvSpPr>
        <p:spPr/>
        <p:txBody>
          <a:bodyPr/>
          <a:lstStyle/>
          <a:p>
            <a:pPr eaLnBrk="1" hangingPunct="1"/>
            <a:r>
              <a:rPr lang="en-US" altLang="zh-CN" sz="3600" smtClean="0">
                <a:latin typeface="黑体" panose="02010609060101010101" pitchFamily="49" charset="-122"/>
              </a:rPr>
              <a:t>3</a:t>
            </a:r>
            <a:r>
              <a:rPr lang="zh-CN" altLang="en-US" sz="3600" smtClean="0">
                <a:latin typeface="黑体" panose="02010609060101010101" pitchFamily="49" charset="-122"/>
              </a:rPr>
              <a:t>．缓冲池的工作方式 </a:t>
            </a:r>
            <a:endParaRPr lang="zh-CN" altLang="en-US" sz="3600" smtClean="0">
              <a:latin typeface="黑体" panose="02010609060101010101" pitchFamily="49" charset="-122"/>
            </a:endParaRPr>
          </a:p>
        </p:txBody>
      </p:sp>
      <p:sp>
        <p:nvSpPr>
          <p:cNvPr id="7" name="灯片编号占位符 5"/>
          <p:cNvSpPr>
            <a:spLocks noGrp="1"/>
          </p:cNvSpPr>
          <p:nvPr>
            <p:ph type="sldNum" sz="quarter" idx="12"/>
          </p:nvPr>
        </p:nvSpPr>
        <p:spPr/>
        <p:txBody>
          <a:bodyPr/>
          <a:lstStyle/>
          <a:p>
            <a:pPr>
              <a:defRPr/>
            </a:pPr>
            <a:fld id="{FFC8454F-F072-4A86-9A86-4B16AEEF6C99}" type="slidenum">
              <a:rPr lang="en-US" altLang="zh-CN"/>
            </a:fld>
            <a:endParaRPr lang="en-US" altLang="zh-CN"/>
          </a:p>
        </p:txBody>
      </p:sp>
      <p:sp>
        <p:nvSpPr>
          <p:cNvPr id="323588" name="Text Box 3"/>
          <p:cNvSpPr txBox="1">
            <a:spLocks noChangeArrowheads="1"/>
          </p:cNvSpPr>
          <p:nvPr/>
        </p:nvSpPr>
        <p:spPr bwMode="auto">
          <a:xfrm>
            <a:off x="457200" y="1532861"/>
            <a:ext cx="8001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CC"/>
                </a:solidFill>
                <a:latin typeface="黑体" panose="02010609060101010101" pitchFamily="49" charset="-122"/>
                <a:ea typeface="黑体" panose="02010609060101010101" pitchFamily="49" charset="-122"/>
              </a:rPr>
              <a:t>四种工作方式</a:t>
            </a:r>
            <a:r>
              <a:rPr lang="zh-CN" altLang="en-US" b="1" dirty="0">
                <a:solidFill>
                  <a:srgbClr val="000000"/>
                </a:solidFill>
                <a:latin typeface="宋体" pitchFamily="2" charset="-122"/>
              </a:rPr>
              <a:t>：</a:t>
            </a:r>
            <a:r>
              <a:rPr lang="zh-CN" altLang="en-US" b="1" dirty="0">
                <a:solidFill>
                  <a:srgbClr val="996600"/>
                </a:solidFill>
                <a:latin typeface="仿宋_GB2312" pitchFamily="49" charset="-122"/>
                <a:ea typeface="仿宋_GB2312" pitchFamily="49" charset="-122"/>
              </a:rPr>
              <a:t>收容输入、提取输入、收容输出、提取输出</a:t>
            </a:r>
            <a:r>
              <a:rPr lang="zh-CN" altLang="en-US" b="1" dirty="0" smtClean="0">
                <a:solidFill>
                  <a:srgbClr val="000000"/>
                </a:solidFill>
                <a:latin typeface="宋体" pitchFamily="2" charset="-122"/>
              </a:rPr>
              <a:t>。</a:t>
            </a:r>
            <a:endParaRPr lang="en-US" altLang="zh-CN" b="1" dirty="0">
              <a:solidFill>
                <a:srgbClr val="000000"/>
              </a:solidFill>
            </a:endParaRPr>
          </a:p>
        </p:txBody>
      </p:sp>
      <p:sp>
        <p:nvSpPr>
          <p:cNvPr id="323589" name="Rectangle 4"/>
          <p:cNvSpPr>
            <a:spLocks noChangeArrowheads="1"/>
          </p:cNvSpPr>
          <p:nvPr/>
        </p:nvSpPr>
        <p:spPr bwMode="auto">
          <a:xfrm>
            <a:off x="2700338" y="2719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23590" name="Picture 5" descr="OS图5-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7605" y="2370766"/>
            <a:ext cx="5984875"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3591" name="Text Box 6"/>
          <p:cNvSpPr txBox="1">
            <a:spLocks noChangeArrowheads="1"/>
          </p:cNvSpPr>
          <p:nvPr/>
        </p:nvSpPr>
        <p:spPr bwMode="auto">
          <a:xfrm>
            <a:off x="587896" y="4653136"/>
            <a:ext cx="7924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b="1" dirty="0">
                <a:solidFill>
                  <a:srgbClr val="0033CC"/>
                </a:solidFill>
                <a:latin typeface="楷体_GB2312" pitchFamily="49" charset="-122"/>
                <a:ea typeface="楷体_GB2312" pitchFamily="49" charset="-122"/>
              </a:rPr>
              <a:t>收容输入</a:t>
            </a:r>
            <a:r>
              <a:rPr lang="zh-CN" altLang="en-US" sz="2000" b="1" dirty="0">
                <a:solidFill>
                  <a:srgbClr val="000000"/>
                </a:solidFill>
              </a:rPr>
              <a:t> </a:t>
            </a:r>
            <a:endParaRPr lang="zh-CN" altLang="en-US" sz="2000" b="1" dirty="0">
              <a:solidFill>
                <a:srgbClr val="000000"/>
              </a:solidFill>
            </a:endParaRPr>
          </a:p>
          <a:p>
            <a:pPr eaLnBrk="1" fontAlgn="base" hangingPunct="1">
              <a:spcBef>
                <a:spcPct val="0"/>
              </a:spcBef>
              <a:spcAft>
                <a:spcPct val="0"/>
              </a:spcAft>
            </a:pPr>
            <a:r>
              <a:rPr lang="zh-CN" altLang="en-US" sz="2000" b="1" dirty="0">
                <a:solidFill>
                  <a:srgbClr val="000000"/>
                </a:solidFill>
                <a:latin typeface="宋体" pitchFamily="2" charset="-122"/>
              </a:rPr>
              <a:t>输入进程需要数据时，调用</a:t>
            </a:r>
            <a:r>
              <a:rPr lang="en-US" altLang="zh-CN" sz="2000" b="1" dirty="0" err="1">
                <a:solidFill>
                  <a:srgbClr val="000000"/>
                </a:solidFill>
              </a:rPr>
              <a:t>Getbuf</a:t>
            </a:r>
            <a:r>
              <a:rPr lang="en-US" altLang="zh-CN" sz="2000" b="1" dirty="0">
                <a:solidFill>
                  <a:srgbClr val="000000"/>
                </a:solidFill>
              </a:rPr>
              <a:t>(</a:t>
            </a:r>
            <a:r>
              <a:rPr lang="en-US" altLang="zh-CN" sz="2000" b="1" dirty="0" err="1">
                <a:solidFill>
                  <a:srgbClr val="000000"/>
                </a:solidFill>
              </a:rPr>
              <a:t>emq</a:t>
            </a:r>
            <a:r>
              <a:rPr lang="en-US" altLang="zh-CN" sz="2000" b="1" dirty="0">
                <a:solidFill>
                  <a:srgbClr val="000000"/>
                </a:solidFill>
              </a:rPr>
              <a:t>)</a:t>
            </a:r>
            <a:r>
              <a:rPr lang="zh-CN" altLang="en-US" sz="2000" b="1" dirty="0">
                <a:solidFill>
                  <a:srgbClr val="000000"/>
                </a:solidFill>
                <a:latin typeface="宋体" pitchFamily="2" charset="-122"/>
              </a:rPr>
              <a:t>过程，从空缓冲队列</a:t>
            </a:r>
            <a:r>
              <a:rPr lang="en-US" altLang="zh-CN" sz="2000" b="1" dirty="0" err="1">
                <a:solidFill>
                  <a:srgbClr val="000000"/>
                </a:solidFill>
              </a:rPr>
              <a:t>emq</a:t>
            </a:r>
            <a:r>
              <a:rPr lang="zh-CN" altLang="en-US" sz="2000" b="1" dirty="0">
                <a:solidFill>
                  <a:srgbClr val="000000"/>
                </a:solidFill>
                <a:latin typeface="宋体" pitchFamily="2" charset="-122"/>
              </a:rPr>
              <a:t>的队首摘下一个空缓冲区，把它作为收容输入工作缓冲区</a:t>
            </a:r>
            <a:r>
              <a:rPr lang="en-US" altLang="zh-CN" sz="2000" b="1" dirty="0">
                <a:solidFill>
                  <a:srgbClr val="000000"/>
                </a:solidFill>
              </a:rPr>
              <a:t>bin</a:t>
            </a:r>
            <a:r>
              <a:rPr lang="zh-CN" altLang="en-US" sz="2000" b="1" dirty="0">
                <a:solidFill>
                  <a:srgbClr val="000000"/>
                </a:solidFill>
                <a:latin typeface="宋体" pitchFamily="2" charset="-122"/>
              </a:rPr>
              <a:t>。然后将数据输入其中，装满后再调用</a:t>
            </a:r>
            <a:r>
              <a:rPr lang="en-US" altLang="zh-CN" sz="2000" b="1" dirty="0" err="1">
                <a:solidFill>
                  <a:srgbClr val="000000"/>
                </a:solidFill>
              </a:rPr>
              <a:t>Putbuf</a:t>
            </a:r>
            <a:r>
              <a:rPr lang="en-US" altLang="zh-CN" sz="2000" b="1" dirty="0">
                <a:solidFill>
                  <a:srgbClr val="000000"/>
                </a:solidFill>
              </a:rPr>
              <a:t>(</a:t>
            </a:r>
            <a:r>
              <a:rPr lang="en-US" altLang="zh-CN" sz="2000" b="1" dirty="0" err="1">
                <a:solidFill>
                  <a:srgbClr val="000000"/>
                </a:solidFill>
              </a:rPr>
              <a:t>inq</a:t>
            </a:r>
            <a:r>
              <a:rPr lang="zh-CN" altLang="en-US" sz="2000" b="1" dirty="0">
                <a:solidFill>
                  <a:srgbClr val="000000"/>
                </a:solidFill>
                <a:latin typeface="宋体" pitchFamily="2" charset="-122"/>
              </a:rPr>
              <a:t>，</a:t>
            </a:r>
            <a:r>
              <a:rPr lang="en-US" altLang="zh-CN" sz="2000" b="1" dirty="0">
                <a:solidFill>
                  <a:srgbClr val="000000"/>
                </a:solidFill>
              </a:rPr>
              <a:t>bin)</a:t>
            </a:r>
            <a:r>
              <a:rPr lang="zh-CN" altLang="en-US" sz="2000" b="1" dirty="0">
                <a:solidFill>
                  <a:srgbClr val="000000"/>
                </a:solidFill>
                <a:latin typeface="宋体" pitchFamily="2" charset="-122"/>
              </a:rPr>
              <a:t>过程，将该缓冲区挂到输入队列</a:t>
            </a:r>
            <a:r>
              <a:rPr lang="en-US" altLang="zh-CN" sz="2000" b="1" dirty="0" err="1">
                <a:solidFill>
                  <a:srgbClr val="000000"/>
                </a:solidFill>
              </a:rPr>
              <a:t>inq</a:t>
            </a:r>
            <a:r>
              <a:rPr lang="zh-CN" altLang="en-US" sz="2000" b="1" dirty="0">
                <a:solidFill>
                  <a:srgbClr val="000000"/>
                </a:solidFill>
                <a:latin typeface="宋体" pitchFamily="2" charset="-122"/>
              </a:rPr>
              <a:t>上。</a:t>
            </a:r>
            <a:r>
              <a:rPr lang="zh-CN" altLang="en-US" sz="2000" b="1" dirty="0">
                <a:solidFill>
                  <a:srgbClr val="000000"/>
                </a:solidFill>
              </a:rPr>
              <a:t> </a:t>
            </a:r>
            <a:endParaRPr lang="zh-CN" altLang="en-US" sz="2000" b="1" dirty="0">
              <a:solidFill>
                <a:srgbClr val="000000"/>
              </a:solidFill>
            </a:endParaRPr>
          </a:p>
        </p:txBody>
      </p:sp>
      <p:sp>
        <p:nvSpPr>
          <p:cNvPr id="3" name="TextBox 2"/>
          <p:cNvSpPr txBox="1"/>
          <p:nvPr/>
        </p:nvSpPr>
        <p:spPr>
          <a:xfrm>
            <a:off x="3275856" y="4230380"/>
            <a:ext cx="576064" cy="369332"/>
          </a:xfrm>
          <a:prstGeom prst="rect">
            <a:avLst/>
          </a:prstGeom>
          <a:solidFill>
            <a:schemeClr val="bg2"/>
          </a:solidFill>
        </p:spPr>
        <p:txBody>
          <a:bodyPr wrap="square" rtlCol="0">
            <a:spAutoFit/>
          </a:bodyPr>
          <a:lstStyle/>
          <a:p>
            <a:r>
              <a:rPr lang="en-US" altLang="zh-CN" dirty="0" smtClean="0">
                <a:solidFill>
                  <a:schemeClr val="bg2"/>
                </a:solidFill>
              </a:rPr>
              <a:t>as</a:t>
            </a:r>
            <a:endParaRPr lang="zh-CN" altLang="en-US" dirty="0">
              <a:solidFill>
                <a:schemeClr val="bg2"/>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
        <p:nvSpPr>
          <p:cNvPr id="5" name="Text Box 2"/>
          <p:cNvSpPr txBox="1">
            <a:spLocks noChangeArrowheads="1"/>
          </p:cNvSpPr>
          <p:nvPr/>
        </p:nvSpPr>
        <p:spPr bwMode="auto">
          <a:xfrm>
            <a:off x="457200" y="228600"/>
            <a:ext cx="81534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33CC"/>
              </a:buClr>
              <a:buFont typeface="Wingdings" panose="05000000000000000000" pitchFamily="2" charset="2"/>
              <a:buChar char="v"/>
            </a:pPr>
            <a:r>
              <a:rPr lang="zh-CN" altLang="en-US" b="1" dirty="0">
                <a:solidFill>
                  <a:srgbClr val="0033CC"/>
                </a:solidFill>
                <a:latin typeface="楷体_GB2312" pitchFamily="49" charset="-122"/>
                <a:ea typeface="楷体_GB2312" pitchFamily="49" charset="-122"/>
              </a:rPr>
              <a:t>提取输入</a:t>
            </a:r>
            <a:r>
              <a:rPr lang="zh-CN" altLang="en-US" b="1" dirty="0">
                <a:solidFill>
                  <a:srgbClr val="000000"/>
                </a:solidFill>
              </a:rPr>
              <a:t> </a:t>
            </a:r>
            <a:endParaRPr lang="zh-CN" altLang="en-US" b="1" dirty="0">
              <a:solidFill>
                <a:srgbClr val="000000"/>
              </a:solidFill>
            </a:endParaRPr>
          </a:p>
          <a:p>
            <a:pPr eaLnBrk="1" fontAlgn="base" hangingPunct="1">
              <a:spcBef>
                <a:spcPct val="0"/>
              </a:spcBef>
              <a:spcAft>
                <a:spcPct val="0"/>
              </a:spcAft>
            </a:pPr>
            <a:r>
              <a:rPr lang="zh-CN" altLang="en-US" b="1" dirty="0">
                <a:solidFill>
                  <a:srgbClr val="000000"/>
                </a:solidFill>
                <a:latin typeface="仿宋_GB2312" pitchFamily="49" charset="-122"/>
                <a:ea typeface="仿宋_GB2312" pitchFamily="49" charset="-122"/>
              </a:rPr>
              <a:t>计算进程需要数据时，调用</a:t>
            </a:r>
            <a:r>
              <a:rPr lang="en-US" altLang="zh-CN" b="1" dirty="0" err="1">
                <a:solidFill>
                  <a:srgbClr val="000000"/>
                </a:solidFill>
                <a:latin typeface="仿宋_GB2312" pitchFamily="49" charset="-122"/>
                <a:ea typeface="仿宋_GB2312" pitchFamily="49" charset="-122"/>
              </a:rPr>
              <a:t>Getbuf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inq</a:t>
            </a:r>
            <a:r>
              <a:rPr lang="en-US" altLang="zh-CN" b="1" dirty="0">
                <a:solidFill>
                  <a:srgbClr val="000000"/>
                </a:solidFill>
                <a:latin typeface="仿宋_GB2312" pitchFamily="49" charset="-122"/>
                <a:ea typeface="仿宋_GB2312" pitchFamily="49" charset="-122"/>
              </a:rPr>
              <a:t>)</a:t>
            </a:r>
            <a:r>
              <a:rPr lang="zh-CN" altLang="en-US" b="1" dirty="0">
                <a:solidFill>
                  <a:srgbClr val="000000"/>
                </a:solidFill>
                <a:latin typeface="仿宋_GB2312" pitchFamily="49" charset="-122"/>
                <a:ea typeface="仿宋_GB2312" pitchFamily="49" charset="-122"/>
              </a:rPr>
              <a:t>过程，从输入缓冲队列</a:t>
            </a:r>
            <a:r>
              <a:rPr lang="en-US" altLang="zh-CN" b="1" dirty="0" err="1">
                <a:solidFill>
                  <a:srgbClr val="000000"/>
                </a:solidFill>
                <a:latin typeface="仿宋_GB2312" pitchFamily="49" charset="-122"/>
                <a:ea typeface="仿宋_GB2312" pitchFamily="49" charset="-122"/>
              </a:rPr>
              <a:t>inq</a:t>
            </a:r>
            <a:r>
              <a:rPr lang="zh-CN" altLang="en-US" b="1" dirty="0">
                <a:solidFill>
                  <a:srgbClr val="000000"/>
                </a:solidFill>
                <a:latin typeface="仿宋_GB2312" pitchFamily="49" charset="-122"/>
                <a:ea typeface="仿宋_GB2312" pitchFamily="49" charset="-122"/>
              </a:rPr>
              <a:t>的队首摘下一个缓冲区，作为提取输入工作缓冲区</a:t>
            </a:r>
            <a:r>
              <a:rPr lang="en-US" altLang="zh-CN" b="1" dirty="0">
                <a:solidFill>
                  <a:srgbClr val="000000"/>
                </a:solidFill>
                <a:latin typeface="仿宋_GB2312" pitchFamily="49" charset="-122"/>
                <a:ea typeface="仿宋_GB2312" pitchFamily="49" charset="-122"/>
              </a:rPr>
              <a:t>sin</a:t>
            </a:r>
            <a:r>
              <a:rPr lang="zh-CN" altLang="en-US" b="1" dirty="0">
                <a:solidFill>
                  <a:srgbClr val="000000"/>
                </a:solidFill>
                <a:latin typeface="仿宋_GB2312" pitchFamily="49" charset="-122"/>
                <a:ea typeface="仿宋_GB2312" pitchFamily="49" charset="-122"/>
              </a:rPr>
              <a:t>，计算进程从中提取数据。计算进程用完数据后，再调用</a:t>
            </a:r>
            <a:r>
              <a:rPr lang="en-US" altLang="zh-CN" b="1" dirty="0" err="1">
                <a:solidFill>
                  <a:srgbClr val="000000"/>
                </a:solidFill>
                <a:latin typeface="仿宋_GB2312" pitchFamily="49" charset="-122"/>
                <a:ea typeface="仿宋_GB2312" pitchFamily="49" charset="-122"/>
              </a:rPr>
              <a:t>Putbuf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emq</a:t>
            </a:r>
            <a:r>
              <a:rPr lang="zh-CN" altLang="en-US" b="1" dirty="0">
                <a:solidFill>
                  <a:srgbClr val="000000"/>
                </a:solidFill>
                <a:latin typeface="仿宋_GB2312" pitchFamily="49" charset="-122"/>
                <a:ea typeface="仿宋_GB2312" pitchFamily="49" charset="-122"/>
              </a:rPr>
              <a:t>，</a:t>
            </a:r>
            <a:r>
              <a:rPr lang="en-US" altLang="zh-CN" b="1" dirty="0">
                <a:solidFill>
                  <a:srgbClr val="000000"/>
                </a:solidFill>
                <a:latin typeface="仿宋_GB2312" pitchFamily="49" charset="-122"/>
                <a:ea typeface="仿宋_GB2312" pitchFamily="49" charset="-122"/>
              </a:rPr>
              <a:t>sin)</a:t>
            </a:r>
            <a:r>
              <a:rPr lang="zh-CN" altLang="en-US" b="1" dirty="0">
                <a:solidFill>
                  <a:srgbClr val="000000"/>
                </a:solidFill>
                <a:latin typeface="仿宋_GB2312" pitchFamily="49" charset="-122"/>
                <a:ea typeface="仿宋_GB2312" pitchFamily="49" charset="-122"/>
              </a:rPr>
              <a:t>过程，将该缓冲区挂到空缓冲队列</a:t>
            </a:r>
            <a:r>
              <a:rPr lang="en-US" altLang="zh-CN" b="1" dirty="0" err="1">
                <a:solidFill>
                  <a:srgbClr val="000000"/>
                </a:solidFill>
              </a:rPr>
              <a:t>emq</a:t>
            </a:r>
            <a:r>
              <a:rPr lang="zh-CN" altLang="en-US" b="1" dirty="0">
                <a:solidFill>
                  <a:srgbClr val="000000"/>
                </a:solidFill>
                <a:latin typeface="宋体" pitchFamily="2" charset="-122"/>
              </a:rPr>
              <a:t>上。</a:t>
            </a:r>
            <a:endParaRPr lang="zh-CN" altLang="en-US" b="1" dirty="0">
              <a:solidFill>
                <a:srgbClr val="000000"/>
              </a:solidFill>
              <a:latin typeface="宋体" pitchFamily="2" charset="-122"/>
            </a:endParaRPr>
          </a:p>
          <a:p>
            <a:pPr eaLnBrk="1" fontAlgn="base" hangingPunct="1">
              <a:spcBef>
                <a:spcPct val="0"/>
              </a:spcBef>
              <a:spcAft>
                <a:spcPct val="0"/>
              </a:spcAft>
              <a:buFont typeface="Wingdings" panose="05000000000000000000" pitchFamily="2" charset="2"/>
              <a:buChar char="v"/>
            </a:pPr>
            <a:r>
              <a:rPr lang="zh-CN" altLang="en-US" b="1" dirty="0">
                <a:solidFill>
                  <a:srgbClr val="0033CC"/>
                </a:solidFill>
                <a:latin typeface="楷体_GB2312" pitchFamily="49" charset="-122"/>
                <a:ea typeface="楷体_GB2312" pitchFamily="49" charset="-122"/>
              </a:rPr>
              <a:t>收容输出</a:t>
            </a:r>
            <a:r>
              <a:rPr lang="zh-CN" altLang="en-US" b="1" dirty="0">
                <a:solidFill>
                  <a:srgbClr val="000000"/>
                </a:solidFill>
                <a:latin typeface="宋体" pitchFamily="2" charset="-122"/>
              </a:rPr>
              <a:t> </a:t>
            </a:r>
            <a:endParaRPr lang="zh-CN" altLang="en-US" b="1" dirty="0">
              <a:solidFill>
                <a:srgbClr val="000000"/>
              </a:solidFill>
              <a:latin typeface="宋体" pitchFamily="2" charset="-122"/>
            </a:endParaRPr>
          </a:p>
          <a:p>
            <a:pPr eaLnBrk="1" fontAlgn="base" hangingPunct="1">
              <a:spcBef>
                <a:spcPct val="0"/>
              </a:spcBef>
              <a:spcAft>
                <a:spcPct val="0"/>
              </a:spcAft>
            </a:pPr>
            <a:r>
              <a:rPr lang="zh-CN" altLang="en-US" b="1" dirty="0">
                <a:solidFill>
                  <a:srgbClr val="000000"/>
                </a:solidFill>
                <a:latin typeface="仿宋_GB2312" pitchFamily="49" charset="-122"/>
                <a:ea typeface="仿宋_GB2312" pitchFamily="49" charset="-122"/>
              </a:rPr>
              <a:t>当计算进程需要输出时，调用</a:t>
            </a:r>
            <a:r>
              <a:rPr lang="en-US" altLang="zh-CN" b="1" dirty="0" err="1">
                <a:solidFill>
                  <a:srgbClr val="000000"/>
                </a:solidFill>
                <a:latin typeface="仿宋_GB2312" pitchFamily="49" charset="-122"/>
                <a:ea typeface="仿宋_GB2312" pitchFamily="49" charset="-122"/>
              </a:rPr>
              <a:t>Getbuf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emq</a:t>
            </a:r>
            <a:r>
              <a:rPr lang="en-US" altLang="zh-CN" b="1" dirty="0">
                <a:solidFill>
                  <a:srgbClr val="000000"/>
                </a:solidFill>
                <a:latin typeface="仿宋_GB2312" pitchFamily="49" charset="-122"/>
                <a:ea typeface="仿宋_GB2312" pitchFamily="49" charset="-122"/>
              </a:rPr>
              <a:t>)</a:t>
            </a:r>
            <a:r>
              <a:rPr lang="zh-CN" altLang="en-US" b="1" dirty="0">
                <a:solidFill>
                  <a:srgbClr val="000000"/>
                </a:solidFill>
                <a:latin typeface="仿宋_GB2312" pitchFamily="49" charset="-122"/>
                <a:ea typeface="仿宋_GB2312" pitchFamily="49" charset="-122"/>
              </a:rPr>
              <a:t>过程，从空缓冲队列</a:t>
            </a:r>
            <a:r>
              <a:rPr lang="en-US" altLang="zh-CN" b="1" dirty="0" err="1">
                <a:solidFill>
                  <a:srgbClr val="000000"/>
                </a:solidFill>
                <a:latin typeface="仿宋_GB2312" pitchFamily="49" charset="-122"/>
                <a:ea typeface="仿宋_GB2312" pitchFamily="49" charset="-122"/>
              </a:rPr>
              <a:t>emq</a:t>
            </a:r>
            <a:r>
              <a:rPr lang="zh-CN" altLang="en-US" b="1" dirty="0">
                <a:solidFill>
                  <a:srgbClr val="000000"/>
                </a:solidFill>
                <a:latin typeface="仿宋_GB2312" pitchFamily="49" charset="-122"/>
                <a:ea typeface="仿宋_GB2312" pitchFamily="49" charset="-122"/>
              </a:rPr>
              <a:t>的队首摘下一个空缓冲区，把它作为收容输出工作</a:t>
            </a:r>
            <a:r>
              <a:rPr lang="zh-CN" altLang="en-US" b="1" dirty="0" smtClean="0">
                <a:solidFill>
                  <a:srgbClr val="000000"/>
                </a:solidFill>
                <a:latin typeface="仿宋_GB2312" pitchFamily="49" charset="-122"/>
                <a:ea typeface="仿宋_GB2312" pitchFamily="49" charset="-122"/>
              </a:rPr>
              <a:t>缓冲区</a:t>
            </a:r>
            <a:r>
              <a:rPr lang="en-US" altLang="zh-CN" b="1" dirty="0">
                <a:solidFill>
                  <a:srgbClr val="000000"/>
                </a:solidFill>
                <a:latin typeface="仿宋_GB2312" pitchFamily="49" charset="-122"/>
                <a:ea typeface="仿宋_GB2312" pitchFamily="49" charset="-122"/>
              </a:rPr>
              <a:t>b</a:t>
            </a:r>
            <a:r>
              <a:rPr lang="en-US" altLang="zh-CN" b="1" dirty="0" smtClean="0">
                <a:solidFill>
                  <a:srgbClr val="000000"/>
                </a:solidFill>
                <a:latin typeface="仿宋_GB2312" pitchFamily="49" charset="-122"/>
                <a:ea typeface="仿宋_GB2312" pitchFamily="49" charset="-122"/>
              </a:rPr>
              <a:t>out</a:t>
            </a:r>
            <a:r>
              <a:rPr lang="zh-CN" altLang="en-US" b="1" dirty="0">
                <a:solidFill>
                  <a:srgbClr val="000000"/>
                </a:solidFill>
                <a:latin typeface="仿宋_GB2312" pitchFamily="49" charset="-122"/>
                <a:ea typeface="仿宋_GB2312" pitchFamily="49" charset="-122"/>
              </a:rPr>
              <a:t>。当其中装满输出数据后，调用</a:t>
            </a:r>
            <a:r>
              <a:rPr lang="en-US" altLang="zh-CN" b="1" dirty="0" err="1">
                <a:solidFill>
                  <a:srgbClr val="000000"/>
                </a:solidFill>
                <a:latin typeface="仿宋_GB2312" pitchFamily="49" charset="-122"/>
                <a:ea typeface="仿宋_GB2312" pitchFamily="49" charset="-122"/>
              </a:rPr>
              <a:t>Putbuf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outq</a:t>
            </a:r>
            <a:r>
              <a:rPr lang="zh-CN" altLang="en-US" b="1" dirty="0" smtClean="0">
                <a:solidFill>
                  <a:srgbClr val="000000"/>
                </a:solidFill>
                <a:latin typeface="仿宋_GB2312" pitchFamily="49" charset="-122"/>
                <a:ea typeface="仿宋_GB2312" pitchFamily="49" charset="-122"/>
              </a:rPr>
              <a:t>，</a:t>
            </a:r>
            <a:r>
              <a:rPr lang="en-US" altLang="zh-CN" b="1" dirty="0">
                <a:solidFill>
                  <a:srgbClr val="000000"/>
                </a:solidFill>
                <a:latin typeface="仿宋_GB2312" pitchFamily="49" charset="-122"/>
                <a:ea typeface="仿宋_GB2312" pitchFamily="49" charset="-122"/>
              </a:rPr>
              <a:t>b</a:t>
            </a:r>
            <a:r>
              <a:rPr lang="en-US" altLang="zh-CN" b="1" dirty="0" smtClean="0">
                <a:solidFill>
                  <a:srgbClr val="000000"/>
                </a:solidFill>
                <a:latin typeface="仿宋_GB2312" pitchFamily="49" charset="-122"/>
                <a:ea typeface="仿宋_GB2312" pitchFamily="49" charset="-122"/>
              </a:rPr>
              <a:t>out</a:t>
            </a:r>
            <a:r>
              <a:rPr lang="en-US" altLang="zh-CN" b="1" dirty="0">
                <a:solidFill>
                  <a:srgbClr val="000000"/>
                </a:solidFill>
                <a:latin typeface="仿宋_GB2312" pitchFamily="49" charset="-122"/>
                <a:ea typeface="仿宋_GB2312" pitchFamily="49" charset="-122"/>
              </a:rPr>
              <a:t>)</a:t>
            </a:r>
            <a:r>
              <a:rPr lang="zh-CN" altLang="en-US" b="1" dirty="0">
                <a:solidFill>
                  <a:srgbClr val="000000"/>
                </a:solidFill>
                <a:latin typeface="仿宋_GB2312" pitchFamily="49" charset="-122"/>
                <a:ea typeface="仿宋_GB2312" pitchFamily="49" charset="-122"/>
              </a:rPr>
              <a:t>过程，将该缓冲区挂到</a:t>
            </a:r>
            <a:r>
              <a:rPr lang="zh-CN" altLang="en-US" b="1" dirty="0" smtClean="0">
                <a:solidFill>
                  <a:srgbClr val="000000"/>
                </a:solidFill>
                <a:latin typeface="仿宋_GB2312" pitchFamily="49" charset="-122"/>
                <a:ea typeface="仿宋_GB2312" pitchFamily="49" charset="-122"/>
              </a:rPr>
              <a:t>输出队列</a:t>
            </a:r>
            <a:r>
              <a:rPr lang="en-US" altLang="zh-CN" b="1" dirty="0" err="1">
                <a:solidFill>
                  <a:srgbClr val="000000"/>
                </a:solidFill>
                <a:latin typeface="仿宋_GB2312" pitchFamily="49" charset="-122"/>
                <a:ea typeface="仿宋_GB2312" pitchFamily="49" charset="-122"/>
              </a:rPr>
              <a:t>outq</a:t>
            </a:r>
            <a:r>
              <a:rPr lang="zh-CN" altLang="en-US" b="1" dirty="0">
                <a:solidFill>
                  <a:srgbClr val="000000"/>
                </a:solidFill>
                <a:latin typeface="仿宋_GB2312" pitchFamily="49" charset="-122"/>
                <a:ea typeface="仿宋_GB2312" pitchFamily="49" charset="-122"/>
              </a:rPr>
              <a:t>上。</a:t>
            </a:r>
            <a:r>
              <a:rPr lang="zh-CN" altLang="en-US" b="1" dirty="0">
                <a:solidFill>
                  <a:srgbClr val="000000"/>
                </a:solidFill>
                <a:latin typeface="宋体" pitchFamily="2" charset="-122"/>
              </a:rPr>
              <a:t> </a:t>
            </a:r>
            <a:endParaRPr lang="zh-CN" altLang="en-US" b="1" dirty="0">
              <a:solidFill>
                <a:srgbClr val="000000"/>
              </a:solidFill>
              <a:latin typeface="宋体" pitchFamily="2" charset="-122"/>
            </a:endParaRPr>
          </a:p>
          <a:p>
            <a:pPr eaLnBrk="1" fontAlgn="base" hangingPunct="1">
              <a:spcBef>
                <a:spcPct val="0"/>
              </a:spcBef>
              <a:spcAft>
                <a:spcPct val="0"/>
              </a:spcAft>
              <a:buFont typeface="Wingdings" panose="05000000000000000000" pitchFamily="2" charset="2"/>
              <a:buChar char="v"/>
            </a:pPr>
            <a:r>
              <a:rPr lang="zh-CN" altLang="en-US" b="1" dirty="0">
                <a:solidFill>
                  <a:srgbClr val="0033CC"/>
                </a:solidFill>
                <a:latin typeface="楷体_GB2312" pitchFamily="49" charset="-122"/>
                <a:ea typeface="楷体_GB2312" pitchFamily="49" charset="-122"/>
              </a:rPr>
              <a:t>提取输出</a:t>
            </a:r>
            <a:r>
              <a:rPr lang="zh-CN" altLang="en-US" b="1" dirty="0">
                <a:solidFill>
                  <a:srgbClr val="000000"/>
                </a:solidFill>
                <a:latin typeface="宋体" pitchFamily="2" charset="-122"/>
              </a:rPr>
              <a:t> </a:t>
            </a:r>
            <a:endParaRPr lang="zh-CN" altLang="en-US" b="1" dirty="0">
              <a:solidFill>
                <a:srgbClr val="000000"/>
              </a:solidFill>
              <a:latin typeface="宋体" pitchFamily="2" charset="-122"/>
            </a:endParaRPr>
          </a:p>
          <a:p>
            <a:pPr eaLnBrk="1" fontAlgn="base" hangingPunct="1">
              <a:spcBef>
                <a:spcPct val="0"/>
              </a:spcBef>
              <a:spcAft>
                <a:spcPct val="0"/>
              </a:spcAft>
            </a:pPr>
            <a:r>
              <a:rPr lang="zh-CN" altLang="en-US" b="1" dirty="0">
                <a:solidFill>
                  <a:srgbClr val="000000"/>
                </a:solidFill>
                <a:latin typeface="仿宋_GB2312" pitchFamily="49" charset="-122"/>
                <a:ea typeface="仿宋_GB2312" pitchFamily="49" charset="-122"/>
              </a:rPr>
              <a:t>由输出进程调用</a:t>
            </a:r>
            <a:r>
              <a:rPr lang="en-US" altLang="zh-CN" b="1" dirty="0" err="1">
                <a:solidFill>
                  <a:srgbClr val="000000"/>
                </a:solidFill>
                <a:latin typeface="仿宋_GB2312" pitchFamily="49" charset="-122"/>
                <a:ea typeface="仿宋_GB2312" pitchFamily="49" charset="-122"/>
              </a:rPr>
              <a:t>Getbuf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outq</a:t>
            </a:r>
            <a:r>
              <a:rPr lang="en-US" altLang="zh-CN" b="1" dirty="0">
                <a:solidFill>
                  <a:srgbClr val="000000"/>
                </a:solidFill>
                <a:latin typeface="仿宋_GB2312" pitchFamily="49" charset="-122"/>
                <a:ea typeface="仿宋_GB2312" pitchFamily="49" charset="-122"/>
              </a:rPr>
              <a:t>)</a:t>
            </a:r>
            <a:r>
              <a:rPr lang="zh-CN" altLang="en-US" b="1" dirty="0">
                <a:solidFill>
                  <a:srgbClr val="000000"/>
                </a:solidFill>
                <a:latin typeface="仿宋_GB2312" pitchFamily="49" charset="-122"/>
                <a:ea typeface="仿宋_GB2312" pitchFamily="49" charset="-122"/>
              </a:rPr>
              <a:t>过程，从输出缓冲队列</a:t>
            </a:r>
            <a:r>
              <a:rPr lang="en-US" altLang="zh-CN" b="1" dirty="0" err="1">
                <a:solidFill>
                  <a:srgbClr val="000000"/>
                </a:solidFill>
                <a:latin typeface="仿宋_GB2312" pitchFamily="49" charset="-122"/>
                <a:ea typeface="仿宋_GB2312" pitchFamily="49" charset="-122"/>
              </a:rPr>
              <a:t>outq</a:t>
            </a:r>
            <a:r>
              <a:rPr lang="zh-CN" altLang="en-US" b="1" dirty="0">
                <a:solidFill>
                  <a:srgbClr val="000000"/>
                </a:solidFill>
                <a:latin typeface="仿宋_GB2312" pitchFamily="49" charset="-122"/>
                <a:ea typeface="仿宋_GB2312" pitchFamily="49" charset="-122"/>
              </a:rPr>
              <a:t>的队首摘下一个缓冲区，把它作为提取输出工作缓冲区</a:t>
            </a:r>
            <a:r>
              <a:rPr lang="en-US" altLang="zh-CN" b="1" dirty="0" err="1">
                <a:solidFill>
                  <a:srgbClr val="000000"/>
                </a:solidFill>
                <a:latin typeface="仿宋_GB2312" pitchFamily="49" charset="-122"/>
                <a:ea typeface="仿宋_GB2312" pitchFamily="49" charset="-122"/>
              </a:rPr>
              <a:t>sout</a:t>
            </a:r>
            <a:r>
              <a:rPr lang="zh-CN" altLang="en-US" b="1" dirty="0">
                <a:solidFill>
                  <a:srgbClr val="000000"/>
                </a:solidFill>
                <a:latin typeface="仿宋_GB2312" pitchFamily="49" charset="-122"/>
                <a:ea typeface="仿宋_GB2312" pitchFamily="49" charset="-122"/>
              </a:rPr>
              <a:t>。当数据提取完后，再调用</a:t>
            </a:r>
            <a:r>
              <a:rPr lang="en-US" altLang="zh-CN" b="1" dirty="0" err="1">
                <a:solidFill>
                  <a:srgbClr val="000000"/>
                </a:solidFill>
                <a:latin typeface="仿宋_GB2312" pitchFamily="49" charset="-122"/>
                <a:ea typeface="仿宋_GB2312" pitchFamily="49" charset="-122"/>
              </a:rPr>
              <a:t>Putbuf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emq</a:t>
            </a:r>
            <a:r>
              <a:rPr lang="zh-CN" altLang="en-US"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sout</a:t>
            </a:r>
            <a:r>
              <a:rPr lang="en-US" altLang="zh-CN" b="1" dirty="0">
                <a:solidFill>
                  <a:srgbClr val="000000"/>
                </a:solidFill>
                <a:latin typeface="仿宋_GB2312" pitchFamily="49" charset="-122"/>
                <a:ea typeface="仿宋_GB2312" pitchFamily="49" charset="-122"/>
              </a:rPr>
              <a:t>)</a:t>
            </a:r>
            <a:r>
              <a:rPr lang="zh-CN" altLang="en-US" b="1" dirty="0">
                <a:solidFill>
                  <a:srgbClr val="000000"/>
                </a:solidFill>
                <a:latin typeface="仿宋_GB2312" pitchFamily="49" charset="-122"/>
                <a:ea typeface="仿宋_GB2312" pitchFamily="49" charset="-122"/>
              </a:rPr>
              <a:t>过程，将该缓冲区挂到</a:t>
            </a:r>
            <a:r>
              <a:rPr lang="en-US" altLang="zh-CN" b="1" dirty="0" err="1">
                <a:solidFill>
                  <a:srgbClr val="000000"/>
                </a:solidFill>
                <a:latin typeface="仿宋_GB2312" pitchFamily="49" charset="-122"/>
                <a:ea typeface="仿宋_GB2312" pitchFamily="49" charset="-122"/>
              </a:rPr>
              <a:t>emq</a:t>
            </a:r>
            <a:r>
              <a:rPr lang="zh-CN" altLang="en-US" b="1" dirty="0">
                <a:solidFill>
                  <a:srgbClr val="000000"/>
                </a:solidFill>
                <a:latin typeface="仿宋_GB2312" pitchFamily="49" charset="-122"/>
                <a:ea typeface="仿宋_GB2312" pitchFamily="49" charset="-122"/>
              </a:rPr>
              <a:t>队列末尾。</a:t>
            </a:r>
            <a:r>
              <a:rPr lang="zh-CN" altLang="en-US" b="1" dirty="0">
                <a:solidFill>
                  <a:srgbClr val="000000"/>
                </a:solidFill>
                <a:latin typeface="宋体" pitchFamily="2" charset="-122"/>
              </a:rPr>
              <a:t> </a:t>
            </a:r>
            <a:r>
              <a:rPr lang="zh-CN" altLang="en-US" b="1" dirty="0">
                <a:solidFill>
                  <a:srgbClr val="000000"/>
                </a:solidFill>
              </a:rPr>
              <a:t> </a:t>
            </a:r>
            <a:endParaRPr lang="zh-CN" altLang="en-US" b="1" dirty="0">
              <a:solidFill>
                <a:srgbClr val="000000"/>
              </a:solidFil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2"/>
          <p:cNvSpPr>
            <a:spLocks noGrp="1" noChangeArrowheads="1"/>
          </p:cNvSpPr>
          <p:nvPr>
            <p:ph type="title"/>
          </p:nvPr>
        </p:nvSpPr>
        <p:spPr/>
        <p:txBody>
          <a:bodyPr>
            <a:normAutofit/>
          </a:bodyPr>
          <a:lstStyle/>
          <a:p>
            <a:r>
              <a:rPr lang="en-US" altLang="zh-CN" sz="3600" dirty="0"/>
              <a:t>6.8  </a:t>
            </a:r>
            <a:r>
              <a:rPr lang="zh-CN" altLang="en-US" sz="3600" dirty="0"/>
              <a:t>磁盘存储器的性能和</a:t>
            </a:r>
            <a:r>
              <a:rPr lang="zh-CN" altLang="en-US" sz="3600" dirty="0" smtClean="0"/>
              <a:t>调度</a:t>
            </a:r>
            <a:endParaRPr lang="zh-CN" altLang="en-US" sz="3600" dirty="0" smtClean="0"/>
          </a:p>
        </p:txBody>
      </p:sp>
      <p:sp>
        <p:nvSpPr>
          <p:cNvPr id="340996" name="Rectangle 3"/>
          <p:cNvSpPr>
            <a:spLocks noGrp="1" noChangeArrowheads="1"/>
          </p:cNvSpPr>
          <p:nvPr>
            <p:ph idx="1"/>
          </p:nvPr>
        </p:nvSpPr>
        <p:spPr>
          <a:xfrm>
            <a:off x="527844" y="1475535"/>
            <a:ext cx="8488363" cy="866775"/>
          </a:xfrm>
        </p:spPr>
        <p:txBody>
          <a:bodyPr>
            <a:noAutofit/>
          </a:bodyPr>
          <a:lstStyle/>
          <a:p>
            <a:pPr marL="0" indent="0" eaLnBrk="1" hangingPunct="1">
              <a:buNone/>
            </a:pPr>
            <a:r>
              <a:rPr lang="zh-CN" altLang="en-US" sz="2800" b="1" dirty="0" smtClean="0">
                <a:solidFill>
                  <a:srgbClr val="FF0000"/>
                </a:solidFill>
                <a:latin typeface="楷体_GB2312" pitchFamily="49" charset="-122"/>
                <a:ea typeface="楷体_GB2312" pitchFamily="49" charset="-122"/>
              </a:rPr>
              <a:t>磁盘</a:t>
            </a:r>
            <a:r>
              <a:rPr lang="en-US" altLang="zh-CN" sz="2800" b="1" dirty="0" smtClean="0">
                <a:solidFill>
                  <a:srgbClr val="FF0000"/>
                </a:solidFill>
                <a:latin typeface="楷体_GB2312" pitchFamily="49" charset="-122"/>
                <a:ea typeface="楷体_GB2312" pitchFamily="49" charset="-122"/>
              </a:rPr>
              <a:t>I/O</a:t>
            </a:r>
            <a:r>
              <a:rPr lang="zh-CN" altLang="en-US" sz="2800" b="1" dirty="0" smtClean="0">
                <a:solidFill>
                  <a:srgbClr val="FF0000"/>
                </a:solidFill>
                <a:latin typeface="楷体_GB2312" pitchFamily="49" charset="-122"/>
                <a:ea typeface="楷体_GB2312" pitchFamily="49" charset="-122"/>
              </a:rPr>
              <a:t>速度的高低和磁盘系统的可靠性，将直接影响文件系统的性能。</a:t>
            </a:r>
            <a:endParaRPr lang="zh-CN" altLang="en-US" sz="2800" b="1" dirty="0" smtClean="0">
              <a:solidFill>
                <a:srgbClr val="FF0000"/>
              </a:solidFill>
            </a:endParaRPr>
          </a:p>
        </p:txBody>
      </p:sp>
      <p:sp>
        <p:nvSpPr>
          <p:cNvPr id="48" name="灯片编号占位符 5"/>
          <p:cNvSpPr>
            <a:spLocks noGrp="1"/>
          </p:cNvSpPr>
          <p:nvPr>
            <p:ph type="sldNum" sz="quarter" idx="12"/>
          </p:nvPr>
        </p:nvSpPr>
        <p:spPr/>
        <p:txBody>
          <a:bodyPr/>
          <a:lstStyle/>
          <a:p>
            <a:pPr>
              <a:defRPr/>
            </a:pPr>
            <a:fld id="{AEE36255-A02C-49D6-A9DA-A7FF696D7D85}" type="slidenum">
              <a:rPr lang="en-US" altLang="zh-CN"/>
            </a:fld>
            <a:endParaRPr lang="en-US" altLang="zh-CN"/>
          </a:p>
        </p:txBody>
      </p:sp>
      <p:grpSp>
        <p:nvGrpSpPr>
          <p:cNvPr id="340997" name="Group 4"/>
          <p:cNvGrpSpPr/>
          <p:nvPr/>
        </p:nvGrpSpPr>
        <p:grpSpPr bwMode="auto">
          <a:xfrm>
            <a:off x="1677988" y="2353469"/>
            <a:ext cx="5273675" cy="4071938"/>
            <a:chOff x="1144" y="1002"/>
            <a:chExt cx="3322" cy="2565"/>
          </a:xfrm>
        </p:grpSpPr>
        <p:sp>
          <p:nvSpPr>
            <p:cNvPr id="340998" name="Line 5"/>
            <p:cNvSpPr>
              <a:spLocks noChangeShapeType="1"/>
            </p:cNvSpPr>
            <p:nvPr/>
          </p:nvSpPr>
          <p:spPr bwMode="auto">
            <a:xfrm flipV="1">
              <a:off x="2990" y="1689"/>
              <a:ext cx="0" cy="7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0999" name="Line 6"/>
            <p:cNvSpPr>
              <a:spLocks noChangeShapeType="1"/>
            </p:cNvSpPr>
            <p:nvPr/>
          </p:nvSpPr>
          <p:spPr bwMode="auto">
            <a:xfrm>
              <a:off x="3780" y="1397"/>
              <a:ext cx="0" cy="18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0" name="Line 7"/>
            <p:cNvSpPr>
              <a:spLocks noChangeShapeType="1"/>
            </p:cNvSpPr>
            <p:nvPr/>
          </p:nvSpPr>
          <p:spPr bwMode="auto">
            <a:xfrm>
              <a:off x="3876" y="1397"/>
              <a:ext cx="0" cy="18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1" name="Line 8"/>
            <p:cNvSpPr>
              <a:spLocks noChangeShapeType="1"/>
            </p:cNvSpPr>
            <p:nvPr/>
          </p:nvSpPr>
          <p:spPr bwMode="auto">
            <a:xfrm>
              <a:off x="3828" y="1397"/>
              <a:ext cx="0" cy="18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2" name="Line 9"/>
            <p:cNvSpPr>
              <a:spLocks noChangeShapeType="1"/>
            </p:cNvSpPr>
            <p:nvPr/>
          </p:nvSpPr>
          <p:spPr bwMode="auto">
            <a:xfrm>
              <a:off x="2990" y="1752"/>
              <a:ext cx="829"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3" name="Oval 10"/>
            <p:cNvSpPr>
              <a:spLocks noChangeArrowheads="1"/>
            </p:cNvSpPr>
            <p:nvPr/>
          </p:nvSpPr>
          <p:spPr bwMode="auto">
            <a:xfrm>
              <a:off x="1879" y="1540"/>
              <a:ext cx="1538" cy="316"/>
            </a:xfrm>
            <a:prstGeom prst="ellipse">
              <a:avLst/>
            </a:prstGeom>
            <a:solidFill>
              <a:schemeClr val="bg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4" name="Oval 11"/>
            <p:cNvSpPr>
              <a:spLocks noChangeArrowheads="1"/>
            </p:cNvSpPr>
            <p:nvPr/>
          </p:nvSpPr>
          <p:spPr bwMode="auto">
            <a:xfrm>
              <a:off x="2147" y="1643"/>
              <a:ext cx="986" cy="11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5" name="Line 12"/>
            <p:cNvSpPr>
              <a:spLocks noChangeShapeType="1"/>
            </p:cNvSpPr>
            <p:nvPr/>
          </p:nvSpPr>
          <p:spPr bwMode="auto">
            <a:xfrm flipV="1">
              <a:off x="2990" y="2225"/>
              <a:ext cx="0" cy="7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6" name="Line 13"/>
            <p:cNvSpPr>
              <a:spLocks noChangeShapeType="1"/>
            </p:cNvSpPr>
            <p:nvPr/>
          </p:nvSpPr>
          <p:spPr bwMode="auto">
            <a:xfrm>
              <a:off x="2990" y="2288"/>
              <a:ext cx="829"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7" name="Oval 14"/>
            <p:cNvSpPr>
              <a:spLocks noChangeArrowheads="1"/>
            </p:cNvSpPr>
            <p:nvPr/>
          </p:nvSpPr>
          <p:spPr bwMode="auto">
            <a:xfrm>
              <a:off x="1879" y="2076"/>
              <a:ext cx="1538" cy="316"/>
            </a:xfrm>
            <a:prstGeom prst="ellipse">
              <a:avLst/>
            </a:prstGeom>
            <a:solidFill>
              <a:schemeClr val="bg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8" name="Oval 15"/>
            <p:cNvSpPr>
              <a:spLocks noChangeArrowheads="1"/>
            </p:cNvSpPr>
            <p:nvPr/>
          </p:nvSpPr>
          <p:spPr bwMode="auto">
            <a:xfrm>
              <a:off x="2147" y="2179"/>
              <a:ext cx="986" cy="11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9" name="Line 16"/>
            <p:cNvSpPr>
              <a:spLocks noChangeShapeType="1"/>
            </p:cNvSpPr>
            <p:nvPr/>
          </p:nvSpPr>
          <p:spPr bwMode="auto">
            <a:xfrm flipV="1">
              <a:off x="2990" y="2753"/>
              <a:ext cx="0" cy="7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0" name="Line 17"/>
            <p:cNvSpPr>
              <a:spLocks noChangeShapeType="1"/>
            </p:cNvSpPr>
            <p:nvPr/>
          </p:nvSpPr>
          <p:spPr bwMode="auto">
            <a:xfrm>
              <a:off x="2990" y="2816"/>
              <a:ext cx="829"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1" name="Oval 18"/>
            <p:cNvSpPr>
              <a:spLocks noChangeArrowheads="1"/>
            </p:cNvSpPr>
            <p:nvPr/>
          </p:nvSpPr>
          <p:spPr bwMode="auto">
            <a:xfrm>
              <a:off x="1879" y="2604"/>
              <a:ext cx="1538" cy="316"/>
            </a:xfrm>
            <a:prstGeom prst="ellipse">
              <a:avLst/>
            </a:prstGeom>
            <a:solidFill>
              <a:schemeClr val="bg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2" name="Oval 19"/>
            <p:cNvSpPr>
              <a:spLocks noChangeArrowheads="1"/>
            </p:cNvSpPr>
            <p:nvPr/>
          </p:nvSpPr>
          <p:spPr bwMode="auto">
            <a:xfrm>
              <a:off x="2147" y="2707"/>
              <a:ext cx="986" cy="11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3" name="Line 20"/>
            <p:cNvSpPr>
              <a:spLocks noChangeShapeType="1"/>
            </p:cNvSpPr>
            <p:nvPr/>
          </p:nvSpPr>
          <p:spPr bwMode="auto">
            <a:xfrm>
              <a:off x="2935" y="1602"/>
              <a:ext cx="89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4" name="Line 21"/>
            <p:cNvSpPr>
              <a:spLocks noChangeShapeType="1"/>
            </p:cNvSpPr>
            <p:nvPr/>
          </p:nvSpPr>
          <p:spPr bwMode="auto">
            <a:xfrm>
              <a:off x="2935" y="1602"/>
              <a:ext cx="0" cy="5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5" name="Line 22"/>
            <p:cNvSpPr>
              <a:spLocks noChangeShapeType="1"/>
            </p:cNvSpPr>
            <p:nvPr/>
          </p:nvSpPr>
          <p:spPr bwMode="auto">
            <a:xfrm>
              <a:off x="2935" y="2162"/>
              <a:ext cx="89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6" name="Line 23"/>
            <p:cNvSpPr>
              <a:spLocks noChangeShapeType="1"/>
            </p:cNvSpPr>
            <p:nvPr/>
          </p:nvSpPr>
          <p:spPr bwMode="auto">
            <a:xfrm>
              <a:off x="2935" y="2162"/>
              <a:ext cx="0" cy="5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7" name="Line 24"/>
            <p:cNvSpPr>
              <a:spLocks noChangeShapeType="1"/>
            </p:cNvSpPr>
            <p:nvPr/>
          </p:nvSpPr>
          <p:spPr bwMode="auto">
            <a:xfrm>
              <a:off x="2935" y="2706"/>
              <a:ext cx="89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8" name="Line 25"/>
            <p:cNvSpPr>
              <a:spLocks noChangeShapeType="1"/>
            </p:cNvSpPr>
            <p:nvPr/>
          </p:nvSpPr>
          <p:spPr bwMode="auto">
            <a:xfrm>
              <a:off x="2935" y="2706"/>
              <a:ext cx="0" cy="5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9" name="Line 26"/>
            <p:cNvSpPr>
              <a:spLocks noChangeShapeType="1"/>
            </p:cNvSpPr>
            <p:nvPr/>
          </p:nvSpPr>
          <p:spPr bwMode="auto">
            <a:xfrm>
              <a:off x="2597" y="1404"/>
              <a:ext cx="0" cy="3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0" name="Line 27"/>
            <p:cNvSpPr>
              <a:spLocks noChangeShapeType="1"/>
            </p:cNvSpPr>
            <p:nvPr/>
          </p:nvSpPr>
          <p:spPr bwMode="auto">
            <a:xfrm>
              <a:off x="2693" y="1404"/>
              <a:ext cx="0" cy="3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1" name="Line 28"/>
            <p:cNvSpPr>
              <a:spLocks noChangeShapeType="1"/>
            </p:cNvSpPr>
            <p:nvPr/>
          </p:nvSpPr>
          <p:spPr bwMode="auto">
            <a:xfrm>
              <a:off x="2645" y="1404"/>
              <a:ext cx="0" cy="3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2" name="Line 29"/>
            <p:cNvSpPr>
              <a:spLocks noChangeShapeType="1"/>
            </p:cNvSpPr>
            <p:nvPr/>
          </p:nvSpPr>
          <p:spPr bwMode="auto">
            <a:xfrm>
              <a:off x="2596" y="1854"/>
              <a:ext cx="0" cy="37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3" name="Line 30"/>
            <p:cNvSpPr>
              <a:spLocks noChangeShapeType="1"/>
            </p:cNvSpPr>
            <p:nvPr/>
          </p:nvSpPr>
          <p:spPr bwMode="auto">
            <a:xfrm>
              <a:off x="2692" y="1854"/>
              <a:ext cx="0" cy="37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4" name="Line 31"/>
            <p:cNvSpPr>
              <a:spLocks noChangeShapeType="1"/>
            </p:cNvSpPr>
            <p:nvPr/>
          </p:nvSpPr>
          <p:spPr bwMode="auto">
            <a:xfrm>
              <a:off x="2644" y="1854"/>
              <a:ext cx="0" cy="37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5" name="Line 32"/>
            <p:cNvSpPr>
              <a:spLocks noChangeShapeType="1"/>
            </p:cNvSpPr>
            <p:nvPr/>
          </p:nvSpPr>
          <p:spPr bwMode="auto">
            <a:xfrm>
              <a:off x="2596" y="2382"/>
              <a:ext cx="0" cy="37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6" name="Line 33"/>
            <p:cNvSpPr>
              <a:spLocks noChangeShapeType="1"/>
            </p:cNvSpPr>
            <p:nvPr/>
          </p:nvSpPr>
          <p:spPr bwMode="auto">
            <a:xfrm>
              <a:off x="2692" y="2382"/>
              <a:ext cx="0" cy="37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7" name="Line 34"/>
            <p:cNvSpPr>
              <a:spLocks noChangeShapeType="1"/>
            </p:cNvSpPr>
            <p:nvPr/>
          </p:nvSpPr>
          <p:spPr bwMode="auto">
            <a:xfrm>
              <a:off x="2644" y="2382"/>
              <a:ext cx="0" cy="37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8" name="Line 35"/>
            <p:cNvSpPr>
              <a:spLocks noChangeShapeType="1"/>
            </p:cNvSpPr>
            <p:nvPr/>
          </p:nvSpPr>
          <p:spPr bwMode="auto">
            <a:xfrm>
              <a:off x="2597" y="2916"/>
              <a:ext cx="0" cy="3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9" name="Line 36"/>
            <p:cNvSpPr>
              <a:spLocks noChangeShapeType="1"/>
            </p:cNvSpPr>
            <p:nvPr/>
          </p:nvSpPr>
          <p:spPr bwMode="auto">
            <a:xfrm>
              <a:off x="2693" y="2916"/>
              <a:ext cx="0" cy="3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30" name="Line 37"/>
            <p:cNvSpPr>
              <a:spLocks noChangeShapeType="1"/>
            </p:cNvSpPr>
            <p:nvPr/>
          </p:nvSpPr>
          <p:spPr bwMode="auto">
            <a:xfrm>
              <a:off x="2645" y="2916"/>
              <a:ext cx="0" cy="3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31" name="Line 38"/>
            <p:cNvSpPr>
              <a:spLocks noChangeShapeType="1"/>
            </p:cNvSpPr>
            <p:nvPr/>
          </p:nvSpPr>
          <p:spPr bwMode="auto">
            <a:xfrm>
              <a:off x="2154" y="1704"/>
              <a:ext cx="0" cy="1066"/>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32" name="Line 39"/>
            <p:cNvSpPr>
              <a:spLocks noChangeShapeType="1"/>
            </p:cNvSpPr>
            <p:nvPr/>
          </p:nvSpPr>
          <p:spPr bwMode="auto">
            <a:xfrm>
              <a:off x="3122" y="1696"/>
              <a:ext cx="0" cy="1066"/>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33" name="AutoShape 40"/>
            <p:cNvSpPr/>
            <p:nvPr/>
          </p:nvSpPr>
          <p:spPr bwMode="auto">
            <a:xfrm>
              <a:off x="1712" y="1657"/>
              <a:ext cx="71" cy="1113"/>
            </a:xfrm>
            <a:prstGeom prst="leftBrace">
              <a:avLst>
                <a:gd name="adj1" fmla="val 130634"/>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34" name="Rectangle 41"/>
            <p:cNvSpPr>
              <a:spLocks noChangeArrowheads="1"/>
            </p:cNvSpPr>
            <p:nvPr/>
          </p:nvSpPr>
          <p:spPr bwMode="auto">
            <a:xfrm>
              <a:off x="1144" y="2099"/>
              <a:ext cx="537" cy="229"/>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fontAlgn="base">
                <a:spcBef>
                  <a:spcPct val="50000"/>
                </a:spcBef>
                <a:spcAft>
                  <a:spcPct val="0"/>
                </a:spcAft>
              </a:pPr>
              <a:r>
                <a:rPr kumimoji="1" lang="zh-CN" altLang="en-US" sz="1600" b="1">
                  <a:solidFill>
                    <a:srgbClr val="000000"/>
                  </a:solidFill>
                </a:rPr>
                <a:t>盘片组</a:t>
              </a:r>
              <a:endParaRPr kumimoji="1" lang="zh-CN" altLang="en-US" sz="1600" b="1">
                <a:solidFill>
                  <a:srgbClr val="000000"/>
                </a:solidFill>
              </a:endParaRPr>
            </a:p>
          </p:txBody>
        </p:sp>
        <p:sp>
          <p:nvSpPr>
            <p:cNvPr id="341035" name="AutoShape 42"/>
            <p:cNvSpPr>
              <a:spLocks noChangeArrowheads="1"/>
            </p:cNvSpPr>
            <p:nvPr/>
          </p:nvSpPr>
          <p:spPr bwMode="auto">
            <a:xfrm>
              <a:off x="1689" y="1042"/>
              <a:ext cx="528" cy="260"/>
            </a:xfrm>
            <a:prstGeom prst="wedgeRectCallout">
              <a:avLst>
                <a:gd name="adj1" fmla="val 65343"/>
                <a:gd name="adj2" fmla="val 179231"/>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磁道</a:t>
              </a:r>
              <a:endParaRPr kumimoji="1" lang="zh-CN" altLang="en-US" sz="1600" b="1">
                <a:solidFill>
                  <a:srgbClr val="000000"/>
                </a:solidFill>
              </a:endParaRPr>
            </a:p>
          </p:txBody>
        </p:sp>
        <p:sp>
          <p:nvSpPr>
            <p:cNvPr id="341036" name="AutoShape 43"/>
            <p:cNvSpPr>
              <a:spLocks noChangeArrowheads="1"/>
            </p:cNvSpPr>
            <p:nvPr/>
          </p:nvSpPr>
          <p:spPr bwMode="auto">
            <a:xfrm>
              <a:off x="2580" y="1026"/>
              <a:ext cx="379" cy="213"/>
            </a:xfrm>
            <a:prstGeom prst="wedgeRectCallout">
              <a:avLst>
                <a:gd name="adj1" fmla="val -37333"/>
                <a:gd name="adj2" fmla="val 122301"/>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轴</a:t>
              </a:r>
              <a:endParaRPr kumimoji="1" lang="zh-CN" altLang="en-US" sz="1600" b="1">
                <a:solidFill>
                  <a:srgbClr val="000000"/>
                </a:solidFill>
              </a:endParaRPr>
            </a:p>
          </p:txBody>
        </p:sp>
        <p:sp>
          <p:nvSpPr>
            <p:cNvPr id="341037" name="AutoShape 44"/>
            <p:cNvSpPr>
              <a:spLocks noChangeArrowheads="1"/>
            </p:cNvSpPr>
            <p:nvPr/>
          </p:nvSpPr>
          <p:spPr bwMode="auto">
            <a:xfrm>
              <a:off x="3093" y="1018"/>
              <a:ext cx="585" cy="221"/>
            </a:xfrm>
            <a:prstGeom prst="wedgeRectCallout">
              <a:avLst>
                <a:gd name="adj1" fmla="val -75472"/>
                <a:gd name="adj2" fmla="val 209278"/>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读写磁头</a:t>
              </a:r>
              <a:endParaRPr kumimoji="1" lang="zh-CN" altLang="en-US" sz="1600" b="1">
                <a:solidFill>
                  <a:srgbClr val="000000"/>
                </a:solidFill>
              </a:endParaRPr>
            </a:p>
          </p:txBody>
        </p:sp>
        <p:sp>
          <p:nvSpPr>
            <p:cNvPr id="341038" name="AutoShape 45"/>
            <p:cNvSpPr>
              <a:spLocks noChangeArrowheads="1"/>
            </p:cNvSpPr>
            <p:nvPr/>
          </p:nvSpPr>
          <p:spPr bwMode="auto">
            <a:xfrm>
              <a:off x="3930" y="1002"/>
              <a:ext cx="536" cy="228"/>
            </a:xfrm>
            <a:prstGeom prst="wedgeRectCallout">
              <a:avLst>
                <a:gd name="adj1" fmla="val -64366"/>
                <a:gd name="adj2" fmla="val 118861"/>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移动臂</a:t>
              </a:r>
              <a:endParaRPr kumimoji="1" lang="zh-CN" altLang="en-US" sz="1600" b="1">
                <a:solidFill>
                  <a:srgbClr val="000000"/>
                </a:solidFill>
              </a:endParaRPr>
            </a:p>
          </p:txBody>
        </p:sp>
        <p:sp>
          <p:nvSpPr>
            <p:cNvPr id="341039" name="Text Box 46"/>
            <p:cNvSpPr txBox="1">
              <a:spLocks noChangeArrowheads="1"/>
            </p:cNvSpPr>
            <p:nvPr/>
          </p:nvSpPr>
          <p:spPr bwMode="auto">
            <a:xfrm>
              <a:off x="2091" y="3361"/>
              <a:ext cx="1602"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000" b="1">
                  <a:solidFill>
                    <a:srgbClr val="000000"/>
                  </a:solidFill>
                  <a:ea typeface="黑体" panose="02010609060101010101" pitchFamily="49" charset="-122"/>
                </a:rPr>
                <a:t>磁盘的结构图</a:t>
              </a:r>
              <a:endParaRPr lang="zh-CN" altLang="en-US" sz="2000" b="1">
                <a:solidFill>
                  <a:srgbClr val="000000"/>
                </a:solidFill>
                <a:ea typeface="黑体" panose="02010609060101010101" pitchFamily="49" charset="-122"/>
              </a:endParaRPr>
            </a:p>
          </p:txBody>
        </p:sp>
        <p:sp>
          <p:nvSpPr>
            <p:cNvPr id="341040" name="AutoShape 47"/>
            <p:cNvSpPr>
              <a:spLocks noChangeArrowheads="1"/>
            </p:cNvSpPr>
            <p:nvPr/>
          </p:nvSpPr>
          <p:spPr bwMode="auto">
            <a:xfrm>
              <a:off x="3338" y="1831"/>
              <a:ext cx="402" cy="221"/>
            </a:xfrm>
            <a:prstGeom prst="wedgeRectCallout">
              <a:avLst>
                <a:gd name="adj1" fmla="val -98755"/>
                <a:gd name="adj2" fmla="val 30542"/>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柱面</a:t>
              </a:r>
              <a:endParaRPr kumimoji="1" lang="zh-CN" altLang="en-US" sz="1600" b="1">
                <a:solidFill>
                  <a:srgbClr val="000000"/>
                </a:solidFill>
              </a:endParaRPr>
            </a:p>
          </p:txBody>
        </p:sp>
      </p:gr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2"/>
          <p:cNvSpPr>
            <a:spLocks noGrp="1" noChangeArrowheads="1"/>
          </p:cNvSpPr>
          <p:nvPr>
            <p:ph type="title"/>
          </p:nvPr>
        </p:nvSpPr>
        <p:spPr/>
        <p:txBody>
          <a:bodyPr>
            <a:normAutofit/>
          </a:bodyPr>
          <a:lstStyle/>
          <a:p>
            <a:pPr eaLnBrk="1" hangingPunct="1"/>
            <a:r>
              <a:rPr lang="en-US" altLang="zh-CN" sz="3600" dirty="0" smtClean="0"/>
              <a:t>6.8.1  </a:t>
            </a:r>
            <a:r>
              <a:rPr lang="zh-CN" altLang="en-US" sz="3600" dirty="0" smtClean="0"/>
              <a:t>磁盘访问时间</a:t>
            </a:r>
            <a:endParaRPr lang="zh-CN" altLang="en-US" sz="3600" dirty="0" smtClean="0"/>
          </a:p>
        </p:txBody>
      </p:sp>
      <p:sp>
        <p:nvSpPr>
          <p:cNvPr id="342020" name="Rectangle 3"/>
          <p:cNvSpPr>
            <a:spLocks noGrp="1" noChangeArrowheads="1"/>
          </p:cNvSpPr>
          <p:nvPr>
            <p:ph idx="1"/>
          </p:nvPr>
        </p:nvSpPr>
        <p:spPr/>
        <p:txBody>
          <a:bodyPr/>
          <a:lstStyle/>
          <a:p>
            <a:pPr marL="0" indent="0" eaLnBrk="1" hangingPunct="1">
              <a:buNone/>
            </a:pPr>
            <a:r>
              <a:rPr lang="zh-CN" altLang="en-US" sz="3600" b="1" dirty="0" smtClean="0">
                <a:solidFill>
                  <a:srgbClr val="FF0000"/>
                </a:solidFill>
                <a:latin typeface="仿宋_GB2312" pitchFamily="49" charset="-122"/>
                <a:ea typeface="仿宋_GB2312" pitchFamily="49" charset="-122"/>
              </a:rPr>
              <a:t>分成以下三部分时间</a:t>
            </a:r>
            <a:r>
              <a:rPr lang="zh-CN" altLang="en-US" dirty="0" smtClean="0">
                <a:solidFill>
                  <a:srgbClr val="FF0000"/>
                </a:solidFill>
                <a:latin typeface="宋体" pitchFamily="2" charset="-122"/>
              </a:rPr>
              <a:t>：</a:t>
            </a:r>
            <a:endParaRPr lang="zh-CN" altLang="en-US" dirty="0" smtClean="0">
              <a:solidFill>
                <a:srgbClr val="FF0000"/>
              </a:solidFill>
              <a:latin typeface="宋体" pitchFamily="2" charset="-122"/>
            </a:endParaRPr>
          </a:p>
          <a:p>
            <a:pPr lvl="1" eaLnBrk="1" hangingPunct="1">
              <a:buFont typeface="Wingdings" panose="05000000000000000000" pitchFamily="2" charset="2"/>
              <a:buNone/>
            </a:pPr>
            <a:r>
              <a:rPr lang="en-US" altLang="zh-CN" sz="3200" dirty="0" smtClean="0">
                <a:solidFill>
                  <a:srgbClr val="0000CC"/>
                </a:solidFill>
                <a:latin typeface="宋体" pitchFamily="2" charset="-122"/>
              </a:rPr>
              <a:t>1</a:t>
            </a:r>
            <a:r>
              <a:rPr lang="zh-CN" altLang="en-US" sz="3200" dirty="0" smtClean="0">
                <a:solidFill>
                  <a:srgbClr val="0000CC"/>
                </a:solidFill>
                <a:latin typeface="Times New Roman" pitchFamily="18" charset="0"/>
              </a:rPr>
              <a:t>）寻道时间</a:t>
            </a:r>
            <a:r>
              <a:rPr lang="en-US" altLang="zh-CN" sz="3200" dirty="0" err="1" smtClean="0">
                <a:solidFill>
                  <a:srgbClr val="0000CC"/>
                </a:solidFill>
                <a:latin typeface="宋体" pitchFamily="2" charset="-122"/>
              </a:rPr>
              <a:t>T</a:t>
            </a:r>
            <a:r>
              <a:rPr lang="en-US" altLang="zh-CN" sz="3200" baseline="-10000" dirty="0" err="1" smtClean="0">
                <a:solidFill>
                  <a:srgbClr val="0000CC"/>
                </a:solidFill>
                <a:latin typeface="宋体" pitchFamily="2" charset="-122"/>
              </a:rPr>
              <a:t>s</a:t>
            </a:r>
            <a:r>
              <a:rPr lang="en-US" altLang="zh-CN" sz="3200" dirty="0" smtClean="0">
                <a:latin typeface="宋体" pitchFamily="2" charset="-122"/>
              </a:rPr>
              <a:t>:</a:t>
            </a:r>
            <a:r>
              <a:rPr lang="zh-CN" altLang="en-US" sz="3200" dirty="0" smtClean="0">
                <a:latin typeface="宋体" pitchFamily="2" charset="-122"/>
              </a:rPr>
              <a:t>是指把磁臂（磁头）移动到指定磁道上所经历的时间。</a:t>
            </a:r>
            <a:endParaRPr lang="zh-CN" altLang="en-US" sz="3200" dirty="0" smtClean="0">
              <a:latin typeface="宋体" pitchFamily="2" charset="-122"/>
            </a:endParaRPr>
          </a:p>
          <a:p>
            <a:pPr lvl="1" eaLnBrk="1" hangingPunct="1">
              <a:buFont typeface="Wingdings" panose="05000000000000000000" pitchFamily="2" charset="2"/>
              <a:buNone/>
            </a:pPr>
            <a:r>
              <a:rPr lang="en-US" altLang="zh-CN" sz="3200" dirty="0" smtClean="0">
                <a:solidFill>
                  <a:srgbClr val="0000CC"/>
                </a:solidFill>
                <a:latin typeface="宋体" pitchFamily="2" charset="-122"/>
                <a:cs typeface="Times New Roman" pitchFamily="18" charset="0"/>
              </a:rPr>
              <a:t>2</a:t>
            </a:r>
            <a:r>
              <a:rPr lang="zh-CN" altLang="en-US" sz="3200" dirty="0" smtClean="0">
                <a:solidFill>
                  <a:srgbClr val="0000CC"/>
                </a:solidFill>
                <a:latin typeface="宋体" pitchFamily="2" charset="-122"/>
                <a:cs typeface="Times New Roman" pitchFamily="18" charset="0"/>
              </a:rPr>
              <a:t>）旋转延迟时间</a:t>
            </a:r>
            <a:r>
              <a:rPr lang="en-US" altLang="zh-CN" sz="3200" dirty="0" err="1" smtClean="0">
                <a:solidFill>
                  <a:srgbClr val="0000CC"/>
                </a:solidFill>
                <a:latin typeface="宋体" pitchFamily="2" charset="-122"/>
                <a:cs typeface="Times New Roman" pitchFamily="18" charset="0"/>
              </a:rPr>
              <a:t>T</a:t>
            </a:r>
            <a:r>
              <a:rPr lang="en-US" altLang="zh-CN" sz="3200" baseline="-10000" dirty="0" err="1">
                <a:solidFill>
                  <a:srgbClr val="0000CC"/>
                </a:solidFill>
                <a:latin typeface="宋体" pitchFamily="2" charset="-122"/>
                <a:cs typeface="Times New Roman" pitchFamily="18" charset="0"/>
              </a:rPr>
              <a:t>r</a:t>
            </a:r>
            <a:r>
              <a:rPr lang="zh-CN" altLang="en-US" sz="3200" dirty="0" smtClean="0">
                <a:latin typeface="宋体" pitchFamily="2" charset="-122"/>
                <a:cs typeface="Times New Roman" pitchFamily="18" charset="0"/>
              </a:rPr>
              <a:t>：是指定扇区移动到磁头下面所经历的时间。</a:t>
            </a:r>
            <a:r>
              <a:rPr lang="zh-CN" altLang="en-US" sz="3200" dirty="0" smtClean="0">
                <a:latin typeface="宋体" pitchFamily="2" charset="-122"/>
              </a:rPr>
              <a:t> </a:t>
            </a:r>
            <a:endParaRPr lang="zh-CN" altLang="en-US" sz="3200" dirty="0" smtClean="0">
              <a:latin typeface="宋体" pitchFamily="2" charset="-122"/>
            </a:endParaRPr>
          </a:p>
          <a:p>
            <a:pPr lvl="1" eaLnBrk="1" hangingPunct="1">
              <a:buFont typeface="Wingdings" panose="05000000000000000000" pitchFamily="2" charset="2"/>
              <a:buNone/>
            </a:pPr>
            <a:r>
              <a:rPr lang="en-US" altLang="zh-CN" sz="3200" dirty="0" smtClean="0">
                <a:solidFill>
                  <a:srgbClr val="0000CC"/>
                </a:solidFill>
                <a:latin typeface="宋体" pitchFamily="2" charset="-122"/>
              </a:rPr>
              <a:t>3</a:t>
            </a:r>
            <a:r>
              <a:rPr lang="zh-CN" altLang="en-US" sz="3200" dirty="0" smtClean="0">
                <a:solidFill>
                  <a:srgbClr val="0000CC"/>
                </a:solidFill>
                <a:latin typeface="宋体" pitchFamily="2" charset="-122"/>
              </a:rPr>
              <a:t>）传输时间</a:t>
            </a:r>
            <a:r>
              <a:rPr lang="en-US" altLang="zh-CN" sz="3200" dirty="0" err="1" smtClean="0">
                <a:solidFill>
                  <a:srgbClr val="0000CC"/>
                </a:solidFill>
                <a:latin typeface="宋体" pitchFamily="2" charset="-122"/>
              </a:rPr>
              <a:t>T</a:t>
            </a:r>
            <a:r>
              <a:rPr lang="en-US" altLang="zh-CN" sz="3200" baseline="-10000" dirty="0" err="1" smtClean="0">
                <a:solidFill>
                  <a:srgbClr val="0000CC"/>
                </a:solidFill>
                <a:latin typeface="宋体" pitchFamily="2" charset="-122"/>
              </a:rPr>
              <a:t>t</a:t>
            </a:r>
            <a:r>
              <a:rPr lang="en-US" altLang="zh-CN" sz="3200" dirty="0" smtClean="0">
                <a:latin typeface="宋体" pitchFamily="2" charset="-122"/>
              </a:rPr>
              <a:t> :</a:t>
            </a:r>
            <a:r>
              <a:rPr lang="zh-CN" altLang="en-US" sz="3200" dirty="0" smtClean="0">
                <a:latin typeface="宋体" pitchFamily="2" charset="-122"/>
              </a:rPr>
              <a:t>是指把数据从磁盘上读出或向磁盘写入数据所经历的时间。</a:t>
            </a:r>
            <a:endParaRPr lang="zh-CN" altLang="en-US" sz="3200"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95A49054-D27C-46B8-8108-88F8F9C22D2E}" type="slidenum">
              <a:rPr lang="en-US" altLang="zh-CN"/>
            </a:fld>
            <a:endParaRPr lang="en-US" altLang="zh-CN"/>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229600" cy="4801736"/>
          </a:xfrm>
        </p:spPr>
        <p:txBody>
          <a:bodyPr/>
          <a:lstStyle/>
          <a:p>
            <a:pPr marL="0" indent="0">
              <a:buNone/>
            </a:pPr>
            <a:r>
              <a:rPr lang="zh-CN" altLang="en-US" dirty="0" smtClean="0">
                <a:solidFill>
                  <a:srgbClr val="C00000"/>
                </a:solidFill>
              </a:rPr>
              <a:t>例：</a:t>
            </a:r>
            <a:r>
              <a:rPr lang="zh-CN" altLang="en-US" dirty="0" smtClean="0"/>
              <a:t>某</a:t>
            </a:r>
            <a:r>
              <a:rPr lang="zh-CN" altLang="en-US" dirty="0"/>
              <a:t>软盘有</a:t>
            </a:r>
            <a:r>
              <a:rPr lang="en-US" altLang="zh-CN" dirty="0"/>
              <a:t>40</a:t>
            </a:r>
            <a:r>
              <a:rPr lang="zh-CN" altLang="en-US" dirty="0"/>
              <a:t>个磁道，磁头从一个磁道移到另一个磁道需要</a:t>
            </a:r>
            <a:r>
              <a:rPr lang="en-US" altLang="zh-CN" dirty="0"/>
              <a:t>6ms</a:t>
            </a:r>
            <a:r>
              <a:rPr lang="zh-CN" altLang="en-US" dirty="0"/>
              <a:t>。文件在磁盘上非连续存放，逻辑上相邻数据块的平均距离为</a:t>
            </a:r>
            <a:r>
              <a:rPr lang="en-US" altLang="zh-CN" dirty="0"/>
              <a:t>13</a:t>
            </a:r>
            <a:r>
              <a:rPr lang="zh-CN" altLang="en-US" dirty="0"/>
              <a:t>磁道，每块的旋转延迟时间及传输时间分别为</a:t>
            </a:r>
            <a:r>
              <a:rPr lang="en-US" altLang="zh-CN" dirty="0"/>
              <a:t>100ms</a:t>
            </a:r>
            <a:r>
              <a:rPr lang="zh-CN" altLang="en-US" dirty="0"/>
              <a:t>和</a:t>
            </a:r>
            <a:r>
              <a:rPr lang="en-US" altLang="zh-CN" dirty="0"/>
              <a:t>25ms</a:t>
            </a:r>
            <a:r>
              <a:rPr lang="zh-CN" altLang="en-US" dirty="0"/>
              <a:t>，问读取一个</a:t>
            </a:r>
            <a:r>
              <a:rPr lang="en-US" altLang="zh-CN" dirty="0"/>
              <a:t>100</a:t>
            </a:r>
            <a:r>
              <a:rPr lang="zh-CN" altLang="en-US" dirty="0"/>
              <a:t>块的文件需要多少时间？如果系统对磁盘进行了整理，让同一个文件的磁盘块尽可能靠拢，从而使相邻数据块的平均距离降为</a:t>
            </a:r>
            <a:r>
              <a:rPr lang="en-US" altLang="zh-CN" dirty="0"/>
              <a:t>2</a:t>
            </a:r>
            <a:r>
              <a:rPr lang="zh-CN" altLang="en-US" dirty="0"/>
              <a:t>个磁道，这时读取</a:t>
            </a:r>
            <a:r>
              <a:rPr lang="en-US" altLang="zh-CN" dirty="0"/>
              <a:t>100</a:t>
            </a:r>
            <a:r>
              <a:rPr lang="zh-CN" altLang="en-US" dirty="0"/>
              <a:t>块文件需要多少时间？</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229600" cy="4801736"/>
          </a:xfrm>
        </p:spPr>
        <p:txBody>
          <a:bodyPr>
            <a:normAutofit/>
          </a:bodyPr>
          <a:lstStyle/>
          <a:p>
            <a:pPr marL="0" indent="0">
              <a:buNone/>
            </a:pPr>
            <a:r>
              <a:rPr lang="zh-CN" altLang="en-US" dirty="0"/>
              <a:t>解：磁盘整理前，读取一块数据的时间为</a:t>
            </a:r>
            <a:r>
              <a:rPr lang="zh-CN" altLang="en-US" dirty="0" smtClean="0"/>
              <a:t>：</a:t>
            </a:r>
            <a:r>
              <a:rPr lang="en-US" altLang="zh-CN" dirty="0" smtClean="0"/>
              <a:t>			13×6+100+25=203 </a:t>
            </a:r>
            <a:r>
              <a:rPr lang="en-US" altLang="zh-CN" dirty="0" err="1"/>
              <a:t>ms</a:t>
            </a:r>
            <a:r>
              <a:rPr lang="en-US" altLang="zh-CN" dirty="0"/>
              <a:t>	</a:t>
            </a:r>
            <a:endParaRPr lang="en-US" altLang="zh-CN" dirty="0" smtClean="0"/>
          </a:p>
          <a:p>
            <a:pPr marL="0" indent="0">
              <a:buNone/>
            </a:pPr>
            <a:r>
              <a:rPr lang="en-US" altLang="zh-CN" dirty="0" smtClean="0"/>
              <a:t>    </a:t>
            </a:r>
            <a:r>
              <a:rPr lang="zh-CN" altLang="en-US" dirty="0" smtClean="0"/>
              <a:t>因此</a:t>
            </a:r>
            <a:r>
              <a:rPr lang="zh-CN" altLang="en-US" dirty="0"/>
              <a:t>，读取一个</a:t>
            </a:r>
            <a:r>
              <a:rPr lang="en-US" altLang="zh-CN" dirty="0"/>
              <a:t>100</a:t>
            </a:r>
            <a:r>
              <a:rPr lang="zh-CN" altLang="en-US" dirty="0"/>
              <a:t>块的文件需要时间</a:t>
            </a:r>
            <a:r>
              <a:rPr lang="zh-CN" altLang="en-US" dirty="0" smtClean="0"/>
              <a:t>：</a:t>
            </a:r>
            <a:r>
              <a:rPr lang="en-US" altLang="zh-CN" dirty="0" smtClean="0"/>
              <a:t>			203×100=20300 </a:t>
            </a:r>
            <a:r>
              <a:rPr lang="en-US" altLang="zh-CN" dirty="0" err="1" smtClean="0"/>
              <a:t>ms</a:t>
            </a:r>
            <a:r>
              <a:rPr lang="en-US" altLang="zh-CN" dirty="0" smtClean="0"/>
              <a:t> = 20.3s</a:t>
            </a:r>
            <a:r>
              <a:rPr lang="en-US" altLang="zh-CN" dirty="0"/>
              <a:t>	</a:t>
            </a:r>
            <a:endParaRPr lang="en-US" altLang="zh-CN" dirty="0" smtClean="0"/>
          </a:p>
          <a:p>
            <a:pPr marL="0" indent="0">
              <a:buNone/>
            </a:pPr>
            <a:r>
              <a:rPr lang="zh-CN" altLang="en-US" dirty="0" smtClean="0"/>
              <a:t>    磁盘</a:t>
            </a:r>
            <a:r>
              <a:rPr lang="zh-CN" altLang="en-US" dirty="0"/>
              <a:t>整理后，读取一块数据的时间为</a:t>
            </a:r>
            <a:r>
              <a:rPr lang="zh-CN" altLang="en-US" dirty="0" smtClean="0"/>
              <a:t>：</a:t>
            </a:r>
            <a:r>
              <a:rPr lang="en-US" altLang="zh-CN" dirty="0" smtClean="0"/>
              <a:t>			2×6+100+25=137 </a:t>
            </a:r>
            <a:r>
              <a:rPr lang="en-US" altLang="zh-CN" dirty="0" err="1" smtClean="0"/>
              <a:t>ms</a:t>
            </a:r>
            <a:endParaRPr lang="en-US" altLang="zh-CN" dirty="0" smtClean="0"/>
          </a:p>
          <a:p>
            <a:pPr marL="0" indent="0">
              <a:buNone/>
            </a:pPr>
            <a:r>
              <a:rPr lang="en-US" altLang="zh-CN" dirty="0" smtClean="0"/>
              <a:t>	</a:t>
            </a:r>
            <a:r>
              <a:rPr lang="zh-CN" altLang="en-US" dirty="0" smtClean="0"/>
              <a:t>因此</a:t>
            </a:r>
            <a:r>
              <a:rPr lang="zh-CN" altLang="en-US" dirty="0"/>
              <a:t>，读取一个</a:t>
            </a:r>
            <a:r>
              <a:rPr lang="en-US" altLang="zh-CN" dirty="0"/>
              <a:t>100</a:t>
            </a:r>
            <a:r>
              <a:rPr lang="zh-CN" altLang="en-US" dirty="0"/>
              <a:t>块的文件需要时间</a:t>
            </a:r>
            <a:r>
              <a:rPr lang="zh-CN" altLang="en-US" dirty="0" smtClean="0"/>
              <a:t>：</a:t>
            </a:r>
            <a:r>
              <a:rPr lang="en-US" altLang="zh-CN" dirty="0" smtClean="0"/>
              <a:t>			137×100=13700 </a:t>
            </a:r>
            <a:r>
              <a:rPr lang="en-US" altLang="zh-CN" dirty="0" err="1" smtClean="0"/>
              <a:t>ms</a:t>
            </a:r>
            <a:r>
              <a:rPr lang="en-US" altLang="zh-CN" dirty="0" smtClean="0"/>
              <a:t> </a:t>
            </a:r>
            <a:r>
              <a:rPr lang="en-US" altLang="zh-CN" smtClean="0"/>
              <a:t>= 13.7s</a:t>
            </a:r>
            <a:r>
              <a:rPr lang="en-US" altLang="zh-CN" dirty="0"/>
              <a:t>					</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2"/>
          <p:cNvSpPr>
            <a:spLocks noGrp="1" noChangeArrowheads="1"/>
          </p:cNvSpPr>
          <p:nvPr>
            <p:ph type="title"/>
          </p:nvPr>
        </p:nvSpPr>
        <p:spPr/>
        <p:txBody>
          <a:bodyPr/>
          <a:lstStyle/>
          <a:p>
            <a:pPr eaLnBrk="1" hangingPunct="1"/>
            <a:r>
              <a:rPr lang="en-US" altLang="zh-CN" sz="3600" dirty="0" smtClean="0"/>
              <a:t>6.8.2  </a:t>
            </a:r>
            <a:r>
              <a:rPr lang="zh-CN" altLang="en-US" sz="3600" dirty="0" smtClean="0"/>
              <a:t>磁盘调度 </a:t>
            </a:r>
            <a:endParaRPr lang="zh-CN" altLang="en-US" sz="3600" dirty="0" smtClean="0"/>
          </a:p>
        </p:txBody>
      </p:sp>
      <p:sp>
        <p:nvSpPr>
          <p:cNvPr id="343044" name="Rectangle 3"/>
          <p:cNvSpPr>
            <a:spLocks noGrp="1" noChangeArrowheads="1"/>
          </p:cNvSpPr>
          <p:nvPr>
            <p:ph idx="1"/>
          </p:nvPr>
        </p:nvSpPr>
        <p:spPr>
          <a:xfrm>
            <a:off x="495300" y="1295400"/>
            <a:ext cx="8269288" cy="4837113"/>
          </a:xfrm>
        </p:spPr>
        <p:txBody>
          <a:bodyPr/>
          <a:lstStyle/>
          <a:p>
            <a:pPr algn="just" eaLnBrk="1" hangingPunct="1">
              <a:spcBef>
                <a:spcPct val="10000"/>
              </a:spcBef>
              <a:buFont typeface="Wingdings" panose="05000000000000000000" pitchFamily="2" charset="2"/>
              <a:buChar char="u"/>
            </a:pPr>
            <a:r>
              <a:rPr lang="zh-CN" altLang="en-US" sz="2800" dirty="0" smtClean="0">
                <a:latin typeface="宋体" pitchFamily="2" charset="-122"/>
              </a:rPr>
              <a:t>当有多个进程都要求访问磁盘时，采用一种调度策略，使能按某个次序执行要求访问的诸请求，这就是驱动调度，使用的算法叫驱动调度算法。驱动调度的目的是减少各进程对磁盘的平均访问时间。</a:t>
            </a:r>
            <a:r>
              <a:rPr lang="zh-CN" altLang="en-US" sz="2800" dirty="0" smtClean="0"/>
              <a:t> </a:t>
            </a:r>
            <a:endParaRPr lang="zh-CN" altLang="en-US" sz="2800" dirty="0" smtClean="0"/>
          </a:p>
          <a:p>
            <a:pPr algn="just" eaLnBrk="1" hangingPunct="1">
              <a:spcBef>
                <a:spcPct val="10000"/>
              </a:spcBef>
              <a:buFont typeface="Wingdings" panose="05000000000000000000" pitchFamily="2" charset="2"/>
              <a:buChar char="u"/>
            </a:pPr>
            <a:r>
              <a:rPr lang="zh-CN" altLang="en-US" sz="2800" b="1" dirty="0" smtClean="0">
                <a:solidFill>
                  <a:srgbClr val="FF0000"/>
                </a:solidFill>
                <a:latin typeface="楷体_GB2312" pitchFamily="49" charset="-122"/>
                <a:ea typeface="楷体_GB2312" pitchFamily="49" charset="-122"/>
              </a:rPr>
              <a:t>磁盘调度的目的是使平均寻道时间最少</a:t>
            </a:r>
            <a:r>
              <a:rPr lang="zh-CN" altLang="en-US" sz="2800" b="1" dirty="0" smtClean="0">
                <a:solidFill>
                  <a:srgbClr val="FF0000"/>
                </a:solidFill>
                <a:latin typeface="宋体" pitchFamily="2" charset="-122"/>
              </a:rPr>
              <a:t>。</a:t>
            </a:r>
            <a:r>
              <a:rPr lang="zh-CN" altLang="en-US" sz="2800" b="1" dirty="0" smtClean="0">
                <a:solidFill>
                  <a:srgbClr val="FF0000"/>
                </a:solidFill>
              </a:rPr>
              <a:t> </a:t>
            </a:r>
            <a:endParaRPr lang="zh-CN" altLang="en-US" sz="2800" b="1" dirty="0" smtClean="0">
              <a:solidFill>
                <a:srgbClr val="FF0000"/>
              </a:solidFill>
            </a:endParaRPr>
          </a:p>
          <a:p>
            <a:pPr algn="just" eaLnBrk="1" hangingPunct="1">
              <a:spcBef>
                <a:spcPct val="10000"/>
              </a:spcBef>
              <a:buFont typeface="Wingdings" panose="05000000000000000000" pitchFamily="2" charset="2"/>
              <a:buChar char="u"/>
            </a:pPr>
            <a:r>
              <a:rPr lang="zh-CN" altLang="en-US" sz="2800" dirty="0" smtClean="0">
                <a:latin typeface="宋体" pitchFamily="2" charset="-122"/>
              </a:rPr>
              <a:t>目前常用的算法有：</a:t>
            </a:r>
            <a:r>
              <a:rPr lang="zh-CN" altLang="en-US" dirty="0" smtClean="0"/>
              <a:t> </a:t>
            </a:r>
            <a:endParaRPr lang="zh-CN" altLang="en-US" dirty="0" smtClean="0"/>
          </a:p>
          <a:p>
            <a:pPr lvl="1" algn="just" eaLnBrk="1" hangingPunct="1">
              <a:buFont typeface="Wingdings" panose="05000000000000000000" pitchFamily="2" charset="2"/>
              <a:buChar char="u"/>
            </a:pPr>
            <a:r>
              <a:rPr lang="zh-CN" altLang="en-US" dirty="0" smtClean="0">
                <a:solidFill>
                  <a:srgbClr val="996600"/>
                </a:solidFill>
                <a:latin typeface="黑体" panose="02010609060101010101" pitchFamily="49" charset="-122"/>
                <a:ea typeface="黑体" panose="02010609060101010101" pitchFamily="49" charset="-122"/>
              </a:rPr>
              <a:t>先来先服务 </a:t>
            </a:r>
            <a:endParaRPr lang="zh-CN" altLang="en-US" dirty="0" smtClean="0">
              <a:solidFill>
                <a:srgbClr val="996600"/>
              </a:solidFill>
              <a:latin typeface="黑体" panose="02010609060101010101" pitchFamily="49" charset="-122"/>
              <a:ea typeface="黑体" panose="02010609060101010101" pitchFamily="49" charset="-122"/>
            </a:endParaRPr>
          </a:p>
          <a:p>
            <a:pPr lvl="1" algn="just" eaLnBrk="1" hangingPunct="1">
              <a:buFont typeface="Wingdings" panose="05000000000000000000" pitchFamily="2" charset="2"/>
              <a:buChar char="u"/>
            </a:pPr>
            <a:r>
              <a:rPr lang="zh-CN" altLang="en-US" dirty="0" smtClean="0">
                <a:solidFill>
                  <a:srgbClr val="996600"/>
                </a:solidFill>
                <a:latin typeface="黑体" panose="02010609060101010101" pitchFamily="49" charset="-122"/>
                <a:ea typeface="黑体" panose="02010609060101010101" pitchFamily="49" charset="-122"/>
              </a:rPr>
              <a:t>最短寻道时间优先 </a:t>
            </a:r>
            <a:endParaRPr lang="zh-CN" altLang="en-US" dirty="0" smtClean="0">
              <a:solidFill>
                <a:srgbClr val="996600"/>
              </a:solidFill>
              <a:latin typeface="黑体" panose="02010609060101010101" pitchFamily="49" charset="-122"/>
              <a:ea typeface="黑体" panose="02010609060101010101" pitchFamily="49" charset="-122"/>
            </a:endParaRPr>
          </a:p>
          <a:p>
            <a:pPr lvl="1" algn="just" eaLnBrk="1" hangingPunct="1">
              <a:buFont typeface="Wingdings" panose="05000000000000000000" pitchFamily="2" charset="2"/>
              <a:buChar char="u"/>
            </a:pPr>
            <a:r>
              <a:rPr lang="zh-CN" altLang="en-US" dirty="0" smtClean="0">
                <a:solidFill>
                  <a:srgbClr val="996600"/>
                </a:solidFill>
                <a:latin typeface="黑体" panose="02010609060101010101" pitchFamily="49" charset="-122"/>
                <a:ea typeface="黑体" panose="02010609060101010101" pitchFamily="49" charset="-122"/>
              </a:rPr>
              <a:t>扫描算法</a:t>
            </a:r>
            <a:r>
              <a:rPr lang="zh-CN" altLang="en-US" dirty="0" smtClean="0"/>
              <a:t> </a:t>
            </a:r>
            <a:endParaRPr lang="zh-CN" altLang="en-US" dirty="0" smtClean="0"/>
          </a:p>
        </p:txBody>
      </p:sp>
      <p:sp>
        <p:nvSpPr>
          <p:cNvPr id="4" name="灯片编号占位符 5"/>
          <p:cNvSpPr>
            <a:spLocks noGrp="1"/>
          </p:cNvSpPr>
          <p:nvPr>
            <p:ph type="sldNum" sz="quarter" idx="12"/>
          </p:nvPr>
        </p:nvSpPr>
        <p:spPr/>
        <p:txBody>
          <a:bodyPr/>
          <a:lstStyle/>
          <a:p>
            <a:pPr>
              <a:defRPr/>
            </a:pPr>
            <a:fld id="{4B59C129-58A6-4930-B2A7-5104AEFEA5AF}" type="slidenum">
              <a:rPr lang="en-US" altLang="zh-CN"/>
            </a:fld>
            <a:endParaRPr lang="en-US" altLang="zh-CN"/>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7" name="Rectangle 2"/>
          <p:cNvSpPr>
            <a:spLocks noGrp="1" noChangeArrowheads="1"/>
          </p:cNvSpPr>
          <p:nvPr>
            <p:ph type="title"/>
          </p:nvPr>
        </p:nvSpPr>
        <p:spPr/>
        <p:txBody>
          <a:bodyPr/>
          <a:lstStyle/>
          <a:p>
            <a:pPr eaLnBrk="1" hangingPunct="1"/>
            <a:r>
              <a:rPr lang="en-US" altLang="zh-CN" sz="3600" dirty="0" smtClean="0"/>
              <a:t>6.8.2  </a:t>
            </a:r>
            <a:r>
              <a:rPr lang="zh-CN" altLang="en-US" sz="3600" dirty="0" smtClean="0"/>
              <a:t>早期的磁盘调度算法</a:t>
            </a:r>
            <a:endParaRPr lang="zh-CN" altLang="en-US" sz="3600" dirty="0" smtClean="0"/>
          </a:p>
        </p:txBody>
      </p:sp>
      <p:sp>
        <p:nvSpPr>
          <p:cNvPr id="4" name="灯片编号占位符 5"/>
          <p:cNvSpPr>
            <a:spLocks noGrp="1"/>
          </p:cNvSpPr>
          <p:nvPr>
            <p:ph type="sldNum" sz="quarter" idx="12"/>
          </p:nvPr>
        </p:nvSpPr>
        <p:spPr/>
        <p:txBody>
          <a:bodyPr/>
          <a:lstStyle/>
          <a:p>
            <a:pPr>
              <a:defRPr/>
            </a:pPr>
            <a:fld id="{A827F6CD-5085-412C-9521-756B49A32AEE}"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344068" name="Text Box 3"/>
          <p:cNvSpPr txBox="1">
            <a:spLocks noChangeArrowheads="1"/>
          </p:cNvSpPr>
          <p:nvPr/>
        </p:nvSpPr>
        <p:spPr bwMode="auto">
          <a:xfrm>
            <a:off x="428482" y="1700808"/>
            <a:ext cx="8153400"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3200" b="1" dirty="0">
                <a:solidFill>
                  <a:srgbClr val="002060"/>
                </a:solidFill>
                <a:latin typeface="楷体_GB2312" pitchFamily="49" charset="-122"/>
                <a:ea typeface="楷体_GB2312" pitchFamily="49" charset="-122"/>
              </a:rPr>
              <a:t>1</a:t>
            </a:r>
            <a:r>
              <a:rPr lang="zh-CN" altLang="en-US" sz="3200" b="1" dirty="0">
                <a:solidFill>
                  <a:srgbClr val="002060"/>
                </a:solidFill>
                <a:latin typeface="楷体_GB2312" pitchFamily="49" charset="-122"/>
                <a:ea typeface="楷体_GB2312" pitchFamily="49" charset="-122"/>
              </a:rPr>
              <a:t>．先来先服务（</a:t>
            </a:r>
            <a:r>
              <a:rPr lang="en-US" altLang="zh-CN" sz="3200" b="1" dirty="0">
                <a:solidFill>
                  <a:srgbClr val="002060"/>
                </a:solidFill>
                <a:latin typeface="楷体_GB2312" pitchFamily="49" charset="-122"/>
                <a:ea typeface="楷体_GB2312" pitchFamily="49" charset="-122"/>
              </a:rPr>
              <a:t>FCFS</a:t>
            </a:r>
            <a:r>
              <a:rPr lang="zh-CN" altLang="en-US" sz="3200" b="1" dirty="0">
                <a:solidFill>
                  <a:srgbClr val="002060"/>
                </a:solidFill>
                <a:latin typeface="楷体_GB2312" pitchFamily="49" charset="-122"/>
                <a:ea typeface="楷体_GB2312" pitchFamily="49" charset="-122"/>
              </a:rPr>
              <a:t>）</a:t>
            </a:r>
            <a:r>
              <a:rPr lang="zh-CN" altLang="en-US" sz="3200" dirty="0">
                <a:solidFill>
                  <a:srgbClr val="002060"/>
                </a:solidFill>
              </a:rPr>
              <a:t> </a:t>
            </a:r>
            <a:endParaRPr lang="zh-CN" altLang="en-US" sz="3200" dirty="0">
              <a:solidFill>
                <a:srgbClr val="002060"/>
              </a:solidFill>
            </a:endParaRPr>
          </a:p>
          <a:p>
            <a:pPr eaLnBrk="1" fontAlgn="base" hangingPunct="1">
              <a:spcBef>
                <a:spcPct val="0"/>
              </a:spcBef>
              <a:spcAft>
                <a:spcPct val="0"/>
              </a:spcAft>
            </a:pPr>
            <a:r>
              <a:rPr lang="zh-CN" altLang="en-US" sz="2800" b="1" dirty="0" smtClean="0">
                <a:solidFill>
                  <a:srgbClr val="0033CC"/>
                </a:solidFill>
                <a:latin typeface="仿宋_GB2312" pitchFamily="49" charset="-122"/>
                <a:ea typeface="仿宋_GB2312" pitchFamily="49" charset="-122"/>
              </a:rPr>
              <a:t>        简单</a:t>
            </a:r>
            <a:r>
              <a:rPr lang="zh-CN" altLang="en-US" sz="2800" b="1" dirty="0">
                <a:solidFill>
                  <a:srgbClr val="0033CC"/>
                </a:solidFill>
                <a:latin typeface="仿宋_GB2312" pitchFamily="49" charset="-122"/>
                <a:ea typeface="仿宋_GB2312" pitchFamily="49" charset="-122"/>
              </a:rPr>
              <a:t>、公平</a:t>
            </a:r>
            <a:r>
              <a:rPr lang="zh-CN" altLang="en-US" sz="2800" b="1" dirty="0" smtClean="0">
                <a:solidFill>
                  <a:srgbClr val="0033CC"/>
                </a:solidFill>
                <a:latin typeface="仿宋_GB2312" pitchFamily="49" charset="-122"/>
                <a:ea typeface="仿宋_GB2312" pitchFamily="49" charset="-122"/>
              </a:rPr>
              <a:t>。</a:t>
            </a:r>
            <a:endParaRPr lang="en-US" altLang="zh-CN" sz="2800" b="1" dirty="0" smtClean="0">
              <a:solidFill>
                <a:srgbClr val="0033CC"/>
              </a:solidFill>
              <a:latin typeface="仿宋_GB2312" pitchFamily="49" charset="-122"/>
              <a:ea typeface="仿宋_GB2312" pitchFamily="49" charset="-122"/>
            </a:endParaRPr>
          </a:p>
          <a:p>
            <a:pPr eaLnBrk="1" fontAlgn="base" hangingPunct="1">
              <a:spcBef>
                <a:spcPct val="0"/>
              </a:spcBef>
              <a:spcAft>
                <a:spcPct val="0"/>
              </a:spcAft>
            </a:pPr>
            <a:r>
              <a:rPr lang="zh-CN" altLang="en-US" sz="2800" dirty="0" smtClean="0">
                <a:solidFill>
                  <a:srgbClr val="000000"/>
                </a:solidFill>
                <a:latin typeface="黑体" panose="02010609060101010101" pitchFamily="49" charset="-122"/>
                <a:ea typeface="黑体" panose="02010609060101010101" pitchFamily="49" charset="-122"/>
              </a:rPr>
              <a:t> </a:t>
            </a:r>
            <a:endParaRPr lang="zh-CN" altLang="en-US" sz="2800" dirty="0">
              <a:solidFill>
                <a:srgbClr val="000000"/>
              </a:solidFill>
              <a:latin typeface="黑体" panose="02010609060101010101" pitchFamily="49" charset="-122"/>
              <a:ea typeface="黑体" panose="02010609060101010101" pitchFamily="49" charset="-122"/>
            </a:endParaRPr>
          </a:p>
          <a:p>
            <a:pPr eaLnBrk="1" fontAlgn="base" hangingPunct="1">
              <a:spcBef>
                <a:spcPct val="0"/>
              </a:spcBef>
              <a:spcAft>
                <a:spcPct val="0"/>
              </a:spcAft>
            </a:pPr>
            <a:r>
              <a:rPr lang="en-US" altLang="zh-CN" sz="2800" b="1" dirty="0">
                <a:solidFill>
                  <a:srgbClr val="000000"/>
                </a:solidFill>
                <a:ea typeface="黑体" panose="02010609060101010101" pitchFamily="49" charset="-122"/>
              </a:rPr>
              <a:t>【</a:t>
            </a:r>
            <a:r>
              <a:rPr lang="zh-CN" altLang="en-US" sz="2800" b="1" dirty="0" smtClean="0">
                <a:solidFill>
                  <a:srgbClr val="000000"/>
                </a:solidFill>
                <a:ea typeface="黑体" panose="02010609060101010101" pitchFamily="49" charset="-122"/>
              </a:rPr>
              <a:t>例</a:t>
            </a:r>
            <a:r>
              <a:rPr lang="en-US" altLang="zh-CN" sz="2800" b="1" dirty="0" smtClean="0">
                <a:solidFill>
                  <a:srgbClr val="000000"/>
                </a:solidFill>
                <a:ea typeface="黑体" panose="02010609060101010101" pitchFamily="49" charset="-122"/>
              </a:rPr>
              <a:t>2】</a:t>
            </a:r>
            <a:r>
              <a:rPr lang="zh-CN" altLang="en-US" sz="2800" b="1" dirty="0">
                <a:solidFill>
                  <a:srgbClr val="000000"/>
                </a:solidFill>
                <a:ea typeface="黑体" panose="02010609060101010101" pitchFamily="49" charset="-122"/>
              </a:rPr>
              <a:t>若递交给磁盘驱动程序的磁盘柱面请求按到达时间顺序分别是</a:t>
            </a:r>
            <a:r>
              <a:rPr lang="en-US" altLang="zh-CN" sz="2800" b="1" dirty="0">
                <a:solidFill>
                  <a:srgbClr val="000000"/>
                </a:solidFill>
                <a:ea typeface="黑体" panose="02010609060101010101" pitchFamily="49" charset="-122"/>
              </a:rPr>
              <a:t>55</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58</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39</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18</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90</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160</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150</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38</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184</a:t>
            </a:r>
            <a:r>
              <a:rPr lang="zh-CN" altLang="en-US" sz="2800" b="1" dirty="0">
                <a:solidFill>
                  <a:srgbClr val="000000"/>
                </a:solidFill>
                <a:ea typeface="黑体" panose="02010609060101010101" pitchFamily="49" charset="-122"/>
              </a:rPr>
              <a:t>，设磁头初始处于</a:t>
            </a:r>
            <a:r>
              <a:rPr lang="en-US" altLang="zh-CN" sz="2800" b="1" dirty="0">
                <a:solidFill>
                  <a:srgbClr val="000000"/>
                </a:solidFill>
                <a:ea typeface="黑体" panose="02010609060101010101" pitchFamily="49" charset="-122"/>
              </a:rPr>
              <a:t>100</a:t>
            </a:r>
            <a:r>
              <a:rPr lang="zh-CN" altLang="en-US" sz="2800" b="1" dirty="0">
                <a:solidFill>
                  <a:srgbClr val="000000"/>
                </a:solidFill>
                <a:ea typeface="黑体" panose="02010609060101010101" pitchFamily="49" charset="-122"/>
              </a:rPr>
              <a:t>柱面，则对于</a:t>
            </a:r>
            <a:r>
              <a:rPr lang="en-US" altLang="zh-CN" sz="2800" b="1" dirty="0">
                <a:solidFill>
                  <a:srgbClr val="000000"/>
                </a:solidFill>
                <a:ea typeface="黑体" panose="02010609060101010101" pitchFamily="49" charset="-122"/>
              </a:rPr>
              <a:t>FCFS</a:t>
            </a:r>
            <a:r>
              <a:rPr lang="zh-CN" altLang="en-US" sz="2800" b="1" dirty="0">
                <a:solidFill>
                  <a:srgbClr val="000000"/>
                </a:solidFill>
                <a:ea typeface="黑体" panose="02010609060101010101" pitchFamily="49" charset="-122"/>
              </a:rPr>
              <a:t>算法，平均寻道长度为多少？ </a:t>
            </a:r>
            <a:endParaRPr lang="zh-CN" altLang="en-US" sz="2800" b="1" dirty="0">
              <a:solidFill>
                <a:srgbClr val="000000"/>
              </a:solidFill>
              <a:ea typeface="黑体" panose="02010609060101010101" pitchFamily="49" charset="-122"/>
            </a:endParaRPr>
          </a:p>
          <a:p>
            <a:pPr eaLnBrk="1" fontAlgn="base" hangingPunct="1">
              <a:spcBef>
                <a:spcPct val="0"/>
              </a:spcBef>
              <a:spcAft>
                <a:spcPct val="0"/>
              </a:spcAft>
            </a:pPr>
            <a:r>
              <a:rPr lang="zh-CN" altLang="en-US" sz="2800" b="1" dirty="0">
                <a:solidFill>
                  <a:srgbClr val="000000"/>
                </a:solidFill>
                <a:ea typeface="黑体" panose="02010609060101010101" pitchFamily="49" charset="-122"/>
              </a:rPr>
              <a:t>总寻道长度</a:t>
            </a:r>
            <a:r>
              <a:rPr lang="en-US" altLang="zh-CN" sz="2800" b="1" dirty="0">
                <a:solidFill>
                  <a:srgbClr val="000000"/>
                </a:solidFill>
                <a:ea typeface="黑体" panose="02010609060101010101" pitchFamily="49" charset="-122"/>
              </a:rPr>
              <a:t>=45+3+19+21+72+70+10+112+146=498 </a:t>
            </a:r>
            <a:endParaRPr lang="en-US" altLang="zh-CN" sz="2800" b="1" dirty="0">
              <a:solidFill>
                <a:srgbClr val="000000"/>
              </a:solidFill>
              <a:ea typeface="黑体" panose="02010609060101010101" pitchFamily="49" charset="-122"/>
            </a:endParaRPr>
          </a:p>
          <a:p>
            <a:pPr eaLnBrk="1" fontAlgn="base" hangingPunct="1">
              <a:spcBef>
                <a:spcPct val="0"/>
              </a:spcBef>
              <a:spcAft>
                <a:spcPct val="0"/>
              </a:spcAft>
            </a:pPr>
            <a:r>
              <a:rPr lang="zh-CN" altLang="en-US" sz="2800" b="1" dirty="0">
                <a:solidFill>
                  <a:srgbClr val="000000"/>
                </a:solidFill>
                <a:ea typeface="黑体" panose="02010609060101010101" pitchFamily="49" charset="-122"/>
              </a:rPr>
              <a:t>平均寻道长度</a:t>
            </a:r>
            <a:r>
              <a:rPr lang="en-US" altLang="zh-CN" sz="2800" b="1" dirty="0">
                <a:solidFill>
                  <a:srgbClr val="000000"/>
                </a:solidFill>
                <a:ea typeface="黑体" panose="02010609060101010101" pitchFamily="49" charset="-122"/>
              </a:rPr>
              <a:t>=498/9=55.3 </a:t>
            </a:r>
            <a:endParaRPr lang="en-US" altLang="zh-CN" sz="2800" b="1" dirty="0">
              <a:solidFill>
                <a:srgbClr val="000000"/>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7" name="Rectangle 2"/>
          <p:cNvSpPr>
            <a:spLocks noGrp="1" noChangeArrowheads="1"/>
          </p:cNvSpPr>
          <p:nvPr>
            <p:ph type="title"/>
          </p:nvPr>
        </p:nvSpPr>
        <p:spPr/>
        <p:txBody>
          <a:bodyPr/>
          <a:lstStyle/>
          <a:p>
            <a:r>
              <a:rPr lang="en-US" altLang="zh-CN" sz="3600" dirty="0"/>
              <a:t>6.8.2  </a:t>
            </a:r>
            <a:r>
              <a:rPr lang="zh-CN" altLang="en-US" sz="3600" dirty="0"/>
              <a:t>早期的磁盘调度算法</a:t>
            </a:r>
            <a:endParaRPr lang="zh-CN" altLang="en-US" sz="3600" dirty="0" smtClean="0"/>
          </a:p>
        </p:txBody>
      </p:sp>
      <p:sp>
        <p:nvSpPr>
          <p:cNvPr id="4" name="灯片编号占位符 5"/>
          <p:cNvSpPr>
            <a:spLocks noGrp="1"/>
          </p:cNvSpPr>
          <p:nvPr>
            <p:ph type="sldNum" sz="quarter" idx="12"/>
          </p:nvPr>
        </p:nvSpPr>
        <p:spPr/>
        <p:txBody>
          <a:bodyPr/>
          <a:lstStyle/>
          <a:p>
            <a:pPr>
              <a:defRPr/>
            </a:pPr>
            <a:fld id="{A827F6CD-5085-412C-9521-756B49A32AEE}" type="slidenum">
              <a:rPr lang="en-US" altLang="zh-CN"/>
            </a:fld>
            <a:endParaRPr lang="en-US" altLang="zh-CN"/>
          </a:p>
        </p:txBody>
      </p:sp>
      <p:sp>
        <p:nvSpPr>
          <p:cNvPr id="344068" name="Text Box 3"/>
          <p:cNvSpPr txBox="1">
            <a:spLocks noChangeArrowheads="1"/>
          </p:cNvSpPr>
          <p:nvPr/>
        </p:nvSpPr>
        <p:spPr bwMode="auto">
          <a:xfrm>
            <a:off x="323528" y="1609422"/>
            <a:ext cx="857929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3200" b="1" dirty="0" smtClean="0">
                <a:solidFill>
                  <a:srgbClr val="002060"/>
                </a:solidFill>
                <a:latin typeface="楷体_GB2312" pitchFamily="49" charset="-122"/>
                <a:ea typeface="楷体_GB2312" pitchFamily="49" charset="-122"/>
              </a:rPr>
              <a:t>2</a:t>
            </a:r>
            <a:r>
              <a:rPr lang="zh-CN" altLang="en-US" sz="3200" b="1" dirty="0">
                <a:solidFill>
                  <a:srgbClr val="002060"/>
                </a:solidFill>
                <a:latin typeface="楷体_GB2312" pitchFamily="49" charset="-122"/>
                <a:ea typeface="楷体_GB2312" pitchFamily="49" charset="-122"/>
              </a:rPr>
              <a:t>．最短寻道时间优先</a:t>
            </a:r>
            <a:r>
              <a:rPr lang="en-US" altLang="zh-CN" sz="3200" b="1" dirty="0">
                <a:solidFill>
                  <a:srgbClr val="002060"/>
                </a:solidFill>
                <a:latin typeface="楷体_GB2312" pitchFamily="49" charset="-122"/>
                <a:ea typeface="楷体_GB2312" pitchFamily="49" charset="-122"/>
              </a:rPr>
              <a:t>SSTF</a:t>
            </a:r>
            <a:r>
              <a:rPr lang="en-US" altLang="zh-CN" sz="3200" dirty="0">
                <a:solidFill>
                  <a:srgbClr val="002060"/>
                </a:solidFill>
              </a:rPr>
              <a:t> </a:t>
            </a:r>
            <a:endParaRPr lang="en-US" altLang="zh-CN" sz="3200" dirty="0">
              <a:solidFill>
                <a:srgbClr val="002060"/>
              </a:solidFill>
            </a:endParaRPr>
          </a:p>
          <a:p>
            <a:pPr eaLnBrk="1" fontAlgn="base" hangingPunct="1">
              <a:spcBef>
                <a:spcPct val="0"/>
              </a:spcBef>
              <a:spcAft>
                <a:spcPct val="0"/>
              </a:spcAft>
            </a:pPr>
            <a:r>
              <a:rPr lang="zh-CN" altLang="en-US" sz="2800" b="1" dirty="0">
                <a:solidFill>
                  <a:srgbClr val="0033CC"/>
                </a:solidFill>
                <a:latin typeface="仿宋_GB2312" pitchFamily="49" charset="-122"/>
                <a:ea typeface="仿宋_GB2312" pitchFamily="49" charset="-122"/>
              </a:rPr>
              <a:t>过去曾一度被广泛采用。公平性差，有</a:t>
            </a:r>
            <a:r>
              <a:rPr lang="zh-CN" altLang="en-US" sz="2800" b="1" dirty="0">
                <a:solidFill>
                  <a:srgbClr val="0033CC"/>
                </a:solidFill>
                <a:latin typeface="Times New Roman" pitchFamily="18" charset="0"/>
                <a:ea typeface="仿宋_GB2312" pitchFamily="49" charset="-122"/>
              </a:rPr>
              <a:t>“</a:t>
            </a:r>
            <a:r>
              <a:rPr lang="zh-CN" altLang="en-US" sz="2800" b="1" dirty="0">
                <a:solidFill>
                  <a:srgbClr val="0033CC"/>
                </a:solidFill>
                <a:latin typeface="仿宋_GB2312" pitchFamily="49" charset="-122"/>
                <a:ea typeface="仿宋_GB2312" pitchFamily="49" charset="-122"/>
              </a:rPr>
              <a:t>饿死</a:t>
            </a:r>
            <a:r>
              <a:rPr lang="zh-CN" altLang="en-US" sz="2800" b="1" dirty="0">
                <a:solidFill>
                  <a:srgbClr val="0033CC"/>
                </a:solidFill>
                <a:latin typeface="Times New Roman" pitchFamily="18" charset="0"/>
                <a:ea typeface="仿宋_GB2312" pitchFamily="49" charset="-122"/>
              </a:rPr>
              <a:t>”</a:t>
            </a:r>
            <a:r>
              <a:rPr lang="zh-CN" altLang="en-US" sz="2800" b="1" dirty="0">
                <a:solidFill>
                  <a:srgbClr val="0033CC"/>
                </a:solidFill>
                <a:latin typeface="仿宋_GB2312" pitchFamily="49" charset="-122"/>
                <a:ea typeface="仿宋_GB2312" pitchFamily="49" charset="-122"/>
              </a:rPr>
              <a:t>现象。</a:t>
            </a:r>
            <a:r>
              <a:rPr lang="zh-CN" altLang="en-US" sz="2800" b="1" dirty="0">
                <a:solidFill>
                  <a:srgbClr val="000000"/>
                </a:solidFill>
              </a:rPr>
              <a:t> </a:t>
            </a:r>
            <a:endParaRPr lang="zh-CN" altLang="en-US" sz="2800" b="1" dirty="0">
              <a:solidFill>
                <a:srgbClr val="000000"/>
              </a:solidFill>
            </a:endParaRPr>
          </a:p>
          <a:p>
            <a:pPr eaLnBrk="1" fontAlgn="base" hangingPunct="1">
              <a:spcBef>
                <a:spcPct val="0"/>
              </a:spcBef>
              <a:spcAft>
                <a:spcPct val="0"/>
              </a:spcAft>
            </a:pPr>
            <a:r>
              <a:rPr lang="en-US" altLang="zh-CN" sz="2800" b="1" dirty="0">
                <a:solidFill>
                  <a:srgbClr val="000000"/>
                </a:solidFill>
                <a:ea typeface="黑体" panose="02010609060101010101" pitchFamily="49" charset="-122"/>
              </a:rPr>
              <a:t>【</a:t>
            </a:r>
            <a:r>
              <a:rPr lang="zh-CN" altLang="en-US" sz="2800" b="1" dirty="0" smtClean="0">
                <a:solidFill>
                  <a:srgbClr val="000000"/>
                </a:solidFill>
                <a:ea typeface="黑体" panose="02010609060101010101" pitchFamily="49" charset="-122"/>
              </a:rPr>
              <a:t>例</a:t>
            </a:r>
            <a:r>
              <a:rPr lang="en-US" altLang="zh-CN" sz="2800" b="1" dirty="0">
                <a:solidFill>
                  <a:srgbClr val="000000"/>
                </a:solidFill>
                <a:ea typeface="黑体" panose="02010609060101010101" pitchFamily="49" charset="-122"/>
              </a:rPr>
              <a:t>3</a:t>
            </a:r>
            <a:r>
              <a:rPr lang="en-US" altLang="zh-CN" sz="2800" b="1" dirty="0" smtClean="0">
                <a:solidFill>
                  <a:srgbClr val="000000"/>
                </a:solidFill>
                <a:ea typeface="黑体" panose="02010609060101010101" pitchFamily="49" charset="-122"/>
              </a:rPr>
              <a:t>】</a:t>
            </a:r>
            <a:r>
              <a:rPr lang="zh-CN" altLang="en-US" sz="2800" b="1" dirty="0">
                <a:solidFill>
                  <a:srgbClr val="000000"/>
                </a:solidFill>
                <a:ea typeface="黑体" panose="02010609060101010101" pitchFamily="49" charset="-122"/>
              </a:rPr>
              <a:t>若递交给磁盘驱动程序的磁盘柱面请求按到达时间顺序分别是</a:t>
            </a:r>
            <a:r>
              <a:rPr lang="en-US" altLang="zh-CN" sz="2800" b="1" dirty="0">
                <a:solidFill>
                  <a:srgbClr val="000000"/>
                </a:solidFill>
                <a:ea typeface="黑体" panose="02010609060101010101" pitchFamily="49" charset="-122"/>
              </a:rPr>
              <a:t>55</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58</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39</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18</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90</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160</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150</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38</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184</a:t>
            </a:r>
            <a:r>
              <a:rPr lang="zh-CN" altLang="en-US" sz="2800" b="1" dirty="0">
                <a:solidFill>
                  <a:srgbClr val="000000"/>
                </a:solidFill>
                <a:ea typeface="黑体" panose="02010609060101010101" pitchFamily="49" charset="-122"/>
              </a:rPr>
              <a:t>，设磁头初始处于</a:t>
            </a:r>
            <a:r>
              <a:rPr lang="en-US" altLang="zh-CN" sz="2800" b="1" dirty="0">
                <a:solidFill>
                  <a:srgbClr val="000000"/>
                </a:solidFill>
                <a:ea typeface="黑体" panose="02010609060101010101" pitchFamily="49" charset="-122"/>
              </a:rPr>
              <a:t>100</a:t>
            </a:r>
            <a:r>
              <a:rPr lang="zh-CN" altLang="en-US" sz="2800" b="1" dirty="0">
                <a:solidFill>
                  <a:srgbClr val="000000"/>
                </a:solidFill>
                <a:ea typeface="黑体" panose="02010609060101010101" pitchFamily="49" charset="-122"/>
              </a:rPr>
              <a:t>柱面，若采用最短寻道时间优先算法，平均寻道长度为多少？ </a:t>
            </a:r>
            <a:endParaRPr lang="zh-CN" altLang="en-US" sz="2800" b="1" dirty="0">
              <a:solidFill>
                <a:srgbClr val="000000"/>
              </a:solidFill>
              <a:ea typeface="黑体" panose="02010609060101010101" pitchFamily="49" charset="-122"/>
            </a:endParaRPr>
          </a:p>
          <a:p>
            <a:pPr eaLnBrk="1" fontAlgn="base" hangingPunct="1">
              <a:spcBef>
                <a:spcPct val="0"/>
              </a:spcBef>
              <a:spcAft>
                <a:spcPct val="0"/>
              </a:spcAft>
            </a:pPr>
            <a:r>
              <a:rPr lang="zh-CN" altLang="en-US" sz="2800" b="1" dirty="0">
                <a:solidFill>
                  <a:srgbClr val="000000"/>
                </a:solidFill>
                <a:ea typeface="黑体" panose="02010609060101010101" pitchFamily="49" charset="-122"/>
              </a:rPr>
              <a:t>服务顺序：</a:t>
            </a:r>
            <a:r>
              <a:rPr lang="en-US" altLang="zh-CN" sz="2800" b="1" dirty="0">
                <a:solidFill>
                  <a:srgbClr val="000000"/>
                </a:solidFill>
                <a:ea typeface="黑体" panose="02010609060101010101" pitchFamily="49" charset="-122"/>
              </a:rPr>
              <a:t>90</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58</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55</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39</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38</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18</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150</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160</a:t>
            </a:r>
            <a:r>
              <a:rPr lang="zh-CN" altLang="en-US" sz="2800" b="1" dirty="0">
                <a:solidFill>
                  <a:srgbClr val="000000"/>
                </a:solidFill>
                <a:ea typeface="黑体" panose="02010609060101010101" pitchFamily="49" charset="-122"/>
              </a:rPr>
              <a:t>，</a:t>
            </a:r>
            <a:r>
              <a:rPr lang="en-US" altLang="zh-CN" sz="2800" b="1" dirty="0">
                <a:solidFill>
                  <a:srgbClr val="000000"/>
                </a:solidFill>
                <a:ea typeface="黑体" panose="02010609060101010101" pitchFamily="49" charset="-122"/>
              </a:rPr>
              <a:t>184</a:t>
            </a:r>
            <a:r>
              <a:rPr lang="en-US" altLang="zh-CN" sz="2800" dirty="0">
                <a:solidFill>
                  <a:srgbClr val="000000"/>
                </a:solidFill>
                <a:ea typeface="黑体" panose="02010609060101010101" pitchFamily="49" charset="-122"/>
              </a:rPr>
              <a:t> </a:t>
            </a:r>
            <a:endParaRPr lang="en-US" altLang="zh-CN" sz="2800" dirty="0">
              <a:solidFill>
                <a:srgbClr val="000000"/>
              </a:solidFill>
              <a:ea typeface="黑体" panose="02010609060101010101" pitchFamily="49" charset="-122"/>
            </a:endParaRPr>
          </a:p>
          <a:p>
            <a:pPr eaLnBrk="1" fontAlgn="base" hangingPunct="1">
              <a:spcBef>
                <a:spcPct val="0"/>
              </a:spcBef>
              <a:spcAft>
                <a:spcPct val="0"/>
              </a:spcAft>
            </a:pPr>
            <a:r>
              <a:rPr lang="zh-CN" altLang="en-US" sz="2800" b="1" dirty="0">
                <a:solidFill>
                  <a:srgbClr val="000000"/>
                </a:solidFill>
                <a:ea typeface="黑体" panose="02010609060101010101" pitchFamily="49" charset="-122"/>
              </a:rPr>
              <a:t>总寻道长度</a:t>
            </a:r>
            <a:r>
              <a:rPr lang="en-US" altLang="zh-CN" sz="2800" b="1" dirty="0">
                <a:solidFill>
                  <a:srgbClr val="000000"/>
                </a:solidFill>
                <a:ea typeface="黑体" panose="02010609060101010101" pitchFamily="49" charset="-122"/>
              </a:rPr>
              <a:t>=10+32+3+16+1+20+132+10+24=248 </a:t>
            </a:r>
            <a:endParaRPr lang="en-US" altLang="zh-CN" sz="2800" b="1" dirty="0">
              <a:solidFill>
                <a:srgbClr val="000000"/>
              </a:solidFill>
              <a:ea typeface="黑体" panose="02010609060101010101" pitchFamily="49" charset="-122"/>
            </a:endParaRPr>
          </a:p>
          <a:p>
            <a:pPr eaLnBrk="1" fontAlgn="base" hangingPunct="1">
              <a:spcBef>
                <a:spcPct val="0"/>
              </a:spcBef>
              <a:spcAft>
                <a:spcPct val="0"/>
              </a:spcAft>
            </a:pPr>
            <a:r>
              <a:rPr lang="zh-CN" altLang="en-US" sz="2800" b="1" dirty="0">
                <a:solidFill>
                  <a:srgbClr val="000000"/>
                </a:solidFill>
                <a:ea typeface="黑体" panose="02010609060101010101" pitchFamily="49" charset="-122"/>
              </a:rPr>
              <a:t>平均寻道长度</a:t>
            </a:r>
            <a:r>
              <a:rPr lang="en-US" altLang="zh-CN" sz="2800" b="1" dirty="0">
                <a:solidFill>
                  <a:srgbClr val="000000"/>
                </a:solidFill>
                <a:ea typeface="黑体" panose="02010609060101010101" pitchFamily="49" charset="-122"/>
              </a:rPr>
              <a:t>=248/9=27.56</a:t>
            </a:r>
            <a:r>
              <a:rPr lang="en-US" altLang="zh-CN" sz="2800" dirty="0">
                <a:solidFill>
                  <a:srgbClr val="000000"/>
                </a:solidFill>
              </a:rPr>
              <a:t> </a:t>
            </a:r>
            <a:endParaRPr lang="en-US" altLang="zh-CN" sz="2800" dirty="0">
              <a:solidFill>
                <a:srgbClr val="0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latin typeface="+mn-ea"/>
                <a:ea typeface="+mn-ea"/>
              </a:rPr>
              <a:t>6.1.3  I/O</a:t>
            </a:r>
            <a:r>
              <a:rPr lang="zh-CN" altLang="en-US" sz="4000" dirty="0">
                <a:latin typeface="+mn-ea"/>
                <a:ea typeface="+mn-ea"/>
              </a:rPr>
              <a:t>系统接口</a:t>
            </a:r>
            <a:endParaRPr lang="zh-CN" altLang="en-US" sz="4000" dirty="0">
              <a:latin typeface="+mn-ea"/>
              <a:ea typeface="+mn-ea"/>
            </a:endParaRPr>
          </a:p>
        </p:txBody>
      </p:sp>
      <p:sp>
        <p:nvSpPr>
          <p:cNvPr id="3" name="内容占位符 2"/>
          <p:cNvSpPr>
            <a:spLocks noGrp="1"/>
          </p:cNvSpPr>
          <p:nvPr>
            <p:ph idx="1"/>
          </p:nvPr>
        </p:nvSpPr>
        <p:spPr/>
        <p:txBody>
          <a:bodyPr/>
          <a:lstStyle/>
          <a:p>
            <a:pPr marL="0" indent="0">
              <a:buNone/>
            </a:pPr>
            <a:r>
              <a:rPr lang="zh-CN" altLang="en-US" dirty="0"/>
              <a:t>在</a:t>
            </a:r>
            <a:r>
              <a:rPr lang="en-US" altLang="zh-CN" dirty="0"/>
              <a:t>I/O</a:t>
            </a:r>
            <a:r>
              <a:rPr lang="zh-CN" altLang="en-US" dirty="0"/>
              <a:t>系统与高层之间的接口中，根据设备类型的不同，又进一步分为若干个接口</a:t>
            </a:r>
            <a:r>
              <a:rPr lang="zh-CN" altLang="en-US" dirty="0" smtClean="0"/>
              <a:t>。典型的设备接口有</a:t>
            </a:r>
            <a:r>
              <a:rPr lang="en-US" altLang="zh-CN" dirty="0" smtClean="0"/>
              <a:t>3</a:t>
            </a:r>
            <a:r>
              <a:rPr lang="zh-CN" altLang="en-US" dirty="0" smtClean="0"/>
              <a:t>类： </a:t>
            </a:r>
            <a:endParaRPr lang="en-US" altLang="zh-CN" dirty="0" smtClean="0"/>
          </a:p>
          <a:p>
            <a:pPr marL="0" indent="0">
              <a:buNone/>
            </a:pPr>
            <a:r>
              <a:rPr lang="en-US" altLang="zh-CN" dirty="0"/>
              <a:t> </a:t>
            </a:r>
            <a:r>
              <a:rPr lang="en-US" altLang="zh-CN" dirty="0" smtClean="0"/>
              <a:t> 1. </a:t>
            </a:r>
            <a:r>
              <a:rPr lang="zh-CN" altLang="en-US" dirty="0" smtClean="0"/>
              <a:t>块设备接口</a:t>
            </a:r>
            <a:endParaRPr lang="en-US" altLang="zh-CN" dirty="0" smtClean="0"/>
          </a:p>
          <a:p>
            <a:pPr marL="0" indent="0">
              <a:buNone/>
            </a:pPr>
            <a:r>
              <a:rPr lang="en-US" altLang="zh-CN" dirty="0"/>
              <a:t> </a:t>
            </a:r>
            <a:r>
              <a:rPr lang="en-US" altLang="zh-CN" dirty="0" smtClean="0"/>
              <a:t> 2. </a:t>
            </a:r>
            <a:r>
              <a:rPr lang="zh-CN" altLang="en-US" dirty="0" smtClean="0"/>
              <a:t>流设备接口</a:t>
            </a:r>
            <a:endParaRPr lang="en-US" altLang="zh-CN" dirty="0" smtClean="0"/>
          </a:p>
          <a:p>
            <a:pPr marL="0" indent="0">
              <a:buNone/>
            </a:pPr>
            <a:r>
              <a:rPr lang="en-US" altLang="zh-CN" dirty="0"/>
              <a:t> </a:t>
            </a:r>
            <a:r>
              <a:rPr lang="en-US" altLang="zh-CN" dirty="0" smtClean="0"/>
              <a:t> 3. </a:t>
            </a:r>
            <a:r>
              <a:rPr lang="zh-CN" altLang="en-US" dirty="0" smtClean="0"/>
              <a:t>网络通信接口</a:t>
            </a:r>
            <a:endParaRPr lang="en-US" altLang="zh-CN" dirty="0" smtClean="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Rectangle 2"/>
          <p:cNvSpPr>
            <a:spLocks noGrp="1" noChangeArrowheads="1"/>
          </p:cNvSpPr>
          <p:nvPr>
            <p:ph type="title"/>
          </p:nvPr>
        </p:nvSpPr>
        <p:spPr/>
        <p:txBody>
          <a:bodyPr/>
          <a:lstStyle/>
          <a:p>
            <a:pPr eaLnBrk="1" hangingPunct="1"/>
            <a:r>
              <a:rPr lang="en-US" altLang="zh-CN" sz="3600" dirty="0" smtClean="0"/>
              <a:t>6.8.3  </a:t>
            </a:r>
            <a:r>
              <a:rPr lang="zh-CN" altLang="en-US" sz="3600" dirty="0" smtClean="0"/>
              <a:t>基于扫描的磁盘调度算法</a:t>
            </a:r>
            <a:endParaRPr lang="zh-CN" altLang="en-US" sz="3600" dirty="0" smtClean="0"/>
          </a:p>
        </p:txBody>
      </p:sp>
      <p:sp>
        <p:nvSpPr>
          <p:cNvPr id="4" name="灯片编号占位符 5"/>
          <p:cNvSpPr>
            <a:spLocks noGrp="1"/>
          </p:cNvSpPr>
          <p:nvPr>
            <p:ph type="sldNum" sz="quarter" idx="12"/>
          </p:nvPr>
        </p:nvSpPr>
        <p:spPr/>
        <p:txBody>
          <a:bodyPr/>
          <a:lstStyle/>
          <a:p>
            <a:pPr>
              <a:defRPr/>
            </a:pPr>
            <a:fld id="{070CF295-2BFC-4745-B4EC-329C2F537BC6}" type="slidenum">
              <a:rPr lang="en-US" altLang="zh-CN"/>
            </a:fld>
            <a:endParaRPr lang="en-US" altLang="zh-CN"/>
          </a:p>
        </p:txBody>
      </p:sp>
      <p:sp>
        <p:nvSpPr>
          <p:cNvPr id="345092" name="Text Box 3"/>
          <p:cNvSpPr txBox="1">
            <a:spLocks noChangeArrowheads="1"/>
          </p:cNvSpPr>
          <p:nvPr/>
        </p:nvSpPr>
        <p:spPr bwMode="auto">
          <a:xfrm>
            <a:off x="611560" y="1628799"/>
            <a:ext cx="8153400"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3200" b="1" dirty="0" smtClean="0">
                <a:solidFill>
                  <a:srgbClr val="002060"/>
                </a:solidFill>
                <a:latin typeface="楷体_GB2312" pitchFamily="49" charset="-122"/>
                <a:ea typeface="楷体_GB2312" pitchFamily="49" charset="-122"/>
              </a:rPr>
              <a:t>1</a:t>
            </a:r>
            <a:r>
              <a:rPr lang="zh-CN" altLang="en-US" sz="3200" b="1" dirty="0" smtClean="0">
                <a:solidFill>
                  <a:srgbClr val="002060"/>
                </a:solidFill>
                <a:latin typeface="楷体_GB2312" pitchFamily="49" charset="-122"/>
                <a:ea typeface="楷体_GB2312" pitchFamily="49" charset="-122"/>
              </a:rPr>
              <a:t>．</a:t>
            </a:r>
            <a:r>
              <a:rPr lang="zh-CN" altLang="en-US" sz="3200" b="1" dirty="0">
                <a:solidFill>
                  <a:srgbClr val="002060"/>
                </a:solidFill>
                <a:latin typeface="楷体_GB2312" pitchFamily="49" charset="-122"/>
                <a:ea typeface="楷体_GB2312" pitchFamily="49" charset="-122"/>
              </a:rPr>
              <a:t>扫描（</a:t>
            </a:r>
            <a:r>
              <a:rPr lang="en-US" altLang="zh-CN" sz="3200" b="1" dirty="0">
                <a:solidFill>
                  <a:srgbClr val="002060"/>
                </a:solidFill>
                <a:latin typeface="楷体_GB2312" pitchFamily="49" charset="-122"/>
                <a:ea typeface="楷体_GB2312" pitchFamily="49" charset="-122"/>
              </a:rPr>
              <a:t>SCAN</a:t>
            </a:r>
            <a:r>
              <a:rPr lang="zh-CN" altLang="en-US" sz="3200" b="1" dirty="0">
                <a:solidFill>
                  <a:srgbClr val="002060"/>
                </a:solidFill>
                <a:latin typeface="楷体_GB2312" pitchFamily="49" charset="-122"/>
                <a:ea typeface="楷体_GB2312" pitchFamily="49" charset="-122"/>
              </a:rPr>
              <a:t>）算法</a:t>
            </a:r>
            <a:r>
              <a:rPr lang="en-US" altLang="zh-CN" sz="3200" b="1" dirty="0">
                <a:solidFill>
                  <a:srgbClr val="002060"/>
                </a:solidFill>
                <a:latin typeface="Times New Roman" pitchFamily="18" charset="0"/>
                <a:ea typeface="楷体_GB2312" pitchFamily="49" charset="-122"/>
              </a:rPr>
              <a:t>——</a:t>
            </a:r>
            <a:r>
              <a:rPr lang="zh-CN" altLang="en-US" sz="3200" b="1" dirty="0">
                <a:solidFill>
                  <a:srgbClr val="002060"/>
                </a:solidFill>
                <a:latin typeface="楷体_GB2312" pitchFamily="49" charset="-122"/>
                <a:ea typeface="楷体_GB2312" pitchFamily="49" charset="-122"/>
              </a:rPr>
              <a:t>电梯算法</a:t>
            </a:r>
            <a:r>
              <a:rPr lang="zh-CN" altLang="en-US" sz="2800" b="1" dirty="0">
                <a:solidFill>
                  <a:srgbClr val="002060"/>
                </a:solidFill>
                <a:latin typeface="楷体_GB2312" pitchFamily="49" charset="-122"/>
                <a:ea typeface="楷体_GB2312" pitchFamily="49" charset="-122"/>
              </a:rPr>
              <a:t> </a:t>
            </a:r>
            <a:endParaRPr lang="zh-CN" altLang="en-US" sz="2200" dirty="0">
              <a:solidFill>
                <a:srgbClr val="002060"/>
              </a:solidFill>
            </a:endParaRPr>
          </a:p>
          <a:p>
            <a:pPr eaLnBrk="1" fontAlgn="base" hangingPunct="1">
              <a:spcBef>
                <a:spcPct val="0"/>
              </a:spcBef>
              <a:spcAft>
                <a:spcPct val="0"/>
              </a:spcAft>
            </a:pPr>
            <a:r>
              <a:rPr lang="zh-CN" altLang="en-US" sz="2800" b="1" dirty="0">
                <a:solidFill>
                  <a:srgbClr val="0033CC"/>
                </a:solidFill>
                <a:latin typeface="仿宋_GB2312" pitchFamily="49" charset="-122"/>
                <a:ea typeface="仿宋_GB2312" pitchFamily="49" charset="-122"/>
              </a:rPr>
              <a:t>既获得了较好性能，又能防止</a:t>
            </a:r>
            <a:r>
              <a:rPr lang="zh-CN" altLang="en-US" sz="2800" b="1" dirty="0">
                <a:solidFill>
                  <a:srgbClr val="0033CC"/>
                </a:solidFill>
                <a:latin typeface="Times New Roman" pitchFamily="18" charset="0"/>
                <a:ea typeface="仿宋_GB2312" pitchFamily="49" charset="-122"/>
              </a:rPr>
              <a:t>“</a:t>
            </a:r>
            <a:r>
              <a:rPr lang="zh-CN" altLang="en-US" sz="2800" b="1" dirty="0">
                <a:solidFill>
                  <a:srgbClr val="0033CC"/>
                </a:solidFill>
                <a:latin typeface="仿宋_GB2312" pitchFamily="49" charset="-122"/>
                <a:ea typeface="仿宋_GB2312" pitchFamily="49" charset="-122"/>
              </a:rPr>
              <a:t>饥饿</a:t>
            </a:r>
            <a:r>
              <a:rPr lang="zh-CN" altLang="en-US" sz="2800" b="1" dirty="0">
                <a:solidFill>
                  <a:srgbClr val="0033CC"/>
                </a:solidFill>
                <a:latin typeface="Times New Roman" pitchFamily="18" charset="0"/>
                <a:ea typeface="仿宋_GB2312" pitchFamily="49" charset="-122"/>
              </a:rPr>
              <a:t>”</a:t>
            </a:r>
            <a:r>
              <a:rPr lang="zh-CN" altLang="en-US" sz="2800" b="1" dirty="0">
                <a:solidFill>
                  <a:srgbClr val="0033CC"/>
                </a:solidFill>
                <a:latin typeface="仿宋_GB2312" pitchFamily="49" charset="-122"/>
                <a:ea typeface="仿宋_GB2312" pitchFamily="49" charset="-122"/>
              </a:rPr>
              <a:t>现象。</a:t>
            </a:r>
            <a:r>
              <a:rPr lang="zh-CN" altLang="en-US" sz="2000" b="1" dirty="0">
                <a:solidFill>
                  <a:srgbClr val="0033CC"/>
                </a:solidFill>
                <a:latin typeface="仿宋_GB2312" pitchFamily="49" charset="-122"/>
                <a:ea typeface="仿宋_GB2312" pitchFamily="49" charset="-122"/>
              </a:rPr>
              <a:t> </a:t>
            </a:r>
            <a:endParaRPr lang="zh-CN" altLang="en-US" sz="2000" dirty="0">
              <a:solidFill>
                <a:srgbClr val="000000"/>
              </a:solidFill>
              <a:latin typeface="黑体" panose="02010609060101010101" pitchFamily="49" charset="-122"/>
              <a:ea typeface="黑体" panose="02010609060101010101" pitchFamily="49" charset="-122"/>
            </a:endParaRPr>
          </a:p>
          <a:p>
            <a:pPr eaLnBrk="1" fontAlgn="base" hangingPunct="1">
              <a:spcBef>
                <a:spcPct val="0"/>
              </a:spcBef>
              <a:spcAft>
                <a:spcPct val="0"/>
              </a:spcAft>
            </a:pPr>
            <a:r>
              <a:rPr lang="en-US" altLang="zh-CN" sz="2000" b="1" dirty="0">
                <a:solidFill>
                  <a:srgbClr val="000000"/>
                </a:solidFill>
                <a:ea typeface="黑体" panose="02010609060101010101" pitchFamily="49" charset="-122"/>
              </a:rPr>
              <a:t>【</a:t>
            </a:r>
            <a:r>
              <a:rPr lang="zh-CN" altLang="en-US" sz="2200" b="1" dirty="0" smtClean="0">
                <a:solidFill>
                  <a:srgbClr val="000000"/>
                </a:solidFill>
                <a:ea typeface="黑体" panose="02010609060101010101" pitchFamily="49" charset="-122"/>
              </a:rPr>
              <a:t>例</a:t>
            </a:r>
            <a:r>
              <a:rPr lang="en-US" altLang="zh-CN" sz="2200" b="1" dirty="0" smtClean="0">
                <a:solidFill>
                  <a:srgbClr val="000000"/>
                </a:solidFill>
                <a:ea typeface="黑体" panose="02010609060101010101" pitchFamily="49" charset="-122"/>
              </a:rPr>
              <a:t>4】</a:t>
            </a:r>
            <a:r>
              <a:rPr lang="zh-CN" altLang="en-US" sz="2200" b="1" dirty="0">
                <a:solidFill>
                  <a:srgbClr val="000000"/>
                </a:solidFill>
                <a:ea typeface="黑体" panose="02010609060101010101" pitchFamily="49" charset="-122"/>
              </a:rPr>
              <a:t>若递交给磁盘驱动程序的磁盘柱面请求按到达时间顺序分别是</a:t>
            </a:r>
            <a:r>
              <a:rPr lang="en-US" altLang="zh-CN" sz="2200" b="1" dirty="0">
                <a:solidFill>
                  <a:srgbClr val="000000"/>
                </a:solidFill>
                <a:ea typeface="黑体" panose="02010609060101010101" pitchFamily="49" charset="-122"/>
              </a:rPr>
              <a:t>55</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58</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39</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18</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90</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160</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150</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38</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184</a:t>
            </a:r>
            <a:r>
              <a:rPr lang="zh-CN" altLang="en-US" sz="2200" b="1" dirty="0">
                <a:solidFill>
                  <a:srgbClr val="000000"/>
                </a:solidFill>
                <a:ea typeface="黑体" panose="02010609060101010101" pitchFamily="49" charset="-122"/>
              </a:rPr>
              <a:t>，设磁头初始处于</a:t>
            </a:r>
            <a:r>
              <a:rPr lang="en-US" altLang="zh-CN" sz="2200" b="1" dirty="0">
                <a:solidFill>
                  <a:srgbClr val="000000"/>
                </a:solidFill>
                <a:ea typeface="黑体" panose="02010609060101010101" pitchFamily="49" charset="-122"/>
              </a:rPr>
              <a:t>100</a:t>
            </a:r>
            <a:r>
              <a:rPr lang="zh-CN" altLang="en-US" sz="2200" b="1" dirty="0">
                <a:solidFill>
                  <a:srgbClr val="000000"/>
                </a:solidFill>
                <a:ea typeface="黑体" panose="02010609060101010101" pitchFamily="49" charset="-122"/>
              </a:rPr>
              <a:t>柱面，若采用</a:t>
            </a:r>
            <a:r>
              <a:rPr lang="en-US" altLang="zh-CN" sz="2200" b="1" dirty="0">
                <a:solidFill>
                  <a:srgbClr val="000000"/>
                </a:solidFill>
                <a:ea typeface="黑体" panose="02010609060101010101" pitchFamily="49" charset="-122"/>
              </a:rPr>
              <a:t>SCAN</a:t>
            </a:r>
            <a:r>
              <a:rPr lang="zh-CN" altLang="en-US" sz="2200" b="1" dirty="0">
                <a:solidFill>
                  <a:srgbClr val="000000"/>
                </a:solidFill>
                <a:ea typeface="黑体" panose="02010609060101010101" pitchFamily="49" charset="-122"/>
              </a:rPr>
              <a:t>算法，平均寻道长度为多少？ </a:t>
            </a:r>
            <a:endParaRPr lang="zh-CN" altLang="en-US" sz="2200" b="1" dirty="0">
              <a:solidFill>
                <a:srgbClr val="000000"/>
              </a:solidFill>
              <a:ea typeface="黑体" panose="02010609060101010101" pitchFamily="49" charset="-122"/>
            </a:endParaRPr>
          </a:p>
          <a:p>
            <a:pPr algn="just" eaLnBrk="1" fontAlgn="base" hangingPunct="1">
              <a:spcBef>
                <a:spcPct val="0"/>
              </a:spcBef>
              <a:spcAft>
                <a:spcPct val="0"/>
              </a:spcAft>
            </a:pPr>
            <a:r>
              <a:rPr lang="zh-CN" altLang="en-US" sz="2200" b="1" dirty="0">
                <a:solidFill>
                  <a:srgbClr val="996600"/>
                </a:solidFill>
                <a:ea typeface="楷体_GB2312" pitchFamily="49" charset="-122"/>
              </a:rPr>
              <a:t>设开始时向磁道号增加方向访问：</a:t>
            </a:r>
            <a:endParaRPr lang="zh-CN" altLang="en-US" sz="2200" b="1" dirty="0">
              <a:solidFill>
                <a:srgbClr val="996600"/>
              </a:solidFill>
              <a:ea typeface="楷体_GB2312" pitchFamily="49" charset="-122"/>
            </a:endParaRPr>
          </a:p>
          <a:p>
            <a:pPr algn="just" eaLnBrk="1" fontAlgn="base" hangingPunct="1">
              <a:spcBef>
                <a:spcPct val="0"/>
              </a:spcBef>
              <a:spcAft>
                <a:spcPct val="0"/>
              </a:spcAft>
            </a:pPr>
            <a:r>
              <a:rPr lang="zh-CN" altLang="en-US" sz="2200" b="1" dirty="0">
                <a:solidFill>
                  <a:srgbClr val="000000"/>
                </a:solidFill>
                <a:ea typeface="黑体" panose="02010609060101010101" pitchFamily="49" charset="-122"/>
              </a:rPr>
              <a:t>服务顺序：</a:t>
            </a:r>
            <a:r>
              <a:rPr lang="en-US" altLang="zh-CN" sz="2200" b="1" dirty="0">
                <a:solidFill>
                  <a:srgbClr val="000000"/>
                </a:solidFill>
                <a:ea typeface="黑体" panose="02010609060101010101" pitchFamily="49" charset="-122"/>
              </a:rPr>
              <a:t>150</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160</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184</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90</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58</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55</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39</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38</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18</a:t>
            </a:r>
            <a:endParaRPr lang="en-US" altLang="zh-CN" sz="2200" b="1" dirty="0">
              <a:solidFill>
                <a:srgbClr val="000000"/>
              </a:solidFill>
              <a:ea typeface="黑体" panose="02010609060101010101" pitchFamily="49" charset="-122"/>
            </a:endParaRPr>
          </a:p>
          <a:p>
            <a:pPr algn="just" eaLnBrk="1" fontAlgn="base" hangingPunct="1">
              <a:spcBef>
                <a:spcPct val="0"/>
              </a:spcBef>
              <a:spcAft>
                <a:spcPct val="0"/>
              </a:spcAft>
            </a:pPr>
            <a:r>
              <a:rPr lang="zh-CN" altLang="en-US" sz="2200" b="1" dirty="0">
                <a:solidFill>
                  <a:srgbClr val="000000"/>
                </a:solidFill>
                <a:ea typeface="黑体" panose="02010609060101010101" pitchFamily="49" charset="-122"/>
              </a:rPr>
              <a:t>总寻道长度</a:t>
            </a:r>
            <a:r>
              <a:rPr lang="en-US" altLang="zh-CN" sz="2200" b="1" dirty="0">
                <a:solidFill>
                  <a:srgbClr val="000000"/>
                </a:solidFill>
                <a:ea typeface="黑体" panose="02010609060101010101" pitchFamily="49" charset="-122"/>
              </a:rPr>
              <a:t>=50+10+24+94+32+3+16+1+20=250</a:t>
            </a:r>
            <a:endParaRPr lang="en-US" altLang="zh-CN" sz="2200" b="1" dirty="0">
              <a:solidFill>
                <a:srgbClr val="000000"/>
              </a:solidFill>
              <a:ea typeface="黑体" panose="02010609060101010101" pitchFamily="49" charset="-122"/>
            </a:endParaRPr>
          </a:p>
          <a:p>
            <a:pPr eaLnBrk="1" fontAlgn="base" hangingPunct="1">
              <a:spcBef>
                <a:spcPct val="0"/>
              </a:spcBef>
              <a:spcAft>
                <a:spcPct val="0"/>
              </a:spcAft>
            </a:pPr>
            <a:r>
              <a:rPr lang="zh-CN" altLang="en-US" sz="2200" b="1" dirty="0">
                <a:solidFill>
                  <a:srgbClr val="000000"/>
                </a:solidFill>
                <a:ea typeface="黑体" panose="02010609060101010101" pitchFamily="49" charset="-122"/>
              </a:rPr>
              <a:t>平均寻道长度</a:t>
            </a:r>
            <a:r>
              <a:rPr lang="en-US" altLang="zh-CN" sz="2200" b="1" dirty="0">
                <a:solidFill>
                  <a:srgbClr val="000000"/>
                </a:solidFill>
                <a:ea typeface="黑体" panose="02010609060101010101" pitchFamily="49" charset="-122"/>
              </a:rPr>
              <a:t>=250/9=27.78 </a:t>
            </a:r>
            <a:endParaRPr lang="en-US" altLang="zh-CN" sz="2200" b="1" dirty="0">
              <a:solidFill>
                <a:srgbClr val="000000"/>
              </a:solidFill>
              <a:ea typeface="黑体" panose="02010609060101010101" pitchFamily="49" charset="-122"/>
            </a:endParaRPr>
          </a:p>
          <a:p>
            <a:pPr algn="just" eaLnBrk="1" fontAlgn="base" hangingPunct="1">
              <a:spcBef>
                <a:spcPct val="0"/>
              </a:spcBef>
              <a:spcAft>
                <a:spcPct val="0"/>
              </a:spcAft>
            </a:pPr>
            <a:r>
              <a:rPr lang="zh-CN" altLang="en-US" sz="2200" b="1" dirty="0">
                <a:solidFill>
                  <a:srgbClr val="996600"/>
                </a:solidFill>
                <a:ea typeface="楷体_GB2312" pitchFamily="49" charset="-122"/>
              </a:rPr>
              <a:t>设开始时向磁道号减小方向访问：</a:t>
            </a:r>
            <a:endParaRPr lang="zh-CN" altLang="en-US" sz="2200" b="1" dirty="0">
              <a:solidFill>
                <a:srgbClr val="996600"/>
              </a:solidFill>
              <a:ea typeface="楷体_GB2312" pitchFamily="49" charset="-122"/>
            </a:endParaRPr>
          </a:p>
          <a:p>
            <a:pPr algn="just" eaLnBrk="1" fontAlgn="base" hangingPunct="1">
              <a:spcBef>
                <a:spcPct val="0"/>
              </a:spcBef>
              <a:spcAft>
                <a:spcPct val="0"/>
              </a:spcAft>
            </a:pPr>
            <a:r>
              <a:rPr lang="zh-CN" altLang="en-US" sz="2200" b="1" dirty="0">
                <a:solidFill>
                  <a:srgbClr val="000000"/>
                </a:solidFill>
                <a:ea typeface="黑体" panose="02010609060101010101" pitchFamily="49" charset="-122"/>
              </a:rPr>
              <a:t>服务顺序：</a:t>
            </a:r>
            <a:r>
              <a:rPr lang="en-US" altLang="zh-CN" sz="2200" b="1" dirty="0">
                <a:solidFill>
                  <a:srgbClr val="000000"/>
                </a:solidFill>
                <a:ea typeface="黑体" panose="02010609060101010101" pitchFamily="49" charset="-122"/>
              </a:rPr>
              <a:t>90</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58</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55</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39</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38</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18</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150</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160</a:t>
            </a:r>
            <a:r>
              <a:rPr lang="zh-CN" altLang="en-US" sz="2200" b="1" dirty="0">
                <a:solidFill>
                  <a:srgbClr val="000000"/>
                </a:solidFill>
                <a:ea typeface="黑体" panose="02010609060101010101" pitchFamily="49" charset="-122"/>
              </a:rPr>
              <a:t>，</a:t>
            </a:r>
            <a:r>
              <a:rPr lang="en-US" altLang="zh-CN" sz="2200" b="1" dirty="0">
                <a:solidFill>
                  <a:srgbClr val="000000"/>
                </a:solidFill>
                <a:ea typeface="黑体" panose="02010609060101010101" pitchFamily="49" charset="-122"/>
              </a:rPr>
              <a:t>184</a:t>
            </a:r>
            <a:endParaRPr lang="en-US" altLang="zh-CN" sz="2200" b="1" dirty="0">
              <a:solidFill>
                <a:srgbClr val="000000"/>
              </a:solidFill>
              <a:ea typeface="黑体" panose="02010609060101010101" pitchFamily="49" charset="-122"/>
            </a:endParaRPr>
          </a:p>
          <a:p>
            <a:pPr algn="just" eaLnBrk="1" fontAlgn="base" hangingPunct="1">
              <a:spcBef>
                <a:spcPct val="0"/>
              </a:spcBef>
              <a:spcAft>
                <a:spcPct val="0"/>
              </a:spcAft>
            </a:pPr>
            <a:r>
              <a:rPr lang="zh-CN" altLang="en-US" sz="2200" b="1" dirty="0">
                <a:solidFill>
                  <a:srgbClr val="000000"/>
                </a:solidFill>
                <a:ea typeface="黑体" panose="02010609060101010101" pitchFamily="49" charset="-122"/>
              </a:rPr>
              <a:t>总寻道长度</a:t>
            </a:r>
            <a:r>
              <a:rPr lang="en-US" altLang="zh-CN" sz="2200" b="1" dirty="0">
                <a:solidFill>
                  <a:srgbClr val="000000"/>
                </a:solidFill>
                <a:ea typeface="黑体" panose="02010609060101010101" pitchFamily="49" charset="-122"/>
              </a:rPr>
              <a:t>=10+32+3+16+1+20+132+10+24=248</a:t>
            </a:r>
            <a:endParaRPr lang="en-US" altLang="zh-CN" sz="2200" b="1" dirty="0">
              <a:solidFill>
                <a:srgbClr val="000000"/>
              </a:solidFill>
              <a:ea typeface="黑体" panose="02010609060101010101" pitchFamily="49" charset="-122"/>
            </a:endParaRPr>
          </a:p>
          <a:p>
            <a:pPr eaLnBrk="1" fontAlgn="base" hangingPunct="1">
              <a:spcBef>
                <a:spcPct val="0"/>
              </a:spcBef>
              <a:spcAft>
                <a:spcPct val="0"/>
              </a:spcAft>
            </a:pPr>
            <a:r>
              <a:rPr lang="zh-CN" altLang="en-US" sz="2200" b="1" dirty="0">
                <a:solidFill>
                  <a:srgbClr val="000000"/>
                </a:solidFill>
                <a:ea typeface="黑体" panose="02010609060101010101" pitchFamily="49" charset="-122"/>
              </a:rPr>
              <a:t>平均寻道长度</a:t>
            </a:r>
            <a:r>
              <a:rPr lang="en-US" altLang="zh-CN" sz="2200" b="1" dirty="0">
                <a:solidFill>
                  <a:srgbClr val="000000"/>
                </a:solidFill>
                <a:ea typeface="黑体" panose="02010609060101010101" pitchFamily="49" charset="-122"/>
              </a:rPr>
              <a:t>=248/9=27.56 </a:t>
            </a:r>
            <a:endParaRPr lang="en-US" altLang="zh-CN" sz="2200" b="1" dirty="0">
              <a:solidFill>
                <a:srgbClr val="000000"/>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5" name="Rectangle 2"/>
          <p:cNvSpPr>
            <a:spLocks noGrp="1" noChangeArrowheads="1"/>
          </p:cNvSpPr>
          <p:nvPr>
            <p:ph type="title"/>
          </p:nvPr>
        </p:nvSpPr>
        <p:spPr/>
        <p:txBody>
          <a:bodyPr/>
          <a:lstStyle/>
          <a:p>
            <a:r>
              <a:rPr lang="en-US" altLang="zh-CN" sz="3600" dirty="0"/>
              <a:t>6.8.3  </a:t>
            </a:r>
            <a:r>
              <a:rPr lang="zh-CN" altLang="en-US" sz="3600" dirty="0"/>
              <a:t>基于扫描的磁盘调度算法</a:t>
            </a:r>
            <a:endParaRPr lang="zh-CN" altLang="en-US" sz="3600" dirty="0" smtClean="0"/>
          </a:p>
        </p:txBody>
      </p:sp>
      <p:sp>
        <p:nvSpPr>
          <p:cNvPr id="4" name="灯片编号占位符 5"/>
          <p:cNvSpPr>
            <a:spLocks noGrp="1"/>
          </p:cNvSpPr>
          <p:nvPr>
            <p:ph type="sldNum" sz="quarter" idx="12"/>
          </p:nvPr>
        </p:nvSpPr>
        <p:spPr/>
        <p:txBody>
          <a:bodyPr/>
          <a:lstStyle/>
          <a:p>
            <a:pPr>
              <a:defRPr/>
            </a:pPr>
            <a:fld id="{0F8B1949-D820-43E1-9208-E64D889E85FA}" type="slidenum">
              <a:rPr lang="en-US" altLang="zh-CN"/>
            </a:fld>
            <a:endParaRPr lang="en-US" altLang="zh-CN"/>
          </a:p>
        </p:txBody>
      </p:sp>
      <p:sp>
        <p:nvSpPr>
          <p:cNvPr id="346116" name="Text Box 3"/>
          <p:cNvSpPr txBox="1">
            <a:spLocks noChangeArrowheads="1"/>
          </p:cNvSpPr>
          <p:nvPr/>
        </p:nvSpPr>
        <p:spPr bwMode="auto">
          <a:xfrm>
            <a:off x="457200" y="1628800"/>
            <a:ext cx="8153400" cy="3773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3200" b="1" dirty="0" smtClean="0">
                <a:solidFill>
                  <a:srgbClr val="002060"/>
                </a:solidFill>
                <a:latin typeface="楷体_GB2312" pitchFamily="49" charset="-122"/>
                <a:ea typeface="楷体_GB2312" pitchFamily="49" charset="-122"/>
              </a:rPr>
              <a:t>2</a:t>
            </a:r>
            <a:r>
              <a:rPr lang="zh-CN" altLang="en-US" sz="3200" b="1" dirty="0" smtClean="0">
                <a:solidFill>
                  <a:srgbClr val="002060"/>
                </a:solidFill>
                <a:latin typeface="楷体_GB2312" pitchFamily="49" charset="-122"/>
                <a:ea typeface="楷体_GB2312" pitchFamily="49" charset="-122"/>
              </a:rPr>
              <a:t>．</a:t>
            </a:r>
            <a:r>
              <a:rPr lang="zh-CN" altLang="en-US" sz="3200" b="1" dirty="0">
                <a:solidFill>
                  <a:srgbClr val="002060"/>
                </a:solidFill>
                <a:latin typeface="楷体_GB2312" pitchFamily="49" charset="-122"/>
                <a:ea typeface="楷体_GB2312" pitchFamily="49" charset="-122"/>
              </a:rPr>
              <a:t>循环扫描（</a:t>
            </a:r>
            <a:r>
              <a:rPr lang="en-US" altLang="zh-CN" sz="3200" b="1" dirty="0">
                <a:solidFill>
                  <a:srgbClr val="002060"/>
                </a:solidFill>
                <a:latin typeface="楷体_GB2312" pitchFamily="49" charset="-122"/>
                <a:ea typeface="楷体_GB2312" pitchFamily="49" charset="-122"/>
              </a:rPr>
              <a:t>CSCAN</a:t>
            </a:r>
            <a:r>
              <a:rPr lang="zh-CN" altLang="en-US" sz="3200" b="1" dirty="0">
                <a:solidFill>
                  <a:srgbClr val="002060"/>
                </a:solidFill>
                <a:latin typeface="楷体_GB2312" pitchFamily="49" charset="-122"/>
                <a:ea typeface="楷体_GB2312" pitchFamily="49" charset="-122"/>
              </a:rPr>
              <a:t>）算法</a:t>
            </a:r>
            <a:r>
              <a:rPr lang="en-US" altLang="zh-CN" sz="3200" b="1" dirty="0">
                <a:solidFill>
                  <a:srgbClr val="002060"/>
                </a:solidFill>
                <a:latin typeface="Times New Roman" pitchFamily="18" charset="0"/>
                <a:ea typeface="楷体_GB2312" pitchFamily="49" charset="-122"/>
              </a:rPr>
              <a:t>——</a:t>
            </a:r>
            <a:r>
              <a:rPr lang="zh-CN" altLang="en-US" sz="3200" b="1" dirty="0">
                <a:solidFill>
                  <a:srgbClr val="002060"/>
                </a:solidFill>
                <a:latin typeface="楷体_GB2312" pitchFamily="49" charset="-122"/>
                <a:ea typeface="楷体_GB2312" pitchFamily="49" charset="-122"/>
              </a:rPr>
              <a:t>单向扫描</a:t>
            </a:r>
            <a:r>
              <a:rPr lang="zh-CN" altLang="en-US" sz="2800" b="1" dirty="0">
                <a:solidFill>
                  <a:srgbClr val="002060"/>
                </a:solidFill>
                <a:latin typeface="楷体_GB2312" pitchFamily="49" charset="-122"/>
                <a:ea typeface="楷体_GB2312" pitchFamily="49" charset="-122"/>
              </a:rPr>
              <a:t> </a:t>
            </a:r>
            <a:endParaRPr lang="zh-CN" altLang="en-US" sz="2200" dirty="0">
              <a:solidFill>
                <a:srgbClr val="002060"/>
              </a:solidFill>
            </a:endParaRPr>
          </a:p>
          <a:p>
            <a:pPr eaLnBrk="1" fontAlgn="base" hangingPunct="1">
              <a:spcBef>
                <a:spcPct val="0"/>
              </a:spcBef>
              <a:spcAft>
                <a:spcPct val="0"/>
              </a:spcAft>
            </a:pPr>
            <a:r>
              <a:rPr lang="en-US" altLang="zh-CN" b="1" dirty="0">
                <a:solidFill>
                  <a:srgbClr val="000000"/>
                </a:solidFill>
              </a:rPr>
              <a:t>【</a:t>
            </a:r>
            <a:r>
              <a:rPr lang="zh-CN" altLang="en-US" b="1" dirty="0">
                <a:solidFill>
                  <a:srgbClr val="000000"/>
                </a:solidFill>
              </a:rPr>
              <a:t>例</a:t>
            </a:r>
            <a:r>
              <a:rPr lang="en-US" altLang="zh-CN" b="1" dirty="0" smtClean="0">
                <a:solidFill>
                  <a:srgbClr val="000000"/>
                </a:solidFill>
              </a:rPr>
              <a:t>5】</a:t>
            </a:r>
            <a:r>
              <a:rPr lang="zh-CN" altLang="en-US" b="1" dirty="0">
                <a:solidFill>
                  <a:srgbClr val="000000"/>
                </a:solidFill>
              </a:rPr>
              <a:t>若递交给磁盘驱动程序的磁盘柱面请求按到达时间顺序分别是</a:t>
            </a:r>
            <a:r>
              <a:rPr lang="en-US" altLang="zh-CN" b="1" dirty="0">
                <a:solidFill>
                  <a:srgbClr val="000000"/>
                </a:solidFill>
              </a:rPr>
              <a:t>55</a:t>
            </a:r>
            <a:r>
              <a:rPr lang="zh-CN" altLang="en-US" b="1" dirty="0">
                <a:solidFill>
                  <a:srgbClr val="000000"/>
                </a:solidFill>
              </a:rPr>
              <a:t>、</a:t>
            </a:r>
            <a:r>
              <a:rPr lang="en-US" altLang="zh-CN" b="1" dirty="0">
                <a:solidFill>
                  <a:srgbClr val="000000"/>
                </a:solidFill>
              </a:rPr>
              <a:t>58</a:t>
            </a:r>
            <a:r>
              <a:rPr lang="zh-CN" altLang="en-US" b="1" dirty="0">
                <a:solidFill>
                  <a:srgbClr val="000000"/>
                </a:solidFill>
              </a:rPr>
              <a:t>、</a:t>
            </a:r>
            <a:r>
              <a:rPr lang="en-US" altLang="zh-CN" b="1" dirty="0">
                <a:solidFill>
                  <a:srgbClr val="000000"/>
                </a:solidFill>
              </a:rPr>
              <a:t>39</a:t>
            </a:r>
            <a:r>
              <a:rPr lang="zh-CN" altLang="en-US" b="1" dirty="0">
                <a:solidFill>
                  <a:srgbClr val="000000"/>
                </a:solidFill>
              </a:rPr>
              <a:t>、</a:t>
            </a:r>
            <a:r>
              <a:rPr lang="en-US" altLang="zh-CN" b="1" dirty="0">
                <a:solidFill>
                  <a:srgbClr val="000000"/>
                </a:solidFill>
              </a:rPr>
              <a:t>18</a:t>
            </a:r>
            <a:r>
              <a:rPr lang="zh-CN" altLang="en-US" b="1" dirty="0">
                <a:solidFill>
                  <a:srgbClr val="000000"/>
                </a:solidFill>
              </a:rPr>
              <a:t>、</a:t>
            </a:r>
            <a:r>
              <a:rPr lang="en-US" altLang="zh-CN" b="1" dirty="0">
                <a:solidFill>
                  <a:srgbClr val="000000"/>
                </a:solidFill>
              </a:rPr>
              <a:t>90</a:t>
            </a:r>
            <a:r>
              <a:rPr lang="zh-CN" altLang="en-US" b="1" dirty="0">
                <a:solidFill>
                  <a:srgbClr val="000000"/>
                </a:solidFill>
              </a:rPr>
              <a:t>、</a:t>
            </a:r>
            <a:r>
              <a:rPr lang="en-US" altLang="zh-CN" b="1" dirty="0">
                <a:solidFill>
                  <a:srgbClr val="000000"/>
                </a:solidFill>
              </a:rPr>
              <a:t>160</a:t>
            </a:r>
            <a:r>
              <a:rPr lang="zh-CN" altLang="en-US" b="1" dirty="0">
                <a:solidFill>
                  <a:srgbClr val="000000"/>
                </a:solidFill>
              </a:rPr>
              <a:t>、</a:t>
            </a:r>
            <a:r>
              <a:rPr lang="en-US" altLang="zh-CN" b="1" dirty="0">
                <a:solidFill>
                  <a:srgbClr val="000000"/>
                </a:solidFill>
              </a:rPr>
              <a:t>150</a:t>
            </a:r>
            <a:r>
              <a:rPr lang="zh-CN" altLang="en-US" b="1" dirty="0">
                <a:solidFill>
                  <a:srgbClr val="000000"/>
                </a:solidFill>
              </a:rPr>
              <a:t>、</a:t>
            </a:r>
            <a:r>
              <a:rPr lang="en-US" altLang="zh-CN" b="1" dirty="0">
                <a:solidFill>
                  <a:srgbClr val="000000"/>
                </a:solidFill>
              </a:rPr>
              <a:t>38</a:t>
            </a:r>
            <a:r>
              <a:rPr lang="zh-CN" altLang="en-US" b="1" dirty="0">
                <a:solidFill>
                  <a:srgbClr val="000000"/>
                </a:solidFill>
              </a:rPr>
              <a:t>、</a:t>
            </a:r>
            <a:r>
              <a:rPr lang="en-US" altLang="zh-CN" b="1" dirty="0">
                <a:solidFill>
                  <a:srgbClr val="000000"/>
                </a:solidFill>
              </a:rPr>
              <a:t>184</a:t>
            </a:r>
            <a:r>
              <a:rPr lang="zh-CN" altLang="en-US" b="1" dirty="0">
                <a:solidFill>
                  <a:srgbClr val="000000"/>
                </a:solidFill>
              </a:rPr>
              <a:t>，设磁头初始处于</a:t>
            </a:r>
            <a:r>
              <a:rPr lang="en-US" altLang="zh-CN" b="1" dirty="0">
                <a:solidFill>
                  <a:srgbClr val="000000"/>
                </a:solidFill>
              </a:rPr>
              <a:t>100</a:t>
            </a:r>
            <a:r>
              <a:rPr lang="zh-CN" altLang="en-US" b="1" dirty="0">
                <a:solidFill>
                  <a:srgbClr val="000000"/>
                </a:solidFill>
              </a:rPr>
              <a:t>柱面，若采用</a:t>
            </a:r>
            <a:r>
              <a:rPr lang="en-US" altLang="zh-CN" b="1" dirty="0">
                <a:solidFill>
                  <a:srgbClr val="000000"/>
                </a:solidFill>
              </a:rPr>
              <a:t>CSCAN</a:t>
            </a:r>
            <a:r>
              <a:rPr lang="zh-CN" altLang="en-US" b="1" dirty="0">
                <a:solidFill>
                  <a:srgbClr val="000000"/>
                </a:solidFill>
              </a:rPr>
              <a:t>算法，平均寻道长度为多少？</a:t>
            </a:r>
            <a:r>
              <a:rPr lang="zh-CN" altLang="en-US" b="1" dirty="0">
                <a:solidFill>
                  <a:srgbClr val="000000"/>
                </a:solidFill>
                <a:ea typeface="黑体" panose="02010609060101010101" pitchFamily="49" charset="-122"/>
              </a:rPr>
              <a:t> </a:t>
            </a:r>
            <a:endParaRPr lang="zh-CN" altLang="en-US" b="1" dirty="0">
              <a:solidFill>
                <a:srgbClr val="000000"/>
              </a:solidFill>
              <a:ea typeface="黑体" panose="02010609060101010101" pitchFamily="49" charset="-122"/>
            </a:endParaRPr>
          </a:p>
          <a:p>
            <a:pPr algn="just" eaLnBrk="1" fontAlgn="base" hangingPunct="1">
              <a:spcBef>
                <a:spcPct val="40000"/>
              </a:spcBef>
              <a:spcAft>
                <a:spcPct val="0"/>
              </a:spcAft>
            </a:pPr>
            <a:r>
              <a:rPr lang="zh-CN" altLang="en-US" sz="2800" b="1" dirty="0">
                <a:solidFill>
                  <a:srgbClr val="000066"/>
                </a:solidFill>
                <a:ea typeface="楷体_GB2312" pitchFamily="49" charset="-122"/>
              </a:rPr>
              <a:t>解：设开始时向磁道号增加方向访问：</a:t>
            </a:r>
            <a:endParaRPr lang="zh-CN" altLang="en-US" sz="2800" b="1" dirty="0">
              <a:solidFill>
                <a:srgbClr val="000066"/>
              </a:solidFill>
              <a:ea typeface="楷体_GB2312" pitchFamily="49" charset="-122"/>
            </a:endParaRPr>
          </a:p>
          <a:p>
            <a:pPr algn="just" eaLnBrk="1" fontAlgn="base" hangingPunct="1">
              <a:spcBef>
                <a:spcPct val="0"/>
              </a:spcBef>
              <a:spcAft>
                <a:spcPct val="0"/>
              </a:spcAft>
            </a:pPr>
            <a:r>
              <a:rPr lang="zh-CN" altLang="en-US" b="1" dirty="0">
                <a:solidFill>
                  <a:srgbClr val="000000"/>
                </a:solidFill>
                <a:ea typeface="楷体_GB2312" pitchFamily="49" charset="-122"/>
              </a:rPr>
              <a:t>服务顺序</a:t>
            </a:r>
            <a:r>
              <a:rPr lang="zh-CN" altLang="en-US" b="1" dirty="0">
                <a:solidFill>
                  <a:srgbClr val="000000"/>
                </a:solidFill>
                <a:ea typeface="黑体" panose="02010609060101010101" pitchFamily="49" charset="-122"/>
              </a:rPr>
              <a:t>：</a:t>
            </a:r>
            <a:r>
              <a:rPr lang="en-US" altLang="zh-CN" b="1" dirty="0">
                <a:solidFill>
                  <a:srgbClr val="000000"/>
                </a:solidFill>
                <a:ea typeface="黑体" panose="02010609060101010101" pitchFamily="49" charset="-122"/>
              </a:rPr>
              <a:t>150</a:t>
            </a:r>
            <a:r>
              <a:rPr lang="en-US" altLang="zh-CN" b="1" dirty="0">
                <a:solidFill>
                  <a:srgbClr val="000000"/>
                </a:solidFill>
                <a:latin typeface="Times New Roman" pitchFamily="18" charset="0"/>
                <a:ea typeface="黑体" panose="02010609060101010101" pitchFamily="49" charset="-122"/>
              </a:rPr>
              <a:t>, </a:t>
            </a:r>
            <a:r>
              <a:rPr lang="en-US" altLang="zh-CN" b="1" dirty="0">
                <a:solidFill>
                  <a:srgbClr val="000000"/>
                </a:solidFill>
                <a:ea typeface="黑体" panose="02010609060101010101" pitchFamily="49" charset="-122"/>
              </a:rPr>
              <a:t>160</a:t>
            </a:r>
            <a:r>
              <a:rPr lang="en-US" altLang="zh-CN" b="1" dirty="0">
                <a:solidFill>
                  <a:srgbClr val="000000"/>
                </a:solidFill>
                <a:latin typeface="Times New Roman" pitchFamily="18" charset="0"/>
                <a:ea typeface="黑体" panose="02010609060101010101" pitchFamily="49" charset="-122"/>
              </a:rPr>
              <a:t>, </a:t>
            </a:r>
            <a:r>
              <a:rPr lang="en-US" altLang="zh-CN" b="1" dirty="0">
                <a:solidFill>
                  <a:srgbClr val="000000"/>
                </a:solidFill>
                <a:ea typeface="黑体" panose="02010609060101010101" pitchFamily="49" charset="-122"/>
              </a:rPr>
              <a:t>184</a:t>
            </a:r>
            <a:r>
              <a:rPr lang="en-US" altLang="zh-CN" b="1" dirty="0">
                <a:solidFill>
                  <a:srgbClr val="000000"/>
                </a:solidFill>
                <a:latin typeface="Times New Roman" pitchFamily="18" charset="0"/>
                <a:ea typeface="黑体" panose="02010609060101010101" pitchFamily="49" charset="-122"/>
              </a:rPr>
              <a:t>, </a:t>
            </a:r>
            <a:r>
              <a:rPr lang="en-US" altLang="zh-CN" b="1" dirty="0">
                <a:solidFill>
                  <a:srgbClr val="000000"/>
                </a:solidFill>
                <a:ea typeface="黑体" panose="02010609060101010101" pitchFamily="49" charset="-122"/>
              </a:rPr>
              <a:t>18</a:t>
            </a:r>
            <a:r>
              <a:rPr lang="en-US" altLang="zh-CN" b="1" dirty="0">
                <a:solidFill>
                  <a:srgbClr val="000000"/>
                </a:solidFill>
                <a:latin typeface="Times New Roman" pitchFamily="18" charset="0"/>
                <a:ea typeface="黑体" panose="02010609060101010101" pitchFamily="49" charset="-122"/>
              </a:rPr>
              <a:t>, </a:t>
            </a:r>
            <a:r>
              <a:rPr lang="en-US" altLang="zh-CN" b="1" dirty="0">
                <a:solidFill>
                  <a:srgbClr val="000000"/>
                </a:solidFill>
                <a:ea typeface="黑体" panose="02010609060101010101" pitchFamily="49" charset="-122"/>
              </a:rPr>
              <a:t>38</a:t>
            </a:r>
            <a:r>
              <a:rPr lang="en-US" altLang="zh-CN" b="1" dirty="0">
                <a:solidFill>
                  <a:srgbClr val="000000"/>
                </a:solidFill>
                <a:latin typeface="Times New Roman" pitchFamily="18" charset="0"/>
                <a:ea typeface="黑体" panose="02010609060101010101" pitchFamily="49" charset="-122"/>
              </a:rPr>
              <a:t>, </a:t>
            </a:r>
            <a:r>
              <a:rPr lang="en-US" altLang="zh-CN" b="1" dirty="0">
                <a:solidFill>
                  <a:srgbClr val="000000"/>
                </a:solidFill>
                <a:ea typeface="黑体" panose="02010609060101010101" pitchFamily="49" charset="-122"/>
              </a:rPr>
              <a:t>39</a:t>
            </a:r>
            <a:r>
              <a:rPr lang="en-US" altLang="zh-CN" b="1" dirty="0">
                <a:solidFill>
                  <a:srgbClr val="000000"/>
                </a:solidFill>
                <a:latin typeface="Times New Roman" pitchFamily="18" charset="0"/>
                <a:ea typeface="黑体" panose="02010609060101010101" pitchFamily="49" charset="-122"/>
              </a:rPr>
              <a:t>, </a:t>
            </a:r>
            <a:r>
              <a:rPr lang="en-US" altLang="zh-CN" b="1" dirty="0">
                <a:solidFill>
                  <a:srgbClr val="000000"/>
                </a:solidFill>
                <a:ea typeface="黑体" panose="02010609060101010101" pitchFamily="49" charset="-122"/>
              </a:rPr>
              <a:t>55</a:t>
            </a:r>
            <a:r>
              <a:rPr lang="en-US" altLang="zh-CN" b="1" dirty="0">
                <a:solidFill>
                  <a:srgbClr val="000000"/>
                </a:solidFill>
                <a:latin typeface="Times New Roman" pitchFamily="18" charset="0"/>
                <a:ea typeface="黑体" panose="02010609060101010101" pitchFamily="49" charset="-122"/>
              </a:rPr>
              <a:t>,</a:t>
            </a:r>
            <a:r>
              <a:rPr lang="en-US" altLang="zh-CN" b="1" dirty="0">
                <a:solidFill>
                  <a:srgbClr val="000000"/>
                </a:solidFill>
                <a:ea typeface="黑体" panose="02010609060101010101" pitchFamily="49" charset="-122"/>
              </a:rPr>
              <a:t> 58</a:t>
            </a:r>
            <a:r>
              <a:rPr lang="en-US" altLang="zh-CN" b="1" dirty="0">
                <a:solidFill>
                  <a:srgbClr val="000000"/>
                </a:solidFill>
                <a:latin typeface="Times New Roman" pitchFamily="18" charset="0"/>
                <a:ea typeface="黑体" panose="02010609060101010101" pitchFamily="49" charset="-122"/>
              </a:rPr>
              <a:t>, </a:t>
            </a:r>
            <a:r>
              <a:rPr lang="en-US" altLang="zh-CN" b="1" dirty="0">
                <a:solidFill>
                  <a:srgbClr val="000000"/>
                </a:solidFill>
                <a:ea typeface="黑体" panose="02010609060101010101" pitchFamily="49" charset="-122"/>
              </a:rPr>
              <a:t>90</a:t>
            </a:r>
            <a:endParaRPr lang="en-US" altLang="zh-CN" b="1" dirty="0">
              <a:solidFill>
                <a:srgbClr val="000000"/>
              </a:solidFill>
              <a:ea typeface="黑体" panose="02010609060101010101" pitchFamily="49" charset="-122"/>
            </a:endParaRPr>
          </a:p>
          <a:p>
            <a:pPr algn="just" eaLnBrk="1" fontAlgn="base" hangingPunct="1">
              <a:spcBef>
                <a:spcPct val="0"/>
              </a:spcBef>
              <a:spcAft>
                <a:spcPct val="0"/>
              </a:spcAft>
            </a:pPr>
            <a:r>
              <a:rPr lang="zh-CN" altLang="en-US" b="1" dirty="0">
                <a:solidFill>
                  <a:srgbClr val="000000"/>
                </a:solidFill>
                <a:ea typeface="楷体_GB2312" pitchFamily="49" charset="-122"/>
              </a:rPr>
              <a:t>总寻道长度</a:t>
            </a:r>
            <a:r>
              <a:rPr lang="en-US" altLang="zh-CN" b="1" dirty="0">
                <a:solidFill>
                  <a:srgbClr val="000000"/>
                </a:solidFill>
                <a:ea typeface="黑体" panose="02010609060101010101" pitchFamily="49" charset="-122"/>
              </a:rPr>
              <a:t>=50+10+24+166+20+1+16+3+32=322</a:t>
            </a:r>
            <a:endParaRPr lang="en-US" altLang="zh-CN" b="1" dirty="0">
              <a:solidFill>
                <a:srgbClr val="000000"/>
              </a:solidFill>
              <a:ea typeface="黑体" panose="02010609060101010101" pitchFamily="49" charset="-122"/>
            </a:endParaRPr>
          </a:p>
          <a:p>
            <a:pPr algn="just" eaLnBrk="1" fontAlgn="base" hangingPunct="1">
              <a:spcBef>
                <a:spcPct val="0"/>
              </a:spcBef>
              <a:spcAft>
                <a:spcPct val="0"/>
              </a:spcAft>
            </a:pPr>
            <a:r>
              <a:rPr lang="zh-CN" altLang="en-US" b="1" dirty="0">
                <a:solidFill>
                  <a:srgbClr val="000000"/>
                </a:solidFill>
                <a:ea typeface="楷体_GB2312" pitchFamily="49" charset="-122"/>
              </a:rPr>
              <a:t>平均寻道长度</a:t>
            </a:r>
            <a:r>
              <a:rPr lang="en-US" altLang="zh-CN" b="1" dirty="0">
                <a:solidFill>
                  <a:srgbClr val="000000"/>
                </a:solidFill>
                <a:ea typeface="黑体" panose="02010609060101010101" pitchFamily="49" charset="-122"/>
              </a:rPr>
              <a:t>=322/9=35.78 </a:t>
            </a:r>
            <a:endParaRPr lang="en-US" altLang="zh-CN" b="1" dirty="0">
              <a:solidFill>
                <a:srgbClr val="000000"/>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578B062C-677A-4143-ACA8-F2292DF3821C}" type="slidenum">
              <a:rPr lang="en-US" altLang="zh-CN"/>
            </a:fld>
            <a:endParaRPr lang="en-US" altLang="zh-CN"/>
          </a:p>
        </p:txBody>
      </p:sp>
      <p:sp>
        <p:nvSpPr>
          <p:cNvPr id="573442" name="Text Box 2"/>
          <p:cNvSpPr txBox="1">
            <a:spLocks noChangeArrowheads="1"/>
          </p:cNvSpPr>
          <p:nvPr/>
        </p:nvSpPr>
        <p:spPr bwMode="auto">
          <a:xfrm>
            <a:off x="465138" y="390525"/>
            <a:ext cx="822960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5000"/>
              </a:spcBef>
            </a:pPr>
            <a:r>
              <a:rPr kumimoji="1" lang="en-US" altLang="zh-CN" sz="2800">
                <a:solidFill>
                  <a:srgbClr val="0000FF"/>
                </a:solidFill>
                <a:latin typeface="Tahoma" pitchFamily="34" charset="0"/>
                <a:ea typeface="宋体" pitchFamily="2" charset="-122"/>
              </a:rPr>
              <a:t>【</a:t>
            </a:r>
            <a:r>
              <a:rPr kumimoji="1" lang="zh-CN" altLang="en-US" sz="2800">
                <a:solidFill>
                  <a:srgbClr val="0000FF"/>
                </a:solidFill>
                <a:latin typeface="Tahoma" pitchFamily="34" charset="0"/>
                <a:ea typeface="宋体" pitchFamily="2" charset="-122"/>
              </a:rPr>
              <a:t>例</a:t>
            </a:r>
            <a:r>
              <a:rPr kumimoji="1" lang="en-US" altLang="zh-CN" sz="2800">
                <a:solidFill>
                  <a:srgbClr val="0000FF"/>
                </a:solidFill>
                <a:latin typeface="Tahoma" pitchFamily="34" charset="0"/>
                <a:ea typeface="宋体" pitchFamily="2" charset="-122"/>
              </a:rPr>
              <a:t>5-4】</a:t>
            </a:r>
            <a:r>
              <a:rPr kumimoji="1" lang="zh-CN" altLang="en-US" sz="2800">
                <a:ea typeface="宋体" pitchFamily="2" charset="-122"/>
              </a:rPr>
              <a:t>若递交给磁盘驱动程序的磁盘柱面请求按到达时间顺序分别是</a:t>
            </a:r>
            <a:r>
              <a:rPr kumimoji="1" lang="en-US" altLang="zh-CN" sz="2800">
                <a:ea typeface="宋体" pitchFamily="2" charset="-122"/>
              </a:rPr>
              <a:t>55</a:t>
            </a:r>
            <a:r>
              <a:rPr kumimoji="1" lang="zh-CN" altLang="en-US" sz="2800">
                <a:ea typeface="宋体" pitchFamily="2" charset="-122"/>
              </a:rPr>
              <a:t>、</a:t>
            </a:r>
            <a:r>
              <a:rPr kumimoji="1" lang="en-US" altLang="zh-CN" sz="2800">
                <a:ea typeface="宋体" pitchFamily="2" charset="-122"/>
              </a:rPr>
              <a:t>58</a:t>
            </a:r>
            <a:r>
              <a:rPr kumimoji="1" lang="zh-CN" altLang="en-US" sz="2800">
                <a:ea typeface="宋体" pitchFamily="2" charset="-122"/>
              </a:rPr>
              <a:t>、</a:t>
            </a:r>
            <a:r>
              <a:rPr kumimoji="1" lang="en-US" altLang="zh-CN" sz="2800">
                <a:ea typeface="宋体" pitchFamily="2" charset="-122"/>
              </a:rPr>
              <a:t>39</a:t>
            </a:r>
            <a:r>
              <a:rPr kumimoji="1" lang="zh-CN" altLang="en-US" sz="2800">
                <a:ea typeface="宋体" pitchFamily="2" charset="-122"/>
              </a:rPr>
              <a:t>、</a:t>
            </a:r>
            <a:r>
              <a:rPr kumimoji="1" lang="en-US" altLang="zh-CN" sz="2800">
                <a:ea typeface="宋体" pitchFamily="2" charset="-122"/>
              </a:rPr>
              <a:t>18</a:t>
            </a:r>
            <a:r>
              <a:rPr kumimoji="1" lang="zh-CN" altLang="en-US" sz="2800">
                <a:ea typeface="宋体" pitchFamily="2" charset="-122"/>
              </a:rPr>
              <a:t>、</a:t>
            </a:r>
            <a:r>
              <a:rPr kumimoji="1" lang="en-US" altLang="zh-CN" sz="2800">
                <a:ea typeface="宋体" pitchFamily="2" charset="-122"/>
              </a:rPr>
              <a:t>90</a:t>
            </a:r>
            <a:r>
              <a:rPr kumimoji="1" lang="zh-CN" altLang="en-US" sz="2800">
                <a:ea typeface="宋体" pitchFamily="2" charset="-122"/>
              </a:rPr>
              <a:t>、</a:t>
            </a:r>
            <a:r>
              <a:rPr kumimoji="1" lang="en-US" altLang="zh-CN" sz="2800">
                <a:ea typeface="宋体" pitchFamily="2" charset="-122"/>
              </a:rPr>
              <a:t>160</a:t>
            </a:r>
            <a:r>
              <a:rPr kumimoji="1" lang="zh-CN" altLang="en-US" sz="2800">
                <a:ea typeface="宋体" pitchFamily="2" charset="-122"/>
              </a:rPr>
              <a:t>、</a:t>
            </a:r>
            <a:r>
              <a:rPr kumimoji="1" lang="en-US" altLang="zh-CN" sz="2800">
                <a:ea typeface="宋体" pitchFamily="2" charset="-122"/>
              </a:rPr>
              <a:t>150</a:t>
            </a:r>
            <a:r>
              <a:rPr kumimoji="1" lang="zh-CN" altLang="en-US" sz="2800">
                <a:ea typeface="宋体" pitchFamily="2" charset="-122"/>
              </a:rPr>
              <a:t>、</a:t>
            </a:r>
            <a:r>
              <a:rPr kumimoji="1" lang="en-US" altLang="zh-CN" sz="2800">
                <a:ea typeface="宋体" pitchFamily="2" charset="-122"/>
              </a:rPr>
              <a:t>38</a:t>
            </a:r>
            <a:r>
              <a:rPr kumimoji="1" lang="zh-CN" altLang="en-US" sz="2800">
                <a:ea typeface="宋体" pitchFamily="2" charset="-122"/>
              </a:rPr>
              <a:t>、</a:t>
            </a:r>
            <a:r>
              <a:rPr kumimoji="1" lang="en-US" altLang="zh-CN" sz="2800">
                <a:ea typeface="宋体" pitchFamily="2" charset="-122"/>
              </a:rPr>
              <a:t>184</a:t>
            </a:r>
            <a:r>
              <a:rPr kumimoji="1" lang="zh-CN" altLang="en-US" sz="2800">
                <a:ea typeface="宋体" pitchFamily="2" charset="-122"/>
              </a:rPr>
              <a:t>，设磁头初始处于</a:t>
            </a:r>
            <a:r>
              <a:rPr kumimoji="1" lang="en-US" altLang="zh-CN" sz="2800">
                <a:ea typeface="宋体" pitchFamily="2" charset="-122"/>
              </a:rPr>
              <a:t>100</a:t>
            </a:r>
            <a:r>
              <a:rPr kumimoji="1" lang="zh-CN" altLang="en-US" sz="2800">
                <a:ea typeface="宋体" pitchFamily="2" charset="-122"/>
              </a:rPr>
              <a:t>柱面，若采用</a:t>
            </a:r>
            <a:r>
              <a:rPr kumimoji="1" lang="en-US" altLang="zh-CN" sz="2800">
                <a:ea typeface="宋体" pitchFamily="2" charset="-122"/>
              </a:rPr>
              <a:t>CSCAN</a:t>
            </a:r>
            <a:r>
              <a:rPr kumimoji="1" lang="zh-CN" altLang="en-US" sz="2800">
                <a:ea typeface="宋体" pitchFamily="2" charset="-122"/>
              </a:rPr>
              <a:t>算法，平均寻道长度为多少？</a:t>
            </a:r>
            <a:r>
              <a:rPr kumimoji="1" lang="zh-CN" altLang="en-US" sz="2800">
                <a:latin typeface="Tahoma" pitchFamily="34" charset="0"/>
                <a:ea typeface="黑体" panose="02010609060101010101" pitchFamily="49" charset="-122"/>
              </a:rPr>
              <a:t> </a:t>
            </a:r>
            <a:endParaRPr kumimoji="1" lang="zh-CN" altLang="en-US" sz="2800">
              <a:latin typeface="Tahoma" pitchFamily="34" charset="0"/>
              <a:ea typeface="黑体" panose="02010609060101010101" pitchFamily="49" charset="-122"/>
            </a:endParaRPr>
          </a:p>
          <a:p>
            <a:pPr algn="just">
              <a:lnSpc>
                <a:spcPct val="120000"/>
              </a:lnSpc>
              <a:spcBef>
                <a:spcPct val="25000"/>
              </a:spcBef>
            </a:pPr>
            <a:r>
              <a:rPr kumimoji="1" lang="zh-CN" altLang="en-US" sz="2800">
                <a:solidFill>
                  <a:srgbClr val="000066"/>
                </a:solidFill>
                <a:latin typeface="Tahoma" pitchFamily="34" charset="0"/>
              </a:rPr>
              <a:t>解：设开始时向磁道号增加方向访问：</a:t>
            </a:r>
            <a:endParaRPr kumimoji="1" lang="zh-CN" altLang="en-US" sz="2800">
              <a:solidFill>
                <a:srgbClr val="000066"/>
              </a:solidFill>
              <a:latin typeface="Tahoma" pitchFamily="34" charset="0"/>
            </a:endParaRPr>
          </a:p>
          <a:p>
            <a:pPr algn="just">
              <a:lnSpc>
                <a:spcPct val="120000"/>
              </a:lnSpc>
              <a:spcBef>
                <a:spcPct val="25000"/>
              </a:spcBef>
            </a:pPr>
            <a:r>
              <a:rPr kumimoji="1" lang="zh-CN" altLang="en-US" sz="2800">
                <a:latin typeface="Tahoma" pitchFamily="34" charset="0"/>
              </a:rPr>
              <a:t>服务顺序</a:t>
            </a:r>
            <a:r>
              <a:rPr kumimoji="1" lang="zh-CN" altLang="en-US" sz="2800">
                <a:latin typeface="Tahoma" pitchFamily="34" charset="0"/>
                <a:ea typeface="黑体" panose="02010609060101010101" pitchFamily="49" charset="-122"/>
              </a:rPr>
              <a:t>：</a:t>
            </a:r>
            <a:r>
              <a:rPr kumimoji="1" lang="en-US" altLang="zh-CN" sz="2800">
                <a:ea typeface="黑体" panose="02010609060101010101" pitchFamily="49" charset="-122"/>
              </a:rPr>
              <a:t>150, 160, 184, 18, 38, 39, 55, 58, 90</a:t>
            </a:r>
            <a:endParaRPr kumimoji="1" lang="en-US" altLang="zh-CN" sz="2800">
              <a:ea typeface="黑体" panose="02010609060101010101" pitchFamily="49" charset="-122"/>
            </a:endParaRPr>
          </a:p>
          <a:p>
            <a:pPr algn="just">
              <a:lnSpc>
                <a:spcPct val="120000"/>
              </a:lnSpc>
              <a:spcBef>
                <a:spcPct val="25000"/>
              </a:spcBef>
            </a:pPr>
            <a:r>
              <a:rPr kumimoji="1" lang="zh-CN" altLang="en-US" sz="2800"/>
              <a:t>总寻道长度</a:t>
            </a:r>
            <a:r>
              <a:rPr kumimoji="1" lang="en-US" altLang="zh-CN" sz="2800">
                <a:ea typeface="黑体" panose="02010609060101010101" pitchFamily="49" charset="-122"/>
              </a:rPr>
              <a:t>=50+10+24+166+20+1+16+3+32=322</a:t>
            </a:r>
            <a:endParaRPr kumimoji="1" lang="en-US" altLang="zh-CN" sz="2800">
              <a:ea typeface="黑体" panose="02010609060101010101" pitchFamily="49" charset="-122"/>
            </a:endParaRPr>
          </a:p>
          <a:p>
            <a:pPr algn="just">
              <a:lnSpc>
                <a:spcPct val="120000"/>
              </a:lnSpc>
              <a:spcBef>
                <a:spcPct val="25000"/>
              </a:spcBef>
            </a:pPr>
            <a:r>
              <a:rPr kumimoji="1" lang="zh-CN" altLang="en-US" sz="2800"/>
              <a:t>平均寻道长度</a:t>
            </a:r>
            <a:r>
              <a:rPr kumimoji="1" lang="en-US" altLang="zh-CN" sz="2800">
                <a:ea typeface="黑体" panose="02010609060101010101" pitchFamily="49" charset="-122"/>
              </a:rPr>
              <a:t>=322/9=35.78</a:t>
            </a:r>
            <a:endParaRPr kumimoji="1" lang="en-US" altLang="zh-CN" sz="2800">
              <a:ea typeface="黑体" panose="02010609060101010101" pitchFamily="49" charset="-122"/>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F2B26E8-2630-49C9-85BB-8AB1EAE31DA2}" type="slidenum">
              <a:rPr lang="en-US" altLang="zh-CN"/>
            </a:fld>
            <a:endParaRPr lang="en-US" altLang="zh-CN"/>
          </a:p>
        </p:txBody>
      </p:sp>
      <p:sp>
        <p:nvSpPr>
          <p:cNvPr id="574466" name="Rectangle 2"/>
          <p:cNvSpPr>
            <a:spLocks noGrp="1" noChangeArrowheads="1"/>
          </p:cNvSpPr>
          <p:nvPr>
            <p:ph type="title"/>
          </p:nvPr>
        </p:nvSpPr>
        <p:spPr/>
        <p:txBody>
          <a:bodyPr/>
          <a:lstStyle/>
          <a:p>
            <a:r>
              <a:rPr lang="en-US" altLang="zh-CN" sz="4000"/>
              <a:t>5. NStepSCAN</a:t>
            </a:r>
            <a:r>
              <a:rPr lang="zh-CN" altLang="en-US" sz="4000"/>
              <a:t>和</a:t>
            </a:r>
            <a:r>
              <a:rPr lang="en-US" altLang="zh-CN" sz="4000"/>
              <a:t>FSCAN</a:t>
            </a:r>
            <a:endParaRPr lang="en-US" altLang="zh-CN" sz="4000"/>
          </a:p>
        </p:txBody>
      </p:sp>
      <p:sp>
        <p:nvSpPr>
          <p:cNvPr id="574467" name="Text Box 3"/>
          <p:cNvSpPr txBox="1">
            <a:spLocks noChangeArrowheads="1"/>
          </p:cNvSpPr>
          <p:nvPr/>
        </p:nvSpPr>
        <p:spPr bwMode="auto">
          <a:xfrm>
            <a:off x="523875" y="1160463"/>
            <a:ext cx="8174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ea typeface="宋体" pitchFamily="2" charset="-122"/>
              </a:rPr>
              <a:t>1) NStepSCAN</a:t>
            </a:r>
            <a:r>
              <a:rPr kumimoji="1" lang="zh-CN" altLang="en-US" sz="3200">
                <a:ea typeface="宋体" pitchFamily="2" charset="-122"/>
              </a:rPr>
              <a:t>算法</a:t>
            </a:r>
            <a:endParaRPr kumimoji="1" lang="zh-CN" altLang="en-US" sz="3200">
              <a:ea typeface="宋体" pitchFamily="2" charset="-122"/>
            </a:endParaRPr>
          </a:p>
        </p:txBody>
      </p:sp>
      <p:sp>
        <p:nvSpPr>
          <p:cNvPr id="574468" name="Text Box 4"/>
          <p:cNvSpPr txBox="1">
            <a:spLocks noChangeArrowheads="1"/>
          </p:cNvSpPr>
          <p:nvPr/>
        </p:nvSpPr>
        <p:spPr bwMode="auto">
          <a:xfrm>
            <a:off x="601663" y="1895475"/>
            <a:ext cx="8129587"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kumimoji="1" lang="en-US" altLang="zh-CN" sz="2600" dirty="0">
                <a:ea typeface="宋体" pitchFamily="2" charset="-122"/>
              </a:rPr>
              <a:t>SSTF</a:t>
            </a:r>
            <a:r>
              <a:rPr kumimoji="1" lang="zh-CN" altLang="en-US" sz="2600" dirty="0">
                <a:ea typeface="宋体" pitchFamily="2" charset="-122"/>
              </a:rPr>
              <a:t>、</a:t>
            </a:r>
            <a:r>
              <a:rPr kumimoji="1" lang="en-US" altLang="zh-CN" sz="2600" dirty="0">
                <a:ea typeface="宋体" pitchFamily="2" charset="-122"/>
              </a:rPr>
              <a:t>SCAN</a:t>
            </a:r>
            <a:r>
              <a:rPr kumimoji="1" lang="zh-CN" altLang="en-US" sz="2600" dirty="0">
                <a:ea typeface="宋体" pitchFamily="2" charset="-122"/>
              </a:rPr>
              <a:t>、</a:t>
            </a:r>
            <a:r>
              <a:rPr kumimoji="1" lang="en-US" altLang="zh-CN" sz="2600" dirty="0">
                <a:ea typeface="宋体" pitchFamily="2" charset="-122"/>
              </a:rPr>
              <a:t>CSCAN</a:t>
            </a:r>
            <a:r>
              <a:rPr kumimoji="1" lang="zh-CN" altLang="en-US" sz="2600" dirty="0">
                <a:ea typeface="宋体" pitchFamily="2" charset="-122"/>
              </a:rPr>
              <a:t>等算法，都可能出现磁臂停留在某处不动的情况，例如，有一个或几个进程对某一磁道有较高的访问频率，即这个</a:t>
            </a:r>
            <a:r>
              <a:rPr kumimoji="1" lang="en-US" altLang="zh-CN" sz="2600" dirty="0">
                <a:ea typeface="宋体" pitchFamily="2" charset="-122"/>
              </a:rPr>
              <a:t>(</a:t>
            </a:r>
            <a:r>
              <a:rPr kumimoji="1" lang="zh-CN" altLang="en-US" sz="2600" dirty="0">
                <a:ea typeface="宋体" pitchFamily="2" charset="-122"/>
              </a:rPr>
              <a:t>些</a:t>
            </a:r>
            <a:r>
              <a:rPr kumimoji="1" lang="en-US" altLang="zh-CN" sz="2600" dirty="0">
                <a:ea typeface="宋体" pitchFamily="2" charset="-122"/>
              </a:rPr>
              <a:t>)</a:t>
            </a:r>
            <a:r>
              <a:rPr kumimoji="1" lang="zh-CN" altLang="en-US" sz="2600" dirty="0">
                <a:ea typeface="宋体" pitchFamily="2" charset="-122"/>
              </a:rPr>
              <a:t>进程对反复请求对某一磁道的</a:t>
            </a:r>
            <a:r>
              <a:rPr kumimoji="1" lang="en-US" altLang="zh-CN" sz="2600" dirty="0">
                <a:ea typeface="宋体" pitchFamily="2" charset="-122"/>
              </a:rPr>
              <a:t>I/O</a:t>
            </a:r>
            <a:r>
              <a:rPr kumimoji="1" lang="zh-CN" altLang="en-US" sz="2600" dirty="0">
                <a:ea typeface="宋体" pitchFamily="2" charset="-122"/>
              </a:rPr>
              <a:t>操作，从而垄断了整个磁盘设备。我们把这种现象称为“</a:t>
            </a:r>
            <a:r>
              <a:rPr kumimoji="1" lang="zh-CN" altLang="en-US" sz="2600" dirty="0">
                <a:solidFill>
                  <a:srgbClr val="FF0000"/>
                </a:solidFill>
                <a:ea typeface="宋体" pitchFamily="2" charset="-122"/>
              </a:rPr>
              <a:t>磁臂粘着</a:t>
            </a:r>
            <a:r>
              <a:rPr kumimoji="1" lang="zh-CN" altLang="en-US" sz="2600" dirty="0">
                <a:ea typeface="宋体" pitchFamily="2" charset="-122"/>
              </a:rPr>
              <a:t>”。在高密度磁盘上容易出现次情况。</a:t>
            </a:r>
            <a:endParaRPr kumimoji="1" lang="zh-CN" altLang="en-US" sz="2600" dirty="0">
              <a:ea typeface="宋体" pitchFamily="2" charset="-122"/>
            </a:endParaRPr>
          </a:p>
          <a:p>
            <a:pPr>
              <a:spcBef>
                <a:spcPct val="25000"/>
              </a:spcBef>
            </a:pPr>
            <a:r>
              <a:rPr kumimoji="1" lang="en-US" altLang="zh-CN" sz="2600" dirty="0">
                <a:ea typeface="宋体" pitchFamily="2" charset="-122"/>
              </a:rPr>
              <a:t>N</a:t>
            </a:r>
            <a:r>
              <a:rPr kumimoji="1" lang="zh-CN" altLang="en-US" sz="2600" dirty="0">
                <a:ea typeface="宋体" pitchFamily="2" charset="-122"/>
              </a:rPr>
              <a:t>步</a:t>
            </a:r>
            <a:r>
              <a:rPr kumimoji="1" lang="en-US" altLang="zh-CN" sz="2600" dirty="0">
                <a:ea typeface="宋体" pitchFamily="2" charset="-122"/>
              </a:rPr>
              <a:t>SCAN</a:t>
            </a:r>
            <a:r>
              <a:rPr kumimoji="1" lang="zh-CN" altLang="en-US" sz="2600" dirty="0">
                <a:ea typeface="宋体" pitchFamily="2" charset="-122"/>
              </a:rPr>
              <a:t>算法是将磁盘请求队列分成若干个长度为</a:t>
            </a:r>
            <a:r>
              <a:rPr kumimoji="1" lang="en-US" altLang="zh-CN" sz="2600" dirty="0">
                <a:ea typeface="宋体" pitchFamily="2" charset="-122"/>
              </a:rPr>
              <a:t>N</a:t>
            </a:r>
            <a:r>
              <a:rPr kumimoji="1" lang="zh-CN" altLang="en-US" sz="2600" dirty="0">
                <a:ea typeface="宋体" pitchFamily="2" charset="-122"/>
              </a:rPr>
              <a:t>的子队列，磁盘调度按</a:t>
            </a:r>
            <a:r>
              <a:rPr kumimoji="1" lang="en-US" altLang="zh-CN" sz="2600" dirty="0">
                <a:ea typeface="宋体" pitchFamily="2" charset="-122"/>
              </a:rPr>
              <a:t>FCFS</a:t>
            </a:r>
            <a:r>
              <a:rPr kumimoji="1" lang="zh-CN" altLang="en-US" sz="2600" dirty="0">
                <a:ea typeface="宋体" pitchFamily="2" charset="-122"/>
              </a:rPr>
              <a:t>处理这些队列；处理每个队列时按</a:t>
            </a:r>
            <a:r>
              <a:rPr kumimoji="1" lang="en-US" altLang="zh-CN" sz="2600" dirty="0">
                <a:ea typeface="宋体" pitchFamily="2" charset="-122"/>
              </a:rPr>
              <a:t>SCAN</a:t>
            </a:r>
            <a:r>
              <a:rPr kumimoji="1" lang="zh-CN" altLang="en-US" sz="2600" dirty="0">
                <a:ea typeface="宋体" pitchFamily="2" charset="-122"/>
              </a:rPr>
              <a:t>算法。</a:t>
            </a:r>
            <a:endParaRPr kumimoji="1" lang="zh-CN" altLang="en-US" sz="2600" dirty="0">
              <a:ea typeface="宋体" pitchFamily="2" charset="-122"/>
            </a:endParaRPr>
          </a:p>
          <a:p>
            <a:pPr>
              <a:spcBef>
                <a:spcPct val="25000"/>
              </a:spcBef>
            </a:pPr>
            <a:r>
              <a:rPr kumimoji="1" lang="en-US" altLang="zh-CN" sz="2600" dirty="0">
                <a:ea typeface="宋体" pitchFamily="2" charset="-122"/>
              </a:rPr>
              <a:t>N</a:t>
            </a:r>
            <a:r>
              <a:rPr kumimoji="1" lang="zh-CN" altLang="en-US" sz="2600" dirty="0">
                <a:ea typeface="宋体" pitchFamily="2" charset="-122"/>
              </a:rPr>
              <a:t>很大时，</a:t>
            </a:r>
            <a:r>
              <a:rPr kumimoji="1" lang="en-US" altLang="zh-CN" sz="2600" dirty="0" err="1">
                <a:ea typeface="宋体" pitchFamily="2" charset="-122"/>
              </a:rPr>
              <a:t>NStepSACAN</a:t>
            </a:r>
            <a:r>
              <a:rPr kumimoji="1" lang="zh-CN" altLang="en-US" sz="2600" dirty="0">
                <a:ea typeface="宋体" pitchFamily="2" charset="-122"/>
              </a:rPr>
              <a:t>算法接近</a:t>
            </a:r>
            <a:r>
              <a:rPr kumimoji="1" lang="en-US" altLang="zh-CN" sz="2600" dirty="0">
                <a:ea typeface="宋体" pitchFamily="2" charset="-122"/>
              </a:rPr>
              <a:t>SCAN</a:t>
            </a:r>
            <a:r>
              <a:rPr kumimoji="1" lang="zh-CN" altLang="en-US" sz="2600" dirty="0">
                <a:ea typeface="宋体" pitchFamily="2" charset="-122"/>
              </a:rPr>
              <a:t>算法；</a:t>
            </a:r>
            <a:r>
              <a:rPr kumimoji="1" lang="en-US" altLang="zh-CN" sz="2600" dirty="0">
                <a:ea typeface="宋体" pitchFamily="2" charset="-122"/>
              </a:rPr>
              <a:t>N=1</a:t>
            </a:r>
            <a:r>
              <a:rPr kumimoji="1" lang="zh-CN" altLang="en-US" sz="2600" dirty="0">
                <a:ea typeface="宋体" pitchFamily="2" charset="-122"/>
              </a:rPr>
              <a:t>时，</a:t>
            </a:r>
            <a:r>
              <a:rPr kumimoji="1" lang="en-US" altLang="zh-CN" sz="2600" dirty="0">
                <a:ea typeface="宋体" pitchFamily="2" charset="-122"/>
              </a:rPr>
              <a:t>N</a:t>
            </a:r>
            <a:r>
              <a:rPr kumimoji="1" lang="zh-CN" altLang="en-US" sz="2600" dirty="0">
                <a:ea typeface="宋体" pitchFamily="2" charset="-122"/>
              </a:rPr>
              <a:t>步扫描算法蜕化为</a:t>
            </a:r>
            <a:r>
              <a:rPr kumimoji="1" lang="en-US" altLang="zh-CN" sz="2600" dirty="0">
                <a:ea typeface="宋体" pitchFamily="2" charset="-122"/>
              </a:rPr>
              <a:t>FCFS</a:t>
            </a:r>
            <a:r>
              <a:rPr kumimoji="1" lang="zh-CN" altLang="en-US" sz="2600" dirty="0">
                <a:ea typeface="宋体" pitchFamily="2" charset="-122"/>
              </a:rPr>
              <a:t>算法。</a:t>
            </a:r>
            <a:endParaRPr kumimoji="1" lang="zh-CN" altLang="en-US" sz="2600" dirty="0">
              <a:ea typeface="宋体" pitchFamily="2" charset="-122"/>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C1C7EAD3-05EF-4BC3-A8A4-355438956AA2}" type="slidenum">
              <a:rPr lang="en-US" altLang="zh-CN"/>
            </a:fld>
            <a:endParaRPr lang="en-US" altLang="zh-CN"/>
          </a:p>
        </p:txBody>
      </p:sp>
      <p:sp>
        <p:nvSpPr>
          <p:cNvPr id="575490" name="Text Box 2"/>
          <p:cNvSpPr txBox="1">
            <a:spLocks noChangeArrowheads="1"/>
          </p:cNvSpPr>
          <p:nvPr/>
        </p:nvSpPr>
        <p:spPr bwMode="auto">
          <a:xfrm>
            <a:off x="434975" y="423863"/>
            <a:ext cx="82407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ea typeface="宋体" pitchFamily="2" charset="-122"/>
              </a:rPr>
              <a:t>2</a:t>
            </a:r>
            <a:r>
              <a:rPr kumimoji="1" lang="zh-CN" altLang="en-US" sz="3200">
                <a:ea typeface="宋体" pitchFamily="2" charset="-122"/>
              </a:rPr>
              <a:t>）</a:t>
            </a:r>
            <a:r>
              <a:rPr kumimoji="1" lang="en-US" altLang="zh-CN" sz="3200">
                <a:ea typeface="宋体" pitchFamily="2" charset="-122"/>
              </a:rPr>
              <a:t>FSCAN</a:t>
            </a:r>
            <a:r>
              <a:rPr kumimoji="1" lang="zh-CN" altLang="en-US" sz="3200">
                <a:ea typeface="宋体" pitchFamily="2" charset="-122"/>
              </a:rPr>
              <a:t>算法</a:t>
            </a:r>
            <a:endParaRPr kumimoji="1" lang="zh-CN" altLang="en-US" sz="3200">
              <a:ea typeface="宋体" pitchFamily="2" charset="-122"/>
            </a:endParaRPr>
          </a:p>
        </p:txBody>
      </p:sp>
      <p:sp>
        <p:nvSpPr>
          <p:cNvPr id="575491" name="Text Box 3"/>
          <p:cNvSpPr txBox="1">
            <a:spLocks noChangeArrowheads="1"/>
          </p:cNvSpPr>
          <p:nvPr/>
        </p:nvSpPr>
        <p:spPr bwMode="auto">
          <a:xfrm>
            <a:off x="279400" y="1349375"/>
            <a:ext cx="8374063" cy="286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ea typeface="宋体" pitchFamily="2" charset="-122"/>
              </a:rPr>
              <a:t>是</a:t>
            </a:r>
            <a:r>
              <a:rPr kumimoji="1" lang="en-US" altLang="zh-CN" sz="2800">
                <a:ea typeface="宋体" pitchFamily="2" charset="-122"/>
              </a:rPr>
              <a:t>N</a:t>
            </a:r>
            <a:r>
              <a:rPr kumimoji="1" lang="zh-CN" altLang="en-US" sz="2800">
                <a:ea typeface="宋体" pitchFamily="2" charset="-122"/>
              </a:rPr>
              <a:t>步</a:t>
            </a:r>
            <a:r>
              <a:rPr kumimoji="1" lang="en-US" altLang="zh-CN" sz="2800">
                <a:ea typeface="宋体" pitchFamily="2" charset="-122"/>
              </a:rPr>
              <a:t>SCAN</a:t>
            </a:r>
            <a:r>
              <a:rPr kumimoji="1" lang="zh-CN" altLang="en-US" sz="2800">
                <a:ea typeface="宋体" pitchFamily="2" charset="-122"/>
              </a:rPr>
              <a:t>算法的简化。</a:t>
            </a:r>
            <a:endParaRPr kumimoji="1" lang="zh-CN" altLang="en-US" sz="2800">
              <a:ea typeface="宋体" pitchFamily="2" charset="-122"/>
            </a:endParaRPr>
          </a:p>
          <a:p>
            <a:r>
              <a:rPr kumimoji="1" lang="en-US" altLang="zh-CN" sz="2800">
                <a:ea typeface="宋体" pitchFamily="2" charset="-122"/>
              </a:rPr>
              <a:t>FSCAN</a:t>
            </a:r>
            <a:r>
              <a:rPr kumimoji="1" lang="zh-CN" altLang="en-US" sz="2800">
                <a:ea typeface="宋体" pitchFamily="2" charset="-122"/>
              </a:rPr>
              <a:t>算法只将磁盘请求队列分成</a:t>
            </a:r>
            <a:r>
              <a:rPr kumimoji="1" lang="en-US" altLang="zh-CN" sz="2800">
                <a:ea typeface="宋体" pitchFamily="2" charset="-122"/>
              </a:rPr>
              <a:t>2</a:t>
            </a:r>
            <a:r>
              <a:rPr kumimoji="1" lang="zh-CN" altLang="en-US" sz="2800">
                <a:ea typeface="宋体" pitchFamily="2" charset="-122"/>
              </a:rPr>
              <a:t>个子队列：一个是由当前所有请求磁盘</a:t>
            </a:r>
            <a:r>
              <a:rPr kumimoji="1" lang="en-US" altLang="zh-CN" sz="2800">
                <a:ea typeface="宋体" pitchFamily="2" charset="-122"/>
              </a:rPr>
              <a:t>I/O</a:t>
            </a:r>
            <a:r>
              <a:rPr kumimoji="1" lang="zh-CN" altLang="en-US" sz="2800">
                <a:ea typeface="宋体" pitchFamily="2" charset="-122"/>
              </a:rPr>
              <a:t>的进程形成的队列磁盘调度按</a:t>
            </a:r>
            <a:r>
              <a:rPr kumimoji="1" lang="en-US" altLang="zh-CN" sz="2800">
                <a:ea typeface="宋体" pitchFamily="2" charset="-122"/>
              </a:rPr>
              <a:t>SCAN</a:t>
            </a:r>
            <a:r>
              <a:rPr kumimoji="1" lang="zh-CN" altLang="en-US" sz="2800">
                <a:ea typeface="宋体" pitchFamily="2" charset="-122"/>
              </a:rPr>
              <a:t>算法进行。在扫描时，将新出现的请求放入另一个等待处理队列。所有新请求都将被推迟到下一次扫描是处理。</a:t>
            </a:r>
            <a:endParaRPr kumimoji="1" lang="zh-CN" altLang="en-US" sz="2800">
              <a:ea typeface="宋体" pitchFamily="2" charset="-122"/>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1D2E093B-7E8B-4100-8E7D-2C053FDA577E}" type="slidenum">
              <a:rPr lang="en-US" altLang="zh-CN"/>
            </a:fld>
            <a:endParaRPr lang="en-US" altLang="zh-CN"/>
          </a:p>
        </p:txBody>
      </p:sp>
      <p:sp>
        <p:nvSpPr>
          <p:cNvPr id="707588" name="Text Box 4"/>
          <p:cNvSpPr txBox="1">
            <a:spLocks noChangeArrowheads="1"/>
          </p:cNvSpPr>
          <p:nvPr/>
        </p:nvSpPr>
        <p:spPr bwMode="auto">
          <a:xfrm>
            <a:off x="431800" y="333375"/>
            <a:ext cx="846137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zh-CN" altLang="en-US" sz="2800" dirty="0" smtClean="0">
                <a:solidFill>
                  <a:srgbClr val="C00000"/>
                </a:solidFill>
                <a:ea typeface="宋体" pitchFamily="2" charset="-122"/>
              </a:rPr>
              <a:t>练习：</a:t>
            </a:r>
            <a:r>
              <a:rPr lang="en-US" altLang="zh-CN" sz="2800" dirty="0" smtClean="0">
                <a:ea typeface="宋体" pitchFamily="2" charset="-122"/>
              </a:rPr>
              <a:t>1. </a:t>
            </a:r>
            <a:r>
              <a:rPr lang="zh-CN" altLang="en-US" sz="2800" dirty="0" smtClean="0">
                <a:ea typeface="宋体" pitchFamily="2" charset="-122"/>
              </a:rPr>
              <a:t>假定</a:t>
            </a:r>
            <a:r>
              <a:rPr lang="zh-CN" altLang="en-US" sz="2800" dirty="0">
                <a:ea typeface="宋体" pitchFamily="2" charset="-122"/>
              </a:rPr>
              <a:t>在某移动臂磁盘上，刚刚处理了访问</a:t>
            </a:r>
            <a:r>
              <a:rPr lang="en-US" altLang="zh-CN" sz="2800" dirty="0">
                <a:ea typeface="宋体" pitchFamily="2" charset="-122"/>
              </a:rPr>
              <a:t>143</a:t>
            </a:r>
            <a:r>
              <a:rPr lang="zh-CN" altLang="en-US" sz="2800" dirty="0">
                <a:ea typeface="宋体" pitchFamily="2" charset="-122"/>
              </a:rPr>
              <a:t>号柱面的请求，目前正在为访问</a:t>
            </a:r>
            <a:r>
              <a:rPr lang="en-US" altLang="zh-CN" sz="2800" dirty="0">
                <a:ea typeface="宋体" pitchFamily="2" charset="-122"/>
              </a:rPr>
              <a:t>125</a:t>
            </a:r>
            <a:r>
              <a:rPr lang="zh-CN" altLang="en-US" sz="2800" dirty="0">
                <a:ea typeface="宋体" pitchFamily="2" charset="-122"/>
              </a:rPr>
              <a:t>号柱面的请求服务，同时有若干请求者在等待服务，它们依次访问的柱面号为</a:t>
            </a:r>
            <a:endParaRPr lang="zh-CN" altLang="en-US" sz="2800" dirty="0">
              <a:ea typeface="宋体" pitchFamily="2" charset="-122"/>
            </a:endParaRPr>
          </a:p>
          <a:p>
            <a:pPr algn="just">
              <a:spcBef>
                <a:spcPct val="0"/>
              </a:spcBef>
            </a:pPr>
            <a:r>
              <a:rPr lang="en-US" altLang="zh-CN" sz="2800" dirty="0">
                <a:ea typeface="宋体" pitchFamily="2" charset="-122"/>
              </a:rPr>
              <a:t>86</a:t>
            </a:r>
            <a:r>
              <a:rPr lang="zh-CN" altLang="en-US" sz="2800" dirty="0">
                <a:ea typeface="宋体" pitchFamily="2" charset="-122"/>
              </a:rPr>
              <a:t>，</a:t>
            </a:r>
            <a:r>
              <a:rPr lang="en-US" altLang="zh-CN" sz="2800" dirty="0">
                <a:ea typeface="宋体" pitchFamily="2" charset="-122"/>
              </a:rPr>
              <a:t>147</a:t>
            </a:r>
            <a:r>
              <a:rPr lang="zh-CN" altLang="en-US" sz="2800" dirty="0">
                <a:ea typeface="宋体" pitchFamily="2" charset="-122"/>
              </a:rPr>
              <a:t>，</a:t>
            </a:r>
            <a:r>
              <a:rPr lang="en-US" altLang="zh-CN" sz="2800" dirty="0">
                <a:ea typeface="宋体" pitchFamily="2" charset="-122"/>
              </a:rPr>
              <a:t>91</a:t>
            </a:r>
            <a:r>
              <a:rPr lang="zh-CN" altLang="en-US" sz="2800" dirty="0">
                <a:ea typeface="宋体" pitchFamily="2" charset="-122"/>
              </a:rPr>
              <a:t>，</a:t>
            </a:r>
            <a:r>
              <a:rPr lang="en-US" altLang="zh-CN" sz="2800" dirty="0">
                <a:ea typeface="宋体" pitchFamily="2" charset="-122"/>
              </a:rPr>
              <a:t>177</a:t>
            </a:r>
            <a:r>
              <a:rPr lang="zh-CN" altLang="en-US" sz="2800" dirty="0">
                <a:ea typeface="宋体" pitchFamily="2" charset="-122"/>
              </a:rPr>
              <a:t>，</a:t>
            </a:r>
            <a:r>
              <a:rPr lang="en-US" altLang="zh-CN" sz="2800" dirty="0">
                <a:ea typeface="宋体" pitchFamily="2" charset="-122"/>
              </a:rPr>
              <a:t>94</a:t>
            </a:r>
            <a:r>
              <a:rPr lang="zh-CN" altLang="en-US" sz="2800" dirty="0">
                <a:ea typeface="宋体" pitchFamily="2" charset="-122"/>
              </a:rPr>
              <a:t>，</a:t>
            </a:r>
            <a:r>
              <a:rPr lang="en-US" altLang="zh-CN" sz="2800" dirty="0">
                <a:ea typeface="宋体" pitchFamily="2" charset="-122"/>
              </a:rPr>
              <a:t>150</a:t>
            </a:r>
            <a:r>
              <a:rPr lang="zh-CN" altLang="en-US" sz="2800" dirty="0">
                <a:ea typeface="宋体" pitchFamily="2" charset="-122"/>
              </a:rPr>
              <a:t>，</a:t>
            </a:r>
            <a:r>
              <a:rPr lang="en-US" altLang="zh-CN" sz="2800" dirty="0">
                <a:ea typeface="宋体" pitchFamily="2" charset="-122"/>
              </a:rPr>
              <a:t>102</a:t>
            </a:r>
            <a:r>
              <a:rPr lang="zh-CN" altLang="en-US" sz="2800" dirty="0">
                <a:ea typeface="宋体" pitchFamily="2" charset="-122"/>
              </a:rPr>
              <a:t>，</a:t>
            </a:r>
            <a:r>
              <a:rPr lang="en-US" altLang="zh-CN" sz="2800" dirty="0">
                <a:ea typeface="宋体" pitchFamily="2" charset="-122"/>
              </a:rPr>
              <a:t>175</a:t>
            </a:r>
            <a:r>
              <a:rPr lang="zh-CN" altLang="en-US" sz="2800" dirty="0">
                <a:ea typeface="宋体" pitchFamily="2" charset="-122"/>
              </a:rPr>
              <a:t>，</a:t>
            </a:r>
            <a:r>
              <a:rPr lang="en-US" altLang="zh-CN" sz="2800" dirty="0">
                <a:ea typeface="宋体" pitchFamily="2" charset="-122"/>
              </a:rPr>
              <a:t>130</a:t>
            </a:r>
            <a:endParaRPr lang="en-US" altLang="zh-CN" sz="2800" dirty="0">
              <a:ea typeface="宋体" pitchFamily="2" charset="-122"/>
            </a:endParaRPr>
          </a:p>
          <a:p>
            <a:pPr algn="just">
              <a:spcBef>
                <a:spcPct val="0"/>
              </a:spcBef>
            </a:pPr>
            <a:r>
              <a:rPr lang="zh-CN" altLang="en-US" sz="2800" dirty="0">
                <a:ea typeface="宋体" pitchFamily="2" charset="-122"/>
              </a:rPr>
              <a:t>请回答下列问题：</a:t>
            </a:r>
            <a:endParaRPr lang="zh-CN" altLang="en-US" sz="2800" dirty="0">
              <a:ea typeface="宋体" pitchFamily="2" charset="-122"/>
            </a:endParaRPr>
          </a:p>
          <a:p>
            <a:pPr algn="just">
              <a:spcBef>
                <a:spcPct val="0"/>
              </a:spcBef>
            </a:pPr>
            <a:r>
              <a:rPr lang="zh-CN" altLang="en-US" sz="2800" dirty="0">
                <a:ea typeface="宋体" pitchFamily="2" charset="-122"/>
              </a:rPr>
              <a:t>（</a:t>
            </a:r>
            <a:r>
              <a:rPr lang="en-US" altLang="zh-CN" sz="2800" dirty="0">
                <a:ea typeface="宋体" pitchFamily="2" charset="-122"/>
              </a:rPr>
              <a:t>1</a:t>
            </a:r>
            <a:r>
              <a:rPr lang="zh-CN" altLang="en-US" sz="2800" dirty="0">
                <a:ea typeface="宋体" pitchFamily="2" charset="-122"/>
              </a:rPr>
              <a:t>）	分别写出用先来先服务算法、最短寻找时间优先算法</a:t>
            </a:r>
            <a:r>
              <a:rPr lang="zh-CN" altLang="en-US" sz="2800" dirty="0" smtClean="0">
                <a:ea typeface="宋体" pitchFamily="2" charset="-122"/>
              </a:rPr>
              <a:t>、</a:t>
            </a:r>
            <a:r>
              <a:rPr lang="en-US" altLang="zh-CN" sz="2800" dirty="0" smtClean="0">
                <a:ea typeface="宋体" pitchFamily="2" charset="-122"/>
              </a:rPr>
              <a:t>SCAN</a:t>
            </a:r>
            <a:r>
              <a:rPr lang="zh-CN" altLang="en-US" sz="2800" dirty="0" smtClean="0">
                <a:ea typeface="宋体" pitchFamily="2" charset="-122"/>
              </a:rPr>
              <a:t>算法</a:t>
            </a:r>
            <a:r>
              <a:rPr lang="zh-CN" altLang="en-US" sz="2800" dirty="0">
                <a:ea typeface="宋体" pitchFamily="2" charset="-122"/>
              </a:rPr>
              <a:t>的实际服务次序。</a:t>
            </a:r>
            <a:endParaRPr lang="zh-CN" altLang="en-US" sz="2800" dirty="0">
              <a:ea typeface="宋体" pitchFamily="2" charset="-122"/>
            </a:endParaRPr>
          </a:p>
          <a:p>
            <a:pPr algn="just">
              <a:spcBef>
                <a:spcPct val="0"/>
              </a:spcBef>
            </a:pPr>
            <a:r>
              <a:rPr lang="zh-CN" altLang="en-US" sz="2800" dirty="0">
                <a:ea typeface="宋体" pitchFamily="2" charset="-122"/>
              </a:rPr>
              <a:t>（</a:t>
            </a:r>
            <a:r>
              <a:rPr lang="en-US" altLang="zh-CN" sz="2800" dirty="0">
                <a:ea typeface="宋体" pitchFamily="2" charset="-122"/>
              </a:rPr>
              <a:t>2</a:t>
            </a:r>
            <a:r>
              <a:rPr lang="zh-CN" altLang="en-US" sz="2800" dirty="0">
                <a:ea typeface="宋体" pitchFamily="2" charset="-122"/>
              </a:rPr>
              <a:t>）	计算上述算法下移动臂需移动的柱面距离。</a:t>
            </a:r>
            <a:endParaRPr lang="zh-CN" altLang="en-US" sz="2800" dirty="0">
              <a:ea typeface="宋体" pitchFamily="2" charset="-122"/>
            </a:endParaRPr>
          </a:p>
          <a:p>
            <a:pPr algn="just">
              <a:spcBef>
                <a:spcPct val="0"/>
              </a:spcBef>
            </a:pPr>
            <a:endParaRPr lang="zh-CN" altLang="en-US" sz="2800" dirty="0">
              <a:ea typeface="宋体" pitchFamily="2" charset="-122"/>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1D2E093B-7E8B-4100-8E7D-2C053FDA577E}" type="slidenum">
              <a:rPr lang="en-US" altLang="zh-CN"/>
            </a:fld>
            <a:endParaRPr lang="en-US" altLang="zh-CN"/>
          </a:p>
        </p:txBody>
      </p:sp>
      <p:sp>
        <p:nvSpPr>
          <p:cNvPr id="707588" name="Text Box 4"/>
          <p:cNvSpPr txBox="1">
            <a:spLocks noChangeArrowheads="1"/>
          </p:cNvSpPr>
          <p:nvPr/>
        </p:nvSpPr>
        <p:spPr bwMode="auto">
          <a:xfrm>
            <a:off x="431800" y="333375"/>
            <a:ext cx="8461375"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en-US" altLang="zh-CN" sz="2400" dirty="0" smtClean="0">
                <a:ea typeface="宋体" pitchFamily="2" charset="-122"/>
              </a:rPr>
              <a:t>(1) ①</a:t>
            </a:r>
            <a:r>
              <a:rPr lang="zh-CN" altLang="en-US" sz="2400" dirty="0">
                <a:ea typeface="宋体" pitchFamily="2" charset="-122"/>
              </a:rPr>
              <a:t>先来先服务</a:t>
            </a:r>
            <a:r>
              <a:rPr lang="zh-CN" altLang="en-US" sz="2400" dirty="0" smtClean="0">
                <a:ea typeface="宋体" pitchFamily="2" charset="-122"/>
              </a:rPr>
              <a:t>算法：服务</a:t>
            </a:r>
            <a:r>
              <a:rPr lang="zh-CN" altLang="en-US" sz="2400" dirty="0">
                <a:ea typeface="宋体" pitchFamily="2" charset="-122"/>
              </a:rPr>
              <a:t>次序就是请求</a:t>
            </a:r>
            <a:r>
              <a:rPr lang="zh-CN" altLang="en-US" sz="2400" dirty="0" smtClean="0">
                <a:ea typeface="宋体" pitchFamily="2" charset="-122"/>
              </a:rPr>
              <a:t>次序</a:t>
            </a:r>
            <a:endParaRPr lang="en-US" altLang="zh-CN" sz="2400" dirty="0" smtClean="0">
              <a:ea typeface="宋体" pitchFamily="2" charset="-122"/>
            </a:endParaRPr>
          </a:p>
          <a:p>
            <a:pPr algn="just">
              <a:spcBef>
                <a:spcPct val="0"/>
              </a:spcBef>
            </a:pPr>
            <a:r>
              <a:rPr lang="en-US" altLang="zh-CN" sz="2400" dirty="0" smtClean="0">
                <a:ea typeface="宋体" pitchFamily="2" charset="-122"/>
              </a:rPr>
              <a:t>	86</a:t>
            </a:r>
            <a:r>
              <a:rPr lang="zh-CN" altLang="en-US" sz="2400" dirty="0">
                <a:ea typeface="宋体" pitchFamily="2" charset="-122"/>
              </a:rPr>
              <a:t>，</a:t>
            </a:r>
            <a:r>
              <a:rPr lang="en-US" altLang="zh-CN" sz="2400" dirty="0">
                <a:ea typeface="宋体" pitchFamily="2" charset="-122"/>
              </a:rPr>
              <a:t>147</a:t>
            </a:r>
            <a:r>
              <a:rPr lang="zh-CN" altLang="en-US" sz="2400" dirty="0">
                <a:ea typeface="宋体" pitchFamily="2" charset="-122"/>
              </a:rPr>
              <a:t>，</a:t>
            </a:r>
            <a:r>
              <a:rPr lang="en-US" altLang="zh-CN" sz="2400" dirty="0">
                <a:ea typeface="宋体" pitchFamily="2" charset="-122"/>
              </a:rPr>
              <a:t>91</a:t>
            </a:r>
            <a:r>
              <a:rPr lang="zh-CN" altLang="en-US" sz="2400" dirty="0">
                <a:ea typeface="宋体" pitchFamily="2" charset="-122"/>
              </a:rPr>
              <a:t>，</a:t>
            </a:r>
            <a:r>
              <a:rPr lang="en-US" altLang="zh-CN" sz="2400" dirty="0">
                <a:ea typeface="宋体" pitchFamily="2" charset="-122"/>
              </a:rPr>
              <a:t>177</a:t>
            </a:r>
            <a:r>
              <a:rPr lang="zh-CN" altLang="en-US" sz="2400" dirty="0">
                <a:ea typeface="宋体" pitchFamily="2" charset="-122"/>
              </a:rPr>
              <a:t>，</a:t>
            </a:r>
            <a:r>
              <a:rPr lang="en-US" altLang="zh-CN" sz="2400" dirty="0">
                <a:ea typeface="宋体" pitchFamily="2" charset="-122"/>
              </a:rPr>
              <a:t>94</a:t>
            </a:r>
            <a:r>
              <a:rPr lang="zh-CN" altLang="en-US" sz="2400" dirty="0">
                <a:ea typeface="宋体" pitchFamily="2" charset="-122"/>
              </a:rPr>
              <a:t>，</a:t>
            </a:r>
            <a:r>
              <a:rPr lang="en-US" altLang="zh-CN" sz="2400" dirty="0">
                <a:ea typeface="宋体" pitchFamily="2" charset="-122"/>
              </a:rPr>
              <a:t>150</a:t>
            </a:r>
            <a:r>
              <a:rPr lang="zh-CN" altLang="en-US" sz="2400" dirty="0">
                <a:ea typeface="宋体" pitchFamily="2" charset="-122"/>
              </a:rPr>
              <a:t>，</a:t>
            </a:r>
            <a:r>
              <a:rPr lang="en-US" altLang="zh-CN" sz="2400" dirty="0">
                <a:ea typeface="宋体" pitchFamily="2" charset="-122"/>
              </a:rPr>
              <a:t>102</a:t>
            </a:r>
            <a:r>
              <a:rPr lang="zh-CN" altLang="en-US" sz="2400" dirty="0">
                <a:ea typeface="宋体" pitchFamily="2" charset="-122"/>
              </a:rPr>
              <a:t>，</a:t>
            </a:r>
            <a:r>
              <a:rPr lang="en-US" altLang="zh-CN" sz="2400" dirty="0">
                <a:ea typeface="宋体" pitchFamily="2" charset="-122"/>
              </a:rPr>
              <a:t>175</a:t>
            </a:r>
            <a:r>
              <a:rPr lang="zh-CN" altLang="en-US" sz="2400" dirty="0">
                <a:ea typeface="宋体" pitchFamily="2" charset="-122"/>
              </a:rPr>
              <a:t>，</a:t>
            </a:r>
            <a:r>
              <a:rPr lang="en-US" altLang="zh-CN" sz="2400" dirty="0">
                <a:ea typeface="宋体" pitchFamily="2" charset="-122"/>
              </a:rPr>
              <a:t>130		</a:t>
            </a:r>
            <a:endParaRPr lang="en-US" altLang="zh-CN" sz="2400" dirty="0">
              <a:ea typeface="宋体" pitchFamily="2" charset="-122"/>
            </a:endParaRPr>
          </a:p>
          <a:p>
            <a:pPr algn="just">
              <a:spcBef>
                <a:spcPct val="0"/>
              </a:spcBef>
            </a:pPr>
            <a:r>
              <a:rPr lang="en-US" altLang="zh-CN" sz="2400" dirty="0">
                <a:ea typeface="宋体" pitchFamily="2" charset="-122"/>
              </a:rPr>
              <a:t>②</a:t>
            </a:r>
            <a:r>
              <a:rPr lang="zh-CN" altLang="en-US" sz="2400" dirty="0">
                <a:ea typeface="宋体" pitchFamily="2" charset="-122"/>
              </a:rPr>
              <a:t>最短</a:t>
            </a:r>
            <a:r>
              <a:rPr lang="zh-CN" altLang="en-US" sz="2400" dirty="0" smtClean="0">
                <a:ea typeface="宋体" pitchFamily="2" charset="-122"/>
              </a:rPr>
              <a:t>寻</a:t>
            </a:r>
            <a:r>
              <a:rPr lang="zh-CN" altLang="en-US" sz="2400" dirty="0">
                <a:ea typeface="宋体" pitchFamily="2" charset="-122"/>
              </a:rPr>
              <a:t>道</a:t>
            </a:r>
            <a:r>
              <a:rPr lang="zh-CN" altLang="en-US" sz="2400" dirty="0" smtClean="0">
                <a:ea typeface="宋体" pitchFamily="2" charset="-122"/>
              </a:rPr>
              <a:t>时间优先算法：服务</a:t>
            </a:r>
            <a:r>
              <a:rPr lang="zh-CN" altLang="en-US" sz="2400" dirty="0">
                <a:ea typeface="宋体" pitchFamily="2" charset="-122"/>
              </a:rPr>
              <a:t>次序</a:t>
            </a:r>
            <a:r>
              <a:rPr lang="zh-CN" altLang="en-US" sz="2400" dirty="0" smtClean="0">
                <a:ea typeface="宋体" pitchFamily="2" charset="-122"/>
              </a:rPr>
              <a:t>是</a:t>
            </a:r>
            <a:endParaRPr lang="en-US" altLang="zh-CN" sz="2400" dirty="0" smtClean="0">
              <a:ea typeface="宋体" pitchFamily="2" charset="-122"/>
            </a:endParaRPr>
          </a:p>
          <a:p>
            <a:pPr algn="just">
              <a:spcBef>
                <a:spcPct val="0"/>
              </a:spcBef>
            </a:pPr>
            <a:r>
              <a:rPr lang="en-US" altLang="zh-CN" sz="2400" dirty="0">
                <a:ea typeface="宋体" pitchFamily="2" charset="-122"/>
              </a:rPr>
              <a:t>	</a:t>
            </a:r>
            <a:r>
              <a:rPr lang="en-US" altLang="zh-CN" sz="2400" dirty="0" smtClean="0">
                <a:ea typeface="宋体" pitchFamily="2" charset="-122"/>
              </a:rPr>
              <a:t>130</a:t>
            </a:r>
            <a:r>
              <a:rPr lang="en-US" altLang="zh-CN" sz="2400" dirty="0">
                <a:ea typeface="宋体" pitchFamily="2" charset="-122"/>
              </a:rPr>
              <a:t>, 147, 150, 175, 177, 102, 94, 91, </a:t>
            </a:r>
            <a:r>
              <a:rPr lang="en-US" altLang="zh-CN" sz="2400" dirty="0" smtClean="0">
                <a:ea typeface="宋体" pitchFamily="2" charset="-122"/>
              </a:rPr>
              <a:t>86</a:t>
            </a:r>
            <a:r>
              <a:rPr lang="en-US" altLang="zh-CN" sz="2400" dirty="0">
                <a:ea typeface="宋体" pitchFamily="2" charset="-122"/>
              </a:rPr>
              <a:t>	</a:t>
            </a:r>
            <a:endParaRPr lang="en-US" altLang="zh-CN" sz="2400" dirty="0">
              <a:ea typeface="宋体" pitchFamily="2" charset="-122"/>
            </a:endParaRPr>
          </a:p>
          <a:p>
            <a:pPr algn="just">
              <a:spcBef>
                <a:spcPct val="0"/>
              </a:spcBef>
            </a:pPr>
            <a:r>
              <a:rPr lang="en-US" altLang="zh-CN" sz="2400" dirty="0" smtClean="0">
                <a:ea typeface="宋体" pitchFamily="2" charset="-122"/>
              </a:rPr>
              <a:t>③SCAN</a:t>
            </a:r>
            <a:r>
              <a:rPr lang="zh-CN" altLang="en-US" sz="2400" dirty="0" smtClean="0">
                <a:ea typeface="宋体" pitchFamily="2" charset="-122"/>
              </a:rPr>
              <a:t>算法：由</a:t>
            </a:r>
            <a:r>
              <a:rPr lang="zh-CN" altLang="en-US" sz="2400" dirty="0">
                <a:ea typeface="宋体" pitchFamily="2" charset="-122"/>
              </a:rPr>
              <a:t>题目条件可知，当前磁头是从柱面号从大到小方向移动，故电梯算法的服务次序是</a:t>
            </a:r>
            <a:endParaRPr lang="zh-CN" altLang="en-US" sz="2400" dirty="0">
              <a:ea typeface="宋体" pitchFamily="2" charset="-122"/>
            </a:endParaRPr>
          </a:p>
          <a:p>
            <a:pPr algn="just">
              <a:spcBef>
                <a:spcPct val="0"/>
              </a:spcBef>
            </a:pPr>
            <a:r>
              <a:rPr lang="zh-CN" altLang="en-US" sz="2400" dirty="0">
                <a:ea typeface="宋体" pitchFamily="2" charset="-122"/>
              </a:rPr>
              <a:t>	</a:t>
            </a:r>
            <a:r>
              <a:rPr lang="en-US" altLang="zh-CN" sz="2400" dirty="0">
                <a:ea typeface="宋体" pitchFamily="2" charset="-122"/>
              </a:rPr>
              <a:t>102, 94, 91, 86, 130, 147, 150, 175, 177		</a:t>
            </a:r>
            <a:endParaRPr lang="en-US" altLang="zh-CN" sz="2400" dirty="0">
              <a:ea typeface="宋体" pitchFamily="2" charset="-122"/>
            </a:endParaRPr>
          </a:p>
          <a:p>
            <a:pPr algn="just">
              <a:spcBef>
                <a:spcPct val="0"/>
              </a:spcBef>
            </a:pPr>
            <a:r>
              <a:rPr lang="en-US" altLang="zh-CN" sz="2400" dirty="0">
                <a:ea typeface="宋体" pitchFamily="2" charset="-122"/>
              </a:rPr>
              <a:t>(2)①</a:t>
            </a:r>
            <a:r>
              <a:rPr lang="zh-CN" altLang="en-US" sz="2400" dirty="0">
                <a:ea typeface="宋体" pitchFamily="2" charset="-122"/>
              </a:rPr>
              <a:t>先来先服务算法</a:t>
            </a:r>
            <a:endParaRPr lang="zh-CN" altLang="en-US" sz="2400" dirty="0">
              <a:ea typeface="宋体" pitchFamily="2" charset="-122"/>
            </a:endParaRPr>
          </a:p>
          <a:p>
            <a:pPr algn="just">
              <a:spcBef>
                <a:spcPct val="0"/>
              </a:spcBef>
            </a:pPr>
            <a:r>
              <a:rPr lang="en-US" altLang="zh-CN" sz="2400" dirty="0" smtClean="0">
                <a:ea typeface="宋体" pitchFamily="2" charset="-122"/>
              </a:rPr>
              <a:t>	</a:t>
            </a:r>
            <a:r>
              <a:rPr lang="zh-CN" altLang="en-US" sz="2400" dirty="0" smtClean="0">
                <a:ea typeface="宋体" pitchFamily="2" charset="-122"/>
              </a:rPr>
              <a:t>移动</a:t>
            </a:r>
            <a:r>
              <a:rPr lang="zh-CN" altLang="en-US" sz="2400" dirty="0">
                <a:ea typeface="宋体" pitchFamily="2" charset="-122"/>
              </a:rPr>
              <a:t>的柱面</a:t>
            </a:r>
            <a:r>
              <a:rPr lang="zh-CN" altLang="en-US" sz="2400" dirty="0" smtClean="0">
                <a:ea typeface="宋体" pitchFamily="2" charset="-122"/>
              </a:rPr>
              <a:t>距离</a:t>
            </a:r>
            <a:endParaRPr lang="en-US" altLang="zh-CN" sz="2400" dirty="0" smtClean="0">
              <a:ea typeface="宋体" pitchFamily="2" charset="-122"/>
            </a:endParaRPr>
          </a:p>
          <a:p>
            <a:pPr lvl="2">
              <a:spcBef>
                <a:spcPct val="0"/>
              </a:spcBef>
            </a:pPr>
            <a:r>
              <a:rPr lang="en-US" altLang="zh-CN" sz="2400" dirty="0" smtClean="0">
                <a:ea typeface="宋体" pitchFamily="2" charset="-122"/>
              </a:rPr>
              <a:t>(</a:t>
            </a:r>
            <a:r>
              <a:rPr lang="en-US" altLang="zh-CN" sz="2400" dirty="0">
                <a:ea typeface="宋体" pitchFamily="2" charset="-122"/>
              </a:rPr>
              <a:t>125-86)+(147-86)+(147-91)+(177-91)+(177-94</a:t>
            </a:r>
            <a:r>
              <a:rPr lang="en-US" altLang="zh-CN" sz="2400" dirty="0" smtClean="0">
                <a:ea typeface="宋体" pitchFamily="2" charset="-122"/>
              </a:rPr>
              <a:t>)+</a:t>
            </a:r>
            <a:endParaRPr lang="en-US" altLang="zh-CN" sz="2400" dirty="0" smtClean="0">
              <a:ea typeface="宋体" pitchFamily="2" charset="-122"/>
            </a:endParaRPr>
          </a:p>
          <a:p>
            <a:pPr lvl="2">
              <a:spcBef>
                <a:spcPct val="0"/>
              </a:spcBef>
            </a:pPr>
            <a:r>
              <a:rPr lang="en-US" altLang="zh-CN" sz="2400" dirty="0" smtClean="0">
                <a:ea typeface="宋体" pitchFamily="2" charset="-122"/>
              </a:rPr>
              <a:t>(</a:t>
            </a:r>
            <a:r>
              <a:rPr lang="en-US" altLang="zh-CN" sz="2400" dirty="0">
                <a:ea typeface="宋体" pitchFamily="2" charset="-122"/>
              </a:rPr>
              <a:t>150-94)+150-102)+(175-102</a:t>
            </a:r>
            <a:r>
              <a:rPr lang="en-US" altLang="zh-CN" sz="2400" dirty="0" smtClean="0">
                <a:ea typeface="宋体" pitchFamily="2" charset="-122"/>
              </a:rPr>
              <a:t>)+(175-130) </a:t>
            </a:r>
            <a:endParaRPr lang="en-US" altLang="zh-CN" sz="2400" dirty="0" smtClean="0">
              <a:ea typeface="宋体" pitchFamily="2" charset="-122"/>
            </a:endParaRPr>
          </a:p>
          <a:p>
            <a:pPr lvl="2">
              <a:spcBef>
                <a:spcPct val="0"/>
              </a:spcBef>
            </a:pPr>
            <a:r>
              <a:rPr lang="en-US" altLang="zh-CN" sz="2400" dirty="0" smtClean="0">
                <a:ea typeface="宋体" pitchFamily="2" charset="-122"/>
              </a:rPr>
              <a:t>= 39+61+56+86+83+56+48+73+45=547</a:t>
            </a:r>
            <a:r>
              <a:rPr lang="en-US" altLang="zh-CN" sz="2400" dirty="0">
                <a:ea typeface="宋体" pitchFamily="2" charset="-122"/>
              </a:rPr>
              <a:t>			</a:t>
            </a:r>
            <a:endParaRPr lang="en-US" altLang="zh-CN" sz="2400" dirty="0" smtClean="0">
              <a:ea typeface="宋体" pitchFamily="2" charset="-122"/>
            </a:endParaRPr>
          </a:p>
          <a:p>
            <a:pPr algn="just">
              <a:spcBef>
                <a:spcPct val="0"/>
              </a:spcBef>
            </a:pPr>
            <a:r>
              <a:rPr lang="zh-CN" altLang="en-US" sz="2400" dirty="0" smtClean="0">
                <a:ea typeface="宋体" pitchFamily="2" charset="-122"/>
              </a:rPr>
              <a:t>②</a:t>
            </a:r>
            <a:r>
              <a:rPr lang="zh-CN" altLang="en-US" sz="2400" dirty="0">
                <a:ea typeface="宋体" pitchFamily="2" charset="-122"/>
              </a:rPr>
              <a:t>最短寻找时间优先算法</a:t>
            </a:r>
            <a:endParaRPr lang="zh-CN" altLang="en-US" sz="2400" dirty="0">
              <a:ea typeface="宋体" pitchFamily="2" charset="-122"/>
            </a:endParaRPr>
          </a:p>
          <a:p>
            <a:pPr algn="just">
              <a:spcBef>
                <a:spcPct val="0"/>
              </a:spcBef>
            </a:pPr>
            <a:r>
              <a:rPr lang="en-US" altLang="zh-CN" sz="2400" dirty="0" smtClean="0">
                <a:ea typeface="宋体" pitchFamily="2" charset="-122"/>
              </a:rPr>
              <a:t>	</a:t>
            </a:r>
            <a:r>
              <a:rPr lang="zh-CN" altLang="en-US" sz="2400" dirty="0" smtClean="0">
                <a:ea typeface="宋体" pitchFamily="2" charset="-122"/>
              </a:rPr>
              <a:t>移动</a:t>
            </a:r>
            <a:r>
              <a:rPr lang="zh-CN" altLang="en-US" sz="2400" dirty="0">
                <a:ea typeface="宋体" pitchFamily="2" charset="-122"/>
              </a:rPr>
              <a:t>的柱面距离</a:t>
            </a:r>
            <a:r>
              <a:rPr lang="en-US" altLang="zh-CN" sz="2400" dirty="0">
                <a:ea typeface="宋体" pitchFamily="2" charset="-122"/>
              </a:rPr>
              <a:t>=5+17+3+25+2+75+8+3+5=143		</a:t>
            </a:r>
            <a:endParaRPr lang="en-US" altLang="zh-CN" sz="2400" dirty="0" smtClean="0">
              <a:ea typeface="宋体" pitchFamily="2" charset="-122"/>
            </a:endParaRPr>
          </a:p>
          <a:p>
            <a:pPr algn="just">
              <a:spcBef>
                <a:spcPct val="0"/>
              </a:spcBef>
            </a:pPr>
            <a:r>
              <a:rPr lang="en-US" altLang="zh-CN" sz="2400" dirty="0" smtClean="0">
                <a:ea typeface="宋体" pitchFamily="2" charset="-122"/>
              </a:rPr>
              <a:t>③SCAN</a:t>
            </a:r>
            <a:r>
              <a:rPr lang="zh-CN" altLang="en-US" sz="2400" dirty="0" smtClean="0">
                <a:ea typeface="宋体" pitchFamily="2" charset="-122"/>
              </a:rPr>
              <a:t>算法</a:t>
            </a:r>
            <a:endParaRPr lang="zh-CN" altLang="en-US" sz="2400" dirty="0">
              <a:ea typeface="宋体" pitchFamily="2" charset="-122"/>
            </a:endParaRPr>
          </a:p>
          <a:p>
            <a:pPr algn="just">
              <a:spcBef>
                <a:spcPct val="0"/>
              </a:spcBef>
            </a:pPr>
            <a:r>
              <a:rPr lang="en-US" altLang="zh-CN" sz="2400" dirty="0" smtClean="0">
                <a:ea typeface="宋体" pitchFamily="2" charset="-122"/>
              </a:rPr>
              <a:t>	</a:t>
            </a:r>
            <a:r>
              <a:rPr lang="zh-CN" altLang="en-US" sz="2400" dirty="0" smtClean="0">
                <a:ea typeface="宋体" pitchFamily="2" charset="-122"/>
              </a:rPr>
              <a:t>移动</a:t>
            </a:r>
            <a:r>
              <a:rPr lang="zh-CN" altLang="en-US" sz="2400" dirty="0">
                <a:ea typeface="宋体" pitchFamily="2" charset="-122"/>
              </a:rPr>
              <a:t>的柱面距离</a:t>
            </a:r>
            <a:r>
              <a:rPr lang="en-US" altLang="zh-CN" sz="2400" dirty="0">
                <a:ea typeface="宋体" pitchFamily="2" charset="-122"/>
              </a:rPr>
              <a:t>=23+8+3+5+44+17+3+25+2=130	</a:t>
            </a:r>
            <a:endParaRPr lang="zh-CN" altLang="en-US" sz="2400" dirty="0">
              <a:ea typeface="宋体" pitchFamily="2" charset="-122"/>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1D2E093B-7E8B-4100-8E7D-2C053FDA577E}" type="slidenum">
              <a:rPr lang="en-US" altLang="zh-CN"/>
            </a:fld>
            <a:endParaRPr lang="en-US" altLang="zh-CN"/>
          </a:p>
        </p:txBody>
      </p:sp>
      <p:sp>
        <p:nvSpPr>
          <p:cNvPr id="707588" name="Text Box 4"/>
          <p:cNvSpPr txBox="1">
            <a:spLocks noChangeArrowheads="1"/>
          </p:cNvSpPr>
          <p:nvPr/>
        </p:nvSpPr>
        <p:spPr bwMode="auto">
          <a:xfrm>
            <a:off x="431800" y="333375"/>
            <a:ext cx="846137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en-US" altLang="zh-CN" sz="2800" dirty="0" smtClean="0">
                <a:ea typeface="宋体" pitchFamily="2" charset="-122"/>
              </a:rPr>
              <a:t>2.</a:t>
            </a:r>
            <a:r>
              <a:rPr lang="zh-CN" altLang="en-US" sz="2800" dirty="0" smtClean="0">
                <a:ea typeface="宋体" pitchFamily="2" charset="-122"/>
              </a:rPr>
              <a:t>假设</a:t>
            </a:r>
            <a:r>
              <a:rPr lang="zh-CN" altLang="en-US" sz="2800" dirty="0">
                <a:ea typeface="宋体" pitchFamily="2" charset="-122"/>
              </a:rPr>
              <a:t>计算机系统采用</a:t>
            </a:r>
            <a:r>
              <a:rPr lang="en-US" altLang="zh-CN" sz="2800" dirty="0">
                <a:ea typeface="宋体" pitchFamily="2" charset="-122"/>
              </a:rPr>
              <a:t>CSCAN(</a:t>
            </a:r>
            <a:r>
              <a:rPr lang="zh-CN" altLang="en-US" sz="2800" dirty="0">
                <a:ea typeface="宋体" pitchFamily="2" charset="-122"/>
              </a:rPr>
              <a:t>循环扫描</a:t>
            </a:r>
            <a:r>
              <a:rPr lang="en-US" altLang="zh-CN" sz="2800" dirty="0">
                <a:ea typeface="宋体" pitchFamily="2" charset="-122"/>
              </a:rPr>
              <a:t>)</a:t>
            </a:r>
            <a:r>
              <a:rPr lang="zh-CN" altLang="en-US" sz="2800" dirty="0">
                <a:ea typeface="宋体" pitchFamily="2" charset="-122"/>
              </a:rPr>
              <a:t>磁盘调度策略，使用</a:t>
            </a:r>
            <a:r>
              <a:rPr lang="en-US" altLang="zh-CN" sz="2800" dirty="0">
                <a:ea typeface="宋体" pitchFamily="2" charset="-122"/>
              </a:rPr>
              <a:t>2KB</a:t>
            </a:r>
            <a:r>
              <a:rPr lang="zh-CN" altLang="en-US" sz="2800" dirty="0">
                <a:ea typeface="宋体" pitchFamily="2" charset="-122"/>
              </a:rPr>
              <a:t>的内存空间记录</a:t>
            </a:r>
            <a:r>
              <a:rPr lang="en-US" altLang="zh-CN" sz="2800" dirty="0">
                <a:ea typeface="宋体" pitchFamily="2" charset="-122"/>
              </a:rPr>
              <a:t>16384</a:t>
            </a:r>
            <a:r>
              <a:rPr lang="zh-CN" altLang="en-US" sz="2800" dirty="0">
                <a:ea typeface="宋体" pitchFamily="2" charset="-122"/>
              </a:rPr>
              <a:t>个磁盘块的空闲状态</a:t>
            </a:r>
            <a:r>
              <a:rPr lang="zh-CN" altLang="en-US" sz="2800" dirty="0" smtClean="0">
                <a:ea typeface="宋体" pitchFamily="2" charset="-122"/>
              </a:rPr>
              <a:t>。</a:t>
            </a:r>
            <a:endParaRPr lang="en-US" altLang="zh-CN" sz="2800" dirty="0" smtClean="0">
              <a:ea typeface="宋体" pitchFamily="2" charset="-122"/>
            </a:endParaRPr>
          </a:p>
          <a:p>
            <a:pPr algn="just">
              <a:spcBef>
                <a:spcPct val="0"/>
              </a:spcBef>
            </a:pPr>
            <a:r>
              <a:rPr lang="zh-CN" altLang="en-US" sz="2800" dirty="0" smtClean="0">
                <a:ea typeface="宋体" pitchFamily="2" charset="-122"/>
              </a:rPr>
              <a:t>（</a:t>
            </a:r>
            <a:r>
              <a:rPr lang="en-US" altLang="zh-CN" sz="2800" dirty="0">
                <a:ea typeface="宋体" pitchFamily="2" charset="-122"/>
              </a:rPr>
              <a:t>1</a:t>
            </a:r>
            <a:r>
              <a:rPr lang="zh-CN" altLang="en-US" sz="2800" dirty="0">
                <a:ea typeface="宋体" pitchFamily="2" charset="-122"/>
              </a:rPr>
              <a:t>）请说明在上述条件下如何进行磁盘块空闲状态的管理。 </a:t>
            </a:r>
            <a:endParaRPr lang="zh-CN" altLang="en-US" sz="2800" dirty="0">
              <a:ea typeface="宋体" pitchFamily="2" charset="-122"/>
            </a:endParaRPr>
          </a:p>
          <a:p>
            <a:pPr algn="just">
              <a:spcBef>
                <a:spcPct val="0"/>
              </a:spcBef>
            </a:pPr>
            <a:r>
              <a:rPr lang="zh-CN" altLang="en-US" sz="2800" dirty="0">
                <a:ea typeface="宋体" pitchFamily="2" charset="-122"/>
              </a:rPr>
              <a:t>（</a:t>
            </a:r>
            <a:r>
              <a:rPr lang="en-US" altLang="zh-CN" sz="2800" dirty="0">
                <a:ea typeface="宋体" pitchFamily="2" charset="-122"/>
              </a:rPr>
              <a:t>2</a:t>
            </a:r>
            <a:r>
              <a:rPr lang="zh-CN" altLang="en-US" sz="2800" dirty="0">
                <a:ea typeface="宋体" pitchFamily="2" charset="-122"/>
              </a:rPr>
              <a:t>）设某单面磁盘旋转速度为每分钟</a:t>
            </a:r>
            <a:r>
              <a:rPr lang="en-US" altLang="zh-CN" sz="2800" dirty="0">
                <a:ea typeface="宋体" pitchFamily="2" charset="-122"/>
              </a:rPr>
              <a:t>6000</a:t>
            </a:r>
            <a:r>
              <a:rPr lang="zh-CN" altLang="en-US" sz="2800" dirty="0">
                <a:ea typeface="宋体" pitchFamily="2" charset="-122"/>
              </a:rPr>
              <a:t>转，每个磁道有</a:t>
            </a:r>
            <a:r>
              <a:rPr lang="en-US" altLang="zh-CN" sz="2800" dirty="0">
                <a:ea typeface="宋体" pitchFamily="2" charset="-122"/>
              </a:rPr>
              <a:t>100</a:t>
            </a:r>
            <a:r>
              <a:rPr lang="zh-CN" altLang="en-US" sz="2800" dirty="0">
                <a:ea typeface="宋体" pitchFamily="2" charset="-122"/>
              </a:rPr>
              <a:t>个扇区，相邻磁道间的平均移动时间为</a:t>
            </a:r>
            <a:r>
              <a:rPr lang="en-US" altLang="zh-CN" sz="2800" dirty="0">
                <a:ea typeface="宋体" pitchFamily="2" charset="-122"/>
              </a:rPr>
              <a:t>1ms</a:t>
            </a:r>
            <a:r>
              <a:rPr lang="zh-CN" altLang="en-US" sz="2800" dirty="0">
                <a:ea typeface="宋体" pitchFamily="2" charset="-122"/>
              </a:rPr>
              <a:t>。若在某时刻，磁头位于</a:t>
            </a:r>
            <a:r>
              <a:rPr lang="en-US" altLang="zh-CN" sz="2800" dirty="0">
                <a:ea typeface="宋体" pitchFamily="2" charset="-122"/>
              </a:rPr>
              <a:t>100</a:t>
            </a:r>
            <a:r>
              <a:rPr lang="zh-CN" altLang="en-US" sz="2800" dirty="0">
                <a:ea typeface="宋体" pitchFamily="2" charset="-122"/>
              </a:rPr>
              <a:t>号磁道处，并沿着磁道号增大的方向移动</a:t>
            </a:r>
            <a:r>
              <a:rPr lang="en-US" altLang="zh-CN" sz="2800" dirty="0">
                <a:ea typeface="宋体" pitchFamily="2" charset="-122"/>
              </a:rPr>
              <a:t>(</a:t>
            </a:r>
            <a:r>
              <a:rPr lang="zh-CN" altLang="en-US" sz="2800" dirty="0">
                <a:ea typeface="宋体" pitchFamily="2" charset="-122"/>
              </a:rPr>
              <a:t>如下图所示</a:t>
            </a:r>
            <a:r>
              <a:rPr lang="en-US" altLang="zh-CN" sz="2800" dirty="0">
                <a:ea typeface="宋体" pitchFamily="2" charset="-122"/>
              </a:rPr>
              <a:t>)</a:t>
            </a:r>
            <a:r>
              <a:rPr lang="zh-CN" altLang="en-US" sz="2800" dirty="0">
                <a:ea typeface="宋体" pitchFamily="2" charset="-122"/>
              </a:rPr>
              <a:t>，磁道号请求队列为</a:t>
            </a:r>
            <a:r>
              <a:rPr lang="en-US" altLang="zh-CN" sz="2800" dirty="0">
                <a:ea typeface="宋体" pitchFamily="2" charset="-122"/>
              </a:rPr>
              <a:t>50,90,30,120</a:t>
            </a:r>
            <a:r>
              <a:rPr lang="zh-CN" altLang="en-US" sz="2800" dirty="0">
                <a:ea typeface="宋体" pitchFamily="2" charset="-122"/>
              </a:rPr>
              <a:t>，对请求队列中的每一个磁道需读取</a:t>
            </a:r>
            <a:r>
              <a:rPr lang="en-US" altLang="zh-CN" sz="2800" dirty="0">
                <a:ea typeface="宋体" pitchFamily="2" charset="-122"/>
              </a:rPr>
              <a:t>1</a:t>
            </a:r>
            <a:r>
              <a:rPr lang="zh-CN" altLang="en-US" sz="2800" dirty="0">
                <a:ea typeface="宋体" pitchFamily="2" charset="-122"/>
              </a:rPr>
              <a:t>个随机分布的扇区，则读完这</a:t>
            </a:r>
            <a:r>
              <a:rPr lang="en-US" altLang="zh-CN" sz="2800" dirty="0">
                <a:ea typeface="宋体" pitchFamily="2" charset="-122"/>
              </a:rPr>
              <a:t>4</a:t>
            </a:r>
            <a:r>
              <a:rPr lang="zh-CN" altLang="en-US" sz="2800" dirty="0">
                <a:ea typeface="宋体" pitchFamily="2" charset="-122"/>
              </a:rPr>
              <a:t>个扇区总共需要多少时间？给出计算过程。 </a:t>
            </a:r>
            <a:endParaRPr lang="zh-CN" altLang="en-US" sz="2800" dirty="0">
              <a:ea typeface="宋体" pitchFamily="2" charset="-122"/>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3"/>
          <p:cNvSpPr>
            <a:spLocks noGrp="1"/>
          </p:cNvSpPr>
          <p:nvPr>
            <p:ph type="sldNum" sz="quarter" idx="12"/>
          </p:nvPr>
        </p:nvSpPr>
        <p:spPr/>
        <p:txBody>
          <a:bodyPr/>
          <a:lstStyle/>
          <a:p>
            <a:fld id="{E4E48BCC-40A5-4D61-8398-E60AEF538C20}" type="slidenum">
              <a:rPr lang="en-US" altLang="zh-CN"/>
            </a:fld>
            <a:endParaRPr lang="en-US" altLang="zh-CN"/>
          </a:p>
        </p:txBody>
      </p:sp>
      <p:grpSp>
        <p:nvGrpSpPr>
          <p:cNvPr id="708653" name="Group 45"/>
          <p:cNvGrpSpPr/>
          <p:nvPr/>
        </p:nvGrpSpPr>
        <p:grpSpPr bwMode="auto">
          <a:xfrm>
            <a:off x="287338" y="549275"/>
            <a:ext cx="8504237" cy="3675063"/>
            <a:chOff x="181" y="346"/>
            <a:chExt cx="5357" cy="2315"/>
          </a:xfrm>
        </p:grpSpPr>
        <p:sp>
          <p:nvSpPr>
            <p:cNvPr id="708613" name="Oval 5"/>
            <p:cNvSpPr>
              <a:spLocks noChangeAspect="1" noChangeArrowheads="1"/>
            </p:cNvSpPr>
            <p:nvPr/>
          </p:nvSpPr>
          <p:spPr bwMode="auto">
            <a:xfrm>
              <a:off x="2543" y="1344"/>
              <a:ext cx="305" cy="306"/>
            </a:xfrm>
            <a:prstGeom prst="ellipse">
              <a:avLst/>
            </a:prstGeom>
            <a:solidFill>
              <a:srgbClr val="FFFFFF"/>
            </a:solidFill>
            <a:ln w="9525">
              <a:solidFill>
                <a:srgbClr val="000000"/>
              </a:solidFill>
              <a:round/>
            </a:ln>
          </p:spPr>
          <p:txBody>
            <a:bodyPr/>
            <a:lstStyle/>
            <a:p>
              <a:endParaRPr lang="zh-CN" altLang="en-US"/>
            </a:p>
          </p:txBody>
        </p:sp>
        <p:sp>
          <p:nvSpPr>
            <p:cNvPr id="708614" name="Oval 6"/>
            <p:cNvSpPr>
              <a:spLocks noChangeAspect="1" noChangeArrowheads="1"/>
            </p:cNvSpPr>
            <p:nvPr/>
          </p:nvSpPr>
          <p:spPr bwMode="auto">
            <a:xfrm>
              <a:off x="2383" y="1199"/>
              <a:ext cx="621" cy="621"/>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15" name="Oval 7"/>
            <p:cNvSpPr>
              <a:spLocks noChangeAspect="1" noChangeArrowheads="1"/>
            </p:cNvSpPr>
            <p:nvPr/>
          </p:nvSpPr>
          <p:spPr bwMode="auto">
            <a:xfrm>
              <a:off x="2222" y="1028"/>
              <a:ext cx="951" cy="952"/>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16" name="Oval 8"/>
            <p:cNvSpPr>
              <a:spLocks noChangeAspect="1" noChangeArrowheads="1"/>
            </p:cNvSpPr>
            <p:nvPr/>
          </p:nvSpPr>
          <p:spPr bwMode="auto">
            <a:xfrm>
              <a:off x="2053" y="860"/>
              <a:ext cx="1293" cy="1294"/>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17" name="Oval 9"/>
            <p:cNvSpPr>
              <a:spLocks noChangeAspect="1" noChangeArrowheads="1"/>
            </p:cNvSpPr>
            <p:nvPr/>
          </p:nvSpPr>
          <p:spPr bwMode="auto">
            <a:xfrm>
              <a:off x="1880" y="687"/>
              <a:ext cx="1645" cy="1646"/>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18" name="Oval 10"/>
            <p:cNvSpPr>
              <a:spLocks noChangeAspect="1" noChangeArrowheads="1"/>
            </p:cNvSpPr>
            <p:nvPr/>
          </p:nvSpPr>
          <p:spPr bwMode="auto">
            <a:xfrm>
              <a:off x="1707" y="513"/>
              <a:ext cx="1972" cy="1972"/>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19" name="Oval 11"/>
            <p:cNvSpPr>
              <a:spLocks noChangeAspect="1" noChangeArrowheads="1"/>
            </p:cNvSpPr>
            <p:nvPr/>
          </p:nvSpPr>
          <p:spPr bwMode="auto">
            <a:xfrm>
              <a:off x="1552" y="350"/>
              <a:ext cx="2298" cy="2299"/>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20" name="Line 12"/>
            <p:cNvSpPr>
              <a:spLocks noChangeAspect="1" noChangeShapeType="1"/>
            </p:cNvSpPr>
            <p:nvPr/>
          </p:nvSpPr>
          <p:spPr bwMode="auto">
            <a:xfrm>
              <a:off x="1555" y="1500"/>
              <a:ext cx="2269"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21" name="Line 13"/>
            <p:cNvSpPr>
              <a:spLocks noChangeAspect="1" noChangeShapeType="1"/>
            </p:cNvSpPr>
            <p:nvPr/>
          </p:nvSpPr>
          <p:spPr bwMode="auto">
            <a:xfrm>
              <a:off x="2698" y="346"/>
              <a:ext cx="0" cy="229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22" name="Line 14"/>
            <p:cNvSpPr>
              <a:spLocks noChangeAspect="1" noChangeShapeType="1"/>
            </p:cNvSpPr>
            <p:nvPr/>
          </p:nvSpPr>
          <p:spPr bwMode="auto">
            <a:xfrm flipV="1">
              <a:off x="1903" y="689"/>
              <a:ext cx="1616" cy="161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23" name="Line 15"/>
            <p:cNvSpPr>
              <a:spLocks noChangeAspect="1" noChangeShapeType="1"/>
            </p:cNvSpPr>
            <p:nvPr/>
          </p:nvSpPr>
          <p:spPr bwMode="auto">
            <a:xfrm>
              <a:off x="1889" y="680"/>
              <a:ext cx="1633" cy="163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24" name="Line 16"/>
            <p:cNvSpPr>
              <a:spLocks noChangeAspect="1" noChangeShapeType="1"/>
            </p:cNvSpPr>
            <p:nvPr/>
          </p:nvSpPr>
          <p:spPr bwMode="auto">
            <a:xfrm rot="1320000">
              <a:off x="1569" y="1496"/>
              <a:ext cx="227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25" name="Line 17"/>
            <p:cNvSpPr>
              <a:spLocks noChangeAspect="1" noChangeShapeType="1"/>
            </p:cNvSpPr>
            <p:nvPr/>
          </p:nvSpPr>
          <p:spPr bwMode="auto">
            <a:xfrm rot="20280000">
              <a:off x="1572" y="1500"/>
              <a:ext cx="227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26" name="Line 18"/>
            <p:cNvSpPr>
              <a:spLocks noChangeAspect="1" noChangeShapeType="1"/>
            </p:cNvSpPr>
            <p:nvPr/>
          </p:nvSpPr>
          <p:spPr bwMode="auto">
            <a:xfrm rot="4020000">
              <a:off x="1552" y="1494"/>
              <a:ext cx="227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27" name="Line 19"/>
            <p:cNvSpPr>
              <a:spLocks noChangeAspect="1" noChangeShapeType="1"/>
            </p:cNvSpPr>
            <p:nvPr/>
          </p:nvSpPr>
          <p:spPr bwMode="auto">
            <a:xfrm rot="17580000">
              <a:off x="1568" y="1486"/>
              <a:ext cx="227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708628" name="Group 20"/>
            <p:cNvGrpSpPr>
              <a:grpSpLocks noChangeAspect="1"/>
            </p:cNvGrpSpPr>
            <p:nvPr/>
          </p:nvGrpSpPr>
          <p:grpSpPr bwMode="auto">
            <a:xfrm>
              <a:off x="3372" y="1426"/>
              <a:ext cx="1172" cy="127"/>
              <a:chOff x="8746" y="9280"/>
              <a:chExt cx="1628" cy="176"/>
            </a:xfrm>
          </p:grpSpPr>
          <p:sp>
            <p:nvSpPr>
              <p:cNvPr id="708629" name="Rectangle 21"/>
              <p:cNvSpPr>
                <a:spLocks noChangeAspect="1" noChangeArrowheads="1"/>
              </p:cNvSpPr>
              <p:nvPr/>
            </p:nvSpPr>
            <p:spPr bwMode="auto">
              <a:xfrm>
                <a:off x="8910" y="9322"/>
                <a:ext cx="1464" cy="10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30" name="Oval 22"/>
              <p:cNvSpPr>
                <a:spLocks noChangeAspect="1" noChangeArrowheads="1"/>
              </p:cNvSpPr>
              <p:nvPr/>
            </p:nvSpPr>
            <p:spPr bwMode="auto">
              <a:xfrm>
                <a:off x="8746" y="9280"/>
                <a:ext cx="176" cy="176"/>
              </a:xfrm>
              <a:prstGeom prst="ellipse">
                <a:avLst/>
              </a:prstGeom>
              <a:solidFill>
                <a:srgbClr val="000000"/>
              </a:solidFill>
              <a:ln w="9525">
                <a:solidFill>
                  <a:srgbClr val="000000"/>
                </a:solidFill>
                <a:round/>
              </a:ln>
            </p:spPr>
            <p:txBody>
              <a:bodyPr/>
              <a:lstStyle/>
              <a:p>
                <a:endParaRPr lang="zh-CN" altLang="en-US"/>
              </a:p>
            </p:txBody>
          </p:sp>
        </p:grpSp>
        <p:sp>
          <p:nvSpPr>
            <p:cNvPr id="708631" name="Line 23"/>
            <p:cNvSpPr>
              <a:spLocks noChangeAspect="1" noChangeShapeType="1"/>
            </p:cNvSpPr>
            <p:nvPr/>
          </p:nvSpPr>
          <p:spPr bwMode="auto">
            <a:xfrm>
              <a:off x="3620" y="1141"/>
              <a:ext cx="184" cy="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32" name="Line 24"/>
            <p:cNvSpPr>
              <a:spLocks noChangeAspect="1" noChangeShapeType="1"/>
            </p:cNvSpPr>
            <p:nvPr/>
          </p:nvSpPr>
          <p:spPr bwMode="auto">
            <a:xfrm>
              <a:off x="3646" y="1223"/>
              <a:ext cx="184" cy="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33" name="Line 25"/>
            <p:cNvSpPr>
              <a:spLocks noChangeAspect="1" noChangeShapeType="1"/>
            </p:cNvSpPr>
            <p:nvPr/>
          </p:nvSpPr>
          <p:spPr bwMode="auto">
            <a:xfrm>
              <a:off x="3652" y="1284"/>
              <a:ext cx="184" cy="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34" name="Line 26"/>
            <p:cNvSpPr>
              <a:spLocks noChangeAspect="1" noChangeShapeType="1"/>
            </p:cNvSpPr>
            <p:nvPr/>
          </p:nvSpPr>
          <p:spPr bwMode="auto">
            <a:xfrm>
              <a:off x="3677" y="1366"/>
              <a:ext cx="185" cy="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35" name="Line 27"/>
            <p:cNvSpPr>
              <a:spLocks noChangeAspect="1" noChangeShapeType="1"/>
            </p:cNvSpPr>
            <p:nvPr/>
          </p:nvSpPr>
          <p:spPr bwMode="auto">
            <a:xfrm>
              <a:off x="3686" y="1120"/>
              <a:ext cx="118" cy="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36" name="Line 28"/>
            <p:cNvSpPr>
              <a:spLocks noChangeAspect="1" noChangeShapeType="1"/>
            </p:cNvSpPr>
            <p:nvPr/>
          </p:nvSpPr>
          <p:spPr bwMode="auto">
            <a:xfrm>
              <a:off x="3306" y="1755"/>
              <a:ext cx="106" cy="14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37" name="Line 29"/>
            <p:cNvSpPr>
              <a:spLocks noChangeAspect="1" noChangeShapeType="1"/>
            </p:cNvSpPr>
            <p:nvPr/>
          </p:nvSpPr>
          <p:spPr bwMode="auto">
            <a:xfrm>
              <a:off x="3268" y="1824"/>
              <a:ext cx="107" cy="14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38" name="Line 30"/>
            <p:cNvSpPr>
              <a:spLocks noChangeAspect="1" noChangeShapeType="1"/>
            </p:cNvSpPr>
            <p:nvPr/>
          </p:nvSpPr>
          <p:spPr bwMode="auto">
            <a:xfrm>
              <a:off x="3231" y="1876"/>
              <a:ext cx="107" cy="14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39" name="Line 31"/>
            <p:cNvSpPr>
              <a:spLocks noChangeAspect="1" noChangeShapeType="1"/>
            </p:cNvSpPr>
            <p:nvPr/>
          </p:nvSpPr>
          <p:spPr bwMode="auto">
            <a:xfrm>
              <a:off x="3202" y="1932"/>
              <a:ext cx="107" cy="14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40" name="Line 32"/>
            <p:cNvSpPr>
              <a:spLocks noChangeAspect="1" noChangeShapeType="1"/>
            </p:cNvSpPr>
            <p:nvPr/>
          </p:nvSpPr>
          <p:spPr bwMode="auto">
            <a:xfrm>
              <a:off x="3381" y="1764"/>
              <a:ext cx="57" cy="9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41" name="Line 33"/>
            <p:cNvSpPr>
              <a:spLocks noChangeAspect="1" noChangeShapeType="1"/>
            </p:cNvSpPr>
            <p:nvPr/>
          </p:nvSpPr>
          <p:spPr bwMode="auto">
            <a:xfrm>
              <a:off x="2102" y="1258"/>
              <a:ext cx="138" cy="11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42" name="Line 34"/>
            <p:cNvSpPr>
              <a:spLocks noChangeAspect="1" noChangeShapeType="1"/>
            </p:cNvSpPr>
            <p:nvPr/>
          </p:nvSpPr>
          <p:spPr bwMode="auto">
            <a:xfrm>
              <a:off x="2091" y="1310"/>
              <a:ext cx="138" cy="11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43" name="Line 35"/>
            <p:cNvSpPr>
              <a:spLocks noChangeAspect="1" noChangeShapeType="1"/>
            </p:cNvSpPr>
            <p:nvPr/>
          </p:nvSpPr>
          <p:spPr bwMode="auto">
            <a:xfrm>
              <a:off x="2076" y="1357"/>
              <a:ext cx="138" cy="11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44" name="Line 36"/>
            <p:cNvSpPr>
              <a:spLocks noChangeAspect="1" noChangeShapeType="1"/>
            </p:cNvSpPr>
            <p:nvPr/>
          </p:nvSpPr>
          <p:spPr bwMode="auto">
            <a:xfrm>
              <a:off x="2067" y="1413"/>
              <a:ext cx="90" cy="7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8645" name="Line 37"/>
            <p:cNvSpPr>
              <a:spLocks noChangeAspect="1" noChangeShapeType="1"/>
            </p:cNvSpPr>
            <p:nvPr/>
          </p:nvSpPr>
          <p:spPr bwMode="auto">
            <a:xfrm flipH="1">
              <a:off x="3931" y="1608"/>
              <a:ext cx="392" cy="0"/>
            </a:xfrm>
            <a:prstGeom prst="line">
              <a:avLst/>
            </a:prstGeom>
            <a:noFill/>
            <a:ln w="9525">
              <a:solidFill>
                <a:srgbClr val="00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08646" name="Freeform 38"/>
            <p:cNvSpPr>
              <a:spLocks noChangeAspect="1"/>
            </p:cNvSpPr>
            <p:nvPr/>
          </p:nvSpPr>
          <p:spPr bwMode="auto">
            <a:xfrm>
              <a:off x="3571" y="703"/>
              <a:ext cx="821" cy="183"/>
            </a:xfrm>
            <a:custGeom>
              <a:avLst/>
              <a:gdLst>
                <a:gd name="T0" fmla="*/ 0 w 1140"/>
                <a:gd name="T1" fmla="*/ 255 h 255"/>
                <a:gd name="T2" fmla="*/ 352 w 1140"/>
                <a:gd name="T3" fmla="*/ 63 h 255"/>
                <a:gd name="T4" fmla="*/ 732 w 1140"/>
                <a:gd name="T5" fmla="*/ 9 h 255"/>
                <a:gd name="T6" fmla="*/ 1032 w 1140"/>
                <a:gd name="T7" fmla="*/ 117 h 255"/>
                <a:gd name="T8" fmla="*/ 1140 w 1140"/>
                <a:gd name="T9" fmla="*/ 213 h 255"/>
              </a:gdLst>
              <a:ahLst/>
              <a:cxnLst>
                <a:cxn ang="0">
                  <a:pos x="T0" y="T1"/>
                </a:cxn>
                <a:cxn ang="0">
                  <a:pos x="T2" y="T3"/>
                </a:cxn>
                <a:cxn ang="0">
                  <a:pos x="T4" y="T5"/>
                </a:cxn>
                <a:cxn ang="0">
                  <a:pos x="T6" y="T7"/>
                </a:cxn>
                <a:cxn ang="0">
                  <a:pos x="T8" y="T9"/>
                </a:cxn>
              </a:cxnLst>
              <a:rect l="0" t="0" r="r" b="b"/>
              <a:pathLst>
                <a:path w="1140" h="255">
                  <a:moveTo>
                    <a:pt x="0" y="255"/>
                  </a:moveTo>
                  <a:cubicBezTo>
                    <a:pt x="115" y="179"/>
                    <a:pt x="230" y="104"/>
                    <a:pt x="352" y="63"/>
                  </a:cubicBezTo>
                  <a:cubicBezTo>
                    <a:pt x="474" y="22"/>
                    <a:pt x="619" y="0"/>
                    <a:pt x="732" y="9"/>
                  </a:cubicBezTo>
                  <a:cubicBezTo>
                    <a:pt x="845" y="18"/>
                    <a:pt x="964" y="83"/>
                    <a:pt x="1032" y="117"/>
                  </a:cubicBezTo>
                  <a:cubicBezTo>
                    <a:pt x="1100" y="151"/>
                    <a:pt x="1122" y="199"/>
                    <a:pt x="1140" y="213"/>
                  </a:cubicBezTo>
                </a:path>
              </a:pathLst>
            </a:custGeom>
            <a:noFill/>
            <a:ln w="9525">
              <a:solidFill>
                <a:srgbClr val="000000"/>
              </a:solidFill>
              <a:rou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47" name="Freeform 39"/>
            <p:cNvSpPr>
              <a:spLocks noChangeAspect="1"/>
            </p:cNvSpPr>
            <p:nvPr/>
          </p:nvSpPr>
          <p:spPr bwMode="auto">
            <a:xfrm>
              <a:off x="3090" y="2118"/>
              <a:ext cx="841" cy="543"/>
            </a:xfrm>
            <a:custGeom>
              <a:avLst/>
              <a:gdLst>
                <a:gd name="T0" fmla="*/ 0 w 1168"/>
                <a:gd name="T1" fmla="*/ 0 h 754"/>
                <a:gd name="T2" fmla="*/ 328 w 1168"/>
                <a:gd name="T3" fmla="*/ 486 h 754"/>
                <a:gd name="T4" fmla="*/ 816 w 1168"/>
                <a:gd name="T5" fmla="*/ 720 h 754"/>
                <a:gd name="T6" fmla="*/ 1168 w 1168"/>
                <a:gd name="T7" fmla="*/ 690 h 754"/>
              </a:gdLst>
              <a:ahLst/>
              <a:cxnLst>
                <a:cxn ang="0">
                  <a:pos x="T0" y="T1"/>
                </a:cxn>
                <a:cxn ang="0">
                  <a:pos x="T2" y="T3"/>
                </a:cxn>
                <a:cxn ang="0">
                  <a:pos x="T4" y="T5"/>
                </a:cxn>
                <a:cxn ang="0">
                  <a:pos x="T6" y="T7"/>
                </a:cxn>
              </a:cxnLst>
              <a:rect l="0" t="0" r="r" b="b"/>
              <a:pathLst>
                <a:path w="1168" h="754">
                  <a:moveTo>
                    <a:pt x="0" y="0"/>
                  </a:moveTo>
                  <a:cubicBezTo>
                    <a:pt x="96" y="183"/>
                    <a:pt x="192" y="366"/>
                    <a:pt x="328" y="486"/>
                  </a:cubicBezTo>
                  <a:cubicBezTo>
                    <a:pt x="464" y="606"/>
                    <a:pt x="676" y="686"/>
                    <a:pt x="816" y="720"/>
                  </a:cubicBezTo>
                  <a:cubicBezTo>
                    <a:pt x="956" y="754"/>
                    <a:pt x="1103" y="704"/>
                    <a:pt x="1168" y="690"/>
                  </a:cubicBezTo>
                </a:path>
              </a:pathLst>
            </a:custGeom>
            <a:noFill/>
            <a:ln w="9525">
              <a:solidFill>
                <a:srgbClr val="000000"/>
              </a:solidFill>
              <a:rou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48" name="Freeform 40"/>
            <p:cNvSpPr>
              <a:spLocks noChangeAspect="1"/>
            </p:cNvSpPr>
            <p:nvPr/>
          </p:nvSpPr>
          <p:spPr bwMode="auto">
            <a:xfrm>
              <a:off x="1163" y="1275"/>
              <a:ext cx="968" cy="172"/>
            </a:xfrm>
            <a:custGeom>
              <a:avLst/>
              <a:gdLst>
                <a:gd name="T0" fmla="*/ 1344 w 1344"/>
                <a:gd name="T1" fmla="*/ 138 h 238"/>
                <a:gd name="T2" fmla="*/ 844 w 1344"/>
                <a:gd name="T3" fmla="*/ 204 h 238"/>
                <a:gd name="T4" fmla="*/ 544 w 1344"/>
                <a:gd name="T5" fmla="*/ 204 h 238"/>
                <a:gd name="T6" fmla="*/ 0 w 1344"/>
                <a:gd name="T7" fmla="*/ 0 h 238"/>
              </a:gdLst>
              <a:ahLst/>
              <a:cxnLst>
                <a:cxn ang="0">
                  <a:pos x="T0" y="T1"/>
                </a:cxn>
                <a:cxn ang="0">
                  <a:pos x="T2" y="T3"/>
                </a:cxn>
                <a:cxn ang="0">
                  <a:pos x="T4" y="T5"/>
                </a:cxn>
                <a:cxn ang="0">
                  <a:pos x="T6" y="T7"/>
                </a:cxn>
              </a:cxnLst>
              <a:rect l="0" t="0" r="r" b="b"/>
              <a:pathLst>
                <a:path w="1344" h="238">
                  <a:moveTo>
                    <a:pt x="1344" y="138"/>
                  </a:moveTo>
                  <a:cubicBezTo>
                    <a:pt x="1160" y="165"/>
                    <a:pt x="977" y="193"/>
                    <a:pt x="844" y="204"/>
                  </a:cubicBezTo>
                  <a:cubicBezTo>
                    <a:pt x="711" y="215"/>
                    <a:pt x="685" y="238"/>
                    <a:pt x="544" y="204"/>
                  </a:cubicBezTo>
                  <a:cubicBezTo>
                    <a:pt x="403" y="170"/>
                    <a:pt x="93" y="34"/>
                    <a:pt x="0" y="0"/>
                  </a:cubicBezTo>
                </a:path>
              </a:pathLst>
            </a:custGeom>
            <a:noFill/>
            <a:ln w="9525">
              <a:solidFill>
                <a:srgbClr val="000000"/>
              </a:solidFill>
              <a:rou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49" name="Text Box 41"/>
            <p:cNvSpPr txBox="1">
              <a:spLocks noChangeAspect="1" noChangeArrowheads="1"/>
            </p:cNvSpPr>
            <p:nvPr/>
          </p:nvSpPr>
          <p:spPr bwMode="auto">
            <a:xfrm>
              <a:off x="4107" y="1660"/>
              <a:ext cx="143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p>
              <a:pPr algn="just"/>
              <a:r>
                <a:rPr lang="zh-CN" altLang="en-US" sz="2000">
                  <a:latin typeface="楷体_GB2312" pitchFamily="49" charset="-122"/>
                </a:rPr>
                <a:t>磁头当前运动方向</a:t>
              </a:r>
              <a:endParaRPr lang="zh-CN" altLang="en-US" sz="2000">
                <a:latin typeface="Tahoma" pitchFamily="34" charset="0"/>
                <a:ea typeface="宋体" pitchFamily="2" charset="-122"/>
              </a:endParaRPr>
            </a:p>
          </p:txBody>
        </p:sp>
        <p:sp>
          <p:nvSpPr>
            <p:cNvPr id="708650" name="Text Box 42"/>
            <p:cNvSpPr txBox="1">
              <a:spLocks noChangeAspect="1" noChangeArrowheads="1"/>
            </p:cNvSpPr>
            <p:nvPr/>
          </p:nvSpPr>
          <p:spPr bwMode="auto">
            <a:xfrm>
              <a:off x="4043" y="899"/>
              <a:ext cx="82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p>
              <a:pPr algn="just"/>
              <a:r>
                <a:rPr lang="en-US" altLang="zh-CN" sz="2000"/>
                <a:t>0</a:t>
              </a:r>
              <a:r>
                <a:rPr lang="zh-CN" altLang="en-US" sz="2000"/>
                <a:t>号磁道</a:t>
              </a:r>
              <a:endParaRPr lang="zh-CN" altLang="en-US" sz="2000">
                <a:latin typeface="Tahoma" pitchFamily="34" charset="0"/>
                <a:ea typeface="宋体" pitchFamily="2" charset="-122"/>
              </a:endParaRPr>
            </a:p>
          </p:txBody>
        </p:sp>
        <p:sp>
          <p:nvSpPr>
            <p:cNvPr id="708651" name="Text Box 43"/>
            <p:cNvSpPr txBox="1">
              <a:spLocks noChangeAspect="1" noChangeArrowheads="1"/>
            </p:cNvSpPr>
            <p:nvPr/>
          </p:nvSpPr>
          <p:spPr bwMode="auto">
            <a:xfrm>
              <a:off x="181" y="1012"/>
              <a:ext cx="1431"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p>
              <a:pPr algn="just"/>
              <a:r>
                <a:rPr lang="zh-CN" altLang="en-US" sz="2000">
                  <a:latin typeface="楷体_GB2312" pitchFamily="49" charset="-122"/>
                </a:rPr>
                <a:t>随机分布的某扇区</a:t>
              </a:r>
              <a:endParaRPr lang="zh-CN" altLang="en-US" sz="2000">
                <a:latin typeface="Tahoma" pitchFamily="34" charset="0"/>
                <a:ea typeface="宋体" pitchFamily="2" charset="-122"/>
              </a:endParaRPr>
            </a:p>
          </p:txBody>
        </p:sp>
        <p:sp>
          <p:nvSpPr>
            <p:cNvPr id="708652" name="Text Box 44"/>
            <p:cNvSpPr txBox="1">
              <a:spLocks noChangeAspect="1" noChangeArrowheads="1"/>
            </p:cNvSpPr>
            <p:nvPr/>
          </p:nvSpPr>
          <p:spPr bwMode="auto">
            <a:xfrm>
              <a:off x="3726" y="2317"/>
              <a:ext cx="925"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p>
              <a:pPr algn="just"/>
              <a:r>
                <a:rPr lang="en-US" altLang="zh-CN" sz="2000"/>
                <a:t>100</a:t>
              </a:r>
              <a:r>
                <a:rPr lang="zh-CN" altLang="en-US" sz="2000"/>
                <a:t>号磁道</a:t>
              </a:r>
              <a:endParaRPr lang="zh-CN" altLang="en-US" sz="2000">
                <a:latin typeface="Tahoma" pitchFamily="34" charset="0"/>
                <a:ea typeface="宋体" pitchFamily="2" charset="-122"/>
              </a:endParaRPr>
            </a:p>
          </p:txBody>
        </p:sp>
      </p:grpSp>
      <p:sp>
        <p:nvSpPr>
          <p:cNvPr id="708654" name="Text Box 46"/>
          <p:cNvSpPr txBox="1">
            <a:spLocks noChangeArrowheads="1"/>
          </p:cNvSpPr>
          <p:nvPr/>
        </p:nvSpPr>
        <p:spPr bwMode="auto">
          <a:xfrm>
            <a:off x="503238" y="4437063"/>
            <a:ext cx="831691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ea typeface="宋体" pitchFamily="2" charset="-122"/>
              </a:rPr>
              <a:t>（</a:t>
            </a:r>
            <a:r>
              <a:rPr lang="en-US" altLang="zh-CN" sz="2800">
                <a:ea typeface="宋体" pitchFamily="2" charset="-122"/>
              </a:rPr>
              <a:t>3</a:t>
            </a:r>
            <a:r>
              <a:rPr lang="zh-CN" altLang="en-US" sz="2800">
                <a:ea typeface="宋体" pitchFamily="2" charset="-122"/>
              </a:rPr>
              <a:t>）如果将磁盘替换为随机访问的</a:t>
            </a:r>
            <a:r>
              <a:rPr lang="en-US" altLang="zh-CN" sz="2800">
                <a:ea typeface="宋体" pitchFamily="2" charset="-122"/>
              </a:rPr>
              <a:t>Flash</a:t>
            </a:r>
            <a:r>
              <a:rPr lang="zh-CN" altLang="en-US" sz="2800">
                <a:ea typeface="宋体" pitchFamily="2" charset="-122"/>
              </a:rPr>
              <a:t>半导体存储器</a:t>
            </a:r>
            <a:r>
              <a:rPr lang="en-US" altLang="zh-CN" sz="2800">
                <a:ea typeface="宋体" pitchFamily="2" charset="-122"/>
              </a:rPr>
              <a:t>(</a:t>
            </a:r>
            <a:r>
              <a:rPr lang="zh-CN" altLang="en-US" sz="2800">
                <a:ea typeface="宋体" pitchFamily="2" charset="-122"/>
              </a:rPr>
              <a:t>如</a:t>
            </a:r>
            <a:r>
              <a:rPr lang="en-US" altLang="zh-CN" sz="2800">
                <a:ea typeface="宋体" pitchFamily="2" charset="-122"/>
              </a:rPr>
              <a:t>U</a:t>
            </a:r>
            <a:r>
              <a:rPr lang="zh-CN" altLang="en-US" sz="2800">
                <a:ea typeface="宋体" pitchFamily="2" charset="-122"/>
              </a:rPr>
              <a:t>盘、</a:t>
            </a:r>
            <a:r>
              <a:rPr lang="en-US" altLang="zh-CN" sz="2800">
                <a:ea typeface="宋体" pitchFamily="2" charset="-122"/>
              </a:rPr>
              <a:t>SSD</a:t>
            </a:r>
            <a:r>
              <a:rPr lang="zh-CN" altLang="en-US" sz="2800">
                <a:ea typeface="宋体" pitchFamily="2" charset="-122"/>
              </a:rPr>
              <a:t>等</a:t>
            </a:r>
            <a:r>
              <a:rPr lang="en-US" altLang="zh-CN" sz="2800">
                <a:ea typeface="宋体" pitchFamily="2" charset="-122"/>
              </a:rPr>
              <a:t>)</a:t>
            </a:r>
            <a:r>
              <a:rPr lang="zh-CN" altLang="en-US" sz="2800">
                <a:ea typeface="宋体" pitchFamily="2" charset="-122"/>
              </a:rPr>
              <a:t>，是否有比</a:t>
            </a:r>
            <a:r>
              <a:rPr lang="en-US" altLang="zh-CN" sz="2800">
                <a:ea typeface="宋体" pitchFamily="2" charset="-122"/>
              </a:rPr>
              <a:t>CSCAN</a:t>
            </a:r>
            <a:r>
              <a:rPr lang="zh-CN" altLang="en-US" sz="2800">
                <a:ea typeface="宋体" pitchFamily="2" charset="-122"/>
              </a:rPr>
              <a:t>更高效的磁盘调度策略？若有，给出磁盘调度策略的名称并说明理由；若无，说明理由。 </a:t>
            </a:r>
            <a:endParaRPr lang="zh-CN" altLang="en-US" sz="2800">
              <a:ea typeface="宋体" pitchFamily="2" charset="-122"/>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30EC30C2-75FD-47EB-B96D-7B9C11B274E1}" type="slidenum">
              <a:rPr lang="en-US" altLang="zh-CN"/>
            </a:fld>
            <a:endParaRPr lang="en-US" altLang="zh-CN"/>
          </a:p>
        </p:txBody>
      </p:sp>
      <p:sp>
        <p:nvSpPr>
          <p:cNvPr id="792578" name="Text Box 2"/>
          <p:cNvSpPr txBox="1">
            <a:spLocks noChangeArrowheads="1"/>
          </p:cNvSpPr>
          <p:nvPr/>
        </p:nvSpPr>
        <p:spPr bwMode="auto">
          <a:xfrm>
            <a:off x="358775" y="663575"/>
            <a:ext cx="817403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en-US" altLang="zh-CN" sz="2400" dirty="0">
                <a:ea typeface="宋体" pitchFamily="2" charset="-122"/>
              </a:rPr>
              <a:t>(1) </a:t>
            </a:r>
            <a:r>
              <a:rPr lang="zh-CN" altLang="en-US" sz="2400" dirty="0">
                <a:ea typeface="宋体" pitchFamily="2" charset="-122"/>
              </a:rPr>
              <a:t>用位图表示磁盘的空闲块状态。（</a:t>
            </a:r>
            <a:r>
              <a:rPr lang="en-US" altLang="zh-CN" sz="2400" dirty="0">
                <a:ea typeface="宋体" pitchFamily="2" charset="-122"/>
              </a:rPr>
              <a:t>1</a:t>
            </a:r>
            <a:r>
              <a:rPr lang="zh-CN" altLang="en-US" sz="2400" dirty="0">
                <a:ea typeface="宋体" pitchFamily="2" charset="-122"/>
              </a:rPr>
              <a:t>分）每一位表示一个磁盘块的空闲状态，共需</a:t>
            </a:r>
            <a:r>
              <a:rPr lang="en-US" altLang="zh-CN" sz="2400" dirty="0">
                <a:ea typeface="宋体" pitchFamily="2" charset="-122"/>
              </a:rPr>
              <a:t>16384/32= 512</a:t>
            </a:r>
            <a:r>
              <a:rPr lang="zh-CN" altLang="en-US" sz="2400" dirty="0">
                <a:ea typeface="宋体" pitchFamily="2" charset="-122"/>
              </a:rPr>
              <a:t>个字</a:t>
            </a:r>
            <a:r>
              <a:rPr lang="en-US" altLang="zh-CN" sz="2400" dirty="0">
                <a:ea typeface="宋体" pitchFamily="2" charset="-122"/>
              </a:rPr>
              <a:t>=512×4</a:t>
            </a:r>
            <a:r>
              <a:rPr lang="zh-CN" altLang="en-US" sz="2400" dirty="0">
                <a:ea typeface="宋体" pitchFamily="2" charset="-122"/>
              </a:rPr>
              <a:t>个字节</a:t>
            </a:r>
            <a:r>
              <a:rPr lang="en-US" altLang="zh-CN" sz="2400" dirty="0">
                <a:ea typeface="宋体" pitchFamily="2" charset="-122"/>
              </a:rPr>
              <a:t>=2KB</a:t>
            </a:r>
            <a:r>
              <a:rPr lang="zh-CN" altLang="en-US" sz="2400" dirty="0">
                <a:ea typeface="宋体" pitchFamily="2" charset="-122"/>
              </a:rPr>
              <a:t>，正好可放在系统提供的内存中。（</a:t>
            </a:r>
            <a:r>
              <a:rPr lang="en-US" altLang="zh-CN" sz="2400" dirty="0">
                <a:ea typeface="宋体" pitchFamily="2" charset="-122"/>
              </a:rPr>
              <a:t>1</a:t>
            </a:r>
            <a:r>
              <a:rPr lang="zh-CN" altLang="en-US" sz="2400" dirty="0">
                <a:ea typeface="宋体" pitchFamily="2" charset="-122"/>
              </a:rPr>
              <a:t>分）</a:t>
            </a:r>
            <a:endParaRPr lang="zh-CN" altLang="en-US" sz="2400" dirty="0">
              <a:ea typeface="宋体" pitchFamily="2" charset="-122"/>
            </a:endParaRPr>
          </a:p>
          <a:p>
            <a:pPr algn="just">
              <a:spcBef>
                <a:spcPct val="0"/>
              </a:spcBef>
            </a:pPr>
            <a:r>
              <a:rPr lang="en-US" altLang="zh-CN" sz="2400" dirty="0">
                <a:ea typeface="宋体" pitchFamily="2" charset="-122"/>
              </a:rPr>
              <a:t>(2) </a:t>
            </a:r>
            <a:r>
              <a:rPr lang="zh-CN" altLang="en-US" sz="2400" dirty="0">
                <a:ea typeface="宋体" pitchFamily="2" charset="-122"/>
              </a:rPr>
              <a:t>采用</a:t>
            </a:r>
            <a:r>
              <a:rPr lang="en-US" altLang="zh-CN" sz="2400" dirty="0">
                <a:ea typeface="宋体" pitchFamily="2" charset="-122"/>
              </a:rPr>
              <a:t>CSCAN</a:t>
            </a:r>
            <a:r>
              <a:rPr lang="zh-CN" altLang="en-US" sz="2400" dirty="0">
                <a:ea typeface="宋体" pitchFamily="2" charset="-122"/>
              </a:rPr>
              <a:t>调度算法，访问磁道的顺序为</a:t>
            </a:r>
            <a:r>
              <a:rPr lang="en-US" altLang="zh-CN" sz="2400" dirty="0">
                <a:ea typeface="宋体" pitchFamily="2" charset="-122"/>
              </a:rPr>
              <a:t>120,30,50,90</a:t>
            </a:r>
            <a:r>
              <a:rPr lang="zh-CN" altLang="en-US" sz="2400" dirty="0">
                <a:ea typeface="宋体" pitchFamily="2" charset="-122"/>
              </a:rPr>
              <a:t>，则移动磁道长度为</a:t>
            </a:r>
            <a:r>
              <a:rPr lang="en-US" altLang="zh-CN" sz="2400" dirty="0">
                <a:ea typeface="宋体" pitchFamily="2" charset="-122"/>
              </a:rPr>
              <a:t>20+90+20+40= 170</a:t>
            </a:r>
            <a:r>
              <a:rPr lang="zh-CN" altLang="en-US" sz="2400" dirty="0">
                <a:ea typeface="宋体" pitchFamily="2" charset="-122"/>
              </a:rPr>
              <a:t>，总的移动时间为</a:t>
            </a:r>
            <a:r>
              <a:rPr lang="en-US" altLang="zh-CN" sz="2400" dirty="0">
                <a:ea typeface="宋体" pitchFamily="2" charset="-122"/>
              </a:rPr>
              <a:t>170×1ms=170ms</a:t>
            </a:r>
            <a:r>
              <a:rPr lang="zh-CN" altLang="en-US" sz="2400" dirty="0">
                <a:ea typeface="宋体" pitchFamily="2" charset="-122"/>
              </a:rPr>
              <a:t>。（</a:t>
            </a:r>
            <a:r>
              <a:rPr lang="en-US" altLang="zh-CN" sz="2400" dirty="0">
                <a:ea typeface="宋体" pitchFamily="2" charset="-122"/>
              </a:rPr>
              <a:t>1</a:t>
            </a:r>
            <a:r>
              <a:rPr lang="zh-CN" altLang="en-US" sz="2400" dirty="0">
                <a:ea typeface="宋体" pitchFamily="2" charset="-122"/>
              </a:rPr>
              <a:t>分）</a:t>
            </a:r>
            <a:endParaRPr lang="zh-CN" altLang="en-US" sz="2400" dirty="0">
              <a:ea typeface="宋体" pitchFamily="2" charset="-122"/>
            </a:endParaRPr>
          </a:p>
          <a:p>
            <a:pPr algn="just">
              <a:spcBef>
                <a:spcPct val="0"/>
              </a:spcBef>
            </a:pPr>
            <a:r>
              <a:rPr lang="zh-CN" altLang="en-US" sz="2400" dirty="0">
                <a:ea typeface="宋体" pitchFamily="2" charset="-122"/>
              </a:rPr>
              <a:t>由于转速为</a:t>
            </a:r>
            <a:r>
              <a:rPr lang="en-US" altLang="zh-CN" sz="2400" dirty="0">
                <a:ea typeface="宋体" pitchFamily="2" charset="-122"/>
              </a:rPr>
              <a:t>6000r/m</a:t>
            </a:r>
            <a:r>
              <a:rPr lang="zh-CN" altLang="en-US" sz="2400" dirty="0">
                <a:ea typeface="宋体" pitchFamily="2" charset="-122"/>
              </a:rPr>
              <a:t>，则平均旋转延迟时间为</a:t>
            </a:r>
            <a:r>
              <a:rPr lang="en-US" altLang="zh-CN" sz="2400" dirty="0">
                <a:ea typeface="宋体" pitchFamily="2" charset="-122"/>
              </a:rPr>
              <a:t>60/(6000×2) ×1000ms=5ms</a:t>
            </a:r>
            <a:r>
              <a:rPr lang="zh-CN" altLang="en-US" sz="2400" dirty="0">
                <a:ea typeface="宋体" pitchFamily="2" charset="-122"/>
              </a:rPr>
              <a:t>，总的旋转时间为</a:t>
            </a:r>
            <a:r>
              <a:rPr lang="en-US" altLang="zh-CN" sz="2400" dirty="0">
                <a:ea typeface="宋体" pitchFamily="2" charset="-122"/>
              </a:rPr>
              <a:t>5ms×4=20ms</a:t>
            </a:r>
            <a:r>
              <a:rPr lang="zh-CN" altLang="en-US" sz="2400" dirty="0">
                <a:ea typeface="宋体" pitchFamily="2" charset="-122"/>
              </a:rPr>
              <a:t>。（</a:t>
            </a:r>
            <a:r>
              <a:rPr lang="en-US" altLang="zh-CN" sz="2400" dirty="0">
                <a:ea typeface="宋体" pitchFamily="2" charset="-122"/>
              </a:rPr>
              <a:t>1</a:t>
            </a:r>
            <a:r>
              <a:rPr lang="zh-CN" altLang="en-US" sz="2400" dirty="0">
                <a:ea typeface="宋体" pitchFamily="2" charset="-122"/>
              </a:rPr>
              <a:t>分）</a:t>
            </a:r>
            <a:endParaRPr lang="zh-CN" altLang="en-US" sz="2400" dirty="0">
              <a:ea typeface="宋体" pitchFamily="2" charset="-122"/>
            </a:endParaRPr>
          </a:p>
          <a:p>
            <a:pPr algn="just">
              <a:spcBef>
                <a:spcPct val="0"/>
              </a:spcBef>
            </a:pPr>
            <a:r>
              <a:rPr lang="zh-CN" altLang="en-US" sz="2400" dirty="0">
                <a:ea typeface="宋体" pitchFamily="2" charset="-122"/>
              </a:rPr>
              <a:t>由于转速为</a:t>
            </a:r>
            <a:r>
              <a:rPr lang="en-US" altLang="zh-CN" sz="2400" dirty="0">
                <a:ea typeface="宋体" pitchFamily="2" charset="-122"/>
              </a:rPr>
              <a:t>6000r/m</a:t>
            </a:r>
            <a:r>
              <a:rPr lang="zh-CN" altLang="en-US" sz="2400" dirty="0">
                <a:ea typeface="宋体" pitchFamily="2" charset="-122"/>
              </a:rPr>
              <a:t>，则读取一个磁道上的一个扇区的平均读取时间为</a:t>
            </a:r>
            <a:r>
              <a:rPr lang="en-US" altLang="zh-CN" sz="2400" dirty="0">
                <a:ea typeface="宋体" pitchFamily="2" charset="-122"/>
              </a:rPr>
              <a:t>10ms/100=0.1ms</a:t>
            </a:r>
            <a:r>
              <a:rPr lang="zh-CN" altLang="en-US" sz="2400" dirty="0">
                <a:ea typeface="宋体" pitchFamily="2" charset="-122"/>
              </a:rPr>
              <a:t>，总的读取扇区的时间</a:t>
            </a:r>
            <a:r>
              <a:rPr lang="en-US" altLang="zh-CN" sz="2400" dirty="0">
                <a:ea typeface="宋体" pitchFamily="2" charset="-122"/>
              </a:rPr>
              <a:t>=0.1ms×4 =0.4ms</a:t>
            </a:r>
            <a:r>
              <a:rPr lang="zh-CN" altLang="en-US" sz="2400" dirty="0">
                <a:ea typeface="宋体" pitchFamily="2" charset="-122"/>
              </a:rPr>
              <a:t>。</a:t>
            </a:r>
            <a:endParaRPr lang="zh-CN" altLang="en-US" sz="2400" dirty="0">
              <a:ea typeface="宋体" pitchFamily="2" charset="-122"/>
            </a:endParaRPr>
          </a:p>
          <a:p>
            <a:pPr algn="just">
              <a:spcBef>
                <a:spcPct val="0"/>
              </a:spcBef>
            </a:pPr>
            <a:r>
              <a:rPr lang="zh-CN" altLang="en-US" sz="2400" dirty="0">
                <a:ea typeface="宋体" pitchFamily="2" charset="-122"/>
              </a:rPr>
              <a:t>读取上述磁道上的所有</a:t>
            </a:r>
            <a:r>
              <a:rPr lang="en-US" altLang="zh-CN" sz="2400" dirty="0">
                <a:ea typeface="宋体" pitchFamily="2" charset="-122"/>
              </a:rPr>
              <a:t>4</a:t>
            </a:r>
            <a:r>
              <a:rPr lang="zh-CN" altLang="en-US" sz="2400" dirty="0">
                <a:ea typeface="宋体" pitchFamily="2" charset="-122"/>
              </a:rPr>
              <a:t>个扇区所花费的总时间</a:t>
            </a:r>
            <a:r>
              <a:rPr lang="en-US" altLang="zh-CN" sz="2400" dirty="0">
                <a:ea typeface="宋体" pitchFamily="2" charset="-122"/>
              </a:rPr>
              <a:t>=170ms+ 20ms +0.4ms=190.4ms</a:t>
            </a:r>
            <a:r>
              <a:rPr lang="zh-CN" altLang="en-US" sz="2400" dirty="0">
                <a:ea typeface="宋体" pitchFamily="2" charset="-122"/>
              </a:rPr>
              <a:t>。（</a:t>
            </a:r>
            <a:r>
              <a:rPr lang="en-US" altLang="zh-CN" sz="2400" dirty="0">
                <a:ea typeface="宋体" pitchFamily="2" charset="-122"/>
              </a:rPr>
              <a:t>1</a:t>
            </a:r>
            <a:r>
              <a:rPr lang="zh-CN" altLang="en-US" sz="2400" dirty="0">
                <a:ea typeface="宋体" pitchFamily="2" charset="-122"/>
              </a:rPr>
              <a:t>分）</a:t>
            </a:r>
            <a:endParaRPr lang="zh-CN" altLang="en-US" sz="2400" dirty="0">
              <a:ea typeface="宋体" pitchFamily="2" charset="-122"/>
            </a:endParaRPr>
          </a:p>
          <a:p>
            <a:pPr algn="just">
              <a:spcBef>
                <a:spcPct val="0"/>
              </a:spcBef>
            </a:pPr>
            <a:r>
              <a:rPr lang="en-US" altLang="zh-CN" sz="2400" dirty="0">
                <a:ea typeface="宋体" pitchFamily="2" charset="-122"/>
              </a:rPr>
              <a:t>(3) </a:t>
            </a:r>
            <a:r>
              <a:rPr lang="zh-CN" altLang="en-US" sz="2400" dirty="0">
                <a:ea typeface="宋体" pitchFamily="2" charset="-122"/>
              </a:rPr>
              <a:t>采用</a:t>
            </a:r>
            <a:r>
              <a:rPr lang="en-US" altLang="zh-CN" sz="2400" dirty="0">
                <a:ea typeface="宋体" pitchFamily="2" charset="-122"/>
              </a:rPr>
              <a:t>FCFS(</a:t>
            </a:r>
            <a:r>
              <a:rPr lang="zh-CN" altLang="en-US" sz="2400" dirty="0">
                <a:ea typeface="宋体" pitchFamily="2" charset="-122"/>
              </a:rPr>
              <a:t>先来先服务</a:t>
            </a:r>
            <a:r>
              <a:rPr lang="en-US" altLang="zh-CN" sz="2400" dirty="0">
                <a:ea typeface="宋体" pitchFamily="2" charset="-122"/>
              </a:rPr>
              <a:t>)</a:t>
            </a:r>
            <a:r>
              <a:rPr lang="zh-CN" altLang="en-US" sz="2400" dirty="0">
                <a:ea typeface="宋体" pitchFamily="2" charset="-122"/>
              </a:rPr>
              <a:t>调度策略更高效。（</a:t>
            </a:r>
            <a:r>
              <a:rPr lang="en-US" altLang="zh-CN" sz="2400" dirty="0">
                <a:ea typeface="宋体" pitchFamily="2" charset="-122"/>
              </a:rPr>
              <a:t>1</a:t>
            </a:r>
            <a:r>
              <a:rPr lang="zh-CN" altLang="en-US" sz="2400" dirty="0">
                <a:ea typeface="宋体" pitchFamily="2" charset="-122"/>
              </a:rPr>
              <a:t>分）</a:t>
            </a:r>
            <a:endParaRPr lang="zh-CN" altLang="en-US" sz="2400" dirty="0">
              <a:ea typeface="宋体" pitchFamily="2" charset="-122"/>
            </a:endParaRPr>
          </a:p>
          <a:p>
            <a:pPr algn="just">
              <a:spcBef>
                <a:spcPct val="0"/>
              </a:spcBef>
            </a:pPr>
            <a:r>
              <a:rPr lang="zh-CN" altLang="en-US" sz="2400" dirty="0">
                <a:ea typeface="宋体" pitchFamily="2" charset="-122"/>
              </a:rPr>
              <a:t>因为</a:t>
            </a:r>
            <a:r>
              <a:rPr lang="en-US" altLang="zh-CN" sz="2400" dirty="0">
                <a:ea typeface="宋体" pitchFamily="2" charset="-122"/>
              </a:rPr>
              <a:t>Flash</a:t>
            </a:r>
            <a:r>
              <a:rPr lang="zh-CN" altLang="en-US" sz="2400" dirty="0">
                <a:ea typeface="宋体" pitchFamily="2" charset="-122"/>
              </a:rPr>
              <a:t>半导体存储器的物理结构不需要考虑寻道时间和旋转延迟，可直接按</a:t>
            </a:r>
            <a:r>
              <a:rPr lang="en-US" altLang="zh-CN" sz="2400" dirty="0">
                <a:ea typeface="宋体" pitchFamily="2" charset="-122"/>
              </a:rPr>
              <a:t>I/O</a:t>
            </a:r>
            <a:r>
              <a:rPr lang="zh-CN" altLang="en-US" sz="2400" dirty="0">
                <a:ea typeface="宋体" pitchFamily="2" charset="-122"/>
              </a:rPr>
              <a:t>请求的先后顺序服务。（</a:t>
            </a:r>
            <a:r>
              <a:rPr lang="en-US" altLang="zh-CN" sz="2400" dirty="0">
                <a:ea typeface="宋体" pitchFamily="2" charset="-122"/>
              </a:rPr>
              <a:t>1</a:t>
            </a:r>
            <a:r>
              <a:rPr lang="zh-CN" altLang="en-US" sz="2400" dirty="0">
                <a:ea typeface="宋体" pitchFamily="2" charset="-122"/>
              </a:rPr>
              <a:t>分） </a:t>
            </a:r>
            <a:endParaRPr lang="zh-CN" altLang="en-US" sz="2400" dirty="0">
              <a:ea typeface="宋体" pitchFamily="2" charset="-122"/>
            </a:endParaRPr>
          </a:p>
        </p:txBody>
      </p:sp>
      <p:sp>
        <p:nvSpPr>
          <p:cNvPr id="792579" name="Text Box 3"/>
          <p:cNvSpPr txBox="1">
            <a:spLocks noChangeArrowheads="1"/>
          </p:cNvSpPr>
          <p:nvPr/>
        </p:nvSpPr>
        <p:spPr bwMode="auto">
          <a:xfrm>
            <a:off x="431800" y="152400"/>
            <a:ext cx="81010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rgbClr val="0000FF"/>
                </a:solidFill>
                <a:latin typeface="Tahoma" pitchFamily="34" charset="0"/>
              </a:rPr>
              <a:t>参考答案：</a:t>
            </a:r>
            <a:endParaRPr lang="zh-CN" altLang="en-US" sz="2400" dirty="0">
              <a:solidFill>
                <a:srgbClr val="0000FF"/>
              </a:solidFill>
              <a:latin typeface="Tahom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latin typeface="+mn-ea"/>
                <a:ea typeface="+mn-ea"/>
              </a:rPr>
              <a:t>6.1.3  I/O</a:t>
            </a:r>
            <a:r>
              <a:rPr lang="zh-CN" altLang="en-US" sz="4000" dirty="0">
                <a:latin typeface="+mn-ea"/>
                <a:ea typeface="+mn-ea"/>
              </a:rPr>
              <a:t>系统接口</a:t>
            </a:r>
            <a:endParaRPr lang="zh-CN" altLang="en-US" sz="4000" dirty="0">
              <a:latin typeface="+mn-ea"/>
              <a:ea typeface="+mn-ea"/>
            </a:endParaRPr>
          </a:p>
        </p:txBody>
      </p:sp>
      <p:sp>
        <p:nvSpPr>
          <p:cNvPr id="3" name="内容占位符 2"/>
          <p:cNvSpPr>
            <a:spLocks noGrp="1"/>
          </p:cNvSpPr>
          <p:nvPr>
            <p:ph idx="1"/>
          </p:nvPr>
        </p:nvSpPr>
        <p:spPr/>
        <p:txBody>
          <a:bodyPr>
            <a:normAutofit/>
          </a:bodyPr>
          <a:lstStyle/>
          <a:p>
            <a:r>
              <a:rPr lang="zh-CN" altLang="en-US" dirty="0" smtClean="0"/>
              <a:t>块设备接口</a:t>
            </a:r>
            <a:br>
              <a:rPr lang="zh-CN" altLang="en-US" dirty="0" smtClean="0"/>
            </a:br>
            <a:r>
              <a:rPr lang="zh-CN" altLang="en-US" dirty="0" smtClean="0"/>
              <a:t>块设备接口是块设备管理程序与高层之间的接口。该接口反映大部分磁盘存储器和光盘存储器的本质特征。</a:t>
            </a:r>
            <a:endParaRPr lang="zh-CN" altLang="en-US" dirty="0" smtClean="0"/>
          </a:p>
          <a:p>
            <a:pPr lvl="1"/>
            <a:r>
              <a:rPr lang="zh-CN" altLang="en-US" dirty="0"/>
              <a:t>块</a:t>
            </a:r>
            <a:r>
              <a:rPr lang="zh-CN" altLang="en-US" dirty="0" smtClean="0"/>
              <a:t>设备</a:t>
            </a:r>
            <a:r>
              <a:rPr lang="en-US" altLang="zh-CN" dirty="0" smtClean="0">
                <a:sym typeface="Wingdings" panose="05000000000000000000" pitchFamily="2" charset="2"/>
              </a:rPr>
              <a:t></a:t>
            </a:r>
            <a:r>
              <a:rPr lang="zh-CN" altLang="en-US" dirty="0" smtClean="0">
                <a:sym typeface="Wingdings" panose="05000000000000000000" pitchFamily="2" charset="2"/>
              </a:rPr>
              <a:t>磁盘</a:t>
            </a:r>
            <a:endParaRPr lang="zh-CN" altLang="en-US" dirty="0"/>
          </a:p>
          <a:p>
            <a:pPr lvl="1"/>
            <a:r>
              <a:rPr lang="zh-CN" altLang="en-US" dirty="0"/>
              <a:t>隐藏了磁盘的二维结构。</a:t>
            </a:r>
            <a:endParaRPr lang="zh-CN" altLang="en-US" dirty="0"/>
          </a:p>
          <a:p>
            <a:pPr lvl="1"/>
            <a:r>
              <a:rPr lang="zh-CN" altLang="en-US" dirty="0"/>
              <a:t>将抽象命令映射为低层操作</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71F5CAFD-4740-46E4-868C-5DDF8260E50F}" type="slidenum">
              <a:rPr lang="en-US" altLang="zh-CN" smtClean="0"/>
            </a:fld>
            <a:endParaRPr lang="en-US" altLang="zh-CN"/>
          </a:p>
        </p:txBody>
      </p:sp>
      <p:sp>
        <p:nvSpPr>
          <p:cNvPr id="19" name="Text Box 2"/>
          <p:cNvSpPr txBox="1">
            <a:spLocks noChangeArrowheads="1"/>
          </p:cNvSpPr>
          <p:nvPr/>
        </p:nvSpPr>
        <p:spPr bwMode="auto">
          <a:xfrm>
            <a:off x="179512" y="188640"/>
            <a:ext cx="8174038"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en-US" altLang="zh-CN" sz="2400" dirty="0" smtClean="0">
                <a:ea typeface="宋体" pitchFamily="2" charset="-122"/>
              </a:rPr>
              <a:t>3. </a:t>
            </a:r>
            <a:r>
              <a:rPr lang="zh-CN" altLang="en-US" sz="2400" dirty="0" smtClean="0">
                <a:ea typeface="宋体" pitchFamily="2" charset="-122"/>
              </a:rPr>
              <a:t>一</a:t>
            </a:r>
            <a:r>
              <a:rPr lang="zh-CN" altLang="en-US" sz="2400" dirty="0">
                <a:ea typeface="宋体" pitchFamily="2" charset="-122"/>
              </a:rPr>
              <a:t>个假想的磁盘有</a:t>
            </a:r>
            <a:r>
              <a:rPr lang="en-US" altLang="zh-CN" sz="2400" dirty="0">
                <a:ea typeface="宋体" pitchFamily="2" charset="-122"/>
              </a:rPr>
              <a:t>6</a:t>
            </a:r>
            <a:r>
              <a:rPr lang="zh-CN" altLang="en-US" sz="2400" dirty="0">
                <a:ea typeface="宋体" pitchFamily="2" charset="-122"/>
              </a:rPr>
              <a:t>个磁道，</a:t>
            </a:r>
            <a:r>
              <a:rPr lang="en-US" altLang="zh-CN" sz="2400" dirty="0">
                <a:ea typeface="宋体" pitchFamily="2" charset="-122"/>
              </a:rPr>
              <a:t>0#</a:t>
            </a:r>
            <a:r>
              <a:rPr lang="zh-CN" altLang="en-US" sz="2400" dirty="0">
                <a:ea typeface="宋体" pitchFamily="2" charset="-122"/>
              </a:rPr>
              <a:t>磁道在最外面，其它依次向内排列。每个磁道有</a:t>
            </a:r>
            <a:r>
              <a:rPr lang="en-US" altLang="zh-CN" sz="2400" dirty="0">
                <a:ea typeface="宋体" pitchFamily="2" charset="-122"/>
              </a:rPr>
              <a:t>8</a:t>
            </a:r>
            <a:r>
              <a:rPr lang="zh-CN" altLang="en-US" sz="2400" dirty="0">
                <a:ea typeface="宋体" pitchFamily="2" charset="-122"/>
              </a:rPr>
              <a:t>个扇区，扇区的排列为：</a:t>
            </a:r>
            <a:r>
              <a:rPr lang="en-US" altLang="zh-CN" sz="2400" dirty="0">
                <a:ea typeface="宋体" pitchFamily="2" charset="-122"/>
              </a:rPr>
              <a:t>0#</a:t>
            </a:r>
            <a:r>
              <a:rPr lang="zh-CN" altLang="en-US" sz="2400" dirty="0">
                <a:ea typeface="宋体" pitchFamily="2" charset="-122"/>
              </a:rPr>
              <a:t>扇区，</a:t>
            </a:r>
            <a:r>
              <a:rPr lang="en-US" altLang="zh-CN" sz="2400" dirty="0">
                <a:ea typeface="宋体" pitchFamily="2" charset="-122"/>
              </a:rPr>
              <a:t>1#</a:t>
            </a:r>
            <a:r>
              <a:rPr lang="zh-CN" altLang="en-US" sz="2400" dirty="0">
                <a:ea typeface="宋体" pitchFamily="2" charset="-122"/>
              </a:rPr>
              <a:t>扇区，</a:t>
            </a:r>
            <a:r>
              <a:rPr lang="en-US" altLang="zh-CN" sz="2400" dirty="0">
                <a:ea typeface="宋体" pitchFamily="2" charset="-122"/>
              </a:rPr>
              <a:t>…</a:t>
            </a:r>
            <a:r>
              <a:rPr lang="zh-CN" altLang="en-US" sz="2400" dirty="0">
                <a:ea typeface="宋体" pitchFamily="2" charset="-122"/>
              </a:rPr>
              <a:t>，</a:t>
            </a:r>
            <a:r>
              <a:rPr lang="en-US" altLang="zh-CN" sz="2400" dirty="0">
                <a:ea typeface="宋体" pitchFamily="2" charset="-122"/>
              </a:rPr>
              <a:t>7#</a:t>
            </a:r>
            <a:r>
              <a:rPr lang="zh-CN" altLang="en-US" sz="2400" dirty="0">
                <a:ea typeface="宋体" pitchFamily="2" charset="-122"/>
              </a:rPr>
              <a:t>扇区，如下图所示。</a:t>
            </a:r>
            <a:endParaRPr lang="zh-CN" altLang="en-US" sz="2400" dirty="0">
              <a:ea typeface="宋体" pitchFamily="2" charset="-122"/>
            </a:endParaRPr>
          </a:p>
          <a:p>
            <a:pPr algn="just">
              <a:spcBef>
                <a:spcPct val="0"/>
              </a:spcBef>
            </a:pPr>
            <a:r>
              <a:rPr lang="zh-CN" altLang="en-US" sz="2400" dirty="0">
                <a:ea typeface="宋体" pitchFamily="2" charset="-122"/>
              </a:rPr>
              <a:t>设有一个文件</a:t>
            </a:r>
            <a:r>
              <a:rPr lang="en-US" altLang="zh-CN" sz="2400" dirty="0">
                <a:ea typeface="宋体" pitchFamily="2" charset="-122"/>
              </a:rPr>
              <a:t>File</a:t>
            </a:r>
            <a:r>
              <a:rPr lang="zh-CN" altLang="en-US" sz="2400" dirty="0">
                <a:ea typeface="宋体" pitchFamily="2" charset="-122"/>
              </a:rPr>
              <a:t>存储在磁盘的</a:t>
            </a:r>
            <a:r>
              <a:rPr lang="en-US" altLang="zh-CN" sz="2400" dirty="0">
                <a:ea typeface="宋体" pitchFamily="2" charset="-122"/>
              </a:rPr>
              <a:t>9</a:t>
            </a:r>
            <a:r>
              <a:rPr lang="zh-CN" altLang="en-US" sz="2400" dirty="0">
                <a:ea typeface="宋体" pitchFamily="2" charset="-122"/>
              </a:rPr>
              <a:t>个扇区中，每个扇区存</a:t>
            </a:r>
            <a:r>
              <a:rPr lang="en-US" altLang="zh-CN" sz="2400" dirty="0">
                <a:ea typeface="宋体" pitchFamily="2" charset="-122"/>
              </a:rPr>
              <a:t>1</a:t>
            </a:r>
            <a:r>
              <a:rPr lang="zh-CN" altLang="en-US" sz="2400" dirty="0">
                <a:ea typeface="宋体" pitchFamily="2" charset="-122"/>
              </a:rPr>
              <a:t>个记录。存储情况如图中黑色部分所示</a:t>
            </a:r>
            <a:r>
              <a:rPr lang="zh-CN" altLang="en-US" sz="2400" dirty="0" smtClean="0">
                <a:ea typeface="宋体" pitchFamily="2" charset="-122"/>
              </a:rPr>
              <a:t>。</a:t>
            </a:r>
            <a:endParaRPr lang="en-US" altLang="zh-CN" sz="2400" dirty="0" smtClean="0">
              <a:ea typeface="宋体" pitchFamily="2" charset="-122"/>
            </a:endParaRPr>
          </a:p>
          <a:p>
            <a:pPr algn="just">
              <a:spcBef>
                <a:spcPct val="0"/>
              </a:spcBef>
            </a:pPr>
            <a:endParaRPr lang="en-US" altLang="zh-CN" sz="2400" dirty="0">
              <a:ea typeface="宋体" pitchFamily="2" charset="-122"/>
            </a:endParaRPr>
          </a:p>
          <a:p>
            <a:pPr algn="just">
              <a:spcBef>
                <a:spcPct val="0"/>
              </a:spcBef>
            </a:pPr>
            <a:endParaRPr lang="en-US" altLang="zh-CN" sz="2400" dirty="0" smtClean="0">
              <a:ea typeface="宋体" pitchFamily="2" charset="-122"/>
            </a:endParaRPr>
          </a:p>
          <a:p>
            <a:pPr algn="just">
              <a:spcBef>
                <a:spcPct val="0"/>
              </a:spcBef>
            </a:pPr>
            <a:endParaRPr lang="en-US" altLang="zh-CN" sz="2400" dirty="0">
              <a:ea typeface="宋体" pitchFamily="2" charset="-122"/>
            </a:endParaRPr>
          </a:p>
          <a:p>
            <a:pPr algn="just">
              <a:spcBef>
                <a:spcPct val="0"/>
              </a:spcBef>
            </a:pPr>
            <a:endParaRPr lang="zh-CN" altLang="en-US" sz="2400" dirty="0">
              <a:ea typeface="宋体" pitchFamily="2" charset="-122"/>
            </a:endParaRPr>
          </a:p>
          <a:p>
            <a:pPr algn="just">
              <a:spcBef>
                <a:spcPct val="0"/>
              </a:spcBef>
            </a:pPr>
            <a:endParaRPr lang="en-US" altLang="zh-CN" sz="2400" dirty="0" smtClean="0">
              <a:ea typeface="宋体" pitchFamily="2" charset="-122"/>
            </a:endParaRPr>
          </a:p>
          <a:p>
            <a:pPr algn="just">
              <a:spcBef>
                <a:spcPct val="0"/>
              </a:spcBef>
            </a:pPr>
            <a:endParaRPr lang="zh-CN" altLang="en-US" sz="2400" dirty="0">
              <a:ea typeface="宋体" pitchFamily="2" charset="-122"/>
            </a:endParaRPr>
          </a:p>
          <a:p>
            <a:pPr algn="just">
              <a:spcBef>
                <a:spcPct val="0"/>
              </a:spcBef>
            </a:pPr>
            <a:r>
              <a:rPr lang="zh-CN" altLang="en-US" sz="2400" dirty="0">
                <a:ea typeface="宋体" pitchFamily="2" charset="-122"/>
              </a:rPr>
              <a:t>假定磁头臂移动一个磁道所需时间和磁盘旋转一个扇区所需的时间以及磁头臂从初始位置移动到</a:t>
            </a:r>
            <a:r>
              <a:rPr lang="en-US" altLang="zh-CN" sz="2400" dirty="0">
                <a:ea typeface="宋体" pitchFamily="2" charset="-122"/>
              </a:rPr>
              <a:t>0#</a:t>
            </a:r>
            <a:r>
              <a:rPr lang="zh-CN" altLang="en-US" sz="2400" dirty="0">
                <a:ea typeface="宋体" pitchFamily="2" charset="-122"/>
              </a:rPr>
              <a:t>磁道所需的时间皆为</a:t>
            </a:r>
            <a:r>
              <a:rPr lang="en-US" altLang="zh-CN" sz="2400" dirty="0">
                <a:ea typeface="宋体" pitchFamily="2" charset="-122"/>
              </a:rPr>
              <a:t>0.3ms</a:t>
            </a:r>
            <a:r>
              <a:rPr lang="zh-CN" altLang="en-US" sz="2400" dirty="0">
                <a:ea typeface="宋体" pitchFamily="2" charset="-122"/>
              </a:rPr>
              <a:t>。磁盘的旋转方向及磁头臂的初始位置如图中所示。设磁头臂移动算法采用电梯调度算法，请说明利用该算法读取上述文件时，各个扇区的访问顺序、磁头臂总共移动次数，以及读取文件</a:t>
            </a:r>
            <a:r>
              <a:rPr lang="en-US" altLang="zh-CN" sz="2400" dirty="0">
                <a:ea typeface="宋体" pitchFamily="2" charset="-122"/>
              </a:rPr>
              <a:t>File</a:t>
            </a:r>
            <a:r>
              <a:rPr lang="zh-CN" altLang="en-US" sz="2400" dirty="0">
                <a:ea typeface="宋体" pitchFamily="2" charset="-122"/>
              </a:rPr>
              <a:t>所花费的时间</a:t>
            </a:r>
            <a:r>
              <a:rPr lang="zh-CN" altLang="en-US" sz="2400" dirty="0" smtClean="0">
                <a:ea typeface="宋体" pitchFamily="2" charset="-122"/>
              </a:rPr>
              <a:t>。</a:t>
            </a:r>
            <a:endParaRPr lang="zh-CN" altLang="en-US" sz="2400" dirty="0">
              <a:ea typeface="宋体" pitchFamily="2" charset="-122"/>
            </a:endParaRPr>
          </a:p>
        </p:txBody>
      </p:sp>
      <p:grpSp>
        <p:nvGrpSpPr>
          <p:cNvPr id="20" name="组合 19"/>
          <p:cNvGrpSpPr/>
          <p:nvPr/>
        </p:nvGrpSpPr>
        <p:grpSpPr bwMode="auto">
          <a:xfrm>
            <a:off x="4932040" y="1844824"/>
            <a:ext cx="3672408" cy="2376264"/>
            <a:chOff x="4282" y="11230"/>
            <a:chExt cx="5088" cy="3314"/>
          </a:xfrm>
        </p:grpSpPr>
        <p:pic>
          <p:nvPicPr>
            <p:cNvPr id="21" name="Picture 184" descr="OS0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60" y="11577"/>
              <a:ext cx="2985" cy="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reeform 185"/>
            <p:cNvSpPr/>
            <p:nvPr/>
          </p:nvSpPr>
          <p:spPr bwMode="auto">
            <a:xfrm>
              <a:off x="5550" y="11230"/>
              <a:ext cx="1500" cy="362"/>
            </a:xfrm>
            <a:custGeom>
              <a:avLst/>
              <a:gdLst>
                <a:gd name="T0" fmla="*/ 1500 w 1500"/>
                <a:gd name="T1" fmla="*/ 362 h 362"/>
                <a:gd name="T2" fmla="*/ 1156 w 1500"/>
                <a:gd name="T3" fmla="*/ 134 h 362"/>
                <a:gd name="T4" fmla="*/ 764 w 1500"/>
                <a:gd name="T5" fmla="*/ 32 h 362"/>
                <a:gd name="T6" fmla="*/ 480 w 1500"/>
                <a:gd name="T7" fmla="*/ 2 h 362"/>
                <a:gd name="T8" fmla="*/ 148 w 1500"/>
                <a:gd name="T9" fmla="*/ 44 h 362"/>
                <a:gd name="T10" fmla="*/ 0 w 1500"/>
                <a:gd name="T11" fmla="*/ 104 h 362"/>
              </a:gdLst>
              <a:ahLst/>
              <a:cxnLst>
                <a:cxn ang="0">
                  <a:pos x="T0" y="T1"/>
                </a:cxn>
                <a:cxn ang="0">
                  <a:pos x="T2" y="T3"/>
                </a:cxn>
                <a:cxn ang="0">
                  <a:pos x="T4" y="T5"/>
                </a:cxn>
                <a:cxn ang="0">
                  <a:pos x="T6" y="T7"/>
                </a:cxn>
                <a:cxn ang="0">
                  <a:pos x="T8" y="T9"/>
                </a:cxn>
                <a:cxn ang="0">
                  <a:pos x="T10" y="T11"/>
                </a:cxn>
              </a:cxnLst>
              <a:rect l="0" t="0" r="r" b="b"/>
              <a:pathLst>
                <a:path w="1500" h="362">
                  <a:moveTo>
                    <a:pt x="1500" y="362"/>
                  </a:moveTo>
                  <a:cubicBezTo>
                    <a:pt x="1389" y="275"/>
                    <a:pt x="1279" y="189"/>
                    <a:pt x="1156" y="134"/>
                  </a:cubicBezTo>
                  <a:cubicBezTo>
                    <a:pt x="1033" y="79"/>
                    <a:pt x="876" y="54"/>
                    <a:pt x="764" y="32"/>
                  </a:cubicBezTo>
                  <a:cubicBezTo>
                    <a:pt x="652" y="10"/>
                    <a:pt x="583" y="0"/>
                    <a:pt x="480" y="2"/>
                  </a:cubicBezTo>
                  <a:cubicBezTo>
                    <a:pt x="377" y="4"/>
                    <a:pt x="228" y="27"/>
                    <a:pt x="148" y="44"/>
                  </a:cubicBezTo>
                  <a:cubicBezTo>
                    <a:pt x="68" y="61"/>
                    <a:pt x="34" y="82"/>
                    <a:pt x="0" y="104"/>
                  </a:cubicBezTo>
                </a:path>
              </a:pathLst>
            </a:custGeom>
            <a:noFill/>
            <a:ln w="9525">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cxnSp>
          <p:nvCxnSpPr>
            <p:cNvPr id="23" name="Line 186"/>
            <p:cNvCxnSpPr>
              <a:cxnSpLocks noChangeShapeType="1"/>
            </p:cNvCxnSpPr>
            <p:nvPr/>
          </p:nvCxnSpPr>
          <p:spPr bwMode="auto">
            <a:xfrm flipH="1">
              <a:off x="7615" y="12744"/>
              <a:ext cx="916" cy="0"/>
            </a:xfrm>
            <a:prstGeom prst="line">
              <a:avLst/>
            </a:prstGeom>
            <a:noFill/>
            <a:ln w="38100">
              <a:solidFill>
                <a:srgbClr val="000000"/>
              </a:solidFill>
              <a:round/>
            </a:ln>
            <a:extLst>
              <a:ext uri="{909E8E84-426E-40DD-AFC4-6F175D3DCCD1}">
                <a14:hiddenFill xmlns:a14="http://schemas.microsoft.com/office/drawing/2010/main">
                  <a:noFill/>
                </a14:hiddenFill>
              </a:ext>
            </a:extLst>
          </p:spPr>
        </p:cxnSp>
        <p:cxnSp>
          <p:nvCxnSpPr>
            <p:cNvPr id="24" name="Line 187"/>
            <p:cNvCxnSpPr>
              <a:cxnSpLocks noChangeShapeType="1"/>
            </p:cNvCxnSpPr>
            <p:nvPr/>
          </p:nvCxnSpPr>
          <p:spPr bwMode="auto">
            <a:xfrm>
              <a:off x="7618" y="12744"/>
              <a:ext cx="0" cy="24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cxnSp>
        <p:sp>
          <p:nvSpPr>
            <p:cNvPr id="25" name="Text Box 188"/>
            <p:cNvSpPr txBox="1">
              <a:spLocks noChangeArrowheads="1"/>
            </p:cNvSpPr>
            <p:nvPr/>
          </p:nvSpPr>
          <p:spPr bwMode="auto">
            <a:xfrm>
              <a:off x="7570" y="12384"/>
              <a:ext cx="180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zh-CN" sz="1050" kern="100">
                  <a:effectLst/>
                  <a:latin typeface="Times New Roman" pitchFamily="18" charset="0"/>
                  <a:ea typeface="宋体" pitchFamily="2" charset="-122"/>
                </a:rPr>
                <a:t>磁头臂初始位置</a:t>
              </a:r>
              <a:endParaRPr lang="zh-CN" sz="1050" kern="100">
                <a:effectLst/>
                <a:latin typeface="Times New Roman" pitchFamily="18" charset="0"/>
                <a:ea typeface="宋体" pitchFamily="2" charset="-122"/>
              </a:endParaRPr>
            </a:p>
          </p:txBody>
        </p:sp>
        <p:sp>
          <p:nvSpPr>
            <p:cNvPr id="26" name="Text Box 189"/>
            <p:cNvSpPr txBox="1">
              <a:spLocks noChangeArrowheads="1"/>
            </p:cNvSpPr>
            <p:nvPr/>
          </p:nvSpPr>
          <p:spPr bwMode="auto">
            <a:xfrm>
              <a:off x="6278" y="11424"/>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itchFamily="18" charset="0"/>
                  <a:ea typeface="宋体" pitchFamily="2" charset="-122"/>
                </a:rPr>
                <a:t>0#</a:t>
              </a:r>
              <a:endParaRPr lang="zh-CN" sz="1050" kern="100">
                <a:effectLst/>
                <a:latin typeface="Times New Roman" pitchFamily="18" charset="0"/>
                <a:ea typeface="宋体" pitchFamily="2" charset="-122"/>
              </a:endParaRPr>
            </a:p>
          </p:txBody>
        </p:sp>
        <p:sp>
          <p:nvSpPr>
            <p:cNvPr id="27" name="Text Box 190"/>
            <p:cNvSpPr txBox="1">
              <a:spLocks noChangeArrowheads="1"/>
            </p:cNvSpPr>
            <p:nvPr/>
          </p:nvSpPr>
          <p:spPr bwMode="auto">
            <a:xfrm>
              <a:off x="7054" y="12192"/>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itchFamily="18" charset="0"/>
                  <a:ea typeface="宋体" pitchFamily="2" charset="-122"/>
                </a:rPr>
                <a:t>1#</a:t>
              </a:r>
              <a:endParaRPr lang="zh-CN" sz="1050" kern="100">
                <a:effectLst/>
                <a:latin typeface="Times New Roman" pitchFamily="18" charset="0"/>
                <a:ea typeface="宋体" pitchFamily="2" charset="-122"/>
              </a:endParaRPr>
            </a:p>
          </p:txBody>
        </p:sp>
        <p:sp>
          <p:nvSpPr>
            <p:cNvPr id="28" name="Text Box 191"/>
            <p:cNvSpPr txBox="1">
              <a:spLocks noChangeArrowheads="1"/>
            </p:cNvSpPr>
            <p:nvPr/>
          </p:nvSpPr>
          <p:spPr bwMode="auto">
            <a:xfrm>
              <a:off x="7134" y="13374"/>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itchFamily="18" charset="0"/>
                  <a:ea typeface="宋体" pitchFamily="2" charset="-122"/>
                </a:rPr>
                <a:t>2#</a:t>
              </a:r>
              <a:endParaRPr lang="zh-CN" sz="1050" kern="100">
                <a:effectLst/>
                <a:latin typeface="Times New Roman" pitchFamily="18" charset="0"/>
                <a:ea typeface="宋体" pitchFamily="2" charset="-122"/>
              </a:endParaRPr>
            </a:p>
          </p:txBody>
        </p:sp>
        <p:sp>
          <p:nvSpPr>
            <p:cNvPr id="29" name="Text Box 192"/>
            <p:cNvSpPr txBox="1">
              <a:spLocks noChangeArrowheads="1"/>
            </p:cNvSpPr>
            <p:nvPr/>
          </p:nvSpPr>
          <p:spPr bwMode="auto">
            <a:xfrm>
              <a:off x="6266" y="14214"/>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itchFamily="18" charset="0"/>
                  <a:ea typeface="宋体" pitchFamily="2" charset="-122"/>
                </a:rPr>
                <a:t>3#</a:t>
              </a:r>
              <a:endParaRPr lang="zh-CN" sz="1050" kern="100">
                <a:effectLst/>
                <a:latin typeface="Times New Roman" pitchFamily="18" charset="0"/>
                <a:ea typeface="宋体" pitchFamily="2" charset="-122"/>
              </a:endParaRPr>
            </a:p>
          </p:txBody>
        </p:sp>
        <p:sp>
          <p:nvSpPr>
            <p:cNvPr id="30" name="Text Box 193"/>
            <p:cNvSpPr txBox="1">
              <a:spLocks noChangeArrowheads="1"/>
            </p:cNvSpPr>
            <p:nvPr/>
          </p:nvSpPr>
          <p:spPr bwMode="auto">
            <a:xfrm>
              <a:off x="5150" y="14184"/>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itchFamily="18" charset="0"/>
                  <a:ea typeface="宋体" pitchFamily="2" charset="-122"/>
                </a:rPr>
                <a:t>4#</a:t>
              </a:r>
              <a:endParaRPr lang="zh-CN" sz="1050" kern="100">
                <a:effectLst/>
                <a:latin typeface="Times New Roman" pitchFamily="18" charset="0"/>
                <a:ea typeface="宋体" pitchFamily="2" charset="-122"/>
              </a:endParaRPr>
            </a:p>
          </p:txBody>
        </p:sp>
        <p:sp>
          <p:nvSpPr>
            <p:cNvPr id="31" name="Text Box 194"/>
            <p:cNvSpPr txBox="1">
              <a:spLocks noChangeArrowheads="1"/>
            </p:cNvSpPr>
            <p:nvPr/>
          </p:nvSpPr>
          <p:spPr bwMode="auto">
            <a:xfrm>
              <a:off x="4294" y="13410"/>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itchFamily="18" charset="0"/>
                  <a:ea typeface="宋体" pitchFamily="2" charset="-122"/>
                </a:rPr>
                <a:t>5#</a:t>
              </a:r>
              <a:endParaRPr lang="zh-CN" sz="1050" kern="100">
                <a:effectLst/>
                <a:latin typeface="Times New Roman" pitchFamily="18" charset="0"/>
                <a:ea typeface="宋体" pitchFamily="2" charset="-122"/>
              </a:endParaRPr>
            </a:p>
          </p:txBody>
        </p:sp>
        <p:sp>
          <p:nvSpPr>
            <p:cNvPr id="32" name="Text Box 195"/>
            <p:cNvSpPr txBox="1">
              <a:spLocks noChangeArrowheads="1"/>
            </p:cNvSpPr>
            <p:nvPr/>
          </p:nvSpPr>
          <p:spPr bwMode="auto">
            <a:xfrm>
              <a:off x="4282" y="12198"/>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itchFamily="18" charset="0"/>
                  <a:ea typeface="宋体" pitchFamily="2" charset="-122"/>
                </a:rPr>
                <a:t>6#</a:t>
              </a:r>
              <a:endParaRPr lang="zh-CN" sz="1050" kern="100">
                <a:effectLst/>
                <a:latin typeface="Times New Roman" pitchFamily="18" charset="0"/>
                <a:ea typeface="宋体" pitchFamily="2" charset="-122"/>
              </a:endParaRPr>
            </a:p>
          </p:txBody>
        </p:sp>
        <p:sp>
          <p:nvSpPr>
            <p:cNvPr id="33" name="Text Box 196"/>
            <p:cNvSpPr txBox="1">
              <a:spLocks noChangeArrowheads="1"/>
            </p:cNvSpPr>
            <p:nvPr/>
          </p:nvSpPr>
          <p:spPr bwMode="auto">
            <a:xfrm>
              <a:off x="5134" y="11448"/>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itchFamily="18" charset="0"/>
                  <a:ea typeface="宋体" pitchFamily="2" charset="-122"/>
                </a:rPr>
                <a:t>7#</a:t>
              </a:r>
              <a:endParaRPr lang="zh-CN" sz="1050" kern="100">
                <a:effectLst/>
                <a:latin typeface="Times New Roman" pitchFamily="18" charset="0"/>
                <a:ea typeface="宋体" pitchFamily="2" charset="-122"/>
              </a:endParaRPr>
            </a:p>
          </p:txBody>
        </p:sp>
      </p:gr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30EC30C2-75FD-47EB-B96D-7B9C11B274E1}" type="slidenum">
              <a:rPr lang="en-US" altLang="zh-CN"/>
            </a:fld>
            <a:endParaRPr lang="en-US" altLang="zh-CN"/>
          </a:p>
        </p:txBody>
      </p:sp>
      <p:sp>
        <p:nvSpPr>
          <p:cNvPr id="792578" name="Text Box 2"/>
          <p:cNvSpPr txBox="1">
            <a:spLocks noChangeArrowheads="1"/>
          </p:cNvSpPr>
          <p:nvPr/>
        </p:nvSpPr>
        <p:spPr bwMode="auto">
          <a:xfrm>
            <a:off x="358775" y="663575"/>
            <a:ext cx="817403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zh-CN" altLang="en-US" sz="2400" dirty="0">
                <a:ea typeface="宋体" pitchFamily="2" charset="-122"/>
              </a:rPr>
              <a:t>各个扇区的访问顺序及磁头臂移动情况为：</a:t>
            </a:r>
            <a:endParaRPr lang="zh-CN" altLang="en-US" sz="2400" dirty="0">
              <a:ea typeface="宋体" pitchFamily="2" charset="-122"/>
            </a:endParaRPr>
          </a:p>
          <a:p>
            <a:pPr algn="just">
              <a:spcBef>
                <a:spcPct val="0"/>
              </a:spcBef>
            </a:pPr>
            <a:r>
              <a:rPr lang="zh-CN" altLang="en-US" sz="2400" dirty="0">
                <a:ea typeface="宋体" pitchFamily="2" charset="-122"/>
              </a:rPr>
              <a:t>磁头臂从初始位置移动到</a:t>
            </a:r>
            <a:r>
              <a:rPr lang="en-US" altLang="zh-CN" sz="2400" dirty="0">
                <a:ea typeface="宋体" pitchFamily="2" charset="-122"/>
              </a:rPr>
              <a:t>0#</a:t>
            </a:r>
            <a:r>
              <a:rPr lang="zh-CN" altLang="en-US" sz="2400" dirty="0">
                <a:ea typeface="宋体" pitchFamily="2" charset="-122"/>
              </a:rPr>
              <a:t>磁道</a:t>
            </a:r>
            <a:r>
              <a:rPr lang="en-US" altLang="zh-CN" sz="2400" dirty="0">
                <a:ea typeface="宋体" pitchFamily="2" charset="-122"/>
              </a:rPr>
              <a:t>(</a:t>
            </a:r>
            <a:r>
              <a:rPr lang="zh-CN" altLang="en-US" sz="2400" dirty="0">
                <a:ea typeface="宋体" pitchFamily="2" charset="-122"/>
              </a:rPr>
              <a:t>第</a:t>
            </a:r>
            <a:r>
              <a:rPr lang="en-US" altLang="zh-CN" sz="2400" dirty="0">
                <a:ea typeface="宋体" pitchFamily="2" charset="-122"/>
              </a:rPr>
              <a:t>1</a:t>
            </a:r>
            <a:r>
              <a:rPr lang="zh-CN" altLang="en-US" sz="2400" dirty="0">
                <a:ea typeface="宋体" pitchFamily="2" charset="-122"/>
              </a:rPr>
              <a:t>次移动</a:t>
            </a:r>
            <a:r>
              <a:rPr lang="en-US" altLang="zh-CN" sz="2400" dirty="0">
                <a:ea typeface="宋体" pitchFamily="2" charset="-122"/>
              </a:rPr>
              <a:t>)</a:t>
            </a:r>
            <a:r>
              <a:rPr lang="zh-CN" altLang="en-US" sz="2400" dirty="0">
                <a:ea typeface="宋体" pitchFamily="2" charset="-122"/>
              </a:rPr>
              <a:t>，用时</a:t>
            </a:r>
            <a:r>
              <a:rPr lang="en-US" altLang="zh-CN" sz="2400" dirty="0">
                <a:ea typeface="宋体" pitchFamily="2" charset="-122"/>
              </a:rPr>
              <a:t>0.3ms</a:t>
            </a:r>
            <a:endParaRPr lang="en-US" altLang="zh-CN" sz="2400" dirty="0">
              <a:ea typeface="宋体" pitchFamily="2" charset="-122"/>
            </a:endParaRPr>
          </a:p>
          <a:p>
            <a:pPr algn="just">
              <a:spcBef>
                <a:spcPct val="0"/>
              </a:spcBef>
            </a:pPr>
            <a:r>
              <a:rPr lang="en-US" altLang="zh-CN" sz="2400" dirty="0">
                <a:solidFill>
                  <a:srgbClr val="C00000"/>
                </a:solidFill>
                <a:ea typeface="宋体" pitchFamily="2" charset="-122"/>
              </a:rPr>
              <a:t>0#</a:t>
            </a:r>
            <a:r>
              <a:rPr lang="zh-CN" altLang="en-US" sz="2400" dirty="0">
                <a:solidFill>
                  <a:srgbClr val="C00000"/>
                </a:solidFill>
                <a:ea typeface="宋体" pitchFamily="2" charset="-122"/>
              </a:rPr>
              <a:t>磁道</a:t>
            </a:r>
            <a:r>
              <a:rPr lang="zh-CN" altLang="en-US" sz="2400" dirty="0">
                <a:ea typeface="宋体" pitchFamily="2" charset="-122"/>
              </a:rPr>
              <a:t>，访问</a:t>
            </a:r>
            <a:r>
              <a:rPr lang="en-US" altLang="zh-CN" sz="2400" dirty="0">
                <a:ea typeface="宋体" pitchFamily="2" charset="-122"/>
              </a:rPr>
              <a:t>5#</a:t>
            </a:r>
            <a:r>
              <a:rPr lang="zh-CN" altLang="en-US" sz="2400" dirty="0">
                <a:ea typeface="宋体" pitchFamily="2" charset="-122"/>
              </a:rPr>
              <a:t>扇区，用时</a:t>
            </a:r>
            <a:r>
              <a:rPr lang="en-US" altLang="zh-CN" sz="2400" dirty="0">
                <a:ea typeface="宋体" pitchFamily="2" charset="-122"/>
              </a:rPr>
              <a:t>2*0.3+0.3=0.9ms</a:t>
            </a:r>
            <a:endParaRPr lang="en-US" altLang="zh-CN" sz="2400" dirty="0">
              <a:ea typeface="宋体" pitchFamily="2" charset="-122"/>
            </a:endParaRPr>
          </a:p>
          <a:p>
            <a:pPr algn="just">
              <a:spcBef>
                <a:spcPct val="0"/>
              </a:spcBef>
            </a:pPr>
            <a:r>
              <a:rPr lang="zh-CN" altLang="en-US" sz="2400" dirty="0">
                <a:ea typeface="宋体" pitchFamily="2" charset="-122"/>
              </a:rPr>
              <a:t>再访问</a:t>
            </a:r>
            <a:r>
              <a:rPr lang="en-US" altLang="zh-CN" sz="2400" dirty="0">
                <a:ea typeface="宋体" pitchFamily="2" charset="-122"/>
              </a:rPr>
              <a:t>2#</a:t>
            </a:r>
            <a:r>
              <a:rPr lang="zh-CN" altLang="en-US" sz="2400" dirty="0">
                <a:ea typeface="宋体" pitchFamily="2" charset="-122"/>
              </a:rPr>
              <a:t>扇区，用时</a:t>
            </a:r>
            <a:r>
              <a:rPr lang="en-US" altLang="zh-CN" sz="2400" dirty="0">
                <a:ea typeface="宋体" pitchFamily="2" charset="-122"/>
              </a:rPr>
              <a:t>4*0.3+0.3=1.5ms</a:t>
            </a:r>
            <a:endParaRPr lang="en-US" altLang="zh-CN" sz="2400" dirty="0">
              <a:ea typeface="宋体" pitchFamily="2" charset="-122"/>
            </a:endParaRPr>
          </a:p>
          <a:p>
            <a:pPr algn="just">
              <a:spcBef>
                <a:spcPct val="0"/>
              </a:spcBef>
            </a:pPr>
            <a:r>
              <a:rPr lang="zh-CN" altLang="en-US" sz="2400" dirty="0">
                <a:ea typeface="宋体" pitchFamily="2" charset="-122"/>
              </a:rPr>
              <a:t>磁头臂移动到</a:t>
            </a:r>
            <a:r>
              <a:rPr lang="en-US" altLang="zh-CN" sz="2400" dirty="0">
                <a:ea typeface="宋体" pitchFamily="2" charset="-122"/>
              </a:rPr>
              <a:t>1#</a:t>
            </a:r>
            <a:r>
              <a:rPr lang="zh-CN" altLang="en-US" sz="2400" dirty="0">
                <a:ea typeface="宋体" pitchFamily="2" charset="-122"/>
              </a:rPr>
              <a:t>磁道</a:t>
            </a:r>
            <a:r>
              <a:rPr lang="en-US" altLang="zh-CN" sz="2400" dirty="0">
                <a:ea typeface="宋体" pitchFamily="2" charset="-122"/>
              </a:rPr>
              <a:t>(</a:t>
            </a:r>
            <a:r>
              <a:rPr lang="zh-CN" altLang="en-US" sz="2400" dirty="0">
                <a:ea typeface="宋体" pitchFamily="2" charset="-122"/>
              </a:rPr>
              <a:t>第</a:t>
            </a:r>
            <a:r>
              <a:rPr lang="en-US" altLang="zh-CN" sz="2400" dirty="0">
                <a:ea typeface="宋体" pitchFamily="2" charset="-122"/>
              </a:rPr>
              <a:t>2</a:t>
            </a:r>
            <a:r>
              <a:rPr lang="zh-CN" altLang="en-US" sz="2400" dirty="0">
                <a:ea typeface="宋体" pitchFamily="2" charset="-122"/>
              </a:rPr>
              <a:t>次移动</a:t>
            </a:r>
            <a:r>
              <a:rPr lang="en-US" altLang="zh-CN" sz="2400" dirty="0">
                <a:ea typeface="宋体" pitchFamily="2" charset="-122"/>
              </a:rPr>
              <a:t>)</a:t>
            </a:r>
            <a:r>
              <a:rPr lang="zh-CN" altLang="en-US" sz="2400" dirty="0">
                <a:ea typeface="宋体" pitchFamily="2" charset="-122"/>
              </a:rPr>
              <a:t>，用时</a:t>
            </a:r>
            <a:r>
              <a:rPr lang="en-US" altLang="zh-CN" sz="2400" dirty="0">
                <a:ea typeface="宋体" pitchFamily="2" charset="-122"/>
              </a:rPr>
              <a:t>0.3ms</a:t>
            </a:r>
            <a:endParaRPr lang="en-US" altLang="zh-CN" sz="2400" dirty="0">
              <a:ea typeface="宋体" pitchFamily="2" charset="-122"/>
            </a:endParaRPr>
          </a:p>
          <a:p>
            <a:pPr algn="just">
              <a:spcBef>
                <a:spcPct val="0"/>
              </a:spcBef>
            </a:pPr>
            <a:r>
              <a:rPr lang="en-US" altLang="zh-CN" sz="2400" dirty="0">
                <a:solidFill>
                  <a:srgbClr val="C00000"/>
                </a:solidFill>
                <a:ea typeface="宋体" pitchFamily="2" charset="-122"/>
              </a:rPr>
              <a:t>1#</a:t>
            </a:r>
            <a:r>
              <a:rPr lang="zh-CN" altLang="en-US" sz="2400" dirty="0">
                <a:solidFill>
                  <a:srgbClr val="C00000"/>
                </a:solidFill>
                <a:ea typeface="宋体" pitchFamily="2" charset="-122"/>
              </a:rPr>
              <a:t>磁道</a:t>
            </a:r>
            <a:r>
              <a:rPr lang="zh-CN" altLang="en-US" sz="2400" dirty="0">
                <a:ea typeface="宋体" pitchFamily="2" charset="-122"/>
              </a:rPr>
              <a:t>，访问</a:t>
            </a:r>
            <a:r>
              <a:rPr lang="en-US" altLang="zh-CN" sz="2400" dirty="0">
                <a:ea typeface="宋体" pitchFamily="2" charset="-122"/>
              </a:rPr>
              <a:t>4#</a:t>
            </a:r>
            <a:r>
              <a:rPr lang="zh-CN" altLang="en-US" sz="2400" dirty="0">
                <a:ea typeface="宋体" pitchFamily="2" charset="-122"/>
              </a:rPr>
              <a:t>扇区，用时</a:t>
            </a:r>
            <a:r>
              <a:rPr lang="en-US" altLang="zh-CN" sz="2400" dirty="0">
                <a:ea typeface="宋体" pitchFamily="2" charset="-122"/>
              </a:rPr>
              <a:t>0.3ms</a:t>
            </a:r>
            <a:endParaRPr lang="en-US" altLang="zh-CN" sz="2400" dirty="0">
              <a:ea typeface="宋体" pitchFamily="2" charset="-122"/>
            </a:endParaRPr>
          </a:p>
          <a:p>
            <a:pPr algn="just">
              <a:spcBef>
                <a:spcPct val="0"/>
              </a:spcBef>
            </a:pPr>
            <a:r>
              <a:rPr lang="zh-CN" altLang="en-US" sz="2400" dirty="0">
                <a:ea typeface="宋体" pitchFamily="2" charset="-122"/>
              </a:rPr>
              <a:t>再访问</a:t>
            </a:r>
            <a:r>
              <a:rPr lang="en-US" altLang="zh-CN" sz="2400" dirty="0">
                <a:ea typeface="宋体" pitchFamily="2" charset="-122"/>
              </a:rPr>
              <a:t>0#</a:t>
            </a:r>
            <a:r>
              <a:rPr lang="zh-CN" altLang="en-US" sz="2400" dirty="0">
                <a:ea typeface="宋体" pitchFamily="2" charset="-122"/>
              </a:rPr>
              <a:t>扇区，用时</a:t>
            </a:r>
            <a:r>
              <a:rPr lang="en-US" altLang="zh-CN" sz="2400" dirty="0">
                <a:ea typeface="宋体" pitchFamily="2" charset="-122"/>
              </a:rPr>
              <a:t>3*0.3+0.3=1.2ms</a:t>
            </a:r>
            <a:endParaRPr lang="en-US" altLang="zh-CN" sz="2400" dirty="0">
              <a:ea typeface="宋体" pitchFamily="2" charset="-122"/>
            </a:endParaRPr>
          </a:p>
          <a:p>
            <a:pPr algn="just">
              <a:spcBef>
                <a:spcPct val="0"/>
              </a:spcBef>
            </a:pPr>
            <a:r>
              <a:rPr lang="zh-CN" altLang="en-US" sz="2400" dirty="0">
                <a:ea typeface="宋体" pitchFamily="2" charset="-122"/>
              </a:rPr>
              <a:t>最后访问</a:t>
            </a:r>
            <a:r>
              <a:rPr lang="en-US" altLang="zh-CN" sz="2400" dirty="0">
                <a:ea typeface="宋体" pitchFamily="2" charset="-122"/>
              </a:rPr>
              <a:t>3#</a:t>
            </a:r>
            <a:r>
              <a:rPr lang="zh-CN" altLang="en-US" sz="2400" dirty="0">
                <a:ea typeface="宋体" pitchFamily="2" charset="-122"/>
              </a:rPr>
              <a:t>扇区，用时</a:t>
            </a:r>
            <a:r>
              <a:rPr lang="en-US" altLang="zh-CN" sz="2400" dirty="0">
                <a:ea typeface="宋体" pitchFamily="2" charset="-122"/>
              </a:rPr>
              <a:t>2*0.3+0.3=0.9ms</a:t>
            </a:r>
            <a:endParaRPr lang="en-US" altLang="zh-CN" sz="2400" dirty="0">
              <a:ea typeface="宋体" pitchFamily="2" charset="-122"/>
            </a:endParaRPr>
          </a:p>
          <a:p>
            <a:pPr algn="just">
              <a:spcBef>
                <a:spcPct val="0"/>
              </a:spcBef>
            </a:pPr>
            <a:r>
              <a:rPr lang="zh-CN" altLang="en-US" sz="2400" dirty="0">
                <a:ea typeface="宋体" pitchFamily="2" charset="-122"/>
              </a:rPr>
              <a:t>磁头臂移动到</a:t>
            </a:r>
            <a:r>
              <a:rPr lang="en-US" altLang="zh-CN" sz="2400" dirty="0">
                <a:ea typeface="宋体" pitchFamily="2" charset="-122"/>
              </a:rPr>
              <a:t>2#</a:t>
            </a:r>
            <a:r>
              <a:rPr lang="zh-CN" altLang="en-US" sz="2400" dirty="0">
                <a:ea typeface="宋体" pitchFamily="2" charset="-122"/>
              </a:rPr>
              <a:t>磁道（第</a:t>
            </a:r>
            <a:r>
              <a:rPr lang="en-US" altLang="zh-CN" sz="2400" dirty="0">
                <a:ea typeface="宋体" pitchFamily="2" charset="-122"/>
              </a:rPr>
              <a:t>3</a:t>
            </a:r>
            <a:r>
              <a:rPr lang="zh-CN" altLang="en-US" sz="2400" dirty="0">
                <a:ea typeface="宋体" pitchFamily="2" charset="-122"/>
              </a:rPr>
              <a:t>次移动），用时</a:t>
            </a:r>
            <a:r>
              <a:rPr lang="en-US" altLang="zh-CN" sz="2400" dirty="0">
                <a:ea typeface="宋体" pitchFamily="2" charset="-122"/>
              </a:rPr>
              <a:t>0.3ms</a:t>
            </a:r>
            <a:endParaRPr lang="en-US" altLang="zh-CN" sz="2400" dirty="0">
              <a:ea typeface="宋体" pitchFamily="2" charset="-122"/>
            </a:endParaRPr>
          </a:p>
          <a:p>
            <a:pPr algn="just">
              <a:spcBef>
                <a:spcPct val="0"/>
              </a:spcBef>
            </a:pPr>
            <a:r>
              <a:rPr lang="en-US" altLang="zh-CN" sz="2400" dirty="0">
                <a:solidFill>
                  <a:srgbClr val="C00000"/>
                </a:solidFill>
                <a:ea typeface="宋体" pitchFamily="2" charset="-122"/>
              </a:rPr>
              <a:t>2#</a:t>
            </a:r>
            <a:r>
              <a:rPr lang="zh-CN" altLang="en-US" sz="2400" dirty="0">
                <a:solidFill>
                  <a:srgbClr val="C00000"/>
                </a:solidFill>
                <a:ea typeface="宋体" pitchFamily="2" charset="-122"/>
              </a:rPr>
              <a:t>磁道</a:t>
            </a:r>
            <a:r>
              <a:rPr lang="zh-CN" altLang="en-US" sz="2400" dirty="0">
                <a:ea typeface="宋体" pitchFamily="2" charset="-122"/>
              </a:rPr>
              <a:t>，访问</a:t>
            </a:r>
            <a:r>
              <a:rPr lang="en-US" altLang="zh-CN" sz="2400" dirty="0">
                <a:ea typeface="宋体" pitchFamily="2" charset="-122"/>
              </a:rPr>
              <a:t>7#</a:t>
            </a:r>
            <a:r>
              <a:rPr lang="zh-CN" altLang="en-US" sz="2400" dirty="0">
                <a:ea typeface="宋体" pitchFamily="2" charset="-122"/>
              </a:rPr>
              <a:t>扇区，用时</a:t>
            </a:r>
            <a:r>
              <a:rPr lang="en-US" altLang="zh-CN" sz="2400" dirty="0">
                <a:ea typeface="宋体" pitchFamily="2" charset="-122"/>
              </a:rPr>
              <a:t>2*0.3+0.3=0.9ms</a:t>
            </a:r>
            <a:endParaRPr lang="en-US" altLang="zh-CN" sz="2400" dirty="0">
              <a:ea typeface="宋体" pitchFamily="2" charset="-122"/>
            </a:endParaRPr>
          </a:p>
          <a:p>
            <a:pPr algn="just">
              <a:spcBef>
                <a:spcPct val="0"/>
              </a:spcBef>
            </a:pPr>
            <a:r>
              <a:rPr lang="zh-CN" altLang="en-US" sz="2400" dirty="0">
                <a:ea typeface="宋体" pitchFamily="2" charset="-122"/>
              </a:rPr>
              <a:t>再访问</a:t>
            </a:r>
            <a:r>
              <a:rPr lang="en-US" altLang="zh-CN" sz="2400" dirty="0">
                <a:ea typeface="宋体" pitchFamily="2" charset="-122"/>
              </a:rPr>
              <a:t>1#</a:t>
            </a:r>
            <a:r>
              <a:rPr lang="zh-CN" altLang="en-US" sz="2400" dirty="0">
                <a:ea typeface="宋体" pitchFamily="2" charset="-122"/>
              </a:rPr>
              <a:t>扇区，</a:t>
            </a:r>
            <a:r>
              <a:rPr lang="en-US" altLang="zh-CN" sz="2400" dirty="0">
                <a:ea typeface="宋体" pitchFamily="2" charset="-122"/>
              </a:rPr>
              <a:t>0.3+0.3=0.6ms</a:t>
            </a:r>
            <a:endParaRPr lang="en-US" altLang="zh-CN" sz="2400" dirty="0">
              <a:ea typeface="宋体" pitchFamily="2" charset="-122"/>
            </a:endParaRPr>
          </a:p>
          <a:p>
            <a:pPr algn="just">
              <a:spcBef>
                <a:spcPct val="0"/>
              </a:spcBef>
            </a:pPr>
            <a:r>
              <a:rPr lang="zh-CN" altLang="en-US" sz="2400" dirty="0">
                <a:ea typeface="宋体" pitchFamily="2" charset="-122"/>
              </a:rPr>
              <a:t>磁头臂移动到</a:t>
            </a:r>
            <a:r>
              <a:rPr lang="en-US" altLang="zh-CN" sz="2400" dirty="0">
                <a:ea typeface="宋体" pitchFamily="2" charset="-122"/>
              </a:rPr>
              <a:t>3#</a:t>
            </a:r>
            <a:r>
              <a:rPr lang="zh-CN" altLang="en-US" sz="2400" dirty="0">
                <a:ea typeface="宋体" pitchFamily="2" charset="-122"/>
              </a:rPr>
              <a:t>磁道（第</a:t>
            </a:r>
            <a:r>
              <a:rPr lang="en-US" altLang="zh-CN" sz="2400" dirty="0">
                <a:ea typeface="宋体" pitchFamily="2" charset="-122"/>
              </a:rPr>
              <a:t>4</a:t>
            </a:r>
            <a:r>
              <a:rPr lang="zh-CN" altLang="en-US" sz="2400" dirty="0">
                <a:ea typeface="宋体" pitchFamily="2" charset="-122"/>
              </a:rPr>
              <a:t>次移动），用时</a:t>
            </a:r>
            <a:r>
              <a:rPr lang="en-US" altLang="zh-CN" sz="2400" dirty="0">
                <a:ea typeface="宋体" pitchFamily="2" charset="-122"/>
              </a:rPr>
              <a:t>0.3ms</a:t>
            </a:r>
            <a:endParaRPr lang="en-US" altLang="zh-CN" sz="2400" dirty="0">
              <a:ea typeface="宋体" pitchFamily="2" charset="-122"/>
            </a:endParaRPr>
          </a:p>
          <a:p>
            <a:pPr algn="just">
              <a:spcBef>
                <a:spcPct val="0"/>
              </a:spcBef>
            </a:pPr>
            <a:r>
              <a:rPr lang="en-US" altLang="zh-CN" sz="2400" dirty="0">
                <a:solidFill>
                  <a:srgbClr val="C00000"/>
                </a:solidFill>
                <a:ea typeface="宋体" pitchFamily="2" charset="-122"/>
              </a:rPr>
              <a:t>3#</a:t>
            </a:r>
            <a:r>
              <a:rPr lang="zh-CN" altLang="en-US" sz="2400" dirty="0">
                <a:solidFill>
                  <a:srgbClr val="C00000"/>
                </a:solidFill>
                <a:ea typeface="宋体" pitchFamily="2" charset="-122"/>
              </a:rPr>
              <a:t>磁道</a:t>
            </a:r>
            <a:r>
              <a:rPr lang="zh-CN" altLang="en-US" sz="2400" dirty="0">
                <a:ea typeface="宋体" pitchFamily="2" charset="-122"/>
              </a:rPr>
              <a:t>，访问</a:t>
            </a:r>
            <a:r>
              <a:rPr lang="en-US" altLang="zh-CN" sz="2400" dirty="0">
                <a:ea typeface="宋体" pitchFamily="2" charset="-122"/>
              </a:rPr>
              <a:t>3#</a:t>
            </a:r>
            <a:r>
              <a:rPr lang="zh-CN" altLang="en-US" sz="2400" dirty="0">
                <a:ea typeface="宋体" pitchFamily="2" charset="-122"/>
              </a:rPr>
              <a:t>扇区，用时</a:t>
            </a:r>
            <a:r>
              <a:rPr lang="en-US" altLang="zh-CN" sz="2400" dirty="0">
                <a:ea typeface="宋体" pitchFamily="2" charset="-122"/>
              </a:rPr>
              <a:t>0.3ms</a:t>
            </a:r>
            <a:endParaRPr lang="en-US" altLang="zh-CN" sz="2400" dirty="0">
              <a:ea typeface="宋体" pitchFamily="2" charset="-122"/>
            </a:endParaRPr>
          </a:p>
          <a:p>
            <a:pPr algn="just">
              <a:spcBef>
                <a:spcPct val="0"/>
              </a:spcBef>
            </a:pPr>
            <a:r>
              <a:rPr lang="zh-CN" altLang="en-US" sz="2400" dirty="0">
                <a:ea typeface="宋体" pitchFamily="2" charset="-122"/>
              </a:rPr>
              <a:t>再访问</a:t>
            </a:r>
            <a:r>
              <a:rPr lang="en-US" altLang="zh-CN" sz="2400" dirty="0">
                <a:ea typeface="宋体" pitchFamily="2" charset="-122"/>
              </a:rPr>
              <a:t>2#</a:t>
            </a:r>
            <a:r>
              <a:rPr lang="zh-CN" altLang="en-US" sz="2400" dirty="0">
                <a:ea typeface="宋体" pitchFamily="2" charset="-122"/>
              </a:rPr>
              <a:t>扇区，用时</a:t>
            </a:r>
            <a:r>
              <a:rPr lang="en-US" altLang="zh-CN" sz="2400" dirty="0">
                <a:ea typeface="宋体" pitchFamily="2" charset="-122"/>
              </a:rPr>
              <a:t>6*0.3+0.3=2.1ms			</a:t>
            </a:r>
            <a:endParaRPr lang="zh-CN" altLang="en-US" sz="2400" dirty="0">
              <a:ea typeface="宋体" pitchFamily="2" charset="-122"/>
            </a:endParaRPr>
          </a:p>
        </p:txBody>
      </p:sp>
      <p:sp>
        <p:nvSpPr>
          <p:cNvPr id="792579" name="Text Box 3"/>
          <p:cNvSpPr txBox="1">
            <a:spLocks noChangeArrowheads="1"/>
          </p:cNvSpPr>
          <p:nvPr/>
        </p:nvSpPr>
        <p:spPr bwMode="auto">
          <a:xfrm>
            <a:off x="431800" y="152400"/>
            <a:ext cx="81010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rgbClr val="0000FF"/>
                </a:solidFill>
                <a:latin typeface="Tahoma" pitchFamily="34" charset="0"/>
              </a:rPr>
              <a:t>参考答案：</a:t>
            </a:r>
            <a:endParaRPr lang="zh-CN" altLang="en-US" sz="2400" dirty="0">
              <a:solidFill>
                <a:srgbClr val="0000FF"/>
              </a:solidFill>
              <a:latin typeface="Tahoma" pitchFamily="34"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30EC30C2-75FD-47EB-B96D-7B9C11B274E1}" type="slidenum">
              <a:rPr lang="en-US" altLang="zh-CN"/>
            </a:fld>
            <a:endParaRPr lang="en-US" altLang="zh-CN"/>
          </a:p>
        </p:txBody>
      </p:sp>
      <p:sp>
        <p:nvSpPr>
          <p:cNvPr id="792578" name="Text Box 2"/>
          <p:cNvSpPr txBox="1">
            <a:spLocks noChangeArrowheads="1"/>
          </p:cNvSpPr>
          <p:nvPr/>
        </p:nvSpPr>
        <p:spPr bwMode="auto">
          <a:xfrm>
            <a:off x="358775" y="663575"/>
            <a:ext cx="817403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400" dirty="0" smtClean="0">
                <a:ea typeface="宋体" pitchFamily="2" charset="-122"/>
              </a:rPr>
              <a:t>综上所述</a:t>
            </a:r>
            <a:r>
              <a:rPr lang="zh-CN" altLang="en-US" sz="2400" dirty="0">
                <a:ea typeface="宋体" pitchFamily="2" charset="-122"/>
              </a:rPr>
              <a:t>，各个扇区的访问顺序为</a:t>
            </a:r>
            <a:r>
              <a:rPr lang="en-US" altLang="zh-CN" sz="2400" dirty="0">
                <a:ea typeface="宋体" pitchFamily="2" charset="-122"/>
              </a:rPr>
              <a:t>0</a:t>
            </a:r>
            <a:r>
              <a:rPr lang="zh-CN" altLang="en-US" sz="2400" dirty="0">
                <a:ea typeface="宋体" pitchFamily="2" charset="-122"/>
              </a:rPr>
              <a:t>道</a:t>
            </a:r>
            <a:r>
              <a:rPr lang="en-US" altLang="zh-CN" sz="2400" dirty="0">
                <a:ea typeface="宋体" pitchFamily="2" charset="-122"/>
              </a:rPr>
              <a:t>5</a:t>
            </a:r>
            <a:r>
              <a:rPr lang="zh-CN" altLang="en-US" sz="2400" dirty="0">
                <a:ea typeface="宋体" pitchFamily="2" charset="-122"/>
              </a:rPr>
              <a:t>扇区、</a:t>
            </a:r>
            <a:r>
              <a:rPr lang="en-US" altLang="zh-CN" sz="2400" dirty="0">
                <a:ea typeface="宋体" pitchFamily="2" charset="-122"/>
              </a:rPr>
              <a:t>0</a:t>
            </a:r>
            <a:r>
              <a:rPr lang="zh-CN" altLang="en-US" sz="2400" dirty="0">
                <a:ea typeface="宋体" pitchFamily="2" charset="-122"/>
              </a:rPr>
              <a:t>道</a:t>
            </a:r>
            <a:r>
              <a:rPr lang="en-US" altLang="zh-CN" sz="2400" dirty="0">
                <a:ea typeface="宋体" pitchFamily="2" charset="-122"/>
              </a:rPr>
              <a:t>2</a:t>
            </a:r>
            <a:r>
              <a:rPr lang="zh-CN" altLang="en-US" sz="2400" dirty="0">
                <a:ea typeface="宋体" pitchFamily="2" charset="-122"/>
              </a:rPr>
              <a:t>扇区、</a:t>
            </a:r>
            <a:r>
              <a:rPr lang="en-US" altLang="zh-CN" sz="2400" dirty="0">
                <a:ea typeface="宋体" pitchFamily="2" charset="-122"/>
              </a:rPr>
              <a:t>1</a:t>
            </a:r>
            <a:r>
              <a:rPr lang="zh-CN" altLang="en-US" sz="2400" dirty="0">
                <a:ea typeface="宋体" pitchFamily="2" charset="-122"/>
              </a:rPr>
              <a:t>道</a:t>
            </a:r>
            <a:r>
              <a:rPr lang="en-US" altLang="zh-CN" sz="2400" dirty="0">
                <a:ea typeface="宋体" pitchFamily="2" charset="-122"/>
              </a:rPr>
              <a:t>4</a:t>
            </a:r>
            <a:r>
              <a:rPr lang="zh-CN" altLang="en-US" sz="2400" dirty="0">
                <a:ea typeface="宋体" pitchFamily="2" charset="-122"/>
              </a:rPr>
              <a:t>扇区、</a:t>
            </a:r>
            <a:r>
              <a:rPr lang="en-US" altLang="zh-CN" sz="2400" dirty="0">
                <a:ea typeface="宋体" pitchFamily="2" charset="-122"/>
              </a:rPr>
              <a:t>1</a:t>
            </a:r>
            <a:r>
              <a:rPr lang="zh-CN" altLang="en-US" sz="2400" dirty="0">
                <a:ea typeface="宋体" pitchFamily="2" charset="-122"/>
              </a:rPr>
              <a:t>道</a:t>
            </a:r>
            <a:r>
              <a:rPr lang="en-US" altLang="zh-CN" sz="2400" dirty="0">
                <a:ea typeface="宋体" pitchFamily="2" charset="-122"/>
              </a:rPr>
              <a:t>0</a:t>
            </a:r>
            <a:r>
              <a:rPr lang="zh-CN" altLang="en-US" sz="2400" dirty="0">
                <a:ea typeface="宋体" pitchFamily="2" charset="-122"/>
              </a:rPr>
              <a:t>扇区、</a:t>
            </a:r>
            <a:r>
              <a:rPr lang="en-US" altLang="zh-CN" sz="2400" dirty="0">
                <a:ea typeface="宋体" pitchFamily="2" charset="-122"/>
              </a:rPr>
              <a:t>1</a:t>
            </a:r>
            <a:r>
              <a:rPr lang="zh-CN" altLang="en-US" sz="2400" dirty="0">
                <a:ea typeface="宋体" pitchFamily="2" charset="-122"/>
              </a:rPr>
              <a:t>道</a:t>
            </a:r>
            <a:r>
              <a:rPr lang="en-US" altLang="zh-CN" sz="2400" dirty="0">
                <a:ea typeface="宋体" pitchFamily="2" charset="-122"/>
              </a:rPr>
              <a:t>3</a:t>
            </a:r>
            <a:r>
              <a:rPr lang="zh-CN" altLang="en-US" sz="2400" dirty="0">
                <a:ea typeface="宋体" pitchFamily="2" charset="-122"/>
              </a:rPr>
              <a:t>扇区、</a:t>
            </a:r>
            <a:r>
              <a:rPr lang="en-US" altLang="zh-CN" sz="2400" dirty="0">
                <a:ea typeface="宋体" pitchFamily="2" charset="-122"/>
              </a:rPr>
              <a:t>2</a:t>
            </a:r>
            <a:r>
              <a:rPr lang="zh-CN" altLang="en-US" sz="2400" dirty="0">
                <a:ea typeface="宋体" pitchFamily="2" charset="-122"/>
              </a:rPr>
              <a:t>道</a:t>
            </a:r>
            <a:r>
              <a:rPr lang="en-US" altLang="zh-CN" sz="2400" dirty="0">
                <a:ea typeface="宋体" pitchFamily="2" charset="-122"/>
              </a:rPr>
              <a:t>7</a:t>
            </a:r>
            <a:r>
              <a:rPr lang="zh-CN" altLang="en-US" sz="2400" dirty="0">
                <a:ea typeface="宋体" pitchFamily="2" charset="-122"/>
              </a:rPr>
              <a:t>扇区、</a:t>
            </a:r>
            <a:r>
              <a:rPr lang="en-US" altLang="zh-CN" sz="2400" dirty="0">
                <a:ea typeface="宋体" pitchFamily="2" charset="-122"/>
              </a:rPr>
              <a:t>2</a:t>
            </a:r>
            <a:r>
              <a:rPr lang="zh-CN" altLang="en-US" sz="2400" dirty="0">
                <a:ea typeface="宋体" pitchFamily="2" charset="-122"/>
              </a:rPr>
              <a:t>道</a:t>
            </a:r>
            <a:r>
              <a:rPr lang="en-US" altLang="zh-CN" sz="2400" dirty="0">
                <a:ea typeface="宋体" pitchFamily="2" charset="-122"/>
              </a:rPr>
              <a:t>1</a:t>
            </a:r>
            <a:r>
              <a:rPr lang="zh-CN" altLang="en-US" sz="2400" dirty="0">
                <a:ea typeface="宋体" pitchFamily="2" charset="-122"/>
              </a:rPr>
              <a:t>扇区、</a:t>
            </a:r>
            <a:r>
              <a:rPr lang="en-US" altLang="zh-CN" sz="2400" dirty="0">
                <a:ea typeface="宋体" pitchFamily="2" charset="-122"/>
              </a:rPr>
              <a:t>3</a:t>
            </a:r>
            <a:r>
              <a:rPr lang="zh-CN" altLang="en-US" sz="2400" dirty="0">
                <a:ea typeface="宋体" pitchFamily="2" charset="-122"/>
              </a:rPr>
              <a:t>道</a:t>
            </a:r>
            <a:r>
              <a:rPr lang="en-US" altLang="zh-CN" sz="2400" dirty="0">
                <a:ea typeface="宋体" pitchFamily="2" charset="-122"/>
              </a:rPr>
              <a:t>3</a:t>
            </a:r>
            <a:r>
              <a:rPr lang="zh-CN" altLang="en-US" sz="2400" dirty="0">
                <a:ea typeface="宋体" pitchFamily="2" charset="-122"/>
              </a:rPr>
              <a:t>扇区、</a:t>
            </a:r>
            <a:r>
              <a:rPr lang="en-US" altLang="zh-CN" sz="2400" dirty="0">
                <a:ea typeface="宋体" pitchFamily="2" charset="-122"/>
              </a:rPr>
              <a:t>3</a:t>
            </a:r>
            <a:r>
              <a:rPr lang="zh-CN" altLang="en-US" sz="2400" dirty="0">
                <a:ea typeface="宋体" pitchFamily="2" charset="-122"/>
              </a:rPr>
              <a:t>道</a:t>
            </a:r>
            <a:r>
              <a:rPr lang="en-US" altLang="zh-CN" sz="2400" dirty="0">
                <a:ea typeface="宋体" pitchFamily="2" charset="-122"/>
              </a:rPr>
              <a:t>2</a:t>
            </a:r>
            <a:r>
              <a:rPr lang="zh-CN" altLang="en-US" sz="2400" dirty="0">
                <a:ea typeface="宋体" pitchFamily="2" charset="-122"/>
              </a:rPr>
              <a:t>扇区。						</a:t>
            </a:r>
            <a:endParaRPr lang="zh-CN" altLang="en-US" sz="2400" dirty="0">
              <a:ea typeface="宋体" pitchFamily="2" charset="-122"/>
            </a:endParaRPr>
          </a:p>
          <a:p>
            <a:pPr algn="just">
              <a:spcBef>
                <a:spcPct val="0"/>
              </a:spcBef>
            </a:pPr>
            <a:r>
              <a:rPr lang="zh-CN" altLang="en-US" sz="2400" dirty="0">
                <a:ea typeface="宋体" pitchFamily="2" charset="-122"/>
              </a:rPr>
              <a:t>磁头臂总共移动</a:t>
            </a:r>
            <a:r>
              <a:rPr lang="en-US" altLang="zh-CN" sz="2400" dirty="0">
                <a:ea typeface="宋体" pitchFamily="2" charset="-122"/>
              </a:rPr>
              <a:t>4</a:t>
            </a:r>
            <a:r>
              <a:rPr lang="zh-CN" altLang="en-US" sz="2400" dirty="0">
                <a:ea typeface="宋体" pitchFamily="2" charset="-122"/>
              </a:rPr>
              <a:t>次。										</a:t>
            </a:r>
            <a:endParaRPr lang="zh-CN" altLang="en-US" sz="2400" dirty="0">
              <a:ea typeface="宋体" pitchFamily="2" charset="-122"/>
            </a:endParaRPr>
          </a:p>
          <a:p>
            <a:pPr>
              <a:spcBef>
                <a:spcPct val="0"/>
              </a:spcBef>
            </a:pPr>
            <a:r>
              <a:rPr lang="zh-CN" altLang="en-US" sz="2400" dirty="0">
                <a:ea typeface="宋体" pitchFamily="2" charset="-122"/>
              </a:rPr>
              <a:t>读取文件</a:t>
            </a:r>
            <a:r>
              <a:rPr lang="en-US" altLang="zh-CN" sz="2400" dirty="0">
                <a:ea typeface="宋体" pitchFamily="2" charset="-122"/>
              </a:rPr>
              <a:t>File</a:t>
            </a:r>
            <a:r>
              <a:rPr lang="zh-CN" altLang="en-US" sz="2400" dirty="0">
                <a:ea typeface="宋体" pitchFamily="2" charset="-122"/>
              </a:rPr>
              <a:t>至少</a:t>
            </a:r>
            <a:r>
              <a:rPr lang="zh-CN" altLang="en-US" sz="2400" dirty="0" smtClean="0">
                <a:ea typeface="宋体" pitchFamily="2" charset="-122"/>
              </a:rPr>
              <a:t>需要：</a:t>
            </a:r>
            <a:r>
              <a:rPr lang="en-US" altLang="zh-CN" sz="2400" dirty="0" smtClean="0">
                <a:ea typeface="宋体" pitchFamily="2" charset="-122"/>
              </a:rPr>
              <a:t>0.3+0.9+1.5+0.3+0.3+1.2+0.9+0.3+0.9+0.6+0.3+0.3+2.1=9.9ms</a:t>
            </a:r>
            <a:r>
              <a:rPr lang="en-US" altLang="zh-CN" sz="2400" dirty="0">
                <a:ea typeface="宋体" pitchFamily="2" charset="-122"/>
              </a:rPr>
              <a:t>	</a:t>
            </a:r>
            <a:endParaRPr lang="en-US" altLang="zh-CN" sz="2400" dirty="0">
              <a:ea typeface="宋体" pitchFamily="2" charset="-122"/>
            </a:endParaRPr>
          </a:p>
          <a:p>
            <a:pPr algn="just">
              <a:spcBef>
                <a:spcPct val="0"/>
              </a:spcBef>
            </a:pPr>
            <a:endParaRPr lang="zh-CN" altLang="en-US" sz="2400" dirty="0">
              <a:ea typeface="宋体" pitchFamily="2" charset="-122"/>
            </a:endParaRPr>
          </a:p>
        </p:txBody>
      </p:sp>
      <p:sp>
        <p:nvSpPr>
          <p:cNvPr id="792579" name="Text Box 3"/>
          <p:cNvSpPr txBox="1">
            <a:spLocks noChangeArrowheads="1"/>
          </p:cNvSpPr>
          <p:nvPr/>
        </p:nvSpPr>
        <p:spPr bwMode="auto">
          <a:xfrm>
            <a:off x="431800" y="152400"/>
            <a:ext cx="81010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rgbClr val="0000FF"/>
                </a:solidFill>
                <a:latin typeface="Tahoma" pitchFamily="34" charset="0"/>
              </a:rPr>
              <a:t>参考答案：</a:t>
            </a:r>
            <a:endParaRPr lang="zh-CN" altLang="en-US" sz="2400" dirty="0">
              <a:solidFill>
                <a:srgbClr val="0000FF"/>
              </a:solidFill>
              <a:latin typeface="Tahom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latin typeface="+mn-ea"/>
                <a:ea typeface="+mn-ea"/>
              </a:rPr>
              <a:t>6.1.3  I/O</a:t>
            </a:r>
            <a:r>
              <a:rPr lang="zh-CN" altLang="en-US" sz="4000" dirty="0">
                <a:latin typeface="+mn-ea"/>
                <a:ea typeface="+mn-ea"/>
              </a:rPr>
              <a:t>系统接口</a:t>
            </a:r>
            <a:endParaRPr lang="zh-CN" altLang="en-US" sz="4000" dirty="0">
              <a:latin typeface="+mn-ea"/>
              <a:ea typeface="+mn-ea"/>
            </a:endParaRPr>
          </a:p>
        </p:txBody>
      </p:sp>
      <p:sp>
        <p:nvSpPr>
          <p:cNvPr id="3" name="内容占位符 2"/>
          <p:cNvSpPr>
            <a:spLocks noGrp="1"/>
          </p:cNvSpPr>
          <p:nvPr>
            <p:ph idx="1"/>
          </p:nvPr>
        </p:nvSpPr>
        <p:spPr/>
        <p:txBody>
          <a:bodyPr>
            <a:normAutofit/>
          </a:bodyPr>
          <a:lstStyle/>
          <a:p>
            <a:r>
              <a:rPr lang="zh-CN" altLang="en-US" dirty="0" smtClean="0"/>
              <a:t>流</a:t>
            </a:r>
            <a:r>
              <a:rPr lang="zh-CN" altLang="en-US" dirty="0"/>
              <a:t>设备接口</a:t>
            </a:r>
            <a:br>
              <a:rPr lang="zh-CN" altLang="en-US" dirty="0"/>
            </a:br>
            <a:r>
              <a:rPr lang="zh-CN" altLang="en-US" dirty="0" smtClean="0"/>
              <a:t>流</a:t>
            </a:r>
            <a:r>
              <a:rPr lang="zh-CN" altLang="en-US" dirty="0"/>
              <a:t>设备接口是流设备管理程序与高层之间的接口。该接口又称为字符设备接口，它反映了大部分字符设备的本质特征，用于控制字符设备的输入或输出</a:t>
            </a:r>
            <a:r>
              <a:rPr lang="zh-CN" altLang="en-US" dirty="0" smtClean="0"/>
              <a:t>。</a:t>
            </a:r>
            <a:endParaRPr lang="en-US" altLang="zh-CN" dirty="0" smtClean="0"/>
          </a:p>
          <a:p>
            <a:pPr lvl="1"/>
            <a:r>
              <a:rPr lang="zh-CN" altLang="en-US" dirty="0"/>
              <a:t>字符</a:t>
            </a:r>
            <a:r>
              <a:rPr lang="zh-CN" altLang="en-US" dirty="0" smtClean="0"/>
              <a:t>设备</a:t>
            </a:r>
            <a:r>
              <a:rPr lang="en-US" altLang="zh-CN" dirty="0" smtClean="0">
                <a:sym typeface="Wingdings" panose="05000000000000000000" pitchFamily="2" charset="2"/>
              </a:rPr>
              <a:t></a:t>
            </a:r>
            <a:r>
              <a:rPr lang="zh-CN" altLang="en-US" dirty="0" smtClean="0">
                <a:sym typeface="Wingdings" panose="05000000000000000000" pitchFamily="2" charset="2"/>
              </a:rPr>
              <a:t>交互式终端（键盘、显示器）</a:t>
            </a:r>
            <a:endParaRPr lang="en-US" altLang="zh-CN" dirty="0" smtClean="0"/>
          </a:p>
          <a:p>
            <a:pPr lvl="1"/>
            <a:r>
              <a:rPr lang="en-US" altLang="zh-CN" dirty="0"/>
              <a:t>get</a:t>
            </a:r>
            <a:r>
              <a:rPr lang="zh-CN" altLang="en-US" dirty="0"/>
              <a:t>和</a:t>
            </a:r>
            <a:r>
              <a:rPr lang="en-US" altLang="zh-CN" dirty="0"/>
              <a:t>put</a:t>
            </a:r>
            <a:r>
              <a:rPr lang="zh-CN" altLang="en-US" dirty="0"/>
              <a:t>操作</a:t>
            </a:r>
            <a:r>
              <a:rPr lang="zh-CN" altLang="en-US" dirty="0" smtClean="0"/>
              <a:t>。</a:t>
            </a:r>
            <a:endParaRPr lang="en-US" altLang="zh-CN" dirty="0" smtClean="0"/>
          </a:p>
          <a:p>
            <a:pPr lvl="1"/>
            <a:r>
              <a:rPr lang="en-US" altLang="zh-CN" dirty="0"/>
              <a:t>in-control</a:t>
            </a:r>
            <a:r>
              <a:rPr lang="zh-CN" altLang="en-US" dirty="0"/>
              <a:t>指令</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latin typeface="+mn-ea"/>
                <a:ea typeface="+mn-ea"/>
              </a:rPr>
              <a:t>6.1.3  I/O</a:t>
            </a:r>
            <a:r>
              <a:rPr lang="zh-CN" altLang="en-US" sz="4000" dirty="0">
                <a:latin typeface="+mn-ea"/>
                <a:ea typeface="+mn-ea"/>
              </a:rPr>
              <a:t>系统接口</a:t>
            </a:r>
            <a:endParaRPr lang="zh-CN" altLang="en-US" sz="4000" dirty="0">
              <a:latin typeface="+mn-ea"/>
              <a:ea typeface="+mn-ea"/>
            </a:endParaRPr>
          </a:p>
        </p:txBody>
      </p:sp>
      <p:sp>
        <p:nvSpPr>
          <p:cNvPr id="3" name="内容占位符 2"/>
          <p:cNvSpPr>
            <a:spLocks noGrp="1"/>
          </p:cNvSpPr>
          <p:nvPr>
            <p:ph idx="1"/>
          </p:nvPr>
        </p:nvSpPr>
        <p:spPr/>
        <p:txBody>
          <a:bodyPr>
            <a:normAutofit/>
          </a:bodyPr>
          <a:lstStyle/>
          <a:p>
            <a:r>
              <a:rPr lang="zh-CN" altLang="en-US" dirty="0" smtClean="0"/>
              <a:t>网络</a:t>
            </a:r>
            <a:r>
              <a:rPr lang="zh-CN" altLang="en-US" dirty="0"/>
              <a:t>通信接口</a:t>
            </a:r>
            <a:br>
              <a:rPr lang="zh-CN" altLang="en-US" dirty="0"/>
            </a:br>
            <a:r>
              <a:rPr lang="zh-CN" altLang="en-US" dirty="0" smtClean="0"/>
              <a:t>在</a:t>
            </a:r>
            <a:r>
              <a:rPr lang="zh-CN" altLang="en-US" dirty="0"/>
              <a:t>现代</a:t>
            </a:r>
            <a:r>
              <a:rPr lang="en-US" altLang="zh-CN" dirty="0"/>
              <a:t>OS</a:t>
            </a:r>
            <a:r>
              <a:rPr lang="zh-CN" altLang="en-US" dirty="0"/>
              <a:t>中，都提供了面向网络的功能。但首先还需要通过某种方式把计算机连接到网络上。同时操作系统也必须提供相应的网络软件和网络通信接口，使计算机能通过网络与网络上的其它计算机进行通信或上网浏览</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smtClean="0"/>
              <a:t>6.2  I/O</a:t>
            </a:r>
            <a:r>
              <a:rPr lang="zh-CN" altLang="en-US" sz="3200" dirty="0" smtClean="0"/>
              <a:t>设备和设备控制器</a:t>
            </a:r>
            <a:endParaRPr lang="zh-CN" altLang="en-US" sz="3200" dirty="0" smtClean="0">
              <a:latin typeface="黑体" panose="02010609060101010101" pitchFamily="49"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a:lnSpc>
                <a:spcPct val="110000"/>
              </a:lnSpc>
              <a:spcBef>
                <a:spcPct val="0"/>
              </a:spcBef>
            </a:pPr>
            <a:r>
              <a:rPr lang="en-US" altLang="zh-CN" sz="2800" dirty="0" smtClean="0">
                <a:latin typeface="黑体" panose="02010609060101010101" pitchFamily="49" charset="-122"/>
                <a:ea typeface="黑体" panose="02010609060101010101" pitchFamily="49" charset="-122"/>
              </a:rPr>
              <a:t>I/O</a:t>
            </a:r>
            <a:r>
              <a:rPr lang="zh-CN" altLang="en-US" sz="2800" dirty="0" smtClean="0">
                <a:latin typeface="黑体" panose="02010609060101010101" pitchFamily="49" charset="-122"/>
                <a:ea typeface="黑体" panose="02010609060101010101" pitchFamily="49" charset="-122"/>
              </a:rPr>
              <a:t>设备一般由机械部件和电子部件两部分组成，通常将两部分分开，以提供更加模块化和通用化的设计。</a:t>
            </a:r>
            <a:endParaRPr lang="en-US" altLang="zh-CN" sz="2800" dirty="0" smtClean="0">
              <a:latin typeface="黑体" panose="02010609060101010101" pitchFamily="49" charset="-122"/>
              <a:ea typeface="黑体" panose="02010609060101010101" pitchFamily="49" charset="-122"/>
            </a:endParaRPr>
          </a:p>
          <a:p>
            <a:pPr lvl="1">
              <a:lnSpc>
                <a:spcPct val="110000"/>
              </a:lnSpc>
              <a:spcBef>
                <a:spcPct val="0"/>
              </a:spcBef>
            </a:pPr>
            <a:r>
              <a:rPr lang="zh-CN" altLang="en-US" sz="2400" dirty="0" smtClean="0">
                <a:latin typeface="黑体" panose="02010609060101010101" pitchFamily="49" charset="-122"/>
                <a:ea typeface="黑体" panose="02010609060101010101" pitchFamily="49" charset="-122"/>
              </a:rPr>
              <a:t>机械部分</a:t>
            </a:r>
            <a:r>
              <a:rPr lang="en-US" altLang="zh-CN" sz="2400" dirty="0" smtClean="0">
                <a:latin typeface="黑体" panose="02010609060101010101" pitchFamily="49" charset="-122"/>
                <a:ea typeface="黑体" panose="02010609060101010101" pitchFamily="49" charset="-122"/>
                <a:sym typeface="Wingdings" panose="05000000000000000000" pitchFamily="2" charset="2"/>
              </a:rPr>
              <a:t>I/O</a:t>
            </a:r>
            <a:r>
              <a:rPr lang="zh-CN" altLang="en-US" sz="2400" dirty="0" smtClean="0">
                <a:latin typeface="黑体" panose="02010609060101010101" pitchFamily="49" charset="-122"/>
                <a:ea typeface="黑体" panose="02010609060101010101" pitchFamily="49" charset="-122"/>
                <a:sym typeface="Wingdings" panose="05000000000000000000" pitchFamily="2" charset="2"/>
              </a:rPr>
              <a:t>设备</a:t>
            </a:r>
            <a:endParaRPr lang="en-US" altLang="zh-CN" sz="2400" dirty="0" smtClean="0">
              <a:latin typeface="黑体" panose="02010609060101010101" pitchFamily="49" charset="-122"/>
              <a:ea typeface="黑体" panose="02010609060101010101" pitchFamily="49" charset="-122"/>
            </a:endParaRPr>
          </a:p>
          <a:p>
            <a:pPr lvl="1">
              <a:lnSpc>
                <a:spcPct val="110000"/>
              </a:lnSpc>
              <a:spcBef>
                <a:spcPct val="0"/>
              </a:spcBef>
            </a:pPr>
            <a:r>
              <a:rPr lang="zh-CN" altLang="en-US" sz="2400" dirty="0" smtClean="0">
                <a:latin typeface="黑体" panose="02010609060101010101" pitchFamily="49" charset="-122"/>
                <a:ea typeface="黑体" panose="02010609060101010101" pitchFamily="49" charset="-122"/>
              </a:rPr>
              <a:t>电子部件</a:t>
            </a:r>
            <a:r>
              <a:rPr lang="en-US" altLang="zh-CN" sz="2400" dirty="0" smtClean="0">
                <a:latin typeface="黑体" panose="02010609060101010101" pitchFamily="49" charset="-122"/>
                <a:ea typeface="黑体" panose="02010609060101010101" pitchFamily="49" charset="-122"/>
                <a:sym typeface="Wingdings" panose="05000000000000000000" pitchFamily="2" charset="2"/>
              </a:rPr>
              <a:t></a:t>
            </a:r>
            <a:r>
              <a:rPr lang="zh-CN" altLang="en-US" sz="2400" dirty="0" smtClean="0">
                <a:solidFill>
                  <a:srgbClr val="FF0000"/>
                </a:solidFill>
                <a:latin typeface="黑体" panose="02010609060101010101" pitchFamily="49" charset="-122"/>
                <a:ea typeface="黑体" panose="02010609060101010101" pitchFamily="49" charset="-122"/>
              </a:rPr>
              <a:t>设备控制器</a:t>
            </a:r>
            <a:r>
              <a:rPr lang="zh-CN" altLang="en-US" sz="2400" dirty="0" smtClean="0">
                <a:latin typeface="黑体" panose="02010609060101010101" pitchFamily="49" charset="-122"/>
                <a:ea typeface="黑体" panose="02010609060101010101" pitchFamily="49" charset="-122"/>
              </a:rPr>
              <a:t>或</a:t>
            </a:r>
            <a:r>
              <a:rPr lang="zh-CN" altLang="en-US" sz="2400" dirty="0" smtClean="0">
                <a:solidFill>
                  <a:srgbClr val="FF0000"/>
                </a:solidFill>
                <a:latin typeface="黑体" panose="02010609060101010101" pitchFamily="49" charset="-122"/>
                <a:ea typeface="黑体" panose="02010609060101010101" pitchFamily="49" charset="-122"/>
              </a:rPr>
              <a:t>适配器（</a:t>
            </a:r>
            <a:r>
              <a:rPr lang="en-US" altLang="zh-CN" sz="2400" dirty="0" smtClean="0">
                <a:solidFill>
                  <a:srgbClr val="FF0000"/>
                </a:solidFill>
                <a:latin typeface="黑体" panose="02010609060101010101" pitchFamily="49" charset="-122"/>
                <a:ea typeface="黑体" panose="02010609060101010101" pitchFamily="49" charset="-122"/>
              </a:rPr>
              <a:t>adapter</a:t>
            </a:r>
            <a:r>
              <a:rPr lang="zh-CN" altLang="en-US" sz="2400" dirty="0" smtClean="0">
                <a:solidFill>
                  <a:srgbClr val="FF0000"/>
                </a:solidFill>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a:lnSpc>
                <a:spcPct val="110000"/>
              </a:lnSpc>
              <a:spcBef>
                <a:spcPct val="0"/>
              </a:spcBef>
            </a:pPr>
            <a:r>
              <a:rPr lang="zh-CN" altLang="en-US" sz="2800" dirty="0" smtClean="0">
                <a:latin typeface="黑体" panose="02010609060101010101" pitchFamily="49" charset="-122"/>
                <a:ea typeface="黑体" panose="02010609060101010101" pitchFamily="49" charset="-122"/>
              </a:rPr>
              <a:t>在个人电脑中，它经常以印刷电路板的形式出现，可以插入计算机的扩展槽中。</a:t>
            </a:r>
            <a:endParaRPr lang="en-US" altLang="zh-CN" sz="2800" dirty="0" smtClean="0">
              <a:latin typeface="黑体" panose="02010609060101010101" pitchFamily="49" charset="-122"/>
              <a:ea typeface="黑体" panose="02010609060101010101" pitchFamily="49" charset="-122"/>
            </a:endParaRPr>
          </a:p>
          <a:p>
            <a:pPr lvl="1">
              <a:lnSpc>
                <a:spcPct val="110000"/>
              </a:lnSpc>
              <a:spcBef>
                <a:spcPct val="0"/>
              </a:spcBef>
            </a:pPr>
            <a:r>
              <a:rPr lang="zh-CN" altLang="en-US" sz="2400" dirty="0" smtClean="0">
                <a:latin typeface="黑体" panose="02010609060101010101" pitchFamily="49" charset="-122"/>
              </a:rPr>
              <a:t>因而也常称为控制卡、接口卡或网卡，可将它插入计算机的扩展槽中。</a:t>
            </a:r>
            <a:endParaRPr lang="en-US" altLang="zh-CN" sz="2400" dirty="0" smtClean="0">
              <a:latin typeface="黑体" panose="02010609060101010101" pitchFamily="49" charset="-122"/>
            </a:endParaRPr>
          </a:p>
          <a:p>
            <a:pPr>
              <a:lnSpc>
                <a:spcPct val="110000"/>
              </a:lnSpc>
              <a:spcBef>
                <a:spcPct val="0"/>
              </a:spcBef>
            </a:pPr>
            <a:r>
              <a:rPr lang="zh-CN" altLang="en-US" sz="2800" dirty="0" smtClean="0">
                <a:latin typeface="黑体" panose="02010609060101010101" pitchFamily="49" charset="-122"/>
              </a:rPr>
              <a:t>在有的大、中型计算机系统中，还配置了</a:t>
            </a:r>
            <a:r>
              <a:rPr lang="en-US" altLang="zh-CN" sz="2800" dirty="0" smtClean="0">
                <a:solidFill>
                  <a:srgbClr val="FF0000"/>
                </a:solidFill>
                <a:latin typeface="黑体" panose="02010609060101010101" pitchFamily="49" charset="-122"/>
              </a:rPr>
              <a:t>I/O</a:t>
            </a:r>
            <a:r>
              <a:rPr lang="zh-CN" altLang="en-US" sz="2800" dirty="0" smtClean="0">
                <a:solidFill>
                  <a:srgbClr val="FF0000"/>
                </a:solidFill>
                <a:latin typeface="黑体" panose="02010609060101010101" pitchFamily="49" charset="-122"/>
              </a:rPr>
              <a:t>通道</a:t>
            </a:r>
            <a:r>
              <a:rPr lang="zh-CN" altLang="en-US" sz="2800" dirty="0" smtClean="0">
                <a:latin typeface="黑体" panose="02010609060101010101" pitchFamily="49" charset="-122"/>
              </a:rPr>
              <a:t>或</a:t>
            </a:r>
            <a:r>
              <a:rPr lang="en-US" altLang="zh-CN" sz="2800" dirty="0">
                <a:solidFill>
                  <a:srgbClr val="FF0000"/>
                </a:solidFill>
                <a:latin typeface="黑体" panose="02010609060101010101" pitchFamily="49" charset="-122"/>
              </a:rPr>
              <a:t>I/O</a:t>
            </a:r>
            <a:r>
              <a:rPr lang="zh-CN" altLang="en-US" sz="2800" dirty="0">
                <a:solidFill>
                  <a:srgbClr val="FF0000"/>
                </a:solidFill>
                <a:latin typeface="黑体" panose="02010609060101010101" pitchFamily="49" charset="-122"/>
              </a:rPr>
              <a:t>处理机</a:t>
            </a:r>
            <a:r>
              <a:rPr lang="zh-CN" altLang="en-US" sz="2800" dirty="0" smtClean="0">
                <a:latin typeface="黑体" panose="02010609060101010101" pitchFamily="49" charset="-122"/>
              </a:rPr>
              <a:t>。</a:t>
            </a:r>
            <a:endParaRPr lang="en-US" altLang="zh-CN" sz="2800" dirty="0" smtClean="0">
              <a:latin typeface="黑体" panose="02010609060101010101" pitchFamily="49" charset="-122"/>
              <a:ea typeface="黑体" panose="02010609060101010101"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latin typeface="黑体" panose="02010609060101010101" pitchFamily="49" charset="-122"/>
              </a:rPr>
              <a:t>6.2.1  I/O</a:t>
            </a:r>
            <a:r>
              <a:rPr lang="zh-CN" altLang="en-US" sz="3200" dirty="0">
                <a:latin typeface="黑体" panose="02010609060101010101" pitchFamily="49" charset="-122"/>
              </a:rPr>
              <a:t>设备</a:t>
            </a:r>
            <a:endParaRPr lang="zh-CN" altLang="en-US" sz="3200" dirty="0" smtClean="0">
              <a:latin typeface="黑体" panose="02010609060101010101" pitchFamily="49" charset="-122"/>
            </a:endParaRPr>
          </a:p>
        </p:txBody>
      </p:sp>
      <p:sp>
        <p:nvSpPr>
          <p:cNvPr id="297988" name="Rectangle 3"/>
          <p:cNvSpPr>
            <a:spLocks noGrp="1" noChangeArrowheads="1"/>
          </p:cNvSpPr>
          <p:nvPr>
            <p:ph idx="1"/>
          </p:nvPr>
        </p:nvSpPr>
        <p:spPr>
          <a:xfrm>
            <a:off x="323528" y="1916832"/>
            <a:ext cx="8670925" cy="4035425"/>
          </a:xfrm>
        </p:spPr>
        <p:txBody>
          <a:bodyPr>
            <a:normAutofit/>
          </a:bodyPr>
          <a:lstStyle/>
          <a:p>
            <a:pPr>
              <a:spcBef>
                <a:spcPct val="0"/>
              </a:spcBef>
            </a:pPr>
            <a:r>
              <a:rPr lang="en-US" altLang="zh-CN" dirty="0" smtClean="0">
                <a:latin typeface="黑体" panose="02010609060101010101" pitchFamily="49" charset="-122"/>
              </a:rPr>
              <a:t>I/O</a:t>
            </a:r>
            <a:r>
              <a:rPr lang="zh-CN" altLang="en-US" dirty="0">
                <a:latin typeface="黑体" panose="02010609060101010101" pitchFamily="49" charset="-122"/>
              </a:rPr>
              <a:t>设备的</a:t>
            </a:r>
            <a:r>
              <a:rPr lang="zh-CN" altLang="en-US" dirty="0" smtClean="0">
                <a:latin typeface="黑体" panose="02010609060101010101" pitchFamily="49" charset="-122"/>
              </a:rPr>
              <a:t>类型</a:t>
            </a:r>
            <a:endParaRPr lang="en-US" altLang="zh-CN" dirty="0" smtClean="0">
              <a:latin typeface="黑体" panose="02010609060101010101" pitchFamily="49" charset="-122"/>
            </a:endParaRPr>
          </a:p>
          <a:p>
            <a:pPr lvl="1">
              <a:spcBef>
                <a:spcPct val="0"/>
              </a:spcBef>
            </a:pPr>
            <a:r>
              <a:rPr lang="zh-CN" altLang="en-US" dirty="0">
                <a:latin typeface="黑体" panose="02010609060101010101" pitchFamily="49" charset="-122"/>
              </a:rPr>
              <a:t>按使用特性</a:t>
            </a:r>
            <a:r>
              <a:rPr lang="zh-CN" altLang="en-US" dirty="0" smtClean="0">
                <a:latin typeface="黑体" panose="02010609060101010101" pitchFamily="49" charset="-122"/>
              </a:rPr>
              <a:t>分类</a:t>
            </a:r>
            <a:endParaRPr lang="en-US" altLang="zh-CN" dirty="0" smtClean="0">
              <a:latin typeface="黑体" panose="02010609060101010101" pitchFamily="49" charset="-122"/>
            </a:endParaRPr>
          </a:p>
          <a:p>
            <a:pPr lvl="2">
              <a:spcBef>
                <a:spcPct val="0"/>
              </a:spcBef>
            </a:pPr>
            <a:r>
              <a:rPr lang="zh-CN" altLang="en-US" dirty="0" smtClean="0">
                <a:latin typeface="黑体" panose="02010609060101010101" pitchFamily="49" charset="-122"/>
              </a:rPr>
              <a:t>存储设备</a:t>
            </a:r>
            <a:endParaRPr lang="en-US" altLang="zh-CN" dirty="0" smtClean="0">
              <a:latin typeface="黑体" panose="02010609060101010101" pitchFamily="49" charset="-122"/>
            </a:endParaRPr>
          </a:p>
          <a:p>
            <a:pPr lvl="2">
              <a:spcBef>
                <a:spcPct val="0"/>
              </a:spcBef>
            </a:pPr>
            <a:r>
              <a:rPr lang="en-US" altLang="zh-CN" dirty="0" smtClean="0">
                <a:latin typeface="黑体" panose="02010609060101010101" pitchFamily="49" charset="-122"/>
              </a:rPr>
              <a:t>I/O</a:t>
            </a:r>
            <a:r>
              <a:rPr lang="zh-CN" altLang="en-US" dirty="0" smtClean="0">
                <a:latin typeface="黑体" panose="02010609060101010101" pitchFamily="49" charset="-122"/>
              </a:rPr>
              <a:t>设备</a:t>
            </a:r>
            <a:endParaRPr lang="en-US" altLang="zh-CN" dirty="0" smtClean="0">
              <a:latin typeface="黑体" panose="02010609060101010101" pitchFamily="49" charset="-122"/>
            </a:endParaRPr>
          </a:p>
          <a:p>
            <a:pPr lvl="1">
              <a:spcBef>
                <a:spcPct val="0"/>
              </a:spcBef>
            </a:pPr>
            <a:r>
              <a:rPr lang="zh-CN" altLang="en-US" dirty="0">
                <a:latin typeface="黑体" panose="02010609060101010101" pitchFamily="49" charset="-122"/>
              </a:rPr>
              <a:t>按传输速率</a:t>
            </a:r>
            <a:r>
              <a:rPr lang="zh-CN" altLang="en-US" dirty="0" smtClean="0">
                <a:latin typeface="黑体" panose="02010609060101010101" pitchFamily="49" charset="-122"/>
              </a:rPr>
              <a:t>分类</a:t>
            </a:r>
            <a:endParaRPr lang="en-US" altLang="zh-CN" dirty="0" smtClean="0">
              <a:latin typeface="黑体" panose="02010609060101010101" pitchFamily="49" charset="-122"/>
            </a:endParaRPr>
          </a:p>
          <a:p>
            <a:pPr lvl="2">
              <a:spcBef>
                <a:spcPct val="0"/>
              </a:spcBef>
            </a:pPr>
            <a:r>
              <a:rPr lang="zh-CN" altLang="en-US" dirty="0" smtClean="0">
                <a:latin typeface="黑体" panose="02010609060101010101" pitchFamily="49" charset="-122"/>
              </a:rPr>
              <a:t>低速设备</a:t>
            </a:r>
            <a:r>
              <a:rPr lang="en-US" altLang="zh-CN" dirty="0" smtClean="0">
                <a:latin typeface="黑体" panose="02010609060101010101" pitchFamily="49" charset="-122"/>
                <a:sym typeface="Wingdings" panose="05000000000000000000" pitchFamily="2" charset="2"/>
              </a:rPr>
              <a:t></a:t>
            </a:r>
            <a:r>
              <a:rPr lang="zh-CN" altLang="en-US" dirty="0">
                <a:latin typeface="黑体" panose="02010609060101010101" pitchFamily="49" charset="-122"/>
                <a:sym typeface="Wingdings" panose="05000000000000000000" pitchFamily="2" charset="2"/>
              </a:rPr>
              <a:t>几～几百字节</a:t>
            </a:r>
            <a:r>
              <a:rPr lang="en-US" altLang="zh-CN" dirty="0">
                <a:latin typeface="黑体" panose="02010609060101010101" pitchFamily="49" charset="-122"/>
                <a:sym typeface="Wingdings" panose="05000000000000000000" pitchFamily="2" charset="2"/>
              </a:rPr>
              <a:t>/</a:t>
            </a:r>
            <a:r>
              <a:rPr lang="zh-CN" altLang="en-US" dirty="0">
                <a:latin typeface="黑体" panose="02010609060101010101" pitchFamily="49" charset="-122"/>
                <a:sym typeface="Wingdings" panose="05000000000000000000" pitchFamily="2" charset="2"/>
              </a:rPr>
              <a:t>秒。键盘，鼠标等 </a:t>
            </a:r>
            <a:endParaRPr lang="en-US" altLang="zh-CN" dirty="0" smtClean="0">
              <a:latin typeface="黑体" panose="02010609060101010101" pitchFamily="49" charset="-122"/>
            </a:endParaRPr>
          </a:p>
          <a:p>
            <a:pPr lvl="2">
              <a:spcBef>
                <a:spcPct val="0"/>
              </a:spcBef>
            </a:pPr>
            <a:r>
              <a:rPr lang="zh-CN" altLang="en-US">
                <a:latin typeface="黑体" panose="02010609060101010101" pitchFamily="49" charset="-122"/>
              </a:rPr>
              <a:t>中</a:t>
            </a:r>
            <a:r>
              <a:rPr lang="zh-CN" altLang="en-US" smtClean="0">
                <a:latin typeface="黑体" panose="02010609060101010101" pitchFamily="49" charset="-122"/>
              </a:rPr>
              <a:t>速</a:t>
            </a:r>
            <a:r>
              <a:rPr lang="zh-CN" altLang="en-US" dirty="0" smtClean="0">
                <a:latin typeface="黑体" panose="02010609060101010101" pitchFamily="49" charset="-122"/>
              </a:rPr>
              <a:t>设备</a:t>
            </a:r>
            <a:r>
              <a:rPr lang="en-US" altLang="zh-CN" dirty="0" smtClean="0">
                <a:latin typeface="黑体" panose="02010609060101010101" pitchFamily="49" charset="-122"/>
                <a:sym typeface="Wingdings" panose="05000000000000000000" pitchFamily="2" charset="2"/>
              </a:rPr>
              <a:t></a:t>
            </a:r>
            <a:r>
              <a:rPr lang="zh-CN" altLang="en-US" dirty="0">
                <a:latin typeface="黑体" panose="02010609060101010101" pitchFamily="49" charset="-122"/>
                <a:sym typeface="Wingdings" panose="05000000000000000000" pitchFamily="2" charset="2"/>
              </a:rPr>
              <a:t>几千～几万字节</a:t>
            </a:r>
            <a:r>
              <a:rPr lang="en-US" altLang="zh-CN" dirty="0">
                <a:latin typeface="黑体" panose="02010609060101010101" pitchFamily="49" charset="-122"/>
                <a:sym typeface="Wingdings" panose="05000000000000000000" pitchFamily="2" charset="2"/>
              </a:rPr>
              <a:t>/</a:t>
            </a:r>
            <a:r>
              <a:rPr lang="zh-CN" altLang="en-US" dirty="0">
                <a:latin typeface="黑体" panose="02010609060101010101" pitchFamily="49" charset="-122"/>
                <a:sym typeface="Wingdings" panose="05000000000000000000" pitchFamily="2" charset="2"/>
              </a:rPr>
              <a:t>秒。打印机 </a:t>
            </a:r>
            <a:endParaRPr lang="en-US" altLang="zh-CN" dirty="0" smtClean="0">
              <a:latin typeface="黑体" panose="02010609060101010101" pitchFamily="49" charset="-122"/>
            </a:endParaRPr>
          </a:p>
          <a:p>
            <a:pPr lvl="2">
              <a:spcBef>
                <a:spcPct val="0"/>
              </a:spcBef>
            </a:pPr>
            <a:r>
              <a:rPr lang="zh-CN" altLang="en-US" dirty="0" smtClean="0">
                <a:latin typeface="黑体" panose="02010609060101010101" pitchFamily="49" charset="-122"/>
              </a:rPr>
              <a:t>高速设备</a:t>
            </a:r>
            <a:r>
              <a:rPr lang="en-US" altLang="zh-CN" dirty="0" smtClean="0">
                <a:latin typeface="黑体" panose="02010609060101010101" pitchFamily="49" charset="-122"/>
                <a:sym typeface="Wingdings" panose="05000000000000000000" pitchFamily="2" charset="2"/>
              </a:rPr>
              <a:t></a:t>
            </a:r>
            <a:r>
              <a:rPr lang="zh-CN" altLang="en-US" dirty="0">
                <a:latin typeface="黑体" panose="02010609060101010101" pitchFamily="49" charset="-122"/>
              </a:rPr>
              <a:t>数百千～数十兆字节</a:t>
            </a:r>
            <a:r>
              <a:rPr lang="en-US" altLang="zh-CN" dirty="0">
                <a:latin typeface="黑体" panose="02010609060101010101" pitchFamily="49" charset="-122"/>
              </a:rPr>
              <a:t>/</a:t>
            </a:r>
            <a:r>
              <a:rPr lang="zh-CN" altLang="en-US" dirty="0">
                <a:latin typeface="黑体" panose="02010609060101010101" pitchFamily="49" charset="-122"/>
              </a:rPr>
              <a:t>秒</a:t>
            </a:r>
            <a:r>
              <a:rPr lang="zh-CN" altLang="en-US" dirty="0" smtClean="0">
                <a:latin typeface="黑体" panose="02010609060101010101" pitchFamily="49" charset="-122"/>
              </a:rPr>
              <a:t>。</a:t>
            </a:r>
            <a:r>
              <a:rPr lang="zh-CN" altLang="en-US" dirty="0">
                <a:latin typeface="黑体" panose="02010609060101010101" pitchFamily="49" charset="-122"/>
              </a:rPr>
              <a:t>磁盘</a:t>
            </a:r>
            <a:br>
              <a:rPr lang="zh-CN" altLang="en-US" dirty="0">
                <a:latin typeface="黑体" panose="02010609060101010101" pitchFamily="49" charset="-122"/>
              </a:rPr>
            </a:br>
            <a:endParaRPr lang="en-US" altLang="zh-CN" dirty="0" smtClean="0">
              <a:latin typeface="黑体" panose="02010609060101010101" pitchFamily="49" charset="-122"/>
              <a:ea typeface="黑体" panose="02010609060101010101"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latin typeface="黑体" panose="02010609060101010101" pitchFamily="49" charset="-122"/>
              </a:rPr>
              <a:t>6.2.1  I/O</a:t>
            </a:r>
            <a:r>
              <a:rPr lang="zh-CN" altLang="en-US" sz="3200" dirty="0">
                <a:latin typeface="黑体" panose="02010609060101010101" pitchFamily="49" charset="-122"/>
              </a:rPr>
              <a:t>设备</a:t>
            </a:r>
            <a:endParaRPr lang="zh-CN" altLang="en-US" sz="3200" dirty="0" smtClean="0">
              <a:latin typeface="黑体" panose="02010609060101010101" pitchFamily="49" charset="-122"/>
            </a:endParaRPr>
          </a:p>
        </p:txBody>
      </p:sp>
      <p:sp>
        <p:nvSpPr>
          <p:cNvPr id="297988" name="Rectangle 3"/>
          <p:cNvSpPr>
            <a:spLocks noGrp="1" noChangeArrowheads="1"/>
          </p:cNvSpPr>
          <p:nvPr>
            <p:ph idx="1"/>
          </p:nvPr>
        </p:nvSpPr>
        <p:spPr>
          <a:xfrm>
            <a:off x="323528" y="1916832"/>
            <a:ext cx="8670925" cy="4035425"/>
          </a:xfrm>
        </p:spPr>
        <p:txBody>
          <a:bodyPr>
            <a:normAutofit/>
          </a:bodyPr>
          <a:lstStyle/>
          <a:p>
            <a:pPr>
              <a:spcBef>
                <a:spcPct val="0"/>
              </a:spcBef>
            </a:pPr>
            <a:r>
              <a:rPr lang="zh-CN" altLang="en-US" dirty="0">
                <a:latin typeface="黑体" panose="02010609060101010101" pitchFamily="49" charset="-122"/>
              </a:rPr>
              <a:t>设备与控制器之间的</a:t>
            </a:r>
            <a:r>
              <a:rPr lang="zh-CN" altLang="en-US" dirty="0" smtClean="0">
                <a:latin typeface="黑体" panose="02010609060101010101" pitchFamily="49" charset="-122"/>
              </a:rPr>
              <a:t>接口</a:t>
            </a:r>
            <a:endParaRPr lang="en-US" altLang="zh-CN" dirty="0" smtClean="0">
              <a:latin typeface="黑体" panose="02010609060101010101" pitchFamily="49" charset="-122"/>
            </a:endParaRPr>
          </a:p>
          <a:p>
            <a:pPr marL="457200" lvl="1" indent="0">
              <a:spcBef>
                <a:spcPct val="0"/>
              </a:spcBef>
              <a:buNone/>
            </a:pPr>
            <a:r>
              <a:rPr lang="zh-CN" altLang="en-US" dirty="0">
                <a:latin typeface="黑体" panose="02010609060101010101" pitchFamily="49" charset="-122"/>
              </a:rPr>
              <a:t>通常，设备并不是直接与</a:t>
            </a:r>
            <a:r>
              <a:rPr lang="en-US" altLang="zh-CN" dirty="0">
                <a:latin typeface="黑体" panose="02010609060101010101" pitchFamily="49" charset="-122"/>
              </a:rPr>
              <a:t>CPU</a:t>
            </a:r>
            <a:r>
              <a:rPr lang="zh-CN" altLang="en-US" dirty="0">
                <a:latin typeface="黑体" panose="02010609060101010101" pitchFamily="49" charset="-122"/>
              </a:rPr>
              <a:t>进行通信，而是与设备控制器通信，因此，在</a:t>
            </a:r>
            <a:r>
              <a:rPr lang="en-US" altLang="zh-CN" dirty="0">
                <a:latin typeface="黑体" panose="02010609060101010101" pitchFamily="49" charset="-122"/>
              </a:rPr>
              <a:t>I/O</a:t>
            </a:r>
            <a:r>
              <a:rPr lang="zh-CN" altLang="en-US" dirty="0">
                <a:latin typeface="黑体" panose="02010609060101010101" pitchFamily="49" charset="-122"/>
              </a:rPr>
              <a:t>设备中应含有与设备控制器间的接口，在该接口中有三种类型的信号</a:t>
            </a:r>
            <a:r>
              <a:rPr lang="en-US" altLang="zh-CN" dirty="0">
                <a:latin typeface="黑体" panose="02010609060101010101" pitchFamily="49" charset="-122"/>
              </a:rPr>
              <a:t>(</a:t>
            </a:r>
            <a:r>
              <a:rPr lang="zh-CN" altLang="en-US" dirty="0">
                <a:latin typeface="黑体" panose="02010609060101010101" pitchFamily="49" charset="-122"/>
              </a:rPr>
              <a:t>见图</a:t>
            </a:r>
            <a:r>
              <a:rPr lang="en-US" altLang="zh-CN" dirty="0">
                <a:latin typeface="黑体" panose="02010609060101010101" pitchFamily="49" charset="-122"/>
              </a:rPr>
              <a:t>6-3</a:t>
            </a:r>
            <a:r>
              <a:rPr lang="zh-CN" altLang="en-US" dirty="0">
                <a:latin typeface="黑体" panose="02010609060101010101" pitchFamily="49" charset="-122"/>
              </a:rPr>
              <a:t>所示</a:t>
            </a:r>
            <a:r>
              <a:rPr lang="en-US" altLang="zh-CN" dirty="0">
                <a:latin typeface="黑体" panose="02010609060101010101" pitchFamily="49" charset="-122"/>
              </a:rPr>
              <a:t>)</a:t>
            </a:r>
            <a:r>
              <a:rPr lang="zh-CN" altLang="en-US" dirty="0">
                <a:latin typeface="黑体" panose="02010609060101010101" pitchFamily="49" charset="-122"/>
              </a:rPr>
              <a:t>，各对应一条信号线</a:t>
            </a:r>
            <a:r>
              <a:rPr lang="zh-CN" altLang="en-US" dirty="0" smtClean="0">
                <a:latin typeface="黑体" panose="02010609060101010101" pitchFamily="49" charset="-122"/>
              </a:rPr>
              <a:t>。</a:t>
            </a:r>
            <a:endParaRPr lang="en-US" altLang="zh-CN" dirty="0" smtClean="0">
              <a:latin typeface="黑体" panose="02010609060101010101" pitchFamily="49" charset="-122"/>
            </a:endParaRPr>
          </a:p>
          <a:p>
            <a:pPr lvl="1">
              <a:spcBef>
                <a:spcPct val="0"/>
              </a:spcBef>
            </a:pPr>
            <a:r>
              <a:rPr lang="zh-CN" altLang="en-US" dirty="0">
                <a:latin typeface="黑体" panose="02010609060101010101" pitchFamily="49" charset="-122"/>
              </a:rPr>
              <a:t>数据信号线</a:t>
            </a:r>
            <a:r>
              <a:rPr lang="zh-CN" altLang="en-US" dirty="0" smtClean="0">
                <a:latin typeface="黑体" panose="02010609060101010101" pitchFamily="49" charset="-122"/>
              </a:rPr>
              <a:t>。</a:t>
            </a:r>
            <a:endParaRPr lang="en-US" altLang="zh-CN" dirty="0" smtClean="0">
              <a:latin typeface="黑体" panose="02010609060101010101" pitchFamily="49" charset="-122"/>
            </a:endParaRPr>
          </a:p>
          <a:p>
            <a:pPr lvl="1">
              <a:spcBef>
                <a:spcPct val="0"/>
              </a:spcBef>
            </a:pPr>
            <a:r>
              <a:rPr lang="zh-CN" altLang="en-US" dirty="0" smtClean="0">
                <a:latin typeface="黑体" panose="02010609060101010101" pitchFamily="49" charset="-122"/>
              </a:rPr>
              <a:t>控制信号线。</a:t>
            </a:r>
            <a:endParaRPr lang="en-US" altLang="zh-CN" dirty="0" smtClean="0">
              <a:latin typeface="黑体" panose="02010609060101010101" pitchFamily="49" charset="-122"/>
            </a:endParaRPr>
          </a:p>
          <a:p>
            <a:pPr lvl="1">
              <a:spcBef>
                <a:spcPct val="0"/>
              </a:spcBef>
            </a:pPr>
            <a:r>
              <a:rPr lang="zh-CN" altLang="en-US" dirty="0" smtClean="0">
                <a:latin typeface="黑体" panose="02010609060101010101" pitchFamily="49" charset="-122"/>
              </a:rPr>
              <a:t>状态信号线。</a:t>
            </a:r>
            <a:endParaRPr lang="en-US" altLang="zh-CN" dirty="0" smtClean="0">
              <a:latin typeface="黑体" panose="02010609060101010101"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latin typeface="黑体" panose="02010609060101010101" pitchFamily="49" charset="-122"/>
              </a:rPr>
              <a:t>6.2.1  I/O</a:t>
            </a:r>
            <a:r>
              <a:rPr lang="zh-CN" altLang="en-US" sz="3200" dirty="0">
                <a:latin typeface="黑体" panose="02010609060101010101" pitchFamily="49" charset="-122"/>
              </a:rPr>
              <a:t>设备</a:t>
            </a:r>
            <a:endParaRPr lang="zh-CN" altLang="en-US" sz="3200" dirty="0" smtClean="0">
              <a:latin typeface="黑体" panose="02010609060101010101" pitchFamily="49" charset="-122"/>
            </a:endParaRPr>
          </a:p>
        </p:txBody>
      </p:sp>
      <p:sp>
        <p:nvSpPr>
          <p:cNvPr id="297988" name="Rectangle 3"/>
          <p:cNvSpPr>
            <a:spLocks noGrp="1" noChangeArrowheads="1"/>
          </p:cNvSpPr>
          <p:nvPr>
            <p:ph idx="1"/>
          </p:nvPr>
        </p:nvSpPr>
        <p:spPr>
          <a:xfrm>
            <a:off x="251520" y="1412776"/>
            <a:ext cx="8670925" cy="2141983"/>
          </a:xfrm>
        </p:spPr>
        <p:txBody>
          <a:bodyPr>
            <a:normAutofit/>
          </a:bodyPr>
          <a:lstStyle/>
          <a:p>
            <a:pPr marL="457200" lvl="1" indent="0" eaLnBrk="1" hangingPunct="1">
              <a:lnSpc>
                <a:spcPct val="90000"/>
              </a:lnSpc>
              <a:spcBef>
                <a:spcPct val="0"/>
              </a:spcBef>
              <a:buNone/>
            </a:pPr>
            <a:r>
              <a:rPr lang="zh-CN" altLang="en-US" b="0" dirty="0" smtClean="0">
                <a:solidFill>
                  <a:srgbClr val="FF0000"/>
                </a:solidFill>
                <a:latin typeface="黑体" panose="02010609060101010101" pitchFamily="49" charset="-122"/>
                <a:ea typeface="黑体" panose="02010609060101010101" pitchFamily="49" charset="-122"/>
              </a:rPr>
              <a:t>数据信号线</a:t>
            </a:r>
            <a:r>
              <a:rPr lang="en-US" altLang="zh-CN" b="0" dirty="0" smtClean="0">
                <a:latin typeface="Times New Roman" pitchFamily="18" charset="0"/>
                <a:ea typeface="黑体" panose="02010609060101010101" pitchFamily="49" charset="-122"/>
              </a:rPr>
              <a:t>——</a:t>
            </a:r>
            <a:r>
              <a:rPr lang="zh-CN" altLang="en-US" b="0" dirty="0" smtClean="0">
                <a:latin typeface="黑体" panose="02010609060101010101" pitchFamily="49" charset="-122"/>
                <a:ea typeface="黑体" panose="02010609060101010101" pitchFamily="49" charset="-122"/>
              </a:rPr>
              <a:t>设备和控制器之间传送数据。 </a:t>
            </a:r>
            <a:endParaRPr lang="zh-CN" altLang="en-US" b="0" dirty="0" smtClean="0">
              <a:latin typeface="黑体" panose="02010609060101010101" pitchFamily="49" charset="-122"/>
              <a:ea typeface="黑体" panose="02010609060101010101" pitchFamily="49" charset="-122"/>
            </a:endParaRPr>
          </a:p>
          <a:p>
            <a:pPr marL="457200" lvl="1" indent="0" eaLnBrk="1" hangingPunct="1">
              <a:lnSpc>
                <a:spcPct val="90000"/>
              </a:lnSpc>
              <a:spcBef>
                <a:spcPct val="0"/>
              </a:spcBef>
              <a:buNone/>
            </a:pPr>
            <a:r>
              <a:rPr lang="zh-CN" altLang="en-US" b="0" dirty="0" smtClean="0">
                <a:solidFill>
                  <a:srgbClr val="FF0000"/>
                </a:solidFill>
                <a:latin typeface="黑体" panose="02010609060101010101" pitchFamily="49" charset="-122"/>
                <a:ea typeface="黑体" panose="02010609060101010101" pitchFamily="49" charset="-122"/>
              </a:rPr>
              <a:t>控制信号线</a:t>
            </a:r>
            <a:r>
              <a:rPr lang="en-US" altLang="zh-CN" b="0" dirty="0" smtClean="0">
                <a:latin typeface="Times New Roman" pitchFamily="18" charset="0"/>
                <a:ea typeface="黑体" panose="02010609060101010101" pitchFamily="49" charset="-122"/>
              </a:rPr>
              <a:t>——</a:t>
            </a:r>
            <a:r>
              <a:rPr lang="zh-CN" altLang="en-US" b="0" dirty="0" smtClean="0">
                <a:latin typeface="黑体" panose="02010609060101010101" pitchFamily="49" charset="-122"/>
                <a:ea typeface="黑体" panose="02010609060101010101" pitchFamily="49" charset="-122"/>
              </a:rPr>
              <a:t>规定了设备要执行的操作。如，读、写、磁头移动等操作。 </a:t>
            </a:r>
            <a:endParaRPr lang="zh-CN" altLang="en-US" b="0" dirty="0" smtClean="0">
              <a:latin typeface="黑体" panose="02010609060101010101" pitchFamily="49" charset="-122"/>
              <a:ea typeface="黑体" panose="02010609060101010101" pitchFamily="49" charset="-122"/>
            </a:endParaRPr>
          </a:p>
          <a:p>
            <a:pPr marL="457200" lvl="1" indent="0" eaLnBrk="1" hangingPunct="1">
              <a:lnSpc>
                <a:spcPct val="90000"/>
              </a:lnSpc>
              <a:spcBef>
                <a:spcPct val="0"/>
              </a:spcBef>
              <a:buNone/>
            </a:pPr>
            <a:r>
              <a:rPr lang="zh-CN" altLang="en-US" b="0" dirty="0" smtClean="0">
                <a:solidFill>
                  <a:srgbClr val="FF0000"/>
                </a:solidFill>
                <a:latin typeface="黑体" panose="02010609060101010101" pitchFamily="49" charset="-122"/>
                <a:ea typeface="黑体" panose="02010609060101010101" pitchFamily="49" charset="-122"/>
              </a:rPr>
              <a:t>状态信号线</a:t>
            </a:r>
            <a:r>
              <a:rPr lang="en-US" altLang="zh-CN" b="0" dirty="0" smtClean="0">
                <a:solidFill>
                  <a:srgbClr val="0000CC"/>
                </a:solidFill>
                <a:latin typeface="Times New Roman" pitchFamily="18" charset="0"/>
                <a:ea typeface="黑体" panose="02010609060101010101" pitchFamily="49" charset="-122"/>
              </a:rPr>
              <a:t>——</a:t>
            </a:r>
            <a:r>
              <a:rPr lang="zh-CN" altLang="en-US" b="0" dirty="0" smtClean="0">
                <a:latin typeface="黑体" panose="02010609060101010101" pitchFamily="49" charset="-122"/>
                <a:ea typeface="黑体" panose="02010609060101010101" pitchFamily="49" charset="-122"/>
              </a:rPr>
              <a:t>指示设备当前的状态。如，正在读（或写）、读（写）完成等。</a:t>
            </a:r>
            <a:r>
              <a:rPr lang="zh-CN" altLang="en-US" dirty="0" smtClean="0"/>
              <a:t> </a:t>
            </a:r>
            <a:endParaRPr lang="zh-CN" altLang="en-US" dirty="0" smtClean="0"/>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fld>
            <a:endParaRPr lang="en-US" altLang="zh-CN"/>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nvGrpSpPr>
          <p:cNvPr id="297990" name="Group 5"/>
          <p:cNvGrpSpPr/>
          <p:nvPr/>
        </p:nvGrpSpPr>
        <p:grpSpPr bwMode="auto">
          <a:xfrm>
            <a:off x="1256771" y="3789040"/>
            <a:ext cx="7131653" cy="2569691"/>
            <a:chOff x="402" y="781"/>
            <a:chExt cx="4261" cy="1271"/>
          </a:xfrm>
        </p:grpSpPr>
        <p:sp>
          <p:nvSpPr>
            <p:cNvPr id="297991" name="Rectangle 6"/>
            <p:cNvSpPr>
              <a:spLocks noChangeArrowheads="1"/>
            </p:cNvSpPr>
            <p:nvPr/>
          </p:nvSpPr>
          <p:spPr bwMode="auto">
            <a:xfrm>
              <a:off x="3645" y="1096"/>
              <a:ext cx="838" cy="17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缓冲   转换器</a:t>
              </a:r>
              <a:endParaRPr kumimoji="1" lang="zh-CN" altLang="en-US" sz="1600" b="1">
                <a:solidFill>
                  <a:srgbClr val="000000"/>
                </a:solidFill>
              </a:endParaRPr>
            </a:p>
          </p:txBody>
        </p:sp>
        <p:sp>
          <p:nvSpPr>
            <p:cNvPr id="297992" name="Rectangle 7"/>
            <p:cNvSpPr>
              <a:spLocks noChangeArrowheads="1"/>
            </p:cNvSpPr>
            <p:nvPr/>
          </p:nvSpPr>
          <p:spPr bwMode="auto">
            <a:xfrm>
              <a:off x="3645" y="1400"/>
              <a:ext cx="838" cy="17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控制逻辑</a:t>
              </a:r>
              <a:endParaRPr kumimoji="1" lang="zh-CN" altLang="en-US" sz="1600" b="1">
                <a:solidFill>
                  <a:srgbClr val="000000"/>
                </a:solidFill>
              </a:endParaRPr>
            </a:p>
          </p:txBody>
        </p:sp>
        <p:sp>
          <p:nvSpPr>
            <p:cNvPr id="297993" name="Rectangle 8"/>
            <p:cNvSpPr>
              <a:spLocks noChangeArrowheads="1"/>
            </p:cNvSpPr>
            <p:nvPr/>
          </p:nvSpPr>
          <p:spPr bwMode="auto">
            <a:xfrm>
              <a:off x="3472" y="1010"/>
              <a:ext cx="1191" cy="65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7994" name="Rectangle 9"/>
            <p:cNvSpPr>
              <a:spLocks noChangeArrowheads="1"/>
            </p:cNvSpPr>
            <p:nvPr/>
          </p:nvSpPr>
          <p:spPr bwMode="auto">
            <a:xfrm>
              <a:off x="2244" y="1019"/>
              <a:ext cx="418" cy="55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400" b="1">
                  <a:solidFill>
                    <a:srgbClr val="000000"/>
                  </a:solidFill>
                </a:rPr>
                <a:t>控制器与设备接口</a:t>
              </a:r>
              <a:endParaRPr kumimoji="1" lang="zh-CN" altLang="en-US" sz="1400" b="1">
                <a:solidFill>
                  <a:srgbClr val="000000"/>
                </a:solidFill>
              </a:endParaRPr>
            </a:p>
          </p:txBody>
        </p:sp>
        <p:sp>
          <p:nvSpPr>
            <p:cNvPr id="297995" name="Rectangle 10"/>
            <p:cNvSpPr>
              <a:spLocks noChangeArrowheads="1"/>
            </p:cNvSpPr>
            <p:nvPr/>
          </p:nvSpPr>
          <p:spPr bwMode="auto">
            <a:xfrm>
              <a:off x="1550" y="981"/>
              <a:ext cx="1207" cy="6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7996" name="Line 11"/>
            <p:cNvSpPr>
              <a:spLocks noChangeShapeType="1"/>
            </p:cNvSpPr>
            <p:nvPr/>
          </p:nvSpPr>
          <p:spPr bwMode="auto">
            <a:xfrm flipH="1">
              <a:off x="2651" y="1184"/>
              <a:ext cx="99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7997" name="Line 12"/>
            <p:cNvSpPr>
              <a:spLocks noChangeShapeType="1"/>
            </p:cNvSpPr>
            <p:nvPr/>
          </p:nvSpPr>
          <p:spPr bwMode="auto">
            <a:xfrm flipH="1">
              <a:off x="2659" y="1428"/>
              <a:ext cx="98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7998" name="Line 13"/>
            <p:cNvSpPr>
              <a:spLocks noChangeShapeType="1"/>
            </p:cNvSpPr>
            <p:nvPr/>
          </p:nvSpPr>
          <p:spPr bwMode="auto">
            <a:xfrm>
              <a:off x="2659" y="1523"/>
              <a:ext cx="98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7999" name="Text Box 14"/>
            <p:cNvSpPr txBox="1">
              <a:spLocks noChangeArrowheads="1"/>
            </p:cNvSpPr>
            <p:nvPr/>
          </p:nvSpPr>
          <p:spPr bwMode="auto">
            <a:xfrm>
              <a:off x="2761" y="1018"/>
              <a:ext cx="72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a:solidFill>
                    <a:srgbClr val="000000"/>
                  </a:solidFill>
                </a:rPr>
                <a:t>数据信号线</a:t>
              </a:r>
              <a:endParaRPr lang="zh-CN" altLang="en-US" sz="1600" b="1">
                <a:solidFill>
                  <a:srgbClr val="000000"/>
                </a:solidFill>
              </a:endParaRPr>
            </a:p>
          </p:txBody>
        </p:sp>
        <p:sp>
          <p:nvSpPr>
            <p:cNvPr id="298000" name="Text Box 15"/>
            <p:cNvSpPr txBox="1">
              <a:spLocks noChangeArrowheads="1"/>
            </p:cNvSpPr>
            <p:nvPr/>
          </p:nvSpPr>
          <p:spPr bwMode="auto">
            <a:xfrm>
              <a:off x="2762" y="1256"/>
              <a:ext cx="72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a:solidFill>
                    <a:srgbClr val="000000"/>
                  </a:solidFill>
                </a:rPr>
                <a:t>状态信号线</a:t>
              </a:r>
              <a:endParaRPr lang="zh-CN" altLang="en-US" sz="1600" b="1">
                <a:solidFill>
                  <a:srgbClr val="000000"/>
                </a:solidFill>
              </a:endParaRPr>
            </a:p>
          </p:txBody>
        </p:sp>
        <p:sp>
          <p:nvSpPr>
            <p:cNvPr id="298001" name="Text Box 16"/>
            <p:cNvSpPr txBox="1">
              <a:spLocks noChangeArrowheads="1"/>
            </p:cNvSpPr>
            <p:nvPr/>
          </p:nvSpPr>
          <p:spPr bwMode="auto">
            <a:xfrm>
              <a:off x="2762" y="1532"/>
              <a:ext cx="72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dirty="0">
                  <a:solidFill>
                    <a:srgbClr val="000000"/>
                  </a:solidFill>
                </a:rPr>
                <a:t>控制信号线</a:t>
              </a:r>
              <a:endParaRPr lang="zh-CN" altLang="en-US" sz="1600" b="1" dirty="0">
                <a:solidFill>
                  <a:srgbClr val="000000"/>
                </a:solidFill>
              </a:endParaRPr>
            </a:p>
          </p:txBody>
        </p:sp>
        <p:sp>
          <p:nvSpPr>
            <p:cNvPr id="298002" name="Text Box 17"/>
            <p:cNvSpPr txBox="1">
              <a:spLocks noChangeArrowheads="1"/>
            </p:cNvSpPr>
            <p:nvPr/>
          </p:nvSpPr>
          <p:spPr bwMode="auto">
            <a:xfrm>
              <a:off x="1712" y="781"/>
              <a:ext cx="87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a:solidFill>
                    <a:srgbClr val="000000"/>
                  </a:solidFill>
                </a:rPr>
                <a:t>设备控制器</a:t>
              </a:r>
              <a:endParaRPr lang="zh-CN" altLang="en-US" sz="1600" b="1">
                <a:solidFill>
                  <a:srgbClr val="000000"/>
                </a:solidFill>
              </a:endParaRPr>
            </a:p>
          </p:txBody>
        </p:sp>
        <p:sp>
          <p:nvSpPr>
            <p:cNvPr id="298003" name="Text Box 18"/>
            <p:cNvSpPr txBox="1">
              <a:spLocks noChangeArrowheads="1"/>
            </p:cNvSpPr>
            <p:nvPr/>
          </p:nvSpPr>
          <p:spPr bwMode="auto">
            <a:xfrm>
              <a:off x="3559" y="828"/>
              <a:ext cx="970"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1600" b="1">
                  <a:solidFill>
                    <a:srgbClr val="000000"/>
                  </a:solidFill>
                </a:rPr>
                <a:t>I/O</a:t>
              </a:r>
              <a:r>
                <a:rPr lang="zh-CN" altLang="en-US" sz="1600" b="1">
                  <a:solidFill>
                    <a:srgbClr val="000000"/>
                  </a:solidFill>
                </a:rPr>
                <a:t>设备</a:t>
              </a:r>
              <a:endParaRPr lang="zh-CN" altLang="en-US" sz="1600" b="1">
                <a:solidFill>
                  <a:srgbClr val="000000"/>
                </a:solidFill>
              </a:endParaRPr>
            </a:p>
          </p:txBody>
        </p:sp>
        <p:sp>
          <p:nvSpPr>
            <p:cNvPr id="298004" name="Rectangle 19"/>
            <p:cNvSpPr>
              <a:spLocks noChangeArrowheads="1"/>
            </p:cNvSpPr>
            <p:nvPr/>
          </p:nvSpPr>
          <p:spPr bwMode="auto">
            <a:xfrm>
              <a:off x="402" y="963"/>
              <a:ext cx="553" cy="64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fontAlgn="base">
                <a:spcBef>
                  <a:spcPct val="50000"/>
                </a:spcBef>
                <a:spcAft>
                  <a:spcPct val="0"/>
                </a:spcAft>
              </a:pPr>
              <a:r>
                <a:rPr kumimoji="1" lang="en-US" altLang="zh-CN" sz="2000" b="1">
                  <a:solidFill>
                    <a:srgbClr val="000000"/>
                  </a:solidFill>
                </a:rPr>
                <a:t>CPU</a:t>
              </a:r>
              <a:endParaRPr kumimoji="1" lang="en-US" altLang="zh-CN" sz="2000" b="1">
                <a:solidFill>
                  <a:srgbClr val="000000"/>
                </a:solidFill>
              </a:endParaRPr>
            </a:p>
          </p:txBody>
        </p:sp>
        <p:sp>
          <p:nvSpPr>
            <p:cNvPr id="298005" name="AutoShape 20"/>
            <p:cNvSpPr>
              <a:spLocks noChangeArrowheads="1"/>
            </p:cNvSpPr>
            <p:nvPr/>
          </p:nvSpPr>
          <p:spPr bwMode="auto">
            <a:xfrm>
              <a:off x="955" y="1176"/>
              <a:ext cx="584" cy="236"/>
            </a:xfrm>
            <a:prstGeom prst="leftRightArrow">
              <a:avLst>
                <a:gd name="adj1" fmla="val 50000"/>
                <a:gd name="adj2" fmla="val 49492"/>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8006" name="Text Box 21"/>
            <p:cNvSpPr txBox="1">
              <a:spLocks noChangeArrowheads="1"/>
            </p:cNvSpPr>
            <p:nvPr/>
          </p:nvSpPr>
          <p:spPr bwMode="auto">
            <a:xfrm>
              <a:off x="1065" y="1067"/>
              <a:ext cx="36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a:solidFill>
                    <a:srgbClr val="000000"/>
                  </a:solidFill>
                </a:rPr>
                <a:t>总线</a:t>
              </a:r>
              <a:endParaRPr lang="zh-CN" altLang="en-US" sz="1600" b="1">
                <a:solidFill>
                  <a:srgbClr val="000000"/>
                </a:solidFill>
              </a:endParaRPr>
            </a:p>
          </p:txBody>
        </p:sp>
        <p:sp>
          <p:nvSpPr>
            <p:cNvPr id="298007" name="Text Box 22"/>
            <p:cNvSpPr txBox="1">
              <a:spLocks noChangeArrowheads="1"/>
            </p:cNvSpPr>
            <p:nvPr/>
          </p:nvSpPr>
          <p:spPr bwMode="auto">
            <a:xfrm>
              <a:off x="1413" y="1846"/>
              <a:ext cx="2335"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smtClean="0">
                  <a:solidFill>
                    <a:srgbClr val="000000"/>
                  </a:solidFill>
                </a:rPr>
                <a:t> </a:t>
              </a:r>
              <a:r>
                <a:rPr lang="zh-CN" altLang="en-US" sz="2000" b="1" dirty="0">
                  <a:solidFill>
                    <a:srgbClr val="000000"/>
                  </a:solidFill>
                </a:rPr>
                <a:t>设备与控制器间的接口</a:t>
              </a:r>
              <a:endParaRPr lang="zh-CN" altLang="en-US" sz="2000" b="1" dirty="0">
                <a:solidFill>
                  <a:srgbClr val="000000"/>
                </a:solidFil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2"/>
          <p:cNvSpPr>
            <a:spLocks noGrp="1" noChangeArrowheads="1"/>
          </p:cNvSpPr>
          <p:nvPr>
            <p:ph type="title"/>
          </p:nvPr>
        </p:nvSpPr>
        <p:spPr/>
        <p:txBody>
          <a:bodyPr/>
          <a:lstStyle/>
          <a:p>
            <a:r>
              <a:rPr lang="en-US" altLang="zh-CN" dirty="0"/>
              <a:t>6.1  I/O</a:t>
            </a:r>
            <a:r>
              <a:rPr lang="zh-CN" altLang="en-US" dirty="0"/>
              <a:t>系统的功能、模型和接口</a:t>
            </a:r>
            <a:endParaRPr lang="zh-CN" altLang="en-US" dirty="0" smtClean="0">
              <a:latin typeface="宋体" pitchFamily="2" charset="-122"/>
            </a:endParaRPr>
          </a:p>
        </p:txBody>
      </p:sp>
      <p:sp>
        <p:nvSpPr>
          <p:cNvPr id="295940" name="Rectangle 3"/>
          <p:cNvSpPr>
            <a:spLocks noGrp="1" noChangeArrowheads="1"/>
          </p:cNvSpPr>
          <p:nvPr>
            <p:ph idx="1"/>
          </p:nvPr>
        </p:nvSpPr>
        <p:spPr>
          <a:xfrm>
            <a:off x="323528" y="1628800"/>
            <a:ext cx="8269288" cy="4837113"/>
          </a:xfrm>
        </p:spPr>
        <p:txBody>
          <a:bodyPr>
            <a:normAutofit fontScale="92500" lnSpcReduction="10000"/>
          </a:bodyPr>
          <a:lstStyle/>
          <a:p>
            <a:r>
              <a:rPr lang="en-US" altLang="zh-CN" dirty="0" smtClean="0">
                <a:latin typeface="宋体" pitchFamily="2" charset="-122"/>
              </a:rPr>
              <a:t>I/O</a:t>
            </a:r>
            <a:r>
              <a:rPr lang="zh-CN" altLang="en-US" dirty="0">
                <a:latin typeface="宋体" pitchFamily="2" charset="-122"/>
              </a:rPr>
              <a:t>系统管理的主要对象是</a:t>
            </a:r>
            <a:r>
              <a:rPr lang="en-US" altLang="zh-CN" dirty="0">
                <a:latin typeface="宋体" pitchFamily="2" charset="-122"/>
              </a:rPr>
              <a:t>I/O</a:t>
            </a:r>
            <a:r>
              <a:rPr lang="zh-CN" altLang="en-US" dirty="0">
                <a:latin typeface="宋体" pitchFamily="2" charset="-122"/>
              </a:rPr>
              <a:t>设备和相应的设备控制器。其最主要的任务是，完成用户提出的</a:t>
            </a:r>
            <a:r>
              <a:rPr lang="en-US" altLang="zh-CN" dirty="0">
                <a:latin typeface="宋体" pitchFamily="2" charset="-122"/>
              </a:rPr>
              <a:t>I/O</a:t>
            </a:r>
            <a:r>
              <a:rPr lang="zh-CN" altLang="en-US" dirty="0">
                <a:latin typeface="宋体" pitchFamily="2" charset="-122"/>
              </a:rPr>
              <a:t>请求，提高</a:t>
            </a:r>
            <a:r>
              <a:rPr lang="en-US" altLang="zh-CN" dirty="0">
                <a:latin typeface="宋体" pitchFamily="2" charset="-122"/>
              </a:rPr>
              <a:t>I/O</a:t>
            </a:r>
            <a:r>
              <a:rPr lang="zh-CN" altLang="en-US" dirty="0">
                <a:latin typeface="宋体" pitchFamily="2" charset="-122"/>
              </a:rPr>
              <a:t>速率，以及提高设备的利用率，并能为更高层的进程方便地使用这些设备提供手段。</a:t>
            </a:r>
            <a:endParaRPr lang="en-US" altLang="zh-CN" dirty="0" smtClean="0">
              <a:latin typeface="宋体" pitchFamily="2" charset="-122"/>
            </a:endParaRPr>
          </a:p>
          <a:p>
            <a:r>
              <a:rPr lang="zh-CN" altLang="en-US" dirty="0" smtClean="0">
                <a:latin typeface="宋体" pitchFamily="2" charset="-122"/>
              </a:rPr>
              <a:t>输入输出系统包括： </a:t>
            </a:r>
            <a:endParaRPr lang="zh-CN" altLang="en-US" dirty="0" smtClean="0">
              <a:latin typeface="宋体" pitchFamily="2" charset="-122"/>
            </a:endParaRPr>
          </a:p>
          <a:p>
            <a:pPr lvl="1"/>
            <a:r>
              <a:rPr lang="zh-CN" altLang="en-US" sz="3200" dirty="0" smtClean="0">
                <a:latin typeface="宋体" pitchFamily="2" charset="-122"/>
              </a:rPr>
              <a:t>直接用于</a:t>
            </a:r>
            <a:r>
              <a:rPr lang="en-US" altLang="zh-CN" sz="3200" dirty="0" smtClean="0">
                <a:latin typeface="宋体" pitchFamily="2" charset="-122"/>
              </a:rPr>
              <a:t>I/O</a:t>
            </a:r>
            <a:r>
              <a:rPr lang="zh-CN" altLang="en-US" sz="3200" dirty="0" smtClean="0">
                <a:latin typeface="宋体" pitchFamily="2" charset="-122"/>
              </a:rPr>
              <a:t>和存储数据的设备 </a:t>
            </a:r>
            <a:endParaRPr lang="zh-CN" altLang="en-US" sz="3200" dirty="0" smtClean="0">
              <a:latin typeface="宋体" pitchFamily="2" charset="-122"/>
            </a:endParaRPr>
          </a:p>
          <a:p>
            <a:pPr lvl="1"/>
            <a:r>
              <a:rPr lang="zh-CN" altLang="en-US" sz="3200" dirty="0" smtClean="0">
                <a:latin typeface="宋体" pitchFamily="2" charset="-122"/>
              </a:rPr>
              <a:t>相应的设备控制器和高速总线 </a:t>
            </a:r>
            <a:endParaRPr lang="zh-CN" altLang="en-US" sz="3200" dirty="0" smtClean="0">
              <a:latin typeface="宋体" pitchFamily="2" charset="-122"/>
            </a:endParaRPr>
          </a:p>
          <a:p>
            <a:pPr lvl="1"/>
            <a:r>
              <a:rPr lang="en-US" altLang="zh-CN" sz="3200" dirty="0" smtClean="0">
                <a:latin typeface="宋体" pitchFamily="2" charset="-122"/>
              </a:rPr>
              <a:t>I/O</a:t>
            </a:r>
            <a:r>
              <a:rPr lang="zh-CN" altLang="en-US" sz="3200" dirty="0" smtClean="0">
                <a:latin typeface="宋体" pitchFamily="2" charset="-122"/>
              </a:rPr>
              <a:t>通道（</a:t>
            </a:r>
            <a:r>
              <a:rPr lang="en-US" altLang="zh-CN" sz="3200" dirty="0" smtClean="0">
                <a:latin typeface="宋体" pitchFamily="2" charset="-122"/>
              </a:rPr>
              <a:t>I/O</a:t>
            </a:r>
            <a:r>
              <a:rPr lang="zh-CN" altLang="en-US" sz="3200" dirty="0" smtClean="0">
                <a:latin typeface="宋体" pitchFamily="2" charset="-122"/>
              </a:rPr>
              <a:t>专用处理机）</a:t>
            </a:r>
            <a:r>
              <a:rPr lang="en-US" altLang="zh-CN" sz="3200" dirty="0" smtClean="0">
                <a:latin typeface="Times New Roman" pitchFamily="18" charset="0"/>
              </a:rPr>
              <a:t>——</a:t>
            </a:r>
            <a:r>
              <a:rPr lang="zh-CN" altLang="en-US" sz="3200" dirty="0" smtClean="0">
                <a:latin typeface="宋体" pitchFamily="2" charset="-122"/>
              </a:rPr>
              <a:t>大、中型计算机系统中</a:t>
            </a:r>
            <a:endParaRPr lang="zh-CN" altLang="en-US" sz="3200"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9F7AD941-71C0-4056-AE6B-3B12C9FC1B4F}" type="slidenum">
              <a:rPr lang="en-US" altLang="zh-CN"/>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2"/>
          <p:cNvSpPr>
            <a:spLocks noGrp="1" noChangeArrowheads="1"/>
          </p:cNvSpPr>
          <p:nvPr>
            <p:ph type="title"/>
          </p:nvPr>
        </p:nvSpPr>
        <p:spPr/>
        <p:txBody>
          <a:bodyPr/>
          <a:lstStyle/>
          <a:p>
            <a:pPr algn="l"/>
            <a:r>
              <a:rPr lang="en-US" altLang="zh-CN" sz="3600" dirty="0">
                <a:latin typeface="黑体" panose="02010609060101010101" pitchFamily="49" charset="-122"/>
                <a:ea typeface="黑体" panose="02010609060101010101" pitchFamily="49" charset="-122"/>
              </a:rPr>
              <a:t>6.2.2  </a:t>
            </a:r>
            <a:r>
              <a:rPr lang="zh-CN" altLang="en-US" sz="3600" dirty="0">
                <a:latin typeface="黑体" panose="02010609060101010101" pitchFamily="49" charset="-122"/>
                <a:ea typeface="黑体" panose="02010609060101010101" pitchFamily="49" charset="-122"/>
              </a:rPr>
              <a:t>设备控制器</a:t>
            </a:r>
            <a:endParaRPr lang="zh-CN" altLang="en-US" sz="3600" dirty="0" smtClean="0"/>
          </a:p>
        </p:txBody>
      </p:sp>
      <p:sp>
        <p:nvSpPr>
          <p:cNvPr id="299012" name="Rectangle 3"/>
          <p:cNvSpPr>
            <a:spLocks noGrp="1" noChangeArrowheads="1"/>
          </p:cNvSpPr>
          <p:nvPr>
            <p:ph idx="1"/>
          </p:nvPr>
        </p:nvSpPr>
        <p:spPr/>
        <p:txBody>
          <a:bodyPr/>
          <a:lstStyle/>
          <a:p>
            <a:pPr marL="0" indent="0" eaLnBrk="1" hangingPunct="1">
              <a:buNone/>
            </a:pPr>
            <a:r>
              <a:rPr lang="zh-CN" altLang="en-US" dirty="0" smtClean="0">
                <a:solidFill>
                  <a:srgbClr val="FF0000"/>
                </a:solidFill>
                <a:latin typeface="黑体" panose="02010609060101010101" pitchFamily="49" charset="-122"/>
                <a:ea typeface="黑体" panose="02010609060101010101" pitchFamily="49" charset="-122"/>
              </a:rPr>
              <a:t>作用</a:t>
            </a:r>
            <a:r>
              <a:rPr lang="zh-CN" altLang="en-US" dirty="0" smtClean="0">
                <a:latin typeface="宋体" pitchFamily="2" charset="-122"/>
              </a:rPr>
              <a:t>：控制一个或几个</a:t>
            </a:r>
            <a:r>
              <a:rPr lang="en-US" altLang="zh-CN" dirty="0" smtClean="0"/>
              <a:t>I/O</a:t>
            </a:r>
            <a:r>
              <a:rPr lang="zh-CN" altLang="en-US" dirty="0" smtClean="0">
                <a:latin typeface="宋体" pitchFamily="2" charset="-122"/>
              </a:rPr>
              <a:t>设备，实现</a:t>
            </a:r>
            <a:r>
              <a:rPr lang="en-US" altLang="zh-CN" dirty="0" smtClean="0"/>
              <a:t>I/O</a:t>
            </a:r>
            <a:r>
              <a:rPr lang="zh-CN" altLang="en-US" dirty="0" smtClean="0">
                <a:latin typeface="宋体" pitchFamily="2" charset="-122"/>
              </a:rPr>
              <a:t>设备和计算机之间数据交换，它是</a:t>
            </a:r>
            <a:r>
              <a:rPr lang="en-US" altLang="zh-CN" dirty="0" smtClean="0"/>
              <a:t>CPU</a:t>
            </a:r>
            <a:r>
              <a:rPr lang="zh-CN" altLang="en-US" dirty="0" smtClean="0">
                <a:latin typeface="宋体" pitchFamily="2" charset="-122"/>
              </a:rPr>
              <a:t>和</a:t>
            </a:r>
            <a:r>
              <a:rPr lang="en-US" altLang="zh-CN" dirty="0" smtClean="0"/>
              <a:t>I/O</a:t>
            </a:r>
            <a:r>
              <a:rPr lang="zh-CN" altLang="en-US" dirty="0" smtClean="0">
                <a:latin typeface="宋体" pitchFamily="2" charset="-122"/>
              </a:rPr>
              <a:t>设备之间的接口。</a:t>
            </a:r>
            <a:r>
              <a:rPr lang="zh-CN" altLang="en-US" dirty="0" smtClean="0"/>
              <a:t> </a:t>
            </a:r>
            <a:endParaRPr lang="zh-CN" altLang="en-US" dirty="0" smtClean="0"/>
          </a:p>
          <a:p>
            <a:pPr marL="0" indent="0" eaLnBrk="1" hangingPunct="1">
              <a:buNone/>
            </a:pPr>
            <a:r>
              <a:rPr lang="zh-CN" altLang="en-US" dirty="0" smtClean="0">
                <a:latin typeface="宋体" pitchFamily="2" charset="-122"/>
              </a:rPr>
              <a:t>是</a:t>
            </a:r>
            <a:r>
              <a:rPr lang="zh-CN" altLang="en-US" dirty="0" smtClean="0">
                <a:solidFill>
                  <a:srgbClr val="FF0000"/>
                </a:solidFill>
                <a:latin typeface="宋体" pitchFamily="2" charset="-122"/>
              </a:rPr>
              <a:t>可编址</a:t>
            </a:r>
            <a:r>
              <a:rPr lang="zh-CN" altLang="en-US" dirty="0" smtClean="0">
                <a:latin typeface="宋体" pitchFamily="2" charset="-122"/>
              </a:rPr>
              <a:t>设备：</a:t>
            </a:r>
            <a:r>
              <a:rPr lang="zh-CN" altLang="en-US" dirty="0" smtClean="0"/>
              <a:t> </a:t>
            </a:r>
            <a:endParaRPr lang="zh-CN" altLang="en-US" dirty="0" smtClean="0"/>
          </a:p>
          <a:p>
            <a:pPr marL="457200" lvl="1" indent="0" eaLnBrk="1" hangingPunct="1">
              <a:buNone/>
            </a:pPr>
            <a:r>
              <a:rPr lang="zh-CN" altLang="en-US" dirty="0" smtClean="0">
                <a:latin typeface="宋体" pitchFamily="2" charset="-122"/>
              </a:rPr>
              <a:t>控制一个设备时，有唯一的设备地址；</a:t>
            </a:r>
            <a:r>
              <a:rPr lang="zh-CN" altLang="en-US" dirty="0" smtClean="0"/>
              <a:t> </a:t>
            </a:r>
            <a:endParaRPr lang="zh-CN" altLang="en-US" dirty="0" smtClean="0"/>
          </a:p>
          <a:p>
            <a:pPr marL="457200" lvl="1" indent="0" eaLnBrk="1" hangingPunct="1">
              <a:buNone/>
            </a:pPr>
            <a:r>
              <a:rPr lang="zh-CN" altLang="en-US" dirty="0" smtClean="0">
                <a:latin typeface="宋体" pitchFamily="2" charset="-122"/>
              </a:rPr>
              <a:t>连接多个设备时，则含有多个设备地址。</a:t>
            </a:r>
            <a:r>
              <a:rPr lang="zh-CN" altLang="en-US" dirty="0" smtClean="0"/>
              <a:t> </a:t>
            </a:r>
            <a:endParaRPr lang="zh-CN" altLang="en-US" dirty="0" smtClean="0"/>
          </a:p>
          <a:p>
            <a:pPr marL="0" indent="0" eaLnBrk="1" hangingPunct="1">
              <a:buNone/>
            </a:pPr>
            <a:r>
              <a:rPr lang="zh-CN" altLang="en-US" dirty="0" smtClean="0">
                <a:latin typeface="宋体" pitchFamily="2" charset="-122"/>
              </a:rPr>
              <a:t>常称</a:t>
            </a:r>
            <a:r>
              <a:rPr lang="zh-CN" altLang="en-US" dirty="0" smtClean="0">
                <a:solidFill>
                  <a:srgbClr val="FF0000"/>
                </a:solidFill>
                <a:latin typeface="黑体" panose="02010609060101010101" pitchFamily="49" charset="-122"/>
                <a:ea typeface="黑体" panose="02010609060101010101" pitchFamily="49" charset="-122"/>
              </a:rPr>
              <a:t>接口卡</a:t>
            </a:r>
            <a:r>
              <a:rPr lang="zh-CN" altLang="en-US" dirty="0" smtClean="0">
                <a:latin typeface="宋体" pitchFamily="2" charset="-122"/>
              </a:rPr>
              <a:t>。可处理</a:t>
            </a:r>
            <a:r>
              <a:rPr lang="en-US" altLang="zh-CN" dirty="0" smtClean="0"/>
              <a:t>2</a:t>
            </a:r>
            <a:r>
              <a:rPr lang="zh-CN" altLang="en-US" dirty="0" smtClean="0">
                <a:latin typeface="宋体" pitchFamily="2" charset="-122"/>
              </a:rPr>
              <a:t>、</a:t>
            </a:r>
            <a:r>
              <a:rPr lang="en-US" altLang="zh-CN" dirty="0" smtClean="0"/>
              <a:t>4</a:t>
            </a:r>
            <a:r>
              <a:rPr lang="zh-CN" altLang="en-US" dirty="0" smtClean="0">
                <a:latin typeface="宋体" pitchFamily="2" charset="-122"/>
              </a:rPr>
              <a:t>或</a:t>
            </a:r>
            <a:r>
              <a:rPr lang="en-US" altLang="zh-CN" dirty="0" smtClean="0"/>
              <a:t>8</a:t>
            </a:r>
            <a:r>
              <a:rPr lang="zh-CN" altLang="en-US" dirty="0" smtClean="0">
                <a:latin typeface="宋体" pitchFamily="2" charset="-122"/>
              </a:rPr>
              <a:t>个同类设备。</a:t>
            </a:r>
            <a:r>
              <a:rPr lang="zh-CN" altLang="en-US" dirty="0" smtClean="0"/>
              <a:t> </a:t>
            </a:r>
            <a:endParaRPr lang="zh-CN" altLang="en-US" dirty="0" smtClean="0"/>
          </a:p>
        </p:txBody>
      </p:sp>
      <p:sp>
        <p:nvSpPr>
          <p:cNvPr id="4" name="灯片编号占位符 5"/>
          <p:cNvSpPr>
            <a:spLocks noGrp="1"/>
          </p:cNvSpPr>
          <p:nvPr>
            <p:ph type="sldNum" sz="quarter" idx="12"/>
          </p:nvPr>
        </p:nvSpPr>
        <p:spPr/>
        <p:txBody>
          <a:bodyPr/>
          <a:lstStyle/>
          <a:p>
            <a:pPr>
              <a:defRPr/>
            </a:pPr>
            <a:fld id="{3E44A556-BA54-45DC-B32A-02D5EBAFD8B1}" type="slidenum">
              <a:rPr lang="en-US" altLang="zh-CN"/>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2"/>
          <p:cNvSpPr>
            <a:spLocks noGrp="1" noChangeArrowheads="1"/>
          </p:cNvSpPr>
          <p:nvPr>
            <p:ph type="title"/>
          </p:nvPr>
        </p:nvSpPr>
        <p:spPr/>
        <p:txBody>
          <a:bodyPr/>
          <a:lstStyle/>
          <a:p>
            <a:pPr eaLnBrk="1" hangingPunct="1"/>
            <a:r>
              <a:rPr lang="zh-CN" altLang="en-US" sz="3200" smtClean="0">
                <a:solidFill>
                  <a:schemeClr val="tx1"/>
                </a:solidFill>
                <a:latin typeface="黑体" panose="02010609060101010101" pitchFamily="49" charset="-122"/>
              </a:rPr>
              <a:t>设备控制器的基本功能</a:t>
            </a:r>
            <a:endParaRPr lang="zh-CN" altLang="en-US" sz="3200" smtClean="0">
              <a:solidFill>
                <a:schemeClr val="tx1"/>
              </a:solidFill>
              <a:latin typeface="黑体" panose="02010609060101010101" pitchFamily="49" charset="-122"/>
            </a:endParaRPr>
          </a:p>
        </p:txBody>
      </p:sp>
      <p:sp>
        <p:nvSpPr>
          <p:cNvPr id="300036" name="Rectangle 3"/>
          <p:cNvSpPr>
            <a:spLocks noGrp="1" noChangeArrowheads="1"/>
          </p:cNvSpPr>
          <p:nvPr>
            <p:ph idx="1"/>
          </p:nvPr>
        </p:nvSpPr>
        <p:spPr>
          <a:xfrm>
            <a:off x="827584" y="1700808"/>
            <a:ext cx="7353300" cy="4333875"/>
          </a:xfrm>
        </p:spPr>
        <p:txBody>
          <a:bodyPr/>
          <a:lstStyle/>
          <a:p>
            <a:pPr eaLnBrk="1" hangingPunct="1">
              <a:buFont typeface="Wingdings" panose="05000000000000000000" pitchFamily="2" charset="2"/>
              <a:buChar char="u"/>
            </a:pPr>
            <a:r>
              <a:rPr lang="zh-CN" altLang="en-US" dirty="0" smtClean="0">
                <a:latin typeface="宋体" pitchFamily="2" charset="-122"/>
              </a:rPr>
              <a:t>接受和识别命令</a:t>
            </a:r>
            <a:endParaRPr lang="zh-CN" altLang="en-US" dirty="0" smtClean="0">
              <a:latin typeface="宋体" pitchFamily="2" charset="-122"/>
            </a:endParaRPr>
          </a:p>
          <a:p>
            <a:pPr eaLnBrk="1" hangingPunct="1">
              <a:buFont typeface="Wingdings" panose="05000000000000000000" pitchFamily="2" charset="2"/>
              <a:buChar char="u"/>
            </a:pPr>
            <a:r>
              <a:rPr lang="zh-CN" altLang="en-US" dirty="0" smtClean="0">
                <a:latin typeface="宋体" pitchFamily="2" charset="-122"/>
              </a:rPr>
              <a:t>数据交换</a:t>
            </a:r>
            <a:endParaRPr lang="zh-CN" altLang="en-US" dirty="0" smtClean="0">
              <a:latin typeface="宋体" pitchFamily="2" charset="-122"/>
            </a:endParaRPr>
          </a:p>
          <a:p>
            <a:pPr eaLnBrk="1" hangingPunct="1">
              <a:buFont typeface="Wingdings" panose="05000000000000000000" pitchFamily="2" charset="2"/>
              <a:buChar char="u"/>
            </a:pPr>
            <a:r>
              <a:rPr lang="zh-CN" altLang="en-US" dirty="0" smtClean="0">
                <a:latin typeface="宋体" pitchFamily="2" charset="-122"/>
              </a:rPr>
              <a:t>标识和报告设备的状态</a:t>
            </a:r>
            <a:endParaRPr lang="zh-CN" altLang="en-US" dirty="0" smtClean="0">
              <a:latin typeface="宋体" pitchFamily="2" charset="-122"/>
            </a:endParaRPr>
          </a:p>
          <a:p>
            <a:pPr eaLnBrk="1" hangingPunct="1">
              <a:buFont typeface="Wingdings" panose="05000000000000000000" pitchFamily="2" charset="2"/>
              <a:buChar char="u"/>
            </a:pPr>
            <a:r>
              <a:rPr lang="zh-CN" altLang="en-US" dirty="0" smtClean="0">
                <a:latin typeface="宋体" pitchFamily="2" charset="-122"/>
              </a:rPr>
              <a:t>地址识别</a:t>
            </a:r>
            <a:endParaRPr lang="zh-CN" altLang="en-US" dirty="0" smtClean="0">
              <a:latin typeface="宋体" pitchFamily="2" charset="-122"/>
            </a:endParaRPr>
          </a:p>
          <a:p>
            <a:pPr eaLnBrk="1" hangingPunct="1">
              <a:buFont typeface="Wingdings" panose="05000000000000000000" pitchFamily="2" charset="2"/>
              <a:buChar char="u"/>
            </a:pPr>
            <a:r>
              <a:rPr lang="zh-CN" altLang="en-US" dirty="0" smtClean="0">
                <a:latin typeface="宋体" pitchFamily="2" charset="-122"/>
              </a:rPr>
              <a:t>数据缓冲</a:t>
            </a:r>
            <a:endParaRPr lang="zh-CN" altLang="en-US" dirty="0" smtClean="0">
              <a:latin typeface="宋体" pitchFamily="2" charset="-122"/>
            </a:endParaRPr>
          </a:p>
          <a:p>
            <a:pPr eaLnBrk="1" hangingPunct="1">
              <a:buFont typeface="Wingdings" panose="05000000000000000000" pitchFamily="2" charset="2"/>
              <a:buChar char="u"/>
            </a:pPr>
            <a:r>
              <a:rPr lang="zh-CN" altLang="en-US" dirty="0" smtClean="0">
                <a:latin typeface="宋体" pitchFamily="2" charset="-122"/>
              </a:rPr>
              <a:t>差错控制</a:t>
            </a:r>
            <a:endParaRPr lang="zh-CN" altLang="en-US"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79B5A757-F76A-47BA-A1A8-13556F68D23C}" type="slidenum">
              <a:rPr lang="en-US" altLang="zh-CN"/>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2"/>
          <p:cNvSpPr>
            <a:spLocks noGrp="1" noChangeArrowheads="1"/>
          </p:cNvSpPr>
          <p:nvPr>
            <p:ph type="title"/>
          </p:nvPr>
        </p:nvSpPr>
        <p:spPr/>
        <p:txBody>
          <a:bodyPr/>
          <a:lstStyle/>
          <a:p>
            <a:pPr eaLnBrk="1" hangingPunct="1"/>
            <a:r>
              <a:rPr lang="zh-CN" altLang="en-US" sz="3200" smtClean="0">
                <a:solidFill>
                  <a:schemeClr val="tx1"/>
                </a:solidFill>
                <a:latin typeface="黑体" panose="02010609060101010101" pitchFamily="49" charset="-122"/>
              </a:rPr>
              <a:t>设备控制器的组成</a:t>
            </a:r>
            <a:endParaRPr lang="zh-CN" altLang="en-US" sz="3200" smtClean="0">
              <a:solidFill>
                <a:schemeClr val="tx1"/>
              </a:solidFill>
              <a:latin typeface="黑体" panose="02010609060101010101" pitchFamily="49" charset="-122"/>
            </a:endParaRPr>
          </a:p>
        </p:txBody>
      </p:sp>
      <p:sp>
        <p:nvSpPr>
          <p:cNvPr id="8" name="灯片编号占位符 5"/>
          <p:cNvSpPr>
            <a:spLocks noGrp="1"/>
          </p:cNvSpPr>
          <p:nvPr>
            <p:ph type="sldNum" sz="quarter" idx="12"/>
          </p:nvPr>
        </p:nvSpPr>
        <p:spPr/>
        <p:txBody>
          <a:bodyPr/>
          <a:lstStyle/>
          <a:p>
            <a:pPr>
              <a:defRPr/>
            </a:pPr>
            <a:fld id="{7D271F2D-2906-4648-9324-E0874BE8AECA}"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301061" name="Rectangle 4"/>
          <p:cNvSpPr>
            <a:spLocks noChangeArrowheads="1"/>
          </p:cNvSpPr>
          <p:nvPr/>
        </p:nvSpPr>
        <p:spPr bwMode="auto">
          <a:xfrm>
            <a:off x="3014663"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301063" name="Text Box 6"/>
          <p:cNvSpPr txBox="1">
            <a:spLocks noChangeArrowheads="1"/>
          </p:cNvSpPr>
          <p:nvPr/>
        </p:nvSpPr>
        <p:spPr bwMode="auto">
          <a:xfrm>
            <a:off x="502221" y="2280502"/>
            <a:ext cx="7315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457200" indent="-457200" eaLnBrk="1" fontAlgn="base" hangingPunct="1">
              <a:spcBef>
                <a:spcPct val="0"/>
              </a:spcBef>
              <a:spcAft>
                <a:spcPct val="0"/>
              </a:spcAft>
              <a:buClr>
                <a:srgbClr val="002060"/>
              </a:buClr>
              <a:buFont typeface="Wingdings" panose="05000000000000000000" pitchFamily="2" charset="2"/>
              <a:buChar char="n"/>
            </a:pPr>
            <a:r>
              <a:rPr lang="zh-CN" altLang="en-US" sz="3200" b="1" dirty="0">
                <a:solidFill>
                  <a:srgbClr val="000000"/>
                </a:solidFill>
                <a:latin typeface="宋体" pitchFamily="2" charset="-122"/>
              </a:rPr>
              <a:t>设备控制器与处理机的接口</a:t>
            </a:r>
            <a:r>
              <a:rPr lang="zh-CN" altLang="en-US" sz="3200" b="1" dirty="0">
                <a:solidFill>
                  <a:srgbClr val="000000"/>
                </a:solidFill>
              </a:rPr>
              <a:t> </a:t>
            </a:r>
            <a:endParaRPr lang="zh-CN" altLang="en-US" sz="3200" b="1" dirty="0">
              <a:solidFill>
                <a:srgbClr val="000000"/>
              </a:solidFill>
            </a:endParaRPr>
          </a:p>
          <a:p>
            <a:pPr marL="457200" indent="-457200" eaLnBrk="1" fontAlgn="base" hangingPunct="1">
              <a:spcBef>
                <a:spcPct val="0"/>
              </a:spcBef>
              <a:spcAft>
                <a:spcPct val="0"/>
              </a:spcAft>
              <a:buClr>
                <a:srgbClr val="002060"/>
              </a:buClr>
              <a:buFont typeface="Wingdings" panose="05000000000000000000" pitchFamily="2" charset="2"/>
              <a:buChar char="n"/>
            </a:pPr>
            <a:r>
              <a:rPr lang="zh-CN" altLang="en-US" sz="3200" b="1" dirty="0">
                <a:solidFill>
                  <a:srgbClr val="000000"/>
                </a:solidFill>
                <a:latin typeface="宋体" pitchFamily="2" charset="-122"/>
              </a:rPr>
              <a:t>设备控制器与设备的接口</a:t>
            </a:r>
            <a:r>
              <a:rPr lang="zh-CN" altLang="en-US" sz="3200" b="1" dirty="0">
                <a:solidFill>
                  <a:srgbClr val="000000"/>
                </a:solidFill>
              </a:rPr>
              <a:t> </a:t>
            </a:r>
            <a:endParaRPr lang="zh-CN" altLang="en-US" sz="3200" b="1" dirty="0">
              <a:solidFill>
                <a:srgbClr val="000000"/>
              </a:solidFill>
            </a:endParaRPr>
          </a:p>
          <a:p>
            <a:pPr marL="457200" indent="-457200" eaLnBrk="1" fontAlgn="base" hangingPunct="1">
              <a:spcBef>
                <a:spcPct val="0"/>
              </a:spcBef>
              <a:spcAft>
                <a:spcPct val="0"/>
              </a:spcAft>
              <a:buClr>
                <a:srgbClr val="002060"/>
              </a:buClr>
              <a:buFont typeface="Wingdings" panose="05000000000000000000" pitchFamily="2" charset="2"/>
              <a:buChar char="n"/>
            </a:pPr>
            <a:r>
              <a:rPr lang="en-US" altLang="zh-CN" sz="3200" b="1" dirty="0">
                <a:solidFill>
                  <a:srgbClr val="000000"/>
                </a:solidFill>
              </a:rPr>
              <a:t>I/O</a:t>
            </a:r>
            <a:r>
              <a:rPr lang="zh-CN" altLang="en-US" sz="3200" b="1" dirty="0">
                <a:solidFill>
                  <a:srgbClr val="000000"/>
                </a:solidFill>
                <a:latin typeface="宋体" pitchFamily="2" charset="-122"/>
              </a:rPr>
              <a:t>逻辑</a:t>
            </a:r>
            <a:r>
              <a:rPr lang="en-US" altLang="zh-CN" sz="3200" b="1" dirty="0">
                <a:solidFill>
                  <a:srgbClr val="000000"/>
                </a:solidFill>
                <a:latin typeface="Times New Roman" pitchFamily="18" charset="0"/>
              </a:rPr>
              <a:t>——</a:t>
            </a:r>
            <a:r>
              <a:rPr lang="zh-CN" altLang="en-US" sz="3200" b="1" dirty="0">
                <a:solidFill>
                  <a:srgbClr val="000000"/>
                </a:solidFill>
                <a:latin typeface="宋体" pitchFamily="2" charset="-122"/>
              </a:rPr>
              <a:t>用于实现对设备的控制</a:t>
            </a:r>
            <a:r>
              <a:rPr lang="zh-CN" altLang="en-US" b="1" dirty="0">
                <a:solidFill>
                  <a:srgbClr val="000000"/>
                </a:solidFill>
                <a:latin typeface="宋体" pitchFamily="2" charset="-122"/>
              </a:rPr>
              <a:t>。</a:t>
            </a:r>
            <a:endParaRPr lang="zh-CN" altLang="en-US" sz="2000" b="1" dirty="0">
              <a:solidFill>
                <a:srgbClr val="000000"/>
              </a:solidFill>
              <a:ea typeface="黑体" panose="02010609060101010101" pitchFamily="49" charset="-122"/>
            </a:endParaRPr>
          </a:p>
        </p:txBody>
      </p:sp>
      <p:sp>
        <p:nvSpPr>
          <p:cNvPr id="301064" name="Text Box 7"/>
          <p:cNvSpPr txBox="1">
            <a:spLocks noChangeArrowheads="1"/>
          </p:cNvSpPr>
          <p:nvPr/>
        </p:nvSpPr>
        <p:spPr bwMode="auto">
          <a:xfrm>
            <a:off x="1151112" y="3846532"/>
            <a:ext cx="79928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457200" indent="-457200" eaLnBrk="1" fontAlgn="base" hangingPunct="1">
              <a:spcBef>
                <a:spcPct val="0"/>
              </a:spcBef>
              <a:spcAft>
                <a:spcPct val="0"/>
              </a:spcAft>
              <a:buClr>
                <a:srgbClr val="002060"/>
              </a:buClr>
              <a:buFont typeface="Wingdings" panose="05000000000000000000" pitchFamily="2" charset="2"/>
              <a:buChar char="p"/>
            </a:pPr>
            <a:r>
              <a:rPr lang="zh-CN" altLang="en-US" sz="2800" dirty="0" smtClean="0">
                <a:solidFill>
                  <a:srgbClr val="FF0000"/>
                </a:solidFill>
                <a:ea typeface="黑体" panose="02010609060101010101" pitchFamily="49" charset="-122"/>
              </a:rPr>
              <a:t>  处理机利用</a:t>
            </a:r>
            <a:r>
              <a:rPr lang="en-US" altLang="zh-CN" sz="2800" dirty="0">
                <a:solidFill>
                  <a:srgbClr val="FF0000"/>
                </a:solidFill>
                <a:ea typeface="黑体" panose="02010609060101010101" pitchFamily="49" charset="-122"/>
              </a:rPr>
              <a:t>I/O</a:t>
            </a:r>
            <a:r>
              <a:rPr lang="zh-CN" altLang="en-US" sz="2800" dirty="0">
                <a:solidFill>
                  <a:srgbClr val="FF0000"/>
                </a:solidFill>
                <a:ea typeface="黑体" panose="02010609060101010101" pitchFamily="49" charset="-122"/>
              </a:rPr>
              <a:t>逻辑向控制器发送</a:t>
            </a:r>
            <a:r>
              <a:rPr lang="en-US" altLang="zh-CN" sz="2800" dirty="0">
                <a:solidFill>
                  <a:srgbClr val="FF0000"/>
                </a:solidFill>
                <a:ea typeface="黑体" panose="02010609060101010101" pitchFamily="49" charset="-122"/>
              </a:rPr>
              <a:t>I/O</a:t>
            </a:r>
            <a:r>
              <a:rPr lang="zh-CN" altLang="en-US" sz="2800" dirty="0">
                <a:solidFill>
                  <a:srgbClr val="FF0000"/>
                </a:solidFill>
                <a:ea typeface="黑体" panose="02010609060101010101" pitchFamily="49" charset="-122"/>
              </a:rPr>
              <a:t>命令； </a:t>
            </a:r>
            <a:endParaRPr lang="zh-CN" altLang="en-US" sz="2800" dirty="0">
              <a:solidFill>
                <a:srgbClr val="FF0000"/>
              </a:solidFill>
              <a:ea typeface="黑体" panose="02010609060101010101" pitchFamily="49" charset="-122"/>
            </a:endParaRPr>
          </a:p>
          <a:p>
            <a:pPr marL="457200" indent="-457200" eaLnBrk="1" fontAlgn="base" hangingPunct="1">
              <a:spcBef>
                <a:spcPct val="0"/>
              </a:spcBef>
              <a:spcAft>
                <a:spcPct val="0"/>
              </a:spcAft>
              <a:buClr>
                <a:srgbClr val="002060"/>
              </a:buClr>
              <a:buFont typeface="Wingdings" panose="05000000000000000000" pitchFamily="2" charset="2"/>
              <a:buChar char="p"/>
            </a:pPr>
            <a:r>
              <a:rPr lang="zh-CN" altLang="en-US" sz="2800" dirty="0">
                <a:solidFill>
                  <a:srgbClr val="FF0000"/>
                </a:solidFill>
                <a:ea typeface="黑体" panose="02010609060101010101" pitchFamily="49" charset="-122"/>
              </a:rPr>
              <a:t>  </a:t>
            </a:r>
            <a:r>
              <a:rPr lang="en-US" altLang="zh-CN" sz="2800" dirty="0">
                <a:solidFill>
                  <a:srgbClr val="FF0000"/>
                </a:solidFill>
                <a:ea typeface="黑体" panose="02010609060101010101" pitchFamily="49" charset="-122"/>
              </a:rPr>
              <a:t>I/O</a:t>
            </a:r>
            <a:r>
              <a:rPr lang="zh-CN" altLang="en-US" sz="2800" dirty="0">
                <a:solidFill>
                  <a:srgbClr val="FF0000"/>
                </a:solidFill>
                <a:ea typeface="黑体" panose="02010609060101010101" pitchFamily="49" charset="-122"/>
              </a:rPr>
              <a:t>逻辑对收到的命令进行译码（包括地址译码）</a:t>
            </a:r>
            <a:endParaRPr lang="zh-CN" altLang="en-US" sz="2800" dirty="0">
              <a:solidFill>
                <a:srgbClr val="FF0000"/>
              </a:solidFill>
              <a:ea typeface="黑体" panose="02010609060101010101" pitchFamily="49" charset="-122"/>
            </a:endParaRPr>
          </a:p>
        </p:txBody>
      </p:sp>
      <p:sp>
        <p:nvSpPr>
          <p:cNvPr id="2" name="矩形 1"/>
          <p:cNvSpPr/>
          <p:nvPr/>
        </p:nvSpPr>
        <p:spPr>
          <a:xfrm>
            <a:off x="466750" y="1573634"/>
            <a:ext cx="8392041" cy="584775"/>
          </a:xfrm>
          <a:prstGeom prst="rect">
            <a:avLst/>
          </a:prstGeom>
        </p:spPr>
        <p:txBody>
          <a:bodyPr wrap="none">
            <a:spAutoFit/>
          </a:bodyPr>
          <a:lstStyle/>
          <a:p>
            <a:r>
              <a:rPr lang="zh-CN" altLang="en-US" sz="3200" dirty="0"/>
              <a:t>现有的大多数控制器都是由以下三部分组成：</a:t>
            </a:r>
            <a:endParaRPr lang="zh-CN" altLang="en-US" sz="3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2"/>
          <p:cNvSpPr>
            <a:spLocks noGrp="1" noChangeArrowheads="1"/>
          </p:cNvSpPr>
          <p:nvPr>
            <p:ph type="title"/>
          </p:nvPr>
        </p:nvSpPr>
        <p:spPr/>
        <p:txBody>
          <a:bodyPr/>
          <a:lstStyle/>
          <a:p>
            <a:pPr eaLnBrk="1" hangingPunct="1"/>
            <a:r>
              <a:rPr lang="zh-CN" altLang="en-US" sz="3200" smtClean="0">
                <a:solidFill>
                  <a:schemeClr val="tx1"/>
                </a:solidFill>
                <a:latin typeface="黑体" panose="02010609060101010101" pitchFamily="49" charset="-122"/>
              </a:rPr>
              <a:t>设备控制器的组成</a:t>
            </a:r>
            <a:endParaRPr lang="zh-CN" altLang="en-US" sz="3200" smtClean="0">
              <a:solidFill>
                <a:schemeClr val="tx1"/>
              </a:solidFill>
              <a:latin typeface="黑体" panose="02010609060101010101" pitchFamily="49" charset="-122"/>
            </a:endParaRPr>
          </a:p>
        </p:txBody>
      </p:sp>
      <p:sp>
        <p:nvSpPr>
          <p:cNvPr id="301060" name="Rectangle 3"/>
          <p:cNvSpPr>
            <a:spLocks noGrp="1" noChangeArrowheads="1"/>
          </p:cNvSpPr>
          <p:nvPr>
            <p:ph idx="1"/>
          </p:nvPr>
        </p:nvSpPr>
        <p:spPr>
          <a:xfrm>
            <a:off x="827584" y="1700808"/>
            <a:ext cx="5410200" cy="457200"/>
          </a:xfrm>
        </p:spPr>
        <p:txBody>
          <a:bodyPr>
            <a:noAutofit/>
          </a:bodyPr>
          <a:lstStyle/>
          <a:p>
            <a:pPr marL="0" indent="0" eaLnBrk="1" hangingPunct="1">
              <a:buNone/>
            </a:pPr>
            <a:r>
              <a:rPr lang="zh-CN" altLang="en-US" b="0" dirty="0" smtClean="0">
                <a:ea typeface="黑体" panose="02010609060101010101" pitchFamily="49" charset="-122"/>
              </a:rPr>
              <a:t>由</a:t>
            </a:r>
            <a:r>
              <a:rPr lang="en-US" altLang="zh-CN" b="0" dirty="0" smtClean="0">
                <a:ea typeface="黑体" panose="02010609060101010101" pitchFamily="49" charset="-122"/>
              </a:rPr>
              <a:t>3</a:t>
            </a:r>
            <a:r>
              <a:rPr lang="zh-CN" altLang="en-US" b="0" dirty="0" smtClean="0">
                <a:ea typeface="黑体" panose="02010609060101010101" pitchFamily="49" charset="-122"/>
              </a:rPr>
              <a:t>部分组成，如图所示。</a:t>
            </a:r>
            <a:endParaRPr lang="zh-CN" altLang="en-US" b="0" dirty="0" smtClean="0">
              <a:ea typeface="黑体" panose="02010609060101010101" pitchFamily="49" charset="-122"/>
            </a:endParaRPr>
          </a:p>
        </p:txBody>
      </p:sp>
      <p:sp>
        <p:nvSpPr>
          <p:cNvPr id="8" name="灯片编号占位符 5"/>
          <p:cNvSpPr>
            <a:spLocks noGrp="1"/>
          </p:cNvSpPr>
          <p:nvPr>
            <p:ph type="sldNum" sz="quarter" idx="12"/>
          </p:nvPr>
        </p:nvSpPr>
        <p:spPr/>
        <p:txBody>
          <a:bodyPr/>
          <a:lstStyle/>
          <a:p>
            <a:pPr>
              <a:defRPr/>
            </a:pPr>
            <a:fld id="{7D271F2D-2906-4648-9324-E0874BE8AECA}" type="slidenum">
              <a:rPr lang="en-US" altLang="zh-CN"/>
            </a:fld>
            <a:endParaRPr lang="en-US" altLang="zh-CN"/>
          </a:p>
        </p:txBody>
      </p:sp>
      <p:sp>
        <p:nvSpPr>
          <p:cNvPr id="301061" name="Rectangle 4"/>
          <p:cNvSpPr>
            <a:spLocks noChangeArrowheads="1"/>
          </p:cNvSpPr>
          <p:nvPr/>
        </p:nvSpPr>
        <p:spPr bwMode="auto">
          <a:xfrm>
            <a:off x="3014663"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01062" name="Picture 5" descr="OS图5-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7799" y="2605088"/>
            <a:ext cx="6508577" cy="353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563888" y="5752468"/>
            <a:ext cx="648072" cy="369332"/>
          </a:xfrm>
          <a:prstGeom prst="rect">
            <a:avLst/>
          </a:prstGeom>
          <a:solidFill>
            <a:schemeClr val="bg2"/>
          </a:solidFill>
        </p:spPr>
        <p:txBody>
          <a:bodyPr wrap="square" rtlCol="0">
            <a:spAutoFit/>
          </a:bodyPr>
          <a:lstStyle/>
          <a:p>
            <a:endParaRPr lang="zh-CN" altLang="en-US" dirty="0">
              <a:solidFill>
                <a:schemeClr val="bg2"/>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2"/>
          <p:cNvSpPr>
            <a:spLocks noGrp="1" noChangeArrowheads="1"/>
          </p:cNvSpPr>
          <p:nvPr>
            <p:ph type="title"/>
          </p:nvPr>
        </p:nvSpPr>
        <p:spPr/>
        <p:txBody>
          <a:bodyPr/>
          <a:lstStyle/>
          <a:p>
            <a:pPr algn="l"/>
            <a:r>
              <a:rPr lang="en-US" altLang="zh-CN" sz="3200" dirty="0">
                <a:latin typeface="黑体" panose="02010609060101010101" pitchFamily="49" charset="-122"/>
                <a:ea typeface="黑体" panose="02010609060101010101" pitchFamily="49" charset="-122"/>
              </a:rPr>
              <a:t>6.2.4</a:t>
            </a:r>
            <a:r>
              <a:rPr lang="zh-CN" altLang="en-US" sz="3200" dirty="0">
                <a:latin typeface="黑体" panose="02010609060101010101" pitchFamily="49" charset="-122"/>
                <a:ea typeface="黑体" panose="02010609060101010101" pitchFamily="49" charset="-122"/>
              </a:rPr>
              <a:t>　</a:t>
            </a:r>
            <a:r>
              <a:rPr lang="en-US" altLang="zh-CN" sz="3200" dirty="0">
                <a:latin typeface="黑体" panose="02010609060101010101" pitchFamily="49" charset="-122"/>
                <a:ea typeface="黑体" panose="02010609060101010101" pitchFamily="49" charset="-122"/>
              </a:rPr>
              <a:t>I/O</a:t>
            </a:r>
            <a:r>
              <a:rPr lang="zh-CN" altLang="en-US" sz="3200" dirty="0">
                <a:latin typeface="黑体" panose="02010609060101010101" pitchFamily="49" charset="-122"/>
                <a:ea typeface="黑体" panose="02010609060101010101" pitchFamily="49" charset="-122"/>
              </a:rPr>
              <a:t>通道</a:t>
            </a:r>
            <a:r>
              <a:rPr lang="en-US" altLang="zh-CN" sz="3200" dirty="0" smtClean="0">
                <a:latin typeface="Times New Roman" pitchFamily="18" charset="0"/>
              </a:rPr>
              <a:t>(</a:t>
            </a:r>
            <a:r>
              <a:rPr lang="zh-CN" altLang="en-US" sz="3200" dirty="0" smtClean="0">
                <a:ea typeface="楷体_GB2312" pitchFamily="49" charset="-122"/>
              </a:rPr>
              <a:t>了解</a:t>
            </a:r>
            <a:r>
              <a:rPr lang="en-US" altLang="zh-CN" sz="3200" dirty="0" smtClean="0">
                <a:latin typeface="Times New Roman" pitchFamily="18" charset="0"/>
              </a:rPr>
              <a:t>)</a:t>
            </a:r>
            <a:r>
              <a:rPr lang="en-US" altLang="zh-CN" dirty="0" smtClean="0"/>
              <a:t> </a:t>
            </a:r>
            <a:endParaRPr lang="en-US" altLang="zh-CN" dirty="0" smtClean="0"/>
          </a:p>
        </p:txBody>
      </p:sp>
      <p:sp>
        <p:nvSpPr>
          <p:cNvPr id="302084"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dirty="0" smtClean="0"/>
              <a:t>1</a:t>
            </a:r>
            <a:r>
              <a:rPr lang="zh-CN" altLang="en-US" dirty="0" smtClean="0">
                <a:latin typeface="宋体" pitchFamily="2" charset="-122"/>
              </a:rPr>
              <a:t>．</a:t>
            </a:r>
            <a:r>
              <a:rPr lang="en-US" altLang="zh-CN" dirty="0" smtClean="0"/>
              <a:t>I/O</a:t>
            </a:r>
            <a:r>
              <a:rPr lang="zh-CN" altLang="en-US" dirty="0" smtClean="0">
                <a:latin typeface="宋体" pitchFamily="2" charset="-122"/>
              </a:rPr>
              <a:t>通道设备的引入</a:t>
            </a:r>
            <a:r>
              <a:rPr lang="zh-CN" altLang="en-US" dirty="0" smtClean="0"/>
              <a:t> </a:t>
            </a:r>
            <a:endParaRPr lang="zh-CN" altLang="en-US" dirty="0" smtClean="0"/>
          </a:p>
          <a:p>
            <a:pPr eaLnBrk="1" hangingPunct="1">
              <a:buFont typeface="Wingdings" panose="05000000000000000000" pitchFamily="2" charset="2"/>
              <a:buChar char="u"/>
            </a:pPr>
            <a:r>
              <a:rPr lang="en-US" altLang="zh-CN" dirty="0" smtClean="0"/>
              <a:t>I/O</a:t>
            </a:r>
            <a:r>
              <a:rPr lang="zh-CN" altLang="en-US" dirty="0" smtClean="0">
                <a:latin typeface="宋体" pitchFamily="2" charset="-122"/>
              </a:rPr>
              <a:t>通道</a:t>
            </a:r>
            <a:r>
              <a:rPr lang="en-US" altLang="zh-CN" dirty="0" smtClean="0">
                <a:latin typeface="Times New Roman" pitchFamily="18" charset="0"/>
              </a:rPr>
              <a:t>——</a:t>
            </a:r>
            <a:r>
              <a:rPr lang="zh-CN" altLang="en-US" dirty="0" smtClean="0">
                <a:latin typeface="宋体" pitchFamily="2" charset="-122"/>
              </a:rPr>
              <a:t>是一种特殊的处理机，它具有执行</a:t>
            </a:r>
            <a:r>
              <a:rPr lang="en-US" altLang="zh-CN" dirty="0" smtClean="0"/>
              <a:t>I/O</a:t>
            </a:r>
            <a:r>
              <a:rPr lang="zh-CN" altLang="en-US" dirty="0" smtClean="0">
                <a:latin typeface="宋体" pitchFamily="2" charset="-122"/>
              </a:rPr>
              <a:t>指令的能力，并且通过执行通道程序来控制</a:t>
            </a:r>
            <a:r>
              <a:rPr lang="en-US" altLang="zh-CN" dirty="0" smtClean="0"/>
              <a:t>I/O</a:t>
            </a:r>
            <a:r>
              <a:rPr lang="zh-CN" altLang="en-US" dirty="0" smtClean="0">
                <a:latin typeface="宋体" pitchFamily="2" charset="-122"/>
              </a:rPr>
              <a:t>操作。</a:t>
            </a:r>
            <a:r>
              <a:rPr lang="zh-CN" altLang="en-US" dirty="0" smtClean="0"/>
              <a:t> </a:t>
            </a:r>
            <a:endParaRPr lang="zh-CN" altLang="en-US" dirty="0" smtClean="0"/>
          </a:p>
          <a:p>
            <a:pPr eaLnBrk="1" hangingPunct="1">
              <a:buFont typeface="Wingdings" panose="05000000000000000000" pitchFamily="2" charset="2"/>
              <a:buChar char="u"/>
            </a:pPr>
            <a:r>
              <a:rPr lang="zh-CN" altLang="en-US" dirty="0" smtClean="0">
                <a:latin typeface="宋体" pitchFamily="2" charset="-122"/>
              </a:rPr>
              <a:t>引入目的：是使一些原来由</a:t>
            </a:r>
            <a:r>
              <a:rPr lang="en-US" altLang="zh-CN" dirty="0" smtClean="0"/>
              <a:t>CPU</a:t>
            </a:r>
            <a:r>
              <a:rPr lang="zh-CN" altLang="en-US" dirty="0" smtClean="0">
                <a:latin typeface="宋体" pitchFamily="2" charset="-122"/>
              </a:rPr>
              <a:t>处理的</a:t>
            </a:r>
            <a:r>
              <a:rPr lang="en-US" altLang="zh-CN" dirty="0" smtClean="0"/>
              <a:t>I/O</a:t>
            </a:r>
            <a:r>
              <a:rPr lang="zh-CN" altLang="en-US" dirty="0" smtClean="0">
                <a:latin typeface="宋体" pitchFamily="2" charset="-122"/>
              </a:rPr>
              <a:t>任务转由通道来承担。从而把</a:t>
            </a:r>
            <a:r>
              <a:rPr lang="en-US" altLang="zh-CN" dirty="0" smtClean="0"/>
              <a:t>CPU</a:t>
            </a:r>
            <a:r>
              <a:rPr lang="zh-CN" altLang="en-US" dirty="0" smtClean="0">
                <a:latin typeface="宋体" pitchFamily="2" charset="-122"/>
              </a:rPr>
              <a:t>从繁忙的</a:t>
            </a:r>
            <a:r>
              <a:rPr lang="en-US" altLang="zh-CN" dirty="0" smtClean="0"/>
              <a:t>I/O</a:t>
            </a:r>
            <a:r>
              <a:rPr lang="zh-CN" altLang="en-US" dirty="0" smtClean="0">
                <a:latin typeface="宋体" pitchFamily="2" charset="-122"/>
              </a:rPr>
              <a:t>任务中解脱出来。</a:t>
            </a:r>
            <a:r>
              <a:rPr lang="zh-CN" altLang="en-US" dirty="0" smtClean="0"/>
              <a:t> </a:t>
            </a:r>
            <a:endParaRPr lang="zh-CN" altLang="en-US" dirty="0" smtClean="0"/>
          </a:p>
          <a:p>
            <a:pPr eaLnBrk="1" hangingPunct="1">
              <a:buFont typeface="Wingdings" panose="05000000000000000000" pitchFamily="2" charset="2"/>
              <a:buChar char="u"/>
            </a:pPr>
            <a:r>
              <a:rPr lang="zh-CN" altLang="en-US" dirty="0" smtClean="0">
                <a:latin typeface="宋体" pitchFamily="2" charset="-122"/>
              </a:rPr>
              <a:t>通道与</a:t>
            </a:r>
            <a:r>
              <a:rPr lang="en-US" altLang="zh-CN" dirty="0" smtClean="0"/>
              <a:t>CPU</a:t>
            </a:r>
            <a:r>
              <a:rPr lang="zh-CN" altLang="en-US" dirty="0" smtClean="0">
                <a:latin typeface="宋体" pitchFamily="2" charset="-122"/>
              </a:rPr>
              <a:t>共享内存。</a:t>
            </a:r>
            <a:r>
              <a:rPr lang="zh-CN" altLang="en-US" dirty="0" smtClean="0"/>
              <a:t> </a:t>
            </a:r>
            <a:endParaRPr lang="zh-CN" altLang="en-US" dirty="0" smtClean="0"/>
          </a:p>
        </p:txBody>
      </p:sp>
      <p:sp>
        <p:nvSpPr>
          <p:cNvPr id="4" name="灯片编号占位符 5"/>
          <p:cNvSpPr>
            <a:spLocks noGrp="1"/>
          </p:cNvSpPr>
          <p:nvPr>
            <p:ph type="sldNum" sz="quarter" idx="12"/>
          </p:nvPr>
        </p:nvSpPr>
        <p:spPr/>
        <p:txBody>
          <a:bodyPr/>
          <a:lstStyle/>
          <a:p>
            <a:pPr>
              <a:defRPr/>
            </a:pPr>
            <a:fld id="{7A570B9B-8CBD-4408-8532-3FEB15414711}" type="slidenum">
              <a:rPr lang="en-US" altLang="zh-CN"/>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pPr algn="l"/>
            <a:r>
              <a:rPr lang="en-US" altLang="zh-CN" sz="3200" dirty="0">
                <a:latin typeface="+mn-ea"/>
                <a:ea typeface="+mn-ea"/>
              </a:rPr>
              <a:t>6.2.4</a:t>
            </a:r>
            <a:r>
              <a:rPr lang="zh-CN" altLang="en-US" sz="3200" dirty="0">
                <a:latin typeface="+mn-ea"/>
                <a:ea typeface="+mn-ea"/>
              </a:rPr>
              <a:t>　</a:t>
            </a:r>
            <a:r>
              <a:rPr lang="en-US" altLang="zh-CN" sz="3200" dirty="0">
                <a:latin typeface="+mn-ea"/>
                <a:ea typeface="+mn-ea"/>
              </a:rPr>
              <a:t>I/O</a:t>
            </a:r>
            <a:r>
              <a:rPr lang="zh-CN" altLang="en-US" sz="3200" dirty="0">
                <a:latin typeface="+mn-ea"/>
                <a:ea typeface="+mn-ea"/>
              </a:rPr>
              <a:t>通道</a:t>
            </a:r>
            <a:r>
              <a:rPr lang="en-US" altLang="zh-CN" sz="3200" dirty="0">
                <a:latin typeface="+mn-ea"/>
                <a:ea typeface="+mn-ea"/>
              </a:rPr>
              <a:t>(</a:t>
            </a:r>
            <a:r>
              <a:rPr lang="zh-CN" altLang="en-US" sz="3200" dirty="0">
                <a:latin typeface="+mn-ea"/>
                <a:ea typeface="+mn-ea"/>
              </a:rPr>
              <a:t>了解</a:t>
            </a:r>
            <a:r>
              <a:rPr lang="en-US" altLang="zh-CN" sz="3200" dirty="0">
                <a:latin typeface="+mn-ea"/>
                <a:ea typeface="+mn-ea"/>
              </a:rPr>
              <a:t>) </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3992836"/>
          </a:xfrm>
        </p:spPr>
        <p:txBody>
          <a:bodyPr>
            <a:noAutofit/>
          </a:bodyPr>
          <a:lstStyle/>
          <a:p>
            <a:r>
              <a:rPr lang="zh-CN" altLang="en-US" dirty="0" smtClean="0">
                <a:solidFill>
                  <a:srgbClr val="FF0000"/>
                </a:solidFill>
              </a:rPr>
              <a:t>字节</a:t>
            </a:r>
            <a:r>
              <a:rPr lang="zh-CN" altLang="en-US" dirty="0">
                <a:solidFill>
                  <a:srgbClr val="FF0000"/>
                </a:solidFill>
              </a:rPr>
              <a:t>多路通道</a:t>
            </a:r>
            <a:r>
              <a:rPr lang="en-US" altLang="zh-CN" dirty="0">
                <a:solidFill>
                  <a:srgbClr val="FF0000"/>
                </a:solidFill>
              </a:rPr>
              <a:t>(</a:t>
            </a:r>
            <a:r>
              <a:rPr lang="en-US" altLang="zh-CN" dirty="0">
                <a:solidFill>
                  <a:srgbClr val="FF0000"/>
                </a:solidFill>
                <a:latin typeface="+mj-lt"/>
              </a:rPr>
              <a:t>Byte Multiplexor Channel)</a:t>
            </a:r>
            <a:br>
              <a:rPr lang="en-US" altLang="zh-CN" dirty="0"/>
            </a:br>
            <a:r>
              <a:rPr lang="zh-CN" altLang="en-US" sz="2800" dirty="0" smtClean="0"/>
              <a:t>这</a:t>
            </a:r>
            <a:r>
              <a:rPr lang="zh-CN" altLang="en-US" sz="2800" dirty="0"/>
              <a:t>是一种按字节交叉方式工作的通道。它通常都含有许多非分配型子通道，其数量可从几十到数百个，每一个子通道连接一台</a:t>
            </a:r>
            <a:r>
              <a:rPr lang="en-US" altLang="zh-CN" sz="2800" dirty="0"/>
              <a:t>I/O</a:t>
            </a:r>
            <a:r>
              <a:rPr lang="zh-CN" altLang="en-US" sz="2800" dirty="0"/>
              <a:t>设备，并控制该设备的</a:t>
            </a:r>
            <a:r>
              <a:rPr lang="en-US" altLang="zh-CN" sz="2800" dirty="0"/>
              <a:t>I/O</a:t>
            </a:r>
            <a:r>
              <a:rPr lang="zh-CN" altLang="en-US" sz="2800" dirty="0"/>
              <a:t>操作。这些子通道按时间片轮转方式共享主通道。</a:t>
            </a:r>
            <a:endParaRPr lang="zh-CN" altLang="en-US" sz="2800"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pPr algn="l"/>
            <a:r>
              <a:rPr lang="en-US" altLang="zh-CN" sz="3200" dirty="0">
                <a:latin typeface="+mn-ea"/>
                <a:ea typeface="+mn-ea"/>
              </a:rPr>
              <a:t>6.2.4</a:t>
            </a:r>
            <a:r>
              <a:rPr lang="zh-CN" altLang="en-US" sz="3200" dirty="0">
                <a:latin typeface="+mn-ea"/>
                <a:ea typeface="+mn-ea"/>
              </a:rPr>
              <a:t>　</a:t>
            </a:r>
            <a:r>
              <a:rPr lang="en-US" altLang="zh-CN" sz="3200" dirty="0">
                <a:latin typeface="+mn-ea"/>
                <a:ea typeface="+mn-ea"/>
              </a:rPr>
              <a:t>I/O</a:t>
            </a:r>
            <a:r>
              <a:rPr lang="zh-CN" altLang="en-US" sz="3200" dirty="0">
                <a:latin typeface="+mn-ea"/>
                <a:ea typeface="+mn-ea"/>
              </a:rPr>
              <a:t>通道</a:t>
            </a:r>
            <a:r>
              <a:rPr lang="en-US" altLang="zh-CN" sz="3200" dirty="0">
                <a:latin typeface="+mn-ea"/>
                <a:ea typeface="+mn-ea"/>
              </a:rPr>
              <a:t>(</a:t>
            </a:r>
            <a:r>
              <a:rPr lang="zh-CN" altLang="en-US" sz="3200" dirty="0">
                <a:latin typeface="+mn-ea"/>
                <a:ea typeface="+mn-ea"/>
              </a:rPr>
              <a:t>了解</a:t>
            </a:r>
            <a:r>
              <a:rPr lang="en-US" altLang="zh-CN" sz="3200" dirty="0">
                <a:latin typeface="+mn-ea"/>
                <a:ea typeface="+mn-ea"/>
              </a:rPr>
              <a:t>) </a:t>
            </a:r>
            <a:endParaRPr lang="zh-CN" altLang="en-US" sz="3200" dirty="0" smtClean="0">
              <a:latin typeface="+mn-ea"/>
              <a:ea typeface="+mn-ea"/>
            </a:endParaRPr>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pic>
        <p:nvPicPr>
          <p:cNvPr id="10" name="Picture 4" descr="6-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2988" y="2638970"/>
            <a:ext cx="7129462" cy="266223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p:cNvSpPr txBox="1">
            <a:spLocks noChangeArrowheads="1"/>
          </p:cNvSpPr>
          <p:nvPr/>
        </p:nvSpPr>
        <p:spPr>
          <a:xfrm>
            <a:off x="0" y="5422973"/>
            <a:ext cx="9144000" cy="476250"/>
          </a:xfrm>
          <a:prstGeom prst="rect">
            <a:avLst/>
          </a:prstGeom>
        </p:spPr>
        <p:txBody>
          <a:bodyPr vert="horz" rtlCol="0">
            <a:normAutofit/>
          </a:bodyPr>
          <a:lstStyle>
            <a:lvl1pPr marL="342900" indent="-342900" algn="l" rtl="0" eaLnBrk="1" latinLnBrk="0" hangingPunct="1">
              <a:spcBef>
                <a:spcPct val="20000"/>
              </a:spcBef>
              <a:buClr>
                <a:srgbClr val="002060"/>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2060"/>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00206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buNone/>
            </a:pPr>
            <a:r>
              <a:rPr lang="zh-CN" altLang="en-US" sz="2000" dirty="0" smtClean="0"/>
              <a:t>图</a:t>
            </a:r>
            <a:r>
              <a:rPr lang="en-US" altLang="zh-CN" sz="2000" dirty="0" smtClean="0"/>
              <a:t>6-6  </a:t>
            </a:r>
            <a:r>
              <a:rPr lang="zh-CN" altLang="en-US" sz="2000" dirty="0" smtClean="0"/>
              <a:t>字节多路通道的工作原理</a:t>
            </a:r>
            <a:endParaRPr lang="zh-CN" altLang="en-US" sz="2000" dirty="0"/>
          </a:p>
        </p:txBody>
      </p:sp>
      <p:sp>
        <p:nvSpPr>
          <p:cNvPr id="12" name="Rectangle 3"/>
          <p:cNvSpPr>
            <a:spLocks noGrp="1" noChangeArrowheads="1"/>
          </p:cNvSpPr>
          <p:nvPr>
            <p:ph idx="1"/>
          </p:nvPr>
        </p:nvSpPr>
        <p:spPr>
          <a:xfrm>
            <a:off x="453430" y="1611038"/>
            <a:ext cx="7999040" cy="3992836"/>
          </a:xfrm>
        </p:spPr>
        <p:txBody>
          <a:bodyPr>
            <a:noAutofit/>
          </a:bodyPr>
          <a:lstStyle/>
          <a:p>
            <a:r>
              <a:rPr lang="zh-CN" altLang="en-US" dirty="0" smtClean="0">
                <a:solidFill>
                  <a:srgbClr val="FF0000"/>
                </a:solidFill>
              </a:rPr>
              <a:t>字节</a:t>
            </a:r>
            <a:r>
              <a:rPr lang="zh-CN" altLang="en-US" dirty="0">
                <a:solidFill>
                  <a:srgbClr val="FF0000"/>
                </a:solidFill>
              </a:rPr>
              <a:t>多路通道</a:t>
            </a:r>
            <a:r>
              <a:rPr lang="en-US" altLang="zh-CN" dirty="0">
                <a:solidFill>
                  <a:srgbClr val="FF0000"/>
                </a:solidFill>
              </a:rPr>
              <a:t>(</a:t>
            </a:r>
            <a:r>
              <a:rPr lang="en-US" altLang="zh-CN" dirty="0">
                <a:solidFill>
                  <a:srgbClr val="FF0000"/>
                </a:solidFill>
                <a:latin typeface="+mj-lt"/>
              </a:rPr>
              <a:t>Byte Multiplexor Channel)</a:t>
            </a:r>
            <a:br>
              <a:rPr lang="en-US" altLang="zh-CN" dirty="0"/>
            </a:br>
            <a:endParaRPr lang="zh-CN" altLang="en-US" sz="28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2"/>
          <p:cNvSpPr>
            <a:spLocks noGrp="1" noChangeArrowheads="1"/>
          </p:cNvSpPr>
          <p:nvPr>
            <p:ph type="title"/>
          </p:nvPr>
        </p:nvSpPr>
        <p:spPr/>
        <p:txBody>
          <a:bodyPr/>
          <a:lstStyle/>
          <a:p>
            <a:pPr eaLnBrk="1" hangingPunct="1"/>
            <a:r>
              <a:rPr lang="zh-CN" altLang="en-US" sz="3600" smtClean="0">
                <a:latin typeface="黑体" panose="02010609060101010101" pitchFamily="49" charset="-122"/>
              </a:rPr>
              <a:t>通道类型</a:t>
            </a:r>
            <a:endParaRPr lang="zh-CN" altLang="en-US" sz="3600" smtClean="0">
              <a:latin typeface="黑体" panose="02010609060101010101" pitchFamily="49" charset="-122"/>
            </a:endParaRPr>
          </a:p>
        </p:txBody>
      </p:sp>
      <p:sp>
        <p:nvSpPr>
          <p:cNvPr id="304132" name="Rectangle 3"/>
          <p:cNvSpPr>
            <a:spLocks noGrp="1" noChangeArrowheads="1"/>
          </p:cNvSpPr>
          <p:nvPr>
            <p:ph idx="1"/>
          </p:nvPr>
        </p:nvSpPr>
        <p:spPr>
          <a:xfrm>
            <a:off x="466725" y="1528763"/>
            <a:ext cx="8488363" cy="4024312"/>
          </a:xfrm>
        </p:spPr>
        <p:txBody>
          <a:bodyPr/>
          <a:lstStyle/>
          <a:p>
            <a:r>
              <a:rPr lang="zh-CN" altLang="en-US" dirty="0" smtClean="0">
                <a:solidFill>
                  <a:srgbClr val="FF0000"/>
                </a:solidFill>
                <a:latin typeface="宋体" pitchFamily="2" charset="-122"/>
              </a:rPr>
              <a:t>数组选择通道</a:t>
            </a:r>
            <a:endParaRPr lang="zh-CN" altLang="en-US" dirty="0" smtClean="0">
              <a:solidFill>
                <a:srgbClr val="FF0000"/>
              </a:solidFill>
              <a:latin typeface="宋体" pitchFamily="2" charset="-122"/>
            </a:endParaRPr>
          </a:p>
          <a:p>
            <a:pPr lvl="1">
              <a:buFont typeface="Wingdings" panose="05000000000000000000" pitchFamily="2" charset="2"/>
              <a:buChar char="u"/>
            </a:pPr>
            <a:r>
              <a:rPr lang="zh-CN" altLang="en-US" b="0" dirty="0" smtClean="0">
                <a:latin typeface="黑体" panose="02010609060101010101" pitchFamily="49" charset="-122"/>
                <a:ea typeface="黑体" panose="02010609060101010101" pitchFamily="49" charset="-122"/>
              </a:rPr>
              <a:t>它虽然可以连接多台高速设备，但在一段时间内只能控制一台设备进行数据传送。（多个设备不能同时使用通道）</a:t>
            </a:r>
            <a:r>
              <a:rPr lang="en-US" altLang="zh-CN" b="0" dirty="0" smtClean="0">
                <a:latin typeface="Times New Roman" pitchFamily="18" charset="0"/>
                <a:ea typeface="黑体" panose="02010609060101010101" pitchFamily="49" charset="-122"/>
              </a:rPr>
              <a:t>——</a:t>
            </a:r>
            <a:r>
              <a:rPr lang="zh-CN" altLang="en-US" b="0" dirty="0" smtClean="0">
                <a:latin typeface="黑体" panose="02010609060101010101" pitchFamily="49" charset="-122"/>
                <a:ea typeface="黑体" panose="02010609060101010101" pitchFamily="49" charset="-122"/>
              </a:rPr>
              <a:t>传送数据块</a:t>
            </a:r>
            <a:r>
              <a:rPr lang="zh-CN" altLang="en-US" sz="1600" b="0" dirty="0" smtClean="0">
                <a:latin typeface="黑体" panose="02010609060101010101" pitchFamily="49" charset="-122"/>
                <a:ea typeface="黑体" panose="02010609060101010101" pitchFamily="49" charset="-122"/>
              </a:rPr>
              <a:t> </a:t>
            </a:r>
            <a:endParaRPr lang="zh-CN" altLang="en-US" sz="1600" b="0" dirty="0" smtClean="0">
              <a:latin typeface="黑体" panose="02010609060101010101" pitchFamily="49" charset="-122"/>
              <a:ea typeface="黑体" panose="02010609060101010101" pitchFamily="49" charset="-122"/>
            </a:endParaRPr>
          </a:p>
          <a:p>
            <a:r>
              <a:rPr lang="zh-CN" altLang="en-US" dirty="0" smtClean="0">
                <a:solidFill>
                  <a:srgbClr val="FF0000"/>
                </a:solidFill>
                <a:latin typeface="宋体" pitchFamily="2" charset="-122"/>
              </a:rPr>
              <a:t>数组多路通道</a:t>
            </a:r>
            <a:endParaRPr lang="zh-CN" altLang="en-US" b="0" dirty="0" smtClean="0">
              <a:solidFill>
                <a:srgbClr val="FF0000"/>
              </a:solidFill>
              <a:latin typeface="黑体" panose="02010609060101010101" pitchFamily="49" charset="-122"/>
              <a:ea typeface="黑体" panose="02010609060101010101" pitchFamily="49" charset="-122"/>
            </a:endParaRPr>
          </a:p>
          <a:p>
            <a:pPr lvl="1">
              <a:buFont typeface="Wingdings" panose="05000000000000000000" pitchFamily="2" charset="2"/>
              <a:buChar char="u"/>
            </a:pPr>
            <a:r>
              <a:rPr lang="zh-CN" altLang="en-US" dirty="0" smtClean="0">
                <a:latin typeface="宋体" pitchFamily="2" charset="-122"/>
              </a:rPr>
              <a:t>是前面两种的结合。</a:t>
            </a:r>
            <a:endParaRPr lang="zh-CN" altLang="en-US"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DA7E34EC-5E59-4783-B6D6-D39ED584ABC1}" type="slidenum">
              <a:rPr lang="en-US" altLang="zh-CN"/>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2"/>
          <p:cNvSpPr>
            <a:spLocks noGrp="1" noChangeArrowheads="1"/>
          </p:cNvSpPr>
          <p:nvPr>
            <p:ph type="title"/>
          </p:nvPr>
        </p:nvSpPr>
        <p:spPr/>
        <p:txBody>
          <a:bodyPr/>
          <a:lstStyle/>
          <a:p>
            <a:pPr eaLnBrk="1" hangingPunct="1"/>
            <a:r>
              <a:rPr lang="zh-CN" altLang="en-US" sz="3600" smtClean="0">
                <a:latin typeface="黑体" panose="02010609060101010101" pitchFamily="49" charset="-122"/>
              </a:rPr>
              <a:t>瓶颈问题 </a:t>
            </a:r>
            <a:endParaRPr lang="zh-CN" altLang="en-US" sz="3600" smtClean="0">
              <a:latin typeface="黑体" panose="02010609060101010101" pitchFamily="49" charset="-122"/>
            </a:endParaRPr>
          </a:p>
        </p:txBody>
      </p:sp>
      <p:sp>
        <p:nvSpPr>
          <p:cNvPr id="305156" name="Rectangle 3"/>
          <p:cNvSpPr>
            <a:spLocks noGrp="1" noChangeArrowheads="1"/>
          </p:cNvSpPr>
          <p:nvPr>
            <p:ph idx="1"/>
          </p:nvPr>
        </p:nvSpPr>
        <p:spPr>
          <a:xfrm>
            <a:off x="539552" y="1390650"/>
            <a:ext cx="8269288" cy="1600200"/>
          </a:xfrm>
        </p:spPr>
        <p:txBody>
          <a:bodyPr/>
          <a:lstStyle/>
          <a:p>
            <a:pPr eaLnBrk="1" hangingPunct="1">
              <a:buFont typeface="Wingdings" panose="05000000000000000000" pitchFamily="2" charset="2"/>
              <a:buChar char="u"/>
            </a:pPr>
            <a:r>
              <a:rPr lang="zh-CN" altLang="en-US" sz="2400" dirty="0" smtClean="0">
                <a:latin typeface="宋体" pitchFamily="2" charset="-122"/>
              </a:rPr>
              <a:t>单通路</a:t>
            </a:r>
            <a:r>
              <a:rPr lang="en-US" altLang="zh-CN" sz="2400" dirty="0" smtClean="0"/>
              <a:t>I/O</a:t>
            </a:r>
            <a:r>
              <a:rPr lang="zh-CN" altLang="en-US" sz="2400" dirty="0" smtClean="0">
                <a:latin typeface="宋体" pitchFamily="2" charset="-122"/>
              </a:rPr>
              <a:t>系统，通道成为瓶颈。在</a:t>
            </a:r>
            <a:r>
              <a:rPr lang="zh-CN" altLang="en-US" sz="2400" dirty="0">
                <a:latin typeface="宋体" pitchFamily="2" charset="-122"/>
              </a:rPr>
              <a:t>下</a:t>
            </a:r>
            <a:r>
              <a:rPr lang="zh-CN" altLang="en-US" sz="2400" dirty="0" smtClean="0">
                <a:latin typeface="宋体" pitchFamily="2" charset="-122"/>
              </a:rPr>
              <a:t>图中，为了启动设备</a:t>
            </a:r>
            <a:r>
              <a:rPr lang="en-US" altLang="zh-CN" sz="2400" dirty="0" smtClean="0"/>
              <a:t>4</a:t>
            </a:r>
            <a:r>
              <a:rPr lang="zh-CN" altLang="en-US" sz="2400" dirty="0" smtClean="0">
                <a:latin typeface="宋体" pitchFamily="2" charset="-122"/>
              </a:rPr>
              <a:t>，必须用通道</a:t>
            </a:r>
            <a:r>
              <a:rPr lang="en-US" altLang="zh-CN" sz="2400" dirty="0" smtClean="0"/>
              <a:t>1</a:t>
            </a:r>
            <a:r>
              <a:rPr lang="zh-CN" altLang="en-US" sz="2400" dirty="0" smtClean="0">
                <a:latin typeface="宋体" pitchFamily="2" charset="-122"/>
              </a:rPr>
              <a:t>和控制器</a:t>
            </a:r>
            <a:r>
              <a:rPr lang="en-US" altLang="zh-CN" sz="2400" dirty="0" smtClean="0"/>
              <a:t>2</a:t>
            </a:r>
            <a:r>
              <a:rPr lang="zh-CN" altLang="en-US" sz="2400" dirty="0" smtClean="0">
                <a:latin typeface="宋体" pitchFamily="2" charset="-122"/>
              </a:rPr>
              <a:t>，但若这两者已被设备</a:t>
            </a:r>
            <a:r>
              <a:rPr lang="en-US" altLang="zh-CN" sz="2400" dirty="0" smtClean="0"/>
              <a:t>3</a:t>
            </a:r>
            <a:r>
              <a:rPr lang="zh-CN" altLang="en-US" sz="2400" dirty="0" smtClean="0">
                <a:latin typeface="宋体" pitchFamily="2" charset="-122"/>
              </a:rPr>
              <a:t>占用，必然无法启动设备</a:t>
            </a:r>
            <a:r>
              <a:rPr lang="en-US" altLang="zh-CN" sz="2400" dirty="0" smtClean="0"/>
              <a:t>4</a:t>
            </a:r>
            <a:r>
              <a:rPr lang="zh-CN" altLang="en-US" sz="2400" dirty="0" smtClean="0">
                <a:latin typeface="宋体" pitchFamily="2" charset="-122"/>
              </a:rPr>
              <a:t>。类似地，</a:t>
            </a:r>
            <a:r>
              <a:rPr lang="en-US" altLang="zh-CN" sz="2400" dirty="0" smtClean="0">
                <a:latin typeface="Times New Roman" pitchFamily="18" charset="0"/>
              </a:rPr>
              <a:t>…</a:t>
            </a:r>
            <a:r>
              <a:rPr lang="zh-CN" altLang="en-US" sz="2400" dirty="0" smtClean="0">
                <a:latin typeface="宋体" pitchFamily="2" charset="-122"/>
              </a:rPr>
              <a:t>，这就是由于通道不足而造成的</a:t>
            </a:r>
            <a:r>
              <a:rPr lang="zh-CN" altLang="en-US" sz="2400" dirty="0" smtClean="0">
                <a:latin typeface="Times New Roman" pitchFamily="18" charset="0"/>
              </a:rPr>
              <a:t>“</a:t>
            </a:r>
            <a:r>
              <a:rPr lang="zh-CN" altLang="en-US" sz="2400" dirty="0" smtClean="0">
                <a:latin typeface="宋体" pitchFamily="2" charset="-122"/>
              </a:rPr>
              <a:t>瓶颈</a:t>
            </a:r>
            <a:r>
              <a:rPr lang="zh-CN" altLang="en-US" sz="2400" dirty="0" smtClean="0">
                <a:latin typeface="Times New Roman" pitchFamily="18" charset="0"/>
              </a:rPr>
              <a:t>”</a:t>
            </a:r>
            <a:r>
              <a:rPr lang="zh-CN" altLang="en-US" sz="2400" dirty="0" smtClean="0">
                <a:latin typeface="宋体" pitchFamily="2" charset="-122"/>
              </a:rPr>
              <a:t>现象。</a:t>
            </a:r>
            <a:r>
              <a:rPr lang="zh-CN" altLang="en-US" sz="2400" dirty="0" smtClean="0"/>
              <a:t> </a:t>
            </a:r>
            <a:endParaRPr lang="zh-CN" altLang="en-US" sz="2400" dirty="0" smtClean="0"/>
          </a:p>
        </p:txBody>
      </p:sp>
      <p:sp>
        <p:nvSpPr>
          <p:cNvPr id="6" name="灯片编号占位符 5"/>
          <p:cNvSpPr>
            <a:spLocks noGrp="1"/>
          </p:cNvSpPr>
          <p:nvPr>
            <p:ph type="sldNum" sz="quarter" idx="12"/>
          </p:nvPr>
        </p:nvSpPr>
        <p:spPr/>
        <p:txBody>
          <a:bodyPr/>
          <a:lstStyle/>
          <a:p>
            <a:pPr>
              <a:defRPr/>
            </a:pPr>
            <a:fld id="{A4327FED-2D80-40BD-AE65-34708D89777F}" type="slidenum">
              <a:rPr lang="en-US" altLang="zh-CN"/>
            </a:fld>
            <a:endParaRPr lang="en-US" altLang="zh-CN"/>
          </a:p>
        </p:txBody>
      </p:sp>
      <p:sp>
        <p:nvSpPr>
          <p:cNvPr id="305157" name="Rectangle 4"/>
          <p:cNvSpPr>
            <a:spLocks noChangeArrowheads="1"/>
          </p:cNvSpPr>
          <p:nvPr/>
        </p:nvSpPr>
        <p:spPr bwMode="auto">
          <a:xfrm>
            <a:off x="274320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05158" name="Picture 5" descr="OS图5-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3140968"/>
            <a:ext cx="5484813" cy="318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193" y="5877272"/>
            <a:ext cx="93821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2"/>
          <p:cNvSpPr>
            <a:spLocks noGrp="1" noChangeArrowheads="1"/>
          </p:cNvSpPr>
          <p:nvPr>
            <p:ph type="title"/>
          </p:nvPr>
        </p:nvSpPr>
        <p:spPr/>
        <p:txBody>
          <a:bodyPr/>
          <a:lstStyle/>
          <a:p>
            <a:pPr eaLnBrk="1" hangingPunct="1"/>
            <a:r>
              <a:rPr lang="zh-CN" altLang="en-US" sz="3600" smtClean="0">
                <a:latin typeface="黑体" panose="02010609060101010101" pitchFamily="49" charset="-122"/>
              </a:rPr>
              <a:t>瓶颈问题</a:t>
            </a:r>
            <a:endParaRPr lang="zh-CN" altLang="en-US" sz="3600" smtClean="0">
              <a:latin typeface="黑体" panose="02010609060101010101" pitchFamily="49" charset="-122"/>
            </a:endParaRPr>
          </a:p>
        </p:txBody>
      </p:sp>
      <p:sp>
        <p:nvSpPr>
          <p:cNvPr id="306180" name="Rectangle 3"/>
          <p:cNvSpPr>
            <a:spLocks noGrp="1" noChangeArrowheads="1"/>
          </p:cNvSpPr>
          <p:nvPr>
            <p:ph idx="1"/>
          </p:nvPr>
        </p:nvSpPr>
        <p:spPr>
          <a:xfrm>
            <a:off x="539552" y="1651212"/>
            <a:ext cx="8269288" cy="1219200"/>
          </a:xfrm>
        </p:spPr>
        <p:txBody>
          <a:bodyPr/>
          <a:lstStyle/>
          <a:p>
            <a:pPr eaLnBrk="1" hangingPunct="1">
              <a:buFont typeface="Wingdings" panose="05000000000000000000" pitchFamily="2" charset="2"/>
              <a:buChar char="u"/>
            </a:pPr>
            <a:r>
              <a:rPr lang="zh-CN" altLang="en-US" dirty="0" smtClean="0">
                <a:latin typeface="宋体" pitchFamily="2" charset="-122"/>
              </a:rPr>
              <a:t>解决</a:t>
            </a:r>
            <a:r>
              <a:rPr lang="zh-CN" altLang="en-US" dirty="0" smtClean="0">
                <a:latin typeface="Times New Roman" pitchFamily="18" charset="0"/>
              </a:rPr>
              <a:t>“</a:t>
            </a:r>
            <a:r>
              <a:rPr lang="zh-CN" altLang="en-US" dirty="0" smtClean="0">
                <a:latin typeface="宋体" pitchFamily="2" charset="-122"/>
              </a:rPr>
              <a:t>瓶颈</a:t>
            </a:r>
            <a:r>
              <a:rPr lang="zh-CN" altLang="en-US" dirty="0" smtClean="0">
                <a:latin typeface="Times New Roman" pitchFamily="18" charset="0"/>
              </a:rPr>
              <a:t>”</a:t>
            </a:r>
            <a:r>
              <a:rPr lang="zh-CN" altLang="en-US" dirty="0" smtClean="0">
                <a:latin typeface="宋体" pitchFamily="2" charset="-122"/>
              </a:rPr>
              <a:t>问题的最有效方法，是增加通路而不增加通道。如下图所示。</a:t>
            </a:r>
            <a:r>
              <a:rPr lang="zh-CN" altLang="en-US" dirty="0" smtClean="0"/>
              <a:t> </a:t>
            </a:r>
            <a:endParaRPr lang="zh-CN" altLang="en-US" dirty="0" smtClean="0"/>
          </a:p>
        </p:txBody>
      </p:sp>
      <p:sp>
        <p:nvSpPr>
          <p:cNvPr id="6" name="灯片编号占位符 5"/>
          <p:cNvSpPr>
            <a:spLocks noGrp="1"/>
          </p:cNvSpPr>
          <p:nvPr>
            <p:ph type="sldNum" sz="quarter" idx="12"/>
          </p:nvPr>
        </p:nvSpPr>
        <p:spPr/>
        <p:txBody>
          <a:bodyPr/>
          <a:lstStyle/>
          <a:p>
            <a:pPr>
              <a:defRPr/>
            </a:pPr>
            <a:fld id="{E3A12E78-873E-4FE4-AAD5-B91AD834088D}" type="slidenum">
              <a:rPr lang="en-US" altLang="zh-CN"/>
            </a:fld>
            <a:endParaRPr lang="en-US" altLang="zh-CN"/>
          </a:p>
        </p:txBody>
      </p:sp>
      <p:sp>
        <p:nvSpPr>
          <p:cNvPr id="306181" name="Rectangle 4"/>
          <p:cNvSpPr>
            <a:spLocks noChangeArrowheads="1"/>
          </p:cNvSpPr>
          <p:nvPr/>
        </p:nvSpPr>
        <p:spPr bwMode="auto">
          <a:xfrm>
            <a:off x="2747963" y="2709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06182" name="Picture 5" descr="OS图5-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9200" y="2895600"/>
            <a:ext cx="6567488"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986" y="5095523"/>
            <a:ext cx="93821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a:bodyPr>
          <a:lstStyle/>
          <a:p>
            <a:pPr marL="0" indent="0">
              <a:buNone/>
            </a:pPr>
            <a:r>
              <a:rPr lang="en-US" altLang="zh-CN" dirty="0" smtClean="0">
                <a:solidFill>
                  <a:srgbClr val="C00000"/>
                </a:solidFill>
                <a:latin typeface="黑体" panose="02010609060101010101" pitchFamily="49" charset="-122"/>
              </a:rPr>
              <a:t>I/O</a:t>
            </a:r>
            <a:r>
              <a:rPr lang="zh-CN" altLang="en-US" dirty="0" smtClean="0">
                <a:solidFill>
                  <a:srgbClr val="C00000"/>
                </a:solidFill>
                <a:latin typeface="黑体" panose="02010609060101010101" pitchFamily="49" charset="-122"/>
              </a:rPr>
              <a:t>系统应具备以下几方面功能：</a:t>
            </a:r>
            <a:endParaRPr lang="en-US" altLang="zh-CN" dirty="0" smtClean="0">
              <a:solidFill>
                <a:srgbClr val="C00000"/>
              </a:solidFill>
              <a:latin typeface="黑体" panose="02010609060101010101" pitchFamily="49" charset="-122"/>
            </a:endParaRPr>
          </a:p>
          <a:p>
            <a:r>
              <a:rPr lang="zh-CN" altLang="en-US" dirty="0" smtClean="0">
                <a:latin typeface="黑体" panose="02010609060101010101" pitchFamily="49" charset="-122"/>
              </a:rPr>
              <a:t>隐藏</a:t>
            </a:r>
            <a:r>
              <a:rPr lang="zh-CN" altLang="en-US" dirty="0">
                <a:latin typeface="黑体" panose="02010609060101010101" pitchFamily="49" charset="-122"/>
              </a:rPr>
              <a:t>物理设备的</a:t>
            </a:r>
            <a:r>
              <a:rPr lang="zh-CN" altLang="en-US" dirty="0" smtClean="0">
                <a:latin typeface="黑体" panose="02010609060101010101" pitchFamily="49" charset="-122"/>
              </a:rPr>
              <a:t>细节</a:t>
            </a:r>
            <a:endParaRPr lang="en-US" altLang="zh-CN" dirty="0" smtClean="0"/>
          </a:p>
          <a:p>
            <a:r>
              <a:rPr lang="zh-CN" altLang="en-US" dirty="0" smtClean="0"/>
              <a:t>与</a:t>
            </a:r>
            <a:r>
              <a:rPr lang="zh-CN" altLang="en-US" dirty="0"/>
              <a:t>设备的无关</a:t>
            </a:r>
            <a:r>
              <a:rPr lang="zh-CN" altLang="en-US" dirty="0" smtClean="0"/>
              <a:t>性</a:t>
            </a:r>
            <a:endParaRPr lang="en-US" altLang="zh-CN" dirty="0" smtClean="0"/>
          </a:p>
          <a:p>
            <a:r>
              <a:rPr lang="zh-CN" altLang="en-US" dirty="0"/>
              <a:t>提高处理机和</a:t>
            </a:r>
            <a:r>
              <a:rPr lang="en-US" altLang="zh-CN" dirty="0"/>
              <a:t>I/O</a:t>
            </a:r>
            <a:r>
              <a:rPr lang="zh-CN" altLang="en-US" dirty="0"/>
              <a:t>设备的</a:t>
            </a:r>
            <a:r>
              <a:rPr lang="zh-CN" altLang="en-US" dirty="0" smtClean="0"/>
              <a:t>利用率</a:t>
            </a:r>
            <a:endParaRPr lang="en-US" altLang="zh-CN" dirty="0" smtClean="0"/>
          </a:p>
          <a:p>
            <a:r>
              <a:rPr lang="zh-CN" altLang="en-US" dirty="0"/>
              <a:t>对</a:t>
            </a:r>
            <a:r>
              <a:rPr lang="en-US" altLang="zh-CN" dirty="0"/>
              <a:t>I/O</a:t>
            </a:r>
            <a:r>
              <a:rPr lang="zh-CN" altLang="en-US" dirty="0"/>
              <a:t>设备进行</a:t>
            </a:r>
            <a:r>
              <a:rPr lang="zh-CN" altLang="en-US" dirty="0" smtClean="0"/>
              <a:t>控制</a:t>
            </a:r>
            <a:endParaRPr lang="en-US" altLang="zh-CN" dirty="0" smtClean="0"/>
          </a:p>
          <a:p>
            <a:r>
              <a:rPr lang="zh-CN" altLang="en-US" dirty="0"/>
              <a:t>确保对设备的正确</a:t>
            </a:r>
            <a:r>
              <a:rPr lang="zh-CN" altLang="en-US" dirty="0" smtClean="0"/>
              <a:t>共享</a:t>
            </a:r>
            <a:endParaRPr lang="en-US" altLang="zh-CN" dirty="0" smtClean="0"/>
          </a:p>
          <a:p>
            <a:r>
              <a:rPr lang="zh-CN" altLang="en-US" dirty="0">
                <a:latin typeface="黑体" panose="02010609060101010101" pitchFamily="49" charset="-122"/>
              </a:rPr>
              <a:t>错误处理</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grpSp>
        <p:nvGrpSpPr>
          <p:cNvPr id="11" name="组合 10"/>
          <p:cNvGrpSpPr/>
          <p:nvPr/>
        </p:nvGrpSpPr>
        <p:grpSpPr>
          <a:xfrm>
            <a:off x="5292080" y="2564904"/>
            <a:ext cx="3024336" cy="936104"/>
            <a:chOff x="5292080" y="2564904"/>
            <a:chExt cx="3024336" cy="936104"/>
          </a:xfrm>
        </p:grpSpPr>
        <p:sp>
          <p:nvSpPr>
            <p:cNvPr id="5" name="右大括号 4"/>
            <p:cNvSpPr/>
            <p:nvPr/>
          </p:nvSpPr>
          <p:spPr>
            <a:xfrm>
              <a:off x="5292080" y="2564904"/>
              <a:ext cx="360040" cy="936104"/>
            </a:xfrm>
            <a:prstGeom prst="rightBrace">
              <a:avLst>
                <a:gd name="adj1" fmla="val 44615"/>
                <a:gd name="adj2" fmla="val 50000"/>
              </a:avLst>
            </a:prstGeom>
            <a:noFill/>
            <a:ln w="508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5796136" y="2708920"/>
              <a:ext cx="2520280"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rgbClr val="002060"/>
                  </a:solidFill>
                </a:rPr>
                <a:t>方便用户</a:t>
              </a:r>
              <a:endParaRPr lang="zh-CN" altLang="en-US" sz="2800" dirty="0">
                <a:solidFill>
                  <a:srgbClr val="002060"/>
                </a:solidFill>
              </a:endParaRPr>
            </a:p>
          </p:txBody>
        </p:sp>
      </p:grpSp>
      <p:grpSp>
        <p:nvGrpSpPr>
          <p:cNvPr id="12" name="组合 11"/>
          <p:cNvGrpSpPr/>
          <p:nvPr/>
        </p:nvGrpSpPr>
        <p:grpSpPr>
          <a:xfrm>
            <a:off x="6948264" y="3640162"/>
            <a:ext cx="2195736" cy="936104"/>
            <a:chOff x="6948264" y="3640162"/>
            <a:chExt cx="2195736" cy="936104"/>
          </a:xfrm>
        </p:grpSpPr>
        <p:sp>
          <p:nvSpPr>
            <p:cNvPr id="7" name="右大括号 6"/>
            <p:cNvSpPr/>
            <p:nvPr/>
          </p:nvSpPr>
          <p:spPr>
            <a:xfrm>
              <a:off x="6948264" y="3640162"/>
              <a:ext cx="360040" cy="936104"/>
            </a:xfrm>
            <a:prstGeom prst="rightBrace">
              <a:avLst>
                <a:gd name="adj1" fmla="val 44615"/>
                <a:gd name="adj2" fmla="val 50000"/>
              </a:avLst>
            </a:prstGeom>
            <a:noFill/>
            <a:ln w="508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p:nvSpPr>
          <p:spPr>
            <a:xfrm>
              <a:off x="7308304" y="3784178"/>
              <a:ext cx="1835696"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rgbClr val="002060"/>
                  </a:solidFill>
                </a:rPr>
                <a:t>提高效率</a:t>
              </a:r>
              <a:endParaRPr lang="zh-CN" altLang="en-US" sz="2800" dirty="0">
                <a:solidFill>
                  <a:srgbClr val="002060"/>
                </a:solidFill>
              </a:endParaRPr>
            </a:p>
          </p:txBody>
        </p:sp>
      </p:grpSp>
      <p:grpSp>
        <p:nvGrpSpPr>
          <p:cNvPr id="13" name="组合 12"/>
          <p:cNvGrpSpPr/>
          <p:nvPr/>
        </p:nvGrpSpPr>
        <p:grpSpPr>
          <a:xfrm>
            <a:off x="5679733" y="4941637"/>
            <a:ext cx="3356762" cy="936104"/>
            <a:chOff x="5679733" y="4941637"/>
            <a:chExt cx="3356762" cy="936104"/>
          </a:xfrm>
        </p:grpSpPr>
        <p:sp>
          <p:nvSpPr>
            <p:cNvPr id="9" name="右大括号 8"/>
            <p:cNvSpPr/>
            <p:nvPr/>
          </p:nvSpPr>
          <p:spPr>
            <a:xfrm>
              <a:off x="5679733" y="4941637"/>
              <a:ext cx="360040" cy="936104"/>
            </a:xfrm>
            <a:prstGeom prst="rightBrace">
              <a:avLst>
                <a:gd name="adj1" fmla="val 44615"/>
                <a:gd name="adj2" fmla="val 50000"/>
              </a:avLst>
            </a:prstGeom>
            <a:noFill/>
            <a:ln w="508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6183788" y="5085653"/>
              <a:ext cx="2852707"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rgbClr val="002060"/>
                  </a:solidFill>
                </a:rPr>
                <a:t>发现和修正错误</a:t>
              </a:r>
              <a:endParaRPr lang="zh-CN" altLang="en-US" sz="2800" dirty="0">
                <a:solidFill>
                  <a:srgbClr val="00206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r>
              <a:rPr lang="en-US" altLang="zh-CN" sz="3200" dirty="0">
                <a:latin typeface="黑体" panose="02010609060101010101" pitchFamily="49" charset="-122"/>
                <a:ea typeface="黑体" panose="02010609060101010101" pitchFamily="49" charset="-122"/>
              </a:rPr>
              <a:t>6.3</a:t>
            </a:r>
            <a:r>
              <a:rPr lang="zh-CN" altLang="en-US" sz="3200" dirty="0">
                <a:latin typeface="黑体" panose="02010609060101010101" pitchFamily="49" charset="-122"/>
                <a:ea typeface="黑体" panose="02010609060101010101" pitchFamily="49" charset="-122"/>
              </a:rPr>
              <a:t>　中断机构和中断处理程序</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pPr marL="0" indent="0">
              <a:buNone/>
            </a:pPr>
            <a:r>
              <a:rPr lang="zh-CN" altLang="en-US" sz="2400" dirty="0" smtClean="0"/>
              <a:t>    对于</a:t>
            </a:r>
            <a:r>
              <a:rPr lang="zh-CN" altLang="en-US" sz="2400" dirty="0"/>
              <a:t>操作系统中的</a:t>
            </a:r>
            <a:r>
              <a:rPr lang="en-US" altLang="zh-CN" sz="2400" dirty="0"/>
              <a:t>I/O</a:t>
            </a:r>
            <a:r>
              <a:rPr lang="zh-CN" altLang="en-US" sz="2400" dirty="0"/>
              <a:t>系统，本章采取从低层向高层的介绍方法，从本节开始首先介绍中断处理程序。中断在操作系统中有着特殊重要的地位，它是多道程序得以实现的基础，没有中断，就不可能实现多道程序，因为进程之间的切换是通过中断来完成的。另一方面，中断也是设备管理的基础，为了提高处理机的利用率和实现</a:t>
            </a:r>
            <a:r>
              <a:rPr lang="en-US" altLang="zh-CN" sz="2400" dirty="0"/>
              <a:t>CPU</a:t>
            </a:r>
            <a:r>
              <a:rPr lang="zh-CN" altLang="en-US" sz="2400" dirty="0"/>
              <a:t>与</a:t>
            </a:r>
            <a:r>
              <a:rPr lang="en-US" altLang="zh-CN" sz="2400" dirty="0"/>
              <a:t>I/O</a:t>
            </a:r>
            <a:r>
              <a:rPr lang="zh-CN" altLang="en-US" sz="2400" dirty="0"/>
              <a:t>设备并行执行，也必需有中断的支持。中断处理程序是</a:t>
            </a:r>
            <a:r>
              <a:rPr lang="en-US" altLang="zh-CN" sz="2400" dirty="0"/>
              <a:t>I/O</a:t>
            </a:r>
            <a:r>
              <a:rPr lang="zh-CN" altLang="en-US" sz="2400" dirty="0"/>
              <a:t>系统中最低的一层，它是整个</a:t>
            </a:r>
            <a:r>
              <a:rPr lang="en-US" altLang="zh-CN" sz="2400" dirty="0"/>
              <a:t>I/O</a:t>
            </a:r>
            <a:r>
              <a:rPr lang="zh-CN" altLang="en-US" sz="2400" dirty="0"/>
              <a:t>系统的基础。</a:t>
            </a:r>
            <a:endParaRPr lang="zh-CN" altLang="en-US" sz="2400"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pPr algn="l"/>
            <a:r>
              <a:rPr lang="en-US" altLang="zh-CN" sz="3200" dirty="0" smtClean="0">
                <a:latin typeface="黑体" panose="02010609060101010101" pitchFamily="49" charset="-122"/>
                <a:ea typeface="黑体" panose="02010609060101010101" pitchFamily="49" charset="-122"/>
              </a:rPr>
              <a:t>6.3.1</a:t>
            </a:r>
            <a:r>
              <a:rPr lang="zh-CN" altLang="en-US" sz="3200" dirty="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中断</a:t>
            </a:r>
            <a:r>
              <a:rPr lang="zh-CN" altLang="en-US" sz="3200" dirty="0">
                <a:latin typeface="黑体" panose="02010609060101010101" pitchFamily="49" charset="-122"/>
                <a:ea typeface="黑体" panose="02010609060101010101" pitchFamily="49" charset="-122"/>
              </a:rPr>
              <a:t>简介</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r>
              <a:rPr lang="zh-CN" altLang="en-US" dirty="0" smtClean="0">
                <a:solidFill>
                  <a:srgbClr val="FF0000"/>
                </a:solidFill>
              </a:rPr>
              <a:t>中断</a:t>
            </a:r>
            <a:r>
              <a:rPr lang="zh-CN" altLang="en-US" dirty="0" smtClean="0"/>
              <a:t>：</a:t>
            </a:r>
            <a:r>
              <a:rPr lang="en-US" altLang="zh-CN" dirty="0" smtClean="0"/>
              <a:t>CPU</a:t>
            </a:r>
            <a:r>
              <a:rPr lang="zh-CN" altLang="en-US" dirty="0" smtClean="0"/>
              <a:t>对</a:t>
            </a:r>
            <a:r>
              <a:rPr lang="en-US" altLang="zh-CN" dirty="0" smtClean="0"/>
              <a:t>I/O</a:t>
            </a:r>
            <a:r>
              <a:rPr lang="zh-CN" altLang="en-US" dirty="0" smtClean="0"/>
              <a:t>设备发来的中断信号的一种响应。</a:t>
            </a:r>
            <a:endParaRPr lang="en-US" altLang="zh-CN" dirty="0" smtClean="0"/>
          </a:p>
          <a:p>
            <a:pPr lvl="1"/>
            <a:r>
              <a:rPr lang="zh-CN" altLang="en-US" dirty="0"/>
              <a:t>过程：</a:t>
            </a:r>
            <a:endParaRPr lang="en-US" altLang="zh-CN" dirty="0"/>
          </a:p>
          <a:p>
            <a:pPr marL="971550" lvl="1" indent="-514350">
              <a:buSzPct val="100000"/>
              <a:buAutoNum type="arabicPeriod"/>
            </a:pPr>
            <a:r>
              <a:rPr lang="en-US" altLang="zh-CN" dirty="0"/>
              <a:t>CPU</a:t>
            </a:r>
            <a:r>
              <a:rPr lang="zh-CN" altLang="en-US" dirty="0"/>
              <a:t>暂停正在执行的程序</a:t>
            </a:r>
            <a:endParaRPr lang="en-US" altLang="zh-CN" dirty="0">
              <a:sym typeface="Wingdings" panose="05000000000000000000" pitchFamily="2" charset="2"/>
            </a:endParaRPr>
          </a:p>
          <a:p>
            <a:pPr marL="971550" lvl="1" indent="-514350">
              <a:buSzPct val="100000"/>
              <a:buFont typeface="+mj-lt"/>
              <a:buAutoNum type="arabicPeriod"/>
            </a:pPr>
            <a:r>
              <a:rPr lang="zh-CN" altLang="en-US" dirty="0">
                <a:sym typeface="Wingdings" panose="05000000000000000000" pitchFamily="2" charset="2"/>
              </a:rPr>
              <a:t>保留</a:t>
            </a:r>
            <a:r>
              <a:rPr lang="en-US" altLang="zh-CN" dirty="0">
                <a:sym typeface="Wingdings" panose="05000000000000000000" pitchFamily="2" charset="2"/>
              </a:rPr>
              <a:t>CPU</a:t>
            </a:r>
            <a:r>
              <a:rPr lang="zh-CN" altLang="en-US" dirty="0">
                <a:sym typeface="Wingdings" panose="05000000000000000000" pitchFamily="2" charset="2"/>
              </a:rPr>
              <a:t>环境</a:t>
            </a:r>
            <a:endParaRPr lang="en-US" altLang="zh-CN" dirty="0">
              <a:sym typeface="Wingdings" panose="05000000000000000000" pitchFamily="2" charset="2"/>
            </a:endParaRPr>
          </a:p>
          <a:p>
            <a:pPr marL="971550" lvl="1" indent="-514350">
              <a:buSzPct val="100000"/>
              <a:buFont typeface="+mj-lt"/>
              <a:buAutoNum type="arabicPeriod"/>
            </a:pPr>
            <a:r>
              <a:rPr lang="zh-CN" altLang="en-US" dirty="0">
                <a:sym typeface="Wingdings" panose="05000000000000000000" pitchFamily="2" charset="2"/>
              </a:rPr>
              <a:t>转去执行中断处理程序</a:t>
            </a:r>
            <a:endParaRPr lang="en-US" altLang="zh-CN" dirty="0">
              <a:sym typeface="Wingdings" panose="05000000000000000000" pitchFamily="2" charset="2"/>
            </a:endParaRPr>
          </a:p>
          <a:p>
            <a:pPr marL="971550" lvl="1" indent="-514350">
              <a:buSzPct val="100000"/>
              <a:buAutoNum type="arabicPeriod"/>
            </a:pPr>
            <a:r>
              <a:rPr lang="zh-CN" altLang="en-US" dirty="0">
                <a:sym typeface="Wingdings" panose="05000000000000000000" pitchFamily="2" charset="2"/>
              </a:rPr>
              <a:t>回到断点，继续</a:t>
            </a:r>
            <a:r>
              <a:rPr lang="zh-CN" altLang="en-US" dirty="0" smtClean="0">
                <a:sym typeface="Wingdings" panose="05000000000000000000" pitchFamily="2" charset="2"/>
              </a:rPr>
              <a:t>执行</a:t>
            </a:r>
            <a:endParaRPr lang="en-US" altLang="zh-CN" dirty="0" smtClean="0"/>
          </a:p>
          <a:p>
            <a:r>
              <a:rPr lang="zh-CN" altLang="en-US" dirty="0" smtClean="0">
                <a:solidFill>
                  <a:srgbClr val="FF0000"/>
                </a:solidFill>
              </a:rPr>
              <a:t>陷入</a:t>
            </a:r>
            <a:r>
              <a:rPr lang="zh-CN" altLang="en-US" dirty="0" smtClean="0"/>
              <a:t>：</a:t>
            </a:r>
            <a:r>
              <a:rPr lang="zh-CN" altLang="en-US" dirty="0"/>
              <a:t>由</a:t>
            </a:r>
            <a:r>
              <a:rPr lang="en-US" altLang="zh-CN" dirty="0"/>
              <a:t>CPU</a:t>
            </a:r>
            <a:r>
              <a:rPr lang="zh-CN" altLang="en-US" dirty="0"/>
              <a:t>内部事件引起的</a:t>
            </a:r>
            <a:r>
              <a:rPr lang="zh-CN" altLang="en-US" dirty="0" smtClean="0"/>
              <a:t>中断。</a:t>
            </a:r>
            <a:endParaRPr lang="en-US" altLang="zh-CN" dirty="0" smtClean="0"/>
          </a:p>
          <a:p>
            <a:pPr marL="457200" lvl="1" indent="0">
              <a:buNone/>
            </a:pPr>
            <a:endParaRPr lang="en-US" altLang="zh-CN" dirty="0" smtClean="0"/>
          </a:p>
          <a:p>
            <a:pPr lvl="2"/>
            <a:endParaRPr lang="zh-CN" altLang="en-US" sz="2000"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pPr algn="l"/>
            <a:r>
              <a:rPr lang="en-US" altLang="zh-CN" sz="3200" dirty="0" smtClean="0">
                <a:latin typeface="黑体" panose="02010609060101010101" pitchFamily="49" charset="-122"/>
                <a:ea typeface="黑体" panose="02010609060101010101" pitchFamily="49" charset="-122"/>
              </a:rPr>
              <a:t>6.3.1</a:t>
            </a:r>
            <a:r>
              <a:rPr lang="zh-CN" altLang="en-US" sz="3200" dirty="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中断</a:t>
            </a:r>
            <a:r>
              <a:rPr lang="zh-CN" altLang="en-US" sz="3200" dirty="0">
                <a:latin typeface="黑体" panose="02010609060101010101" pitchFamily="49" charset="-122"/>
                <a:ea typeface="黑体" panose="02010609060101010101" pitchFamily="49" charset="-122"/>
              </a:rPr>
              <a:t>简介</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r>
              <a:rPr lang="zh-CN" altLang="en-US" dirty="0" smtClean="0"/>
              <a:t>中断向量表和中断优先级</a:t>
            </a:r>
            <a:endParaRPr lang="en-US" altLang="zh-CN" dirty="0" smtClean="0"/>
          </a:p>
          <a:p>
            <a:pPr lvl="1"/>
            <a:r>
              <a:rPr lang="zh-CN" altLang="en-US" dirty="0" smtClean="0"/>
              <a:t>中断向量表</a:t>
            </a:r>
            <a:endParaRPr lang="en-US" altLang="zh-CN" dirty="0" smtClean="0"/>
          </a:p>
          <a:p>
            <a:pPr lvl="2"/>
            <a:r>
              <a:rPr lang="zh-CN" altLang="en-US" dirty="0" smtClean="0"/>
              <a:t>中断号与中断处理程序入口地址的查找表</a:t>
            </a:r>
            <a:endParaRPr lang="en-US" altLang="zh-CN" dirty="0" smtClean="0"/>
          </a:p>
          <a:p>
            <a:pPr lvl="2"/>
            <a:r>
              <a:rPr lang="zh-CN" altLang="en-US" dirty="0" smtClean="0"/>
              <a:t>用来找到对不同类型中断的处理程序的执行位置</a:t>
            </a:r>
            <a:endParaRPr lang="en-US" altLang="zh-CN" dirty="0" smtClean="0"/>
          </a:p>
          <a:p>
            <a:pPr lvl="1"/>
            <a:r>
              <a:rPr lang="zh-CN" altLang="en-US" dirty="0" smtClean="0"/>
              <a:t>中断优先级</a:t>
            </a:r>
            <a:endParaRPr lang="en-US" altLang="zh-CN" dirty="0" smtClean="0"/>
          </a:p>
          <a:p>
            <a:pPr lvl="2"/>
            <a:r>
              <a:rPr lang="zh-CN" altLang="en-US" dirty="0" smtClean="0"/>
              <a:t>标识不同类型中断的紧迫程度</a:t>
            </a:r>
            <a:endParaRPr lang="en-US" altLang="zh-CN" dirty="0" smtClean="0"/>
          </a:p>
          <a:p>
            <a:pPr lvl="1"/>
            <a:endParaRPr lang="zh-CN" altLang="en-US"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pPr algn="l"/>
            <a:r>
              <a:rPr lang="en-US" altLang="zh-CN" sz="3200" dirty="0" smtClean="0">
                <a:latin typeface="黑体" panose="02010609060101010101" pitchFamily="49" charset="-122"/>
                <a:ea typeface="黑体" panose="02010609060101010101" pitchFamily="49" charset="-122"/>
              </a:rPr>
              <a:t>6.3.1</a:t>
            </a:r>
            <a:r>
              <a:rPr lang="zh-CN" altLang="en-US" sz="3200" dirty="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中断</a:t>
            </a:r>
            <a:r>
              <a:rPr lang="zh-CN" altLang="en-US" sz="3200" dirty="0">
                <a:latin typeface="黑体" panose="02010609060101010101" pitchFamily="49" charset="-122"/>
                <a:ea typeface="黑体" panose="02010609060101010101" pitchFamily="49" charset="-122"/>
              </a:rPr>
              <a:t>简介</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r>
              <a:rPr lang="zh-CN" altLang="en-US" dirty="0" smtClean="0"/>
              <a:t>对多中断源的处理方式</a:t>
            </a:r>
            <a:endParaRPr lang="en-US" altLang="zh-CN" dirty="0" smtClean="0"/>
          </a:p>
          <a:p>
            <a:pPr lvl="1"/>
            <a:r>
              <a:rPr lang="zh-CN" altLang="en-US" dirty="0" smtClean="0"/>
              <a:t>屏蔽（禁止）中断</a:t>
            </a:r>
            <a:endParaRPr lang="en-US" altLang="zh-CN" dirty="0" smtClean="0"/>
          </a:p>
          <a:p>
            <a:pPr lvl="2"/>
            <a:r>
              <a:rPr lang="zh-CN" altLang="en-US" dirty="0" smtClean="0"/>
              <a:t>如：实时中断处理、原子操作</a:t>
            </a:r>
            <a:endParaRPr lang="en-US" altLang="zh-CN" dirty="0" smtClean="0"/>
          </a:p>
          <a:p>
            <a:pPr lvl="1"/>
            <a:r>
              <a:rPr lang="zh-CN" altLang="en-US" dirty="0" smtClean="0"/>
              <a:t>嵌套中断</a:t>
            </a:r>
            <a:endParaRPr lang="en-US" altLang="zh-CN" dirty="0" smtClean="0"/>
          </a:p>
          <a:p>
            <a:pPr lvl="2"/>
            <a:r>
              <a:rPr lang="zh-CN" altLang="en-US" dirty="0" smtClean="0"/>
              <a:t>如：缺页中断</a:t>
            </a:r>
            <a:endParaRPr lang="en-US" altLang="zh-CN"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
        <p:nvSpPr>
          <p:cNvPr id="5" name="Rectangle 3"/>
          <p:cNvSpPr txBox="1">
            <a:spLocks noChangeArrowheads="1"/>
          </p:cNvSpPr>
          <p:nvPr/>
        </p:nvSpPr>
        <p:spPr>
          <a:xfrm>
            <a:off x="0" y="5761038"/>
            <a:ext cx="9144000" cy="476250"/>
          </a:xfrm>
          <a:prstGeom prst="rect">
            <a:avLst/>
          </a:prstGeom>
        </p:spPr>
        <p:txBody>
          <a:bodyPr vert="horz" rtlCol="0">
            <a:noAutofit/>
          </a:bodyPr>
          <a:lstStyle>
            <a:lvl1pPr marL="342900" indent="-342900" algn="l" rtl="0" eaLnBrk="1" latinLnBrk="0" hangingPunct="1">
              <a:spcBef>
                <a:spcPct val="20000"/>
              </a:spcBef>
              <a:buClr>
                <a:srgbClr val="002060"/>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2060"/>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00206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buNone/>
            </a:pPr>
            <a:r>
              <a:rPr lang="zh-CN" altLang="en-US" sz="2000" dirty="0" smtClean="0"/>
              <a:t>图</a:t>
            </a:r>
            <a:r>
              <a:rPr lang="en-US" altLang="zh-CN" sz="2000" dirty="0" smtClean="0"/>
              <a:t>6-9  </a:t>
            </a:r>
            <a:r>
              <a:rPr lang="zh-CN" altLang="en-US" sz="2000" dirty="0" smtClean="0"/>
              <a:t>对多中断的处理方式</a:t>
            </a:r>
            <a:endParaRPr lang="zh-CN" altLang="en-US" sz="2000" dirty="0"/>
          </a:p>
        </p:txBody>
      </p:sp>
      <p:pic>
        <p:nvPicPr>
          <p:cNvPr id="6" name="Picture 4" descr="6-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550" y="1773238"/>
            <a:ext cx="7200900" cy="31194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pPr algn="l"/>
            <a:r>
              <a:rPr lang="en-US" altLang="zh-CN" sz="3200" dirty="0">
                <a:latin typeface="黑体" panose="02010609060101010101" pitchFamily="49" charset="-122"/>
                <a:ea typeface="黑体" panose="02010609060101010101" pitchFamily="49" charset="-122"/>
              </a:rPr>
              <a:t>6.3.2  </a:t>
            </a:r>
            <a:r>
              <a:rPr lang="zh-CN" altLang="en-US" sz="3200" dirty="0">
                <a:latin typeface="黑体" panose="02010609060101010101" pitchFamily="49" charset="-122"/>
                <a:ea typeface="黑体" panose="02010609060101010101" pitchFamily="49" charset="-122"/>
              </a:rPr>
              <a:t>中断处理程序</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r>
              <a:rPr lang="zh-CN" altLang="en-US" dirty="0"/>
              <a:t>当一个进程请求</a:t>
            </a:r>
            <a:r>
              <a:rPr lang="en-US" altLang="zh-CN" dirty="0"/>
              <a:t>I/O </a:t>
            </a:r>
            <a:r>
              <a:rPr lang="zh-CN" altLang="en-US" dirty="0"/>
              <a:t>操作时，该进程将被挂起，直到</a:t>
            </a:r>
            <a:r>
              <a:rPr lang="en-US" altLang="zh-CN" dirty="0"/>
              <a:t>I/O</a:t>
            </a:r>
            <a:r>
              <a:rPr lang="zh-CN" altLang="en-US" dirty="0"/>
              <a:t>设备完成</a:t>
            </a:r>
            <a:r>
              <a:rPr lang="en-US" altLang="zh-CN" dirty="0"/>
              <a:t>I/O</a:t>
            </a:r>
            <a:r>
              <a:rPr lang="zh-CN" altLang="en-US" dirty="0"/>
              <a:t>操作后，设备控制器便向</a:t>
            </a:r>
            <a:r>
              <a:rPr lang="en-US" altLang="zh-CN" dirty="0"/>
              <a:t>CPU</a:t>
            </a:r>
            <a:r>
              <a:rPr lang="zh-CN" altLang="en-US" dirty="0"/>
              <a:t>发送一个中断请求，</a:t>
            </a:r>
            <a:r>
              <a:rPr lang="en-US" altLang="zh-CN" dirty="0"/>
              <a:t>CPU</a:t>
            </a:r>
            <a:r>
              <a:rPr lang="zh-CN" altLang="en-US" dirty="0"/>
              <a:t>响应后便转向中断处理程序，中断处理程序执行相应的处理，处理完后解除相应进程的阻塞状态。</a:t>
            </a:r>
            <a:endParaRPr lang="en-US" altLang="zh-CN"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9BE179D-07B8-4770-91C9-29CDA0BD2FFD}" type="slidenum">
              <a:rPr lang="en-US" altLang="zh-CN"/>
            </a:fld>
            <a:endParaRPr lang="en-US" altLang="zh-CN"/>
          </a:p>
        </p:txBody>
      </p:sp>
      <p:sp>
        <p:nvSpPr>
          <p:cNvPr id="530434" name="Rectangle 2"/>
          <p:cNvSpPr>
            <a:spLocks noGrp="1" noChangeArrowheads="1"/>
          </p:cNvSpPr>
          <p:nvPr>
            <p:ph type="title"/>
          </p:nvPr>
        </p:nvSpPr>
        <p:spPr>
          <a:xfrm>
            <a:off x="495300" y="441325"/>
            <a:ext cx="8272463" cy="685800"/>
          </a:xfrm>
        </p:spPr>
        <p:txBody>
          <a:bodyPr/>
          <a:lstStyle/>
          <a:p>
            <a:r>
              <a:rPr lang="zh-CN" altLang="en-US" sz="3600"/>
              <a:t>中断处理程序的处理步骤</a:t>
            </a:r>
            <a:endParaRPr lang="zh-CN" altLang="en-US" sz="3600"/>
          </a:p>
        </p:txBody>
      </p:sp>
      <p:sp>
        <p:nvSpPr>
          <p:cNvPr id="530435" name="Text Box 3"/>
          <p:cNvSpPr txBox="1">
            <a:spLocks noChangeArrowheads="1"/>
          </p:cNvSpPr>
          <p:nvPr/>
        </p:nvSpPr>
        <p:spPr bwMode="auto">
          <a:xfrm>
            <a:off x="690563" y="1531938"/>
            <a:ext cx="7450137"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a:spcBef>
                <a:spcPct val="30000"/>
              </a:spcBef>
              <a:buFontTx/>
              <a:buAutoNum type="arabicPeriod"/>
            </a:pPr>
            <a:r>
              <a:rPr kumimoji="1" lang="zh-CN" altLang="en-US" sz="3200" dirty="0">
                <a:latin typeface="Times New Roman" pitchFamily="18" charset="0"/>
              </a:rPr>
              <a:t>唤醒被阻塞的驱动（程序）进程</a:t>
            </a:r>
            <a:endParaRPr kumimoji="1" lang="zh-CN" altLang="en-US" sz="3200" dirty="0">
              <a:latin typeface="Times New Roman" pitchFamily="18" charset="0"/>
            </a:endParaRPr>
          </a:p>
          <a:p>
            <a:pPr>
              <a:spcBef>
                <a:spcPct val="30000"/>
              </a:spcBef>
              <a:buFontTx/>
              <a:buAutoNum type="arabicPeriod"/>
            </a:pPr>
            <a:r>
              <a:rPr kumimoji="1" lang="zh-CN" altLang="en-US" sz="3200" dirty="0">
                <a:latin typeface="Times New Roman" pitchFamily="18" charset="0"/>
              </a:rPr>
              <a:t>保护被中断进程的</a:t>
            </a:r>
            <a:r>
              <a:rPr kumimoji="1" lang="en-US" altLang="zh-CN" sz="3200" dirty="0">
                <a:latin typeface="Times New Roman" pitchFamily="18" charset="0"/>
              </a:rPr>
              <a:t>CPU</a:t>
            </a:r>
            <a:r>
              <a:rPr kumimoji="1" lang="zh-CN" altLang="en-US" sz="3200" dirty="0">
                <a:latin typeface="Times New Roman" pitchFamily="18" charset="0"/>
              </a:rPr>
              <a:t>环境</a:t>
            </a:r>
            <a:endParaRPr kumimoji="1" lang="zh-CN" altLang="en-US" sz="3200" dirty="0">
              <a:latin typeface="Times New Roman" pitchFamily="18" charset="0"/>
            </a:endParaRPr>
          </a:p>
          <a:p>
            <a:pPr>
              <a:spcBef>
                <a:spcPct val="30000"/>
              </a:spcBef>
              <a:buFontTx/>
              <a:buAutoNum type="arabicPeriod"/>
            </a:pPr>
            <a:r>
              <a:rPr kumimoji="1" lang="zh-CN" altLang="en-US" sz="3200" dirty="0">
                <a:latin typeface="Times New Roman" pitchFamily="18" charset="0"/>
              </a:rPr>
              <a:t>转入相应的设备处理程序</a:t>
            </a:r>
            <a:endParaRPr kumimoji="1" lang="zh-CN" altLang="en-US" sz="3200" dirty="0">
              <a:latin typeface="Times New Roman" pitchFamily="18" charset="0"/>
            </a:endParaRPr>
          </a:p>
          <a:p>
            <a:pPr>
              <a:spcBef>
                <a:spcPct val="30000"/>
              </a:spcBef>
              <a:buFontTx/>
              <a:buAutoNum type="arabicPeriod"/>
            </a:pPr>
            <a:r>
              <a:rPr kumimoji="1" lang="zh-CN" altLang="en-US" sz="3200" dirty="0">
                <a:latin typeface="Times New Roman" pitchFamily="18" charset="0"/>
              </a:rPr>
              <a:t>中断处理</a:t>
            </a:r>
            <a:endParaRPr kumimoji="1" lang="zh-CN" altLang="en-US" sz="3200" dirty="0">
              <a:latin typeface="Times New Roman" pitchFamily="18" charset="0"/>
            </a:endParaRPr>
          </a:p>
          <a:p>
            <a:pPr>
              <a:spcBef>
                <a:spcPct val="30000"/>
              </a:spcBef>
              <a:buFontTx/>
              <a:buAutoNum type="arabicPeriod"/>
            </a:pPr>
            <a:r>
              <a:rPr kumimoji="1" lang="zh-CN" altLang="en-US" sz="3200" dirty="0">
                <a:latin typeface="Times New Roman" pitchFamily="18" charset="0"/>
              </a:rPr>
              <a:t>恢复被中断进程的现场</a:t>
            </a:r>
            <a:endParaRPr kumimoji="1" lang="zh-CN" altLang="en-US" sz="3200" dirty="0">
              <a:latin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4D675779-8B5C-4666-919B-4F2858C00B2C}" type="slidenum">
              <a:rPr lang="en-US" altLang="zh-CN"/>
            </a:fld>
            <a:endParaRPr lang="en-US" altLang="zh-CN"/>
          </a:p>
        </p:txBody>
      </p:sp>
      <p:sp>
        <p:nvSpPr>
          <p:cNvPr id="531458" name="Rectangle 2"/>
          <p:cNvSpPr>
            <a:spLocks noGrp="1" noChangeArrowheads="1"/>
          </p:cNvSpPr>
          <p:nvPr>
            <p:ph type="title"/>
          </p:nvPr>
        </p:nvSpPr>
        <p:spPr>
          <a:xfrm>
            <a:off x="323850" y="306388"/>
            <a:ext cx="8620125" cy="601662"/>
          </a:xfrm>
        </p:spPr>
        <p:txBody>
          <a:bodyPr>
            <a:normAutofit fontScale="90000"/>
          </a:bodyPr>
          <a:lstStyle/>
          <a:p>
            <a:r>
              <a:rPr lang="en-US" altLang="zh-CN" sz="3600">
                <a:latin typeface="Times New Roman" pitchFamily="18" charset="0"/>
              </a:rPr>
              <a:t>1.  </a:t>
            </a:r>
            <a:r>
              <a:rPr lang="zh-CN" altLang="en-US" sz="3600">
                <a:latin typeface="Times New Roman" pitchFamily="18" charset="0"/>
              </a:rPr>
              <a:t>唤醒被阻塞的驱动</a:t>
            </a:r>
            <a:r>
              <a:rPr lang="en-US" altLang="zh-CN" sz="3600">
                <a:latin typeface="Times New Roman" pitchFamily="18" charset="0"/>
              </a:rPr>
              <a:t>(</a:t>
            </a:r>
            <a:r>
              <a:rPr lang="zh-CN" altLang="en-US" sz="3600">
                <a:latin typeface="Times New Roman" pitchFamily="18" charset="0"/>
              </a:rPr>
              <a:t>程序</a:t>
            </a:r>
            <a:r>
              <a:rPr lang="en-US" altLang="zh-CN" sz="3600">
                <a:latin typeface="Times New Roman" pitchFamily="18" charset="0"/>
              </a:rPr>
              <a:t>)</a:t>
            </a:r>
            <a:r>
              <a:rPr lang="zh-CN" altLang="en-US" sz="3600">
                <a:latin typeface="Times New Roman" pitchFamily="18" charset="0"/>
              </a:rPr>
              <a:t>进程</a:t>
            </a:r>
            <a:endParaRPr lang="zh-CN" altLang="en-US" sz="3600">
              <a:latin typeface="Times New Roman" pitchFamily="18" charset="0"/>
            </a:endParaRPr>
          </a:p>
        </p:txBody>
      </p:sp>
      <p:sp>
        <p:nvSpPr>
          <p:cNvPr id="531459" name="Text Box 3"/>
          <p:cNvSpPr txBox="1">
            <a:spLocks noChangeArrowheads="1"/>
          </p:cNvSpPr>
          <p:nvPr/>
        </p:nvSpPr>
        <p:spPr bwMode="auto">
          <a:xfrm>
            <a:off x="704850" y="1349375"/>
            <a:ext cx="75549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3200">
                <a:ea typeface="宋体" pitchFamily="2" charset="-122"/>
              </a:rPr>
              <a:t>当中断处理程序开始执行时，首先去唤醒处于阻塞状态的设备驱动</a:t>
            </a:r>
            <a:r>
              <a:rPr kumimoji="1" lang="en-US" altLang="zh-CN" sz="3200">
                <a:ea typeface="宋体" pitchFamily="2" charset="-122"/>
              </a:rPr>
              <a:t>(</a:t>
            </a:r>
            <a:r>
              <a:rPr kumimoji="1" lang="zh-CN" altLang="en-US" sz="3200">
                <a:ea typeface="宋体" pitchFamily="2" charset="-122"/>
              </a:rPr>
              <a:t>程序</a:t>
            </a:r>
            <a:r>
              <a:rPr kumimoji="1" lang="en-US" altLang="zh-CN" sz="3200">
                <a:ea typeface="宋体" pitchFamily="2" charset="-122"/>
              </a:rPr>
              <a:t>)</a:t>
            </a:r>
            <a:r>
              <a:rPr kumimoji="1" lang="zh-CN" altLang="en-US" sz="3200">
                <a:ea typeface="宋体" pitchFamily="2" charset="-122"/>
              </a:rPr>
              <a:t>进程。</a:t>
            </a:r>
            <a:endParaRPr kumimoji="1" lang="zh-CN" altLang="en-US" sz="3200">
              <a:ea typeface="宋体" pitchFamily="2" charset="-122"/>
            </a:endParaRPr>
          </a:p>
        </p:txBody>
      </p:sp>
      <p:sp>
        <p:nvSpPr>
          <p:cNvPr id="531460" name="Text Box 4"/>
          <p:cNvSpPr txBox="1">
            <a:spLocks noChangeArrowheads="1"/>
          </p:cNvSpPr>
          <p:nvPr/>
        </p:nvSpPr>
        <p:spPr bwMode="auto">
          <a:xfrm>
            <a:off x="765175" y="2501900"/>
            <a:ext cx="7450138" cy="267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algn="just">
              <a:spcBef>
                <a:spcPct val="30000"/>
              </a:spcBef>
              <a:buClr>
                <a:srgbClr val="0000FF"/>
              </a:buClr>
              <a:buSzPct val="80000"/>
              <a:buFont typeface="Wingdings" panose="05000000000000000000" pitchFamily="2" charset="2"/>
              <a:buChar char="n"/>
            </a:pPr>
            <a:r>
              <a:rPr kumimoji="1" lang="zh-CN" altLang="en-US" sz="3200">
                <a:latin typeface="Times New Roman" pitchFamily="18" charset="0"/>
              </a:rPr>
              <a:t>如果是采用信号量机制，则通过执行</a:t>
            </a:r>
            <a:r>
              <a:rPr kumimoji="1" lang="en-US" altLang="zh-CN" sz="3200">
                <a:latin typeface="Times New Roman" pitchFamily="18" charset="0"/>
              </a:rPr>
              <a:t>signal</a:t>
            </a:r>
            <a:r>
              <a:rPr kumimoji="1" lang="zh-CN" altLang="en-US" sz="3200">
                <a:latin typeface="Times New Roman" pitchFamily="18" charset="0"/>
              </a:rPr>
              <a:t>操作，将处于阻塞状态的设备驱动</a:t>
            </a:r>
            <a:r>
              <a:rPr kumimoji="1" lang="en-US" altLang="zh-CN" sz="3200">
                <a:latin typeface="Times New Roman" pitchFamily="18" charset="0"/>
              </a:rPr>
              <a:t>(</a:t>
            </a:r>
            <a:r>
              <a:rPr kumimoji="1" lang="zh-CN" altLang="en-US" sz="3200">
                <a:latin typeface="Times New Roman" pitchFamily="18" charset="0"/>
              </a:rPr>
              <a:t>程序</a:t>
            </a:r>
            <a:r>
              <a:rPr kumimoji="1" lang="en-US" altLang="zh-CN" sz="3200">
                <a:latin typeface="Times New Roman" pitchFamily="18" charset="0"/>
              </a:rPr>
              <a:t>)</a:t>
            </a:r>
            <a:r>
              <a:rPr kumimoji="1" lang="zh-CN" altLang="en-US" sz="3200">
                <a:latin typeface="Times New Roman" pitchFamily="18" charset="0"/>
              </a:rPr>
              <a:t>进程唤醒；</a:t>
            </a:r>
            <a:endParaRPr kumimoji="1" lang="zh-CN" altLang="en-US" sz="3200">
              <a:latin typeface="Times New Roman" pitchFamily="18" charset="0"/>
            </a:endParaRPr>
          </a:p>
          <a:p>
            <a:pPr algn="just">
              <a:spcBef>
                <a:spcPct val="30000"/>
              </a:spcBef>
              <a:buClr>
                <a:srgbClr val="0000FF"/>
              </a:buClr>
              <a:buSzPct val="80000"/>
              <a:buFont typeface="Wingdings" panose="05000000000000000000" pitchFamily="2" charset="2"/>
              <a:buChar char="n"/>
            </a:pPr>
            <a:r>
              <a:rPr kumimoji="1" lang="zh-CN" altLang="en-US" sz="3200">
                <a:latin typeface="Times New Roman" pitchFamily="18" charset="0"/>
              </a:rPr>
              <a:t>如果是采用信号机制，则发送一信号给阻塞进程。</a:t>
            </a:r>
            <a:endParaRPr kumimoji="1" lang="zh-CN" altLang="en-US" sz="3200">
              <a:latin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E0E254B-C066-4600-A68D-2D9F68AE61ED}" type="slidenum">
              <a:rPr lang="en-US" altLang="zh-CN"/>
            </a:fld>
            <a:endParaRPr lang="en-US" altLang="zh-CN"/>
          </a:p>
        </p:txBody>
      </p:sp>
      <p:sp>
        <p:nvSpPr>
          <p:cNvPr id="532482" name="Rectangle 2"/>
          <p:cNvSpPr>
            <a:spLocks noGrp="1" noChangeArrowheads="1"/>
          </p:cNvSpPr>
          <p:nvPr>
            <p:ph type="title"/>
          </p:nvPr>
        </p:nvSpPr>
        <p:spPr>
          <a:xfrm>
            <a:off x="495300" y="398463"/>
            <a:ext cx="8272463" cy="790575"/>
          </a:xfrm>
        </p:spPr>
        <p:txBody>
          <a:bodyPr/>
          <a:lstStyle/>
          <a:p>
            <a:r>
              <a:rPr lang="en-US" altLang="zh-CN" sz="3600">
                <a:latin typeface="Times New Roman" pitchFamily="18" charset="0"/>
              </a:rPr>
              <a:t>2.  </a:t>
            </a:r>
            <a:r>
              <a:rPr lang="zh-CN" altLang="en-US" sz="3600">
                <a:latin typeface="Times New Roman" pitchFamily="18" charset="0"/>
              </a:rPr>
              <a:t>保护被中断进程的</a:t>
            </a:r>
            <a:r>
              <a:rPr lang="en-US" altLang="zh-CN" sz="3600">
                <a:latin typeface="Times New Roman" pitchFamily="18" charset="0"/>
              </a:rPr>
              <a:t>CPU</a:t>
            </a:r>
            <a:r>
              <a:rPr lang="zh-CN" altLang="en-US" sz="3600">
                <a:latin typeface="Times New Roman" pitchFamily="18" charset="0"/>
              </a:rPr>
              <a:t>环境</a:t>
            </a:r>
            <a:endParaRPr lang="zh-CN" altLang="en-US" sz="3600">
              <a:latin typeface="Times New Roman" pitchFamily="18" charset="0"/>
            </a:endParaRPr>
          </a:p>
        </p:txBody>
      </p:sp>
      <p:sp>
        <p:nvSpPr>
          <p:cNvPr id="532483" name="Text Box 3"/>
          <p:cNvSpPr txBox="1">
            <a:spLocks noChangeArrowheads="1"/>
          </p:cNvSpPr>
          <p:nvPr/>
        </p:nvSpPr>
        <p:spPr bwMode="auto">
          <a:xfrm>
            <a:off x="600075" y="1498600"/>
            <a:ext cx="7869238" cy="389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kumimoji="1" lang="zh-CN" altLang="en-US" sz="3200">
                <a:ea typeface="宋体" pitchFamily="2" charset="-122"/>
              </a:rPr>
              <a:t>通常由硬件自动将处理机状态字</a:t>
            </a:r>
            <a:r>
              <a:rPr kumimoji="1" lang="en-US" altLang="zh-CN" sz="3200">
                <a:ea typeface="宋体" pitchFamily="2" charset="-122"/>
              </a:rPr>
              <a:t>PSW</a:t>
            </a:r>
            <a:r>
              <a:rPr kumimoji="1" lang="zh-CN" altLang="en-US" sz="3200">
                <a:ea typeface="宋体" pitchFamily="2" charset="-122"/>
              </a:rPr>
              <a:t>和程序计数器</a:t>
            </a:r>
            <a:r>
              <a:rPr kumimoji="1" lang="en-US" altLang="zh-CN" sz="3200">
                <a:ea typeface="宋体" pitchFamily="2" charset="-122"/>
              </a:rPr>
              <a:t>(PC)</a:t>
            </a:r>
            <a:r>
              <a:rPr kumimoji="1" lang="zh-CN" altLang="en-US" sz="3200">
                <a:ea typeface="宋体" pitchFamily="2" charset="-122"/>
              </a:rPr>
              <a:t>中的内容，保存到中断保留区</a:t>
            </a:r>
            <a:r>
              <a:rPr kumimoji="1" lang="en-US" altLang="zh-CN" sz="3200">
                <a:ea typeface="宋体" pitchFamily="2" charset="-122"/>
              </a:rPr>
              <a:t>(</a:t>
            </a:r>
            <a:r>
              <a:rPr kumimoji="1" lang="zh-CN" altLang="en-US" sz="3200">
                <a:ea typeface="宋体" pitchFamily="2" charset="-122"/>
              </a:rPr>
              <a:t>栈</a:t>
            </a:r>
            <a:r>
              <a:rPr kumimoji="1" lang="en-US" altLang="zh-CN" sz="3200">
                <a:ea typeface="宋体" pitchFamily="2" charset="-122"/>
              </a:rPr>
              <a:t>)</a:t>
            </a:r>
            <a:r>
              <a:rPr kumimoji="1" lang="zh-CN" altLang="en-US" sz="3200">
                <a:ea typeface="宋体" pitchFamily="2" charset="-122"/>
              </a:rPr>
              <a:t>中，然后把被中断进程的</a:t>
            </a:r>
            <a:r>
              <a:rPr kumimoji="1" lang="en-US" altLang="zh-CN" sz="3200">
                <a:ea typeface="宋体" pitchFamily="2" charset="-122"/>
              </a:rPr>
              <a:t>CPU</a:t>
            </a:r>
            <a:r>
              <a:rPr kumimoji="1" lang="zh-CN" altLang="en-US" sz="3200">
                <a:ea typeface="宋体" pitchFamily="2" charset="-122"/>
              </a:rPr>
              <a:t>现场信息</a:t>
            </a:r>
            <a:r>
              <a:rPr kumimoji="1" lang="en-US" altLang="zh-CN" sz="3200">
                <a:ea typeface="宋体" pitchFamily="2" charset="-122"/>
              </a:rPr>
              <a:t>(</a:t>
            </a:r>
            <a:r>
              <a:rPr kumimoji="1" lang="zh-CN" altLang="en-US" sz="3200">
                <a:ea typeface="宋体" pitchFamily="2" charset="-122"/>
              </a:rPr>
              <a:t>包括所有</a:t>
            </a:r>
            <a:r>
              <a:rPr kumimoji="1" lang="en-US" altLang="zh-CN" sz="3200">
                <a:ea typeface="宋体" pitchFamily="2" charset="-122"/>
              </a:rPr>
              <a:t>CPU</a:t>
            </a:r>
            <a:r>
              <a:rPr kumimoji="1" lang="zh-CN" altLang="en-US" sz="3200">
                <a:ea typeface="宋体" pitchFamily="2" charset="-122"/>
              </a:rPr>
              <a:t>寄存器，如通用寄存器、段寄存器等内容</a:t>
            </a:r>
            <a:r>
              <a:rPr kumimoji="1" lang="en-US" altLang="zh-CN" sz="3200">
                <a:ea typeface="宋体" pitchFamily="2" charset="-122"/>
              </a:rPr>
              <a:t>)</a:t>
            </a:r>
            <a:r>
              <a:rPr kumimoji="1" lang="zh-CN" altLang="en-US" sz="3200">
                <a:ea typeface="宋体" pitchFamily="2" charset="-122"/>
              </a:rPr>
              <a:t>都压入中断栈中，因为在中断处理时可能会用到这些寄存器。</a:t>
            </a:r>
            <a:endParaRPr kumimoji="1" lang="zh-CN" altLang="en-US" sz="3200">
              <a:ea typeface="宋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EF0F448-A18E-4B85-A7A9-D3D87BCA1572}" type="slidenum">
              <a:rPr lang="en-US" altLang="zh-CN"/>
            </a:fld>
            <a:endParaRPr lang="en-US" altLang="zh-CN"/>
          </a:p>
        </p:txBody>
      </p:sp>
      <p:sp>
        <p:nvSpPr>
          <p:cNvPr id="533506" name="Rectangle 2"/>
          <p:cNvSpPr>
            <a:spLocks noGrp="1" noChangeArrowheads="1"/>
          </p:cNvSpPr>
          <p:nvPr>
            <p:ph type="title"/>
          </p:nvPr>
        </p:nvSpPr>
        <p:spPr>
          <a:xfrm>
            <a:off x="495300" y="512763"/>
            <a:ext cx="8272463" cy="790575"/>
          </a:xfrm>
        </p:spPr>
        <p:txBody>
          <a:bodyPr/>
          <a:lstStyle/>
          <a:p>
            <a:r>
              <a:rPr lang="en-US" altLang="zh-CN" sz="3600">
                <a:latin typeface="Times New Roman" pitchFamily="18" charset="0"/>
              </a:rPr>
              <a:t>3.  </a:t>
            </a:r>
            <a:r>
              <a:rPr lang="zh-CN" altLang="en-US" sz="3600">
                <a:latin typeface="Times New Roman" pitchFamily="18" charset="0"/>
              </a:rPr>
              <a:t>转入相应的设备处理程序</a:t>
            </a:r>
            <a:endParaRPr lang="zh-CN" altLang="en-US" sz="3600">
              <a:latin typeface="Times New Roman" pitchFamily="18" charset="0"/>
            </a:endParaRPr>
          </a:p>
        </p:txBody>
      </p:sp>
      <p:sp>
        <p:nvSpPr>
          <p:cNvPr id="533508" name="Text Box 4"/>
          <p:cNvSpPr txBox="1">
            <a:spLocks noChangeArrowheads="1"/>
          </p:cNvSpPr>
          <p:nvPr/>
        </p:nvSpPr>
        <p:spPr bwMode="auto">
          <a:xfrm>
            <a:off x="630238" y="1376363"/>
            <a:ext cx="7720012" cy="450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algn="just">
              <a:lnSpc>
                <a:spcPct val="115000"/>
              </a:lnSpc>
              <a:spcBef>
                <a:spcPct val="50000"/>
              </a:spcBef>
              <a:buClr>
                <a:srgbClr val="0000FF"/>
              </a:buClr>
              <a:buSzPct val="80000"/>
              <a:buFont typeface="Wingdings" panose="05000000000000000000" pitchFamily="2" charset="2"/>
              <a:buAutoNum type="circleNumDbPlain"/>
            </a:pPr>
            <a:r>
              <a:rPr kumimoji="1" lang="zh-CN" altLang="en-US" sz="3200">
                <a:latin typeface="宋体" pitchFamily="2" charset="-122"/>
              </a:rPr>
              <a:t>由处理机对各个中断源进行测试，以确定引起本次中断的</a:t>
            </a:r>
            <a:r>
              <a:rPr kumimoji="1" lang="en-US" altLang="zh-CN" sz="3200">
                <a:latin typeface="宋体" pitchFamily="2" charset="-122"/>
              </a:rPr>
              <a:t>I/O</a:t>
            </a:r>
            <a:r>
              <a:rPr kumimoji="1" lang="zh-CN" altLang="en-US" sz="3200">
                <a:latin typeface="宋体" pitchFamily="2" charset="-122"/>
              </a:rPr>
              <a:t>设备；</a:t>
            </a:r>
            <a:endParaRPr kumimoji="1" lang="zh-CN" altLang="en-US" sz="3200">
              <a:latin typeface="宋体" pitchFamily="2" charset="-122"/>
            </a:endParaRPr>
          </a:p>
          <a:p>
            <a:pPr algn="just">
              <a:lnSpc>
                <a:spcPct val="115000"/>
              </a:lnSpc>
              <a:spcBef>
                <a:spcPct val="50000"/>
              </a:spcBef>
              <a:buClr>
                <a:srgbClr val="0000FF"/>
              </a:buClr>
              <a:buSzPct val="80000"/>
              <a:buFont typeface="Wingdings" panose="05000000000000000000" pitchFamily="2" charset="2"/>
              <a:buAutoNum type="circleNumDbPlain"/>
            </a:pPr>
            <a:r>
              <a:rPr kumimoji="1" lang="zh-CN" altLang="en-US" sz="3200">
                <a:latin typeface="宋体" pitchFamily="2" charset="-122"/>
              </a:rPr>
              <a:t>并发送一应答信号给发出中断请求的进程，使之消除中断请求信号；</a:t>
            </a:r>
            <a:endParaRPr kumimoji="1" lang="zh-CN" altLang="en-US" sz="3200">
              <a:latin typeface="宋体" pitchFamily="2" charset="-122"/>
            </a:endParaRPr>
          </a:p>
          <a:p>
            <a:pPr algn="just">
              <a:lnSpc>
                <a:spcPct val="115000"/>
              </a:lnSpc>
              <a:spcBef>
                <a:spcPct val="50000"/>
              </a:spcBef>
              <a:buClr>
                <a:srgbClr val="0000FF"/>
              </a:buClr>
              <a:buSzPct val="80000"/>
              <a:buFont typeface="Wingdings" panose="05000000000000000000" pitchFamily="2" charset="2"/>
              <a:buAutoNum type="circleNumDbPlain"/>
            </a:pPr>
            <a:r>
              <a:rPr kumimoji="1" lang="zh-CN" altLang="en-US" sz="3200">
                <a:latin typeface="宋体" pitchFamily="2" charset="-122"/>
              </a:rPr>
              <a:t>然后将相应的设备中断处理程序的入口地址装入到程序计数器中，使处理机转向中断处理程序。</a:t>
            </a:r>
            <a:endParaRPr kumimoji="1" lang="zh-CN" altLang="en-US" sz="3200">
              <a:latin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fontScale="92500" lnSpcReduction="10000"/>
          </a:bodyPr>
          <a:lstStyle/>
          <a:p>
            <a:r>
              <a:rPr lang="zh-CN" altLang="en-US" dirty="0" smtClean="0">
                <a:latin typeface="黑体" panose="02010609060101010101" pitchFamily="49" charset="-122"/>
              </a:rPr>
              <a:t>隐藏</a:t>
            </a:r>
            <a:r>
              <a:rPr lang="zh-CN" altLang="en-US" dirty="0">
                <a:latin typeface="黑体" panose="02010609060101010101" pitchFamily="49" charset="-122"/>
              </a:rPr>
              <a:t>物理设备的细节</a:t>
            </a:r>
            <a:br>
              <a:rPr lang="zh-CN" altLang="en-US" dirty="0">
                <a:latin typeface="黑体" panose="02010609060101010101" pitchFamily="49" charset="-122"/>
              </a:rPr>
            </a:br>
            <a:r>
              <a:rPr lang="en-US" altLang="zh-CN" dirty="0" smtClean="0"/>
              <a:t>I/O</a:t>
            </a:r>
            <a:r>
              <a:rPr lang="zh-CN" altLang="en-US" dirty="0"/>
              <a:t>设备的类型非常多，且彼此间在多方面都有差异，诸如它们接收和产生数据的速度，传输方向、粒度、数据的表示形式及可靠性等方面。 </a:t>
            </a:r>
            <a:endParaRPr lang="en-US" altLang="zh-CN" dirty="0" smtClean="0"/>
          </a:p>
          <a:p>
            <a:r>
              <a:rPr lang="zh-CN" altLang="en-US" dirty="0" smtClean="0"/>
              <a:t>与</a:t>
            </a:r>
            <a:r>
              <a:rPr lang="zh-CN" altLang="en-US" dirty="0"/>
              <a:t>设备的无关性</a:t>
            </a:r>
            <a:br>
              <a:rPr lang="zh-CN" altLang="en-US" dirty="0"/>
            </a:br>
            <a:r>
              <a:rPr lang="zh-CN" altLang="en-US" dirty="0" smtClean="0"/>
              <a:t>隐藏</a:t>
            </a:r>
            <a:r>
              <a:rPr lang="zh-CN" altLang="en-US" dirty="0"/>
              <a:t>物理设备的细节，在早期的</a:t>
            </a:r>
            <a:r>
              <a:rPr lang="en-US" altLang="zh-CN" dirty="0"/>
              <a:t>OS</a:t>
            </a:r>
            <a:r>
              <a:rPr lang="zh-CN" altLang="en-US" dirty="0"/>
              <a:t>中就已实现，它可方便用户对设备的使用。与设备的无关性是在较晚时才实现的，这是在隐藏物理设备细节的基础上实现的。 </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fld>
            <a:endParaRPr lang="en-US" altLang="zh-CN"/>
          </a:p>
        </p:txBody>
      </p:sp>
      <p:sp>
        <p:nvSpPr>
          <p:cNvPr id="534530" name="Rectangle 2"/>
          <p:cNvSpPr>
            <a:spLocks noGrp="1" noChangeArrowheads="1"/>
          </p:cNvSpPr>
          <p:nvPr>
            <p:ph type="title"/>
          </p:nvPr>
        </p:nvSpPr>
        <p:spPr/>
        <p:txBody>
          <a:bodyPr/>
          <a:lstStyle/>
          <a:p>
            <a:r>
              <a:rPr lang="en-US" altLang="zh-CN" sz="3600">
                <a:latin typeface="Times New Roman" pitchFamily="18" charset="0"/>
              </a:rPr>
              <a:t>4.  </a:t>
            </a:r>
            <a:r>
              <a:rPr lang="zh-CN" altLang="en-US" sz="3600">
                <a:latin typeface="Times New Roman" pitchFamily="18" charset="0"/>
              </a:rPr>
              <a:t>中断处理</a:t>
            </a:r>
            <a:endParaRPr lang="zh-CN" altLang="en-US" sz="3600">
              <a:latin typeface="Times New Roman" pitchFamily="18" charset="0"/>
            </a:endParaRPr>
          </a:p>
        </p:txBody>
      </p:sp>
      <p:sp>
        <p:nvSpPr>
          <p:cNvPr id="534532" name="Text Box 4"/>
          <p:cNvSpPr txBox="1">
            <a:spLocks noChangeArrowheads="1"/>
          </p:cNvSpPr>
          <p:nvPr/>
        </p:nvSpPr>
        <p:spPr bwMode="auto">
          <a:xfrm>
            <a:off x="600075" y="1352550"/>
            <a:ext cx="7808913"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a:spcBef>
                <a:spcPct val="50000"/>
              </a:spcBef>
              <a:buClr>
                <a:srgbClr val="0000FF"/>
              </a:buClr>
              <a:buSzPct val="80000"/>
              <a:buFont typeface="Wingdings" panose="05000000000000000000" pitchFamily="2" charset="2"/>
              <a:buChar char="n"/>
            </a:pPr>
            <a:r>
              <a:rPr kumimoji="1" lang="zh-CN" altLang="en-US" sz="3200">
                <a:latin typeface="宋体" pitchFamily="2" charset="-122"/>
              </a:rPr>
              <a:t>中断处理程序首先从设备控制器读出设备状态，以判断本次中断是正常完成中断还是异常结束中断。</a:t>
            </a:r>
            <a:endParaRPr kumimoji="1" lang="zh-CN" altLang="en-US" sz="3200">
              <a:latin typeface="宋体" pitchFamily="2" charset="-122"/>
            </a:endParaRPr>
          </a:p>
          <a:p>
            <a:pPr>
              <a:spcBef>
                <a:spcPct val="50000"/>
              </a:spcBef>
              <a:buClr>
                <a:srgbClr val="0000FF"/>
              </a:buClr>
              <a:buSzPct val="80000"/>
              <a:buFont typeface="Wingdings" panose="05000000000000000000" pitchFamily="2" charset="2"/>
              <a:buChar char="n"/>
            </a:pPr>
            <a:r>
              <a:rPr kumimoji="1" lang="zh-CN" altLang="en-US" sz="3200">
                <a:latin typeface="宋体" pitchFamily="2" charset="-122"/>
              </a:rPr>
              <a:t>若是正常完成，中断程序便进行结束处理；若还有命令，可再向控制器发出新的命令，进行新一轮的数据传送。</a:t>
            </a:r>
            <a:endParaRPr kumimoji="1" lang="zh-CN" altLang="en-US" sz="3200">
              <a:latin typeface="宋体" pitchFamily="2" charset="-122"/>
            </a:endParaRPr>
          </a:p>
          <a:p>
            <a:pPr>
              <a:spcBef>
                <a:spcPct val="50000"/>
              </a:spcBef>
              <a:buClr>
                <a:srgbClr val="0000FF"/>
              </a:buClr>
              <a:buSzPct val="80000"/>
              <a:buFont typeface="Wingdings" panose="05000000000000000000" pitchFamily="2" charset="2"/>
              <a:buChar char="n"/>
            </a:pPr>
            <a:r>
              <a:rPr kumimoji="1" lang="zh-CN" altLang="en-US" sz="3200">
                <a:latin typeface="宋体" pitchFamily="2" charset="-122"/>
              </a:rPr>
              <a:t>若是异常结束中断，则根据发生异常的原因做相应的处理。</a:t>
            </a:r>
            <a:endParaRPr kumimoji="1" lang="zh-CN" altLang="en-US" sz="3200">
              <a:latin typeface="宋体"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0CDCFF4-67F3-46D9-9C3C-B4D3891F9D6E}" type="slidenum">
              <a:rPr lang="en-US" altLang="zh-CN"/>
            </a:fld>
            <a:endParaRPr lang="en-US" altLang="zh-CN"/>
          </a:p>
        </p:txBody>
      </p:sp>
      <p:sp>
        <p:nvSpPr>
          <p:cNvPr id="535554" name="Rectangle 2"/>
          <p:cNvSpPr>
            <a:spLocks noGrp="1" noChangeArrowheads="1"/>
          </p:cNvSpPr>
          <p:nvPr>
            <p:ph type="title"/>
          </p:nvPr>
        </p:nvSpPr>
        <p:spPr/>
        <p:txBody>
          <a:bodyPr/>
          <a:lstStyle/>
          <a:p>
            <a:r>
              <a:rPr lang="en-US" altLang="zh-CN" sz="3600">
                <a:latin typeface="Times New Roman" pitchFamily="18" charset="0"/>
              </a:rPr>
              <a:t>5.  </a:t>
            </a:r>
            <a:r>
              <a:rPr lang="zh-CN" altLang="en-US" sz="3600">
                <a:latin typeface="Times New Roman" pitchFamily="18" charset="0"/>
              </a:rPr>
              <a:t>恢复被中断进程的现场</a:t>
            </a:r>
            <a:endParaRPr lang="zh-CN" altLang="en-US" sz="3600">
              <a:latin typeface="Times New Roman" pitchFamily="18" charset="0"/>
            </a:endParaRPr>
          </a:p>
        </p:txBody>
      </p:sp>
      <p:sp>
        <p:nvSpPr>
          <p:cNvPr id="535555" name="Text Box 3"/>
          <p:cNvSpPr txBox="1">
            <a:spLocks noChangeArrowheads="1"/>
          </p:cNvSpPr>
          <p:nvPr/>
        </p:nvSpPr>
        <p:spPr bwMode="auto">
          <a:xfrm>
            <a:off x="563563" y="1304925"/>
            <a:ext cx="7764462"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zh-CN" altLang="en-US" sz="3200">
                <a:latin typeface="宋体" pitchFamily="2" charset="-122"/>
                <a:ea typeface="宋体" pitchFamily="2" charset="-122"/>
              </a:rPr>
              <a:t>中断处理完成后，便可将保存在中断栈中的被中断进程的</a:t>
            </a:r>
            <a:r>
              <a:rPr kumimoji="1" lang="zh-CN" altLang="en-US" sz="3200">
                <a:solidFill>
                  <a:srgbClr val="0000FF"/>
                </a:solidFill>
                <a:latin typeface="楷体_GB2312" pitchFamily="49" charset="-122"/>
              </a:rPr>
              <a:t>现场信息</a:t>
            </a:r>
            <a:r>
              <a:rPr kumimoji="1" lang="zh-CN" altLang="en-US" sz="3200">
                <a:latin typeface="宋体" pitchFamily="2" charset="-122"/>
                <a:ea typeface="宋体" pitchFamily="2" charset="-122"/>
              </a:rPr>
              <a:t>取出，并装入到相应的寄存器中，以便使处理机返回到被中断程序执行。</a:t>
            </a:r>
            <a:endParaRPr kumimoji="1" lang="zh-CN" altLang="en-US" sz="3200">
              <a:latin typeface="宋体" pitchFamily="2" charset="-122"/>
              <a:ea typeface="宋体" pitchFamily="2" charset="-122"/>
            </a:endParaRPr>
          </a:p>
        </p:txBody>
      </p:sp>
      <p:sp>
        <p:nvSpPr>
          <p:cNvPr id="535556" name="Text Box 4"/>
          <p:cNvSpPr txBox="1">
            <a:spLocks noChangeArrowheads="1"/>
          </p:cNvSpPr>
          <p:nvPr/>
        </p:nvSpPr>
        <p:spPr bwMode="auto">
          <a:xfrm>
            <a:off x="688975" y="4316413"/>
            <a:ext cx="760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0000FF"/>
                </a:solidFill>
                <a:latin typeface="宋体" pitchFamily="2" charset="-122"/>
                <a:ea typeface="宋体" pitchFamily="2" charset="-122"/>
              </a:rPr>
              <a:t>现场信息</a:t>
            </a:r>
            <a:r>
              <a:rPr kumimoji="1" lang="en-US" altLang="zh-CN" sz="2800">
                <a:latin typeface="宋体" pitchFamily="2" charset="-122"/>
                <a:ea typeface="宋体" pitchFamily="2" charset="-122"/>
              </a:rPr>
              <a:t>——</a:t>
            </a:r>
            <a:r>
              <a:rPr kumimoji="1" lang="zh-CN" altLang="en-US" sz="2800">
                <a:latin typeface="宋体" pitchFamily="2" charset="-122"/>
                <a:ea typeface="宋体" pitchFamily="2" charset="-122"/>
              </a:rPr>
              <a:t>各寄存器的内容。</a:t>
            </a:r>
            <a:endParaRPr kumimoji="1" lang="zh-CN" altLang="en-US" sz="280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p:txBody>
          <a:bodyPr/>
          <a:lstStyle/>
          <a:p>
            <a:endParaRPr lang="zh-CN" altLang="zh-CN"/>
          </a:p>
        </p:txBody>
      </p:sp>
      <p:sp>
        <p:nvSpPr>
          <p:cNvPr id="750595" name="Rectangle 3"/>
          <p:cNvSpPr>
            <a:spLocks noGrp="1" noChangeArrowheads="1"/>
          </p:cNvSpPr>
          <p:nvPr>
            <p:ph type="body" idx="1"/>
          </p:nvPr>
        </p:nvSpPr>
        <p:spPr>
          <a:xfrm>
            <a:off x="457200" y="5237162"/>
            <a:ext cx="8229600" cy="1049357"/>
          </a:xfrm>
        </p:spPr>
        <p:txBody>
          <a:bodyPr>
            <a:normAutofit/>
          </a:bodyPr>
          <a:lstStyle/>
          <a:p>
            <a:pPr marL="0" indent="0" algn="ctr">
              <a:buNone/>
            </a:pPr>
            <a:r>
              <a:rPr lang="zh-CN" altLang="en-US" sz="2000" dirty="0"/>
              <a:t>图</a:t>
            </a:r>
            <a:r>
              <a:rPr lang="en-US" altLang="zh-CN" sz="2000" dirty="0"/>
              <a:t>6-10  </a:t>
            </a:r>
            <a:r>
              <a:rPr lang="zh-CN" altLang="en-US" sz="2000" dirty="0"/>
              <a:t>中断现场保护示意图</a:t>
            </a:r>
            <a:endParaRPr lang="zh-CN" altLang="en-US" sz="2000" dirty="0"/>
          </a:p>
        </p:txBody>
      </p:sp>
      <p:pic>
        <p:nvPicPr>
          <p:cNvPr id="750596" name="Picture 4" descr="6-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8888" y="1700213"/>
            <a:ext cx="6530975" cy="3536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23078A40-F754-4499-ACDC-F60A97BCD4C3}" type="slidenum">
              <a:rPr lang="en-US" altLang="zh-CN"/>
            </a:fld>
            <a:endParaRPr lang="en-US" altLang="zh-CN"/>
          </a:p>
        </p:txBody>
      </p:sp>
      <p:sp>
        <p:nvSpPr>
          <p:cNvPr id="536578" name="Text Box 2"/>
          <p:cNvSpPr txBox="1">
            <a:spLocks noChangeArrowheads="1"/>
          </p:cNvSpPr>
          <p:nvPr/>
        </p:nvSpPr>
        <p:spPr bwMode="auto">
          <a:xfrm>
            <a:off x="434975" y="344488"/>
            <a:ext cx="8364538"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3200" dirty="0">
                <a:ea typeface="宋体" pitchFamily="2" charset="-122"/>
              </a:rPr>
              <a:t>    I/O</a:t>
            </a:r>
            <a:r>
              <a:rPr kumimoji="1" lang="zh-CN" altLang="en-US" sz="3200" dirty="0">
                <a:ea typeface="宋体" pitchFamily="2" charset="-122"/>
              </a:rPr>
              <a:t>操作完成后，驱动程序必须检查本次</a:t>
            </a:r>
            <a:r>
              <a:rPr kumimoji="1" lang="en-US" altLang="zh-CN" sz="3200" dirty="0">
                <a:ea typeface="宋体" pitchFamily="2" charset="-122"/>
              </a:rPr>
              <a:t>I/O</a:t>
            </a:r>
            <a:r>
              <a:rPr kumimoji="1" lang="zh-CN" altLang="en-US" sz="3200" dirty="0">
                <a:ea typeface="宋体" pitchFamily="2" charset="-122"/>
              </a:rPr>
              <a:t>操作是否发生了错误，并向上层软件报告，最终向调用者报告本次</a:t>
            </a:r>
            <a:r>
              <a:rPr kumimoji="1" lang="en-US" altLang="zh-CN" sz="3200" dirty="0">
                <a:ea typeface="宋体" pitchFamily="2" charset="-122"/>
              </a:rPr>
              <a:t>I/O</a:t>
            </a:r>
            <a:r>
              <a:rPr kumimoji="1" lang="zh-CN" altLang="en-US" sz="3200" dirty="0">
                <a:ea typeface="宋体" pitchFamily="2" charset="-122"/>
              </a:rPr>
              <a:t>的执行情况。</a:t>
            </a:r>
            <a:endParaRPr kumimoji="1" lang="zh-CN" altLang="en-US" sz="3200" dirty="0">
              <a:ea typeface="宋体" pitchFamily="2" charset="-122"/>
            </a:endParaRPr>
          </a:p>
          <a:p>
            <a:pPr algn="just"/>
            <a:r>
              <a:rPr kumimoji="1" lang="zh-CN" altLang="en-US" sz="3200" dirty="0">
                <a:ea typeface="宋体" pitchFamily="2" charset="-122"/>
              </a:rPr>
              <a:t>    除了上述第</a:t>
            </a:r>
            <a:r>
              <a:rPr kumimoji="1" lang="en-US" altLang="zh-CN" sz="3200" dirty="0">
                <a:ea typeface="宋体" pitchFamily="2" charset="-122"/>
              </a:rPr>
              <a:t>4</a:t>
            </a:r>
            <a:r>
              <a:rPr kumimoji="1" lang="zh-CN" altLang="en-US" sz="3200" dirty="0">
                <a:ea typeface="宋体" pitchFamily="2" charset="-122"/>
              </a:rPr>
              <a:t>步外，其它各步骤对所有</a:t>
            </a:r>
            <a:r>
              <a:rPr kumimoji="1" lang="en-US" altLang="zh-CN" sz="3200" dirty="0">
                <a:ea typeface="宋体" pitchFamily="2" charset="-122"/>
              </a:rPr>
              <a:t>I/O</a:t>
            </a:r>
            <a:r>
              <a:rPr kumimoji="1" lang="zh-CN" altLang="en-US" sz="3200" dirty="0">
                <a:ea typeface="宋体" pitchFamily="2" charset="-122"/>
              </a:rPr>
              <a:t>设备都是相同的，因而对于某些操作系统，例如</a:t>
            </a:r>
            <a:r>
              <a:rPr kumimoji="1" lang="en-US" altLang="zh-CN" sz="3200" dirty="0">
                <a:ea typeface="宋体" pitchFamily="2" charset="-122"/>
              </a:rPr>
              <a:t>UNIX</a:t>
            </a:r>
            <a:r>
              <a:rPr kumimoji="1" lang="zh-CN" altLang="en-US" sz="3200" dirty="0">
                <a:ea typeface="宋体" pitchFamily="2" charset="-122"/>
              </a:rPr>
              <a:t>系统，是把这些共同的部分集中起来，形成</a:t>
            </a:r>
            <a:r>
              <a:rPr kumimoji="1" lang="zh-CN" altLang="en-US" sz="3200" dirty="0">
                <a:solidFill>
                  <a:srgbClr val="0000FF"/>
                </a:solidFill>
                <a:ea typeface="黑体" panose="02010609060101010101" pitchFamily="49" charset="-122"/>
              </a:rPr>
              <a:t>中断总控程序</a:t>
            </a:r>
            <a:r>
              <a:rPr kumimoji="1" lang="zh-CN" altLang="en-US" sz="3200" dirty="0">
                <a:ea typeface="宋体" pitchFamily="2" charset="-122"/>
              </a:rPr>
              <a:t>。每当要进行中断处理时，都要首先进入中断总控程序，而对于第</a:t>
            </a:r>
            <a:r>
              <a:rPr kumimoji="1" lang="en-US" altLang="zh-CN" sz="3200" dirty="0">
                <a:ea typeface="宋体" pitchFamily="2" charset="-122"/>
              </a:rPr>
              <a:t>4</a:t>
            </a:r>
            <a:r>
              <a:rPr kumimoji="1" lang="zh-CN" altLang="en-US" sz="3200" dirty="0">
                <a:ea typeface="宋体" pitchFamily="2" charset="-122"/>
              </a:rPr>
              <a:t>步，则对不同的设备采用不同的设备中断处理程序继续执行。</a:t>
            </a:r>
            <a:endParaRPr kumimoji="1" lang="zh-CN" altLang="en-US" sz="3200" dirty="0">
              <a:ea typeface="宋体" pitchFamily="2" charset="-122"/>
            </a:endParaRPr>
          </a:p>
          <a:p>
            <a:pPr algn="just"/>
            <a:r>
              <a:rPr kumimoji="1" lang="zh-CN" altLang="en-US" sz="3200" dirty="0">
                <a:ea typeface="宋体" pitchFamily="2" charset="-122"/>
              </a:rPr>
              <a:t>下页的</a:t>
            </a:r>
            <a:r>
              <a:rPr kumimoji="1" lang="zh-CN" altLang="en-US" sz="3200" dirty="0" smtClean="0">
                <a:ea typeface="宋体" pitchFamily="2" charset="-122"/>
              </a:rPr>
              <a:t>图</a:t>
            </a:r>
            <a:r>
              <a:rPr kumimoji="1" lang="en-US" altLang="zh-CN" sz="3200" dirty="0" smtClean="0">
                <a:ea typeface="宋体" pitchFamily="2" charset="-122"/>
              </a:rPr>
              <a:t>6-11</a:t>
            </a:r>
            <a:r>
              <a:rPr kumimoji="1" lang="zh-CN" altLang="en-US" sz="3200" dirty="0" smtClean="0">
                <a:ea typeface="宋体" pitchFamily="2" charset="-122"/>
              </a:rPr>
              <a:t>给</a:t>
            </a:r>
            <a:r>
              <a:rPr kumimoji="1" lang="zh-CN" altLang="en-US" sz="3200" dirty="0">
                <a:ea typeface="宋体" pitchFamily="2" charset="-122"/>
              </a:rPr>
              <a:t>出了中断处理流程。</a:t>
            </a:r>
            <a:endParaRPr kumimoji="1" lang="zh-CN" altLang="en-US" sz="3200" dirty="0">
              <a:ea typeface="宋体"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2"/>
          </p:nvPr>
        </p:nvSpPr>
        <p:spPr/>
        <p:txBody>
          <a:bodyPr/>
          <a:lstStyle/>
          <a:p>
            <a:fld id="{4FDD9DA1-C77F-4C7C-906A-B0F2E85C6BBC}" type="slidenum">
              <a:rPr lang="en-US" altLang="zh-CN"/>
            </a:fld>
            <a:endParaRPr lang="en-US" altLang="zh-CN"/>
          </a:p>
        </p:txBody>
      </p:sp>
      <p:sp>
        <p:nvSpPr>
          <p:cNvPr id="537602" name="Line 2"/>
          <p:cNvSpPr>
            <a:spLocks noChangeShapeType="1"/>
          </p:cNvSpPr>
          <p:nvPr/>
        </p:nvSpPr>
        <p:spPr bwMode="auto">
          <a:xfrm>
            <a:off x="3057525" y="179388"/>
            <a:ext cx="0" cy="404812"/>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537603" name="Group 3"/>
          <p:cNvGrpSpPr/>
          <p:nvPr/>
        </p:nvGrpSpPr>
        <p:grpSpPr bwMode="auto">
          <a:xfrm>
            <a:off x="600075" y="584200"/>
            <a:ext cx="8108950" cy="5892800"/>
            <a:chOff x="378" y="368"/>
            <a:chExt cx="5108" cy="3712"/>
          </a:xfrm>
        </p:grpSpPr>
        <p:sp>
          <p:nvSpPr>
            <p:cNvPr id="537604" name="Rectangle 4"/>
            <p:cNvSpPr>
              <a:spLocks noChangeArrowheads="1"/>
            </p:cNvSpPr>
            <p:nvPr/>
          </p:nvSpPr>
          <p:spPr bwMode="auto">
            <a:xfrm>
              <a:off x="717" y="394"/>
              <a:ext cx="2491" cy="315"/>
            </a:xfrm>
            <a:prstGeom prst="rect">
              <a:avLst/>
            </a:prstGeom>
            <a:gradFill rotWithShape="1">
              <a:gsLst>
                <a:gs pos="0">
                  <a:srgbClr val="FFFF99"/>
                </a:gs>
                <a:gs pos="100000">
                  <a:srgbClr val="66FFFF"/>
                </a:gs>
              </a:gsLst>
              <a:lin ang="5400000" scaled="1"/>
            </a:gradFill>
            <a:ln w="28575" algn="ctr">
              <a:miter lim="800000"/>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nchor="ctr">
              <a:flatTx/>
            </a:bodyPr>
            <a:lstStyle/>
            <a:p>
              <a:pPr algn="ctr">
                <a:spcBef>
                  <a:spcPct val="30000"/>
                </a:spcBef>
              </a:pPr>
              <a:r>
                <a:rPr kumimoji="1" lang="zh-CN" altLang="en-US">
                  <a:latin typeface="宋体" pitchFamily="2" charset="-122"/>
                  <a:ea typeface="宋体" pitchFamily="2" charset="-122"/>
                </a:rPr>
                <a:t>唤醒被阻塞的驱动程序进程</a:t>
              </a:r>
              <a:endParaRPr kumimoji="1" lang="zh-CN" altLang="en-US">
                <a:latin typeface="宋体" pitchFamily="2" charset="-122"/>
                <a:ea typeface="宋体" pitchFamily="2" charset="-122"/>
              </a:endParaRPr>
            </a:p>
          </p:txBody>
        </p:sp>
        <p:sp>
          <p:nvSpPr>
            <p:cNvPr id="537605" name="Rectangle 5"/>
            <p:cNvSpPr>
              <a:spLocks noChangeArrowheads="1"/>
            </p:cNvSpPr>
            <p:nvPr/>
          </p:nvSpPr>
          <p:spPr bwMode="auto">
            <a:xfrm>
              <a:off x="713" y="876"/>
              <a:ext cx="2453" cy="315"/>
            </a:xfrm>
            <a:prstGeom prst="rect">
              <a:avLst/>
            </a:prstGeom>
            <a:gradFill rotWithShape="1">
              <a:gsLst>
                <a:gs pos="0">
                  <a:srgbClr val="FFFF99"/>
                </a:gs>
                <a:gs pos="100000">
                  <a:srgbClr val="66FFFF"/>
                </a:gs>
              </a:gsLst>
              <a:lin ang="5400000" scaled="1"/>
            </a:gradFill>
            <a:ln w="28575" algn="ctr">
              <a:miter lim="800000"/>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nchor="ctr">
              <a:flatTx/>
            </a:bodyPr>
            <a:lstStyle/>
            <a:p>
              <a:pPr algn="ctr">
                <a:spcBef>
                  <a:spcPct val="30000"/>
                </a:spcBef>
              </a:pPr>
              <a:r>
                <a:rPr kumimoji="1" lang="zh-CN" altLang="en-US">
                  <a:latin typeface="宋体" pitchFamily="2" charset="-122"/>
                  <a:ea typeface="宋体" pitchFamily="2" charset="-122"/>
                </a:rPr>
                <a:t>保护被中断进程的</a:t>
              </a:r>
              <a:r>
                <a:rPr kumimoji="1" lang="en-US" altLang="zh-CN">
                  <a:latin typeface="宋体" pitchFamily="2" charset="-122"/>
                  <a:ea typeface="宋体" pitchFamily="2" charset="-122"/>
                </a:rPr>
                <a:t>CPU</a:t>
              </a:r>
              <a:r>
                <a:rPr kumimoji="1" lang="zh-CN" altLang="en-US">
                  <a:latin typeface="宋体" pitchFamily="2" charset="-122"/>
                  <a:ea typeface="宋体" pitchFamily="2" charset="-122"/>
                </a:rPr>
                <a:t>环境</a:t>
              </a:r>
              <a:endParaRPr kumimoji="1" lang="zh-CN" altLang="en-US">
                <a:latin typeface="宋体" pitchFamily="2" charset="-122"/>
                <a:ea typeface="宋体" pitchFamily="2" charset="-122"/>
              </a:endParaRPr>
            </a:p>
          </p:txBody>
        </p:sp>
        <p:sp>
          <p:nvSpPr>
            <p:cNvPr id="537606" name="Rectangle 6"/>
            <p:cNvSpPr>
              <a:spLocks noChangeArrowheads="1"/>
            </p:cNvSpPr>
            <p:nvPr/>
          </p:nvSpPr>
          <p:spPr bwMode="auto">
            <a:xfrm>
              <a:off x="747" y="3180"/>
              <a:ext cx="2473" cy="305"/>
            </a:xfrm>
            <a:prstGeom prst="rect">
              <a:avLst/>
            </a:prstGeom>
            <a:gradFill rotWithShape="1">
              <a:gsLst>
                <a:gs pos="0">
                  <a:srgbClr val="FFFF99"/>
                </a:gs>
                <a:gs pos="100000">
                  <a:srgbClr val="66FFFF"/>
                </a:gs>
              </a:gsLst>
              <a:lin ang="5400000" scaled="1"/>
            </a:gradFill>
            <a:ln w="28575" algn="ctr">
              <a:miter lim="800000"/>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nchor="ctr">
              <a:flatTx/>
            </a:bodyPr>
            <a:lstStyle/>
            <a:p>
              <a:pPr algn="ctr">
                <a:spcBef>
                  <a:spcPct val="30000"/>
                </a:spcBef>
              </a:pPr>
              <a:r>
                <a:rPr kumimoji="1" lang="zh-CN" altLang="en-US">
                  <a:latin typeface="宋体" pitchFamily="2" charset="-122"/>
                  <a:ea typeface="宋体" pitchFamily="2" charset="-122"/>
                </a:rPr>
                <a:t>恢复被中断进程的</a:t>
              </a:r>
              <a:r>
                <a:rPr kumimoji="1" lang="en-US" altLang="zh-CN">
                  <a:latin typeface="宋体" pitchFamily="2" charset="-122"/>
                  <a:ea typeface="宋体" pitchFamily="2" charset="-122"/>
                </a:rPr>
                <a:t>CPU</a:t>
              </a:r>
              <a:r>
                <a:rPr kumimoji="1" lang="zh-CN" altLang="en-US">
                  <a:latin typeface="宋体" pitchFamily="2" charset="-122"/>
                  <a:ea typeface="宋体" pitchFamily="2" charset="-122"/>
                </a:rPr>
                <a:t>现场</a:t>
              </a:r>
              <a:endParaRPr kumimoji="1" lang="zh-CN" altLang="en-US">
                <a:latin typeface="宋体" pitchFamily="2" charset="-122"/>
                <a:ea typeface="宋体" pitchFamily="2" charset="-122"/>
              </a:endParaRPr>
            </a:p>
          </p:txBody>
        </p:sp>
        <p:sp>
          <p:nvSpPr>
            <p:cNvPr id="537607" name="AutoShape 7"/>
            <p:cNvSpPr>
              <a:spLocks noChangeArrowheads="1"/>
            </p:cNvSpPr>
            <p:nvPr/>
          </p:nvSpPr>
          <p:spPr bwMode="auto">
            <a:xfrm>
              <a:off x="678" y="3679"/>
              <a:ext cx="2478" cy="401"/>
            </a:xfrm>
            <a:prstGeom prst="flowChartTerminator">
              <a:avLst/>
            </a:prstGeom>
            <a:gradFill rotWithShape="1">
              <a:gsLst>
                <a:gs pos="0">
                  <a:srgbClr val="FFFFCC"/>
                </a:gs>
                <a:gs pos="100000">
                  <a:srgbClr val="66FFFF"/>
                </a:gs>
              </a:gsLst>
              <a:lin ang="5400000" scaled="1"/>
            </a:gradFill>
            <a:ln w="28575" algn="ctr">
              <a:miter lim="800000"/>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pPr algn="ctr">
                <a:spcBef>
                  <a:spcPct val="30000"/>
                </a:spcBef>
              </a:pPr>
              <a:r>
                <a:rPr kumimoji="1" lang="zh-CN" altLang="en-US">
                  <a:latin typeface="宋体" pitchFamily="2" charset="-122"/>
                  <a:ea typeface="宋体" pitchFamily="2" charset="-122"/>
                </a:rPr>
                <a:t>返回被中断进程继续执行</a:t>
              </a:r>
              <a:endParaRPr kumimoji="1" lang="zh-CN" altLang="en-US">
                <a:latin typeface="宋体" pitchFamily="2" charset="-122"/>
                <a:ea typeface="宋体" pitchFamily="2" charset="-122"/>
              </a:endParaRPr>
            </a:p>
          </p:txBody>
        </p:sp>
        <p:grpSp>
          <p:nvGrpSpPr>
            <p:cNvPr id="537608" name="Group 8"/>
            <p:cNvGrpSpPr/>
            <p:nvPr/>
          </p:nvGrpSpPr>
          <p:grpSpPr bwMode="auto">
            <a:xfrm>
              <a:off x="472" y="1383"/>
              <a:ext cx="2890" cy="879"/>
              <a:chOff x="472" y="2058"/>
              <a:chExt cx="2890" cy="879"/>
            </a:xfrm>
          </p:grpSpPr>
          <p:sp>
            <p:nvSpPr>
              <p:cNvPr id="537609" name="AutoShape 9"/>
              <p:cNvSpPr>
                <a:spLocks noChangeArrowheads="1"/>
              </p:cNvSpPr>
              <p:nvPr/>
            </p:nvSpPr>
            <p:spPr bwMode="auto">
              <a:xfrm>
                <a:off x="472" y="2058"/>
                <a:ext cx="2890" cy="879"/>
              </a:xfrm>
              <a:prstGeom prst="flowChartDecision">
                <a:avLst/>
              </a:prstGeom>
              <a:gradFill rotWithShape="1">
                <a:gsLst>
                  <a:gs pos="0">
                    <a:srgbClr val="FFFF99"/>
                  </a:gs>
                  <a:gs pos="100000">
                    <a:srgbClr val="66FFFF"/>
                  </a:gs>
                </a:gsLst>
                <a:lin ang="5400000" scaled="1"/>
              </a:gradFill>
              <a:ln w="28575" algn="ctr">
                <a:miter lim="800000"/>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zh-CN" altLang="en-US"/>
              </a:p>
            </p:txBody>
          </p:sp>
          <p:sp>
            <p:nvSpPr>
              <p:cNvPr id="537610" name="Text Box 10"/>
              <p:cNvSpPr txBox="1">
                <a:spLocks noChangeArrowheads="1"/>
              </p:cNvSpPr>
              <p:nvPr/>
            </p:nvSpPr>
            <p:spPr bwMode="auto">
              <a:xfrm>
                <a:off x="1033" y="2247"/>
                <a:ext cx="173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200">
                    <a:latin typeface="宋体" pitchFamily="2" charset="-122"/>
                    <a:ea typeface="宋体" pitchFamily="2" charset="-122"/>
                  </a:rPr>
                  <a:t>分析中断原因，转入相应的中断处理程序</a:t>
                </a:r>
                <a:endParaRPr kumimoji="1" lang="zh-CN" altLang="en-US" sz="2200">
                  <a:latin typeface="宋体" pitchFamily="2" charset="-122"/>
                  <a:ea typeface="宋体" pitchFamily="2" charset="-122"/>
                </a:endParaRPr>
              </a:p>
            </p:txBody>
          </p:sp>
        </p:grpSp>
        <p:sp>
          <p:nvSpPr>
            <p:cNvPr id="537611" name="Rectangle 11"/>
            <p:cNvSpPr>
              <a:spLocks noChangeArrowheads="1"/>
            </p:cNvSpPr>
            <p:nvPr/>
          </p:nvSpPr>
          <p:spPr bwMode="auto">
            <a:xfrm>
              <a:off x="378" y="2406"/>
              <a:ext cx="896" cy="513"/>
            </a:xfrm>
            <a:prstGeom prst="rect">
              <a:avLst/>
            </a:prstGeom>
            <a:gradFill rotWithShape="1">
              <a:gsLst>
                <a:gs pos="0">
                  <a:srgbClr val="FFFF99"/>
                </a:gs>
                <a:gs pos="100000">
                  <a:srgbClr val="66FFFF"/>
                </a:gs>
              </a:gsLst>
              <a:lin ang="5400000" scaled="1"/>
            </a:gradFill>
            <a:ln w="28575" algn="ctr">
              <a:miter lim="800000"/>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nchor="ctr">
              <a:flatTx/>
            </a:bodyPr>
            <a:lstStyle/>
            <a:p>
              <a:pPr algn="ctr">
                <a:lnSpc>
                  <a:spcPct val="95000"/>
                </a:lnSpc>
                <a:spcBef>
                  <a:spcPct val="0"/>
                </a:spcBef>
              </a:pPr>
              <a:r>
                <a:rPr kumimoji="1" lang="zh-CN" altLang="en-US">
                  <a:latin typeface="宋体" pitchFamily="2" charset="-122"/>
                  <a:ea typeface="宋体" pitchFamily="2" charset="-122"/>
                </a:rPr>
                <a:t>终端中断处理程序</a:t>
              </a:r>
              <a:endParaRPr kumimoji="1" lang="zh-CN" altLang="en-US">
                <a:latin typeface="宋体" pitchFamily="2" charset="-122"/>
                <a:ea typeface="宋体" pitchFamily="2" charset="-122"/>
              </a:endParaRPr>
            </a:p>
          </p:txBody>
        </p:sp>
        <p:sp>
          <p:nvSpPr>
            <p:cNvPr id="537612" name="Rectangle 12"/>
            <p:cNvSpPr>
              <a:spLocks noChangeArrowheads="1"/>
            </p:cNvSpPr>
            <p:nvPr/>
          </p:nvSpPr>
          <p:spPr bwMode="auto">
            <a:xfrm>
              <a:off x="1436" y="2411"/>
              <a:ext cx="1085" cy="513"/>
            </a:xfrm>
            <a:prstGeom prst="rect">
              <a:avLst/>
            </a:prstGeom>
            <a:gradFill rotWithShape="1">
              <a:gsLst>
                <a:gs pos="0">
                  <a:srgbClr val="FFFF99"/>
                </a:gs>
                <a:gs pos="100000">
                  <a:srgbClr val="66FFFF"/>
                </a:gs>
              </a:gsLst>
              <a:lin ang="5400000" scaled="1"/>
            </a:gradFill>
            <a:ln w="28575" algn="ctr">
              <a:miter lim="800000"/>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flatTx/>
            </a:bodyPr>
            <a:lstStyle/>
            <a:p>
              <a:pPr algn="ctr">
                <a:lnSpc>
                  <a:spcPct val="95000"/>
                </a:lnSpc>
                <a:spcBef>
                  <a:spcPct val="0"/>
                </a:spcBef>
              </a:pPr>
              <a:r>
                <a:rPr kumimoji="1" lang="zh-CN" altLang="en-US">
                  <a:latin typeface="宋体" pitchFamily="2" charset="-122"/>
                  <a:ea typeface="宋体" pitchFamily="2" charset="-122"/>
                </a:rPr>
                <a:t>打印机中断处理程序</a:t>
              </a:r>
              <a:endParaRPr kumimoji="1" lang="zh-CN" altLang="en-US">
                <a:latin typeface="宋体" pitchFamily="2" charset="-122"/>
                <a:ea typeface="宋体" pitchFamily="2" charset="-122"/>
              </a:endParaRPr>
            </a:p>
          </p:txBody>
        </p:sp>
        <p:sp>
          <p:nvSpPr>
            <p:cNvPr id="537613" name="Rectangle 13"/>
            <p:cNvSpPr>
              <a:spLocks noChangeArrowheads="1"/>
            </p:cNvSpPr>
            <p:nvPr/>
          </p:nvSpPr>
          <p:spPr bwMode="auto">
            <a:xfrm>
              <a:off x="2894" y="2411"/>
              <a:ext cx="896" cy="513"/>
            </a:xfrm>
            <a:prstGeom prst="rect">
              <a:avLst/>
            </a:prstGeom>
            <a:gradFill rotWithShape="1">
              <a:gsLst>
                <a:gs pos="0">
                  <a:srgbClr val="FFFF99"/>
                </a:gs>
                <a:gs pos="100000">
                  <a:srgbClr val="66FFFF"/>
                </a:gs>
              </a:gsLst>
              <a:lin ang="5400000" scaled="1"/>
            </a:gradFill>
            <a:ln w="28575" algn="ctr">
              <a:miter lim="800000"/>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nchor="ctr">
              <a:flatTx/>
            </a:bodyPr>
            <a:lstStyle/>
            <a:p>
              <a:pPr algn="ctr">
                <a:lnSpc>
                  <a:spcPct val="95000"/>
                </a:lnSpc>
                <a:spcBef>
                  <a:spcPct val="0"/>
                </a:spcBef>
              </a:pPr>
              <a:r>
                <a:rPr kumimoji="1" lang="zh-CN" altLang="en-US">
                  <a:latin typeface="宋体" pitchFamily="2" charset="-122"/>
                  <a:ea typeface="宋体" pitchFamily="2" charset="-122"/>
                </a:rPr>
                <a:t>磁盘中断处理程序</a:t>
              </a:r>
              <a:endParaRPr kumimoji="1" lang="zh-CN" altLang="en-US">
                <a:latin typeface="宋体" pitchFamily="2" charset="-122"/>
                <a:ea typeface="宋体" pitchFamily="2" charset="-122"/>
              </a:endParaRPr>
            </a:p>
          </p:txBody>
        </p:sp>
        <p:sp>
          <p:nvSpPr>
            <p:cNvPr id="537614" name="Line 14"/>
            <p:cNvSpPr>
              <a:spLocks noChangeShapeType="1"/>
            </p:cNvSpPr>
            <p:nvPr/>
          </p:nvSpPr>
          <p:spPr bwMode="auto">
            <a:xfrm>
              <a:off x="1889" y="699"/>
              <a:ext cx="0" cy="17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15" name="Line 15"/>
            <p:cNvSpPr>
              <a:spLocks noChangeShapeType="1"/>
            </p:cNvSpPr>
            <p:nvPr/>
          </p:nvSpPr>
          <p:spPr bwMode="auto">
            <a:xfrm>
              <a:off x="1926" y="1180"/>
              <a:ext cx="0" cy="189"/>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16" name="Line 16"/>
            <p:cNvSpPr>
              <a:spLocks noChangeShapeType="1"/>
            </p:cNvSpPr>
            <p:nvPr/>
          </p:nvSpPr>
          <p:spPr bwMode="auto">
            <a:xfrm flipH="1">
              <a:off x="859" y="2058"/>
              <a:ext cx="331" cy="331"/>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17" name="Line 17"/>
            <p:cNvSpPr>
              <a:spLocks noChangeShapeType="1"/>
            </p:cNvSpPr>
            <p:nvPr/>
          </p:nvSpPr>
          <p:spPr bwMode="auto">
            <a:xfrm>
              <a:off x="1898" y="2266"/>
              <a:ext cx="0" cy="12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18" name="Line 18"/>
            <p:cNvSpPr>
              <a:spLocks noChangeShapeType="1"/>
            </p:cNvSpPr>
            <p:nvPr/>
          </p:nvSpPr>
          <p:spPr bwMode="auto">
            <a:xfrm>
              <a:off x="2767" y="2011"/>
              <a:ext cx="378" cy="378"/>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19" name="Line 19"/>
            <p:cNvSpPr>
              <a:spLocks noChangeShapeType="1"/>
            </p:cNvSpPr>
            <p:nvPr/>
          </p:nvSpPr>
          <p:spPr bwMode="auto">
            <a:xfrm>
              <a:off x="878" y="2918"/>
              <a:ext cx="416" cy="24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20" name="Line 20"/>
            <p:cNvSpPr>
              <a:spLocks noChangeShapeType="1"/>
            </p:cNvSpPr>
            <p:nvPr/>
          </p:nvSpPr>
          <p:spPr bwMode="auto">
            <a:xfrm>
              <a:off x="1926" y="2918"/>
              <a:ext cx="0" cy="245"/>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21" name="Line 21"/>
            <p:cNvSpPr>
              <a:spLocks noChangeShapeType="1"/>
            </p:cNvSpPr>
            <p:nvPr/>
          </p:nvSpPr>
          <p:spPr bwMode="auto">
            <a:xfrm flipH="1">
              <a:off x="2837" y="2918"/>
              <a:ext cx="392" cy="226"/>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22" name="Line 22"/>
            <p:cNvSpPr>
              <a:spLocks noChangeShapeType="1"/>
            </p:cNvSpPr>
            <p:nvPr/>
          </p:nvSpPr>
          <p:spPr bwMode="auto">
            <a:xfrm>
              <a:off x="1907" y="3484"/>
              <a:ext cx="0" cy="18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23" name="Text Box 23"/>
            <p:cNvSpPr txBox="1">
              <a:spLocks noChangeArrowheads="1"/>
            </p:cNvSpPr>
            <p:nvPr/>
          </p:nvSpPr>
          <p:spPr bwMode="auto">
            <a:xfrm>
              <a:off x="3617" y="3671"/>
              <a:ext cx="186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algn="ctr"/>
              <a:r>
                <a:rPr kumimoji="1" lang="zh-CN" altLang="en-US" dirty="0" smtClean="0">
                  <a:solidFill>
                    <a:srgbClr val="0000FF"/>
                  </a:solidFill>
                </a:rPr>
                <a:t>图</a:t>
              </a:r>
              <a:r>
                <a:rPr kumimoji="1" lang="en-US" altLang="zh-CN" dirty="0" smtClean="0">
                  <a:solidFill>
                    <a:srgbClr val="0000FF"/>
                  </a:solidFill>
                </a:rPr>
                <a:t>6-11 </a:t>
              </a:r>
              <a:r>
                <a:rPr kumimoji="1" lang="zh-CN" altLang="en-US" dirty="0">
                  <a:solidFill>
                    <a:srgbClr val="0000FF"/>
                  </a:solidFill>
                </a:rPr>
                <a:t>中断处理流程</a:t>
              </a:r>
              <a:endParaRPr kumimoji="1" lang="zh-CN" altLang="en-US" dirty="0">
                <a:solidFill>
                  <a:srgbClr val="0000FF"/>
                </a:solidFill>
              </a:endParaRPr>
            </a:p>
          </p:txBody>
        </p:sp>
        <p:sp>
          <p:nvSpPr>
            <p:cNvPr id="537624" name="AutoShape 24"/>
            <p:cNvSpPr/>
            <p:nvPr/>
          </p:nvSpPr>
          <p:spPr bwMode="auto">
            <a:xfrm>
              <a:off x="3532" y="368"/>
              <a:ext cx="151" cy="1596"/>
            </a:xfrm>
            <a:prstGeom prst="rightBrace">
              <a:avLst>
                <a:gd name="adj1" fmla="val 88079"/>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37625" name="AutoShape 25"/>
            <p:cNvSpPr/>
            <p:nvPr/>
          </p:nvSpPr>
          <p:spPr bwMode="auto">
            <a:xfrm>
              <a:off x="3371" y="3229"/>
              <a:ext cx="85" cy="709"/>
            </a:xfrm>
            <a:prstGeom prst="rightBrace">
              <a:avLst>
                <a:gd name="adj1" fmla="val 69510"/>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37626" name="Text Box 26"/>
            <p:cNvSpPr txBox="1">
              <a:spLocks noChangeArrowheads="1"/>
            </p:cNvSpPr>
            <p:nvPr/>
          </p:nvSpPr>
          <p:spPr bwMode="auto">
            <a:xfrm>
              <a:off x="3928" y="1001"/>
              <a:ext cx="109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000066"/>
                  </a:solidFill>
                  <a:latin typeface="楷体_GB2312" pitchFamily="49" charset="-122"/>
                </a:rPr>
                <a:t>总控程序</a:t>
              </a:r>
              <a:endParaRPr kumimoji="1" lang="zh-CN" altLang="en-US" sz="2800">
                <a:solidFill>
                  <a:srgbClr val="000066"/>
                </a:solidFill>
                <a:latin typeface="楷体_GB2312" pitchFamily="49" charset="-122"/>
              </a:endParaRPr>
            </a:p>
          </p:txBody>
        </p:sp>
        <p:sp>
          <p:nvSpPr>
            <p:cNvPr id="537627" name="Text Box 27"/>
            <p:cNvSpPr txBox="1">
              <a:spLocks noChangeArrowheads="1"/>
            </p:cNvSpPr>
            <p:nvPr/>
          </p:nvSpPr>
          <p:spPr bwMode="auto">
            <a:xfrm>
              <a:off x="2539" y="2503"/>
              <a:ext cx="3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latin typeface="宋体" pitchFamily="2" charset="-122"/>
                  <a:ea typeface="宋体" pitchFamily="2" charset="-122"/>
                </a:rPr>
                <a:t>…</a:t>
              </a:r>
              <a:endParaRPr kumimoji="1" lang="en-US" altLang="zh-CN">
                <a:latin typeface="宋体" pitchFamily="2" charset="-122"/>
                <a:ea typeface="宋体" pitchFamily="2" charset="-122"/>
              </a:endParaRP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r>
              <a:rPr lang="en-US" altLang="zh-CN" sz="3200" dirty="0">
                <a:latin typeface="黑体" panose="02010609060101010101" pitchFamily="49" charset="-122"/>
                <a:ea typeface="黑体" panose="02010609060101010101" pitchFamily="49" charset="-122"/>
              </a:rPr>
              <a:t>6.4  </a:t>
            </a:r>
            <a:r>
              <a:rPr lang="zh-CN" altLang="en-US" sz="3200" dirty="0">
                <a:latin typeface="黑体" panose="02010609060101010101" pitchFamily="49" charset="-122"/>
                <a:ea typeface="黑体" panose="02010609060101010101" pitchFamily="49" charset="-122"/>
              </a:rPr>
              <a:t>设备驱动程序</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pPr marL="0" indent="0">
              <a:buNone/>
            </a:pPr>
            <a:r>
              <a:rPr lang="zh-CN" altLang="en-US" sz="2800" dirty="0" smtClean="0">
                <a:solidFill>
                  <a:srgbClr val="FF0000"/>
                </a:solidFill>
              </a:rPr>
              <a:t>设备驱动程序</a:t>
            </a:r>
            <a:r>
              <a:rPr lang="zh-CN" altLang="en-US" sz="2800" dirty="0">
                <a:solidFill>
                  <a:srgbClr val="FF0000"/>
                </a:solidFill>
              </a:rPr>
              <a:t>通常又称为</a:t>
            </a:r>
            <a:r>
              <a:rPr lang="zh-CN" altLang="en-US" sz="2800" dirty="0" smtClean="0">
                <a:solidFill>
                  <a:srgbClr val="FF0000"/>
                </a:solidFill>
              </a:rPr>
              <a:t>设备处理程序</a:t>
            </a:r>
            <a:r>
              <a:rPr lang="zh-CN" altLang="en-US" sz="2800" dirty="0"/>
              <a:t>，它是</a:t>
            </a:r>
            <a:r>
              <a:rPr lang="en-US" altLang="zh-CN" sz="2800" dirty="0"/>
              <a:t>I/O</a:t>
            </a:r>
            <a:r>
              <a:rPr lang="zh-CN" altLang="en-US" sz="2800" dirty="0"/>
              <a:t>系统的高层与设备控制器之间的通信</a:t>
            </a:r>
            <a:r>
              <a:rPr lang="zh-CN" altLang="en-US" sz="2800" dirty="0" smtClean="0"/>
              <a:t>程序。</a:t>
            </a:r>
            <a:endParaRPr lang="en-US" altLang="zh-CN" sz="2800" dirty="0" smtClean="0"/>
          </a:p>
          <a:p>
            <a:pPr marL="0" indent="0">
              <a:buNone/>
            </a:pPr>
            <a:r>
              <a:rPr lang="zh-CN" altLang="en-US" sz="2800" dirty="0" smtClean="0"/>
              <a:t>主要任务：</a:t>
            </a:r>
            <a:endParaRPr lang="en-US" altLang="zh-CN" sz="2800" dirty="0" smtClean="0"/>
          </a:p>
          <a:p>
            <a:pPr lvl="1"/>
            <a:r>
              <a:rPr lang="zh-CN" altLang="en-US" sz="2400" dirty="0" smtClean="0"/>
              <a:t>接收</a:t>
            </a:r>
            <a:r>
              <a:rPr lang="zh-CN" altLang="en-US" sz="2400" dirty="0"/>
              <a:t>上层软件发来的抽象</a:t>
            </a:r>
            <a:r>
              <a:rPr lang="en-US" altLang="zh-CN" sz="2400" dirty="0"/>
              <a:t>I/O</a:t>
            </a:r>
            <a:r>
              <a:rPr lang="zh-CN" altLang="en-US" sz="2400" dirty="0"/>
              <a:t>要求，如</a:t>
            </a:r>
            <a:r>
              <a:rPr lang="en-US" altLang="zh-CN" sz="2400" dirty="0"/>
              <a:t>read</a:t>
            </a:r>
            <a:r>
              <a:rPr lang="zh-CN" altLang="en-US" sz="2400" dirty="0"/>
              <a:t>或</a:t>
            </a:r>
            <a:r>
              <a:rPr lang="en-US" altLang="zh-CN" sz="2400" dirty="0"/>
              <a:t>write</a:t>
            </a:r>
            <a:r>
              <a:rPr lang="zh-CN" altLang="en-US" sz="2400" dirty="0"/>
              <a:t>命令，再把它转换为具体要求后，发送给设备控制器，启动设备去执行</a:t>
            </a:r>
            <a:r>
              <a:rPr lang="zh-CN" altLang="en-US" sz="2400" dirty="0" smtClean="0"/>
              <a:t>；</a:t>
            </a:r>
            <a:endParaRPr lang="en-US" altLang="zh-CN" sz="2400" dirty="0" smtClean="0"/>
          </a:p>
          <a:p>
            <a:pPr lvl="1"/>
            <a:r>
              <a:rPr lang="zh-CN" altLang="en-US" sz="2400" dirty="0" smtClean="0"/>
              <a:t>它</a:t>
            </a:r>
            <a:r>
              <a:rPr lang="zh-CN" altLang="en-US" sz="2400" dirty="0"/>
              <a:t>也将由设备控制器发来的信号传送给上层软件</a:t>
            </a:r>
            <a:r>
              <a:rPr lang="zh-CN" altLang="en-US" sz="2400" dirty="0" smtClean="0"/>
              <a:t>。</a:t>
            </a:r>
            <a:endParaRPr lang="en-US" altLang="zh-CN" sz="2400" dirty="0" smtClean="0"/>
          </a:p>
          <a:p>
            <a:r>
              <a:rPr lang="zh-CN" altLang="en-US" sz="2800" dirty="0" smtClean="0"/>
              <a:t>通常</a:t>
            </a:r>
            <a:r>
              <a:rPr lang="zh-CN" altLang="en-US" sz="2800" dirty="0"/>
              <a:t>应为每一类设备配置一种驱动程序。例如，打印机和显示器需要不同的驱动程序。</a:t>
            </a:r>
            <a:endParaRPr lang="zh-CN" altLang="en-US" sz="2800"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E25FA9A-C4E6-40BB-9770-BC5CA1DA76B9}" type="slidenum">
              <a:rPr lang="en-US" altLang="zh-CN"/>
            </a:fld>
            <a:endParaRPr lang="en-US" altLang="zh-CN"/>
          </a:p>
        </p:txBody>
      </p:sp>
      <p:sp>
        <p:nvSpPr>
          <p:cNvPr id="539650" name="Rectangle 2"/>
          <p:cNvSpPr>
            <a:spLocks noGrp="1" noChangeArrowheads="1"/>
          </p:cNvSpPr>
          <p:nvPr>
            <p:ph type="title"/>
          </p:nvPr>
        </p:nvSpPr>
        <p:spPr>
          <a:xfrm>
            <a:off x="292100" y="250825"/>
            <a:ext cx="8475663" cy="622300"/>
          </a:xfrm>
        </p:spPr>
        <p:txBody>
          <a:bodyPr>
            <a:normAutofit fontScale="90000"/>
          </a:bodyPr>
          <a:lstStyle/>
          <a:p>
            <a:pPr algn="l"/>
            <a:r>
              <a:rPr lang="en-US" altLang="zh-CN" sz="3600" dirty="0"/>
              <a:t>1. </a:t>
            </a:r>
            <a:r>
              <a:rPr lang="zh-CN" altLang="en-US" sz="3600" dirty="0">
                <a:latin typeface="黑体" panose="02010609060101010101" pitchFamily="49" charset="-122"/>
              </a:rPr>
              <a:t>设备驱动程序的功能</a:t>
            </a:r>
            <a:endParaRPr lang="zh-CN" altLang="en-US" sz="3600" dirty="0">
              <a:latin typeface="黑体" panose="02010609060101010101" pitchFamily="49" charset="-122"/>
            </a:endParaRPr>
          </a:p>
        </p:txBody>
      </p:sp>
      <p:sp>
        <p:nvSpPr>
          <p:cNvPr id="539651" name="Text Box 3"/>
          <p:cNvSpPr txBox="1">
            <a:spLocks noChangeArrowheads="1"/>
          </p:cNvSpPr>
          <p:nvPr/>
        </p:nvSpPr>
        <p:spPr bwMode="auto">
          <a:xfrm>
            <a:off x="292100" y="1345320"/>
            <a:ext cx="8380412" cy="459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a:spcBef>
                <a:spcPct val="15000"/>
              </a:spcBef>
              <a:buClr>
                <a:srgbClr val="0000FF"/>
              </a:buClr>
              <a:buFontTx/>
              <a:buAutoNum type="circleNumDbPlain"/>
            </a:pPr>
            <a:r>
              <a:rPr kumimoji="1" lang="zh-CN" altLang="en-US" sz="2800" dirty="0">
                <a:latin typeface="宋体" pitchFamily="2" charset="-122"/>
              </a:rPr>
              <a:t>接收由独立性软件发来的命令和参数，并将命令中的抽象要求转换为具体要求。例如，将磁盘块号转换为磁盘的盘面、磁道号和扇区号。</a:t>
            </a:r>
            <a:endParaRPr kumimoji="1" lang="zh-CN" altLang="en-US" sz="2800" dirty="0">
              <a:latin typeface="宋体" pitchFamily="2" charset="-122"/>
            </a:endParaRPr>
          </a:p>
          <a:p>
            <a:pPr>
              <a:spcBef>
                <a:spcPct val="15000"/>
              </a:spcBef>
              <a:buClr>
                <a:srgbClr val="0000FF"/>
              </a:buClr>
              <a:buFontTx/>
              <a:buAutoNum type="circleNumDbPlain"/>
            </a:pPr>
            <a:r>
              <a:rPr kumimoji="1" lang="zh-CN" altLang="en-US" sz="2800" dirty="0">
                <a:latin typeface="宋体" pitchFamily="2" charset="-122"/>
              </a:rPr>
              <a:t>检查用户</a:t>
            </a:r>
            <a:r>
              <a:rPr kumimoji="1" lang="en-US" altLang="zh-CN" sz="2800" dirty="0">
                <a:latin typeface="宋体" pitchFamily="2" charset="-122"/>
              </a:rPr>
              <a:t>I/O</a:t>
            </a:r>
            <a:r>
              <a:rPr kumimoji="1" lang="zh-CN" altLang="en-US" sz="2800" dirty="0">
                <a:latin typeface="宋体" pitchFamily="2" charset="-122"/>
              </a:rPr>
              <a:t>请求的合法性、了解</a:t>
            </a:r>
            <a:r>
              <a:rPr kumimoji="1" lang="en-US" altLang="zh-CN" sz="2800" dirty="0">
                <a:latin typeface="宋体" pitchFamily="2" charset="-122"/>
              </a:rPr>
              <a:t>I/O</a:t>
            </a:r>
            <a:r>
              <a:rPr kumimoji="1" lang="zh-CN" altLang="en-US" sz="2800" dirty="0">
                <a:latin typeface="宋体" pitchFamily="2" charset="-122"/>
              </a:rPr>
              <a:t>设备状态、传递有关参数、设置设备工作方式 </a:t>
            </a:r>
            <a:endParaRPr kumimoji="1" lang="zh-CN" altLang="en-US" sz="2800" dirty="0">
              <a:latin typeface="宋体" pitchFamily="2" charset="-122"/>
            </a:endParaRPr>
          </a:p>
          <a:p>
            <a:pPr>
              <a:spcBef>
                <a:spcPct val="15000"/>
              </a:spcBef>
              <a:buClr>
                <a:srgbClr val="0000FF"/>
              </a:buClr>
              <a:buFontTx/>
              <a:buAutoNum type="circleNumDbPlain"/>
            </a:pPr>
            <a:r>
              <a:rPr kumimoji="1" lang="zh-CN" altLang="en-US" sz="2800" dirty="0">
                <a:latin typeface="宋体" pitchFamily="2" charset="-122"/>
              </a:rPr>
              <a:t>发出</a:t>
            </a:r>
            <a:r>
              <a:rPr kumimoji="1" lang="en-US" altLang="zh-CN" sz="2800" dirty="0">
                <a:latin typeface="宋体" pitchFamily="2" charset="-122"/>
              </a:rPr>
              <a:t>I/O</a:t>
            </a:r>
            <a:r>
              <a:rPr kumimoji="1" lang="zh-CN" altLang="en-US" sz="2800" dirty="0">
                <a:latin typeface="宋体" pitchFamily="2" charset="-122"/>
              </a:rPr>
              <a:t>命令。如果设备空闲，便立即启动</a:t>
            </a:r>
            <a:r>
              <a:rPr kumimoji="1" lang="en-US" altLang="zh-CN" sz="2800" dirty="0">
                <a:latin typeface="宋体" pitchFamily="2" charset="-122"/>
              </a:rPr>
              <a:t>I/O</a:t>
            </a:r>
            <a:r>
              <a:rPr kumimoji="1" lang="zh-CN" altLang="en-US" sz="2800" dirty="0">
                <a:latin typeface="宋体" pitchFamily="2" charset="-122"/>
              </a:rPr>
              <a:t>设备去完成指定的</a:t>
            </a:r>
            <a:r>
              <a:rPr kumimoji="1" lang="en-US" altLang="zh-CN" sz="2800" dirty="0">
                <a:latin typeface="宋体" pitchFamily="2" charset="-122"/>
              </a:rPr>
              <a:t>I/O</a:t>
            </a:r>
            <a:r>
              <a:rPr kumimoji="1" lang="zh-CN" altLang="en-US" sz="2800" dirty="0">
                <a:latin typeface="宋体" pitchFamily="2" charset="-122"/>
              </a:rPr>
              <a:t>操作； 如果设备处于忙碌状态，则将请求者的请求块挂在设备队列上等待。</a:t>
            </a:r>
            <a:endParaRPr kumimoji="1" lang="zh-CN" altLang="en-US" sz="2800" dirty="0">
              <a:latin typeface="宋体" pitchFamily="2" charset="-122"/>
            </a:endParaRPr>
          </a:p>
          <a:p>
            <a:pPr>
              <a:spcBef>
                <a:spcPct val="15000"/>
              </a:spcBef>
              <a:buClr>
                <a:srgbClr val="0000FF"/>
              </a:buClr>
              <a:buFontTx/>
              <a:buAutoNum type="circleNumDbPlain"/>
            </a:pPr>
            <a:r>
              <a:rPr kumimoji="1" lang="zh-CN" altLang="en-US" sz="2800" dirty="0">
                <a:latin typeface="宋体" pitchFamily="2" charset="-122"/>
              </a:rPr>
              <a:t>及时响应由控制器或通道来的中断请求，并根据其中断类型调用相应的中断处理程序。 </a:t>
            </a:r>
            <a:endParaRPr kumimoji="1" lang="zh-CN" altLang="en-US" sz="2800" dirty="0">
              <a:latin typeface="宋体"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197F519-EFCA-4D2D-949D-95F1414C14CE}" type="slidenum">
              <a:rPr lang="en-US" altLang="zh-CN"/>
            </a:fld>
            <a:endParaRPr lang="en-US" altLang="zh-CN"/>
          </a:p>
        </p:txBody>
      </p:sp>
      <p:sp>
        <p:nvSpPr>
          <p:cNvPr id="541698" name="Rectangle 2"/>
          <p:cNvSpPr>
            <a:spLocks noGrp="1" noChangeArrowheads="1"/>
          </p:cNvSpPr>
          <p:nvPr>
            <p:ph type="title"/>
          </p:nvPr>
        </p:nvSpPr>
        <p:spPr>
          <a:xfrm>
            <a:off x="323850" y="214313"/>
            <a:ext cx="8620125" cy="590550"/>
          </a:xfrm>
        </p:spPr>
        <p:txBody>
          <a:bodyPr>
            <a:normAutofit fontScale="90000"/>
          </a:bodyPr>
          <a:lstStyle/>
          <a:p>
            <a:pPr algn="l"/>
            <a:r>
              <a:rPr lang="en-US" altLang="zh-CN" sz="3600" dirty="0"/>
              <a:t>2</a:t>
            </a:r>
            <a:r>
              <a:rPr lang="en-US" altLang="zh-CN" sz="3600" dirty="0" smtClean="0"/>
              <a:t>. </a:t>
            </a:r>
            <a:r>
              <a:rPr lang="zh-CN" altLang="en-US" sz="3600" dirty="0"/>
              <a:t>设备驱动程序的特点</a:t>
            </a:r>
            <a:endParaRPr lang="zh-CN" altLang="en-US" sz="3600" dirty="0"/>
          </a:p>
        </p:txBody>
      </p:sp>
      <p:sp>
        <p:nvSpPr>
          <p:cNvPr id="541699" name="Text Box 3"/>
          <p:cNvSpPr txBox="1">
            <a:spLocks noChangeArrowheads="1"/>
          </p:cNvSpPr>
          <p:nvPr/>
        </p:nvSpPr>
        <p:spPr bwMode="auto">
          <a:xfrm>
            <a:off x="398463" y="1054100"/>
            <a:ext cx="82296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algn="just">
              <a:spcBef>
                <a:spcPct val="15000"/>
              </a:spcBef>
              <a:buFontTx/>
              <a:buAutoNum type="circleNumDbPlain"/>
            </a:pPr>
            <a:r>
              <a:rPr kumimoji="1" lang="zh-CN" altLang="en-US" sz="2800" dirty="0">
                <a:latin typeface="宋体" pitchFamily="2" charset="-122"/>
              </a:rPr>
              <a:t>设备驱动程序主要是指</a:t>
            </a:r>
            <a:r>
              <a:rPr kumimoji="1" lang="zh-CN" altLang="en-US" sz="2800" dirty="0">
                <a:solidFill>
                  <a:srgbClr val="000066"/>
                </a:solidFill>
                <a:latin typeface="黑体" panose="02010609060101010101" pitchFamily="49" charset="-122"/>
                <a:ea typeface="黑体" panose="02010609060101010101" pitchFamily="49" charset="-122"/>
              </a:rPr>
              <a:t>在请求</a:t>
            </a:r>
            <a:r>
              <a:rPr kumimoji="1" lang="en-US" altLang="zh-CN" sz="2800" dirty="0">
                <a:solidFill>
                  <a:srgbClr val="000066"/>
                </a:solidFill>
                <a:latin typeface="黑体" panose="02010609060101010101" pitchFamily="49" charset="-122"/>
                <a:ea typeface="黑体" panose="02010609060101010101" pitchFamily="49" charset="-122"/>
              </a:rPr>
              <a:t>I/O</a:t>
            </a:r>
            <a:r>
              <a:rPr kumimoji="1" lang="zh-CN" altLang="en-US" sz="2800" dirty="0">
                <a:solidFill>
                  <a:srgbClr val="000066"/>
                </a:solidFill>
                <a:latin typeface="黑体" panose="02010609060101010101" pitchFamily="49" charset="-122"/>
                <a:ea typeface="黑体" panose="02010609060101010101" pitchFamily="49" charset="-122"/>
              </a:rPr>
              <a:t>的进程与设备控制器之间的一个通信和转换程序</a:t>
            </a:r>
            <a:r>
              <a:rPr kumimoji="1" lang="zh-CN" altLang="en-US" sz="2800" dirty="0">
                <a:latin typeface="宋体" pitchFamily="2" charset="-122"/>
              </a:rPr>
              <a:t>。它把进程的</a:t>
            </a:r>
            <a:r>
              <a:rPr kumimoji="1" lang="en-US" altLang="zh-CN" sz="2800" dirty="0">
                <a:latin typeface="宋体" pitchFamily="2" charset="-122"/>
              </a:rPr>
              <a:t>I/O</a:t>
            </a:r>
            <a:r>
              <a:rPr kumimoji="1" lang="zh-CN" altLang="en-US" sz="2800" dirty="0">
                <a:latin typeface="宋体" pitchFamily="2" charset="-122"/>
              </a:rPr>
              <a:t>请求经转换后，传送给设备控制器；又把</a:t>
            </a:r>
            <a:r>
              <a:rPr kumimoji="1" lang="zh-CN" altLang="en-US" sz="2800">
                <a:latin typeface="宋体" pitchFamily="2" charset="-122"/>
              </a:rPr>
              <a:t>控制器</a:t>
            </a:r>
            <a:r>
              <a:rPr kumimoji="1" lang="zh-CN" altLang="en-US" sz="2800" smtClean="0">
                <a:latin typeface="宋体" pitchFamily="2" charset="-122"/>
              </a:rPr>
              <a:t>中记录</a:t>
            </a:r>
            <a:r>
              <a:rPr kumimoji="1" lang="zh-CN" altLang="en-US" sz="2800" dirty="0">
                <a:latin typeface="宋体" pitchFamily="2" charset="-122"/>
              </a:rPr>
              <a:t>的设备状态和</a:t>
            </a:r>
            <a:r>
              <a:rPr kumimoji="1" lang="en-US" altLang="zh-CN" sz="2800" dirty="0">
                <a:latin typeface="宋体" pitchFamily="2" charset="-122"/>
              </a:rPr>
              <a:t>I/O</a:t>
            </a:r>
            <a:r>
              <a:rPr kumimoji="1" lang="zh-CN" altLang="en-US" sz="2800" dirty="0">
                <a:latin typeface="宋体" pitchFamily="2" charset="-122"/>
              </a:rPr>
              <a:t>操作完成情况及时地反映给请求</a:t>
            </a:r>
            <a:r>
              <a:rPr kumimoji="1" lang="en-US" altLang="zh-CN" sz="2800" dirty="0">
                <a:latin typeface="宋体" pitchFamily="2" charset="-122"/>
              </a:rPr>
              <a:t>I/O</a:t>
            </a:r>
            <a:r>
              <a:rPr kumimoji="1" lang="zh-CN" altLang="en-US" sz="2800" dirty="0">
                <a:latin typeface="宋体" pitchFamily="2" charset="-122"/>
              </a:rPr>
              <a:t>的进程。</a:t>
            </a:r>
            <a:endParaRPr kumimoji="1" lang="zh-CN" altLang="en-US" sz="2800" dirty="0">
              <a:latin typeface="宋体" pitchFamily="2" charset="-122"/>
            </a:endParaRPr>
          </a:p>
          <a:p>
            <a:pPr algn="just">
              <a:spcBef>
                <a:spcPct val="15000"/>
              </a:spcBef>
              <a:buFontTx/>
              <a:buAutoNum type="circleNumDbPlain"/>
            </a:pPr>
            <a:r>
              <a:rPr kumimoji="1" lang="zh-CN" altLang="en-US" sz="2800" dirty="0">
                <a:latin typeface="宋体" pitchFamily="2" charset="-122"/>
              </a:rPr>
              <a:t>驱动程序与设备控制器和</a:t>
            </a:r>
            <a:r>
              <a:rPr kumimoji="1" lang="en-US" altLang="zh-CN" sz="2800" dirty="0">
                <a:latin typeface="宋体" pitchFamily="2" charset="-122"/>
              </a:rPr>
              <a:t>I/O</a:t>
            </a:r>
            <a:r>
              <a:rPr kumimoji="1" lang="zh-CN" altLang="en-US" sz="2800" dirty="0">
                <a:latin typeface="宋体" pitchFamily="2" charset="-122"/>
              </a:rPr>
              <a:t>设备硬件特性紧密相关，因而对不同类型的设备应配置不同的驱动程序。</a:t>
            </a:r>
            <a:endParaRPr kumimoji="1" lang="zh-CN" altLang="en-US" sz="2800" dirty="0">
              <a:latin typeface="宋体" pitchFamily="2" charset="-122"/>
            </a:endParaRPr>
          </a:p>
          <a:p>
            <a:pPr algn="just">
              <a:spcBef>
                <a:spcPct val="15000"/>
              </a:spcBef>
              <a:buFontTx/>
              <a:buAutoNum type="circleNumDbPlain"/>
            </a:pPr>
            <a:r>
              <a:rPr kumimoji="1" lang="zh-CN" altLang="en-US" sz="2800" dirty="0">
                <a:latin typeface="宋体" pitchFamily="2" charset="-122"/>
              </a:rPr>
              <a:t>驱动程序与</a:t>
            </a:r>
            <a:r>
              <a:rPr kumimoji="1" lang="en-US" altLang="zh-CN" sz="2800" dirty="0">
                <a:latin typeface="宋体" pitchFamily="2" charset="-122"/>
              </a:rPr>
              <a:t>I/O</a:t>
            </a:r>
            <a:r>
              <a:rPr kumimoji="1" lang="zh-CN" altLang="en-US" sz="2800" dirty="0">
                <a:latin typeface="宋体" pitchFamily="2" charset="-122"/>
              </a:rPr>
              <a:t>设备所采用的</a:t>
            </a:r>
            <a:r>
              <a:rPr kumimoji="1" lang="en-US" altLang="zh-CN" sz="2800" dirty="0">
                <a:latin typeface="宋体" pitchFamily="2" charset="-122"/>
              </a:rPr>
              <a:t>I/O</a:t>
            </a:r>
            <a:r>
              <a:rPr kumimoji="1" lang="zh-CN" altLang="en-US" sz="2800" dirty="0">
                <a:latin typeface="宋体" pitchFamily="2" charset="-122"/>
              </a:rPr>
              <a:t>控制方式紧密相关。常用的</a:t>
            </a:r>
            <a:r>
              <a:rPr kumimoji="1" lang="en-US" altLang="zh-CN" sz="2800" dirty="0">
                <a:latin typeface="宋体" pitchFamily="2" charset="-122"/>
              </a:rPr>
              <a:t>I/O</a:t>
            </a:r>
            <a:r>
              <a:rPr kumimoji="1" lang="zh-CN" altLang="en-US" sz="2800" dirty="0">
                <a:latin typeface="宋体" pitchFamily="2" charset="-122"/>
              </a:rPr>
              <a:t>控制方式是中断驱动方式和</a:t>
            </a:r>
            <a:r>
              <a:rPr kumimoji="1" lang="en-US" altLang="zh-CN" sz="2800" dirty="0">
                <a:latin typeface="宋体" pitchFamily="2" charset="-122"/>
              </a:rPr>
              <a:t>DMA</a:t>
            </a:r>
            <a:r>
              <a:rPr kumimoji="1" lang="zh-CN" altLang="en-US" sz="2800" dirty="0">
                <a:latin typeface="宋体" pitchFamily="2" charset="-122"/>
              </a:rPr>
              <a:t>方式，这两种方式的驱动程序是明显不同的，后者应按数组方式启动设备及进行中断处理。</a:t>
            </a:r>
            <a:endParaRPr kumimoji="1" lang="zh-CN" altLang="en-US" sz="2800" dirty="0">
              <a:latin typeface="宋体"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
        <p:nvSpPr>
          <p:cNvPr id="5" name="Text Box 2"/>
          <p:cNvSpPr txBox="1">
            <a:spLocks noChangeArrowheads="1"/>
          </p:cNvSpPr>
          <p:nvPr/>
        </p:nvSpPr>
        <p:spPr bwMode="auto">
          <a:xfrm>
            <a:off x="323528" y="476672"/>
            <a:ext cx="8389938" cy="436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a:spcBef>
                <a:spcPct val="50000"/>
              </a:spcBef>
              <a:buFontTx/>
              <a:buAutoNum type="circleNumDbPlain" startAt="4"/>
            </a:pPr>
            <a:r>
              <a:rPr kumimoji="1" lang="zh-CN" altLang="en-US" sz="2800" dirty="0">
                <a:latin typeface="宋体" pitchFamily="2" charset="-122"/>
              </a:rPr>
              <a:t>由于驱动程序与硬件紧密相关，因而其中的一部分必须</a:t>
            </a:r>
            <a:r>
              <a:rPr kumimoji="1" lang="zh-CN" altLang="en-US" sz="2800" dirty="0" smtClean="0">
                <a:latin typeface="宋体" pitchFamily="2" charset="-122"/>
              </a:rPr>
              <a:t>用汇编语言</a:t>
            </a:r>
            <a:r>
              <a:rPr kumimoji="1" lang="zh-CN" altLang="en-US" sz="2800" dirty="0">
                <a:latin typeface="宋体" pitchFamily="2" charset="-122"/>
              </a:rPr>
              <a:t>书写。目前有很多驱动程序的基本部分，已经固化在</a:t>
            </a:r>
            <a:r>
              <a:rPr kumimoji="1" lang="en-US" altLang="zh-CN" sz="2800" dirty="0">
                <a:latin typeface="宋体" pitchFamily="2" charset="-122"/>
              </a:rPr>
              <a:t>ROM</a:t>
            </a:r>
            <a:r>
              <a:rPr kumimoji="1" lang="zh-CN" altLang="en-US" sz="2800" dirty="0">
                <a:latin typeface="宋体" pitchFamily="2" charset="-122"/>
              </a:rPr>
              <a:t>中。</a:t>
            </a:r>
            <a:endParaRPr kumimoji="1" lang="zh-CN" altLang="en-US" sz="2800" dirty="0">
              <a:latin typeface="宋体" pitchFamily="2" charset="-122"/>
            </a:endParaRPr>
          </a:p>
          <a:p>
            <a:pPr>
              <a:spcBef>
                <a:spcPct val="50000"/>
              </a:spcBef>
              <a:buFontTx/>
              <a:buAutoNum type="circleNumDbPlain" startAt="4"/>
            </a:pPr>
            <a:r>
              <a:rPr kumimoji="1" lang="zh-CN" altLang="en-US" sz="2800" dirty="0">
                <a:latin typeface="宋体" pitchFamily="2" charset="-122"/>
              </a:rPr>
              <a:t>驱动程序应允</a:t>
            </a:r>
            <a:r>
              <a:rPr kumimoji="1" lang="zh-CN" altLang="en-US" sz="2800" dirty="0" smtClean="0">
                <a:latin typeface="宋体" pitchFamily="2" charset="-122"/>
              </a:rPr>
              <a:t>许重入</a:t>
            </a:r>
            <a:r>
              <a:rPr kumimoji="1" lang="zh-CN" altLang="en-US" sz="2800" dirty="0">
                <a:latin typeface="宋体" pitchFamily="2" charset="-122"/>
              </a:rPr>
              <a:t>。</a:t>
            </a:r>
            <a:endParaRPr kumimoji="1" lang="zh-CN" altLang="en-US" sz="2800" dirty="0">
              <a:latin typeface="宋体" pitchFamily="2" charset="-122"/>
            </a:endParaRPr>
          </a:p>
          <a:p>
            <a:pPr>
              <a:spcBef>
                <a:spcPct val="50000"/>
              </a:spcBef>
              <a:buFontTx/>
              <a:buAutoNum type="circleNumDbPlain" startAt="4"/>
            </a:pPr>
            <a:r>
              <a:rPr kumimoji="1" lang="zh-CN" altLang="en-US" sz="2800" dirty="0">
                <a:latin typeface="宋体" pitchFamily="2" charset="-122"/>
              </a:rPr>
              <a:t>驱动程序不允许系统调用。但是为了</a:t>
            </a:r>
            <a:r>
              <a:rPr kumimoji="1" lang="zh-CN" altLang="en-US" sz="2800" dirty="0" smtClean="0">
                <a:latin typeface="宋体" pitchFamily="2" charset="-122"/>
              </a:rPr>
              <a:t>满足其与</a:t>
            </a:r>
            <a:r>
              <a:rPr kumimoji="1" lang="zh-CN" altLang="en-US" sz="2800" dirty="0">
                <a:latin typeface="宋体" pitchFamily="2" charset="-122"/>
              </a:rPr>
              <a:t>内核其他部分的交互，可以允许对某些内核过程调用。如通过调用内核过程来分配和释放内存页面做为缓冲区，以及调用其他过程来管理</a:t>
            </a:r>
            <a:r>
              <a:rPr kumimoji="1" lang="en-US" altLang="zh-CN" sz="2800" dirty="0">
                <a:latin typeface="宋体" pitchFamily="2" charset="-122"/>
              </a:rPr>
              <a:t>MMU</a:t>
            </a:r>
            <a:r>
              <a:rPr kumimoji="1" lang="zh-CN" altLang="en-US" sz="2800" dirty="0">
                <a:latin typeface="宋体" pitchFamily="2" charset="-122"/>
              </a:rPr>
              <a:t>定时器、</a:t>
            </a:r>
            <a:r>
              <a:rPr kumimoji="1" lang="en-US" altLang="zh-CN" sz="2800" dirty="0">
                <a:latin typeface="宋体" pitchFamily="2" charset="-122"/>
              </a:rPr>
              <a:t>DMA</a:t>
            </a:r>
            <a:r>
              <a:rPr kumimoji="1" lang="zh-CN" altLang="en-US" sz="2800" dirty="0">
                <a:latin typeface="宋体" pitchFamily="2" charset="-122"/>
              </a:rPr>
              <a:t>控制器、中断控制器等。</a:t>
            </a:r>
            <a:endParaRPr kumimoji="1" lang="zh-CN" altLang="en-US" sz="2800" dirty="0">
              <a:latin typeface="宋体"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212BE26-3E18-4ED6-B06E-10F05BF6A0EA}" type="slidenum">
              <a:rPr lang="en-US" altLang="zh-CN"/>
            </a:fld>
            <a:endParaRPr lang="en-US" altLang="zh-CN"/>
          </a:p>
        </p:txBody>
      </p:sp>
      <p:sp>
        <p:nvSpPr>
          <p:cNvPr id="543746" name="Rectangle 2"/>
          <p:cNvSpPr>
            <a:spLocks noGrp="1" noChangeArrowheads="1"/>
          </p:cNvSpPr>
          <p:nvPr>
            <p:ph type="title"/>
          </p:nvPr>
        </p:nvSpPr>
        <p:spPr/>
        <p:txBody>
          <a:bodyPr/>
          <a:lstStyle/>
          <a:p>
            <a:pPr algn="l"/>
            <a:r>
              <a:rPr lang="en-US" altLang="zh-CN" sz="3600" dirty="0" smtClean="0"/>
              <a:t>6.4.2  </a:t>
            </a:r>
            <a:r>
              <a:rPr lang="zh-CN" altLang="en-US" sz="3600" dirty="0"/>
              <a:t>设备驱动程序的处理过程 </a:t>
            </a:r>
            <a:endParaRPr lang="zh-CN" altLang="en-US" sz="3600" dirty="0"/>
          </a:p>
        </p:txBody>
      </p:sp>
      <p:sp>
        <p:nvSpPr>
          <p:cNvPr id="543747" name="Text Box 3"/>
          <p:cNvSpPr txBox="1">
            <a:spLocks noChangeArrowheads="1"/>
          </p:cNvSpPr>
          <p:nvPr/>
        </p:nvSpPr>
        <p:spPr bwMode="auto">
          <a:xfrm>
            <a:off x="607218" y="1542078"/>
            <a:ext cx="7929563"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kumimoji="1" lang="zh-CN" altLang="en-US" sz="2800" dirty="0">
                <a:latin typeface="宋体" pitchFamily="2" charset="-122"/>
                <a:ea typeface="宋体" pitchFamily="2" charset="-122"/>
              </a:rPr>
              <a:t>设备驱动程序的主要任务是</a:t>
            </a:r>
            <a:r>
              <a:rPr kumimoji="1" lang="zh-CN" altLang="en-US" sz="2800" dirty="0" smtClean="0">
                <a:latin typeface="宋体" pitchFamily="2" charset="-122"/>
                <a:ea typeface="宋体" pitchFamily="2" charset="-122"/>
              </a:rPr>
              <a:t>启动指定设备</a:t>
            </a:r>
            <a:r>
              <a:rPr kumimoji="1" lang="zh-CN" altLang="en-US" sz="2800" dirty="0">
                <a:latin typeface="宋体" pitchFamily="2" charset="-122"/>
                <a:ea typeface="宋体" pitchFamily="2" charset="-122"/>
              </a:rPr>
              <a:t>。但在启动之前，还必须完成必要的准备工作，如检查设备是否为“忙”等。在完成所有准备工作后，才最后向设备控制器发送一条启动命令。</a:t>
            </a:r>
            <a:endParaRPr kumimoji="1" lang="zh-CN" altLang="en-US" sz="2800" dirty="0">
              <a:latin typeface="宋体" pitchFamily="2" charset="-122"/>
              <a:ea typeface="宋体" pitchFamily="2" charset="-122"/>
            </a:endParaRPr>
          </a:p>
          <a:p>
            <a:pPr>
              <a:spcBef>
                <a:spcPct val="25000"/>
              </a:spcBef>
            </a:pPr>
            <a:r>
              <a:rPr kumimoji="1" lang="zh-CN" altLang="en-US" sz="2800" dirty="0">
                <a:latin typeface="宋体" pitchFamily="2" charset="-122"/>
                <a:ea typeface="宋体" pitchFamily="2" charset="-122"/>
              </a:rPr>
              <a:t>以下是设备驱动程序的处理过程：</a:t>
            </a:r>
            <a:endParaRPr kumimoji="1" lang="zh-CN" altLang="en-US" sz="2800" dirty="0">
              <a:latin typeface="宋体" pitchFamily="2" charset="-122"/>
              <a:ea typeface="宋体" pitchFamily="2" charset="-122"/>
            </a:endParaRPr>
          </a:p>
        </p:txBody>
      </p:sp>
      <p:sp>
        <p:nvSpPr>
          <p:cNvPr id="543748" name="Text Box 4"/>
          <p:cNvSpPr txBox="1">
            <a:spLocks noChangeArrowheads="1"/>
          </p:cNvSpPr>
          <p:nvPr/>
        </p:nvSpPr>
        <p:spPr bwMode="auto">
          <a:xfrm>
            <a:off x="650875" y="4000143"/>
            <a:ext cx="78422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
              </a:spcBef>
              <a:buClr>
                <a:schemeClr val="folHlink"/>
              </a:buClr>
              <a:buSzPct val="60000"/>
              <a:buFont typeface="Wingdings" panose="05000000000000000000" pitchFamily="2" charset="2"/>
              <a:buNone/>
            </a:pPr>
            <a:r>
              <a:rPr kumimoji="1" lang="en-US" altLang="zh-CN" sz="2400" dirty="0">
                <a:latin typeface="楷体_GB2312" pitchFamily="49" charset="-122"/>
              </a:rPr>
              <a:t>(1)</a:t>
            </a:r>
            <a:r>
              <a:rPr kumimoji="1" lang="zh-CN" altLang="en-US" sz="2400" dirty="0">
                <a:latin typeface="楷体_GB2312" pitchFamily="49" charset="-122"/>
              </a:rPr>
              <a:t>将抽象要求转换为具体要求</a:t>
            </a:r>
            <a:endParaRPr kumimoji="1" lang="zh-CN" altLang="en-US" sz="2400" dirty="0">
              <a:latin typeface="楷体_GB2312" pitchFamily="49" charset="-122"/>
            </a:endParaRPr>
          </a:p>
          <a:p>
            <a:pPr algn="just">
              <a:spcBef>
                <a:spcPct val="5000"/>
              </a:spcBef>
              <a:buClr>
                <a:schemeClr val="folHlink"/>
              </a:buClr>
              <a:buSzPct val="60000"/>
              <a:buFont typeface="Wingdings" panose="05000000000000000000" pitchFamily="2" charset="2"/>
              <a:buNone/>
            </a:pPr>
            <a:r>
              <a:rPr kumimoji="1" lang="en-US" altLang="zh-CN" sz="2400" dirty="0">
                <a:latin typeface="楷体_GB2312" pitchFamily="49" charset="-122"/>
              </a:rPr>
              <a:t>(2)</a:t>
            </a:r>
            <a:r>
              <a:rPr kumimoji="1" lang="zh-CN" altLang="en-US" sz="2400" dirty="0">
                <a:latin typeface="楷体_GB2312" pitchFamily="49" charset="-122"/>
              </a:rPr>
              <a:t>检查</a:t>
            </a:r>
            <a:r>
              <a:rPr kumimoji="1" lang="en-US" altLang="zh-CN" sz="2400" dirty="0">
                <a:latin typeface="楷体_GB2312" pitchFamily="49" charset="-122"/>
              </a:rPr>
              <a:t>I/O</a:t>
            </a:r>
            <a:r>
              <a:rPr kumimoji="1" lang="zh-CN" altLang="en-US" sz="2400" dirty="0">
                <a:latin typeface="楷体_GB2312" pitchFamily="49" charset="-122"/>
              </a:rPr>
              <a:t>请求的合法性</a:t>
            </a:r>
            <a:endParaRPr kumimoji="1" lang="zh-CN" altLang="en-US" sz="2400" dirty="0">
              <a:latin typeface="楷体_GB2312" pitchFamily="49" charset="-122"/>
            </a:endParaRPr>
          </a:p>
          <a:p>
            <a:pPr algn="just">
              <a:spcBef>
                <a:spcPct val="5000"/>
              </a:spcBef>
              <a:buClr>
                <a:schemeClr val="folHlink"/>
              </a:buClr>
              <a:buSzPct val="60000"/>
              <a:buFont typeface="Wingdings" panose="05000000000000000000" pitchFamily="2" charset="2"/>
              <a:buNone/>
            </a:pPr>
            <a:r>
              <a:rPr kumimoji="1" lang="en-US" altLang="zh-CN" sz="2400" dirty="0">
                <a:latin typeface="楷体_GB2312" pitchFamily="49" charset="-122"/>
              </a:rPr>
              <a:t>(3)</a:t>
            </a:r>
            <a:r>
              <a:rPr kumimoji="1" lang="zh-CN" altLang="en-US" sz="2400" dirty="0">
                <a:latin typeface="楷体_GB2312" pitchFamily="49" charset="-122"/>
              </a:rPr>
              <a:t>读出和检查设备的状态</a:t>
            </a:r>
            <a:endParaRPr kumimoji="1" lang="zh-CN" altLang="en-US" sz="2400" dirty="0">
              <a:latin typeface="楷体_GB2312" pitchFamily="49" charset="-122"/>
            </a:endParaRPr>
          </a:p>
          <a:p>
            <a:pPr algn="just">
              <a:spcBef>
                <a:spcPct val="5000"/>
              </a:spcBef>
              <a:buClr>
                <a:schemeClr val="folHlink"/>
              </a:buClr>
              <a:buSzPct val="60000"/>
              <a:buFont typeface="Wingdings" panose="05000000000000000000" pitchFamily="2" charset="2"/>
              <a:buNone/>
            </a:pPr>
            <a:r>
              <a:rPr kumimoji="1" lang="en-US" altLang="zh-CN" sz="2400" dirty="0">
                <a:latin typeface="楷体_GB2312" pitchFamily="49" charset="-122"/>
              </a:rPr>
              <a:t>(4)</a:t>
            </a:r>
            <a:r>
              <a:rPr kumimoji="1" lang="zh-CN" altLang="en-US" sz="2400" dirty="0">
                <a:latin typeface="楷体_GB2312" pitchFamily="49" charset="-122"/>
              </a:rPr>
              <a:t>传送必要的参数</a:t>
            </a:r>
            <a:endParaRPr kumimoji="1" lang="zh-CN" altLang="en-US" sz="2400" dirty="0">
              <a:latin typeface="楷体_GB2312" pitchFamily="49" charset="-122"/>
            </a:endParaRPr>
          </a:p>
          <a:p>
            <a:pPr algn="just">
              <a:spcBef>
                <a:spcPct val="5000"/>
              </a:spcBef>
              <a:buClr>
                <a:schemeClr val="folHlink"/>
              </a:buClr>
              <a:buSzPct val="60000"/>
              <a:buFont typeface="Wingdings" panose="05000000000000000000" pitchFamily="2" charset="2"/>
              <a:buNone/>
            </a:pPr>
            <a:r>
              <a:rPr kumimoji="1" lang="en-US" altLang="zh-CN" sz="2400" dirty="0">
                <a:latin typeface="楷体_GB2312" pitchFamily="49" charset="-122"/>
              </a:rPr>
              <a:t>(5)</a:t>
            </a:r>
            <a:r>
              <a:rPr kumimoji="1" lang="zh-CN" altLang="en-US" sz="2400" dirty="0">
                <a:latin typeface="楷体_GB2312" pitchFamily="49" charset="-122"/>
              </a:rPr>
              <a:t>工作方式的设置</a:t>
            </a:r>
            <a:endParaRPr kumimoji="1" lang="zh-CN" altLang="en-US" sz="2400" dirty="0">
              <a:latin typeface="楷体_GB2312" pitchFamily="49" charset="-122"/>
            </a:endParaRPr>
          </a:p>
          <a:p>
            <a:pPr>
              <a:spcBef>
                <a:spcPct val="5000"/>
              </a:spcBef>
              <a:buClr>
                <a:schemeClr val="folHlink"/>
              </a:buClr>
              <a:buSzPct val="60000"/>
              <a:buFont typeface="Wingdings" panose="05000000000000000000" pitchFamily="2" charset="2"/>
              <a:buNone/>
            </a:pPr>
            <a:r>
              <a:rPr kumimoji="1" lang="en-US" altLang="zh-CN" sz="2400" dirty="0">
                <a:latin typeface="楷体_GB2312" pitchFamily="49" charset="-122"/>
              </a:rPr>
              <a:t>(6)</a:t>
            </a:r>
            <a:r>
              <a:rPr kumimoji="1" lang="zh-CN" altLang="en-US" sz="2400" dirty="0">
                <a:latin typeface="楷体_GB2312" pitchFamily="49" charset="-122"/>
              </a:rPr>
              <a:t>启动</a:t>
            </a:r>
            <a:r>
              <a:rPr kumimoji="1" lang="en-US" altLang="zh-CN" sz="2400" dirty="0">
                <a:latin typeface="楷体_GB2312" pitchFamily="49" charset="-122"/>
              </a:rPr>
              <a:t>I/O</a:t>
            </a:r>
            <a:r>
              <a:rPr kumimoji="1" lang="zh-CN" altLang="en-US" sz="2400" dirty="0">
                <a:latin typeface="楷体_GB2312" pitchFamily="49" charset="-122"/>
              </a:rPr>
              <a:t>设备</a:t>
            </a:r>
            <a:endParaRPr kumimoji="1" lang="zh-CN" altLang="en-US" sz="20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lnSpcReduction="10000"/>
          </a:bodyPr>
          <a:lstStyle/>
          <a:p>
            <a:r>
              <a:rPr lang="zh-CN" altLang="en-US" dirty="0" smtClean="0"/>
              <a:t>提高</a:t>
            </a:r>
            <a:r>
              <a:rPr lang="zh-CN" altLang="en-US" dirty="0"/>
              <a:t>处理机和</a:t>
            </a:r>
            <a:r>
              <a:rPr lang="en-US" altLang="zh-CN" dirty="0"/>
              <a:t>I/O</a:t>
            </a:r>
            <a:r>
              <a:rPr lang="zh-CN" altLang="en-US" dirty="0"/>
              <a:t>设备的利用率</a:t>
            </a:r>
            <a:br>
              <a:rPr lang="zh-CN" altLang="en-US" dirty="0"/>
            </a:br>
            <a:r>
              <a:rPr lang="zh-CN" altLang="en-US" dirty="0" smtClean="0"/>
              <a:t>在</a:t>
            </a:r>
            <a:r>
              <a:rPr lang="zh-CN" altLang="en-US" dirty="0"/>
              <a:t>一般的系统中，许多</a:t>
            </a:r>
            <a:r>
              <a:rPr lang="en-US" altLang="zh-CN" dirty="0"/>
              <a:t>I/O</a:t>
            </a:r>
            <a:r>
              <a:rPr lang="zh-CN" altLang="en-US" dirty="0"/>
              <a:t>设备间是相互独立的，能够并行操作，在处理机与设备之间也能并行操作。因此，</a:t>
            </a:r>
            <a:r>
              <a:rPr lang="en-US" altLang="zh-CN" dirty="0"/>
              <a:t>I/O</a:t>
            </a:r>
            <a:r>
              <a:rPr lang="zh-CN" altLang="en-US" dirty="0"/>
              <a:t>系统的第三个功能是要尽可能地让处理机和</a:t>
            </a:r>
            <a:r>
              <a:rPr lang="en-US" altLang="zh-CN" dirty="0"/>
              <a:t>I/O</a:t>
            </a:r>
            <a:r>
              <a:rPr lang="zh-CN" altLang="en-US" dirty="0"/>
              <a:t>设备并行操作，以提高它们的利用率。为此，一方面要求处理机能快速响应用户的</a:t>
            </a:r>
            <a:r>
              <a:rPr lang="en-US" altLang="zh-CN" dirty="0"/>
              <a:t>I/O</a:t>
            </a:r>
            <a:r>
              <a:rPr lang="zh-CN" altLang="en-US" dirty="0"/>
              <a:t>请求，使</a:t>
            </a:r>
            <a:r>
              <a:rPr lang="en-US" altLang="zh-CN" dirty="0"/>
              <a:t>I/O</a:t>
            </a:r>
            <a:r>
              <a:rPr lang="zh-CN" altLang="en-US" dirty="0"/>
              <a:t>设备尽快地运行起来；另一方面也应尽量减少在每个</a:t>
            </a:r>
            <a:r>
              <a:rPr lang="en-US" altLang="zh-CN" dirty="0"/>
              <a:t>I/O</a:t>
            </a:r>
            <a:r>
              <a:rPr lang="zh-CN" altLang="en-US" dirty="0"/>
              <a:t>设备运行时处理机的干预时间。 </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F145BC5-6D34-4C57-B122-A6C3A0B7A76D}" type="slidenum">
              <a:rPr lang="en-US" altLang="zh-CN"/>
            </a:fld>
            <a:endParaRPr lang="en-US" altLang="zh-CN"/>
          </a:p>
        </p:txBody>
      </p:sp>
      <p:sp>
        <p:nvSpPr>
          <p:cNvPr id="544770" name="Rectangle 2"/>
          <p:cNvSpPr>
            <a:spLocks noGrp="1" noChangeArrowheads="1"/>
          </p:cNvSpPr>
          <p:nvPr>
            <p:ph type="title"/>
          </p:nvPr>
        </p:nvSpPr>
        <p:spPr>
          <a:xfrm>
            <a:off x="323850" y="214313"/>
            <a:ext cx="8620125" cy="617537"/>
          </a:xfrm>
        </p:spPr>
        <p:txBody>
          <a:bodyPr>
            <a:normAutofit/>
          </a:bodyPr>
          <a:lstStyle/>
          <a:p>
            <a:pPr algn="l"/>
            <a:r>
              <a:rPr lang="en-US" altLang="zh-CN" sz="3200" dirty="0">
                <a:latin typeface="黑体" panose="02010609060101010101" pitchFamily="49" charset="-122"/>
              </a:rPr>
              <a:t>(</a:t>
            </a:r>
            <a:r>
              <a:rPr lang="en-US" altLang="zh-CN" sz="3200" dirty="0"/>
              <a:t>1</a:t>
            </a:r>
            <a:r>
              <a:rPr lang="en-US" altLang="zh-CN" sz="3200" dirty="0">
                <a:latin typeface="黑体" panose="02010609060101010101" pitchFamily="49" charset="-122"/>
              </a:rPr>
              <a:t>)</a:t>
            </a:r>
            <a:r>
              <a:rPr lang="en-US" altLang="zh-CN" sz="3200" dirty="0"/>
              <a:t> </a:t>
            </a:r>
            <a:r>
              <a:rPr lang="zh-CN" altLang="en-US" sz="3200" dirty="0"/>
              <a:t>将抽象要求转换为具体要求</a:t>
            </a:r>
            <a:endParaRPr lang="zh-CN" altLang="en-US" sz="3200" dirty="0"/>
          </a:p>
        </p:txBody>
      </p:sp>
      <p:sp>
        <p:nvSpPr>
          <p:cNvPr id="544771" name="Text Box 3"/>
          <p:cNvSpPr txBox="1">
            <a:spLocks noChangeArrowheads="1"/>
          </p:cNvSpPr>
          <p:nvPr/>
        </p:nvSpPr>
        <p:spPr bwMode="auto">
          <a:xfrm>
            <a:off x="564356" y="1484784"/>
            <a:ext cx="8015287"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宋体" pitchFamily="2" charset="-122"/>
                <a:ea typeface="宋体" pitchFamily="2" charset="-122"/>
              </a:rPr>
              <a:t>通常在每个设备控制器中含有若干个寄存器，分别用于暂存命令、数据和参数等。由于用户和上层软件对设备控制器的具体情况毫无了解，因而只能向它发出抽象的要求</a:t>
            </a:r>
            <a:r>
              <a:rPr kumimoji="1" lang="en-US" altLang="zh-CN" sz="2800" dirty="0">
                <a:latin typeface="宋体" pitchFamily="2" charset="-122"/>
                <a:ea typeface="宋体" pitchFamily="2" charset="-122"/>
              </a:rPr>
              <a:t>(</a:t>
            </a:r>
            <a:r>
              <a:rPr kumimoji="1" lang="zh-CN" altLang="en-US" sz="2800" dirty="0">
                <a:latin typeface="宋体" pitchFamily="2" charset="-122"/>
                <a:ea typeface="宋体" pitchFamily="2" charset="-122"/>
              </a:rPr>
              <a:t>命令</a:t>
            </a:r>
            <a:r>
              <a:rPr kumimoji="1" lang="en-US" altLang="zh-CN" sz="2800" dirty="0">
                <a:latin typeface="宋体" pitchFamily="2" charset="-122"/>
                <a:ea typeface="宋体" pitchFamily="2" charset="-122"/>
              </a:rPr>
              <a:t>)</a:t>
            </a:r>
            <a:r>
              <a:rPr kumimoji="1" lang="zh-CN" altLang="en-US" sz="2800" dirty="0">
                <a:latin typeface="宋体" pitchFamily="2" charset="-122"/>
                <a:ea typeface="宋体" pitchFamily="2" charset="-122"/>
              </a:rPr>
              <a:t>，但这些命令无法传送给设备控制器。因此，需要将这些抽象要求转换为具体要求。例如，将抽象要求中的盘块号转换为磁盘的盘面、磁道号及扇区号。这一转换工作只能由驱动程序来完成。因为在</a:t>
            </a:r>
            <a:r>
              <a:rPr kumimoji="1" lang="en-US" altLang="zh-CN" sz="2800" dirty="0">
                <a:latin typeface="宋体" pitchFamily="2" charset="-122"/>
                <a:ea typeface="宋体" pitchFamily="2" charset="-122"/>
              </a:rPr>
              <a:t>OS</a:t>
            </a:r>
            <a:r>
              <a:rPr kumimoji="1" lang="zh-CN" altLang="en-US" sz="2800" dirty="0">
                <a:latin typeface="宋体" pitchFamily="2" charset="-122"/>
                <a:ea typeface="宋体" pitchFamily="2" charset="-122"/>
              </a:rPr>
              <a:t>中，只有驱动程序才能同时了解抽象要求和设备控制器中的寄存器情况；页只有驱动程序才知道命令、数据和参数应分别送往哪个寄存器。</a:t>
            </a:r>
            <a:endParaRPr kumimoji="1" lang="zh-CN" altLang="en-US" sz="2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8390C326-2A25-4E90-B655-7DD0CCE0BF0C}" type="slidenum">
              <a:rPr lang="en-US" altLang="zh-CN"/>
            </a:fld>
            <a:endParaRPr lang="en-US" altLang="zh-CN"/>
          </a:p>
        </p:txBody>
      </p:sp>
      <p:sp>
        <p:nvSpPr>
          <p:cNvPr id="545794" name="Rectangle 2"/>
          <p:cNvSpPr>
            <a:spLocks noGrp="1" noChangeArrowheads="1"/>
          </p:cNvSpPr>
          <p:nvPr>
            <p:ph type="title"/>
          </p:nvPr>
        </p:nvSpPr>
        <p:spPr>
          <a:xfrm>
            <a:off x="323850" y="214313"/>
            <a:ext cx="8620125" cy="617537"/>
          </a:xfrm>
        </p:spPr>
        <p:txBody>
          <a:bodyPr>
            <a:normAutofit fontScale="90000"/>
          </a:bodyPr>
          <a:lstStyle/>
          <a:p>
            <a:pPr algn="l"/>
            <a:r>
              <a:rPr lang="en-US" altLang="zh-CN" sz="3600" dirty="0">
                <a:latin typeface="黑体" panose="02010609060101010101" pitchFamily="49" charset="-122"/>
              </a:rPr>
              <a:t>(</a:t>
            </a:r>
            <a:r>
              <a:rPr lang="en-US" altLang="zh-CN" sz="3600" dirty="0"/>
              <a:t>2</a:t>
            </a:r>
            <a:r>
              <a:rPr lang="en-US" altLang="zh-CN" sz="3600" dirty="0">
                <a:latin typeface="黑体" panose="02010609060101010101" pitchFamily="49" charset="-122"/>
              </a:rPr>
              <a:t>)</a:t>
            </a:r>
            <a:r>
              <a:rPr lang="zh-CN" altLang="en-US" sz="3600" dirty="0">
                <a:latin typeface="黑体" panose="02010609060101010101" pitchFamily="49" charset="-122"/>
              </a:rPr>
              <a:t>检查</a:t>
            </a:r>
            <a:r>
              <a:rPr lang="en-US" altLang="zh-CN" sz="3600" dirty="0"/>
              <a:t>I/O</a:t>
            </a:r>
            <a:r>
              <a:rPr lang="zh-CN" altLang="en-US" sz="3600" dirty="0">
                <a:latin typeface="黑体" panose="02010609060101010101" pitchFamily="49" charset="-122"/>
              </a:rPr>
              <a:t>请求的合法性</a:t>
            </a:r>
            <a:endParaRPr lang="zh-CN" altLang="en-US" sz="3600" dirty="0">
              <a:latin typeface="黑体" panose="02010609060101010101" pitchFamily="49" charset="-122"/>
            </a:endParaRPr>
          </a:p>
        </p:txBody>
      </p:sp>
      <p:sp>
        <p:nvSpPr>
          <p:cNvPr id="545795" name="Text Box 3"/>
          <p:cNvSpPr txBox="1">
            <a:spLocks noChangeArrowheads="1"/>
          </p:cNvSpPr>
          <p:nvPr/>
        </p:nvSpPr>
        <p:spPr bwMode="auto">
          <a:xfrm>
            <a:off x="467544" y="1412776"/>
            <a:ext cx="7950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宋体" pitchFamily="2" charset="-122"/>
                <a:ea typeface="宋体" pitchFamily="2" charset="-122"/>
              </a:rPr>
              <a:t>对于任何</a:t>
            </a:r>
            <a:r>
              <a:rPr kumimoji="1" lang="en-US" altLang="zh-CN" sz="2800" dirty="0">
                <a:latin typeface="宋体" pitchFamily="2" charset="-122"/>
                <a:ea typeface="宋体" pitchFamily="2" charset="-122"/>
              </a:rPr>
              <a:t>I/O</a:t>
            </a:r>
            <a:r>
              <a:rPr kumimoji="1" lang="zh-CN" altLang="en-US" sz="2800" dirty="0">
                <a:latin typeface="宋体" pitchFamily="2" charset="-122"/>
                <a:ea typeface="宋体" pitchFamily="2" charset="-122"/>
              </a:rPr>
              <a:t>设备，都只能完成一组特定的功能，若该设备不支持这次的</a:t>
            </a:r>
            <a:r>
              <a:rPr kumimoji="1" lang="en-US" altLang="zh-CN" sz="2800" dirty="0">
                <a:latin typeface="宋体" pitchFamily="2" charset="-122"/>
                <a:ea typeface="宋体" pitchFamily="2" charset="-122"/>
              </a:rPr>
              <a:t>I/O</a:t>
            </a:r>
            <a:r>
              <a:rPr kumimoji="1" lang="zh-CN" altLang="en-US" sz="2800" dirty="0">
                <a:latin typeface="宋体" pitchFamily="2" charset="-122"/>
                <a:ea typeface="宋体" pitchFamily="2" charset="-122"/>
              </a:rPr>
              <a:t>请求，则认为这次</a:t>
            </a:r>
            <a:r>
              <a:rPr kumimoji="1" lang="en-US" altLang="zh-CN" sz="2800" dirty="0">
                <a:latin typeface="宋体" pitchFamily="2" charset="-122"/>
                <a:ea typeface="宋体" pitchFamily="2" charset="-122"/>
              </a:rPr>
              <a:t>I/O</a:t>
            </a:r>
            <a:r>
              <a:rPr kumimoji="1" lang="zh-CN" altLang="en-US" sz="2800" dirty="0">
                <a:latin typeface="宋体" pitchFamily="2" charset="-122"/>
                <a:ea typeface="宋体" pitchFamily="2" charset="-122"/>
              </a:rPr>
              <a:t>请求非法</a:t>
            </a:r>
            <a:r>
              <a:rPr kumimoji="1" lang="zh-CN" altLang="en-US" sz="2800" dirty="0" smtClean="0">
                <a:latin typeface="宋体" pitchFamily="2" charset="-122"/>
                <a:ea typeface="宋体" pitchFamily="2" charset="-122"/>
              </a:rPr>
              <a:t>。例如</a:t>
            </a:r>
            <a:r>
              <a:rPr kumimoji="1" lang="zh-CN" altLang="en-US" sz="2800" dirty="0">
                <a:latin typeface="宋体" pitchFamily="2" charset="-122"/>
                <a:ea typeface="宋体" pitchFamily="2" charset="-122"/>
              </a:rPr>
              <a:t>，用户企图请求打印机输入数据，显然系统应予以拒绝。</a:t>
            </a:r>
            <a:endParaRPr kumimoji="1" lang="zh-CN" altLang="en-US" sz="2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471A86B2-C4DA-4BA9-9A51-C6A763E8C136}" type="slidenum">
              <a:rPr lang="en-US" altLang="zh-CN"/>
            </a:fld>
            <a:endParaRPr lang="en-US" altLang="zh-CN"/>
          </a:p>
        </p:txBody>
      </p:sp>
      <p:sp>
        <p:nvSpPr>
          <p:cNvPr id="546818" name="Rectangle 2"/>
          <p:cNvSpPr>
            <a:spLocks noGrp="1" noChangeArrowheads="1"/>
          </p:cNvSpPr>
          <p:nvPr>
            <p:ph type="title"/>
          </p:nvPr>
        </p:nvSpPr>
        <p:spPr>
          <a:xfrm>
            <a:off x="495300" y="473075"/>
            <a:ext cx="8272463" cy="671513"/>
          </a:xfrm>
        </p:spPr>
        <p:txBody>
          <a:bodyPr/>
          <a:lstStyle/>
          <a:p>
            <a:pPr algn="l"/>
            <a:r>
              <a:rPr lang="en-US" altLang="zh-CN" sz="3600" dirty="0">
                <a:latin typeface="黑体" panose="02010609060101010101" pitchFamily="49" charset="-122"/>
              </a:rPr>
              <a:t>(</a:t>
            </a:r>
            <a:r>
              <a:rPr lang="en-US" altLang="zh-CN" sz="3600" dirty="0"/>
              <a:t>3</a:t>
            </a:r>
            <a:r>
              <a:rPr lang="en-US" altLang="zh-CN" sz="3600" dirty="0">
                <a:latin typeface="黑体" panose="02010609060101010101" pitchFamily="49" charset="-122"/>
              </a:rPr>
              <a:t>)</a:t>
            </a:r>
            <a:r>
              <a:rPr lang="zh-CN" altLang="en-US" sz="3600" dirty="0"/>
              <a:t>读出和检查设备的状态</a:t>
            </a:r>
            <a:endParaRPr lang="zh-CN" altLang="en-US" sz="3600" dirty="0"/>
          </a:p>
        </p:txBody>
      </p:sp>
      <p:sp>
        <p:nvSpPr>
          <p:cNvPr id="546819" name="Text Box 3"/>
          <p:cNvSpPr txBox="1">
            <a:spLocks noChangeArrowheads="1"/>
          </p:cNvSpPr>
          <p:nvPr/>
        </p:nvSpPr>
        <p:spPr bwMode="auto">
          <a:xfrm>
            <a:off x="569913" y="1441450"/>
            <a:ext cx="7713662"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800" dirty="0">
                <a:latin typeface="宋体" pitchFamily="2" charset="-122"/>
                <a:ea typeface="宋体" pitchFamily="2" charset="-122"/>
              </a:rPr>
              <a:t>要启动某个设备进行</a:t>
            </a:r>
            <a:r>
              <a:rPr kumimoji="1" lang="en-US" altLang="zh-CN" sz="2800" dirty="0">
                <a:latin typeface="宋体" pitchFamily="2" charset="-122"/>
                <a:ea typeface="宋体" pitchFamily="2" charset="-122"/>
              </a:rPr>
              <a:t>I/O</a:t>
            </a:r>
            <a:r>
              <a:rPr kumimoji="1" lang="zh-CN" altLang="en-US" sz="2800" dirty="0">
                <a:latin typeface="宋体" pitchFamily="2" charset="-122"/>
                <a:ea typeface="宋体" pitchFamily="2" charset="-122"/>
              </a:rPr>
              <a:t>操作，其前提条件</a:t>
            </a:r>
            <a:r>
              <a:rPr kumimoji="1" lang="zh-CN" altLang="en-US" sz="2800" dirty="0" smtClean="0">
                <a:latin typeface="宋体" pitchFamily="2" charset="-122"/>
                <a:ea typeface="宋体" pitchFamily="2" charset="-122"/>
              </a:rPr>
              <a:t>是该设备</a:t>
            </a:r>
            <a:r>
              <a:rPr kumimoji="1" lang="zh-CN" altLang="en-US" sz="2800" dirty="0">
                <a:latin typeface="宋体" pitchFamily="2" charset="-122"/>
                <a:ea typeface="宋体" pitchFamily="2" charset="-122"/>
              </a:rPr>
              <a:t>必须处于空闲状态。因此在启动设备之前，要从设备控制器的状态寄存器中，读出设备的状态。例如，为了向某设备写数据，应先检查该设备是否处于接收就绪状态，仅当它处于接收就绪状态时，才能启动其设备控制器，否则只能等待。</a:t>
            </a:r>
            <a:endParaRPr kumimoji="1" lang="zh-CN" altLang="en-US" sz="2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p:txBody>
          <a:bodyPr/>
          <a:lstStyle/>
          <a:p>
            <a:endParaRPr lang="zh-CN" altLang="zh-CN"/>
          </a:p>
        </p:txBody>
      </p:sp>
      <p:sp>
        <p:nvSpPr>
          <p:cNvPr id="758787" name="Rectangle 3"/>
          <p:cNvSpPr>
            <a:spLocks noGrp="1" noChangeArrowheads="1"/>
          </p:cNvSpPr>
          <p:nvPr>
            <p:ph type="body" idx="1"/>
          </p:nvPr>
        </p:nvSpPr>
        <p:spPr>
          <a:xfrm>
            <a:off x="0" y="5229225"/>
            <a:ext cx="9144000" cy="476250"/>
          </a:xfrm>
        </p:spPr>
        <p:txBody>
          <a:bodyPr>
            <a:noAutofit/>
          </a:bodyPr>
          <a:lstStyle/>
          <a:p>
            <a:pPr marL="0" indent="0" algn="ctr">
              <a:buNone/>
            </a:pPr>
            <a:r>
              <a:rPr lang="zh-CN" altLang="en-US" sz="2000"/>
              <a:t>图</a:t>
            </a:r>
            <a:r>
              <a:rPr lang="en-US" altLang="zh-CN" sz="2000"/>
              <a:t>6-12  </a:t>
            </a:r>
            <a:r>
              <a:rPr lang="zh-CN" altLang="en-US" sz="2000"/>
              <a:t>状态寄存器中的格式</a:t>
            </a:r>
            <a:endParaRPr lang="zh-CN" altLang="en-US" sz="2000"/>
          </a:p>
        </p:txBody>
      </p:sp>
      <p:pic>
        <p:nvPicPr>
          <p:cNvPr id="758788" name="Picture 4" descr="6-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536" y="1561505"/>
            <a:ext cx="8175986" cy="35284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DE78627-16E4-440F-BD96-0FF6CA03899F}" type="slidenum">
              <a:rPr lang="en-US" altLang="zh-CN"/>
            </a:fld>
            <a:endParaRPr lang="en-US" altLang="zh-CN"/>
          </a:p>
        </p:txBody>
      </p:sp>
      <p:sp>
        <p:nvSpPr>
          <p:cNvPr id="547842" name="Rectangle 2"/>
          <p:cNvSpPr>
            <a:spLocks noGrp="1" noChangeArrowheads="1"/>
          </p:cNvSpPr>
          <p:nvPr>
            <p:ph type="title"/>
          </p:nvPr>
        </p:nvSpPr>
        <p:spPr>
          <a:xfrm>
            <a:off x="495300" y="450850"/>
            <a:ext cx="8272463" cy="704850"/>
          </a:xfrm>
        </p:spPr>
        <p:txBody>
          <a:bodyPr/>
          <a:lstStyle/>
          <a:p>
            <a:pPr algn="l"/>
            <a:r>
              <a:rPr lang="en-US" altLang="zh-CN" sz="3600" dirty="0">
                <a:latin typeface="黑体" panose="02010609060101010101" pitchFamily="49" charset="-122"/>
              </a:rPr>
              <a:t>(</a:t>
            </a:r>
            <a:r>
              <a:rPr lang="en-US" altLang="zh-CN" sz="3600" dirty="0"/>
              <a:t>4</a:t>
            </a:r>
            <a:r>
              <a:rPr lang="en-US" altLang="zh-CN" sz="3600" dirty="0">
                <a:latin typeface="黑体" panose="02010609060101010101" pitchFamily="49" charset="-122"/>
              </a:rPr>
              <a:t>)</a:t>
            </a:r>
            <a:r>
              <a:rPr lang="zh-CN" altLang="en-US" sz="3600" dirty="0"/>
              <a:t>传送必要的参数</a:t>
            </a:r>
            <a:endParaRPr lang="zh-CN" altLang="en-US" sz="3600" dirty="0"/>
          </a:p>
        </p:txBody>
      </p:sp>
      <p:sp>
        <p:nvSpPr>
          <p:cNvPr id="547843" name="Text Box 3"/>
          <p:cNvSpPr txBox="1">
            <a:spLocks noChangeArrowheads="1"/>
          </p:cNvSpPr>
          <p:nvPr/>
        </p:nvSpPr>
        <p:spPr bwMode="auto">
          <a:xfrm>
            <a:off x="742950" y="1387475"/>
            <a:ext cx="77025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800">
                <a:latin typeface="宋体" pitchFamily="2" charset="-122"/>
                <a:ea typeface="宋体" pitchFamily="2" charset="-122"/>
              </a:rPr>
              <a:t>例如启动磁盘进行读</a:t>
            </a:r>
            <a:r>
              <a:rPr kumimoji="1" lang="en-US" altLang="zh-CN" sz="2800">
                <a:latin typeface="宋体" pitchFamily="2" charset="-122"/>
                <a:ea typeface="宋体" pitchFamily="2" charset="-122"/>
              </a:rPr>
              <a:t>/</a:t>
            </a:r>
            <a:r>
              <a:rPr kumimoji="1" lang="zh-CN" altLang="en-US" sz="2800">
                <a:latin typeface="宋体" pitchFamily="2" charset="-122"/>
                <a:ea typeface="宋体" pitchFamily="2" charset="-122"/>
              </a:rPr>
              <a:t>写之前，应先将本次要传送的字节数和数据应到达的内存始址，送入控制器相应寄存器中。</a:t>
            </a:r>
            <a:endParaRPr kumimoji="1" lang="zh-CN" altLang="en-US" sz="280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434CEE0-EC95-441A-B915-C21E001B89D3}" type="slidenum">
              <a:rPr lang="en-US" altLang="zh-CN"/>
            </a:fld>
            <a:endParaRPr lang="en-US" altLang="zh-CN"/>
          </a:p>
        </p:txBody>
      </p:sp>
      <p:sp>
        <p:nvSpPr>
          <p:cNvPr id="548866" name="Rectangle 2"/>
          <p:cNvSpPr>
            <a:spLocks noGrp="1" noChangeArrowheads="1"/>
          </p:cNvSpPr>
          <p:nvPr>
            <p:ph type="title"/>
          </p:nvPr>
        </p:nvSpPr>
        <p:spPr/>
        <p:txBody>
          <a:bodyPr/>
          <a:lstStyle/>
          <a:p>
            <a:pPr algn="l"/>
            <a:r>
              <a:rPr lang="en-US" altLang="zh-CN" sz="3600" dirty="0">
                <a:latin typeface="黑体" panose="02010609060101010101" pitchFamily="49" charset="-122"/>
              </a:rPr>
              <a:t>(</a:t>
            </a:r>
            <a:r>
              <a:rPr lang="en-US" altLang="zh-CN" sz="3600" dirty="0"/>
              <a:t>5</a:t>
            </a:r>
            <a:r>
              <a:rPr lang="en-US" altLang="zh-CN" sz="3600" dirty="0">
                <a:latin typeface="黑体" panose="02010609060101010101" pitchFamily="49" charset="-122"/>
              </a:rPr>
              <a:t>)</a:t>
            </a:r>
            <a:r>
              <a:rPr lang="zh-CN" altLang="en-US" sz="3600" dirty="0">
                <a:latin typeface="黑体" panose="02010609060101010101" pitchFamily="49" charset="-122"/>
              </a:rPr>
              <a:t>工作方式的设置</a:t>
            </a:r>
            <a:endParaRPr lang="zh-CN" altLang="en-US" sz="3600" dirty="0">
              <a:latin typeface="黑体" panose="02010609060101010101" pitchFamily="49" charset="-122"/>
            </a:endParaRPr>
          </a:p>
        </p:txBody>
      </p:sp>
      <p:sp>
        <p:nvSpPr>
          <p:cNvPr id="548867" name="Text Box 3"/>
          <p:cNvSpPr txBox="1">
            <a:spLocks noChangeArrowheads="1"/>
          </p:cNvSpPr>
          <p:nvPr/>
        </p:nvSpPr>
        <p:spPr bwMode="auto">
          <a:xfrm>
            <a:off x="623888" y="1516063"/>
            <a:ext cx="78105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latin typeface="宋体" pitchFamily="2" charset="-122"/>
                <a:ea typeface="宋体" pitchFamily="2" charset="-122"/>
              </a:rPr>
              <a:t>有些设备可具有多种工作方式，典型情况是利用</a:t>
            </a:r>
            <a:r>
              <a:rPr kumimoji="1" lang="en-US" altLang="zh-CN" sz="2800">
                <a:latin typeface="宋体" pitchFamily="2" charset="-122"/>
                <a:ea typeface="宋体" pitchFamily="2" charset="-122"/>
              </a:rPr>
              <a:t>RS232</a:t>
            </a:r>
            <a:r>
              <a:rPr kumimoji="1" lang="zh-CN" altLang="en-US" sz="2800">
                <a:latin typeface="宋体" pitchFamily="2" charset="-122"/>
                <a:ea typeface="宋体" pitchFamily="2" charset="-122"/>
              </a:rPr>
              <a:t>接口进行异步通信。在启动该接口之前，应先按通信规程设定参数：波特率、奇偶校验方式、停止位数目及数据字节程度等。</a:t>
            </a:r>
            <a:endParaRPr kumimoji="1" lang="zh-CN" altLang="en-US" sz="280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795285A-5C4C-433C-9DF4-B4A251B22C5C}" type="slidenum">
              <a:rPr lang="en-US" altLang="zh-CN"/>
            </a:fld>
            <a:endParaRPr lang="en-US" altLang="zh-CN"/>
          </a:p>
        </p:txBody>
      </p:sp>
      <p:sp>
        <p:nvSpPr>
          <p:cNvPr id="549890" name="Rectangle 2"/>
          <p:cNvSpPr>
            <a:spLocks noGrp="1" noChangeArrowheads="1"/>
          </p:cNvSpPr>
          <p:nvPr>
            <p:ph type="title"/>
          </p:nvPr>
        </p:nvSpPr>
        <p:spPr>
          <a:xfrm>
            <a:off x="323850" y="214313"/>
            <a:ext cx="8620125" cy="627062"/>
          </a:xfrm>
        </p:spPr>
        <p:txBody>
          <a:bodyPr>
            <a:normAutofit fontScale="90000"/>
          </a:bodyPr>
          <a:lstStyle/>
          <a:p>
            <a:pPr algn="l"/>
            <a:r>
              <a:rPr lang="en-US" altLang="zh-CN" sz="3600" dirty="0">
                <a:latin typeface="黑体" panose="02010609060101010101" pitchFamily="49" charset="-122"/>
              </a:rPr>
              <a:t>(</a:t>
            </a:r>
            <a:r>
              <a:rPr lang="en-US" altLang="zh-CN" sz="3600" dirty="0"/>
              <a:t>6</a:t>
            </a:r>
            <a:r>
              <a:rPr lang="en-US" altLang="zh-CN" sz="3600" dirty="0">
                <a:latin typeface="黑体" panose="02010609060101010101" pitchFamily="49" charset="-122"/>
              </a:rPr>
              <a:t>)</a:t>
            </a:r>
            <a:r>
              <a:rPr lang="zh-CN" altLang="en-US" sz="3600" dirty="0"/>
              <a:t>启动</a:t>
            </a:r>
            <a:r>
              <a:rPr lang="en-US" altLang="zh-CN" sz="3600" dirty="0"/>
              <a:t>I/O</a:t>
            </a:r>
            <a:r>
              <a:rPr lang="zh-CN" altLang="en-US" sz="3600" dirty="0"/>
              <a:t>设备</a:t>
            </a:r>
            <a:endParaRPr lang="zh-CN" altLang="en-US" sz="3600" dirty="0"/>
          </a:p>
        </p:txBody>
      </p:sp>
      <p:sp>
        <p:nvSpPr>
          <p:cNvPr id="549891" name="Text Box 3"/>
          <p:cNvSpPr txBox="1">
            <a:spLocks noChangeArrowheads="1"/>
          </p:cNvSpPr>
          <p:nvPr/>
        </p:nvSpPr>
        <p:spPr bwMode="auto">
          <a:xfrm>
            <a:off x="591344" y="1412776"/>
            <a:ext cx="7961312"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宋体" pitchFamily="2" charset="-122"/>
                <a:ea typeface="宋体" pitchFamily="2" charset="-122"/>
              </a:rPr>
              <a:t>在完成上述各项工作之后，驱动程序可以向控制器中的命令寄存器传送相应的命令。</a:t>
            </a:r>
            <a:endParaRPr kumimoji="1" lang="zh-CN" altLang="en-US" sz="2800" dirty="0">
              <a:latin typeface="宋体" pitchFamily="2" charset="-122"/>
              <a:ea typeface="宋体" pitchFamily="2" charset="-122"/>
            </a:endParaRPr>
          </a:p>
          <a:p>
            <a:r>
              <a:rPr kumimoji="1" lang="zh-CN" altLang="en-US" sz="2800" dirty="0">
                <a:latin typeface="宋体" pitchFamily="2" charset="-122"/>
                <a:ea typeface="宋体" pitchFamily="2" charset="-122"/>
              </a:rPr>
              <a:t>驱动程序发出</a:t>
            </a:r>
            <a:r>
              <a:rPr kumimoji="1" lang="en-US" altLang="zh-CN" sz="2800" dirty="0">
                <a:latin typeface="宋体" pitchFamily="2" charset="-122"/>
                <a:ea typeface="宋体" pitchFamily="2" charset="-122"/>
              </a:rPr>
              <a:t>I/O</a:t>
            </a:r>
            <a:r>
              <a:rPr kumimoji="1" lang="zh-CN" altLang="en-US" sz="2800" dirty="0">
                <a:latin typeface="宋体" pitchFamily="2" charset="-122"/>
                <a:ea typeface="宋体" pitchFamily="2" charset="-122"/>
              </a:rPr>
              <a:t>命令后，基本的</a:t>
            </a:r>
            <a:r>
              <a:rPr kumimoji="1" lang="en-US" altLang="zh-CN" sz="2800" dirty="0">
                <a:latin typeface="宋体" pitchFamily="2" charset="-122"/>
                <a:ea typeface="宋体" pitchFamily="2" charset="-122"/>
              </a:rPr>
              <a:t>I/O</a:t>
            </a:r>
            <a:r>
              <a:rPr kumimoji="1" lang="zh-CN" altLang="en-US" sz="2800" dirty="0">
                <a:latin typeface="宋体" pitchFamily="2" charset="-122"/>
                <a:ea typeface="宋体" pitchFamily="2" charset="-122"/>
              </a:rPr>
              <a:t>操作是在设备控制器的控制下进行的。通常，</a:t>
            </a:r>
            <a:r>
              <a:rPr kumimoji="1" lang="en-US" altLang="zh-CN" sz="2800" dirty="0">
                <a:latin typeface="宋体" pitchFamily="2" charset="-122"/>
                <a:ea typeface="宋体" pitchFamily="2" charset="-122"/>
              </a:rPr>
              <a:t>I/O</a:t>
            </a:r>
            <a:r>
              <a:rPr kumimoji="1" lang="zh-CN" altLang="en-US" sz="2800" dirty="0">
                <a:latin typeface="宋体" pitchFamily="2" charset="-122"/>
                <a:ea typeface="宋体" pitchFamily="2" charset="-122"/>
              </a:rPr>
              <a:t>操作所需完成的工作较多，需要一定的时间，如读</a:t>
            </a:r>
            <a:r>
              <a:rPr kumimoji="1" lang="en-US" altLang="zh-CN" sz="2800" dirty="0">
                <a:latin typeface="宋体" pitchFamily="2" charset="-122"/>
                <a:ea typeface="宋体" pitchFamily="2" charset="-122"/>
              </a:rPr>
              <a:t>/</a:t>
            </a:r>
            <a:r>
              <a:rPr kumimoji="1" lang="zh-CN" altLang="en-US" sz="2800" dirty="0">
                <a:latin typeface="宋体" pitchFamily="2" charset="-122"/>
                <a:ea typeface="宋体" pitchFamily="2" charset="-122"/>
              </a:rPr>
              <a:t>写一个盘块中的数据，此时驱动</a:t>
            </a:r>
            <a:r>
              <a:rPr kumimoji="1" lang="en-US" altLang="zh-CN" sz="2800" dirty="0">
                <a:latin typeface="宋体" pitchFamily="2" charset="-122"/>
                <a:ea typeface="宋体" pitchFamily="2" charset="-122"/>
              </a:rPr>
              <a:t>(</a:t>
            </a:r>
            <a:r>
              <a:rPr kumimoji="1" lang="zh-CN" altLang="en-US" sz="2800" dirty="0">
                <a:latin typeface="宋体" pitchFamily="2" charset="-122"/>
                <a:ea typeface="宋体" pitchFamily="2" charset="-122"/>
              </a:rPr>
              <a:t>程序</a:t>
            </a:r>
            <a:r>
              <a:rPr kumimoji="1" lang="en-US" altLang="zh-CN" sz="2800" dirty="0">
                <a:latin typeface="宋体" pitchFamily="2" charset="-122"/>
                <a:ea typeface="宋体" pitchFamily="2" charset="-122"/>
              </a:rPr>
              <a:t>)</a:t>
            </a:r>
            <a:r>
              <a:rPr kumimoji="1" lang="zh-CN" altLang="en-US" sz="2800" dirty="0">
                <a:latin typeface="宋体" pitchFamily="2" charset="-122"/>
                <a:ea typeface="宋体" pitchFamily="2" charset="-122"/>
              </a:rPr>
              <a:t>进程把自己阻塞起来，直到中断到来时才将它唤醒。</a:t>
            </a:r>
            <a:endParaRPr kumimoji="1" lang="zh-CN" altLang="en-US" sz="2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9" name="Rectangle 2"/>
          <p:cNvSpPr>
            <a:spLocks noGrp="1" noChangeArrowheads="1"/>
          </p:cNvSpPr>
          <p:nvPr>
            <p:ph type="title"/>
          </p:nvPr>
        </p:nvSpPr>
        <p:spPr/>
        <p:txBody>
          <a:bodyPr/>
          <a:lstStyle/>
          <a:p>
            <a:pPr eaLnBrk="1" hangingPunct="1"/>
            <a:r>
              <a:rPr lang="en-US" altLang="zh-CN" dirty="0" smtClean="0"/>
              <a:t>6.4.3   </a:t>
            </a:r>
            <a:r>
              <a:rPr lang="zh-CN" altLang="en-US" dirty="0" smtClean="0"/>
              <a:t>对</a:t>
            </a:r>
            <a:r>
              <a:rPr lang="en-US" altLang="zh-CN" dirty="0" smtClean="0"/>
              <a:t>I/O</a:t>
            </a:r>
            <a:r>
              <a:rPr lang="zh-CN" altLang="en-US" dirty="0" smtClean="0"/>
              <a:t>设备的控制方式 </a:t>
            </a:r>
            <a:endParaRPr lang="zh-CN" altLang="en-US" dirty="0" smtClean="0"/>
          </a:p>
        </p:txBody>
      </p:sp>
      <p:sp>
        <p:nvSpPr>
          <p:cNvPr id="418819" name="Rectangle 3"/>
          <p:cNvSpPr>
            <a:spLocks noGrp="1" noChangeArrowheads="1"/>
          </p:cNvSpPr>
          <p:nvPr>
            <p:ph idx="1"/>
          </p:nvPr>
        </p:nvSpPr>
        <p:spPr/>
        <p:txBody>
          <a:bodyPr>
            <a:normAutofit/>
          </a:bodyPr>
          <a:lstStyle/>
          <a:p>
            <a:pPr eaLnBrk="1" hangingPunct="1">
              <a:buFont typeface="Wingdings" panose="05000000000000000000" pitchFamily="2" charset="2"/>
              <a:buNone/>
            </a:pPr>
            <a:r>
              <a:rPr lang="en-US" altLang="zh-CN" sz="3600" dirty="0" smtClean="0"/>
              <a:t>1.</a:t>
            </a:r>
            <a:r>
              <a:rPr lang="zh-CN" altLang="en-US" sz="3600" dirty="0" smtClean="0">
                <a:latin typeface="宋体" pitchFamily="2" charset="-122"/>
              </a:rPr>
              <a:t>程序</a:t>
            </a:r>
            <a:r>
              <a:rPr lang="en-US" altLang="zh-CN" sz="3600" dirty="0" smtClean="0"/>
              <a:t>I/O</a:t>
            </a:r>
            <a:r>
              <a:rPr lang="zh-CN" altLang="en-US" sz="3600" dirty="0" smtClean="0">
                <a:latin typeface="宋体" pitchFamily="2" charset="-122"/>
              </a:rPr>
              <a:t>方式</a:t>
            </a:r>
            <a:r>
              <a:rPr lang="zh-CN" altLang="en-US" sz="3600" dirty="0" smtClean="0"/>
              <a:t> </a:t>
            </a:r>
            <a:endParaRPr lang="zh-CN" altLang="en-US" sz="3600" dirty="0" smtClean="0"/>
          </a:p>
          <a:p>
            <a:pPr marL="457200" lvl="1" indent="0" eaLnBrk="1" hangingPunct="1">
              <a:buNone/>
            </a:pPr>
            <a:r>
              <a:rPr lang="zh-CN" altLang="en-US" dirty="0" smtClean="0">
                <a:latin typeface="宋体" pitchFamily="2" charset="-122"/>
              </a:rPr>
              <a:t>  忙</a:t>
            </a:r>
            <a:r>
              <a:rPr lang="en-US" altLang="zh-CN" dirty="0" smtClean="0"/>
              <a:t>-</a:t>
            </a:r>
            <a:r>
              <a:rPr lang="zh-CN" altLang="en-US" dirty="0" smtClean="0">
                <a:latin typeface="宋体" pitchFamily="2" charset="-122"/>
              </a:rPr>
              <a:t>等待方式、查询方式</a:t>
            </a:r>
            <a:r>
              <a:rPr lang="en-US" altLang="zh-CN" dirty="0" smtClean="0">
                <a:latin typeface="Times New Roman" pitchFamily="18" charset="0"/>
              </a:rPr>
              <a:t>——</a:t>
            </a:r>
            <a:r>
              <a:rPr lang="en-US" altLang="zh-CN" dirty="0" smtClean="0"/>
              <a:t>CPU</a:t>
            </a:r>
            <a:r>
              <a:rPr lang="zh-CN" altLang="en-US" dirty="0" smtClean="0">
                <a:latin typeface="宋体" pitchFamily="2" charset="-122"/>
              </a:rPr>
              <a:t>极大浪费</a:t>
            </a:r>
            <a:r>
              <a:rPr lang="zh-CN" altLang="en-US" dirty="0" smtClean="0"/>
              <a:t> </a:t>
            </a:r>
            <a:endParaRPr lang="en-US" altLang="zh-CN" dirty="0" smtClean="0"/>
          </a:p>
          <a:p>
            <a:pPr marL="457200" lvl="1" indent="0" eaLnBrk="1" hangingPunct="1">
              <a:buNone/>
            </a:pPr>
            <a:endParaRPr lang="zh-CN" altLang="en-US" sz="2400" dirty="0" smtClean="0"/>
          </a:p>
          <a:p>
            <a:pPr eaLnBrk="1" hangingPunct="1">
              <a:buFont typeface="Wingdings" panose="05000000000000000000" pitchFamily="2" charset="2"/>
              <a:buNone/>
            </a:pPr>
            <a:r>
              <a:rPr lang="en-US" altLang="zh-CN" sz="3600" dirty="0" smtClean="0"/>
              <a:t>2.</a:t>
            </a:r>
            <a:r>
              <a:rPr lang="zh-CN" altLang="en-US" sz="3600" dirty="0" smtClean="0">
                <a:latin typeface="宋体" pitchFamily="2" charset="-122"/>
              </a:rPr>
              <a:t>中断驱动</a:t>
            </a:r>
            <a:r>
              <a:rPr lang="en-US" altLang="zh-CN" sz="3600" dirty="0" smtClean="0"/>
              <a:t>I/O</a:t>
            </a:r>
            <a:r>
              <a:rPr lang="zh-CN" altLang="en-US" sz="3600" dirty="0" smtClean="0">
                <a:latin typeface="宋体" pitchFamily="2" charset="-122"/>
              </a:rPr>
              <a:t>控制方式</a:t>
            </a:r>
            <a:endParaRPr lang="zh-CN" altLang="en-US" sz="3600" dirty="0" smtClean="0">
              <a:latin typeface="宋体" pitchFamily="2" charset="-122"/>
            </a:endParaRPr>
          </a:p>
          <a:p>
            <a:pPr marL="457200" lvl="1" indent="0" eaLnBrk="1" hangingPunct="1">
              <a:buNone/>
            </a:pPr>
            <a:r>
              <a:rPr lang="zh-CN" altLang="en-US" dirty="0" smtClean="0">
                <a:solidFill>
                  <a:srgbClr val="0033CC"/>
                </a:solidFill>
                <a:latin typeface="宋体" pitchFamily="2" charset="-122"/>
              </a:rPr>
              <a:t>  </a:t>
            </a:r>
            <a:r>
              <a:rPr lang="zh-CN" altLang="en-US" dirty="0" smtClean="0">
                <a:solidFill>
                  <a:srgbClr val="FF0000"/>
                </a:solidFill>
                <a:latin typeface="宋体" pitchFamily="2" charset="-122"/>
              </a:rPr>
              <a:t>使</a:t>
            </a:r>
            <a:r>
              <a:rPr lang="en-US" altLang="zh-CN" dirty="0" smtClean="0">
                <a:solidFill>
                  <a:srgbClr val="FF0000"/>
                </a:solidFill>
                <a:latin typeface="宋体" pitchFamily="2" charset="-122"/>
              </a:rPr>
              <a:t>CPU</a:t>
            </a:r>
            <a:r>
              <a:rPr lang="zh-CN" altLang="en-US" dirty="0" smtClean="0">
                <a:solidFill>
                  <a:srgbClr val="FF0000"/>
                </a:solidFill>
                <a:latin typeface="宋体" pitchFamily="2" charset="-122"/>
              </a:rPr>
              <a:t>和</a:t>
            </a:r>
            <a:r>
              <a:rPr lang="en-US" altLang="zh-CN" dirty="0" smtClean="0">
                <a:solidFill>
                  <a:srgbClr val="FF0000"/>
                </a:solidFill>
                <a:latin typeface="宋体" pitchFamily="2" charset="-122"/>
              </a:rPr>
              <a:t>I/O</a:t>
            </a:r>
            <a:r>
              <a:rPr lang="zh-CN" altLang="en-US" dirty="0" smtClean="0">
                <a:solidFill>
                  <a:srgbClr val="FF0000"/>
                </a:solidFill>
                <a:latin typeface="宋体" pitchFamily="2" charset="-122"/>
              </a:rPr>
              <a:t>设备并行工作。</a:t>
            </a:r>
            <a:endParaRPr lang="en-US" altLang="zh-CN" dirty="0" smtClean="0">
              <a:solidFill>
                <a:srgbClr val="FF0000"/>
              </a:solidFill>
              <a:latin typeface="宋体" pitchFamily="2" charset="-122"/>
            </a:endParaRPr>
          </a:p>
          <a:p>
            <a:pPr marL="457200" lvl="1" indent="0" eaLnBrk="1" hangingPunct="1">
              <a:buNone/>
            </a:pPr>
            <a:endParaRPr lang="en-US" altLang="zh-CN" dirty="0">
              <a:latin typeface="宋体" pitchFamily="2" charset="-122"/>
            </a:endParaRPr>
          </a:p>
          <a:p>
            <a:pPr marL="457200" lvl="1" indent="0" eaLnBrk="1" hangingPunct="1">
              <a:buNone/>
            </a:pPr>
            <a:r>
              <a:rPr lang="zh-CN" altLang="en-US" dirty="0" smtClean="0">
                <a:latin typeface="宋体" pitchFamily="2" charset="-122"/>
              </a:rPr>
              <a:t>教材：图</a:t>
            </a:r>
            <a:r>
              <a:rPr lang="en-US" altLang="zh-CN" dirty="0" smtClean="0">
                <a:latin typeface="宋体" pitchFamily="2" charset="-122"/>
              </a:rPr>
              <a:t>6-13 </a:t>
            </a:r>
            <a:r>
              <a:rPr lang="zh-CN" altLang="en-US" dirty="0" smtClean="0">
                <a:latin typeface="宋体" pitchFamily="2" charset="-122"/>
              </a:rPr>
              <a:t>程序</a:t>
            </a:r>
            <a:r>
              <a:rPr lang="en-US" altLang="zh-CN" dirty="0" smtClean="0">
                <a:latin typeface="宋体" pitchFamily="2" charset="-122"/>
              </a:rPr>
              <a:t>I/O</a:t>
            </a:r>
            <a:r>
              <a:rPr lang="zh-CN" altLang="en-US" dirty="0" smtClean="0">
                <a:latin typeface="宋体" pitchFamily="2" charset="-122"/>
              </a:rPr>
              <a:t>和中断驱动方式的流程</a:t>
            </a:r>
            <a:endParaRPr lang="zh-CN" altLang="en-US"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D6CB1ADD-D6DE-47C6-A596-DCF420D8E6A9}"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Effect transition="in" filter="wipe(up)">
                                      <p:cBhvr>
                                        <p:cTn id="7" dur="500"/>
                                        <p:tgtEl>
                                          <p:spTgt spid="418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8819">
                                            <p:txEl>
                                              <p:pRg st="1" end="1"/>
                                            </p:txEl>
                                          </p:spTgt>
                                        </p:tgtEl>
                                        <p:attrNameLst>
                                          <p:attrName>style.visibility</p:attrName>
                                        </p:attrNameLst>
                                      </p:cBhvr>
                                      <p:to>
                                        <p:strVal val="visible"/>
                                      </p:to>
                                    </p:set>
                                    <p:animEffect transition="in" filter="wipe(up)">
                                      <p:cBhvr>
                                        <p:cTn id="12" dur="500"/>
                                        <p:tgtEl>
                                          <p:spTgt spid="418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8819">
                                            <p:txEl>
                                              <p:pRg st="3" end="3"/>
                                            </p:txEl>
                                          </p:spTgt>
                                        </p:tgtEl>
                                        <p:attrNameLst>
                                          <p:attrName>style.visibility</p:attrName>
                                        </p:attrNameLst>
                                      </p:cBhvr>
                                      <p:to>
                                        <p:strVal val="visible"/>
                                      </p:to>
                                    </p:set>
                                    <p:animEffect transition="in" filter="wipe(up)">
                                      <p:cBhvr>
                                        <p:cTn id="17" dur="500"/>
                                        <p:tgtEl>
                                          <p:spTgt spid="4188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8819">
                                            <p:txEl>
                                              <p:pRg st="4" end="4"/>
                                            </p:txEl>
                                          </p:spTgt>
                                        </p:tgtEl>
                                        <p:attrNameLst>
                                          <p:attrName>style.visibility</p:attrName>
                                        </p:attrNameLst>
                                      </p:cBhvr>
                                      <p:to>
                                        <p:strVal val="visible"/>
                                      </p:to>
                                    </p:set>
                                    <p:animEffect transition="in" filter="wipe(up)">
                                      <p:cBhvr>
                                        <p:cTn id="22" dur="500"/>
                                        <p:tgtEl>
                                          <p:spTgt spid="4188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8819">
                                            <p:txEl>
                                              <p:pRg st="6" end="6"/>
                                            </p:txEl>
                                          </p:spTgt>
                                        </p:tgtEl>
                                        <p:attrNameLst>
                                          <p:attrName>style.visibility</p:attrName>
                                        </p:attrNameLst>
                                      </p:cBhvr>
                                      <p:to>
                                        <p:strVal val="visible"/>
                                      </p:to>
                                    </p:set>
                                    <p:animEffect transition="in" filter="wipe(up)">
                                      <p:cBhvr>
                                        <p:cTn id="27" dur="500"/>
                                        <p:tgtEl>
                                          <p:spTgt spid="418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ldLvl="2" autoUpdateAnimBg="0"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9" name="Rectangle 2"/>
          <p:cNvSpPr>
            <a:spLocks noGrp="1" noChangeArrowheads="1"/>
          </p:cNvSpPr>
          <p:nvPr>
            <p:ph type="title"/>
          </p:nvPr>
        </p:nvSpPr>
        <p:spPr/>
        <p:txBody>
          <a:bodyPr/>
          <a:lstStyle/>
          <a:p>
            <a:r>
              <a:rPr lang="en-US" altLang="zh-CN" dirty="0"/>
              <a:t>6.4.3   </a:t>
            </a:r>
            <a:r>
              <a:rPr lang="zh-CN" altLang="en-US" dirty="0"/>
              <a:t>对</a:t>
            </a:r>
            <a:r>
              <a:rPr lang="en-US" altLang="zh-CN" dirty="0"/>
              <a:t>I/O</a:t>
            </a:r>
            <a:r>
              <a:rPr lang="zh-CN" altLang="en-US" dirty="0"/>
              <a:t>设备的控制方式 </a:t>
            </a:r>
            <a:endParaRPr lang="zh-CN" altLang="en-US" dirty="0" smtClean="0"/>
          </a:p>
        </p:txBody>
      </p:sp>
      <p:sp>
        <p:nvSpPr>
          <p:cNvPr id="418819" name="Rectangle 3"/>
          <p:cNvSpPr>
            <a:spLocks noGrp="1" noChangeArrowheads="1"/>
          </p:cNvSpPr>
          <p:nvPr>
            <p:ph idx="1"/>
          </p:nvPr>
        </p:nvSpPr>
        <p:spPr>
          <a:xfrm>
            <a:off x="323528" y="1628800"/>
            <a:ext cx="8229600" cy="4686320"/>
          </a:xfrm>
        </p:spPr>
        <p:txBody>
          <a:bodyPr>
            <a:normAutofit/>
          </a:bodyPr>
          <a:lstStyle/>
          <a:p>
            <a:pPr lvl="1" eaLnBrk="1" hangingPunct="1">
              <a:buFont typeface="Wingdings" panose="05000000000000000000" pitchFamily="2" charset="2"/>
              <a:buNone/>
            </a:pPr>
            <a:r>
              <a:rPr lang="zh-CN" altLang="en-US" sz="3200" dirty="0" smtClean="0">
                <a:solidFill>
                  <a:srgbClr val="FF0000"/>
                </a:solidFill>
                <a:latin typeface="黑体" panose="02010609060101010101" pitchFamily="49" charset="-122"/>
                <a:ea typeface="黑体" panose="02010609060101010101" pitchFamily="49" charset="-122"/>
              </a:rPr>
              <a:t>例如</a:t>
            </a:r>
            <a:r>
              <a:rPr lang="en-US" altLang="zh-CN" sz="3200" dirty="0" smtClean="0">
                <a:solidFill>
                  <a:srgbClr val="FF0000"/>
                </a:solidFill>
                <a:latin typeface="宋体" pitchFamily="2" charset="-122"/>
              </a:rPr>
              <a:t>:</a:t>
            </a:r>
            <a:endParaRPr lang="en-US" altLang="zh-CN" sz="3200" dirty="0" smtClean="0">
              <a:solidFill>
                <a:srgbClr val="FF0000"/>
              </a:solidFill>
              <a:latin typeface="宋体" pitchFamily="2" charset="-122"/>
            </a:endParaRPr>
          </a:p>
          <a:p>
            <a:pPr lvl="1" eaLnBrk="1" hangingPunct="1">
              <a:buFont typeface="Wingdings" panose="05000000000000000000" pitchFamily="2" charset="2"/>
              <a:buChar char="u"/>
            </a:pPr>
            <a:r>
              <a:rPr lang="zh-CN" altLang="en-US" dirty="0" smtClean="0">
                <a:latin typeface="宋体" pitchFamily="2" charset="-122"/>
              </a:rPr>
              <a:t>设从终端输入一个字符约为</a:t>
            </a:r>
            <a:r>
              <a:rPr lang="en-US" altLang="zh-CN" dirty="0" smtClean="0">
                <a:latin typeface="宋体" pitchFamily="2" charset="-122"/>
              </a:rPr>
              <a:t>100ms</a:t>
            </a:r>
            <a:r>
              <a:rPr lang="zh-CN" altLang="en-US" dirty="0" smtClean="0">
                <a:latin typeface="宋体" pitchFamily="2" charset="-122"/>
              </a:rPr>
              <a:t>，而将字符送入缓冲区的时间为</a:t>
            </a:r>
            <a:r>
              <a:rPr lang="en-US" altLang="zh-CN" dirty="0" smtClean="0">
                <a:latin typeface="宋体" pitchFamily="2" charset="-122"/>
              </a:rPr>
              <a:t>0</a:t>
            </a:r>
            <a:r>
              <a:rPr lang="en-US" altLang="zh-CN" dirty="0" smtClean="0">
                <a:latin typeface="宋体" pitchFamily="2" charset="-122"/>
                <a:cs typeface="Times New Roman" pitchFamily="18" charset="0"/>
              </a:rPr>
              <a:t>.</a:t>
            </a:r>
            <a:r>
              <a:rPr lang="en-US" altLang="zh-CN" dirty="0" smtClean="0">
                <a:latin typeface="宋体" pitchFamily="2" charset="-122"/>
              </a:rPr>
              <a:t>1ms</a:t>
            </a:r>
            <a:r>
              <a:rPr lang="zh-CN" altLang="en-US" dirty="0" smtClean="0">
                <a:latin typeface="宋体" pitchFamily="2" charset="-122"/>
              </a:rPr>
              <a:t>，采用程序</a:t>
            </a:r>
            <a:r>
              <a:rPr lang="en-US" altLang="zh-CN" dirty="0" smtClean="0">
                <a:latin typeface="宋体" pitchFamily="2" charset="-122"/>
              </a:rPr>
              <a:t>I/O</a:t>
            </a:r>
            <a:r>
              <a:rPr lang="zh-CN" altLang="en-US" dirty="0" smtClean="0">
                <a:latin typeface="宋体" pitchFamily="2" charset="-122"/>
              </a:rPr>
              <a:t>方式，</a:t>
            </a:r>
            <a:r>
              <a:rPr lang="en-US" altLang="zh-CN" dirty="0" smtClean="0">
                <a:latin typeface="宋体" pitchFamily="2" charset="-122"/>
              </a:rPr>
              <a:t>CPU</a:t>
            </a:r>
            <a:r>
              <a:rPr lang="zh-CN" altLang="en-US" dirty="0" smtClean="0">
                <a:latin typeface="宋体" pitchFamily="2" charset="-122"/>
              </a:rPr>
              <a:t>约有</a:t>
            </a:r>
            <a:r>
              <a:rPr lang="en-US" altLang="zh-CN" dirty="0" smtClean="0">
                <a:latin typeface="宋体" pitchFamily="2" charset="-122"/>
              </a:rPr>
              <a:t>99</a:t>
            </a:r>
            <a:r>
              <a:rPr lang="en-US" altLang="zh-CN" dirty="0" smtClean="0">
                <a:latin typeface="宋体" pitchFamily="2" charset="-122"/>
                <a:cs typeface="Times New Roman" pitchFamily="18" charset="0"/>
              </a:rPr>
              <a:t>.</a:t>
            </a:r>
            <a:r>
              <a:rPr lang="en-US" altLang="zh-CN" dirty="0" smtClean="0">
                <a:latin typeface="宋体" pitchFamily="2" charset="-122"/>
              </a:rPr>
              <a:t>9ms</a:t>
            </a:r>
            <a:r>
              <a:rPr lang="zh-CN" altLang="en-US" dirty="0" smtClean="0">
                <a:latin typeface="宋体" pitchFamily="2" charset="-122"/>
              </a:rPr>
              <a:t>的时间在忙</a:t>
            </a:r>
            <a:r>
              <a:rPr lang="en-US" altLang="zh-CN" dirty="0" smtClean="0">
                <a:latin typeface="宋体" pitchFamily="2" charset="-122"/>
              </a:rPr>
              <a:t>-</a:t>
            </a:r>
            <a:r>
              <a:rPr lang="zh-CN" altLang="en-US" dirty="0" smtClean="0">
                <a:latin typeface="宋体" pitchFamily="2" charset="-122"/>
              </a:rPr>
              <a:t>等待中。采用中断驱动方式，</a:t>
            </a:r>
            <a:r>
              <a:rPr lang="en-US" altLang="zh-CN" dirty="0" smtClean="0">
                <a:latin typeface="宋体" pitchFamily="2" charset="-122"/>
              </a:rPr>
              <a:t>CPU</a:t>
            </a:r>
            <a:r>
              <a:rPr lang="zh-CN" altLang="en-US" dirty="0" smtClean="0">
                <a:latin typeface="宋体" pitchFamily="2" charset="-122"/>
              </a:rPr>
              <a:t>可利用这</a:t>
            </a:r>
            <a:r>
              <a:rPr lang="en-US" altLang="zh-CN" dirty="0" smtClean="0">
                <a:latin typeface="宋体" pitchFamily="2" charset="-122"/>
              </a:rPr>
              <a:t>99</a:t>
            </a:r>
            <a:r>
              <a:rPr lang="en-US" altLang="zh-CN" dirty="0" smtClean="0">
                <a:latin typeface="宋体" pitchFamily="2" charset="-122"/>
                <a:cs typeface="Times New Roman" pitchFamily="18" charset="0"/>
              </a:rPr>
              <a:t>.</a:t>
            </a:r>
            <a:r>
              <a:rPr lang="en-US" altLang="zh-CN" dirty="0" smtClean="0">
                <a:latin typeface="宋体" pitchFamily="2" charset="-122"/>
              </a:rPr>
              <a:t>9ms</a:t>
            </a:r>
            <a:r>
              <a:rPr lang="zh-CN" altLang="en-US" dirty="0" smtClean="0">
                <a:latin typeface="宋体" pitchFamily="2" charset="-122"/>
              </a:rPr>
              <a:t>的时间做其它事情，而仅用</a:t>
            </a:r>
            <a:r>
              <a:rPr lang="en-US" altLang="zh-CN" dirty="0" smtClean="0">
                <a:latin typeface="宋体" pitchFamily="2" charset="-122"/>
              </a:rPr>
              <a:t>0</a:t>
            </a:r>
            <a:r>
              <a:rPr lang="en-US" altLang="zh-CN" dirty="0" smtClean="0">
                <a:latin typeface="宋体" pitchFamily="2" charset="-122"/>
                <a:cs typeface="Times New Roman" pitchFamily="18" charset="0"/>
              </a:rPr>
              <a:t>.</a:t>
            </a:r>
            <a:r>
              <a:rPr lang="en-US" altLang="zh-CN" dirty="0" smtClean="0">
                <a:latin typeface="宋体" pitchFamily="2" charset="-122"/>
              </a:rPr>
              <a:t>1ms</a:t>
            </a:r>
            <a:r>
              <a:rPr lang="zh-CN" altLang="en-US" dirty="0" smtClean="0">
                <a:latin typeface="宋体" pitchFamily="2" charset="-122"/>
              </a:rPr>
              <a:t>时间处理中断请求。成百倍地提高</a:t>
            </a:r>
            <a:r>
              <a:rPr lang="en-US" altLang="zh-CN" dirty="0" smtClean="0">
                <a:latin typeface="宋体" pitchFamily="2" charset="-122"/>
              </a:rPr>
              <a:t>CPU</a:t>
            </a:r>
            <a:r>
              <a:rPr lang="zh-CN" altLang="en-US" dirty="0" smtClean="0">
                <a:latin typeface="宋体" pitchFamily="2" charset="-122"/>
              </a:rPr>
              <a:t>利用率。 </a:t>
            </a:r>
            <a:endParaRPr lang="zh-CN" altLang="en-US" dirty="0" smtClean="0">
              <a:latin typeface="宋体" pitchFamily="2" charset="-122"/>
            </a:endParaRPr>
          </a:p>
          <a:p>
            <a:pPr lvl="1" eaLnBrk="1" hangingPunct="1">
              <a:buFont typeface="Wingdings" panose="05000000000000000000" pitchFamily="2" charset="2"/>
              <a:buChar char="u"/>
            </a:pPr>
            <a:r>
              <a:rPr lang="zh-CN" altLang="en-US" dirty="0" smtClean="0">
                <a:solidFill>
                  <a:srgbClr val="FF0000"/>
                </a:solidFill>
                <a:latin typeface="宋体" pitchFamily="2" charset="-122"/>
              </a:rPr>
              <a:t>仍以字节为单位进行</a:t>
            </a:r>
            <a:r>
              <a:rPr lang="en-US" altLang="zh-CN" dirty="0" smtClean="0">
                <a:solidFill>
                  <a:srgbClr val="FF0000"/>
                </a:solidFill>
                <a:latin typeface="宋体" pitchFamily="2" charset="-122"/>
              </a:rPr>
              <a:t>I/O</a:t>
            </a:r>
            <a:r>
              <a:rPr lang="zh-CN" altLang="en-US" dirty="0" smtClean="0">
                <a:solidFill>
                  <a:srgbClr val="FF0000"/>
                </a:solidFill>
                <a:latin typeface="宋体" pitchFamily="2" charset="-122"/>
              </a:rPr>
              <a:t>的  </a:t>
            </a:r>
            <a:r>
              <a:rPr lang="zh-CN" altLang="en-US" dirty="0" smtClean="0">
                <a:solidFill>
                  <a:srgbClr val="FF0000"/>
                </a:solidFill>
              </a:rPr>
              <a:t> </a:t>
            </a:r>
            <a:endParaRPr lang="zh-CN" altLang="en-US" dirty="0" smtClean="0">
              <a:solidFill>
                <a:srgbClr val="FF0000"/>
              </a:solidFill>
            </a:endParaRPr>
          </a:p>
        </p:txBody>
      </p:sp>
      <p:sp>
        <p:nvSpPr>
          <p:cNvPr id="4" name="灯片编号占位符 5"/>
          <p:cNvSpPr>
            <a:spLocks noGrp="1"/>
          </p:cNvSpPr>
          <p:nvPr>
            <p:ph type="sldNum" sz="quarter" idx="12"/>
          </p:nvPr>
        </p:nvSpPr>
        <p:spPr/>
        <p:txBody>
          <a:bodyPr/>
          <a:lstStyle/>
          <a:p>
            <a:pPr>
              <a:defRPr/>
            </a:pPr>
            <a:fld id="{D6CB1ADD-D6DE-47C6-A596-DCF420D8E6A9}"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Effect transition="in" filter="wipe(up)">
                                      <p:cBhvr>
                                        <p:cTn id="7" dur="500"/>
                                        <p:tgtEl>
                                          <p:spTgt spid="418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8819">
                                            <p:txEl>
                                              <p:pRg st="1" end="1"/>
                                            </p:txEl>
                                          </p:spTgt>
                                        </p:tgtEl>
                                        <p:attrNameLst>
                                          <p:attrName>style.visibility</p:attrName>
                                        </p:attrNameLst>
                                      </p:cBhvr>
                                      <p:to>
                                        <p:strVal val="visible"/>
                                      </p:to>
                                    </p:set>
                                    <p:animEffect transition="in" filter="wipe(up)">
                                      <p:cBhvr>
                                        <p:cTn id="12" dur="500"/>
                                        <p:tgtEl>
                                          <p:spTgt spid="418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8819">
                                            <p:txEl>
                                              <p:pRg st="2" end="2"/>
                                            </p:txEl>
                                          </p:spTgt>
                                        </p:tgtEl>
                                        <p:attrNameLst>
                                          <p:attrName>style.visibility</p:attrName>
                                        </p:attrNameLst>
                                      </p:cBhvr>
                                      <p:to>
                                        <p:strVal val="visible"/>
                                      </p:to>
                                    </p:set>
                                    <p:animEffect transition="in" filter="wipe(up)">
                                      <p:cBhvr>
                                        <p:cTn id="17" dur="500"/>
                                        <p:tgtEl>
                                          <p:spTgt spid="418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ldLvl="2" autoUpdateAnimBg="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2"/>
          <p:cNvSpPr>
            <a:spLocks noGrp="1" noChangeArrowheads="1"/>
          </p:cNvSpPr>
          <p:nvPr>
            <p:ph type="title"/>
          </p:nvPr>
        </p:nvSpPr>
        <p:spPr/>
        <p:txBody>
          <a:bodyPr>
            <a:normAutofit/>
          </a:bodyPr>
          <a:lstStyle/>
          <a:p>
            <a:pPr algn="l" eaLnBrk="1" hangingPunct="1"/>
            <a:r>
              <a:rPr lang="en-US" altLang="zh-CN" sz="3600" dirty="0" smtClean="0"/>
              <a:t>3.  </a:t>
            </a:r>
            <a:r>
              <a:rPr lang="zh-CN" altLang="en-US" sz="3600" dirty="0" smtClean="0"/>
              <a:t>直接存储器访问</a:t>
            </a:r>
            <a:r>
              <a:rPr lang="en-US" altLang="zh-CN" sz="3600" dirty="0" smtClean="0"/>
              <a:t>DMA </a:t>
            </a:r>
            <a:r>
              <a:rPr lang="zh-CN" altLang="en-US" sz="3600" dirty="0" smtClean="0"/>
              <a:t>控制方式 </a:t>
            </a:r>
            <a:endParaRPr lang="zh-CN" altLang="en-US" sz="3600" dirty="0" smtClean="0"/>
          </a:p>
        </p:txBody>
      </p:sp>
      <p:sp>
        <p:nvSpPr>
          <p:cNvPr id="312324"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dirty="0" smtClean="0">
                <a:solidFill>
                  <a:srgbClr val="FF0000"/>
                </a:solidFill>
              </a:rPr>
              <a:t>1</a:t>
            </a:r>
            <a:r>
              <a:rPr lang="zh-CN" altLang="en-US" dirty="0" smtClean="0">
                <a:solidFill>
                  <a:srgbClr val="FF0000"/>
                </a:solidFill>
                <a:latin typeface="宋体" pitchFamily="2" charset="-122"/>
              </a:rPr>
              <a:t>．</a:t>
            </a:r>
            <a:r>
              <a:rPr lang="en-US" altLang="zh-CN" dirty="0" smtClean="0">
                <a:solidFill>
                  <a:srgbClr val="FF0000"/>
                </a:solidFill>
              </a:rPr>
              <a:t>DMA</a:t>
            </a:r>
            <a:r>
              <a:rPr lang="zh-CN" altLang="en-US" dirty="0" smtClean="0">
                <a:solidFill>
                  <a:srgbClr val="FF0000"/>
                </a:solidFill>
                <a:latin typeface="宋体" pitchFamily="2" charset="-122"/>
              </a:rPr>
              <a:t>（</a:t>
            </a:r>
            <a:r>
              <a:rPr lang="en-US" altLang="zh-CN" dirty="0" smtClean="0">
                <a:solidFill>
                  <a:srgbClr val="FF0000"/>
                </a:solidFill>
              </a:rPr>
              <a:t>Direct Memory Access</a:t>
            </a:r>
            <a:r>
              <a:rPr lang="zh-CN" altLang="en-US" dirty="0" smtClean="0">
                <a:solidFill>
                  <a:srgbClr val="FF0000"/>
                </a:solidFill>
                <a:latin typeface="宋体" pitchFamily="2" charset="-122"/>
              </a:rPr>
              <a:t>）控制方式的引入</a:t>
            </a:r>
            <a:r>
              <a:rPr lang="zh-CN" altLang="en-US" dirty="0" smtClean="0">
                <a:solidFill>
                  <a:srgbClr val="FF0000"/>
                </a:solidFill>
              </a:rPr>
              <a:t> </a:t>
            </a:r>
            <a:endParaRPr lang="zh-CN" altLang="en-US" dirty="0" smtClean="0">
              <a:solidFill>
                <a:srgbClr val="FF0000"/>
              </a:solidFill>
            </a:endParaRPr>
          </a:p>
          <a:p>
            <a:pPr lvl="1">
              <a:buFont typeface="Wingdings" panose="05000000000000000000" pitchFamily="2" charset="2"/>
              <a:buChar char="u"/>
            </a:pPr>
            <a:r>
              <a:rPr lang="zh-CN" altLang="en-US" dirty="0" smtClean="0">
                <a:latin typeface="宋体" pitchFamily="2" charset="-122"/>
              </a:rPr>
              <a:t>由于中断驱动方式仍以字节为单位进行</a:t>
            </a:r>
            <a:r>
              <a:rPr lang="en-US" altLang="zh-CN" dirty="0" smtClean="0"/>
              <a:t>I/O</a:t>
            </a:r>
            <a:r>
              <a:rPr lang="zh-CN" altLang="en-US" dirty="0" smtClean="0">
                <a:latin typeface="宋体" pitchFamily="2" charset="-122"/>
              </a:rPr>
              <a:t>的，用于控制块设备时是极其低效的（中断频繁），故引入了</a:t>
            </a:r>
            <a:r>
              <a:rPr lang="en-US" altLang="zh-CN" dirty="0">
                <a:latin typeface="宋体" pitchFamily="2" charset="-122"/>
              </a:rPr>
              <a:t>DMA</a:t>
            </a:r>
            <a:r>
              <a:rPr lang="zh-CN" altLang="en-US" dirty="0">
                <a:latin typeface="宋体" pitchFamily="2" charset="-122"/>
              </a:rPr>
              <a:t>方式</a:t>
            </a:r>
            <a:r>
              <a:rPr lang="zh-CN" altLang="en-US" dirty="0" smtClean="0">
                <a:latin typeface="宋体" pitchFamily="2" charset="-122"/>
              </a:rPr>
              <a:t>，以数据块为</a:t>
            </a:r>
            <a:r>
              <a:rPr lang="en-US" altLang="zh-CN" dirty="0" smtClean="0"/>
              <a:t>I/O</a:t>
            </a:r>
            <a:r>
              <a:rPr lang="zh-CN" altLang="en-US" dirty="0" smtClean="0">
                <a:latin typeface="宋体" pitchFamily="2" charset="-122"/>
              </a:rPr>
              <a:t>单位，比中断驱动方式又成百倍地提高效率。</a:t>
            </a:r>
            <a:r>
              <a:rPr lang="zh-CN" altLang="en-US" dirty="0" smtClean="0"/>
              <a:t> </a:t>
            </a:r>
            <a:endParaRPr lang="zh-CN" altLang="en-US" dirty="0" smtClean="0"/>
          </a:p>
          <a:p>
            <a:pPr lvl="1" eaLnBrk="1" hangingPunct="1">
              <a:buFont typeface="Wingdings" panose="05000000000000000000" pitchFamily="2" charset="2"/>
              <a:buChar char="u"/>
            </a:pPr>
            <a:r>
              <a:rPr lang="zh-CN" altLang="en-US" dirty="0" smtClean="0">
                <a:latin typeface="宋体" pitchFamily="2" charset="-122"/>
              </a:rPr>
              <a:t>进一步提高了</a:t>
            </a:r>
            <a:r>
              <a:rPr lang="en-US" altLang="zh-CN" dirty="0" smtClean="0"/>
              <a:t>CPU</a:t>
            </a:r>
            <a:r>
              <a:rPr lang="zh-CN" altLang="en-US" dirty="0" smtClean="0">
                <a:latin typeface="宋体" pitchFamily="2" charset="-122"/>
              </a:rPr>
              <a:t>与</a:t>
            </a:r>
            <a:r>
              <a:rPr lang="en-US" altLang="zh-CN" dirty="0" smtClean="0"/>
              <a:t>I/O</a:t>
            </a:r>
            <a:r>
              <a:rPr lang="zh-CN" altLang="en-US" dirty="0" smtClean="0">
                <a:latin typeface="宋体" pitchFamily="2" charset="-122"/>
              </a:rPr>
              <a:t>设备的并行操作程度。</a:t>
            </a:r>
            <a:r>
              <a:rPr lang="zh-CN" altLang="en-US" dirty="0" smtClean="0"/>
              <a:t> </a:t>
            </a:r>
            <a:endParaRPr lang="zh-CN" altLang="en-US" dirty="0" smtClean="0"/>
          </a:p>
        </p:txBody>
      </p:sp>
      <p:sp>
        <p:nvSpPr>
          <p:cNvPr id="4" name="灯片编号占位符 5"/>
          <p:cNvSpPr>
            <a:spLocks noGrp="1"/>
          </p:cNvSpPr>
          <p:nvPr>
            <p:ph type="sldNum" sz="quarter" idx="12"/>
          </p:nvPr>
        </p:nvSpPr>
        <p:spPr/>
        <p:txBody>
          <a:bodyPr/>
          <a:lstStyle/>
          <a:p>
            <a:pPr>
              <a:defRPr/>
            </a:pPr>
            <a:fld id="{02B7C739-C5F6-4B59-A7C7-47F450BD733C}" type="slidenum">
              <a:rPr lang="en-US" altLang="zh-CN"/>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a:bodyPr>
          <a:lstStyle/>
          <a:p>
            <a:r>
              <a:rPr lang="zh-CN" altLang="en-US" dirty="0" smtClean="0"/>
              <a:t>对</a:t>
            </a:r>
            <a:r>
              <a:rPr lang="en-US" altLang="zh-CN" dirty="0"/>
              <a:t>I/O</a:t>
            </a:r>
            <a:r>
              <a:rPr lang="zh-CN" altLang="en-US" dirty="0"/>
              <a:t>设备进行控制</a:t>
            </a:r>
            <a:br>
              <a:rPr lang="zh-CN" altLang="en-US" dirty="0"/>
            </a:br>
            <a:r>
              <a:rPr lang="zh-CN" altLang="en-US" dirty="0" smtClean="0"/>
              <a:t>对</a:t>
            </a:r>
            <a:r>
              <a:rPr lang="en-US" altLang="zh-CN" dirty="0"/>
              <a:t>I/O</a:t>
            </a:r>
            <a:r>
              <a:rPr lang="zh-CN" altLang="en-US" dirty="0"/>
              <a:t>设备进行控制是驱动程序的功能。目前对</a:t>
            </a:r>
            <a:r>
              <a:rPr lang="en-US" altLang="zh-CN" dirty="0"/>
              <a:t>I/O</a:t>
            </a:r>
            <a:r>
              <a:rPr lang="zh-CN" altLang="en-US" dirty="0"/>
              <a:t>设备有四种控制方式</a:t>
            </a:r>
            <a:r>
              <a:rPr lang="zh-CN" altLang="en-US" dirty="0" smtClean="0"/>
              <a:t>：</a:t>
            </a:r>
            <a:endParaRPr lang="en-US" altLang="zh-CN" dirty="0" smtClean="0"/>
          </a:p>
          <a:p>
            <a:pPr marL="457200" lvl="1" indent="0">
              <a:buNone/>
            </a:pPr>
            <a:r>
              <a:rPr lang="zh-CN" altLang="en-US" dirty="0" smtClean="0"/>
              <a:t>① </a:t>
            </a:r>
            <a:r>
              <a:rPr lang="zh-CN" altLang="en-US" dirty="0"/>
              <a:t>采用轮询的可编程</a:t>
            </a:r>
            <a:r>
              <a:rPr lang="en-US" altLang="zh-CN" dirty="0"/>
              <a:t>I/O</a:t>
            </a:r>
            <a:r>
              <a:rPr lang="zh-CN" altLang="en-US" dirty="0"/>
              <a:t>方式</a:t>
            </a:r>
            <a:r>
              <a:rPr lang="zh-CN" altLang="en-US" dirty="0" smtClean="0"/>
              <a:t>；</a:t>
            </a:r>
            <a:endParaRPr lang="en-US" altLang="zh-CN" dirty="0" smtClean="0"/>
          </a:p>
          <a:p>
            <a:pPr marL="457200" lvl="1" indent="0">
              <a:buNone/>
            </a:pPr>
            <a:r>
              <a:rPr lang="zh-CN" altLang="en-US" dirty="0" smtClean="0"/>
              <a:t>② </a:t>
            </a:r>
            <a:r>
              <a:rPr lang="zh-CN" altLang="en-US" dirty="0"/>
              <a:t>采用中断的可编程</a:t>
            </a:r>
            <a:r>
              <a:rPr lang="en-US" altLang="zh-CN" dirty="0"/>
              <a:t>I/O</a:t>
            </a:r>
            <a:r>
              <a:rPr lang="zh-CN" altLang="en-US" dirty="0"/>
              <a:t>方式</a:t>
            </a:r>
            <a:r>
              <a:rPr lang="zh-CN" altLang="en-US" dirty="0" smtClean="0"/>
              <a:t>；</a:t>
            </a:r>
            <a:endParaRPr lang="en-US" altLang="zh-CN" dirty="0" smtClean="0"/>
          </a:p>
          <a:p>
            <a:pPr marL="457200" lvl="1" indent="0">
              <a:buNone/>
            </a:pPr>
            <a:r>
              <a:rPr lang="zh-CN" altLang="en-US" dirty="0" smtClean="0"/>
              <a:t>③ </a:t>
            </a:r>
            <a:r>
              <a:rPr lang="zh-CN" altLang="en-US" dirty="0"/>
              <a:t>直接存储器访问方式</a:t>
            </a:r>
            <a:r>
              <a:rPr lang="zh-CN" altLang="en-US" dirty="0" smtClean="0"/>
              <a:t>；</a:t>
            </a:r>
            <a:endParaRPr lang="en-US" altLang="zh-CN" dirty="0" smtClean="0"/>
          </a:p>
          <a:p>
            <a:pPr marL="457200" lvl="1" indent="0">
              <a:buNone/>
            </a:pPr>
            <a:r>
              <a:rPr lang="zh-CN" altLang="en-US" dirty="0" smtClean="0"/>
              <a:t>④ </a:t>
            </a:r>
            <a:r>
              <a:rPr lang="en-US" altLang="zh-CN" dirty="0"/>
              <a:t>I/O</a:t>
            </a:r>
            <a:r>
              <a:rPr lang="zh-CN" altLang="en-US" dirty="0"/>
              <a:t>通道方式。</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2"/>
          <p:cNvSpPr>
            <a:spLocks noGrp="1" noChangeArrowheads="1"/>
          </p:cNvSpPr>
          <p:nvPr>
            <p:ph type="title"/>
          </p:nvPr>
        </p:nvSpPr>
        <p:spPr/>
        <p:txBody>
          <a:bodyPr/>
          <a:lstStyle/>
          <a:p>
            <a:pPr eaLnBrk="1" hangingPunct="1"/>
            <a:r>
              <a:rPr lang="en-US" altLang="zh-CN" smtClean="0"/>
              <a:t>DMA</a:t>
            </a:r>
            <a:r>
              <a:rPr lang="zh-CN" altLang="en-US" smtClean="0"/>
              <a:t>控制器的组成 </a:t>
            </a:r>
            <a:endParaRPr lang="zh-CN" altLang="en-US" smtClean="0"/>
          </a:p>
        </p:txBody>
      </p:sp>
      <p:sp>
        <p:nvSpPr>
          <p:cNvPr id="313348" name="Rectangle 3"/>
          <p:cNvSpPr>
            <a:spLocks noGrp="1" noChangeArrowheads="1"/>
          </p:cNvSpPr>
          <p:nvPr>
            <p:ph idx="1"/>
          </p:nvPr>
        </p:nvSpPr>
        <p:spPr>
          <a:xfrm>
            <a:off x="539552" y="2060848"/>
            <a:ext cx="8269288" cy="3024336"/>
          </a:xfrm>
        </p:spPr>
        <p:txBody>
          <a:bodyPr/>
          <a:lstStyle/>
          <a:p>
            <a:pPr eaLnBrk="1" hangingPunct="1">
              <a:buFont typeface="Wingdings" panose="05000000000000000000" pitchFamily="2" charset="2"/>
              <a:buNone/>
            </a:pPr>
            <a:r>
              <a:rPr lang="zh-CN" altLang="en-US" dirty="0" smtClean="0">
                <a:latin typeface="宋体" pitchFamily="2" charset="-122"/>
              </a:rPr>
              <a:t>由</a:t>
            </a:r>
            <a:r>
              <a:rPr lang="en-US" altLang="zh-CN" dirty="0" smtClean="0"/>
              <a:t>3</a:t>
            </a:r>
            <a:r>
              <a:rPr lang="zh-CN" altLang="en-US" dirty="0" smtClean="0">
                <a:latin typeface="宋体" pitchFamily="2" charset="-122"/>
              </a:rPr>
              <a:t>部分组成：</a:t>
            </a:r>
            <a:endParaRPr lang="en-US" altLang="zh-CN" dirty="0" smtClean="0">
              <a:latin typeface="宋体" pitchFamily="2" charset="-122"/>
            </a:endParaRPr>
          </a:p>
          <a:p>
            <a:pPr eaLnBrk="1" hangingPunct="1">
              <a:buFont typeface="Wingdings" panose="05000000000000000000" pitchFamily="2" charset="2"/>
              <a:buNone/>
            </a:pPr>
            <a:r>
              <a:rPr lang="zh-CN" altLang="en-US" dirty="0" smtClean="0"/>
              <a:t> </a:t>
            </a:r>
            <a:endParaRPr lang="zh-CN" altLang="en-US" dirty="0" smtClean="0"/>
          </a:p>
          <a:p>
            <a:pPr lvl="1" eaLnBrk="1" hangingPunct="1">
              <a:spcBef>
                <a:spcPct val="0"/>
              </a:spcBef>
              <a:buFont typeface="Wingdings" panose="05000000000000000000" pitchFamily="2" charset="2"/>
              <a:buChar char="u"/>
            </a:pPr>
            <a:r>
              <a:rPr lang="zh-CN" altLang="en-US" dirty="0" smtClean="0">
                <a:latin typeface="宋体" pitchFamily="2" charset="-122"/>
              </a:rPr>
              <a:t>主机与</a:t>
            </a:r>
            <a:r>
              <a:rPr lang="en-US" altLang="zh-CN" dirty="0" smtClean="0"/>
              <a:t>DMA</a:t>
            </a:r>
            <a:r>
              <a:rPr lang="zh-CN" altLang="en-US" dirty="0" smtClean="0">
                <a:latin typeface="宋体" pitchFamily="2" charset="-122"/>
              </a:rPr>
              <a:t>控制器的接口</a:t>
            </a:r>
            <a:r>
              <a:rPr lang="zh-CN" altLang="en-US" dirty="0" smtClean="0"/>
              <a:t> </a:t>
            </a:r>
            <a:endParaRPr lang="zh-CN" altLang="en-US" dirty="0" smtClean="0"/>
          </a:p>
          <a:p>
            <a:pPr lvl="1" eaLnBrk="1" hangingPunct="1">
              <a:spcBef>
                <a:spcPct val="0"/>
              </a:spcBef>
              <a:buFont typeface="Wingdings" panose="05000000000000000000" pitchFamily="2" charset="2"/>
              <a:buChar char="u"/>
            </a:pPr>
            <a:r>
              <a:rPr lang="en-US" altLang="zh-CN" dirty="0" smtClean="0"/>
              <a:t>DMA</a:t>
            </a:r>
            <a:r>
              <a:rPr lang="zh-CN" altLang="en-US" dirty="0" smtClean="0">
                <a:latin typeface="宋体" pitchFamily="2" charset="-122"/>
              </a:rPr>
              <a:t>控制器与块设备的接口</a:t>
            </a:r>
            <a:r>
              <a:rPr lang="zh-CN" altLang="en-US" dirty="0" smtClean="0"/>
              <a:t> </a:t>
            </a:r>
            <a:endParaRPr lang="zh-CN" altLang="en-US" dirty="0" smtClean="0"/>
          </a:p>
          <a:p>
            <a:pPr lvl="1" eaLnBrk="1" hangingPunct="1">
              <a:spcBef>
                <a:spcPct val="0"/>
              </a:spcBef>
              <a:buFont typeface="Wingdings" panose="05000000000000000000" pitchFamily="2" charset="2"/>
              <a:buChar char="u"/>
            </a:pPr>
            <a:r>
              <a:rPr lang="en-US" altLang="zh-CN" dirty="0" smtClean="0"/>
              <a:t>I/O</a:t>
            </a:r>
            <a:r>
              <a:rPr lang="zh-CN" altLang="en-US" dirty="0" smtClean="0">
                <a:latin typeface="宋体" pitchFamily="2" charset="-122"/>
              </a:rPr>
              <a:t>控制逻辑</a:t>
            </a:r>
            <a:r>
              <a:rPr lang="zh-CN" altLang="en-US" dirty="0" smtClean="0"/>
              <a:t> </a:t>
            </a:r>
            <a:endParaRPr lang="zh-CN" altLang="en-US" dirty="0" smtClean="0"/>
          </a:p>
        </p:txBody>
      </p:sp>
      <p:sp>
        <p:nvSpPr>
          <p:cNvPr id="6" name="灯片编号占位符 5"/>
          <p:cNvSpPr>
            <a:spLocks noGrp="1"/>
          </p:cNvSpPr>
          <p:nvPr>
            <p:ph type="sldNum" sz="quarter" idx="12"/>
          </p:nvPr>
        </p:nvSpPr>
        <p:spPr/>
        <p:txBody>
          <a:bodyPr/>
          <a:lstStyle/>
          <a:p>
            <a:pPr>
              <a:defRPr/>
            </a:pPr>
            <a:fld id="{B01FAA26-19AB-488C-B4D2-3553CC8465FA}"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313349" name="Rectangle 4"/>
          <p:cNvSpPr>
            <a:spLocks noChangeArrowheads="1"/>
          </p:cNvSpPr>
          <p:nvPr/>
        </p:nvSpPr>
        <p:spPr bwMode="auto">
          <a:xfrm>
            <a:off x="2352675"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2"/>
          <p:cNvSpPr>
            <a:spLocks noGrp="1" noChangeArrowheads="1"/>
          </p:cNvSpPr>
          <p:nvPr>
            <p:ph type="title"/>
          </p:nvPr>
        </p:nvSpPr>
        <p:spPr/>
        <p:txBody>
          <a:bodyPr/>
          <a:lstStyle/>
          <a:p>
            <a:pPr eaLnBrk="1" hangingPunct="1"/>
            <a:r>
              <a:rPr lang="en-US" altLang="zh-CN" smtClean="0"/>
              <a:t>DMA</a:t>
            </a:r>
            <a:r>
              <a:rPr lang="zh-CN" altLang="en-US" smtClean="0"/>
              <a:t>控制器的组成 </a:t>
            </a:r>
            <a:endParaRPr lang="zh-CN" altLang="en-US" smtClean="0"/>
          </a:p>
        </p:txBody>
      </p:sp>
      <p:sp>
        <p:nvSpPr>
          <p:cNvPr id="6" name="灯片编号占位符 5"/>
          <p:cNvSpPr>
            <a:spLocks noGrp="1"/>
          </p:cNvSpPr>
          <p:nvPr>
            <p:ph type="sldNum" sz="quarter" idx="12"/>
          </p:nvPr>
        </p:nvSpPr>
        <p:spPr/>
        <p:txBody>
          <a:bodyPr/>
          <a:lstStyle/>
          <a:p>
            <a:pPr>
              <a:defRPr/>
            </a:pPr>
            <a:fld id="{B01FAA26-19AB-488C-B4D2-3553CC8465FA}" type="slidenum">
              <a:rPr lang="en-US" altLang="zh-CN"/>
            </a:fld>
            <a:endParaRPr lang="en-US" altLang="zh-CN"/>
          </a:p>
        </p:txBody>
      </p:sp>
      <p:sp>
        <p:nvSpPr>
          <p:cNvPr id="313349" name="Rectangle 4"/>
          <p:cNvSpPr>
            <a:spLocks noChangeArrowheads="1"/>
          </p:cNvSpPr>
          <p:nvPr/>
        </p:nvSpPr>
        <p:spPr bwMode="auto">
          <a:xfrm>
            <a:off x="2352675"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13350" name="Picture 5" descr="OS图5-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60" y="1933946"/>
            <a:ext cx="7776864" cy="41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915816" y="5723715"/>
            <a:ext cx="1152128" cy="369332"/>
          </a:xfrm>
          <a:prstGeom prst="rect">
            <a:avLst/>
          </a:prstGeom>
          <a:solidFill>
            <a:schemeClr val="bg1"/>
          </a:solidFill>
        </p:spPr>
        <p:txBody>
          <a:bodyPr wrap="square" rtlCol="0">
            <a:spAutoFit/>
          </a:bodyPr>
          <a:lstStyle/>
          <a:p>
            <a:r>
              <a:rPr lang="zh-CN" altLang="en-US" dirty="0" smtClean="0">
                <a:solidFill>
                  <a:schemeClr val="bg2"/>
                </a:solidFill>
              </a:rPr>
              <a:t>电话</a:t>
            </a:r>
            <a:endParaRPr lang="zh-CN" altLang="en-US" dirty="0">
              <a:solidFill>
                <a:schemeClr val="bg2"/>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9F3726C1-955A-45D5-BF2D-D796F6769A47}" type="slidenum">
              <a:rPr lang="en-US" altLang="zh-CN"/>
            </a:fld>
            <a:endParaRPr lang="en-US" altLang="zh-CN"/>
          </a:p>
        </p:txBody>
      </p:sp>
      <p:sp>
        <p:nvSpPr>
          <p:cNvPr id="314371" name="Text Box 2"/>
          <p:cNvSpPr txBox="1">
            <a:spLocks noChangeArrowheads="1"/>
          </p:cNvSpPr>
          <p:nvPr/>
        </p:nvSpPr>
        <p:spPr bwMode="auto">
          <a:xfrm>
            <a:off x="666469" y="2780928"/>
            <a:ext cx="8229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2800" b="1" dirty="0">
                <a:solidFill>
                  <a:srgbClr val="FF0000"/>
                </a:solidFill>
                <a:ea typeface="黑体" panose="02010609060101010101" pitchFamily="49" charset="-122"/>
              </a:rPr>
              <a:t>CR</a:t>
            </a:r>
            <a:r>
              <a:rPr lang="en-US" altLang="zh-CN" sz="2800" b="1" dirty="0">
                <a:solidFill>
                  <a:srgbClr val="000000"/>
                </a:solidFill>
                <a:ea typeface="黑体" panose="02010609060101010101" pitchFamily="49" charset="-122"/>
              </a:rPr>
              <a:t>——</a:t>
            </a:r>
            <a:r>
              <a:rPr lang="zh-CN" altLang="en-US" sz="2800" b="1" dirty="0">
                <a:solidFill>
                  <a:srgbClr val="000000"/>
                </a:solidFill>
                <a:ea typeface="黑体" panose="02010609060101010101" pitchFamily="49" charset="-122"/>
              </a:rPr>
              <a:t>命令</a:t>
            </a:r>
            <a:r>
              <a:rPr lang="en-US" altLang="zh-CN" sz="2800" b="1" dirty="0">
                <a:solidFill>
                  <a:srgbClr val="000000"/>
                </a:solidFill>
                <a:ea typeface="黑体" panose="02010609060101010101" pitchFamily="49" charset="-122"/>
              </a:rPr>
              <a:t>/</a:t>
            </a:r>
            <a:r>
              <a:rPr lang="zh-CN" altLang="en-US" sz="2800" b="1" dirty="0">
                <a:solidFill>
                  <a:srgbClr val="000000"/>
                </a:solidFill>
                <a:ea typeface="黑体" panose="02010609060101010101" pitchFamily="49" charset="-122"/>
              </a:rPr>
              <a:t>状态寄存器，用于接收从</a:t>
            </a:r>
            <a:r>
              <a:rPr lang="en-US" altLang="zh-CN" sz="2800" b="1" dirty="0">
                <a:solidFill>
                  <a:srgbClr val="000000"/>
                </a:solidFill>
                <a:ea typeface="黑体" panose="02010609060101010101" pitchFamily="49" charset="-122"/>
              </a:rPr>
              <a:t>CPU</a:t>
            </a:r>
            <a:r>
              <a:rPr lang="zh-CN" altLang="en-US" sz="2800" b="1" dirty="0">
                <a:solidFill>
                  <a:srgbClr val="000000"/>
                </a:solidFill>
                <a:ea typeface="黑体" panose="02010609060101010101" pitchFamily="49" charset="-122"/>
              </a:rPr>
              <a:t>发来的</a:t>
            </a:r>
            <a:r>
              <a:rPr lang="en-US" altLang="zh-CN" sz="2800" b="1" dirty="0">
                <a:solidFill>
                  <a:srgbClr val="000000"/>
                </a:solidFill>
                <a:ea typeface="黑体" panose="02010609060101010101" pitchFamily="49" charset="-122"/>
              </a:rPr>
              <a:t>I/O</a:t>
            </a:r>
            <a:r>
              <a:rPr lang="zh-CN" altLang="en-US" sz="2800" b="1" dirty="0">
                <a:solidFill>
                  <a:srgbClr val="000000"/>
                </a:solidFill>
                <a:ea typeface="黑体" panose="02010609060101010101" pitchFamily="49" charset="-122"/>
              </a:rPr>
              <a:t>命令或控制信息，或设备的状态。 </a:t>
            </a:r>
            <a:endParaRPr lang="zh-CN" altLang="en-US" sz="2800" b="1" dirty="0">
              <a:solidFill>
                <a:srgbClr val="000000"/>
              </a:solidFill>
              <a:ea typeface="黑体" panose="02010609060101010101" pitchFamily="49" charset="-122"/>
            </a:endParaRPr>
          </a:p>
          <a:p>
            <a:pPr eaLnBrk="1" fontAlgn="base" hangingPunct="1">
              <a:spcBef>
                <a:spcPct val="0"/>
              </a:spcBef>
              <a:spcAft>
                <a:spcPct val="0"/>
              </a:spcAft>
            </a:pPr>
            <a:r>
              <a:rPr lang="en-US" altLang="zh-CN" sz="2800" b="1" dirty="0">
                <a:solidFill>
                  <a:srgbClr val="FF0000"/>
                </a:solidFill>
                <a:ea typeface="黑体" panose="02010609060101010101" pitchFamily="49" charset="-122"/>
              </a:rPr>
              <a:t>MAR</a:t>
            </a:r>
            <a:r>
              <a:rPr lang="en-US" altLang="zh-CN" sz="2800" b="1" dirty="0">
                <a:solidFill>
                  <a:srgbClr val="000000"/>
                </a:solidFill>
                <a:ea typeface="黑体" panose="02010609060101010101" pitchFamily="49" charset="-122"/>
              </a:rPr>
              <a:t>——</a:t>
            </a:r>
            <a:r>
              <a:rPr lang="zh-CN" altLang="en-US" sz="2800" b="1" dirty="0">
                <a:solidFill>
                  <a:srgbClr val="000000"/>
                </a:solidFill>
                <a:ea typeface="黑体" panose="02010609060101010101" pitchFamily="49" charset="-122"/>
              </a:rPr>
              <a:t>内存地址寄存器。 </a:t>
            </a:r>
            <a:endParaRPr lang="zh-CN" altLang="en-US" sz="2800" b="1" dirty="0">
              <a:solidFill>
                <a:srgbClr val="000000"/>
              </a:solidFill>
              <a:ea typeface="黑体" panose="02010609060101010101" pitchFamily="49" charset="-122"/>
            </a:endParaRPr>
          </a:p>
          <a:p>
            <a:pPr eaLnBrk="1" fontAlgn="base" hangingPunct="1">
              <a:spcBef>
                <a:spcPct val="0"/>
              </a:spcBef>
              <a:spcAft>
                <a:spcPct val="0"/>
              </a:spcAft>
            </a:pPr>
            <a:r>
              <a:rPr lang="en-US" altLang="zh-CN" sz="2800" b="1" dirty="0">
                <a:solidFill>
                  <a:srgbClr val="FF0000"/>
                </a:solidFill>
                <a:ea typeface="黑体" panose="02010609060101010101" pitchFamily="49" charset="-122"/>
              </a:rPr>
              <a:t>DR</a:t>
            </a:r>
            <a:r>
              <a:rPr lang="en-US" altLang="zh-CN" sz="2800" b="1" dirty="0">
                <a:solidFill>
                  <a:srgbClr val="000000"/>
                </a:solidFill>
                <a:ea typeface="黑体" panose="02010609060101010101" pitchFamily="49" charset="-122"/>
              </a:rPr>
              <a:t>——</a:t>
            </a:r>
            <a:r>
              <a:rPr lang="zh-CN" altLang="en-US" sz="2800" b="1" dirty="0">
                <a:solidFill>
                  <a:srgbClr val="000000"/>
                </a:solidFill>
                <a:ea typeface="黑体" panose="02010609060101010101" pitchFamily="49" charset="-122"/>
              </a:rPr>
              <a:t>数据寄存器。暂存从设备到内存，或从内存到设备的数据。 </a:t>
            </a:r>
            <a:endParaRPr lang="zh-CN" altLang="en-US" sz="2800" b="1" dirty="0">
              <a:solidFill>
                <a:srgbClr val="000000"/>
              </a:solidFill>
              <a:ea typeface="黑体" panose="02010609060101010101" pitchFamily="49" charset="-122"/>
            </a:endParaRPr>
          </a:p>
          <a:p>
            <a:pPr eaLnBrk="1" fontAlgn="base" hangingPunct="1">
              <a:spcBef>
                <a:spcPct val="0"/>
              </a:spcBef>
              <a:spcAft>
                <a:spcPct val="0"/>
              </a:spcAft>
            </a:pPr>
            <a:r>
              <a:rPr lang="en-US" altLang="zh-CN" sz="2800" b="1" dirty="0">
                <a:solidFill>
                  <a:srgbClr val="FF0000"/>
                </a:solidFill>
                <a:ea typeface="黑体" panose="02010609060101010101" pitchFamily="49" charset="-122"/>
              </a:rPr>
              <a:t>DC</a:t>
            </a:r>
            <a:r>
              <a:rPr lang="en-US" altLang="zh-CN" sz="2800" b="1" dirty="0">
                <a:solidFill>
                  <a:srgbClr val="000000"/>
                </a:solidFill>
                <a:ea typeface="黑体" panose="02010609060101010101" pitchFamily="49" charset="-122"/>
              </a:rPr>
              <a:t>——</a:t>
            </a:r>
            <a:r>
              <a:rPr lang="zh-CN" altLang="en-US" sz="2800" b="1" dirty="0">
                <a:solidFill>
                  <a:srgbClr val="000000"/>
                </a:solidFill>
                <a:ea typeface="黑体" panose="02010609060101010101" pitchFamily="49" charset="-122"/>
              </a:rPr>
              <a:t>数据计数器。要读或写的字节数。 </a:t>
            </a:r>
            <a:endParaRPr lang="zh-CN" altLang="en-US" sz="2800" b="1" dirty="0">
              <a:solidFill>
                <a:srgbClr val="000000"/>
              </a:solidFill>
              <a:ea typeface="黑体" panose="02010609060101010101" pitchFamily="49" charset="-122"/>
            </a:endParaRPr>
          </a:p>
        </p:txBody>
      </p:sp>
      <p:sp>
        <p:nvSpPr>
          <p:cNvPr id="2" name="TextBox 1"/>
          <p:cNvSpPr txBox="1"/>
          <p:nvPr/>
        </p:nvSpPr>
        <p:spPr>
          <a:xfrm>
            <a:off x="899592" y="1556792"/>
            <a:ext cx="2736304" cy="646331"/>
          </a:xfrm>
          <a:prstGeom prst="rect">
            <a:avLst/>
          </a:prstGeom>
          <a:noFill/>
        </p:spPr>
        <p:txBody>
          <a:bodyPr wrap="square" rtlCol="0">
            <a:spAutoFit/>
          </a:bodyPr>
          <a:lstStyle/>
          <a:p>
            <a:r>
              <a:rPr lang="zh-CN" altLang="en-US" sz="3600" dirty="0" smtClean="0"/>
              <a:t>说明：</a:t>
            </a:r>
            <a:endParaRPr lang="zh-CN" altLang="en-US" sz="36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9F3726C1-955A-45D5-BF2D-D796F6769A47}"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314372" name="Text Box 3"/>
          <p:cNvSpPr txBox="1">
            <a:spLocks noChangeArrowheads="1"/>
          </p:cNvSpPr>
          <p:nvPr/>
        </p:nvSpPr>
        <p:spPr bwMode="auto">
          <a:xfrm>
            <a:off x="388557" y="980728"/>
            <a:ext cx="6553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33CC"/>
                </a:solidFill>
              </a:rPr>
              <a:t>3</a:t>
            </a:r>
            <a:r>
              <a:rPr lang="zh-CN" altLang="en-US" sz="3200" b="1" dirty="0">
                <a:solidFill>
                  <a:srgbClr val="0033CC"/>
                </a:solidFill>
                <a:latin typeface="宋体" pitchFamily="2" charset="-122"/>
              </a:rPr>
              <a:t>．</a:t>
            </a:r>
            <a:r>
              <a:rPr lang="en-US" altLang="zh-CN" sz="3200" b="1" dirty="0">
                <a:solidFill>
                  <a:srgbClr val="0033CC"/>
                </a:solidFill>
              </a:rPr>
              <a:t>DMA</a:t>
            </a:r>
            <a:r>
              <a:rPr lang="zh-CN" altLang="en-US" sz="3200" b="1" dirty="0">
                <a:solidFill>
                  <a:srgbClr val="0033CC"/>
                </a:solidFill>
                <a:latin typeface="宋体" pitchFamily="2" charset="-122"/>
              </a:rPr>
              <a:t>工作过程</a:t>
            </a:r>
            <a:r>
              <a:rPr lang="zh-CN" altLang="en-US" sz="3200" b="1" dirty="0">
                <a:solidFill>
                  <a:srgbClr val="0033CC"/>
                </a:solidFill>
              </a:rPr>
              <a:t> </a:t>
            </a:r>
            <a:endParaRPr lang="zh-CN" altLang="en-US" sz="3200" b="1" dirty="0">
              <a:solidFill>
                <a:srgbClr val="0033CC"/>
              </a:solidFill>
            </a:endParaRPr>
          </a:p>
        </p:txBody>
      </p:sp>
      <p:sp>
        <p:nvSpPr>
          <p:cNvPr id="314373" name="Text Box 4"/>
          <p:cNvSpPr txBox="1">
            <a:spLocks noChangeArrowheads="1"/>
          </p:cNvSpPr>
          <p:nvPr/>
        </p:nvSpPr>
        <p:spPr bwMode="auto">
          <a:xfrm>
            <a:off x="539552" y="2060848"/>
            <a:ext cx="820891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25000"/>
              </a:spcBef>
              <a:spcAft>
                <a:spcPct val="0"/>
              </a:spcAft>
            </a:pPr>
            <a:r>
              <a:rPr lang="en-US" altLang="zh-CN" sz="2800" b="1" dirty="0">
                <a:solidFill>
                  <a:srgbClr val="000000"/>
                </a:solidFill>
              </a:rPr>
              <a:t>1</a:t>
            </a:r>
            <a:r>
              <a:rPr lang="zh-CN" altLang="en-US" sz="2800" b="1" dirty="0">
                <a:solidFill>
                  <a:srgbClr val="000000"/>
                </a:solidFill>
                <a:latin typeface="Times New Roman" pitchFamily="18" charset="0"/>
              </a:rPr>
              <a:t>）设置</a:t>
            </a:r>
            <a:r>
              <a:rPr lang="en-US" altLang="zh-CN" sz="2800" b="1" dirty="0">
                <a:solidFill>
                  <a:srgbClr val="000000"/>
                </a:solidFill>
              </a:rPr>
              <a:t>MAR</a:t>
            </a:r>
            <a:r>
              <a:rPr lang="zh-CN" altLang="en-US" sz="2800" b="1" dirty="0">
                <a:solidFill>
                  <a:srgbClr val="000000"/>
                </a:solidFill>
                <a:latin typeface="Times New Roman" pitchFamily="18" charset="0"/>
              </a:rPr>
              <a:t>和</a:t>
            </a:r>
            <a:r>
              <a:rPr lang="en-US" altLang="zh-CN" sz="2800" b="1" dirty="0">
                <a:solidFill>
                  <a:srgbClr val="000000"/>
                </a:solidFill>
              </a:rPr>
              <a:t>DC</a:t>
            </a:r>
            <a:r>
              <a:rPr lang="zh-CN" altLang="en-US" sz="2800" b="1" dirty="0">
                <a:solidFill>
                  <a:srgbClr val="000000"/>
                </a:solidFill>
                <a:latin typeface="Times New Roman" pitchFamily="18" charset="0"/>
              </a:rPr>
              <a:t>初值</a:t>
            </a:r>
            <a:endParaRPr lang="zh-CN" altLang="en-US" sz="2800" b="1" dirty="0">
              <a:solidFill>
                <a:srgbClr val="000000"/>
              </a:solidFill>
            </a:endParaRPr>
          </a:p>
          <a:p>
            <a:pPr algn="just" eaLnBrk="1" fontAlgn="base" hangingPunct="1">
              <a:spcBef>
                <a:spcPct val="25000"/>
              </a:spcBef>
              <a:spcAft>
                <a:spcPct val="0"/>
              </a:spcAft>
            </a:pPr>
            <a:r>
              <a:rPr lang="en-US" altLang="zh-CN" sz="2800" b="1" dirty="0">
                <a:solidFill>
                  <a:srgbClr val="000000"/>
                </a:solidFill>
              </a:rPr>
              <a:t>2</a:t>
            </a:r>
            <a:r>
              <a:rPr lang="zh-CN" altLang="en-US" sz="2800" b="1" dirty="0">
                <a:solidFill>
                  <a:srgbClr val="000000"/>
                </a:solidFill>
                <a:latin typeface="Times New Roman" pitchFamily="18" charset="0"/>
              </a:rPr>
              <a:t>）启动</a:t>
            </a:r>
            <a:r>
              <a:rPr lang="en-US" altLang="zh-CN" sz="2800" b="1" dirty="0">
                <a:solidFill>
                  <a:srgbClr val="000000"/>
                </a:solidFill>
              </a:rPr>
              <a:t>DMA</a:t>
            </a:r>
            <a:r>
              <a:rPr lang="zh-CN" altLang="en-US" sz="2800" b="1" dirty="0">
                <a:solidFill>
                  <a:srgbClr val="000000"/>
                </a:solidFill>
                <a:latin typeface="Times New Roman" pitchFamily="18" charset="0"/>
              </a:rPr>
              <a:t>传送命令</a:t>
            </a:r>
            <a:endParaRPr lang="zh-CN" altLang="en-US" sz="2800" b="1" dirty="0">
              <a:solidFill>
                <a:srgbClr val="000000"/>
              </a:solidFill>
            </a:endParaRPr>
          </a:p>
          <a:p>
            <a:pPr algn="just" eaLnBrk="1" fontAlgn="base" hangingPunct="1">
              <a:spcBef>
                <a:spcPct val="25000"/>
              </a:spcBef>
              <a:spcAft>
                <a:spcPct val="0"/>
              </a:spcAft>
            </a:pPr>
            <a:r>
              <a:rPr lang="en-US" altLang="zh-CN" sz="2800" b="1" dirty="0">
                <a:solidFill>
                  <a:srgbClr val="000000"/>
                </a:solidFill>
              </a:rPr>
              <a:t>3</a:t>
            </a:r>
            <a:r>
              <a:rPr lang="zh-CN" altLang="en-US" sz="2800" b="1" dirty="0">
                <a:solidFill>
                  <a:srgbClr val="000000"/>
                </a:solidFill>
                <a:latin typeface="Times New Roman" pitchFamily="18" charset="0"/>
              </a:rPr>
              <a:t>）挪用存储器周期传送数据字节</a:t>
            </a:r>
            <a:endParaRPr lang="zh-CN" altLang="en-US" sz="2800" b="1" dirty="0">
              <a:solidFill>
                <a:srgbClr val="000000"/>
              </a:solidFill>
            </a:endParaRPr>
          </a:p>
          <a:p>
            <a:pPr algn="just" eaLnBrk="1" fontAlgn="base" hangingPunct="1">
              <a:spcBef>
                <a:spcPct val="25000"/>
              </a:spcBef>
              <a:spcAft>
                <a:spcPct val="0"/>
              </a:spcAft>
            </a:pPr>
            <a:r>
              <a:rPr lang="en-US" altLang="zh-CN" sz="2800" b="1" dirty="0">
                <a:solidFill>
                  <a:srgbClr val="000000"/>
                </a:solidFill>
              </a:rPr>
              <a:t>4</a:t>
            </a:r>
            <a:r>
              <a:rPr lang="zh-CN" altLang="en-US" sz="2800" b="1" dirty="0">
                <a:solidFill>
                  <a:srgbClr val="000000"/>
                </a:solidFill>
                <a:latin typeface="Times New Roman" pitchFamily="18" charset="0"/>
              </a:rPr>
              <a:t>）存储器地址（</a:t>
            </a:r>
            <a:r>
              <a:rPr lang="en-US" altLang="zh-CN" sz="2800" b="1" dirty="0">
                <a:solidFill>
                  <a:srgbClr val="000000"/>
                </a:solidFill>
              </a:rPr>
              <a:t>MAR</a:t>
            </a:r>
            <a:r>
              <a:rPr lang="zh-CN" altLang="en-US" sz="2800" b="1" dirty="0">
                <a:solidFill>
                  <a:srgbClr val="000000"/>
                </a:solidFill>
                <a:latin typeface="Times New Roman" pitchFamily="18" charset="0"/>
              </a:rPr>
              <a:t>）增</a:t>
            </a:r>
            <a:r>
              <a:rPr lang="en-US" altLang="zh-CN" sz="2800" b="1" dirty="0">
                <a:solidFill>
                  <a:srgbClr val="000000"/>
                </a:solidFill>
              </a:rPr>
              <a:t>1</a:t>
            </a:r>
            <a:r>
              <a:rPr lang="zh-CN" altLang="en-US" sz="2800" b="1" dirty="0">
                <a:solidFill>
                  <a:srgbClr val="000000"/>
                </a:solidFill>
                <a:latin typeface="Times New Roman" pitchFamily="18" charset="0"/>
              </a:rPr>
              <a:t>，字节寄存器</a:t>
            </a:r>
            <a:r>
              <a:rPr lang="en-US" altLang="zh-CN" sz="2800" b="1" dirty="0">
                <a:solidFill>
                  <a:srgbClr val="000000"/>
                </a:solidFill>
              </a:rPr>
              <a:t>DC</a:t>
            </a:r>
            <a:r>
              <a:rPr lang="zh-CN" altLang="en-US" sz="2800" b="1" dirty="0">
                <a:solidFill>
                  <a:srgbClr val="000000"/>
                </a:solidFill>
                <a:latin typeface="Times New Roman" pitchFamily="18" charset="0"/>
              </a:rPr>
              <a:t>减</a:t>
            </a:r>
            <a:r>
              <a:rPr lang="en-US" altLang="zh-CN" sz="2800" b="1" dirty="0">
                <a:solidFill>
                  <a:srgbClr val="000000"/>
                </a:solidFill>
              </a:rPr>
              <a:t>1</a:t>
            </a:r>
            <a:endParaRPr lang="en-US" altLang="zh-CN" sz="2800" b="1" dirty="0">
              <a:solidFill>
                <a:srgbClr val="000000"/>
              </a:solidFill>
            </a:endParaRPr>
          </a:p>
          <a:p>
            <a:pPr algn="just" eaLnBrk="1" fontAlgn="base" hangingPunct="1">
              <a:spcBef>
                <a:spcPct val="25000"/>
              </a:spcBef>
              <a:spcAft>
                <a:spcPct val="0"/>
              </a:spcAft>
            </a:pPr>
            <a:r>
              <a:rPr lang="en-US" altLang="zh-CN" sz="2800" b="1" dirty="0">
                <a:solidFill>
                  <a:srgbClr val="000000"/>
                </a:solidFill>
              </a:rPr>
              <a:t>5</a:t>
            </a:r>
            <a:r>
              <a:rPr lang="zh-CN" altLang="en-US" sz="2800" b="1" dirty="0">
                <a:solidFill>
                  <a:srgbClr val="000000"/>
                </a:solidFill>
                <a:latin typeface="Times New Roman" pitchFamily="18" charset="0"/>
              </a:rPr>
              <a:t>）若</a:t>
            </a:r>
            <a:r>
              <a:rPr lang="en-US" altLang="zh-CN" sz="2800" b="1" dirty="0">
                <a:solidFill>
                  <a:srgbClr val="000000"/>
                </a:solidFill>
              </a:rPr>
              <a:t>DC=0</a:t>
            </a:r>
            <a:r>
              <a:rPr lang="zh-CN" altLang="en-US" sz="2800" b="1" dirty="0">
                <a:solidFill>
                  <a:srgbClr val="000000"/>
                </a:solidFill>
                <a:latin typeface="Times New Roman" pitchFamily="18" charset="0"/>
              </a:rPr>
              <a:t>，表示传输结束，则进行</a:t>
            </a:r>
            <a:r>
              <a:rPr lang="en-US" altLang="zh-CN" sz="2800" b="1" dirty="0">
                <a:solidFill>
                  <a:srgbClr val="000000"/>
                </a:solidFill>
              </a:rPr>
              <a:t>6</a:t>
            </a:r>
            <a:r>
              <a:rPr lang="zh-CN" altLang="en-US" sz="2800" b="1" dirty="0">
                <a:solidFill>
                  <a:srgbClr val="000000"/>
                </a:solidFill>
                <a:latin typeface="Times New Roman" pitchFamily="18" charset="0"/>
              </a:rPr>
              <a:t>）；否则</a:t>
            </a:r>
            <a:r>
              <a:rPr lang="zh-CN" altLang="en-US" sz="2800" b="1" dirty="0" smtClean="0">
                <a:solidFill>
                  <a:srgbClr val="000000"/>
                </a:solidFill>
                <a:latin typeface="Times New Roman" pitchFamily="18" charset="0"/>
              </a:rPr>
              <a:t>转</a:t>
            </a:r>
            <a:endParaRPr lang="en-US" altLang="zh-CN" sz="2800" b="1" dirty="0" smtClean="0">
              <a:solidFill>
                <a:srgbClr val="000000"/>
              </a:solidFill>
              <a:latin typeface="Times New Roman" pitchFamily="18" charset="0"/>
            </a:endParaRPr>
          </a:p>
          <a:p>
            <a:pPr algn="just" eaLnBrk="1" fontAlgn="base" hangingPunct="1">
              <a:spcBef>
                <a:spcPct val="25000"/>
              </a:spcBef>
              <a:spcAft>
                <a:spcPct val="0"/>
              </a:spcAft>
            </a:pPr>
            <a:r>
              <a:rPr lang="en-US" altLang="zh-CN" sz="2800" b="1" dirty="0">
                <a:solidFill>
                  <a:srgbClr val="000000"/>
                </a:solidFill>
                <a:latin typeface="Times New Roman" pitchFamily="18" charset="0"/>
              </a:rPr>
              <a:t> </a:t>
            </a:r>
            <a:r>
              <a:rPr lang="en-US" altLang="zh-CN" sz="2800" b="1" dirty="0" smtClean="0">
                <a:solidFill>
                  <a:srgbClr val="000000"/>
                </a:solidFill>
                <a:latin typeface="Times New Roman" pitchFamily="18" charset="0"/>
              </a:rPr>
              <a:t>       </a:t>
            </a:r>
            <a:r>
              <a:rPr lang="en-US" altLang="zh-CN" sz="2800" b="1" dirty="0" smtClean="0">
                <a:solidFill>
                  <a:srgbClr val="000000"/>
                </a:solidFill>
              </a:rPr>
              <a:t>3</a:t>
            </a:r>
            <a:r>
              <a:rPr lang="zh-CN" altLang="en-US" sz="2800" b="1" dirty="0">
                <a:solidFill>
                  <a:srgbClr val="000000"/>
                </a:solidFill>
                <a:latin typeface="Times New Roman" pitchFamily="18" charset="0"/>
              </a:rPr>
              <a:t>）</a:t>
            </a:r>
            <a:endParaRPr lang="zh-CN" altLang="en-US" sz="2800" b="1" dirty="0">
              <a:solidFill>
                <a:srgbClr val="000000"/>
              </a:solidFill>
            </a:endParaRPr>
          </a:p>
          <a:p>
            <a:pPr algn="just" eaLnBrk="1" fontAlgn="base" hangingPunct="1">
              <a:spcBef>
                <a:spcPct val="25000"/>
              </a:spcBef>
              <a:spcAft>
                <a:spcPct val="0"/>
              </a:spcAft>
            </a:pPr>
            <a:r>
              <a:rPr lang="zh-CN" altLang="en-US" sz="2800" b="1" dirty="0">
                <a:solidFill>
                  <a:srgbClr val="000000"/>
                </a:solidFill>
              </a:rPr>
              <a:t> </a:t>
            </a:r>
            <a:r>
              <a:rPr lang="en-US" altLang="zh-CN" sz="2800" b="1" dirty="0">
                <a:solidFill>
                  <a:srgbClr val="000000"/>
                </a:solidFill>
              </a:rPr>
              <a:t>6</a:t>
            </a:r>
            <a:r>
              <a:rPr lang="zh-CN" altLang="en-US" sz="2800" b="1" dirty="0">
                <a:solidFill>
                  <a:srgbClr val="000000"/>
                </a:solidFill>
                <a:latin typeface="宋体" pitchFamily="2" charset="-122"/>
              </a:rPr>
              <a:t>）请求中断</a:t>
            </a:r>
            <a:r>
              <a:rPr lang="zh-CN" altLang="en-US" sz="2800" b="1" dirty="0">
                <a:solidFill>
                  <a:srgbClr val="000000"/>
                </a:solidFill>
              </a:rPr>
              <a:t> </a:t>
            </a:r>
            <a:endParaRPr lang="zh-CN" altLang="en-US" sz="2800" b="1" dirty="0">
              <a:solidFill>
                <a:srgbClr val="0000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3"/>
          <p:cNvSpPr>
            <a:spLocks noGrp="1" noChangeArrowheads="1"/>
          </p:cNvSpPr>
          <p:nvPr>
            <p:ph type="body" idx="1"/>
          </p:nvPr>
        </p:nvSpPr>
        <p:spPr>
          <a:xfrm>
            <a:off x="457200" y="5589240"/>
            <a:ext cx="8229600" cy="697280"/>
          </a:xfrm>
        </p:spPr>
        <p:txBody>
          <a:bodyPr>
            <a:normAutofit/>
          </a:bodyPr>
          <a:lstStyle/>
          <a:p>
            <a:pPr marL="0" indent="0" algn="ctr">
              <a:buNone/>
            </a:pPr>
            <a:r>
              <a:rPr lang="zh-CN" altLang="en-US" sz="2000" dirty="0"/>
              <a:t>图</a:t>
            </a:r>
            <a:r>
              <a:rPr lang="en-US" altLang="zh-CN" sz="2000" dirty="0"/>
              <a:t>6-15  DMA</a:t>
            </a:r>
            <a:r>
              <a:rPr lang="zh-CN" altLang="en-US" sz="2000" dirty="0"/>
              <a:t>方式的工作流程图</a:t>
            </a:r>
            <a:endParaRPr lang="zh-CN" altLang="en-US" sz="2000" dirty="0"/>
          </a:p>
        </p:txBody>
      </p:sp>
      <p:pic>
        <p:nvPicPr>
          <p:cNvPr id="769028" name="Picture 4" descr="6-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8538" y="1196975"/>
            <a:ext cx="4676775" cy="4286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2"/>
          <p:cNvSpPr>
            <a:spLocks noGrp="1" noChangeArrowheads="1"/>
          </p:cNvSpPr>
          <p:nvPr>
            <p:ph type="title"/>
          </p:nvPr>
        </p:nvSpPr>
        <p:spPr/>
        <p:txBody>
          <a:bodyPr/>
          <a:lstStyle/>
          <a:p>
            <a:pPr algn="l" eaLnBrk="1" hangingPunct="1"/>
            <a:r>
              <a:rPr lang="en-US" altLang="zh-CN" sz="3600" dirty="0" smtClean="0"/>
              <a:t>4.    I/O</a:t>
            </a:r>
            <a:r>
              <a:rPr lang="zh-CN" altLang="en-US" sz="3600" dirty="0" smtClean="0"/>
              <a:t>通道控制方式 </a:t>
            </a:r>
            <a:endParaRPr lang="zh-CN" altLang="en-US" sz="3600" dirty="0" smtClean="0"/>
          </a:p>
        </p:txBody>
      </p:sp>
      <p:sp>
        <p:nvSpPr>
          <p:cNvPr id="315396" name="Rectangle 3"/>
          <p:cNvSpPr>
            <a:spLocks noGrp="1" noChangeArrowheads="1"/>
          </p:cNvSpPr>
          <p:nvPr>
            <p:ph idx="1"/>
          </p:nvPr>
        </p:nvSpPr>
        <p:spPr>
          <a:xfrm>
            <a:off x="611560" y="2132856"/>
            <a:ext cx="8269288" cy="3874368"/>
          </a:xfrm>
        </p:spPr>
        <p:txBody>
          <a:bodyPr>
            <a:normAutofit lnSpcReduction="10000"/>
          </a:bodyPr>
          <a:lstStyle/>
          <a:p>
            <a:pPr eaLnBrk="1" hangingPunct="1">
              <a:lnSpc>
                <a:spcPct val="90000"/>
              </a:lnSpc>
              <a:spcBef>
                <a:spcPct val="10000"/>
              </a:spcBef>
              <a:buFont typeface="Wingdings" panose="05000000000000000000" pitchFamily="2" charset="2"/>
              <a:buNone/>
            </a:pPr>
            <a:r>
              <a:rPr lang="en-US" altLang="zh-CN" b="1" dirty="0" smtClean="0">
                <a:solidFill>
                  <a:srgbClr val="FF0000"/>
                </a:solidFill>
                <a:latin typeface="仿宋_GB2312" pitchFamily="49" charset="-122"/>
                <a:ea typeface="仿宋_GB2312" pitchFamily="49" charset="-122"/>
              </a:rPr>
              <a:t>1</a:t>
            </a:r>
            <a:r>
              <a:rPr lang="zh-CN" altLang="en-US" b="1" dirty="0" smtClean="0">
                <a:solidFill>
                  <a:srgbClr val="FF0000"/>
                </a:solidFill>
                <a:latin typeface="仿宋_GB2312" pitchFamily="49" charset="-122"/>
                <a:ea typeface="仿宋_GB2312" pitchFamily="49" charset="-122"/>
              </a:rPr>
              <a:t>．</a:t>
            </a:r>
            <a:r>
              <a:rPr lang="en-US" altLang="zh-CN" b="1" dirty="0" smtClean="0">
                <a:solidFill>
                  <a:srgbClr val="FF0000"/>
                </a:solidFill>
                <a:latin typeface="仿宋_GB2312" pitchFamily="49" charset="-122"/>
                <a:ea typeface="仿宋_GB2312" pitchFamily="49" charset="-122"/>
              </a:rPr>
              <a:t>I/O</a:t>
            </a:r>
            <a:r>
              <a:rPr lang="zh-CN" altLang="en-US" b="1" dirty="0" smtClean="0">
                <a:solidFill>
                  <a:srgbClr val="FF0000"/>
                </a:solidFill>
                <a:latin typeface="仿宋_GB2312" pitchFamily="49" charset="-122"/>
                <a:ea typeface="仿宋_GB2312" pitchFamily="49" charset="-122"/>
              </a:rPr>
              <a:t>通道控制方式的引入</a:t>
            </a:r>
            <a:r>
              <a:rPr lang="zh-CN" altLang="en-US" b="1" dirty="0" smtClean="0">
                <a:solidFill>
                  <a:srgbClr val="FF0000"/>
                </a:solidFill>
              </a:rPr>
              <a:t> </a:t>
            </a:r>
            <a:endParaRPr lang="zh-CN" altLang="en-US" b="1" dirty="0" smtClean="0">
              <a:solidFill>
                <a:srgbClr val="FF0000"/>
              </a:solidFill>
            </a:endParaRPr>
          </a:p>
          <a:p>
            <a:pPr lvl="1" eaLnBrk="1" hangingPunct="1">
              <a:lnSpc>
                <a:spcPct val="90000"/>
              </a:lnSpc>
              <a:spcBef>
                <a:spcPct val="10000"/>
              </a:spcBef>
              <a:buFont typeface="Wingdings" panose="05000000000000000000" pitchFamily="2" charset="2"/>
              <a:buChar char="u"/>
            </a:pPr>
            <a:r>
              <a:rPr lang="zh-CN" altLang="en-US" dirty="0" smtClean="0"/>
              <a:t>使用</a:t>
            </a:r>
            <a:r>
              <a:rPr lang="en-US" altLang="zh-CN" dirty="0" smtClean="0"/>
              <a:t>DMA</a:t>
            </a:r>
            <a:r>
              <a:rPr lang="zh-CN" altLang="en-US" dirty="0" smtClean="0"/>
              <a:t>方式</a:t>
            </a:r>
            <a:r>
              <a:rPr lang="zh-CN" altLang="en-US" dirty="0" smtClean="0">
                <a:latin typeface="宋体" pitchFamily="2" charset="-122"/>
              </a:rPr>
              <a:t>，</a:t>
            </a:r>
            <a:r>
              <a:rPr lang="en-US" altLang="zh-CN" dirty="0" smtClean="0"/>
              <a:t>CPU</a:t>
            </a:r>
            <a:r>
              <a:rPr lang="zh-CN" altLang="en-US" dirty="0" smtClean="0">
                <a:latin typeface="宋体" pitchFamily="2" charset="-122"/>
              </a:rPr>
              <a:t>每发出一条</a:t>
            </a:r>
            <a:r>
              <a:rPr lang="en-US" altLang="zh-CN" dirty="0" smtClean="0"/>
              <a:t>I/O</a:t>
            </a:r>
            <a:r>
              <a:rPr lang="zh-CN" altLang="en-US" dirty="0" smtClean="0">
                <a:latin typeface="宋体" pitchFamily="2" charset="-122"/>
              </a:rPr>
              <a:t>指令，只能读（或写）一个连续的数据块。</a:t>
            </a:r>
            <a:r>
              <a:rPr lang="zh-CN" altLang="en-US" dirty="0" smtClean="0"/>
              <a:t> </a:t>
            </a:r>
            <a:endParaRPr lang="zh-CN" altLang="en-US" dirty="0" smtClean="0"/>
          </a:p>
          <a:p>
            <a:pPr lvl="1" eaLnBrk="1" hangingPunct="1">
              <a:lnSpc>
                <a:spcPct val="90000"/>
              </a:lnSpc>
              <a:spcBef>
                <a:spcPct val="10000"/>
              </a:spcBef>
              <a:buFont typeface="Wingdings" panose="05000000000000000000" pitchFamily="2" charset="2"/>
              <a:buChar char="u"/>
            </a:pPr>
            <a:r>
              <a:rPr lang="zh-CN" altLang="en-US" dirty="0" smtClean="0">
                <a:latin typeface="宋体" pitchFamily="2" charset="-122"/>
              </a:rPr>
              <a:t>通道方式是</a:t>
            </a:r>
            <a:r>
              <a:rPr lang="en-US" altLang="zh-CN" dirty="0" smtClean="0"/>
              <a:t>DMA</a:t>
            </a:r>
            <a:r>
              <a:rPr lang="zh-CN" altLang="en-US" dirty="0" smtClean="0">
                <a:latin typeface="宋体" pitchFamily="2" charset="-122"/>
              </a:rPr>
              <a:t>方式的发展。</a:t>
            </a:r>
            <a:r>
              <a:rPr lang="zh-CN" altLang="en-US" dirty="0" smtClean="0"/>
              <a:t> </a:t>
            </a:r>
            <a:endParaRPr lang="zh-CN" altLang="en-US" dirty="0" smtClean="0"/>
          </a:p>
          <a:p>
            <a:pPr eaLnBrk="1" hangingPunct="1">
              <a:lnSpc>
                <a:spcPct val="90000"/>
              </a:lnSpc>
              <a:spcBef>
                <a:spcPct val="10000"/>
              </a:spcBef>
              <a:buFont typeface="Wingdings" panose="05000000000000000000" pitchFamily="2" charset="2"/>
              <a:buNone/>
            </a:pPr>
            <a:r>
              <a:rPr lang="en-US" altLang="zh-CN" b="1" dirty="0" smtClean="0">
                <a:solidFill>
                  <a:srgbClr val="FF0000"/>
                </a:solidFill>
                <a:latin typeface="仿宋_GB2312" pitchFamily="49" charset="-122"/>
                <a:ea typeface="仿宋_GB2312" pitchFamily="49" charset="-122"/>
              </a:rPr>
              <a:t>2</a:t>
            </a:r>
            <a:r>
              <a:rPr lang="zh-CN" altLang="en-US" b="1" dirty="0" smtClean="0">
                <a:solidFill>
                  <a:srgbClr val="FF0000"/>
                </a:solidFill>
                <a:latin typeface="仿宋_GB2312" pitchFamily="49" charset="-122"/>
                <a:ea typeface="仿宋_GB2312" pitchFamily="49" charset="-122"/>
              </a:rPr>
              <a:t>．通道程序</a:t>
            </a:r>
            <a:r>
              <a:rPr lang="zh-CN" altLang="en-US" b="1" dirty="0" smtClean="0">
                <a:solidFill>
                  <a:srgbClr val="FF0000"/>
                </a:solidFill>
              </a:rPr>
              <a:t> </a:t>
            </a:r>
            <a:endParaRPr lang="zh-CN" altLang="en-US" b="1" dirty="0" smtClean="0">
              <a:solidFill>
                <a:srgbClr val="FF0000"/>
              </a:solidFill>
            </a:endParaRPr>
          </a:p>
          <a:p>
            <a:pPr lvl="1" eaLnBrk="1" hangingPunct="1">
              <a:lnSpc>
                <a:spcPct val="90000"/>
              </a:lnSpc>
              <a:spcBef>
                <a:spcPct val="10000"/>
              </a:spcBef>
              <a:buFont typeface="Wingdings" panose="05000000000000000000" pitchFamily="2" charset="2"/>
              <a:buChar char="u"/>
            </a:pPr>
            <a:r>
              <a:rPr lang="zh-CN" altLang="en-US" b="0" dirty="0" smtClean="0">
                <a:ea typeface="黑体" panose="02010609060101010101" pitchFamily="49" charset="-122"/>
              </a:rPr>
              <a:t>通道程序是由一系列通道命令（指令）所构成的。 </a:t>
            </a:r>
            <a:endParaRPr lang="zh-CN" altLang="en-US" b="0" dirty="0" smtClean="0">
              <a:ea typeface="黑体" panose="02010609060101010101" pitchFamily="49" charset="-122"/>
            </a:endParaRPr>
          </a:p>
          <a:p>
            <a:pPr lvl="1" eaLnBrk="1" hangingPunct="1">
              <a:lnSpc>
                <a:spcPct val="90000"/>
              </a:lnSpc>
              <a:spcBef>
                <a:spcPct val="10000"/>
              </a:spcBef>
              <a:buFont typeface="Wingdings" panose="05000000000000000000" pitchFamily="2" charset="2"/>
              <a:buChar char="u"/>
            </a:pPr>
            <a:r>
              <a:rPr lang="zh-CN" altLang="en-US" b="0" dirty="0" smtClean="0">
                <a:ea typeface="黑体" panose="02010609060101010101" pitchFamily="49" charset="-122"/>
              </a:rPr>
              <a:t>通道是通过执行通道程序，并与设备控制器共同实现对</a:t>
            </a:r>
            <a:r>
              <a:rPr lang="en-US" altLang="zh-CN" b="0" dirty="0" smtClean="0">
                <a:ea typeface="黑体" panose="02010609060101010101" pitchFamily="49" charset="-122"/>
              </a:rPr>
              <a:t>I/O</a:t>
            </a:r>
            <a:r>
              <a:rPr lang="zh-CN" altLang="en-US" b="0" dirty="0" smtClean="0">
                <a:ea typeface="黑体" panose="02010609060101010101" pitchFamily="49" charset="-122"/>
              </a:rPr>
              <a:t>设备的控制的。</a:t>
            </a:r>
            <a:endParaRPr lang="zh-CN" altLang="en-US" b="0" dirty="0" smtClean="0">
              <a:ea typeface="黑体" panose="02010609060101010101" pitchFamily="49" charset="-122"/>
            </a:endParaRPr>
          </a:p>
        </p:txBody>
      </p:sp>
      <p:sp>
        <p:nvSpPr>
          <p:cNvPr id="4" name="灯片编号占位符 5"/>
          <p:cNvSpPr>
            <a:spLocks noGrp="1"/>
          </p:cNvSpPr>
          <p:nvPr>
            <p:ph type="sldNum" sz="quarter" idx="12"/>
          </p:nvPr>
        </p:nvSpPr>
        <p:spPr/>
        <p:txBody>
          <a:bodyPr/>
          <a:lstStyle/>
          <a:p>
            <a:pPr>
              <a:defRPr/>
            </a:pPr>
            <a:fld id="{8F3068FD-215B-4ABF-A506-E053CDB159CC}"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2"/>
          <p:cNvSpPr>
            <a:spLocks noGrp="1" noChangeArrowheads="1"/>
          </p:cNvSpPr>
          <p:nvPr>
            <p:ph type="title"/>
          </p:nvPr>
        </p:nvSpPr>
        <p:spPr/>
        <p:txBody>
          <a:bodyPr/>
          <a:lstStyle/>
          <a:p>
            <a:pPr algn="l" eaLnBrk="1" hangingPunct="1"/>
            <a:r>
              <a:rPr lang="en-US" altLang="zh-CN" sz="3600" dirty="0" smtClean="0"/>
              <a:t>4.    I/O</a:t>
            </a:r>
            <a:r>
              <a:rPr lang="zh-CN" altLang="en-US" sz="3600" dirty="0" smtClean="0"/>
              <a:t>通道控制方式 </a:t>
            </a:r>
            <a:endParaRPr lang="zh-CN" altLang="en-US" sz="3600" dirty="0" smtClean="0"/>
          </a:p>
        </p:txBody>
      </p:sp>
      <p:sp>
        <p:nvSpPr>
          <p:cNvPr id="315396" name="Rectangle 3"/>
          <p:cNvSpPr>
            <a:spLocks noGrp="1" noChangeArrowheads="1"/>
          </p:cNvSpPr>
          <p:nvPr>
            <p:ph idx="1"/>
          </p:nvPr>
        </p:nvSpPr>
        <p:spPr>
          <a:xfrm>
            <a:off x="107504" y="1916832"/>
            <a:ext cx="8269288" cy="4450432"/>
          </a:xfrm>
        </p:spPr>
        <p:txBody>
          <a:bodyPr/>
          <a:lstStyle/>
          <a:p>
            <a:pPr lvl="1" eaLnBrk="1" hangingPunct="1">
              <a:lnSpc>
                <a:spcPct val="90000"/>
              </a:lnSpc>
              <a:spcBef>
                <a:spcPct val="10000"/>
              </a:spcBef>
              <a:buFont typeface="Wingdings" panose="05000000000000000000" pitchFamily="2" charset="2"/>
              <a:buNone/>
            </a:pPr>
            <a:r>
              <a:rPr lang="zh-CN" altLang="en-US" sz="3200" b="1" dirty="0" smtClean="0">
                <a:solidFill>
                  <a:srgbClr val="FF0000"/>
                </a:solidFill>
                <a:latin typeface="Times New Roman" pitchFamily="18" charset="0"/>
                <a:ea typeface="楷体_GB2312" pitchFamily="49" charset="-122"/>
              </a:rPr>
              <a:t>每条通道指令都包含下列诸信息</a:t>
            </a:r>
            <a:r>
              <a:rPr lang="zh-CN" altLang="en-US" sz="3200" b="1" dirty="0" smtClean="0">
                <a:solidFill>
                  <a:srgbClr val="FF0000"/>
                </a:solidFill>
                <a:latin typeface="Times New Roman" pitchFamily="18" charset="0"/>
              </a:rPr>
              <a:t>：</a:t>
            </a:r>
            <a:r>
              <a:rPr lang="zh-CN" altLang="en-US" sz="3200" b="1" dirty="0" smtClean="0">
                <a:solidFill>
                  <a:srgbClr val="FF0000"/>
                </a:solidFill>
              </a:rPr>
              <a:t> </a:t>
            </a:r>
            <a:endParaRPr lang="zh-CN" altLang="en-US" sz="3200" b="1" dirty="0" smtClean="0">
              <a:solidFill>
                <a:srgbClr val="FF0000"/>
              </a:solidFill>
            </a:endParaRPr>
          </a:p>
          <a:p>
            <a:pPr lvl="2" eaLnBrk="1" hangingPunct="1">
              <a:lnSpc>
                <a:spcPct val="90000"/>
              </a:lnSpc>
              <a:spcBef>
                <a:spcPct val="10000"/>
              </a:spcBef>
              <a:buFont typeface="Wingdings" panose="05000000000000000000" pitchFamily="2" charset="2"/>
              <a:buChar char="u"/>
            </a:pPr>
            <a:r>
              <a:rPr lang="zh-CN" altLang="en-US" sz="2800" dirty="0" smtClean="0">
                <a:latin typeface="宋体" pitchFamily="2" charset="-122"/>
              </a:rPr>
              <a:t>操作码，它规定了指令所执行的操作，如读、写、控制等</a:t>
            </a:r>
            <a:endParaRPr lang="zh-CN" altLang="en-US" sz="2800" dirty="0" smtClean="0">
              <a:latin typeface="宋体" pitchFamily="2" charset="-122"/>
            </a:endParaRPr>
          </a:p>
          <a:p>
            <a:pPr lvl="2" eaLnBrk="1" hangingPunct="1">
              <a:lnSpc>
                <a:spcPct val="90000"/>
              </a:lnSpc>
              <a:spcBef>
                <a:spcPct val="10000"/>
              </a:spcBef>
              <a:buFont typeface="Wingdings" panose="05000000000000000000" pitchFamily="2" charset="2"/>
              <a:buChar char="u"/>
            </a:pPr>
            <a:r>
              <a:rPr lang="zh-CN" altLang="en-US" sz="2800" dirty="0" smtClean="0">
                <a:latin typeface="宋体" pitchFamily="2" charset="-122"/>
              </a:rPr>
              <a:t>内存地址</a:t>
            </a:r>
            <a:r>
              <a:rPr lang="zh-CN" altLang="en-US" sz="2800" dirty="0" smtClean="0"/>
              <a:t> </a:t>
            </a:r>
            <a:endParaRPr lang="zh-CN" altLang="en-US" sz="2800" dirty="0" smtClean="0"/>
          </a:p>
          <a:p>
            <a:pPr lvl="2" eaLnBrk="1" hangingPunct="1">
              <a:lnSpc>
                <a:spcPct val="90000"/>
              </a:lnSpc>
              <a:spcBef>
                <a:spcPct val="10000"/>
              </a:spcBef>
              <a:buFont typeface="Wingdings" panose="05000000000000000000" pitchFamily="2" charset="2"/>
              <a:buChar char="u"/>
            </a:pPr>
            <a:r>
              <a:rPr lang="zh-CN" altLang="en-US" sz="2800" dirty="0" smtClean="0">
                <a:latin typeface="宋体" pitchFamily="2" charset="-122"/>
              </a:rPr>
              <a:t>计数，读（写）的字节数</a:t>
            </a:r>
            <a:r>
              <a:rPr lang="zh-CN" altLang="en-US" sz="2800" dirty="0" smtClean="0"/>
              <a:t> </a:t>
            </a:r>
            <a:endParaRPr lang="zh-CN" altLang="en-US" sz="2800" dirty="0" smtClean="0"/>
          </a:p>
          <a:p>
            <a:pPr lvl="2" eaLnBrk="1" hangingPunct="1">
              <a:lnSpc>
                <a:spcPct val="90000"/>
              </a:lnSpc>
              <a:spcBef>
                <a:spcPct val="10000"/>
              </a:spcBef>
              <a:buFont typeface="Wingdings" panose="05000000000000000000" pitchFamily="2" charset="2"/>
              <a:buChar char="u"/>
            </a:pPr>
            <a:r>
              <a:rPr lang="zh-CN" altLang="en-US" sz="2800" dirty="0" smtClean="0">
                <a:latin typeface="宋体" pitchFamily="2" charset="-122"/>
              </a:rPr>
              <a:t>通道程序结束位</a:t>
            </a:r>
            <a:r>
              <a:rPr lang="en-US" altLang="zh-CN" sz="2800" dirty="0" smtClean="0"/>
              <a:t>P</a:t>
            </a:r>
            <a:r>
              <a:rPr lang="zh-CN" altLang="en-US" sz="2800" dirty="0" smtClean="0">
                <a:latin typeface="宋体" pitchFamily="2" charset="-122"/>
              </a:rPr>
              <a:t>，</a:t>
            </a:r>
            <a:r>
              <a:rPr lang="en-US" altLang="zh-CN" sz="2800" dirty="0" smtClean="0"/>
              <a:t>P=1</a:t>
            </a:r>
            <a:r>
              <a:rPr lang="zh-CN" altLang="en-US" sz="2800" dirty="0" smtClean="0">
                <a:latin typeface="宋体" pitchFamily="2" charset="-122"/>
              </a:rPr>
              <a:t>表示本指令是通道程序中最后一条指令</a:t>
            </a:r>
            <a:r>
              <a:rPr lang="zh-CN" altLang="en-US" sz="2800" dirty="0" smtClean="0"/>
              <a:t> </a:t>
            </a:r>
            <a:endParaRPr lang="zh-CN" altLang="en-US" sz="2800" dirty="0" smtClean="0"/>
          </a:p>
          <a:p>
            <a:pPr lvl="2" eaLnBrk="1" hangingPunct="1">
              <a:lnSpc>
                <a:spcPct val="90000"/>
              </a:lnSpc>
              <a:spcBef>
                <a:spcPct val="10000"/>
              </a:spcBef>
              <a:buFont typeface="Wingdings" panose="05000000000000000000" pitchFamily="2" charset="2"/>
              <a:buChar char="u"/>
            </a:pPr>
            <a:r>
              <a:rPr lang="zh-CN" altLang="en-US" sz="2800" dirty="0" smtClean="0">
                <a:latin typeface="宋体" pitchFamily="2" charset="-122"/>
              </a:rPr>
              <a:t>记录结束标志</a:t>
            </a:r>
            <a:r>
              <a:rPr lang="en-US" altLang="zh-CN" sz="2800" dirty="0" smtClean="0"/>
              <a:t>R</a:t>
            </a:r>
            <a:r>
              <a:rPr lang="zh-CN" altLang="en-US" sz="2800" dirty="0" smtClean="0">
                <a:latin typeface="宋体" pitchFamily="2" charset="-122"/>
              </a:rPr>
              <a:t>，</a:t>
            </a:r>
            <a:r>
              <a:rPr lang="en-US" altLang="zh-CN" sz="2800" dirty="0" smtClean="0"/>
              <a:t>R=0</a:t>
            </a:r>
            <a:r>
              <a:rPr lang="zh-CN" altLang="en-US" sz="2800" dirty="0" smtClean="0">
                <a:latin typeface="宋体" pitchFamily="2" charset="-122"/>
              </a:rPr>
              <a:t>表示本指令与下一条指令所处理的数据是属于一个记录；</a:t>
            </a:r>
            <a:r>
              <a:rPr lang="en-US" altLang="zh-CN" sz="2800" dirty="0" smtClean="0"/>
              <a:t>R=1</a:t>
            </a:r>
            <a:r>
              <a:rPr lang="zh-CN" altLang="en-US" sz="2800" dirty="0" smtClean="0"/>
              <a:t>表示这是处理某记录的最后一条指令。</a:t>
            </a:r>
            <a:r>
              <a:rPr lang="en-US" altLang="zh-CN" sz="2800" dirty="0" smtClean="0"/>
              <a:t>  </a:t>
            </a:r>
            <a:endParaRPr lang="en-US" altLang="zh-CN" sz="2800" dirty="0" smtClean="0"/>
          </a:p>
        </p:txBody>
      </p:sp>
      <p:sp>
        <p:nvSpPr>
          <p:cNvPr id="4" name="灯片编号占位符 5"/>
          <p:cNvSpPr>
            <a:spLocks noGrp="1"/>
          </p:cNvSpPr>
          <p:nvPr>
            <p:ph type="sldNum" sz="quarter" idx="12"/>
          </p:nvPr>
        </p:nvSpPr>
        <p:spPr/>
        <p:txBody>
          <a:bodyPr/>
          <a:lstStyle/>
          <a:p>
            <a:pPr>
              <a:defRPr/>
            </a:pPr>
            <a:fld id="{8F3068FD-215B-4ABF-A506-E053CDB159CC}" type="slidenum">
              <a:rPr lang="en-US" altLang="zh-CN"/>
            </a:fld>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noAutofit/>
          </a:bodyPr>
          <a:lstStyle/>
          <a:p>
            <a:pPr algn="l"/>
            <a:r>
              <a:rPr lang="zh-CN" altLang="en-US" sz="3200" dirty="0" smtClean="0"/>
              <a:t>由</a:t>
            </a:r>
            <a:r>
              <a:rPr lang="zh-CN" altLang="en-US" sz="3200" dirty="0"/>
              <a:t>六条通道指令所构成的简单的通道程序</a:t>
            </a:r>
            <a:r>
              <a:rPr lang="zh-CN" altLang="en-US" sz="3200" dirty="0" smtClean="0"/>
              <a:t>。</a:t>
            </a:r>
            <a:endParaRPr lang="zh-CN" altLang="en-US" sz="3200" dirty="0"/>
          </a:p>
        </p:txBody>
      </p:sp>
      <p:pic>
        <p:nvPicPr>
          <p:cNvPr id="772100"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l="17018" r="17043"/>
          <a:stretch>
            <a:fillRect/>
          </a:stretch>
        </p:blipFill>
        <p:spPr bwMode="auto">
          <a:xfrm>
            <a:off x="323528" y="1628800"/>
            <a:ext cx="7931339"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2101" name="AutoShape 5">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fld>
            <a:endParaRPr lang="en-US" altLang="zh-CN"/>
          </a:p>
        </p:txBody>
      </p:sp>
      <p:sp>
        <p:nvSpPr>
          <p:cNvPr id="534530" name="Rectangle 2"/>
          <p:cNvSpPr>
            <a:spLocks noGrp="1" noChangeArrowheads="1"/>
          </p:cNvSpPr>
          <p:nvPr>
            <p:ph type="title"/>
          </p:nvPr>
        </p:nvSpPr>
        <p:spPr/>
        <p:txBody>
          <a:bodyPr>
            <a:normAutofit/>
          </a:bodyPr>
          <a:lstStyle/>
          <a:p>
            <a:r>
              <a:rPr lang="en-US" altLang="zh-CN" sz="3600" dirty="0">
                <a:latin typeface="Times New Roman" pitchFamily="18" charset="0"/>
              </a:rPr>
              <a:t>6.5  </a:t>
            </a:r>
            <a:r>
              <a:rPr lang="zh-CN" altLang="en-US" sz="3600" dirty="0">
                <a:latin typeface="Times New Roman" pitchFamily="18" charset="0"/>
              </a:rPr>
              <a:t>与设备无关的</a:t>
            </a:r>
            <a:r>
              <a:rPr lang="en-US" altLang="zh-CN" sz="3600" dirty="0">
                <a:latin typeface="Times New Roman" pitchFamily="18" charset="0"/>
              </a:rPr>
              <a:t>I/O</a:t>
            </a:r>
            <a:r>
              <a:rPr lang="zh-CN" altLang="en-US" sz="3600" dirty="0" smtClean="0">
                <a:latin typeface="Times New Roman" pitchFamily="18" charset="0"/>
              </a:rPr>
              <a:t>软件</a:t>
            </a:r>
            <a:endParaRPr lang="zh-CN" altLang="en-US" sz="3600" dirty="0">
              <a:latin typeface="Times New Roman" pitchFamily="18" charset="0"/>
            </a:endParaRPr>
          </a:p>
        </p:txBody>
      </p:sp>
      <p:sp>
        <p:nvSpPr>
          <p:cNvPr id="534532" name="Text Box 4"/>
          <p:cNvSpPr txBox="1">
            <a:spLocks noChangeArrowheads="1"/>
          </p:cNvSpPr>
          <p:nvPr/>
        </p:nvSpPr>
        <p:spPr bwMode="auto">
          <a:xfrm>
            <a:off x="667543" y="1556792"/>
            <a:ext cx="7808913"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marL="0" indent="0">
              <a:spcBef>
                <a:spcPct val="50000"/>
              </a:spcBef>
              <a:buClr>
                <a:srgbClr val="0000FF"/>
              </a:buClr>
              <a:buSzPct val="80000"/>
            </a:pPr>
            <a:r>
              <a:rPr kumimoji="1" lang="zh-CN" altLang="en-US" sz="2800" dirty="0" smtClean="0">
                <a:latin typeface="宋体" pitchFamily="2" charset="-122"/>
              </a:rPr>
              <a:t>    为了</a:t>
            </a:r>
            <a:r>
              <a:rPr kumimoji="1" lang="zh-CN" altLang="en-US" sz="2800" dirty="0">
                <a:latin typeface="宋体" pitchFamily="2" charset="-122"/>
              </a:rPr>
              <a:t>方便用户和提高</a:t>
            </a:r>
            <a:r>
              <a:rPr kumimoji="1" lang="en-US" altLang="zh-CN" sz="2800" dirty="0">
                <a:latin typeface="宋体" pitchFamily="2" charset="-122"/>
              </a:rPr>
              <a:t>OS</a:t>
            </a:r>
            <a:r>
              <a:rPr kumimoji="1" lang="zh-CN" altLang="en-US" sz="2800" dirty="0">
                <a:latin typeface="宋体" pitchFamily="2" charset="-122"/>
              </a:rPr>
              <a:t>的可适应性与可扩展性，在现代</a:t>
            </a:r>
            <a:r>
              <a:rPr kumimoji="1" lang="en-US" altLang="zh-CN" sz="2800" dirty="0">
                <a:latin typeface="宋体" pitchFamily="2" charset="-122"/>
              </a:rPr>
              <a:t>OS</a:t>
            </a:r>
            <a:r>
              <a:rPr kumimoji="1" lang="zh-CN" altLang="en-US" sz="2800" dirty="0">
                <a:latin typeface="宋体" pitchFamily="2" charset="-122"/>
              </a:rPr>
              <a:t>的</a:t>
            </a:r>
            <a:r>
              <a:rPr kumimoji="1" lang="en-US" altLang="zh-CN" sz="2800" dirty="0">
                <a:latin typeface="宋体" pitchFamily="2" charset="-122"/>
              </a:rPr>
              <a:t>I/O</a:t>
            </a:r>
            <a:r>
              <a:rPr kumimoji="1" lang="zh-CN" altLang="en-US" sz="2800" dirty="0">
                <a:latin typeface="宋体" pitchFamily="2" charset="-122"/>
              </a:rPr>
              <a:t>系统中，都无一例外地增加了与设备无关的</a:t>
            </a:r>
            <a:r>
              <a:rPr kumimoji="1" lang="en-US" altLang="zh-CN" sz="2800" dirty="0">
                <a:latin typeface="宋体" pitchFamily="2" charset="-122"/>
              </a:rPr>
              <a:t>I/O</a:t>
            </a:r>
            <a:r>
              <a:rPr kumimoji="1" lang="zh-CN" altLang="en-US" sz="2800" dirty="0">
                <a:latin typeface="宋体" pitchFamily="2" charset="-122"/>
              </a:rPr>
              <a:t>软件，以实现</a:t>
            </a:r>
            <a:r>
              <a:rPr kumimoji="1" lang="zh-CN" altLang="en-US" sz="2800" dirty="0">
                <a:solidFill>
                  <a:srgbClr val="FF0000"/>
                </a:solidFill>
                <a:latin typeface="宋体" pitchFamily="2" charset="-122"/>
              </a:rPr>
              <a:t>设备独立性</a:t>
            </a:r>
            <a:r>
              <a:rPr kumimoji="1" lang="zh-CN" altLang="en-US" sz="2800" dirty="0">
                <a:latin typeface="宋体" pitchFamily="2" charset="-122"/>
              </a:rPr>
              <a:t>，也称为</a:t>
            </a:r>
            <a:r>
              <a:rPr kumimoji="1" lang="zh-CN" altLang="en-US" sz="2800" dirty="0">
                <a:solidFill>
                  <a:srgbClr val="FF0000"/>
                </a:solidFill>
                <a:latin typeface="宋体" pitchFamily="2" charset="-122"/>
              </a:rPr>
              <a:t>设备无关性</a:t>
            </a:r>
            <a:r>
              <a:rPr kumimoji="1" lang="zh-CN" altLang="en-US" sz="2800" dirty="0" smtClean="0">
                <a:latin typeface="宋体" pitchFamily="2" charset="-122"/>
              </a:rPr>
              <a:t>。</a:t>
            </a:r>
            <a:endParaRPr kumimoji="1" lang="en-US" altLang="zh-CN" sz="2800" dirty="0" smtClean="0">
              <a:latin typeface="宋体" pitchFamily="2" charset="-122"/>
            </a:endParaRPr>
          </a:p>
          <a:p>
            <a:pPr marL="0" indent="0">
              <a:spcBef>
                <a:spcPct val="50000"/>
              </a:spcBef>
              <a:buClr>
                <a:srgbClr val="0000FF"/>
              </a:buClr>
              <a:buSzPct val="80000"/>
            </a:pPr>
            <a:r>
              <a:rPr kumimoji="1" lang="zh-CN" altLang="en-US" sz="2800" dirty="0" smtClean="0">
                <a:latin typeface="宋体" pitchFamily="2" charset="-122"/>
              </a:rPr>
              <a:t>其</a:t>
            </a:r>
            <a:r>
              <a:rPr kumimoji="1" lang="zh-CN" altLang="en-US" sz="2800" dirty="0">
                <a:latin typeface="宋体" pitchFamily="2" charset="-122"/>
              </a:rPr>
              <a:t>基本含义是：应用程序中所用的设备，不局限于使用某个具体的物理设备。为每个设备所配置的设备驱动程序是与硬件紧密相关的软件。</a:t>
            </a:r>
            <a:endParaRPr kumimoji="1" lang="zh-CN" altLang="en-US" sz="2800" dirty="0">
              <a:latin typeface="宋体"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fld>
            <a:endParaRPr lang="en-US" altLang="zh-CN"/>
          </a:p>
        </p:txBody>
      </p:sp>
      <p:sp>
        <p:nvSpPr>
          <p:cNvPr id="534530" name="Rectangle 2"/>
          <p:cNvSpPr>
            <a:spLocks noGrp="1" noChangeArrowheads="1"/>
          </p:cNvSpPr>
          <p:nvPr>
            <p:ph type="title"/>
          </p:nvPr>
        </p:nvSpPr>
        <p:spPr/>
        <p:txBody>
          <a:bodyPr>
            <a:normAutofit fontScale="90000"/>
          </a:bodyPr>
          <a:lstStyle/>
          <a:p>
            <a:pPr marL="990600" indent="-990600" algn="l"/>
            <a:r>
              <a:rPr lang="en-US" altLang="zh-CN" sz="3600" dirty="0">
                <a:latin typeface="Times New Roman" pitchFamily="18" charset="0"/>
              </a:rPr>
              <a:t>6.5.1  </a:t>
            </a:r>
            <a:r>
              <a:rPr lang="zh-CN" altLang="en-US" sz="3600" dirty="0">
                <a:latin typeface="Times New Roman" pitchFamily="18" charset="0"/>
              </a:rPr>
              <a:t>与设备无关</a:t>
            </a:r>
            <a:r>
              <a:rPr lang="en-US" altLang="zh-CN" sz="3600" dirty="0">
                <a:latin typeface="Times New Roman" pitchFamily="18" charset="0"/>
              </a:rPr>
              <a:t>(Device Independence)</a:t>
            </a:r>
            <a:r>
              <a:rPr lang="zh-CN" altLang="en-US" sz="3600" dirty="0">
                <a:latin typeface="Times New Roman" pitchFamily="18" charset="0"/>
              </a:rPr>
              <a:t>软件的基本概念</a:t>
            </a:r>
            <a:endParaRPr lang="zh-CN" altLang="en-US" sz="3600" dirty="0">
              <a:latin typeface="Times New Roman" pitchFamily="18" charset="0"/>
            </a:endParaRPr>
          </a:p>
        </p:txBody>
      </p:sp>
      <p:sp>
        <p:nvSpPr>
          <p:cNvPr id="534532" name="Text Box 4"/>
          <p:cNvSpPr txBox="1">
            <a:spLocks noChangeArrowheads="1"/>
          </p:cNvSpPr>
          <p:nvPr/>
        </p:nvSpPr>
        <p:spPr bwMode="auto">
          <a:xfrm>
            <a:off x="667543" y="1556792"/>
            <a:ext cx="7808913"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marL="0" indent="0">
              <a:spcBef>
                <a:spcPct val="50000"/>
              </a:spcBef>
              <a:buClr>
                <a:srgbClr val="0000FF"/>
              </a:buClr>
              <a:buSzPct val="80000"/>
            </a:pPr>
            <a:r>
              <a:rPr kumimoji="1" lang="en-US" altLang="zh-CN" sz="3200" dirty="0" smtClean="0">
                <a:latin typeface="宋体" pitchFamily="2" charset="-122"/>
              </a:rPr>
              <a:t>1. </a:t>
            </a:r>
            <a:r>
              <a:rPr kumimoji="1" lang="zh-CN" altLang="en-US" sz="3200" dirty="0" smtClean="0">
                <a:latin typeface="宋体" pitchFamily="2" charset="-122"/>
              </a:rPr>
              <a:t>以</a:t>
            </a:r>
            <a:r>
              <a:rPr kumimoji="1" lang="zh-CN" altLang="en-US" sz="3200" dirty="0">
                <a:latin typeface="宋体" pitchFamily="2" charset="-122"/>
              </a:rPr>
              <a:t>物理设备名使用设备</a:t>
            </a:r>
            <a:br>
              <a:rPr kumimoji="1" lang="zh-CN" altLang="en-US" sz="3600" dirty="0">
                <a:latin typeface="宋体" pitchFamily="2" charset="-122"/>
              </a:rPr>
            </a:br>
            <a:r>
              <a:rPr kumimoji="1" lang="zh-CN" altLang="en-US" sz="3600" dirty="0">
                <a:latin typeface="宋体" pitchFamily="2" charset="-122"/>
              </a:rPr>
              <a:t>　　</a:t>
            </a:r>
            <a:r>
              <a:rPr kumimoji="1" lang="zh-CN" altLang="en-US" sz="2800" dirty="0">
                <a:latin typeface="宋体" pitchFamily="2" charset="-122"/>
              </a:rPr>
              <a:t>在早期</a:t>
            </a:r>
            <a:r>
              <a:rPr kumimoji="1" lang="en-US" altLang="zh-CN" sz="2800" dirty="0">
                <a:latin typeface="宋体" pitchFamily="2" charset="-122"/>
              </a:rPr>
              <a:t>OS</a:t>
            </a:r>
            <a:r>
              <a:rPr kumimoji="1" lang="zh-CN" altLang="en-US" sz="2800" dirty="0">
                <a:latin typeface="宋体" pitchFamily="2" charset="-122"/>
              </a:rPr>
              <a:t>中，应用程序在使用</a:t>
            </a:r>
            <a:r>
              <a:rPr kumimoji="1" lang="en-US" altLang="zh-CN" sz="2800" dirty="0">
                <a:latin typeface="宋体" pitchFamily="2" charset="-122"/>
              </a:rPr>
              <a:t>I/O</a:t>
            </a:r>
            <a:r>
              <a:rPr kumimoji="1" lang="zh-CN" altLang="en-US" sz="2800" dirty="0">
                <a:latin typeface="宋体" pitchFamily="2" charset="-122"/>
              </a:rPr>
              <a:t>设备时，都使用设备的物理名称，这使应用程序与系统中的物理设备直接相关。 </a:t>
            </a:r>
            <a:endParaRPr kumimoji="1" lang="en-US" altLang="zh-CN" sz="2800" dirty="0" smtClean="0">
              <a:latin typeface="宋体" pitchFamily="2" charset="-122"/>
            </a:endParaRPr>
          </a:p>
          <a:p>
            <a:pPr marL="571500" indent="-571500">
              <a:spcBef>
                <a:spcPct val="50000"/>
              </a:spcBef>
              <a:buClr>
                <a:srgbClr val="0000FF"/>
              </a:buClr>
              <a:buSzPct val="80000"/>
              <a:buFont typeface="Wingdings" panose="05000000000000000000" pitchFamily="2" charset="2"/>
              <a:buChar char="p"/>
            </a:pPr>
            <a:r>
              <a:rPr kumimoji="1" lang="zh-CN" altLang="en-US" sz="2800" dirty="0" smtClean="0">
                <a:latin typeface="宋体" pitchFamily="2" charset="-122"/>
              </a:rPr>
              <a:t>缺乏灵活性</a:t>
            </a:r>
            <a:endParaRPr kumimoji="1" lang="en-US" altLang="zh-CN" sz="2800" dirty="0" smtClean="0">
              <a:latin typeface="宋体" pitchFamily="2" charset="-122"/>
            </a:endParaRPr>
          </a:p>
          <a:p>
            <a:pPr marL="571500" indent="-571500">
              <a:spcBef>
                <a:spcPct val="50000"/>
              </a:spcBef>
              <a:buClr>
                <a:srgbClr val="0000FF"/>
              </a:buClr>
              <a:buSzPct val="80000"/>
              <a:buFont typeface="Wingdings" panose="05000000000000000000" pitchFamily="2" charset="2"/>
              <a:buChar char="p"/>
            </a:pPr>
            <a:r>
              <a:rPr kumimoji="1" lang="en-US" altLang="zh-CN" sz="2800" dirty="0" smtClean="0">
                <a:latin typeface="宋体" pitchFamily="2" charset="-122"/>
              </a:rPr>
              <a:t>I/O</a:t>
            </a:r>
            <a:r>
              <a:rPr kumimoji="1" lang="zh-CN" altLang="en-US" sz="2800" dirty="0" smtClean="0">
                <a:latin typeface="宋体" pitchFamily="2" charset="-122"/>
              </a:rPr>
              <a:t>设备利用率低</a:t>
            </a:r>
            <a:endParaRPr kumimoji="1" lang="zh-CN" altLang="en-US" sz="2800" dirty="0">
              <a:latin typeface="宋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fontScale="85000" lnSpcReduction="10000"/>
          </a:bodyPr>
          <a:lstStyle/>
          <a:p>
            <a:r>
              <a:rPr lang="zh-CN" altLang="en-US" dirty="0" smtClean="0"/>
              <a:t>确保</a:t>
            </a:r>
            <a:r>
              <a:rPr lang="zh-CN" altLang="en-US" dirty="0"/>
              <a:t>对设备的正确共享</a:t>
            </a:r>
            <a:br>
              <a:rPr lang="zh-CN" altLang="en-US" dirty="0"/>
            </a:br>
            <a:r>
              <a:rPr lang="zh-CN" altLang="en-US" dirty="0" smtClean="0"/>
              <a:t>从</a:t>
            </a:r>
            <a:r>
              <a:rPr lang="zh-CN" altLang="en-US" dirty="0"/>
              <a:t>设备的共享属性上，可将系统中的设备分为如下两类：</a:t>
            </a:r>
            <a:br>
              <a:rPr lang="zh-CN" altLang="en-US" dirty="0"/>
            </a:br>
            <a:r>
              <a:rPr lang="en-US" altLang="zh-CN" dirty="0" smtClean="0"/>
              <a:t>(</a:t>
            </a:r>
            <a:r>
              <a:rPr lang="en-US" altLang="zh-CN" dirty="0"/>
              <a:t>1) </a:t>
            </a:r>
            <a:r>
              <a:rPr lang="zh-CN" altLang="en-US" dirty="0">
                <a:solidFill>
                  <a:srgbClr val="C00000"/>
                </a:solidFill>
              </a:rPr>
              <a:t>独占设备</a:t>
            </a:r>
            <a:r>
              <a:rPr lang="zh-CN" altLang="en-US" dirty="0"/>
              <a:t>，进程应互斥地访问这类设备，即系统一旦把这类设备分配给了某进程后，便由该进程独占，直至用完释放。典型的独占设备有打印机、磁带机等。系统在对独占设备进行分配时，还应考虑到分配的安全性。</a:t>
            </a:r>
            <a:br>
              <a:rPr lang="zh-CN" altLang="en-US" dirty="0"/>
            </a:br>
            <a:r>
              <a:rPr lang="en-US" altLang="zh-CN" dirty="0" smtClean="0"/>
              <a:t>(</a:t>
            </a:r>
            <a:r>
              <a:rPr lang="en-US" altLang="zh-CN" dirty="0"/>
              <a:t>2) </a:t>
            </a:r>
            <a:r>
              <a:rPr lang="zh-CN" altLang="en-US" dirty="0">
                <a:solidFill>
                  <a:srgbClr val="C00000"/>
                </a:solidFill>
              </a:rPr>
              <a:t>共享设备</a:t>
            </a:r>
            <a:r>
              <a:rPr lang="zh-CN" altLang="en-US" dirty="0"/>
              <a:t>，是指在一段时间内允许多个进程同时访问的设备。典型的共享设备是磁盘，当有多个进程需对磁盘执行读、写操作时，可以交叉进行，不会影响到读、写的正确性。 </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fld>
            <a:endParaRPr lang="en-US" altLang="zh-CN"/>
          </a:p>
        </p:txBody>
      </p:sp>
      <p:sp>
        <p:nvSpPr>
          <p:cNvPr id="534530" name="Rectangle 2"/>
          <p:cNvSpPr>
            <a:spLocks noGrp="1" noChangeArrowheads="1"/>
          </p:cNvSpPr>
          <p:nvPr>
            <p:ph type="title"/>
          </p:nvPr>
        </p:nvSpPr>
        <p:spPr/>
        <p:txBody>
          <a:bodyPr>
            <a:normAutofit fontScale="90000"/>
          </a:bodyPr>
          <a:lstStyle/>
          <a:p>
            <a:pPr marL="990600" indent="-990600" algn="l"/>
            <a:r>
              <a:rPr lang="en-US" altLang="zh-CN" sz="3600" dirty="0">
                <a:latin typeface="Times New Roman" pitchFamily="18" charset="0"/>
              </a:rPr>
              <a:t>6.5.1  </a:t>
            </a:r>
            <a:r>
              <a:rPr lang="zh-CN" altLang="en-US" sz="3600" dirty="0">
                <a:latin typeface="Times New Roman" pitchFamily="18" charset="0"/>
              </a:rPr>
              <a:t>与设备无关</a:t>
            </a:r>
            <a:r>
              <a:rPr lang="en-US" altLang="zh-CN" sz="3600" dirty="0">
                <a:latin typeface="Times New Roman" pitchFamily="18" charset="0"/>
              </a:rPr>
              <a:t>(Device Independence)</a:t>
            </a:r>
            <a:r>
              <a:rPr lang="zh-CN" altLang="en-US" sz="3600" dirty="0">
                <a:latin typeface="Times New Roman" pitchFamily="18" charset="0"/>
              </a:rPr>
              <a:t>软件的基本概念</a:t>
            </a:r>
            <a:endParaRPr lang="zh-CN" altLang="en-US" sz="3600" dirty="0">
              <a:latin typeface="Times New Roman" pitchFamily="18" charset="0"/>
            </a:endParaRPr>
          </a:p>
        </p:txBody>
      </p:sp>
      <p:sp>
        <p:nvSpPr>
          <p:cNvPr id="534532" name="Text Box 4"/>
          <p:cNvSpPr txBox="1">
            <a:spLocks noChangeArrowheads="1"/>
          </p:cNvSpPr>
          <p:nvPr/>
        </p:nvSpPr>
        <p:spPr bwMode="auto">
          <a:xfrm>
            <a:off x="667543" y="1556792"/>
            <a:ext cx="7808913"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marL="0" indent="0">
              <a:spcBef>
                <a:spcPct val="50000"/>
              </a:spcBef>
              <a:buClr>
                <a:srgbClr val="0000FF"/>
              </a:buClr>
              <a:buSzPct val="80000"/>
            </a:pPr>
            <a:r>
              <a:rPr kumimoji="1" lang="en-US" altLang="zh-CN" sz="3200" dirty="0" smtClean="0">
                <a:latin typeface="宋体" pitchFamily="2" charset="-122"/>
              </a:rPr>
              <a:t>2.</a:t>
            </a:r>
            <a:r>
              <a:rPr kumimoji="1" lang="zh-CN" altLang="en-US" sz="3200" dirty="0">
                <a:latin typeface="宋体" pitchFamily="2" charset="-122"/>
              </a:rPr>
              <a:t>引入了逻辑设备名</a:t>
            </a:r>
            <a:br>
              <a:rPr kumimoji="1" lang="zh-CN" altLang="en-US" sz="3600" dirty="0">
                <a:latin typeface="宋体" pitchFamily="2" charset="-122"/>
              </a:rPr>
            </a:br>
            <a:r>
              <a:rPr kumimoji="1" lang="zh-CN" altLang="en-US" sz="3600" dirty="0">
                <a:latin typeface="宋体" pitchFamily="2" charset="-122"/>
              </a:rPr>
              <a:t>　</a:t>
            </a:r>
            <a:r>
              <a:rPr kumimoji="1" lang="zh-CN" altLang="en-US" sz="2800" dirty="0">
                <a:latin typeface="宋体" pitchFamily="2" charset="-122"/>
              </a:rPr>
              <a:t>为了实现与设备的无关性而引入了逻辑设备和物理设备两个概念。逻辑设备是抽象的设备名</a:t>
            </a:r>
            <a:r>
              <a:rPr kumimoji="1" lang="zh-CN" altLang="en-US" sz="2800" dirty="0" smtClean="0">
                <a:latin typeface="宋体" pitchFamily="2" charset="-122"/>
              </a:rPr>
              <a:t>。</a:t>
            </a:r>
            <a:endParaRPr kumimoji="1" lang="en-US" altLang="zh-CN" sz="2800" dirty="0" smtClean="0">
              <a:latin typeface="宋体" pitchFamily="2" charset="-122"/>
            </a:endParaRPr>
          </a:p>
          <a:p>
            <a:pPr marL="0" indent="0">
              <a:spcBef>
                <a:spcPct val="50000"/>
              </a:spcBef>
              <a:buClr>
                <a:srgbClr val="0000FF"/>
              </a:buClr>
              <a:buSzPct val="80000"/>
            </a:pPr>
            <a:r>
              <a:rPr kumimoji="1" lang="en-US" altLang="zh-CN" sz="2800" dirty="0">
                <a:latin typeface="宋体" pitchFamily="2" charset="-122"/>
              </a:rPr>
              <a:t> </a:t>
            </a:r>
            <a:r>
              <a:rPr kumimoji="1" lang="en-US" altLang="zh-CN" sz="2800" dirty="0" smtClean="0">
                <a:latin typeface="宋体" pitchFamily="2" charset="-122"/>
              </a:rPr>
              <a:t> </a:t>
            </a:r>
            <a:r>
              <a:rPr kumimoji="1" lang="zh-CN" altLang="en-US" sz="2800" dirty="0" smtClean="0">
                <a:latin typeface="宋体" pitchFamily="2" charset="-122"/>
              </a:rPr>
              <a:t>好处：</a:t>
            </a:r>
            <a:endParaRPr kumimoji="1" lang="en-US" altLang="zh-CN" sz="2800" dirty="0" smtClean="0">
              <a:latin typeface="宋体" pitchFamily="2" charset="-122"/>
            </a:endParaRPr>
          </a:p>
          <a:p>
            <a:pPr marL="1028700" lvl="1" indent="-571500">
              <a:spcBef>
                <a:spcPct val="50000"/>
              </a:spcBef>
              <a:buClr>
                <a:srgbClr val="0000FF"/>
              </a:buClr>
              <a:buSzPct val="80000"/>
              <a:buFont typeface="Wingdings" panose="05000000000000000000" pitchFamily="2" charset="2"/>
              <a:buChar char="p"/>
            </a:pPr>
            <a:r>
              <a:rPr kumimoji="1" lang="zh-CN" altLang="en-US" sz="2800" dirty="0" smtClean="0">
                <a:latin typeface="宋体" pitchFamily="2" charset="-122"/>
              </a:rPr>
              <a:t>设备分配时的灵活性</a:t>
            </a:r>
            <a:endParaRPr kumimoji="1" lang="en-US" altLang="zh-CN" sz="2800" dirty="0" smtClean="0">
              <a:latin typeface="宋体" pitchFamily="2" charset="-122"/>
            </a:endParaRPr>
          </a:p>
          <a:p>
            <a:pPr marL="1028700" lvl="1" indent="-571500">
              <a:spcBef>
                <a:spcPct val="50000"/>
              </a:spcBef>
              <a:buClr>
                <a:srgbClr val="0000FF"/>
              </a:buClr>
              <a:buSzPct val="80000"/>
              <a:buFont typeface="Wingdings" panose="05000000000000000000" pitchFamily="2" charset="2"/>
              <a:buChar char="p"/>
            </a:pPr>
            <a:r>
              <a:rPr kumimoji="1" lang="zh-CN" altLang="en-US" sz="2800" dirty="0" smtClean="0">
                <a:latin typeface="宋体" pitchFamily="2" charset="-122"/>
              </a:rPr>
              <a:t>易于实现</a:t>
            </a:r>
            <a:r>
              <a:rPr kumimoji="1" lang="en-US" altLang="zh-CN" sz="2800" dirty="0" smtClean="0">
                <a:latin typeface="宋体" pitchFamily="2" charset="-122"/>
              </a:rPr>
              <a:t>I/O</a:t>
            </a:r>
            <a:r>
              <a:rPr kumimoji="1" lang="zh-CN" altLang="en-US" sz="2800" dirty="0" smtClean="0">
                <a:latin typeface="宋体" pitchFamily="2" charset="-122"/>
              </a:rPr>
              <a:t>重定向</a:t>
            </a:r>
            <a:endParaRPr kumimoji="1" lang="zh-CN" altLang="en-US" sz="2800" dirty="0">
              <a:latin typeface="宋体"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fld>
            <a:endParaRPr lang="en-US" altLang="zh-CN"/>
          </a:p>
        </p:txBody>
      </p:sp>
      <p:sp>
        <p:nvSpPr>
          <p:cNvPr id="534530" name="Rectangle 2"/>
          <p:cNvSpPr>
            <a:spLocks noGrp="1" noChangeArrowheads="1"/>
          </p:cNvSpPr>
          <p:nvPr>
            <p:ph type="title"/>
          </p:nvPr>
        </p:nvSpPr>
        <p:spPr/>
        <p:txBody>
          <a:bodyPr>
            <a:normAutofit fontScale="90000"/>
          </a:bodyPr>
          <a:lstStyle/>
          <a:p>
            <a:pPr marL="990600" indent="-990600" algn="l"/>
            <a:r>
              <a:rPr lang="en-US" altLang="zh-CN" sz="3600" dirty="0">
                <a:latin typeface="Times New Roman" pitchFamily="18" charset="0"/>
              </a:rPr>
              <a:t>6.5.1  </a:t>
            </a:r>
            <a:r>
              <a:rPr lang="zh-CN" altLang="en-US" sz="3600" dirty="0">
                <a:latin typeface="Times New Roman" pitchFamily="18" charset="0"/>
              </a:rPr>
              <a:t>与设备无关</a:t>
            </a:r>
            <a:r>
              <a:rPr lang="en-US" altLang="zh-CN" sz="3600" dirty="0">
                <a:latin typeface="Times New Roman" pitchFamily="18" charset="0"/>
              </a:rPr>
              <a:t>(Device Independence)</a:t>
            </a:r>
            <a:r>
              <a:rPr lang="zh-CN" altLang="en-US" sz="3600" dirty="0">
                <a:latin typeface="Times New Roman" pitchFamily="18" charset="0"/>
              </a:rPr>
              <a:t>软件的基本概念</a:t>
            </a:r>
            <a:endParaRPr lang="zh-CN" altLang="en-US" sz="3600" dirty="0">
              <a:latin typeface="Times New Roman" pitchFamily="18" charset="0"/>
            </a:endParaRPr>
          </a:p>
        </p:txBody>
      </p:sp>
      <p:sp>
        <p:nvSpPr>
          <p:cNvPr id="534532" name="Text Box 4"/>
          <p:cNvSpPr txBox="1">
            <a:spLocks noChangeArrowheads="1"/>
          </p:cNvSpPr>
          <p:nvPr/>
        </p:nvSpPr>
        <p:spPr bwMode="auto">
          <a:xfrm>
            <a:off x="667543" y="1556792"/>
            <a:ext cx="7808913"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marL="0" indent="0">
              <a:spcBef>
                <a:spcPct val="50000"/>
              </a:spcBef>
              <a:buClr>
                <a:srgbClr val="0000FF"/>
              </a:buClr>
              <a:buSzPct val="80000"/>
            </a:pPr>
            <a:r>
              <a:rPr kumimoji="1" lang="en-US" altLang="zh-CN" sz="3200" dirty="0" smtClean="0">
                <a:latin typeface="宋体" pitchFamily="2" charset="-122"/>
              </a:rPr>
              <a:t>3.</a:t>
            </a:r>
            <a:r>
              <a:rPr kumimoji="1" lang="zh-CN" altLang="en-US" sz="3200" dirty="0">
                <a:latin typeface="宋体" pitchFamily="2" charset="-122"/>
              </a:rPr>
              <a:t>逻辑设备名称到物理设备名称的</a:t>
            </a:r>
            <a:r>
              <a:rPr kumimoji="1" lang="zh-CN" altLang="en-US" sz="3200" dirty="0" smtClean="0">
                <a:latin typeface="宋体" pitchFamily="2" charset="-122"/>
              </a:rPr>
              <a:t>转换</a:t>
            </a:r>
            <a:endParaRPr kumimoji="1" lang="en-US" altLang="zh-CN" sz="3200" dirty="0" smtClean="0">
              <a:latin typeface="宋体" pitchFamily="2" charset="-122"/>
            </a:endParaRPr>
          </a:p>
          <a:p>
            <a:pPr marL="0" indent="0">
              <a:spcBef>
                <a:spcPct val="50000"/>
              </a:spcBef>
              <a:buClr>
                <a:srgbClr val="0000FF"/>
              </a:buClr>
              <a:buSzPct val="80000"/>
            </a:pPr>
            <a:r>
              <a:rPr kumimoji="1" lang="zh-CN" altLang="en-US" sz="2800" dirty="0" smtClean="0">
                <a:latin typeface="宋体" pitchFamily="2" charset="-122"/>
              </a:rPr>
              <a:t>   在</a:t>
            </a:r>
            <a:r>
              <a:rPr kumimoji="1" lang="zh-CN" altLang="en-US" sz="2800" dirty="0">
                <a:latin typeface="宋体" pitchFamily="2" charset="-122"/>
              </a:rPr>
              <a:t>应用程序中，用逻辑设备名称使用设备虽然方便了用户，但系统却只识别物理设备名称，因此在实际执行时，还必须使用物理名称。为此，在系统中，必须具有将逻辑设备名称转换为某物理设备名称的功能。 </a:t>
            </a:r>
            <a:r>
              <a:rPr kumimoji="1" lang="zh-CN" altLang="en-US" sz="3600" dirty="0">
                <a:latin typeface="宋体" pitchFamily="2" charset="-122"/>
              </a:rPr>
              <a:t>　</a:t>
            </a:r>
            <a:endParaRPr kumimoji="1" lang="zh-CN" altLang="en-US" sz="2800" dirty="0">
              <a:latin typeface="宋体"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fld>
            <a:endParaRPr lang="en-US" altLang="zh-CN"/>
          </a:p>
        </p:txBody>
      </p:sp>
      <p:sp>
        <p:nvSpPr>
          <p:cNvPr id="534530" name="Rectangle 2"/>
          <p:cNvSpPr>
            <a:spLocks noGrp="1" noChangeArrowheads="1"/>
          </p:cNvSpPr>
          <p:nvPr>
            <p:ph type="title"/>
          </p:nvPr>
        </p:nvSpPr>
        <p:spPr/>
        <p:txBody>
          <a:bodyPr>
            <a:normAutofit/>
          </a:bodyPr>
          <a:lstStyle/>
          <a:p>
            <a:pPr marL="990600" indent="-990600" algn="l"/>
            <a:r>
              <a:rPr lang="en-US" altLang="zh-CN" sz="3200" dirty="0">
                <a:latin typeface="黑体" panose="02010609060101010101" pitchFamily="49" charset="-122"/>
                <a:ea typeface="黑体" panose="02010609060101010101" pitchFamily="49" charset="-122"/>
              </a:rPr>
              <a:t>6.5.2  </a:t>
            </a:r>
            <a:r>
              <a:rPr lang="zh-CN" altLang="en-US" sz="3200" dirty="0">
                <a:latin typeface="黑体" panose="02010609060101010101" pitchFamily="49" charset="-122"/>
                <a:ea typeface="黑体" panose="02010609060101010101" pitchFamily="49" charset="-122"/>
              </a:rPr>
              <a:t>与设备无关的软件</a:t>
            </a:r>
            <a:endParaRPr lang="zh-CN" altLang="en-US" sz="3600" dirty="0">
              <a:latin typeface="Times New Roman" pitchFamily="18" charset="0"/>
            </a:endParaRPr>
          </a:p>
        </p:txBody>
      </p:sp>
      <p:sp>
        <p:nvSpPr>
          <p:cNvPr id="534532" name="Text Box 4"/>
          <p:cNvSpPr txBox="1">
            <a:spLocks noChangeArrowheads="1"/>
          </p:cNvSpPr>
          <p:nvPr/>
        </p:nvSpPr>
        <p:spPr bwMode="auto">
          <a:xfrm>
            <a:off x="667543" y="1556792"/>
            <a:ext cx="780891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marL="0" indent="0">
              <a:spcBef>
                <a:spcPct val="50000"/>
              </a:spcBef>
              <a:buClr>
                <a:srgbClr val="0000FF"/>
              </a:buClr>
              <a:buSzPct val="80000"/>
            </a:pPr>
            <a:r>
              <a:rPr kumimoji="1" lang="en-US" altLang="zh-CN" sz="3200" dirty="0">
                <a:latin typeface="宋体" pitchFamily="2" charset="-122"/>
              </a:rPr>
              <a:t>1. </a:t>
            </a:r>
            <a:r>
              <a:rPr kumimoji="1" lang="zh-CN" altLang="en-US" sz="3200" dirty="0">
                <a:latin typeface="宋体" pitchFamily="2" charset="-122"/>
              </a:rPr>
              <a:t>设备驱动程序的统一接口</a:t>
            </a:r>
            <a:br>
              <a:rPr kumimoji="1" lang="zh-CN" altLang="en-US" sz="3200" dirty="0">
                <a:latin typeface="宋体" pitchFamily="2" charset="-122"/>
              </a:rPr>
            </a:br>
            <a:r>
              <a:rPr kumimoji="1" lang="zh-CN" altLang="en-US" sz="3200" dirty="0">
                <a:latin typeface="宋体" pitchFamily="2" charset="-122"/>
              </a:rPr>
              <a:t>　</a:t>
            </a:r>
            <a:r>
              <a:rPr kumimoji="1" lang="zh-CN" altLang="en-US" sz="3200" dirty="0" smtClean="0">
                <a:latin typeface="宋体" pitchFamily="2" charset="-122"/>
              </a:rPr>
              <a:t> </a:t>
            </a:r>
            <a:r>
              <a:rPr kumimoji="1" lang="zh-CN" altLang="en-US" sz="2800" dirty="0" smtClean="0">
                <a:latin typeface="宋体" pitchFamily="2" charset="-122"/>
              </a:rPr>
              <a:t>为了</a:t>
            </a:r>
            <a:r>
              <a:rPr kumimoji="1" lang="zh-CN" altLang="en-US" sz="2800" dirty="0">
                <a:latin typeface="宋体" pitchFamily="2" charset="-122"/>
              </a:rPr>
              <a:t>使所有的设备驱动程序有着统一的接口，一方面，要求每个设备驱动程序与</a:t>
            </a:r>
            <a:r>
              <a:rPr kumimoji="1" lang="en-US" altLang="zh-CN" sz="2800" dirty="0">
                <a:latin typeface="宋体" pitchFamily="2" charset="-122"/>
              </a:rPr>
              <a:t>OS</a:t>
            </a:r>
            <a:r>
              <a:rPr kumimoji="1" lang="zh-CN" altLang="en-US" sz="2800" dirty="0">
                <a:latin typeface="宋体" pitchFamily="2" charset="-122"/>
              </a:rPr>
              <a:t>之间都有着相同的接口，或者相近的接口，这样会使添加一个新的设备驱动程序变得很容易，同时在很大程度上方便了开发人员对设备驱动程序的编制。另一方面，要将抽象的设备名映射到适当的驱动程序上，或者说，将抽象的设备名转换为具体的物理设备名，并进一步可以找到相应物理设备的驱动程序入口。此外，还应对设备进行保护，禁止用户直接访问设备，以防止无权访问的用户使用。</a:t>
            </a:r>
            <a:r>
              <a:rPr kumimoji="1" lang="zh-CN" altLang="en-US" sz="3200" dirty="0">
                <a:latin typeface="宋体" pitchFamily="2" charset="-122"/>
              </a:rPr>
              <a:t>　</a:t>
            </a:r>
            <a:endParaRPr kumimoji="1" lang="zh-CN" altLang="en-US" sz="2400" dirty="0">
              <a:latin typeface="宋体"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fld>
            <a:endParaRPr lang="en-US" altLang="zh-CN"/>
          </a:p>
        </p:txBody>
      </p:sp>
      <p:sp>
        <p:nvSpPr>
          <p:cNvPr id="534530" name="Rectangle 2"/>
          <p:cNvSpPr>
            <a:spLocks noGrp="1" noChangeArrowheads="1"/>
          </p:cNvSpPr>
          <p:nvPr>
            <p:ph type="title"/>
          </p:nvPr>
        </p:nvSpPr>
        <p:spPr/>
        <p:txBody>
          <a:bodyPr>
            <a:normAutofit/>
          </a:bodyPr>
          <a:lstStyle/>
          <a:p>
            <a:pPr marL="990600" indent="-990600" algn="l"/>
            <a:r>
              <a:rPr lang="en-US" altLang="zh-CN" sz="3200" dirty="0">
                <a:latin typeface="黑体" panose="02010609060101010101" pitchFamily="49" charset="-122"/>
                <a:ea typeface="黑体" panose="02010609060101010101" pitchFamily="49" charset="-122"/>
              </a:rPr>
              <a:t>6.5.2  </a:t>
            </a:r>
            <a:r>
              <a:rPr lang="zh-CN" altLang="en-US" sz="3200" dirty="0">
                <a:latin typeface="黑体" panose="02010609060101010101" pitchFamily="49" charset="-122"/>
                <a:ea typeface="黑体" panose="02010609060101010101" pitchFamily="49" charset="-122"/>
              </a:rPr>
              <a:t>与设备无关的软件</a:t>
            </a:r>
            <a:endParaRPr lang="zh-CN" altLang="en-US" sz="3600" dirty="0">
              <a:latin typeface="Times New Roman" pitchFamily="18" charset="0"/>
            </a:endParaRPr>
          </a:p>
        </p:txBody>
      </p:sp>
      <p:sp>
        <p:nvSpPr>
          <p:cNvPr id="534532" name="Text Box 4"/>
          <p:cNvSpPr txBox="1">
            <a:spLocks noChangeArrowheads="1"/>
          </p:cNvSpPr>
          <p:nvPr/>
        </p:nvSpPr>
        <p:spPr bwMode="auto">
          <a:xfrm>
            <a:off x="667543" y="1556792"/>
            <a:ext cx="7808913"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marL="0" indent="0">
              <a:spcBef>
                <a:spcPct val="50000"/>
              </a:spcBef>
              <a:buClr>
                <a:srgbClr val="0000FF"/>
              </a:buClr>
              <a:buSzPct val="80000"/>
            </a:pPr>
            <a:r>
              <a:rPr kumimoji="1" lang="en-US" altLang="zh-CN" sz="3200" dirty="0">
                <a:latin typeface="宋体" pitchFamily="2" charset="-122"/>
              </a:rPr>
              <a:t>2. </a:t>
            </a:r>
            <a:r>
              <a:rPr kumimoji="1" lang="zh-CN" altLang="en-US" sz="3200" dirty="0">
                <a:latin typeface="宋体" pitchFamily="2" charset="-122"/>
              </a:rPr>
              <a:t>缓冲管理</a:t>
            </a:r>
            <a:br>
              <a:rPr kumimoji="1" lang="zh-CN" altLang="en-US" sz="3200" dirty="0">
                <a:latin typeface="宋体" pitchFamily="2" charset="-122"/>
              </a:rPr>
            </a:br>
            <a:r>
              <a:rPr kumimoji="1" lang="zh-CN" altLang="en-US" sz="3200" dirty="0">
                <a:latin typeface="宋体" pitchFamily="2" charset="-122"/>
              </a:rPr>
              <a:t>　　</a:t>
            </a:r>
            <a:r>
              <a:rPr kumimoji="1" lang="zh-CN" altLang="en-US" sz="2800" dirty="0">
                <a:latin typeface="宋体" pitchFamily="2" charset="-122"/>
              </a:rPr>
              <a:t>无论是字符设备还是块设备，它们的运行速度都远低于</a:t>
            </a:r>
            <a:r>
              <a:rPr kumimoji="1" lang="en-US" altLang="zh-CN" sz="2800" dirty="0">
                <a:latin typeface="宋体" pitchFamily="2" charset="-122"/>
              </a:rPr>
              <a:t>CPU</a:t>
            </a:r>
            <a:r>
              <a:rPr kumimoji="1" lang="zh-CN" altLang="en-US" sz="2800" dirty="0">
                <a:latin typeface="宋体" pitchFamily="2" charset="-122"/>
              </a:rPr>
              <a:t>的速度。为了缓和</a:t>
            </a:r>
            <a:r>
              <a:rPr kumimoji="1" lang="en-US" altLang="zh-CN" sz="2800" dirty="0">
                <a:latin typeface="宋体" pitchFamily="2" charset="-122"/>
              </a:rPr>
              <a:t>CPU</a:t>
            </a:r>
            <a:r>
              <a:rPr kumimoji="1" lang="zh-CN" altLang="en-US" sz="2800" dirty="0">
                <a:latin typeface="宋体" pitchFamily="2" charset="-122"/>
              </a:rPr>
              <a:t>和</a:t>
            </a:r>
            <a:r>
              <a:rPr kumimoji="1" lang="en-US" altLang="zh-CN" sz="2800" dirty="0">
                <a:latin typeface="宋体" pitchFamily="2" charset="-122"/>
              </a:rPr>
              <a:t>I/O</a:t>
            </a:r>
            <a:r>
              <a:rPr kumimoji="1" lang="zh-CN" altLang="en-US" sz="2800" dirty="0">
                <a:latin typeface="宋体" pitchFamily="2" charset="-122"/>
              </a:rPr>
              <a:t>设备之间的矛盾、提高</a:t>
            </a:r>
            <a:r>
              <a:rPr kumimoji="1" lang="en-US" altLang="zh-CN" sz="2800" dirty="0">
                <a:latin typeface="宋体" pitchFamily="2" charset="-122"/>
              </a:rPr>
              <a:t>CPU</a:t>
            </a:r>
            <a:r>
              <a:rPr kumimoji="1" lang="zh-CN" altLang="en-US" sz="2800" dirty="0">
                <a:latin typeface="宋体" pitchFamily="2" charset="-122"/>
              </a:rPr>
              <a:t>的利用率，在现代</a:t>
            </a:r>
            <a:r>
              <a:rPr kumimoji="1" lang="en-US" altLang="zh-CN" sz="2800" dirty="0">
                <a:latin typeface="宋体" pitchFamily="2" charset="-122"/>
              </a:rPr>
              <a:t>OS</a:t>
            </a:r>
            <a:r>
              <a:rPr kumimoji="1" lang="zh-CN" altLang="en-US" sz="2800" dirty="0">
                <a:latin typeface="宋体" pitchFamily="2" charset="-122"/>
              </a:rPr>
              <a:t>中都无一例外地分别为字符设备和块设备配置了相应的缓冲区。缓冲区有着多种形式，如单缓冲区、双缓冲区、循环缓冲区、公用缓冲池等，以满足不同情况的需要。 </a:t>
            </a:r>
            <a:r>
              <a:rPr kumimoji="1" lang="zh-CN" altLang="en-US" sz="3200" dirty="0">
                <a:latin typeface="宋体" pitchFamily="2" charset="-122"/>
              </a:rPr>
              <a:t>　</a:t>
            </a:r>
            <a:endParaRPr kumimoji="1" lang="zh-CN" altLang="en-US" sz="2400" dirty="0">
              <a:latin typeface="宋体"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fld>
            <a:endParaRPr lang="en-US" altLang="zh-CN"/>
          </a:p>
        </p:txBody>
      </p:sp>
      <p:sp>
        <p:nvSpPr>
          <p:cNvPr id="534530" name="Rectangle 2"/>
          <p:cNvSpPr>
            <a:spLocks noGrp="1" noChangeArrowheads="1"/>
          </p:cNvSpPr>
          <p:nvPr>
            <p:ph type="title"/>
          </p:nvPr>
        </p:nvSpPr>
        <p:spPr/>
        <p:txBody>
          <a:bodyPr>
            <a:normAutofit/>
          </a:bodyPr>
          <a:lstStyle/>
          <a:p>
            <a:pPr marL="990600" indent="-990600" algn="l"/>
            <a:r>
              <a:rPr lang="en-US" altLang="zh-CN" sz="3200" dirty="0">
                <a:latin typeface="黑体" panose="02010609060101010101" pitchFamily="49" charset="-122"/>
                <a:ea typeface="黑体" panose="02010609060101010101" pitchFamily="49" charset="-122"/>
              </a:rPr>
              <a:t>6.5.2  </a:t>
            </a:r>
            <a:r>
              <a:rPr lang="zh-CN" altLang="en-US" sz="3200" dirty="0">
                <a:latin typeface="黑体" panose="02010609060101010101" pitchFamily="49" charset="-122"/>
                <a:ea typeface="黑体" panose="02010609060101010101" pitchFamily="49" charset="-122"/>
              </a:rPr>
              <a:t>与设备无关的软件</a:t>
            </a:r>
            <a:endParaRPr lang="zh-CN" altLang="en-US" sz="3600" dirty="0">
              <a:latin typeface="Times New Roman" pitchFamily="18" charset="0"/>
            </a:endParaRPr>
          </a:p>
        </p:txBody>
      </p:sp>
      <p:sp>
        <p:nvSpPr>
          <p:cNvPr id="534532" name="Text Box 4"/>
          <p:cNvSpPr txBox="1">
            <a:spLocks noChangeArrowheads="1"/>
          </p:cNvSpPr>
          <p:nvPr/>
        </p:nvSpPr>
        <p:spPr bwMode="auto">
          <a:xfrm>
            <a:off x="667543" y="1556792"/>
            <a:ext cx="7808913" cy="4439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marL="0" indent="0">
              <a:spcBef>
                <a:spcPct val="50000"/>
              </a:spcBef>
              <a:buClr>
                <a:srgbClr val="0000FF"/>
              </a:buClr>
              <a:buSzPct val="80000"/>
            </a:pPr>
            <a:r>
              <a:rPr kumimoji="1" lang="en-US" altLang="zh-CN" sz="3200" dirty="0">
                <a:latin typeface="宋体" pitchFamily="2" charset="-122"/>
              </a:rPr>
              <a:t>3. </a:t>
            </a:r>
            <a:r>
              <a:rPr kumimoji="1" lang="zh-CN" altLang="en-US" sz="3200" dirty="0">
                <a:latin typeface="宋体" pitchFamily="2" charset="-122"/>
              </a:rPr>
              <a:t>差错控制</a:t>
            </a:r>
            <a:br>
              <a:rPr kumimoji="1" lang="zh-CN" altLang="en-US" sz="3200" dirty="0">
                <a:latin typeface="宋体" pitchFamily="2" charset="-122"/>
              </a:rPr>
            </a:br>
            <a:r>
              <a:rPr kumimoji="1" lang="zh-CN" altLang="en-US" sz="3200" dirty="0">
                <a:latin typeface="宋体" pitchFamily="2" charset="-122"/>
              </a:rPr>
              <a:t>　　</a:t>
            </a:r>
            <a:r>
              <a:rPr kumimoji="1" lang="zh-CN" altLang="en-US" sz="2800" dirty="0">
                <a:latin typeface="宋体" pitchFamily="2" charset="-122"/>
              </a:rPr>
              <a:t>由于设备中有着许多的机械和电气部分，因此，它们比主机更容易出现故障，这就导致</a:t>
            </a:r>
            <a:r>
              <a:rPr kumimoji="1" lang="en-US" altLang="zh-CN" sz="2800" dirty="0">
                <a:latin typeface="宋体" pitchFamily="2" charset="-122"/>
              </a:rPr>
              <a:t>I/O</a:t>
            </a:r>
            <a:r>
              <a:rPr kumimoji="1" lang="zh-CN" altLang="en-US" sz="2800" dirty="0">
                <a:latin typeface="宋体" pitchFamily="2" charset="-122"/>
              </a:rPr>
              <a:t>操作中的绝大多数错误都与设备有关。错误可分为如下两类：</a:t>
            </a:r>
            <a:br>
              <a:rPr kumimoji="1" lang="zh-CN" altLang="en-US" sz="2800" dirty="0">
                <a:latin typeface="宋体" pitchFamily="2" charset="-122"/>
              </a:rPr>
            </a:br>
            <a:r>
              <a:rPr kumimoji="1" lang="zh-CN" altLang="en-US" sz="2800" dirty="0">
                <a:latin typeface="宋体" pitchFamily="2" charset="-122"/>
              </a:rPr>
              <a:t>　　</a:t>
            </a:r>
            <a:r>
              <a:rPr kumimoji="1" lang="en-US" altLang="zh-CN" sz="2800" dirty="0">
                <a:latin typeface="宋体" pitchFamily="2" charset="-122"/>
              </a:rPr>
              <a:t>(1) </a:t>
            </a:r>
            <a:r>
              <a:rPr kumimoji="1" lang="zh-CN" altLang="en-US" sz="2800" dirty="0">
                <a:latin typeface="宋体" pitchFamily="2" charset="-122"/>
              </a:rPr>
              <a:t>暂时性</a:t>
            </a:r>
            <a:r>
              <a:rPr kumimoji="1" lang="zh-CN" altLang="en-US" sz="2800" dirty="0" smtClean="0">
                <a:latin typeface="宋体" pitchFamily="2" charset="-122"/>
              </a:rPr>
              <a:t>错误</a:t>
            </a:r>
            <a:r>
              <a:rPr kumimoji="1" lang="en-US" altLang="zh-CN" sz="2800" dirty="0" smtClean="0">
                <a:latin typeface="宋体" pitchFamily="2" charset="-122"/>
                <a:sym typeface="Wingdings" panose="05000000000000000000" pitchFamily="2" charset="2"/>
              </a:rPr>
              <a:t> </a:t>
            </a:r>
            <a:r>
              <a:rPr kumimoji="1" lang="zh-CN" altLang="en-US" sz="2800" dirty="0" smtClean="0">
                <a:latin typeface="宋体" pitchFamily="2" charset="-122"/>
                <a:sym typeface="Wingdings" panose="05000000000000000000" pitchFamily="2" charset="2"/>
              </a:rPr>
              <a:t>通过重试纠正</a:t>
            </a:r>
            <a:endParaRPr kumimoji="1" lang="en-US" altLang="zh-CN" sz="2800" dirty="0" smtClean="0">
              <a:latin typeface="宋体" pitchFamily="2" charset="-122"/>
              <a:sym typeface="Wingdings" panose="05000000000000000000" pitchFamily="2" charset="2"/>
            </a:endParaRPr>
          </a:p>
          <a:p>
            <a:pPr marL="0" indent="0">
              <a:lnSpc>
                <a:spcPts val="2500"/>
              </a:lnSpc>
              <a:spcBef>
                <a:spcPct val="50000"/>
              </a:spcBef>
              <a:buClr>
                <a:srgbClr val="0000FF"/>
              </a:buClr>
              <a:buSzPct val="80000"/>
            </a:pPr>
            <a:r>
              <a:rPr kumimoji="1" lang="en-US" altLang="zh-CN" sz="2800" dirty="0">
                <a:latin typeface="宋体" pitchFamily="2" charset="-122"/>
                <a:sym typeface="Wingdings" panose="05000000000000000000" pitchFamily="2" charset="2"/>
              </a:rPr>
              <a:t>	 </a:t>
            </a:r>
            <a:r>
              <a:rPr kumimoji="1" lang="en-US" altLang="zh-CN" sz="2800" dirty="0" smtClean="0">
                <a:latin typeface="宋体" pitchFamily="2" charset="-122"/>
                <a:sym typeface="Wingdings" panose="05000000000000000000" pitchFamily="2" charset="2"/>
              </a:rPr>
              <a:t>  </a:t>
            </a:r>
            <a:r>
              <a:rPr kumimoji="1" lang="zh-CN" altLang="en-US" sz="2800" dirty="0" smtClean="0">
                <a:latin typeface="宋体" pitchFamily="2" charset="-122"/>
                <a:sym typeface="Wingdings" panose="05000000000000000000" pitchFamily="2" charset="2"/>
              </a:rPr>
              <a:t>网络传输错误，磁盘读写错误等</a:t>
            </a:r>
            <a:endParaRPr kumimoji="1" lang="en-US" altLang="zh-CN" sz="2800" dirty="0" smtClean="0">
              <a:latin typeface="宋体" pitchFamily="2" charset="-122"/>
              <a:sym typeface="Wingdings" panose="05000000000000000000" pitchFamily="2" charset="2"/>
            </a:endParaRPr>
          </a:p>
          <a:p>
            <a:pPr marL="0" indent="0">
              <a:lnSpc>
                <a:spcPts val="2500"/>
              </a:lnSpc>
              <a:spcBef>
                <a:spcPct val="50000"/>
              </a:spcBef>
              <a:buClr>
                <a:srgbClr val="0000FF"/>
              </a:buClr>
              <a:buSzPct val="80000"/>
            </a:pPr>
            <a:r>
              <a:rPr kumimoji="1" lang="en-US" altLang="zh-CN" sz="2800" dirty="0">
                <a:latin typeface="宋体" pitchFamily="2" charset="-122"/>
                <a:sym typeface="Wingdings" panose="05000000000000000000" pitchFamily="2" charset="2"/>
              </a:rPr>
              <a:t> </a:t>
            </a:r>
            <a:r>
              <a:rPr kumimoji="1" lang="en-US" altLang="zh-CN" sz="2800" dirty="0" smtClean="0">
                <a:latin typeface="宋体" pitchFamily="2" charset="-122"/>
                <a:sym typeface="Wingdings" panose="05000000000000000000" pitchFamily="2" charset="2"/>
              </a:rPr>
              <a:t>   </a:t>
            </a:r>
            <a:r>
              <a:rPr kumimoji="1" lang="en-US" altLang="zh-CN" sz="2800" dirty="0">
                <a:latin typeface="宋体" pitchFamily="2" charset="-122"/>
              </a:rPr>
              <a:t>(2) </a:t>
            </a:r>
            <a:r>
              <a:rPr kumimoji="1" lang="zh-CN" altLang="en-US" sz="2800" dirty="0">
                <a:latin typeface="宋体" pitchFamily="2" charset="-122"/>
              </a:rPr>
              <a:t>持久性错误</a:t>
            </a:r>
            <a:r>
              <a:rPr kumimoji="1" lang="en-US" altLang="zh-CN" sz="2800" dirty="0">
                <a:latin typeface="宋体" pitchFamily="2" charset="-122"/>
                <a:sym typeface="Wingdings" panose="05000000000000000000" pitchFamily="2" charset="2"/>
              </a:rPr>
              <a:t></a:t>
            </a:r>
            <a:r>
              <a:rPr kumimoji="1" lang="zh-CN" altLang="en-US" sz="2800" dirty="0">
                <a:latin typeface="宋体" pitchFamily="2" charset="-122"/>
              </a:rPr>
              <a:t> </a:t>
            </a:r>
            <a:endParaRPr kumimoji="1" lang="en-US" altLang="zh-CN" sz="2800" dirty="0">
              <a:latin typeface="宋体" pitchFamily="2" charset="-122"/>
            </a:endParaRPr>
          </a:p>
          <a:p>
            <a:pPr marL="0" indent="0">
              <a:lnSpc>
                <a:spcPts val="2000"/>
              </a:lnSpc>
              <a:spcBef>
                <a:spcPct val="50000"/>
              </a:spcBef>
              <a:buClr>
                <a:srgbClr val="0000FF"/>
              </a:buClr>
              <a:buSzPct val="80000"/>
            </a:pPr>
            <a:r>
              <a:rPr kumimoji="1" lang="zh-CN" altLang="en-US" sz="2800" dirty="0">
                <a:latin typeface="宋体" pitchFamily="2" charset="-122"/>
              </a:rPr>
              <a:t>　　</a:t>
            </a:r>
            <a:r>
              <a:rPr kumimoji="1" lang="en-US" altLang="zh-CN" sz="2800" dirty="0">
                <a:latin typeface="宋体" pitchFamily="2" charset="-122"/>
              </a:rPr>
              <a:t>	</a:t>
            </a:r>
            <a:r>
              <a:rPr kumimoji="1" lang="en-US" altLang="zh-CN" sz="2800" dirty="0" smtClean="0">
                <a:latin typeface="宋体" pitchFamily="2" charset="-122"/>
              </a:rPr>
              <a:t>   </a:t>
            </a:r>
            <a:r>
              <a:rPr kumimoji="1" lang="zh-CN" altLang="en-US" sz="2800" dirty="0" smtClean="0">
                <a:latin typeface="宋体" pitchFamily="2" charset="-122"/>
              </a:rPr>
              <a:t>电源掉电，磁盘损坏等</a:t>
            </a:r>
            <a:r>
              <a:rPr kumimoji="1" lang="zh-CN" altLang="en-US" sz="3200" dirty="0">
                <a:latin typeface="宋体" pitchFamily="2" charset="-122"/>
              </a:rPr>
              <a:t>　</a:t>
            </a:r>
            <a:endParaRPr kumimoji="1" lang="zh-CN" altLang="en-US" sz="2400" dirty="0">
              <a:latin typeface="宋体"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fld>
            <a:endParaRPr lang="en-US" altLang="zh-CN"/>
          </a:p>
        </p:txBody>
      </p:sp>
      <p:sp>
        <p:nvSpPr>
          <p:cNvPr id="534530" name="Rectangle 2"/>
          <p:cNvSpPr>
            <a:spLocks noGrp="1" noChangeArrowheads="1"/>
          </p:cNvSpPr>
          <p:nvPr>
            <p:ph type="title"/>
          </p:nvPr>
        </p:nvSpPr>
        <p:spPr/>
        <p:txBody>
          <a:bodyPr>
            <a:normAutofit/>
          </a:bodyPr>
          <a:lstStyle/>
          <a:p>
            <a:pPr marL="990600" indent="-990600" algn="l"/>
            <a:r>
              <a:rPr lang="en-US" altLang="zh-CN" sz="3200" dirty="0">
                <a:latin typeface="黑体" panose="02010609060101010101" pitchFamily="49" charset="-122"/>
                <a:ea typeface="黑体" panose="02010609060101010101" pitchFamily="49" charset="-122"/>
              </a:rPr>
              <a:t>6.5.2  </a:t>
            </a:r>
            <a:r>
              <a:rPr lang="zh-CN" altLang="en-US" sz="3200" dirty="0">
                <a:latin typeface="黑体" panose="02010609060101010101" pitchFamily="49" charset="-122"/>
                <a:ea typeface="黑体" panose="02010609060101010101" pitchFamily="49" charset="-122"/>
              </a:rPr>
              <a:t>与设备无关的软件</a:t>
            </a:r>
            <a:endParaRPr lang="zh-CN" altLang="en-US" sz="3600" dirty="0">
              <a:latin typeface="Times New Roman" pitchFamily="18" charset="0"/>
            </a:endParaRPr>
          </a:p>
        </p:txBody>
      </p:sp>
      <p:sp>
        <p:nvSpPr>
          <p:cNvPr id="534532" name="Text Box 4"/>
          <p:cNvSpPr txBox="1">
            <a:spLocks noChangeArrowheads="1"/>
          </p:cNvSpPr>
          <p:nvPr/>
        </p:nvSpPr>
        <p:spPr bwMode="auto">
          <a:xfrm>
            <a:off x="667543" y="1556792"/>
            <a:ext cx="7808913"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marL="0" indent="0">
              <a:spcBef>
                <a:spcPct val="50000"/>
              </a:spcBef>
              <a:buClr>
                <a:srgbClr val="0000FF"/>
              </a:buClr>
              <a:buSzPct val="80000"/>
            </a:pPr>
            <a:r>
              <a:rPr kumimoji="1" lang="en-US" altLang="zh-CN" sz="3200" dirty="0" smtClean="0">
                <a:latin typeface="宋体" pitchFamily="2" charset="-122"/>
              </a:rPr>
              <a:t>4</a:t>
            </a:r>
            <a:r>
              <a:rPr kumimoji="1" lang="en-US" altLang="zh-CN" sz="3200" dirty="0">
                <a:latin typeface="宋体" pitchFamily="2" charset="-122"/>
              </a:rPr>
              <a:t>. </a:t>
            </a:r>
            <a:r>
              <a:rPr kumimoji="1" lang="zh-CN" altLang="en-US" sz="3200" dirty="0">
                <a:latin typeface="宋体" pitchFamily="2" charset="-122"/>
              </a:rPr>
              <a:t>对独立设备的分配与回收</a:t>
            </a:r>
            <a:br>
              <a:rPr kumimoji="1" lang="zh-CN" altLang="en-US" sz="3200" dirty="0">
                <a:latin typeface="宋体" pitchFamily="2" charset="-122"/>
              </a:rPr>
            </a:br>
            <a:r>
              <a:rPr kumimoji="1" lang="zh-CN" altLang="en-US" sz="3200" dirty="0">
                <a:latin typeface="宋体" pitchFamily="2" charset="-122"/>
              </a:rPr>
              <a:t>　</a:t>
            </a:r>
            <a:r>
              <a:rPr kumimoji="1" lang="zh-CN" altLang="en-US" sz="2800" dirty="0" smtClean="0">
                <a:latin typeface="宋体" pitchFamily="2" charset="-122"/>
              </a:rPr>
              <a:t>在</a:t>
            </a:r>
            <a:r>
              <a:rPr kumimoji="1" lang="zh-CN" altLang="en-US" sz="2800" dirty="0">
                <a:latin typeface="宋体" pitchFamily="2" charset="-122"/>
              </a:rPr>
              <a:t>系统中有两类设备：独占设备和共享设备。对于独占设备，为了避免诸进程对独占设备的争夺，必须由系统来统一分配，不允许进程自行使用。每当进程需要使用某</a:t>
            </a:r>
            <a:r>
              <a:rPr kumimoji="1" lang="en-US" altLang="zh-CN" sz="2800" dirty="0">
                <a:latin typeface="宋体" pitchFamily="2" charset="-122"/>
              </a:rPr>
              <a:t>(</a:t>
            </a:r>
            <a:r>
              <a:rPr kumimoji="1" lang="zh-CN" altLang="en-US" sz="2800" dirty="0">
                <a:latin typeface="宋体" pitchFamily="2" charset="-122"/>
              </a:rPr>
              <a:t>独占</a:t>
            </a:r>
            <a:r>
              <a:rPr kumimoji="1" lang="en-US" altLang="zh-CN" sz="2800" dirty="0">
                <a:latin typeface="宋体" pitchFamily="2" charset="-122"/>
              </a:rPr>
              <a:t>)</a:t>
            </a:r>
            <a:r>
              <a:rPr kumimoji="1" lang="zh-CN" altLang="en-US" sz="2800" dirty="0">
                <a:latin typeface="宋体" pitchFamily="2" charset="-122"/>
              </a:rPr>
              <a:t>设备时，必须先提出申请。</a:t>
            </a:r>
            <a:r>
              <a:rPr kumimoji="1" lang="en-US" altLang="zh-CN" sz="2800" dirty="0">
                <a:latin typeface="宋体" pitchFamily="2" charset="-122"/>
              </a:rPr>
              <a:t>OS</a:t>
            </a:r>
            <a:r>
              <a:rPr kumimoji="1" lang="zh-CN" altLang="en-US" sz="2800" dirty="0">
                <a:latin typeface="宋体" pitchFamily="2" charset="-122"/>
              </a:rPr>
              <a:t>接到对设备的请求后，先对进程所请求的独占设备进行检查，看该设备是否空闲。若空闲，才把该设备分配给请求进程。否则，进程将被阻塞，放入该设备的请求队列中等待。等到其它进程释放该设备时，再将队列中的第一个进程唤醒，该进程得到设备后继续运行。</a:t>
            </a:r>
            <a:r>
              <a:rPr kumimoji="1" lang="en-US" altLang="zh-CN" sz="2800" dirty="0" smtClean="0">
                <a:latin typeface="宋体" pitchFamily="2" charset="-122"/>
              </a:rPr>
              <a:t> </a:t>
            </a:r>
            <a:r>
              <a:rPr kumimoji="1" lang="zh-CN" altLang="en-US" sz="2800" dirty="0">
                <a:latin typeface="宋体" pitchFamily="2" charset="-122"/>
              </a:rPr>
              <a:t>　</a:t>
            </a:r>
            <a:endParaRPr kumimoji="1" lang="zh-CN" altLang="en-US" sz="2000" dirty="0">
              <a:latin typeface="宋体"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fld>
            <a:endParaRPr lang="en-US" altLang="zh-CN"/>
          </a:p>
        </p:txBody>
      </p:sp>
      <p:sp>
        <p:nvSpPr>
          <p:cNvPr id="534530" name="Rectangle 2"/>
          <p:cNvSpPr>
            <a:spLocks noGrp="1" noChangeArrowheads="1"/>
          </p:cNvSpPr>
          <p:nvPr>
            <p:ph type="title"/>
          </p:nvPr>
        </p:nvSpPr>
        <p:spPr/>
        <p:txBody>
          <a:bodyPr>
            <a:normAutofit/>
          </a:bodyPr>
          <a:lstStyle/>
          <a:p>
            <a:pPr marL="990600" indent="-990600" algn="l"/>
            <a:r>
              <a:rPr lang="en-US" altLang="zh-CN" sz="3200" dirty="0">
                <a:latin typeface="黑体" panose="02010609060101010101" pitchFamily="49" charset="-122"/>
                <a:ea typeface="黑体" panose="02010609060101010101" pitchFamily="49" charset="-122"/>
              </a:rPr>
              <a:t>6.5.2  </a:t>
            </a:r>
            <a:r>
              <a:rPr lang="zh-CN" altLang="en-US" sz="3200" dirty="0">
                <a:latin typeface="黑体" panose="02010609060101010101" pitchFamily="49" charset="-122"/>
                <a:ea typeface="黑体" panose="02010609060101010101" pitchFamily="49" charset="-122"/>
              </a:rPr>
              <a:t>与设备无关的软件</a:t>
            </a:r>
            <a:endParaRPr lang="zh-CN" altLang="en-US" sz="3600" dirty="0">
              <a:latin typeface="Times New Roman" pitchFamily="18" charset="0"/>
            </a:endParaRPr>
          </a:p>
        </p:txBody>
      </p:sp>
      <p:sp>
        <p:nvSpPr>
          <p:cNvPr id="534532" name="Text Box 4"/>
          <p:cNvSpPr txBox="1">
            <a:spLocks noChangeArrowheads="1"/>
          </p:cNvSpPr>
          <p:nvPr/>
        </p:nvSpPr>
        <p:spPr bwMode="auto">
          <a:xfrm>
            <a:off x="667543" y="1556792"/>
            <a:ext cx="7808913"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marL="0" indent="0">
              <a:spcBef>
                <a:spcPct val="50000"/>
              </a:spcBef>
              <a:buClr>
                <a:srgbClr val="0000FF"/>
              </a:buClr>
              <a:buSzPct val="80000"/>
            </a:pPr>
            <a:r>
              <a:rPr lang="en-US" altLang="zh-CN" sz="3200" dirty="0" smtClean="0">
                <a:latin typeface="黑体" panose="02010609060101010101" pitchFamily="49" charset="-122"/>
                <a:ea typeface="黑体" panose="02010609060101010101" pitchFamily="49" charset="-122"/>
              </a:rPr>
              <a:t>5</a:t>
            </a:r>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独立于设备的逻辑数据块</a:t>
            </a:r>
            <a:br>
              <a:rPr lang="zh-CN" altLang="en-US" sz="3200" dirty="0">
                <a:latin typeface="黑体" panose="02010609060101010101" pitchFamily="49" charset="-122"/>
                <a:ea typeface="黑体" panose="02010609060101010101" pitchFamily="49" charset="-122"/>
              </a:rPr>
            </a:br>
            <a:r>
              <a:rPr lang="zh-CN" altLang="en-US" sz="3200" dirty="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 </a:t>
            </a:r>
            <a:r>
              <a:rPr lang="zh-CN" altLang="en-US" sz="2800" dirty="0" smtClean="0"/>
              <a:t>不同</a:t>
            </a:r>
            <a:r>
              <a:rPr lang="zh-CN" altLang="en-US" sz="2800" dirty="0"/>
              <a:t>类型的设备，其数据交换单位是不同的，读取和传输速率也各不相同，如字符型设备以单个字符</a:t>
            </a:r>
            <a:r>
              <a:rPr lang="en-US" altLang="zh-CN" sz="2800" dirty="0"/>
              <a:t>(</a:t>
            </a:r>
            <a:r>
              <a:rPr lang="zh-CN" altLang="en-US" sz="2800" dirty="0"/>
              <a:t>字</a:t>
            </a:r>
            <a:r>
              <a:rPr lang="en-US" altLang="zh-CN" sz="2800" dirty="0"/>
              <a:t>)</a:t>
            </a:r>
            <a:r>
              <a:rPr lang="zh-CN" altLang="en-US" sz="2800" dirty="0"/>
              <a:t>为单位，块设备是以一个数据块为单位。即使同一类型的设备，其数据交换单位的大小也是有差异的，如不同磁盘由于扇区大小的不同，可能造成数据块大小的不一致。设备独立性软件应能够隐藏这些差异而被逻辑设备使用，并向高层软件提供大小统一的逻辑数据块</a:t>
            </a:r>
            <a:r>
              <a:rPr lang="zh-CN" altLang="en-US" sz="2800" dirty="0" smtClean="0"/>
              <a:t>。</a:t>
            </a:r>
            <a:endParaRPr kumimoji="1" lang="zh-CN" altLang="en-US" sz="2000" dirty="0">
              <a:latin typeface="宋体"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t>6.5.3  </a:t>
            </a:r>
            <a:r>
              <a:rPr lang="zh-CN" altLang="en-US" sz="3200" dirty="0"/>
              <a:t>设备分配</a:t>
            </a:r>
            <a:endParaRPr lang="zh-CN" altLang="en-US" sz="3200" dirty="0" smtClean="0">
              <a:latin typeface="黑体" panose="02010609060101010101" pitchFamily="49"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marL="0" indent="0">
              <a:buNone/>
            </a:pPr>
            <a:r>
              <a:rPr lang="zh-CN" altLang="en-US" sz="2800" b="1" dirty="0" smtClean="0">
                <a:solidFill>
                  <a:srgbClr val="FF0000"/>
                </a:solidFill>
                <a:latin typeface="楷体_GB2312" pitchFamily="49" charset="-122"/>
                <a:ea typeface="楷体_GB2312" pitchFamily="49" charset="-122"/>
              </a:rPr>
              <a:t>设备</a:t>
            </a:r>
            <a:r>
              <a:rPr lang="zh-CN" altLang="en-US" sz="2800" b="1" dirty="0">
                <a:solidFill>
                  <a:srgbClr val="FF0000"/>
                </a:solidFill>
                <a:latin typeface="楷体_GB2312" pitchFamily="49" charset="-122"/>
                <a:ea typeface="楷体_GB2312" pitchFamily="49" charset="-122"/>
              </a:rPr>
              <a:t>必须由系统统一分配</a:t>
            </a:r>
            <a:r>
              <a:rPr lang="zh-CN" altLang="en-US" sz="2800" b="1" dirty="0">
                <a:latin typeface="楷体_GB2312" pitchFamily="49" charset="-122"/>
                <a:ea typeface="楷体_GB2312" pitchFamily="49" charset="-122"/>
              </a:rPr>
              <a:t>。每当进程向系统提出</a:t>
            </a:r>
            <a:r>
              <a:rPr lang="en-US" altLang="zh-CN" sz="2800" b="1" dirty="0" smtClean="0">
                <a:latin typeface="楷体_GB2312" pitchFamily="49" charset="-122"/>
                <a:ea typeface="楷体_GB2312" pitchFamily="49" charset="-122"/>
              </a:rPr>
              <a:t>I/O</a:t>
            </a:r>
            <a:r>
              <a:rPr lang="zh-CN" altLang="en-US" sz="2800" b="1" dirty="0" smtClean="0">
                <a:latin typeface="楷体_GB2312" pitchFamily="49" charset="-122"/>
                <a:ea typeface="楷体_GB2312" pitchFamily="49" charset="-122"/>
              </a:rPr>
              <a:t>请求</a:t>
            </a:r>
            <a:r>
              <a:rPr lang="zh-CN" altLang="en-US" sz="2800" b="1" dirty="0">
                <a:latin typeface="楷体_GB2312" pitchFamily="49" charset="-122"/>
                <a:ea typeface="楷体_GB2312" pitchFamily="49" charset="-122"/>
              </a:rPr>
              <a:t>时，只要是可能和安全的，设备分配程序便按一定的策略，把设备分配给请求进程。有的系统还应分配相应的控制器和通道</a:t>
            </a:r>
            <a:r>
              <a:rPr lang="zh-CN" altLang="en-US" sz="2800" b="1" dirty="0">
                <a:latin typeface="宋体" pitchFamily="2" charset="-122"/>
              </a:rPr>
              <a:t>。</a:t>
            </a:r>
            <a:r>
              <a:rPr lang="zh-CN" altLang="en-US" sz="2800" b="1" dirty="0"/>
              <a:t> </a:t>
            </a:r>
            <a:endParaRPr lang="zh-CN" altLang="en-US" sz="2800" b="1" dirty="0"/>
          </a:p>
          <a:p>
            <a:pPr>
              <a:buNone/>
            </a:pPr>
            <a:r>
              <a:rPr lang="zh-CN" altLang="en-US" dirty="0" smtClean="0">
                <a:ea typeface="黑体" panose="02010609060101010101" pitchFamily="49" charset="-122"/>
              </a:rPr>
              <a:t>设备</a:t>
            </a:r>
            <a:r>
              <a:rPr lang="zh-CN" altLang="en-US" dirty="0">
                <a:ea typeface="黑体" panose="02010609060101010101" pitchFamily="49" charset="-122"/>
              </a:rPr>
              <a:t>分配中的数据结构</a:t>
            </a:r>
            <a:r>
              <a:rPr lang="zh-CN" altLang="en-US" dirty="0"/>
              <a:t> </a:t>
            </a:r>
            <a:endParaRPr lang="zh-CN" altLang="en-US" dirty="0"/>
          </a:p>
          <a:p>
            <a:pPr lvl="1">
              <a:buFont typeface="Wingdings" panose="05000000000000000000" pitchFamily="2" charset="2"/>
              <a:buChar char="u"/>
            </a:pPr>
            <a:r>
              <a:rPr lang="zh-CN" altLang="en-US" dirty="0">
                <a:latin typeface="宋体" pitchFamily="2" charset="-122"/>
              </a:rPr>
              <a:t>设备控制表</a:t>
            </a:r>
            <a:r>
              <a:rPr lang="en-US" altLang="zh-CN" dirty="0"/>
              <a:t>DCT </a:t>
            </a:r>
            <a:endParaRPr lang="en-US" altLang="zh-CN" dirty="0"/>
          </a:p>
          <a:p>
            <a:pPr lvl="1">
              <a:buFont typeface="Wingdings" panose="05000000000000000000" pitchFamily="2" charset="2"/>
              <a:buChar char="u"/>
            </a:pPr>
            <a:r>
              <a:rPr lang="zh-CN" altLang="en-US" dirty="0">
                <a:latin typeface="宋体" pitchFamily="2" charset="-122"/>
              </a:rPr>
              <a:t>控制器控制表</a:t>
            </a:r>
            <a:r>
              <a:rPr lang="en-US" altLang="zh-CN" dirty="0"/>
              <a:t>COCT </a:t>
            </a:r>
            <a:endParaRPr lang="en-US" altLang="zh-CN" dirty="0"/>
          </a:p>
          <a:p>
            <a:pPr lvl="1">
              <a:buFont typeface="Wingdings" panose="05000000000000000000" pitchFamily="2" charset="2"/>
              <a:buChar char="u"/>
            </a:pPr>
            <a:r>
              <a:rPr lang="zh-CN" altLang="en-US" dirty="0">
                <a:latin typeface="宋体" pitchFamily="2" charset="-122"/>
              </a:rPr>
              <a:t>通道控制表</a:t>
            </a:r>
            <a:r>
              <a:rPr lang="en-US" altLang="zh-CN" dirty="0"/>
              <a:t>CHCT </a:t>
            </a:r>
            <a:endParaRPr lang="en-US" altLang="zh-CN" dirty="0"/>
          </a:p>
          <a:p>
            <a:pPr lvl="1">
              <a:buFont typeface="Wingdings" panose="05000000000000000000" pitchFamily="2" charset="2"/>
              <a:buChar char="u"/>
            </a:pPr>
            <a:r>
              <a:rPr lang="zh-CN" altLang="en-US" dirty="0">
                <a:latin typeface="宋体" pitchFamily="2" charset="-122"/>
              </a:rPr>
              <a:t>系统设备表</a:t>
            </a:r>
            <a:r>
              <a:rPr lang="en-US" altLang="zh-CN" dirty="0"/>
              <a:t>SDT </a:t>
            </a:r>
            <a:endParaRPr lang="en-US" altLang="zh-CN" sz="2800" dirty="0" smtClean="0">
              <a:latin typeface="黑体" panose="02010609060101010101" pitchFamily="49" charset="-122"/>
              <a:ea typeface="黑体" panose="02010609060101010101"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t>6.5.3  </a:t>
            </a:r>
            <a:r>
              <a:rPr lang="zh-CN" altLang="en-US" sz="3200" dirty="0"/>
              <a:t>设备分配</a:t>
            </a:r>
            <a:endParaRPr lang="zh-CN" altLang="en-US" sz="3200" dirty="0" smtClean="0">
              <a:latin typeface="黑体" panose="02010609060101010101" pitchFamily="49"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a:lnSpc>
                <a:spcPct val="110000"/>
              </a:lnSpc>
              <a:spcBef>
                <a:spcPct val="0"/>
              </a:spcBef>
            </a:pPr>
            <a:r>
              <a:rPr lang="zh-CN" altLang="en-US" sz="2800" dirty="0">
                <a:latin typeface="黑体" panose="02010609060101010101" pitchFamily="49" charset="-122"/>
              </a:rPr>
              <a:t>系统为实现对独占设备的分配，必须在系统中配置相应的数据结构。</a:t>
            </a:r>
            <a:br>
              <a:rPr lang="zh-CN" altLang="en-US" sz="2800" dirty="0">
                <a:latin typeface="黑体" panose="02010609060101010101" pitchFamily="49" charset="-122"/>
              </a:rPr>
            </a:br>
            <a:r>
              <a:rPr lang="zh-CN" altLang="en-US" sz="2800" dirty="0">
                <a:latin typeface="黑体" panose="02010609060101010101" pitchFamily="49" charset="-122"/>
              </a:rPr>
              <a:t>　　</a:t>
            </a:r>
            <a:r>
              <a:rPr lang="en-US" altLang="zh-CN" sz="2800" dirty="0">
                <a:latin typeface="黑体" panose="02010609060101010101" pitchFamily="49" charset="-122"/>
              </a:rPr>
              <a:t>1. </a:t>
            </a:r>
            <a:r>
              <a:rPr lang="zh-CN" altLang="en-US" sz="2800" dirty="0">
                <a:latin typeface="黑体" panose="02010609060101010101" pitchFamily="49" charset="-122"/>
              </a:rPr>
              <a:t>设备分配中的数据结构</a:t>
            </a:r>
            <a:br>
              <a:rPr lang="zh-CN" altLang="en-US" sz="2800" dirty="0">
                <a:latin typeface="黑体" panose="02010609060101010101" pitchFamily="49" charset="-122"/>
              </a:rPr>
            </a:br>
            <a:r>
              <a:rPr lang="zh-CN" altLang="en-US" sz="2800" dirty="0">
                <a:latin typeface="黑体" panose="02010609060101010101" pitchFamily="49" charset="-122"/>
              </a:rPr>
              <a:t>　　在用于设备分配的数据结构中，记录了对设备或控制器进行控制所需的信息。在进行设备分配时需要如下的数据结构。</a:t>
            </a:r>
            <a:br>
              <a:rPr lang="zh-CN" altLang="en-US" sz="2800" dirty="0">
                <a:latin typeface="黑体" panose="02010609060101010101" pitchFamily="49" charset="-122"/>
              </a:rPr>
            </a:br>
            <a:r>
              <a:rPr lang="zh-CN" altLang="en-US" sz="2800" dirty="0">
                <a:latin typeface="黑体" panose="02010609060101010101" pitchFamily="49" charset="-122"/>
              </a:rPr>
              <a:t>　　</a:t>
            </a:r>
            <a:r>
              <a:rPr lang="en-US" altLang="zh-CN" sz="2800" dirty="0">
                <a:latin typeface="黑体" panose="02010609060101010101" pitchFamily="49" charset="-122"/>
              </a:rPr>
              <a:t>1) </a:t>
            </a:r>
            <a:r>
              <a:rPr lang="zh-CN" altLang="en-US" sz="2800" dirty="0">
                <a:latin typeface="黑体" panose="02010609060101010101" pitchFamily="49" charset="-122"/>
              </a:rPr>
              <a:t>设备控制表</a:t>
            </a:r>
            <a:r>
              <a:rPr lang="en-US" altLang="zh-CN" sz="2800" dirty="0">
                <a:latin typeface="黑体" panose="02010609060101010101" pitchFamily="49" charset="-122"/>
              </a:rPr>
              <a:t>DCT</a:t>
            </a:r>
            <a:br>
              <a:rPr lang="en-US" altLang="zh-CN" sz="2800" dirty="0">
                <a:latin typeface="黑体" panose="02010609060101010101" pitchFamily="49" charset="-122"/>
              </a:rPr>
            </a:br>
            <a:r>
              <a:rPr lang="zh-CN" altLang="en-US" sz="2800" dirty="0">
                <a:latin typeface="黑体" panose="02010609060101010101" pitchFamily="49" charset="-122"/>
              </a:rPr>
              <a:t>　　系统为每一个设备都配置了一张设备控制表，用于记录设备的情况，如图</a:t>
            </a:r>
            <a:r>
              <a:rPr lang="en-US" altLang="zh-CN" sz="2800" dirty="0">
                <a:latin typeface="黑体" panose="02010609060101010101" pitchFamily="49" charset="-122"/>
              </a:rPr>
              <a:t>6-17</a:t>
            </a:r>
            <a:r>
              <a:rPr lang="zh-CN" altLang="en-US" sz="2800" dirty="0">
                <a:latin typeface="黑体" panose="02010609060101010101" pitchFamily="49" charset="-122"/>
              </a:rPr>
              <a:t>所示。</a:t>
            </a:r>
            <a:endParaRPr lang="en-US" altLang="zh-CN" sz="2800" dirty="0" smtClean="0">
              <a:latin typeface="黑体" panose="02010609060101010101" pitchFamily="49" charset="-122"/>
              <a:ea typeface="黑体" panose="02010609060101010101"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p:txBody>
          <a:bodyPr/>
          <a:lstStyle/>
          <a:p>
            <a:endParaRPr lang="zh-CN" altLang="zh-CN"/>
          </a:p>
        </p:txBody>
      </p:sp>
      <p:sp>
        <p:nvSpPr>
          <p:cNvPr id="784387" name="Rectangle 3"/>
          <p:cNvSpPr>
            <a:spLocks noGrp="1" noChangeArrowheads="1"/>
          </p:cNvSpPr>
          <p:nvPr>
            <p:ph type="body" idx="1"/>
          </p:nvPr>
        </p:nvSpPr>
        <p:spPr>
          <a:xfrm>
            <a:off x="457200" y="5373216"/>
            <a:ext cx="8229600" cy="913304"/>
          </a:xfrm>
        </p:spPr>
        <p:txBody>
          <a:bodyPr>
            <a:normAutofit/>
          </a:bodyPr>
          <a:lstStyle/>
          <a:p>
            <a:pPr marL="0" indent="0" algn="ctr">
              <a:buNone/>
            </a:pPr>
            <a:r>
              <a:rPr lang="zh-CN" altLang="en-US" sz="2000" dirty="0"/>
              <a:t>图</a:t>
            </a:r>
            <a:r>
              <a:rPr lang="en-US" altLang="zh-CN" sz="2000" dirty="0"/>
              <a:t>6-17  </a:t>
            </a:r>
            <a:r>
              <a:rPr lang="zh-CN" altLang="en-US" sz="2000" dirty="0"/>
              <a:t>设备控制表</a:t>
            </a:r>
            <a:endParaRPr lang="zh-CN" altLang="en-US" sz="2000" dirty="0"/>
          </a:p>
        </p:txBody>
      </p:sp>
      <p:pic>
        <p:nvPicPr>
          <p:cNvPr id="784388" name="Picture 4" descr="6-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7813" y="1773238"/>
            <a:ext cx="6097587" cy="3303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a:bodyPr>
          <a:lstStyle/>
          <a:p>
            <a:r>
              <a:rPr lang="zh-CN" altLang="en-US" dirty="0" smtClean="0">
                <a:latin typeface="黑体" panose="02010609060101010101" pitchFamily="49" charset="-122"/>
              </a:rPr>
              <a:t>错误</a:t>
            </a:r>
            <a:r>
              <a:rPr lang="zh-CN" altLang="en-US" dirty="0">
                <a:latin typeface="黑体" panose="02010609060101010101" pitchFamily="49" charset="-122"/>
              </a:rPr>
              <a:t>处理</a:t>
            </a:r>
            <a:br>
              <a:rPr lang="zh-CN" altLang="en-US" dirty="0">
                <a:latin typeface="黑体" panose="02010609060101010101" pitchFamily="49" charset="-122"/>
              </a:rPr>
            </a:br>
            <a:r>
              <a:rPr lang="zh-CN" altLang="en-US" dirty="0" smtClean="0"/>
              <a:t>大多数</a:t>
            </a:r>
            <a:r>
              <a:rPr lang="zh-CN" altLang="en-US" dirty="0"/>
              <a:t>的设备都包括了较多的机械和电气部分，运行时容易出现错误和故障。从处理的角度，可将错误分为临时性错误和持久性错误。对于临时性错误，可通过重试操作来纠正，只有在发生了持久性错误时，才需要向上层报告。</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t>6.5.3  </a:t>
            </a:r>
            <a:r>
              <a:rPr lang="zh-CN" altLang="en-US" sz="3200" dirty="0"/>
              <a:t>设备分配</a:t>
            </a:r>
            <a:endParaRPr lang="zh-CN" altLang="en-US" sz="3200" dirty="0" smtClean="0">
              <a:latin typeface="黑体" panose="02010609060101010101" pitchFamily="49"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marL="0" indent="0">
              <a:lnSpc>
                <a:spcPct val="110000"/>
              </a:lnSpc>
              <a:spcBef>
                <a:spcPct val="0"/>
              </a:spcBef>
              <a:buNone/>
            </a:pPr>
            <a:r>
              <a:rPr lang="en-US" altLang="zh-CN" dirty="0">
                <a:latin typeface="黑体" panose="02010609060101010101" pitchFamily="49" charset="-122"/>
              </a:rPr>
              <a:t>2) </a:t>
            </a:r>
            <a:r>
              <a:rPr lang="zh-CN" altLang="en-US" dirty="0">
                <a:latin typeface="黑体" panose="02010609060101010101" pitchFamily="49" charset="-122"/>
              </a:rPr>
              <a:t>控制器控制表、通道控制表和系统设备表</a:t>
            </a:r>
            <a:br>
              <a:rPr lang="zh-CN" altLang="en-US" sz="2800" dirty="0">
                <a:latin typeface="黑体" panose="02010609060101010101" pitchFamily="49" charset="-122"/>
              </a:rPr>
            </a:br>
            <a:r>
              <a:rPr lang="zh-CN" altLang="en-US" sz="2800" dirty="0">
                <a:latin typeface="黑体" panose="02010609060101010101" pitchFamily="49" charset="-122"/>
              </a:rPr>
              <a:t>　　</a:t>
            </a:r>
            <a:r>
              <a:rPr lang="en-US" altLang="zh-CN" sz="2800" dirty="0">
                <a:latin typeface="黑体" panose="02010609060101010101" pitchFamily="49" charset="-122"/>
              </a:rPr>
              <a:t>(1) </a:t>
            </a:r>
            <a:r>
              <a:rPr lang="zh-CN" altLang="en-US" sz="2800" dirty="0">
                <a:latin typeface="黑体" panose="02010609060101010101" pitchFamily="49" charset="-122"/>
              </a:rPr>
              <a:t>控制器控制表</a:t>
            </a:r>
            <a:r>
              <a:rPr lang="en-US" altLang="zh-CN" sz="2800" dirty="0">
                <a:latin typeface="黑体" panose="02010609060101010101" pitchFamily="49" charset="-122"/>
              </a:rPr>
              <a:t>(COCT)</a:t>
            </a:r>
            <a:r>
              <a:rPr lang="zh-CN" altLang="en-US" sz="2800" dirty="0">
                <a:latin typeface="黑体" panose="02010609060101010101" pitchFamily="49" charset="-122"/>
              </a:rPr>
              <a:t>。系统为每一个控制器都设置了用于记录控制器情况的控制器控制表，如图</a:t>
            </a:r>
            <a:r>
              <a:rPr lang="en-US" altLang="zh-CN" sz="2800" dirty="0">
                <a:latin typeface="黑体" panose="02010609060101010101" pitchFamily="49" charset="-122"/>
              </a:rPr>
              <a:t>6-18(a)</a:t>
            </a:r>
            <a:r>
              <a:rPr lang="zh-CN" altLang="en-US" sz="2800" dirty="0">
                <a:latin typeface="黑体" panose="02010609060101010101" pitchFamily="49" charset="-122"/>
              </a:rPr>
              <a:t>所示</a:t>
            </a:r>
            <a:r>
              <a:rPr lang="zh-CN" altLang="en-US" sz="2800" dirty="0" smtClean="0">
                <a:latin typeface="黑体" panose="02010609060101010101" pitchFamily="49" charset="-122"/>
              </a:rPr>
              <a:t>。</a:t>
            </a:r>
            <a:endParaRPr lang="en-US" altLang="zh-CN" sz="2800" dirty="0" smtClean="0">
              <a:latin typeface="黑体" panose="02010609060101010101" pitchFamily="49" charset="-122"/>
            </a:endParaRPr>
          </a:p>
          <a:p>
            <a:pPr marL="0" indent="0">
              <a:lnSpc>
                <a:spcPct val="110000"/>
              </a:lnSpc>
              <a:spcBef>
                <a:spcPct val="0"/>
              </a:spcBef>
              <a:buNone/>
            </a:pPr>
            <a:r>
              <a:rPr lang="en-US" altLang="zh-CN" sz="2800" dirty="0" smtClean="0">
                <a:latin typeface="黑体" panose="02010609060101010101" pitchFamily="49" charset="-122"/>
              </a:rPr>
              <a:t>    (</a:t>
            </a:r>
            <a:r>
              <a:rPr lang="en-US" altLang="zh-CN" sz="2800" dirty="0">
                <a:latin typeface="黑体" panose="02010609060101010101" pitchFamily="49" charset="-122"/>
              </a:rPr>
              <a:t>2) </a:t>
            </a:r>
            <a:r>
              <a:rPr lang="zh-CN" altLang="en-US" sz="2800" dirty="0">
                <a:latin typeface="黑体" panose="02010609060101010101" pitchFamily="49" charset="-122"/>
              </a:rPr>
              <a:t>通道控制表</a:t>
            </a:r>
            <a:r>
              <a:rPr lang="en-US" altLang="zh-CN" sz="2800" dirty="0">
                <a:latin typeface="黑体" panose="02010609060101010101" pitchFamily="49" charset="-122"/>
              </a:rPr>
              <a:t>(CHCT)</a:t>
            </a:r>
            <a:r>
              <a:rPr lang="zh-CN" altLang="en-US" sz="2800" dirty="0">
                <a:latin typeface="黑体" panose="02010609060101010101" pitchFamily="49" charset="-122"/>
              </a:rPr>
              <a:t>。每个通道都有一张通道控制表，如图</a:t>
            </a:r>
            <a:r>
              <a:rPr lang="en-US" altLang="zh-CN" sz="2800" dirty="0">
                <a:latin typeface="黑体" panose="02010609060101010101" pitchFamily="49" charset="-122"/>
              </a:rPr>
              <a:t>6-18(b)</a:t>
            </a:r>
            <a:r>
              <a:rPr lang="zh-CN" altLang="en-US" sz="2800" dirty="0">
                <a:latin typeface="黑体" panose="02010609060101010101" pitchFamily="49" charset="-122"/>
              </a:rPr>
              <a:t>所示。</a:t>
            </a:r>
            <a:br>
              <a:rPr lang="zh-CN" altLang="en-US" sz="2800" dirty="0">
                <a:latin typeface="黑体" panose="02010609060101010101" pitchFamily="49" charset="-122"/>
              </a:rPr>
            </a:br>
            <a:r>
              <a:rPr lang="zh-CN" altLang="en-US" sz="2800" dirty="0">
                <a:latin typeface="黑体" panose="02010609060101010101" pitchFamily="49" charset="-122"/>
              </a:rPr>
              <a:t>　　</a:t>
            </a:r>
            <a:r>
              <a:rPr lang="en-US" altLang="zh-CN" sz="2800" dirty="0">
                <a:latin typeface="黑体" panose="02010609060101010101" pitchFamily="49" charset="-122"/>
              </a:rPr>
              <a:t>(3) </a:t>
            </a:r>
            <a:r>
              <a:rPr lang="zh-CN" altLang="en-US" sz="2800" dirty="0">
                <a:latin typeface="黑体" panose="02010609060101010101" pitchFamily="49" charset="-122"/>
              </a:rPr>
              <a:t>系统设备表</a:t>
            </a:r>
            <a:r>
              <a:rPr lang="en-US" altLang="zh-CN" sz="2800" dirty="0">
                <a:latin typeface="黑体" panose="02010609060101010101" pitchFamily="49" charset="-122"/>
              </a:rPr>
              <a:t>(SDT)</a:t>
            </a:r>
            <a:r>
              <a:rPr lang="zh-CN" altLang="en-US" sz="2800" dirty="0">
                <a:latin typeface="黑体" panose="02010609060101010101" pitchFamily="49" charset="-122"/>
              </a:rPr>
              <a:t>。这是系统范围的数据结构，记录了系统中全部设备的情况，每个设备占一个表目，其中包括有设备类型、设备标识符、设备控制表及设备驱动程序的入口等项，如图</a:t>
            </a:r>
            <a:r>
              <a:rPr lang="en-US" altLang="zh-CN" sz="2800" dirty="0">
                <a:latin typeface="黑体" panose="02010609060101010101" pitchFamily="49" charset="-122"/>
              </a:rPr>
              <a:t>6-18(c)</a:t>
            </a:r>
            <a:r>
              <a:rPr lang="zh-CN" altLang="en-US" sz="2800" dirty="0">
                <a:latin typeface="黑体" panose="02010609060101010101" pitchFamily="49" charset="-122"/>
              </a:rPr>
              <a:t>所示。</a:t>
            </a:r>
            <a:endParaRPr lang="en-US" altLang="zh-CN" sz="2800" dirty="0" smtClean="0">
              <a:latin typeface="黑体" panose="02010609060101010101" pitchFamily="49" charset="-122"/>
              <a:ea typeface="黑体" panose="02010609060101010101"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p:txBody>
          <a:bodyPr/>
          <a:lstStyle/>
          <a:p>
            <a:endParaRPr lang="zh-CN" altLang="zh-CN"/>
          </a:p>
        </p:txBody>
      </p:sp>
      <p:sp>
        <p:nvSpPr>
          <p:cNvPr id="786435" name="Rectangle 3"/>
          <p:cNvSpPr>
            <a:spLocks noGrp="1" noChangeArrowheads="1"/>
          </p:cNvSpPr>
          <p:nvPr>
            <p:ph type="body" idx="1"/>
          </p:nvPr>
        </p:nvSpPr>
        <p:spPr>
          <a:xfrm>
            <a:off x="0" y="5084763"/>
            <a:ext cx="9144000" cy="476250"/>
          </a:xfrm>
        </p:spPr>
        <p:txBody>
          <a:bodyPr>
            <a:normAutofit fontScale="92500" lnSpcReduction="20000"/>
          </a:bodyPr>
          <a:lstStyle/>
          <a:p>
            <a:pPr marL="0" indent="0" algn="ctr">
              <a:buNone/>
            </a:pPr>
            <a:r>
              <a:rPr lang="zh-CN" altLang="en-US" dirty="0"/>
              <a:t>图</a:t>
            </a:r>
            <a:r>
              <a:rPr lang="en-US" altLang="zh-CN" sz="2200" dirty="0"/>
              <a:t>6-18</a:t>
            </a:r>
            <a:r>
              <a:rPr lang="en-US" altLang="zh-CN" dirty="0"/>
              <a:t>  COCT</a:t>
            </a:r>
            <a:r>
              <a:rPr lang="zh-CN" altLang="en-US" dirty="0"/>
              <a:t>、</a:t>
            </a:r>
            <a:r>
              <a:rPr lang="en-US" altLang="zh-CN" dirty="0"/>
              <a:t>CHCT</a:t>
            </a:r>
            <a:r>
              <a:rPr lang="zh-CN" altLang="en-US" dirty="0"/>
              <a:t>和</a:t>
            </a:r>
            <a:r>
              <a:rPr lang="en-US" altLang="zh-CN" dirty="0"/>
              <a:t>SDT</a:t>
            </a:r>
            <a:r>
              <a:rPr lang="zh-CN" altLang="en-US" dirty="0"/>
              <a:t>表</a:t>
            </a:r>
            <a:endParaRPr lang="zh-CN" altLang="en-US" dirty="0"/>
          </a:p>
        </p:txBody>
      </p:sp>
      <p:pic>
        <p:nvPicPr>
          <p:cNvPr id="786436" name="Picture 4" descr="6-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199" y="1700808"/>
            <a:ext cx="8416883" cy="2160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2"/>
          <p:cNvSpPr>
            <a:spLocks noGrp="1" noChangeArrowheads="1"/>
          </p:cNvSpPr>
          <p:nvPr>
            <p:ph type="title"/>
          </p:nvPr>
        </p:nvSpPr>
        <p:spPr/>
        <p:txBody>
          <a:bodyPr/>
          <a:lstStyle/>
          <a:p>
            <a:pPr algn="l" eaLnBrk="1" hangingPunct="1"/>
            <a:r>
              <a:rPr lang="en-US" altLang="zh-CN" sz="3600" dirty="0" smtClean="0"/>
              <a:t>2.  </a:t>
            </a:r>
            <a:r>
              <a:rPr lang="zh-CN" altLang="en-US" sz="3600" dirty="0" smtClean="0"/>
              <a:t>设备分配时应考虑的因素 </a:t>
            </a:r>
            <a:endParaRPr lang="zh-CN" altLang="en-US" sz="3600" dirty="0" smtClean="0"/>
          </a:p>
        </p:txBody>
      </p:sp>
      <p:sp>
        <p:nvSpPr>
          <p:cNvPr id="335876" name="Rectangle 3"/>
          <p:cNvSpPr>
            <a:spLocks noGrp="1" noChangeArrowheads="1"/>
          </p:cNvSpPr>
          <p:nvPr>
            <p:ph idx="1"/>
          </p:nvPr>
        </p:nvSpPr>
        <p:spPr/>
        <p:txBody>
          <a:bodyPr/>
          <a:lstStyle/>
          <a:p>
            <a:pPr eaLnBrk="1" hangingPunct="1">
              <a:lnSpc>
                <a:spcPct val="90000"/>
              </a:lnSpc>
              <a:spcBef>
                <a:spcPct val="0"/>
              </a:spcBef>
              <a:buFont typeface="Wingdings" panose="05000000000000000000" pitchFamily="2" charset="2"/>
              <a:buNone/>
            </a:pPr>
            <a:r>
              <a:rPr lang="en-US" altLang="zh-CN" sz="2800" dirty="0" smtClean="0">
                <a:solidFill>
                  <a:srgbClr val="0033CC"/>
                </a:solidFill>
                <a:latin typeface="黑体" panose="02010609060101010101" pitchFamily="49" charset="-122"/>
                <a:ea typeface="黑体" panose="02010609060101010101" pitchFamily="49" charset="-122"/>
              </a:rPr>
              <a:t>1</a:t>
            </a:r>
            <a:r>
              <a:rPr lang="zh-CN" altLang="en-US" sz="2800" dirty="0" smtClean="0">
                <a:solidFill>
                  <a:srgbClr val="0033CC"/>
                </a:solidFill>
                <a:latin typeface="黑体" panose="02010609060101010101" pitchFamily="49" charset="-122"/>
                <a:ea typeface="黑体" panose="02010609060101010101" pitchFamily="49" charset="-122"/>
              </a:rPr>
              <a:t>．设备的固有属性</a:t>
            </a:r>
            <a:r>
              <a:rPr lang="zh-CN" altLang="en-US" sz="2800" dirty="0" smtClean="0"/>
              <a:t> </a:t>
            </a:r>
            <a:endParaRPr lang="zh-CN" altLang="en-US" sz="2800" dirty="0" smtClean="0"/>
          </a:p>
          <a:p>
            <a:pPr lvl="1" eaLnBrk="1" hangingPunct="1">
              <a:lnSpc>
                <a:spcPct val="90000"/>
              </a:lnSpc>
              <a:spcBef>
                <a:spcPct val="0"/>
              </a:spcBef>
              <a:buFont typeface="Wingdings" panose="05000000000000000000" pitchFamily="2" charset="2"/>
              <a:buChar char="u"/>
            </a:pPr>
            <a:r>
              <a:rPr lang="zh-CN" altLang="en-US" sz="2400" dirty="0" smtClean="0">
                <a:latin typeface="宋体" pitchFamily="2" charset="-122"/>
              </a:rPr>
              <a:t>独占设备</a:t>
            </a:r>
            <a:r>
              <a:rPr lang="zh-CN" altLang="en-US" sz="2400" dirty="0" smtClean="0"/>
              <a:t> </a:t>
            </a:r>
            <a:endParaRPr lang="zh-CN" altLang="en-US" sz="2400" dirty="0" smtClean="0"/>
          </a:p>
          <a:p>
            <a:pPr lvl="1" eaLnBrk="1" hangingPunct="1">
              <a:lnSpc>
                <a:spcPct val="90000"/>
              </a:lnSpc>
              <a:spcBef>
                <a:spcPct val="0"/>
              </a:spcBef>
              <a:buFont typeface="Wingdings" panose="05000000000000000000" pitchFamily="2" charset="2"/>
              <a:buChar char="u"/>
            </a:pPr>
            <a:r>
              <a:rPr lang="zh-CN" altLang="en-US" sz="2400" dirty="0" smtClean="0">
                <a:latin typeface="宋体" pitchFamily="2" charset="-122"/>
              </a:rPr>
              <a:t>共享设备</a:t>
            </a:r>
            <a:r>
              <a:rPr lang="zh-CN" altLang="en-US" sz="2400" dirty="0" smtClean="0"/>
              <a:t> </a:t>
            </a:r>
            <a:endParaRPr lang="zh-CN" altLang="en-US" sz="2400" dirty="0" smtClean="0"/>
          </a:p>
          <a:p>
            <a:pPr lvl="1" eaLnBrk="1" hangingPunct="1">
              <a:lnSpc>
                <a:spcPct val="90000"/>
              </a:lnSpc>
              <a:spcBef>
                <a:spcPct val="0"/>
              </a:spcBef>
              <a:buFont typeface="Wingdings" panose="05000000000000000000" pitchFamily="2" charset="2"/>
              <a:buChar char="u"/>
            </a:pPr>
            <a:r>
              <a:rPr lang="zh-CN" altLang="en-US" sz="2400" dirty="0" smtClean="0">
                <a:latin typeface="宋体" pitchFamily="2" charset="-122"/>
              </a:rPr>
              <a:t>虚拟设备</a:t>
            </a:r>
            <a:r>
              <a:rPr lang="en-US" altLang="zh-CN" sz="2400" dirty="0" smtClean="0">
                <a:latin typeface="Times New Roman" pitchFamily="18" charset="0"/>
              </a:rPr>
              <a:t>——</a:t>
            </a:r>
            <a:r>
              <a:rPr lang="zh-CN" altLang="en-US" sz="2400" dirty="0" smtClean="0">
                <a:latin typeface="宋体" pitchFamily="2" charset="-122"/>
              </a:rPr>
              <a:t>可当共享设备对待</a:t>
            </a:r>
            <a:r>
              <a:rPr lang="zh-CN" altLang="en-US" sz="2400" dirty="0" smtClean="0"/>
              <a:t> </a:t>
            </a:r>
            <a:endParaRPr lang="zh-CN" altLang="en-US" sz="2400" dirty="0" smtClean="0"/>
          </a:p>
          <a:p>
            <a:pPr eaLnBrk="1" hangingPunct="1">
              <a:lnSpc>
                <a:spcPct val="90000"/>
              </a:lnSpc>
              <a:spcBef>
                <a:spcPct val="0"/>
              </a:spcBef>
              <a:buFont typeface="Wingdings" panose="05000000000000000000" pitchFamily="2" charset="2"/>
              <a:buNone/>
            </a:pPr>
            <a:r>
              <a:rPr lang="en-US" altLang="zh-CN" sz="2800" dirty="0" smtClean="0">
                <a:solidFill>
                  <a:srgbClr val="0033CC"/>
                </a:solidFill>
                <a:latin typeface="黑体" panose="02010609060101010101" pitchFamily="49" charset="-122"/>
                <a:ea typeface="黑体" panose="02010609060101010101" pitchFamily="49" charset="-122"/>
              </a:rPr>
              <a:t>2</a:t>
            </a:r>
            <a:r>
              <a:rPr lang="zh-CN" altLang="en-US" sz="2800" dirty="0" smtClean="0">
                <a:solidFill>
                  <a:srgbClr val="0033CC"/>
                </a:solidFill>
                <a:latin typeface="黑体" panose="02010609060101010101" pitchFamily="49" charset="-122"/>
                <a:ea typeface="黑体" panose="02010609060101010101" pitchFamily="49" charset="-122"/>
              </a:rPr>
              <a:t>．设备分配算法</a:t>
            </a:r>
            <a:r>
              <a:rPr lang="zh-CN" altLang="en-US" sz="2800" dirty="0" smtClean="0"/>
              <a:t> </a:t>
            </a:r>
            <a:endParaRPr lang="zh-CN" altLang="en-US" sz="2800" dirty="0" smtClean="0"/>
          </a:p>
          <a:p>
            <a:pPr lvl="1" eaLnBrk="1" hangingPunct="1">
              <a:lnSpc>
                <a:spcPct val="90000"/>
              </a:lnSpc>
              <a:spcBef>
                <a:spcPct val="0"/>
              </a:spcBef>
              <a:buFont typeface="Wingdings" panose="05000000000000000000" pitchFamily="2" charset="2"/>
              <a:buChar char="u"/>
            </a:pPr>
            <a:r>
              <a:rPr lang="zh-CN" altLang="en-US" sz="2400" dirty="0" smtClean="0">
                <a:latin typeface="宋体" pitchFamily="2" charset="-122"/>
              </a:rPr>
              <a:t>先来先服务</a:t>
            </a:r>
            <a:r>
              <a:rPr lang="zh-CN" altLang="en-US" sz="2400" dirty="0" smtClean="0"/>
              <a:t> </a:t>
            </a:r>
            <a:endParaRPr lang="zh-CN" altLang="en-US" sz="2400" dirty="0" smtClean="0"/>
          </a:p>
          <a:p>
            <a:pPr lvl="1" eaLnBrk="1" hangingPunct="1">
              <a:lnSpc>
                <a:spcPct val="90000"/>
              </a:lnSpc>
              <a:spcBef>
                <a:spcPct val="0"/>
              </a:spcBef>
              <a:buFont typeface="Wingdings" panose="05000000000000000000" pitchFamily="2" charset="2"/>
              <a:buChar char="u"/>
            </a:pPr>
            <a:r>
              <a:rPr lang="zh-CN" altLang="en-US" sz="2400" dirty="0" smtClean="0">
                <a:latin typeface="宋体" pitchFamily="2" charset="-122"/>
              </a:rPr>
              <a:t>优先级高者优先</a:t>
            </a:r>
            <a:r>
              <a:rPr lang="zh-CN" altLang="en-US" sz="2400" dirty="0" smtClean="0"/>
              <a:t> </a:t>
            </a:r>
            <a:endParaRPr lang="zh-CN" altLang="en-US" sz="2400" dirty="0" smtClean="0"/>
          </a:p>
          <a:p>
            <a:pPr eaLnBrk="1" hangingPunct="1">
              <a:lnSpc>
                <a:spcPct val="90000"/>
              </a:lnSpc>
              <a:spcBef>
                <a:spcPct val="0"/>
              </a:spcBef>
              <a:buFont typeface="Wingdings" panose="05000000000000000000" pitchFamily="2" charset="2"/>
              <a:buNone/>
            </a:pPr>
            <a:r>
              <a:rPr lang="en-US" altLang="zh-CN" sz="2800" dirty="0" smtClean="0">
                <a:solidFill>
                  <a:srgbClr val="0033CC"/>
                </a:solidFill>
                <a:latin typeface="黑体" panose="02010609060101010101" pitchFamily="49" charset="-122"/>
                <a:ea typeface="黑体" panose="02010609060101010101" pitchFamily="49" charset="-122"/>
              </a:rPr>
              <a:t>3</a:t>
            </a:r>
            <a:r>
              <a:rPr lang="zh-CN" altLang="en-US" sz="2800" dirty="0" smtClean="0">
                <a:solidFill>
                  <a:srgbClr val="0033CC"/>
                </a:solidFill>
                <a:latin typeface="黑体" panose="02010609060101010101" pitchFamily="49" charset="-122"/>
                <a:ea typeface="黑体" panose="02010609060101010101" pitchFamily="49" charset="-122"/>
              </a:rPr>
              <a:t>．设备分配中的安全性</a:t>
            </a:r>
            <a:r>
              <a:rPr lang="zh-CN" altLang="en-US" sz="2800" dirty="0" smtClean="0"/>
              <a:t> </a:t>
            </a:r>
            <a:endParaRPr lang="zh-CN" altLang="en-US" sz="2800" dirty="0" smtClean="0"/>
          </a:p>
          <a:p>
            <a:pPr marL="457200" lvl="1" indent="0" eaLnBrk="1" hangingPunct="1">
              <a:lnSpc>
                <a:spcPct val="90000"/>
              </a:lnSpc>
              <a:spcBef>
                <a:spcPct val="0"/>
              </a:spcBef>
              <a:buNone/>
            </a:pPr>
            <a:r>
              <a:rPr lang="zh-CN" altLang="en-US" sz="2400" dirty="0" smtClean="0">
                <a:latin typeface="宋体" pitchFamily="2" charset="-122"/>
              </a:rPr>
              <a:t>    安全分配方式</a:t>
            </a:r>
            <a:r>
              <a:rPr lang="en-US" altLang="zh-CN" sz="2400" dirty="0" smtClean="0">
                <a:latin typeface="Times New Roman" pitchFamily="18" charset="0"/>
              </a:rPr>
              <a:t>——</a:t>
            </a:r>
            <a:r>
              <a:rPr lang="zh-CN" altLang="en-US" sz="2400" dirty="0" smtClean="0">
                <a:latin typeface="宋体" pitchFamily="2" charset="-122"/>
              </a:rPr>
              <a:t>进程提出</a:t>
            </a:r>
            <a:r>
              <a:rPr lang="en-US" altLang="zh-CN" sz="2400" dirty="0" smtClean="0"/>
              <a:t>I/O</a:t>
            </a:r>
            <a:r>
              <a:rPr lang="zh-CN" altLang="en-US" sz="2400" dirty="0" smtClean="0">
                <a:latin typeface="宋体" pitchFamily="2" charset="-122"/>
              </a:rPr>
              <a:t>请求后即阻塞，破坏</a:t>
            </a:r>
            <a:r>
              <a:rPr lang="zh-CN" altLang="en-US" sz="2400" dirty="0" smtClean="0">
                <a:latin typeface="Times New Roman" pitchFamily="18" charset="0"/>
              </a:rPr>
              <a:t>“</a:t>
            </a:r>
            <a:r>
              <a:rPr lang="zh-CN" altLang="en-US" sz="2400" dirty="0" smtClean="0">
                <a:latin typeface="宋体" pitchFamily="2" charset="-122"/>
              </a:rPr>
              <a:t>请求和保持</a:t>
            </a:r>
            <a:r>
              <a:rPr lang="zh-CN" altLang="en-US" sz="2400" dirty="0" smtClean="0">
                <a:latin typeface="Times New Roman" pitchFamily="18" charset="0"/>
              </a:rPr>
              <a:t>”</a:t>
            </a:r>
            <a:r>
              <a:rPr lang="zh-CN" altLang="en-US" sz="2400" dirty="0" smtClean="0">
                <a:latin typeface="宋体" pitchFamily="2" charset="-122"/>
              </a:rPr>
              <a:t>条件</a:t>
            </a:r>
            <a:r>
              <a:rPr lang="zh-CN" altLang="en-US" sz="2400" dirty="0" smtClean="0"/>
              <a:t> </a:t>
            </a:r>
            <a:endParaRPr lang="zh-CN" altLang="en-US" sz="2400" dirty="0" smtClean="0"/>
          </a:p>
          <a:p>
            <a:pPr lvl="1" eaLnBrk="1" hangingPunct="1">
              <a:lnSpc>
                <a:spcPct val="90000"/>
              </a:lnSpc>
              <a:spcBef>
                <a:spcPct val="0"/>
              </a:spcBef>
              <a:buFont typeface="Wingdings" panose="05000000000000000000" pitchFamily="2" charset="2"/>
              <a:buNone/>
            </a:pPr>
            <a:r>
              <a:rPr lang="zh-CN" altLang="en-US" sz="2400" dirty="0" smtClean="0">
                <a:solidFill>
                  <a:srgbClr val="0000CC"/>
                </a:solidFill>
                <a:latin typeface="楷体_GB2312" pitchFamily="49" charset="-122"/>
                <a:ea typeface="楷体_GB2312" pitchFamily="49" charset="-122"/>
              </a:rPr>
              <a:t>缺点</a:t>
            </a:r>
            <a:r>
              <a:rPr lang="zh-CN" altLang="en-US" sz="2400" dirty="0" smtClean="0">
                <a:latin typeface="宋体" pitchFamily="2" charset="-122"/>
              </a:rPr>
              <a:t>：串行工作，进程进展缓慢</a:t>
            </a:r>
            <a:r>
              <a:rPr lang="zh-CN" altLang="en-US" sz="2400" dirty="0" smtClean="0"/>
              <a:t> </a:t>
            </a:r>
            <a:endParaRPr lang="zh-CN" altLang="en-US" sz="2400" dirty="0" smtClean="0"/>
          </a:p>
          <a:p>
            <a:pPr marL="457200" lvl="1" indent="0" eaLnBrk="1" hangingPunct="1">
              <a:lnSpc>
                <a:spcPct val="90000"/>
              </a:lnSpc>
              <a:spcBef>
                <a:spcPct val="0"/>
              </a:spcBef>
              <a:buNone/>
            </a:pPr>
            <a:r>
              <a:rPr lang="zh-CN" altLang="en-US" sz="2400" dirty="0" smtClean="0">
                <a:latin typeface="宋体" pitchFamily="2" charset="-122"/>
              </a:rPr>
              <a:t>    不安全分配方式</a:t>
            </a:r>
            <a:r>
              <a:rPr lang="en-US" altLang="zh-CN" sz="2400" dirty="0" smtClean="0">
                <a:latin typeface="Times New Roman" pitchFamily="18" charset="0"/>
              </a:rPr>
              <a:t>——</a:t>
            </a:r>
            <a:r>
              <a:rPr lang="zh-CN" altLang="en-US" sz="2400" dirty="0" smtClean="0">
                <a:latin typeface="宋体" pitchFamily="2" charset="-122"/>
              </a:rPr>
              <a:t>发出</a:t>
            </a:r>
            <a:r>
              <a:rPr lang="en-US" altLang="zh-CN" sz="2400" dirty="0" smtClean="0"/>
              <a:t>I/O</a:t>
            </a:r>
            <a:r>
              <a:rPr lang="zh-CN" altLang="en-US" sz="2400" dirty="0" smtClean="0">
                <a:latin typeface="宋体" pitchFamily="2" charset="-122"/>
              </a:rPr>
              <a:t>请求后仍继续运行</a:t>
            </a:r>
            <a:r>
              <a:rPr lang="en-US" altLang="zh-CN" sz="2400" dirty="0" smtClean="0">
                <a:latin typeface="Times New Roman" pitchFamily="18" charset="0"/>
              </a:rPr>
              <a:t>——</a:t>
            </a:r>
            <a:r>
              <a:rPr lang="zh-CN" altLang="en-US" sz="2400" dirty="0" smtClean="0">
                <a:latin typeface="宋体" pitchFamily="2" charset="-122"/>
              </a:rPr>
              <a:t>有可能死锁</a:t>
            </a:r>
            <a:r>
              <a:rPr lang="zh-CN" altLang="en-US" sz="2400" dirty="0" smtClean="0"/>
              <a:t> </a:t>
            </a:r>
            <a:endParaRPr lang="zh-CN" altLang="en-US" sz="2400" dirty="0" smtClean="0"/>
          </a:p>
        </p:txBody>
      </p:sp>
      <p:sp>
        <p:nvSpPr>
          <p:cNvPr id="4" name="灯片编号占位符 5"/>
          <p:cNvSpPr>
            <a:spLocks noGrp="1"/>
          </p:cNvSpPr>
          <p:nvPr>
            <p:ph type="sldNum" sz="quarter" idx="12"/>
          </p:nvPr>
        </p:nvSpPr>
        <p:spPr/>
        <p:txBody>
          <a:bodyPr/>
          <a:lstStyle/>
          <a:p>
            <a:pPr>
              <a:defRPr/>
            </a:pPr>
            <a:fld id="{12AEBBC6-FD51-4FD3-ABE9-A6812CFC698B}" type="slidenum">
              <a:rPr lang="en-US" altLang="zh-CN"/>
            </a:fld>
            <a:endParaRPr lang="en-US"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2"/>
          <p:cNvSpPr>
            <a:spLocks noGrp="1" noChangeArrowheads="1"/>
          </p:cNvSpPr>
          <p:nvPr>
            <p:ph type="title"/>
          </p:nvPr>
        </p:nvSpPr>
        <p:spPr/>
        <p:txBody>
          <a:bodyPr>
            <a:normAutofit/>
          </a:bodyPr>
          <a:lstStyle/>
          <a:p>
            <a:pPr algn="l"/>
            <a:r>
              <a:rPr lang="en-US" altLang="zh-CN" sz="3600" dirty="0"/>
              <a:t>3. </a:t>
            </a:r>
            <a:r>
              <a:rPr lang="zh-CN" altLang="en-US" sz="3600" dirty="0"/>
              <a:t>独占设备的分配程序</a:t>
            </a:r>
            <a:endParaRPr lang="zh-CN" altLang="en-US" sz="3600" dirty="0" smtClean="0">
              <a:latin typeface="黑体" panose="02010609060101010101" pitchFamily="49" charset="-122"/>
            </a:endParaRPr>
          </a:p>
        </p:txBody>
      </p:sp>
      <p:sp>
        <p:nvSpPr>
          <p:cNvPr id="5" name="灯片编号占位符 5"/>
          <p:cNvSpPr>
            <a:spLocks noGrp="1"/>
          </p:cNvSpPr>
          <p:nvPr>
            <p:ph type="sldNum" sz="quarter" idx="12"/>
          </p:nvPr>
        </p:nvSpPr>
        <p:spPr/>
        <p:txBody>
          <a:bodyPr/>
          <a:lstStyle/>
          <a:p>
            <a:pPr>
              <a:defRPr/>
            </a:pPr>
            <a:fld id="{4675CAAA-798C-43B7-862A-59D47D5C9CC7}" type="slidenum">
              <a:rPr lang="en-US" altLang="zh-CN"/>
            </a:fld>
            <a:endParaRPr lang="en-US" altLang="zh-CN"/>
          </a:p>
        </p:txBody>
      </p:sp>
      <p:sp>
        <p:nvSpPr>
          <p:cNvPr id="336900" name="Text Box 3"/>
          <p:cNvSpPr txBox="1">
            <a:spLocks noChangeArrowheads="1"/>
          </p:cNvSpPr>
          <p:nvPr/>
        </p:nvSpPr>
        <p:spPr bwMode="auto">
          <a:xfrm>
            <a:off x="523874" y="1700808"/>
            <a:ext cx="8207375" cy="4601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3200" b="1" dirty="0">
                <a:solidFill>
                  <a:srgbClr val="0000CC"/>
                </a:solidFill>
                <a:latin typeface="楷体_GB2312" pitchFamily="49" charset="-122"/>
                <a:ea typeface="楷体_GB2312" pitchFamily="49" charset="-122"/>
              </a:rPr>
              <a:t>1</a:t>
            </a:r>
            <a:r>
              <a:rPr lang="zh-CN" altLang="en-US" sz="3200" b="1" dirty="0">
                <a:solidFill>
                  <a:srgbClr val="0000CC"/>
                </a:solidFill>
                <a:latin typeface="楷体_GB2312" pitchFamily="49" charset="-122"/>
                <a:ea typeface="楷体_GB2312" pitchFamily="49" charset="-122"/>
              </a:rPr>
              <a:t>．基本的设备分配程序</a:t>
            </a:r>
            <a:endParaRPr lang="zh-CN" altLang="en-US" sz="3200" b="1" dirty="0">
              <a:solidFill>
                <a:srgbClr val="000000"/>
              </a:solidFill>
              <a:latin typeface="宋体" pitchFamily="2" charset="-122"/>
            </a:endParaRPr>
          </a:p>
          <a:p>
            <a:pPr eaLnBrk="1" fontAlgn="base" hangingPunct="1">
              <a:spcBef>
                <a:spcPct val="0"/>
              </a:spcBef>
              <a:spcAft>
                <a:spcPct val="0"/>
              </a:spcAft>
            </a:pPr>
            <a:r>
              <a:rPr lang="zh-CN" altLang="en-US" sz="2800" b="1" dirty="0">
                <a:solidFill>
                  <a:srgbClr val="000000"/>
                </a:solidFill>
                <a:latin typeface="宋体" pitchFamily="2" charset="-122"/>
              </a:rPr>
              <a:t>按下述步骤进行设备分配（利用</a:t>
            </a:r>
            <a:r>
              <a:rPr lang="en-US" altLang="zh-CN" sz="2800" b="1" dirty="0">
                <a:solidFill>
                  <a:srgbClr val="000000"/>
                </a:solidFill>
              </a:rPr>
              <a:t>SDT</a:t>
            </a:r>
            <a:r>
              <a:rPr lang="zh-CN" altLang="en-US" sz="2800" b="1" dirty="0">
                <a:solidFill>
                  <a:srgbClr val="000000"/>
                </a:solidFill>
                <a:latin typeface="宋体" pitchFamily="2" charset="-122"/>
              </a:rPr>
              <a:t>、</a:t>
            </a:r>
            <a:r>
              <a:rPr lang="en-US" altLang="zh-CN" sz="2800" b="1" dirty="0">
                <a:solidFill>
                  <a:srgbClr val="000000"/>
                </a:solidFill>
              </a:rPr>
              <a:t>DCT</a:t>
            </a:r>
            <a:r>
              <a:rPr lang="zh-CN" altLang="en-US" sz="2800" b="1" dirty="0">
                <a:solidFill>
                  <a:srgbClr val="000000"/>
                </a:solidFill>
                <a:latin typeface="宋体" pitchFamily="2" charset="-122"/>
              </a:rPr>
              <a:t>、</a:t>
            </a:r>
            <a:r>
              <a:rPr lang="en-US" altLang="zh-CN" sz="2800" b="1" dirty="0">
                <a:solidFill>
                  <a:srgbClr val="000000"/>
                </a:solidFill>
              </a:rPr>
              <a:t>COCT</a:t>
            </a:r>
            <a:r>
              <a:rPr lang="zh-CN" altLang="en-US" sz="2800" b="1" dirty="0">
                <a:solidFill>
                  <a:srgbClr val="000000"/>
                </a:solidFill>
                <a:latin typeface="宋体" pitchFamily="2" charset="-122"/>
              </a:rPr>
              <a:t>、</a:t>
            </a:r>
            <a:r>
              <a:rPr lang="en-US" altLang="zh-CN" sz="2800" b="1" dirty="0">
                <a:solidFill>
                  <a:srgbClr val="000000"/>
                </a:solidFill>
              </a:rPr>
              <a:t>CHCT</a:t>
            </a:r>
            <a:r>
              <a:rPr lang="zh-CN" altLang="en-US" sz="2800" b="1" dirty="0">
                <a:solidFill>
                  <a:srgbClr val="000000"/>
                </a:solidFill>
                <a:latin typeface="宋体" pitchFamily="2" charset="-122"/>
              </a:rPr>
              <a:t>）：</a:t>
            </a:r>
            <a:endParaRPr lang="zh-CN" altLang="en-US" sz="2800" b="1" dirty="0">
              <a:solidFill>
                <a:srgbClr val="000000"/>
              </a:solidFill>
              <a:latin typeface="宋体" pitchFamily="2" charset="-122"/>
            </a:endParaRPr>
          </a:p>
          <a:p>
            <a:pPr eaLnBrk="1" fontAlgn="base" hangingPunct="1">
              <a:spcBef>
                <a:spcPct val="0"/>
              </a:spcBef>
              <a:spcAft>
                <a:spcPct val="0"/>
              </a:spcAft>
            </a:pPr>
            <a:r>
              <a:rPr lang="en-US" altLang="zh-CN" sz="2800" b="1" dirty="0" smtClean="0">
                <a:solidFill>
                  <a:srgbClr val="000000"/>
                </a:solidFill>
              </a:rPr>
              <a:t>    1</a:t>
            </a:r>
            <a:r>
              <a:rPr lang="zh-CN" altLang="en-US" sz="2800" b="1" dirty="0">
                <a:solidFill>
                  <a:srgbClr val="000000"/>
                </a:solidFill>
                <a:latin typeface="宋体" pitchFamily="2" charset="-122"/>
              </a:rPr>
              <a:t>）分配设备</a:t>
            </a:r>
            <a:endParaRPr lang="zh-CN" altLang="en-US" sz="2800" b="1" dirty="0">
              <a:solidFill>
                <a:srgbClr val="000000"/>
              </a:solidFill>
              <a:latin typeface="宋体" pitchFamily="2" charset="-122"/>
            </a:endParaRPr>
          </a:p>
          <a:p>
            <a:pPr eaLnBrk="1" fontAlgn="base" hangingPunct="1">
              <a:spcBef>
                <a:spcPct val="0"/>
              </a:spcBef>
              <a:spcAft>
                <a:spcPct val="0"/>
              </a:spcAft>
            </a:pPr>
            <a:r>
              <a:rPr lang="en-US" altLang="zh-CN" sz="2800" b="1" dirty="0" smtClean="0">
                <a:solidFill>
                  <a:srgbClr val="000000"/>
                </a:solidFill>
              </a:rPr>
              <a:t>    2</a:t>
            </a:r>
            <a:r>
              <a:rPr lang="zh-CN" altLang="en-US" sz="2800" b="1" dirty="0">
                <a:solidFill>
                  <a:srgbClr val="000000"/>
                </a:solidFill>
                <a:latin typeface="宋体" pitchFamily="2" charset="-122"/>
              </a:rPr>
              <a:t>）分配控制器</a:t>
            </a:r>
            <a:endParaRPr lang="zh-CN" altLang="en-US" sz="2800" b="1" dirty="0">
              <a:solidFill>
                <a:srgbClr val="000000"/>
              </a:solidFill>
              <a:latin typeface="宋体" pitchFamily="2" charset="-122"/>
            </a:endParaRPr>
          </a:p>
          <a:p>
            <a:pPr eaLnBrk="1" fontAlgn="base" hangingPunct="1">
              <a:spcBef>
                <a:spcPct val="0"/>
              </a:spcBef>
              <a:spcAft>
                <a:spcPct val="0"/>
              </a:spcAft>
            </a:pPr>
            <a:r>
              <a:rPr lang="en-US" altLang="zh-CN" sz="2800" b="1" dirty="0" smtClean="0">
                <a:solidFill>
                  <a:srgbClr val="000000"/>
                </a:solidFill>
              </a:rPr>
              <a:t>    3</a:t>
            </a:r>
            <a:r>
              <a:rPr lang="zh-CN" altLang="en-US" sz="2800" b="1" dirty="0">
                <a:solidFill>
                  <a:srgbClr val="000000"/>
                </a:solidFill>
                <a:latin typeface="宋体" pitchFamily="2" charset="-122"/>
              </a:rPr>
              <a:t>）分配通道</a:t>
            </a:r>
            <a:endParaRPr lang="zh-CN" altLang="en-US" sz="2800" b="1" dirty="0">
              <a:solidFill>
                <a:srgbClr val="000000"/>
              </a:solidFill>
              <a:latin typeface="宋体" pitchFamily="2" charset="-122"/>
            </a:endParaRPr>
          </a:p>
          <a:p>
            <a:pPr eaLnBrk="1" fontAlgn="base" hangingPunct="1">
              <a:spcBef>
                <a:spcPct val="30000"/>
              </a:spcBef>
              <a:spcAft>
                <a:spcPct val="0"/>
              </a:spcAft>
            </a:pPr>
            <a:r>
              <a:rPr lang="en-US" altLang="zh-CN" sz="3200" b="1" dirty="0">
                <a:solidFill>
                  <a:srgbClr val="0000CC"/>
                </a:solidFill>
                <a:latin typeface="楷体_GB2312" pitchFamily="49" charset="-122"/>
                <a:ea typeface="楷体_GB2312" pitchFamily="49" charset="-122"/>
              </a:rPr>
              <a:t>2</a:t>
            </a:r>
            <a:r>
              <a:rPr lang="zh-CN" altLang="en-US" sz="3200" b="1" dirty="0">
                <a:solidFill>
                  <a:srgbClr val="0000CC"/>
                </a:solidFill>
                <a:latin typeface="楷体_GB2312" pitchFamily="49" charset="-122"/>
                <a:ea typeface="楷体_GB2312" pitchFamily="49" charset="-122"/>
              </a:rPr>
              <a:t>．设备分配程序的改进</a:t>
            </a:r>
            <a:endParaRPr lang="zh-CN" altLang="en-US" sz="3200" b="1" dirty="0">
              <a:solidFill>
                <a:srgbClr val="000000"/>
              </a:solidFill>
              <a:latin typeface="宋体" pitchFamily="2" charset="-122"/>
            </a:endParaRPr>
          </a:p>
          <a:p>
            <a:pPr eaLnBrk="1" fontAlgn="base" hangingPunct="1">
              <a:spcBef>
                <a:spcPct val="0"/>
              </a:spcBef>
              <a:spcAft>
                <a:spcPct val="0"/>
              </a:spcAft>
              <a:buClr>
                <a:srgbClr val="0000FF"/>
              </a:buClr>
            </a:pPr>
            <a:r>
              <a:rPr lang="zh-CN" altLang="en-US" sz="2800" b="1" dirty="0">
                <a:solidFill>
                  <a:srgbClr val="000000"/>
                </a:solidFill>
                <a:latin typeface="宋体" pitchFamily="2" charset="-122"/>
              </a:rPr>
              <a:t> </a:t>
            </a:r>
            <a:r>
              <a:rPr lang="zh-CN" altLang="en-US" sz="2800" b="1" dirty="0" smtClean="0">
                <a:solidFill>
                  <a:srgbClr val="000000"/>
                </a:solidFill>
                <a:latin typeface="宋体" pitchFamily="2" charset="-122"/>
              </a:rPr>
              <a:t>    增加</a:t>
            </a:r>
            <a:r>
              <a:rPr lang="zh-CN" altLang="en-US" sz="2800" b="1" dirty="0">
                <a:solidFill>
                  <a:srgbClr val="000000"/>
                </a:solidFill>
                <a:latin typeface="宋体" pitchFamily="2" charset="-122"/>
              </a:rPr>
              <a:t>设备独立性</a:t>
            </a:r>
            <a:r>
              <a:rPr lang="en-US" altLang="zh-CN" sz="2800" b="1" dirty="0">
                <a:solidFill>
                  <a:srgbClr val="000000"/>
                </a:solidFill>
                <a:latin typeface="Times New Roman" pitchFamily="18" charset="0"/>
              </a:rPr>
              <a:t>——</a:t>
            </a:r>
            <a:r>
              <a:rPr lang="zh-CN" altLang="en-US" sz="2800" b="1" dirty="0">
                <a:solidFill>
                  <a:srgbClr val="000000"/>
                </a:solidFill>
                <a:latin typeface="宋体" pitchFamily="2" charset="-122"/>
              </a:rPr>
              <a:t>进程应使用逻辑设备名</a:t>
            </a:r>
            <a:r>
              <a:rPr lang="zh-CN" altLang="en-US" sz="2800" b="1" dirty="0" smtClean="0">
                <a:solidFill>
                  <a:srgbClr val="000000"/>
                </a:solidFill>
                <a:latin typeface="宋体" pitchFamily="2" charset="-122"/>
              </a:rPr>
              <a:t>请求</a:t>
            </a:r>
            <a:r>
              <a:rPr lang="en-US" altLang="zh-CN" sz="2800" b="1" dirty="0" smtClean="0">
                <a:solidFill>
                  <a:srgbClr val="000000"/>
                </a:solidFill>
              </a:rPr>
              <a:t>I/O</a:t>
            </a:r>
            <a:endParaRPr lang="en-US" altLang="zh-CN" sz="2800" b="1" dirty="0">
              <a:solidFill>
                <a:srgbClr val="000000"/>
              </a:solidFill>
            </a:endParaRPr>
          </a:p>
          <a:p>
            <a:pPr eaLnBrk="1" fontAlgn="base" hangingPunct="1">
              <a:spcBef>
                <a:spcPct val="0"/>
              </a:spcBef>
              <a:spcAft>
                <a:spcPct val="0"/>
              </a:spcAft>
              <a:buClr>
                <a:srgbClr val="0000FF"/>
              </a:buClr>
            </a:pPr>
            <a:r>
              <a:rPr lang="en-US" altLang="zh-CN" sz="2800" b="1" dirty="0">
                <a:solidFill>
                  <a:srgbClr val="000000"/>
                </a:solidFill>
                <a:latin typeface="宋体" pitchFamily="2" charset="-122"/>
              </a:rPr>
              <a:t> </a:t>
            </a:r>
            <a:r>
              <a:rPr lang="en-US" altLang="zh-CN" sz="2800" b="1" dirty="0" smtClean="0">
                <a:solidFill>
                  <a:srgbClr val="000000"/>
                </a:solidFill>
                <a:latin typeface="宋体" pitchFamily="2" charset="-122"/>
              </a:rPr>
              <a:t>   </a:t>
            </a:r>
            <a:endParaRPr lang="zh-CN" altLang="en-US" sz="2800" b="1" dirty="0">
              <a:solidFill>
                <a:srgbClr val="000000"/>
              </a:solidFill>
              <a:latin typeface="宋体" pitchFamily="2"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2"/>
          <p:cNvSpPr>
            <a:spLocks noGrp="1" noChangeArrowheads="1"/>
          </p:cNvSpPr>
          <p:nvPr>
            <p:ph type="title"/>
          </p:nvPr>
        </p:nvSpPr>
        <p:spPr>
          <a:xfrm>
            <a:off x="179512" y="548680"/>
            <a:ext cx="8856984" cy="790575"/>
          </a:xfrm>
        </p:spPr>
        <p:txBody>
          <a:bodyPr>
            <a:normAutofit fontScale="90000"/>
          </a:bodyPr>
          <a:lstStyle/>
          <a:p>
            <a:r>
              <a:rPr lang="en-US" altLang="zh-CN" sz="4000" dirty="0">
                <a:solidFill>
                  <a:srgbClr val="2F2F2F"/>
                </a:solidFill>
              </a:rPr>
              <a:t>6.5.4  </a:t>
            </a:r>
            <a:r>
              <a:rPr lang="zh-CN" altLang="en-US" sz="4000" dirty="0">
                <a:solidFill>
                  <a:srgbClr val="2F2F2F"/>
                </a:solidFill>
              </a:rPr>
              <a:t>逻辑设备名到物理设备名映射的实现</a:t>
            </a:r>
            <a:endParaRPr lang="zh-CN" altLang="en-US" dirty="0" smtClean="0">
              <a:solidFill>
                <a:schemeClr val="tx1"/>
              </a:solidFill>
            </a:endParaRPr>
          </a:p>
        </p:txBody>
      </p:sp>
      <p:sp>
        <p:nvSpPr>
          <p:cNvPr id="332804" name="Rectangle 3"/>
          <p:cNvSpPr>
            <a:spLocks noGrp="1" noChangeArrowheads="1"/>
          </p:cNvSpPr>
          <p:nvPr>
            <p:ph type="body" sz="half" idx="1"/>
          </p:nvPr>
        </p:nvSpPr>
        <p:spPr>
          <a:xfrm>
            <a:off x="467544" y="1512590"/>
            <a:ext cx="7632848" cy="1692275"/>
          </a:xfrm>
        </p:spPr>
        <p:txBody>
          <a:bodyPr/>
          <a:lstStyle/>
          <a:p>
            <a:pPr marL="0" indent="0" eaLnBrk="1" hangingPunct="1">
              <a:buNone/>
            </a:pPr>
            <a:r>
              <a:rPr lang="en-US" altLang="zh-CN" sz="2800" dirty="0" smtClean="0"/>
              <a:t>1.</a:t>
            </a:r>
            <a:r>
              <a:rPr lang="zh-CN" altLang="en-US" sz="2800" dirty="0" smtClean="0"/>
              <a:t>逻辑设备表</a:t>
            </a:r>
            <a:r>
              <a:rPr lang="en-US" altLang="zh-CN" sz="2800" dirty="0" smtClean="0"/>
              <a:t>LUT</a:t>
            </a:r>
            <a:r>
              <a:rPr lang="zh-CN" altLang="en-US" sz="2800" dirty="0" smtClean="0"/>
              <a:t>：</a:t>
            </a:r>
            <a:endParaRPr lang="en-US" altLang="zh-CN" sz="2800" dirty="0" smtClean="0"/>
          </a:p>
          <a:p>
            <a:pPr marL="400050" lvl="1" indent="0">
              <a:buNone/>
            </a:pPr>
            <a:r>
              <a:rPr lang="zh-CN" altLang="en-US" sz="2400" dirty="0" smtClean="0"/>
              <a:t>每个标目包含</a:t>
            </a:r>
            <a:r>
              <a:rPr lang="en-US" altLang="zh-CN" sz="2400" dirty="0" smtClean="0"/>
              <a:t>3</a:t>
            </a:r>
            <a:r>
              <a:rPr lang="zh-CN" altLang="en-US" sz="2400" dirty="0" smtClean="0"/>
              <a:t>项：逻辑设备名、物理设备名、设备驱动程序入口地址。</a:t>
            </a:r>
            <a:endParaRPr lang="zh-CN" altLang="en-US" sz="2400" dirty="0" smtClean="0"/>
          </a:p>
        </p:txBody>
      </p:sp>
      <p:graphicFrame>
        <p:nvGraphicFramePr>
          <p:cNvPr id="332805" name="Object 4"/>
          <p:cNvGraphicFramePr>
            <a:graphicFrameLocks noGrp="1" noChangeAspect="1"/>
          </p:cNvGraphicFramePr>
          <p:nvPr>
            <p:ph sz="half" idx="2"/>
          </p:nvPr>
        </p:nvGraphicFramePr>
        <p:xfrm>
          <a:off x="228600" y="3378200"/>
          <a:ext cx="8666163" cy="2379663"/>
        </p:xfrm>
        <a:graphic>
          <a:graphicData uri="http://schemas.openxmlformats.org/presentationml/2006/ole">
            <mc:AlternateContent xmlns:mc="http://schemas.openxmlformats.org/markup-compatibility/2006">
              <mc:Choice xmlns:v="urn:schemas-microsoft-com:vml" Requires="v">
                <p:oleObj spid="_x0000_s4128" name="" r:id="rId1" imgW="4169410" imgH="1144905" progId="Visio.Drawing.4">
                  <p:embed/>
                </p:oleObj>
              </mc:Choice>
              <mc:Fallback>
                <p:oleObj name="" r:id="rId1" imgW="4169410" imgH="1144905" progId="Visio.Drawing.4">
                  <p:embed/>
                  <p:pic>
                    <p:nvPicPr>
                      <p:cNvPr id="0" name="图片 41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378200"/>
                        <a:ext cx="8666163" cy="237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灯片编号占位符 6"/>
          <p:cNvSpPr>
            <a:spLocks noGrp="1"/>
          </p:cNvSpPr>
          <p:nvPr>
            <p:ph type="sldNum" sz="quarter" idx="12"/>
          </p:nvPr>
        </p:nvSpPr>
        <p:spPr/>
        <p:txBody>
          <a:bodyPr/>
          <a:lstStyle/>
          <a:p>
            <a:pPr>
              <a:defRPr/>
            </a:pPr>
            <a:fld id="{199CD4AE-E591-40FC-B9E8-5401D985306C}"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6" name="Rectangle 3"/>
          <p:cNvSpPr txBox="1">
            <a:spLocks noChangeArrowheads="1"/>
          </p:cNvSpPr>
          <p:nvPr/>
        </p:nvSpPr>
        <p:spPr>
          <a:xfrm>
            <a:off x="-25524" y="5519738"/>
            <a:ext cx="9144000" cy="476250"/>
          </a:xfrm>
          <a:prstGeom prst="rect">
            <a:avLst/>
          </a:prstGeom>
        </p:spPr>
        <p:txBody>
          <a:bodyPr vert="horz" rtlCol="0">
            <a:noAutofit/>
          </a:bodyPr>
          <a:lstStyle>
            <a:lvl1pPr marL="342900" indent="-342900" algn="l" rtl="0" eaLnBrk="1" latinLnBrk="0" hangingPunct="1">
              <a:spcBef>
                <a:spcPct val="20000"/>
              </a:spcBef>
              <a:buClr>
                <a:schemeClr val="tx2"/>
              </a:buClr>
              <a:buSzPct val="50000"/>
              <a:buFont typeface="Wingdings 2" panose="05020102010507070707"/>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panose="05020102010507070707"/>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buNone/>
            </a:pPr>
            <a:r>
              <a:rPr lang="zh-CN" altLang="en-US" sz="2000" smtClean="0"/>
              <a:t>图</a:t>
            </a:r>
            <a:r>
              <a:rPr lang="en-US" altLang="zh-CN" sz="2000" smtClean="0"/>
              <a:t>6-19  </a:t>
            </a:r>
            <a:r>
              <a:rPr lang="zh-CN" altLang="en-US" sz="2000" smtClean="0"/>
              <a:t>逻辑设备表</a:t>
            </a:r>
            <a:endParaRPr lang="zh-CN" altLang="en-US" sz="20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79413" y="401638"/>
            <a:ext cx="835183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smtClean="0">
                <a:solidFill>
                  <a:srgbClr val="000066"/>
                </a:solidFill>
                <a:latin typeface="黑体" panose="02010609060101010101" pitchFamily="49" charset="-122"/>
                <a:ea typeface="黑体" panose="02010609060101010101" pitchFamily="49" charset="-122"/>
              </a:rPr>
              <a:t>2. LUT</a:t>
            </a:r>
            <a:r>
              <a:rPr kumimoji="1" lang="zh-CN" altLang="en-US" sz="2800" dirty="0">
                <a:solidFill>
                  <a:srgbClr val="000066"/>
                </a:solidFill>
                <a:latin typeface="黑体" panose="02010609060101010101" pitchFamily="49" charset="-122"/>
                <a:ea typeface="黑体" panose="02010609060101010101" pitchFamily="49" charset="-122"/>
              </a:rPr>
              <a:t>的设置问题</a:t>
            </a:r>
            <a:endParaRPr kumimoji="1" lang="zh-CN" altLang="en-US" sz="2800" dirty="0">
              <a:solidFill>
                <a:srgbClr val="000066"/>
              </a:solidFill>
              <a:latin typeface="黑体" panose="02010609060101010101" pitchFamily="49" charset="-122"/>
              <a:ea typeface="黑体" panose="02010609060101010101" pitchFamily="49" charset="-122"/>
            </a:endParaRPr>
          </a:p>
          <a:p>
            <a:r>
              <a:rPr kumimoji="1" lang="en-US" altLang="zh-CN" sz="2800" dirty="0">
                <a:ea typeface="宋体" pitchFamily="2" charset="-122"/>
              </a:rPr>
              <a:t>LUT</a:t>
            </a:r>
            <a:r>
              <a:rPr kumimoji="1" lang="zh-CN" altLang="en-US" sz="2800" dirty="0">
                <a:latin typeface="宋体" pitchFamily="2" charset="-122"/>
                <a:ea typeface="宋体" pitchFamily="2" charset="-122"/>
              </a:rPr>
              <a:t>的设置可有两种方式：</a:t>
            </a:r>
            <a:endParaRPr kumimoji="1" lang="zh-CN" altLang="en-US" sz="2800" dirty="0">
              <a:latin typeface="宋体" pitchFamily="2" charset="-122"/>
              <a:ea typeface="宋体" pitchFamily="2" charset="-122"/>
            </a:endParaRPr>
          </a:p>
        </p:txBody>
      </p:sp>
      <p:sp>
        <p:nvSpPr>
          <p:cNvPr id="7" name="Text Box 3"/>
          <p:cNvSpPr txBox="1">
            <a:spLocks noChangeArrowheads="1"/>
          </p:cNvSpPr>
          <p:nvPr/>
        </p:nvSpPr>
        <p:spPr bwMode="auto">
          <a:xfrm>
            <a:off x="323850" y="1682750"/>
            <a:ext cx="8285163" cy="457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a:spcBef>
                <a:spcPct val="50000"/>
              </a:spcBef>
              <a:buFontTx/>
              <a:buAutoNum type="circleNumDbPlain"/>
            </a:pPr>
            <a:r>
              <a:rPr kumimoji="1" lang="zh-CN" altLang="en-US" sz="2800" dirty="0">
                <a:latin typeface="Times New Roman" pitchFamily="18" charset="0"/>
              </a:rPr>
              <a:t>在整个系统中只设置一张</a:t>
            </a:r>
            <a:r>
              <a:rPr kumimoji="1" lang="en-US" altLang="zh-CN" sz="2800" dirty="0">
                <a:latin typeface="Times New Roman" pitchFamily="18" charset="0"/>
              </a:rPr>
              <a:t>LUT</a:t>
            </a:r>
            <a:r>
              <a:rPr kumimoji="1" lang="zh-CN" altLang="en-US" sz="2800" dirty="0">
                <a:latin typeface="Times New Roman" pitchFamily="18" charset="0"/>
              </a:rPr>
              <a:t>。由于系统中所有进程的设备分配情况都记录在同一张</a:t>
            </a:r>
            <a:r>
              <a:rPr kumimoji="1" lang="en-US" altLang="zh-CN" sz="2800" dirty="0">
                <a:latin typeface="Times New Roman" pitchFamily="18" charset="0"/>
              </a:rPr>
              <a:t>LUT</a:t>
            </a:r>
            <a:r>
              <a:rPr kumimoji="1" lang="zh-CN" altLang="en-US" sz="2800" dirty="0">
                <a:latin typeface="Times New Roman" pitchFamily="18" charset="0"/>
              </a:rPr>
              <a:t>中，因而不允许在</a:t>
            </a:r>
            <a:r>
              <a:rPr kumimoji="1" lang="en-US" altLang="zh-CN" sz="2800" dirty="0">
                <a:latin typeface="Times New Roman" pitchFamily="18" charset="0"/>
              </a:rPr>
              <a:t>LUT</a:t>
            </a:r>
            <a:r>
              <a:rPr kumimoji="1" lang="zh-CN" altLang="en-US" sz="2800" dirty="0">
                <a:latin typeface="Times New Roman" pitchFamily="18" charset="0"/>
              </a:rPr>
              <a:t>中具有相同逻辑设备名，这就要求所有用户不使用相同的逻辑设备名。在多用户环境下这是难以做到的</a:t>
            </a:r>
            <a:r>
              <a:rPr kumimoji="1" lang="zh-CN" altLang="en-US" sz="2800">
                <a:latin typeface="Times New Roman" pitchFamily="18" charset="0"/>
              </a:rPr>
              <a:t>，</a:t>
            </a:r>
            <a:r>
              <a:rPr kumimoji="1" lang="zh-CN" altLang="en-US" sz="2800" smtClean="0">
                <a:latin typeface="Times New Roman" pitchFamily="18" charset="0"/>
              </a:rPr>
              <a:t>因而</a:t>
            </a:r>
            <a:r>
              <a:rPr kumimoji="1" lang="zh-CN" altLang="en-US" sz="2800">
                <a:latin typeface="Times New Roman" pitchFamily="18" charset="0"/>
              </a:rPr>
              <a:t>这种</a:t>
            </a:r>
            <a:r>
              <a:rPr kumimoji="1" lang="zh-CN" altLang="en-US" sz="2800" smtClean="0">
                <a:latin typeface="Times New Roman" pitchFamily="18" charset="0"/>
              </a:rPr>
              <a:t>方式</a:t>
            </a:r>
            <a:r>
              <a:rPr kumimoji="1" lang="zh-CN" altLang="en-US" sz="2800" dirty="0">
                <a:latin typeface="Times New Roman" pitchFamily="18" charset="0"/>
              </a:rPr>
              <a:t>只适用于单用户系统中。</a:t>
            </a:r>
            <a:endParaRPr kumimoji="1" lang="zh-CN" altLang="en-US" sz="2800" dirty="0">
              <a:latin typeface="Times New Roman" pitchFamily="18" charset="0"/>
            </a:endParaRPr>
          </a:p>
          <a:p>
            <a:pPr>
              <a:spcBef>
                <a:spcPct val="50000"/>
              </a:spcBef>
              <a:buFontTx/>
              <a:buAutoNum type="circleNumDbPlain"/>
            </a:pPr>
            <a:r>
              <a:rPr kumimoji="1" lang="zh-CN" altLang="en-US" sz="2800" dirty="0">
                <a:latin typeface="Times New Roman" pitchFamily="18" charset="0"/>
              </a:rPr>
              <a:t>为每个用户设置一张</a:t>
            </a:r>
            <a:r>
              <a:rPr kumimoji="1" lang="en-US" altLang="zh-CN" sz="2800" dirty="0">
                <a:latin typeface="Times New Roman" pitchFamily="18" charset="0"/>
              </a:rPr>
              <a:t>LUT</a:t>
            </a:r>
            <a:r>
              <a:rPr kumimoji="1" lang="zh-CN" altLang="en-US" sz="2800" dirty="0">
                <a:latin typeface="Times New Roman" pitchFamily="18" charset="0"/>
              </a:rPr>
              <a:t>，并将该表放入进程的</a:t>
            </a:r>
            <a:r>
              <a:rPr kumimoji="1" lang="en-US" altLang="zh-CN" sz="2800" dirty="0">
                <a:latin typeface="Times New Roman" pitchFamily="18" charset="0"/>
              </a:rPr>
              <a:t>PCB</a:t>
            </a:r>
            <a:r>
              <a:rPr kumimoji="1" lang="zh-CN" altLang="en-US" sz="2800" dirty="0">
                <a:latin typeface="Times New Roman" pitchFamily="18" charset="0"/>
              </a:rPr>
              <a:t>中。由于通常在多用户系统中，都配置了系统设备表，故此时的逻辑设备表可以采用</a:t>
            </a:r>
            <a:r>
              <a:rPr kumimoji="1" lang="zh-CN" altLang="en-US" sz="2800" dirty="0" smtClean="0">
                <a:latin typeface="Times New Roman" pitchFamily="18" charset="0"/>
              </a:rPr>
              <a:t>图</a:t>
            </a:r>
            <a:r>
              <a:rPr kumimoji="1" lang="en-US" altLang="zh-CN" sz="2800" dirty="0" smtClean="0">
                <a:latin typeface="Times New Roman" pitchFamily="18" charset="0"/>
              </a:rPr>
              <a:t>6-19(b</a:t>
            </a:r>
            <a:r>
              <a:rPr kumimoji="1" lang="en-US" altLang="zh-CN" sz="2800" dirty="0">
                <a:latin typeface="Times New Roman" pitchFamily="18" charset="0"/>
              </a:rPr>
              <a:t>)</a:t>
            </a:r>
            <a:r>
              <a:rPr kumimoji="1" lang="zh-CN" altLang="en-US" sz="2800" dirty="0">
                <a:latin typeface="Times New Roman" pitchFamily="18" charset="0"/>
              </a:rPr>
              <a:t>中的格式。</a:t>
            </a:r>
            <a:endParaRPr kumimoji="1" lang="zh-CN" altLang="en-US" sz="2800" dirty="0">
              <a:latin typeface="Times New Roman"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normAutofit/>
          </a:bodyPr>
          <a:lstStyle/>
          <a:p>
            <a:r>
              <a:rPr lang="en-US" altLang="zh-CN" sz="3600" dirty="0"/>
              <a:t>6.6  </a:t>
            </a:r>
            <a:r>
              <a:rPr lang="zh-CN" altLang="en-US" sz="3600" dirty="0"/>
              <a:t>用户层的</a:t>
            </a:r>
            <a:r>
              <a:rPr lang="en-US" altLang="zh-CN" sz="3600" dirty="0"/>
              <a:t>I/O</a:t>
            </a:r>
            <a:r>
              <a:rPr lang="zh-CN" altLang="en-US" sz="3600" dirty="0"/>
              <a:t>软件</a:t>
            </a:r>
            <a:endParaRPr lang="zh-CN" altLang="en-US" sz="3600" dirty="0" smtClean="0">
              <a:latin typeface="黑体" panose="02010609060101010101" pitchFamily="49"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marL="0" indent="0">
              <a:buNone/>
            </a:pPr>
            <a:r>
              <a:rPr lang="zh-CN" altLang="en-US" sz="2800" dirty="0">
                <a:solidFill>
                  <a:srgbClr val="002060"/>
                </a:solidFill>
                <a:latin typeface="黑体" panose="02010609060101010101" pitchFamily="49" charset="-122"/>
              </a:rPr>
              <a:t>指</a:t>
            </a:r>
            <a:r>
              <a:rPr lang="zh-CN" altLang="en-US" sz="2800" dirty="0" smtClean="0">
                <a:solidFill>
                  <a:srgbClr val="002060"/>
                </a:solidFill>
                <a:latin typeface="黑体" panose="02010609060101010101" pitchFamily="49" charset="-122"/>
              </a:rPr>
              <a:t>的是运行在用户层的</a:t>
            </a:r>
            <a:r>
              <a:rPr lang="en-US" altLang="zh-CN" sz="2800" dirty="0" smtClean="0">
                <a:solidFill>
                  <a:srgbClr val="002060"/>
                </a:solidFill>
                <a:latin typeface="黑体" panose="02010609060101010101" pitchFamily="49" charset="-122"/>
              </a:rPr>
              <a:t>I/O</a:t>
            </a:r>
            <a:r>
              <a:rPr lang="zh-CN" altLang="en-US" sz="2800" dirty="0" smtClean="0">
                <a:solidFill>
                  <a:srgbClr val="002060"/>
                </a:solidFill>
                <a:latin typeface="黑体" panose="02010609060101010101" pitchFamily="49" charset="-122"/>
              </a:rPr>
              <a:t>软件。</a:t>
            </a:r>
            <a:endParaRPr lang="en-US" altLang="zh-CN" sz="2800" dirty="0" smtClean="0">
              <a:solidFill>
                <a:srgbClr val="002060"/>
              </a:solidFill>
              <a:latin typeface="黑体" panose="02010609060101010101" pitchFamily="49" charset="-122"/>
            </a:endParaRPr>
          </a:p>
          <a:p>
            <a:pPr marL="0" indent="0">
              <a:buNone/>
            </a:pPr>
            <a:r>
              <a:rPr lang="en-US" altLang="zh-CN" sz="2800" dirty="0" smtClean="0">
                <a:solidFill>
                  <a:srgbClr val="002060"/>
                </a:solidFill>
                <a:latin typeface="黑体" panose="02010609060101010101" pitchFamily="49" charset="-122"/>
              </a:rPr>
              <a:t>1</a:t>
            </a:r>
            <a:r>
              <a:rPr lang="en-US" altLang="zh-CN" sz="2800" dirty="0">
                <a:solidFill>
                  <a:srgbClr val="002060"/>
                </a:solidFill>
                <a:latin typeface="黑体" panose="02010609060101010101" pitchFamily="49" charset="-122"/>
              </a:rPr>
              <a:t>. </a:t>
            </a:r>
            <a:r>
              <a:rPr lang="zh-CN" altLang="en-US" sz="2800" dirty="0">
                <a:solidFill>
                  <a:srgbClr val="002060"/>
                </a:solidFill>
                <a:latin typeface="黑体" panose="02010609060101010101" pitchFamily="49" charset="-122"/>
              </a:rPr>
              <a:t>系统调用</a:t>
            </a:r>
            <a:br>
              <a:rPr lang="zh-CN" altLang="en-US" sz="2800" dirty="0">
                <a:latin typeface="黑体" panose="02010609060101010101" pitchFamily="49" charset="-122"/>
              </a:rPr>
            </a:br>
            <a:r>
              <a:rPr lang="zh-CN" altLang="en-US" sz="2800" dirty="0">
                <a:latin typeface="黑体" panose="02010609060101010101" pitchFamily="49" charset="-122"/>
              </a:rPr>
              <a:t>　　一方面，为使诸进程能有条不紊地使用</a:t>
            </a:r>
            <a:r>
              <a:rPr lang="en-US" altLang="zh-CN" sz="2800" dirty="0">
                <a:latin typeface="黑体" panose="02010609060101010101" pitchFamily="49" charset="-122"/>
              </a:rPr>
              <a:t>I/O</a:t>
            </a:r>
            <a:r>
              <a:rPr lang="zh-CN" altLang="en-US" sz="2800" dirty="0">
                <a:latin typeface="黑体" panose="02010609060101010101" pitchFamily="49" charset="-122"/>
              </a:rPr>
              <a:t>设备，且能保护设备的安全性，不允许运行在用户态的应用进程去直接调用运行在核心态</a:t>
            </a:r>
            <a:r>
              <a:rPr lang="en-US" altLang="zh-CN" sz="2800" dirty="0">
                <a:latin typeface="黑体" panose="02010609060101010101" pitchFamily="49" charset="-122"/>
              </a:rPr>
              <a:t>(</a:t>
            </a:r>
            <a:r>
              <a:rPr lang="zh-CN" altLang="en-US" sz="2800" dirty="0">
                <a:latin typeface="黑体" panose="02010609060101010101" pitchFamily="49" charset="-122"/>
              </a:rPr>
              <a:t>系统态</a:t>
            </a:r>
            <a:r>
              <a:rPr lang="en-US" altLang="zh-CN" sz="2800" dirty="0">
                <a:latin typeface="黑体" panose="02010609060101010101" pitchFamily="49" charset="-122"/>
              </a:rPr>
              <a:t>)</a:t>
            </a:r>
            <a:r>
              <a:rPr lang="zh-CN" altLang="en-US" sz="2800" dirty="0">
                <a:latin typeface="黑体" panose="02010609060101010101" pitchFamily="49" charset="-122"/>
              </a:rPr>
              <a:t>的</a:t>
            </a:r>
            <a:r>
              <a:rPr lang="en-US" altLang="zh-CN" sz="2800" dirty="0">
                <a:latin typeface="黑体" panose="02010609060101010101" pitchFamily="49" charset="-122"/>
              </a:rPr>
              <a:t>OS</a:t>
            </a:r>
            <a:r>
              <a:rPr lang="zh-CN" altLang="en-US" sz="2800" dirty="0">
                <a:latin typeface="黑体" panose="02010609060101010101" pitchFamily="49" charset="-122"/>
              </a:rPr>
              <a:t>过程。但另一方面，应用进程在运行时，又必须取得</a:t>
            </a:r>
            <a:r>
              <a:rPr lang="en-US" altLang="zh-CN" sz="2800" dirty="0">
                <a:latin typeface="黑体" panose="02010609060101010101" pitchFamily="49" charset="-122"/>
              </a:rPr>
              <a:t>OS</a:t>
            </a:r>
            <a:r>
              <a:rPr lang="zh-CN" altLang="en-US" sz="2800" dirty="0">
                <a:latin typeface="黑体" panose="02010609060101010101" pitchFamily="49" charset="-122"/>
              </a:rPr>
              <a:t>所提供的服务，否则，应用程序几乎无法运行。为了解决此矛盾，</a:t>
            </a:r>
            <a:r>
              <a:rPr lang="en-US" altLang="zh-CN" sz="2800" dirty="0">
                <a:latin typeface="黑体" panose="02010609060101010101" pitchFamily="49" charset="-122"/>
              </a:rPr>
              <a:t>OS</a:t>
            </a:r>
            <a:r>
              <a:rPr lang="zh-CN" altLang="en-US" sz="2800" dirty="0">
                <a:latin typeface="黑体" panose="02010609060101010101" pitchFamily="49" charset="-122"/>
              </a:rPr>
              <a:t>在用户层中引入了一个中介过程</a:t>
            </a:r>
            <a:r>
              <a:rPr lang="en-US" altLang="zh-CN" sz="2800" dirty="0">
                <a:latin typeface="黑体" panose="02010609060101010101" pitchFamily="49" charset="-122"/>
              </a:rPr>
              <a:t>——</a:t>
            </a:r>
            <a:r>
              <a:rPr lang="zh-CN" altLang="en-US" sz="2800" dirty="0">
                <a:latin typeface="黑体" panose="02010609060101010101" pitchFamily="49" charset="-122"/>
              </a:rPr>
              <a:t>系统调用，应用程序可以通过它间接调用</a:t>
            </a:r>
            <a:r>
              <a:rPr lang="en-US" altLang="zh-CN" sz="2800" dirty="0">
                <a:latin typeface="黑体" panose="02010609060101010101" pitchFamily="49" charset="-122"/>
              </a:rPr>
              <a:t>OS</a:t>
            </a:r>
            <a:r>
              <a:rPr lang="zh-CN" altLang="en-US" sz="2800" dirty="0">
                <a:latin typeface="黑体" panose="02010609060101010101" pitchFamily="49" charset="-122"/>
              </a:rPr>
              <a:t>中的</a:t>
            </a:r>
            <a:r>
              <a:rPr lang="en-US" altLang="zh-CN" sz="2800" dirty="0">
                <a:latin typeface="黑体" panose="02010609060101010101" pitchFamily="49" charset="-122"/>
              </a:rPr>
              <a:t>I/O</a:t>
            </a:r>
            <a:r>
              <a:rPr lang="zh-CN" altLang="en-US" sz="2800" dirty="0">
                <a:latin typeface="黑体" panose="02010609060101010101" pitchFamily="49" charset="-122"/>
              </a:rPr>
              <a:t>过程，对</a:t>
            </a:r>
            <a:r>
              <a:rPr lang="en-US" altLang="zh-CN" sz="2800" dirty="0">
                <a:latin typeface="黑体" panose="02010609060101010101" pitchFamily="49" charset="-122"/>
              </a:rPr>
              <a:t>I/O</a:t>
            </a:r>
            <a:r>
              <a:rPr lang="zh-CN" altLang="en-US" sz="2800" dirty="0">
                <a:latin typeface="黑体" panose="02010609060101010101" pitchFamily="49" charset="-122"/>
              </a:rPr>
              <a:t>设备进行操作。</a:t>
            </a:r>
            <a:endParaRPr lang="en-US" altLang="zh-CN" sz="2800" dirty="0" smtClean="0">
              <a:latin typeface="黑体" panose="02010609060101010101" pitchFamily="49" charset="-122"/>
              <a:ea typeface="黑体" panose="02010609060101010101"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type="body" idx="1"/>
          </p:nvPr>
        </p:nvSpPr>
        <p:spPr>
          <a:xfrm>
            <a:off x="457200" y="5507038"/>
            <a:ext cx="8229600" cy="779482"/>
          </a:xfrm>
        </p:spPr>
        <p:txBody>
          <a:bodyPr>
            <a:normAutofit/>
          </a:bodyPr>
          <a:lstStyle/>
          <a:p>
            <a:pPr marL="0" indent="0" algn="ctr">
              <a:buNone/>
            </a:pPr>
            <a:r>
              <a:rPr lang="zh-CN" altLang="en-US" sz="2000" dirty="0"/>
              <a:t>图</a:t>
            </a:r>
            <a:r>
              <a:rPr lang="en-US" altLang="zh-CN" sz="2000" dirty="0"/>
              <a:t>6-20  </a:t>
            </a:r>
            <a:r>
              <a:rPr lang="zh-CN" altLang="en-US" sz="2000" dirty="0"/>
              <a:t>系统调用的执行过程</a:t>
            </a:r>
            <a:endParaRPr lang="zh-CN" altLang="en-US" sz="2000" dirty="0"/>
          </a:p>
        </p:txBody>
      </p:sp>
      <p:pic>
        <p:nvPicPr>
          <p:cNvPr id="796676" name="Picture 4" descr="6-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3713" y="1268413"/>
            <a:ext cx="5715000" cy="4238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normAutofit/>
          </a:bodyPr>
          <a:lstStyle/>
          <a:p>
            <a:r>
              <a:rPr lang="en-US" altLang="zh-CN" sz="3600" dirty="0"/>
              <a:t>6.6  </a:t>
            </a:r>
            <a:r>
              <a:rPr lang="zh-CN" altLang="en-US" sz="3600" dirty="0"/>
              <a:t>用户层的</a:t>
            </a:r>
            <a:r>
              <a:rPr lang="en-US" altLang="zh-CN" sz="3600" dirty="0"/>
              <a:t>I/O</a:t>
            </a:r>
            <a:r>
              <a:rPr lang="zh-CN" altLang="en-US" sz="3600" dirty="0"/>
              <a:t>软件</a:t>
            </a:r>
            <a:endParaRPr lang="zh-CN" altLang="en-US" sz="3600" dirty="0" smtClean="0">
              <a:latin typeface="黑体" panose="02010609060101010101" pitchFamily="49"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marL="0" indent="0">
              <a:buNone/>
            </a:pPr>
            <a:r>
              <a:rPr lang="en-US" altLang="zh-CN" sz="2800" dirty="0">
                <a:solidFill>
                  <a:srgbClr val="002060"/>
                </a:solidFill>
                <a:latin typeface="黑体" panose="02010609060101010101" pitchFamily="49" charset="-122"/>
              </a:rPr>
              <a:t>2. </a:t>
            </a:r>
            <a:r>
              <a:rPr lang="zh-CN" altLang="en-US" sz="2800" dirty="0">
                <a:solidFill>
                  <a:srgbClr val="002060"/>
                </a:solidFill>
                <a:latin typeface="黑体" panose="02010609060101010101" pitchFamily="49" charset="-122"/>
              </a:rPr>
              <a:t>库函数</a:t>
            </a:r>
            <a:br>
              <a:rPr lang="zh-CN" altLang="en-US" sz="2800" dirty="0">
                <a:latin typeface="黑体" panose="02010609060101010101" pitchFamily="49" charset="-122"/>
              </a:rPr>
            </a:br>
            <a:r>
              <a:rPr lang="zh-CN" altLang="en-US" sz="2800" dirty="0">
                <a:latin typeface="黑体" panose="02010609060101010101" pitchFamily="49" charset="-122"/>
              </a:rPr>
              <a:t>　</a:t>
            </a:r>
            <a:r>
              <a:rPr lang="zh-CN" altLang="en-US" sz="2800" dirty="0" smtClean="0">
                <a:latin typeface="黑体" panose="02010609060101010101" pitchFamily="49" charset="-122"/>
              </a:rPr>
              <a:t> 在</a:t>
            </a:r>
            <a:r>
              <a:rPr lang="en-US" altLang="zh-CN" sz="2800" dirty="0">
                <a:latin typeface="黑体" panose="02010609060101010101" pitchFamily="49" charset="-122"/>
              </a:rPr>
              <a:t>C</a:t>
            </a:r>
            <a:r>
              <a:rPr lang="zh-CN" altLang="en-US" sz="2800" dirty="0">
                <a:latin typeface="黑体" panose="02010609060101010101" pitchFamily="49" charset="-122"/>
              </a:rPr>
              <a:t>语言以及</a:t>
            </a:r>
            <a:r>
              <a:rPr lang="en-US" altLang="zh-CN" sz="2800" dirty="0">
                <a:latin typeface="黑体" panose="02010609060101010101" pitchFamily="49" charset="-122"/>
              </a:rPr>
              <a:t>UNIX</a:t>
            </a:r>
            <a:r>
              <a:rPr lang="zh-CN" altLang="en-US" sz="2800" dirty="0">
                <a:latin typeface="黑体" panose="02010609060101010101" pitchFamily="49" charset="-122"/>
              </a:rPr>
              <a:t>系统中，系统调用</a:t>
            </a:r>
            <a:r>
              <a:rPr lang="en-US" altLang="zh-CN" sz="2800" dirty="0">
                <a:latin typeface="黑体" panose="02010609060101010101" pitchFamily="49" charset="-122"/>
              </a:rPr>
              <a:t>(</a:t>
            </a:r>
            <a:r>
              <a:rPr lang="zh-CN" altLang="en-US" sz="2800" dirty="0">
                <a:latin typeface="黑体" panose="02010609060101010101" pitchFamily="49" charset="-122"/>
              </a:rPr>
              <a:t>如</a:t>
            </a:r>
            <a:r>
              <a:rPr lang="en-US" altLang="zh-CN" sz="2800" dirty="0">
                <a:latin typeface="黑体" panose="02010609060101010101" pitchFamily="49" charset="-122"/>
              </a:rPr>
              <a:t>read)</a:t>
            </a:r>
            <a:r>
              <a:rPr lang="zh-CN" altLang="en-US" sz="2800" dirty="0">
                <a:latin typeface="黑体" panose="02010609060101010101" pitchFamily="49" charset="-122"/>
              </a:rPr>
              <a:t>与各系统调用所使用的库函数</a:t>
            </a:r>
            <a:r>
              <a:rPr lang="en-US" altLang="zh-CN" sz="2800" dirty="0">
                <a:latin typeface="黑体" panose="02010609060101010101" pitchFamily="49" charset="-122"/>
              </a:rPr>
              <a:t>(</a:t>
            </a:r>
            <a:r>
              <a:rPr lang="zh-CN" altLang="en-US" sz="2800" dirty="0">
                <a:latin typeface="黑体" panose="02010609060101010101" pitchFamily="49" charset="-122"/>
              </a:rPr>
              <a:t>如</a:t>
            </a:r>
            <a:r>
              <a:rPr lang="en-US" altLang="zh-CN" sz="2800" dirty="0">
                <a:latin typeface="黑体" panose="02010609060101010101" pitchFamily="49" charset="-122"/>
              </a:rPr>
              <a:t>read)</a:t>
            </a:r>
            <a:r>
              <a:rPr lang="zh-CN" altLang="en-US" sz="2800" dirty="0">
                <a:latin typeface="黑体" panose="02010609060101010101" pitchFamily="49" charset="-122"/>
              </a:rPr>
              <a:t>之间几乎是一一对应的。而微软定义了一套过程，称为</a:t>
            </a:r>
            <a:r>
              <a:rPr lang="en-US" altLang="zh-CN" sz="2800" dirty="0">
                <a:latin typeface="黑体" panose="02010609060101010101" pitchFamily="49" charset="-122"/>
              </a:rPr>
              <a:t>Win32 API</a:t>
            </a:r>
            <a:r>
              <a:rPr lang="zh-CN" altLang="en-US" sz="2800" dirty="0">
                <a:latin typeface="黑体" panose="02010609060101010101" pitchFamily="49" charset="-122"/>
              </a:rPr>
              <a:t>的应用程序接口</a:t>
            </a:r>
            <a:r>
              <a:rPr lang="en-US" altLang="zh-CN" sz="2800" dirty="0">
                <a:latin typeface="黑体" panose="02010609060101010101" pitchFamily="49" charset="-122"/>
              </a:rPr>
              <a:t>(Application Program Interface)</a:t>
            </a:r>
            <a:r>
              <a:rPr lang="zh-CN" altLang="en-US" sz="2800" dirty="0">
                <a:latin typeface="黑体" panose="02010609060101010101" pitchFamily="49" charset="-122"/>
              </a:rPr>
              <a:t>，程序员利用它们取得</a:t>
            </a:r>
            <a:r>
              <a:rPr lang="en-US" altLang="zh-CN" sz="2800" dirty="0">
                <a:latin typeface="黑体" panose="02010609060101010101" pitchFamily="49" charset="-122"/>
              </a:rPr>
              <a:t>OS</a:t>
            </a:r>
            <a:r>
              <a:rPr lang="zh-CN" altLang="en-US" sz="2800" dirty="0">
                <a:latin typeface="黑体" panose="02010609060101010101" pitchFamily="49" charset="-122"/>
              </a:rPr>
              <a:t>服务，该接口与实际的系统调用并不一一对应。用户程序通过调用对应的库函数使用系统调用，这些库函数与调用程序连接在一起，被嵌入在运行时装入内存的二进制程序中。</a:t>
            </a:r>
            <a:endParaRPr lang="en-US" altLang="zh-CN" sz="2800" dirty="0" smtClean="0">
              <a:latin typeface="黑体" panose="02010609060101010101" pitchFamily="49" charset="-122"/>
              <a:ea typeface="黑体" panose="02010609060101010101"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2"/>
          <p:cNvSpPr>
            <a:spLocks noGrp="1" noChangeArrowheads="1"/>
          </p:cNvSpPr>
          <p:nvPr>
            <p:ph type="title"/>
          </p:nvPr>
        </p:nvSpPr>
        <p:spPr/>
        <p:txBody>
          <a:bodyPr/>
          <a:lstStyle/>
          <a:p>
            <a:pPr algn="l" eaLnBrk="1" hangingPunct="1"/>
            <a:r>
              <a:rPr lang="en-US" altLang="zh-CN" sz="3600" dirty="0" smtClean="0"/>
              <a:t>6.6.2  </a:t>
            </a:r>
            <a:r>
              <a:rPr lang="en-US" altLang="zh-CN" sz="3600" dirty="0" err="1" smtClean="0"/>
              <a:t>SPOOLing</a:t>
            </a:r>
            <a:r>
              <a:rPr lang="zh-CN" altLang="en-US" sz="3600" dirty="0" smtClean="0"/>
              <a:t>技术 </a:t>
            </a:r>
            <a:endParaRPr lang="zh-CN" altLang="en-US" sz="3600" dirty="0" smtClean="0"/>
          </a:p>
        </p:txBody>
      </p:sp>
      <p:sp>
        <p:nvSpPr>
          <p:cNvPr id="337924" name="Rectangle 3"/>
          <p:cNvSpPr>
            <a:spLocks noGrp="1" noChangeArrowheads="1"/>
          </p:cNvSpPr>
          <p:nvPr>
            <p:ph idx="1"/>
          </p:nvPr>
        </p:nvSpPr>
        <p:spPr>
          <a:xfrm>
            <a:off x="395536" y="1657350"/>
            <a:ext cx="8269288" cy="4507954"/>
          </a:xfrm>
        </p:spPr>
        <p:txBody>
          <a:bodyPr/>
          <a:lstStyle/>
          <a:p>
            <a:pPr eaLnBrk="1" hangingPunct="1">
              <a:lnSpc>
                <a:spcPct val="90000"/>
              </a:lnSpc>
              <a:spcBef>
                <a:spcPct val="5000"/>
              </a:spcBef>
              <a:buFont typeface="Wingdings" panose="05000000000000000000" pitchFamily="2" charset="2"/>
              <a:buNone/>
            </a:pPr>
            <a:r>
              <a:rPr lang="zh-CN" altLang="en-US" b="1" dirty="0" smtClean="0">
                <a:latin typeface="宋体" pitchFamily="2" charset="-122"/>
                <a:ea typeface="楷体_GB2312" pitchFamily="49" charset="-122"/>
              </a:rPr>
              <a:t>为解决人机矛盾及</a:t>
            </a:r>
            <a:r>
              <a:rPr lang="en-US" altLang="zh-CN" b="1" dirty="0" smtClean="0">
                <a:latin typeface="宋体" pitchFamily="2" charset="-122"/>
                <a:ea typeface="楷体_GB2312" pitchFamily="49" charset="-122"/>
              </a:rPr>
              <a:t>CPU</a:t>
            </a:r>
            <a:r>
              <a:rPr lang="zh-CN" altLang="en-US" b="1" dirty="0" smtClean="0">
                <a:latin typeface="宋体" pitchFamily="2" charset="-122"/>
                <a:ea typeface="楷体_GB2312" pitchFamily="49" charset="-122"/>
              </a:rPr>
              <a:t>和</a:t>
            </a:r>
            <a:r>
              <a:rPr lang="en-US" altLang="zh-CN" b="1" dirty="0" smtClean="0">
                <a:latin typeface="宋体" pitchFamily="2" charset="-122"/>
                <a:ea typeface="楷体_GB2312" pitchFamily="49" charset="-122"/>
              </a:rPr>
              <a:t>I/O</a:t>
            </a:r>
            <a:r>
              <a:rPr lang="zh-CN" altLang="en-US" b="1" dirty="0" smtClean="0">
                <a:latin typeface="宋体" pitchFamily="2" charset="-122"/>
                <a:ea typeface="楷体_GB2312" pitchFamily="49" charset="-122"/>
              </a:rPr>
              <a:t>设备之间速度不匹配的矛盾，</a:t>
            </a:r>
            <a:r>
              <a:rPr lang="en-US" altLang="zh-CN" b="1" dirty="0" smtClean="0">
                <a:latin typeface="宋体" pitchFamily="2" charset="-122"/>
                <a:ea typeface="楷体_GB2312" pitchFamily="49" charset="-122"/>
              </a:rPr>
              <a:t>50</a:t>
            </a:r>
            <a:r>
              <a:rPr lang="zh-CN" altLang="en-US" b="1" dirty="0" smtClean="0">
                <a:latin typeface="宋体" pitchFamily="2" charset="-122"/>
                <a:ea typeface="楷体_GB2312" pitchFamily="49" charset="-122"/>
              </a:rPr>
              <a:t>年代出现了脱机输入输出技术。</a:t>
            </a:r>
            <a:endParaRPr lang="zh-CN" altLang="en-US" sz="3200" b="1"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1EFC1FD9-FDA2-4D89-A4AA-21A21DF13D2B}" type="slidenum">
              <a:rPr lang="en-US" altLang="zh-CN"/>
            </a:fld>
            <a:endParaRPr lang="en-US" altLang="zh-CN"/>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5696" y="3284984"/>
            <a:ext cx="5184575"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203848" y="6060658"/>
            <a:ext cx="648072" cy="369332"/>
          </a:xfrm>
          <a:prstGeom prst="rect">
            <a:avLst/>
          </a:prstGeom>
          <a:solidFill>
            <a:schemeClr val="bg1"/>
          </a:solidFill>
        </p:spPr>
        <p:txBody>
          <a:bodyPr wrap="square" rtlCol="0">
            <a:spAutoFit/>
          </a:bodyPr>
          <a:lstStyle/>
          <a:p>
            <a:r>
              <a:rPr lang="en-US" altLang="zh-CN" dirty="0" smtClean="0">
                <a:solidFill>
                  <a:schemeClr val="bg2"/>
                </a:solidFill>
              </a:rPr>
              <a:t> s</a:t>
            </a:r>
            <a:endParaRPr lang="zh-CN" altLang="en-US" dirty="0">
              <a:solidFill>
                <a:schemeClr val="bg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黑体" panose="02010609060101010101" pitchFamily="49" charset="-122"/>
                <a:ea typeface="黑体" panose="02010609060101010101" pitchFamily="49" charset="-122"/>
              </a:rPr>
              <a:t>6.1.2  I/O</a:t>
            </a:r>
            <a:r>
              <a:rPr lang="zh-CN" altLang="en-US" dirty="0">
                <a:latin typeface="黑体" panose="02010609060101010101" pitchFamily="49" charset="-122"/>
                <a:ea typeface="黑体" panose="02010609060101010101" pitchFamily="49" charset="-122"/>
              </a:rPr>
              <a:t>系统的层次结构和模型</a:t>
            </a:r>
            <a:endParaRPr lang="zh-CN" altLang="en-US" dirty="0"/>
          </a:p>
        </p:txBody>
      </p:sp>
      <p:sp>
        <p:nvSpPr>
          <p:cNvPr id="3" name="内容占位符 2"/>
          <p:cNvSpPr>
            <a:spLocks noGrp="1"/>
          </p:cNvSpPr>
          <p:nvPr>
            <p:ph idx="1"/>
          </p:nvPr>
        </p:nvSpPr>
        <p:spPr/>
        <p:txBody>
          <a:bodyPr/>
          <a:lstStyle/>
          <a:p>
            <a:r>
              <a:rPr lang="en-US" altLang="zh-CN" dirty="0" smtClean="0"/>
              <a:t>I/O</a:t>
            </a:r>
            <a:r>
              <a:rPr lang="zh-CN" altLang="en-US" dirty="0" smtClean="0"/>
              <a:t>软件的层次结构</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smtClean="0"/>
              <a:t>I/O</a:t>
            </a:r>
            <a:r>
              <a:rPr lang="zh-CN" altLang="en-US" dirty="0" smtClean="0"/>
              <a:t>系统中各模块之间的层次视图</a:t>
            </a:r>
            <a:endParaRPr lang="en-US" altLang="zh-CN" dirty="0" smtClean="0"/>
          </a:p>
          <a:p>
            <a:pPr marL="0" indent="0">
              <a:buNone/>
            </a:pPr>
            <a:r>
              <a:rPr lang="en-US" altLang="zh-CN" dirty="0" smtClean="0"/>
              <a:t>                    </a:t>
            </a:r>
            <a:r>
              <a:rPr lang="zh-CN" altLang="en-US" sz="2400" dirty="0" smtClean="0"/>
              <a:t>见教材图</a:t>
            </a:r>
            <a:r>
              <a:rPr lang="en-US" altLang="zh-CN" sz="2400" dirty="0" smtClean="0"/>
              <a:t>6-2</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graphicFrame>
        <p:nvGraphicFramePr>
          <p:cNvPr id="5" name="Group 28"/>
          <p:cNvGraphicFramePr/>
          <p:nvPr/>
        </p:nvGraphicFramePr>
        <p:xfrm>
          <a:off x="2482850" y="2371777"/>
          <a:ext cx="3327400" cy="1962151"/>
        </p:xfrm>
        <a:graphic>
          <a:graphicData uri="http://schemas.openxmlformats.org/drawingml/2006/table">
            <a:tbl>
              <a:tblPr/>
              <a:tblGrid>
                <a:gridCol w="3327400"/>
              </a:tblGrid>
              <a:tr h="438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用户级</a:t>
                      </a: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I/O</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软件</a:t>
                      </a:r>
                      <a:endParaRPr kumimoji="1" lang="zh-CN" altLang="en-US" sz="2000" b="1" i="0" u="none" strike="noStrike" cap="none" normalizeH="0" baseline="0" dirty="0" smtClean="0">
                        <a:ln>
                          <a:noFill/>
                        </a:ln>
                        <a:solidFill>
                          <a:schemeClr val="tx1"/>
                        </a:solidFill>
                        <a:effectLst/>
                        <a:latin typeface="Tahom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9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设备独立性软件</a:t>
                      </a:r>
                      <a:endParaRPr kumimoji="1" lang="zh-CN" altLang="en-US" sz="2000" b="1" i="0" u="none" strike="noStrike" cap="none" normalizeH="0" baseline="0" dirty="0" smtClean="0">
                        <a:ln>
                          <a:noFill/>
                        </a:ln>
                        <a:solidFill>
                          <a:schemeClr val="tx1"/>
                        </a:solidFill>
                        <a:effectLst/>
                        <a:latin typeface="Tahom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6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设备驱动程序</a:t>
                      </a:r>
                      <a:endParaRPr kumimoji="1" lang="zh-CN" altLang="en-US" sz="2000" b="1" i="0" u="none" strike="noStrike" cap="none" normalizeH="0" baseline="0" dirty="0" smtClean="0">
                        <a:ln>
                          <a:noFill/>
                        </a:ln>
                        <a:solidFill>
                          <a:schemeClr val="tx1"/>
                        </a:solidFill>
                        <a:effectLst/>
                        <a:latin typeface="Tahom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8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中断处理程序</a:t>
                      </a:r>
                      <a:endParaRPr kumimoji="1" lang="zh-CN" altLang="en-US" sz="2000" b="1" i="0" u="none" strike="noStrike" cap="none" normalizeH="0" baseline="0" dirty="0" smtClean="0">
                        <a:ln>
                          <a:noFill/>
                        </a:ln>
                        <a:solidFill>
                          <a:schemeClr val="tx1"/>
                        </a:solidFill>
                        <a:effectLst/>
                        <a:latin typeface="Tahom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 name="Rectangle 27"/>
          <p:cNvSpPr>
            <a:spLocks noChangeArrowheads="1"/>
          </p:cNvSpPr>
          <p:nvPr/>
        </p:nvSpPr>
        <p:spPr bwMode="auto">
          <a:xfrm>
            <a:off x="2267744" y="4354723"/>
            <a:ext cx="3757613" cy="388938"/>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fontAlgn="base">
              <a:spcBef>
                <a:spcPct val="50000"/>
              </a:spcBef>
              <a:spcAft>
                <a:spcPct val="0"/>
              </a:spcAft>
            </a:pPr>
            <a:r>
              <a:rPr kumimoji="1" lang="zh-CN" altLang="en-US" sz="1600" b="1">
                <a:solidFill>
                  <a:srgbClr val="000000"/>
                </a:solidFill>
              </a:rPr>
              <a:t>硬件</a:t>
            </a:r>
            <a:endParaRPr kumimoji="1" lang="zh-CN" altLang="en-US" sz="1600" b="1">
              <a:solidFill>
                <a:srgbClr val="000000"/>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2"/>
          <p:cNvSpPr>
            <a:spLocks noGrp="1" noChangeArrowheads="1"/>
          </p:cNvSpPr>
          <p:nvPr>
            <p:ph type="title"/>
          </p:nvPr>
        </p:nvSpPr>
        <p:spPr/>
        <p:txBody>
          <a:bodyPr/>
          <a:lstStyle/>
          <a:p>
            <a:pPr algn="l"/>
            <a:r>
              <a:rPr lang="en-US" altLang="zh-CN" sz="3600" dirty="0"/>
              <a:t>6.6.2  </a:t>
            </a:r>
            <a:r>
              <a:rPr lang="en-US" altLang="zh-CN" sz="3600" dirty="0" err="1"/>
              <a:t>SPOOLing</a:t>
            </a:r>
            <a:r>
              <a:rPr lang="zh-CN" altLang="en-US" sz="3600" dirty="0"/>
              <a:t>技术 </a:t>
            </a:r>
            <a:endParaRPr lang="zh-CN" altLang="en-US" sz="3600" dirty="0" smtClean="0"/>
          </a:p>
        </p:txBody>
      </p:sp>
      <p:sp>
        <p:nvSpPr>
          <p:cNvPr id="337924" name="Rectangle 3"/>
          <p:cNvSpPr>
            <a:spLocks noGrp="1" noChangeArrowheads="1"/>
          </p:cNvSpPr>
          <p:nvPr>
            <p:ph idx="1"/>
          </p:nvPr>
        </p:nvSpPr>
        <p:spPr>
          <a:xfrm>
            <a:off x="395536" y="1657350"/>
            <a:ext cx="8269288" cy="4507954"/>
          </a:xfrm>
        </p:spPr>
        <p:txBody>
          <a:bodyPr>
            <a:normAutofit/>
          </a:bodyPr>
          <a:lstStyle/>
          <a:p>
            <a:pPr eaLnBrk="1" hangingPunct="1">
              <a:lnSpc>
                <a:spcPct val="90000"/>
              </a:lnSpc>
              <a:spcBef>
                <a:spcPct val="5000"/>
              </a:spcBef>
              <a:buFont typeface="Wingdings" panose="05000000000000000000" pitchFamily="2" charset="2"/>
              <a:buNone/>
            </a:pPr>
            <a:r>
              <a:rPr lang="en-US" altLang="zh-CN" dirty="0" smtClean="0">
                <a:solidFill>
                  <a:srgbClr val="0000CC"/>
                </a:solidFill>
                <a:latin typeface="楷体_GB2312" pitchFamily="49" charset="-122"/>
                <a:ea typeface="楷体_GB2312" pitchFamily="49" charset="-122"/>
              </a:rPr>
              <a:t>1</a:t>
            </a:r>
            <a:r>
              <a:rPr lang="zh-CN" altLang="en-US" dirty="0" smtClean="0">
                <a:solidFill>
                  <a:srgbClr val="0000CC"/>
                </a:solidFill>
                <a:latin typeface="楷体_GB2312" pitchFamily="49" charset="-122"/>
                <a:ea typeface="楷体_GB2312" pitchFamily="49" charset="-122"/>
              </a:rPr>
              <a:t>．</a:t>
            </a:r>
            <a:r>
              <a:rPr lang="zh-CN" altLang="en-US" b="1" dirty="0" smtClean="0">
                <a:solidFill>
                  <a:srgbClr val="0000CC"/>
                </a:solidFill>
                <a:latin typeface="楷体_GB2312" pitchFamily="49" charset="-122"/>
                <a:ea typeface="楷体_GB2312" pitchFamily="49" charset="-122"/>
              </a:rPr>
              <a:t>什么是</a:t>
            </a:r>
            <a:r>
              <a:rPr lang="en-US" altLang="zh-CN" b="1" dirty="0" err="1" smtClean="0">
                <a:solidFill>
                  <a:srgbClr val="0000CC"/>
                </a:solidFill>
                <a:latin typeface="楷体_GB2312" pitchFamily="49" charset="-122"/>
                <a:ea typeface="楷体_GB2312" pitchFamily="49" charset="-122"/>
              </a:rPr>
              <a:t>SPOOLing</a:t>
            </a:r>
            <a:r>
              <a:rPr lang="en-US" altLang="zh-CN" b="1" dirty="0" smtClean="0"/>
              <a:t> </a:t>
            </a:r>
            <a:endParaRPr lang="en-US" altLang="zh-CN" b="1" dirty="0" smtClean="0"/>
          </a:p>
          <a:p>
            <a:pPr marL="457200" lvl="1" indent="0">
              <a:lnSpc>
                <a:spcPct val="90000"/>
              </a:lnSpc>
              <a:spcBef>
                <a:spcPct val="5000"/>
              </a:spcBef>
              <a:buClr>
                <a:srgbClr val="2F2F2F"/>
              </a:buClr>
              <a:buNone/>
            </a:pPr>
            <a:r>
              <a:rPr lang="en-US" altLang="zh-CN" sz="3200" dirty="0" smtClean="0">
                <a:latin typeface="宋体" pitchFamily="2" charset="-122"/>
              </a:rPr>
              <a:t>    </a:t>
            </a:r>
            <a:r>
              <a:rPr lang="zh-CN" altLang="en-US" sz="3200" dirty="0" smtClean="0">
                <a:latin typeface="宋体" pitchFamily="2" charset="-122"/>
              </a:rPr>
              <a:t>在多道系统中，利用其中一道程序模拟脱机输入时的外围控制机功能，</a:t>
            </a:r>
            <a:r>
              <a:rPr lang="zh-CN" altLang="en-US" sz="3200" dirty="0" smtClean="0">
                <a:solidFill>
                  <a:prstClr val="black"/>
                </a:solidFill>
                <a:latin typeface="宋体" pitchFamily="2" charset="-122"/>
              </a:rPr>
              <a:t>利用另外一道程序模拟</a:t>
            </a:r>
            <a:r>
              <a:rPr lang="zh-CN" altLang="en-US" sz="3200" dirty="0">
                <a:solidFill>
                  <a:prstClr val="black"/>
                </a:solidFill>
                <a:latin typeface="宋体" pitchFamily="2" charset="-122"/>
              </a:rPr>
              <a:t>脱机</a:t>
            </a:r>
            <a:r>
              <a:rPr lang="zh-CN" altLang="en-US" sz="3200" dirty="0" smtClean="0">
                <a:solidFill>
                  <a:prstClr val="black"/>
                </a:solidFill>
                <a:latin typeface="宋体" pitchFamily="2" charset="-122"/>
              </a:rPr>
              <a:t>输出时</a:t>
            </a:r>
            <a:r>
              <a:rPr lang="zh-CN" altLang="en-US" sz="3200" dirty="0">
                <a:solidFill>
                  <a:prstClr val="black"/>
                </a:solidFill>
                <a:latin typeface="宋体" pitchFamily="2" charset="-122"/>
              </a:rPr>
              <a:t>的外围控制机功能</a:t>
            </a:r>
            <a:r>
              <a:rPr lang="zh-CN" altLang="en-US" sz="3200" dirty="0" smtClean="0">
                <a:solidFill>
                  <a:prstClr val="black"/>
                </a:solidFill>
                <a:latin typeface="宋体" pitchFamily="2" charset="-122"/>
              </a:rPr>
              <a:t>，实现以前的脱机输入输出功能。</a:t>
            </a:r>
            <a:endParaRPr lang="en-US" altLang="zh-CN" sz="3200" dirty="0" smtClean="0">
              <a:latin typeface="宋体" pitchFamily="2" charset="-122"/>
            </a:endParaRPr>
          </a:p>
          <a:p>
            <a:pPr marL="457200" lvl="1" indent="0" eaLnBrk="1" hangingPunct="1">
              <a:lnSpc>
                <a:spcPct val="90000"/>
              </a:lnSpc>
              <a:spcBef>
                <a:spcPct val="5000"/>
              </a:spcBef>
              <a:buNone/>
            </a:pPr>
            <a:endParaRPr lang="en-US" altLang="zh-CN" sz="3200" dirty="0">
              <a:latin typeface="宋体" pitchFamily="2" charset="-122"/>
            </a:endParaRPr>
          </a:p>
          <a:p>
            <a:pPr marL="457200" lvl="1" indent="0" eaLnBrk="1" hangingPunct="1">
              <a:lnSpc>
                <a:spcPct val="90000"/>
              </a:lnSpc>
              <a:spcBef>
                <a:spcPct val="5000"/>
              </a:spcBef>
              <a:buNone/>
            </a:pPr>
            <a:r>
              <a:rPr lang="zh-CN" altLang="en-US" sz="3200" dirty="0" smtClean="0">
                <a:latin typeface="宋体" pitchFamily="2" charset="-122"/>
              </a:rPr>
              <a:t>   把联机情况下实现的同时外围操作称为</a:t>
            </a:r>
            <a:r>
              <a:rPr lang="en-US" altLang="zh-CN" sz="3200" dirty="0" err="1" smtClean="0"/>
              <a:t>SPOOLing</a:t>
            </a:r>
            <a:r>
              <a:rPr lang="zh-CN" altLang="en-US" sz="3200" dirty="0" smtClean="0">
                <a:latin typeface="宋体" pitchFamily="2" charset="-122"/>
              </a:rPr>
              <a:t>，或称假脱机</a:t>
            </a:r>
            <a:r>
              <a:rPr lang="zh-CN" altLang="en-US" sz="3200" dirty="0">
                <a:latin typeface="宋体" pitchFamily="2" charset="-122"/>
              </a:rPr>
              <a:t>技术</a:t>
            </a:r>
            <a:r>
              <a:rPr lang="zh-CN" altLang="en-US" sz="3200" dirty="0" smtClean="0">
                <a:latin typeface="宋体" pitchFamily="2" charset="-122"/>
              </a:rPr>
              <a:t>。</a:t>
            </a:r>
            <a:endParaRPr lang="en-US" altLang="zh-CN" sz="3200" dirty="0" smtClean="0">
              <a:latin typeface="宋体" pitchFamily="2" charset="-122"/>
            </a:endParaRPr>
          </a:p>
          <a:p>
            <a:pPr marL="457200" lvl="1" indent="0" eaLnBrk="1" hangingPunct="1">
              <a:lnSpc>
                <a:spcPct val="90000"/>
              </a:lnSpc>
              <a:spcBef>
                <a:spcPct val="5000"/>
              </a:spcBef>
              <a:buNone/>
            </a:pPr>
            <a:r>
              <a:rPr lang="zh-CN" altLang="en-US" sz="3200" dirty="0" smtClean="0"/>
              <a:t> </a:t>
            </a:r>
            <a:endParaRPr lang="zh-CN" altLang="en-US" sz="3200" dirty="0" smtClean="0"/>
          </a:p>
        </p:txBody>
      </p:sp>
      <p:sp>
        <p:nvSpPr>
          <p:cNvPr id="4" name="灯片编号占位符 5"/>
          <p:cNvSpPr>
            <a:spLocks noGrp="1"/>
          </p:cNvSpPr>
          <p:nvPr>
            <p:ph type="sldNum" sz="quarter" idx="12"/>
          </p:nvPr>
        </p:nvSpPr>
        <p:spPr/>
        <p:txBody>
          <a:bodyPr/>
          <a:lstStyle/>
          <a:p>
            <a:pPr>
              <a:defRPr/>
            </a:pPr>
            <a:fld id="{1EFC1FD9-FDA2-4D89-A4AA-21A21DF13D2B}" type="slidenum">
              <a:rPr lang="en-US" altLang="zh-CN">
                <a:solidFill>
                  <a:srgbClr val="2F2F2F">
                    <a:lumMod val="75000"/>
                    <a:lumOff val="25000"/>
                  </a:srgbClr>
                </a:solidFill>
              </a:rPr>
            </a:fld>
            <a:endParaRPr lang="en-US" altLang="zh-CN">
              <a:solidFill>
                <a:srgbClr val="2F2F2F">
                  <a:lumMod val="75000"/>
                  <a:lumOff val="25000"/>
                </a:srgbClr>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5"/>
          <p:cNvSpPr>
            <a:spLocks noGrp="1" noChangeArrowheads="1"/>
          </p:cNvSpPr>
          <p:nvPr>
            <p:ph type="title"/>
          </p:nvPr>
        </p:nvSpPr>
        <p:spPr>
          <a:xfrm>
            <a:off x="899592" y="476672"/>
            <a:ext cx="7589837" cy="790575"/>
          </a:xfrm>
        </p:spPr>
        <p:txBody>
          <a:bodyPr/>
          <a:lstStyle/>
          <a:p>
            <a:pPr algn="l"/>
            <a:r>
              <a:rPr lang="en-US" altLang="zh-CN" sz="3600" dirty="0"/>
              <a:t>6.6.2  </a:t>
            </a:r>
            <a:r>
              <a:rPr lang="en-US" altLang="zh-CN" sz="3600" dirty="0" err="1"/>
              <a:t>SPOOLing</a:t>
            </a:r>
            <a:r>
              <a:rPr lang="zh-CN" altLang="en-US" sz="3600" dirty="0"/>
              <a:t>技术 </a:t>
            </a:r>
            <a:endParaRPr lang="zh-CN" altLang="en-US" sz="3600" b="0" dirty="0" smtClean="0">
              <a:solidFill>
                <a:schemeClr val="tx1"/>
              </a:solidFill>
            </a:endParaRPr>
          </a:p>
        </p:txBody>
      </p:sp>
      <p:graphicFrame>
        <p:nvGraphicFramePr>
          <p:cNvPr id="338948" name="Object 4"/>
          <p:cNvGraphicFramePr>
            <a:graphicFrameLocks noGrp="1" noChangeAspect="1"/>
          </p:cNvGraphicFramePr>
          <p:nvPr>
            <p:ph idx="1"/>
          </p:nvPr>
        </p:nvGraphicFramePr>
        <p:xfrm>
          <a:off x="641695" y="3573016"/>
          <a:ext cx="7857628" cy="2831579"/>
        </p:xfrm>
        <a:graphic>
          <a:graphicData uri="http://schemas.openxmlformats.org/presentationml/2006/ole">
            <mc:AlternateContent xmlns:mc="http://schemas.openxmlformats.org/markup-compatibility/2006">
              <mc:Choice xmlns:v="urn:schemas-microsoft-com:vml" Requires="v">
                <p:oleObj spid="_x0000_s5151" name="" r:id="rId1" imgW="3107055" imgH="1144905" progId="Visio.Drawing.4">
                  <p:embed/>
                </p:oleObj>
              </mc:Choice>
              <mc:Fallback>
                <p:oleObj name="" r:id="rId1" imgW="3107055" imgH="1144905" progId="Visio.Drawing.4">
                  <p:embed/>
                  <p:pic>
                    <p:nvPicPr>
                      <p:cNvPr id="0" name="图片 5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695" y="3573016"/>
                        <a:ext cx="7857628" cy="2831579"/>
                      </a:xfrm>
                      <a:prstGeom prst="rect">
                        <a:avLst/>
                      </a:prstGeom>
                      <a:noFill/>
                      <a:ln>
                        <a:noFill/>
                      </a:ln>
                      <a:effectLst/>
                    </p:spPr>
                  </p:pic>
                </p:oleObj>
              </mc:Fallback>
            </mc:AlternateContent>
          </a:graphicData>
        </a:graphic>
      </p:graphicFrame>
      <p:sp>
        <p:nvSpPr>
          <p:cNvPr id="4" name="灯片编号占位符 5"/>
          <p:cNvSpPr>
            <a:spLocks noGrp="1"/>
          </p:cNvSpPr>
          <p:nvPr>
            <p:ph type="sldNum" sz="quarter" idx="12"/>
          </p:nvPr>
        </p:nvSpPr>
        <p:spPr/>
        <p:txBody>
          <a:bodyPr/>
          <a:lstStyle/>
          <a:p>
            <a:pPr>
              <a:defRPr/>
            </a:pPr>
            <a:fld id="{12676578-1CB7-4EFE-9195-16A78F6ACDDE}" type="slidenum">
              <a:rPr lang="en-US" altLang="zh-CN"/>
            </a:fld>
            <a:endParaRPr lang="en-US" altLang="zh-CN"/>
          </a:p>
        </p:txBody>
      </p:sp>
      <p:sp>
        <p:nvSpPr>
          <p:cNvPr id="2" name="TextBox 1"/>
          <p:cNvSpPr txBox="1"/>
          <p:nvPr/>
        </p:nvSpPr>
        <p:spPr>
          <a:xfrm>
            <a:off x="641695" y="1700808"/>
            <a:ext cx="7992888" cy="1588127"/>
          </a:xfrm>
          <a:prstGeom prst="rect">
            <a:avLst/>
          </a:prstGeom>
          <a:noFill/>
        </p:spPr>
        <p:txBody>
          <a:bodyPr wrap="square" rtlCol="0">
            <a:spAutoFit/>
          </a:bodyPr>
          <a:lstStyle/>
          <a:p>
            <a:pPr marL="342900" lvl="0" indent="-342900">
              <a:lnSpc>
                <a:spcPct val="90000"/>
              </a:lnSpc>
              <a:spcBef>
                <a:spcPct val="5000"/>
              </a:spcBef>
              <a:buClr>
                <a:srgbClr val="2F2F2F"/>
              </a:buClr>
              <a:buSzPct val="50000"/>
            </a:pPr>
            <a:r>
              <a:rPr lang="en-US" altLang="zh-CN" sz="3200" b="1" dirty="0">
                <a:solidFill>
                  <a:srgbClr val="0000CC"/>
                </a:solidFill>
                <a:latin typeface="楷体_GB2312" pitchFamily="49" charset="-122"/>
                <a:ea typeface="楷体_GB2312" pitchFamily="49" charset="-122"/>
              </a:rPr>
              <a:t>2</a:t>
            </a:r>
            <a:r>
              <a:rPr lang="zh-CN" altLang="en-US" sz="3200" b="1" dirty="0">
                <a:solidFill>
                  <a:srgbClr val="0000CC"/>
                </a:solidFill>
                <a:latin typeface="楷体_GB2312" pitchFamily="49" charset="-122"/>
                <a:ea typeface="楷体_GB2312" pitchFamily="49" charset="-122"/>
              </a:rPr>
              <a:t>．</a:t>
            </a:r>
            <a:r>
              <a:rPr lang="en-US" altLang="zh-CN" sz="3200" b="1" dirty="0" err="1">
                <a:solidFill>
                  <a:srgbClr val="0000CC"/>
                </a:solidFill>
                <a:latin typeface="楷体_GB2312" pitchFamily="49" charset="-122"/>
                <a:ea typeface="楷体_GB2312" pitchFamily="49" charset="-122"/>
              </a:rPr>
              <a:t>SPOOLing</a:t>
            </a:r>
            <a:r>
              <a:rPr lang="zh-CN" altLang="en-US" sz="3200" b="1" dirty="0">
                <a:solidFill>
                  <a:srgbClr val="0000CC"/>
                </a:solidFill>
                <a:latin typeface="楷体_GB2312" pitchFamily="49" charset="-122"/>
                <a:ea typeface="楷体_GB2312" pitchFamily="49" charset="-122"/>
              </a:rPr>
              <a:t>系统的组成</a:t>
            </a:r>
            <a:r>
              <a:rPr lang="zh-CN" altLang="en-US" sz="3200" b="1" dirty="0">
                <a:solidFill>
                  <a:prstClr val="black"/>
                </a:solidFill>
              </a:rPr>
              <a:t> </a:t>
            </a:r>
            <a:endParaRPr lang="zh-CN" altLang="en-US" sz="3200" b="1" dirty="0">
              <a:solidFill>
                <a:prstClr val="black"/>
              </a:solidFill>
            </a:endParaRPr>
          </a:p>
          <a:p>
            <a:pPr lvl="1">
              <a:lnSpc>
                <a:spcPct val="90000"/>
              </a:lnSpc>
              <a:spcBef>
                <a:spcPct val="5000"/>
              </a:spcBef>
              <a:buClr>
                <a:srgbClr val="2F2F2F"/>
              </a:buClr>
              <a:buSzPct val="50000"/>
            </a:pPr>
            <a:r>
              <a:rPr lang="zh-CN" altLang="en-US" sz="2400" dirty="0">
                <a:solidFill>
                  <a:prstClr val="black"/>
                </a:solidFill>
                <a:latin typeface="宋体" pitchFamily="2" charset="-122"/>
              </a:rPr>
              <a:t>输入井和输出井</a:t>
            </a:r>
            <a:r>
              <a:rPr lang="zh-CN" altLang="en-US" sz="2400" dirty="0">
                <a:solidFill>
                  <a:prstClr val="black"/>
                </a:solidFill>
              </a:rPr>
              <a:t> </a:t>
            </a:r>
            <a:endParaRPr lang="zh-CN" altLang="en-US" sz="2400" dirty="0">
              <a:solidFill>
                <a:prstClr val="black"/>
              </a:solidFill>
            </a:endParaRPr>
          </a:p>
          <a:p>
            <a:pPr lvl="1">
              <a:lnSpc>
                <a:spcPct val="90000"/>
              </a:lnSpc>
              <a:spcBef>
                <a:spcPct val="5000"/>
              </a:spcBef>
              <a:buClr>
                <a:srgbClr val="2F2F2F"/>
              </a:buClr>
              <a:buSzPct val="50000"/>
            </a:pPr>
            <a:r>
              <a:rPr lang="zh-CN" altLang="en-US" sz="2400" dirty="0">
                <a:solidFill>
                  <a:prstClr val="black"/>
                </a:solidFill>
                <a:latin typeface="宋体" pitchFamily="2" charset="-122"/>
              </a:rPr>
              <a:t>输入缓冲区和输出缓冲区</a:t>
            </a:r>
            <a:r>
              <a:rPr lang="zh-CN" altLang="en-US" sz="2400" dirty="0">
                <a:solidFill>
                  <a:prstClr val="black"/>
                </a:solidFill>
              </a:rPr>
              <a:t> </a:t>
            </a:r>
            <a:endParaRPr lang="zh-CN" altLang="en-US" sz="2400" dirty="0">
              <a:solidFill>
                <a:prstClr val="black"/>
              </a:solidFill>
            </a:endParaRPr>
          </a:p>
          <a:p>
            <a:pPr lvl="1">
              <a:lnSpc>
                <a:spcPct val="90000"/>
              </a:lnSpc>
              <a:spcBef>
                <a:spcPct val="5000"/>
              </a:spcBef>
              <a:buClr>
                <a:srgbClr val="2F2F2F"/>
              </a:buClr>
              <a:buSzPct val="50000"/>
            </a:pPr>
            <a:r>
              <a:rPr lang="zh-CN" altLang="en-US" sz="2400" dirty="0">
                <a:solidFill>
                  <a:prstClr val="black"/>
                </a:solidFill>
                <a:latin typeface="宋体" pitchFamily="2" charset="-122"/>
              </a:rPr>
              <a:t>输入进程</a:t>
            </a:r>
            <a:r>
              <a:rPr lang="en-US" altLang="zh-CN" sz="2400" dirty="0" err="1">
                <a:solidFill>
                  <a:prstClr val="black"/>
                </a:solidFill>
              </a:rPr>
              <a:t>SP</a:t>
            </a:r>
            <a:r>
              <a:rPr lang="en-US" altLang="zh-CN" sz="2400" baseline="-30000" dirty="0" err="1">
                <a:solidFill>
                  <a:prstClr val="black"/>
                </a:solidFill>
              </a:rPr>
              <a:t>i</a:t>
            </a:r>
            <a:r>
              <a:rPr lang="zh-CN" altLang="en-US" sz="2400" dirty="0">
                <a:solidFill>
                  <a:prstClr val="black"/>
                </a:solidFill>
                <a:latin typeface="宋体" pitchFamily="2" charset="-122"/>
              </a:rPr>
              <a:t>和输出进程</a:t>
            </a:r>
            <a:r>
              <a:rPr lang="en-US" altLang="zh-CN" sz="2400" dirty="0" err="1">
                <a:solidFill>
                  <a:prstClr val="black"/>
                </a:solidFill>
              </a:rPr>
              <a:t>SP</a:t>
            </a:r>
            <a:r>
              <a:rPr lang="en-US" altLang="zh-CN" sz="2400" baseline="-30000" dirty="0" err="1">
                <a:solidFill>
                  <a:prstClr val="black"/>
                </a:solidFill>
              </a:rPr>
              <a:t>o</a:t>
            </a:r>
            <a:r>
              <a:rPr lang="zh-CN" altLang="en-US" sz="2400" dirty="0">
                <a:solidFill>
                  <a:prstClr val="black"/>
                </a:solidFill>
                <a:latin typeface="宋体" pitchFamily="2" charset="-122"/>
              </a:rPr>
              <a:t>（预输入程序和缓输出程序）</a:t>
            </a:r>
            <a:endParaRPr lang="zh-CN" altLang="en-US" sz="2400" dirty="0">
              <a:solidFill>
                <a:prstClr val="black"/>
              </a:solidFill>
              <a:latin typeface="宋体" pitchFamily="2"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2"/>
          <p:cNvSpPr>
            <a:spLocks noGrp="1" noChangeArrowheads="1"/>
          </p:cNvSpPr>
          <p:nvPr>
            <p:ph type="title"/>
          </p:nvPr>
        </p:nvSpPr>
        <p:spPr/>
        <p:txBody>
          <a:bodyPr/>
          <a:lstStyle/>
          <a:p>
            <a:pPr algn="l"/>
            <a:r>
              <a:rPr lang="en-US" altLang="zh-CN" sz="4000" dirty="0"/>
              <a:t>6.6.2  </a:t>
            </a:r>
            <a:r>
              <a:rPr lang="en-US" altLang="zh-CN" sz="4000" dirty="0" err="1"/>
              <a:t>SPOOLing</a:t>
            </a:r>
            <a:r>
              <a:rPr lang="zh-CN" altLang="en-US" sz="4000" dirty="0"/>
              <a:t>技术 </a:t>
            </a:r>
            <a:endParaRPr lang="zh-CN" altLang="en-US" sz="4000" dirty="0" smtClean="0"/>
          </a:p>
        </p:txBody>
      </p:sp>
      <p:sp>
        <p:nvSpPr>
          <p:cNvPr id="339972" name="Rectangle 3"/>
          <p:cNvSpPr>
            <a:spLocks noGrp="1" noChangeArrowheads="1"/>
          </p:cNvSpPr>
          <p:nvPr>
            <p:ph idx="1"/>
          </p:nvPr>
        </p:nvSpPr>
        <p:spPr/>
        <p:txBody>
          <a:bodyPr/>
          <a:lstStyle/>
          <a:p>
            <a:pPr eaLnBrk="1" hangingPunct="1">
              <a:spcBef>
                <a:spcPct val="5000"/>
              </a:spcBef>
              <a:buFont typeface="Wingdings" panose="05000000000000000000" pitchFamily="2" charset="2"/>
              <a:buNone/>
            </a:pPr>
            <a:r>
              <a:rPr lang="en-US" altLang="zh-CN" dirty="0" smtClean="0">
                <a:solidFill>
                  <a:srgbClr val="0000CC"/>
                </a:solidFill>
                <a:latin typeface="楷体_GB2312" pitchFamily="49" charset="-122"/>
                <a:ea typeface="楷体_GB2312" pitchFamily="49" charset="-122"/>
              </a:rPr>
              <a:t>3</a:t>
            </a:r>
            <a:r>
              <a:rPr lang="zh-CN" altLang="en-US" dirty="0" smtClean="0">
                <a:solidFill>
                  <a:srgbClr val="0000CC"/>
                </a:solidFill>
                <a:latin typeface="楷体_GB2312" pitchFamily="49" charset="-122"/>
                <a:ea typeface="楷体_GB2312" pitchFamily="49" charset="-122"/>
              </a:rPr>
              <a:t>．</a:t>
            </a:r>
            <a:r>
              <a:rPr lang="zh-CN" altLang="en-US" b="1" dirty="0" smtClean="0">
                <a:solidFill>
                  <a:srgbClr val="0000CC"/>
                </a:solidFill>
                <a:latin typeface="楷体_GB2312" pitchFamily="49" charset="-122"/>
                <a:ea typeface="楷体_GB2312" pitchFamily="49" charset="-122"/>
              </a:rPr>
              <a:t>共享打印机</a:t>
            </a:r>
            <a:r>
              <a:rPr lang="zh-CN" altLang="en-US" b="1" dirty="0" smtClean="0">
                <a:latin typeface="宋体" pitchFamily="2" charset="-122"/>
              </a:rPr>
              <a:t> </a:t>
            </a:r>
            <a:endParaRPr lang="zh-CN" altLang="en-US" b="1" dirty="0" smtClean="0">
              <a:latin typeface="宋体" pitchFamily="2" charset="-122"/>
            </a:endParaRPr>
          </a:p>
          <a:p>
            <a:pPr marL="457200" lvl="1" indent="0" eaLnBrk="1" hangingPunct="1">
              <a:spcBef>
                <a:spcPct val="5000"/>
              </a:spcBef>
              <a:buNone/>
            </a:pPr>
            <a:r>
              <a:rPr lang="zh-CN" altLang="en-US" sz="3200" dirty="0" smtClean="0">
                <a:latin typeface="宋体" pitchFamily="2" charset="-122"/>
              </a:rPr>
              <a:t>利用</a:t>
            </a:r>
            <a:r>
              <a:rPr lang="en-US" altLang="zh-CN" sz="3200" dirty="0" err="1" smtClean="0">
                <a:latin typeface="宋体" pitchFamily="2" charset="-122"/>
              </a:rPr>
              <a:t>SPOOLing</a:t>
            </a:r>
            <a:r>
              <a:rPr lang="zh-CN" altLang="en-US" sz="3200" dirty="0" smtClean="0">
                <a:latin typeface="宋体" pitchFamily="2" charset="-122"/>
              </a:rPr>
              <a:t>技术，可将打印机改造成可供多个用户共享的设备 </a:t>
            </a:r>
            <a:endParaRPr lang="zh-CN" altLang="en-US" sz="3200" dirty="0" smtClean="0">
              <a:latin typeface="宋体" pitchFamily="2" charset="-122"/>
            </a:endParaRPr>
          </a:p>
          <a:p>
            <a:pPr eaLnBrk="1" hangingPunct="1">
              <a:spcBef>
                <a:spcPct val="5000"/>
              </a:spcBef>
              <a:buFont typeface="Wingdings" panose="05000000000000000000" pitchFamily="2" charset="2"/>
              <a:buNone/>
            </a:pPr>
            <a:r>
              <a:rPr lang="en-US" altLang="zh-CN" dirty="0" smtClean="0">
                <a:solidFill>
                  <a:srgbClr val="0000CC"/>
                </a:solidFill>
                <a:latin typeface="楷体_GB2312" pitchFamily="49" charset="-122"/>
                <a:ea typeface="楷体_GB2312" pitchFamily="49" charset="-122"/>
              </a:rPr>
              <a:t>4</a:t>
            </a:r>
            <a:r>
              <a:rPr lang="zh-CN" altLang="en-US" dirty="0" smtClean="0">
                <a:solidFill>
                  <a:srgbClr val="0000CC"/>
                </a:solidFill>
                <a:latin typeface="楷体_GB2312" pitchFamily="49" charset="-122"/>
                <a:ea typeface="楷体_GB2312" pitchFamily="49" charset="-122"/>
              </a:rPr>
              <a:t>．</a:t>
            </a:r>
            <a:r>
              <a:rPr lang="en-US" altLang="zh-CN" dirty="0" err="1" smtClean="0">
                <a:solidFill>
                  <a:srgbClr val="0000CC"/>
                </a:solidFill>
                <a:latin typeface="楷体_GB2312" pitchFamily="49" charset="-122"/>
                <a:ea typeface="楷体_GB2312" pitchFamily="49" charset="-122"/>
              </a:rPr>
              <a:t>SPOOLing</a:t>
            </a:r>
            <a:r>
              <a:rPr lang="zh-CN" altLang="en-US" b="1" dirty="0" smtClean="0">
                <a:solidFill>
                  <a:srgbClr val="0000CC"/>
                </a:solidFill>
                <a:latin typeface="楷体_GB2312" pitchFamily="49" charset="-122"/>
                <a:ea typeface="楷体_GB2312" pitchFamily="49" charset="-122"/>
              </a:rPr>
              <a:t>系统的特点</a:t>
            </a:r>
            <a:r>
              <a:rPr lang="zh-CN" altLang="en-US" b="1" dirty="0" smtClean="0">
                <a:latin typeface="宋体" pitchFamily="2" charset="-122"/>
              </a:rPr>
              <a:t> </a:t>
            </a:r>
            <a:endParaRPr lang="zh-CN" altLang="en-US" b="1" dirty="0" smtClean="0">
              <a:latin typeface="宋体" pitchFamily="2" charset="-122"/>
            </a:endParaRPr>
          </a:p>
          <a:p>
            <a:pPr marL="457200" lvl="1" indent="0" eaLnBrk="1" hangingPunct="1">
              <a:spcBef>
                <a:spcPct val="5000"/>
              </a:spcBef>
              <a:buNone/>
            </a:pPr>
            <a:r>
              <a:rPr lang="zh-CN" altLang="en-US" sz="3200" dirty="0" smtClean="0">
                <a:latin typeface="宋体" pitchFamily="2" charset="-122"/>
              </a:rPr>
              <a:t>提高了</a:t>
            </a:r>
            <a:r>
              <a:rPr lang="en-US" altLang="zh-CN" sz="3200" dirty="0" smtClean="0">
                <a:latin typeface="宋体" pitchFamily="2" charset="-122"/>
              </a:rPr>
              <a:t>I/O</a:t>
            </a:r>
            <a:r>
              <a:rPr lang="zh-CN" altLang="en-US" sz="3200" dirty="0" smtClean="0">
                <a:latin typeface="宋体" pitchFamily="2" charset="-122"/>
              </a:rPr>
              <a:t>速度 </a:t>
            </a:r>
            <a:endParaRPr lang="zh-CN" altLang="en-US" sz="3200" dirty="0" smtClean="0">
              <a:latin typeface="宋体" pitchFamily="2" charset="-122"/>
            </a:endParaRPr>
          </a:p>
          <a:p>
            <a:pPr marL="457200" lvl="1" indent="0" eaLnBrk="1" hangingPunct="1">
              <a:spcBef>
                <a:spcPct val="5000"/>
              </a:spcBef>
              <a:buNone/>
            </a:pPr>
            <a:r>
              <a:rPr lang="zh-CN" altLang="en-US" sz="3200" dirty="0" smtClean="0">
                <a:latin typeface="宋体" pitchFamily="2" charset="-122"/>
              </a:rPr>
              <a:t>将独占设备改造成共享设备 </a:t>
            </a:r>
            <a:endParaRPr lang="zh-CN" altLang="en-US" sz="3200" dirty="0" smtClean="0">
              <a:latin typeface="宋体" pitchFamily="2" charset="-122"/>
            </a:endParaRPr>
          </a:p>
          <a:p>
            <a:pPr marL="457200" lvl="1" indent="0" eaLnBrk="1" hangingPunct="1">
              <a:spcBef>
                <a:spcPct val="5000"/>
              </a:spcBef>
              <a:buNone/>
            </a:pPr>
            <a:r>
              <a:rPr lang="zh-CN" altLang="en-US" sz="3200" dirty="0" smtClean="0">
                <a:latin typeface="宋体" pitchFamily="2" charset="-122"/>
              </a:rPr>
              <a:t>实现了虚拟设备功能 </a:t>
            </a:r>
            <a:r>
              <a:rPr lang="zh-CN" altLang="en-US" sz="3200" dirty="0" smtClean="0"/>
              <a:t> </a:t>
            </a:r>
            <a:endParaRPr lang="zh-CN" altLang="en-US" sz="3200" dirty="0" smtClean="0"/>
          </a:p>
          <a:p>
            <a:pPr eaLnBrk="1" hangingPunct="1"/>
            <a:endParaRPr lang="en-US" altLang="zh-CN" dirty="0" smtClean="0"/>
          </a:p>
        </p:txBody>
      </p:sp>
      <p:sp>
        <p:nvSpPr>
          <p:cNvPr id="4" name="灯片编号占位符 5"/>
          <p:cNvSpPr>
            <a:spLocks noGrp="1"/>
          </p:cNvSpPr>
          <p:nvPr>
            <p:ph type="sldNum" sz="quarter" idx="12"/>
          </p:nvPr>
        </p:nvSpPr>
        <p:spPr/>
        <p:txBody>
          <a:bodyPr/>
          <a:lstStyle/>
          <a:p>
            <a:pPr>
              <a:defRPr/>
            </a:pPr>
            <a:fld id="{E778819F-3FDF-4478-A45E-69A418CC3D26}" type="slidenum">
              <a:rPr lang="en-US" altLang="zh-CN"/>
            </a:fld>
            <a:endParaRPr lang="en-US" altLang="zh-CN"/>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2"/>
          <p:cNvSpPr>
            <a:spLocks noGrp="1" noChangeArrowheads="1"/>
          </p:cNvSpPr>
          <p:nvPr>
            <p:ph type="title"/>
          </p:nvPr>
        </p:nvSpPr>
        <p:spPr/>
        <p:txBody>
          <a:bodyPr/>
          <a:lstStyle/>
          <a:p>
            <a:pPr eaLnBrk="1" hangingPunct="1"/>
            <a:r>
              <a:rPr lang="en-US" altLang="zh-CN" dirty="0" smtClean="0"/>
              <a:t>6.7    </a:t>
            </a:r>
            <a:r>
              <a:rPr lang="zh-CN" altLang="en-US" dirty="0" smtClean="0"/>
              <a:t>缓冲区管理 </a:t>
            </a:r>
            <a:endParaRPr lang="zh-CN" altLang="en-US" dirty="0" smtClean="0"/>
          </a:p>
        </p:txBody>
      </p:sp>
      <p:sp>
        <p:nvSpPr>
          <p:cNvPr id="316420" name="Rectangle 3"/>
          <p:cNvSpPr>
            <a:spLocks noGrp="1" noChangeArrowheads="1"/>
          </p:cNvSpPr>
          <p:nvPr>
            <p:ph idx="1"/>
          </p:nvPr>
        </p:nvSpPr>
        <p:spPr>
          <a:xfrm>
            <a:off x="539552" y="1844824"/>
            <a:ext cx="8269288" cy="3658344"/>
          </a:xfrm>
        </p:spPr>
        <p:txBody>
          <a:bodyPr>
            <a:normAutofit lnSpcReduction="10000"/>
          </a:bodyPr>
          <a:lstStyle/>
          <a:p>
            <a:pPr eaLnBrk="1" hangingPunct="1">
              <a:lnSpc>
                <a:spcPct val="90000"/>
              </a:lnSpc>
              <a:spcBef>
                <a:spcPct val="10000"/>
              </a:spcBef>
              <a:buFont typeface="Wingdings" panose="05000000000000000000" pitchFamily="2" charset="2"/>
              <a:buNone/>
            </a:pPr>
            <a:r>
              <a:rPr lang="en-US" altLang="zh-CN" dirty="0" smtClean="0">
                <a:solidFill>
                  <a:srgbClr val="FF0000"/>
                </a:solidFill>
              </a:rPr>
              <a:t>6.7.1  </a:t>
            </a:r>
            <a:r>
              <a:rPr lang="zh-CN" altLang="en-US" dirty="0" smtClean="0">
                <a:solidFill>
                  <a:srgbClr val="FF0000"/>
                </a:solidFill>
                <a:latin typeface="宋体" pitchFamily="2" charset="-122"/>
              </a:rPr>
              <a:t>缓冲的引入</a:t>
            </a:r>
            <a:endParaRPr lang="en-US" altLang="zh-CN" dirty="0" smtClean="0">
              <a:solidFill>
                <a:srgbClr val="FF0000"/>
              </a:solidFill>
              <a:latin typeface="宋体" pitchFamily="2" charset="-122"/>
            </a:endParaRPr>
          </a:p>
          <a:p>
            <a:pPr eaLnBrk="1" hangingPunct="1">
              <a:lnSpc>
                <a:spcPct val="90000"/>
              </a:lnSpc>
              <a:spcBef>
                <a:spcPct val="10000"/>
              </a:spcBef>
              <a:buFont typeface="Wingdings" panose="05000000000000000000" pitchFamily="2" charset="2"/>
              <a:buNone/>
            </a:pPr>
            <a:endParaRPr lang="zh-CN" altLang="en-US" dirty="0" smtClean="0">
              <a:solidFill>
                <a:srgbClr val="0033CC"/>
              </a:solidFill>
              <a:latin typeface="宋体" pitchFamily="2" charset="-122"/>
            </a:endParaRPr>
          </a:p>
          <a:p>
            <a:pPr eaLnBrk="1" hangingPunct="1">
              <a:lnSpc>
                <a:spcPct val="90000"/>
              </a:lnSpc>
              <a:spcBef>
                <a:spcPct val="10000"/>
              </a:spcBef>
              <a:buFont typeface="Wingdings" panose="05000000000000000000" pitchFamily="2" charset="2"/>
              <a:buNone/>
            </a:pPr>
            <a:r>
              <a:rPr lang="zh-CN" altLang="en-US" dirty="0" smtClean="0">
                <a:solidFill>
                  <a:srgbClr val="000066"/>
                </a:solidFill>
                <a:latin typeface="黑体" panose="02010609060101010101" pitchFamily="49" charset="-122"/>
                <a:ea typeface="黑体" panose="02010609060101010101" pitchFamily="49" charset="-122"/>
              </a:rPr>
              <a:t>引入缓冲的目的</a:t>
            </a:r>
            <a:r>
              <a:rPr lang="zh-CN" altLang="en-US" dirty="0" smtClean="0">
                <a:latin typeface="宋体" pitchFamily="2" charset="-122"/>
              </a:rPr>
              <a:t>： </a:t>
            </a:r>
            <a:endParaRPr lang="en-US" altLang="zh-CN" dirty="0" smtClean="0">
              <a:latin typeface="宋体" pitchFamily="2" charset="-122"/>
            </a:endParaRPr>
          </a:p>
          <a:p>
            <a:pPr eaLnBrk="1" hangingPunct="1">
              <a:lnSpc>
                <a:spcPct val="90000"/>
              </a:lnSpc>
              <a:spcBef>
                <a:spcPct val="10000"/>
              </a:spcBef>
              <a:buFont typeface="Wingdings" panose="05000000000000000000" pitchFamily="2" charset="2"/>
              <a:buNone/>
            </a:pPr>
            <a:r>
              <a:rPr lang="en-US" altLang="zh-CN" dirty="0" smtClean="0"/>
              <a:t>(1) </a:t>
            </a:r>
            <a:r>
              <a:rPr lang="zh-CN" altLang="en-US" dirty="0" smtClean="0"/>
              <a:t>缓和</a:t>
            </a:r>
            <a:r>
              <a:rPr lang="en-US" altLang="zh-CN" dirty="0"/>
              <a:t>CPU</a:t>
            </a:r>
            <a:r>
              <a:rPr lang="zh-CN" altLang="en-US" dirty="0"/>
              <a:t>与</a:t>
            </a:r>
            <a:r>
              <a:rPr lang="en-US" altLang="zh-CN" dirty="0"/>
              <a:t>I/O</a:t>
            </a:r>
            <a:r>
              <a:rPr lang="zh-CN" altLang="en-US" dirty="0"/>
              <a:t>设备间速度不匹配的</a:t>
            </a:r>
            <a:r>
              <a:rPr lang="zh-CN" altLang="en-US" dirty="0" smtClean="0"/>
              <a:t>矛</a:t>
            </a:r>
            <a:r>
              <a:rPr lang="zh-CN" altLang="en-US" dirty="0"/>
              <a:t>盾</a:t>
            </a:r>
            <a:endParaRPr lang="en-US" altLang="zh-CN" dirty="0" smtClean="0"/>
          </a:p>
          <a:p>
            <a:pPr eaLnBrk="1" hangingPunct="1">
              <a:lnSpc>
                <a:spcPct val="90000"/>
              </a:lnSpc>
              <a:spcBef>
                <a:spcPct val="10000"/>
              </a:spcBef>
              <a:buFont typeface="Wingdings" panose="05000000000000000000" pitchFamily="2" charset="2"/>
              <a:buNone/>
            </a:pPr>
            <a:r>
              <a:rPr lang="en-US" altLang="zh-CN" dirty="0" smtClean="0"/>
              <a:t>(</a:t>
            </a:r>
            <a:r>
              <a:rPr lang="en-US" altLang="zh-CN" dirty="0"/>
              <a:t>2) </a:t>
            </a:r>
            <a:r>
              <a:rPr lang="zh-CN" altLang="en-US" dirty="0"/>
              <a:t>减少对</a:t>
            </a:r>
            <a:r>
              <a:rPr lang="en-US" altLang="zh-CN" dirty="0"/>
              <a:t>CPU</a:t>
            </a:r>
            <a:r>
              <a:rPr lang="zh-CN" altLang="en-US" dirty="0"/>
              <a:t>的中断频率，放宽对</a:t>
            </a:r>
            <a:r>
              <a:rPr lang="en-US" altLang="zh-CN" dirty="0"/>
              <a:t>CPU</a:t>
            </a:r>
            <a:r>
              <a:rPr lang="zh-CN" altLang="en-US" dirty="0"/>
              <a:t>中断响应时间的限制</a:t>
            </a:r>
            <a:r>
              <a:rPr lang="zh-CN" altLang="en-US" dirty="0" smtClean="0"/>
              <a:t>。</a:t>
            </a:r>
            <a:endParaRPr lang="en-US" altLang="zh-CN" dirty="0" smtClean="0"/>
          </a:p>
          <a:p>
            <a:pPr eaLnBrk="1" hangingPunct="1">
              <a:lnSpc>
                <a:spcPct val="90000"/>
              </a:lnSpc>
              <a:spcBef>
                <a:spcPct val="10000"/>
              </a:spcBef>
              <a:buFont typeface="Wingdings" panose="05000000000000000000" pitchFamily="2" charset="2"/>
              <a:buNone/>
            </a:pPr>
            <a:r>
              <a:rPr lang="en-US" altLang="zh-CN" dirty="0" smtClean="0"/>
              <a:t>(</a:t>
            </a:r>
            <a:r>
              <a:rPr lang="en-US" altLang="zh-CN" dirty="0"/>
              <a:t>3) </a:t>
            </a:r>
            <a:r>
              <a:rPr lang="zh-CN" altLang="en-US" dirty="0"/>
              <a:t>解决数据粒度不匹配的问题</a:t>
            </a:r>
            <a:r>
              <a:rPr lang="zh-CN" altLang="en-US" dirty="0" smtClean="0"/>
              <a:t>。</a:t>
            </a:r>
            <a:endParaRPr lang="en-US" altLang="zh-CN" dirty="0" smtClean="0"/>
          </a:p>
          <a:p>
            <a:pPr eaLnBrk="1" hangingPunct="1">
              <a:lnSpc>
                <a:spcPct val="90000"/>
              </a:lnSpc>
              <a:spcBef>
                <a:spcPct val="10000"/>
              </a:spcBef>
              <a:buFont typeface="Wingdings" panose="05000000000000000000" pitchFamily="2" charset="2"/>
              <a:buNone/>
            </a:pPr>
            <a:r>
              <a:rPr lang="en-US" altLang="zh-CN" dirty="0" smtClean="0"/>
              <a:t>(</a:t>
            </a:r>
            <a:r>
              <a:rPr lang="en-US" altLang="zh-CN" dirty="0"/>
              <a:t>4) </a:t>
            </a:r>
            <a:r>
              <a:rPr lang="zh-CN" altLang="en-US" dirty="0"/>
              <a:t>提高</a:t>
            </a:r>
            <a:r>
              <a:rPr lang="en-US" altLang="zh-CN" dirty="0"/>
              <a:t>CPU</a:t>
            </a:r>
            <a:r>
              <a:rPr lang="zh-CN" altLang="en-US" dirty="0"/>
              <a:t>和</a:t>
            </a:r>
            <a:r>
              <a:rPr lang="en-US" altLang="zh-CN" dirty="0"/>
              <a:t>I/O</a:t>
            </a:r>
            <a:r>
              <a:rPr lang="zh-CN" altLang="en-US" dirty="0"/>
              <a:t>设备之间的并行性。</a:t>
            </a:r>
            <a:endParaRPr lang="zh-CN" altLang="en-US" dirty="0" smtClean="0"/>
          </a:p>
        </p:txBody>
      </p:sp>
      <p:sp>
        <p:nvSpPr>
          <p:cNvPr id="4" name="灯片编号占位符 5"/>
          <p:cNvSpPr>
            <a:spLocks noGrp="1"/>
          </p:cNvSpPr>
          <p:nvPr>
            <p:ph type="sldNum" sz="quarter" idx="12"/>
          </p:nvPr>
        </p:nvSpPr>
        <p:spPr/>
        <p:txBody>
          <a:bodyPr/>
          <a:lstStyle/>
          <a:p>
            <a:pPr>
              <a:defRPr/>
            </a:pPr>
            <a:fld id="{DA503647-1693-463C-87E3-7C1B94A5F6EB}" type="slidenum">
              <a:rPr lang="en-US" altLang="zh-CN"/>
            </a:fld>
            <a:endParaRPr lang="en-US" altLang="zh-CN"/>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9" name="Rectangle 3"/>
          <p:cNvSpPr>
            <a:spLocks noGrp="1" noChangeArrowheads="1"/>
          </p:cNvSpPr>
          <p:nvPr>
            <p:ph type="body" idx="1"/>
          </p:nvPr>
        </p:nvSpPr>
        <p:spPr>
          <a:xfrm>
            <a:off x="0" y="5300663"/>
            <a:ext cx="9144000" cy="476250"/>
          </a:xfrm>
        </p:spPr>
        <p:txBody>
          <a:bodyPr>
            <a:noAutofit/>
          </a:bodyPr>
          <a:lstStyle/>
          <a:p>
            <a:pPr marL="0" indent="0" algn="ctr">
              <a:buNone/>
            </a:pPr>
            <a:r>
              <a:rPr lang="zh-CN" altLang="en-US" sz="2000" dirty="0"/>
              <a:t>图</a:t>
            </a:r>
            <a:r>
              <a:rPr lang="en-US" altLang="zh-CN" sz="2000" dirty="0"/>
              <a:t>6-22  </a:t>
            </a:r>
            <a:r>
              <a:rPr lang="zh-CN" altLang="en-US" sz="2000" dirty="0"/>
              <a:t>利用缓冲寄存器实现缓冲</a:t>
            </a:r>
            <a:endParaRPr lang="zh-CN" altLang="en-US" sz="2000" dirty="0"/>
          </a:p>
        </p:txBody>
      </p:sp>
      <p:pic>
        <p:nvPicPr>
          <p:cNvPr id="807940" name="Picture 4" descr="6-2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0454" y="1196752"/>
            <a:ext cx="8323092"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289516" y="855804"/>
            <a:ext cx="2843808" cy="5395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effectLst>
                  <a:outerShdw blurRad="38100" dist="38100" dir="2700000" algn="tl">
                    <a:srgbClr val="000000">
                      <a:alpha val="43137"/>
                    </a:srgbClr>
                  </a:outerShdw>
                </a:effectLst>
              </a:rPr>
              <a:t>CPU</a:t>
            </a:r>
            <a:r>
              <a:rPr lang="zh-CN" altLang="en-US" dirty="0" smtClean="0">
                <a:solidFill>
                  <a:srgbClr val="C00000"/>
                </a:solidFill>
                <a:effectLst>
                  <a:outerShdw blurRad="38100" dist="38100" dir="2700000" algn="tl">
                    <a:srgbClr val="000000">
                      <a:alpha val="43137"/>
                    </a:srgbClr>
                  </a:outerShdw>
                </a:effectLst>
              </a:rPr>
              <a:t>每</a:t>
            </a:r>
            <a:r>
              <a:rPr lang="en-US" altLang="zh-CN" dirty="0" smtClean="0">
                <a:solidFill>
                  <a:srgbClr val="C00000"/>
                </a:solidFill>
                <a:effectLst>
                  <a:outerShdw blurRad="38100" dist="38100" dir="2700000" algn="tl">
                    <a:srgbClr val="000000">
                      <a:alpha val="43137"/>
                    </a:srgbClr>
                  </a:outerShdw>
                </a:effectLst>
              </a:rPr>
              <a:t>100</a:t>
            </a:r>
            <a:r>
              <a:rPr lang="el-GR" altLang="zh-CN" dirty="0" smtClean="0">
                <a:solidFill>
                  <a:srgbClr val="C00000"/>
                </a:solidFill>
                <a:effectLst>
                  <a:outerShdw blurRad="38100" dist="38100" dir="2700000" algn="tl">
                    <a:srgbClr val="000000">
                      <a:alpha val="43137"/>
                    </a:srgbClr>
                  </a:outerShdw>
                </a:effectLst>
                <a:ea typeface="宋体" pitchFamily="2" charset="-122"/>
              </a:rPr>
              <a:t>μ</a:t>
            </a:r>
            <a:r>
              <a:rPr lang="en-US" altLang="zh-CN" dirty="0">
                <a:solidFill>
                  <a:srgbClr val="C00000"/>
                </a:solidFill>
                <a:effectLst>
                  <a:outerShdw blurRad="38100" dist="38100" dir="2700000" algn="tl">
                    <a:srgbClr val="000000">
                      <a:alpha val="43137"/>
                    </a:srgbClr>
                  </a:outerShdw>
                </a:effectLst>
                <a:ea typeface="宋体" pitchFamily="2" charset="-122"/>
              </a:rPr>
              <a:t>s</a:t>
            </a:r>
            <a:r>
              <a:rPr lang="zh-CN" altLang="en-US" dirty="0" smtClean="0">
                <a:solidFill>
                  <a:srgbClr val="C00000"/>
                </a:solidFill>
                <a:effectLst>
                  <a:outerShdw blurRad="38100" dist="38100" dir="2700000" algn="tl">
                    <a:srgbClr val="000000">
                      <a:alpha val="43137"/>
                    </a:srgbClr>
                  </a:outerShdw>
                </a:effectLst>
                <a:ea typeface="宋体" pitchFamily="2" charset="-122"/>
              </a:rPr>
              <a:t>中断</a:t>
            </a:r>
            <a:r>
              <a:rPr lang="en-US" altLang="zh-CN" dirty="0" smtClean="0">
                <a:solidFill>
                  <a:srgbClr val="C00000"/>
                </a:solidFill>
                <a:effectLst>
                  <a:outerShdw blurRad="38100" dist="38100" dir="2700000" algn="tl">
                    <a:srgbClr val="000000">
                      <a:alpha val="43137"/>
                    </a:srgbClr>
                  </a:outerShdw>
                </a:effectLst>
                <a:ea typeface="宋体" pitchFamily="2" charset="-122"/>
              </a:rPr>
              <a:t>1</a:t>
            </a:r>
            <a:r>
              <a:rPr lang="zh-CN" altLang="en-US" dirty="0" smtClean="0">
                <a:solidFill>
                  <a:srgbClr val="C00000"/>
                </a:solidFill>
                <a:effectLst>
                  <a:outerShdw blurRad="38100" dist="38100" dir="2700000" algn="tl">
                    <a:srgbClr val="000000">
                      <a:alpha val="43137"/>
                    </a:srgbClr>
                  </a:outerShdw>
                </a:effectLst>
                <a:ea typeface="宋体" pitchFamily="2" charset="-122"/>
              </a:rPr>
              <a:t>次</a:t>
            </a:r>
            <a:r>
              <a:rPr lang="en-US" altLang="zh-CN" dirty="0" smtClean="0">
                <a:solidFill>
                  <a:srgbClr val="C00000"/>
                </a:solidFill>
                <a:effectLst>
                  <a:outerShdw blurRad="38100" dist="38100" dir="2700000" algn="tl">
                    <a:srgbClr val="000000">
                      <a:alpha val="43137"/>
                    </a:srgbClr>
                  </a:outerShdw>
                </a:effectLst>
                <a:ea typeface="宋体" pitchFamily="2" charset="-122"/>
              </a:rPr>
              <a:t>,</a:t>
            </a:r>
            <a:br>
              <a:rPr lang="en-US" altLang="zh-CN" dirty="0" smtClean="0">
                <a:solidFill>
                  <a:srgbClr val="C00000"/>
                </a:solidFill>
                <a:effectLst>
                  <a:outerShdw blurRad="38100" dist="38100" dir="2700000" algn="tl">
                    <a:srgbClr val="000000">
                      <a:alpha val="43137"/>
                    </a:srgbClr>
                  </a:outerShdw>
                </a:effectLst>
                <a:ea typeface="宋体" pitchFamily="2" charset="-122"/>
              </a:rPr>
            </a:br>
            <a:r>
              <a:rPr lang="zh-CN" altLang="en-US" dirty="0" smtClean="0">
                <a:solidFill>
                  <a:srgbClr val="C00000"/>
                </a:solidFill>
                <a:effectLst>
                  <a:outerShdw blurRad="38100" dist="38100" dir="2700000" algn="tl">
                    <a:srgbClr val="000000">
                      <a:alpha val="43137"/>
                    </a:srgbClr>
                  </a:outerShdw>
                </a:effectLst>
                <a:ea typeface="宋体" pitchFamily="2" charset="-122"/>
              </a:rPr>
              <a:t>中断处理需在</a:t>
            </a:r>
            <a:r>
              <a:rPr lang="en-US" altLang="zh-CN" dirty="0" smtClean="0">
                <a:solidFill>
                  <a:srgbClr val="C00000"/>
                </a:solidFill>
                <a:effectLst>
                  <a:outerShdw blurRad="38100" dist="38100" dir="2700000" algn="tl">
                    <a:srgbClr val="000000">
                      <a:alpha val="43137"/>
                    </a:srgbClr>
                  </a:outerShdw>
                </a:effectLst>
                <a:ea typeface="宋体" pitchFamily="2" charset="-122"/>
              </a:rPr>
              <a:t>100</a:t>
            </a:r>
            <a:r>
              <a:rPr lang="el-GR" altLang="zh-CN" dirty="0">
                <a:solidFill>
                  <a:srgbClr val="C00000"/>
                </a:solidFill>
                <a:effectLst>
                  <a:outerShdw blurRad="38100" dist="38100" dir="2700000" algn="tl">
                    <a:srgbClr val="000000">
                      <a:alpha val="43137"/>
                    </a:srgbClr>
                  </a:outerShdw>
                </a:effectLst>
                <a:ea typeface="宋体" pitchFamily="2" charset="-122"/>
              </a:rPr>
              <a:t> μ</a:t>
            </a:r>
            <a:r>
              <a:rPr lang="en-US" altLang="zh-CN" dirty="0" smtClean="0">
                <a:solidFill>
                  <a:srgbClr val="C00000"/>
                </a:solidFill>
                <a:effectLst>
                  <a:outerShdw blurRad="38100" dist="38100" dir="2700000" algn="tl">
                    <a:srgbClr val="000000">
                      <a:alpha val="43137"/>
                    </a:srgbClr>
                  </a:outerShdw>
                </a:effectLst>
                <a:ea typeface="宋体" pitchFamily="2" charset="-122"/>
              </a:rPr>
              <a:t>s</a:t>
            </a:r>
            <a:r>
              <a:rPr lang="zh-CN" altLang="en-US" dirty="0" smtClean="0">
                <a:solidFill>
                  <a:srgbClr val="C00000"/>
                </a:solidFill>
                <a:effectLst>
                  <a:outerShdw blurRad="38100" dist="38100" dir="2700000" algn="tl">
                    <a:srgbClr val="000000">
                      <a:alpha val="43137"/>
                    </a:srgbClr>
                  </a:outerShdw>
                </a:effectLst>
                <a:ea typeface="宋体" pitchFamily="2" charset="-122"/>
              </a:rPr>
              <a:t>完成</a:t>
            </a:r>
            <a:endParaRPr lang="zh-CN" altLang="en-US" dirty="0">
              <a:solidFill>
                <a:srgbClr val="C00000"/>
              </a:solidFill>
              <a:effectLst>
                <a:outerShdw blurRad="38100" dist="38100" dir="2700000" algn="tl">
                  <a:srgbClr val="000000">
                    <a:alpha val="43137"/>
                  </a:srgbClr>
                </a:outerShdw>
              </a:effectLst>
            </a:endParaRPr>
          </a:p>
        </p:txBody>
      </p:sp>
      <p:sp>
        <p:nvSpPr>
          <p:cNvPr id="8" name="矩形 7"/>
          <p:cNvSpPr/>
          <p:nvPr/>
        </p:nvSpPr>
        <p:spPr>
          <a:xfrm>
            <a:off x="6660232" y="1844824"/>
            <a:ext cx="2304256" cy="57606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effectLst>
                  <a:outerShdw blurRad="38100" dist="38100" dir="2700000" algn="tl">
                    <a:srgbClr val="000000">
                      <a:alpha val="43137"/>
                    </a:srgbClr>
                  </a:outerShdw>
                </a:effectLst>
              </a:rPr>
              <a:t>中断频率可降低为原来的</a:t>
            </a:r>
            <a:r>
              <a:rPr lang="en-US" altLang="zh-CN" dirty="0" smtClean="0">
                <a:solidFill>
                  <a:srgbClr val="C00000"/>
                </a:solidFill>
                <a:effectLst>
                  <a:outerShdw blurRad="38100" dist="38100" dir="2700000" algn="tl">
                    <a:srgbClr val="000000">
                      <a:alpha val="43137"/>
                    </a:srgbClr>
                  </a:outerShdw>
                </a:effectLst>
              </a:rPr>
              <a:t>1/8</a:t>
            </a:r>
            <a:endParaRPr lang="zh-CN" altLang="en-US" dirty="0">
              <a:solidFill>
                <a:srgbClr val="C00000"/>
              </a:solidFill>
              <a:effectLst>
                <a:outerShdw blurRad="38100" dist="38100" dir="2700000" algn="tl">
                  <a:srgbClr val="000000">
                    <a:alpha val="43137"/>
                  </a:srgbClr>
                </a:outerShdw>
              </a:effectLst>
            </a:endParaRPr>
          </a:p>
        </p:txBody>
      </p:sp>
      <p:sp>
        <p:nvSpPr>
          <p:cNvPr id="9" name="矩形 8"/>
          <p:cNvSpPr/>
          <p:nvPr/>
        </p:nvSpPr>
        <p:spPr>
          <a:xfrm>
            <a:off x="6660232" y="3789040"/>
            <a:ext cx="2304256" cy="57606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effectLst>
                  <a:outerShdw blurRad="38100" dist="38100" dir="2700000" algn="tl">
                    <a:srgbClr val="000000">
                      <a:alpha val="43137"/>
                    </a:srgbClr>
                  </a:outerShdw>
                </a:effectLst>
              </a:rPr>
              <a:t>中断处理时间可放宽到</a:t>
            </a:r>
            <a:r>
              <a:rPr lang="en-US" altLang="zh-CN" dirty="0" smtClean="0">
                <a:solidFill>
                  <a:srgbClr val="C00000"/>
                </a:solidFill>
                <a:effectLst>
                  <a:outerShdw blurRad="38100" dist="38100" dir="2700000" algn="tl">
                    <a:srgbClr val="000000">
                      <a:alpha val="43137"/>
                    </a:srgbClr>
                  </a:outerShdw>
                </a:effectLst>
              </a:rPr>
              <a:t>800</a:t>
            </a:r>
            <a:r>
              <a:rPr lang="el-GR" altLang="zh-CN" dirty="0">
                <a:solidFill>
                  <a:srgbClr val="C00000"/>
                </a:solidFill>
                <a:effectLst>
                  <a:outerShdw blurRad="38100" dist="38100" dir="2700000" algn="tl">
                    <a:srgbClr val="000000">
                      <a:alpha val="43137"/>
                    </a:srgbClr>
                  </a:outerShdw>
                </a:effectLst>
                <a:ea typeface="宋体" pitchFamily="2" charset="-122"/>
              </a:rPr>
              <a:t> μ</a:t>
            </a:r>
            <a:r>
              <a:rPr lang="en-US" altLang="zh-CN" dirty="0">
                <a:solidFill>
                  <a:srgbClr val="C00000"/>
                </a:solidFill>
                <a:effectLst>
                  <a:outerShdw blurRad="38100" dist="38100" dir="2700000" algn="tl">
                    <a:srgbClr val="000000">
                      <a:alpha val="43137"/>
                    </a:srgbClr>
                  </a:outerShdw>
                </a:effectLst>
                <a:ea typeface="宋体" pitchFamily="2" charset="-122"/>
              </a:rPr>
              <a:t>s</a:t>
            </a:r>
            <a:endParaRPr lang="zh-CN" altLang="en-US" dirty="0">
              <a:solidFill>
                <a:srgbClr val="C0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7968A4C2-2522-433B-9967-4C0311F446C2}" type="slidenum">
              <a:rPr lang="en-US" altLang="zh-CN"/>
            </a:fld>
            <a:endParaRPr lang="en-US" altLang="zh-CN"/>
          </a:p>
        </p:txBody>
      </p:sp>
      <p:sp>
        <p:nvSpPr>
          <p:cNvPr id="502786" name="Rectangle 2"/>
          <p:cNvSpPr>
            <a:spLocks noGrp="1" noChangeArrowheads="1"/>
          </p:cNvSpPr>
          <p:nvPr>
            <p:ph type="title"/>
          </p:nvPr>
        </p:nvSpPr>
        <p:spPr/>
        <p:txBody>
          <a:bodyPr/>
          <a:lstStyle/>
          <a:p>
            <a:pPr algn="l"/>
            <a:r>
              <a:rPr lang="en-US" altLang="zh-CN" sz="3600" dirty="0" smtClean="0"/>
              <a:t>6.7.2  </a:t>
            </a:r>
            <a:r>
              <a:rPr lang="zh-CN" altLang="en-US" sz="3600" dirty="0">
                <a:latin typeface="黑体" panose="02010609060101010101" pitchFamily="49" charset="-122"/>
              </a:rPr>
              <a:t>单缓冲和双缓冲</a:t>
            </a:r>
            <a:endParaRPr lang="zh-CN" altLang="en-US" sz="3600" dirty="0">
              <a:latin typeface="黑体" panose="02010609060101010101" pitchFamily="49" charset="-122"/>
            </a:endParaRPr>
          </a:p>
        </p:txBody>
      </p:sp>
      <p:sp>
        <p:nvSpPr>
          <p:cNvPr id="502787" name="Text Box 3"/>
          <p:cNvSpPr txBox="1">
            <a:spLocks noChangeArrowheads="1"/>
          </p:cNvSpPr>
          <p:nvPr/>
        </p:nvSpPr>
        <p:spPr bwMode="auto">
          <a:xfrm>
            <a:off x="323528" y="1353345"/>
            <a:ext cx="8289925" cy="299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80604020202020204" pitchFamily="34" charset="0"/>
                <a:ea typeface="宋体" pitchFamily="2" charset="-122"/>
              </a:defRPr>
            </a:lvl1pPr>
            <a:lvl2pPr marL="914400" indent="-457200">
              <a:spcBef>
                <a:spcPct val="0"/>
              </a:spcBef>
              <a:defRPr>
                <a:solidFill>
                  <a:schemeClr val="tx1"/>
                </a:solidFill>
                <a:latin typeface="Arial" panose="02080604020202020204" pitchFamily="34" charset="0"/>
                <a:ea typeface="宋体" pitchFamily="2" charset="-122"/>
              </a:defRPr>
            </a:lvl2pPr>
            <a:lvl3pPr marL="1371600" indent="-457200">
              <a:spcBef>
                <a:spcPct val="0"/>
              </a:spcBef>
              <a:defRPr>
                <a:solidFill>
                  <a:schemeClr val="tx1"/>
                </a:solidFill>
                <a:latin typeface="Arial" panose="02080604020202020204" pitchFamily="34" charset="0"/>
                <a:ea typeface="宋体" pitchFamily="2" charset="-122"/>
              </a:defRPr>
            </a:lvl3pPr>
            <a:lvl4pPr marL="1828800" indent="-457200">
              <a:spcBef>
                <a:spcPct val="0"/>
              </a:spcBef>
              <a:defRPr>
                <a:solidFill>
                  <a:schemeClr val="tx1"/>
                </a:solidFill>
                <a:latin typeface="Arial" panose="02080604020202020204" pitchFamily="34" charset="0"/>
                <a:ea typeface="宋体" pitchFamily="2" charset="-122"/>
              </a:defRPr>
            </a:lvl4pPr>
            <a:lvl5pPr marL="2286000" indent="-457200">
              <a:spcBef>
                <a:spcPct val="0"/>
              </a:spcBef>
              <a:defRPr>
                <a:solidFill>
                  <a:schemeClr val="tx1"/>
                </a:solidFill>
                <a:latin typeface="Arial" panose="02080604020202020204" pitchFamily="34" charset="0"/>
                <a:ea typeface="宋体" pitchFamily="2" charset="-122"/>
              </a:defRPr>
            </a:lvl5pPr>
            <a:lvl6pPr marL="2743200" indent="-457200" fontAlgn="base">
              <a:spcBef>
                <a:spcPct val="0"/>
              </a:spcBef>
              <a:spcAft>
                <a:spcPct val="0"/>
              </a:spcAft>
              <a:defRPr>
                <a:solidFill>
                  <a:schemeClr val="tx1"/>
                </a:solidFill>
                <a:latin typeface="Arial" panose="02080604020202020204" pitchFamily="34" charset="0"/>
                <a:ea typeface="宋体" pitchFamily="2" charset="-122"/>
              </a:defRPr>
            </a:lvl6pPr>
            <a:lvl7pPr marL="3200400" indent="-457200" fontAlgn="base">
              <a:spcBef>
                <a:spcPct val="0"/>
              </a:spcBef>
              <a:spcAft>
                <a:spcPct val="0"/>
              </a:spcAft>
              <a:defRPr>
                <a:solidFill>
                  <a:schemeClr val="tx1"/>
                </a:solidFill>
                <a:latin typeface="Arial" panose="02080604020202020204" pitchFamily="34" charset="0"/>
                <a:ea typeface="宋体" pitchFamily="2" charset="-122"/>
              </a:defRPr>
            </a:lvl7pPr>
            <a:lvl8pPr marL="3657600" indent="-457200" fontAlgn="base">
              <a:spcBef>
                <a:spcPct val="0"/>
              </a:spcBef>
              <a:spcAft>
                <a:spcPct val="0"/>
              </a:spcAft>
              <a:defRPr>
                <a:solidFill>
                  <a:schemeClr val="tx1"/>
                </a:solidFill>
                <a:latin typeface="Arial" panose="02080604020202020204" pitchFamily="34" charset="0"/>
                <a:ea typeface="宋体" pitchFamily="2" charset="-122"/>
              </a:defRPr>
            </a:lvl8pPr>
            <a:lvl9pPr marL="4114800" indent="-457200" fontAlgn="base">
              <a:spcBef>
                <a:spcPct val="0"/>
              </a:spcBef>
              <a:spcAft>
                <a:spcPct val="0"/>
              </a:spcAft>
              <a:defRPr>
                <a:solidFill>
                  <a:schemeClr val="tx1"/>
                </a:solidFill>
                <a:latin typeface="Arial" panose="02080604020202020204" pitchFamily="34" charset="0"/>
                <a:ea typeface="宋体" pitchFamily="2" charset="-122"/>
              </a:defRPr>
            </a:lvl9pPr>
          </a:lstStyle>
          <a:p>
            <a:pPr lvl="1">
              <a:spcBef>
                <a:spcPct val="30000"/>
              </a:spcBef>
            </a:pPr>
            <a:r>
              <a:rPr kumimoji="1" lang="en-US" altLang="zh-CN" sz="2800" dirty="0">
                <a:solidFill>
                  <a:srgbClr val="002060"/>
                </a:solidFill>
                <a:latin typeface="Times New Roman" pitchFamily="18" charset="0"/>
                <a:ea typeface="黑体" panose="02010609060101010101" pitchFamily="49" charset="-122"/>
              </a:rPr>
              <a:t>1</a:t>
            </a:r>
            <a:r>
              <a:rPr kumimoji="1" lang="zh-CN" altLang="en-US" sz="2800" dirty="0">
                <a:solidFill>
                  <a:srgbClr val="002060"/>
                </a:solidFill>
                <a:latin typeface="Times New Roman" pitchFamily="18" charset="0"/>
                <a:ea typeface="黑体" panose="02010609060101010101" pitchFamily="49" charset="-122"/>
              </a:rPr>
              <a:t>．单缓冲</a:t>
            </a:r>
            <a:r>
              <a:rPr kumimoji="1" lang="zh-CN" altLang="en-US" sz="2800" dirty="0">
                <a:solidFill>
                  <a:srgbClr val="002060"/>
                </a:solidFill>
                <a:latin typeface="宋体" pitchFamily="2" charset="-122"/>
              </a:rPr>
              <a:t> </a:t>
            </a:r>
            <a:endParaRPr kumimoji="1" lang="zh-CN" altLang="en-US" sz="2800" dirty="0">
              <a:solidFill>
                <a:srgbClr val="002060"/>
              </a:solidFill>
              <a:latin typeface="宋体" pitchFamily="2" charset="-122"/>
            </a:endParaRPr>
          </a:p>
          <a:p>
            <a:pPr lvl="2">
              <a:spcBef>
                <a:spcPct val="20000"/>
              </a:spcBef>
            </a:pPr>
            <a:r>
              <a:rPr kumimoji="1" lang="zh-CN" altLang="en-US" sz="2800" dirty="0">
                <a:latin typeface="宋体" pitchFamily="2" charset="-122"/>
              </a:rPr>
              <a:t>在块设备输入时，假定： </a:t>
            </a:r>
            <a:endParaRPr kumimoji="1" lang="zh-CN" altLang="en-US" sz="2800" dirty="0">
              <a:latin typeface="宋体" pitchFamily="2" charset="-122"/>
            </a:endParaRPr>
          </a:p>
          <a:p>
            <a:pPr lvl="2">
              <a:spcBef>
                <a:spcPct val="20000"/>
              </a:spcBef>
              <a:buClr>
                <a:srgbClr val="0000FF"/>
              </a:buClr>
              <a:buFont typeface="Wingdings" panose="05000000000000000000" pitchFamily="2" charset="2"/>
              <a:buChar char="n"/>
            </a:pPr>
            <a:r>
              <a:rPr kumimoji="1" lang="zh-CN" altLang="en-US" sz="2800" dirty="0">
                <a:latin typeface="宋体" pitchFamily="2" charset="-122"/>
              </a:rPr>
              <a:t>从磁盘把一块数据输入到缓冲区的时间为</a:t>
            </a:r>
            <a:r>
              <a:rPr kumimoji="1" lang="en-US" altLang="zh-CN" sz="2800" dirty="0">
                <a:latin typeface="宋体" pitchFamily="2" charset="-122"/>
              </a:rPr>
              <a:t>T </a:t>
            </a:r>
            <a:endParaRPr kumimoji="1" lang="en-US" altLang="zh-CN" sz="2800" dirty="0">
              <a:latin typeface="宋体" pitchFamily="2" charset="-122"/>
            </a:endParaRPr>
          </a:p>
          <a:p>
            <a:pPr lvl="2">
              <a:spcBef>
                <a:spcPct val="20000"/>
              </a:spcBef>
              <a:buClr>
                <a:srgbClr val="0000FF"/>
              </a:buClr>
              <a:buFont typeface="Wingdings" panose="05000000000000000000" pitchFamily="2" charset="2"/>
              <a:buChar char="n"/>
            </a:pPr>
            <a:r>
              <a:rPr kumimoji="1" lang="zh-CN" altLang="en-US" sz="2800" dirty="0">
                <a:latin typeface="宋体" pitchFamily="2" charset="-122"/>
              </a:rPr>
              <a:t>操作系统将该缓冲区数据送到用户区的时间为</a:t>
            </a:r>
            <a:r>
              <a:rPr kumimoji="1" lang="en-US" altLang="zh-CN" sz="2800" dirty="0">
                <a:latin typeface="宋体" pitchFamily="2" charset="-122"/>
              </a:rPr>
              <a:t>M </a:t>
            </a:r>
            <a:endParaRPr kumimoji="1" lang="en-US" altLang="zh-CN" sz="2800" dirty="0">
              <a:latin typeface="宋体" pitchFamily="2" charset="-122"/>
            </a:endParaRPr>
          </a:p>
          <a:p>
            <a:pPr lvl="2">
              <a:spcBef>
                <a:spcPct val="20000"/>
              </a:spcBef>
              <a:buClr>
                <a:srgbClr val="0000FF"/>
              </a:buClr>
              <a:buFont typeface="Wingdings" panose="05000000000000000000" pitchFamily="2" charset="2"/>
              <a:buChar char="n"/>
            </a:pPr>
            <a:r>
              <a:rPr kumimoji="1" lang="en-US" altLang="zh-CN" sz="2800" dirty="0">
                <a:latin typeface="宋体" pitchFamily="2" charset="-122"/>
              </a:rPr>
              <a:t>CPU</a:t>
            </a:r>
            <a:r>
              <a:rPr kumimoji="1" lang="zh-CN" altLang="en-US" sz="2800" dirty="0">
                <a:latin typeface="宋体" pitchFamily="2" charset="-122"/>
              </a:rPr>
              <a:t>对这块数据处理（计算）时间为</a:t>
            </a:r>
            <a:r>
              <a:rPr kumimoji="1" lang="en-US" altLang="zh-CN" sz="2800" dirty="0">
                <a:latin typeface="宋体" pitchFamily="2" charset="-122"/>
              </a:rPr>
              <a:t>C </a:t>
            </a:r>
            <a:endParaRPr kumimoji="1" lang="en-US" altLang="zh-CN" sz="2800" dirty="0">
              <a:latin typeface="宋体" pitchFamily="2" charset="-122"/>
            </a:endParaRPr>
          </a:p>
        </p:txBody>
      </p:sp>
      <p:grpSp>
        <p:nvGrpSpPr>
          <p:cNvPr id="502788" name="Group 4"/>
          <p:cNvGrpSpPr/>
          <p:nvPr/>
        </p:nvGrpSpPr>
        <p:grpSpPr bwMode="auto">
          <a:xfrm>
            <a:off x="641350" y="4400550"/>
            <a:ext cx="7673975" cy="1616075"/>
            <a:chOff x="737" y="2613"/>
            <a:chExt cx="4834" cy="1018"/>
          </a:xfrm>
        </p:grpSpPr>
        <p:sp>
          <p:nvSpPr>
            <p:cNvPr id="502789" name="Rectangle 5"/>
            <p:cNvSpPr>
              <a:spLocks noChangeArrowheads="1"/>
            </p:cNvSpPr>
            <p:nvPr/>
          </p:nvSpPr>
          <p:spPr bwMode="auto">
            <a:xfrm>
              <a:off x="783" y="2938"/>
              <a:ext cx="1124" cy="693"/>
            </a:xfrm>
            <a:prstGeom prst="rect">
              <a:avLst/>
            </a:prstGeom>
            <a:noFill/>
            <a:ln w="2857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30000"/>
                </a:spcBef>
              </a:pPr>
              <a:r>
                <a:rPr kumimoji="1" lang="zh-CN" altLang="en-US">
                  <a:ea typeface="宋体" pitchFamily="2" charset="-122"/>
                </a:rPr>
                <a:t>处理</a:t>
              </a:r>
              <a:r>
                <a:rPr kumimoji="1" lang="en-US" altLang="zh-CN">
                  <a:ea typeface="宋体" pitchFamily="2" charset="-122"/>
                </a:rPr>
                <a:t>(C)</a:t>
              </a:r>
              <a:endParaRPr kumimoji="1" lang="en-US" altLang="zh-CN">
                <a:ea typeface="宋体" pitchFamily="2" charset="-122"/>
              </a:endParaRPr>
            </a:p>
            <a:p>
              <a:pPr algn="ctr">
                <a:spcBef>
                  <a:spcPct val="30000"/>
                </a:spcBef>
              </a:pPr>
              <a:endParaRPr kumimoji="1" lang="en-US" altLang="zh-CN">
                <a:ea typeface="宋体" pitchFamily="2" charset="-122"/>
              </a:endParaRPr>
            </a:p>
          </p:txBody>
        </p:sp>
        <p:sp>
          <p:nvSpPr>
            <p:cNvPr id="502790" name="Rectangle 6"/>
            <p:cNvSpPr>
              <a:spLocks noChangeArrowheads="1"/>
            </p:cNvSpPr>
            <p:nvPr/>
          </p:nvSpPr>
          <p:spPr bwMode="auto">
            <a:xfrm>
              <a:off x="952" y="3307"/>
              <a:ext cx="749" cy="25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10800" anchor="ctr"/>
            <a:lstStyle/>
            <a:p>
              <a:pPr algn="ctr">
                <a:spcBef>
                  <a:spcPct val="0"/>
                </a:spcBef>
              </a:pPr>
              <a:r>
                <a:rPr kumimoji="1" lang="zh-CN" altLang="en-US">
                  <a:ea typeface="宋体" pitchFamily="2" charset="-122"/>
                </a:rPr>
                <a:t>工作区</a:t>
              </a:r>
              <a:endParaRPr kumimoji="1" lang="zh-CN" altLang="en-US">
                <a:ea typeface="宋体" pitchFamily="2" charset="-122"/>
              </a:endParaRPr>
            </a:p>
          </p:txBody>
        </p:sp>
        <p:sp>
          <p:nvSpPr>
            <p:cNvPr id="502791" name="Text Box 7"/>
            <p:cNvSpPr txBox="1">
              <a:spLocks noChangeArrowheads="1"/>
            </p:cNvSpPr>
            <p:nvPr/>
          </p:nvSpPr>
          <p:spPr bwMode="auto">
            <a:xfrm>
              <a:off x="737" y="2613"/>
              <a:ext cx="1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dirty="0">
                  <a:ea typeface="宋体" pitchFamily="2" charset="-122"/>
                </a:rPr>
                <a:t>用户进程</a:t>
              </a:r>
              <a:endParaRPr kumimoji="1" lang="zh-CN" altLang="en-US" dirty="0">
                <a:ea typeface="宋体" pitchFamily="2" charset="-122"/>
              </a:endParaRPr>
            </a:p>
          </p:txBody>
        </p:sp>
        <p:sp>
          <p:nvSpPr>
            <p:cNvPr id="502792" name="Rectangle 8"/>
            <p:cNvSpPr>
              <a:spLocks noChangeArrowheads="1"/>
            </p:cNvSpPr>
            <p:nvPr/>
          </p:nvSpPr>
          <p:spPr bwMode="auto">
            <a:xfrm>
              <a:off x="2821" y="3266"/>
              <a:ext cx="911" cy="306"/>
            </a:xfrm>
            <a:prstGeom prst="rect">
              <a:avLst/>
            </a:prstGeom>
            <a:noFill/>
            <a:ln w="2857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nchor="ctr"/>
            <a:lstStyle/>
            <a:p>
              <a:pPr algn="ctr">
                <a:spcBef>
                  <a:spcPct val="30000"/>
                </a:spcBef>
              </a:pPr>
              <a:r>
                <a:rPr kumimoji="1" lang="zh-CN" altLang="en-US">
                  <a:ea typeface="宋体" pitchFamily="2" charset="-122"/>
                </a:rPr>
                <a:t>缓冲区</a:t>
              </a:r>
              <a:endParaRPr kumimoji="1" lang="zh-CN" altLang="en-US">
                <a:ea typeface="宋体" pitchFamily="2" charset="-122"/>
              </a:endParaRPr>
            </a:p>
          </p:txBody>
        </p:sp>
        <p:sp>
          <p:nvSpPr>
            <p:cNvPr id="502793" name="Text Box 9"/>
            <p:cNvSpPr txBox="1">
              <a:spLocks noChangeArrowheads="1"/>
            </p:cNvSpPr>
            <p:nvPr/>
          </p:nvSpPr>
          <p:spPr bwMode="auto">
            <a:xfrm>
              <a:off x="4674" y="3275"/>
              <a:ext cx="897"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a:ea typeface="宋体" pitchFamily="2" charset="-122"/>
                </a:rPr>
                <a:t>I/O</a:t>
              </a:r>
              <a:r>
                <a:rPr kumimoji="1" lang="zh-CN" altLang="en-US">
                  <a:ea typeface="宋体" pitchFamily="2" charset="-122"/>
                </a:rPr>
                <a:t>设备</a:t>
              </a:r>
              <a:endParaRPr kumimoji="1" lang="zh-CN" altLang="en-US">
                <a:ea typeface="宋体" pitchFamily="2" charset="-122"/>
              </a:endParaRPr>
            </a:p>
          </p:txBody>
        </p:sp>
        <p:sp>
          <p:nvSpPr>
            <p:cNvPr id="502794" name="Line 10"/>
            <p:cNvSpPr>
              <a:spLocks noChangeShapeType="1"/>
            </p:cNvSpPr>
            <p:nvPr/>
          </p:nvSpPr>
          <p:spPr bwMode="auto">
            <a:xfrm flipH="1">
              <a:off x="3730" y="3411"/>
              <a:ext cx="991" cy="0"/>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2795" name="Line 11"/>
            <p:cNvSpPr>
              <a:spLocks noChangeShapeType="1"/>
            </p:cNvSpPr>
            <p:nvPr/>
          </p:nvSpPr>
          <p:spPr bwMode="auto">
            <a:xfrm flipH="1">
              <a:off x="1700" y="3420"/>
              <a:ext cx="1114" cy="0"/>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2796" name="Text Box 12"/>
            <p:cNvSpPr txBox="1">
              <a:spLocks noChangeArrowheads="1"/>
            </p:cNvSpPr>
            <p:nvPr/>
          </p:nvSpPr>
          <p:spPr bwMode="auto">
            <a:xfrm>
              <a:off x="3824" y="3143"/>
              <a:ext cx="897"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zh-CN" altLang="en-US">
                  <a:ea typeface="宋体" pitchFamily="2" charset="-122"/>
                </a:rPr>
                <a:t>输入</a:t>
              </a:r>
              <a:r>
                <a:rPr kumimoji="1" lang="en-US" altLang="zh-CN">
                  <a:ea typeface="宋体" pitchFamily="2" charset="-122"/>
                </a:rPr>
                <a:t>(T)</a:t>
              </a:r>
              <a:endParaRPr kumimoji="1" lang="en-US" altLang="zh-CN">
                <a:ea typeface="宋体" pitchFamily="2" charset="-122"/>
              </a:endParaRPr>
            </a:p>
          </p:txBody>
        </p:sp>
        <p:sp>
          <p:nvSpPr>
            <p:cNvPr id="502797" name="Text Box 13"/>
            <p:cNvSpPr txBox="1">
              <a:spLocks noChangeArrowheads="1"/>
            </p:cNvSpPr>
            <p:nvPr/>
          </p:nvSpPr>
          <p:spPr bwMode="auto">
            <a:xfrm>
              <a:off x="1926" y="3153"/>
              <a:ext cx="897"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zh-CN" altLang="en-US">
                  <a:ea typeface="宋体" pitchFamily="2" charset="-122"/>
                </a:rPr>
                <a:t>传输</a:t>
              </a:r>
              <a:r>
                <a:rPr kumimoji="1" lang="en-US" altLang="zh-CN">
                  <a:ea typeface="宋体" pitchFamily="2" charset="-122"/>
                </a:rPr>
                <a:t>(M)</a:t>
              </a:r>
              <a:endParaRPr kumimoji="1" lang="en-US" altLang="zh-CN">
                <a:ea typeface="宋体" pitchFamily="2" charset="-122"/>
              </a:endParaRPr>
            </a:p>
          </p:txBody>
        </p:sp>
      </p:gr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fld>
            <a:endParaRPr lang="en-US" altLang="zh-CN"/>
          </a:p>
        </p:txBody>
      </p:sp>
      <p:pic>
        <p:nvPicPr>
          <p:cNvPr id="5" name="Picture 4" descr="6-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576" y="764704"/>
            <a:ext cx="7632848" cy="3943101"/>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2"/>
          <p:cNvSpPr txBox="1">
            <a:spLocks noChangeArrowheads="1"/>
          </p:cNvSpPr>
          <p:nvPr/>
        </p:nvSpPr>
        <p:spPr bwMode="auto">
          <a:xfrm>
            <a:off x="495300" y="52292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宋体" pitchFamily="2" charset="-122"/>
                <a:ea typeface="宋体" pitchFamily="2" charset="-122"/>
              </a:rPr>
              <a:t>由于</a:t>
            </a:r>
            <a:r>
              <a:rPr kumimoji="1" lang="en-US" altLang="zh-CN" sz="2800" dirty="0">
                <a:latin typeface="宋体" pitchFamily="2" charset="-122"/>
                <a:ea typeface="宋体" pitchFamily="2" charset="-122"/>
              </a:rPr>
              <a:t>T</a:t>
            </a:r>
            <a:r>
              <a:rPr kumimoji="1" lang="zh-CN" altLang="en-US" sz="2800" dirty="0">
                <a:latin typeface="宋体" pitchFamily="2" charset="-122"/>
                <a:ea typeface="宋体" pitchFamily="2" charset="-122"/>
              </a:rPr>
              <a:t>和</a:t>
            </a:r>
            <a:r>
              <a:rPr kumimoji="1" lang="en-US" altLang="zh-CN" sz="2800" dirty="0">
                <a:latin typeface="宋体" pitchFamily="2" charset="-122"/>
                <a:ea typeface="宋体" pitchFamily="2" charset="-122"/>
              </a:rPr>
              <a:t>C</a:t>
            </a:r>
            <a:r>
              <a:rPr kumimoji="1" lang="zh-CN" altLang="en-US" sz="2800" dirty="0">
                <a:latin typeface="宋体" pitchFamily="2" charset="-122"/>
                <a:ea typeface="宋体" pitchFamily="2" charset="-122"/>
              </a:rPr>
              <a:t>是可以并行的，故系统处理一块数据的时间可表示为 </a:t>
            </a:r>
            <a:r>
              <a:rPr kumimoji="1" lang="en-US" altLang="zh-CN" sz="2800" dirty="0">
                <a:solidFill>
                  <a:srgbClr val="0000FF"/>
                </a:solidFill>
                <a:ea typeface="宋体" pitchFamily="2" charset="-122"/>
              </a:rPr>
              <a:t>Max(T, C) + M</a:t>
            </a:r>
            <a:r>
              <a:rPr kumimoji="1" lang="zh-CN" altLang="en-US" sz="2800" dirty="0">
                <a:latin typeface="宋体" pitchFamily="2" charset="-122"/>
                <a:ea typeface="宋体" pitchFamily="2" charset="-122"/>
              </a:rPr>
              <a:t>。</a:t>
            </a:r>
            <a:endParaRPr kumimoji="1" lang="zh-CN" altLang="en-US" sz="2800" dirty="0">
              <a:latin typeface="宋体" pitchFamily="2" charset="-122"/>
              <a:ea typeface="宋体" pitchFamily="2" charset="-122"/>
            </a:endParaRPr>
          </a:p>
        </p:txBody>
      </p:sp>
      <p:sp>
        <p:nvSpPr>
          <p:cNvPr id="7" name="Text Box 32"/>
          <p:cNvSpPr txBox="1">
            <a:spLocks noChangeArrowheads="1"/>
          </p:cNvSpPr>
          <p:nvPr/>
        </p:nvSpPr>
        <p:spPr bwMode="auto">
          <a:xfrm>
            <a:off x="1979712" y="4786966"/>
            <a:ext cx="45862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dirty="0" smtClean="0">
                <a:latin typeface="楷体_GB2312" pitchFamily="49" charset="-122"/>
              </a:rPr>
              <a:t>图</a:t>
            </a:r>
            <a:r>
              <a:rPr kumimoji="1" lang="en-US" altLang="zh-CN" dirty="0" smtClean="0">
                <a:latin typeface="楷体_GB2312" pitchFamily="49" charset="-122"/>
              </a:rPr>
              <a:t>6-23 </a:t>
            </a:r>
            <a:r>
              <a:rPr kumimoji="1" lang="zh-CN" altLang="en-US" dirty="0">
                <a:latin typeface="楷体_GB2312" pitchFamily="49" charset="-122"/>
              </a:rPr>
              <a:t>单缓冲工作示意图</a:t>
            </a:r>
            <a:endParaRPr kumimoji="1" lang="zh-CN" altLang="en-US" dirty="0">
              <a:latin typeface="楷体_GB2312" pitchFamily="49"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542EB75-E8C9-471E-89A1-8BB685DDEE66}" type="slidenum">
              <a:rPr lang="en-US" altLang="zh-CN"/>
            </a:fld>
            <a:endParaRPr lang="en-US" altLang="zh-CN"/>
          </a:p>
        </p:txBody>
      </p:sp>
      <p:sp>
        <p:nvSpPr>
          <p:cNvPr id="504834" name="Rectangle 2"/>
          <p:cNvSpPr>
            <a:spLocks noGrp="1" noChangeArrowheads="1"/>
          </p:cNvSpPr>
          <p:nvPr>
            <p:ph type="title"/>
          </p:nvPr>
        </p:nvSpPr>
        <p:spPr>
          <a:xfrm>
            <a:off x="323850" y="257175"/>
            <a:ext cx="7885113" cy="500063"/>
          </a:xfrm>
        </p:spPr>
        <p:txBody>
          <a:bodyPr>
            <a:noAutofit/>
          </a:bodyPr>
          <a:lstStyle/>
          <a:p>
            <a:pPr algn="l"/>
            <a:r>
              <a:rPr lang="en-US" altLang="zh-CN" sz="2800" dirty="0">
                <a:solidFill>
                  <a:srgbClr val="002060"/>
                </a:solidFill>
                <a:latin typeface="Times New Roman" pitchFamily="18" charset="0"/>
              </a:rPr>
              <a:t>2. </a:t>
            </a:r>
            <a:r>
              <a:rPr lang="zh-CN" altLang="en-US" sz="2800" dirty="0">
                <a:solidFill>
                  <a:srgbClr val="002060"/>
                </a:solidFill>
                <a:latin typeface="Times New Roman" pitchFamily="18" charset="0"/>
              </a:rPr>
              <a:t>双缓冲</a:t>
            </a:r>
            <a:r>
              <a:rPr lang="zh-CN" altLang="en-US" sz="2800" dirty="0">
                <a:solidFill>
                  <a:srgbClr val="002060"/>
                </a:solidFill>
                <a:latin typeface="仿宋_GB2312" pitchFamily="49" charset="-122"/>
                <a:ea typeface="仿宋_GB2312" pitchFamily="49" charset="-122"/>
              </a:rPr>
              <a:t> </a:t>
            </a:r>
            <a:endParaRPr lang="zh-CN" altLang="en-US" sz="2800" dirty="0">
              <a:solidFill>
                <a:srgbClr val="002060"/>
              </a:solidFill>
              <a:latin typeface="仿宋_GB2312" pitchFamily="49" charset="-122"/>
              <a:ea typeface="仿宋_GB2312" pitchFamily="49" charset="-122"/>
            </a:endParaRPr>
          </a:p>
        </p:txBody>
      </p:sp>
      <p:sp>
        <p:nvSpPr>
          <p:cNvPr id="504835" name="Rectangle 3"/>
          <p:cNvSpPr>
            <a:spLocks noGrp="1" noChangeArrowheads="1"/>
          </p:cNvSpPr>
          <p:nvPr>
            <p:ph type="body" idx="1"/>
          </p:nvPr>
        </p:nvSpPr>
        <p:spPr>
          <a:xfrm>
            <a:off x="304800" y="1031875"/>
            <a:ext cx="8650288" cy="5332413"/>
          </a:xfrm>
        </p:spPr>
        <p:txBody>
          <a:bodyPr/>
          <a:lstStyle/>
          <a:p>
            <a:pPr>
              <a:lnSpc>
                <a:spcPct val="110000"/>
              </a:lnSpc>
              <a:buFont typeface="Wingdings" panose="05000000000000000000" pitchFamily="2" charset="2"/>
              <a:buNone/>
            </a:pPr>
            <a:r>
              <a:rPr lang="en-US" altLang="zh-CN" sz="2800" dirty="0">
                <a:latin typeface="宋体" pitchFamily="2" charset="-122"/>
              </a:rPr>
              <a:t>  </a:t>
            </a:r>
            <a:r>
              <a:rPr lang="zh-CN" altLang="en-US" sz="2800" dirty="0">
                <a:latin typeface="宋体" pitchFamily="2" charset="-122"/>
              </a:rPr>
              <a:t>在设备输入时，先将数据送入第一个缓冲区，装满后便转向第二个缓冲区。此时操作系统可以从第一个缓冲区移出数据并送入用户进程，接着</a:t>
            </a:r>
            <a:r>
              <a:rPr lang="en-US" altLang="zh-CN" sz="2800" dirty="0"/>
              <a:t>CPU</a:t>
            </a:r>
            <a:r>
              <a:rPr lang="zh-CN" altLang="en-US" sz="2800" dirty="0">
                <a:latin typeface="宋体" pitchFamily="2" charset="-122"/>
              </a:rPr>
              <a:t>对数据进行计算。</a:t>
            </a:r>
            <a:r>
              <a:rPr lang="zh-CN" altLang="en-US" sz="2800" dirty="0"/>
              <a:t> </a:t>
            </a:r>
            <a:endParaRPr lang="zh-CN" altLang="en-US" sz="2800" dirty="0"/>
          </a:p>
          <a:p>
            <a:pPr lvl="1">
              <a:lnSpc>
                <a:spcPct val="110000"/>
              </a:lnSpc>
            </a:pPr>
            <a:r>
              <a:rPr lang="zh-CN" altLang="en-US" dirty="0">
                <a:solidFill>
                  <a:srgbClr val="0000FF"/>
                </a:solidFill>
                <a:latin typeface="Times New Roman" pitchFamily="18" charset="0"/>
                <a:ea typeface="楷体_GB2312" pitchFamily="49" charset="-122"/>
              </a:rPr>
              <a:t>若</a:t>
            </a:r>
            <a:r>
              <a:rPr lang="en-US" altLang="zh-CN" dirty="0">
                <a:solidFill>
                  <a:srgbClr val="0000FF"/>
                </a:solidFill>
                <a:latin typeface="Times New Roman" pitchFamily="18" charset="0"/>
                <a:ea typeface="楷体_GB2312" pitchFamily="49" charset="-122"/>
              </a:rPr>
              <a:t>C&lt;T</a:t>
            </a:r>
            <a:r>
              <a:rPr lang="zh-CN" altLang="en-US" dirty="0">
                <a:solidFill>
                  <a:srgbClr val="0000FF"/>
                </a:solidFill>
                <a:latin typeface="Times New Roman" pitchFamily="18" charset="0"/>
                <a:ea typeface="楷体_GB2312" pitchFamily="49" charset="-122"/>
              </a:rPr>
              <a:t>，因</a:t>
            </a:r>
            <a:r>
              <a:rPr lang="en-US" altLang="zh-CN" dirty="0">
                <a:solidFill>
                  <a:srgbClr val="0000FF"/>
                </a:solidFill>
                <a:latin typeface="Times New Roman" pitchFamily="18" charset="0"/>
                <a:ea typeface="楷体_GB2312" pitchFamily="49" charset="-122"/>
              </a:rPr>
              <a:t>M&lt;&lt;T</a:t>
            </a:r>
            <a:r>
              <a:rPr lang="zh-CN" altLang="en-US" dirty="0">
                <a:solidFill>
                  <a:srgbClr val="0000FF"/>
                </a:solidFill>
                <a:latin typeface="Times New Roman" pitchFamily="18" charset="0"/>
                <a:ea typeface="楷体_GB2312" pitchFamily="49" charset="-122"/>
              </a:rPr>
              <a:t>，系统处理一块数据的平均时间大约为</a:t>
            </a:r>
            <a:r>
              <a:rPr lang="en-US" altLang="zh-CN" dirty="0">
                <a:solidFill>
                  <a:srgbClr val="0000FF"/>
                </a:solidFill>
                <a:latin typeface="Times New Roman" pitchFamily="18" charset="0"/>
                <a:ea typeface="楷体_GB2312" pitchFamily="49" charset="-122"/>
              </a:rPr>
              <a:t>Max(T,C)</a:t>
            </a:r>
            <a:r>
              <a:rPr lang="zh-CN" altLang="en-US" dirty="0">
                <a:solidFill>
                  <a:srgbClr val="0000FF"/>
                </a:solidFill>
                <a:latin typeface="Times New Roman" pitchFamily="18" charset="0"/>
                <a:ea typeface="楷体_GB2312" pitchFamily="49" charset="-122"/>
              </a:rPr>
              <a:t>，可使块设备连续输入； </a:t>
            </a:r>
            <a:endParaRPr lang="zh-CN" altLang="en-US" dirty="0">
              <a:solidFill>
                <a:srgbClr val="0000FF"/>
              </a:solidFill>
              <a:latin typeface="Times New Roman" pitchFamily="18" charset="0"/>
              <a:ea typeface="楷体_GB2312" pitchFamily="49" charset="-122"/>
            </a:endParaRPr>
          </a:p>
          <a:p>
            <a:pPr lvl="1">
              <a:lnSpc>
                <a:spcPct val="110000"/>
              </a:lnSpc>
            </a:pPr>
            <a:r>
              <a:rPr lang="zh-CN" altLang="en-US" dirty="0">
                <a:solidFill>
                  <a:srgbClr val="0000FF"/>
                </a:solidFill>
                <a:latin typeface="Times New Roman" pitchFamily="18" charset="0"/>
                <a:ea typeface="楷体_GB2312" pitchFamily="49" charset="-122"/>
              </a:rPr>
              <a:t>若</a:t>
            </a:r>
            <a:r>
              <a:rPr lang="en-US" altLang="zh-CN" dirty="0">
                <a:solidFill>
                  <a:srgbClr val="0000FF"/>
                </a:solidFill>
                <a:latin typeface="Times New Roman" pitchFamily="18" charset="0"/>
                <a:ea typeface="楷体_GB2312" pitchFamily="49" charset="-122"/>
              </a:rPr>
              <a:t>C&gt;T</a:t>
            </a:r>
            <a:r>
              <a:rPr lang="zh-CN" altLang="en-US" dirty="0">
                <a:solidFill>
                  <a:srgbClr val="0000FF"/>
                </a:solidFill>
                <a:latin typeface="Times New Roman" pitchFamily="18" charset="0"/>
                <a:ea typeface="楷体_GB2312" pitchFamily="49" charset="-122"/>
              </a:rPr>
              <a:t>，系统处理一块数据的平均时间大约为</a:t>
            </a:r>
            <a:r>
              <a:rPr lang="en-US" altLang="zh-CN" dirty="0">
                <a:solidFill>
                  <a:srgbClr val="0000FF"/>
                </a:solidFill>
                <a:latin typeface="Times New Roman" pitchFamily="18" charset="0"/>
                <a:ea typeface="楷体_GB2312" pitchFamily="49" charset="-122"/>
              </a:rPr>
              <a:t>C+M</a:t>
            </a:r>
            <a:r>
              <a:rPr lang="zh-CN" altLang="en-US" dirty="0">
                <a:solidFill>
                  <a:srgbClr val="0000FF"/>
                </a:solidFill>
                <a:latin typeface="Times New Roman" pitchFamily="18" charset="0"/>
                <a:ea typeface="楷体_GB2312" pitchFamily="49" charset="-122"/>
              </a:rPr>
              <a:t>，即</a:t>
            </a:r>
            <a:r>
              <a:rPr lang="en-US" altLang="zh-CN" dirty="0" err="1">
                <a:solidFill>
                  <a:srgbClr val="0000FF"/>
                </a:solidFill>
                <a:latin typeface="Times New Roman" pitchFamily="18" charset="0"/>
                <a:ea typeface="楷体_GB2312" pitchFamily="49" charset="-122"/>
              </a:rPr>
              <a:t>M+Max</a:t>
            </a:r>
            <a:r>
              <a:rPr lang="en-US" altLang="zh-CN" dirty="0">
                <a:solidFill>
                  <a:srgbClr val="0000FF"/>
                </a:solidFill>
                <a:latin typeface="Times New Roman" pitchFamily="18" charset="0"/>
                <a:ea typeface="楷体_GB2312" pitchFamily="49" charset="-122"/>
              </a:rPr>
              <a:t>(T,C),</a:t>
            </a:r>
            <a:r>
              <a:rPr lang="zh-CN" altLang="en-US" dirty="0">
                <a:solidFill>
                  <a:srgbClr val="0000FF"/>
                </a:solidFill>
                <a:latin typeface="Times New Roman" pitchFamily="18" charset="0"/>
                <a:ea typeface="楷体_GB2312" pitchFamily="49" charset="-122"/>
              </a:rPr>
              <a:t>可使进程不必等待设备（</a:t>
            </a:r>
            <a:r>
              <a:rPr lang="en-US" altLang="zh-CN" dirty="0">
                <a:solidFill>
                  <a:srgbClr val="0000FF"/>
                </a:solidFill>
                <a:latin typeface="Times New Roman" pitchFamily="18" charset="0"/>
                <a:ea typeface="楷体_GB2312" pitchFamily="49" charset="-122"/>
              </a:rPr>
              <a:t>CPU</a:t>
            </a:r>
            <a:r>
              <a:rPr lang="zh-CN" altLang="en-US" dirty="0">
                <a:solidFill>
                  <a:srgbClr val="0000FF"/>
                </a:solidFill>
                <a:latin typeface="Times New Roman" pitchFamily="18" charset="0"/>
                <a:ea typeface="楷体_GB2312" pitchFamily="49" charset="-122"/>
              </a:rPr>
              <a:t>可以不停地计算）</a:t>
            </a:r>
            <a:r>
              <a:rPr lang="zh-CN" altLang="en-US" dirty="0">
                <a:solidFill>
                  <a:srgbClr val="0000FF"/>
                </a:solidFill>
              </a:rPr>
              <a:t> </a:t>
            </a:r>
            <a:endParaRPr lang="zh-CN" altLang="en-US" dirty="0">
              <a:solidFill>
                <a:srgbClr val="0000FF"/>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5" name="Rectangle 3"/>
          <p:cNvSpPr>
            <a:spLocks noGrp="1" noChangeArrowheads="1"/>
          </p:cNvSpPr>
          <p:nvPr>
            <p:ph type="body" idx="1"/>
          </p:nvPr>
        </p:nvSpPr>
        <p:spPr>
          <a:xfrm>
            <a:off x="0" y="5373688"/>
            <a:ext cx="9144000" cy="476250"/>
          </a:xfrm>
        </p:spPr>
        <p:txBody>
          <a:bodyPr>
            <a:normAutofit/>
          </a:bodyPr>
          <a:lstStyle/>
          <a:p>
            <a:pPr marL="0" indent="0" algn="ctr">
              <a:buNone/>
            </a:pPr>
            <a:r>
              <a:rPr lang="zh-CN" altLang="en-US" sz="2000" dirty="0"/>
              <a:t>图</a:t>
            </a:r>
            <a:r>
              <a:rPr lang="en-US" altLang="zh-CN" sz="2000" dirty="0"/>
              <a:t>6-24  </a:t>
            </a:r>
            <a:r>
              <a:rPr lang="zh-CN" altLang="en-US" sz="2000" dirty="0"/>
              <a:t>双缓冲工作示意图</a:t>
            </a:r>
            <a:endParaRPr lang="zh-CN" altLang="en-US" sz="2000" dirty="0"/>
          </a:p>
        </p:txBody>
      </p:sp>
      <p:pic>
        <p:nvPicPr>
          <p:cNvPr id="812036" name="Picture 4" descr="6-2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544" y="404664"/>
            <a:ext cx="8403171" cy="41044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95536" y="1340768"/>
            <a:ext cx="81661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kumimoji="1" lang="en-US" altLang="zh-CN" sz="3200" dirty="0" smtClean="0">
                <a:solidFill>
                  <a:srgbClr val="0000FF"/>
                </a:solidFill>
                <a:latin typeface="仿宋_GB2312" pitchFamily="49" charset="-122"/>
                <a:ea typeface="仿宋_GB2312" pitchFamily="49" charset="-122"/>
              </a:rPr>
              <a:t>【</a:t>
            </a:r>
            <a:r>
              <a:rPr kumimoji="1" lang="zh-CN" altLang="en-US" sz="3200" dirty="0" smtClean="0">
                <a:solidFill>
                  <a:srgbClr val="0000FF"/>
                </a:solidFill>
                <a:latin typeface="黑体" panose="02010609060101010101" pitchFamily="49" charset="-122"/>
                <a:ea typeface="黑体" panose="02010609060101010101" pitchFamily="49" charset="-122"/>
              </a:rPr>
              <a:t>例</a:t>
            </a:r>
            <a:r>
              <a:rPr kumimoji="1" lang="en-US" altLang="zh-CN" sz="3200" dirty="0" smtClean="0">
                <a:solidFill>
                  <a:srgbClr val="0000FF"/>
                </a:solidFill>
                <a:latin typeface="仿宋_GB2312" pitchFamily="49" charset="-122"/>
                <a:ea typeface="仿宋_GB2312" pitchFamily="49" charset="-122"/>
              </a:rPr>
              <a:t>】</a:t>
            </a:r>
            <a:r>
              <a:rPr kumimoji="1" lang="zh-CN" altLang="en-US" sz="3200" dirty="0">
                <a:latin typeface="仿宋_GB2312" pitchFamily="49" charset="-122"/>
                <a:ea typeface="仿宋_GB2312" pitchFamily="49" charset="-122"/>
              </a:rPr>
              <a:t>假定从磁盘把一块数据输入到单缓冲区的时间</a:t>
            </a:r>
            <a:r>
              <a:rPr kumimoji="1" lang="en-US" altLang="zh-CN" sz="3200" dirty="0">
                <a:latin typeface="仿宋_GB2312" pitchFamily="49" charset="-122"/>
                <a:ea typeface="仿宋_GB2312" pitchFamily="49" charset="-122"/>
              </a:rPr>
              <a:t>T</a:t>
            </a:r>
            <a:r>
              <a:rPr kumimoji="1" lang="zh-CN" altLang="en-US" sz="3200" dirty="0">
                <a:latin typeface="仿宋_GB2312" pitchFamily="49" charset="-122"/>
                <a:ea typeface="仿宋_GB2312" pitchFamily="49" charset="-122"/>
              </a:rPr>
              <a:t>为</a:t>
            </a:r>
            <a:r>
              <a:rPr kumimoji="1" lang="en-US" altLang="zh-CN" sz="3200" dirty="0">
                <a:latin typeface="仿宋_GB2312" pitchFamily="49" charset="-122"/>
                <a:ea typeface="仿宋_GB2312" pitchFamily="49" charset="-122"/>
              </a:rPr>
              <a:t>2000 </a:t>
            </a:r>
            <a:r>
              <a:rPr kumimoji="1" lang="en-US" altLang="zh-CN" sz="3200" dirty="0">
                <a:latin typeface="仿宋_GB2312" pitchFamily="49" charset="-122"/>
                <a:ea typeface="仿宋_GB2312" pitchFamily="49" charset="-122"/>
                <a:sym typeface="Symbol" panose="05050102010706020507" pitchFamily="18" charset="2"/>
              </a:rPr>
              <a:t></a:t>
            </a:r>
            <a:r>
              <a:rPr kumimoji="1" lang="en-US" altLang="zh-CN" sz="3200" dirty="0">
                <a:latin typeface="仿宋_GB2312" pitchFamily="49" charset="-122"/>
                <a:ea typeface="仿宋_GB2312" pitchFamily="49" charset="-122"/>
              </a:rPr>
              <a:t>s</a:t>
            </a:r>
            <a:r>
              <a:rPr kumimoji="1" lang="zh-CN" altLang="en-US" sz="3200" dirty="0">
                <a:latin typeface="仿宋_GB2312" pitchFamily="49" charset="-122"/>
                <a:ea typeface="仿宋_GB2312" pitchFamily="49" charset="-122"/>
              </a:rPr>
              <a:t>，将缓冲区中数据传送到用户区的时间</a:t>
            </a:r>
            <a:r>
              <a:rPr kumimoji="1" lang="en-US" altLang="zh-CN" sz="3200" dirty="0">
                <a:latin typeface="仿宋_GB2312" pitchFamily="49" charset="-122"/>
                <a:ea typeface="仿宋_GB2312" pitchFamily="49" charset="-122"/>
              </a:rPr>
              <a:t>M</a:t>
            </a:r>
            <a:r>
              <a:rPr kumimoji="1" lang="zh-CN" altLang="en-US" sz="3200" dirty="0">
                <a:latin typeface="仿宋_GB2312" pitchFamily="49" charset="-122"/>
                <a:ea typeface="仿宋_GB2312" pitchFamily="49" charset="-122"/>
              </a:rPr>
              <a:t>为</a:t>
            </a:r>
            <a:r>
              <a:rPr kumimoji="1" lang="en-US" altLang="zh-CN" sz="3200" dirty="0">
                <a:latin typeface="仿宋_GB2312" pitchFamily="49" charset="-122"/>
                <a:ea typeface="仿宋_GB2312" pitchFamily="49" charset="-122"/>
              </a:rPr>
              <a:t>50</a:t>
            </a:r>
            <a:r>
              <a:rPr kumimoji="1" lang="en-US" altLang="zh-CN" sz="3200" dirty="0">
                <a:latin typeface="仿宋_GB2312" pitchFamily="49" charset="-122"/>
                <a:ea typeface="仿宋_GB2312" pitchFamily="49" charset="-122"/>
                <a:sym typeface="Symbol" panose="05050102010706020507" pitchFamily="18" charset="2"/>
              </a:rPr>
              <a:t></a:t>
            </a:r>
            <a:r>
              <a:rPr kumimoji="1" lang="en-US" altLang="zh-CN" sz="3200" dirty="0">
                <a:latin typeface="仿宋_GB2312" pitchFamily="49" charset="-122"/>
                <a:ea typeface="仿宋_GB2312" pitchFamily="49" charset="-122"/>
              </a:rPr>
              <a:t>s</a:t>
            </a:r>
            <a:r>
              <a:rPr kumimoji="1" lang="zh-CN" altLang="en-US" sz="3200" dirty="0">
                <a:latin typeface="仿宋_GB2312" pitchFamily="49" charset="-122"/>
                <a:ea typeface="仿宋_GB2312" pitchFamily="49" charset="-122"/>
              </a:rPr>
              <a:t>，而</a:t>
            </a:r>
            <a:r>
              <a:rPr kumimoji="1" lang="en-US" altLang="zh-CN" sz="3200" dirty="0">
                <a:latin typeface="仿宋_GB2312" pitchFamily="49" charset="-122"/>
                <a:ea typeface="仿宋_GB2312" pitchFamily="49" charset="-122"/>
              </a:rPr>
              <a:t>CPU</a:t>
            </a:r>
            <a:r>
              <a:rPr kumimoji="1" lang="zh-CN" altLang="en-US" sz="3200" dirty="0">
                <a:latin typeface="仿宋_GB2312" pitchFamily="49" charset="-122"/>
                <a:ea typeface="仿宋_GB2312" pitchFamily="49" charset="-122"/>
              </a:rPr>
              <a:t>对这块数据处理（计算）时间</a:t>
            </a:r>
            <a:r>
              <a:rPr kumimoji="1" lang="en-US" altLang="zh-CN" sz="3200" dirty="0">
                <a:latin typeface="仿宋_GB2312" pitchFamily="49" charset="-122"/>
                <a:ea typeface="仿宋_GB2312" pitchFamily="49" charset="-122"/>
              </a:rPr>
              <a:t>C</a:t>
            </a:r>
            <a:r>
              <a:rPr kumimoji="1" lang="zh-CN" altLang="en-US" sz="3200" dirty="0">
                <a:latin typeface="仿宋_GB2312" pitchFamily="49" charset="-122"/>
                <a:ea typeface="仿宋_GB2312" pitchFamily="49" charset="-122"/>
              </a:rPr>
              <a:t>为</a:t>
            </a:r>
            <a:r>
              <a:rPr kumimoji="1" lang="en-US" altLang="zh-CN" sz="3200" dirty="0">
                <a:latin typeface="仿宋_GB2312" pitchFamily="49" charset="-122"/>
                <a:ea typeface="仿宋_GB2312" pitchFamily="49" charset="-122"/>
              </a:rPr>
              <a:t>1500</a:t>
            </a:r>
            <a:r>
              <a:rPr kumimoji="1" lang="en-US" altLang="zh-CN" sz="3200" dirty="0">
                <a:latin typeface="仿宋_GB2312" pitchFamily="49" charset="-122"/>
                <a:ea typeface="仿宋_GB2312" pitchFamily="49" charset="-122"/>
                <a:sym typeface="Symbol" panose="05050102010706020507" pitchFamily="18" charset="2"/>
              </a:rPr>
              <a:t></a:t>
            </a:r>
            <a:r>
              <a:rPr kumimoji="1" lang="en-US" altLang="zh-CN" sz="3200" dirty="0">
                <a:latin typeface="仿宋_GB2312" pitchFamily="49" charset="-122"/>
                <a:ea typeface="仿宋_GB2312" pitchFamily="49" charset="-122"/>
              </a:rPr>
              <a:t>s</a:t>
            </a:r>
            <a:r>
              <a:rPr kumimoji="1" lang="zh-CN" altLang="en-US" sz="3200" dirty="0">
                <a:latin typeface="仿宋_GB2312" pitchFamily="49" charset="-122"/>
                <a:ea typeface="仿宋_GB2312" pitchFamily="49" charset="-122"/>
              </a:rPr>
              <a:t>，则系统对每块数据的处理时间为</a:t>
            </a:r>
            <a:r>
              <a:rPr kumimoji="1" lang="zh-CN" altLang="en-US" sz="3200" u="sng" dirty="0">
                <a:latin typeface="仿宋_GB2312" pitchFamily="49" charset="-122"/>
                <a:ea typeface="仿宋_GB2312" pitchFamily="49" charset="-122"/>
              </a:rPr>
              <a:t>  </a:t>
            </a:r>
            <a:r>
              <a:rPr kumimoji="1" lang="zh-CN" altLang="en-US" sz="3200" u="sng" dirty="0" smtClean="0">
                <a:latin typeface="仿宋_GB2312" pitchFamily="49" charset="-122"/>
                <a:ea typeface="仿宋_GB2312" pitchFamily="49" charset="-122"/>
              </a:rPr>
              <a:t>（</a:t>
            </a:r>
            <a:r>
              <a:rPr kumimoji="1" lang="en-US" altLang="zh-CN" sz="3200" u="sng" dirty="0" smtClean="0">
                <a:latin typeface="仿宋_GB2312" pitchFamily="49" charset="-122"/>
                <a:ea typeface="仿宋_GB2312" pitchFamily="49" charset="-122"/>
              </a:rPr>
              <a:t>1</a:t>
            </a:r>
            <a:r>
              <a:rPr kumimoji="1" lang="zh-CN" altLang="en-US" sz="3200" u="sng" dirty="0" smtClean="0">
                <a:latin typeface="仿宋_GB2312" pitchFamily="49" charset="-122"/>
                <a:ea typeface="仿宋_GB2312" pitchFamily="49" charset="-122"/>
              </a:rPr>
              <a:t>）  </a:t>
            </a:r>
            <a:r>
              <a:rPr kumimoji="1" lang="zh-CN" altLang="en-US" sz="3200" dirty="0" smtClean="0">
                <a:latin typeface="仿宋_GB2312" pitchFamily="49" charset="-122"/>
                <a:ea typeface="仿宋_GB2312" pitchFamily="49" charset="-122"/>
                <a:sym typeface="Symbol" panose="05050102010706020507" pitchFamily="18" charset="2"/>
              </a:rPr>
              <a:t></a:t>
            </a:r>
            <a:r>
              <a:rPr kumimoji="1" lang="en-US" altLang="zh-CN" sz="3200" dirty="0">
                <a:latin typeface="仿宋_GB2312" pitchFamily="49" charset="-122"/>
                <a:ea typeface="仿宋_GB2312" pitchFamily="49" charset="-122"/>
              </a:rPr>
              <a:t>s</a:t>
            </a:r>
            <a:r>
              <a:rPr kumimoji="1" lang="zh-CN" altLang="en-US" sz="3200" dirty="0">
                <a:latin typeface="仿宋_GB2312" pitchFamily="49" charset="-122"/>
                <a:ea typeface="仿宋_GB2312" pitchFamily="49" charset="-122"/>
              </a:rPr>
              <a:t>。如果将单缓冲改为双缓冲，则系统对每块数据的处理时间为</a:t>
            </a:r>
            <a:r>
              <a:rPr kumimoji="1" lang="zh-CN" altLang="en-US" sz="3200" u="sng" dirty="0">
                <a:latin typeface="仿宋_GB2312" pitchFamily="49" charset="-122"/>
                <a:ea typeface="仿宋_GB2312" pitchFamily="49" charset="-122"/>
              </a:rPr>
              <a:t>  </a:t>
            </a:r>
            <a:r>
              <a:rPr kumimoji="1" lang="zh-CN" altLang="en-US" sz="3200" u="sng" dirty="0" smtClean="0">
                <a:latin typeface="仿宋_GB2312" pitchFamily="49" charset="-122"/>
                <a:ea typeface="仿宋_GB2312" pitchFamily="49" charset="-122"/>
              </a:rPr>
              <a:t>（</a:t>
            </a:r>
            <a:r>
              <a:rPr kumimoji="1" lang="en-US" altLang="zh-CN" sz="3200" u="sng" dirty="0" smtClean="0">
                <a:latin typeface="仿宋_GB2312" pitchFamily="49" charset="-122"/>
                <a:ea typeface="仿宋_GB2312" pitchFamily="49" charset="-122"/>
              </a:rPr>
              <a:t>2</a:t>
            </a:r>
            <a:r>
              <a:rPr kumimoji="1" lang="zh-CN" altLang="en-US" sz="3200" u="sng" dirty="0" smtClean="0">
                <a:latin typeface="仿宋_GB2312" pitchFamily="49" charset="-122"/>
                <a:ea typeface="仿宋_GB2312" pitchFamily="49" charset="-122"/>
              </a:rPr>
              <a:t>）  </a:t>
            </a:r>
            <a:r>
              <a:rPr kumimoji="1" lang="zh-CN" altLang="en-US" sz="3200" dirty="0">
                <a:latin typeface="仿宋_GB2312" pitchFamily="49" charset="-122"/>
                <a:ea typeface="仿宋_GB2312" pitchFamily="49" charset="-122"/>
                <a:sym typeface="Symbol" panose="05050102010706020507" pitchFamily="18" charset="2"/>
              </a:rPr>
              <a:t></a:t>
            </a:r>
            <a:r>
              <a:rPr kumimoji="1" lang="en-US" altLang="zh-CN" sz="3200" dirty="0">
                <a:latin typeface="仿宋_GB2312" pitchFamily="49" charset="-122"/>
                <a:ea typeface="仿宋_GB2312" pitchFamily="49" charset="-122"/>
              </a:rPr>
              <a:t>s</a:t>
            </a:r>
            <a:r>
              <a:rPr kumimoji="1" lang="zh-CN" altLang="en-US" sz="3200" dirty="0">
                <a:latin typeface="仿宋_GB2312" pitchFamily="49" charset="-122"/>
                <a:ea typeface="仿宋_GB2312" pitchFamily="49" charset="-122"/>
              </a:rPr>
              <a:t>。 </a:t>
            </a:r>
            <a:endParaRPr kumimoji="1" lang="zh-CN" altLang="en-US" sz="3200" dirty="0">
              <a:latin typeface="仿宋_GB2312" pitchFamily="49" charset="-122"/>
              <a:ea typeface="仿宋_GB2312" pitchFamily="49"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19126</Words>
  <Application>WPS 演示</Application>
  <PresentationFormat>全屏显示(4:3)</PresentationFormat>
  <Paragraphs>1211</Paragraphs>
  <Slides>132</Slides>
  <Notes>0</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2</vt:i4>
      </vt:variant>
      <vt:variant>
        <vt:lpstr>幻灯片标题</vt:lpstr>
      </vt:variant>
      <vt:variant>
        <vt:i4>132</vt:i4>
      </vt:variant>
    </vt:vector>
  </HeadingPairs>
  <TitlesOfParts>
    <vt:vector size="156" baseType="lpstr">
      <vt:lpstr>Arial</vt:lpstr>
      <vt:lpstr>宋体</vt:lpstr>
      <vt:lpstr>Wingdings</vt:lpstr>
      <vt:lpstr>Wingdings 2</vt:lpstr>
      <vt:lpstr>Arial</vt:lpstr>
      <vt:lpstr>Liberation Sans</vt:lpstr>
      <vt:lpstr>文泉驿微米黑</vt:lpstr>
      <vt:lpstr>Times New Roman</vt:lpstr>
      <vt:lpstr>黑体</vt:lpstr>
      <vt:lpstr>Tahoma</vt:lpstr>
      <vt:lpstr>楷体_GB2312</vt:lpstr>
      <vt:lpstr>Pothana2000</vt:lpstr>
      <vt:lpstr>仿宋_GB2312</vt:lpstr>
      <vt:lpstr>Symbol</vt:lpstr>
      <vt:lpstr>Franklin Gothic Book</vt:lpstr>
      <vt:lpstr>微软雅黑</vt:lpstr>
      <vt:lpstr>宋体</vt:lpstr>
      <vt:lpstr>Arial Unicode MS</vt:lpstr>
      <vt:lpstr>Franklin Gothic Medium</vt:lpstr>
      <vt:lpstr>Calibri</vt:lpstr>
      <vt:lpstr>3270Medium Nerd Font</vt:lpstr>
      <vt:lpstr>暗香扑面</vt:lpstr>
      <vt:lpstr>Visio.Drawing.4</vt:lpstr>
      <vt:lpstr>Visio.Drawing.4</vt:lpstr>
      <vt:lpstr>第六章  输入输出系统 </vt:lpstr>
      <vt:lpstr>6.1  I/O系统的功能、模型和接口</vt:lpstr>
      <vt:lpstr>6.1.1  I/O系统的基本功能</vt:lpstr>
      <vt:lpstr>6.1.1  I/O系统的基本功能</vt:lpstr>
      <vt:lpstr>6.1.1  I/O系统的基本功能</vt:lpstr>
      <vt:lpstr>6.1.1  I/O系统的基本功能</vt:lpstr>
      <vt:lpstr>6.1.1  I/O系统的基本功能</vt:lpstr>
      <vt:lpstr>6.1.1  I/O系统的基本功能</vt:lpstr>
      <vt:lpstr>6.1.2  I/O系统的层次结构和模型</vt:lpstr>
      <vt:lpstr>PowerPoint 演示文稿</vt:lpstr>
      <vt:lpstr>6.1.2  I/O系统的层次结构和模型</vt:lpstr>
      <vt:lpstr>6.1.3  I/O系统接口</vt:lpstr>
      <vt:lpstr>6.1.3  I/O系统接口</vt:lpstr>
      <vt:lpstr>6.1.3  I/O系统接口</vt:lpstr>
      <vt:lpstr>6.1.3  I/O系统接口</vt:lpstr>
      <vt:lpstr>6.2  I/O设备和设备控制器</vt:lpstr>
      <vt:lpstr>6.2.1  I/O设备</vt:lpstr>
      <vt:lpstr>6.2.1  I/O设备</vt:lpstr>
      <vt:lpstr>6.2.1  I/O设备</vt:lpstr>
      <vt:lpstr>6.2.2  设备控制器</vt:lpstr>
      <vt:lpstr>设备控制器的基本功能</vt:lpstr>
      <vt:lpstr>设备控制器的组成</vt:lpstr>
      <vt:lpstr>设备控制器的组成</vt:lpstr>
      <vt:lpstr>6.2.4　I/O通道(了解) </vt:lpstr>
      <vt:lpstr>6.2.4　I/O通道(了解) </vt:lpstr>
      <vt:lpstr>6.2.4　I/O通道(了解) </vt:lpstr>
      <vt:lpstr>通道类型</vt:lpstr>
      <vt:lpstr>瓶颈问题 </vt:lpstr>
      <vt:lpstr>瓶颈问题</vt:lpstr>
      <vt:lpstr>6.3　中断机构和中断处理程序</vt:lpstr>
      <vt:lpstr>6.3.1　中断简介</vt:lpstr>
      <vt:lpstr>6.3.1　中断简介</vt:lpstr>
      <vt:lpstr>6.3.1　中断简介</vt:lpstr>
      <vt:lpstr>PowerPoint 演示文稿</vt:lpstr>
      <vt:lpstr>6.3.2  中断处理程序</vt:lpstr>
      <vt:lpstr>中断处理程序的处理步骤</vt:lpstr>
      <vt:lpstr>1.  唤醒被阻塞的驱动(程序)进程</vt:lpstr>
      <vt:lpstr>2.  保护被中断进程的CPU环境</vt:lpstr>
      <vt:lpstr>3.  转入相应的设备处理程序</vt:lpstr>
      <vt:lpstr>4.  中断处理</vt:lpstr>
      <vt:lpstr>5.  恢复被中断进程的现场</vt:lpstr>
      <vt:lpstr>PowerPoint 演示文稿</vt:lpstr>
      <vt:lpstr>PowerPoint 演示文稿</vt:lpstr>
      <vt:lpstr>PowerPoint 演示文稿</vt:lpstr>
      <vt:lpstr>6.4  设备驱动程序</vt:lpstr>
      <vt:lpstr>1. 设备驱动程序的功能</vt:lpstr>
      <vt:lpstr>2. 设备驱动程序的特点</vt:lpstr>
      <vt:lpstr>PowerPoint 演示文稿</vt:lpstr>
      <vt:lpstr>6.4.2  设备驱动程序的处理过程 </vt:lpstr>
      <vt:lpstr>(1) 将抽象要求转换为具体要求</vt:lpstr>
      <vt:lpstr>(2)检查I/O请求的合法性</vt:lpstr>
      <vt:lpstr>(3)读出和检查设备的状态</vt:lpstr>
      <vt:lpstr>PowerPoint 演示文稿</vt:lpstr>
      <vt:lpstr>(4)传送必要的参数</vt:lpstr>
      <vt:lpstr>(5)工作方式的设置</vt:lpstr>
      <vt:lpstr>(6)启动I/O设备</vt:lpstr>
      <vt:lpstr>6.4.3   对I/O设备的控制方式 </vt:lpstr>
      <vt:lpstr>6.4.3   对I/O设备的控制方式 </vt:lpstr>
      <vt:lpstr>3.  直接存储器访问DMA 控制方式 </vt:lpstr>
      <vt:lpstr>DMA控制器的组成 </vt:lpstr>
      <vt:lpstr>DMA控制器的组成 </vt:lpstr>
      <vt:lpstr>PowerPoint 演示文稿</vt:lpstr>
      <vt:lpstr>PowerPoint 演示文稿</vt:lpstr>
      <vt:lpstr>PowerPoint 演示文稿</vt:lpstr>
      <vt:lpstr>4.    I/O通道控制方式 </vt:lpstr>
      <vt:lpstr>4.    I/O通道控制方式 </vt:lpstr>
      <vt:lpstr>由六条通道指令所构成的简单的通道程序。</vt:lpstr>
      <vt:lpstr>6.5  与设备无关的I/O软件</vt:lpstr>
      <vt:lpstr>6.5.1  与设备无关(Device Independence)软件的基本概念</vt:lpstr>
      <vt:lpstr>6.5.1  与设备无关(Device Independence)软件的基本概念</vt:lpstr>
      <vt:lpstr>6.5.1  与设备无关(Device Independence)软件的基本概念</vt:lpstr>
      <vt:lpstr>6.5.2  与设备无关的软件</vt:lpstr>
      <vt:lpstr>6.5.2  与设备无关的软件</vt:lpstr>
      <vt:lpstr>6.5.2  与设备无关的软件</vt:lpstr>
      <vt:lpstr>6.5.2  与设备无关的软件</vt:lpstr>
      <vt:lpstr>6.5.2  与设备无关的软件</vt:lpstr>
      <vt:lpstr>6.5.3  设备分配</vt:lpstr>
      <vt:lpstr>6.5.3  设备分配</vt:lpstr>
      <vt:lpstr>PowerPoint 演示文稿</vt:lpstr>
      <vt:lpstr>6.5.3  设备分配</vt:lpstr>
      <vt:lpstr>PowerPoint 演示文稿</vt:lpstr>
      <vt:lpstr>2.  设备分配时应考虑的因素 </vt:lpstr>
      <vt:lpstr>3. 独占设备的分配程序</vt:lpstr>
      <vt:lpstr>6.5.4  逻辑设备名到物理设备名映射的实现</vt:lpstr>
      <vt:lpstr>PowerPoint 演示文稿</vt:lpstr>
      <vt:lpstr>6.6  用户层的I/O软件</vt:lpstr>
      <vt:lpstr>PowerPoint 演示文稿</vt:lpstr>
      <vt:lpstr>6.6  用户层的I/O软件</vt:lpstr>
      <vt:lpstr>6.6.2  SPOOLing技术 </vt:lpstr>
      <vt:lpstr>6.6.2  SPOOLing技术 </vt:lpstr>
      <vt:lpstr>6.6.2  SPOOLing技术 </vt:lpstr>
      <vt:lpstr>6.6.2  SPOOLing技术 </vt:lpstr>
      <vt:lpstr>6.7    缓冲区管理 </vt:lpstr>
      <vt:lpstr>PowerPoint 演示文稿</vt:lpstr>
      <vt:lpstr>6.7.2  单缓冲和双缓冲</vt:lpstr>
      <vt:lpstr>PowerPoint 演示文稿</vt:lpstr>
      <vt:lpstr>2. 双缓冲 </vt:lpstr>
      <vt:lpstr>PowerPoint 演示文稿</vt:lpstr>
      <vt:lpstr>PowerPoint 演示文稿</vt:lpstr>
      <vt:lpstr>PowerPoint 演示文稿</vt:lpstr>
      <vt:lpstr>　　如果在实现两台机器之间的通信时仅为它们配置了单缓冲，如图6-25(a)所示，那么，它们之间在任一时刻都只能实现单方向的数据传输。例如，只允许把数据从A传送到B，或者从B传送到A，而绝不允许双方同时向对方发送数据。</vt:lpstr>
      <vt:lpstr>为了实现双向数据传输，必须在两台机器中都设置两个缓冲区，一个用作发送缓冲区，另一个用作接收缓冲区，如图6-25(b)所示。</vt:lpstr>
      <vt:lpstr>6.7.3  环形缓冲 </vt:lpstr>
      <vt:lpstr>6.7.3  循环缓冲 </vt:lpstr>
      <vt:lpstr>2．循环缓冲区的使用 </vt:lpstr>
      <vt:lpstr>2．循环缓冲区的使用 </vt:lpstr>
      <vt:lpstr>3．循环缓冲区——进程同步 </vt:lpstr>
      <vt:lpstr>6.7.4  缓冲池 </vt:lpstr>
      <vt:lpstr>6.7.4  缓冲池 </vt:lpstr>
      <vt:lpstr>6.7.4  缓冲池 </vt:lpstr>
      <vt:lpstr>3．缓冲池的工作方式 </vt:lpstr>
      <vt:lpstr>PowerPoint 演示文稿</vt:lpstr>
      <vt:lpstr>6.8  磁盘存储器的性能和调度</vt:lpstr>
      <vt:lpstr>6.8.1  磁盘访问时间</vt:lpstr>
      <vt:lpstr>PowerPoint 演示文稿</vt:lpstr>
      <vt:lpstr>PowerPoint 演示文稿</vt:lpstr>
      <vt:lpstr>6.8.2  磁盘调度 </vt:lpstr>
      <vt:lpstr>6.8.2  早期的磁盘调度算法</vt:lpstr>
      <vt:lpstr>6.8.2  早期的磁盘调度算法</vt:lpstr>
      <vt:lpstr>6.8.3  基于扫描的磁盘调度算法</vt:lpstr>
      <vt:lpstr>6.8.3  基于扫描的磁盘调度算法</vt:lpstr>
      <vt:lpstr>PowerPoint 演示文稿</vt:lpstr>
      <vt:lpstr>5. NStepSCAN和FSCAN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设备管理</dc:title>
  <dc:creator>ZP</dc:creator>
  <cp:lastModifiedBy>godlovesjonny</cp:lastModifiedBy>
  <cp:revision>105</cp:revision>
  <dcterms:created xsi:type="dcterms:W3CDTF">2019-12-26T15:24:35Z</dcterms:created>
  <dcterms:modified xsi:type="dcterms:W3CDTF">2019-12-26T15:24:35Z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