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710" r:id="rId3"/>
    <p:sldId id="711" r:id="rId5"/>
    <p:sldId id="712" r:id="rId6"/>
    <p:sldId id="713" r:id="rId7"/>
    <p:sldId id="714" r:id="rId8"/>
    <p:sldId id="715" r:id="rId9"/>
    <p:sldId id="716" r:id="rId10"/>
    <p:sldId id="717" r:id="rId11"/>
    <p:sldId id="718" r:id="rId12"/>
    <p:sldId id="719" r:id="rId13"/>
    <p:sldId id="720" r:id="rId14"/>
    <p:sldId id="721" r:id="rId15"/>
    <p:sldId id="722" r:id="rId16"/>
    <p:sldId id="723" r:id="rId17"/>
    <p:sldId id="724" r:id="rId18"/>
    <p:sldId id="725" r:id="rId19"/>
    <p:sldId id="726" r:id="rId20"/>
    <p:sldId id="727" r:id="rId21"/>
    <p:sldId id="728" r:id="rId22"/>
    <p:sldId id="729" r:id="rId23"/>
    <p:sldId id="730" r:id="rId24"/>
    <p:sldId id="731" r:id="rId25"/>
    <p:sldId id="732" r:id="rId26"/>
  </p:sldIdLst>
  <p:sldSz cx="9906000" cy="6858000" type="A4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00FF"/>
    <a:srgbClr val="6699FF"/>
    <a:srgbClr val="000099"/>
    <a:srgbClr val="0000CC"/>
    <a:srgbClr val="000066"/>
    <a:srgbClr val="FF66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1" autoAdjust="0"/>
    <p:restoredTop sz="94690" autoAdjust="0"/>
  </p:normalViewPr>
  <p:slideViewPr>
    <p:cSldViewPr>
      <p:cViewPr varScale="1">
        <p:scale>
          <a:sx n="70" d="100"/>
          <a:sy n="70" d="100"/>
        </p:scale>
        <p:origin x="1026" y="72"/>
      </p:cViewPr>
      <p:guideLst>
        <p:guide orient="horz" pos="2121"/>
        <p:guide pos="31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6" d="100"/>
          <a:sy n="56" d="100"/>
        </p:scale>
        <p:origin x="-1830" y="-96"/>
      </p:cViewPr>
      <p:guideLst>
        <p:guide orient="horz" pos="2875"/>
        <p:guide pos="221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E4C64EE1-592A-45A9-9E8D-8A110C604C9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5656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8DA2099C-E03D-4BEA-80BD-EC59252D8E3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45DA563-7BCC-45AA-836E-1F17A0F0432B}" type="slidenum">
              <a:rPr lang="en-US" altLang="zh-CN"/>
            </a:fld>
            <a:endParaRPr lang="en-US" altLang="zh-CN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F19F54A-7EC9-49A4-A33F-9B39622737F5}" type="slidenum">
              <a:rPr lang="en-US" altLang="zh-CN"/>
            </a:fld>
            <a:endParaRPr lang="en-US" altLang="zh-CN"/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23EB27C-1880-4CE7-9BCD-A64F019FDC8A}" type="slidenum">
              <a:rPr lang="en-US" altLang="zh-CN"/>
            </a:fld>
            <a:endParaRPr lang="en-US" altLang="zh-CN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B5979E2-D5AB-4311-958D-DBB7E09040DA}" type="slidenum">
              <a:rPr lang="en-US" altLang="zh-CN"/>
            </a:fld>
            <a:endParaRPr lang="en-US" altLang="zh-CN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597263B-A801-4E1F-BF9C-976FB28BD54A}" type="slidenum">
              <a:rPr lang="en-US" altLang="zh-CN"/>
            </a:fld>
            <a:endParaRPr lang="en-US" altLang="zh-CN"/>
          </a:p>
        </p:txBody>
      </p:sp>
      <p:sp>
        <p:nvSpPr>
          <p:cNvPr id="143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23A1BE6-A0D1-4893-B442-5C299848179E}" type="slidenum">
              <a:rPr lang="en-US" altLang="zh-CN"/>
            </a:fld>
            <a:endParaRPr lang="en-US" altLang="zh-CN"/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DFB5232-D786-4143-9552-CCB843DBF7C9}" type="slidenum">
              <a:rPr lang="en-US" altLang="zh-CN"/>
            </a:fld>
            <a:endParaRPr lang="en-US" altLang="zh-CN"/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AFE2206-F323-42AF-8226-8FDB49869217}" type="slidenum">
              <a:rPr lang="en-US" altLang="zh-CN"/>
            </a:fld>
            <a:endParaRPr lang="en-US" altLang="zh-CN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AA6AE4C-84B2-4CCB-AAD2-C3627E124DF7}" type="slidenum">
              <a:rPr lang="en-US" altLang="zh-CN"/>
            </a:fld>
            <a:endParaRPr lang="en-US" altLang="zh-CN"/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45419D8-D2B6-4A88-8BF5-2DF25608E40D}" type="slidenum">
              <a:rPr lang="en-US" altLang="zh-CN"/>
            </a:fld>
            <a:endParaRPr lang="en-US" altLang="zh-CN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ABDB1FC-2CC0-42A1-9839-54B2BEF7FA7D}" type="slidenum">
              <a:rPr lang="en-US" altLang="zh-CN"/>
            </a:fld>
            <a:endParaRPr lang="en-US" altLang="zh-CN"/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44DD7AD-C503-482D-94AB-BF357A19B82B}" type="slidenum">
              <a:rPr lang="en-US" altLang="zh-CN"/>
            </a:fld>
            <a:endParaRPr lang="en-US" altLang="zh-CN"/>
          </a:p>
        </p:txBody>
      </p:sp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4EE7307-1D2A-4E7A-861F-21775D152D75}" type="slidenum">
              <a:rPr lang="en-US" altLang="zh-CN"/>
            </a:fld>
            <a:endParaRPr lang="en-US" altLang="zh-CN"/>
          </a:p>
        </p:txBody>
      </p:sp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936BACB-8BEA-4414-B872-8323683E3C0A}" type="slidenum">
              <a:rPr lang="en-US" altLang="zh-CN"/>
            </a:fld>
            <a:endParaRPr lang="en-US" altLang="zh-CN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936BACB-8BEA-4414-B872-8323683E3C0A}" type="slidenum">
              <a:rPr lang="en-US" altLang="zh-CN"/>
            </a:fld>
            <a:endParaRPr lang="en-US" altLang="zh-CN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95E8D68-0E6A-40DA-967E-F64B70AC3AAB}" type="slidenum">
              <a:rPr lang="en-US" altLang="zh-CN"/>
            </a:fld>
            <a:endParaRPr lang="en-US" altLang="zh-CN"/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A361DEF-F081-4D6A-AB8A-78BFFD1024C5}" type="slidenum">
              <a:rPr lang="en-US" altLang="zh-CN"/>
            </a:fld>
            <a:endParaRPr lang="en-US" altLang="zh-CN"/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685800"/>
            <a:ext cx="8420100" cy="2127250"/>
          </a:xfrm>
        </p:spPr>
        <p:txBody>
          <a:bodyPr/>
          <a:lstStyle>
            <a:lvl1pPr algn="ctr">
              <a:defRPr sz="5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270250"/>
            <a:ext cx="69342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 b="1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C80574E-8B94-4515-ADE1-BF6C35829DF0}" type="slidenum">
              <a:rPr lang="zh-CN" altLang="en-US"/>
            </a:fld>
            <a:endParaRPr lang="en-US" altLang="zh-CN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47650" y="2889250"/>
            <a:ext cx="3109913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357563" y="2889250"/>
            <a:ext cx="3108325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6465888" y="2889250"/>
            <a:ext cx="3109912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236A91-AB49-49FF-BD59-8386391FD12B}" type="slidenum">
              <a:rPr lang="zh-CN" altLang="en-US"/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7813"/>
            <a:ext cx="2379662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7813"/>
            <a:ext cx="653415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FACEB-921B-4428-A32E-7A6FF935A2D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504" y="188640"/>
            <a:ext cx="8915400" cy="7920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96752"/>
            <a:ext cx="4381500" cy="2376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754339"/>
            <a:ext cx="4381500" cy="2376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3C52F4D9-41EC-423B-B963-42D1C41ACCC5}" type="slidenum">
              <a:rPr lang="zh-CN" altLang="en-US"/>
            </a:fld>
            <a:endParaRPr lang="en-US" altLang="zh-CN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1"/>
            <a:ext cx="8915400" cy="79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5029200" y="1196752"/>
            <a:ext cx="4381500" cy="4934173"/>
          </a:xfrm>
        </p:spPr>
        <p:txBody>
          <a:bodyPr/>
          <a:lstStyle/>
          <a:p>
            <a:r>
              <a:rPr lang="zh-CN" altLang="en-US" smtClean="0"/>
              <a:t>单击图标添加剪 贴画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966CAE82-64C7-4E5B-88D2-F38A61F120C5}" type="slidenum">
              <a:rPr lang="zh-CN" altLang="en-US"/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196752"/>
            <a:ext cx="9066212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/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634858" cy="1362075"/>
          </a:xfrm>
        </p:spPr>
        <p:txBody>
          <a:bodyPr anchor="t"/>
          <a:lstStyle>
            <a:lvl1pPr algn="l">
              <a:defRPr sz="4400" b="1" cap="all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63485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47B36-077D-42FE-9DED-0C77CB87E4B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196752"/>
            <a:ext cx="4460304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1208" y="1196752"/>
            <a:ext cx="4460304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52295-AD8D-47A8-A4D5-D2F6B9F48E3F}" type="slidenum">
              <a:rPr lang="zh-CN" altLang="en-US"/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299" y="1207874"/>
            <a:ext cx="4455513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299" y="1872534"/>
            <a:ext cx="4455513" cy="4292770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4383" y="1207874"/>
            <a:ext cx="4457129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4383" y="1872534"/>
            <a:ext cx="4457129" cy="4292770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/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38B79-8FD5-46F1-8A19-651A319ADB19}" type="slidenum">
              <a:rPr lang="zh-CN" altLang="en-US"/>
            </a:fld>
            <a:endParaRPr lang="en-US" altLang="zh-CN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6880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74B41-85B4-4984-A2A4-801BFDC62CF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EF2C3-09B7-48D6-BCFF-274B159605E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96752"/>
            <a:ext cx="9066212" cy="493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356176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356176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356176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ea typeface="宋体" pitchFamily="2" charset="-122"/>
              </a:defRPr>
            </a:lvl1pPr>
          </a:lstStyle>
          <a:p>
            <a:fld id="{67B052E9-C54A-4603-AE2F-EB72B006DB6C}" type="slidenum">
              <a:rPr lang="zh-CN" altLang="en-US"/>
            </a:fld>
            <a:endParaRPr lang="en-US" altLang="zh-CN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1" name="Picture 2" descr="computer networking 的图像结果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188640"/>
            <a:ext cx="1124935" cy="81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99"/>
          </a:solidFill>
          <a:latin typeface="+mn-lt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7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黑体" pitchFamily="2" charset="-122"/>
        </a:defRPr>
      </a:lvl2pPr>
      <a:lvl3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65000"/>
        <a:buFont typeface="Wingdings" panose="05000000000000000000" pitchFamily="2" charset="2"/>
        <a:buChar char="p"/>
        <a:defRPr sz="2400" b="1">
          <a:solidFill>
            <a:schemeClr val="tx1"/>
          </a:solidFill>
          <a:latin typeface="+mn-lt"/>
          <a:ea typeface="黑体" pitchFamily="2" charset="-122"/>
        </a:defRPr>
      </a:lvl3pPr>
      <a:lvl4pPr marL="1600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黑体" pitchFamily="2" charset="-122"/>
        </a:defRPr>
      </a:lvl4pPr>
      <a:lvl5pPr marL="2057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dirty="0"/>
              <a:t>在划分</a:t>
            </a:r>
            <a:r>
              <a:rPr lang="zh-CN" altLang="en-US" sz="3200" dirty="0" smtClean="0"/>
              <a:t>子网情况</a:t>
            </a:r>
            <a:r>
              <a:rPr lang="zh-CN" altLang="en-US" sz="3200" dirty="0"/>
              <a:t>下路由器转发分组的算法 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196975"/>
            <a:ext cx="9294495" cy="4933950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ct val="10000"/>
              </a:spcAft>
              <a:buNone/>
            </a:pPr>
            <a:r>
              <a:rPr lang="en-US" altLang="zh-CN" sz="2400" dirty="0"/>
              <a:t>(1) </a:t>
            </a:r>
            <a:r>
              <a:rPr lang="zh-CN" altLang="en-US" sz="2400" dirty="0"/>
              <a:t>从收到的分组的首部提取</a:t>
            </a:r>
            <a:r>
              <a:rPr lang="zh-CN" altLang="en-US" sz="2400" dirty="0">
                <a:solidFill>
                  <a:srgbClr val="FF0000"/>
                </a:solidFill>
              </a:rPr>
              <a:t>目的 </a:t>
            </a:r>
            <a:r>
              <a:rPr lang="en-US" altLang="zh-CN" sz="2400" dirty="0">
                <a:solidFill>
                  <a:srgbClr val="FF0000"/>
                </a:solidFill>
              </a:rPr>
              <a:t>IP </a:t>
            </a:r>
            <a:r>
              <a:rPr lang="zh-CN" altLang="en-US" sz="2400" dirty="0">
                <a:solidFill>
                  <a:srgbClr val="FF0000"/>
                </a:solidFill>
              </a:rPr>
              <a:t>地址 </a:t>
            </a:r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(2) </a:t>
            </a:r>
            <a:r>
              <a:rPr lang="zh-CN" altLang="en-US" sz="2400" dirty="0"/>
              <a:t>先用各网络的</a:t>
            </a:r>
            <a:r>
              <a:rPr lang="zh-CN" altLang="en-US" sz="2400" dirty="0">
                <a:solidFill>
                  <a:srgbClr val="FF0000"/>
                </a:solidFill>
              </a:rPr>
              <a:t>子网掩码和 </a:t>
            </a:r>
            <a:r>
              <a:rPr lang="en-US" altLang="zh-CN" sz="2400" i="1" dirty="0">
                <a:solidFill>
                  <a:srgbClr val="FF0000"/>
                </a:solidFill>
              </a:rPr>
              <a:t>D </a:t>
            </a:r>
            <a:r>
              <a:rPr lang="zh-CN" altLang="en-US" sz="2400" dirty="0">
                <a:solidFill>
                  <a:srgbClr val="FF0000"/>
                </a:solidFill>
              </a:rPr>
              <a:t>逐位相“与”</a:t>
            </a:r>
            <a:r>
              <a:rPr lang="zh-CN" altLang="en-US" sz="2400" dirty="0"/>
              <a:t>，看是否</a:t>
            </a:r>
            <a:r>
              <a:rPr lang="zh-CN" altLang="en-US" sz="2400" dirty="0" smtClean="0"/>
              <a:t>和相应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网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络</a:t>
            </a:r>
            <a:r>
              <a:rPr lang="zh-CN" altLang="en-US" sz="2400" dirty="0"/>
              <a:t>地址匹配。若匹配，则将分组直接</a:t>
            </a:r>
            <a:r>
              <a:rPr lang="zh-CN" altLang="en-US" sz="2400" dirty="0">
                <a:solidFill>
                  <a:srgbClr val="FF0000"/>
                </a:solidFill>
              </a:rPr>
              <a:t>交付。</a:t>
            </a:r>
            <a:r>
              <a:rPr lang="zh-CN" altLang="en-US" sz="2400" dirty="0" smtClean="0"/>
              <a:t>否则</a:t>
            </a:r>
            <a:r>
              <a:rPr lang="zh-CN" altLang="en-US" sz="2400" dirty="0"/>
              <a:t>就是间接交付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执行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3)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(3) </a:t>
            </a:r>
            <a:r>
              <a:rPr lang="zh-CN" altLang="en-US" sz="2400" dirty="0"/>
              <a:t>若路由表中有目的地址为 </a:t>
            </a:r>
            <a:r>
              <a:rPr lang="en-US" altLang="zh-CN" sz="2400" i="1" dirty="0"/>
              <a:t>D 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特定主机路由</a:t>
            </a:r>
            <a:r>
              <a:rPr lang="zh-CN" altLang="en-US" sz="2400" dirty="0"/>
              <a:t>，则</a:t>
            </a:r>
            <a:r>
              <a:rPr lang="zh-CN" altLang="en-US" sz="2400" dirty="0" smtClean="0"/>
              <a:t>将分组</a:t>
            </a:r>
            <a:r>
              <a:rPr lang="zh-CN" altLang="en-US" sz="2400" dirty="0"/>
              <a:t>传送</a:t>
            </a:r>
            <a:r>
              <a:rPr lang="zh-CN" altLang="en-US" sz="2400" dirty="0" smtClean="0"/>
              <a:t>给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指明</a:t>
            </a:r>
            <a:r>
              <a:rPr lang="zh-CN" altLang="en-US" sz="2400" dirty="0"/>
              <a:t>的下一跳路由器；否则，</a:t>
            </a:r>
            <a:r>
              <a:rPr lang="zh-CN" altLang="en-US" sz="2400" dirty="0" smtClean="0"/>
              <a:t>执行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4)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449580" indent="-449580">
              <a:lnSpc>
                <a:spcPct val="100000"/>
              </a:lnSpc>
              <a:buNone/>
            </a:pPr>
            <a:r>
              <a:rPr lang="en-US" altLang="zh-CN" sz="2400" dirty="0"/>
              <a:t>(4) </a:t>
            </a:r>
            <a:r>
              <a:rPr lang="zh-CN" altLang="en-US" sz="2400" dirty="0"/>
              <a:t>对路由表中的每</a:t>
            </a:r>
            <a:r>
              <a:rPr lang="zh-CN" altLang="en-US" sz="2400" dirty="0" smtClean="0"/>
              <a:t>一行，将</a:t>
            </a:r>
            <a:r>
              <a:rPr lang="zh-CN" altLang="en-US" sz="2400" dirty="0" smtClean="0">
                <a:solidFill>
                  <a:srgbClr val="FF0000"/>
                </a:solidFill>
              </a:rPr>
              <a:t>子网</a:t>
            </a:r>
            <a:r>
              <a:rPr lang="zh-CN" altLang="en-US" sz="2400" dirty="0">
                <a:solidFill>
                  <a:srgbClr val="FF0000"/>
                </a:solidFill>
              </a:rPr>
              <a:t>掩码和 </a:t>
            </a:r>
            <a:r>
              <a:rPr lang="en-US" altLang="zh-CN" sz="2400" i="1" dirty="0">
                <a:solidFill>
                  <a:srgbClr val="FF0000"/>
                </a:solidFill>
              </a:rPr>
              <a:t>D </a:t>
            </a:r>
            <a:r>
              <a:rPr lang="zh-CN" altLang="en-US" sz="2400" dirty="0">
                <a:solidFill>
                  <a:srgbClr val="FF0000"/>
                </a:solidFill>
              </a:rPr>
              <a:t>逐位相</a:t>
            </a:r>
            <a:r>
              <a:rPr lang="zh-CN" altLang="en-US" sz="2400" dirty="0" smtClean="0">
                <a:solidFill>
                  <a:srgbClr val="FF0000"/>
                </a:solidFill>
              </a:rPr>
              <a:t>“与”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r>
              <a:rPr lang="zh-CN" altLang="en-US" sz="2400" dirty="0" smtClean="0"/>
              <a:t>若结果</a:t>
            </a:r>
            <a:r>
              <a:rPr lang="zh-CN" altLang="en-US" sz="2400" dirty="0"/>
              <a:t>与该行的目的网络</a:t>
            </a:r>
            <a:r>
              <a:rPr lang="zh-CN" altLang="en-US" sz="2400" dirty="0" smtClean="0"/>
              <a:t>地址匹配</a:t>
            </a:r>
            <a:r>
              <a:rPr lang="zh-CN" altLang="en-US" sz="2400" dirty="0"/>
              <a:t>，则将分组</a:t>
            </a:r>
            <a:r>
              <a:rPr lang="zh-CN" altLang="en-US" sz="2400" dirty="0" smtClean="0"/>
              <a:t>传送给</a:t>
            </a:r>
            <a:r>
              <a:rPr lang="zh-CN" altLang="en-US" sz="2400" dirty="0"/>
              <a:t>该行指明的下一跳路由器；否则，</a:t>
            </a:r>
            <a:r>
              <a:rPr lang="zh-CN" altLang="en-US" sz="2400" dirty="0" smtClean="0"/>
              <a:t>执行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5)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(5) </a:t>
            </a:r>
            <a:r>
              <a:rPr lang="zh-CN" altLang="en-US" sz="2400" dirty="0"/>
              <a:t>若路由表中有一个</a:t>
            </a:r>
            <a:r>
              <a:rPr lang="zh-CN" altLang="en-US" sz="2400" dirty="0">
                <a:solidFill>
                  <a:srgbClr val="FF0000"/>
                </a:solidFill>
              </a:rPr>
              <a:t>默认路由，</a:t>
            </a:r>
            <a:r>
              <a:rPr lang="zh-CN" altLang="en-US" sz="2400" dirty="0"/>
              <a:t>则将分组传送给路由</a:t>
            </a:r>
            <a:r>
              <a:rPr lang="zh-CN" altLang="en-US" sz="2400" dirty="0" smtClean="0"/>
              <a:t>表中</a:t>
            </a:r>
            <a:r>
              <a:rPr lang="zh-CN" altLang="en-US" sz="2400" dirty="0"/>
              <a:t>所</a:t>
            </a:r>
            <a:r>
              <a:rPr lang="zh-CN" altLang="en-US" sz="2400" dirty="0" smtClean="0"/>
              <a:t>指明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默认路由器；否则，</a:t>
            </a:r>
            <a:r>
              <a:rPr lang="zh-CN" altLang="en-US" sz="2400" dirty="0" smtClean="0"/>
              <a:t>执行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6)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(6) </a:t>
            </a:r>
            <a:r>
              <a:rPr lang="zh-CN" altLang="en-US" sz="2400" dirty="0"/>
              <a:t>报告转发分组出错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CIDR </a:t>
            </a:r>
            <a:r>
              <a:rPr lang="zh-CN" altLang="en-US"/>
              <a:t>最主要的特点 </a:t>
            </a:r>
            <a:endParaRPr lang="zh-CN" altLang="en-US"/>
          </a:p>
        </p:txBody>
      </p:sp>
      <p:sp>
        <p:nvSpPr>
          <p:cNvPr id="52224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CIDR </a:t>
            </a:r>
            <a:r>
              <a:rPr lang="zh-CN" altLang="en-US" dirty="0"/>
              <a:t>消除了传统的 </a:t>
            </a:r>
            <a:r>
              <a:rPr lang="en-US" altLang="zh-CN" dirty="0"/>
              <a:t>A </a:t>
            </a:r>
            <a:r>
              <a:rPr lang="zh-CN" altLang="en-US" dirty="0"/>
              <a:t>类、</a:t>
            </a:r>
            <a:r>
              <a:rPr lang="en-US" altLang="zh-CN" dirty="0"/>
              <a:t>B </a:t>
            </a:r>
            <a:r>
              <a:rPr lang="zh-CN" altLang="en-US" dirty="0"/>
              <a:t>类和 </a:t>
            </a:r>
            <a:r>
              <a:rPr lang="en-US" altLang="zh-CN" dirty="0"/>
              <a:t>C </a:t>
            </a:r>
            <a:r>
              <a:rPr lang="zh-CN" altLang="en-US" dirty="0"/>
              <a:t>类地址以及划分子网的概念，因而可以更加有效地分配 </a:t>
            </a:r>
            <a:r>
              <a:rPr lang="en-US" altLang="zh-CN" dirty="0"/>
              <a:t>IPv4 </a:t>
            </a:r>
            <a:r>
              <a:rPr lang="zh-CN" altLang="en-US" dirty="0"/>
              <a:t>的地址空间。</a:t>
            </a:r>
            <a:endParaRPr lang="zh-CN" altLang="en-US" dirty="0"/>
          </a:p>
          <a:p>
            <a:pPr algn="just"/>
            <a:r>
              <a:rPr lang="en-US" altLang="zh-CN" dirty="0"/>
              <a:t>CIDR</a:t>
            </a:r>
            <a:r>
              <a:rPr lang="zh-CN" altLang="en-US" dirty="0"/>
              <a:t>使用各种长度的“</a:t>
            </a:r>
            <a:r>
              <a:rPr lang="zh-CN" altLang="en-US" dirty="0">
                <a:solidFill>
                  <a:srgbClr val="FF0000"/>
                </a:solidFill>
              </a:rPr>
              <a:t>网络前缀</a:t>
            </a:r>
            <a:r>
              <a:rPr lang="zh-CN" altLang="en-US" dirty="0"/>
              <a:t>”</a:t>
            </a:r>
            <a:r>
              <a:rPr lang="en-US" altLang="zh-CN" dirty="0"/>
              <a:t>(network-prefix)</a:t>
            </a:r>
            <a:r>
              <a:rPr lang="zh-CN" altLang="en-US" dirty="0"/>
              <a:t>来代替分类地址中的网络号和子网号。</a:t>
            </a:r>
            <a:endParaRPr lang="zh-CN" altLang="en-US" dirty="0"/>
          </a:p>
          <a:p>
            <a:pPr algn="just"/>
            <a:r>
              <a:rPr lang="en-US" altLang="zh-CN" dirty="0">
                <a:solidFill>
                  <a:srgbClr val="0000FF"/>
                </a:solidFill>
              </a:rPr>
              <a:t>IP </a:t>
            </a:r>
            <a:r>
              <a:rPr lang="zh-CN" altLang="en-US" dirty="0">
                <a:solidFill>
                  <a:srgbClr val="0000FF"/>
                </a:solidFill>
              </a:rPr>
              <a:t>地址从三级编址（使用子网掩码）又回到了两级编址。  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无分类的两级编址 </a:t>
            </a:r>
            <a:endParaRPr lang="zh-CN" altLang="en-US" dirty="0"/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800" dirty="0"/>
              <a:t>无分类的两级编址的记法是： </a:t>
            </a:r>
            <a:endParaRPr lang="zh-CN" altLang="en-US" sz="2800" dirty="0"/>
          </a:p>
          <a:p>
            <a:pPr algn="just"/>
            <a:endParaRPr lang="en-US" altLang="zh-CN" sz="2800" dirty="0" smtClean="0"/>
          </a:p>
          <a:p>
            <a:pPr algn="just"/>
            <a:endParaRPr lang="en-US" altLang="zh-CN" sz="2800" dirty="0" smtClean="0"/>
          </a:p>
          <a:p>
            <a:pPr algn="just"/>
            <a:endParaRPr lang="en-US" altLang="zh-CN" sz="2800" dirty="0"/>
          </a:p>
          <a:p>
            <a:pPr algn="just"/>
            <a:endParaRPr lang="en-US" altLang="zh-CN" sz="2800" dirty="0" smtClean="0"/>
          </a:p>
          <a:p>
            <a:pPr algn="just"/>
            <a:r>
              <a:rPr lang="en-US" altLang="zh-CN" sz="2800" dirty="0" smtClean="0"/>
              <a:t>CIDR </a:t>
            </a:r>
            <a:r>
              <a:rPr lang="zh-CN" altLang="en-US" sz="2800" dirty="0" smtClean="0"/>
              <a:t>使用</a:t>
            </a:r>
            <a:r>
              <a:rPr lang="zh-CN" altLang="en-US" sz="2800" dirty="0"/>
              <a:t>“</a:t>
            </a:r>
            <a:r>
              <a:rPr lang="zh-CN" altLang="en-US" sz="2800" dirty="0">
                <a:solidFill>
                  <a:srgbClr val="FF0000"/>
                </a:solidFill>
              </a:rPr>
              <a:t>斜线记法</a:t>
            </a:r>
            <a:r>
              <a:rPr lang="zh-CN" altLang="en-US" sz="2800" dirty="0"/>
              <a:t>”</a:t>
            </a:r>
            <a:r>
              <a:rPr lang="en-US" altLang="zh-CN" sz="2800" dirty="0"/>
              <a:t>(slash notation)</a:t>
            </a:r>
            <a:r>
              <a:rPr lang="zh-CN" altLang="en-US" sz="2800" dirty="0"/>
              <a:t>，它又</a:t>
            </a:r>
            <a:r>
              <a:rPr lang="zh-CN" altLang="en-US" sz="2800" dirty="0" smtClean="0"/>
              <a:t>称为 </a:t>
            </a:r>
            <a:r>
              <a:rPr lang="en-US" altLang="zh-CN" sz="2800" dirty="0" smtClean="0">
                <a:solidFill>
                  <a:srgbClr val="FF0000"/>
                </a:solidFill>
              </a:rPr>
              <a:t>CIDR </a:t>
            </a:r>
            <a:r>
              <a:rPr lang="zh-CN" altLang="en-US" sz="2800" dirty="0" smtClean="0">
                <a:solidFill>
                  <a:srgbClr val="FF0000"/>
                </a:solidFill>
              </a:rPr>
              <a:t>记</a:t>
            </a:r>
            <a:r>
              <a:rPr lang="zh-CN" altLang="en-US" sz="2800" dirty="0">
                <a:solidFill>
                  <a:srgbClr val="FF0000"/>
                </a:solidFill>
              </a:rPr>
              <a:t>法</a:t>
            </a:r>
            <a:r>
              <a:rPr lang="zh-CN" altLang="en-US" sz="2800" dirty="0"/>
              <a:t>，即在 </a:t>
            </a:r>
            <a:r>
              <a:rPr lang="en-US" altLang="zh-CN" sz="2800" dirty="0"/>
              <a:t>IP </a:t>
            </a:r>
            <a:r>
              <a:rPr lang="zh-CN" altLang="en-US" sz="2800" dirty="0"/>
              <a:t>地址面加上一个斜线“</a:t>
            </a:r>
            <a:r>
              <a:rPr lang="en-US" altLang="zh-CN" sz="2800" dirty="0"/>
              <a:t>/”</a:t>
            </a:r>
            <a:r>
              <a:rPr lang="zh-CN" altLang="en-US" sz="2800" dirty="0"/>
              <a:t>，然后写上网络前缀所占的位数（这个数值对应于三级编址中子网掩码中 </a:t>
            </a:r>
            <a:r>
              <a:rPr lang="en-US" altLang="zh-CN" sz="2800" dirty="0"/>
              <a:t>1 </a:t>
            </a:r>
            <a:r>
              <a:rPr lang="zh-CN" altLang="en-US" sz="2800" dirty="0"/>
              <a:t>的个数）</a:t>
            </a:r>
            <a:r>
              <a:rPr lang="zh-CN" altLang="en-US" sz="2800" dirty="0" smtClean="0"/>
              <a:t>。</a:t>
            </a:r>
            <a:r>
              <a:rPr lang="zh-CN" altLang="en-US" sz="2800" dirty="0"/>
              <a:t>例如： </a:t>
            </a:r>
            <a:r>
              <a:rPr lang="en-US" altLang="zh-CN" sz="2800" dirty="0">
                <a:solidFill>
                  <a:srgbClr val="0000FF"/>
                </a:solidFill>
              </a:rPr>
              <a:t>220.78.168.0</a:t>
            </a:r>
            <a:r>
              <a:rPr lang="en-US" altLang="zh-CN" sz="2800" dirty="0">
                <a:solidFill>
                  <a:srgbClr val="FF0000"/>
                </a:solidFill>
              </a:rPr>
              <a:t>/24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23266" name="Rectangle 2"/>
          <p:cNvSpPr>
            <a:spLocks noChangeArrowheads="1"/>
          </p:cNvSpPr>
          <p:nvPr/>
        </p:nvSpPr>
        <p:spPr bwMode="auto">
          <a:xfrm>
            <a:off x="920552" y="2924944"/>
            <a:ext cx="8280920" cy="660920"/>
          </a:xfrm>
          <a:prstGeom prst="rect">
            <a:avLst/>
          </a:prstGeom>
          <a:solidFill>
            <a:srgbClr val="66FF33"/>
          </a:solidFill>
          <a:ln w="9525">
            <a:solidFill>
              <a:srgbClr val="333399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IP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地址 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::= {&lt;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网络前缀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&gt;, &lt;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主机号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&gt;}          </a:t>
            </a:r>
            <a:r>
              <a:rPr lang="en-US" altLang="zh-CN" sz="2800" b="1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   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(4-3) </a:t>
            </a:r>
            <a:endParaRPr lang="en-US" altLang="zh-CN" sz="2800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406749" y="1790909"/>
            <a:ext cx="4562475" cy="1062027"/>
            <a:chOff x="1839416" y="4105856"/>
            <a:chExt cx="4562475" cy="1147752"/>
          </a:xfrm>
        </p:grpSpPr>
        <p:grpSp>
          <p:nvGrpSpPr>
            <p:cNvPr id="9" name="Group 21"/>
            <p:cNvGrpSpPr/>
            <p:nvPr/>
          </p:nvGrpSpPr>
          <p:grpSpPr bwMode="auto">
            <a:xfrm>
              <a:off x="1867991" y="4767838"/>
              <a:ext cx="4533900" cy="461963"/>
              <a:chOff x="755" y="2967"/>
              <a:chExt cx="2856" cy="291"/>
            </a:xfrm>
          </p:grpSpPr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>
                <a:off x="755" y="3122"/>
                <a:ext cx="285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9" name="Text Box 10"/>
              <p:cNvSpPr txBox="1">
                <a:spLocks noChangeArrowheads="1"/>
              </p:cNvSpPr>
              <p:nvPr/>
            </p:nvSpPr>
            <p:spPr bwMode="auto">
              <a:xfrm>
                <a:off x="1950" y="2967"/>
                <a:ext cx="527" cy="2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32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位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10" name="Group 20"/>
            <p:cNvGrpSpPr/>
            <p:nvPr/>
          </p:nvGrpSpPr>
          <p:grpSpPr bwMode="auto">
            <a:xfrm>
              <a:off x="1842591" y="4644008"/>
              <a:ext cx="4559300" cy="609600"/>
              <a:chOff x="739" y="2832"/>
              <a:chExt cx="2872" cy="430"/>
            </a:xfrm>
          </p:grpSpPr>
          <p:sp>
            <p:nvSpPr>
              <p:cNvPr id="16" name="Line 8"/>
              <p:cNvSpPr>
                <a:spLocks noChangeShapeType="1"/>
              </p:cNvSpPr>
              <p:nvPr/>
            </p:nvSpPr>
            <p:spPr bwMode="auto">
              <a:xfrm>
                <a:off x="739" y="2832"/>
                <a:ext cx="0" cy="4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3611" y="2832"/>
                <a:ext cx="0" cy="4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11" name="Group 18"/>
            <p:cNvGrpSpPr/>
            <p:nvPr/>
          </p:nvGrpSpPr>
          <p:grpSpPr bwMode="auto">
            <a:xfrm>
              <a:off x="1839416" y="4105856"/>
              <a:ext cx="4562105" cy="612776"/>
              <a:chOff x="737" y="2493"/>
              <a:chExt cx="3240" cy="386"/>
            </a:xfrm>
          </p:grpSpPr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737" y="2493"/>
                <a:ext cx="1650" cy="386"/>
              </a:xfrm>
              <a:prstGeom prst="rect">
                <a:avLst/>
              </a:prstGeom>
              <a:solidFill>
                <a:srgbClr val="FFFF66"/>
              </a:solidFill>
              <a:ln w="19050" algn="ctr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网络前缀</a:t>
                </a:r>
                <a:endPara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2387" y="2494"/>
                <a:ext cx="1590" cy="385"/>
              </a:xfrm>
              <a:prstGeom prst="rect">
                <a:avLst/>
              </a:prstGeom>
              <a:solidFill>
                <a:srgbClr val="66FFFF"/>
              </a:solidFill>
              <a:ln w="19050" algn="ctr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2754" y="2547"/>
                <a:ext cx="967" cy="29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主机号</a:t>
                </a:r>
                <a:endPara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CIDR </a:t>
            </a:r>
            <a:r>
              <a:rPr lang="zh-CN" altLang="en-US"/>
              <a:t>地址块 </a:t>
            </a:r>
            <a:endParaRPr lang="zh-CN" altLang="en-US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altLang="zh-CN" sz="2800" dirty="0"/>
              <a:t>CIDR </a:t>
            </a:r>
            <a:r>
              <a:rPr lang="zh-CN" altLang="en-US" sz="2800" dirty="0"/>
              <a:t>把网络前缀都相同的连续的 </a:t>
            </a:r>
            <a:r>
              <a:rPr lang="en-US" altLang="zh-CN" sz="2800" dirty="0"/>
              <a:t>IP </a:t>
            </a:r>
            <a:r>
              <a:rPr lang="zh-CN" altLang="en-US" sz="2800" dirty="0"/>
              <a:t>地址组成“</a:t>
            </a:r>
            <a:r>
              <a:rPr lang="en-US" altLang="zh-CN" sz="2800" dirty="0">
                <a:solidFill>
                  <a:srgbClr val="FF0000"/>
                </a:solidFill>
              </a:rPr>
              <a:t>CIDR </a:t>
            </a:r>
            <a:r>
              <a:rPr lang="zh-CN" altLang="en-US" sz="2800" dirty="0">
                <a:solidFill>
                  <a:srgbClr val="FF0000"/>
                </a:solidFill>
              </a:rPr>
              <a:t>地址块</a:t>
            </a:r>
            <a:r>
              <a:rPr lang="zh-CN" altLang="en-US" sz="2800" dirty="0"/>
              <a:t>”。</a:t>
            </a:r>
            <a:endParaRPr lang="en-US" altLang="zh-CN" sz="2800" dirty="0" smtClean="0"/>
          </a:p>
          <a:p>
            <a:pPr algn="just">
              <a:lnSpc>
                <a:spcPct val="100000"/>
              </a:lnSpc>
            </a:pPr>
            <a:r>
              <a:rPr lang="en-US" altLang="zh-CN" sz="2800" dirty="0" smtClean="0"/>
              <a:t>128.14.32.0/20 </a:t>
            </a:r>
            <a:r>
              <a:rPr lang="zh-CN" altLang="en-US" sz="2800" dirty="0"/>
              <a:t>表示的地址块</a:t>
            </a:r>
            <a:r>
              <a:rPr lang="zh-CN" altLang="en-US" sz="2800" dirty="0">
                <a:solidFill>
                  <a:srgbClr val="0000FF"/>
                </a:solidFill>
              </a:rPr>
              <a:t>共有 </a:t>
            </a:r>
            <a:r>
              <a:rPr lang="en-US" altLang="zh-CN" sz="2800" dirty="0">
                <a:solidFill>
                  <a:srgbClr val="0000FF"/>
                </a:solidFill>
              </a:rPr>
              <a:t>2</a:t>
            </a:r>
            <a:r>
              <a:rPr lang="en-US" altLang="zh-CN" sz="2800" baseline="30000" dirty="0">
                <a:solidFill>
                  <a:srgbClr val="0000FF"/>
                </a:solidFill>
              </a:rPr>
              <a:t>12 </a:t>
            </a:r>
            <a:r>
              <a:rPr lang="zh-CN" altLang="en-US" sz="2800" dirty="0">
                <a:solidFill>
                  <a:srgbClr val="0000FF"/>
                </a:solidFill>
              </a:rPr>
              <a:t>个地址</a:t>
            </a:r>
            <a:r>
              <a:rPr lang="zh-CN" altLang="en-US" sz="2800" dirty="0"/>
              <a:t>（因为</a:t>
            </a:r>
            <a:r>
              <a:rPr lang="zh-CN" altLang="en-US" sz="2800" dirty="0">
                <a:solidFill>
                  <a:srgbClr val="FF0000"/>
                </a:solidFill>
              </a:rPr>
              <a:t>斜线后面的 </a:t>
            </a:r>
            <a:r>
              <a:rPr lang="en-US" altLang="zh-CN" sz="2800" dirty="0">
                <a:solidFill>
                  <a:srgbClr val="FF0000"/>
                </a:solidFill>
              </a:rPr>
              <a:t>20 </a:t>
            </a:r>
            <a:r>
              <a:rPr lang="zh-CN" altLang="en-US" sz="2800" dirty="0">
                <a:solidFill>
                  <a:srgbClr val="FF0000"/>
                </a:solidFill>
              </a:rPr>
              <a:t>是网络前缀的位数</a:t>
            </a:r>
            <a:r>
              <a:rPr lang="zh-CN" altLang="en-US" sz="2800" dirty="0"/>
              <a:t>，所以这个地址的主机号是 </a:t>
            </a:r>
            <a:r>
              <a:rPr lang="en-US" altLang="zh-CN" sz="2800" dirty="0"/>
              <a:t>12 </a:t>
            </a:r>
            <a:r>
              <a:rPr lang="zh-CN" altLang="en-US" sz="2800" dirty="0"/>
              <a:t>位）。</a:t>
            </a:r>
            <a:endParaRPr lang="zh-CN" altLang="en-US" sz="2800" dirty="0"/>
          </a:p>
          <a:p>
            <a:pPr lvl="1" algn="just">
              <a:lnSpc>
                <a:spcPct val="100000"/>
              </a:lnSpc>
            </a:pPr>
            <a:r>
              <a:rPr lang="zh-CN" altLang="en-US" sz="2400" dirty="0"/>
              <a:t>这个地址块的起始地址是 </a:t>
            </a:r>
            <a:r>
              <a:rPr lang="en-US" altLang="zh-CN" sz="2400" dirty="0"/>
              <a:t>128.14.32.0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lvl="1" algn="just">
              <a:lnSpc>
                <a:spcPct val="100000"/>
              </a:lnSpc>
            </a:pPr>
            <a:r>
              <a:rPr lang="zh-CN" altLang="en-US" sz="2400" dirty="0"/>
              <a:t>在不需要指出地址块的起始地址时，也可将这样的地址块简称为“</a:t>
            </a:r>
            <a:r>
              <a:rPr lang="en-US" altLang="zh-CN" sz="2400" dirty="0">
                <a:solidFill>
                  <a:srgbClr val="FF0000"/>
                </a:solidFill>
              </a:rPr>
              <a:t>/20 </a:t>
            </a:r>
            <a:r>
              <a:rPr lang="zh-CN" altLang="en-US" sz="2400" dirty="0">
                <a:solidFill>
                  <a:srgbClr val="FF0000"/>
                </a:solidFill>
              </a:rPr>
              <a:t>地址块</a:t>
            </a:r>
            <a:r>
              <a:rPr lang="zh-CN" altLang="en-US" sz="2400" dirty="0"/>
              <a:t>”。</a:t>
            </a:r>
            <a:endParaRPr lang="zh-CN" altLang="en-US" sz="2400" dirty="0"/>
          </a:p>
          <a:p>
            <a:pPr lvl="1" algn="just">
              <a:lnSpc>
                <a:spcPct val="100000"/>
              </a:lnSpc>
            </a:pPr>
            <a:r>
              <a:rPr lang="en-US" altLang="zh-CN" sz="2400" dirty="0"/>
              <a:t>128.14.32.0/20 </a:t>
            </a:r>
            <a:r>
              <a:rPr lang="zh-CN" altLang="en-US" sz="2400" dirty="0"/>
              <a:t>地址块的最小地址：</a:t>
            </a:r>
            <a:r>
              <a:rPr lang="en-US" altLang="zh-CN" sz="2400" dirty="0"/>
              <a:t>128.14.32.0</a:t>
            </a:r>
            <a:endParaRPr lang="en-US" altLang="zh-CN" sz="2400" dirty="0"/>
          </a:p>
          <a:p>
            <a:pPr lvl="1" algn="just">
              <a:lnSpc>
                <a:spcPct val="100000"/>
              </a:lnSpc>
            </a:pPr>
            <a:r>
              <a:rPr lang="en-US" altLang="zh-CN" sz="2400" dirty="0"/>
              <a:t>128.14.32.0/20 </a:t>
            </a:r>
            <a:r>
              <a:rPr lang="zh-CN" altLang="en-US" sz="2400" dirty="0"/>
              <a:t>地址块的最大地址：</a:t>
            </a:r>
            <a:r>
              <a:rPr lang="en-US" altLang="zh-CN" sz="2400" dirty="0"/>
              <a:t>128.14.47.255</a:t>
            </a:r>
            <a:endParaRPr lang="en-US" altLang="zh-CN" sz="2400" dirty="0"/>
          </a:p>
          <a:p>
            <a:pPr lvl="1" algn="just">
              <a:lnSpc>
                <a:spcPct val="10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全 </a:t>
            </a:r>
            <a:r>
              <a:rPr lang="en-US" altLang="zh-CN" sz="2400" dirty="0">
                <a:solidFill>
                  <a:srgbClr val="0000FF"/>
                </a:solidFill>
              </a:rPr>
              <a:t>0 </a:t>
            </a:r>
            <a:r>
              <a:rPr lang="zh-CN" altLang="en-US" sz="2400" dirty="0">
                <a:solidFill>
                  <a:srgbClr val="0000FF"/>
                </a:solidFill>
              </a:rPr>
              <a:t>和全 </a:t>
            </a:r>
            <a:r>
              <a:rPr lang="en-US" altLang="zh-CN" sz="2400" dirty="0">
                <a:solidFill>
                  <a:srgbClr val="0000FF"/>
                </a:solidFill>
              </a:rPr>
              <a:t>1 </a:t>
            </a:r>
            <a:r>
              <a:rPr lang="zh-CN" altLang="en-US" sz="2400" dirty="0">
                <a:solidFill>
                  <a:srgbClr val="0000FF"/>
                </a:solidFill>
              </a:rPr>
              <a:t>的主机号地址一般不使用。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8504" y="44624"/>
            <a:ext cx="9066212" cy="648072"/>
          </a:xfrm>
          <a:solidFill>
            <a:srgbClr val="FFFF66"/>
          </a:solidFill>
          <a:ln>
            <a:solidFill>
              <a:srgbClr val="000099"/>
            </a:solidFill>
          </a:ln>
        </p:spPr>
        <p:txBody>
          <a:bodyPr/>
          <a:lstStyle/>
          <a:p>
            <a:pPr algn="ctr"/>
            <a:r>
              <a:rPr lang="en-US" altLang="zh-CN" sz="3200" dirty="0">
                <a:solidFill>
                  <a:srgbClr val="000099"/>
                </a:solidFill>
              </a:rPr>
              <a:t>128.14.32.0/20 </a:t>
            </a:r>
            <a:r>
              <a:rPr lang="zh-CN" altLang="en-US" sz="3200" dirty="0">
                <a:solidFill>
                  <a:srgbClr val="000099"/>
                </a:solidFill>
              </a:rPr>
              <a:t>表示的地址（</a:t>
            </a:r>
            <a:r>
              <a:rPr lang="en-US" altLang="zh-CN" sz="3200" dirty="0" smtClean="0">
                <a:solidFill>
                  <a:srgbClr val="000099"/>
                </a:solidFill>
              </a:rPr>
              <a:t>2</a:t>
            </a:r>
            <a:r>
              <a:rPr lang="en-US" altLang="zh-CN" sz="3200" baseline="30000" dirty="0" smtClean="0">
                <a:solidFill>
                  <a:srgbClr val="000099"/>
                </a:solidFill>
              </a:rPr>
              <a:t>12</a:t>
            </a:r>
            <a:r>
              <a:rPr lang="en-US" altLang="zh-CN" sz="3200" dirty="0" smtClean="0">
                <a:solidFill>
                  <a:srgbClr val="000099"/>
                </a:solidFill>
              </a:rPr>
              <a:t> </a:t>
            </a:r>
            <a:r>
              <a:rPr lang="zh-CN" altLang="en-US" sz="3200" dirty="0" smtClean="0">
                <a:solidFill>
                  <a:srgbClr val="000099"/>
                </a:solidFill>
              </a:rPr>
              <a:t>个</a:t>
            </a:r>
            <a:r>
              <a:rPr lang="zh-CN" altLang="en-US" sz="3200" dirty="0">
                <a:solidFill>
                  <a:srgbClr val="000099"/>
                </a:solidFill>
              </a:rPr>
              <a:t>地址）</a:t>
            </a:r>
            <a:endParaRPr lang="zh-CN" altLang="en-US" sz="3200" dirty="0">
              <a:solidFill>
                <a:srgbClr val="000099"/>
              </a:solidFill>
            </a:endParaRPr>
          </a:p>
        </p:txBody>
      </p:sp>
      <p:sp>
        <p:nvSpPr>
          <p:cNvPr id="1429507" name="Text Box 3"/>
          <p:cNvSpPr txBox="1">
            <a:spLocks noChangeArrowheads="1"/>
          </p:cNvSpPr>
          <p:nvPr/>
        </p:nvSpPr>
        <p:spPr bwMode="auto">
          <a:xfrm>
            <a:off x="2221971" y="876300"/>
            <a:ext cx="6979501" cy="569386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0" lang="en-US" altLang="zh-CN" sz="28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10000000 00001110 </a:t>
            </a:r>
            <a:r>
              <a:rPr kumimoji="0" lang="en-US" altLang="zh-CN" sz="28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001000</a:t>
            </a:r>
            <a:r>
              <a:rPr kumimoji="0" lang="en-US" altLang="zh-CN" sz="2800" b="1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00 </a:t>
            </a:r>
            <a:r>
              <a:rPr kumimoji="0"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00000000</a:t>
            </a:r>
            <a:endParaRPr kumimoji="0" lang="en-US" altLang="zh-CN" sz="2800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10000000 00001110 001</a:t>
            </a:r>
            <a:r>
              <a:rPr kumimoji="0" lang="en-US" altLang="zh-CN" sz="28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000</a:t>
            </a:r>
            <a:r>
              <a:rPr kumimoji="0"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00 00000001</a:t>
            </a:r>
            <a:endParaRPr kumimoji="0" lang="en-US" altLang="zh-CN" sz="2800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r>
              <a:rPr kumimoji="0" lang="en-US" altLang="zh-CN" sz="28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10000000 00001110 001000</a:t>
            </a:r>
            <a:r>
              <a:rPr kumimoji="0"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00 00000010</a:t>
            </a:r>
            <a:endParaRPr kumimoji="0" lang="en-US" altLang="zh-CN" sz="2800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r>
              <a:rPr kumimoji="0" lang="en-US" altLang="zh-CN" sz="28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10000000 00001110 001000</a:t>
            </a:r>
            <a:r>
              <a:rPr kumimoji="0"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00 00000011</a:t>
            </a:r>
            <a:endParaRPr kumimoji="0" lang="en-US" altLang="zh-CN" sz="2800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r>
              <a:rPr kumimoji="0" lang="en-US" altLang="zh-CN" sz="28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10000000 00001110 001000</a:t>
            </a:r>
            <a:r>
              <a:rPr kumimoji="0"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00 00000100</a:t>
            </a:r>
            <a:endParaRPr kumimoji="0" lang="en-US" altLang="zh-CN" sz="2800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r>
              <a:rPr kumimoji="0" lang="en-US" altLang="zh-CN" sz="28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10000000 00001110 001000</a:t>
            </a:r>
            <a:r>
              <a:rPr kumimoji="0"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00 00000101</a:t>
            </a:r>
            <a:endParaRPr kumimoji="0" lang="en-US" altLang="zh-CN" sz="2800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endParaRPr kumimoji="0" lang="en-US" altLang="zh-CN" sz="2800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endParaRPr kumimoji="0" lang="en-US" altLang="zh-CN" sz="2800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r>
              <a:rPr kumimoji="0" lang="en-US" altLang="zh-CN" sz="28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10000000 00001110 001011</a:t>
            </a:r>
            <a:r>
              <a:rPr kumimoji="0"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11 11111011</a:t>
            </a:r>
            <a:endParaRPr kumimoji="0" lang="en-US" altLang="zh-CN" sz="2800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r>
              <a:rPr kumimoji="0" lang="en-US" altLang="zh-CN" sz="28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10000000 00001110 001011</a:t>
            </a:r>
            <a:r>
              <a:rPr kumimoji="0"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11 11111100</a:t>
            </a:r>
            <a:endParaRPr kumimoji="0" lang="en-US" altLang="zh-CN" sz="2800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r>
              <a:rPr kumimoji="0" lang="en-US" altLang="zh-CN" sz="28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10000000 00001110 001011</a:t>
            </a:r>
            <a:r>
              <a:rPr kumimoji="0"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11 11111101</a:t>
            </a:r>
            <a:endParaRPr kumimoji="0" lang="en-US" altLang="zh-CN" sz="2800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r>
              <a:rPr kumimoji="0" lang="en-US" altLang="zh-CN" sz="28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10000000 00001110 001011</a:t>
            </a:r>
            <a:r>
              <a:rPr kumimoji="0"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11 11111110</a:t>
            </a:r>
            <a:endParaRPr kumimoji="0" lang="en-US" altLang="zh-CN" sz="2800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r>
              <a:rPr kumimoji="0" lang="en-US" altLang="zh-CN" sz="28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10000000 00001110 001011</a:t>
            </a:r>
            <a:r>
              <a:rPr kumimoji="0"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11 11111111</a:t>
            </a:r>
            <a:endParaRPr kumimoji="0" lang="en-US" altLang="zh-CN" sz="2800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429508" name="Text Box 4"/>
          <p:cNvSpPr txBox="1">
            <a:spLocks noChangeArrowheads="1"/>
          </p:cNvSpPr>
          <p:nvPr/>
        </p:nvSpPr>
        <p:spPr bwMode="auto">
          <a:xfrm>
            <a:off x="7371027" y="3162300"/>
            <a:ext cx="8771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5400">
                <a:solidFill>
                  <a:srgbClr val="0000CC"/>
                </a:solidFill>
                <a:sym typeface="Symbol" panose="05050102010706020507" pitchFamily="18" charset="2"/>
              </a:rPr>
              <a:t></a:t>
            </a:r>
            <a:endParaRPr kumimoji="0" lang="en-US" altLang="zh-CN" sz="5400">
              <a:solidFill>
                <a:srgbClr val="0000CC"/>
              </a:solidFill>
              <a:sym typeface="Symbol" panose="05050102010706020507" pitchFamily="18" charset="2"/>
            </a:endParaRPr>
          </a:p>
        </p:txBody>
      </p:sp>
      <p:sp>
        <p:nvSpPr>
          <p:cNvPr id="1429509" name="Text Box 5"/>
          <p:cNvSpPr txBox="1">
            <a:spLocks noChangeArrowheads="1"/>
          </p:cNvSpPr>
          <p:nvPr/>
        </p:nvSpPr>
        <p:spPr bwMode="auto">
          <a:xfrm>
            <a:off x="4017433" y="3162300"/>
            <a:ext cx="8771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5400" dirty="0">
                <a:solidFill>
                  <a:srgbClr val="0000CC"/>
                </a:solidFill>
                <a:sym typeface="Symbol" panose="05050102010706020507" pitchFamily="18" charset="2"/>
              </a:rPr>
              <a:t></a:t>
            </a:r>
            <a:endParaRPr kumimoji="0" lang="en-US" altLang="zh-CN" sz="5400" dirty="0">
              <a:solidFill>
                <a:srgbClr val="0000CC"/>
              </a:solidFill>
              <a:sym typeface="Symbol" panose="05050102010706020507" pitchFamily="18" charset="2"/>
            </a:endParaRPr>
          </a:p>
        </p:txBody>
      </p:sp>
      <p:sp>
        <p:nvSpPr>
          <p:cNvPr id="1429510" name="Rectangle 6"/>
          <p:cNvSpPr>
            <a:spLocks noChangeArrowheads="1"/>
          </p:cNvSpPr>
          <p:nvPr/>
        </p:nvSpPr>
        <p:spPr bwMode="auto">
          <a:xfrm>
            <a:off x="2216696" y="908051"/>
            <a:ext cx="4608512" cy="56165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9511" name="Text Box 7"/>
          <p:cNvSpPr txBox="1">
            <a:spLocks noChangeArrowheads="1"/>
          </p:cNvSpPr>
          <p:nvPr/>
        </p:nvSpPr>
        <p:spPr bwMode="auto">
          <a:xfrm>
            <a:off x="451723" y="2636912"/>
            <a:ext cx="1620957" cy="2074414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kumimoji="0" lang="zh-CN" altLang="en-US" sz="2800" b="1">
                <a:solidFill>
                  <a:srgbClr val="0000CC"/>
                </a:solidFill>
                <a:latin typeface="+mn-lt"/>
                <a:ea typeface="黑体" pitchFamily="2" charset="-122"/>
              </a:rPr>
              <a:t>所有地址</a:t>
            </a:r>
            <a:endParaRPr kumimoji="0" lang="zh-CN" altLang="en-US" sz="2800" b="1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algn="ctr">
              <a:lnSpc>
                <a:spcPct val="115000"/>
              </a:lnSpc>
            </a:pPr>
            <a:r>
              <a:rPr kumimoji="0" lang="zh-CN" altLang="en-US" sz="2800" b="1">
                <a:solidFill>
                  <a:srgbClr val="0000CC"/>
                </a:solidFill>
                <a:latin typeface="+mn-lt"/>
                <a:ea typeface="黑体" pitchFamily="2" charset="-122"/>
              </a:rPr>
              <a:t>的 </a:t>
            </a:r>
            <a:r>
              <a:rPr kumimoji="0" lang="en-US" altLang="zh-CN" sz="2800" b="1">
                <a:solidFill>
                  <a:srgbClr val="0000CC"/>
                </a:solidFill>
                <a:latin typeface="+mn-lt"/>
                <a:ea typeface="黑体" pitchFamily="2" charset="-122"/>
              </a:rPr>
              <a:t>20 </a:t>
            </a:r>
            <a:r>
              <a:rPr kumimoji="0" lang="zh-CN" altLang="en-US" sz="2800" b="1">
                <a:solidFill>
                  <a:srgbClr val="0000CC"/>
                </a:solidFill>
                <a:latin typeface="+mn-lt"/>
                <a:ea typeface="黑体" pitchFamily="2" charset="-122"/>
              </a:rPr>
              <a:t>位</a:t>
            </a:r>
            <a:endParaRPr kumimoji="0" lang="zh-CN" altLang="en-US" sz="2800" b="1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algn="ctr">
              <a:lnSpc>
                <a:spcPct val="115000"/>
              </a:lnSpc>
            </a:pPr>
            <a:r>
              <a:rPr kumimoji="0" lang="zh-CN" altLang="en-US" sz="2800" b="1">
                <a:solidFill>
                  <a:srgbClr val="0000CC"/>
                </a:solidFill>
                <a:latin typeface="+mn-lt"/>
                <a:ea typeface="黑体" pitchFamily="2" charset="-122"/>
              </a:rPr>
              <a:t>前缀都是</a:t>
            </a:r>
            <a:endParaRPr kumimoji="0" lang="zh-CN" altLang="en-US" sz="2800" b="1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algn="ctr">
              <a:lnSpc>
                <a:spcPct val="115000"/>
              </a:lnSpc>
            </a:pPr>
            <a:r>
              <a:rPr kumimoji="0" lang="zh-CN" altLang="en-US" sz="2800" b="1">
                <a:solidFill>
                  <a:srgbClr val="0000CC"/>
                </a:solidFill>
                <a:latin typeface="+mn-lt"/>
                <a:ea typeface="黑体" pitchFamily="2" charset="-122"/>
              </a:rPr>
              <a:t>一样的</a:t>
            </a:r>
            <a:endParaRPr kumimoji="0" lang="zh-CN" altLang="en-US" sz="2800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1429512" name="Group 8"/>
          <p:cNvGrpSpPr/>
          <p:nvPr/>
        </p:nvGrpSpPr>
        <p:grpSpPr bwMode="auto">
          <a:xfrm>
            <a:off x="272098" y="879475"/>
            <a:ext cx="1958844" cy="461962"/>
            <a:chOff x="251" y="554"/>
            <a:chExt cx="1139" cy="291"/>
          </a:xfrm>
        </p:grpSpPr>
        <p:sp>
          <p:nvSpPr>
            <p:cNvPr id="1429513" name="Text Box 9"/>
            <p:cNvSpPr txBox="1">
              <a:spLocks noChangeArrowheads="1"/>
            </p:cNvSpPr>
            <p:nvPr/>
          </p:nvSpPr>
          <p:spPr bwMode="auto">
            <a:xfrm>
              <a:off x="251" y="554"/>
              <a:ext cx="8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4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最小地址</a:t>
              </a:r>
              <a:endParaRPr kumimoji="0" lang="zh-CN" altLang="en-US" sz="2400" b="1" dirty="0">
                <a:solidFill>
                  <a:srgbClr val="C00000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29514" name="AutoShape 10"/>
            <p:cNvSpPr>
              <a:spLocks noChangeArrowheads="1"/>
            </p:cNvSpPr>
            <p:nvPr/>
          </p:nvSpPr>
          <p:spPr bwMode="auto">
            <a:xfrm>
              <a:off x="1078" y="656"/>
              <a:ext cx="312" cy="110"/>
            </a:xfrm>
            <a:prstGeom prst="rightArrow">
              <a:avLst>
                <a:gd name="adj1" fmla="val 50000"/>
                <a:gd name="adj2" fmla="val 8636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29515" name="Group 11"/>
          <p:cNvGrpSpPr/>
          <p:nvPr/>
        </p:nvGrpSpPr>
        <p:grpSpPr bwMode="auto">
          <a:xfrm>
            <a:off x="234262" y="6021387"/>
            <a:ext cx="1965723" cy="461962"/>
            <a:chOff x="229" y="3793"/>
            <a:chExt cx="1143" cy="291"/>
          </a:xfrm>
        </p:grpSpPr>
        <p:sp>
          <p:nvSpPr>
            <p:cNvPr id="1429516" name="Text Box 12"/>
            <p:cNvSpPr txBox="1">
              <a:spLocks noChangeArrowheads="1"/>
            </p:cNvSpPr>
            <p:nvPr/>
          </p:nvSpPr>
          <p:spPr bwMode="auto">
            <a:xfrm>
              <a:off x="229" y="3793"/>
              <a:ext cx="8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4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最大地址</a:t>
              </a:r>
              <a:endParaRPr kumimoji="0" lang="zh-CN" altLang="en-US" sz="2400" b="1" dirty="0">
                <a:solidFill>
                  <a:srgbClr val="C00000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29517" name="AutoShape 13"/>
            <p:cNvSpPr>
              <a:spLocks noChangeArrowheads="1"/>
            </p:cNvSpPr>
            <p:nvPr/>
          </p:nvSpPr>
          <p:spPr bwMode="auto">
            <a:xfrm>
              <a:off x="1056" y="3899"/>
              <a:ext cx="316" cy="110"/>
            </a:xfrm>
            <a:prstGeom prst="rightArrow">
              <a:avLst>
                <a:gd name="adj1" fmla="val 50000"/>
                <a:gd name="adj2" fmla="val 8636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42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42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9510" grpId="0" animBg="1"/>
      <p:bldP spid="1429510" grpId="1" animBg="1"/>
      <p:bldP spid="1429510" grpId="2" animBg="1"/>
      <p:bldP spid="1429511" grpId="0" animBg="1"/>
      <p:bldP spid="142951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路由</a:t>
            </a:r>
            <a:r>
              <a:rPr lang="zh-CN" altLang="en-US" dirty="0" smtClean="0"/>
              <a:t>聚合 </a:t>
            </a:r>
            <a:r>
              <a:rPr lang="en-US" altLang="zh-CN" dirty="0" smtClean="0"/>
              <a:t>(</a:t>
            </a:r>
            <a:r>
              <a:rPr lang="en-US" altLang="zh-CN" dirty="0"/>
              <a:t>route aggregation) </a:t>
            </a:r>
            <a:endParaRPr lang="en-US" altLang="zh-CN" dirty="0"/>
          </a:p>
        </p:txBody>
      </p:sp>
      <p:sp>
        <p:nvSpPr>
          <p:cNvPr id="5263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680" indent="-360680" algn="just"/>
            <a:r>
              <a:rPr lang="zh-CN" altLang="en-US" sz="2800" dirty="0"/>
              <a:t>一个 </a:t>
            </a:r>
            <a:r>
              <a:rPr lang="en-US" altLang="zh-CN" sz="2800" dirty="0"/>
              <a:t>CIDR </a:t>
            </a:r>
            <a:r>
              <a:rPr lang="zh-CN" altLang="en-US" sz="2800" dirty="0"/>
              <a:t>地址块可以表示很多地址，这种地址的聚合常称为</a:t>
            </a:r>
            <a:r>
              <a:rPr lang="zh-CN" altLang="en-US" sz="2800" dirty="0">
                <a:solidFill>
                  <a:srgbClr val="FF0000"/>
                </a:solidFill>
              </a:rPr>
              <a:t>路由聚合</a:t>
            </a:r>
            <a:r>
              <a:rPr lang="zh-CN" altLang="en-US" sz="2800" dirty="0"/>
              <a:t>，它使得路由表中的一个项目可以表示很多个（例如上千个）原来传统分类地址的路由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360680" indent="-360680" algn="just"/>
            <a:r>
              <a:rPr lang="zh-CN" altLang="zh-CN" sz="2800" dirty="0"/>
              <a:t>路由聚合有利于</a:t>
            </a:r>
            <a:r>
              <a:rPr lang="zh-CN" altLang="zh-CN" sz="2800" dirty="0">
                <a:solidFill>
                  <a:srgbClr val="FF0000"/>
                </a:solidFill>
              </a:rPr>
              <a:t>减少</a:t>
            </a:r>
            <a:r>
              <a:rPr lang="zh-CN" altLang="zh-CN" sz="2800" dirty="0"/>
              <a:t>路由器之间的路由选择信息的交换，从而提高了整个互联网的性能。</a:t>
            </a:r>
            <a:endParaRPr lang="zh-CN" altLang="en-US" sz="2800" dirty="0"/>
          </a:p>
          <a:p>
            <a:pPr marL="360680" indent="-360680" algn="just"/>
            <a:r>
              <a:rPr lang="zh-CN" altLang="en-US" sz="2800" dirty="0">
                <a:solidFill>
                  <a:srgbClr val="0000FF"/>
                </a:solidFill>
              </a:rPr>
              <a:t>路由聚合也称为</a:t>
            </a:r>
            <a:r>
              <a:rPr lang="zh-CN" altLang="en-US" sz="2800" dirty="0">
                <a:solidFill>
                  <a:srgbClr val="FF0000"/>
                </a:solidFill>
              </a:rPr>
              <a:t>构成超</a:t>
            </a:r>
            <a:r>
              <a:rPr lang="zh-CN" altLang="en-US" sz="2800" dirty="0" smtClean="0">
                <a:solidFill>
                  <a:srgbClr val="FF0000"/>
                </a:solidFill>
              </a:rPr>
              <a:t>网 </a:t>
            </a:r>
            <a:r>
              <a:rPr lang="en-US" altLang="zh-CN" sz="2800" dirty="0" smtClean="0">
                <a:solidFill>
                  <a:srgbClr val="0000FF"/>
                </a:solidFill>
              </a:rPr>
              <a:t>(</a:t>
            </a:r>
            <a:r>
              <a:rPr lang="en-US" altLang="zh-CN" sz="2800" dirty="0" err="1">
                <a:solidFill>
                  <a:srgbClr val="0000FF"/>
                </a:solidFill>
              </a:rPr>
              <a:t>supernetting</a:t>
            </a:r>
            <a:r>
              <a:rPr lang="en-US" altLang="zh-CN" sz="2800" dirty="0">
                <a:solidFill>
                  <a:srgbClr val="0000FF"/>
                </a:solidFill>
              </a:rPr>
              <a:t>)</a:t>
            </a:r>
            <a:r>
              <a:rPr lang="zh-CN" altLang="en-US" sz="2800" dirty="0">
                <a:solidFill>
                  <a:srgbClr val="0000FF"/>
                </a:solidFill>
              </a:rPr>
              <a:t>。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marL="360680" indent="-360680" algn="just"/>
            <a:r>
              <a:rPr lang="en-US" altLang="zh-CN" sz="2800" dirty="0"/>
              <a:t>CIDR </a:t>
            </a:r>
            <a:r>
              <a:rPr lang="zh-CN" altLang="en-US" sz="2800" dirty="0"/>
              <a:t>虽然不使用子网了，但仍然使用“</a:t>
            </a:r>
            <a:r>
              <a:rPr lang="zh-CN" altLang="en-US" sz="2800" dirty="0">
                <a:solidFill>
                  <a:srgbClr val="FF0000"/>
                </a:solidFill>
              </a:rPr>
              <a:t>掩码</a:t>
            </a:r>
            <a:r>
              <a:rPr lang="zh-CN" altLang="en-US" sz="2800" dirty="0"/>
              <a:t>”这一名词（但不叫子网掩码）。</a:t>
            </a:r>
            <a:endParaRPr lang="zh-CN" altLang="en-US" sz="2800" dirty="0"/>
          </a:p>
          <a:p>
            <a:pPr marL="360680" indent="-360680" algn="just"/>
            <a:r>
              <a:rPr lang="zh-CN" altLang="en-US" sz="2800" dirty="0"/>
              <a:t>对于</a:t>
            </a:r>
            <a:r>
              <a:rPr lang="zh-CN" altLang="en-US" sz="14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/20</a:t>
            </a:r>
            <a:r>
              <a:rPr lang="en-US" altLang="zh-CN" sz="700" dirty="0">
                <a:solidFill>
                  <a:srgbClr val="FF0000"/>
                </a:solidFill>
              </a:rPr>
              <a:t>  </a:t>
            </a:r>
            <a:r>
              <a:rPr lang="zh-CN" altLang="en-US" sz="2800" dirty="0"/>
              <a:t>地址块，它的掩码是</a:t>
            </a:r>
            <a:r>
              <a:rPr lang="zh-CN" altLang="en-US" sz="1400" dirty="0"/>
              <a:t> </a:t>
            </a:r>
            <a:r>
              <a:rPr lang="en-US" altLang="zh-CN" sz="2800" dirty="0"/>
              <a:t>20</a:t>
            </a:r>
            <a:r>
              <a:rPr lang="en-US" altLang="zh-CN" sz="900" dirty="0"/>
              <a:t> </a:t>
            </a:r>
            <a:r>
              <a:rPr lang="zh-CN" altLang="en-US" sz="2800" dirty="0"/>
              <a:t>个连续的 </a:t>
            </a:r>
            <a:r>
              <a:rPr lang="en-US" altLang="zh-CN" sz="2800" dirty="0"/>
              <a:t>1</a:t>
            </a:r>
            <a:r>
              <a:rPr lang="zh-CN" altLang="en-US" sz="2800" dirty="0"/>
              <a:t>。 斜线记法中的数字就是掩码中</a:t>
            </a:r>
            <a:r>
              <a:rPr lang="en-US" altLang="zh-CN" sz="2800" dirty="0"/>
              <a:t>1</a:t>
            </a:r>
            <a:r>
              <a:rPr lang="zh-CN" altLang="en-US" sz="2800" dirty="0"/>
              <a:t>的个数。   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CIDR </a:t>
            </a:r>
            <a:r>
              <a:rPr lang="zh-CN" altLang="en-US"/>
              <a:t>记法的其他形式 </a:t>
            </a:r>
            <a:endParaRPr lang="zh-CN" altLang="en-US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800" dirty="0"/>
              <a:t>10.0.0.0/10 </a:t>
            </a:r>
            <a:r>
              <a:rPr lang="zh-CN" altLang="en-US" sz="2800" dirty="0"/>
              <a:t>可</a:t>
            </a:r>
            <a:r>
              <a:rPr lang="zh-CN" altLang="en-US" sz="2800" dirty="0">
                <a:solidFill>
                  <a:srgbClr val="FF0000"/>
                </a:solidFill>
              </a:rPr>
              <a:t>简写</a:t>
            </a:r>
            <a:r>
              <a:rPr lang="zh-CN" altLang="en-US" sz="2800" dirty="0"/>
              <a:t>为 </a:t>
            </a:r>
            <a:r>
              <a:rPr lang="en-US" altLang="zh-CN" sz="2800" dirty="0"/>
              <a:t>10/10</a:t>
            </a:r>
            <a:r>
              <a:rPr lang="zh-CN" altLang="en-US" sz="2800" dirty="0"/>
              <a:t>，也就是把点分十进制中低位连续的 </a:t>
            </a:r>
            <a:r>
              <a:rPr lang="en-US" altLang="zh-CN" sz="2800" dirty="0"/>
              <a:t>0 </a:t>
            </a:r>
            <a:r>
              <a:rPr lang="zh-CN" altLang="en-US" sz="2800" dirty="0"/>
              <a:t>省略。</a:t>
            </a:r>
            <a:endParaRPr lang="zh-CN" altLang="en-US" sz="2800" dirty="0"/>
          </a:p>
          <a:p>
            <a:pPr algn="just"/>
            <a:r>
              <a:rPr lang="en-US" altLang="zh-CN" sz="2800" dirty="0"/>
              <a:t>10.0.0.0/10 </a:t>
            </a:r>
            <a:r>
              <a:rPr lang="zh-CN" altLang="en-US" sz="2800" dirty="0"/>
              <a:t>隐含地指出 </a:t>
            </a:r>
            <a:r>
              <a:rPr lang="en-US" altLang="zh-CN" sz="2800" dirty="0"/>
              <a:t>IP </a:t>
            </a:r>
            <a:r>
              <a:rPr lang="zh-CN" altLang="en-US" sz="2800" dirty="0"/>
              <a:t>地址 </a:t>
            </a:r>
            <a:r>
              <a:rPr lang="en-US" altLang="zh-CN" sz="2800" dirty="0"/>
              <a:t>10.0.0.0 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掩码</a:t>
            </a:r>
            <a:r>
              <a:rPr lang="zh-CN" altLang="en-US" sz="2800" dirty="0"/>
              <a:t>是 </a:t>
            </a:r>
            <a:r>
              <a:rPr lang="en-US" altLang="zh-CN" sz="2800" dirty="0"/>
              <a:t>255.192.0.0</a:t>
            </a:r>
            <a:r>
              <a:rPr lang="zh-CN" altLang="en-US" sz="2800" dirty="0"/>
              <a:t>。此掩码可表示</a:t>
            </a:r>
            <a:r>
              <a:rPr lang="zh-CN" altLang="en-US" sz="2800" dirty="0" smtClean="0"/>
              <a:t>为：</a:t>
            </a:r>
            <a:endParaRPr lang="en-US" altLang="zh-CN" sz="2800" dirty="0" smtClean="0"/>
          </a:p>
          <a:p>
            <a:pPr algn="just"/>
            <a:endParaRPr lang="en-US" altLang="zh-CN" sz="2800" dirty="0"/>
          </a:p>
          <a:p>
            <a:pPr algn="just"/>
            <a:endParaRPr lang="en-US" altLang="zh-CN" sz="2800" dirty="0" smtClean="0"/>
          </a:p>
          <a:p>
            <a:pPr algn="just"/>
            <a:endParaRPr lang="en-US" altLang="zh-CN" sz="2800" dirty="0"/>
          </a:p>
          <a:p>
            <a:r>
              <a:rPr lang="zh-CN" altLang="en-US" sz="2800" dirty="0"/>
              <a:t>网络前缀的后面加一个</a:t>
            </a:r>
            <a:r>
              <a:rPr lang="zh-CN" altLang="en-US" sz="2800" dirty="0">
                <a:solidFill>
                  <a:srgbClr val="FF0000"/>
                </a:solidFill>
              </a:rPr>
              <a:t>星号</a:t>
            </a:r>
            <a:r>
              <a:rPr lang="zh-CN" altLang="en-US" sz="2800" dirty="0"/>
              <a:t> * 的表示</a:t>
            </a:r>
            <a:r>
              <a:rPr lang="zh-CN" altLang="en-US" sz="2800" dirty="0" smtClean="0"/>
              <a:t>方法，如 </a:t>
            </a:r>
            <a:r>
              <a:rPr lang="en-US" altLang="zh-CN" sz="2800" dirty="0"/>
              <a:t>00001010 00*</a:t>
            </a:r>
            <a:r>
              <a:rPr lang="zh-CN" altLang="en-US" sz="2800" dirty="0"/>
              <a:t>，在星号 * 之前是网络前缀，而星号 * 表示 </a:t>
            </a:r>
            <a:r>
              <a:rPr lang="en-US" altLang="zh-CN" sz="2800" dirty="0"/>
              <a:t>IP </a:t>
            </a:r>
            <a:r>
              <a:rPr lang="zh-CN" altLang="en-US" sz="2800" dirty="0"/>
              <a:t>地址中的主机号，可以是任意值</a:t>
            </a:r>
            <a:r>
              <a:rPr lang="zh-CN" altLang="en-US" sz="2800" dirty="0" smtClean="0"/>
              <a:t>。  </a:t>
            </a:r>
            <a:endParaRPr lang="en-US" altLang="zh-CN" dirty="0"/>
          </a:p>
        </p:txBody>
      </p:sp>
      <p:grpSp>
        <p:nvGrpSpPr>
          <p:cNvPr id="527364" name="Group 4"/>
          <p:cNvGrpSpPr/>
          <p:nvPr/>
        </p:nvGrpSpPr>
        <p:grpSpPr bwMode="auto">
          <a:xfrm>
            <a:off x="1407050" y="3789038"/>
            <a:ext cx="7432607" cy="606426"/>
            <a:chOff x="994" y="2659"/>
            <a:chExt cx="4026" cy="382"/>
          </a:xfrm>
        </p:grpSpPr>
        <p:sp>
          <p:nvSpPr>
            <p:cNvPr id="527365" name="AutoShape 5"/>
            <p:cNvSpPr/>
            <p:nvPr/>
          </p:nvSpPr>
          <p:spPr bwMode="auto">
            <a:xfrm rot="16200000">
              <a:off x="1403" y="2250"/>
              <a:ext cx="136" cy="953"/>
            </a:xfrm>
            <a:prstGeom prst="leftBrace">
              <a:avLst>
                <a:gd name="adj1" fmla="val 5839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27366" name="AutoShape 6"/>
            <p:cNvSpPr/>
            <p:nvPr/>
          </p:nvSpPr>
          <p:spPr bwMode="auto">
            <a:xfrm rot="16200000">
              <a:off x="2437" y="2278"/>
              <a:ext cx="136" cy="897"/>
            </a:xfrm>
            <a:prstGeom prst="leftBrace">
              <a:avLst>
                <a:gd name="adj1" fmla="val 5839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27367" name="AutoShape 7"/>
            <p:cNvSpPr/>
            <p:nvPr/>
          </p:nvSpPr>
          <p:spPr bwMode="auto">
            <a:xfrm rot="16200000">
              <a:off x="3423" y="2250"/>
              <a:ext cx="136" cy="953"/>
            </a:xfrm>
            <a:prstGeom prst="leftBrace">
              <a:avLst>
                <a:gd name="adj1" fmla="val 5839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27368" name="AutoShape 8"/>
            <p:cNvSpPr/>
            <p:nvPr/>
          </p:nvSpPr>
          <p:spPr bwMode="auto">
            <a:xfrm rot="16200000">
              <a:off x="4476" y="2250"/>
              <a:ext cx="136" cy="953"/>
            </a:xfrm>
            <a:prstGeom prst="leftBrace">
              <a:avLst>
                <a:gd name="adj1" fmla="val 5839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27369" name="Text Box 9"/>
            <p:cNvSpPr txBox="1">
              <a:spLocks noChangeArrowheads="1"/>
            </p:cNvSpPr>
            <p:nvPr/>
          </p:nvSpPr>
          <p:spPr bwMode="auto">
            <a:xfrm>
              <a:off x="1254" y="2750"/>
              <a:ext cx="3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255</a:t>
              </a:r>
              <a:endParaRPr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27370" name="Text Box 10"/>
            <p:cNvSpPr txBox="1">
              <a:spLocks noChangeArrowheads="1"/>
            </p:cNvSpPr>
            <p:nvPr/>
          </p:nvSpPr>
          <p:spPr bwMode="auto">
            <a:xfrm>
              <a:off x="2291" y="2750"/>
              <a:ext cx="3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192</a:t>
              </a:r>
              <a:endParaRPr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27371" name="Text Box 11"/>
            <p:cNvSpPr txBox="1">
              <a:spLocks noChangeArrowheads="1"/>
            </p:cNvSpPr>
            <p:nvPr/>
          </p:nvSpPr>
          <p:spPr bwMode="auto">
            <a:xfrm>
              <a:off x="3383" y="2750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0</a:t>
              </a:r>
              <a:endParaRPr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27372" name="Text Box 12"/>
            <p:cNvSpPr txBox="1">
              <a:spLocks noChangeArrowheads="1"/>
            </p:cNvSpPr>
            <p:nvPr/>
          </p:nvSpPr>
          <p:spPr bwMode="auto">
            <a:xfrm>
              <a:off x="4436" y="2750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0</a:t>
              </a:r>
              <a:endParaRPr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527373" name="Group 13"/>
          <p:cNvGrpSpPr/>
          <p:nvPr/>
        </p:nvGrpSpPr>
        <p:grpSpPr bwMode="auto">
          <a:xfrm>
            <a:off x="1406126" y="2637435"/>
            <a:ext cx="3473990" cy="2159001"/>
            <a:chOff x="1126" y="1435"/>
            <a:chExt cx="1889" cy="1360"/>
          </a:xfrm>
        </p:grpSpPr>
        <p:grpSp>
          <p:nvGrpSpPr>
            <p:cNvPr id="527374" name="Group 14"/>
            <p:cNvGrpSpPr/>
            <p:nvPr/>
          </p:nvGrpSpPr>
          <p:grpSpPr bwMode="auto">
            <a:xfrm>
              <a:off x="1126" y="1435"/>
              <a:ext cx="1224" cy="725"/>
              <a:chOff x="1126" y="1435"/>
              <a:chExt cx="1224" cy="725"/>
            </a:xfrm>
          </p:grpSpPr>
          <p:sp>
            <p:nvSpPr>
              <p:cNvPr id="527375" name="Rectangle 15"/>
              <p:cNvSpPr>
                <a:spLocks noChangeArrowheads="1"/>
              </p:cNvSpPr>
              <p:nvPr/>
            </p:nvSpPr>
            <p:spPr bwMode="auto">
              <a:xfrm>
                <a:off x="1126" y="1843"/>
                <a:ext cx="1224" cy="31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7376" name="Line 16"/>
              <p:cNvSpPr>
                <a:spLocks noChangeShapeType="1"/>
              </p:cNvSpPr>
              <p:nvPr/>
            </p:nvSpPr>
            <p:spPr bwMode="auto">
              <a:xfrm>
                <a:off x="1606" y="1435"/>
                <a:ext cx="27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7377" name="Text Box 17"/>
            <p:cNvSpPr txBox="1">
              <a:spLocks noChangeArrowheads="1"/>
            </p:cNvSpPr>
            <p:nvPr/>
          </p:nvSpPr>
          <p:spPr bwMode="auto">
            <a:xfrm>
              <a:off x="1150" y="2504"/>
              <a:ext cx="1865" cy="291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rgbClr val="0000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掩码中有 </a:t>
              </a:r>
              <a:r>
                <a:rPr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10 </a:t>
              </a:r>
              <a:r>
                <a:rPr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个连续的 </a:t>
              </a:r>
              <a:r>
                <a:rPr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endPara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356372" y="3284984"/>
            <a:ext cx="76290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3200" b="1" dirty="0">
                <a:latin typeface="+mn-lt"/>
                <a:ea typeface="黑体" pitchFamily="2" charset="-122"/>
              </a:rPr>
              <a:t>11111111 11000000 00000000 00000000</a:t>
            </a:r>
            <a:endParaRPr kumimoji="0" lang="en-US" altLang="zh-CN" sz="3200" b="1" dirty="0"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60512" y="836712"/>
          <a:ext cx="9145015" cy="54006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2208"/>
                <a:gridCol w="2232248"/>
                <a:gridCol w="2016224"/>
                <a:gridCol w="3024335"/>
              </a:tblGrid>
              <a:tr h="5362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CIDR </a:t>
                      </a:r>
                      <a:r>
                        <a:rPr lang="zh-CN" sz="2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前缀长度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点分十进制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包含的地址数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相当于包含分类的网络数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/13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255.248.0.0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512 K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8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个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B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类或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2048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个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C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类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/14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255.252.0.0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256 K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4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个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B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类或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1024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个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C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类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/15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255.254.0.0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128 K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个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B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类或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512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个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C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类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/16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255.255.0.0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64 K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个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B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类或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256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个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C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类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/17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255.255.128.0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32 K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128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个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C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类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/18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255.255.192.0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16 K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64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个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C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类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/19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255.255.224.0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8 K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32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个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C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类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/20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255.255.240.0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4 K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16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个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C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类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/21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255.255.248.0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 K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8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个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C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类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/22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255.255.252.0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 K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4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个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C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类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/23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255.255.254.0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512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个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C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类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/24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255.255.255.0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256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个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C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类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/25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255.255.255.128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128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1/2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个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C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类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/26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255.255.255.192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64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1/4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个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C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类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/27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255.255.255.224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32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1/8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个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C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类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008784" y="260648"/>
            <a:ext cx="3744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800" b="1" dirty="0" smtClean="0">
                <a:latin typeface="+mn-lt"/>
                <a:ea typeface="黑体" pitchFamily="2" charset="-122"/>
              </a:rPr>
              <a:t>常用的</a:t>
            </a:r>
            <a:r>
              <a:rPr lang="en-US" altLang="zh-CN" sz="2800" b="1" dirty="0" smtClean="0">
                <a:latin typeface="+mn-lt"/>
                <a:ea typeface="黑体" pitchFamily="2" charset="-122"/>
              </a:rPr>
              <a:t> CIDR 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地址</a:t>
            </a:r>
            <a:r>
              <a:rPr lang="zh-CN" altLang="zh-CN" sz="2800" b="1" dirty="0">
                <a:latin typeface="+mn-lt"/>
                <a:ea typeface="黑体" pitchFamily="2" charset="-122"/>
              </a:rPr>
              <a:t>块</a:t>
            </a:r>
            <a:endParaRPr lang="zh-CN" altLang="en-US" sz="2800" b="1" dirty="0"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构成超网 </a:t>
            </a:r>
            <a:endParaRPr lang="zh-CN" altLang="en-US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前缀长度不超过 </a:t>
            </a:r>
            <a:r>
              <a:rPr lang="en-US" altLang="zh-CN" sz="2800" dirty="0"/>
              <a:t>23 </a:t>
            </a:r>
            <a:r>
              <a:rPr lang="zh-CN" altLang="en-US" sz="2800" dirty="0"/>
              <a:t>位的 </a:t>
            </a:r>
            <a:r>
              <a:rPr lang="en-US" altLang="zh-CN" sz="2800" dirty="0"/>
              <a:t>CIDR </a:t>
            </a:r>
            <a:r>
              <a:rPr lang="zh-CN" altLang="en-US" sz="2800" dirty="0"/>
              <a:t>地址块都包含了多个 </a:t>
            </a:r>
            <a:r>
              <a:rPr lang="en-US" altLang="zh-CN" sz="2800" dirty="0"/>
              <a:t>C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类</a:t>
            </a:r>
            <a:r>
              <a:rPr lang="zh-CN" altLang="en-US" sz="2800" dirty="0"/>
              <a:t>地址。</a:t>
            </a:r>
            <a:endParaRPr lang="zh-CN" altLang="en-US" sz="2800" dirty="0"/>
          </a:p>
          <a:p>
            <a:r>
              <a:rPr lang="zh-CN" altLang="en-US" sz="2800" dirty="0"/>
              <a:t>这些 </a:t>
            </a:r>
            <a:r>
              <a:rPr lang="en-US" altLang="zh-CN" sz="2800" dirty="0"/>
              <a:t>C </a:t>
            </a:r>
            <a:r>
              <a:rPr lang="zh-CN" altLang="en-US" sz="2800" dirty="0"/>
              <a:t>类地址合起来就构成了超网。</a:t>
            </a:r>
            <a:endParaRPr lang="zh-CN" altLang="en-US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CIDR </a:t>
            </a:r>
            <a:r>
              <a:rPr lang="zh-CN" altLang="en-US" sz="2800" dirty="0">
                <a:solidFill>
                  <a:srgbClr val="FF0000"/>
                </a:solidFill>
              </a:rPr>
              <a:t>地址块中的地址数一定是 </a:t>
            </a:r>
            <a:r>
              <a:rPr lang="en-US" altLang="zh-CN" sz="2800" dirty="0">
                <a:solidFill>
                  <a:srgbClr val="FF0000"/>
                </a:solidFill>
              </a:rPr>
              <a:t>2 </a:t>
            </a:r>
            <a:r>
              <a:rPr lang="zh-CN" altLang="en-US" sz="2800" dirty="0">
                <a:solidFill>
                  <a:srgbClr val="FF0000"/>
                </a:solidFill>
              </a:rPr>
              <a:t>的整数次幂。</a:t>
            </a:r>
            <a:endParaRPr lang="zh-CN" altLang="en-US" sz="28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网络前缀越短，其地址块所包含的地址数就越多。</a:t>
            </a:r>
            <a:r>
              <a:rPr lang="zh-CN" altLang="en-US" sz="2800" dirty="0">
                <a:solidFill>
                  <a:srgbClr val="0000FF"/>
                </a:solidFill>
              </a:rPr>
              <a:t>而在三级结构的</a:t>
            </a:r>
            <a:r>
              <a:rPr lang="en-US" altLang="zh-CN" sz="2800" dirty="0">
                <a:solidFill>
                  <a:srgbClr val="0000FF"/>
                </a:solidFill>
              </a:rPr>
              <a:t>IP</a:t>
            </a:r>
            <a:r>
              <a:rPr lang="zh-CN" altLang="en-US" sz="2800" dirty="0">
                <a:solidFill>
                  <a:srgbClr val="0000FF"/>
                </a:solidFill>
              </a:rPr>
              <a:t>地址中，划分子网是使网络前缀变长</a:t>
            </a:r>
            <a:r>
              <a:rPr lang="zh-CN" altLang="en-US" sz="2800" dirty="0" smtClean="0">
                <a:solidFill>
                  <a:srgbClr val="0000FF"/>
                </a:solidFill>
              </a:rPr>
              <a:t>。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r>
              <a:rPr lang="en-US" altLang="zh-CN" sz="2800" dirty="0" smtClean="0"/>
              <a:t>CIDR 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一个</a:t>
            </a:r>
            <a:r>
              <a:rPr lang="zh-CN" altLang="zh-CN" sz="2800" dirty="0" smtClean="0"/>
              <a:t>好处是</a:t>
            </a:r>
            <a:r>
              <a:rPr lang="zh-CN" altLang="en-US" sz="2800" dirty="0" smtClean="0"/>
              <a:t>：</a:t>
            </a:r>
            <a:r>
              <a:rPr lang="zh-CN" altLang="zh-CN" sz="2800" dirty="0" smtClean="0"/>
              <a:t>可以</a:t>
            </a:r>
            <a:r>
              <a:rPr lang="zh-CN" altLang="zh-CN" sz="2800" dirty="0"/>
              <a:t>更加有效地</a:t>
            </a:r>
            <a:r>
              <a:rPr lang="zh-CN" altLang="zh-CN" sz="2800" dirty="0" smtClean="0"/>
              <a:t>分配</a:t>
            </a:r>
            <a:r>
              <a:rPr lang="en-US" altLang="zh-CN" sz="2800" dirty="0" smtClean="0"/>
              <a:t> IPv4 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地址空间，可根据客户的需要分配适当大小</a:t>
            </a:r>
            <a:r>
              <a:rPr lang="zh-CN" altLang="zh-CN" sz="2800" dirty="0" smtClean="0"/>
              <a:t>的</a:t>
            </a:r>
            <a:r>
              <a:rPr lang="en-US" altLang="zh-CN" sz="2800" dirty="0" smtClean="0"/>
              <a:t> CIDR </a:t>
            </a:r>
            <a:r>
              <a:rPr lang="zh-CN" altLang="zh-CN" sz="2800" dirty="0" smtClean="0"/>
              <a:t>地址</a:t>
            </a:r>
            <a:r>
              <a:rPr lang="zh-CN" altLang="zh-CN" sz="2800" dirty="0"/>
              <a:t>块。</a:t>
            </a:r>
            <a:r>
              <a:rPr lang="zh-CN" altLang="en-US" sz="2800" dirty="0" smtClean="0"/>
              <a:t> 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18576" y="-27384"/>
            <a:ext cx="8694481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黑体"/>
                <a:cs typeface="+mj-cs"/>
              </a:rPr>
              <a:t>CIDR </a:t>
            </a: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黑体"/>
                <a:cs typeface="+mj-cs"/>
              </a:rPr>
              <a:t>地址块划分举例 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/>
              <a:ea typeface="黑体"/>
              <a:cs typeface="+mj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80442" y="4103291"/>
            <a:ext cx="7525808" cy="239077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99"/>
            </a:solidFill>
            <a:miter lim="800000"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291422" y="1033063"/>
            <a:ext cx="1637242" cy="738188"/>
            <a:chOff x="228433" y="1033063"/>
            <a:chExt cx="1637242" cy="738188"/>
          </a:xfrm>
        </p:grpSpPr>
        <p:grpSp>
          <p:nvGrpSpPr>
            <p:cNvPr id="7" name="Group 5"/>
            <p:cNvGrpSpPr/>
            <p:nvPr/>
          </p:nvGrpSpPr>
          <p:grpSpPr bwMode="auto">
            <a:xfrm>
              <a:off x="237984" y="1047510"/>
              <a:ext cx="1627691" cy="723741"/>
              <a:chOff x="3134" y="1375"/>
              <a:chExt cx="2386" cy="1553"/>
            </a:xfrm>
            <a:solidFill>
              <a:schemeClr val="bg1">
                <a:lumMod val="65000"/>
              </a:schemeClr>
            </a:solidFill>
          </p:grpSpPr>
          <p:sp>
            <p:nvSpPr>
              <p:cNvPr id="17" name="Oval 6"/>
              <p:cNvSpPr>
                <a:spLocks noChangeArrowheads="1"/>
              </p:cNvSpPr>
              <p:nvPr/>
            </p:nvSpPr>
            <p:spPr bwMode="auto">
              <a:xfrm>
                <a:off x="3959" y="1375"/>
                <a:ext cx="1026" cy="6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8" name="Oval 7"/>
              <p:cNvSpPr>
                <a:spLocks noChangeArrowheads="1"/>
              </p:cNvSpPr>
              <p:nvPr/>
            </p:nvSpPr>
            <p:spPr bwMode="auto">
              <a:xfrm>
                <a:off x="3380" y="1548"/>
                <a:ext cx="781" cy="6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9" name="Oval 8"/>
              <p:cNvSpPr>
                <a:spLocks noChangeArrowheads="1"/>
              </p:cNvSpPr>
              <p:nvPr/>
            </p:nvSpPr>
            <p:spPr bwMode="auto">
              <a:xfrm>
                <a:off x="3134" y="1940"/>
                <a:ext cx="521" cy="50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0" name="Oval 9"/>
              <p:cNvSpPr>
                <a:spLocks noChangeArrowheads="1"/>
              </p:cNvSpPr>
              <p:nvPr/>
            </p:nvSpPr>
            <p:spPr bwMode="auto">
              <a:xfrm>
                <a:off x="3293" y="2175"/>
                <a:ext cx="796" cy="54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1" name="Oval 10"/>
              <p:cNvSpPr>
                <a:spLocks noChangeArrowheads="1"/>
              </p:cNvSpPr>
              <p:nvPr/>
            </p:nvSpPr>
            <p:spPr bwMode="auto">
              <a:xfrm>
                <a:off x="3872" y="2269"/>
                <a:ext cx="1200" cy="6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2" name="Oval 11"/>
              <p:cNvSpPr>
                <a:spLocks noChangeArrowheads="1"/>
              </p:cNvSpPr>
              <p:nvPr/>
            </p:nvSpPr>
            <p:spPr bwMode="auto">
              <a:xfrm>
                <a:off x="4653" y="1564"/>
                <a:ext cx="751" cy="48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4768" y="1893"/>
                <a:ext cx="752" cy="48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4" name="Oval 13"/>
              <p:cNvSpPr>
                <a:spLocks noChangeArrowheads="1"/>
              </p:cNvSpPr>
              <p:nvPr/>
            </p:nvSpPr>
            <p:spPr bwMode="auto">
              <a:xfrm>
                <a:off x="4696" y="2003"/>
                <a:ext cx="752" cy="81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5" name="Oval 14"/>
              <p:cNvSpPr>
                <a:spLocks noChangeArrowheads="1"/>
              </p:cNvSpPr>
              <p:nvPr/>
            </p:nvSpPr>
            <p:spPr bwMode="auto">
              <a:xfrm>
                <a:off x="3568" y="1752"/>
                <a:ext cx="1547" cy="81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790553" y="1033063"/>
              <a:ext cx="700603" cy="29219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396250" y="1113686"/>
              <a:ext cx="532786" cy="29219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228433" y="1296369"/>
              <a:ext cx="354736" cy="2334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336900" y="1405885"/>
              <a:ext cx="542336" cy="2558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731203" y="1449692"/>
              <a:ext cx="818621" cy="30711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1263989" y="1120676"/>
              <a:ext cx="513002" cy="2264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1343122" y="1274465"/>
              <a:ext cx="513002" cy="2264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1293322" y="1325262"/>
              <a:ext cx="513002" cy="3802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auto">
            <a:xfrm>
              <a:off x="524501" y="1208289"/>
              <a:ext cx="1055339" cy="3802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548204" y="1196956"/>
              <a:ext cx="11128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4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互联</a:t>
              </a:r>
              <a:r>
                <a:rPr kumimoji="1" lang="zh-CN" altLang="en-US" sz="2400" b="1" dirty="0" smtClean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网</a:t>
              </a:r>
              <a:endPara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3931147" y="885426"/>
            <a:ext cx="2844535" cy="958850"/>
          </a:xfrm>
          <a:prstGeom prst="ellipse">
            <a:avLst/>
          </a:prstGeom>
          <a:solidFill>
            <a:srgbClr val="3399FF"/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4534793" y="1033066"/>
            <a:ext cx="1810941" cy="665163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4627660" y="1180701"/>
            <a:ext cx="1595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206.0.68.0/22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211354" y="958451"/>
            <a:ext cx="1595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206.0.64.0/18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1" name="AutoShape 29"/>
          <p:cNvSpPr>
            <a:spLocks noChangeArrowheads="1"/>
          </p:cNvSpPr>
          <p:nvPr/>
        </p:nvSpPr>
        <p:spPr bwMode="auto">
          <a:xfrm>
            <a:off x="1951665" y="1272776"/>
            <a:ext cx="1895210" cy="220662"/>
          </a:xfrm>
          <a:prstGeom prst="leftArrow">
            <a:avLst>
              <a:gd name="adj1" fmla="val 50000"/>
              <a:gd name="adj2" fmla="val 198202"/>
            </a:avLst>
          </a:prstGeom>
          <a:solidFill>
            <a:srgbClr val="FF0000"/>
          </a:solidFill>
          <a:ln w="9525">
            <a:solidFill>
              <a:srgbClr val="3333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3760887" y="667940"/>
            <a:ext cx="6799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>
                <a:solidFill>
                  <a:srgbClr val="0000CC"/>
                </a:solidFill>
                <a:latin typeface="+mn-lt"/>
                <a:ea typeface="黑体" pitchFamily="2" charset="-122"/>
              </a:rPr>
              <a:t>ISP</a:t>
            </a:r>
            <a:endParaRPr kumimoji="1" lang="en-US" altLang="zh-CN" sz="2400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6947662" y="739378"/>
            <a:ext cx="11144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400" b="1">
                <a:solidFill>
                  <a:srgbClr val="0000CC"/>
                </a:solidFill>
                <a:latin typeface="+mn-lt"/>
                <a:ea typeface="黑体" pitchFamily="2" charset="-122"/>
              </a:rPr>
              <a:t>大学 </a:t>
            </a:r>
            <a:r>
              <a:rPr kumimoji="1" lang="en-US" altLang="zh-CN" sz="2400" b="1">
                <a:solidFill>
                  <a:srgbClr val="0000CC"/>
                </a:solidFill>
                <a:latin typeface="+mn-lt"/>
                <a:ea typeface="黑体" pitchFamily="2" charset="-122"/>
              </a:rPr>
              <a:t>X</a:t>
            </a:r>
            <a:endParaRPr kumimoji="1" lang="en-US" altLang="zh-CN" sz="2400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V="1">
            <a:off x="6258024" y="1033066"/>
            <a:ext cx="689637" cy="2206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kumimoji="1" lang="zh-CN" altLang="en-US" sz="2400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2360712" y="3549252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一系</a:t>
            </a:r>
            <a:endParaRPr kumimoji="1" lang="zh-CN" altLang="en-US" sz="2000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5086847" y="3541314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二系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6258024" y="3357164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三系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8598661" y="3357164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四系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9" name="AutoShape 37"/>
          <p:cNvSpPr>
            <a:spLocks noChangeArrowheads="1"/>
          </p:cNvSpPr>
          <p:nvPr/>
        </p:nvSpPr>
        <p:spPr bwMode="auto">
          <a:xfrm rot="1625099">
            <a:off x="5972537" y="1941113"/>
            <a:ext cx="2712112" cy="173038"/>
          </a:xfrm>
          <a:prstGeom prst="leftArrow">
            <a:avLst>
              <a:gd name="adj1" fmla="val 27083"/>
              <a:gd name="adj2" fmla="val 410994"/>
            </a:avLst>
          </a:prstGeom>
          <a:solidFill>
            <a:srgbClr val="66CCFF"/>
          </a:solidFill>
          <a:ln w="9525">
            <a:solidFill>
              <a:srgbClr val="3333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zh-CN" altLang="en-US" sz="2400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" name="Oval 38"/>
          <p:cNvSpPr>
            <a:spLocks noChangeArrowheads="1"/>
          </p:cNvSpPr>
          <p:nvPr/>
        </p:nvSpPr>
        <p:spPr bwMode="auto">
          <a:xfrm>
            <a:off x="7809276" y="2507851"/>
            <a:ext cx="2153179" cy="887412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7895266" y="2661840"/>
            <a:ext cx="18517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206.0.71.128/26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206.0.71.192/26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" name="AutoShape 40"/>
          <p:cNvSpPr>
            <a:spLocks noChangeArrowheads="1"/>
          </p:cNvSpPr>
          <p:nvPr/>
        </p:nvSpPr>
        <p:spPr bwMode="auto">
          <a:xfrm rot="8870696">
            <a:off x="2003258" y="2036363"/>
            <a:ext cx="2897850" cy="184150"/>
          </a:xfrm>
          <a:prstGeom prst="leftArrow">
            <a:avLst>
              <a:gd name="adj1" fmla="val 27083"/>
              <a:gd name="adj2" fmla="val 412642"/>
            </a:avLst>
          </a:prstGeom>
          <a:solidFill>
            <a:srgbClr val="66CCFF"/>
          </a:solidFill>
          <a:ln w="9525">
            <a:solidFill>
              <a:srgbClr val="3333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zh-CN" altLang="en-US" sz="2400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56456" y="2507851"/>
            <a:ext cx="2583127" cy="1403350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486404" y="2611041"/>
            <a:ext cx="185178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206.0.68.0/25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206.0.68.128/25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206.0.69.0/25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206.0.69.128/25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5" name="AutoShape 43"/>
          <p:cNvSpPr>
            <a:spLocks noChangeArrowheads="1"/>
          </p:cNvSpPr>
          <p:nvPr/>
        </p:nvSpPr>
        <p:spPr bwMode="auto">
          <a:xfrm rot="7490917">
            <a:off x="3593075" y="2249949"/>
            <a:ext cx="2143125" cy="204656"/>
          </a:xfrm>
          <a:prstGeom prst="leftArrow">
            <a:avLst>
              <a:gd name="adj1" fmla="val 27083"/>
              <a:gd name="adj2" fmla="val 322268"/>
            </a:avLst>
          </a:prstGeom>
          <a:solidFill>
            <a:srgbClr val="66CCFF"/>
          </a:solidFill>
          <a:ln w="9525">
            <a:solidFill>
              <a:srgbClr val="3333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zh-CN" altLang="en-US" sz="2400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6" name="Oval 44"/>
          <p:cNvSpPr>
            <a:spLocks noChangeArrowheads="1"/>
          </p:cNvSpPr>
          <p:nvPr/>
        </p:nvSpPr>
        <p:spPr bwMode="auto">
          <a:xfrm>
            <a:off x="2813282" y="2507851"/>
            <a:ext cx="2583127" cy="1403350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3243230" y="2611041"/>
            <a:ext cx="185178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206.0.70.0/26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206.0.70.64/26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206.0.70.128/26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206.0.70.192/26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3846877" y="2222101"/>
            <a:ext cx="1463543" cy="195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3760885" y="2109389"/>
            <a:ext cx="1595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206.0.70.0/24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" name="AutoShape 48"/>
          <p:cNvSpPr>
            <a:spLocks noChangeArrowheads="1"/>
          </p:cNvSpPr>
          <p:nvPr/>
        </p:nvSpPr>
        <p:spPr bwMode="auto">
          <a:xfrm rot="14362323" flipH="1">
            <a:off x="5224363" y="2298369"/>
            <a:ext cx="2144713" cy="204655"/>
          </a:xfrm>
          <a:prstGeom prst="leftArrow">
            <a:avLst>
              <a:gd name="adj1" fmla="val 27083"/>
              <a:gd name="adj2" fmla="val 322509"/>
            </a:avLst>
          </a:prstGeom>
          <a:solidFill>
            <a:srgbClr val="66CCFF"/>
          </a:solidFill>
          <a:ln w="9525">
            <a:solidFill>
              <a:srgbClr val="3333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zh-CN" altLang="en-US" sz="2400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5656095" y="2241151"/>
            <a:ext cx="1453225" cy="1841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5568387" y="2123676"/>
            <a:ext cx="1595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206.0.71.0/25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3" name="Oval 51"/>
          <p:cNvSpPr>
            <a:spLocks noChangeArrowheads="1"/>
          </p:cNvSpPr>
          <p:nvPr/>
        </p:nvSpPr>
        <p:spPr bwMode="auto">
          <a:xfrm>
            <a:off x="5484118" y="2507851"/>
            <a:ext cx="2153179" cy="887412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5656096" y="2661840"/>
            <a:ext cx="17235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206.0.71.0/26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206.0.71.64/26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5" name="Rectangle 53"/>
          <p:cNvSpPr>
            <a:spLocks noChangeArrowheads="1"/>
          </p:cNvSpPr>
          <p:nvPr/>
        </p:nvSpPr>
        <p:spPr bwMode="auto">
          <a:xfrm>
            <a:off x="7809276" y="2214163"/>
            <a:ext cx="1712913" cy="2111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7721568" y="2077639"/>
            <a:ext cx="18517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206.0.71.128/25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7" name="Rectangle 55"/>
          <p:cNvSpPr>
            <a:spLocks noChangeArrowheads="1"/>
          </p:cNvSpPr>
          <p:nvPr/>
        </p:nvSpPr>
        <p:spPr bwMode="auto">
          <a:xfrm>
            <a:off x="2037655" y="2214163"/>
            <a:ext cx="1453225" cy="2111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58" name="Text Box 56"/>
          <p:cNvSpPr txBox="1">
            <a:spLocks noChangeArrowheads="1"/>
          </p:cNvSpPr>
          <p:nvPr/>
        </p:nvSpPr>
        <p:spPr bwMode="auto">
          <a:xfrm>
            <a:off x="1949945" y="2109389"/>
            <a:ext cx="1595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206.0.68.0/23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1430570" y="4042963"/>
            <a:ext cx="7788936" cy="2488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45000"/>
              </a:lnSpc>
            </a:pPr>
            <a:r>
              <a:rPr kumimoji="1" lang="en-US" altLang="zh-CN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zh-CN" altLang="en-US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单位        </a:t>
            </a:r>
            <a:r>
              <a:rPr kumimoji="1" lang="zh-CN" altLang="en-US" b="1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 地址</a:t>
            </a:r>
            <a:r>
              <a:rPr kumimoji="1" lang="zh-CN" altLang="en-US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块                             </a:t>
            </a:r>
            <a:r>
              <a:rPr kumimoji="1" lang="zh-CN" altLang="en-US" b="1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 二进制</a:t>
            </a:r>
            <a:r>
              <a:rPr kumimoji="1" lang="zh-CN" altLang="en-US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表示                         地址数</a:t>
            </a:r>
            <a:endParaRPr kumimoji="1" lang="zh-CN" altLang="en-US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   </a:t>
            </a:r>
            <a:r>
              <a:rPr kumimoji="1" lang="en-US" altLang="zh-CN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ISP    206.0.64.0/18        11001110.00000000.01*                     16384</a:t>
            </a:r>
            <a:endParaRPr kumimoji="1" lang="en-US" altLang="zh-CN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zh-CN" altLang="en-US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大学    </a:t>
            </a:r>
            <a:r>
              <a:rPr kumimoji="1" lang="en-US" altLang="zh-CN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206.0.68.0/22        11001110.00000000.010001*               1024</a:t>
            </a:r>
            <a:endParaRPr kumimoji="1" lang="en-US" altLang="zh-CN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zh-CN" altLang="en-US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一系    </a:t>
            </a:r>
            <a:r>
              <a:rPr kumimoji="1" lang="en-US" altLang="zh-CN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206.0.68.0/23        11001110.00000000.0100010*               512</a:t>
            </a:r>
            <a:endParaRPr kumimoji="1" lang="en-US" altLang="zh-CN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zh-CN" altLang="en-US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二系    </a:t>
            </a:r>
            <a:r>
              <a:rPr kumimoji="1" lang="en-US" altLang="zh-CN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206.0.70.0/24        11001110.00000000.01000110.*            256</a:t>
            </a:r>
            <a:endParaRPr kumimoji="1" lang="en-US" altLang="zh-CN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zh-CN" altLang="en-US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三系    </a:t>
            </a:r>
            <a:r>
              <a:rPr kumimoji="1" lang="en-US" altLang="zh-CN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206.0.71.0/25        11001110.00000000.01000111.0*          128</a:t>
            </a:r>
            <a:endParaRPr kumimoji="1" lang="en-US" altLang="zh-CN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ct val="25000"/>
              </a:spcAft>
            </a:pPr>
            <a:r>
              <a:rPr kumimoji="1" lang="en-US" altLang="zh-CN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zh-CN" altLang="en-US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四系    </a:t>
            </a:r>
            <a:r>
              <a:rPr kumimoji="1" lang="en-US" altLang="zh-CN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206.0.71.128/25    11001110.00000000.01000111.1*          128</a:t>
            </a:r>
            <a:endParaRPr kumimoji="1" lang="en-US" altLang="zh-CN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1470124" y="4500163"/>
            <a:ext cx="755848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H="1">
            <a:off x="2242312" y="4090591"/>
            <a:ext cx="1719" cy="2403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auto">
          <a:xfrm flipH="1">
            <a:off x="4060129" y="4103291"/>
            <a:ext cx="3440" cy="2403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 flipH="1">
            <a:off x="7726725" y="4103291"/>
            <a:ext cx="3440" cy="2403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64" name="Oval 62"/>
          <p:cNvSpPr>
            <a:spLocks noChangeArrowheads="1"/>
          </p:cNvSpPr>
          <p:nvPr/>
        </p:nvSpPr>
        <p:spPr bwMode="auto">
          <a:xfrm>
            <a:off x="4018854" y="1299763"/>
            <a:ext cx="412750" cy="2286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65" name="Oval 63"/>
          <p:cNvSpPr>
            <a:spLocks noChangeArrowheads="1"/>
          </p:cNvSpPr>
          <p:nvPr/>
        </p:nvSpPr>
        <p:spPr bwMode="auto">
          <a:xfrm>
            <a:off x="4163317" y="1042588"/>
            <a:ext cx="412750" cy="2286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18576" y="-27384"/>
            <a:ext cx="8694481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黑体"/>
                <a:cs typeface="+mj-cs"/>
              </a:rPr>
              <a:t>CIDR </a:t>
            </a: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黑体"/>
                <a:cs typeface="+mj-cs"/>
              </a:rPr>
              <a:t>地址块划分举例 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/>
              <a:ea typeface="黑体"/>
              <a:cs typeface="+mj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80442" y="4103291"/>
            <a:ext cx="7525808" cy="239077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99"/>
            </a:solidFill>
            <a:miter lim="800000"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291422" y="1033063"/>
            <a:ext cx="1637242" cy="738188"/>
            <a:chOff x="228433" y="1033063"/>
            <a:chExt cx="1637242" cy="738188"/>
          </a:xfrm>
        </p:grpSpPr>
        <p:grpSp>
          <p:nvGrpSpPr>
            <p:cNvPr id="7" name="Group 5"/>
            <p:cNvGrpSpPr/>
            <p:nvPr/>
          </p:nvGrpSpPr>
          <p:grpSpPr bwMode="auto">
            <a:xfrm>
              <a:off x="237984" y="1047510"/>
              <a:ext cx="1627691" cy="723741"/>
              <a:chOff x="3134" y="1375"/>
              <a:chExt cx="2386" cy="1553"/>
            </a:xfrm>
            <a:solidFill>
              <a:schemeClr val="bg1">
                <a:lumMod val="65000"/>
              </a:schemeClr>
            </a:solidFill>
          </p:grpSpPr>
          <p:sp>
            <p:nvSpPr>
              <p:cNvPr id="17" name="Oval 6"/>
              <p:cNvSpPr>
                <a:spLocks noChangeArrowheads="1"/>
              </p:cNvSpPr>
              <p:nvPr/>
            </p:nvSpPr>
            <p:spPr bwMode="auto">
              <a:xfrm>
                <a:off x="3959" y="1375"/>
                <a:ext cx="1026" cy="6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8" name="Oval 7"/>
              <p:cNvSpPr>
                <a:spLocks noChangeArrowheads="1"/>
              </p:cNvSpPr>
              <p:nvPr/>
            </p:nvSpPr>
            <p:spPr bwMode="auto">
              <a:xfrm>
                <a:off x="3380" y="1548"/>
                <a:ext cx="781" cy="6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9" name="Oval 8"/>
              <p:cNvSpPr>
                <a:spLocks noChangeArrowheads="1"/>
              </p:cNvSpPr>
              <p:nvPr/>
            </p:nvSpPr>
            <p:spPr bwMode="auto">
              <a:xfrm>
                <a:off x="3134" y="1940"/>
                <a:ext cx="521" cy="50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0" name="Oval 9"/>
              <p:cNvSpPr>
                <a:spLocks noChangeArrowheads="1"/>
              </p:cNvSpPr>
              <p:nvPr/>
            </p:nvSpPr>
            <p:spPr bwMode="auto">
              <a:xfrm>
                <a:off x="3293" y="2175"/>
                <a:ext cx="796" cy="54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1" name="Oval 10"/>
              <p:cNvSpPr>
                <a:spLocks noChangeArrowheads="1"/>
              </p:cNvSpPr>
              <p:nvPr/>
            </p:nvSpPr>
            <p:spPr bwMode="auto">
              <a:xfrm>
                <a:off x="3872" y="2269"/>
                <a:ext cx="1200" cy="6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2" name="Oval 11"/>
              <p:cNvSpPr>
                <a:spLocks noChangeArrowheads="1"/>
              </p:cNvSpPr>
              <p:nvPr/>
            </p:nvSpPr>
            <p:spPr bwMode="auto">
              <a:xfrm>
                <a:off x="4653" y="1564"/>
                <a:ext cx="751" cy="48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4768" y="1893"/>
                <a:ext cx="752" cy="48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4" name="Oval 13"/>
              <p:cNvSpPr>
                <a:spLocks noChangeArrowheads="1"/>
              </p:cNvSpPr>
              <p:nvPr/>
            </p:nvSpPr>
            <p:spPr bwMode="auto">
              <a:xfrm>
                <a:off x="4696" y="2003"/>
                <a:ext cx="752" cy="81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5" name="Oval 14"/>
              <p:cNvSpPr>
                <a:spLocks noChangeArrowheads="1"/>
              </p:cNvSpPr>
              <p:nvPr/>
            </p:nvSpPr>
            <p:spPr bwMode="auto">
              <a:xfrm>
                <a:off x="3568" y="1752"/>
                <a:ext cx="1547" cy="81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zh-CN" altLang="en-US" sz="2400" b="1">
                  <a:solidFill>
                    <a:srgbClr val="0000CC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790553" y="1033063"/>
              <a:ext cx="700603" cy="29219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396250" y="1113686"/>
              <a:ext cx="532786" cy="29219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228433" y="1296369"/>
              <a:ext cx="354736" cy="2334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336900" y="1405885"/>
              <a:ext cx="542336" cy="2558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731203" y="1449692"/>
              <a:ext cx="818621" cy="30711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1263989" y="1120676"/>
              <a:ext cx="513002" cy="2264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1343122" y="1274465"/>
              <a:ext cx="513002" cy="2264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1293322" y="1325262"/>
              <a:ext cx="513002" cy="3802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auto">
            <a:xfrm>
              <a:off x="524501" y="1208289"/>
              <a:ext cx="1055339" cy="3802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kumimoji="1" lang="zh-CN" altLang="en-US" sz="24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548204" y="1196956"/>
              <a:ext cx="11128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4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互联网</a:t>
              </a:r>
              <a:endPara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3931147" y="885426"/>
            <a:ext cx="2844535" cy="958850"/>
          </a:xfrm>
          <a:prstGeom prst="ellipse">
            <a:avLst/>
          </a:prstGeom>
          <a:solidFill>
            <a:srgbClr val="3399FF"/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4534793" y="1033066"/>
            <a:ext cx="1810941" cy="665163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4627660" y="1180701"/>
            <a:ext cx="1595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206.0.68.0/22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211354" y="958451"/>
            <a:ext cx="1595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206.0.64.0/18</a:t>
            </a:r>
            <a:endParaRPr kumimoji="1" lang="en-US" altLang="zh-CN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1" name="AutoShape 29"/>
          <p:cNvSpPr>
            <a:spLocks noChangeArrowheads="1"/>
          </p:cNvSpPr>
          <p:nvPr/>
        </p:nvSpPr>
        <p:spPr bwMode="auto">
          <a:xfrm>
            <a:off x="1951665" y="1272776"/>
            <a:ext cx="1895210" cy="220662"/>
          </a:xfrm>
          <a:prstGeom prst="leftArrow">
            <a:avLst>
              <a:gd name="adj1" fmla="val 50000"/>
              <a:gd name="adj2" fmla="val 198202"/>
            </a:avLst>
          </a:prstGeom>
          <a:solidFill>
            <a:srgbClr val="FF0000"/>
          </a:solidFill>
          <a:ln w="9525">
            <a:solidFill>
              <a:srgbClr val="3333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3760887" y="667940"/>
            <a:ext cx="6799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>
                <a:solidFill>
                  <a:srgbClr val="0000CC"/>
                </a:solidFill>
                <a:latin typeface="+mn-lt"/>
                <a:ea typeface="黑体" pitchFamily="2" charset="-122"/>
              </a:rPr>
              <a:t>ISP</a:t>
            </a:r>
            <a:endParaRPr kumimoji="1" lang="en-US" altLang="zh-CN" sz="2400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6947662" y="739378"/>
            <a:ext cx="11144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400" b="1">
                <a:solidFill>
                  <a:srgbClr val="0000CC"/>
                </a:solidFill>
                <a:latin typeface="+mn-lt"/>
                <a:ea typeface="黑体" pitchFamily="2" charset="-122"/>
              </a:rPr>
              <a:t>大学 </a:t>
            </a:r>
            <a:r>
              <a:rPr kumimoji="1" lang="en-US" altLang="zh-CN" sz="2400" b="1">
                <a:solidFill>
                  <a:srgbClr val="0000CC"/>
                </a:solidFill>
                <a:latin typeface="+mn-lt"/>
                <a:ea typeface="黑体" pitchFamily="2" charset="-122"/>
              </a:rPr>
              <a:t>X</a:t>
            </a:r>
            <a:endParaRPr kumimoji="1" lang="en-US" altLang="zh-CN" sz="2400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V="1">
            <a:off x="6258024" y="1033066"/>
            <a:ext cx="689637" cy="2206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kumimoji="1" lang="zh-CN" altLang="en-US" sz="2400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2360712" y="3549252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一系</a:t>
            </a:r>
            <a:endParaRPr kumimoji="1" lang="zh-CN" altLang="en-US" sz="2000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5086847" y="3541314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二系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6258024" y="3357164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三系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8598661" y="3357164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四系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9" name="AutoShape 37"/>
          <p:cNvSpPr>
            <a:spLocks noChangeArrowheads="1"/>
          </p:cNvSpPr>
          <p:nvPr/>
        </p:nvSpPr>
        <p:spPr bwMode="auto">
          <a:xfrm rot="1625099">
            <a:off x="5972537" y="1941113"/>
            <a:ext cx="2712112" cy="173038"/>
          </a:xfrm>
          <a:prstGeom prst="leftArrow">
            <a:avLst>
              <a:gd name="adj1" fmla="val 27083"/>
              <a:gd name="adj2" fmla="val 410994"/>
            </a:avLst>
          </a:prstGeom>
          <a:solidFill>
            <a:srgbClr val="66CCFF"/>
          </a:solidFill>
          <a:ln w="9525">
            <a:solidFill>
              <a:srgbClr val="3333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zh-CN" altLang="en-US" sz="2400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" name="Oval 38"/>
          <p:cNvSpPr>
            <a:spLocks noChangeArrowheads="1"/>
          </p:cNvSpPr>
          <p:nvPr/>
        </p:nvSpPr>
        <p:spPr bwMode="auto">
          <a:xfrm>
            <a:off x="7809276" y="2507851"/>
            <a:ext cx="2153179" cy="887412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7895266" y="2661840"/>
            <a:ext cx="18517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206.0.71.128/26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206.0.71.192/26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" name="AutoShape 40"/>
          <p:cNvSpPr>
            <a:spLocks noChangeArrowheads="1"/>
          </p:cNvSpPr>
          <p:nvPr/>
        </p:nvSpPr>
        <p:spPr bwMode="auto">
          <a:xfrm rot="8870696">
            <a:off x="2003258" y="2036363"/>
            <a:ext cx="2897850" cy="184150"/>
          </a:xfrm>
          <a:prstGeom prst="leftArrow">
            <a:avLst>
              <a:gd name="adj1" fmla="val 27083"/>
              <a:gd name="adj2" fmla="val 412642"/>
            </a:avLst>
          </a:prstGeom>
          <a:solidFill>
            <a:srgbClr val="66CCFF"/>
          </a:solidFill>
          <a:ln w="9525">
            <a:solidFill>
              <a:srgbClr val="3333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zh-CN" altLang="en-US" sz="2400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56456" y="2507851"/>
            <a:ext cx="2583127" cy="1403350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486404" y="2611041"/>
            <a:ext cx="185178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206.0.68.0/25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206.0.68.128/25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206.0.69.0/25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206.0.69.128/25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5" name="AutoShape 43"/>
          <p:cNvSpPr>
            <a:spLocks noChangeArrowheads="1"/>
          </p:cNvSpPr>
          <p:nvPr/>
        </p:nvSpPr>
        <p:spPr bwMode="auto">
          <a:xfrm rot="7490917">
            <a:off x="3593075" y="2249949"/>
            <a:ext cx="2143125" cy="204656"/>
          </a:xfrm>
          <a:prstGeom prst="leftArrow">
            <a:avLst>
              <a:gd name="adj1" fmla="val 27083"/>
              <a:gd name="adj2" fmla="val 322268"/>
            </a:avLst>
          </a:prstGeom>
          <a:solidFill>
            <a:srgbClr val="66CCFF"/>
          </a:solidFill>
          <a:ln w="9525">
            <a:solidFill>
              <a:srgbClr val="3333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zh-CN" altLang="en-US" sz="2400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6" name="Oval 44"/>
          <p:cNvSpPr>
            <a:spLocks noChangeArrowheads="1"/>
          </p:cNvSpPr>
          <p:nvPr/>
        </p:nvSpPr>
        <p:spPr bwMode="auto">
          <a:xfrm>
            <a:off x="2813282" y="2507851"/>
            <a:ext cx="2583127" cy="1403350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3243230" y="2611041"/>
            <a:ext cx="185178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206.0.70.0/26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206.0.70.64/26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206.0.70.128/26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206.0.70.192/26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3846877" y="2222101"/>
            <a:ext cx="1463543" cy="195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3760885" y="2109389"/>
            <a:ext cx="1595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206.0.70.0/24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" name="AutoShape 48"/>
          <p:cNvSpPr>
            <a:spLocks noChangeArrowheads="1"/>
          </p:cNvSpPr>
          <p:nvPr/>
        </p:nvSpPr>
        <p:spPr bwMode="auto">
          <a:xfrm rot="14362323" flipH="1">
            <a:off x="5224363" y="2298369"/>
            <a:ext cx="2144713" cy="204655"/>
          </a:xfrm>
          <a:prstGeom prst="leftArrow">
            <a:avLst>
              <a:gd name="adj1" fmla="val 27083"/>
              <a:gd name="adj2" fmla="val 322509"/>
            </a:avLst>
          </a:prstGeom>
          <a:solidFill>
            <a:srgbClr val="66CCFF"/>
          </a:solidFill>
          <a:ln w="9525">
            <a:solidFill>
              <a:srgbClr val="3333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zh-CN" altLang="en-US" sz="2400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5656095" y="2241151"/>
            <a:ext cx="1453225" cy="1841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5568387" y="2123676"/>
            <a:ext cx="1595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206.0.71.0/25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3" name="Oval 51"/>
          <p:cNvSpPr>
            <a:spLocks noChangeArrowheads="1"/>
          </p:cNvSpPr>
          <p:nvPr/>
        </p:nvSpPr>
        <p:spPr bwMode="auto">
          <a:xfrm>
            <a:off x="5484118" y="2507851"/>
            <a:ext cx="2153179" cy="887412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5656096" y="2661840"/>
            <a:ext cx="17235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206.0.71.0/26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206.0.71.64/26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5" name="Rectangle 53"/>
          <p:cNvSpPr>
            <a:spLocks noChangeArrowheads="1"/>
          </p:cNvSpPr>
          <p:nvPr/>
        </p:nvSpPr>
        <p:spPr bwMode="auto">
          <a:xfrm>
            <a:off x="7809276" y="2214163"/>
            <a:ext cx="1712913" cy="2111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7721568" y="2077639"/>
            <a:ext cx="18517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206.0.71.128/25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7" name="Rectangle 55"/>
          <p:cNvSpPr>
            <a:spLocks noChangeArrowheads="1"/>
          </p:cNvSpPr>
          <p:nvPr/>
        </p:nvSpPr>
        <p:spPr bwMode="auto">
          <a:xfrm>
            <a:off x="2037655" y="2214163"/>
            <a:ext cx="1453225" cy="2111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58" name="Text Box 56"/>
          <p:cNvSpPr txBox="1">
            <a:spLocks noChangeArrowheads="1"/>
          </p:cNvSpPr>
          <p:nvPr/>
        </p:nvSpPr>
        <p:spPr bwMode="auto">
          <a:xfrm>
            <a:off x="1949945" y="2109389"/>
            <a:ext cx="1595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+mn-lt"/>
                <a:ea typeface="黑体" pitchFamily="2" charset="-122"/>
              </a:rPr>
              <a:t>206.0.68.0/23</a:t>
            </a:r>
            <a:endParaRPr kumimoji="1" lang="en-US" altLang="zh-CN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1430570" y="4042963"/>
            <a:ext cx="7788936" cy="2488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45000"/>
              </a:lnSpc>
            </a:pPr>
            <a:r>
              <a:rPr kumimoji="1" lang="en-US" altLang="zh-CN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zh-CN" altLang="en-US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单位        </a:t>
            </a:r>
            <a:r>
              <a:rPr kumimoji="1" lang="zh-CN" altLang="en-US" b="1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 地址</a:t>
            </a:r>
            <a:r>
              <a:rPr kumimoji="1" lang="zh-CN" altLang="en-US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块                             </a:t>
            </a:r>
            <a:r>
              <a:rPr kumimoji="1" lang="zh-CN" altLang="en-US" b="1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 二进制</a:t>
            </a:r>
            <a:r>
              <a:rPr kumimoji="1" lang="zh-CN" altLang="en-US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表示                         地址数</a:t>
            </a:r>
            <a:endParaRPr kumimoji="1" lang="zh-CN" altLang="en-US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   </a:t>
            </a:r>
            <a:r>
              <a:rPr kumimoji="1" lang="en-US" altLang="zh-CN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ISP    206.0.64.0/18        11001110.00000000.01*                     16384</a:t>
            </a:r>
            <a:endParaRPr kumimoji="1" lang="en-US" altLang="zh-CN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zh-CN" altLang="en-US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大学    </a:t>
            </a:r>
            <a:r>
              <a:rPr kumimoji="1" lang="en-US" altLang="zh-CN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206.0.68.0/22        11001110.00000000.010001*               1024</a:t>
            </a:r>
            <a:endParaRPr kumimoji="1" lang="en-US" altLang="zh-CN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zh-CN" altLang="en-US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一系    </a:t>
            </a:r>
            <a:r>
              <a:rPr kumimoji="1" lang="en-US" altLang="zh-CN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206.0.68.0/23        11001110.00000000.0100010*               512</a:t>
            </a:r>
            <a:endParaRPr kumimoji="1" lang="en-US" altLang="zh-CN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zh-CN" altLang="en-US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二系    </a:t>
            </a:r>
            <a:r>
              <a:rPr kumimoji="1" lang="en-US" altLang="zh-CN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206.0.70.0/24        11001110.00000000.01000110.*            256</a:t>
            </a:r>
            <a:endParaRPr kumimoji="1" lang="en-US" altLang="zh-CN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zh-CN" altLang="en-US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三系    </a:t>
            </a:r>
            <a:r>
              <a:rPr kumimoji="1" lang="en-US" altLang="zh-CN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206.0.71.0/25        11001110.00000000.01000111.0*          128</a:t>
            </a:r>
            <a:endParaRPr kumimoji="1" lang="en-US" altLang="zh-CN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ct val="25000"/>
              </a:spcAft>
            </a:pPr>
            <a:r>
              <a:rPr kumimoji="1" lang="en-US" altLang="zh-CN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zh-CN" altLang="en-US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四系    </a:t>
            </a:r>
            <a:r>
              <a:rPr kumimoji="1" lang="en-US" altLang="zh-CN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206.0.71.128/25    11001110.00000000.01000111.1*          128</a:t>
            </a:r>
            <a:endParaRPr kumimoji="1" lang="en-US" altLang="zh-CN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1470124" y="4500163"/>
            <a:ext cx="755848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H="1">
            <a:off x="2242312" y="4090591"/>
            <a:ext cx="1719" cy="2403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auto">
          <a:xfrm flipH="1">
            <a:off x="4060129" y="4103291"/>
            <a:ext cx="3440" cy="2403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 flipH="1">
            <a:off x="7726725" y="4103291"/>
            <a:ext cx="3440" cy="2403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64" name="Oval 62"/>
          <p:cNvSpPr>
            <a:spLocks noChangeArrowheads="1"/>
          </p:cNvSpPr>
          <p:nvPr/>
        </p:nvSpPr>
        <p:spPr bwMode="auto">
          <a:xfrm>
            <a:off x="4018854" y="1299763"/>
            <a:ext cx="412750" cy="2286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65" name="Oval 63"/>
          <p:cNvSpPr>
            <a:spLocks noChangeArrowheads="1"/>
          </p:cNvSpPr>
          <p:nvPr/>
        </p:nvSpPr>
        <p:spPr bwMode="auto">
          <a:xfrm>
            <a:off x="4163317" y="1042588"/>
            <a:ext cx="412750" cy="2286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67" name="Rectangle 56"/>
          <p:cNvSpPr>
            <a:spLocks noChangeArrowheads="1"/>
          </p:cNvSpPr>
          <p:nvPr/>
        </p:nvSpPr>
        <p:spPr bwMode="auto">
          <a:xfrm>
            <a:off x="247723" y="4077072"/>
            <a:ext cx="9673829" cy="2780928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 sz="28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8" name="Text Box 57"/>
          <p:cNvSpPr txBox="1">
            <a:spLocks noChangeArrowheads="1"/>
          </p:cNvSpPr>
          <p:nvPr/>
        </p:nvSpPr>
        <p:spPr bwMode="auto">
          <a:xfrm>
            <a:off x="544207" y="4292971"/>
            <a:ext cx="9181741" cy="194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这个 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ISP 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共有 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64 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个 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C 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类网络。如果不采用 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CIDR 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技术，则在与该 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ISP 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的路由器交换路由信息的每一个路由器的路由表中，就需要有 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64 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个项目。但采用地址聚合后，只需用路由聚合后的 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1 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个项目 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206.0.64.0/18 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就能找到该 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ISP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。 </a:t>
            </a:r>
            <a:endParaRPr lang="zh-CN" altLang="en-US" sz="2800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Freeform 2"/>
          <p:cNvSpPr/>
          <p:nvPr/>
        </p:nvSpPr>
        <p:spPr bwMode="auto">
          <a:xfrm>
            <a:off x="2924166" y="2044701"/>
            <a:ext cx="1821260" cy="1819275"/>
          </a:xfrm>
          <a:custGeom>
            <a:avLst/>
            <a:gdLst>
              <a:gd name="T0" fmla="*/ 5 w 1059"/>
              <a:gd name="T1" fmla="*/ 1146 h 1146"/>
              <a:gd name="T2" fmla="*/ 1048 w 1059"/>
              <a:gd name="T3" fmla="*/ 0 h 1146"/>
              <a:gd name="T4" fmla="*/ 1059 w 1059"/>
              <a:gd name="T5" fmla="*/ 880 h 1146"/>
              <a:gd name="T6" fmla="*/ 0 w 1059"/>
              <a:gd name="T7" fmla="*/ 1111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9" h="1146">
                <a:moveTo>
                  <a:pt x="5" y="1146"/>
                </a:moveTo>
                <a:lnTo>
                  <a:pt x="1048" y="0"/>
                </a:lnTo>
                <a:lnTo>
                  <a:pt x="1059" y="880"/>
                </a:lnTo>
                <a:lnTo>
                  <a:pt x="0" y="1111"/>
                </a:lnTo>
              </a:path>
            </a:pathLst>
          </a:custGeom>
          <a:gradFill rotWithShape="1">
            <a:gsLst>
              <a:gs pos="0">
                <a:schemeClr val="bg1">
                  <a:lumMod val="65000"/>
                </a:schemeClr>
              </a:gs>
              <a:gs pos="100000">
                <a:srgbClr val="FFFF00"/>
              </a:gs>
            </a:gsLst>
            <a:lin ang="0" scaled="1"/>
          </a:gradFill>
          <a:ln>
            <a:noFill/>
          </a:ln>
          <a:effectLst/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3028" name="Text Box 4"/>
          <p:cNvSpPr txBox="1">
            <a:spLocks noChangeArrowheads="1"/>
          </p:cNvSpPr>
          <p:nvPr/>
        </p:nvSpPr>
        <p:spPr bwMode="auto">
          <a:xfrm>
            <a:off x="2924166" y="312737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0</a:t>
            </a:r>
            <a:endParaRPr kumimoji="1" lang="en-US" altLang="zh-CN" sz="1800" b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aphicFrame>
        <p:nvGraphicFramePr>
          <p:cNvPr id="513029" name="Group 5"/>
          <p:cNvGraphicFramePr>
            <a:graphicFrameLocks noGrp="1"/>
          </p:cNvGraphicFramePr>
          <p:nvPr/>
        </p:nvGraphicFramePr>
        <p:xfrm>
          <a:off x="4745426" y="2052639"/>
          <a:ext cx="5032110" cy="1376553"/>
        </p:xfrm>
        <a:graphic>
          <a:graphicData uri="http://schemas.openxmlformats.org/drawingml/2006/table">
            <a:tbl>
              <a:tblPr/>
              <a:tblGrid>
                <a:gridCol w="1807500"/>
                <a:gridCol w="2165218"/>
                <a:gridCol w="1059392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目的网络地址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子网掩码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下一跳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1038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128.30.33.0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128.30.33.128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128.30.36.0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255.255.255.128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255.255.255.128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255.255.255.0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接口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接口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513043" name="Line 19"/>
          <p:cNvSpPr>
            <a:spLocks noChangeShapeType="1"/>
          </p:cNvSpPr>
          <p:nvPr/>
        </p:nvSpPr>
        <p:spPr bwMode="auto">
          <a:xfrm>
            <a:off x="2894930" y="3105151"/>
            <a:ext cx="1719" cy="7032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3044" name="Line 20"/>
          <p:cNvSpPr>
            <a:spLocks noChangeShapeType="1"/>
          </p:cNvSpPr>
          <p:nvPr/>
        </p:nvSpPr>
        <p:spPr bwMode="auto">
          <a:xfrm>
            <a:off x="502699" y="3087688"/>
            <a:ext cx="1720" cy="5699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3045" name="Line 21"/>
          <p:cNvSpPr>
            <a:spLocks noChangeShapeType="1"/>
          </p:cNvSpPr>
          <p:nvPr/>
        </p:nvSpPr>
        <p:spPr bwMode="auto">
          <a:xfrm flipV="1">
            <a:off x="267088" y="3105151"/>
            <a:ext cx="4380309" cy="3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3046" name="Line 22"/>
          <p:cNvSpPr>
            <a:spLocks noChangeShapeType="1"/>
          </p:cNvSpPr>
          <p:nvPr/>
        </p:nvSpPr>
        <p:spPr bwMode="auto">
          <a:xfrm>
            <a:off x="1204374" y="2535238"/>
            <a:ext cx="1720" cy="5699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513047" name="Picture 23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37" y="2276476"/>
            <a:ext cx="43166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048" name="Text Box 24"/>
          <p:cNvSpPr txBox="1">
            <a:spLocks noChangeArrowheads="1"/>
          </p:cNvSpPr>
          <p:nvPr/>
        </p:nvSpPr>
        <p:spPr bwMode="auto">
          <a:xfrm>
            <a:off x="435627" y="1922463"/>
            <a:ext cx="15888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128.30.33.13</a:t>
            </a:r>
            <a:endParaRPr kumimoji="1" lang="en-US" altLang="zh-CN" sz="18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3049" name="Text Box 25"/>
          <p:cNvSpPr txBox="1">
            <a:spLocks noChangeArrowheads="1"/>
          </p:cNvSpPr>
          <p:nvPr/>
        </p:nvSpPr>
        <p:spPr bwMode="auto">
          <a:xfrm>
            <a:off x="227498" y="2205038"/>
            <a:ext cx="8771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源主机</a:t>
            </a:r>
            <a:endParaRPr kumimoji="1" lang="zh-CN" altLang="en-US" sz="1800" b="1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algn="ctr"/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H</a:t>
            </a:r>
            <a:r>
              <a: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  <a:endParaRPr kumimoji="1" lang="en-US" altLang="zh-CN" sz="1800" b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3051" name="Line 27"/>
          <p:cNvSpPr>
            <a:spLocks noChangeShapeType="1"/>
          </p:cNvSpPr>
          <p:nvPr/>
        </p:nvSpPr>
        <p:spPr bwMode="auto">
          <a:xfrm>
            <a:off x="1926686" y="5011738"/>
            <a:ext cx="1720" cy="7032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3052" name="Line 28"/>
          <p:cNvSpPr>
            <a:spLocks noChangeShapeType="1"/>
          </p:cNvSpPr>
          <p:nvPr/>
        </p:nvSpPr>
        <p:spPr bwMode="auto">
          <a:xfrm>
            <a:off x="6831532" y="4400551"/>
            <a:ext cx="1720" cy="56991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3053" name="Line 29"/>
          <p:cNvSpPr>
            <a:spLocks noChangeShapeType="1"/>
          </p:cNvSpPr>
          <p:nvPr/>
        </p:nvSpPr>
        <p:spPr bwMode="auto">
          <a:xfrm>
            <a:off x="1065072" y="5708651"/>
            <a:ext cx="1719" cy="56991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3054" name="Line 30"/>
          <p:cNvSpPr>
            <a:spLocks noChangeShapeType="1"/>
          </p:cNvSpPr>
          <p:nvPr/>
        </p:nvSpPr>
        <p:spPr bwMode="auto">
          <a:xfrm>
            <a:off x="1926686" y="4400551"/>
            <a:ext cx="1720" cy="7032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3055" name="Line 31"/>
          <p:cNvSpPr>
            <a:spLocks noChangeShapeType="1"/>
          </p:cNvSpPr>
          <p:nvPr/>
        </p:nvSpPr>
        <p:spPr bwMode="auto">
          <a:xfrm>
            <a:off x="2901809" y="3676651"/>
            <a:ext cx="1719" cy="7032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513056" name="Picture 32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94" y="6018214"/>
            <a:ext cx="431667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57" name="Picture 33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87" y="3413125"/>
            <a:ext cx="43166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3058" name="Group 34"/>
          <p:cNvGrpSpPr/>
          <p:nvPr/>
        </p:nvGrpSpPr>
        <p:grpSpPr bwMode="auto">
          <a:xfrm>
            <a:off x="2619763" y="3459164"/>
            <a:ext cx="663840" cy="460375"/>
            <a:chOff x="864" y="1824"/>
            <a:chExt cx="432" cy="288"/>
          </a:xfrm>
        </p:grpSpPr>
        <p:pic>
          <p:nvPicPr>
            <p:cNvPr id="513059" name="Picture 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82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513060" name="Picture 3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82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pic>
        <p:nvPicPr>
          <p:cNvPr id="513061" name="Picture 37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674" y="4779964"/>
            <a:ext cx="43166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062" name="Line 38"/>
          <p:cNvSpPr>
            <a:spLocks noChangeShapeType="1"/>
          </p:cNvSpPr>
          <p:nvPr/>
        </p:nvSpPr>
        <p:spPr bwMode="auto">
          <a:xfrm>
            <a:off x="1175138" y="4379914"/>
            <a:ext cx="7527528" cy="15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3063" name="Line 39"/>
          <p:cNvSpPr>
            <a:spLocks noChangeShapeType="1"/>
          </p:cNvSpPr>
          <p:nvPr/>
        </p:nvSpPr>
        <p:spPr bwMode="auto">
          <a:xfrm>
            <a:off x="726272" y="5729289"/>
            <a:ext cx="8488892" cy="15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3064" name="Text Box 40"/>
          <p:cNvSpPr txBox="1">
            <a:spLocks noChangeArrowheads="1"/>
          </p:cNvSpPr>
          <p:nvPr/>
        </p:nvSpPr>
        <p:spPr bwMode="auto">
          <a:xfrm>
            <a:off x="1071950" y="3890963"/>
            <a:ext cx="17059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1" lang="en-US" altLang="zh-CN" sz="1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128.30.33.130</a:t>
            </a:r>
            <a:endParaRPr kumimoji="1" lang="en-US" altLang="zh-CN" sz="18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513065" name="Group 41"/>
          <p:cNvGrpSpPr/>
          <p:nvPr/>
        </p:nvGrpSpPr>
        <p:grpSpPr bwMode="auto">
          <a:xfrm>
            <a:off x="3319718" y="1628775"/>
            <a:ext cx="5945319" cy="2278063"/>
            <a:chOff x="1836" y="1026"/>
            <a:chExt cx="3457" cy="1435"/>
          </a:xfrm>
        </p:grpSpPr>
        <p:sp>
          <p:nvSpPr>
            <p:cNvPr id="513066" name="Text Box 42"/>
            <p:cNvSpPr txBox="1">
              <a:spLocks noChangeArrowheads="1"/>
            </p:cNvSpPr>
            <p:nvPr/>
          </p:nvSpPr>
          <p:spPr bwMode="auto">
            <a:xfrm>
              <a:off x="2894" y="1026"/>
              <a:ext cx="23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990000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000" b="1" baseline="-25000">
                  <a:solidFill>
                    <a:srgbClr val="990000"/>
                  </a:solidFill>
                  <a:latin typeface="+mn-lt"/>
                  <a:ea typeface="黑体" pitchFamily="2" charset="-122"/>
                </a:rPr>
                <a:t>1</a:t>
              </a:r>
              <a:r>
                <a:rPr kumimoji="1" lang="en-US" altLang="zh-CN" sz="2000" b="1">
                  <a:solidFill>
                    <a:srgbClr val="990000"/>
                  </a:solidFill>
                  <a:latin typeface="+mn-lt"/>
                  <a:ea typeface="黑体" pitchFamily="2" charset="-122"/>
                </a:rPr>
                <a:t> </a:t>
              </a:r>
              <a:r>
                <a:rPr kumimoji="1" lang="zh-CN" altLang="en-US" sz="2000" b="1">
                  <a:solidFill>
                    <a:srgbClr val="990000"/>
                  </a:solidFill>
                  <a:latin typeface="+mn-lt"/>
                  <a:ea typeface="黑体" pitchFamily="2" charset="-122"/>
                </a:rPr>
                <a:t>的路由表（未给出默认路由器）</a:t>
              </a:r>
              <a:endParaRPr kumimoji="1" lang="zh-CN" altLang="en-US" sz="2000" b="1" baseline="-25000">
                <a:solidFill>
                  <a:srgbClr val="990000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13067" name="Text Box 43"/>
            <p:cNvSpPr txBox="1">
              <a:spLocks noChangeArrowheads="1"/>
            </p:cNvSpPr>
            <p:nvPr/>
          </p:nvSpPr>
          <p:spPr bwMode="auto">
            <a:xfrm>
              <a:off x="1836" y="2228"/>
              <a:ext cx="2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 dirty="0">
                  <a:solidFill>
                    <a:srgbClr val="990000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1800" b="1" baseline="-25000" dirty="0">
                  <a:solidFill>
                    <a:srgbClr val="990000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1800" b="1" baseline="-25000" dirty="0">
                <a:solidFill>
                  <a:srgbClr val="990000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513068" name="Text Box 44"/>
          <p:cNvSpPr txBox="1">
            <a:spLocks noChangeArrowheads="1"/>
          </p:cNvSpPr>
          <p:nvPr/>
        </p:nvSpPr>
        <p:spPr bwMode="auto">
          <a:xfrm>
            <a:off x="2906968" y="3897313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  <a:endParaRPr kumimoji="1" lang="en-US" altLang="zh-CN" sz="1800" b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3069" name="Line 45"/>
          <p:cNvSpPr>
            <a:spLocks noChangeShapeType="1"/>
          </p:cNvSpPr>
          <p:nvPr/>
        </p:nvSpPr>
        <p:spPr bwMode="auto">
          <a:xfrm>
            <a:off x="4516693" y="4400551"/>
            <a:ext cx="1720" cy="56991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513070" name="Group 46"/>
          <p:cNvGrpSpPr/>
          <p:nvPr/>
        </p:nvGrpSpPr>
        <p:grpSpPr bwMode="auto">
          <a:xfrm>
            <a:off x="1644641" y="4843464"/>
            <a:ext cx="663840" cy="460375"/>
            <a:chOff x="864" y="1824"/>
            <a:chExt cx="432" cy="288"/>
          </a:xfrm>
        </p:grpSpPr>
        <p:pic>
          <p:nvPicPr>
            <p:cNvPr id="513071" name="Picture 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82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513072" name="Picture 4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82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sp>
        <p:nvSpPr>
          <p:cNvPr id="513073" name="Text Box 49"/>
          <p:cNvSpPr txBox="1">
            <a:spLocks noChangeArrowheads="1"/>
          </p:cNvSpPr>
          <p:nvPr/>
        </p:nvSpPr>
        <p:spPr bwMode="auto">
          <a:xfrm>
            <a:off x="1214692" y="4826001"/>
            <a:ext cx="436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R</a:t>
            </a:r>
            <a:r>
              <a: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  <a:endParaRPr kumimoji="1" lang="en-US" altLang="zh-CN" sz="1800" b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3074" name="Line 50"/>
          <p:cNvSpPr>
            <a:spLocks noChangeShapeType="1"/>
          </p:cNvSpPr>
          <p:nvPr/>
        </p:nvSpPr>
        <p:spPr bwMode="auto">
          <a:xfrm>
            <a:off x="2564730" y="5707063"/>
            <a:ext cx="1719" cy="5699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513075" name="Picture 51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16" y="4784725"/>
            <a:ext cx="43166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076" name="Text Box 52"/>
          <p:cNvSpPr txBox="1">
            <a:spLocks noChangeArrowheads="1"/>
          </p:cNvSpPr>
          <p:nvPr/>
        </p:nvSpPr>
        <p:spPr bwMode="auto">
          <a:xfrm>
            <a:off x="4442742" y="3681414"/>
            <a:ext cx="4963319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子网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：网络地址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128.30.33.128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           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子网掩码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255.255.255.128</a:t>
            </a:r>
            <a:endParaRPr kumimoji="1" lang="en-US" altLang="zh-CN" sz="2000" b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3077" name="Text Box 53"/>
          <p:cNvSpPr txBox="1">
            <a:spLocks noChangeArrowheads="1"/>
          </p:cNvSpPr>
          <p:nvPr/>
        </p:nvSpPr>
        <p:spPr bwMode="auto">
          <a:xfrm>
            <a:off x="3789222" y="5229226"/>
            <a:ext cx="14237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目的主机 </a:t>
            </a: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H</a:t>
            </a:r>
            <a:r>
              <a: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  <a:endParaRPr kumimoji="1" lang="en-US" altLang="zh-CN" sz="1800" b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3078" name="Text Box 54"/>
          <p:cNvSpPr txBox="1">
            <a:spLocks noChangeArrowheads="1"/>
          </p:cNvSpPr>
          <p:nvPr/>
        </p:nvSpPr>
        <p:spPr bwMode="auto">
          <a:xfrm>
            <a:off x="4647397" y="4760913"/>
            <a:ext cx="17059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128.30.33.138</a:t>
            </a:r>
            <a:endParaRPr kumimoji="1" lang="en-US" altLang="zh-CN" sz="18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3079" name="Text Box 55"/>
          <p:cNvSpPr txBox="1">
            <a:spLocks noChangeArrowheads="1"/>
          </p:cNvSpPr>
          <p:nvPr/>
        </p:nvSpPr>
        <p:spPr bwMode="auto">
          <a:xfrm>
            <a:off x="1579288" y="4538663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0</a:t>
            </a:r>
            <a:endParaRPr kumimoji="1" lang="en-US" altLang="zh-CN" sz="1800" b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3080" name="Text Box 56"/>
          <p:cNvSpPr txBox="1">
            <a:spLocks noChangeArrowheads="1"/>
          </p:cNvSpPr>
          <p:nvPr/>
        </p:nvSpPr>
        <p:spPr bwMode="auto">
          <a:xfrm>
            <a:off x="1579288" y="525938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  <a:endParaRPr kumimoji="1" lang="en-US" altLang="zh-CN" sz="1800" b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3081" name="Text Box 57"/>
          <p:cNvSpPr txBox="1">
            <a:spLocks noChangeArrowheads="1"/>
          </p:cNvSpPr>
          <p:nvPr/>
        </p:nvSpPr>
        <p:spPr bwMode="auto">
          <a:xfrm>
            <a:off x="1916368" y="4538663"/>
            <a:ext cx="17059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128.30.33.129</a:t>
            </a:r>
            <a:endParaRPr kumimoji="1" lang="en-US" altLang="zh-CN" sz="18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513082" name="Picture 58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552" y="6016626"/>
            <a:ext cx="43338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083" name="Text Box 59"/>
          <p:cNvSpPr txBox="1">
            <a:spLocks noChangeArrowheads="1"/>
          </p:cNvSpPr>
          <p:nvPr/>
        </p:nvSpPr>
        <p:spPr bwMode="auto">
          <a:xfrm>
            <a:off x="1995478" y="5984876"/>
            <a:ext cx="436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H</a:t>
            </a:r>
            <a:r>
              <a: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3</a:t>
            </a:r>
            <a:endParaRPr kumimoji="1" lang="en-US" altLang="zh-CN" sz="1800" b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3084" name="Text Box 60"/>
          <p:cNvSpPr txBox="1">
            <a:spLocks noChangeArrowheads="1"/>
          </p:cNvSpPr>
          <p:nvPr/>
        </p:nvSpPr>
        <p:spPr bwMode="auto">
          <a:xfrm>
            <a:off x="1990319" y="5257801"/>
            <a:ext cx="14029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128.30.36.2</a:t>
            </a:r>
            <a:endParaRPr kumimoji="1" lang="en-US" altLang="zh-CN" sz="18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3085" name="Text Box 61"/>
          <p:cNvSpPr txBox="1">
            <a:spLocks noChangeArrowheads="1"/>
          </p:cNvSpPr>
          <p:nvPr/>
        </p:nvSpPr>
        <p:spPr bwMode="auto">
          <a:xfrm>
            <a:off x="4516693" y="5788026"/>
            <a:ext cx="37721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子网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3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：网络地址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128.30.36.0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           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子网掩码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255.255.255.0</a:t>
            </a:r>
            <a:endParaRPr kumimoji="1" lang="en-US" altLang="zh-CN" sz="2000" b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3086" name="Text Box 62"/>
          <p:cNvSpPr txBox="1">
            <a:spLocks noChangeArrowheads="1"/>
          </p:cNvSpPr>
          <p:nvPr/>
        </p:nvSpPr>
        <p:spPr bwMode="auto">
          <a:xfrm>
            <a:off x="2690274" y="6056313"/>
            <a:ext cx="15888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128.30.36.12</a:t>
            </a:r>
            <a:endParaRPr kumimoji="1" lang="en-US" altLang="zh-CN" sz="18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3087" name="Rectangle 63"/>
          <p:cNvSpPr>
            <a:spLocks noGrp="1" noChangeArrowheads="1"/>
          </p:cNvSpPr>
          <p:nvPr>
            <p:ph type="title" idx="4294967295"/>
          </p:nvPr>
        </p:nvSpPr>
        <p:spPr>
          <a:xfrm>
            <a:off x="349820" y="96292"/>
            <a:ext cx="9283700" cy="1460500"/>
          </a:xfrm>
          <a:solidFill>
            <a:srgbClr val="66FFFF"/>
          </a:solidFill>
          <a:ln>
            <a:solidFill>
              <a:srgbClr val="333399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/>
            <a:r>
              <a:rPr lang="en-US" altLang="zh-CN" sz="2800"/>
              <a:t>【</a:t>
            </a:r>
            <a:r>
              <a:rPr lang="zh-CN" altLang="en-US" sz="2800"/>
              <a:t>例</a:t>
            </a:r>
            <a:r>
              <a:rPr lang="en-US" altLang="zh-CN" sz="2800"/>
              <a:t>4-4】</a:t>
            </a:r>
            <a:r>
              <a:rPr lang="zh-CN" altLang="en-US" sz="2800"/>
              <a:t>已知互联网和路由器 </a:t>
            </a:r>
            <a:r>
              <a:rPr lang="en-US" altLang="zh-CN" sz="2800"/>
              <a:t>R</a:t>
            </a:r>
            <a:r>
              <a:rPr lang="en-US" altLang="zh-CN" sz="2800" baseline="-25000"/>
              <a:t>1 </a:t>
            </a:r>
            <a:r>
              <a:rPr lang="zh-CN" altLang="en-US" sz="2800"/>
              <a:t>中的路由表。主机 </a:t>
            </a:r>
            <a:r>
              <a:rPr lang="en-US" altLang="zh-CN" sz="2800"/>
              <a:t>H</a:t>
            </a:r>
            <a:r>
              <a:rPr lang="en-US" altLang="zh-CN" sz="2800" baseline="-25000"/>
              <a:t>1 </a:t>
            </a:r>
            <a:r>
              <a:rPr lang="zh-CN" altLang="en-US" sz="2800"/>
              <a:t>向 </a:t>
            </a:r>
            <a:r>
              <a:rPr lang="en-US" altLang="zh-CN" sz="2800"/>
              <a:t>H</a:t>
            </a:r>
            <a:r>
              <a:rPr lang="en-US" altLang="zh-CN" sz="2800" baseline="-25000"/>
              <a:t>2 </a:t>
            </a:r>
            <a:r>
              <a:rPr lang="zh-CN" altLang="en-US" sz="2800"/>
              <a:t>发送分组。试讨论 </a:t>
            </a:r>
            <a:r>
              <a:rPr lang="en-US" altLang="zh-CN" sz="2800"/>
              <a:t>R</a:t>
            </a:r>
            <a:r>
              <a:rPr lang="en-US" altLang="zh-CN" sz="2800" baseline="-25000"/>
              <a:t>1 </a:t>
            </a:r>
            <a:r>
              <a:rPr lang="zh-CN" altLang="en-US" sz="2800"/>
              <a:t>收到 </a:t>
            </a:r>
            <a:r>
              <a:rPr lang="en-US" altLang="zh-CN" sz="2800"/>
              <a:t>H</a:t>
            </a:r>
            <a:r>
              <a:rPr lang="en-US" altLang="zh-CN" sz="2800" baseline="-25000"/>
              <a:t>1 </a:t>
            </a:r>
            <a:br>
              <a:rPr lang="en-US" altLang="zh-CN" sz="2800" baseline="-25000"/>
            </a:br>
            <a:r>
              <a:rPr lang="zh-CN" altLang="en-US" sz="2800"/>
              <a:t>向 </a:t>
            </a:r>
            <a:r>
              <a:rPr lang="en-US" altLang="zh-CN" sz="2800"/>
              <a:t>H</a:t>
            </a:r>
            <a:r>
              <a:rPr lang="en-US" altLang="zh-CN" sz="2800" baseline="-25000"/>
              <a:t>2 </a:t>
            </a:r>
            <a:r>
              <a:rPr lang="zh-CN" altLang="en-US" sz="2800"/>
              <a:t>发送的分组后查找路由表的过程。 </a:t>
            </a:r>
            <a:endParaRPr lang="zh-CN" altLang="en-US" sz="2800"/>
          </a:p>
        </p:txBody>
      </p:sp>
      <p:sp>
        <p:nvSpPr>
          <p:cNvPr id="513088" name="Line 64"/>
          <p:cNvSpPr>
            <a:spLocks noChangeShapeType="1"/>
          </p:cNvSpPr>
          <p:nvPr/>
        </p:nvSpPr>
        <p:spPr bwMode="auto">
          <a:xfrm>
            <a:off x="1214692" y="2636838"/>
            <a:ext cx="3276204" cy="2305050"/>
          </a:xfrm>
          <a:prstGeom prst="line">
            <a:avLst/>
          </a:prstGeom>
          <a:noFill/>
          <a:ln w="76200">
            <a:solidFill>
              <a:srgbClr val="FF0000">
                <a:alpha val="80000"/>
              </a:srgbClr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3050" name="Text Box 26"/>
          <p:cNvSpPr txBox="1">
            <a:spLocks noChangeArrowheads="1"/>
          </p:cNvSpPr>
          <p:nvPr/>
        </p:nvSpPr>
        <p:spPr bwMode="auto">
          <a:xfrm>
            <a:off x="746909" y="2189164"/>
            <a:ext cx="37852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子网</a:t>
            </a: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：</a:t>
            </a:r>
            <a:endParaRPr kumimoji="1" lang="zh-CN" altLang="en-US" sz="1800" b="1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algn="ctr"/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    网络地址 </a:t>
            </a: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128.30.33.0</a:t>
            </a:r>
            <a:endParaRPr kumimoji="1" lang="en-US" altLang="zh-CN" sz="1800" b="1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algn="ctr"/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     </a:t>
            </a:r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子网掩码 </a:t>
            </a: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255.255.255.128</a:t>
            </a:r>
            <a:endParaRPr kumimoji="1" lang="en-US" altLang="zh-CN" sz="18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3027" name="Text Box 3"/>
          <p:cNvSpPr txBox="1">
            <a:spLocks noChangeArrowheads="1"/>
          </p:cNvSpPr>
          <p:nvPr/>
        </p:nvSpPr>
        <p:spPr bwMode="auto">
          <a:xfrm>
            <a:off x="1374918" y="3098801"/>
            <a:ext cx="14029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1" lang="en-US" altLang="zh-CN" sz="1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128.30.33.1</a:t>
            </a:r>
            <a:endParaRPr kumimoji="1" lang="en-US" altLang="zh-CN" sz="18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1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最长前缀匹配</a:t>
            </a:r>
            <a:endParaRPr lang="zh-CN" altLang="en-US" dirty="0"/>
          </a:p>
        </p:txBody>
      </p:sp>
      <p:sp>
        <p:nvSpPr>
          <p:cNvPr id="53248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使用 </a:t>
            </a:r>
            <a:r>
              <a:rPr lang="en-US" altLang="zh-CN" dirty="0"/>
              <a:t>CIDR </a:t>
            </a:r>
            <a:r>
              <a:rPr lang="zh-CN" altLang="en-US" dirty="0"/>
              <a:t>时，路由表中的每个项目由“网络前缀”和“下一跳地址”组成。</a:t>
            </a:r>
            <a:r>
              <a:rPr lang="zh-CN" altLang="en-US" dirty="0">
                <a:solidFill>
                  <a:srgbClr val="0000FF"/>
                </a:solidFill>
              </a:rPr>
              <a:t>在查找路由表时可能会得到不止一个匹配结果。</a:t>
            </a:r>
            <a:r>
              <a:rPr lang="zh-CN" altLang="en-US" dirty="0"/>
              <a:t> </a:t>
            </a:r>
            <a:endParaRPr lang="zh-CN" altLang="en-US" dirty="0"/>
          </a:p>
          <a:p>
            <a:pPr algn="just"/>
            <a:r>
              <a:rPr lang="zh-CN" altLang="en-US" dirty="0"/>
              <a:t>应当从匹配结果中选择具有最长网络前缀的路由：</a:t>
            </a:r>
            <a:r>
              <a:rPr lang="zh-CN" altLang="en-US" dirty="0">
                <a:solidFill>
                  <a:srgbClr val="FF0000"/>
                </a:solidFill>
              </a:rPr>
              <a:t>最长前缀</a:t>
            </a:r>
            <a:r>
              <a:rPr lang="zh-CN" altLang="en-US" dirty="0" smtClean="0">
                <a:solidFill>
                  <a:srgbClr val="FF0000"/>
                </a:solidFill>
              </a:rPr>
              <a:t>匹配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longest-prefix matching)</a:t>
            </a:r>
            <a:r>
              <a:rPr lang="zh-CN" altLang="en-US" dirty="0"/>
              <a:t>。</a:t>
            </a:r>
            <a:endParaRPr lang="zh-CN" altLang="en-US" dirty="0"/>
          </a:p>
          <a:p>
            <a:pPr algn="just"/>
            <a:r>
              <a:rPr lang="zh-CN" altLang="en-US" dirty="0"/>
              <a:t>网络前缀越长，其地址块就越小，因而路由就越</a:t>
            </a:r>
            <a:r>
              <a:rPr lang="zh-CN" altLang="en-US" dirty="0" smtClean="0"/>
              <a:t>具体 </a:t>
            </a:r>
            <a:r>
              <a:rPr lang="en-US" altLang="zh-CN" dirty="0" smtClean="0"/>
              <a:t>(</a:t>
            </a:r>
            <a:r>
              <a:rPr lang="en-US" altLang="zh-CN" dirty="0"/>
              <a:t>more specific) </a:t>
            </a:r>
            <a:r>
              <a:rPr lang="zh-CN" altLang="en-US" dirty="0"/>
              <a:t>。</a:t>
            </a:r>
            <a:endParaRPr lang="zh-CN" altLang="en-US" dirty="0"/>
          </a:p>
          <a:p>
            <a:pPr algn="just"/>
            <a:r>
              <a:rPr lang="zh-CN" altLang="en-US" dirty="0"/>
              <a:t>最长前缀匹配又称为</a:t>
            </a:r>
            <a:r>
              <a:rPr lang="zh-CN" altLang="en-US" dirty="0">
                <a:solidFill>
                  <a:srgbClr val="FF0000"/>
                </a:solidFill>
              </a:rPr>
              <a:t>最长匹配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最佳匹配。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2482" name="Rectangle 2"/>
          <p:cNvSpPr>
            <a:spLocks noChangeArrowheads="1"/>
          </p:cNvSpPr>
          <p:nvPr/>
        </p:nvSpPr>
        <p:spPr bwMode="auto">
          <a:xfrm>
            <a:off x="0" y="30538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483" name="Rectangle 3"/>
          <p:cNvSpPr>
            <a:spLocks noChangeArrowheads="1"/>
          </p:cNvSpPr>
          <p:nvPr/>
        </p:nvSpPr>
        <p:spPr bwMode="auto">
          <a:xfrm>
            <a:off x="0" y="30585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485" name="Rectangle 5"/>
          <p:cNvSpPr>
            <a:spLocks noChangeArrowheads="1"/>
          </p:cNvSpPr>
          <p:nvPr/>
        </p:nvSpPr>
        <p:spPr bwMode="auto">
          <a:xfrm>
            <a:off x="0" y="30776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49959" y="4415194"/>
            <a:ext cx="4519265" cy="1584325"/>
          </a:xfrm>
          <a:prstGeom prst="rect">
            <a:avLst/>
          </a:prstGeom>
          <a:solidFill>
            <a:srgbClr val="66FFFF"/>
          </a:solidFill>
          <a:ln w="2857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5896" y="76200"/>
            <a:ext cx="87915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黑体"/>
                <a:cs typeface="+mj-cs"/>
              </a:rPr>
              <a:t>最长前缀匹配举例</a:t>
            </a:r>
            <a:endParaRPr kumimoji="1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/>
              <a:ea typeface="黑体"/>
              <a:cs typeface="+mj-cs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33834" y="838200"/>
            <a:ext cx="8450262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400" b="1" dirty="0">
                <a:latin typeface="+mn-lt"/>
                <a:ea typeface="黑体" pitchFamily="2" charset="-122"/>
              </a:rPr>
              <a:t>收到的分组的目的地址 </a:t>
            </a:r>
            <a:r>
              <a:rPr kumimoji="0" lang="en-US" altLang="zh-CN" sz="2400" b="1" i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D</a:t>
            </a:r>
            <a:r>
              <a:rPr kumimoji="0" lang="en-US" altLang="zh-CN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 = 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206.0.71.130</a:t>
            </a:r>
            <a:endParaRPr kumimoji="0" lang="en-US" altLang="zh-CN" sz="2400" b="1" dirty="0">
              <a:solidFill>
                <a:srgbClr val="C00000"/>
              </a:solidFill>
              <a:latin typeface="+mn-lt"/>
              <a:ea typeface="黑体" pitchFamily="2" charset="-122"/>
            </a:endParaRPr>
          </a:p>
          <a:p>
            <a:r>
              <a:rPr kumimoji="0" lang="zh-CN" altLang="en-US" sz="2400" b="1" dirty="0">
                <a:latin typeface="+mn-lt"/>
                <a:ea typeface="黑体" pitchFamily="2" charset="-122"/>
              </a:rPr>
              <a:t>路由表中的项目：</a:t>
            </a:r>
            <a:r>
              <a:rPr kumimoji="0"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206.0.68.0/22		1</a:t>
            </a:r>
            <a:endParaRPr kumimoji="0" lang="en-US" altLang="zh-CN" sz="2400" b="1" dirty="0">
              <a:solidFill>
                <a:srgbClr val="0000FF"/>
              </a:solidFill>
              <a:latin typeface="+mn-lt"/>
              <a:ea typeface="黑体" pitchFamily="2" charset="-122"/>
            </a:endParaRPr>
          </a:p>
          <a:p>
            <a:r>
              <a:rPr kumimoji="0"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                             </a:t>
            </a:r>
            <a:r>
              <a:rPr kumimoji="0" lang="en-US" altLang="zh-CN" sz="2400" b="1" dirty="0" smtClean="0">
                <a:solidFill>
                  <a:srgbClr val="0000FF"/>
                </a:solidFill>
                <a:latin typeface="+mn-lt"/>
                <a:ea typeface="黑体" pitchFamily="2" charset="-122"/>
              </a:rPr>
              <a:t>206.0.71.128/25</a:t>
            </a:r>
            <a:r>
              <a:rPr kumimoji="0"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		2</a:t>
            </a:r>
            <a:endParaRPr kumimoji="0" lang="en-US" altLang="zh-CN" sz="2400" b="1" dirty="0">
              <a:solidFill>
                <a:srgbClr val="0000FF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33834" y="2425700"/>
            <a:ext cx="3591560" cy="39878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查找路由表中的第 </a:t>
            </a:r>
            <a:r>
              <a:rPr kumimoji="0" lang="en-US" altLang="zh-CN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1 </a:t>
            </a:r>
            <a:r>
              <a:rPr kumimoji="0" lang="zh-CN" altLang="en-US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个</a:t>
            </a:r>
            <a:r>
              <a:rPr kumimoji="0" lang="zh-CN" altLang="en-US" sz="20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项目：</a:t>
            </a:r>
            <a:endParaRPr kumimoji="0" lang="zh-CN" altLang="en-US" sz="2000" b="1" dirty="0" smtClean="0">
              <a:solidFill>
                <a:srgbClr val="C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60809" y="4920019"/>
            <a:ext cx="734187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0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AND      </a:t>
            </a:r>
            <a:r>
              <a:rPr kumimoji="0" lang="en-US" altLang="zh-CN" sz="2000" b="1" i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D</a:t>
            </a:r>
            <a:r>
              <a:rPr kumimoji="0" lang="en-US" altLang="zh-CN" sz="20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 =       206.           0.       01000111.    </a:t>
            </a:r>
            <a:r>
              <a:rPr kumimoji="0" lang="en-US" altLang="zh-CN" sz="2000" b="1" dirty="0" smtClean="0">
                <a:solidFill>
                  <a:srgbClr val="0000FF"/>
                </a:solidFill>
                <a:latin typeface="+mn-lt"/>
                <a:ea typeface="黑体" pitchFamily="2" charset="-122"/>
              </a:rPr>
              <a:t>130</a:t>
            </a:r>
            <a:endParaRPr kumimoji="0" lang="en-US" altLang="zh-CN" sz="2000" b="1" dirty="0" smtClean="0">
              <a:solidFill>
                <a:srgbClr val="0000FF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33834" y="2859088"/>
            <a:ext cx="721741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000" b="1">
                <a:latin typeface="+mn-lt"/>
                <a:ea typeface="黑体" pitchFamily="2" charset="-122"/>
              </a:rPr>
              <a:t>第 </a:t>
            </a:r>
            <a:r>
              <a:rPr kumimoji="0" lang="en-US" altLang="zh-CN" sz="2000" b="1">
                <a:latin typeface="+mn-lt"/>
                <a:ea typeface="黑体" pitchFamily="2" charset="-122"/>
              </a:rPr>
              <a:t>1 </a:t>
            </a:r>
            <a:r>
              <a:rPr kumimoji="0" lang="zh-CN" altLang="en-US" sz="2000" b="1">
                <a:latin typeface="+mn-lt"/>
                <a:ea typeface="黑体" pitchFamily="2" charset="-122"/>
              </a:rPr>
              <a:t>个项目 </a:t>
            </a:r>
            <a:r>
              <a:rPr kumimoji="0" lang="en-US" altLang="zh-CN" sz="2000" b="1">
                <a:latin typeface="+mn-lt"/>
                <a:ea typeface="黑体" pitchFamily="2" charset="-122"/>
              </a:rPr>
              <a:t>206.0.68.0/22 </a:t>
            </a:r>
            <a:r>
              <a:rPr kumimoji="0" lang="zh-CN" altLang="en-US" sz="2000" b="1">
                <a:latin typeface="+mn-lt"/>
                <a:ea typeface="黑体" pitchFamily="2" charset="-122"/>
              </a:rPr>
              <a:t>的掩码 </a:t>
            </a:r>
            <a:r>
              <a:rPr kumimoji="0" lang="en-US" altLang="zh-CN" sz="2000" b="1" i="1">
                <a:latin typeface="+mn-lt"/>
                <a:ea typeface="黑体" pitchFamily="2" charset="-122"/>
              </a:rPr>
              <a:t>M</a:t>
            </a:r>
            <a:r>
              <a:rPr kumimoji="0" lang="en-US" altLang="zh-CN" sz="2000" b="1">
                <a:latin typeface="+mn-lt"/>
                <a:ea typeface="黑体" pitchFamily="2" charset="-122"/>
              </a:rPr>
              <a:t> </a:t>
            </a:r>
            <a:r>
              <a:rPr kumimoji="0" lang="zh-CN" altLang="en-US" sz="2000" b="1">
                <a:latin typeface="+mn-lt"/>
                <a:ea typeface="黑体" pitchFamily="2" charset="-122"/>
              </a:rPr>
              <a:t>有 </a:t>
            </a:r>
            <a:r>
              <a:rPr kumimoji="0" lang="en-US" altLang="zh-CN" sz="2000" b="1">
                <a:latin typeface="+mn-lt"/>
                <a:ea typeface="黑体" pitchFamily="2" charset="-122"/>
              </a:rPr>
              <a:t>22 </a:t>
            </a:r>
            <a:r>
              <a:rPr kumimoji="0" lang="zh-CN" altLang="en-US" sz="2000" b="1">
                <a:latin typeface="+mn-lt"/>
                <a:ea typeface="黑体" pitchFamily="2" charset="-122"/>
              </a:rPr>
              <a:t>个连续的 </a:t>
            </a:r>
            <a:r>
              <a:rPr kumimoji="0" lang="en-US" altLang="zh-CN" sz="2000" b="1">
                <a:latin typeface="+mn-lt"/>
                <a:ea typeface="黑体" pitchFamily="2" charset="-122"/>
              </a:rPr>
              <a:t>1</a:t>
            </a:r>
            <a:r>
              <a:rPr kumimoji="0" lang="zh-CN" altLang="en-US" sz="2000" b="1">
                <a:latin typeface="+mn-lt"/>
                <a:ea typeface="黑体" pitchFamily="2" charset="-122"/>
              </a:rPr>
              <a:t>。</a:t>
            </a:r>
            <a:endParaRPr kumimoji="0" lang="zh-CN" altLang="en-US" sz="2000" b="1">
              <a:latin typeface="+mn-lt"/>
              <a:ea typeface="黑体" pitchFamily="2" charset="-122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687959" y="3367088"/>
            <a:ext cx="673862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000" b="1" i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M</a:t>
            </a:r>
            <a:r>
              <a:rPr kumimoji="0" lang="en-US" altLang="zh-CN" sz="20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 = 11111111 11111111 11111100 00000000</a:t>
            </a:r>
            <a:endParaRPr kumimoji="0" lang="en-US" altLang="zh-CN" sz="2000" b="1" dirty="0">
              <a:solidFill>
                <a:srgbClr val="0000FF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33834" y="3929063"/>
            <a:ext cx="525208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000" b="1" dirty="0">
                <a:latin typeface="+mn-lt"/>
                <a:ea typeface="黑体" pitchFamily="2" charset="-122"/>
              </a:rPr>
              <a:t>因此只需把 </a:t>
            </a:r>
            <a:r>
              <a:rPr kumimoji="0" lang="en-US" altLang="zh-CN" sz="2000" b="1" i="1" dirty="0">
                <a:latin typeface="+mn-lt"/>
                <a:ea typeface="黑体" pitchFamily="2" charset="-122"/>
              </a:rPr>
              <a:t>D</a:t>
            </a:r>
            <a:r>
              <a:rPr kumimoji="0" lang="en-US" altLang="zh-CN" sz="2000" b="1" dirty="0">
                <a:latin typeface="+mn-lt"/>
                <a:ea typeface="黑体" pitchFamily="2" charset="-122"/>
              </a:rPr>
              <a:t> </a:t>
            </a:r>
            <a:r>
              <a:rPr kumimoji="0" lang="zh-CN" altLang="en-US" sz="2000" b="1" dirty="0">
                <a:latin typeface="+mn-lt"/>
                <a:ea typeface="黑体" pitchFamily="2" charset="-122"/>
              </a:rPr>
              <a:t>的第 </a:t>
            </a:r>
            <a:r>
              <a:rPr kumimoji="0" lang="en-US" altLang="zh-CN" sz="2000" b="1" dirty="0">
                <a:latin typeface="+mn-lt"/>
                <a:ea typeface="黑体" pitchFamily="2" charset="-122"/>
              </a:rPr>
              <a:t>3 </a:t>
            </a:r>
            <a:r>
              <a:rPr kumimoji="0" lang="zh-CN" altLang="en-US" sz="2000" b="1" dirty="0">
                <a:latin typeface="+mn-lt"/>
                <a:ea typeface="黑体" pitchFamily="2" charset="-122"/>
              </a:rPr>
              <a:t>个字节转换成二进制。</a:t>
            </a:r>
            <a:endParaRPr kumimoji="0" lang="zh-CN" altLang="en-US" sz="2000" b="1" dirty="0">
              <a:latin typeface="+mn-lt"/>
              <a:ea typeface="黑体" pitchFamily="2" charset="-122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686525" y="4400907"/>
            <a:ext cx="700341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000" b="1" i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M</a:t>
            </a:r>
            <a:r>
              <a:rPr kumimoji="0" lang="en-US" altLang="zh-CN" sz="20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 = </a:t>
            </a:r>
            <a:r>
              <a:rPr kumimoji="0" lang="en-US" altLang="zh-CN" sz="2000" b="1" dirty="0" smtClean="0">
                <a:solidFill>
                  <a:srgbClr val="0000FF"/>
                </a:solidFill>
                <a:latin typeface="+mn-lt"/>
                <a:ea typeface="黑体" pitchFamily="2" charset="-122"/>
              </a:rPr>
              <a:t>   11111111 </a:t>
            </a:r>
            <a:r>
              <a:rPr kumimoji="0" lang="en-US" altLang="zh-CN" sz="20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11111111 11111100 00000000</a:t>
            </a:r>
            <a:endParaRPr kumimoji="0" lang="en-US" altLang="zh-CN" sz="2000" b="1" dirty="0">
              <a:solidFill>
                <a:srgbClr val="0000FF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325884" y="5423257"/>
            <a:ext cx="882015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978596" y="5496282"/>
            <a:ext cx="497395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0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206.           0.       01000100.       0</a:t>
            </a:r>
            <a:endParaRPr kumimoji="0" lang="en-US" altLang="zh-CN" sz="2000" b="1" dirty="0">
              <a:solidFill>
                <a:srgbClr val="0000FF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648744" y="5949280"/>
            <a:ext cx="381698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与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206.0.68.0/22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匹配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!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8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49959" y="4415194"/>
            <a:ext cx="5239345" cy="1584325"/>
          </a:xfrm>
          <a:prstGeom prst="rect">
            <a:avLst/>
          </a:prstGeom>
          <a:solidFill>
            <a:srgbClr val="66FFFF"/>
          </a:solidFill>
          <a:ln w="2857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5896" y="76200"/>
            <a:ext cx="87915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黑体"/>
                <a:cs typeface="+mj-cs"/>
              </a:rPr>
              <a:t>最长前缀匹配举例</a:t>
            </a:r>
            <a:endParaRPr kumimoji="1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/>
              <a:ea typeface="黑体"/>
              <a:cs typeface="+mj-cs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33834" y="838200"/>
            <a:ext cx="8450262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400" b="1" dirty="0">
                <a:latin typeface="+mn-lt"/>
                <a:ea typeface="黑体" pitchFamily="2" charset="-122"/>
              </a:rPr>
              <a:t>收到的分组的目的地址 </a:t>
            </a:r>
            <a:r>
              <a:rPr kumimoji="0" lang="en-US" altLang="zh-CN" sz="2400" b="1" i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D</a:t>
            </a:r>
            <a:r>
              <a:rPr kumimoji="0" lang="en-US" altLang="zh-CN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 = </a:t>
            </a:r>
            <a:r>
              <a:rPr kumimoji="0" lang="en-US" altLang="zh-CN" sz="24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206.0.71.130</a:t>
            </a:r>
            <a:endParaRPr kumimoji="0" lang="en-US" altLang="zh-CN" sz="2400" b="1" dirty="0">
              <a:solidFill>
                <a:srgbClr val="C00000"/>
              </a:solidFill>
              <a:latin typeface="+mn-lt"/>
              <a:ea typeface="黑体" pitchFamily="2" charset="-122"/>
            </a:endParaRPr>
          </a:p>
          <a:p>
            <a:r>
              <a:rPr kumimoji="0" lang="zh-CN" altLang="en-US" sz="2400" b="1" dirty="0">
                <a:latin typeface="+mn-lt"/>
                <a:ea typeface="黑体" pitchFamily="2" charset="-122"/>
              </a:rPr>
              <a:t>路由表中的项目：</a:t>
            </a:r>
            <a:r>
              <a:rPr kumimoji="0"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206.0.68.0/22		1</a:t>
            </a:r>
            <a:endParaRPr kumimoji="0" lang="en-US" altLang="zh-CN" sz="2400" b="1" dirty="0">
              <a:solidFill>
                <a:srgbClr val="0000FF"/>
              </a:solidFill>
              <a:latin typeface="+mn-lt"/>
              <a:ea typeface="黑体" pitchFamily="2" charset="-122"/>
            </a:endParaRPr>
          </a:p>
          <a:p>
            <a:r>
              <a:rPr kumimoji="0"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                             </a:t>
            </a:r>
            <a:r>
              <a:rPr kumimoji="0" lang="en-US" altLang="zh-CN" sz="2400" b="1" dirty="0" smtClean="0">
                <a:solidFill>
                  <a:srgbClr val="0000FF"/>
                </a:solidFill>
                <a:latin typeface="+mn-lt"/>
                <a:ea typeface="黑体" pitchFamily="2" charset="-122"/>
              </a:rPr>
              <a:t>206.0.71.128/25</a:t>
            </a:r>
            <a:r>
              <a:rPr kumimoji="0"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		2</a:t>
            </a:r>
            <a:endParaRPr kumimoji="0" lang="en-US" altLang="zh-CN" sz="2400" b="1" dirty="0">
              <a:solidFill>
                <a:srgbClr val="0000FF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33834" y="2425700"/>
            <a:ext cx="3591560" cy="39878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查找路由表中的第 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2</a:t>
            </a:r>
            <a:r>
              <a:rPr kumimoji="0" lang="en-US" altLang="zh-CN" sz="20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 </a:t>
            </a:r>
            <a:r>
              <a:rPr kumimoji="0" lang="zh-CN" altLang="en-US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个</a:t>
            </a:r>
            <a:r>
              <a:rPr kumimoji="0" lang="zh-CN" altLang="en-US" sz="20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项目：</a:t>
            </a:r>
            <a:endParaRPr kumimoji="0" lang="zh-CN" altLang="en-US" sz="2000" b="1" dirty="0" smtClean="0">
              <a:solidFill>
                <a:srgbClr val="C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60809" y="4920019"/>
            <a:ext cx="778319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0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AND      </a:t>
            </a:r>
            <a:r>
              <a:rPr kumimoji="0" lang="en-US" altLang="zh-CN" sz="2000" b="1" i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D</a:t>
            </a:r>
            <a:r>
              <a:rPr kumimoji="0" lang="en-US" altLang="zh-CN" sz="20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 =       206.           0.       </a:t>
            </a:r>
            <a:r>
              <a:rPr kumimoji="0" lang="en-US" altLang="zh-CN" sz="2000" b="1" dirty="0" smtClean="0">
                <a:solidFill>
                  <a:srgbClr val="0000FF"/>
                </a:solidFill>
                <a:latin typeface="+mn-lt"/>
                <a:ea typeface="黑体" pitchFamily="2" charset="-122"/>
              </a:rPr>
              <a:t>       71.    10000010</a:t>
            </a:r>
            <a:endParaRPr kumimoji="0" lang="en-US" altLang="zh-CN" sz="2000" b="1" dirty="0" smtClean="0">
              <a:solidFill>
                <a:srgbClr val="0000FF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33834" y="2859088"/>
            <a:ext cx="757047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000" b="1" dirty="0">
                <a:latin typeface="+mn-lt"/>
                <a:ea typeface="黑体" pitchFamily="2" charset="-122"/>
              </a:rPr>
              <a:t>第 </a:t>
            </a:r>
            <a:r>
              <a:rPr kumimoji="0" lang="en-US" altLang="zh-CN" sz="2000" b="1" dirty="0" smtClean="0">
                <a:latin typeface="+mn-lt"/>
                <a:ea typeface="黑体" pitchFamily="2" charset="-122"/>
              </a:rPr>
              <a:t>2 </a:t>
            </a:r>
            <a:r>
              <a:rPr kumimoji="0" lang="zh-CN" altLang="en-US" sz="2000" b="1" dirty="0">
                <a:latin typeface="+mn-lt"/>
                <a:ea typeface="黑体" pitchFamily="2" charset="-122"/>
              </a:rPr>
              <a:t>个项目 </a:t>
            </a:r>
            <a:r>
              <a:rPr kumimoji="0" lang="en-US" altLang="zh-CN" sz="2000" b="1" dirty="0" smtClean="0">
                <a:latin typeface="+mn-lt"/>
                <a:ea typeface="黑体" pitchFamily="2" charset="-122"/>
              </a:rPr>
              <a:t>206.0.71.128/25 </a:t>
            </a:r>
            <a:r>
              <a:rPr kumimoji="0" lang="zh-CN" altLang="en-US" sz="2000" b="1" dirty="0">
                <a:latin typeface="+mn-lt"/>
                <a:ea typeface="黑体" pitchFamily="2" charset="-122"/>
              </a:rPr>
              <a:t>的掩码 </a:t>
            </a:r>
            <a:r>
              <a:rPr kumimoji="0" lang="en-US" altLang="zh-CN" sz="2000" b="1" i="1" dirty="0">
                <a:latin typeface="+mn-lt"/>
                <a:ea typeface="黑体" pitchFamily="2" charset="-122"/>
              </a:rPr>
              <a:t>M</a:t>
            </a:r>
            <a:r>
              <a:rPr kumimoji="0" lang="en-US" altLang="zh-CN" sz="2000" b="1" dirty="0">
                <a:latin typeface="+mn-lt"/>
                <a:ea typeface="黑体" pitchFamily="2" charset="-122"/>
              </a:rPr>
              <a:t> </a:t>
            </a:r>
            <a:r>
              <a:rPr kumimoji="0" lang="zh-CN" altLang="en-US" sz="2000" b="1" dirty="0">
                <a:latin typeface="+mn-lt"/>
                <a:ea typeface="黑体" pitchFamily="2" charset="-122"/>
              </a:rPr>
              <a:t>有 </a:t>
            </a:r>
            <a:r>
              <a:rPr kumimoji="0" lang="en-US" altLang="zh-CN" sz="2000" b="1" dirty="0" smtClean="0">
                <a:latin typeface="+mn-lt"/>
                <a:ea typeface="黑体" pitchFamily="2" charset="-122"/>
              </a:rPr>
              <a:t>25 </a:t>
            </a:r>
            <a:r>
              <a:rPr kumimoji="0" lang="zh-CN" altLang="en-US" sz="2000" b="1" dirty="0">
                <a:latin typeface="+mn-lt"/>
                <a:ea typeface="黑体" pitchFamily="2" charset="-122"/>
              </a:rPr>
              <a:t>个连续的 </a:t>
            </a:r>
            <a:r>
              <a:rPr kumimoji="0" lang="en-US" altLang="zh-CN" sz="2000" b="1" dirty="0">
                <a:latin typeface="+mn-lt"/>
                <a:ea typeface="黑体" pitchFamily="2" charset="-122"/>
              </a:rPr>
              <a:t>1</a:t>
            </a:r>
            <a:r>
              <a:rPr kumimoji="0" lang="zh-CN" altLang="en-US" sz="2000" b="1" dirty="0">
                <a:latin typeface="+mn-lt"/>
                <a:ea typeface="黑体" pitchFamily="2" charset="-122"/>
              </a:rPr>
              <a:t>。</a:t>
            </a:r>
            <a:endParaRPr kumimoji="0" lang="zh-CN" altLang="en-US" sz="2000" b="1" dirty="0">
              <a:latin typeface="+mn-lt"/>
              <a:ea typeface="黑体" pitchFamily="2" charset="-122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687959" y="3367088"/>
            <a:ext cx="673862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000" b="1" i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M</a:t>
            </a:r>
            <a:r>
              <a:rPr kumimoji="0" lang="en-US" altLang="zh-CN" sz="20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 = 11111111 11111111 11111100 00000000</a:t>
            </a:r>
            <a:endParaRPr kumimoji="0" lang="en-US" altLang="zh-CN" sz="2000" b="1" dirty="0">
              <a:solidFill>
                <a:srgbClr val="0000FF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33834" y="3929063"/>
            <a:ext cx="525208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000" b="1" dirty="0">
                <a:latin typeface="+mn-lt"/>
                <a:ea typeface="黑体" pitchFamily="2" charset="-122"/>
              </a:rPr>
              <a:t>因此只需把 </a:t>
            </a:r>
            <a:r>
              <a:rPr kumimoji="0" lang="en-US" altLang="zh-CN" sz="2000" b="1" i="1" dirty="0">
                <a:latin typeface="+mn-lt"/>
                <a:ea typeface="黑体" pitchFamily="2" charset="-122"/>
              </a:rPr>
              <a:t>D</a:t>
            </a:r>
            <a:r>
              <a:rPr kumimoji="0" lang="en-US" altLang="zh-CN" sz="2000" b="1" dirty="0">
                <a:latin typeface="+mn-lt"/>
                <a:ea typeface="黑体" pitchFamily="2" charset="-122"/>
              </a:rPr>
              <a:t> </a:t>
            </a:r>
            <a:r>
              <a:rPr kumimoji="0" lang="zh-CN" altLang="en-US" sz="2000" b="1" dirty="0">
                <a:latin typeface="+mn-lt"/>
                <a:ea typeface="黑体" pitchFamily="2" charset="-122"/>
              </a:rPr>
              <a:t>的第 </a:t>
            </a:r>
            <a:r>
              <a:rPr lang="en-US" altLang="zh-CN" sz="2000" b="1" dirty="0">
                <a:latin typeface="+mn-lt"/>
                <a:ea typeface="黑体" pitchFamily="2" charset="-122"/>
              </a:rPr>
              <a:t>4</a:t>
            </a:r>
            <a:r>
              <a:rPr kumimoji="0" lang="en-US" altLang="zh-CN" sz="2000" b="1" dirty="0" smtClean="0">
                <a:latin typeface="+mn-lt"/>
                <a:ea typeface="黑体" pitchFamily="2" charset="-122"/>
              </a:rPr>
              <a:t> </a:t>
            </a:r>
            <a:r>
              <a:rPr kumimoji="0" lang="zh-CN" altLang="en-US" sz="2000" b="1" dirty="0">
                <a:latin typeface="+mn-lt"/>
                <a:ea typeface="黑体" pitchFamily="2" charset="-122"/>
              </a:rPr>
              <a:t>个字节转换成二进制。</a:t>
            </a:r>
            <a:endParaRPr kumimoji="0" lang="zh-CN" altLang="en-US" sz="2000" b="1" dirty="0">
              <a:latin typeface="+mn-lt"/>
              <a:ea typeface="黑体" pitchFamily="2" charset="-122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686525" y="4400907"/>
            <a:ext cx="700341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000" b="1" i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M</a:t>
            </a:r>
            <a:r>
              <a:rPr kumimoji="0" lang="en-US" altLang="zh-CN" sz="20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 = </a:t>
            </a:r>
            <a:r>
              <a:rPr kumimoji="0" lang="en-US" altLang="zh-CN" sz="2000" b="1" dirty="0" smtClean="0">
                <a:solidFill>
                  <a:srgbClr val="0000FF"/>
                </a:solidFill>
                <a:latin typeface="+mn-lt"/>
                <a:ea typeface="黑体" pitchFamily="2" charset="-122"/>
              </a:rPr>
              <a:t>   11111111 </a:t>
            </a:r>
            <a:r>
              <a:rPr kumimoji="0" lang="en-US" altLang="zh-CN" sz="20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11111111 </a:t>
            </a:r>
            <a:r>
              <a:rPr kumimoji="0" lang="en-US" altLang="zh-CN" sz="2000" b="1" dirty="0" smtClean="0">
                <a:solidFill>
                  <a:srgbClr val="0000FF"/>
                </a:solidFill>
                <a:latin typeface="+mn-lt"/>
                <a:ea typeface="黑体" pitchFamily="2" charset="-122"/>
              </a:rPr>
              <a:t>11111111 10000000</a:t>
            </a:r>
            <a:endParaRPr kumimoji="0" lang="en-US" altLang="zh-CN" sz="2000" b="1" dirty="0" smtClean="0">
              <a:solidFill>
                <a:srgbClr val="0000FF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325884" y="5423257"/>
            <a:ext cx="882015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978596" y="5496282"/>
            <a:ext cx="550354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0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206.           0.       </a:t>
            </a:r>
            <a:r>
              <a:rPr kumimoji="0" lang="en-US" altLang="zh-CN" sz="2000" b="1" dirty="0" smtClean="0">
                <a:solidFill>
                  <a:srgbClr val="0000FF"/>
                </a:solidFill>
                <a:latin typeface="+mn-lt"/>
                <a:ea typeface="黑体" pitchFamily="2" charset="-122"/>
              </a:rPr>
              <a:t>       71.    10000000</a:t>
            </a:r>
            <a:endParaRPr kumimoji="0" lang="en-US" altLang="zh-CN" sz="2000" b="1" dirty="0" smtClean="0">
              <a:solidFill>
                <a:srgbClr val="0000FF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648744" y="5949280"/>
            <a:ext cx="424116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与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206.0.71.128/25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匹配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!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8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5896" y="76200"/>
            <a:ext cx="87915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黑体"/>
                <a:cs typeface="+mj-cs"/>
              </a:rPr>
              <a:t>最长前缀匹配举例</a:t>
            </a:r>
            <a:endParaRPr kumimoji="1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/>
              <a:ea typeface="黑体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6536" y="1196752"/>
            <a:ext cx="87129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D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AND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 (11111111 11111111 11111100 00000000)</a:t>
            </a:r>
            <a:endParaRPr lang="en-US" altLang="zh-CN" sz="2800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          = 206.0.68.0/22            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匹配</a:t>
            </a:r>
            <a:endParaRPr lang="en-US" altLang="zh-CN" sz="2800" b="1" dirty="0" smtClean="0">
              <a:solidFill>
                <a:srgbClr val="C00000"/>
              </a:solidFill>
              <a:latin typeface="+mn-lt"/>
              <a:ea typeface="黑体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800" b="1" i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D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AND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 (11111111 11111111 11111111 10000000)</a:t>
            </a:r>
            <a:endParaRPr lang="en-US" altLang="zh-CN" sz="2800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         = 206.0.71.128/25         </a:t>
            </a:r>
            <a:r>
              <a:rPr lang="zh-CN" altLang="en-US" sz="28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匹配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928664" y="3443521"/>
            <a:ext cx="4523052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19537" y="4796656"/>
            <a:ext cx="8426965" cy="1129348"/>
          </a:xfrm>
          <a:prstGeom prst="rect">
            <a:avLst/>
          </a:prstGeom>
          <a:solidFill>
            <a:srgbClr val="FFFF66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选择两个匹配的地址中更具体的一个，即选择</a:t>
            </a:r>
            <a:r>
              <a:rPr lang="zh-CN" altLang="en-US" sz="32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最长前缀的地址</a:t>
            </a:r>
            <a:r>
              <a:rPr lang="zh-CN" altLang="en-US" sz="32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。 </a:t>
            </a:r>
            <a:endParaRPr lang="zh-CN" altLang="en-US" sz="3200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repeatCount="3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7394" y="140816"/>
            <a:ext cx="6434138" cy="623888"/>
          </a:xfrm>
          <a:solidFill>
            <a:srgbClr val="66FFFF"/>
          </a:solidFill>
          <a:ln>
            <a:solidFill>
              <a:srgbClr val="000099"/>
            </a:solidFill>
          </a:ln>
        </p:spPr>
        <p:txBody>
          <a:bodyPr/>
          <a:lstStyle/>
          <a:p>
            <a:pPr algn="ctr"/>
            <a:r>
              <a:rPr lang="zh-CN" altLang="en-US" sz="3200" dirty="0"/>
              <a:t>主机 </a:t>
            </a:r>
            <a:r>
              <a:rPr lang="en-US" altLang="zh-CN" sz="3200" dirty="0"/>
              <a:t>H</a:t>
            </a:r>
            <a:r>
              <a:rPr lang="en-US" altLang="zh-CN" sz="3200" baseline="-25000" dirty="0"/>
              <a:t>1 </a:t>
            </a:r>
            <a:r>
              <a:rPr lang="zh-CN" altLang="en-US" sz="3200" dirty="0"/>
              <a:t>要发送分组给 </a:t>
            </a:r>
            <a:r>
              <a:rPr lang="en-US" altLang="zh-CN" sz="3200" dirty="0"/>
              <a:t>H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 </a:t>
            </a:r>
            <a:endParaRPr lang="en-US" altLang="zh-CN" sz="3200" dirty="0"/>
          </a:p>
        </p:txBody>
      </p:sp>
      <p:sp>
        <p:nvSpPr>
          <p:cNvPr id="514112" name="Rectangle 64"/>
          <p:cNvSpPr>
            <a:spLocks noChangeArrowheads="1"/>
          </p:cNvSpPr>
          <p:nvPr/>
        </p:nvSpPr>
        <p:spPr bwMode="auto">
          <a:xfrm>
            <a:off x="1209014" y="908720"/>
            <a:ext cx="7020190" cy="5048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/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要发送的分组的目的 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IP 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地址：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128.30.33.138</a:t>
            </a:r>
            <a:endParaRPr lang="en-US" altLang="zh-CN" sz="2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4113" name="Line 65"/>
          <p:cNvSpPr>
            <a:spLocks noChangeShapeType="1"/>
          </p:cNvSpPr>
          <p:nvPr/>
        </p:nvSpPr>
        <p:spPr bwMode="auto">
          <a:xfrm flipH="1">
            <a:off x="2579720" y="1413545"/>
            <a:ext cx="1042562" cy="2123405"/>
          </a:xfrm>
          <a:prstGeom prst="line">
            <a:avLst/>
          </a:prstGeom>
          <a:noFill/>
          <a:ln w="28575">
            <a:solidFill>
              <a:srgbClr val="FF0000">
                <a:alpha val="80000"/>
              </a:srgbClr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Freeform 2"/>
          <p:cNvSpPr/>
          <p:nvPr/>
        </p:nvSpPr>
        <p:spPr bwMode="auto">
          <a:xfrm>
            <a:off x="2924166" y="2044701"/>
            <a:ext cx="1821260" cy="1819275"/>
          </a:xfrm>
          <a:custGeom>
            <a:avLst/>
            <a:gdLst>
              <a:gd name="T0" fmla="*/ 5 w 1059"/>
              <a:gd name="T1" fmla="*/ 1146 h 1146"/>
              <a:gd name="T2" fmla="*/ 1048 w 1059"/>
              <a:gd name="T3" fmla="*/ 0 h 1146"/>
              <a:gd name="T4" fmla="*/ 1059 w 1059"/>
              <a:gd name="T5" fmla="*/ 880 h 1146"/>
              <a:gd name="T6" fmla="*/ 0 w 1059"/>
              <a:gd name="T7" fmla="*/ 1111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9" h="1146">
                <a:moveTo>
                  <a:pt x="5" y="1146"/>
                </a:moveTo>
                <a:lnTo>
                  <a:pt x="1048" y="0"/>
                </a:lnTo>
                <a:lnTo>
                  <a:pt x="1059" y="880"/>
                </a:lnTo>
                <a:lnTo>
                  <a:pt x="0" y="1111"/>
                </a:lnTo>
              </a:path>
            </a:pathLst>
          </a:custGeom>
          <a:gradFill rotWithShape="1">
            <a:gsLst>
              <a:gs pos="0">
                <a:schemeClr val="bg1">
                  <a:lumMod val="65000"/>
                </a:schemeClr>
              </a:gs>
              <a:gs pos="100000">
                <a:srgbClr val="FFFF00"/>
              </a:gs>
            </a:gsLst>
            <a:lin ang="0" scaled="1"/>
          </a:gradFill>
          <a:ln>
            <a:noFill/>
          </a:ln>
          <a:effectLst/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2924166" y="312737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0</a:t>
            </a:r>
            <a:endParaRPr kumimoji="1" lang="en-US" altLang="zh-CN" sz="1800" b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aphicFrame>
        <p:nvGraphicFramePr>
          <p:cNvPr id="57" name="Group 5"/>
          <p:cNvGraphicFramePr>
            <a:graphicFrameLocks noGrp="1"/>
          </p:cNvGraphicFramePr>
          <p:nvPr/>
        </p:nvGraphicFramePr>
        <p:xfrm>
          <a:off x="4745426" y="2052639"/>
          <a:ext cx="5032110" cy="1376553"/>
        </p:xfrm>
        <a:graphic>
          <a:graphicData uri="http://schemas.openxmlformats.org/drawingml/2006/table">
            <a:tbl>
              <a:tblPr/>
              <a:tblGrid>
                <a:gridCol w="1807500"/>
                <a:gridCol w="2165218"/>
                <a:gridCol w="1059392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目的网络地址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子网掩码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下一跳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1038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128.30.33.0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128.30.33.128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128.30.36.0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255.255.255.128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255.255.255.128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255.255.255.0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接口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接口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58" name="Line 19"/>
          <p:cNvSpPr>
            <a:spLocks noChangeShapeType="1"/>
          </p:cNvSpPr>
          <p:nvPr/>
        </p:nvSpPr>
        <p:spPr bwMode="auto">
          <a:xfrm>
            <a:off x="2894930" y="3105151"/>
            <a:ext cx="1719" cy="7032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>
            <a:off x="502699" y="3087688"/>
            <a:ext cx="1720" cy="5699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0" name="Line 21"/>
          <p:cNvSpPr>
            <a:spLocks noChangeShapeType="1"/>
          </p:cNvSpPr>
          <p:nvPr/>
        </p:nvSpPr>
        <p:spPr bwMode="auto">
          <a:xfrm flipV="1">
            <a:off x="267088" y="3105151"/>
            <a:ext cx="4380309" cy="3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1" name="Line 22"/>
          <p:cNvSpPr>
            <a:spLocks noChangeShapeType="1"/>
          </p:cNvSpPr>
          <p:nvPr/>
        </p:nvSpPr>
        <p:spPr bwMode="auto">
          <a:xfrm>
            <a:off x="1204374" y="2535238"/>
            <a:ext cx="1720" cy="5699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62" name="Picture 23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37" y="2276476"/>
            <a:ext cx="43166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435627" y="1922463"/>
            <a:ext cx="15888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128.30.33.13</a:t>
            </a:r>
            <a:endParaRPr kumimoji="1" lang="en-US" altLang="zh-CN" sz="18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227498" y="2205038"/>
            <a:ext cx="8771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源主机</a:t>
            </a:r>
            <a:endParaRPr kumimoji="1" lang="zh-CN" altLang="en-US" sz="1800" b="1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algn="ctr"/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H</a:t>
            </a:r>
            <a:r>
              <a: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  <a:endParaRPr kumimoji="1" lang="en-US" altLang="zh-CN" sz="1800" b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5" name="Line 27"/>
          <p:cNvSpPr>
            <a:spLocks noChangeShapeType="1"/>
          </p:cNvSpPr>
          <p:nvPr/>
        </p:nvSpPr>
        <p:spPr bwMode="auto">
          <a:xfrm>
            <a:off x="1926686" y="5011738"/>
            <a:ext cx="1720" cy="7032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" name="Line 28"/>
          <p:cNvSpPr>
            <a:spLocks noChangeShapeType="1"/>
          </p:cNvSpPr>
          <p:nvPr/>
        </p:nvSpPr>
        <p:spPr bwMode="auto">
          <a:xfrm>
            <a:off x="6831532" y="4400551"/>
            <a:ext cx="1720" cy="56991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7" name="Line 29"/>
          <p:cNvSpPr>
            <a:spLocks noChangeShapeType="1"/>
          </p:cNvSpPr>
          <p:nvPr/>
        </p:nvSpPr>
        <p:spPr bwMode="auto">
          <a:xfrm>
            <a:off x="1080062" y="5708651"/>
            <a:ext cx="1719" cy="56991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8" name="Line 30"/>
          <p:cNvSpPr>
            <a:spLocks noChangeShapeType="1"/>
          </p:cNvSpPr>
          <p:nvPr/>
        </p:nvSpPr>
        <p:spPr bwMode="auto">
          <a:xfrm>
            <a:off x="1926686" y="4400551"/>
            <a:ext cx="1720" cy="7032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>
            <a:off x="2901809" y="3676651"/>
            <a:ext cx="1719" cy="7032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70" name="Picture 32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84" y="6018214"/>
            <a:ext cx="431667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33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87" y="3413125"/>
            <a:ext cx="43166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2" name="Group 34"/>
          <p:cNvGrpSpPr/>
          <p:nvPr/>
        </p:nvGrpSpPr>
        <p:grpSpPr bwMode="auto">
          <a:xfrm>
            <a:off x="2619763" y="3459164"/>
            <a:ext cx="663840" cy="460375"/>
            <a:chOff x="864" y="1824"/>
            <a:chExt cx="432" cy="288"/>
          </a:xfrm>
        </p:grpSpPr>
        <p:pic>
          <p:nvPicPr>
            <p:cNvPr id="73" name="Picture 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82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74" name="Picture 3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82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pic>
        <p:nvPicPr>
          <p:cNvPr id="75" name="Picture 37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674" y="4779964"/>
            <a:ext cx="43166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Line 38"/>
          <p:cNvSpPr>
            <a:spLocks noChangeShapeType="1"/>
          </p:cNvSpPr>
          <p:nvPr/>
        </p:nvSpPr>
        <p:spPr bwMode="auto">
          <a:xfrm>
            <a:off x="1175138" y="4379914"/>
            <a:ext cx="7527528" cy="15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7" name="Line 39"/>
          <p:cNvSpPr>
            <a:spLocks noChangeShapeType="1"/>
          </p:cNvSpPr>
          <p:nvPr/>
        </p:nvSpPr>
        <p:spPr bwMode="auto">
          <a:xfrm>
            <a:off x="741262" y="5729289"/>
            <a:ext cx="8488892" cy="15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1071950" y="3890963"/>
            <a:ext cx="17059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1" lang="en-US" altLang="zh-CN" sz="1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128.30.33.130</a:t>
            </a:r>
            <a:endParaRPr kumimoji="1" lang="en-US" altLang="zh-CN" sz="18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79" name="Group 41"/>
          <p:cNvGrpSpPr/>
          <p:nvPr/>
        </p:nvGrpSpPr>
        <p:grpSpPr bwMode="auto">
          <a:xfrm>
            <a:off x="3319718" y="1628775"/>
            <a:ext cx="5945319" cy="2278063"/>
            <a:chOff x="1836" y="1026"/>
            <a:chExt cx="3457" cy="1435"/>
          </a:xfrm>
        </p:grpSpPr>
        <p:sp>
          <p:nvSpPr>
            <p:cNvPr id="80" name="Text Box 42"/>
            <p:cNvSpPr txBox="1">
              <a:spLocks noChangeArrowheads="1"/>
            </p:cNvSpPr>
            <p:nvPr/>
          </p:nvSpPr>
          <p:spPr bwMode="auto">
            <a:xfrm>
              <a:off x="2894" y="1026"/>
              <a:ext cx="23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990000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000" b="1" baseline="-25000">
                  <a:solidFill>
                    <a:srgbClr val="990000"/>
                  </a:solidFill>
                  <a:latin typeface="+mn-lt"/>
                  <a:ea typeface="黑体" pitchFamily="2" charset="-122"/>
                </a:rPr>
                <a:t>1</a:t>
              </a:r>
              <a:r>
                <a:rPr kumimoji="1" lang="en-US" altLang="zh-CN" sz="2000" b="1">
                  <a:solidFill>
                    <a:srgbClr val="990000"/>
                  </a:solidFill>
                  <a:latin typeface="+mn-lt"/>
                  <a:ea typeface="黑体" pitchFamily="2" charset="-122"/>
                </a:rPr>
                <a:t> </a:t>
              </a:r>
              <a:r>
                <a:rPr kumimoji="1" lang="zh-CN" altLang="en-US" sz="2000" b="1">
                  <a:solidFill>
                    <a:srgbClr val="990000"/>
                  </a:solidFill>
                  <a:latin typeface="+mn-lt"/>
                  <a:ea typeface="黑体" pitchFamily="2" charset="-122"/>
                </a:rPr>
                <a:t>的路由表（未给出默认路由器）</a:t>
              </a:r>
              <a:endParaRPr kumimoji="1" lang="zh-CN" altLang="en-US" sz="2000" b="1" baseline="-25000">
                <a:solidFill>
                  <a:srgbClr val="990000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1" name="Text Box 43"/>
            <p:cNvSpPr txBox="1">
              <a:spLocks noChangeArrowheads="1"/>
            </p:cNvSpPr>
            <p:nvPr/>
          </p:nvSpPr>
          <p:spPr bwMode="auto">
            <a:xfrm>
              <a:off x="1836" y="2228"/>
              <a:ext cx="2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 dirty="0">
                  <a:solidFill>
                    <a:srgbClr val="990000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1800" b="1" baseline="-25000" dirty="0">
                  <a:solidFill>
                    <a:srgbClr val="990000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1800" b="1" baseline="-25000" dirty="0">
                <a:solidFill>
                  <a:srgbClr val="990000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82" name="Text Box 44"/>
          <p:cNvSpPr txBox="1">
            <a:spLocks noChangeArrowheads="1"/>
          </p:cNvSpPr>
          <p:nvPr/>
        </p:nvSpPr>
        <p:spPr bwMode="auto">
          <a:xfrm>
            <a:off x="2906968" y="3897313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  <a:endParaRPr kumimoji="1" lang="en-US" altLang="zh-CN" sz="1800" b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83" name="Line 45"/>
          <p:cNvSpPr>
            <a:spLocks noChangeShapeType="1"/>
          </p:cNvSpPr>
          <p:nvPr/>
        </p:nvSpPr>
        <p:spPr bwMode="auto">
          <a:xfrm>
            <a:off x="4516693" y="4400551"/>
            <a:ext cx="1720" cy="56991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84" name="Group 46"/>
          <p:cNvGrpSpPr/>
          <p:nvPr/>
        </p:nvGrpSpPr>
        <p:grpSpPr bwMode="auto">
          <a:xfrm>
            <a:off x="1644641" y="4843464"/>
            <a:ext cx="663840" cy="460375"/>
            <a:chOff x="864" y="1824"/>
            <a:chExt cx="432" cy="288"/>
          </a:xfrm>
        </p:grpSpPr>
        <p:pic>
          <p:nvPicPr>
            <p:cNvPr id="85" name="Picture 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82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86" name="Picture 4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82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sp>
        <p:nvSpPr>
          <p:cNvPr id="87" name="Text Box 49"/>
          <p:cNvSpPr txBox="1">
            <a:spLocks noChangeArrowheads="1"/>
          </p:cNvSpPr>
          <p:nvPr/>
        </p:nvSpPr>
        <p:spPr bwMode="auto">
          <a:xfrm>
            <a:off x="1214692" y="4826001"/>
            <a:ext cx="436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R</a:t>
            </a:r>
            <a:r>
              <a: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  <a:endParaRPr kumimoji="1" lang="en-US" altLang="zh-CN" sz="1800" b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88" name="Line 50"/>
          <p:cNvSpPr>
            <a:spLocks noChangeShapeType="1"/>
          </p:cNvSpPr>
          <p:nvPr/>
        </p:nvSpPr>
        <p:spPr bwMode="auto">
          <a:xfrm>
            <a:off x="2579720" y="5707063"/>
            <a:ext cx="1719" cy="5699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89" name="Picture 51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16" y="4784725"/>
            <a:ext cx="43166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 Box 52"/>
          <p:cNvSpPr txBox="1">
            <a:spLocks noChangeArrowheads="1"/>
          </p:cNvSpPr>
          <p:nvPr/>
        </p:nvSpPr>
        <p:spPr bwMode="auto">
          <a:xfrm>
            <a:off x="4442742" y="3681414"/>
            <a:ext cx="4963319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子网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：网络地址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128.30.33.128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           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子网掩码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255.255.255.128</a:t>
            </a:r>
            <a:endParaRPr kumimoji="1" lang="en-US" altLang="zh-CN" sz="2000" b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1" name="Text Box 53"/>
          <p:cNvSpPr txBox="1">
            <a:spLocks noChangeArrowheads="1"/>
          </p:cNvSpPr>
          <p:nvPr/>
        </p:nvSpPr>
        <p:spPr bwMode="auto">
          <a:xfrm>
            <a:off x="3804212" y="5229226"/>
            <a:ext cx="14237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目的主机 </a:t>
            </a: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H</a:t>
            </a:r>
            <a:r>
              <a: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  <a:endParaRPr kumimoji="1" lang="en-US" altLang="zh-CN" sz="1800" b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2" name="Text Box 54"/>
          <p:cNvSpPr txBox="1">
            <a:spLocks noChangeArrowheads="1"/>
          </p:cNvSpPr>
          <p:nvPr/>
        </p:nvSpPr>
        <p:spPr bwMode="auto">
          <a:xfrm>
            <a:off x="4647397" y="4760913"/>
            <a:ext cx="17059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128.30.33.138</a:t>
            </a:r>
            <a:endParaRPr kumimoji="1" lang="en-US" altLang="zh-CN" sz="18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3" name="Text Box 55"/>
          <p:cNvSpPr txBox="1">
            <a:spLocks noChangeArrowheads="1"/>
          </p:cNvSpPr>
          <p:nvPr/>
        </p:nvSpPr>
        <p:spPr bwMode="auto">
          <a:xfrm>
            <a:off x="1579288" y="4538663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0</a:t>
            </a:r>
            <a:endParaRPr kumimoji="1" lang="en-US" altLang="zh-CN" sz="1800" b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4" name="Text Box 56"/>
          <p:cNvSpPr txBox="1">
            <a:spLocks noChangeArrowheads="1"/>
          </p:cNvSpPr>
          <p:nvPr/>
        </p:nvSpPr>
        <p:spPr bwMode="auto">
          <a:xfrm>
            <a:off x="1594278" y="525938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  <a:endParaRPr kumimoji="1" lang="en-US" altLang="zh-CN" sz="1800" b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5" name="Text Box 57"/>
          <p:cNvSpPr txBox="1">
            <a:spLocks noChangeArrowheads="1"/>
          </p:cNvSpPr>
          <p:nvPr/>
        </p:nvSpPr>
        <p:spPr bwMode="auto">
          <a:xfrm>
            <a:off x="1916368" y="4538663"/>
            <a:ext cx="17059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128.30.33.129</a:t>
            </a:r>
            <a:endParaRPr kumimoji="1" lang="en-US" altLang="zh-CN" sz="18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96" name="Picture 58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542" y="6016626"/>
            <a:ext cx="43338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 Box 59"/>
          <p:cNvSpPr txBox="1">
            <a:spLocks noChangeArrowheads="1"/>
          </p:cNvSpPr>
          <p:nvPr/>
        </p:nvSpPr>
        <p:spPr bwMode="auto">
          <a:xfrm>
            <a:off x="2010468" y="5984876"/>
            <a:ext cx="436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H</a:t>
            </a:r>
            <a:r>
              <a: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3</a:t>
            </a:r>
            <a:endParaRPr kumimoji="1" lang="en-US" altLang="zh-CN" sz="1800" b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8" name="Text Box 60"/>
          <p:cNvSpPr txBox="1">
            <a:spLocks noChangeArrowheads="1"/>
          </p:cNvSpPr>
          <p:nvPr/>
        </p:nvSpPr>
        <p:spPr bwMode="auto">
          <a:xfrm>
            <a:off x="2005309" y="5257801"/>
            <a:ext cx="14029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128.30.36.2</a:t>
            </a:r>
            <a:endParaRPr kumimoji="1" lang="en-US" altLang="zh-CN" sz="18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9" name="Text Box 61"/>
          <p:cNvSpPr txBox="1">
            <a:spLocks noChangeArrowheads="1"/>
          </p:cNvSpPr>
          <p:nvPr/>
        </p:nvSpPr>
        <p:spPr bwMode="auto">
          <a:xfrm>
            <a:off x="4531683" y="5788026"/>
            <a:ext cx="37721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子网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3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：网络地址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128.30.36.0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           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子网掩码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255.255.255.0</a:t>
            </a:r>
            <a:endParaRPr kumimoji="1" lang="en-US" altLang="zh-CN" sz="2000" b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0" name="Text Box 62"/>
          <p:cNvSpPr txBox="1">
            <a:spLocks noChangeArrowheads="1"/>
          </p:cNvSpPr>
          <p:nvPr/>
        </p:nvSpPr>
        <p:spPr bwMode="auto">
          <a:xfrm>
            <a:off x="2705264" y="6056313"/>
            <a:ext cx="15888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128.30.36.12</a:t>
            </a:r>
            <a:endParaRPr kumimoji="1" lang="en-US" altLang="zh-CN" sz="18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1" name="Line 64"/>
          <p:cNvSpPr>
            <a:spLocks noChangeShapeType="1"/>
          </p:cNvSpPr>
          <p:nvPr/>
        </p:nvSpPr>
        <p:spPr bwMode="auto">
          <a:xfrm>
            <a:off x="1214692" y="2636838"/>
            <a:ext cx="3276204" cy="2305050"/>
          </a:xfrm>
          <a:prstGeom prst="line">
            <a:avLst/>
          </a:prstGeom>
          <a:noFill/>
          <a:ln w="76200">
            <a:solidFill>
              <a:srgbClr val="FF0000">
                <a:alpha val="80000"/>
              </a:srgbClr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2" name="Text Box 26"/>
          <p:cNvSpPr txBox="1">
            <a:spLocks noChangeArrowheads="1"/>
          </p:cNvSpPr>
          <p:nvPr/>
        </p:nvSpPr>
        <p:spPr bwMode="auto">
          <a:xfrm>
            <a:off x="746909" y="2189164"/>
            <a:ext cx="37852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子网</a:t>
            </a: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：</a:t>
            </a:r>
            <a:endParaRPr kumimoji="1" lang="zh-CN" altLang="en-US" sz="1800" b="1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algn="ctr"/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    网络地址 </a:t>
            </a: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128.30.33.0</a:t>
            </a:r>
            <a:endParaRPr kumimoji="1" lang="en-US" altLang="zh-CN" sz="1800" b="1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algn="ctr"/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     </a:t>
            </a:r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子网掩码 </a:t>
            </a: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255.255.255.128</a:t>
            </a:r>
            <a:endParaRPr kumimoji="1" lang="en-US" altLang="zh-CN" sz="18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3" name="Text Box 3"/>
          <p:cNvSpPr txBox="1">
            <a:spLocks noChangeArrowheads="1"/>
          </p:cNvSpPr>
          <p:nvPr/>
        </p:nvSpPr>
        <p:spPr bwMode="auto">
          <a:xfrm>
            <a:off x="1374918" y="3098801"/>
            <a:ext cx="14029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1" lang="en-US" altLang="zh-CN" sz="1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128.30.33.1</a:t>
            </a:r>
            <a:endParaRPr kumimoji="1" lang="en-US" altLang="zh-CN" sz="18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4114" name="Rectangle 66"/>
          <p:cNvSpPr>
            <a:spLocks noChangeArrowheads="1"/>
          </p:cNvSpPr>
          <p:nvPr/>
        </p:nvSpPr>
        <p:spPr bwMode="auto">
          <a:xfrm>
            <a:off x="242488" y="5301208"/>
            <a:ext cx="9678468" cy="15573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请注意：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H</a:t>
            </a:r>
            <a:r>
              <a:rPr lang="en-US" altLang="zh-CN" sz="2400" b="1" baseline="-25000" dirty="0">
                <a:solidFill>
                  <a:srgbClr val="0000CC"/>
                </a:solidFill>
                <a:latin typeface="+mn-lt"/>
                <a:ea typeface="黑体" pitchFamily="2" charset="-122"/>
              </a:rPr>
              <a:t>1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并不知道 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H</a:t>
            </a:r>
            <a:r>
              <a:rPr lang="en-US" altLang="zh-CN" sz="2400" b="1" baseline="-25000" dirty="0">
                <a:solidFill>
                  <a:srgbClr val="0000CC"/>
                </a:solidFill>
                <a:latin typeface="+mn-lt"/>
                <a:ea typeface="黑体" pitchFamily="2" charset="-122"/>
              </a:rPr>
              <a:t>2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连接在哪一个网络上。</a:t>
            </a:r>
            <a:endParaRPr lang="zh-CN" altLang="en-US" sz="2400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algn="ctr">
              <a:lnSpc>
                <a:spcPct val="110000"/>
              </a:lnSpc>
            </a:pP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H</a:t>
            </a:r>
            <a:r>
              <a:rPr lang="en-US" altLang="zh-CN" sz="2400" b="1" baseline="-25000" dirty="0">
                <a:solidFill>
                  <a:srgbClr val="0000CC"/>
                </a:solidFill>
                <a:latin typeface="+mn-lt"/>
                <a:ea typeface="黑体" pitchFamily="2" charset="-122"/>
              </a:rPr>
              <a:t>1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仅仅知道 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H</a:t>
            </a:r>
            <a:r>
              <a:rPr lang="en-US" altLang="zh-CN" sz="2400" b="1" baseline="-25000" dirty="0">
                <a:solidFill>
                  <a:srgbClr val="0000CC"/>
                </a:solidFill>
                <a:latin typeface="+mn-lt"/>
                <a:ea typeface="黑体" pitchFamily="2" charset="-122"/>
              </a:rPr>
              <a:t>2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的 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IP </a:t>
            </a:r>
            <a:r>
              <a:rPr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地址是</a:t>
            </a:r>
            <a:endParaRPr lang="zh-CN" altLang="en-US" sz="2400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algn="ctr">
              <a:lnSpc>
                <a:spcPct val="110000"/>
              </a:lnSpc>
            </a:pP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128.30.33.138</a:t>
            </a:r>
            <a:endParaRPr lang="en-US" altLang="zh-CN" sz="2400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4115" name="Rectangle 67"/>
          <p:cNvSpPr>
            <a:spLocks noChangeArrowheads="1"/>
          </p:cNvSpPr>
          <p:nvPr/>
        </p:nvSpPr>
        <p:spPr bwMode="auto">
          <a:xfrm>
            <a:off x="242488" y="5301208"/>
            <a:ext cx="9694054" cy="15573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因此 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H</a:t>
            </a:r>
            <a:r>
              <a:rPr lang="en-US" altLang="zh-CN" sz="2400" b="1" baseline="-25000" dirty="0">
                <a:solidFill>
                  <a:srgbClr val="0000CC"/>
                </a:solidFill>
                <a:latin typeface="+mn-lt"/>
                <a:ea typeface="黑体" pitchFamily="2" charset="-122"/>
              </a:rPr>
              <a:t>1 </a:t>
            </a:r>
            <a:r>
              <a:rPr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首先检查主机 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128.30.33.138 </a:t>
            </a:r>
            <a:r>
              <a:rPr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是否连接在本网络上</a:t>
            </a:r>
            <a:endParaRPr lang="zh-CN" altLang="en-US" sz="2400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algn="ctr">
              <a:lnSpc>
                <a:spcPct val="1100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如果是，则直接交付；</a:t>
            </a:r>
            <a:endParaRPr lang="zh-CN" altLang="en-US" sz="2400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algn="ctr">
              <a:lnSpc>
                <a:spcPct val="1100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否则，就送交路由器 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R</a:t>
            </a:r>
            <a:r>
              <a:rPr lang="en-US" altLang="zh-CN" sz="2400" b="1" baseline="-25000" dirty="0">
                <a:solidFill>
                  <a:srgbClr val="0000CC"/>
                </a:solidFill>
                <a:latin typeface="+mn-lt"/>
                <a:ea typeface="黑体" pitchFamily="2" charset="-122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，并逐项查找路由表。</a:t>
            </a:r>
            <a:endParaRPr lang="zh-CN" altLang="en-US" sz="2400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2000"/>
                                        <p:tgtEl>
                                          <p:spTgt spid="51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514114" grpId="0" animBg="1"/>
      <p:bldP spid="5141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135" name="Rectangle 63"/>
          <p:cNvSpPr>
            <a:spLocks noGrp="1" noChangeArrowheads="1"/>
          </p:cNvSpPr>
          <p:nvPr>
            <p:ph type="title" idx="4294967295"/>
          </p:nvPr>
        </p:nvSpPr>
        <p:spPr>
          <a:xfrm>
            <a:off x="231576" y="70892"/>
            <a:ext cx="9674424" cy="14859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99"/>
                </a:solidFill>
              </a:rPr>
              <a:t>主机 </a:t>
            </a:r>
            <a:r>
              <a:rPr lang="en-US" altLang="zh-CN" sz="2400" dirty="0">
                <a:solidFill>
                  <a:srgbClr val="000099"/>
                </a:solidFill>
              </a:rPr>
              <a:t>H</a:t>
            </a:r>
            <a:r>
              <a:rPr lang="en-US" altLang="zh-CN" sz="2400" baseline="-25000" dirty="0">
                <a:solidFill>
                  <a:srgbClr val="000099"/>
                </a:solidFill>
              </a:rPr>
              <a:t>1</a:t>
            </a:r>
            <a:r>
              <a:rPr lang="en-US" altLang="zh-CN" sz="2400" dirty="0">
                <a:solidFill>
                  <a:srgbClr val="000099"/>
                </a:solidFill>
              </a:rPr>
              <a:t> </a:t>
            </a:r>
            <a:r>
              <a:rPr lang="zh-CN" altLang="en-US" sz="2400" dirty="0">
                <a:solidFill>
                  <a:srgbClr val="000099"/>
                </a:solidFill>
              </a:rPr>
              <a:t>首先将</a:t>
            </a:r>
            <a:br>
              <a:rPr lang="zh-CN" altLang="en-US" sz="2400" dirty="0">
                <a:solidFill>
                  <a:srgbClr val="000099"/>
                </a:solidFill>
              </a:rPr>
            </a:br>
            <a:r>
              <a:rPr lang="zh-CN" altLang="en-US" sz="2400" dirty="0">
                <a:solidFill>
                  <a:srgbClr val="000099"/>
                </a:solidFill>
              </a:rPr>
              <a:t>本子网的子网掩码 </a:t>
            </a:r>
            <a:r>
              <a:rPr lang="en-US" altLang="zh-CN" sz="2400" dirty="0">
                <a:solidFill>
                  <a:srgbClr val="000099"/>
                </a:solidFill>
              </a:rPr>
              <a:t>255.255.255.128</a:t>
            </a:r>
            <a:br>
              <a:rPr lang="en-US" altLang="zh-CN" sz="2400" dirty="0">
                <a:solidFill>
                  <a:srgbClr val="000099"/>
                </a:solidFill>
              </a:rPr>
            </a:br>
            <a:r>
              <a:rPr lang="zh-CN" altLang="en-US" sz="2400" dirty="0">
                <a:solidFill>
                  <a:srgbClr val="000099"/>
                </a:solidFill>
              </a:rPr>
              <a:t>与分组的</a:t>
            </a:r>
            <a:r>
              <a:rPr lang="zh-CN" altLang="en-US" sz="1400" dirty="0">
                <a:solidFill>
                  <a:srgbClr val="000099"/>
                </a:solidFill>
              </a:rPr>
              <a:t> </a:t>
            </a:r>
            <a:r>
              <a:rPr lang="en-US" altLang="zh-CN" sz="2400" dirty="0">
                <a:solidFill>
                  <a:srgbClr val="000099"/>
                </a:solidFill>
              </a:rPr>
              <a:t>IP</a:t>
            </a:r>
            <a:r>
              <a:rPr lang="en-US" altLang="zh-CN" sz="1400" dirty="0">
                <a:solidFill>
                  <a:srgbClr val="000099"/>
                </a:solidFill>
              </a:rPr>
              <a:t> </a:t>
            </a:r>
            <a:r>
              <a:rPr lang="zh-CN" altLang="en-US" sz="2400" dirty="0">
                <a:solidFill>
                  <a:srgbClr val="000099"/>
                </a:solidFill>
              </a:rPr>
              <a:t>地址 </a:t>
            </a:r>
            <a:r>
              <a:rPr lang="en-US" altLang="zh-CN" sz="2400" dirty="0">
                <a:solidFill>
                  <a:srgbClr val="000099"/>
                </a:solidFill>
              </a:rPr>
              <a:t>128.30.33.138 </a:t>
            </a:r>
            <a:r>
              <a:rPr lang="zh-CN" altLang="en-US" sz="2400" dirty="0">
                <a:solidFill>
                  <a:srgbClr val="C00000"/>
                </a:solidFill>
              </a:rPr>
              <a:t>逐比特相“与”</a:t>
            </a:r>
            <a:r>
              <a:rPr lang="en-US" altLang="zh-CN" sz="2400" dirty="0">
                <a:solidFill>
                  <a:srgbClr val="000099"/>
                </a:solidFill>
              </a:rPr>
              <a:t>(AND </a:t>
            </a:r>
            <a:r>
              <a:rPr lang="zh-CN" altLang="en-US" sz="2400" dirty="0">
                <a:solidFill>
                  <a:srgbClr val="000099"/>
                </a:solidFill>
              </a:rPr>
              <a:t>操作</a:t>
            </a:r>
            <a:r>
              <a:rPr lang="en-US" altLang="zh-CN" sz="2400" dirty="0">
                <a:solidFill>
                  <a:srgbClr val="000099"/>
                </a:solidFill>
              </a:rPr>
              <a:t>) </a:t>
            </a:r>
            <a:endParaRPr lang="en-US" altLang="zh-CN" sz="2400" dirty="0">
              <a:solidFill>
                <a:srgbClr val="000099"/>
              </a:solidFill>
            </a:endParaRPr>
          </a:p>
        </p:txBody>
      </p: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417512" y="1655787"/>
            <a:ext cx="9144000" cy="50577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Box 64"/>
          <p:cNvSpPr txBox="1">
            <a:spLocks noChangeArrowheads="1"/>
          </p:cNvSpPr>
          <p:nvPr/>
        </p:nvSpPr>
        <p:spPr bwMode="auto">
          <a:xfrm>
            <a:off x="1317625" y="1628800"/>
            <a:ext cx="74254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255.255.255.128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AND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 128.30.33.138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的计算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68" name="Text Box 65"/>
          <p:cNvSpPr txBox="1">
            <a:spLocks noChangeArrowheads="1"/>
          </p:cNvSpPr>
          <p:nvPr/>
        </p:nvSpPr>
        <p:spPr bwMode="auto">
          <a:xfrm>
            <a:off x="884237" y="2204864"/>
            <a:ext cx="849944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255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就是二进制的全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，因此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255 AND xyz = xyz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，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这里只需计算最后的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128 AND 138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即可。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69" name="Text Box 66"/>
          <p:cNvSpPr txBox="1">
            <a:spLocks noChangeArrowheads="1"/>
          </p:cNvSpPr>
          <p:nvPr/>
        </p:nvSpPr>
        <p:spPr bwMode="auto">
          <a:xfrm>
            <a:off x="2911475" y="3170262"/>
            <a:ext cx="29194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800" b="1">
                <a:solidFill>
                  <a:srgbClr val="0000CC"/>
                </a:solidFill>
                <a:latin typeface="+mn-lt"/>
                <a:ea typeface="黑体" pitchFamily="2" charset="-122"/>
              </a:rPr>
              <a:t>128 → 10000000</a:t>
            </a:r>
            <a:endParaRPr kumimoji="0" lang="en-US" altLang="zh-CN" sz="2800" b="1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r>
              <a:rPr kumimoji="0" lang="en-US" altLang="zh-CN" sz="2800" b="1">
                <a:solidFill>
                  <a:srgbClr val="0000CC"/>
                </a:solidFill>
                <a:latin typeface="+mn-lt"/>
                <a:ea typeface="黑体" pitchFamily="2" charset="-122"/>
              </a:rPr>
              <a:t>138 → 10001010</a:t>
            </a:r>
            <a:endParaRPr kumimoji="0" lang="en-US" altLang="zh-CN" sz="2800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" name="Line 67"/>
          <p:cNvSpPr>
            <a:spLocks noChangeShapeType="1"/>
          </p:cNvSpPr>
          <p:nvPr/>
        </p:nvSpPr>
        <p:spPr bwMode="auto">
          <a:xfrm>
            <a:off x="2695575" y="4105300"/>
            <a:ext cx="33115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646112" y="4164037"/>
            <a:ext cx="65133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逐比特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AND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操作后  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10000000 → 128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grpSp>
        <p:nvGrpSpPr>
          <p:cNvPr id="72" name="Group 71"/>
          <p:cNvGrpSpPr/>
          <p:nvPr/>
        </p:nvGrpSpPr>
        <p:grpSpPr bwMode="auto">
          <a:xfrm>
            <a:off x="827087" y="4868889"/>
            <a:ext cx="5764213" cy="1531938"/>
            <a:chOff x="252" y="3158"/>
            <a:chExt cx="3631" cy="965"/>
          </a:xfrm>
        </p:grpSpPr>
        <p:sp>
          <p:nvSpPr>
            <p:cNvPr id="73" name="Text Box 72"/>
            <p:cNvSpPr txBox="1">
              <a:spLocks noChangeArrowheads="1"/>
            </p:cNvSpPr>
            <p:nvPr/>
          </p:nvSpPr>
          <p:spPr bwMode="auto">
            <a:xfrm>
              <a:off x="2064" y="3158"/>
              <a:ext cx="1819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255.255.255.128</a:t>
              </a:r>
              <a:endPara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128.  30.  33.138</a:t>
              </a:r>
              <a:endPara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74" name="Text Box 73"/>
            <p:cNvSpPr txBox="1">
              <a:spLocks noChangeArrowheads="1"/>
            </p:cNvSpPr>
            <p:nvPr/>
          </p:nvSpPr>
          <p:spPr bwMode="auto">
            <a:xfrm>
              <a:off x="2064" y="3793"/>
              <a:ext cx="181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128.  30.  33.128</a:t>
              </a:r>
              <a:endPara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295" y="3748"/>
              <a:ext cx="3583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76" name="Text Box 75"/>
            <p:cNvSpPr txBox="1">
              <a:spLocks noChangeArrowheads="1"/>
            </p:cNvSpPr>
            <p:nvPr/>
          </p:nvSpPr>
          <p:spPr bwMode="auto">
            <a:xfrm>
              <a:off x="252" y="3421"/>
              <a:ext cx="18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逐比特 </a:t>
              </a: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AND </a:t>
              </a: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操作</a:t>
              </a: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</p:grp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3703637" y="4881141"/>
            <a:ext cx="2159000" cy="1500187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5864225" y="4884150"/>
            <a:ext cx="719137" cy="150018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79" name="Text Box 78"/>
          <p:cNvSpPr txBox="1">
            <a:spLocks noChangeArrowheads="1"/>
          </p:cNvSpPr>
          <p:nvPr/>
        </p:nvSpPr>
        <p:spPr bwMode="auto">
          <a:xfrm>
            <a:off x="6640774" y="5733256"/>
            <a:ext cx="27767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2" charset="-122"/>
                <a:sym typeface="Symbol" panose="05050102010706020507" pitchFamily="18" charset="2"/>
              </a:rPr>
              <a:t>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sym typeface="Symbol" panose="05050102010706020507" pitchFamily="18" charset="2"/>
              </a:rPr>
              <a:t> H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sym typeface="Symbol" panose="05050102010706020507" pitchFamily="18" charset="2"/>
              </a:rPr>
              <a:t>1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sym typeface="Symbol" panose="05050102010706020507" pitchFamily="18" charset="2"/>
              </a:rPr>
              <a:t>的网络地址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  <a:sym typeface="Symbol" panose="05050102010706020507" pitchFamily="18" charset="2"/>
            </a:endParaRPr>
          </a:p>
        </p:txBody>
      </p:sp>
      <p:sp>
        <p:nvSpPr>
          <p:cNvPr id="80" name="Rectangle 69"/>
          <p:cNvSpPr>
            <a:spLocks noChangeArrowheads="1"/>
          </p:cNvSpPr>
          <p:nvPr/>
        </p:nvSpPr>
        <p:spPr bwMode="auto">
          <a:xfrm>
            <a:off x="4058924" y="3200459"/>
            <a:ext cx="271463" cy="1500187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81" name="Rectangle 70"/>
          <p:cNvSpPr>
            <a:spLocks noChangeArrowheads="1"/>
          </p:cNvSpPr>
          <p:nvPr/>
        </p:nvSpPr>
        <p:spPr bwMode="auto">
          <a:xfrm>
            <a:off x="4330361" y="3212976"/>
            <a:ext cx="1528763" cy="150018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2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9" grpId="0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1726" y="44624"/>
            <a:ext cx="9577817" cy="1063625"/>
          </a:xfrm>
          <a:solidFill>
            <a:srgbClr val="66FFFF"/>
          </a:solidFill>
          <a:ln>
            <a:solidFill>
              <a:schemeClr val="tx2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 sz="3200"/>
              <a:t>因此 </a:t>
            </a:r>
            <a:r>
              <a:rPr lang="en-US" altLang="zh-CN" sz="3200"/>
              <a:t>H</a:t>
            </a:r>
            <a:r>
              <a:rPr lang="en-US" altLang="zh-CN" sz="3200" baseline="-25000"/>
              <a:t>1 </a:t>
            </a:r>
            <a:r>
              <a:rPr lang="zh-CN" altLang="en-US" sz="3200"/>
              <a:t>必须把分组传送到路由器 </a:t>
            </a:r>
            <a:r>
              <a:rPr lang="en-US" altLang="zh-CN" sz="3200"/>
              <a:t>R</a:t>
            </a:r>
            <a:r>
              <a:rPr lang="en-US" altLang="zh-CN" sz="3200" baseline="-25000"/>
              <a:t>1</a:t>
            </a:r>
            <a:br>
              <a:rPr lang="en-US" altLang="zh-CN" sz="3200"/>
            </a:br>
            <a:r>
              <a:rPr lang="zh-CN" altLang="en-US" sz="3200"/>
              <a:t>然后逐项查找路由表</a:t>
            </a:r>
            <a:endParaRPr lang="zh-CN" altLang="en-US" sz="3200"/>
          </a:p>
        </p:txBody>
      </p:sp>
      <p:graphicFrame>
        <p:nvGraphicFramePr>
          <p:cNvPr id="55" name="Group 5"/>
          <p:cNvGraphicFramePr>
            <a:graphicFrameLocks noGrp="1"/>
          </p:cNvGraphicFramePr>
          <p:nvPr/>
        </p:nvGraphicFramePr>
        <p:xfrm>
          <a:off x="4745426" y="2052639"/>
          <a:ext cx="5032110" cy="1376553"/>
        </p:xfrm>
        <a:graphic>
          <a:graphicData uri="http://schemas.openxmlformats.org/drawingml/2006/table">
            <a:tbl>
              <a:tblPr/>
              <a:tblGrid>
                <a:gridCol w="1807500"/>
                <a:gridCol w="2165218"/>
                <a:gridCol w="1059392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目的网络地址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子网掩码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下一跳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1038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128.30.33.0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128.30.33.128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128.30.36.0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255.255.255.128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255.255.255.128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255.255.255.0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接口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接口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27498" y="1628775"/>
            <a:ext cx="9178563" cy="4867137"/>
            <a:chOff x="227498" y="1628775"/>
            <a:chExt cx="9178563" cy="4867137"/>
          </a:xfrm>
        </p:grpSpPr>
        <p:sp>
          <p:nvSpPr>
            <p:cNvPr id="53" name="Freeform 2"/>
            <p:cNvSpPr/>
            <p:nvPr/>
          </p:nvSpPr>
          <p:spPr bwMode="auto">
            <a:xfrm>
              <a:off x="2924166" y="2044701"/>
              <a:ext cx="1821260" cy="1819275"/>
            </a:xfrm>
            <a:custGeom>
              <a:avLst/>
              <a:gdLst>
                <a:gd name="T0" fmla="*/ 5 w 1059"/>
                <a:gd name="T1" fmla="*/ 1146 h 1146"/>
                <a:gd name="T2" fmla="*/ 1048 w 1059"/>
                <a:gd name="T3" fmla="*/ 0 h 1146"/>
                <a:gd name="T4" fmla="*/ 1059 w 1059"/>
                <a:gd name="T5" fmla="*/ 880 h 1146"/>
                <a:gd name="T6" fmla="*/ 0 w 1059"/>
                <a:gd name="T7" fmla="*/ 1111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9" h="1146">
                  <a:moveTo>
                    <a:pt x="5" y="1146"/>
                  </a:moveTo>
                  <a:lnTo>
                    <a:pt x="1048" y="0"/>
                  </a:lnTo>
                  <a:lnTo>
                    <a:pt x="1059" y="880"/>
                  </a:lnTo>
                  <a:lnTo>
                    <a:pt x="0" y="1111"/>
                  </a:lnTo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0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4" name="Text Box 4"/>
            <p:cNvSpPr txBox="1">
              <a:spLocks noChangeArrowheads="1"/>
            </p:cNvSpPr>
            <p:nvPr/>
          </p:nvSpPr>
          <p:spPr bwMode="auto">
            <a:xfrm>
              <a:off x="2924166" y="312737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0</a:t>
              </a:r>
              <a:endPara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6" name="Line 19"/>
            <p:cNvSpPr>
              <a:spLocks noChangeShapeType="1"/>
            </p:cNvSpPr>
            <p:nvPr/>
          </p:nvSpPr>
          <p:spPr bwMode="auto">
            <a:xfrm>
              <a:off x="2894930" y="3105151"/>
              <a:ext cx="1719" cy="70326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7" name="Line 20"/>
            <p:cNvSpPr>
              <a:spLocks noChangeShapeType="1"/>
            </p:cNvSpPr>
            <p:nvPr/>
          </p:nvSpPr>
          <p:spPr bwMode="auto">
            <a:xfrm>
              <a:off x="502699" y="3087688"/>
              <a:ext cx="1720" cy="56991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8" name="Line 21"/>
            <p:cNvSpPr>
              <a:spLocks noChangeShapeType="1"/>
            </p:cNvSpPr>
            <p:nvPr/>
          </p:nvSpPr>
          <p:spPr bwMode="auto">
            <a:xfrm flipV="1">
              <a:off x="267088" y="3105151"/>
              <a:ext cx="4380309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9" name="Line 22"/>
            <p:cNvSpPr>
              <a:spLocks noChangeShapeType="1"/>
            </p:cNvSpPr>
            <p:nvPr/>
          </p:nvSpPr>
          <p:spPr bwMode="auto">
            <a:xfrm>
              <a:off x="1204374" y="2535238"/>
              <a:ext cx="1720" cy="56991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60" name="Picture 23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637" y="2276476"/>
              <a:ext cx="431668" cy="473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435627" y="1922463"/>
              <a:ext cx="158889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128.30.33.13</a:t>
              </a:r>
              <a:endPara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" name="Text Box 25"/>
            <p:cNvSpPr txBox="1">
              <a:spLocks noChangeArrowheads="1"/>
            </p:cNvSpPr>
            <p:nvPr/>
          </p:nvSpPr>
          <p:spPr bwMode="auto">
            <a:xfrm>
              <a:off x="227498" y="2205038"/>
              <a:ext cx="877163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源主机</a:t>
              </a:r>
              <a:endPara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pPr algn="ctr"/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3" name="Line 27"/>
            <p:cNvSpPr>
              <a:spLocks noChangeShapeType="1"/>
            </p:cNvSpPr>
            <p:nvPr/>
          </p:nvSpPr>
          <p:spPr bwMode="auto">
            <a:xfrm>
              <a:off x="1926686" y="5011738"/>
              <a:ext cx="1720" cy="70326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4" name="Line 28"/>
            <p:cNvSpPr>
              <a:spLocks noChangeShapeType="1"/>
            </p:cNvSpPr>
            <p:nvPr/>
          </p:nvSpPr>
          <p:spPr bwMode="auto">
            <a:xfrm>
              <a:off x="6831532" y="4400551"/>
              <a:ext cx="1720" cy="56991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5" name="Line 29"/>
            <p:cNvSpPr>
              <a:spLocks noChangeShapeType="1"/>
            </p:cNvSpPr>
            <p:nvPr/>
          </p:nvSpPr>
          <p:spPr bwMode="auto">
            <a:xfrm>
              <a:off x="1065072" y="5708651"/>
              <a:ext cx="1719" cy="56991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6" name="Line 30"/>
            <p:cNvSpPr>
              <a:spLocks noChangeShapeType="1"/>
            </p:cNvSpPr>
            <p:nvPr/>
          </p:nvSpPr>
          <p:spPr bwMode="auto">
            <a:xfrm>
              <a:off x="1926686" y="4400551"/>
              <a:ext cx="1720" cy="70326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7" name="Line 31"/>
            <p:cNvSpPr>
              <a:spLocks noChangeShapeType="1"/>
            </p:cNvSpPr>
            <p:nvPr/>
          </p:nvSpPr>
          <p:spPr bwMode="auto">
            <a:xfrm>
              <a:off x="2901809" y="3676651"/>
              <a:ext cx="1719" cy="70326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68" name="Picture 32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894" y="6018214"/>
              <a:ext cx="431667" cy="471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33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687" y="3413125"/>
              <a:ext cx="431668" cy="47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0" name="Group 34"/>
            <p:cNvGrpSpPr/>
            <p:nvPr/>
          </p:nvGrpSpPr>
          <p:grpSpPr bwMode="auto">
            <a:xfrm>
              <a:off x="2619763" y="3459164"/>
              <a:ext cx="663840" cy="460375"/>
              <a:chOff x="864" y="1824"/>
              <a:chExt cx="432" cy="288"/>
            </a:xfrm>
          </p:grpSpPr>
          <p:pic>
            <p:nvPicPr>
              <p:cNvPr id="71" name="Picture 35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" y="182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72" name="Picture 36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" y="182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73" name="Picture 37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2674" y="4779964"/>
              <a:ext cx="431668" cy="471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Line 38"/>
            <p:cNvSpPr>
              <a:spLocks noChangeShapeType="1"/>
            </p:cNvSpPr>
            <p:nvPr/>
          </p:nvSpPr>
          <p:spPr bwMode="auto">
            <a:xfrm>
              <a:off x="1175138" y="4379914"/>
              <a:ext cx="7527528" cy="158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5" name="Line 39"/>
            <p:cNvSpPr>
              <a:spLocks noChangeShapeType="1"/>
            </p:cNvSpPr>
            <p:nvPr/>
          </p:nvSpPr>
          <p:spPr bwMode="auto">
            <a:xfrm>
              <a:off x="726272" y="5729289"/>
              <a:ext cx="8488892" cy="158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6" name="Text Box 40"/>
            <p:cNvSpPr txBox="1">
              <a:spLocks noChangeArrowheads="1"/>
            </p:cNvSpPr>
            <p:nvPr/>
          </p:nvSpPr>
          <p:spPr bwMode="auto">
            <a:xfrm>
              <a:off x="1071950" y="3890963"/>
              <a:ext cx="17059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128.30.33.130</a:t>
              </a:r>
              <a:endParaRPr kumimoji="1" lang="en-US" altLang="zh-CN" sz="18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77" name="Group 41"/>
            <p:cNvGrpSpPr/>
            <p:nvPr/>
          </p:nvGrpSpPr>
          <p:grpSpPr bwMode="auto">
            <a:xfrm>
              <a:off x="3319718" y="1628775"/>
              <a:ext cx="5945319" cy="2278063"/>
              <a:chOff x="1836" y="1026"/>
              <a:chExt cx="3457" cy="1435"/>
            </a:xfrm>
          </p:grpSpPr>
          <p:sp>
            <p:nvSpPr>
              <p:cNvPr id="78" name="Text Box 42"/>
              <p:cNvSpPr txBox="1">
                <a:spLocks noChangeArrowheads="1"/>
              </p:cNvSpPr>
              <p:nvPr/>
            </p:nvSpPr>
            <p:spPr bwMode="auto">
              <a:xfrm>
                <a:off x="2894" y="1026"/>
                <a:ext cx="239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 dirty="0">
                    <a:solidFill>
                      <a:srgbClr val="990000"/>
                    </a:solidFill>
                    <a:latin typeface="+mn-lt"/>
                    <a:ea typeface="黑体" pitchFamily="2" charset="-122"/>
                  </a:rPr>
                  <a:t>R</a:t>
                </a:r>
                <a:r>
                  <a:rPr kumimoji="1" lang="en-US" altLang="zh-CN" sz="2000" b="1" baseline="-25000" dirty="0">
                    <a:solidFill>
                      <a:srgbClr val="990000"/>
                    </a:solidFill>
                    <a:latin typeface="+mn-lt"/>
                    <a:ea typeface="黑体" pitchFamily="2" charset="-122"/>
                  </a:rPr>
                  <a:t>1</a:t>
                </a:r>
                <a:r>
                  <a:rPr kumimoji="1" lang="en-US" altLang="zh-CN" sz="2000" b="1" dirty="0">
                    <a:solidFill>
                      <a:srgbClr val="990000"/>
                    </a:solidFill>
                    <a:latin typeface="+mn-lt"/>
                    <a:ea typeface="黑体" pitchFamily="2" charset="-122"/>
                  </a:rPr>
                  <a:t> </a:t>
                </a:r>
                <a:r>
                  <a:rPr kumimoji="1" lang="zh-CN" altLang="en-US" sz="2000" b="1" dirty="0">
                    <a:solidFill>
                      <a:srgbClr val="990000"/>
                    </a:solidFill>
                    <a:latin typeface="+mn-lt"/>
                    <a:ea typeface="黑体" pitchFamily="2" charset="-122"/>
                  </a:rPr>
                  <a:t>的路由表（未给出默认路由器）</a:t>
                </a:r>
                <a:endParaRPr kumimoji="1" lang="zh-CN" altLang="en-US" sz="2000" b="1" baseline="-25000" dirty="0">
                  <a:solidFill>
                    <a:srgbClr val="99000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9" name="Text Box 43"/>
              <p:cNvSpPr txBox="1">
                <a:spLocks noChangeArrowheads="1"/>
              </p:cNvSpPr>
              <p:nvPr/>
            </p:nvSpPr>
            <p:spPr bwMode="auto">
              <a:xfrm>
                <a:off x="1836" y="2228"/>
                <a:ext cx="25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800" b="1" dirty="0">
                    <a:solidFill>
                      <a:srgbClr val="990000"/>
                    </a:solidFill>
                    <a:latin typeface="+mn-lt"/>
                    <a:ea typeface="黑体" pitchFamily="2" charset="-122"/>
                  </a:rPr>
                  <a:t>R</a:t>
                </a:r>
                <a:r>
                  <a:rPr kumimoji="1" lang="en-US" altLang="zh-CN" sz="1800" b="1" baseline="-25000" dirty="0">
                    <a:solidFill>
                      <a:srgbClr val="990000"/>
                    </a:solidFill>
                    <a:latin typeface="+mn-lt"/>
                    <a:ea typeface="黑体" pitchFamily="2" charset="-122"/>
                  </a:rPr>
                  <a:t>1</a:t>
                </a:r>
                <a:endParaRPr kumimoji="1" lang="en-US" altLang="zh-CN" sz="1800" b="1" baseline="-25000" dirty="0">
                  <a:solidFill>
                    <a:srgbClr val="990000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80" name="Text Box 44"/>
            <p:cNvSpPr txBox="1">
              <a:spLocks noChangeArrowheads="1"/>
            </p:cNvSpPr>
            <p:nvPr/>
          </p:nvSpPr>
          <p:spPr bwMode="auto">
            <a:xfrm>
              <a:off x="2906968" y="3897313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1" name="Line 45"/>
            <p:cNvSpPr>
              <a:spLocks noChangeShapeType="1"/>
            </p:cNvSpPr>
            <p:nvPr/>
          </p:nvSpPr>
          <p:spPr bwMode="auto">
            <a:xfrm>
              <a:off x="4516693" y="4400551"/>
              <a:ext cx="1720" cy="56991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82" name="Group 46"/>
            <p:cNvGrpSpPr/>
            <p:nvPr/>
          </p:nvGrpSpPr>
          <p:grpSpPr bwMode="auto">
            <a:xfrm>
              <a:off x="1644641" y="4843464"/>
              <a:ext cx="663840" cy="460375"/>
              <a:chOff x="864" y="1824"/>
              <a:chExt cx="432" cy="288"/>
            </a:xfrm>
          </p:grpSpPr>
          <p:pic>
            <p:nvPicPr>
              <p:cNvPr id="83" name="Picture 4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" y="182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84" name="Picture 48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" y="182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85" name="Text Box 49"/>
            <p:cNvSpPr txBox="1">
              <a:spLocks noChangeArrowheads="1"/>
            </p:cNvSpPr>
            <p:nvPr/>
          </p:nvSpPr>
          <p:spPr bwMode="auto">
            <a:xfrm>
              <a:off x="1214692" y="4826001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  <a:endPara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6" name="Line 50"/>
            <p:cNvSpPr>
              <a:spLocks noChangeShapeType="1"/>
            </p:cNvSpPr>
            <p:nvPr/>
          </p:nvSpPr>
          <p:spPr bwMode="auto">
            <a:xfrm>
              <a:off x="2564730" y="5707063"/>
              <a:ext cx="1719" cy="56991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87" name="Picture 51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516" y="4784725"/>
              <a:ext cx="431668" cy="47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" name="Text Box 52"/>
            <p:cNvSpPr txBox="1">
              <a:spLocks noChangeArrowheads="1"/>
            </p:cNvSpPr>
            <p:nvPr/>
          </p:nvSpPr>
          <p:spPr bwMode="auto">
            <a:xfrm>
              <a:off x="4442742" y="3681414"/>
              <a:ext cx="4963319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子网</a:t>
              </a: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：网络地址 </a:t>
              </a: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128.30.33.128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          </a:t>
              </a: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子网掩码 </a:t>
              </a: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255.255.255.128</a:t>
              </a:r>
              <a:endParaRPr kumimoji="1" lang="en-US" altLang="zh-CN" sz="20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9" name="Text Box 53"/>
            <p:cNvSpPr txBox="1">
              <a:spLocks noChangeArrowheads="1"/>
            </p:cNvSpPr>
            <p:nvPr/>
          </p:nvSpPr>
          <p:spPr bwMode="auto">
            <a:xfrm>
              <a:off x="3789222" y="5229226"/>
              <a:ext cx="14237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目的主机 </a:t>
              </a:r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  <a:endPara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0" name="Text Box 54"/>
            <p:cNvSpPr txBox="1">
              <a:spLocks noChangeArrowheads="1"/>
            </p:cNvSpPr>
            <p:nvPr/>
          </p:nvSpPr>
          <p:spPr bwMode="auto">
            <a:xfrm>
              <a:off x="4647397" y="4760913"/>
              <a:ext cx="17059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128.30.33.138</a:t>
              </a:r>
              <a:endPara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1" name="Text Box 55"/>
            <p:cNvSpPr txBox="1">
              <a:spLocks noChangeArrowheads="1"/>
            </p:cNvSpPr>
            <p:nvPr/>
          </p:nvSpPr>
          <p:spPr bwMode="auto">
            <a:xfrm>
              <a:off x="1579288" y="4538663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0</a:t>
              </a:r>
              <a:endPara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2" name="Text Box 56"/>
            <p:cNvSpPr txBox="1">
              <a:spLocks noChangeArrowheads="1"/>
            </p:cNvSpPr>
            <p:nvPr/>
          </p:nvSpPr>
          <p:spPr bwMode="auto">
            <a:xfrm>
              <a:off x="1579288" y="5259388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3" name="Text Box 57"/>
            <p:cNvSpPr txBox="1">
              <a:spLocks noChangeArrowheads="1"/>
            </p:cNvSpPr>
            <p:nvPr/>
          </p:nvSpPr>
          <p:spPr bwMode="auto">
            <a:xfrm>
              <a:off x="1916368" y="4538663"/>
              <a:ext cx="17059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128.30.33.129</a:t>
              </a:r>
              <a:endPara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94" name="Picture 58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5552" y="6016626"/>
              <a:ext cx="433388" cy="473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5" name="Text Box 59"/>
            <p:cNvSpPr txBox="1">
              <a:spLocks noChangeArrowheads="1"/>
            </p:cNvSpPr>
            <p:nvPr/>
          </p:nvSpPr>
          <p:spPr bwMode="auto">
            <a:xfrm>
              <a:off x="1995478" y="5984876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3</a:t>
              </a:r>
              <a:endPara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" name="Text Box 60"/>
            <p:cNvSpPr txBox="1">
              <a:spLocks noChangeArrowheads="1"/>
            </p:cNvSpPr>
            <p:nvPr/>
          </p:nvSpPr>
          <p:spPr bwMode="auto">
            <a:xfrm>
              <a:off x="1990319" y="5257801"/>
              <a:ext cx="14029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128.30.36.2</a:t>
              </a:r>
              <a:endPara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7" name="Text Box 61"/>
            <p:cNvSpPr txBox="1">
              <a:spLocks noChangeArrowheads="1"/>
            </p:cNvSpPr>
            <p:nvPr/>
          </p:nvSpPr>
          <p:spPr bwMode="auto">
            <a:xfrm>
              <a:off x="4516693" y="5788026"/>
              <a:ext cx="377218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子网</a:t>
              </a: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3</a:t>
              </a: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：网络地址 </a:t>
              </a: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128.30.36.0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          </a:t>
              </a: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子网掩码 </a:t>
              </a: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255.255.255.0</a:t>
              </a:r>
              <a:endParaRPr kumimoji="1" lang="en-US" altLang="zh-CN" sz="20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8" name="Text Box 62"/>
            <p:cNvSpPr txBox="1">
              <a:spLocks noChangeArrowheads="1"/>
            </p:cNvSpPr>
            <p:nvPr/>
          </p:nvSpPr>
          <p:spPr bwMode="auto">
            <a:xfrm>
              <a:off x="2690274" y="6056313"/>
              <a:ext cx="158889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128.30.36.12</a:t>
              </a:r>
              <a:endPara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9" name="Line 64"/>
            <p:cNvSpPr>
              <a:spLocks noChangeShapeType="1"/>
            </p:cNvSpPr>
            <p:nvPr/>
          </p:nvSpPr>
          <p:spPr bwMode="auto">
            <a:xfrm>
              <a:off x="1214692" y="2636838"/>
              <a:ext cx="3276204" cy="2305050"/>
            </a:xfrm>
            <a:prstGeom prst="line">
              <a:avLst/>
            </a:prstGeom>
            <a:noFill/>
            <a:ln w="76200">
              <a:solidFill>
                <a:srgbClr val="FF0000">
                  <a:alpha val="80000"/>
                </a:srgbClr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" name="Text Box 26"/>
            <p:cNvSpPr txBox="1">
              <a:spLocks noChangeArrowheads="1"/>
            </p:cNvSpPr>
            <p:nvPr/>
          </p:nvSpPr>
          <p:spPr bwMode="auto">
            <a:xfrm>
              <a:off x="746909" y="2189164"/>
              <a:ext cx="3785262" cy="915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子网</a:t>
              </a:r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：</a:t>
              </a:r>
              <a:endPara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pPr algn="ctr"/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  网络地址 </a:t>
              </a:r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128.30.33.0</a:t>
              </a:r>
              <a:endPara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pPr algn="ctr"/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   </a:t>
              </a:r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子网掩码 </a:t>
              </a:r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255.255.255.128</a:t>
              </a:r>
              <a:endPara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1" name="Text Box 3"/>
            <p:cNvSpPr txBox="1">
              <a:spLocks noChangeArrowheads="1"/>
            </p:cNvSpPr>
            <p:nvPr/>
          </p:nvSpPr>
          <p:spPr bwMode="auto">
            <a:xfrm>
              <a:off x="1374918" y="3098801"/>
              <a:ext cx="14029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128.30.33.1</a:t>
              </a:r>
              <a:endParaRPr kumimoji="1" lang="en-US" altLang="zh-CN" sz="18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516159" name="AutoShape 63"/>
          <p:cNvSpPr>
            <a:spLocks noChangeArrowheads="1"/>
          </p:cNvSpPr>
          <p:nvPr/>
        </p:nvSpPr>
        <p:spPr bwMode="auto">
          <a:xfrm>
            <a:off x="4088904" y="2420938"/>
            <a:ext cx="624285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160" name="AutoShape 64"/>
          <p:cNvSpPr>
            <a:spLocks noChangeArrowheads="1"/>
          </p:cNvSpPr>
          <p:nvPr/>
        </p:nvSpPr>
        <p:spPr bwMode="auto">
          <a:xfrm>
            <a:off x="4088904" y="2725738"/>
            <a:ext cx="624285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161" name="AutoShape 65"/>
          <p:cNvSpPr>
            <a:spLocks noChangeArrowheads="1"/>
          </p:cNvSpPr>
          <p:nvPr/>
        </p:nvSpPr>
        <p:spPr bwMode="auto">
          <a:xfrm>
            <a:off x="4088904" y="3032125"/>
            <a:ext cx="624285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59" grpId="0" animBg="1"/>
      <p:bldP spid="516159" grpId="1" animBg="1"/>
      <p:bldP spid="516160" grpId="0" animBg="1"/>
      <p:bldP spid="516160" grpId="1" animBg="1"/>
      <p:bldP spid="5161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5687" y="44624"/>
            <a:ext cx="9570650" cy="992187"/>
          </a:xfrm>
          <a:solidFill>
            <a:srgbClr val="66FFFF"/>
          </a:solidFill>
          <a:ln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algn="ctr"/>
            <a:r>
              <a:rPr lang="zh-CN" altLang="en-US" sz="3200" dirty="0"/>
              <a:t>路由器 </a:t>
            </a:r>
            <a:r>
              <a:rPr lang="en-US" altLang="zh-CN" sz="3200" dirty="0"/>
              <a:t>R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 </a:t>
            </a:r>
            <a:r>
              <a:rPr lang="zh-CN" altLang="en-US" sz="3200" dirty="0"/>
              <a:t>收到分组后就用路由表中第 </a:t>
            </a:r>
            <a:r>
              <a:rPr lang="en-US" altLang="zh-CN" sz="3200" dirty="0"/>
              <a:t>1 </a:t>
            </a:r>
            <a:r>
              <a:rPr lang="zh-CN" altLang="en-US" sz="3200" dirty="0"/>
              <a:t>个项目的</a:t>
            </a:r>
            <a:br>
              <a:rPr lang="zh-CN" altLang="en-US" sz="3200" dirty="0"/>
            </a:br>
            <a:r>
              <a:rPr lang="zh-CN" altLang="en-US" sz="3200" dirty="0"/>
              <a:t>子网掩码和 </a:t>
            </a:r>
            <a:r>
              <a:rPr lang="en-US" altLang="zh-CN" sz="3200" dirty="0"/>
              <a:t>128.30.33.138 </a:t>
            </a:r>
            <a:r>
              <a:rPr lang="zh-CN" altLang="en-US" sz="3200" dirty="0"/>
              <a:t>逐比特 </a:t>
            </a:r>
            <a:r>
              <a:rPr lang="en-US" altLang="zh-CN" sz="3200" dirty="0"/>
              <a:t>AND </a:t>
            </a:r>
            <a:r>
              <a:rPr lang="zh-CN" altLang="en-US" sz="3200" dirty="0"/>
              <a:t>操作 </a:t>
            </a:r>
            <a:endParaRPr lang="zh-CN" altLang="en-US" sz="3200" dirty="0"/>
          </a:p>
        </p:txBody>
      </p:sp>
      <p:sp>
        <p:nvSpPr>
          <p:cNvPr id="517184" name="Rectangle 64"/>
          <p:cNvSpPr>
            <a:spLocks noChangeArrowheads="1"/>
          </p:cNvSpPr>
          <p:nvPr/>
        </p:nvSpPr>
        <p:spPr bwMode="auto">
          <a:xfrm>
            <a:off x="513150" y="1195983"/>
            <a:ext cx="8112258" cy="5048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/>
            <a:r>
              <a:rPr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R</a:t>
            </a:r>
            <a:r>
              <a:rPr lang="en-US" altLang="zh-CN" sz="2800" b="1" baseline="-25000" dirty="0">
                <a:solidFill>
                  <a:srgbClr val="0000CC"/>
                </a:solidFill>
                <a:latin typeface="+mn-lt"/>
                <a:ea typeface="黑体" pitchFamily="2" charset="-122"/>
              </a:rPr>
              <a:t>1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收到的分组的目的 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IP 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地址：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128.30.33.138</a:t>
            </a:r>
            <a:endParaRPr lang="en-US" altLang="zh-CN" sz="2800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graphicFrame>
        <p:nvGraphicFramePr>
          <p:cNvPr id="64" name="Group 5"/>
          <p:cNvGraphicFramePr>
            <a:graphicFrameLocks noGrp="1"/>
          </p:cNvGraphicFramePr>
          <p:nvPr/>
        </p:nvGraphicFramePr>
        <p:xfrm>
          <a:off x="4745426" y="2052639"/>
          <a:ext cx="5032110" cy="1376553"/>
        </p:xfrm>
        <a:graphic>
          <a:graphicData uri="http://schemas.openxmlformats.org/drawingml/2006/table">
            <a:tbl>
              <a:tblPr/>
              <a:tblGrid>
                <a:gridCol w="1807500"/>
                <a:gridCol w="2165218"/>
                <a:gridCol w="1059392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目的网络地址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子网掩码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下一跳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1038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128.30.33.0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128.30.33.128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128.30.36.0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255.255.255.128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255.255.255.128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255.255.255.0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接口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接口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grpSp>
        <p:nvGrpSpPr>
          <p:cNvPr id="86" name="Group 41"/>
          <p:cNvGrpSpPr/>
          <p:nvPr/>
        </p:nvGrpSpPr>
        <p:grpSpPr bwMode="auto">
          <a:xfrm>
            <a:off x="3319718" y="1628775"/>
            <a:ext cx="5945319" cy="2278063"/>
            <a:chOff x="1836" y="1026"/>
            <a:chExt cx="3457" cy="1435"/>
          </a:xfrm>
        </p:grpSpPr>
        <p:sp>
          <p:nvSpPr>
            <p:cNvPr id="87" name="Text Box 42"/>
            <p:cNvSpPr txBox="1">
              <a:spLocks noChangeArrowheads="1"/>
            </p:cNvSpPr>
            <p:nvPr/>
          </p:nvSpPr>
          <p:spPr bwMode="auto">
            <a:xfrm>
              <a:off x="2894" y="1026"/>
              <a:ext cx="23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990000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000" b="1" baseline="-25000" dirty="0">
                  <a:solidFill>
                    <a:srgbClr val="990000"/>
                  </a:solidFill>
                  <a:latin typeface="+mn-lt"/>
                  <a:ea typeface="黑体" pitchFamily="2" charset="-122"/>
                </a:rPr>
                <a:t>1</a:t>
              </a:r>
              <a:r>
                <a:rPr kumimoji="1" lang="en-US" altLang="zh-CN" sz="2000" b="1" dirty="0">
                  <a:solidFill>
                    <a:srgbClr val="990000"/>
                  </a:solidFill>
                  <a:latin typeface="+mn-lt"/>
                  <a:ea typeface="黑体" pitchFamily="2" charset="-122"/>
                </a:rPr>
                <a:t> </a:t>
              </a:r>
              <a:r>
                <a:rPr kumimoji="1" lang="zh-CN" altLang="en-US" sz="2000" b="1" dirty="0">
                  <a:solidFill>
                    <a:srgbClr val="990000"/>
                  </a:solidFill>
                  <a:latin typeface="+mn-lt"/>
                  <a:ea typeface="黑体" pitchFamily="2" charset="-122"/>
                </a:rPr>
                <a:t>的路由表（未给出默认路由器）</a:t>
              </a:r>
              <a:endParaRPr kumimoji="1" lang="zh-CN" altLang="en-US" sz="2000" b="1" baseline="-25000" dirty="0">
                <a:solidFill>
                  <a:srgbClr val="990000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8" name="Text Box 43"/>
            <p:cNvSpPr txBox="1">
              <a:spLocks noChangeArrowheads="1"/>
            </p:cNvSpPr>
            <p:nvPr/>
          </p:nvSpPr>
          <p:spPr bwMode="auto">
            <a:xfrm>
              <a:off x="1836" y="2228"/>
              <a:ext cx="2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 dirty="0">
                  <a:solidFill>
                    <a:srgbClr val="990000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1800" b="1" baseline="-25000" dirty="0">
                  <a:solidFill>
                    <a:srgbClr val="990000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1800" b="1" baseline="-25000" dirty="0">
                <a:solidFill>
                  <a:srgbClr val="990000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27498" y="1922463"/>
            <a:ext cx="9178563" cy="4573449"/>
            <a:chOff x="227498" y="1922463"/>
            <a:chExt cx="9178563" cy="4573449"/>
          </a:xfrm>
        </p:grpSpPr>
        <p:sp>
          <p:nvSpPr>
            <p:cNvPr id="62" name="Freeform 2"/>
            <p:cNvSpPr/>
            <p:nvPr/>
          </p:nvSpPr>
          <p:spPr bwMode="auto">
            <a:xfrm>
              <a:off x="2924166" y="2044701"/>
              <a:ext cx="1821260" cy="1819275"/>
            </a:xfrm>
            <a:custGeom>
              <a:avLst/>
              <a:gdLst>
                <a:gd name="T0" fmla="*/ 5 w 1059"/>
                <a:gd name="T1" fmla="*/ 1146 h 1146"/>
                <a:gd name="T2" fmla="*/ 1048 w 1059"/>
                <a:gd name="T3" fmla="*/ 0 h 1146"/>
                <a:gd name="T4" fmla="*/ 1059 w 1059"/>
                <a:gd name="T5" fmla="*/ 880 h 1146"/>
                <a:gd name="T6" fmla="*/ 0 w 1059"/>
                <a:gd name="T7" fmla="*/ 1111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9" h="1146">
                  <a:moveTo>
                    <a:pt x="5" y="1146"/>
                  </a:moveTo>
                  <a:lnTo>
                    <a:pt x="1048" y="0"/>
                  </a:lnTo>
                  <a:lnTo>
                    <a:pt x="1059" y="880"/>
                  </a:lnTo>
                  <a:lnTo>
                    <a:pt x="0" y="1111"/>
                  </a:lnTo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0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2924166" y="312737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0</a:t>
              </a:r>
              <a:endPara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2894930" y="3105151"/>
              <a:ext cx="1719" cy="70326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>
              <a:off x="502699" y="3087688"/>
              <a:ext cx="1720" cy="56991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/>
          </p:nvSpPr>
          <p:spPr bwMode="auto">
            <a:xfrm flipV="1">
              <a:off x="267088" y="3105151"/>
              <a:ext cx="4380309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>
              <a:off x="1204374" y="2535238"/>
              <a:ext cx="1720" cy="56991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69" name="Picture 23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637" y="2276476"/>
              <a:ext cx="431668" cy="473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Text Box 24"/>
            <p:cNvSpPr txBox="1">
              <a:spLocks noChangeArrowheads="1"/>
            </p:cNvSpPr>
            <p:nvPr/>
          </p:nvSpPr>
          <p:spPr bwMode="auto">
            <a:xfrm>
              <a:off x="435627" y="1922463"/>
              <a:ext cx="158889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128.30.33.13</a:t>
              </a:r>
              <a:endPara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1" name="Text Box 25"/>
            <p:cNvSpPr txBox="1">
              <a:spLocks noChangeArrowheads="1"/>
            </p:cNvSpPr>
            <p:nvPr/>
          </p:nvSpPr>
          <p:spPr bwMode="auto">
            <a:xfrm>
              <a:off x="227498" y="2205038"/>
              <a:ext cx="877163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源主机</a:t>
              </a:r>
              <a:endPara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pPr algn="ctr"/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2" name="Line 27"/>
            <p:cNvSpPr>
              <a:spLocks noChangeShapeType="1"/>
            </p:cNvSpPr>
            <p:nvPr/>
          </p:nvSpPr>
          <p:spPr bwMode="auto">
            <a:xfrm>
              <a:off x="1926686" y="5011738"/>
              <a:ext cx="1720" cy="70326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3" name="Line 28"/>
            <p:cNvSpPr>
              <a:spLocks noChangeShapeType="1"/>
            </p:cNvSpPr>
            <p:nvPr/>
          </p:nvSpPr>
          <p:spPr bwMode="auto">
            <a:xfrm>
              <a:off x="6831532" y="4400551"/>
              <a:ext cx="1720" cy="56991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4" name="Line 29"/>
            <p:cNvSpPr>
              <a:spLocks noChangeShapeType="1"/>
            </p:cNvSpPr>
            <p:nvPr/>
          </p:nvSpPr>
          <p:spPr bwMode="auto">
            <a:xfrm>
              <a:off x="1065072" y="5708651"/>
              <a:ext cx="1719" cy="56991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5" name="Line 30"/>
            <p:cNvSpPr>
              <a:spLocks noChangeShapeType="1"/>
            </p:cNvSpPr>
            <p:nvPr/>
          </p:nvSpPr>
          <p:spPr bwMode="auto">
            <a:xfrm>
              <a:off x="1926686" y="4400551"/>
              <a:ext cx="1720" cy="70326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6" name="Line 31"/>
            <p:cNvSpPr>
              <a:spLocks noChangeShapeType="1"/>
            </p:cNvSpPr>
            <p:nvPr/>
          </p:nvSpPr>
          <p:spPr bwMode="auto">
            <a:xfrm>
              <a:off x="2901809" y="3676651"/>
              <a:ext cx="1719" cy="70326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77" name="Picture 32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894" y="6018214"/>
              <a:ext cx="431667" cy="471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33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687" y="3413125"/>
              <a:ext cx="431668" cy="47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9" name="Group 34"/>
            <p:cNvGrpSpPr/>
            <p:nvPr/>
          </p:nvGrpSpPr>
          <p:grpSpPr bwMode="auto">
            <a:xfrm>
              <a:off x="2619763" y="3459164"/>
              <a:ext cx="663840" cy="460375"/>
              <a:chOff x="864" y="1824"/>
              <a:chExt cx="432" cy="288"/>
            </a:xfrm>
          </p:grpSpPr>
          <p:pic>
            <p:nvPicPr>
              <p:cNvPr id="80" name="Picture 35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" y="182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81" name="Picture 36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" y="182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82" name="Picture 37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2674" y="4779964"/>
              <a:ext cx="431668" cy="471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Line 38"/>
            <p:cNvSpPr>
              <a:spLocks noChangeShapeType="1"/>
            </p:cNvSpPr>
            <p:nvPr/>
          </p:nvSpPr>
          <p:spPr bwMode="auto">
            <a:xfrm>
              <a:off x="1175138" y="4379914"/>
              <a:ext cx="7527528" cy="158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4" name="Line 39"/>
            <p:cNvSpPr>
              <a:spLocks noChangeShapeType="1"/>
            </p:cNvSpPr>
            <p:nvPr/>
          </p:nvSpPr>
          <p:spPr bwMode="auto">
            <a:xfrm>
              <a:off x="726272" y="5729289"/>
              <a:ext cx="8488892" cy="158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5" name="Text Box 40"/>
            <p:cNvSpPr txBox="1">
              <a:spLocks noChangeArrowheads="1"/>
            </p:cNvSpPr>
            <p:nvPr/>
          </p:nvSpPr>
          <p:spPr bwMode="auto">
            <a:xfrm>
              <a:off x="1071950" y="3890963"/>
              <a:ext cx="17059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128.30.33.130</a:t>
              </a:r>
              <a:endParaRPr kumimoji="1" lang="en-US" altLang="zh-CN" sz="18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9" name="Text Box 44"/>
            <p:cNvSpPr txBox="1">
              <a:spLocks noChangeArrowheads="1"/>
            </p:cNvSpPr>
            <p:nvPr/>
          </p:nvSpPr>
          <p:spPr bwMode="auto">
            <a:xfrm>
              <a:off x="2906968" y="3897313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0" name="Line 45"/>
            <p:cNvSpPr>
              <a:spLocks noChangeShapeType="1"/>
            </p:cNvSpPr>
            <p:nvPr/>
          </p:nvSpPr>
          <p:spPr bwMode="auto">
            <a:xfrm>
              <a:off x="4516693" y="4400551"/>
              <a:ext cx="1720" cy="56991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91" name="Group 46"/>
            <p:cNvGrpSpPr/>
            <p:nvPr/>
          </p:nvGrpSpPr>
          <p:grpSpPr bwMode="auto">
            <a:xfrm>
              <a:off x="1644641" y="4843464"/>
              <a:ext cx="663840" cy="460375"/>
              <a:chOff x="864" y="1824"/>
              <a:chExt cx="432" cy="288"/>
            </a:xfrm>
          </p:grpSpPr>
          <p:pic>
            <p:nvPicPr>
              <p:cNvPr id="92" name="Picture 4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" y="182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93" name="Picture 48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" y="182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4" name="Text Box 49"/>
            <p:cNvSpPr txBox="1">
              <a:spLocks noChangeArrowheads="1"/>
            </p:cNvSpPr>
            <p:nvPr/>
          </p:nvSpPr>
          <p:spPr bwMode="auto">
            <a:xfrm>
              <a:off x="1214692" y="4826001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  <a:endPara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5" name="Line 50"/>
            <p:cNvSpPr>
              <a:spLocks noChangeShapeType="1"/>
            </p:cNvSpPr>
            <p:nvPr/>
          </p:nvSpPr>
          <p:spPr bwMode="auto">
            <a:xfrm>
              <a:off x="2564730" y="5707063"/>
              <a:ext cx="1719" cy="56991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96" name="Picture 51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516" y="4784725"/>
              <a:ext cx="431668" cy="47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" name="Text Box 52"/>
            <p:cNvSpPr txBox="1">
              <a:spLocks noChangeArrowheads="1"/>
            </p:cNvSpPr>
            <p:nvPr/>
          </p:nvSpPr>
          <p:spPr bwMode="auto">
            <a:xfrm>
              <a:off x="4442742" y="3681414"/>
              <a:ext cx="4963319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子网</a:t>
              </a: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：网络地址 </a:t>
              </a: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128.30.33.128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          </a:t>
              </a: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子网掩码 </a:t>
              </a: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255.255.255.128</a:t>
              </a:r>
              <a:endParaRPr kumimoji="1" lang="en-US" altLang="zh-CN" sz="20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8" name="Text Box 53"/>
            <p:cNvSpPr txBox="1">
              <a:spLocks noChangeArrowheads="1"/>
            </p:cNvSpPr>
            <p:nvPr/>
          </p:nvSpPr>
          <p:spPr bwMode="auto">
            <a:xfrm>
              <a:off x="3789222" y="5229226"/>
              <a:ext cx="14237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目的主机 </a:t>
              </a:r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  <a:endPara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9" name="Text Box 54"/>
            <p:cNvSpPr txBox="1">
              <a:spLocks noChangeArrowheads="1"/>
            </p:cNvSpPr>
            <p:nvPr/>
          </p:nvSpPr>
          <p:spPr bwMode="auto">
            <a:xfrm>
              <a:off x="4647397" y="4760913"/>
              <a:ext cx="17059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128.30.33.138</a:t>
              </a:r>
              <a:endPara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" name="Text Box 55"/>
            <p:cNvSpPr txBox="1">
              <a:spLocks noChangeArrowheads="1"/>
            </p:cNvSpPr>
            <p:nvPr/>
          </p:nvSpPr>
          <p:spPr bwMode="auto">
            <a:xfrm>
              <a:off x="1579288" y="4538663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0</a:t>
              </a:r>
              <a:endPara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1" name="Text Box 56"/>
            <p:cNvSpPr txBox="1">
              <a:spLocks noChangeArrowheads="1"/>
            </p:cNvSpPr>
            <p:nvPr/>
          </p:nvSpPr>
          <p:spPr bwMode="auto">
            <a:xfrm>
              <a:off x="1579288" y="5259388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2" name="Text Box 57"/>
            <p:cNvSpPr txBox="1">
              <a:spLocks noChangeArrowheads="1"/>
            </p:cNvSpPr>
            <p:nvPr/>
          </p:nvSpPr>
          <p:spPr bwMode="auto">
            <a:xfrm>
              <a:off x="1916368" y="4538663"/>
              <a:ext cx="17059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128.30.33.129</a:t>
              </a:r>
              <a:endPara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103" name="Picture 58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5552" y="6016626"/>
              <a:ext cx="433388" cy="473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4" name="Text Box 59"/>
            <p:cNvSpPr txBox="1">
              <a:spLocks noChangeArrowheads="1"/>
            </p:cNvSpPr>
            <p:nvPr/>
          </p:nvSpPr>
          <p:spPr bwMode="auto">
            <a:xfrm>
              <a:off x="1995478" y="5984876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3</a:t>
              </a:r>
              <a:endPara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5" name="Text Box 60"/>
            <p:cNvSpPr txBox="1">
              <a:spLocks noChangeArrowheads="1"/>
            </p:cNvSpPr>
            <p:nvPr/>
          </p:nvSpPr>
          <p:spPr bwMode="auto">
            <a:xfrm>
              <a:off x="1990319" y="5257801"/>
              <a:ext cx="14029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128.30.36.2</a:t>
              </a:r>
              <a:endPara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6" name="Text Box 61"/>
            <p:cNvSpPr txBox="1">
              <a:spLocks noChangeArrowheads="1"/>
            </p:cNvSpPr>
            <p:nvPr/>
          </p:nvSpPr>
          <p:spPr bwMode="auto">
            <a:xfrm>
              <a:off x="4516693" y="5788026"/>
              <a:ext cx="377218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子网</a:t>
              </a: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3</a:t>
              </a: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：网络地址 </a:t>
              </a: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128.30.36.0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          </a:t>
              </a: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子网掩码 </a:t>
              </a: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255.255.255.0</a:t>
              </a:r>
              <a:endParaRPr kumimoji="1" lang="en-US" altLang="zh-CN" sz="20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7" name="Text Box 62"/>
            <p:cNvSpPr txBox="1">
              <a:spLocks noChangeArrowheads="1"/>
            </p:cNvSpPr>
            <p:nvPr/>
          </p:nvSpPr>
          <p:spPr bwMode="auto">
            <a:xfrm>
              <a:off x="2690274" y="6056313"/>
              <a:ext cx="158889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128.30.36.12</a:t>
              </a:r>
              <a:endPara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8" name="Text Box 3"/>
            <p:cNvSpPr txBox="1">
              <a:spLocks noChangeArrowheads="1"/>
            </p:cNvSpPr>
            <p:nvPr/>
          </p:nvSpPr>
          <p:spPr bwMode="auto">
            <a:xfrm>
              <a:off x="1374918" y="3098801"/>
              <a:ext cx="14029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128.30.33.1</a:t>
              </a:r>
              <a:endParaRPr kumimoji="1" lang="en-US" altLang="zh-CN" sz="18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109" name="AutoShape 65"/>
          <p:cNvSpPr>
            <a:spLocks noChangeArrowheads="1"/>
          </p:cNvSpPr>
          <p:nvPr/>
        </p:nvSpPr>
        <p:spPr bwMode="auto">
          <a:xfrm>
            <a:off x="4088904" y="2450868"/>
            <a:ext cx="624285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7188" name="AutoShape 68"/>
          <p:cNvSpPr>
            <a:spLocks noChangeArrowheads="1"/>
          </p:cNvSpPr>
          <p:nvPr/>
        </p:nvSpPr>
        <p:spPr bwMode="auto">
          <a:xfrm rot="20264100">
            <a:off x="2459489" y="1522112"/>
            <a:ext cx="158944" cy="2053478"/>
          </a:xfrm>
          <a:prstGeom prst="downArrow">
            <a:avLst>
              <a:gd name="adj1" fmla="val 50000"/>
              <a:gd name="adj2" fmla="val 179028"/>
            </a:avLst>
          </a:prstGeom>
          <a:solidFill>
            <a:schemeClr val="accent1"/>
          </a:solidFill>
          <a:ln w="9525">
            <a:solidFill>
              <a:srgbClr val="3333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112" name="Group 65"/>
          <p:cNvGrpSpPr/>
          <p:nvPr/>
        </p:nvGrpSpPr>
        <p:grpSpPr bwMode="auto">
          <a:xfrm>
            <a:off x="5607321" y="1654175"/>
            <a:ext cx="2801936" cy="1054100"/>
            <a:chOff x="3247" y="1042"/>
            <a:chExt cx="1765" cy="664"/>
          </a:xfrm>
        </p:grpSpPr>
        <p:sp>
          <p:nvSpPr>
            <p:cNvPr id="113" name="Line 66"/>
            <p:cNvSpPr>
              <a:spLocks noChangeShapeType="1"/>
            </p:cNvSpPr>
            <p:nvPr/>
          </p:nvSpPr>
          <p:spPr bwMode="auto">
            <a:xfrm>
              <a:off x="3878" y="1706"/>
              <a:ext cx="1134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67"/>
            <p:cNvSpPr>
              <a:spLocks noChangeShapeType="1"/>
            </p:cNvSpPr>
            <p:nvPr/>
          </p:nvSpPr>
          <p:spPr bwMode="auto">
            <a:xfrm flipV="1">
              <a:off x="3247" y="1042"/>
              <a:ext cx="142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7183" name="Rectangle 63"/>
          <p:cNvSpPr>
            <a:spLocks noChangeArrowheads="1"/>
          </p:cNvSpPr>
          <p:nvPr/>
        </p:nvSpPr>
        <p:spPr bwMode="auto">
          <a:xfrm>
            <a:off x="267088" y="5328047"/>
            <a:ext cx="9645252" cy="1557337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</a:pP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255.255.255.128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AND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128.30.33.138 = 128.30.33.128</a:t>
            </a:r>
            <a:endParaRPr lang="en-US" altLang="zh-CN" sz="2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algn="ctr"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不匹配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!</a:t>
            </a:r>
            <a:endParaRPr lang="en-US" altLang="zh-CN" sz="2800" b="1" dirty="0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pPr algn="ctr">
              <a:lnSpc>
                <a:spcPct val="110000"/>
              </a:lnSpc>
            </a:pP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（因为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128.30.33.128 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与路由表中的 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128.30.33.0 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不一致）</a:t>
            </a:r>
            <a:endParaRPr lang="zh-CN" altLang="en-US" sz="2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7193" name="Line 73"/>
          <p:cNvSpPr>
            <a:spLocks noChangeShapeType="1"/>
          </p:cNvSpPr>
          <p:nvPr/>
        </p:nvSpPr>
        <p:spPr bwMode="auto">
          <a:xfrm>
            <a:off x="5961112" y="2749550"/>
            <a:ext cx="1908655" cy="2849007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7190" name="Group 70"/>
          <p:cNvGrpSpPr/>
          <p:nvPr/>
        </p:nvGrpSpPr>
        <p:grpSpPr bwMode="auto">
          <a:xfrm>
            <a:off x="4830895" y="2698750"/>
            <a:ext cx="4082786" cy="3157538"/>
            <a:chOff x="2809" y="1700"/>
            <a:chExt cx="2374" cy="1989"/>
          </a:xfrm>
        </p:grpSpPr>
        <p:sp>
          <p:nvSpPr>
            <p:cNvPr id="517191" name="Line 71"/>
            <p:cNvSpPr>
              <a:spLocks noChangeShapeType="1"/>
            </p:cNvSpPr>
            <p:nvPr/>
          </p:nvSpPr>
          <p:spPr bwMode="auto">
            <a:xfrm>
              <a:off x="2809" y="1700"/>
              <a:ext cx="867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92" name="Line 72"/>
            <p:cNvSpPr>
              <a:spLocks noChangeShapeType="1"/>
            </p:cNvSpPr>
            <p:nvPr/>
          </p:nvSpPr>
          <p:spPr bwMode="auto">
            <a:xfrm flipV="1">
              <a:off x="3969" y="3689"/>
              <a:ext cx="1214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" name="Text Box 74"/>
          <p:cNvSpPr txBox="1">
            <a:spLocks noChangeArrowheads="1"/>
          </p:cNvSpPr>
          <p:nvPr/>
        </p:nvSpPr>
        <p:spPr bwMode="auto">
          <a:xfrm>
            <a:off x="5733785" y="3633788"/>
            <a:ext cx="1877437" cy="769441"/>
          </a:xfrm>
          <a:prstGeom prst="rect">
            <a:avLst/>
          </a:prstGeom>
          <a:solidFill>
            <a:srgbClr val="FFC000"/>
          </a:solidFill>
          <a:ln w="76200" cmpd="tri">
            <a:solidFill>
              <a:srgbClr val="333399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0099"/>
                </a:solidFill>
                <a:latin typeface="+mn-lt"/>
                <a:ea typeface="黑体" pitchFamily="2" charset="-122"/>
              </a:rPr>
              <a:t>不一致</a:t>
            </a:r>
            <a:endParaRPr lang="zh-CN" altLang="en-US" sz="4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0"/>
                                        <p:tgtEl>
                                          <p:spTgt spid="51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51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  <p:bldP spid="109" grpId="2" animBg="1"/>
      <p:bldP spid="517183" grpId="0" animBg="1"/>
      <p:bldP spid="517193" grpId="0" animBg="1"/>
      <p:bldP spid="1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5687" y="44624"/>
            <a:ext cx="9570650" cy="992187"/>
          </a:xfrm>
          <a:solidFill>
            <a:srgbClr val="66FFFF"/>
          </a:solidFill>
          <a:ln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algn="ctr"/>
            <a:r>
              <a:rPr lang="zh-CN" altLang="en-US" sz="3200" dirty="0"/>
              <a:t>路由器 </a:t>
            </a:r>
            <a:r>
              <a:rPr lang="en-US" altLang="zh-CN" sz="3200" dirty="0"/>
              <a:t>R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 </a:t>
            </a:r>
            <a:r>
              <a:rPr lang="zh-CN" altLang="en-US" sz="3200" dirty="0"/>
              <a:t>收到分组后就用路由表中第 </a:t>
            </a:r>
            <a:r>
              <a:rPr lang="en-US" altLang="zh-CN" sz="3200" dirty="0"/>
              <a:t>1 </a:t>
            </a:r>
            <a:r>
              <a:rPr lang="zh-CN" altLang="en-US" sz="3200" dirty="0"/>
              <a:t>个项目的</a:t>
            </a:r>
            <a:br>
              <a:rPr lang="zh-CN" altLang="en-US" sz="3200" dirty="0"/>
            </a:br>
            <a:r>
              <a:rPr lang="zh-CN" altLang="en-US" sz="3200" dirty="0"/>
              <a:t>子网掩码和 </a:t>
            </a:r>
            <a:r>
              <a:rPr lang="en-US" altLang="zh-CN" sz="3200" dirty="0"/>
              <a:t>128.30.33.138 </a:t>
            </a:r>
            <a:r>
              <a:rPr lang="zh-CN" altLang="en-US" sz="3200" dirty="0"/>
              <a:t>逐比特 </a:t>
            </a:r>
            <a:r>
              <a:rPr lang="en-US" altLang="zh-CN" sz="3200" dirty="0"/>
              <a:t>AND </a:t>
            </a:r>
            <a:r>
              <a:rPr lang="zh-CN" altLang="en-US" sz="3200" dirty="0"/>
              <a:t>操作 </a:t>
            </a:r>
            <a:endParaRPr lang="zh-CN" altLang="en-US" sz="3200" dirty="0"/>
          </a:p>
        </p:txBody>
      </p:sp>
      <p:sp>
        <p:nvSpPr>
          <p:cNvPr id="517184" name="Rectangle 64"/>
          <p:cNvSpPr>
            <a:spLocks noChangeArrowheads="1"/>
          </p:cNvSpPr>
          <p:nvPr/>
        </p:nvSpPr>
        <p:spPr bwMode="auto">
          <a:xfrm>
            <a:off x="513150" y="1195983"/>
            <a:ext cx="8112258" cy="5048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/>
            <a:r>
              <a:rPr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R</a:t>
            </a:r>
            <a:r>
              <a:rPr lang="en-US" altLang="zh-CN" sz="2800" b="1" baseline="-25000" dirty="0">
                <a:solidFill>
                  <a:srgbClr val="0000CC"/>
                </a:solidFill>
                <a:latin typeface="+mn-lt"/>
                <a:ea typeface="黑体" pitchFamily="2" charset="-122"/>
              </a:rPr>
              <a:t>1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收到的分组的目的 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IP 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地址：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128.30.33.138</a:t>
            </a:r>
            <a:endParaRPr lang="en-US" altLang="zh-CN" sz="2800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graphicFrame>
        <p:nvGraphicFramePr>
          <p:cNvPr id="64" name="Group 5"/>
          <p:cNvGraphicFramePr>
            <a:graphicFrameLocks noGrp="1"/>
          </p:cNvGraphicFramePr>
          <p:nvPr/>
        </p:nvGraphicFramePr>
        <p:xfrm>
          <a:off x="4745426" y="2052639"/>
          <a:ext cx="5032110" cy="1376553"/>
        </p:xfrm>
        <a:graphic>
          <a:graphicData uri="http://schemas.openxmlformats.org/drawingml/2006/table">
            <a:tbl>
              <a:tblPr/>
              <a:tblGrid>
                <a:gridCol w="1807500"/>
                <a:gridCol w="2165218"/>
                <a:gridCol w="1059392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目的网络地址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子网掩码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下一跳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1038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128.30.33.0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128.30.33.128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128.30.36.0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255.255.255.128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255.255.255.128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255.255.255.0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接口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接口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grpSp>
        <p:nvGrpSpPr>
          <p:cNvPr id="86" name="Group 41"/>
          <p:cNvGrpSpPr/>
          <p:nvPr/>
        </p:nvGrpSpPr>
        <p:grpSpPr bwMode="auto">
          <a:xfrm>
            <a:off x="3319718" y="1628775"/>
            <a:ext cx="5945319" cy="2278063"/>
            <a:chOff x="1836" y="1026"/>
            <a:chExt cx="3457" cy="1435"/>
          </a:xfrm>
        </p:grpSpPr>
        <p:sp>
          <p:nvSpPr>
            <p:cNvPr id="87" name="Text Box 42"/>
            <p:cNvSpPr txBox="1">
              <a:spLocks noChangeArrowheads="1"/>
            </p:cNvSpPr>
            <p:nvPr/>
          </p:nvSpPr>
          <p:spPr bwMode="auto">
            <a:xfrm>
              <a:off x="2894" y="1026"/>
              <a:ext cx="23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990000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000" b="1" baseline="-25000" dirty="0">
                  <a:solidFill>
                    <a:srgbClr val="990000"/>
                  </a:solidFill>
                  <a:latin typeface="+mn-lt"/>
                  <a:ea typeface="黑体" pitchFamily="2" charset="-122"/>
                </a:rPr>
                <a:t>1</a:t>
              </a:r>
              <a:r>
                <a:rPr kumimoji="1" lang="en-US" altLang="zh-CN" sz="2000" b="1" dirty="0">
                  <a:solidFill>
                    <a:srgbClr val="990000"/>
                  </a:solidFill>
                  <a:latin typeface="+mn-lt"/>
                  <a:ea typeface="黑体" pitchFamily="2" charset="-122"/>
                </a:rPr>
                <a:t> </a:t>
              </a:r>
              <a:r>
                <a:rPr kumimoji="1" lang="zh-CN" altLang="en-US" sz="2000" b="1" dirty="0">
                  <a:solidFill>
                    <a:srgbClr val="990000"/>
                  </a:solidFill>
                  <a:latin typeface="+mn-lt"/>
                  <a:ea typeface="黑体" pitchFamily="2" charset="-122"/>
                </a:rPr>
                <a:t>的路由表（未给出默认路由器）</a:t>
              </a:r>
              <a:endParaRPr kumimoji="1" lang="zh-CN" altLang="en-US" sz="2000" b="1" baseline="-25000" dirty="0">
                <a:solidFill>
                  <a:srgbClr val="990000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8" name="Text Box 43"/>
            <p:cNvSpPr txBox="1">
              <a:spLocks noChangeArrowheads="1"/>
            </p:cNvSpPr>
            <p:nvPr/>
          </p:nvSpPr>
          <p:spPr bwMode="auto">
            <a:xfrm>
              <a:off x="1836" y="2228"/>
              <a:ext cx="2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 dirty="0">
                  <a:solidFill>
                    <a:srgbClr val="990000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1800" b="1" baseline="-25000" dirty="0">
                  <a:solidFill>
                    <a:srgbClr val="990000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1800" b="1" baseline="-25000" dirty="0">
                <a:solidFill>
                  <a:srgbClr val="990000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27498" y="1922463"/>
            <a:ext cx="9178563" cy="4573449"/>
            <a:chOff x="227498" y="1922463"/>
            <a:chExt cx="9178563" cy="4573449"/>
          </a:xfrm>
        </p:grpSpPr>
        <p:sp>
          <p:nvSpPr>
            <p:cNvPr id="62" name="Freeform 2"/>
            <p:cNvSpPr/>
            <p:nvPr/>
          </p:nvSpPr>
          <p:spPr bwMode="auto">
            <a:xfrm>
              <a:off x="2924166" y="2044701"/>
              <a:ext cx="1821260" cy="1819275"/>
            </a:xfrm>
            <a:custGeom>
              <a:avLst/>
              <a:gdLst>
                <a:gd name="T0" fmla="*/ 5 w 1059"/>
                <a:gd name="T1" fmla="*/ 1146 h 1146"/>
                <a:gd name="T2" fmla="*/ 1048 w 1059"/>
                <a:gd name="T3" fmla="*/ 0 h 1146"/>
                <a:gd name="T4" fmla="*/ 1059 w 1059"/>
                <a:gd name="T5" fmla="*/ 880 h 1146"/>
                <a:gd name="T6" fmla="*/ 0 w 1059"/>
                <a:gd name="T7" fmla="*/ 1111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9" h="1146">
                  <a:moveTo>
                    <a:pt x="5" y="1146"/>
                  </a:moveTo>
                  <a:lnTo>
                    <a:pt x="1048" y="0"/>
                  </a:lnTo>
                  <a:lnTo>
                    <a:pt x="1059" y="880"/>
                  </a:lnTo>
                  <a:lnTo>
                    <a:pt x="0" y="1111"/>
                  </a:lnTo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00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2924166" y="312737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0</a:t>
              </a:r>
              <a:endPara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2894930" y="3105151"/>
              <a:ext cx="1719" cy="70326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>
              <a:off x="502699" y="3087688"/>
              <a:ext cx="1720" cy="56991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/>
          </p:nvSpPr>
          <p:spPr bwMode="auto">
            <a:xfrm flipV="1">
              <a:off x="267088" y="3105151"/>
              <a:ext cx="4380309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>
              <a:off x="1204374" y="2535238"/>
              <a:ext cx="1720" cy="56991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69" name="Picture 23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637" y="2276476"/>
              <a:ext cx="431668" cy="473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Text Box 24"/>
            <p:cNvSpPr txBox="1">
              <a:spLocks noChangeArrowheads="1"/>
            </p:cNvSpPr>
            <p:nvPr/>
          </p:nvSpPr>
          <p:spPr bwMode="auto">
            <a:xfrm>
              <a:off x="435627" y="1922463"/>
              <a:ext cx="158889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128.30.33.13</a:t>
              </a:r>
              <a:endPara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1" name="Text Box 25"/>
            <p:cNvSpPr txBox="1">
              <a:spLocks noChangeArrowheads="1"/>
            </p:cNvSpPr>
            <p:nvPr/>
          </p:nvSpPr>
          <p:spPr bwMode="auto">
            <a:xfrm>
              <a:off x="227498" y="2205038"/>
              <a:ext cx="877163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源主机</a:t>
              </a:r>
              <a:endPara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pPr algn="ctr"/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2" name="Line 27"/>
            <p:cNvSpPr>
              <a:spLocks noChangeShapeType="1"/>
            </p:cNvSpPr>
            <p:nvPr/>
          </p:nvSpPr>
          <p:spPr bwMode="auto">
            <a:xfrm>
              <a:off x="1926686" y="5011738"/>
              <a:ext cx="1720" cy="70326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3" name="Line 28"/>
            <p:cNvSpPr>
              <a:spLocks noChangeShapeType="1"/>
            </p:cNvSpPr>
            <p:nvPr/>
          </p:nvSpPr>
          <p:spPr bwMode="auto">
            <a:xfrm>
              <a:off x="6831532" y="4400551"/>
              <a:ext cx="1720" cy="56991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4" name="Line 29"/>
            <p:cNvSpPr>
              <a:spLocks noChangeShapeType="1"/>
            </p:cNvSpPr>
            <p:nvPr/>
          </p:nvSpPr>
          <p:spPr bwMode="auto">
            <a:xfrm>
              <a:off x="1065072" y="5708651"/>
              <a:ext cx="1719" cy="56991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5" name="Line 30"/>
            <p:cNvSpPr>
              <a:spLocks noChangeShapeType="1"/>
            </p:cNvSpPr>
            <p:nvPr/>
          </p:nvSpPr>
          <p:spPr bwMode="auto">
            <a:xfrm>
              <a:off x="1926686" y="4400551"/>
              <a:ext cx="1720" cy="70326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6" name="Line 31"/>
            <p:cNvSpPr>
              <a:spLocks noChangeShapeType="1"/>
            </p:cNvSpPr>
            <p:nvPr/>
          </p:nvSpPr>
          <p:spPr bwMode="auto">
            <a:xfrm>
              <a:off x="2901809" y="3676651"/>
              <a:ext cx="1719" cy="70326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77" name="Picture 32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894" y="6018214"/>
              <a:ext cx="431667" cy="471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33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687" y="3413125"/>
              <a:ext cx="431668" cy="47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9" name="Group 34"/>
            <p:cNvGrpSpPr/>
            <p:nvPr/>
          </p:nvGrpSpPr>
          <p:grpSpPr bwMode="auto">
            <a:xfrm>
              <a:off x="2619763" y="3459164"/>
              <a:ext cx="663840" cy="460375"/>
              <a:chOff x="864" y="1824"/>
              <a:chExt cx="432" cy="288"/>
            </a:xfrm>
          </p:grpSpPr>
          <p:pic>
            <p:nvPicPr>
              <p:cNvPr id="80" name="Picture 35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" y="182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81" name="Picture 36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" y="182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82" name="Picture 37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2674" y="4779964"/>
              <a:ext cx="431668" cy="471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Line 38"/>
            <p:cNvSpPr>
              <a:spLocks noChangeShapeType="1"/>
            </p:cNvSpPr>
            <p:nvPr/>
          </p:nvSpPr>
          <p:spPr bwMode="auto">
            <a:xfrm>
              <a:off x="1175138" y="4379914"/>
              <a:ext cx="7527528" cy="158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4" name="Line 39"/>
            <p:cNvSpPr>
              <a:spLocks noChangeShapeType="1"/>
            </p:cNvSpPr>
            <p:nvPr/>
          </p:nvSpPr>
          <p:spPr bwMode="auto">
            <a:xfrm>
              <a:off x="726272" y="5729289"/>
              <a:ext cx="8488892" cy="158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5" name="Text Box 40"/>
            <p:cNvSpPr txBox="1">
              <a:spLocks noChangeArrowheads="1"/>
            </p:cNvSpPr>
            <p:nvPr/>
          </p:nvSpPr>
          <p:spPr bwMode="auto">
            <a:xfrm>
              <a:off x="1071950" y="3890963"/>
              <a:ext cx="17059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128.30.33.130</a:t>
              </a:r>
              <a:endParaRPr kumimoji="1" lang="en-US" altLang="zh-CN" sz="18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9" name="Text Box 44"/>
            <p:cNvSpPr txBox="1">
              <a:spLocks noChangeArrowheads="1"/>
            </p:cNvSpPr>
            <p:nvPr/>
          </p:nvSpPr>
          <p:spPr bwMode="auto">
            <a:xfrm>
              <a:off x="2906968" y="3897313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0" name="Line 45"/>
            <p:cNvSpPr>
              <a:spLocks noChangeShapeType="1"/>
            </p:cNvSpPr>
            <p:nvPr/>
          </p:nvSpPr>
          <p:spPr bwMode="auto">
            <a:xfrm>
              <a:off x="4516693" y="4400551"/>
              <a:ext cx="1720" cy="56991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91" name="Group 46"/>
            <p:cNvGrpSpPr/>
            <p:nvPr/>
          </p:nvGrpSpPr>
          <p:grpSpPr bwMode="auto">
            <a:xfrm>
              <a:off x="1644641" y="4843464"/>
              <a:ext cx="663840" cy="460375"/>
              <a:chOff x="864" y="1824"/>
              <a:chExt cx="432" cy="288"/>
            </a:xfrm>
          </p:grpSpPr>
          <p:pic>
            <p:nvPicPr>
              <p:cNvPr id="92" name="Picture 4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" y="182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93" name="Picture 48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" y="182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4" name="Text Box 49"/>
            <p:cNvSpPr txBox="1">
              <a:spLocks noChangeArrowheads="1"/>
            </p:cNvSpPr>
            <p:nvPr/>
          </p:nvSpPr>
          <p:spPr bwMode="auto">
            <a:xfrm>
              <a:off x="1214692" y="4826001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  <a:endPara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5" name="Line 50"/>
            <p:cNvSpPr>
              <a:spLocks noChangeShapeType="1"/>
            </p:cNvSpPr>
            <p:nvPr/>
          </p:nvSpPr>
          <p:spPr bwMode="auto">
            <a:xfrm>
              <a:off x="2564730" y="5707063"/>
              <a:ext cx="1719" cy="56991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96" name="Picture 51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516" y="4784725"/>
              <a:ext cx="431668" cy="47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" name="Text Box 52"/>
            <p:cNvSpPr txBox="1">
              <a:spLocks noChangeArrowheads="1"/>
            </p:cNvSpPr>
            <p:nvPr/>
          </p:nvSpPr>
          <p:spPr bwMode="auto">
            <a:xfrm>
              <a:off x="4442742" y="3681414"/>
              <a:ext cx="4963319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子网</a:t>
              </a: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：网络地址 </a:t>
              </a: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128.30.33.128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          </a:t>
              </a: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子网掩码 </a:t>
              </a: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255.255.255.128</a:t>
              </a:r>
              <a:endParaRPr kumimoji="1" lang="en-US" altLang="zh-CN" sz="20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8" name="Text Box 53"/>
            <p:cNvSpPr txBox="1">
              <a:spLocks noChangeArrowheads="1"/>
            </p:cNvSpPr>
            <p:nvPr/>
          </p:nvSpPr>
          <p:spPr bwMode="auto">
            <a:xfrm>
              <a:off x="3789222" y="5229226"/>
              <a:ext cx="14237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目的主机 </a:t>
              </a:r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  <a:endPara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9" name="Text Box 54"/>
            <p:cNvSpPr txBox="1">
              <a:spLocks noChangeArrowheads="1"/>
            </p:cNvSpPr>
            <p:nvPr/>
          </p:nvSpPr>
          <p:spPr bwMode="auto">
            <a:xfrm>
              <a:off x="4647397" y="4760913"/>
              <a:ext cx="17059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128.30.33.138</a:t>
              </a:r>
              <a:endPara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" name="Text Box 55"/>
            <p:cNvSpPr txBox="1">
              <a:spLocks noChangeArrowheads="1"/>
            </p:cNvSpPr>
            <p:nvPr/>
          </p:nvSpPr>
          <p:spPr bwMode="auto">
            <a:xfrm>
              <a:off x="1579288" y="4538663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0</a:t>
              </a:r>
              <a:endPara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1" name="Text Box 56"/>
            <p:cNvSpPr txBox="1">
              <a:spLocks noChangeArrowheads="1"/>
            </p:cNvSpPr>
            <p:nvPr/>
          </p:nvSpPr>
          <p:spPr bwMode="auto">
            <a:xfrm>
              <a:off x="1579288" y="5259388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2" name="Text Box 57"/>
            <p:cNvSpPr txBox="1">
              <a:spLocks noChangeArrowheads="1"/>
            </p:cNvSpPr>
            <p:nvPr/>
          </p:nvSpPr>
          <p:spPr bwMode="auto">
            <a:xfrm>
              <a:off x="1916368" y="4538663"/>
              <a:ext cx="17059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128.30.33.129</a:t>
              </a:r>
              <a:endPara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103" name="Picture 58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5552" y="6016626"/>
              <a:ext cx="433388" cy="473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4" name="Text Box 59"/>
            <p:cNvSpPr txBox="1">
              <a:spLocks noChangeArrowheads="1"/>
            </p:cNvSpPr>
            <p:nvPr/>
          </p:nvSpPr>
          <p:spPr bwMode="auto">
            <a:xfrm>
              <a:off x="1995478" y="5984876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3</a:t>
              </a:r>
              <a:endPara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5" name="Text Box 60"/>
            <p:cNvSpPr txBox="1">
              <a:spLocks noChangeArrowheads="1"/>
            </p:cNvSpPr>
            <p:nvPr/>
          </p:nvSpPr>
          <p:spPr bwMode="auto">
            <a:xfrm>
              <a:off x="1990319" y="5257801"/>
              <a:ext cx="14029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128.30.36.2</a:t>
              </a:r>
              <a:endPara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6" name="Text Box 61"/>
            <p:cNvSpPr txBox="1">
              <a:spLocks noChangeArrowheads="1"/>
            </p:cNvSpPr>
            <p:nvPr/>
          </p:nvSpPr>
          <p:spPr bwMode="auto">
            <a:xfrm>
              <a:off x="4516693" y="5788026"/>
              <a:ext cx="377218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子网</a:t>
              </a: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3</a:t>
              </a: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：网络地址 </a:t>
              </a: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128.30.36.0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          </a:t>
              </a: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子网掩码 </a:t>
              </a: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255.255.255.0</a:t>
              </a:r>
              <a:endParaRPr kumimoji="1" lang="en-US" altLang="zh-CN" sz="20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7" name="Text Box 62"/>
            <p:cNvSpPr txBox="1">
              <a:spLocks noChangeArrowheads="1"/>
            </p:cNvSpPr>
            <p:nvPr/>
          </p:nvSpPr>
          <p:spPr bwMode="auto">
            <a:xfrm>
              <a:off x="2690274" y="6056313"/>
              <a:ext cx="158889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128.30.36.12</a:t>
              </a:r>
              <a:endPara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8" name="Text Box 3"/>
            <p:cNvSpPr txBox="1">
              <a:spLocks noChangeArrowheads="1"/>
            </p:cNvSpPr>
            <p:nvPr/>
          </p:nvSpPr>
          <p:spPr bwMode="auto">
            <a:xfrm>
              <a:off x="1374918" y="3098801"/>
              <a:ext cx="14029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128.30.33.1</a:t>
              </a:r>
              <a:endParaRPr kumimoji="1" lang="en-US" altLang="zh-CN" sz="18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109" name="AutoShape 65"/>
          <p:cNvSpPr>
            <a:spLocks noChangeArrowheads="1"/>
          </p:cNvSpPr>
          <p:nvPr/>
        </p:nvSpPr>
        <p:spPr bwMode="auto">
          <a:xfrm>
            <a:off x="4088904" y="2738900"/>
            <a:ext cx="624285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7188" name="AutoShape 68"/>
          <p:cNvSpPr>
            <a:spLocks noChangeArrowheads="1"/>
          </p:cNvSpPr>
          <p:nvPr/>
        </p:nvSpPr>
        <p:spPr bwMode="auto">
          <a:xfrm rot="20264100">
            <a:off x="2459489" y="1522112"/>
            <a:ext cx="158944" cy="2053478"/>
          </a:xfrm>
          <a:prstGeom prst="downArrow">
            <a:avLst>
              <a:gd name="adj1" fmla="val 50000"/>
              <a:gd name="adj2" fmla="val 179028"/>
            </a:avLst>
          </a:prstGeom>
          <a:solidFill>
            <a:schemeClr val="accent1"/>
          </a:solidFill>
          <a:ln w="9525">
            <a:solidFill>
              <a:srgbClr val="3333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112" name="Group 65"/>
          <p:cNvGrpSpPr/>
          <p:nvPr/>
        </p:nvGrpSpPr>
        <p:grpSpPr bwMode="auto">
          <a:xfrm>
            <a:off x="5607321" y="1654177"/>
            <a:ext cx="2801936" cy="1343026"/>
            <a:chOff x="3247" y="1042"/>
            <a:chExt cx="1765" cy="846"/>
          </a:xfrm>
        </p:grpSpPr>
        <p:sp>
          <p:nvSpPr>
            <p:cNvPr id="113" name="Line 66"/>
            <p:cNvSpPr>
              <a:spLocks noChangeShapeType="1"/>
            </p:cNvSpPr>
            <p:nvPr/>
          </p:nvSpPr>
          <p:spPr bwMode="auto">
            <a:xfrm>
              <a:off x="3878" y="1888"/>
              <a:ext cx="1134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67"/>
            <p:cNvSpPr>
              <a:spLocks noChangeShapeType="1"/>
            </p:cNvSpPr>
            <p:nvPr/>
          </p:nvSpPr>
          <p:spPr bwMode="auto">
            <a:xfrm flipV="1">
              <a:off x="3247" y="1042"/>
              <a:ext cx="142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7183" name="Rectangle 63"/>
          <p:cNvSpPr>
            <a:spLocks noChangeArrowheads="1"/>
          </p:cNvSpPr>
          <p:nvPr/>
        </p:nvSpPr>
        <p:spPr bwMode="auto">
          <a:xfrm>
            <a:off x="267088" y="5328047"/>
            <a:ext cx="9645252" cy="1557337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</a:pP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255.255.255.128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AND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128.30.33.138 = 128.30.33.128</a:t>
            </a:r>
            <a:endParaRPr lang="en-US" altLang="zh-CN" sz="2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algn="ctr">
              <a:lnSpc>
                <a:spcPct val="11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匹配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!</a:t>
            </a:r>
            <a:endParaRPr lang="en-US" altLang="zh-CN" sz="2800" b="1" dirty="0" smtClean="0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pPr algn="ctr">
              <a:lnSpc>
                <a:spcPct val="110000"/>
              </a:lnSpc>
            </a:pP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这表明子网 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 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就是收到的分组所要寻找的目的</a:t>
            </a:r>
            <a:r>
              <a:rPr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网络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。</a:t>
            </a:r>
            <a:endParaRPr lang="en-US" altLang="zh-CN" sz="2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17193" name="Line 73"/>
          <p:cNvSpPr>
            <a:spLocks noChangeShapeType="1"/>
          </p:cNvSpPr>
          <p:nvPr/>
        </p:nvSpPr>
        <p:spPr bwMode="auto">
          <a:xfrm>
            <a:off x="6033121" y="2997200"/>
            <a:ext cx="1836646" cy="2601358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7190" name="Group 70"/>
          <p:cNvGrpSpPr/>
          <p:nvPr/>
        </p:nvGrpSpPr>
        <p:grpSpPr bwMode="auto">
          <a:xfrm>
            <a:off x="4830895" y="2997200"/>
            <a:ext cx="4082786" cy="2859088"/>
            <a:chOff x="2809" y="1888"/>
            <a:chExt cx="2374" cy="1801"/>
          </a:xfrm>
        </p:grpSpPr>
        <p:sp>
          <p:nvSpPr>
            <p:cNvPr id="517191" name="Line 71"/>
            <p:cNvSpPr>
              <a:spLocks noChangeShapeType="1"/>
            </p:cNvSpPr>
            <p:nvPr/>
          </p:nvSpPr>
          <p:spPr bwMode="auto">
            <a:xfrm>
              <a:off x="2809" y="1888"/>
              <a:ext cx="86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92" name="Line 72"/>
            <p:cNvSpPr>
              <a:spLocks noChangeShapeType="1"/>
            </p:cNvSpPr>
            <p:nvPr/>
          </p:nvSpPr>
          <p:spPr bwMode="auto">
            <a:xfrm flipV="1">
              <a:off x="3969" y="3689"/>
              <a:ext cx="1214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" name="Text Box 74"/>
          <p:cNvSpPr txBox="1">
            <a:spLocks noChangeArrowheads="1"/>
          </p:cNvSpPr>
          <p:nvPr/>
        </p:nvSpPr>
        <p:spPr bwMode="auto">
          <a:xfrm>
            <a:off x="6156894" y="3883695"/>
            <a:ext cx="1316386" cy="769441"/>
          </a:xfrm>
          <a:prstGeom prst="rect">
            <a:avLst/>
          </a:prstGeom>
          <a:solidFill>
            <a:srgbClr val="FFC000"/>
          </a:solidFill>
          <a:ln w="76200" cmpd="tri">
            <a:solidFill>
              <a:srgbClr val="333399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一致</a:t>
            </a:r>
            <a:endParaRPr lang="zh-CN" altLang="en-US" sz="4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0"/>
                                        <p:tgtEl>
                                          <p:spTgt spid="51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51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  <p:bldP spid="109" grpId="2" animBg="1"/>
      <p:bldP spid="517183" grpId="0" animBg="1"/>
      <p:bldP spid="517193" grpId="0" animBg="1"/>
      <p:bldP spid="1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</a:t>
            </a:r>
            <a:r>
              <a:rPr lang="zh-CN" altLang="en-US" dirty="0"/>
              <a:t>分类编址 </a:t>
            </a:r>
            <a:r>
              <a:rPr lang="en-US" altLang="zh-CN" dirty="0" smtClean="0"/>
              <a:t>CIDR</a:t>
            </a:r>
            <a:endParaRPr lang="zh-CN" altLang="en-US" dirty="0"/>
          </a:p>
        </p:txBody>
      </p:sp>
      <p:sp>
        <p:nvSpPr>
          <p:cNvPr id="52019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4400" dirty="0">
                <a:solidFill>
                  <a:srgbClr val="333399"/>
                </a:solidFill>
                <a:cs typeface="+mj-cs"/>
              </a:rPr>
              <a:t>1.  </a:t>
            </a:r>
            <a:r>
              <a:rPr lang="zh-CN" altLang="en-US" sz="4400" dirty="0">
                <a:solidFill>
                  <a:srgbClr val="333399"/>
                </a:solidFill>
                <a:cs typeface="+mj-cs"/>
              </a:rPr>
              <a:t>网络前缀</a:t>
            </a:r>
            <a:endParaRPr lang="en-US" altLang="zh-CN" sz="4400" dirty="0">
              <a:solidFill>
                <a:srgbClr val="333399"/>
              </a:solidFill>
              <a:cs typeface="+mj-cs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划分</a:t>
            </a:r>
            <a:r>
              <a:rPr lang="zh-CN" altLang="en-US" sz="2800" dirty="0"/>
              <a:t>子网在一定程度上缓解</a:t>
            </a:r>
            <a:r>
              <a:rPr lang="zh-CN" altLang="en-US" sz="2800" dirty="0" smtClean="0"/>
              <a:t>了互联网在</a:t>
            </a:r>
            <a:r>
              <a:rPr lang="zh-CN" altLang="en-US" sz="2800" dirty="0"/>
              <a:t>发展中</a:t>
            </a:r>
            <a:r>
              <a:rPr lang="zh-CN" altLang="en-US" sz="2800" dirty="0" smtClean="0"/>
              <a:t>遇到</a:t>
            </a:r>
            <a:r>
              <a:rPr lang="zh-CN" altLang="en-US" sz="2800" dirty="0"/>
              <a:t>的困难。然而在</a:t>
            </a:r>
            <a:r>
              <a:rPr lang="zh-CN" altLang="en-US" sz="1600" dirty="0"/>
              <a:t> </a:t>
            </a:r>
            <a:r>
              <a:rPr lang="en-US" altLang="zh-CN" sz="2800" dirty="0"/>
              <a:t>1992</a:t>
            </a:r>
            <a:r>
              <a:rPr lang="en-US" altLang="zh-CN" sz="1600" dirty="0"/>
              <a:t> </a:t>
            </a:r>
            <a:r>
              <a:rPr lang="zh-CN" altLang="en-US" sz="2800" dirty="0" smtClean="0"/>
              <a:t>年互联网仍然</a:t>
            </a:r>
            <a:r>
              <a:rPr lang="zh-CN" altLang="en-US" sz="2800" dirty="0"/>
              <a:t>面临三个</a:t>
            </a:r>
            <a:r>
              <a:rPr lang="zh-CN" altLang="en-US" sz="2800" dirty="0" smtClean="0"/>
              <a:t>必须</a:t>
            </a:r>
            <a:r>
              <a:rPr lang="zh-CN" altLang="en-US" sz="2800" dirty="0"/>
              <a:t>尽早解决的</a:t>
            </a:r>
            <a:r>
              <a:rPr lang="zh-CN" altLang="en-US" sz="2800" dirty="0" smtClean="0"/>
              <a:t>问题：</a:t>
            </a:r>
            <a:endParaRPr lang="zh-CN" altLang="en-US" sz="2800" dirty="0"/>
          </a:p>
          <a:p>
            <a:pPr algn="just"/>
            <a:r>
              <a:rPr lang="en-US" altLang="zh-CN" sz="2800" dirty="0" smtClean="0"/>
              <a:t>(1) B </a:t>
            </a:r>
            <a:r>
              <a:rPr lang="zh-CN" altLang="en-US" sz="2800" dirty="0"/>
              <a:t>类地址在 </a:t>
            </a:r>
            <a:r>
              <a:rPr lang="en-US" altLang="zh-CN" sz="2800" dirty="0"/>
              <a:t>1992 </a:t>
            </a:r>
            <a:r>
              <a:rPr lang="zh-CN" altLang="en-US" sz="2800" dirty="0"/>
              <a:t>年已分配了近一半，眼看就要在 </a:t>
            </a:r>
            <a:r>
              <a:rPr lang="en-US" altLang="zh-CN" sz="2800" dirty="0"/>
              <a:t>1994 </a:t>
            </a:r>
            <a:r>
              <a:rPr lang="zh-CN" altLang="en-US" sz="2800" dirty="0"/>
              <a:t>年 </a:t>
            </a:r>
            <a:r>
              <a:rPr lang="en-US" altLang="zh-CN" sz="2800" dirty="0"/>
              <a:t>3 </a:t>
            </a:r>
            <a:r>
              <a:rPr lang="zh-CN" altLang="en-US" sz="2800" dirty="0"/>
              <a:t>月全部分配完毕！</a:t>
            </a:r>
            <a:endParaRPr lang="zh-CN" altLang="en-US" sz="2800" dirty="0"/>
          </a:p>
          <a:p>
            <a:pPr algn="just"/>
            <a:r>
              <a:rPr lang="en-US" altLang="zh-CN" sz="2800" dirty="0" smtClean="0"/>
              <a:t>(2) </a:t>
            </a:r>
            <a:r>
              <a:rPr lang="zh-CN" altLang="en-US" sz="2800" dirty="0"/>
              <a:t>互联网主干网上的路由表中的项目数急剧增长（从几千个增长到几万个）。</a:t>
            </a:r>
            <a:endParaRPr lang="zh-CN" altLang="en-US" sz="2800" dirty="0"/>
          </a:p>
          <a:p>
            <a:pPr algn="just"/>
            <a:r>
              <a:rPr lang="en-US" altLang="zh-CN" sz="2800" dirty="0" smtClean="0"/>
              <a:t>(3) </a:t>
            </a:r>
            <a:r>
              <a:rPr lang="zh-CN" altLang="en-US" sz="2800" dirty="0" smtClean="0"/>
              <a:t>整个 </a:t>
            </a:r>
            <a:r>
              <a:rPr lang="en-US" altLang="zh-CN" sz="2800" dirty="0"/>
              <a:t>IPv4 </a:t>
            </a:r>
            <a:r>
              <a:rPr lang="zh-CN" altLang="en-US" sz="2800" dirty="0"/>
              <a:t>的地址空间最终将全部耗尽。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IP </a:t>
            </a:r>
            <a:r>
              <a:rPr lang="zh-CN" altLang="en-US" dirty="0"/>
              <a:t>编址问题的演进 </a:t>
            </a:r>
            <a:endParaRPr lang="zh-CN" altLang="en-US" dirty="0"/>
          </a:p>
        </p:txBody>
      </p:sp>
      <p:sp>
        <p:nvSpPr>
          <p:cNvPr id="5212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1987 </a:t>
            </a:r>
            <a:r>
              <a:rPr lang="zh-CN" altLang="en-US" dirty="0"/>
              <a:t>年，</a:t>
            </a:r>
            <a:r>
              <a:rPr lang="en-US" altLang="zh-CN" dirty="0"/>
              <a:t>RFC 1009 </a:t>
            </a:r>
            <a:r>
              <a:rPr lang="zh-CN" altLang="en-US" dirty="0"/>
              <a:t>就指明了在一个划分子网的网络中可同时使用几个不同的子网掩码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使用</a:t>
            </a:r>
            <a:r>
              <a:rPr lang="zh-CN" altLang="en-US" dirty="0">
                <a:solidFill>
                  <a:srgbClr val="FF0000"/>
                </a:solidFill>
              </a:rPr>
              <a:t>变长子网掩码 </a:t>
            </a:r>
            <a:r>
              <a:rPr lang="en-US" altLang="zh-CN" dirty="0">
                <a:solidFill>
                  <a:srgbClr val="FF0000"/>
                </a:solidFill>
              </a:rPr>
              <a:t>VLSM </a:t>
            </a:r>
            <a:r>
              <a:rPr lang="en-US" altLang="zh-CN" dirty="0"/>
              <a:t>(Variable Length Subnet Mask)</a:t>
            </a:r>
            <a:r>
              <a:rPr lang="zh-CN" altLang="en-US" dirty="0"/>
              <a:t>可进一步提高 </a:t>
            </a:r>
            <a:r>
              <a:rPr lang="en-US" altLang="zh-CN" dirty="0"/>
              <a:t>IP </a:t>
            </a:r>
            <a:r>
              <a:rPr lang="zh-CN" altLang="en-US" dirty="0"/>
              <a:t>地址资源的利用率。</a:t>
            </a:r>
            <a:endParaRPr lang="zh-CN" altLang="en-US" dirty="0"/>
          </a:p>
          <a:p>
            <a:pPr algn="just"/>
            <a:r>
              <a:rPr lang="zh-CN" altLang="en-US" dirty="0"/>
              <a:t>在 </a:t>
            </a:r>
            <a:r>
              <a:rPr lang="en-US" altLang="zh-CN" dirty="0"/>
              <a:t>VLSM </a:t>
            </a:r>
            <a:r>
              <a:rPr lang="zh-CN" altLang="en-US" dirty="0"/>
              <a:t>的基础上又进一步研究出无分类编址方法，它的正式名字是</a:t>
            </a:r>
            <a:r>
              <a:rPr lang="zh-CN" altLang="en-US" dirty="0">
                <a:solidFill>
                  <a:srgbClr val="FF0000"/>
                </a:solidFill>
              </a:rPr>
              <a:t>无分类域间路由选择 </a:t>
            </a:r>
            <a:r>
              <a:rPr lang="en-US" altLang="zh-CN" dirty="0">
                <a:solidFill>
                  <a:srgbClr val="FF0000"/>
                </a:solidFill>
              </a:rPr>
              <a:t>CIDR</a:t>
            </a:r>
            <a:r>
              <a:rPr lang="en-US" altLang="zh-CN" dirty="0"/>
              <a:t> (Classless Inter-Domain Routing)</a:t>
            </a:r>
            <a:r>
              <a:rPr lang="zh-CN" altLang="en-US" dirty="0"/>
              <a:t>。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N(myzh)Icon">
  <a:themeElements>
    <a:clrScheme name="演示稿（水平）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演示稿（水平）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</a:defRPr>
        </a:defPPr>
      </a:lstStyle>
    </a:lnDef>
  </a:objectDefaults>
  <a:extraClrSchemeLst>
    <a:extraClrScheme>
      <a:clrScheme name="演示稿（水平）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CN(myzh)Icon</Template>
  <TotalTime>0</TotalTime>
  <Words>8488</Words>
  <Application>WPS Presentation</Application>
  <PresentationFormat>A4 纸张(210x297 毫米)</PresentationFormat>
  <Paragraphs>787</Paragraphs>
  <Slides>23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</vt:lpstr>
      <vt:lpstr>宋体</vt:lpstr>
      <vt:lpstr>Wingdings</vt:lpstr>
      <vt:lpstr>DejaVu Sans</vt:lpstr>
      <vt:lpstr>文泉驿微米黑</vt:lpstr>
      <vt:lpstr>Times New Roman</vt:lpstr>
      <vt:lpstr>黑体</vt:lpstr>
      <vt:lpstr>Symbol</vt:lpstr>
      <vt:lpstr>Tahoma</vt:lpstr>
      <vt:lpstr>Pothana2000</vt:lpstr>
      <vt:lpstr>Tahoma</vt:lpstr>
      <vt:lpstr>黑体</vt:lpstr>
      <vt:lpstr>微软雅黑</vt:lpstr>
      <vt:lpstr>宋体</vt:lpstr>
      <vt:lpstr>Arial Unicode MS</vt:lpstr>
      <vt:lpstr>文泉驿正黑</vt:lpstr>
      <vt:lpstr>CN(myzh)Icon</vt:lpstr>
      <vt:lpstr>在划分子网情况下路由器转发分组的算法 </vt:lpstr>
      <vt:lpstr>【例4-4】已知互联网和路由器 R1 中的路由表。主机 H1 向 H2 发送分组。试讨论 R1 收到 H1  向 H2 发送的分组后查找路由表的过程。 </vt:lpstr>
      <vt:lpstr>主机 H1 要发送分组给 H2 </vt:lpstr>
      <vt:lpstr>主机 H1 首先将 本子网的子网掩码 255.255.255.128 与分组的 IP 地址 128.30.33.138 逐比特相“与”(AND 操作) </vt:lpstr>
      <vt:lpstr>因此 H1 必须把分组传送到路由器 R1 然后逐项查找路由表</vt:lpstr>
      <vt:lpstr>路由器 R1 收到分组后就用路由表中第 1 个项目的 子网掩码和 128.30.33.138 逐比特 AND 操作 </vt:lpstr>
      <vt:lpstr>路由器 R1 收到分组后就用路由表中第 1 个项目的 子网掩码和 128.30.33.138 逐比特 AND 操作 </vt:lpstr>
      <vt:lpstr>无分类编址 CIDR</vt:lpstr>
      <vt:lpstr>IP 编址问题的演进 </vt:lpstr>
      <vt:lpstr>CIDR 最主要的特点 </vt:lpstr>
      <vt:lpstr>无分类的两级编址 </vt:lpstr>
      <vt:lpstr>CIDR 地址块 </vt:lpstr>
      <vt:lpstr>128.14.32.0/20 表示的地址（212 个地址）</vt:lpstr>
      <vt:lpstr>路由聚合 (route aggregation) </vt:lpstr>
      <vt:lpstr>CIDR 记法的其他形式 </vt:lpstr>
      <vt:lpstr>PowerPoint 演示文稿</vt:lpstr>
      <vt:lpstr>构成超网 </vt:lpstr>
      <vt:lpstr>PowerPoint 演示文稿</vt:lpstr>
      <vt:lpstr>PowerPoint 演示文稿</vt:lpstr>
      <vt:lpstr>2. 最长前缀匹配</vt:lpstr>
      <vt:lpstr>PowerPoint 演示文稿</vt:lpstr>
      <vt:lpstr>PowerPoint 演示文稿</vt:lpstr>
      <vt:lpstr>PowerPoint 演示文稿</vt:lpstr>
    </vt:vector>
  </TitlesOfParts>
  <Company>920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2 章  物理层</dc:title>
  <dc:creator>920</dc:creator>
  <cp:lastModifiedBy>godlovesjonny</cp:lastModifiedBy>
  <cp:revision>31</cp:revision>
  <dcterms:created xsi:type="dcterms:W3CDTF">2020-05-13T02:02:30Z</dcterms:created>
  <dcterms:modified xsi:type="dcterms:W3CDTF">2020-05-13T02:02:30Z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  <property fmtid="{D5CDD505-2E9C-101B-9397-08002B2CF9AE}" pid="3" name="KSOProductBuildVer">
    <vt:lpwstr>1033-11.1.0.9505</vt:lpwstr>
  </property>
</Properties>
</file>