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</p:sldMasterIdLst>
  <p:notesMasterIdLst>
    <p:notesMasterId r:id="rId5"/>
  </p:notesMasterIdLst>
  <p:sldIdLst>
    <p:sldId id="260" r:id="rId4"/>
    <p:sldId id="315" r:id="rId6"/>
    <p:sldId id="314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265" r:id="rId20"/>
  </p:sldIdLst>
  <p:sldSz cx="12192000" cy="6858000"/>
  <p:notesSz cx="6858000" cy="9144000"/>
  <p:defaultTextStyle>
    <a:defPPr>
      <a:defRPr lang="zh-CN"/>
    </a:defPPr>
    <a:lvl1pPr algn="l" defTabSz="91313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5930" indent="1905" algn="l" defTabSz="91313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3130" indent="1905" algn="l" defTabSz="91313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0330" indent="1905" algn="l" defTabSz="91313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7530" indent="1905" algn="l" defTabSz="91313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刘云轩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7B0C7"/>
    <a:srgbClr val="F4925C"/>
    <a:srgbClr val="94BDD4"/>
    <a:srgbClr val="90B9D1"/>
    <a:srgbClr val="556C92"/>
    <a:srgbClr val="FF3300"/>
    <a:srgbClr val="012E57"/>
    <a:srgbClr val="E17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68" autoAdjust="0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-330" y="-618"/>
      </p:cViewPr>
      <p:guideLst>
        <p:guide orient="horz" pos="2160"/>
        <p:guide orient="horz" pos="4156"/>
        <p:guide orient="horz" pos="187"/>
        <p:guide pos="3840"/>
        <p:guide pos="7491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40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65C4E1-1B39-4631-84B9-E91E8C2E4C72}" type="datetimeFigureOut">
              <a:rPr lang="zh-CN" altLang="en-US"/>
            </a:fld>
            <a:endParaRPr lang="zh-CN" altLang="en-US"/>
          </a:p>
        </p:txBody>
      </p:sp>
      <p:sp>
        <p:nvSpPr>
          <p:cNvPr id="2048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40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98E0DA3-58B7-4836-BC36-5ADAE7E0835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BD76947C-0F02-4031-92AA-4977B8A2FC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D8AF0352-A0F9-4F45-88A4-1F42059AB92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42415D77-7B32-42B6-B3C9-FDC97E8667D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DC9F7F8D-DFA2-4161-965E-2CB7472045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0903D5AC-EEC4-4C5F-B489-07D0BAEAC4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4AC29B80-5D41-47BB-BF0E-1829E070BA1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513F346B-8679-41F0-BD70-655DD143C58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55521F3E-BB2C-426F-A3DD-2C8A71F9BC1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E7EE352C-F3DE-45B9-BC98-9EAA83E0B35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B1ED69FB-F57F-4AF8-944B-952CC5587D2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7F61235A-74D8-4BB3-8AD1-D32ACF30BCC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7D5C9927-5A8A-4F31-AB39-49527E1EDE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89A4F4B0-2C11-4613-B968-32F1EB61D01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93C2DECA-3218-477D-B29E-DC82AEFFF4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C80A6116-9225-4A93-AD97-824B22DFED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fld id="{A8646325-2330-4E15-AE60-C4571D2B667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2DD86-110D-46BF-9E9E-A2EA77969A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1881-1936-469A-BD2D-BE48F887F6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5F053-CEFC-4782-803F-38A2AE5C34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45899-B5EC-4910-B983-4B07A8D478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50928-313C-4867-933D-023DDA54C4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CF806-CB57-45B7-8C81-46F26A9101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EC763-624E-4446-B093-CC75C85009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260C-033B-4504-9123-8D6FAACFF8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94B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6063" y="238125"/>
            <a:ext cx="10572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22384">
            <a:off x="9921081" y="5458619"/>
            <a:ext cx="75882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1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737665">
            <a:off x="7823994" y="6131719"/>
            <a:ext cx="542925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737665">
            <a:off x="10715625" y="6207125"/>
            <a:ext cx="54133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793517">
            <a:off x="8815388" y="6132513"/>
            <a:ext cx="541337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793517">
            <a:off x="11591925" y="5837238"/>
            <a:ext cx="542925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793517">
            <a:off x="7121525" y="5891213"/>
            <a:ext cx="336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793517">
            <a:off x="7156450" y="6232525"/>
            <a:ext cx="334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1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793517">
            <a:off x="7667625" y="5991225"/>
            <a:ext cx="336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0555872">
            <a:off x="8443913" y="5945188"/>
            <a:ext cx="5429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159875" y="5980113"/>
            <a:ext cx="92075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20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23538" y="5621338"/>
            <a:ext cx="10572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02375" y="6226175"/>
            <a:ext cx="92075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2655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0" fontAlgn="auto"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565B08-4B46-4058-9424-52E0B0FD61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5"/>
          </p:nvPr>
        </p:nvSpPr>
        <p:spPr>
          <a:xfrm>
            <a:off x="9291638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0" fontAlgn="auto"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D98755-03DE-4F77-ABDA-96200A253D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4267226">
            <a:off x="2451894" y="378619"/>
            <a:ext cx="5826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燕尾形 13"/>
          <p:cNvSpPr/>
          <p:nvPr userDrawn="1"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4" name="图片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291638" y="5921375"/>
            <a:ext cx="6524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50488" y="5770563"/>
            <a:ext cx="92233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407775" y="6289675"/>
            <a:ext cx="469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131550" y="5486400"/>
            <a:ext cx="7461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7856502">
            <a:off x="9990931" y="6284119"/>
            <a:ext cx="3762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9004920">
            <a:off x="11839575" y="5997575"/>
            <a:ext cx="3746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2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3338" y="590550"/>
            <a:ext cx="650875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2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5875" y="1338263"/>
            <a:ext cx="469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2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684338" y="-4763"/>
            <a:ext cx="922337" cy="93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2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12938" y="831850"/>
            <a:ext cx="4699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2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7888" y="314325"/>
            <a:ext cx="744537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2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6409616">
            <a:off x="747713" y="925513"/>
            <a:ext cx="376237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6409616">
            <a:off x="471488" y="222250"/>
            <a:ext cx="37623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 userDrawn="1"/>
        </p:nvGrpSpPr>
        <p:grpSpPr>
          <a:xfrm>
            <a:off x="11232571" y="6282448"/>
            <a:ext cx="958165" cy="384043"/>
            <a:chOff x="8424428" y="4716750"/>
            <a:chExt cx="718624" cy="288032"/>
          </a:xfrm>
          <a:solidFill>
            <a:srgbClr val="BFBFBF"/>
          </a:solidFill>
        </p:grpSpPr>
        <p:sp>
          <p:nvSpPr>
            <p:cNvPr id="4" name="圆角矩形 8"/>
            <p:cNvSpPr/>
            <p:nvPr/>
          </p:nvSpPr>
          <p:spPr>
            <a:xfrm>
              <a:off x="8424428" y="4716750"/>
              <a:ext cx="468052" cy="288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" name="矩形 9"/>
            <p:cNvSpPr/>
            <p:nvPr/>
          </p:nvSpPr>
          <p:spPr>
            <a:xfrm>
              <a:off x="8820472" y="4948014"/>
              <a:ext cx="322580" cy="56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6" name="TextBox 10"/>
          <p:cNvSpPr txBox="1"/>
          <p:nvPr userDrawn="1"/>
        </p:nvSpPr>
        <p:spPr>
          <a:xfrm>
            <a:off x="11301413" y="6248400"/>
            <a:ext cx="471487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34BDBBB-3817-4B47-B55F-7C8FD0CD3DD0}" type="slidenum">
              <a:rPr lang="zh-CN" altLang="en-US" sz="213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</a:fld>
            <a:endParaRPr lang="zh-CN" altLang="en-US" sz="213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" name="直接连接符 20"/>
          <p:cNvCxnSpPr/>
          <p:nvPr userDrawn="1"/>
        </p:nvCxnSpPr>
        <p:spPr>
          <a:xfrm>
            <a:off x="623888" y="669925"/>
            <a:ext cx="40068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1"/>
          <p:cNvCxnSpPr/>
          <p:nvPr userDrawn="1"/>
        </p:nvCxnSpPr>
        <p:spPr>
          <a:xfrm>
            <a:off x="7654925" y="669925"/>
            <a:ext cx="40068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805" y="427269"/>
            <a:ext cx="11896856" cy="46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865" b="1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B5AD98-9CC7-454A-B726-658967B163A5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2BBDD7-C917-4693-903F-D7F03FBD1C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04ACA-2921-4A6D-86DA-FEE76AC92B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FD737-9A19-4600-831A-CF7B82272C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9C87E-4D9E-4F27-B4CE-7AEB2C5023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姚体"/>
          <a:ea typeface="微软雅黑" pitchFamily="34" charset="-122"/>
          <a:cs typeface="Arial" panose="0208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姚体"/>
          <a:ea typeface="微软雅黑" pitchFamily="34" charset="-122"/>
          <a:cs typeface="Arial" panose="0208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姚体"/>
          <a:ea typeface="微软雅黑" pitchFamily="34" charset="-122"/>
          <a:cs typeface="Arial" panose="0208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姚体"/>
          <a:ea typeface="微软雅黑" pitchFamily="34" charset="-122"/>
          <a:cs typeface="Arial" panose="0208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姚体"/>
          <a:ea typeface="微软雅黑" pitchFamily="34" charset="-122"/>
          <a:cs typeface="Arial" panose="0208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姚体"/>
          <a:ea typeface="微软雅黑" pitchFamily="34" charset="-122"/>
          <a:cs typeface="Arial" panose="0208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姚体"/>
          <a:ea typeface="微软雅黑" pitchFamily="34" charset="-122"/>
          <a:cs typeface="Arial" panose="0208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姚体"/>
          <a:ea typeface="微软雅黑" pitchFamily="34" charset="-122"/>
          <a:cs typeface="Arial" panose="0208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3F2805-8F6F-4A9F-9495-FA112DF58C3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cs typeface="Arial" panose="0208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cs typeface="Arial" panose="0208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cs typeface="Arial" panose="0208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cs typeface="Arial" panose="0208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cs typeface="Arial" panose="0208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cs typeface="Arial" panose="0208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cs typeface="Arial" panose="0208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cs typeface="Arial" panose="0208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audio" Target="NULL" TargetMode="Externa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5" y="5305425"/>
            <a:ext cx="11398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>
          <a:xfrm>
            <a:off x="2651125" y="3613150"/>
            <a:ext cx="6480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Shape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613900" y="-129222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14313" y="2782888"/>
            <a:ext cx="1754188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0963" y="152400"/>
            <a:ext cx="1754188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53181" y="2024856"/>
            <a:ext cx="62865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257810">
            <a:off x="11328400" y="1798638"/>
            <a:ext cx="6302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319088" y="4938713"/>
            <a:ext cx="374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3192463" y="6146800"/>
            <a:ext cx="37623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2382838" y="6142038"/>
            <a:ext cx="376237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1328738" y="5548313"/>
            <a:ext cx="63023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3313" y="2628900"/>
            <a:ext cx="95885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9" name="文本框 13"/>
          <p:cNvSpPr txBox="1">
            <a:spLocks noChangeArrowheads="1"/>
          </p:cNvSpPr>
          <p:nvPr/>
        </p:nvSpPr>
        <p:spPr bwMode="auto">
          <a:xfrm>
            <a:off x="2297113" y="1760538"/>
            <a:ext cx="7316787" cy="173672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>
                <a:solidFill>
                  <a:schemeClr val="bg1"/>
                </a:solidFill>
                <a:latin typeface="方正姚体"/>
                <a:ea typeface="微软雅黑" pitchFamily="34" charset="-122"/>
              </a:rPr>
              <a:t>单片机原理及接口技术</a:t>
            </a:r>
            <a:endParaRPr lang="en-US" altLang="zh-CN" sz="5400" b="1">
              <a:solidFill>
                <a:schemeClr val="bg1"/>
              </a:solidFill>
              <a:latin typeface="方正姚体"/>
              <a:ea typeface="微软雅黑" pitchFamily="34" charset="-122"/>
            </a:endParaRPr>
          </a:p>
          <a:p>
            <a:pPr algn="ctr">
              <a:defRPr/>
            </a:pPr>
            <a:endParaRPr lang="zh-CN" altLang="en-US" sz="5400" b="1">
              <a:solidFill>
                <a:schemeClr val="bg1"/>
              </a:solidFill>
              <a:latin typeface="方正姚体"/>
              <a:ea typeface="微软雅黑" pitchFamily="34" charset="-122"/>
            </a:endParaRPr>
          </a:p>
        </p:txBody>
      </p:sp>
      <p:sp>
        <p:nvSpPr>
          <p:cNvPr id="48" name="MH_Text_1"/>
          <p:cNvSpPr txBox="1"/>
          <p:nvPr/>
        </p:nvSpPr>
        <p:spPr>
          <a:xfrm>
            <a:off x="2828925" y="4116388"/>
            <a:ext cx="6416675" cy="1784350"/>
          </a:xfrm>
          <a:prstGeom prst="rect">
            <a:avLst/>
          </a:prstGeom>
          <a:noFill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/>
                <a:ea typeface="微软雅黑" pitchFamily="34" charset="-122"/>
              </a:rPr>
              <a:t>绪    论</a:t>
            </a:r>
            <a:endParaRPr lang="zh-CN" altLang="en-US" sz="6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9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10" grpId="0"/>
      <p:bldP spid="21529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4338" y="1085850"/>
            <a:ext cx="9839325" cy="6202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Atmel:   ISP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 </a:t>
            </a:r>
            <a:r>
              <a:rPr kumimoji="1"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AT89S51/52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USB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  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89C5130/5136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Cyress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51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内核集中于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USB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控制器接口上。 </a:t>
            </a:r>
            <a:endParaRPr kumimoji="1"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如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CY7C64345XX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 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CY7C68XXX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Maxim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：采用加密技术、增加网络功能的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51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单片机。</a:t>
            </a:r>
            <a:endParaRPr kumimoji="1"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如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DS87XX  DS5250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等</a:t>
            </a:r>
            <a:endParaRPr kumimoji="1"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Silicon 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：集成了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ADC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DAC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USB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、温度传感器的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C8051</a:t>
            </a:r>
            <a:endParaRPr kumimoji="1"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系列。</a:t>
            </a:r>
            <a:endParaRPr kumimoji="1"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ADI:    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8051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内核的符合工业标准的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ADUc812/848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系列。</a:t>
            </a:r>
            <a:endParaRPr kumimoji="1"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中国南通国芯微电子公司：南通普芯的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STC89CXX</a:t>
            </a:r>
            <a:endParaRPr kumimoji="1" lang="zh-CN" altLang="en-US" sz="20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中国上海普芯达公司：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CW89F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 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CW89FE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系列。</a:t>
            </a:r>
            <a:endParaRPr kumimoji="1" lang="zh-CN" altLang="en-US" sz="20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35000"/>
              </a:spcBef>
              <a:buClr>
                <a:schemeClr val="accent2"/>
              </a:buClr>
              <a:buSzPct val="80000"/>
            </a:pPr>
            <a:endParaRPr kumimoji="1" lang="zh-CN" altLang="en-US" sz="20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000" b="1">
              <a:latin typeface="方正姚体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5138" y="1633538"/>
            <a:ext cx="9283700" cy="4546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      目前为止，</a:t>
            </a: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8051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单片机已有数百个品种，并且还不断推出功能更全更强的</a:t>
            </a: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产品，如能直接使用</a:t>
            </a: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USB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接口的</a:t>
            </a: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单片机，不少大规模集成芯片把</a:t>
            </a: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单片机作核心集成于专用芯片内，还有指令与</a:t>
            </a: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单片机兼容的</a:t>
            </a: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 16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位单片机</a:t>
            </a: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.......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，其他类型的单片机均未发展到如此规模，这些都保证了</a:t>
            </a: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单片机的先进性和广泛适用性。</a:t>
            </a:r>
            <a:endParaRPr kumimoji="1"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因此</a:t>
            </a:r>
            <a:r>
              <a:rPr kumimoji="1" lang="en-US" altLang="zh-CN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1" lang="zh-CN" altLang="en-US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单片机成为教学的首选机型。</a:t>
            </a:r>
            <a:endParaRPr kumimoji="1" lang="zh-CN" altLang="en-US" sz="24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400" b="1"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84338" y="1081088"/>
            <a:ext cx="9839325" cy="5226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8051</a:t>
            </a:r>
            <a:r>
              <a:rPr kumimoji="1" lang="zh-CN" altLang="en-US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系列单片机类型</a:t>
            </a:r>
            <a:endParaRPr kumimoji="1" lang="en-US" altLang="zh-CN" sz="2400" b="1">
              <a:solidFill>
                <a:srgbClr val="FD9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8051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系列单片机品种很多，如果按照存储器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配置状态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可划分为：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片内无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EPROM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型，如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80(C)3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片内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型，如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80(C)5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片内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EPROM,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87(C)5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片内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FLASH EEPROM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型，如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89C5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; 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片内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EEPROM  ISP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可在系统编程）如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89S5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492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>
                <a:solidFill>
                  <a:srgbClr val="E17A09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80(C)3</a:t>
            </a: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可表示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803</a:t>
            </a: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803</a:t>
            </a: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种产品。</a:t>
            </a:r>
            <a:endParaRPr lang="zh-CN" altLang="en-US" sz="2000" b="1">
              <a:solidFill>
                <a:srgbClr val="294B7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294B7D"/>
                </a:solidFill>
                <a:latin typeface="微软雅黑" pitchFamily="34" charset="-122"/>
                <a:ea typeface="微软雅黑" pitchFamily="34" charset="-122"/>
              </a:rPr>
              <a:t>        它们的区别后面会介绍。</a:t>
            </a:r>
            <a:endParaRPr lang="zh-CN" altLang="en-US" sz="2000" b="1">
              <a:solidFill>
                <a:srgbClr val="294B7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294B7D"/>
                </a:solidFill>
                <a:latin typeface="方正姚体"/>
                <a:ea typeface="微软雅黑" pitchFamily="34" charset="-122"/>
              </a:rPr>
              <a:t>                                              </a:t>
            </a:r>
            <a:endParaRPr lang="zh-CN" altLang="en-US" sz="2000" b="1">
              <a:solidFill>
                <a:srgbClr val="294B7D"/>
              </a:solidFill>
              <a:latin typeface="方正姚体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294B7D"/>
              </a:solidFill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2575" y="785813"/>
            <a:ext cx="9839325" cy="5797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kumimoji="1" lang="zh-CN" altLang="en-US" sz="2000" dirty="0">
                <a:latin typeface="+mn-ea"/>
                <a:ea typeface="+mn-ea"/>
              </a:rPr>
              <a:t>如果按照其功能，则可划分以下一些类型</a:t>
            </a:r>
            <a:endParaRPr kumimoji="1" lang="en-US" altLang="zh-CN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1.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基本型（普通型） 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zh-CN" altLang="en-US" sz="2000" dirty="0">
                <a:latin typeface="+mn-ea"/>
                <a:ea typeface="+mn-ea"/>
              </a:rPr>
              <a:t>基本型有</a:t>
            </a:r>
            <a:r>
              <a:rPr lang="en-US" altLang="zh-CN" sz="2000" dirty="0">
                <a:latin typeface="+mn-ea"/>
                <a:ea typeface="+mn-ea"/>
              </a:rPr>
              <a:t>8031(</a:t>
            </a:r>
            <a:r>
              <a:rPr lang="zh-CN" altLang="en-US" sz="2000" dirty="0">
                <a:latin typeface="+mn-ea"/>
                <a:ea typeface="+mn-ea"/>
              </a:rPr>
              <a:t>已经淘汰）、</a:t>
            </a:r>
            <a:r>
              <a:rPr lang="en-US" altLang="zh-CN" sz="2000" dirty="0">
                <a:latin typeface="+mn-ea"/>
                <a:ea typeface="+mn-ea"/>
              </a:rPr>
              <a:t>8051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8751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89C51/S51</a:t>
            </a:r>
            <a:r>
              <a:rPr lang="zh-CN" altLang="en-US" sz="2000" dirty="0">
                <a:latin typeface="+mn-ea"/>
                <a:ea typeface="+mn-ea"/>
              </a:rPr>
              <a:t>等。</a:t>
            </a:r>
            <a:endParaRPr lang="zh-CN" altLang="en-US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zh-CN" altLang="en-US" sz="2000" dirty="0">
                <a:latin typeface="+mn-ea"/>
                <a:ea typeface="+mn-ea"/>
              </a:rPr>
              <a:t>基本型的代表产品是</a:t>
            </a:r>
            <a:r>
              <a:rPr lang="en-US" altLang="zh-CN" sz="2000" dirty="0">
                <a:latin typeface="+mn-ea"/>
                <a:ea typeface="+mn-ea"/>
              </a:rPr>
              <a:t>8051</a:t>
            </a:r>
            <a:r>
              <a:rPr lang="zh-CN" altLang="en-US" sz="2000" dirty="0">
                <a:latin typeface="+mn-ea"/>
                <a:ea typeface="+mn-ea"/>
              </a:rPr>
              <a:t>，其基本特性如下：</a:t>
            </a:r>
            <a:endParaRPr lang="zh-CN" altLang="en-US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zh-CN" altLang="en-US" sz="2000" dirty="0">
                <a:latin typeface="+mn-ea"/>
                <a:ea typeface="+mn-ea"/>
              </a:rPr>
              <a:t>      </a:t>
            </a:r>
            <a:r>
              <a:rPr lang="en-US" altLang="zh-CN" sz="2000" dirty="0">
                <a:latin typeface="+mn-ea"/>
                <a:ea typeface="+mn-ea"/>
              </a:rPr>
              <a:t>(1)</a:t>
            </a:r>
            <a:r>
              <a:rPr lang="zh-CN" altLang="en-US" sz="2000" dirty="0">
                <a:latin typeface="+mn-ea"/>
                <a:ea typeface="+mn-ea"/>
              </a:rPr>
              <a:t>一个</a:t>
            </a:r>
            <a:r>
              <a:rPr lang="en-US" altLang="zh-CN" sz="2000" dirty="0">
                <a:latin typeface="+mn-ea"/>
                <a:ea typeface="+mn-ea"/>
              </a:rPr>
              <a:t>8</a:t>
            </a:r>
            <a:r>
              <a:rPr lang="zh-CN" altLang="en-US" sz="2000" dirty="0">
                <a:latin typeface="+mn-ea"/>
                <a:ea typeface="+mn-ea"/>
              </a:rPr>
              <a:t>位</a:t>
            </a:r>
            <a:r>
              <a:rPr lang="en-US" altLang="zh-CN" sz="2000" dirty="0">
                <a:latin typeface="+mn-ea"/>
                <a:ea typeface="+mn-ea"/>
              </a:rPr>
              <a:t>CPU</a:t>
            </a:r>
            <a:r>
              <a:rPr lang="zh-CN" altLang="en-US" sz="2000" dirty="0">
                <a:latin typeface="+mn-ea"/>
                <a:ea typeface="+mn-ea"/>
              </a:rPr>
              <a:t>和指令系统。</a:t>
            </a:r>
            <a:endParaRPr lang="zh-CN" altLang="en-US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zh-CN" altLang="en-US" sz="2000" dirty="0">
                <a:latin typeface="+mn-ea"/>
                <a:ea typeface="+mn-ea"/>
              </a:rPr>
              <a:t>      </a:t>
            </a:r>
            <a:r>
              <a:rPr lang="en-US" altLang="zh-CN" sz="2000" dirty="0">
                <a:latin typeface="+mn-ea"/>
                <a:ea typeface="+mn-ea"/>
              </a:rPr>
              <a:t>(2)128</a:t>
            </a:r>
            <a:r>
              <a:rPr lang="zh-CN" altLang="en-US" sz="2000" dirty="0">
                <a:latin typeface="+mn-ea"/>
                <a:ea typeface="+mn-ea"/>
              </a:rPr>
              <a:t>字节的片内</a:t>
            </a:r>
            <a:r>
              <a:rPr lang="en-US" altLang="zh-CN" sz="2000" dirty="0">
                <a:latin typeface="+mn-ea"/>
                <a:ea typeface="+mn-ea"/>
              </a:rPr>
              <a:t>RAM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zh-CN" altLang="en-US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zh-CN" altLang="en-US" sz="2000" dirty="0">
                <a:latin typeface="+mn-ea"/>
                <a:ea typeface="+mn-ea"/>
              </a:rPr>
              <a:t>      </a:t>
            </a:r>
            <a:r>
              <a:rPr lang="en-US" altLang="zh-CN" sz="2000" dirty="0">
                <a:latin typeface="+mn-ea"/>
                <a:ea typeface="+mn-ea"/>
              </a:rPr>
              <a:t>(3)21</a:t>
            </a:r>
            <a:r>
              <a:rPr lang="zh-CN" altLang="en-US" sz="2000" dirty="0">
                <a:latin typeface="+mn-ea"/>
                <a:ea typeface="+mn-ea"/>
              </a:rPr>
              <a:t>个特殊功能寄存器。</a:t>
            </a:r>
            <a:endParaRPr lang="zh-CN" altLang="en-US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zh-CN" altLang="en-US" sz="2000" dirty="0">
                <a:latin typeface="+mn-ea"/>
                <a:ea typeface="+mn-ea"/>
              </a:rPr>
              <a:t>      </a:t>
            </a:r>
            <a:r>
              <a:rPr lang="en-US" altLang="zh-CN" sz="2000" dirty="0">
                <a:latin typeface="+mn-ea"/>
                <a:ea typeface="+mn-ea"/>
              </a:rPr>
              <a:t>(4)32</a:t>
            </a:r>
            <a:r>
              <a:rPr lang="zh-CN" altLang="en-US" sz="2000" dirty="0">
                <a:latin typeface="+mn-ea"/>
                <a:ea typeface="+mn-ea"/>
              </a:rPr>
              <a:t>线并行</a:t>
            </a:r>
            <a:r>
              <a:rPr lang="en-US" altLang="zh-CN" sz="2000" dirty="0">
                <a:latin typeface="+mn-ea"/>
                <a:ea typeface="+mn-ea"/>
              </a:rPr>
              <a:t>I/O</a:t>
            </a:r>
            <a:r>
              <a:rPr lang="zh-CN" altLang="en-US" sz="2000" dirty="0">
                <a:latin typeface="+mn-ea"/>
                <a:ea typeface="+mn-ea"/>
              </a:rPr>
              <a:t>口。</a:t>
            </a:r>
            <a:endParaRPr lang="zh-CN" altLang="en-US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zh-CN" altLang="en-US" sz="2000" dirty="0">
                <a:latin typeface="+mn-ea"/>
                <a:ea typeface="+mn-ea"/>
              </a:rPr>
              <a:t>      </a:t>
            </a:r>
            <a:r>
              <a:rPr lang="en-US" altLang="zh-CN" sz="2000" dirty="0">
                <a:latin typeface="+mn-ea"/>
                <a:ea typeface="+mn-ea"/>
              </a:rPr>
              <a:t>(5)2</a:t>
            </a:r>
            <a:r>
              <a:rPr lang="zh-CN" altLang="en-US" sz="2000" dirty="0">
                <a:latin typeface="+mn-ea"/>
                <a:ea typeface="+mn-ea"/>
              </a:rPr>
              <a:t>个</a:t>
            </a:r>
            <a:r>
              <a:rPr lang="en-US" altLang="zh-CN" sz="2000" dirty="0">
                <a:latin typeface="+mn-ea"/>
                <a:ea typeface="+mn-ea"/>
              </a:rPr>
              <a:t>16</a:t>
            </a:r>
            <a:r>
              <a:rPr lang="zh-CN" altLang="en-US" sz="2000" dirty="0">
                <a:latin typeface="+mn-ea"/>
                <a:ea typeface="+mn-ea"/>
              </a:rPr>
              <a:t>位定时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计数器。</a:t>
            </a:r>
            <a:endParaRPr lang="zh-CN" altLang="en-US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zh-CN" altLang="en-US" sz="2000" dirty="0">
                <a:latin typeface="+mn-ea"/>
                <a:ea typeface="+mn-ea"/>
              </a:rPr>
              <a:t>      </a:t>
            </a:r>
            <a:r>
              <a:rPr lang="en-US" altLang="zh-CN" sz="2000" dirty="0">
                <a:latin typeface="+mn-ea"/>
                <a:ea typeface="+mn-ea"/>
              </a:rPr>
              <a:t>(6)</a:t>
            </a:r>
            <a:r>
              <a:rPr lang="zh-CN" altLang="en-US" sz="2000" dirty="0">
                <a:latin typeface="+mn-ea"/>
                <a:ea typeface="+mn-ea"/>
              </a:rPr>
              <a:t>一个全双工串行口。</a:t>
            </a:r>
            <a:endParaRPr lang="zh-CN" altLang="en-US" sz="2000" dirty="0">
              <a:latin typeface="+mn-ea"/>
              <a:ea typeface="+mn-ea"/>
            </a:endParaRPr>
          </a:p>
          <a:p>
            <a:pPr defTabSz="9144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4338" y="1081088"/>
            <a:ext cx="9839325" cy="4678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en-US" altLang="zh-CN" sz="2000" dirty="0">
                <a:latin typeface="+mn-ea"/>
                <a:ea typeface="+mn-ea"/>
              </a:rPr>
              <a:t>(7)5</a:t>
            </a:r>
            <a:r>
              <a:rPr lang="zh-CN" altLang="en-US" sz="2000" dirty="0">
                <a:latin typeface="+mn-ea"/>
                <a:ea typeface="+mn-ea"/>
              </a:rPr>
              <a:t>个中断源、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个中断优先级的中断结构。</a:t>
            </a:r>
            <a:endParaRPr lang="en-US" altLang="zh-CN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en-US" altLang="zh-CN" sz="2000" dirty="0">
                <a:latin typeface="+mn-ea"/>
                <a:ea typeface="+mn-ea"/>
              </a:rPr>
              <a:t>(8)4KB</a:t>
            </a:r>
            <a:r>
              <a:rPr lang="zh-CN" altLang="en-US" sz="2000" dirty="0">
                <a:latin typeface="+mn-ea"/>
                <a:ea typeface="+mn-ea"/>
              </a:rPr>
              <a:t>片内</a:t>
            </a:r>
            <a:r>
              <a:rPr lang="en-US" altLang="zh-CN" sz="2000" dirty="0">
                <a:latin typeface="+mn-ea"/>
                <a:ea typeface="+mn-ea"/>
              </a:rPr>
              <a:t>ROM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zh-CN" altLang="en-US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en-US" altLang="zh-CN" sz="2000" dirty="0">
                <a:latin typeface="+mn-ea"/>
                <a:ea typeface="+mn-ea"/>
              </a:rPr>
              <a:t>(9)</a:t>
            </a:r>
            <a:r>
              <a:rPr lang="zh-CN" altLang="en-US" sz="2000" dirty="0">
                <a:latin typeface="+mn-ea"/>
                <a:ea typeface="+mn-ea"/>
              </a:rPr>
              <a:t>一个片内时钟振荡器和时钟电路。</a:t>
            </a:r>
            <a:endParaRPr lang="en-US" altLang="zh-CN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en-US" altLang="zh-CN" sz="2000" dirty="0">
                <a:latin typeface="+mn-ea"/>
                <a:ea typeface="+mn-ea"/>
              </a:rPr>
              <a:t>(10)</a:t>
            </a:r>
            <a:r>
              <a:rPr lang="zh-CN" altLang="en-US" sz="2000" dirty="0">
                <a:latin typeface="+mn-ea"/>
                <a:ea typeface="+mn-ea"/>
              </a:rPr>
              <a:t>片外可扩展</a:t>
            </a:r>
            <a:r>
              <a:rPr lang="en-US" altLang="zh-CN" sz="2000" dirty="0">
                <a:latin typeface="+mn-ea"/>
                <a:ea typeface="+mn-ea"/>
              </a:rPr>
              <a:t>64KBROM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64KBRAM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zh-CN" altLang="en-US" sz="2000" b="1" dirty="0">
                <a:latin typeface="+mn-ea"/>
                <a:ea typeface="+mn-ea"/>
              </a:rPr>
              <a:t>由此可见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它本身就是一个功能相当强的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位微型机。</a:t>
            </a:r>
            <a:endParaRPr lang="en-US" altLang="zh-CN" sz="2000" b="1" dirty="0"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2.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增强型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defRPr/>
            </a:pPr>
            <a:r>
              <a:rPr lang="zh-CN" altLang="en-US" sz="2000" dirty="0">
                <a:latin typeface="+mn-ea"/>
                <a:ea typeface="+mn-ea"/>
              </a:rPr>
              <a:t>   有</a:t>
            </a:r>
            <a:r>
              <a:rPr lang="en-US" altLang="zh-CN" sz="2000" dirty="0">
                <a:latin typeface="+mn-ea"/>
                <a:ea typeface="+mn-ea"/>
              </a:rPr>
              <a:t>8052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8032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8752,</a:t>
            </a:r>
            <a:r>
              <a:rPr lang="zh-CN" altLang="en-US" sz="2000" dirty="0">
                <a:latin typeface="+mn-ea"/>
                <a:ea typeface="+mn-ea"/>
              </a:rPr>
              <a:t>此类型单片机的内</a:t>
            </a:r>
            <a:r>
              <a:rPr lang="en-US" altLang="zh-CN" sz="2000" dirty="0">
                <a:latin typeface="+mn-ea"/>
                <a:ea typeface="+mn-ea"/>
              </a:rPr>
              <a:t>ROM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RAM</a:t>
            </a:r>
            <a:r>
              <a:rPr lang="zh-CN" altLang="en-US" sz="2000" dirty="0">
                <a:latin typeface="+mn-ea"/>
                <a:ea typeface="+mn-ea"/>
              </a:rPr>
              <a:t>容量比基本型的增大一倍</a:t>
            </a:r>
            <a:r>
              <a:rPr lang="en-US" altLang="zh-CN" sz="2000" dirty="0">
                <a:latin typeface="+mn-ea"/>
                <a:ea typeface="+mn-ea"/>
              </a:rPr>
              <a:t>,</a:t>
            </a:r>
            <a:r>
              <a:rPr lang="zh-CN" altLang="en-US" sz="2000" dirty="0">
                <a:latin typeface="+mn-ea"/>
                <a:ea typeface="+mn-ea"/>
              </a:rPr>
              <a:t>同时把</a:t>
            </a:r>
            <a:r>
              <a:rPr lang="en-US" altLang="zh-CN" sz="2000" dirty="0">
                <a:latin typeface="+mn-ea"/>
                <a:ea typeface="+mn-ea"/>
              </a:rPr>
              <a:t>16</a:t>
            </a:r>
            <a:r>
              <a:rPr lang="zh-CN" altLang="en-US" sz="2000" dirty="0">
                <a:latin typeface="+mn-ea"/>
                <a:ea typeface="+mn-ea"/>
              </a:rPr>
              <a:t>位计数增为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个。</a:t>
            </a:r>
            <a:endParaRPr lang="en-US" altLang="zh-CN" sz="2000" dirty="0">
              <a:latin typeface="+mn-ea"/>
              <a:ea typeface="+mn-ea"/>
            </a:endParaRPr>
          </a:p>
          <a:p>
            <a:pPr defTabSz="91440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84338" y="1338263"/>
            <a:ext cx="8983662" cy="4699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1" lang="zh-CN" altLang="en-US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）低功耗型</a:t>
            </a:r>
            <a:endParaRPr kumimoji="1" lang="zh-CN" altLang="en-US" sz="2400" b="1">
              <a:solidFill>
                <a:srgbClr val="FD9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2000">
                <a:solidFill>
                  <a:srgbClr val="E17A09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5X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2000">
                <a:solidFill>
                  <a:srgbClr val="E17A09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87</a:t>
            </a:r>
            <a:r>
              <a:rPr lang="en-US" altLang="zh-CN" sz="2000">
                <a:solidFill>
                  <a:srgbClr val="E17A09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5X.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这类型号带有</a:t>
            </a:r>
            <a:r>
              <a:rPr lang="zh-CN" altLang="en-US" sz="2400" b="1">
                <a:solidFill>
                  <a:srgbClr val="E17A09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b="1">
                <a:solidFill>
                  <a:srgbClr val="E17A09"/>
                </a:solidFill>
                <a:latin typeface="微软雅黑" pitchFamily="34" charset="-122"/>
                <a:ea typeface="微软雅黑" pitchFamily="34" charset="-122"/>
              </a:rPr>
              <a:t>C”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字的单片机采用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CHMOS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工艺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其特点是功耗低。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另外还有内含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A/D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总线等。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由于单片机结构完整、不涉及操作系统，易学易懂、价格便宜、方便动手实践，因此它是嵌入式系统学习的入门课，通过它，既学习了硬件、也学习了软件，是工科学生的重要基础课，有了基础理论知识、掌握了基本方法，再学习</a:t>
            </a:r>
            <a:r>
              <a:rPr lang="en-US" altLang="en-US" sz="2000"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等其他高端嵌入式就是轻车熟路了。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zh-CN" sz="2000">
              <a:latin typeface="方正姚体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000" b="1"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848350" y="2489200"/>
            <a:ext cx="3684588" cy="132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>
                <a:solidFill>
                  <a:schemeClr val="bg1"/>
                </a:solidFill>
                <a:latin typeface="+mn-lt"/>
                <a:ea typeface="+mn-ea"/>
                <a:cs typeface="+mn-ea"/>
              </a:rPr>
              <a:t>THANKS</a:t>
            </a:r>
            <a:endParaRPr lang="zh-CN" altLang="en-US" sz="8000" b="1">
              <a:solidFill>
                <a:schemeClr val="bg1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  <p:pic>
        <p:nvPicPr>
          <p:cNvPr id="52228" name="图片 2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97338" y="560388"/>
            <a:ext cx="11398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图片 2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5" y="5305425"/>
            <a:ext cx="11398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图片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3594100"/>
            <a:ext cx="17526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图片 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3116263"/>
            <a:ext cx="8731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图片 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06475"/>
            <a:ext cx="17526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3" name="图片 2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88" y="692150"/>
            <a:ext cx="1754187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4" name="图片 2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582613" y="2841625"/>
            <a:ext cx="6286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5" name="图片 2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442191">
            <a:off x="1881188" y="901700"/>
            <a:ext cx="6286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6" name="图片 2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2135982" y="3952081"/>
            <a:ext cx="37465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7" name="图片 3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1771650" y="2541588"/>
            <a:ext cx="37623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图片 3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2858294" y="2856707"/>
            <a:ext cx="37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9" name="图片 3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3770313" y="3170238"/>
            <a:ext cx="376237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0" name="图片 3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3509169" y="2513806"/>
            <a:ext cx="3746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1" name="图片 3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1328738" y="5548313"/>
            <a:ext cx="63023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2" name="图片 3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2725" y="3416300"/>
            <a:ext cx="989013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3" name="图片 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6588" y="5073650"/>
            <a:ext cx="874712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4" name="图片 3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1941513" y="4627563"/>
            <a:ext cx="376237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5" name="图片 3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768150">
            <a:off x="2458244" y="4471194"/>
            <a:ext cx="6302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6" name="图片 3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2016125"/>
            <a:ext cx="8731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1816100" y="2417763"/>
            <a:ext cx="1787525" cy="178593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spcBef>
                <a:spcPts val="0"/>
              </a:spcBef>
              <a:buClr>
                <a:schemeClr val="fol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5400" b="1" dirty="0">
                <a:solidFill>
                  <a:srgbClr val="87B0C7"/>
                </a:solidFill>
                <a:latin typeface="+mn-ea"/>
                <a:cs typeface="+mn-ea"/>
              </a:rPr>
              <a:t>主要内容</a:t>
            </a:r>
            <a:endParaRPr lang="zh-CN" altLang="en-US" sz="5400" b="1" dirty="0">
              <a:solidFill>
                <a:srgbClr val="87B0C7"/>
              </a:solidFill>
              <a:latin typeface="+mn-ea"/>
              <a:cs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395788" y="1547813"/>
            <a:ext cx="654050" cy="652462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94BDD4"/>
                </a:solidFill>
              </a:rPr>
              <a:t>★</a:t>
            </a:r>
            <a:endParaRPr lang="zh-CN" altLang="en-US" sz="3200" dirty="0">
              <a:solidFill>
                <a:srgbClr val="94BDD4"/>
              </a:solidFill>
              <a:latin typeface="Arial" panose="02080604020202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616450" y="2720975"/>
            <a:ext cx="652463" cy="652463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4F81BD">
                  <a:tint val="0"/>
                </a:srgbClr>
              </a:gs>
            </a:gsLst>
            <a:lin ang="2700000" scaled="1"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94BDD4"/>
                </a:solidFill>
              </a:rPr>
              <a:t>★</a:t>
            </a:r>
            <a:endParaRPr lang="zh-CN" altLang="en-US" sz="3200" dirty="0">
              <a:solidFill>
                <a:srgbClr val="94BDD4"/>
              </a:solidFill>
              <a:latin typeface="Arial" panose="0208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581525" y="3937000"/>
            <a:ext cx="654050" cy="6540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94BDD4"/>
                </a:solidFill>
              </a:rPr>
              <a:t>★</a:t>
            </a:r>
            <a:endParaRPr lang="zh-CN" altLang="en-US" sz="3200" dirty="0">
              <a:solidFill>
                <a:srgbClr val="94BDD4"/>
              </a:solidFill>
              <a:latin typeface="Arial" panose="02080604020202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254500" y="5118100"/>
            <a:ext cx="652463" cy="652463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94BDD4"/>
                </a:solidFill>
              </a:rPr>
              <a:t>★</a:t>
            </a:r>
            <a:endParaRPr lang="zh-CN" altLang="en-US" sz="3200" dirty="0">
              <a:solidFill>
                <a:srgbClr val="94BDD4"/>
              </a:solidFill>
              <a:latin typeface="Arial" panose="0208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75275" y="1541463"/>
            <a:ext cx="5838825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</a:rPr>
              <a:t>嵌入式系统</a:t>
            </a:r>
            <a:endParaRPr lang="zh-CN" altLang="en-US" sz="21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75275" y="2720975"/>
            <a:ext cx="5838825" cy="51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+mn-ea"/>
              </a:rPr>
              <a:t>单片机及其特点</a:t>
            </a:r>
            <a:endParaRPr lang="zh-CN" altLang="en-US" sz="21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527675" y="3986213"/>
            <a:ext cx="5838825" cy="604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方正姚体"/>
                <a:ea typeface="微软雅黑" pitchFamily="34" charset="-122"/>
              </a:rPr>
              <a:t>单片机的发展趋势</a:t>
            </a:r>
            <a:endParaRPr lang="zh-CN" altLang="en-US" sz="2800" b="1">
              <a:solidFill>
                <a:schemeClr val="bg1"/>
              </a:solidFill>
              <a:latin typeface="方正姚体"/>
              <a:ea typeface="微软雅黑" pitchFamily="34" charset="-122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235575" y="5153025"/>
            <a:ext cx="5838825" cy="604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方正姚体"/>
                <a:ea typeface="微软雅黑" pitchFamily="34" charset="-122"/>
              </a:rPr>
              <a:t> 单片机的类型</a:t>
            </a:r>
            <a:endParaRPr lang="zh-CN" altLang="en-US" sz="2800" b="1">
              <a:solidFill>
                <a:schemeClr val="bg1"/>
              </a:solidFill>
              <a:latin typeface="方正姚体"/>
              <a:ea typeface="微软雅黑" pitchFamily="34" charset="-122"/>
            </a:endParaRPr>
          </a:p>
        </p:txBody>
      </p:sp>
      <p:pic>
        <p:nvPicPr>
          <p:cNvPr id="23563" name="图片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91638" y="5921375"/>
            <a:ext cx="6524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图片 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250488" y="5770563"/>
            <a:ext cx="92233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图片 1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07775" y="6289675"/>
            <a:ext cx="469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图片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3743498">
            <a:off x="9990931" y="6284119"/>
            <a:ext cx="3762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8318244">
            <a:off x="533400" y="1801813"/>
            <a:ext cx="65087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38 0.2713 L -0.00222 0.01505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282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61 0.15255 L -0.0155 0.02199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-652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89 -0.00393 L -0.0194 0.01829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111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1 -0.19259 L -0.01289 -0.0081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/>
      <p:bldP spid="43" grpId="1"/>
      <p:bldP spid="44" grpId="0"/>
      <p:bldP spid="44" grpId="1"/>
      <p:bldP spid="45" grpId="0"/>
      <p:bldP spid="45" grpId="1"/>
      <p:bldP spid="52" grpId="0"/>
      <p:bldP spid="5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139825" y="488950"/>
            <a:ext cx="1504950" cy="294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8500" b="1">
                <a:solidFill>
                  <a:srgbClr val="87B0C7"/>
                </a:solidFill>
                <a:ea typeface="微软雅黑" pitchFamily="34" charset="-122"/>
              </a:rPr>
              <a:t>1</a:t>
            </a:r>
            <a:endParaRPr lang="zh-CN" altLang="en-US" sz="18500" b="1">
              <a:solidFill>
                <a:srgbClr val="87B0C7"/>
              </a:solidFill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74913" y="1068388"/>
            <a:ext cx="4135437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94BDD4"/>
                </a:solidFill>
                <a:latin typeface="宋体" pitchFamily="2" charset="-122"/>
                <a:ea typeface="+mn-ea"/>
              </a:rPr>
              <a:t>计算机的新分类</a:t>
            </a:r>
            <a:endParaRPr lang="zh-CN" altLang="en-US" sz="4265" b="1" dirty="0">
              <a:solidFill>
                <a:srgbClr val="94BDD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00313" y="1804988"/>
            <a:ext cx="8396287" cy="405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宋体" pitchFamily="2" charset="-122"/>
                <a:ea typeface="微软雅黑" pitchFamily="34" charset="-122"/>
              </a:rPr>
              <a:t>  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长期以来人们按照计算机的体系结构、运算速度、结构规模、适用领域，将其分为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大型计算机、中型机、小型机和微型计算机。</a:t>
            </a:r>
            <a:endParaRPr lang="zh-CN" altLang="en-US" sz="2000" b="1">
              <a:solidFill>
                <a:srgbClr val="E17A09"/>
              </a:solidFill>
              <a:latin typeface="宋体" pitchFamily="2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随着计算机技术的迅速发展，计算机技术和产品对其它行业的广泛渗透，      人们以应用为中心、按计算机的嵌入式应用和非嵌入式应用进行新的分类</a:t>
            </a:r>
            <a:r>
              <a:rPr lang="en-US" altLang="zh-CN" sz="2000">
                <a:latin typeface="Arial Unicode MS"/>
                <a:ea typeface="微软雅黑" pitchFamily="34" charset="-122"/>
              </a:rPr>
              <a:t>,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将其分为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通用计算机</a:t>
            </a:r>
            <a:r>
              <a:rPr lang="zh-CN" altLang="en-US" sz="2000" b="1">
                <a:latin typeface="宋体" pitchFamily="2" charset="-122"/>
                <a:ea typeface="微软雅黑" pitchFamily="34" charset="-122"/>
              </a:rPr>
              <a:t>和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嵌入式计算机</a:t>
            </a:r>
            <a:r>
              <a:rPr lang="zh-CN" altLang="en-US" sz="2000" b="1">
                <a:solidFill>
                  <a:schemeClr val="folHlink"/>
                </a:solidFill>
                <a:latin typeface="宋体" pitchFamily="2" charset="-122"/>
                <a:ea typeface="微软雅黑" pitchFamily="34" charset="-122"/>
              </a:rPr>
              <a:t> 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。</a:t>
            </a:r>
            <a:r>
              <a:rPr lang="zh-CN" altLang="en-US" sz="2000" b="1">
                <a:latin typeface="Arial Unicode MS"/>
                <a:ea typeface="微软雅黑" pitchFamily="34" charset="-122"/>
              </a:rPr>
              <a:t>    </a:t>
            </a:r>
            <a:endParaRPr lang="zh-CN" altLang="en-US" sz="2000" b="1">
              <a:latin typeface="Arial Unicode MS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2"/>
                </a:solidFill>
                <a:latin typeface="宋体" pitchFamily="2" charset="-122"/>
                <a:ea typeface="微软雅黑" pitchFamily="34" charset="-122"/>
              </a:rPr>
              <a:t>  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通用计算机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具有计算机的标准形态，通过装配不同的应用软件，以类同面目出现，并应用在社会的各个方面，其典型产品为</a:t>
            </a:r>
            <a:r>
              <a:rPr lang="en-US" altLang="zh-CN" sz="2000">
                <a:latin typeface="Arial Unicode MS"/>
                <a:ea typeface="微软雅黑" pitchFamily="34" charset="-122"/>
              </a:rPr>
              <a:t>PC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机；</a:t>
            </a:r>
            <a:endParaRPr lang="zh-CN" altLang="en-US" sz="2000">
              <a:latin typeface="宋体" pitchFamily="2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2"/>
                </a:solidFill>
                <a:latin typeface="宋体" pitchFamily="2" charset="-122"/>
                <a:ea typeface="微软雅黑" pitchFamily="34" charset="-122"/>
              </a:rPr>
              <a:t>  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嵌入式计算机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则是以嵌入式系统的形式隐藏在各种装置、产品和系统中。</a:t>
            </a:r>
            <a:r>
              <a:rPr lang="zh-CN" altLang="en-US" sz="2000">
                <a:latin typeface="方正姚体"/>
                <a:ea typeface="微软雅黑" pitchFamily="34" charset="-122"/>
              </a:rPr>
              <a:t> </a:t>
            </a:r>
            <a:endParaRPr lang="zh-CN" altLang="en-US" sz="2000"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39" grpId="0"/>
      <p:bldP spid="14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139825" y="488950"/>
            <a:ext cx="1504950" cy="294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8500" b="1">
                <a:solidFill>
                  <a:srgbClr val="87B0C7"/>
                </a:solidFill>
                <a:ea typeface="微软雅黑" pitchFamily="34" charset="-122"/>
              </a:rPr>
              <a:t>2</a:t>
            </a:r>
            <a:endParaRPr lang="zh-CN" altLang="en-US" sz="18500" b="1">
              <a:solidFill>
                <a:srgbClr val="87B0C7"/>
              </a:solidFill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74913" y="1068388"/>
            <a:ext cx="300672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94BDD4"/>
                </a:solidFill>
                <a:latin typeface="宋体" pitchFamily="2" charset="-122"/>
                <a:ea typeface="+mn-ea"/>
              </a:rPr>
              <a:t>嵌入式系统</a:t>
            </a:r>
            <a:endParaRPr lang="zh-CN" altLang="en-US" sz="4265" b="1" dirty="0">
              <a:solidFill>
                <a:srgbClr val="94BDD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00313" y="1804988"/>
            <a:ext cx="8588375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宋体" pitchFamily="2" charset="-122"/>
                <a:ea typeface="微软雅黑" pitchFamily="34" charset="-122"/>
              </a:rPr>
              <a:t>  嵌入式系统是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以应用为中心</a:t>
            </a:r>
            <a:r>
              <a:rPr lang="zh-CN" altLang="en-US" sz="2000" b="1">
                <a:latin typeface="宋体" pitchFamily="2" charset="-122"/>
                <a:ea typeface="微软雅黑" pitchFamily="34" charset="-122"/>
              </a:rPr>
              <a:t>、以计算机技术为基础、软件硬件可裁剪、针对具体应用系统、对功能、可靠性、成本、体积、功耗严格要求的专用计算机系统。</a:t>
            </a:r>
            <a:r>
              <a:rPr lang="zh-CN" altLang="en-US" sz="2000" b="1">
                <a:latin typeface="Arial Unicode MS"/>
                <a:ea typeface="微软雅黑" pitchFamily="34" charset="-122"/>
              </a:rPr>
              <a:t>   </a:t>
            </a:r>
            <a:endParaRPr lang="zh-CN" altLang="en-US" sz="2000" b="1">
              <a:latin typeface="Arial Unicode MS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Arial Unicode MS"/>
                <a:ea typeface="微软雅黑" pitchFamily="34" charset="-122"/>
              </a:rPr>
              <a:t>     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嵌入式计算机在应用数量上远远超过了各种通用计算机，现在人人一部手机就是嵌入式系统，一台通用计算机的外部设备中就包含了</a:t>
            </a:r>
            <a:r>
              <a:rPr lang="en-US" altLang="zh-CN" sz="2000">
                <a:latin typeface="Arial Unicode MS"/>
                <a:ea typeface="微软雅黑" pitchFamily="34" charset="-122"/>
              </a:rPr>
              <a:t>5-10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个嵌入式微处理器，键盘、鼠标、软驱、硬盘、显示卡、显示器、网卡、</a:t>
            </a:r>
            <a:r>
              <a:rPr lang="en-US" altLang="zh-CN" sz="2000">
                <a:latin typeface="Arial Unicode MS"/>
                <a:ea typeface="微软雅黑" pitchFamily="34" charset="-122"/>
              </a:rPr>
              <a:t>Modem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、声卡、打印机、扫描仪、数字相机、</a:t>
            </a:r>
            <a:r>
              <a:rPr lang="en-US" altLang="zh-CN" sz="2000">
                <a:latin typeface="Arial Unicode MS"/>
                <a:ea typeface="微软雅黑" pitchFamily="34" charset="-122"/>
              </a:rPr>
              <a:t>USB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集线器等均是由嵌入式处理器控制的。在制造工业、过程控制、通讯、仪器、仪表、汽车、船舶、航空、航天、军事装备、家电产品等方面无不是嵌入式计算机的应用领域。</a:t>
            </a:r>
            <a:r>
              <a:rPr lang="zh-CN" altLang="en-US" sz="2000">
                <a:latin typeface="方正姚体"/>
                <a:ea typeface="微软雅黑" pitchFamily="34" charset="-122"/>
              </a:rPr>
              <a:t> </a:t>
            </a:r>
            <a:endParaRPr lang="zh-CN" altLang="en-US" sz="2000">
              <a:latin typeface="方正姚体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000" b="1"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863725" y="2828925"/>
            <a:ext cx="388938" cy="283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什么是嵌入式系统？</a:t>
            </a:r>
            <a:endParaRPr lang="zh-CN" altLang="en-US" sz="2000" b="1">
              <a:solidFill>
                <a:srgbClr val="E17A09"/>
              </a:solidFill>
              <a:latin typeface="宋体" pitchFamily="2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39" grpId="0"/>
      <p:bldP spid="14" grpId="0"/>
      <p:bldP spid="27" grpId="0" animBg="1"/>
      <p:bldP spid="2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83363" y="1003300"/>
            <a:ext cx="42878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itchFamily="2" charset="-122"/>
                <a:ea typeface="+mn-ea"/>
              </a:rPr>
              <a:t>嵌入式系统的核心部件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12900" y="1295400"/>
            <a:ext cx="11017250" cy="563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宋体" pitchFamily="2" charset="-122"/>
                <a:ea typeface="微软雅黑" pitchFamily="34" charset="-122"/>
              </a:rPr>
              <a:t>嵌入式系统的核心部件有以下三类：</a:t>
            </a:r>
            <a:endParaRPr lang="zh-CN" altLang="en-US" sz="2000" b="1">
              <a:solidFill>
                <a:srgbClr val="000000"/>
              </a:solidFill>
              <a:latin typeface="ˎ̥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Arial Unicode MS"/>
                <a:ea typeface="微软雅黑" pitchFamily="34" charset="-122"/>
              </a:rPr>
              <a:t>  </a:t>
            </a:r>
            <a:r>
              <a:rPr lang="en-US" altLang="zh-CN" sz="2000" b="1">
                <a:solidFill>
                  <a:srgbClr val="E17A09"/>
                </a:solidFill>
                <a:latin typeface="Arial Unicode MS"/>
                <a:ea typeface="微软雅黑" pitchFamily="34" charset="-122"/>
              </a:rPr>
              <a:t>1.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嵌入式微处理器</a:t>
            </a:r>
            <a:r>
              <a:rPr lang="en-US" altLang="zh-CN" sz="2000" b="1">
                <a:latin typeface="Arial Unicode MS"/>
                <a:ea typeface="微软雅黑" pitchFamily="34" charset="-122"/>
              </a:rPr>
              <a:t>((Embedded MicroprocessorUnit,EMPU)MPU)</a:t>
            </a:r>
            <a:r>
              <a:rPr lang="zh-CN" altLang="en-US" sz="2000" b="1">
                <a:latin typeface="宋体" pitchFamily="2" charset="-122"/>
                <a:ea typeface="微软雅黑" pitchFamily="34" charset="-122"/>
              </a:rPr>
              <a:t>：</a:t>
            </a:r>
            <a:r>
              <a:rPr lang="zh-CN" altLang="en-US" sz="2000" b="1">
                <a:latin typeface="Arial Unicode MS"/>
                <a:ea typeface="微软雅黑" pitchFamily="34" charset="-122"/>
              </a:rPr>
              <a:t>   </a:t>
            </a:r>
            <a:endParaRPr lang="zh-CN" altLang="en-US" sz="2000" b="1">
              <a:latin typeface="Arial Unicode MS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宋体" pitchFamily="2" charset="-122"/>
                <a:ea typeface="微软雅黑" pitchFamily="34" charset="-122"/>
              </a:rPr>
              <a:t>   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功能同标准的</a:t>
            </a:r>
            <a:r>
              <a:rPr lang="en-US" altLang="zh-CN" sz="2000">
                <a:latin typeface="Arial Unicode MS"/>
                <a:ea typeface="微软雅黑" pitchFamily="34" charset="-122"/>
              </a:rPr>
              <a:t>CPU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，但在工作温度、</a:t>
            </a:r>
            <a:r>
              <a:rPr lang="zh-CN" altLang="en-US" sz="2000">
                <a:latin typeface="Arial Unicode MS"/>
                <a:ea typeface="微软雅黑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电磁干扰、可靠性等方面做了各种增强。</a:t>
            </a:r>
            <a:endParaRPr lang="en-US" altLang="zh-CN" sz="2000">
              <a:latin typeface="宋体" pitchFamily="2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例如</a:t>
            </a:r>
            <a:r>
              <a:rPr lang="en-US" altLang="zh-CN" sz="2000">
                <a:latin typeface="宋体" pitchFamily="2" charset="-122"/>
                <a:ea typeface="微软雅黑" pitchFamily="34" charset="-122"/>
              </a:rPr>
              <a:t>ARM,32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位微处理器，以它为核，构成多种</a:t>
            </a:r>
            <a:r>
              <a:rPr lang="en-US" altLang="zh-CN" sz="2000">
                <a:latin typeface="宋体" pitchFamily="2" charset="-122"/>
                <a:ea typeface="微软雅黑" pitchFamily="34" charset="-122"/>
              </a:rPr>
              <a:t>ARM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嵌入式系统，用于信息处理、</a:t>
            </a:r>
            <a:endParaRPr lang="en-US" altLang="zh-CN" sz="2000">
              <a:latin typeface="宋体" pitchFamily="2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多媒体技术等高科技领域。  </a:t>
            </a:r>
            <a:r>
              <a:rPr lang="zh-CN" altLang="en-US" sz="2000">
                <a:latin typeface="Arial Unicode MS"/>
                <a:ea typeface="微软雅黑" pitchFamily="34" charset="-122"/>
              </a:rPr>
              <a:t>  </a:t>
            </a:r>
            <a:endParaRPr lang="zh-CN" altLang="en-US" sz="2000">
              <a:latin typeface="Arial Unicode MS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Arial Unicode MS"/>
                <a:ea typeface="微软雅黑" pitchFamily="34" charset="-122"/>
              </a:rPr>
              <a:t>   </a:t>
            </a:r>
            <a:r>
              <a:rPr lang="en-US" altLang="zh-CN" sz="2000" b="1">
                <a:solidFill>
                  <a:srgbClr val="E17A09"/>
                </a:solidFill>
                <a:latin typeface="Arial Unicode MS"/>
                <a:ea typeface="微软雅黑" pitchFamily="34" charset="-122"/>
              </a:rPr>
              <a:t>2. 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嵌入式微控制器</a:t>
            </a:r>
            <a:r>
              <a:rPr lang="en-US" altLang="zh-CN" sz="2000" b="1">
                <a:latin typeface="Arial Unicode MS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rgbClr val="FF3300"/>
                </a:solidFill>
                <a:latin typeface="Arial Unicode MS"/>
                <a:ea typeface="微软雅黑" pitchFamily="34" charset="-122"/>
              </a:rPr>
              <a:t>M</a:t>
            </a:r>
            <a:r>
              <a:rPr lang="en-US" altLang="zh-CN" sz="2000" b="1">
                <a:latin typeface="Arial Unicode MS"/>
                <a:ea typeface="微软雅黑" pitchFamily="34" charset="-122"/>
              </a:rPr>
              <a:t>icro</a:t>
            </a:r>
            <a:r>
              <a:rPr lang="en-US" altLang="zh-CN" sz="2000" b="1">
                <a:solidFill>
                  <a:srgbClr val="FF3300"/>
                </a:solidFill>
                <a:latin typeface="Arial Unicode MS"/>
                <a:ea typeface="微软雅黑" pitchFamily="34" charset="-122"/>
              </a:rPr>
              <a:t>C</a:t>
            </a:r>
            <a:r>
              <a:rPr lang="en-US" altLang="zh-CN" sz="2000" b="1">
                <a:latin typeface="Arial Unicode MS"/>
                <a:ea typeface="微软雅黑" pitchFamily="34" charset="-122"/>
              </a:rPr>
              <a:t>ontroller</a:t>
            </a:r>
            <a:r>
              <a:rPr lang="en-US" altLang="zh-CN" sz="2000" b="1">
                <a:solidFill>
                  <a:srgbClr val="FF3300"/>
                </a:solidFill>
                <a:latin typeface="Arial Unicode MS"/>
                <a:ea typeface="微软雅黑" pitchFamily="34" charset="-122"/>
              </a:rPr>
              <a:t> U</a:t>
            </a:r>
            <a:r>
              <a:rPr lang="en-US" altLang="zh-CN" sz="2000" b="1">
                <a:latin typeface="Arial Unicode MS"/>
                <a:ea typeface="微软雅黑" pitchFamily="34" charset="-122"/>
              </a:rPr>
              <a:t>nit, </a:t>
            </a:r>
            <a:r>
              <a:rPr lang="en-US" altLang="zh-CN" sz="2000" b="1">
                <a:solidFill>
                  <a:srgbClr val="FF3300"/>
                </a:solidFill>
                <a:latin typeface="Arial Unicode MS"/>
                <a:ea typeface="微软雅黑" pitchFamily="34" charset="-122"/>
              </a:rPr>
              <a:t>MCU</a:t>
            </a:r>
            <a:r>
              <a:rPr lang="zh-CN" altLang="en-US" sz="2000" b="1">
                <a:solidFill>
                  <a:srgbClr val="FF3300"/>
                </a:solidFill>
                <a:latin typeface="宋体" pitchFamily="2" charset="-122"/>
                <a:ea typeface="微软雅黑" pitchFamily="34" charset="-122"/>
              </a:rPr>
              <a:t>又称单片机</a:t>
            </a:r>
            <a:r>
              <a:rPr lang="en-US" altLang="zh-CN" sz="2000" b="1">
                <a:latin typeface="Arial Unicode MS"/>
                <a:ea typeface="微软雅黑" pitchFamily="34" charset="-122"/>
              </a:rPr>
              <a:t>)</a:t>
            </a:r>
            <a:r>
              <a:rPr lang="zh-CN" altLang="en-US" sz="2000" b="1">
                <a:latin typeface="Arial Unicode MS"/>
                <a:ea typeface="Arial Unicode MS"/>
                <a:cs typeface="Arial Unicode MS"/>
              </a:rPr>
              <a:t>。</a:t>
            </a:r>
            <a:endParaRPr lang="zh-CN" altLang="en-US" sz="2000" b="1">
              <a:latin typeface="Arial Unicode MS"/>
              <a:ea typeface="Arial Unicode MS"/>
              <a:cs typeface="Arial Unicode M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Arial Unicode MS"/>
                <a:ea typeface="Arial Unicode MS"/>
                <a:cs typeface="Arial Unicode MS"/>
              </a:rPr>
              <a:t>       将</a:t>
            </a:r>
            <a:r>
              <a:rPr lang="zh-CN" altLang="en-US" sz="2000">
                <a:latin typeface="方正姚体"/>
                <a:ea typeface="微软雅黑" pitchFamily="34" charset="-122"/>
              </a:rPr>
              <a:t>计算机的基本部分（</a:t>
            </a:r>
            <a:r>
              <a:rPr lang="en-US" altLang="zh-CN" sz="2000">
                <a:latin typeface="方正姚体"/>
                <a:ea typeface="微软雅黑" pitchFamily="34" charset="-122"/>
              </a:rPr>
              <a:t>CPU </a:t>
            </a:r>
            <a:r>
              <a:rPr lang="zh-CN" altLang="en-US" sz="2000">
                <a:latin typeface="方正姚体"/>
                <a:ea typeface="微软雅黑" pitchFamily="34" charset="-122"/>
              </a:rPr>
              <a:t>存储器 </a:t>
            </a:r>
            <a:r>
              <a:rPr lang="en-US" altLang="zh-CN" sz="2000">
                <a:latin typeface="方正姚体"/>
                <a:ea typeface="微软雅黑" pitchFamily="34" charset="-122"/>
              </a:rPr>
              <a:t>IO</a:t>
            </a:r>
            <a:r>
              <a:rPr lang="zh-CN" altLang="en-US" sz="2000">
                <a:latin typeface="方正姚体"/>
                <a:ea typeface="微软雅黑" pitchFamily="34" charset="-122"/>
              </a:rPr>
              <a:t>接口）集成在一块芯片上的微机，</a:t>
            </a:r>
            <a:endParaRPr lang="en-US" altLang="zh-CN" sz="2000">
              <a:latin typeface="方正姚体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方正姚体"/>
                <a:ea typeface="微软雅黑" pitchFamily="34" charset="-122"/>
              </a:rPr>
              <a:t>用于常规的控制和检测。</a:t>
            </a:r>
            <a:endParaRPr lang="zh-CN" altLang="en-US" sz="2000">
              <a:latin typeface="Arial Unicode MS"/>
              <a:ea typeface="Arial Unicode MS"/>
              <a:cs typeface="Arial Unicode M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Arial Unicode MS"/>
                <a:ea typeface="微软雅黑" pitchFamily="34" charset="-122"/>
              </a:rPr>
              <a:t>   </a:t>
            </a:r>
            <a:r>
              <a:rPr lang="en-US" altLang="zh-CN" sz="2000" b="1">
                <a:solidFill>
                  <a:srgbClr val="E17A09"/>
                </a:solidFill>
                <a:latin typeface="Arial Unicode MS"/>
                <a:ea typeface="微软雅黑" pitchFamily="34" charset="-122"/>
              </a:rPr>
              <a:t>3. </a:t>
            </a:r>
            <a:r>
              <a:rPr lang="zh-CN" altLang="en-US" sz="2000" b="1">
                <a:solidFill>
                  <a:srgbClr val="E17A09"/>
                </a:solidFill>
                <a:latin typeface="宋体" pitchFamily="2" charset="-122"/>
                <a:ea typeface="微软雅黑" pitchFamily="34" charset="-122"/>
              </a:rPr>
              <a:t>数字信号处理器</a:t>
            </a:r>
            <a:r>
              <a:rPr lang="en-US" altLang="zh-CN" sz="2000" b="1">
                <a:solidFill>
                  <a:srgbClr val="E17A09"/>
                </a:solidFill>
                <a:latin typeface="Arial Unicode MS"/>
                <a:ea typeface="微软雅黑" pitchFamily="34" charset="-122"/>
              </a:rPr>
              <a:t>DSP</a:t>
            </a:r>
            <a:r>
              <a:rPr lang="en-US" altLang="zh-CN" sz="2000" b="1">
                <a:solidFill>
                  <a:schemeClr val="folHlink"/>
                </a:solidFill>
                <a:latin typeface="宋体" pitchFamily="2" charset="-122"/>
                <a:ea typeface="微软雅黑" pitchFamily="34" charset="-122"/>
              </a:rPr>
              <a:t> </a:t>
            </a:r>
            <a:r>
              <a:rPr lang="en-US" altLang="zh-CN" sz="2000" b="1">
                <a:latin typeface="Arial Unicode MS"/>
                <a:ea typeface="微软雅黑" pitchFamily="34" charset="-122"/>
              </a:rPr>
              <a:t>(Digital Signal Processor, DSP)   </a:t>
            </a:r>
            <a:endParaRPr lang="en-US" altLang="zh-CN" sz="2000" b="1">
              <a:latin typeface="Arial Unicode MS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Unicode MS"/>
                <a:ea typeface="微软雅黑" pitchFamily="34" charset="-122"/>
              </a:rPr>
              <a:t>      </a:t>
            </a:r>
            <a:r>
              <a:rPr lang="en-US" altLang="zh-CN" sz="2000">
                <a:latin typeface="Arial Unicode MS"/>
                <a:ea typeface="微软雅黑" pitchFamily="34" charset="-122"/>
              </a:rPr>
              <a:t>DSP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处理器对系统结构和指令进行了特殊设计，使其适合于执行</a:t>
            </a:r>
            <a:r>
              <a:rPr lang="en-US" altLang="zh-CN" sz="2000">
                <a:latin typeface="Arial Unicode MS"/>
                <a:ea typeface="微软雅黑" pitchFamily="34" charset="-122"/>
              </a:rPr>
              <a:t>DSP</a:t>
            </a: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算法，</a:t>
            </a:r>
            <a:endParaRPr lang="en-US" altLang="zh-CN" sz="2000">
              <a:latin typeface="宋体" pitchFamily="2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宋体" pitchFamily="2" charset="-122"/>
                <a:ea typeface="微软雅黑" pitchFamily="34" charset="-122"/>
              </a:rPr>
              <a:t>编译效率较高，指令执行速度也较高。</a:t>
            </a:r>
            <a:r>
              <a:rPr lang="zh-CN" altLang="en-US" sz="2000">
                <a:latin typeface="方正姚体"/>
                <a:ea typeface="微软雅黑" pitchFamily="34" charset="-122"/>
              </a:rPr>
              <a:t> </a:t>
            </a:r>
            <a:endParaRPr lang="zh-CN" altLang="en-US" sz="2000">
              <a:latin typeface="方正姚体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000" b="1"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  <p:bldP spid="14" grpId="0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139825" y="488950"/>
            <a:ext cx="1504950" cy="294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8500" b="1">
                <a:solidFill>
                  <a:srgbClr val="87B0C7"/>
                </a:solidFill>
                <a:ea typeface="微软雅黑" pitchFamily="34" charset="-122"/>
              </a:rPr>
              <a:t>3</a:t>
            </a:r>
            <a:endParaRPr lang="zh-CN" altLang="en-US" sz="18500" b="1">
              <a:solidFill>
                <a:srgbClr val="87B0C7"/>
              </a:solidFill>
              <a:ea typeface="微软雅黑" pitchFamily="34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474913" y="1068388"/>
            <a:ext cx="1878012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94BDD4"/>
                </a:solidFill>
                <a:latin typeface="宋体" pitchFamily="2" charset="-122"/>
                <a:ea typeface="微软雅黑" pitchFamily="34" charset="-122"/>
              </a:rPr>
              <a:t>单片机</a:t>
            </a:r>
            <a:endParaRPr lang="zh-CN" altLang="en-US" sz="4400" b="1">
              <a:solidFill>
                <a:srgbClr val="94BDD4"/>
              </a:solidFill>
              <a:latin typeface="宋体" pitchFamily="2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79663" y="1738313"/>
            <a:ext cx="8588375" cy="5099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）什么是单片机</a:t>
            </a:r>
            <a:endParaRPr kumimoji="1" lang="zh-CN" altLang="en-US" sz="2400" b="1">
              <a:solidFill>
                <a:srgbClr val="FD9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全称</a:t>
            </a:r>
            <a:r>
              <a:rPr kumimoji="1" lang="zh-CN" altLang="en-US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单片微型计算机</a:t>
            </a:r>
            <a:r>
              <a:rPr kumimoji="1" lang="en-US" altLang="zh-CN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(Single-Chip Microcomputer)</a:t>
            </a:r>
            <a:endParaRPr kumimoji="1" lang="en-US" altLang="zh-CN" sz="24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又称</a:t>
            </a:r>
            <a:r>
              <a:rPr kumimoji="1"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微控制器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MCU(Micro Controller Unit),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是将计算机的基本部分微型化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使之集成在一块芯片上的微机。片内含有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ROM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RAM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、并行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I/0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、串行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、定时器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计数器、中断控制、系统时钟及系统总线等，它本身就是一个嵌入式系统。</a:t>
            </a: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定义：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单片机是在一块芯片中集成了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ROM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RAM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、定时器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计数器、和多功能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I/0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接口等计算机所需要的基本功能部件的大规模集成电路，又称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MCU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000" b="1"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39" grpId="0"/>
      <p:bldP spid="14" grpId="0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0663" y="808038"/>
            <a:ext cx="9839325" cy="6091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400" b="1">
                <a:solidFill>
                  <a:srgbClr val="FD9F00"/>
                </a:solidFill>
                <a:latin typeface="微软雅黑" pitchFamily="34" charset="-122"/>
                <a:ea typeface="微软雅黑" pitchFamily="34" charset="-122"/>
              </a:rPr>
              <a:t>）单片机的发展趋势</a:t>
            </a:r>
            <a:endParaRPr kumimoji="1" lang="zh-CN" altLang="en-US" sz="2400" b="1">
              <a:solidFill>
                <a:srgbClr val="FD9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单片机的</a:t>
            </a:r>
            <a:r>
              <a:rPr kumimoji="1"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字长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由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位、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位、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位发展到 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32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位。</a:t>
            </a:r>
            <a:endParaRPr kumimoji="1"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 这几种字长的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MCU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目前同时存在于市场，由于单片机主要用于控制，目前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位的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MCU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仍然占主流地位，只有在精度要求特别高的场合如图像处理等，才采用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16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位、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32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位的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MCU,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用户可以根据产品的需要进行选择。</a:t>
            </a:r>
            <a:endParaRPr kumimoji="1"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运行</a:t>
            </a:r>
            <a:r>
              <a:rPr kumimoji="1"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速度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不断提高。</a:t>
            </a: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   单片机的使用最高频率由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6MHz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12MHz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24MHz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33MHz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、发展到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40MH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以至更高。</a:t>
            </a: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单片机内的</a:t>
            </a:r>
            <a:r>
              <a:rPr kumimoji="1"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变化：</a:t>
            </a: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* 存储容量越来越大，由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1KB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2KB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4KB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8KB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16KB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32KB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、发展到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64KB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等。</a:t>
            </a: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spcBef>
                <a:spcPct val="35000"/>
              </a:spcBef>
              <a:buClr>
                <a:schemeClr val="accent2"/>
              </a:buClr>
              <a:buSzPct val="80000"/>
            </a:pP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000" b="1"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84338" y="1085850"/>
            <a:ext cx="9839325" cy="6107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*  ROM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存储器的编程越来越方便</a:t>
            </a: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       有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ROM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型（掩模型）、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OTP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型（一次性编程）、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EPROM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（紫外线擦除编程）、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EEPROM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（电擦除编程）及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FLASH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（闪速编程）。</a:t>
            </a: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*  编程（烧录）方式也越来越方便，目前有脱机编程、在系统编程（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ISP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）、在应用编程（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IAP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）。</a:t>
            </a: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以上各类产品并存，可供用户选择。</a:t>
            </a: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4 ) </a:t>
            </a:r>
            <a:r>
              <a:rPr kumimoji="1" lang="en-US" altLang="zh-CN" sz="20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1"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端口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多功能化。</a:t>
            </a: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     单片机内除集成有并行、串行接口外，还集</a:t>
            </a: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成有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A/D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D/A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LED/LCD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显示驱动、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WDT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（看门狗）、新的多种的串行接口如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USB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等。</a:t>
            </a: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35000"/>
              </a:spcBef>
              <a:buClr>
                <a:schemeClr val="accent2"/>
              </a:buClr>
              <a:buSzPct val="80000"/>
            </a:pP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000" b="1"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228838" y="785510"/>
            <a:ext cx="10295466" cy="5585830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0309225" y="5189538"/>
            <a:ext cx="779463" cy="793750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121920" tIns="60960" rIns="121920" bIns="6096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87B0C7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84338" y="1085850"/>
            <a:ext cx="9839325" cy="597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以上单片机各有各的应用场合，根据产品要求、性价比等情况选择。</a:t>
            </a: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   目前有影响的单片机厂家有：</a:t>
            </a: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多个厂家生产的</a:t>
            </a: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 8051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系列单片机（简称</a:t>
            </a:r>
            <a:r>
              <a:rPr kumimoji="1"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1"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单片机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Motorola 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68HCXX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系列。</a:t>
            </a:r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Zilog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Z86EXXXPSC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系列。</a:t>
            </a:r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Texas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MSP430FXX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系列。</a:t>
            </a:r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Atmel: AVR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单片机系列</a:t>
            </a:r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多个公司生产</a:t>
            </a: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位</a:t>
            </a:r>
            <a:r>
              <a:rPr kumimoji="1" lang="en-US" altLang="zh-CN">
                <a:latin typeface="微软雅黑" pitchFamily="34" charset="-122"/>
                <a:ea typeface="微软雅黑" pitchFamily="34" charset="-122"/>
              </a:rPr>
              <a:t>ARM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系列</a:t>
            </a:r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35000"/>
              </a:spcBef>
              <a:buClr>
                <a:schemeClr val="accent2"/>
              </a:buClr>
              <a:buSzPct val="80000"/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其中市场占有最高的是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8051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系列单片机。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单片机最早是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Intel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公司推出的，称为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MCS-51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。目前世界上很多知名的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IC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厂家都生产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1" lang="zh-CN" altLang="en-US" sz="2000" b="1">
                <a:latin typeface="微软雅黑" pitchFamily="34" charset="-122"/>
                <a:ea typeface="微软雅黑" pitchFamily="34" charset="-122"/>
              </a:rPr>
              <a:t>单片机。如：</a:t>
            </a: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35000"/>
              </a:spcBef>
              <a:buClr>
                <a:schemeClr val="accent2"/>
              </a:buClr>
              <a:buSzPct val="80000"/>
            </a:pPr>
            <a:endParaRPr kumimoji="1"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000" b="1">
              <a:latin typeface="方正姚体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950" y="5692775"/>
            <a:ext cx="192088" cy="192088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192000" y="9372600"/>
            <a:ext cx="8778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方正姚体"/>
                <a:ea typeface="微软雅黑" pitchFamily="34" charset="-122"/>
              </a:rPr>
              <a:t>延时符</a:t>
            </a:r>
            <a:endParaRPr lang="zh-CN" altLang="en-US">
              <a:latin typeface="方正姚体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Temp">
      <a:majorFont>
        <a:latin typeface="方正姚体"/>
        <a:ea typeface="微软雅黑"/>
        <a:cs typeface="Arial"/>
      </a:majorFont>
      <a:minorFont>
        <a:latin typeface="方正姚体"/>
        <a:ea typeface="微软雅黑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3377</Words>
  <Application>WPS Presentation</Application>
  <PresentationFormat>自定义</PresentationFormat>
  <Paragraphs>191</Paragraphs>
  <Slides>16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DejaVu Sans</vt:lpstr>
      <vt:lpstr>文泉驿微米黑</vt:lpstr>
      <vt:lpstr>方正姚体</vt:lpstr>
      <vt:lpstr>微软雅黑</vt:lpstr>
      <vt:lpstr>Calibri Light</vt:lpstr>
      <vt:lpstr>Arial Unicode MS</vt:lpstr>
      <vt:lpstr>ˎ̥</vt:lpstr>
      <vt:lpstr>Times New Roman</vt:lpstr>
      <vt:lpstr>宋体</vt:lpstr>
      <vt:lpstr>Arial Unicode MS</vt:lpstr>
      <vt:lpstr>Calibri</vt:lpstr>
      <vt:lpstr>Pothana2000</vt:lpstr>
      <vt:lpstr>微软雅黑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上海剑姬网络科技有限公司</Company>
  <LinksUpToDate>false</LinksUpToDate>
  <SharedDoc>false</SharedDoc>
  <HyperlinksChanged>false</HyperlinksChanged>
  <AppVersion>14.0000</AppVersion>
  <Manager>风云办公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godlovesjonny</cp:lastModifiedBy>
  <cp:revision>134</cp:revision>
  <dcterms:created xsi:type="dcterms:W3CDTF">2020-02-20T02:52:20Z</dcterms:created>
  <dcterms:modified xsi:type="dcterms:W3CDTF">2020-02-20T02:52:20Z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