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30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427" r:id="rId12"/>
    <p:sldId id="365" r:id="rId13"/>
    <p:sldId id="366" r:id="rId14"/>
    <p:sldId id="367" r:id="rId15"/>
    <p:sldId id="368" r:id="rId16"/>
    <p:sldId id="369" r:id="rId17"/>
    <p:sldId id="372" r:id="rId18"/>
    <p:sldId id="429" r:id="rId19"/>
    <p:sldId id="430" r:id="rId20"/>
    <p:sldId id="380" r:id="rId21"/>
    <p:sldId id="381" r:id="rId22"/>
    <p:sldId id="383" r:id="rId23"/>
    <p:sldId id="384" r:id="rId24"/>
    <p:sldId id="385" r:id="rId25"/>
    <p:sldId id="387" r:id="rId26"/>
    <p:sldId id="388" r:id="rId27"/>
    <p:sldId id="392" r:id="rId28"/>
    <p:sldId id="396" r:id="rId29"/>
    <p:sldId id="398" r:id="rId30"/>
    <p:sldId id="426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370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2" autoAdjust="0"/>
  </p:normalViewPr>
  <p:slideViewPr>
    <p:cSldViewPr>
      <p:cViewPr varScale="1">
        <p:scale>
          <a:sx n="63" d="100"/>
          <a:sy n="63" d="100"/>
        </p:scale>
        <p:origin x="4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2.wmf"/><Relationship Id="rId7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9.wmf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image" Target="../media/image16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27.wmf"/><Relationship Id="rId5" Type="http://schemas.openxmlformats.org/officeDocument/2006/relationships/image" Target="../media/image23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756228-566C-4945-B2BD-962FC34B18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756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0F80B40-A604-4954-93EF-D6CED22A0E3B}" type="datetimeFigureOut">
              <a:rPr lang="zh-CN" altLang="en-US"/>
              <a:pPr>
                <a:defRPr/>
              </a:pPr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D5F08B-06AA-45F5-BB5B-0C520833B2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55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B3FFF5-AC15-478A-AB79-C92E2AB803B9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818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4AE6BF-EA30-40D7-ABD3-3364CA82154D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983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74D4D6-C6BA-41F0-B8BC-D342D3080422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108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4B7DAD-7717-460D-BDF5-FA9B97E423E3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159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39121E-7FB1-4479-B529-ED278DC2329F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9420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Confidential, for review only</a:t>
            </a:r>
            <a:r>
              <a:rPr lang="en-US" altLang="en-US" b="1"/>
              <a:t>Borland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F53290-5399-4451-83CA-6CDFEFEC02DD}" type="slidenum">
              <a:rPr lang="zh-CN" altLang="en-US" b="1"/>
              <a:pPr eaLnBrk="1" hangingPunct="1"/>
              <a:t>24</a:t>
            </a:fld>
            <a:endParaRPr lang="en-US" altLang="zh-CN" b="1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各阶差商可按下表排列方式逐列进行计算，称下表为差商表</a:t>
            </a:r>
          </a:p>
        </p:txBody>
      </p:sp>
    </p:spTree>
    <p:extLst>
      <p:ext uri="{BB962C8B-B14F-4D97-AF65-F5344CB8AC3E}">
        <p14:creationId xmlns:p14="http://schemas.microsoft.com/office/powerpoint/2010/main" val="4281687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C54222-F379-4AE6-9C9B-471957196454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05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C64888-4652-4CC5-A3E3-21A0988493D4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694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CB3E99-3D27-4CEC-A32C-9DFD5AD39945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071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741265-AED7-430E-98CB-15CB2005A274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804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EE8421-2C08-41A9-A51C-1C00C2E2FA6E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31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4B6A04-72F0-4DCB-B46A-38B61A3D0067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0525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539746-DA82-431A-BC40-0654640083E2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764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178EF6-6904-40C8-9413-95B59279AF85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6286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149F02-5B0F-4033-9051-B2F9B57BB26B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86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1520001873 w 546"/>
              <a:gd name="T1" fmla="*/ 264126065 h 497"/>
              <a:gd name="T2" fmla="*/ 726954943 w 546"/>
              <a:gd name="T3" fmla="*/ 2147483647 h 497"/>
              <a:gd name="T4" fmla="*/ 1652177716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1056496135 h 497"/>
              <a:gd name="T18" fmla="*/ 2147483647 w 546"/>
              <a:gd name="T19" fmla="*/ 1914905847 h 497"/>
              <a:gd name="T20" fmla="*/ 2147483647 w 546"/>
              <a:gd name="T21" fmla="*/ 726346679 h 497"/>
              <a:gd name="T22" fmla="*/ 2147483647 w 546"/>
              <a:gd name="T23" fmla="*/ 132063033 h 497"/>
              <a:gd name="T24" fmla="*/ 1520001873 w 546"/>
              <a:gd name="T25" fmla="*/ 264126065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1814 w 97"/>
                <a:gd name="T1" fmla="*/ 637 h 37"/>
                <a:gd name="T2" fmla="*/ 2324 w 97"/>
                <a:gd name="T3" fmla="*/ 510 h 37"/>
                <a:gd name="T4" fmla="*/ 2349 w 97"/>
                <a:gd name="T5" fmla="*/ 435 h 37"/>
                <a:gd name="T6" fmla="*/ 2248 w 97"/>
                <a:gd name="T7" fmla="*/ 0 h 37"/>
                <a:gd name="T8" fmla="*/ 636 w 97"/>
                <a:gd name="T9" fmla="*/ 0 h 37"/>
                <a:gd name="T10" fmla="*/ 258 w 97"/>
                <a:gd name="T11" fmla="*/ 561 h 37"/>
                <a:gd name="T12" fmla="*/ 1814 w 97"/>
                <a:gd name="T13" fmla="*/ 6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2884 w 585"/>
                <a:gd name="T1" fmla="*/ 25 h 534"/>
                <a:gd name="T2" fmla="*/ 4015 w 585"/>
                <a:gd name="T3" fmla="*/ 0 h 534"/>
                <a:gd name="T4" fmla="*/ 5754 w 585"/>
                <a:gd name="T5" fmla="*/ 536 h 534"/>
                <a:gd name="T6" fmla="*/ 4450 w 585"/>
                <a:gd name="T7" fmla="*/ 996 h 534"/>
                <a:gd name="T8" fmla="*/ 5294 w 585"/>
                <a:gd name="T9" fmla="*/ 1814 h 534"/>
                <a:gd name="T10" fmla="*/ 1891 w 585"/>
                <a:gd name="T11" fmla="*/ 1531 h 534"/>
                <a:gd name="T12" fmla="*/ 662 w 585"/>
                <a:gd name="T13" fmla="*/ 1607 h 534"/>
                <a:gd name="T14" fmla="*/ 5087 w 585"/>
                <a:gd name="T15" fmla="*/ 12439 h 534"/>
                <a:gd name="T16" fmla="*/ 3681 w 585"/>
                <a:gd name="T17" fmla="*/ 8714 h 534"/>
                <a:gd name="T18" fmla="*/ 2685 w 585"/>
                <a:gd name="T19" fmla="*/ 9603 h 534"/>
                <a:gd name="T20" fmla="*/ 2402 w 585"/>
                <a:gd name="T21" fmla="*/ 11114 h 534"/>
                <a:gd name="T22" fmla="*/ 3170 w 585"/>
                <a:gd name="T23" fmla="*/ 6768 h 534"/>
                <a:gd name="T24" fmla="*/ 3914 w 585"/>
                <a:gd name="T25" fmla="*/ 5823 h 534"/>
                <a:gd name="T26" fmla="*/ 5345 w 585"/>
                <a:gd name="T27" fmla="*/ 6055 h 534"/>
                <a:gd name="T28" fmla="*/ 4809 w 585"/>
                <a:gd name="T29" fmla="*/ 7819 h 534"/>
                <a:gd name="T30" fmla="*/ 4910 w 585"/>
                <a:gd name="T31" fmla="*/ 10088 h 534"/>
                <a:gd name="T32" fmla="*/ 13167 w 585"/>
                <a:gd name="T33" fmla="*/ 12338 h 534"/>
                <a:gd name="T34" fmla="*/ 11610 w 585"/>
                <a:gd name="T35" fmla="*/ 10907 h 534"/>
                <a:gd name="T36" fmla="*/ 10866 w 585"/>
                <a:gd name="T37" fmla="*/ 8815 h 534"/>
                <a:gd name="T38" fmla="*/ 10123 w 585"/>
                <a:gd name="T39" fmla="*/ 6899 h 534"/>
                <a:gd name="T40" fmla="*/ 11761 w 585"/>
                <a:gd name="T41" fmla="*/ 6540 h 534"/>
                <a:gd name="T42" fmla="*/ 10406 w 585"/>
                <a:gd name="T43" fmla="*/ 5696 h 534"/>
                <a:gd name="T44" fmla="*/ 11225 w 585"/>
                <a:gd name="T45" fmla="*/ 5772 h 534"/>
                <a:gd name="T46" fmla="*/ 11200 w 585"/>
                <a:gd name="T47" fmla="*/ 5337 h 534"/>
                <a:gd name="T48" fmla="*/ 9612 w 585"/>
                <a:gd name="T49" fmla="*/ 5388 h 534"/>
                <a:gd name="T50" fmla="*/ 9127 w 585"/>
                <a:gd name="T51" fmla="*/ 8764 h 534"/>
                <a:gd name="T52" fmla="*/ 8874 w 585"/>
                <a:gd name="T53" fmla="*/ 5873 h 534"/>
                <a:gd name="T54" fmla="*/ 8464 w 585"/>
                <a:gd name="T55" fmla="*/ 4650 h 534"/>
                <a:gd name="T56" fmla="*/ 8874 w 585"/>
                <a:gd name="T57" fmla="*/ 3472 h 534"/>
                <a:gd name="T58" fmla="*/ 8667 w 585"/>
                <a:gd name="T59" fmla="*/ 2527 h 534"/>
                <a:gd name="T60" fmla="*/ 8464 w 585"/>
                <a:gd name="T61" fmla="*/ 1582 h 534"/>
                <a:gd name="T62" fmla="*/ 9435 w 585"/>
                <a:gd name="T63" fmla="*/ 2633 h 534"/>
                <a:gd name="T64" fmla="*/ 10608 w 585"/>
                <a:gd name="T65" fmla="*/ 1203 h 534"/>
                <a:gd name="T66" fmla="*/ 10457 w 585"/>
                <a:gd name="T67" fmla="*/ 2426 h 534"/>
                <a:gd name="T68" fmla="*/ 10254 w 585"/>
                <a:gd name="T69" fmla="*/ 3321 h 534"/>
                <a:gd name="T70" fmla="*/ 10254 w 585"/>
                <a:gd name="T71" fmla="*/ 4625 h 534"/>
                <a:gd name="T72" fmla="*/ 14264 w 585"/>
                <a:gd name="T73" fmla="*/ 4625 h 534"/>
                <a:gd name="T74" fmla="*/ 14163 w 585"/>
                <a:gd name="T75" fmla="*/ 1941 h 534"/>
                <a:gd name="T76" fmla="*/ 6366 w 585"/>
                <a:gd name="T77" fmla="*/ 1764 h 534"/>
                <a:gd name="T78" fmla="*/ 7494 w 585"/>
                <a:gd name="T79" fmla="*/ 2376 h 534"/>
                <a:gd name="T80" fmla="*/ 4374 w 585"/>
                <a:gd name="T81" fmla="*/ 4984 h 534"/>
                <a:gd name="T82" fmla="*/ 1765 w 585"/>
                <a:gd name="T83" fmla="*/ 2502 h 534"/>
                <a:gd name="T84" fmla="*/ 4884 w 585"/>
                <a:gd name="T85" fmla="*/ 2709 h 534"/>
                <a:gd name="T86" fmla="*/ 5623 w 585"/>
                <a:gd name="T87" fmla="*/ 2684 h 534"/>
                <a:gd name="T88" fmla="*/ 7721 w 585"/>
                <a:gd name="T89" fmla="*/ 3093 h 534"/>
                <a:gd name="T90" fmla="*/ 7059 w 585"/>
                <a:gd name="T91" fmla="*/ 6540 h 534"/>
                <a:gd name="T92" fmla="*/ 6649 w 585"/>
                <a:gd name="T93" fmla="*/ 3498 h 534"/>
                <a:gd name="T94" fmla="*/ 4374 w 585"/>
                <a:gd name="T95" fmla="*/ 4984 h 534"/>
                <a:gd name="T96" fmla="*/ 5704 w 585"/>
                <a:gd name="T97" fmla="*/ 5747 h 534"/>
                <a:gd name="T98" fmla="*/ 6315 w 585"/>
                <a:gd name="T99" fmla="*/ 4038 h 534"/>
                <a:gd name="T100" fmla="*/ 8333 w 585"/>
                <a:gd name="T101" fmla="*/ 7460 h 534"/>
                <a:gd name="T102" fmla="*/ 5496 w 585"/>
                <a:gd name="T103" fmla="*/ 8198 h 534"/>
                <a:gd name="T104" fmla="*/ 7898 w 585"/>
                <a:gd name="T105" fmla="*/ 7076 h 534"/>
                <a:gd name="T106" fmla="*/ 8131 w 585"/>
                <a:gd name="T107" fmla="*/ 3396 h 534"/>
                <a:gd name="T108" fmla="*/ 8004 w 585"/>
                <a:gd name="T109" fmla="*/ 5443 h 534"/>
                <a:gd name="T110" fmla="*/ 7645 w 585"/>
                <a:gd name="T111" fmla="*/ 3680 h 534"/>
                <a:gd name="T112" fmla="*/ 12965 w 585"/>
                <a:gd name="T113" fmla="*/ 4574 h 534"/>
                <a:gd name="T114" fmla="*/ 11786 w 585"/>
                <a:gd name="T115" fmla="*/ 4139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028 w 47"/>
                <a:gd name="T1" fmla="*/ 384 h 56"/>
                <a:gd name="T2" fmla="*/ 694 w 47"/>
                <a:gd name="T3" fmla="*/ 1430 h 56"/>
                <a:gd name="T4" fmla="*/ 1028 w 47"/>
                <a:gd name="T5" fmla="*/ 384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487 w 41"/>
                <a:gd name="T1" fmla="*/ 687 h 75"/>
                <a:gd name="T2" fmla="*/ 309 w 41"/>
                <a:gd name="T3" fmla="*/ 1764 h 75"/>
                <a:gd name="T4" fmla="*/ 1030 w 41"/>
                <a:gd name="T5" fmla="*/ 1147 h 75"/>
                <a:gd name="T6" fmla="*/ 954 w 41"/>
                <a:gd name="T7" fmla="*/ 611 h 75"/>
                <a:gd name="T8" fmla="*/ 487 w 41"/>
                <a:gd name="T9" fmla="*/ 68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2869 w 135"/>
                <a:gd name="T1" fmla="*/ 101 h 63"/>
                <a:gd name="T2" fmla="*/ 612 w 135"/>
                <a:gd name="T3" fmla="*/ 101 h 63"/>
                <a:gd name="T4" fmla="*/ 51 w 135"/>
                <a:gd name="T5" fmla="*/ 636 h 63"/>
                <a:gd name="T6" fmla="*/ 1538 w 135"/>
                <a:gd name="T7" fmla="*/ 1479 h 63"/>
                <a:gd name="T8" fmla="*/ 2459 w 135"/>
                <a:gd name="T9" fmla="*/ 1378 h 63"/>
                <a:gd name="T10" fmla="*/ 2894 w 135"/>
                <a:gd name="T11" fmla="*/ 1353 h 63"/>
                <a:gd name="T12" fmla="*/ 2869 w 135"/>
                <a:gd name="T13" fmla="*/ 101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1707 w 97"/>
                <a:gd name="T1" fmla="*/ 126 h 102"/>
                <a:gd name="T2" fmla="*/ 793 w 97"/>
                <a:gd name="T3" fmla="*/ 126 h 102"/>
                <a:gd name="T4" fmla="*/ 308 w 97"/>
                <a:gd name="T5" fmla="*/ 1454 h 102"/>
                <a:gd name="T6" fmla="*/ 2016 w 97"/>
                <a:gd name="T7" fmla="*/ 1580 h 102"/>
                <a:gd name="T8" fmla="*/ 1707 w 97"/>
                <a:gd name="T9" fmla="*/ 12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385 w 99"/>
                <a:gd name="T1" fmla="*/ 0 h 19"/>
                <a:gd name="T2" fmla="*/ 1022 w 99"/>
                <a:gd name="T3" fmla="*/ 384 h 19"/>
                <a:gd name="T4" fmla="*/ 385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537 w 76"/>
                <a:gd name="T1" fmla="*/ 943 h 47"/>
                <a:gd name="T2" fmla="*/ 1798 w 76"/>
                <a:gd name="T3" fmla="*/ 434 h 47"/>
                <a:gd name="T4" fmla="*/ 1231 w 76"/>
                <a:gd name="T5" fmla="*/ 76 h 47"/>
                <a:gd name="T6" fmla="*/ 486 w 76"/>
                <a:gd name="T7" fmla="*/ 812 h 47"/>
                <a:gd name="T8" fmla="*/ 537 w 76"/>
                <a:gd name="T9" fmla="*/ 943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1842 w 82"/>
                <a:gd name="T1" fmla="*/ 152 h 37"/>
                <a:gd name="T2" fmla="*/ 612 w 82"/>
                <a:gd name="T3" fmla="*/ 435 h 37"/>
                <a:gd name="T4" fmla="*/ 435 w 82"/>
                <a:gd name="T5" fmla="*/ 662 h 37"/>
                <a:gd name="T6" fmla="*/ 1948 w 82"/>
                <a:gd name="T7" fmla="*/ 586 h 37"/>
                <a:gd name="T8" fmla="*/ 2100 w 82"/>
                <a:gd name="T9" fmla="*/ 510 h 37"/>
                <a:gd name="T10" fmla="*/ 2100 w 82"/>
                <a:gd name="T11" fmla="*/ 0 h 37"/>
                <a:gd name="T12" fmla="*/ 1842 w 82"/>
                <a:gd name="T13" fmla="*/ 152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536 w 138"/>
                <a:gd name="T1" fmla="*/ 25 h 33"/>
                <a:gd name="T2" fmla="*/ 202 w 138"/>
                <a:gd name="T3" fmla="*/ 359 h 33"/>
                <a:gd name="T4" fmla="*/ 1457 w 138"/>
                <a:gd name="T5" fmla="*/ 562 h 33"/>
                <a:gd name="T6" fmla="*/ 2994 w 138"/>
                <a:gd name="T7" fmla="*/ 587 h 33"/>
                <a:gd name="T8" fmla="*/ 2918 w 138"/>
                <a:gd name="T9" fmla="*/ 202 h 33"/>
                <a:gd name="T10" fmla="*/ 2099 w 138"/>
                <a:gd name="T11" fmla="*/ 76 h 33"/>
                <a:gd name="T12" fmla="*/ 536 w 138"/>
                <a:gd name="T13" fmla="*/ 25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511 w 112"/>
                <a:gd name="T1" fmla="*/ 483 h 29"/>
                <a:gd name="T2" fmla="*/ 2638 w 112"/>
                <a:gd name="T3" fmla="*/ 101 h 29"/>
                <a:gd name="T4" fmla="*/ 1898 w 112"/>
                <a:gd name="T5" fmla="*/ 252 h 29"/>
                <a:gd name="T6" fmla="*/ 921 w 112"/>
                <a:gd name="T7" fmla="*/ 151 h 29"/>
                <a:gd name="T8" fmla="*/ 51 w 112"/>
                <a:gd name="T9" fmla="*/ 101 h 29"/>
                <a:gd name="T10" fmla="*/ 2511 w 112"/>
                <a:gd name="T11" fmla="*/ 483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76 w 115"/>
                <a:gd name="T1" fmla="*/ 1354 h 95"/>
                <a:gd name="T2" fmla="*/ 662 w 115"/>
                <a:gd name="T3" fmla="*/ 1379 h 95"/>
                <a:gd name="T4" fmla="*/ 1278 w 115"/>
                <a:gd name="T5" fmla="*/ 1965 h 95"/>
                <a:gd name="T6" fmla="*/ 1506 w 115"/>
                <a:gd name="T7" fmla="*/ 2142 h 95"/>
                <a:gd name="T8" fmla="*/ 2066 w 115"/>
                <a:gd name="T9" fmla="*/ 1329 h 95"/>
                <a:gd name="T10" fmla="*/ 2834 w 115"/>
                <a:gd name="T11" fmla="*/ 1329 h 95"/>
                <a:gd name="T12" fmla="*/ 2016 w 115"/>
                <a:gd name="T13" fmla="*/ 687 h 95"/>
                <a:gd name="T14" fmla="*/ 945 w 115"/>
                <a:gd name="T15" fmla="*/ 409 h 95"/>
                <a:gd name="T16" fmla="*/ 308 w 115"/>
                <a:gd name="T17" fmla="*/ 1046 h 95"/>
                <a:gd name="T18" fmla="*/ 76 w 115"/>
                <a:gd name="T19" fmla="*/ 135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306 w 65"/>
                <a:gd name="T1" fmla="*/ 1021 h 169"/>
                <a:gd name="T2" fmla="*/ 562 w 65"/>
                <a:gd name="T3" fmla="*/ 1253 h 169"/>
                <a:gd name="T4" fmla="*/ 562 w 65"/>
                <a:gd name="T5" fmla="*/ 1506 h 169"/>
                <a:gd name="T6" fmla="*/ 1281 w 65"/>
                <a:gd name="T7" fmla="*/ 2299 h 169"/>
                <a:gd name="T8" fmla="*/ 871 w 65"/>
                <a:gd name="T9" fmla="*/ 3012 h 169"/>
                <a:gd name="T10" fmla="*/ 0 w 65"/>
                <a:gd name="T11" fmla="*/ 3780 h 169"/>
                <a:gd name="T12" fmla="*/ 435 w 65"/>
                <a:gd name="T13" fmla="*/ 3957 h 169"/>
                <a:gd name="T14" fmla="*/ 1205 w 65"/>
                <a:gd name="T15" fmla="*/ 4240 h 169"/>
                <a:gd name="T16" fmla="*/ 1615 w 65"/>
                <a:gd name="T17" fmla="*/ 4139 h 169"/>
                <a:gd name="T18" fmla="*/ 1665 w 65"/>
                <a:gd name="T19" fmla="*/ 0 h 169"/>
                <a:gd name="T20" fmla="*/ 1306 w 65"/>
                <a:gd name="T21" fmla="*/ 1021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10 w 4"/>
                <a:gd name="T5" fmla="*/ 512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10 w 4"/>
                <a:gd name="T15" fmla="*/ 1540 h 60"/>
                <a:gd name="T16" fmla="*/ 11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10 w 4"/>
                <a:gd name="T5" fmla="*/ 510 h 60"/>
                <a:gd name="T6" fmla="*/ 11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10 w 4"/>
                <a:gd name="T15" fmla="*/ 1530 h 60"/>
                <a:gd name="T16" fmla="*/ 11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2 h 60"/>
                <a:gd name="T4" fmla="*/ 100 w 4"/>
                <a:gd name="T5" fmla="*/ 512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9 h 60"/>
                <a:gd name="T12" fmla="*/ 0 w 4"/>
                <a:gd name="T13" fmla="*/ 1540 h 60"/>
                <a:gd name="T14" fmla="*/ 100 w 4"/>
                <a:gd name="T15" fmla="*/ 1540 h 60"/>
                <a:gd name="T16" fmla="*/ 100 w 4"/>
                <a:gd name="T17" fmla="*/ 1029 h 60"/>
                <a:gd name="T18" fmla="*/ 0 w 4"/>
                <a:gd name="T19" fmla="*/ 1029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510 h 60"/>
                <a:gd name="T4" fmla="*/ 100 w 4"/>
                <a:gd name="T5" fmla="*/ 510 h 60"/>
                <a:gd name="T6" fmla="*/ 100 w 4"/>
                <a:gd name="T7" fmla="*/ 0 h 60"/>
                <a:gd name="T8" fmla="*/ 0 w 4"/>
                <a:gd name="T9" fmla="*/ 0 h 60"/>
                <a:gd name="T10" fmla="*/ 0 w 4"/>
                <a:gd name="T11" fmla="*/ 1020 h 60"/>
                <a:gd name="T12" fmla="*/ 0 w 4"/>
                <a:gd name="T13" fmla="*/ 1530 h 60"/>
                <a:gd name="T14" fmla="*/ 100 w 4"/>
                <a:gd name="T15" fmla="*/ 1530 h 60"/>
                <a:gd name="T16" fmla="*/ 100 w 4"/>
                <a:gd name="T17" fmla="*/ 1020 h 60"/>
                <a:gd name="T18" fmla="*/ 0 w 4"/>
                <a:gd name="T19" fmla="*/ 102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5 h 2"/>
                <a:gd name="T2" fmla="*/ 0 w 4"/>
                <a:gd name="T3" fmla="*/ 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9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89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609633-079A-43CD-9D46-48B2A65C72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67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8B78B9-87D5-4757-877A-2298DAB7D2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13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33B359-11BA-42C4-9C76-9ED3E59E91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53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9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14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74E1B1-0AE8-4953-8232-11959DAC40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9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84F2B-E6C5-4A44-87CC-1E497516D8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1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7F6F7B-8C52-450F-8E65-08B5139135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0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F18E84-3815-41B1-85B3-9E5E6B0035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52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378894-4C99-419D-803A-81CE05A91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0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C8CCDF-7C2A-4FDD-A091-51ECEC909C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40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1A2AFC-DD74-42F6-BA54-D4698CBEF4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23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5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9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2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89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76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3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0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762 w 41"/>
                <a:gd name="T1" fmla="*/ 309 h 16"/>
                <a:gd name="T2" fmla="*/ 944 w 41"/>
                <a:gd name="T3" fmla="*/ 258 h 16"/>
                <a:gd name="T4" fmla="*/ 969 w 41"/>
                <a:gd name="T5" fmla="*/ 233 h 16"/>
                <a:gd name="T6" fmla="*/ 793 w 41"/>
                <a:gd name="T7" fmla="*/ 25 h 16"/>
                <a:gd name="T8" fmla="*/ 202 w 41"/>
                <a:gd name="T9" fmla="*/ 284 h 16"/>
                <a:gd name="T10" fmla="*/ 762 w 41"/>
                <a:gd name="T11" fmla="*/ 30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4167 w 210"/>
                <a:gd name="T1" fmla="*/ 3965 h 193"/>
                <a:gd name="T2" fmla="*/ 3889 w 210"/>
                <a:gd name="T3" fmla="*/ 3196 h 193"/>
                <a:gd name="T4" fmla="*/ 3631 w 210"/>
                <a:gd name="T5" fmla="*/ 2534 h 193"/>
                <a:gd name="T6" fmla="*/ 4218 w 210"/>
                <a:gd name="T7" fmla="*/ 2377 h 193"/>
                <a:gd name="T8" fmla="*/ 3732 w 210"/>
                <a:gd name="T9" fmla="*/ 2099 h 193"/>
                <a:gd name="T10" fmla="*/ 4015 w 210"/>
                <a:gd name="T11" fmla="*/ 2124 h 193"/>
                <a:gd name="T12" fmla="*/ 4015 w 210"/>
                <a:gd name="T13" fmla="*/ 1967 h 193"/>
                <a:gd name="T14" fmla="*/ 3454 w 210"/>
                <a:gd name="T15" fmla="*/ 1992 h 193"/>
                <a:gd name="T16" fmla="*/ 3272 w 210"/>
                <a:gd name="T17" fmla="*/ 3196 h 193"/>
                <a:gd name="T18" fmla="*/ 3171 w 210"/>
                <a:gd name="T19" fmla="*/ 2149 h 193"/>
                <a:gd name="T20" fmla="*/ 3019 w 210"/>
                <a:gd name="T21" fmla="*/ 1714 h 193"/>
                <a:gd name="T22" fmla="*/ 3171 w 210"/>
                <a:gd name="T23" fmla="*/ 1305 h 193"/>
                <a:gd name="T24" fmla="*/ 3095 w 210"/>
                <a:gd name="T25" fmla="*/ 946 h 193"/>
                <a:gd name="T26" fmla="*/ 3044 w 210"/>
                <a:gd name="T27" fmla="*/ 612 h 193"/>
                <a:gd name="T28" fmla="*/ 3378 w 210"/>
                <a:gd name="T29" fmla="*/ 996 h 193"/>
                <a:gd name="T30" fmla="*/ 3813 w 210"/>
                <a:gd name="T31" fmla="*/ 460 h 193"/>
                <a:gd name="T32" fmla="*/ 3757 w 210"/>
                <a:gd name="T33" fmla="*/ 920 h 193"/>
                <a:gd name="T34" fmla="*/ 3656 w 210"/>
                <a:gd name="T35" fmla="*/ 1229 h 193"/>
                <a:gd name="T36" fmla="*/ 3682 w 210"/>
                <a:gd name="T37" fmla="*/ 1714 h 193"/>
                <a:gd name="T38" fmla="*/ 5087 w 210"/>
                <a:gd name="T39" fmla="*/ 743 h 193"/>
                <a:gd name="T40" fmla="*/ 2301 w 210"/>
                <a:gd name="T41" fmla="*/ 25 h 193"/>
                <a:gd name="T42" fmla="*/ 1431 w 210"/>
                <a:gd name="T43" fmla="*/ 202 h 193"/>
                <a:gd name="T44" fmla="*/ 2175 w 210"/>
                <a:gd name="T45" fmla="*/ 308 h 193"/>
                <a:gd name="T46" fmla="*/ 1532 w 210"/>
                <a:gd name="T47" fmla="*/ 561 h 193"/>
                <a:gd name="T48" fmla="*/ 1482 w 210"/>
                <a:gd name="T49" fmla="*/ 743 h 193"/>
                <a:gd name="T50" fmla="*/ 971 w 210"/>
                <a:gd name="T51" fmla="*/ 435 h 193"/>
                <a:gd name="T52" fmla="*/ 334 w 210"/>
                <a:gd name="T53" fmla="*/ 2943 h 193"/>
                <a:gd name="T54" fmla="*/ 1558 w 210"/>
                <a:gd name="T55" fmla="*/ 3732 h 193"/>
                <a:gd name="T56" fmla="*/ 1153 w 210"/>
                <a:gd name="T57" fmla="*/ 3403 h 193"/>
                <a:gd name="T58" fmla="*/ 895 w 210"/>
                <a:gd name="T59" fmla="*/ 3707 h 193"/>
                <a:gd name="T60" fmla="*/ 819 w 210"/>
                <a:gd name="T61" fmla="*/ 3272 h 193"/>
                <a:gd name="T62" fmla="*/ 1178 w 210"/>
                <a:gd name="T63" fmla="*/ 2200 h 193"/>
                <a:gd name="T64" fmla="*/ 1714 w 210"/>
                <a:gd name="T65" fmla="*/ 2124 h 193"/>
                <a:gd name="T66" fmla="*/ 1816 w 210"/>
                <a:gd name="T67" fmla="*/ 2427 h 193"/>
                <a:gd name="T68" fmla="*/ 1558 w 210"/>
                <a:gd name="T69" fmla="*/ 3095 h 193"/>
                <a:gd name="T70" fmla="*/ 2326 w 210"/>
                <a:gd name="T71" fmla="*/ 4602 h 193"/>
                <a:gd name="T72" fmla="*/ 4759 w 210"/>
                <a:gd name="T73" fmla="*/ 4243 h 193"/>
                <a:gd name="T74" fmla="*/ 4653 w 210"/>
                <a:gd name="T75" fmla="*/ 1689 h 193"/>
                <a:gd name="T76" fmla="*/ 4218 w 210"/>
                <a:gd name="T77" fmla="*/ 1532 h 193"/>
                <a:gd name="T78" fmla="*/ 2888 w 210"/>
                <a:gd name="T79" fmla="*/ 1558 h 193"/>
                <a:gd name="T80" fmla="*/ 2761 w 210"/>
                <a:gd name="T81" fmla="*/ 2225 h 193"/>
                <a:gd name="T82" fmla="*/ 2918 w 210"/>
                <a:gd name="T83" fmla="*/ 1279 h 193"/>
                <a:gd name="T84" fmla="*/ 2276 w 210"/>
                <a:gd name="T85" fmla="*/ 662 h 193"/>
                <a:gd name="T86" fmla="*/ 2685 w 210"/>
                <a:gd name="T87" fmla="*/ 895 h 193"/>
                <a:gd name="T88" fmla="*/ 1558 w 210"/>
                <a:gd name="T89" fmla="*/ 1841 h 193"/>
                <a:gd name="T90" fmla="*/ 612 w 210"/>
                <a:gd name="T91" fmla="*/ 946 h 193"/>
                <a:gd name="T92" fmla="*/ 1740 w 210"/>
                <a:gd name="T93" fmla="*/ 1022 h 193"/>
                <a:gd name="T94" fmla="*/ 2023 w 210"/>
                <a:gd name="T95" fmla="*/ 1022 h 193"/>
                <a:gd name="T96" fmla="*/ 2761 w 210"/>
                <a:gd name="T97" fmla="*/ 1153 h 193"/>
                <a:gd name="T98" fmla="*/ 2534 w 210"/>
                <a:gd name="T99" fmla="*/ 2377 h 193"/>
                <a:gd name="T100" fmla="*/ 2377 w 210"/>
                <a:gd name="T101" fmla="*/ 1305 h 193"/>
                <a:gd name="T102" fmla="*/ 1558 w 210"/>
                <a:gd name="T103" fmla="*/ 1841 h 193"/>
                <a:gd name="T104" fmla="*/ 2048 w 210"/>
                <a:gd name="T105" fmla="*/ 2099 h 193"/>
                <a:gd name="T106" fmla="*/ 2250 w 210"/>
                <a:gd name="T107" fmla="*/ 1482 h 193"/>
                <a:gd name="T108" fmla="*/ 2609 w 210"/>
                <a:gd name="T109" fmla="*/ 3707 h 193"/>
                <a:gd name="T110" fmla="*/ 2099 w 210"/>
                <a:gd name="T111" fmla="*/ 2453 h 193"/>
                <a:gd name="T112" fmla="*/ 2994 w 210"/>
                <a:gd name="T113" fmla="*/ 271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359 w 17"/>
                <a:gd name="T1" fmla="*/ 133 h 20"/>
                <a:gd name="T2" fmla="*/ 233 w 17"/>
                <a:gd name="T3" fmla="*/ 520 h 20"/>
                <a:gd name="T4" fmla="*/ 359 w 17"/>
                <a:gd name="T5" fmla="*/ 133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77 w 15"/>
                <a:gd name="T1" fmla="*/ 252 h 27"/>
                <a:gd name="T2" fmla="*/ 101 w 15"/>
                <a:gd name="T3" fmla="*/ 635 h 27"/>
                <a:gd name="T4" fmla="*/ 385 w 15"/>
                <a:gd name="T5" fmla="*/ 408 h 27"/>
                <a:gd name="T6" fmla="*/ 334 w 15"/>
                <a:gd name="T7" fmla="*/ 201 h 27"/>
                <a:gd name="T8" fmla="*/ 177 w 15"/>
                <a:gd name="T9" fmla="*/ 25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028 w 48"/>
                <a:gd name="T1" fmla="*/ 50 h 23"/>
                <a:gd name="T2" fmla="*/ 233 w 48"/>
                <a:gd name="T3" fmla="*/ 25 h 23"/>
                <a:gd name="T4" fmla="*/ 25 w 48"/>
                <a:gd name="T5" fmla="*/ 227 h 23"/>
                <a:gd name="T6" fmla="*/ 562 w 48"/>
                <a:gd name="T7" fmla="*/ 535 h 23"/>
                <a:gd name="T8" fmla="*/ 871 w 48"/>
                <a:gd name="T9" fmla="*/ 509 h 23"/>
                <a:gd name="T10" fmla="*/ 1028 w 48"/>
                <a:gd name="T11" fmla="*/ 484 h 23"/>
                <a:gd name="T12" fmla="*/ 1028 w 48"/>
                <a:gd name="T13" fmla="*/ 5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612 w 35"/>
                <a:gd name="T1" fmla="*/ 51 h 37"/>
                <a:gd name="T2" fmla="*/ 283 w 35"/>
                <a:gd name="T3" fmla="*/ 51 h 37"/>
                <a:gd name="T4" fmla="*/ 101 w 35"/>
                <a:gd name="T5" fmla="*/ 510 h 37"/>
                <a:gd name="T6" fmla="*/ 718 w 35"/>
                <a:gd name="T7" fmla="*/ 561 h 37"/>
                <a:gd name="T8" fmla="*/ 612 w 35"/>
                <a:gd name="T9" fmla="*/ 5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26 w 35"/>
                <a:gd name="T1" fmla="*/ 0 h 7"/>
                <a:gd name="T2" fmla="*/ 359 w 35"/>
                <a:gd name="T3" fmla="*/ 134 h 7"/>
                <a:gd name="T4" fmla="*/ 12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83 w 27"/>
                <a:gd name="T1" fmla="*/ 334 h 16"/>
                <a:gd name="T2" fmla="*/ 644 w 27"/>
                <a:gd name="T3" fmla="*/ 152 h 16"/>
                <a:gd name="T4" fmla="*/ 436 w 27"/>
                <a:gd name="T5" fmla="*/ 25 h 16"/>
                <a:gd name="T6" fmla="*/ 183 w 27"/>
                <a:gd name="T7" fmla="*/ 284 h 16"/>
                <a:gd name="T8" fmla="*/ 183 w 27"/>
                <a:gd name="T9" fmla="*/ 3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637 w 35"/>
                <a:gd name="T1" fmla="*/ 152 h 17"/>
                <a:gd name="T2" fmla="*/ 202 w 35"/>
                <a:gd name="T3" fmla="*/ 258 h 17"/>
                <a:gd name="T4" fmla="*/ 152 w 35"/>
                <a:gd name="T5" fmla="*/ 334 h 17"/>
                <a:gd name="T6" fmla="*/ 693 w 35"/>
                <a:gd name="T7" fmla="*/ 309 h 17"/>
                <a:gd name="T8" fmla="*/ 637 w 35"/>
                <a:gd name="T9" fmla="*/ 15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022 w 49"/>
                <a:gd name="T1" fmla="*/ 75 h 12"/>
                <a:gd name="T2" fmla="*/ 744 w 49"/>
                <a:gd name="T3" fmla="*/ 25 h 12"/>
                <a:gd name="T4" fmla="*/ 177 w 49"/>
                <a:gd name="T5" fmla="*/ 0 h 12"/>
                <a:gd name="T6" fmla="*/ 51 w 49"/>
                <a:gd name="T7" fmla="*/ 125 h 12"/>
                <a:gd name="T8" fmla="*/ 511 w 49"/>
                <a:gd name="T9" fmla="*/ 200 h 12"/>
                <a:gd name="T10" fmla="*/ 1053 w 49"/>
                <a:gd name="T11" fmla="*/ 200 h 12"/>
                <a:gd name="T12" fmla="*/ 1022 w 49"/>
                <a:gd name="T13" fmla="*/ 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954 w 40"/>
                <a:gd name="T1" fmla="*/ 51 h 11"/>
                <a:gd name="T2" fmla="*/ 670 w 40"/>
                <a:gd name="T3" fmla="*/ 102 h 11"/>
                <a:gd name="T4" fmla="*/ 335 w 40"/>
                <a:gd name="T5" fmla="*/ 76 h 11"/>
                <a:gd name="T6" fmla="*/ 25 w 40"/>
                <a:gd name="T7" fmla="*/ 51 h 11"/>
                <a:gd name="T8" fmla="*/ 903 w 40"/>
                <a:gd name="T9" fmla="*/ 209 h 11"/>
                <a:gd name="T10" fmla="*/ 954 w 40"/>
                <a:gd name="T11" fmla="*/ 5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712 w 41"/>
                <a:gd name="T1" fmla="*/ 233 h 34"/>
                <a:gd name="T2" fmla="*/ 333 w 41"/>
                <a:gd name="T3" fmla="*/ 152 h 34"/>
                <a:gd name="T4" fmla="*/ 101 w 41"/>
                <a:gd name="T5" fmla="*/ 384 h 34"/>
                <a:gd name="T6" fmla="*/ 25 w 41"/>
                <a:gd name="T7" fmla="*/ 486 h 34"/>
                <a:gd name="T8" fmla="*/ 227 w 41"/>
                <a:gd name="T9" fmla="*/ 486 h 34"/>
                <a:gd name="T10" fmla="*/ 434 w 41"/>
                <a:gd name="T11" fmla="*/ 693 h 34"/>
                <a:gd name="T12" fmla="*/ 535 w 41"/>
                <a:gd name="T13" fmla="*/ 769 h 34"/>
                <a:gd name="T14" fmla="*/ 737 w 41"/>
                <a:gd name="T15" fmla="*/ 486 h 34"/>
                <a:gd name="T16" fmla="*/ 995 w 41"/>
                <a:gd name="T17" fmla="*/ 486 h 34"/>
                <a:gd name="T18" fmla="*/ 712 w 41"/>
                <a:gd name="T19" fmla="*/ 23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559 w 25"/>
                <a:gd name="T1" fmla="*/ 50 h 63"/>
                <a:gd name="T2" fmla="*/ 459 w 25"/>
                <a:gd name="T3" fmla="*/ 434 h 63"/>
                <a:gd name="T4" fmla="*/ 176 w 25"/>
                <a:gd name="T5" fmla="*/ 510 h 63"/>
                <a:gd name="T6" fmla="*/ 176 w 25"/>
                <a:gd name="T7" fmla="*/ 586 h 63"/>
                <a:gd name="T8" fmla="*/ 433 w 25"/>
                <a:gd name="T9" fmla="*/ 868 h 63"/>
                <a:gd name="T10" fmla="*/ 302 w 25"/>
                <a:gd name="T11" fmla="*/ 1146 h 63"/>
                <a:gd name="T12" fmla="*/ 0 w 25"/>
                <a:gd name="T13" fmla="*/ 1403 h 63"/>
                <a:gd name="T14" fmla="*/ 126 w 25"/>
                <a:gd name="T15" fmla="*/ 1479 h 63"/>
                <a:gd name="T16" fmla="*/ 408 w 25"/>
                <a:gd name="T17" fmla="*/ 1580 h 63"/>
                <a:gd name="T18" fmla="*/ 585 w 25"/>
                <a:gd name="T19" fmla="*/ 1454 h 63"/>
                <a:gd name="T20" fmla="*/ 635 w 25"/>
                <a:gd name="T21" fmla="*/ 358 h 63"/>
                <a:gd name="T22" fmla="*/ 635 w 25"/>
                <a:gd name="T23" fmla="*/ 50 h 63"/>
                <a:gd name="T24" fmla="*/ 559 w 25"/>
                <a:gd name="T25" fmla="*/ 50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5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95 w 546"/>
                <a:gd name="T1" fmla="*/ 35 h 497"/>
                <a:gd name="T2" fmla="*/ 93 w 546"/>
                <a:gd name="T3" fmla="*/ 598 h 497"/>
                <a:gd name="T4" fmla="*/ 212 w 546"/>
                <a:gd name="T5" fmla="*/ 3313 h 497"/>
                <a:gd name="T6" fmla="*/ 456 w 546"/>
                <a:gd name="T7" fmla="*/ 3853 h 497"/>
                <a:gd name="T8" fmla="*/ 1333 w 546"/>
                <a:gd name="T9" fmla="*/ 4062 h 497"/>
                <a:gd name="T10" fmla="*/ 1723 w 546"/>
                <a:gd name="T11" fmla="*/ 4172 h 497"/>
                <a:gd name="T12" fmla="*/ 4386 w 546"/>
                <a:gd name="T13" fmla="*/ 4004 h 497"/>
                <a:gd name="T14" fmla="*/ 4497 w 546"/>
                <a:gd name="T15" fmla="*/ 1408 h 497"/>
                <a:gd name="T16" fmla="*/ 3114 w 546"/>
                <a:gd name="T17" fmla="*/ 134 h 497"/>
                <a:gd name="T18" fmla="*/ 2100 w 546"/>
                <a:gd name="T19" fmla="*/ 244 h 497"/>
                <a:gd name="T20" fmla="*/ 1670 w 546"/>
                <a:gd name="T21" fmla="*/ 93 h 497"/>
                <a:gd name="T22" fmla="*/ 1275 w 546"/>
                <a:gd name="T23" fmla="*/ 17 h 497"/>
                <a:gd name="T24" fmla="*/ 195 w 546"/>
                <a:gd name="T25" fmla="*/ 35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6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37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1814 w 97"/>
                  <a:gd name="T1" fmla="*/ 637 h 37"/>
                  <a:gd name="T2" fmla="*/ 2324 w 97"/>
                  <a:gd name="T3" fmla="*/ 510 h 37"/>
                  <a:gd name="T4" fmla="*/ 2349 w 97"/>
                  <a:gd name="T5" fmla="*/ 435 h 37"/>
                  <a:gd name="T6" fmla="*/ 2248 w 97"/>
                  <a:gd name="T7" fmla="*/ 0 h 37"/>
                  <a:gd name="T8" fmla="*/ 636 w 97"/>
                  <a:gd name="T9" fmla="*/ 0 h 37"/>
                  <a:gd name="T10" fmla="*/ 258 w 97"/>
                  <a:gd name="T11" fmla="*/ 561 h 37"/>
                  <a:gd name="T12" fmla="*/ 1814 w 97"/>
                  <a:gd name="T13" fmla="*/ 63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2884 w 585"/>
                  <a:gd name="T1" fmla="*/ 25 h 534"/>
                  <a:gd name="T2" fmla="*/ 4015 w 585"/>
                  <a:gd name="T3" fmla="*/ 0 h 534"/>
                  <a:gd name="T4" fmla="*/ 5754 w 585"/>
                  <a:gd name="T5" fmla="*/ 536 h 534"/>
                  <a:gd name="T6" fmla="*/ 4450 w 585"/>
                  <a:gd name="T7" fmla="*/ 996 h 534"/>
                  <a:gd name="T8" fmla="*/ 5294 w 585"/>
                  <a:gd name="T9" fmla="*/ 1814 h 534"/>
                  <a:gd name="T10" fmla="*/ 1891 w 585"/>
                  <a:gd name="T11" fmla="*/ 1531 h 534"/>
                  <a:gd name="T12" fmla="*/ 662 w 585"/>
                  <a:gd name="T13" fmla="*/ 1607 h 534"/>
                  <a:gd name="T14" fmla="*/ 5087 w 585"/>
                  <a:gd name="T15" fmla="*/ 12439 h 534"/>
                  <a:gd name="T16" fmla="*/ 3681 w 585"/>
                  <a:gd name="T17" fmla="*/ 8714 h 534"/>
                  <a:gd name="T18" fmla="*/ 2685 w 585"/>
                  <a:gd name="T19" fmla="*/ 9603 h 534"/>
                  <a:gd name="T20" fmla="*/ 2402 w 585"/>
                  <a:gd name="T21" fmla="*/ 11114 h 534"/>
                  <a:gd name="T22" fmla="*/ 3170 w 585"/>
                  <a:gd name="T23" fmla="*/ 6768 h 534"/>
                  <a:gd name="T24" fmla="*/ 3914 w 585"/>
                  <a:gd name="T25" fmla="*/ 5823 h 534"/>
                  <a:gd name="T26" fmla="*/ 5345 w 585"/>
                  <a:gd name="T27" fmla="*/ 6055 h 534"/>
                  <a:gd name="T28" fmla="*/ 4809 w 585"/>
                  <a:gd name="T29" fmla="*/ 7819 h 534"/>
                  <a:gd name="T30" fmla="*/ 4910 w 585"/>
                  <a:gd name="T31" fmla="*/ 10088 h 534"/>
                  <a:gd name="T32" fmla="*/ 13167 w 585"/>
                  <a:gd name="T33" fmla="*/ 12338 h 534"/>
                  <a:gd name="T34" fmla="*/ 11610 w 585"/>
                  <a:gd name="T35" fmla="*/ 10907 h 534"/>
                  <a:gd name="T36" fmla="*/ 10866 w 585"/>
                  <a:gd name="T37" fmla="*/ 8815 h 534"/>
                  <a:gd name="T38" fmla="*/ 10123 w 585"/>
                  <a:gd name="T39" fmla="*/ 6899 h 534"/>
                  <a:gd name="T40" fmla="*/ 11761 w 585"/>
                  <a:gd name="T41" fmla="*/ 6540 h 534"/>
                  <a:gd name="T42" fmla="*/ 10406 w 585"/>
                  <a:gd name="T43" fmla="*/ 5696 h 534"/>
                  <a:gd name="T44" fmla="*/ 11225 w 585"/>
                  <a:gd name="T45" fmla="*/ 5772 h 534"/>
                  <a:gd name="T46" fmla="*/ 11200 w 585"/>
                  <a:gd name="T47" fmla="*/ 5337 h 534"/>
                  <a:gd name="T48" fmla="*/ 9612 w 585"/>
                  <a:gd name="T49" fmla="*/ 5388 h 534"/>
                  <a:gd name="T50" fmla="*/ 9127 w 585"/>
                  <a:gd name="T51" fmla="*/ 8764 h 534"/>
                  <a:gd name="T52" fmla="*/ 8874 w 585"/>
                  <a:gd name="T53" fmla="*/ 5873 h 534"/>
                  <a:gd name="T54" fmla="*/ 8464 w 585"/>
                  <a:gd name="T55" fmla="*/ 4650 h 534"/>
                  <a:gd name="T56" fmla="*/ 8874 w 585"/>
                  <a:gd name="T57" fmla="*/ 3472 h 534"/>
                  <a:gd name="T58" fmla="*/ 8667 w 585"/>
                  <a:gd name="T59" fmla="*/ 2527 h 534"/>
                  <a:gd name="T60" fmla="*/ 8464 w 585"/>
                  <a:gd name="T61" fmla="*/ 1582 h 534"/>
                  <a:gd name="T62" fmla="*/ 9435 w 585"/>
                  <a:gd name="T63" fmla="*/ 2633 h 534"/>
                  <a:gd name="T64" fmla="*/ 10608 w 585"/>
                  <a:gd name="T65" fmla="*/ 1203 h 534"/>
                  <a:gd name="T66" fmla="*/ 10457 w 585"/>
                  <a:gd name="T67" fmla="*/ 2426 h 534"/>
                  <a:gd name="T68" fmla="*/ 10254 w 585"/>
                  <a:gd name="T69" fmla="*/ 3321 h 534"/>
                  <a:gd name="T70" fmla="*/ 10254 w 585"/>
                  <a:gd name="T71" fmla="*/ 4625 h 534"/>
                  <a:gd name="T72" fmla="*/ 14264 w 585"/>
                  <a:gd name="T73" fmla="*/ 4625 h 534"/>
                  <a:gd name="T74" fmla="*/ 14163 w 585"/>
                  <a:gd name="T75" fmla="*/ 1941 h 534"/>
                  <a:gd name="T76" fmla="*/ 6366 w 585"/>
                  <a:gd name="T77" fmla="*/ 1764 h 534"/>
                  <a:gd name="T78" fmla="*/ 7494 w 585"/>
                  <a:gd name="T79" fmla="*/ 2376 h 534"/>
                  <a:gd name="T80" fmla="*/ 4374 w 585"/>
                  <a:gd name="T81" fmla="*/ 4984 h 534"/>
                  <a:gd name="T82" fmla="*/ 1765 w 585"/>
                  <a:gd name="T83" fmla="*/ 2502 h 534"/>
                  <a:gd name="T84" fmla="*/ 4884 w 585"/>
                  <a:gd name="T85" fmla="*/ 2709 h 534"/>
                  <a:gd name="T86" fmla="*/ 5623 w 585"/>
                  <a:gd name="T87" fmla="*/ 2684 h 534"/>
                  <a:gd name="T88" fmla="*/ 7721 w 585"/>
                  <a:gd name="T89" fmla="*/ 3093 h 534"/>
                  <a:gd name="T90" fmla="*/ 7059 w 585"/>
                  <a:gd name="T91" fmla="*/ 6540 h 534"/>
                  <a:gd name="T92" fmla="*/ 6649 w 585"/>
                  <a:gd name="T93" fmla="*/ 3498 h 534"/>
                  <a:gd name="T94" fmla="*/ 4374 w 585"/>
                  <a:gd name="T95" fmla="*/ 4984 h 534"/>
                  <a:gd name="T96" fmla="*/ 5704 w 585"/>
                  <a:gd name="T97" fmla="*/ 5747 h 534"/>
                  <a:gd name="T98" fmla="*/ 6315 w 585"/>
                  <a:gd name="T99" fmla="*/ 4038 h 534"/>
                  <a:gd name="T100" fmla="*/ 8333 w 585"/>
                  <a:gd name="T101" fmla="*/ 7460 h 534"/>
                  <a:gd name="T102" fmla="*/ 5496 w 585"/>
                  <a:gd name="T103" fmla="*/ 8198 h 534"/>
                  <a:gd name="T104" fmla="*/ 7898 w 585"/>
                  <a:gd name="T105" fmla="*/ 7076 h 534"/>
                  <a:gd name="T106" fmla="*/ 8131 w 585"/>
                  <a:gd name="T107" fmla="*/ 3396 h 534"/>
                  <a:gd name="T108" fmla="*/ 8004 w 585"/>
                  <a:gd name="T109" fmla="*/ 5443 h 534"/>
                  <a:gd name="T110" fmla="*/ 7645 w 585"/>
                  <a:gd name="T111" fmla="*/ 3680 h 534"/>
                  <a:gd name="T112" fmla="*/ 12965 w 585"/>
                  <a:gd name="T113" fmla="*/ 4574 h 534"/>
                  <a:gd name="T114" fmla="*/ 11786 w 585"/>
                  <a:gd name="T115" fmla="*/ 4139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1028 w 47"/>
                  <a:gd name="T1" fmla="*/ 384 h 56"/>
                  <a:gd name="T2" fmla="*/ 694 w 47"/>
                  <a:gd name="T3" fmla="*/ 1430 h 56"/>
                  <a:gd name="T4" fmla="*/ 1028 w 47"/>
                  <a:gd name="T5" fmla="*/ 384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487 w 41"/>
                  <a:gd name="T1" fmla="*/ 687 h 75"/>
                  <a:gd name="T2" fmla="*/ 309 w 41"/>
                  <a:gd name="T3" fmla="*/ 1764 h 75"/>
                  <a:gd name="T4" fmla="*/ 1030 w 41"/>
                  <a:gd name="T5" fmla="*/ 1147 h 75"/>
                  <a:gd name="T6" fmla="*/ 954 w 41"/>
                  <a:gd name="T7" fmla="*/ 611 h 75"/>
                  <a:gd name="T8" fmla="*/ 487 w 41"/>
                  <a:gd name="T9" fmla="*/ 68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2869 w 135"/>
                  <a:gd name="T1" fmla="*/ 101 h 63"/>
                  <a:gd name="T2" fmla="*/ 612 w 135"/>
                  <a:gd name="T3" fmla="*/ 101 h 63"/>
                  <a:gd name="T4" fmla="*/ 51 w 135"/>
                  <a:gd name="T5" fmla="*/ 636 h 63"/>
                  <a:gd name="T6" fmla="*/ 1538 w 135"/>
                  <a:gd name="T7" fmla="*/ 1479 h 63"/>
                  <a:gd name="T8" fmla="*/ 2459 w 135"/>
                  <a:gd name="T9" fmla="*/ 1378 h 63"/>
                  <a:gd name="T10" fmla="*/ 2894 w 135"/>
                  <a:gd name="T11" fmla="*/ 1353 h 63"/>
                  <a:gd name="T12" fmla="*/ 2869 w 135"/>
                  <a:gd name="T13" fmla="*/ 101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1707 w 97"/>
                  <a:gd name="T1" fmla="*/ 126 h 102"/>
                  <a:gd name="T2" fmla="*/ 793 w 97"/>
                  <a:gd name="T3" fmla="*/ 126 h 102"/>
                  <a:gd name="T4" fmla="*/ 308 w 97"/>
                  <a:gd name="T5" fmla="*/ 1454 h 102"/>
                  <a:gd name="T6" fmla="*/ 2016 w 97"/>
                  <a:gd name="T7" fmla="*/ 1580 h 102"/>
                  <a:gd name="T8" fmla="*/ 1707 w 97"/>
                  <a:gd name="T9" fmla="*/ 12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385 w 99"/>
                  <a:gd name="T1" fmla="*/ 0 h 19"/>
                  <a:gd name="T2" fmla="*/ 1022 w 99"/>
                  <a:gd name="T3" fmla="*/ 384 h 19"/>
                  <a:gd name="T4" fmla="*/ 385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537 w 76"/>
                  <a:gd name="T1" fmla="*/ 943 h 47"/>
                  <a:gd name="T2" fmla="*/ 1798 w 76"/>
                  <a:gd name="T3" fmla="*/ 434 h 47"/>
                  <a:gd name="T4" fmla="*/ 1231 w 76"/>
                  <a:gd name="T5" fmla="*/ 76 h 47"/>
                  <a:gd name="T6" fmla="*/ 486 w 76"/>
                  <a:gd name="T7" fmla="*/ 812 h 47"/>
                  <a:gd name="T8" fmla="*/ 537 w 76"/>
                  <a:gd name="T9" fmla="*/ 94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1842 w 82"/>
                  <a:gd name="T1" fmla="*/ 152 h 37"/>
                  <a:gd name="T2" fmla="*/ 612 w 82"/>
                  <a:gd name="T3" fmla="*/ 435 h 37"/>
                  <a:gd name="T4" fmla="*/ 435 w 82"/>
                  <a:gd name="T5" fmla="*/ 662 h 37"/>
                  <a:gd name="T6" fmla="*/ 1948 w 82"/>
                  <a:gd name="T7" fmla="*/ 586 h 37"/>
                  <a:gd name="T8" fmla="*/ 2100 w 82"/>
                  <a:gd name="T9" fmla="*/ 510 h 37"/>
                  <a:gd name="T10" fmla="*/ 2100 w 82"/>
                  <a:gd name="T11" fmla="*/ 0 h 37"/>
                  <a:gd name="T12" fmla="*/ 1842 w 82"/>
                  <a:gd name="T13" fmla="*/ 152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536 w 138"/>
                  <a:gd name="T1" fmla="*/ 25 h 33"/>
                  <a:gd name="T2" fmla="*/ 202 w 138"/>
                  <a:gd name="T3" fmla="*/ 359 h 33"/>
                  <a:gd name="T4" fmla="*/ 1457 w 138"/>
                  <a:gd name="T5" fmla="*/ 562 h 33"/>
                  <a:gd name="T6" fmla="*/ 2994 w 138"/>
                  <a:gd name="T7" fmla="*/ 587 h 33"/>
                  <a:gd name="T8" fmla="*/ 2918 w 138"/>
                  <a:gd name="T9" fmla="*/ 202 h 33"/>
                  <a:gd name="T10" fmla="*/ 2099 w 138"/>
                  <a:gd name="T11" fmla="*/ 76 h 33"/>
                  <a:gd name="T12" fmla="*/ 536 w 138"/>
                  <a:gd name="T13" fmla="*/ 2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2511 w 112"/>
                  <a:gd name="T1" fmla="*/ 483 h 29"/>
                  <a:gd name="T2" fmla="*/ 2638 w 112"/>
                  <a:gd name="T3" fmla="*/ 101 h 29"/>
                  <a:gd name="T4" fmla="*/ 1898 w 112"/>
                  <a:gd name="T5" fmla="*/ 252 h 29"/>
                  <a:gd name="T6" fmla="*/ 921 w 112"/>
                  <a:gd name="T7" fmla="*/ 151 h 29"/>
                  <a:gd name="T8" fmla="*/ 51 w 112"/>
                  <a:gd name="T9" fmla="*/ 101 h 29"/>
                  <a:gd name="T10" fmla="*/ 2511 w 112"/>
                  <a:gd name="T11" fmla="*/ 483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76 w 115"/>
                  <a:gd name="T1" fmla="*/ 1354 h 95"/>
                  <a:gd name="T2" fmla="*/ 662 w 115"/>
                  <a:gd name="T3" fmla="*/ 1379 h 95"/>
                  <a:gd name="T4" fmla="*/ 1278 w 115"/>
                  <a:gd name="T5" fmla="*/ 1965 h 95"/>
                  <a:gd name="T6" fmla="*/ 1506 w 115"/>
                  <a:gd name="T7" fmla="*/ 2142 h 95"/>
                  <a:gd name="T8" fmla="*/ 2066 w 115"/>
                  <a:gd name="T9" fmla="*/ 1329 h 95"/>
                  <a:gd name="T10" fmla="*/ 2834 w 115"/>
                  <a:gd name="T11" fmla="*/ 1329 h 95"/>
                  <a:gd name="T12" fmla="*/ 2016 w 115"/>
                  <a:gd name="T13" fmla="*/ 687 h 95"/>
                  <a:gd name="T14" fmla="*/ 945 w 115"/>
                  <a:gd name="T15" fmla="*/ 409 h 95"/>
                  <a:gd name="T16" fmla="*/ 308 w 115"/>
                  <a:gd name="T17" fmla="*/ 1046 h 95"/>
                  <a:gd name="T18" fmla="*/ 76 w 115"/>
                  <a:gd name="T19" fmla="*/ 1354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1306 w 65"/>
                  <a:gd name="T1" fmla="*/ 1021 h 169"/>
                  <a:gd name="T2" fmla="*/ 562 w 65"/>
                  <a:gd name="T3" fmla="*/ 1253 h 169"/>
                  <a:gd name="T4" fmla="*/ 562 w 65"/>
                  <a:gd name="T5" fmla="*/ 1506 h 169"/>
                  <a:gd name="T6" fmla="*/ 1281 w 65"/>
                  <a:gd name="T7" fmla="*/ 2299 h 169"/>
                  <a:gd name="T8" fmla="*/ 871 w 65"/>
                  <a:gd name="T9" fmla="*/ 3012 h 169"/>
                  <a:gd name="T10" fmla="*/ 0 w 65"/>
                  <a:gd name="T11" fmla="*/ 3780 h 169"/>
                  <a:gd name="T12" fmla="*/ 435 w 65"/>
                  <a:gd name="T13" fmla="*/ 3957 h 169"/>
                  <a:gd name="T14" fmla="*/ 1205 w 65"/>
                  <a:gd name="T15" fmla="*/ 4240 h 169"/>
                  <a:gd name="T16" fmla="*/ 1615 w 65"/>
                  <a:gd name="T17" fmla="*/ 4139 h 169"/>
                  <a:gd name="T18" fmla="*/ 1665 w 65"/>
                  <a:gd name="T19" fmla="*/ 0 h 169"/>
                  <a:gd name="T20" fmla="*/ 1306 w 65"/>
                  <a:gd name="T21" fmla="*/ 1021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3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88" r:id="rId7"/>
    <p:sldLayoutId id="2147483696" r:id="rId8"/>
    <p:sldLayoutId id="2147483697" r:id="rId9"/>
    <p:sldLayoutId id="2147483698" r:id="rId10"/>
    <p:sldLayoutId id="2147483699" r:id="rId11"/>
    <p:sldLayoutId id="214748368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1.wmf"/><Relationship Id="rId10" Type="http://schemas.openxmlformats.org/officeDocument/2006/relationships/image" Target="../media/image44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9.bin"/><Relationship Id="rId3" Type="http://schemas.openxmlformats.org/officeDocument/2006/relationships/image" Target="../media/image104.png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0.wmf"/><Relationship Id="rId5" Type="http://schemas.openxmlformats.org/officeDocument/2006/relationships/image" Target="../media/image59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71.bin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2.png"/><Relationship Id="rId4" Type="http://schemas.openxmlformats.org/officeDocument/2006/relationships/image" Target="../media/image64.wmf"/><Relationship Id="rId9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81.png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9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7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2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0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8.bin"/><Relationship Id="rId5" Type="http://schemas.openxmlformats.org/officeDocument/2006/relationships/image" Target="../media/image10.wmf"/><Relationship Id="rId15" Type="http://schemas.openxmlformats.org/officeDocument/2006/relationships/image" Target="../media/image19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1619672" y="2492896"/>
            <a:ext cx="561724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</a:rPr>
              <a:t>    </a:t>
            </a:r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第二讲      插值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403648" y="306766"/>
            <a:ext cx="6717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/>
              <a:t>拉格朗日插值多项式的振荡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037665"/>
              </p:ext>
            </p:extLst>
          </p:nvPr>
        </p:nvGraphicFramePr>
        <p:xfrm>
          <a:off x="901700" y="1245182"/>
          <a:ext cx="518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公式" r:id="rId4" imgW="1688367" imgH="253890" progId="Equation.3">
                  <p:embed/>
                </p:oleObj>
              </mc:Choice>
              <mc:Fallback>
                <p:oleObj name="公式" r:id="rId4" imgW="1688367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245182"/>
                        <a:ext cx="518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840584"/>
              </p:ext>
            </p:extLst>
          </p:nvPr>
        </p:nvGraphicFramePr>
        <p:xfrm>
          <a:off x="977900" y="1797051"/>
          <a:ext cx="502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公式" r:id="rId6" imgW="1968500" imgH="469900" progId="Equation.3">
                  <p:embed/>
                </p:oleObj>
              </mc:Choice>
              <mc:Fallback>
                <p:oleObj name="公式" r:id="rId6" imgW="19685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797051"/>
                        <a:ext cx="5029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492500" y="5661025"/>
          <a:ext cx="541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公式" r:id="rId8" imgW="2159000" imgH="279400" progId="Equation.3">
                  <p:embed/>
                </p:oleObj>
              </mc:Choice>
              <mc:Fallback>
                <p:oleObj name="公式" r:id="rId8" imgW="21590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61025"/>
                        <a:ext cx="541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785813" y="566102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仿宋_GB2312" pitchFamily="49" charset="-122"/>
              </a:rPr>
              <a:t>Runge</a:t>
            </a:r>
            <a:r>
              <a:rPr lang="zh-CN" altLang="zh-CN" sz="2800" b="1">
                <a:latin typeface="仿宋_GB2312" pitchFamily="49" charset="-122"/>
                <a:ea typeface="仿宋_GB2312" pitchFamily="49" charset="-122"/>
              </a:rPr>
              <a:t>现象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854892" y="3150607"/>
            <a:ext cx="325908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800" dirty="0"/>
              <a:t>取</a:t>
            </a:r>
            <a:r>
              <a:rPr lang="en-US" altLang="zh-CN" sz="2800" dirty="0"/>
              <a:t>n=2,4,6,8,10,</a:t>
            </a:r>
            <a:r>
              <a:rPr lang="zh-CN" altLang="zh-CN" sz="2800" dirty="0"/>
              <a:t>计算</a:t>
            </a:r>
            <a:r>
              <a:rPr lang="en-US" altLang="zh-CN" sz="2800" i="1" dirty="0"/>
              <a:t>L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), </a:t>
            </a:r>
            <a:r>
              <a:rPr lang="zh-CN" altLang="zh-CN" sz="2800" dirty="0"/>
              <a:t>画出图形</a:t>
            </a:r>
            <a:endParaRPr lang="zh-CN" altLang="en-US" sz="2800" dirty="0"/>
          </a:p>
        </p:txBody>
      </p:sp>
      <p:grpSp>
        <p:nvGrpSpPr>
          <p:cNvPr id="166920" name="Group 8"/>
          <p:cNvGrpSpPr>
            <a:grpSpLocks/>
          </p:cNvGrpSpPr>
          <p:nvPr/>
        </p:nvGrpSpPr>
        <p:grpSpPr bwMode="auto">
          <a:xfrm>
            <a:off x="3924300" y="2852738"/>
            <a:ext cx="5029200" cy="2743200"/>
            <a:chOff x="2304" y="2016"/>
            <a:chExt cx="3168" cy="1728"/>
          </a:xfrm>
        </p:grpSpPr>
        <p:pic>
          <p:nvPicPr>
            <p:cNvPr id="21515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016"/>
              <a:ext cx="3168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66900" y="221480"/>
            <a:ext cx="541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/>
              <a:t>拉格朗日插值算例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46357"/>
              </p:ext>
            </p:extLst>
          </p:nvPr>
        </p:nvGraphicFramePr>
        <p:xfrm>
          <a:off x="395536" y="1124744"/>
          <a:ext cx="5058234" cy="64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8" name="Equation" r:id="rId3" imgW="1713756" imgH="215806" progId="Equation.DSMT4">
                  <p:embed/>
                </p:oleObj>
              </mc:Choice>
              <mc:Fallback>
                <p:oleObj name="Equation" r:id="rId3" imgW="1713756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24744"/>
                        <a:ext cx="5058234" cy="646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686" y="1881214"/>
            <a:ext cx="625253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构造拉格朗日差值多项式，并估计其误差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5536" y="2651472"/>
            <a:ext cx="6408712" cy="3801864"/>
            <a:chOff x="395536" y="2651472"/>
            <a:chExt cx="5700394" cy="3302831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40110"/>
                </p:ext>
              </p:extLst>
            </p:nvPr>
          </p:nvGraphicFramePr>
          <p:xfrm>
            <a:off x="395536" y="2651472"/>
            <a:ext cx="4690290" cy="2001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9" name="Equation" r:id="rId5" imgW="3771900" imgH="1612900" progId="Equation.DSMT4">
                    <p:embed/>
                  </p:oleObj>
                </mc:Choice>
                <mc:Fallback>
                  <p:oleObj name="Equation" r:id="rId5" imgW="3771900" imgH="16129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2651472"/>
                          <a:ext cx="4690290" cy="20016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459021"/>
                </p:ext>
              </p:extLst>
            </p:nvPr>
          </p:nvGraphicFramePr>
          <p:xfrm>
            <a:off x="407625" y="4782435"/>
            <a:ext cx="5688305" cy="503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50" name="Equation" r:id="rId7" imgW="4406900" imgH="393700" progId="Equation.DSMT4">
                    <p:embed/>
                  </p:oleObj>
                </mc:Choice>
                <mc:Fallback>
                  <p:oleObj name="Equation" r:id="rId7" imgW="4406900" imgH="393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25" y="4782435"/>
                          <a:ext cx="5688305" cy="5037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4331573"/>
                </p:ext>
              </p:extLst>
            </p:nvPr>
          </p:nvGraphicFramePr>
          <p:xfrm>
            <a:off x="429207" y="5410036"/>
            <a:ext cx="2630626" cy="544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51" name="Equation" r:id="rId9" imgW="2209800" imgH="457200" progId="Equation.DSMT4">
                    <p:embed/>
                  </p:oleObj>
                </mc:Choice>
                <mc:Fallback>
                  <p:oleObj name="Equation" r:id="rId9" imgW="220980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07" y="5410036"/>
                          <a:ext cx="2630626" cy="5442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2356081"/>
                </p:ext>
              </p:extLst>
            </p:nvPr>
          </p:nvGraphicFramePr>
          <p:xfrm>
            <a:off x="3302557" y="5543084"/>
            <a:ext cx="1902953" cy="356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52" name="Equation" r:id="rId11" imgW="1371600" imgH="254000" progId="Equation.DSMT4">
                    <p:embed/>
                  </p:oleObj>
                </mc:Choice>
                <mc:Fallback>
                  <p:oleObj name="Equation" r:id="rId11" imgW="1371600" imgH="254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557" y="5543084"/>
                          <a:ext cx="1902953" cy="3568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3374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981200" y="182807"/>
            <a:ext cx="335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分段线性插值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505200" y="990600"/>
            <a:ext cx="4953000" cy="2438400"/>
            <a:chOff x="1536" y="864"/>
            <a:chExt cx="3120" cy="1536"/>
          </a:xfrm>
        </p:grpSpPr>
        <p:sp>
          <p:nvSpPr>
            <p:cNvPr id="22541" name="Text Box 5"/>
            <p:cNvSpPr txBox="1">
              <a:spLocks noChangeArrowheads="1"/>
            </p:cNvSpPr>
            <p:nvPr/>
          </p:nvSpPr>
          <p:spPr bwMode="auto">
            <a:xfrm>
              <a:off x="3984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2" name="Text Box 6"/>
            <p:cNvSpPr txBox="1">
              <a:spLocks noChangeArrowheads="1"/>
            </p:cNvSpPr>
            <p:nvPr/>
          </p:nvSpPr>
          <p:spPr bwMode="auto">
            <a:xfrm>
              <a:off x="2256" y="16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3" name="Text Box 7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4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5" name="Text Box 9"/>
            <p:cNvSpPr txBox="1">
              <a:spLocks noChangeArrowheads="1"/>
            </p:cNvSpPr>
            <p:nvPr/>
          </p:nvSpPr>
          <p:spPr bwMode="auto">
            <a:xfrm>
              <a:off x="3024" y="10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6" name="Text Box 10"/>
            <p:cNvSpPr txBox="1">
              <a:spLocks noChangeArrowheads="1"/>
            </p:cNvSpPr>
            <p:nvPr/>
          </p:nvSpPr>
          <p:spPr bwMode="auto">
            <a:xfrm>
              <a:off x="2592" y="129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47" name="Line 11"/>
            <p:cNvSpPr>
              <a:spLocks noChangeShapeType="1"/>
            </p:cNvSpPr>
            <p:nvPr/>
          </p:nvSpPr>
          <p:spPr bwMode="auto">
            <a:xfrm>
              <a:off x="1536" y="216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12"/>
            <p:cNvSpPr>
              <a:spLocks noChangeShapeType="1"/>
            </p:cNvSpPr>
            <p:nvPr/>
          </p:nvSpPr>
          <p:spPr bwMode="auto">
            <a:xfrm flipV="1">
              <a:off x="1536" y="86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13"/>
            <p:cNvSpPr>
              <a:spLocks noChangeShapeType="1"/>
            </p:cNvSpPr>
            <p:nvPr/>
          </p:nvSpPr>
          <p:spPr bwMode="auto">
            <a:xfrm>
              <a:off x="3600" y="11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14"/>
            <p:cNvSpPr>
              <a:spLocks noChangeShapeType="1"/>
            </p:cNvSpPr>
            <p:nvPr/>
          </p:nvSpPr>
          <p:spPr bwMode="auto">
            <a:xfrm>
              <a:off x="2688" y="14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15"/>
            <p:cNvSpPr>
              <a:spLocks noChangeShapeType="1"/>
            </p:cNvSpPr>
            <p:nvPr/>
          </p:nvSpPr>
          <p:spPr bwMode="auto">
            <a:xfrm>
              <a:off x="3120" y="120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Text Box 16"/>
            <p:cNvSpPr txBox="1">
              <a:spLocks noChangeArrowheads="1"/>
            </p:cNvSpPr>
            <p:nvPr/>
          </p:nvSpPr>
          <p:spPr bwMode="auto">
            <a:xfrm>
              <a:off x="3024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j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53" name="Text Box 17"/>
            <p:cNvSpPr txBox="1">
              <a:spLocks noChangeArrowheads="1"/>
            </p:cNvSpPr>
            <p:nvPr/>
          </p:nvSpPr>
          <p:spPr bwMode="auto">
            <a:xfrm>
              <a:off x="2544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j-1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54" name="Text Box 18"/>
            <p:cNvSpPr txBox="1">
              <a:spLocks noChangeArrowheads="1"/>
            </p:cNvSpPr>
            <p:nvPr/>
          </p:nvSpPr>
          <p:spPr bwMode="auto">
            <a:xfrm>
              <a:off x="3456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j+1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55" name="Line 19"/>
            <p:cNvSpPr>
              <a:spLocks noChangeShapeType="1"/>
            </p:cNvSpPr>
            <p:nvPr/>
          </p:nvSpPr>
          <p:spPr bwMode="auto">
            <a:xfrm>
              <a:off x="1920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20"/>
            <p:cNvSpPr>
              <a:spLocks noChangeShapeType="1"/>
            </p:cNvSpPr>
            <p:nvPr/>
          </p:nvSpPr>
          <p:spPr bwMode="auto">
            <a:xfrm>
              <a:off x="4080" y="124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Text Box 21"/>
            <p:cNvSpPr txBox="1">
              <a:spLocks noChangeArrowheads="1"/>
            </p:cNvSpPr>
            <p:nvPr/>
          </p:nvSpPr>
          <p:spPr bwMode="auto">
            <a:xfrm>
              <a:off x="1824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0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22558" name="Text Box 22"/>
            <p:cNvSpPr txBox="1">
              <a:spLocks noChangeArrowheads="1"/>
            </p:cNvSpPr>
            <p:nvPr/>
          </p:nvSpPr>
          <p:spPr bwMode="auto">
            <a:xfrm>
              <a:off x="3984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</a:rPr>
                <a:t>x</a:t>
              </a:r>
              <a:r>
                <a:rPr lang="en-US" altLang="zh-CN" baseline="-25000">
                  <a:ea typeface="隶书" panose="02010509060101010101" pitchFamily="49" charset="-122"/>
                </a:rPr>
                <a:t>n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</p:grpSp>
      <p:sp>
        <p:nvSpPr>
          <p:cNvPr id="165911" name="Line 23"/>
          <p:cNvSpPr>
            <a:spLocks noChangeShapeType="1"/>
          </p:cNvSpPr>
          <p:nvPr/>
        </p:nvSpPr>
        <p:spPr bwMode="auto">
          <a:xfrm flipV="1">
            <a:off x="4114800" y="2438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12" name="Line 24"/>
          <p:cNvSpPr>
            <a:spLocks noChangeShapeType="1"/>
          </p:cNvSpPr>
          <p:nvPr/>
        </p:nvSpPr>
        <p:spPr bwMode="auto">
          <a:xfrm flipV="1">
            <a:off x="4800600" y="1905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5334000" y="1524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14" name="Line 26"/>
          <p:cNvSpPr>
            <a:spLocks noChangeShapeType="1"/>
          </p:cNvSpPr>
          <p:nvPr/>
        </p:nvSpPr>
        <p:spPr bwMode="auto">
          <a:xfrm flipV="1">
            <a:off x="6019800" y="13716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>
            <a:off x="6781800" y="1371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59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707026"/>
              </p:ext>
            </p:extLst>
          </p:nvPr>
        </p:nvGraphicFramePr>
        <p:xfrm>
          <a:off x="114300" y="2438400"/>
          <a:ext cx="46482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公式" r:id="rId4" imgW="1917700" imgH="1905000" progId="Equation.3">
                  <p:embed/>
                </p:oleObj>
              </mc:Choice>
              <mc:Fallback>
                <p:oleObj name="公式" r:id="rId4" imgW="1917700" imgH="1905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438400"/>
                        <a:ext cx="46482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5917" name="Text Box 29"/>
              <p:cNvSpPr txBox="1">
                <a:spLocks noChangeArrowheads="1"/>
              </p:cNvSpPr>
              <p:nvPr/>
            </p:nvSpPr>
            <p:spPr bwMode="auto">
              <a:xfrm>
                <a:off x="4904558" y="3913627"/>
                <a:ext cx="3771898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CCFF99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计算量与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无关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越大，误差越小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65917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4558" y="3913627"/>
                <a:ext cx="3771898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2589" t="-4790" b="-125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59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871213"/>
              </p:ext>
            </p:extLst>
          </p:nvPr>
        </p:nvGraphicFramePr>
        <p:xfrm>
          <a:off x="4904558" y="5048670"/>
          <a:ext cx="4131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公式" r:id="rId7" imgW="1727200" imgH="279400" progId="Equation.3">
                  <p:embed/>
                </p:oleObj>
              </mc:Choice>
              <mc:Fallback>
                <p:oleObj name="公式" r:id="rId7" imgW="1727200" imgH="279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558" y="5048670"/>
                        <a:ext cx="41319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6" name="Group 4"/>
          <p:cNvGrpSpPr>
            <a:grpSpLocks/>
          </p:cNvGrpSpPr>
          <p:nvPr/>
        </p:nvGrpSpPr>
        <p:grpSpPr bwMode="auto">
          <a:xfrm>
            <a:off x="1587500" y="2044700"/>
            <a:ext cx="7376079" cy="1931897"/>
            <a:chOff x="2176" y="1272"/>
            <a:chExt cx="3493" cy="968"/>
          </a:xfrm>
        </p:grpSpPr>
        <p:sp>
          <p:nvSpPr>
            <p:cNvPr id="23567" name="Freeform 5"/>
            <p:cNvSpPr>
              <a:spLocks/>
            </p:cNvSpPr>
            <p:nvPr/>
          </p:nvSpPr>
          <p:spPr bwMode="auto">
            <a:xfrm>
              <a:off x="2176" y="1272"/>
              <a:ext cx="2240" cy="968"/>
            </a:xfrm>
            <a:custGeom>
              <a:avLst/>
              <a:gdLst>
                <a:gd name="T0" fmla="*/ 80 w 2240"/>
                <a:gd name="T1" fmla="*/ 936 h 968"/>
                <a:gd name="T2" fmla="*/ 656 w 2240"/>
                <a:gd name="T3" fmla="*/ 600 h 968"/>
                <a:gd name="T4" fmla="*/ 992 w 2240"/>
                <a:gd name="T5" fmla="*/ 504 h 968"/>
                <a:gd name="T6" fmla="*/ 1328 w 2240"/>
                <a:gd name="T7" fmla="*/ 504 h 968"/>
                <a:gd name="T8" fmla="*/ 1664 w 2240"/>
                <a:gd name="T9" fmla="*/ 648 h 968"/>
                <a:gd name="T10" fmla="*/ 1760 w 2240"/>
                <a:gd name="T11" fmla="*/ 792 h 968"/>
                <a:gd name="T12" fmla="*/ 1904 w 2240"/>
                <a:gd name="T13" fmla="*/ 888 h 968"/>
                <a:gd name="T14" fmla="*/ 2144 w 2240"/>
                <a:gd name="T15" fmla="*/ 840 h 968"/>
                <a:gd name="T16" fmla="*/ 2240 w 2240"/>
                <a:gd name="T17" fmla="*/ 552 h 968"/>
                <a:gd name="T18" fmla="*/ 2144 w 2240"/>
                <a:gd name="T19" fmla="*/ 216 h 968"/>
                <a:gd name="T20" fmla="*/ 1808 w 2240"/>
                <a:gd name="T21" fmla="*/ 24 h 968"/>
                <a:gd name="T22" fmla="*/ 1280 w 2240"/>
                <a:gd name="T23" fmla="*/ 72 h 968"/>
                <a:gd name="T24" fmla="*/ 896 w 2240"/>
                <a:gd name="T25" fmla="*/ 216 h 968"/>
                <a:gd name="T26" fmla="*/ 512 w 2240"/>
                <a:gd name="T27" fmla="*/ 456 h 968"/>
                <a:gd name="T28" fmla="*/ 176 w 2240"/>
                <a:gd name="T29" fmla="*/ 792 h 968"/>
                <a:gd name="T30" fmla="*/ 80 w 2240"/>
                <a:gd name="T31" fmla="*/ 936 h 9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40" h="968">
                  <a:moveTo>
                    <a:pt x="80" y="936"/>
                  </a:moveTo>
                  <a:cubicBezTo>
                    <a:pt x="160" y="904"/>
                    <a:pt x="504" y="672"/>
                    <a:pt x="656" y="600"/>
                  </a:cubicBezTo>
                  <a:cubicBezTo>
                    <a:pt x="808" y="528"/>
                    <a:pt x="880" y="520"/>
                    <a:pt x="992" y="504"/>
                  </a:cubicBezTo>
                  <a:cubicBezTo>
                    <a:pt x="1104" y="488"/>
                    <a:pt x="1216" y="480"/>
                    <a:pt x="1328" y="504"/>
                  </a:cubicBezTo>
                  <a:cubicBezTo>
                    <a:pt x="1440" y="528"/>
                    <a:pt x="1592" y="600"/>
                    <a:pt x="1664" y="648"/>
                  </a:cubicBezTo>
                  <a:cubicBezTo>
                    <a:pt x="1736" y="696"/>
                    <a:pt x="1720" y="752"/>
                    <a:pt x="1760" y="792"/>
                  </a:cubicBezTo>
                  <a:cubicBezTo>
                    <a:pt x="1800" y="832"/>
                    <a:pt x="1840" y="880"/>
                    <a:pt x="1904" y="888"/>
                  </a:cubicBezTo>
                  <a:cubicBezTo>
                    <a:pt x="1968" y="896"/>
                    <a:pt x="2088" y="896"/>
                    <a:pt x="2144" y="840"/>
                  </a:cubicBezTo>
                  <a:cubicBezTo>
                    <a:pt x="2200" y="784"/>
                    <a:pt x="2240" y="656"/>
                    <a:pt x="2240" y="552"/>
                  </a:cubicBezTo>
                  <a:cubicBezTo>
                    <a:pt x="2240" y="448"/>
                    <a:pt x="2216" y="304"/>
                    <a:pt x="2144" y="216"/>
                  </a:cubicBezTo>
                  <a:cubicBezTo>
                    <a:pt x="2072" y="128"/>
                    <a:pt x="1952" y="48"/>
                    <a:pt x="1808" y="24"/>
                  </a:cubicBezTo>
                  <a:cubicBezTo>
                    <a:pt x="1664" y="0"/>
                    <a:pt x="1432" y="40"/>
                    <a:pt x="1280" y="72"/>
                  </a:cubicBezTo>
                  <a:cubicBezTo>
                    <a:pt x="1128" y="104"/>
                    <a:pt x="1024" y="152"/>
                    <a:pt x="896" y="216"/>
                  </a:cubicBezTo>
                  <a:cubicBezTo>
                    <a:pt x="768" y="280"/>
                    <a:pt x="632" y="360"/>
                    <a:pt x="512" y="456"/>
                  </a:cubicBezTo>
                  <a:cubicBezTo>
                    <a:pt x="392" y="552"/>
                    <a:pt x="248" y="712"/>
                    <a:pt x="176" y="792"/>
                  </a:cubicBezTo>
                  <a:cubicBezTo>
                    <a:pt x="104" y="872"/>
                    <a:pt x="0" y="968"/>
                    <a:pt x="80" y="93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Text Box 6"/>
            <p:cNvSpPr txBox="1">
              <a:spLocks noChangeArrowheads="1"/>
            </p:cNvSpPr>
            <p:nvPr/>
          </p:nvSpPr>
          <p:spPr bwMode="auto">
            <a:xfrm>
              <a:off x="4705" y="1836"/>
              <a:ext cx="9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机翼下轮廓线</a:t>
              </a:r>
            </a:p>
          </p:txBody>
        </p:sp>
        <p:sp>
          <p:nvSpPr>
            <p:cNvPr id="23569" name="Line 7"/>
            <p:cNvSpPr>
              <a:spLocks noChangeShapeType="1"/>
            </p:cNvSpPr>
            <p:nvPr/>
          </p:nvSpPr>
          <p:spPr bwMode="auto">
            <a:xfrm>
              <a:off x="4320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55" name="Text Box 8"/>
          <p:cNvSpPr txBox="1">
            <a:spLocks noChangeArrowheads="1"/>
          </p:cNvSpPr>
          <p:nvPr/>
        </p:nvSpPr>
        <p:spPr bwMode="auto">
          <a:xfrm>
            <a:off x="2425700" y="257095"/>
            <a:ext cx="335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三次样条插值</a:t>
            </a:r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426720" y="1318568"/>
            <a:ext cx="276098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样条函数的由来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1320800" y="5089525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飞机、船体、汽车外形等的放样（设计）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23" name="Oval 11"/>
          <p:cNvSpPr>
            <a:spLocks noChangeArrowheads="1"/>
          </p:cNvSpPr>
          <p:nvPr/>
        </p:nvSpPr>
        <p:spPr bwMode="auto">
          <a:xfrm>
            <a:off x="2425700" y="3416300"/>
            <a:ext cx="1524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4" name="Oval 12"/>
          <p:cNvSpPr>
            <a:spLocks noChangeArrowheads="1"/>
          </p:cNvSpPr>
          <p:nvPr/>
        </p:nvSpPr>
        <p:spPr bwMode="auto">
          <a:xfrm flipH="1">
            <a:off x="1663700" y="3797300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5" name="Oval 13"/>
          <p:cNvSpPr>
            <a:spLocks noChangeArrowheads="1"/>
          </p:cNvSpPr>
          <p:nvPr/>
        </p:nvSpPr>
        <p:spPr bwMode="auto">
          <a:xfrm flipH="1">
            <a:off x="5854700" y="3721100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6" name="Oval 14"/>
          <p:cNvSpPr>
            <a:spLocks noChangeArrowheads="1"/>
          </p:cNvSpPr>
          <p:nvPr/>
        </p:nvSpPr>
        <p:spPr bwMode="auto">
          <a:xfrm flipH="1">
            <a:off x="5092700" y="3263900"/>
            <a:ext cx="1524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7" name="Oval 15"/>
          <p:cNvSpPr>
            <a:spLocks noChangeArrowheads="1"/>
          </p:cNvSpPr>
          <p:nvPr/>
        </p:nvSpPr>
        <p:spPr bwMode="auto">
          <a:xfrm flipH="1">
            <a:off x="3949700" y="2959100"/>
            <a:ext cx="2286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8" name="Oval 16"/>
          <p:cNvSpPr>
            <a:spLocks noChangeArrowheads="1"/>
          </p:cNvSpPr>
          <p:nvPr/>
        </p:nvSpPr>
        <p:spPr bwMode="auto">
          <a:xfrm flipH="1">
            <a:off x="3187700" y="3035300"/>
            <a:ext cx="1524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29" name="Oval 17"/>
          <p:cNvSpPr>
            <a:spLocks noChangeArrowheads="1"/>
          </p:cNvSpPr>
          <p:nvPr/>
        </p:nvSpPr>
        <p:spPr bwMode="auto">
          <a:xfrm flipH="1">
            <a:off x="4559300" y="3035300"/>
            <a:ext cx="152400" cy="2286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30" name="Text Box 18"/>
          <p:cNvSpPr txBox="1">
            <a:spLocks noChangeArrowheads="1"/>
          </p:cNvSpPr>
          <p:nvPr/>
        </p:nvSpPr>
        <p:spPr bwMode="auto">
          <a:xfrm>
            <a:off x="3187700" y="43307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细木条：样条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31" name="Line 19"/>
          <p:cNvSpPr>
            <a:spLocks noChangeShapeType="1"/>
          </p:cNvSpPr>
          <p:nvPr/>
        </p:nvSpPr>
        <p:spPr bwMode="auto">
          <a:xfrm>
            <a:off x="3797300" y="30353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195736" y="135354"/>
            <a:ext cx="335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三次样条插值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457200" y="1066800"/>
          <a:ext cx="708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Equation" r:id="rId4" imgW="2209800" imgH="228600" progId="Equation.DSMT4">
                  <p:embed/>
                </p:oleObj>
              </mc:Choice>
              <mc:Fallback>
                <p:oleObj name="Equation" r:id="rId4" imgW="2209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086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533400" y="1828800"/>
          <a:ext cx="74310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公式" r:id="rId6" imgW="2540000" imgH="711200" progId="Equation.3">
                  <p:embed/>
                </p:oleObj>
              </mc:Choice>
              <mc:Fallback>
                <p:oleObj name="公式" r:id="rId6" imgW="25400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74310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685106" y="705485"/>
            <a:ext cx="2819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3399"/>
                </a:solidFill>
                <a:ea typeface="仿宋_GB2312" pitchFamily="49" charset="-122"/>
              </a:rPr>
              <a:t>数学样条（</a:t>
            </a:r>
            <a:r>
              <a:rPr lang="en-US" altLang="zh-CN" b="1" dirty="0">
                <a:solidFill>
                  <a:srgbClr val="003399"/>
                </a:solidFill>
                <a:ea typeface="仿宋_GB2312" pitchFamily="49" charset="-122"/>
              </a:rPr>
              <a:t>spline</a:t>
            </a:r>
            <a:r>
              <a:rPr lang="zh-CN" altLang="en-US" b="1" dirty="0">
                <a:solidFill>
                  <a:srgbClr val="003399"/>
                </a:solidFill>
                <a:ea typeface="仿宋_GB2312" pitchFamily="49" charset="-122"/>
              </a:rPr>
              <a:t>）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5892800" y="2438400"/>
          <a:ext cx="29464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公式" r:id="rId8" imgW="685800" imgH="330200" progId="Equation.3">
                  <p:embed/>
                </p:oleObj>
              </mc:Choice>
              <mc:Fallback>
                <p:oleObj name="公式" r:id="rId8" imgW="6858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438400"/>
                        <a:ext cx="2946400" cy="1382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71" name="Group 7"/>
          <p:cNvGrpSpPr>
            <a:grpSpLocks/>
          </p:cNvGrpSpPr>
          <p:nvPr/>
        </p:nvGrpSpPr>
        <p:grpSpPr bwMode="auto">
          <a:xfrm>
            <a:off x="685800" y="4495800"/>
            <a:ext cx="1066800" cy="579438"/>
            <a:chOff x="528" y="3168"/>
            <a:chExt cx="672" cy="365"/>
          </a:xfrm>
        </p:grpSpPr>
        <p:sp>
          <p:nvSpPr>
            <p:cNvPr id="24589" name="Text Box 8"/>
            <p:cNvSpPr txBox="1">
              <a:spLocks noChangeArrowheads="1"/>
            </p:cNvSpPr>
            <p:nvPr/>
          </p:nvSpPr>
          <p:spPr bwMode="auto">
            <a:xfrm>
              <a:off x="528" y="3168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3</a:t>
              </a:r>
              <a:r>
                <a:rPr lang="zh-CN" altLang="en-US" sz="3200"/>
                <a:t>）</a:t>
              </a:r>
            </a:p>
          </p:txBody>
        </p:sp>
        <p:sp>
          <p:nvSpPr>
            <p:cNvPr id="24590" name="AutoShape 9"/>
            <p:cNvSpPr>
              <a:spLocks noChangeArrowheads="1"/>
            </p:cNvSpPr>
            <p:nvPr/>
          </p:nvSpPr>
          <p:spPr bwMode="auto">
            <a:xfrm>
              <a:off x="912" y="326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64874" name="Group 10"/>
          <p:cNvGrpSpPr>
            <a:grpSpLocks/>
          </p:cNvGrpSpPr>
          <p:nvPr/>
        </p:nvGrpSpPr>
        <p:grpSpPr bwMode="auto">
          <a:xfrm>
            <a:off x="1828800" y="4038600"/>
            <a:ext cx="7239000" cy="1524000"/>
            <a:chOff x="1298" y="2880"/>
            <a:chExt cx="4318" cy="960"/>
          </a:xfrm>
        </p:grpSpPr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1298" y="2880"/>
            <a:ext cx="374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7" name="公式" r:id="rId10" imgW="1422400" imgH="330200" progId="Equation.3">
                    <p:embed/>
                  </p:oleObj>
                </mc:Choice>
                <mc:Fallback>
                  <p:oleObj name="公式" r:id="rId10" imgW="1422400" imgH="330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2880"/>
                          <a:ext cx="374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4944" y="321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/>
                <a:t>3</a:t>
              </a:r>
              <a:r>
                <a:rPr lang="en-US" altLang="zh-CN" sz="3200" baseline="30000"/>
                <a:t>’</a:t>
              </a:r>
              <a:r>
                <a:rPr lang="zh-CN" altLang="en-US" sz="3200"/>
                <a:t>）</a:t>
              </a:r>
            </a:p>
          </p:txBody>
        </p:sp>
      </p:grp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133600" y="57150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），</a:t>
            </a:r>
            <a:r>
              <a:rPr lang="en-US" altLang="zh-CN" sz="2800"/>
              <a:t>3</a:t>
            </a:r>
            <a:r>
              <a:rPr lang="en-US" altLang="zh-CN" sz="2800" baseline="30000"/>
              <a:t>’</a:t>
            </a:r>
            <a:r>
              <a:rPr lang="zh-CN" altLang="en-US" sz="2800"/>
              <a:t>）共 </a:t>
            </a:r>
            <a:r>
              <a:rPr lang="en-US" altLang="zh-CN" sz="2800"/>
              <a:t>4n-2</a:t>
            </a:r>
            <a:r>
              <a:rPr lang="zh-CN" altLang="zh-CN" sz="2800"/>
              <a:t>个方程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d"/>
      </p:transition>
    </mc:Choice>
    <mc:Fallback>
      <p:transition spd="slow">
        <p:cover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585788" y="1843088"/>
          <a:ext cx="81010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公式" r:id="rId4" imgW="3048000" imgH="266700" progId="Equation.3">
                  <p:embed/>
                </p:oleObj>
              </mc:Choice>
              <mc:Fallback>
                <p:oleObj name="公式" r:id="rId4" imgW="3048000" imgH="26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843088"/>
                        <a:ext cx="81010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595313" y="2681288"/>
          <a:ext cx="78628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公式" r:id="rId6" imgW="2273300" imgH="254000" progId="Equation.3">
                  <p:embed/>
                </p:oleObj>
              </mc:Choice>
              <mc:Fallback>
                <p:oleObj name="公式" r:id="rId6" imgW="22733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681288"/>
                        <a:ext cx="78628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50825" y="908050"/>
            <a:ext cx="7127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三次样条插值确定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个系数需增加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个条件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62200" y="4891088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1305620" y="4629478"/>
            <a:ext cx="6623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思考：自然边界条件的几何意义是什么？</a:t>
            </a:r>
            <a:endParaRPr lang="zh-CN" altLang="en-US" sz="2800" dirty="0">
              <a:solidFill>
                <a:srgbClr val="CC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3362325" y="3468688"/>
          <a:ext cx="2509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公式" r:id="rId8" imgW="1016000" imgH="279400" progId="Equation.3">
                  <p:embed/>
                </p:oleObj>
              </mc:Choice>
              <mc:Fallback>
                <p:oleObj name="公式" r:id="rId8" imgW="1016000" imgH="27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3468688"/>
                        <a:ext cx="25098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67744" y="332656"/>
            <a:ext cx="41764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三种插值方法小结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8424863" cy="169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拉格朗日插值（高次多项式插值）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曲线光滑；误差估计有表达式；收敛性不能保证</a:t>
            </a:r>
            <a:r>
              <a:rPr lang="zh-CN" altLang="en-US" sz="2800" b="1" dirty="0"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3399"/>
                </a:solidFill>
                <a:ea typeface="隶书" panose="02010509060101010101" pitchFamily="49" charset="-122"/>
              </a:rPr>
              <a:t>用于理论分析，实际意义不大</a:t>
            </a:r>
            <a:r>
              <a:rPr lang="zh-CN" altLang="en-US" sz="2800" b="1" dirty="0">
                <a:solidFill>
                  <a:srgbClr val="003399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23850" y="2997200"/>
            <a:ext cx="8134350" cy="205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分段线性和三次样条插值（低次多项式插值）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曲线不光滑（三次样条插值已大有改进）；误差估计较难（对三次样条插值）；收敛性有保证。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3399"/>
                </a:solidFill>
                <a:ea typeface="隶书" panose="02010509060101010101" pitchFamily="49" charset="-122"/>
              </a:rPr>
              <a:t>简单实用，应用广泛</a:t>
            </a:r>
            <a:r>
              <a:rPr lang="zh-CN" altLang="en-US" sz="2800" b="1" dirty="0">
                <a:ea typeface="仿宋_GB2312" pitchFamily="49" charset="-122"/>
              </a:rPr>
              <a:t>。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23850" y="5047761"/>
            <a:ext cx="8642350" cy="109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插值、分段三次插值、二维插值等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3399"/>
                </a:solidFill>
                <a:ea typeface="隶书" panose="02010509060101010101" pitchFamily="49" charset="-122"/>
              </a:rPr>
              <a:t>根据需要，各取所需</a:t>
            </a:r>
            <a:r>
              <a:rPr lang="zh-CN" altLang="en-US" sz="2800" b="1" dirty="0"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ChangeArrowheads="1"/>
          </p:cNvSpPr>
          <p:nvPr/>
        </p:nvSpPr>
        <p:spPr bwMode="auto">
          <a:xfrm>
            <a:off x="2251075" y="1295400"/>
            <a:ext cx="534511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14388">
              <a:lnSpc>
                <a:spcPct val="90000"/>
              </a:lnSpc>
              <a:defRPr/>
            </a:pPr>
            <a:r>
              <a: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1371600"/>
            <a:ext cx="8932863" cy="288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仿宋_GB2312" pitchFamily="49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许多实际问题不但要求插值函数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在插值节点处与被插函数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有相同的函数值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p(xi)=f(xi)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=0,1,2,…,n),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而且要求在有些节点或全部节点上与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的导数值也相等，甚至要求高阶导数值也相等，能满足这种要求的插值问题就称为埃尔米特插值(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39716" name="Text Box 4"/>
          <p:cNvSpPr txBox="1">
            <a:spLocks noChangeArrowheads="1"/>
          </p:cNvSpPr>
          <p:nvPr/>
        </p:nvSpPr>
        <p:spPr bwMode="auto">
          <a:xfrm>
            <a:off x="683568" y="398722"/>
            <a:ext cx="59687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20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</a:p>
        </p:txBody>
      </p:sp>
    </p:spTree>
    <p:extLst>
      <p:ext uri="{BB962C8B-B14F-4D97-AF65-F5344CB8AC3E}">
        <p14:creationId xmlns:p14="http://schemas.microsoft.com/office/powerpoint/2010/main" val="180317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40" name="Text Box 4"/>
          <p:cNvSpPr txBox="1">
            <a:spLocks noChangeArrowheads="1"/>
          </p:cNvSpPr>
          <p:nvPr/>
        </p:nvSpPr>
        <p:spPr bwMode="auto">
          <a:xfrm>
            <a:off x="183803" y="143716"/>
            <a:ext cx="590867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85127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439102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437356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10832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5" name="组合 4"/>
          <p:cNvGrpSpPr/>
          <p:nvPr/>
        </p:nvGrpSpPr>
        <p:grpSpPr>
          <a:xfrm>
            <a:off x="228145" y="765993"/>
            <a:ext cx="8664335" cy="1798911"/>
            <a:chOff x="228145" y="765993"/>
            <a:chExt cx="8664335" cy="1798911"/>
          </a:xfrm>
        </p:grpSpPr>
        <p:sp>
          <p:nvSpPr>
            <p:cNvPr id="4" name="矩形 3"/>
            <p:cNvSpPr/>
            <p:nvPr/>
          </p:nvSpPr>
          <p:spPr>
            <a:xfrm>
              <a:off x="228145" y="765993"/>
              <a:ext cx="8664335" cy="179891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0738" name="Rectangle 2"/>
            <p:cNvSpPr>
              <a:spLocks noChangeArrowheads="1"/>
            </p:cNvSpPr>
            <p:nvPr/>
          </p:nvSpPr>
          <p:spPr bwMode="auto">
            <a:xfrm>
              <a:off x="2251075" y="1295400"/>
              <a:ext cx="5345113" cy="60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814388" eaLnBrk="1" hangingPunct="1">
                <a:lnSpc>
                  <a:spcPct val="90000"/>
                </a:lnSpc>
                <a:defRPr/>
              </a:pPr>
              <a:r>
                <a:rPr lang="zh-CN" altLang="en-US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073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28145" y="785475"/>
                  <a:ext cx="8448311" cy="12618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457200" indent="-457200" eaLnBrk="1" hangingPunct="1">
                    <a:lnSpc>
                      <a:spcPct val="125000"/>
                    </a:lnSpc>
                    <a:spcBef>
                      <a:spcPct val="5000"/>
                    </a:spcBef>
                    <a:buFont typeface="Wingdings" pitchFamily="2" charset="2"/>
                    <a:buNone/>
                    <a:defRPr/>
                  </a:pPr>
                  <a:r>
                    <a:rPr lang="zh-CN" altLang="en-US" sz="20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定义</a:t>
                  </a:r>
                  <a:r>
                    <a:rPr lang="zh-CN" altLang="en-US" sz="2000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黑体" pitchFamily="2" charset="-122"/>
                    </a:rPr>
                    <a:t> 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已知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+1</m:t>
                      </m:r>
                    </m:oMath>
                  </a14:m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个互异点上</a:t>
                  </a:r>
                </a:p>
                <a:p>
                  <a:pPr marL="457200" indent="-457200" eaLnBrk="1" hangingPunct="1">
                    <a:lnSpc>
                      <a:spcPct val="125000"/>
                    </a:lnSpc>
                    <a:spcBef>
                      <a:spcPct val="5000"/>
                    </a:spcBef>
                    <a:buFont typeface="Wingdings" pitchFamily="2" charset="2"/>
                    <a:buNone/>
                    <a:defRPr/>
                  </a:pP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的函数值         和导数值       ，若存在一个次数不超过2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n+1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的多项式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𝑥</m:t>
                          </m:r>
                        </m:e>
                      </m:d>
                      <m:r>
                        <a:rPr lang="zh-CN" altLang="en-US" sz="20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2" charset="-122"/>
                        </a:rPr>
                        <m:t>，</m:t>
                      </m:r>
                    </m:oMath>
                  </a14:m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则称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2" charset="-122"/>
                        </a:rPr>
                        <m:t>𝐻</m:t>
                      </m:r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2" charset="-122"/>
                        </a:rPr>
                        <m:t>(</m:t>
                      </m:r>
                      <m:r>
                        <a:rPr lang="en-US" altLang="zh-CN" sz="2000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黑体" pitchFamily="2" charset="-122"/>
                        </a:rPr>
                        <m:t>𝑥</m:t>
                      </m:r>
                    </m:oMath>
                  </a14:m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)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为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黑体" pitchFamily="2" charset="-122"/>
                    </a:rPr>
                    <a:t>f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(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黑体" pitchFamily="2" charset="-122"/>
                    </a:rPr>
                    <a:t>x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)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的2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黑体" pitchFamily="2" charset="-122"/>
                    </a:rPr>
                    <a:t>n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+1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次埃尔米特(</a:t>
                  </a:r>
                  <a:r>
                    <a:rPr lang="en-US" altLang="zh-CN" sz="2000" dirty="0" err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黑体" pitchFamily="2" charset="-122"/>
                    </a:rPr>
                    <a:t>Hermite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)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  <a:ea typeface="黑体" pitchFamily="2" charset="-122"/>
                    </a:rPr>
                    <a:t>插值</a:t>
                  </a:r>
                  <a:r>
                    <a:rPr lang="zh-CN" altLang="en-US" sz="2000" dirty="0">
                      <a:solidFill>
                        <a:schemeClr val="tx2"/>
                      </a:solidFill>
                      <a:latin typeface="Arial" charset="0"/>
                      <a:ea typeface="黑体" pitchFamily="2" charset="-122"/>
                      <a:sym typeface="Symbol" pitchFamily="18" charset="2"/>
                    </a:rPr>
                    <a:t>  </a:t>
                  </a:r>
                  <a:endParaRPr lang="zh-CN" altLang="en-US" sz="2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endParaRPr>
                </a:p>
              </p:txBody>
            </p:sp>
          </mc:Choice>
          <mc:Fallback xmlns="">
            <p:sp>
              <p:nvSpPr>
                <p:cNvPr id="1140739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145" y="785475"/>
                  <a:ext cx="8448311" cy="12618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94" r="-649" b="-676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7590" name="Object 6"/>
                <p:cNvGraphicFramePr>
                  <a:graphicFrameLocks noChangeAspect="1"/>
                </p:cNvGraphicFramePr>
                <p:nvPr/>
              </p:nvGraphicFramePr>
              <p:xfrm>
                <a:off x="3411058" y="765993"/>
                <a:ext cx="3305175" cy="5254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446" r:id="rId4" imgW="1562100" imgH="228600" progId="Equation.3">
                        <p:embed/>
                      </p:oleObj>
                    </mc:Choice>
                    <mc:Fallback>
                      <p:oleObj r:id="rId4" imgW="1562100" imgH="228600" progId="Equation.3">
                        <p:embed/>
                        <p:pic>
                          <p:nvPicPr>
                            <p:cNvPr id="6759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11058" y="765993"/>
                              <a:ext cx="3305175" cy="5254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7590" name="Object 6"/>
                <p:cNvGraphicFramePr>
                  <a:graphicFrameLocks noChangeAspect="1"/>
                </p:cNvGraphicFramePr>
                <p:nvPr/>
              </p:nvGraphicFramePr>
              <p:xfrm>
                <a:off x="3411058" y="765993"/>
                <a:ext cx="3305175" cy="5254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1378" r:id="rId6" imgW="1562100" imgH="228600" progId="Equation.3">
                        <p:embed/>
                      </p:oleObj>
                    </mc:Choice>
                    <mc:Fallback>
                      <p:oleObj r:id="rId6" imgW="156210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11058" y="765993"/>
                              <a:ext cx="3305175" cy="5254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7592" name="Object 8"/>
                <p:cNvGraphicFramePr>
                  <a:graphicFrameLocks noChangeAspect="1"/>
                </p:cNvGraphicFramePr>
                <p:nvPr/>
              </p:nvGraphicFramePr>
              <p:xfrm>
                <a:off x="1788154" y="1188367"/>
                <a:ext cx="742950" cy="4714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447" r:id="rId8" imgW="393529" imgH="228501" progId="Equation.3">
                        <p:embed/>
                      </p:oleObj>
                    </mc:Choice>
                    <mc:Fallback>
                      <p:oleObj r:id="rId8" imgW="393529" imgH="228501" progId="Equation.3">
                        <p:embed/>
                        <p:pic>
                          <p:nvPicPr>
                            <p:cNvPr id="67592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88154" y="1188367"/>
                              <a:ext cx="742950" cy="4714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7592" name="Object 8"/>
                <p:cNvGraphicFramePr>
                  <a:graphicFrameLocks noChangeAspect="1"/>
                </p:cNvGraphicFramePr>
                <p:nvPr/>
              </p:nvGraphicFramePr>
              <p:xfrm>
                <a:off x="1788154" y="1188367"/>
                <a:ext cx="742950" cy="4714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1379" r:id="rId10" imgW="393529" imgH="228501" progId="Equation.3">
                        <p:embed/>
                      </p:oleObj>
                    </mc:Choice>
                    <mc:Fallback>
                      <p:oleObj r:id="rId10" imgW="393529" imgH="2285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88154" y="1188367"/>
                              <a:ext cx="742950" cy="4714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7594" name="Object 10"/>
                <p:cNvGraphicFramePr>
                  <a:graphicFrameLocks noChangeAspect="1"/>
                </p:cNvGraphicFramePr>
                <p:nvPr/>
              </p:nvGraphicFramePr>
              <p:xfrm>
                <a:off x="3508698" y="1195386"/>
                <a:ext cx="703262" cy="4222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448" r:id="rId12" imgW="431613" imgH="228501" progId="Equation.3">
                        <p:embed/>
                      </p:oleObj>
                    </mc:Choice>
                    <mc:Fallback>
                      <p:oleObj r:id="rId12" imgW="431613" imgH="228501" progId="Equation.3">
                        <p:embed/>
                        <p:pic>
                          <p:nvPicPr>
                            <p:cNvPr id="67594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8698" y="1195386"/>
                              <a:ext cx="703262" cy="4222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7594" name="Object 10"/>
                <p:cNvGraphicFramePr>
                  <a:graphicFrameLocks noChangeAspect="1"/>
                </p:cNvGraphicFramePr>
                <p:nvPr/>
              </p:nvGraphicFramePr>
              <p:xfrm>
                <a:off x="3508698" y="1195386"/>
                <a:ext cx="703262" cy="4222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1380" r:id="rId14" imgW="431613" imgH="228501" progId="Equation.3">
                        <p:embed/>
                      </p:oleObj>
                    </mc:Choice>
                    <mc:Fallback>
                      <p:oleObj r:id="rId14" imgW="431613" imgH="2285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8698" y="1195386"/>
                              <a:ext cx="703262" cy="4222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7596" name="Object 12"/>
                <p:cNvGraphicFramePr>
                  <a:graphicFrameLocks noChangeAspect="1"/>
                </p:cNvGraphicFramePr>
                <p:nvPr/>
              </p:nvGraphicFramePr>
              <p:xfrm>
                <a:off x="759785" y="2005683"/>
                <a:ext cx="7385030" cy="45526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449" r:id="rId16" imgW="3175000" imgH="228600" progId="Equation.3">
                        <p:embed/>
                      </p:oleObj>
                    </mc:Choice>
                    <mc:Fallback>
                      <p:oleObj r:id="rId16" imgW="3175000" imgH="228600" progId="Equation.3">
                        <p:embed/>
                        <p:pic>
                          <p:nvPicPr>
                            <p:cNvPr id="67596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9785" y="2005683"/>
                              <a:ext cx="7385030" cy="4552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7596" name="Object 12"/>
                <p:cNvGraphicFramePr>
                  <a:graphicFrameLocks noChangeAspect="1"/>
                </p:cNvGraphicFramePr>
                <p:nvPr/>
              </p:nvGraphicFramePr>
              <p:xfrm>
                <a:off x="759785" y="2005683"/>
                <a:ext cx="7385030" cy="45526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1381" r:id="rId18" imgW="3175000" imgH="228600" progId="Equation.3">
                        <p:embed/>
                      </p:oleObj>
                    </mc:Choice>
                    <mc:Fallback>
                      <p:oleObj r:id="rId18" imgW="317500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9785" y="2005683"/>
                              <a:ext cx="7385030" cy="4552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278378" y="3227747"/>
            <a:ext cx="8614102" cy="1512168"/>
            <a:chOff x="278378" y="3227747"/>
            <a:chExt cx="8614102" cy="1512168"/>
          </a:xfrm>
        </p:grpSpPr>
        <p:sp>
          <p:nvSpPr>
            <p:cNvPr id="6" name="矩形 5"/>
            <p:cNvSpPr/>
            <p:nvPr/>
          </p:nvSpPr>
          <p:spPr>
            <a:xfrm>
              <a:off x="278378" y="3227747"/>
              <a:ext cx="8614102" cy="151216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328613" y="3314700"/>
              <a:ext cx="8089900" cy="133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上式给出了2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n+2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个条件，可惟一确定一个次数不超过2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n+1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的多项式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2000" b="1" baseline="-300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2n+1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(x)，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采用类似于求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Lagrange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插值多项式的基函数方法求埃尔米特(</a:t>
              </a:r>
              <a:r>
                <a:rPr lang="en-US" altLang="zh-CN" sz="2000" b="1" dirty="0" err="1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Hermite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插值多项式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2000" b="1" baseline="-30000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2n+1</a:t>
              </a:r>
              <a:r>
                <a:rPr lang="en-US" altLang="zh-CN" sz="2000" b="1" dirty="0">
                  <a:solidFill>
                    <a:srgbClr val="33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(x) </a:t>
              </a:r>
              <a:endPara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48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501900" y="298608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93700" y="481746"/>
            <a:ext cx="6842596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90000"/>
              </a:lnSpc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defRPr>
            </a:lvl1pPr>
          </a:lstStyle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</a:t>
            </a:r>
            <a:r>
              <a:rPr lang="en-US" altLang="zh-CN" sz="3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插值多项式（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633663" y="253841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87466" y="1340768"/>
          <a:ext cx="8216982" cy="468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r:id="rId3" imgW="4203700" imgH="1778000" progId="Equation.3">
                  <p:embed/>
                </p:oleObj>
              </mc:Choice>
              <mc:Fallback>
                <p:oleObj r:id="rId3" imgW="4203700" imgH="1778000" progId="Equation.3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66" y="1340768"/>
                        <a:ext cx="8216982" cy="468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87466" y="4941168"/>
            <a:ext cx="8445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余项</a:t>
            </a:r>
          </a:p>
        </p:txBody>
      </p:sp>
    </p:spTree>
    <p:extLst>
      <p:ext uri="{BB962C8B-B14F-4D97-AF65-F5344CB8AC3E}">
        <p14:creationId xmlns:p14="http://schemas.microsoft.com/office/powerpoint/2010/main" val="310523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51720" y="299720"/>
            <a:ext cx="53285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计算机计算结果可靠吗？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3850" y="2420938"/>
            <a:ext cx="849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例：把</a:t>
            </a:r>
            <a:r>
              <a:rPr lang="en-US" altLang="zh-CN" sz="2800" b="1"/>
              <a:t>4</a:t>
            </a:r>
            <a:r>
              <a:rPr lang="zh-CN" altLang="en-US" sz="2800" b="1"/>
              <a:t>开</a:t>
            </a:r>
            <a:r>
              <a:rPr lang="en-US" altLang="zh-CN" sz="2800" b="1" i="1"/>
              <a:t>n</a:t>
            </a:r>
            <a:r>
              <a:rPr lang="zh-CN" altLang="en-US" sz="2800" b="1"/>
              <a:t>次方，再平方</a:t>
            </a:r>
            <a:r>
              <a:rPr lang="en-US" altLang="zh-CN" sz="2800" b="1" i="1"/>
              <a:t>n</a:t>
            </a:r>
            <a:r>
              <a:rPr lang="zh-CN" altLang="en-US" sz="2800" b="1"/>
              <a:t>次，结果是</a:t>
            </a:r>
            <a:r>
              <a:rPr lang="en-US" altLang="zh-CN" sz="2800" b="1"/>
              <a:t>4</a:t>
            </a:r>
            <a:r>
              <a:rPr lang="zh-CN" altLang="en-US" sz="2800" b="1"/>
              <a:t>？存在误差？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3850" y="1268413"/>
            <a:ext cx="7129463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英国著名数值分析学家 </a:t>
            </a:r>
            <a:r>
              <a:rPr lang="en-US" altLang="zh-CN" sz="2800" b="1" dirty="0" err="1">
                <a:latin typeface="宋体" panose="02010600030101010101" pitchFamily="2" charset="-122"/>
              </a:rPr>
              <a:t>Higham</a:t>
            </a:r>
            <a:r>
              <a:rPr lang="en-US" altLang="zh-CN" sz="2800" b="1" dirty="0">
                <a:latin typeface="宋体" panose="02010600030101010101" pitchFamily="2" charset="-122"/>
              </a:rPr>
              <a:t> (1998):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Can you count on computers?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11188" y="4652963"/>
            <a:ext cx="2593975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精确计算：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解析结果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(Analytical)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348038" y="4652963"/>
            <a:ext cx="21590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近似计算：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数值结果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(Numerical)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971550" y="3140075"/>
          <a:ext cx="3556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4" imgW="1282700" imgH="482600" progId="Equation.3">
                  <p:embed/>
                </p:oleObj>
              </mc:Choice>
              <mc:Fallback>
                <p:oleObj name="公式" r:id="rId4" imgW="12827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0075"/>
                        <a:ext cx="3556000" cy="1338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076825" y="3054350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r>
              <a:rPr lang="en-US" altLang="zh-CN" sz="2800" b="1">
                <a:solidFill>
                  <a:srgbClr val="FF0000"/>
                </a:solidFill>
              </a:rPr>
              <a:t>=55</a:t>
            </a:r>
            <a:r>
              <a:rPr lang="zh-CN" altLang="en-US" sz="2800" b="1">
                <a:solidFill>
                  <a:srgbClr val="FF0000"/>
                </a:solidFill>
              </a:rPr>
              <a:t>左右：结果变成</a:t>
            </a: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084888" y="4652963"/>
            <a:ext cx="2735262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计算功效</a:t>
            </a:r>
            <a:r>
              <a:rPr lang="en-US" altLang="zh-CN" sz="2800" b="1"/>
              <a:t>=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计算工具*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计算方法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算法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932363" y="3789363"/>
            <a:ext cx="374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浮点运算：舍入误差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 build="allAtOnce"/>
      <p:bldP spid="12294" grpId="0"/>
      <p:bldP spid="12295" grpId="0"/>
      <p:bldP spid="12297" grpId="0"/>
      <p:bldP spid="12298" grpId="0"/>
      <p:bldP spid="122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23528" y="1484784"/>
            <a:ext cx="8089900" cy="311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基本思想：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拉格朗日插值多项式结构对称，使用方便。但由于是用基函数构成的插值，这样要增加一个节点时，所有的基函数必须全部重新计算，不具备承袭性，还造成计算量的浪费。这就启发我们去构造一种具有承袭性的插值多项式来克服这个缺点，也就是说，每增加一个节点时，只需增加相应的一项即可。这就是牛顿插值多项式。 </a:t>
            </a:r>
          </a:p>
        </p:txBody>
      </p:sp>
      <p:sp>
        <p:nvSpPr>
          <p:cNvPr id="2" name="矩形 1"/>
          <p:cNvSpPr/>
          <p:nvPr/>
        </p:nvSpPr>
        <p:spPr>
          <a:xfrm>
            <a:off x="2123728" y="476672"/>
            <a:ext cx="37208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牛顿插值多项式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616" y="4597730"/>
            <a:ext cx="8678872" cy="77548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305785" y="656404"/>
            <a:ext cx="87800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由线性代数知,任何一个不高于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次的多项式,  都可以表示成函数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0196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669678"/>
              </p:ext>
            </p:extLst>
          </p:nvPr>
        </p:nvGraphicFramePr>
        <p:xfrm>
          <a:off x="340362" y="1278664"/>
          <a:ext cx="7666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r:id="rId3" imgW="3403600" imgH="228600" progId="Equation.3">
                  <p:embed/>
                </p:oleObj>
              </mc:Choice>
              <mc:Fallback>
                <p:oleObj r:id="rId3" imgW="3403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2" y="1278664"/>
                        <a:ext cx="76660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Text Box 6"/>
              <p:cNvSpPr txBox="1">
                <a:spLocks noChangeArrowheads="1"/>
              </p:cNvSpPr>
              <p:nvPr/>
            </p:nvSpPr>
            <p:spPr bwMode="auto">
              <a:xfrm>
                <a:off x="305785" y="1769269"/>
                <a:ext cx="7938623" cy="1034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5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的线性组合, 也就是说, 可以把满足插值条件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5000"/>
                  </a:spcBef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次插值多项式, 写成如下形式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67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785" y="1769269"/>
                <a:ext cx="7938623" cy="1034129"/>
              </a:xfrm>
              <a:prstGeom prst="rect">
                <a:avLst/>
              </a:prstGeom>
              <a:blipFill rotWithShape="0">
                <a:blip r:embed="rId5"/>
                <a:stretch>
                  <a:fillRect l="-1152" b="-8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14196"/>
              </p:ext>
            </p:extLst>
          </p:nvPr>
        </p:nvGraphicFramePr>
        <p:xfrm>
          <a:off x="340362" y="2774905"/>
          <a:ext cx="8336094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r:id="rId6" imgW="4381500" imgH="228600" progId="Equation.3">
                  <p:embed/>
                </p:oleObj>
              </mc:Choice>
              <mc:Fallback>
                <p:oleObj r:id="rId6" imgW="4381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2" y="2774905"/>
                        <a:ext cx="8336094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285616" y="3428179"/>
            <a:ext cx="8390840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=0,1,2,…,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为待定系数,这种形式的插值多项式称为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Newton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插值多项式。我们把它记为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</a:p>
        </p:txBody>
      </p:sp>
      <p:graphicFrame>
        <p:nvGraphicFramePr>
          <p:cNvPr id="2868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31064"/>
              </p:ext>
            </p:extLst>
          </p:nvPr>
        </p:nvGraphicFramePr>
        <p:xfrm>
          <a:off x="285616" y="4676908"/>
          <a:ext cx="8678872" cy="62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r:id="rId8" imgW="4914900" imgH="228600" progId="Equation.3">
                  <p:embed/>
                </p:oleObj>
              </mc:Choice>
              <mc:Fallback>
                <p:oleObj r:id="rId8" imgW="4914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16" y="4676908"/>
                        <a:ext cx="8678872" cy="62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2425" y="1313424"/>
            <a:ext cx="8035999" cy="234695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62973"/>
            <a:ext cx="4886325" cy="603250"/>
          </a:xfrm>
        </p:spPr>
        <p:txBody>
          <a:bodyPr anchor="t"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差商及其性质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295401"/>
            <a:ext cx="8510588" cy="22529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一阶差商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在区间[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上的平均变化率</a:t>
            </a:r>
          </a:p>
        </p:txBody>
      </p:sp>
      <p:graphicFrame>
        <p:nvGraphicFramePr>
          <p:cNvPr id="903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400623"/>
              </p:ext>
            </p:extLst>
          </p:nvPr>
        </p:nvGraphicFramePr>
        <p:xfrm>
          <a:off x="1187624" y="1811337"/>
          <a:ext cx="59086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3" imgW="1688367" imgH="431613" progId="Equation.3">
                  <p:embed/>
                </p:oleObj>
              </mc:Choice>
              <mc:Fallback>
                <p:oleObj name="Equation" r:id="rId3" imgW="168836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11337"/>
                        <a:ext cx="590867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37225" y="729224"/>
            <a:ext cx="6540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自变量之差和因变量之差之比叫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差商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24364" y="2917396"/>
            <a:ext cx="794861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关于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i+1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的一阶差商,并记为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2425" y="3789040"/>
            <a:ext cx="8035999" cy="1468760"/>
            <a:chOff x="352425" y="3789040"/>
            <a:chExt cx="8035999" cy="1468760"/>
          </a:xfrm>
        </p:grpSpPr>
        <p:sp>
          <p:nvSpPr>
            <p:cNvPr id="5" name="矩形 4"/>
            <p:cNvSpPr/>
            <p:nvPr/>
          </p:nvSpPr>
          <p:spPr>
            <a:xfrm>
              <a:off x="352425" y="3789040"/>
              <a:ext cx="8035999" cy="14687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70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30338"/>
                </p:ext>
              </p:extLst>
            </p:nvPr>
          </p:nvGraphicFramePr>
          <p:xfrm>
            <a:off x="1266825" y="4171950"/>
            <a:ext cx="6681788" cy="1085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4" name="Equation" r:id="rId5" imgW="2552700" imgH="444500" progId="Equation.3">
                    <p:embed/>
                  </p:oleObj>
                </mc:Choice>
                <mc:Fallback>
                  <p:oleObj name="Equation" r:id="rId5" imgW="2552700" imgH="444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825" y="4171950"/>
                          <a:ext cx="6681788" cy="1085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52425" y="5343599"/>
            <a:ext cx="8035999" cy="1371019"/>
            <a:chOff x="352425" y="5343599"/>
            <a:chExt cx="8035999" cy="1371019"/>
          </a:xfrm>
        </p:grpSpPr>
        <p:sp>
          <p:nvSpPr>
            <p:cNvPr id="6" name="矩形 5"/>
            <p:cNvSpPr/>
            <p:nvPr/>
          </p:nvSpPr>
          <p:spPr>
            <a:xfrm>
              <a:off x="352425" y="5343599"/>
              <a:ext cx="8035999" cy="137101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70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367816"/>
                </p:ext>
              </p:extLst>
            </p:nvPr>
          </p:nvGraphicFramePr>
          <p:xfrm>
            <a:off x="1266825" y="5712905"/>
            <a:ext cx="6823075" cy="1001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5" name="Equation" r:id="rId7" imgW="3162300" imgH="444500" progId="Equation.3">
                    <p:embed/>
                  </p:oleObj>
                </mc:Choice>
                <mc:Fallback>
                  <p:oleObj name="Equation" r:id="rId7" imgW="3162300" imgH="444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825" y="5712905"/>
                          <a:ext cx="6823075" cy="1001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505971" y="5343599"/>
              <a:ext cx="19894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阶差商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05971" y="3660374"/>
            <a:ext cx="17620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二阶差商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3413" y="1066800"/>
            <a:ext cx="7877175" cy="3841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ea typeface="黑体" panose="02010609060101010101" pitchFamily="49" charset="-122"/>
              </a:rPr>
              <a:t>f</a:t>
            </a:r>
            <a:r>
              <a:rPr lang="zh-CN" altLang="en-US">
                <a:ea typeface="黑体" panose="02010609060101010101" pitchFamily="49" charset="-122"/>
              </a:rPr>
              <a:t>[</a:t>
            </a:r>
            <a:r>
              <a:rPr lang="en-US" altLang="zh-CN"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a typeface="黑体" panose="02010609060101010101" pitchFamily="49" charset="-122"/>
              </a:rPr>
              <a:t>i</a:t>
            </a:r>
            <a:r>
              <a:rPr lang="zh-CN" altLang="en-US">
                <a:ea typeface="黑体" panose="02010609060101010101" pitchFamily="49" charset="-122"/>
              </a:rPr>
              <a:t>,</a:t>
            </a:r>
            <a:r>
              <a:rPr lang="en-US" altLang="zh-CN"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a typeface="黑体" panose="02010609060101010101" pitchFamily="49" charset="-122"/>
              </a:rPr>
              <a:t>j</a:t>
            </a:r>
            <a:r>
              <a:rPr lang="zh-CN" altLang="en-US">
                <a:ea typeface="黑体" panose="02010609060101010101" pitchFamily="49" charset="-122"/>
              </a:rPr>
              <a:t>,</a:t>
            </a:r>
            <a:r>
              <a:rPr lang="en-US" altLang="zh-CN">
                <a:ea typeface="黑体" panose="02010609060101010101" pitchFamily="49" charset="-122"/>
              </a:rPr>
              <a:t>x</a:t>
            </a:r>
            <a:r>
              <a:rPr lang="en-US" altLang="zh-CN" baseline="-25000">
                <a:ea typeface="黑体" panose="02010609060101010101" pitchFamily="49" charset="-122"/>
              </a:rPr>
              <a:t>k</a:t>
            </a:r>
            <a:r>
              <a:rPr lang="en-US" altLang="zh-CN">
                <a:ea typeface="黑体" panose="02010609060101010101" pitchFamily="49" charset="-122"/>
              </a:rPr>
              <a:t>]</a:t>
            </a:r>
            <a:r>
              <a:rPr lang="zh-CN" altLang="en-US">
                <a:ea typeface="黑体" panose="02010609060101010101" pitchFamily="49" charset="-122"/>
              </a:rPr>
              <a:t>是指</a:t>
            </a:r>
          </a:p>
        </p:txBody>
      </p:sp>
      <p:sp>
        <p:nvSpPr>
          <p:cNvPr id="575497" name="Rectangle 9"/>
          <p:cNvSpPr>
            <a:spLocks noChangeArrowheads="1"/>
          </p:cNvSpPr>
          <p:nvPr/>
        </p:nvSpPr>
        <p:spPr bwMode="auto">
          <a:xfrm>
            <a:off x="1008063" y="2058988"/>
            <a:ext cx="2246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/>
              <a:t>f</a:t>
            </a:r>
            <a:r>
              <a:rPr lang="en-US" altLang="zh-CN" sz="3200"/>
              <a:t>[</a:t>
            </a:r>
            <a:r>
              <a:rPr lang="en-US" altLang="zh-CN" sz="3200" i="1"/>
              <a:t>x</a:t>
            </a:r>
            <a:r>
              <a:rPr lang="en-US" altLang="zh-CN" sz="3200" baseline="-25000"/>
              <a:t>i </a:t>
            </a:r>
            <a:r>
              <a:rPr lang="en-US" altLang="zh-CN" sz="3200"/>
              <a:t>, </a:t>
            </a:r>
            <a:r>
              <a:rPr lang="en-US" altLang="zh-CN" sz="3200" i="1"/>
              <a:t>x</a:t>
            </a:r>
            <a:r>
              <a:rPr lang="en-US" altLang="zh-CN" sz="3200" baseline="-25000"/>
              <a:t>j </a:t>
            </a:r>
            <a:r>
              <a:rPr lang="en-US" altLang="zh-CN" sz="3200"/>
              <a:t>, </a:t>
            </a:r>
            <a:r>
              <a:rPr lang="en-US" altLang="zh-CN" sz="3200" i="1"/>
              <a:t>x</a:t>
            </a:r>
            <a:r>
              <a:rPr lang="en-US" altLang="zh-CN" sz="3200" baseline="-25000"/>
              <a:t>k</a:t>
            </a:r>
            <a:r>
              <a:rPr lang="en-US" altLang="zh-CN" sz="3200"/>
              <a:t>]=</a:t>
            </a:r>
            <a:endParaRPr lang="zh-CN" altLang="en-US" sz="3200"/>
          </a:p>
        </p:txBody>
      </p:sp>
      <p:sp>
        <p:nvSpPr>
          <p:cNvPr id="575498" name="Rectangle 10"/>
          <p:cNvSpPr>
            <a:spLocks noChangeArrowheads="1"/>
          </p:cNvSpPr>
          <p:nvPr/>
        </p:nvSpPr>
        <p:spPr bwMode="auto">
          <a:xfrm>
            <a:off x="3330575" y="1782763"/>
            <a:ext cx="2938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/>
              <a:t>f</a:t>
            </a:r>
            <a:r>
              <a:rPr lang="en-US" altLang="zh-CN" sz="3200"/>
              <a:t>[</a:t>
            </a:r>
            <a:r>
              <a:rPr lang="en-US" altLang="zh-CN" sz="3200" i="1"/>
              <a:t>x</a:t>
            </a:r>
            <a:r>
              <a:rPr lang="en-US" altLang="zh-CN" sz="3200" baseline="-25000"/>
              <a:t>j </a:t>
            </a:r>
            <a:r>
              <a:rPr lang="en-US" altLang="zh-CN" sz="3200"/>
              <a:t>, </a:t>
            </a:r>
            <a:r>
              <a:rPr lang="en-US" altLang="zh-CN" sz="3200" i="1"/>
              <a:t>x</a:t>
            </a:r>
            <a:r>
              <a:rPr lang="en-US" altLang="zh-CN" sz="3200" baseline="-25000"/>
              <a:t>k</a:t>
            </a:r>
            <a:r>
              <a:rPr lang="en-US" altLang="zh-CN" sz="3200"/>
              <a:t>]- </a:t>
            </a:r>
            <a:r>
              <a:rPr lang="en-US" altLang="zh-CN" sz="3200" i="1"/>
              <a:t>f</a:t>
            </a:r>
            <a:r>
              <a:rPr lang="en-US" altLang="zh-CN" sz="3200"/>
              <a:t>[</a:t>
            </a:r>
            <a:r>
              <a:rPr lang="en-US" altLang="zh-CN" sz="3200" i="1"/>
              <a:t>x</a:t>
            </a:r>
            <a:r>
              <a:rPr lang="en-US" altLang="zh-CN" sz="3200" baseline="-25000"/>
              <a:t>i </a:t>
            </a:r>
            <a:r>
              <a:rPr lang="en-US" altLang="zh-CN" sz="3200"/>
              <a:t>, </a:t>
            </a:r>
            <a:r>
              <a:rPr lang="en-US" altLang="zh-CN" sz="3200" i="1"/>
              <a:t>x</a:t>
            </a:r>
            <a:r>
              <a:rPr lang="en-US" altLang="zh-CN" sz="3200" baseline="-25000"/>
              <a:t>j </a:t>
            </a:r>
            <a:r>
              <a:rPr lang="en-US" altLang="zh-CN" sz="3200"/>
              <a:t>]</a:t>
            </a:r>
            <a:endParaRPr lang="zh-CN" altLang="en-US" sz="3200"/>
          </a:p>
        </p:txBody>
      </p:sp>
      <p:sp>
        <p:nvSpPr>
          <p:cNvPr id="575499" name="Line 11"/>
          <p:cNvSpPr>
            <a:spLocks noChangeShapeType="1"/>
          </p:cNvSpPr>
          <p:nvPr/>
        </p:nvSpPr>
        <p:spPr bwMode="auto">
          <a:xfrm>
            <a:off x="3414713" y="2439988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500" name="Rectangle 12"/>
          <p:cNvSpPr>
            <a:spLocks noChangeArrowheads="1"/>
          </p:cNvSpPr>
          <p:nvPr/>
        </p:nvSpPr>
        <p:spPr bwMode="auto">
          <a:xfrm>
            <a:off x="4183063" y="2286000"/>
            <a:ext cx="1042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/>
              <a:t>x</a:t>
            </a:r>
            <a:r>
              <a:rPr lang="en-US" altLang="zh-CN" sz="3200" baseline="-25000"/>
              <a:t>k</a:t>
            </a:r>
            <a:r>
              <a:rPr lang="en-US" altLang="zh-CN" sz="3200"/>
              <a:t>- </a:t>
            </a:r>
            <a:r>
              <a:rPr lang="en-US" altLang="zh-CN" sz="3200" i="1"/>
              <a:t>x</a:t>
            </a:r>
            <a:r>
              <a:rPr lang="en-US" altLang="zh-CN" sz="3200" baseline="-25000"/>
              <a:t>i</a:t>
            </a:r>
            <a:endParaRPr lang="zh-CN" altLang="en-US" sz="3200" baseline="-25000"/>
          </a:p>
        </p:txBody>
      </p:sp>
      <p:sp>
        <p:nvSpPr>
          <p:cNvPr id="575501" name="Rectangle 13"/>
          <p:cNvSpPr>
            <a:spLocks noChangeArrowheads="1"/>
          </p:cNvSpPr>
          <p:nvPr/>
        </p:nvSpPr>
        <p:spPr bwMode="auto">
          <a:xfrm>
            <a:off x="2052638" y="1968500"/>
            <a:ext cx="8382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02" name="Rectangle 14"/>
          <p:cNvSpPr>
            <a:spLocks noChangeArrowheads="1"/>
          </p:cNvSpPr>
          <p:nvPr/>
        </p:nvSpPr>
        <p:spPr bwMode="auto">
          <a:xfrm>
            <a:off x="3740150" y="1663700"/>
            <a:ext cx="8382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03" name="Rectangle 15"/>
          <p:cNvSpPr>
            <a:spLocks noChangeArrowheads="1"/>
          </p:cNvSpPr>
          <p:nvPr/>
        </p:nvSpPr>
        <p:spPr bwMode="auto">
          <a:xfrm>
            <a:off x="1371600" y="2197100"/>
            <a:ext cx="914400" cy="457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04" name="Rectangle 16"/>
          <p:cNvSpPr>
            <a:spLocks noChangeArrowheads="1"/>
          </p:cNvSpPr>
          <p:nvPr/>
        </p:nvSpPr>
        <p:spPr bwMode="auto">
          <a:xfrm>
            <a:off x="5111750" y="1677988"/>
            <a:ext cx="984250" cy="838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88" name="Rectangle 100"/>
          <p:cNvSpPr>
            <a:spLocks noChangeArrowheads="1"/>
          </p:cNvSpPr>
          <p:nvPr/>
        </p:nvSpPr>
        <p:spPr bwMode="auto">
          <a:xfrm>
            <a:off x="633413" y="3962400"/>
            <a:ext cx="78073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58763" indent="-258763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一般的,可定义区间</a:t>
            </a:r>
            <a:r>
              <a:rPr lang="zh-CN" altLang="en-US"/>
              <a:t>[</a:t>
            </a:r>
            <a:r>
              <a:rPr lang="en-US" altLang="zh-CN" i="1"/>
              <a:t>x</a:t>
            </a:r>
            <a:r>
              <a:rPr lang="en-US" altLang="zh-CN" baseline="-25000"/>
              <a:t>i</a:t>
            </a:r>
            <a:r>
              <a:rPr lang="zh-CN" altLang="en-US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i+1 </a:t>
            </a:r>
            <a:r>
              <a:rPr lang="zh-CN" altLang="en-US"/>
              <a:t>,…, </a:t>
            </a:r>
            <a:r>
              <a:rPr lang="en-US" altLang="zh-CN" i="1"/>
              <a:t>x</a:t>
            </a:r>
            <a:r>
              <a:rPr lang="en-US" altLang="zh-CN" baseline="-25000"/>
              <a:t>i+n</a:t>
            </a:r>
            <a:r>
              <a:rPr lang="en-US" altLang="zh-CN"/>
              <a:t>]</a:t>
            </a:r>
            <a:r>
              <a:rPr lang="zh-CN" altLang="en-US">
                <a:ea typeface="黑体" panose="02010609060101010101" pitchFamily="49" charset="-122"/>
              </a:rPr>
              <a:t>上的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阶差商为</a:t>
            </a:r>
          </a:p>
        </p:txBody>
      </p:sp>
      <p:graphicFrame>
        <p:nvGraphicFramePr>
          <p:cNvPr id="575589" name="Object 101"/>
          <p:cNvGraphicFramePr>
            <a:graphicFrameLocks noChangeAspect="1"/>
          </p:cNvGraphicFramePr>
          <p:nvPr/>
        </p:nvGraphicFramePr>
        <p:xfrm>
          <a:off x="561975" y="4848225"/>
          <a:ext cx="82772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3" imgW="3886200" imgH="431800" progId="Equation.3">
                  <p:embed/>
                </p:oleObj>
              </mc:Choice>
              <mc:Fallback>
                <p:oleObj name="Equation" r:id="rId3" imgW="3886200" imgH="4318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848225"/>
                        <a:ext cx="82772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90" name="Rectangle 102"/>
          <p:cNvSpPr>
            <a:spLocks noChangeArrowheads="1"/>
          </p:cNvSpPr>
          <p:nvPr/>
        </p:nvSpPr>
        <p:spPr bwMode="auto">
          <a:xfrm>
            <a:off x="1266825" y="5029200"/>
            <a:ext cx="1617663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91" name="Rectangle 103"/>
          <p:cNvSpPr>
            <a:spLocks noChangeArrowheads="1"/>
          </p:cNvSpPr>
          <p:nvPr/>
        </p:nvSpPr>
        <p:spPr bwMode="auto">
          <a:xfrm>
            <a:off x="3587750" y="4724400"/>
            <a:ext cx="220345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92" name="Rectangle 104"/>
          <p:cNvSpPr>
            <a:spLocks noChangeArrowheads="1"/>
          </p:cNvSpPr>
          <p:nvPr/>
        </p:nvSpPr>
        <p:spPr bwMode="auto">
          <a:xfrm>
            <a:off x="984250" y="5105400"/>
            <a:ext cx="1447800" cy="5334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5593" name="Rectangle 105"/>
          <p:cNvSpPr>
            <a:spLocks noChangeArrowheads="1"/>
          </p:cNvSpPr>
          <p:nvPr/>
        </p:nvSpPr>
        <p:spPr bwMode="auto">
          <a:xfrm>
            <a:off x="6542088" y="4724400"/>
            <a:ext cx="2203450" cy="8382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5594" name="Object 106"/>
          <p:cNvGraphicFramePr>
            <a:graphicFrameLocks noChangeAspect="1"/>
          </p:cNvGraphicFramePr>
          <p:nvPr/>
        </p:nvGraphicFramePr>
        <p:xfrm>
          <a:off x="1195388" y="2819400"/>
          <a:ext cx="56276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Microsoft 公式 3.0" r:id="rId5" imgW="2667000" imgH="431800" progId="Equation.3">
                  <p:embed/>
                </p:oleObj>
              </mc:Choice>
              <mc:Fallback>
                <p:oleObj name="Microsoft 公式 3.0" r:id="rId5" imgW="2667000" imgH="4318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819400"/>
                        <a:ext cx="56276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108"/>
          <p:cNvSpPr>
            <a:spLocks noGrp="1" noChangeArrowheads="1"/>
          </p:cNvSpPr>
          <p:nvPr>
            <p:ph type="title"/>
          </p:nvPr>
        </p:nvSpPr>
        <p:spPr>
          <a:xfrm>
            <a:off x="1898650" y="381000"/>
            <a:ext cx="4886325" cy="6032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差商及其性质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5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57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57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5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7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7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7" grpId="0" autoUpdateAnimBg="0"/>
      <p:bldP spid="575498" grpId="0" autoUpdateAnimBg="0"/>
      <p:bldP spid="575499" grpId="0" animBg="1"/>
      <p:bldP spid="575500" grpId="0" autoUpdateAnimBg="0"/>
      <p:bldP spid="575501" grpId="0" animBg="1"/>
      <p:bldP spid="575502" grpId="0" animBg="1"/>
      <p:bldP spid="575503" grpId="0" animBg="1"/>
      <p:bldP spid="575504" grpId="0" animBg="1"/>
      <p:bldP spid="575588" grpId="0" autoUpdateAnimBg="0"/>
      <p:bldP spid="575590" grpId="0" animBg="1"/>
      <p:bldP spid="575591" grpId="0" animBg="1"/>
      <p:bldP spid="575592" grpId="0" animBg="1"/>
      <p:bldP spid="5755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657" y="631825"/>
            <a:ext cx="5604520" cy="70615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差商表</a:t>
            </a:r>
          </a:p>
        </p:txBody>
      </p:sp>
      <p:graphicFrame>
        <p:nvGraphicFramePr>
          <p:cNvPr id="584795" name="Group 91"/>
          <p:cNvGraphicFramePr>
            <a:graphicFrameLocks noGrp="1"/>
          </p:cNvGraphicFramePr>
          <p:nvPr/>
        </p:nvGraphicFramePr>
        <p:xfrm>
          <a:off x="812800" y="1857375"/>
          <a:ext cx="7620000" cy="403383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630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i+1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i+1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i+2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i+1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i+2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f(x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7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f(x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7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f(x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7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4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f(x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7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84406" marR="84406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802" name="Line 61"/>
          <p:cNvSpPr>
            <a:spLocks noChangeShapeType="1"/>
          </p:cNvSpPr>
          <p:nvPr/>
        </p:nvSpPr>
        <p:spPr bwMode="auto">
          <a:xfrm>
            <a:off x="2209800" y="2819400"/>
            <a:ext cx="674688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3" name="Line 62"/>
          <p:cNvSpPr>
            <a:spLocks noChangeShapeType="1"/>
          </p:cNvSpPr>
          <p:nvPr/>
        </p:nvSpPr>
        <p:spPr bwMode="auto">
          <a:xfrm>
            <a:off x="2133600" y="3657600"/>
            <a:ext cx="53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4" name="Line 63"/>
          <p:cNvSpPr>
            <a:spLocks noChangeShapeType="1"/>
          </p:cNvSpPr>
          <p:nvPr/>
        </p:nvSpPr>
        <p:spPr bwMode="auto">
          <a:xfrm>
            <a:off x="2133600" y="3733800"/>
            <a:ext cx="67945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5" name="Line 64"/>
          <p:cNvSpPr>
            <a:spLocks noChangeShapeType="1"/>
          </p:cNvSpPr>
          <p:nvPr/>
        </p:nvSpPr>
        <p:spPr bwMode="auto">
          <a:xfrm>
            <a:off x="2209800" y="4572000"/>
            <a:ext cx="533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6" name="Line 65"/>
          <p:cNvSpPr>
            <a:spLocks noChangeShapeType="1"/>
          </p:cNvSpPr>
          <p:nvPr/>
        </p:nvSpPr>
        <p:spPr bwMode="auto">
          <a:xfrm>
            <a:off x="2133600" y="4724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7" name="Line 66"/>
          <p:cNvSpPr>
            <a:spLocks noChangeShapeType="1"/>
          </p:cNvSpPr>
          <p:nvPr/>
        </p:nvSpPr>
        <p:spPr bwMode="auto">
          <a:xfrm>
            <a:off x="2181225" y="5486400"/>
            <a:ext cx="561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8" name="Line 67"/>
          <p:cNvSpPr>
            <a:spLocks noChangeShapeType="1"/>
          </p:cNvSpPr>
          <p:nvPr/>
        </p:nvSpPr>
        <p:spPr bwMode="auto">
          <a:xfrm>
            <a:off x="3657600" y="4724400"/>
            <a:ext cx="703263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9" name="Line 68"/>
          <p:cNvSpPr>
            <a:spLocks noChangeShapeType="1"/>
          </p:cNvSpPr>
          <p:nvPr/>
        </p:nvSpPr>
        <p:spPr bwMode="auto">
          <a:xfrm>
            <a:off x="3657600" y="3733800"/>
            <a:ext cx="703263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0" name="Line 69"/>
          <p:cNvSpPr>
            <a:spLocks noChangeShapeType="1"/>
          </p:cNvSpPr>
          <p:nvPr/>
        </p:nvSpPr>
        <p:spPr bwMode="auto">
          <a:xfrm>
            <a:off x="3727450" y="4648200"/>
            <a:ext cx="633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1" name="Line 70"/>
          <p:cNvSpPr>
            <a:spLocks noChangeShapeType="1"/>
          </p:cNvSpPr>
          <p:nvPr/>
        </p:nvSpPr>
        <p:spPr bwMode="auto">
          <a:xfrm flipV="1">
            <a:off x="3727450" y="5562600"/>
            <a:ext cx="563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2" name="Line 71"/>
          <p:cNvSpPr>
            <a:spLocks noChangeShapeType="1"/>
          </p:cNvSpPr>
          <p:nvPr/>
        </p:nvSpPr>
        <p:spPr bwMode="auto">
          <a:xfrm>
            <a:off x="5697538" y="46482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3" name="Line 72"/>
          <p:cNvSpPr>
            <a:spLocks noChangeShapeType="1"/>
          </p:cNvSpPr>
          <p:nvPr/>
        </p:nvSpPr>
        <p:spPr bwMode="auto">
          <a:xfrm>
            <a:off x="5627688" y="5486400"/>
            <a:ext cx="842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429250" y="2355850"/>
            <a:ext cx="2813050" cy="1447800"/>
            <a:chOff x="3561" y="876"/>
            <a:chExt cx="1920" cy="816"/>
          </a:xfrm>
        </p:grpSpPr>
        <p:sp>
          <p:nvSpPr>
            <p:cNvPr id="31818" name="AutoShape 74"/>
            <p:cNvSpPr>
              <a:spLocks noChangeArrowheads="1"/>
            </p:cNvSpPr>
            <p:nvPr/>
          </p:nvSpPr>
          <p:spPr bwMode="auto">
            <a:xfrm>
              <a:off x="3561" y="876"/>
              <a:ext cx="1920" cy="816"/>
            </a:xfrm>
            <a:prstGeom prst="wedgeRoundRectCallout">
              <a:avLst>
                <a:gd name="adj1" fmla="val -49116"/>
                <a:gd name="adj2" fmla="val 100366"/>
                <a:gd name="adj3" fmla="val 16667"/>
              </a:avLst>
            </a:prstGeom>
            <a:solidFill>
              <a:srgbClr val="FFFF00"/>
            </a:solidFill>
            <a:ln w="38100">
              <a:solidFill>
                <a:srgbClr val="FFFF00"/>
              </a:solidFill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grpSp>
          <p:nvGrpSpPr>
            <p:cNvPr id="31819" name="Group 75"/>
            <p:cNvGrpSpPr>
              <a:grpSpLocks/>
            </p:cNvGrpSpPr>
            <p:nvPr/>
          </p:nvGrpSpPr>
          <p:grpSpPr bwMode="auto">
            <a:xfrm>
              <a:off x="3696" y="917"/>
              <a:ext cx="1612" cy="570"/>
              <a:chOff x="1248" y="1117"/>
              <a:chExt cx="1612" cy="570"/>
            </a:xfrm>
          </p:grpSpPr>
          <p:sp>
            <p:nvSpPr>
              <p:cNvPr id="31820" name="Rectangle 76"/>
              <p:cNvSpPr>
                <a:spLocks noChangeArrowheads="1"/>
              </p:cNvSpPr>
              <p:nvPr/>
            </p:nvSpPr>
            <p:spPr bwMode="auto">
              <a:xfrm>
                <a:off x="1571" y="1117"/>
                <a:ext cx="1119" cy="2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/>
                  <a:t>f</a:t>
                </a:r>
                <a:r>
                  <a:rPr lang="en-US" altLang="zh-CN"/>
                  <a:t>[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,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2</a:t>
                </a:r>
                <a:r>
                  <a:rPr lang="en-US" altLang="zh-CN"/>
                  <a:t>]- </a:t>
                </a:r>
                <a:r>
                  <a:rPr lang="en-US" altLang="zh-CN" i="1"/>
                  <a:t>f</a:t>
                </a:r>
                <a:r>
                  <a:rPr lang="en-US" altLang="zh-CN"/>
                  <a:t>[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0</a:t>
                </a:r>
                <a:r>
                  <a:rPr lang="en-US" altLang="zh-CN"/>
                  <a:t>,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1</a:t>
                </a:r>
                <a:r>
                  <a:rPr lang="en-US" altLang="zh-CN"/>
                  <a:t>]</a:t>
                </a:r>
                <a:endParaRPr lang="zh-CN" altLang="en-US"/>
              </a:p>
            </p:txBody>
          </p:sp>
          <p:sp>
            <p:nvSpPr>
              <p:cNvPr id="31821" name="Line 77"/>
              <p:cNvSpPr>
                <a:spLocks noChangeShapeType="1"/>
              </p:cNvSpPr>
              <p:nvPr/>
            </p:nvSpPr>
            <p:spPr bwMode="auto">
              <a:xfrm>
                <a:off x="1248" y="1640"/>
                <a:ext cx="1612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2" name="Rectangle 78"/>
              <p:cNvSpPr>
                <a:spLocks noChangeArrowheads="1"/>
              </p:cNvSpPr>
              <p:nvPr/>
            </p:nvSpPr>
            <p:spPr bwMode="auto">
              <a:xfrm>
                <a:off x="1775" y="1479"/>
                <a:ext cx="560" cy="20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/>
                  <a:t>x</a:t>
                </a:r>
                <a:r>
                  <a:rPr lang="en-US" altLang="zh-CN" baseline="-25000"/>
                  <a:t>2 </a:t>
                </a:r>
                <a:r>
                  <a:rPr lang="en-US" altLang="zh-CN"/>
                  <a:t>– </a:t>
                </a:r>
                <a:r>
                  <a:rPr lang="en-US" altLang="zh-CN" i="1"/>
                  <a:t>x</a:t>
                </a:r>
                <a:r>
                  <a:rPr lang="en-US" altLang="zh-CN" baseline="-25000"/>
                  <a:t>0</a:t>
                </a:r>
                <a:endParaRPr lang="zh-CN" altLang="en-US" baseline="-25000"/>
              </a:p>
            </p:txBody>
          </p:sp>
        </p:grpSp>
      </p:grpSp>
      <p:sp>
        <p:nvSpPr>
          <p:cNvPr id="584783" name="Line 79"/>
          <p:cNvSpPr>
            <a:spLocks noChangeShapeType="1"/>
          </p:cNvSpPr>
          <p:nvPr/>
        </p:nvSpPr>
        <p:spPr bwMode="auto">
          <a:xfrm>
            <a:off x="844550" y="4800600"/>
            <a:ext cx="1265238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84" name="Line 80"/>
          <p:cNvSpPr>
            <a:spLocks noChangeShapeType="1"/>
          </p:cNvSpPr>
          <p:nvPr/>
        </p:nvSpPr>
        <p:spPr bwMode="auto">
          <a:xfrm>
            <a:off x="844550" y="2971800"/>
            <a:ext cx="1265238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97" name="Line 93"/>
          <p:cNvSpPr>
            <a:spLocks noChangeShapeType="1"/>
          </p:cNvSpPr>
          <p:nvPr/>
        </p:nvSpPr>
        <p:spPr bwMode="auto">
          <a:xfrm>
            <a:off x="5759450" y="3000375"/>
            <a:ext cx="225107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83" grpId="0" animBg="1"/>
      <p:bldP spid="584784" grpId="0" animBg="1"/>
      <p:bldP spid="5847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4211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6853684"/>
              </p:ext>
            </p:extLst>
          </p:nvPr>
        </p:nvGraphicFramePr>
        <p:xfrm>
          <a:off x="-11113" y="2256631"/>
          <a:ext cx="8802688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3" imgW="4508280" imgH="1981080" progId="Equation.DSMT4">
                  <p:embed/>
                </p:oleObj>
              </mc:Choice>
              <mc:Fallback>
                <p:oleObj name="Equation" r:id="rId3" imgW="4508280" imgH="1981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13" y="2256631"/>
                        <a:ext cx="8802688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530918" y="815925"/>
            <a:ext cx="5337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24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个节点处各阶差商的计算方法</a:t>
            </a:r>
          </a:p>
        </p:txBody>
      </p: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492125" y="2667000"/>
            <a:ext cx="8370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>
            <a:off x="492125" y="3810000"/>
            <a:ext cx="82296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>
            <a:off x="492125" y="3200400"/>
            <a:ext cx="8370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>
            <a:off x="513624" y="2060848"/>
            <a:ext cx="8299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>
            <a:off x="492125" y="4495800"/>
            <a:ext cx="8299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>
            <a:off x="422275" y="5105400"/>
            <a:ext cx="8440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>
            <a:off x="422275" y="5562600"/>
            <a:ext cx="8440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14"/>
          <p:cNvSpPr>
            <a:spLocks noChangeShapeType="1"/>
          </p:cNvSpPr>
          <p:nvPr/>
        </p:nvSpPr>
        <p:spPr bwMode="auto">
          <a:xfrm>
            <a:off x="422275" y="6381328"/>
            <a:ext cx="8440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>
            <a:off x="1331640" y="2057400"/>
            <a:ext cx="5035" cy="426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6"/>
          <p:cNvSpPr>
            <a:spLocks noChangeShapeType="1"/>
          </p:cNvSpPr>
          <p:nvPr/>
        </p:nvSpPr>
        <p:spPr bwMode="auto">
          <a:xfrm flipH="1">
            <a:off x="2181224" y="2057400"/>
            <a:ext cx="1" cy="426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7"/>
          <p:cNvSpPr>
            <a:spLocks noChangeShapeType="1"/>
          </p:cNvSpPr>
          <p:nvPr/>
        </p:nvSpPr>
        <p:spPr bwMode="auto">
          <a:xfrm flipH="1">
            <a:off x="4010025" y="2057400"/>
            <a:ext cx="0" cy="426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8"/>
          <p:cNvSpPr>
            <a:spLocks noChangeShapeType="1"/>
          </p:cNvSpPr>
          <p:nvPr/>
        </p:nvSpPr>
        <p:spPr bwMode="auto">
          <a:xfrm>
            <a:off x="6732240" y="2057400"/>
            <a:ext cx="20985" cy="426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Rectangle 20"/>
          <p:cNvSpPr>
            <a:spLocks noChangeArrowheads="1"/>
          </p:cNvSpPr>
          <p:nvPr/>
        </p:nvSpPr>
        <p:spPr bwMode="auto">
          <a:xfrm>
            <a:off x="513623" y="139704"/>
            <a:ext cx="2647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差商及其性质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211909"/>
              </p:ext>
            </p:extLst>
          </p:nvPr>
        </p:nvGraphicFramePr>
        <p:xfrm>
          <a:off x="530918" y="1506373"/>
          <a:ext cx="5048053" cy="3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5" imgW="3187440" imgH="215640" progId="Equation.DSMT4">
                  <p:embed/>
                </p:oleObj>
              </mc:Choice>
              <mc:Fallback>
                <p:oleObj name="Equation" r:id="rId5" imgW="3187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918" y="1506373"/>
                        <a:ext cx="5048053" cy="34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15851"/>
              </p:ext>
            </p:extLst>
          </p:nvPr>
        </p:nvGraphicFramePr>
        <p:xfrm>
          <a:off x="506431" y="2276872"/>
          <a:ext cx="780732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3" imgW="3594100" imgH="990600" progId="Equation.DSMT4">
                  <p:embed/>
                </p:oleObj>
              </mc:Choice>
              <mc:Fallback>
                <p:oleObj name="Equation" r:id="rId3" imgW="35941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31" y="2276872"/>
                        <a:ext cx="7807325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92125" y="990600"/>
            <a:ext cx="8229600" cy="10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性质1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函数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阶差商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可由函数值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),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), 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的线性组合表示,  且</a:t>
            </a:r>
          </a:p>
        </p:txBody>
      </p:sp>
      <p:sp>
        <p:nvSpPr>
          <p:cNvPr id="33796" name="Rectangle 23"/>
          <p:cNvSpPr>
            <a:spLocks noChangeArrowheads="1"/>
          </p:cNvSpPr>
          <p:nvPr/>
        </p:nvSpPr>
        <p:spPr bwMode="auto">
          <a:xfrm>
            <a:off x="506431" y="404813"/>
            <a:ext cx="2647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差商及其性质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1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" name="Text Box 20"/>
          <p:cNvSpPr txBox="1">
            <a:spLocks noChangeArrowheads="1"/>
          </p:cNvSpPr>
          <p:nvPr/>
        </p:nvSpPr>
        <p:spPr bwMode="auto">
          <a:xfrm>
            <a:off x="246856" y="353207"/>
            <a:ext cx="85105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性质</a:t>
            </a:r>
            <a:r>
              <a:rPr lang="zh-CN" altLang="en-US" sz="2400" b="1" dirty="0">
                <a:latin typeface="Arial Unicode MS" panose="020B0604020202020204" pitchFamily="34" charset="-122"/>
                <a:ea typeface="黑体" panose="02010609060101010101" pitchFamily="49" charset="-122"/>
              </a:rPr>
              <a:t>2  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差商具有对称性,即在</a:t>
            </a:r>
            <a:r>
              <a:rPr lang="en-US" altLang="zh-CN" sz="2400" b="1" dirty="0">
                <a:latin typeface="Arial Unicode MS" panose="020B0604020202020204" pitchFamily="34" charset="-122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阶差商中</a:t>
            </a:r>
          </a:p>
          <a:p>
            <a:pPr algn="just" eaLnBrk="1" hangingPunct="1"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      任意交换两个节点   和   的次序,其值不变</a:t>
            </a:r>
          </a:p>
        </p:txBody>
      </p:sp>
      <p:graphicFrame>
        <p:nvGraphicFramePr>
          <p:cNvPr id="3482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256006"/>
              </p:ext>
            </p:extLst>
          </p:nvPr>
        </p:nvGraphicFramePr>
        <p:xfrm>
          <a:off x="5525402" y="452237"/>
          <a:ext cx="19923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5" r:id="rId3" imgW="965200" imgH="228600" progId="Equation.3">
                  <p:embed/>
                </p:oleObj>
              </mc:Choice>
              <mc:Fallback>
                <p:oleObj r:id="rId3" imgW="9652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402" y="452237"/>
                        <a:ext cx="19923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24"/>
          <p:cNvSpPr>
            <a:spLocks noChangeArrowheads="1"/>
          </p:cNvSpPr>
          <p:nvPr/>
        </p:nvSpPr>
        <p:spPr bwMode="auto">
          <a:xfrm>
            <a:off x="4502150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64492"/>
              </p:ext>
            </p:extLst>
          </p:nvPr>
        </p:nvGraphicFramePr>
        <p:xfrm>
          <a:off x="3789997" y="836906"/>
          <a:ext cx="492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6" r:id="rId5" imgW="152334" imgH="228501" progId="Equation.3">
                  <p:embed/>
                </p:oleObj>
              </mc:Choice>
              <mc:Fallback>
                <p:oleObj r:id="rId5" imgW="152334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997" y="836906"/>
                        <a:ext cx="492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26"/>
          <p:cNvSpPr>
            <a:spLocks noChangeArrowheads="1"/>
          </p:cNvSpPr>
          <p:nvPr/>
        </p:nvSpPr>
        <p:spPr bwMode="auto">
          <a:xfrm>
            <a:off x="4487863" y="330993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82778"/>
              </p:ext>
            </p:extLst>
          </p:nvPr>
        </p:nvGraphicFramePr>
        <p:xfrm>
          <a:off x="4572000" y="882559"/>
          <a:ext cx="4032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7" r:id="rId7" imgW="177646" imgH="241091" progId="Equation.3">
                  <p:embed/>
                </p:oleObj>
              </mc:Choice>
              <mc:Fallback>
                <p:oleObj r:id="rId7" imgW="177646" imgH="24109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82559"/>
                        <a:ext cx="4032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Rectangle 28"/>
          <p:cNvSpPr>
            <a:spLocks noChangeArrowheads="1"/>
          </p:cNvSpPr>
          <p:nvPr/>
        </p:nvSpPr>
        <p:spPr bwMode="auto">
          <a:xfrm>
            <a:off x="400526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211387"/>
              </p:ext>
            </p:extLst>
          </p:nvPr>
        </p:nvGraphicFramePr>
        <p:xfrm>
          <a:off x="1252662" y="1544095"/>
          <a:ext cx="3235201" cy="65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8" r:id="rId9" imgW="1231366" imgH="228501" progId="Equation.3">
                  <p:embed/>
                </p:oleObj>
              </mc:Choice>
              <mc:Fallback>
                <p:oleObj r:id="rId9" imgW="1231366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662" y="1544095"/>
                        <a:ext cx="3235201" cy="651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Rectangle 30"/>
          <p:cNvSpPr>
            <a:spLocks noChangeArrowheads="1"/>
          </p:cNvSpPr>
          <p:nvPr/>
        </p:nvSpPr>
        <p:spPr bwMode="auto">
          <a:xfrm>
            <a:off x="327501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3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039316"/>
              </p:ext>
            </p:extLst>
          </p:nvPr>
        </p:nvGraphicFramePr>
        <p:xfrm>
          <a:off x="1107949" y="2324100"/>
          <a:ext cx="63293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9" r:id="rId11" imgW="2806700" imgH="228600" progId="Equation.3">
                  <p:embed/>
                </p:oleObj>
              </mc:Choice>
              <mc:Fallback>
                <p:oleObj r:id="rId11" imgW="28067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949" y="2324100"/>
                        <a:ext cx="63293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46856" y="3040514"/>
            <a:ext cx="8370887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性质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…,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次多项式, 则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f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,…,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k+1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-1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次多项式</a:t>
            </a: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22621"/>
              </p:ext>
            </p:extLst>
          </p:nvPr>
        </p:nvGraphicFramePr>
        <p:xfrm>
          <a:off x="1080293" y="4828473"/>
          <a:ext cx="6876083" cy="111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0" r:id="rId13" imgW="3009900" imgH="419100" progId="Equation.3">
                  <p:embed/>
                </p:oleObj>
              </mc:Choice>
              <mc:Fallback>
                <p:oleObj r:id="rId13" imgW="300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293" y="4828473"/>
                        <a:ext cx="6876083" cy="111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729" y="4307134"/>
            <a:ext cx="8535140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156741" y="263523"/>
            <a:ext cx="58372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牛顿(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Newton)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插值多项式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42527"/>
              </p:ext>
            </p:extLst>
          </p:nvPr>
        </p:nvGraphicFramePr>
        <p:xfrm>
          <a:off x="178453" y="1022273"/>
          <a:ext cx="8514314" cy="59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r:id="rId3" imgW="4914900" imgH="228600" progId="Equation.3">
                  <p:embed/>
                </p:oleObj>
              </mc:Choice>
              <mc:Fallback>
                <p:oleObj r:id="rId3" imgW="491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53" y="1022273"/>
                        <a:ext cx="8514314" cy="59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4216400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369252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3" name="Rectangle 12"/>
          <p:cNvSpPr>
            <a:spLocks noChangeArrowheads="1"/>
          </p:cNvSpPr>
          <p:nvPr/>
        </p:nvSpPr>
        <p:spPr bwMode="auto">
          <a:xfrm>
            <a:off x="396081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360521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7" name="Rectangle 16"/>
          <p:cNvSpPr>
            <a:spLocks noChangeArrowheads="1"/>
          </p:cNvSpPr>
          <p:nvPr/>
        </p:nvSpPr>
        <p:spPr bwMode="auto">
          <a:xfrm>
            <a:off x="2959100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2462213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41634"/>
              </p:ext>
            </p:extLst>
          </p:nvPr>
        </p:nvGraphicFramePr>
        <p:xfrm>
          <a:off x="198182" y="1732463"/>
          <a:ext cx="1493498" cy="51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r:id="rId5" imgW="711200" imgH="228600" progId="Equation.3">
                  <p:embed/>
                </p:oleObj>
              </mc:Choice>
              <mc:Fallback>
                <p:oleObj r:id="rId5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82" y="1732463"/>
                        <a:ext cx="1493498" cy="519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40204"/>
              </p:ext>
            </p:extLst>
          </p:nvPr>
        </p:nvGraphicFramePr>
        <p:xfrm>
          <a:off x="198182" y="2378551"/>
          <a:ext cx="4912822" cy="81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r:id="rId7" imgW="2705100" imgH="444500" progId="Equation.3">
                  <p:embed/>
                </p:oleObj>
              </mc:Choice>
              <mc:Fallback>
                <p:oleObj r:id="rId7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82" y="2378551"/>
                        <a:ext cx="4912822" cy="818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92107"/>
              </p:ext>
            </p:extLst>
          </p:nvPr>
        </p:nvGraphicFramePr>
        <p:xfrm>
          <a:off x="178453" y="3350459"/>
          <a:ext cx="7028144" cy="84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r:id="rId9" imgW="4318000" imgH="444500" progId="Equation.3">
                  <p:embed/>
                </p:oleObj>
              </mc:Choice>
              <mc:Fallback>
                <p:oleObj r:id="rId9" imgW="4318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53" y="3350459"/>
                        <a:ext cx="7028144" cy="840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560395"/>
              </p:ext>
            </p:extLst>
          </p:nvPr>
        </p:nvGraphicFramePr>
        <p:xfrm>
          <a:off x="192140" y="4227013"/>
          <a:ext cx="60499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r:id="rId11" imgW="2349500" imgH="228600" progId="Equation.3">
                  <p:embed/>
                </p:oleObj>
              </mc:Choice>
              <mc:Fallback>
                <p:oleObj r:id="rId11" imgW="234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0" y="4227013"/>
                        <a:ext cx="60499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0381" y="5085184"/>
            <a:ext cx="8592386" cy="1512168"/>
            <a:chOff x="100381" y="5085184"/>
            <a:chExt cx="8592386" cy="1512168"/>
          </a:xfrm>
        </p:grpSpPr>
        <p:sp>
          <p:nvSpPr>
            <p:cNvPr id="2" name="矩形 1"/>
            <p:cNvSpPr/>
            <p:nvPr/>
          </p:nvSpPr>
          <p:spPr>
            <a:xfrm>
              <a:off x="156741" y="5085184"/>
              <a:ext cx="8536026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4345490"/>
                </p:ext>
              </p:extLst>
            </p:nvPr>
          </p:nvGraphicFramePr>
          <p:xfrm>
            <a:off x="192140" y="5172514"/>
            <a:ext cx="80899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2" r:id="rId13" imgW="5029200" imgH="228600" progId="Equation.3">
                    <p:embed/>
                  </p:oleObj>
                </mc:Choice>
                <mc:Fallback>
                  <p:oleObj r:id="rId13" imgW="5029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40" y="5172514"/>
                          <a:ext cx="80899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926085"/>
                </p:ext>
              </p:extLst>
            </p:nvPr>
          </p:nvGraphicFramePr>
          <p:xfrm>
            <a:off x="1331640" y="5933606"/>
            <a:ext cx="6478587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3" name="Equation" r:id="rId15" imgW="3086100" imgH="254000" progId="Equation.DSMT4">
                    <p:embed/>
                  </p:oleObj>
                </mc:Choice>
                <mc:Fallback>
                  <p:oleObj name="Equation" r:id="rId15" imgW="30861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5933606"/>
                          <a:ext cx="6478587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100381" y="5928418"/>
              <a:ext cx="1689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其余项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2897188" y="320516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52611"/>
              </p:ext>
            </p:extLst>
          </p:nvPr>
        </p:nvGraphicFramePr>
        <p:xfrm>
          <a:off x="527050" y="1921037"/>
          <a:ext cx="7188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3" imgW="3568700" imgH="444500" progId="Equation.DSMT4">
                  <p:embed/>
                </p:oleObj>
              </mc:Choice>
              <mc:Fallback>
                <p:oleObj name="Equation" r:id="rId3" imgW="35687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921037"/>
                        <a:ext cx="71882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3749675" y="3205163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596967"/>
              </p:ext>
            </p:extLst>
          </p:nvPr>
        </p:nvGraphicFramePr>
        <p:xfrm>
          <a:off x="494555" y="2905918"/>
          <a:ext cx="464185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5" imgW="1777229" imgH="444307" progId="Equation.DSMT4">
                  <p:embed/>
                </p:oleObj>
              </mc:Choice>
              <mc:Fallback>
                <p:oleObj name="Equation" r:id="rId5" imgW="1777229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55" y="2905918"/>
                        <a:ext cx="464185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2919" name="Rectangle 7"/>
          <p:cNvSpPr>
            <a:spLocks noChangeArrowheads="1"/>
          </p:cNvSpPr>
          <p:nvPr/>
        </p:nvSpPr>
        <p:spPr bwMode="auto">
          <a:xfrm>
            <a:off x="395536" y="321483"/>
            <a:ext cx="8352928" cy="148385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2920" name="Text Box 8"/>
          <p:cNvSpPr txBox="1">
            <a:spLocks noChangeArrowheads="1"/>
          </p:cNvSpPr>
          <p:nvPr/>
        </p:nvSpPr>
        <p:spPr bwMode="auto">
          <a:xfrm>
            <a:off x="527050" y="228600"/>
            <a:ext cx="8089900" cy="15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可以看出，牛顿插值公式计算方便，增加一个插值点，只要多计算一项，而</a:t>
            </a:r>
            <a:r>
              <a:rPr lang="en-US" altLang="zh-CN" sz="2800" b="1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-300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的各项系数恰好是各阶差商值，很有规律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915816" y="469614"/>
            <a:ext cx="216024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基本内容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839787" y="1408612"/>
            <a:ext cx="7476629" cy="217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05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插值的基本原理</a:t>
            </a:r>
          </a:p>
          <a:p>
            <a:pPr marL="342900" indent="-342900" eaLnBrk="1" hangingPunct="1">
              <a:lnSpc>
                <a:spcPct val="10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拉格朗日插 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分段线性和三次样条插值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1" hangingPunct="1">
              <a:lnSpc>
                <a:spcPct val="10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埃尔米特插值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839787" y="3651856"/>
            <a:ext cx="6781800" cy="45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05000"/>
              </a:lnSpc>
              <a:spcBef>
                <a:spcPct val="50000"/>
              </a:spcBef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0" dirty="0"/>
              <a:t>牛顿插值的基本思想</a:t>
            </a:r>
          </a:p>
        </p:txBody>
      </p:sp>
    </p:spTree>
  </p:cSld>
  <p:clrMapOvr>
    <a:masterClrMapping/>
  </p:clrMapOvr>
  <p:transition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ChangeArrowheads="1"/>
          </p:cNvSpPr>
          <p:nvPr/>
        </p:nvSpPr>
        <p:spPr bwMode="auto">
          <a:xfrm>
            <a:off x="251520" y="992188"/>
            <a:ext cx="8784976" cy="301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</a:rPr>
              <a:t>一阶差分：</a:t>
            </a:r>
            <a:r>
              <a:rPr lang="zh-CN" altLang="en-US" sz="2400" dirty="0">
                <a:ea typeface="黑体" panose="02010609060101010101" pitchFamily="49" charset="-122"/>
              </a:rPr>
              <a:t>等距节点 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i+1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-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黑体" panose="02010609060101010101" pitchFamily="49" charset="-122"/>
                <a:sym typeface="Symbol" panose="05050102010706020507" pitchFamily="18" charset="2"/>
              </a:rPr>
              <a:t>h </a:t>
            </a:r>
            <a:r>
              <a:rPr lang="zh-CN" altLang="en-US" sz="2400" dirty="0">
                <a:ea typeface="黑体" panose="02010609060101010101" pitchFamily="49" charset="-122"/>
              </a:rPr>
              <a:t>函数在等距节点上的值为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       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, …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,</a:t>
            </a:r>
            <a:r>
              <a:rPr lang="en-US" altLang="zh-CN" sz="2400" i="1" dirty="0" err="1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a typeface="黑体" panose="02010609060101010101" pitchFamily="49" charset="-122"/>
              </a:rPr>
              <a:t> ，称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-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</a:rPr>
              <a:t>为函数</a:t>
            </a:r>
            <a:r>
              <a:rPr lang="en-US" altLang="zh-CN" sz="2400" i="1" dirty="0"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在[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</a:rPr>
              <a:t>]上的一阶差分</a:t>
            </a: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二阶差分：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zh-CN" altLang="en-US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=  </a:t>
            </a:r>
            <a:r>
              <a:rPr lang="en-US" altLang="zh-CN" sz="2400" i="1" dirty="0" err="1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- 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i+1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- </a:t>
            </a:r>
            <a:r>
              <a:rPr lang="zh-CN" altLang="en-US" sz="2400" i="1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 err="1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+ 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为函数</a:t>
            </a:r>
            <a:r>
              <a:rPr lang="en-US" altLang="zh-CN" sz="2400" i="1" dirty="0"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在[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i+1</a:t>
            </a:r>
            <a:r>
              <a:rPr lang="zh-CN" altLang="en-US" sz="2400" dirty="0">
                <a:ea typeface="黑体" panose="02010609060101010101" pitchFamily="49" charset="-122"/>
              </a:rPr>
              <a:t>]上的二阶差分；</a:t>
            </a:r>
            <a:endParaRPr lang="zh-CN" altLang="en-US" sz="3200" dirty="0"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阶差分：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= 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- 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i="1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为函数</a:t>
            </a:r>
            <a:r>
              <a:rPr lang="en-US" altLang="zh-CN" sz="2400" i="1" dirty="0"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在[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i+k-1</a:t>
            </a:r>
            <a:r>
              <a:rPr lang="zh-CN" altLang="en-US" sz="2400" dirty="0">
                <a:ea typeface="黑体" panose="02010609060101010101" pitchFamily="49" charset="-122"/>
              </a:rPr>
              <a:t>]上的 </a:t>
            </a:r>
            <a:r>
              <a:rPr lang="en-US" altLang="zh-CN" sz="2400" dirty="0">
                <a:ea typeface="黑体" panose="02010609060101010101" pitchFamily="49" charset="-122"/>
              </a:rPr>
              <a:t>k </a:t>
            </a:r>
            <a:r>
              <a:rPr lang="zh-CN" altLang="en-US" sz="2400" dirty="0">
                <a:ea typeface="黑体" panose="02010609060101010101" pitchFamily="49" charset="-122"/>
              </a:rPr>
              <a:t>阶差分</a:t>
            </a:r>
            <a:r>
              <a:rPr lang="en-US" altLang="zh-CN" sz="2400" dirty="0">
                <a:ea typeface="黑体" panose="02010609060101010101" pitchFamily="49" charset="-122"/>
              </a:rPr>
              <a:t>。</a:t>
            </a:r>
            <a:endParaRPr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39939" name="Rectangle 2"/>
          <p:cNvSpPr txBox="1">
            <a:spLocks noChangeArrowheads="1"/>
          </p:cNvSpPr>
          <p:nvPr/>
        </p:nvSpPr>
        <p:spPr bwMode="auto">
          <a:xfrm>
            <a:off x="1208088" y="333375"/>
            <a:ext cx="63246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差分与等距节点插值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0370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16777"/>
              </p:ext>
            </p:extLst>
          </p:nvPr>
        </p:nvGraphicFramePr>
        <p:xfrm>
          <a:off x="633413" y="1158875"/>
          <a:ext cx="8403083" cy="5330822"/>
        </p:xfrm>
        <a:graphic>
          <a:graphicData uri="http://schemas.openxmlformats.org/drawingml/2006/table">
            <a:tbl>
              <a:tblPr/>
              <a:tblGrid>
                <a:gridCol w="71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0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70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4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4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760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421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9" marR="84409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0313" name="Rectangle 73"/>
          <p:cNvSpPr>
            <a:spLocks noChangeArrowheads="1"/>
          </p:cNvSpPr>
          <p:nvPr/>
        </p:nvSpPr>
        <p:spPr bwMode="auto">
          <a:xfrm>
            <a:off x="2012950" y="2895600"/>
            <a:ext cx="14255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0 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650314" name="Rectangle 74"/>
          <p:cNvSpPr>
            <a:spLocks noChangeArrowheads="1"/>
          </p:cNvSpPr>
          <p:nvPr/>
        </p:nvSpPr>
        <p:spPr bwMode="auto">
          <a:xfrm>
            <a:off x="2012950" y="3962400"/>
            <a:ext cx="14255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1 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sp>
        <p:nvSpPr>
          <p:cNvPr id="650315" name="Rectangle 75"/>
          <p:cNvSpPr>
            <a:spLocks noChangeArrowheads="1"/>
          </p:cNvSpPr>
          <p:nvPr/>
        </p:nvSpPr>
        <p:spPr bwMode="auto">
          <a:xfrm>
            <a:off x="1941513" y="5029200"/>
            <a:ext cx="15144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sz="2400" baseline="-25000"/>
              <a:t>2 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endParaRPr lang="zh-CN" altLang="en-US" baseline="-25000"/>
          </a:p>
        </p:txBody>
      </p:sp>
      <p:sp>
        <p:nvSpPr>
          <p:cNvPr id="650316" name="Rectangle 76"/>
          <p:cNvSpPr>
            <a:spLocks noChangeArrowheads="1"/>
          </p:cNvSpPr>
          <p:nvPr/>
        </p:nvSpPr>
        <p:spPr bwMode="auto">
          <a:xfrm>
            <a:off x="1995019" y="6006090"/>
            <a:ext cx="15144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en-US" altLang="zh-CN" i="1" dirty="0"/>
              <a:t>y</a:t>
            </a:r>
            <a:r>
              <a:rPr lang="en-US" altLang="zh-CN" sz="2400" baseline="-25000" dirty="0"/>
              <a:t>3 </a:t>
            </a:r>
            <a:r>
              <a:rPr lang="zh-CN" altLang="en-US" dirty="0">
                <a:sym typeface="Symbol" panose="05050102010706020507" pitchFamily="18" charset="2"/>
              </a:rPr>
              <a:t>= </a:t>
            </a:r>
            <a:r>
              <a:rPr lang="en-US" altLang="zh-CN" i="1" dirty="0"/>
              <a:t>y</a:t>
            </a:r>
            <a:r>
              <a:rPr lang="en-US" altLang="zh-CN" baseline="-25000" dirty="0"/>
              <a:t>4</a:t>
            </a:r>
            <a:r>
              <a:rPr lang="zh-CN" altLang="en-US" dirty="0">
                <a:sym typeface="Symbol" panose="05050102010706020507" pitchFamily="18" charset="2"/>
              </a:rPr>
              <a:t> – </a:t>
            </a:r>
            <a:r>
              <a:rPr lang="en-US" altLang="zh-CN" i="1" dirty="0"/>
              <a:t>y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650317" name="Rectangle 77"/>
          <p:cNvSpPr>
            <a:spLocks noChangeArrowheads="1"/>
          </p:cNvSpPr>
          <p:nvPr/>
        </p:nvSpPr>
        <p:spPr bwMode="auto">
          <a:xfrm>
            <a:off x="3771900" y="3962400"/>
            <a:ext cx="174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baseline="30000">
                <a:sym typeface="Symbol" panose="05050102010706020507" pitchFamily="18" charset="2"/>
              </a:rPr>
              <a:t>2</a:t>
            </a:r>
            <a:r>
              <a:rPr lang="en-US" altLang="zh-CN" i="1"/>
              <a:t>y</a:t>
            </a:r>
            <a:r>
              <a:rPr lang="en-US" altLang="zh-CN" baseline="-25000"/>
              <a:t>0 </a:t>
            </a:r>
            <a:r>
              <a:rPr lang="zh-CN" altLang="en-US">
                <a:sym typeface="Symbol" panose="05050102010706020507" pitchFamily="18" charset="2"/>
              </a:rPr>
              <a:t>= 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 - 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650318" name="Rectangle 78"/>
          <p:cNvSpPr>
            <a:spLocks noChangeArrowheads="1"/>
          </p:cNvSpPr>
          <p:nvPr/>
        </p:nvSpPr>
        <p:spPr bwMode="auto">
          <a:xfrm>
            <a:off x="3752850" y="4953000"/>
            <a:ext cx="180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ym typeface="Symbol" panose="05050102010706020507" pitchFamily="18" charset="2"/>
              </a:rPr>
              <a:t></a:t>
            </a:r>
            <a:r>
              <a:rPr lang="zh-CN" altLang="en-US" sz="2400" baseline="30000">
                <a:sym typeface="Symbol" panose="05050102010706020507" pitchFamily="18" charset="2"/>
              </a:rPr>
              <a:t>2</a:t>
            </a:r>
            <a:r>
              <a:rPr lang="en-US" altLang="zh-CN" i="1"/>
              <a:t>y</a:t>
            </a:r>
            <a:r>
              <a:rPr lang="en-US" altLang="zh-CN" sz="2400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= 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zh-CN" altLang="en-US">
                <a:sym typeface="Symbol" panose="05050102010706020507" pitchFamily="18" charset="2"/>
              </a:rPr>
              <a:t> - 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endParaRPr lang="zh-CN" altLang="en-US" sz="2400" baseline="-25000"/>
          </a:p>
        </p:txBody>
      </p:sp>
      <p:sp>
        <p:nvSpPr>
          <p:cNvPr id="650319" name="Rectangle 79"/>
          <p:cNvSpPr>
            <a:spLocks noChangeArrowheads="1"/>
          </p:cNvSpPr>
          <p:nvPr/>
        </p:nvSpPr>
        <p:spPr bwMode="auto">
          <a:xfrm>
            <a:off x="3726653" y="5969577"/>
            <a:ext cx="180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zh-CN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zh-CN" i="1" dirty="0"/>
              <a:t>y</a:t>
            </a:r>
            <a:r>
              <a:rPr lang="en-US" altLang="zh-CN" sz="2400" baseline="-25000" dirty="0"/>
              <a:t>2</a:t>
            </a:r>
            <a:r>
              <a:rPr lang="zh-CN" altLang="en-US" dirty="0">
                <a:sym typeface="Symbol" panose="05050102010706020507" pitchFamily="18" charset="2"/>
              </a:rPr>
              <a:t>= </a:t>
            </a:r>
            <a:r>
              <a:rPr lang="en-US" altLang="zh-CN" i="1" dirty="0"/>
              <a:t>y</a:t>
            </a:r>
            <a:r>
              <a:rPr lang="en-US" altLang="zh-CN" baseline="-25000" dirty="0"/>
              <a:t>3</a:t>
            </a:r>
            <a:r>
              <a:rPr lang="zh-CN" altLang="en-US" dirty="0">
                <a:sym typeface="Symbol" panose="05050102010706020507" pitchFamily="18" charset="2"/>
              </a:rPr>
              <a:t> - 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endParaRPr lang="zh-CN" altLang="en-US" sz="2400" baseline="-25000" dirty="0"/>
          </a:p>
        </p:txBody>
      </p:sp>
      <p:sp>
        <p:nvSpPr>
          <p:cNvPr id="650320" name="Rectangle 80"/>
          <p:cNvSpPr>
            <a:spLocks noChangeArrowheads="1"/>
          </p:cNvSpPr>
          <p:nvPr/>
        </p:nvSpPr>
        <p:spPr bwMode="auto">
          <a:xfrm>
            <a:off x="5597525" y="4953000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ym typeface="Symbol" panose="05050102010706020507" pitchFamily="18" charset="2"/>
              </a:rPr>
              <a:t></a:t>
            </a:r>
            <a:r>
              <a:rPr lang="zh-CN" altLang="en-US" sz="2400" baseline="30000">
                <a:sym typeface="Symbol" panose="05050102010706020507" pitchFamily="18" charset="2"/>
              </a:rPr>
              <a:t>3</a:t>
            </a:r>
            <a:r>
              <a:rPr lang="en-US" altLang="zh-CN" sz="2400" i="1"/>
              <a:t>y</a:t>
            </a:r>
            <a:r>
              <a:rPr lang="en-US" altLang="zh-CN" sz="2400" baseline="-25000"/>
              <a:t>0</a:t>
            </a:r>
            <a:r>
              <a:rPr lang="zh-CN" altLang="en-US" sz="2400">
                <a:sym typeface="Symbol" panose="05050102010706020507" pitchFamily="18" charset="2"/>
              </a:rPr>
              <a:t>= </a:t>
            </a:r>
            <a:r>
              <a:rPr lang="zh-CN" altLang="en-US" sz="2400" baseline="30000">
                <a:sym typeface="Symbol" panose="05050102010706020507" pitchFamily="18" charset="2"/>
              </a:rPr>
              <a:t>2</a:t>
            </a:r>
            <a:r>
              <a:rPr lang="en-US" altLang="zh-CN" sz="2400" i="1"/>
              <a:t>y</a:t>
            </a:r>
            <a:r>
              <a:rPr lang="en-US" altLang="zh-CN" sz="2400" baseline="-25000"/>
              <a:t>1</a:t>
            </a:r>
            <a:r>
              <a:rPr lang="zh-CN" altLang="en-US" sz="2400">
                <a:sym typeface="Symbol" panose="05050102010706020507" pitchFamily="18" charset="2"/>
              </a:rPr>
              <a:t> - </a:t>
            </a:r>
            <a:r>
              <a:rPr lang="zh-CN" altLang="en-US" sz="2400" baseline="30000">
                <a:sym typeface="Symbol" panose="05050102010706020507" pitchFamily="18" charset="2"/>
              </a:rPr>
              <a:t>2</a:t>
            </a:r>
            <a:r>
              <a:rPr lang="en-US" altLang="zh-CN" sz="2400" i="1"/>
              <a:t>y</a:t>
            </a:r>
            <a:r>
              <a:rPr lang="en-US" altLang="zh-CN" sz="2400" baseline="-25000"/>
              <a:t>0</a:t>
            </a:r>
            <a:endParaRPr lang="zh-CN" altLang="en-US" sz="2400" baseline="-25000"/>
          </a:p>
        </p:txBody>
      </p:sp>
      <p:sp>
        <p:nvSpPr>
          <p:cNvPr id="650321" name="Rectangle 81"/>
          <p:cNvSpPr>
            <a:spLocks noChangeArrowheads="1"/>
          </p:cNvSpPr>
          <p:nvPr/>
        </p:nvSpPr>
        <p:spPr bwMode="auto">
          <a:xfrm>
            <a:off x="5597525" y="5969577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zh-CN" altLang="en-US" sz="2400" baseline="30000" dirty="0">
                <a:sym typeface="Symbol" panose="05050102010706020507" pitchFamily="18" charset="2"/>
              </a:rPr>
              <a:t>3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= </a:t>
            </a:r>
            <a:r>
              <a:rPr lang="zh-CN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 - </a:t>
            </a:r>
            <a:r>
              <a:rPr lang="zh-CN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650322" name="Rectangle 82"/>
          <p:cNvSpPr>
            <a:spLocks noChangeArrowheads="1"/>
          </p:cNvSpPr>
          <p:nvPr/>
        </p:nvSpPr>
        <p:spPr bwMode="auto">
          <a:xfrm>
            <a:off x="7993198" y="5969576"/>
            <a:ext cx="71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zh-CN" altLang="en-US" sz="2400" baseline="30000" dirty="0">
                <a:sym typeface="Symbol" panose="05050102010706020507" pitchFamily="18" charset="2"/>
              </a:rPr>
              <a:t>4</a:t>
            </a:r>
            <a:r>
              <a:rPr lang="en-US" altLang="zh-CN" i="1" dirty="0"/>
              <a:t>y</a:t>
            </a:r>
            <a:r>
              <a:rPr lang="en-US" altLang="zh-CN" sz="2400" baseline="-25000" dirty="0"/>
              <a:t>0</a:t>
            </a:r>
            <a:endParaRPr lang="zh-CN" altLang="en-US" sz="2400" baseline="-25000" dirty="0"/>
          </a:p>
        </p:txBody>
      </p:sp>
      <p:sp>
        <p:nvSpPr>
          <p:cNvPr id="41043" name="Rectangle 127"/>
          <p:cNvSpPr>
            <a:spLocks noGrp="1" noChangeArrowheads="1"/>
          </p:cNvSpPr>
          <p:nvPr>
            <p:ph type="title"/>
          </p:nvPr>
        </p:nvSpPr>
        <p:spPr>
          <a:xfrm>
            <a:off x="635630" y="372437"/>
            <a:ext cx="5838825" cy="6588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等距节点插值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313" grpId="0" autoUpdateAnimBg="0"/>
      <p:bldP spid="650314" grpId="0" autoUpdateAnimBg="0"/>
      <p:bldP spid="650315" grpId="0" autoUpdateAnimBg="0"/>
      <p:bldP spid="650316" grpId="0" autoUpdateAnimBg="0"/>
      <p:bldP spid="650317" grpId="0" autoUpdateAnimBg="0"/>
      <p:bldP spid="650318" grpId="0" autoUpdateAnimBg="0"/>
      <p:bldP spid="650319" grpId="0" autoUpdateAnimBg="0"/>
      <p:bldP spid="650320" grpId="0" autoUpdateAnimBg="0"/>
      <p:bldP spid="650321" grpId="0" autoUpdateAnimBg="0"/>
      <p:bldP spid="65032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388" y="5877272"/>
            <a:ext cx="8908256" cy="79208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066800"/>
            <a:ext cx="8140700" cy="16541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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>
                <a:sym typeface="Symbol" panose="05050102010706020507" pitchFamily="18" charset="2"/>
              </a:rPr>
              <a:t> –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</a:p>
        </p:txBody>
      </p:sp>
      <p:sp>
        <p:nvSpPr>
          <p:cNvPr id="651285" name="Rectangle 21"/>
          <p:cNvSpPr>
            <a:spLocks noChangeArrowheads="1"/>
          </p:cNvSpPr>
          <p:nvPr/>
        </p:nvSpPr>
        <p:spPr bwMode="auto">
          <a:xfrm>
            <a:off x="5580063" y="1279525"/>
            <a:ext cx="2609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= </a:t>
            </a:r>
            <a:r>
              <a:rPr lang="en-US" altLang="zh-CN" sz="3200" i="1"/>
              <a:t>y</a:t>
            </a:r>
            <a:r>
              <a:rPr lang="en-US" altLang="zh-CN" sz="3200" baseline="-25000"/>
              <a:t>2</a:t>
            </a:r>
            <a:r>
              <a:rPr lang="en-US" altLang="zh-CN" sz="3200">
                <a:sym typeface="Symbol" panose="05050102010706020507" pitchFamily="18" charset="2"/>
              </a:rPr>
              <a:t> –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1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</a:p>
        </p:txBody>
      </p:sp>
      <p:sp>
        <p:nvSpPr>
          <p:cNvPr id="651286" name="Rectangle 22"/>
          <p:cNvSpPr>
            <a:spLocks noChangeArrowheads="1"/>
          </p:cNvSpPr>
          <p:nvPr/>
        </p:nvSpPr>
        <p:spPr bwMode="auto">
          <a:xfrm>
            <a:off x="2790825" y="1219200"/>
            <a:ext cx="2957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CC0066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3200" baseline="30000">
                <a:solidFill>
                  <a:srgbClr val="CC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i="1">
                <a:solidFill>
                  <a:srgbClr val="CC0066"/>
                </a:solidFill>
              </a:rPr>
              <a:t>y</a:t>
            </a:r>
            <a:r>
              <a:rPr lang="en-US" altLang="zh-CN" sz="3200" baseline="-25000">
                <a:solidFill>
                  <a:srgbClr val="CC0066"/>
                </a:solidFill>
              </a:rPr>
              <a:t>0</a:t>
            </a:r>
            <a:r>
              <a:rPr lang="en-US" altLang="zh-CN" sz="3200">
                <a:sym typeface="Symbol" panose="05050102010706020507" pitchFamily="18" charset="2"/>
              </a:rPr>
              <a:t>= 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en-US" altLang="zh-CN" sz="3200">
                <a:sym typeface="Symbol" panose="05050102010706020507" pitchFamily="18" charset="2"/>
              </a:rPr>
              <a:t> - </a:t>
            </a:r>
            <a:r>
              <a:rPr lang="en-US" altLang="zh-CN" sz="3200" i="1"/>
              <a:t>y</a:t>
            </a:r>
            <a:r>
              <a:rPr lang="en-US" altLang="zh-CN" sz="3200" baseline="-25000"/>
              <a:t>0 </a:t>
            </a:r>
          </a:p>
        </p:txBody>
      </p:sp>
      <p:sp>
        <p:nvSpPr>
          <p:cNvPr id="651287" name="Rectangle 23"/>
          <p:cNvSpPr>
            <a:spLocks noChangeArrowheads="1"/>
          </p:cNvSpPr>
          <p:nvPr/>
        </p:nvSpPr>
        <p:spPr bwMode="auto">
          <a:xfrm>
            <a:off x="179388" y="2919413"/>
            <a:ext cx="3187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2E27C1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3200" baseline="30000">
                <a:solidFill>
                  <a:srgbClr val="2E27C1"/>
                </a:solidFill>
                <a:sym typeface="Symbol" panose="05050102010706020507" pitchFamily="18" charset="2"/>
              </a:rPr>
              <a:t>3</a:t>
            </a:r>
            <a:r>
              <a:rPr lang="en-US" altLang="zh-CN" sz="3200" i="1">
                <a:solidFill>
                  <a:srgbClr val="2E27C1"/>
                </a:solidFill>
              </a:rPr>
              <a:t>y</a:t>
            </a:r>
            <a:r>
              <a:rPr lang="en-US" altLang="zh-CN" sz="3200" baseline="-25000">
                <a:solidFill>
                  <a:srgbClr val="2E27C1"/>
                </a:solidFill>
              </a:rPr>
              <a:t>0</a:t>
            </a:r>
            <a:r>
              <a:rPr lang="en-US" altLang="zh-CN" sz="3200">
                <a:sym typeface="Symbol" panose="05050102010706020507" pitchFamily="18" charset="2"/>
              </a:rPr>
              <a:t>= </a:t>
            </a:r>
            <a:r>
              <a:rPr lang="en-US" altLang="zh-CN" sz="3200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en-US" altLang="zh-CN" sz="3200">
                <a:sym typeface="Symbol" panose="05050102010706020507" pitchFamily="18" charset="2"/>
              </a:rPr>
              <a:t> - </a:t>
            </a:r>
            <a:r>
              <a:rPr lang="en-US" altLang="zh-CN" sz="3200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3094038" y="2916238"/>
            <a:ext cx="2609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= </a:t>
            </a:r>
            <a:r>
              <a:rPr lang="en-US" altLang="zh-CN" sz="3200" i="1"/>
              <a:t>y</a:t>
            </a:r>
            <a:r>
              <a:rPr lang="en-US" altLang="zh-CN" sz="3200" baseline="-25000"/>
              <a:t>3</a:t>
            </a:r>
            <a:r>
              <a:rPr lang="en-US" altLang="zh-CN" sz="3200">
                <a:sym typeface="Symbol" panose="05050102010706020507" pitchFamily="18" charset="2"/>
              </a:rPr>
              <a:t> – 2</a:t>
            </a:r>
            <a:r>
              <a:rPr lang="en-US" altLang="zh-CN" sz="3200" i="1"/>
              <a:t>y</a:t>
            </a:r>
            <a:r>
              <a:rPr lang="en-US" altLang="zh-CN" sz="3200" baseline="-25000"/>
              <a:t>2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</a:p>
        </p:txBody>
      </p:sp>
      <p:sp>
        <p:nvSpPr>
          <p:cNvPr id="651289" name="Rectangle 25"/>
          <p:cNvSpPr>
            <a:spLocks noChangeArrowheads="1"/>
          </p:cNvSpPr>
          <p:nvPr/>
        </p:nvSpPr>
        <p:spPr bwMode="auto">
          <a:xfrm>
            <a:off x="5580063" y="2903538"/>
            <a:ext cx="2770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–</a:t>
            </a:r>
            <a:r>
              <a:rPr lang="zh-CN" altLang="en-US" sz="3200"/>
              <a:t> (</a:t>
            </a:r>
            <a:r>
              <a:rPr lang="en-US" altLang="zh-CN" sz="3200" i="1"/>
              <a:t>y</a:t>
            </a:r>
            <a:r>
              <a:rPr lang="en-US" altLang="zh-CN" sz="3200" baseline="-25000"/>
              <a:t>2</a:t>
            </a:r>
            <a:r>
              <a:rPr lang="en-US" altLang="zh-CN" sz="3200">
                <a:sym typeface="Symbol" panose="05050102010706020507" pitchFamily="18" charset="2"/>
              </a:rPr>
              <a:t> – 2</a:t>
            </a:r>
            <a:r>
              <a:rPr lang="en-US" altLang="zh-CN" sz="3200" i="1"/>
              <a:t>y</a:t>
            </a:r>
            <a:r>
              <a:rPr lang="en-US" altLang="zh-CN" sz="3200" baseline="-25000"/>
              <a:t>1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r>
              <a:rPr lang="en-US" altLang="zh-CN" sz="3200"/>
              <a:t>)</a:t>
            </a:r>
          </a:p>
        </p:txBody>
      </p:sp>
      <p:sp>
        <p:nvSpPr>
          <p:cNvPr id="651290" name="Rectangle 26"/>
          <p:cNvSpPr>
            <a:spLocks noChangeArrowheads="1"/>
          </p:cNvSpPr>
          <p:nvPr/>
        </p:nvSpPr>
        <p:spPr bwMode="auto">
          <a:xfrm>
            <a:off x="3038475" y="3495675"/>
            <a:ext cx="368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= </a:t>
            </a:r>
            <a:r>
              <a:rPr lang="en-US" altLang="zh-CN" sz="3200" i="1"/>
              <a:t>y</a:t>
            </a:r>
            <a:r>
              <a:rPr lang="en-US" altLang="zh-CN" sz="3200" baseline="-25000"/>
              <a:t>3</a:t>
            </a:r>
            <a:r>
              <a:rPr lang="en-US" altLang="zh-CN" sz="3200">
                <a:sym typeface="Symbol" panose="05050102010706020507" pitchFamily="18" charset="2"/>
              </a:rPr>
              <a:t>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3200">
                <a:sym typeface="Symbol" panose="05050102010706020507" pitchFamily="18" charset="2"/>
              </a:rPr>
              <a:t>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3</a:t>
            </a:r>
            <a:r>
              <a:rPr lang="en-US" altLang="zh-CN" sz="3200" i="1"/>
              <a:t>y</a:t>
            </a:r>
            <a:r>
              <a:rPr lang="en-US" altLang="zh-CN" sz="3200" baseline="-25000"/>
              <a:t>2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3</a:t>
            </a:r>
            <a:r>
              <a:rPr lang="en-US" altLang="zh-CN" sz="3200" i="1"/>
              <a:t>y</a:t>
            </a:r>
            <a:r>
              <a:rPr lang="en-US" altLang="zh-CN" sz="3200" baseline="-25000"/>
              <a:t>1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–</a:t>
            </a:r>
            <a:r>
              <a:rPr lang="en-US" altLang="zh-CN" sz="3200">
                <a:sym typeface="Symbol" panose="05050102010706020507" pitchFamily="18" charset="2"/>
              </a:rPr>
              <a:t> </a:t>
            </a:r>
            <a:r>
              <a:rPr lang="en-US" altLang="zh-CN" sz="3200" i="1"/>
              <a:t>y</a:t>
            </a:r>
            <a:r>
              <a:rPr lang="en-US" altLang="zh-CN" sz="3200" baseline="-25000"/>
              <a:t>0 </a:t>
            </a:r>
          </a:p>
        </p:txBody>
      </p:sp>
      <p:sp>
        <p:nvSpPr>
          <p:cNvPr id="651291" name="Rectangle 27"/>
          <p:cNvSpPr>
            <a:spLocks noChangeArrowheads="1"/>
          </p:cNvSpPr>
          <p:nvPr/>
        </p:nvSpPr>
        <p:spPr bwMode="auto">
          <a:xfrm>
            <a:off x="2732088" y="1863725"/>
            <a:ext cx="2882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CC0066"/>
                </a:solidFill>
                <a:sym typeface="Symbol" panose="05050102010706020507" pitchFamily="18" charset="2"/>
              </a:rPr>
              <a:t></a:t>
            </a:r>
            <a:r>
              <a:rPr lang="zh-CN" altLang="en-US" sz="3200" baseline="30000">
                <a:solidFill>
                  <a:srgbClr val="CC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i="1">
                <a:solidFill>
                  <a:srgbClr val="CC0066"/>
                </a:solidFill>
              </a:rPr>
              <a:t>y</a:t>
            </a:r>
            <a:r>
              <a:rPr lang="en-US" altLang="zh-CN" sz="3200" baseline="-25000">
                <a:solidFill>
                  <a:srgbClr val="CC0066"/>
                </a:solidFill>
              </a:rPr>
              <a:t>1</a:t>
            </a:r>
            <a:r>
              <a:rPr lang="en-US" altLang="zh-CN" sz="3200">
                <a:sym typeface="Symbol" panose="05050102010706020507" pitchFamily="18" charset="2"/>
              </a:rPr>
              <a:t>= </a:t>
            </a:r>
            <a:r>
              <a:rPr lang="en-US" altLang="zh-CN" sz="3200" i="1"/>
              <a:t>y</a:t>
            </a:r>
            <a:r>
              <a:rPr lang="en-US" altLang="zh-CN" sz="3200" baseline="-25000"/>
              <a:t>2</a:t>
            </a:r>
            <a:r>
              <a:rPr lang="en-US" altLang="zh-CN" sz="3200">
                <a:sym typeface="Symbol" panose="05050102010706020507" pitchFamily="18" charset="2"/>
              </a:rPr>
              <a:t> - 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</a:p>
        </p:txBody>
      </p:sp>
      <p:sp>
        <p:nvSpPr>
          <p:cNvPr id="651292" name="Rectangle 28"/>
          <p:cNvSpPr>
            <a:spLocks noChangeArrowheads="1"/>
          </p:cNvSpPr>
          <p:nvPr/>
        </p:nvSpPr>
        <p:spPr bwMode="auto">
          <a:xfrm>
            <a:off x="5456238" y="1862138"/>
            <a:ext cx="26098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= </a:t>
            </a:r>
            <a:r>
              <a:rPr lang="en-US" altLang="zh-CN" sz="3200" i="1"/>
              <a:t>y</a:t>
            </a:r>
            <a:r>
              <a:rPr lang="en-US" altLang="zh-CN" sz="3200" baseline="-25000"/>
              <a:t>3</a:t>
            </a:r>
            <a:r>
              <a:rPr lang="en-US" altLang="zh-CN" sz="3200">
                <a:sym typeface="Symbol" panose="05050102010706020507" pitchFamily="18" charset="2"/>
              </a:rPr>
              <a:t> – </a:t>
            </a:r>
            <a:r>
              <a:rPr lang="en-US" altLang="zh-CN" sz="3200">
                <a:solidFill>
                  <a:srgbClr val="2E27C1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2 </a:t>
            </a:r>
            <a:r>
              <a:rPr lang="en-US" altLang="zh-CN" sz="3200">
                <a:sym typeface="Symbol" panose="05050102010706020507" pitchFamily="18" charset="2"/>
              </a:rPr>
              <a:t>+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</a:p>
        </p:txBody>
      </p:sp>
      <p:sp>
        <p:nvSpPr>
          <p:cNvPr id="651293" name="AutoShape 29"/>
          <p:cNvSpPr>
            <a:spLocks noChangeArrowheads="1"/>
          </p:cNvSpPr>
          <p:nvPr/>
        </p:nvSpPr>
        <p:spPr bwMode="auto">
          <a:xfrm>
            <a:off x="3851275" y="2362200"/>
            <a:ext cx="4870450" cy="669925"/>
          </a:xfrm>
          <a:prstGeom prst="wedgeRectCallout">
            <a:avLst>
              <a:gd name="adj1" fmla="val -31861"/>
              <a:gd name="adj2" fmla="val 144074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(</a:t>
            </a:r>
            <a:r>
              <a:rPr kumimoji="1" lang="en-US" altLang="zh-CN" sz="3200" i="1"/>
              <a:t>a</a:t>
            </a:r>
            <a:r>
              <a:rPr kumimoji="1" lang="en-US" altLang="zh-CN" sz="3200"/>
              <a:t>-</a:t>
            </a:r>
            <a:r>
              <a:rPr kumimoji="1" lang="en-US" altLang="zh-CN" sz="3200" i="1"/>
              <a:t>b</a:t>
            </a:r>
            <a:r>
              <a:rPr kumimoji="1" lang="en-US" altLang="zh-CN" sz="3200"/>
              <a:t>)</a:t>
            </a:r>
            <a:r>
              <a:rPr lang="en-US" altLang="zh-CN" sz="3200" baseline="30000"/>
              <a:t>3</a:t>
            </a:r>
            <a:r>
              <a:rPr kumimoji="1" lang="en-US" altLang="zh-CN" sz="3200"/>
              <a:t>=a</a:t>
            </a:r>
            <a:r>
              <a:rPr lang="en-US" altLang="zh-CN" sz="3200" baseline="30000"/>
              <a:t>3</a:t>
            </a:r>
            <a:r>
              <a:rPr kumimoji="1" lang="en-US" altLang="zh-CN" sz="3200">
                <a:solidFill>
                  <a:srgbClr val="CC0066"/>
                </a:solidFill>
              </a:rPr>
              <a:t>-3</a:t>
            </a:r>
            <a:r>
              <a:rPr kumimoji="1" lang="en-US" altLang="zh-CN" sz="3200" i="1"/>
              <a:t>a</a:t>
            </a:r>
            <a:r>
              <a:rPr lang="en-US" altLang="zh-CN" sz="3200" baseline="30000"/>
              <a:t>2</a:t>
            </a:r>
            <a:r>
              <a:rPr kumimoji="1" lang="en-US" altLang="zh-CN" sz="3200" i="1"/>
              <a:t>b</a:t>
            </a:r>
            <a:r>
              <a:rPr kumimoji="1" lang="en-US" altLang="zh-CN" sz="3200">
                <a:solidFill>
                  <a:srgbClr val="CC0066"/>
                </a:solidFill>
              </a:rPr>
              <a:t>+3</a:t>
            </a:r>
            <a:r>
              <a:rPr kumimoji="1" lang="en-US" altLang="zh-CN" sz="3200" i="1"/>
              <a:t>ab</a:t>
            </a:r>
            <a:r>
              <a:rPr lang="en-US" altLang="zh-CN" sz="3200" baseline="30000"/>
              <a:t>2</a:t>
            </a:r>
            <a:r>
              <a:rPr kumimoji="1" lang="en-US" altLang="zh-CN" sz="3200">
                <a:solidFill>
                  <a:srgbClr val="CC0066"/>
                </a:solidFill>
              </a:rPr>
              <a:t>-</a:t>
            </a:r>
            <a:r>
              <a:rPr kumimoji="1" lang="en-US" altLang="zh-CN" sz="3200" i="1"/>
              <a:t>b</a:t>
            </a:r>
            <a:r>
              <a:rPr lang="en-US" altLang="zh-CN" sz="3200" baseline="30000"/>
              <a:t>3</a:t>
            </a:r>
          </a:p>
        </p:txBody>
      </p:sp>
      <p:sp>
        <p:nvSpPr>
          <p:cNvPr id="651294" name="AutoShape 30"/>
          <p:cNvSpPr>
            <a:spLocks noChangeArrowheads="1"/>
          </p:cNvSpPr>
          <p:nvPr/>
        </p:nvSpPr>
        <p:spPr bwMode="auto">
          <a:xfrm>
            <a:off x="4713288" y="304800"/>
            <a:ext cx="3868737" cy="669925"/>
          </a:xfrm>
          <a:prstGeom prst="wedgeRectCallout">
            <a:avLst>
              <a:gd name="adj1" fmla="val -8824"/>
              <a:gd name="adj2" fmla="val 110190"/>
            </a:avLst>
          </a:prstGeom>
          <a:solidFill>
            <a:srgbClr val="FFFF99"/>
          </a:solidFill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(</a:t>
            </a:r>
            <a:r>
              <a:rPr kumimoji="1" lang="en-US" altLang="zh-CN" sz="3200" i="1"/>
              <a:t>a</a:t>
            </a:r>
            <a:r>
              <a:rPr kumimoji="1" lang="en-US" altLang="zh-CN" sz="3200"/>
              <a:t>-</a:t>
            </a:r>
            <a:r>
              <a:rPr kumimoji="1" lang="en-US" altLang="zh-CN" sz="3200" i="1"/>
              <a:t>b</a:t>
            </a:r>
            <a:r>
              <a:rPr kumimoji="1" lang="en-US" altLang="zh-CN" sz="3200"/>
              <a:t>)</a:t>
            </a:r>
            <a:r>
              <a:rPr lang="en-US" altLang="zh-CN" sz="3200" baseline="30000"/>
              <a:t>2</a:t>
            </a:r>
            <a:r>
              <a:rPr kumimoji="1" lang="en-US" altLang="zh-CN" sz="3200"/>
              <a:t>=a</a:t>
            </a:r>
            <a:r>
              <a:rPr lang="en-US" altLang="zh-CN" sz="3200" baseline="30000"/>
              <a:t>2</a:t>
            </a:r>
            <a:r>
              <a:rPr kumimoji="1" lang="en-US" altLang="zh-CN" sz="3200">
                <a:solidFill>
                  <a:srgbClr val="CC0066"/>
                </a:solidFill>
              </a:rPr>
              <a:t>-2</a:t>
            </a:r>
            <a:r>
              <a:rPr kumimoji="1" lang="en-US" altLang="zh-CN" sz="3200" i="1"/>
              <a:t>ab</a:t>
            </a:r>
            <a:r>
              <a:rPr kumimoji="1" lang="en-US" altLang="zh-CN" sz="3200">
                <a:solidFill>
                  <a:srgbClr val="CC0066"/>
                </a:solidFill>
              </a:rPr>
              <a:t>+</a:t>
            </a:r>
            <a:r>
              <a:rPr kumimoji="1" lang="en-US" altLang="zh-CN" sz="3200" i="1"/>
              <a:t>b</a:t>
            </a:r>
            <a:r>
              <a:rPr lang="en-US" altLang="zh-CN" sz="3200" baseline="30000"/>
              <a:t>2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23900" y="4495800"/>
            <a:ext cx="7981950" cy="1112838"/>
            <a:chOff x="398" y="3187"/>
            <a:chExt cx="5447" cy="701"/>
          </a:xfrm>
        </p:grpSpPr>
        <p:sp>
          <p:nvSpPr>
            <p:cNvPr id="42000" name="Rectangle 32"/>
            <p:cNvSpPr>
              <a:spLocks noChangeArrowheads="1"/>
            </p:cNvSpPr>
            <p:nvPr/>
          </p:nvSpPr>
          <p:spPr bwMode="auto">
            <a:xfrm>
              <a:off x="398" y="3187"/>
              <a:ext cx="159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</a:t>
              </a:r>
              <a:r>
                <a:rPr lang="zh-CN" altLang="en-US" baseline="30000">
                  <a:sym typeface="Symbol" panose="05050102010706020507" pitchFamily="18" charset="2"/>
                </a:rPr>
                <a:t>4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</a:t>
              </a:r>
              <a:r>
                <a:rPr lang="en-US" altLang="zh-CN">
                  <a:sym typeface="Symbol" panose="05050102010706020507" pitchFamily="18" charset="2"/>
                </a:rPr>
                <a:t>= </a:t>
              </a:r>
              <a:r>
                <a:rPr lang="en-US" altLang="zh-CN" baseline="30000">
                  <a:sym typeface="Symbol" panose="05050102010706020507" pitchFamily="18" charset="2"/>
                </a:rPr>
                <a:t>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</a:t>
              </a:r>
              <a:r>
                <a:rPr lang="en-US" altLang="zh-CN">
                  <a:sym typeface="Symbol" panose="05050102010706020507" pitchFamily="18" charset="2"/>
                </a:rPr>
                <a:t> - </a:t>
              </a:r>
              <a:r>
                <a:rPr lang="en-US" altLang="zh-CN" baseline="30000">
                  <a:sym typeface="Symbol" panose="05050102010706020507" pitchFamily="18" charset="2"/>
                </a:rPr>
                <a:t>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</a:t>
              </a:r>
            </a:p>
          </p:txBody>
        </p:sp>
        <p:sp>
          <p:nvSpPr>
            <p:cNvPr id="42001" name="Rectangle 33"/>
            <p:cNvSpPr>
              <a:spLocks noChangeArrowheads="1"/>
            </p:cNvSpPr>
            <p:nvPr/>
          </p:nvSpPr>
          <p:spPr bwMode="auto">
            <a:xfrm>
              <a:off x="1974" y="3195"/>
              <a:ext cx="19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=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4</a:t>
              </a:r>
              <a:r>
                <a:rPr lang="en-US" altLang="zh-CN">
                  <a:sym typeface="Symbol" panose="05050102010706020507" pitchFamily="18" charset="2"/>
                </a:rPr>
                <a:t> – 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3 </a:t>
              </a:r>
              <a:r>
                <a:rPr lang="en-US" altLang="zh-CN">
                  <a:sym typeface="Symbol" panose="05050102010706020507" pitchFamily="18" charset="2"/>
                </a:rPr>
                <a:t>+3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2 </a:t>
              </a:r>
              <a:r>
                <a:rPr lang="en-US" altLang="zh-CN">
                  <a:sym typeface="Symbol" panose="05050102010706020507" pitchFamily="18" charset="2"/>
                </a:rPr>
                <a:t>–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 </a:t>
              </a:r>
            </a:p>
          </p:txBody>
        </p:sp>
        <p:sp>
          <p:nvSpPr>
            <p:cNvPr id="42002" name="Rectangle 34"/>
            <p:cNvSpPr>
              <a:spLocks noChangeArrowheads="1"/>
            </p:cNvSpPr>
            <p:nvPr/>
          </p:nvSpPr>
          <p:spPr bwMode="auto">
            <a:xfrm>
              <a:off x="3737" y="3187"/>
              <a:ext cx="21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-(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3</a:t>
              </a:r>
              <a:r>
                <a:rPr lang="en-US" altLang="zh-CN">
                  <a:sym typeface="Symbol" panose="05050102010706020507" pitchFamily="18" charset="2"/>
                </a:rPr>
                <a:t> – 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2 </a:t>
              </a:r>
              <a:r>
                <a:rPr lang="en-US" altLang="zh-CN">
                  <a:sym typeface="Symbol" panose="05050102010706020507" pitchFamily="18" charset="2"/>
                </a:rPr>
                <a:t>+3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 </a:t>
              </a:r>
              <a:r>
                <a:rPr lang="en-US" altLang="zh-CN">
                  <a:sym typeface="Symbol" panose="05050102010706020507" pitchFamily="18" charset="2"/>
                </a:rPr>
                <a:t>–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 </a:t>
              </a:r>
              <a:r>
                <a:rPr lang="en-US" altLang="zh-CN" sz="3200"/>
                <a:t>)</a:t>
              </a:r>
            </a:p>
          </p:txBody>
        </p:sp>
        <p:sp>
          <p:nvSpPr>
            <p:cNvPr id="42003" name="Rectangle 35"/>
            <p:cNvSpPr>
              <a:spLocks noChangeArrowheads="1"/>
            </p:cNvSpPr>
            <p:nvPr/>
          </p:nvSpPr>
          <p:spPr bwMode="auto">
            <a:xfrm>
              <a:off x="1968" y="3523"/>
              <a:ext cx="24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=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4</a:t>
              </a:r>
              <a:r>
                <a:rPr lang="en-US" altLang="zh-CN">
                  <a:sym typeface="Symbol" panose="05050102010706020507" pitchFamily="18" charset="2"/>
                </a:rPr>
                <a:t> </a:t>
              </a:r>
              <a:r>
                <a:rPr lang="en-US" altLang="zh-CN">
                  <a:solidFill>
                    <a:srgbClr val="2E27C1"/>
                  </a:solidFill>
                  <a:sym typeface="Symbol" panose="05050102010706020507" pitchFamily="18" charset="2"/>
                </a:rPr>
                <a:t>–</a:t>
              </a:r>
              <a:r>
                <a:rPr lang="en-US" altLang="zh-CN">
                  <a:sym typeface="Symbol" panose="05050102010706020507" pitchFamily="18" charset="2"/>
                </a:rPr>
                <a:t> </a:t>
              </a:r>
              <a:r>
                <a:rPr lang="en-US" altLang="zh-CN">
                  <a:solidFill>
                    <a:srgbClr val="2E27C1"/>
                  </a:solidFill>
                  <a:sym typeface="Symbol" panose="05050102010706020507" pitchFamily="18" charset="2"/>
                </a:rPr>
                <a:t>4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3 </a:t>
              </a:r>
              <a:r>
                <a:rPr lang="en-US" altLang="zh-CN">
                  <a:sym typeface="Symbol" panose="05050102010706020507" pitchFamily="18" charset="2"/>
                </a:rPr>
                <a:t>+</a:t>
              </a:r>
              <a:r>
                <a:rPr lang="en-US" altLang="zh-CN">
                  <a:solidFill>
                    <a:srgbClr val="2E27C1"/>
                  </a:solidFill>
                  <a:sym typeface="Symbol" panose="05050102010706020507" pitchFamily="18" charset="2"/>
                </a:rPr>
                <a:t>6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2 </a:t>
              </a:r>
              <a:r>
                <a:rPr lang="en-US" altLang="zh-CN">
                  <a:solidFill>
                    <a:srgbClr val="2E27C1"/>
                  </a:solidFill>
                  <a:sym typeface="Symbol" panose="05050102010706020507" pitchFamily="18" charset="2"/>
                </a:rPr>
                <a:t>–4</a:t>
              </a:r>
              <a:r>
                <a:rPr lang="en-US" altLang="zh-CN">
                  <a:sym typeface="Symbol" panose="05050102010706020507" pitchFamily="18" charset="2"/>
                </a:rPr>
                <a:t> 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 </a:t>
              </a:r>
              <a:r>
                <a:rPr lang="en-US" altLang="zh-CN">
                  <a:sym typeface="Symbol" panose="05050102010706020507" pitchFamily="18" charset="2"/>
                </a:rPr>
                <a:t>+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 </a:t>
              </a:r>
            </a:p>
          </p:txBody>
        </p:sp>
      </p:grpSp>
      <p:sp>
        <p:nvSpPr>
          <p:cNvPr id="651301" name="AutoShape 37"/>
          <p:cNvSpPr>
            <a:spLocks noChangeArrowheads="1"/>
          </p:cNvSpPr>
          <p:nvPr/>
        </p:nvSpPr>
        <p:spPr bwMode="auto">
          <a:xfrm>
            <a:off x="153988" y="4079875"/>
            <a:ext cx="5880100" cy="530225"/>
          </a:xfrm>
          <a:prstGeom prst="wedgeRectCallout">
            <a:avLst>
              <a:gd name="adj1" fmla="val 36005"/>
              <a:gd name="adj2" fmla="val 165431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(</a:t>
            </a:r>
            <a:r>
              <a:rPr kumimoji="1" lang="en-US" altLang="zh-CN" sz="3200" i="1"/>
              <a:t>a</a:t>
            </a:r>
            <a:r>
              <a:rPr kumimoji="1" lang="en-US" altLang="zh-CN" sz="3200"/>
              <a:t>-</a:t>
            </a:r>
            <a:r>
              <a:rPr kumimoji="1" lang="en-US" altLang="zh-CN" sz="3200" i="1"/>
              <a:t>b</a:t>
            </a:r>
            <a:r>
              <a:rPr kumimoji="1" lang="en-US" altLang="zh-CN" sz="3200"/>
              <a:t>)</a:t>
            </a:r>
            <a:r>
              <a:rPr lang="en-US" altLang="zh-CN" sz="3200" baseline="30000"/>
              <a:t>4</a:t>
            </a:r>
            <a:r>
              <a:rPr kumimoji="1" lang="en-US" altLang="zh-CN" sz="3200"/>
              <a:t>=a</a:t>
            </a:r>
            <a:r>
              <a:rPr lang="en-US" altLang="zh-CN" sz="3200" baseline="30000"/>
              <a:t>4</a:t>
            </a:r>
            <a:r>
              <a:rPr kumimoji="1" lang="en-US" altLang="zh-CN" sz="3200">
                <a:solidFill>
                  <a:srgbClr val="CC0066"/>
                </a:solidFill>
              </a:rPr>
              <a:t>-4</a:t>
            </a:r>
            <a:r>
              <a:rPr kumimoji="1" lang="en-US" altLang="zh-CN" sz="3200" i="1"/>
              <a:t>a</a:t>
            </a:r>
            <a:r>
              <a:rPr lang="en-US" altLang="zh-CN" sz="3200" baseline="30000"/>
              <a:t>3</a:t>
            </a:r>
            <a:r>
              <a:rPr kumimoji="1" lang="en-US" altLang="zh-CN" sz="3200" i="1"/>
              <a:t>b</a:t>
            </a:r>
            <a:r>
              <a:rPr kumimoji="1" lang="en-US" altLang="zh-CN" sz="3200">
                <a:solidFill>
                  <a:srgbClr val="CC0066"/>
                </a:solidFill>
              </a:rPr>
              <a:t>+6</a:t>
            </a:r>
            <a:r>
              <a:rPr kumimoji="1" lang="en-US" altLang="zh-CN" sz="3200" i="1"/>
              <a:t>a</a:t>
            </a:r>
            <a:r>
              <a:rPr lang="en-US" altLang="zh-CN" sz="3200" baseline="30000"/>
              <a:t>2</a:t>
            </a:r>
            <a:r>
              <a:rPr kumimoji="1" lang="en-US" altLang="zh-CN" sz="3200" i="1"/>
              <a:t>b</a:t>
            </a:r>
            <a:r>
              <a:rPr lang="en-US" altLang="zh-CN" sz="3200" baseline="30000"/>
              <a:t>2</a:t>
            </a:r>
            <a:r>
              <a:rPr kumimoji="1" lang="en-US" altLang="zh-CN" sz="3200">
                <a:solidFill>
                  <a:srgbClr val="CC0066"/>
                </a:solidFill>
              </a:rPr>
              <a:t>-4</a:t>
            </a:r>
            <a:r>
              <a:rPr kumimoji="1" lang="en-US" altLang="zh-CN" sz="3200" i="1"/>
              <a:t>ab</a:t>
            </a:r>
            <a:r>
              <a:rPr lang="en-US" altLang="zh-CN" sz="3200" baseline="30000"/>
              <a:t>3</a:t>
            </a:r>
            <a:r>
              <a:rPr kumimoji="1" lang="en-US" altLang="zh-CN" sz="3200" i="1"/>
              <a:t>+b</a:t>
            </a:r>
            <a:r>
              <a:rPr lang="en-US" altLang="zh-CN" sz="3200" baseline="30000"/>
              <a:t>3</a:t>
            </a:r>
          </a:p>
        </p:txBody>
      </p:sp>
      <p:sp>
        <p:nvSpPr>
          <p:cNvPr id="651302" name="Rectangle 38"/>
          <p:cNvSpPr>
            <a:spLocks noChangeArrowheads="1"/>
          </p:cNvSpPr>
          <p:nvPr/>
        </p:nvSpPr>
        <p:spPr bwMode="auto">
          <a:xfrm>
            <a:off x="338932" y="6026610"/>
            <a:ext cx="8748712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结论：各阶差分中函数值的系数正好等于(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a-b)</a:t>
            </a:r>
            <a:r>
              <a:rPr kumimoji="1"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展开式中的系数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85" grpId="0" autoUpdateAnimBg="0"/>
      <p:bldP spid="651286" grpId="0" autoUpdateAnimBg="0"/>
      <p:bldP spid="651287" grpId="0" autoUpdateAnimBg="0"/>
      <p:bldP spid="651288" grpId="0" autoUpdateAnimBg="0"/>
      <p:bldP spid="651289" grpId="0" autoUpdateAnimBg="0"/>
      <p:bldP spid="651290" grpId="0" autoUpdateAnimBg="0"/>
      <p:bldP spid="651291" grpId="0" autoUpdateAnimBg="0"/>
      <p:bldP spid="651292" grpId="0" autoUpdateAnimBg="0"/>
      <p:bldP spid="651293" grpId="0" animBg="1" autoUpdateAnimBg="0"/>
      <p:bldP spid="651294" grpId="0" animBg="1" autoUpdateAnimBg="0"/>
      <p:bldP spid="651301" grpId="0" animBg="1" autoUpdateAnimBg="0"/>
      <p:bldP spid="65130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457200"/>
            <a:ext cx="8142287" cy="4381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等距节点情况下</a:t>
            </a:r>
            <a:r>
              <a:rPr lang="en-US" altLang="zh-CN" sz="2800"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ea typeface="黑体" panose="02010609060101010101" pitchFamily="49" charset="-122"/>
              </a:rPr>
              <a:t>i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800"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ea typeface="黑体" panose="02010609060101010101" pitchFamily="49" charset="-122"/>
              </a:rPr>
              <a:t>0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ih </a:t>
            </a:r>
            <a:r>
              <a:rPr lang="en-US" altLang="zh-CN" sz="2800">
                <a:ea typeface="黑体" panose="02010609060101010101" pitchFamily="49" charset="-122"/>
              </a:rPr>
              <a:t>，</a:t>
            </a:r>
            <a:r>
              <a:rPr lang="zh-CN" altLang="en-US" sz="2800">
                <a:ea typeface="黑体" panose="02010609060101010101" pitchFamily="49" charset="-122"/>
              </a:rPr>
              <a:t>用差分表示差商</a:t>
            </a:r>
            <a:r>
              <a:rPr lang="zh-CN" altLang="en-US"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54050" y="1425575"/>
          <a:ext cx="34925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0" name="Equation" r:id="rId3" imgW="1637589" imgH="431613" progId="Equation.3">
                  <p:embed/>
                </p:oleObj>
              </mc:Choice>
              <mc:Fallback>
                <p:oleObj name="Equation" r:id="rId3" imgW="1637589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425575"/>
                        <a:ext cx="34925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071938" y="1600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476750" y="1295400"/>
            <a:ext cx="1155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 – 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419600" y="19050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4910138" y="1828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519738" y="16002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6159500" y="1295400"/>
            <a:ext cx="68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867400" y="19050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262688" y="18288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1!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649287" y="2478087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/>
              <a:t>f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baseline="-25000" dirty="0"/>
              <a:t>1 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]=</a:t>
            </a:r>
            <a:endParaRPr lang="zh-CN" altLang="en-US" dirty="0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2314045" y="2163763"/>
            <a:ext cx="1061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 dirty="0"/>
              <a:t>y</a:t>
            </a:r>
            <a:r>
              <a:rPr lang="en-US" altLang="zh-CN" sz="2400" baseline="-25000" dirty="0"/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 – 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652303" name="Line 15"/>
          <p:cNvSpPr>
            <a:spLocks noChangeShapeType="1"/>
          </p:cNvSpPr>
          <p:nvPr/>
        </p:nvSpPr>
        <p:spPr bwMode="auto">
          <a:xfrm>
            <a:off x="2244725" y="2757488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2700338" y="26812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3309938" y="24526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3971053" y="2209800"/>
            <a:ext cx="6399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ym typeface="Symbol" panose="05050102010706020507" pitchFamily="18" charset="2"/>
              </a:rPr>
              <a:t>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endParaRPr lang="zh-CN" altLang="en-US" sz="2400" baseline="-25000" dirty="0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3657600" y="2757488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4052888" y="268128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1!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569913" y="3457575"/>
            <a:ext cx="1241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]=</a:t>
            </a:r>
            <a:endParaRPr lang="zh-CN" altLang="en-US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2400300" y="3214688"/>
            <a:ext cx="1639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]- </a:t>
            </a:r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1981200" y="3748088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733675" y="3686175"/>
            <a:ext cx="82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x</a:t>
            </a:r>
            <a:r>
              <a:rPr lang="en-US" altLang="zh-CN" baseline="-25000"/>
              <a:t>2 </a:t>
            </a:r>
            <a:r>
              <a:rPr lang="en-US" altLang="zh-CN"/>
              <a:t>– 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endParaRPr lang="zh-CN" altLang="en-US" baseline="-25000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4340225" y="345757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4687888" y="3748088"/>
            <a:ext cx="1524000" cy="14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4640263" y="2833688"/>
            <a:ext cx="649287" cy="841375"/>
            <a:chOff x="3408" y="1728"/>
            <a:chExt cx="409" cy="530"/>
          </a:xfrm>
        </p:grpSpPr>
        <p:sp>
          <p:nvSpPr>
            <p:cNvPr id="43102" name="Rectangle 28"/>
            <p:cNvSpPr>
              <a:spLocks noChangeArrowheads="1"/>
            </p:cNvSpPr>
            <p:nvPr/>
          </p:nvSpPr>
          <p:spPr bwMode="auto">
            <a:xfrm>
              <a:off x="3414" y="1728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1</a:t>
              </a:r>
              <a:endParaRPr lang="zh-CN" altLang="en-US" sz="2400" baseline="-25000" dirty="0"/>
            </a:p>
          </p:txBody>
        </p:sp>
        <p:sp>
          <p:nvSpPr>
            <p:cNvPr id="43103" name="Line 29"/>
            <p:cNvSpPr>
              <a:spLocks noChangeShapeType="1"/>
            </p:cNvSpPr>
            <p:nvPr/>
          </p:nvSpPr>
          <p:spPr bwMode="auto">
            <a:xfrm>
              <a:off x="3408" y="206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4" name="Rectangle 30"/>
            <p:cNvSpPr>
              <a:spLocks noChangeArrowheads="1"/>
            </p:cNvSpPr>
            <p:nvPr/>
          </p:nvSpPr>
          <p:spPr bwMode="auto">
            <a:xfrm>
              <a:off x="3465" y="2025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1!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endParaRPr lang="zh-CN" altLang="en-US" i="1">
                <a:sym typeface="Symbol" panose="05050102010706020507" pitchFamily="18" charset="2"/>
              </a:endParaRPr>
            </a:p>
          </p:txBody>
        </p:sp>
      </p:grpSp>
      <p:sp>
        <p:nvSpPr>
          <p:cNvPr id="43036" name="Rectangle 31"/>
          <p:cNvSpPr>
            <a:spLocks noChangeArrowheads="1"/>
          </p:cNvSpPr>
          <p:nvPr/>
        </p:nvSpPr>
        <p:spPr bwMode="auto">
          <a:xfrm>
            <a:off x="5264150" y="30622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–</a:t>
            </a:r>
          </a:p>
        </p:txBody>
      </p:sp>
      <p:grpSp>
        <p:nvGrpSpPr>
          <p:cNvPr id="43037" name="Group 32"/>
          <p:cNvGrpSpPr>
            <a:grpSpLocks/>
          </p:cNvGrpSpPr>
          <p:nvPr/>
        </p:nvGrpSpPr>
        <p:grpSpPr bwMode="auto">
          <a:xfrm>
            <a:off x="5541963" y="2771775"/>
            <a:ext cx="684212" cy="903288"/>
            <a:chOff x="3976" y="1689"/>
            <a:chExt cx="431" cy="569"/>
          </a:xfrm>
        </p:grpSpPr>
        <p:sp>
          <p:nvSpPr>
            <p:cNvPr id="43099" name="Rectangle 33"/>
            <p:cNvSpPr>
              <a:spLocks noChangeArrowheads="1"/>
            </p:cNvSpPr>
            <p:nvPr/>
          </p:nvSpPr>
          <p:spPr bwMode="auto">
            <a:xfrm>
              <a:off x="3976" y="1689"/>
              <a:ext cx="43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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</a:t>
              </a:r>
              <a:endParaRPr lang="zh-CN" altLang="en-US" sz="3200" baseline="-25000"/>
            </a:p>
          </p:txBody>
        </p:sp>
        <p:sp>
          <p:nvSpPr>
            <p:cNvPr id="43100" name="Line 34"/>
            <p:cNvSpPr>
              <a:spLocks noChangeShapeType="1"/>
            </p:cNvSpPr>
            <p:nvPr/>
          </p:nvSpPr>
          <p:spPr bwMode="auto">
            <a:xfrm flipV="1">
              <a:off x="4032" y="2064"/>
              <a:ext cx="3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1" name="Rectangle 35"/>
            <p:cNvSpPr>
              <a:spLocks noChangeArrowheads="1"/>
            </p:cNvSpPr>
            <p:nvPr/>
          </p:nvSpPr>
          <p:spPr bwMode="auto">
            <a:xfrm>
              <a:off x="4041" y="2025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1!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endParaRPr lang="zh-CN" altLang="en-US" i="1">
                <a:sym typeface="Symbol" panose="05050102010706020507" pitchFamily="18" charset="2"/>
              </a:endParaRPr>
            </a:p>
          </p:txBody>
        </p:sp>
      </p:grpSp>
      <p:sp>
        <p:nvSpPr>
          <p:cNvPr id="43038" name="Rectangle 36"/>
          <p:cNvSpPr>
            <a:spLocks noChangeArrowheads="1"/>
          </p:cNvSpPr>
          <p:nvPr/>
        </p:nvSpPr>
        <p:spPr bwMode="auto">
          <a:xfrm>
            <a:off x="5264150" y="37480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39" name="Rectangle 37"/>
          <p:cNvSpPr>
            <a:spLocks noChangeArrowheads="1"/>
          </p:cNvSpPr>
          <p:nvPr/>
        </p:nvSpPr>
        <p:spPr bwMode="auto">
          <a:xfrm>
            <a:off x="6240463" y="35194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3040" name="Rectangle 38"/>
          <p:cNvSpPr>
            <a:spLocks noChangeArrowheads="1"/>
          </p:cNvSpPr>
          <p:nvPr/>
        </p:nvSpPr>
        <p:spPr bwMode="auto">
          <a:xfrm>
            <a:off x="6492875" y="3200400"/>
            <a:ext cx="1262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-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41" name="Line 39"/>
          <p:cNvSpPr>
            <a:spLocks noChangeShapeType="1"/>
          </p:cNvSpPr>
          <p:nvPr/>
        </p:nvSpPr>
        <p:spPr bwMode="auto">
          <a:xfrm>
            <a:off x="6516688" y="376237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2" name="Rectangle 40"/>
          <p:cNvSpPr>
            <a:spLocks noChangeArrowheads="1"/>
          </p:cNvSpPr>
          <p:nvPr/>
        </p:nvSpPr>
        <p:spPr bwMode="auto">
          <a:xfrm>
            <a:off x="6900863" y="3686175"/>
            <a:ext cx="525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43043" name="Rectangle 41"/>
          <p:cNvSpPr>
            <a:spLocks noChangeArrowheads="1"/>
          </p:cNvSpPr>
          <p:nvPr/>
        </p:nvSpPr>
        <p:spPr bwMode="auto">
          <a:xfrm>
            <a:off x="7729538" y="34432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3044" name="Rectangle 42"/>
          <p:cNvSpPr>
            <a:spLocks noChangeArrowheads="1"/>
          </p:cNvSpPr>
          <p:nvPr/>
        </p:nvSpPr>
        <p:spPr bwMode="auto">
          <a:xfrm>
            <a:off x="8048625" y="3138488"/>
            <a:ext cx="773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45" name="Line 43"/>
          <p:cNvSpPr>
            <a:spLocks noChangeShapeType="1"/>
          </p:cNvSpPr>
          <p:nvPr/>
        </p:nvSpPr>
        <p:spPr bwMode="auto">
          <a:xfrm>
            <a:off x="8077200" y="3748088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6" name="Rectangle 44"/>
          <p:cNvSpPr>
            <a:spLocks noChangeArrowheads="1"/>
          </p:cNvSpPr>
          <p:nvPr/>
        </p:nvSpPr>
        <p:spPr bwMode="auto">
          <a:xfrm>
            <a:off x="8154988" y="3671888"/>
            <a:ext cx="588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2!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43047" name="Rectangle 45"/>
          <p:cNvSpPr>
            <a:spLocks noChangeArrowheads="1"/>
          </p:cNvSpPr>
          <p:nvPr/>
        </p:nvSpPr>
        <p:spPr bwMode="auto">
          <a:xfrm>
            <a:off x="581025" y="4600575"/>
            <a:ext cx="1239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]=</a:t>
            </a:r>
            <a:endParaRPr lang="zh-CN" altLang="en-US"/>
          </a:p>
        </p:txBody>
      </p:sp>
      <p:sp>
        <p:nvSpPr>
          <p:cNvPr id="43048" name="Rectangle 46"/>
          <p:cNvSpPr>
            <a:spLocks noChangeArrowheads="1"/>
          </p:cNvSpPr>
          <p:nvPr/>
        </p:nvSpPr>
        <p:spPr bwMode="auto">
          <a:xfrm>
            <a:off x="2368550" y="4357688"/>
            <a:ext cx="164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]- </a:t>
            </a:r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43049" name="Line 47"/>
          <p:cNvSpPr>
            <a:spLocks noChangeShapeType="1"/>
          </p:cNvSpPr>
          <p:nvPr/>
        </p:nvSpPr>
        <p:spPr bwMode="auto">
          <a:xfrm>
            <a:off x="2027238" y="48768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336" name="Rectangle 48"/>
          <p:cNvSpPr>
            <a:spLocks noChangeArrowheads="1"/>
          </p:cNvSpPr>
          <p:nvPr/>
        </p:nvSpPr>
        <p:spPr bwMode="auto">
          <a:xfrm>
            <a:off x="2703513" y="4752975"/>
            <a:ext cx="820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x</a:t>
            </a:r>
            <a:r>
              <a:rPr lang="en-US" altLang="zh-CN" baseline="-25000"/>
              <a:t>3 </a:t>
            </a:r>
            <a:r>
              <a:rPr lang="en-US" altLang="zh-CN"/>
              <a:t>–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sp>
        <p:nvSpPr>
          <p:cNvPr id="43051" name="Rectangle 49"/>
          <p:cNvSpPr>
            <a:spLocks noChangeArrowheads="1"/>
          </p:cNvSpPr>
          <p:nvPr/>
        </p:nvSpPr>
        <p:spPr bwMode="auto">
          <a:xfrm>
            <a:off x="4311650" y="460057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3052" name="Line 50"/>
          <p:cNvSpPr>
            <a:spLocks noChangeShapeType="1"/>
          </p:cNvSpPr>
          <p:nvPr/>
        </p:nvSpPr>
        <p:spPr bwMode="auto">
          <a:xfrm flipV="1">
            <a:off x="4652963" y="4862513"/>
            <a:ext cx="1524000" cy="14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53" name="Group 51"/>
          <p:cNvGrpSpPr>
            <a:grpSpLocks/>
          </p:cNvGrpSpPr>
          <p:nvPr/>
        </p:nvGrpSpPr>
        <p:grpSpPr bwMode="auto">
          <a:xfrm>
            <a:off x="4605338" y="3948113"/>
            <a:ext cx="649287" cy="841375"/>
            <a:chOff x="3408" y="1728"/>
            <a:chExt cx="409" cy="530"/>
          </a:xfrm>
        </p:grpSpPr>
        <p:sp>
          <p:nvSpPr>
            <p:cNvPr id="43096" name="Rectangle 52"/>
            <p:cNvSpPr>
              <a:spLocks noChangeArrowheads="1"/>
            </p:cNvSpPr>
            <p:nvPr/>
          </p:nvSpPr>
          <p:spPr bwMode="auto">
            <a:xfrm>
              <a:off x="3414" y="1728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2</a:t>
              </a:r>
              <a:endParaRPr lang="zh-CN" altLang="en-US" sz="2400" baseline="-25000" dirty="0"/>
            </a:p>
          </p:txBody>
        </p:sp>
        <p:sp>
          <p:nvSpPr>
            <p:cNvPr id="43097" name="Line 53"/>
            <p:cNvSpPr>
              <a:spLocks noChangeShapeType="1"/>
            </p:cNvSpPr>
            <p:nvPr/>
          </p:nvSpPr>
          <p:spPr bwMode="auto">
            <a:xfrm>
              <a:off x="3408" y="206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8" name="Rectangle 54"/>
            <p:cNvSpPr>
              <a:spLocks noChangeArrowheads="1"/>
            </p:cNvSpPr>
            <p:nvPr/>
          </p:nvSpPr>
          <p:spPr bwMode="auto">
            <a:xfrm>
              <a:off x="3465" y="2025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1!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endParaRPr lang="zh-CN" altLang="en-US" i="1">
                <a:sym typeface="Symbol" panose="05050102010706020507" pitchFamily="18" charset="2"/>
              </a:endParaRPr>
            </a:p>
          </p:txBody>
        </p:sp>
      </p:grpSp>
      <p:sp>
        <p:nvSpPr>
          <p:cNvPr id="43054" name="Rectangle 55"/>
          <p:cNvSpPr>
            <a:spLocks noChangeArrowheads="1"/>
          </p:cNvSpPr>
          <p:nvPr/>
        </p:nvSpPr>
        <p:spPr bwMode="auto">
          <a:xfrm>
            <a:off x="5229225" y="41767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–</a:t>
            </a:r>
          </a:p>
        </p:txBody>
      </p:sp>
      <p:grpSp>
        <p:nvGrpSpPr>
          <p:cNvPr id="43055" name="Group 56"/>
          <p:cNvGrpSpPr>
            <a:grpSpLocks/>
          </p:cNvGrpSpPr>
          <p:nvPr/>
        </p:nvGrpSpPr>
        <p:grpSpPr bwMode="auto">
          <a:xfrm>
            <a:off x="5530850" y="3973511"/>
            <a:ext cx="639762" cy="815975"/>
            <a:chOff x="3991" y="1744"/>
            <a:chExt cx="403" cy="514"/>
          </a:xfrm>
        </p:grpSpPr>
        <p:sp>
          <p:nvSpPr>
            <p:cNvPr id="43093" name="Rectangle 57"/>
            <p:cNvSpPr>
              <a:spLocks noChangeArrowheads="1"/>
            </p:cNvSpPr>
            <p:nvPr/>
          </p:nvSpPr>
          <p:spPr bwMode="auto">
            <a:xfrm>
              <a:off x="3991" y="1744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/>
              <a:r>
                <a:rPr lang="zh-CN" altLang="en-US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</a:t>
              </a:r>
              <a:r>
                <a:rPr lang="en-US" altLang="zh-CN" sz="2400" i="1" dirty="0">
                  <a:solidFill>
                    <a:srgbClr val="000000"/>
                  </a:solidFill>
                </a:rPr>
                <a:t>y</a:t>
              </a:r>
              <a:r>
                <a:rPr lang="en-US" altLang="zh-CN" sz="2400" baseline="-25000" dirty="0">
                  <a:solidFill>
                    <a:srgbClr val="000000"/>
                  </a:solidFill>
                </a:rPr>
                <a:t>1</a:t>
              </a:r>
              <a:endParaRPr lang="zh-CN" alt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3094" name="Line 58"/>
            <p:cNvSpPr>
              <a:spLocks noChangeShapeType="1"/>
            </p:cNvSpPr>
            <p:nvPr/>
          </p:nvSpPr>
          <p:spPr bwMode="auto">
            <a:xfrm flipV="1">
              <a:off x="4032" y="2064"/>
              <a:ext cx="3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5" name="Rectangle 59"/>
            <p:cNvSpPr>
              <a:spLocks noChangeArrowheads="1"/>
            </p:cNvSpPr>
            <p:nvPr/>
          </p:nvSpPr>
          <p:spPr bwMode="auto">
            <a:xfrm>
              <a:off x="4041" y="2025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1!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endParaRPr lang="zh-CN" altLang="en-US" i="1">
                <a:sym typeface="Symbol" panose="05050102010706020507" pitchFamily="18" charset="2"/>
              </a:endParaRPr>
            </a:p>
          </p:txBody>
        </p:sp>
      </p:grpSp>
      <p:sp>
        <p:nvSpPr>
          <p:cNvPr id="43056" name="Rectangle 60"/>
          <p:cNvSpPr>
            <a:spLocks noChangeArrowheads="1"/>
          </p:cNvSpPr>
          <p:nvPr/>
        </p:nvSpPr>
        <p:spPr bwMode="auto">
          <a:xfrm>
            <a:off x="5229225" y="4840288"/>
            <a:ext cx="439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h</a:t>
            </a:r>
            <a:endParaRPr lang="zh-CN" altLang="en-US" i="1" dirty="0">
              <a:sym typeface="Symbol" panose="05050102010706020507" pitchFamily="18" charset="2"/>
            </a:endParaRPr>
          </a:p>
        </p:txBody>
      </p:sp>
      <p:sp>
        <p:nvSpPr>
          <p:cNvPr id="652349" name="Rectangle 61"/>
          <p:cNvSpPr>
            <a:spLocks noChangeArrowheads="1"/>
          </p:cNvSpPr>
          <p:nvPr/>
        </p:nvSpPr>
        <p:spPr bwMode="auto">
          <a:xfrm>
            <a:off x="6203950" y="4633913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grpSp>
        <p:nvGrpSpPr>
          <p:cNvPr id="43058" name="Group 62"/>
          <p:cNvGrpSpPr>
            <a:grpSpLocks/>
          </p:cNvGrpSpPr>
          <p:nvPr/>
        </p:nvGrpSpPr>
        <p:grpSpPr bwMode="auto">
          <a:xfrm>
            <a:off x="6432550" y="4238625"/>
            <a:ext cx="1312863" cy="915988"/>
            <a:chOff x="4052" y="2814"/>
            <a:chExt cx="827" cy="577"/>
          </a:xfrm>
        </p:grpSpPr>
        <p:sp>
          <p:nvSpPr>
            <p:cNvPr id="43090" name="Rectangle 63"/>
            <p:cNvSpPr>
              <a:spLocks noChangeArrowheads="1"/>
            </p:cNvSpPr>
            <p:nvPr/>
          </p:nvSpPr>
          <p:spPr bwMode="auto">
            <a:xfrm>
              <a:off x="4052" y="2814"/>
              <a:ext cx="8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en-US" altLang="zh-CN" sz="2400" dirty="0"/>
                <a:t>y2</a:t>
              </a:r>
              <a:r>
                <a:rPr lang="zh-CN" altLang="en-US" sz="2400" dirty="0">
                  <a:sym typeface="Symbol" panose="05050102010706020507" pitchFamily="18" charset="2"/>
                </a:rPr>
                <a:t>-</a:t>
              </a:r>
              <a:r>
                <a:rPr lang="en-US" altLang="zh-CN" sz="2400" dirty="0"/>
                <a:t>y1</a:t>
              </a:r>
              <a:endParaRPr lang="zh-CN" altLang="en-US" sz="2400" dirty="0"/>
            </a:p>
          </p:txBody>
        </p:sp>
        <p:sp>
          <p:nvSpPr>
            <p:cNvPr id="43091" name="Line 64"/>
            <p:cNvSpPr>
              <a:spLocks noChangeShapeType="1"/>
            </p:cNvSpPr>
            <p:nvPr/>
          </p:nvSpPr>
          <p:spPr bwMode="auto">
            <a:xfrm>
              <a:off x="4083" y="316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92" name="Rectangle 65"/>
            <p:cNvSpPr>
              <a:spLocks noChangeArrowheads="1"/>
            </p:cNvSpPr>
            <p:nvPr/>
          </p:nvSpPr>
          <p:spPr bwMode="auto">
            <a:xfrm>
              <a:off x="4293" y="3158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ym typeface="Symbol" panose="05050102010706020507" pitchFamily="18" charset="2"/>
                </a:rPr>
                <a:t>2!</a:t>
              </a:r>
              <a:r>
                <a:rPr lang="en-US" altLang="zh-CN" i="1" dirty="0">
                  <a:sym typeface="Symbol" panose="05050102010706020507" pitchFamily="18" charset="2"/>
                </a:rPr>
                <a:t>h</a:t>
              </a:r>
              <a:r>
                <a:rPr lang="en-US" altLang="zh-CN" baseline="30000" dirty="0">
                  <a:sym typeface="Symbol" panose="05050102010706020507" pitchFamily="18" charset="2"/>
                </a:rPr>
                <a:t>2</a:t>
              </a:r>
              <a:endParaRPr lang="zh-CN" altLang="en-US" baseline="30000" dirty="0">
                <a:sym typeface="Symbol" panose="05050102010706020507" pitchFamily="18" charset="2"/>
              </a:endParaRPr>
            </a:p>
          </p:txBody>
        </p:sp>
      </p:grpSp>
      <p:sp>
        <p:nvSpPr>
          <p:cNvPr id="43059" name="Rectangle 66"/>
          <p:cNvSpPr>
            <a:spLocks noChangeArrowheads="1"/>
          </p:cNvSpPr>
          <p:nvPr/>
        </p:nvSpPr>
        <p:spPr bwMode="auto">
          <a:xfrm>
            <a:off x="7577138" y="45720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grpSp>
        <p:nvGrpSpPr>
          <p:cNvPr id="43060" name="Group 67"/>
          <p:cNvGrpSpPr>
            <a:grpSpLocks/>
          </p:cNvGrpSpPr>
          <p:nvPr/>
        </p:nvGrpSpPr>
        <p:grpSpPr bwMode="auto">
          <a:xfrm>
            <a:off x="7896225" y="4191000"/>
            <a:ext cx="866775" cy="903288"/>
            <a:chOff x="4974" y="2784"/>
            <a:chExt cx="546" cy="569"/>
          </a:xfrm>
        </p:grpSpPr>
        <p:sp>
          <p:nvSpPr>
            <p:cNvPr id="43087" name="Rectangle 68"/>
            <p:cNvSpPr>
              <a:spLocks noChangeArrowheads="1"/>
            </p:cNvSpPr>
            <p:nvPr/>
          </p:nvSpPr>
          <p:spPr bwMode="auto">
            <a:xfrm>
              <a:off x="4974" y="2784"/>
              <a:ext cx="4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</a:t>
              </a:r>
              <a:r>
                <a:rPr lang="zh-CN" altLang="en-US" baseline="30000">
                  <a:sym typeface="Symbol" panose="05050102010706020507" pitchFamily="18" charset="2"/>
                </a:rPr>
                <a:t>2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1</a:t>
              </a:r>
              <a:endParaRPr lang="zh-CN" altLang="en-US" sz="3200" baseline="-25000"/>
            </a:p>
          </p:txBody>
        </p:sp>
        <p:sp>
          <p:nvSpPr>
            <p:cNvPr id="43088" name="Line 69"/>
            <p:cNvSpPr>
              <a:spLocks noChangeShapeType="1"/>
            </p:cNvSpPr>
            <p:nvPr/>
          </p:nvSpPr>
          <p:spPr bwMode="auto">
            <a:xfrm>
              <a:off x="4992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9" name="Rectangle 70"/>
            <p:cNvSpPr>
              <a:spLocks noChangeArrowheads="1"/>
            </p:cNvSpPr>
            <p:nvPr/>
          </p:nvSpPr>
          <p:spPr bwMode="auto">
            <a:xfrm>
              <a:off x="5040" y="3120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2!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r>
                <a:rPr lang="en-US" altLang="zh-CN" baseline="30000">
                  <a:sym typeface="Symbol" panose="05050102010706020507" pitchFamily="18" charset="2"/>
                </a:rPr>
                <a:t>2</a:t>
              </a:r>
              <a:endParaRPr lang="zh-CN" altLang="en-US" baseline="30000">
                <a:sym typeface="Symbol" panose="05050102010706020507" pitchFamily="18" charset="2"/>
              </a:endParaRPr>
            </a:p>
          </p:txBody>
        </p:sp>
      </p:grpSp>
      <p:sp>
        <p:nvSpPr>
          <p:cNvPr id="43061" name="Rectangle 71"/>
          <p:cNvSpPr>
            <a:spLocks noChangeArrowheads="1"/>
          </p:cNvSpPr>
          <p:nvPr/>
        </p:nvSpPr>
        <p:spPr bwMode="auto">
          <a:xfrm>
            <a:off x="641350" y="5819775"/>
            <a:ext cx="154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f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 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]=</a:t>
            </a:r>
            <a:endParaRPr lang="zh-CN" altLang="en-US"/>
          </a:p>
        </p:txBody>
      </p:sp>
      <p:grpSp>
        <p:nvGrpSpPr>
          <p:cNvPr id="43062" name="Group 72"/>
          <p:cNvGrpSpPr>
            <a:grpSpLocks/>
          </p:cNvGrpSpPr>
          <p:nvPr/>
        </p:nvGrpSpPr>
        <p:grpSpPr bwMode="auto">
          <a:xfrm>
            <a:off x="2470150" y="5119688"/>
            <a:ext cx="866775" cy="903287"/>
            <a:chOff x="4974" y="2784"/>
            <a:chExt cx="546" cy="569"/>
          </a:xfrm>
        </p:grpSpPr>
        <p:sp>
          <p:nvSpPr>
            <p:cNvPr id="43084" name="Rectangle 73"/>
            <p:cNvSpPr>
              <a:spLocks noChangeArrowheads="1"/>
            </p:cNvSpPr>
            <p:nvPr/>
          </p:nvSpPr>
          <p:spPr bwMode="auto">
            <a:xfrm>
              <a:off x="4974" y="2784"/>
              <a:ext cx="4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ym typeface="Symbol" panose="05050102010706020507" pitchFamily="18" charset="2"/>
                </a:rPr>
                <a:t></a:t>
              </a:r>
              <a:r>
                <a:rPr lang="zh-CN" altLang="en-US" baseline="30000" dirty="0">
                  <a:sym typeface="Symbol" panose="05050102010706020507" pitchFamily="18" charset="2"/>
                </a:rPr>
                <a:t>2</a:t>
              </a:r>
              <a:r>
                <a:rPr lang="en-US" altLang="zh-CN" sz="3200" i="1" dirty="0"/>
                <a:t>y</a:t>
              </a:r>
              <a:r>
                <a:rPr lang="en-US" altLang="zh-CN" sz="3200" baseline="-25000" dirty="0"/>
                <a:t>1</a:t>
              </a:r>
              <a:endParaRPr lang="zh-CN" altLang="en-US" sz="3200" baseline="-25000" dirty="0"/>
            </a:p>
          </p:txBody>
        </p:sp>
        <p:sp>
          <p:nvSpPr>
            <p:cNvPr id="43085" name="Line 74"/>
            <p:cNvSpPr>
              <a:spLocks noChangeShapeType="1"/>
            </p:cNvSpPr>
            <p:nvPr/>
          </p:nvSpPr>
          <p:spPr bwMode="auto">
            <a:xfrm>
              <a:off x="4992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6" name="Rectangle 75"/>
            <p:cNvSpPr>
              <a:spLocks noChangeArrowheads="1"/>
            </p:cNvSpPr>
            <p:nvPr/>
          </p:nvSpPr>
          <p:spPr bwMode="auto">
            <a:xfrm>
              <a:off x="5040" y="3120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2!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r>
                <a:rPr lang="en-US" altLang="zh-CN" baseline="30000">
                  <a:sym typeface="Symbol" panose="05050102010706020507" pitchFamily="18" charset="2"/>
                </a:rPr>
                <a:t>2</a:t>
              </a:r>
              <a:endParaRPr lang="zh-CN" altLang="en-US" baseline="30000">
                <a:sym typeface="Symbol" panose="05050102010706020507" pitchFamily="18" charset="2"/>
              </a:endParaRPr>
            </a:p>
          </p:txBody>
        </p:sp>
      </p:grpSp>
      <p:sp>
        <p:nvSpPr>
          <p:cNvPr id="43063" name="Rectangle 76"/>
          <p:cNvSpPr>
            <a:spLocks noChangeArrowheads="1"/>
          </p:cNvSpPr>
          <p:nvPr/>
        </p:nvSpPr>
        <p:spPr bwMode="auto">
          <a:xfrm>
            <a:off x="3319463" y="5424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–</a:t>
            </a:r>
          </a:p>
        </p:txBody>
      </p:sp>
      <p:grpSp>
        <p:nvGrpSpPr>
          <p:cNvPr id="43064" name="Group 77"/>
          <p:cNvGrpSpPr>
            <a:grpSpLocks/>
          </p:cNvGrpSpPr>
          <p:nvPr/>
        </p:nvGrpSpPr>
        <p:grpSpPr bwMode="auto">
          <a:xfrm>
            <a:off x="3613150" y="5119688"/>
            <a:ext cx="866775" cy="903287"/>
            <a:chOff x="5166" y="3129"/>
            <a:chExt cx="546" cy="569"/>
          </a:xfrm>
        </p:grpSpPr>
        <p:sp>
          <p:nvSpPr>
            <p:cNvPr id="43081" name="Rectangle 78"/>
            <p:cNvSpPr>
              <a:spLocks noChangeArrowheads="1"/>
            </p:cNvSpPr>
            <p:nvPr/>
          </p:nvSpPr>
          <p:spPr bwMode="auto">
            <a:xfrm>
              <a:off x="5166" y="3129"/>
              <a:ext cx="4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ym typeface="Symbol" panose="05050102010706020507" pitchFamily="18" charset="2"/>
                </a:rPr>
                <a:t></a:t>
              </a:r>
              <a:r>
                <a:rPr lang="zh-CN" altLang="en-US" baseline="30000">
                  <a:sym typeface="Symbol" panose="05050102010706020507" pitchFamily="18" charset="2"/>
                </a:rPr>
                <a:t>2</a:t>
              </a:r>
              <a:r>
                <a:rPr lang="en-US" altLang="zh-CN" sz="3200" i="1"/>
                <a:t>y</a:t>
              </a:r>
              <a:r>
                <a:rPr lang="en-US" altLang="zh-CN" sz="3200" baseline="-25000"/>
                <a:t>0</a:t>
              </a:r>
              <a:endParaRPr lang="zh-CN" altLang="en-US" sz="3200" baseline="-25000"/>
            </a:p>
          </p:txBody>
        </p:sp>
        <p:sp>
          <p:nvSpPr>
            <p:cNvPr id="43082" name="Line 79"/>
            <p:cNvSpPr>
              <a:spLocks noChangeShapeType="1"/>
            </p:cNvSpPr>
            <p:nvPr/>
          </p:nvSpPr>
          <p:spPr bwMode="auto">
            <a:xfrm>
              <a:off x="5184" y="3513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3" name="Rectangle 80"/>
            <p:cNvSpPr>
              <a:spLocks noChangeArrowheads="1"/>
            </p:cNvSpPr>
            <p:nvPr/>
          </p:nvSpPr>
          <p:spPr bwMode="auto">
            <a:xfrm>
              <a:off x="5232" y="3465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ym typeface="Symbol" panose="05050102010706020507" pitchFamily="18" charset="2"/>
                </a:rPr>
                <a:t>2!</a:t>
              </a:r>
              <a:r>
                <a:rPr lang="en-US" altLang="zh-CN" i="1">
                  <a:sym typeface="Symbol" panose="05050102010706020507" pitchFamily="18" charset="2"/>
                </a:rPr>
                <a:t>h</a:t>
              </a:r>
              <a:r>
                <a:rPr lang="en-US" altLang="zh-CN" baseline="30000">
                  <a:sym typeface="Symbol" panose="05050102010706020507" pitchFamily="18" charset="2"/>
                </a:rPr>
                <a:t>2</a:t>
              </a:r>
              <a:endParaRPr lang="zh-CN" altLang="en-US" baseline="30000">
                <a:sym typeface="Symbol" panose="05050102010706020507" pitchFamily="18" charset="2"/>
              </a:endParaRPr>
            </a:p>
          </p:txBody>
        </p:sp>
      </p:grpSp>
      <p:sp>
        <p:nvSpPr>
          <p:cNvPr id="43065" name="Line 81"/>
          <p:cNvSpPr>
            <a:spLocks noChangeShapeType="1"/>
          </p:cNvSpPr>
          <p:nvPr/>
        </p:nvSpPr>
        <p:spPr bwMode="auto">
          <a:xfrm flipV="1">
            <a:off x="2438400" y="6110288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6" name="Rectangle 82"/>
          <p:cNvSpPr>
            <a:spLocks noChangeArrowheads="1"/>
          </p:cNvSpPr>
          <p:nvPr/>
        </p:nvSpPr>
        <p:spPr bwMode="auto">
          <a:xfrm>
            <a:off x="3167063" y="6034088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endParaRPr lang="zh-CN" altLang="en-US" i="1">
              <a:sym typeface="Symbol" panose="05050102010706020507" pitchFamily="18" charset="2"/>
            </a:endParaRPr>
          </a:p>
        </p:txBody>
      </p:sp>
      <p:sp>
        <p:nvSpPr>
          <p:cNvPr id="43067" name="Rectangle 83"/>
          <p:cNvSpPr>
            <a:spLocks noChangeArrowheads="1"/>
          </p:cNvSpPr>
          <p:nvPr/>
        </p:nvSpPr>
        <p:spPr bwMode="auto">
          <a:xfrm>
            <a:off x="4529138" y="580548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3068" name="Rectangle 84"/>
          <p:cNvSpPr>
            <a:spLocks noChangeArrowheads="1"/>
          </p:cNvSpPr>
          <p:nvPr/>
        </p:nvSpPr>
        <p:spPr bwMode="auto">
          <a:xfrm>
            <a:off x="4600575" y="5486400"/>
            <a:ext cx="1627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1 </a:t>
            </a:r>
            <a:r>
              <a:rPr lang="zh-CN" altLang="en-US">
                <a:sym typeface="Symbol" panose="05050102010706020507" pitchFamily="18" charset="2"/>
              </a:rPr>
              <a:t>- </a:t>
            </a:r>
            <a:r>
              <a:rPr lang="zh-CN" altLang="en-US" baseline="30000">
                <a:sym typeface="Symbol" panose="05050102010706020507" pitchFamily="18" charset="2"/>
              </a:rPr>
              <a:t>2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69" name="Line 85"/>
          <p:cNvSpPr>
            <a:spLocks noChangeShapeType="1"/>
          </p:cNvSpPr>
          <p:nvPr/>
        </p:nvSpPr>
        <p:spPr bwMode="auto">
          <a:xfrm>
            <a:off x="4806950" y="6048375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70" name="Rectangle 86"/>
          <p:cNvSpPr>
            <a:spLocks noChangeArrowheads="1"/>
          </p:cNvSpPr>
          <p:nvPr/>
        </p:nvSpPr>
        <p:spPr bwMode="auto">
          <a:xfrm>
            <a:off x="5081588" y="5972175"/>
            <a:ext cx="744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2*3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3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43071" name="Rectangle 87"/>
          <p:cNvSpPr>
            <a:spLocks noChangeArrowheads="1"/>
          </p:cNvSpPr>
          <p:nvPr/>
        </p:nvSpPr>
        <p:spPr bwMode="auto">
          <a:xfrm>
            <a:off x="6205538" y="574357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3072" name="Rectangle 88"/>
          <p:cNvSpPr>
            <a:spLocks noChangeArrowheads="1"/>
          </p:cNvSpPr>
          <p:nvPr/>
        </p:nvSpPr>
        <p:spPr bwMode="auto">
          <a:xfrm>
            <a:off x="6524625" y="5438775"/>
            <a:ext cx="773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zh-CN" altLang="en-US" baseline="30000">
                <a:sym typeface="Symbol" panose="05050102010706020507" pitchFamily="18" charset="2"/>
              </a:rPr>
              <a:t>3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43073" name="Line 89"/>
          <p:cNvSpPr>
            <a:spLocks noChangeShapeType="1"/>
          </p:cNvSpPr>
          <p:nvPr/>
        </p:nvSpPr>
        <p:spPr bwMode="auto">
          <a:xfrm>
            <a:off x="6553200" y="6048375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378" name="Rectangle 90"/>
          <p:cNvSpPr>
            <a:spLocks noChangeArrowheads="1"/>
          </p:cNvSpPr>
          <p:nvPr/>
        </p:nvSpPr>
        <p:spPr bwMode="auto">
          <a:xfrm>
            <a:off x="6630988" y="5972175"/>
            <a:ext cx="588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3!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3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652380" name="AutoShape 92"/>
          <p:cNvSpPr>
            <a:spLocks noChangeArrowheads="1"/>
          </p:cNvSpPr>
          <p:nvPr/>
        </p:nvSpPr>
        <p:spPr bwMode="auto">
          <a:xfrm>
            <a:off x="4306888" y="620713"/>
            <a:ext cx="4641850" cy="2362200"/>
          </a:xfrm>
          <a:prstGeom prst="cloudCallout">
            <a:avLst>
              <a:gd name="adj1" fmla="val -31472"/>
              <a:gd name="adj2" fmla="val 72579"/>
            </a:avLst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/>
          </a:p>
        </p:txBody>
      </p:sp>
      <p:graphicFrame>
        <p:nvGraphicFramePr>
          <p:cNvPr id="652381" name="Object 93"/>
          <p:cNvGraphicFramePr>
            <a:graphicFrameLocks noChangeAspect="1"/>
          </p:cNvGraphicFramePr>
          <p:nvPr/>
        </p:nvGraphicFramePr>
        <p:xfrm>
          <a:off x="5000625" y="1143000"/>
          <a:ext cx="22717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1" name="Equation" r:id="rId5" imgW="1016000" imgH="228600" progId="Equation.3">
                  <p:embed/>
                </p:oleObj>
              </mc:Choice>
              <mc:Fallback>
                <p:oleObj name="Equation" r:id="rId5" imgW="1016000" imgH="2286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143000"/>
                        <a:ext cx="22717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82" name="Rectangle 94"/>
          <p:cNvSpPr>
            <a:spLocks noChangeArrowheads="1"/>
          </p:cNvSpPr>
          <p:nvPr/>
        </p:nvSpPr>
        <p:spPr bwMode="auto">
          <a:xfrm>
            <a:off x="7637463" y="838200"/>
            <a:ext cx="785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ym typeface="Symbol" panose="05050102010706020507" pitchFamily="18" charset="2"/>
              </a:rPr>
              <a:t></a:t>
            </a:r>
            <a:r>
              <a:rPr lang="en-US" altLang="zh-CN" baseline="30000">
                <a:sym typeface="Symbol" panose="05050102010706020507" pitchFamily="18" charset="2"/>
              </a:rPr>
              <a:t>n</a:t>
            </a:r>
            <a:r>
              <a:rPr lang="en-US" altLang="zh-CN" sz="3200" i="1"/>
              <a:t>y</a:t>
            </a:r>
            <a:r>
              <a:rPr lang="en-US" altLang="zh-CN" sz="3200" baseline="-25000"/>
              <a:t>0</a:t>
            </a:r>
            <a:endParaRPr lang="zh-CN" altLang="en-US" sz="3200" baseline="-25000"/>
          </a:p>
        </p:txBody>
      </p:sp>
      <p:sp>
        <p:nvSpPr>
          <p:cNvPr id="652383" name="Line 95"/>
          <p:cNvSpPr>
            <a:spLocks noChangeShapeType="1"/>
          </p:cNvSpPr>
          <p:nvPr/>
        </p:nvSpPr>
        <p:spPr bwMode="auto">
          <a:xfrm>
            <a:off x="7672388" y="1447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2384" name="Rectangle 96"/>
          <p:cNvSpPr>
            <a:spLocks noChangeArrowheads="1"/>
          </p:cNvSpPr>
          <p:nvPr/>
        </p:nvSpPr>
        <p:spPr bwMode="auto">
          <a:xfrm>
            <a:off x="7751763" y="1371600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Symbol" panose="05050102010706020507" pitchFamily="18" charset="2"/>
              </a:rPr>
              <a:t>n!</a:t>
            </a:r>
            <a:r>
              <a:rPr lang="en-US" altLang="zh-CN" i="1">
                <a:sym typeface="Symbol" panose="05050102010706020507" pitchFamily="18" charset="2"/>
              </a:rPr>
              <a:t>h</a:t>
            </a:r>
            <a:r>
              <a:rPr lang="en-US" altLang="zh-CN" baseline="30000">
                <a:sym typeface="Symbol" panose="05050102010706020507" pitchFamily="18" charset="2"/>
              </a:rPr>
              <a:t>n</a:t>
            </a:r>
            <a:endParaRPr lang="zh-CN" altLang="en-US" baseline="30000">
              <a:sym typeface="Symbol" panose="05050102010706020507" pitchFamily="18" charset="2"/>
            </a:endParaRPr>
          </a:p>
        </p:txBody>
      </p:sp>
      <p:sp>
        <p:nvSpPr>
          <p:cNvPr id="43080" name="Rectangle 101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5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5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5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5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6" grpId="0" autoUpdateAnimBg="0"/>
      <p:bldP spid="652303" grpId="0" animBg="1"/>
      <p:bldP spid="652336" grpId="0" autoUpdateAnimBg="0"/>
      <p:bldP spid="652349" grpId="0" autoUpdateAnimBg="0"/>
      <p:bldP spid="652378" grpId="0" autoUpdateAnimBg="0"/>
      <p:bldP spid="652380" grpId="0" animBg="1" autoUpdateAnimBg="0"/>
      <p:bldP spid="652382" grpId="0" autoUpdateAnimBg="0"/>
      <p:bldP spid="652383" grpId="0" animBg="1"/>
      <p:bldP spid="65238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701" y="376870"/>
            <a:ext cx="8550597" cy="46926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ea typeface="黑体" panose="02010609060101010101" pitchFamily="49" charset="-122"/>
              </a:rPr>
              <a:t>计算 </a:t>
            </a:r>
            <a:r>
              <a:rPr lang="en-US" altLang="zh-CN" sz="2400" i="1" dirty="0">
                <a:ea typeface="黑体" panose="02010609060101010101" pitchFamily="49" charset="-122"/>
              </a:rPr>
              <a:t>f 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en-US" altLang="zh-CN" sz="2400" i="1" dirty="0">
                <a:ea typeface="黑体" panose="02010609060101010101" pitchFamily="49" charset="-122"/>
              </a:rPr>
              <a:t>x</a:t>
            </a:r>
            <a:r>
              <a:rPr lang="en-US" altLang="zh-CN" sz="2400" baseline="30000" dirty="0"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ea typeface="黑体" panose="02010609060101010101" pitchFamily="49" charset="-122"/>
              </a:rPr>
              <a:t>在等距节点0，1，2，3, 4上的各阶差分值</a:t>
            </a:r>
          </a:p>
        </p:txBody>
      </p:sp>
      <p:graphicFrame>
        <p:nvGraphicFramePr>
          <p:cNvPr id="678003" name="Group 115"/>
          <p:cNvGraphicFramePr>
            <a:graphicFrameLocks noGrp="1"/>
          </p:cNvGraphicFramePr>
          <p:nvPr/>
        </p:nvGraphicFramePr>
        <p:xfrm>
          <a:off x="1474788" y="1228725"/>
          <a:ext cx="5562600" cy="53530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8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396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06" marR="84406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78002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21164"/>
              </p:ext>
            </p:extLst>
          </p:nvPr>
        </p:nvGraphicFramePr>
        <p:xfrm>
          <a:off x="7035529" y="1228724"/>
          <a:ext cx="1330325" cy="5353051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3092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4</a:t>
                      </a: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32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391" marR="843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9959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391" marR="843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7962" name="Line 74"/>
          <p:cNvSpPr>
            <a:spLocks noChangeShapeType="1"/>
          </p:cNvSpPr>
          <p:nvPr/>
        </p:nvSpPr>
        <p:spPr bwMode="auto">
          <a:xfrm flipV="1">
            <a:off x="2614613" y="3352800"/>
            <a:ext cx="762000" cy="142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3" name="Line 75"/>
          <p:cNvSpPr>
            <a:spLocks noChangeShapeType="1"/>
          </p:cNvSpPr>
          <p:nvPr/>
        </p:nvSpPr>
        <p:spPr bwMode="auto">
          <a:xfrm>
            <a:off x="2538413" y="2376488"/>
            <a:ext cx="908050" cy="8239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4" name="Line 76"/>
          <p:cNvSpPr>
            <a:spLocks noChangeShapeType="1"/>
          </p:cNvSpPr>
          <p:nvPr/>
        </p:nvSpPr>
        <p:spPr bwMode="auto">
          <a:xfrm>
            <a:off x="2614613" y="4357688"/>
            <a:ext cx="762000" cy="619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5" name="Line 77"/>
          <p:cNvSpPr>
            <a:spLocks noChangeShapeType="1"/>
          </p:cNvSpPr>
          <p:nvPr/>
        </p:nvSpPr>
        <p:spPr bwMode="auto">
          <a:xfrm>
            <a:off x="2538413" y="3367088"/>
            <a:ext cx="838200" cy="900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6" name="Line 78"/>
          <p:cNvSpPr>
            <a:spLocks noChangeShapeType="1"/>
          </p:cNvSpPr>
          <p:nvPr/>
        </p:nvSpPr>
        <p:spPr bwMode="auto">
          <a:xfrm>
            <a:off x="2690813" y="5500688"/>
            <a:ext cx="685800" cy="619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7" name="Line 79"/>
          <p:cNvSpPr>
            <a:spLocks noChangeShapeType="1"/>
          </p:cNvSpPr>
          <p:nvPr/>
        </p:nvSpPr>
        <p:spPr bwMode="auto">
          <a:xfrm>
            <a:off x="2614613" y="4510088"/>
            <a:ext cx="762000" cy="900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8" name="Line 80"/>
          <p:cNvSpPr>
            <a:spLocks noChangeShapeType="1"/>
          </p:cNvSpPr>
          <p:nvPr/>
        </p:nvSpPr>
        <p:spPr bwMode="auto">
          <a:xfrm flipV="1">
            <a:off x="2813050" y="6248400"/>
            <a:ext cx="681038" cy="142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69" name="Line 81"/>
          <p:cNvSpPr>
            <a:spLocks noChangeShapeType="1"/>
          </p:cNvSpPr>
          <p:nvPr/>
        </p:nvSpPr>
        <p:spPr bwMode="auto">
          <a:xfrm>
            <a:off x="2673350" y="5486400"/>
            <a:ext cx="966788" cy="5191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0" name="Line 82"/>
          <p:cNvSpPr>
            <a:spLocks noChangeShapeType="1"/>
          </p:cNvSpPr>
          <p:nvPr/>
        </p:nvSpPr>
        <p:spPr bwMode="auto">
          <a:xfrm>
            <a:off x="3657600" y="4495800"/>
            <a:ext cx="914400" cy="7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1" name="Line 83"/>
          <p:cNvSpPr>
            <a:spLocks noChangeShapeType="1"/>
          </p:cNvSpPr>
          <p:nvPr/>
        </p:nvSpPr>
        <p:spPr bwMode="auto">
          <a:xfrm>
            <a:off x="3727450" y="3429000"/>
            <a:ext cx="91440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2" name="Line 84"/>
          <p:cNvSpPr>
            <a:spLocks noChangeShapeType="1"/>
          </p:cNvSpPr>
          <p:nvPr/>
        </p:nvSpPr>
        <p:spPr bwMode="auto">
          <a:xfrm flipV="1">
            <a:off x="3868738" y="5562600"/>
            <a:ext cx="70326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3" name="Line 85"/>
          <p:cNvSpPr>
            <a:spLocks noChangeShapeType="1"/>
          </p:cNvSpPr>
          <p:nvPr/>
        </p:nvSpPr>
        <p:spPr bwMode="auto">
          <a:xfrm>
            <a:off x="3727450" y="4495800"/>
            <a:ext cx="7747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4" name="Line 86"/>
          <p:cNvSpPr>
            <a:spLocks noChangeShapeType="1"/>
          </p:cNvSpPr>
          <p:nvPr/>
        </p:nvSpPr>
        <p:spPr bwMode="auto">
          <a:xfrm flipV="1">
            <a:off x="4010025" y="6248400"/>
            <a:ext cx="7032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5" name="Line 87"/>
          <p:cNvSpPr>
            <a:spLocks noChangeShapeType="1"/>
          </p:cNvSpPr>
          <p:nvPr/>
        </p:nvSpPr>
        <p:spPr bwMode="auto">
          <a:xfrm>
            <a:off x="3868738" y="5638800"/>
            <a:ext cx="773112" cy="457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6" name="Line 88"/>
          <p:cNvSpPr>
            <a:spLocks noChangeShapeType="1"/>
          </p:cNvSpPr>
          <p:nvPr/>
        </p:nvSpPr>
        <p:spPr bwMode="auto">
          <a:xfrm flipV="1">
            <a:off x="5133975" y="5562600"/>
            <a:ext cx="8445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7" name="Line 89"/>
          <p:cNvSpPr>
            <a:spLocks noChangeShapeType="1"/>
          </p:cNvSpPr>
          <p:nvPr/>
        </p:nvSpPr>
        <p:spPr bwMode="auto">
          <a:xfrm>
            <a:off x="4994275" y="4724400"/>
            <a:ext cx="9144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8" name="Line 90"/>
          <p:cNvSpPr>
            <a:spLocks noChangeShapeType="1"/>
          </p:cNvSpPr>
          <p:nvPr/>
        </p:nvSpPr>
        <p:spPr bwMode="auto">
          <a:xfrm flipV="1">
            <a:off x="5345113" y="6248400"/>
            <a:ext cx="633412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79" name="Line 91"/>
          <p:cNvSpPr>
            <a:spLocks noChangeShapeType="1"/>
          </p:cNvSpPr>
          <p:nvPr/>
        </p:nvSpPr>
        <p:spPr bwMode="auto">
          <a:xfrm>
            <a:off x="5133975" y="5562600"/>
            <a:ext cx="914400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80" name="Line 92"/>
          <p:cNvSpPr>
            <a:spLocks noChangeShapeType="1"/>
          </p:cNvSpPr>
          <p:nvPr/>
        </p:nvSpPr>
        <p:spPr bwMode="auto">
          <a:xfrm flipV="1">
            <a:off x="6400800" y="6248400"/>
            <a:ext cx="112553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81" name="Line 93"/>
          <p:cNvSpPr>
            <a:spLocks noChangeShapeType="1"/>
          </p:cNvSpPr>
          <p:nvPr/>
        </p:nvSpPr>
        <p:spPr bwMode="auto">
          <a:xfrm>
            <a:off x="6470650" y="5638800"/>
            <a:ext cx="1055688" cy="533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82" name="Rectangle 94"/>
          <p:cNvSpPr>
            <a:spLocks noChangeArrowheads="1"/>
          </p:cNvSpPr>
          <p:nvPr/>
        </p:nvSpPr>
        <p:spPr bwMode="auto">
          <a:xfrm>
            <a:off x="3349625" y="3048000"/>
            <a:ext cx="4111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ym typeface="Symbol" panose="05050102010706020507" pitchFamily="18" charset="2"/>
              </a:rPr>
              <a:t>1</a:t>
            </a:r>
            <a:endParaRPr lang="zh-CN" altLang="en-US" sz="3200" baseline="-25000"/>
          </a:p>
        </p:txBody>
      </p:sp>
      <p:sp>
        <p:nvSpPr>
          <p:cNvPr id="677983" name="Rectangle 95"/>
          <p:cNvSpPr>
            <a:spLocks noChangeArrowheads="1"/>
          </p:cNvSpPr>
          <p:nvPr/>
        </p:nvSpPr>
        <p:spPr bwMode="auto">
          <a:xfrm>
            <a:off x="3349625" y="4191000"/>
            <a:ext cx="4111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ym typeface="Symbol" panose="05050102010706020507" pitchFamily="18" charset="2"/>
              </a:rPr>
              <a:t>7</a:t>
            </a:r>
            <a:endParaRPr lang="zh-CN" altLang="en-US" sz="3200" baseline="-25000"/>
          </a:p>
        </p:txBody>
      </p:sp>
      <p:sp>
        <p:nvSpPr>
          <p:cNvPr id="677984" name="Rectangle 96"/>
          <p:cNvSpPr>
            <a:spLocks noChangeArrowheads="1"/>
          </p:cNvSpPr>
          <p:nvPr/>
        </p:nvSpPr>
        <p:spPr bwMode="auto">
          <a:xfrm>
            <a:off x="3259138" y="5257800"/>
            <a:ext cx="6397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ym typeface="Symbol" panose="05050102010706020507" pitchFamily="18" charset="2"/>
              </a:rPr>
              <a:t>19</a:t>
            </a:r>
            <a:endParaRPr lang="zh-CN" altLang="en-US" sz="3200" baseline="-25000"/>
          </a:p>
        </p:txBody>
      </p:sp>
      <p:sp>
        <p:nvSpPr>
          <p:cNvPr id="677985" name="Rectangle 97"/>
          <p:cNvSpPr>
            <a:spLocks noChangeArrowheads="1"/>
          </p:cNvSpPr>
          <p:nvPr/>
        </p:nvSpPr>
        <p:spPr bwMode="auto">
          <a:xfrm>
            <a:off x="3470275" y="6019800"/>
            <a:ext cx="63976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ym typeface="Symbol" panose="05050102010706020507" pitchFamily="18" charset="2"/>
              </a:rPr>
              <a:t>37</a:t>
            </a:r>
            <a:endParaRPr lang="zh-CN" altLang="en-US" sz="3200" baseline="-25000"/>
          </a:p>
        </p:txBody>
      </p:sp>
      <p:sp>
        <p:nvSpPr>
          <p:cNvPr id="677986" name="Rectangle 98"/>
          <p:cNvSpPr>
            <a:spLocks noChangeArrowheads="1"/>
          </p:cNvSpPr>
          <p:nvPr/>
        </p:nvSpPr>
        <p:spPr bwMode="auto">
          <a:xfrm>
            <a:off x="4614863" y="43434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6</a:t>
            </a:r>
            <a:endParaRPr lang="zh-CN" altLang="en-US" sz="3200" baseline="-25000"/>
          </a:p>
        </p:txBody>
      </p:sp>
      <p:sp>
        <p:nvSpPr>
          <p:cNvPr id="677987" name="Rectangle 99"/>
          <p:cNvSpPr>
            <a:spLocks noChangeArrowheads="1"/>
          </p:cNvSpPr>
          <p:nvPr/>
        </p:nvSpPr>
        <p:spPr bwMode="auto">
          <a:xfrm>
            <a:off x="4594225" y="5257800"/>
            <a:ext cx="64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12</a:t>
            </a:r>
            <a:endParaRPr lang="zh-CN" altLang="en-US" sz="3200" baseline="-25000"/>
          </a:p>
        </p:txBody>
      </p:sp>
      <p:sp>
        <p:nvSpPr>
          <p:cNvPr id="677988" name="Rectangle 100"/>
          <p:cNvSpPr>
            <a:spLocks noChangeArrowheads="1"/>
          </p:cNvSpPr>
          <p:nvPr/>
        </p:nvSpPr>
        <p:spPr bwMode="auto">
          <a:xfrm>
            <a:off x="4665663" y="5943600"/>
            <a:ext cx="639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18</a:t>
            </a:r>
            <a:endParaRPr lang="zh-CN" altLang="en-US" sz="3200" baseline="-25000"/>
          </a:p>
        </p:txBody>
      </p:sp>
      <p:sp>
        <p:nvSpPr>
          <p:cNvPr id="677989" name="Rectangle 101"/>
          <p:cNvSpPr>
            <a:spLocks noChangeArrowheads="1"/>
          </p:cNvSpPr>
          <p:nvPr/>
        </p:nvSpPr>
        <p:spPr bwMode="auto">
          <a:xfrm>
            <a:off x="5951538" y="52578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6</a:t>
            </a:r>
            <a:endParaRPr lang="zh-CN" altLang="en-US" sz="3200" baseline="-25000"/>
          </a:p>
        </p:txBody>
      </p:sp>
      <p:sp>
        <p:nvSpPr>
          <p:cNvPr id="677990" name="Rectangle 102"/>
          <p:cNvSpPr>
            <a:spLocks noChangeArrowheads="1"/>
          </p:cNvSpPr>
          <p:nvPr/>
        </p:nvSpPr>
        <p:spPr bwMode="auto">
          <a:xfrm>
            <a:off x="5978525" y="5867400"/>
            <a:ext cx="492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6</a:t>
            </a:r>
            <a:endParaRPr lang="zh-CN" altLang="en-US" sz="3200" baseline="-25000"/>
          </a:p>
        </p:txBody>
      </p:sp>
      <p:sp>
        <p:nvSpPr>
          <p:cNvPr id="677991" name="Rectangle 103"/>
          <p:cNvSpPr>
            <a:spLocks noChangeArrowheads="1"/>
          </p:cNvSpPr>
          <p:nvPr/>
        </p:nvSpPr>
        <p:spPr bwMode="auto">
          <a:xfrm>
            <a:off x="7499350" y="5867400"/>
            <a:ext cx="41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ym typeface="Symbol" panose="05050102010706020507" pitchFamily="18" charset="2"/>
              </a:rPr>
              <a:t>0</a:t>
            </a:r>
            <a:endParaRPr lang="zh-CN" altLang="en-US" sz="3200" baseline="-25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7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7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7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7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7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7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7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7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7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7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7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7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62" grpId="0" animBg="1"/>
      <p:bldP spid="677963" grpId="0" animBg="1"/>
      <p:bldP spid="677964" grpId="0" animBg="1"/>
      <p:bldP spid="677965" grpId="0" animBg="1"/>
      <p:bldP spid="677966" grpId="0" animBg="1"/>
      <p:bldP spid="677967" grpId="0" animBg="1"/>
      <p:bldP spid="677968" grpId="0" animBg="1"/>
      <p:bldP spid="677969" grpId="0" animBg="1"/>
      <p:bldP spid="677970" grpId="0" animBg="1"/>
      <p:bldP spid="677971" grpId="0" animBg="1"/>
      <p:bldP spid="677972" grpId="0" animBg="1"/>
      <p:bldP spid="677973" grpId="0" animBg="1"/>
      <p:bldP spid="677974" grpId="0" animBg="1"/>
      <p:bldP spid="677975" grpId="0" animBg="1"/>
      <p:bldP spid="677976" grpId="0" animBg="1"/>
      <p:bldP spid="677977" grpId="0" animBg="1"/>
      <p:bldP spid="677978" grpId="0" animBg="1"/>
      <p:bldP spid="677979" grpId="0" animBg="1"/>
      <p:bldP spid="677980" grpId="0" animBg="1"/>
      <p:bldP spid="677981" grpId="0" animBg="1"/>
      <p:bldP spid="677982" grpId="0" autoUpdateAnimBg="0"/>
      <p:bldP spid="677983" grpId="0" autoUpdateAnimBg="0"/>
      <p:bldP spid="677984" grpId="0" autoUpdateAnimBg="0"/>
      <p:bldP spid="677985" grpId="0" autoUpdateAnimBg="0"/>
      <p:bldP spid="677986" grpId="0" autoUpdateAnimBg="0"/>
      <p:bldP spid="677987" grpId="0" autoUpdateAnimBg="0"/>
      <p:bldP spid="677988" grpId="0" autoUpdateAnimBg="0"/>
      <p:bldP spid="677989" grpId="0" autoUpdateAnimBg="0"/>
      <p:bldP spid="677990" grpId="0" autoUpdateAnimBg="0"/>
      <p:bldP spid="67799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70" y="211931"/>
            <a:ext cx="2877443" cy="6588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牛顿前插公式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838200"/>
            <a:ext cx="8721725" cy="7683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ea typeface="黑体" panose="02010609060101010101" pitchFamily="49" charset="-122"/>
              </a:rPr>
              <a:t>取间距为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h, </a:t>
            </a:r>
            <a:r>
              <a:rPr lang="zh-CN" altLang="en-US" sz="2800">
                <a:ea typeface="黑体" panose="02010609060101010101" pitchFamily="49" charset="-122"/>
              </a:rPr>
              <a:t>等距节点  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  <a:ea typeface="黑体" panose="02010609060101010101" pitchFamily="49" charset="-122"/>
              </a:rPr>
              <a:t>0 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800" baseline="-25000">
                <a:solidFill>
                  <a:schemeClr val="tx2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 </a:t>
            </a:r>
            <a:r>
              <a:rPr lang="zh-CN" altLang="en-US" sz="2800">
                <a:ea typeface="黑体" panose="02010609060101010101" pitchFamily="49" charset="-122"/>
              </a:rPr>
              <a:t>顺序建立牛顿差商公式</a:t>
            </a:r>
          </a:p>
        </p:txBody>
      </p:sp>
      <p:graphicFrame>
        <p:nvGraphicFramePr>
          <p:cNvPr id="655364" name="Object 4"/>
          <p:cNvGraphicFramePr>
            <a:graphicFrameLocks noChangeAspect="1"/>
          </p:cNvGraphicFramePr>
          <p:nvPr/>
        </p:nvGraphicFramePr>
        <p:xfrm>
          <a:off x="1547813" y="1600200"/>
          <a:ext cx="65913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3" imgW="2870200" imgH="914400" progId="Equation.DSMT4">
                  <p:embed/>
                </p:oleObj>
              </mc:Choice>
              <mc:Fallback>
                <p:oleObj name="Equation" r:id="rId3" imgW="28702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00200"/>
                        <a:ext cx="65913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27010" y="3807221"/>
            <a:ext cx="6794606" cy="905671"/>
            <a:chOff x="792163" y="3554413"/>
            <a:chExt cx="6794606" cy="905671"/>
          </a:xfrm>
        </p:grpSpPr>
        <p:sp>
          <p:nvSpPr>
            <p:cNvPr id="655365" name="Rectangle 5"/>
            <p:cNvSpPr>
              <a:spLocks noChangeArrowheads="1"/>
            </p:cNvSpPr>
            <p:nvPr/>
          </p:nvSpPr>
          <p:spPr bwMode="auto">
            <a:xfrm>
              <a:off x="792163" y="3794125"/>
              <a:ext cx="10842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/>
                <a:t>f</a:t>
              </a:r>
              <a:r>
                <a:rPr lang="en-US" altLang="zh-CN" dirty="0"/>
                <a:t>[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0 </a:t>
              </a:r>
              <a:r>
                <a:rPr lang="en-US" altLang="zh-CN" dirty="0"/>
                <a:t>, 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]=</a:t>
              </a:r>
              <a:endParaRPr lang="zh-CN" altLang="en-US" dirty="0"/>
            </a:p>
          </p:txBody>
        </p:sp>
        <p:sp>
          <p:nvSpPr>
            <p:cNvPr id="655366" name="Rectangle 6"/>
            <p:cNvSpPr>
              <a:spLocks noChangeArrowheads="1"/>
            </p:cNvSpPr>
            <p:nvPr/>
          </p:nvSpPr>
          <p:spPr bwMode="auto">
            <a:xfrm>
              <a:off x="1778715" y="3554413"/>
              <a:ext cx="6399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0</a:t>
              </a:r>
              <a:endParaRPr lang="zh-CN" altLang="en-US" sz="2400" baseline="-25000" dirty="0"/>
            </a:p>
          </p:txBody>
        </p:sp>
        <p:sp>
          <p:nvSpPr>
            <p:cNvPr id="655367" name="Line 7"/>
            <p:cNvSpPr>
              <a:spLocks noChangeShapeType="1"/>
            </p:cNvSpPr>
            <p:nvPr/>
          </p:nvSpPr>
          <p:spPr bwMode="auto">
            <a:xfrm>
              <a:off x="1822450" y="4016078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368" name="Rectangle 8"/>
            <p:cNvSpPr>
              <a:spLocks noChangeArrowheads="1"/>
            </p:cNvSpPr>
            <p:nvPr/>
          </p:nvSpPr>
          <p:spPr bwMode="auto">
            <a:xfrm>
              <a:off x="1900984" y="3999774"/>
              <a:ext cx="504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ym typeface="Symbol" panose="05050102010706020507" pitchFamily="18" charset="2"/>
                </a:rPr>
                <a:t>1!</a:t>
              </a:r>
              <a:r>
                <a:rPr lang="en-US" altLang="zh-CN" i="1" dirty="0">
                  <a:sym typeface="Symbol" panose="05050102010706020507" pitchFamily="18" charset="2"/>
                </a:rPr>
                <a:t>h</a:t>
              </a:r>
              <a:endParaRPr lang="zh-CN" altLang="en-US" i="1" dirty="0">
                <a:sym typeface="Symbol" panose="05050102010706020507" pitchFamily="18" charset="2"/>
              </a:endParaRPr>
            </a:p>
          </p:txBody>
        </p:sp>
        <p:sp>
          <p:nvSpPr>
            <p:cNvPr id="655369" name="Rectangle 9"/>
            <p:cNvSpPr>
              <a:spLocks noChangeArrowheads="1"/>
            </p:cNvSpPr>
            <p:nvPr/>
          </p:nvSpPr>
          <p:spPr bwMode="auto">
            <a:xfrm>
              <a:off x="2906712" y="3839029"/>
              <a:ext cx="1241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/>
                <a:t>f</a:t>
              </a:r>
              <a:r>
                <a:rPr lang="en-US" altLang="zh-CN" dirty="0"/>
                <a:t>[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]=</a:t>
              </a:r>
              <a:endParaRPr lang="zh-CN" altLang="en-US" dirty="0"/>
            </a:p>
          </p:txBody>
        </p:sp>
        <p:sp>
          <p:nvSpPr>
            <p:cNvPr id="655370" name="Rectangle 10"/>
            <p:cNvSpPr>
              <a:spLocks noChangeArrowheads="1"/>
            </p:cNvSpPr>
            <p:nvPr/>
          </p:nvSpPr>
          <p:spPr bwMode="auto">
            <a:xfrm>
              <a:off x="4083380" y="3599163"/>
              <a:ext cx="7537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zh-CN" altLang="en-US" sz="2400" baseline="30000" dirty="0">
                  <a:sym typeface="Symbol" panose="05050102010706020507" pitchFamily="18" charset="2"/>
                </a:rPr>
                <a:t>2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0</a:t>
              </a:r>
              <a:endParaRPr lang="zh-CN" altLang="en-US" sz="2400" baseline="-25000" dirty="0"/>
            </a:p>
          </p:txBody>
        </p:sp>
        <p:sp>
          <p:nvSpPr>
            <p:cNvPr id="655371" name="Line 11"/>
            <p:cNvSpPr>
              <a:spLocks noChangeShapeType="1"/>
            </p:cNvSpPr>
            <p:nvPr/>
          </p:nvSpPr>
          <p:spPr bwMode="auto">
            <a:xfrm>
              <a:off x="4176712" y="4060828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372" name="Rectangle 12"/>
            <p:cNvSpPr>
              <a:spLocks noChangeArrowheads="1"/>
            </p:cNvSpPr>
            <p:nvPr/>
          </p:nvSpPr>
          <p:spPr bwMode="auto">
            <a:xfrm>
              <a:off x="4218097" y="4090196"/>
              <a:ext cx="590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ym typeface="Symbol" panose="05050102010706020507" pitchFamily="18" charset="2"/>
                </a:rPr>
                <a:t>2!</a:t>
              </a:r>
              <a:r>
                <a:rPr lang="en-US" altLang="zh-CN" i="1" dirty="0">
                  <a:sym typeface="Symbol" panose="05050102010706020507" pitchFamily="18" charset="2"/>
                </a:rPr>
                <a:t>h</a:t>
              </a:r>
              <a:r>
                <a:rPr lang="en-US" altLang="zh-CN" baseline="30000" dirty="0">
                  <a:sym typeface="Symbol" panose="05050102010706020507" pitchFamily="18" charset="2"/>
                </a:rPr>
                <a:t>2</a:t>
              </a:r>
              <a:endParaRPr lang="zh-CN" altLang="en-US" baseline="30000" dirty="0">
                <a:sym typeface="Symbol" panose="05050102010706020507" pitchFamily="18" charset="2"/>
              </a:endParaRPr>
            </a:p>
          </p:txBody>
        </p:sp>
        <p:sp>
          <p:nvSpPr>
            <p:cNvPr id="655373" name="Rectangle 13"/>
            <p:cNvSpPr>
              <a:spLocks noChangeArrowheads="1"/>
            </p:cNvSpPr>
            <p:nvPr/>
          </p:nvSpPr>
          <p:spPr bwMode="auto">
            <a:xfrm>
              <a:off x="5265728" y="3832631"/>
              <a:ext cx="1547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 dirty="0"/>
                <a:t>f</a:t>
              </a:r>
              <a:r>
                <a:rPr lang="en-US" altLang="zh-CN" dirty="0"/>
                <a:t>[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0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2 </a:t>
              </a:r>
              <a:r>
                <a:rPr lang="en-US" altLang="zh-CN" dirty="0"/>
                <a:t>,</a:t>
              </a:r>
              <a:r>
                <a:rPr lang="en-US" altLang="zh-CN" i="1" dirty="0"/>
                <a:t>x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]=</a:t>
              </a:r>
              <a:endParaRPr lang="zh-CN" altLang="en-US" dirty="0"/>
            </a:p>
          </p:txBody>
        </p:sp>
        <p:sp>
          <p:nvSpPr>
            <p:cNvPr id="655374" name="Rectangle 14"/>
            <p:cNvSpPr>
              <a:spLocks noChangeArrowheads="1"/>
            </p:cNvSpPr>
            <p:nvPr/>
          </p:nvSpPr>
          <p:spPr bwMode="auto">
            <a:xfrm>
              <a:off x="6739491" y="3628531"/>
              <a:ext cx="758589" cy="473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ym typeface="Symbol" panose="05050102010706020507" pitchFamily="18" charset="2"/>
                </a:rPr>
                <a:t></a:t>
              </a:r>
              <a:r>
                <a:rPr lang="zh-CN" altLang="en-US" sz="2400" baseline="30000" dirty="0">
                  <a:sym typeface="Symbol" panose="05050102010706020507" pitchFamily="18" charset="2"/>
                </a:rPr>
                <a:t>3</a:t>
              </a:r>
              <a:r>
                <a:rPr lang="en-US" altLang="zh-CN" sz="2400" i="1" dirty="0"/>
                <a:t>y</a:t>
              </a:r>
              <a:r>
                <a:rPr lang="en-US" altLang="zh-CN" sz="2400" baseline="-25000" dirty="0"/>
                <a:t>0</a:t>
              </a:r>
              <a:endParaRPr lang="zh-CN" altLang="en-US" sz="2400" baseline="-25000" dirty="0"/>
            </a:p>
          </p:txBody>
        </p:sp>
        <p:sp>
          <p:nvSpPr>
            <p:cNvPr id="655375" name="Line 15"/>
            <p:cNvSpPr>
              <a:spLocks noChangeShapeType="1"/>
            </p:cNvSpPr>
            <p:nvPr/>
          </p:nvSpPr>
          <p:spPr bwMode="auto">
            <a:xfrm>
              <a:off x="6748569" y="4060828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376" name="Rectangle 16"/>
            <p:cNvSpPr>
              <a:spLocks noChangeArrowheads="1"/>
            </p:cNvSpPr>
            <p:nvPr/>
          </p:nvSpPr>
          <p:spPr bwMode="auto">
            <a:xfrm>
              <a:off x="6885556" y="4089829"/>
              <a:ext cx="590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ym typeface="Symbol" panose="05050102010706020507" pitchFamily="18" charset="2"/>
                </a:rPr>
                <a:t>3!</a:t>
              </a:r>
              <a:r>
                <a:rPr lang="en-US" altLang="zh-CN" i="1" dirty="0">
                  <a:sym typeface="Symbol" panose="05050102010706020507" pitchFamily="18" charset="2"/>
                </a:rPr>
                <a:t>h</a:t>
              </a:r>
              <a:r>
                <a:rPr lang="en-US" altLang="zh-CN" baseline="30000" dirty="0">
                  <a:sym typeface="Symbol" panose="05050102010706020507" pitchFamily="18" charset="2"/>
                </a:rPr>
                <a:t>3</a:t>
              </a:r>
              <a:endParaRPr lang="zh-CN" altLang="en-US" baseline="30000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544" y="4911731"/>
            <a:ext cx="8114481" cy="1757629"/>
            <a:chOff x="467544" y="4911731"/>
            <a:chExt cx="8114481" cy="1757629"/>
          </a:xfrm>
        </p:grpSpPr>
        <p:sp>
          <p:nvSpPr>
            <p:cNvPr id="8" name="矩形 7"/>
            <p:cNvSpPr/>
            <p:nvPr/>
          </p:nvSpPr>
          <p:spPr>
            <a:xfrm>
              <a:off x="467544" y="4911731"/>
              <a:ext cx="8114481" cy="1757629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378" name="Rectangle 18"/>
            <p:cNvSpPr>
              <a:spLocks noChangeArrowheads="1"/>
            </p:cNvSpPr>
            <p:nvPr/>
          </p:nvSpPr>
          <p:spPr bwMode="auto">
            <a:xfrm>
              <a:off x="588963" y="5105400"/>
              <a:ext cx="11112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 err="1"/>
                <a:t>N</a:t>
              </a:r>
              <a:r>
                <a:rPr lang="en-US" altLang="zh-CN" sz="3200" baseline="-25000" dirty="0" err="1"/>
                <a:t>n</a:t>
              </a:r>
              <a:r>
                <a:rPr lang="en-US" altLang="zh-CN" sz="3200" dirty="0"/>
                <a:t>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sp>
          <p:nvSpPr>
            <p:cNvPr id="655379" name="Rectangle 19"/>
            <p:cNvSpPr>
              <a:spLocks noChangeArrowheads="1"/>
            </p:cNvSpPr>
            <p:nvPr/>
          </p:nvSpPr>
          <p:spPr bwMode="auto">
            <a:xfrm>
              <a:off x="1465263" y="5135563"/>
              <a:ext cx="7826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 dirty="0"/>
                <a:t>=y</a:t>
              </a:r>
              <a:r>
                <a:rPr lang="en-US" altLang="zh-CN" sz="3200" baseline="-25000" dirty="0"/>
                <a:t>0</a:t>
              </a:r>
              <a:endParaRPr lang="zh-CN" altLang="en-US" sz="3200" baseline="-25000" dirty="0"/>
            </a:p>
          </p:txBody>
        </p:sp>
        <p:sp>
          <p:nvSpPr>
            <p:cNvPr id="655380" name="Rectangle 20"/>
            <p:cNvSpPr>
              <a:spLocks noChangeArrowheads="1"/>
            </p:cNvSpPr>
            <p:nvPr/>
          </p:nvSpPr>
          <p:spPr bwMode="auto">
            <a:xfrm>
              <a:off x="1985963" y="5135563"/>
              <a:ext cx="13954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 dirty="0"/>
                <a:t>+</a:t>
              </a:r>
              <a:r>
                <a:rPr lang="en-US" altLang="zh-CN" sz="3200" dirty="0"/>
                <a:t>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0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3287713" y="4983166"/>
              <a:ext cx="838200" cy="811213"/>
              <a:chOff x="2016" y="3139"/>
              <a:chExt cx="528" cy="511"/>
            </a:xfrm>
          </p:grpSpPr>
          <p:sp>
            <p:nvSpPr>
              <p:cNvPr id="45090" name="Rectangle 22"/>
              <p:cNvSpPr>
                <a:spLocks noChangeArrowheads="1"/>
              </p:cNvSpPr>
              <p:nvPr/>
            </p:nvSpPr>
            <p:spPr bwMode="auto">
              <a:xfrm>
                <a:off x="2021" y="3139"/>
                <a:ext cx="4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</a:t>
                </a:r>
                <a:r>
                  <a:rPr lang="en-US" altLang="zh-CN" sz="2400" i="1" dirty="0"/>
                  <a:t>y</a:t>
                </a:r>
                <a:r>
                  <a:rPr lang="en-US" altLang="zh-CN" sz="2400" baseline="-25000" dirty="0"/>
                  <a:t>0</a:t>
                </a:r>
                <a:endParaRPr lang="zh-CN" altLang="en-US" sz="2400" baseline="-25000" dirty="0"/>
              </a:p>
            </p:txBody>
          </p:sp>
          <p:sp>
            <p:nvSpPr>
              <p:cNvPr id="45091" name="Line 23"/>
              <p:cNvSpPr>
                <a:spLocks noChangeShapeType="1"/>
              </p:cNvSpPr>
              <p:nvPr/>
            </p:nvSpPr>
            <p:spPr bwMode="auto">
              <a:xfrm>
                <a:off x="2016" y="3465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2" name="Rectangle 24"/>
              <p:cNvSpPr>
                <a:spLocks noChangeArrowheads="1"/>
              </p:cNvSpPr>
              <p:nvPr/>
            </p:nvSpPr>
            <p:spPr bwMode="auto">
              <a:xfrm>
                <a:off x="2072" y="3417"/>
                <a:ext cx="3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sym typeface="Symbol" panose="05050102010706020507" pitchFamily="18" charset="2"/>
                  </a:rPr>
                  <a:t>1!</a:t>
                </a:r>
                <a:r>
                  <a:rPr lang="en-US" altLang="zh-CN" i="1">
                    <a:sym typeface="Symbol" panose="05050102010706020507" pitchFamily="18" charset="2"/>
                  </a:rPr>
                  <a:t>h</a:t>
                </a:r>
                <a:endParaRPr lang="zh-CN" altLang="en-US" i="1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55385" name="Rectangle 25"/>
            <p:cNvSpPr>
              <a:spLocks noChangeArrowheads="1"/>
            </p:cNvSpPr>
            <p:nvPr/>
          </p:nvSpPr>
          <p:spPr bwMode="auto">
            <a:xfrm>
              <a:off x="4024313" y="5135563"/>
              <a:ext cx="23669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 dirty="0"/>
                <a:t>+</a:t>
              </a:r>
              <a:r>
                <a:rPr lang="en-US" altLang="zh-CN" sz="3200" dirty="0"/>
                <a:t>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0</a:t>
              </a:r>
              <a:r>
                <a:rPr lang="en-US" altLang="zh-CN" sz="3200" dirty="0"/>
                <a:t>)(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1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6242029" y="4911731"/>
              <a:ext cx="855680" cy="893763"/>
              <a:chOff x="3876" y="3094"/>
              <a:chExt cx="540" cy="563"/>
            </a:xfrm>
          </p:grpSpPr>
          <p:sp>
            <p:nvSpPr>
              <p:cNvPr id="45087" name="Rectangle 27"/>
              <p:cNvSpPr>
                <a:spLocks noChangeArrowheads="1"/>
              </p:cNvSpPr>
              <p:nvPr/>
            </p:nvSpPr>
            <p:spPr bwMode="auto">
              <a:xfrm>
                <a:off x="3876" y="3094"/>
                <a:ext cx="4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</a:t>
                </a:r>
                <a:r>
                  <a:rPr lang="zh-CN" altLang="en-US" sz="2400" baseline="30000" dirty="0">
                    <a:sym typeface="Symbol" panose="05050102010706020507" pitchFamily="18" charset="2"/>
                  </a:rPr>
                  <a:t>2</a:t>
                </a:r>
                <a:r>
                  <a:rPr lang="en-US" altLang="zh-CN" sz="2400" i="1" dirty="0"/>
                  <a:t>y</a:t>
                </a:r>
                <a:r>
                  <a:rPr lang="en-US" altLang="zh-CN" sz="2400" baseline="-25000" dirty="0"/>
                  <a:t>0</a:t>
                </a:r>
                <a:endParaRPr lang="zh-CN" altLang="en-US" sz="2400" baseline="-25000" dirty="0"/>
              </a:p>
            </p:txBody>
          </p:sp>
          <p:sp>
            <p:nvSpPr>
              <p:cNvPr id="45088" name="Line 28"/>
              <p:cNvSpPr>
                <a:spLocks noChangeShapeType="1"/>
              </p:cNvSpPr>
              <p:nvPr/>
            </p:nvSpPr>
            <p:spPr bwMode="auto">
              <a:xfrm>
                <a:off x="3888" y="3417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9" name="Rectangle 29"/>
              <p:cNvSpPr>
                <a:spLocks noChangeArrowheads="1"/>
              </p:cNvSpPr>
              <p:nvPr/>
            </p:nvSpPr>
            <p:spPr bwMode="auto">
              <a:xfrm>
                <a:off x="3936" y="3424"/>
                <a:ext cx="37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ym typeface="Symbol" panose="05050102010706020507" pitchFamily="18" charset="2"/>
                  </a:rPr>
                  <a:t>2!</a:t>
                </a:r>
                <a:r>
                  <a:rPr lang="en-US" altLang="zh-CN" i="1" dirty="0">
                    <a:sym typeface="Symbol" panose="05050102010706020507" pitchFamily="18" charset="2"/>
                  </a:rPr>
                  <a:t>h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2</a:t>
                </a:r>
                <a:endParaRPr lang="zh-CN" altLang="en-US" baseline="30000" dirty="0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55390" name="Rectangle 30"/>
            <p:cNvSpPr>
              <a:spLocks noChangeArrowheads="1"/>
            </p:cNvSpPr>
            <p:nvPr/>
          </p:nvSpPr>
          <p:spPr bwMode="auto">
            <a:xfrm>
              <a:off x="977900" y="5859463"/>
              <a:ext cx="10747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i="1"/>
                <a:t>+…+</a:t>
              </a:r>
              <a:endParaRPr lang="zh-CN" altLang="en-US" sz="3200" i="1"/>
            </a:p>
          </p:txBody>
        </p:sp>
        <p:sp>
          <p:nvSpPr>
            <p:cNvPr id="655391" name="Rectangle 31"/>
            <p:cNvSpPr>
              <a:spLocks noChangeArrowheads="1"/>
            </p:cNvSpPr>
            <p:nvPr/>
          </p:nvSpPr>
          <p:spPr bwMode="auto">
            <a:xfrm>
              <a:off x="1822450" y="5859463"/>
              <a:ext cx="38671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/>
                <a:t>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0</a:t>
              </a:r>
              <a:r>
                <a:rPr lang="en-US" altLang="zh-CN" sz="3200" dirty="0"/>
                <a:t>)(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1</a:t>
              </a:r>
              <a:r>
                <a:rPr lang="en-US" altLang="zh-CN" sz="3200" dirty="0"/>
                <a:t>)… (</a:t>
              </a:r>
              <a:r>
                <a:rPr lang="en-US" altLang="zh-CN" sz="3200" i="1" dirty="0"/>
                <a:t>x</a:t>
              </a:r>
              <a:r>
                <a:rPr lang="en-US" altLang="zh-CN" sz="3200" dirty="0"/>
                <a:t>-</a:t>
              </a:r>
              <a:r>
                <a:rPr lang="en-US" altLang="zh-CN" sz="3200" i="1" dirty="0"/>
                <a:t>x</a:t>
              </a:r>
              <a:r>
                <a:rPr lang="en-US" altLang="zh-CN" sz="3200" baseline="-25000" dirty="0"/>
                <a:t>n-1</a:t>
              </a:r>
              <a:r>
                <a:rPr lang="en-US" altLang="zh-CN" sz="3200" dirty="0"/>
                <a:t>)</a:t>
              </a:r>
              <a:endParaRPr lang="zh-CN" altLang="en-US" sz="3200" dirty="0"/>
            </a:p>
          </p:txBody>
        </p: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5453035" y="5703888"/>
              <a:ext cx="855691" cy="814387"/>
              <a:chOff x="3876" y="3089"/>
              <a:chExt cx="540" cy="513"/>
            </a:xfrm>
          </p:grpSpPr>
          <p:sp>
            <p:nvSpPr>
              <p:cNvPr id="45084" name="Rectangle 33"/>
              <p:cNvSpPr>
                <a:spLocks noChangeArrowheads="1"/>
              </p:cNvSpPr>
              <p:nvPr/>
            </p:nvSpPr>
            <p:spPr bwMode="auto">
              <a:xfrm>
                <a:off x="3876" y="3089"/>
                <a:ext cx="47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</a:t>
                </a:r>
                <a:r>
                  <a:rPr lang="en-US" altLang="zh-CN" sz="2400" baseline="30000" dirty="0">
                    <a:sym typeface="Symbol" panose="05050102010706020507" pitchFamily="18" charset="2"/>
                  </a:rPr>
                  <a:t>n</a:t>
                </a:r>
                <a:r>
                  <a:rPr lang="en-US" altLang="zh-CN" sz="2400" i="1" dirty="0"/>
                  <a:t>y</a:t>
                </a:r>
                <a:r>
                  <a:rPr lang="en-US" altLang="zh-CN" sz="2400" baseline="-25000" dirty="0"/>
                  <a:t>0</a:t>
                </a:r>
                <a:endParaRPr lang="zh-CN" altLang="en-US" sz="2400" baseline="-25000" dirty="0"/>
              </a:p>
            </p:txBody>
          </p:sp>
          <p:sp>
            <p:nvSpPr>
              <p:cNvPr id="45085" name="Line 34"/>
              <p:cNvSpPr>
                <a:spLocks noChangeShapeType="1"/>
              </p:cNvSpPr>
              <p:nvPr/>
            </p:nvSpPr>
            <p:spPr bwMode="auto">
              <a:xfrm>
                <a:off x="3888" y="3417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6" name="Rectangle 35"/>
              <p:cNvSpPr>
                <a:spLocks noChangeArrowheads="1"/>
              </p:cNvSpPr>
              <p:nvPr/>
            </p:nvSpPr>
            <p:spPr bwMode="auto">
              <a:xfrm>
                <a:off x="3937" y="3369"/>
                <a:ext cx="37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 err="1">
                    <a:sym typeface="Symbol" panose="05050102010706020507" pitchFamily="18" charset="2"/>
                  </a:rPr>
                  <a:t>n!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h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endParaRPr lang="zh-CN" altLang="en-US" baseline="30000" dirty="0"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655397" name="Rectangle 37"/>
          <p:cNvSpPr>
            <a:spLocks noChangeArrowheads="1"/>
          </p:cNvSpPr>
          <p:nvPr/>
        </p:nvSpPr>
        <p:spPr bwMode="auto">
          <a:xfrm>
            <a:off x="609600" y="1600199"/>
            <a:ext cx="7972425" cy="2084343"/>
          </a:xfrm>
          <a:prstGeom prst="rect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6"/>
          <p:cNvGraphicFramePr>
            <a:graphicFrameLocks noChangeAspect="1"/>
          </p:cNvGraphicFramePr>
          <p:nvPr/>
        </p:nvGraphicFramePr>
        <p:xfrm>
          <a:off x="211138" y="1143000"/>
          <a:ext cx="8510587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9" name="Equation" r:id="rId3" imgW="3759200" imgH="914400" progId="Equation.3">
                  <p:embed/>
                </p:oleObj>
              </mc:Choice>
              <mc:Fallback>
                <p:oleObj name="Equation" r:id="rId3" imgW="37592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1143000"/>
                        <a:ext cx="8510587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7"/>
          <p:cNvSpPr>
            <a:spLocks noChangeArrowheads="1"/>
          </p:cNvSpPr>
          <p:nvPr/>
        </p:nvSpPr>
        <p:spPr bwMode="auto">
          <a:xfrm>
            <a:off x="695325" y="1676400"/>
            <a:ext cx="8026400" cy="1066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4" name="AutoShape 8"/>
          <p:cNvSpPr>
            <a:spLocks noChangeArrowheads="1"/>
          </p:cNvSpPr>
          <p:nvPr/>
        </p:nvSpPr>
        <p:spPr bwMode="auto">
          <a:xfrm>
            <a:off x="6194425" y="838200"/>
            <a:ext cx="1435100" cy="609600"/>
          </a:xfrm>
          <a:prstGeom prst="wedgeRoundRectCallout">
            <a:avLst>
              <a:gd name="adj1" fmla="val -71532"/>
              <a:gd name="adj2" fmla="val 89843"/>
              <a:gd name="adj3" fmla="val 16667"/>
            </a:avLst>
          </a:prstGeom>
          <a:solidFill>
            <a:schemeClr val="accent2"/>
          </a:solidFill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N</a:t>
            </a:r>
            <a:r>
              <a:rPr lang="en-US" altLang="zh-CN" sz="3200" baseline="-25000"/>
              <a:t>n</a:t>
            </a:r>
            <a:r>
              <a:rPr lang="en-US" altLang="zh-CN" sz="3200"/>
              <a:t>(x)</a:t>
            </a:r>
          </a:p>
        </p:txBody>
      </p:sp>
      <p:sp>
        <p:nvSpPr>
          <p:cNvPr id="46085" name="AutoShape 9"/>
          <p:cNvSpPr>
            <a:spLocks noChangeArrowheads="1"/>
          </p:cNvSpPr>
          <p:nvPr/>
        </p:nvSpPr>
        <p:spPr bwMode="auto">
          <a:xfrm>
            <a:off x="7315200" y="3429000"/>
            <a:ext cx="1389063" cy="609600"/>
          </a:xfrm>
          <a:prstGeom prst="wedgeRoundRectCallout">
            <a:avLst>
              <a:gd name="adj1" fmla="val -59704"/>
              <a:gd name="adj2" fmla="val -74481"/>
              <a:gd name="adj3" fmla="val 16667"/>
            </a:avLst>
          </a:prstGeom>
          <a:solidFill>
            <a:schemeClr val="accent2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R</a:t>
            </a:r>
            <a:r>
              <a:rPr lang="en-US" altLang="zh-CN" sz="3200" baseline="-25000"/>
              <a:t>n</a:t>
            </a:r>
            <a:r>
              <a:rPr lang="en-US" altLang="zh-CN" sz="3200"/>
              <a:t>(x)</a:t>
            </a: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542925" y="2819400"/>
            <a:ext cx="6781800" cy="533400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3019" name="Object 11"/>
          <p:cNvGraphicFramePr>
            <a:graphicFrameLocks noChangeAspect="1"/>
          </p:cNvGraphicFramePr>
          <p:nvPr/>
        </p:nvGraphicFramePr>
        <p:xfrm>
          <a:off x="733425" y="4375150"/>
          <a:ext cx="753427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" name="Equation" r:id="rId5" imgW="3213100" imgH="812800" progId="Equation.DSMT4">
                  <p:embed/>
                </p:oleObj>
              </mc:Choice>
              <mc:Fallback>
                <p:oleObj name="Equation" r:id="rId5" imgW="3213100" imgH="812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375150"/>
                        <a:ext cx="7534275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0" name="Object 12"/>
          <p:cNvGraphicFramePr>
            <a:graphicFrameLocks noChangeAspect="1"/>
          </p:cNvGraphicFramePr>
          <p:nvPr/>
        </p:nvGraphicFramePr>
        <p:xfrm>
          <a:off x="773113" y="3352800"/>
          <a:ext cx="190023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name="Equation" r:id="rId7" imgW="647779" imgH="380970" progId="Equation.3">
                  <p:embed/>
                </p:oleObj>
              </mc:Choice>
              <mc:Fallback>
                <p:oleObj name="Equation" r:id="rId7" imgW="647779" imgH="38097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352800"/>
                        <a:ext cx="1900237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20"/>
          <p:cNvSpPr txBox="1">
            <a:spLocks noChangeArrowheads="1"/>
          </p:cNvSpPr>
          <p:nvPr/>
        </p:nvSpPr>
        <p:spPr bwMode="auto">
          <a:xfrm>
            <a:off x="211138" y="228600"/>
            <a:ext cx="865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  <a:ea typeface="黑体" panose="02010609060101010101" pitchFamily="49" charset="-122"/>
              </a:rPr>
              <a:t>因         ,设         ,则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6090" name="Rectangle 22"/>
          <p:cNvSpPr>
            <a:spLocks noChangeArrowheads="1"/>
          </p:cNvSpPr>
          <p:nvPr/>
        </p:nvSpPr>
        <p:spPr bwMode="auto">
          <a:xfrm>
            <a:off x="4224338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1" name="Object 21"/>
          <p:cNvGraphicFramePr>
            <a:graphicFrameLocks noChangeAspect="1"/>
          </p:cNvGraphicFramePr>
          <p:nvPr/>
        </p:nvGraphicFramePr>
        <p:xfrm>
          <a:off x="703263" y="244475"/>
          <a:ext cx="1266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" r:id="rId9" imgW="749300" imgH="228600" progId="Equation.3">
                  <p:embed/>
                </p:oleObj>
              </mc:Choice>
              <mc:Fallback>
                <p:oleObj r:id="rId9" imgW="7493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44475"/>
                        <a:ext cx="1266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Rectangle 24"/>
          <p:cNvSpPr>
            <a:spLocks noChangeArrowheads="1"/>
          </p:cNvSpPr>
          <p:nvPr/>
        </p:nvSpPr>
        <p:spPr bwMode="auto">
          <a:xfrm>
            <a:off x="4251325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3" name="Object 23"/>
          <p:cNvGraphicFramePr>
            <a:graphicFrameLocks noChangeAspect="1"/>
          </p:cNvGraphicFramePr>
          <p:nvPr/>
        </p:nvGraphicFramePr>
        <p:xfrm>
          <a:off x="2941638" y="225425"/>
          <a:ext cx="1406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" r:id="rId11" imgW="698500" imgH="228600" progId="Equation.3">
                  <p:embed/>
                </p:oleObj>
              </mc:Choice>
              <mc:Fallback>
                <p:oleObj r:id="rId11" imgW="6985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225425"/>
                        <a:ext cx="1406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Rectangle 26"/>
          <p:cNvSpPr>
            <a:spLocks noChangeArrowheads="1"/>
          </p:cNvSpPr>
          <p:nvPr/>
        </p:nvSpPr>
        <p:spPr bwMode="auto">
          <a:xfrm>
            <a:off x="3644900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5" name="Object 25"/>
          <p:cNvGraphicFramePr>
            <a:graphicFrameLocks noChangeAspect="1"/>
          </p:cNvGraphicFramePr>
          <p:nvPr/>
        </p:nvGraphicFramePr>
        <p:xfrm>
          <a:off x="5027613" y="228600"/>
          <a:ext cx="3587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r:id="rId13" imgW="2006600" imgH="228600" progId="Equation.3">
                  <p:embed/>
                </p:oleObj>
              </mc:Choice>
              <mc:Fallback>
                <p:oleObj r:id="rId13" imgW="20066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228600"/>
                        <a:ext cx="3587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221" name="Group 141"/>
          <p:cNvGraphicFramePr>
            <a:graphicFrameLocks noGrp="1"/>
          </p:cNvGraphicFramePr>
          <p:nvPr/>
        </p:nvGraphicFramePr>
        <p:xfrm>
          <a:off x="1758950" y="533400"/>
          <a:ext cx="4994276" cy="4083053"/>
        </p:xfrm>
        <a:graphic>
          <a:graphicData uri="http://schemas.openxmlformats.org/drawingml/2006/table">
            <a:tbl>
              <a:tblPr/>
              <a:tblGrid>
                <a:gridCol w="63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4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1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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4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84410" marR="8441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7177" name="Object 100"/>
          <p:cNvGraphicFramePr>
            <a:graphicFrameLocks noChangeAspect="1"/>
          </p:cNvGraphicFramePr>
          <p:nvPr/>
        </p:nvGraphicFramePr>
        <p:xfrm>
          <a:off x="798513" y="4710113"/>
          <a:ext cx="740410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1" name="Equation" r:id="rId3" imgW="3213100" imgH="812800" progId="Equation.DSMT4">
                  <p:embed/>
                </p:oleObj>
              </mc:Choice>
              <mc:Fallback>
                <p:oleObj name="Equation" r:id="rId3" imgW="3213100" imgH="81280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710113"/>
                        <a:ext cx="740410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1" name="Line 101"/>
          <p:cNvSpPr>
            <a:spLocks noChangeShapeType="1"/>
          </p:cNvSpPr>
          <p:nvPr/>
        </p:nvSpPr>
        <p:spPr bwMode="auto">
          <a:xfrm>
            <a:off x="3024188" y="1143000"/>
            <a:ext cx="3306762" cy="289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659438" cy="6588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向后差分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93162" cy="4876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函数</a:t>
            </a:r>
            <a:r>
              <a:rPr lang="en-US" altLang="zh-CN" sz="2400" dirty="0">
                <a:ea typeface="黑体" panose="02010609060101010101" pitchFamily="49" charset="-122"/>
              </a:rPr>
              <a:t>y=f(x), </a:t>
            </a:r>
            <a:r>
              <a:rPr lang="zh-CN" altLang="en-US" sz="2400" dirty="0">
                <a:ea typeface="黑体" panose="02010609060101010101" pitchFamily="49" charset="-122"/>
              </a:rPr>
              <a:t>若记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=f(x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-h),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-2</a:t>
            </a:r>
            <a:r>
              <a:rPr lang="en-US" altLang="zh-CN" sz="2400" dirty="0">
                <a:ea typeface="黑体" panose="02010609060101010101" pitchFamily="49" charset="-122"/>
              </a:rPr>
              <a:t>=f(x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-2h),…</a:t>
            </a:r>
            <a:r>
              <a:rPr lang="zh-CN" altLang="en-US" sz="2400" dirty="0">
                <a:ea typeface="黑体" panose="02010609060101010101" pitchFamily="49" charset="-122"/>
              </a:rPr>
              <a:t>则各阶向后差分</a:t>
            </a: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一阶</a:t>
            </a:r>
            <a:r>
              <a:rPr lang="zh-CN" altLang="en-US" dirty="0"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 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，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 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，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 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， …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二阶  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zh-CN" altLang="en-US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- (y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-2</a:t>
            </a:r>
            <a:r>
              <a:rPr lang="en-US" altLang="zh-CN" sz="2400" dirty="0">
                <a:ea typeface="黑体" panose="02010609060101010101" pitchFamily="49" charset="-122"/>
              </a:rPr>
              <a:t> )=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- 2y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+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-2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            </a:t>
            </a:r>
            <a:r>
              <a:rPr lang="zh-CN" altLang="en-US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  </a:t>
            </a:r>
            <a:r>
              <a:rPr lang="en-US" altLang="zh-CN" sz="2400" dirty="0">
                <a:ea typeface="黑体" panose="02010609060101010101" pitchFamily="49" charset="-122"/>
              </a:rPr>
              <a:t>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(y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</a:t>
            </a:r>
            <a:r>
              <a:rPr lang="en-US" altLang="zh-CN" sz="2400" dirty="0">
                <a:ea typeface="黑体" panose="02010609060101010101" pitchFamily="49" charset="-122"/>
              </a:rPr>
              <a:t> )  =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- 2y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+ 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 </a:t>
            </a: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baseline="-25000" dirty="0">
                <a:ea typeface="黑体" panose="02010609060101010101" pitchFamily="49" charset="-122"/>
              </a:rPr>
              <a:t>              </a:t>
            </a:r>
            <a:r>
              <a:rPr lang="en-US" altLang="zh-CN" dirty="0">
                <a:ea typeface="黑体" panose="02010609060101010101" pitchFamily="49" charset="-122"/>
              </a:rPr>
              <a:t>…</a:t>
            </a:r>
            <a:endParaRPr lang="zh-CN" altLang="en-US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K</a:t>
            </a:r>
            <a:r>
              <a:rPr lang="zh-CN" altLang="en-US" sz="2800" dirty="0">
                <a:ea typeface="黑体" panose="02010609060101010101" pitchFamily="49" charset="-122"/>
              </a:rPr>
              <a:t>阶   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-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-1                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ea typeface="黑体" panose="02010609060101010101" pitchFamily="49" charset="-122"/>
              </a:rPr>
              <a:t>y</a:t>
            </a:r>
            <a:r>
              <a:rPr lang="en-US" altLang="zh-CN" sz="2400" baseline="-25000" dirty="0">
                <a:ea typeface="黑体" panose="02010609060101010101" pitchFamily="49" charset="-122"/>
              </a:rPr>
              <a:t>0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026"/>
          <p:cNvSpPr txBox="1">
            <a:spLocks noChangeArrowheads="1"/>
          </p:cNvSpPr>
          <p:nvPr/>
        </p:nvSpPr>
        <p:spPr bwMode="auto">
          <a:xfrm>
            <a:off x="280988" y="304800"/>
            <a:ext cx="8370887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同样利用向后差分可以得到牛顿向后插值公式</a:t>
            </a:r>
            <a:endParaRPr lang="zh-CN" altLang="en-US" sz="32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其中          ,公式</a:t>
            </a:r>
            <a:endParaRPr lang="zh-CN" altLang="en-US" sz="32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                     </a:t>
            </a:r>
            <a:endParaRPr lang="zh-CN" altLang="en-US" sz="3200" b="1" dirty="0"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称之为牛顿向后插值公式余项。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9155" name="Rectangle 1028"/>
          <p:cNvSpPr>
            <a:spLocks noChangeArrowheads="1"/>
          </p:cNvSpPr>
          <p:nvPr/>
        </p:nvSpPr>
        <p:spPr bwMode="auto">
          <a:xfrm>
            <a:off x="2370138" y="32385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6" name="Object 1027"/>
          <p:cNvGraphicFramePr>
            <a:graphicFrameLocks noChangeAspect="1"/>
          </p:cNvGraphicFramePr>
          <p:nvPr/>
        </p:nvGraphicFramePr>
        <p:xfrm>
          <a:off x="280988" y="1219200"/>
          <a:ext cx="808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r:id="rId3" imgW="4927600" imgH="393700" progId="Equation.3">
                  <p:embed/>
                </p:oleObj>
              </mc:Choice>
              <mc:Fallback>
                <p:oleObj r:id="rId3" imgW="4927600" imgH="393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219200"/>
                        <a:ext cx="808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1030"/>
          <p:cNvSpPr>
            <a:spLocks noChangeArrowheads="1"/>
          </p:cNvSpPr>
          <p:nvPr/>
        </p:nvSpPr>
        <p:spPr bwMode="auto">
          <a:xfrm>
            <a:off x="4154488" y="331470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8" name="Object 1029"/>
          <p:cNvGraphicFramePr>
            <a:graphicFrameLocks noChangeAspect="1"/>
          </p:cNvGraphicFramePr>
          <p:nvPr/>
        </p:nvGraphicFramePr>
        <p:xfrm>
          <a:off x="1195388" y="2286000"/>
          <a:ext cx="1828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r:id="rId5" imgW="901309" imgH="228501" progId="Equation.3">
                  <p:embed/>
                </p:oleObj>
              </mc:Choice>
              <mc:Fallback>
                <p:oleObj r:id="rId5" imgW="901309" imgH="228501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286000"/>
                        <a:ext cx="1828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1032"/>
          <p:cNvSpPr>
            <a:spLocks noChangeArrowheads="1"/>
          </p:cNvSpPr>
          <p:nvPr/>
        </p:nvSpPr>
        <p:spPr bwMode="auto">
          <a:xfrm>
            <a:off x="3076575" y="321945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60" name="Object 1031"/>
          <p:cNvGraphicFramePr>
            <a:graphicFrameLocks noChangeAspect="1"/>
          </p:cNvGraphicFramePr>
          <p:nvPr/>
        </p:nvGraphicFramePr>
        <p:xfrm>
          <a:off x="280988" y="2971800"/>
          <a:ext cx="79486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r:id="rId7" imgW="3238500" imgH="419100" progId="Equation.3">
                  <p:embed/>
                </p:oleObj>
              </mc:Choice>
              <mc:Fallback>
                <p:oleObj r:id="rId7" imgW="3238500" imgH="4191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2971800"/>
                        <a:ext cx="79486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73175" y="270382"/>
            <a:ext cx="62511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什么是插值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(Interpolation)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075" name="Group 3"/>
          <p:cNvGrpSpPr>
            <a:grpSpLocks/>
          </p:cNvGrpSpPr>
          <p:nvPr/>
        </p:nvGrpSpPr>
        <p:grpSpPr bwMode="auto">
          <a:xfrm>
            <a:off x="250825" y="908050"/>
            <a:ext cx="1447800" cy="4267200"/>
            <a:chOff x="192" y="192"/>
            <a:chExt cx="912" cy="2688"/>
          </a:xfrm>
        </p:grpSpPr>
        <p:sp>
          <p:nvSpPr>
            <p:cNvPr id="15372" name="Text Box 4"/>
            <p:cNvSpPr txBox="1">
              <a:spLocks noChangeArrowheads="1"/>
            </p:cNvSpPr>
            <p:nvPr/>
          </p:nvSpPr>
          <p:spPr bwMode="auto">
            <a:xfrm>
              <a:off x="336" y="192"/>
              <a:ext cx="50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F2FA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000" b="1">
                  <a:solidFill>
                    <a:srgbClr val="FF0000"/>
                  </a:solidFill>
                  <a:ea typeface="隶书" panose="02010509060101010101" pitchFamily="49" charset="-122"/>
                </a:rPr>
                <a:t>查 函 数 表</a:t>
              </a:r>
            </a:p>
          </p:txBody>
        </p:sp>
        <p:graphicFrame>
          <p:nvGraphicFramePr>
            <p:cNvPr id="15373" name="Object 5"/>
            <p:cNvGraphicFramePr>
              <a:graphicFrameLocks noChangeAspect="1"/>
            </p:cNvGraphicFramePr>
            <p:nvPr/>
          </p:nvGraphicFramePr>
          <p:xfrm>
            <a:off x="192" y="480"/>
            <a:ext cx="912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剪辑" r:id="rId4" imgW="2309813" imgH="3176588" progId="MS_ClipArt_Gallery.2">
                    <p:embed/>
                  </p:oleObj>
                </mc:Choice>
                <mc:Fallback>
                  <p:oleObj name="剪辑" r:id="rId4" imgW="2309813" imgH="3176588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480"/>
                          <a:ext cx="912" cy="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100000">
                                    <a:srgbClr val="F2FAF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78" name="Group 6"/>
          <p:cNvGrpSpPr>
            <a:grpSpLocks/>
          </p:cNvGrpSpPr>
          <p:nvPr/>
        </p:nvGrpSpPr>
        <p:grpSpPr bwMode="auto">
          <a:xfrm>
            <a:off x="1692275" y="1031875"/>
            <a:ext cx="7129463" cy="1028700"/>
            <a:chOff x="1152" y="264"/>
            <a:chExt cx="4464" cy="648"/>
          </a:xfrm>
        </p:grpSpPr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>
              <a:off x="1152" y="336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/>
            </a:p>
          </p:txBody>
        </p:sp>
        <p:graphicFrame>
          <p:nvGraphicFramePr>
            <p:cNvPr id="15371" name="Object 8"/>
            <p:cNvGraphicFramePr>
              <a:graphicFrameLocks noChangeAspect="1"/>
            </p:cNvGraphicFramePr>
            <p:nvPr/>
          </p:nvGraphicFramePr>
          <p:xfrm>
            <a:off x="3600" y="264"/>
            <a:ext cx="201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name="Equation" r:id="rId6" imgW="1397000" imgH="419100" progId="Equation.DSMT4">
                    <p:embed/>
                  </p:oleObj>
                </mc:Choice>
                <mc:Fallback>
                  <p:oleObj name="Equation" r:id="rId6" imgW="1397000" imgH="419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64"/>
                          <a:ext cx="2016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1763713" y="2009775"/>
          <a:ext cx="6286500" cy="365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文档" r:id="rId8" imgW="6294120" imgH="3584448" progId="Word.Document.8">
                  <p:embed/>
                </p:oleObj>
              </mc:Choice>
              <mc:Fallback>
                <p:oleObj name="文档" r:id="rId8" imgW="6294120" imgH="358444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09775"/>
                        <a:ext cx="6286500" cy="365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627313" y="124301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标准正态分布函数表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6732588" y="4724400"/>
            <a:ext cx="2286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求 </a:t>
            </a:r>
            <a:r>
              <a:rPr lang="zh-CN" altLang="en-US" sz="2800" b="1">
                <a:sym typeface="Symbol" panose="05050102010706020507" pitchFamily="18" charset="2"/>
              </a:rPr>
              <a:t> </a:t>
            </a:r>
            <a:r>
              <a:rPr lang="en-US" altLang="zh-CN" sz="2800" b="1">
                <a:sym typeface="Symbol" panose="05050102010706020507" pitchFamily="18" charset="2"/>
              </a:rPr>
              <a:t>(1.114)</a:t>
            </a:r>
            <a:endParaRPr lang="en-US" altLang="zh-CN" sz="2800" b="1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46037" y="5519737"/>
            <a:ext cx="8342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隶书" panose="02010509060101010101" pitchFamily="49" charset="-122"/>
                <a:sym typeface="Symbol" panose="05050102010706020507" pitchFamily="18" charset="2"/>
              </a:rPr>
              <a:t>(1.114)=0.8665 (0.86860.8665)0.4=0.8673</a:t>
            </a: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7958138" y="5404575"/>
            <a:ext cx="1152525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插值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/>
      <p:bldP spid="131083" grpId="0" animBg="1" autoUpdateAnimBg="0"/>
      <p:bldP spid="131084" grpId="0"/>
      <p:bldP spid="13108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83568" y="329297"/>
            <a:ext cx="4800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936750" y="652463"/>
            <a:ext cx="381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539552" y="1356629"/>
            <a:ext cx="77768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Lagrange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：要求用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Hermite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插值进行计算</a:t>
            </a:r>
          </a:p>
        </p:txBody>
      </p:sp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1"/>
          <p:cNvSpPr txBox="1">
            <a:spLocks noChangeArrowheads="1"/>
          </p:cNvSpPr>
          <p:nvPr/>
        </p:nvSpPr>
        <p:spPr bwMode="auto">
          <a:xfrm>
            <a:off x="2448560" y="40953"/>
            <a:ext cx="41173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插值的基本原理</a:t>
            </a:r>
          </a:p>
        </p:txBody>
      </p:sp>
      <p:sp>
        <p:nvSpPr>
          <p:cNvPr id="45153" name="Text Box 97"/>
          <p:cNvSpPr txBox="1">
            <a:spLocks noChangeArrowheads="1"/>
          </p:cNvSpPr>
          <p:nvPr/>
        </p:nvSpPr>
        <p:spPr bwMode="auto">
          <a:xfrm>
            <a:off x="457200" y="633556"/>
            <a:ext cx="3106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插值问题的提法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57200" y="1156451"/>
            <a:ext cx="8458200" cy="1866844"/>
            <a:chOff x="685800" y="1143000"/>
            <a:chExt cx="8458200" cy="1866844"/>
          </a:xfrm>
        </p:grpSpPr>
        <p:sp>
          <p:nvSpPr>
            <p:cNvPr id="2" name="矩形 1"/>
            <p:cNvSpPr/>
            <p:nvPr/>
          </p:nvSpPr>
          <p:spPr>
            <a:xfrm>
              <a:off x="723900" y="1219200"/>
              <a:ext cx="7808540" cy="179064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154" name="Group 98"/>
            <p:cNvGrpSpPr>
              <a:grpSpLocks/>
            </p:cNvGrpSpPr>
            <p:nvPr/>
          </p:nvGrpSpPr>
          <p:grpSpPr bwMode="auto">
            <a:xfrm>
              <a:off x="685800" y="1143000"/>
              <a:ext cx="8458200" cy="1206500"/>
              <a:chOff x="336" y="768"/>
              <a:chExt cx="5328" cy="760"/>
            </a:xfrm>
          </p:grpSpPr>
          <p:sp>
            <p:nvSpPr>
              <p:cNvPr id="16425" name="Text Box 99"/>
              <p:cNvSpPr txBox="1">
                <a:spLocks noChangeArrowheads="1"/>
              </p:cNvSpPr>
              <p:nvPr/>
            </p:nvSpPr>
            <p:spPr bwMode="auto">
              <a:xfrm>
                <a:off x="336" y="816"/>
                <a:ext cx="53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已知 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n+1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个节点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6426" name="Object 100"/>
              <p:cNvGraphicFramePr>
                <a:graphicFrameLocks noChangeAspect="1"/>
              </p:cNvGraphicFramePr>
              <p:nvPr/>
            </p:nvGraphicFramePr>
            <p:xfrm>
              <a:off x="1968" y="816"/>
              <a:ext cx="23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18" name="公式" r:id="rId4" imgW="1333500" imgH="241300" progId="Equation.3">
                      <p:embed/>
                    </p:oleObj>
                  </mc:Choice>
                  <mc:Fallback>
                    <p:oleObj name="公式" r:id="rId4" imgW="1333500" imgH="241300" progId="Equation.3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816"/>
                            <a:ext cx="235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7" name="Text Box 101"/>
              <p:cNvSpPr txBox="1">
                <a:spLocks noChangeArrowheads="1"/>
              </p:cNvSpPr>
              <p:nvPr/>
            </p:nvSpPr>
            <p:spPr bwMode="auto">
              <a:xfrm>
                <a:off x="4224" y="816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宋体" panose="02010600030101010101" pitchFamily="2" charset="-122"/>
                  </a:rPr>
                  <a:t>其中</a:t>
                </a: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6428" name="Object 102"/>
              <p:cNvGraphicFramePr>
                <a:graphicFrameLocks noChangeAspect="1"/>
              </p:cNvGraphicFramePr>
              <p:nvPr/>
            </p:nvGraphicFramePr>
            <p:xfrm>
              <a:off x="4752" y="768"/>
              <a:ext cx="344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19" name="公式" r:id="rId6" imgW="177646" imgH="241091" progId="Equation.3">
                      <p:embed/>
                    </p:oleObj>
                  </mc:Choice>
                  <mc:Fallback>
                    <p:oleObj name="公式" r:id="rId6" imgW="177646" imgH="241091" progId="Equation.3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768"/>
                            <a:ext cx="344" cy="4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9" name="Text Box 103"/>
              <p:cNvSpPr txBox="1">
                <a:spLocks noChangeArrowheads="1"/>
              </p:cNvSpPr>
              <p:nvPr/>
            </p:nvSpPr>
            <p:spPr bwMode="auto">
              <a:xfrm>
                <a:off x="336" y="1145"/>
                <a:ext cx="19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互不相同，不妨设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6430" name="Object 10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6761996"/>
                  </p:ext>
                </p:extLst>
              </p:nvPr>
            </p:nvGraphicFramePr>
            <p:xfrm>
              <a:off x="2248" y="1072"/>
              <a:ext cx="2799" cy="4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20" name="公式" r:id="rId8" imgW="1574800" imgH="228600" progId="Equation.3">
                      <p:embed/>
                    </p:oleObj>
                  </mc:Choice>
                  <mc:Fallback>
                    <p:oleObj name="公式" r:id="rId8" imgW="1574800" imgH="228600" progId="Equation.3">
                      <p:embed/>
                      <p:pic>
                        <p:nvPicPr>
                          <p:cNvPr id="0" name="Object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8" y="1072"/>
                            <a:ext cx="2799" cy="4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161" name="Group 105"/>
            <p:cNvGrpSpPr>
              <a:grpSpLocks/>
            </p:cNvGrpSpPr>
            <p:nvPr/>
          </p:nvGrpSpPr>
          <p:grpSpPr bwMode="auto">
            <a:xfrm>
              <a:off x="723900" y="2197044"/>
              <a:ext cx="6172200" cy="812800"/>
              <a:chOff x="336" y="1600"/>
              <a:chExt cx="3888" cy="512"/>
            </a:xfrm>
          </p:grpSpPr>
          <p:sp>
            <p:nvSpPr>
              <p:cNvPr id="16421" name="Text Box 106"/>
              <p:cNvSpPr txBox="1">
                <a:spLocks noChangeArrowheads="1"/>
              </p:cNvSpPr>
              <p:nvPr/>
            </p:nvSpPr>
            <p:spPr bwMode="auto">
              <a:xfrm>
                <a:off x="336" y="1680"/>
                <a:ext cx="15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求任一插值点</a:t>
                </a:r>
                <a:endParaRPr lang="zh-CN" altLang="en-US"/>
              </a:p>
            </p:txBody>
          </p:sp>
          <p:graphicFrame>
            <p:nvGraphicFramePr>
              <p:cNvPr id="16422" name="Object 107"/>
              <p:cNvGraphicFramePr>
                <a:graphicFrameLocks noChangeAspect="1"/>
              </p:cNvGraphicFramePr>
              <p:nvPr/>
            </p:nvGraphicFramePr>
            <p:xfrm>
              <a:off x="1776" y="1600"/>
              <a:ext cx="1084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21" name="公式" r:id="rId10" imgW="545626" imgH="253780" progId="Equation.3">
                      <p:embed/>
                    </p:oleObj>
                  </mc:Choice>
                  <mc:Fallback>
                    <p:oleObj name="公式" r:id="rId10" imgW="545626" imgH="253780" progId="Equation.3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600"/>
                            <a:ext cx="1084" cy="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3" name="Text Box 108"/>
              <p:cNvSpPr txBox="1">
                <a:spLocks noChangeArrowheads="1"/>
              </p:cNvSpPr>
              <p:nvPr/>
            </p:nvSpPr>
            <p:spPr bwMode="auto">
              <a:xfrm>
                <a:off x="2784" y="1680"/>
                <a:ext cx="11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处的插值</a:t>
                </a:r>
              </a:p>
            </p:txBody>
          </p:sp>
          <p:graphicFrame>
            <p:nvGraphicFramePr>
              <p:cNvPr id="16424" name="Object 109"/>
              <p:cNvGraphicFramePr>
                <a:graphicFrameLocks noChangeAspect="1"/>
              </p:cNvGraphicFramePr>
              <p:nvPr/>
            </p:nvGraphicFramePr>
            <p:xfrm>
              <a:off x="3741" y="1680"/>
              <a:ext cx="483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22" name="公式" r:id="rId12" imgW="215806" imgH="228501" progId="Equation.3">
                      <p:embed/>
                    </p:oleObj>
                  </mc:Choice>
                  <mc:Fallback>
                    <p:oleObj name="公式" r:id="rId12" imgW="215806" imgH="228501" progId="Equation.3">
                      <p:embed/>
                      <p:pic>
                        <p:nvPicPr>
                          <p:cNvPr id="0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1" y="1680"/>
                            <a:ext cx="483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166" name="Group 110"/>
          <p:cNvGrpSpPr>
            <a:grpSpLocks/>
          </p:cNvGrpSpPr>
          <p:nvPr/>
        </p:nvGrpSpPr>
        <p:grpSpPr bwMode="auto">
          <a:xfrm>
            <a:off x="1108075" y="3276600"/>
            <a:ext cx="4302125" cy="2667000"/>
            <a:chOff x="698" y="2064"/>
            <a:chExt cx="2710" cy="1680"/>
          </a:xfrm>
        </p:grpSpPr>
        <p:sp>
          <p:nvSpPr>
            <p:cNvPr id="16403" name="Line 111"/>
            <p:cNvSpPr>
              <a:spLocks noChangeShapeType="1"/>
            </p:cNvSpPr>
            <p:nvPr/>
          </p:nvSpPr>
          <p:spPr bwMode="auto">
            <a:xfrm flipV="1">
              <a:off x="960" y="206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Line 112"/>
            <p:cNvSpPr>
              <a:spLocks noChangeShapeType="1"/>
            </p:cNvSpPr>
            <p:nvPr/>
          </p:nvSpPr>
          <p:spPr bwMode="auto">
            <a:xfrm>
              <a:off x="960" y="345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Text Box 113"/>
            <p:cNvSpPr txBox="1">
              <a:spLocks noChangeArrowheads="1"/>
            </p:cNvSpPr>
            <p:nvPr/>
          </p:nvSpPr>
          <p:spPr bwMode="auto">
            <a:xfrm>
              <a:off x="1152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06" name="Text Box 114"/>
            <p:cNvSpPr txBox="1">
              <a:spLocks noChangeArrowheads="1"/>
            </p:cNvSpPr>
            <p:nvPr/>
          </p:nvSpPr>
          <p:spPr bwMode="auto">
            <a:xfrm>
              <a:off x="1488" y="26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07" name="Text Box 115"/>
            <p:cNvSpPr txBox="1">
              <a:spLocks noChangeArrowheads="1"/>
            </p:cNvSpPr>
            <p:nvPr/>
          </p:nvSpPr>
          <p:spPr bwMode="auto">
            <a:xfrm>
              <a:off x="1968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08" name="Text Box 116"/>
            <p:cNvSpPr txBox="1">
              <a:spLocks noChangeArrowheads="1"/>
            </p:cNvSpPr>
            <p:nvPr/>
          </p:nvSpPr>
          <p:spPr bwMode="auto">
            <a:xfrm>
              <a:off x="2880" y="26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09" name="Text Box 117"/>
            <p:cNvSpPr txBox="1">
              <a:spLocks noChangeArrowheads="1"/>
            </p:cNvSpPr>
            <p:nvPr/>
          </p:nvSpPr>
          <p:spPr bwMode="auto">
            <a:xfrm>
              <a:off x="2448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410" name="Line 118"/>
            <p:cNvSpPr>
              <a:spLocks noChangeShapeType="1"/>
            </p:cNvSpPr>
            <p:nvPr/>
          </p:nvSpPr>
          <p:spPr bwMode="auto">
            <a:xfrm>
              <a:off x="1248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119"/>
            <p:cNvSpPr>
              <a:spLocks noChangeShapeType="1"/>
            </p:cNvSpPr>
            <p:nvPr/>
          </p:nvSpPr>
          <p:spPr bwMode="auto">
            <a:xfrm>
              <a:off x="1584" y="27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120"/>
            <p:cNvSpPr>
              <a:spLocks noChangeShapeType="1"/>
            </p:cNvSpPr>
            <p:nvPr/>
          </p:nvSpPr>
          <p:spPr bwMode="auto">
            <a:xfrm>
              <a:off x="2976" y="27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Line 121"/>
            <p:cNvSpPr>
              <a:spLocks noChangeShapeType="1"/>
            </p:cNvSpPr>
            <p:nvPr/>
          </p:nvSpPr>
          <p:spPr bwMode="auto">
            <a:xfrm flipH="1">
              <a:off x="960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122"/>
            <p:cNvSpPr>
              <a:spLocks noChangeShapeType="1"/>
            </p:cNvSpPr>
            <p:nvPr/>
          </p:nvSpPr>
          <p:spPr bwMode="auto">
            <a:xfrm flipH="1">
              <a:off x="960" y="27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Text Box 123"/>
            <p:cNvSpPr txBox="1">
              <a:spLocks noChangeArrowheads="1"/>
            </p:cNvSpPr>
            <p:nvPr/>
          </p:nvSpPr>
          <p:spPr bwMode="auto">
            <a:xfrm>
              <a:off x="1152" y="345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ea typeface="隶书" panose="02010509060101010101" pitchFamily="49" charset="-122"/>
              </a:endParaRPr>
            </a:p>
          </p:txBody>
        </p:sp>
        <p:graphicFrame>
          <p:nvGraphicFramePr>
            <p:cNvPr id="16416" name="Object 124"/>
            <p:cNvGraphicFramePr>
              <a:graphicFrameLocks noChangeAspect="1"/>
            </p:cNvGraphicFramePr>
            <p:nvPr/>
          </p:nvGraphicFramePr>
          <p:xfrm>
            <a:off x="1134" y="3384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3" name="公式" r:id="rId14" imgW="165028" imgH="228501" progId="Equation.3">
                    <p:embed/>
                  </p:oleObj>
                </mc:Choice>
                <mc:Fallback>
                  <p:oleObj name="公式" r:id="rId14" imgW="165028" imgH="228501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3384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125"/>
            <p:cNvGraphicFramePr>
              <a:graphicFrameLocks noChangeAspect="1"/>
            </p:cNvGraphicFramePr>
            <p:nvPr/>
          </p:nvGraphicFramePr>
          <p:xfrm>
            <a:off x="1488" y="3360"/>
            <a:ext cx="24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4" name="公式" r:id="rId16" imgW="152268" imgH="215713" progId="Equation.3">
                    <p:embed/>
                  </p:oleObj>
                </mc:Choice>
                <mc:Fallback>
                  <p:oleObj name="公式" r:id="rId16" imgW="152268" imgH="215713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60"/>
                          <a:ext cx="24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126"/>
            <p:cNvGraphicFramePr>
              <a:graphicFrameLocks noChangeAspect="1"/>
            </p:cNvGraphicFramePr>
            <p:nvPr/>
          </p:nvGraphicFramePr>
          <p:xfrm>
            <a:off x="2894" y="3360"/>
            <a:ext cx="27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5" name="公式" r:id="rId18" imgW="177646" imgH="228402" progId="Equation.3">
                    <p:embed/>
                  </p:oleObj>
                </mc:Choice>
                <mc:Fallback>
                  <p:oleObj name="公式" r:id="rId18" imgW="177646" imgH="228402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3360"/>
                          <a:ext cx="27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9" name="Object 127"/>
            <p:cNvGraphicFramePr>
              <a:graphicFrameLocks noChangeAspect="1"/>
            </p:cNvGraphicFramePr>
            <p:nvPr/>
          </p:nvGraphicFramePr>
          <p:xfrm>
            <a:off x="698" y="2976"/>
            <a:ext cx="26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6" name="公式" r:id="rId20" imgW="177646" imgH="228402" progId="Equation.3">
                    <p:embed/>
                  </p:oleObj>
                </mc:Choice>
                <mc:Fallback>
                  <p:oleObj name="公式" r:id="rId20" imgW="177646" imgH="228402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" y="2976"/>
                          <a:ext cx="26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0" name="Object 128"/>
            <p:cNvGraphicFramePr>
              <a:graphicFrameLocks noChangeAspect="1"/>
            </p:cNvGraphicFramePr>
            <p:nvPr/>
          </p:nvGraphicFramePr>
          <p:xfrm>
            <a:off x="699" y="2592"/>
            <a:ext cx="26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7" name="公式" r:id="rId22" imgW="164885" imgH="215619" progId="Equation.3">
                    <p:embed/>
                  </p:oleObj>
                </mc:Choice>
                <mc:Fallback>
                  <p:oleObj name="公式" r:id="rId22" imgW="164885" imgH="215619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2592"/>
                          <a:ext cx="26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85" name="Group 129"/>
          <p:cNvGrpSpPr>
            <a:grpSpLocks/>
          </p:cNvGrpSpPr>
          <p:nvPr/>
        </p:nvGrpSpPr>
        <p:grpSpPr bwMode="auto">
          <a:xfrm>
            <a:off x="5867400" y="3500438"/>
            <a:ext cx="2819400" cy="990600"/>
            <a:chOff x="3696" y="2352"/>
            <a:chExt cx="1632" cy="624"/>
          </a:xfrm>
        </p:grpSpPr>
        <p:sp>
          <p:nvSpPr>
            <p:cNvPr id="16400" name="Text Box 130"/>
            <p:cNvSpPr txBox="1">
              <a:spLocks noChangeArrowheads="1"/>
            </p:cNvSpPr>
            <p:nvPr/>
          </p:nvSpPr>
          <p:spPr bwMode="auto">
            <a:xfrm>
              <a:off x="3696" y="2352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99"/>
                  </a:solidFill>
                  <a:ea typeface="魏碑" pitchFamily="49" charset="-122"/>
                </a:rPr>
                <a:t>节点可视为由</a:t>
              </a:r>
            </a:p>
          </p:txBody>
        </p:sp>
        <p:graphicFrame>
          <p:nvGraphicFramePr>
            <p:cNvPr id="16401" name="Object 131"/>
            <p:cNvGraphicFramePr>
              <a:graphicFrameLocks noChangeAspect="1"/>
            </p:cNvGraphicFramePr>
            <p:nvPr/>
          </p:nvGraphicFramePr>
          <p:xfrm>
            <a:off x="3696" y="2640"/>
            <a:ext cx="9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8" name="公式" r:id="rId24" imgW="571252" imgH="203112" progId="Equation.3">
                    <p:embed/>
                  </p:oleObj>
                </mc:Choice>
                <mc:Fallback>
                  <p:oleObj name="公式" r:id="rId24" imgW="571252" imgH="203112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40"/>
                          <a:ext cx="9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Text Box 132"/>
            <p:cNvSpPr txBox="1">
              <a:spLocks noChangeArrowheads="1"/>
            </p:cNvSpPr>
            <p:nvPr/>
          </p:nvSpPr>
          <p:spPr bwMode="auto">
            <a:xfrm>
              <a:off x="4608" y="264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3399"/>
                  </a:solidFill>
                  <a:ea typeface="魏碑" pitchFamily="49" charset="-122"/>
                </a:rPr>
                <a:t>产生</a:t>
              </a:r>
              <a:r>
                <a:rPr lang="en-US" altLang="zh-CN" sz="2800" b="1">
                  <a:solidFill>
                    <a:srgbClr val="003399"/>
                  </a:solidFill>
                  <a:ea typeface="魏碑" pitchFamily="49" charset="-122"/>
                </a:rPr>
                <a:t>,</a:t>
              </a:r>
              <a:endParaRPr lang="en-US" altLang="zh-CN" sz="2800">
                <a:solidFill>
                  <a:srgbClr val="003399"/>
                </a:solidFill>
                <a:ea typeface="魏碑" pitchFamily="49" charset="-122"/>
              </a:endParaRPr>
            </a:p>
          </p:txBody>
        </p:sp>
      </p:grpSp>
      <p:sp>
        <p:nvSpPr>
          <p:cNvPr id="45189" name="Text Box 133"/>
          <p:cNvSpPr txBox="1">
            <a:spLocks noChangeArrowheads="1"/>
          </p:cNvSpPr>
          <p:nvPr/>
        </p:nvSpPr>
        <p:spPr bwMode="auto">
          <a:xfrm>
            <a:off x="5943600" y="4648200"/>
            <a:ext cx="236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3399"/>
                </a:solidFill>
                <a:ea typeface="魏碑" pitchFamily="49" charset="-122"/>
              </a:rPr>
              <a:t>g</a:t>
            </a:r>
            <a:r>
              <a:rPr lang="zh-CN" altLang="en-US" sz="2800" b="1" dirty="0">
                <a:solidFill>
                  <a:srgbClr val="003399"/>
                </a:solidFill>
                <a:ea typeface="魏碑" pitchFamily="49" charset="-122"/>
              </a:rPr>
              <a:t>表达式复杂</a:t>
            </a:r>
            <a:r>
              <a:rPr lang="en-US" altLang="zh-CN" sz="2800" b="1" dirty="0">
                <a:solidFill>
                  <a:srgbClr val="003399"/>
                </a:solidFill>
                <a:ea typeface="魏碑" pitchFamily="49" charset="-122"/>
              </a:rPr>
              <a:t>,</a:t>
            </a:r>
            <a:r>
              <a:rPr lang="zh-CN" altLang="en-US" sz="2800" b="1" dirty="0">
                <a:solidFill>
                  <a:srgbClr val="003399"/>
                </a:solidFill>
                <a:ea typeface="魏碑" pitchFamily="49" charset="-122"/>
              </a:rPr>
              <a:t>甚至无表达式</a:t>
            </a:r>
            <a:endParaRPr lang="zh-CN" altLang="en-US" sz="2800" dirty="0">
              <a:solidFill>
                <a:srgbClr val="003399"/>
              </a:solidFill>
              <a:ea typeface="魏碑" pitchFamily="49" charset="-122"/>
            </a:endParaRPr>
          </a:p>
        </p:txBody>
      </p:sp>
      <p:sp>
        <p:nvSpPr>
          <p:cNvPr id="16393" name="Text Box 134"/>
          <p:cNvSpPr txBox="1">
            <a:spLocks noChangeArrowheads="1"/>
          </p:cNvSpPr>
          <p:nvPr/>
        </p:nvSpPr>
        <p:spPr bwMode="auto">
          <a:xfrm>
            <a:off x="2819400" y="5486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ea typeface="隶书" panose="02010509060101010101" pitchFamily="49" charset="-122"/>
            </a:endParaRPr>
          </a:p>
        </p:txBody>
      </p:sp>
      <p:grpSp>
        <p:nvGrpSpPr>
          <p:cNvPr id="45191" name="Group 135"/>
          <p:cNvGrpSpPr>
            <a:grpSpLocks/>
          </p:cNvGrpSpPr>
          <p:nvPr/>
        </p:nvGrpSpPr>
        <p:grpSpPr bwMode="auto">
          <a:xfrm>
            <a:off x="1019175" y="3810000"/>
            <a:ext cx="2333625" cy="2209800"/>
            <a:chOff x="642" y="2400"/>
            <a:chExt cx="1470" cy="1392"/>
          </a:xfrm>
        </p:grpSpPr>
        <p:sp>
          <p:nvSpPr>
            <p:cNvPr id="16395" name="Line 136"/>
            <p:cNvSpPr>
              <a:spLocks noChangeShapeType="1"/>
            </p:cNvSpPr>
            <p:nvPr/>
          </p:nvSpPr>
          <p:spPr bwMode="auto">
            <a:xfrm flipV="1">
              <a:off x="1872" y="268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137"/>
            <p:cNvSpPr txBox="1">
              <a:spLocks noChangeArrowheads="1"/>
            </p:cNvSpPr>
            <p:nvPr/>
          </p:nvSpPr>
          <p:spPr bwMode="auto">
            <a:xfrm>
              <a:off x="1728" y="259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Wingdings" panose="05000000000000000000" pitchFamily="2" charset="2"/>
                </a:rPr>
                <a:t>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6397" name="Line 138"/>
            <p:cNvSpPr>
              <a:spLocks noChangeShapeType="1"/>
            </p:cNvSpPr>
            <p:nvPr/>
          </p:nvSpPr>
          <p:spPr bwMode="auto">
            <a:xfrm flipH="1">
              <a:off x="960" y="268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8" name="Object 139"/>
            <p:cNvGraphicFramePr>
              <a:graphicFrameLocks noChangeAspect="1"/>
            </p:cNvGraphicFramePr>
            <p:nvPr/>
          </p:nvGraphicFramePr>
          <p:xfrm>
            <a:off x="1776" y="3456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29" name="公式" r:id="rId26" imgW="164957" imgH="203024" progId="Equation.3">
                    <p:embed/>
                  </p:oleObj>
                </mc:Choice>
                <mc:Fallback>
                  <p:oleObj name="公式" r:id="rId26" imgW="164957" imgH="203024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456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40"/>
            <p:cNvGraphicFramePr>
              <a:graphicFrameLocks noChangeAspect="1"/>
            </p:cNvGraphicFramePr>
            <p:nvPr/>
          </p:nvGraphicFramePr>
          <p:xfrm>
            <a:off x="642" y="2400"/>
            <a:ext cx="36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30" name="公式" r:id="rId28" imgW="177646" imgH="228402" progId="Equation.3">
                    <p:embed/>
                  </p:oleObj>
                </mc:Choice>
                <mc:Fallback>
                  <p:oleObj name="公式" r:id="rId28" imgW="177646" imgH="228402" progId="Equation.3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2400"/>
                          <a:ext cx="36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1968500" y="3416300"/>
            <a:ext cx="4419600" cy="2781300"/>
            <a:chOff x="624" y="2352"/>
            <a:chExt cx="2784" cy="1752"/>
          </a:xfrm>
        </p:grpSpPr>
        <p:sp>
          <p:nvSpPr>
            <p:cNvPr id="17431" name="Line 3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4"/>
            <p:cNvSpPr>
              <a:spLocks noChangeShapeType="1"/>
            </p:cNvSpPr>
            <p:nvPr/>
          </p:nvSpPr>
          <p:spPr bwMode="auto">
            <a:xfrm>
              <a:off x="960" y="374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Text Box 5"/>
            <p:cNvSpPr txBox="1">
              <a:spLocks noChangeArrowheads="1"/>
            </p:cNvSpPr>
            <p:nvPr/>
          </p:nvSpPr>
          <p:spPr bwMode="auto">
            <a:xfrm>
              <a:off x="1152" y="32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4" name="Text Box 6"/>
            <p:cNvSpPr txBox="1">
              <a:spLocks noChangeArrowheads="1"/>
            </p:cNvSpPr>
            <p:nvPr/>
          </p:nvSpPr>
          <p:spPr bwMode="auto">
            <a:xfrm>
              <a:off x="1488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5" name="Text Box 7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6" name="Text Box 8"/>
            <p:cNvSpPr txBox="1">
              <a:spLocks noChangeArrowheads="1"/>
            </p:cNvSpPr>
            <p:nvPr/>
          </p:nvSpPr>
          <p:spPr bwMode="auto">
            <a:xfrm>
              <a:off x="2880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7" name="Text Box 9"/>
            <p:cNvSpPr txBox="1">
              <a:spLocks noChangeArrowheads="1"/>
            </p:cNvSpPr>
            <p:nvPr/>
          </p:nvSpPr>
          <p:spPr bwMode="auto">
            <a:xfrm>
              <a:off x="2448" y="27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38" name="Line 10"/>
            <p:cNvSpPr>
              <a:spLocks noChangeShapeType="1"/>
            </p:cNvSpPr>
            <p:nvPr/>
          </p:nvSpPr>
          <p:spPr bwMode="auto">
            <a:xfrm>
              <a:off x="1248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11"/>
            <p:cNvSpPr>
              <a:spLocks noChangeShapeType="1"/>
            </p:cNvSpPr>
            <p:nvPr/>
          </p:nvSpPr>
          <p:spPr bwMode="auto">
            <a:xfrm>
              <a:off x="1584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12"/>
            <p:cNvSpPr>
              <a:spLocks noChangeShapeType="1"/>
            </p:cNvSpPr>
            <p:nvPr/>
          </p:nvSpPr>
          <p:spPr bwMode="auto">
            <a:xfrm>
              <a:off x="2976" y="30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13"/>
            <p:cNvSpPr>
              <a:spLocks noChangeShapeType="1"/>
            </p:cNvSpPr>
            <p:nvPr/>
          </p:nvSpPr>
          <p:spPr bwMode="auto">
            <a:xfrm flipH="1">
              <a:off x="960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14"/>
            <p:cNvSpPr>
              <a:spLocks noChangeShapeType="1"/>
            </p:cNvSpPr>
            <p:nvPr/>
          </p:nvSpPr>
          <p:spPr bwMode="auto">
            <a:xfrm flipH="1">
              <a:off x="960" y="307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Text Box 15"/>
            <p:cNvSpPr txBox="1">
              <a:spLocks noChangeArrowheads="1"/>
            </p:cNvSpPr>
            <p:nvPr/>
          </p:nvSpPr>
          <p:spPr bwMode="auto">
            <a:xfrm>
              <a:off x="1152" y="37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ea typeface="隶书" panose="02010509060101010101" pitchFamily="49" charset="-122"/>
              </a:endParaRPr>
            </a:p>
          </p:txBody>
        </p:sp>
        <p:graphicFrame>
          <p:nvGraphicFramePr>
            <p:cNvPr id="17444" name="Object 16"/>
            <p:cNvGraphicFramePr>
              <a:graphicFrameLocks noChangeAspect="1"/>
            </p:cNvGraphicFramePr>
            <p:nvPr/>
          </p:nvGraphicFramePr>
          <p:xfrm>
            <a:off x="1065" y="3648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3" name="公式" r:id="rId4" imgW="165028" imgH="228501" progId="Equation.3">
                    <p:embed/>
                  </p:oleObj>
                </mc:Choice>
                <mc:Fallback>
                  <p:oleObj name="公式" r:id="rId4" imgW="165028" imgH="22850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648"/>
                          <a:ext cx="32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5" name="Object 17"/>
            <p:cNvGraphicFramePr>
              <a:graphicFrameLocks noChangeAspect="1"/>
            </p:cNvGraphicFramePr>
            <p:nvPr/>
          </p:nvGraphicFramePr>
          <p:xfrm>
            <a:off x="1461" y="3662"/>
            <a:ext cx="30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4" name="公式" r:id="rId6" imgW="152268" imgH="215713" progId="Equation.3">
                    <p:embed/>
                  </p:oleObj>
                </mc:Choice>
                <mc:Fallback>
                  <p:oleObj name="公式" r:id="rId6" imgW="152268" imgH="2157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3662"/>
                          <a:ext cx="302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6" name="Object 18"/>
            <p:cNvGraphicFramePr>
              <a:graphicFrameLocks noChangeAspect="1"/>
            </p:cNvGraphicFramePr>
            <p:nvPr/>
          </p:nvGraphicFramePr>
          <p:xfrm>
            <a:off x="2820" y="3648"/>
            <a:ext cx="35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5" name="公式" r:id="rId8" imgW="177646" imgH="228402" progId="Equation.3">
                    <p:embed/>
                  </p:oleObj>
                </mc:Choice>
                <mc:Fallback>
                  <p:oleObj name="公式" r:id="rId8" imgW="177646" imgH="22840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3648"/>
                          <a:ext cx="35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7" name="Object 19"/>
            <p:cNvGraphicFramePr>
              <a:graphicFrameLocks noChangeAspect="1"/>
            </p:cNvGraphicFramePr>
            <p:nvPr/>
          </p:nvGraphicFramePr>
          <p:xfrm>
            <a:off x="624" y="3168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6" name="公式" r:id="rId10" imgW="177646" imgH="228402" progId="Equation.3">
                    <p:embed/>
                  </p:oleObj>
                </mc:Choice>
                <mc:Fallback>
                  <p:oleObj name="公式" r:id="rId10" imgW="177646" imgH="22840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68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20"/>
            <p:cNvGraphicFramePr>
              <a:graphicFrameLocks noChangeAspect="1"/>
            </p:cNvGraphicFramePr>
            <p:nvPr/>
          </p:nvGraphicFramePr>
          <p:xfrm>
            <a:off x="636" y="2846"/>
            <a:ext cx="328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7" name="公式" r:id="rId12" imgW="164885" imgH="215619" progId="Equation.3">
                    <p:embed/>
                  </p:oleObj>
                </mc:Choice>
                <mc:Fallback>
                  <p:oleObj name="公式" r:id="rId12" imgW="164885" imgH="21561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2846"/>
                          <a:ext cx="328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139700" y="712258"/>
            <a:ext cx="44614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400" b="0" dirty="0"/>
              <a:t>求解插值问题的基本思路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6404" y="1236274"/>
            <a:ext cx="9230591" cy="2048263"/>
            <a:chOff x="53109" y="1340768"/>
            <a:chExt cx="9230591" cy="2048263"/>
          </a:xfrm>
        </p:grpSpPr>
        <p:sp>
          <p:nvSpPr>
            <p:cNvPr id="2" name="矩形 1"/>
            <p:cNvSpPr/>
            <p:nvPr/>
          </p:nvSpPr>
          <p:spPr>
            <a:xfrm>
              <a:off x="158750" y="1340768"/>
              <a:ext cx="8877746" cy="204826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030" name="Group 22"/>
            <p:cNvGrpSpPr>
              <a:grpSpLocks/>
            </p:cNvGrpSpPr>
            <p:nvPr/>
          </p:nvGrpSpPr>
          <p:grpSpPr bwMode="auto">
            <a:xfrm>
              <a:off x="53109" y="1434818"/>
              <a:ext cx="9230591" cy="1287463"/>
              <a:chOff x="41" y="672"/>
              <a:chExt cx="5863" cy="811"/>
            </a:xfrm>
          </p:grpSpPr>
          <p:sp>
            <p:nvSpPr>
              <p:cNvPr id="17427" name="Text Box 23"/>
              <p:cNvSpPr txBox="1">
                <a:spLocks noChangeArrowheads="1"/>
              </p:cNvSpPr>
              <p:nvPr/>
            </p:nvSpPr>
            <p:spPr bwMode="auto">
              <a:xfrm>
                <a:off x="96" y="672"/>
                <a:ext cx="47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构造一个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(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相对简单的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)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函数</a:t>
                </a:r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7428" name="Object 24"/>
              <p:cNvGraphicFramePr>
                <a:graphicFrameLocks noChangeAspect="1"/>
              </p:cNvGraphicFramePr>
              <p:nvPr/>
            </p:nvGraphicFramePr>
            <p:xfrm>
              <a:off x="2903" y="672"/>
              <a:ext cx="103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08" name="公式" r:id="rId14" imgW="622030" imgH="203112" progId="Equation.3">
                      <p:embed/>
                    </p:oleObj>
                  </mc:Choice>
                  <mc:Fallback>
                    <p:oleObj name="公式" r:id="rId14" imgW="622030" imgH="203112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3" y="672"/>
                            <a:ext cx="1039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9" name="Text Box 25"/>
              <p:cNvSpPr txBox="1">
                <a:spLocks noChangeArrowheads="1"/>
              </p:cNvSpPr>
              <p:nvPr/>
            </p:nvSpPr>
            <p:spPr bwMode="auto">
              <a:xfrm>
                <a:off x="3888" y="672"/>
                <a:ext cx="2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宋体" panose="02010600030101010101" pitchFamily="2" charset="-122"/>
                  </a:rPr>
                  <a:t>通过全部节点</a:t>
                </a:r>
                <a:r>
                  <a:rPr lang="en-US" altLang="zh-CN" sz="2800" b="1">
                    <a:latin typeface="宋体" panose="02010600030101010101" pitchFamily="2" charset="-122"/>
                  </a:rPr>
                  <a:t>,</a:t>
                </a:r>
                <a:r>
                  <a:rPr lang="zh-CN" altLang="en-US" sz="2800" b="1">
                    <a:latin typeface="宋体" panose="02010600030101010101" pitchFamily="2" charset="-122"/>
                  </a:rPr>
                  <a:t>即</a:t>
                </a:r>
                <a:endParaRPr lang="zh-CN" altLang="en-US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17430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3933986"/>
                  </p:ext>
                </p:extLst>
              </p:nvPr>
            </p:nvGraphicFramePr>
            <p:xfrm>
              <a:off x="41" y="1003"/>
              <a:ext cx="3940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09" name="公式" r:id="rId16" imgW="1548728" imgH="241195" progId="Equation.3">
                      <p:embed/>
                    </p:oleObj>
                  </mc:Choice>
                  <mc:Fallback>
                    <p:oleObj name="公式" r:id="rId16" imgW="1548728" imgH="241195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" y="1003"/>
                            <a:ext cx="3940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1035" name="Group 27"/>
            <p:cNvGrpSpPr>
              <a:grpSpLocks/>
            </p:cNvGrpSpPr>
            <p:nvPr/>
          </p:nvGrpSpPr>
          <p:grpSpPr bwMode="auto">
            <a:xfrm>
              <a:off x="158750" y="2601631"/>
              <a:ext cx="6134100" cy="787400"/>
              <a:chOff x="240" y="1776"/>
              <a:chExt cx="3864" cy="496"/>
            </a:xfrm>
          </p:grpSpPr>
          <p:sp>
            <p:nvSpPr>
              <p:cNvPr id="17423" name="Text Box 28"/>
              <p:cNvSpPr txBox="1">
                <a:spLocks noChangeArrowheads="1"/>
              </p:cNvSpPr>
              <p:nvPr/>
            </p:nvSpPr>
            <p:spPr bwMode="auto">
              <a:xfrm>
                <a:off x="240" y="1872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/>
                  <a:t>再用</a:t>
                </a:r>
                <a:endParaRPr lang="zh-CN" altLang="en-US" dirty="0"/>
              </a:p>
            </p:txBody>
          </p:sp>
          <p:graphicFrame>
            <p:nvGraphicFramePr>
              <p:cNvPr id="17424" name="Object 29"/>
              <p:cNvGraphicFramePr>
                <a:graphicFrameLocks noChangeAspect="1"/>
              </p:cNvGraphicFramePr>
              <p:nvPr/>
            </p:nvGraphicFramePr>
            <p:xfrm>
              <a:off x="756" y="1872"/>
              <a:ext cx="54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0" name="公式" r:id="rId18" imgW="342751" imgH="203112" progId="Equation.3">
                      <p:embed/>
                    </p:oleObj>
                  </mc:Choice>
                  <mc:Fallback>
                    <p:oleObj name="公式" r:id="rId18" imgW="342751" imgH="203112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6" y="1872"/>
                            <a:ext cx="540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5" name="Text Box 30"/>
              <p:cNvSpPr txBox="1">
                <a:spLocks noChangeArrowheads="1"/>
              </p:cNvSpPr>
              <p:nvPr/>
            </p:nvSpPr>
            <p:spPr bwMode="auto">
              <a:xfrm>
                <a:off x="1248" y="1872"/>
                <a:ext cx="14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/>
                  <a:t>计算插值，即</a:t>
                </a:r>
              </a:p>
            </p:txBody>
          </p:sp>
          <p:graphicFrame>
            <p:nvGraphicFramePr>
              <p:cNvPr id="17426" name="Object 31"/>
              <p:cNvGraphicFramePr>
                <a:graphicFrameLocks noChangeAspect="1"/>
              </p:cNvGraphicFramePr>
              <p:nvPr/>
            </p:nvGraphicFramePr>
            <p:xfrm>
              <a:off x="2685" y="1776"/>
              <a:ext cx="1419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1" name="公式" r:id="rId20" imgW="723586" imgH="228501" progId="Equation.3">
                      <p:embed/>
                    </p:oleObj>
                  </mc:Choice>
                  <mc:Fallback>
                    <p:oleObj name="公式" r:id="rId20" imgW="723586" imgH="228501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5" y="1776"/>
                            <a:ext cx="1419" cy="4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1040" name="Freeform 32"/>
          <p:cNvSpPr>
            <a:spLocks/>
          </p:cNvSpPr>
          <p:nvPr/>
        </p:nvSpPr>
        <p:spPr bwMode="auto">
          <a:xfrm>
            <a:off x="2959100" y="4292600"/>
            <a:ext cx="2743200" cy="723900"/>
          </a:xfrm>
          <a:custGeom>
            <a:avLst/>
            <a:gdLst>
              <a:gd name="T0" fmla="*/ 0 w 1728"/>
              <a:gd name="T1" fmla="*/ 723900 h 456"/>
              <a:gd name="T2" fmla="*/ 533400 w 1728"/>
              <a:gd name="T3" fmla="*/ 266700 h 456"/>
              <a:gd name="T4" fmla="*/ 1295400 w 1728"/>
              <a:gd name="T5" fmla="*/ 38100 h 456"/>
              <a:gd name="T6" fmla="*/ 2057400 w 1728"/>
              <a:gd name="T7" fmla="*/ 38100 h 456"/>
              <a:gd name="T8" fmla="*/ 2743200 w 1728"/>
              <a:gd name="T9" fmla="*/ 266700 h 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8" h="456">
                <a:moveTo>
                  <a:pt x="0" y="456"/>
                </a:moveTo>
                <a:cubicBezTo>
                  <a:pt x="100" y="348"/>
                  <a:pt x="200" y="240"/>
                  <a:pt x="336" y="168"/>
                </a:cubicBezTo>
                <a:cubicBezTo>
                  <a:pt x="472" y="96"/>
                  <a:pt x="656" y="48"/>
                  <a:pt x="816" y="24"/>
                </a:cubicBezTo>
                <a:cubicBezTo>
                  <a:pt x="976" y="0"/>
                  <a:pt x="1144" y="0"/>
                  <a:pt x="1296" y="24"/>
                </a:cubicBezTo>
                <a:cubicBezTo>
                  <a:pt x="1448" y="48"/>
                  <a:pt x="1656" y="144"/>
                  <a:pt x="1728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041" name="Group 33"/>
          <p:cNvGrpSpPr>
            <a:grpSpLocks/>
          </p:cNvGrpSpPr>
          <p:nvPr/>
        </p:nvGrpSpPr>
        <p:grpSpPr bwMode="auto">
          <a:xfrm>
            <a:off x="2425700" y="3757613"/>
            <a:ext cx="1981200" cy="2401887"/>
            <a:chOff x="912" y="2567"/>
            <a:chExt cx="1248" cy="1513"/>
          </a:xfrm>
        </p:grpSpPr>
        <p:sp>
          <p:nvSpPr>
            <p:cNvPr id="17417" name="Line 34"/>
            <p:cNvSpPr>
              <a:spLocks noChangeShapeType="1"/>
            </p:cNvSpPr>
            <p:nvPr/>
          </p:nvSpPr>
          <p:spPr bwMode="auto">
            <a:xfrm flipV="1">
              <a:off x="1872" y="29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Text Box 35"/>
            <p:cNvSpPr txBox="1">
              <a:spLocks noChangeArrowheads="1"/>
            </p:cNvSpPr>
            <p:nvPr/>
          </p:nvSpPr>
          <p:spPr bwMode="auto">
            <a:xfrm>
              <a:off x="1728" y="288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隶书" panose="02010509060101010101" pitchFamily="49" charset="-122"/>
                  <a:sym typeface="Wingdings" panose="05000000000000000000" pitchFamily="2" charset="2"/>
                </a:rPr>
                <a:t></a:t>
              </a:r>
              <a:endParaRPr lang="en-US" altLang="zh-CN">
                <a:ea typeface="隶书" panose="02010509060101010101" pitchFamily="49" charset="-122"/>
              </a:endParaRPr>
            </a:p>
          </p:txBody>
        </p:sp>
        <p:sp>
          <p:nvSpPr>
            <p:cNvPr id="17419" name="Line 36"/>
            <p:cNvSpPr>
              <a:spLocks noChangeShapeType="1"/>
            </p:cNvSpPr>
            <p:nvPr/>
          </p:nvSpPr>
          <p:spPr bwMode="auto">
            <a:xfrm flipH="1">
              <a:off x="960" y="297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Text Box 37"/>
            <p:cNvSpPr txBox="1">
              <a:spLocks noChangeArrowheads="1"/>
            </p:cNvSpPr>
            <p:nvPr/>
          </p:nvSpPr>
          <p:spPr bwMode="auto">
            <a:xfrm>
              <a:off x="1776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ea typeface="隶书" panose="02010509060101010101" pitchFamily="49" charset="-122"/>
              </a:endParaRPr>
            </a:p>
          </p:txBody>
        </p:sp>
        <p:graphicFrame>
          <p:nvGraphicFramePr>
            <p:cNvPr id="17421" name="Object 38"/>
            <p:cNvGraphicFramePr>
              <a:graphicFrameLocks noChangeAspect="1"/>
            </p:cNvGraphicFramePr>
            <p:nvPr/>
          </p:nvGraphicFramePr>
          <p:xfrm>
            <a:off x="1776" y="3696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2" name="公式" r:id="rId22" imgW="164957" imgH="203024" progId="Equation.3">
                    <p:embed/>
                  </p:oleObj>
                </mc:Choice>
                <mc:Fallback>
                  <p:oleObj name="公式" r:id="rId22" imgW="164957" imgH="203024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96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39"/>
            <p:cNvGraphicFramePr>
              <a:graphicFrameLocks noChangeAspect="1"/>
            </p:cNvGraphicFramePr>
            <p:nvPr/>
          </p:nvGraphicFramePr>
          <p:xfrm>
            <a:off x="912" y="2567"/>
            <a:ext cx="41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3" name="公式" r:id="rId24" imgW="177646" imgH="228402" progId="Equation.3">
                    <p:embed/>
                  </p:oleObj>
                </mc:Choice>
                <mc:Fallback>
                  <p:oleObj name="公式" r:id="rId24" imgW="177646" imgH="22840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67"/>
                          <a:ext cx="414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6" name="Text Box 40"/>
          <p:cNvSpPr txBox="1">
            <a:spLocks noChangeArrowheads="1"/>
          </p:cNvSpPr>
          <p:nvPr/>
        </p:nvSpPr>
        <p:spPr bwMode="auto">
          <a:xfrm>
            <a:off x="2405598" y="78799"/>
            <a:ext cx="36271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</a:rPr>
              <a:t>插值的基本原理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78160" y="231253"/>
            <a:ext cx="79208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defRPr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拉格朗日</a:t>
            </a:r>
            <a:r>
              <a:rPr lang="en-US" altLang="zh-CN" sz="3600" dirty="0">
                <a:solidFill>
                  <a:srgbClr val="FF0000"/>
                </a:solidFill>
              </a:rPr>
              <a:t>(Lagrange)</a:t>
            </a:r>
            <a:r>
              <a:rPr lang="zh-CN" altLang="en-US" sz="3600" dirty="0">
                <a:solidFill>
                  <a:srgbClr val="FF0000"/>
                </a:solidFill>
              </a:rPr>
              <a:t>多项式插值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42298" y="905108"/>
            <a:ext cx="4032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插值多项式唯一性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21150"/>
              </p:ext>
            </p:extLst>
          </p:nvPr>
        </p:nvGraphicFramePr>
        <p:xfrm>
          <a:off x="450124" y="1530032"/>
          <a:ext cx="784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公式" r:id="rId4" imgW="2565400" imgH="241300" progId="Equation.3">
                  <p:embed/>
                </p:oleObj>
              </mc:Choice>
              <mc:Fallback>
                <p:oleObj name="公式" r:id="rId4" imgW="2565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24" y="1530032"/>
                        <a:ext cx="7848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457200" y="3200400"/>
          <a:ext cx="8001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9" name="公式" r:id="rId6" imgW="2400300" imgH="736600" progId="Equation.3">
                  <p:embed/>
                </p:oleObj>
              </mc:Choice>
              <mc:Fallback>
                <p:oleObj name="公式" r:id="rId6" imgW="24003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8001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3770313" y="5335588"/>
          <a:ext cx="5410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name="公式" r:id="rId8" imgW="1892300" imgH="215900" progId="Equation.3">
                  <p:embed/>
                </p:oleObj>
              </mc:Choice>
              <mc:Fallback>
                <p:oleObj name="公式" r:id="rId8" imgW="18923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5335588"/>
                        <a:ext cx="5410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533400" y="2438400"/>
          <a:ext cx="434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公式" r:id="rId10" imgW="1548728" imgH="241195" progId="Equation.3">
                  <p:embed/>
                </p:oleObj>
              </mc:Choice>
              <mc:Fallback>
                <p:oleObj name="公式" r:id="rId10" imgW="1548728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434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1165225" y="5300663"/>
          <a:ext cx="2382838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公式" r:id="rId12" imgW="520474" imgH="152334" progId="Equation.3">
                  <p:embed/>
                </p:oleObj>
              </mc:Choice>
              <mc:Fallback>
                <p:oleObj name="公式" r:id="rId12" imgW="520474" imgH="15233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5300663"/>
                        <a:ext cx="2382838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9993" name="Group 9"/>
          <p:cNvGrpSpPr>
            <a:grpSpLocks/>
          </p:cNvGrpSpPr>
          <p:nvPr/>
        </p:nvGrpSpPr>
        <p:grpSpPr bwMode="auto">
          <a:xfrm>
            <a:off x="323850" y="4984750"/>
            <a:ext cx="1524000" cy="838200"/>
            <a:chOff x="3168" y="1296"/>
            <a:chExt cx="960" cy="528"/>
          </a:xfrm>
        </p:grpSpPr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3168" y="1344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求</a:t>
              </a:r>
            </a:p>
          </p:txBody>
        </p:sp>
        <p:graphicFrame>
          <p:nvGraphicFramePr>
            <p:cNvPr id="18444" name="Object 11"/>
            <p:cNvGraphicFramePr>
              <a:graphicFrameLocks noChangeAspect="1"/>
            </p:cNvGraphicFramePr>
            <p:nvPr/>
          </p:nvGraphicFramePr>
          <p:xfrm>
            <a:off x="3408" y="1296"/>
            <a:ext cx="43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3" name="公式" r:id="rId14" imgW="126725" imgH="177415" progId="Equation.3">
                    <p:embed/>
                  </p:oleObj>
                </mc:Choice>
                <mc:Fallback>
                  <p:oleObj name="公式" r:id="rId14" imgW="126725" imgH="17741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296"/>
                          <a:ext cx="43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AutoShape 12"/>
            <p:cNvSpPr>
              <a:spLocks noChangeArrowheads="1"/>
            </p:cNvSpPr>
            <p:nvPr/>
          </p:nvSpPr>
          <p:spPr bwMode="auto">
            <a:xfrm>
              <a:off x="3264" y="1632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69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828531"/>
              </p:ext>
            </p:extLst>
          </p:nvPr>
        </p:nvGraphicFramePr>
        <p:xfrm>
          <a:off x="2705100" y="6041059"/>
          <a:ext cx="26670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公式" r:id="rId16" imgW="952087" imgH="215806" progId="Equation.3">
                  <p:embed/>
                </p:oleObj>
              </mc:Choice>
              <mc:Fallback>
                <p:oleObj name="公式" r:id="rId16" imgW="952087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6041059"/>
                        <a:ext cx="26670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51764" y="236336"/>
            <a:ext cx="54443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3600" dirty="0"/>
              <a:t>拉格朗日插值基函数</a:t>
            </a:r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323850" y="4308475"/>
          <a:ext cx="8534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公式" r:id="rId4" imgW="3657600" imgH="431800" progId="Equation.3">
                  <p:embed/>
                </p:oleObj>
              </mc:Choice>
              <mc:Fallback>
                <p:oleObj name="公式" r:id="rId4" imgW="3657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08475"/>
                        <a:ext cx="85344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83441"/>
              </p:ext>
            </p:extLst>
          </p:nvPr>
        </p:nvGraphicFramePr>
        <p:xfrm>
          <a:off x="320996" y="1773208"/>
          <a:ext cx="495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公式" r:id="rId6" imgW="1422400" imgH="431800" progId="Equation.3">
                  <p:embed/>
                </p:oleObj>
              </mc:Choice>
              <mc:Fallback>
                <p:oleObj name="公式" r:id="rId6" imgW="1422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6" y="1773208"/>
                        <a:ext cx="4953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35051"/>
              </p:ext>
            </p:extLst>
          </p:nvPr>
        </p:nvGraphicFramePr>
        <p:xfrm>
          <a:off x="320996" y="2927351"/>
          <a:ext cx="66262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公式" r:id="rId8" imgW="2108200" imgH="457200" progId="Equation.3">
                  <p:embed/>
                </p:oleObj>
              </mc:Choice>
              <mc:Fallback>
                <p:oleObj name="公式" r:id="rId8" imgW="2108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6" y="2927351"/>
                        <a:ext cx="66262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636588" y="5662613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又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2</a:t>
            </a:r>
            <a:r>
              <a:rPr lang="zh-CN" altLang="en-US" sz="3200" b="1">
                <a:ea typeface="楷体_GB2312" pitchFamily="49" charset="-122"/>
              </a:rPr>
              <a:t>）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有唯一解，故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3</a:t>
            </a:r>
            <a:r>
              <a:rPr lang="zh-CN" altLang="en-US" sz="3200" b="1">
                <a:ea typeface="楷体_GB2312" pitchFamily="49" charset="-122"/>
              </a:rPr>
              <a:t>）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）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相同。</a:t>
            </a:r>
          </a:p>
        </p:txBody>
      </p:sp>
      <p:grpSp>
        <p:nvGrpSpPr>
          <p:cNvPr id="168967" name="Group 7"/>
          <p:cNvGrpSpPr>
            <a:grpSpLocks/>
          </p:cNvGrpSpPr>
          <p:nvPr/>
        </p:nvGrpSpPr>
        <p:grpSpPr bwMode="auto">
          <a:xfrm>
            <a:off x="7442200" y="2841625"/>
            <a:ext cx="1954213" cy="1235075"/>
            <a:chOff x="4704" y="2333"/>
            <a:chExt cx="1056" cy="778"/>
          </a:xfrm>
        </p:grpSpPr>
        <p:sp>
          <p:nvSpPr>
            <p:cNvPr id="19466" name="Text Box 8"/>
            <p:cNvSpPr txBox="1">
              <a:spLocks noChangeArrowheads="1"/>
            </p:cNvSpPr>
            <p:nvPr/>
          </p:nvSpPr>
          <p:spPr bwMode="auto">
            <a:xfrm>
              <a:off x="4704" y="2784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99"/>
                  </a:solidFill>
                </a:rPr>
                <a:t> </a:t>
              </a:r>
              <a:r>
                <a:rPr lang="zh-CN" altLang="en-US" sz="2800" b="1">
                  <a:solidFill>
                    <a:srgbClr val="003399"/>
                  </a:solidFill>
                </a:rPr>
                <a:t>基函数</a:t>
              </a:r>
            </a:p>
          </p:txBody>
        </p:sp>
        <p:graphicFrame>
          <p:nvGraphicFramePr>
            <p:cNvPr id="19467" name="Object 9"/>
            <p:cNvGraphicFramePr>
              <a:graphicFrameLocks noChangeAspect="1"/>
            </p:cNvGraphicFramePr>
            <p:nvPr/>
          </p:nvGraphicFramePr>
          <p:xfrm>
            <a:off x="4750" y="2333"/>
            <a:ext cx="821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0" name="Equation" r:id="rId10" imgW="317362" imgH="228501" progId="Equation.DSMT4">
                    <p:embed/>
                  </p:oleObj>
                </mc:Choice>
                <mc:Fallback>
                  <p:oleObj name="Equation" r:id="rId10" imgW="317362" imgH="22850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0" y="2333"/>
                          <a:ext cx="821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DDDD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355604" y="1004341"/>
            <a:ext cx="8840049" cy="832846"/>
            <a:chOff x="18201" y="188640"/>
            <a:chExt cx="8840049" cy="832846"/>
          </a:xfrm>
        </p:grpSpPr>
        <p:sp>
          <p:nvSpPr>
            <p:cNvPr id="3" name="矩形 2"/>
            <p:cNvSpPr/>
            <p:nvPr/>
          </p:nvSpPr>
          <p:spPr>
            <a:xfrm>
              <a:off x="18201" y="188640"/>
              <a:ext cx="8840049" cy="83284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46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5630588"/>
                </p:ext>
              </p:extLst>
            </p:nvPr>
          </p:nvGraphicFramePr>
          <p:xfrm>
            <a:off x="18201" y="304402"/>
            <a:ext cx="6324600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1" name="公式" r:id="rId12" imgW="2565400" imgH="241300" progId="Equation.3">
                    <p:embed/>
                  </p:oleObj>
                </mc:Choice>
                <mc:Fallback>
                  <p:oleObj name="公式" r:id="rId12" imgW="25654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1" y="304402"/>
                          <a:ext cx="6324600" cy="642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DDDD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894474"/>
                </p:ext>
              </p:extLst>
            </p:nvPr>
          </p:nvGraphicFramePr>
          <p:xfrm>
            <a:off x="6588224" y="346799"/>
            <a:ext cx="2154237" cy="674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2" name="公式" r:id="rId14" imgW="520474" imgH="152334" progId="Equation.3">
                    <p:embed/>
                  </p:oleObj>
                </mc:Choice>
                <mc:Fallback>
                  <p:oleObj name="公式" r:id="rId14" imgW="520474" imgH="15233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346799"/>
                          <a:ext cx="2154237" cy="674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816815"/>
              </p:ext>
            </p:extLst>
          </p:nvPr>
        </p:nvGraphicFramePr>
        <p:xfrm>
          <a:off x="179512" y="1386898"/>
          <a:ext cx="8610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公式" r:id="rId4" imgW="3378200" imgH="469900" progId="Equation.3">
                  <p:embed/>
                </p:oleObj>
              </mc:Choice>
              <mc:Fallback>
                <p:oleObj name="公式" r:id="rId4" imgW="33782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86898"/>
                        <a:ext cx="8610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479719"/>
              </p:ext>
            </p:extLst>
          </p:nvPr>
        </p:nvGraphicFramePr>
        <p:xfrm>
          <a:off x="172629" y="2933700"/>
          <a:ext cx="335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公式" r:id="rId6" imgW="1040948" imgH="279279" progId="Equation.3">
                  <p:embed/>
                </p:oleObj>
              </mc:Choice>
              <mc:Fallback>
                <p:oleObj name="公式" r:id="rId6" imgW="1040948" imgH="2792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29" y="2933700"/>
                        <a:ext cx="3352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990600" y="4495800"/>
          <a:ext cx="712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公式" r:id="rId8" imgW="2374900" imgH="254000" progId="Equation.3">
                  <p:embed/>
                </p:oleObj>
              </mc:Choice>
              <mc:Fallback>
                <p:oleObj name="公式" r:id="rId8" imgW="23749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7124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3810000" y="52578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公式" r:id="rId10" imgW="520474" imgH="215806" progId="Equation.3">
                  <p:embed/>
                </p:oleObj>
              </mc:Choice>
              <mc:Fallback>
                <p:oleObj name="公式" r:id="rId10" imgW="52047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78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273175" y="5257800"/>
          <a:ext cx="17748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公式" r:id="rId12" imgW="622030" imgH="241195" progId="Equation.3">
                  <p:embed/>
                </p:oleObj>
              </mc:Choice>
              <mc:Fallback>
                <p:oleObj name="公式" r:id="rId12" imgW="622030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5257800"/>
                        <a:ext cx="17748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3" name="Group 7"/>
          <p:cNvGrpSpPr>
            <a:grpSpLocks/>
          </p:cNvGrpSpPr>
          <p:nvPr/>
        </p:nvGrpSpPr>
        <p:grpSpPr bwMode="auto">
          <a:xfrm>
            <a:off x="3525429" y="2476500"/>
            <a:ext cx="5486400" cy="1828800"/>
            <a:chOff x="2160" y="1536"/>
            <a:chExt cx="3552" cy="1152"/>
          </a:xfrm>
        </p:grpSpPr>
        <p:graphicFrame>
          <p:nvGraphicFramePr>
            <p:cNvPr id="20490" name="Object 8"/>
            <p:cNvGraphicFramePr>
              <a:graphicFrameLocks noChangeAspect="1"/>
            </p:cNvGraphicFramePr>
            <p:nvPr/>
          </p:nvGraphicFramePr>
          <p:xfrm>
            <a:off x="2544" y="1536"/>
            <a:ext cx="3168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6" name="公式" r:id="rId14" imgW="1219200" imgH="457200" progId="Equation.3">
                    <p:embed/>
                  </p:oleObj>
                </mc:Choice>
                <mc:Fallback>
                  <p:oleObj name="公式" r:id="rId14" imgW="12192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36"/>
                          <a:ext cx="3168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AutoShape 9"/>
            <p:cNvSpPr>
              <a:spLocks noChangeArrowheads="1"/>
            </p:cNvSpPr>
            <p:nvPr/>
          </p:nvSpPr>
          <p:spPr bwMode="auto">
            <a:xfrm>
              <a:off x="2160" y="1968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2484372" y="259951"/>
            <a:ext cx="297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zh-CN" altLang="en-US" sz="3600" dirty="0"/>
              <a:t>误差估计</a:t>
            </a:r>
          </a:p>
        </p:txBody>
      </p:sp>
      <p:graphicFrame>
        <p:nvGraphicFramePr>
          <p:cNvPr id="167950" name="Object 14"/>
          <p:cNvGraphicFramePr>
            <a:graphicFrameLocks noChangeAspect="1"/>
          </p:cNvGraphicFramePr>
          <p:nvPr/>
        </p:nvGraphicFramePr>
        <p:xfrm>
          <a:off x="6096000" y="5257800"/>
          <a:ext cx="1600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公式" r:id="rId16" imgW="418918" imgH="203112" progId="Equation.3">
                  <p:embed/>
                </p:oleObj>
              </mc:Choice>
              <mc:Fallback>
                <p:oleObj name="公式" r:id="rId16" imgW="418918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0"/>
                        <a:ext cx="1600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2051</TotalTime>
  <Words>2260</Words>
  <Application>Microsoft Office PowerPoint</Application>
  <PresentationFormat>全屏显示(4:3)</PresentationFormat>
  <Paragraphs>398</Paragraphs>
  <Slides>40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 Unicode MS</vt:lpstr>
      <vt:lpstr>仿宋_GB2312</vt:lpstr>
      <vt:lpstr>黑体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Wingdings 2</vt:lpstr>
      <vt:lpstr>吉祥如意</vt:lpstr>
      <vt:lpstr>公式</vt:lpstr>
      <vt:lpstr>剪辑</vt:lpstr>
      <vt:lpstr>Equation</vt:lpstr>
      <vt:lpstr>文档</vt:lpstr>
      <vt:lpstr>Equation.3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差商及其性质</vt:lpstr>
      <vt:lpstr>差商及其性质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等距节点插值</vt:lpstr>
      <vt:lpstr>PowerPoint 演示文稿</vt:lpstr>
      <vt:lpstr>PowerPoint 演示文稿</vt:lpstr>
      <vt:lpstr>PowerPoint 演示文稿</vt:lpstr>
      <vt:lpstr>牛顿前插公式</vt:lpstr>
      <vt:lpstr>PowerPoint 演示文稿</vt:lpstr>
      <vt:lpstr>PowerPoint 演示文稿</vt:lpstr>
      <vt:lpstr>向后差分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翻译的基本方法</dc:title>
  <dc:creator>XUHaihan</dc:creator>
  <cp:lastModifiedBy>徐 海涵</cp:lastModifiedBy>
  <cp:revision>313</cp:revision>
  <dcterms:created xsi:type="dcterms:W3CDTF">2006-10-18T01:34:14Z</dcterms:created>
  <dcterms:modified xsi:type="dcterms:W3CDTF">2020-02-11T02:17:20Z</dcterms:modified>
</cp:coreProperties>
</file>