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9" r:id="rId3"/>
    <p:sldId id="261" r:id="rId4"/>
    <p:sldId id="294" r:id="rId5"/>
    <p:sldId id="295" r:id="rId6"/>
    <p:sldId id="296" r:id="rId7"/>
    <p:sldId id="297" r:id="rId8"/>
    <p:sldId id="262" r:id="rId9"/>
    <p:sldId id="291" r:id="rId10"/>
    <p:sldId id="263" r:id="rId11"/>
    <p:sldId id="298" r:id="rId12"/>
    <p:sldId id="323" r:id="rId13"/>
    <p:sldId id="324" r:id="rId14"/>
    <p:sldId id="325" r:id="rId15"/>
    <p:sldId id="326" r:id="rId16"/>
    <p:sldId id="332" r:id="rId17"/>
    <p:sldId id="333" r:id="rId18"/>
    <p:sldId id="334" r:id="rId19"/>
    <p:sldId id="335" r:id="rId20"/>
    <p:sldId id="336" r:id="rId21"/>
    <p:sldId id="337" r:id="rId2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800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800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800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800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800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accent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3300"/>
    <a:srgbClr val="00CC00"/>
    <a:srgbClr val="F8F8F8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94660"/>
  </p:normalViewPr>
  <p:slideViewPr>
    <p:cSldViewPr>
      <p:cViewPr varScale="1">
        <p:scale>
          <a:sx n="63" d="100"/>
          <a:sy n="63" d="100"/>
        </p:scale>
        <p:origin x="13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7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fld id="{40668506-516D-43BE-BA8E-94D8D37B8B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379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fld id="{0F3F77A0-7EC7-4867-B674-0415F10151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91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9E49E-A1F1-44DA-91BB-DE3B22376E6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062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A5531-7D87-444C-9B7E-F8B647BFC51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986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EC0D81-4B63-4717-92E8-4A828BEE03A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544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4BBEB-C308-4788-92E5-A6837538EC5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411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BECD1-9AB1-48AF-AB0B-B00099AF9DB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229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3ECF3-7351-4532-9FD0-15B5F68D3A9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348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3 w 546"/>
              <a:gd name="T1" fmla="*/ 4 h 497"/>
              <a:gd name="T2" fmla="*/ 11 w 546"/>
              <a:gd name="T3" fmla="*/ 71 h 497"/>
              <a:gd name="T4" fmla="*/ 25 w 546"/>
              <a:gd name="T5" fmla="*/ 393 h 497"/>
              <a:gd name="T6" fmla="*/ 54 w 546"/>
              <a:gd name="T7" fmla="*/ 457 h 497"/>
              <a:gd name="T8" fmla="*/ 158 w 546"/>
              <a:gd name="T9" fmla="*/ 482 h 497"/>
              <a:gd name="T10" fmla="*/ 204 w 546"/>
              <a:gd name="T11" fmla="*/ 495 h 497"/>
              <a:gd name="T12" fmla="*/ 520 w 546"/>
              <a:gd name="T13" fmla="*/ 475 h 497"/>
              <a:gd name="T14" fmla="*/ 533 w 546"/>
              <a:gd name="T15" fmla="*/ 167 h 497"/>
              <a:gd name="T16" fmla="*/ 369 w 546"/>
              <a:gd name="T17" fmla="*/ 16 h 497"/>
              <a:gd name="T18" fmla="*/ 249 w 546"/>
              <a:gd name="T19" fmla="*/ 29 h 497"/>
              <a:gd name="T20" fmla="*/ 198 w 546"/>
              <a:gd name="T21" fmla="*/ 11 h 497"/>
              <a:gd name="T22" fmla="*/ 151 w 546"/>
              <a:gd name="T23" fmla="*/ 2 h 497"/>
              <a:gd name="T24" fmla="*/ 23 w 546"/>
              <a:gd name="T25" fmla="*/ 4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883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122884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71 w 97"/>
                <a:gd name="T1" fmla="*/ 25 h 37"/>
                <a:gd name="T2" fmla="*/ 91 w 97"/>
                <a:gd name="T3" fmla="*/ 20 h 37"/>
                <a:gd name="T4" fmla="*/ 92 w 97"/>
                <a:gd name="T5" fmla="*/ 17 h 37"/>
                <a:gd name="T6" fmla="*/ 88 w 97"/>
                <a:gd name="T7" fmla="*/ 0 h 37"/>
                <a:gd name="T8" fmla="*/ 25 w 97"/>
                <a:gd name="T9" fmla="*/ 0 h 37"/>
                <a:gd name="T10" fmla="*/ 10 w 97"/>
                <a:gd name="T11" fmla="*/ 22 h 37"/>
                <a:gd name="T12" fmla="*/ 71 w 97"/>
                <a:gd name="T13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5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504 w 585"/>
                <a:gd name="T1" fmla="*/ 1 h 534"/>
                <a:gd name="T2" fmla="*/ 157 w 585"/>
                <a:gd name="T3" fmla="*/ 0 h 534"/>
                <a:gd name="T4" fmla="*/ 225 w 585"/>
                <a:gd name="T5" fmla="*/ 21 h 534"/>
                <a:gd name="T6" fmla="*/ 174 w 585"/>
                <a:gd name="T7" fmla="*/ 39 h 534"/>
                <a:gd name="T8" fmla="*/ 207 w 585"/>
                <a:gd name="T9" fmla="*/ 71 h 534"/>
                <a:gd name="T10" fmla="*/ 74 w 585"/>
                <a:gd name="T11" fmla="*/ 60 h 534"/>
                <a:gd name="T12" fmla="*/ 26 w 585"/>
                <a:gd name="T13" fmla="*/ 63 h 534"/>
                <a:gd name="T14" fmla="*/ 199 w 585"/>
                <a:gd name="T15" fmla="*/ 487 h 534"/>
                <a:gd name="T16" fmla="*/ 144 w 585"/>
                <a:gd name="T17" fmla="*/ 341 h 534"/>
                <a:gd name="T18" fmla="*/ 105 w 585"/>
                <a:gd name="T19" fmla="*/ 376 h 534"/>
                <a:gd name="T20" fmla="*/ 94 w 585"/>
                <a:gd name="T21" fmla="*/ 435 h 534"/>
                <a:gd name="T22" fmla="*/ 124 w 585"/>
                <a:gd name="T23" fmla="*/ 265 h 534"/>
                <a:gd name="T24" fmla="*/ 153 w 585"/>
                <a:gd name="T25" fmla="*/ 228 h 534"/>
                <a:gd name="T26" fmla="*/ 209 w 585"/>
                <a:gd name="T27" fmla="*/ 237 h 534"/>
                <a:gd name="T28" fmla="*/ 188 w 585"/>
                <a:gd name="T29" fmla="*/ 306 h 534"/>
                <a:gd name="T30" fmla="*/ 192 w 585"/>
                <a:gd name="T31" fmla="*/ 395 h 534"/>
                <a:gd name="T32" fmla="*/ 515 w 585"/>
                <a:gd name="T33" fmla="*/ 483 h 534"/>
                <a:gd name="T34" fmla="*/ 454 w 585"/>
                <a:gd name="T35" fmla="*/ 427 h 534"/>
                <a:gd name="T36" fmla="*/ 425 w 585"/>
                <a:gd name="T37" fmla="*/ 345 h 534"/>
                <a:gd name="T38" fmla="*/ 396 w 585"/>
                <a:gd name="T39" fmla="*/ 270 h 534"/>
                <a:gd name="T40" fmla="*/ 460 w 585"/>
                <a:gd name="T41" fmla="*/ 256 h 534"/>
                <a:gd name="T42" fmla="*/ 407 w 585"/>
                <a:gd name="T43" fmla="*/ 223 h 534"/>
                <a:gd name="T44" fmla="*/ 439 w 585"/>
                <a:gd name="T45" fmla="*/ 226 h 534"/>
                <a:gd name="T46" fmla="*/ 438 w 585"/>
                <a:gd name="T47" fmla="*/ 209 h 534"/>
                <a:gd name="T48" fmla="*/ 376 w 585"/>
                <a:gd name="T49" fmla="*/ 211 h 534"/>
                <a:gd name="T50" fmla="*/ 357 w 585"/>
                <a:gd name="T51" fmla="*/ 343 h 534"/>
                <a:gd name="T52" fmla="*/ 347 w 585"/>
                <a:gd name="T53" fmla="*/ 230 h 534"/>
                <a:gd name="T54" fmla="*/ 331 w 585"/>
                <a:gd name="T55" fmla="*/ 182 h 534"/>
                <a:gd name="T56" fmla="*/ 347 w 585"/>
                <a:gd name="T57" fmla="*/ 136 h 534"/>
                <a:gd name="T58" fmla="*/ 339 w 585"/>
                <a:gd name="T59" fmla="*/ 99 h 534"/>
                <a:gd name="T60" fmla="*/ 331 w 585"/>
                <a:gd name="T61" fmla="*/ 62 h 534"/>
                <a:gd name="T62" fmla="*/ 369 w 585"/>
                <a:gd name="T63" fmla="*/ 103 h 534"/>
                <a:gd name="T64" fmla="*/ 415 w 585"/>
                <a:gd name="T65" fmla="*/ 47 h 534"/>
                <a:gd name="T66" fmla="*/ 409 w 585"/>
                <a:gd name="T67" fmla="*/ 95 h 534"/>
                <a:gd name="T68" fmla="*/ 401 w 585"/>
                <a:gd name="T69" fmla="*/ 130 h 534"/>
                <a:gd name="T70" fmla="*/ 401 w 585"/>
                <a:gd name="T71" fmla="*/ 181 h 534"/>
                <a:gd name="T72" fmla="*/ 558 w 585"/>
                <a:gd name="T73" fmla="*/ 181 h 534"/>
                <a:gd name="T74" fmla="*/ 554 w 585"/>
                <a:gd name="T75" fmla="*/ 76 h 534"/>
                <a:gd name="T76" fmla="*/ 249 w 585"/>
                <a:gd name="T77" fmla="*/ 69 h 534"/>
                <a:gd name="T78" fmla="*/ 293 w 585"/>
                <a:gd name="T79" fmla="*/ 93 h 534"/>
                <a:gd name="T80" fmla="*/ 171 w 585"/>
                <a:gd name="T81" fmla="*/ 195 h 534"/>
                <a:gd name="T82" fmla="*/ 69 w 585"/>
                <a:gd name="T83" fmla="*/ 98 h 534"/>
                <a:gd name="T84" fmla="*/ 191 w 585"/>
                <a:gd name="T85" fmla="*/ 106 h 534"/>
                <a:gd name="T86" fmla="*/ 220 w 585"/>
                <a:gd name="T87" fmla="*/ 105 h 534"/>
                <a:gd name="T88" fmla="*/ 302 w 585"/>
                <a:gd name="T89" fmla="*/ 121 h 534"/>
                <a:gd name="T90" fmla="*/ 276 w 585"/>
                <a:gd name="T91" fmla="*/ 256 h 534"/>
                <a:gd name="T92" fmla="*/ 260 w 585"/>
                <a:gd name="T93" fmla="*/ 137 h 534"/>
                <a:gd name="T94" fmla="*/ 171 w 585"/>
                <a:gd name="T95" fmla="*/ 195 h 534"/>
                <a:gd name="T96" fmla="*/ 223 w 585"/>
                <a:gd name="T97" fmla="*/ 225 h 534"/>
                <a:gd name="T98" fmla="*/ 247 w 585"/>
                <a:gd name="T99" fmla="*/ 158 h 534"/>
                <a:gd name="T100" fmla="*/ 326 w 585"/>
                <a:gd name="T101" fmla="*/ 292 h 534"/>
                <a:gd name="T102" fmla="*/ 215 w 585"/>
                <a:gd name="T103" fmla="*/ 321 h 534"/>
                <a:gd name="T104" fmla="*/ 309 w 585"/>
                <a:gd name="T105" fmla="*/ 277 h 534"/>
                <a:gd name="T106" fmla="*/ 318 w 585"/>
                <a:gd name="T107" fmla="*/ 133 h 534"/>
                <a:gd name="T108" fmla="*/ 313 w 585"/>
                <a:gd name="T109" fmla="*/ 213 h 534"/>
                <a:gd name="T110" fmla="*/ 299 w 585"/>
                <a:gd name="T111" fmla="*/ 144 h 534"/>
                <a:gd name="T112" fmla="*/ 507 w 585"/>
                <a:gd name="T113" fmla="*/ 179 h 534"/>
                <a:gd name="T114" fmla="*/ 461 w 585"/>
                <a:gd name="T115" fmla="*/ 16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6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40 w 47"/>
                <a:gd name="T1" fmla="*/ 15 h 56"/>
                <a:gd name="T2" fmla="*/ 27 w 47"/>
                <a:gd name="T3" fmla="*/ 56 h 56"/>
                <a:gd name="T4" fmla="*/ 40 w 47"/>
                <a:gd name="T5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7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19 w 41"/>
                <a:gd name="T1" fmla="*/ 27 h 75"/>
                <a:gd name="T2" fmla="*/ 12 w 41"/>
                <a:gd name="T3" fmla="*/ 69 h 75"/>
                <a:gd name="T4" fmla="*/ 40 w 41"/>
                <a:gd name="T5" fmla="*/ 45 h 75"/>
                <a:gd name="T6" fmla="*/ 37 w 41"/>
                <a:gd name="T7" fmla="*/ 24 h 75"/>
                <a:gd name="T8" fmla="*/ 19 w 41"/>
                <a:gd name="T9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8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12 w 135"/>
                <a:gd name="T1" fmla="*/ 4 h 63"/>
                <a:gd name="T2" fmla="*/ 24 w 135"/>
                <a:gd name="T3" fmla="*/ 4 h 63"/>
                <a:gd name="T4" fmla="*/ 2 w 135"/>
                <a:gd name="T5" fmla="*/ 25 h 63"/>
                <a:gd name="T6" fmla="*/ 60 w 135"/>
                <a:gd name="T7" fmla="*/ 58 h 63"/>
                <a:gd name="T8" fmla="*/ 96 w 135"/>
                <a:gd name="T9" fmla="*/ 54 h 63"/>
                <a:gd name="T10" fmla="*/ 113 w 135"/>
                <a:gd name="T11" fmla="*/ 53 h 63"/>
                <a:gd name="T12" fmla="*/ 112 w 135"/>
                <a:gd name="T13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9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67 w 97"/>
                <a:gd name="T1" fmla="*/ 5 h 102"/>
                <a:gd name="T2" fmla="*/ 31 w 97"/>
                <a:gd name="T3" fmla="*/ 5 h 102"/>
                <a:gd name="T4" fmla="*/ 12 w 97"/>
                <a:gd name="T5" fmla="*/ 57 h 102"/>
                <a:gd name="T6" fmla="*/ 79 w 97"/>
                <a:gd name="T7" fmla="*/ 62 h 102"/>
                <a:gd name="T8" fmla="*/ 67 w 97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0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15 w 99"/>
                <a:gd name="T1" fmla="*/ 0 h 19"/>
                <a:gd name="T2" fmla="*/ 40 w 99"/>
                <a:gd name="T3" fmla="*/ 15 h 19"/>
                <a:gd name="T4" fmla="*/ 15 w 99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1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1 w 76"/>
                <a:gd name="T1" fmla="*/ 37 h 47"/>
                <a:gd name="T2" fmla="*/ 70 w 76"/>
                <a:gd name="T3" fmla="*/ 17 h 47"/>
                <a:gd name="T4" fmla="*/ 48 w 76"/>
                <a:gd name="T5" fmla="*/ 3 h 47"/>
                <a:gd name="T6" fmla="*/ 19 w 76"/>
                <a:gd name="T7" fmla="*/ 32 h 47"/>
                <a:gd name="T8" fmla="*/ 21 w 76"/>
                <a:gd name="T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2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72 w 82"/>
                <a:gd name="T1" fmla="*/ 6 h 37"/>
                <a:gd name="T2" fmla="*/ 24 w 82"/>
                <a:gd name="T3" fmla="*/ 17 h 37"/>
                <a:gd name="T4" fmla="*/ 17 w 82"/>
                <a:gd name="T5" fmla="*/ 26 h 37"/>
                <a:gd name="T6" fmla="*/ 76 w 82"/>
                <a:gd name="T7" fmla="*/ 23 h 37"/>
                <a:gd name="T8" fmla="*/ 82 w 82"/>
                <a:gd name="T9" fmla="*/ 20 h 37"/>
                <a:gd name="T10" fmla="*/ 82 w 82"/>
                <a:gd name="T11" fmla="*/ 0 h 37"/>
                <a:gd name="T12" fmla="*/ 72 w 82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3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1 w 138"/>
                <a:gd name="T1" fmla="*/ 1 h 33"/>
                <a:gd name="T2" fmla="*/ 8 w 138"/>
                <a:gd name="T3" fmla="*/ 14 h 33"/>
                <a:gd name="T4" fmla="*/ 57 w 138"/>
                <a:gd name="T5" fmla="*/ 22 h 33"/>
                <a:gd name="T6" fmla="*/ 117 w 138"/>
                <a:gd name="T7" fmla="*/ 23 h 33"/>
                <a:gd name="T8" fmla="*/ 114 w 138"/>
                <a:gd name="T9" fmla="*/ 8 h 33"/>
                <a:gd name="T10" fmla="*/ 82 w 138"/>
                <a:gd name="T11" fmla="*/ 3 h 33"/>
                <a:gd name="T12" fmla="*/ 21 w 138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4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98 w 112"/>
                <a:gd name="T1" fmla="*/ 19 h 29"/>
                <a:gd name="T2" fmla="*/ 103 w 112"/>
                <a:gd name="T3" fmla="*/ 4 h 29"/>
                <a:gd name="T4" fmla="*/ 74 w 112"/>
                <a:gd name="T5" fmla="*/ 10 h 29"/>
                <a:gd name="T6" fmla="*/ 36 w 112"/>
                <a:gd name="T7" fmla="*/ 6 h 29"/>
                <a:gd name="T8" fmla="*/ 2 w 112"/>
                <a:gd name="T9" fmla="*/ 4 h 29"/>
                <a:gd name="T10" fmla="*/ 98 w 112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5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3 w 115"/>
                <a:gd name="T1" fmla="*/ 53 h 95"/>
                <a:gd name="T2" fmla="*/ 26 w 115"/>
                <a:gd name="T3" fmla="*/ 54 h 95"/>
                <a:gd name="T4" fmla="*/ 50 w 115"/>
                <a:gd name="T5" fmla="*/ 77 h 95"/>
                <a:gd name="T6" fmla="*/ 59 w 115"/>
                <a:gd name="T7" fmla="*/ 84 h 95"/>
                <a:gd name="T8" fmla="*/ 81 w 115"/>
                <a:gd name="T9" fmla="*/ 52 h 95"/>
                <a:gd name="T10" fmla="*/ 111 w 115"/>
                <a:gd name="T11" fmla="*/ 52 h 95"/>
                <a:gd name="T12" fmla="*/ 79 w 115"/>
                <a:gd name="T13" fmla="*/ 27 h 95"/>
                <a:gd name="T14" fmla="*/ 37 w 115"/>
                <a:gd name="T15" fmla="*/ 16 h 95"/>
                <a:gd name="T16" fmla="*/ 12 w 115"/>
                <a:gd name="T17" fmla="*/ 41 h 95"/>
                <a:gd name="T18" fmla="*/ 3 w 115"/>
                <a:gd name="T1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6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51 w 65"/>
                <a:gd name="T1" fmla="*/ 40 h 169"/>
                <a:gd name="T2" fmla="*/ 22 w 65"/>
                <a:gd name="T3" fmla="*/ 49 h 169"/>
                <a:gd name="T4" fmla="*/ 22 w 65"/>
                <a:gd name="T5" fmla="*/ 59 h 169"/>
                <a:gd name="T6" fmla="*/ 50 w 65"/>
                <a:gd name="T7" fmla="*/ 90 h 169"/>
                <a:gd name="T8" fmla="*/ 34 w 65"/>
                <a:gd name="T9" fmla="*/ 118 h 169"/>
                <a:gd name="T10" fmla="*/ 0 w 65"/>
                <a:gd name="T11" fmla="*/ 148 h 169"/>
                <a:gd name="T12" fmla="*/ 17 w 65"/>
                <a:gd name="T13" fmla="*/ 155 h 169"/>
                <a:gd name="T14" fmla="*/ 47 w 65"/>
                <a:gd name="T15" fmla="*/ 166 h 169"/>
                <a:gd name="T16" fmla="*/ 63 w 65"/>
                <a:gd name="T17" fmla="*/ 162 h 169"/>
                <a:gd name="T18" fmla="*/ 65 w 65"/>
                <a:gd name="T19" fmla="*/ 0 h 169"/>
                <a:gd name="T20" fmla="*/ 51 w 65"/>
                <a:gd name="T21" fmla="*/ 4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897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9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0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1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2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3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4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5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6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7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8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9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0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1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2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3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4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5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6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7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8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9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0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1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3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4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5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6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7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8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9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0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1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2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3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4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5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6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7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8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9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0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1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2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3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4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5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6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7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8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9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0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1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2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3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4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5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6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7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8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9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0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1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2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3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4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5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6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7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8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9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0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1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2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3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4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5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6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7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8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9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0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1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2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3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4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5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6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7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8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9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0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1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2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3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4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5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6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7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8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9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0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1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2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3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4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5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6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7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8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9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0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1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2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3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4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5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6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7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8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9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0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1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2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3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4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5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6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7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8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9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0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1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2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3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4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5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6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7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8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9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0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1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2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4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44" name="Rectangle 16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3045" name="Rectangle 16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3046" name="Rectangle 16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49AAB64F-C256-461F-853C-DFB48A3D1AD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3047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grpSp>
        <p:nvGrpSpPr>
          <p:cNvPr id="123048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23049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0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1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2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3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4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5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6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7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8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9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0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1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BF0A2-FCF3-4E7E-9350-9A4CB37161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1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52DB8-EC91-4141-BCB7-19FB297139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2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EBA5-333C-4191-98C3-D4DE5C0612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12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64D86-1FA3-4578-9F44-84692F9419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4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6ECE2-CAB4-48F5-8785-C8A0716F1F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2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C8339-5BE0-40F1-9C33-81101598E6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1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8810B-08FE-458B-B4A2-FC7327FCE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34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9D0AE-698F-4D54-B0F1-A82254D994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53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EC455-8A3F-4740-8D59-5585401154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8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08F31-08E9-46FE-AB4A-94AA5E0FE2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2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21859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0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1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2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3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4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5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6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7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8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9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0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2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3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4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5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6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7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8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9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0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1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2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3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4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5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6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7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8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9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0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1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2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3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4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5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6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7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8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9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0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1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2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3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4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5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6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7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8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9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0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1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2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3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4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5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6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7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8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9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0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1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2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3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4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5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6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7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8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9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0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1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2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3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4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5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6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7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8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9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0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1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2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3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4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5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6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7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8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9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0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1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2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3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4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5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6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7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8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9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0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1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2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3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4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5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6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7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8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9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0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1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2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3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4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5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6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7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8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9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0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1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2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3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4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5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6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7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8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9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0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1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2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3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4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5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6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7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8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9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00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01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02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03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004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22005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06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07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08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09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10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11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12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13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14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15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16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17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01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22019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20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21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22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23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24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25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26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27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28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29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30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31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032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2203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3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3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3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3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3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3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4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4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4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4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4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4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046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22047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48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49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0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1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2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3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4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5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6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7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8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9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060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22061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62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63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64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65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66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67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68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69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70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71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72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73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074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22075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76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77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78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79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80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81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82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83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84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85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86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87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088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2208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09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2209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09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09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09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09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09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09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09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09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10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10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10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10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210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10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10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2210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22108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fld id="{F5758F83-1F8A-4A25-AB6D-AEBA49A364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0.wmf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23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476375" y="2997200"/>
            <a:ext cx="70560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第六讲   常微分方程数值解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587375" y="692150"/>
            <a:ext cx="855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微分方程组和高阶方程初值问题的数值解 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50825" y="141287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</a:rPr>
              <a:t>欧拉方法和龙格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zh-CN" altLang="en-US" b="1">
                <a:solidFill>
                  <a:srgbClr val="FF0000"/>
                </a:solidFill>
              </a:rPr>
              <a:t>库塔方法可直接推广到微分方程组</a:t>
            </a:r>
            <a:endParaRPr lang="zh-CN" altLang="en-US" sz="2400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252413" y="1916113"/>
          <a:ext cx="3240087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3" imgW="1409400" imgH="711000" progId="Equation.DSMT4">
                  <p:embed/>
                </p:oleObj>
              </mc:Choice>
              <mc:Fallback>
                <p:oleObj name="Equation" r:id="rId3" imgW="140940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916113"/>
                        <a:ext cx="3240087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2771775" y="2205038"/>
            <a:ext cx="2435225" cy="792162"/>
            <a:chOff x="1791" y="1253"/>
            <a:chExt cx="1534" cy="499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1791" y="1253"/>
              <a:ext cx="1534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向前欧拉公式 </a:t>
              </a:r>
              <a:endParaRPr lang="zh-CN" altLang="en-US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5383" name="AutoShape 23"/>
            <p:cNvSpPr>
              <a:spLocks noChangeArrowheads="1"/>
            </p:cNvSpPr>
            <p:nvPr/>
          </p:nvSpPr>
          <p:spPr bwMode="auto">
            <a:xfrm>
              <a:off x="1882" y="1570"/>
              <a:ext cx="1361" cy="182"/>
            </a:xfrm>
            <a:prstGeom prst="rightArrow">
              <a:avLst>
                <a:gd name="adj1" fmla="val 50000"/>
                <a:gd name="adj2" fmla="val 186951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827088" y="4941888"/>
          <a:ext cx="22034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41888"/>
                        <a:ext cx="22034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6" name="Group 26"/>
          <p:cNvGrpSpPr>
            <a:grpSpLocks/>
          </p:cNvGrpSpPr>
          <p:nvPr/>
        </p:nvGrpSpPr>
        <p:grpSpPr bwMode="auto">
          <a:xfrm>
            <a:off x="3276600" y="4797425"/>
            <a:ext cx="936625" cy="720725"/>
            <a:chOff x="2200" y="3158"/>
            <a:chExt cx="590" cy="454"/>
          </a:xfrm>
        </p:grpSpPr>
        <p:graphicFrame>
          <p:nvGraphicFramePr>
            <p:cNvPr id="15387" name="Object 27"/>
            <p:cNvGraphicFramePr>
              <a:graphicFrameLocks noChangeAspect="1"/>
            </p:cNvGraphicFramePr>
            <p:nvPr/>
          </p:nvGraphicFramePr>
          <p:xfrm>
            <a:off x="2200" y="3294"/>
            <a:ext cx="59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0" name="Equation" r:id="rId7" imgW="419040" imgH="228600" progId="Equation.DSMT4">
                    <p:embed/>
                  </p:oleObj>
                </mc:Choice>
                <mc:Fallback>
                  <p:oleObj name="Equation" r:id="rId7" imgW="41904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294"/>
                          <a:ext cx="590" cy="318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2200" y="3158"/>
              <a:ext cx="590" cy="136"/>
            </a:xfrm>
            <a:prstGeom prst="rightArrow">
              <a:avLst>
                <a:gd name="adj1" fmla="val 50000"/>
                <a:gd name="adj2" fmla="val 108456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4716463" y="4581525"/>
          <a:ext cx="2374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9" imgW="1104840" imgH="482400" progId="Equation.DSMT4">
                  <p:embed/>
                </p:oleObj>
              </mc:Choice>
              <mc:Fallback>
                <p:oleObj name="Equation" r:id="rId9" imgW="1104840" imgH="482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81525"/>
                        <a:ext cx="23749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468313" y="3933825"/>
            <a:ext cx="619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高阶方程需要先降阶为一阶微分方程组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5219700" y="1916113"/>
          <a:ext cx="3673475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公式" r:id="rId11" imgW="1651000" imgH="711200" progId="Equation.3">
                  <p:embed/>
                </p:oleObj>
              </mc:Choice>
              <mc:Fallback>
                <p:oleObj name="公式" r:id="rId11" imgW="1651000" imgH="71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16113"/>
                        <a:ext cx="3673475" cy="159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/>
      <p:bldP spid="15379" grpId="0"/>
      <p:bldP spid="153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900113" y="476250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b="1">
                <a:solidFill>
                  <a:schemeClr val="tx1"/>
                </a:solidFill>
                <a:ea typeface="隶书" panose="02010509060101010101" pitchFamily="49" charset="-122"/>
              </a:rPr>
              <a:t>龙格</a:t>
            </a:r>
            <a:r>
              <a:rPr lang="en-US" altLang="zh-CN" sz="3600" b="1">
                <a:solidFill>
                  <a:schemeClr val="tx1"/>
                </a:solidFill>
                <a:ea typeface="隶书" panose="02010509060101010101" pitchFamily="49" charset="-122"/>
              </a:rPr>
              <a:t>—</a:t>
            </a:r>
            <a:r>
              <a:rPr lang="zh-CN" altLang="en-US" sz="3600" b="1">
                <a:solidFill>
                  <a:schemeClr val="tx1"/>
                </a:solidFill>
                <a:ea typeface="隶书" panose="02010509060101010101" pitchFamily="49" charset="-122"/>
              </a:rPr>
              <a:t>库塔方法的 </a:t>
            </a:r>
            <a:r>
              <a:rPr lang="en-US" altLang="zh-CN" sz="3600" b="1">
                <a:solidFill>
                  <a:schemeClr val="tx1"/>
                </a:solidFill>
                <a:ea typeface="隶书" panose="02010509060101010101" pitchFamily="49" charset="-122"/>
              </a:rPr>
              <a:t>MATLAB </a:t>
            </a:r>
            <a:r>
              <a:rPr lang="zh-CN" altLang="en-US" sz="3600" b="1">
                <a:solidFill>
                  <a:schemeClr val="tx1"/>
                </a:solidFill>
                <a:ea typeface="隶书" panose="02010509060101010101" pitchFamily="49" charset="-122"/>
              </a:rPr>
              <a:t>实现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539750" y="1052513"/>
          <a:ext cx="81168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3" imgW="3390840" imgH="241200" progId="Equation.DSMT4">
                  <p:embed/>
                </p:oleObj>
              </mc:Choice>
              <mc:Fallback>
                <p:oleObj name="Equation" r:id="rId3" imgW="339084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52513"/>
                        <a:ext cx="811688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323850" y="1624013"/>
            <a:ext cx="84359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[t,x]=ode23(@f,ts,x0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,opt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)    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级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阶龙格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库塔公式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328613" y="2271713"/>
            <a:ext cx="84201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[t,x]=ode45(@f,ts,x0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,opt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)    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5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级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4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阶龙格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库塔公式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68313" y="2852738"/>
            <a:ext cx="30241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</a:rPr>
              <a:t>f</a:t>
            </a:r>
            <a:r>
              <a:rPr lang="zh-CN" altLang="en-US" b="1">
                <a:solidFill>
                  <a:schemeClr val="tx1"/>
                </a:solidFill>
              </a:rPr>
              <a:t>是待解方程写成的函数</a:t>
            </a:r>
            <a:r>
              <a:rPr lang="en-US" altLang="zh-CN" b="1">
                <a:solidFill>
                  <a:schemeClr val="tx1"/>
                </a:solidFill>
              </a:rPr>
              <a:t>m</a:t>
            </a:r>
            <a:r>
              <a:rPr lang="zh-CN" altLang="en-US" b="1">
                <a:solidFill>
                  <a:schemeClr val="tx1"/>
                </a:solidFill>
              </a:rPr>
              <a:t>文件：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3708400" y="2781300"/>
            <a:ext cx="3238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function dx=f(t,x)</a:t>
            </a:r>
          </a:p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dx=[f1; f2;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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; fn];</a:t>
            </a:r>
            <a:endParaRPr lang="en-US" altLang="zh-CN" sz="2400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468313" y="3860800"/>
            <a:ext cx="2767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ts = [t0,t1, …,tf]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3348038" y="3860800"/>
            <a:ext cx="557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</a:rPr>
              <a:t>输出指定时刻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t0,t1, …,tf 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</a:rPr>
              <a:t>的函数值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250825" y="4437063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ts = t0:k:tf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3348038" y="4437063"/>
            <a:ext cx="547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</a:rPr>
              <a:t>输出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[t0,tf] 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</a:rPr>
              <a:t>内等分点处的函数值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395288" y="5013325"/>
            <a:ext cx="3167062" cy="5191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x0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</a:rPr>
              <a:t>为函数初值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(n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</a:rPr>
              <a:t>维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3557588" y="5033963"/>
            <a:ext cx="4992687" cy="5191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t=ts, x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</a:rPr>
              <a:t>为相应函数值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(n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</a:rPr>
              <a:t>维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) 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395288" y="5589588"/>
            <a:ext cx="7345362" cy="955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opt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为选项，缺省时精度为：相对误差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10</a:t>
            </a:r>
            <a:r>
              <a:rPr lang="en-US" altLang="zh-CN" b="1" baseline="30000">
                <a:solidFill>
                  <a:schemeClr val="tx1"/>
                </a:solidFill>
                <a:latin typeface="宋体" panose="02010600030101010101" pitchFamily="2" charset="-122"/>
              </a:rPr>
              <a:t>-3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，绝对误差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10</a:t>
            </a:r>
            <a:r>
              <a:rPr lang="en-US" altLang="zh-CN" b="1" baseline="30000">
                <a:solidFill>
                  <a:schemeClr val="tx1"/>
                </a:solidFill>
                <a:latin typeface="宋体" panose="02010600030101010101" pitchFamily="2" charset="-122"/>
              </a:rPr>
              <a:t>-6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计算步长按精度要求自动调整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2" grpId="0" animBg="1"/>
      <p:bldP spid="57363" grpId="0" animBg="1"/>
      <p:bldP spid="57364" grpId="0"/>
      <p:bldP spid="57365" grpId="0"/>
      <p:bldP spid="57366" grpId="0"/>
      <p:bldP spid="57367" grpId="0"/>
      <p:bldP spid="57368" grpId="0"/>
      <p:bldP spid="57369" grpId="0"/>
      <p:bldP spid="57370" grpId="0" animBg="1" autoUpdateAnimBg="0"/>
      <p:bldP spid="57371" grpId="0" animBg="1" autoUpdateAnimBg="0"/>
      <p:bldP spid="5737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557338" y="414338"/>
            <a:ext cx="6148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微分方程数值解法的误差分析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39750" y="1196975"/>
            <a:ext cx="7470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数值解法</a:t>
            </a:r>
            <a:r>
              <a:rPr lang="en-US" altLang="zh-CN" b="1">
                <a:solidFill>
                  <a:schemeClr val="tx1"/>
                </a:solidFill>
              </a:rPr>
              <a:t>: </a:t>
            </a:r>
            <a:r>
              <a:rPr lang="zh-CN" altLang="en-US" b="1">
                <a:solidFill>
                  <a:schemeClr val="tx1"/>
                </a:solidFill>
              </a:rPr>
              <a:t>计算微分方程精确解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的近似值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124075" y="1989138"/>
            <a:ext cx="6391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按照步长</a:t>
            </a:r>
            <a:r>
              <a:rPr lang="en-US" altLang="zh-CN" b="1" i="1">
                <a:solidFill>
                  <a:schemeClr val="tx1"/>
                </a:solidFill>
              </a:rPr>
              <a:t>h</a:t>
            </a:r>
            <a:r>
              <a:rPr lang="zh-CN" altLang="en-US" b="1">
                <a:solidFill>
                  <a:schemeClr val="tx1"/>
                </a:solidFill>
              </a:rPr>
              <a:t>一步步计算</a:t>
            </a:r>
            <a:r>
              <a:rPr lang="en-US" altLang="zh-CN" b="1">
                <a:solidFill>
                  <a:schemeClr val="tx1"/>
                </a:solidFill>
              </a:rPr>
              <a:t>, </a:t>
            </a:r>
            <a:r>
              <a:rPr lang="zh-CN" altLang="en-US" b="1">
                <a:solidFill>
                  <a:schemeClr val="tx1"/>
                </a:solidFill>
              </a:rPr>
              <a:t>每步都有误差</a:t>
            </a:r>
            <a:r>
              <a:rPr lang="en-US" altLang="zh-CN" b="1">
                <a:solidFill>
                  <a:schemeClr val="tx1"/>
                </a:solidFill>
              </a:rPr>
              <a:t>;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195513" y="2636838"/>
            <a:ext cx="6389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每一步的误差会逐步积累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称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累积误差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900113" y="3573463"/>
            <a:ext cx="414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讨论计算一步出现的误差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971550" y="4365625"/>
            <a:ext cx="7019925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假定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) , </a:t>
            </a:r>
            <a:r>
              <a:rPr lang="zh-CN" altLang="en-US" b="1">
                <a:solidFill>
                  <a:schemeClr val="tx1"/>
                </a:solidFill>
              </a:rPr>
              <a:t>估计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en-US" altLang="zh-CN" b="1" baseline="-25000">
                <a:solidFill>
                  <a:schemeClr val="tx1"/>
                </a:solidFill>
              </a:rPr>
              <a:t>+1</a:t>
            </a:r>
            <a:r>
              <a:rPr lang="zh-CN" altLang="en-US" b="1">
                <a:solidFill>
                  <a:schemeClr val="tx1"/>
                </a:solidFill>
              </a:rPr>
              <a:t>的误差</a:t>
            </a:r>
            <a:r>
              <a:rPr lang="en-US" altLang="zh-CN" b="1">
                <a:solidFill>
                  <a:schemeClr val="tx1"/>
                </a:solidFill>
              </a:rPr>
              <a:t>: 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en-US" altLang="zh-CN" b="1" baseline="-25000">
                <a:solidFill>
                  <a:schemeClr val="tx1"/>
                </a:solidFill>
              </a:rPr>
              <a:t>+1</a:t>
            </a:r>
            <a:r>
              <a:rPr lang="en-US" altLang="zh-CN" b="1">
                <a:solidFill>
                  <a:schemeClr val="tx1"/>
                </a:solidFill>
              </a:rPr>
              <a:t>)- 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en-US" altLang="zh-CN" b="1" baseline="-25000">
                <a:solidFill>
                  <a:schemeClr val="tx1"/>
                </a:solidFill>
              </a:rPr>
              <a:t>+1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2997200" y="5251450"/>
            <a:ext cx="2506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局部截断误差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93188" grpId="0"/>
      <p:bldP spid="93189" grpId="0"/>
      <p:bldP spid="93190" grpId="0"/>
      <p:bldP spid="93191" grpId="0" animBg="1"/>
      <p:bldP spid="931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92163" y="368300"/>
            <a:ext cx="21605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误差分析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987675" y="404813"/>
            <a:ext cx="491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</a:rPr>
              <a:t>估计欧拉公式的局部截断误差</a:t>
            </a:r>
            <a:r>
              <a:rPr lang="zh-CN" altLang="en-US" b="1"/>
              <a:t> </a:t>
            </a:r>
            <a:endParaRPr lang="zh-CN" altLang="en-US" sz="2400" b="1">
              <a:ea typeface="隶书" panose="02010509060101010101" pitchFamily="49" charset="-122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150938" y="1089025"/>
            <a:ext cx="4456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en-US" altLang="zh-CN" b="1" baseline="-25000">
                <a:solidFill>
                  <a:schemeClr val="tx1"/>
                </a:solidFill>
              </a:rPr>
              <a:t>+1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处作</a:t>
            </a:r>
            <a:r>
              <a:rPr lang="en-US" altLang="zh-CN" b="1">
                <a:solidFill>
                  <a:schemeClr val="tx1"/>
                </a:solidFill>
              </a:rPr>
              <a:t>Taylor</a:t>
            </a:r>
            <a:r>
              <a:rPr lang="zh-CN" altLang="en-US" b="1">
                <a:solidFill>
                  <a:schemeClr val="tx1"/>
                </a:solidFill>
              </a:rPr>
              <a:t>展开</a:t>
            </a:r>
            <a:r>
              <a:rPr lang="en-US" altLang="zh-CN" b="1">
                <a:solidFill>
                  <a:schemeClr val="tx1"/>
                </a:solidFill>
              </a:rPr>
              <a:t>: 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128713" y="1673225"/>
          <a:ext cx="623411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3" name="Equation" r:id="rId3" imgW="2730240" imgH="419040" progId="Equation.DSMT4">
                  <p:embed/>
                </p:oleObj>
              </mc:Choice>
              <mc:Fallback>
                <p:oleObj name="Equation" r:id="rId3" imgW="273024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673225"/>
                        <a:ext cx="6234112" cy="957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6" name="Group 6"/>
          <p:cNvGrpSpPr>
            <a:grpSpLocks/>
          </p:cNvGrpSpPr>
          <p:nvPr/>
        </p:nvGrpSpPr>
        <p:grpSpPr bwMode="auto">
          <a:xfrm>
            <a:off x="679451" y="2708275"/>
            <a:ext cx="5827713" cy="546100"/>
            <a:chOff x="201" y="1706"/>
            <a:chExt cx="3671" cy="344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201" y="1713"/>
              <a:ext cx="1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向前欧拉公式</a:t>
              </a:r>
              <a:endParaRPr lang="zh-CN" altLang="en-US" sz="2400" b="1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92168" name="Object 8"/>
            <p:cNvGraphicFramePr>
              <a:graphicFrameLocks noChangeAspect="1"/>
            </p:cNvGraphicFramePr>
            <p:nvPr/>
          </p:nvGraphicFramePr>
          <p:xfrm>
            <a:off x="1661" y="1706"/>
            <a:ext cx="221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4" name="Equation" r:id="rId5" imgW="1320480" imgH="228600" progId="Equation.DSMT4">
                    <p:embed/>
                  </p:oleObj>
                </mc:Choice>
                <mc:Fallback>
                  <p:oleObj name="Equation" r:id="rId5" imgW="132048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" y="1706"/>
                          <a:ext cx="2211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106488" y="3249613"/>
            <a:ext cx="129381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i="1">
                <a:solidFill>
                  <a:schemeClr val="tx1"/>
                </a:solidFill>
                <a:ea typeface="隶书" panose="02010509060101010101" pitchFamily="49" charset="-122"/>
              </a:rPr>
              <a:t>y</a:t>
            </a:r>
            <a:r>
              <a:rPr lang="en-US" altLang="zh-CN" sz="2400" b="1" i="1" baseline="-25000">
                <a:solidFill>
                  <a:schemeClr val="tx1"/>
                </a:solidFill>
                <a:ea typeface="隶书" panose="02010509060101010101" pitchFamily="49" charset="-122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ea typeface="隶书" panose="02010509060101010101" pitchFamily="49" charset="-122"/>
              </a:rPr>
              <a:t>= </a:t>
            </a:r>
            <a:r>
              <a:rPr lang="en-US" altLang="zh-CN" sz="2400" b="1" i="1">
                <a:solidFill>
                  <a:schemeClr val="tx1"/>
                </a:solidFill>
                <a:ea typeface="隶书" panose="02010509060101010101" pitchFamily="49" charset="-122"/>
              </a:rPr>
              <a:t>y</a:t>
            </a:r>
            <a:r>
              <a:rPr lang="en-US" altLang="zh-CN" sz="2400" b="1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ea typeface="隶书" panose="02010509060101010101" pitchFamily="49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ea typeface="隶书" panose="02010509060101010101" pitchFamily="49" charset="-122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ea typeface="隶书" panose="02010509060101010101" pitchFamily="49" charset="-122"/>
              </a:rPr>
              <a:t>)</a:t>
            </a:r>
          </a:p>
        </p:txBody>
      </p:sp>
      <p:grpSp>
        <p:nvGrpSpPr>
          <p:cNvPr id="92170" name="Group 10"/>
          <p:cNvGrpSpPr>
            <a:grpSpLocks/>
          </p:cNvGrpSpPr>
          <p:nvPr/>
        </p:nvGrpSpPr>
        <p:grpSpPr bwMode="auto">
          <a:xfrm>
            <a:off x="1016000" y="3548063"/>
            <a:ext cx="6526213" cy="817562"/>
            <a:chOff x="640" y="2099"/>
            <a:chExt cx="4111" cy="515"/>
          </a:xfrm>
        </p:grpSpPr>
        <p:graphicFrame>
          <p:nvGraphicFramePr>
            <p:cNvPr id="92171" name="Object 11"/>
            <p:cNvGraphicFramePr>
              <a:graphicFrameLocks noChangeAspect="1"/>
            </p:cNvGraphicFramePr>
            <p:nvPr/>
          </p:nvGraphicFramePr>
          <p:xfrm>
            <a:off x="640" y="2273"/>
            <a:ext cx="411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5" name="Equation" r:id="rId7" imgW="2743200" imgH="228600" progId="Equation.DSMT4">
                    <p:embed/>
                  </p:oleObj>
                </mc:Choice>
                <mc:Fallback>
                  <p:oleObj name="Equation" r:id="rId7" imgW="27432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273"/>
                          <a:ext cx="4111" cy="34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2" name="AutoShape 12"/>
            <p:cNvSpPr>
              <a:spLocks noChangeArrowheads="1"/>
            </p:cNvSpPr>
            <p:nvPr/>
          </p:nvSpPr>
          <p:spPr bwMode="auto">
            <a:xfrm>
              <a:off x="2228" y="2099"/>
              <a:ext cx="259" cy="118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971550" y="4437063"/>
          <a:ext cx="6573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6" name="Equation" r:id="rId9" imgW="2933640" imgH="419040" progId="Equation.DSMT4">
                  <p:embed/>
                </p:oleObj>
              </mc:Choice>
              <mc:Fallback>
                <p:oleObj name="Equation" r:id="rId9" imgW="293364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657383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74" name="Group 14"/>
          <p:cNvGrpSpPr>
            <a:grpSpLocks/>
          </p:cNvGrpSpPr>
          <p:nvPr/>
        </p:nvGrpSpPr>
        <p:grpSpPr bwMode="auto">
          <a:xfrm>
            <a:off x="792163" y="5280025"/>
            <a:ext cx="4876800" cy="828675"/>
            <a:chOff x="960" y="3408"/>
            <a:chExt cx="3072" cy="522"/>
          </a:xfrm>
        </p:grpSpPr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960" y="3513"/>
              <a:ext cx="2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局部截断误差主项为</a:t>
              </a:r>
              <a:endParaRPr lang="zh-CN" altLang="en-US" sz="2400" b="1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92176" name="Object 16"/>
            <p:cNvGraphicFramePr>
              <a:graphicFrameLocks noChangeAspect="1"/>
            </p:cNvGraphicFramePr>
            <p:nvPr/>
          </p:nvGraphicFramePr>
          <p:xfrm>
            <a:off x="3072" y="3408"/>
            <a:ext cx="960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7" name="文档" r:id="rId11" imgW="1141430" imgH="778292" progId="Word.Document.8">
                    <p:embed/>
                  </p:oleObj>
                </mc:Choice>
                <mc:Fallback>
                  <p:oleObj name="文档" r:id="rId11" imgW="1141430" imgH="778292" progId="Word.Document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408"/>
                          <a:ext cx="960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4" grpId="0"/>
      <p:bldP spid="921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00113" y="404813"/>
            <a:ext cx="21605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误差分析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132138" y="476250"/>
            <a:ext cx="491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</a:rPr>
              <a:t>估计欧拉公式的局部截断误差</a:t>
            </a:r>
            <a:r>
              <a:rPr lang="zh-CN" altLang="en-US" b="1"/>
              <a:t> </a:t>
            </a:r>
            <a:endParaRPr lang="zh-CN" altLang="en-US" sz="2400" b="1">
              <a:ea typeface="隶书" panose="02010509060101010101" pitchFamily="49" charset="-122"/>
            </a:endParaRP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900113" y="981075"/>
          <a:ext cx="623411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1" name="Equation" r:id="rId3" imgW="2730240" imgH="419040" progId="Equation.DSMT4">
                  <p:embed/>
                </p:oleObj>
              </mc:Choice>
              <mc:Fallback>
                <p:oleObj name="Equation" r:id="rId3" imgW="27302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6234112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927100" y="1938338"/>
            <a:ext cx="6164263" cy="531812"/>
            <a:chOff x="584" y="1221"/>
            <a:chExt cx="3883" cy="335"/>
          </a:xfrm>
        </p:grpSpPr>
        <p:sp>
          <p:nvSpPr>
            <p:cNvPr id="91142" name="Text Box 6"/>
            <p:cNvSpPr txBox="1">
              <a:spLocks noChangeArrowheads="1"/>
            </p:cNvSpPr>
            <p:nvPr/>
          </p:nvSpPr>
          <p:spPr bwMode="auto">
            <a:xfrm>
              <a:off x="584" y="1224"/>
              <a:ext cx="1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向后欧拉公式</a:t>
              </a:r>
              <a:endParaRPr lang="zh-CN" altLang="en-US" sz="2400" b="1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91143" name="Object 7"/>
            <p:cNvGraphicFramePr>
              <a:graphicFrameLocks noChangeAspect="1"/>
            </p:cNvGraphicFramePr>
            <p:nvPr/>
          </p:nvGraphicFramePr>
          <p:xfrm>
            <a:off x="2058" y="1221"/>
            <a:ext cx="240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62" name="Equation" r:id="rId5" imgW="1498320" imgH="228600" progId="Equation.DSMT4">
                    <p:embed/>
                  </p:oleObj>
                </mc:Choice>
                <mc:Fallback>
                  <p:oleObj name="Equation" r:id="rId5" imgW="149832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" y="1221"/>
                          <a:ext cx="2409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44" name="Group 8"/>
          <p:cNvGrpSpPr>
            <a:grpSpLocks/>
          </p:cNvGrpSpPr>
          <p:nvPr/>
        </p:nvGrpSpPr>
        <p:grpSpPr bwMode="auto">
          <a:xfrm>
            <a:off x="971550" y="2492375"/>
            <a:ext cx="6794500" cy="1042988"/>
            <a:chOff x="584" y="1560"/>
            <a:chExt cx="4280" cy="657"/>
          </a:xfrm>
        </p:grpSpPr>
        <p:sp>
          <p:nvSpPr>
            <p:cNvPr id="91145" name="AutoShape 9"/>
            <p:cNvSpPr>
              <a:spLocks noChangeArrowheads="1"/>
            </p:cNvSpPr>
            <p:nvPr/>
          </p:nvSpPr>
          <p:spPr bwMode="auto">
            <a:xfrm>
              <a:off x="2143" y="1560"/>
              <a:ext cx="254" cy="11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1146" name="Object 10"/>
            <p:cNvGraphicFramePr>
              <a:graphicFrameLocks noChangeAspect="1"/>
            </p:cNvGraphicFramePr>
            <p:nvPr/>
          </p:nvGraphicFramePr>
          <p:xfrm>
            <a:off x="584" y="1711"/>
            <a:ext cx="4280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63" name="Equation" r:id="rId7" imgW="3047760" imgH="419040" progId="Equation.DSMT4">
                    <p:embed/>
                  </p:oleObj>
                </mc:Choice>
                <mc:Fallback>
                  <p:oleObj name="Equation" r:id="rId7" imgW="3047760" imgH="419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1711"/>
                          <a:ext cx="4280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47" name="Group 11"/>
          <p:cNvGrpSpPr>
            <a:grpSpLocks/>
          </p:cNvGrpSpPr>
          <p:nvPr/>
        </p:nvGrpSpPr>
        <p:grpSpPr bwMode="auto">
          <a:xfrm>
            <a:off x="927100" y="3608388"/>
            <a:ext cx="4725988" cy="760412"/>
            <a:chOff x="640" y="2273"/>
            <a:chExt cx="2977" cy="479"/>
          </a:xfrm>
        </p:grpSpPr>
        <p:sp>
          <p:nvSpPr>
            <p:cNvPr id="91148" name="Text Box 12"/>
            <p:cNvSpPr txBox="1">
              <a:spLocks noChangeArrowheads="1"/>
            </p:cNvSpPr>
            <p:nvPr/>
          </p:nvSpPr>
          <p:spPr bwMode="auto">
            <a:xfrm>
              <a:off x="640" y="2350"/>
              <a:ext cx="21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局部截断误差主项为</a:t>
              </a:r>
              <a:endParaRPr lang="zh-CN" altLang="en-US" sz="2400" b="1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91149" name="Object 13"/>
            <p:cNvGraphicFramePr>
              <a:graphicFrameLocks noChangeAspect="1"/>
            </p:cNvGraphicFramePr>
            <p:nvPr/>
          </p:nvGraphicFramePr>
          <p:xfrm>
            <a:off x="2795" y="2273"/>
            <a:ext cx="822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64" name="Equation" r:id="rId9" imgW="736560" imgH="419040" progId="Equation.DSMT4">
                    <p:embed/>
                  </p:oleObj>
                </mc:Choice>
                <mc:Fallback>
                  <p:oleObj name="Equation" r:id="rId9" imgW="736560" imgH="419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2273"/>
                          <a:ext cx="822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206375" y="4464050"/>
            <a:ext cx="944563" cy="9556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梯形公式</a:t>
            </a:r>
            <a:endParaRPr lang="zh-CN" altLang="en-US" sz="2400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1196975" y="4484688"/>
            <a:ext cx="4545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向前、向后欧拉公式的平均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91152" name="Object 16"/>
          <p:cNvGraphicFramePr>
            <a:graphicFrameLocks noChangeAspect="1"/>
          </p:cNvGraphicFramePr>
          <p:nvPr/>
        </p:nvGraphicFramePr>
        <p:xfrm>
          <a:off x="1195388" y="5049838"/>
          <a:ext cx="47259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5" name="Equation" r:id="rId11" imgW="2108160" imgH="419040" progId="Equation.DSMT4">
                  <p:embed/>
                </p:oleObj>
              </mc:Choice>
              <mc:Fallback>
                <p:oleObj name="Equation" r:id="rId11" imgW="2108160" imgH="419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049838"/>
                        <a:ext cx="4725987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B2A27284-E402-4FCD-BE89-034AE0874C3B}"/>
              </a:ext>
            </a:extLst>
          </p:cNvPr>
          <p:cNvGrpSpPr/>
          <p:nvPr/>
        </p:nvGrpSpPr>
        <p:grpSpPr>
          <a:xfrm>
            <a:off x="5804361" y="3276600"/>
            <a:ext cx="3124200" cy="2935288"/>
            <a:chOff x="5960525" y="3294380"/>
            <a:chExt cx="3124200" cy="2935288"/>
          </a:xfrm>
        </p:grpSpPr>
        <p:sp>
          <p:nvSpPr>
            <p:cNvPr id="91154" name="Line 18"/>
            <p:cNvSpPr>
              <a:spLocks noChangeShapeType="1"/>
            </p:cNvSpPr>
            <p:nvPr/>
          </p:nvSpPr>
          <p:spPr bwMode="auto">
            <a:xfrm>
              <a:off x="5960525" y="5848668"/>
              <a:ext cx="2895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5" name="Line 19"/>
            <p:cNvSpPr>
              <a:spLocks noChangeShapeType="1"/>
            </p:cNvSpPr>
            <p:nvPr/>
          </p:nvSpPr>
          <p:spPr bwMode="auto">
            <a:xfrm flipV="1">
              <a:off x="6112925" y="3638868"/>
              <a:ext cx="0" cy="2362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6" name="Arc 20"/>
            <p:cNvSpPr>
              <a:spLocks/>
            </p:cNvSpPr>
            <p:nvPr/>
          </p:nvSpPr>
          <p:spPr bwMode="auto">
            <a:xfrm flipH="1">
              <a:off x="6798725" y="4400868"/>
              <a:ext cx="1447800" cy="609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 flipV="1">
              <a:off x="6760625" y="3562668"/>
              <a:ext cx="930275" cy="142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8" name="Line 22"/>
            <p:cNvSpPr>
              <a:spLocks noChangeShapeType="1"/>
            </p:cNvSpPr>
            <p:nvPr/>
          </p:nvSpPr>
          <p:spPr bwMode="auto">
            <a:xfrm flipH="1">
              <a:off x="7636925" y="3618230"/>
              <a:ext cx="53975" cy="2230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9" name="Line 23"/>
            <p:cNvSpPr>
              <a:spLocks noChangeShapeType="1"/>
            </p:cNvSpPr>
            <p:nvPr/>
          </p:nvSpPr>
          <p:spPr bwMode="auto">
            <a:xfrm>
              <a:off x="6798725" y="5010468"/>
              <a:ext cx="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0" name="Text Box 24"/>
            <p:cNvSpPr txBox="1">
              <a:spLocks noChangeArrowheads="1"/>
            </p:cNvSpPr>
            <p:nvPr/>
          </p:nvSpPr>
          <p:spPr bwMode="auto">
            <a:xfrm>
              <a:off x="6570125" y="5772468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solidFill>
                    <a:schemeClr val="tx1"/>
                  </a:solidFill>
                </a:rPr>
                <a:t> x</a:t>
              </a:r>
              <a:r>
                <a:rPr lang="en-US" altLang="zh-CN" sz="2400" i="1" baseline="-25000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1161" name="Text Box 25"/>
            <p:cNvSpPr txBox="1">
              <a:spLocks noChangeArrowheads="1"/>
            </p:cNvSpPr>
            <p:nvPr/>
          </p:nvSpPr>
          <p:spPr bwMode="auto">
            <a:xfrm>
              <a:off x="7332125" y="5772468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 </a:t>
              </a:r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r>
                <a:rPr lang="en-US" altLang="zh-CN" sz="2400" i="1" baseline="-25000">
                  <a:solidFill>
                    <a:schemeClr val="tx1"/>
                  </a:solidFill>
                </a:rPr>
                <a:t>n+</a:t>
              </a:r>
              <a:r>
                <a:rPr lang="en-US" altLang="zh-CN" sz="2400" baseline="-25000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1162" name="Text Box 26"/>
            <p:cNvSpPr txBox="1">
              <a:spLocks noChangeArrowheads="1"/>
            </p:cNvSpPr>
            <p:nvPr/>
          </p:nvSpPr>
          <p:spPr bwMode="auto">
            <a:xfrm>
              <a:off x="8475125" y="5772468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 </a:t>
              </a:r>
              <a:r>
                <a:rPr lang="en-US" altLang="zh-CN" sz="2400" i="1">
                  <a:solidFill>
                    <a:schemeClr val="tx1"/>
                  </a:solidFill>
                </a:rPr>
                <a:t>x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1163" name="Text Box 27"/>
            <p:cNvSpPr txBox="1">
              <a:spLocks noChangeArrowheads="1"/>
            </p:cNvSpPr>
            <p:nvPr/>
          </p:nvSpPr>
          <p:spPr bwMode="auto">
            <a:xfrm>
              <a:off x="6112925" y="3410268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 </a:t>
              </a:r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1164" name="Text Box 28"/>
            <p:cNvSpPr txBox="1">
              <a:spLocks noChangeArrowheads="1"/>
            </p:cNvSpPr>
            <p:nvPr/>
          </p:nvSpPr>
          <p:spPr bwMode="auto">
            <a:xfrm>
              <a:off x="6341525" y="4781868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 </a:t>
              </a:r>
              <a:r>
                <a:rPr lang="en-US" altLang="zh-CN" sz="2400" i="1">
                  <a:solidFill>
                    <a:schemeClr val="tx1"/>
                  </a:solidFill>
                </a:rPr>
                <a:t>P</a:t>
              </a:r>
              <a:r>
                <a:rPr lang="en-US" altLang="zh-CN" sz="2400" i="1" baseline="-25000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1165" name="Text Box 29"/>
            <p:cNvSpPr txBox="1">
              <a:spLocks noChangeArrowheads="1"/>
            </p:cNvSpPr>
            <p:nvPr/>
          </p:nvSpPr>
          <p:spPr bwMode="auto">
            <a:xfrm>
              <a:off x="7573425" y="3294380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A</a:t>
              </a:r>
              <a:endParaRPr lang="en-US" altLang="zh-CN" sz="2400" b="1" dirty="0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1166" name="Text Box 30"/>
            <p:cNvSpPr txBox="1">
              <a:spLocks noChangeArrowheads="1"/>
            </p:cNvSpPr>
            <p:nvPr/>
          </p:nvSpPr>
          <p:spPr bwMode="auto">
            <a:xfrm>
              <a:off x="7484525" y="3943668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Q</a:t>
              </a:r>
              <a:endParaRPr lang="en-US" altLang="zh-CN" sz="2400" b="1" dirty="0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218D3F8-9B38-4D42-8496-D26DE9CAA91E}"/>
              </a:ext>
            </a:extLst>
          </p:cNvPr>
          <p:cNvGrpSpPr/>
          <p:nvPr/>
        </p:nvGrpSpPr>
        <p:grpSpPr>
          <a:xfrm>
            <a:off x="6085810" y="4247822"/>
            <a:ext cx="1928812" cy="708969"/>
            <a:chOff x="6085810" y="4247822"/>
            <a:chExt cx="1928812" cy="70896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563C7BD-C4F1-43FC-90B1-74613B34D60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36075" y="4666181"/>
              <a:ext cx="875945" cy="2906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13B87611-077D-4B0B-82E2-21AE5B23A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022" y="4359573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B</a:t>
              </a:r>
              <a:endParaRPr lang="en-US" altLang="zh-CN" sz="2400" b="1" dirty="0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B9B2921-96B4-47D8-B157-173D316F712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85810" y="4247822"/>
              <a:ext cx="1762125" cy="61635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50" grpId="0" animBg="1"/>
      <p:bldP spid="911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00113" y="476250"/>
            <a:ext cx="792162" cy="20510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误差分析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195513" y="404813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算法</a:t>
            </a:r>
            <a:r>
              <a:rPr lang="zh-CN" altLang="en-US" b="1">
                <a:solidFill>
                  <a:srgbClr val="FF3300"/>
                </a:solidFill>
              </a:rPr>
              <a:t>精度的阶</a:t>
            </a:r>
            <a:r>
              <a:rPr lang="zh-CN" altLang="en-US" b="1">
                <a:solidFill>
                  <a:schemeClr val="tx1"/>
                </a:solidFill>
              </a:rPr>
              <a:t>的定义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339975" y="981075"/>
            <a:ext cx="558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</a:rPr>
              <a:t>一个算法的局部截断误差为</a:t>
            </a:r>
            <a:r>
              <a:rPr lang="en-US" altLang="zh-CN" b="1" i="1">
                <a:solidFill>
                  <a:srgbClr val="FF0000"/>
                </a:solidFill>
              </a:rPr>
              <a:t>O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h</a:t>
            </a:r>
            <a:r>
              <a:rPr lang="en-US" altLang="zh-CN" b="1" i="1" baseline="30000">
                <a:solidFill>
                  <a:srgbClr val="FF0000"/>
                </a:solidFill>
              </a:rPr>
              <a:t>p</a:t>
            </a:r>
            <a:r>
              <a:rPr lang="en-US" altLang="zh-CN" b="1" baseline="30000">
                <a:solidFill>
                  <a:srgbClr val="FF0000"/>
                </a:solidFill>
              </a:rPr>
              <a:t>+1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 </a:t>
            </a:r>
            <a:endParaRPr lang="en-US" altLang="zh-CN" sz="2400" b="1">
              <a:ea typeface="隶书" panose="02010509060101010101" pitchFamily="49" charset="-122"/>
            </a:endParaRP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2546350" y="1584325"/>
            <a:ext cx="3278188" cy="744538"/>
            <a:chOff x="1604" y="1224"/>
            <a:chExt cx="2065" cy="469"/>
          </a:xfrm>
        </p:grpSpPr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1604" y="1366"/>
              <a:ext cx="20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该算法具有</a:t>
              </a:r>
              <a:r>
                <a:rPr lang="en-US" altLang="zh-CN" b="1" i="1">
                  <a:solidFill>
                    <a:srgbClr val="FF0000"/>
                  </a:solidFill>
                </a:rPr>
                <a:t>p</a:t>
              </a:r>
              <a:r>
                <a:rPr lang="zh-CN" altLang="en-US" b="1">
                  <a:solidFill>
                    <a:srgbClr val="FF0000"/>
                  </a:solidFill>
                </a:rPr>
                <a:t>阶精度</a:t>
              </a:r>
              <a:r>
                <a:rPr lang="zh-CN" altLang="en-US" b="1">
                  <a:solidFill>
                    <a:schemeClr val="tx1"/>
                  </a:solidFill>
                </a:rPr>
                <a:t> </a:t>
              </a:r>
              <a:endParaRPr lang="zh-CN" altLang="en-US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0119" name="AutoShape 7"/>
            <p:cNvSpPr>
              <a:spLocks noChangeArrowheads="1"/>
            </p:cNvSpPr>
            <p:nvPr/>
          </p:nvSpPr>
          <p:spPr bwMode="auto">
            <a:xfrm>
              <a:off x="2483" y="1224"/>
              <a:ext cx="306" cy="113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3492500" y="2492375"/>
            <a:ext cx="2336800" cy="5286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隶书" panose="02010509060101010101" pitchFamily="49" charset="-122"/>
              </a:rPr>
              <a:t>局部截断误差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6443663" y="2492375"/>
            <a:ext cx="908050" cy="5286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隶书" panose="02010509060101010101" pitchFamily="49" charset="-122"/>
              </a:rPr>
              <a:t>精度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1017588" y="31146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向前欧拉公式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4159250" y="3071813"/>
            <a:ext cx="998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O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h</a:t>
            </a:r>
            <a:r>
              <a:rPr lang="en-US" altLang="zh-CN" b="1" baseline="30000">
                <a:solidFill>
                  <a:schemeClr val="tx1"/>
                </a:solidFill>
                <a:ea typeface="隶书" panose="02010509060101010101" pitchFamily="49" charset="-122"/>
              </a:rPr>
              <a:t>2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)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6416675" y="3076575"/>
            <a:ext cx="81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CC3300"/>
                </a:solidFill>
              </a:rPr>
              <a:t>1</a:t>
            </a:r>
            <a:r>
              <a:rPr lang="zh-CN" altLang="en-US" b="1">
                <a:solidFill>
                  <a:srgbClr val="CC3300"/>
                </a:solidFill>
              </a:rPr>
              <a:t>阶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973138" y="37893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向后欧拉公式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167188" y="3706813"/>
            <a:ext cx="998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O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h</a:t>
            </a:r>
            <a:r>
              <a:rPr lang="en-US" altLang="zh-CN" b="1" baseline="30000">
                <a:solidFill>
                  <a:schemeClr val="tx1"/>
                </a:solidFill>
                <a:ea typeface="隶书" panose="02010509060101010101" pitchFamily="49" charset="-122"/>
              </a:rPr>
              <a:t>2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)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6416675" y="3727450"/>
            <a:ext cx="81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CC3300"/>
                </a:solidFill>
              </a:rPr>
              <a:t>1</a:t>
            </a:r>
            <a:r>
              <a:rPr lang="zh-CN" altLang="en-US" b="1">
                <a:solidFill>
                  <a:srgbClr val="CC3300"/>
                </a:solidFill>
              </a:rPr>
              <a:t>阶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1647825" y="4427538"/>
            <a:ext cx="1663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梯形公式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4159250" y="4381500"/>
            <a:ext cx="998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O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h</a:t>
            </a:r>
            <a:r>
              <a:rPr lang="en-US" altLang="zh-CN" b="1" baseline="30000">
                <a:solidFill>
                  <a:schemeClr val="tx1"/>
                </a:solidFill>
                <a:ea typeface="隶书" panose="02010509060101010101" pitchFamily="49" charset="-122"/>
              </a:rPr>
              <a:t>3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)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6416675" y="4403725"/>
            <a:ext cx="81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CC3300"/>
                </a:solidFill>
              </a:rPr>
              <a:t>2</a:t>
            </a:r>
            <a:r>
              <a:rPr lang="zh-CN" altLang="en-US" b="1">
                <a:solidFill>
                  <a:srgbClr val="CC3300"/>
                </a:solidFill>
              </a:rPr>
              <a:t>阶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1017588" y="50339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改进欧拉公式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4159250" y="5033963"/>
            <a:ext cx="998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O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h</a:t>
            </a:r>
            <a:r>
              <a:rPr lang="en-US" altLang="zh-CN" b="1" baseline="30000">
                <a:solidFill>
                  <a:schemeClr val="tx1"/>
                </a:solidFill>
                <a:ea typeface="隶书" panose="02010509060101010101" pitchFamily="49" charset="-122"/>
              </a:rPr>
              <a:t>3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)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6416675" y="5033963"/>
            <a:ext cx="811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CC3300"/>
                </a:solidFill>
              </a:rPr>
              <a:t>2</a:t>
            </a:r>
            <a:r>
              <a:rPr lang="zh-CN" altLang="en-US" b="1">
                <a:solidFill>
                  <a:srgbClr val="CC3300"/>
                </a:solidFill>
              </a:rPr>
              <a:t>阶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161925" y="5678488"/>
            <a:ext cx="3241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经典龙格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库塔公式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4167188" y="5678488"/>
            <a:ext cx="998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O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h</a:t>
            </a:r>
            <a:r>
              <a:rPr lang="en-US" altLang="zh-CN" b="1" baseline="30000">
                <a:solidFill>
                  <a:schemeClr val="tx1"/>
                </a:solidFill>
                <a:ea typeface="隶书" panose="02010509060101010101" pitchFamily="49" charset="-122"/>
              </a:rPr>
              <a:t>5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)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6416675" y="5678488"/>
            <a:ext cx="811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CC3300"/>
                </a:solidFill>
              </a:rPr>
              <a:t>4</a:t>
            </a:r>
            <a:r>
              <a:rPr lang="zh-CN" altLang="en-US" b="1">
                <a:solidFill>
                  <a:srgbClr val="CC3300"/>
                </a:solidFill>
              </a:rPr>
              <a:t>阶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90116" grpId="0"/>
      <p:bldP spid="90120" grpId="0" animBg="1" autoUpdateAnimBg="0"/>
      <p:bldP spid="90121" grpId="0" animBg="1" autoUpdateAnimBg="0"/>
      <p:bldP spid="90122" grpId="0"/>
      <p:bldP spid="90123" grpId="0"/>
      <p:bldP spid="90124" grpId="0"/>
      <p:bldP spid="90125" grpId="0"/>
      <p:bldP spid="90126" grpId="0"/>
      <p:bldP spid="90127" grpId="0"/>
      <p:bldP spid="90128" grpId="0"/>
      <p:bldP spid="90129" grpId="0"/>
      <p:bldP spid="90130" grpId="0"/>
      <p:bldP spid="90131" grpId="0"/>
      <p:bldP spid="90132" grpId="0"/>
      <p:bldP spid="90133" grpId="0"/>
      <p:bldP spid="90134" grpId="0"/>
      <p:bldP spid="90135" grpId="0"/>
      <p:bldP spid="90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96863" y="1673225"/>
            <a:ext cx="7424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欧拉和龙格</a:t>
            </a:r>
            <a:r>
              <a:rPr lang="en-US" altLang="zh-CN" b="1">
                <a:solidFill>
                  <a:schemeClr val="tx1"/>
                </a:solidFill>
              </a:rPr>
              <a:t>-</a:t>
            </a:r>
            <a:r>
              <a:rPr lang="zh-CN" altLang="en-US" b="1">
                <a:solidFill>
                  <a:schemeClr val="tx1"/>
                </a:solidFill>
              </a:rPr>
              <a:t>库塔方法的共同点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  <a:r>
              <a:rPr lang="zh-CN" altLang="en-US" b="1">
                <a:solidFill>
                  <a:schemeClr val="tx1"/>
                </a:solidFill>
              </a:rPr>
              <a:t>只用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计算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en-US" altLang="zh-CN" b="1" baseline="-25000">
                <a:solidFill>
                  <a:schemeClr val="tx1"/>
                </a:solidFill>
              </a:rPr>
              <a:t>+1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3086100" y="2303463"/>
          <a:ext cx="31956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8" name="Equation" r:id="rId3" imgW="1549080" imgH="482400" progId="Equation.DSMT4">
                  <p:embed/>
                </p:oleObj>
              </mc:Choice>
              <mc:Fallback>
                <p:oleObj name="Equation" r:id="rId3" imgW="15490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303463"/>
                        <a:ext cx="3195638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7767638" y="167322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单步法 </a:t>
            </a:r>
            <a:endParaRPr lang="zh-CN" altLang="en-US" sz="2400" b="1">
              <a:solidFill>
                <a:srgbClr val="0033CC"/>
              </a:solidFill>
              <a:ea typeface="隶书" panose="02010509060101010101" pitchFamily="49" charset="-122"/>
            </a:endParaRP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962150" y="993775"/>
            <a:ext cx="6751638" cy="52863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步长</a:t>
            </a:r>
            <a:r>
              <a:rPr lang="en-US" altLang="zh-CN" b="1" i="1">
                <a:solidFill>
                  <a:schemeClr val="tx1"/>
                </a:solidFill>
              </a:rPr>
              <a:t>h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tx1"/>
                </a:solidFill>
              </a:rPr>
              <a:t>0</a:t>
            </a:r>
            <a:r>
              <a:rPr lang="zh-CN" altLang="en-US" b="1">
                <a:solidFill>
                  <a:schemeClr val="tx1"/>
                </a:solidFill>
              </a:rPr>
              <a:t>时数值解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无限接近解析解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) 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476250" y="9540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收敛性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250825" y="3357563"/>
            <a:ext cx="6345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</a:rPr>
              <a:t>单步法有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zh-CN" altLang="en-US" b="1">
                <a:solidFill>
                  <a:srgbClr val="FF0000"/>
                </a:solidFill>
              </a:rPr>
              <a:t>阶精度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局部截断误差</a:t>
            </a:r>
            <a:r>
              <a:rPr lang="en-US" altLang="zh-CN" b="1" i="1">
                <a:solidFill>
                  <a:srgbClr val="FF0000"/>
                </a:solidFill>
              </a:rPr>
              <a:t>O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h</a:t>
            </a:r>
            <a:r>
              <a:rPr lang="en-US" altLang="zh-CN" b="1" i="1" baseline="30000">
                <a:solidFill>
                  <a:srgbClr val="FF0000"/>
                </a:solidFill>
              </a:rPr>
              <a:t>p</a:t>
            </a:r>
            <a:r>
              <a:rPr lang="en-US" altLang="zh-CN" b="1" baseline="30000">
                <a:solidFill>
                  <a:srgbClr val="FF0000"/>
                </a:solidFill>
              </a:rPr>
              <a:t>+1</a:t>
            </a:r>
            <a:r>
              <a:rPr lang="en-US" altLang="zh-CN" b="1">
                <a:solidFill>
                  <a:srgbClr val="FF0000"/>
                </a:solidFill>
              </a:rPr>
              <a:t>))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468313" y="3860800"/>
          <a:ext cx="50022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9" name="Equation" r:id="rId5" imgW="2463480" imgH="253800" progId="Equation.DSMT4">
                  <p:embed/>
                </p:oleObj>
              </mc:Choice>
              <mc:Fallback>
                <p:oleObj name="Equation" r:id="rId5" imgW="246348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60800"/>
                        <a:ext cx="50022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1030288" y="51847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向前欧拉公式</a:t>
            </a:r>
            <a:endParaRPr lang="zh-CN" altLang="en-US" sz="2400" b="1">
              <a:solidFill>
                <a:srgbClr val="0033CC"/>
              </a:solidFill>
              <a:ea typeface="隶书" panose="02010509060101010101" pitchFamily="49" charset="-122"/>
            </a:endParaRPr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3505200" y="52085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改进欧拉公式</a:t>
            </a:r>
            <a:endParaRPr lang="zh-CN" altLang="en-US" sz="2400" b="1">
              <a:solidFill>
                <a:srgbClr val="0033CC"/>
              </a:solidFill>
              <a:ea typeface="隶书" panose="02010509060101010101" pitchFamily="49" charset="-122"/>
            </a:endParaRPr>
          </a:p>
        </p:txBody>
      </p:sp>
      <p:sp>
        <p:nvSpPr>
          <p:cNvPr id="107536" name="Rectangle 16"/>
          <p:cNvSpPr>
            <a:spLocks noChangeArrowheads="1"/>
          </p:cNvSpPr>
          <p:nvPr/>
        </p:nvSpPr>
        <p:spPr bwMode="auto">
          <a:xfrm>
            <a:off x="5921375" y="5208588"/>
            <a:ext cx="3106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0033CC"/>
                </a:solidFill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阶龙格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库塔公式</a:t>
            </a:r>
            <a:endParaRPr lang="zh-CN" altLang="en-US" sz="2400" b="1">
              <a:solidFill>
                <a:srgbClr val="0033CC"/>
              </a:solidFill>
              <a:ea typeface="隶书" panose="02010509060101010101" pitchFamily="49" charset="-122"/>
            </a:endParaRPr>
          </a:p>
        </p:txBody>
      </p: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1619250" y="260350"/>
            <a:ext cx="5919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数值算法的收敛性和稳定性 </a:t>
            </a:r>
          </a:p>
        </p:txBody>
      </p: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476250" y="2484438"/>
            <a:ext cx="247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显式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单步法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: 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296863" y="5794375"/>
            <a:ext cx="2970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隶书" panose="02010509060101010101" pitchFamily="49" charset="-122"/>
              </a:rPr>
              <a:t>整体误差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rgbClr val="CC3300"/>
                </a:solidFill>
              </a:rPr>
              <a:t>e</a:t>
            </a:r>
            <a:r>
              <a:rPr lang="en-US" altLang="zh-CN" b="1" i="1" baseline="-25000">
                <a:solidFill>
                  <a:srgbClr val="CC3300"/>
                </a:solidFill>
              </a:rPr>
              <a:t>n</a:t>
            </a:r>
            <a:r>
              <a:rPr lang="en-US" altLang="zh-CN" b="1">
                <a:solidFill>
                  <a:srgbClr val="CC3300"/>
                </a:solidFill>
              </a:rPr>
              <a:t>=</a:t>
            </a:r>
            <a:r>
              <a:rPr lang="en-US" altLang="zh-CN" b="1" i="1">
                <a:solidFill>
                  <a:srgbClr val="CC3300"/>
                </a:solidFill>
                <a:ea typeface="隶书" panose="02010509060101010101" pitchFamily="49" charset="-122"/>
              </a:rPr>
              <a:t>O</a:t>
            </a:r>
            <a:r>
              <a:rPr lang="en-US" altLang="zh-CN" b="1">
                <a:solidFill>
                  <a:srgbClr val="CC3300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>
                <a:solidFill>
                  <a:srgbClr val="CC3300"/>
                </a:solidFill>
                <a:ea typeface="隶书" panose="02010509060101010101" pitchFamily="49" charset="-122"/>
              </a:rPr>
              <a:t>h</a:t>
            </a:r>
            <a:r>
              <a:rPr lang="en-US" altLang="zh-CN" b="1">
                <a:solidFill>
                  <a:srgbClr val="CC3300"/>
                </a:solidFill>
                <a:ea typeface="隶书" panose="02010509060101010101" pitchFamily="49" charset="-122"/>
              </a:rPr>
              <a:t>)</a:t>
            </a:r>
            <a:endParaRPr lang="en-US" altLang="zh-CN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3986213" y="5815013"/>
            <a:ext cx="149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i="1">
                <a:solidFill>
                  <a:srgbClr val="CC3300"/>
                </a:solidFill>
                <a:ea typeface="隶书" panose="02010509060101010101" pitchFamily="49" charset="-122"/>
              </a:rPr>
              <a:t>e</a:t>
            </a:r>
            <a:r>
              <a:rPr lang="en-US" altLang="zh-CN" b="1" i="1" baseline="-25000">
                <a:solidFill>
                  <a:srgbClr val="CC3300"/>
                </a:solidFill>
                <a:ea typeface="隶书" panose="02010509060101010101" pitchFamily="49" charset="-122"/>
              </a:rPr>
              <a:t>n</a:t>
            </a:r>
            <a:r>
              <a:rPr lang="en-US" altLang="zh-CN" b="1">
                <a:solidFill>
                  <a:srgbClr val="CC3300"/>
                </a:solidFill>
                <a:ea typeface="隶书" panose="02010509060101010101" pitchFamily="49" charset="-122"/>
              </a:rPr>
              <a:t>=</a:t>
            </a:r>
            <a:r>
              <a:rPr lang="en-US" altLang="zh-CN" b="1" i="1">
                <a:solidFill>
                  <a:srgbClr val="CC3300"/>
                </a:solidFill>
                <a:ea typeface="隶书" panose="02010509060101010101" pitchFamily="49" charset="-122"/>
              </a:rPr>
              <a:t>O</a:t>
            </a:r>
            <a:r>
              <a:rPr lang="en-US" altLang="zh-CN" b="1">
                <a:solidFill>
                  <a:srgbClr val="CC3300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>
                <a:solidFill>
                  <a:srgbClr val="CC3300"/>
                </a:solidFill>
                <a:ea typeface="隶书" panose="02010509060101010101" pitchFamily="49" charset="-122"/>
              </a:rPr>
              <a:t>h</a:t>
            </a:r>
            <a:r>
              <a:rPr lang="en-US" altLang="zh-CN" b="1" baseline="30000">
                <a:solidFill>
                  <a:srgbClr val="CC3300"/>
                </a:solidFill>
                <a:ea typeface="隶书" panose="02010509060101010101" pitchFamily="49" charset="-122"/>
              </a:rPr>
              <a:t>2</a:t>
            </a:r>
            <a:r>
              <a:rPr lang="en-US" altLang="zh-CN" b="1">
                <a:solidFill>
                  <a:srgbClr val="CC3300"/>
                </a:solidFill>
                <a:ea typeface="隶书" panose="02010509060101010101" pitchFamily="49" charset="-122"/>
              </a:rPr>
              <a:t>)</a:t>
            </a:r>
            <a:endParaRPr lang="en-US" altLang="zh-CN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107541" name="Rectangle 21"/>
          <p:cNvSpPr>
            <a:spLocks noChangeArrowheads="1"/>
          </p:cNvSpPr>
          <p:nvPr/>
        </p:nvSpPr>
        <p:spPr bwMode="auto">
          <a:xfrm>
            <a:off x="6462713" y="5815013"/>
            <a:ext cx="1582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i="1">
                <a:solidFill>
                  <a:srgbClr val="CC3300"/>
                </a:solidFill>
                <a:ea typeface="隶书" panose="02010509060101010101" pitchFamily="49" charset="-122"/>
              </a:rPr>
              <a:t>e</a:t>
            </a:r>
            <a:r>
              <a:rPr lang="en-US" altLang="zh-CN" b="1" i="1" baseline="-25000">
                <a:solidFill>
                  <a:srgbClr val="CC3300"/>
                </a:solidFill>
                <a:ea typeface="隶书" panose="02010509060101010101" pitchFamily="49" charset="-122"/>
              </a:rPr>
              <a:t>n</a:t>
            </a:r>
            <a:r>
              <a:rPr lang="en-US" altLang="zh-CN" b="1">
                <a:solidFill>
                  <a:srgbClr val="CC3300"/>
                </a:solidFill>
                <a:ea typeface="隶书" panose="02010509060101010101" pitchFamily="49" charset="-122"/>
              </a:rPr>
              <a:t>=</a:t>
            </a:r>
            <a:r>
              <a:rPr lang="en-US" altLang="zh-CN" b="1" i="1">
                <a:solidFill>
                  <a:srgbClr val="CC3300"/>
                </a:solidFill>
                <a:ea typeface="隶书" panose="02010509060101010101" pitchFamily="49" charset="-122"/>
              </a:rPr>
              <a:t>O</a:t>
            </a:r>
            <a:r>
              <a:rPr lang="en-US" altLang="zh-CN" b="1">
                <a:solidFill>
                  <a:srgbClr val="CC3300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>
                <a:solidFill>
                  <a:srgbClr val="CC3300"/>
                </a:solidFill>
                <a:ea typeface="隶书" panose="02010509060101010101" pitchFamily="49" charset="-122"/>
              </a:rPr>
              <a:t>h</a:t>
            </a:r>
            <a:r>
              <a:rPr lang="en-US" altLang="zh-CN" b="1" baseline="30000">
                <a:solidFill>
                  <a:srgbClr val="CC3300"/>
                </a:solidFill>
                <a:ea typeface="隶书" panose="02010509060101010101" pitchFamily="49" charset="-122"/>
              </a:rPr>
              <a:t>4</a:t>
            </a:r>
            <a:r>
              <a:rPr lang="en-US" altLang="zh-CN" b="1">
                <a:solidFill>
                  <a:srgbClr val="CC3300"/>
                </a:solidFill>
                <a:ea typeface="隶书" panose="02010509060101010101" pitchFamily="49" charset="-122"/>
              </a:rPr>
              <a:t>)</a:t>
            </a:r>
            <a:endParaRPr lang="en-US" altLang="zh-CN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grpSp>
        <p:nvGrpSpPr>
          <p:cNvPr id="107542" name="Group 22"/>
          <p:cNvGrpSpPr>
            <a:grpSpLocks/>
          </p:cNvGrpSpPr>
          <p:nvPr/>
        </p:nvGrpSpPr>
        <p:grpSpPr bwMode="auto">
          <a:xfrm>
            <a:off x="6821488" y="3743325"/>
            <a:ext cx="2160587" cy="531813"/>
            <a:chOff x="4297" y="2358"/>
            <a:chExt cx="1361" cy="335"/>
          </a:xfrm>
        </p:grpSpPr>
        <p:sp>
          <p:nvSpPr>
            <p:cNvPr id="107543" name="Rectangle 23"/>
            <p:cNvSpPr>
              <a:spLocks noChangeArrowheads="1"/>
            </p:cNvSpPr>
            <p:nvPr/>
          </p:nvSpPr>
          <p:spPr bwMode="auto">
            <a:xfrm>
              <a:off x="4411" y="2358"/>
              <a:ext cx="1247" cy="327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单步法收敛 </a:t>
              </a:r>
              <a:endParaRPr lang="zh-CN" altLang="en-US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07544" name="AutoShape 24"/>
            <p:cNvSpPr>
              <a:spLocks noChangeArrowheads="1"/>
            </p:cNvSpPr>
            <p:nvPr/>
          </p:nvSpPr>
          <p:spPr bwMode="auto">
            <a:xfrm>
              <a:off x="4297" y="2387"/>
              <a:ext cx="8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545" name="Group 25"/>
          <p:cNvGrpSpPr>
            <a:grpSpLocks/>
          </p:cNvGrpSpPr>
          <p:nvPr/>
        </p:nvGrpSpPr>
        <p:grpSpPr bwMode="auto">
          <a:xfrm>
            <a:off x="1422400" y="4554538"/>
            <a:ext cx="6345238" cy="530225"/>
            <a:chOff x="896" y="2869"/>
            <a:chExt cx="3997" cy="334"/>
          </a:xfrm>
        </p:grpSpPr>
        <p:sp>
          <p:nvSpPr>
            <p:cNvPr id="107546" name="Text Box 26"/>
            <p:cNvSpPr txBox="1">
              <a:spLocks noChangeArrowheads="1"/>
            </p:cNvSpPr>
            <p:nvPr/>
          </p:nvSpPr>
          <p:spPr bwMode="auto">
            <a:xfrm>
              <a:off x="1038" y="2869"/>
              <a:ext cx="3855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整体误差 </a:t>
              </a:r>
              <a:r>
                <a:rPr lang="en-US" altLang="zh-CN" b="1" i="1">
                  <a:solidFill>
                    <a:schemeClr val="tx1"/>
                  </a:solidFill>
                </a:rPr>
                <a:t>e</a:t>
              </a:r>
              <a:r>
                <a:rPr lang="en-US" altLang="zh-CN" b="1" i="1" baseline="-25000">
                  <a:solidFill>
                    <a:schemeClr val="tx1"/>
                  </a:solidFill>
                </a:rPr>
                <a:t>n</a:t>
              </a:r>
              <a:r>
                <a:rPr lang="en-US" altLang="zh-CN" b="1">
                  <a:solidFill>
                    <a:schemeClr val="tx1"/>
                  </a:solidFill>
                </a:rPr>
                <a:t>=</a:t>
              </a:r>
              <a:r>
                <a:rPr lang="en-US" altLang="zh-CN" b="1" i="1">
                  <a:solidFill>
                    <a:schemeClr val="tx1"/>
                  </a:solidFill>
                </a:rPr>
                <a:t>y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 i="1" baseline="-25000">
                  <a:solidFill>
                    <a:schemeClr val="tx1"/>
                  </a:solidFill>
                </a:rPr>
                <a:t>n</a:t>
              </a:r>
              <a:r>
                <a:rPr lang="en-US" altLang="zh-CN" b="1">
                  <a:solidFill>
                    <a:schemeClr val="tx1"/>
                  </a:solidFill>
                </a:rPr>
                <a:t>)-</a:t>
              </a:r>
              <a:r>
                <a:rPr lang="en-US" altLang="zh-CN" b="1" i="1">
                  <a:solidFill>
                    <a:schemeClr val="tx1"/>
                  </a:solidFill>
                </a:rPr>
                <a:t>y</a:t>
              </a:r>
              <a:r>
                <a:rPr lang="en-US" altLang="zh-CN" b="1" i="1" baseline="-25000">
                  <a:solidFill>
                    <a:schemeClr val="tx1"/>
                  </a:solidFill>
                </a:rPr>
                <a:t>n</a:t>
              </a:r>
              <a:r>
                <a:rPr lang="en-US" altLang="zh-CN" b="1">
                  <a:solidFill>
                    <a:schemeClr val="tx1"/>
                  </a:solidFill>
                </a:rPr>
                <a:t>=</a:t>
              </a:r>
              <a:r>
                <a:rPr lang="en-US" altLang="zh-CN" b="1" i="1">
                  <a:solidFill>
                    <a:schemeClr val="tx1"/>
                  </a:solidFill>
                  <a:ea typeface="隶书" panose="02010509060101010101" pitchFamily="49" charset="-122"/>
                </a:rPr>
                <a:t>O</a:t>
              </a:r>
              <a:r>
                <a:rPr lang="en-US" altLang="zh-CN" b="1">
                  <a:solidFill>
                    <a:schemeClr val="tx1"/>
                  </a:solidFill>
                  <a:ea typeface="隶书" panose="02010509060101010101" pitchFamily="49" charset="-122"/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  <a:ea typeface="隶书" panose="02010509060101010101" pitchFamily="49" charset="-122"/>
                </a:rPr>
                <a:t>h</a:t>
              </a:r>
              <a:r>
                <a:rPr lang="en-US" altLang="zh-CN" b="1" i="1" baseline="30000">
                  <a:solidFill>
                    <a:schemeClr val="tx1"/>
                  </a:solidFill>
                  <a:ea typeface="隶书" panose="02010509060101010101" pitchFamily="49" charset="-122"/>
                </a:rPr>
                <a:t>p</a:t>
              </a:r>
              <a:r>
                <a:rPr lang="en-US" altLang="zh-CN" b="1">
                  <a:solidFill>
                    <a:schemeClr val="tx1"/>
                  </a:solidFill>
                  <a:ea typeface="隶书" panose="02010509060101010101" pitchFamily="49" charset="-122"/>
                </a:rPr>
                <a:t>)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>
                  <a:solidFill>
                    <a:schemeClr val="tx1"/>
                  </a:solidFill>
                </a:rPr>
                <a:t>0 (</a:t>
              </a:r>
              <a:r>
                <a:rPr lang="en-US" altLang="zh-CN" b="1" i="1">
                  <a:solidFill>
                    <a:schemeClr val="tx1"/>
                  </a:solidFill>
                  <a:ea typeface="隶书" panose="02010509060101010101" pitchFamily="49" charset="-122"/>
                </a:rPr>
                <a:t>h</a:t>
              </a:r>
              <a:r>
                <a:rPr lang="en-US" altLang="zh-CN" b="1">
                  <a:solidFill>
                    <a:schemeClr val="tx1"/>
                  </a:solidFill>
                  <a:ea typeface="隶书" panose="020105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b="1">
                  <a:solidFill>
                    <a:schemeClr val="tx1"/>
                  </a:solidFill>
                  <a:ea typeface="隶书" panose="02010509060101010101" pitchFamily="49" charset="-122"/>
                </a:rPr>
                <a:t>0)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07547" name="AutoShape 27"/>
            <p:cNvSpPr>
              <a:spLocks noChangeArrowheads="1"/>
            </p:cNvSpPr>
            <p:nvPr/>
          </p:nvSpPr>
          <p:spPr bwMode="auto">
            <a:xfrm>
              <a:off x="896" y="2897"/>
              <a:ext cx="8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6" grpId="0"/>
      <p:bldP spid="107527" grpId="0" animBg="1"/>
      <p:bldP spid="107530" grpId="0"/>
      <p:bldP spid="107531" grpId="0"/>
      <p:bldP spid="107534" grpId="0"/>
      <p:bldP spid="107535" grpId="0"/>
      <p:bldP spid="107536" grpId="0"/>
      <p:bldP spid="107538" grpId="0" autoUpdateAnimBg="0"/>
      <p:bldP spid="107539" grpId="0"/>
      <p:bldP spid="107540" grpId="0"/>
      <p:bldP spid="1075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619250" y="260350"/>
            <a:ext cx="5919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数值算法的收敛性和稳定性 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76250" y="9540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稳定性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1871663" y="998538"/>
            <a:ext cx="7059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计算中舍入误差不会随步数的增加无限增大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2727325" y="1628775"/>
          <a:ext cx="31511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1" name="Equation" r:id="rId3" imgW="1358640" imgH="253800" progId="Equation.DSMT4">
                  <p:embed/>
                </p:oleObj>
              </mc:Choice>
              <mc:Fallback>
                <p:oleObj name="Equation" r:id="rId3" imgW="135864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1628775"/>
                        <a:ext cx="3151188" cy="522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522288" y="1628775"/>
            <a:ext cx="1979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的误差</a:t>
            </a:r>
            <a:r>
              <a:rPr lang="zh-CN" altLang="en-US" b="1" i="1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chemeClr val="tx1"/>
                </a:solidFill>
              </a:rPr>
              <a:t>n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522288" y="2259013"/>
          <a:ext cx="1889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2" name="Equation" r:id="rId5" imgW="761760" imgH="203040" progId="Equation.DSMT4">
                  <p:embed/>
                </p:oleObj>
              </mc:Choice>
              <mc:Fallback>
                <p:oleObj name="Equation" r:id="rId5" imgW="7617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259013"/>
                        <a:ext cx="1889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5337175" y="3024188"/>
            <a:ext cx="3343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b="1">
                <a:solidFill>
                  <a:srgbClr val="FF0000"/>
                </a:solidFill>
              </a:rPr>
              <a:t>&gt;0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b="1">
                <a:solidFill>
                  <a:srgbClr val="FF0000"/>
                </a:solidFill>
              </a:rPr>
              <a:t>微分方程稳定</a:t>
            </a:r>
            <a:r>
              <a:rPr lang="zh-CN" altLang="en-US" b="1"/>
              <a:t> </a:t>
            </a:r>
            <a:endParaRPr lang="zh-CN" altLang="en-US" sz="2400" b="1">
              <a:ea typeface="隶书" panose="02010509060101010101" pitchFamily="49" charset="-122"/>
            </a:endParaRP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2636838" y="3924300"/>
          <a:ext cx="24749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3" name="Equation" r:id="rId7" imgW="1320480" imgH="228600" progId="Equation.DSMT4">
                  <p:embed/>
                </p:oleObj>
              </mc:Choice>
              <mc:Fallback>
                <p:oleObj name="Equation" r:id="rId7" imgW="13204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924300"/>
                        <a:ext cx="247491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296863" y="39243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向前欧拉公式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341313" y="51847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向后欧拉公式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08558" name="Object 14"/>
          <p:cNvGraphicFramePr>
            <a:graphicFrameLocks noChangeAspect="1"/>
          </p:cNvGraphicFramePr>
          <p:nvPr/>
        </p:nvGraphicFramePr>
        <p:xfrm>
          <a:off x="2727325" y="5184775"/>
          <a:ext cx="22050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4" name="Equation" r:id="rId9" imgW="1104840" imgH="228600" progId="Equation.DSMT4">
                  <p:embed/>
                </p:oleObj>
              </mc:Choice>
              <mc:Fallback>
                <p:oleObj name="Equation" r:id="rId9" imgW="110484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184775"/>
                        <a:ext cx="220503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296863" y="5903913"/>
            <a:ext cx="328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经典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龙格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库塔公式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08560" name="Object 16"/>
          <p:cNvGraphicFramePr>
            <a:graphicFrameLocks noChangeAspect="1"/>
          </p:cNvGraphicFramePr>
          <p:nvPr/>
        </p:nvGraphicFramePr>
        <p:xfrm>
          <a:off x="4032250" y="5949950"/>
          <a:ext cx="18907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5" name="Equation" r:id="rId11" imgW="787320" imgH="177480" progId="Equation.DSMT4">
                  <p:embed/>
                </p:oleObj>
              </mc:Choice>
              <mc:Fallback>
                <p:oleObj name="Equation" r:id="rId11" imgW="787320" imgH="177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5949950"/>
                        <a:ext cx="1890713" cy="468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61" name="Group 17"/>
          <p:cNvGrpSpPr>
            <a:grpSpLocks/>
          </p:cNvGrpSpPr>
          <p:nvPr/>
        </p:nvGrpSpPr>
        <p:grpSpPr bwMode="auto">
          <a:xfrm>
            <a:off x="6057900" y="1628775"/>
            <a:ext cx="1889125" cy="519113"/>
            <a:chOff x="3816" y="1054"/>
            <a:chExt cx="1190" cy="327"/>
          </a:xfrm>
        </p:grpSpPr>
        <p:sp>
          <p:nvSpPr>
            <p:cNvPr id="108562" name="Text Box 18"/>
            <p:cNvSpPr txBox="1">
              <a:spLocks noChangeArrowheads="1"/>
            </p:cNvSpPr>
            <p:nvPr/>
          </p:nvSpPr>
          <p:spPr bwMode="auto">
            <a:xfrm>
              <a:off x="3986" y="1054"/>
              <a:ext cx="1020" cy="327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算法稳定</a:t>
              </a:r>
              <a:endParaRPr lang="zh-CN" altLang="en-US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3816" y="1054"/>
              <a:ext cx="113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64" name="Group 20"/>
          <p:cNvGrpSpPr>
            <a:grpSpLocks/>
          </p:cNvGrpSpPr>
          <p:nvPr/>
        </p:nvGrpSpPr>
        <p:grpSpPr bwMode="auto">
          <a:xfrm>
            <a:off x="2546350" y="2214563"/>
            <a:ext cx="6391275" cy="674687"/>
            <a:chOff x="1661" y="1447"/>
            <a:chExt cx="3925" cy="310"/>
          </a:xfrm>
        </p:grpSpPr>
        <p:graphicFrame>
          <p:nvGraphicFramePr>
            <p:cNvPr id="108565" name="Object 21"/>
            <p:cNvGraphicFramePr>
              <a:graphicFrameLocks noChangeAspect="1"/>
            </p:cNvGraphicFramePr>
            <p:nvPr/>
          </p:nvGraphicFramePr>
          <p:xfrm>
            <a:off x="1818" y="1447"/>
            <a:ext cx="37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06" name="Equation" r:id="rId13" imgW="3288960" imgH="253800" progId="Equation.DSMT4">
                    <p:embed/>
                  </p:oleObj>
                </mc:Choice>
                <mc:Fallback>
                  <p:oleObj name="Equation" r:id="rId13" imgW="3288960" imgH="253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447"/>
                          <a:ext cx="3768" cy="29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33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6" name="AutoShape 22"/>
            <p:cNvSpPr>
              <a:spLocks noChangeArrowheads="1"/>
            </p:cNvSpPr>
            <p:nvPr/>
          </p:nvSpPr>
          <p:spPr bwMode="auto">
            <a:xfrm>
              <a:off x="1661" y="1451"/>
              <a:ext cx="113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67" name="Group 23"/>
          <p:cNvGrpSpPr>
            <a:grpSpLocks/>
          </p:cNvGrpSpPr>
          <p:nvPr/>
        </p:nvGrpSpPr>
        <p:grpSpPr bwMode="auto">
          <a:xfrm>
            <a:off x="566738" y="2889250"/>
            <a:ext cx="2160587" cy="849313"/>
            <a:chOff x="357" y="1848"/>
            <a:chExt cx="1361" cy="507"/>
          </a:xfrm>
        </p:grpSpPr>
        <p:graphicFrame>
          <p:nvGraphicFramePr>
            <p:cNvPr id="108568" name="Object 24"/>
            <p:cNvGraphicFramePr>
              <a:graphicFrameLocks noChangeAspect="1"/>
            </p:cNvGraphicFramePr>
            <p:nvPr/>
          </p:nvGraphicFramePr>
          <p:xfrm>
            <a:off x="527" y="1848"/>
            <a:ext cx="119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07" name="Equation" r:id="rId15" imgW="952200" imgH="203040" progId="Equation.DSMT4">
                    <p:embed/>
                  </p:oleObj>
                </mc:Choice>
                <mc:Fallback>
                  <p:oleObj name="Equation" r:id="rId15" imgW="95220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1848"/>
                          <a:ext cx="1191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9" name="Rectangle 25"/>
            <p:cNvSpPr>
              <a:spLocks noChangeArrowheads="1"/>
            </p:cNvSpPr>
            <p:nvPr/>
          </p:nvSpPr>
          <p:spPr bwMode="auto">
            <a:xfrm>
              <a:off x="527" y="2082"/>
              <a:ext cx="1049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(</a:t>
              </a:r>
              <a:r>
                <a:rPr lang="zh-CN" altLang="en-US" sz="2400" b="1">
                  <a:solidFill>
                    <a:schemeClr val="tx1"/>
                  </a:solidFill>
                </a:rPr>
                <a:t>特征根 </a:t>
              </a:r>
              <a:r>
                <a:rPr lang="en-US" altLang="zh-CN" sz="2400" b="1">
                  <a:solidFill>
                    <a:schemeClr val="tx1"/>
                  </a:solidFill>
                </a:rPr>
                <a:t>-</a:t>
              </a:r>
              <a:r>
                <a:rPr lang="en-US" altLang="zh-CN" sz="2400" b="1">
                  <a:solidFill>
                    <a:schemeClr val="tx1"/>
                  </a:solidFill>
                  <a:sym typeface="Symbol" panose="05050102010706020507" pitchFamily="18" charset="2"/>
                </a:rPr>
                <a:t></a:t>
              </a:r>
              <a:r>
                <a:rPr lang="en-US" altLang="zh-CN" sz="2400" b="1">
                  <a:solidFill>
                    <a:schemeClr val="tx1"/>
                  </a:solidFill>
                </a:rPr>
                <a:t>)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08570" name="AutoShape 26"/>
            <p:cNvSpPr>
              <a:spLocks noChangeArrowheads="1"/>
            </p:cNvSpPr>
            <p:nvPr/>
          </p:nvSpPr>
          <p:spPr bwMode="auto">
            <a:xfrm>
              <a:off x="357" y="1962"/>
              <a:ext cx="113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33CC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71" name="Group 27"/>
          <p:cNvGrpSpPr>
            <a:grpSpLocks/>
          </p:cNvGrpSpPr>
          <p:nvPr/>
        </p:nvGrpSpPr>
        <p:grpSpPr bwMode="auto">
          <a:xfrm>
            <a:off x="6553200" y="3878263"/>
            <a:ext cx="2474913" cy="531812"/>
            <a:chOff x="4201" y="2585"/>
            <a:chExt cx="1559" cy="335"/>
          </a:xfrm>
        </p:grpSpPr>
        <p:graphicFrame>
          <p:nvGraphicFramePr>
            <p:cNvPr id="108572" name="Object 28"/>
            <p:cNvGraphicFramePr>
              <a:graphicFrameLocks noChangeAspect="1"/>
            </p:cNvGraphicFramePr>
            <p:nvPr/>
          </p:nvGraphicFramePr>
          <p:xfrm>
            <a:off x="4354" y="2585"/>
            <a:ext cx="140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08" name="Equation" r:id="rId17" imgW="1002960" imgH="228600" progId="Equation.DSMT4">
                    <p:embed/>
                  </p:oleObj>
                </mc:Choice>
                <mc:Fallback>
                  <p:oleObj name="Equation" r:id="rId17" imgW="100296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2585"/>
                          <a:ext cx="1406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3" name="AutoShape 29"/>
            <p:cNvSpPr>
              <a:spLocks noChangeArrowheads="1"/>
            </p:cNvSpPr>
            <p:nvPr/>
          </p:nvSpPr>
          <p:spPr bwMode="auto">
            <a:xfrm>
              <a:off x="4201" y="2614"/>
              <a:ext cx="113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8574" name="Object 30"/>
          <p:cNvGraphicFramePr>
            <a:graphicFrameLocks noChangeAspect="1"/>
          </p:cNvGraphicFramePr>
          <p:nvPr/>
        </p:nvGraphicFramePr>
        <p:xfrm>
          <a:off x="2592388" y="4508500"/>
          <a:ext cx="1620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9" name="Equation" r:id="rId19" imgW="672840" imgH="253800" progId="Equation.DSMT4">
                  <p:embed/>
                </p:oleObj>
              </mc:Choice>
              <mc:Fallback>
                <p:oleObj name="Equation" r:id="rId19" imgW="672840" imgH="253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508500"/>
                        <a:ext cx="1620837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75" name="Group 31"/>
          <p:cNvGrpSpPr>
            <a:grpSpLocks/>
          </p:cNvGrpSpPr>
          <p:nvPr/>
        </p:nvGrpSpPr>
        <p:grpSpPr bwMode="auto">
          <a:xfrm>
            <a:off x="4527550" y="4508500"/>
            <a:ext cx="1800225" cy="525463"/>
            <a:chOff x="2852" y="2840"/>
            <a:chExt cx="1134" cy="331"/>
          </a:xfrm>
        </p:grpSpPr>
        <p:graphicFrame>
          <p:nvGraphicFramePr>
            <p:cNvPr id="108576" name="Object 32"/>
            <p:cNvGraphicFramePr>
              <a:graphicFrameLocks noChangeAspect="1"/>
            </p:cNvGraphicFramePr>
            <p:nvPr/>
          </p:nvGraphicFramePr>
          <p:xfrm>
            <a:off x="2993" y="2840"/>
            <a:ext cx="99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10" name="Equation" r:id="rId21" imgW="647640" imgH="253800" progId="Equation.DSMT4">
                    <p:embed/>
                  </p:oleObj>
                </mc:Choice>
                <mc:Fallback>
                  <p:oleObj name="Equation" r:id="rId21" imgW="647640" imgH="2538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2840"/>
                          <a:ext cx="993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7" name="AutoShape 33"/>
            <p:cNvSpPr>
              <a:spLocks noChangeArrowheads="1"/>
            </p:cNvSpPr>
            <p:nvPr/>
          </p:nvSpPr>
          <p:spPr bwMode="auto">
            <a:xfrm>
              <a:off x="2852" y="2850"/>
              <a:ext cx="113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78" name="Group 34"/>
          <p:cNvGrpSpPr>
            <a:grpSpLocks/>
          </p:cNvGrpSpPr>
          <p:nvPr/>
        </p:nvGrpSpPr>
        <p:grpSpPr bwMode="auto">
          <a:xfrm>
            <a:off x="6642100" y="4524375"/>
            <a:ext cx="1485900" cy="485775"/>
            <a:chOff x="4184" y="2850"/>
            <a:chExt cx="936" cy="306"/>
          </a:xfrm>
        </p:grpSpPr>
        <p:graphicFrame>
          <p:nvGraphicFramePr>
            <p:cNvPr id="108579" name="Object 35"/>
            <p:cNvGraphicFramePr>
              <a:graphicFrameLocks noChangeAspect="1"/>
            </p:cNvGraphicFramePr>
            <p:nvPr/>
          </p:nvGraphicFramePr>
          <p:xfrm>
            <a:off x="4383" y="2869"/>
            <a:ext cx="73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11" name="Equation" r:id="rId23" imgW="533160" imgH="177480" progId="Equation.DSMT4">
                    <p:embed/>
                  </p:oleObj>
                </mc:Choice>
                <mc:Fallback>
                  <p:oleObj name="Equation" r:id="rId23" imgW="533160" imgH="1774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2869"/>
                          <a:ext cx="737" cy="24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0" name="AutoShape 36"/>
            <p:cNvSpPr>
              <a:spLocks noChangeArrowheads="1"/>
            </p:cNvSpPr>
            <p:nvPr/>
          </p:nvSpPr>
          <p:spPr bwMode="auto">
            <a:xfrm>
              <a:off x="4184" y="2850"/>
              <a:ext cx="113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5067300" y="5049838"/>
            <a:ext cx="1979613" cy="754062"/>
            <a:chOff x="3192" y="3244"/>
            <a:chExt cx="1247" cy="475"/>
          </a:xfrm>
        </p:grpSpPr>
        <p:graphicFrame>
          <p:nvGraphicFramePr>
            <p:cNvPr id="108582" name="Object 38"/>
            <p:cNvGraphicFramePr>
              <a:graphicFrameLocks noChangeAspect="1"/>
            </p:cNvGraphicFramePr>
            <p:nvPr/>
          </p:nvGraphicFramePr>
          <p:xfrm>
            <a:off x="3334" y="3244"/>
            <a:ext cx="1105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12" name="Equation" r:id="rId25" imgW="939600" imgH="393480" progId="Equation.DSMT4">
                    <p:embed/>
                  </p:oleObj>
                </mc:Choice>
                <mc:Fallback>
                  <p:oleObj name="Equation" r:id="rId25" imgW="939600" imgH="3934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244"/>
                          <a:ext cx="1105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3192" y="3322"/>
              <a:ext cx="113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7181850" y="5184775"/>
            <a:ext cx="1439863" cy="531813"/>
            <a:chOff x="4581" y="3322"/>
            <a:chExt cx="907" cy="335"/>
          </a:xfrm>
        </p:grpSpPr>
        <p:sp>
          <p:nvSpPr>
            <p:cNvPr id="108585" name="Text Box 41"/>
            <p:cNvSpPr txBox="1">
              <a:spLocks noChangeArrowheads="1"/>
            </p:cNvSpPr>
            <p:nvPr/>
          </p:nvSpPr>
          <p:spPr bwMode="auto">
            <a:xfrm>
              <a:off x="4751" y="3322"/>
              <a:ext cx="737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i="1">
                  <a:solidFill>
                    <a:schemeClr val="tx1"/>
                  </a:solidFill>
                </a:rPr>
                <a:t>h</a:t>
              </a:r>
              <a:r>
                <a:rPr lang="zh-CN" altLang="en-US" b="1">
                  <a:solidFill>
                    <a:schemeClr val="tx1"/>
                  </a:solidFill>
                </a:rPr>
                <a:t>任意</a:t>
              </a:r>
              <a:endParaRPr lang="zh-CN" altLang="en-US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08586" name="AutoShape 42"/>
            <p:cNvSpPr>
              <a:spLocks noChangeArrowheads="1"/>
            </p:cNvSpPr>
            <p:nvPr/>
          </p:nvSpPr>
          <p:spPr bwMode="auto">
            <a:xfrm>
              <a:off x="4581" y="3351"/>
              <a:ext cx="113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87" name="Group 43"/>
          <p:cNvGrpSpPr>
            <a:grpSpLocks/>
          </p:cNvGrpSpPr>
          <p:nvPr/>
        </p:nvGrpSpPr>
        <p:grpSpPr bwMode="auto">
          <a:xfrm>
            <a:off x="3176588" y="2979738"/>
            <a:ext cx="1754187" cy="581025"/>
            <a:chOff x="2001" y="1879"/>
            <a:chExt cx="1105" cy="366"/>
          </a:xfrm>
        </p:grpSpPr>
        <p:graphicFrame>
          <p:nvGraphicFramePr>
            <p:cNvPr id="108588" name="Object 44"/>
            <p:cNvGraphicFramePr>
              <a:graphicFrameLocks noChangeAspect="1"/>
            </p:cNvGraphicFramePr>
            <p:nvPr/>
          </p:nvGraphicFramePr>
          <p:xfrm>
            <a:off x="2143" y="1879"/>
            <a:ext cx="963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13" name="Equation" r:id="rId27" imgW="583920" imgH="228600" progId="Equation.DSMT4">
                    <p:embed/>
                  </p:oleObj>
                </mc:Choice>
                <mc:Fallback>
                  <p:oleObj name="Equation" r:id="rId27" imgW="583920" imgH="228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1879"/>
                          <a:ext cx="963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9" name="AutoShape 45"/>
            <p:cNvSpPr>
              <a:spLocks noChangeArrowheads="1"/>
            </p:cNvSpPr>
            <p:nvPr/>
          </p:nvSpPr>
          <p:spPr bwMode="auto">
            <a:xfrm>
              <a:off x="2001" y="1939"/>
              <a:ext cx="113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8590" name="Object 46"/>
          <p:cNvGraphicFramePr>
            <a:graphicFrameLocks noChangeAspect="1"/>
          </p:cNvGraphicFramePr>
          <p:nvPr/>
        </p:nvGraphicFramePr>
        <p:xfrm>
          <a:off x="5067300" y="3924300"/>
          <a:ext cx="1349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14" name="Equation" r:id="rId29" imgW="761760" imgH="228600" progId="Equation.DSMT4">
                  <p:embed/>
                </p:oleObj>
              </mc:Choice>
              <mc:Fallback>
                <p:oleObj name="Equation" r:id="rId29" imgW="761760" imgH="228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3924300"/>
                        <a:ext cx="13493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2" grpId="0"/>
      <p:bldP spid="108554" grpId="0"/>
      <p:bldP spid="108556" grpId="0"/>
      <p:bldP spid="108557" grpId="0"/>
      <p:bldP spid="1085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051050" y="260350"/>
            <a:ext cx="4427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刚性现象与刚性方程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250825" y="1403350"/>
          <a:ext cx="57165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5" name="Equation" r:id="rId3" imgW="2806560" imgH="203040" progId="Equation.DSMT4">
                  <p:embed/>
                </p:oleObj>
              </mc:Choice>
              <mc:Fallback>
                <p:oleObj name="Equation" r:id="rId3" imgW="28065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03350"/>
                        <a:ext cx="5716588" cy="493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736725" y="819150"/>
            <a:ext cx="527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隶书" panose="02010509060101010101" pitchFamily="49" charset="-122"/>
              </a:rPr>
              <a:t>振动系统或电路系统的数学模型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31800" y="773113"/>
            <a:ext cx="990600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现象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6102350" y="1268413"/>
            <a:ext cx="302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 i="1">
                <a:solidFill>
                  <a:schemeClr val="tx1"/>
                </a:solidFill>
              </a:rPr>
              <a:t>   k</a:t>
            </a:r>
            <a:r>
              <a:rPr lang="en-US" altLang="zh-CN" sz="2400" b="1">
                <a:solidFill>
                  <a:schemeClr val="tx1"/>
                </a:solidFill>
              </a:rPr>
              <a:t>=2000.5, </a:t>
            </a:r>
            <a:r>
              <a:rPr lang="en-US" altLang="zh-CN" sz="2400" b="1" i="1">
                <a:solidFill>
                  <a:schemeClr val="tx1"/>
                </a:solidFill>
              </a:rPr>
              <a:t>r</a:t>
            </a:r>
            <a:r>
              <a:rPr lang="en-US" altLang="zh-CN" sz="2400" b="1">
                <a:solidFill>
                  <a:schemeClr val="tx1"/>
                </a:solidFill>
              </a:rPr>
              <a:t>=1000, </a:t>
            </a:r>
          </a:p>
          <a:p>
            <a:pPr algn="ctr">
              <a:spcBef>
                <a:spcPct val="0"/>
              </a:spcBef>
            </a:pPr>
            <a:r>
              <a:rPr lang="en-US" altLang="zh-CN" sz="2400" b="1" i="1">
                <a:solidFill>
                  <a:schemeClr val="tx1"/>
                </a:solidFill>
              </a:rPr>
              <a:t>a</a:t>
            </a:r>
            <a:r>
              <a:rPr lang="en-US" altLang="zh-CN" sz="2400" b="1">
                <a:solidFill>
                  <a:schemeClr val="tx1"/>
                </a:solidFill>
              </a:rPr>
              <a:t>=1, </a:t>
            </a:r>
            <a:r>
              <a:rPr lang="en-US" altLang="zh-CN" sz="2400" b="1" i="1">
                <a:solidFill>
                  <a:schemeClr val="tx1"/>
                </a:solidFill>
              </a:rPr>
              <a:t>b</a:t>
            </a:r>
            <a:r>
              <a:rPr lang="en-US" altLang="zh-CN" sz="2400" b="1">
                <a:solidFill>
                  <a:schemeClr val="tx1"/>
                </a:solidFill>
              </a:rPr>
              <a:t>=-1999.5, </a:t>
            </a:r>
            <a:r>
              <a:rPr lang="en-US" altLang="zh-CN" sz="2400" b="1" i="1">
                <a:solidFill>
                  <a:schemeClr val="tx1"/>
                </a:solidFill>
              </a:rPr>
              <a:t>f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</a:rPr>
              <a:t>t</a:t>
            </a:r>
            <a:r>
              <a:rPr lang="en-US" altLang="zh-CN" sz="2400" b="1">
                <a:solidFill>
                  <a:schemeClr val="tx1"/>
                </a:solidFill>
              </a:rPr>
              <a:t>)=1 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4167188" y="2033588"/>
            <a:ext cx="2744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瞬态解与稳态解</a:t>
            </a:r>
            <a:r>
              <a:rPr lang="zh-CN" altLang="en-US" b="1">
                <a:solidFill>
                  <a:srgbClr val="0033CC"/>
                </a:solidFill>
                <a:latin typeface="宋体" panose="02010600030101010101" pitchFamily="2" charset="-122"/>
              </a:rPr>
              <a:t> </a:t>
            </a:r>
            <a:endParaRPr lang="zh-CN" altLang="en-US" sz="2400" b="1">
              <a:solidFill>
                <a:srgbClr val="0033CC"/>
              </a:solidFill>
              <a:ea typeface="隶书" panose="02010509060101010101" pitchFamily="49" charset="-122"/>
            </a:endParaRP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296863" y="2708275"/>
            <a:ext cx="281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</a:rPr>
              <a:t>e</a:t>
            </a:r>
            <a:r>
              <a:rPr lang="en-US" altLang="zh-CN" b="1" baseline="30000">
                <a:solidFill>
                  <a:schemeClr val="tx1"/>
                </a:solidFill>
              </a:rPr>
              <a:t>-2000</a:t>
            </a:r>
            <a:r>
              <a:rPr lang="en-US" altLang="zh-CN" b="1" i="1" baseline="30000">
                <a:solidFill>
                  <a:schemeClr val="tx1"/>
                </a:solidFill>
              </a:rPr>
              <a:t>t</a:t>
            </a:r>
            <a:r>
              <a:rPr lang="en-US" altLang="zh-CN" b="1" i="1">
                <a:solidFill>
                  <a:schemeClr val="tx1"/>
                </a:solidFill>
              </a:rPr>
              <a:t> ~</a:t>
            </a:r>
            <a:r>
              <a:rPr lang="zh-CN" altLang="en-US" b="1">
                <a:solidFill>
                  <a:schemeClr val="tx1"/>
                </a:solidFill>
              </a:rPr>
              <a:t>快瞬态解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395288" y="328453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</a:rPr>
              <a:t>e</a:t>
            </a:r>
            <a:r>
              <a:rPr lang="en-US" altLang="zh-CN" b="1" baseline="30000">
                <a:solidFill>
                  <a:schemeClr val="tx1"/>
                </a:solidFill>
              </a:rPr>
              <a:t>-</a:t>
            </a:r>
            <a:r>
              <a:rPr lang="en-US" altLang="zh-CN" b="1" i="1" baseline="30000">
                <a:solidFill>
                  <a:schemeClr val="tx1"/>
                </a:solidFill>
              </a:rPr>
              <a:t>t</a:t>
            </a:r>
            <a:r>
              <a:rPr lang="en-US" altLang="zh-CN" b="1" baseline="30000">
                <a:solidFill>
                  <a:schemeClr val="tx1"/>
                </a:solidFill>
              </a:rPr>
              <a:t>/2 </a:t>
            </a:r>
            <a:r>
              <a:rPr lang="en-US" altLang="zh-CN" b="1">
                <a:solidFill>
                  <a:schemeClr val="tx1"/>
                </a:solidFill>
              </a:rPr>
              <a:t>~</a:t>
            </a:r>
            <a:r>
              <a:rPr lang="zh-CN" altLang="en-US" b="1">
                <a:solidFill>
                  <a:schemeClr val="tx1"/>
                </a:solidFill>
              </a:rPr>
              <a:t>慢瞬态解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3267075" y="2708275"/>
            <a:ext cx="5418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计算到</a:t>
            </a:r>
            <a:r>
              <a:rPr lang="en-US" altLang="zh-CN" b="1" i="1">
                <a:solidFill>
                  <a:schemeClr val="tx1"/>
                </a:solidFill>
              </a:rPr>
              <a:t>t</a:t>
            </a:r>
            <a:r>
              <a:rPr lang="en-US" altLang="zh-CN" b="1">
                <a:solidFill>
                  <a:schemeClr val="tx1"/>
                </a:solidFill>
              </a:rPr>
              <a:t>=0.005</a:t>
            </a:r>
            <a:r>
              <a:rPr lang="zh-CN" altLang="en-US" b="1">
                <a:solidFill>
                  <a:schemeClr val="tx1"/>
                </a:solidFill>
              </a:rPr>
              <a:t>时已衰减到</a:t>
            </a:r>
            <a:r>
              <a:rPr lang="en-US" altLang="zh-CN" b="1">
                <a:solidFill>
                  <a:schemeClr val="tx1"/>
                </a:solidFill>
              </a:rPr>
              <a:t>4.5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tx1"/>
                </a:solidFill>
              </a:rPr>
              <a:t>10</a:t>
            </a:r>
            <a:r>
              <a:rPr lang="en-US" altLang="zh-CN" b="1" baseline="30000">
                <a:solidFill>
                  <a:schemeClr val="tx1"/>
                </a:solidFill>
              </a:rPr>
              <a:t>-5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3059113" y="3284538"/>
            <a:ext cx="5445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计算到</a:t>
            </a:r>
            <a:r>
              <a:rPr lang="en-US" altLang="zh-CN" b="1" i="1">
                <a:solidFill>
                  <a:schemeClr val="tx1"/>
                </a:solidFill>
              </a:rPr>
              <a:t>t</a:t>
            </a:r>
            <a:r>
              <a:rPr lang="en-US" altLang="zh-CN" b="1">
                <a:solidFill>
                  <a:schemeClr val="tx1"/>
                </a:solidFill>
              </a:rPr>
              <a:t>=20</a:t>
            </a:r>
            <a:r>
              <a:rPr lang="zh-CN" altLang="en-US" b="1">
                <a:solidFill>
                  <a:schemeClr val="tx1"/>
                </a:solidFill>
              </a:rPr>
              <a:t>时才衰减到</a:t>
            </a:r>
            <a:r>
              <a:rPr lang="en-US" altLang="zh-CN" b="1">
                <a:solidFill>
                  <a:schemeClr val="tx1"/>
                </a:solidFill>
              </a:rPr>
              <a:t>4.5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tx1"/>
                </a:solidFill>
              </a:rPr>
              <a:t>10</a:t>
            </a:r>
            <a:r>
              <a:rPr lang="en-US" altLang="zh-CN" b="1" baseline="30000">
                <a:solidFill>
                  <a:schemeClr val="tx1"/>
                </a:solidFill>
              </a:rPr>
              <a:t>-5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1466850" y="3924300"/>
            <a:ext cx="7470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精度达到</a:t>
            </a:r>
            <a:r>
              <a:rPr lang="en-US" altLang="zh-CN" b="1">
                <a:solidFill>
                  <a:schemeClr val="tx1"/>
                </a:solidFill>
              </a:rPr>
              <a:t>10</a:t>
            </a:r>
            <a:r>
              <a:rPr lang="en-US" altLang="zh-CN" b="1" baseline="30000">
                <a:solidFill>
                  <a:schemeClr val="tx1"/>
                </a:solidFill>
              </a:rPr>
              <a:t>-4</a:t>
            </a:r>
            <a:r>
              <a:rPr lang="zh-CN" altLang="en-US" b="1">
                <a:solidFill>
                  <a:schemeClr val="tx1"/>
                </a:solidFill>
              </a:rPr>
              <a:t>需算到</a:t>
            </a:r>
            <a:r>
              <a:rPr lang="en-US" altLang="zh-CN" b="1" i="1">
                <a:solidFill>
                  <a:schemeClr val="tx1"/>
                </a:solidFill>
              </a:rPr>
              <a:t>t</a:t>
            </a:r>
            <a:r>
              <a:rPr lang="en-US" altLang="zh-CN" b="1">
                <a:solidFill>
                  <a:schemeClr val="tx1"/>
                </a:solidFill>
              </a:rPr>
              <a:t>=20(</a:t>
            </a:r>
            <a:r>
              <a:rPr lang="zh-CN" altLang="en-US" b="1">
                <a:solidFill>
                  <a:schemeClr val="tx1"/>
                </a:solidFill>
              </a:rPr>
              <a:t>由慢瞬态解</a:t>
            </a:r>
            <a:r>
              <a:rPr lang="zh-CN" altLang="en-US" b="1" i="1">
                <a:solidFill>
                  <a:schemeClr val="tx1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=1/2</a:t>
            </a:r>
            <a:r>
              <a:rPr lang="zh-CN" altLang="en-US" b="1">
                <a:solidFill>
                  <a:schemeClr val="tx1"/>
                </a:solidFill>
              </a:rPr>
              <a:t>决定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1466850" y="4554538"/>
            <a:ext cx="542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选取步长</a:t>
            </a:r>
            <a:r>
              <a:rPr lang="en-US" altLang="zh-CN" b="1" i="1">
                <a:solidFill>
                  <a:schemeClr val="tx1"/>
                </a:solidFill>
              </a:rPr>
              <a:t>h</a:t>
            </a:r>
            <a:r>
              <a:rPr lang="zh-CN" altLang="en-US" b="1">
                <a:solidFill>
                  <a:schemeClr val="tx1"/>
                </a:solidFill>
              </a:rPr>
              <a:t>由快瞬态解</a:t>
            </a:r>
            <a:r>
              <a:rPr lang="zh-CN" altLang="en-US" b="1" i="1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b="1">
                <a:solidFill>
                  <a:schemeClr val="tx1"/>
                </a:solidFill>
              </a:rPr>
              <a:t>=2000</a:t>
            </a:r>
            <a:r>
              <a:rPr lang="zh-CN" altLang="en-US" b="1">
                <a:solidFill>
                  <a:schemeClr val="tx1"/>
                </a:solidFill>
              </a:rPr>
              <a:t>决定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2906713" y="5229225"/>
            <a:ext cx="3376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</a:rPr>
              <a:t>h</a:t>
            </a:r>
            <a:r>
              <a:rPr lang="en-US" altLang="zh-CN" b="1">
                <a:solidFill>
                  <a:schemeClr val="tx1"/>
                </a:solidFill>
              </a:rPr>
              <a:t>&lt;2.785/2000=0.0014 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385763" y="5230813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</a:rPr>
              <a:t>龙格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zh-CN" altLang="en-US" b="1">
                <a:solidFill>
                  <a:srgbClr val="FF0000"/>
                </a:solidFill>
              </a:rPr>
              <a:t>库塔公式</a:t>
            </a:r>
            <a:endParaRPr lang="zh-CN" altLang="en-US" sz="2400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6327775" y="5229225"/>
            <a:ext cx="2533650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</a:rPr>
              <a:t>t</a:t>
            </a:r>
            <a:r>
              <a:rPr lang="en-US" altLang="zh-CN" b="1">
                <a:solidFill>
                  <a:schemeClr val="tx1"/>
                </a:solidFill>
              </a:rPr>
              <a:t>=20</a:t>
            </a:r>
            <a:r>
              <a:rPr lang="zh-CN" altLang="en-US" b="1">
                <a:solidFill>
                  <a:schemeClr val="tx1"/>
                </a:solidFill>
              </a:rPr>
              <a:t>需</a:t>
            </a:r>
            <a:r>
              <a:rPr lang="en-US" altLang="zh-CN" b="1">
                <a:solidFill>
                  <a:schemeClr val="tx1"/>
                </a:solidFill>
              </a:rPr>
              <a:t>14286</a:t>
            </a:r>
            <a:r>
              <a:rPr lang="zh-CN" altLang="en-US" b="1">
                <a:solidFill>
                  <a:schemeClr val="tx1"/>
                </a:solidFill>
              </a:rPr>
              <a:t>步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341313" y="5899150"/>
            <a:ext cx="5265737" cy="52863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快</a:t>
            </a:r>
            <a:r>
              <a:rPr lang="zh-CN" altLang="en-US" sz="2400" b="1">
                <a:solidFill>
                  <a:schemeClr val="tx1"/>
                </a:solidFill>
                <a:ea typeface="隶书" panose="02010509060101010101" pitchFamily="49" charset="-122"/>
              </a:rPr>
              <a:t>、</a:t>
            </a:r>
            <a:r>
              <a:rPr lang="zh-CN" altLang="en-US" b="1">
                <a:solidFill>
                  <a:schemeClr val="tx1"/>
                </a:solidFill>
              </a:rPr>
              <a:t>慢瞬态解的特征根相差悬殊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341313" y="2033588"/>
            <a:ext cx="3554412" cy="485775"/>
            <a:chOff x="215" y="1281"/>
            <a:chExt cx="2239" cy="306"/>
          </a:xfrm>
        </p:grpSpPr>
        <p:graphicFrame>
          <p:nvGraphicFramePr>
            <p:cNvPr id="109589" name="Object 21"/>
            <p:cNvGraphicFramePr>
              <a:graphicFrameLocks noChangeAspect="1"/>
            </p:cNvGraphicFramePr>
            <p:nvPr/>
          </p:nvGraphicFramePr>
          <p:xfrm>
            <a:off x="385" y="1281"/>
            <a:ext cx="206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26" name="Equation" r:id="rId5" imgW="1384200" imgH="228600" progId="Equation.DSMT4">
                    <p:embed/>
                  </p:oleObj>
                </mc:Choice>
                <mc:Fallback>
                  <p:oleObj name="Equation" r:id="rId5" imgW="138420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281"/>
                          <a:ext cx="2069" cy="30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33CC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0" name="AutoShape 22"/>
            <p:cNvSpPr>
              <a:spLocks noChangeArrowheads="1"/>
            </p:cNvSpPr>
            <p:nvPr/>
          </p:nvSpPr>
          <p:spPr bwMode="auto">
            <a:xfrm>
              <a:off x="215" y="1281"/>
              <a:ext cx="11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591" name="Group 23"/>
          <p:cNvGrpSpPr>
            <a:grpSpLocks/>
          </p:cNvGrpSpPr>
          <p:nvPr/>
        </p:nvGrpSpPr>
        <p:grpSpPr bwMode="auto">
          <a:xfrm>
            <a:off x="5697538" y="5903913"/>
            <a:ext cx="2970212" cy="519112"/>
            <a:chOff x="4269" y="3719"/>
            <a:chExt cx="1276" cy="327"/>
          </a:xfrm>
        </p:grpSpPr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4411" y="3719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刚性现象</a:t>
              </a:r>
              <a:r>
                <a:rPr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Stiff</a:t>
              </a:r>
              <a:r>
                <a:rPr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) </a:t>
              </a:r>
              <a:endParaRPr lang="en-US" altLang="zh-CN" sz="2400" b="1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09593" name="AutoShape 25"/>
            <p:cNvSpPr>
              <a:spLocks noChangeArrowheads="1"/>
            </p:cNvSpPr>
            <p:nvPr/>
          </p:nvSpPr>
          <p:spPr bwMode="auto">
            <a:xfrm>
              <a:off x="4269" y="3719"/>
              <a:ext cx="11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109594" name="Rectangle 26"/>
          <p:cNvSpPr>
            <a:spLocks noChangeArrowheads="1"/>
          </p:cNvSpPr>
          <p:nvPr/>
        </p:nvSpPr>
        <p:spPr bwMode="auto">
          <a:xfrm>
            <a:off x="341313" y="4014788"/>
            <a:ext cx="922337" cy="9461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求稳态解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/>
      <p:bldP spid="109575" grpId="0" animBg="1" autoUpdateAnimBg="0"/>
      <p:bldP spid="109576" grpId="0" autoUpdateAnimBg="0"/>
      <p:bldP spid="109577" grpId="0"/>
      <p:bldP spid="109578" grpId="0"/>
      <p:bldP spid="109579" grpId="0"/>
      <p:bldP spid="109580" grpId="0"/>
      <p:bldP spid="109581" grpId="0"/>
      <p:bldP spid="109582" grpId="0"/>
      <p:bldP spid="109583" grpId="0"/>
      <p:bldP spid="109584" grpId="0" autoUpdateAnimBg="0"/>
      <p:bldP spid="109585" grpId="0"/>
      <p:bldP spid="109586" grpId="0" animBg="1" autoUpdateAnimBg="0"/>
      <p:bldP spid="109587" grpId="0" animBg="1" autoUpdateAnimBg="0"/>
      <p:bldP spid="10959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24075" y="188913"/>
            <a:ext cx="4427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刚性现象与刚性方程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79400" y="684213"/>
            <a:ext cx="917575" cy="9461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刚性方程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287463" y="908050"/>
            <a:ext cx="7380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振动、电路及化学反应中的线性常系数方程组 </a:t>
            </a:r>
            <a:endParaRPr lang="zh-CN" altLang="en-US" sz="24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2587625" y="1493838"/>
          <a:ext cx="36052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4" name="Equation" r:id="rId3" imgW="1498320" imgH="228600" progId="Equation.DSMT4">
                  <p:embed/>
                </p:oleObj>
              </mc:Choice>
              <mc:Fallback>
                <p:oleObj name="Equation" r:id="rId3" imgW="14983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493838"/>
                        <a:ext cx="36052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1285875" y="2119313"/>
            <a:ext cx="7200900" cy="52863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的特征根</a:t>
            </a:r>
            <a:r>
              <a:rPr lang="zh-CN" altLang="en-US" b="1" i="1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solidFill>
                  <a:schemeClr val="tx1"/>
                </a:solidFill>
              </a:rPr>
              <a:t>k</a:t>
            </a:r>
            <a:r>
              <a:rPr lang="en-US" altLang="zh-CN" b="1" i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k</a:t>
            </a:r>
            <a:r>
              <a:rPr lang="en-US" altLang="zh-CN" b="1">
                <a:solidFill>
                  <a:schemeClr val="tx1"/>
                </a:solidFill>
              </a:rPr>
              <a:t>=1,2,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</a:t>
            </a:r>
            <a:r>
              <a:rPr lang="en-US" altLang="zh-CN" b="1" i="1">
                <a:solidFill>
                  <a:schemeClr val="tx1"/>
                </a:solidFill>
              </a:rPr>
              <a:t>,n</a:t>
            </a:r>
            <a:r>
              <a:rPr lang="en-US" altLang="zh-CN" b="1">
                <a:solidFill>
                  <a:schemeClr val="tx1"/>
                </a:solidFill>
              </a:rPr>
              <a:t>) </a:t>
            </a:r>
            <a:r>
              <a:rPr lang="zh-CN" altLang="en-US" b="1">
                <a:solidFill>
                  <a:schemeClr val="tx1"/>
                </a:solidFill>
              </a:rPr>
              <a:t>的实部</a:t>
            </a:r>
            <a:r>
              <a:rPr lang="en-US" altLang="zh-CN" b="1" i="1">
                <a:solidFill>
                  <a:schemeClr val="tx1"/>
                </a:solidFill>
              </a:rPr>
              <a:t>Re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solidFill>
                  <a:schemeClr val="tx1"/>
                </a:solidFill>
              </a:rPr>
              <a:t>k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en-US" altLang="zh-CN" b="1" i="1">
                <a:solidFill>
                  <a:schemeClr val="tx1"/>
                </a:solidFill>
              </a:rPr>
              <a:t>&lt;</a:t>
            </a:r>
            <a:r>
              <a:rPr lang="en-US" altLang="zh-CN" b="1">
                <a:solidFill>
                  <a:schemeClr val="tx1"/>
                </a:solidFill>
              </a:rPr>
              <a:t>0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3716338" y="2754313"/>
          <a:ext cx="2160587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5" name="Equation" r:id="rId5" imgW="1041120" imgH="545760" progId="Equation.DSMT4">
                  <p:embed/>
                </p:oleObj>
              </mc:Choice>
              <mc:Fallback>
                <p:oleObj name="Equation" r:id="rId5" imgW="1041120" imgH="5457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2754313"/>
                        <a:ext cx="2160587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468313" y="3500438"/>
            <a:ext cx="3235325" cy="542925"/>
            <a:chOff x="272" y="2188"/>
            <a:chExt cx="2038" cy="342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1122" y="2201"/>
              <a:ext cx="1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~</a:t>
              </a:r>
              <a:r>
                <a:rPr lang="zh-CN" altLang="en-US" b="1">
                  <a:solidFill>
                    <a:schemeClr val="tx1"/>
                  </a:solidFill>
                </a:rPr>
                <a:t>慢瞬态解 </a:t>
              </a:r>
              <a:endParaRPr lang="zh-CN" altLang="en-US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110607" name="Object 15"/>
            <p:cNvGraphicFramePr>
              <a:graphicFrameLocks noChangeAspect="1"/>
            </p:cNvGraphicFramePr>
            <p:nvPr/>
          </p:nvGraphicFramePr>
          <p:xfrm>
            <a:off x="272" y="2188"/>
            <a:ext cx="90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6" name="Equation" r:id="rId7" imgW="647640" imgH="253800" progId="Equation.DSMT4">
                    <p:embed/>
                  </p:oleObj>
                </mc:Choice>
                <mc:Fallback>
                  <p:oleObj name="Equation" r:id="rId7" imgW="647640" imgH="253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2188"/>
                          <a:ext cx="90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08" name="Rectangle 16"/>
          <p:cNvSpPr>
            <a:spLocks noChangeArrowheads="1"/>
          </p:cNvSpPr>
          <p:nvPr/>
        </p:nvSpPr>
        <p:spPr bwMode="auto">
          <a:xfrm>
            <a:off x="5832475" y="3114675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</a:rPr>
              <a:t>~</a:t>
            </a:r>
            <a:r>
              <a:rPr lang="zh-CN" altLang="en-US" b="1">
                <a:solidFill>
                  <a:srgbClr val="FF0000"/>
                </a:solidFill>
              </a:rPr>
              <a:t>刚性比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auto">
          <a:xfrm>
            <a:off x="477838" y="4149725"/>
            <a:ext cx="3779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快瞬态解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步长充分小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0610" name="Rectangle 18"/>
          <p:cNvSpPr>
            <a:spLocks noChangeArrowheads="1"/>
          </p:cNvSpPr>
          <p:nvPr/>
        </p:nvSpPr>
        <p:spPr bwMode="auto">
          <a:xfrm>
            <a:off x="477838" y="4824413"/>
            <a:ext cx="3779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慢瞬态解</a:t>
            </a:r>
            <a:r>
              <a:rPr lang="zh-CN" altLang="en-US" sz="2400" b="1">
                <a:solidFill>
                  <a:schemeClr val="tx1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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积分区间长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0611" name="Rectangle 19"/>
          <p:cNvSpPr>
            <a:spLocks noChangeArrowheads="1"/>
          </p:cNvSpPr>
          <p:nvPr/>
        </p:nvSpPr>
        <p:spPr bwMode="auto">
          <a:xfrm>
            <a:off x="7451725" y="2794000"/>
            <a:ext cx="890588" cy="5286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i="1">
                <a:solidFill>
                  <a:schemeClr val="tx1"/>
                </a:solidFill>
                <a:ea typeface="隶书" panose="02010509060101010101" pitchFamily="49" charset="-122"/>
              </a:rPr>
              <a:t>s</a:t>
            </a:r>
            <a:r>
              <a:rPr lang="en-US" altLang="zh-CN" b="1">
                <a:solidFill>
                  <a:schemeClr val="tx1"/>
                </a:solidFill>
                <a:ea typeface="隶书" panose="02010509060101010101" pitchFamily="49" charset="-122"/>
              </a:rPr>
              <a:t>&gt;10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0612" name="Rectangle 20"/>
          <p:cNvSpPr>
            <a:spLocks noChangeArrowheads="1"/>
          </p:cNvSpPr>
          <p:nvPr/>
        </p:nvSpPr>
        <p:spPr bwMode="auto">
          <a:xfrm>
            <a:off x="431800" y="5364163"/>
            <a:ext cx="3465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ea typeface="隶书" panose="02010509060101010101" pitchFamily="49" charset="-122"/>
              </a:rPr>
              <a:t>刚性非线性方程组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5427663" y="53641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ea typeface="隶书" panose="02010509060101010101" pitchFamily="49" charset="-122"/>
              </a:rPr>
              <a:t>线性常系数方程组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pSp>
        <p:nvGrpSpPr>
          <p:cNvPr id="110614" name="Group 22"/>
          <p:cNvGrpSpPr>
            <a:grpSpLocks/>
          </p:cNvGrpSpPr>
          <p:nvPr/>
        </p:nvGrpSpPr>
        <p:grpSpPr bwMode="auto">
          <a:xfrm>
            <a:off x="4419600" y="4448175"/>
            <a:ext cx="4383088" cy="555625"/>
            <a:chOff x="2823" y="2825"/>
            <a:chExt cx="2761" cy="350"/>
          </a:xfrm>
        </p:grpSpPr>
        <p:sp>
          <p:nvSpPr>
            <p:cNvPr id="110615" name="Rectangle 23"/>
            <p:cNvSpPr>
              <a:spLocks noChangeArrowheads="1"/>
            </p:cNvSpPr>
            <p:nvPr/>
          </p:nvSpPr>
          <p:spPr bwMode="auto">
            <a:xfrm>
              <a:off x="2965" y="2825"/>
              <a:ext cx="26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传统的数值方法无能为力 </a:t>
              </a:r>
              <a:endParaRPr lang="zh-CN" altLang="en-US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10616" name="AutoShape 24"/>
            <p:cNvSpPr>
              <a:spLocks noChangeArrowheads="1"/>
            </p:cNvSpPr>
            <p:nvPr/>
          </p:nvSpPr>
          <p:spPr bwMode="auto">
            <a:xfrm>
              <a:off x="2823" y="2869"/>
              <a:ext cx="14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17" name="Group 25"/>
          <p:cNvGrpSpPr>
            <a:grpSpLocks/>
          </p:cNvGrpSpPr>
          <p:nvPr/>
        </p:nvGrpSpPr>
        <p:grpSpPr bwMode="auto">
          <a:xfrm>
            <a:off x="3525838" y="5589588"/>
            <a:ext cx="2216150" cy="893762"/>
            <a:chOff x="2221" y="3521"/>
            <a:chExt cx="1396" cy="563"/>
          </a:xfrm>
        </p:grpSpPr>
        <p:sp>
          <p:nvSpPr>
            <p:cNvPr id="110618" name="Rectangle 26"/>
            <p:cNvSpPr>
              <a:spLocks noChangeArrowheads="1"/>
            </p:cNvSpPr>
            <p:nvPr/>
          </p:nvSpPr>
          <p:spPr bwMode="auto">
            <a:xfrm>
              <a:off x="2221" y="3719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tx1"/>
                  </a:solidFill>
                  <a:ea typeface="隶书" panose="02010509060101010101" pitchFamily="49" charset="-122"/>
                </a:rPr>
                <a:t>线性化方法</a:t>
              </a:r>
              <a:endParaRPr lang="zh-CN" altLang="en-US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10619" name="AutoShape 27"/>
            <p:cNvSpPr>
              <a:spLocks noChangeArrowheads="1"/>
            </p:cNvSpPr>
            <p:nvPr/>
          </p:nvSpPr>
          <p:spPr bwMode="auto">
            <a:xfrm>
              <a:off x="2540" y="3521"/>
              <a:ext cx="794" cy="142"/>
            </a:xfrm>
            <a:prstGeom prst="rightArrow">
              <a:avLst>
                <a:gd name="adj1" fmla="val 50000"/>
                <a:gd name="adj2" fmla="val 1397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7223125" y="3382963"/>
            <a:ext cx="1711325" cy="704850"/>
            <a:chOff x="4550" y="2131"/>
            <a:chExt cx="1078" cy="444"/>
          </a:xfrm>
        </p:grpSpPr>
        <p:sp>
          <p:nvSpPr>
            <p:cNvPr id="110621" name="Rectangle 29"/>
            <p:cNvSpPr>
              <a:spLocks noChangeArrowheads="1"/>
            </p:cNvSpPr>
            <p:nvPr/>
          </p:nvSpPr>
          <p:spPr bwMode="auto">
            <a:xfrm>
              <a:off x="4550" y="2242"/>
              <a:ext cx="1078" cy="33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刚性方程 </a:t>
              </a:r>
              <a:endParaRPr lang="zh-CN" altLang="en-US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10622" name="AutoShape 30"/>
            <p:cNvSpPr>
              <a:spLocks noChangeArrowheads="1"/>
            </p:cNvSpPr>
            <p:nvPr/>
          </p:nvSpPr>
          <p:spPr bwMode="auto">
            <a:xfrm>
              <a:off x="4808" y="2131"/>
              <a:ext cx="306" cy="11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23" name="Group 31"/>
          <p:cNvGrpSpPr>
            <a:grpSpLocks/>
          </p:cNvGrpSpPr>
          <p:nvPr/>
        </p:nvGrpSpPr>
        <p:grpSpPr bwMode="auto">
          <a:xfrm>
            <a:off x="395288" y="2873375"/>
            <a:ext cx="3235325" cy="519113"/>
            <a:chOff x="272" y="2201"/>
            <a:chExt cx="2038" cy="327"/>
          </a:xfrm>
        </p:grpSpPr>
        <p:sp>
          <p:nvSpPr>
            <p:cNvPr id="110624" name="Rectangle 32"/>
            <p:cNvSpPr>
              <a:spLocks noChangeArrowheads="1"/>
            </p:cNvSpPr>
            <p:nvPr/>
          </p:nvSpPr>
          <p:spPr bwMode="auto">
            <a:xfrm>
              <a:off x="1122" y="2201"/>
              <a:ext cx="1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~</a:t>
              </a:r>
              <a:r>
                <a:rPr lang="zh-CN" altLang="en-US" b="1">
                  <a:solidFill>
                    <a:schemeClr val="tx1"/>
                  </a:solidFill>
                </a:rPr>
                <a:t>快瞬态解 </a:t>
              </a:r>
              <a:endParaRPr lang="zh-CN" altLang="en-US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110625" name="Object 33"/>
            <p:cNvGraphicFramePr>
              <a:graphicFrameLocks noChangeAspect="1"/>
            </p:cNvGraphicFramePr>
            <p:nvPr/>
          </p:nvGraphicFramePr>
          <p:xfrm>
            <a:off x="272" y="2202"/>
            <a:ext cx="90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7" name="Equation" r:id="rId9" imgW="736560" imgH="253800" progId="Equation.DSMT4">
                    <p:embed/>
                  </p:oleObj>
                </mc:Choice>
                <mc:Fallback>
                  <p:oleObj name="Equation" r:id="rId9" imgW="736560" imgH="253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2202"/>
                          <a:ext cx="90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 autoUpdateAnimBg="0"/>
      <p:bldP spid="110598" grpId="0"/>
      <p:bldP spid="110600" grpId="0" animBg="1" autoUpdateAnimBg="0"/>
      <p:bldP spid="110608" grpId="0"/>
      <p:bldP spid="110609" grpId="0"/>
      <p:bldP spid="110610" grpId="0"/>
      <p:bldP spid="110611" grpId="0" animBg="1" autoUpdateAnimBg="0"/>
      <p:bldP spid="110612" grpId="0" autoUpdateAnimBg="0"/>
      <p:bldP spid="1106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6480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为什么要学习微分方程数值解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50825" y="1412776"/>
            <a:ext cx="8642350" cy="180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微分方程是研究函数变化规律的重要工具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许多微分方程没有解析解，数值解法是求解的重要手段，如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644201"/>
              </p:ext>
            </p:extLst>
          </p:nvPr>
        </p:nvGraphicFramePr>
        <p:xfrm>
          <a:off x="539552" y="3635755"/>
          <a:ext cx="26860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4" imgW="812520" imgH="393480" progId="Equation.DSMT4">
                  <p:embed/>
                </p:oleObj>
              </mc:Choice>
              <mc:Fallback>
                <p:oleObj name="Equation" r:id="rId4" imgW="8125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35755"/>
                        <a:ext cx="26860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773243"/>
              </p:ext>
            </p:extLst>
          </p:nvPr>
        </p:nvGraphicFramePr>
        <p:xfrm>
          <a:off x="3633787" y="3789040"/>
          <a:ext cx="3817938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6" imgW="952200" imgH="431640" progId="Equation.DSMT4">
                  <p:embed/>
                </p:oleObj>
              </mc:Choice>
              <mc:Fallback>
                <p:oleObj name="Equation" r:id="rId6" imgW="9522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7" y="3789040"/>
                        <a:ext cx="3817938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051050" y="188913"/>
            <a:ext cx="4427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刚性现象与刚性方程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476250" y="942975"/>
            <a:ext cx="433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刚性方程的</a:t>
            </a:r>
            <a:r>
              <a:rPr lang="en-US" altLang="zh-CN" b="1">
                <a:solidFill>
                  <a:schemeClr val="tx1"/>
                </a:solidFill>
              </a:rPr>
              <a:t>MATLAB</a:t>
            </a:r>
            <a:r>
              <a:rPr lang="zh-CN" altLang="en-US" b="1">
                <a:solidFill>
                  <a:schemeClr val="tx1"/>
                </a:solidFill>
              </a:rPr>
              <a:t>求解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1825625" y="1584325"/>
            <a:ext cx="5221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</a:rPr>
              <a:t>ode23, ode45 </a:t>
            </a:r>
            <a:r>
              <a:rPr lang="zh-CN" altLang="en-US" b="1">
                <a:solidFill>
                  <a:schemeClr val="tx1"/>
                </a:solidFill>
              </a:rPr>
              <a:t>解刚性方程的困难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1795463" y="2168525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步长自动变小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4616450" y="2168525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</a:rPr>
              <a:t>计算时间很长 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522288" y="2798763"/>
            <a:ext cx="829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ea typeface="隶书" panose="02010509060101010101" pitchFamily="49" charset="-122"/>
              </a:rPr>
              <a:t>求解刚性方程的命令</a:t>
            </a:r>
            <a:r>
              <a:rPr lang="en-US" altLang="zh-CN" b="1">
                <a:solidFill>
                  <a:schemeClr val="tx1"/>
                </a:solidFill>
              </a:rPr>
              <a:t>: ode23s, ode15s </a:t>
            </a:r>
            <a:r>
              <a:rPr lang="zh-CN" altLang="en-US" b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等 </a:t>
            </a:r>
            <a:r>
              <a:rPr lang="en-US" altLang="zh-CN" b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用法相同</a:t>
            </a:r>
            <a:r>
              <a:rPr lang="en-US" altLang="zh-CN" b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24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1285875" y="3384550"/>
          <a:ext cx="4637088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0" name="Equation" r:id="rId3" imgW="2222280" imgH="736560" progId="Equation.DSMT4">
                  <p:embed/>
                </p:oleObj>
              </mc:Choice>
              <mc:Fallback>
                <p:oleObj name="Equation" r:id="rId3" imgW="2222280" imgH="736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384550"/>
                        <a:ext cx="4637088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566738" y="3384550"/>
            <a:ext cx="58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CC3300"/>
                </a:solidFill>
              </a:rPr>
              <a:t>例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6102350" y="3603625"/>
            <a:ext cx="2852738" cy="83185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特征根</a:t>
            </a:r>
            <a:r>
              <a:rPr lang="zh-CN" altLang="en-US" sz="2400" b="1" i="1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b="1" baseline="-25000">
                <a:solidFill>
                  <a:schemeClr val="tx1"/>
                </a:solidFill>
              </a:rPr>
              <a:t>1</a:t>
            </a:r>
            <a:r>
              <a:rPr lang="en-US" altLang="zh-CN" sz="2400" b="1">
                <a:solidFill>
                  <a:schemeClr val="tx1"/>
                </a:solidFill>
              </a:rPr>
              <a:t>=-1</a:t>
            </a:r>
            <a:r>
              <a:rPr lang="en-US" altLang="zh-CN" sz="2400" b="1" i="1">
                <a:solidFill>
                  <a:schemeClr val="tx1"/>
                </a:solidFill>
              </a:rPr>
              <a:t>,</a:t>
            </a:r>
            <a:r>
              <a:rPr lang="en-US" altLang="zh-CN" sz="2400" b="1" i="1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b="1" baseline="-25000">
                <a:solidFill>
                  <a:schemeClr val="tx1"/>
                </a:solidFill>
              </a:rPr>
              <a:t>2</a:t>
            </a:r>
            <a:r>
              <a:rPr lang="en-US" altLang="zh-CN" sz="2400" b="1">
                <a:solidFill>
                  <a:schemeClr val="tx1"/>
                </a:solidFill>
              </a:rPr>
              <a:t>=-10</a:t>
            </a:r>
            <a:r>
              <a:rPr lang="en-US" altLang="zh-CN" sz="2400" b="1" baseline="30000">
                <a:solidFill>
                  <a:schemeClr val="tx1"/>
                </a:solidFill>
              </a:rPr>
              <a:t>6</a:t>
            </a:r>
            <a:endParaRPr lang="en-US" altLang="zh-CN" sz="2400" b="1" i="1">
              <a:solidFill>
                <a:schemeClr val="tx1"/>
              </a:solidFill>
            </a:endParaRPr>
          </a:p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刚性比 </a:t>
            </a:r>
            <a:r>
              <a:rPr lang="en-US" altLang="zh-CN" sz="2400" b="1" i="1">
                <a:solidFill>
                  <a:schemeClr val="tx1"/>
                </a:solidFill>
              </a:rPr>
              <a:t>s</a:t>
            </a:r>
            <a:r>
              <a:rPr lang="en-US" altLang="zh-CN" sz="2400" b="1">
                <a:solidFill>
                  <a:schemeClr val="tx1"/>
                </a:solidFill>
              </a:rPr>
              <a:t>=10</a:t>
            </a:r>
            <a:r>
              <a:rPr lang="en-US" altLang="zh-CN" sz="2400" b="1" i="1" baseline="30000">
                <a:solidFill>
                  <a:schemeClr val="tx1"/>
                </a:solidFill>
              </a:rPr>
              <a:t>6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endParaRPr lang="en-US" altLang="zh-CN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11629" name="Object 13"/>
          <p:cNvGraphicFramePr>
            <a:graphicFrameLocks noChangeAspect="1"/>
          </p:cNvGraphicFramePr>
          <p:nvPr/>
        </p:nvGraphicFramePr>
        <p:xfrm>
          <a:off x="1871663" y="4954588"/>
          <a:ext cx="43211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1" name="Equation" r:id="rId5" imgW="2336760" imgH="863280" progId="Equation.DSMT4">
                  <p:embed/>
                </p:oleObj>
              </mc:Choice>
              <mc:Fallback>
                <p:oleObj name="Equation" r:id="rId5" imgW="2336760" imgH="8632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954588"/>
                        <a:ext cx="4321175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476250" y="5454650"/>
            <a:ext cx="130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CC3300"/>
                </a:solidFill>
              </a:rPr>
              <a:t>解析解</a:t>
            </a:r>
            <a:endParaRPr lang="zh-CN" altLang="en-US" sz="2400" b="1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  <p:bldP spid="111623" grpId="0"/>
      <p:bldP spid="111624" grpId="0"/>
      <p:bldP spid="111625" grpId="0"/>
      <p:bldP spid="111627" grpId="0"/>
      <p:bldP spid="111628" grpId="0" animBg="1"/>
      <p:bldP spid="1116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CDD34892-32DC-44AA-AB17-923ABBDF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32656"/>
            <a:ext cx="4427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CD6D04-1530-4CAC-BB9D-DB513A6EE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412776"/>
            <a:ext cx="65527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复习与思考题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7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57400" y="609600"/>
            <a:ext cx="541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基本内容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476375" y="3573463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2.  </a:t>
            </a:r>
            <a:r>
              <a:rPr lang="zh-CN" altLang="en-US" b="1">
                <a:solidFill>
                  <a:schemeClr val="tx1"/>
                </a:solidFill>
              </a:rPr>
              <a:t>龙格</a:t>
            </a:r>
            <a:r>
              <a:rPr lang="en-US" altLang="zh-CN" b="1">
                <a:solidFill>
                  <a:schemeClr val="tx1"/>
                </a:solidFill>
              </a:rPr>
              <a:t>-</a:t>
            </a:r>
            <a:r>
              <a:rPr lang="zh-CN" altLang="en-US" b="1">
                <a:solidFill>
                  <a:schemeClr val="tx1"/>
                </a:solidFill>
              </a:rPr>
              <a:t>库塔方法的</a:t>
            </a:r>
            <a:r>
              <a:rPr lang="en-US" altLang="zh-CN" b="1">
                <a:solidFill>
                  <a:schemeClr val="tx1"/>
                </a:solidFill>
              </a:rPr>
              <a:t>MATLAB</a:t>
            </a:r>
            <a:r>
              <a:rPr lang="zh-CN" altLang="en-US" b="1">
                <a:solidFill>
                  <a:schemeClr val="tx1"/>
                </a:solidFill>
              </a:rPr>
              <a:t>实现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295400" y="4299308"/>
            <a:ext cx="693420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 3. </a:t>
            </a:r>
            <a:r>
              <a:rPr lang="zh-CN" altLang="en-US" b="1" dirty="0">
                <a:solidFill>
                  <a:schemeClr val="tx1"/>
                </a:solidFill>
              </a:rPr>
              <a:t>数值算法的收敛性、稳定性与刚性方程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403350" y="1628775"/>
            <a:ext cx="4824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sz="2800" b="1"/>
              <a:t>两个最常用的数值算法</a:t>
            </a:r>
            <a:r>
              <a:rPr lang="en-US" altLang="zh-CN" sz="2800" b="1"/>
              <a:t>:</a:t>
            </a:r>
          </a:p>
          <a:p>
            <a:endParaRPr lang="en-US" altLang="zh-CN" sz="2800" b="1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68538" y="2276475"/>
            <a:ext cx="54721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欧拉（</a:t>
            </a:r>
            <a:r>
              <a:rPr lang="en-US" altLang="zh-CN" b="1">
                <a:solidFill>
                  <a:schemeClr val="tx1"/>
                </a:solidFill>
              </a:rPr>
              <a:t>Euler</a:t>
            </a:r>
            <a:r>
              <a:rPr lang="zh-CN" altLang="en-US" b="1">
                <a:solidFill>
                  <a:schemeClr val="tx1"/>
                </a:solidFill>
              </a:rPr>
              <a:t>）方法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 龙格</a:t>
            </a:r>
            <a:r>
              <a:rPr lang="en-US" altLang="zh-CN" b="1">
                <a:solidFill>
                  <a:schemeClr val="tx1"/>
                </a:solidFill>
              </a:rPr>
              <a:t>-</a:t>
            </a:r>
            <a:r>
              <a:rPr lang="zh-CN" altLang="en-US" b="1">
                <a:solidFill>
                  <a:schemeClr val="tx1"/>
                </a:solidFill>
              </a:rPr>
              <a:t>库塔（</a:t>
            </a:r>
            <a:r>
              <a:rPr lang="en-US" altLang="zh-CN" b="1">
                <a:solidFill>
                  <a:schemeClr val="tx1"/>
                </a:solidFill>
              </a:rPr>
              <a:t>Runge-Kutta</a:t>
            </a:r>
            <a:r>
              <a:rPr lang="zh-CN" altLang="en-US" b="1">
                <a:solidFill>
                  <a:schemeClr val="tx1"/>
                </a:solidFill>
              </a:rPr>
              <a:t>）方法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5" grpId="0"/>
      <p:bldP spid="12299" grpId="0"/>
      <p:bldP spid="123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55650" y="549275"/>
            <a:ext cx="806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常微分方程初值问题数值解”的提法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210" name="Object 58"/>
              <p:cNvSpPr txBox="1"/>
              <p:nvPr/>
            </p:nvSpPr>
            <p:spPr bwMode="auto">
              <a:xfrm>
                <a:off x="179388" y="1196975"/>
                <a:ext cx="8424862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的解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存在且唯一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210" name="Object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196975"/>
                <a:ext cx="8424862" cy="647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248603" y="1814408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不求解析解 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无解析解或求解困难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220" name="Object 68"/>
              <p:cNvSpPr txBox="1"/>
              <p:nvPr/>
            </p:nvSpPr>
            <p:spPr bwMode="auto">
              <a:xfrm>
                <a:off x="2786843" y="2341915"/>
                <a:ext cx="3357938" cy="6709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&lt;⋯&lt;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&lt;⋯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9220" name="Object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843" y="2341915"/>
                <a:ext cx="3357938" cy="670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248603" y="2359450"/>
            <a:ext cx="26638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而在一系列离散点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222" name="Object 70"/>
              <p:cNvSpPr txBox="1"/>
              <p:nvPr/>
            </p:nvSpPr>
            <p:spPr bwMode="auto">
              <a:xfrm>
                <a:off x="179389" y="2884095"/>
                <a:ext cx="6335712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的近似值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=1,2,⋯)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9222" name="Object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9" y="2884095"/>
                <a:ext cx="6335712" cy="504825"/>
              </a:xfrm>
              <a:prstGeom prst="rect">
                <a:avLst/>
              </a:prstGeom>
              <a:blipFill>
                <a:blip r:embed="rId6"/>
                <a:stretch>
                  <a:fillRect l="-769" b="-84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220027" y="3510503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通常取等步长</a:t>
            </a:r>
            <a:r>
              <a:rPr lang="en-US" altLang="zh-CN" sz="2400" b="1" i="1" dirty="0">
                <a:solidFill>
                  <a:schemeClr val="tx1"/>
                </a:solidFill>
              </a:rPr>
              <a:t>h</a:t>
            </a:r>
          </a:p>
        </p:txBody>
      </p:sp>
      <p:graphicFrame>
        <p:nvGraphicFramePr>
          <p:cNvPr id="4922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46247"/>
              </p:ext>
            </p:extLst>
          </p:nvPr>
        </p:nvGraphicFramePr>
        <p:xfrm>
          <a:off x="264478" y="4044950"/>
          <a:ext cx="20875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7"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8" y="4044950"/>
                        <a:ext cx="20875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25" name="Group 73"/>
          <p:cNvGrpSpPr>
            <a:grpSpLocks/>
          </p:cNvGrpSpPr>
          <p:nvPr/>
        </p:nvGrpSpPr>
        <p:grpSpPr bwMode="auto">
          <a:xfrm>
            <a:off x="4427538" y="3573463"/>
            <a:ext cx="4559300" cy="2624137"/>
            <a:chOff x="2775" y="1933"/>
            <a:chExt cx="2872" cy="1699"/>
          </a:xfrm>
        </p:grpSpPr>
        <p:sp>
          <p:nvSpPr>
            <p:cNvPr id="49226" name="Line 74"/>
            <p:cNvSpPr>
              <a:spLocks noChangeShapeType="1"/>
            </p:cNvSpPr>
            <p:nvPr/>
          </p:nvSpPr>
          <p:spPr bwMode="auto">
            <a:xfrm flipV="1">
              <a:off x="3008" y="194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7" name="Line 75"/>
            <p:cNvSpPr>
              <a:spLocks noChangeShapeType="1"/>
            </p:cNvSpPr>
            <p:nvPr/>
          </p:nvSpPr>
          <p:spPr bwMode="auto">
            <a:xfrm>
              <a:off x="3008" y="333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8" name="Text Box 76"/>
            <p:cNvSpPr txBox="1">
              <a:spLocks noChangeArrowheads="1"/>
            </p:cNvSpPr>
            <p:nvPr/>
          </p:nvSpPr>
          <p:spPr bwMode="auto">
            <a:xfrm>
              <a:off x="3334" y="2817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49229" name="Line 77"/>
            <p:cNvSpPr>
              <a:spLocks noChangeShapeType="1"/>
            </p:cNvSpPr>
            <p:nvPr/>
          </p:nvSpPr>
          <p:spPr bwMode="auto">
            <a:xfrm>
              <a:off x="3440" y="29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0" name="Line 78"/>
            <p:cNvSpPr>
              <a:spLocks noChangeShapeType="1"/>
            </p:cNvSpPr>
            <p:nvPr/>
          </p:nvSpPr>
          <p:spPr bwMode="auto">
            <a:xfrm flipH="1" flipV="1">
              <a:off x="300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1" name="Text Box 79"/>
            <p:cNvSpPr txBox="1">
              <a:spLocks noChangeArrowheads="1"/>
            </p:cNvSpPr>
            <p:nvPr/>
          </p:nvSpPr>
          <p:spPr bwMode="auto">
            <a:xfrm>
              <a:off x="3200" y="3336"/>
              <a:ext cx="19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49232" name="Object 80"/>
            <p:cNvGraphicFramePr>
              <a:graphicFrameLocks noChangeAspect="1"/>
            </p:cNvGraphicFramePr>
            <p:nvPr/>
          </p:nvGraphicFramePr>
          <p:xfrm>
            <a:off x="3334" y="3294"/>
            <a:ext cx="22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8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294"/>
                          <a:ext cx="222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3" name="Object 81"/>
            <p:cNvGraphicFramePr>
              <a:graphicFrameLocks noChangeAspect="1"/>
            </p:cNvGraphicFramePr>
            <p:nvPr/>
          </p:nvGraphicFramePr>
          <p:xfrm>
            <a:off x="2790" y="2886"/>
            <a:ext cx="2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9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2886"/>
                          <a:ext cx="21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34" name="Arc 82"/>
            <p:cNvSpPr>
              <a:spLocks/>
            </p:cNvSpPr>
            <p:nvPr/>
          </p:nvSpPr>
          <p:spPr bwMode="auto">
            <a:xfrm>
              <a:off x="4112" y="2448"/>
              <a:ext cx="1056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7"/>
                <a:gd name="T1" fmla="*/ 0 h 21600"/>
                <a:gd name="T2" fmla="*/ 21597 w 21597"/>
                <a:gd name="T3" fmla="*/ 21244 h 21600"/>
                <a:gd name="T4" fmla="*/ 0 w 215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7" h="21600" fill="none" extrusionOk="0">
                  <a:moveTo>
                    <a:pt x="0" y="0"/>
                  </a:moveTo>
                  <a:cubicBezTo>
                    <a:pt x="11790" y="0"/>
                    <a:pt x="21402" y="9455"/>
                    <a:pt x="21597" y="21243"/>
                  </a:cubicBezTo>
                </a:path>
                <a:path w="21597" h="21600" stroke="0" extrusionOk="0">
                  <a:moveTo>
                    <a:pt x="0" y="0"/>
                  </a:moveTo>
                  <a:cubicBezTo>
                    <a:pt x="11790" y="0"/>
                    <a:pt x="21402" y="9455"/>
                    <a:pt x="21597" y="2124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5" name="Arc 83"/>
            <p:cNvSpPr>
              <a:spLocks/>
            </p:cNvSpPr>
            <p:nvPr/>
          </p:nvSpPr>
          <p:spPr bwMode="auto">
            <a:xfrm flipH="1">
              <a:off x="3440" y="2448"/>
              <a:ext cx="672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236" name="Object 84"/>
            <p:cNvGraphicFramePr>
              <a:graphicFrameLocks noChangeAspect="1"/>
            </p:cNvGraphicFramePr>
            <p:nvPr/>
          </p:nvGraphicFramePr>
          <p:xfrm>
            <a:off x="4014" y="2115"/>
            <a:ext cx="83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0" name="Equation" r:id="rId13" imgW="393480" imgH="152280" progId="Equation.DSMT4">
                    <p:embed/>
                  </p:oleObj>
                </mc:Choice>
                <mc:Fallback>
                  <p:oleObj name="Equation" r:id="rId13" imgW="393480" imgH="15228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115"/>
                          <a:ext cx="83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7" name="Object 85"/>
            <p:cNvGraphicFramePr>
              <a:graphicFrameLocks noChangeAspect="1"/>
            </p:cNvGraphicFramePr>
            <p:nvPr/>
          </p:nvGraphicFramePr>
          <p:xfrm>
            <a:off x="2775" y="1933"/>
            <a:ext cx="22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1" name="Equation" r:id="rId15" imgW="114120" imgH="126720" progId="Equation.DSMT4">
                    <p:embed/>
                  </p:oleObj>
                </mc:Choice>
                <mc:Fallback>
                  <p:oleObj name="Equation" r:id="rId15" imgW="114120" imgH="12672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1933"/>
                          <a:ext cx="22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8" name="Object 86"/>
            <p:cNvGraphicFramePr>
              <a:graphicFrameLocks noChangeAspect="1"/>
            </p:cNvGraphicFramePr>
            <p:nvPr/>
          </p:nvGraphicFramePr>
          <p:xfrm>
            <a:off x="5423" y="3294"/>
            <a:ext cx="22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2" name="Equation" r:id="rId17" imgW="101520" imgH="114120" progId="Equation.DSMT4">
                    <p:embed/>
                  </p:oleObj>
                </mc:Choice>
                <mc:Fallback>
                  <p:oleObj name="Equation" r:id="rId17" imgW="101520" imgH="11412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3" y="3294"/>
                          <a:ext cx="22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239" name="Group 87"/>
          <p:cNvGrpSpPr>
            <a:grpSpLocks/>
          </p:cNvGrpSpPr>
          <p:nvPr/>
        </p:nvGrpSpPr>
        <p:grpSpPr bwMode="auto">
          <a:xfrm>
            <a:off x="5867400" y="4076700"/>
            <a:ext cx="2808288" cy="1663700"/>
            <a:chOff x="3651" y="2294"/>
            <a:chExt cx="1769" cy="1048"/>
          </a:xfrm>
        </p:grpSpPr>
        <p:sp>
          <p:nvSpPr>
            <p:cNvPr id="49240" name="Line 88"/>
            <p:cNvSpPr>
              <a:spLocks noChangeShapeType="1"/>
            </p:cNvSpPr>
            <p:nvPr/>
          </p:nvSpPr>
          <p:spPr bwMode="auto">
            <a:xfrm>
              <a:off x="3697" y="2614"/>
              <a:ext cx="2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1" name="Line 89"/>
            <p:cNvSpPr>
              <a:spLocks noChangeShapeType="1"/>
            </p:cNvSpPr>
            <p:nvPr/>
          </p:nvSpPr>
          <p:spPr bwMode="auto">
            <a:xfrm>
              <a:off x="4947" y="259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2" name="Line 90"/>
            <p:cNvSpPr>
              <a:spLocks noChangeShapeType="1"/>
            </p:cNvSpPr>
            <p:nvPr/>
          </p:nvSpPr>
          <p:spPr bwMode="auto">
            <a:xfrm flipV="1">
              <a:off x="3924" y="2478"/>
              <a:ext cx="15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3" name="Text Box 91"/>
            <p:cNvSpPr txBox="1">
              <a:spLocks noChangeArrowheads="1"/>
            </p:cNvSpPr>
            <p:nvPr/>
          </p:nvSpPr>
          <p:spPr bwMode="auto">
            <a:xfrm>
              <a:off x="3651" y="284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 i="1">
                  <a:solidFill>
                    <a:schemeClr val="tx1"/>
                  </a:solidFill>
                </a:rPr>
                <a:t>y</a:t>
              </a:r>
              <a:r>
                <a:rPr lang="en-US" altLang="zh-CN" sz="2400" b="1" baseline="-25000">
                  <a:solidFill>
                    <a:schemeClr val="tx1"/>
                  </a:solidFill>
                </a:rPr>
                <a:t>1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49244" name="Text Box 92"/>
            <p:cNvSpPr txBox="1">
              <a:spLocks noChangeArrowheads="1"/>
            </p:cNvSpPr>
            <p:nvPr/>
          </p:nvSpPr>
          <p:spPr bwMode="auto">
            <a:xfrm>
              <a:off x="3939" y="282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 i="1">
                  <a:solidFill>
                    <a:schemeClr val="tx1"/>
                  </a:solidFill>
                </a:rPr>
                <a:t>y</a:t>
              </a:r>
              <a:r>
                <a:rPr lang="en-US" altLang="zh-CN" sz="2400" b="1" baseline="-25000">
                  <a:solidFill>
                    <a:schemeClr val="tx1"/>
                  </a:solidFill>
                </a:rPr>
                <a:t>2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49245" name="Text Box 93"/>
            <p:cNvSpPr txBox="1">
              <a:spLocks noChangeArrowheads="1"/>
            </p:cNvSpPr>
            <p:nvPr/>
          </p:nvSpPr>
          <p:spPr bwMode="auto">
            <a:xfrm>
              <a:off x="4947" y="2840"/>
              <a:ext cx="3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 i="1">
                  <a:solidFill>
                    <a:schemeClr val="tx1"/>
                  </a:solidFill>
                </a:rPr>
                <a:t>y</a:t>
              </a:r>
              <a:r>
                <a:rPr lang="en-US" altLang="zh-CN" sz="2400" b="1" i="1" baseline="-25000">
                  <a:solidFill>
                    <a:schemeClr val="tx1"/>
                  </a:solidFill>
                </a:rPr>
                <a:t>n</a:t>
              </a:r>
              <a:endParaRPr lang="en-US" altLang="zh-CN" sz="2400" b="1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  <p:graphicFrame>
          <p:nvGraphicFramePr>
            <p:cNvPr id="49246" name="Object 94"/>
            <p:cNvGraphicFramePr>
              <a:graphicFrameLocks noChangeAspect="1"/>
            </p:cNvGraphicFramePr>
            <p:nvPr/>
          </p:nvGraphicFramePr>
          <p:xfrm>
            <a:off x="4921" y="2294"/>
            <a:ext cx="49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3" name="Equation" r:id="rId19" imgW="380880" imgH="228600" progId="Equation.DSMT4">
                    <p:embed/>
                  </p:oleObj>
                </mc:Choice>
                <mc:Fallback>
                  <p:oleObj name="Equation" r:id="rId19" imgW="380880" imgH="22860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294"/>
                          <a:ext cx="49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255" name="Object 103"/>
          <p:cNvGraphicFramePr>
            <a:graphicFrameLocks noChangeAspect="1"/>
          </p:cNvGraphicFramePr>
          <p:nvPr/>
        </p:nvGraphicFramePr>
        <p:xfrm>
          <a:off x="5724525" y="5661025"/>
          <a:ext cx="504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4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661025"/>
                        <a:ext cx="504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6" name="Object 104"/>
          <p:cNvGraphicFramePr>
            <a:graphicFrameLocks noChangeAspect="1"/>
          </p:cNvGraphicFramePr>
          <p:nvPr/>
        </p:nvGraphicFramePr>
        <p:xfrm>
          <a:off x="6156325" y="5661025"/>
          <a:ext cx="546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5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661025"/>
                        <a:ext cx="546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7" name="Object 105"/>
          <p:cNvGraphicFramePr>
            <a:graphicFrameLocks noChangeAspect="1"/>
          </p:cNvGraphicFramePr>
          <p:nvPr/>
        </p:nvGraphicFramePr>
        <p:xfrm>
          <a:off x="7812088" y="5661025"/>
          <a:ext cx="5889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6"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661025"/>
                        <a:ext cx="5889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51276" name="Text Box 76"/>
          <p:cNvSpPr txBox="1">
            <a:spLocks noChangeArrowheads="1"/>
          </p:cNvSpPr>
          <p:nvPr/>
        </p:nvSpPr>
        <p:spPr bwMode="auto">
          <a:xfrm>
            <a:off x="2159000" y="187325"/>
            <a:ext cx="5005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欧拉方法 基本思路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77" name="Object 77"/>
              <p:cNvSpPr txBox="1"/>
              <p:nvPr/>
            </p:nvSpPr>
            <p:spPr bwMode="auto">
              <a:xfrm>
                <a:off x="425450" y="874713"/>
                <a:ext cx="4217988" cy="660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277" name="Object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450" y="874713"/>
                <a:ext cx="4217988" cy="660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80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09544"/>
              </p:ext>
            </p:extLst>
          </p:nvPr>
        </p:nvGraphicFramePr>
        <p:xfrm>
          <a:off x="345679" y="1539459"/>
          <a:ext cx="2735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7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9" y="1539459"/>
                        <a:ext cx="2735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1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72799"/>
              </p:ext>
            </p:extLst>
          </p:nvPr>
        </p:nvGraphicFramePr>
        <p:xfrm>
          <a:off x="323850" y="2102277"/>
          <a:ext cx="4679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" name="Equation" r:id="rId7" imgW="2247840" imgH="228600" progId="Equation.DSMT4">
                  <p:embed/>
                </p:oleObj>
              </mc:Choice>
              <mc:Fallback>
                <p:oleObj name="Equation" r:id="rId7" imgW="2247840" imgH="2286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102277"/>
                        <a:ext cx="46799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2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670125"/>
              </p:ext>
            </p:extLst>
          </p:nvPr>
        </p:nvGraphicFramePr>
        <p:xfrm>
          <a:off x="2967991" y="1482836"/>
          <a:ext cx="38877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9" name="Equation" r:id="rId9" imgW="1511280" imgH="228600" progId="Equation.DSMT4">
                  <p:embed/>
                </p:oleObj>
              </mc:Choice>
              <mc:Fallback>
                <p:oleObj name="Equation" r:id="rId9" imgW="1511280" imgH="2286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991" y="1482836"/>
                        <a:ext cx="388778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83" name="Object 83"/>
              <p:cNvSpPr txBox="1"/>
              <p:nvPr/>
            </p:nvSpPr>
            <p:spPr bwMode="auto">
              <a:xfrm>
                <a:off x="179387" y="2708275"/>
                <a:ext cx="6827837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283" name="Object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7" y="2708275"/>
                <a:ext cx="6827837" cy="647700"/>
              </a:xfrm>
              <a:prstGeom prst="rect">
                <a:avLst/>
              </a:prstGeom>
              <a:blipFill>
                <a:blip r:embed="rId11"/>
                <a:stretch>
                  <a:fillRect l="-2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84" name="Text Box 84"/>
          <p:cNvSpPr txBox="1">
            <a:spLocks noChangeArrowheads="1"/>
          </p:cNvSpPr>
          <p:nvPr/>
        </p:nvSpPr>
        <p:spPr bwMode="auto">
          <a:xfrm>
            <a:off x="6877050" y="2276475"/>
            <a:ext cx="1943100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ea typeface="隶书" panose="02010509060101010101" pitchFamily="49" charset="-122"/>
              </a:rPr>
              <a:t>x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取不同点</a:t>
            </a:r>
          </a:p>
        </p:txBody>
      </p:sp>
      <p:sp>
        <p:nvSpPr>
          <p:cNvPr id="51285" name="AutoShape 85"/>
          <p:cNvSpPr>
            <a:spLocks noChangeArrowheads="1"/>
          </p:cNvSpPr>
          <p:nvPr/>
        </p:nvSpPr>
        <p:spPr bwMode="auto">
          <a:xfrm>
            <a:off x="7596188" y="2781300"/>
            <a:ext cx="504825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86" name="Text Box 86"/>
          <p:cNvSpPr txBox="1">
            <a:spLocks noChangeArrowheads="1"/>
          </p:cNvSpPr>
          <p:nvPr/>
        </p:nvSpPr>
        <p:spPr bwMode="auto">
          <a:xfrm>
            <a:off x="6877050" y="3141663"/>
            <a:ext cx="21590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各种欧拉公式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87" name="Object 87"/>
              <p:cNvSpPr txBox="1"/>
              <p:nvPr/>
            </p:nvSpPr>
            <p:spPr bwMode="auto">
              <a:xfrm>
                <a:off x="323850" y="3357563"/>
                <a:ext cx="2297113" cy="503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取左端点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287" name="Object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3357563"/>
                <a:ext cx="2297113" cy="503237"/>
              </a:xfrm>
              <a:prstGeom prst="rect">
                <a:avLst/>
              </a:prstGeom>
              <a:blipFill>
                <a:blip r:embed="rId12"/>
                <a:stretch>
                  <a:fillRect b="-24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89" name="AutoShape 89"/>
          <p:cNvSpPr>
            <a:spLocks noChangeArrowheads="1"/>
          </p:cNvSpPr>
          <p:nvPr/>
        </p:nvSpPr>
        <p:spPr bwMode="auto">
          <a:xfrm>
            <a:off x="2916238" y="3429000"/>
            <a:ext cx="485775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90" name="Object 90"/>
              <p:cNvSpPr txBox="1"/>
              <p:nvPr/>
            </p:nvSpPr>
            <p:spPr bwMode="auto">
              <a:xfrm>
                <a:off x="187325" y="3933825"/>
                <a:ext cx="4664075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290" name="Object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325" y="3933825"/>
                <a:ext cx="4664075" cy="647700"/>
              </a:xfrm>
              <a:prstGeom prst="rect">
                <a:avLst/>
              </a:prstGeom>
              <a:blipFill>
                <a:blip r:embed="rId13"/>
                <a:stretch>
                  <a:fillRect l="-3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92" name="AutoShape 92"/>
          <p:cNvSpPr>
            <a:spLocks noChangeArrowheads="1"/>
          </p:cNvSpPr>
          <p:nvPr/>
        </p:nvSpPr>
        <p:spPr bwMode="auto">
          <a:xfrm>
            <a:off x="4140200" y="4652963"/>
            <a:ext cx="503238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93" name="Object 93"/>
              <p:cNvSpPr txBox="1"/>
              <p:nvPr/>
            </p:nvSpPr>
            <p:spPr bwMode="auto">
              <a:xfrm>
                <a:off x="93663" y="5013325"/>
                <a:ext cx="4851400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93" name="Object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663" y="5013325"/>
                <a:ext cx="4851400" cy="647700"/>
              </a:xfrm>
              <a:prstGeom prst="rect">
                <a:avLst/>
              </a:prstGeom>
              <a:blipFill>
                <a:blip r:embed="rId14"/>
                <a:stretch>
                  <a:fillRect l="-3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94" name="Text Box 94"/>
          <p:cNvSpPr txBox="1">
            <a:spLocks noChangeArrowheads="1"/>
          </p:cNvSpPr>
          <p:nvPr/>
        </p:nvSpPr>
        <p:spPr bwMode="auto">
          <a:xfrm>
            <a:off x="274001" y="5781675"/>
            <a:ext cx="487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69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向前欧拉公式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显式公式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296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9672"/>
              </p:ext>
            </p:extLst>
          </p:nvPr>
        </p:nvGraphicFramePr>
        <p:xfrm>
          <a:off x="168276" y="4437063"/>
          <a:ext cx="3527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0" name="Equation" r:id="rId15" imgW="1536480" imgH="228600" progId="Equation.DSMT4">
                  <p:embed/>
                </p:oleObj>
              </mc:Choice>
              <mc:Fallback>
                <p:oleObj name="Equation" r:id="rId15" imgW="1536480" imgH="2286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6" y="4437063"/>
                        <a:ext cx="3527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41F1F79F-5E83-4F50-A183-4A4CFEFB930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654425"/>
            <a:ext cx="3962400" cy="2895600"/>
            <a:chOff x="3408" y="2160"/>
            <a:chExt cx="2496" cy="1824"/>
          </a:xfrm>
        </p:grpSpPr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E04E04BB-DFB9-4E8F-8E03-BB0C265DD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2160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y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B35F2544-EEB8-48E7-A6AE-670683B2F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256"/>
              <a:ext cx="0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7A1F3C45-E38D-4B93-8529-F541977A7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0" y="3696"/>
              <a:ext cx="2078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C4C1BE13-42C5-499E-A749-2D1C2F2BB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3" y="2993"/>
              <a:ext cx="0" cy="7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Arc 53">
              <a:extLst>
                <a:ext uri="{FF2B5EF4-FFF2-40B4-BE49-F238E27FC236}">
                  <a16:creationId xmlns:a16="http://schemas.microsoft.com/office/drawing/2014/main" id="{0B360788-7BB0-4D4B-AB88-214F55536D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93" y="2701"/>
              <a:ext cx="1575" cy="36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3C48B62B-F1E5-4A91-AD92-74CAFCBB0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717"/>
              <a:ext cx="55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0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  <p:sp>
          <p:nvSpPr>
            <p:cNvPr id="57" name="Text Box 55">
              <a:extLst>
                <a:ext uri="{FF2B5EF4-FFF2-40B4-BE49-F238E27FC236}">
                  <a16:creationId xmlns:a16="http://schemas.microsoft.com/office/drawing/2014/main" id="{BAE13DE3-753D-4075-BA75-0E9C905DF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" y="3604"/>
              <a:ext cx="47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x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0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  <p:sp>
          <p:nvSpPr>
            <p:cNvPr id="58" name="Text Box 56">
              <a:extLst>
                <a:ext uri="{FF2B5EF4-FFF2-40B4-BE49-F238E27FC236}">
                  <a16:creationId xmlns:a16="http://schemas.microsoft.com/office/drawing/2014/main" id="{F804FE57-10D2-4895-B9B1-490F8A3A2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3604"/>
              <a:ext cx="62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x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1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985D4363-DEDE-47B8-B868-F3A5B2081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3604"/>
              <a:ext cx="49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x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  <p:sp>
          <p:nvSpPr>
            <p:cNvPr id="60" name="Text Box 58">
              <a:extLst>
                <a:ext uri="{FF2B5EF4-FFF2-40B4-BE49-F238E27FC236}">
                  <a16:creationId xmlns:a16="http://schemas.microsoft.com/office/drawing/2014/main" id="{5E812AE8-A550-4CAC-AF80-46B5E845E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" y="3604"/>
              <a:ext cx="586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x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3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  <p:sp>
          <p:nvSpPr>
            <p:cNvPr id="61" name="Text Box 59">
              <a:extLst>
                <a:ext uri="{FF2B5EF4-FFF2-40B4-BE49-F238E27FC236}">
                  <a16:creationId xmlns:a16="http://schemas.microsoft.com/office/drawing/2014/main" id="{2525617D-20F0-4DFA-B7D6-F0566DB6B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" y="3664"/>
              <a:ext cx="49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x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  <p:sp>
          <p:nvSpPr>
            <p:cNvPr id="62" name="Text Box 60">
              <a:extLst>
                <a:ext uri="{FF2B5EF4-FFF2-40B4-BE49-F238E27FC236}">
                  <a16:creationId xmlns:a16="http://schemas.microsoft.com/office/drawing/2014/main" id="{E66395D9-4BB9-4225-8316-0E2161B95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640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=</a:t>
              </a: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x</a:t>
              </a: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46FD3C02-32B3-4582-95B7-F4B448B2C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302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7750B189-39BE-44A3-AA70-58B29A6B4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</p:grpSp>
      <p:grpSp>
        <p:nvGrpSpPr>
          <p:cNvPr id="65" name="Group 63">
            <a:extLst>
              <a:ext uri="{FF2B5EF4-FFF2-40B4-BE49-F238E27FC236}">
                <a16:creationId xmlns:a16="http://schemas.microsoft.com/office/drawing/2014/main" id="{2C5B4A23-9C0C-4BC6-A34E-753277BBC85D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4076700"/>
            <a:ext cx="1135063" cy="1981200"/>
            <a:chOff x="3893" y="2448"/>
            <a:chExt cx="715" cy="1248"/>
          </a:xfrm>
        </p:grpSpPr>
        <p:sp>
          <p:nvSpPr>
            <p:cNvPr id="66" name="Line 64">
              <a:extLst>
                <a:ext uri="{FF2B5EF4-FFF2-40B4-BE49-F238E27FC236}">
                  <a16:creationId xmlns:a16="http://schemas.microsoft.com/office/drawing/2014/main" id="{2E285858-01DF-413E-B7E7-EF848CFD2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1" y="2736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65">
              <a:extLst>
                <a:ext uri="{FF2B5EF4-FFF2-40B4-BE49-F238E27FC236}">
                  <a16:creationId xmlns:a16="http://schemas.microsoft.com/office/drawing/2014/main" id="{0E42BE32-38C9-4243-B071-975C83C389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3" y="2736"/>
              <a:ext cx="458" cy="2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66">
              <a:extLst>
                <a:ext uri="{FF2B5EF4-FFF2-40B4-BE49-F238E27FC236}">
                  <a16:creationId xmlns:a16="http://schemas.microsoft.com/office/drawing/2014/main" id="{6AB40ED8-24E9-4A04-A623-CC624DDE5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2448"/>
              <a:ext cx="47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1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</p:grpSp>
      <p:grpSp>
        <p:nvGrpSpPr>
          <p:cNvPr id="69" name="Group 67">
            <a:extLst>
              <a:ext uri="{FF2B5EF4-FFF2-40B4-BE49-F238E27FC236}">
                <a16:creationId xmlns:a16="http://schemas.microsoft.com/office/drawing/2014/main" id="{3210A8A3-ACFA-4C47-A317-4727FBF973B0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860800"/>
            <a:ext cx="1093787" cy="2228850"/>
            <a:chOff x="4351" y="2292"/>
            <a:chExt cx="689" cy="1404"/>
          </a:xfrm>
        </p:grpSpPr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C594F65F-B05C-47C3-BAB1-6F8113467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0" y="2625"/>
              <a:ext cx="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A9C2743A-6D8B-4C2B-BA00-25D0A9E3D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1" y="2639"/>
              <a:ext cx="439" cy="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70">
              <a:extLst>
                <a:ext uri="{FF2B5EF4-FFF2-40B4-BE49-F238E27FC236}">
                  <a16:creationId xmlns:a16="http://schemas.microsoft.com/office/drawing/2014/main" id="{1B002D8A-3391-4BD3-BF7E-AD124C4EE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2292"/>
              <a:ext cx="47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</p:grpSp>
      <p:grpSp>
        <p:nvGrpSpPr>
          <p:cNvPr id="73" name="Group 71">
            <a:extLst>
              <a:ext uri="{FF2B5EF4-FFF2-40B4-BE49-F238E27FC236}">
                <a16:creationId xmlns:a16="http://schemas.microsoft.com/office/drawing/2014/main" id="{0B70DC7E-5154-47F4-84DB-F5A37D816F21}"/>
              </a:ext>
            </a:extLst>
          </p:cNvPr>
          <p:cNvGrpSpPr>
            <a:grpSpLocks/>
          </p:cNvGrpSpPr>
          <p:nvPr/>
        </p:nvGrpSpPr>
        <p:grpSpPr bwMode="auto">
          <a:xfrm>
            <a:off x="7380288" y="3789363"/>
            <a:ext cx="1311275" cy="2273300"/>
            <a:chOff x="4790" y="2264"/>
            <a:chExt cx="826" cy="1432"/>
          </a:xfrm>
        </p:grpSpPr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122AD670-4DA8-4806-AB83-D791426D3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1" y="2569"/>
              <a:ext cx="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09D093BF-4C14-4F4F-B4D2-19FF67C19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0" y="2557"/>
              <a:ext cx="440" cy="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546FBC8A-0383-46D2-8809-A5F286B41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" y="2516"/>
              <a:ext cx="405" cy="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E2C5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75">
              <a:extLst>
                <a:ext uri="{FF2B5EF4-FFF2-40B4-BE49-F238E27FC236}">
                  <a16:creationId xmlns:a16="http://schemas.microsoft.com/office/drawing/2014/main" id="{08DCBA8D-1193-4205-9F5A-80A7F47B7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3" y="2264"/>
              <a:ext cx="451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隶书" panose="02010509060101010101" pitchFamily="49" charset="-122"/>
                </a:rPr>
                <a:t>3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479925" y="32750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479925" y="3375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479925" y="3265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4479925" y="3375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4479925" y="30559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grpSp>
        <p:nvGrpSpPr>
          <p:cNvPr id="53270" name="Group 22"/>
          <p:cNvGrpSpPr>
            <a:grpSpLocks/>
          </p:cNvGrpSpPr>
          <p:nvPr/>
        </p:nvGrpSpPr>
        <p:grpSpPr bwMode="auto">
          <a:xfrm>
            <a:off x="2411413" y="3789363"/>
            <a:ext cx="1382712" cy="1663700"/>
            <a:chOff x="1584" y="2552"/>
            <a:chExt cx="871" cy="1048"/>
          </a:xfrm>
        </p:grpSpPr>
        <p:sp>
          <p:nvSpPr>
            <p:cNvPr id="53271" name="Line 23"/>
            <p:cNvSpPr>
              <a:spLocks noChangeShapeType="1"/>
            </p:cNvSpPr>
            <p:nvPr/>
          </p:nvSpPr>
          <p:spPr bwMode="auto">
            <a:xfrm flipH="1">
              <a:off x="2016" y="2592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24"/>
            <p:cNvSpPr>
              <a:spLocks noChangeShapeType="1"/>
            </p:cNvSpPr>
            <p:nvPr/>
          </p:nvSpPr>
          <p:spPr bwMode="auto">
            <a:xfrm flipV="1">
              <a:off x="1584" y="2592"/>
              <a:ext cx="428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25"/>
            <p:cNvSpPr>
              <a:spLocks noChangeShapeType="1"/>
            </p:cNvSpPr>
            <p:nvPr/>
          </p:nvSpPr>
          <p:spPr bwMode="auto">
            <a:xfrm flipV="1">
              <a:off x="2016" y="2592"/>
              <a:ext cx="43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Text Box 26"/>
            <p:cNvSpPr txBox="1">
              <a:spLocks noChangeArrowheads="1"/>
            </p:cNvSpPr>
            <p:nvPr/>
          </p:nvSpPr>
          <p:spPr bwMode="auto">
            <a:xfrm>
              <a:off x="1776" y="2552"/>
              <a:ext cx="389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隶书" panose="02010509060101010101" pitchFamily="49" charset="-122"/>
                </a:rPr>
                <a:t>P</a:t>
              </a:r>
              <a:r>
                <a:rPr lang="en-US" altLang="zh-CN" sz="2400" baseline="-25000">
                  <a:solidFill>
                    <a:schemeClr val="tx1"/>
                  </a:solidFill>
                  <a:ea typeface="隶书" panose="02010509060101010101" pitchFamily="49" charset="-122"/>
                </a:rPr>
                <a:t>3</a:t>
              </a:r>
              <a:endParaRPr lang="en-US" altLang="zh-CN" sz="1000" baseline="-25000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771775" y="333375"/>
            <a:ext cx="2879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 拉 方 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76" name="Object 28"/>
              <p:cNvSpPr txBox="1"/>
              <p:nvPr/>
            </p:nvSpPr>
            <p:spPr bwMode="auto">
              <a:xfrm>
                <a:off x="250825" y="992188"/>
                <a:ext cx="6624638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)),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276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92188"/>
                <a:ext cx="6624638" cy="64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77" name="Object 29"/>
              <p:cNvSpPr txBox="1"/>
              <p:nvPr/>
            </p:nvSpPr>
            <p:spPr bwMode="auto">
              <a:xfrm>
                <a:off x="250825" y="1630363"/>
                <a:ext cx="5616575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取右端点，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277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630363"/>
                <a:ext cx="5616575" cy="504825"/>
              </a:xfrm>
              <a:prstGeom prst="rect">
                <a:avLst/>
              </a:prstGeom>
              <a:blipFill>
                <a:blip r:embed="rId4"/>
                <a:stretch>
                  <a:fillRect b="-84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78" name="AutoShape 30"/>
          <p:cNvSpPr>
            <a:spLocks noChangeArrowheads="1"/>
          </p:cNvSpPr>
          <p:nvPr/>
        </p:nvSpPr>
        <p:spPr bwMode="auto">
          <a:xfrm>
            <a:off x="5867400" y="1701800"/>
            <a:ext cx="485775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79" name="Object 31"/>
              <p:cNvSpPr txBox="1"/>
              <p:nvPr/>
            </p:nvSpPr>
            <p:spPr bwMode="auto">
              <a:xfrm>
                <a:off x="323850" y="2205038"/>
                <a:ext cx="6119813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=0,1,⋯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279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2205038"/>
                <a:ext cx="6119813" cy="647700"/>
              </a:xfrm>
              <a:prstGeom prst="rect">
                <a:avLst/>
              </a:prstGeom>
              <a:blipFill>
                <a:blip r:embed="rId5"/>
                <a:stretch>
                  <a:fillRect l="-2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867401" y="1989138"/>
            <a:ext cx="2736849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向后欧拉公式</a:t>
            </a:r>
          </a:p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隐式公式</a:t>
            </a:r>
          </a:p>
        </p:txBody>
      </p:sp>
      <p:grpSp>
        <p:nvGrpSpPr>
          <p:cNvPr id="53281" name="Group 33"/>
          <p:cNvGrpSpPr>
            <a:grpSpLocks/>
          </p:cNvGrpSpPr>
          <p:nvPr/>
        </p:nvGrpSpPr>
        <p:grpSpPr bwMode="auto">
          <a:xfrm>
            <a:off x="250825" y="3213100"/>
            <a:ext cx="3908425" cy="2641600"/>
            <a:chOff x="240" y="2208"/>
            <a:chExt cx="2462" cy="1664"/>
          </a:xfrm>
        </p:grpSpPr>
        <p:sp>
          <p:nvSpPr>
            <p:cNvPr id="53282" name="Text Box 34"/>
            <p:cNvSpPr txBox="1">
              <a:spLocks noChangeArrowheads="1"/>
            </p:cNvSpPr>
            <p:nvPr/>
          </p:nvSpPr>
          <p:spPr bwMode="auto">
            <a:xfrm>
              <a:off x="280" y="220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2400" i="1">
                  <a:solidFill>
                    <a:schemeClr val="tx1"/>
                  </a:solidFill>
                  <a:ea typeface="隶书" panose="02010509060101010101" pitchFamily="49" charset="-122"/>
                </a:rPr>
                <a:t>y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>
              <a:off x="480" y="2304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>
              <a:off x="336" y="3600"/>
              <a:ext cx="2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5" name="Line 37"/>
            <p:cNvSpPr>
              <a:spLocks noChangeShapeType="1"/>
            </p:cNvSpPr>
            <p:nvPr/>
          </p:nvSpPr>
          <p:spPr bwMode="auto">
            <a:xfrm>
              <a:off x="739" y="2881"/>
              <a:ext cx="0" cy="7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Arc 38"/>
            <p:cNvSpPr>
              <a:spLocks/>
            </p:cNvSpPr>
            <p:nvPr/>
          </p:nvSpPr>
          <p:spPr bwMode="auto">
            <a:xfrm flipH="1">
              <a:off x="720" y="2522"/>
              <a:ext cx="1536" cy="934"/>
            </a:xfrm>
            <a:custGeom>
              <a:avLst/>
              <a:gdLst>
                <a:gd name="G0" fmla="+- 3885 0 0"/>
                <a:gd name="G1" fmla="+- 21600 0 0"/>
                <a:gd name="G2" fmla="+- 21600 0 0"/>
                <a:gd name="T0" fmla="*/ 0 w 21077"/>
                <a:gd name="T1" fmla="*/ 352 h 21600"/>
                <a:gd name="T2" fmla="*/ 21077 w 21077"/>
                <a:gd name="T3" fmla="*/ 8523 h 21600"/>
                <a:gd name="T4" fmla="*/ 3885 w 2107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77" h="21600" fill="none" extrusionOk="0">
                  <a:moveTo>
                    <a:pt x="0" y="352"/>
                  </a:moveTo>
                  <a:cubicBezTo>
                    <a:pt x="1281" y="117"/>
                    <a:pt x="2582" y="-1"/>
                    <a:pt x="3885" y="0"/>
                  </a:cubicBezTo>
                  <a:cubicBezTo>
                    <a:pt x="10632" y="0"/>
                    <a:pt x="16991" y="3152"/>
                    <a:pt x="21076" y="8523"/>
                  </a:cubicBezTo>
                </a:path>
                <a:path w="21077" h="21600" stroke="0" extrusionOk="0">
                  <a:moveTo>
                    <a:pt x="0" y="352"/>
                  </a:moveTo>
                  <a:cubicBezTo>
                    <a:pt x="1281" y="117"/>
                    <a:pt x="2582" y="-1"/>
                    <a:pt x="3885" y="0"/>
                  </a:cubicBezTo>
                  <a:cubicBezTo>
                    <a:pt x="10632" y="0"/>
                    <a:pt x="16991" y="3152"/>
                    <a:pt x="21076" y="8523"/>
                  </a:cubicBezTo>
                  <a:lnTo>
                    <a:pt x="3885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Text Box 39"/>
            <p:cNvSpPr txBox="1">
              <a:spLocks noChangeArrowheads="1"/>
            </p:cNvSpPr>
            <p:nvPr/>
          </p:nvSpPr>
          <p:spPr bwMode="auto">
            <a:xfrm>
              <a:off x="512" y="2883"/>
              <a:ext cx="35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隶书" panose="02010509060101010101" pitchFamily="49" charset="-122"/>
                </a:rPr>
                <a:t>P</a:t>
              </a:r>
              <a:r>
                <a:rPr lang="en-US" altLang="zh-CN" sz="2400" baseline="-25000">
                  <a:solidFill>
                    <a:schemeClr val="tx1"/>
                  </a:solidFill>
                  <a:ea typeface="隶书" panose="02010509060101010101" pitchFamily="49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3288" name="Text Box 40"/>
            <p:cNvSpPr txBox="1">
              <a:spLocks noChangeArrowheads="1"/>
            </p:cNvSpPr>
            <p:nvPr/>
          </p:nvSpPr>
          <p:spPr bwMode="auto">
            <a:xfrm>
              <a:off x="537" y="3492"/>
              <a:ext cx="47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2400" i="1">
                  <a:solidFill>
                    <a:schemeClr val="tx1"/>
                  </a:solidFill>
                  <a:ea typeface="隶书" panose="02010509060101010101" pitchFamily="49" charset="-122"/>
                </a:rPr>
                <a:t>x</a:t>
              </a:r>
              <a:r>
                <a:rPr lang="en-US" altLang="zh-CN" sz="2400" baseline="-25000">
                  <a:solidFill>
                    <a:schemeClr val="tx1"/>
                  </a:solidFill>
                  <a:ea typeface="隶书" panose="02010509060101010101" pitchFamily="49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3289" name="Text Box 41"/>
            <p:cNvSpPr txBox="1">
              <a:spLocks noChangeArrowheads="1"/>
            </p:cNvSpPr>
            <p:nvPr/>
          </p:nvSpPr>
          <p:spPr bwMode="auto">
            <a:xfrm>
              <a:off x="1014" y="3492"/>
              <a:ext cx="62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2400" i="1">
                  <a:solidFill>
                    <a:schemeClr val="tx1"/>
                  </a:solidFill>
                  <a:ea typeface="隶书" panose="02010509060101010101" pitchFamily="49" charset="-122"/>
                </a:rPr>
                <a:t>x</a:t>
              </a:r>
              <a:r>
                <a:rPr lang="en-US" altLang="zh-CN" sz="2400" baseline="-25000">
                  <a:solidFill>
                    <a:schemeClr val="tx1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3290" name="Text Box 42"/>
            <p:cNvSpPr txBox="1">
              <a:spLocks noChangeArrowheads="1"/>
            </p:cNvSpPr>
            <p:nvPr/>
          </p:nvSpPr>
          <p:spPr bwMode="auto">
            <a:xfrm>
              <a:off x="1416" y="3492"/>
              <a:ext cx="49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2400" i="1">
                  <a:solidFill>
                    <a:schemeClr val="tx1"/>
                  </a:solidFill>
                  <a:ea typeface="隶书" panose="02010509060101010101" pitchFamily="49" charset="-122"/>
                </a:rPr>
                <a:t>x</a:t>
              </a:r>
              <a:r>
                <a:rPr lang="en-US" altLang="zh-CN" sz="2400" baseline="-25000">
                  <a:solidFill>
                    <a:schemeClr val="tx1"/>
                  </a:solidFill>
                  <a:ea typeface="隶书" panose="02010509060101010101" pitchFamily="49" charset="-122"/>
                </a:rPr>
                <a:t>2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3291" name="Text Box 43"/>
            <p:cNvSpPr txBox="1">
              <a:spLocks noChangeArrowheads="1"/>
            </p:cNvSpPr>
            <p:nvPr/>
          </p:nvSpPr>
          <p:spPr bwMode="auto">
            <a:xfrm>
              <a:off x="1856" y="3492"/>
              <a:ext cx="586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2400" i="1">
                  <a:solidFill>
                    <a:schemeClr val="tx1"/>
                  </a:solidFill>
                  <a:ea typeface="隶书" panose="02010509060101010101" pitchFamily="49" charset="-122"/>
                </a:rPr>
                <a:t>x</a:t>
              </a:r>
              <a:r>
                <a:rPr lang="en-US" altLang="zh-CN" sz="2400" baseline="-25000">
                  <a:solidFill>
                    <a:schemeClr val="tx1"/>
                  </a:solidFill>
                  <a:ea typeface="隶书" panose="02010509060101010101" pitchFamily="49" charset="-122"/>
                </a:rPr>
                <a:t>3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3292" name="Text Box 44"/>
            <p:cNvSpPr txBox="1">
              <a:spLocks noChangeArrowheads="1"/>
            </p:cNvSpPr>
            <p:nvPr/>
          </p:nvSpPr>
          <p:spPr bwMode="auto">
            <a:xfrm>
              <a:off x="2208" y="3552"/>
              <a:ext cx="49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隶书" panose="02010509060101010101" pitchFamily="49" charset="-122"/>
                </a:rPr>
                <a:t>  </a:t>
              </a:r>
              <a:r>
                <a:rPr lang="en-US" altLang="zh-CN" sz="2400" i="1">
                  <a:solidFill>
                    <a:schemeClr val="tx1"/>
                  </a:solidFill>
                  <a:ea typeface="隶书" panose="02010509060101010101" pitchFamily="49" charset="-122"/>
                </a:rPr>
                <a:t>x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3293" name="Line 45"/>
            <p:cNvSpPr>
              <a:spLocks noChangeShapeType="1"/>
            </p:cNvSpPr>
            <p:nvPr/>
          </p:nvSpPr>
          <p:spPr bwMode="auto">
            <a:xfrm flipH="1">
              <a:off x="528" y="288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4" name="Text Box 46"/>
            <p:cNvSpPr txBox="1">
              <a:spLocks noChangeArrowheads="1"/>
            </p:cNvSpPr>
            <p:nvPr/>
          </p:nvSpPr>
          <p:spPr bwMode="auto">
            <a:xfrm>
              <a:off x="240" y="26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solidFill>
                    <a:schemeClr val="tx1"/>
                  </a:solidFill>
                </a:rPr>
                <a:t>y</a:t>
              </a:r>
              <a:r>
                <a:rPr lang="en-US" altLang="zh-CN" sz="2400" baseline="-25000">
                  <a:solidFill>
                    <a:schemeClr val="tx1"/>
                  </a:solidFill>
                </a:rPr>
                <a:t>0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3295" name="Text Box 47"/>
            <p:cNvSpPr txBox="1">
              <a:spLocks noChangeArrowheads="1"/>
            </p:cNvSpPr>
            <p:nvPr/>
          </p:nvSpPr>
          <p:spPr bwMode="auto">
            <a:xfrm>
              <a:off x="1872" y="2208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 i="1">
                  <a:solidFill>
                    <a:schemeClr val="tx1"/>
                  </a:solidFill>
                </a:rPr>
                <a:t>y</a:t>
              </a:r>
              <a:r>
                <a:rPr lang="en-US" altLang="zh-CN" sz="2400" b="1">
                  <a:solidFill>
                    <a:schemeClr val="tx1"/>
                  </a:solidFill>
                </a:rPr>
                <a:t>=</a:t>
              </a:r>
              <a:r>
                <a:rPr lang="en-US" altLang="zh-CN" sz="2400" b="1" i="1">
                  <a:solidFill>
                    <a:schemeClr val="tx1"/>
                  </a:solidFill>
                </a:rPr>
                <a:t>y</a:t>
              </a:r>
              <a:r>
                <a:rPr lang="en-US" altLang="zh-CN" sz="2400" b="1">
                  <a:solidFill>
                    <a:schemeClr val="tx1"/>
                  </a:solidFill>
                </a:rPr>
                <a:t>(</a:t>
              </a:r>
              <a:r>
                <a:rPr lang="en-US" altLang="zh-CN" sz="2400" b="1" i="1">
                  <a:solidFill>
                    <a:schemeClr val="tx1"/>
                  </a:solidFill>
                </a:rPr>
                <a:t>x</a:t>
              </a:r>
              <a:r>
                <a:rPr lang="en-US" altLang="zh-CN" sz="2400" b="1">
                  <a:solidFill>
                    <a:schemeClr val="tx1"/>
                  </a:solidFill>
                </a:rPr>
                <a:t>)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53296" name="Group 48"/>
          <p:cNvGrpSpPr>
            <a:grpSpLocks/>
          </p:cNvGrpSpPr>
          <p:nvPr/>
        </p:nvGrpSpPr>
        <p:grpSpPr bwMode="auto">
          <a:xfrm>
            <a:off x="1042988" y="4078288"/>
            <a:ext cx="857250" cy="1371600"/>
            <a:chOff x="739" y="2736"/>
            <a:chExt cx="540" cy="864"/>
          </a:xfrm>
        </p:grpSpPr>
        <p:sp>
          <p:nvSpPr>
            <p:cNvPr id="53297" name="Line 49"/>
            <p:cNvSpPr>
              <a:spLocks noChangeShapeType="1"/>
            </p:cNvSpPr>
            <p:nvPr/>
          </p:nvSpPr>
          <p:spPr bwMode="auto">
            <a:xfrm flipH="1">
              <a:off x="1152" y="2746"/>
              <a:ext cx="3" cy="8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8" name="Line 50"/>
            <p:cNvSpPr>
              <a:spLocks noChangeShapeType="1"/>
            </p:cNvSpPr>
            <p:nvPr/>
          </p:nvSpPr>
          <p:spPr bwMode="auto">
            <a:xfrm flipV="1">
              <a:off x="739" y="2736"/>
              <a:ext cx="413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9" name="Text Box 51"/>
            <p:cNvSpPr txBox="1">
              <a:spLocks noChangeArrowheads="1"/>
            </p:cNvSpPr>
            <p:nvPr/>
          </p:nvSpPr>
          <p:spPr bwMode="auto">
            <a:xfrm>
              <a:off x="912" y="2768"/>
              <a:ext cx="36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隶书" panose="02010509060101010101" pitchFamily="49" charset="-122"/>
                </a:rPr>
                <a:t>P</a:t>
              </a:r>
              <a:r>
                <a:rPr lang="en-US" altLang="zh-CN" sz="2400" baseline="-25000">
                  <a:solidFill>
                    <a:schemeClr val="tx1"/>
                  </a:solidFill>
                  <a:ea typeface="隶书" panose="02010509060101010101" pitchFamily="49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53300" name="Group 52"/>
          <p:cNvGrpSpPr>
            <a:grpSpLocks/>
          </p:cNvGrpSpPr>
          <p:nvPr/>
        </p:nvGrpSpPr>
        <p:grpSpPr bwMode="auto">
          <a:xfrm>
            <a:off x="1692275" y="3933825"/>
            <a:ext cx="952500" cy="1527175"/>
            <a:chOff x="1152" y="2628"/>
            <a:chExt cx="600" cy="962"/>
          </a:xfrm>
        </p:grpSpPr>
        <p:sp>
          <p:nvSpPr>
            <p:cNvPr id="53301" name="Line 53"/>
            <p:cNvSpPr>
              <a:spLocks noChangeShapeType="1"/>
            </p:cNvSpPr>
            <p:nvPr/>
          </p:nvSpPr>
          <p:spPr bwMode="auto">
            <a:xfrm>
              <a:off x="1584" y="2640"/>
              <a:ext cx="4" cy="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2" name="Line 54"/>
            <p:cNvSpPr>
              <a:spLocks noChangeShapeType="1"/>
            </p:cNvSpPr>
            <p:nvPr/>
          </p:nvSpPr>
          <p:spPr bwMode="auto">
            <a:xfrm flipV="1">
              <a:off x="1152" y="2640"/>
              <a:ext cx="435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3" name="Text Box 55"/>
            <p:cNvSpPr txBox="1">
              <a:spLocks noChangeArrowheads="1"/>
            </p:cNvSpPr>
            <p:nvPr/>
          </p:nvSpPr>
          <p:spPr bwMode="auto">
            <a:xfrm>
              <a:off x="1344" y="2628"/>
              <a:ext cx="40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隶书" panose="02010509060101010101" pitchFamily="49" charset="-122"/>
                </a:rPr>
                <a:t>P</a:t>
              </a:r>
              <a:r>
                <a:rPr lang="en-US" altLang="zh-CN" sz="2400" baseline="-25000">
                  <a:solidFill>
                    <a:schemeClr val="tx1"/>
                  </a:solidFill>
                  <a:ea typeface="隶书" panose="02010509060101010101" pitchFamily="49" charset="-122"/>
                </a:rPr>
                <a:t>2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309" name="Object 61"/>
              <p:cNvSpPr txBox="1"/>
              <p:nvPr/>
            </p:nvSpPr>
            <p:spPr bwMode="auto">
              <a:xfrm>
                <a:off x="4643437" y="3211513"/>
                <a:ext cx="4249737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右端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未知，需迭代求解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309" name="Object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3437" y="3211513"/>
                <a:ext cx="4249737" cy="504825"/>
              </a:xfrm>
              <a:prstGeom prst="rect">
                <a:avLst/>
              </a:prstGeom>
              <a:blipFill>
                <a:blip r:embed="rId6"/>
                <a:stretch>
                  <a:fillRect l="-1291" b="-72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10" name="Object 62"/>
              <p:cNvSpPr txBox="1"/>
              <p:nvPr/>
            </p:nvSpPr>
            <p:spPr bwMode="auto">
              <a:xfrm>
                <a:off x="4572000" y="3789363"/>
                <a:ext cx="4321175" cy="552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初值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310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789363"/>
                <a:ext cx="4321175" cy="5524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11" name="Object 63"/>
              <p:cNvSpPr txBox="1"/>
              <p:nvPr/>
            </p:nvSpPr>
            <p:spPr bwMode="auto">
              <a:xfrm>
                <a:off x="4572000" y="4294188"/>
                <a:ext cx="4392613" cy="1046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=0,1,2,⋯,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=0,1,2,⋯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311" name="Object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4294188"/>
                <a:ext cx="4392613" cy="1046162"/>
              </a:xfrm>
              <a:prstGeom prst="rect">
                <a:avLst/>
              </a:prstGeom>
              <a:blipFill>
                <a:blip r:embed="rId8"/>
                <a:stretch>
                  <a:fillRect l="-4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12" name="Object 64"/>
              <p:cNvSpPr txBox="1"/>
              <p:nvPr/>
            </p:nvSpPr>
            <p:spPr bwMode="auto">
              <a:xfrm>
                <a:off x="4500563" y="5589588"/>
                <a:ext cx="2879725" cy="792162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312" name="Object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563" y="5589588"/>
                <a:ext cx="2879725" cy="7921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24" name="Text Box 28"/>
              <p:cNvSpPr txBox="1">
                <a:spLocks noChangeArrowheads="1"/>
              </p:cNvSpPr>
              <p:nvPr/>
            </p:nvSpPr>
            <p:spPr bwMode="auto">
              <a:xfrm>
                <a:off x="424923" y="1035607"/>
                <a:ext cx="825153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向前欧拉公式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h𝑓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5324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923" y="1035607"/>
                <a:ext cx="8251533" cy="461665"/>
              </a:xfrm>
              <a:prstGeom prst="rect">
                <a:avLst/>
              </a:prstGeom>
              <a:blipFill>
                <a:blip r:embed="rId4"/>
                <a:stretch>
                  <a:fillRect l="-1183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25" name="Text Box 29"/>
              <p:cNvSpPr txBox="1">
                <a:spLocks noChangeArrowheads="1"/>
              </p:cNvSpPr>
              <p:nvPr/>
            </p:nvSpPr>
            <p:spPr bwMode="auto">
              <a:xfrm>
                <a:off x="393701" y="1672897"/>
                <a:ext cx="684259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向后欧拉公式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h𝑓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5325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701" y="1672897"/>
                <a:ext cx="6842595" cy="461665"/>
              </a:xfrm>
              <a:prstGeom prst="rect">
                <a:avLst/>
              </a:prstGeom>
              <a:blipFill>
                <a:blip r:embed="rId5"/>
                <a:stretch>
                  <a:fillRect l="-1426" t="-10526" r="-624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26" name="Object 30"/>
          <p:cNvSpPr txBox="1"/>
          <p:nvPr/>
        </p:nvSpPr>
        <p:spPr bwMode="auto">
          <a:xfrm>
            <a:off x="3088748" y="970909"/>
            <a:ext cx="3276600" cy="504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55327" name="Object 31"/>
          <p:cNvSpPr txBox="1"/>
          <p:nvPr/>
        </p:nvSpPr>
        <p:spPr bwMode="auto">
          <a:xfrm>
            <a:off x="3112084" y="1694816"/>
            <a:ext cx="4287837" cy="504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28" name="Text Box 32"/>
              <p:cNvSpPr txBox="1">
                <a:spLocks noChangeArrowheads="1"/>
              </p:cNvSpPr>
              <p:nvPr/>
            </p:nvSpPr>
            <p:spPr bwMode="auto">
              <a:xfrm>
                <a:off x="393701" y="2305039"/>
                <a:ext cx="8642795" cy="622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梯形公式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)],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=0,1,⋯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532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701" y="2305039"/>
                <a:ext cx="8642795" cy="622286"/>
              </a:xfrm>
              <a:prstGeom prst="rect">
                <a:avLst/>
              </a:prstGeom>
              <a:blipFill>
                <a:blip r:embed="rId6"/>
                <a:stretch>
                  <a:fillRect l="-1129" b="-88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29" name="Object 33"/>
          <p:cNvSpPr txBox="1"/>
          <p:nvPr/>
        </p:nvSpPr>
        <p:spPr bwMode="auto">
          <a:xfrm>
            <a:off x="2265089" y="2157096"/>
            <a:ext cx="6685236" cy="8826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2452002" y="6100125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仍为隐式公式，需迭代求解</a:t>
            </a:r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2431046" y="3095627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将梯形公式的迭代过程简化为两步</a:t>
            </a:r>
          </a:p>
        </p:txBody>
      </p:sp>
      <p:graphicFrame>
        <p:nvGraphicFramePr>
          <p:cNvPr id="5533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01047"/>
              </p:ext>
            </p:extLst>
          </p:nvPr>
        </p:nvGraphicFramePr>
        <p:xfrm>
          <a:off x="1963578" y="4158932"/>
          <a:ext cx="35290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5" name="Equation" r:id="rId7" imgW="1320480" imgH="228600" progId="Equation.DSMT4">
                  <p:embed/>
                </p:oleObj>
              </mc:Choice>
              <mc:Fallback>
                <p:oleObj name="Equation" r:id="rId7" imgW="132048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578" y="4158932"/>
                        <a:ext cx="35290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3437019" y="363632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35" name="Object 39"/>
              <p:cNvSpPr txBox="1"/>
              <p:nvPr/>
            </p:nvSpPr>
            <p:spPr bwMode="auto">
              <a:xfrm>
                <a:off x="683568" y="5214399"/>
                <a:ext cx="7776864" cy="1215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)],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=0,1,⋯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335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5214399"/>
                <a:ext cx="7776864" cy="12159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3445795" y="4864098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校正</a:t>
            </a:r>
          </a:p>
        </p:txBody>
      </p:sp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429547" y="3074353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改进欧拉公式</a:t>
            </a:r>
          </a:p>
        </p:txBody>
      </p:sp>
      <p:sp>
        <p:nvSpPr>
          <p:cNvPr id="21" name="Text Box 27">
            <a:extLst>
              <a:ext uri="{FF2B5EF4-FFF2-40B4-BE49-F238E27FC236}">
                <a16:creationId xmlns:a16="http://schemas.microsoft.com/office/drawing/2014/main" id="{1D9F736D-35E2-4802-8969-63C57C3DC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277" y="192082"/>
            <a:ext cx="2879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 拉 方 法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4" grpId="1"/>
      <p:bldP spid="55325" grpId="0"/>
      <p:bldP spid="55328" grpId="0"/>
      <p:bldP spid="55330" grpId="0"/>
      <p:bldP spid="55332" grpId="0"/>
      <p:bldP spid="55334" grpId="0"/>
      <p:bldP spid="55335" grpId="0"/>
      <p:bldP spid="55336" grpId="0"/>
      <p:bldP spid="553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1908175" y="404813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龙格</a:t>
            </a:r>
            <a:r>
              <a:rPr lang="en-US" altLang="zh-CN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库塔方法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99" name="Object 63"/>
              <p:cNvSpPr txBox="1"/>
              <p:nvPr/>
            </p:nvSpPr>
            <p:spPr bwMode="auto">
              <a:xfrm>
                <a:off x="395536" y="1095376"/>
                <a:ext cx="7433443" cy="560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)), 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99" name="Object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095376"/>
                <a:ext cx="7433443" cy="560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331626" y="1796256"/>
            <a:ext cx="7561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zh-CN" b="1" dirty="0">
                <a:solidFill>
                  <a:schemeClr val="tx1"/>
                </a:solidFill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隶书" panose="02010509060101010101" pitchFamily="49" charset="-122"/>
              </a:rPr>
              <a:t>向前，向后欧拉公式：</a:t>
            </a: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tx1"/>
                </a:solidFill>
                <a:ea typeface="隶书" panose="02010509060101010101" pitchFamily="49" charset="-122"/>
              </a:rPr>
              <a:t>   用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[</a:t>
            </a:r>
            <a:r>
              <a:rPr lang="en-US" altLang="zh-CN" b="1" i="1" dirty="0" err="1">
                <a:solidFill>
                  <a:schemeClr val="tx1"/>
                </a:solidFill>
                <a:ea typeface="隶书" panose="02010509060101010101" pitchFamily="49" charset="-122"/>
              </a:rPr>
              <a:t>x</a:t>
            </a:r>
            <a:r>
              <a:rPr lang="en-US" altLang="zh-CN" b="1" i="1" baseline="-25000" dirty="0" err="1">
                <a:solidFill>
                  <a:schemeClr val="tx1"/>
                </a:solidFill>
                <a:ea typeface="隶书" panose="02010509060101010101" pitchFamily="49" charset="-122"/>
              </a:rPr>
              <a:t>n</a:t>
            </a:r>
            <a:r>
              <a:rPr lang="en-US" altLang="zh-CN" b="1" i="1" dirty="0">
                <a:solidFill>
                  <a:schemeClr val="tx1"/>
                </a:solidFill>
                <a:ea typeface="隶书" panose="02010509060101010101" pitchFamily="49" charset="-122"/>
              </a:rPr>
              <a:t>, x</a:t>
            </a:r>
            <a:r>
              <a:rPr lang="en-US" altLang="zh-CN" b="1" i="1" baseline="-25000" dirty="0">
                <a:solidFill>
                  <a:schemeClr val="tx1"/>
                </a:solidFill>
                <a:ea typeface="隶书" panose="02010509060101010101" pitchFamily="49" charset="-122"/>
              </a:rPr>
              <a:t>n</a:t>
            </a:r>
            <a:r>
              <a:rPr lang="en-US" altLang="zh-CN" b="1" baseline="-25000" dirty="0">
                <a:solidFill>
                  <a:schemeClr val="tx1"/>
                </a:solidFill>
                <a:ea typeface="隶书" panose="02010509060101010101" pitchFamily="49" charset="-122"/>
              </a:rPr>
              <a:t>+1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ea typeface="隶书" panose="02010509060101010101" pitchFamily="49" charset="-122"/>
              </a:rPr>
              <a:t>内１个点的导 数代替 </a:t>
            </a:r>
            <a:r>
              <a:rPr lang="en-US" altLang="zh-CN" b="1" i="1" dirty="0">
                <a:solidFill>
                  <a:schemeClr val="tx1"/>
                </a:solidFill>
                <a:ea typeface="隶书" panose="02010509060101010101" pitchFamily="49" charset="-122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隶书" panose="02010509060101010101" pitchFamily="49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))</a:t>
            </a:r>
            <a:endParaRPr lang="en-US" altLang="zh-CN" sz="2400" b="1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323851" y="2882899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zh-CN" b="1" dirty="0">
                <a:solidFill>
                  <a:schemeClr val="tx1"/>
                </a:solidFill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隶书" panose="02010509060101010101" pitchFamily="49" charset="-122"/>
              </a:rPr>
              <a:t>梯形公式，改进欧拉公式：</a:t>
            </a:r>
          </a:p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tx1"/>
                </a:solidFill>
                <a:ea typeface="隶书" panose="02010509060101010101" pitchFamily="49" charset="-122"/>
              </a:rPr>
              <a:t>用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[</a:t>
            </a:r>
            <a:r>
              <a:rPr lang="en-US" altLang="zh-CN" b="1" i="1" dirty="0" err="1">
                <a:solidFill>
                  <a:schemeClr val="tx1"/>
                </a:solidFill>
                <a:ea typeface="隶书" panose="02010509060101010101" pitchFamily="49" charset="-122"/>
              </a:rPr>
              <a:t>x</a:t>
            </a:r>
            <a:r>
              <a:rPr lang="en-US" altLang="zh-CN" b="1" i="1" baseline="-25000" dirty="0" err="1">
                <a:solidFill>
                  <a:schemeClr val="tx1"/>
                </a:solidFill>
                <a:ea typeface="隶书" panose="02010509060101010101" pitchFamily="49" charset="-122"/>
              </a:rPr>
              <a:t>n</a:t>
            </a:r>
            <a:r>
              <a:rPr lang="en-US" altLang="zh-CN" b="1" i="1" dirty="0">
                <a:solidFill>
                  <a:schemeClr val="tx1"/>
                </a:solidFill>
                <a:ea typeface="隶书" panose="02010509060101010101" pitchFamily="49" charset="-122"/>
              </a:rPr>
              <a:t>, x</a:t>
            </a:r>
            <a:r>
              <a:rPr lang="en-US" altLang="zh-CN" b="1" i="1" baseline="-25000" dirty="0">
                <a:solidFill>
                  <a:schemeClr val="tx1"/>
                </a:solidFill>
                <a:ea typeface="隶书" panose="02010509060101010101" pitchFamily="49" charset="-122"/>
              </a:rPr>
              <a:t>n</a:t>
            </a:r>
            <a:r>
              <a:rPr lang="en-US" altLang="zh-CN" b="1" baseline="-25000" dirty="0">
                <a:solidFill>
                  <a:schemeClr val="tx1"/>
                </a:solidFill>
                <a:ea typeface="隶书" panose="02010509060101010101" pitchFamily="49" charset="-122"/>
              </a:rPr>
              <a:t>+1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ea typeface="隶书" panose="02010509060101010101" pitchFamily="49" charset="-122"/>
              </a:rPr>
              <a:t>内２个点导数的平均值代替 </a:t>
            </a:r>
            <a:r>
              <a:rPr lang="en-US" altLang="zh-CN" b="1" i="1" dirty="0">
                <a:solidFill>
                  <a:schemeClr val="tx1"/>
                </a:solidFill>
                <a:ea typeface="隶书" panose="02010509060101010101" pitchFamily="49" charset="-122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隶书" panose="02010509060101010101" pitchFamily="49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隶书" panose="02010509060101010101" pitchFamily="49" charset="-122"/>
              </a:rPr>
              <a:t>))</a:t>
            </a:r>
            <a:endParaRPr lang="en-US" altLang="zh-CN" sz="2400" b="1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467544" y="4147346"/>
            <a:ext cx="4464050" cy="5191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龙格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库塔方法的基本思想</a:t>
            </a:r>
            <a:endParaRPr lang="zh-CN" altLang="en-US" sz="2400" b="1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611188" y="4906963"/>
            <a:ext cx="7705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en-US" altLang="zh-CN" b="1" dirty="0">
                <a:solidFill>
                  <a:schemeClr val="tx1"/>
                </a:solidFill>
              </a:rPr>
              <a:t>[</a:t>
            </a:r>
            <a:r>
              <a:rPr lang="en-US" altLang="zh-CN" b="1" i="1" dirty="0" err="1">
                <a:solidFill>
                  <a:schemeClr val="tx1"/>
                </a:solidFill>
              </a:rPr>
              <a:t>x</a:t>
            </a:r>
            <a:r>
              <a:rPr lang="en-US" altLang="zh-CN" b="1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b="1" i="1" dirty="0">
                <a:solidFill>
                  <a:schemeClr val="tx1"/>
                </a:solidFill>
              </a:rPr>
              <a:t>, x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n</a:t>
            </a:r>
            <a:r>
              <a:rPr lang="en-US" altLang="zh-CN" b="1" baseline="-25000" dirty="0">
                <a:solidFill>
                  <a:schemeClr val="tx1"/>
                </a:solidFill>
              </a:rPr>
              <a:t>+1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r>
              <a:rPr lang="zh-CN" altLang="en-US" b="1" dirty="0">
                <a:solidFill>
                  <a:schemeClr val="tx1"/>
                </a:solidFill>
              </a:rPr>
              <a:t>内多取几个点，将它们的导数加权平均代替 </a:t>
            </a:r>
            <a:r>
              <a:rPr lang="en-US" altLang="zh-CN" b="1" i="1" dirty="0">
                <a:solidFill>
                  <a:schemeClr val="tx1"/>
                </a:solidFill>
              </a:rPr>
              <a:t>f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en-US" altLang="zh-CN" b="1" dirty="0">
                <a:solidFill>
                  <a:schemeClr val="tx1"/>
                </a:solidFill>
              </a:rPr>
              <a:t>))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</a:rPr>
              <a:t>设法构造出</a:t>
            </a:r>
            <a:r>
              <a:rPr lang="zh-CN" altLang="en-US" sz="2400" b="1" dirty="0">
                <a:solidFill>
                  <a:srgbClr val="FF0000"/>
                </a:solidFill>
              </a:rPr>
              <a:t>精度更高</a:t>
            </a:r>
            <a:r>
              <a:rPr lang="zh-CN" altLang="en-US" sz="2400" b="1" dirty="0">
                <a:solidFill>
                  <a:schemeClr val="tx1"/>
                </a:solidFill>
              </a:rPr>
              <a:t>的计算公式。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0" grpId="0"/>
      <p:bldP spid="14401" grpId="0"/>
      <p:bldP spid="14402" grpId="0" animBg="1" autoUpdateAnimBg="0"/>
      <p:bldP spid="144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91" name="Object 59"/>
          <p:cNvGraphicFramePr>
            <a:graphicFrameLocks noChangeAspect="1"/>
          </p:cNvGraphicFramePr>
          <p:nvPr/>
        </p:nvGraphicFramePr>
        <p:xfrm>
          <a:off x="295275" y="3108325"/>
          <a:ext cx="58150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" name="Equation" r:id="rId3" imgW="2527200" imgH="444240" progId="Equation.DSMT4">
                  <p:embed/>
                </p:oleObj>
              </mc:Choice>
              <mc:Fallback>
                <p:oleObj name="Equation" r:id="rId3" imgW="2527200" imgH="44424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3108325"/>
                        <a:ext cx="5815013" cy="825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23850" y="4365625"/>
            <a:ext cx="1944688" cy="1196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常用的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经典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龙格</a:t>
            </a:r>
            <a:r>
              <a:rPr lang="en-US" altLang="zh-CN" sz="2400" b="1" dirty="0">
                <a:solidFill>
                  <a:srgbClr val="FF0000"/>
                </a:solidFill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</a:rPr>
              <a:t>库塔公式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264275" y="580548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不足</a:t>
            </a:r>
            <a:r>
              <a:rPr lang="en-US" altLang="zh-CN" sz="2400" b="1">
                <a:solidFill>
                  <a:schemeClr val="tx1"/>
                </a:solidFill>
              </a:rPr>
              <a:t>:</a:t>
            </a:r>
            <a:r>
              <a:rPr lang="zh-CN" altLang="en-US" sz="2400" b="1">
                <a:solidFill>
                  <a:schemeClr val="tx1"/>
                </a:solidFill>
              </a:rPr>
              <a:t>收敛速度较慢</a:t>
            </a:r>
          </a:p>
        </p:txBody>
      </p:sp>
      <p:graphicFrame>
        <p:nvGraphicFramePr>
          <p:cNvPr id="44087" name="Object 55"/>
          <p:cNvGraphicFramePr>
            <a:graphicFrameLocks noChangeAspect="1"/>
          </p:cNvGraphicFramePr>
          <p:nvPr/>
        </p:nvGraphicFramePr>
        <p:xfrm>
          <a:off x="2627313" y="188913"/>
          <a:ext cx="6048375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" name="Equation" r:id="rId5" imgW="3009600" imgH="1625400" progId="Equation.DSMT4">
                  <p:embed/>
                </p:oleObj>
              </mc:Choice>
              <mc:Fallback>
                <p:oleObj name="Equation" r:id="rId5" imgW="3009600" imgH="16254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8913"/>
                        <a:ext cx="6048375" cy="310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6877050" y="1052513"/>
            <a:ext cx="158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L</a:t>
            </a:r>
            <a:r>
              <a:rPr lang="zh-CN" altLang="en-US" sz="2400" b="1" dirty="0">
                <a:solidFill>
                  <a:schemeClr val="tx2"/>
                </a:solidFill>
              </a:rPr>
              <a:t>级</a:t>
            </a:r>
            <a:r>
              <a:rPr lang="en-US" altLang="zh-CN" sz="2400" b="1" dirty="0">
                <a:solidFill>
                  <a:schemeClr val="tx2"/>
                </a:solidFill>
              </a:rPr>
              <a:t>?</a:t>
            </a:r>
            <a:r>
              <a:rPr lang="zh-CN" altLang="en-US" sz="2400" b="1" dirty="0">
                <a:solidFill>
                  <a:schemeClr val="tx2"/>
                </a:solidFill>
              </a:rPr>
              <a:t>阶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179512" y="1052513"/>
            <a:ext cx="2447801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龙格</a:t>
            </a:r>
            <a:r>
              <a:rPr lang="en-US" altLang="zh-CN" sz="2400" b="1" dirty="0">
                <a:solidFill>
                  <a:srgbClr val="FF0000"/>
                </a:solidFill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</a:rPr>
              <a:t>库塔方法的</a:t>
            </a:r>
          </a:p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一般形式</a:t>
            </a:r>
          </a:p>
        </p:txBody>
      </p:sp>
      <p:graphicFrame>
        <p:nvGraphicFramePr>
          <p:cNvPr id="44090" name="Object 58"/>
          <p:cNvGraphicFramePr>
            <a:graphicFrameLocks noChangeAspect="1"/>
          </p:cNvGraphicFramePr>
          <p:nvPr/>
        </p:nvGraphicFramePr>
        <p:xfrm>
          <a:off x="2627313" y="3933825"/>
          <a:ext cx="381635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5" name="Equation" r:id="rId7" imgW="2108160" imgH="1523880" progId="Equation.DSMT4">
                  <p:embed/>
                </p:oleObj>
              </mc:Choice>
              <mc:Fallback>
                <p:oleObj name="Equation" r:id="rId7" imgW="2108160" imgH="152388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33825"/>
                        <a:ext cx="3816350" cy="263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6300788" y="328453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使精度尽量高</a:t>
            </a:r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6732588" y="48688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</a:rPr>
              <a:t>级</a:t>
            </a:r>
            <a:r>
              <a:rPr lang="en-US" altLang="zh-CN" sz="2400" b="1" dirty="0">
                <a:solidFill>
                  <a:schemeClr val="tx2"/>
                </a:solidFill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</a:rPr>
              <a:t>阶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 autoUpdateAnimBg="0"/>
      <p:bldP spid="44039" grpId="0"/>
      <p:bldP spid="44088" grpId="0"/>
      <p:bldP spid="44089" grpId="0" animBg="1" autoUpdateAnimBg="0"/>
      <p:bldP spid="44092" grpId="0"/>
      <p:bldP spid="44094" grpId="0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1444</TotalTime>
  <Words>1622</Words>
  <Application>Microsoft Office PowerPoint</Application>
  <PresentationFormat>全屏显示(4:3)</PresentationFormat>
  <Paragraphs>232</Paragraphs>
  <Slides>21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楷体_GB2312</vt:lpstr>
      <vt:lpstr>隶书</vt:lpstr>
      <vt:lpstr>宋体</vt:lpstr>
      <vt:lpstr>微软雅黑</vt:lpstr>
      <vt:lpstr>Arial</vt:lpstr>
      <vt:lpstr>Cambria Math</vt:lpstr>
      <vt:lpstr>Times New Roman</vt:lpstr>
      <vt:lpstr>Wingdings</vt:lpstr>
      <vt:lpstr>Wingdings 2</vt:lpstr>
      <vt:lpstr>吉祥如意</vt:lpstr>
      <vt:lpstr>Equation</vt:lpstr>
      <vt:lpstr>公式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XUHaihan</dc:creator>
  <cp:lastModifiedBy>徐 海涵</cp:lastModifiedBy>
  <cp:revision>82</cp:revision>
  <dcterms:created xsi:type="dcterms:W3CDTF">2004-07-07T00:37:33Z</dcterms:created>
  <dcterms:modified xsi:type="dcterms:W3CDTF">2020-02-11T01:28:27Z</dcterms:modified>
</cp:coreProperties>
</file>