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activeX/activeX1.xml" ContentType="application/vnd.ms-office.activeX+xml"/>
  <Override PartName="/ppt/activeX/activeX2.xml" ContentType="application/vnd.ms-office.activeX+xml"/>
  <Override PartName="/ppt/activeX/activeX3.xml" ContentType="application/vnd.ms-office.activeX+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0"/>
  </p:notesMasterIdLst>
  <p:sldIdLst>
    <p:sldId id="257" r:id="rId2"/>
    <p:sldId id="258" r:id="rId3"/>
    <p:sldId id="355" r:id="rId4"/>
    <p:sldId id="259" r:id="rId5"/>
    <p:sldId id="260" r:id="rId6"/>
    <p:sldId id="261" r:id="rId7"/>
    <p:sldId id="262" r:id="rId8"/>
    <p:sldId id="263" r:id="rId9"/>
    <p:sldId id="264" r:id="rId10"/>
    <p:sldId id="265" r:id="rId11"/>
    <p:sldId id="266" r:id="rId12"/>
    <p:sldId id="363" r:id="rId13"/>
    <p:sldId id="267" r:id="rId14"/>
    <p:sldId id="268" r:id="rId15"/>
    <p:sldId id="356" r:id="rId16"/>
    <p:sldId id="357" r:id="rId17"/>
    <p:sldId id="270" r:id="rId18"/>
    <p:sldId id="271" r:id="rId19"/>
    <p:sldId id="272" r:id="rId20"/>
    <p:sldId id="273" r:id="rId21"/>
    <p:sldId id="274" r:id="rId22"/>
    <p:sldId id="275" r:id="rId23"/>
    <p:sldId id="358" r:id="rId24"/>
    <p:sldId id="359"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360"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64" r:id="rId63"/>
    <p:sldId id="312" r:id="rId64"/>
    <p:sldId id="313" r:id="rId65"/>
    <p:sldId id="314" r:id="rId66"/>
    <p:sldId id="315" r:id="rId67"/>
    <p:sldId id="386" r:id="rId68"/>
    <p:sldId id="383" r:id="rId69"/>
    <p:sldId id="316" r:id="rId70"/>
    <p:sldId id="317" r:id="rId71"/>
    <p:sldId id="361" r:id="rId72"/>
    <p:sldId id="318" r:id="rId73"/>
    <p:sldId id="319" r:id="rId74"/>
    <p:sldId id="320" r:id="rId75"/>
    <p:sldId id="365" r:id="rId76"/>
    <p:sldId id="366" r:id="rId77"/>
    <p:sldId id="367" r:id="rId78"/>
    <p:sldId id="369" r:id="rId79"/>
    <p:sldId id="321" r:id="rId80"/>
    <p:sldId id="370" r:id="rId81"/>
    <p:sldId id="322" r:id="rId82"/>
    <p:sldId id="373" r:id="rId83"/>
    <p:sldId id="323" r:id="rId84"/>
    <p:sldId id="371" r:id="rId85"/>
    <p:sldId id="389"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42" r:id="rId102"/>
    <p:sldId id="343" r:id="rId103"/>
    <p:sldId id="374" r:id="rId104"/>
    <p:sldId id="375" r:id="rId105"/>
    <p:sldId id="376" r:id="rId106"/>
    <p:sldId id="377" r:id="rId107"/>
    <p:sldId id="378" r:id="rId108"/>
    <p:sldId id="379" r:id="rId109"/>
    <p:sldId id="382" r:id="rId110"/>
    <p:sldId id="380" r:id="rId111"/>
    <p:sldId id="381" r:id="rId112"/>
    <p:sldId id="344" r:id="rId113"/>
    <p:sldId id="345" r:id="rId114"/>
    <p:sldId id="346" r:id="rId115"/>
    <p:sldId id="362" r:id="rId116"/>
    <p:sldId id="347" r:id="rId117"/>
    <p:sldId id="348" r:id="rId118"/>
    <p:sldId id="349" r:id="rId119"/>
  </p:sldIdLst>
  <p:sldSz cx="9144000" cy="6858000" type="screen4x3"/>
  <p:notesSz cx="6799263"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54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09-27T07:01:58.410"/>
    </inkml:context>
    <inkml:brush xml:id="br0">
      <inkml:brushProperty name="width" value="0.05292" units="cm"/>
      <inkml:brushProperty name="height" value="0.05292" units="cm"/>
      <inkml:brushProperty name="color" value="#FF0000"/>
    </inkml:brush>
  </inkml:definitions>
  <inkml:trace contextRef="#ctx0" brushRef="#br0">6102 5829,'25'-25,"0"25,-1 0,51 0,-1 0,-24 0,24 0,-24 0,-1 0,1 0,-25 0,49 0,-74 0,50 0,-25 0,-25 0,24 0,1 0,0 0,-25 0,25 0,0 0,0 0,-25 0,24 0,26 0,-25 0,24 0,1 0,0 0,-26 0,26 0,24 0,-24 0,24 0,-49 0,25 0,-25 0,24 0,-24 0,0 0,0 0,-1 0,-24 0,25 0,0 0,0 0,0 0,49 0,0 0,-24 0,25 0,-1 0,-24 0,-1 0,-49 0,50 0,-25-49,24 49,-24 0,0 0,0 0,24 0,-24 0,0 0,-25 0,25 0,-25 0,49 0,-49 0,25 0,-25 0,50 0,-26-25,-24 25,50 0,0 0,-26-25,1 25,99-25,-49 25,-26-25,-24 25,25 0,-1 0,26 0,24 0,-74 0,49 0,-49 0,-25 0,50 0,-50-24,24 24,-24 0,50 0,0 0,24-25,0 25,-49 0,50 0,-26 0,-24 0,0 0,-25 0</inkml:trace>
  <inkml:trace contextRef="#ctx0" brushRef="#br0" timeOffset="80912.6279">6251 11906,'49'0,"-49"0,25 0,-25 0,149 25,25 0,-1 49,-24-74,-50 25,-24 0,-26 0,1-1,-25-24,0 0,-1 25,26-25,-25 25,24-25,1 25,0-25,-50 25,74-25,-49 0,24 25,1-25,-25 49,24-49,-49 0,50 0,-25 0,-25 0,49 0,-24 0,-25 0,50 0,-25 0,0 0,-1 0,-24 0,25 0,0 0,0 0,-25 0,25 0,-1 0,-24 0,25 0,-25 0,25 0,-25 0,50 0,-1 0,-24 0,0 0,-25 0,25 0,-1 0,1 0,-25 0,50 0,-25 0,24 0,-24 0,0 0,-25 0,25 0,24 0,26 0,-51 0,51 0,-26 0,1-25,-50 25,50 0,-25 0,24 0,-49 0,25 0,0 0,24 0,-49 0,25-24,25-1,-50 25,49 0,26 0,-1 0,1 0,-1 0,-49 0,0 0,-1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09-27T07:12:31.203"/>
    </inkml:context>
    <inkml:brush xml:id="br0">
      <inkml:brushProperty name="width" value="0.05292" units="cm"/>
      <inkml:brushProperty name="height" value="0.05292" units="cm"/>
      <inkml:brushProperty name="color" value="#FF0000"/>
    </inkml:brush>
  </inkml:definitions>
  <inkml:trace contextRef="#ctx0" brushRef="#br0">13295 3076,'0'0,"0"0,25 0,-25 0,50 0,-25 0,-25 0,49 0,-24 25,-25-25,25 0,0 0,-1 0,-24 24,25-24,0 0,0 0,24 0,-24 0,25 25,-25-25</inkml:trace>
  <inkml:trace contextRef="#ctx0" brushRef="#br0" timeOffset="1616.0922">13643 3026,'0'0,"0"0,24 0,1 0,-25 25,25-25,0 25,-25 0,0-1,49 1,-49 0,0 0,0-25,0 25,0-1,-24-24,-1 0,25 0,-25 0,0 0,-24 0,24 0,25 25,-25-25</inkml:trace>
  <inkml:trace contextRef="#ctx0" brushRef="#br0" timeOffset="32951.8847">13494 4118,'0'0,"25"0,-25 0,24 0,26 0,-25 0,-25 0,25 0,-1 0,1 0</inkml:trace>
  <inkml:trace contextRef="#ctx0" brushRef="#br0" timeOffset="35248.0161">13667 3994,'0'0,"0"0,0 0,25 0,0 24,25-24,-50 0,49 25,-24 0,0-25,-25 0,25 0,-25 25,0 0,0-1,0-24,0 25,-25-25,-25 50,25-25,1-25,24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BEC320CD-88DD-4C6C-A889-6F40721132CA}"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0827A9B9-9D13-4FCF-BB15-74662528B932}" type="slidenum">
              <a:rPr lang="zh-CN" altLang="en-US" smtClean="0"/>
              <a:t>‹#›</a:t>
            </a:fld>
            <a:endParaRPr lang="zh-CN" altLang="en-US"/>
          </a:p>
        </p:txBody>
      </p:sp>
    </p:spTree>
    <p:extLst>
      <p:ext uri="{BB962C8B-B14F-4D97-AF65-F5344CB8AC3E}">
        <p14:creationId xmlns:p14="http://schemas.microsoft.com/office/powerpoint/2010/main" val="253362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27A9B9-9D13-4FCF-BB15-74662528B932}" type="slidenum">
              <a:rPr lang="zh-CN" altLang="en-US" smtClean="0"/>
              <a:t>85</a:t>
            </a:fld>
            <a:endParaRPr lang="zh-CN" altLang="en-US"/>
          </a:p>
        </p:txBody>
      </p:sp>
    </p:spTree>
    <p:extLst>
      <p:ext uri="{BB962C8B-B14F-4D97-AF65-F5344CB8AC3E}">
        <p14:creationId xmlns:p14="http://schemas.microsoft.com/office/powerpoint/2010/main" val="23777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112</a:t>
            </a:fld>
            <a:endParaRPr lang="zh-CN" altLang="en-US"/>
          </a:p>
        </p:txBody>
      </p:sp>
    </p:spTree>
    <p:extLst>
      <p:ext uri="{BB962C8B-B14F-4D97-AF65-F5344CB8AC3E}">
        <p14:creationId xmlns:p14="http://schemas.microsoft.com/office/powerpoint/2010/main" val="125834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113</a:t>
            </a:fld>
            <a:endParaRPr lang="zh-CN" altLang="en-US"/>
          </a:p>
        </p:txBody>
      </p:sp>
    </p:spTree>
    <p:extLst>
      <p:ext uri="{BB962C8B-B14F-4D97-AF65-F5344CB8AC3E}">
        <p14:creationId xmlns:p14="http://schemas.microsoft.com/office/powerpoint/2010/main" val="293847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114</a:t>
            </a:fld>
            <a:endParaRPr lang="zh-CN" altLang="en-US"/>
          </a:p>
        </p:txBody>
      </p:sp>
    </p:spTree>
    <p:extLst>
      <p:ext uri="{BB962C8B-B14F-4D97-AF65-F5344CB8AC3E}">
        <p14:creationId xmlns:p14="http://schemas.microsoft.com/office/powerpoint/2010/main" val="47774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115</a:t>
            </a:fld>
            <a:endParaRPr lang="zh-CN" altLang="en-US"/>
          </a:p>
        </p:txBody>
      </p:sp>
    </p:spTree>
    <p:extLst>
      <p:ext uri="{BB962C8B-B14F-4D97-AF65-F5344CB8AC3E}">
        <p14:creationId xmlns:p14="http://schemas.microsoft.com/office/powerpoint/2010/main" val="68527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116</a:t>
            </a:fld>
            <a:endParaRPr lang="zh-CN" altLang="en-US"/>
          </a:p>
        </p:txBody>
      </p:sp>
    </p:spTree>
    <p:extLst>
      <p:ext uri="{BB962C8B-B14F-4D97-AF65-F5344CB8AC3E}">
        <p14:creationId xmlns:p14="http://schemas.microsoft.com/office/powerpoint/2010/main" val="128913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117</a:t>
            </a:fld>
            <a:endParaRPr lang="zh-CN" altLang="en-US"/>
          </a:p>
        </p:txBody>
      </p:sp>
    </p:spTree>
    <p:extLst>
      <p:ext uri="{BB962C8B-B14F-4D97-AF65-F5344CB8AC3E}">
        <p14:creationId xmlns:p14="http://schemas.microsoft.com/office/powerpoint/2010/main" val="109371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118</a:t>
            </a:fld>
            <a:endParaRPr lang="zh-CN" altLang="en-US"/>
          </a:p>
        </p:txBody>
      </p:sp>
    </p:spTree>
    <p:extLst>
      <p:ext uri="{BB962C8B-B14F-4D97-AF65-F5344CB8AC3E}">
        <p14:creationId xmlns:p14="http://schemas.microsoft.com/office/powerpoint/2010/main" val="112548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2018/9/28</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2018/9/28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2018/9/28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2018/9/28</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2018/9/28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2018/9/28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2018/9/28</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2018/9/28</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2018/9/28</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2018/9/28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2018/9/28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2018/9/28</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69342" y="404664"/>
            <a:ext cx="7310065" cy="931863"/>
          </a:xfrm>
        </p:spPr>
        <p:txBody>
          <a:bodyPr>
            <a:normAutofit/>
          </a:bodyPr>
          <a:lstStyle/>
          <a:p>
            <a:pPr eaLnBrk="1" hangingPunct="1"/>
            <a:r>
              <a:rPr lang="zh-CN" altLang="en-US" sz="4800" b="1" dirty="0" smtClean="0">
                <a:latin typeface="楷体_GB2312" pitchFamily="49" charset="-122"/>
                <a:ea typeface="楷体_GB2312" pitchFamily="49" charset="-122"/>
              </a:rPr>
              <a:t>第</a:t>
            </a:r>
            <a:r>
              <a:rPr lang="en-US" altLang="zh-CN" sz="4800" b="1" dirty="0" smtClean="0">
                <a:latin typeface="楷体_GB2312" pitchFamily="49" charset="-122"/>
                <a:ea typeface="楷体_GB2312" pitchFamily="49" charset="-122"/>
              </a:rPr>
              <a:t>2</a:t>
            </a:r>
            <a:r>
              <a:rPr lang="zh-CN" altLang="en-US" sz="4800" b="1" dirty="0" smtClean="0">
                <a:latin typeface="楷体_GB2312" pitchFamily="49" charset="-122"/>
                <a:ea typeface="楷体_GB2312" pitchFamily="49" charset="-122"/>
              </a:rPr>
              <a:t>章  进程的描述与控制 </a:t>
            </a:r>
          </a:p>
        </p:txBody>
      </p:sp>
      <p:sp>
        <p:nvSpPr>
          <p:cNvPr id="60420" name="Rectangle 3"/>
          <p:cNvSpPr>
            <a:spLocks noGrp="1" noChangeArrowheads="1"/>
          </p:cNvSpPr>
          <p:nvPr>
            <p:ph idx="1"/>
          </p:nvPr>
        </p:nvSpPr>
        <p:spPr>
          <a:xfrm>
            <a:off x="1866900" y="2316163"/>
            <a:ext cx="4648200" cy="4208462"/>
          </a:xfrm>
        </p:spPr>
        <p:txBody>
          <a:bodyPr/>
          <a:lstStyle/>
          <a:p>
            <a:pPr eaLnBrk="1" hangingPunct="1">
              <a:buFont typeface="Wingdings" pitchFamily="2" charset="2"/>
              <a:buNone/>
            </a:pPr>
            <a:r>
              <a:rPr lang="en-US" altLang="zh-CN"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进程的基本概念</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进程控制</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进程同步</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经典进程同步问题</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进程通信</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线程</a:t>
            </a:r>
          </a:p>
        </p:txBody>
      </p:sp>
      <p:sp>
        <p:nvSpPr>
          <p:cNvPr id="5" name="灯片编号占位符 5"/>
          <p:cNvSpPr>
            <a:spLocks noGrp="1"/>
          </p:cNvSpPr>
          <p:nvPr>
            <p:ph type="sldNum" sz="quarter" idx="12"/>
          </p:nvPr>
        </p:nvSpPr>
        <p:spPr/>
        <p:txBody>
          <a:bodyPr/>
          <a:lstStyle/>
          <a:p>
            <a:pPr>
              <a:defRPr/>
            </a:pPr>
            <a:fld id="{1BE5AE80-618B-4E9A-80DE-E81ECC32F03D}" type="slidenum">
              <a:rPr lang="en-US" altLang="zh-CN"/>
              <a:pPr>
                <a:defRPr/>
              </a:pPr>
              <a:t>1</a:t>
            </a:fld>
            <a:endParaRPr lang="en-US" altLang="zh-CN"/>
          </a:p>
        </p:txBody>
      </p:sp>
      <p:sp>
        <p:nvSpPr>
          <p:cNvPr id="63492" name="Text Box 4"/>
          <p:cNvSpPr txBox="1">
            <a:spLocks noChangeArrowheads="1"/>
          </p:cNvSpPr>
          <p:nvPr/>
        </p:nvSpPr>
        <p:spPr bwMode="auto">
          <a:xfrm>
            <a:off x="1514475" y="1446213"/>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50000"/>
              </a:spcBef>
              <a:spcAft>
                <a:spcPct val="0"/>
              </a:spcAft>
              <a:defRPr/>
            </a:pPr>
            <a:r>
              <a:rPr kumimoji="1" lang="zh-CN" altLang="en-US" sz="3600" b="1" dirty="0">
                <a:solidFill>
                  <a:srgbClr val="0000FF"/>
                </a:solidFill>
                <a:effectLst>
                  <a:outerShdw blurRad="38100" dist="38100" dir="2700000" algn="tl">
                    <a:srgbClr val="C0C0C0"/>
                  </a:outerShdw>
                </a:effectLst>
                <a:ea typeface="楷体_GB2312" pitchFamily="49" charset="-122"/>
              </a:rPr>
              <a:t>这一章介绍如下几个问题：</a:t>
            </a:r>
          </a:p>
        </p:txBody>
      </p:sp>
    </p:spTree>
    <p:extLst>
      <p:ext uri="{BB962C8B-B14F-4D97-AF65-F5344CB8AC3E}">
        <p14:creationId xmlns:p14="http://schemas.microsoft.com/office/powerpoint/2010/main" val="480032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idx="1"/>
          </p:nvPr>
        </p:nvSpPr>
        <p:spPr>
          <a:xfrm>
            <a:off x="2111896" y="665956"/>
            <a:ext cx="5127104" cy="801688"/>
          </a:xfrm>
        </p:spPr>
        <p:txBody>
          <a:bodyPr>
            <a:normAutofit fontScale="92500"/>
          </a:bodyPr>
          <a:lstStyle/>
          <a:p>
            <a:pPr marL="0" indent="0" eaLnBrk="1" hangingPunct="1">
              <a:buNone/>
            </a:pP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、进程的基本状态及转换</a:t>
            </a:r>
          </a:p>
        </p:txBody>
      </p:sp>
      <p:sp>
        <p:nvSpPr>
          <p:cNvPr id="12" name="灯片编号占位符 5"/>
          <p:cNvSpPr>
            <a:spLocks noGrp="1"/>
          </p:cNvSpPr>
          <p:nvPr>
            <p:ph type="sldNum" sz="quarter" idx="12"/>
          </p:nvPr>
        </p:nvSpPr>
        <p:spPr/>
        <p:txBody>
          <a:bodyPr/>
          <a:lstStyle/>
          <a:p>
            <a:pPr>
              <a:defRPr/>
            </a:pPr>
            <a:fld id="{F5A3EE50-126B-48AC-800C-EB4E193DB155}" type="slidenum">
              <a:rPr lang="en-US" altLang="zh-CN"/>
              <a:pPr>
                <a:defRPr/>
              </a:pPr>
              <a:t>10</a:t>
            </a:fld>
            <a:endParaRPr lang="en-US" altLang="zh-CN"/>
          </a:p>
        </p:txBody>
      </p:sp>
      <p:sp>
        <p:nvSpPr>
          <p:cNvPr id="68612" name="Text Box 3"/>
          <p:cNvSpPr txBox="1">
            <a:spLocks noChangeArrowheads="1"/>
          </p:cNvSpPr>
          <p:nvPr/>
        </p:nvSpPr>
        <p:spPr bwMode="auto">
          <a:xfrm>
            <a:off x="609600" y="17526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a:t>
            </a:r>
            <a:r>
              <a:rPr lang="zh-CN" altLang="en-US" sz="3200" b="1" dirty="0">
                <a:solidFill>
                  <a:srgbClr val="0000FF"/>
                </a:solidFill>
              </a:rPr>
              <a:t> </a:t>
            </a:r>
          </a:p>
        </p:txBody>
      </p:sp>
      <p:sp>
        <p:nvSpPr>
          <p:cNvPr id="68613" name="Text Box 4"/>
          <p:cNvSpPr txBox="1">
            <a:spLocks noChangeArrowheads="1"/>
          </p:cNvSpPr>
          <p:nvPr/>
        </p:nvSpPr>
        <p:spPr bwMode="auto">
          <a:xfrm>
            <a:off x="384175" y="2438400"/>
            <a:ext cx="373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）就绪（</a:t>
            </a:r>
            <a:r>
              <a:rPr lang="en-US" altLang="zh-CN" b="1">
                <a:solidFill>
                  <a:srgbClr val="000000"/>
                </a:solidFill>
              </a:rPr>
              <a:t>Ready</a:t>
            </a:r>
            <a:r>
              <a:rPr lang="zh-CN" altLang="en-US" b="1">
                <a:solidFill>
                  <a:srgbClr val="000000"/>
                </a:solidFill>
                <a:latin typeface="宋体" pitchFamily="2" charset="-122"/>
              </a:rPr>
              <a:t>）状态：</a:t>
            </a:r>
            <a:r>
              <a:rPr lang="zh-CN" altLang="en-US">
                <a:solidFill>
                  <a:srgbClr val="000000"/>
                </a:solidFill>
              </a:rPr>
              <a:t> </a:t>
            </a:r>
          </a:p>
        </p:txBody>
      </p:sp>
      <p:sp>
        <p:nvSpPr>
          <p:cNvPr id="68614" name="Text Box 5"/>
          <p:cNvSpPr txBox="1">
            <a:spLocks noChangeArrowheads="1"/>
          </p:cNvSpPr>
          <p:nvPr/>
        </p:nvSpPr>
        <p:spPr bwMode="auto">
          <a:xfrm>
            <a:off x="4343400" y="243840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当进程已分配到除</a:t>
            </a:r>
            <a:r>
              <a:rPr lang="en-US" altLang="zh-CN" b="1">
                <a:solidFill>
                  <a:srgbClr val="000000"/>
                </a:solidFill>
              </a:rPr>
              <a:t>CPU</a:t>
            </a:r>
            <a:r>
              <a:rPr lang="zh-CN" altLang="en-US" b="1">
                <a:solidFill>
                  <a:srgbClr val="000000"/>
                </a:solidFill>
                <a:latin typeface="宋体" pitchFamily="2" charset="-122"/>
              </a:rPr>
              <a:t>以外的所有资源后，只要再获得</a:t>
            </a:r>
            <a:r>
              <a:rPr lang="en-US" altLang="zh-CN" b="1">
                <a:solidFill>
                  <a:srgbClr val="000000"/>
                </a:solidFill>
              </a:rPr>
              <a:t>CPU</a:t>
            </a:r>
            <a:r>
              <a:rPr lang="zh-CN" altLang="en-US" b="1">
                <a:solidFill>
                  <a:srgbClr val="000000"/>
                </a:solidFill>
                <a:latin typeface="宋体" pitchFamily="2" charset="-122"/>
              </a:rPr>
              <a:t>，便可立即执行，进程这时的状态称为就绪状态。</a:t>
            </a:r>
            <a:r>
              <a:rPr lang="zh-CN" altLang="en-US">
                <a:solidFill>
                  <a:srgbClr val="000000"/>
                </a:solidFill>
              </a:rPr>
              <a:t> </a:t>
            </a:r>
          </a:p>
        </p:txBody>
      </p:sp>
      <p:sp>
        <p:nvSpPr>
          <p:cNvPr id="71686" name="AutoShape 6"/>
          <p:cNvSpPr>
            <a:spLocks noChangeArrowheads="1"/>
          </p:cNvSpPr>
          <p:nvPr/>
        </p:nvSpPr>
        <p:spPr bwMode="auto">
          <a:xfrm>
            <a:off x="4114800" y="1066800"/>
            <a:ext cx="4572000" cy="1295400"/>
          </a:xfrm>
          <a:prstGeom prst="wedgeRoundRectCallout">
            <a:avLst>
              <a:gd name="adj1" fmla="val -51565"/>
              <a:gd name="adj2" fmla="val 69116"/>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a:solidFill>
                  <a:srgbClr val="000000"/>
                </a:solidFill>
                <a:latin typeface="宋体" pitchFamily="2" charset="-122"/>
              </a:rPr>
              <a:t>系统中处于就绪状态的进程可能有多个，通常将它们排成一个队列，称为就绪队列。</a:t>
            </a:r>
            <a:r>
              <a:rPr kumimoji="1" lang="zh-CN" altLang="en-US" sz="2400">
                <a:solidFill>
                  <a:srgbClr val="000000"/>
                </a:solidFill>
              </a:rPr>
              <a:t> </a:t>
            </a:r>
          </a:p>
        </p:txBody>
      </p:sp>
      <p:sp>
        <p:nvSpPr>
          <p:cNvPr id="68616" name="Text Box 7"/>
          <p:cNvSpPr txBox="1">
            <a:spLocks noChangeArrowheads="1"/>
          </p:cNvSpPr>
          <p:nvPr/>
        </p:nvSpPr>
        <p:spPr bwMode="auto">
          <a:xfrm>
            <a:off x="254000" y="4114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）执行（</a:t>
            </a:r>
            <a:r>
              <a:rPr lang="en-US" altLang="zh-CN" b="1">
                <a:solidFill>
                  <a:srgbClr val="000000"/>
                </a:solidFill>
              </a:rPr>
              <a:t>Running</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p>
        </p:txBody>
      </p:sp>
      <p:sp>
        <p:nvSpPr>
          <p:cNvPr id="68617" name="Text Box 8"/>
          <p:cNvSpPr txBox="1">
            <a:spLocks noChangeArrowheads="1"/>
          </p:cNvSpPr>
          <p:nvPr/>
        </p:nvSpPr>
        <p:spPr bwMode="auto">
          <a:xfrm>
            <a:off x="4167188" y="4114800"/>
            <a:ext cx="497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进程已获得</a:t>
            </a:r>
            <a:r>
              <a:rPr lang="en-US" altLang="zh-CN" b="1">
                <a:solidFill>
                  <a:srgbClr val="000000"/>
                </a:solidFill>
              </a:rPr>
              <a:t>CPU</a:t>
            </a:r>
            <a:r>
              <a:rPr lang="zh-CN" altLang="en-US" b="1">
                <a:solidFill>
                  <a:srgbClr val="000000"/>
                </a:solidFill>
                <a:latin typeface="宋体" pitchFamily="2" charset="-122"/>
              </a:rPr>
              <a:t>，其程序正在执行</a:t>
            </a:r>
            <a:r>
              <a:rPr lang="zh-CN" altLang="en-US">
                <a:solidFill>
                  <a:srgbClr val="000000"/>
                </a:solidFill>
                <a:latin typeface="宋体" pitchFamily="2" charset="-122"/>
              </a:rPr>
              <a:t>。</a:t>
            </a:r>
            <a:r>
              <a:rPr lang="zh-CN" altLang="en-US">
                <a:solidFill>
                  <a:srgbClr val="000000"/>
                </a:solidFill>
              </a:rPr>
              <a:t> </a:t>
            </a:r>
          </a:p>
        </p:txBody>
      </p:sp>
      <p:sp>
        <p:nvSpPr>
          <p:cNvPr id="68618" name="Text Box 9"/>
          <p:cNvSpPr txBox="1">
            <a:spLocks noChangeArrowheads="1"/>
          </p:cNvSpPr>
          <p:nvPr/>
        </p:nvSpPr>
        <p:spPr bwMode="auto">
          <a:xfrm>
            <a:off x="228600" y="4724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）阻塞（</a:t>
            </a:r>
            <a:r>
              <a:rPr lang="en-US" altLang="zh-CN" b="1">
                <a:solidFill>
                  <a:srgbClr val="000000"/>
                </a:solidFill>
              </a:rPr>
              <a:t>Blocked</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p>
        </p:txBody>
      </p:sp>
      <p:sp>
        <p:nvSpPr>
          <p:cNvPr id="68619" name="Text Box 10"/>
          <p:cNvSpPr txBox="1">
            <a:spLocks noChangeArrowheads="1"/>
          </p:cNvSpPr>
          <p:nvPr/>
        </p:nvSpPr>
        <p:spPr bwMode="auto">
          <a:xfrm>
            <a:off x="4267200" y="4724400"/>
            <a:ext cx="487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正在执行的进程由于发生某事件而暂时无法继续执行时，便放弃处理机而处于暂停状态，亦即进程的执行受到阻塞，把这种暂停状态称为阻塞状态（或等待状态）</a:t>
            </a:r>
            <a:r>
              <a:rPr lang="zh-CN" altLang="en-US" dirty="0">
                <a:solidFill>
                  <a:srgbClr val="000000"/>
                </a:solidFill>
                <a:latin typeface="宋体" pitchFamily="2" charset="-122"/>
              </a:rPr>
              <a:t>。</a:t>
            </a:r>
            <a:r>
              <a:rPr lang="zh-CN" altLang="en-US" dirty="0">
                <a:solidFill>
                  <a:srgbClr val="000000"/>
                </a:solidFill>
              </a:rPr>
              <a:t> </a:t>
            </a:r>
          </a:p>
        </p:txBody>
      </p:sp>
      <p:sp>
        <p:nvSpPr>
          <p:cNvPr id="71691" name="AutoShape 11"/>
          <p:cNvSpPr>
            <a:spLocks noChangeArrowheads="1"/>
          </p:cNvSpPr>
          <p:nvPr/>
        </p:nvSpPr>
        <p:spPr bwMode="auto">
          <a:xfrm>
            <a:off x="79375" y="5681486"/>
            <a:ext cx="4264025" cy="990600"/>
          </a:xfrm>
          <a:prstGeom prst="wedgeRoundRectCallout">
            <a:avLst>
              <a:gd name="adj1" fmla="val 51386"/>
              <a:gd name="adj2" fmla="val -79382"/>
              <a:gd name="adj3" fmla="val 16667"/>
            </a:avLst>
          </a:prstGeom>
          <a:solidFill>
            <a:schemeClr val="accent6">
              <a:lumMod val="60000"/>
              <a:lumOff val="40000"/>
            </a:schemeClr>
          </a:solidFill>
          <a:ln w="9525">
            <a:solidFill>
              <a:schemeClr val="tx1"/>
            </a:solidFill>
            <a:miter lim="800000"/>
            <a:headEnd/>
            <a:tailEnd/>
          </a:ln>
          <a:effectLst/>
          <a:extLst/>
        </p:spPr>
        <p:txBody>
          <a:bodyPr lIns="0" tIns="10800" rIns="0" bIns="10800"/>
          <a:lstStyle/>
          <a:p>
            <a:pPr fontAlgn="base">
              <a:spcBef>
                <a:spcPct val="0"/>
              </a:spcBef>
              <a:spcAft>
                <a:spcPct val="0"/>
              </a:spcAft>
            </a:pPr>
            <a:r>
              <a:rPr kumimoji="1" lang="zh-CN" altLang="en-US" sz="2400" b="1" dirty="0">
                <a:solidFill>
                  <a:srgbClr val="000000"/>
                </a:solidFill>
                <a:latin typeface="宋体" pitchFamily="2" charset="-122"/>
              </a:rPr>
              <a:t>使进程阻塞的典型事件：请求</a:t>
            </a:r>
            <a:r>
              <a:rPr kumimoji="1" lang="en-US" altLang="zh-CN" sz="2400" b="1" dirty="0">
                <a:solidFill>
                  <a:srgbClr val="000000"/>
                </a:solidFill>
              </a:rPr>
              <a:t>I/O</a:t>
            </a:r>
            <a:r>
              <a:rPr kumimoji="1" lang="zh-CN" altLang="en-US" sz="2400" b="1" dirty="0">
                <a:solidFill>
                  <a:srgbClr val="000000"/>
                </a:solidFill>
                <a:latin typeface="宋体" pitchFamily="2" charset="-122"/>
              </a:rPr>
              <a:t>，申请缓冲空间等等。</a:t>
            </a:r>
            <a:r>
              <a:rPr kumimoji="1" lang="zh-CN" altLang="en-US" sz="2400" dirty="0">
                <a:solidFill>
                  <a:srgbClr val="000000"/>
                </a:solidFill>
              </a:rPr>
              <a:t> </a:t>
            </a:r>
          </a:p>
        </p:txBody>
      </p:sp>
    </p:spTree>
    <p:extLst>
      <p:ext uri="{BB962C8B-B14F-4D97-AF65-F5344CB8AC3E}">
        <p14:creationId xmlns:p14="http://schemas.microsoft.com/office/powerpoint/2010/main" val="836404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1+#ppt_w/2"/>
                                          </p:val>
                                        </p:tav>
                                        <p:tav tm="100000">
                                          <p:val>
                                            <p:strVal val="#ppt_x"/>
                                          </p:val>
                                        </p:tav>
                                      </p:tavLst>
                                    </p:anim>
                                    <p:anim calcmode="lin" valueType="num">
                                      <p:cBhvr additive="base">
                                        <p:cTn id="8" dur="500" fill="hold"/>
                                        <p:tgtEl>
                                          <p:spTgt spid="7168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168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1"/>
                                        </p:tgtEl>
                                        <p:attrNameLst>
                                          <p:attrName>style.visibility</p:attrName>
                                        </p:attrNameLst>
                                      </p:cBhvr>
                                      <p:to>
                                        <p:strVal val="visible"/>
                                      </p:to>
                                    </p:set>
                                    <p:anim calcmode="lin" valueType="num">
                                      <p:cBhvr additive="base">
                                        <p:cTn id="13" dur="500" fill="hold"/>
                                        <p:tgtEl>
                                          <p:spTgt spid="71691"/>
                                        </p:tgtEl>
                                        <p:attrNameLst>
                                          <p:attrName>ppt_x</p:attrName>
                                        </p:attrNameLst>
                                      </p:cBhvr>
                                      <p:tavLst>
                                        <p:tav tm="0">
                                          <p:val>
                                            <p:strVal val="#ppt_x"/>
                                          </p:val>
                                        </p:tav>
                                        <p:tav tm="100000">
                                          <p:val>
                                            <p:strVal val="#ppt_x"/>
                                          </p:val>
                                        </p:tav>
                                      </p:tavLst>
                                    </p:anim>
                                    <p:anim calcmode="lin" valueType="num">
                                      <p:cBhvr additive="base">
                                        <p:cTn id="14" dur="500" fill="hold"/>
                                        <p:tgtEl>
                                          <p:spTgt spid="71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autoUpdateAnimBg="0"/>
      <p:bldP spid="71691"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71C5C83-2F91-4C93-A62C-2FCDE14F8FA6}" type="slidenum">
              <a:rPr lang="en-US" altLang="zh-CN"/>
              <a:pPr>
                <a:defRPr/>
              </a:pPr>
              <a:t>100</a:t>
            </a:fld>
            <a:endParaRPr lang="en-US" altLang="zh-CN"/>
          </a:p>
        </p:txBody>
      </p:sp>
      <p:sp>
        <p:nvSpPr>
          <p:cNvPr id="140291" name="Text Box 2"/>
          <p:cNvSpPr txBox="1">
            <a:spLocks noChangeArrowheads="1"/>
          </p:cNvSpPr>
          <p:nvPr/>
        </p:nvSpPr>
        <p:spPr bwMode="auto">
          <a:xfrm>
            <a:off x="685800" y="1200150"/>
            <a:ext cx="73914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黑体" pitchFamily="2" charset="-122"/>
                <a:ea typeface="黑体" pitchFamily="2" charset="-122"/>
              </a:rPr>
              <a:t>系统为信箱通信提供了若干条原语</a:t>
            </a:r>
            <a:r>
              <a:rPr lang="zh-CN" altLang="en-US" sz="2800" b="1" dirty="0">
                <a:solidFill>
                  <a:srgbClr val="000000"/>
                </a:solidFill>
                <a:latin typeface="宋体" pitchFamily="2" charset="-122"/>
              </a:rPr>
              <a:t>：</a:t>
            </a:r>
            <a:r>
              <a:rPr lang="zh-CN" altLang="en-US" sz="2800" b="1" dirty="0">
                <a:solidFill>
                  <a:srgbClr val="000000"/>
                </a:solidFill>
              </a:rPr>
              <a:t> </a:t>
            </a:r>
          </a:p>
          <a:p>
            <a:pPr eaLnBrk="1" fontAlgn="base" hangingPunct="1">
              <a:spcBef>
                <a:spcPct val="3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信箱的创建和撤消</a:t>
            </a:r>
            <a:r>
              <a:rPr lang="zh-CN" altLang="en-US" sz="2800" b="1" dirty="0">
                <a:solidFill>
                  <a:srgbClr val="000000"/>
                </a:solidFill>
                <a:latin typeface="宋体" pitchFamily="2" charset="-122"/>
              </a:rPr>
              <a:t>。信箱可由</a:t>
            </a:r>
            <a:r>
              <a:rPr lang="en-US" altLang="zh-CN" sz="2800" b="1" dirty="0">
                <a:solidFill>
                  <a:srgbClr val="000000"/>
                </a:solidFill>
              </a:rPr>
              <a:t>OS</a:t>
            </a:r>
            <a:r>
              <a:rPr lang="zh-CN" altLang="en-US" sz="2800" b="1" dirty="0">
                <a:solidFill>
                  <a:srgbClr val="000000"/>
                </a:solidFill>
                <a:latin typeface="宋体" pitchFamily="2" charset="-122"/>
              </a:rPr>
              <a:t>创建，</a:t>
            </a:r>
          </a:p>
          <a:p>
            <a:pPr eaLnBrk="1" fontAlgn="base" hangingPunct="1">
              <a:spcBef>
                <a:spcPct val="10000"/>
              </a:spcBef>
              <a:spcAft>
                <a:spcPct val="0"/>
              </a:spcAft>
            </a:pPr>
            <a:r>
              <a:rPr lang="zh-CN" altLang="en-US" sz="2800" b="1" dirty="0">
                <a:solidFill>
                  <a:srgbClr val="000000"/>
                </a:solidFill>
                <a:latin typeface="宋体" pitchFamily="2" charset="-122"/>
              </a:rPr>
              <a:t>     也可由用户用</a:t>
            </a:r>
            <a:r>
              <a:rPr lang="en-US" altLang="zh-CN" sz="2800" b="1" dirty="0">
                <a:solidFill>
                  <a:srgbClr val="000000"/>
                </a:solidFill>
              </a:rPr>
              <a:t>OS</a:t>
            </a:r>
            <a:r>
              <a:rPr lang="zh-CN" altLang="en-US" sz="2800" b="1" dirty="0">
                <a:solidFill>
                  <a:srgbClr val="000000"/>
                </a:solidFill>
                <a:latin typeface="宋体" pitchFamily="2" charset="-122"/>
              </a:rPr>
              <a:t>命令创建。</a:t>
            </a:r>
            <a:r>
              <a:rPr lang="zh-CN" altLang="en-US" sz="2800" b="1" dirty="0">
                <a:solidFill>
                  <a:srgbClr val="000000"/>
                </a:solidFill>
              </a:rPr>
              <a:t> </a:t>
            </a:r>
          </a:p>
          <a:p>
            <a:pPr eaLnBrk="1" fontAlgn="base" hangingPunct="1">
              <a:spcBef>
                <a:spcPct val="30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消息的发送和接收</a:t>
            </a:r>
            <a:r>
              <a:rPr lang="zh-CN" altLang="en-US" sz="2800" b="1" dirty="0">
                <a:solidFill>
                  <a:srgbClr val="000000"/>
                </a:solidFill>
                <a:latin typeface="宋体" pitchFamily="2" charset="-122"/>
              </a:rPr>
              <a:t>。</a:t>
            </a:r>
            <a:endParaRPr lang="zh-CN" altLang="en-US" sz="2800" b="1" dirty="0">
              <a:solidFill>
                <a:srgbClr val="000000"/>
              </a:solidFill>
            </a:endParaRPr>
          </a:p>
        </p:txBody>
      </p:sp>
      <p:sp>
        <p:nvSpPr>
          <p:cNvPr id="140292" name="Text Box 3"/>
          <p:cNvSpPr txBox="1">
            <a:spLocks noChangeArrowheads="1"/>
          </p:cNvSpPr>
          <p:nvPr/>
        </p:nvSpPr>
        <p:spPr bwMode="auto">
          <a:xfrm>
            <a:off x="1676400" y="3257550"/>
            <a:ext cx="50292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send</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p>
          <a:p>
            <a:pPr eaLnBrk="1" fontAlgn="base" hangingPunct="1">
              <a:spcBef>
                <a:spcPct val="15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  </a:t>
            </a:r>
          </a:p>
        </p:txBody>
      </p:sp>
      <p:sp>
        <p:nvSpPr>
          <p:cNvPr id="177156" name="AutoShape 4"/>
          <p:cNvSpPr>
            <a:spLocks noChangeArrowheads="1"/>
          </p:cNvSpPr>
          <p:nvPr/>
        </p:nvSpPr>
        <p:spPr bwMode="auto">
          <a:xfrm>
            <a:off x="6172200" y="2266950"/>
            <a:ext cx="2743200" cy="1295400"/>
          </a:xfrm>
          <a:prstGeom prst="wedgeRectCallout">
            <a:avLst>
              <a:gd name="adj1" fmla="val -64352"/>
              <a:gd name="adj2" fmla="val 37009"/>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将一个消息</a:t>
            </a:r>
            <a:r>
              <a:rPr kumimoji="1" lang="en-US" altLang="zh-CN" sz="2400" b="1">
                <a:solidFill>
                  <a:srgbClr val="000000"/>
                </a:solidFill>
              </a:rPr>
              <a:t>message</a:t>
            </a:r>
            <a:r>
              <a:rPr kumimoji="1" lang="zh-CN" altLang="en-US" sz="2400" b="1">
                <a:solidFill>
                  <a:srgbClr val="000000"/>
                </a:solidFill>
                <a:latin typeface="宋体" pitchFamily="2" charset="-122"/>
              </a:rPr>
              <a:t>发送到指定的信箱</a:t>
            </a:r>
            <a:r>
              <a:rPr kumimoji="1" lang="en-US" altLang="zh-CN" sz="2400" b="1">
                <a:solidFill>
                  <a:srgbClr val="000000"/>
                </a:solidFill>
              </a:rPr>
              <a:t>mailbox </a:t>
            </a:r>
          </a:p>
        </p:txBody>
      </p:sp>
      <p:sp>
        <p:nvSpPr>
          <p:cNvPr id="177157" name="AutoShape 5"/>
          <p:cNvSpPr>
            <a:spLocks noChangeArrowheads="1"/>
          </p:cNvSpPr>
          <p:nvPr/>
        </p:nvSpPr>
        <p:spPr bwMode="auto">
          <a:xfrm>
            <a:off x="5334000" y="4400550"/>
            <a:ext cx="3124200" cy="914400"/>
          </a:xfrm>
          <a:prstGeom prst="wedgeRectCallout">
            <a:avLst>
              <a:gd name="adj1" fmla="val -47662"/>
              <a:gd name="adj2" fmla="val -84375"/>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从指定信箱</a:t>
            </a:r>
            <a:r>
              <a:rPr kumimoji="1" lang="en-US" altLang="zh-CN" sz="2400" b="1">
                <a:solidFill>
                  <a:srgbClr val="000000"/>
                </a:solidFill>
              </a:rPr>
              <a:t>mailbox</a:t>
            </a:r>
            <a:r>
              <a:rPr kumimoji="1" lang="zh-CN" altLang="en-US" sz="2400" b="1">
                <a:solidFill>
                  <a:srgbClr val="000000"/>
                </a:solidFill>
                <a:latin typeface="宋体" pitchFamily="2" charset="-122"/>
              </a:rPr>
              <a:t>接收消息</a:t>
            </a:r>
            <a:r>
              <a:rPr kumimoji="1" lang="en-US" altLang="zh-CN" sz="2400" b="1">
                <a:solidFill>
                  <a:srgbClr val="000000"/>
                </a:solidFill>
              </a:rPr>
              <a:t>message </a:t>
            </a:r>
          </a:p>
        </p:txBody>
      </p:sp>
    </p:spTree>
    <p:extLst>
      <p:ext uri="{BB962C8B-B14F-4D97-AF65-F5344CB8AC3E}">
        <p14:creationId xmlns:p14="http://schemas.microsoft.com/office/powerpoint/2010/main" val="2604036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additive="base">
                                        <p:cTn id="7" dur="500" fill="hold"/>
                                        <p:tgtEl>
                                          <p:spTgt spid="177156"/>
                                        </p:tgtEl>
                                        <p:attrNameLst>
                                          <p:attrName>ppt_x</p:attrName>
                                        </p:attrNameLst>
                                      </p:cBhvr>
                                      <p:tavLst>
                                        <p:tav tm="0">
                                          <p:val>
                                            <p:strVal val="1+#ppt_w/2"/>
                                          </p:val>
                                        </p:tav>
                                        <p:tav tm="100000">
                                          <p:val>
                                            <p:strVal val="#ppt_x"/>
                                          </p:val>
                                        </p:tav>
                                      </p:tavLst>
                                    </p:anim>
                                    <p:anim calcmode="lin" valueType="num">
                                      <p:cBhvr additive="base">
                                        <p:cTn id="8" dur="500" fill="hold"/>
                                        <p:tgtEl>
                                          <p:spTgt spid="17715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157"/>
                                        </p:tgtEl>
                                        <p:attrNameLst>
                                          <p:attrName>style.visibility</p:attrName>
                                        </p:attrNameLst>
                                      </p:cBhvr>
                                      <p:to>
                                        <p:strVal val="visible"/>
                                      </p:to>
                                    </p:set>
                                    <p:anim calcmode="lin" valueType="num">
                                      <p:cBhvr additive="base">
                                        <p:cTn id="12" dur="500" fill="hold"/>
                                        <p:tgtEl>
                                          <p:spTgt spid="177157"/>
                                        </p:tgtEl>
                                        <p:attrNameLst>
                                          <p:attrName>ppt_x</p:attrName>
                                        </p:attrNameLst>
                                      </p:cBhvr>
                                      <p:tavLst>
                                        <p:tav tm="0">
                                          <p:val>
                                            <p:strVal val="#ppt_x"/>
                                          </p:val>
                                        </p:tav>
                                        <p:tav tm="100000">
                                          <p:val>
                                            <p:strVal val="#ppt_x"/>
                                          </p:val>
                                        </p:tav>
                                      </p:tavLst>
                                    </p:anim>
                                    <p:anim calcmode="lin" valueType="num">
                                      <p:cBhvr additive="base">
                                        <p:cTn id="13" dur="500" fill="hold"/>
                                        <p:tgtEl>
                                          <p:spTgt spid="17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autoUpdateAnimBg="0"/>
      <p:bldP spid="17715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4388" name="Rectangle 3"/>
          <p:cNvSpPr>
            <a:spLocks noGrp="1" noChangeArrowheads="1"/>
          </p:cNvSpPr>
          <p:nvPr>
            <p:ph idx="1"/>
          </p:nvPr>
        </p:nvSpPr>
        <p:spPr/>
        <p:txBody>
          <a:bodyPr/>
          <a:lstStyle/>
          <a:p>
            <a:pPr eaLnBrk="1" hangingPunct="1"/>
            <a:r>
              <a:rPr lang="en-US" altLang="zh-CN" dirty="0" smtClean="0"/>
              <a:t>2</a:t>
            </a:r>
            <a:r>
              <a:rPr lang="zh-CN" altLang="en-US" dirty="0" smtClean="0"/>
              <a:t>．消息的格式</a:t>
            </a:r>
          </a:p>
          <a:p>
            <a:pPr eaLnBrk="1" hangingPunct="1"/>
            <a:endParaRPr lang="zh-CN" altLang="en-US" b="0" dirty="0" smtClean="0"/>
          </a:p>
          <a:p>
            <a:pPr eaLnBrk="1" hangingPunct="1"/>
            <a:r>
              <a:rPr lang="zh-CN" altLang="en-US" dirty="0" smtClean="0"/>
              <a:t>在单机系统环境中，其消息格式比较简单；</a:t>
            </a:r>
          </a:p>
          <a:p>
            <a:pPr eaLnBrk="1" hangingPunct="1"/>
            <a:r>
              <a:rPr lang="zh-CN" altLang="en-US" dirty="0" smtClean="0"/>
              <a:t>在计算机网络环境下，可把一个消息分成消息头和消息正文两部分。消息头包括消息在传输时所需的控制信息，而消息正文则是发送进程实际上所发送的数据。</a:t>
            </a:r>
            <a:r>
              <a:rPr lang="zh-CN" altLang="en-US" b="0" dirty="0" smtClean="0"/>
              <a:t> </a:t>
            </a:r>
          </a:p>
          <a:p>
            <a:pPr eaLnBrk="1" hangingPunct="1"/>
            <a:endParaRPr lang="zh-CN" altLang="en-US" b="0" dirty="0" smtClean="0"/>
          </a:p>
          <a:p>
            <a:pPr eaLnBrk="1" hangingPunct="1"/>
            <a:endParaRPr lang="en-US" altLang="zh-CN" b="0" dirty="0" smtClean="0"/>
          </a:p>
        </p:txBody>
      </p:sp>
      <p:sp>
        <p:nvSpPr>
          <p:cNvPr id="4" name="灯片编号占位符 5"/>
          <p:cNvSpPr>
            <a:spLocks noGrp="1"/>
          </p:cNvSpPr>
          <p:nvPr>
            <p:ph type="sldNum" sz="quarter" idx="12"/>
          </p:nvPr>
        </p:nvSpPr>
        <p:spPr/>
        <p:txBody>
          <a:bodyPr/>
          <a:lstStyle/>
          <a:p>
            <a:pPr>
              <a:defRPr/>
            </a:pPr>
            <a:fld id="{AF334756-16D7-4C21-9630-FA278569850D}" type="slidenum">
              <a:rPr lang="en-US" altLang="zh-CN"/>
              <a:pPr>
                <a:defRPr/>
              </a:pPr>
              <a:t>101</a:t>
            </a:fld>
            <a:endParaRPr lang="en-US" altLang="zh-CN"/>
          </a:p>
        </p:txBody>
      </p:sp>
    </p:spTree>
    <p:extLst>
      <p:ext uri="{BB962C8B-B14F-4D97-AF65-F5344CB8AC3E}">
        <p14:creationId xmlns:p14="http://schemas.microsoft.com/office/powerpoint/2010/main" val="26574831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p:cNvSpPr>
            <a:spLocks noGrp="1" noChangeArrowheads="1"/>
          </p:cNvSpPr>
          <p:nvPr>
            <p:ph idx="1"/>
          </p:nvPr>
        </p:nvSpPr>
        <p:spPr>
          <a:xfrm>
            <a:off x="762000" y="704850"/>
            <a:ext cx="6896100" cy="1143000"/>
          </a:xfrm>
        </p:spPr>
        <p:txBody>
          <a:bodyPr/>
          <a:lstStyle/>
          <a:p>
            <a:r>
              <a:rPr lang="en-US" altLang="zh-CN" dirty="0" smtClean="0">
                <a:solidFill>
                  <a:prstClr val="black"/>
                </a:solidFill>
              </a:rPr>
              <a:t>3</a:t>
            </a:r>
            <a:r>
              <a:rPr lang="zh-CN" altLang="en-US" dirty="0" smtClean="0">
                <a:solidFill>
                  <a:prstClr val="black"/>
                </a:solidFill>
              </a:rPr>
              <a:t>．</a:t>
            </a:r>
            <a:r>
              <a:rPr lang="zh-CN" altLang="en-US" dirty="0" smtClean="0"/>
              <a:t>进程同步方式 </a:t>
            </a:r>
          </a:p>
        </p:txBody>
      </p:sp>
      <p:sp>
        <p:nvSpPr>
          <p:cNvPr id="12" name="灯片编号占位符 5"/>
          <p:cNvSpPr>
            <a:spLocks noGrp="1"/>
          </p:cNvSpPr>
          <p:nvPr>
            <p:ph type="sldNum" sz="quarter" idx="12"/>
          </p:nvPr>
        </p:nvSpPr>
        <p:spPr/>
        <p:txBody>
          <a:bodyPr/>
          <a:lstStyle/>
          <a:p>
            <a:pPr>
              <a:defRPr/>
            </a:pPr>
            <a:fld id="{E9B435A8-96A9-4302-8C21-2D6A02AA2469}" type="slidenum">
              <a:rPr lang="en-US" altLang="zh-CN"/>
              <a:pPr>
                <a:defRPr/>
              </a:pPr>
              <a:t>102</a:t>
            </a:fld>
            <a:endParaRPr lang="en-US" altLang="zh-CN"/>
          </a:p>
        </p:txBody>
      </p:sp>
      <p:sp>
        <p:nvSpPr>
          <p:cNvPr id="145412" name="Text Box 3"/>
          <p:cNvSpPr txBox="1">
            <a:spLocks noChangeArrowheads="1"/>
          </p:cNvSpPr>
          <p:nvPr/>
        </p:nvSpPr>
        <p:spPr bwMode="auto">
          <a:xfrm>
            <a:off x="685800" y="2209800"/>
            <a:ext cx="2057400" cy="547688"/>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黑体" pitchFamily="2" charset="-122"/>
                <a:ea typeface="黑体" pitchFamily="2" charset="-122"/>
              </a:rPr>
              <a:t>三种情况：</a:t>
            </a:r>
            <a:r>
              <a:rPr lang="zh-CN" altLang="en-US" sz="2800" b="1">
                <a:solidFill>
                  <a:srgbClr val="000000"/>
                </a:solidFill>
                <a:latin typeface="黑体" pitchFamily="2" charset="-122"/>
                <a:ea typeface="黑体" pitchFamily="2" charset="-122"/>
              </a:rPr>
              <a:t> </a:t>
            </a:r>
          </a:p>
        </p:txBody>
      </p:sp>
      <p:sp>
        <p:nvSpPr>
          <p:cNvPr id="178180" name="Text Box 4"/>
          <p:cNvSpPr txBox="1">
            <a:spLocks noChangeArrowheads="1"/>
          </p:cNvSpPr>
          <p:nvPr/>
        </p:nvSpPr>
        <p:spPr bwMode="auto">
          <a:xfrm>
            <a:off x="457200" y="2971800"/>
            <a:ext cx="7848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发送进程阻塞、接收进程阻塞</a:t>
            </a:r>
          </a:p>
          <a:p>
            <a:pPr eaLnBrk="1" fontAlgn="base" hangingPunct="1">
              <a:spcBef>
                <a:spcPct val="10000"/>
              </a:spcBef>
              <a:spcAft>
                <a:spcPct val="0"/>
              </a:spcAft>
            </a:pPr>
            <a:r>
              <a:rPr lang="zh-CN" altLang="en-US" b="1">
                <a:solidFill>
                  <a:srgbClr val="000000"/>
                </a:solidFill>
                <a:latin typeface="宋体" pitchFamily="2" charset="-122"/>
              </a:rPr>
              <a:t>   两个进程平时都处于阻塞状态，直到有消息传递时。</a:t>
            </a:r>
            <a:r>
              <a:rPr lang="zh-CN" altLang="en-US" b="1">
                <a:solidFill>
                  <a:srgbClr val="000000"/>
                </a:solidFill>
              </a:rPr>
              <a:t> </a:t>
            </a:r>
          </a:p>
        </p:txBody>
      </p:sp>
      <p:sp>
        <p:nvSpPr>
          <p:cNvPr id="178181" name="AutoShape 5"/>
          <p:cNvSpPr>
            <a:spLocks noChangeArrowheads="1"/>
          </p:cNvSpPr>
          <p:nvPr/>
        </p:nvSpPr>
        <p:spPr bwMode="auto">
          <a:xfrm>
            <a:off x="3886200" y="2057400"/>
            <a:ext cx="4876800" cy="838200"/>
          </a:xfrm>
          <a:prstGeom prst="wedgeRectCallout">
            <a:avLst>
              <a:gd name="adj1" fmla="val -42088"/>
              <a:gd name="adj2" fmla="val 68181"/>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主要用于发送进程和接收进程之间无缓冲时的进程之间紧密同步。</a:t>
            </a:r>
            <a:r>
              <a:rPr kumimoji="1" lang="zh-CN" altLang="en-US" sz="2400" b="1">
                <a:solidFill>
                  <a:srgbClr val="000000"/>
                </a:solidFill>
              </a:rPr>
              <a:t> </a:t>
            </a:r>
          </a:p>
        </p:txBody>
      </p:sp>
      <p:sp>
        <p:nvSpPr>
          <p:cNvPr id="178182" name="Text Box 6"/>
          <p:cNvSpPr txBox="1">
            <a:spLocks noChangeArrowheads="1"/>
          </p:cNvSpPr>
          <p:nvPr/>
        </p:nvSpPr>
        <p:spPr bwMode="auto">
          <a:xfrm>
            <a:off x="5943600" y="2971800"/>
            <a:ext cx="28194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latin typeface="楷体_GB2312" pitchFamily="49" charset="-122"/>
                <a:ea typeface="楷体_GB2312" pitchFamily="49" charset="-122"/>
              </a:rPr>
              <a:t>这种同步方式称为汇合 </a:t>
            </a:r>
          </a:p>
        </p:txBody>
      </p:sp>
      <p:sp>
        <p:nvSpPr>
          <p:cNvPr id="178183" name="Text Box 7"/>
          <p:cNvSpPr txBox="1">
            <a:spLocks noChangeArrowheads="1"/>
          </p:cNvSpPr>
          <p:nvPr/>
        </p:nvSpPr>
        <p:spPr bwMode="auto">
          <a:xfrm>
            <a:off x="304800" y="3962400"/>
            <a:ext cx="7924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发送进程不阻塞、接收进程阻塞</a:t>
            </a:r>
          </a:p>
          <a:p>
            <a:pPr eaLnBrk="1" fontAlgn="base" hangingPunct="1">
              <a:spcBef>
                <a:spcPct val="10000"/>
              </a:spcBef>
              <a:spcAft>
                <a:spcPct val="0"/>
              </a:spcAft>
            </a:pPr>
            <a:r>
              <a:rPr lang="zh-CN" altLang="en-US" b="1">
                <a:solidFill>
                  <a:srgbClr val="000000"/>
                </a:solidFill>
                <a:latin typeface="宋体" pitchFamily="2" charset="-122"/>
              </a:rPr>
              <a:t>   接收进程如服务器上通常都设置了多个服务进程，</a:t>
            </a:r>
          </a:p>
          <a:p>
            <a:pPr eaLnBrk="1" fontAlgn="base" hangingPunct="1">
              <a:spcBef>
                <a:spcPct val="10000"/>
              </a:spcBef>
              <a:spcAft>
                <a:spcPct val="0"/>
              </a:spcAft>
            </a:pPr>
            <a:r>
              <a:rPr lang="zh-CN" altLang="en-US" b="1">
                <a:solidFill>
                  <a:srgbClr val="000000"/>
                </a:solidFill>
                <a:latin typeface="宋体" pitchFamily="2" charset="-122"/>
              </a:rPr>
              <a:t>   分别用于提供不同的服务 ：如打印服务 </a:t>
            </a:r>
            <a:r>
              <a:rPr lang="zh-CN" altLang="en-US" b="1">
                <a:solidFill>
                  <a:srgbClr val="000000"/>
                </a:solidFill>
              </a:rPr>
              <a:t> </a:t>
            </a:r>
          </a:p>
        </p:txBody>
      </p:sp>
      <p:sp>
        <p:nvSpPr>
          <p:cNvPr id="178184" name="Text Box 8"/>
          <p:cNvSpPr txBox="1">
            <a:spLocks noChangeArrowheads="1"/>
          </p:cNvSpPr>
          <p:nvPr/>
        </p:nvSpPr>
        <p:spPr bwMode="auto">
          <a:xfrm>
            <a:off x="5638800" y="3962400"/>
            <a:ext cx="33528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应用最广泛的进程同步方式 </a:t>
            </a:r>
          </a:p>
        </p:txBody>
      </p:sp>
      <p:sp>
        <p:nvSpPr>
          <p:cNvPr id="178185" name="Text Box 9"/>
          <p:cNvSpPr txBox="1">
            <a:spLocks noChangeArrowheads="1"/>
          </p:cNvSpPr>
          <p:nvPr/>
        </p:nvSpPr>
        <p:spPr bwMode="auto">
          <a:xfrm>
            <a:off x="304800" y="5334000"/>
            <a:ext cx="8001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发送进程和接收进程均不阻塞</a:t>
            </a:r>
          </a:p>
          <a:p>
            <a:pPr eaLnBrk="1" fontAlgn="base" hangingPunct="1">
              <a:spcBef>
                <a:spcPct val="10000"/>
              </a:spcBef>
              <a:spcAft>
                <a:spcPct val="0"/>
              </a:spcAft>
            </a:pPr>
            <a:r>
              <a:rPr lang="zh-CN" altLang="en-US" b="1">
                <a:solidFill>
                  <a:srgbClr val="000000"/>
                </a:solidFill>
                <a:latin typeface="宋体" pitchFamily="2" charset="-122"/>
              </a:rPr>
              <a:t>   发送进程和接收进程都忙于自己的事情，仅当发生某</a:t>
            </a:r>
          </a:p>
          <a:p>
            <a:pPr eaLnBrk="1" fontAlgn="base" hangingPunct="1">
              <a:spcBef>
                <a:spcPct val="10000"/>
              </a:spcBef>
              <a:spcAft>
                <a:spcPct val="0"/>
              </a:spcAft>
            </a:pPr>
            <a:r>
              <a:rPr lang="zh-CN" altLang="en-US" b="1">
                <a:solidFill>
                  <a:srgbClr val="000000"/>
                </a:solidFill>
                <a:latin typeface="宋体" pitchFamily="2" charset="-122"/>
              </a:rPr>
              <a:t>   事件使它无法继续执行时，才把自己阻塞起来等待</a:t>
            </a:r>
            <a:r>
              <a:rPr lang="zh-CN" altLang="en-US" b="1">
                <a:solidFill>
                  <a:srgbClr val="000000"/>
                </a:solidFill>
              </a:rPr>
              <a:t> </a:t>
            </a:r>
          </a:p>
        </p:txBody>
      </p:sp>
      <p:sp>
        <p:nvSpPr>
          <p:cNvPr id="178186" name="Text Box 10"/>
          <p:cNvSpPr txBox="1">
            <a:spLocks noChangeArrowheads="1"/>
          </p:cNvSpPr>
          <p:nvPr/>
        </p:nvSpPr>
        <p:spPr bwMode="auto">
          <a:xfrm>
            <a:off x="5486400" y="5334000"/>
            <a:ext cx="33528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也是较常见的进程同步形式 </a:t>
            </a:r>
          </a:p>
        </p:txBody>
      </p:sp>
      <p:sp>
        <p:nvSpPr>
          <p:cNvPr id="178187" name="AutoShape 11"/>
          <p:cNvSpPr>
            <a:spLocks noChangeArrowheads="1"/>
          </p:cNvSpPr>
          <p:nvPr/>
        </p:nvSpPr>
        <p:spPr bwMode="auto">
          <a:xfrm>
            <a:off x="736600" y="4348163"/>
            <a:ext cx="3946525" cy="769937"/>
          </a:xfrm>
          <a:prstGeom prst="wedgeEllipseCallout">
            <a:avLst>
              <a:gd name="adj1" fmla="val 35921"/>
              <a:gd name="adj2" fmla="val 83194"/>
            </a:avLst>
          </a:prstGeom>
          <a:solidFill>
            <a:schemeClr val="accent6">
              <a:lumMod val="60000"/>
              <a:lumOff val="40000"/>
            </a:schemeClr>
          </a:solidFill>
          <a:ln w="28575">
            <a:solidFill>
              <a:schemeClr val="tx1"/>
            </a:solidFill>
            <a:miter lim="800000"/>
            <a:headEnd/>
            <a:tailEnd/>
          </a:ln>
          <a:effectLst/>
          <a:extLst/>
        </p:spPr>
        <p:txBody>
          <a:bodyPr lIns="54000" tIns="46800" rIns="54000" bIns="46800"/>
          <a:lstStyle/>
          <a:p>
            <a:pPr algn="ctr" fontAlgn="base">
              <a:spcBef>
                <a:spcPct val="50000"/>
              </a:spcBef>
              <a:spcAft>
                <a:spcPct val="0"/>
              </a:spcAft>
            </a:pPr>
            <a:r>
              <a:rPr kumimoji="1" lang="zh-CN" altLang="en-US" sz="2400" b="1" dirty="0">
                <a:solidFill>
                  <a:srgbClr val="000000"/>
                </a:solidFill>
              </a:rPr>
              <a:t>有消息队列时采用</a:t>
            </a:r>
          </a:p>
        </p:txBody>
      </p:sp>
    </p:spTree>
    <p:extLst>
      <p:ext uri="{BB962C8B-B14F-4D97-AF65-F5344CB8AC3E}">
        <p14:creationId xmlns:p14="http://schemas.microsoft.com/office/powerpoint/2010/main" val="307223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wipe(up)">
                                      <p:cBhvr>
                                        <p:cTn id="7" dur="500"/>
                                        <p:tgtEl>
                                          <p:spTgt spid="17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8181"/>
                                        </p:tgtEl>
                                        <p:attrNameLst>
                                          <p:attrName>style.visibility</p:attrName>
                                        </p:attrNameLst>
                                      </p:cBhvr>
                                      <p:to>
                                        <p:strVal val="visible"/>
                                      </p:to>
                                    </p:set>
                                    <p:anim calcmode="lin" valueType="num">
                                      <p:cBhvr additive="base">
                                        <p:cTn id="12" dur="500" fill="hold"/>
                                        <p:tgtEl>
                                          <p:spTgt spid="178181"/>
                                        </p:tgtEl>
                                        <p:attrNameLst>
                                          <p:attrName>ppt_x</p:attrName>
                                        </p:attrNameLst>
                                      </p:cBhvr>
                                      <p:tavLst>
                                        <p:tav tm="0">
                                          <p:val>
                                            <p:strVal val="1+#ppt_w/2"/>
                                          </p:val>
                                        </p:tav>
                                        <p:tav tm="100000">
                                          <p:val>
                                            <p:strVal val="#ppt_x"/>
                                          </p:val>
                                        </p:tav>
                                      </p:tavLst>
                                    </p:anim>
                                    <p:anim calcmode="lin" valueType="num">
                                      <p:cBhvr additive="base">
                                        <p:cTn id="13"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8182"/>
                                        </p:tgtEl>
                                        <p:attrNameLst>
                                          <p:attrName>style.visibility</p:attrName>
                                        </p:attrNameLst>
                                      </p:cBhvr>
                                      <p:to>
                                        <p:strVal val="visible"/>
                                      </p:to>
                                    </p:set>
                                    <p:anim calcmode="lin" valueType="num">
                                      <p:cBhvr>
                                        <p:cTn id="18" dur="500" fill="hold"/>
                                        <p:tgtEl>
                                          <p:spTgt spid="178182"/>
                                        </p:tgtEl>
                                        <p:attrNameLst>
                                          <p:attrName>ppt_w</p:attrName>
                                        </p:attrNameLst>
                                      </p:cBhvr>
                                      <p:tavLst>
                                        <p:tav tm="0">
                                          <p:val>
                                            <p:fltVal val="0"/>
                                          </p:val>
                                        </p:tav>
                                        <p:tav tm="100000">
                                          <p:val>
                                            <p:strVal val="#ppt_w"/>
                                          </p:val>
                                        </p:tav>
                                      </p:tavLst>
                                    </p:anim>
                                    <p:anim calcmode="lin" valueType="num">
                                      <p:cBhvr>
                                        <p:cTn id="19" dur="500" fill="hold"/>
                                        <p:tgtEl>
                                          <p:spTgt spid="17818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8183"/>
                                        </p:tgtEl>
                                        <p:attrNameLst>
                                          <p:attrName>style.visibility</p:attrName>
                                        </p:attrNameLst>
                                      </p:cBhvr>
                                      <p:to>
                                        <p:strVal val="visible"/>
                                      </p:to>
                                    </p:set>
                                    <p:animEffect transition="in" filter="wipe(up)">
                                      <p:cBhvr>
                                        <p:cTn id="24" dur="500"/>
                                        <p:tgtEl>
                                          <p:spTgt spid="1781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8184"/>
                                        </p:tgtEl>
                                        <p:attrNameLst>
                                          <p:attrName>style.visibility</p:attrName>
                                        </p:attrNameLst>
                                      </p:cBhvr>
                                      <p:to>
                                        <p:strVal val="visible"/>
                                      </p:to>
                                    </p:set>
                                    <p:anim calcmode="lin" valueType="num">
                                      <p:cBhvr additive="base">
                                        <p:cTn id="29" dur="500" fill="hold"/>
                                        <p:tgtEl>
                                          <p:spTgt spid="178184"/>
                                        </p:tgtEl>
                                        <p:attrNameLst>
                                          <p:attrName>ppt_x</p:attrName>
                                        </p:attrNameLst>
                                      </p:cBhvr>
                                      <p:tavLst>
                                        <p:tav tm="0">
                                          <p:val>
                                            <p:strVal val="1+#ppt_w/2"/>
                                          </p:val>
                                        </p:tav>
                                        <p:tav tm="100000">
                                          <p:val>
                                            <p:strVal val="#ppt_x"/>
                                          </p:val>
                                        </p:tav>
                                      </p:tavLst>
                                    </p:anim>
                                    <p:anim calcmode="lin" valueType="num">
                                      <p:cBhvr additive="base">
                                        <p:cTn id="30" dur="500" fill="hold"/>
                                        <p:tgtEl>
                                          <p:spTgt spid="17818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8185"/>
                                        </p:tgtEl>
                                        <p:attrNameLst>
                                          <p:attrName>style.visibility</p:attrName>
                                        </p:attrNameLst>
                                      </p:cBhvr>
                                      <p:to>
                                        <p:strVal val="visible"/>
                                      </p:to>
                                    </p:set>
                                    <p:animEffect transition="in" filter="wipe(up)">
                                      <p:cBhvr>
                                        <p:cTn id="35" dur="500"/>
                                        <p:tgtEl>
                                          <p:spTgt spid="1781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78186"/>
                                        </p:tgtEl>
                                        <p:attrNameLst>
                                          <p:attrName>style.visibility</p:attrName>
                                        </p:attrNameLst>
                                      </p:cBhvr>
                                      <p:to>
                                        <p:strVal val="visible"/>
                                      </p:to>
                                    </p:set>
                                    <p:anim calcmode="lin" valueType="num">
                                      <p:cBhvr additive="base">
                                        <p:cTn id="40" dur="500" fill="hold"/>
                                        <p:tgtEl>
                                          <p:spTgt spid="178186"/>
                                        </p:tgtEl>
                                        <p:attrNameLst>
                                          <p:attrName>ppt_x</p:attrName>
                                        </p:attrNameLst>
                                      </p:cBhvr>
                                      <p:tavLst>
                                        <p:tav tm="0">
                                          <p:val>
                                            <p:strVal val="1+#ppt_w/2"/>
                                          </p:val>
                                        </p:tav>
                                        <p:tav tm="100000">
                                          <p:val>
                                            <p:strVal val="#ppt_x"/>
                                          </p:val>
                                        </p:tav>
                                      </p:tavLst>
                                    </p:anim>
                                    <p:anim calcmode="lin" valueType="num">
                                      <p:cBhvr additive="base">
                                        <p:cTn id="41" dur="500" fill="hold"/>
                                        <p:tgtEl>
                                          <p:spTgt spid="17818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78187"/>
                                        </p:tgtEl>
                                        <p:attrNameLst>
                                          <p:attrName>style.visibility</p:attrName>
                                        </p:attrNameLst>
                                      </p:cBhvr>
                                      <p:to>
                                        <p:strVal val="visible"/>
                                      </p:to>
                                    </p:set>
                                    <p:anim calcmode="lin" valueType="num">
                                      <p:cBhvr additive="base">
                                        <p:cTn id="46" dur="500" fill="hold"/>
                                        <p:tgtEl>
                                          <p:spTgt spid="178187"/>
                                        </p:tgtEl>
                                        <p:attrNameLst>
                                          <p:attrName>ppt_x</p:attrName>
                                        </p:attrNameLst>
                                      </p:cBhvr>
                                      <p:tavLst>
                                        <p:tav tm="0">
                                          <p:val>
                                            <p:strVal val="0-#ppt_w/2"/>
                                          </p:val>
                                        </p:tav>
                                        <p:tav tm="100000">
                                          <p:val>
                                            <p:strVal val="#ppt_x"/>
                                          </p:val>
                                        </p:tav>
                                      </p:tavLst>
                                    </p:anim>
                                    <p:anim calcmode="lin" valueType="num">
                                      <p:cBhvr additive="base">
                                        <p:cTn id="47"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1" grpId="0" animBg="1" autoUpdateAnimBg="0"/>
      <p:bldP spid="178182" grpId="0" animBg="1" autoUpdateAnimBg="0"/>
      <p:bldP spid="178183" grpId="0" autoUpdateAnimBg="0"/>
      <p:bldP spid="178184" grpId="0" animBg="1" autoUpdateAnimBg="0"/>
      <p:bldP spid="178185" grpId="0" autoUpdateAnimBg="0"/>
      <p:bldP spid="178186" grpId="0" animBg="1" autoUpdateAnimBg="0"/>
      <p:bldP spid="178187"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1316"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buFont typeface="Wingdings" pitchFamily="2" charset="2"/>
              <a:buNone/>
            </a:pPr>
            <a:r>
              <a:rPr lang="zh-CN" altLang="en-US" dirty="0" smtClean="0">
                <a:latin typeface="宋体" pitchFamily="2" charset="-122"/>
              </a:rPr>
              <a:t>建立通信链路有两种方式</a:t>
            </a:r>
            <a:r>
              <a:rPr lang="en-US" altLang="zh-CN" dirty="0" smtClean="0">
                <a:latin typeface="宋体" pitchFamily="2" charset="-122"/>
              </a:rPr>
              <a:t>:</a:t>
            </a:r>
          </a:p>
          <a:p>
            <a:pPr eaLnBrk="1" hangingPunct="1"/>
            <a:r>
              <a:rPr lang="zh-CN" altLang="en-US" dirty="0" smtClean="0">
                <a:latin typeface="宋体" pitchFamily="2" charset="-122"/>
              </a:rPr>
              <a:t>由发送进程在通信之前用显式的“建立连接”命令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请求系统为之建立一条通信链路；</a:t>
            </a:r>
          </a:p>
          <a:p>
            <a:pPr eaLnBrk="1" hangingPunct="1"/>
            <a:r>
              <a:rPr lang="zh-CN" altLang="en-US" dirty="0" smtClean="0">
                <a:latin typeface="宋体" pitchFamily="2" charset="-122"/>
              </a:rPr>
              <a:t>利用系统提供的发送命令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，系统会自动地为之建立一条链路</a:t>
            </a:r>
          </a:p>
        </p:txBody>
      </p:sp>
      <p:sp>
        <p:nvSpPr>
          <p:cNvPr id="4" name="灯片编号占位符 5"/>
          <p:cNvSpPr>
            <a:spLocks noGrp="1"/>
          </p:cNvSpPr>
          <p:nvPr>
            <p:ph type="sldNum" sz="quarter" idx="12"/>
          </p:nvPr>
        </p:nvSpPr>
        <p:spPr/>
        <p:txBody>
          <a:bodyPr/>
          <a:lstStyle/>
          <a:p>
            <a:pPr>
              <a:defRPr/>
            </a:pPr>
            <a:fld id="{087D66D1-08E3-4D14-9B31-8F077BA9E96E}" type="slidenum">
              <a:rPr lang="en-US" altLang="zh-CN"/>
              <a:pPr>
                <a:defRPr/>
              </a:pPr>
              <a:t>103</a:t>
            </a:fld>
            <a:endParaRPr lang="en-US" altLang="zh-CN"/>
          </a:p>
        </p:txBody>
      </p:sp>
    </p:spTree>
    <p:extLst>
      <p:ext uri="{BB962C8B-B14F-4D97-AF65-F5344CB8AC3E}">
        <p14:creationId xmlns:p14="http://schemas.microsoft.com/office/powerpoint/2010/main" val="4823048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2340"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buFont typeface="Wingdings" pitchFamily="2" charset="2"/>
              <a:buNone/>
            </a:pPr>
            <a:endParaRPr lang="zh-CN" altLang="en-US" dirty="0" smtClean="0"/>
          </a:p>
          <a:p>
            <a:pPr eaLnBrk="1" hangingPunct="1"/>
            <a:r>
              <a:rPr lang="zh-CN" altLang="en-US" dirty="0" smtClean="0">
                <a:latin typeface="宋体" pitchFamily="2" charset="-122"/>
              </a:rPr>
              <a:t>根据通信链路的连接方法，又可把通信链路分为两类：</a:t>
            </a:r>
          </a:p>
          <a:p>
            <a:pPr eaLnBrk="1" hangingPunct="1">
              <a:buFont typeface="Wingdings" pitchFamily="2" charset="2"/>
              <a:buNone/>
            </a:pPr>
            <a:r>
              <a:rPr lang="en-US" altLang="zh-CN" dirty="0" smtClean="0">
                <a:latin typeface="宋体" pitchFamily="2" charset="-122"/>
              </a:rPr>
              <a:t>(1) </a:t>
            </a:r>
            <a:r>
              <a:rPr lang="zh-CN" altLang="en-US" dirty="0" smtClean="0">
                <a:latin typeface="宋体" pitchFamily="2" charset="-122"/>
              </a:rPr>
              <a:t>点</a:t>
            </a:r>
            <a:r>
              <a:rPr lang="en-US" altLang="zh-CN" dirty="0" smtClean="0">
                <a:latin typeface="宋体" pitchFamily="2" charset="-122"/>
              </a:rPr>
              <a:t>—</a:t>
            </a:r>
            <a:r>
              <a:rPr lang="zh-CN" altLang="en-US" dirty="0" smtClean="0">
                <a:latin typeface="宋体" pitchFamily="2" charset="-122"/>
              </a:rPr>
              <a:t>点连接通信链路，这时的一条链路只连接两个结点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p>
          <a:p>
            <a:pPr eaLnBrk="1" hangingPunct="1">
              <a:buFont typeface="Wingdings" pitchFamily="2" charset="2"/>
              <a:buNone/>
            </a:pPr>
            <a:r>
              <a:rPr lang="en-US" altLang="zh-CN" dirty="0" smtClean="0">
                <a:latin typeface="宋体" pitchFamily="2" charset="-122"/>
              </a:rPr>
              <a:t>(2) </a:t>
            </a:r>
            <a:r>
              <a:rPr lang="zh-CN" altLang="en-US" dirty="0" smtClean="0">
                <a:latin typeface="宋体" pitchFamily="2" charset="-122"/>
              </a:rPr>
              <a:t>多点连接链路，指用一条链路连接多个</a:t>
            </a:r>
            <a:r>
              <a:rPr lang="en-US" altLang="zh-CN" dirty="0" smtClean="0">
                <a:latin typeface="宋体" pitchFamily="2" charset="-122"/>
              </a:rPr>
              <a:t>(n&gt;2)</a:t>
            </a:r>
            <a:r>
              <a:rPr lang="zh-CN" altLang="en-US" dirty="0" smtClean="0">
                <a:latin typeface="宋体" pitchFamily="2" charset="-122"/>
              </a:rPr>
              <a:t>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69C30F03-ABAC-4669-AD70-7525D69D39C7}" type="slidenum">
              <a:rPr lang="en-US" altLang="zh-CN"/>
              <a:pPr>
                <a:defRPr/>
              </a:pPr>
              <a:t>104</a:t>
            </a:fld>
            <a:endParaRPr lang="en-US" altLang="zh-CN"/>
          </a:p>
        </p:txBody>
      </p:sp>
    </p:spTree>
    <p:extLst>
      <p:ext uri="{BB962C8B-B14F-4D97-AF65-F5344CB8AC3E}">
        <p14:creationId xmlns:p14="http://schemas.microsoft.com/office/powerpoint/2010/main" val="35768685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3364"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endParaRPr lang="zh-CN" altLang="en-US" b="0" dirty="0" smtClean="0"/>
          </a:p>
          <a:p>
            <a:pPr eaLnBrk="1" hangingPunct="1"/>
            <a:r>
              <a:rPr lang="zh-CN" altLang="en-US" dirty="0" smtClean="0">
                <a:latin typeface="宋体" pitchFamily="2" charset="-122"/>
              </a:rPr>
              <a:t>根据通信方式的不同，则又可把链路分成两种：</a:t>
            </a:r>
          </a:p>
          <a:p>
            <a:pPr eaLnBrk="1" hangingPunct="1">
              <a:buFont typeface="Wingdings" pitchFamily="2" charset="2"/>
              <a:buNone/>
            </a:pPr>
            <a:r>
              <a:rPr lang="en-US" altLang="zh-CN" dirty="0" smtClean="0">
                <a:latin typeface="宋体" pitchFamily="2" charset="-122"/>
              </a:rPr>
              <a:t>(1) </a:t>
            </a:r>
            <a:r>
              <a:rPr lang="zh-CN" altLang="en-US" dirty="0" smtClean="0">
                <a:latin typeface="宋体" pitchFamily="2" charset="-122"/>
              </a:rPr>
              <a:t>单向通信链路，只允许发送进程向接收进程发送消息，或者相反； </a:t>
            </a:r>
          </a:p>
          <a:p>
            <a:pPr eaLnBrk="1" hangingPunct="1">
              <a:buFont typeface="Wingdings" pitchFamily="2" charset="2"/>
              <a:buNone/>
            </a:pPr>
            <a:r>
              <a:rPr lang="en-US" altLang="zh-CN" dirty="0" smtClean="0">
                <a:latin typeface="宋体" pitchFamily="2" charset="-122"/>
              </a:rPr>
              <a:t>(2) </a:t>
            </a:r>
            <a:r>
              <a:rPr lang="zh-CN" altLang="en-US" dirty="0" smtClean="0">
                <a:latin typeface="宋体" pitchFamily="2" charset="-122"/>
              </a:rPr>
              <a:t>双向通信链路，进程</a:t>
            </a:r>
            <a:r>
              <a:rPr lang="en-US" altLang="zh-CN" dirty="0" smtClean="0">
                <a:latin typeface="宋体" pitchFamily="2" charset="-122"/>
              </a:rPr>
              <a:t>A</a:t>
            </a:r>
            <a:r>
              <a:rPr lang="zh-CN" altLang="en-US" dirty="0" smtClean="0">
                <a:latin typeface="宋体" pitchFamily="2" charset="-122"/>
              </a:rPr>
              <a:t>和</a:t>
            </a:r>
            <a:r>
              <a:rPr lang="en-US" altLang="zh-CN" dirty="0" smtClean="0">
                <a:latin typeface="宋体" pitchFamily="2" charset="-122"/>
              </a:rPr>
              <a:t>B</a:t>
            </a:r>
            <a:r>
              <a:rPr lang="zh-CN" altLang="en-US" dirty="0" smtClean="0">
                <a:latin typeface="宋体" pitchFamily="2" charset="-122"/>
              </a:rPr>
              <a:t>都可以向对方发送消息</a:t>
            </a:r>
            <a:r>
              <a:rPr lang="en-US" altLang="zh-CN" dirty="0" smtClean="0">
                <a:latin typeface="宋体" pitchFamily="2" charset="-122"/>
              </a:rPr>
              <a:t>. </a:t>
            </a:r>
            <a:r>
              <a:rPr lang="zh-CN" altLang="en-US" dirty="0" smtClean="0">
                <a:latin typeface="宋体" pitchFamily="2" charset="-122"/>
              </a:rPr>
              <a:t>　</a:t>
            </a: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7155E3B8-C20C-4600-BF14-F6589681272F}" type="slidenum">
              <a:rPr lang="en-US" altLang="zh-CN"/>
              <a:pPr>
                <a:defRPr/>
              </a:pPr>
              <a:t>105</a:t>
            </a:fld>
            <a:endParaRPr lang="en-US" altLang="zh-CN"/>
          </a:p>
        </p:txBody>
      </p:sp>
    </p:spTree>
    <p:extLst>
      <p:ext uri="{BB962C8B-B14F-4D97-AF65-F5344CB8AC3E}">
        <p14:creationId xmlns:p14="http://schemas.microsoft.com/office/powerpoint/2010/main" val="15662244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D8B87EDD-FF99-4883-8300-7D39CC1214E6}" type="slidenum">
              <a:rPr lang="en-US" altLang="zh-CN"/>
              <a:pPr/>
              <a:t>106</a:t>
            </a:fld>
            <a:endParaRPr lang="en-US" altLang="zh-CN"/>
          </a:p>
        </p:txBody>
      </p:sp>
      <p:sp>
        <p:nvSpPr>
          <p:cNvPr id="223234" name="Rectangle 2"/>
          <p:cNvSpPr>
            <a:spLocks noGrp="1" noChangeArrowheads="1"/>
          </p:cNvSpPr>
          <p:nvPr>
            <p:ph type="body" idx="1"/>
          </p:nvPr>
        </p:nvSpPr>
        <p:spPr>
          <a:xfrm>
            <a:off x="609600" y="787400"/>
            <a:ext cx="7562850" cy="752475"/>
          </a:xfrm>
        </p:spPr>
        <p:txBody>
          <a:bodyPr/>
          <a:lstStyle/>
          <a:p>
            <a:pPr>
              <a:buFont typeface="Wingdings" panose="05000000000000000000" pitchFamily="2" charset="2"/>
              <a:buNone/>
            </a:pPr>
            <a:r>
              <a:rPr lang="en-US" altLang="zh-CN" dirty="0" smtClean="0">
                <a:solidFill>
                  <a:srgbClr val="000066"/>
                </a:solidFill>
              </a:rPr>
              <a:t>2.6.3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223235" name="Text Box 3"/>
          <p:cNvSpPr txBox="1">
            <a:spLocks noChangeArrowheads="1"/>
          </p:cNvSpPr>
          <p:nvPr/>
        </p:nvSpPr>
        <p:spPr bwMode="auto">
          <a:xfrm>
            <a:off x="381000" y="1752600"/>
            <a:ext cx="83058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buFont typeface="Wingdings 2"/>
              <a:buChar char="ß"/>
            </a:pPr>
            <a:r>
              <a:rPr lang="zh-CN" altLang="en-US" sz="3200" dirty="0"/>
              <a:t>美国的</a:t>
            </a:r>
            <a:r>
              <a:rPr lang="en-US" altLang="zh-CN" sz="3200" dirty="0" err="1"/>
              <a:t>hansan</a:t>
            </a:r>
            <a:r>
              <a:rPr lang="zh-CN" altLang="en-US" sz="3200" dirty="0"/>
              <a:t>提出，被广泛应用于本地进程之间的通信 </a:t>
            </a:r>
          </a:p>
        </p:txBody>
      </p:sp>
      <p:sp>
        <p:nvSpPr>
          <p:cNvPr id="223236" name="Text Box 4"/>
          <p:cNvSpPr txBox="1">
            <a:spLocks noChangeArrowheads="1"/>
          </p:cNvSpPr>
          <p:nvPr/>
        </p:nvSpPr>
        <p:spPr bwMode="auto">
          <a:xfrm>
            <a:off x="468313" y="3017217"/>
            <a:ext cx="8361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1.</a:t>
            </a:r>
            <a:r>
              <a:rPr kumimoji="1" lang="zh-CN" altLang="en-US" sz="3600">
                <a:solidFill>
                  <a:srgbClr val="0000FF"/>
                </a:solidFill>
                <a:latin typeface="楷体_GB2312" pitchFamily="49" charset="-122"/>
              </a:rPr>
              <a:t>消息缓冲队列通信机制中的数据结构 </a:t>
            </a:r>
          </a:p>
        </p:txBody>
      </p:sp>
      <p:sp>
        <p:nvSpPr>
          <p:cNvPr id="223237" name="Text Box 5"/>
          <p:cNvSpPr txBox="1">
            <a:spLocks noChangeArrowheads="1"/>
          </p:cNvSpPr>
          <p:nvPr/>
        </p:nvSpPr>
        <p:spPr bwMode="auto">
          <a:xfrm>
            <a:off x="762000" y="3919896"/>
            <a:ext cx="6705600" cy="11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pPr>
            <a:r>
              <a:rPr lang="en-US" altLang="zh-CN" sz="3200" dirty="0">
                <a:latin typeface="宋体" pitchFamily="2" charset="-122"/>
              </a:rPr>
              <a:t>1</a:t>
            </a:r>
            <a:r>
              <a:rPr lang="zh-CN" altLang="en-US" sz="3200" dirty="0">
                <a:latin typeface="宋体" pitchFamily="2" charset="-122"/>
              </a:rPr>
              <a:t>）</a:t>
            </a:r>
            <a:r>
              <a:rPr lang="zh-CN" altLang="en-US" sz="3200" dirty="0" smtClean="0">
                <a:latin typeface="宋体" pitchFamily="2" charset="-122"/>
              </a:rPr>
              <a:t>消息缓冲区</a:t>
            </a:r>
            <a:endParaRPr lang="zh-CN" altLang="en-US" sz="3200" dirty="0">
              <a:latin typeface="宋体" pitchFamily="2" charset="-122"/>
            </a:endParaRPr>
          </a:p>
          <a:p>
            <a:pPr marL="342900" indent="-342900">
              <a:spcBef>
                <a:spcPct val="20000"/>
              </a:spcBef>
              <a:buClr>
                <a:schemeClr val="tx2"/>
              </a:buClr>
              <a:buSzPct val="50000"/>
            </a:pPr>
            <a:r>
              <a:rPr lang="en-US" altLang="zh-CN" sz="3200" dirty="0">
                <a:latin typeface="宋体" pitchFamily="2" charset="-122"/>
              </a:rPr>
              <a:t>2</a:t>
            </a:r>
            <a:r>
              <a:rPr lang="zh-CN" altLang="en-US" sz="3200" dirty="0">
                <a:latin typeface="宋体" pitchFamily="2" charset="-122"/>
              </a:rPr>
              <a:t>）</a:t>
            </a:r>
            <a:r>
              <a:rPr lang="en-US" altLang="zh-CN" sz="3200" dirty="0">
                <a:latin typeface="宋体" pitchFamily="2" charset="-122"/>
              </a:rPr>
              <a:t>PCB</a:t>
            </a:r>
            <a:r>
              <a:rPr lang="zh-CN" altLang="en-US" sz="3200" dirty="0">
                <a:latin typeface="宋体" pitchFamily="2" charset="-122"/>
              </a:rPr>
              <a:t>中有关通信的数据项 </a:t>
            </a:r>
          </a:p>
        </p:txBody>
      </p:sp>
    </p:spTree>
    <p:extLst>
      <p:ext uri="{BB962C8B-B14F-4D97-AF65-F5344CB8AC3E}">
        <p14:creationId xmlns:p14="http://schemas.microsoft.com/office/powerpoint/2010/main" val="38938825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90A958BD-43BB-4822-BB7D-D233426E1C38}" type="slidenum">
              <a:rPr lang="en-US" altLang="zh-CN"/>
              <a:pPr/>
              <a:t>107</a:t>
            </a:fld>
            <a:endParaRPr lang="en-US" altLang="zh-CN"/>
          </a:p>
        </p:txBody>
      </p:sp>
      <p:sp>
        <p:nvSpPr>
          <p:cNvPr id="224258" name="Text Box 2"/>
          <p:cNvSpPr txBox="1">
            <a:spLocks noChangeArrowheads="1"/>
          </p:cNvSpPr>
          <p:nvPr/>
        </p:nvSpPr>
        <p:spPr bwMode="auto">
          <a:xfrm>
            <a:off x="717550" y="2466975"/>
            <a:ext cx="7620000" cy="332616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a:t>
            </a:r>
          </a:p>
          <a:p>
            <a:pPr algn="just">
              <a:spcBef>
                <a:spcPct val="10000"/>
              </a:spcBef>
            </a:pPr>
            <a:r>
              <a:rPr kumimoji="1" lang="en-US" altLang="zh-CN" sz="2800" dirty="0">
                <a:latin typeface="Batang" panose="02030600000101010101" pitchFamily="18" charset="-127"/>
                <a:ea typeface="Batang" panose="02030600000101010101" pitchFamily="18" charset="-127"/>
              </a:rPr>
              <a:t>long sender</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发送者进程标识符</a:t>
            </a:r>
          </a:p>
          <a:p>
            <a:pPr algn="just">
              <a:spcBef>
                <a:spcPct val="10000"/>
              </a:spcBef>
            </a:pPr>
            <a:r>
              <a:rPr kumimoji="1" lang="en-US" altLang="zh-CN" sz="2800" dirty="0" err="1">
                <a:latin typeface="Batang" panose="02030600000101010101" pitchFamily="18" charset="-127"/>
                <a:ea typeface="Batang" panose="02030600000101010101" pitchFamily="18" charset="-127"/>
              </a:rPr>
              <a:t>int</a:t>
            </a:r>
            <a:r>
              <a:rPr kumimoji="1" lang="en-US" altLang="zh-CN" sz="2800" dirty="0">
                <a:latin typeface="Batang" panose="02030600000101010101" pitchFamily="18" charset="-127"/>
                <a:ea typeface="Batang" panose="02030600000101010101" pitchFamily="18" charset="-127"/>
              </a:rPr>
              <a:t> size</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消息长度</a:t>
            </a:r>
          </a:p>
          <a:p>
            <a:pPr algn="just">
              <a:spcBef>
                <a:spcPct val="10000"/>
              </a:spcBef>
            </a:pPr>
            <a:r>
              <a:rPr kumimoji="1" lang="en-US" altLang="zh-CN" sz="2800" dirty="0">
                <a:latin typeface="Batang" panose="02030600000101010101" pitchFamily="18" charset="-127"/>
                <a:ea typeface="Batang" panose="02030600000101010101" pitchFamily="18" charset="-127"/>
              </a:rPr>
              <a:t>char  text[N] </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消息正文</a:t>
            </a:r>
          </a:p>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 next </a:t>
            </a:r>
            <a:r>
              <a:rPr kumimoji="1" lang="zh-CN" altLang="en-US" sz="2800" dirty="0">
                <a:latin typeface="Batang" panose="02030600000101010101" pitchFamily="18" charset="-127"/>
                <a:ea typeface="Batang" panose="02030600000101010101" pitchFamily="18" charset="-127"/>
              </a:rPr>
              <a:t>； </a:t>
            </a:r>
            <a:r>
              <a:rPr kumimoji="1" lang="en-US" altLang="zh-CN" sz="2800" dirty="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指向下一个消息缓冲区的指针</a:t>
            </a:r>
          </a:p>
          <a:p>
            <a:pPr>
              <a:spcBef>
                <a:spcPct val="10000"/>
              </a:spcBef>
            </a:pPr>
            <a:r>
              <a:rPr kumimoji="1" lang="en-US" altLang="zh-CN" sz="2800" dirty="0">
                <a:latin typeface="Batang" panose="02030600000101010101" pitchFamily="18" charset="-127"/>
                <a:ea typeface="Batang" panose="02030600000101010101" pitchFamily="18" charset="-127"/>
              </a:rPr>
              <a:t>}</a:t>
            </a:r>
            <a:r>
              <a:rPr kumimoji="1" lang="zh-CN" altLang="en-US" sz="2800" dirty="0">
                <a:latin typeface="Batang" panose="02030600000101010101" pitchFamily="18" charset="-127"/>
                <a:ea typeface="Batang" panose="02030600000101010101" pitchFamily="18" charset="-127"/>
              </a:rPr>
              <a:t>； </a:t>
            </a:r>
          </a:p>
        </p:txBody>
      </p:sp>
      <p:sp>
        <p:nvSpPr>
          <p:cNvPr id="224259" name="Text Box 3"/>
          <p:cNvSpPr txBox="1">
            <a:spLocks noChangeArrowheads="1"/>
          </p:cNvSpPr>
          <p:nvPr/>
        </p:nvSpPr>
        <p:spPr bwMode="auto">
          <a:xfrm>
            <a:off x="696913" y="650875"/>
            <a:ext cx="7780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000066"/>
                </a:solidFill>
                <a:ea typeface="宋体" panose="02010600030101010101" pitchFamily="2" charset="-122"/>
              </a:rPr>
              <a:t>1</a:t>
            </a:r>
            <a:r>
              <a:rPr kumimoji="1" lang="zh-CN" altLang="en-US" sz="3200">
                <a:solidFill>
                  <a:srgbClr val="000066"/>
                </a:solidFill>
                <a:ea typeface="宋体" panose="02010600030101010101" pitchFamily="2" charset="-122"/>
              </a:rPr>
              <a:t>）</a:t>
            </a:r>
            <a:r>
              <a:rPr kumimoji="1" lang="zh-CN" altLang="en-US" sz="3200">
                <a:solidFill>
                  <a:srgbClr val="000066"/>
                </a:solidFill>
                <a:ea typeface="黑体" panose="02010609060101010101" pitchFamily="49" charset="-122"/>
              </a:rPr>
              <a:t>消息缓冲区</a:t>
            </a:r>
            <a:endParaRPr kumimoji="1" lang="zh-CN" altLang="en-US" sz="3200">
              <a:solidFill>
                <a:srgbClr val="000066"/>
              </a:solidFill>
              <a:ea typeface="宋体" panose="02010600030101010101" pitchFamily="2" charset="-122"/>
            </a:endParaRPr>
          </a:p>
        </p:txBody>
      </p:sp>
      <p:sp>
        <p:nvSpPr>
          <p:cNvPr id="224260" name="Text Box 4"/>
          <p:cNvSpPr txBox="1">
            <a:spLocks noChangeArrowheads="1"/>
          </p:cNvSpPr>
          <p:nvPr/>
        </p:nvSpPr>
        <p:spPr bwMode="auto">
          <a:xfrm>
            <a:off x="666750" y="1581150"/>
            <a:ext cx="771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anose="02010600030101010101" pitchFamily="2" charset="-122"/>
              </a:rPr>
              <a:t>其结构可描述如下：</a:t>
            </a:r>
          </a:p>
        </p:txBody>
      </p:sp>
    </p:spTree>
    <p:extLst>
      <p:ext uri="{BB962C8B-B14F-4D97-AF65-F5344CB8AC3E}">
        <p14:creationId xmlns:p14="http://schemas.microsoft.com/office/powerpoint/2010/main" val="412040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4258">
                                            <p:bg/>
                                          </p:spTgt>
                                        </p:tgtEl>
                                        <p:attrNameLst>
                                          <p:attrName>style.visibility</p:attrName>
                                        </p:attrNameLst>
                                      </p:cBhvr>
                                      <p:to>
                                        <p:strVal val="visible"/>
                                      </p:to>
                                    </p:set>
                                    <p:animEffect transition="in" filter="wipe(up)">
                                      <p:cBhvr>
                                        <p:cTn id="7" dur="500"/>
                                        <p:tgtEl>
                                          <p:spTgt spid="224258">
                                            <p:bg/>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4258">
                                            <p:txEl>
                                              <p:pRg st="0" end="0"/>
                                            </p:txEl>
                                          </p:spTgt>
                                        </p:tgtEl>
                                        <p:attrNameLst>
                                          <p:attrName>style.visibility</p:attrName>
                                        </p:attrNameLst>
                                      </p:cBhvr>
                                      <p:to>
                                        <p:strVal val="visible"/>
                                      </p:to>
                                    </p:set>
                                    <p:animEffect transition="in" filter="wipe(up)">
                                      <p:cBhvr>
                                        <p:cTn id="11" dur="500"/>
                                        <p:tgtEl>
                                          <p:spTgt spid="224258">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4258">
                                            <p:txEl>
                                              <p:pRg st="1" end="1"/>
                                            </p:txEl>
                                          </p:spTgt>
                                        </p:tgtEl>
                                        <p:attrNameLst>
                                          <p:attrName>style.visibility</p:attrName>
                                        </p:attrNameLst>
                                      </p:cBhvr>
                                      <p:to>
                                        <p:strVal val="visible"/>
                                      </p:to>
                                    </p:set>
                                    <p:animEffect transition="in" filter="wipe(up)">
                                      <p:cBhvr>
                                        <p:cTn id="15" dur="500"/>
                                        <p:tgtEl>
                                          <p:spTgt spid="224258">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4258">
                                            <p:txEl>
                                              <p:pRg st="2" end="2"/>
                                            </p:txEl>
                                          </p:spTgt>
                                        </p:tgtEl>
                                        <p:attrNameLst>
                                          <p:attrName>style.visibility</p:attrName>
                                        </p:attrNameLst>
                                      </p:cBhvr>
                                      <p:to>
                                        <p:strVal val="visible"/>
                                      </p:to>
                                    </p:set>
                                    <p:animEffect transition="in" filter="wipe(up)">
                                      <p:cBhvr>
                                        <p:cTn id="19" dur="500"/>
                                        <p:tgtEl>
                                          <p:spTgt spid="224258">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4258">
                                            <p:txEl>
                                              <p:pRg st="3" end="3"/>
                                            </p:txEl>
                                          </p:spTgt>
                                        </p:tgtEl>
                                        <p:attrNameLst>
                                          <p:attrName>style.visibility</p:attrName>
                                        </p:attrNameLst>
                                      </p:cBhvr>
                                      <p:to>
                                        <p:strVal val="visible"/>
                                      </p:to>
                                    </p:set>
                                    <p:animEffect transition="in" filter="wipe(up)">
                                      <p:cBhvr>
                                        <p:cTn id="23" dur="500"/>
                                        <p:tgtEl>
                                          <p:spTgt spid="224258">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4258">
                                            <p:txEl>
                                              <p:pRg st="4" end="4"/>
                                            </p:txEl>
                                          </p:spTgt>
                                        </p:tgtEl>
                                        <p:attrNameLst>
                                          <p:attrName>style.visibility</p:attrName>
                                        </p:attrNameLst>
                                      </p:cBhvr>
                                      <p:to>
                                        <p:strVal val="visible"/>
                                      </p:to>
                                    </p:set>
                                    <p:animEffect transition="in" filter="wipe(up)">
                                      <p:cBhvr>
                                        <p:cTn id="27" dur="500"/>
                                        <p:tgtEl>
                                          <p:spTgt spid="224258">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4258">
                                            <p:txEl>
                                              <p:pRg st="5" end="5"/>
                                            </p:txEl>
                                          </p:spTgt>
                                        </p:tgtEl>
                                        <p:attrNameLst>
                                          <p:attrName>style.visibility</p:attrName>
                                        </p:attrNameLst>
                                      </p:cBhvr>
                                      <p:to>
                                        <p:strVal val="visible"/>
                                      </p:to>
                                    </p:set>
                                    <p:animEffect transition="in" filter="wipe(up)">
                                      <p:cBhvr>
                                        <p:cTn id="31" dur="500"/>
                                        <p:tgtEl>
                                          <p:spTgt spid="2242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CC4E6D3-4924-4697-A78A-8FF69164B498}" type="slidenum">
              <a:rPr lang="en-US" altLang="zh-CN"/>
              <a:pPr/>
              <a:t>108</a:t>
            </a:fld>
            <a:endParaRPr lang="en-US" altLang="zh-CN"/>
          </a:p>
        </p:txBody>
      </p:sp>
      <p:sp>
        <p:nvSpPr>
          <p:cNvPr id="225282" name="Text Box 2"/>
          <p:cNvSpPr txBox="1">
            <a:spLocks noChangeArrowheads="1"/>
          </p:cNvSpPr>
          <p:nvPr/>
        </p:nvSpPr>
        <p:spPr bwMode="auto">
          <a:xfrm>
            <a:off x="760413" y="93345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200">
                <a:ea typeface="宋体" panose="02010600030101010101" pitchFamily="2" charset="-122"/>
              </a:rPr>
              <a:t>2</a:t>
            </a:r>
            <a:r>
              <a:rPr kumimoji="1" lang="zh-CN" altLang="en-US" sz="3200">
                <a:ea typeface="宋体" panose="02010600030101010101" pitchFamily="2" charset="-122"/>
              </a:rPr>
              <a:t>）</a:t>
            </a:r>
            <a:r>
              <a:rPr kumimoji="1" lang="en-US" altLang="zh-CN" sz="3200">
                <a:solidFill>
                  <a:srgbClr val="000066"/>
                </a:solidFill>
                <a:ea typeface="宋体" panose="02010600030101010101" pitchFamily="2" charset="-122"/>
              </a:rPr>
              <a:t>PCB</a:t>
            </a:r>
            <a:r>
              <a:rPr kumimoji="1" lang="zh-CN" altLang="en-US" sz="3200">
                <a:solidFill>
                  <a:srgbClr val="000066"/>
                </a:solidFill>
                <a:ea typeface="黑体" panose="02010609060101010101" pitchFamily="49" charset="-122"/>
              </a:rPr>
              <a:t>中有关通信的数据项</a:t>
            </a:r>
            <a:r>
              <a:rPr kumimoji="1" lang="zh-CN" altLang="en-US" sz="3200">
                <a:ea typeface="宋体" panose="02010600030101010101" pitchFamily="2" charset="-122"/>
              </a:rPr>
              <a:t> </a:t>
            </a:r>
          </a:p>
        </p:txBody>
      </p:sp>
      <p:sp>
        <p:nvSpPr>
          <p:cNvPr id="225283" name="Text Box 3"/>
          <p:cNvSpPr txBox="1">
            <a:spLocks noChangeArrowheads="1"/>
          </p:cNvSpPr>
          <p:nvPr/>
        </p:nvSpPr>
        <p:spPr bwMode="auto">
          <a:xfrm>
            <a:off x="1008063" y="2060848"/>
            <a:ext cx="6896100" cy="160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25000"/>
              </a:spcBef>
            </a:pPr>
            <a:r>
              <a:rPr kumimoji="1" lang="en-US" altLang="zh-CN" sz="2800" dirty="0" err="1">
                <a:ea typeface="宋体" panose="02010600030101010101" pitchFamily="2" charset="-122"/>
              </a:rPr>
              <a:t>mq</a:t>
            </a:r>
            <a:r>
              <a:rPr kumimoji="1" lang="en-US" altLang="zh-CN" sz="2800" dirty="0">
                <a:ea typeface="宋体" panose="02010600030101010101" pitchFamily="2" charset="-122"/>
              </a:rPr>
              <a:t> </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消息队列首指针</a:t>
            </a:r>
          </a:p>
          <a:p>
            <a:pPr algn="just">
              <a:spcBef>
                <a:spcPct val="25000"/>
              </a:spcBef>
            </a:pPr>
            <a:r>
              <a:rPr kumimoji="1" lang="en-US" altLang="zh-CN" sz="2800" dirty="0" err="1">
                <a:ea typeface="宋体" panose="02010600030101010101" pitchFamily="2" charset="-122"/>
              </a:rPr>
              <a:t>mutex</a:t>
            </a:r>
            <a:r>
              <a:rPr kumimoji="1" lang="en-US" altLang="zh-CN" sz="2800" dirty="0">
                <a:ea typeface="宋体" panose="02010600030101010101" pitchFamily="2" charset="-122"/>
              </a:rPr>
              <a:t> </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消息队列互斥信号量</a:t>
            </a:r>
          </a:p>
          <a:p>
            <a:pPr>
              <a:spcBef>
                <a:spcPct val="25000"/>
              </a:spcBef>
            </a:pPr>
            <a:r>
              <a:rPr kumimoji="1" lang="en-US" altLang="zh-CN" sz="2800" dirty="0" err="1" smtClean="0">
                <a:ea typeface="宋体" panose="02010600030101010101" pitchFamily="2" charset="-122"/>
              </a:rPr>
              <a:t>sm</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消息队列资源信号量 </a:t>
            </a:r>
          </a:p>
        </p:txBody>
      </p:sp>
    </p:spTree>
    <p:extLst>
      <p:ext uri="{BB962C8B-B14F-4D97-AF65-F5344CB8AC3E}">
        <p14:creationId xmlns:p14="http://schemas.microsoft.com/office/powerpoint/2010/main" val="2332900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28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283">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77A0DCDE-CC5E-4C3B-A612-F5CCA8605846}" type="slidenum">
              <a:rPr lang="en-US" altLang="zh-CN"/>
              <a:pPr/>
              <a:t>109</a:t>
            </a:fld>
            <a:endParaRPr lang="en-US" altLang="zh-CN"/>
          </a:p>
        </p:txBody>
      </p:sp>
      <p:grpSp>
        <p:nvGrpSpPr>
          <p:cNvPr id="228354" name="Group 2"/>
          <p:cNvGrpSpPr>
            <a:grpSpLocks/>
          </p:cNvGrpSpPr>
          <p:nvPr/>
        </p:nvGrpSpPr>
        <p:grpSpPr bwMode="auto">
          <a:xfrm>
            <a:off x="134938" y="871538"/>
            <a:ext cx="8880475" cy="5799137"/>
            <a:chOff x="85" y="117"/>
            <a:chExt cx="5594" cy="3653"/>
          </a:xfrm>
        </p:grpSpPr>
        <p:sp>
          <p:nvSpPr>
            <p:cNvPr id="228355" name="Rectangle 3"/>
            <p:cNvSpPr>
              <a:spLocks noChangeArrowheads="1"/>
            </p:cNvSpPr>
            <p:nvPr/>
          </p:nvSpPr>
          <p:spPr bwMode="auto">
            <a:xfrm>
              <a:off x="626" y="459"/>
              <a:ext cx="1307" cy="278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dirty="0">
                  <a:ea typeface="宋体" panose="02010600030101010101" pitchFamily="2" charset="-122"/>
                </a:rPr>
                <a:t>send(</a:t>
              </a:r>
              <a:r>
                <a:rPr kumimoji="1" lang="en-US" altLang="zh-CN" sz="2800" dirty="0" err="1">
                  <a:ea typeface="宋体" panose="02010600030101010101" pitchFamily="2" charset="-122"/>
                </a:rPr>
                <a:t>B,a</a:t>
              </a:r>
              <a:r>
                <a:rPr kumimoji="1" lang="en-US" altLang="zh-CN" sz="2800" dirty="0">
                  <a:ea typeface="宋体" panose="02010600030101010101" pitchFamily="2" charset="-122"/>
                </a:rPr>
                <a:t>) </a:t>
              </a:r>
              <a:r>
                <a:rPr kumimoji="1" lang="en-US" altLang="zh-CN" sz="2800" dirty="0">
                  <a:ea typeface="宋体" panose="02010600030101010101" pitchFamily="2" charset="-122"/>
                  <a:sym typeface="Symbol" panose="05050102010706020507" pitchFamily="18" charset="2"/>
                </a:rPr>
                <a:t></a:t>
              </a:r>
            </a:p>
            <a:p>
              <a:pPr algn="ctr"/>
              <a:endParaRPr kumimoji="1" lang="en-US" altLang="zh-CN" sz="2800" dirty="0">
                <a:ea typeface="宋体" panose="02010600030101010101" pitchFamily="2" charset="-122"/>
                <a:sym typeface="Symbol" panose="05050102010706020507" pitchFamily="18" charset="2"/>
              </a:endParaRPr>
            </a:p>
            <a:p>
              <a:pPr algn="ctr"/>
              <a:endParaRPr kumimoji="1" lang="en-US" altLang="zh-CN" sz="2800" dirty="0">
                <a:ea typeface="宋体" panose="02010600030101010101" pitchFamily="2" charset="-122"/>
                <a:sym typeface="Symbol" panose="05050102010706020507" pitchFamily="18" charset="2"/>
              </a:endParaRPr>
            </a:p>
            <a:p>
              <a:pPr algn="ctr"/>
              <a:endParaRPr kumimoji="1" lang="en-US" altLang="zh-CN" sz="2800" dirty="0">
                <a:ea typeface="宋体" panose="02010600030101010101" pitchFamily="2" charset="-122"/>
                <a:sym typeface="Symbol" panose="05050102010706020507" pitchFamily="18" charset="2"/>
              </a:endParaRPr>
            </a:p>
            <a:p>
              <a:pPr algn="ctr">
                <a:spcBef>
                  <a:spcPct val="5000"/>
                </a:spcBef>
              </a:pPr>
              <a:r>
                <a:rPr kumimoji="1" lang="en-US" altLang="zh-CN" sz="2800" dirty="0" err="1">
                  <a:ea typeface="宋体" panose="02010600030101010101" pitchFamily="2" charset="-122"/>
                  <a:sym typeface="Symbol" panose="05050102010706020507" pitchFamily="18" charset="2"/>
                </a:rPr>
                <a:t>sender:A</a:t>
              </a:r>
              <a:endParaRPr kumimoji="1" lang="en-US" altLang="zh-CN" sz="2800" dirty="0">
                <a:ea typeface="宋体" panose="02010600030101010101" pitchFamily="2" charset="-122"/>
                <a:sym typeface="Symbol" panose="05050102010706020507" pitchFamily="18" charset="2"/>
              </a:endParaRPr>
            </a:p>
            <a:p>
              <a:pPr algn="ctr">
                <a:spcBef>
                  <a:spcPct val="5000"/>
                </a:spcBef>
              </a:pPr>
              <a:r>
                <a:rPr kumimoji="1" lang="en-US" altLang="zh-CN" sz="2800" dirty="0">
                  <a:ea typeface="宋体" panose="02010600030101010101" pitchFamily="2" charset="-122"/>
                  <a:sym typeface="Symbol" panose="05050102010706020507" pitchFamily="18" charset="2"/>
                </a:rPr>
                <a:t>size:5</a:t>
              </a:r>
            </a:p>
            <a:p>
              <a:pPr algn="ctr">
                <a:spcBef>
                  <a:spcPct val="5000"/>
                </a:spcBef>
              </a:pPr>
              <a:r>
                <a:rPr kumimoji="1" lang="en-US" altLang="zh-CN" sz="2800" dirty="0" err="1">
                  <a:ea typeface="宋体" panose="02010600030101010101" pitchFamily="2" charset="-122"/>
                  <a:sym typeface="Symbol" panose="05050102010706020507" pitchFamily="18" charset="2"/>
                </a:rPr>
                <a:t>text:Hello</a:t>
              </a:r>
              <a:endParaRPr kumimoji="1" lang="en-US" altLang="zh-CN" sz="2800" dirty="0">
                <a:ea typeface="宋体" panose="02010600030101010101" pitchFamily="2" charset="-122"/>
                <a:sym typeface="Symbol" panose="05050102010706020507" pitchFamily="18" charset="2"/>
              </a:endParaRPr>
            </a:p>
          </p:txBody>
        </p:sp>
        <p:sp>
          <p:nvSpPr>
            <p:cNvPr id="228356" name="Line 4"/>
            <p:cNvSpPr>
              <a:spLocks noChangeShapeType="1"/>
            </p:cNvSpPr>
            <p:nvPr/>
          </p:nvSpPr>
          <p:spPr bwMode="auto">
            <a:xfrm>
              <a:off x="636" y="227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7" name="Line 5"/>
            <p:cNvSpPr>
              <a:spLocks noChangeShapeType="1"/>
            </p:cNvSpPr>
            <p:nvPr/>
          </p:nvSpPr>
          <p:spPr bwMode="auto">
            <a:xfrm>
              <a:off x="642" y="2590"/>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8" name="Line 6"/>
            <p:cNvSpPr>
              <a:spLocks noChangeShapeType="1"/>
            </p:cNvSpPr>
            <p:nvPr/>
          </p:nvSpPr>
          <p:spPr bwMode="auto">
            <a:xfrm>
              <a:off x="637" y="286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9" name="Line 7"/>
            <p:cNvSpPr>
              <a:spLocks noChangeShapeType="1"/>
            </p:cNvSpPr>
            <p:nvPr/>
          </p:nvSpPr>
          <p:spPr bwMode="auto">
            <a:xfrm>
              <a:off x="643" y="1955"/>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0" name="Line 8"/>
            <p:cNvSpPr>
              <a:spLocks noChangeShapeType="1"/>
            </p:cNvSpPr>
            <p:nvPr/>
          </p:nvSpPr>
          <p:spPr bwMode="auto">
            <a:xfrm>
              <a:off x="1797" y="842"/>
              <a:ext cx="23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1" name="Line 9"/>
            <p:cNvSpPr>
              <a:spLocks noChangeShapeType="1"/>
            </p:cNvSpPr>
            <p:nvPr/>
          </p:nvSpPr>
          <p:spPr bwMode="auto">
            <a:xfrm>
              <a:off x="2029" y="843"/>
              <a:ext cx="0" cy="41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2" name="Line 10"/>
            <p:cNvSpPr>
              <a:spLocks noChangeShapeType="1"/>
            </p:cNvSpPr>
            <p:nvPr/>
          </p:nvSpPr>
          <p:spPr bwMode="auto">
            <a:xfrm flipH="1">
              <a:off x="361" y="1255"/>
              <a:ext cx="166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3" name="Line 11"/>
            <p:cNvSpPr>
              <a:spLocks noChangeShapeType="1"/>
            </p:cNvSpPr>
            <p:nvPr/>
          </p:nvSpPr>
          <p:spPr bwMode="auto">
            <a:xfrm>
              <a:off x="361" y="1255"/>
              <a:ext cx="0" cy="95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4" name="Line 12"/>
            <p:cNvSpPr>
              <a:spLocks noChangeShapeType="1"/>
            </p:cNvSpPr>
            <p:nvPr/>
          </p:nvSpPr>
          <p:spPr bwMode="auto">
            <a:xfrm>
              <a:off x="361" y="2209"/>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5" name="Text Box 13"/>
            <p:cNvSpPr txBox="1">
              <a:spLocks noChangeArrowheads="1"/>
            </p:cNvSpPr>
            <p:nvPr/>
          </p:nvSpPr>
          <p:spPr bwMode="auto">
            <a:xfrm>
              <a:off x="85" y="2097"/>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a</a:t>
              </a:r>
            </a:p>
          </p:txBody>
        </p:sp>
        <p:sp>
          <p:nvSpPr>
            <p:cNvPr id="228366" name="Text Box 14"/>
            <p:cNvSpPr txBox="1">
              <a:spLocks noChangeArrowheads="1"/>
            </p:cNvSpPr>
            <p:nvPr/>
          </p:nvSpPr>
          <p:spPr bwMode="auto">
            <a:xfrm>
              <a:off x="335" y="2271"/>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kumimoji="1" lang="zh-CN" altLang="en-US" sz="2000">
                  <a:ea typeface="宋体" panose="02010600030101010101" pitchFamily="2" charset="-122"/>
                </a:rPr>
                <a:t>发送区</a:t>
              </a:r>
            </a:p>
          </p:txBody>
        </p:sp>
        <p:sp>
          <p:nvSpPr>
            <p:cNvPr id="228367" name="Text Box 15"/>
            <p:cNvSpPr txBox="1">
              <a:spLocks noChangeArrowheads="1"/>
            </p:cNvSpPr>
            <p:nvPr/>
          </p:nvSpPr>
          <p:spPr bwMode="auto">
            <a:xfrm>
              <a:off x="273" y="2758"/>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anose="02010600030101010101" pitchFamily="2" charset="-122"/>
                </a:rPr>
                <a:t>a</a:t>
              </a:r>
            </a:p>
          </p:txBody>
        </p:sp>
        <p:sp>
          <p:nvSpPr>
            <p:cNvPr id="228368" name="Rectangle 16"/>
            <p:cNvSpPr>
              <a:spLocks noChangeArrowheads="1"/>
            </p:cNvSpPr>
            <p:nvPr/>
          </p:nvSpPr>
          <p:spPr bwMode="auto">
            <a:xfrm>
              <a:off x="2380" y="450"/>
              <a:ext cx="839" cy="1045"/>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lnSpc>
                  <a:spcPct val="90000"/>
                </a:lnSpc>
                <a:spcBef>
                  <a:spcPct val="0"/>
                </a:spcBef>
              </a:pPr>
              <a:endParaRPr kumimoji="1" lang="en-US" altLang="zh-CN" sz="2800">
                <a:ea typeface="宋体" panose="02010600030101010101" pitchFamily="2" charset="-122"/>
              </a:endParaRPr>
            </a:p>
            <a:p>
              <a:pPr algn="ctr">
                <a:lnSpc>
                  <a:spcPct val="90000"/>
                </a:lnSpc>
                <a:spcBef>
                  <a:spcPct val="0"/>
                </a:spcBef>
              </a:pPr>
              <a:r>
                <a:rPr kumimoji="1" lang="en-US" altLang="zh-CN" sz="2800">
                  <a:ea typeface="宋体" panose="02010600030101010101" pitchFamily="2" charset="-122"/>
                </a:rPr>
                <a:t>mq </a:t>
              </a:r>
              <a:r>
                <a:rPr kumimoji="1" lang="en-US" altLang="zh-CN" sz="2800">
                  <a:ea typeface="宋体" panose="02010600030101010101" pitchFamily="2" charset="-122"/>
                  <a:sym typeface="Symbol" panose="05050102010706020507" pitchFamily="18" charset="2"/>
                </a:rPr>
                <a:t></a:t>
              </a:r>
              <a:endParaRPr kumimoji="1" lang="en-US" altLang="zh-CN" sz="2800">
                <a:ea typeface="宋体" panose="02010600030101010101" pitchFamily="2" charset="-122"/>
              </a:endParaRPr>
            </a:p>
            <a:p>
              <a:pPr algn="ctr">
                <a:lnSpc>
                  <a:spcPct val="90000"/>
                </a:lnSpc>
                <a:spcBef>
                  <a:spcPct val="0"/>
                </a:spcBef>
              </a:pPr>
              <a:r>
                <a:rPr kumimoji="1" lang="en-US" altLang="zh-CN" sz="2800">
                  <a:ea typeface="宋体" panose="02010600030101010101" pitchFamily="2" charset="-122"/>
                </a:rPr>
                <a:t>mutex</a:t>
              </a:r>
            </a:p>
            <a:p>
              <a:pPr algn="ctr">
                <a:lnSpc>
                  <a:spcPct val="90000"/>
                </a:lnSpc>
                <a:spcBef>
                  <a:spcPct val="0"/>
                </a:spcBef>
              </a:pPr>
              <a:r>
                <a:rPr kumimoji="1" lang="en-US" altLang="zh-CN" sz="2800">
                  <a:ea typeface="宋体" panose="02010600030101010101" pitchFamily="2" charset="-122"/>
                </a:rPr>
                <a:t>sm</a:t>
              </a:r>
            </a:p>
          </p:txBody>
        </p:sp>
        <p:sp>
          <p:nvSpPr>
            <p:cNvPr id="228369" name="Line 17"/>
            <p:cNvSpPr>
              <a:spLocks noChangeShapeType="1"/>
            </p:cNvSpPr>
            <p:nvPr/>
          </p:nvSpPr>
          <p:spPr bwMode="auto">
            <a:xfrm>
              <a:off x="2373" y="734"/>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0" name="Line 18"/>
            <p:cNvSpPr>
              <a:spLocks noChangeShapeType="1"/>
            </p:cNvSpPr>
            <p:nvPr/>
          </p:nvSpPr>
          <p:spPr bwMode="auto">
            <a:xfrm>
              <a:off x="2374" y="1014"/>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1" name="Line 19"/>
            <p:cNvSpPr>
              <a:spLocks noChangeShapeType="1"/>
            </p:cNvSpPr>
            <p:nvPr/>
          </p:nvSpPr>
          <p:spPr bwMode="auto">
            <a:xfrm>
              <a:off x="2381" y="1257"/>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2" name="Text Box 20"/>
            <p:cNvSpPr txBox="1">
              <a:spLocks noChangeArrowheads="1"/>
            </p:cNvSpPr>
            <p:nvPr/>
          </p:nvSpPr>
          <p:spPr bwMode="auto">
            <a:xfrm>
              <a:off x="2236" y="136"/>
              <a:ext cx="110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800">
                  <a:ea typeface="宋体" panose="02010600030101010101" pitchFamily="2" charset="-122"/>
                </a:rPr>
                <a:t>PCB(B)</a:t>
              </a:r>
            </a:p>
          </p:txBody>
        </p:sp>
        <p:sp>
          <p:nvSpPr>
            <p:cNvPr id="228373" name="Text Box 21"/>
            <p:cNvSpPr txBox="1">
              <a:spLocks noChangeArrowheads="1"/>
            </p:cNvSpPr>
            <p:nvPr/>
          </p:nvSpPr>
          <p:spPr bwMode="auto">
            <a:xfrm>
              <a:off x="2330" y="2187"/>
              <a:ext cx="1092" cy="89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400" dirty="0" err="1">
                  <a:ea typeface="宋体" panose="02010600030101010101" pitchFamily="2" charset="-122"/>
                </a:rPr>
                <a:t>sender:A</a:t>
              </a:r>
              <a:endParaRPr kumimoji="1" lang="en-US" altLang="zh-CN" sz="2400" dirty="0">
                <a:ea typeface="宋体" panose="02010600030101010101" pitchFamily="2" charset="-122"/>
              </a:endParaRPr>
            </a:p>
            <a:p>
              <a:pPr algn="ctr">
                <a:lnSpc>
                  <a:spcPct val="90000"/>
                </a:lnSpc>
                <a:spcBef>
                  <a:spcPct val="0"/>
                </a:spcBef>
              </a:pPr>
              <a:r>
                <a:rPr kumimoji="1" lang="en-US" altLang="zh-CN" sz="2400" dirty="0">
                  <a:ea typeface="宋体" panose="02010600030101010101" pitchFamily="2" charset="-122"/>
                </a:rPr>
                <a:t>size:5</a:t>
              </a:r>
            </a:p>
            <a:p>
              <a:pPr algn="ctr">
                <a:lnSpc>
                  <a:spcPct val="90000"/>
                </a:lnSpc>
                <a:spcBef>
                  <a:spcPct val="0"/>
                </a:spcBef>
              </a:pPr>
              <a:r>
                <a:rPr kumimoji="1" lang="en-US" altLang="zh-CN" sz="2400" dirty="0" err="1">
                  <a:ea typeface="宋体" panose="02010600030101010101" pitchFamily="2" charset="-122"/>
                </a:rPr>
                <a:t>text:Hello</a:t>
              </a:r>
              <a:endParaRPr kumimoji="1" lang="en-US" altLang="zh-CN" sz="2400" dirty="0">
                <a:ea typeface="宋体" panose="02010600030101010101" pitchFamily="2" charset="-122"/>
              </a:endParaRPr>
            </a:p>
            <a:p>
              <a:pPr algn="ctr">
                <a:lnSpc>
                  <a:spcPct val="90000"/>
                </a:lnSpc>
                <a:spcBef>
                  <a:spcPct val="0"/>
                </a:spcBef>
              </a:pPr>
              <a:r>
                <a:rPr kumimoji="1" lang="en-US" altLang="zh-CN" sz="2400" dirty="0">
                  <a:ea typeface="宋体" panose="02010600030101010101" pitchFamily="2" charset="-122"/>
                </a:rPr>
                <a:t>next:0</a:t>
              </a:r>
            </a:p>
          </p:txBody>
        </p:sp>
        <p:sp>
          <p:nvSpPr>
            <p:cNvPr id="228374" name="Line 22"/>
            <p:cNvSpPr>
              <a:spLocks noChangeShapeType="1"/>
            </p:cNvSpPr>
            <p:nvPr/>
          </p:nvSpPr>
          <p:spPr bwMode="auto">
            <a:xfrm>
              <a:off x="2338" y="2454"/>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5" name="Line 23"/>
            <p:cNvSpPr>
              <a:spLocks noChangeShapeType="1"/>
            </p:cNvSpPr>
            <p:nvPr/>
          </p:nvSpPr>
          <p:spPr bwMode="auto">
            <a:xfrm>
              <a:off x="2336" y="2635"/>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6" name="Line 24"/>
            <p:cNvSpPr>
              <a:spLocks noChangeShapeType="1"/>
            </p:cNvSpPr>
            <p:nvPr/>
          </p:nvSpPr>
          <p:spPr bwMode="auto">
            <a:xfrm>
              <a:off x="2328" y="2862"/>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7" name="Text Box 25"/>
            <p:cNvSpPr txBox="1">
              <a:spLocks noChangeArrowheads="1"/>
            </p:cNvSpPr>
            <p:nvPr/>
          </p:nvSpPr>
          <p:spPr bwMode="auto">
            <a:xfrm>
              <a:off x="619" y="117"/>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anose="02010600030101010101" pitchFamily="2" charset="-122"/>
                </a:rPr>
                <a:t>进程</a:t>
              </a:r>
              <a:r>
                <a:rPr kumimoji="1" lang="en-US" altLang="zh-CN" sz="2800">
                  <a:ea typeface="宋体" panose="02010600030101010101" pitchFamily="2" charset="-122"/>
                </a:rPr>
                <a:t>A</a:t>
              </a:r>
            </a:p>
          </p:txBody>
        </p:sp>
        <p:sp>
          <p:nvSpPr>
            <p:cNvPr id="228378" name="Line 26"/>
            <p:cNvSpPr>
              <a:spLocks noChangeShapeType="1"/>
            </p:cNvSpPr>
            <p:nvPr/>
          </p:nvSpPr>
          <p:spPr bwMode="auto">
            <a:xfrm>
              <a:off x="3018" y="860"/>
              <a:ext cx="31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9" name="Line 27"/>
            <p:cNvSpPr>
              <a:spLocks noChangeShapeType="1"/>
            </p:cNvSpPr>
            <p:nvPr/>
          </p:nvSpPr>
          <p:spPr bwMode="auto">
            <a:xfrm>
              <a:off x="3336" y="860"/>
              <a:ext cx="0" cy="739"/>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0" name="Line 28"/>
            <p:cNvSpPr>
              <a:spLocks noChangeShapeType="1"/>
            </p:cNvSpPr>
            <p:nvPr/>
          </p:nvSpPr>
          <p:spPr bwMode="auto">
            <a:xfrm flipH="1">
              <a:off x="2072" y="1608"/>
              <a:ext cx="1264"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1" name="Line 29"/>
            <p:cNvSpPr>
              <a:spLocks noChangeShapeType="1"/>
            </p:cNvSpPr>
            <p:nvPr/>
          </p:nvSpPr>
          <p:spPr bwMode="auto">
            <a:xfrm>
              <a:off x="2072" y="1608"/>
              <a:ext cx="0" cy="576"/>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2" name="Line 30"/>
            <p:cNvSpPr>
              <a:spLocks noChangeShapeType="1"/>
            </p:cNvSpPr>
            <p:nvPr/>
          </p:nvSpPr>
          <p:spPr bwMode="auto">
            <a:xfrm>
              <a:off x="2072" y="2184"/>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3" name="Rectangle 31"/>
            <p:cNvSpPr>
              <a:spLocks noChangeArrowheads="1"/>
            </p:cNvSpPr>
            <p:nvPr/>
          </p:nvSpPr>
          <p:spPr bwMode="auto">
            <a:xfrm>
              <a:off x="3948" y="460"/>
              <a:ext cx="1307" cy="278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a:ea typeface="宋体" panose="02010600030101010101" pitchFamily="2" charset="-122"/>
                </a:rPr>
                <a:t>receive(b) </a:t>
              </a:r>
              <a:r>
                <a:rPr kumimoji="1" lang="en-US" altLang="zh-CN" sz="2800">
                  <a:ea typeface="宋体" panose="02010600030101010101" pitchFamily="2" charset="-122"/>
                  <a:sym typeface="Symbol" panose="05050102010706020507" pitchFamily="18" charset="2"/>
                </a:rPr>
                <a:t></a:t>
              </a:r>
            </a:p>
            <a:p>
              <a:pPr algn="ctr"/>
              <a:endParaRPr kumimoji="1" lang="en-US" altLang="zh-CN" sz="2800">
                <a:ea typeface="宋体" panose="02010600030101010101" pitchFamily="2" charset="-122"/>
                <a:sym typeface="Symbol" panose="05050102010706020507" pitchFamily="18" charset="2"/>
              </a:endParaRPr>
            </a:p>
            <a:p>
              <a:pPr algn="ctr"/>
              <a:endParaRPr kumimoji="1" lang="en-US" altLang="zh-CN" sz="2800">
                <a:ea typeface="宋体" panose="02010600030101010101" pitchFamily="2" charset="-122"/>
                <a:sym typeface="Symbol" panose="05050102010706020507" pitchFamily="18" charset="2"/>
              </a:endParaRPr>
            </a:p>
            <a:p>
              <a:pPr algn="ctr"/>
              <a:endParaRPr kumimoji="1" lang="en-US" altLang="zh-CN" sz="2800">
                <a:ea typeface="宋体" panose="02010600030101010101" pitchFamily="2" charset="-122"/>
                <a:sym typeface="Symbol" panose="05050102010706020507" pitchFamily="18" charset="2"/>
              </a:endParaRPr>
            </a:p>
            <a:p>
              <a:pPr algn="ctr">
                <a:spcBef>
                  <a:spcPct val="5000"/>
                </a:spcBef>
              </a:pPr>
              <a:r>
                <a:rPr kumimoji="1" lang="en-US" altLang="zh-CN" sz="2800">
                  <a:ea typeface="宋体" panose="02010600030101010101" pitchFamily="2" charset="-122"/>
                  <a:sym typeface="Symbol" panose="05050102010706020507" pitchFamily="18" charset="2"/>
                </a:rPr>
                <a:t>sender:A</a:t>
              </a:r>
            </a:p>
            <a:p>
              <a:pPr algn="ctr">
                <a:spcBef>
                  <a:spcPct val="5000"/>
                </a:spcBef>
              </a:pPr>
              <a:r>
                <a:rPr kumimoji="1" lang="en-US" altLang="zh-CN" sz="2800">
                  <a:ea typeface="宋体" panose="02010600030101010101" pitchFamily="2" charset="-122"/>
                  <a:sym typeface="Symbol" panose="05050102010706020507" pitchFamily="18" charset="2"/>
                </a:rPr>
                <a:t>size:5</a:t>
              </a:r>
            </a:p>
            <a:p>
              <a:pPr algn="ctr">
                <a:spcBef>
                  <a:spcPct val="5000"/>
                </a:spcBef>
              </a:pPr>
              <a:r>
                <a:rPr kumimoji="1" lang="en-US" altLang="zh-CN" sz="2800">
                  <a:ea typeface="宋体" panose="02010600030101010101" pitchFamily="2" charset="-122"/>
                  <a:sym typeface="Symbol" panose="05050102010706020507" pitchFamily="18" charset="2"/>
                </a:rPr>
                <a:t>text:Hello</a:t>
              </a:r>
            </a:p>
          </p:txBody>
        </p:sp>
        <p:sp>
          <p:nvSpPr>
            <p:cNvPr id="228384" name="Line 32"/>
            <p:cNvSpPr>
              <a:spLocks noChangeShapeType="1"/>
            </p:cNvSpPr>
            <p:nvPr/>
          </p:nvSpPr>
          <p:spPr bwMode="auto">
            <a:xfrm>
              <a:off x="3958" y="227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5" name="Line 33"/>
            <p:cNvSpPr>
              <a:spLocks noChangeShapeType="1"/>
            </p:cNvSpPr>
            <p:nvPr/>
          </p:nvSpPr>
          <p:spPr bwMode="auto">
            <a:xfrm>
              <a:off x="3964" y="2544"/>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6" name="Line 34"/>
            <p:cNvSpPr>
              <a:spLocks noChangeShapeType="1"/>
            </p:cNvSpPr>
            <p:nvPr/>
          </p:nvSpPr>
          <p:spPr bwMode="auto">
            <a:xfrm>
              <a:off x="3959" y="286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7" name="Line 35"/>
            <p:cNvSpPr>
              <a:spLocks noChangeShapeType="1"/>
            </p:cNvSpPr>
            <p:nvPr/>
          </p:nvSpPr>
          <p:spPr bwMode="auto">
            <a:xfrm>
              <a:off x="3965" y="1955"/>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8" name="Line 36"/>
            <p:cNvSpPr>
              <a:spLocks noChangeShapeType="1"/>
            </p:cNvSpPr>
            <p:nvPr/>
          </p:nvSpPr>
          <p:spPr bwMode="auto">
            <a:xfrm>
              <a:off x="5119" y="843"/>
              <a:ext cx="23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9" name="Line 37"/>
            <p:cNvSpPr>
              <a:spLocks noChangeShapeType="1"/>
            </p:cNvSpPr>
            <p:nvPr/>
          </p:nvSpPr>
          <p:spPr bwMode="auto">
            <a:xfrm>
              <a:off x="5351" y="844"/>
              <a:ext cx="0" cy="41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0" name="Line 38"/>
            <p:cNvSpPr>
              <a:spLocks noChangeShapeType="1"/>
            </p:cNvSpPr>
            <p:nvPr/>
          </p:nvSpPr>
          <p:spPr bwMode="auto">
            <a:xfrm flipH="1">
              <a:off x="3683" y="1256"/>
              <a:ext cx="166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1" name="Line 39"/>
            <p:cNvSpPr>
              <a:spLocks noChangeShapeType="1"/>
            </p:cNvSpPr>
            <p:nvPr/>
          </p:nvSpPr>
          <p:spPr bwMode="auto">
            <a:xfrm>
              <a:off x="3683" y="1256"/>
              <a:ext cx="0" cy="95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2" name="Line 40"/>
            <p:cNvSpPr>
              <a:spLocks noChangeShapeType="1"/>
            </p:cNvSpPr>
            <p:nvPr/>
          </p:nvSpPr>
          <p:spPr bwMode="auto">
            <a:xfrm>
              <a:off x="3683" y="2210"/>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3" name="Text Box 41"/>
            <p:cNvSpPr txBox="1">
              <a:spLocks noChangeArrowheads="1"/>
            </p:cNvSpPr>
            <p:nvPr/>
          </p:nvSpPr>
          <p:spPr bwMode="auto">
            <a:xfrm>
              <a:off x="3452" y="2119"/>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b</a:t>
              </a:r>
            </a:p>
          </p:txBody>
        </p:sp>
        <p:sp>
          <p:nvSpPr>
            <p:cNvPr id="228394" name="Text Box 42"/>
            <p:cNvSpPr txBox="1">
              <a:spLocks noChangeArrowheads="1"/>
            </p:cNvSpPr>
            <p:nvPr/>
          </p:nvSpPr>
          <p:spPr bwMode="auto">
            <a:xfrm>
              <a:off x="3941" y="118"/>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anose="02010600030101010101" pitchFamily="2" charset="-122"/>
                </a:rPr>
                <a:t>进程</a:t>
              </a:r>
              <a:r>
                <a:rPr kumimoji="1" lang="en-US" altLang="zh-CN" sz="2800">
                  <a:ea typeface="宋体" panose="02010600030101010101" pitchFamily="2" charset="-122"/>
                </a:rPr>
                <a:t>B</a:t>
              </a:r>
            </a:p>
          </p:txBody>
        </p:sp>
        <p:sp>
          <p:nvSpPr>
            <p:cNvPr id="228395" name="AutoShape 43"/>
            <p:cNvSpPr>
              <a:spLocks/>
            </p:cNvSpPr>
            <p:nvPr/>
          </p:nvSpPr>
          <p:spPr bwMode="auto">
            <a:xfrm>
              <a:off x="547" y="2244"/>
              <a:ext cx="56" cy="748"/>
            </a:xfrm>
            <a:prstGeom prst="leftBrace">
              <a:avLst>
                <a:gd name="adj1" fmla="val 111310"/>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6" name="Text Box 44"/>
            <p:cNvSpPr txBox="1">
              <a:spLocks noChangeArrowheads="1"/>
            </p:cNvSpPr>
            <p:nvPr/>
          </p:nvSpPr>
          <p:spPr bwMode="auto">
            <a:xfrm>
              <a:off x="5371" y="2230"/>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lang="zh-CN" altLang="en-US" sz="2000">
                  <a:ea typeface="宋体" panose="02010600030101010101" pitchFamily="2" charset="-122"/>
                </a:rPr>
                <a:t>接收区</a:t>
              </a:r>
              <a:endParaRPr kumimoji="1" lang="zh-CN" altLang="en-US" sz="2000">
                <a:ea typeface="宋体" panose="02010600030101010101" pitchFamily="2" charset="-122"/>
              </a:endParaRPr>
            </a:p>
          </p:txBody>
        </p:sp>
        <p:sp>
          <p:nvSpPr>
            <p:cNvPr id="228397" name="Text Box 45"/>
            <p:cNvSpPr txBox="1">
              <a:spLocks noChangeArrowheads="1"/>
            </p:cNvSpPr>
            <p:nvPr/>
          </p:nvSpPr>
          <p:spPr bwMode="auto">
            <a:xfrm>
              <a:off x="5319" y="2753"/>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en-US" altLang="zh-CN">
                  <a:ea typeface="宋体" panose="02010600030101010101" pitchFamily="2" charset="-122"/>
                </a:rPr>
                <a:t>b</a:t>
              </a:r>
              <a:endParaRPr kumimoji="1" lang="en-US" altLang="zh-CN">
                <a:ea typeface="宋体" panose="02010600030101010101" pitchFamily="2" charset="-122"/>
              </a:endParaRPr>
            </a:p>
          </p:txBody>
        </p:sp>
        <p:sp>
          <p:nvSpPr>
            <p:cNvPr id="228398" name="AutoShape 46"/>
            <p:cNvSpPr>
              <a:spLocks/>
            </p:cNvSpPr>
            <p:nvPr/>
          </p:nvSpPr>
          <p:spPr bwMode="auto">
            <a:xfrm>
              <a:off x="5287" y="2244"/>
              <a:ext cx="78" cy="774"/>
            </a:xfrm>
            <a:prstGeom prst="rightBrace">
              <a:avLst>
                <a:gd name="adj1" fmla="val 82692"/>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9" name="AutoShape 47"/>
            <p:cNvSpPr>
              <a:spLocks noChangeArrowheads="1"/>
            </p:cNvSpPr>
            <p:nvPr/>
          </p:nvSpPr>
          <p:spPr bwMode="auto">
            <a:xfrm>
              <a:off x="1943" y="2573"/>
              <a:ext cx="378" cy="241"/>
            </a:xfrm>
            <a:prstGeom prst="rightArrow">
              <a:avLst>
                <a:gd name="adj1" fmla="val 50000"/>
                <a:gd name="adj2" fmla="val 39212"/>
              </a:avLst>
            </a:prstGeom>
            <a:solidFill>
              <a:srgbClr val="FFFFFF"/>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0" name="AutoShape 48"/>
            <p:cNvSpPr>
              <a:spLocks noChangeArrowheads="1"/>
            </p:cNvSpPr>
            <p:nvPr/>
          </p:nvSpPr>
          <p:spPr bwMode="auto">
            <a:xfrm>
              <a:off x="3447" y="2588"/>
              <a:ext cx="465" cy="240"/>
            </a:xfrm>
            <a:prstGeom prst="rightArrow">
              <a:avLst>
                <a:gd name="adj1" fmla="val 50000"/>
                <a:gd name="adj2" fmla="val 48438"/>
              </a:avLst>
            </a:prstGeom>
            <a:solidFill>
              <a:srgbClr val="FFFFFF"/>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1" name="Text Box 49"/>
            <p:cNvSpPr txBox="1">
              <a:spLocks noChangeArrowheads="1"/>
            </p:cNvSpPr>
            <p:nvPr/>
          </p:nvSpPr>
          <p:spPr bwMode="auto">
            <a:xfrm>
              <a:off x="2074" y="1845"/>
              <a:ext cx="15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a:ea typeface="宋体" panose="02010600030101010101" pitchFamily="2" charset="-122"/>
                </a:rPr>
                <a:t>第一个消息缓冲区</a:t>
              </a:r>
            </a:p>
          </p:txBody>
        </p:sp>
        <p:sp>
          <p:nvSpPr>
            <p:cNvPr id="228402" name="Text Box 50"/>
            <p:cNvSpPr txBox="1">
              <a:spLocks noChangeArrowheads="1"/>
            </p:cNvSpPr>
            <p:nvPr/>
          </p:nvSpPr>
          <p:spPr bwMode="auto">
            <a:xfrm>
              <a:off x="1367" y="3439"/>
              <a:ext cx="323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dirty="0">
                  <a:solidFill>
                    <a:srgbClr val="000066"/>
                  </a:solidFill>
                  <a:ea typeface="仿宋_GB2312" pitchFamily="49" charset="-122"/>
                </a:rPr>
                <a:t>图</a:t>
              </a:r>
              <a:r>
                <a:rPr kumimoji="1" lang="en-US" altLang="zh-CN" sz="2800" dirty="0" smtClean="0">
                  <a:solidFill>
                    <a:srgbClr val="000066"/>
                  </a:solidFill>
                  <a:ea typeface="仿宋_GB2312" pitchFamily="49" charset="-122"/>
                </a:rPr>
                <a:t>2-17  </a:t>
              </a:r>
              <a:r>
                <a:rPr kumimoji="1" lang="zh-CN" altLang="en-US" sz="2800" dirty="0">
                  <a:solidFill>
                    <a:srgbClr val="000066"/>
                  </a:solidFill>
                  <a:ea typeface="仿宋_GB2312" pitchFamily="49" charset="-122"/>
                </a:rPr>
                <a:t>消息缓冲通信</a:t>
              </a:r>
            </a:p>
          </p:txBody>
        </p:sp>
      </p:grpSp>
      <p:sp>
        <p:nvSpPr>
          <p:cNvPr id="228403" name="Text Box 51"/>
          <p:cNvSpPr txBox="1">
            <a:spLocks noChangeArrowheads="1"/>
          </p:cNvSpPr>
          <p:nvPr/>
        </p:nvSpPr>
        <p:spPr bwMode="auto">
          <a:xfrm>
            <a:off x="355600" y="231775"/>
            <a:ext cx="82010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a typeface="宋体" panose="02010600030101010101" pitchFamily="2" charset="-122"/>
              </a:rPr>
              <a:t>消息缓冲队列通信原理如图</a:t>
            </a:r>
            <a:r>
              <a:rPr kumimoji="1" lang="en-US" altLang="zh-CN" sz="3200" dirty="0" smtClean="0">
                <a:solidFill>
                  <a:srgbClr val="0000FF"/>
                </a:solidFill>
                <a:ea typeface="宋体" panose="02010600030101010101" pitchFamily="2" charset="-122"/>
              </a:rPr>
              <a:t>2-17(</a:t>
            </a:r>
            <a:r>
              <a:rPr kumimoji="1" lang="zh-CN" altLang="en-US" sz="3200" dirty="0">
                <a:solidFill>
                  <a:srgbClr val="0000FF"/>
                </a:solidFill>
                <a:ea typeface="宋体" panose="02010600030101010101" pitchFamily="2" charset="-122"/>
              </a:rPr>
              <a:t>下图</a:t>
            </a:r>
            <a:r>
              <a:rPr kumimoji="1" lang="en-US" altLang="zh-CN" sz="3200" dirty="0">
                <a:solidFill>
                  <a:srgbClr val="0000FF"/>
                </a:solidFill>
                <a:ea typeface="宋体" panose="02010600030101010101" pitchFamily="2" charset="-122"/>
              </a:rPr>
              <a:t>)</a:t>
            </a:r>
            <a:r>
              <a:rPr kumimoji="1" lang="zh-CN" altLang="en-US" sz="3200" dirty="0">
                <a:solidFill>
                  <a:srgbClr val="0000FF"/>
                </a:solidFill>
                <a:ea typeface="宋体" panose="02010600030101010101" pitchFamily="2" charset="-122"/>
              </a:rPr>
              <a:t>所示。</a:t>
            </a:r>
          </a:p>
        </p:txBody>
      </p:sp>
    </p:spTree>
    <p:extLst>
      <p:ext uri="{BB962C8B-B14F-4D97-AF65-F5344CB8AC3E}">
        <p14:creationId xmlns:p14="http://schemas.microsoft.com/office/powerpoint/2010/main" val="1353496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wipe(left)">
                                      <p:cBhvr>
                                        <p:cTn id="7" dur="2000"/>
                                        <p:tgtEl>
                                          <p:spTgt spid="22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idx="1"/>
          </p:nvPr>
        </p:nvSpPr>
        <p:spPr>
          <a:xfrm>
            <a:off x="2051720" y="548680"/>
            <a:ext cx="5328592" cy="801688"/>
          </a:xfrm>
        </p:spPr>
        <p:txBody>
          <a:bodyPr>
            <a:noAutofit/>
          </a:bodyPr>
          <a:lstStyle/>
          <a:p>
            <a:pPr marL="0" lvl="0" indent="0">
              <a:buClr>
                <a:srgbClr val="2F2F2F"/>
              </a:buClr>
              <a:buNone/>
            </a:pPr>
            <a:r>
              <a:rPr lang="en-US" altLang="zh-CN" dirty="0">
                <a:solidFill>
                  <a:prstClr val="black"/>
                </a:solidFill>
                <a:latin typeface="黑体" pitchFamily="2" charset="-122"/>
                <a:ea typeface="黑体" pitchFamily="2" charset="-122"/>
              </a:rPr>
              <a:t>2</a:t>
            </a:r>
            <a:r>
              <a:rPr lang="zh-CN" altLang="en-US" dirty="0">
                <a:solidFill>
                  <a:prstClr val="black"/>
                </a:solidFill>
                <a:latin typeface="黑体" pitchFamily="2" charset="-122"/>
                <a:ea typeface="黑体" pitchFamily="2" charset="-122"/>
              </a:rPr>
              <a:t>、进程的基本状态及转换</a:t>
            </a:r>
          </a:p>
        </p:txBody>
      </p:sp>
      <p:sp>
        <p:nvSpPr>
          <p:cNvPr id="7" name="灯片编号占位符 5"/>
          <p:cNvSpPr>
            <a:spLocks noGrp="1"/>
          </p:cNvSpPr>
          <p:nvPr>
            <p:ph type="sldNum" sz="quarter" idx="12"/>
          </p:nvPr>
        </p:nvSpPr>
        <p:spPr/>
        <p:txBody>
          <a:bodyPr/>
          <a:lstStyle/>
          <a:p>
            <a:pPr>
              <a:defRPr/>
            </a:pPr>
            <a:fld id="{FF1F03CC-6939-4333-88A4-69961AF1B01C}" type="slidenum">
              <a:rPr lang="en-US" altLang="zh-CN"/>
              <a:pPr>
                <a:defRPr/>
              </a:pPr>
              <a:t>11</a:t>
            </a:fld>
            <a:endParaRPr lang="en-US" altLang="zh-CN"/>
          </a:p>
        </p:txBody>
      </p:sp>
      <p:sp>
        <p:nvSpPr>
          <p:cNvPr id="69636" name="Text Box 3"/>
          <p:cNvSpPr txBox="1">
            <a:spLocks noChangeArrowheads="1"/>
          </p:cNvSpPr>
          <p:nvPr/>
        </p:nvSpPr>
        <p:spPr bwMode="auto">
          <a:xfrm>
            <a:off x="457200" y="16002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进程的三种基本状态的转换：</a:t>
            </a:r>
          </a:p>
        </p:txBody>
      </p:sp>
      <p:pic>
        <p:nvPicPr>
          <p:cNvPr id="69637" name="Picture 4" descr="OS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9387"/>
            <a:ext cx="390525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5"/>
          <p:cNvSpPr txBox="1">
            <a:spLocks noChangeArrowheads="1"/>
          </p:cNvSpPr>
          <p:nvPr/>
        </p:nvSpPr>
        <p:spPr bwMode="auto">
          <a:xfrm>
            <a:off x="609600" y="3386138"/>
            <a:ext cx="41148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进程调度</a:t>
            </a:r>
            <a:r>
              <a:rPr lang="zh-CN" altLang="en-US" b="1">
                <a:solidFill>
                  <a:srgbClr val="000000"/>
                </a:solidFill>
                <a:latin typeface="Times New Roman" pitchFamily="18" charset="0"/>
              </a:rPr>
              <a:t>：就绪态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Times New Roman" pitchFamily="18" charset="0"/>
              </a:rPr>
              <a:t>执行态</a:t>
            </a:r>
          </a:p>
          <a:p>
            <a:pPr eaLnBrk="1" fontAlgn="base" hangingPunct="1">
              <a:spcBef>
                <a:spcPct val="50000"/>
              </a:spcBef>
              <a:spcAft>
                <a:spcPct val="0"/>
              </a:spcAft>
            </a:pPr>
            <a:r>
              <a:rPr lang="zh-CN" altLang="en-US" b="1">
                <a:solidFill>
                  <a:srgbClr val="000000"/>
                </a:solidFill>
                <a:latin typeface="黑体" pitchFamily="2" charset="-122"/>
                <a:ea typeface="黑体" pitchFamily="2" charset="-122"/>
              </a:rPr>
              <a:t>时间片完</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p>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请求</a:t>
            </a:r>
            <a:r>
              <a:rPr lang="en-US" altLang="zh-CN" b="1">
                <a:solidFill>
                  <a:srgbClr val="000000"/>
                </a:solidFill>
                <a:latin typeface="Times New Roman" pitchFamily="18" charset="0"/>
                <a:ea typeface="黑体" pitchFamily="2" charset="-122"/>
              </a:rPr>
              <a:t>I/O</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阻塞态</a:t>
            </a:r>
            <a:r>
              <a:rPr lang="zh-CN" altLang="en-US" b="1">
                <a:solidFill>
                  <a:srgbClr val="000000"/>
                </a:solidFill>
                <a:latin typeface="Times New Roman" pitchFamily="18" charset="0"/>
              </a:rPr>
              <a:t> </a:t>
            </a:r>
          </a:p>
          <a:p>
            <a:pPr eaLnBrk="1" fontAlgn="base" hangingPunct="1">
              <a:spcBef>
                <a:spcPct val="50000"/>
              </a:spcBef>
              <a:spcAft>
                <a:spcPct val="0"/>
              </a:spcAft>
            </a:pPr>
            <a:r>
              <a:rPr lang="en-US" altLang="zh-CN" b="1">
                <a:solidFill>
                  <a:srgbClr val="000000"/>
                </a:solidFill>
                <a:latin typeface="Times New Roman" pitchFamily="18" charset="0"/>
              </a:rPr>
              <a:t>I/O</a:t>
            </a:r>
            <a:r>
              <a:rPr lang="zh-CN" altLang="en-US" b="1">
                <a:solidFill>
                  <a:srgbClr val="000000"/>
                </a:solidFill>
                <a:latin typeface="黑体" pitchFamily="2" charset="-122"/>
                <a:ea typeface="黑体" pitchFamily="2" charset="-122"/>
              </a:rPr>
              <a:t>完成</a:t>
            </a:r>
            <a:r>
              <a:rPr lang="zh-CN" altLang="en-US" b="1">
                <a:solidFill>
                  <a:srgbClr val="000000"/>
                </a:solidFill>
                <a:latin typeface="宋体" pitchFamily="2" charset="-122"/>
              </a:rPr>
              <a:t>：阻塞态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r>
              <a:rPr lang="zh-CN" altLang="en-US">
                <a:solidFill>
                  <a:srgbClr val="000000"/>
                </a:solidFill>
              </a:rPr>
              <a:t> </a:t>
            </a:r>
          </a:p>
        </p:txBody>
      </p:sp>
      <p:sp>
        <p:nvSpPr>
          <p:cNvPr id="69639" name="Text Box 6"/>
          <p:cNvSpPr txBox="1">
            <a:spLocks noChangeArrowheads="1"/>
          </p:cNvSpPr>
          <p:nvPr/>
        </p:nvSpPr>
        <p:spPr bwMode="auto">
          <a:xfrm>
            <a:off x="152400" y="2667000"/>
            <a:ext cx="5403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FF3300"/>
                </a:solidFill>
              </a:rPr>
              <a:t>引起进程状态转换的典型事件：</a:t>
            </a:r>
          </a:p>
        </p:txBody>
      </p:sp>
      <p:sp>
        <p:nvSpPr>
          <p:cNvPr id="2" name="TextBox 1"/>
          <p:cNvSpPr txBox="1"/>
          <p:nvPr/>
        </p:nvSpPr>
        <p:spPr>
          <a:xfrm>
            <a:off x="5009527" y="5723964"/>
            <a:ext cx="742511" cy="369332"/>
          </a:xfrm>
          <a:prstGeom prst="rect">
            <a:avLst/>
          </a:prstGeom>
          <a:solidFill>
            <a:schemeClr val="bg2"/>
          </a:solidFill>
        </p:spPr>
        <p:txBody>
          <a:bodyPr wrap="none" rtlCol="0">
            <a:spAutoFit/>
          </a:bodyPr>
          <a:lstStyle/>
          <a:p>
            <a:r>
              <a:rPr lang="zh-CN" altLang="en-US" dirty="0" smtClean="0"/>
              <a:t>图</a:t>
            </a:r>
            <a:r>
              <a:rPr lang="en-US" altLang="zh-CN" dirty="0" smtClean="0"/>
              <a:t>2-5</a:t>
            </a:r>
            <a:endParaRPr lang="zh-CN" altLang="en-US" dirty="0"/>
          </a:p>
        </p:txBody>
      </p:sp>
    </p:spTree>
    <p:extLst>
      <p:ext uri="{BB962C8B-B14F-4D97-AF65-F5344CB8AC3E}">
        <p14:creationId xmlns:p14="http://schemas.microsoft.com/office/powerpoint/2010/main" val="35090980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27FC52E-4E03-476D-BBB7-A4D7FF89258A}" type="slidenum">
              <a:rPr lang="en-US" altLang="zh-CN"/>
              <a:pPr/>
              <a:t>110</a:t>
            </a:fld>
            <a:endParaRPr lang="en-US" altLang="zh-CN"/>
          </a:p>
        </p:txBody>
      </p:sp>
      <p:sp>
        <p:nvSpPr>
          <p:cNvPr id="226306" name="Text Box 2"/>
          <p:cNvSpPr txBox="1">
            <a:spLocks noChangeArrowheads="1"/>
          </p:cNvSpPr>
          <p:nvPr/>
        </p:nvSpPr>
        <p:spPr bwMode="auto">
          <a:xfrm>
            <a:off x="574675" y="320675"/>
            <a:ext cx="624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2.</a:t>
            </a:r>
            <a:r>
              <a:rPr kumimoji="1" lang="zh-CN" altLang="en-US" sz="3600">
                <a:solidFill>
                  <a:srgbClr val="0000FF"/>
                </a:solidFill>
                <a:latin typeface="楷体_GB2312" pitchFamily="49" charset="-122"/>
              </a:rPr>
              <a:t>发送原语</a:t>
            </a:r>
          </a:p>
        </p:txBody>
      </p:sp>
      <p:sp>
        <p:nvSpPr>
          <p:cNvPr id="226307" name="Text Box 3"/>
          <p:cNvSpPr txBox="1">
            <a:spLocks noChangeArrowheads="1"/>
          </p:cNvSpPr>
          <p:nvPr/>
        </p:nvSpPr>
        <p:spPr bwMode="auto">
          <a:xfrm>
            <a:off x="715963" y="1168400"/>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anose="02010600030101010101" pitchFamily="2" charset="-122"/>
              </a:rPr>
              <a:t>send(</a:t>
            </a:r>
            <a:r>
              <a:rPr kumimoji="1" lang="en-US" altLang="zh-CN" sz="2400" dirty="0" err="1">
                <a:ea typeface="宋体" panose="02010600030101010101" pitchFamily="2" charset="-122"/>
              </a:rPr>
              <a:t>receiver,a</a:t>
            </a:r>
            <a:r>
              <a:rPr kumimoji="1" lang="en-US" altLang="zh-CN" sz="2400" dirty="0">
                <a:ea typeface="宋体" panose="02010600030101010101" pitchFamily="2" charset="-122"/>
              </a:rPr>
              <a:t>) </a:t>
            </a:r>
            <a:r>
              <a:rPr kumimoji="1" lang="en-US" altLang="zh-CN" sz="3600" dirty="0">
                <a:ea typeface="宋体" panose="02010600030101010101" pitchFamily="2" charset="-122"/>
              </a:rPr>
              <a:t>{</a:t>
            </a:r>
            <a:endParaRPr kumimoji="1" lang="en-US" altLang="zh-CN" sz="2400" dirty="0">
              <a:ea typeface="宋体" panose="02010600030101010101" pitchFamily="2" charset="-122"/>
            </a:endParaRPr>
          </a:p>
          <a:p>
            <a:pPr lvl="1" algn="just">
              <a:spcBef>
                <a:spcPct val="10000"/>
              </a:spcBef>
            </a:pPr>
            <a:r>
              <a:rPr kumimoji="1" lang="en-US" altLang="zh-CN" sz="2400" dirty="0" err="1">
                <a:ea typeface="宋体" panose="02010600030101010101" pitchFamily="2" charset="-122"/>
              </a:rPr>
              <a:t>getbuf</a:t>
            </a:r>
            <a:r>
              <a:rPr kumimoji="1" lang="en-US" altLang="zh-CN" sz="2400" dirty="0">
                <a:ea typeface="宋体" panose="02010600030101010101" pitchFamily="2" charset="-122"/>
              </a:rPr>
              <a:t>(</a:t>
            </a:r>
            <a:r>
              <a:rPr kumimoji="1" lang="en-US" altLang="zh-CN" sz="2400" dirty="0" err="1">
                <a:ea typeface="宋体" panose="02010600030101010101" pitchFamily="2" charset="-122"/>
              </a:rPr>
              <a:t>a.size,i</a:t>
            </a:r>
            <a:r>
              <a:rPr kumimoji="1" lang="en-US" altLang="zh-CN" sz="2400" dirty="0">
                <a:ea typeface="宋体" panose="02010600030101010101" pitchFamily="2" charset="-122"/>
              </a:rPr>
              <a:t>);         </a:t>
            </a:r>
            <a:r>
              <a:rPr kumimoji="1" lang="zh-CN" altLang="en-US" sz="2400" dirty="0">
                <a:solidFill>
                  <a:srgbClr val="CC6600"/>
                </a:solidFill>
                <a:ea typeface="宋体" panose="02010600030101010101" pitchFamily="2" charset="-122"/>
              </a:rPr>
              <a:t>根据</a:t>
            </a:r>
            <a:r>
              <a:rPr kumimoji="1" lang="en-US" altLang="zh-CN" sz="2400" dirty="0" err="1">
                <a:solidFill>
                  <a:srgbClr val="CC6600"/>
                </a:solidFill>
                <a:ea typeface="宋体" panose="02010600030101010101" pitchFamily="2" charset="-122"/>
              </a:rPr>
              <a:t>a.size</a:t>
            </a:r>
            <a:r>
              <a:rPr kumimoji="1" lang="zh-CN" altLang="en-US" sz="2400" dirty="0">
                <a:solidFill>
                  <a:srgbClr val="CC6600"/>
                </a:solidFill>
                <a:ea typeface="宋体" panose="02010600030101010101" pitchFamily="2" charset="-122"/>
              </a:rPr>
              <a:t>申请缓冲区</a:t>
            </a:r>
            <a:r>
              <a:rPr kumimoji="1" lang="en-US" altLang="zh-CN" sz="2400" dirty="0" err="1">
                <a:solidFill>
                  <a:srgbClr val="CC6600"/>
                </a:solidFill>
                <a:ea typeface="宋体" panose="02010600030101010101" pitchFamily="2" charset="-122"/>
              </a:rPr>
              <a:t>i</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i.sender</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a.sender</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i.size</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a.size</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i.text</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a.text</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i.next</a:t>
            </a:r>
            <a:r>
              <a:rPr kumimoji="1" lang="en-US" altLang="zh-CN" sz="2400" dirty="0">
                <a:ea typeface="宋体" panose="02010600030101010101" pitchFamily="2" charset="-122"/>
              </a:rPr>
              <a:t> = 0; </a:t>
            </a:r>
          </a:p>
        </p:txBody>
      </p:sp>
      <p:sp>
        <p:nvSpPr>
          <p:cNvPr id="226308" name="AutoShape 4"/>
          <p:cNvSpPr>
            <a:spLocks noChangeArrowheads="1"/>
          </p:cNvSpPr>
          <p:nvPr/>
        </p:nvSpPr>
        <p:spPr bwMode="auto">
          <a:xfrm>
            <a:off x="4572000" y="2397126"/>
            <a:ext cx="2590800" cy="838200"/>
          </a:xfrm>
          <a:prstGeom prst="wedgeRectCallout">
            <a:avLst>
              <a:gd name="adj1" fmla="val 4287"/>
              <a:gd name="adj2" fmla="val 46593"/>
            </a:avLst>
          </a:prstGeom>
          <a:solidFill>
            <a:schemeClr val="bg1"/>
          </a:solidFill>
          <a:ln w="28575">
            <a:solidFill>
              <a:srgbClr val="00B050"/>
            </a:solidFill>
            <a:miter lim="800000"/>
            <a:headEnd/>
            <a:tailEnd/>
          </a:ln>
          <a:effectLst/>
          <a:extLst/>
        </p:spPr>
        <p:txBody>
          <a:bodyPr lIns="54000" tIns="46800" rIns="54000" bIns="46800"/>
          <a:lstStyle/>
          <a:p>
            <a:r>
              <a:rPr kumimoji="1" lang="zh-CN" altLang="en-US" sz="2400" dirty="0">
                <a:solidFill>
                  <a:srgbClr val="C00000"/>
                </a:solidFill>
                <a:ea typeface="宋体" panose="02010600030101010101" pitchFamily="2" charset="-122"/>
              </a:rPr>
              <a:t>将</a:t>
            </a:r>
            <a:r>
              <a:rPr kumimoji="1" lang="en-US" altLang="zh-CN" sz="2400" dirty="0">
                <a:solidFill>
                  <a:srgbClr val="C00000"/>
                </a:solidFill>
                <a:ea typeface="宋体" panose="02010600030101010101" pitchFamily="2" charset="-122"/>
              </a:rPr>
              <a:t>a</a:t>
            </a:r>
            <a:r>
              <a:rPr kumimoji="1" lang="zh-CN" altLang="en-US" sz="2400" dirty="0">
                <a:solidFill>
                  <a:srgbClr val="C00000"/>
                </a:solidFill>
                <a:ea typeface="宋体" panose="02010600030101010101" pitchFamily="2" charset="-122"/>
              </a:rPr>
              <a:t>中信息复制到消息缓冲区</a:t>
            </a:r>
            <a:r>
              <a:rPr kumimoji="1" lang="en-US" altLang="zh-CN" sz="2400" dirty="0" err="1">
                <a:solidFill>
                  <a:srgbClr val="C00000"/>
                </a:solidFill>
                <a:ea typeface="宋体" panose="02010600030101010101" pitchFamily="2" charset="-122"/>
              </a:rPr>
              <a:t>i</a:t>
            </a:r>
            <a:r>
              <a:rPr kumimoji="1" lang="zh-CN" altLang="en-US" sz="2400" dirty="0">
                <a:solidFill>
                  <a:srgbClr val="C00000"/>
                </a:solidFill>
                <a:ea typeface="宋体" panose="02010600030101010101" pitchFamily="2" charset="-122"/>
              </a:rPr>
              <a:t>中 </a:t>
            </a:r>
          </a:p>
        </p:txBody>
      </p:sp>
      <p:sp>
        <p:nvSpPr>
          <p:cNvPr id="226309" name="AutoShape 5"/>
          <p:cNvSpPr>
            <a:spLocks/>
          </p:cNvSpPr>
          <p:nvPr/>
        </p:nvSpPr>
        <p:spPr bwMode="auto">
          <a:xfrm>
            <a:off x="4274503" y="2233866"/>
            <a:ext cx="152400" cy="1295400"/>
          </a:xfrm>
          <a:prstGeom prst="rightBrace">
            <a:avLst>
              <a:gd name="adj1" fmla="val 70833"/>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6310" name="Text Box 6"/>
          <p:cNvSpPr txBox="1">
            <a:spLocks noChangeArrowheads="1"/>
          </p:cNvSpPr>
          <p:nvPr/>
        </p:nvSpPr>
        <p:spPr bwMode="auto">
          <a:xfrm>
            <a:off x="695325" y="3757613"/>
            <a:ext cx="8077200" cy="269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lvl="1" algn="just">
              <a:spcBef>
                <a:spcPct val="10000"/>
              </a:spcBef>
            </a:pPr>
            <a:r>
              <a:rPr kumimoji="1" lang="en-US" altLang="zh-CN" sz="2400" dirty="0" err="1">
                <a:ea typeface="宋体" panose="02010600030101010101" pitchFamily="2" charset="-122"/>
              </a:rPr>
              <a:t>getid</a:t>
            </a:r>
            <a:r>
              <a:rPr kumimoji="1" lang="en-US" altLang="zh-CN" sz="2400" dirty="0">
                <a:ea typeface="宋体" panose="02010600030101010101" pitchFamily="2" charset="-122"/>
              </a:rPr>
              <a:t>(PCB </a:t>
            </a:r>
            <a:r>
              <a:rPr kumimoji="1" lang="en-US" altLang="zh-CN" sz="2400" dirty="0" err="1">
                <a:ea typeface="宋体" panose="02010600030101010101" pitchFamily="2" charset="-122"/>
              </a:rPr>
              <a:t>set,receiver.j</a:t>
            </a:r>
            <a:r>
              <a:rPr kumimoji="1" lang="en-US" altLang="zh-CN" sz="2400" dirty="0">
                <a:ea typeface="宋体" panose="02010600030101010101" pitchFamily="2" charset="-122"/>
              </a:rPr>
              <a:t>); </a:t>
            </a:r>
            <a:r>
              <a:rPr kumimoji="1" lang="zh-CN" altLang="en-US" sz="2400" dirty="0">
                <a:solidFill>
                  <a:srgbClr val="CC6600"/>
                </a:solidFill>
                <a:ea typeface="宋体" panose="02010600030101010101" pitchFamily="2" charset="-122"/>
              </a:rPr>
              <a:t>获得接收进程内部标识符</a:t>
            </a:r>
          </a:p>
          <a:p>
            <a:pPr lvl="1" algn="just">
              <a:spcBef>
                <a:spcPct val="10000"/>
              </a:spcBef>
            </a:pPr>
            <a:r>
              <a:rPr kumimoji="1" lang="en-US" altLang="zh-CN" sz="2400" dirty="0">
                <a:ea typeface="宋体" panose="02010600030101010101" pitchFamily="2" charset="-122"/>
              </a:rPr>
              <a:t>wait(</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insert(</a:t>
            </a:r>
            <a:r>
              <a:rPr kumimoji="1" lang="en-US" altLang="zh-CN" sz="2400" dirty="0" err="1">
                <a:ea typeface="宋体" panose="02010600030101010101" pitchFamily="2" charset="-122"/>
              </a:rPr>
              <a:t>j.mq,i</a:t>
            </a:r>
            <a:r>
              <a:rPr kumimoji="1" lang="en-US" altLang="zh-CN" sz="2400" dirty="0">
                <a:ea typeface="宋体" panose="02010600030101010101" pitchFamily="2" charset="-122"/>
              </a:rPr>
              <a:t>);   </a:t>
            </a:r>
            <a:r>
              <a:rPr kumimoji="1" lang="zh-CN" altLang="en-US" sz="2400" dirty="0" smtClean="0">
                <a:solidFill>
                  <a:srgbClr val="CC6600"/>
                </a:solidFill>
                <a:ea typeface="宋体" panose="02010600030101010101" pitchFamily="2" charset="-122"/>
              </a:rPr>
              <a:t>将</a:t>
            </a:r>
            <a:r>
              <a:rPr kumimoji="1" lang="zh-CN" altLang="en-US" sz="2400" dirty="0">
                <a:solidFill>
                  <a:srgbClr val="CC6600"/>
                </a:solidFill>
                <a:ea typeface="宋体" panose="02010600030101010101" pitchFamily="2" charset="-122"/>
              </a:rPr>
              <a:t>消息缓冲区插入到消息队列中</a:t>
            </a:r>
          </a:p>
          <a:p>
            <a:pPr lvl="1" algn="just">
              <a:spcBef>
                <a:spcPct val="10000"/>
              </a:spcBef>
            </a:pPr>
            <a:r>
              <a:rPr kumimoji="1" lang="en-US" altLang="zh-CN" sz="2400" dirty="0">
                <a:ea typeface="宋体" panose="02010600030101010101" pitchFamily="2" charset="-122"/>
              </a:rPr>
              <a:t>signal(</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signal(j.sm);     </a:t>
            </a:r>
            <a:r>
              <a:rPr kumimoji="1" lang="zh-CN" altLang="en-US" sz="2400" dirty="0" smtClean="0">
                <a:solidFill>
                  <a:srgbClr val="CC6600"/>
                </a:solidFill>
                <a:ea typeface="宋体" panose="02010600030101010101" pitchFamily="2" charset="-122"/>
              </a:rPr>
              <a:t>资源</a:t>
            </a:r>
            <a:r>
              <a:rPr kumimoji="1" lang="zh-CN" altLang="en-US" sz="2400" dirty="0">
                <a:solidFill>
                  <a:srgbClr val="CC6600"/>
                </a:solidFill>
                <a:ea typeface="宋体" panose="02010600030101010101" pitchFamily="2" charset="-122"/>
              </a:rPr>
              <a:t>数目增</a:t>
            </a:r>
            <a:r>
              <a:rPr kumimoji="1" lang="en-US" altLang="zh-CN" sz="2400" dirty="0">
                <a:solidFill>
                  <a:srgbClr val="CC6600"/>
                </a:solidFill>
                <a:ea typeface="宋体" panose="02010600030101010101" pitchFamily="2" charset="-122"/>
              </a:rPr>
              <a:t>1(</a:t>
            </a:r>
            <a:r>
              <a:rPr kumimoji="1" lang="zh-CN" altLang="en-US" sz="2400" dirty="0">
                <a:solidFill>
                  <a:srgbClr val="CC6600"/>
                </a:solidFill>
                <a:ea typeface="宋体" panose="02010600030101010101" pitchFamily="2" charset="-122"/>
              </a:rPr>
              <a:t>有可能唤醒接收进程</a:t>
            </a:r>
            <a:r>
              <a:rPr kumimoji="1" lang="en-US" altLang="zh-CN" sz="2400" dirty="0">
                <a:solidFill>
                  <a:srgbClr val="CC6600"/>
                </a:solidFill>
                <a:ea typeface="宋体" panose="02010600030101010101" pitchFamily="2" charset="-122"/>
              </a:rPr>
              <a:t>)</a:t>
            </a:r>
          </a:p>
          <a:p>
            <a:pPr algn="just">
              <a:spcBef>
                <a:spcPct val="10000"/>
              </a:spcBef>
            </a:pPr>
            <a:r>
              <a:rPr kumimoji="1" lang="en-US" altLang="zh-CN" sz="3600" dirty="0">
                <a:ea typeface="宋体" panose="02010600030101010101" pitchFamily="2" charset="-122"/>
              </a:rPr>
              <a:t>}</a:t>
            </a:r>
            <a:r>
              <a:rPr kumimoji="1" lang="en-US" altLang="zh-CN" sz="2400" dirty="0">
                <a:ea typeface="宋体" panose="02010600030101010101" pitchFamily="2" charset="-122"/>
              </a:rPr>
              <a:t> </a:t>
            </a:r>
          </a:p>
        </p:txBody>
      </p:sp>
    </p:spTree>
    <p:extLst>
      <p:ext uri="{BB962C8B-B14F-4D97-AF65-F5344CB8AC3E}">
        <p14:creationId xmlns:p14="http://schemas.microsoft.com/office/powerpoint/2010/main" val="41014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up)">
                                      <p:cBhvr>
                                        <p:cTn id="7" dur="500"/>
                                        <p:tgtEl>
                                          <p:spTgt spid="2263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wipe(up)">
                                      <p:cBhvr>
                                        <p:cTn id="10" dur="500"/>
                                        <p:tgtEl>
                                          <p:spTgt spid="2263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wipe(up)">
                                      <p:cBhvr>
                                        <p:cTn id="13" dur="500"/>
                                        <p:tgtEl>
                                          <p:spTgt spid="2263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6307">
                                            <p:txEl>
                                              <p:pRg st="3" end="3"/>
                                            </p:txEl>
                                          </p:spTgt>
                                        </p:tgtEl>
                                        <p:attrNameLst>
                                          <p:attrName>style.visibility</p:attrName>
                                        </p:attrNameLst>
                                      </p:cBhvr>
                                      <p:to>
                                        <p:strVal val="visible"/>
                                      </p:to>
                                    </p:set>
                                    <p:animEffect transition="in" filter="wipe(up)">
                                      <p:cBhvr>
                                        <p:cTn id="16" dur="500"/>
                                        <p:tgtEl>
                                          <p:spTgt spid="2263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6307">
                                            <p:txEl>
                                              <p:pRg st="4" end="4"/>
                                            </p:txEl>
                                          </p:spTgt>
                                        </p:tgtEl>
                                        <p:attrNameLst>
                                          <p:attrName>style.visibility</p:attrName>
                                        </p:attrNameLst>
                                      </p:cBhvr>
                                      <p:to>
                                        <p:strVal val="visible"/>
                                      </p:to>
                                    </p:set>
                                    <p:animEffect transition="in" filter="wipe(up)">
                                      <p:cBhvr>
                                        <p:cTn id="19" dur="500"/>
                                        <p:tgtEl>
                                          <p:spTgt spid="22630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26307">
                                            <p:txEl>
                                              <p:pRg st="5" end="5"/>
                                            </p:txEl>
                                          </p:spTgt>
                                        </p:tgtEl>
                                        <p:attrNameLst>
                                          <p:attrName>style.visibility</p:attrName>
                                        </p:attrNameLst>
                                      </p:cBhvr>
                                      <p:to>
                                        <p:strVal val="visible"/>
                                      </p:to>
                                    </p:set>
                                    <p:animEffect transition="in" filter="wipe(up)">
                                      <p:cBhvr>
                                        <p:cTn id="22" dur="500"/>
                                        <p:tgtEl>
                                          <p:spTgt spid="226307">
                                            <p:txEl>
                                              <p:pRg st="5" end="5"/>
                                            </p:txEl>
                                          </p:spTgt>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26309"/>
                                        </p:tgtEl>
                                        <p:attrNameLst>
                                          <p:attrName>style.visibility</p:attrName>
                                        </p:attrNameLst>
                                      </p:cBhvr>
                                      <p:to>
                                        <p:strVal val="visible"/>
                                      </p:to>
                                    </p:set>
                                  </p:childTnLst>
                                </p:cTn>
                              </p:par>
                            </p:childTnLst>
                          </p:cTn>
                        </p:par>
                        <p:par>
                          <p:cTn id="26" fill="hold" nodeType="afterGroup">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226308"/>
                                        </p:tgtEl>
                                        <p:attrNameLst>
                                          <p:attrName>style.visibility</p:attrName>
                                        </p:attrNameLst>
                                      </p:cBhvr>
                                      <p:to>
                                        <p:strVal val="visible"/>
                                      </p:to>
                                    </p:set>
                                    <p:anim calcmode="lin" valueType="num">
                                      <p:cBhvr additive="base">
                                        <p:cTn id="29" dur="500" fill="hold"/>
                                        <p:tgtEl>
                                          <p:spTgt spid="226308"/>
                                        </p:tgtEl>
                                        <p:attrNameLst>
                                          <p:attrName>ppt_x</p:attrName>
                                        </p:attrNameLst>
                                      </p:cBhvr>
                                      <p:tavLst>
                                        <p:tav tm="0">
                                          <p:val>
                                            <p:strVal val="1+#ppt_w/2"/>
                                          </p:val>
                                        </p:tav>
                                        <p:tav tm="100000">
                                          <p:val>
                                            <p:strVal val="#ppt_x"/>
                                          </p:val>
                                        </p:tav>
                                      </p:tavLst>
                                    </p:anim>
                                    <p:anim calcmode="lin" valueType="num">
                                      <p:cBhvr additive="base">
                                        <p:cTn id="30" dur="500" fill="hold"/>
                                        <p:tgtEl>
                                          <p:spTgt spid="22630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226310">
                                            <p:txEl>
                                              <p:pRg st="0" end="0"/>
                                            </p:txEl>
                                          </p:spTgt>
                                        </p:tgtEl>
                                        <p:attrNameLst>
                                          <p:attrName>style.visibility</p:attrName>
                                        </p:attrNameLst>
                                      </p:cBhvr>
                                      <p:to>
                                        <p:strVal val="visible"/>
                                      </p:to>
                                    </p:set>
                                    <p:animEffect transition="in" filter="wipe(up)">
                                      <p:cBhvr>
                                        <p:cTn id="34" dur="500"/>
                                        <p:tgtEl>
                                          <p:spTgt spid="226310">
                                            <p:txEl>
                                              <p:pRg st="0" end="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26310">
                                            <p:txEl>
                                              <p:pRg st="1" end="1"/>
                                            </p:txEl>
                                          </p:spTgt>
                                        </p:tgtEl>
                                        <p:attrNameLst>
                                          <p:attrName>style.visibility</p:attrName>
                                        </p:attrNameLst>
                                      </p:cBhvr>
                                      <p:to>
                                        <p:strVal val="visible"/>
                                      </p:to>
                                    </p:set>
                                    <p:animEffect transition="in" filter="wipe(up)">
                                      <p:cBhvr>
                                        <p:cTn id="37" dur="500"/>
                                        <p:tgtEl>
                                          <p:spTgt spid="226310">
                                            <p:txEl>
                                              <p:pRg st="1" end="1"/>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26310">
                                            <p:txEl>
                                              <p:pRg st="2" end="2"/>
                                            </p:txEl>
                                          </p:spTgt>
                                        </p:tgtEl>
                                        <p:attrNameLst>
                                          <p:attrName>style.visibility</p:attrName>
                                        </p:attrNameLst>
                                      </p:cBhvr>
                                      <p:to>
                                        <p:strVal val="visible"/>
                                      </p:to>
                                    </p:set>
                                    <p:animEffect transition="in" filter="wipe(up)">
                                      <p:cBhvr>
                                        <p:cTn id="40" dur="500"/>
                                        <p:tgtEl>
                                          <p:spTgt spid="226310">
                                            <p:txEl>
                                              <p:pRg st="2" end="2"/>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26310">
                                            <p:txEl>
                                              <p:pRg st="3" end="3"/>
                                            </p:txEl>
                                          </p:spTgt>
                                        </p:tgtEl>
                                        <p:attrNameLst>
                                          <p:attrName>style.visibility</p:attrName>
                                        </p:attrNameLst>
                                      </p:cBhvr>
                                      <p:to>
                                        <p:strVal val="visible"/>
                                      </p:to>
                                    </p:set>
                                    <p:animEffect transition="in" filter="wipe(up)">
                                      <p:cBhvr>
                                        <p:cTn id="43" dur="500"/>
                                        <p:tgtEl>
                                          <p:spTgt spid="226310">
                                            <p:txEl>
                                              <p:pRg st="3" end="3"/>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26310">
                                            <p:txEl>
                                              <p:pRg st="4" end="4"/>
                                            </p:txEl>
                                          </p:spTgt>
                                        </p:tgtEl>
                                        <p:attrNameLst>
                                          <p:attrName>style.visibility</p:attrName>
                                        </p:attrNameLst>
                                      </p:cBhvr>
                                      <p:to>
                                        <p:strVal val="visible"/>
                                      </p:to>
                                    </p:set>
                                    <p:animEffect transition="in" filter="wipe(up)">
                                      <p:cBhvr>
                                        <p:cTn id="46" dur="500"/>
                                        <p:tgtEl>
                                          <p:spTgt spid="226310">
                                            <p:txEl>
                                              <p:pRg st="4" end="4"/>
                                            </p:txEl>
                                          </p:spTgt>
                                        </p:tgtEl>
                                      </p:cBhvr>
                                    </p:animEffect>
                                  </p:childTnLst>
                                </p:cTn>
                              </p:par>
                            </p:childTnLst>
                          </p:cTn>
                        </p:par>
                      </p:childTnLst>
                    </p:cTn>
                  </p:par>
                  <p:par>
                    <p:cTn id="47" fill="hold">
                      <p:stCondLst>
                        <p:cond delay="indefinite"/>
                      </p:stCondLst>
                      <p:childTnLst>
                        <p:par>
                          <p:cTn id="48" fill="hold" nodeType="after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310">
                                            <p:txEl>
                                              <p:pRg st="5" end="5"/>
                                            </p:txEl>
                                          </p:spTgt>
                                        </p:tgtEl>
                                        <p:attrNameLst>
                                          <p:attrName>style.visibility</p:attrName>
                                        </p:attrNameLst>
                                      </p:cBhvr>
                                      <p:to>
                                        <p:strVal val="visible"/>
                                      </p:to>
                                    </p:set>
                                    <p:animEffect transition="in" filter="wipe(up)">
                                      <p:cBhvr>
                                        <p:cTn id="51" dur="500"/>
                                        <p:tgtEl>
                                          <p:spTgt spid="2263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P spid="226308" grpId="0" animBg="1" autoUpdateAnimBg="0"/>
      <p:bldP spid="226309" grpId="0" animBg="1"/>
      <p:bldP spid="226310"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3D790A9-CB5B-41FE-9EC1-85A2C53BB819}" type="slidenum">
              <a:rPr lang="en-US" altLang="zh-CN"/>
              <a:pPr/>
              <a:t>111</a:t>
            </a:fld>
            <a:endParaRPr lang="en-US" altLang="zh-CN"/>
          </a:p>
        </p:txBody>
      </p:sp>
      <p:sp>
        <p:nvSpPr>
          <p:cNvPr id="227330" name="Text Box 2"/>
          <p:cNvSpPr txBox="1">
            <a:spLocks noChangeArrowheads="1"/>
          </p:cNvSpPr>
          <p:nvPr/>
        </p:nvSpPr>
        <p:spPr bwMode="auto">
          <a:xfrm>
            <a:off x="657225" y="906463"/>
            <a:ext cx="4029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3.</a:t>
            </a:r>
            <a:r>
              <a:rPr kumimoji="1" lang="zh-CN" altLang="en-US" sz="3600">
                <a:solidFill>
                  <a:srgbClr val="0000FF"/>
                </a:solidFill>
                <a:latin typeface="楷体_GB2312" pitchFamily="49" charset="-122"/>
              </a:rPr>
              <a:t>接收原语 </a:t>
            </a:r>
          </a:p>
        </p:txBody>
      </p:sp>
      <p:sp>
        <p:nvSpPr>
          <p:cNvPr id="227331" name="Text Box 3"/>
          <p:cNvSpPr txBox="1">
            <a:spLocks noChangeArrowheads="1"/>
          </p:cNvSpPr>
          <p:nvPr/>
        </p:nvSpPr>
        <p:spPr bwMode="auto">
          <a:xfrm>
            <a:off x="838200" y="1484784"/>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anose="02010600030101010101" pitchFamily="2" charset="-122"/>
              </a:rPr>
              <a:t>receive(b) </a:t>
            </a:r>
            <a:r>
              <a:rPr kumimoji="1" lang="en-US" altLang="zh-CN" sz="3600" dirty="0">
                <a:ea typeface="宋体" panose="02010600030101010101" pitchFamily="2" charset="-122"/>
              </a:rPr>
              <a:t>{</a:t>
            </a:r>
            <a:endParaRPr kumimoji="1" lang="en-US" altLang="zh-CN" sz="2400" dirty="0">
              <a:ea typeface="宋体" panose="02010600030101010101" pitchFamily="2" charset="-122"/>
            </a:endParaRPr>
          </a:p>
          <a:p>
            <a:pPr lvl="1" algn="just">
              <a:spcBef>
                <a:spcPct val="10000"/>
              </a:spcBef>
            </a:pPr>
            <a:r>
              <a:rPr kumimoji="1" lang="en-US" altLang="zh-CN" sz="2400" dirty="0">
                <a:ea typeface="宋体" panose="02010600030101010101" pitchFamily="2" charset="-122"/>
              </a:rPr>
              <a:t>j = internal name;      </a:t>
            </a:r>
            <a:r>
              <a:rPr kumimoji="1" lang="en-US" altLang="zh-CN" sz="2400" dirty="0">
                <a:solidFill>
                  <a:srgbClr val="CC3300"/>
                </a:solidFill>
                <a:ea typeface="宋体" panose="02010600030101010101" pitchFamily="2" charset="-122"/>
              </a:rPr>
              <a:t>j</a:t>
            </a:r>
            <a:r>
              <a:rPr kumimoji="1" lang="zh-CN" altLang="en-US" sz="2400" dirty="0">
                <a:solidFill>
                  <a:srgbClr val="CC3300"/>
                </a:solidFill>
                <a:ea typeface="宋体" panose="02010600030101010101" pitchFamily="2" charset="-122"/>
              </a:rPr>
              <a:t>为接收进程内部标识符</a:t>
            </a:r>
            <a:r>
              <a:rPr kumimoji="1" lang="zh-CN" altLang="en-US" sz="2400" dirty="0">
                <a:ea typeface="宋体" panose="02010600030101010101" pitchFamily="2" charset="-122"/>
              </a:rPr>
              <a:t> </a:t>
            </a:r>
          </a:p>
          <a:p>
            <a:pPr lvl="1" algn="just">
              <a:spcBef>
                <a:spcPct val="10000"/>
              </a:spcBef>
            </a:pPr>
            <a:r>
              <a:rPr kumimoji="1" lang="en-US" altLang="zh-CN" sz="2400" dirty="0">
                <a:ea typeface="宋体" panose="02010600030101010101" pitchFamily="2" charset="-122"/>
              </a:rPr>
              <a:t>wait(j.sm);</a:t>
            </a:r>
          </a:p>
          <a:p>
            <a:pPr lvl="1" algn="just">
              <a:spcBef>
                <a:spcPct val="10000"/>
              </a:spcBef>
            </a:pPr>
            <a:r>
              <a:rPr kumimoji="1" lang="en-US" altLang="zh-CN" sz="2400" dirty="0">
                <a:ea typeface="宋体" panose="02010600030101010101" pitchFamily="2" charset="-122"/>
              </a:rPr>
              <a:t>wait(</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remove(</a:t>
            </a:r>
            <a:r>
              <a:rPr kumimoji="1" lang="en-US" altLang="zh-CN" sz="2400" dirty="0" err="1">
                <a:ea typeface="宋体" panose="02010600030101010101" pitchFamily="2" charset="-122"/>
              </a:rPr>
              <a:t>j.mq,i</a:t>
            </a:r>
            <a:r>
              <a:rPr kumimoji="1" lang="en-US" altLang="zh-CN" sz="2400" dirty="0">
                <a:ea typeface="宋体" panose="02010600030101010101" pitchFamily="2" charset="-122"/>
              </a:rPr>
              <a:t>);    </a:t>
            </a:r>
            <a:r>
              <a:rPr kumimoji="1" lang="zh-CN" altLang="en-US" sz="2400" dirty="0" smtClean="0">
                <a:solidFill>
                  <a:srgbClr val="CC3300"/>
                </a:solidFill>
                <a:ea typeface="宋体" panose="02010600030101010101" pitchFamily="2" charset="-122"/>
              </a:rPr>
              <a:t>将</a:t>
            </a:r>
            <a:r>
              <a:rPr kumimoji="1" lang="zh-CN" altLang="en-US" sz="2400" dirty="0">
                <a:solidFill>
                  <a:srgbClr val="CC3300"/>
                </a:solidFill>
                <a:ea typeface="宋体" panose="02010600030101010101" pitchFamily="2" charset="-122"/>
              </a:rPr>
              <a:t>消息队列中第一个消息</a:t>
            </a:r>
            <a:r>
              <a:rPr kumimoji="1" lang="en-US" altLang="zh-CN" sz="2400" dirty="0" err="1">
                <a:solidFill>
                  <a:srgbClr val="CC3300"/>
                </a:solidFill>
                <a:ea typeface="宋体" panose="02010600030101010101" pitchFamily="2" charset="-122"/>
              </a:rPr>
              <a:t>i</a:t>
            </a:r>
            <a:r>
              <a:rPr kumimoji="1" lang="zh-CN" altLang="en-US" sz="2400" dirty="0">
                <a:solidFill>
                  <a:srgbClr val="CC3300"/>
                </a:solidFill>
                <a:ea typeface="宋体" panose="02010600030101010101" pitchFamily="2" charset="-122"/>
              </a:rPr>
              <a:t>移出</a:t>
            </a:r>
          </a:p>
          <a:p>
            <a:pPr lvl="1" algn="just">
              <a:spcBef>
                <a:spcPct val="10000"/>
              </a:spcBef>
            </a:pPr>
            <a:r>
              <a:rPr kumimoji="1" lang="en-US" altLang="zh-CN" sz="2400" dirty="0">
                <a:ea typeface="宋体" panose="02010600030101010101" pitchFamily="2" charset="-122"/>
              </a:rPr>
              <a:t>signal(</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 </a:t>
            </a:r>
          </a:p>
        </p:txBody>
      </p:sp>
      <p:sp>
        <p:nvSpPr>
          <p:cNvPr id="227332" name="AutoShape 4"/>
          <p:cNvSpPr>
            <a:spLocks noChangeArrowheads="1"/>
          </p:cNvSpPr>
          <p:nvPr/>
        </p:nvSpPr>
        <p:spPr bwMode="auto">
          <a:xfrm>
            <a:off x="5220072" y="4410615"/>
            <a:ext cx="2895600" cy="838200"/>
          </a:xfrm>
          <a:prstGeom prst="wedgeRectCallout">
            <a:avLst>
              <a:gd name="adj1" fmla="val -34208"/>
              <a:gd name="adj2" fmla="val -47727"/>
            </a:avLst>
          </a:prstGeom>
          <a:solidFill>
            <a:schemeClr val="bg1"/>
          </a:solidFill>
          <a:ln w="12700">
            <a:solidFill>
              <a:srgbClr val="663300"/>
            </a:solidFill>
            <a:miter lim="800000"/>
            <a:headEnd/>
            <a:tailEnd/>
          </a:ln>
          <a:effectLst/>
          <a:extLst/>
        </p:spPr>
        <p:txBody>
          <a:bodyPr lIns="54000" tIns="46800" rIns="54000" bIns="46800"/>
          <a:lstStyle/>
          <a:p>
            <a:r>
              <a:rPr kumimoji="1" lang="zh-CN" altLang="en-US" sz="2400">
                <a:ea typeface="宋体" panose="02010600030101010101" pitchFamily="2" charset="-122"/>
              </a:rPr>
              <a:t>将消息缓冲区</a:t>
            </a:r>
            <a:r>
              <a:rPr kumimoji="1" lang="en-US" altLang="zh-CN" sz="2400">
                <a:ea typeface="宋体" panose="02010600030101010101" pitchFamily="2" charset="-122"/>
              </a:rPr>
              <a:t>i</a:t>
            </a:r>
            <a:r>
              <a:rPr kumimoji="1" lang="zh-CN" altLang="en-US" sz="2400">
                <a:ea typeface="宋体" panose="02010600030101010101" pitchFamily="2" charset="-122"/>
              </a:rPr>
              <a:t>中消息复制到接收区</a:t>
            </a:r>
            <a:r>
              <a:rPr kumimoji="1" lang="en-US" altLang="zh-CN" sz="2400">
                <a:ea typeface="宋体" panose="02010600030101010101" pitchFamily="2" charset="-122"/>
              </a:rPr>
              <a:t>b </a:t>
            </a:r>
          </a:p>
        </p:txBody>
      </p:sp>
      <p:sp>
        <p:nvSpPr>
          <p:cNvPr id="227333" name="AutoShape 5"/>
          <p:cNvSpPr>
            <a:spLocks/>
          </p:cNvSpPr>
          <p:nvPr/>
        </p:nvSpPr>
        <p:spPr bwMode="auto">
          <a:xfrm>
            <a:off x="4850130" y="4231767"/>
            <a:ext cx="228600" cy="1066800"/>
          </a:xfrm>
          <a:prstGeom prst="rightBrace">
            <a:avLst>
              <a:gd name="adj1" fmla="val 38889"/>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7334" name="Text Box 6"/>
          <p:cNvSpPr txBox="1">
            <a:spLocks noChangeArrowheads="1"/>
          </p:cNvSpPr>
          <p:nvPr/>
        </p:nvSpPr>
        <p:spPr bwMode="auto">
          <a:xfrm>
            <a:off x="823372" y="4157755"/>
            <a:ext cx="3589784" cy="18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pPr lvl="1" algn="just">
              <a:spcBef>
                <a:spcPct val="10000"/>
              </a:spcBef>
            </a:pPr>
            <a:r>
              <a:rPr kumimoji="1" lang="en-US" altLang="zh-CN" sz="2400" dirty="0" err="1">
                <a:ea typeface="宋体" panose="02010600030101010101" pitchFamily="2" charset="-122"/>
              </a:rPr>
              <a:t>b.sender</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i.sender</a:t>
            </a:r>
            <a:r>
              <a:rPr kumimoji="1" lang="en-US" altLang="zh-CN" sz="2400" dirty="0">
                <a:solidFill>
                  <a:srgbClr val="CC6600"/>
                </a:solidFill>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b.size</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i.size</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b.text</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i.text</a:t>
            </a:r>
            <a:r>
              <a:rPr kumimoji="1" lang="en-US" altLang="zh-CN" sz="2400" dirty="0">
                <a:solidFill>
                  <a:srgbClr val="CC6600"/>
                </a:solidFill>
                <a:ea typeface="宋体" panose="02010600030101010101" pitchFamily="2" charset="-122"/>
              </a:rPr>
              <a:t> </a:t>
            </a:r>
          </a:p>
          <a:p>
            <a:pPr algn="just">
              <a:spcBef>
                <a:spcPct val="0"/>
              </a:spcBef>
            </a:pPr>
            <a:r>
              <a:rPr kumimoji="1" lang="en-US" altLang="zh-CN" sz="3600" dirty="0">
                <a:ea typeface="宋体" panose="02010600030101010101" pitchFamily="2" charset="-122"/>
              </a:rPr>
              <a:t>}</a:t>
            </a:r>
            <a:r>
              <a:rPr kumimoji="1" lang="en-US" altLang="zh-CN" sz="2400" dirty="0">
                <a:ea typeface="宋体" panose="02010600030101010101" pitchFamily="2" charset="-122"/>
              </a:rPr>
              <a:t> </a:t>
            </a:r>
          </a:p>
        </p:txBody>
      </p:sp>
      <p:sp>
        <p:nvSpPr>
          <p:cNvPr id="227335" name="AutoShape 7"/>
          <p:cNvSpPr>
            <a:spLocks noChangeArrowheads="1"/>
          </p:cNvSpPr>
          <p:nvPr/>
        </p:nvSpPr>
        <p:spPr bwMode="auto">
          <a:xfrm>
            <a:off x="3576638" y="350838"/>
            <a:ext cx="5410200" cy="1219200"/>
          </a:xfrm>
          <a:prstGeom prst="wedgeRectCallout">
            <a:avLst>
              <a:gd name="adj1" fmla="val -58218"/>
              <a:gd name="adj2" fmla="val 30731"/>
            </a:avLst>
          </a:prstGeom>
          <a:solidFill>
            <a:schemeClr val="bg1"/>
          </a:solidFill>
          <a:ln w="12700">
            <a:solidFill>
              <a:srgbClr val="663300"/>
            </a:solidFill>
            <a:miter lim="800000"/>
            <a:headEnd/>
            <a:tailEnd/>
          </a:ln>
          <a:effectLst/>
          <a:extLst/>
        </p:spPr>
        <p:txBody>
          <a:bodyPr lIns="54000" tIns="46800" rIns="54000" bIns="46800"/>
          <a:lstStyle/>
          <a:p>
            <a:pPr algn="just"/>
            <a:r>
              <a:rPr kumimoji="1" lang="zh-CN" altLang="en-US" sz="2400">
                <a:latin typeface="宋体" panose="02010600030101010101" pitchFamily="2" charset="-122"/>
                <a:ea typeface="宋体" panose="02010600030101010101" pitchFamily="2" charset="-122"/>
              </a:rPr>
              <a:t>从自己的消息缓冲队列</a:t>
            </a:r>
            <a:r>
              <a:rPr kumimoji="1" lang="en-US" altLang="zh-CN" sz="2400">
                <a:latin typeface="Tahoma" panose="020B0604030504040204" pitchFamily="34" charset="0"/>
                <a:ea typeface="宋体" panose="02010600030101010101" pitchFamily="2" charset="-122"/>
              </a:rPr>
              <a:t>mq </a:t>
            </a:r>
            <a:r>
              <a:rPr kumimoji="1" lang="zh-CN" altLang="en-US" sz="2400">
                <a:latin typeface="宋体" panose="02010600030101010101" pitchFamily="2" charset="-122"/>
                <a:ea typeface="宋体" panose="02010600030101010101" pitchFamily="2" charset="-122"/>
              </a:rPr>
              <a:t>中，摘下第一个消息缓冲区</a:t>
            </a:r>
            <a:r>
              <a:rPr kumimoji="1" lang="en-US" altLang="zh-CN" sz="2400">
                <a:latin typeface="Tahoma" panose="020B0604030504040204" pitchFamily="34" charset="0"/>
                <a:ea typeface="宋体" panose="02010600030101010101" pitchFamily="2" charset="-122"/>
              </a:rPr>
              <a:t>i</a:t>
            </a:r>
            <a:r>
              <a:rPr kumimoji="1" lang="zh-CN" altLang="en-US" sz="2400">
                <a:latin typeface="宋体" panose="02010600030101010101" pitchFamily="2" charset="-122"/>
                <a:ea typeface="宋体" panose="02010600030101010101" pitchFamily="2" charset="-122"/>
              </a:rPr>
              <a:t>，并将其中的数据复制到以</a:t>
            </a:r>
            <a:r>
              <a:rPr kumimoji="1" lang="en-US" altLang="zh-CN" sz="2400">
                <a:latin typeface="Tahoma" panose="020B0604030504040204" pitchFamily="34" charset="0"/>
                <a:ea typeface="宋体" panose="02010600030101010101" pitchFamily="2" charset="-122"/>
              </a:rPr>
              <a:t>b</a:t>
            </a:r>
            <a:r>
              <a:rPr kumimoji="1" lang="zh-CN" altLang="en-US" sz="2400">
                <a:latin typeface="宋体" panose="02010600030101010101" pitchFamily="2" charset="-122"/>
                <a:ea typeface="宋体" panose="02010600030101010101" pitchFamily="2" charset="-122"/>
              </a:rPr>
              <a:t>为首址的指定消息接收区内。</a:t>
            </a:r>
          </a:p>
        </p:txBody>
      </p:sp>
      <p:sp>
        <p:nvSpPr>
          <p:cNvPr id="227336" name="Text Box 8"/>
          <p:cNvSpPr txBox="1">
            <a:spLocks noChangeArrowheads="1"/>
          </p:cNvSpPr>
          <p:nvPr/>
        </p:nvSpPr>
        <p:spPr bwMode="auto">
          <a:xfrm>
            <a:off x="558800" y="6037263"/>
            <a:ext cx="8148638" cy="463846"/>
          </a:xfrm>
          <a:prstGeom prst="rect">
            <a:avLst/>
          </a:prstGeom>
          <a:solidFill>
            <a:srgbClr val="FFFFCC"/>
          </a:solidFill>
          <a:ln w="635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dirty="0">
                <a:solidFill>
                  <a:srgbClr val="0000FF"/>
                </a:solidFill>
                <a:ea typeface="黑体" panose="02010609060101010101" pitchFamily="49" charset="-122"/>
              </a:rPr>
              <a:t>思考</a:t>
            </a:r>
            <a:r>
              <a:rPr kumimoji="1" lang="zh-CN" altLang="en-US" sz="2400" dirty="0">
                <a:ea typeface="宋体" panose="02010600030101010101" pitchFamily="2" charset="-122"/>
              </a:rPr>
              <a:t>：用消息缓冲队列的发送和接收原语实现</a:t>
            </a:r>
            <a:r>
              <a:rPr kumimoji="1" lang="en-US" altLang="zh-CN" sz="2400" dirty="0">
                <a:ea typeface="宋体" panose="02010600030101010101" pitchFamily="2" charset="-122"/>
              </a:rPr>
              <a:t>PC</a:t>
            </a:r>
            <a:r>
              <a:rPr kumimoji="1" lang="zh-CN" altLang="en-US" sz="2400" dirty="0">
                <a:ea typeface="宋体" panose="02010600030101010101" pitchFamily="2" charset="-122"/>
              </a:rPr>
              <a:t>问题。</a:t>
            </a:r>
          </a:p>
        </p:txBody>
      </p:sp>
    </p:spTree>
    <p:extLst>
      <p:ext uri="{BB962C8B-B14F-4D97-AF65-F5344CB8AC3E}">
        <p14:creationId xmlns:p14="http://schemas.microsoft.com/office/powerpoint/2010/main" val="408821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 calcmode="lin" valueType="num">
                                      <p:cBhvr additive="base">
                                        <p:cTn id="7" dur="500" fill="hold"/>
                                        <p:tgtEl>
                                          <p:spTgt spid="227335"/>
                                        </p:tgtEl>
                                        <p:attrNameLst>
                                          <p:attrName>ppt_x</p:attrName>
                                        </p:attrNameLst>
                                      </p:cBhvr>
                                      <p:tavLst>
                                        <p:tav tm="0">
                                          <p:val>
                                            <p:strVal val="1+#ppt_w/2"/>
                                          </p:val>
                                        </p:tav>
                                        <p:tav tm="100000">
                                          <p:val>
                                            <p:strVal val="#ppt_x"/>
                                          </p:val>
                                        </p:tav>
                                      </p:tavLst>
                                    </p:anim>
                                    <p:anim calcmode="lin" valueType="num">
                                      <p:cBhvr additive="base">
                                        <p:cTn id="8" dur="500" fill="hold"/>
                                        <p:tgtEl>
                                          <p:spTgt spid="2273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27331">
                                            <p:txEl>
                                              <p:pRg st="0" end="0"/>
                                            </p:txEl>
                                          </p:spTgt>
                                        </p:tgtEl>
                                        <p:attrNameLst>
                                          <p:attrName>style.visibility</p:attrName>
                                        </p:attrNameLst>
                                      </p:cBhvr>
                                      <p:to>
                                        <p:strVal val="visible"/>
                                      </p:to>
                                    </p:set>
                                    <p:animEffect transition="in" filter="wipe(up)">
                                      <p:cBhvr>
                                        <p:cTn id="12" dur="500"/>
                                        <p:tgtEl>
                                          <p:spTgt spid="22733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7331">
                                            <p:txEl>
                                              <p:pRg st="1" end="1"/>
                                            </p:txEl>
                                          </p:spTgt>
                                        </p:tgtEl>
                                        <p:attrNameLst>
                                          <p:attrName>style.visibility</p:attrName>
                                        </p:attrNameLst>
                                      </p:cBhvr>
                                      <p:to>
                                        <p:strVal val="visible"/>
                                      </p:to>
                                    </p:set>
                                    <p:animEffect transition="in" filter="wipe(up)">
                                      <p:cBhvr>
                                        <p:cTn id="15" dur="500"/>
                                        <p:tgtEl>
                                          <p:spTgt spid="22733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7331">
                                            <p:txEl>
                                              <p:pRg st="2" end="2"/>
                                            </p:txEl>
                                          </p:spTgt>
                                        </p:tgtEl>
                                        <p:attrNameLst>
                                          <p:attrName>style.visibility</p:attrName>
                                        </p:attrNameLst>
                                      </p:cBhvr>
                                      <p:to>
                                        <p:strVal val="visible"/>
                                      </p:to>
                                    </p:set>
                                    <p:animEffect transition="in" filter="wipe(up)">
                                      <p:cBhvr>
                                        <p:cTn id="18" dur="500"/>
                                        <p:tgtEl>
                                          <p:spTgt spid="227331">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7331">
                                            <p:txEl>
                                              <p:pRg st="3" end="3"/>
                                            </p:txEl>
                                          </p:spTgt>
                                        </p:tgtEl>
                                        <p:attrNameLst>
                                          <p:attrName>style.visibility</p:attrName>
                                        </p:attrNameLst>
                                      </p:cBhvr>
                                      <p:to>
                                        <p:strVal val="visible"/>
                                      </p:to>
                                    </p:set>
                                    <p:animEffect transition="in" filter="wipe(up)">
                                      <p:cBhvr>
                                        <p:cTn id="21" dur="500"/>
                                        <p:tgtEl>
                                          <p:spTgt spid="227331">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27331">
                                            <p:txEl>
                                              <p:pRg st="4" end="4"/>
                                            </p:txEl>
                                          </p:spTgt>
                                        </p:tgtEl>
                                        <p:attrNameLst>
                                          <p:attrName>style.visibility</p:attrName>
                                        </p:attrNameLst>
                                      </p:cBhvr>
                                      <p:to>
                                        <p:strVal val="visible"/>
                                      </p:to>
                                    </p:set>
                                    <p:animEffect transition="in" filter="wipe(up)">
                                      <p:cBhvr>
                                        <p:cTn id="24" dur="500"/>
                                        <p:tgtEl>
                                          <p:spTgt spid="227331">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animEffect transition="in" filter="wipe(up)">
                                      <p:cBhvr>
                                        <p:cTn id="27" dur="500"/>
                                        <p:tgtEl>
                                          <p:spTgt spid="227331">
                                            <p:txEl>
                                              <p:pRg st="5" end="5"/>
                                            </p:txEl>
                                          </p:spTgt>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27334">
                                            <p:txEl>
                                              <p:pRg st="0" end="0"/>
                                            </p:txEl>
                                          </p:spTgt>
                                        </p:tgtEl>
                                        <p:attrNameLst>
                                          <p:attrName>style.visibility</p:attrName>
                                        </p:attrNameLst>
                                      </p:cBhvr>
                                      <p:to>
                                        <p:strVal val="visible"/>
                                      </p:to>
                                    </p:set>
                                    <p:animEffect transition="in" filter="wipe(up)">
                                      <p:cBhvr>
                                        <p:cTn id="31" dur="500"/>
                                        <p:tgtEl>
                                          <p:spTgt spid="227334">
                                            <p:txEl>
                                              <p:pRg st="0" end="0"/>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27334">
                                            <p:txEl>
                                              <p:pRg st="1" end="1"/>
                                            </p:txEl>
                                          </p:spTgt>
                                        </p:tgtEl>
                                        <p:attrNameLst>
                                          <p:attrName>style.visibility</p:attrName>
                                        </p:attrNameLst>
                                      </p:cBhvr>
                                      <p:to>
                                        <p:strVal val="visible"/>
                                      </p:to>
                                    </p:set>
                                    <p:animEffect transition="in" filter="wipe(up)">
                                      <p:cBhvr>
                                        <p:cTn id="34" dur="500"/>
                                        <p:tgtEl>
                                          <p:spTgt spid="227334">
                                            <p:txEl>
                                              <p:pRg st="1" end="1"/>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27334">
                                            <p:txEl>
                                              <p:pRg st="2" end="2"/>
                                            </p:txEl>
                                          </p:spTgt>
                                        </p:tgtEl>
                                        <p:attrNameLst>
                                          <p:attrName>style.visibility</p:attrName>
                                        </p:attrNameLst>
                                      </p:cBhvr>
                                      <p:to>
                                        <p:strVal val="visible"/>
                                      </p:to>
                                    </p:set>
                                    <p:animEffect transition="in" filter="wipe(up)">
                                      <p:cBhvr>
                                        <p:cTn id="37" dur="500"/>
                                        <p:tgtEl>
                                          <p:spTgt spid="227334">
                                            <p:txEl>
                                              <p:pRg st="2" end="2"/>
                                            </p:txEl>
                                          </p:spTgt>
                                        </p:tgtEl>
                                      </p:cBhvr>
                                    </p:animEffect>
                                  </p:childTnLst>
                                </p:cTn>
                              </p:par>
                            </p:childTnLst>
                          </p:cTn>
                        </p:par>
                      </p:childTnLst>
                    </p:cTn>
                  </p:par>
                  <p:par>
                    <p:cTn id="38" fill="hold">
                      <p:stCondLst>
                        <p:cond delay="indefinite"/>
                      </p:stCondLst>
                      <p:childTnLst>
                        <p:par>
                          <p:cTn id="39" fill="hold" nodeType="after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7334">
                                            <p:txEl>
                                              <p:pRg st="3" end="3"/>
                                            </p:txEl>
                                          </p:spTgt>
                                        </p:tgtEl>
                                        <p:attrNameLst>
                                          <p:attrName>style.visibility</p:attrName>
                                        </p:attrNameLst>
                                      </p:cBhvr>
                                      <p:to>
                                        <p:strVal val="visible"/>
                                      </p:to>
                                    </p:set>
                                    <p:animEffect transition="in" filter="wipe(up)">
                                      <p:cBhvr>
                                        <p:cTn id="42" dur="500"/>
                                        <p:tgtEl>
                                          <p:spTgt spid="227334">
                                            <p:txEl>
                                              <p:pRg st="3" end="3"/>
                                            </p:txEl>
                                          </p:spTgt>
                                        </p:tgtEl>
                                      </p:cBhvr>
                                    </p:animEffec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27333"/>
                                        </p:tgtEl>
                                        <p:attrNameLst>
                                          <p:attrName>style.visibility</p:attrName>
                                        </p:attrNameLst>
                                      </p:cBhvr>
                                      <p:to>
                                        <p:strVal val="visible"/>
                                      </p:to>
                                    </p:set>
                                  </p:childTnLst>
                                </p:cTn>
                              </p:par>
                            </p:childTnLst>
                          </p:cTn>
                        </p:par>
                        <p:par>
                          <p:cTn id="46" fill="hold" nodeType="afterGroup">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227332"/>
                                        </p:tgtEl>
                                        <p:attrNameLst>
                                          <p:attrName>style.visibility</p:attrName>
                                        </p:attrNameLst>
                                      </p:cBhvr>
                                      <p:to>
                                        <p:strVal val="visible"/>
                                      </p:to>
                                    </p:set>
                                    <p:anim calcmode="lin" valueType="num">
                                      <p:cBhvr additive="base">
                                        <p:cTn id="49" dur="500" fill="hold"/>
                                        <p:tgtEl>
                                          <p:spTgt spid="227332"/>
                                        </p:tgtEl>
                                        <p:attrNameLst>
                                          <p:attrName>ppt_x</p:attrName>
                                        </p:attrNameLst>
                                      </p:cBhvr>
                                      <p:tavLst>
                                        <p:tav tm="0">
                                          <p:val>
                                            <p:strVal val="1+#ppt_w/2"/>
                                          </p:val>
                                        </p:tav>
                                        <p:tav tm="100000">
                                          <p:val>
                                            <p:strVal val="#ppt_x"/>
                                          </p:val>
                                        </p:tav>
                                      </p:tavLst>
                                    </p:anim>
                                    <p:anim calcmode="lin" valueType="num">
                                      <p:cBhvr additive="base">
                                        <p:cTn id="50"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7336"/>
                                        </p:tgtEl>
                                        <p:attrNameLst>
                                          <p:attrName>style.visibility</p:attrName>
                                        </p:attrNameLst>
                                      </p:cBhvr>
                                      <p:to>
                                        <p:strVal val="visible"/>
                                      </p:to>
                                    </p:set>
                                    <p:anim calcmode="lin" valueType="num">
                                      <p:cBhvr additive="base">
                                        <p:cTn id="55" dur="500" fill="hold"/>
                                        <p:tgtEl>
                                          <p:spTgt spid="227336"/>
                                        </p:tgtEl>
                                        <p:attrNameLst>
                                          <p:attrName>ppt_x</p:attrName>
                                        </p:attrNameLst>
                                      </p:cBhvr>
                                      <p:tavLst>
                                        <p:tav tm="0">
                                          <p:val>
                                            <p:strVal val="#ppt_x"/>
                                          </p:val>
                                        </p:tav>
                                        <p:tav tm="100000">
                                          <p:val>
                                            <p:strVal val="#ppt_x"/>
                                          </p:val>
                                        </p:tav>
                                      </p:tavLst>
                                    </p:anim>
                                    <p:anim calcmode="lin" valueType="num">
                                      <p:cBhvr additive="base">
                                        <p:cTn id="56" dur="500" fill="hold"/>
                                        <p:tgtEl>
                                          <p:spTgt spid="227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332" grpId="0" animBg="1" autoUpdateAnimBg="0"/>
      <p:bldP spid="227333" grpId="0" animBg="1"/>
      <p:bldP spid="227334" grpId="0" build="p" autoUpdateAnimBg="0"/>
      <p:bldP spid="227335" grpId="0" animBg="1" autoUpdateAnimBg="0"/>
      <p:bldP spid="227336"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763688" y="548680"/>
            <a:ext cx="5328592" cy="585787"/>
          </a:xfrm>
        </p:spPr>
        <p:txBody>
          <a:bodyPr>
            <a:noAutofit/>
          </a:bodyPr>
          <a:lstStyle/>
          <a:p>
            <a:pPr eaLnBrk="1" hangingPunct="1"/>
            <a:r>
              <a:rPr lang="en-US" altLang="zh-CN" sz="4000" dirty="0" smtClean="0">
                <a:solidFill>
                  <a:schemeClr val="tx1"/>
                </a:solidFill>
              </a:rPr>
              <a:t>2.7  </a:t>
            </a:r>
            <a:r>
              <a:rPr lang="zh-CN" altLang="en-US" sz="4000" dirty="0" smtClean="0">
                <a:solidFill>
                  <a:schemeClr val="tx1"/>
                </a:solidFill>
                <a:latin typeface="黑体" pitchFamily="2" charset="-122"/>
              </a:rPr>
              <a:t>线程的基本概念</a:t>
            </a:r>
            <a:r>
              <a:rPr lang="zh-CN" altLang="en-US" sz="4000" dirty="0" smtClean="0">
                <a:solidFill>
                  <a:schemeClr val="tx1"/>
                </a:solidFill>
              </a:rPr>
              <a:t> </a:t>
            </a:r>
          </a:p>
        </p:txBody>
      </p:sp>
      <p:sp>
        <p:nvSpPr>
          <p:cNvPr id="185347" name="Rectangle 3"/>
          <p:cNvSpPr>
            <a:spLocks noGrp="1" noChangeArrowheads="1"/>
          </p:cNvSpPr>
          <p:nvPr>
            <p:ph idx="1"/>
          </p:nvPr>
        </p:nvSpPr>
        <p:spPr>
          <a:xfrm>
            <a:off x="611560" y="1484784"/>
            <a:ext cx="7772400" cy="5105400"/>
          </a:xfrm>
        </p:spPr>
        <p:txBody>
          <a:bodyPr/>
          <a:lstStyle/>
          <a:p>
            <a:pPr algn="just" eaLnBrk="1" hangingPunct="1">
              <a:lnSpc>
                <a:spcPct val="90000"/>
              </a:lnSpc>
            </a:pP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60</a:t>
            </a:r>
            <a:r>
              <a:rPr lang="zh-CN" altLang="en-US" sz="2800" b="1" dirty="0" smtClean="0">
                <a:solidFill>
                  <a:srgbClr val="000066"/>
                </a:solidFill>
                <a:latin typeface="Times New Roman" pitchFamily="18" charset="0"/>
                <a:ea typeface="楷体_GB2312" pitchFamily="49" charset="-122"/>
              </a:rPr>
              <a:t>年代人们提出了进程概念后，在</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中一直都是以进程为能拥有资源和独立运行的基本单位的。</a:t>
            </a: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直到</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80</a:t>
            </a:r>
            <a:r>
              <a:rPr lang="zh-CN" altLang="en-US" sz="2800" b="1" dirty="0" smtClean="0">
                <a:solidFill>
                  <a:srgbClr val="000066"/>
                </a:solidFill>
                <a:latin typeface="Times New Roman" pitchFamily="18" charset="0"/>
                <a:ea typeface="楷体_GB2312" pitchFamily="49" charset="-122"/>
              </a:rPr>
              <a:t>年代中期，人们又提出了比进程更小的能独立运行的基本单位</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线程（</a:t>
            </a:r>
            <a:r>
              <a:rPr lang="en-US" altLang="zh-CN" sz="2800" b="1" dirty="0" smtClean="0">
                <a:solidFill>
                  <a:srgbClr val="000066"/>
                </a:solidFill>
                <a:latin typeface="Times New Roman" pitchFamily="18" charset="0"/>
                <a:ea typeface="楷体_GB2312" pitchFamily="49" charset="-122"/>
              </a:rPr>
              <a:t>Threads</a:t>
            </a:r>
            <a:r>
              <a:rPr lang="zh-CN" altLang="en-US" sz="2800" b="1" dirty="0" smtClean="0">
                <a:solidFill>
                  <a:srgbClr val="000066"/>
                </a:solidFill>
                <a:latin typeface="Times New Roman" pitchFamily="18" charset="0"/>
                <a:ea typeface="楷体_GB2312" pitchFamily="49" charset="-122"/>
              </a:rPr>
              <a:t>）。试图用它来提高系统内程序并发执行的程度，从而进一步提高系统的吞吐量。</a:t>
            </a: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进入</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90</a:t>
            </a:r>
            <a:r>
              <a:rPr lang="zh-CN" altLang="en-US" sz="2800" b="1" dirty="0" smtClean="0">
                <a:solidFill>
                  <a:srgbClr val="000066"/>
                </a:solidFill>
                <a:latin typeface="Times New Roman" pitchFamily="18" charset="0"/>
                <a:ea typeface="楷体_GB2312" pitchFamily="49" charset="-122"/>
              </a:rPr>
              <a:t>年代后，多处理机系统得到迅速发展，线程能比进程更好地提高程序的并发执行程度，充分地发挥多处理机的优越性，因而近几年所推出的多处理机</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，都引入了线程，以改善</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的性能。 </a:t>
            </a:r>
          </a:p>
        </p:txBody>
      </p:sp>
      <p:sp>
        <p:nvSpPr>
          <p:cNvPr id="4" name="灯片编号占位符 5"/>
          <p:cNvSpPr>
            <a:spLocks noGrp="1"/>
          </p:cNvSpPr>
          <p:nvPr>
            <p:ph type="sldNum" sz="quarter" idx="12"/>
          </p:nvPr>
        </p:nvSpPr>
        <p:spPr/>
        <p:txBody>
          <a:bodyPr/>
          <a:lstStyle/>
          <a:p>
            <a:pPr>
              <a:defRPr/>
            </a:pPr>
            <a:fld id="{61945CE3-579F-4261-8361-3B43A1C8FF90}" type="slidenum">
              <a:rPr lang="en-US" altLang="zh-CN"/>
              <a:pPr>
                <a:defRPr/>
              </a:pPr>
              <a:t>112</a:t>
            </a:fld>
            <a:endParaRPr lang="en-US" altLang="zh-CN"/>
          </a:p>
        </p:txBody>
      </p:sp>
    </p:spTree>
    <p:extLst>
      <p:ext uri="{BB962C8B-B14F-4D97-AF65-F5344CB8AC3E}">
        <p14:creationId xmlns:p14="http://schemas.microsoft.com/office/powerpoint/2010/main" val="4187323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up)">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a:xfrm>
            <a:off x="608012" y="404664"/>
            <a:ext cx="7954963" cy="769938"/>
          </a:xfrm>
        </p:spPr>
        <p:txBody>
          <a:bodyPr/>
          <a:lstStyle/>
          <a:p>
            <a:pPr eaLnBrk="1" hangingPunct="1"/>
            <a:r>
              <a:rPr lang="en-US" altLang="zh-CN" sz="4000" dirty="0" smtClean="0"/>
              <a:t>2.7.1  </a:t>
            </a:r>
            <a:r>
              <a:rPr lang="zh-CN" altLang="en-US" sz="4000" dirty="0" smtClean="0">
                <a:latin typeface="黑体" pitchFamily="2" charset="-122"/>
              </a:rPr>
              <a:t>线程的引入</a:t>
            </a:r>
          </a:p>
        </p:txBody>
      </p:sp>
      <p:sp>
        <p:nvSpPr>
          <p:cNvPr id="12" name="灯片编号占位符 5"/>
          <p:cNvSpPr>
            <a:spLocks noGrp="1"/>
          </p:cNvSpPr>
          <p:nvPr>
            <p:ph type="sldNum" sz="quarter" idx="12"/>
          </p:nvPr>
        </p:nvSpPr>
        <p:spPr/>
        <p:txBody>
          <a:bodyPr/>
          <a:lstStyle/>
          <a:p>
            <a:pPr>
              <a:defRPr/>
            </a:pPr>
            <a:fld id="{FE45DB38-EBB3-4986-9401-F9CF0E956DC5}" type="slidenum">
              <a:rPr lang="en-US" altLang="zh-CN"/>
              <a:pPr>
                <a:defRPr/>
              </a:pPr>
              <a:t>113</a:t>
            </a:fld>
            <a:endParaRPr lang="en-US" altLang="zh-CN"/>
          </a:p>
        </p:txBody>
      </p:sp>
      <p:sp>
        <p:nvSpPr>
          <p:cNvPr id="186372" name="AutoShape 4"/>
          <p:cNvSpPr>
            <a:spLocks noChangeArrowheads="1"/>
          </p:cNvSpPr>
          <p:nvPr/>
        </p:nvSpPr>
        <p:spPr bwMode="auto">
          <a:xfrm>
            <a:off x="903784" y="1487978"/>
            <a:ext cx="7488832" cy="1203722"/>
          </a:xfrm>
          <a:prstGeom prst="wedgeRectCallout">
            <a:avLst>
              <a:gd name="adj1" fmla="val -13926"/>
              <a:gd name="adj2" fmla="val 2991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en-US" altLang="zh-CN" sz="3200" b="1" dirty="0">
                <a:solidFill>
                  <a:srgbClr val="000000"/>
                </a:solidFill>
              </a:rPr>
              <a:t>OS</a:t>
            </a:r>
            <a:r>
              <a:rPr kumimoji="1" lang="zh-CN" altLang="en-US" sz="3200" b="1" dirty="0">
                <a:solidFill>
                  <a:srgbClr val="000000"/>
                </a:solidFill>
                <a:latin typeface="宋体" pitchFamily="2" charset="-122"/>
              </a:rPr>
              <a:t>引入线程，目的是减少程序在并发执行时所付出的时空开销</a:t>
            </a:r>
            <a:r>
              <a:rPr kumimoji="1" lang="zh-CN" altLang="en-US" sz="3200" b="1" dirty="0" smtClean="0">
                <a:solidFill>
                  <a:srgbClr val="000000"/>
                </a:solidFill>
                <a:latin typeface="宋体" pitchFamily="2" charset="-122"/>
              </a:rPr>
              <a:t>。</a:t>
            </a:r>
            <a:endParaRPr kumimoji="1" lang="zh-CN" altLang="en-US" sz="3200" b="1" dirty="0">
              <a:solidFill>
                <a:srgbClr val="000000"/>
              </a:solidFill>
            </a:endParaRPr>
          </a:p>
        </p:txBody>
      </p:sp>
      <p:sp>
        <p:nvSpPr>
          <p:cNvPr id="186373" name="Text Box 5"/>
          <p:cNvSpPr txBox="1">
            <a:spLocks noChangeArrowheads="1"/>
          </p:cNvSpPr>
          <p:nvPr/>
        </p:nvSpPr>
        <p:spPr bwMode="auto">
          <a:xfrm>
            <a:off x="685800" y="2667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a:t>
            </a:r>
            <a:r>
              <a:rPr lang="zh-CN" altLang="en-US" b="1">
                <a:solidFill>
                  <a:srgbClr val="000000"/>
                </a:solidFill>
                <a:latin typeface="Times New Roman" pitchFamily="18" charset="0"/>
              </a:rPr>
              <a:t>“</a:t>
            </a:r>
            <a:r>
              <a:rPr lang="zh-CN" altLang="en-US" b="1">
                <a:solidFill>
                  <a:srgbClr val="000000"/>
                </a:solidFill>
                <a:latin typeface="宋体" pitchFamily="2" charset="-122"/>
              </a:rPr>
              <a:t>太重</a:t>
            </a:r>
            <a:r>
              <a:rPr lang="zh-CN" altLang="en-US" b="1">
                <a:solidFill>
                  <a:srgbClr val="000000"/>
                </a:solidFill>
                <a:latin typeface="Times New Roman" pitchFamily="18" charset="0"/>
              </a:rPr>
              <a:t>”</a:t>
            </a:r>
            <a:r>
              <a:rPr lang="zh-CN" altLang="en-US" b="1">
                <a:solidFill>
                  <a:srgbClr val="000000"/>
                </a:solidFill>
                <a:latin typeface="宋体" pitchFamily="2" charset="-122"/>
              </a:rPr>
              <a:t>，系统在进程上所花的时空开销大致表现在：</a:t>
            </a:r>
            <a:r>
              <a:rPr lang="zh-CN" altLang="en-US" b="1">
                <a:solidFill>
                  <a:srgbClr val="000000"/>
                </a:solidFill>
              </a:rPr>
              <a:t> </a:t>
            </a:r>
          </a:p>
        </p:txBody>
      </p:sp>
      <p:sp>
        <p:nvSpPr>
          <p:cNvPr id="186374" name="Text Box 6"/>
          <p:cNvSpPr txBox="1">
            <a:spLocks noChangeArrowheads="1"/>
          </p:cNvSpPr>
          <p:nvPr/>
        </p:nvSpPr>
        <p:spPr bwMode="auto">
          <a:xfrm>
            <a:off x="762000" y="3200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）创建进程</a:t>
            </a:r>
            <a:r>
              <a:rPr lang="zh-CN" altLang="en-US" b="1">
                <a:solidFill>
                  <a:srgbClr val="000000"/>
                </a:solidFill>
              </a:rPr>
              <a:t> </a:t>
            </a:r>
          </a:p>
        </p:txBody>
      </p:sp>
      <p:sp>
        <p:nvSpPr>
          <p:cNvPr id="186375" name="Text Box 7"/>
          <p:cNvSpPr txBox="1">
            <a:spLocks noChangeArrowheads="1"/>
          </p:cNvSpPr>
          <p:nvPr/>
        </p:nvSpPr>
        <p:spPr bwMode="auto">
          <a:xfrm>
            <a:off x="2743200" y="3189288"/>
            <a:ext cx="594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系统在创建进程时必须为它分配除</a:t>
            </a:r>
            <a:r>
              <a:rPr lang="en-US" altLang="zh-CN" b="1">
                <a:solidFill>
                  <a:srgbClr val="000000"/>
                </a:solidFill>
              </a:rPr>
              <a:t>CPU</a:t>
            </a:r>
            <a:r>
              <a:rPr lang="zh-CN" altLang="en-US" b="1">
                <a:solidFill>
                  <a:srgbClr val="000000"/>
                </a:solidFill>
                <a:latin typeface="宋体" pitchFamily="2" charset="-122"/>
              </a:rPr>
              <a:t>以外的所有资源，如内存空间、</a:t>
            </a:r>
            <a:r>
              <a:rPr lang="en-US" altLang="zh-CN" b="1">
                <a:solidFill>
                  <a:srgbClr val="000000"/>
                </a:solidFill>
              </a:rPr>
              <a:t>I/O</a:t>
            </a:r>
            <a:r>
              <a:rPr lang="zh-CN" altLang="en-US" b="1">
                <a:solidFill>
                  <a:srgbClr val="000000"/>
                </a:solidFill>
                <a:latin typeface="宋体" pitchFamily="2" charset="-122"/>
              </a:rPr>
              <a:t>设备，以及建立相应的</a:t>
            </a:r>
            <a:r>
              <a:rPr lang="en-US" altLang="zh-CN" b="1">
                <a:solidFill>
                  <a:srgbClr val="000000"/>
                </a:solidFill>
              </a:rPr>
              <a:t>PCB</a:t>
            </a:r>
            <a:r>
              <a:rPr lang="zh-CN" altLang="en-US" b="1">
                <a:solidFill>
                  <a:srgbClr val="000000"/>
                </a:solidFill>
                <a:latin typeface="宋体" pitchFamily="2" charset="-122"/>
              </a:rPr>
              <a:t>。</a:t>
            </a:r>
            <a:r>
              <a:rPr lang="zh-CN" altLang="en-US" sz="1800" b="1">
                <a:solidFill>
                  <a:srgbClr val="000000"/>
                </a:solidFill>
              </a:rPr>
              <a:t> </a:t>
            </a:r>
          </a:p>
        </p:txBody>
      </p:sp>
      <p:sp>
        <p:nvSpPr>
          <p:cNvPr id="186376" name="Text Box 8"/>
          <p:cNvSpPr txBox="1">
            <a:spLocks noChangeArrowheads="1"/>
          </p:cNvSpPr>
          <p:nvPr/>
        </p:nvSpPr>
        <p:spPr bwMode="auto">
          <a:xfrm>
            <a:off x="703263" y="45275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）撤消进程</a:t>
            </a:r>
            <a:r>
              <a:rPr lang="zh-CN" altLang="en-US" b="1">
                <a:solidFill>
                  <a:srgbClr val="000000"/>
                </a:solidFill>
              </a:rPr>
              <a:t> </a:t>
            </a:r>
          </a:p>
        </p:txBody>
      </p:sp>
      <p:sp>
        <p:nvSpPr>
          <p:cNvPr id="186377" name="Text Box 9"/>
          <p:cNvSpPr txBox="1">
            <a:spLocks noChangeArrowheads="1"/>
          </p:cNvSpPr>
          <p:nvPr/>
        </p:nvSpPr>
        <p:spPr bwMode="auto">
          <a:xfrm>
            <a:off x="2727325" y="4513263"/>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系统撤消进程时，必须先回收其所占的资源，然后再撤消</a:t>
            </a:r>
            <a:r>
              <a:rPr lang="en-US" altLang="zh-CN" b="1">
                <a:solidFill>
                  <a:srgbClr val="000000"/>
                </a:solidFill>
              </a:rPr>
              <a:t>PCB</a:t>
            </a:r>
            <a:r>
              <a:rPr lang="zh-CN" altLang="en-US" b="1">
                <a:solidFill>
                  <a:srgbClr val="000000"/>
                </a:solidFill>
                <a:latin typeface="宋体" pitchFamily="2" charset="-122"/>
              </a:rPr>
              <a:t>。</a:t>
            </a:r>
            <a:r>
              <a:rPr lang="zh-CN" altLang="en-US" b="1">
                <a:solidFill>
                  <a:srgbClr val="000000"/>
                </a:solidFill>
              </a:rPr>
              <a:t> </a:t>
            </a:r>
          </a:p>
        </p:txBody>
      </p:sp>
      <p:sp>
        <p:nvSpPr>
          <p:cNvPr id="186378" name="Text Box 10"/>
          <p:cNvSpPr txBox="1">
            <a:spLocks noChangeArrowheads="1"/>
          </p:cNvSpPr>
          <p:nvPr/>
        </p:nvSpPr>
        <p:spPr bwMode="auto">
          <a:xfrm>
            <a:off x="717550" y="538797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）进程切换</a:t>
            </a:r>
            <a:r>
              <a:rPr lang="zh-CN" altLang="en-US" b="1">
                <a:solidFill>
                  <a:srgbClr val="000000"/>
                </a:solidFill>
              </a:rPr>
              <a:t> </a:t>
            </a:r>
          </a:p>
        </p:txBody>
      </p:sp>
      <p:sp>
        <p:nvSpPr>
          <p:cNvPr id="186379" name="Text Box 11"/>
          <p:cNvSpPr txBox="1">
            <a:spLocks noChangeArrowheads="1"/>
          </p:cNvSpPr>
          <p:nvPr/>
        </p:nvSpPr>
        <p:spPr bwMode="auto">
          <a:xfrm>
            <a:off x="2695575" y="5378450"/>
            <a:ext cx="586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进程切换时，由于要保留当前进程的</a:t>
            </a:r>
            <a:r>
              <a:rPr lang="en-US" altLang="zh-CN" b="1">
                <a:solidFill>
                  <a:srgbClr val="000000"/>
                </a:solidFill>
              </a:rPr>
              <a:t>CPU</a:t>
            </a:r>
            <a:r>
              <a:rPr lang="zh-CN" altLang="en-US" b="1">
                <a:solidFill>
                  <a:srgbClr val="000000"/>
                </a:solidFill>
                <a:latin typeface="宋体" pitchFamily="2" charset="-122"/>
              </a:rPr>
              <a:t>环境和设置新进程的</a:t>
            </a:r>
            <a:r>
              <a:rPr lang="en-US" altLang="zh-CN" b="1">
                <a:solidFill>
                  <a:srgbClr val="000000"/>
                </a:solidFill>
              </a:rPr>
              <a:t>CPU</a:t>
            </a:r>
            <a:r>
              <a:rPr lang="zh-CN" altLang="en-US" b="1">
                <a:solidFill>
                  <a:srgbClr val="000000"/>
                </a:solidFill>
                <a:latin typeface="宋体" pitchFamily="2" charset="-122"/>
              </a:rPr>
              <a:t>环境，因而需花费不少处理机时间。</a:t>
            </a:r>
            <a:r>
              <a:rPr lang="zh-CN" altLang="en-US" b="1">
                <a:solidFill>
                  <a:srgbClr val="000000"/>
                </a:solidFill>
              </a:rPr>
              <a:t> </a:t>
            </a:r>
          </a:p>
        </p:txBody>
      </p:sp>
    </p:spTree>
    <p:extLst>
      <p:ext uri="{BB962C8B-B14F-4D97-AF65-F5344CB8AC3E}">
        <p14:creationId xmlns:p14="http://schemas.microsoft.com/office/powerpoint/2010/main" val="2219439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1+#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 calcmode="lin" valueType="num">
                                      <p:cBhvr>
                                        <p:cTn id="13" dur="500" fill="hold"/>
                                        <p:tgtEl>
                                          <p:spTgt spid="186373"/>
                                        </p:tgtEl>
                                        <p:attrNameLst>
                                          <p:attrName>ppt_x</p:attrName>
                                        </p:attrNameLst>
                                      </p:cBhvr>
                                      <p:tavLst>
                                        <p:tav tm="0">
                                          <p:val>
                                            <p:strVal val="#ppt_x-#ppt_w/2"/>
                                          </p:val>
                                        </p:tav>
                                        <p:tav tm="100000">
                                          <p:val>
                                            <p:strVal val="#ppt_x"/>
                                          </p:val>
                                        </p:tav>
                                      </p:tavLst>
                                    </p:anim>
                                    <p:anim calcmode="lin" valueType="num">
                                      <p:cBhvr>
                                        <p:cTn id="14" dur="500" fill="hold"/>
                                        <p:tgtEl>
                                          <p:spTgt spid="186373"/>
                                        </p:tgtEl>
                                        <p:attrNameLst>
                                          <p:attrName>ppt_y</p:attrName>
                                        </p:attrNameLst>
                                      </p:cBhvr>
                                      <p:tavLst>
                                        <p:tav tm="0">
                                          <p:val>
                                            <p:strVal val="#ppt_y"/>
                                          </p:val>
                                        </p:tav>
                                        <p:tav tm="100000">
                                          <p:val>
                                            <p:strVal val="#ppt_y"/>
                                          </p:val>
                                        </p:tav>
                                      </p:tavLst>
                                    </p:anim>
                                    <p:anim calcmode="lin" valueType="num">
                                      <p:cBhvr>
                                        <p:cTn id="15" dur="500" fill="hold"/>
                                        <p:tgtEl>
                                          <p:spTgt spid="186373"/>
                                        </p:tgtEl>
                                        <p:attrNameLst>
                                          <p:attrName>ppt_w</p:attrName>
                                        </p:attrNameLst>
                                      </p:cBhvr>
                                      <p:tavLst>
                                        <p:tav tm="0">
                                          <p:val>
                                            <p:fltVal val="0"/>
                                          </p:val>
                                        </p:tav>
                                        <p:tav tm="100000">
                                          <p:val>
                                            <p:strVal val="#ppt_w"/>
                                          </p:val>
                                        </p:tav>
                                      </p:tavLst>
                                    </p:anim>
                                    <p:anim calcmode="lin" valueType="num">
                                      <p:cBhvr>
                                        <p:cTn id="16" dur="500" fill="hold"/>
                                        <p:tgtEl>
                                          <p:spTgt spid="186373"/>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186374"/>
                                        </p:tgtEl>
                                        <p:attrNameLst>
                                          <p:attrName>style.visibility</p:attrName>
                                        </p:attrNameLst>
                                      </p:cBhvr>
                                      <p:to>
                                        <p:strVal val="visible"/>
                                      </p:to>
                                    </p:set>
                                    <p:anim calcmode="lin" valueType="num">
                                      <p:cBhvr additive="base">
                                        <p:cTn id="20" dur="500" fill="hold"/>
                                        <p:tgtEl>
                                          <p:spTgt spid="186374"/>
                                        </p:tgtEl>
                                        <p:attrNameLst>
                                          <p:attrName>ppt_x</p:attrName>
                                        </p:attrNameLst>
                                      </p:cBhvr>
                                      <p:tavLst>
                                        <p:tav tm="0">
                                          <p:val>
                                            <p:strVal val="0-#ppt_w/2"/>
                                          </p:val>
                                        </p:tav>
                                        <p:tav tm="100000">
                                          <p:val>
                                            <p:strVal val="#ppt_x"/>
                                          </p:val>
                                        </p:tav>
                                      </p:tavLst>
                                    </p:anim>
                                    <p:anim calcmode="lin" valueType="num">
                                      <p:cBhvr additive="base">
                                        <p:cTn id="21" dur="500" fill="hold"/>
                                        <p:tgtEl>
                                          <p:spTgt spid="18637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86375"/>
                                        </p:tgtEl>
                                        <p:attrNameLst>
                                          <p:attrName>style.visibility</p:attrName>
                                        </p:attrNameLst>
                                      </p:cBhvr>
                                      <p:to>
                                        <p:strVal val="visible"/>
                                      </p:to>
                                    </p:set>
                                    <p:animEffect transition="in" filter="wipe(up)">
                                      <p:cBhvr>
                                        <p:cTn id="25" dur="500"/>
                                        <p:tgtEl>
                                          <p:spTgt spid="1863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6376"/>
                                        </p:tgtEl>
                                        <p:attrNameLst>
                                          <p:attrName>style.visibility</p:attrName>
                                        </p:attrNameLst>
                                      </p:cBhvr>
                                      <p:to>
                                        <p:strVal val="visible"/>
                                      </p:to>
                                    </p:set>
                                    <p:anim calcmode="lin" valueType="num">
                                      <p:cBhvr additive="base">
                                        <p:cTn id="30" dur="500" fill="hold"/>
                                        <p:tgtEl>
                                          <p:spTgt spid="186376"/>
                                        </p:tgtEl>
                                        <p:attrNameLst>
                                          <p:attrName>ppt_x</p:attrName>
                                        </p:attrNameLst>
                                      </p:cBhvr>
                                      <p:tavLst>
                                        <p:tav tm="0">
                                          <p:val>
                                            <p:strVal val="0-#ppt_w/2"/>
                                          </p:val>
                                        </p:tav>
                                        <p:tav tm="100000">
                                          <p:val>
                                            <p:strVal val="#ppt_x"/>
                                          </p:val>
                                        </p:tav>
                                      </p:tavLst>
                                    </p:anim>
                                    <p:anim calcmode="lin" valueType="num">
                                      <p:cBhvr additive="base">
                                        <p:cTn id="31" dur="500" fill="hold"/>
                                        <p:tgtEl>
                                          <p:spTgt spid="18637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6377"/>
                                        </p:tgtEl>
                                        <p:attrNameLst>
                                          <p:attrName>style.visibility</p:attrName>
                                        </p:attrNameLst>
                                      </p:cBhvr>
                                      <p:to>
                                        <p:strVal val="visible"/>
                                      </p:to>
                                    </p:set>
                                    <p:animEffect transition="in" filter="wipe(up)">
                                      <p:cBhvr>
                                        <p:cTn id="35" dur="500"/>
                                        <p:tgtEl>
                                          <p:spTgt spid="1863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86378"/>
                                        </p:tgtEl>
                                        <p:attrNameLst>
                                          <p:attrName>style.visibility</p:attrName>
                                        </p:attrNameLst>
                                      </p:cBhvr>
                                      <p:to>
                                        <p:strVal val="visible"/>
                                      </p:to>
                                    </p:set>
                                    <p:anim calcmode="lin" valueType="num">
                                      <p:cBhvr additive="base">
                                        <p:cTn id="40" dur="500" fill="hold"/>
                                        <p:tgtEl>
                                          <p:spTgt spid="186378"/>
                                        </p:tgtEl>
                                        <p:attrNameLst>
                                          <p:attrName>ppt_x</p:attrName>
                                        </p:attrNameLst>
                                      </p:cBhvr>
                                      <p:tavLst>
                                        <p:tav tm="0">
                                          <p:val>
                                            <p:strVal val="0-#ppt_w/2"/>
                                          </p:val>
                                        </p:tav>
                                        <p:tav tm="100000">
                                          <p:val>
                                            <p:strVal val="#ppt_x"/>
                                          </p:val>
                                        </p:tav>
                                      </p:tavLst>
                                    </p:anim>
                                    <p:anim calcmode="lin" valueType="num">
                                      <p:cBhvr additive="base">
                                        <p:cTn id="41" dur="500" fill="hold"/>
                                        <p:tgtEl>
                                          <p:spTgt spid="186378"/>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86379"/>
                                        </p:tgtEl>
                                        <p:attrNameLst>
                                          <p:attrName>style.visibility</p:attrName>
                                        </p:attrNameLst>
                                      </p:cBhvr>
                                      <p:to>
                                        <p:strVal val="visible"/>
                                      </p:to>
                                    </p:set>
                                    <p:animEffect transition="in" filter="wipe(up)">
                                      <p:cBhvr>
                                        <p:cTn id="45" dur="500"/>
                                        <p:tgtEl>
                                          <p:spTgt spid="186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autoUpdateAnimBg="0"/>
      <p:bldP spid="186373" grpId="0" autoUpdateAnimBg="0"/>
      <p:bldP spid="186374" grpId="0" autoUpdateAnimBg="0"/>
      <p:bldP spid="186375" grpId="0" autoUpdateAnimBg="0"/>
      <p:bldP spid="186376" grpId="0" autoUpdateAnimBg="0"/>
      <p:bldP spid="186377" grpId="0" autoUpdateAnimBg="0"/>
      <p:bldP spid="186378" grpId="0" autoUpdateAnimBg="0"/>
      <p:bldP spid="186379"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pPr>
                <a:defRPr/>
              </a:pPr>
              <a:t>114</a:t>
            </a:fld>
            <a:endParaRPr lang="en-US" altLang="zh-CN"/>
          </a:p>
        </p:txBody>
      </p:sp>
      <p:sp>
        <p:nvSpPr>
          <p:cNvPr id="187394" name="Text Box 2"/>
          <p:cNvSpPr txBox="1">
            <a:spLocks noChangeArrowheads="1"/>
          </p:cNvSpPr>
          <p:nvPr/>
        </p:nvSpPr>
        <p:spPr bwMode="auto">
          <a:xfrm>
            <a:off x="381000" y="1340768"/>
            <a:ext cx="8382000" cy="14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zh-CN" altLang="en-US" sz="2800" b="1" dirty="0">
                <a:solidFill>
                  <a:srgbClr val="000000"/>
                </a:solidFill>
                <a:latin typeface="Times New Roman" pitchFamily="18" charset="0"/>
                <a:ea typeface="楷体_GB2312" pitchFamily="49" charset="-122"/>
              </a:rPr>
              <a:t>进程既是资源分配的基本单位，又是调度和分派的基本单位。若能将进程的上述两个属性分开，由操作系统分开处理，即</a:t>
            </a:r>
            <a:r>
              <a:rPr lang="zh-CN" altLang="en-US" sz="2800" b="1" dirty="0">
                <a:solidFill>
                  <a:srgbClr val="000000"/>
                </a:solidFill>
              </a:rPr>
              <a:t> </a:t>
            </a:r>
          </a:p>
        </p:txBody>
      </p:sp>
      <p:sp>
        <p:nvSpPr>
          <p:cNvPr id="187395" name="Text Box 3"/>
          <p:cNvSpPr txBox="1">
            <a:spLocks noChangeArrowheads="1"/>
          </p:cNvSpPr>
          <p:nvPr/>
        </p:nvSpPr>
        <p:spPr bwMode="auto">
          <a:xfrm>
            <a:off x="487363" y="3019426"/>
            <a:ext cx="8153400" cy="19573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sz="2800" b="1">
                <a:solidFill>
                  <a:srgbClr val="0000CC"/>
                </a:solidFill>
                <a:latin typeface="Times New Roman" pitchFamily="18" charset="0"/>
                <a:ea typeface="楷体_GB2312" pitchFamily="49" charset="-122"/>
              </a:rPr>
              <a:t>★</a:t>
            </a:r>
            <a:r>
              <a:rPr lang="zh-CN" altLang="en-US" sz="2800" b="1">
                <a:solidFill>
                  <a:srgbClr val="0000CC"/>
                </a:solidFill>
                <a:latin typeface="黑体" pitchFamily="2" charset="-122"/>
                <a:ea typeface="黑体" pitchFamily="2" charset="-122"/>
              </a:rPr>
              <a:t>对于作为调度和分派的基本单位，不同时作为拥有资源的基本单位，以做到</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轻装上阵</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 </a:t>
            </a:r>
          </a:p>
          <a:p>
            <a:pPr eaLnBrk="1" fontAlgn="base" hangingPunct="1">
              <a:spcBef>
                <a:spcPct val="30000"/>
              </a:spcBef>
              <a:spcAft>
                <a:spcPct val="0"/>
              </a:spcAft>
            </a:pPr>
            <a:r>
              <a:rPr lang="zh-CN" altLang="en-US" sz="2800" b="1">
                <a:solidFill>
                  <a:srgbClr val="0000CC"/>
                </a:solidFill>
                <a:latin typeface="黑体" pitchFamily="2" charset="-122"/>
                <a:ea typeface="黑体" pitchFamily="2" charset="-122"/>
              </a:rPr>
              <a:t>★而对于拥有资源的基本单位，又不对之进行频繁的切换。 </a:t>
            </a:r>
          </a:p>
        </p:txBody>
      </p:sp>
      <p:sp>
        <p:nvSpPr>
          <p:cNvPr id="187396" name="Text Box 4"/>
          <p:cNvSpPr txBox="1">
            <a:spLocks noChangeArrowheads="1"/>
          </p:cNvSpPr>
          <p:nvPr/>
        </p:nvSpPr>
        <p:spPr bwMode="auto">
          <a:xfrm>
            <a:off x="487363" y="5157192"/>
            <a:ext cx="8323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线程只作为调度和分派的基本单位，而不作为资源分配的基本单位。一个进程通常包括多个线程。</a:t>
            </a:r>
            <a:r>
              <a:rPr lang="zh-CN" altLang="en-US" sz="2800" b="1" dirty="0">
                <a:solidFill>
                  <a:srgbClr val="000000"/>
                </a:solidFill>
              </a:rPr>
              <a:t> </a:t>
            </a: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cs typeface="+mj-cs"/>
              </a:rPr>
              <a:t>2.7.1  </a:t>
            </a:r>
            <a:r>
              <a:rPr lang="zh-CN" altLang="en-US" sz="4000" dirty="0">
                <a:solidFill>
                  <a:srgbClr val="2F2F2F"/>
                </a:solidFill>
                <a:latin typeface="黑体" pitchFamily="2" charset="-122"/>
                <a:ea typeface="微软雅黑"/>
                <a:cs typeface="+mj-cs"/>
              </a:rPr>
              <a:t>线程</a:t>
            </a:r>
            <a:r>
              <a:rPr lang="zh-CN" altLang="en-US" sz="4000" dirty="0" smtClean="0">
                <a:solidFill>
                  <a:srgbClr val="2F2F2F"/>
                </a:solidFill>
                <a:latin typeface="黑体" pitchFamily="2" charset="-122"/>
                <a:ea typeface="微软雅黑"/>
                <a:cs typeface="+mj-cs"/>
              </a:rPr>
              <a:t>的引入</a:t>
            </a:r>
            <a:endParaRPr lang="zh-CN" altLang="en-US" sz="4000" dirty="0">
              <a:solidFill>
                <a:srgbClr val="2F2F2F"/>
              </a:solidFill>
              <a:latin typeface="黑体" pitchFamily="2" charset="-122"/>
              <a:ea typeface="微软雅黑"/>
              <a:cs typeface="+mj-cs"/>
            </a:endParaRPr>
          </a:p>
        </p:txBody>
      </p:sp>
    </p:spTree>
    <p:extLst>
      <p:ext uri="{BB962C8B-B14F-4D97-AF65-F5344CB8AC3E}">
        <p14:creationId xmlns:p14="http://schemas.microsoft.com/office/powerpoint/2010/main" val="3438057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87395"/>
                                        </p:tgtEl>
                                        <p:attrNameLst>
                                          <p:attrName>style.visibility</p:attrName>
                                        </p:attrNameLst>
                                      </p:cBhvr>
                                      <p:to>
                                        <p:strVal val="visible"/>
                                      </p:to>
                                    </p:set>
                                    <p:animEffect transition="in" filter="wipe(up)">
                                      <p:cBhvr>
                                        <p:cTn id="12" dur="500"/>
                                        <p:tgtEl>
                                          <p:spTgt spid="187395"/>
                                        </p:tgtEl>
                                      </p:cBhvr>
                                    </p:animEffect>
                                  </p:childTnLst>
                                </p:cTn>
                              </p:par>
                            </p:childTnLst>
                          </p:cTn>
                        </p:par>
                        <p:par>
                          <p:cTn id="13" fill="hold" nodeType="afterGroup">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87396"/>
                                        </p:tgtEl>
                                        <p:attrNameLst>
                                          <p:attrName>style.visibility</p:attrName>
                                        </p:attrNameLst>
                                      </p:cBhvr>
                                      <p:to>
                                        <p:strVal val="visible"/>
                                      </p:to>
                                    </p:set>
                                    <p:anim calcmode="lin" valueType="num">
                                      <p:cBhvr additive="base">
                                        <p:cTn id="16" dur="500" fill="hold"/>
                                        <p:tgtEl>
                                          <p:spTgt spid="187396"/>
                                        </p:tgtEl>
                                        <p:attrNameLst>
                                          <p:attrName>ppt_x</p:attrName>
                                        </p:attrNameLst>
                                      </p:cBhvr>
                                      <p:tavLst>
                                        <p:tav tm="0">
                                          <p:val>
                                            <p:strVal val="1+#ppt_w/2"/>
                                          </p:val>
                                        </p:tav>
                                        <p:tav tm="100000">
                                          <p:val>
                                            <p:strVal val="#ppt_x"/>
                                          </p:val>
                                        </p:tav>
                                      </p:tavLst>
                                    </p:anim>
                                    <p:anim calcmode="lin" valueType="num">
                                      <p:cBhvr additive="base">
                                        <p:cTn id="17"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nimBg="1" autoUpdateAnimBg="0"/>
      <p:bldP spid="187396"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115</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790718" y="1970997"/>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Tree>
    <p:extLst>
      <p:ext uri="{BB962C8B-B14F-4D97-AF65-F5344CB8AC3E}">
        <p14:creationId xmlns:p14="http://schemas.microsoft.com/office/powerpoint/2010/main" val="2507991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7" name="Rectangle 2"/>
          <p:cNvSpPr>
            <a:spLocks noGrp="1" noChangeArrowheads="1"/>
          </p:cNvSpPr>
          <p:nvPr>
            <p:ph idx="1"/>
          </p:nvPr>
        </p:nvSpPr>
        <p:spPr>
          <a:xfrm>
            <a:off x="593725" y="479425"/>
            <a:ext cx="4729163" cy="649288"/>
          </a:xfrm>
        </p:spPr>
        <p:txBody>
          <a:bodyPr/>
          <a:lstStyle/>
          <a:p>
            <a:pPr eaLnBrk="1" hangingPunct="1">
              <a:buFont typeface="Wingdings" pitchFamily="2" charset="2"/>
              <a:buNone/>
            </a:pPr>
            <a:r>
              <a:rPr lang="en-US" altLang="zh-CN" b="1" dirty="0" smtClean="0">
                <a:solidFill>
                  <a:srgbClr val="CC3300"/>
                </a:solidFill>
                <a:latin typeface="Times New Roman" pitchFamily="18" charset="0"/>
              </a:rPr>
              <a:t> </a:t>
            </a:r>
            <a:r>
              <a:rPr lang="zh-CN" altLang="en-US" b="1" dirty="0" smtClean="0">
                <a:solidFill>
                  <a:srgbClr val="CC3300"/>
                </a:solidFill>
                <a:latin typeface="Times New Roman" pitchFamily="18" charset="0"/>
                <a:ea typeface="楷体_GB2312" pitchFamily="49" charset="-122"/>
              </a:rPr>
              <a:t>线程的属性</a:t>
            </a:r>
            <a:r>
              <a:rPr lang="zh-CN" altLang="en-US" b="1" dirty="0" smtClean="0">
                <a:solidFill>
                  <a:srgbClr val="CC3300"/>
                </a:solidFill>
                <a:latin typeface="Times New Roman" pitchFamily="18" charset="0"/>
              </a:rPr>
              <a:t> </a:t>
            </a:r>
          </a:p>
        </p:txBody>
      </p:sp>
      <p:sp>
        <p:nvSpPr>
          <p:cNvPr id="13" name="灯片编号占位符 5"/>
          <p:cNvSpPr>
            <a:spLocks noGrp="1"/>
          </p:cNvSpPr>
          <p:nvPr>
            <p:ph type="sldNum" sz="quarter" idx="12"/>
          </p:nvPr>
        </p:nvSpPr>
        <p:spPr/>
        <p:txBody>
          <a:bodyPr/>
          <a:lstStyle/>
          <a:p>
            <a:pPr>
              <a:defRPr/>
            </a:pPr>
            <a:fld id="{927481E8-6537-4B19-8544-BDEF4850E4E4}" type="slidenum">
              <a:rPr lang="en-US" altLang="zh-CN"/>
              <a:pPr>
                <a:defRPr/>
              </a:pPr>
              <a:t>116</a:t>
            </a:fld>
            <a:endParaRPr lang="en-US" altLang="zh-CN"/>
          </a:p>
        </p:txBody>
      </p:sp>
      <p:sp>
        <p:nvSpPr>
          <p:cNvPr id="149508" name="Text Box 3"/>
          <p:cNvSpPr txBox="1">
            <a:spLocks noChangeArrowheads="1"/>
          </p:cNvSpPr>
          <p:nvPr/>
        </p:nvSpPr>
        <p:spPr bwMode="auto">
          <a:xfrm>
            <a:off x="457200" y="1128713"/>
            <a:ext cx="783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    </a:t>
            </a:r>
            <a:r>
              <a:rPr lang="zh-CN" altLang="en-US" b="1">
                <a:solidFill>
                  <a:srgbClr val="000000"/>
                </a:solidFill>
                <a:latin typeface="宋体" pitchFamily="2" charset="-122"/>
              </a:rPr>
              <a:t>每个线程都作为分配</a:t>
            </a:r>
            <a:r>
              <a:rPr lang="en-US" altLang="zh-CN" b="1">
                <a:solidFill>
                  <a:srgbClr val="000000"/>
                </a:solidFill>
              </a:rPr>
              <a:t>CPU</a:t>
            </a:r>
            <a:r>
              <a:rPr lang="zh-CN" altLang="en-US" b="1">
                <a:solidFill>
                  <a:srgbClr val="000000"/>
                </a:solidFill>
                <a:latin typeface="宋体" pitchFamily="2" charset="-122"/>
              </a:rPr>
              <a:t>的基本单位，是花费最小开销的实体。</a:t>
            </a:r>
            <a:r>
              <a:rPr lang="zh-CN" altLang="en-US" b="1">
                <a:solidFill>
                  <a:srgbClr val="000000"/>
                </a:solidFill>
              </a:rPr>
              <a:t> </a:t>
            </a:r>
          </a:p>
        </p:txBody>
      </p:sp>
      <p:sp>
        <p:nvSpPr>
          <p:cNvPr id="149509" name="Text Box 4"/>
          <p:cNvSpPr txBox="1">
            <a:spLocks noChangeArrowheads="1"/>
          </p:cNvSpPr>
          <p:nvPr/>
        </p:nvSpPr>
        <p:spPr bwMode="auto">
          <a:xfrm>
            <a:off x="381000" y="1928813"/>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华文新魏" pitchFamily="2" charset="-122"/>
                <a:ea typeface="华文新魏" pitchFamily="2" charset="-122"/>
              </a:rPr>
              <a:t>线程具有以下属性</a:t>
            </a:r>
            <a:r>
              <a:rPr lang="zh-CN" altLang="en-US" sz="2800" b="1">
                <a:solidFill>
                  <a:srgbClr val="000000"/>
                </a:solidFill>
                <a:latin typeface="宋体" pitchFamily="2" charset="-122"/>
              </a:rPr>
              <a:t>：</a:t>
            </a:r>
            <a:r>
              <a:rPr lang="zh-CN" altLang="en-US" sz="2800" b="1">
                <a:solidFill>
                  <a:srgbClr val="000000"/>
                </a:solidFill>
              </a:rPr>
              <a:t> </a:t>
            </a:r>
          </a:p>
        </p:txBody>
      </p:sp>
      <p:sp>
        <p:nvSpPr>
          <p:cNvPr id="188421" name="Text Box 5"/>
          <p:cNvSpPr txBox="1">
            <a:spLocks noChangeArrowheads="1"/>
          </p:cNvSpPr>
          <p:nvPr/>
        </p:nvSpPr>
        <p:spPr bwMode="auto">
          <a:xfrm>
            <a:off x="533400" y="2514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）轻型实体</a:t>
            </a:r>
            <a:r>
              <a:rPr lang="zh-CN" altLang="en-US" b="1">
                <a:solidFill>
                  <a:srgbClr val="000000"/>
                </a:solidFill>
              </a:rPr>
              <a:t> </a:t>
            </a:r>
          </a:p>
        </p:txBody>
      </p:sp>
      <p:sp>
        <p:nvSpPr>
          <p:cNvPr id="188422" name="Text Box 6"/>
          <p:cNvSpPr txBox="1">
            <a:spLocks noChangeArrowheads="1"/>
          </p:cNvSpPr>
          <p:nvPr/>
        </p:nvSpPr>
        <p:spPr bwMode="auto">
          <a:xfrm>
            <a:off x="2971800" y="2514600"/>
            <a:ext cx="579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线程基本上不拥有系统资源，只是有一点必不可少的、能保证独立调度和分派的资源。如，线程控制块</a:t>
            </a:r>
            <a:r>
              <a:rPr lang="en-US" altLang="zh-CN" b="1">
                <a:solidFill>
                  <a:srgbClr val="000066"/>
                </a:solidFill>
                <a:latin typeface="楷体_GB2312" pitchFamily="49" charset="-122"/>
                <a:ea typeface="楷体_GB2312" pitchFamily="49" charset="-122"/>
              </a:rPr>
              <a:t>TCB</a:t>
            </a:r>
            <a:r>
              <a:rPr lang="zh-CN" altLang="en-US" b="1">
                <a:solidFill>
                  <a:srgbClr val="000066"/>
                </a:solidFill>
                <a:latin typeface="楷体_GB2312" pitchFamily="49" charset="-122"/>
                <a:ea typeface="楷体_GB2312" pitchFamily="49" charset="-122"/>
              </a:rPr>
              <a:t>。 </a:t>
            </a:r>
          </a:p>
        </p:txBody>
      </p:sp>
      <p:sp>
        <p:nvSpPr>
          <p:cNvPr id="188423" name="Text Box 7"/>
          <p:cNvSpPr txBox="1">
            <a:spLocks noChangeArrowheads="1"/>
          </p:cNvSpPr>
          <p:nvPr/>
        </p:nvSpPr>
        <p:spPr bwMode="auto">
          <a:xfrm>
            <a:off x="457200" y="38100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）独立调度和分派的基本单位</a:t>
            </a:r>
            <a:r>
              <a:rPr lang="zh-CN" altLang="en-US" b="1">
                <a:solidFill>
                  <a:srgbClr val="000000"/>
                </a:solidFill>
              </a:rPr>
              <a:t> </a:t>
            </a:r>
          </a:p>
        </p:txBody>
      </p:sp>
      <p:sp>
        <p:nvSpPr>
          <p:cNvPr id="188424" name="Text Box 8"/>
          <p:cNvSpPr txBox="1">
            <a:spLocks noChangeArrowheads="1"/>
          </p:cNvSpPr>
          <p:nvPr/>
        </p:nvSpPr>
        <p:spPr bwMode="auto">
          <a:xfrm>
            <a:off x="5257800" y="3810000"/>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切换非常迅速和开销小。 </a:t>
            </a:r>
          </a:p>
        </p:txBody>
      </p:sp>
      <p:sp>
        <p:nvSpPr>
          <p:cNvPr id="188425" name="Text Box 9"/>
          <p:cNvSpPr txBox="1">
            <a:spLocks noChangeArrowheads="1"/>
          </p:cNvSpPr>
          <p:nvPr/>
        </p:nvSpPr>
        <p:spPr bwMode="auto">
          <a:xfrm>
            <a:off x="457200" y="44196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）可并发执行</a:t>
            </a:r>
            <a:r>
              <a:rPr lang="zh-CN" altLang="en-US" b="1">
                <a:solidFill>
                  <a:srgbClr val="000000"/>
                </a:solidFill>
              </a:rPr>
              <a:t> </a:t>
            </a:r>
          </a:p>
        </p:txBody>
      </p:sp>
      <p:sp>
        <p:nvSpPr>
          <p:cNvPr id="188426" name="Text Box 10"/>
          <p:cNvSpPr txBox="1">
            <a:spLocks noChangeArrowheads="1"/>
          </p:cNvSpPr>
          <p:nvPr/>
        </p:nvSpPr>
        <p:spPr bwMode="auto">
          <a:xfrm>
            <a:off x="2951163" y="4419600"/>
            <a:ext cx="5659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一个进程的多个线程甚至全部线程可以并发执行；不同进程的线程也能并发执行。 </a:t>
            </a:r>
          </a:p>
        </p:txBody>
      </p:sp>
      <p:sp>
        <p:nvSpPr>
          <p:cNvPr id="188427" name="Text Box 11"/>
          <p:cNvSpPr txBox="1">
            <a:spLocks noChangeArrowheads="1"/>
          </p:cNvSpPr>
          <p:nvPr/>
        </p:nvSpPr>
        <p:spPr bwMode="auto">
          <a:xfrm>
            <a:off x="533400" y="5638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）共享进程资源</a:t>
            </a:r>
            <a:r>
              <a:rPr lang="zh-CN" altLang="en-US" b="1">
                <a:solidFill>
                  <a:srgbClr val="000000"/>
                </a:solidFill>
              </a:rPr>
              <a:t> </a:t>
            </a:r>
          </a:p>
        </p:txBody>
      </p:sp>
      <p:sp>
        <p:nvSpPr>
          <p:cNvPr id="188428" name="Text Box 12"/>
          <p:cNvSpPr txBox="1">
            <a:spLocks noChangeArrowheads="1"/>
          </p:cNvSpPr>
          <p:nvPr/>
        </p:nvSpPr>
        <p:spPr bwMode="auto">
          <a:xfrm>
            <a:off x="3505200" y="5654675"/>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同一进程的所有线程，都可共享该进程所拥有的资源。 </a:t>
            </a:r>
          </a:p>
        </p:txBody>
      </p:sp>
    </p:spTree>
    <p:extLst>
      <p:ext uri="{BB962C8B-B14F-4D97-AF65-F5344CB8AC3E}">
        <p14:creationId xmlns:p14="http://schemas.microsoft.com/office/powerpoint/2010/main" val="142509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8421"/>
                                        </p:tgtEl>
                                        <p:attrNameLst>
                                          <p:attrName>style.visibility</p:attrName>
                                        </p:attrNameLst>
                                      </p:cBhvr>
                                      <p:to>
                                        <p:strVal val="visible"/>
                                      </p:to>
                                    </p:set>
                                    <p:anim calcmode="lin" valueType="num">
                                      <p:cBhvr additive="base">
                                        <p:cTn id="7" dur="500" fill="hold"/>
                                        <p:tgtEl>
                                          <p:spTgt spid="188421"/>
                                        </p:tgtEl>
                                        <p:attrNameLst>
                                          <p:attrName>ppt_x</p:attrName>
                                        </p:attrNameLst>
                                      </p:cBhvr>
                                      <p:tavLst>
                                        <p:tav tm="0">
                                          <p:val>
                                            <p:strVal val="0-#ppt_w/2"/>
                                          </p:val>
                                        </p:tav>
                                        <p:tav tm="100000">
                                          <p:val>
                                            <p:strVal val="#ppt_x"/>
                                          </p:val>
                                        </p:tav>
                                      </p:tavLst>
                                    </p:anim>
                                    <p:anim calcmode="lin" valueType="num">
                                      <p:cBhvr additive="base">
                                        <p:cTn id="8" dur="500" fill="hold"/>
                                        <p:tgtEl>
                                          <p:spTgt spid="1884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88422"/>
                                        </p:tgtEl>
                                        <p:attrNameLst>
                                          <p:attrName>style.visibility</p:attrName>
                                        </p:attrNameLst>
                                      </p:cBhvr>
                                      <p:to>
                                        <p:strVal val="visible"/>
                                      </p:to>
                                    </p:set>
                                    <p:animEffect transition="in" filter="wipe(up)">
                                      <p:cBhvr>
                                        <p:cTn id="12" dur="500"/>
                                        <p:tgtEl>
                                          <p:spTgt spid="188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 calcmode="lin" valueType="num">
                                      <p:cBhvr additive="base">
                                        <p:cTn id="17" dur="500" fill="hold"/>
                                        <p:tgtEl>
                                          <p:spTgt spid="188423"/>
                                        </p:tgtEl>
                                        <p:attrNameLst>
                                          <p:attrName>ppt_x</p:attrName>
                                        </p:attrNameLst>
                                      </p:cBhvr>
                                      <p:tavLst>
                                        <p:tav tm="0">
                                          <p:val>
                                            <p:strVal val="0-#ppt_w/2"/>
                                          </p:val>
                                        </p:tav>
                                        <p:tav tm="100000">
                                          <p:val>
                                            <p:strVal val="#ppt_x"/>
                                          </p:val>
                                        </p:tav>
                                      </p:tavLst>
                                    </p:anim>
                                    <p:anim calcmode="lin" valueType="num">
                                      <p:cBhvr additive="base">
                                        <p:cTn id="18" dur="500" fill="hold"/>
                                        <p:tgtEl>
                                          <p:spTgt spid="18842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88424"/>
                                        </p:tgtEl>
                                        <p:attrNameLst>
                                          <p:attrName>style.visibility</p:attrName>
                                        </p:attrNameLst>
                                      </p:cBhvr>
                                      <p:to>
                                        <p:strVal val="visible"/>
                                      </p:to>
                                    </p:set>
                                    <p:animEffect transition="in" filter="wipe(up)">
                                      <p:cBhvr>
                                        <p:cTn id="22" dur="500"/>
                                        <p:tgtEl>
                                          <p:spTgt spid="188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8425"/>
                                        </p:tgtEl>
                                        <p:attrNameLst>
                                          <p:attrName>style.visibility</p:attrName>
                                        </p:attrNameLst>
                                      </p:cBhvr>
                                      <p:to>
                                        <p:strVal val="visible"/>
                                      </p:to>
                                    </p:set>
                                    <p:anim calcmode="lin" valueType="num">
                                      <p:cBhvr additive="base">
                                        <p:cTn id="27" dur="500" fill="hold"/>
                                        <p:tgtEl>
                                          <p:spTgt spid="188425"/>
                                        </p:tgtEl>
                                        <p:attrNameLst>
                                          <p:attrName>ppt_x</p:attrName>
                                        </p:attrNameLst>
                                      </p:cBhvr>
                                      <p:tavLst>
                                        <p:tav tm="0">
                                          <p:val>
                                            <p:strVal val="0-#ppt_w/2"/>
                                          </p:val>
                                        </p:tav>
                                        <p:tav tm="100000">
                                          <p:val>
                                            <p:strVal val="#ppt_x"/>
                                          </p:val>
                                        </p:tav>
                                      </p:tavLst>
                                    </p:anim>
                                    <p:anim calcmode="lin" valueType="num">
                                      <p:cBhvr additive="base">
                                        <p:cTn id="28" dur="500" fill="hold"/>
                                        <p:tgtEl>
                                          <p:spTgt spid="18842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up)">
                                      <p:cBhvr>
                                        <p:cTn id="32" dur="500"/>
                                        <p:tgtEl>
                                          <p:spTgt spid="1884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27"/>
                                        </p:tgtEl>
                                        <p:attrNameLst>
                                          <p:attrName>style.visibility</p:attrName>
                                        </p:attrNameLst>
                                      </p:cBhvr>
                                      <p:to>
                                        <p:strVal val="visible"/>
                                      </p:to>
                                    </p:set>
                                    <p:anim calcmode="lin" valueType="num">
                                      <p:cBhvr additive="base">
                                        <p:cTn id="37" dur="500" fill="hold"/>
                                        <p:tgtEl>
                                          <p:spTgt spid="188427"/>
                                        </p:tgtEl>
                                        <p:attrNameLst>
                                          <p:attrName>ppt_x</p:attrName>
                                        </p:attrNameLst>
                                      </p:cBhvr>
                                      <p:tavLst>
                                        <p:tav tm="0">
                                          <p:val>
                                            <p:strVal val="0-#ppt_w/2"/>
                                          </p:val>
                                        </p:tav>
                                        <p:tav tm="100000">
                                          <p:val>
                                            <p:strVal val="#ppt_x"/>
                                          </p:val>
                                        </p:tav>
                                      </p:tavLst>
                                    </p:anim>
                                    <p:anim calcmode="lin" valueType="num">
                                      <p:cBhvr additive="base">
                                        <p:cTn id="38" dur="500" fill="hold"/>
                                        <p:tgtEl>
                                          <p:spTgt spid="18842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88428"/>
                                        </p:tgtEl>
                                        <p:attrNameLst>
                                          <p:attrName>style.visibility</p:attrName>
                                        </p:attrNameLst>
                                      </p:cBhvr>
                                      <p:to>
                                        <p:strVal val="visible"/>
                                      </p:to>
                                    </p:set>
                                    <p:animEffect transition="in" filter="wipe(up)">
                                      <p:cBhvr>
                                        <p:cTn id="42"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utoUpdateAnimBg="0"/>
      <p:bldP spid="188422" grpId="0" autoUpdateAnimBg="0"/>
      <p:bldP spid="188423" grpId="0" autoUpdateAnimBg="0"/>
      <p:bldP spid="188424" grpId="0" autoUpdateAnimBg="0"/>
      <p:bldP spid="188425" grpId="0" autoUpdateAnimBg="0"/>
      <p:bldP spid="188426" grpId="0" autoUpdateAnimBg="0"/>
      <p:bldP spid="188427" grpId="0" autoUpdateAnimBg="0"/>
      <p:bldP spid="188428"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2"/>
          <p:cNvSpPr>
            <a:spLocks noGrp="1" noChangeArrowheads="1"/>
          </p:cNvSpPr>
          <p:nvPr>
            <p:ph idx="1"/>
          </p:nvPr>
        </p:nvSpPr>
        <p:spPr>
          <a:xfrm>
            <a:off x="683568" y="476672"/>
            <a:ext cx="7200800" cy="865312"/>
          </a:xfrm>
        </p:spPr>
        <p:txBody>
          <a:bodyPr>
            <a:noAutofit/>
          </a:bodyPr>
          <a:lstStyle/>
          <a:p>
            <a:pPr>
              <a:buNone/>
            </a:pPr>
            <a:r>
              <a:rPr lang="en-US" altLang="zh-CN" sz="4000" dirty="0" smtClean="0">
                <a:solidFill>
                  <a:srgbClr val="2F2F2F"/>
                </a:solidFill>
                <a:latin typeface="Franklin Gothic Medium"/>
                <a:ea typeface="微软雅黑"/>
                <a:cs typeface="+mj-cs"/>
              </a:rPr>
              <a:t>2.7.3 </a:t>
            </a:r>
            <a:r>
              <a:rPr lang="zh-CN" altLang="en-US" sz="4000" dirty="0" smtClean="0">
                <a:solidFill>
                  <a:srgbClr val="2F2F2F"/>
                </a:solidFill>
                <a:latin typeface="Franklin Gothic Medium"/>
                <a:ea typeface="微软雅黑"/>
                <a:cs typeface="+mj-cs"/>
              </a:rPr>
              <a:t>线程的状态和线程控制块</a:t>
            </a:r>
            <a:endParaRPr lang="zh-CN" altLang="en-US" sz="4000" b="1" dirty="0" smtClean="0">
              <a:solidFill>
                <a:srgbClr val="CC3300"/>
              </a:solidFill>
              <a:latin typeface="Times New Roman" pitchFamily="18" charset="0"/>
            </a:endParaRPr>
          </a:p>
        </p:txBody>
      </p:sp>
      <p:sp>
        <p:nvSpPr>
          <p:cNvPr id="6" name="灯片编号占位符 5"/>
          <p:cNvSpPr>
            <a:spLocks noGrp="1"/>
          </p:cNvSpPr>
          <p:nvPr>
            <p:ph type="sldNum" sz="quarter" idx="12"/>
          </p:nvPr>
        </p:nvSpPr>
        <p:spPr/>
        <p:txBody>
          <a:bodyPr/>
          <a:lstStyle/>
          <a:p>
            <a:pPr>
              <a:defRPr/>
            </a:pPr>
            <a:fld id="{BA9D5CE3-A323-4FFE-BEAC-330159E21770}" type="slidenum">
              <a:rPr lang="en-US" altLang="zh-CN"/>
              <a:pPr>
                <a:defRPr/>
              </a:pPr>
              <a:t>117</a:t>
            </a:fld>
            <a:endParaRPr lang="en-US" altLang="zh-CN"/>
          </a:p>
        </p:txBody>
      </p:sp>
      <p:sp>
        <p:nvSpPr>
          <p:cNvPr id="150532" name="Text Box 3"/>
          <p:cNvSpPr txBox="1">
            <a:spLocks noChangeArrowheads="1"/>
          </p:cNvSpPr>
          <p:nvPr/>
        </p:nvSpPr>
        <p:spPr bwMode="auto">
          <a:xfrm>
            <a:off x="511175" y="1501775"/>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宋体" pitchFamily="2" charset="-122"/>
              </a:rPr>
              <a:t>    </a:t>
            </a:r>
            <a:r>
              <a:rPr lang="zh-CN" altLang="en-US" sz="2800" b="1">
                <a:solidFill>
                  <a:srgbClr val="000000"/>
                </a:solidFill>
                <a:latin typeface="宋体" pitchFamily="2" charset="-122"/>
              </a:rPr>
              <a:t>在</a:t>
            </a:r>
            <a:r>
              <a:rPr lang="en-US" altLang="zh-CN" sz="2800" b="1">
                <a:solidFill>
                  <a:srgbClr val="000000"/>
                </a:solidFill>
              </a:rPr>
              <a:t>OS</a:t>
            </a:r>
            <a:r>
              <a:rPr lang="zh-CN" altLang="en-US" sz="2800" b="1">
                <a:solidFill>
                  <a:srgbClr val="000000"/>
                </a:solidFill>
                <a:latin typeface="宋体" pitchFamily="2" charset="-122"/>
              </a:rPr>
              <a:t>中的每一个线程都可以用线程标识符和一组状态参数进行描述。</a:t>
            </a:r>
            <a:r>
              <a:rPr lang="zh-CN" altLang="en-US" sz="2800" b="1">
                <a:solidFill>
                  <a:srgbClr val="000000"/>
                </a:solidFill>
              </a:rPr>
              <a:t> </a:t>
            </a:r>
          </a:p>
        </p:txBody>
      </p:sp>
      <p:sp>
        <p:nvSpPr>
          <p:cNvPr id="150533" name="Text Box 4"/>
          <p:cNvSpPr txBox="1">
            <a:spLocks noChangeArrowheads="1"/>
          </p:cNvSpPr>
          <p:nvPr/>
        </p:nvSpPr>
        <p:spPr bwMode="auto">
          <a:xfrm>
            <a:off x="303213" y="2492375"/>
            <a:ext cx="4308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FF3300"/>
                </a:solidFill>
                <a:latin typeface="黑体" pitchFamily="2" charset="-122"/>
                <a:ea typeface="黑体" pitchFamily="2" charset="-122"/>
              </a:rPr>
              <a:t>状态参数包括</a:t>
            </a:r>
            <a:r>
              <a:rPr lang="zh-CN" altLang="en-US" sz="3200" b="1">
                <a:solidFill>
                  <a:srgbClr val="000000"/>
                </a:solidFill>
                <a:latin typeface="黑体" pitchFamily="2" charset="-122"/>
                <a:ea typeface="黑体" pitchFamily="2" charset="-122"/>
              </a:rPr>
              <a:t>： </a:t>
            </a:r>
          </a:p>
        </p:txBody>
      </p:sp>
      <p:sp>
        <p:nvSpPr>
          <p:cNvPr id="189445" name="Text Box 5"/>
          <p:cNvSpPr txBox="1">
            <a:spLocks noChangeArrowheads="1"/>
          </p:cNvSpPr>
          <p:nvPr/>
        </p:nvSpPr>
        <p:spPr bwMode="auto">
          <a:xfrm>
            <a:off x="174625" y="3189288"/>
            <a:ext cx="8751888" cy="330676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寄存器状态：</a:t>
            </a:r>
            <a:r>
              <a:rPr lang="zh-CN" altLang="en-US" sz="2800" b="1">
                <a:solidFill>
                  <a:srgbClr val="000000"/>
                </a:solidFill>
                <a:latin typeface="宋体" pitchFamily="2" charset="-122"/>
              </a:rPr>
              <a:t>程序计数器</a:t>
            </a:r>
            <a:r>
              <a:rPr lang="en-US" altLang="zh-CN" sz="2800" b="1">
                <a:solidFill>
                  <a:srgbClr val="000000"/>
                </a:solidFill>
                <a:latin typeface="宋体" pitchFamily="2" charset="-122"/>
              </a:rPr>
              <a:t>PC</a:t>
            </a:r>
            <a:r>
              <a:rPr lang="zh-CN" altLang="en-US" sz="2800" b="1">
                <a:solidFill>
                  <a:srgbClr val="000000"/>
                </a:solidFill>
                <a:latin typeface="宋体" pitchFamily="2" charset="-122"/>
              </a:rPr>
              <a:t>和堆栈指针内容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堆栈：</a:t>
            </a:r>
            <a:r>
              <a:rPr lang="zh-CN" altLang="en-US" sz="2800" b="1">
                <a:solidFill>
                  <a:srgbClr val="000000"/>
                </a:solidFill>
                <a:latin typeface="宋体" pitchFamily="2" charset="-122"/>
              </a:rPr>
              <a:t>通常保存局部变量和返回地址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线程运行状态：</a:t>
            </a:r>
            <a:r>
              <a:rPr lang="zh-CN" altLang="en-US" sz="2800" b="1">
                <a:solidFill>
                  <a:srgbClr val="000000"/>
                </a:solidFill>
                <a:latin typeface="宋体" pitchFamily="2" charset="-122"/>
              </a:rPr>
              <a:t>执行状态、就绪状态、阻塞状态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优先级</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线程专用存储器：</a:t>
            </a:r>
            <a:r>
              <a:rPr lang="zh-CN" altLang="en-US" sz="2800" b="1">
                <a:solidFill>
                  <a:srgbClr val="000000"/>
                </a:solidFill>
                <a:latin typeface="宋体" pitchFamily="2" charset="-122"/>
              </a:rPr>
              <a:t>用于保存线程自己的局部变量拷贝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信号屏蔽：</a:t>
            </a:r>
            <a:r>
              <a:rPr lang="zh-CN" altLang="en-US" sz="2800" b="1">
                <a:solidFill>
                  <a:srgbClr val="000000"/>
                </a:solidFill>
                <a:latin typeface="宋体" pitchFamily="2" charset="-122"/>
              </a:rPr>
              <a:t>对某些信号加以屏蔽</a:t>
            </a:r>
            <a:r>
              <a:rPr lang="zh-CN" altLang="en-US" sz="2800" b="1">
                <a:solidFill>
                  <a:srgbClr val="000000"/>
                </a:solidFill>
              </a:rPr>
              <a:t> </a:t>
            </a:r>
          </a:p>
        </p:txBody>
      </p:sp>
    </p:spTree>
    <p:extLst>
      <p:ext uri="{BB962C8B-B14F-4D97-AF65-F5344CB8AC3E}">
        <p14:creationId xmlns:p14="http://schemas.microsoft.com/office/powerpoint/2010/main" val="2007722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ipe(up)">
                                      <p:cBhvr>
                                        <p:cTn id="7"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a:xfrm>
            <a:off x="399095" y="476672"/>
            <a:ext cx="8494712" cy="663575"/>
          </a:xfrm>
        </p:spPr>
        <p:txBody>
          <a:bodyPr>
            <a:normAutofit fontScale="90000"/>
          </a:bodyPr>
          <a:lstStyle/>
          <a:p>
            <a:pPr marL="342900" lvl="0" indent="-342900">
              <a:spcBef>
                <a:spcPct val="20000"/>
              </a:spcBef>
            </a:pPr>
            <a:r>
              <a:rPr lang="en-US" altLang="zh-CN" sz="4000" dirty="0">
                <a:solidFill>
                  <a:srgbClr val="2F2F2F"/>
                </a:solidFill>
                <a:cs typeface="+mn-cs"/>
              </a:rPr>
              <a:t>2.7.3 </a:t>
            </a:r>
            <a:r>
              <a:rPr lang="zh-CN" altLang="en-US" sz="4000" dirty="0">
                <a:solidFill>
                  <a:srgbClr val="2F2F2F"/>
                </a:solidFill>
                <a:cs typeface="+mn-cs"/>
              </a:rPr>
              <a:t>线程的状态和线程控制块</a:t>
            </a:r>
            <a:endParaRPr lang="zh-CN" altLang="en-US" sz="4000" b="1" dirty="0">
              <a:solidFill>
                <a:srgbClr val="CC3300"/>
              </a:solidFill>
              <a:latin typeface="Times New Roman" pitchFamily="18" charset="0"/>
              <a:ea typeface="黑体"/>
              <a:cs typeface="+mn-cs"/>
            </a:endParaRPr>
          </a:p>
        </p:txBody>
      </p:sp>
      <p:sp>
        <p:nvSpPr>
          <p:cNvPr id="5" name="灯片编号占位符 5"/>
          <p:cNvSpPr>
            <a:spLocks noGrp="1"/>
          </p:cNvSpPr>
          <p:nvPr>
            <p:ph type="sldNum" sz="quarter" idx="12"/>
          </p:nvPr>
        </p:nvSpPr>
        <p:spPr/>
        <p:txBody>
          <a:bodyPr/>
          <a:lstStyle/>
          <a:p>
            <a:pPr>
              <a:defRPr/>
            </a:pPr>
            <a:fld id="{D85C6835-750B-450B-BFA6-A39A109BB324}" type="slidenum">
              <a:rPr lang="en-US" altLang="zh-CN"/>
              <a:pPr>
                <a:defRPr/>
              </a:pPr>
              <a:t>118</a:t>
            </a:fld>
            <a:endParaRPr lang="en-US" altLang="zh-CN"/>
          </a:p>
        </p:txBody>
      </p:sp>
      <p:sp>
        <p:nvSpPr>
          <p:cNvPr id="151556" name="Text Box 3"/>
          <p:cNvSpPr txBox="1">
            <a:spLocks noChangeArrowheads="1"/>
          </p:cNvSpPr>
          <p:nvPr/>
        </p:nvSpPr>
        <p:spPr bwMode="auto">
          <a:xfrm>
            <a:off x="611560" y="1453941"/>
            <a:ext cx="619601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CC3300"/>
                </a:solidFill>
                <a:latin typeface="Times New Roman" pitchFamily="18" charset="0"/>
              </a:rPr>
              <a:t>线程控制块</a:t>
            </a:r>
            <a:r>
              <a:rPr lang="en-US" altLang="zh-CN" sz="3200" b="1" dirty="0" smtClean="0">
                <a:solidFill>
                  <a:srgbClr val="CC3300"/>
                </a:solidFill>
                <a:latin typeface="Times New Roman" pitchFamily="18" charset="0"/>
              </a:rPr>
              <a:t>TCB</a:t>
            </a:r>
            <a:endParaRPr lang="zh-CN" altLang="en-US" sz="3200" b="1" dirty="0">
              <a:solidFill>
                <a:srgbClr val="CC3300"/>
              </a:solidFill>
              <a:latin typeface="Times New Roman" pitchFamily="18" charset="0"/>
            </a:endParaRPr>
          </a:p>
        </p:txBody>
      </p:sp>
      <p:sp>
        <p:nvSpPr>
          <p:cNvPr id="151557" name="Text Box 4"/>
          <p:cNvSpPr txBox="1">
            <a:spLocks noChangeArrowheads="1"/>
          </p:cNvSpPr>
          <p:nvPr/>
        </p:nvSpPr>
        <p:spPr bwMode="auto">
          <a:xfrm>
            <a:off x="899592" y="2224088"/>
            <a:ext cx="7493719"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914400" indent="-45720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系统为 每一个线程配置一个线程控制块，用于记录控制和管理线程的信息。主要包括以下内容：</a:t>
            </a:r>
            <a:endParaRPr lang="zh-CN" altLang="en-US" sz="2800" b="1" dirty="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线程标识符</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一组寄存器</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线程运行状态</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优先级</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线程专有存储区</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a:solidFill>
                  <a:srgbClr val="000000"/>
                </a:solidFill>
                <a:latin typeface="Times New Roman" pitchFamily="18" charset="0"/>
              </a:rPr>
              <a:t>信号</a:t>
            </a:r>
            <a:r>
              <a:rPr lang="zh-CN" altLang="en-US" sz="2800" b="1" dirty="0" smtClean="0">
                <a:solidFill>
                  <a:srgbClr val="000000"/>
                </a:solidFill>
                <a:latin typeface="Times New Roman" pitchFamily="18" charset="0"/>
              </a:rPr>
              <a:t>屏蔽</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itchFamily="2" charset="2"/>
              <a:buChar char="l"/>
            </a:pPr>
            <a:r>
              <a:rPr lang="zh-CN" altLang="en-US" sz="2800" b="1" dirty="0" smtClean="0">
                <a:solidFill>
                  <a:srgbClr val="000000"/>
                </a:solidFill>
                <a:latin typeface="Times New Roman" pitchFamily="18" charset="0"/>
              </a:rPr>
              <a:t>堆栈指针</a:t>
            </a:r>
            <a:endParaRPr lang="zh-CN" altLang="en-US" sz="2800" b="1" dirty="0">
              <a:solidFill>
                <a:srgbClr val="000000"/>
              </a:solidFill>
              <a:latin typeface="Times New Roman" pitchFamily="18" charset="0"/>
            </a:endParaRPr>
          </a:p>
        </p:txBody>
      </p:sp>
    </p:spTree>
    <p:extLst>
      <p:ext uri="{BB962C8B-B14F-4D97-AF65-F5344CB8AC3E}">
        <p14:creationId xmlns:p14="http://schemas.microsoft.com/office/powerpoint/2010/main" val="72851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spcBef>
                <a:spcPct val="20000"/>
              </a:spcBef>
            </a:pPr>
            <a:r>
              <a:rPr lang="en-US" altLang="zh-CN" sz="3200" dirty="0">
                <a:solidFill>
                  <a:prstClr val="black"/>
                </a:solidFill>
                <a:latin typeface="黑体" pitchFamily="2" charset="-122"/>
                <a:ea typeface="黑体" pitchFamily="2" charset="-122"/>
              </a:rPr>
              <a:t>2</a:t>
            </a:r>
            <a:r>
              <a:rPr lang="zh-CN" altLang="en-US" sz="3200" dirty="0">
                <a:solidFill>
                  <a:prstClr val="black"/>
                </a:solidFill>
                <a:latin typeface="黑体" pitchFamily="2" charset="-122"/>
                <a:ea typeface="黑体" pitchFamily="2" charset="-122"/>
              </a:rPr>
              <a:t>、进程的基本状态及</a:t>
            </a:r>
            <a:r>
              <a:rPr lang="zh-CN" altLang="en-US" sz="3200" dirty="0" smtClean="0">
                <a:solidFill>
                  <a:prstClr val="black"/>
                </a:solidFill>
                <a:latin typeface="黑体" pitchFamily="2" charset="-122"/>
                <a:ea typeface="黑体" pitchFamily="2" charset="-122"/>
              </a:rPr>
              <a:t>转换</a:t>
            </a:r>
            <a:endParaRPr lang="zh-CN" altLang="en-US" dirty="0"/>
          </a:p>
        </p:txBody>
      </p:sp>
      <p:sp>
        <p:nvSpPr>
          <p:cNvPr id="3" name="内容占位符 2"/>
          <p:cNvSpPr>
            <a:spLocks noGrp="1"/>
          </p:cNvSpPr>
          <p:nvPr>
            <p:ph idx="1"/>
          </p:nvPr>
        </p:nvSpPr>
        <p:spPr>
          <a:xfrm>
            <a:off x="899592" y="1700808"/>
            <a:ext cx="7643192" cy="4686320"/>
          </a:xfrm>
        </p:spPr>
        <p:txBody>
          <a:bodyPr>
            <a:normAutofit lnSpcReduction="10000"/>
          </a:bodyPr>
          <a:lstStyle/>
          <a:p>
            <a:pPr marL="0" indent="0">
              <a:buNone/>
            </a:pPr>
            <a:r>
              <a:rPr lang="zh-CN" altLang="en-US" dirty="0">
                <a:solidFill>
                  <a:srgbClr val="0000FF"/>
                </a:solidFill>
              </a:rPr>
              <a:t>创建</a:t>
            </a:r>
            <a:r>
              <a:rPr lang="zh-CN" altLang="en-US" dirty="0" smtClean="0">
                <a:solidFill>
                  <a:srgbClr val="0000FF"/>
                </a:solidFill>
              </a:rPr>
              <a:t>状态</a:t>
            </a:r>
            <a:endParaRPr lang="en-US" altLang="zh-CN" dirty="0">
              <a:solidFill>
                <a:srgbClr val="0000FF"/>
              </a:solidFill>
            </a:endParaRPr>
          </a:p>
          <a:p>
            <a:pPr marL="0" indent="0">
              <a:buNone/>
            </a:pPr>
            <a:r>
              <a:rPr lang="zh-CN" altLang="en-US" sz="2800" dirty="0" smtClean="0"/>
              <a:t>创建进程的步骤：</a:t>
            </a:r>
            <a:endParaRPr lang="en-US" altLang="zh-CN" sz="2800" dirty="0" smtClean="0"/>
          </a:p>
          <a:p>
            <a:pPr marL="0" indent="0">
              <a:buNone/>
            </a:pPr>
            <a:r>
              <a:rPr lang="en-US" altLang="zh-CN" sz="2800" dirty="0" smtClean="0"/>
              <a:t>(1)</a:t>
            </a:r>
            <a:r>
              <a:rPr lang="zh-CN" altLang="en-US" sz="2800" dirty="0" smtClean="0"/>
              <a:t>申请空白</a:t>
            </a:r>
            <a:r>
              <a:rPr lang="en-US" altLang="zh-CN" sz="2800" dirty="0" smtClean="0"/>
              <a:t>PCB</a:t>
            </a:r>
            <a:r>
              <a:rPr lang="zh-CN" altLang="en-US" sz="2800" dirty="0" smtClean="0"/>
              <a:t>，填写相关控制信息</a:t>
            </a:r>
            <a:endParaRPr lang="en-US" altLang="zh-CN" sz="2800" dirty="0" smtClean="0"/>
          </a:p>
          <a:p>
            <a:pPr marL="0" indent="0">
              <a:buNone/>
            </a:pPr>
            <a:r>
              <a:rPr lang="en-US" altLang="zh-CN" sz="2800" dirty="0" smtClean="0"/>
              <a:t>(2)</a:t>
            </a:r>
            <a:r>
              <a:rPr lang="zh-CN" altLang="en-US" sz="2800" dirty="0" smtClean="0"/>
              <a:t>分配必须的资源</a:t>
            </a:r>
            <a:endParaRPr lang="en-US" altLang="zh-CN" sz="2800" dirty="0" smtClean="0"/>
          </a:p>
          <a:p>
            <a:pPr marL="0" indent="0">
              <a:buNone/>
            </a:pPr>
            <a:r>
              <a:rPr lang="en-US" altLang="zh-CN" sz="2800" dirty="0" smtClean="0"/>
              <a:t>(3</a:t>
            </a:r>
            <a:r>
              <a:rPr lang="en-US" altLang="zh-CN" sz="2800" dirty="0"/>
              <a:t>)</a:t>
            </a:r>
            <a:r>
              <a:rPr lang="zh-CN" altLang="en-US" sz="2800" dirty="0" smtClean="0"/>
              <a:t>进程转入就绪状态，插入就绪队列</a:t>
            </a:r>
            <a:endParaRPr lang="en-US" altLang="zh-CN" sz="2800" dirty="0" smtClean="0"/>
          </a:p>
          <a:p>
            <a:pPr marL="0" lvl="0" indent="0">
              <a:buClr>
                <a:srgbClr val="2F2F2F"/>
              </a:buClr>
              <a:buNone/>
            </a:pPr>
            <a:r>
              <a:rPr lang="zh-CN" altLang="en-US" dirty="0" smtClean="0">
                <a:solidFill>
                  <a:srgbClr val="0000FF"/>
                </a:solidFill>
              </a:rPr>
              <a:t>终止状态</a:t>
            </a:r>
            <a:endParaRPr lang="en-US" altLang="zh-CN" dirty="0" smtClean="0">
              <a:solidFill>
                <a:srgbClr val="0000FF"/>
              </a:solidFill>
            </a:endParaRPr>
          </a:p>
          <a:p>
            <a:pPr marL="0" lvl="0" indent="0">
              <a:buClr>
                <a:srgbClr val="2F2F2F"/>
              </a:buClr>
              <a:buNone/>
            </a:pPr>
            <a:r>
              <a:rPr lang="zh-CN" altLang="en-US" sz="2800" dirty="0">
                <a:solidFill>
                  <a:prstClr val="black"/>
                </a:solidFill>
              </a:rPr>
              <a:t>终止</a:t>
            </a:r>
            <a:r>
              <a:rPr lang="zh-CN" altLang="en-US" sz="2800" dirty="0" smtClean="0">
                <a:solidFill>
                  <a:prstClr val="black"/>
                </a:solidFill>
              </a:rPr>
              <a:t>进程</a:t>
            </a:r>
            <a:r>
              <a:rPr lang="zh-CN" altLang="en-US" sz="2800" dirty="0">
                <a:solidFill>
                  <a:prstClr val="black"/>
                </a:solidFill>
              </a:rPr>
              <a:t>的步骤</a:t>
            </a:r>
            <a:r>
              <a:rPr lang="zh-CN" altLang="en-US" sz="2800" dirty="0" smtClean="0">
                <a:solidFill>
                  <a:prstClr val="black"/>
                </a:solidFill>
              </a:rPr>
              <a:t>：</a:t>
            </a:r>
            <a:endParaRPr lang="en-US" altLang="zh-CN" dirty="0" smtClean="0">
              <a:solidFill>
                <a:srgbClr val="0000FF"/>
              </a:solidFill>
            </a:endParaRPr>
          </a:p>
          <a:p>
            <a:pPr marL="0" lvl="0" indent="0">
              <a:buClr>
                <a:srgbClr val="2F2F2F"/>
              </a:buClr>
              <a:buNone/>
            </a:pPr>
            <a:r>
              <a:rPr lang="en-US" altLang="zh-CN" sz="2800" dirty="0" smtClean="0"/>
              <a:t>(1</a:t>
            </a:r>
            <a:r>
              <a:rPr lang="en-US" altLang="zh-CN" sz="2800" dirty="0"/>
              <a:t>)</a:t>
            </a:r>
            <a:r>
              <a:rPr lang="zh-CN" altLang="en-US" sz="2800" dirty="0" smtClean="0"/>
              <a:t>操作系统进行相关的善后处理</a:t>
            </a:r>
            <a:endParaRPr lang="en-US" altLang="zh-CN" sz="2800" dirty="0" smtClean="0"/>
          </a:p>
          <a:p>
            <a:pPr marL="0" lvl="0" indent="0">
              <a:buClr>
                <a:srgbClr val="2F2F2F"/>
              </a:buClr>
              <a:buNone/>
            </a:pPr>
            <a:r>
              <a:rPr lang="en-US" altLang="zh-CN" sz="2800" dirty="0" smtClean="0"/>
              <a:t>(2)PCB</a:t>
            </a:r>
            <a:r>
              <a:rPr lang="zh-CN" altLang="en-US" sz="2800" dirty="0" smtClean="0"/>
              <a:t>清零，把</a:t>
            </a:r>
            <a:r>
              <a:rPr lang="en-US" altLang="zh-CN" sz="2800" dirty="0" smtClean="0"/>
              <a:t>PCB</a:t>
            </a:r>
            <a:r>
              <a:rPr lang="zh-CN" altLang="en-US" sz="2800" dirty="0" smtClean="0"/>
              <a:t>空间返还系统</a:t>
            </a:r>
            <a:endParaRPr lang="en-US" altLang="zh-CN" sz="2800"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3800229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1619672" y="569912"/>
            <a:ext cx="5688632" cy="725488"/>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3</a:t>
            </a:r>
            <a:r>
              <a:rPr lang="zh-CN" altLang="en-US" dirty="0" smtClean="0">
                <a:solidFill>
                  <a:prstClr val="black"/>
                </a:solidFill>
                <a:latin typeface="黑体" pitchFamily="2" charset="-122"/>
                <a:ea typeface="黑体" pitchFamily="2" charset="-122"/>
              </a:rPr>
              <a:t>、挂起操作及进程状态的转换</a:t>
            </a:r>
            <a:endParaRPr lang="zh-CN" altLang="en-US" dirty="0">
              <a:solidFill>
                <a:prstClr val="black"/>
              </a:solidFill>
              <a:latin typeface="黑体" pitchFamily="2" charset="-122"/>
              <a:ea typeface="黑体" pitchFamily="2" charset="-122"/>
            </a:endParaRPr>
          </a:p>
        </p:txBody>
      </p:sp>
      <p:sp>
        <p:nvSpPr>
          <p:cNvPr id="14" name="灯片编号占位符 5"/>
          <p:cNvSpPr>
            <a:spLocks noGrp="1"/>
          </p:cNvSpPr>
          <p:nvPr>
            <p:ph type="sldNum" sz="quarter" idx="12"/>
          </p:nvPr>
        </p:nvSpPr>
        <p:spPr/>
        <p:txBody>
          <a:bodyPr/>
          <a:lstStyle/>
          <a:p>
            <a:pPr>
              <a:defRPr/>
            </a:pPr>
            <a:fld id="{1B1A794C-5383-4E20-8098-AD70C2B5BD09}" type="slidenum">
              <a:rPr lang="en-US" altLang="zh-CN"/>
              <a:pPr>
                <a:defRPr/>
              </a:pPr>
              <a:t>13</a:t>
            </a:fld>
            <a:endParaRPr lang="en-US" altLang="zh-CN"/>
          </a:p>
        </p:txBody>
      </p:sp>
      <p:sp>
        <p:nvSpPr>
          <p:cNvPr id="70660" name="Text Box 3"/>
          <p:cNvSpPr txBox="1">
            <a:spLocks noChangeArrowheads="1"/>
          </p:cNvSpPr>
          <p:nvPr/>
        </p:nvSpPr>
        <p:spPr bwMode="auto">
          <a:xfrm>
            <a:off x="457200" y="1600200"/>
            <a:ext cx="3006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rPr>
              <a:t>挂起状态</a:t>
            </a:r>
            <a:r>
              <a:rPr lang="zh-CN" altLang="en-US" sz="3200" b="1">
                <a:solidFill>
                  <a:srgbClr val="0000FF"/>
                </a:solidFill>
                <a:latin typeface="宋体" pitchFamily="2" charset="-122"/>
              </a:rPr>
              <a:t>：</a:t>
            </a:r>
          </a:p>
        </p:txBody>
      </p:sp>
      <p:sp>
        <p:nvSpPr>
          <p:cNvPr id="70661" name="AutoShape 4"/>
          <p:cNvSpPr>
            <a:spLocks noChangeArrowheads="1"/>
          </p:cNvSpPr>
          <p:nvPr/>
        </p:nvSpPr>
        <p:spPr bwMode="auto">
          <a:xfrm>
            <a:off x="4876800" y="1295400"/>
            <a:ext cx="3886200" cy="838200"/>
          </a:xfrm>
          <a:prstGeom prst="wedgeRectCallout">
            <a:avLst>
              <a:gd name="adj1" fmla="val -113236"/>
              <a:gd name="adj2" fmla="val 30870"/>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ea typeface="楷体_GB2312" pitchFamily="49" charset="-122"/>
              </a:rPr>
              <a:t>有些系统除了进程的三种基本状态外，还有挂起状态</a:t>
            </a:r>
            <a:r>
              <a:rPr kumimoji="1" lang="zh-CN" altLang="en-US" sz="2400" b="1" dirty="0">
                <a:solidFill>
                  <a:srgbClr val="000000"/>
                </a:solidFill>
              </a:rPr>
              <a:t>。</a:t>
            </a:r>
          </a:p>
        </p:txBody>
      </p:sp>
      <p:sp>
        <p:nvSpPr>
          <p:cNvPr id="70662" name="Text Box 5"/>
          <p:cNvSpPr txBox="1">
            <a:spLocks noChangeArrowheads="1"/>
          </p:cNvSpPr>
          <p:nvPr/>
        </p:nvSpPr>
        <p:spPr bwMode="auto">
          <a:xfrm>
            <a:off x="381000" y="2286000"/>
            <a:ext cx="542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a:t>
            </a:r>
            <a:r>
              <a:rPr lang="zh-CN" altLang="en-US" sz="2800" b="1">
                <a:solidFill>
                  <a:srgbClr val="000000"/>
                </a:solidFill>
                <a:latin typeface="黑体" pitchFamily="2" charset="-122"/>
                <a:ea typeface="黑体" pitchFamily="2" charset="-122"/>
              </a:rPr>
              <a:t>引入挂起状态的原因</a:t>
            </a:r>
            <a:r>
              <a:rPr lang="zh-CN" altLang="en-US" sz="2800" b="1">
                <a:solidFill>
                  <a:srgbClr val="000000"/>
                </a:solidFill>
                <a:latin typeface="宋体" pitchFamily="2" charset="-122"/>
              </a:rPr>
              <a:t>：</a:t>
            </a:r>
            <a:r>
              <a:rPr lang="zh-CN" altLang="en-US" sz="2800">
                <a:solidFill>
                  <a:srgbClr val="000000"/>
                </a:solidFill>
              </a:rPr>
              <a:t> </a:t>
            </a:r>
          </a:p>
        </p:txBody>
      </p:sp>
      <p:sp>
        <p:nvSpPr>
          <p:cNvPr id="70663" name="Text Box 6"/>
          <p:cNvSpPr txBox="1">
            <a:spLocks noChangeArrowheads="1"/>
          </p:cNvSpPr>
          <p:nvPr/>
        </p:nvSpPr>
        <p:spPr bwMode="auto">
          <a:xfrm>
            <a:off x="228600" y="2819400"/>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）终端用户的请求：</a:t>
            </a:r>
            <a:r>
              <a:rPr lang="zh-CN" altLang="en-US">
                <a:solidFill>
                  <a:srgbClr val="000000"/>
                </a:solidFill>
              </a:rPr>
              <a:t> </a:t>
            </a:r>
          </a:p>
        </p:txBody>
      </p:sp>
      <p:sp>
        <p:nvSpPr>
          <p:cNvPr id="70664" name="Text Box 7"/>
          <p:cNvSpPr txBox="1">
            <a:spLocks noChangeArrowheads="1"/>
          </p:cNvSpPr>
          <p:nvPr/>
        </p:nvSpPr>
        <p:spPr bwMode="auto">
          <a:xfrm>
            <a:off x="228600" y="3733800"/>
            <a:ext cx="315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）父进程请求：</a:t>
            </a:r>
          </a:p>
        </p:txBody>
      </p:sp>
      <p:sp>
        <p:nvSpPr>
          <p:cNvPr id="70665" name="Text Box 8"/>
          <p:cNvSpPr txBox="1">
            <a:spLocks noChangeArrowheads="1"/>
          </p:cNvSpPr>
          <p:nvPr/>
        </p:nvSpPr>
        <p:spPr bwMode="auto">
          <a:xfrm>
            <a:off x="228600" y="4572000"/>
            <a:ext cx="456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）负荷调节的需要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p>
        </p:txBody>
      </p:sp>
      <p:sp>
        <p:nvSpPr>
          <p:cNvPr id="70666" name="Text Box 9"/>
          <p:cNvSpPr txBox="1">
            <a:spLocks noChangeArrowheads="1"/>
          </p:cNvSpPr>
          <p:nvPr/>
        </p:nvSpPr>
        <p:spPr bwMode="auto">
          <a:xfrm>
            <a:off x="228600" y="5410200"/>
            <a:ext cx="433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）操作系统的需要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p>
        </p:txBody>
      </p:sp>
      <p:sp>
        <p:nvSpPr>
          <p:cNvPr id="70667" name="Text Box 10"/>
          <p:cNvSpPr txBox="1">
            <a:spLocks noChangeArrowheads="1"/>
          </p:cNvSpPr>
          <p:nvPr/>
        </p:nvSpPr>
        <p:spPr bwMode="auto">
          <a:xfrm>
            <a:off x="3505200" y="2819400"/>
            <a:ext cx="509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当</a:t>
            </a:r>
            <a:r>
              <a:rPr lang="zh-CN" altLang="en-US" b="1">
                <a:solidFill>
                  <a:srgbClr val="000000"/>
                </a:solidFill>
                <a:latin typeface="宋体" pitchFamily="2" charset="-122"/>
              </a:rPr>
              <a:t>终端用户在自己的程序运行期间发现有可疑问题时，希望暂停执行。</a:t>
            </a:r>
          </a:p>
        </p:txBody>
      </p:sp>
      <p:sp>
        <p:nvSpPr>
          <p:cNvPr id="70668" name="Text Box 11"/>
          <p:cNvSpPr txBox="1">
            <a:spLocks noChangeArrowheads="1"/>
          </p:cNvSpPr>
          <p:nvPr/>
        </p:nvSpPr>
        <p:spPr bwMode="auto">
          <a:xfrm>
            <a:off x="2895600" y="3733800"/>
            <a:ext cx="556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希望考察和修改子进程，或协调各子进程间的活动时</a:t>
            </a:r>
          </a:p>
        </p:txBody>
      </p:sp>
      <p:sp>
        <p:nvSpPr>
          <p:cNvPr id="70669" name="Text Box 12"/>
          <p:cNvSpPr txBox="1">
            <a:spLocks noChangeArrowheads="1"/>
          </p:cNvSpPr>
          <p:nvPr/>
        </p:nvSpPr>
        <p:spPr bwMode="auto">
          <a:xfrm>
            <a:off x="3657600" y="4587875"/>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实时系统中工作负荷较重时，系统可把一些不重要的进程挂起。</a:t>
            </a:r>
          </a:p>
        </p:txBody>
      </p:sp>
      <p:sp>
        <p:nvSpPr>
          <p:cNvPr id="70670" name="Text Box 13"/>
          <p:cNvSpPr txBox="1">
            <a:spLocks noChangeArrowheads="1"/>
          </p:cNvSpPr>
          <p:nvPr/>
        </p:nvSpPr>
        <p:spPr bwMode="auto">
          <a:xfrm>
            <a:off x="3657600" y="5410200"/>
            <a:ext cx="487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rPr>
              <a:t>操作系统有时希望挂起某些进程，以便检查运行中的资源使用情况或进行记账。</a:t>
            </a:r>
          </a:p>
        </p:txBody>
      </p:sp>
    </p:spTree>
    <p:extLst>
      <p:ext uri="{BB962C8B-B14F-4D97-AF65-F5344CB8AC3E}">
        <p14:creationId xmlns:p14="http://schemas.microsoft.com/office/powerpoint/2010/main" val="226332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1424178" y="341312"/>
            <a:ext cx="6057900" cy="801688"/>
          </a:xfrm>
        </p:spPr>
        <p:txBody>
          <a:bodyPr>
            <a:normAutofit/>
          </a:bodyPr>
          <a:lstStyle/>
          <a:p>
            <a:pPr marL="0" lvl="0" indent="0">
              <a:buClr>
                <a:srgbClr val="2F2F2F"/>
              </a:buClr>
              <a:buNone/>
            </a:pPr>
            <a:r>
              <a:rPr lang="en-US" altLang="zh-CN" dirty="0">
                <a:solidFill>
                  <a:prstClr val="black"/>
                </a:solidFill>
                <a:latin typeface="黑体" pitchFamily="2" charset="-122"/>
                <a:ea typeface="黑体" pitchFamily="2" charset="-122"/>
              </a:rPr>
              <a:t>3</a:t>
            </a:r>
            <a:r>
              <a:rPr lang="zh-CN" altLang="en-US" dirty="0">
                <a:solidFill>
                  <a:prstClr val="black"/>
                </a:solidFill>
                <a:latin typeface="黑体" pitchFamily="2" charset="-122"/>
                <a:ea typeface="黑体" pitchFamily="2" charset="-122"/>
              </a:rPr>
              <a:t>、挂起操作及进程状态的转换</a:t>
            </a:r>
          </a:p>
        </p:txBody>
      </p:sp>
      <p:sp>
        <p:nvSpPr>
          <p:cNvPr id="12" name="灯片编号占位符 5"/>
          <p:cNvSpPr>
            <a:spLocks noGrp="1"/>
          </p:cNvSpPr>
          <p:nvPr>
            <p:ph type="sldNum" sz="quarter" idx="12"/>
          </p:nvPr>
        </p:nvSpPr>
        <p:spPr/>
        <p:txBody>
          <a:bodyPr/>
          <a:lstStyle/>
          <a:p>
            <a:pPr>
              <a:defRPr/>
            </a:pPr>
            <a:fld id="{E21DDBBC-A660-462F-9BDD-3C7B1BC90C98}" type="slidenum">
              <a:rPr lang="en-US" altLang="zh-CN"/>
              <a:pPr>
                <a:defRPr/>
              </a:pPr>
              <a:t>14</a:t>
            </a:fld>
            <a:endParaRPr lang="en-US" altLang="zh-CN"/>
          </a:p>
        </p:txBody>
      </p:sp>
      <p:sp>
        <p:nvSpPr>
          <p:cNvPr id="71684" name="Text Box 3"/>
          <p:cNvSpPr txBox="1">
            <a:spLocks noChangeArrowheads="1"/>
          </p:cNvSpPr>
          <p:nvPr/>
        </p:nvSpPr>
        <p:spPr bwMode="auto">
          <a:xfrm>
            <a:off x="457200" y="1600200"/>
            <a:ext cx="3214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rPr>
              <a:t>挂起状态</a:t>
            </a:r>
            <a:r>
              <a:rPr lang="zh-CN" altLang="en-US" sz="3200" b="1">
                <a:solidFill>
                  <a:srgbClr val="0000FF"/>
                </a:solidFill>
                <a:latin typeface="宋体" pitchFamily="2" charset="-122"/>
              </a:rPr>
              <a:t>：</a:t>
            </a:r>
          </a:p>
        </p:txBody>
      </p:sp>
      <p:sp>
        <p:nvSpPr>
          <p:cNvPr id="71685" name="Text Box 4"/>
          <p:cNvSpPr txBox="1">
            <a:spLocks noChangeArrowheads="1"/>
          </p:cNvSpPr>
          <p:nvPr/>
        </p:nvSpPr>
        <p:spPr bwMode="auto">
          <a:xfrm>
            <a:off x="533400" y="23622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黑体" pitchFamily="2" charset="-122"/>
                <a:ea typeface="黑体" pitchFamily="2" charset="-122"/>
              </a:rPr>
              <a:t>2</a:t>
            </a:r>
            <a:r>
              <a:rPr lang="zh-CN" altLang="en-US" sz="2800" b="1">
                <a:solidFill>
                  <a:srgbClr val="000000"/>
                </a:solidFill>
                <a:latin typeface="黑体" pitchFamily="2" charset="-122"/>
                <a:ea typeface="黑体" pitchFamily="2" charset="-122"/>
              </a:rPr>
              <a:t>）进程状态的转换</a:t>
            </a:r>
            <a:r>
              <a:rPr lang="zh-CN" altLang="en-US" sz="2800">
                <a:solidFill>
                  <a:srgbClr val="000000"/>
                </a:solidFill>
                <a:latin typeface="黑体" pitchFamily="2" charset="-122"/>
                <a:ea typeface="黑体" pitchFamily="2" charset="-122"/>
              </a:rPr>
              <a:t> </a:t>
            </a:r>
          </a:p>
        </p:txBody>
      </p:sp>
      <p:pic>
        <p:nvPicPr>
          <p:cNvPr id="71686" name="Picture 5" descr="OS图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703763"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 Box 6"/>
          <p:cNvSpPr txBox="1">
            <a:spLocks noChangeArrowheads="1"/>
          </p:cNvSpPr>
          <p:nvPr/>
        </p:nvSpPr>
        <p:spPr bwMode="auto">
          <a:xfrm>
            <a:off x="381000" y="3048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活动就绪→静止就绪</a:t>
            </a:r>
            <a:r>
              <a:rPr lang="zh-CN" altLang="en-US">
                <a:solidFill>
                  <a:srgbClr val="000000"/>
                </a:solidFill>
              </a:rPr>
              <a:t> </a:t>
            </a:r>
          </a:p>
        </p:txBody>
      </p:sp>
      <p:sp>
        <p:nvSpPr>
          <p:cNvPr id="71688" name="Text Box 7"/>
          <p:cNvSpPr txBox="1">
            <a:spLocks noChangeArrowheads="1"/>
          </p:cNvSpPr>
          <p:nvPr/>
        </p:nvSpPr>
        <p:spPr bwMode="auto">
          <a:xfrm>
            <a:off x="381000" y="3581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活动阻塞→静止阻塞 </a:t>
            </a:r>
          </a:p>
        </p:txBody>
      </p:sp>
      <p:sp>
        <p:nvSpPr>
          <p:cNvPr id="71689" name="Text Box 8"/>
          <p:cNvSpPr txBox="1">
            <a:spLocks noChangeArrowheads="1"/>
          </p:cNvSpPr>
          <p:nvPr/>
        </p:nvSpPr>
        <p:spPr bwMode="auto">
          <a:xfrm>
            <a:off x="381000" y="4191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静止就绪→活动就绪 </a:t>
            </a:r>
          </a:p>
        </p:txBody>
      </p:sp>
      <p:sp>
        <p:nvSpPr>
          <p:cNvPr id="71690" name="Text Box 9"/>
          <p:cNvSpPr txBox="1">
            <a:spLocks noChangeArrowheads="1"/>
          </p:cNvSpPr>
          <p:nvPr/>
        </p:nvSpPr>
        <p:spPr bwMode="auto">
          <a:xfrm>
            <a:off x="381000" y="48006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静止阻塞→活动阻塞</a:t>
            </a:r>
            <a:endParaRPr lang="zh-CN" altLang="en-US">
              <a:solidFill>
                <a:srgbClr val="000000"/>
              </a:solidFill>
            </a:endParaRPr>
          </a:p>
        </p:txBody>
      </p:sp>
      <p:sp>
        <p:nvSpPr>
          <p:cNvPr id="71691" name="AutoShape 10"/>
          <p:cNvSpPr>
            <a:spLocks noChangeArrowheads="1"/>
          </p:cNvSpPr>
          <p:nvPr/>
        </p:nvSpPr>
        <p:spPr bwMode="auto">
          <a:xfrm>
            <a:off x="4572000" y="1143000"/>
            <a:ext cx="3581400" cy="533400"/>
          </a:xfrm>
          <a:prstGeom prst="wedgeRectCallout">
            <a:avLst>
              <a:gd name="adj1" fmla="val -79523"/>
              <a:gd name="adj2" fmla="val 335120"/>
            </a:avLst>
          </a:prstGeom>
          <a:solidFill>
            <a:schemeClr val="accent6">
              <a:lumMod val="60000"/>
              <a:lumOff val="40000"/>
              <a:alpha val="5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ea typeface="黑体" pitchFamily="2" charset="-122"/>
              </a:rPr>
              <a:t>挂起原语</a:t>
            </a:r>
            <a:r>
              <a:rPr kumimoji="1" lang="en-US" altLang="zh-CN" sz="2400" b="1">
                <a:solidFill>
                  <a:srgbClr val="000000"/>
                </a:solidFill>
                <a:ea typeface="黑体" pitchFamily="2" charset="-122"/>
              </a:rPr>
              <a:t>Suspend</a:t>
            </a:r>
          </a:p>
        </p:txBody>
      </p:sp>
      <p:sp>
        <p:nvSpPr>
          <p:cNvPr id="71692" name="AutoShape 11"/>
          <p:cNvSpPr>
            <a:spLocks noChangeArrowheads="1"/>
          </p:cNvSpPr>
          <p:nvPr/>
        </p:nvSpPr>
        <p:spPr bwMode="auto">
          <a:xfrm>
            <a:off x="1446213" y="5981700"/>
            <a:ext cx="2994025" cy="533400"/>
          </a:xfrm>
          <a:prstGeom prst="wedgeRectCallout">
            <a:avLst>
              <a:gd name="adj1" fmla="val -28102"/>
              <a:gd name="adj2" fmla="val -322319"/>
            </a:avLst>
          </a:prstGeom>
          <a:solidFill>
            <a:schemeClr val="accent6">
              <a:lumMod val="60000"/>
              <a:lumOff val="40000"/>
              <a:alpha val="45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ea typeface="黑体" pitchFamily="2" charset="-122"/>
              </a:rPr>
              <a:t>激活原语</a:t>
            </a:r>
            <a:r>
              <a:rPr kumimoji="1" lang="en-US" altLang="zh-CN" sz="2400" b="1" dirty="0">
                <a:solidFill>
                  <a:srgbClr val="000000"/>
                </a:solidFill>
                <a:ea typeface="黑体" pitchFamily="2" charset="-122"/>
              </a:rPr>
              <a:t>Active</a:t>
            </a:r>
            <a:endParaRPr kumimoji="1" lang="en-US" altLang="zh-CN" sz="2400" b="1" dirty="0">
              <a:solidFill>
                <a:srgbClr val="000000"/>
              </a:solidFill>
            </a:endParaRPr>
          </a:p>
        </p:txBody>
      </p:sp>
      <p:sp>
        <p:nvSpPr>
          <p:cNvPr id="2" name="TextBox 1"/>
          <p:cNvSpPr txBox="1"/>
          <p:nvPr/>
        </p:nvSpPr>
        <p:spPr>
          <a:xfrm>
            <a:off x="4572000" y="5887914"/>
            <a:ext cx="826442" cy="369332"/>
          </a:xfrm>
          <a:prstGeom prst="rect">
            <a:avLst/>
          </a:prstGeom>
          <a:solidFill>
            <a:schemeClr val="bg2"/>
          </a:solidFill>
        </p:spPr>
        <p:txBody>
          <a:bodyPr wrap="square" rtlCol="0">
            <a:spAutoFit/>
          </a:bodyPr>
          <a:lstStyle/>
          <a:p>
            <a:r>
              <a:rPr lang="zh-CN" altLang="en-US" dirty="0" smtClean="0"/>
              <a:t>图</a:t>
            </a:r>
            <a:r>
              <a:rPr lang="en-US" altLang="zh-CN" dirty="0" smtClean="0"/>
              <a:t>2-7</a:t>
            </a:r>
            <a:endParaRPr lang="zh-CN" altLang="en-US" dirty="0"/>
          </a:p>
        </p:txBody>
      </p:sp>
    </p:spTree>
    <p:extLst>
      <p:ext uri="{BB962C8B-B14F-4D97-AF65-F5344CB8AC3E}">
        <p14:creationId xmlns:p14="http://schemas.microsoft.com/office/powerpoint/2010/main" val="423773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pPr>
                <a:defRPr/>
              </a:pPr>
              <a:t>15</a:t>
            </a:fld>
            <a:endParaRPr lang="en-US" altLang="zh-CN">
              <a:solidFill>
                <a:srgbClr val="2F2F2F">
                  <a:lumMod val="75000"/>
                  <a:lumOff val="25000"/>
                </a:srgbClr>
              </a:solidFill>
            </a:endParaRPr>
          </a:p>
        </p:txBody>
      </p:sp>
      <p:sp>
        <p:nvSpPr>
          <p:cNvPr id="72709" name="Text Box 4"/>
          <p:cNvSpPr txBox="1">
            <a:spLocks noChangeArrowheads="1"/>
          </p:cNvSpPr>
          <p:nvPr/>
        </p:nvSpPr>
        <p:spPr bwMode="auto">
          <a:xfrm>
            <a:off x="540956" y="1988840"/>
            <a:ext cx="7343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1</a:t>
            </a:r>
            <a:r>
              <a:rPr lang="zh-CN" altLang="en-US" sz="3200" b="1" dirty="0" smtClean="0">
                <a:solidFill>
                  <a:srgbClr val="000066"/>
                </a:solidFill>
                <a:latin typeface="Times New Roman" pitchFamily="18" charset="0"/>
                <a:ea typeface="楷体_GB2312" pitchFamily="49" charset="-122"/>
              </a:rPr>
              <a:t>）操作系统中用于管理控制的数据结构</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899592" y="3068960"/>
            <a:ext cx="77110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资源信息表，进程信息表：</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每个资源和每个进程都设置一个数据结构，用于表征其实体。</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主要分为四类：</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内存表、设备表、文件表、进程表（进程控制块</a:t>
            </a:r>
            <a:r>
              <a:rPr lang="zh-CN" altLang="en-US" sz="2800" b="1" dirty="0" smtClean="0">
                <a:solidFill>
                  <a:srgbClr val="000000"/>
                </a:solidFill>
              </a:rPr>
              <a:t> </a:t>
            </a:r>
            <a:r>
              <a:rPr lang="en-US" altLang="zh-CN" sz="2800" b="1" dirty="0" smtClean="0">
                <a:solidFill>
                  <a:srgbClr val="000000"/>
                </a:solidFill>
              </a:rPr>
              <a:t>PCB</a:t>
            </a:r>
            <a:r>
              <a:rPr lang="zh-CN" altLang="en-US" sz="2800" b="1" dirty="0" smtClean="0">
                <a:solidFill>
                  <a:srgbClr val="000000"/>
                </a:solidFill>
              </a:rPr>
              <a:t>）</a:t>
            </a:r>
            <a:endParaRPr lang="zh-CN" altLang="en-US" sz="2800" b="1" dirty="0">
              <a:solidFill>
                <a:srgbClr val="000000"/>
              </a:solidFill>
            </a:endParaRPr>
          </a:p>
        </p:txBody>
      </p:sp>
    </p:spTree>
    <p:extLst>
      <p:ext uri="{BB962C8B-B14F-4D97-AF65-F5344CB8AC3E}">
        <p14:creationId xmlns:p14="http://schemas.microsoft.com/office/powerpoint/2010/main" val="2568659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pPr>
                <a:defRPr/>
              </a:pPr>
              <a:t>16</a:t>
            </a:fld>
            <a:endParaRPr lang="en-US" altLang="zh-CN">
              <a:solidFill>
                <a:srgbClr val="2F2F2F">
                  <a:lumMod val="75000"/>
                  <a:lumOff val="25000"/>
                </a:srgbClr>
              </a:solidFill>
            </a:endParaRPr>
          </a:p>
        </p:txBody>
      </p:sp>
      <p:sp>
        <p:nvSpPr>
          <p:cNvPr id="72708" name="Text Box 3"/>
          <p:cNvSpPr txBox="1">
            <a:spLocks noChangeArrowheads="1"/>
          </p:cNvSpPr>
          <p:nvPr/>
        </p:nvSpPr>
        <p:spPr bwMode="auto">
          <a:xfrm>
            <a:off x="304800" y="1600200"/>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dirty="0" smtClean="0">
                <a:solidFill>
                  <a:srgbClr val="000000"/>
                </a:solidFill>
                <a:latin typeface="楷体_GB2312" pitchFamily="49" charset="-122"/>
                <a:ea typeface="楷体_GB2312" pitchFamily="49" charset="-122"/>
              </a:rPr>
              <a:t>进程</a:t>
            </a:r>
            <a:r>
              <a:rPr lang="zh-CN" altLang="en-US" sz="2800" b="1" dirty="0">
                <a:solidFill>
                  <a:srgbClr val="000000"/>
                </a:solidFill>
                <a:latin typeface="楷体_GB2312" pitchFamily="49" charset="-122"/>
                <a:ea typeface="楷体_GB2312" pitchFamily="49" charset="-122"/>
              </a:rPr>
              <a:t>控制块是进程实体的一部分，是操作系统中最重要的记录型数据结构。 </a:t>
            </a:r>
            <a:r>
              <a:rPr lang="zh-CN" altLang="en-US" sz="2800" dirty="0">
                <a:solidFill>
                  <a:srgbClr val="000000"/>
                </a:solidFill>
                <a:latin typeface="楷体_GB2312" pitchFamily="49" charset="-122"/>
                <a:ea typeface="楷体_GB2312" pitchFamily="49" charset="-122"/>
              </a:rPr>
              <a:t> </a:t>
            </a:r>
          </a:p>
        </p:txBody>
      </p:sp>
      <p:sp>
        <p:nvSpPr>
          <p:cNvPr id="72709" name="Text Box 4"/>
          <p:cNvSpPr txBox="1">
            <a:spLocks noChangeArrowheads="1"/>
          </p:cNvSpPr>
          <p:nvPr/>
        </p:nvSpPr>
        <p:spPr bwMode="auto">
          <a:xfrm>
            <a:off x="444588" y="2708920"/>
            <a:ext cx="3335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2</a:t>
            </a:r>
            <a:r>
              <a:rPr lang="zh-CN" altLang="en-US" sz="3200" b="1" dirty="0" smtClean="0">
                <a:solidFill>
                  <a:srgbClr val="000066"/>
                </a:solidFill>
                <a:latin typeface="Times New Roman" pitchFamily="18" charset="0"/>
                <a:ea typeface="楷体_GB2312" pitchFamily="49" charset="-122"/>
              </a:rPr>
              <a:t>）</a:t>
            </a:r>
            <a:r>
              <a:rPr lang="en-US" altLang="zh-CN" sz="3200" b="1" dirty="0" smtClean="0">
                <a:solidFill>
                  <a:srgbClr val="000066"/>
                </a:solidFill>
                <a:latin typeface="Times New Roman" pitchFamily="18" charset="0"/>
                <a:ea typeface="楷体_GB2312" pitchFamily="49" charset="-122"/>
              </a:rPr>
              <a:t>PCB</a:t>
            </a:r>
            <a:r>
              <a:rPr lang="zh-CN" altLang="en-US" sz="3200" b="1" dirty="0" smtClean="0">
                <a:solidFill>
                  <a:srgbClr val="000066"/>
                </a:solidFill>
                <a:latin typeface="Times New Roman" pitchFamily="18" charset="0"/>
                <a:ea typeface="楷体_GB2312" pitchFamily="49" charset="-122"/>
              </a:rPr>
              <a:t>作用</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533400" y="3573016"/>
            <a:ext cx="8077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    使</a:t>
            </a:r>
            <a:r>
              <a:rPr lang="zh-CN" altLang="en-US" sz="2800" b="1" dirty="0">
                <a:solidFill>
                  <a:srgbClr val="000000"/>
                </a:solidFill>
                <a:latin typeface="宋体" pitchFamily="2" charset="-122"/>
              </a:rPr>
              <a:t>一个在多道程序环境下不能独立运行的程序（含数据），成为一个能独立运行的基本单位，一个能与其它进程并发执行的进程。或者说，</a:t>
            </a:r>
            <a:r>
              <a:rPr lang="en-US" altLang="zh-CN" sz="2800" b="1" dirty="0">
                <a:solidFill>
                  <a:srgbClr val="000000"/>
                </a:solidFill>
              </a:rPr>
              <a:t>OS</a:t>
            </a:r>
            <a:r>
              <a:rPr lang="zh-CN" altLang="en-US" sz="2800" b="1" dirty="0">
                <a:solidFill>
                  <a:srgbClr val="000000"/>
                </a:solidFill>
                <a:latin typeface="宋体" pitchFamily="2" charset="-122"/>
              </a:rPr>
              <a:t>是根据</a:t>
            </a:r>
            <a:r>
              <a:rPr lang="en-US" altLang="zh-CN" sz="2800" b="1" dirty="0">
                <a:solidFill>
                  <a:srgbClr val="000000"/>
                </a:solidFill>
              </a:rPr>
              <a:t>PCB</a:t>
            </a:r>
            <a:r>
              <a:rPr lang="zh-CN" altLang="en-US" sz="2800" b="1" dirty="0">
                <a:solidFill>
                  <a:srgbClr val="000000"/>
                </a:solidFill>
                <a:latin typeface="宋体" pitchFamily="2" charset="-122"/>
              </a:rPr>
              <a:t>来对并发进程进行控制和管理的。</a:t>
            </a:r>
            <a:r>
              <a:rPr lang="zh-CN" altLang="en-US" sz="2800" b="1" dirty="0">
                <a:solidFill>
                  <a:srgbClr val="000000"/>
                </a:solidFill>
              </a:rPr>
              <a:t> </a:t>
            </a:r>
          </a:p>
        </p:txBody>
      </p:sp>
      <p:sp>
        <p:nvSpPr>
          <p:cNvPr id="72711" name="Text Box 6"/>
          <p:cNvSpPr txBox="1">
            <a:spLocks noChangeArrowheads="1"/>
          </p:cNvSpPr>
          <p:nvPr/>
        </p:nvSpPr>
        <p:spPr bwMode="auto">
          <a:xfrm>
            <a:off x="685800" y="5762625"/>
            <a:ext cx="7829550" cy="461665"/>
          </a:xfrm>
          <a:prstGeom prst="rect">
            <a:avLst/>
          </a:prstGeom>
          <a:solidFill>
            <a:schemeClr val="accent6">
              <a:lumMod val="60000"/>
              <a:lumOff val="40000"/>
            </a:schemeClr>
          </a:solidFill>
          <a:ln w="28575">
            <a:solidFill>
              <a:schemeClr val="bg2"/>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prstClr val="black"/>
                </a:solidFill>
              </a:rPr>
              <a:t>例如：进程调度；现场保护和恢复；进程同步和通信。</a:t>
            </a:r>
          </a:p>
        </p:txBody>
      </p:sp>
      <p:sp>
        <p:nvSpPr>
          <p:cNvPr id="72712" name="AutoShape 7"/>
          <p:cNvSpPr>
            <a:spLocks noChangeArrowheads="1"/>
          </p:cNvSpPr>
          <p:nvPr/>
        </p:nvSpPr>
        <p:spPr bwMode="auto">
          <a:xfrm>
            <a:off x="3896946" y="2374928"/>
            <a:ext cx="4724400" cy="609600"/>
          </a:xfrm>
          <a:prstGeom prst="wedgeRectCallout">
            <a:avLst>
              <a:gd name="adj1" fmla="val -70866"/>
              <a:gd name="adj2" fmla="val 3515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800" b="1">
                <a:solidFill>
                  <a:srgbClr val="000000"/>
                </a:solidFill>
              </a:rPr>
              <a:t>PCB</a:t>
            </a:r>
            <a:r>
              <a:rPr kumimoji="1" lang="zh-CN" altLang="en-US" sz="2800" b="1">
                <a:solidFill>
                  <a:srgbClr val="000000"/>
                </a:solidFill>
              </a:rPr>
              <a:t>是进程存在的唯一标志</a:t>
            </a:r>
          </a:p>
        </p:txBody>
      </p:sp>
    </p:spTree>
    <p:extLst>
      <p:ext uri="{BB962C8B-B14F-4D97-AF65-F5344CB8AC3E}">
        <p14:creationId xmlns:p14="http://schemas.microsoft.com/office/powerpoint/2010/main" val="2568659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FFEF8113-A8E6-4ACF-9519-3B53AC77C686}" type="slidenum">
              <a:rPr lang="en-US" altLang="zh-CN"/>
              <a:pPr>
                <a:defRPr/>
              </a:pPr>
              <a:t>17</a:t>
            </a:fld>
            <a:endParaRPr lang="en-US" altLang="zh-CN"/>
          </a:p>
        </p:txBody>
      </p:sp>
      <p:sp>
        <p:nvSpPr>
          <p:cNvPr id="73731" name="Text Box 2"/>
          <p:cNvSpPr txBox="1">
            <a:spLocks noChangeArrowheads="1"/>
          </p:cNvSpPr>
          <p:nvPr/>
        </p:nvSpPr>
        <p:spPr bwMode="auto">
          <a:xfrm>
            <a:off x="338138" y="485775"/>
            <a:ext cx="558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3</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控制块中的信息 </a:t>
            </a:r>
          </a:p>
        </p:txBody>
      </p:sp>
      <p:sp>
        <p:nvSpPr>
          <p:cNvPr id="73732" name="Text Box 3"/>
          <p:cNvSpPr txBox="1">
            <a:spLocks noChangeArrowheads="1"/>
          </p:cNvSpPr>
          <p:nvPr/>
        </p:nvSpPr>
        <p:spPr bwMode="auto">
          <a:xfrm>
            <a:off x="457200" y="1154113"/>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PCB</a:t>
            </a:r>
            <a:r>
              <a:rPr lang="zh-CN" altLang="en-US" sz="2800" b="1">
                <a:solidFill>
                  <a:srgbClr val="000000"/>
                </a:solidFill>
                <a:latin typeface="宋体" pitchFamily="2" charset="-122"/>
              </a:rPr>
              <a:t>中记录了操作系统所需的、用于描述进程当前情况以及控制进程运行的全部信息。具体包括下述四方面的信息：</a:t>
            </a:r>
            <a:r>
              <a:rPr lang="zh-CN" altLang="en-US" sz="2800" b="1">
                <a:solidFill>
                  <a:srgbClr val="000000"/>
                </a:solidFill>
              </a:rPr>
              <a:t> </a:t>
            </a:r>
          </a:p>
        </p:txBody>
      </p:sp>
      <p:sp>
        <p:nvSpPr>
          <p:cNvPr id="73733" name="Text Box 4"/>
          <p:cNvSpPr txBox="1">
            <a:spLocks noChangeArrowheads="1"/>
          </p:cNvSpPr>
          <p:nvPr/>
        </p:nvSpPr>
        <p:spPr bwMode="auto">
          <a:xfrm>
            <a:off x="533400" y="265747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A ) </a:t>
            </a:r>
            <a:r>
              <a:rPr lang="zh-CN" altLang="en-US" b="1" dirty="0" smtClean="0">
                <a:solidFill>
                  <a:srgbClr val="000000"/>
                </a:solidFill>
                <a:latin typeface="宋体" pitchFamily="2" charset="-122"/>
              </a:rPr>
              <a:t>进程</a:t>
            </a:r>
            <a:r>
              <a:rPr lang="zh-CN" altLang="en-US" b="1" dirty="0">
                <a:solidFill>
                  <a:srgbClr val="000000"/>
                </a:solidFill>
                <a:latin typeface="宋体" pitchFamily="2" charset="-122"/>
              </a:rPr>
              <a:t>标识符：</a:t>
            </a:r>
            <a:r>
              <a:rPr lang="zh-CN" altLang="en-US" dirty="0">
                <a:solidFill>
                  <a:srgbClr val="000000"/>
                </a:solidFill>
              </a:rPr>
              <a:t> </a:t>
            </a:r>
          </a:p>
        </p:txBody>
      </p:sp>
      <p:sp>
        <p:nvSpPr>
          <p:cNvPr id="73734" name="Text Box 5"/>
          <p:cNvSpPr txBox="1">
            <a:spLocks noChangeArrowheads="1"/>
          </p:cNvSpPr>
          <p:nvPr/>
        </p:nvSpPr>
        <p:spPr bwMode="auto">
          <a:xfrm>
            <a:off x="2895600" y="2657475"/>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a:solidFill>
                  <a:srgbClr val="000000"/>
                </a:solidFill>
                <a:latin typeface="宋体" pitchFamily="2" charset="-122"/>
              </a:rPr>
              <a:t>内部标识符</a:t>
            </a:r>
            <a:r>
              <a:rPr lang="en-US" altLang="zh-CN" b="1">
                <a:solidFill>
                  <a:srgbClr val="000000"/>
                </a:solidFill>
                <a:latin typeface="宋体" pitchFamily="2" charset="-122"/>
              </a:rPr>
              <a:t>(</a:t>
            </a:r>
            <a:r>
              <a:rPr lang="zh-CN" altLang="en-US" b="1">
                <a:solidFill>
                  <a:srgbClr val="000000"/>
                </a:solidFill>
                <a:latin typeface="宋体" pitchFamily="2" charset="-122"/>
              </a:rPr>
              <a:t>进程号</a:t>
            </a:r>
            <a:r>
              <a:rPr lang="en-US" altLang="zh-CN" b="1">
                <a:solidFill>
                  <a:srgbClr val="000000"/>
                </a:solidFill>
                <a:latin typeface="宋体" pitchFamily="2" charset="-122"/>
              </a:rPr>
              <a:t>)</a:t>
            </a:r>
            <a:r>
              <a:rPr lang="zh-CN" altLang="en-US" b="1">
                <a:solidFill>
                  <a:srgbClr val="000000"/>
                </a:solidFill>
              </a:rPr>
              <a:t>；</a:t>
            </a:r>
            <a:r>
              <a:rPr lang="zh-CN" altLang="en-US" b="1">
                <a:solidFill>
                  <a:srgbClr val="000000"/>
                </a:solidFill>
                <a:latin typeface="宋体" pitchFamily="2" charset="-122"/>
              </a:rPr>
              <a:t>外部标识符</a:t>
            </a:r>
            <a:r>
              <a:rPr lang="en-US" altLang="zh-CN" b="1">
                <a:solidFill>
                  <a:srgbClr val="000000"/>
                </a:solidFill>
                <a:latin typeface="宋体" pitchFamily="2" charset="-122"/>
              </a:rPr>
              <a:t>(</a:t>
            </a:r>
            <a:r>
              <a:rPr lang="zh-CN" altLang="en-US" b="1">
                <a:solidFill>
                  <a:srgbClr val="000000"/>
                </a:solidFill>
                <a:latin typeface="宋体" pitchFamily="2" charset="-122"/>
              </a:rPr>
              <a:t>名</a:t>
            </a:r>
            <a:r>
              <a:rPr lang="en-US" altLang="zh-CN" b="1">
                <a:solidFill>
                  <a:srgbClr val="000000"/>
                </a:solidFill>
                <a:latin typeface="宋体" pitchFamily="2" charset="-122"/>
              </a:rPr>
              <a:t>)</a:t>
            </a:r>
            <a:r>
              <a:rPr lang="zh-CN" altLang="en-US" b="1">
                <a:solidFill>
                  <a:srgbClr val="000000"/>
                </a:solidFill>
                <a:latin typeface="宋体" pitchFamily="2" charset="-122"/>
              </a:rPr>
              <a:t>；</a:t>
            </a:r>
          </a:p>
          <a:p>
            <a:pPr eaLnBrk="1" fontAlgn="base" hangingPunct="1">
              <a:spcBef>
                <a:spcPct val="0"/>
              </a:spcBef>
              <a:spcAft>
                <a:spcPct val="0"/>
              </a:spcAft>
            </a:pPr>
            <a:r>
              <a:rPr lang="zh-CN" altLang="en-US" b="1">
                <a:solidFill>
                  <a:srgbClr val="000000"/>
                </a:solidFill>
                <a:latin typeface="宋体" pitchFamily="2" charset="-122"/>
              </a:rPr>
              <a:t>父进程标识及子进程标识；用户标识 </a:t>
            </a:r>
          </a:p>
        </p:txBody>
      </p:sp>
      <p:sp>
        <p:nvSpPr>
          <p:cNvPr id="73735" name="Text Box 6"/>
          <p:cNvSpPr txBox="1">
            <a:spLocks noChangeArrowheads="1"/>
          </p:cNvSpPr>
          <p:nvPr/>
        </p:nvSpPr>
        <p:spPr bwMode="auto">
          <a:xfrm>
            <a:off x="457200" y="367188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B ) </a:t>
            </a:r>
            <a:r>
              <a:rPr lang="zh-CN" altLang="en-US" b="1" dirty="0" smtClean="0">
                <a:solidFill>
                  <a:srgbClr val="000000"/>
                </a:solidFill>
                <a:latin typeface="宋体" pitchFamily="2" charset="-122"/>
              </a:rPr>
              <a:t>处理机</a:t>
            </a:r>
            <a:r>
              <a:rPr lang="zh-CN" altLang="en-US" b="1" dirty="0">
                <a:solidFill>
                  <a:srgbClr val="000000"/>
                </a:solidFill>
                <a:latin typeface="宋体" pitchFamily="2" charset="-122"/>
              </a:rPr>
              <a:t>状态：</a:t>
            </a:r>
            <a:endParaRPr lang="zh-CN" altLang="en-US" dirty="0">
              <a:solidFill>
                <a:srgbClr val="000000"/>
              </a:solidFill>
            </a:endParaRPr>
          </a:p>
        </p:txBody>
      </p:sp>
      <p:sp>
        <p:nvSpPr>
          <p:cNvPr id="73736" name="Text Box 7"/>
          <p:cNvSpPr txBox="1">
            <a:spLocks noChangeArrowheads="1"/>
          </p:cNvSpPr>
          <p:nvPr/>
        </p:nvSpPr>
        <p:spPr bwMode="auto">
          <a:xfrm>
            <a:off x="2819400" y="3671888"/>
            <a:ext cx="579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处理机状态信息主要由处理机的各种寄存器中的内容组成的。寄存器包括：通用寄存器、指令计数器、程序状态字（</a:t>
            </a:r>
            <a:r>
              <a:rPr lang="en-US" altLang="zh-CN" b="1">
                <a:solidFill>
                  <a:srgbClr val="000000"/>
                </a:solidFill>
                <a:latin typeface="宋体" pitchFamily="2" charset="-122"/>
              </a:rPr>
              <a:t>PSW</a:t>
            </a:r>
            <a:r>
              <a:rPr lang="zh-CN" altLang="en-US" b="1">
                <a:solidFill>
                  <a:srgbClr val="000000"/>
                </a:solidFill>
                <a:latin typeface="宋体" pitchFamily="2" charset="-122"/>
              </a:rPr>
              <a:t>）寄存器、用户栈指针。</a:t>
            </a:r>
            <a:r>
              <a:rPr lang="en-US" altLang="zh-CN" b="1">
                <a:solidFill>
                  <a:srgbClr val="000000"/>
                </a:solidFill>
                <a:latin typeface="宋体" pitchFamily="2" charset="-122"/>
              </a:rPr>
              <a:t>(</a:t>
            </a:r>
            <a:r>
              <a:rPr lang="zh-CN" altLang="en-US" b="1">
                <a:solidFill>
                  <a:srgbClr val="000000"/>
                </a:solidFill>
                <a:latin typeface="宋体" pitchFamily="2" charset="-122"/>
              </a:rPr>
              <a:t>保护、恢复现场</a:t>
            </a:r>
            <a:r>
              <a:rPr lang="en-US" altLang="zh-CN" b="1">
                <a:solidFill>
                  <a:srgbClr val="000000"/>
                </a:solidFill>
                <a:latin typeface="宋体" pitchFamily="2" charset="-122"/>
              </a:rPr>
              <a:t>)</a:t>
            </a:r>
          </a:p>
        </p:txBody>
      </p:sp>
      <p:sp>
        <p:nvSpPr>
          <p:cNvPr id="73737" name="Text Box 8"/>
          <p:cNvSpPr txBox="1">
            <a:spLocks noChangeArrowheads="1"/>
          </p:cNvSpPr>
          <p:nvPr/>
        </p:nvSpPr>
        <p:spPr bwMode="auto">
          <a:xfrm>
            <a:off x="563563" y="5370513"/>
            <a:ext cx="8037512" cy="831850"/>
          </a:xfrm>
          <a:prstGeom prst="rect">
            <a:avLst/>
          </a:prstGeom>
          <a:solidFill>
            <a:schemeClr val="accent6">
              <a:lumMod val="60000"/>
              <a:lumOff val="40000"/>
            </a:schemeClr>
          </a:solidFill>
          <a:ln w="9525">
            <a:solidFill>
              <a:schemeClr val="bg2"/>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当处理机被中断时，这些信息都必须保存到</a:t>
            </a:r>
            <a:r>
              <a:rPr lang="en-US" altLang="zh-CN" b="1" dirty="0">
                <a:solidFill>
                  <a:srgbClr val="000000"/>
                </a:solidFill>
              </a:rPr>
              <a:t>PCB</a:t>
            </a:r>
            <a:r>
              <a:rPr lang="zh-CN" altLang="en-US" b="1" dirty="0">
                <a:solidFill>
                  <a:srgbClr val="000000"/>
                </a:solidFill>
                <a:latin typeface="宋体" pitchFamily="2" charset="-122"/>
              </a:rPr>
              <a:t>中，以便该进程重新执行时，能从断点继续执行。</a:t>
            </a:r>
            <a:r>
              <a:rPr lang="zh-CN" altLang="en-US" b="1" dirty="0">
                <a:solidFill>
                  <a:srgbClr val="000000"/>
                </a:solidFill>
              </a:rPr>
              <a:t> </a:t>
            </a:r>
          </a:p>
        </p:txBody>
      </p:sp>
    </p:spTree>
    <p:extLst>
      <p:ext uri="{BB962C8B-B14F-4D97-AF65-F5344CB8AC3E}">
        <p14:creationId xmlns:p14="http://schemas.microsoft.com/office/powerpoint/2010/main" val="3067287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0A52A7B-8FFD-4628-8598-4BC0EC67155C}" type="slidenum">
              <a:rPr lang="en-US" altLang="zh-CN"/>
              <a:pPr>
                <a:defRPr/>
              </a:pPr>
              <a:t>18</a:t>
            </a:fld>
            <a:endParaRPr lang="en-US" altLang="zh-CN"/>
          </a:p>
        </p:txBody>
      </p:sp>
      <p:sp>
        <p:nvSpPr>
          <p:cNvPr id="74755" name="Text Box 2"/>
          <p:cNvSpPr txBox="1">
            <a:spLocks noChangeArrowheads="1"/>
          </p:cNvSpPr>
          <p:nvPr/>
        </p:nvSpPr>
        <p:spPr bwMode="auto">
          <a:xfrm>
            <a:off x="423298" y="1628800"/>
            <a:ext cx="4311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C ) </a:t>
            </a:r>
            <a:r>
              <a:rPr lang="zh-CN" altLang="en-US" sz="2800" b="1" dirty="0" smtClean="0">
                <a:solidFill>
                  <a:srgbClr val="000000"/>
                </a:solidFill>
                <a:latin typeface="宋体" pitchFamily="2" charset="-122"/>
              </a:rPr>
              <a:t>进程调度</a:t>
            </a:r>
            <a:r>
              <a:rPr lang="zh-CN" altLang="en-US" sz="2800" b="1" dirty="0">
                <a:solidFill>
                  <a:srgbClr val="000000"/>
                </a:solidFill>
                <a:latin typeface="宋体" pitchFamily="2" charset="-122"/>
              </a:rPr>
              <a:t>信息</a:t>
            </a:r>
            <a:r>
              <a:rPr lang="zh-CN" altLang="en-US" sz="2800" b="1" dirty="0">
                <a:solidFill>
                  <a:srgbClr val="000000"/>
                </a:solidFill>
              </a:rPr>
              <a:t>：</a:t>
            </a:r>
          </a:p>
        </p:txBody>
      </p:sp>
      <p:sp>
        <p:nvSpPr>
          <p:cNvPr id="74756" name="Text Box 3"/>
          <p:cNvSpPr txBox="1">
            <a:spLocks noChangeArrowheads="1"/>
          </p:cNvSpPr>
          <p:nvPr/>
        </p:nvSpPr>
        <p:spPr bwMode="auto">
          <a:xfrm>
            <a:off x="320904" y="2649488"/>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a:t>
            </a:r>
            <a:r>
              <a:rPr lang="en-US" altLang="zh-CN" b="1" dirty="0">
                <a:solidFill>
                  <a:srgbClr val="000000"/>
                </a:solidFill>
              </a:rPr>
              <a:t>PCB</a:t>
            </a:r>
            <a:r>
              <a:rPr lang="zh-CN" altLang="en-US" b="1" dirty="0">
                <a:solidFill>
                  <a:srgbClr val="000000"/>
                </a:solidFill>
                <a:latin typeface="宋体" pitchFamily="2" charset="-122"/>
              </a:rPr>
              <a:t>中还存放一些与</a:t>
            </a:r>
            <a:r>
              <a:rPr lang="zh-CN" altLang="en-US" b="1" dirty="0">
                <a:solidFill>
                  <a:srgbClr val="FF3300"/>
                </a:solidFill>
                <a:latin typeface="黑体" pitchFamily="2" charset="-122"/>
                <a:ea typeface="黑体" pitchFamily="2" charset="-122"/>
              </a:rPr>
              <a:t>进程调度</a:t>
            </a:r>
            <a:r>
              <a:rPr lang="zh-CN" altLang="en-US" b="1" dirty="0">
                <a:solidFill>
                  <a:srgbClr val="000000"/>
                </a:solidFill>
                <a:latin typeface="宋体" pitchFamily="2" charset="-122"/>
              </a:rPr>
              <a:t>和进程对换有关的信息。包括：</a:t>
            </a:r>
            <a:r>
              <a:rPr lang="zh-CN" altLang="en-US" b="1" dirty="0">
                <a:solidFill>
                  <a:srgbClr val="000000"/>
                </a:solidFill>
              </a:rPr>
              <a:t> </a:t>
            </a:r>
          </a:p>
        </p:txBody>
      </p:sp>
      <p:sp>
        <p:nvSpPr>
          <p:cNvPr id="74757" name="Text Box 4"/>
          <p:cNvSpPr txBox="1">
            <a:spLocks noChangeArrowheads="1"/>
          </p:cNvSpPr>
          <p:nvPr/>
        </p:nvSpPr>
        <p:spPr bwMode="auto">
          <a:xfrm>
            <a:off x="549504" y="3501008"/>
            <a:ext cx="8305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进程状态</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作为调度和对换时的依据。</a:t>
            </a:r>
            <a:r>
              <a:rPr lang="zh-CN" altLang="en-US"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进程优先级</a:t>
            </a:r>
            <a:r>
              <a:rPr lang="en-US" altLang="zh-CN" b="1" dirty="0" smtClean="0">
                <a:solidFill>
                  <a:srgbClr val="000000"/>
                </a:solidFill>
                <a:latin typeface="Times New Roman" pitchFamily="18" charset="0"/>
              </a:rPr>
              <a:t>——</a:t>
            </a:r>
            <a:r>
              <a:rPr lang="zh-CN" altLang="en-US" b="1" dirty="0">
                <a:solidFill>
                  <a:srgbClr val="000000"/>
                </a:solidFill>
                <a:latin typeface="宋体" pitchFamily="2" charset="-122"/>
              </a:rPr>
              <a:t>用</a:t>
            </a:r>
            <a:r>
              <a:rPr lang="zh-CN" altLang="en-US" b="1" dirty="0" smtClean="0">
                <a:solidFill>
                  <a:srgbClr val="000000"/>
                </a:solidFill>
                <a:latin typeface="宋体" pitchFamily="2" charset="-122"/>
              </a:rPr>
              <a:t>于</a:t>
            </a:r>
            <a:r>
              <a:rPr lang="zh-CN" altLang="en-US" b="1" dirty="0">
                <a:solidFill>
                  <a:srgbClr val="000000"/>
                </a:solidFill>
                <a:latin typeface="宋体" pitchFamily="2" charset="-122"/>
              </a:rPr>
              <a:t>描述进程使用处理机的优先级别的一个整数，优先级高的进程优先获得处理机。</a:t>
            </a:r>
            <a:r>
              <a:rPr lang="zh-CN" altLang="en-US"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进程调度所需的其它信息</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它们与所采用的进程调度算法有关。</a:t>
            </a:r>
            <a:r>
              <a:rPr lang="en-US" altLang="zh-CN" b="1" dirty="0">
                <a:solidFill>
                  <a:srgbClr val="000000"/>
                </a:solidFill>
                <a:latin typeface="Times New Roman" pitchFamily="18" charset="0"/>
              </a:rPr>
              <a:t>……</a:t>
            </a:r>
            <a:r>
              <a:rPr lang="en-US" altLang="zh-CN"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事件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即阻塞原因。</a:t>
            </a:r>
            <a:r>
              <a:rPr lang="zh-CN" altLang="en-US" b="1" dirty="0">
                <a:solidFill>
                  <a:srgbClr val="000000"/>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611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0D77D65-1420-4740-8280-21EEA0CFFF0A}" type="slidenum">
              <a:rPr lang="en-US" altLang="zh-CN"/>
              <a:pPr>
                <a:defRPr/>
              </a:pPr>
              <a:t>19</a:t>
            </a:fld>
            <a:endParaRPr lang="en-US" altLang="zh-CN"/>
          </a:p>
        </p:txBody>
      </p:sp>
      <p:sp>
        <p:nvSpPr>
          <p:cNvPr id="75779" name="Text Box 2"/>
          <p:cNvSpPr txBox="1">
            <a:spLocks noChangeArrowheads="1"/>
          </p:cNvSpPr>
          <p:nvPr/>
        </p:nvSpPr>
        <p:spPr bwMode="auto">
          <a:xfrm>
            <a:off x="544512" y="1772816"/>
            <a:ext cx="3989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00"/>
                </a:solidFill>
              </a:rPr>
              <a:t>D )</a:t>
            </a:r>
            <a:r>
              <a:rPr lang="zh-CN" altLang="en-US" sz="3200" b="1" dirty="0" smtClean="0">
                <a:solidFill>
                  <a:srgbClr val="000000"/>
                </a:solidFill>
                <a:latin typeface="宋体" pitchFamily="2" charset="-122"/>
              </a:rPr>
              <a:t>进程</a:t>
            </a:r>
            <a:r>
              <a:rPr lang="zh-CN" altLang="en-US" sz="3200" b="1" dirty="0">
                <a:solidFill>
                  <a:srgbClr val="000000"/>
                </a:solidFill>
                <a:latin typeface="宋体" pitchFamily="2" charset="-122"/>
              </a:rPr>
              <a:t>控制信息：</a:t>
            </a:r>
            <a:r>
              <a:rPr lang="zh-CN" altLang="en-US" sz="3200" dirty="0">
                <a:solidFill>
                  <a:srgbClr val="000000"/>
                </a:solidFill>
              </a:rPr>
              <a:t> </a:t>
            </a:r>
          </a:p>
        </p:txBody>
      </p:sp>
      <p:sp>
        <p:nvSpPr>
          <p:cNvPr id="75780" name="Text Box 3"/>
          <p:cNvSpPr txBox="1">
            <a:spLocks noChangeArrowheads="1"/>
          </p:cNvSpPr>
          <p:nvPr/>
        </p:nvSpPr>
        <p:spPr bwMode="auto">
          <a:xfrm>
            <a:off x="457200" y="2780928"/>
            <a:ext cx="8153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程序和数据的地址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指程序和数据所在的内存或外存首地址；</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进程同步和通信机制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如信号量、消息队列指针等，它们可能全部或部分地存放在</a:t>
            </a:r>
            <a:r>
              <a:rPr lang="en-US" altLang="zh-CN" b="1" dirty="0">
                <a:solidFill>
                  <a:srgbClr val="000000"/>
                </a:solidFill>
              </a:rPr>
              <a:t>PCB</a:t>
            </a:r>
            <a:r>
              <a:rPr lang="zh-CN" altLang="en-US" b="1" dirty="0">
                <a:solidFill>
                  <a:srgbClr val="000000"/>
                </a:solidFill>
                <a:latin typeface="宋体" pitchFamily="2" charset="-122"/>
              </a:rPr>
              <a:t>中；</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资源清单</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是一张列出了除</a:t>
            </a:r>
            <a:r>
              <a:rPr lang="en-US" altLang="zh-CN" b="1" dirty="0">
                <a:solidFill>
                  <a:srgbClr val="000000"/>
                </a:solidFill>
              </a:rPr>
              <a:t>CPU</a:t>
            </a:r>
            <a:r>
              <a:rPr lang="zh-CN" altLang="en-US" b="1" dirty="0">
                <a:solidFill>
                  <a:srgbClr val="000000"/>
                </a:solidFill>
                <a:latin typeface="宋体" pitchFamily="2" charset="-122"/>
              </a:rPr>
              <a:t>外的、进程所需的全部资源及已经分配到该进程的资源的清单；</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链接指针</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它给出本进程（</a:t>
            </a:r>
            <a:r>
              <a:rPr lang="en-US" altLang="zh-CN" b="1" dirty="0">
                <a:solidFill>
                  <a:srgbClr val="000000"/>
                </a:solidFill>
              </a:rPr>
              <a:t>PCB</a:t>
            </a:r>
            <a:r>
              <a:rPr lang="zh-CN" altLang="en-US" b="1" dirty="0">
                <a:solidFill>
                  <a:srgbClr val="000000"/>
                </a:solidFill>
                <a:latin typeface="宋体" pitchFamily="2" charset="-122"/>
              </a:rPr>
              <a:t>）所在队列中下一个进程的</a:t>
            </a:r>
            <a:r>
              <a:rPr lang="en-US" altLang="zh-CN" b="1" dirty="0">
                <a:solidFill>
                  <a:srgbClr val="000000"/>
                </a:solidFill>
              </a:rPr>
              <a:t>PCB</a:t>
            </a:r>
            <a:r>
              <a:rPr lang="zh-CN" altLang="en-US" b="1" dirty="0">
                <a:solidFill>
                  <a:srgbClr val="000000"/>
                </a:solidFill>
                <a:latin typeface="宋体" pitchFamily="2" charset="-122"/>
              </a:rPr>
              <a:t>的首址。</a:t>
            </a:r>
            <a:r>
              <a:rPr lang="zh-CN" altLang="en-US" b="1" dirty="0">
                <a:solidFill>
                  <a:srgbClr val="000000"/>
                </a:solidFill>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05"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21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dirty="0" smtClean="0">
                <a:latin typeface="宋体" pitchFamily="2" charset="-122"/>
              </a:rPr>
              <a:t>前趋图</a:t>
            </a: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pPr>
                <a:defRPr/>
              </a:pPr>
              <a:t>2</a:t>
            </a:fld>
            <a:endParaRPr lang="en-US" altLang="zh-CN"/>
          </a:p>
        </p:txBody>
      </p:sp>
      <p:sp>
        <p:nvSpPr>
          <p:cNvPr id="61445" name="Text Box 4"/>
          <p:cNvSpPr txBox="1">
            <a:spLocks noChangeArrowheads="1"/>
          </p:cNvSpPr>
          <p:nvPr/>
        </p:nvSpPr>
        <p:spPr bwMode="auto">
          <a:xfrm>
            <a:off x="990600" y="2819400"/>
            <a:ext cx="7181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前趋图：有向无环图，用于描述进程之间执行的先后顺序。</a:t>
            </a:r>
            <a:r>
              <a:rPr lang="zh-CN" altLang="en-US" dirty="0" smtClean="0">
                <a:solidFill>
                  <a:srgbClr val="000000"/>
                </a:solidFill>
              </a:rPr>
              <a:t> </a:t>
            </a:r>
            <a:endParaRPr lang="zh-CN" altLang="en-US" dirty="0">
              <a:solidFill>
                <a:srgbClr val="000000"/>
              </a:solidFill>
            </a:endParaRPr>
          </a:p>
          <a:p>
            <a:pPr eaLnBrk="1" fontAlgn="base" hangingPunct="1">
              <a:spcBef>
                <a:spcPct val="50000"/>
              </a:spcBef>
              <a:spcAft>
                <a:spcPct val="0"/>
              </a:spcAft>
            </a:pPr>
            <a:r>
              <a:rPr lang="zh-CN" altLang="en-US" sz="2800" b="1" dirty="0" smtClean="0">
                <a:solidFill>
                  <a:srgbClr val="000000"/>
                </a:solidFill>
                <a:latin typeface="宋体" pitchFamily="2" charset="-122"/>
              </a:rPr>
              <a:t>    结点</a:t>
            </a:r>
            <a:r>
              <a:rPr lang="zh-CN" altLang="en-US" sz="2800" b="1" dirty="0">
                <a:solidFill>
                  <a:srgbClr val="000000"/>
                </a:solidFill>
                <a:latin typeface="宋体" pitchFamily="2" charset="-122"/>
              </a:rPr>
              <a:t>：一个进程、程序、一条语句</a:t>
            </a:r>
            <a:endParaRPr lang="en-US" altLang="zh-CN" sz="2800" b="1" dirty="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    有</a:t>
            </a:r>
            <a:r>
              <a:rPr lang="zh-CN" altLang="en-US" sz="2800" b="1" dirty="0">
                <a:solidFill>
                  <a:srgbClr val="000000"/>
                </a:solidFill>
                <a:latin typeface="宋体" pitchFamily="2" charset="-122"/>
              </a:rPr>
              <a:t>向边：两个结点之间的前趋</a:t>
            </a:r>
            <a:r>
              <a:rPr lang="zh-CN" altLang="en-US" sz="2800" b="1" dirty="0" smtClean="0">
                <a:solidFill>
                  <a:srgbClr val="000000"/>
                </a:solidFill>
                <a:latin typeface="宋体" pitchFamily="2" charset="-122"/>
              </a:rPr>
              <a:t>关系</a:t>
            </a:r>
            <a:r>
              <a:rPr lang="zh-CN" altLang="en-US" sz="2800" b="1" dirty="0" smtClean="0">
                <a:solidFill>
                  <a:srgbClr val="000000"/>
                </a:solidFill>
              </a:rPr>
              <a:t> </a:t>
            </a:r>
            <a:endParaRPr lang="en-US" altLang="zh-CN" sz="2800" b="1" dirty="0" smtClean="0">
              <a:solidFill>
                <a:srgbClr val="000000"/>
              </a:solidFill>
            </a:endParaRPr>
          </a:p>
          <a:p>
            <a:pPr eaLnBrk="1" fontAlgn="base" hangingPunct="1">
              <a:spcBef>
                <a:spcPct val="50000"/>
              </a:spcBef>
              <a:spcAft>
                <a:spcPct val="0"/>
              </a:spcAft>
            </a:pPr>
            <a:r>
              <a:rPr lang="zh-CN" altLang="en-US" sz="2800" b="1" dirty="0">
                <a:solidFill>
                  <a:srgbClr val="000000"/>
                </a:solidFill>
              </a:rPr>
              <a:t>前趋</a:t>
            </a:r>
            <a:r>
              <a:rPr lang="zh-CN" altLang="en-US" sz="2800" b="1" dirty="0" smtClean="0">
                <a:solidFill>
                  <a:srgbClr val="000000"/>
                </a:solidFill>
              </a:rPr>
              <a:t>图中不允许有循环，否则会产生不可能实现的前趋关系。</a:t>
            </a:r>
            <a:endParaRPr lang="zh-CN" altLang="en-US" sz="2800" b="1" dirty="0">
              <a:solidFill>
                <a:srgbClr val="000000"/>
              </a:solidFill>
            </a:endParaRPr>
          </a:p>
        </p:txBody>
      </p:sp>
    </p:spTree>
    <p:extLst>
      <p:ext uri="{BB962C8B-B14F-4D97-AF65-F5344CB8AC3E}">
        <p14:creationId xmlns:p14="http://schemas.microsoft.com/office/powerpoint/2010/main" val="2502468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5602926-B75D-4355-A4A5-972FE175FC48}" type="slidenum">
              <a:rPr lang="en-US" altLang="zh-CN"/>
              <a:pPr>
                <a:defRPr/>
              </a:pPr>
              <a:t>20</a:t>
            </a:fld>
            <a:endParaRPr lang="en-US" altLang="zh-CN"/>
          </a:p>
        </p:txBody>
      </p:sp>
      <p:sp>
        <p:nvSpPr>
          <p:cNvPr id="76803" name="Text Box 2"/>
          <p:cNvSpPr txBox="1">
            <a:spLocks noChangeArrowheads="1"/>
          </p:cNvSpPr>
          <p:nvPr/>
        </p:nvSpPr>
        <p:spPr bwMode="auto">
          <a:xfrm>
            <a:off x="340414" y="548680"/>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4) </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控制块的组织方式 </a:t>
            </a:r>
          </a:p>
        </p:txBody>
      </p:sp>
      <p:sp>
        <p:nvSpPr>
          <p:cNvPr id="76804" name="Text Box 3"/>
          <p:cNvSpPr txBox="1">
            <a:spLocks noChangeArrowheads="1"/>
          </p:cNvSpPr>
          <p:nvPr/>
        </p:nvSpPr>
        <p:spPr bwMode="auto">
          <a:xfrm>
            <a:off x="524520" y="1556792"/>
            <a:ext cx="798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常用的组织方式有两种：</a:t>
            </a:r>
            <a:r>
              <a:rPr lang="zh-CN" altLang="en-US" sz="2800" b="1" dirty="0">
                <a:solidFill>
                  <a:srgbClr val="FF3300"/>
                </a:solidFill>
                <a:latin typeface="黑体" pitchFamily="2" charset="-122"/>
                <a:ea typeface="黑体" pitchFamily="2" charset="-122"/>
              </a:rPr>
              <a:t>链接方式</a:t>
            </a:r>
            <a:r>
              <a:rPr lang="zh-CN" altLang="en-US" sz="2800" b="1" dirty="0">
                <a:solidFill>
                  <a:srgbClr val="000000"/>
                </a:solidFill>
                <a:latin typeface="宋体" pitchFamily="2" charset="-122"/>
              </a:rPr>
              <a:t>和</a:t>
            </a:r>
            <a:r>
              <a:rPr lang="zh-CN" altLang="en-US" sz="2800" b="1" dirty="0">
                <a:solidFill>
                  <a:srgbClr val="FF3300"/>
                </a:solidFill>
                <a:latin typeface="黑体" pitchFamily="2" charset="-122"/>
                <a:ea typeface="黑体" pitchFamily="2" charset="-122"/>
              </a:rPr>
              <a:t>索引方式</a:t>
            </a:r>
            <a:r>
              <a:rPr lang="zh-CN" altLang="en-US" sz="2800" b="1" dirty="0">
                <a:solidFill>
                  <a:srgbClr val="000000"/>
                </a:solidFill>
                <a:latin typeface="宋体" pitchFamily="2" charset="-122"/>
              </a:rPr>
              <a:t>。</a:t>
            </a:r>
            <a:r>
              <a:rPr lang="zh-CN" altLang="en-US" sz="2800" b="1" dirty="0">
                <a:solidFill>
                  <a:srgbClr val="000000"/>
                </a:solidFill>
              </a:rPr>
              <a:t> </a:t>
            </a:r>
          </a:p>
        </p:txBody>
      </p:sp>
      <p:sp>
        <p:nvSpPr>
          <p:cNvPr id="76805" name="Text Box 4"/>
          <p:cNvSpPr txBox="1">
            <a:spLocks noChangeArrowheads="1"/>
          </p:cNvSpPr>
          <p:nvPr/>
        </p:nvSpPr>
        <p:spPr bwMode="auto">
          <a:xfrm>
            <a:off x="533400" y="2444486"/>
            <a:ext cx="287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A </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链接方式</a:t>
            </a:r>
            <a:r>
              <a:rPr lang="zh-CN" altLang="en-US" sz="2800" dirty="0">
                <a:solidFill>
                  <a:srgbClr val="000000"/>
                </a:solidFill>
              </a:rPr>
              <a:t> </a:t>
            </a:r>
          </a:p>
        </p:txBody>
      </p:sp>
      <p:sp>
        <p:nvSpPr>
          <p:cNvPr id="76806" name="Text Box 5"/>
          <p:cNvSpPr txBox="1">
            <a:spLocks noChangeArrowheads="1"/>
          </p:cNvSpPr>
          <p:nvPr/>
        </p:nvSpPr>
        <p:spPr bwMode="auto">
          <a:xfrm>
            <a:off x="683568" y="3311173"/>
            <a:ext cx="2819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把具有同一状态的</a:t>
            </a:r>
            <a:r>
              <a:rPr lang="en-US" altLang="zh-CN" b="1" dirty="0">
                <a:solidFill>
                  <a:srgbClr val="000000"/>
                </a:solidFill>
              </a:rPr>
              <a:t>PCB</a:t>
            </a:r>
            <a:r>
              <a:rPr lang="zh-CN" altLang="en-US" b="1" dirty="0">
                <a:solidFill>
                  <a:srgbClr val="000000"/>
                </a:solidFill>
                <a:latin typeface="宋体" pitchFamily="2" charset="-122"/>
              </a:rPr>
              <a:t>，用其中的链接字链接成一个队列。形成：</a:t>
            </a:r>
            <a:r>
              <a:rPr lang="zh-CN" altLang="en-US" b="1" dirty="0">
                <a:solidFill>
                  <a:srgbClr val="FF3300"/>
                </a:solidFill>
                <a:latin typeface="黑体" pitchFamily="2" charset="-122"/>
                <a:ea typeface="黑体" pitchFamily="2" charset="-122"/>
              </a:rPr>
              <a:t>就绪队列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阻塞队列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空白队列</a:t>
            </a:r>
            <a:r>
              <a:rPr lang="zh-CN" altLang="en-US" b="1" dirty="0">
                <a:solidFill>
                  <a:srgbClr val="000000"/>
                </a:solidFill>
                <a:latin typeface="宋体" pitchFamily="2" charset="-122"/>
              </a:rPr>
              <a:t>等 </a:t>
            </a:r>
          </a:p>
        </p:txBody>
      </p:sp>
      <p:pic>
        <p:nvPicPr>
          <p:cNvPr id="76807" name="Picture 6" descr="OS图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655006"/>
            <a:ext cx="45053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283968" y="5655633"/>
            <a:ext cx="936104" cy="369332"/>
          </a:xfrm>
          <a:prstGeom prst="rect">
            <a:avLst/>
          </a:prstGeom>
          <a:solidFill>
            <a:schemeClr val="bg2"/>
          </a:solidFill>
        </p:spPr>
        <p:txBody>
          <a:bodyPr wrap="square" rtlCol="0">
            <a:spAutoFit/>
          </a:bodyPr>
          <a:lstStyle/>
          <a:p>
            <a:r>
              <a:rPr lang="zh-CN" altLang="en-US" dirty="0" smtClean="0"/>
              <a:t>图</a:t>
            </a:r>
            <a:r>
              <a:rPr lang="en-US" altLang="zh-CN" dirty="0" smtClean="0"/>
              <a:t>2-11</a:t>
            </a:r>
            <a:endParaRPr lang="zh-CN" altLang="en-US" dirty="0"/>
          </a:p>
        </p:txBody>
      </p:sp>
    </p:spTree>
    <p:extLst>
      <p:ext uri="{BB962C8B-B14F-4D97-AF65-F5344CB8AC3E}">
        <p14:creationId xmlns:p14="http://schemas.microsoft.com/office/powerpoint/2010/main" val="1283002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B0A35D3-632F-437F-8946-539E25279663}" type="slidenum">
              <a:rPr lang="en-US" altLang="zh-CN"/>
              <a:pPr>
                <a:defRPr/>
              </a:pPr>
              <a:t>21</a:t>
            </a:fld>
            <a:endParaRPr lang="en-US" altLang="zh-CN"/>
          </a:p>
        </p:txBody>
      </p:sp>
      <p:sp>
        <p:nvSpPr>
          <p:cNvPr id="77827" name="Text Box 2"/>
          <p:cNvSpPr txBox="1">
            <a:spLocks noChangeArrowheads="1"/>
          </p:cNvSpPr>
          <p:nvPr/>
        </p:nvSpPr>
        <p:spPr bwMode="auto">
          <a:xfrm>
            <a:off x="577850" y="782638"/>
            <a:ext cx="2957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B </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索引方式</a:t>
            </a:r>
            <a:r>
              <a:rPr lang="en-US" altLang="zh-CN" sz="2800" b="1" dirty="0">
                <a:solidFill>
                  <a:srgbClr val="000000"/>
                </a:solidFill>
                <a:latin typeface="宋体" pitchFamily="2" charset="-122"/>
              </a:rPr>
              <a:t>:</a:t>
            </a:r>
            <a:r>
              <a:rPr lang="en-US" altLang="zh-CN" sz="2800" b="1" dirty="0">
                <a:solidFill>
                  <a:srgbClr val="000000"/>
                </a:solidFill>
              </a:rPr>
              <a:t> </a:t>
            </a:r>
          </a:p>
        </p:txBody>
      </p:sp>
      <p:sp>
        <p:nvSpPr>
          <p:cNvPr id="77828" name="Text Box 3"/>
          <p:cNvSpPr txBox="1">
            <a:spLocks noChangeArrowheads="1"/>
          </p:cNvSpPr>
          <p:nvPr/>
        </p:nvSpPr>
        <p:spPr bwMode="auto">
          <a:xfrm>
            <a:off x="430524" y="1772815"/>
            <a:ext cx="3378200"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系统根据所有进程的状态建立几张索引表。如，</a:t>
            </a: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就绪索引表 </a:t>
            </a: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阻塞索引表等 </a:t>
            </a:r>
            <a:r>
              <a:rPr lang="zh-CN" altLang="en-US" sz="2800" b="1" dirty="0">
                <a:solidFill>
                  <a:srgbClr val="000000"/>
                </a:solidFill>
              </a:rPr>
              <a:t> </a:t>
            </a:r>
          </a:p>
        </p:txBody>
      </p:sp>
      <p:sp>
        <p:nvSpPr>
          <p:cNvPr id="77829" name="Text Box 4"/>
          <p:cNvSpPr txBox="1">
            <a:spLocks noChangeArrowheads="1"/>
          </p:cNvSpPr>
          <p:nvPr/>
        </p:nvSpPr>
        <p:spPr bwMode="auto">
          <a:xfrm>
            <a:off x="403790" y="4509120"/>
            <a:ext cx="3276600" cy="1982787"/>
          </a:xfrm>
          <a:prstGeom prst="rect">
            <a:avLst/>
          </a:prstGeom>
          <a:noFill/>
          <a:ln w="2857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CC"/>
                </a:solidFill>
                <a:latin typeface="宋体" pitchFamily="2" charset="-122"/>
              </a:rPr>
              <a:t>索引表的首址记录在专用单元中；</a:t>
            </a:r>
          </a:p>
          <a:p>
            <a:pPr eaLnBrk="1" fontAlgn="base" hangingPunct="1">
              <a:spcBef>
                <a:spcPct val="10000"/>
              </a:spcBef>
              <a:spcAft>
                <a:spcPct val="0"/>
              </a:spcAft>
            </a:pPr>
            <a:r>
              <a:rPr lang="zh-CN" altLang="en-US" b="1">
                <a:solidFill>
                  <a:srgbClr val="0000CC"/>
                </a:solidFill>
                <a:latin typeface="宋体" pitchFamily="2" charset="-122"/>
              </a:rPr>
              <a:t>▲每个索引表的表目中，记录具有相应状态的某个</a:t>
            </a:r>
            <a:r>
              <a:rPr lang="en-US" altLang="zh-CN" b="1">
                <a:solidFill>
                  <a:srgbClr val="0000CC"/>
                </a:solidFill>
                <a:latin typeface="宋体" pitchFamily="2" charset="-122"/>
              </a:rPr>
              <a:t>PCB</a:t>
            </a:r>
            <a:r>
              <a:rPr lang="zh-CN" altLang="en-US" b="1">
                <a:solidFill>
                  <a:srgbClr val="0000CC"/>
                </a:solidFill>
                <a:latin typeface="宋体" pitchFamily="2" charset="-122"/>
              </a:rPr>
              <a:t>的首址。 </a:t>
            </a:r>
            <a:r>
              <a:rPr lang="zh-CN" altLang="en-US" b="1">
                <a:solidFill>
                  <a:srgbClr val="0000CC"/>
                </a:solidFill>
              </a:rPr>
              <a:t> </a:t>
            </a:r>
          </a:p>
        </p:txBody>
      </p:sp>
      <p:pic>
        <p:nvPicPr>
          <p:cNvPr id="77830" name="Picture 5" descr="OS图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917" y="1628799"/>
            <a:ext cx="5027613" cy="322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AutoShape 6"/>
          <p:cNvSpPr>
            <a:spLocks noChangeArrowheads="1"/>
          </p:cNvSpPr>
          <p:nvPr/>
        </p:nvSpPr>
        <p:spPr bwMode="auto">
          <a:xfrm rot="-1500000">
            <a:off x="3944428" y="5195712"/>
            <a:ext cx="1752600" cy="609600"/>
          </a:xfrm>
          <a:prstGeom prst="curvedUpArrow">
            <a:avLst>
              <a:gd name="adj1" fmla="val 57500"/>
              <a:gd name="adj2" fmla="val 115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4211960" y="4484596"/>
            <a:ext cx="1008112" cy="369332"/>
          </a:xfrm>
          <a:prstGeom prst="rect">
            <a:avLst/>
          </a:prstGeom>
          <a:solidFill>
            <a:schemeClr val="bg2"/>
          </a:solidFill>
        </p:spPr>
        <p:txBody>
          <a:bodyPr wrap="square" rtlCol="0">
            <a:spAutoFit/>
          </a:bodyPr>
          <a:lstStyle/>
          <a:p>
            <a:r>
              <a:rPr lang="zh-CN" altLang="en-US" dirty="0" smtClean="0"/>
              <a:t>图</a:t>
            </a:r>
            <a:r>
              <a:rPr lang="en-US" altLang="zh-CN" dirty="0" smtClean="0"/>
              <a:t>2-12</a:t>
            </a:r>
            <a:endParaRPr lang="zh-CN" altLang="en-US" dirty="0"/>
          </a:p>
        </p:txBody>
      </p:sp>
    </p:spTree>
    <p:extLst>
      <p:ext uri="{BB962C8B-B14F-4D97-AF65-F5344CB8AC3E}">
        <p14:creationId xmlns:p14="http://schemas.microsoft.com/office/powerpoint/2010/main" val="1053024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1331640" y="548680"/>
            <a:ext cx="6392863" cy="830263"/>
          </a:xfrm>
        </p:spPr>
        <p:txBody>
          <a:bodyPr/>
          <a:lstStyle/>
          <a:p>
            <a:pPr eaLnBrk="1" hangingPunct="1"/>
            <a:r>
              <a:rPr lang="en-US" altLang="zh-CN" sz="4000" dirty="0" smtClean="0">
                <a:latin typeface="Arial Black" pitchFamily="34" charset="0"/>
              </a:rPr>
              <a:t>2.3</a:t>
            </a:r>
            <a:r>
              <a:rPr lang="en-US" altLang="zh-CN" sz="4000" dirty="0" smtClean="0">
                <a:latin typeface="黑体" pitchFamily="2" charset="-122"/>
              </a:rPr>
              <a:t>  </a:t>
            </a:r>
            <a:r>
              <a:rPr lang="zh-CN" altLang="en-US" sz="4000" dirty="0" smtClean="0">
                <a:latin typeface="黑体" pitchFamily="2" charset="-122"/>
              </a:rPr>
              <a:t>进程控制</a:t>
            </a:r>
          </a:p>
        </p:txBody>
      </p:sp>
      <p:sp>
        <p:nvSpPr>
          <p:cNvPr id="5" name="灯片编号占位符 5"/>
          <p:cNvSpPr>
            <a:spLocks noGrp="1"/>
          </p:cNvSpPr>
          <p:nvPr>
            <p:ph type="sldNum" sz="quarter" idx="12"/>
          </p:nvPr>
        </p:nvSpPr>
        <p:spPr/>
        <p:txBody>
          <a:bodyPr/>
          <a:lstStyle/>
          <a:p>
            <a:pPr>
              <a:defRPr/>
            </a:pPr>
            <a:fld id="{9A2D763B-D330-44A5-A778-B9A2EA960E08}" type="slidenum">
              <a:rPr lang="en-US" altLang="zh-CN"/>
              <a:pPr>
                <a:defRPr/>
              </a:pPr>
              <a:t>22</a:t>
            </a:fld>
            <a:endParaRPr lang="en-US" altLang="zh-CN"/>
          </a:p>
        </p:txBody>
      </p:sp>
      <p:sp>
        <p:nvSpPr>
          <p:cNvPr id="78852" name="Text Box 3"/>
          <p:cNvSpPr txBox="1">
            <a:spLocks noChangeArrowheads="1"/>
          </p:cNvSpPr>
          <p:nvPr/>
        </p:nvSpPr>
        <p:spPr bwMode="auto">
          <a:xfrm>
            <a:off x="437356" y="1916832"/>
            <a:ext cx="78486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进程控制是进程管理中最基本的功能。</a:t>
            </a:r>
            <a:r>
              <a:rPr lang="zh-CN" altLang="en-US" sz="3200" b="1" dirty="0">
                <a:solidFill>
                  <a:srgbClr val="000000"/>
                </a:solidFill>
              </a:rPr>
              <a:t> </a:t>
            </a:r>
          </a:p>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进程控制包括：</a:t>
            </a:r>
            <a:r>
              <a:rPr lang="zh-CN" altLang="en-US" sz="3200" b="1" dirty="0">
                <a:solidFill>
                  <a:srgbClr val="000000"/>
                </a:solidFill>
              </a:rPr>
              <a:t> </a:t>
            </a:r>
          </a:p>
          <a:p>
            <a:pPr eaLnBrk="1" fontAlgn="base" hangingPunct="1">
              <a:spcBef>
                <a:spcPct val="5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创建进程</a:t>
            </a:r>
            <a:r>
              <a:rPr lang="zh-CN" altLang="en-US" sz="3200" b="1" dirty="0">
                <a:solidFill>
                  <a:srgbClr val="000000"/>
                </a:solidFill>
              </a:rPr>
              <a:t> </a:t>
            </a: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终止进程</a:t>
            </a:r>
            <a:r>
              <a:rPr lang="zh-CN" altLang="en-US" sz="3200" b="1" dirty="0">
                <a:solidFill>
                  <a:srgbClr val="000000"/>
                </a:solidFill>
              </a:rPr>
              <a:t> </a:t>
            </a: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进程状态转换</a:t>
            </a:r>
            <a:r>
              <a:rPr lang="zh-CN" altLang="en-US" sz="3200" b="1" dirty="0">
                <a:solidFill>
                  <a:srgbClr val="000066"/>
                </a:solidFill>
              </a:rPr>
              <a:t> </a:t>
            </a:r>
          </a:p>
        </p:txBody>
      </p:sp>
      <p:sp>
        <p:nvSpPr>
          <p:cNvPr id="78853" name="Text Box 4"/>
          <p:cNvSpPr txBox="1">
            <a:spLocks noChangeArrowheads="1"/>
          </p:cNvSpPr>
          <p:nvPr/>
        </p:nvSpPr>
        <p:spPr bwMode="auto">
          <a:xfrm>
            <a:off x="493712" y="5269971"/>
            <a:ext cx="7735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进程控制是由</a:t>
            </a:r>
            <a:r>
              <a:rPr lang="en-US" altLang="zh-CN" sz="3200" b="1" dirty="0">
                <a:solidFill>
                  <a:srgbClr val="000000"/>
                </a:solidFill>
              </a:rPr>
              <a:t>OS</a:t>
            </a:r>
            <a:r>
              <a:rPr lang="zh-CN" altLang="en-US" sz="3200" b="1" dirty="0">
                <a:solidFill>
                  <a:srgbClr val="000000"/>
                </a:solidFill>
                <a:latin typeface="宋体" pitchFamily="2" charset="-122"/>
              </a:rPr>
              <a:t>的内核完成的。</a:t>
            </a:r>
            <a:r>
              <a:rPr lang="zh-CN" altLang="en-US" sz="3200" b="1" dirty="0">
                <a:solidFill>
                  <a:srgbClr val="000000"/>
                </a:solidFill>
              </a:rPr>
              <a:t> </a:t>
            </a:r>
          </a:p>
        </p:txBody>
      </p:sp>
    </p:spTree>
    <p:extLst>
      <p:ext uri="{BB962C8B-B14F-4D97-AF65-F5344CB8AC3E}">
        <p14:creationId xmlns:p14="http://schemas.microsoft.com/office/powerpoint/2010/main" val="3023143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072391"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pPr>
                <a:defRPr/>
              </a:pPr>
              <a:t>23</a:t>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484784"/>
            <a:ext cx="7922840" cy="2246769"/>
          </a:xfrm>
          <a:prstGeom prst="rect">
            <a:avLst/>
          </a:prstGeom>
          <a:solidFill>
            <a:schemeClr val="accent6">
              <a:lumMod val="60000"/>
              <a:lumOff val="40000"/>
            </a:schemeClr>
          </a:solidFill>
          <a:ln>
            <a:noFill/>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将</a:t>
            </a:r>
            <a:r>
              <a:rPr lang="en-US" altLang="zh-CN" sz="2800" b="1" dirty="0" smtClean="0">
                <a:solidFill>
                  <a:srgbClr val="000000"/>
                </a:solidFill>
              </a:rPr>
              <a:t>OS </a:t>
            </a:r>
            <a:r>
              <a:rPr lang="zh-CN" altLang="en-US" sz="2800" b="1" dirty="0" smtClean="0">
                <a:solidFill>
                  <a:srgbClr val="000000"/>
                </a:solidFill>
              </a:rPr>
              <a:t>划分层次</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通常把常用的模块、与硬件密切相关的模块、常用设备驱动程序等常驻内存</a:t>
            </a:r>
            <a:r>
              <a:rPr lang="zh-CN" altLang="en-US" sz="2800" b="1" dirty="0">
                <a:solidFill>
                  <a:srgbClr val="000000"/>
                </a:solidFill>
              </a:rPr>
              <a:t>。</a:t>
            </a:r>
          </a:p>
        </p:txBody>
      </p:sp>
      <p:sp>
        <p:nvSpPr>
          <p:cNvPr id="82952" name="Text Box 8"/>
          <p:cNvSpPr txBox="1">
            <a:spLocks noChangeArrowheads="1"/>
          </p:cNvSpPr>
          <p:nvPr/>
        </p:nvSpPr>
        <p:spPr bwMode="auto">
          <a:xfrm>
            <a:off x="2344453" y="5398801"/>
            <a:ext cx="5715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u="sng" dirty="0" smtClean="0">
                <a:solidFill>
                  <a:srgbClr val="000000"/>
                </a:solidFill>
                <a:latin typeface="宋体" pitchFamily="2" charset="-122"/>
              </a:rPr>
              <a:t>管态或内核态</a:t>
            </a:r>
            <a:r>
              <a:rPr lang="zh-CN" altLang="en-US" sz="2800" b="1" dirty="0" smtClean="0">
                <a:solidFill>
                  <a:srgbClr val="000000"/>
                </a:solidFill>
                <a:latin typeface="宋体" pitchFamily="2" charset="-122"/>
              </a:rPr>
              <a:t>。能执行一切指令，访问所有寄存器和存储区，具有较高的特权。</a:t>
            </a:r>
            <a:r>
              <a:rPr lang="zh-CN" altLang="en-US" sz="2800" b="1" dirty="0" smtClean="0">
                <a:solidFill>
                  <a:srgbClr val="000000"/>
                </a:solidFill>
              </a:rPr>
              <a:t> </a:t>
            </a:r>
            <a:endParaRPr lang="zh-CN" altLang="en-US" sz="2800" b="1" dirty="0">
              <a:solidFill>
                <a:srgbClr val="000000"/>
              </a:solidFill>
            </a:endParaRPr>
          </a:p>
        </p:txBody>
      </p:sp>
      <p:sp>
        <p:nvSpPr>
          <p:cNvPr id="2" name="TextBox 1"/>
          <p:cNvSpPr txBox="1"/>
          <p:nvPr/>
        </p:nvSpPr>
        <p:spPr>
          <a:xfrm>
            <a:off x="2325607" y="3891163"/>
            <a:ext cx="6048673" cy="1384995"/>
          </a:xfrm>
          <a:prstGeom prst="rect">
            <a:avLst/>
          </a:prstGeom>
          <a:noFill/>
        </p:spPr>
        <p:txBody>
          <a:bodyPr wrap="square" rtlCol="0">
            <a:spAutoFit/>
          </a:bodyPr>
          <a:lstStyle/>
          <a:p>
            <a:pPr lvl="0" fontAlgn="base">
              <a:spcBef>
                <a:spcPct val="50000"/>
              </a:spcBef>
              <a:spcAft>
                <a:spcPct val="0"/>
              </a:spcAft>
            </a:pPr>
            <a:r>
              <a:rPr lang="zh-CN" altLang="en-US" sz="2800" b="1" u="sng" dirty="0" smtClean="0">
                <a:latin typeface="宋体" pitchFamily="2" charset="-122"/>
                <a:ea typeface="宋体" pitchFamily="2" charset="-122"/>
              </a:rPr>
              <a:t>目态</a:t>
            </a:r>
            <a:r>
              <a:rPr lang="zh-CN" altLang="en-US" sz="2800" b="1" dirty="0" smtClean="0">
                <a:latin typeface="宋体" pitchFamily="2" charset="-122"/>
                <a:ea typeface="宋体" pitchFamily="2" charset="-122"/>
              </a:rPr>
              <a:t>。仅</a:t>
            </a:r>
            <a:r>
              <a:rPr lang="zh-CN" altLang="en-US" sz="2800" b="1" dirty="0" smtClean="0">
                <a:solidFill>
                  <a:srgbClr val="000000"/>
                </a:solidFill>
                <a:latin typeface="宋体" pitchFamily="2" charset="-122"/>
                <a:ea typeface="宋体" pitchFamily="2" charset="-122"/>
              </a:rPr>
              <a:t>能执行规定的指令</a:t>
            </a:r>
            <a:r>
              <a:rPr lang="zh-CN" altLang="en-US" sz="2800" b="1" dirty="0">
                <a:solidFill>
                  <a:srgbClr val="000000"/>
                </a:solidFill>
                <a:latin typeface="宋体" pitchFamily="2" charset="-122"/>
                <a:ea typeface="宋体" pitchFamily="2" charset="-122"/>
              </a:rPr>
              <a:t>，</a:t>
            </a:r>
            <a:r>
              <a:rPr lang="zh-CN" altLang="en-US" sz="2800" b="1" dirty="0" smtClean="0">
                <a:solidFill>
                  <a:srgbClr val="000000"/>
                </a:solidFill>
                <a:latin typeface="宋体" pitchFamily="2" charset="-122"/>
                <a:ea typeface="宋体" pitchFamily="2" charset="-122"/>
              </a:rPr>
              <a:t>访问指定的寄存器</a:t>
            </a:r>
            <a:r>
              <a:rPr lang="zh-CN" altLang="en-US" sz="2800" b="1" dirty="0">
                <a:solidFill>
                  <a:srgbClr val="000000"/>
                </a:solidFill>
                <a:latin typeface="宋体" pitchFamily="2" charset="-122"/>
                <a:ea typeface="宋体" pitchFamily="2" charset="-122"/>
              </a:rPr>
              <a:t>和存储区，具有</a:t>
            </a:r>
            <a:r>
              <a:rPr lang="zh-CN" altLang="en-US" sz="2800" b="1" dirty="0" smtClean="0">
                <a:solidFill>
                  <a:srgbClr val="000000"/>
                </a:solidFill>
                <a:latin typeface="宋体" pitchFamily="2" charset="-122"/>
                <a:ea typeface="宋体" pitchFamily="2" charset="-122"/>
              </a:rPr>
              <a:t>较低的</a:t>
            </a:r>
            <a:r>
              <a:rPr lang="zh-CN" altLang="en-US" sz="2800" b="1" dirty="0">
                <a:solidFill>
                  <a:srgbClr val="000000"/>
                </a:solidFill>
                <a:latin typeface="宋体" pitchFamily="2" charset="-122"/>
                <a:ea typeface="宋体" pitchFamily="2" charset="-122"/>
              </a:rPr>
              <a:t>特权</a:t>
            </a:r>
            <a:r>
              <a:rPr lang="zh-CN" altLang="en-US" sz="2800" b="1" dirty="0" smtClean="0">
                <a:solidFill>
                  <a:srgbClr val="000000"/>
                </a:solidFill>
                <a:latin typeface="宋体" pitchFamily="2" charset="-122"/>
                <a:ea typeface="宋体" pitchFamily="2" charset="-122"/>
              </a:rPr>
              <a:t>。应用程序只能在用户态运行。</a:t>
            </a:r>
            <a:endParaRPr lang="zh-CN" altLang="en-US" dirty="0"/>
          </a:p>
        </p:txBody>
      </p:sp>
      <p:sp>
        <p:nvSpPr>
          <p:cNvPr id="6" name="TextBox 5"/>
          <p:cNvSpPr txBox="1"/>
          <p:nvPr/>
        </p:nvSpPr>
        <p:spPr>
          <a:xfrm>
            <a:off x="727405" y="3891163"/>
            <a:ext cx="1674787" cy="523220"/>
          </a:xfrm>
          <a:prstGeom prst="rect">
            <a:avLst/>
          </a:prstGeom>
          <a:noFill/>
        </p:spPr>
        <p:txBody>
          <a:bodyPr wrap="square" rtlCol="0">
            <a:spAutoFit/>
          </a:bodyPr>
          <a:lstStyle/>
          <a:p>
            <a:r>
              <a:rPr lang="zh-CN" altLang="en-US" sz="2800" dirty="0" smtClean="0">
                <a:solidFill>
                  <a:srgbClr val="FF0000"/>
                </a:solidFill>
              </a:rPr>
              <a:t>用户态：</a:t>
            </a:r>
            <a:endParaRPr lang="zh-CN" altLang="en-US" sz="2800" dirty="0">
              <a:solidFill>
                <a:srgbClr val="FF0000"/>
              </a:solidFill>
            </a:endParaRPr>
          </a:p>
        </p:txBody>
      </p:sp>
      <p:sp>
        <p:nvSpPr>
          <p:cNvPr id="7" name="TextBox 6"/>
          <p:cNvSpPr txBox="1"/>
          <p:nvPr/>
        </p:nvSpPr>
        <p:spPr>
          <a:xfrm>
            <a:off x="727405" y="5386820"/>
            <a:ext cx="1512168" cy="523220"/>
          </a:xfrm>
          <a:prstGeom prst="rect">
            <a:avLst/>
          </a:prstGeom>
          <a:noFill/>
        </p:spPr>
        <p:txBody>
          <a:bodyPr wrap="square" rtlCol="0">
            <a:spAutoFit/>
          </a:bodyPr>
          <a:lstStyle/>
          <a:p>
            <a:r>
              <a:rPr lang="zh-CN" altLang="en-US" sz="2800" dirty="0" smtClean="0">
                <a:solidFill>
                  <a:srgbClr val="FF0000"/>
                </a:solidFill>
              </a:rPr>
              <a:t>系统态：</a:t>
            </a:r>
            <a:endParaRPr lang="zh-CN" altLang="en-US" sz="2800" dirty="0">
              <a:solidFill>
                <a:srgbClr val="FF0000"/>
              </a:solidFill>
            </a:endParaRPr>
          </a:p>
        </p:txBody>
      </p:sp>
    </p:spTree>
    <p:extLst>
      <p:ext uri="{BB962C8B-B14F-4D97-AF65-F5344CB8AC3E}">
        <p14:creationId xmlns:p14="http://schemas.microsoft.com/office/powerpoint/2010/main" val="831699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267744"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988840"/>
            <a:ext cx="7922840" cy="3108543"/>
          </a:xfrm>
          <a:prstGeom prst="rect">
            <a:avLst/>
          </a:prstGeom>
          <a:noFill/>
          <a:ln>
            <a:noFill/>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内核的功能：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1</a:t>
            </a:r>
            <a:r>
              <a:rPr lang="zh-CN" altLang="en-US" sz="2800" b="1" dirty="0" smtClean="0">
                <a:solidFill>
                  <a:srgbClr val="000000"/>
                </a:solidFill>
              </a:rPr>
              <a:t>、支撑功能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中断处理、时钟管理、</a:t>
            </a:r>
            <a:r>
              <a:rPr lang="zh-CN" altLang="en-US" sz="2800" b="1" dirty="0" smtClean="0">
                <a:solidFill>
                  <a:srgbClr val="FF0000"/>
                </a:solidFill>
              </a:rPr>
              <a:t>原语操作</a:t>
            </a:r>
            <a:endParaRPr lang="en-US" altLang="zh-CN" sz="2800" b="1" dirty="0" smtClean="0">
              <a:solidFill>
                <a:srgbClr val="FF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2</a:t>
            </a:r>
            <a:r>
              <a:rPr lang="zh-CN" altLang="en-US" sz="2800" b="1" dirty="0" smtClean="0">
                <a:solidFill>
                  <a:srgbClr val="000000"/>
                </a:solidFill>
              </a:rPr>
              <a:t>、资源管理功能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进程管理、存储器管理、设备管理</a:t>
            </a:r>
            <a:endParaRPr lang="zh-CN" altLang="en-US" sz="2800" b="1" dirty="0">
              <a:solidFill>
                <a:srgbClr val="000000"/>
              </a:solidFill>
            </a:endParaRPr>
          </a:p>
        </p:txBody>
      </p:sp>
    </p:spTree>
    <p:extLst>
      <p:ext uri="{BB962C8B-B14F-4D97-AF65-F5344CB8AC3E}">
        <p14:creationId xmlns:p14="http://schemas.microsoft.com/office/powerpoint/2010/main" val="3743180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907704" y="404664"/>
            <a:ext cx="4945063" cy="830263"/>
          </a:xfrm>
        </p:spPr>
        <p:txBody>
          <a:bodyPr/>
          <a:lstStyle/>
          <a:p>
            <a:pPr eaLnBrk="1" hangingPunct="1"/>
            <a:r>
              <a:rPr lang="en-US" altLang="zh-CN" sz="3600" dirty="0" smtClean="0"/>
              <a:t>2.3.2  </a:t>
            </a:r>
            <a:r>
              <a:rPr lang="zh-CN" altLang="en-US" sz="3600" dirty="0" smtClean="0">
                <a:latin typeface="Times New Roman" pitchFamily="18" charset="0"/>
              </a:rPr>
              <a:t>进程的创建</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pPr>
                <a:defRPr/>
              </a:pPr>
              <a:t>25</a:t>
            </a:fld>
            <a:endParaRPr lang="en-US" altLang="zh-CN"/>
          </a:p>
        </p:txBody>
      </p:sp>
      <p:sp>
        <p:nvSpPr>
          <p:cNvPr id="79876" name="Text Box 3"/>
          <p:cNvSpPr txBox="1">
            <a:spLocks noChangeArrowheads="1"/>
          </p:cNvSpPr>
          <p:nvPr/>
        </p:nvSpPr>
        <p:spPr bwMode="auto">
          <a:xfrm>
            <a:off x="609600" y="19050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．引起创建进程的事件</a:t>
            </a:r>
            <a:r>
              <a:rPr lang="zh-CN" altLang="en-US" sz="2800" b="1">
                <a:solidFill>
                  <a:srgbClr val="000000"/>
                </a:solidFill>
              </a:rPr>
              <a:t> </a:t>
            </a:r>
          </a:p>
        </p:txBody>
      </p:sp>
      <p:sp>
        <p:nvSpPr>
          <p:cNvPr id="82948" name="Text Box 4"/>
          <p:cNvSpPr txBox="1">
            <a:spLocks noChangeArrowheads="1"/>
          </p:cNvSpPr>
          <p:nvPr/>
        </p:nvSpPr>
        <p:spPr bwMode="auto">
          <a:xfrm>
            <a:off x="990600" y="2743200"/>
            <a:ext cx="21336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用户登录</a:t>
            </a:r>
            <a:r>
              <a:rPr lang="zh-CN" altLang="en-US" sz="2800" b="1">
                <a:solidFill>
                  <a:srgbClr val="000000"/>
                </a:solidFill>
              </a:rPr>
              <a:t> </a:t>
            </a: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作业调度</a:t>
            </a:r>
            <a:r>
              <a:rPr lang="zh-CN" altLang="en-US" sz="2800" b="1">
                <a:solidFill>
                  <a:srgbClr val="000000"/>
                </a:solidFill>
              </a:rPr>
              <a:t> </a:t>
            </a: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提供服务</a:t>
            </a:r>
            <a:endParaRPr lang="zh-CN" altLang="en-US" sz="2800" b="1">
              <a:solidFill>
                <a:srgbClr val="000000"/>
              </a:solidFill>
            </a:endParaRPr>
          </a:p>
        </p:txBody>
      </p:sp>
      <p:sp>
        <p:nvSpPr>
          <p:cNvPr id="82949" name="AutoShape 5"/>
          <p:cNvSpPr>
            <a:spLocks noChangeArrowheads="1"/>
          </p:cNvSpPr>
          <p:nvPr/>
        </p:nvSpPr>
        <p:spPr bwMode="auto">
          <a:xfrm>
            <a:off x="3810000" y="2590800"/>
            <a:ext cx="4191000" cy="1828800"/>
          </a:xfrm>
          <a:prstGeom prst="wedgeRectCallout">
            <a:avLst>
              <a:gd name="adj1" fmla="val -68634"/>
              <a:gd name="adj2" fmla="val 31856"/>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800" b="1" dirty="0">
                <a:solidFill>
                  <a:srgbClr val="000000"/>
                </a:solidFill>
                <a:latin typeface="宋体" pitchFamily="2" charset="-122"/>
              </a:rPr>
              <a:t>当用户进程提出某种请求后，系统将专门创建一个进程来提供用户所需的服务。如，文件打印。</a:t>
            </a:r>
            <a:r>
              <a:rPr kumimoji="1" lang="zh-CN" altLang="en-US" sz="2400" dirty="0">
                <a:solidFill>
                  <a:srgbClr val="000000"/>
                </a:solidFill>
              </a:rPr>
              <a:t> </a:t>
            </a:r>
          </a:p>
        </p:txBody>
      </p:sp>
      <p:sp>
        <p:nvSpPr>
          <p:cNvPr id="82950" name="AutoShape 6"/>
          <p:cNvSpPr>
            <a:spLocks noChangeArrowheads="1"/>
          </p:cNvSpPr>
          <p:nvPr/>
        </p:nvSpPr>
        <p:spPr bwMode="auto">
          <a:xfrm>
            <a:off x="1295400" y="4648200"/>
            <a:ext cx="5334000" cy="1295400"/>
          </a:xfrm>
          <a:prstGeom prst="wedgeRoundRectCallout">
            <a:avLst>
              <a:gd name="adj1" fmla="val -37056"/>
              <a:gd name="adj2" fmla="val -75611"/>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800" b="1">
                <a:solidFill>
                  <a:srgbClr val="000000"/>
                </a:solidFill>
                <a:latin typeface="宋体" pitchFamily="2" charset="-122"/>
              </a:rPr>
              <a:t>上述三种情况，都是由系统内核为它创建一个新进程。</a:t>
            </a:r>
            <a:r>
              <a:rPr kumimoji="1" lang="zh-CN" altLang="en-US" sz="2800" b="1">
                <a:solidFill>
                  <a:srgbClr val="000000"/>
                </a:solidFill>
              </a:rPr>
              <a:t> </a:t>
            </a:r>
          </a:p>
        </p:txBody>
      </p:sp>
      <p:sp>
        <p:nvSpPr>
          <p:cNvPr id="82951" name="Text Box 7"/>
          <p:cNvSpPr txBox="1">
            <a:spLocks noChangeArrowheads="1"/>
          </p:cNvSpPr>
          <p:nvPr/>
        </p:nvSpPr>
        <p:spPr bwMode="auto">
          <a:xfrm>
            <a:off x="990600" y="4419600"/>
            <a:ext cx="2687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应用请求：</a:t>
            </a:r>
            <a:r>
              <a:rPr lang="zh-CN" altLang="en-US" sz="2800" b="1">
                <a:solidFill>
                  <a:srgbClr val="000000"/>
                </a:solidFill>
              </a:rPr>
              <a:t> </a:t>
            </a:r>
          </a:p>
        </p:txBody>
      </p:sp>
      <p:sp>
        <p:nvSpPr>
          <p:cNvPr id="82952" name="Text Box 8"/>
          <p:cNvSpPr txBox="1">
            <a:spLocks noChangeArrowheads="1"/>
          </p:cNvSpPr>
          <p:nvPr/>
        </p:nvSpPr>
        <p:spPr bwMode="auto">
          <a:xfrm>
            <a:off x="3124200" y="4419600"/>
            <a:ext cx="5715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是基于应用进程的需求，由应用进程自己创建一个新进程，以便新进程以并发运行方式完成特定任务。</a:t>
            </a:r>
            <a:r>
              <a:rPr lang="zh-CN" altLang="en-US" sz="2800" b="1">
                <a:solidFill>
                  <a:srgbClr val="000000"/>
                </a:solidFill>
              </a:rPr>
              <a:t> </a:t>
            </a:r>
          </a:p>
        </p:txBody>
      </p:sp>
    </p:spTree>
    <p:extLst>
      <p:ext uri="{BB962C8B-B14F-4D97-AF65-F5344CB8AC3E}">
        <p14:creationId xmlns:p14="http://schemas.microsoft.com/office/powerpoint/2010/main" val="658477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wipe(up)">
                                      <p:cBhvr>
                                        <p:cTn id="7" dur="500"/>
                                        <p:tgtEl>
                                          <p:spTgt spid="82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48">
                                            <p:txEl>
                                              <p:pRg st="1" end="1"/>
                                            </p:txEl>
                                          </p:spTgt>
                                        </p:tgtEl>
                                        <p:attrNameLst>
                                          <p:attrName>style.visibility</p:attrName>
                                        </p:attrNameLst>
                                      </p:cBhvr>
                                      <p:to>
                                        <p:strVal val="visible"/>
                                      </p:to>
                                    </p:set>
                                    <p:animEffect transition="in" filter="wipe(up)">
                                      <p:cBhvr>
                                        <p:cTn id="12" dur="500"/>
                                        <p:tgtEl>
                                          <p:spTgt spid="82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948">
                                            <p:txEl>
                                              <p:pRg st="2" end="2"/>
                                            </p:txEl>
                                          </p:spTgt>
                                        </p:tgtEl>
                                        <p:attrNameLst>
                                          <p:attrName>style.visibility</p:attrName>
                                        </p:attrNameLst>
                                      </p:cBhvr>
                                      <p:to>
                                        <p:strVal val="visible"/>
                                      </p:to>
                                    </p:set>
                                    <p:animEffect transition="in" filter="wipe(up)">
                                      <p:cBhvr>
                                        <p:cTn id="17" dur="500"/>
                                        <p:tgtEl>
                                          <p:spTgt spid="82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2949"/>
                                        </p:tgtEl>
                                        <p:attrNameLst>
                                          <p:attrName>style.visibility</p:attrName>
                                        </p:attrNameLst>
                                      </p:cBhvr>
                                      <p:to>
                                        <p:strVal val="visible"/>
                                      </p:to>
                                    </p:set>
                                    <p:anim calcmode="lin" valueType="num">
                                      <p:cBhvr additive="base">
                                        <p:cTn id="22" dur="500" fill="hold"/>
                                        <p:tgtEl>
                                          <p:spTgt spid="82949"/>
                                        </p:tgtEl>
                                        <p:attrNameLst>
                                          <p:attrName>ppt_x</p:attrName>
                                        </p:attrNameLst>
                                      </p:cBhvr>
                                      <p:tavLst>
                                        <p:tav tm="0">
                                          <p:val>
                                            <p:strVal val="1+#ppt_w/2"/>
                                          </p:val>
                                        </p:tav>
                                        <p:tav tm="100000">
                                          <p:val>
                                            <p:strVal val="#ppt_x"/>
                                          </p:val>
                                        </p:tav>
                                      </p:tavLst>
                                    </p:anim>
                                    <p:anim calcmode="lin" valueType="num">
                                      <p:cBhvr additive="base">
                                        <p:cTn id="23"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2950"/>
                                        </p:tgtEl>
                                        <p:attrNameLst>
                                          <p:attrName>style.visibility</p:attrName>
                                        </p:attrNameLst>
                                      </p:cBhvr>
                                      <p:to>
                                        <p:strVal val="visible"/>
                                      </p:to>
                                    </p:set>
                                    <p:anim calcmode="lin" valueType="num">
                                      <p:cBhvr additive="base">
                                        <p:cTn id="28" dur="500" fill="hold"/>
                                        <p:tgtEl>
                                          <p:spTgt spid="82950"/>
                                        </p:tgtEl>
                                        <p:attrNameLst>
                                          <p:attrName>ppt_x</p:attrName>
                                        </p:attrNameLst>
                                      </p:cBhvr>
                                      <p:tavLst>
                                        <p:tav tm="0">
                                          <p:val>
                                            <p:strVal val="#ppt_x"/>
                                          </p:val>
                                        </p:tav>
                                        <p:tav tm="100000">
                                          <p:val>
                                            <p:strVal val="#ppt_x"/>
                                          </p:val>
                                        </p:tav>
                                      </p:tavLst>
                                    </p:anim>
                                    <p:anim calcmode="lin" valueType="num">
                                      <p:cBhvr additive="base">
                                        <p:cTn id="29" dur="500" fill="hold"/>
                                        <p:tgtEl>
                                          <p:spTgt spid="829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2950"/>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2951"/>
                                        </p:tgtEl>
                                        <p:attrNameLst>
                                          <p:attrName>style.visibility</p:attrName>
                                        </p:attrNameLst>
                                      </p:cBhvr>
                                      <p:to>
                                        <p:strVal val="visible"/>
                                      </p:to>
                                    </p:set>
                                    <p:animEffect transition="in" filter="wipe(up)">
                                      <p:cBhvr>
                                        <p:cTn id="34" dur="500"/>
                                        <p:tgtEl>
                                          <p:spTgt spid="829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2952"/>
                                        </p:tgtEl>
                                        <p:attrNameLst>
                                          <p:attrName>style.visibility</p:attrName>
                                        </p:attrNameLst>
                                      </p:cBhvr>
                                      <p:to>
                                        <p:strVal val="visible"/>
                                      </p:to>
                                    </p:set>
                                    <p:anim calcmode="lin" valueType="num">
                                      <p:cBhvr>
                                        <p:cTn id="39" dur="500" fill="hold"/>
                                        <p:tgtEl>
                                          <p:spTgt spid="82952"/>
                                        </p:tgtEl>
                                        <p:attrNameLst>
                                          <p:attrName>ppt_x</p:attrName>
                                        </p:attrNameLst>
                                      </p:cBhvr>
                                      <p:tavLst>
                                        <p:tav tm="0">
                                          <p:val>
                                            <p:strVal val="#ppt_x-#ppt_w/2"/>
                                          </p:val>
                                        </p:tav>
                                        <p:tav tm="100000">
                                          <p:val>
                                            <p:strVal val="#ppt_x"/>
                                          </p:val>
                                        </p:tav>
                                      </p:tavLst>
                                    </p:anim>
                                    <p:anim calcmode="lin" valueType="num">
                                      <p:cBhvr>
                                        <p:cTn id="40" dur="500" fill="hold"/>
                                        <p:tgtEl>
                                          <p:spTgt spid="82952"/>
                                        </p:tgtEl>
                                        <p:attrNameLst>
                                          <p:attrName>ppt_y</p:attrName>
                                        </p:attrNameLst>
                                      </p:cBhvr>
                                      <p:tavLst>
                                        <p:tav tm="0">
                                          <p:val>
                                            <p:strVal val="#ppt_y"/>
                                          </p:val>
                                        </p:tav>
                                        <p:tav tm="100000">
                                          <p:val>
                                            <p:strVal val="#ppt_y"/>
                                          </p:val>
                                        </p:tav>
                                      </p:tavLst>
                                    </p:anim>
                                    <p:anim calcmode="lin" valueType="num">
                                      <p:cBhvr>
                                        <p:cTn id="41" dur="500" fill="hold"/>
                                        <p:tgtEl>
                                          <p:spTgt spid="82952"/>
                                        </p:tgtEl>
                                        <p:attrNameLst>
                                          <p:attrName>ppt_w</p:attrName>
                                        </p:attrNameLst>
                                      </p:cBhvr>
                                      <p:tavLst>
                                        <p:tav tm="0">
                                          <p:val>
                                            <p:fltVal val="0"/>
                                          </p:val>
                                        </p:tav>
                                        <p:tav tm="100000">
                                          <p:val>
                                            <p:strVal val="#ppt_w"/>
                                          </p:val>
                                        </p:tav>
                                      </p:tavLst>
                                    </p:anim>
                                    <p:anim calcmode="lin" valueType="num">
                                      <p:cBhvr>
                                        <p:cTn id="42" dur="500" fill="hold"/>
                                        <p:tgtEl>
                                          <p:spTgt spid="82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p:bldP spid="82949" grpId="0" animBg="1" autoUpdateAnimBg="0"/>
      <p:bldP spid="82950" grpId="0" animBg="1" autoUpdateAnimBg="0"/>
      <p:bldP spid="82951" grpId="0" autoUpdateAnimBg="0"/>
      <p:bldP spid="829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CB0B85D-EC00-4CDF-8DDA-46041ADC13B5}" type="slidenum">
              <a:rPr lang="en-US" altLang="zh-CN"/>
              <a:pPr>
                <a:defRPr/>
              </a:pPr>
              <a:t>26</a:t>
            </a:fld>
            <a:endParaRPr lang="en-US" altLang="zh-CN"/>
          </a:p>
        </p:txBody>
      </p:sp>
      <p:sp>
        <p:nvSpPr>
          <p:cNvPr id="80899" name="Text Box 2"/>
          <p:cNvSpPr txBox="1">
            <a:spLocks noChangeArrowheads="1"/>
          </p:cNvSpPr>
          <p:nvPr/>
        </p:nvSpPr>
        <p:spPr bwMode="auto">
          <a:xfrm>
            <a:off x="501650" y="890588"/>
            <a:ext cx="3925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．进程的创建</a:t>
            </a:r>
            <a:r>
              <a:rPr lang="zh-CN" altLang="en-US" sz="3200" b="1">
                <a:solidFill>
                  <a:srgbClr val="000000"/>
                </a:solidFill>
              </a:rPr>
              <a:t> </a:t>
            </a:r>
          </a:p>
        </p:txBody>
      </p:sp>
      <p:sp>
        <p:nvSpPr>
          <p:cNvPr id="80900" name="Text Box 3"/>
          <p:cNvSpPr txBox="1">
            <a:spLocks noChangeArrowheads="1"/>
          </p:cNvSpPr>
          <p:nvPr/>
        </p:nvSpPr>
        <p:spPr bwMode="auto">
          <a:xfrm>
            <a:off x="533400" y="1905000"/>
            <a:ext cx="842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调用进程创建原语</a:t>
            </a:r>
            <a:r>
              <a:rPr lang="en-US" altLang="zh-CN" b="1">
                <a:solidFill>
                  <a:srgbClr val="000000"/>
                </a:solidFill>
              </a:rPr>
              <a:t>Create</a:t>
            </a:r>
            <a:r>
              <a:rPr lang="zh-CN" altLang="en-US" b="1">
                <a:solidFill>
                  <a:srgbClr val="000000"/>
                </a:solidFill>
                <a:latin typeface="宋体" pitchFamily="2" charset="-122"/>
              </a:rPr>
              <a:t>（），按下述步骤创建一个进程：</a:t>
            </a:r>
            <a:r>
              <a:rPr lang="zh-CN" altLang="en-US" b="1">
                <a:solidFill>
                  <a:srgbClr val="000000"/>
                </a:solidFill>
              </a:rPr>
              <a:t> </a:t>
            </a:r>
          </a:p>
        </p:txBody>
      </p:sp>
      <p:sp>
        <p:nvSpPr>
          <p:cNvPr id="80901" name="Text Box 4"/>
          <p:cNvSpPr txBox="1">
            <a:spLocks noChangeArrowheads="1"/>
          </p:cNvSpPr>
          <p:nvPr/>
        </p:nvSpPr>
        <p:spPr bwMode="auto">
          <a:xfrm>
            <a:off x="685800" y="2324100"/>
            <a:ext cx="6248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）申请空白</a:t>
            </a:r>
            <a:r>
              <a:rPr lang="en-US" altLang="zh-CN" b="1">
                <a:solidFill>
                  <a:srgbClr val="000000"/>
                </a:solidFill>
              </a:rPr>
              <a:t>PCB</a:t>
            </a:r>
            <a:r>
              <a:rPr lang="zh-CN" altLang="en-US" b="1">
                <a:solidFill>
                  <a:srgbClr val="000000"/>
                </a:solidFill>
              </a:rPr>
              <a:t>；</a:t>
            </a: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）为新进程分配资源。主要是内存空间。</a:t>
            </a:r>
            <a:r>
              <a:rPr lang="zh-CN" altLang="en-US" b="1">
                <a:solidFill>
                  <a:srgbClr val="000000"/>
                </a:solidFill>
              </a:rPr>
              <a:t> </a:t>
            </a: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）初始化</a:t>
            </a:r>
            <a:r>
              <a:rPr lang="en-US" altLang="zh-CN" b="1">
                <a:solidFill>
                  <a:srgbClr val="000000"/>
                </a:solidFill>
              </a:rPr>
              <a:t>PCB</a:t>
            </a:r>
            <a:r>
              <a:rPr lang="zh-CN" altLang="en-US" b="1">
                <a:solidFill>
                  <a:srgbClr val="000000"/>
                </a:solidFill>
                <a:latin typeface="宋体" pitchFamily="2" charset="-122"/>
              </a:rPr>
              <a:t>。包括：</a:t>
            </a:r>
            <a:r>
              <a:rPr lang="zh-CN" altLang="en-US" b="1">
                <a:solidFill>
                  <a:srgbClr val="000000"/>
                </a:solidFill>
              </a:rPr>
              <a:t> </a:t>
            </a:r>
          </a:p>
        </p:txBody>
      </p:sp>
      <p:sp>
        <p:nvSpPr>
          <p:cNvPr id="80902" name="Text Box 5"/>
          <p:cNvSpPr txBox="1">
            <a:spLocks noChangeArrowheads="1"/>
          </p:cNvSpPr>
          <p:nvPr/>
        </p:nvSpPr>
        <p:spPr bwMode="auto">
          <a:xfrm>
            <a:off x="1524000" y="3657600"/>
            <a:ext cx="3873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初始化标识信息 </a:t>
            </a:r>
          </a:p>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初始化处理机状态信息：</a:t>
            </a:r>
          </a:p>
        </p:txBody>
      </p:sp>
      <p:sp>
        <p:nvSpPr>
          <p:cNvPr id="80903" name="Text Box 6"/>
          <p:cNvSpPr txBox="1">
            <a:spLocks noChangeArrowheads="1"/>
          </p:cNvSpPr>
          <p:nvPr/>
        </p:nvSpPr>
        <p:spPr bwMode="auto">
          <a:xfrm>
            <a:off x="4953000" y="41148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程序计数器，堆栈指针等</a:t>
            </a:r>
          </a:p>
        </p:txBody>
      </p:sp>
      <p:sp>
        <p:nvSpPr>
          <p:cNvPr id="80904" name="Text Box 7"/>
          <p:cNvSpPr txBox="1">
            <a:spLocks noChangeArrowheads="1"/>
          </p:cNvSpPr>
          <p:nvPr/>
        </p:nvSpPr>
        <p:spPr bwMode="auto">
          <a:xfrm>
            <a:off x="4876800" y="46482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进程状态</a:t>
            </a:r>
            <a:r>
              <a:rPr lang="en-US" altLang="zh-CN" b="1">
                <a:solidFill>
                  <a:srgbClr val="000000"/>
                </a:solidFill>
                <a:latin typeface="Times New Roman" pitchFamily="18" charset="0"/>
              </a:rPr>
              <a:t>——</a:t>
            </a:r>
            <a:r>
              <a:rPr lang="zh-CN" altLang="en-US" b="1">
                <a:solidFill>
                  <a:srgbClr val="000000"/>
                </a:solidFill>
                <a:latin typeface="宋体" pitchFamily="2" charset="-122"/>
              </a:rPr>
              <a:t>就绪或静止就绪、优先级等。</a:t>
            </a:r>
            <a:endParaRPr lang="zh-CN" altLang="en-US">
              <a:solidFill>
                <a:srgbClr val="000000"/>
              </a:solidFill>
            </a:endParaRPr>
          </a:p>
        </p:txBody>
      </p:sp>
      <p:sp>
        <p:nvSpPr>
          <p:cNvPr id="80905" name="Text Box 8"/>
          <p:cNvSpPr txBox="1">
            <a:spLocks noChangeArrowheads="1"/>
          </p:cNvSpPr>
          <p:nvPr/>
        </p:nvSpPr>
        <p:spPr bwMode="auto">
          <a:xfrm>
            <a:off x="1524000" y="4572000"/>
            <a:ext cx="421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333399"/>
                </a:solidFill>
                <a:latin typeface="黑体" pitchFamily="2" charset="-122"/>
                <a:ea typeface="黑体" pitchFamily="2" charset="-122"/>
              </a:rPr>
              <a:t>初始化处理机控制信息：</a:t>
            </a:r>
          </a:p>
        </p:txBody>
      </p:sp>
      <p:sp>
        <p:nvSpPr>
          <p:cNvPr id="80906" name="Text Box 9"/>
          <p:cNvSpPr txBox="1">
            <a:spLocks noChangeArrowheads="1"/>
          </p:cNvSpPr>
          <p:nvPr/>
        </p:nvSpPr>
        <p:spPr bwMode="auto">
          <a:xfrm>
            <a:off x="609600" y="54102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4</a:t>
            </a:r>
            <a:r>
              <a:rPr lang="zh-CN" altLang="en-US" b="1">
                <a:solidFill>
                  <a:srgbClr val="000000"/>
                </a:solidFill>
                <a:latin typeface="Times New Roman" pitchFamily="18" charset="0"/>
              </a:rPr>
              <a:t>）将新进程插入就绪队列</a:t>
            </a:r>
            <a:r>
              <a:rPr lang="zh-CN" altLang="en-US">
                <a:solidFill>
                  <a:srgbClr val="000000"/>
                </a:solidFill>
                <a:latin typeface="Times New Roman" pitchFamily="18" charset="0"/>
              </a:rPr>
              <a:t>。</a:t>
            </a:r>
            <a:r>
              <a:rPr lang="zh-CN" altLang="en-US">
                <a:solidFill>
                  <a:srgbClr val="000000"/>
                </a:solidFill>
              </a:rPr>
              <a:t> </a:t>
            </a:r>
          </a:p>
        </p:txBody>
      </p:sp>
    </p:spTree>
    <p:extLst>
      <p:ext uri="{BB962C8B-B14F-4D97-AF65-F5344CB8AC3E}">
        <p14:creationId xmlns:p14="http://schemas.microsoft.com/office/powerpoint/2010/main" val="1491983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9" name="Rectangle 8"/>
          <p:cNvSpPr>
            <a:spLocks noGrp="1" noChangeArrowheads="1"/>
          </p:cNvSpPr>
          <p:nvPr>
            <p:ph type="title"/>
          </p:nvPr>
        </p:nvSpPr>
        <p:spPr/>
        <p:txBody>
          <a:bodyPr/>
          <a:lstStyle/>
          <a:p>
            <a:pPr eaLnBrk="1" hangingPunct="1"/>
            <a:r>
              <a:rPr lang="en-US" altLang="zh-CN" sz="3600" dirty="0" smtClean="0"/>
              <a:t>2.3.3  </a:t>
            </a:r>
            <a:r>
              <a:rPr lang="zh-CN" altLang="en-US" sz="3600" dirty="0" smtClean="0">
                <a:latin typeface="Times New Roman" pitchFamily="18" charset="0"/>
              </a:rPr>
              <a:t>进程的终止</a:t>
            </a:r>
          </a:p>
        </p:txBody>
      </p:sp>
      <p:sp>
        <p:nvSpPr>
          <p:cNvPr id="9" name="灯片编号占位符 5"/>
          <p:cNvSpPr>
            <a:spLocks noGrp="1"/>
          </p:cNvSpPr>
          <p:nvPr>
            <p:ph type="sldNum" sz="quarter" idx="12"/>
          </p:nvPr>
        </p:nvSpPr>
        <p:spPr/>
        <p:txBody>
          <a:bodyPr/>
          <a:lstStyle/>
          <a:p>
            <a:pPr>
              <a:defRPr/>
            </a:pPr>
            <a:fld id="{823F91B4-76D3-4CC5-9A1E-279053CB83FE}" type="slidenum">
              <a:rPr lang="en-US" altLang="zh-CN"/>
              <a:pPr>
                <a:defRPr/>
              </a:pPr>
              <a:t>27</a:t>
            </a:fld>
            <a:endParaRPr lang="en-US" altLang="zh-CN"/>
          </a:p>
        </p:txBody>
      </p:sp>
      <p:sp>
        <p:nvSpPr>
          <p:cNvPr id="81923" name="Text Box 2"/>
          <p:cNvSpPr txBox="1">
            <a:spLocks noChangeArrowheads="1"/>
          </p:cNvSpPr>
          <p:nvPr/>
        </p:nvSpPr>
        <p:spPr bwMode="auto">
          <a:xfrm>
            <a:off x="457200" y="15240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．引起进程终止的事件</a:t>
            </a:r>
            <a:r>
              <a:rPr lang="zh-CN" altLang="en-US" sz="2800" b="1">
                <a:solidFill>
                  <a:srgbClr val="000000"/>
                </a:solidFill>
              </a:rPr>
              <a:t> </a:t>
            </a:r>
          </a:p>
        </p:txBody>
      </p:sp>
      <p:sp>
        <p:nvSpPr>
          <p:cNvPr id="81924" name="Text Box 3"/>
          <p:cNvSpPr txBox="1">
            <a:spLocks noChangeArrowheads="1"/>
          </p:cNvSpPr>
          <p:nvPr/>
        </p:nvSpPr>
        <p:spPr bwMode="auto">
          <a:xfrm>
            <a:off x="762000" y="2133600"/>
            <a:ext cx="2057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正常结束</a:t>
            </a:r>
            <a:r>
              <a:rPr lang="zh-CN" altLang="en-US" sz="2800" b="1">
                <a:solidFill>
                  <a:srgbClr val="000000"/>
                </a:solidFill>
              </a:rPr>
              <a:t> </a:t>
            </a:r>
          </a:p>
          <a:p>
            <a:pPr eaLnBrk="1" fontAlgn="base" hangingPunct="1">
              <a:spcBef>
                <a:spcPct val="10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异常结束</a:t>
            </a:r>
            <a:r>
              <a:rPr lang="zh-CN" altLang="en-US" sz="2800" b="1">
                <a:solidFill>
                  <a:srgbClr val="000000"/>
                </a:solidFill>
              </a:rPr>
              <a:t> </a:t>
            </a:r>
          </a:p>
        </p:txBody>
      </p:sp>
      <p:sp>
        <p:nvSpPr>
          <p:cNvPr id="81925" name="Text Box 4"/>
          <p:cNvSpPr txBox="1">
            <a:spLocks noChangeArrowheads="1"/>
          </p:cNvSpPr>
          <p:nvPr/>
        </p:nvSpPr>
        <p:spPr bwMode="auto">
          <a:xfrm>
            <a:off x="762000" y="412908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外界干预</a:t>
            </a:r>
            <a:r>
              <a:rPr lang="zh-CN" altLang="en-US" sz="2800" b="1">
                <a:solidFill>
                  <a:srgbClr val="000000"/>
                </a:solidFill>
              </a:rPr>
              <a:t> </a:t>
            </a:r>
          </a:p>
        </p:txBody>
      </p:sp>
      <p:sp>
        <p:nvSpPr>
          <p:cNvPr id="81926" name="Text Box 5"/>
          <p:cNvSpPr txBox="1">
            <a:spLocks noChangeArrowheads="1"/>
          </p:cNvSpPr>
          <p:nvPr/>
        </p:nvSpPr>
        <p:spPr bwMode="auto">
          <a:xfrm>
            <a:off x="1295400" y="3124200"/>
            <a:ext cx="1970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常见的异常结束事件</a:t>
            </a:r>
            <a:r>
              <a:rPr lang="zh-CN" altLang="en-US" sz="2800" b="1">
                <a:solidFill>
                  <a:srgbClr val="000000"/>
                </a:solidFill>
              </a:rPr>
              <a:t> </a:t>
            </a:r>
          </a:p>
        </p:txBody>
      </p:sp>
      <p:sp>
        <p:nvSpPr>
          <p:cNvPr id="84998" name="AutoShape 6"/>
          <p:cNvSpPr>
            <a:spLocks noChangeArrowheads="1"/>
          </p:cNvSpPr>
          <p:nvPr/>
        </p:nvSpPr>
        <p:spPr bwMode="auto">
          <a:xfrm>
            <a:off x="3810000" y="2209800"/>
            <a:ext cx="5181600" cy="3811488"/>
          </a:xfrm>
          <a:prstGeom prst="wedgeRectCallout">
            <a:avLst>
              <a:gd name="adj1" fmla="val -70131"/>
              <a:gd name="adj2" fmla="val -1929"/>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en-US" altLang="zh-CN"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越界错误</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保护错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试图访问不允许访问的资源或文件，或者以不适当方式访问</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非法指令</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特权指令错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用户程序试图执行只允许</a:t>
            </a:r>
            <a:r>
              <a:rPr kumimoji="1" lang="en-US" altLang="zh-CN" sz="2400" b="1" dirty="0">
                <a:solidFill>
                  <a:srgbClr val="000000"/>
                </a:solidFill>
              </a:rPr>
              <a:t>OS</a:t>
            </a:r>
            <a:r>
              <a:rPr kumimoji="1" lang="zh-CN" altLang="en-US" sz="2400" b="1" dirty="0">
                <a:solidFill>
                  <a:srgbClr val="000000"/>
                </a:solidFill>
                <a:latin typeface="宋体" pitchFamily="2" charset="-122"/>
              </a:rPr>
              <a:t>执行的指令</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运行超时</a:t>
            </a:r>
            <a:r>
              <a:rPr kumimoji="1" lang="zh-CN" altLang="en-US" sz="2400" b="1" dirty="0">
                <a:solidFill>
                  <a:srgbClr val="000000"/>
                </a:solidFill>
                <a:latin typeface="宋体" pitchFamily="2" charset="-122"/>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等待</a:t>
            </a:r>
            <a:r>
              <a:rPr kumimoji="1" lang="zh-CN" altLang="en-US" sz="2400" b="1" dirty="0" smtClean="0">
                <a:solidFill>
                  <a:srgbClr val="000000"/>
                </a:solidFill>
                <a:latin typeface="黑体" pitchFamily="2" charset="-122"/>
                <a:ea typeface="黑体" pitchFamily="2" charset="-122"/>
              </a:rPr>
              <a:t>超时</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a:buChar char="·"/>
            </a:pPr>
            <a:r>
              <a:rPr kumimoji="1" lang="en-US" altLang="zh-CN" sz="2400" b="1" dirty="0" smtClean="0">
                <a:solidFill>
                  <a:srgbClr val="000000"/>
                </a:solidFill>
                <a:ea typeface="黑体" pitchFamily="2" charset="-122"/>
              </a:rPr>
              <a:t>I/O</a:t>
            </a:r>
            <a:r>
              <a:rPr kumimoji="1" lang="zh-CN" altLang="en-US" sz="2400" b="1" dirty="0" smtClean="0">
                <a:solidFill>
                  <a:srgbClr val="000000"/>
                </a:solidFill>
                <a:latin typeface="黑体" pitchFamily="2" charset="-122"/>
                <a:ea typeface="黑体" pitchFamily="2" charset="-122"/>
              </a:rPr>
              <a:t>故障</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a:buChar char="·"/>
            </a:pPr>
            <a:r>
              <a:rPr kumimoji="1" lang="zh-CN" altLang="en-US" sz="2400" b="1" dirty="0">
                <a:solidFill>
                  <a:srgbClr val="000000"/>
                </a:solidFill>
                <a:latin typeface="黑体" pitchFamily="2" charset="-122"/>
                <a:ea typeface="黑体" pitchFamily="2" charset="-122"/>
              </a:rPr>
              <a:t>算术运算错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被</a:t>
            </a:r>
            <a:r>
              <a:rPr kumimoji="1" lang="en-US" altLang="zh-CN" sz="2400" b="1" dirty="0">
                <a:solidFill>
                  <a:srgbClr val="000000"/>
                </a:solidFill>
                <a:latin typeface="宋体" pitchFamily="2" charset="-122"/>
              </a:rPr>
              <a:t>0</a:t>
            </a:r>
            <a:r>
              <a:rPr kumimoji="1" lang="zh-CN" altLang="en-US" sz="2400" b="1" dirty="0">
                <a:solidFill>
                  <a:srgbClr val="000000"/>
                </a:solidFill>
                <a:latin typeface="宋体" pitchFamily="2" charset="-122"/>
              </a:rPr>
              <a:t>除</a:t>
            </a:r>
            <a:r>
              <a:rPr kumimoji="1" lang="zh-CN" altLang="en-US" sz="2400" b="1" dirty="0" smtClean="0">
                <a:solidFill>
                  <a:srgbClr val="000000"/>
                </a:solidFill>
                <a:latin typeface="宋体" pitchFamily="2" charset="-122"/>
              </a:rPr>
              <a:t> </a:t>
            </a:r>
            <a:r>
              <a:rPr kumimoji="1" lang="zh-CN" altLang="en-US" sz="2400" b="1" dirty="0" smtClean="0">
                <a:solidFill>
                  <a:srgbClr val="000000"/>
                </a:solidFill>
              </a:rPr>
              <a:t> </a:t>
            </a:r>
            <a:endParaRPr kumimoji="1" lang="zh-CN" altLang="en-US" sz="2400" b="1" dirty="0">
              <a:solidFill>
                <a:srgbClr val="000000"/>
              </a:solidFill>
            </a:endParaRPr>
          </a:p>
        </p:txBody>
      </p:sp>
      <p:sp>
        <p:nvSpPr>
          <p:cNvPr id="84999" name="AutoShape 7"/>
          <p:cNvSpPr>
            <a:spLocks noChangeArrowheads="1"/>
          </p:cNvSpPr>
          <p:nvPr/>
        </p:nvSpPr>
        <p:spPr bwMode="auto">
          <a:xfrm>
            <a:off x="228600" y="4876800"/>
            <a:ext cx="3429000" cy="1600200"/>
          </a:xfrm>
          <a:prstGeom prst="wedgeRectCallout">
            <a:avLst>
              <a:gd name="adj1" fmla="val 0"/>
              <a:gd name="adj2" fmla="val -68551"/>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400" b="1">
                <a:solidFill>
                  <a:srgbClr val="FF3300"/>
                </a:solidFill>
                <a:latin typeface="宋体" pitchFamily="2" charset="-122"/>
              </a:rPr>
              <a:t>♥</a:t>
            </a:r>
            <a:r>
              <a:rPr kumimoji="1" lang="zh-CN" altLang="en-US" sz="2400" b="1">
                <a:solidFill>
                  <a:srgbClr val="000000"/>
                </a:solidFill>
                <a:latin typeface="宋体" pitchFamily="2" charset="-122"/>
              </a:rPr>
              <a:t>操作员或操作系统干预（如发生死锁）</a:t>
            </a:r>
            <a:r>
              <a:rPr kumimoji="1" lang="zh-CN" altLang="en-US" sz="2400" b="1">
                <a:solidFill>
                  <a:srgbClr val="000000"/>
                </a:solidFill>
              </a:rPr>
              <a:t> </a:t>
            </a: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父进程请求</a:t>
            </a:r>
            <a:r>
              <a:rPr kumimoji="1" lang="zh-CN" altLang="en-US" sz="2400" b="1">
                <a:solidFill>
                  <a:srgbClr val="000000"/>
                </a:solidFill>
              </a:rPr>
              <a:t> </a:t>
            </a: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父进程终止</a:t>
            </a:r>
            <a:r>
              <a:rPr kumimoji="1" lang="zh-CN" altLang="en-US" sz="2400" b="1">
                <a:solidFill>
                  <a:srgbClr val="000000"/>
                </a:solidFill>
              </a:rPr>
              <a:t> </a:t>
            </a:r>
          </a:p>
        </p:txBody>
      </p:sp>
    </p:spTree>
    <p:extLst>
      <p:ext uri="{BB962C8B-B14F-4D97-AF65-F5344CB8AC3E}">
        <p14:creationId xmlns:p14="http://schemas.microsoft.com/office/powerpoint/2010/main" val="295448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barn(outVertical)">
                                      <p:cBhvr>
                                        <p:cTn id="7" dur="500"/>
                                        <p:tgtEl>
                                          <p:spTgt spid="84998"/>
                                        </p:tgtEl>
                                      </p:cBhvr>
                                    </p:animEffect>
                                  </p:childTnLst>
                                </p:cTn>
                              </p:par>
                            </p:childTnLst>
                          </p:cTn>
                        </p:par>
                        <p:par>
                          <p:cTn id="8" fill="hold" nodeType="afterGroup">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84999"/>
                                        </p:tgtEl>
                                        <p:attrNameLst>
                                          <p:attrName>style.visibility</p:attrName>
                                        </p:attrNameLst>
                                      </p:cBhvr>
                                      <p:to>
                                        <p:strVal val="visible"/>
                                      </p:to>
                                    </p:set>
                                    <p:anim calcmode="lin" valueType="num">
                                      <p:cBhvr>
                                        <p:cTn id="11" dur="500" fill="hold"/>
                                        <p:tgtEl>
                                          <p:spTgt spid="84999"/>
                                        </p:tgtEl>
                                        <p:attrNameLst>
                                          <p:attrName>ppt_w</p:attrName>
                                        </p:attrNameLst>
                                      </p:cBhvr>
                                      <p:tavLst>
                                        <p:tav tm="0">
                                          <p:val>
                                            <p:fltVal val="0"/>
                                          </p:val>
                                        </p:tav>
                                        <p:tav tm="100000">
                                          <p:val>
                                            <p:strVal val="#ppt_w"/>
                                          </p:val>
                                        </p:tav>
                                      </p:tavLst>
                                    </p:anim>
                                    <p:anim calcmode="lin" valueType="num">
                                      <p:cBhvr>
                                        <p:cTn id="12" dur="500" fill="hold"/>
                                        <p:tgtEl>
                                          <p:spTgt spid="849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autoUpdateAnimBg="0"/>
      <p:bldP spid="8499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B1AF3F3-75D2-4E5F-AFC9-19478456ABB1}" type="slidenum">
              <a:rPr lang="en-US" altLang="zh-CN"/>
              <a:pPr>
                <a:defRPr/>
              </a:pPr>
              <a:t>28</a:t>
            </a:fld>
            <a:endParaRPr lang="en-US" altLang="zh-CN"/>
          </a:p>
        </p:txBody>
      </p:sp>
      <p:sp>
        <p:nvSpPr>
          <p:cNvPr id="82947" name="Text Box 2"/>
          <p:cNvSpPr txBox="1">
            <a:spLocks noChangeArrowheads="1"/>
          </p:cNvSpPr>
          <p:nvPr/>
        </p:nvSpPr>
        <p:spPr bwMode="auto">
          <a:xfrm>
            <a:off x="457200" y="658813"/>
            <a:ext cx="4973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．进程的终止过程</a:t>
            </a:r>
            <a:r>
              <a:rPr lang="zh-CN" altLang="en-US" sz="3200" b="1">
                <a:solidFill>
                  <a:srgbClr val="000000"/>
                </a:solidFill>
              </a:rPr>
              <a:t> </a:t>
            </a:r>
          </a:p>
        </p:txBody>
      </p:sp>
      <p:sp>
        <p:nvSpPr>
          <p:cNvPr id="82948" name="Text Box 3"/>
          <p:cNvSpPr txBox="1">
            <a:spLocks noChangeArrowheads="1"/>
          </p:cNvSpPr>
          <p:nvPr/>
        </p:nvSpPr>
        <p:spPr bwMode="auto">
          <a:xfrm>
            <a:off x="533400" y="1556792"/>
            <a:ext cx="823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dirty="0">
                <a:solidFill>
                  <a:srgbClr val="FF3300"/>
                </a:solidFill>
                <a:latin typeface="黑体" pitchFamily="2" charset="-122"/>
                <a:ea typeface="黑体" pitchFamily="2" charset="-122"/>
              </a:rPr>
              <a:t>OS</a:t>
            </a:r>
            <a:r>
              <a:rPr lang="zh-CN" altLang="en-US" sz="2800" b="1" dirty="0">
                <a:solidFill>
                  <a:srgbClr val="FF3300"/>
                </a:solidFill>
                <a:latin typeface="黑体" pitchFamily="2" charset="-122"/>
                <a:ea typeface="黑体" pitchFamily="2" charset="-122"/>
              </a:rPr>
              <a:t>调用终止原语</a:t>
            </a:r>
            <a:r>
              <a:rPr lang="zh-CN" altLang="en-US" sz="2800" b="1" dirty="0" smtClean="0">
                <a:solidFill>
                  <a:srgbClr val="FF3300"/>
                </a:solidFill>
                <a:latin typeface="黑体" pitchFamily="2" charset="-122"/>
                <a:ea typeface="黑体" pitchFamily="2" charset="-122"/>
              </a:rPr>
              <a:t>，终止进程的过程：</a:t>
            </a:r>
            <a:endParaRPr lang="zh-CN" altLang="en-US" sz="2800" b="1" dirty="0">
              <a:solidFill>
                <a:srgbClr val="FF3300"/>
              </a:solidFill>
              <a:latin typeface="黑体" pitchFamily="2" charset="-122"/>
              <a:ea typeface="黑体" pitchFamily="2" charset="-122"/>
            </a:endParaRPr>
          </a:p>
        </p:txBody>
      </p:sp>
      <p:sp>
        <p:nvSpPr>
          <p:cNvPr id="82949" name="Text Box 4"/>
          <p:cNvSpPr txBox="1">
            <a:spLocks noChangeArrowheads="1"/>
          </p:cNvSpPr>
          <p:nvPr/>
        </p:nvSpPr>
        <p:spPr bwMode="auto">
          <a:xfrm>
            <a:off x="683568" y="2420888"/>
            <a:ext cx="76390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）根据被终止进程的标识</a:t>
            </a:r>
            <a:r>
              <a:rPr lang="zh-CN" altLang="en-US" sz="2800" b="1" dirty="0" smtClean="0">
                <a:solidFill>
                  <a:srgbClr val="000000"/>
                </a:solidFill>
                <a:latin typeface="宋体" pitchFamily="2" charset="-122"/>
              </a:rPr>
              <a:t>，找出该进程，读出</a:t>
            </a:r>
            <a:r>
              <a:rPr lang="zh-CN" altLang="en-US" sz="2800" b="1" dirty="0">
                <a:solidFill>
                  <a:srgbClr val="000000"/>
                </a:solidFill>
                <a:latin typeface="宋体" pitchFamily="2" charset="-122"/>
              </a:rPr>
              <a:t>其</a:t>
            </a:r>
            <a:r>
              <a:rPr lang="zh-CN" altLang="en-US" sz="2800" b="1" dirty="0" smtClean="0">
                <a:solidFill>
                  <a:srgbClr val="000000"/>
                </a:solidFill>
                <a:latin typeface="宋体" pitchFamily="2" charset="-122"/>
              </a:rPr>
              <a:t>状态</a:t>
            </a:r>
            <a:r>
              <a:rPr lang="zh-CN" altLang="en-US" sz="2800" b="1" dirty="0">
                <a:solidFill>
                  <a:srgbClr val="000000"/>
                </a:solidFill>
                <a:latin typeface="宋体" pitchFamily="2" charset="-122"/>
              </a:rPr>
              <a:t>。 </a:t>
            </a:r>
          </a:p>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a:t>
            </a:r>
            <a:r>
              <a:rPr lang="zh-CN" altLang="en-US" sz="2800" b="1" dirty="0" smtClean="0">
                <a:solidFill>
                  <a:srgbClr val="000000"/>
                </a:solidFill>
                <a:latin typeface="宋体" pitchFamily="2" charset="-122"/>
              </a:rPr>
              <a:t>进程</a:t>
            </a:r>
            <a:r>
              <a:rPr lang="zh-CN" altLang="en-US" sz="2800" b="1" dirty="0">
                <a:solidFill>
                  <a:srgbClr val="000000"/>
                </a:solidFill>
                <a:latin typeface="宋体" pitchFamily="2" charset="-122"/>
              </a:rPr>
              <a:t>正处于执行状态</a:t>
            </a:r>
            <a:r>
              <a:rPr lang="zh-CN" altLang="en-US" sz="2800" b="1" dirty="0" smtClean="0">
                <a:solidFill>
                  <a:srgbClr val="000000"/>
                </a:solidFill>
                <a:latin typeface="宋体" pitchFamily="2" charset="-122"/>
              </a:rPr>
              <a:t>，立即</a:t>
            </a:r>
            <a:r>
              <a:rPr lang="zh-CN" altLang="en-US" sz="2800" b="1" dirty="0">
                <a:solidFill>
                  <a:srgbClr val="000000"/>
                </a:solidFill>
                <a:latin typeface="宋体" pitchFamily="2" charset="-122"/>
              </a:rPr>
              <a:t>终止其执行，并置调度标志为</a:t>
            </a:r>
            <a:r>
              <a:rPr lang="zh-CN" altLang="en-US" sz="2800" b="1" dirty="0" smtClean="0">
                <a:solidFill>
                  <a:srgbClr val="000000"/>
                </a:solidFill>
                <a:latin typeface="宋体" pitchFamily="2" charset="-122"/>
              </a:rPr>
              <a:t>真。</a:t>
            </a:r>
            <a:endParaRPr lang="en-US" altLang="zh-CN" sz="2800" b="1" dirty="0" smtClean="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该进程还有子孙进程</a:t>
            </a:r>
            <a:r>
              <a:rPr lang="zh-CN" altLang="en-US" sz="2800" b="1" dirty="0" smtClean="0">
                <a:solidFill>
                  <a:srgbClr val="000000"/>
                </a:solidFill>
                <a:latin typeface="宋体" pitchFamily="2" charset="-122"/>
              </a:rPr>
              <a:t>，</a:t>
            </a:r>
            <a:r>
              <a:rPr kumimoji="0" lang="zh-CN" altLang="en-US" sz="2800" dirty="0">
                <a:solidFill>
                  <a:srgbClr val="000000"/>
                </a:solidFill>
                <a:latin typeface="宋体" pitchFamily="2" charset="-122"/>
                <a:ea typeface="黑体"/>
              </a:rPr>
              <a:t>终止</a:t>
            </a:r>
            <a:r>
              <a:rPr lang="zh-CN" altLang="en-US" sz="2800" b="1" dirty="0" smtClean="0">
                <a:solidFill>
                  <a:srgbClr val="000000"/>
                </a:solidFill>
                <a:latin typeface="宋体" pitchFamily="2" charset="-122"/>
              </a:rPr>
              <a:t>其</a:t>
            </a:r>
            <a:r>
              <a:rPr lang="zh-CN" altLang="en-US" sz="2800" b="1" dirty="0">
                <a:solidFill>
                  <a:srgbClr val="000000"/>
                </a:solidFill>
                <a:latin typeface="宋体" pitchFamily="2" charset="-122"/>
              </a:rPr>
              <a:t>所有子孙</a:t>
            </a:r>
            <a:r>
              <a:rPr lang="zh-CN" altLang="en-US" sz="2800" b="1" dirty="0" smtClean="0">
                <a:solidFill>
                  <a:srgbClr val="000000"/>
                </a:solidFill>
                <a:latin typeface="宋体" pitchFamily="2" charset="-122"/>
              </a:rPr>
              <a:t>进程。</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4</a:t>
            </a:r>
            <a:r>
              <a:rPr lang="zh-CN" altLang="en-US" sz="2800" b="1" dirty="0" smtClean="0">
                <a:solidFill>
                  <a:srgbClr val="000000"/>
                </a:solidFill>
                <a:latin typeface="宋体" pitchFamily="2" charset="-122"/>
              </a:rPr>
              <a:t>）归还该进程</a:t>
            </a:r>
            <a:r>
              <a:rPr lang="zh-CN" altLang="en-US" sz="2800" b="1" dirty="0">
                <a:solidFill>
                  <a:srgbClr val="000000"/>
                </a:solidFill>
                <a:latin typeface="宋体" pitchFamily="2" charset="-122"/>
              </a:rPr>
              <a:t>的所有</a:t>
            </a:r>
            <a:r>
              <a:rPr lang="zh-CN" altLang="en-US" sz="2800" b="1" dirty="0" smtClean="0">
                <a:solidFill>
                  <a:srgbClr val="000000"/>
                </a:solidFill>
                <a:latin typeface="宋体" pitchFamily="2" charset="-122"/>
              </a:rPr>
              <a:t>资源。 </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5</a:t>
            </a:r>
            <a:r>
              <a:rPr lang="zh-CN" altLang="en-US" sz="2800" b="1" dirty="0" smtClean="0">
                <a:solidFill>
                  <a:srgbClr val="000000"/>
                </a:solidFill>
                <a:latin typeface="宋体" pitchFamily="2" charset="-122"/>
              </a:rPr>
              <a:t>）将该进程</a:t>
            </a:r>
            <a:r>
              <a:rPr kumimoji="0" lang="zh-CN" altLang="en-US" sz="2800" dirty="0" smtClean="0">
                <a:solidFill>
                  <a:srgbClr val="000000"/>
                </a:solidFill>
                <a:latin typeface="宋体" pitchFamily="2" charset="-122"/>
                <a:ea typeface="黑体"/>
              </a:rPr>
              <a:t>移出</a:t>
            </a:r>
            <a:r>
              <a:rPr lang="zh-CN" altLang="en-US" sz="2800" b="1" dirty="0" smtClean="0">
                <a:solidFill>
                  <a:srgbClr val="000000"/>
                </a:solidFill>
                <a:latin typeface="宋体" pitchFamily="2" charset="-122"/>
              </a:rPr>
              <a:t>所在队列。  </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2770924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762000" y="476672"/>
            <a:ext cx="6823075" cy="754063"/>
          </a:xfrm>
        </p:spPr>
        <p:txBody>
          <a:bodyPr/>
          <a:lstStyle/>
          <a:p>
            <a:pPr eaLnBrk="1" hangingPunct="1"/>
            <a:r>
              <a:rPr lang="en-US" altLang="zh-CN" sz="3600" dirty="0" smtClean="0"/>
              <a:t>2.3.4  </a:t>
            </a:r>
            <a:r>
              <a:rPr lang="zh-CN" altLang="en-US" sz="3600" dirty="0" smtClean="0">
                <a:latin typeface="宋体" pitchFamily="2" charset="-122"/>
              </a:rPr>
              <a:t>进程的阻塞和唤醒</a:t>
            </a:r>
          </a:p>
        </p:txBody>
      </p:sp>
      <p:sp>
        <p:nvSpPr>
          <p:cNvPr id="12" name="灯片编号占位符 5"/>
          <p:cNvSpPr>
            <a:spLocks noGrp="1"/>
          </p:cNvSpPr>
          <p:nvPr>
            <p:ph type="sldNum" sz="quarter" idx="12"/>
          </p:nvPr>
        </p:nvSpPr>
        <p:spPr/>
        <p:txBody>
          <a:bodyPr/>
          <a:lstStyle/>
          <a:p>
            <a:pPr>
              <a:defRPr/>
            </a:pPr>
            <a:fld id="{97DECCC3-86BA-40C6-A8FB-3D3042F2DCFA}" type="slidenum">
              <a:rPr lang="en-US" altLang="zh-CN"/>
              <a:pPr>
                <a:defRPr/>
              </a:pPr>
              <a:t>29</a:t>
            </a:fld>
            <a:endParaRPr lang="en-US" altLang="zh-CN"/>
          </a:p>
        </p:txBody>
      </p:sp>
      <p:sp>
        <p:nvSpPr>
          <p:cNvPr id="83972" name="Text Box 3"/>
          <p:cNvSpPr txBox="1">
            <a:spLocks noChangeArrowheads="1"/>
          </p:cNvSpPr>
          <p:nvPr/>
        </p:nvSpPr>
        <p:spPr bwMode="auto">
          <a:xfrm>
            <a:off x="457200" y="15240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rPr>
              <a:t>1</a:t>
            </a:r>
            <a:r>
              <a:rPr lang="zh-CN" altLang="en-US" sz="2800" b="1">
                <a:solidFill>
                  <a:srgbClr val="CC3300"/>
                </a:solidFill>
                <a:latin typeface="宋体" pitchFamily="2" charset="-122"/>
              </a:rPr>
              <a:t>．引起进程阻塞和唤醒的事件</a:t>
            </a:r>
            <a:r>
              <a:rPr lang="zh-CN" altLang="en-US" sz="2800" b="1">
                <a:solidFill>
                  <a:srgbClr val="CC3300"/>
                </a:solidFill>
              </a:rPr>
              <a:t> </a:t>
            </a:r>
          </a:p>
        </p:txBody>
      </p:sp>
      <p:sp>
        <p:nvSpPr>
          <p:cNvPr id="87044" name="Text Box 4"/>
          <p:cNvSpPr txBox="1">
            <a:spLocks noChangeArrowheads="1"/>
          </p:cNvSpPr>
          <p:nvPr/>
        </p:nvSpPr>
        <p:spPr bwMode="auto">
          <a:xfrm>
            <a:off x="762000" y="21336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请求系统服务</a:t>
            </a:r>
            <a:endParaRPr lang="zh-CN" altLang="en-US" sz="2800" b="1">
              <a:solidFill>
                <a:srgbClr val="000000"/>
              </a:solidFill>
            </a:endParaRPr>
          </a:p>
        </p:txBody>
      </p:sp>
      <p:sp>
        <p:nvSpPr>
          <p:cNvPr id="87045" name="Text Box 5"/>
          <p:cNvSpPr txBox="1">
            <a:spLocks noChangeArrowheads="1"/>
          </p:cNvSpPr>
          <p:nvPr/>
        </p:nvSpPr>
        <p:spPr bwMode="auto">
          <a:xfrm>
            <a:off x="762000" y="41290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无新工作可做 </a:t>
            </a:r>
          </a:p>
        </p:txBody>
      </p:sp>
      <p:sp>
        <p:nvSpPr>
          <p:cNvPr id="87046" name="AutoShape 6"/>
          <p:cNvSpPr>
            <a:spLocks noChangeArrowheads="1"/>
          </p:cNvSpPr>
          <p:nvPr/>
        </p:nvSpPr>
        <p:spPr bwMode="auto">
          <a:xfrm>
            <a:off x="3810000" y="2209800"/>
            <a:ext cx="5181600" cy="1981200"/>
          </a:xfrm>
          <a:prstGeom prst="wedgeRectCallout">
            <a:avLst>
              <a:gd name="adj1" fmla="val -58639"/>
              <a:gd name="adj2" fmla="val -39023"/>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当执行进程请求</a:t>
            </a:r>
            <a:r>
              <a:rPr kumimoji="1" lang="en-US" altLang="zh-CN" sz="2400" b="1">
                <a:solidFill>
                  <a:srgbClr val="000000"/>
                </a:solidFill>
              </a:rPr>
              <a:t>OS</a:t>
            </a:r>
            <a:r>
              <a:rPr kumimoji="1" lang="zh-CN" altLang="en-US" sz="2400" b="1">
                <a:solidFill>
                  <a:srgbClr val="000000"/>
                </a:solidFill>
                <a:latin typeface="Times New Roman" pitchFamily="18" charset="0"/>
              </a:rPr>
              <a:t>服务时，由于某种原因，</a:t>
            </a:r>
            <a:r>
              <a:rPr kumimoji="1" lang="en-US" altLang="zh-CN" sz="2400" b="1">
                <a:solidFill>
                  <a:srgbClr val="000000"/>
                </a:solidFill>
              </a:rPr>
              <a:t>OS</a:t>
            </a:r>
            <a:r>
              <a:rPr kumimoji="1" lang="zh-CN" altLang="en-US" sz="2400" b="1">
                <a:solidFill>
                  <a:srgbClr val="000000"/>
                </a:solidFill>
                <a:latin typeface="Times New Roman" pitchFamily="18" charset="0"/>
              </a:rPr>
              <a:t>并不立即满足该进程的请求时，该进程只能转变为阻塞状态来等待。</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如，进程请求打印机，</a:t>
            </a:r>
            <a:r>
              <a:rPr kumimoji="1" lang="en-US" altLang="zh-CN" sz="2400" b="1">
                <a:solidFill>
                  <a:srgbClr val="000000"/>
                </a:solidFill>
                <a:latin typeface="Times New Roman" pitchFamily="18" charset="0"/>
              </a:rPr>
              <a:t>……</a:t>
            </a:r>
            <a:r>
              <a:rPr kumimoji="1" lang="en-US" altLang="zh-CN" sz="2400" b="1">
                <a:solidFill>
                  <a:srgbClr val="000000"/>
                </a:solidFill>
              </a:rPr>
              <a:t> </a:t>
            </a:r>
          </a:p>
        </p:txBody>
      </p:sp>
      <p:sp>
        <p:nvSpPr>
          <p:cNvPr id="87047" name="AutoShape 7"/>
          <p:cNvSpPr>
            <a:spLocks noChangeArrowheads="1"/>
          </p:cNvSpPr>
          <p:nvPr/>
        </p:nvSpPr>
        <p:spPr bwMode="auto">
          <a:xfrm>
            <a:off x="3352800" y="4876800"/>
            <a:ext cx="5510213" cy="1600200"/>
          </a:xfrm>
          <a:prstGeom prst="wedgeRectCallout">
            <a:avLst>
              <a:gd name="adj1" fmla="val -49394"/>
              <a:gd name="adj2" fmla="val -75694"/>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系统往往设置一些具有特定功能的系统进程，每当这种进程完成任务后，便把自己阻塞起来以等待新任务到来。</a:t>
            </a:r>
            <a:endParaRPr kumimoji="1" lang="zh-CN" altLang="en-US" sz="2400" b="1" dirty="0">
              <a:solidFill>
                <a:srgbClr val="000000"/>
              </a:solidFill>
            </a:endParaRPr>
          </a:p>
          <a:p>
            <a:pPr fontAlgn="base">
              <a:spcBef>
                <a:spcPct val="0"/>
              </a:spcBef>
              <a:spcAft>
                <a:spcPct val="0"/>
              </a:spcAft>
            </a:pPr>
            <a:r>
              <a:rPr kumimoji="1" lang="zh-CN" altLang="en-US" sz="2400" b="1" dirty="0">
                <a:solidFill>
                  <a:srgbClr val="000000"/>
                </a:solidFill>
                <a:latin typeface="宋体" pitchFamily="2" charset="-122"/>
              </a:rPr>
              <a:t>如，系统中发送数据的进程，</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p>
        </p:txBody>
      </p:sp>
      <p:sp>
        <p:nvSpPr>
          <p:cNvPr id="87048" name="Text Box 8"/>
          <p:cNvSpPr txBox="1">
            <a:spLocks noChangeArrowheads="1"/>
          </p:cNvSpPr>
          <p:nvPr/>
        </p:nvSpPr>
        <p:spPr bwMode="auto">
          <a:xfrm>
            <a:off x="762000" y="28194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启动某种操作 </a:t>
            </a:r>
          </a:p>
        </p:txBody>
      </p:sp>
      <p:sp>
        <p:nvSpPr>
          <p:cNvPr id="87049" name="AutoShape 9"/>
          <p:cNvSpPr>
            <a:spLocks noChangeArrowheads="1"/>
          </p:cNvSpPr>
          <p:nvPr/>
        </p:nvSpPr>
        <p:spPr bwMode="auto">
          <a:xfrm>
            <a:off x="3810000" y="2209800"/>
            <a:ext cx="5181600" cy="1981200"/>
          </a:xfrm>
          <a:prstGeom prst="wedgeRectCallout">
            <a:avLst>
              <a:gd name="adj1" fmla="val -57903"/>
              <a:gd name="adj2" fmla="val -6088"/>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a:solidFill>
                  <a:srgbClr val="000000"/>
                </a:solidFill>
                <a:latin typeface="Times New Roman" pitchFamily="18" charset="0"/>
              </a:rPr>
              <a:t>当进程启动某种操作后，如果该进程必须在该操作完成后才能继续执行，则必须先使该进程阻塞，以等待操作完成。</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如，启动了某</a:t>
            </a:r>
            <a:r>
              <a:rPr kumimoji="1" lang="en-US" altLang="zh-CN" sz="2400" b="1">
                <a:solidFill>
                  <a:srgbClr val="000000"/>
                </a:solidFill>
              </a:rPr>
              <a:t>I/O</a:t>
            </a:r>
            <a:r>
              <a:rPr kumimoji="1" lang="zh-CN" altLang="en-US" sz="2400" b="1">
                <a:solidFill>
                  <a:srgbClr val="000000"/>
                </a:solidFill>
                <a:latin typeface="宋体" pitchFamily="2" charset="-122"/>
              </a:rPr>
              <a:t>设备，</a:t>
            </a:r>
            <a:r>
              <a:rPr kumimoji="1" lang="en-US" altLang="zh-CN" sz="2400" b="1">
                <a:solidFill>
                  <a:srgbClr val="000000"/>
                </a:solidFill>
                <a:latin typeface="Times New Roman" pitchFamily="18" charset="0"/>
              </a:rPr>
              <a:t>……</a:t>
            </a:r>
            <a:r>
              <a:rPr kumimoji="1" lang="en-US" altLang="zh-CN" sz="2400" b="1">
                <a:solidFill>
                  <a:srgbClr val="000000"/>
                </a:solidFill>
              </a:rPr>
              <a:t> </a:t>
            </a:r>
          </a:p>
        </p:txBody>
      </p:sp>
      <p:sp>
        <p:nvSpPr>
          <p:cNvPr id="87050" name="Text Box 10"/>
          <p:cNvSpPr txBox="1">
            <a:spLocks noChangeArrowheads="1"/>
          </p:cNvSpPr>
          <p:nvPr/>
        </p:nvSpPr>
        <p:spPr bwMode="auto">
          <a:xfrm>
            <a:off x="762000" y="34290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新数据尚未到达 </a:t>
            </a:r>
          </a:p>
        </p:txBody>
      </p:sp>
      <p:sp>
        <p:nvSpPr>
          <p:cNvPr id="87051" name="AutoShape 11"/>
          <p:cNvSpPr>
            <a:spLocks noChangeArrowheads="1"/>
          </p:cNvSpPr>
          <p:nvPr/>
        </p:nvSpPr>
        <p:spPr bwMode="auto">
          <a:xfrm>
            <a:off x="4191000" y="2133600"/>
            <a:ext cx="4724400" cy="2362200"/>
          </a:xfrm>
          <a:prstGeom prst="wedgeRectCallout">
            <a:avLst>
              <a:gd name="adj1" fmla="val -59579"/>
              <a:gd name="adj2" fmla="val 19491"/>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对于相互合作的进程，如果其中一个进程需要获得另一个（合作）进程提供的数据才能运行以对数据进行处理，则只要其所需数据尚未到达，该进程只有阻塞（等待）。</a:t>
            </a:r>
            <a:r>
              <a:rPr kumimoji="1" lang="zh-CN" altLang="en-US" sz="2400" b="1" dirty="0">
                <a:solidFill>
                  <a:srgbClr val="000000"/>
                </a:solidFill>
                <a:latin typeface="宋体" pitchFamily="2" charset="-122"/>
              </a:rPr>
              <a:t>如，</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p>
        </p:txBody>
      </p:sp>
    </p:spTree>
    <p:extLst>
      <p:ext uri="{BB962C8B-B14F-4D97-AF65-F5344CB8AC3E}">
        <p14:creationId xmlns:p14="http://schemas.microsoft.com/office/powerpoint/2010/main" val="422661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wipe(up)">
                                      <p:cBhvr>
                                        <p:cTn id="7" dur="500"/>
                                        <p:tgtEl>
                                          <p:spTgt spid="87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arn(outVertical)">
                                      <p:cBhvr>
                                        <p:cTn id="12" dur="500"/>
                                        <p:tgtEl>
                                          <p:spTgt spid="87046"/>
                                        </p:tgtEl>
                                      </p:cBhvr>
                                    </p:animEffect>
                                  </p:childTnLst>
                                  <p:subTnLst>
                                    <p:set>
                                      <p:cBhvr override="childStyle">
                                        <p:cTn dur="1" fill="hold" display="0" masterRel="nextClick" afterEffect="1"/>
                                        <p:tgtEl>
                                          <p:spTgt spid="8704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7048">
                                            <p:txEl>
                                              <p:pRg st="0" end="0"/>
                                            </p:txEl>
                                          </p:spTgt>
                                        </p:tgtEl>
                                        <p:attrNameLst>
                                          <p:attrName>style.visibility</p:attrName>
                                        </p:attrNameLst>
                                      </p:cBhvr>
                                      <p:to>
                                        <p:strVal val="visible"/>
                                      </p:to>
                                    </p:set>
                                    <p:animEffect transition="in" filter="wipe(up)">
                                      <p:cBhvr>
                                        <p:cTn id="17" dur="500"/>
                                        <p:tgtEl>
                                          <p:spTgt spid="870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9"/>
                                        </p:tgtEl>
                                        <p:attrNameLst>
                                          <p:attrName>style.visibility</p:attrName>
                                        </p:attrNameLst>
                                      </p:cBhvr>
                                      <p:to>
                                        <p:strVal val="visible"/>
                                      </p:to>
                                    </p:set>
                                    <p:animEffect transition="in" filter="barn(outVertical)">
                                      <p:cBhvr>
                                        <p:cTn id="22" dur="500"/>
                                        <p:tgtEl>
                                          <p:spTgt spid="87049"/>
                                        </p:tgtEl>
                                      </p:cBhvr>
                                    </p:animEffect>
                                  </p:childTnLst>
                                  <p:subTnLst>
                                    <p:set>
                                      <p:cBhvr override="childStyle">
                                        <p:cTn dur="1" fill="hold" display="0" masterRel="nextClick" afterEffect="1"/>
                                        <p:tgtEl>
                                          <p:spTgt spid="870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7050">
                                            <p:txEl>
                                              <p:pRg st="0" end="0"/>
                                            </p:txEl>
                                          </p:spTgt>
                                        </p:tgtEl>
                                        <p:attrNameLst>
                                          <p:attrName>style.visibility</p:attrName>
                                        </p:attrNameLst>
                                      </p:cBhvr>
                                      <p:to>
                                        <p:strVal val="visible"/>
                                      </p:to>
                                    </p:set>
                                    <p:animEffect transition="in" filter="wipe(up)">
                                      <p:cBhvr>
                                        <p:cTn id="27" dur="500"/>
                                        <p:tgtEl>
                                          <p:spTgt spid="8705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7051"/>
                                        </p:tgtEl>
                                        <p:attrNameLst>
                                          <p:attrName>style.visibility</p:attrName>
                                        </p:attrNameLst>
                                      </p:cBhvr>
                                      <p:to>
                                        <p:strVal val="visible"/>
                                      </p:to>
                                    </p:set>
                                    <p:animEffect transition="in" filter="barn(outVertical)">
                                      <p:cBhvr>
                                        <p:cTn id="32" dur="500"/>
                                        <p:tgtEl>
                                          <p:spTgt spid="870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7045"/>
                                        </p:tgtEl>
                                        <p:attrNameLst>
                                          <p:attrName>style.visibility</p:attrName>
                                        </p:attrNameLst>
                                      </p:cBhvr>
                                      <p:to>
                                        <p:strVal val="visible"/>
                                      </p:to>
                                    </p:set>
                                    <p:animEffect transition="in" filter="wipe(up)">
                                      <p:cBhvr>
                                        <p:cTn id="37" dur="500"/>
                                        <p:tgtEl>
                                          <p:spTgt spid="870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87047"/>
                                        </p:tgtEl>
                                        <p:attrNameLst>
                                          <p:attrName>style.visibility</p:attrName>
                                        </p:attrNameLst>
                                      </p:cBhvr>
                                      <p:to>
                                        <p:strVal val="visible"/>
                                      </p:to>
                                    </p:set>
                                    <p:anim calcmode="lin" valueType="num">
                                      <p:cBhvr>
                                        <p:cTn id="42" dur="500" fill="hold"/>
                                        <p:tgtEl>
                                          <p:spTgt spid="87047"/>
                                        </p:tgtEl>
                                        <p:attrNameLst>
                                          <p:attrName>ppt_w</p:attrName>
                                        </p:attrNameLst>
                                      </p:cBhvr>
                                      <p:tavLst>
                                        <p:tav tm="0">
                                          <p:val>
                                            <p:fltVal val="0"/>
                                          </p:val>
                                        </p:tav>
                                        <p:tav tm="100000">
                                          <p:val>
                                            <p:strVal val="#ppt_w"/>
                                          </p:val>
                                        </p:tav>
                                      </p:tavLst>
                                    </p:anim>
                                    <p:anim calcmode="lin" valueType="num">
                                      <p:cBhvr>
                                        <p:cTn id="43" dur="500" fill="hold"/>
                                        <p:tgtEl>
                                          <p:spTgt spid="870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5" grpId="0" autoUpdateAnimBg="0"/>
      <p:bldP spid="87046" grpId="0" animBg="1" autoUpdateAnimBg="0"/>
      <p:bldP spid="87047" grpId="0" animBg="1" autoUpdateAnimBg="0"/>
      <p:bldP spid="87048" grpId="0" build="p" autoUpdateAnimBg="0"/>
      <p:bldP spid="87049" grpId="0" animBg="1" autoUpdateAnimBg="0"/>
      <p:bldP spid="87050" grpId="0" build="p" autoUpdateAnimBg="0"/>
      <p:bldP spid="8705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smtClean="0">
                <a:latin typeface="宋体" pitchFamily="2" charset="-122"/>
              </a:rPr>
              <a:t>程序的顺序执行及其特征</a:t>
            </a: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solidFill>
                  <a:srgbClr val="2F2F2F">
                    <a:lumMod val="75000"/>
                    <a:lumOff val="25000"/>
                  </a:srgbClr>
                </a:solidFill>
              </a:rPr>
              <a:pPr>
                <a:defRPr/>
              </a:pPr>
              <a:t>3</a:t>
            </a:fld>
            <a:endParaRPr lang="en-US" altLang="zh-CN">
              <a:solidFill>
                <a:srgbClr val="2F2F2F">
                  <a:lumMod val="75000"/>
                  <a:lumOff val="25000"/>
                </a:srgbClr>
              </a:solidFill>
            </a:endParaRPr>
          </a:p>
        </p:txBody>
      </p:sp>
      <p:sp>
        <p:nvSpPr>
          <p:cNvPr id="61445" name="Text Box 4"/>
          <p:cNvSpPr txBox="1">
            <a:spLocks noChangeArrowheads="1"/>
          </p:cNvSpPr>
          <p:nvPr/>
        </p:nvSpPr>
        <p:spPr bwMode="auto">
          <a:xfrm>
            <a:off x="990600" y="2819400"/>
            <a:ext cx="609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顺序执行包含两层含义：</a:t>
            </a:r>
            <a:r>
              <a:rPr lang="zh-CN" altLang="en-US" dirty="0">
                <a:solidFill>
                  <a:srgbClr val="000000"/>
                </a:solidFill>
              </a:rPr>
              <a:t> </a:t>
            </a:r>
          </a:p>
          <a:p>
            <a:pPr eaLnBrk="1" fontAlgn="base" hangingPunct="1">
              <a:spcBef>
                <a:spcPct val="50000"/>
              </a:spcBef>
              <a:spcAft>
                <a:spcPct val="0"/>
              </a:spcAft>
            </a:pPr>
            <a:r>
              <a:rPr lang="zh-CN" altLang="en-US" b="1" dirty="0">
                <a:solidFill>
                  <a:srgbClr val="000000"/>
                </a:solidFill>
                <a:latin typeface="宋体" pitchFamily="2" charset="-122"/>
              </a:rPr>
              <a:t>● </a:t>
            </a:r>
            <a:r>
              <a:rPr lang="zh-CN" altLang="en-US" sz="2800" b="1" dirty="0">
                <a:solidFill>
                  <a:srgbClr val="000000"/>
                </a:solidFill>
                <a:latin typeface="宋体" pitchFamily="2" charset="-122"/>
              </a:rPr>
              <a:t>对于多个用户程序来说，所有程序是依次执行的。（外部顺序性）</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000000"/>
                </a:solidFill>
                <a:latin typeface="宋体" pitchFamily="2" charset="-122"/>
              </a:rPr>
              <a:t>● 对于一个程序来说，它的所有指令是按序执行的。（内部顺序性）</a:t>
            </a:r>
            <a:r>
              <a:rPr lang="zh-CN" altLang="en-US" sz="2800" b="1" dirty="0">
                <a:solidFill>
                  <a:srgbClr val="000000"/>
                </a:solidFill>
              </a:rPr>
              <a:t> </a:t>
            </a:r>
          </a:p>
        </p:txBody>
      </p:sp>
    </p:spTree>
    <p:extLst>
      <p:ext uri="{BB962C8B-B14F-4D97-AF65-F5344CB8AC3E}">
        <p14:creationId xmlns:p14="http://schemas.microsoft.com/office/powerpoint/2010/main" val="2503122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092089F-892D-41C7-AEB6-D12DC1E81822}" type="slidenum">
              <a:rPr lang="en-US" altLang="zh-CN"/>
              <a:pPr>
                <a:defRPr/>
              </a:pPr>
              <a:t>30</a:t>
            </a:fld>
            <a:endParaRPr lang="en-US" altLang="zh-CN"/>
          </a:p>
        </p:txBody>
      </p:sp>
      <p:sp>
        <p:nvSpPr>
          <p:cNvPr id="84995" name="Text Box 2"/>
          <p:cNvSpPr txBox="1">
            <a:spLocks noChangeArrowheads="1"/>
          </p:cNvSpPr>
          <p:nvPr/>
        </p:nvSpPr>
        <p:spPr bwMode="auto">
          <a:xfrm>
            <a:off x="523875" y="687388"/>
            <a:ext cx="534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2</a:t>
            </a:r>
            <a:r>
              <a:rPr lang="zh-CN" altLang="en-US" sz="3200" b="1">
                <a:solidFill>
                  <a:srgbClr val="000066"/>
                </a:solidFill>
                <a:latin typeface="宋体" pitchFamily="2" charset="-122"/>
              </a:rPr>
              <a:t>．进程阻塞过程</a:t>
            </a:r>
            <a:r>
              <a:rPr lang="zh-CN" altLang="en-US" sz="3200" b="1">
                <a:solidFill>
                  <a:srgbClr val="000066"/>
                </a:solidFill>
              </a:rPr>
              <a:t> </a:t>
            </a:r>
          </a:p>
        </p:txBody>
      </p:sp>
      <p:sp>
        <p:nvSpPr>
          <p:cNvPr id="84996" name="Text Box 3"/>
          <p:cNvSpPr txBox="1">
            <a:spLocks noChangeArrowheads="1"/>
          </p:cNvSpPr>
          <p:nvPr/>
        </p:nvSpPr>
        <p:spPr bwMode="auto">
          <a:xfrm>
            <a:off x="773113" y="158591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FF3300"/>
                </a:solidFill>
                <a:latin typeface="Times New Roman" pitchFamily="18" charset="0"/>
                <a:ea typeface="黑体" pitchFamily="2" charset="-122"/>
              </a:rPr>
              <a:t>调用阻塞原语</a:t>
            </a:r>
            <a:r>
              <a:rPr lang="en-US" altLang="zh-CN" sz="2800" b="1">
                <a:solidFill>
                  <a:srgbClr val="FF3300"/>
                </a:solidFill>
                <a:ea typeface="黑体" pitchFamily="2" charset="-122"/>
              </a:rPr>
              <a:t>block</a:t>
            </a:r>
            <a:r>
              <a:rPr lang="zh-CN" altLang="en-US" sz="2800" b="1">
                <a:solidFill>
                  <a:srgbClr val="FF3300"/>
                </a:solidFill>
                <a:latin typeface="Times New Roman" pitchFamily="18" charset="0"/>
                <a:ea typeface="黑体" pitchFamily="2" charset="-122"/>
              </a:rPr>
              <a:t>把自己阻塞。（主动行为） </a:t>
            </a:r>
          </a:p>
        </p:txBody>
      </p:sp>
      <p:sp>
        <p:nvSpPr>
          <p:cNvPr id="84997" name="Text Box 4"/>
          <p:cNvSpPr txBox="1">
            <a:spLocks noChangeArrowheads="1"/>
          </p:cNvSpPr>
          <p:nvPr/>
        </p:nvSpPr>
        <p:spPr bwMode="auto">
          <a:xfrm>
            <a:off x="784225" y="228758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000066"/>
                </a:solidFill>
                <a:latin typeface="宋体" pitchFamily="2" charset="-122"/>
              </a:rPr>
              <a:t>阻塞（</a:t>
            </a:r>
            <a:r>
              <a:rPr lang="en-US" altLang="zh-CN" sz="2800" b="1">
                <a:solidFill>
                  <a:srgbClr val="000066"/>
                </a:solidFill>
                <a:latin typeface="宋体" pitchFamily="2" charset="-122"/>
              </a:rPr>
              <a:t>block</a:t>
            </a:r>
            <a:r>
              <a:rPr lang="zh-CN" altLang="en-US" sz="2800" b="1">
                <a:solidFill>
                  <a:srgbClr val="000066"/>
                </a:solidFill>
                <a:latin typeface="宋体" pitchFamily="2" charset="-122"/>
              </a:rPr>
              <a:t>）过程： </a:t>
            </a:r>
          </a:p>
        </p:txBody>
      </p:sp>
      <p:sp>
        <p:nvSpPr>
          <p:cNvPr id="84998" name="Text Box 5"/>
          <p:cNvSpPr txBox="1">
            <a:spLocks noChangeArrowheads="1"/>
          </p:cNvSpPr>
          <p:nvPr/>
        </p:nvSpPr>
        <p:spPr bwMode="auto">
          <a:xfrm>
            <a:off x="762000" y="2855913"/>
            <a:ext cx="7696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立即停止执行；</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把</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中进程状态由</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执行</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改为</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阻塞</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 </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将</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插入具有相同事件的阻塞队列； </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转进程调度程序，将处理机分配给某个就绪进程，并进行进程切换</a:t>
            </a: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保留被阻塞进程的处理机状态（在</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中），再按新进程的</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中处理机状态设置</a:t>
            </a:r>
            <a:r>
              <a:rPr lang="en-US" altLang="zh-CN" sz="2800" b="1">
                <a:solidFill>
                  <a:srgbClr val="000000"/>
                </a:solidFill>
                <a:latin typeface="宋体" pitchFamily="2" charset="-122"/>
              </a:rPr>
              <a:t>CPU</a:t>
            </a:r>
            <a:r>
              <a:rPr lang="zh-CN" altLang="en-US" sz="2800" b="1">
                <a:solidFill>
                  <a:srgbClr val="000000"/>
                </a:solidFill>
                <a:latin typeface="宋体" pitchFamily="2" charset="-122"/>
              </a:rPr>
              <a:t>的环境。  </a:t>
            </a:r>
          </a:p>
        </p:txBody>
      </p:sp>
    </p:spTree>
    <p:extLst>
      <p:ext uri="{BB962C8B-B14F-4D97-AF65-F5344CB8AC3E}">
        <p14:creationId xmlns:p14="http://schemas.microsoft.com/office/powerpoint/2010/main" val="845264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B048743-F8FD-4798-9D94-E2F3D9AED6C8}" type="slidenum">
              <a:rPr lang="en-US" altLang="zh-CN"/>
              <a:pPr>
                <a:defRPr/>
              </a:pPr>
              <a:t>31</a:t>
            </a:fld>
            <a:endParaRPr lang="en-US" altLang="zh-CN"/>
          </a:p>
        </p:txBody>
      </p:sp>
      <p:sp>
        <p:nvSpPr>
          <p:cNvPr id="86019" name="Text Box 2"/>
          <p:cNvSpPr txBox="1">
            <a:spLocks noChangeArrowheads="1"/>
          </p:cNvSpPr>
          <p:nvPr/>
        </p:nvSpPr>
        <p:spPr bwMode="auto">
          <a:xfrm>
            <a:off x="534988" y="519113"/>
            <a:ext cx="5240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3</a:t>
            </a:r>
            <a:r>
              <a:rPr lang="zh-CN" altLang="en-US" sz="3200" b="1">
                <a:solidFill>
                  <a:srgbClr val="000066"/>
                </a:solidFill>
                <a:latin typeface="宋体" pitchFamily="2" charset="-122"/>
              </a:rPr>
              <a:t>．进程唤醒过程</a:t>
            </a:r>
            <a:r>
              <a:rPr lang="zh-CN" altLang="en-US" sz="3200" b="1">
                <a:solidFill>
                  <a:srgbClr val="000066"/>
                </a:solidFill>
              </a:rPr>
              <a:t> </a:t>
            </a:r>
          </a:p>
        </p:txBody>
      </p:sp>
      <p:sp>
        <p:nvSpPr>
          <p:cNvPr id="86020" name="Text Box 3"/>
          <p:cNvSpPr txBox="1">
            <a:spLocks noChangeArrowheads="1"/>
          </p:cNvSpPr>
          <p:nvPr/>
        </p:nvSpPr>
        <p:spPr bwMode="auto">
          <a:xfrm>
            <a:off x="468313" y="144145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FF3300"/>
                </a:solidFill>
                <a:latin typeface="黑体" pitchFamily="2" charset="-122"/>
                <a:ea typeface="黑体" pitchFamily="2" charset="-122"/>
              </a:rPr>
              <a:t>调用唤醒原语</a:t>
            </a:r>
            <a:r>
              <a:rPr lang="en-US" altLang="zh-CN" sz="2800" b="1">
                <a:solidFill>
                  <a:srgbClr val="FF3300"/>
                </a:solidFill>
                <a:ea typeface="黑体" pitchFamily="2" charset="-122"/>
              </a:rPr>
              <a:t>wakeup</a:t>
            </a:r>
            <a:r>
              <a:rPr lang="en-US" altLang="zh-CN" sz="2800" b="1">
                <a:solidFill>
                  <a:srgbClr val="FF3300"/>
                </a:solidFill>
                <a:latin typeface="黑体" pitchFamily="2" charset="-122"/>
                <a:ea typeface="黑体" pitchFamily="2" charset="-122"/>
              </a:rPr>
              <a:t>( )</a:t>
            </a:r>
            <a:r>
              <a:rPr lang="zh-CN" altLang="en-US" sz="2800" b="1">
                <a:solidFill>
                  <a:srgbClr val="FF3300"/>
                </a:solidFill>
                <a:latin typeface="黑体" pitchFamily="2" charset="-122"/>
                <a:ea typeface="黑体" pitchFamily="2" charset="-122"/>
              </a:rPr>
              <a:t>，将等待事件的进程唤醒。 </a:t>
            </a:r>
          </a:p>
        </p:txBody>
      </p:sp>
      <p:sp>
        <p:nvSpPr>
          <p:cNvPr id="86021" name="Text Box 4"/>
          <p:cNvSpPr txBox="1">
            <a:spLocks noChangeArrowheads="1"/>
          </p:cNvSpPr>
          <p:nvPr/>
        </p:nvSpPr>
        <p:spPr bwMode="auto">
          <a:xfrm>
            <a:off x="609600" y="2187575"/>
            <a:ext cx="4384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a:solidFill>
                  <a:srgbClr val="CC3300"/>
                </a:solidFill>
                <a:latin typeface="华文行楷" pitchFamily="2" charset="-122"/>
                <a:ea typeface="华文行楷" pitchFamily="2" charset="-122"/>
              </a:rPr>
              <a:t>唤醒原语执行过程</a:t>
            </a:r>
            <a:r>
              <a:rPr lang="zh-CN" altLang="en-US" sz="3200" b="1">
                <a:solidFill>
                  <a:srgbClr val="CC3300"/>
                </a:solidFill>
                <a:latin typeface="宋体" pitchFamily="2" charset="-122"/>
              </a:rPr>
              <a:t>：</a:t>
            </a:r>
            <a:r>
              <a:rPr lang="zh-CN" altLang="en-US" sz="3200" b="1">
                <a:solidFill>
                  <a:srgbClr val="CC9900"/>
                </a:solidFill>
                <a:latin typeface="华文行楷" pitchFamily="2" charset="-122"/>
                <a:ea typeface="华文行楷" pitchFamily="2" charset="-122"/>
              </a:rPr>
              <a:t> </a:t>
            </a:r>
          </a:p>
        </p:txBody>
      </p:sp>
      <p:sp>
        <p:nvSpPr>
          <p:cNvPr id="89093" name="Text Box 5"/>
          <p:cNvSpPr txBox="1">
            <a:spLocks noChangeArrowheads="1"/>
          </p:cNvSpPr>
          <p:nvPr/>
        </p:nvSpPr>
        <p:spPr bwMode="auto">
          <a:xfrm>
            <a:off x="762000" y="28194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将被唤醒进程的</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从阻塞队列移出； </a:t>
            </a: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将其</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中进程状态由</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阻塞</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改为</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就绪</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 </a:t>
            </a: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smtClean="0">
                <a:solidFill>
                  <a:srgbClr val="000000"/>
                </a:solidFill>
                <a:latin typeface="宋体" pitchFamily="2" charset="-122"/>
              </a:rPr>
              <a:t>将该</a:t>
            </a:r>
            <a:r>
              <a:rPr lang="en-US" altLang="zh-CN" sz="2800" b="1" dirty="0" smtClean="0">
                <a:solidFill>
                  <a:srgbClr val="000000"/>
                </a:solidFill>
                <a:latin typeface="宋体" pitchFamily="2" charset="-122"/>
              </a:rPr>
              <a:t>PCB</a:t>
            </a:r>
            <a:r>
              <a:rPr lang="zh-CN" altLang="en-US" sz="2800" b="1" dirty="0">
                <a:solidFill>
                  <a:srgbClr val="000000"/>
                </a:solidFill>
                <a:latin typeface="宋体" pitchFamily="2" charset="-122"/>
              </a:rPr>
              <a:t>插入到就绪队列中。</a:t>
            </a:r>
          </a:p>
        </p:txBody>
      </p:sp>
      <p:sp>
        <p:nvSpPr>
          <p:cNvPr id="89094" name="Text Box 6"/>
          <p:cNvSpPr txBox="1">
            <a:spLocks noChangeArrowheads="1"/>
          </p:cNvSpPr>
          <p:nvPr/>
        </p:nvSpPr>
        <p:spPr bwMode="auto">
          <a:xfrm>
            <a:off x="914400" y="5068888"/>
            <a:ext cx="6248400" cy="547687"/>
          </a:xfrm>
          <a:prstGeom prst="rect">
            <a:avLst/>
          </a:prstGeom>
          <a:solidFill>
            <a:schemeClr val="accent6">
              <a:lumMod val="60000"/>
              <a:lumOff val="40000"/>
            </a:schemeClr>
          </a:solidFill>
          <a:ln w="28575">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block</a:t>
            </a:r>
            <a:r>
              <a:rPr lang="zh-CN" altLang="en-US" sz="2800" b="1">
                <a:solidFill>
                  <a:srgbClr val="000000"/>
                </a:solidFill>
                <a:latin typeface="宋体" pitchFamily="2" charset="-122"/>
              </a:rPr>
              <a:t>（）和</a:t>
            </a:r>
            <a:r>
              <a:rPr lang="en-US" altLang="zh-CN" sz="2800" b="1">
                <a:solidFill>
                  <a:srgbClr val="000000"/>
                </a:solidFill>
              </a:rPr>
              <a:t>wakeup</a:t>
            </a:r>
            <a:r>
              <a:rPr lang="zh-CN" altLang="en-US" sz="2800" b="1">
                <a:solidFill>
                  <a:srgbClr val="000000"/>
                </a:solidFill>
                <a:latin typeface="宋体" pitchFamily="2" charset="-122"/>
              </a:rPr>
              <a:t>（）是成对的。</a:t>
            </a:r>
            <a:r>
              <a:rPr lang="zh-CN" altLang="en-US" sz="2800" b="1">
                <a:solidFill>
                  <a:srgbClr val="FF3300"/>
                </a:solidFill>
              </a:rPr>
              <a:t> </a:t>
            </a:r>
          </a:p>
        </p:txBody>
      </p:sp>
    </p:spTree>
    <p:extLst>
      <p:ext uri="{BB962C8B-B14F-4D97-AF65-F5344CB8AC3E}">
        <p14:creationId xmlns:p14="http://schemas.microsoft.com/office/powerpoint/2010/main" val="566947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wipe(up)">
                                      <p:cBhvr>
                                        <p:cTn id="7" dur="500"/>
                                        <p:tgtEl>
                                          <p:spTgt spid="8909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093">
                                            <p:txEl>
                                              <p:pRg st="1" end="1"/>
                                            </p:txEl>
                                          </p:spTgt>
                                        </p:tgtEl>
                                        <p:attrNameLst>
                                          <p:attrName>style.visibility</p:attrName>
                                        </p:attrNameLst>
                                      </p:cBhvr>
                                      <p:to>
                                        <p:strVal val="visible"/>
                                      </p:to>
                                    </p:set>
                                    <p:animEffect transition="in" filter="wipe(up)">
                                      <p:cBhvr>
                                        <p:cTn id="11" dur="500"/>
                                        <p:tgtEl>
                                          <p:spTgt spid="8909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9093">
                                            <p:txEl>
                                              <p:pRg st="2" end="2"/>
                                            </p:txEl>
                                          </p:spTgt>
                                        </p:tgtEl>
                                        <p:attrNameLst>
                                          <p:attrName>style.visibility</p:attrName>
                                        </p:attrNameLst>
                                      </p:cBhvr>
                                      <p:to>
                                        <p:strVal val="visible"/>
                                      </p:to>
                                    </p:set>
                                    <p:animEffect transition="in" filter="wipe(up)">
                                      <p:cBhvr>
                                        <p:cTn id="15" dur="500"/>
                                        <p:tgtEl>
                                          <p:spTgt spid="89093">
                                            <p:txEl>
                                              <p:pRg st="2" end="2"/>
                                            </p:txEl>
                                          </p:spTgt>
                                        </p:tgtEl>
                                      </p:cBhvr>
                                    </p:animEffect>
                                  </p:childTnLst>
                                </p:cTn>
                              </p:par>
                            </p:childTnLst>
                          </p:cTn>
                        </p:par>
                        <p:par>
                          <p:cTn id="16" fill="hold" nodeType="afterGroup">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89094"/>
                                        </p:tgtEl>
                                        <p:attrNameLst>
                                          <p:attrName>style.visibility</p:attrName>
                                        </p:attrNameLst>
                                      </p:cBhvr>
                                      <p:to>
                                        <p:strVal val="visible"/>
                                      </p:to>
                                    </p:set>
                                    <p:animEffect transition="in" filter="barn(inHorizontal)">
                                      <p:cBhvr>
                                        <p:cTn id="19"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autoUpdateAnimBg="0"/>
      <p:bldP spid="8909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51" name="Rectangle 10"/>
          <p:cNvSpPr>
            <a:spLocks noGrp="1" noChangeArrowheads="1"/>
          </p:cNvSpPr>
          <p:nvPr>
            <p:ph type="title"/>
          </p:nvPr>
        </p:nvSpPr>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p>
        </p:txBody>
      </p:sp>
      <p:sp>
        <p:nvSpPr>
          <p:cNvPr id="11" name="灯片编号占位符 5"/>
          <p:cNvSpPr>
            <a:spLocks noGrp="1"/>
          </p:cNvSpPr>
          <p:nvPr>
            <p:ph type="sldNum" sz="quarter" idx="12"/>
          </p:nvPr>
        </p:nvSpPr>
        <p:spPr/>
        <p:txBody>
          <a:bodyPr/>
          <a:lstStyle/>
          <a:p>
            <a:pPr>
              <a:defRPr/>
            </a:pPr>
            <a:fld id="{C802AC0C-E468-49DA-9D19-E779D29D7A8E}" type="slidenum">
              <a:rPr lang="en-US" altLang="zh-CN"/>
              <a:pPr>
                <a:defRPr/>
              </a:pPr>
              <a:t>32</a:t>
            </a:fld>
            <a:endParaRPr lang="en-US" altLang="zh-CN"/>
          </a:p>
        </p:txBody>
      </p:sp>
      <p:sp>
        <p:nvSpPr>
          <p:cNvPr id="87043" name="Text Box 2"/>
          <p:cNvSpPr txBox="1">
            <a:spLocks noChangeArrowheads="1"/>
          </p:cNvSpPr>
          <p:nvPr/>
        </p:nvSpPr>
        <p:spPr bwMode="auto">
          <a:xfrm>
            <a:off x="533400" y="1803930"/>
            <a:ext cx="443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1</a:t>
            </a:r>
            <a:r>
              <a:rPr lang="zh-CN" altLang="en-US" sz="3200" b="1" dirty="0">
                <a:solidFill>
                  <a:srgbClr val="000066"/>
                </a:solidFill>
                <a:latin typeface="宋体" pitchFamily="2" charset="-122"/>
              </a:rPr>
              <a:t>．进程的挂起</a:t>
            </a:r>
            <a:r>
              <a:rPr lang="zh-CN" altLang="en-US" sz="3200" b="1" dirty="0">
                <a:solidFill>
                  <a:srgbClr val="000066"/>
                </a:solidFill>
              </a:rPr>
              <a:t> </a:t>
            </a:r>
          </a:p>
        </p:txBody>
      </p:sp>
      <p:sp>
        <p:nvSpPr>
          <p:cNvPr id="87045" name="Text Box 4"/>
          <p:cNvSpPr txBox="1">
            <a:spLocks noChangeArrowheads="1"/>
          </p:cNvSpPr>
          <p:nvPr/>
        </p:nvSpPr>
        <p:spPr bwMode="auto">
          <a:xfrm>
            <a:off x="542492" y="2636912"/>
            <a:ext cx="5325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smtClean="0">
                <a:solidFill>
                  <a:srgbClr val="CC3300"/>
                </a:solidFill>
                <a:latin typeface="宋体" pitchFamily="2" charset="-122"/>
              </a:rPr>
              <a:t>挂起原语</a:t>
            </a:r>
            <a:r>
              <a:rPr lang="en-US" altLang="zh-CN" sz="2800" b="1" dirty="0" smtClean="0">
                <a:solidFill>
                  <a:srgbClr val="CC3300"/>
                </a:solidFill>
                <a:latin typeface="宋体" pitchFamily="2" charset="-122"/>
              </a:rPr>
              <a:t>suspend()</a:t>
            </a:r>
            <a:r>
              <a:rPr lang="zh-CN" altLang="en-US" sz="2800" b="1" dirty="0" smtClean="0">
                <a:solidFill>
                  <a:srgbClr val="CC3300"/>
                </a:solidFill>
                <a:latin typeface="宋体" pitchFamily="2" charset="-122"/>
              </a:rPr>
              <a:t>的</a:t>
            </a:r>
            <a:r>
              <a:rPr lang="zh-CN" altLang="en-US" sz="2800" b="1" dirty="0">
                <a:solidFill>
                  <a:srgbClr val="CC3300"/>
                </a:solidFill>
                <a:latin typeface="宋体" pitchFamily="2" charset="-122"/>
              </a:rPr>
              <a:t>执行过程： </a:t>
            </a:r>
          </a:p>
        </p:txBody>
      </p:sp>
      <p:sp>
        <p:nvSpPr>
          <p:cNvPr id="87046" name="Text Box 5"/>
          <p:cNvSpPr txBox="1">
            <a:spLocks noChangeArrowheads="1"/>
          </p:cNvSpPr>
          <p:nvPr/>
        </p:nvSpPr>
        <p:spPr bwMode="auto">
          <a:xfrm>
            <a:off x="460813" y="3276600"/>
            <a:ext cx="401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检查被挂起进程的状态： </a:t>
            </a:r>
          </a:p>
        </p:txBody>
      </p:sp>
      <p:sp>
        <p:nvSpPr>
          <p:cNvPr id="87047" name="Text Box 6"/>
          <p:cNvSpPr txBox="1">
            <a:spLocks noChangeArrowheads="1"/>
          </p:cNvSpPr>
          <p:nvPr/>
        </p:nvSpPr>
        <p:spPr bwMode="auto">
          <a:xfrm>
            <a:off x="4092884" y="3276600"/>
            <a:ext cx="5029200"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200" b="1" dirty="0">
                <a:solidFill>
                  <a:srgbClr val="000000"/>
                </a:solidFill>
                <a:latin typeface="宋体" pitchFamily="2" charset="-122"/>
              </a:rPr>
              <a:t>若处于活动就绪或执行状态，则将其转为静止就绪；</a:t>
            </a:r>
          </a:p>
          <a:p>
            <a:pPr eaLnBrk="1" fontAlgn="base" hangingPunct="1">
              <a:spcBef>
                <a:spcPct val="15000"/>
              </a:spcBef>
              <a:spcAft>
                <a:spcPct val="0"/>
              </a:spcAft>
            </a:pPr>
            <a:r>
              <a:rPr lang="zh-CN" altLang="en-US" sz="2200" b="1" dirty="0">
                <a:solidFill>
                  <a:srgbClr val="000000"/>
                </a:solidFill>
                <a:latin typeface="宋体" pitchFamily="2" charset="-122"/>
              </a:rPr>
              <a:t>若处于活动阻塞</a:t>
            </a:r>
            <a:r>
              <a:rPr lang="en-US" altLang="zh-CN" sz="2200" b="1" dirty="0">
                <a:solidFill>
                  <a:srgbClr val="000000"/>
                </a:solidFill>
                <a:latin typeface="宋体" pitchFamily="2" charset="-122"/>
              </a:rPr>
              <a:t>,</a:t>
            </a:r>
            <a:r>
              <a:rPr lang="zh-CN" altLang="en-US" sz="2200" b="1" dirty="0">
                <a:solidFill>
                  <a:srgbClr val="000000"/>
                </a:solidFill>
                <a:latin typeface="宋体" pitchFamily="2" charset="-122"/>
              </a:rPr>
              <a:t>则将其转为静止阻塞</a:t>
            </a:r>
            <a:r>
              <a:rPr lang="zh-CN" altLang="en-US" sz="2200" b="1" dirty="0">
                <a:solidFill>
                  <a:srgbClr val="000000"/>
                </a:solidFill>
              </a:rPr>
              <a:t> </a:t>
            </a:r>
          </a:p>
        </p:txBody>
      </p:sp>
      <p:sp>
        <p:nvSpPr>
          <p:cNvPr id="87048" name="Text Box 7"/>
          <p:cNvSpPr txBox="1">
            <a:spLocks noChangeArrowheads="1"/>
          </p:cNvSpPr>
          <p:nvPr/>
        </p:nvSpPr>
        <p:spPr bwMode="auto">
          <a:xfrm>
            <a:off x="533400" y="48768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把该进程的</a:t>
            </a:r>
            <a:r>
              <a:rPr lang="en-US" altLang="zh-CN" b="1">
                <a:solidFill>
                  <a:srgbClr val="000000"/>
                </a:solidFill>
              </a:rPr>
              <a:t>PCB</a:t>
            </a:r>
            <a:r>
              <a:rPr lang="zh-CN" altLang="en-US" b="1">
                <a:solidFill>
                  <a:srgbClr val="000000"/>
                </a:solidFill>
                <a:latin typeface="宋体" pitchFamily="2" charset="-122"/>
              </a:rPr>
              <a:t>复制到某指定内存区域</a:t>
            </a:r>
            <a:r>
              <a:rPr lang="zh-CN" altLang="en-US" b="1">
                <a:solidFill>
                  <a:srgbClr val="000000"/>
                </a:solidFill>
              </a:rPr>
              <a:t> </a:t>
            </a:r>
          </a:p>
        </p:txBody>
      </p:sp>
      <p:sp>
        <p:nvSpPr>
          <p:cNvPr id="90120" name="AutoShape 8"/>
          <p:cNvSpPr>
            <a:spLocks noChangeArrowheads="1"/>
          </p:cNvSpPr>
          <p:nvPr/>
        </p:nvSpPr>
        <p:spPr bwMode="auto">
          <a:xfrm>
            <a:off x="5486400" y="5638800"/>
            <a:ext cx="3505200" cy="914400"/>
          </a:xfrm>
          <a:prstGeom prst="wedgeRectCallout">
            <a:avLst>
              <a:gd name="adj1" fmla="val -49593"/>
              <a:gd name="adj2" fmla="val -90278"/>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latin typeface="宋体" pitchFamily="2" charset="-122"/>
              </a:rPr>
              <a:t>为方便用户或父进程考查该进程的运行状态。</a:t>
            </a:r>
            <a:r>
              <a:rPr kumimoji="1" lang="zh-CN" altLang="en-US" sz="2400" b="1">
                <a:solidFill>
                  <a:srgbClr val="000000"/>
                </a:solidFill>
              </a:rPr>
              <a:t> </a:t>
            </a:r>
          </a:p>
        </p:txBody>
      </p:sp>
      <p:sp>
        <p:nvSpPr>
          <p:cNvPr id="90121" name="Text Box 9"/>
          <p:cNvSpPr txBox="1">
            <a:spLocks noChangeArrowheads="1"/>
          </p:cNvSpPr>
          <p:nvPr/>
        </p:nvSpPr>
        <p:spPr bwMode="auto">
          <a:xfrm>
            <a:off x="533400" y="5410200"/>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若该进程正在执行，则</a:t>
            </a:r>
            <a:r>
              <a:rPr lang="zh-CN" altLang="en-US" b="1" dirty="0" smtClean="0">
                <a:solidFill>
                  <a:srgbClr val="000000"/>
                </a:solidFill>
                <a:latin typeface="宋体" pitchFamily="2" charset="-122"/>
              </a:rPr>
              <a:t>转向进程调度</a:t>
            </a:r>
            <a:r>
              <a:rPr lang="zh-CN" altLang="en-US" b="1" dirty="0">
                <a:solidFill>
                  <a:srgbClr val="000000"/>
                </a:solidFill>
                <a:latin typeface="宋体" pitchFamily="2" charset="-122"/>
              </a:rPr>
              <a:t>程序重新调度。</a:t>
            </a:r>
            <a:r>
              <a:rPr lang="zh-CN" altLang="en-US" b="1" dirty="0">
                <a:solidFill>
                  <a:srgbClr val="000000"/>
                </a:solidFill>
              </a:rPr>
              <a:t> </a:t>
            </a:r>
          </a:p>
        </p:txBody>
      </p:sp>
    </p:spTree>
    <p:extLst>
      <p:ext uri="{BB962C8B-B14F-4D97-AF65-F5344CB8AC3E}">
        <p14:creationId xmlns:p14="http://schemas.microsoft.com/office/powerpoint/2010/main" val="107803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 calcmode="lin" valueType="num">
                                      <p:cBhvr additive="base">
                                        <p:cTn id="7" dur="500" fill="hold"/>
                                        <p:tgtEl>
                                          <p:spTgt spid="90120"/>
                                        </p:tgtEl>
                                        <p:attrNameLst>
                                          <p:attrName>ppt_x</p:attrName>
                                        </p:attrNameLst>
                                      </p:cBhvr>
                                      <p:tavLst>
                                        <p:tav tm="0">
                                          <p:val>
                                            <p:strVal val="#ppt_x"/>
                                          </p:val>
                                        </p:tav>
                                        <p:tav tm="100000">
                                          <p:val>
                                            <p:strVal val="#ppt_x"/>
                                          </p:val>
                                        </p:tav>
                                      </p:tavLst>
                                    </p:anim>
                                    <p:anim calcmode="lin" valueType="num">
                                      <p:cBhvr additive="base">
                                        <p:cTn id="8" dur="500" fill="hold"/>
                                        <p:tgtEl>
                                          <p:spTgt spid="9012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12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0121"/>
                                        </p:tgtEl>
                                        <p:attrNameLst>
                                          <p:attrName>style.visibility</p:attrName>
                                        </p:attrNameLst>
                                      </p:cBhvr>
                                      <p:to>
                                        <p:strVal val="visible"/>
                                      </p:to>
                                    </p:set>
                                    <p:animEffect transition="in" filter="wipe(up)">
                                      <p:cBhvr>
                                        <p:cTn id="13"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animBg="1" autoUpdateAnimBg="0"/>
      <p:bldP spid="9012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4627E76A-FF20-4C5E-96D0-2F6A70FD4AE4}" type="slidenum">
              <a:rPr lang="en-US" altLang="zh-CN"/>
              <a:pPr>
                <a:defRPr/>
              </a:pPr>
              <a:t>33</a:t>
            </a:fld>
            <a:endParaRPr lang="en-US" altLang="zh-CN"/>
          </a:p>
        </p:txBody>
      </p:sp>
      <p:sp>
        <p:nvSpPr>
          <p:cNvPr id="88067" name="Text Box 2"/>
          <p:cNvSpPr txBox="1">
            <a:spLocks noChangeArrowheads="1"/>
          </p:cNvSpPr>
          <p:nvPr/>
        </p:nvSpPr>
        <p:spPr bwMode="auto">
          <a:xfrm>
            <a:off x="610537" y="1628800"/>
            <a:ext cx="480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2</a:t>
            </a:r>
            <a:r>
              <a:rPr lang="zh-CN" altLang="en-US" sz="3200" b="1" dirty="0">
                <a:solidFill>
                  <a:srgbClr val="000066"/>
                </a:solidFill>
                <a:latin typeface="宋体" pitchFamily="2" charset="-122"/>
              </a:rPr>
              <a:t>．进程的激活</a:t>
            </a:r>
            <a:r>
              <a:rPr lang="zh-CN" altLang="en-US" sz="3200" b="1" dirty="0">
                <a:solidFill>
                  <a:srgbClr val="000066"/>
                </a:solidFill>
              </a:rPr>
              <a:t> </a:t>
            </a:r>
          </a:p>
        </p:txBody>
      </p:sp>
      <p:sp>
        <p:nvSpPr>
          <p:cNvPr id="88069" name="Text Box 4"/>
          <p:cNvSpPr txBox="1">
            <a:spLocks noChangeArrowheads="1"/>
          </p:cNvSpPr>
          <p:nvPr/>
        </p:nvSpPr>
        <p:spPr bwMode="auto">
          <a:xfrm>
            <a:off x="538218" y="2383770"/>
            <a:ext cx="5046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kumimoji="0" lang="zh-CN" altLang="en-US" b="1" dirty="0" smtClean="0">
                <a:solidFill>
                  <a:srgbClr val="C00000"/>
                </a:solidFill>
                <a:latin typeface="黑体" pitchFamily="2" charset="-122"/>
                <a:ea typeface="黑体"/>
              </a:rPr>
              <a:t>原语</a:t>
            </a:r>
            <a:r>
              <a:rPr kumimoji="0" lang="en-US" altLang="zh-CN" b="1" dirty="0" smtClean="0">
                <a:solidFill>
                  <a:srgbClr val="C00000"/>
                </a:solidFill>
                <a:latin typeface="黑体" pitchFamily="2" charset="-122"/>
                <a:ea typeface="黑体"/>
              </a:rPr>
              <a:t>active</a:t>
            </a:r>
            <a:r>
              <a:rPr kumimoji="0" lang="en-US" altLang="zh-CN" b="1" dirty="0">
                <a:solidFill>
                  <a:srgbClr val="C00000"/>
                </a:solidFill>
                <a:latin typeface="黑体" pitchFamily="2" charset="-122"/>
                <a:ea typeface="黑体"/>
              </a:rPr>
              <a:t>( </a:t>
            </a:r>
            <a:r>
              <a:rPr kumimoji="0" lang="en-US" altLang="zh-CN" b="1" dirty="0" smtClean="0">
                <a:solidFill>
                  <a:srgbClr val="C00000"/>
                </a:solidFill>
                <a:latin typeface="黑体" pitchFamily="2" charset="-122"/>
                <a:ea typeface="黑体"/>
              </a:rPr>
              <a:t>)</a:t>
            </a:r>
            <a:r>
              <a:rPr kumimoji="0" lang="zh-CN" altLang="en-US" sz="2800" b="1" dirty="0" smtClean="0">
                <a:solidFill>
                  <a:srgbClr val="C00000"/>
                </a:solidFill>
                <a:latin typeface="黑体" pitchFamily="2" charset="-122"/>
                <a:ea typeface="黑体"/>
              </a:rPr>
              <a:t>的</a:t>
            </a:r>
            <a:r>
              <a:rPr lang="zh-CN" altLang="en-US" sz="2800" b="1" dirty="0" smtClean="0">
                <a:solidFill>
                  <a:srgbClr val="C00000"/>
                </a:solidFill>
                <a:latin typeface="宋体" pitchFamily="2" charset="-122"/>
              </a:rPr>
              <a:t>激活</a:t>
            </a:r>
            <a:r>
              <a:rPr lang="zh-CN" altLang="en-US" sz="2800" b="1" dirty="0">
                <a:solidFill>
                  <a:srgbClr val="C00000"/>
                </a:solidFill>
                <a:latin typeface="宋体" pitchFamily="2" charset="-122"/>
              </a:rPr>
              <a:t>过程是： </a:t>
            </a:r>
          </a:p>
        </p:txBody>
      </p:sp>
      <p:sp>
        <p:nvSpPr>
          <p:cNvPr id="88070" name="Text Box 5"/>
          <p:cNvSpPr txBox="1">
            <a:spLocks noChangeArrowheads="1"/>
          </p:cNvSpPr>
          <p:nvPr/>
        </p:nvSpPr>
        <p:spPr bwMode="auto">
          <a:xfrm>
            <a:off x="457200" y="3138488"/>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将进程从外存调入内存； </a:t>
            </a:r>
          </a:p>
        </p:txBody>
      </p:sp>
      <p:sp>
        <p:nvSpPr>
          <p:cNvPr id="88071" name="Text Box 6"/>
          <p:cNvSpPr txBox="1">
            <a:spLocks noChangeArrowheads="1"/>
          </p:cNvSpPr>
          <p:nvPr/>
        </p:nvSpPr>
        <p:spPr bwMode="auto">
          <a:xfrm>
            <a:off x="3886200" y="3671888"/>
            <a:ext cx="4419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sz="2200" b="1" dirty="0">
                <a:solidFill>
                  <a:srgbClr val="000000"/>
                </a:solidFill>
                <a:latin typeface="宋体" pitchFamily="2" charset="-122"/>
              </a:rPr>
              <a:t>若是静止就绪，则改为活动就绪； </a:t>
            </a:r>
          </a:p>
          <a:p>
            <a:pPr eaLnBrk="1" fontAlgn="base" hangingPunct="1">
              <a:spcBef>
                <a:spcPct val="20000"/>
              </a:spcBef>
              <a:spcAft>
                <a:spcPct val="0"/>
              </a:spcAft>
            </a:pPr>
            <a:r>
              <a:rPr lang="zh-CN" altLang="en-US" sz="2200" b="1" dirty="0">
                <a:solidFill>
                  <a:srgbClr val="000000"/>
                </a:solidFill>
                <a:latin typeface="宋体" pitchFamily="2" charset="-122"/>
              </a:rPr>
              <a:t>若是静止阻塞，则改为活动阻塞。</a:t>
            </a:r>
            <a:r>
              <a:rPr lang="zh-CN" altLang="en-US" sz="2200" b="1" dirty="0">
                <a:solidFill>
                  <a:srgbClr val="000000"/>
                </a:solidFill>
              </a:rPr>
              <a:t> </a:t>
            </a:r>
          </a:p>
        </p:txBody>
      </p:sp>
      <p:sp>
        <p:nvSpPr>
          <p:cNvPr id="88072" name="Text Box 7"/>
          <p:cNvSpPr txBox="1">
            <a:spLocks noChangeArrowheads="1"/>
          </p:cNvSpPr>
          <p:nvPr/>
        </p:nvSpPr>
        <p:spPr bwMode="auto">
          <a:xfrm>
            <a:off x="444376" y="4509207"/>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若采用的是抢占式调度策略，则应检查被激活就绪进程的优先级，若其优先级比先行执行进程高，则应将处理机分配给被激活进程。</a:t>
            </a:r>
            <a:r>
              <a:rPr lang="zh-CN" altLang="en-US" b="1" dirty="0">
                <a:solidFill>
                  <a:srgbClr val="000000"/>
                </a:solidFill>
              </a:rPr>
              <a:t> </a:t>
            </a:r>
          </a:p>
        </p:txBody>
      </p:sp>
      <p:sp>
        <p:nvSpPr>
          <p:cNvPr id="88073" name="Text Box 8"/>
          <p:cNvSpPr txBox="1">
            <a:spLocks noChangeArrowheads="1"/>
          </p:cNvSpPr>
          <p:nvPr/>
        </p:nvSpPr>
        <p:spPr bwMode="auto">
          <a:xfrm>
            <a:off x="457200" y="3671888"/>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检查该进程现行状态： </a:t>
            </a:r>
          </a:p>
        </p:txBody>
      </p:sp>
      <p:sp>
        <p:nvSpPr>
          <p:cNvPr id="10" name="Rectangle 10"/>
          <p:cNvSpPr>
            <a:spLocks noGrp="1" noChangeArrowheads="1"/>
          </p:cNvSpPr>
          <p:nvPr>
            <p:ph type="title"/>
          </p:nvPr>
        </p:nvSpPr>
        <p:spPr>
          <a:xfrm>
            <a:off x="457200" y="274638"/>
            <a:ext cx="8229600" cy="1143000"/>
          </a:xfrm>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p>
        </p:txBody>
      </p:sp>
    </p:spTree>
    <p:extLst>
      <p:ext uri="{BB962C8B-B14F-4D97-AF65-F5344CB8AC3E}">
        <p14:creationId xmlns:p14="http://schemas.microsoft.com/office/powerpoint/2010/main" val="1035911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27584" y="548680"/>
            <a:ext cx="6872288" cy="776288"/>
          </a:xfrm>
        </p:spPr>
        <p:txBody>
          <a:bodyPr/>
          <a:lstStyle/>
          <a:p>
            <a:pPr eaLnBrk="1" hangingPunct="1"/>
            <a:r>
              <a:rPr lang="en-US" altLang="zh-CN" sz="4000" dirty="0" smtClean="0">
                <a:latin typeface="Arial Black" pitchFamily="34" charset="0"/>
              </a:rPr>
              <a:t>2.4</a:t>
            </a:r>
            <a:r>
              <a:rPr lang="en-US" altLang="zh-CN" sz="4000" dirty="0" smtClean="0">
                <a:latin typeface="黑体" pitchFamily="2" charset="-122"/>
              </a:rPr>
              <a:t>  </a:t>
            </a:r>
            <a:r>
              <a:rPr lang="zh-CN" altLang="en-US" sz="4000" dirty="0" smtClean="0">
                <a:latin typeface="黑体" pitchFamily="2" charset="-122"/>
              </a:rPr>
              <a:t>进程同步</a:t>
            </a:r>
          </a:p>
        </p:txBody>
      </p:sp>
      <p:sp>
        <p:nvSpPr>
          <p:cNvPr id="89092" name="Rectangle 3"/>
          <p:cNvSpPr>
            <a:spLocks noGrp="1" noChangeArrowheads="1"/>
          </p:cNvSpPr>
          <p:nvPr>
            <p:ph idx="1"/>
          </p:nvPr>
        </p:nvSpPr>
        <p:spPr>
          <a:xfrm>
            <a:off x="539552" y="1916832"/>
            <a:ext cx="7672387" cy="3960440"/>
          </a:xfrm>
        </p:spPr>
        <p:txBody>
          <a:bodyPr>
            <a:normAutofit/>
          </a:bodyPr>
          <a:lstStyle/>
          <a:p>
            <a:pPr algn="just" eaLnBrk="1" hangingPunct="1"/>
            <a:r>
              <a:rPr lang="zh-CN" altLang="en-US" b="1" dirty="0" smtClean="0">
                <a:latin typeface="楷体_GB2312" pitchFamily="49" charset="-122"/>
                <a:ea typeface="楷体_GB2312" pitchFamily="49" charset="-122"/>
              </a:rPr>
              <a:t>由于进程的异步性，尤其是它们竞争临界资源时，可能会给系统造成混乱。</a:t>
            </a:r>
          </a:p>
          <a:p>
            <a:pPr algn="just" eaLnBrk="1" hangingPunct="1"/>
            <a:r>
              <a:rPr lang="zh-CN" altLang="en-US" b="1" dirty="0" smtClean="0">
                <a:latin typeface="楷体_GB2312" pitchFamily="49" charset="-122"/>
                <a:ea typeface="楷体_GB2312" pitchFamily="49" charset="-122"/>
              </a:rPr>
              <a:t>进程同步的主要任务，是使并发执行的进程之间能有效地共享资源和相互合作，从而</a:t>
            </a:r>
            <a:r>
              <a:rPr lang="zh-CN" altLang="en-US" b="1" dirty="0" smtClean="0">
                <a:solidFill>
                  <a:srgbClr val="FF0000"/>
                </a:solidFill>
                <a:latin typeface="楷体_GB2312" pitchFamily="49" charset="-122"/>
                <a:ea typeface="楷体_GB2312" pitchFamily="49" charset="-122"/>
              </a:rPr>
              <a:t>使程序的执行具有可再现性</a:t>
            </a:r>
            <a:r>
              <a:rPr lang="zh-CN" altLang="en-US" b="1" dirty="0" smtClean="0">
                <a:latin typeface="楷体_GB2312" pitchFamily="49" charset="-122"/>
                <a:ea typeface="楷体_GB2312" pitchFamily="49" charset="-122"/>
              </a:rPr>
              <a:t>。  </a:t>
            </a:r>
          </a:p>
        </p:txBody>
      </p:sp>
      <p:sp>
        <p:nvSpPr>
          <p:cNvPr id="4" name="灯片编号占位符 5"/>
          <p:cNvSpPr>
            <a:spLocks noGrp="1"/>
          </p:cNvSpPr>
          <p:nvPr>
            <p:ph type="sldNum" sz="quarter" idx="12"/>
          </p:nvPr>
        </p:nvSpPr>
        <p:spPr/>
        <p:txBody>
          <a:bodyPr/>
          <a:lstStyle/>
          <a:p>
            <a:pPr>
              <a:defRPr/>
            </a:pPr>
            <a:fld id="{0788CB0A-38AD-4BCC-AFFC-FE2FA6F28929}" type="slidenum">
              <a:rPr lang="en-US" altLang="zh-CN"/>
              <a:pPr>
                <a:defRPr/>
              </a:pPr>
              <a:t>34</a:t>
            </a:fld>
            <a:endParaRPr lang="en-US" altLang="zh-CN"/>
          </a:p>
        </p:txBody>
      </p:sp>
    </p:spTree>
    <p:extLst>
      <p:ext uri="{BB962C8B-B14F-4D97-AF65-F5344CB8AC3E}">
        <p14:creationId xmlns:p14="http://schemas.microsoft.com/office/powerpoint/2010/main" val="4062534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468313" y="548680"/>
            <a:ext cx="7753350" cy="647700"/>
          </a:xfrm>
        </p:spPr>
        <p:txBody>
          <a:bodyPr/>
          <a:lstStyle/>
          <a:p>
            <a:pPr eaLnBrk="1" hangingPunct="1"/>
            <a:r>
              <a:rPr lang="en-US" altLang="zh-CN" sz="3600" dirty="0" smtClean="0"/>
              <a:t>2.4.1  </a:t>
            </a:r>
            <a:r>
              <a:rPr lang="zh-CN" altLang="en-US" sz="3600" dirty="0" smtClean="0">
                <a:latin typeface="宋体" pitchFamily="2" charset="-122"/>
              </a:rPr>
              <a:t>进程同步的基本概念</a:t>
            </a:r>
          </a:p>
        </p:txBody>
      </p:sp>
      <p:sp>
        <p:nvSpPr>
          <p:cNvPr id="13" name="灯片编号占位符 5"/>
          <p:cNvSpPr>
            <a:spLocks noGrp="1"/>
          </p:cNvSpPr>
          <p:nvPr>
            <p:ph type="sldNum" sz="quarter" idx="12"/>
          </p:nvPr>
        </p:nvSpPr>
        <p:spPr/>
        <p:txBody>
          <a:bodyPr/>
          <a:lstStyle/>
          <a:p>
            <a:pPr>
              <a:defRPr/>
            </a:pPr>
            <a:fld id="{86E84A4C-7D65-4AB8-88FD-56EF2E2A4403}" type="slidenum">
              <a:rPr lang="en-US" altLang="zh-CN"/>
              <a:pPr>
                <a:defRPr/>
              </a:pPr>
              <a:t>35</a:t>
            </a:fld>
            <a:endParaRPr lang="en-US" altLang="zh-CN"/>
          </a:p>
        </p:txBody>
      </p:sp>
      <p:sp>
        <p:nvSpPr>
          <p:cNvPr id="90116" name="Text Box 3"/>
          <p:cNvSpPr txBox="1">
            <a:spLocks noChangeArrowheads="1"/>
          </p:cNvSpPr>
          <p:nvPr/>
        </p:nvSpPr>
        <p:spPr bwMode="auto">
          <a:xfrm>
            <a:off x="468313" y="1513681"/>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rPr>
              <a:t>1</a:t>
            </a:r>
            <a:r>
              <a:rPr lang="zh-CN" altLang="en-US" sz="2800" b="1" dirty="0">
                <a:solidFill>
                  <a:srgbClr val="000066"/>
                </a:solidFill>
                <a:latin typeface="宋体" pitchFamily="2" charset="-122"/>
              </a:rPr>
              <a:t>．两种形式的制约关系</a:t>
            </a:r>
            <a:r>
              <a:rPr lang="zh-CN" altLang="en-US" sz="2800" b="1" dirty="0">
                <a:solidFill>
                  <a:srgbClr val="000066"/>
                </a:solidFill>
              </a:rPr>
              <a:t> </a:t>
            </a:r>
          </a:p>
        </p:txBody>
      </p:sp>
      <p:sp>
        <p:nvSpPr>
          <p:cNvPr id="90117" name="Text Box 4"/>
          <p:cNvSpPr txBox="1">
            <a:spLocks noChangeArrowheads="1"/>
          </p:cNvSpPr>
          <p:nvPr/>
        </p:nvSpPr>
        <p:spPr bwMode="auto">
          <a:xfrm>
            <a:off x="914400" y="2209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）间接制约关系</a:t>
            </a:r>
            <a:r>
              <a:rPr lang="zh-CN" altLang="en-US" b="1">
                <a:solidFill>
                  <a:srgbClr val="000000"/>
                </a:solidFill>
              </a:rPr>
              <a:t> </a:t>
            </a:r>
          </a:p>
        </p:txBody>
      </p:sp>
      <p:sp>
        <p:nvSpPr>
          <p:cNvPr id="90118" name="Text Box 5"/>
          <p:cNvSpPr txBox="1">
            <a:spLocks noChangeArrowheads="1"/>
          </p:cNvSpPr>
          <p:nvPr/>
        </p:nvSpPr>
        <p:spPr bwMode="auto">
          <a:xfrm>
            <a:off x="3962400" y="2225675"/>
            <a:ext cx="411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间接制约关系源于资源共享。如，共享打印机。</a:t>
            </a:r>
            <a:r>
              <a:rPr lang="zh-CN" altLang="en-US" b="1">
                <a:solidFill>
                  <a:srgbClr val="000000"/>
                </a:solidFill>
              </a:rPr>
              <a:t> </a:t>
            </a:r>
          </a:p>
        </p:txBody>
      </p:sp>
      <p:sp>
        <p:nvSpPr>
          <p:cNvPr id="90119" name="Text Box 6"/>
          <p:cNvSpPr txBox="1">
            <a:spLocks noChangeArrowheads="1"/>
          </p:cNvSpPr>
          <p:nvPr/>
        </p:nvSpPr>
        <p:spPr bwMode="auto">
          <a:xfrm>
            <a:off x="2057400" y="2667000"/>
            <a:ext cx="1447800" cy="461665"/>
          </a:xfrm>
          <a:prstGeom prst="rect">
            <a:avLst/>
          </a:prstGeom>
          <a:solidFill>
            <a:schemeClr val="accent6">
              <a:lumMod val="60000"/>
              <a:lumOff val="40000"/>
            </a:schemeClr>
          </a:solidFill>
          <a:ln w="38100">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进程互斥</a:t>
            </a:r>
          </a:p>
        </p:txBody>
      </p:sp>
      <p:sp>
        <p:nvSpPr>
          <p:cNvPr id="90120" name="Text Box 7"/>
          <p:cNvSpPr txBox="1">
            <a:spLocks noChangeArrowheads="1"/>
          </p:cNvSpPr>
          <p:nvPr/>
        </p:nvSpPr>
        <p:spPr bwMode="auto">
          <a:xfrm>
            <a:off x="838200" y="3276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）直接制约关系</a:t>
            </a:r>
            <a:r>
              <a:rPr lang="zh-CN" altLang="en-US">
                <a:solidFill>
                  <a:srgbClr val="000000"/>
                </a:solidFill>
              </a:rPr>
              <a:t> </a:t>
            </a:r>
          </a:p>
        </p:txBody>
      </p:sp>
      <p:sp>
        <p:nvSpPr>
          <p:cNvPr id="90121" name="Text Box 8"/>
          <p:cNvSpPr txBox="1">
            <a:spLocks noChangeArrowheads="1"/>
          </p:cNvSpPr>
          <p:nvPr/>
        </p:nvSpPr>
        <p:spPr bwMode="auto">
          <a:xfrm>
            <a:off x="3962400" y="3276600"/>
            <a:ext cx="403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源于进程间的合作</a:t>
            </a:r>
            <a:r>
              <a:rPr lang="zh-CN" altLang="en-US" b="1" dirty="0" smtClean="0">
                <a:solidFill>
                  <a:srgbClr val="000000"/>
                </a:solidFill>
                <a:latin typeface="宋体" pitchFamily="2" charset="-122"/>
              </a:rPr>
              <a:t>。如，</a:t>
            </a:r>
            <a:r>
              <a:rPr lang="zh-CN" altLang="en-US" b="1" dirty="0">
                <a:solidFill>
                  <a:srgbClr val="000000"/>
                </a:solidFill>
                <a:latin typeface="宋体" pitchFamily="2" charset="-122"/>
              </a:rPr>
              <a:t>两</a:t>
            </a:r>
            <a:r>
              <a:rPr lang="zh-CN" altLang="en-US" b="1" dirty="0" smtClean="0">
                <a:solidFill>
                  <a:srgbClr val="000000"/>
                </a:solidFill>
                <a:latin typeface="宋体" pitchFamily="2" charset="-122"/>
              </a:rPr>
              <a:t>个进程共享一个缓冲区。</a:t>
            </a:r>
            <a:endParaRPr lang="en-US" altLang="zh-CN" b="1" dirty="0">
              <a:solidFill>
                <a:srgbClr val="000000"/>
              </a:solidFill>
            </a:endParaRPr>
          </a:p>
        </p:txBody>
      </p:sp>
      <p:sp>
        <p:nvSpPr>
          <p:cNvPr id="90122" name="Text Box 9"/>
          <p:cNvSpPr txBox="1">
            <a:spLocks noChangeArrowheads="1"/>
          </p:cNvSpPr>
          <p:nvPr/>
        </p:nvSpPr>
        <p:spPr bwMode="auto">
          <a:xfrm>
            <a:off x="1981200" y="3771900"/>
            <a:ext cx="1447800" cy="461665"/>
          </a:xfrm>
          <a:prstGeom prst="rect">
            <a:avLst/>
          </a:prstGeom>
          <a:solidFill>
            <a:schemeClr val="accent6">
              <a:lumMod val="60000"/>
              <a:lumOff val="40000"/>
            </a:schemeClr>
          </a:solidFill>
          <a:ln w="38100">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进程同步</a:t>
            </a:r>
          </a:p>
        </p:txBody>
      </p:sp>
      <p:sp>
        <p:nvSpPr>
          <p:cNvPr id="90123" name="Text Box 10"/>
          <p:cNvSpPr txBox="1">
            <a:spLocks noChangeArrowheads="1"/>
          </p:cNvSpPr>
          <p:nvPr/>
        </p:nvSpPr>
        <p:spPr bwMode="auto">
          <a:xfrm>
            <a:off x="381000" y="44958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FF0000"/>
                </a:solidFill>
                <a:latin typeface="宋体" pitchFamily="2" charset="-122"/>
              </a:rPr>
              <a:t>临界资源</a:t>
            </a:r>
            <a:r>
              <a:rPr lang="zh-CN" altLang="en-US" sz="2800" b="1" dirty="0">
                <a:solidFill>
                  <a:srgbClr val="000000"/>
                </a:solidFill>
              </a:rPr>
              <a:t> </a:t>
            </a:r>
          </a:p>
        </p:txBody>
      </p:sp>
      <p:sp>
        <p:nvSpPr>
          <p:cNvPr id="90124" name="Text Box 11"/>
          <p:cNvSpPr txBox="1">
            <a:spLocks noChangeArrowheads="1"/>
          </p:cNvSpPr>
          <p:nvPr/>
        </p:nvSpPr>
        <p:spPr bwMode="auto">
          <a:xfrm>
            <a:off x="3048000" y="44196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在一段时间内只允许一个进程访问的资源，即仅当一个进程访问完并释放该资源后，才允许另一个进程访问的资源，称为临界资源或独占资源。</a:t>
            </a:r>
            <a:r>
              <a:rPr lang="zh-CN" altLang="en-US" b="1">
                <a:solidFill>
                  <a:srgbClr val="000000"/>
                </a:solidFill>
              </a:rPr>
              <a:t> </a:t>
            </a:r>
          </a:p>
        </p:txBody>
      </p:sp>
      <p:sp>
        <p:nvSpPr>
          <p:cNvPr id="90125" name="Text Box 12"/>
          <p:cNvSpPr txBox="1">
            <a:spLocks noChangeArrowheads="1"/>
          </p:cNvSpPr>
          <p:nvPr/>
        </p:nvSpPr>
        <p:spPr bwMode="auto">
          <a:xfrm>
            <a:off x="838200" y="6096000"/>
            <a:ext cx="6400800" cy="461665"/>
          </a:xfrm>
          <a:prstGeom prst="rect">
            <a:avLst/>
          </a:prstGeom>
          <a:solidFill>
            <a:schemeClr val="accent6">
              <a:lumMod val="60000"/>
              <a:lumOff val="40000"/>
            </a:schemeClr>
          </a:solidFill>
          <a:ln w="28575">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宋体" pitchFamily="2" charset="-122"/>
              </a:rPr>
              <a:t>如，打印机、磁带机、共享变量、队列、</a:t>
            </a:r>
            <a:r>
              <a:rPr lang="en-US" altLang="zh-CN" b="1" dirty="0">
                <a:latin typeface="Times New Roman" pitchFamily="18" charset="0"/>
              </a:rPr>
              <a:t>……</a:t>
            </a:r>
            <a:r>
              <a:rPr lang="en-US" altLang="zh-CN" b="1" dirty="0"/>
              <a:t> </a:t>
            </a:r>
          </a:p>
        </p:txBody>
      </p:sp>
    </p:spTree>
    <p:extLst>
      <p:ext uri="{BB962C8B-B14F-4D97-AF65-F5344CB8AC3E}">
        <p14:creationId xmlns:p14="http://schemas.microsoft.com/office/powerpoint/2010/main" val="3434907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40" name="Rectangle 3"/>
          <p:cNvSpPr>
            <a:spLocks noGrp="1" noChangeArrowheads="1"/>
          </p:cNvSpPr>
          <p:nvPr>
            <p:ph idx="1"/>
          </p:nvPr>
        </p:nvSpPr>
        <p:spPr>
          <a:xfrm>
            <a:off x="381000" y="501650"/>
            <a:ext cx="6361113" cy="658813"/>
          </a:xfrm>
        </p:spPr>
        <p:txBody>
          <a:bodyPr/>
          <a:lstStyle/>
          <a:p>
            <a:pPr eaLnBrk="1" hangingPunct="1">
              <a:buFont typeface="Wingdings" pitchFamily="2" charset="2"/>
              <a:buNone/>
            </a:pPr>
            <a:r>
              <a:rPr lang="zh-CN" altLang="en-US" smtClean="0">
                <a:solidFill>
                  <a:srgbClr val="0000FF"/>
                </a:solidFill>
                <a:latin typeface="黑体" pitchFamily="2" charset="-122"/>
                <a:ea typeface="黑体" pitchFamily="2" charset="-122"/>
              </a:rPr>
              <a:t>生产者</a:t>
            </a:r>
            <a:r>
              <a:rPr lang="en-US" altLang="zh-CN" smtClean="0">
                <a:solidFill>
                  <a:srgbClr val="0000FF"/>
                </a:solidFill>
                <a:latin typeface="黑体" pitchFamily="2" charset="-122"/>
                <a:ea typeface="黑体" pitchFamily="2" charset="-122"/>
              </a:rPr>
              <a:t>-</a:t>
            </a:r>
            <a:r>
              <a:rPr lang="zh-CN" altLang="en-US" smtClean="0">
                <a:solidFill>
                  <a:srgbClr val="0000FF"/>
                </a:solidFill>
                <a:latin typeface="黑体" pitchFamily="2" charset="-122"/>
                <a:ea typeface="黑体" pitchFamily="2" charset="-122"/>
              </a:rPr>
              <a:t>消费者问题</a:t>
            </a:r>
          </a:p>
        </p:txBody>
      </p:sp>
      <p:sp>
        <p:nvSpPr>
          <p:cNvPr id="10" name="灯片编号占位符 5"/>
          <p:cNvSpPr>
            <a:spLocks noGrp="1"/>
          </p:cNvSpPr>
          <p:nvPr>
            <p:ph type="sldNum" sz="quarter" idx="12"/>
          </p:nvPr>
        </p:nvSpPr>
        <p:spPr/>
        <p:txBody>
          <a:bodyPr/>
          <a:lstStyle/>
          <a:p>
            <a:pPr>
              <a:defRPr/>
            </a:pPr>
            <a:fld id="{2E37BD89-51CA-47C0-B3CC-182524563997}" type="slidenum">
              <a:rPr lang="en-US" altLang="zh-CN"/>
              <a:pPr>
                <a:defRPr/>
              </a:pPr>
              <a:t>36</a:t>
            </a:fld>
            <a:endParaRPr lang="en-US" altLang="zh-CN"/>
          </a:p>
        </p:txBody>
      </p:sp>
      <p:pic>
        <p:nvPicPr>
          <p:cNvPr id="91139" name="Picture 2" descr="P_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232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4"/>
          <p:cNvSpPr txBox="1">
            <a:spLocks noChangeArrowheads="1"/>
          </p:cNvSpPr>
          <p:nvPr/>
        </p:nvSpPr>
        <p:spPr bwMode="auto">
          <a:xfrm>
            <a:off x="457200" y="1600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例</a:t>
            </a:r>
            <a:r>
              <a:rPr lang="en-US" altLang="zh-CN" b="1">
                <a:solidFill>
                  <a:srgbClr val="0000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生产者</a:t>
            </a:r>
            <a:r>
              <a:rPr lang="en-US" altLang="zh-CN" b="1">
                <a:solidFill>
                  <a:srgbClr val="6633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消费者问题</a:t>
            </a:r>
            <a:r>
              <a:rPr lang="en-US" altLang="zh-CN" b="1">
                <a:solidFill>
                  <a:srgbClr val="663300"/>
                </a:solidFill>
                <a:latin typeface="Times New Roman" pitchFamily="18" charset="0"/>
                <a:ea typeface="楷体_GB2312" pitchFamily="49" charset="-122"/>
              </a:rPr>
              <a:t>——</a:t>
            </a:r>
            <a:r>
              <a:rPr lang="zh-CN" altLang="en-US" b="1">
                <a:solidFill>
                  <a:srgbClr val="663300"/>
                </a:solidFill>
                <a:latin typeface="楷体_GB2312" pitchFamily="49" charset="-122"/>
                <a:ea typeface="楷体_GB2312" pitchFamily="49" charset="-122"/>
              </a:rPr>
              <a:t>著名的进程同步问题 </a:t>
            </a:r>
          </a:p>
        </p:txBody>
      </p:sp>
      <p:sp>
        <p:nvSpPr>
          <p:cNvPr id="91142" name="Text Box 5"/>
          <p:cNvSpPr txBox="1">
            <a:spLocks noChangeArrowheads="1"/>
          </p:cNvSpPr>
          <p:nvPr/>
        </p:nvSpPr>
        <p:spPr bwMode="auto">
          <a:xfrm>
            <a:off x="1371600" y="5561974"/>
            <a:ext cx="1544216" cy="1015663"/>
          </a:xfrm>
          <a:prstGeom prst="rect">
            <a:avLst/>
          </a:prstGeom>
          <a:solidFill>
            <a:schemeClr val="accent6">
              <a:lumMod val="60000"/>
              <a:lumOff val="40000"/>
            </a:schemeClr>
          </a:solidFill>
          <a:ln w="9525">
            <a:solidFill>
              <a:srgbClr val="CC9900"/>
            </a:solidFill>
            <a:miter lim="800000"/>
            <a:headEnd/>
            <a:tailEnd/>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000" b="1" dirty="0" smtClean="0">
                <a:solidFill>
                  <a:srgbClr val="000000"/>
                </a:solidFill>
              </a:rPr>
              <a:t>这里共享变量</a:t>
            </a:r>
            <a:r>
              <a:rPr lang="en-US" altLang="zh-CN" sz="2000" b="1" dirty="0" smtClean="0">
                <a:solidFill>
                  <a:srgbClr val="000000"/>
                </a:solidFill>
              </a:rPr>
              <a:t>counter</a:t>
            </a:r>
            <a:r>
              <a:rPr lang="zh-CN" altLang="en-US" sz="2000" b="1" dirty="0" smtClean="0">
                <a:solidFill>
                  <a:srgbClr val="000000"/>
                </a:solidFill>
              </a:rPr>
              <a:t>是临界资源</a:t>
            </a:r>
            <a:endParaRPr lang="zh-CN" altLang="en-US" sz="2000" b="1" dirty="0">
              <a:solidFill>
                <a:srgbClr val="000000"/>
              </a:solidFill>
            </a:endParaRPr>
          </a:p>
        </p:txBody>
      </p:sp>
      <p:sp>
        <p:nvSpPr>
          <p:cNvPr id="91143" name="Text Box 6"/>
          <p:cNvSpPr txBox="1">
            <a:spLocks noChangeArrowheads="1"/>
          </p:cNvSpPr>
          <p:nvPr/>
        </p:nvSpPr>
        <p:spPr bwMode="auto">
          <a:xfrm>
            <a:off x="3505200" y="2133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循环缓冲区</a:t>
            </a:r>
          </a:p>
        </p:txBody>
      </p:sp>
      <p:sp>
        <p:nvSpPr>
          <p:cNvPr id="91144" name="Text Box 7"/>
          <p:cNvSpPr txBox="1">
            <a:spLocks noChangeArrowheads="1"/>
          </p:cNvSpPr>
          <p:nvPr/>
        </p:nvSpPr>
        <p:spPr bwMode="auto">
          <a:xfrm>
            <a:off x="152400" y="3581400"/>
            <a:ext cx="4660900" cy="17494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0"/>
              </a:spcBef>
              <a:spcAft>
                <a:spcPct val="0"/>
              </a:spcAft>
            </a:pPr>
            <a:r>
              <a:rPr lang="zh-CN" altLang="en-US" sz="1800" b="1">
                <a:solidFill>
                  <a:srgbClr val="000000"/>
                </a:solidFill>
                <a:latin typeface="宋体" pitchFamily="2" charset="-122"/>
              </a:rPr>
              <a:t>生产者投放一个产品后，输入指针</a:t>
            </a:r>
            <a:r>
              <a:rPr lang="en-US" altLang="zh-CN" sz="1800" b="1">
                <a:solidFill>
                  <a:srgbClr val="000000"/>
                </a:solidFill>
              </a:rPr>
              <a:t>in</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in = ( in + 1 ) % n </a:t>
            </a:r>
            <a:r>
              <a:rPr lang="zh-CN" altLang="en-US" sz="1800" b="1">
                <a:solidFill>
                  <a:srgbClr val="000000"/>
                </a:solidFill>
                <a:latin typeface="宋体" pitchFamily="2" charset="-122"/>
              </a:rPr>
              <a:t>（</a:t>
            </a:r>
            <a:r>
              <a:rPr lang="en-US" altLang="zh-CN" sz="1800" b="1">
                <a:solidFill>
                  <a:srgbClr val="000000"/>
                </a:solidFill>
              </a:rPr>
              <a:t>n</a:t>
            </a:r>
            <a:r>
              <a:rPr lang="zh-CN" altLang="en-US" sz="1800" b="1">
                <a:solidFill>
                  <a:srgbClr val="000000"/>
                </a:solidFill>
                <a:latin typeface="宋体" pitchFamily="2" charset="-122"/>
              </a:rPr>
              <a:t>是缓冲区个数，整型常量），</a:t>
            </a:r>
            <a:r>
              <a:rPr lang="en-US" altLang="zh-CN" sz="1800" b="1">
                <a:solidFill>
                  <a:srgbClr val="000000"/>
                </a:solidFill>
              </a:rPr>
              <a:t>in</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p>
          <a:p>
            <a:pPr eaLnBrk="1" fontAlgn="base" hangingPunct="1">
              <a:spcBef>
                <a:spcPct val="100000"/>
              </a:spcBef>
              <a:spcAft>
                <a:spcPct val="0"/>
              </a:spcAft>
            </a:pPr>
            <a:r>
              <a:rPr lang="zh-CN" altLang="en-US" sz="1800" b="1">
                <a:solidFill>
                  <a:srgbClr val="000000"/>
                </a:solidFill>
                <a:latin typeface="宋体" pitchFamily="2" charset="-122"/>
              </a:rPr>
              <a:t>消费者每取出一个产品，输出指针</a:t>
            </a:r>
            <a:r>
              <a:rPr lang="en-US" altLang="zh-CN" sz="1800" b="1">
                <a:solidFill>
                  <a:srgbClr val="000000"/>
                </a:solidFill>
              </a:rPr>
              <a:t>out</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out = ( out + 1 ) % n</a:t>
            </a:r>
            <a:r>
              <a:rPr lang="zh-CN" altLang="en-US" sz="1800" b="1">
                <a:solidFill>
                  <a:srgbClr val="000000"/>
                </a:solidFill>
                <a:latin typeface="宋体" pitchFamily="2" charset="-122"/>
              </a:rPr>
              <a:t>，</a:t>
            </a:r>
            <a:r>
              <a:rPr lang="en-US" altLang="zh-CN" sz="1800" b="1">
                <a:solidFill>
                  <a:srgbClr val="000000"/>
                </a:solidFill>
              </a:rPr>
              <a:t>out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p>
        </p:txBody>
      </p:sp>
      <p:sp>
        <p:nvSpPr>
          <p:cNvPr id="91145" name="Text Box 8"/>
          <p:cNvSpPr txBox="1">
            <a:spLocks noChangeArrowheads="1"/>
          </p:cNvSpPr>
          <p:nvPr/>
        </p:nvSpPr>
        <p:spPr bwMode="auto">
          <a:xfrm>
            <a:off x="4876800" y="3581400"/>
            <a:ext cx="4114800" cy="1751013"/>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latin typeface="宋体" pitchFamily="2" charset="-122"/>
              </a:rPr>
              <a:t>引入一个</a:t>
            </a:r>
            <a:r>
              <a:rPr lang="zh-CN" altLang="en-US" sz="1800" b="1">
                <a:solidFill>
                  <a:srgbClr val="FF3300"/>
                </a:solidFill>
                <a:ea typeface="黑体" pitchFamily="2" charset="-122"/>
              </a:rPr>
              <a:t>共享</a:t>
            </a:r>
            <a:r>
              <a:rPr lang="zh-CN" altLang="en-US" sz="1800" b="1">
                <a:solidFill>
                  <a:srgbClr val="FF3300"/>
                </a:solidFill>
                <a:latin typeface="宋体" pitchFamily="2" charset="-122"/>
                <a:ea typeface="黑体" pitchFamily="2" charset="-122"/>
              </a:rPr>
              <a:t>变量</a:t>
            </a:r>
            <a:r>
              <a:rPr lang="en-US" altLang="zh-CN" sz="1800" b="1">
                <a:solidFill>
                  <a:srgbClr val="000000"/>
                </a:solidFill>
              </a:rPr>
              <a:t>counter</a:t>
            </a:r>
            <a:r>
              <a:rPr lang="en-US" altLang="zh-CN" sz="1800" b="1">
                <a:solidFill>
                  <a:srgbClr val="000000"/>
                </a:solidFill>
                <a:latin typeface="宋体" pitchFamily="2" charset="-122"/>
              </a:rPr>
              <a: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生产者投放一个产品，</a:t>
            </a:r>
            <a:r>
              <a:rPr lang="en-US" altLang="zh-CN" sz="1800" b="1">
                <a:solidFill>
                  <a:srgbClr val="000000"/>
                </a:solidFill>
              </a:rPr>
              <a:t>counter</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n</a:t>
            </a:r>
            <a:r>
              <a:rPr lang="zh-CN" altLang="en-US" sz="1800" b="1">
                <a:solidFill>
                  <a:srgbClr val="000000"/>
                </a:solidFill>
                <a:latin typeface="宋体" pitchFamily="2" charset="-122"/>
              </a:rPr>
              <a:t>时不能再投放产品</a:t>
            </a:r>
            <a:r>
              <a:rPr lang="zh-CN" altLang="en-US" sz="1800" b="1">
                <a:solidFill>
                  <a:srgbClr val="000000"/>
                </a:solidFill>
              </a:rPr>
              <a:t> </a:t>
            </a: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消费者每取一个产品，</a:t>
            </a:r>
            <a:r>
              <a:rPr lang="en-US" altLang="zh-CN" sz="1800" b="1">
                <a:solidFill>
                  <a:srgbClr val="000000"/>
                </a:solidFill>
              </a:rPr>
              <a:t>counter</a:t>
            </a:r>
            <a:r>
              <a:rPr lang="zh-CN" altLang="en-US" sz="1800" b="1">
                <a:solidFill>
                  <a:srgbClr val="000000"/>
                </a:solidFill>
                <a:latin typeface="宋体" pitchFamily="2" charset="-122"/>
              </a:rPr>
              <a:t>减</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0</a:t>
            </a:r>
            <a:r>
              <a:rPr lang="zh-CN" altLang="en-US" sz="1800" b="1">
                <a:solidFill>
                  <a:srgbClr val="000000"/>
                </a:solidFill>
                <a:latin typeface="宋体" pitchFamily="2" charset="-122"/>
              </a:rPr>
              <a:t>时不能再取出产品</a:t>
            </a:r>
            <a:r>
              <a:rPr lang="zh-CN" altLang="en-US" sz="1800" b="1">
                <a:solidFill>
                  <a:srgbClr val="000000"/>
                </a:solidFill>
              </a:rPr>
              <a:t> </a:t>
            </a:r>
          </a:p>
        </p:txBody>
      </p:sp>
      <p:sp>
        <p:nvSpPr>
          <p:cNvPr id="91146" name="Text Box 9"/>
          <p:cNvSpPr txBox="1">
            <a:spLocks noChangeArrowheads="1"/>
          </p:cNvSpPr>
          <p:nvPr/>
        </p:nvSpPr>
        <p:spPr bwMode="auto">
          <a:xfrm>
            <a:off x="5437501" y="5714206"/>
            <a:ext cx="1752600" cy="711200"/>
          </a:xfrm>
          <a:prstGeom prst="rect">
            <a:avLst/>
          </a:prstGeom>
          <a:solidFill>
            <a:schemeClr val="accent6">
              <a:lumMod val="60000"/>
              <a:lumOff val="40000"/>
            </a:schemeClr>
          </a:solidFill>
          <a:ln w="9525">
            <a:solidFill>
              <a:srgbClr val="6633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rPr>
              <a:t>前面交通观察站例子亦然。</a:t>
            </a:r>
          </a:p>
        </p:txBody>
      </p:sp>
      <p:sp>
        <p:nvSpPr>
          <p:cNvPr id="2" name="TextBox 1"/>
          <p:cNvSpPr txBox="1"/>
          <p:nvPr/>
        </p:nvSpPr>
        <p:spPr>
          <a:xfrm>
            <a:off x="2008011" y="3096645"/>
            <a:ext cx="1043608" cy="369332"/>
          </a:xfrm>
          <a:prstGeom prst="rect">
            <a:avLst/>
          </a:prstGeom>
          <a:solidFill>
            <a:schemeClr val="bg1"/>
          </a:solidFill>
        </p:spPr>
        <p:txBody>
          <a:bodyPr wrap="square" rtlCol="0">
            <a:spAutoFit/>
          </a:bodyPr>
          <a:lstStyle/>
          <a:p>
            <a:r>
              <a:rPr lang="zh-CN" altLang="en-US" dirty="0" smtClean="0">
                <a:solidFill>
                  <a:schemeClr val="bg1"/>
                </a:solidFill>
              </a:rPr>
              <a:t>图</a:t>
            </a:r>
            <a:endParaRPr lang="zh-CN" altLang="en-US" dirty="0">
              <a:solidFill>
                <a:schemeClr val="bg1"/>
              </a:solidFill>
            </a:endParaRPr>
          </a:p>
        </p:txBody>
      </p:sp>
    </p:spTree>
    <p:extLst>
      <p:ext uri="{BB962C8B-B14F-4D97-AF65-F5344CB8AC3E}">
        <p14:creationId xmlns:p14="http://schemas.microsoft.com/office/powerpoint/2010/main" val="3836802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A463327-4577-4900-A8F6-2B9CA0D22827}" type="slidenum">
              <a:rPr lang="en-US" altLang="zh-CN"/>
              <a:pPr>
                <a:defRPr/>
              </a:pPr>
              <a:t>37</a:t>
            </a:fld>
            <a:endParaRPr lang="en-US" altLang="zh-CN"/>
          </a:p>
        </p:txBody>
      </p:sp>
      <p:sp>
        <p:nvSpPr>
          <p:cNvPr id="92163" name="Text Box 2"/>
          <p:cNvSpPr txBox="1">
            <a:spLocks noChangeArrowheads="1"/>
          </p:cNvSpPr>
          <p:nvPr/>
        </p:nvSpPr>
        <p:spPr bwMode="auto">
          <a:xfrm>
            <a:off x="381000" y="990600"/>
            <a:ext cx="8534400" cy="5329238"/>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producer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a:solidFill>
                  <a:srgbClr val="663300"/>
                </a:solidFill>
                <a:latin typeface="Times New Roman" pitchFamily="18" charset="0"/>
              </a:rPr>
              <a:t>1</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p>
          <a:p>
            <a:pPr algn="just" eaLnBrk="1" fontAlgn="base" hangingPunct="1">
              <a:spcBef>
                <a:spcPct val="25000"/>
              </a:spcBef>
              <a:spcAft>
                <a:spcPct val="0"/>
              </a:spcAft>
            </a:pPr>
            <a:r>
              <a:rPr lang="en-US" altLang="zh-CN" sz="2800" b="1" dirty="0">
                <a:solidFill>
                  <a:srgbClr val="000000"/>
                </a:solidFill>
                <a:latin typeface="Times New Roman" pitchFamily="18" charset="0"/>
              </a:rPr>
              <a:t>	produce an item in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	while(counter==n) no-op</a:t>
            </a:r>
            <a:r>
              <a:rPr lang="zh-CN" altLang="en-US" sz="2800" b="1" dirty="0">
                <a:solidFill>
                  <a:srgbClr val="000000"/>
                </a:solidFill>
                <a:latin typeface="Times New Roman" pitchFamily="18" charset="0"/>
              </a:rPr>
              <a:t>；</a:t>
            </a:r>
            <a:r>
              <a:rPr lang="en-US" altLang="zh-CN" sz="2800" b="1" dirty="0">
                <a:solidFill>
                  <a:srgbClr val="CC3300"/>
                </a:solidFill>
                <a:latin typeface="Times New Roman" pitchFamily="18" charset="0"/>
              </a:rPr>
              <a:t>//no-op</a:t>
            </a:r>
            <a:r>
              <a:rPr lang="zh-CN" altLang="en-US" sz="2800" b="1" dirty="0">
                <a:solidFill>
                  <a:srgbClr val="CC3300"/>
                </a:solidFill>
                <a:latin typeface="Times New Roman" pitchFamily="18" charset="0"/>
              </a:rPr>
              <a:t>表示空操作</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buffer[in] =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in = (in + 1)% n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+ 1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p>
        </p:txBody>
      </p:sp>
      <p:sp>
        <p:nvSpPr>
          <p:cNvPr id="92164" name="Text Box 3"/>
          <p:cNvSpPr txBox="1">
            <a:spLocks noChangeArrowheads="1"/>
          </p:cNvSpPr>
          <p:nvPr/>
        </p:nvSpPr>
        <p:spPr bwMode="auto">
          <a:xfrm>
            <a:off x="304800" y="37465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生产者进程算法如下：</a:t>
            </a:r>
          </a:p>
        </p:txBody>
      </p:sp>
    </p:spTree>
    <p:extLst>
      <p:ext uri="{BB962C8B-B14F-4D97-AF65-F5344CB8AC3E}">
        <p14:creationId xmlns:p14="http://schemas.microsoft.com/office/powerpoint/2010/main" val="2009310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DB9879-03DB-4A57-B207-A0DF1B173FB8}" type="slidenum">
              <a:rPr lang="en-US" altLang="zh-CN"/>
              <a:pPr>
                <a:defRPr/>
              </a:pPr>
              <a:t>38</a:t>
            </a:fld>
            <a:endParaRPr lang="en-US" altLang="zh-CN"/>
          </a:p>
        </p:txBody>
      </p:sp>
      <p:sp>
        <p:nvSpPr>
          <p:cNvPr id="93187" name="Text Box 2"/>
          <p:cNvSpPr txBox="1">
            <a:spLocks noChangeArrowheads="1"/>
          </p:cNvSpPr>
          <p:nvPr/>
        </p:nvSpPr>
        <p:spPr bwMode="auto">
          <a:xfrm>
            <a:off x="381000" y="990600"/>
            <a:ext cx="8188325" cy="5329238"/>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consumer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err="1" smtClean="0">
                <a:solidFill>
                  <a:srgbClr val="000000"/>
                </a:solidFill>
                <a:latin typeface="Times New Roman" pitchFamily="18" charset="0"/>
              </a:rPr>
              <a:t>struct</a:t>
            </a:r>
            <a:r>
              <a:rPr lang="en-US" altLang="zh-CN" sz="2800" b="1" dirty="0" smtClean="0">
                <a:solidFill>
                  <a:srgbClr val="000000"/>
                </a:solidFill>
                <a:latin typeface="Times New Roman" pitchFamily="18" charset="0"/>
              </a:rPr>
              <a:t> item </a:t>
            </a:r>
            <a:r>
              <a:rPr lang="en-US" altLang="zh-CN" sz="2800" b="1" dirty="0" err="1" smtClean="0">
                <a:solidFill>
                  <a:srgbClr val="000000"/>
                </a:solidFill>
                <a:latin typeface="Times New Roman" pitchFamily="18" charset="0"/>
              </a:rPr>
              <a:t>nextc</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a:t>
            </a: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smtClean="0">
                <a:solidFill>
                  <a:srgbClr val="663300"/>
                </a:solidFill>
                <a:latin typeface="Times New Roman" pitchFamily="18" charset="0"/>
              </a:rPr>
              <a:t>1</a:t>
            </a:r>
            <a:r>
              <a:rPr lang="zh-CN" altLang="en-US" sz="2800" b="1" dirty="0" smtClean="0">
                <a:solidFill>
                  <a:srgbClr val="000000"/>
                </a:solidFill>
                <a:latin typeface="Times New Roman" pitchFamily="18" charset="0"/>
              </a:rPr>
              <a:t>）</a:t>
            </a: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  </a:t>
            </a:r>
            <a:endParaRPr lang="en-US" altLang="zh-CN"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while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counter == 0</a:t>
            </a:r>
            <a:r>
              <a:rPr lang="zh-CN" altLang="en-US" sz="2800" b="1" dirty="0">
                <a:solidFill>
                  <a:srgbClr val="000000"/>
                </a:solidFill>
                <a:latin typeface="Times New Roman" pitchFamily="18" charset="0"/>
              </a:rPr>
              <a:t>）</a:t>
            </a:r>
            <a:r>
              <a:rPr lang="en-US" altLang="zh-CN" sz="2800" b="1" dirty="0">
                <a:solidFill>
                  <a:srgbClr val="C00000"/>
                </a:solidFill>
                <a:latin typeface="Times New Roman" pitchFamily="18" charset="0"/>
              </a:rPr>
              <a:t>no-op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 buffer[out]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out =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out + 1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 n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–1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consume the item in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p>
        </p:txBody>
      </p:sp>
      <p:sp>
        <p:nvSpPr>
          <p:cNvPr id="93188" name="Text Box 3"/>
          <p:cNvSpPr txBox="1">
            <a:spLocks noChangeArrowheads="1"/>
          </p:cNvSpPr>
          <p:nvPr/>
        </p:nvSpPr>
        <p:spPr bwMode="auto">
          <a:xfrm>
            <a:off x="304800" y="15240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消费者进程算法如下：</a:t>
            </a:r>
          </a:p>
        </p:txBody>
      </p:sp>
    </p:spTree>
    <p:extLst>
      <p:ext uri="{BB962C8B-B14F-4D97-AF65-F5344CB8AC3E}">
        <p14:creationId xmlns:p14="http://schemas.microsoft.com/office/powerpoint/2010/main" val="433402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FBCA1C65-8BBE-4F2C-ADB2-F1E2CABB7438}" type="slidenum">
              <a:rPr lang="en-US" altLang="zh-CN"/>
              <a:pPr>
                <a:defRPr/>
              </a:pPr>
              <a:t>39</a:t>
            </a:fld>
            <a:endParaRPr lang="en-US" altLang="zh-CN"/>
          </a:p>
        </p:txBody>
      </p:sp>
      <p:sp>
        <p:nvSpPr>
          <p:cNvPr id="94211" name="Text Box 2"/>
          <p:cNvSpPr txBox="1">
            <a:spLocks noChangeArrowheads="1"/>
          </p:cNvSpPr>
          <p:nvPr/>
        </p:nvSpPr>
        <p:spPr bwMode="auto">
          <a:xfrm>
            <a:off x="152400" y="620688"/>
            <a:ext cx="876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上面的生产者程序和消费者程序，在顺序执行</a:t>
            </a:r>
            <a:r>
              <a:rPr lang="zh-CN" altLang="en-US" b="1" dirty="0" smtClean="0">
                <a:solidFill>
                  <a:srgbClr val="000000"/>
                </a:solidFill>
                <a:latin typeface="宋体" pitchFamily="2" charset="-122"/>
              </a:rPr>
              <a:t>时结果是</a:t>
            </a:r>
            <a:r>
              <a:rPr lang="zh-CN" altLang="en-US" b="1" dirty="0">
                <a:solidFill>
                  <a:srgbClr val="000000"/>
                </a:solidFill>
                <a:latin typeface="宋体" pitchFamily="2" charset="-122"/>
              </a:rPr>
              <a:t>正确的。但若并发执行时，可能会出现差错</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主要</a:t>
            </a:r>
            <a:r>
              <a:rPr lang="zh-CN" altLang="en-US" b="1" dirty="0" smtClean="0">
                <a:solidFill>
                  <a:srgbClr val="000000"/>
                </a:solidFill>
                <a:latin typeface="宋体" pitchFamily="2" charset="-122"/>
              </a:rPr>
              <a:t>问题</a:t>
            </a:r>
            <a:r>
              <a:rPr lang="zh-CN" altLang="en-US" b="1" dirty="0">
                <a:solidFill>
                  <a:srgbClr val="000000"/>
                </a:solidFill>
                <a:latin typeface="宋体" pitchFamily="2" charset="-122"/>
              </a:rPr>
              <a:t>在于这两个进程共享变量</a:t>
            </a:r>
            <a:r>
              <a:rPr lang="en-US" altLang="zh-CN" b="1" dirty="0">
                <a:solidFill>
                  <a:srgbClr val="000000"/>
                </a:solidFill>
              </a:rPr>
              <a:t>counter</a:t>
            </a:r>
            <a:r>
              <a:rPr lang="zh-CN" altLang="en-US" b="1" dirty="0" smtClean="0">
                <a:solidFill>
                  <a:srgbClr val="000000"/>
                </a:solidFill>
                <a:latin typeface="宋体" pitchFamily="2" charset="-122"/>
              </a:rPr>
              <a:t>。</a:t>
            </a:r>
            <a:endParaRPr lang="zh-CN" altLang="en-US" b="1" dirty="0">
              <a:solidFill>
                <a:srgbClr val="000000"/>
              </a:solidFill>
            </a:endParaRPr>
          </a:p>
        </p:txBody>
      </p:sp>
      <p:sp>
        <p:nvSpPr>
          <p:cNvPr id="94212" name="Text Box 3"/>
          <p:cNvSpPr txBox="1">
            <a:spLocks noChangeArrowheads="1"/>
          </p:cNvSpPr>
          <p:nvPr/>
        </p:nvSpPr>
        <p:spPr bwMode="auto">
          <a:xfrm>
            <a:off x="685800" y="2133600"/>
            <a:ext cx="3929063"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生产者执行的操作：</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register1 = counter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register1 = register1 + 1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counter = register1</a:t>
            </a:r>
            <a:r>
              <a:rPr lang="zh-CN" altLang="en-US" sz="2000" b="1">
                <a:solidFill>
                  <a:srgbClr val="000000"/>
                </a:solidFill>
                <a:latin typeface="宋体" pitchFamily="2" charset="-122"/>
              </a:rPr>
              <a:t>；</a:t>
            </a:r>
            <a:r>
              <a:rPr lang="zh-CN" altLang="en-US" sz="2000" b="1">
                <a:solidFill>
                  <a:srgbClr val="000000"/>
                </a:solidFill>
              </a:rPr>
              <a:t> </a:t>
            </a:r>
          </a:p>
        </p:txBody>
      </p:sp>
      <p:sp>
        <p:nvSpPr>
          <p:cNvPr id="94213" name="Text Box 4"/>
          <p:cNvSpPr txBox="1">
            <a:spLocks noChangeArrowheads="1"/>
          </p:cNvSpPr>
          <p:nvPr/>
        </p:nvSpPr>
        <p:spPr bwMode="auto">
          <a:xfrm>
            <a:off x="5029200" y="2133600"/>
            <a:ext cx="388778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消费者执行的操作：</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register2 = counter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register2 = register2 - 1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counter = register2</a:t>
            </a:r>
            <a:r>
              <a:rPr lang="zh-CN" altLang="en-US" sz="2000" b="1">
                <a:solidFill>
                  <a:srgbClr val="000000"/>
                </a:solidFill>
                <a:latin typeface="宋体" pitchFamily="2" charset="-122"/>
              </a:rPr>
              <a:t>；</a:t>
            </a:r>
            <a:r>
              <a:rPr lang="zh-CN" altLang="en-US" sz="2000" b="1">
                <a:solidFill>
                  <a:srgbClr val="000000"/>
                </a:solidFill>
              </a:rPr>
              <a:t> </a:t>
            </a:r>
          </a:p>
        </p:txBody>
      </p:sp>
      <p:sp>
        <p:nvSpPr>
          <p:cNvPr id="94214" name="Text Box 5"/>
          <p:cNvSpPr txBox="1">
            <a:spLocks noChangeArrowheads="1"/>
          </p:cNvSpPr>
          <p:nvPr/>
        </p:nvSpPr>
        <p:spPr bwMode="auto">
          <a:xfrm>
            <a:off x="533400" y="38862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假设</a:t>
            </a:r>
            <a:r>
              <a:rPr lang="en-US" altLang="zh-CN" sz="2000" b="1">
                <a:solidFill>
                  <a:srgbClr val="000000"/>
                </a:solidFill>
              </a:rPr>
              <a:t>counter</a:t>
            </a:r>
            <a:r>
              <a:rPr lang="zh-CN" altLang="en-US" sz="2000" b="1">
                <a:solidFill>
                  <a:srgbClr val="000000"/>
                </a:solidFill>
                <a:latin typeface="宋体" pitchFamily="2" charset="-122"/>
              </a:rPr>
              <a:t>当前的值为</a:t>
            </a:r>
            <a:r>
              <a:rPr lang="en-US" altLang="zh-CN" sz="2000" b="1">
                <a:solidFill>
                  <a:srgbClr val="000000"/>
                </a:solidFill>
              </a:rPr>
              <a:t>5</a:t>
            </a:r>
            <a:r>
              <a:rPr lang="zh-CN" altLang="en-US" sz="2000" b="1">
                <a:solidFill>
                  <a:srgbClr val="000000"/>
                </a:solidFill>
              </a:rPr>
              <a:t>，</a:t>
            </a:r>
            <a:r>
              <a:rPr lang="zh-CN" altLang="en-US" sz="2000" b="1">
                <a:solidFill>
                  <a:srgbClr val="000000"/>
                </a:solidFill>
                <a:latin typeface="宋体" pitchFamily="2" charset="-122"/>
              </a:rPr>
              <a:t>按下述顺序执行：</a:t>
            </a:r>
            <a:r>
              <a:rPr lang="zh-CN" altLang="en-US" sz="2000" b="1">
                <a:solidFill>
                  <a:srgbClr val="000000"/>
                </a:solidFill>
              </a:rPr>
              <a:t> </a:t>
            </a:r>
          </a:p>
        </p:txBody>
      </p:sp>
      <p:sp>
        <p:nvSpPr>
          <p:cNvPr id="97286" name="Text Box 6"/>
          <p:cNvSpPr txBox="1">
            <a:spLocks noChangeArrowheads="1"/>
          </p:cNvSpPr>
          <p:nvPr/>
        </p:nvSpPr>
        <p:spPr bwMode="auto">
          <a:xfrm>
            <a:off x="187325" y="4343400"/>
            <a:ext cx="4156075"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000000"/>
                </a:solidFill>
              </a:rPr>
              <a:t>register1 = counter;    (5) </a:t>
            </a:r>
          </a:p>
          <a:p>
            <a:pPr eaLnBrk="1" fontAlgn="base" hangingPunct="1">
              <a:spcBef>
                <a:spcPct val="10000"/>
              </a:spcBef>
              <a:spcAft>
                <a:spcPct val="0"/>
              </a:spcAft>
            </a:pPr>
            <a:r>
              <a:rPr lang="en-US" altLang="zh-CN" sz="2000" b="1" dirty="0">
                <a:solidFill>
                  <a:srgbClr val="000000"/>
                </a:solidFill>
              </a:rPr>
              <a:t>register1 = register1 + 1; (6)</a:t>
            </a:r>
          </a:p>
          <a:p>
            <a:pPr eaLnBrk="1" fontAlgn="base" hangingPunct="1">
              <a:spcBef>
                <a:spcPct val="10000"/>
              </a:spcBef>
              <a:spcAft>
                <a:spcPct val="0"/>
              </a:spcAft>
            </a:pPr>
            <a:r>
              <a:rPr lang="en-US" altLang="zh-CN" sz="2000" b="1" dirty="0">
                <a:solidFill>
                  <a:srgbClr val="000000"/>
                </a:solidFill>
              </a:rPr>
              <a:t>register2 = counter;   (5)</a:t>
            </a:r>
          </a:p>
          <a:p>
            <a:pPr eaLnBrk="1" fontAlgn="base" hangingPunct="1">
              <a:spcBef>
                <a:spcPct val="10000"/>
              </a:spcBef>
              <a:spcAft>
                <a:spcPct val="0"/>
              </a:spcAft>
            </a:pPr>
            <a:r>
              <a:rPr lang="en-US" altLang="zh-CN" sz="2000" b="1" dirty="0">
                <a:solidFill>
                  <a:srgbClr val="000000"/>
                </a:solidFill>
              </a:rPr>
              <a:t>register2 = register2 </a:t>
            </a:r>
            <a:r>
              <a:rPr lang="en-US" altLang="zh-CN" sz="2000" b="1" dirty="0">
                <a:solidFill>
                  <a:srgbClr val="000000"/>
                </a:solidFill>
                <a:latin typeface="Times New Roman" pitchFamily="18" charset="0"/>
              </a:rPr>
              <a:t>–</a:t>
            </a:r>
            <a:r>
              <a:rPr lang="en-US" altLang="zh-CN" sz="2000" b="1" dirty="0">
                <a:solidFill>
                  <a:srgbClr val="000000"/>
                </a:solidFill>
              </a:rPr>
              <a:t> 1;  (4)</a:t>
            </a:r>
          </a:p>
          <a:p>
            <a:pPr eaLnBrk="1" fontAlgn="base" hangingPunct="1">
              <a:spcBef>
                <a:spcPct val="10000"/>
              </a:spcBef>
              <a:spcAft>
                <a:spcPct val="0"/>
              </a:spcAft>
            </a:pPr>
            <a:r>
              <a:rPr lang="en-US" altLang="zh-CN" sz="2000" b="1" dirty="0">
                <a:solidFill>
                  <a:srgbClr val="000000"/>
                </a:solidFill>
              </a:rPr>
              <a:t>counter = register1;   (6)</a:t>
            </a:r>
          </a:p>
          <a:p>
            <a:pPr eaLnBrk="1" fontAlgn="base" hangingPunct="1">
              <a:spcBef>
                <a:spcPct val="10000"/>
              </a:spcBef>
              <a:spcAft>
                <a:spcPct val="0"/>
              </a:spcAft>
            </a:pPr>
            <a:r>
              <a:rPr lang="en-US" altLang="zh-CN" sz="2000" b="1" dirty="0">
                <a:solidFill>
                  <a:srgbClr val="000000"/>
                </a:solidFill>
              </a:rPr>
              <a:t>counter = register2;   (4)</a:t>
            </a:r>
          </a:p>
        </p:txBody>
      </p:sp>
      <p:sp>
        <p:nvSpPr>
          <p:cNvPr id="97287" name="Text Box 7"/>
          <p:cNvSpPr txBox="1">
            <a:spLocks noChangeArrowheads="1"/>
          </p:cNvSpPr>
          <p:nvPr/>
        </p:nvSpPr>
        <p:spPr bwMode="auto">
          <a:xfrm>
            <a:off x="4419600" y="5638800"/>
            <a:ext cx="47244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最终</a:t>
            </a:r>
            <a:r>
              <a:rPr lang="en-US" altLang="zh-CN" b="1" dirty="0">
                <a:solidFill>
                  <a:srgbClr val="000000"/>
                </a:solidFill>
              </a:rPr>
              <a:t>counter</a:t>
            </a:r>
            <a:r>
              <a:rPr lang="zh-CN" altLang="en-US" b="1" dirty="0">
                <a:solidFill>
                  <a:srgbClr val="000000"/>
                </a:solidFill>
                <a:latin typeface="宋体" pitchFamily="2" charset="-122"/>
              </a:rPr>
              <a:t>的值为</a:t>
            </a:r>
            <a:r>
              <a:rPr lang="en-US" altLang="zh-CN" b="1" dirty="0">
                <a:solidFill>
                  <a:srgbClr val="000000"/>
                </a:solidFill>
              </a:rPr>
              <a:t>4</a:t>
            </a:r>
            <a:r>
              <a:rPr lang="zh-CN" altLang="en-US" b="1" dirty="0">
                <a:solidFill>
                  <a:srgbClr val="000000"/>
                </a:solidFill>
              </a:rPr>
              <a:t>，</a:t>
            </a:r>
            <a:r>
              <a:rPr lang="zh-CN" altLang="en-US" b="1" dirty="0">
                <a:solidFill>
                  <a:srgbClr val="000000"/>
                </a:solidFill>
                <a:latin typeface="宋体" pitchFamily="2" charset="-122"/>
              </a:rPr>
              <a:t>正确的</a:t>
            </a:r>
            <a:r>
              <a:rPr lang="en-US" altLang="zh-CN" b="1" dirty="0">
                <a:solidFill>
                  <a:srgbClr val="000000"/>
                </a:solidFill>
              </a:rPr>
              <a:t>counter</a:t>
            </a:r>
            <a:r>
              <a:rPr lang="zh-CN" altLang="en-US" b="1" dirty="0">
                <a:solidFill>
                  <a:srgbClr val="000000"/>
                </a:solidFill>
                <a:latin typeface="宋体" pitchFamily="2" charset="-122"/>
              </a:rPr>
              <a:t>值应是</a:t>
            </a:r>
            <a:r>
              <a:rPr lang="en-US" altLang="zh-CN" b="1" dirty="0">
                <a:solidFill>
                  <a:srgbClr val="000000"/>
                </a:solidFill>
              </a:rPr>
              <a:t>5</a:t>
            </a:r>
            <a:r>
              <a:rPr lang="zh-CN" altLang="en-US" b="1" dirty="0">
                <a:solidFill>
                  <a:srgbClr val="000000"/>
                </a:solidFill>
                <a:latin typeface="宋体" pitchFamily="2" charset="-122"/>
              </a:rPr>
              <a:t>，出现了差错。</a:t>
            </a:r>
            <a:r>
              <a:rPr lang="zh-CN" altLang="en-US" b="1" dirty="0">
                <a:solidFill>
                  <a:srgbClr val="000000"/>
                </a:solidFill>
              </a:rPr>
              <a:t> </a:t>
            </a:r>
          </a:p>
        </p:txBody>
      </p:sp>
      <p:sp>
        <p:nvSpPr>
          <p:cNvPr id="97288" name="AutoShape 8"/>
          <p:cNvSpPr>
            <a:spLocks noChangeArrowheads="1"/>
          </p:cNvSpPr>
          <p:nvPr/>
        </p:nvSpPr>
        <p:spPr bwMode="auto">
          <a:xfrm>
            <a:off x="3581400" y="60960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97289" name="Text Box 9"/>
          <p:cNvSpPr txBox="1">
            <a:spLocks noChangeArrowheads="1"/>
          </p:cNvSpPr>
          <p:nvPr/>
        </p:nvSpPr>
        <p:spPr bwMode="auto">
          <a:xfrm>
            <a:off x="4419600" y="4495800"/>
            <a:ext cx="4419600" cy="466725"/>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学生可以考虑出现</a:t>
            </a:r>
            <a:r>
              <a:rPr lang="en-US" altLang="zh-CN" b="1" dirty="0">
                <a:solidFill>
                  <a:srgbClr val="000000"/>
                </a:solidFill>
              </a:rPr>
              <a:t>6</a:t>
            </a:r>
            <a:r>
              <a:rPr lang="zh-CN" altLang="en-US" b="1" dirty="0">
                <a:solidFill>
                  <a:srgbClr val="000000"/>
                </a:solidFill>
                <a:latin typeface="宋体" pitchFamily="2" charset="-122"/>
              </a:rPr>
              <a:t>的情况。</a:t>
            </a:r>
            <a:r>
              <a:rPr lang="zh-CN" altLang="en-US" b="1" dirty="0">
                <a:solidFill>
                  <a:srgbClr val="000000"/>
                </a:solidFill>
              </a:rPr>
              <a:t> </a:t>
            </a:r>
          </a:p>
        </p:txBody>
      </p:sp>
      <p:sp>
        <p:nvSpPr>
          <p:cNvPr id="97290" name="AutoShape 10"/>
          <p:cNvSpPr>
            <a:spLocks noChangeArrowheads="1"/>
          </p:cNvSpPr>
          <p:nvPr/>
        </p:nvSpPr>
        <p:spPr bwMode="auto">
          <a:xfrm>
            <a:off x="914400" y="1676400"/>
            <a:ext cx="7391400" cy="3124200"/>
          </a:xfrm>
          <a:prstGeom prst="cloudCallout">
            <a:avLst>
              <a:gd name="adj1" fmla="val -42718"/>
              <a:gd name="adj2" fmla="val 81199"/>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800" b="1">
                <a:solidFill>
                  <a:srgbClr val="000000"/>
                </a:solidFill>
                <a:latin typeface="宋体" pitchFamily="2" charset="-122"/>
              </a:rPr>
              <a:t>解决此问题的关键，是应将变量</a:t>
            </a:r>
            <a:r>
              <a:rPr kumimoji="1" lang="en-US" altLang="zh-CN" sz="2800" b="1">
                <a:solidFill>
                  <a:srgbClr val="000000"/>
                </a:solidFill>
              </a:rPr>
              <a:t>counter</a:t>
            </a:r>
            <a:r>
              <a:rPr kumimoji="1" lang="zh-CN" altLang="en-US" sz="2800" b="1">
                <a:solidFill>
                  <a:srgbClr val="000000"/>
                </a:solidFill>
                <a:latin typeface="宋体" pitchFamily="2" charset="-122"/>
              </a:rPr>
              <a:t>作为临界资源处理，亦即让生产者进程和消费者进程互斥地访问变量</a:t>
            </a:r>
            <a:r>
              <a:rPr kumimoji="1" lang="en-US" altLang="zh-CN" sz="2800" b="1">
                <a:solidFill>
                  <a:srgbClr val="000000"/>
                </a:solidFill>
              </a:rPr>
              <a:t>counter</a:t>
            </a:r>
            <a:r>
              <a:rPr kumimoji="1" lang="zh-CN" altLang="en-US" sz="2800" b="1">
                <a:solidFill>
                  <a:srgbClr val="000000"/>
                </a:solidFill>
                <a:latin typeface="宋体" pitchFamily="2" charset="-122"/>
              </a:rPr>
              <a:t>。</a:t>
            </a:r>
            <a:r>
              <a:rPr kumimoji="1" lang="zh-CN" altLang="en-US" sz="2400">
                <a:solidFill>
                  <a:srgbClr val="000000"/>
                </a:solidFill>
              </a:rPr>
              <a:t> </a:t>
            </a:r>
          </a:p>
        </p:txBody>
      </p:sp>
    </p:spTree>
    <p:extLst>
      <p:ext uri="{BB962C8B-B14F-4D97-AF65-F5344CB8AC3E}">
        <p14:creationId xmlns:p14="http://schemas.microsoft.com/office/powerpoint/2010/main" val="2014897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286">
                                            <p:txEl>
                                              <p:pRg st="0" end="0"/>
                                            </p:txEl>
                                          </p:spTgt>
                                        </p:tgtEl>
                                        <p:attrNameLst>
                                          <p:attrName>style.visibility</p:attrName>
                                        </p:attrNameLst>
                                      </p:cBhvr>
                                      <p:to>
                                        <p:strVal val="visible"/>
                                      </p:to>
                                    </p:set>
                                    <p:animEffect transition="in" filter="wipe(up)">
                                      <p:cBhvr>
                                        <p:cTn id="7" dur="500"/>
                                        <p:tgtEl>
                                          <p:spTgt spid="972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286">
                                            <p:txEl>
                                              <p:pRg st="1" end="1"/>
                                            </p:txEl>
                                          </p:spTgt>
                                        </p:tgtEl>
                                        <p:attrNameLst>
                                          <p:attrName>style.visibility</p:attrName>
                                        </p:attrNameLst>
                                      </p:cBhvr>
                                      <p:to>
                                        <p:strVal val="visible"/>
                                      </p:to>
                                    </p:set>
                                    <p:animEffect transition="in" filter="wipe(up)">
                                      <p:cBhvr>
                                        <p:cTn id="12" dur="500"/>
                                        <p:tgtEl>
                                          <p:spTgt spid="972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6">
                                            <p:txEl>
                                              <p:pRg st="2" end="2"/>
                                            </p:txEl>
                                          </p:spTgt>
                                        </p:tgtEl>
                                        <p:attrNameLst>
                                          <p:attrName>style.visibility</p:attrName>
                                        </p:attrNameLst>
                                      </p:cBhvr>
                                      <p:to>
                                        <p:strVal val="visible"/>
                                      </p:to>
                                    </p:set>
                                    <p:animEffect transition="in" filter="wipe(up)">
                                      <p:cBhvr>
                                        <p:cTn id="17" dur="500"/>
                                        <p:tgtEl>
                                          <p:spTgt spid="972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286">
                                            <p:txEl>
                                              <p:pRg st="3" end="3"/>
                                            </p:txEl>
                                          </p:spTgt>
                                        </p:tgtEl>
                                        <p:attrNameLst>
                                          <p:attrName>style.visibility</p:attrName>
                                        </p:attrNameLst>
                                      </p:cBhvr>
                                      <p:to>
                                        <p:strVal val="visible"/>
                                      </p:to>
                                    </p:set>
                                    <p:animEffect transition="in" filter="wipe(up)">
                                      <p:cBhvr>
                                        <p:cTn id="22" dur="500"/>
                                        <p:tgtEl>
                                          <p:spTgt spid="972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286">
                                            <p:txEl>
                                              <p:pRg st="4" end="4"/>
                                            </p:txEl>
                                          </p:spTgt>
                                        </p:tgtEl>
                                        <p:attrNameLst>
                                          <p:attrName>style.visibility</p:attrName>
                                        </p:attrNameLst>
                                      </p:cBhvr>
                                      <p:to>
                                        <p:strVal val="visible"/>
                                      </p:to>
                                    </p:set>
                                    <p:animEffect transition="in" filter="wipe(up)">
                                      <p:cBhvr>
                                        <p:cTn id="27" dur="500"/>
                                        <p:tgtEl>
                                          <p:spTgt spid="972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7286">
                                            <p:txEl>
                                              <p:pRg st="5" end="5"/>
                                            </p:txEl>
                                          </p:spTgt>
                                        </p:tgtEl>
                                        <p:attrNameLst>
                                          <p:attrName>style.visibility</p:attrName>
                                        </p:attrNameLst>
                                      </p:cBhvr>
                                      <p:to>
                                        <p:strVal val="visible"/>
                                      </p:to>
                                    </p:set>
                                    <p:animEffect transition="in" filter="wipe(up)">
                                      <p:cBhvr>
                                        <p:cTn id="32" dur="500"/>
                                        <p:tgtEl>
                                          <p:spTgt spid="972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728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7287"/>
                                        </p:tgtEl>
                                        <p:attrNameLst>
                                          <p:attrName>style.visibility</p:attrName>
                                        </p:attrNameLst>
                                      </p:cBhvr>
                                      <p:to>
                                        <p:strVal val="visible"/>
                                      </p:to>
                                    </p:set>
                                    <p:animEffect transition="in" filter="wipe(up)">
                                      <p:cBhvr>
                                        <p:cTn id="41" dur="500"/>
                                        <p:tgtEl>
                                          <p:spTgt spid="9728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97289"/>
                                        </p:tgtEl>
                                        <p:attrNameLst>
                                          <p:attrName>style.visibility</p:attrName>
                                        </p:attrNameLst>
                                      </p:cBhvr>
                                      <p:to>
                                        <p:strVal val="visible"/>
                                      </p:to>
                                    </p:set>
                                    <p:anim calcmode="lin" valueType="num">
                                      <p:cBhvr>
                                        <p:cTn id="46" dur="1000" fill="hold"/>
                                        <p:tgtEl>
                                          <p:spTgt spid="97289"/>
                                        </p:tgtEl>
                                        <p:attrNameLst>
                                          <p:attrName>ppt_w</p:attrName>
                                        </p:attrNameLst>
                                      </p:cBhvr>
                                      <p:tavLst>
                                        <p:tav tm="0">
                                          <p:val>
                                            <p:fltVal val="0"/>
                                          </p:val>
                                        </p:tav>
                                        <p:tav tm="100000">
                                          <p:val>
                                            <p:strVal val="#ppt_w"/>
                                          </p:val>
                                        </p:tav>
                                      </p:tavLst>
                                    </p:anim>
                                    <p:anim calcmode="lin" valueType="num">
                                      <p:cBhvr>
                                        <p:cTn id="47" dur="1000" fill="hold"/>
                                        <p:tgtEl>
                                          <p:spTgt spid="97289"/>
                                        </p:tgtEl>
                                        <p:attrNameLst>
                                          <p:attrName>ppt_h</p:attrName>
                                        </p:attrNameLst>
                                      </p:cBhvr>
                                      <p:tavLst>
                                        <p:tav tm="0">
                                          <p:val>
                                            <p:fltVal val="0"/>
                                          </p:val>
                                        </p:tav>
                                        <p:tav tm="100000">
                                          <p:val>
                                            <p:strVal val="#ppt_h"/>
                                          </p:val>
                                        </p:tav>
                                      </p:tavLst>
                                    </p:anim>
                                    <p:anim calcmode="lin" valueType="num">
                                      <p:cBhvr>
                                        <p:cTn id="48" dur="1000" fill="hold"/>
                                        <p:tgtEl>
                                          <p:spTgt spid="9728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972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97290"/>
                                        </p:tgtEl>
                                        <p:attrNameLst>
                                          <p:attrName>style.visibility</p:attrName>
                                        </p:attrNameLst>
                                      </p:cBhvr>
                                      <p:to>
                                        <p:strVal val="visible"/>
                                      </p:to>
                                    </p:set>
                                    <p:anim calcmode="lin" valueType="num">
                                      <p:cBhvr>
                                        <p:cTn id="54" dur="500" fill="hold"/>
                                        <p:tgtEl>
                                          <p:spTgt spid="97290"/>
                                        </p:tgtEl>
                                        <p:attrNameLst>
                                          <p:attrName>ppt_w</p:attrName>
                                        </p:attrNameLst>
                                      </p:cBhvr>
                                      <p:tavLst>
                                        <p:tav tm="0">
                                          <p:val>
                                            <p:fltVal val="0"/>
                                          </p:val>
                                        </p:tav>
                                        <p:tav tm="100000">
                                          <p:val>
                                            <p:strVal val="#ppt_w"/>
                                          </p:val>
                                        </p:tav>
                                      </p:tavLst>
                                    </p:anim>
                                    <p:anim calcmode="lin" valueType="num">
                                      <p:cBhvr>
                                        <p:cTn id="55" dur="500" fill="hold"/>
                                        <p:tgtEl>
                                          <p:spTgt spid="972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uild="p" autoUpdateAnimBg="0"/>
      <p:bldP spid="97287" grpId="0" animBg="1" autoUpdateAnimBg="0"/>
      <p:bldP spid="97288" grpId="0" animBg="1"/>
      <p:bldP spid="97289" grpId="0" animBg="1" autoUpdateAnimBg="0"/>
      <p:bldP spid="9729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1979712" y="692696"/>
            <a:ext cx="4379912" cy="725488"/>
          </a:xfrm>
        </p:spPr>
        <p:txBody>
          <a:bodyPr/>
          <a:lstStyle/>
          <a:p>
            <a:pPr eaLnBrk="1" hangingPunct="1"/>
            <a:r>
              <a:rPr lang="zh-CN" altLang="en-US" dirty="0" smtClean="0">
                <a:latin typeface="黑体" pitchFamily="2" charset="-122"/>
                <a:ea typeface="黑体" pitchFamily="2" charset="-122"/>
              </a:rPr>
              <a:t>程序顺序执行的特征</a:t>
            </a:r>
            <a:r>
              <a:rPr lang="zh-CN" altLang="en-US" dirty="0" smtClean="0"/>
              <a:t> </a:t>
            </a:r>
          </a:p>
        </p:txBody>
      </p:sp>
      <p:sp>
        <p:nvSpPr>
          <p:cNvPr id="9" name="灯片编号占位符 5"/>
          <p:cNvSpPr>
            <a:spLocks noGrp="1"/>
          </p:cNvSpPr>
          <p:nvPr>
            <p:ph type="sldNum" sz="quarter" idx="12"/>
          </p:nvPr>
        </p:nvSpPr>
        <p:spPr/>
        <p:txBody>
          <a:bodyPr/>
          <a:lstStyle/>
          <a:p>
            <a:pPr>
              <a:defRPr/>
            </a:pPr>
            <a:fld id="{5BA2E29F-D54B-48C3-9B28-31AFAAB1807B}" type="slidenum">
              <a:rPr lang="en-US" altLang="zh-CN"/>
              <a:pPr>
                <a:defRPr/>
              </a:pPr>
              <a:t>4</a:t>
            </a:fld>
            <a:endParaRPr lang="en-US" altLang="zh-CN"/>
          </a:p>
        </p:txBody>
      </p:sp>
      <p:sp>
        <p:nvSpPr>
          <p:cNvPr id="62468" name="Text Box 3"/>
          <p:cNvSpPr txBox="1">
            <a:spLocks noChangeArrowheads="1"/>
          </p:cNvSpPr>
          <p:nvPr/>
        </p:nvSpPr>
        <p:spPr bwMode="auto">
          <a:xfrm>
            <a:off x="228600" y="1741312"/>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1</a:t>
            </a:r>
            <a:r>
              <a:rPr lang="zh-CN" altLang="en-US" b="1" dirty="0">
                <a:solidFill>
                  <a:srgbClr val="FF3300"/>
                </a:solidFill>
                <a:latin typeface="Times New Roman" pitchFamily="18" charset="0"/>
                <a:ea typeface="黑体" pitchFamily="2" charset="-122"/>
              </a:rPr>
              <a:t>）顺序性： </a:t>
            </a:r>
          </a:p>
        </p:txBody>
      </p:sp>
      <p:sp>
        <p:nvSpPr>
          <p:cNvPr id="62469" name="Text Box 4"/>
          <p:cNvSpPr txBox="1">
            <a:spLocks noChangeArrowheads="1"/>
          </p:cNvSpPr>
          <p:nvPr/>
        </p:nvSpPr>
        <p:spPr bwMode="auto">
          <a:xfrm>
            <a:off x="2209800" y="1772357"/>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处理机的操作严格按照程序所规定的顺序执行，即每一操作必须在下一操作开始之前结束（或者说下一操作必须在当前操作结束后才能开始）。</a:t>
            </a:r>
            <a:r>
              <a:rPr lang="zh-CN" altLang="en-US" dirty="0">
                <a:solidFill>
                  <a:srgbClr val="000000"/>
                </a:solidFill>
              </a:rPr>
              <a:t> </a:t>
            </a:r>
          </a:p>
        </p:txBody>
      </p:sp>
      <p:sp>
        <p:nvSpPr>
          <p:cNvPr id="62470" name="Text Box 5"/>
          <p:cNvSpPr txBox="1">
            <a:spLocks noChangeArrowheads="1"/>
          </p:cNvSpPr>
          <p:nvPr/>
        </p:nvSpPr>
        <p:spPr bwMode="auto">
          <a:xfrm>
            <a:off x="306034" y="3446016"/>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2</a:t>
            </a:r>
            <a:r>
              <a:rPr lang="zh-CN" altLang="en-US" b="1" dirty="0">
                <a:solidFill>
                  <a:srgbClr val="FF3300"/>
                </a:solidFill>
                <a:latin typeface="Times New Roman" pitchFamily="18" charset="0"/>
                <a:ea typeface="黑体" pitchFamily="2" charset="-122"/>
              </a:rPr>
              <a:t>）封闭性： </a:t>
            </a:r>
          </a:p>
        </p:txBody>
      </p:sp>
      <p:sp>
        <p:nvSpPr>
          <p:cNvPr id="62471" name="Text Box 6"/>
          <p:cNvSpPr txBox="1">
            <a:spLocks noChangeArrowheads="1"/>
          </p:cNvSpPr>
          <p:nvPr/>
        </p:nvSpPr>
        <p:spPr bwMode="auto">
          <a:xfrm>
            <a:off x="2209800" y="3429000"/>
            <a:ext cx="70104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程序是在封闭的环境下执行的。即</a:t>
            </a:r>
          </a:p>
          <a:p>
            <a:pPr eaLnBrk="1" fontAlgn="base" hangingPunct="1">
              <a:spcBef>
                <a:spcPct val="50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程序运行时独占全机资源，资源的状态（除初始态外）只有本程序才能改变它。</a:t>
            </a:r>
          </a:p>
          <a:p>
            <a:pPr eaLnBrk="1" fontAlgn="base" hangingPunct="1">
              <a:spcBef>
                <a:spcPct val="5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程序一旦开始执行，其执行结果不受外界影响。</a:t>
            </a:r>
            <a:r>
              <a:rPr lang="zh-CN" altLang="en-US" dirty="0">
                <a:solidFill>
                  <a:srgbClr val="000000"/>
                </a:solidFill>
                <a:latin typeface="宋体" pitchFamily="2" charset="-122"/>
              </a:rPr>
              <a:t> </a:t>
            </a:r>
          </a:p>
        </p:txBody>
      </p:sp>
      <p:sp>
        <p:nvSpPr>
          <p:cNvPr id="62472" name="Text Box 7"/>
          <p:cNvSpPr txBox="1">
            <a:spLocks noChangeArrowheads="1"/>
          </p:cNvSpPr>
          <p:nvPr/>
        </p:nvSpPr>
        <p:spPr bwMode="auto">
          <a:xfrm>
            <a:off x="120297" y="5589240"/>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3</a:t>
            </a:r>
            <a:r>
              <a:rPr lang="zh-CN" altLang="en-US" b="1" dirty="0">
                <a:solidFill>
                  <a:srgbClr val="FF3300"/>
                </a:solidFill>
                <a:latin typeface="Times New Roman" pitchFamily="18" charset="0"/>
                <a:ea typeface="黑体" pitchFamily="2" charset="-122"/>
              </a:rPr>
              <a:t>）可再现性： </a:t>
            </a:r>
          </a:p>
        </p:txBody>
      </p:sp>
      <p:sp>
        <p:nvSpPr>
          <p:cNvPr id="62473" name="Text Box 8"/>
          <p:cNvSpPr txBox="1">
            <a:spLocks noChangeArrowheads="1"/>
          </p:cNvSpPr>
          <p:nvPr/>
        </p:nvSpPr>
        <p:spPr bwMode="auto">
          <a:xfrm>
            <a:off x="2286000" y="5589240"/>
            <a:ext cx="655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只要程序执行时的环境和初始条件相同，当程序重复执行时，都将获得相同的结果。</a:t>
            </a:r>
            <a:r>
              <a:rPr lang="zh-CN" altLang="en-US" dirty="0">
                <a:solidFill>
                  <a:srgbClr val="000000"/>
                </a:solidFill>
              </a:rPr>
              <a:t> </a:t>
            </a:r>
          </a:p>
        </p:txBody>
      </p:sp>
    </p:spTree>
    <p:extLst>
      <p:ext uri="{BB962C8B-B14F-4D97-AF65-F5344CB8AC3E}">
        <p14:creationId xmlns:p14="http://schemas.microsoft.com/office/powerpoint/2010/main" val="966030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454025" y="507551"/>
            <a:ext cx="7280275" cy="769938"/>
          </a:xfrm>
        </p:spPr>
        <p:txBody>
          <a:bodyPr/>
          <a:lstStyle/>
          <a:p>
            <a:pPr eaLnBrk="1" hangingPunct="1"/>
            <a:r>
              <a:rPr lang="en-US" altLang="zh-CN" sz="3600" dirty="0" smtClean="0"/>
              <a:t>2.4.1  </a:t>
            </a:r>
            <a:r>
              <a:rPr lang="zh-CN" altLang="en-US" sz="3600" dirty="0" smtClean="0">
                <a:latin typeface="宋体" pitchFamily="2" charset="-122"/>
              </a:rPr>
              <a:t>进程同步的基本概念</a:t>
            </a:r>
          </a:p>
        </p:txBody>
      </p:sp>
      <p:sp>
        <p:nvSpPr>
          <p:cNvPr id="10" name="灯片编号占位符 5"/>
          <p:cNvSpPr>
            <a:spLocks noGrp="1"/>
          </p:cNvSpPr>
          <p:nvPr>
            <p:ph type="sldNum" sz="quarter" idx="12"/>
          </p:nvPr>
        </p:nvSpPr>
        <p:spPr/>
        <p:txBody>
          <a:bodyPr/>
          <a:lstStyle/>
          <a:p>
            <a:pPr>
              <a:defRPr/>
            </a:pPr>
            <a:fld id="{1E5253CC-0384-4C2A-9CE4-18474B16290D}" type="slidenum">
              <a:rPr lang="en-US" altLang="zh-CN"/>
              <a:pPr>
                <a:defRPr/>
              </a:pPr>
              <a:t>40</a:t>
            </a:fld>
            <a:endParaRPr lang="en-US" altLang="zh-CN"/>
          </a:p>
        </p:txBody>
      </p:sp>
      <p:sp>
        <p:nvSpPr>
          <p:cNvPr id="95236" name="Text Box 3"/>
          <p:cNvSpPr txBox="1">
            <a:spLocks noChangeArrowheads="1"/>
          </p:cNvSpPr>
          <p:nvPr/>
        </p:nvSpPr>
        <p:spPr bwMode="auto">
          <a:xfrm>
            <a:off x="453468" y="1559719"/>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663300"/>
                </a:solidFill>
                <a:ea typeface="黑体" pitchFamily="2" charset="-122"/>
              </a:rPr>
              <a:t>3</a:t>
            </a:r>
            <a:r>
              <a:rPr lang="zh-CN" altLang="en-US" sz="2800" b="1" dirty="0">
                <a:solidFill>
                  <a:srgbClr val="663300"/>
                </a:solidFill>
                <a:latin typeface="宋体" pitchFamily="2" charset="-122"/>
              </a:rPr>
              <a:t>．临界区（</a:t>
            </a:r>
            <a:r>
              <a:rPr lang="en-US" altLang="zh-CN" sz="2800" b="1" dirty="0">
                <a:solidFill>
                  <a:srgbClr val="663300"/>
                </a:solidFill>
              </a:rPr>
              <a:t>critical section</a:t>
            </a:r>
            <a:r>
              <a:rPr lang="zh-CN" altLang="en-US" sz="2800" b="1" dirty="0">
                <a:solidFill>
                  <a:srgbClr val="663300"/>
                </a:solidFill>
                <a:latin typeface="宋体" pitchFamily="2" charset="-122"/>
              </a:rPr>
              <a:t>）</a:t>
            </a:r>
            <a:r>
              <a:rPr lang="zh-CN" altLang="en-US" sz="2800" b="1" dirty="0">
                <a:solidFill>
                  <a:srgbClr val="000000"/>
                </a:solidFill>
              </a:rPr>
              <a:t> </a:t>
            </a:r>
          </a:p>
        </p:txBody>
      </p:sp>
      <p:sp>
        <p:nvSpPr>
          <p:cNvPr id="98308" name="Text Box 4"/>
          <p:cNvSpPr txBox="1">
            <a:spLocks noChangeArrowheads="1"/>
          </p:cNvSpPr>
          <p:nvPr/>
        </p:nvSpPr>
        <p:spPr bwMode="auto">
          <a:xfrm>
            <a:off x="1647825" y="2438399"/>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每个进程中访问临界资源的那段代码称为临界区。</a:t>
            </a:r>
            <a:r>
              <a:rPr lang="zh-CN" altLang="en-US" b="1" dirty="0">
                <a:solidFill>
                  <a:srgbClr val="000000"/>
                </a:solidFill>
              </a:rPr>
              <a:t> </a:t>
            </a:r>
          </a:p>
        </p:txBody>
      </p:sp>
      <p:sp>
        <p:nvSpPr>
          <p:cNvPr id="98309" name="Text Box 5"/>
          <p:cNvSpPr txBox="1">
            <a:spLocks noChangeArrowheads="1"/>
          </p:cNvSpPr>
          <p:nvPr/>
        </p:nvSpPr>
        <p:spPr bwMode="auto">
          <a:xfrm>
            <a:off x="6629400" y="533400"/>
            <a:ext cx="2209800" cy="1644650"/>
          </a:xfrm>
          <a:prstGeom prst="rect">
            <a:avLst/>
          </a:prstGeom>
          <a:solidFill>
            <a:schemeClr val="accent6">
              <a:lumMod val="60000"/>
              <a:lumOff val="40000"/>
            </a:schemeClr>
          </a:solidFill>
          <a:ln w="28575">
            <a:solidFill>
              <a:srgbClr val="CC99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dirty="0">
                <a:latin typeface="宋体" pitchFamily="2" charset="-122"/>
              </a:rPr>
              <a:t>不论是硬件临界资源，还是软件临界资源，多个进程必须互斥地对它们访问。</a:t>
            </a:r>
            <a:r>
              <a:rPr lang="zh-CN" altLang="en-US" sz="2000" b="1" dirty="0">
                <a:solidFill>
                  <a:srgbClr val="FFFF00"/>
                </a:solidFill>
              </a:rPr>
              <a:t> </a:t>
            </a:r>
          </a:p>
        </p:txBody>
      </p:sp>
      <p:sp>
        <p:nvSpPr>
          <p:cNvPr id="98310" name="Text Box 6"/>
          <p:cNvSpPr txBox="1">
            <a:spLocks noChangeArrowheads="1"/>
          </p:cNvSpPr>
          <p:nvPr/>
        </p:nvSpPr>
        <p:spPr bwMode="auto">
          <a:xfrm>
            <a:off x="533400" y="3284984"/>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显然，若能保证诸进程</a:t>
            </a:r>
            <a:r>
              <a:rPr lang="zh-CN" altLang="en-US" b="1" dirty="0">
                <a:solidFill>
                  <a:srgbClr val="0000FF"/>
                </a:solidFill>
                <a:latin typeface="Times New Roman" pitchFamily="18" charset="0"/>
                <a:ea typeface="黑体" pitchFamily="2" charset="-122"/>
              </a:rPr>
              <a:t>互斥</a:t>
            </a:r>
            <a:r>
              <a:rPr lang="zh-CN" altLang="en-US" b="1" dirty="0">
                <a:solidFill>
                  <a:srgbClr val="000000"/>
                </a:solidFill>
                <a:latin typeface="Times New Roman" pitchFamily="18" charset="0"/>
                <a:ea typeface="楷体_GB2312" pitchFamily="49" charset="-122"/>
              </a:rPr>
              <a:t>地进入自己的临界区，便可实现诸进程对临界区的互斥访问</a:t>
            </a:r>
            <a:r>
              <a:rPr lang="zh-CN" altLang="en-US" b="1" dirty="0" smtClean="0">
                <a:solidFill>
                  <a:srgbClr val="000000"/>
                </a:solidFill>
                <a:latin typeface="Times New Roman" pitchFamily="18" charset="0"/>
                <a:ea typeface="楷体_GB2312" pitchFamily="49" charset="-122"/>
              </a:rPr>
              <a:t>。</a:t>
            </a:r>
            <a:endParaRPr lang="zh-CN" altLang="en-US" b="1" dirty="0">
              <a:solidFill>
                <a:srgbClr val="000000"/>
              </a:solidFill>
            </a:endParaRPr>
          </a:p>
        </p:txBody>
      </p:sp>
      <p:sp>
        <p:nvSpPr>
          <p:cNvPr id="98311" name="Text Box 7"/>
          <p:cNvSpPr txBox="1">
            <a:spLocks noChangeArrowheads="1"/>
          </p:cNvSpPr>
          <p:nvPr/>
        </p:nvSpPr>
        <p:spPr bwMode="auto">
          <a:xfrm>
            <a:off x="174663" y="2388393"/>
            <a:ext cx="1468438" cy="557213"/>
          </a:xfrm>
          <a:prstGeom prst="rect">
            <a:avLst/>
          </a:prstGeom>
          <a:solidFill>
            <a:srgbClr val="0000CC"/>
          </a:solidFill>
          <a:ln w="381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a:solidFill>
                  <a:srgbClr val="FFFF00"/>
                </a:solidFill>
                <a:ea typeface="楷体_GB2312" pitchFamily="49" charset="-122"/>
              </a:rPr>
              <a:t>定义：</a:t>
            </a:r>
          </a:p>
        </p:txBody>
      </p:sp>
      <p:sp>
        <p:nvSpPr>
          <p:cNvPr id="98312" name="Text Box 8"/>
          <p:cNvSpPr txBox="1">
            <a:spLocks noChangeArrowheads="1"/>
          </p:cNvSpPr>
          <p:nvPr/>
        </p:nvSpPr>
        <p:spPr bwMode="auto">
          <a:xfrm>
            <a:off x="257175" y="4593519"/>
            <a:ext cx="3078163" cy="485775"/>
          </a:xfrm>
          <a:prstGeom prst="rect">
            <a:avLst/>
          </a:prstGeom>
          <a:solidFill>
            <a:srgbClr val="0000FF"/>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FFFF00"/>
                </a:solidFill>
              </a:rPr>
              <a:t>进程互斥的定义：</a:t>
            </a:r>
          </a:p>
        </p:txBody>
      </p:sp>
      <p:sp>
        <p:nvSpPr>
          <p:cNvPr id="98313" name="Text Box 9"/>
          <p:cNvSpPr txBox="1">
            <a:spLocks noChangeArrowheads="1"/>
          </p:cNvSpPr>
          <p:nvPr/>
        </p:nvSpPr>
        <p:spPr bwMode="auto">
          <a:xfrm>
            <a:off x="3465512" y="4593519"/>
            <a:ext cx="5373688" cy="1628775"/>
          </a:xfrm>
          <a:prstGeom prst="rect">
            <a:avLst/>
          </a:prstGeom>
          <a:solidFill>
            <a:schemeClr val="bg1"/>
          </a:solidFill>
          <a:ln w="31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不允许两个或两个以上进程同时访问同一个临界资源。</a:t>
            </a:r>
          </a:p>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不允许两个或两个以上进程同时进入相关临界区。</a:t>
            </a:r>
          </a:p>
        </p:txBody>
      </p:sp>
    </p:spTree>
    <p:extLst>
      <p:ext uri="{BB962C8B-B14F-4D97-AF65-F5344CB8AC3E}">
        <p14:creationId xmlns:p14="http://schemas.microsoft.com/office/powerpoint/2010/main" val="443272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11"/>
                                        </p:tgtEl>
                                        <p:attrNameLst>
                                          <p:attrName>style.visibility</p:attrName>
                                        </p:attrNameLst>
                                      </p:cBhvr>
                                      <p:to>
                                        <p:strVal val="visible"/>
                                      </p:to>
                                    </p:set>
                                    <p:anim calcmode="lin" valueType="num">
                                      <p:cBhvr additive="base">
                                        <p:cTn id="7" dur="500" fill="hold"/>
                                        <p:tgtEl>
                                          <p:spTgt spid="98311"/>
                                        </p:tgtEl>
                                        <p:attrNameLst>
                                          <p:attrName>ppt_x</p:attrName>
                                        </p:attrNameLst>
                                      </p:cBhvr>
                                      <p:tavLst>
                                        <p:tav tm="0">
                                          <p:val>
                                            <p:strVal val="0-#ppt_w/2"/>
                                          </p:val>
                                        </p:tav>
                                        <p:tav tm="100000">
                                          <p:val>
                                            <p:strVal val="#ppt_x"/>
                                          </p:val>
                                        </p:tav>
                                      </p:tavLst>
                                    </p:anim>
                                    <p:anim calcmode="lin" valueType="num">
                                      <p:cBhvr additive="base">
                                        <p:cTn id="8" dur="500" fill="hold"/>
                                        <p:tgtEl>
                                          <p:spTgt spid="983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8308"/>
                                        </p:tgtEl>
                                        <p:attrNameLst>
                                          <p:attrName>style.visibility</p:attrName>
                                        </p:attrNameLst>
                                      </p:cBhvr>
                                      <p:to>
                                        <p:strVal val="visible"/>
                                      </p:to>
                                    </p:set>
                                    <p:anim calcmode="lin" valueType="num">
                                      <p:cBhvr additive="base">
                                        <p:cTn id="12" dur="500" fill="hold"/>
                                        <p:tgtEl>
                                          <p:spTgt spid="98308"/>
                                        </p:tgtEl>
                                        <p:attrNameLst>
                                          <p:attrName>ppt_x</p:attrName>
                                        </p:attrNameLst>
                                      </p:cBhvr>
                                      <p:tavLst>
                                        <p:tav tm="0">
                                          <p:val>
                                            <p:strVal val="1+#ppt_w/2"/>
                                          </p:val>
                                        </p:tav>
                                        <p:tav tm="100000">
                                          <p:val>
                                            <p:strVal val="#ppt_x"/>
                                          </p:val>
                                        </p:tav>
                                      </p:tavLst>
                                    </p:anim>
                                    <p:anim calcmode="lin" valueType="num">
                                      <p:cBhvr additive="base">
                                        <p:cTn id="13" dur="500" fill="hold"/>
                                        <p:tgtEl>
                                          <p:spTgt spid="9830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wipe(up)">
                                      <p:cBhvr>
                                        <p:cTn id="17" dur="500"/>
                                        <p:tgtEl>
                                          <p:spTgt spid="98310"/>
                                        </p:tgtEl>
                                      </p:cBhvr>
                                    </p:animEffect>
                                  </p:childTnLst>
                                </p:cTn>
                              </p:par>
                            </p:childTnLst>
                          </p:cTn>
                        </p:par>
                        <p:par>
                          <p:cTn id="18" fill="hold" nodeType="afterGroup">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8312"/>
                                        </p:tgtEl>
                                        <p:attrNameLst>
                                          <p:attrName>style.visibility</p:attrName>
                                        </p:attrNameLst>
                                      </p:cBhvr>
                                      <p:to>
                                        <p:strVal val="visible"/>
                                      </p:to>
                                    </p:set>
                                    <p:anim calcmode="lin" valueType="num">
                                      <p:cBhvr additive="base">
                                        <p:cTn id="21" dur="500" fill="hold"/>
                                        <p:tgtEl>
                                          <p:spTgt spid="98312"/>
                                        </p:tgtEl>
                                        <p:attrNameLst>
                                          <p:attrName>ppt_x</p:attrName>
                                        </p:attrNameLst>
                                      </p:cBhvr>
                                      <p:tavLst>
                                        <p:tav tm="0">
                                          <p:val>
                                            <p:strVal val="0-#ppt_w/2"/>
                                          </p:val>
                                        </p:tav>
                                        <p:tav tm="100000">
                                          <p:val>
                                            <p:strVal val="#ppt_x"/>
                                          </p:val>
                                        </p:tav>
                                      </p:tavLst>
                                    </p:anim>
                                    <p:anim calcmode="lin" valueType="num">
                                      <p:cBhvr additive="base">
                                        <p:cTn id="22" dur="500" fill="hold"/>
                                        <p:tgtEl>
                                          <p:spTgt spid="9831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98313"/>
                                        </p:tgtEl>
                                        <p:attrNameLst>
                                          <p:attrName>style.visibility</p:attrName>
                                        </p:attrNameLst>
                                      </p:cBhvr>
                                      <p:to>
                                        <p:strVal val="visible"/>
                                      </p:to>
                                    </p:set>
                                    <p:animEffect transition="in" filter="wipe(up)">
                                      <p:cBhvr>
                                        <p:cTn id="26" dur="500"/>
                                        <p:tgtEl>
                                          <p:spTgt spid="98313"/>
                                        </p:tgtEl>
                                      </p:cBhvr>
                                    </p:animEffect>
                                  </p:childTnLst>
                                </p:cTn>
                              </p:par>
                            </p:childTnLst>
                          </p:cTn>
                        </p:par>
                        <p:par>
                          <p:cTn id="27" fill="hold" nodeType="afterGroup">
                            <p:stCondLst>
                              <p:cond delay="2500"/>
                            </p:stCondLst>
                            <p:childTnLst>
                              <p:par>
                                <p:cTn id="28" presetID="2" presetClass="entr" presetSubtype="3" fill="hold" grpId="0" nodeType="afterEffect">
                                  <p:stCondLst>
                                    <p:cond delay="0"/>
                                  </p:stCondLst>
                                  <p:childTnLst>
                                    <p:set>
                                      <p:cBhvr>
                                        <p:cTn id="29" dur="1" fill="hold">
                                          <p:stCondLst>
                                            <p:cond delay="0"/>
                                          </p:stCondLst>
                                        </p:cTn>
                                        <p:tgtEl>
                                          <p:spTgt spid="98309"/>
                                        </p:tgtEl>
                                        <p:attrNameLst>
                                          <p:attrName>style.visibility</p:attrName>
                                        </p:attrNameLst>
                                      </p:cBhvr>
                                      <p:to>
                                        <p:strVal val="visible"/>
                                      </p:to>
                                    </p:set>
                                    <p:anim calcmode="lin" valueType="num">
                                      <p:cBhvr additive="base">
                                        <p:cTn id="30" dur="500" fill="hold"/>
                                        <p:tgtEl>
                                          <p:spTgt spid="98309"/>
                                        </p:tgtEl>
                                        <p:attrNameLst>
                                          <p:attrName>ppt_x</p:attrName>
                                        </p:attrNameLst>
                                      </p:cBhvr>
                                      <p:tavLst>
                                        <p:tav tm="0">
                                          <p:val>
                                            <p:strVal val="1+#ppt_w/2"/>
                                          </p:val>
                                        </p:tav>
                                        <p:tav tm="100000">
                                          <p:val>
                                            <p:strVal val="#ppt_x"/>
                                          </p:val>
                                        </p:tav>
                                      </p:tavLst>
                                    </p:anim>
                                    <p:anim calcmode="lin" valueType="num">
                                      <p:cBhvr additive="base">
                                        <p:cTn id="31" dur="500" fill="hold"/>
                                        <p:tgtEl>
                                          <p:spTgt spid="983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p:bldP spid="98309" grpId="0" animBg="1" autoUpdateAnimBg="0"/>
      <p:bldP spid="98310" grpId="0" autoUpdateAnimBg="0"/>
      <p:bldP spid="98311" grpId="0" animBg="1" autoUpdateAnimBg="0"/>
      <p:bldP spid="98312" grpId="0" animBg="1"/>
      <p:bldP spid="983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6B1DEAAF-4BA4-4A23-A6CD-33A338D5D4DE}" type="slidenum">
              <a:rPr lang="en-US" altLang="zh-CN"/>
              <a:pPr>
                <a:defRPr/>
              </a:pPr>
              <a:t>41</a:t>
            </a:fld>
            <a:endParaRPr lang="en-US" altLang="zh-CN"/>
          </a:p>
        </p:txBody>
      </p:sp>
      <p:sp>
        <p:nvSpPr>
          <p:cNvPr id="96259" name="Text Box 2"/>
          <p:cNvSpPr txBox="1">
            <a:spLocks noChangeArrowheads="1"/>
          </p:cNvSpPr>
          <p:nvPr/>
        </p:nvSpPr>
        <p:spPr bwMode="auto">
          <a:xfrm>
            <a:off x="385763" y="333375"/>
            <a:ext cx="8270875" cy="22574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buFont typeface="Wingdings"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临界区前增加一段用于上述检查的代码，把这段代码称为</a:t>
            </a:r>
            <a:r>
              <a:rPr lang="zh-CN" altLang="en-US" sz="2800" b="1" dirty="0">
                <a:solidFill>
                  <a:srgbClr val="0000CC"/>
                </a:solidFill>
                <a:latin typeface="黑体" pitchFamily="2" charset="-122"/>
                <a:ea typeface="黑体" pitchFamily="2" charset="-122"/>
              </a:rPr>
              <a:t>进入区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entry section)</a:t>
            </a:r>
          </a:p>
          <a:p>
            <a:pPr algn="just" eaLnBrk="1" fontAlgn="base" hangingPunct="1">
              <a:spcBef>
                <a:spcPct val="5000"/>
              </a:spcBef>
              <a:spcAft>
                <a:spcPct val="0"/>
              </a:spcAft>
              <a:buFont typeface="Wingdings"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临界区后面也要加上一段称为</a:t>
            </a:r>
            <a:r>
              <a:rPr lang="zh-CN" altLang="en-US" sz="2800" b="1" dirty="0">
                <a:solidFill>
                  <a:srgbClr val="0000CC"/>
                </a:solidFill>
                <a:latin typeface="黑体" pitchFamily="2" charset="-122"/>
                <a:ea typeface="黑体" pitchFamily="2" charset="-122"/>
              </a:rPr>
              <a:t>退出区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exit section)</a:t>
            </a:r>
            <a:r>
              <a:rPr lang="zh-CN" altLang="en-US" sz="2800" b="1" dirty="0">
                <a:solidFill>
                  <a:srgbClr val="000000"/>
                </a:solidFill>
                <a:latin typeface="宋体" pitchFamily="2" charset="-122"/>
              </a:rPr>
              <a:t>的代码，用于将临界区正被访问的标志恢复为未被访问的标志。 </a:t>
            </a:r>
            <a:r>
              <a:rPr lang="zh-CN" altLang="en-US" sz="2800" b="1" dirty="0">
                <a:solidFill>
                  <a:srgbClr val="000000"/>
                </a:solidFill>
              </a:rPr>
              <a:t> </a:t>
            </a:r>
          </a:p>
        </p:txBody>
      </p:sp>
      <p:sp>
        <p:nvSpPr>
          <p:cNvPr id="96260" name="Text Box 3"/>
          <p:cNvSpPr txBox="1">
            <a:spLocks noChangeArrowheads="1"/>
          </p:cNvSpPr>
          <p:nvPr/>
        </p:nvSpPr>
        <p:spPr bwMode="auto">
          <a:xfrm>
            <a:off x="2954338" y="2624138"/>
            <a:ext cx="4870450" cy="3827462"/>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while(TRUE)</a:t>
            </a:r>
            <a:endParaRPr lang="en-US" altLang="zh-CN" sz="3200" b="1" dirty="0">
              <a:solidFill>
                <a:srgbClr val="000000"/>
              </a:solidFill>
              <a:latin typeface="Times New Roman" pitchFamily="18" charset="0"/>
              <a:ea typeface="仿宋_GB2312" pitchFamily="49" charset="-122"/>
            </a:endParaRPr>
          </a:p>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         {     </a:t>
            </a:r>
            <a:r>
              <a:rPr lang="zh-CN" altLang="en-US" sz="3200" b="1" dirty="0" smtClean="0">
                <a:solidFill>
                  <a:srgbClr val="663300"/>
                </a:solidFill>
                <a:ea typeface="仿宋_GB2312" pitchFamily="49" charset="-122"/>
              </a:rPr>
              <a:t>非</a:t>
            </a:r>
            <a:r>
              <a:rPr lang="zh-CN" altLang="en-US" sz="3200" b="1" dirty="0">
                <a:solidFill>
                  <a:srgbClr val="663300"/>
                </a:solidFill>
                <a:ea typeface="仿宋_GB2312" pitchFamily="49" charset="-122"/>
              </a:rPr>
              <a:t>临界区</a:t>
            </a:r>
            <a:endParaRPr lang="zh-CN" altLang="en-US" sz="3200" b="1" dirty="0">
              <a:solidFill>
                <a:srgbClr val="0000FF"/>
              </a:solidFill>
              <a:ea typeface="仿宋_GB2312" pitchFamily="49" charset="-122"/>
            </a:endParaRPr>
          </a:p>
          <a:p>
            <a:pPr algn="ctr" eaLnBrk="1" fontAlgn="base" hangingPunct="1">
              <a:spcBef>
                <a:spcPct val="10000"/>
              </a:spcBef>
              <a:spcAft>
                <a:spcPct val="0"/>
              </a:spcAft>
            </a:pPr>
            <a:r>
              <a:rPr lang="zh-CN" altLang="en-US" sz="3200" b="1" dirty="0">
                <a:solidFill>
                  <a:srgbClr val="0000FF"/>
                </a:solidFill>
              </a:rPr>
              <a:t>进入区</a:t>
            </a:r>
          </a:p>
          <a:p>
            <a:pPr algn="ctr" eaLnBrk="1" fontAlgn="base" hangingPunct="1">
              <a:spcBef>
                <a:spcPct val="10000"/>
              </a:spcBef>
              <a:spcAft>
                <a:spcPct val="0"/>
              </a:spcAft>
            </a:pPr>
            <a:r>
              <a:rPr lang="zh-CN" altLang="en-US" sz="3200" b="1" dirty="0">
                <a:solidFill>
                  <a:srgbClr val="CC3300"/>
                </a:solidFill>
                <a:ea typeface="黑体" pitchFamily="2" charset="-122"/>
              </a:rPr>
              <a:t>临界区</a:t>
            </a:r>
          </a:p>
          <a:p>
            <a:pPr algn="ctr" eaLnBrk="1" fontAlgn="base" hangingPunct="1">
              <a:spcBef>
                <a:spcPct val="10000"/>
              </a:spcBef>
              <a:spcAft>
                <a:spcPct val="0"/>
              </a:spcAft>
            </a:pPr>
            <a:r>
              <a:rPr lang="zh-CN" altLang="en-US" sz="3200" b="1" dirty="0">
                <a:solidFill>
                  <a:srgbClr val="0000FF"/>
                </a:solidFill>
              </a:rPr>
              <a:t>退出区</a:t>
            </a:r>
          </a:p>
          <a:p>
            <a:pPr algn="ctr" eaLnBrk="1" fontAlgn="base" hangingPunct="1">
              <a:spcBef>
                <a:spcPct val="10000"/>
              </a:spcBef>
              <a:spcAft>
                <a:spcPct val="0"/>
              </a:spcAft>
            </a:pPr>
            <a:r>
              <a:rPr lang="zh-CN" altLang="en-US" sz="3200" b="1" dirty="0">
                <a:solidFill>
                  <a:srgbClr val="663300"/>
                </a:solidFill>
                <a:ea typeface="仿宋_GB2312" pitchFamily="49" charset="-122"/>
              </a:rPr>
              <a:t>非临界区</a:t>
            </a:r>
          </a:p>
          <a:p>
            <a:pPr eaLnBrk="1" fontAlgn="base" hangingPunct="1">
              <a:spcBef>
                <a:spcPct val="10000"/>
              </a:spcBef>
              <a:spcAft>
                <a:spcPct val="0"/>
              </a:spcAft>
            </a:pPr>
            <a:r>
              <a:rPr lang="zh-CN" altLang="en-US" sz="3200" b="1" dirty="0">
                <a:solidFill>
                  <a:srgbClr val="000000"/>
                </a:solidFill>
                <a:latin typeface="Times New Roman" pitchFamily="18" charset="0"/>
                <a:ea typeface="仿宋_GB2312" pitchFamily="49" charset="-122"/>
              </a:rPr>
              <a:t>	</a:t>
            </a:r>
            <a:r>
              <a:rPr lang="zh-CN" altLang="en-US" sz="3200" b="1" dirty="0" smtClean="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a:t>
            </a:r>
            <a:endParaRPr lang="en-US" altLang="zh-CN" sz="3200" b="1" dirty="0">
              <a:solidFill>
                <a:srgbClr val="000000"/>
              </a:solidFill>
              <a:latin typeface="Times New Roman" pitchFamily="18" charset="0"/>
              <a:ea typeface="仿宋_GB2312" pitchFamily="49" charset="-122"/>
            </a:endParaRPr>
          </a:p>
        </p:txBody>
      </p:sp>
      <p:sp>
        <p:nvSpPr>
          <p:cNvPr id="96261" name="Text Box 4"/>
          <p:cNvSpPr txBox="1">
            <a:spLocks noChangeArrowheads="1"/>
          </p:cNvSpPr>
          <p:nvPr/>
        </p:nvSpPr>
        <p:spPr bwMode="auto">
          <a:xfrm>
            <a:off x="1139825" y="3268663"/>
            <a:ext cx="608013" cy="2032000"/>
          </a:xfrm>
          <a:prstGeom prst="rect">
            <a:avLst/>
          </a:prstGeom>
          <a:solidFill>
            <a:srgbClr val="FFFF99"/>
          </a:solidFill>
          <a:ln w="127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ea typeface="黑体" pitchFamily="2" charset="-122"/>
              </a:rPr>
              <a:t>一般结构</a:t>
            </a:r>
          </a:p>
        </p:txBody>
      </p:sp>
      <p:sp>
        <p:nvSpPr>
          <p:cNvPr id="96262" name="AutoShape 5"/>
          <p:cNvSpPr>
            <a:spLocks noChangeArrowheads="1"/>
          </p:cNvSpPr>
          <p:nvPr/>
        </p:nvSpPr>
        <p:spPr bwMode="auto">
          <a:xfrm>
            <a:off x="1882775" y="3876675"/>
            <a:ext cx="969963" cy="873125"/>
          </a:xfrm>
          <a:prstGeom prst="rightArrow">
            <a:avLst>
              <a:gd name="adj1" fmla="val 50000"/>
              <a:gd name="adj2" fmla="val 27773"/>
            </a:avLst>
          </a:prstGeom>
          <a:solidFill>
            <a:srgbClr val="FFFF99"/>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96263" name="Oval 6"/>
          <p:cNvSpPr>
            <a:spLocks noChangeArrowheads="1"/>
          </p:cNvSpPr>
          <p:nvPr/>
        </p:nvSpPr>
        <p:spPr bwMode="auto">
          <a:xfrm>
            <a:off x="4176713" y="4281488"/>
            <a:ext cx="2443162" cy="601662"/>
          </a:xfrm>
          <a:prstGeom prst="ellipse">
            <a:avLst/>
          </a:prstGeom>
          <a:noFill/>
          <a:ln w="2857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524370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5E7D09E-1B8A-4944-9FBB-77C72EEC07F2}" type="slidenum">
              <a:rPr lang="en-US" altLang="zh-CN"/>
              <a:pPr>
                <a:defRPr/>
              </a:pPr>
              <a:t>42</a:t>
            </a:fld>
            <a:endParaRPr lang="en-US" altLang="zh-CN"/>
          </a:p>
        </p:txBody>
      </p:sp>
      <p:sp>
        <p:nvSpPr>
          <p:cNvPr id="97283" name="Text Box 2"/>
          <p:cNvSpPr txBox="1">
            <a:spLocks noChangeArrowheads="1"/>
          </p:cNvSpPr>
          <p:nvPr/>
        </p:nvSpPr>
        <p:spPr bwMode="auto">
          <a:xfrm>
            <a:off x="457200" y="75088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663300"/>
                </a:solidFill>
              </a:rPr>
              <a:t>4</a:t>
            </a:r>
            <a:r>
              <a:rPr lang="zh-CN" altLang="en-US" sz="3200" b="1">
                <a:solidFill>
                  <a:srgbClr val="663300"/>
                </a:solidFill>
                <a:latin typeface="Times New Roman" pitchFamily="18" charset="0"/>
              </a:rPr>
              <a:t>．同步机制应遵循的原则</a:t>
            </a:r>
            <a:r>
              <a:rPr lang="zh-CN" altLang="en-US" sz="3200" b="1">
                <a:solidFill>
                  <a:srgbClr val="663300"/>
                </a:solidFill>
              </a:rPr>
              <a:t> </a:t>
            </a:r>
          </a:p>
        </p:txBody>
      </p:sp>
      <p:sp>
        <p:nvSpPr>
          <p:cNvPr id="97284" name="Text Box 3"/>
          <p:cNvSpPr txBox="1">
            <a:spLocks noChangeArrowheads="1"/>
          </p:cNvSpPr>
          <p:nvPr/>
        </p:nvSpPr>
        <p:spPr bwMode="auto">
          <a:xfrm>
            <a:off x="685800" y="1466850"/>
            <a:ext cx="78422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为了</a:t>
            </a:r>
            <a:r>
              <a:rPr lang="zh-CN" altLang="en-US" sz="2800" b="1" dirty="0">
                <a:solidFill>
                  <a:srgbClr val="000000"/>
                </a:solidFill>
                <a:latin typeface="Times New Roman" pitchFamily="18" charset="0"/>
              </a:rPr>
              <a:t>实现各进程互斥地进入自己的临界区，一般是在系统中设置专门的同步机制来协调各进程间的运行。</a:t>
            </a:r>
            <a:r>
              <a:rPr lang="zh-CN" altLang="en-US" sz="2800" b="1" dirty="0">
                <a:solidFill>
                  <a:srgbClr val="000000"/>
                </a:solidFill>
              </a:rPr>
              <a:t> </a:t>
            </a:r>
          </a:p>
        </p:txBody>
      </p:sp>
      <p:sp>
        <p:nvSpPr>
          <p:cNvPr id="97285" name="Text Box 4"/>
          <p:cNvSpPr txBox="1">
            <a:spLocks noChangeArrowheads="1"/>
          </p:cNvSpPr>
          <p:nvPr/>
        </p:nvSpPr>
        <p:spPr bwMode="auto">
          <a:xfrm>
            <a:off x="446088" y="2887663"/>
            <a:ext cx="7507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3300"/>
                </a:solidFill>
                <a:latin typeface="楷体_GB2312" pitchFamily="49" charset="-122"/>
                <a:ea typeface="楷体_GB2312" pitchFamily="49" charset="-122"/>
              </a:rPr>
              <a:t>所有同步机制都应遵循如下四条准则： </a:t>
            </a:r>
          </a:p>
        </p:txBody>
      </p:sp>
      <p:sp>
        <p:nvSpPr>
          <p:cNvPr id="100357" name="Text Box 5"/>
          <p:cNvSpPr txBox="1">
            <a:spLocks noChangeArrowheads="1"/>
          </p:cNvSpPr>
          <p:nvPr/>
        </p:nvSpPr>
        <p:spPr bwMode="auto">
          <a:xfrm>
            <a:off x="211138" y="4398963"/>
            <a:ext cx="2227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3300"/>
                </a:solidFill>
                <a:latin typeface="黑体" pitchFamily="2" charset="-122"/>
                <a:ea typeface="黑体" pitchFamily="2" charset="-122"/>
              </a:rPr>
              <a:t>空闲让进</a:t>
            </a:r>
            <a:endParaRPr lang="zh-CN" altLang="en-US" sz="2800" b="1">
              <a:solidFill>
                <a:srgbClr val="CC3300"/>
              </a:solidFill>
            </a:endParaRPr>
          </a:p>
        </p:txBody>
      </p:sp>
      <p:sp>
        <p:nvSpPr>
          <p:cNvPr id="100358" name="Text Box 6"/>
          <p:cNvSpPr txBox="1">
            <a:spLocks noChangeArrowheads="1"/>
          </p:cNvSpPr>
          <p:nvPr/>
        </p:nvSpPr>
        <p:spPr bwMode="auto">
          <a:xfrm>
            <a:off x="2135188" y="4430713"/>
            <a:ext cx="67691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宋体" pitchFamily="2" charset="-122"/>
              </a:rPr>
              <a:t>当无进程处于临界区时，表明临界资源处于空闲状态，应允许一个请求进入临界区的进程立即进入自己的临界区，以便有效地利用临界资源。</a:t>
            </a:r>
          </a:p>
        </p:txBody>
      </p:sp>
      <p:sp>
        <p:nvSpPr>
          <p:cNvPr id="97288" name="Text Box 7"/>
          <p:cNvSpPr txBox="1">
            <a:spLocks noChangeArrowheads="1"/>
          </p:cNvSpPr>
          <p:nvPr/>
        </p:nvSpPr>
        <p:spPr bwMode="auto">
          <a:xfrm>
            <a:off x="504825" y="3713163"/>
            <a:ext cx="7519988" cy="519112"/>
          </a:xfrm>
          <a:prstGeom prst="rect">
            <a:avLst/>
          </a:prstGeom>
          <a:solidFill>
            <a:schemeClr val="accent6">
              <a:lumMod val="60000"/>
              <a:lumOff val="40000"/>
            </a:schemeClr>
          </a:solidFill>
          <a:ln>
            <a:noFill/>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solidFill>
                  <a:srgbClr val="0000FF"/>
                </a:solidFill>
                <a:ea typeface="仿宋_GB2312" pitchFamily="49" charset="-122"/>
              </a:rPr>
              <a:t>空闲让进、忙则等待、有限等待、让权等待。</a:t>
            </a:r>
          </a:p>
        </p:txBody>
      </p:sp>
    </p:spTree>
    <p:extLst>
      <p:ext uri="{BB962C8B-B14F-4D97-AF65-F5344CB8AC3E}">
        <p14:creationId xmlns:p14="http://schemas.microsoft.com/office/powerpoint/2010/main" val="93259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0358"/>
                                        </p:tgtEl>
                                        <p:attrNameLst>
                                          <p:attrName>style.visibility</p:attrName>
                                        </p:attrNameLst>
                                      </p:cBhvr>
                                      <p:to>
                                        <p:strVal val="visible"/>
                                      </p:to>
                                    </p:set>
                                    <p:animEffect transition="in" filter="wipe(up)">
                                      <p:cBhvr>
                                        <p:cTn id="12"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0B39451-2693-47E2-BC88-CE5AA3509EF9}" type="slidenum">
              <a:rPr lang="en-US" altLang="zh-CN"/>
              <a:pPr>
                <a:defRPr/>
              </a:pPr>
              <a:t>43</a:t>
            </a:fld>
            <a:endParaRPr lang="en-US" altLang="zh-CN"/>
          </a:p>
        </p:txBody>
      </p:sp>
      <p:sp>
        <p:nvSpPr>
          <p:cNvPr id="101378" name="Text Box 2"/>
          <p:cNvSpPr txBox="1">
            <a:spLocks noChangeArrowheads="1"/>
          </p:cNvSpPr>
          <p:nvPr/>
        </p:nvSpPr>
        <p:spPr bwMode="auto">
          <a:xfrm>
            <a:off x="236538" y="2613025"/>
            <a:ext cx="2106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6600"/>
                </a:solidFill>
                <a:latin typeface="黑体" pitchFamily="2" charset="-122"/>
                <a:ea typeface="黑体" pitchFamily="2" charset="-122"/>
              </a:rPr>
              <a:t>有限等待</a:t>
            </a:r>
            <a:endParaRPr lang="zh-CN" altLang="en-US" sz="2800" b="1">
              <a:solidFill>
                <a:srgbClr val="000000"/>
              </a:solidFill>
              <a:latin typeface="宋体" pitchFamily="2" charset="-122"/>
            </a:endParaRPr>
          </a:p>
        </p:txBody>
      </p:sp>
      <p:sp>
        <p:nvSpPr>
          <p:cNvPr id="101379" name="Text Box 3"/>
          <p:cNvSpPr txBox="1">
            <a:spLocks noChangeArrowheads="1"/>
          </p:cNvSpPr>
          <p:nvPr/>
        </p:nvSpPr>
        <p:spPr bwMode="auto">
          <a:xfrm>
            <a:off x="274638" y="4695825"/>
            <a:ext cx="2011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CC"/>
                </a:solidFill>
                <a:latin typeface="宋体" pitchFamily="2" charset="-122"/>
              </a:rPr>
              <a:t>◆</a:t>
            </a:r>
            <a:r>
              <a:rPr lang="zh-CN" altLang="en-US" sz="2800" b="1">
                <a:solidFill>
                  <a:srgbClr val="CC6600"/>
                </a:solidFill>
                <a:latin typeface="黑体" pitchFamily="2" charset="-122"/>
                <a:ea typeface="黑体" pitchFamily="2" charset="-122"/>
              </a:rPr>
              <a:t>让权等待</a:t>
            </a:r>
            <a:endParaRPr lang="zh-CN" altLang="en-US" sz="2800" b="1">
              <a:solidFill>
                <a:srgbClr val="000000"/>
              </a:solidFill>
              <a:latin typeface="宋体" pitchFamily="2" charset="-122"/>
            </a:endParaRPr>
          </a:p>
        </p:txBody>
      </p:sp>
      <p:sp>
        <p:nvSpPr>
          <p:cNvPr id="101380" name="Text Box 4"/>
          <p:cNvSpPr txBox="1">
            <a:spLocks noChangeArrowheads="1"/>
          </p:cNvSpPr>
          <p:nvPr/>
        </p:nvSpPr>
        <p:spPr bwMode="auto">
          <a:xfrm>
            <a:off x="2182813" y="2587625"/>
            <a:ext cx="6629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对要求访问临界资源的进程，应保证在有限的时间内能进入自己的临界区，以免陷入</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死锁</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状态。</a:t>
            </a:r>
            <a:r>
              <a:rPr lang="en-US" altLang="zh-CN" sz="2800" b="1" dirty="0">
                <a:solidFill>
                  <a:srgbClr val="000000"/>
                </a:solidFill>
                <a:latin typeface="Times New Roman" pitchFamily="18" charset="0"/>
              </a:rPr>
              <a:t>——</a:t>
            </a:r>
            <a:r>
              <a:rPr lang="zh-CN" altLang="en-US" sz="2800" b="1" dirty="0">
                <a:solidFill>
                  <a:srgbClr val="0000FF"/>
                </a:solidFill>
                <a:latin typeface="黑体" pitchFamily="2" charset="-122"/>
                <a:ea typeface="黑体" pitchFamily="2" charset="-122"/>
              </a:rPr>
              <a:t>不死等</a:t>
            </a:r>
            <a:r>
              <a:rPr lang="zh-CN" altLang="en-US" sz="2800" b="1" dirty="0">
                <a:solidFill>
                  <a:srgbClr val="000000"/>
                </a:solidFill>
                <a:latin typeface="宋体" pitchFamily="2" charset="-122"/>
              </a:rPr>
              <a:t>。</a:t>
            </a:r>
          </a:p>
          <a:p>
            <a:pPr eaLnBrk="1" fontAlgn="base" hangingPunct="1">
              <a:spcBef>
                <a:spcPct val="0"/>
              </a:spcBef>
              <a:spcAft>
                <a:spcPct val="0"/>
              </a:spcAft>
            </a:pPr>
            <a:r>
              <a:rPr lang="zh-CN" altLang="en-US" sz="2800" b="1" dirty="0">
                <a:solidFill>
                  <a:srgbClr val="0000FF"/>
                </a:solidFill>
                <a:latin typeface="黑体" pitchFamily="2" charset="-122"/>
                <a:ea typeface="黑体" pitchFamily="2" charset="-122"/>
              </a:rPr>
              <a:t>不互相阻塞</a:t>
            </a:r>
            <a:r>
              <a:rPr lang="zh-CN" altLang="en-US" sz="2800" b="1" dirty="0">
                <a:solidFill>
                  <a:srgbClr val="000000"/>
                </a:solidFill>
                <a:latin typeface="宋体" pitchFamily="2" charset="-122"/>
              </a:rPr>
              <a:t>。</a:t>
            </a:r>
          </a:p>
        </p:txBody>
      </p:sp>
      <p:sp>
        <p:nvSpPr>
          <p:cNvPr id="101381" name="Text Box 5"/>
          <p:cNvSpPr txBox="1">
            <a:spLocks noChangeArrowheads="1"/>
          </p:cNvSpPr>
          <p:nvPr/>
        </p:nvSpPr>
        <p:spPr bwMode="auto">
          <a:xfrm>
            <a:off x="2133600" y="4684713"/>
            <a:ext cx="6705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当进程不能进入自己的临界区时，应立即释放处理机，以免进程陷入</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忙等</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a:t>
            </a:r>
            <a:r>
              <a:rPr lang="en-US" altLang="zh-CN" sz="2800" b="1">
                <a:solidFill>
                  <a:srgbClr val="000000"/>
                </a:solidFill>
                <a:latin typeface="Times New Roman" pitchFamily="18" charset="0"/>
              </a:rPr>
              <a:t>——</a:t>
            </a:r>
            <a:r>
              <a:rPr lang="zh-CN" altLang="en-US" sz="2800" b="1">
                <a:solidFill>
                  <a:srgbClr val="0000FF"/>
                </a:solidFill>
                <a:latin typeface="黑体" pitchFamily="2" charset="-122"/>
                <a:ea typeface="黑体" pitchFamily="2" charset="-122"/>
              </a:rPr>
              <a:t>不忙碌等待</a:t>
            </a:r>
            <a:r>
              <a:rPr lang="zh-CN" altLang="en-US" sz="2800" b="1">
                <a:solidFill>
                  <a:srgbClr val="000000"/>
                </a:solidFill>
                <a:latin typeface="宋体" pitchFamily="2" charset="-122"/>
              </a:rPr>
              <a:t>。</a:t>
            </a:r>
          </a:p>
        </p:txBody>
      </p:sp>
      <p:sp>
        <p:nvSpPr>
          <p:cNvPr id="101382" name="Text Box 6"/>
          <p:cNvSpPr txBox="1">
            <a:spLocks noChangeArrowheads="1"/>
          </p:cNvSpPr>
          <p:nvPr/>
        </p:nvSpPr>
        <p:spPr bwMode="auto">
          <a:xfrm>
            <a:off x="265113" y="652463"/>
            <a:ext cx="232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dirty="0">
                <a:solidFill>
                  <a:srgbClr val="0000CC"/>
                </a:solidFill>
                <a:latin typeface="宋体" pitchFamily="2" charset="-122"/>
              </a:rPr>
              <a:t>◆</a:t>
            </a:r>
            <a:r>
              <a:rPr lang="zh-CN" altLang="en-US" sz="2800" b="1" dirty="0">
                <a:solidFill>
                  <a:srgbClr val="CC3300"/>
                </a:solidFill>
                <a:latin typeface="黑体" pitchFamily="2" charset="-122"/>
                <a:ea typeface="黑体" pitchFamily="2" charset="-122"/>
              </a:rPr>
              <a:t>忙则等待</a:t>
            </a:r>
            <a:endParaRPr lang="zh-CN" altLang="en-US" sz="2800" b="1" dirty="0">
              <a:solidFill>
                <a:srgbClr val="CC3300"/>
              </a:solidFill>
              <a:latin typeface="宋体" pitchFamily="2" charset="-122"/>
            </a:endParaRPr>
          </a:p>
        </p:txBody>
      </p:sp>
      <p:sp>
        <p:nvSpPr>
          <p:cNvPr id="101383" name="Text Box 7"/>
          <p:cNvSpPr txBox="1">
            <a:spLocks noChangeArrowheads="1"/>
          </p:cNvSpPr>
          <p:nvPr/>
        </p:nvSpPr>
        <p:spPr bwMode="auto">
          <a:xfrm>
            <a:off x="2209800" y="669925"/>
            <a:ext cx="6705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当已有进程进入临界区时，表明临界资源正在被访问，因而其他试图进入临界区的进程必须等待，以保证对临界资源的</a:t>
            </a:r>
            <a:r>
              <a:rPr lang="zh-CN" altLang="en-US" sz="2800" b="1" dirty="0">
                <a:solidFill>
                  <a:srgbClr val="0000FF"/>
                </a:solidFill>
                <a:latin typeface="黑体" pitchFamily="2" charset="-122"/>
                <a:ea typeface="黑体" pitchFamily="2" charset="-122"/>
              </a:rPr>
              <a:t>互斥访问</a:t>
            </a:r>
            <a:r>
              <a:rPr lang="zh-CN" altLang="en-US" sz="2800" b="1" dirty="0">
                <a:solidFill>
                  <a:srgbClr val="000000"/>
                </a:solidFill>
                <a:latin typeface="宋体" pitchFamily="2" charset="-122"/>
              </a:rPr>
              <a:t>。</a:t>
            </a:r>
          </a:p>
        </p:txBody>
      </p:sp>
    </p:spTree>
    <p:extLst>
      <p:ext uri="{BB962C8B-B14F-4D97-AF65-F5344CB8AC3E}">
        <p14:creationId xmlns:p14="http://schemas.microsoft.com/office/powerpoint/2010/main" val="241520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0-#ppt_w/2"/>
                                          </p:val>
                                        </p:tav>
                                        <p:tav tm="100000">
                                          <p:val>
                                            <p:strVal val="#ppt_x"/>
                                          </p:val>
                                        </p:tav>
                                      </p:tavLst>
                                    </p:anim>
                                    <p:anim calcmode="lin" valueType="num">
                                      <p:cBhvr additive="base">
                                        <p:cTn id="8" dur="500" fill="hold"/>
                                        <p:tgtEl>
                                          <p:spTgt spid="1013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wipe(up)">
                                      <p:cBhvr>
                                        <p:cTn id="12" dur="500"/>
                                        <p:tgtEl>
                                          <p:spTgt spid="101383"/>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1378"/>
                                        </p:tgtEl>
                                        <p:attrNameLst>
                                          <p:attrName>style.visibility</p:attrName>
                                        </p:attrNameLst>
                                      </p:cBhvr>
                                      <p:to>
                                        <p:strVal val="visible"/>
                                      </p:to>
                                    </p:set>
                                    <p:anim calcmode="lin" valueType="num">
                                      <p:cBhvr additive="base">
                                        <p:cTn id="16" dur="500" fill="hold"/>
                                        <p:tgtEl>
                                          <p:spTgt spid="101378"/>
                                        </p:tgtEl>
                                        <p:attrNameLst>
                                          <p:attrName>ppt_x</p:attrName>
                                        </p:attrNameLst>
                                      </p:cBhvr>
                                      <p:tavLst>
                                        <p:tav tm="0">
                                          <p:val>
                                            <p:strVal val="0-#ppt_w/2"/>
                                          </p:val>
                                        </p:tav>
                                        <p:tav tm="100000">
                                          <p:val>
                                            <p:strVal val="#ppt_x"/>
                                          </p:val>
                                        </p:tav>
                                      </p:tavLst>
                                    </p:anim>
                                    <p:anim calcmode="lin" valueType="num">
                                      <p:cBhvr additive="base">
                                        <p:cTn id="17" dur="500" fill="hold"/>
                                        <p:tgtEl>
                                          <p:spTgt spid="101378"/>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1380"/>
                                        </p:tgtEl>
                                        <p:attrNameLst>
                                          <p:attrName>style.visibility</p:attrName>
                                        </p:attrNameLst>
                                      </p:cBhvr>
                                      <p:to>
                                        <p:strVal val="visible"/>
                                      </p:to>
                                    </p:set>
                                    <p:animEffect transition="in" filter="wipe(up)">
                                      <p:cBhvr>
                                        <p:cTn id="21" dur="500"/>
                                        <p:tgtEl>
                                          <p:spTgt spid="101380"/>
                                        </p:tgtEl>
                                      </p:cBhvr>
                                    </p:animEffect>
                                  </p:childTnLst>
                                </p:cTn>
                              </p:par>
                            </p:childTnLst>
                          </p:cTn>
                        </p:par>
                        <p:par>
                          <p:cTn id="22" fill="hold" nodeType="afterGroup">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101379"/>
                                        </p:tgtEl>
                                        <p:attrNameLst>
                                          <p:attrName>style.visibility</p:attrName>
                                        </p:attrNameLst>
                                      </p:cBhvr>
                                      <p:to>
                                        <p:strVal val="visible"/>
                                      </p:to>
                                    </p:set>
                                    <p:anim calcmode="lin" valueType="num">
                                      <p:cBhvr additive="base">
                                        <p:cTn id="25" dur="500" fill="hold"/>
                                        <p:tgtEl>
                                          <p:spTgt spid="101379"/>
                                        </p:tgtEl>
                                        <p:attrNameLst>
                                          <p:attrName>ppt_x</p:attrName>
                                        </p:attrNameLst>
                                      </p:cBhvr>
                                      <p:tavLst>
                                        <p:tav tm="0">
                                          <p:val>
                                            <p:strVal val="0-#ppt_w/2"/>
                                          </p:val>
                                        </p:tav>
                                        <p:tav tm="100000">
                                          <p:val>
                                            <p:strVal val="#ppt_x"/>
                                          </p:val>
                                        </p:tav>
                                      </p:tavLst>
                                    </p:anim>
                                    <p:anim calcmode="lin" valueType="num">
                                      <p:cBhvr additive="base">
                                        <p:cTn id="26" dur="500" fill="hold"/>
                                        <p:tgtEl>
                                          <p:spTgt spid="101379"/>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01381"/>
                                        </p:tgtEl>
                                        <p:attrNameLst>
                                          <p:attrName>style.visibility</p:attrName>
                                        </p:attrNameLst>
                                      </p:cBhvr>
                                      <p:to>
                                        <p:strVal val="visible"/>
                                      </p:to>
                                    </p:set>
                                    <p:animEffect transition="in" filter="wipe(up)">
                                      <p:cBhvr>
                                        <p:cTn id="30"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P spid="101380" grpId="0" autoUpdateAnimBg="0"/>
      <p:bldP spid="101381" grpId="0" autoUpdateAnimBg="0"/>
      <p:bldP spid="101382" grpId="0" autoUpdateAnimBg="0"/>
      <p:bldP spid="10138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0B39451-2693-47E2-BC88-CE5AA3509EF9}" type="slidenum">
              <a:rPr lang="en-US" altLang="zh-CN">
                <a:solidFill>
                  <a:srgbClr val="2F2F2F">
                    <a:lumMod val="75000"/>
                    <a:lumOff val="25000"/>
                  </a:srgbClr>
                </a:solidFill>
              </a:rPr>
              <a:pPr>
                <a:defRPr/>
              </a:pPr>
              <a:t>44</a:t>
            </a:fld>
            <a:endParaRPr lang="en-US" altLang="zh-CN">
              <a:solidFill>
                <a:srgbClr val="2F2F2F">
                  <a:lumMod val="75000"/>
                  <a:lumOff val="25000"/>
                </a:srgbClr>
              </a:solidFill>
            </a:endParaRPr>
          </a:p>
        </p:txBody>
      </p:sp>
      <p:sp>
        <p:nvSpPr>
          <p:cNvPr id="101380" name="Text Box 4"/>
          <p:cNvSpPr txBox="1">
            <a:spLocks noChangeArrowheads="1"/>
          </p:cNvSpPr>
          <p:nvPr/>
        </p:nvSpPr>
        <p:spPr bwMode="auto">
          <a:xfrm>
            <a:off x="1043608" y="1916832"/>
            <a:ext cx="69894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smtClean="0">
                <a:solidFill>
                  <a:srgbClr val="000000"/>
                </a:solidFill>
                <a:latin typeface="宋体" pitchFamily="2" charset="-122"/>
              </a:rPr>
              <a:t>利用特殊的硬件指令解决临界区问题。</a:t>
            </a:r>
            <a:endParaRPr lang="en-US" altLang="zh-CN" sz="2800" b="1" dirty="0" smtClean="0">
              <a:solidFill>
                <a:srgbClr val="000000"/>
              </a:solidFill>
              <a:latin typeface="宋体" pitchFamily="2" charset="-122"/>
            </a:endParaRPr>
          </a:p>
          <a:p>
            <a:pPr eaLnBrk="1" fontAlgn="base" hangingPunct="1">
              <a:spcBef>
                <a:spcPct val="0"/>
              </a:spcBef>
              <a:spcAft>
                <a:spcPct val="0"/>
              </a:spcAft>
            </a:pPr>
            <a:endParaRPr lang="en-US" altLang="zh-CN"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1</a:t>
            </a:r>
            <a:r>
              <a:rPr lang="zh-CN" altLang="en-US" sz="2800" b="1" dirty="0" smtClean="0">
                <a:solidFill>
                  <a:srgbClr val="000000"/>
                </a:solidFill>
                <a:latin typeface="宋体" pitchFamily="2" charset="-122"/>
              </a:rPr>
              <a:t>、关中断</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、利用</a:t>
            </a:r>
            <a:r>
              <a:rPr lang="en-US" altLang="zh-CN" sz="2800" b="1" dirty="0" smtClean="0">
                <a:solidFill>
                  <a:srgbClr val="000000"/>
                </a:solidFill>
                <a:latin typeface="宋体" pitchFamily="2" charset="-122"/>
              </a:rPr>
              <a:t>Test-and-Set</a:t>
            </a:r>
            <a:r>
              <a:rPr lang="zh-CN" altLang="en-US" sz="2800" b="1" dirty="0" smtClean="0">
                <a:solidFill>
                  <a:srgbClr val="000000"/>
                </a:solidFill>
                <a:latin typeface="宋体" pitchFamily="2" charset="-122"/>
              </a:rPr>
              <a:t>指令</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、利用 </a:t>
            </a:r>
            <a:r>
              <a:rPr lang="en-US" altLang="zh-CN" sz="2800" b="1" dirty="0" smtClean="0">
                <a:solidFill>
                  <a:srgbClr val="000000"/>
                </a:solidFill>
                <a:latin typeface="宋体" pitchFamily="2" charset="-122"/>
              </a:rPr>
              <a:t>Swap</a:t>
            </a:r>
            <a:r>
              <a:rPr lang="zh-CN" altLang="en-US" sz="2800" b="1" dirty="0" smtClean="0">
                <a:solidFill>
                  <a:srgbClr val="000000"/>
                </a:solidFill>
                <a:latin typeface="宋体" pitchFamily="2" charset="-122"/>
              </a:rPr>
              <a:t>指令</a:t>
            </a:r>
            <a:endParaRPr lang="en-US" altLang="zh-CN" sz="2800" b="1" dirty="0" smtClean="0">
              <a:solidFill>
                <a:srgbClr val="000000"/>
              </a:solidFill>
              <a:latin typeface="宋体" pitchFamily="2" charset="-122"/>
            </a:endParaRPr>
          </a:p>
          <a:p>
            <a:pPr eaLnBrk="1" fontAlgn="base" hangingPunct="1">
              <a:spcBef>
                <a:spcPct val="0"/>
              </a:spcBef>
              <a:spcAft>
                <a:spcPct val="0"/>
              </a:spcAft>
            </a:pPr>
            <a:endParaRPr lang="en-US" altLang="zh-CN" sz="2800" b="1" dirty="0">
              <a:solidFill>
                <a:srgbClr val="000000"/>
              </a:solidFill>
              <a:latin typeface="宋体" pitchFamily="2" charset="-122"/>
            </a:endParaRPr>
          </a:p>
          <a:p>
            <a:pPr eaLnBrk="1" fontAlgn="base" hangingPunct="1">
              <a:spcBef>
                <a:spcPct val="0"/>
              </a:spcBef>
              <a:spcAft>
                <a:spcPct val="0"/>
              </a:spcAft>
            </a:pPr>
            <a:r>
              <a:rPr lang="zh-CN" altLang="en-US" sz="2800" b="1" dirty="0" smtClean="0">
                <a:solidFill>
                  <a:srgbClr val="000000"/>
                </a:solidFill>
                <a:latin typeface="宋体" pitchFamily="2" charset="-122"/>
              </a:rPr>
              <a:t>利用硬件指令实现互斥的缺陷：</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1</a:t>
            </a:r>
            <a:r>
              <a:rPr lang="zh-CN" altLang="en-US" sz="2800" b="1" dirty="0" smtClean="0">
                <a:solidFill>
                  <a:srgbClr val="000000"/>
                </a:solidFill>
                <a:latin typeface="宋体" pitchFamily="2" charset="-122"/>
              </a:rPr>
              <a:t>、忙等</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、难于解决进程同步问题</a:t>
            </a:r>
            <a:endParaRPr lang="zh-CN" altLang="en-US" sz="2800" b="1" dirty="0">
              <a:solidFill>
                <a:srgbClr val="000000"/>
              </a:solidFill>
              <a:latin typeface="宋体" pitchFamily="2" charset="-122"/>
            </a:endParaRPr>
          </a:p>
        </p:txBody>
      </p:sp>
      <p:sp>
        <p:nvSpPr>
          <p:cNvPr id="101383" name="Text Box 7"/>
          <p:cNvSpPr txBox="1">
            <a:spLocks noChangeArrowheads="1"/>
          </p:cNvSpPr>
          <p:nvPr/>
        </p:nvSpPr>
        <p:spPr bwMode="auto">
          <a:xfrm>
            <a:off x="1619672" y="662517"/>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smtClean="0">
                <a:solidFill>
                  <a:srgbClr val="2F2F2F"/>
                </a:solidFill>
                <a:latin typeface="Franklin Gothic Medium"/>
                <a:ea typeface="微软雅黑"/>
                <a:cs typeface="+mj-cs"/>
              </a:rPr>
              <a:t>2.4.2  </a:t>
            </a:r>
            <a:r>
              <a:rPr kumimoji="0" lang="zh-CN" altLang="en-US" sz="3600" dirty="0" smtClean="0">
                <a:solidFill>
                  <a:srgbClr val="2F2F2F"/>
                </a:solidFill>
                <a:latin typeface="宋体" pitchFamily="2" charset="-122"/>
                <a:ea typeface="微软雅黑"/>
                <a:cs typeface="+mj-cs"/>
              </a:rPr>
              <a:t>硬件同步机制</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1210425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wipe(up)">
                                      <p:cBhvr>
                                        <p:cTn id="7" dur="500"/>
                                        <p:tgtEl>
                                          <p:spTgt spid="10138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1380"/>
                                        </p:tgtEl>
                                        <p:attrNameLst>
                                          <p:attrName>style.visibility</p:attrName>
                                        </p:attrNameLst>
                                      </p:cBhvr>
                                      <p:to>
                                        <p:strVal val="visible"/>
                                      </p:to>
                                    </p:set>
                                    <p:animEffect transition="in" filter="wipe(up)">
                                      <p:cBhvr>
                                        <p:cTn id="11"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utoUpdateAnimBg="0"/>
      <p:bldP spid="1013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pPr eaLnBrk="1" hangingPunct="1"/>
            <a:r>
              <a:rPr lang="en-US" altLang="zh-CN" sz="3600" dirty="0" smtClean="0"/>
              <a:t>2.4.3  </a:t>
            </a:r>
            <a:r>
              <a:rPr lang="zh-CN" altLang="en-US" sz="3600" dirty="0" smtClean="0">
                <a:latin typeface="宋体" pitchFamily="2" charset="-122"/>
              </a:rPr>
              <a:t>信号量机制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45</a:t>
            </a:fld>
            <a:endParaRPr lang="en-US" altLang="zh-CN"/>
          </a:p>
        </p:txBody>
      </p:sp>
      <p:sp>
        <p:nvSpPr>
          <p:cNvPr id="99332" name="Text Box 3"/>
          <p:cNvSpPr txBox="1">
            <a:spLocks noChangeArrowheads="1"/>
          </p:cNvSpPr>
          <p:nvPr/>
        </p:nvSpPr>
        <p:spPr bwMode="auto">
          <a:xfrm>
            <a:off x="457200" y="13716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FF"/>
                </a:solidFill>
                <a:latin typeface="宋体" pitchFamily="2" charset="-122"/>
              </a:rPr>
              <a:t>信号量（</a:t>
            </a:r>
            <a:r>
              <a:rPr lang="en-US" altLang="zh-CN" sz="2800" b="1">
                <a:solidFill>
                  <a:srgbClr val="0000FF"/>
                </a:solidFill>
              </a:rPr>
              <a:t>Semaphores</a:t>
            </a:r>
            <a:r>
              <a:rPr lang="zh-CN" altLang="en-US" sz="2800" b="1">
                <a:solidFill>
                  <a:srgbClr val="0000FF"/>
                </a:solidFill>
                <a:latin typeface="宋体" pitchFamily="2" charset="-122"/>
              </a:rPr>
              <a:t>）机制是一种卓有成效的进程同步工具。信号量机制已被广泛应用于单处理机和多处理机系统以及计算机网络中。 </a:t>
            </a:r>
            <a:r>
              <a:rPr lang="zh-CN" altLang="en-US" sz="2800" b="1">
                <a:solidFill>
                  <a:srgbClr val="0000FF"/>
                </a:solidFill>
              </a:rPr>
              <a:t> </a:t>
            </a:r>
          </a:p>
        </p:txBody>
      </p:sp>
      <p:sp>
        <p:nvSpPr>
          <p:cNvPr id="99333" name="Text Box 4"/>
          <p:cNvSpPr txBox="1">
            <a:spLocks noChangeArrowheads="1"/>
          </p:cNvSpPr>
          <p:nvPr/>
        </p:nvSpPr>
        <p:spPr bwMode="auto">
          <a:xfrm>
            <a:off x="609600" y="2846388"/>
            <a:ext cx="6386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3200" b="1">
                <a:solidFill>
                  <a:srgbClr val="CC3300"/>
                </a:solidFill>
                <a:latin typeface="楷体_GB2312" pitchFamily="49" charset="-122"/>
                <a:ea typeface="楷体_GB2312" pitchFamily="49" charset="-122"/>
              </a:rPr>
              <a:t>信号量机制的发展：</a:t>
            </a:r>
          </a:p>
        </p:txBody>
      </p:sp>
      <p:sp>
        <p:nvSpPr>
          <p:cNvPr id="99334" name="Text Box 5"/>
          <p:cNvSpPr txBox="1">
            <a:spLocks noChangeArrowheads="1"/>
          </p:cNvSpPr>
          <p:nvPr/>
        </p:nvSpPr>
        <p:spPr bwMode="auto">
          <a:xfrm>
            <a:off x="420688" y="3619500"/>
            <a:ext cx="291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整型信号量</a:t>
            </a:r>
            <a:r>
              <a:rPr lang="zh-CN" altLang="en-US" sz="2800" b="1">
                <a:solidFill>
                  <a:srgbClr val="CC3300"/>
                </a:solidFill>
                <a:latin typeface="黑体" pitchFamily="2" charset="-122"/>
                <a:ea typeface="黑体" pitchFamily="2" charset="-122"/>
              </a:rPr>
              <a:t> </a:t>
            </a:r>
          </a:p>
        </p:txBody>
      </p:sp>
      <p:sp>
        <p:nvSpPr>
          <p:cNvPr id="99335" name="Text Box 6"/>
          <p:cNvSpPr txBox="1">
            <a:spLocks noChangeArrowheads="1"/>
          </p:cNvSpPr>
          <p:nvPr/>
        </p:nvSpPr>
        <p:spPr bwMode="auto">
          <a:xfrm>
            <a:off x="387350" y="4452938"/>
            <a:ext cx="2827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记录型信号量</a:t>
            </a:r>
            <a:r>
              <a:rPr lang="zh-CN" altLang="en-US" sz="2800" b="1">
                <a:solidFill>
                  <a:srgbClr val="CC3300"/>
                </a:solidFill>
                <a:latin typeface="黑体" pitchFamily="2" charset="-122"/>
                <a:ea typeface="黑体" pitchFamily="2" charset="-122"/>
              </a:rPr>
              <a:t> </a:t>
            </a:r>
          </a:p>
        </p:txBody>
      </p:sp>
      <p:sp>
        <p:nvSpPr>
          <p:cNvPr id="122887" name="Text Box 7"/>
          <p:cNvSpPr txBox="1">
            <a:spLocks noChangeArrowheads="1"/>
          </p:cNvSpPr>
          <p:nvPr/>
        </p:nvSpPr>
        <p:spPr bwMode="auto">
          <a:xfrm>
            <a:off x="376238" y="5195888"/>
            <a:ext cx="2935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Times New Roman" pitchFamily="18" charset="0"/>
              </a:rPr>
              <a:t>◆AND</a:t>
            </a:r>
            <a:r>
              <a:rPr lang="zh-CN" altLang="en-US" sz="2800" b="1">
                <a:solidFill>
                  <a:srgbClr val="CC3300"/>
                </a:solidFill>
                <a:latin typeface="Times New Roman" pitchFamily="18" charset="0"/>
              </a:rPr>
              <a:t>型信号量</a:t>
            </a:r>
            <a:r>
              <a:rPr lang="zh-CN" altLang="en-US" sz="2800" b="1">
                <a:solidFill>
                  <a:srgbClr val="CC3300"/>
                </a:solidFill>
                <a:latin typeface="Times New Roman" pitchFamily="18" charset="0"/>
                <a:ea typeface="黑体" pitchFamily="2" charset="-122"/>
              </a:rPr>
              <a:t> </a:t>
            </a:r>
          </a:p>
        </p:txBody>
      </p:sp>
      <p:sp>
        <p:nvSpPr>
          <p:cNvPr id="122888" name="Text Box 8"/>
          <p:cNvSpPr txBox="1">
            <a:spLocks noChangeArrowheads="1"/>
          </p:cNvSpPr>
          <p:nvPr/>
        </p:nvSpPr>
        <p:spPr bwMode="auto">
          <a:xfrm>
            <a:off x="354013" y="5805488"/>
            <a:ext cx="290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信号量集</a:t>
            </a:r>
            <a:r>
              <a:rPr lang="zh-CN" altLang="en-US" sz="2800" b="1">
                <a:solidFill>
                  <a:srgbClr val="CC3300"/>
                </a:solidFill>
                <a:latin typeface="黑体" pitchFamily="2" charset="-122"/>
                <a:ea typeface="黑体" pitchFamily="2" charset="-122"/>
              </a:rPr>
              <a:t> </a:t>
            </a:r>
          </a:p>
        </p:txBody>
      </p:sp>
      <p:sp>
        <p:nvSpPr>
          <p:cNvPr id="99338" name="Text Box 9"/>
          <p:cNvSpPr txBox="1">
            <a:spLocks noChangeArrowheads="1"/>
          </p:cNvSpPr>
          <p:nvPr/>
        </p:nvSpPr>
        <p:spPr bwMode="auto">
          <a:xfrm>
            <a:off x="2886075" y="37195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Times New Roman" pitchFamily="18" charset="0"/>
              </a:rPr>
              <a:t>“</a:t>
            </a:r>
            <a:r>
              <a:rPr lang="zh-CN" altLang="en-US" b="1">
                <a:solidFill>
                  <a:srgbClr val="000000"/>
                </a:solidFill>
                <a:latin typeface="宋体" pitchFamily="2" charset="-122"/>
              </a:rPr>
              <a:t>忙等</a:t>
            </a:r>
            <a:r>
              <a:rPr lang="zh-CN" altLang="en-US" b="1">
                <a:solidFill>
                  <a:srgbClr val="000000"/>
                </a:solidFill>
                <a:latin typeface="Times New Roman" pitchFamily="18" charset="0"/>
              </a:rPr>
              <a:t>”</a:t>
            </a:r>
            <a:r>
              <a:rPr lang="zh-CN" altLang="en-US" b="1">
                <a:solidFill>
                  <a:srgbClr val="000000"/>
                </a:solidFill>
                <a:latin typeface="宋体" pitchFamily="2" charset="-122"/>
              </a:rPr>
              <a:t>，未遵循</a:t>
            </a:r>
            <a:r>
              <a:rPr lang="zh-CN" altLang="en-US" b="1">
                <a:solidFill>
                  <a:srgbClr val="000000"/>
                </a:solidFill>
                <a:latin typeface="Times New Roman" pitchFamily="18" charset="0"/>
              </a:rPr>
              <a:t>“</a:t>
            </a:r>
            <a:r>
              <a:rPr lang="zh-CN" altLang="en-US" b="1">
                <a:solidFill>
                  <a:srgbClr val="000000"/>
                </a:solidFill>
                <a:latin typeface="宋体" pitchFamily="2" charset="-122"/>
              </a:rPr>
              <a:t>让权等待</a:t>
            </a:r>
            <a:r>
              <a:rPr lang="zh-CN" altLang="en-US" b="1">
                <a:solidFill>
                  <a:srgbClr val="000000"/>
                </a:solidFill>
                <a:latin typeface="Times New Roman" pitchFamily="18" charset="0"/>
              </a:rPr>
              <a:t>”</a:t>
            </a:r>
            <a:r>
              <a:rPr lang="zh-CN" altLang="en-US" b="1">
                <a:solidFill>
                  <a:srgbClr val="000000"/>
                </a:solidFill>
                <a:latin typeface="宋体" pitchFamily="2" charset="-122"/>
              </a:rPr>
              <a:t>准则。</a:t>
            </a:r>
            <a:r>
              <a:rPr lang="zh-CN" altLang="en-US" b="1">
                <a:solidFill>
                  <a:srgbClr val="000000"/>
                </a:solidFill>
              </a:rPr>
              <a:t> </a:t>
            </a:r>
          </a:p>
        </p:txBody>
      </p:sp>
      <p:sp>
        <p:nvSpPr>
          <p:cNvPr id="99339" name="Text Box 10"/>
          <p:cNvSpPr txBox="1">
            <a:spLocks noChangeArrowheads="1"/>
          </p:cNvSpPr>
          <p:nvPr/>
        </p:nvSpPr>
        <p:spPr bwMode="auto">
          <a:xfrm>
            <a:off x="3048000" y="4497388"/>
            <a:ext cx="433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后边重点介绍。</a:t>
            </a:r>
            <a:r>
              <a:rPr lang="zh-CN" altLang="en-US" sz="2800" b="1">
                <a:solidFill>
                  <a:srgbClr val="000000"/>
                </a:solidFill>
              </a:rPr>
              <a:t> </a:t>
            </a:r>
          </a:p>
        </p:txBody>
      </p:sp>
      <p:sp>
        <p:nvSpPr>
          <p:cNvPr id="122891" name="AutoShape 11"/>
          <p:cNvSpPr>
            <a:spLocks/>
          </p:cNvSpPr>
          <p:nvPr/>
        </p:nvSpPr>
        <p:spPr bwMode="auto">
          <a:xfrm>
            <a:off x="3549650" y="5348288"/>
            <a:ext cx="228600" cy="914400"/>
          </a:xfrm>
          <a:prstGeom prst="rightBrace">
            <a:avLst>
              <a:gd name="adj1" fmla="val 33333"/>
              <a:gd name="adj2" fmla="val 50000"/>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endParaRPr kumimoji="1" lang="zh-CN" altLang="zh-CN" sz="2400" b="1">
              <a:solidFill>
                <a:srgbClr val="CC3300"/>
              </a:solidFill>
            </a:endParaRPr>
          </a:p>
        </p:txBody>
      </p:sp>
      <p:sp>
        <p:nvSpPr>
          <p:cNvPr id="122892" name="Text Box 12"/>
          <p:cNvSpPr txBox="1">
            <a:spLocks noChangeArrowheads="1"/>
          </p:cNvSpPr>
          <p:nvPr/>
        </p:nvSpPr>
        <p:spPr bwMode="auto">
          <a:xfrm>
            <a:off x="4197350" y="5386388"/>
            <a:ext cx="2859088" cy="831850"/>
          </a:xfrm>
          <a:prstGeom prst="rect">
            <a:avLst/>
          </a:prstGeom>
          <a:solidFill>
            <a:schemeClr val="accent6">
              <a:lumMod val="60000"/>
              <a:lumOff val="40000"/>
            </a:schemeClr>
          </a:solidFill>
          <a:ln w="9525">
            <a:solidFill>
              <a:schemeClr val="folHlink"/>
            </a:solidFill>
            <a:miter lim="800000"/>
            <a:headEnd/>
            <a:tailEnd/>
          </a:ln>
          <a:effectLs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学生在深刻理解记录型信号量后自学。</a:t>
            </a:r>
            <a:r>
              <a:rPr lang="zh-CN" altLang="en-US" b="1" dirty="0">
                <a:solidFill>
                  <a:srgbClr val="000000"/>
                </a:solidFill>
              </a:rPr>
              <a:t> </a:t>
            </a:r>
          </a:p>
        </p:txBody>
      </p:sp>
    </p:spTree>
    <p:extLst>
      <p:ext uri="{BB962C8B-B14F-4D97-AF65-F5344CB8AC3E}">
        <p14:creationId xmlns:p14="http://schemas.microsoft.com/office/powerpoint/2010/main" val="165196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 calcmode="lin" valueType="num">
                                      <p:cBhvr additive="base">
                                        <p:cTn id="7" dur="500" fill="hold"/>
                                        <p:tgtEl>
                                          <p:spTgt spid="122887"/>
                                        </p:tgtEl>
                                        <p:attrNameLst>
                                          <p:attrName>ppt_x</p:attrName>
                                        </p:attrNameLst>
                                      </p:cBhvr>
                                      <p:tavLst>
                                        <p:tav tm="0">
                                          <p:val>
                                            <p:strVal val="0-#ppt_w/2"/>
                                          </p:val>
                                        </p:tav>
                                        <p:tav tm="100000">
                                          <p:val>
                                            <p:strVal val="#ppt_x"/>
                                          </p:val>
                                        </p:tav>
                                      </p:tavLst>
                                    </p:anim>
                                    <p:anim calcmode="lin" valueType="num">
                                      <p:cBhvr additive="base">
                                        <p:cTn id="8" dur="500" fill="hold"/>
                                        <p:tgtEl>
                                          <p:spTgt spid="12288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8"/>
                                        </p:tgtEl>
                                        <p:attrNameLst>
                                          <p:attrName>style.visibility</p:attrName>
                                        </p:attrNameLst>
                                      </p:cBhvr>
                                      <p:to>
                                        <p:strVal val="visible"/>
                                      </p:to>
                                    </p:set>
                                    <p:anim calcmode="lin" valueType="num">
                                      <p:cBhvr additive="base">
                                        <p:cTn id="12" dur="500" fill="hold"/>
                                        <p:tgtEl>
                                          <p:spTgt spid="122888"/>
                                        </p:tgtEl>
                                        <p:attrNameLst>
                                          <p:attrName>ppt_x</p:attrName>
                                        </p:attrNameLst>
                                      </p:cBhvr>
                                      <p:tavLst>
                                        <p:tav tm="0">
                                          <p:val>
                                            <p:strVal val="0-#ppt_w/2"/>
                                          </p:val>
                                        </p:tav>
                                        <p:tav tm="100000">
                                          <p:val>
                                            <p:strVal val="#ppt_x"/>
                                          </p:val>
                                        </p:tav>
                                      </p:tavLst>
                                    </p:anim>
                                    <p:anim calcmode="lin" valueType="num">
                                      <p:cBhvr additive="base">
                                        <p:cTn id="13" dur="500" fill="hold"/>
                                        <p:tgtEl>
                                          <p:spTgt spid="12288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2891"/>
                                        </p:tgtEl>
                                        <p:attrNameLst>
                                          <p:attrName>style.visibility</p:attrName>
                                        </p:attrNameLst>
                                      </p:cBhvr>
                                      <p:to>
                                        <p:strVal val="visible"/>
                                      </p:to>
                                    </p:set>
                                    <p:anim calcmode="lin" valueType="num">
                                      <p:cBhvr additive="base">
                                        <p:cTn id="17" dur="500" fill="hold"/>
                                        <p:tgtEl>
                                          <p:spTgt spid="122891"/>
                                        </p:tgtEl>
                                        <p:attrNameLst>
                                          <p:attrName>ppt_x</p:attrName>
                                        </p:attrNameLst>
                                      </p:cBhvr>
                                      <p:tavLst>
                                        <p:tav tm="0">
                                          <p:val>
                                            <p:strVal val="1+#ppt_w/2"/>
                                          </p:val>
                                        </p:tav>
                                        <p:tav tm="100000">
                                          <p:val>
                                            <p:strVal val="#ppt_x"/>
                                          </p:val>
                                        </p:tav>
                                      </p:tavLst>
                                    </p:anim>
                                    <p:anim calcmode="lin" valueType="num">
                                      <p:cBhvr additive="base">
                                        <p:cTn id="18" dur="500" fill="hold"/>
                                        <p:tgtEl>
                                          <p:spTgt spid="12289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2892"/>
                                        </p:tgtEl>
                                        <p:attrNameLst>
                                          <p:attrName>style.visibility</p:attrName>
                                        </p:attrNameLst>
                                      </p:cBhvr>
                                      <p:to>
                                        <p:strVal val="visible"/>
                                      </p:to>
                                    </p:set>
                                    <p:anim calcmode="lin" valueType="num">
                                      <p:cBhvr additive="base">
                                        <p:cTn id="23" dur="500" fill="hold"/>
                                        <p:tgtEl>
                                          <p:spTgt spid="122892"/>
                                        </p:tgtEl>
                                        <p:attrNameLst>
                                          <p:attrName>ppt_x</p:attrName>
                                        </p:attrNameLst>
                                      </p:cBhvr>
                                      <p:tavLst>
                                        <p:tav tm="0">
                                          <p:val>
                                            <p:strVal val="1+#ppt_w/2"/>
                                          </p:val>
                                        </p:tav>
                                        <p:tav tm="100000">
                                          <p:val>
                                            <p:strVal val="#ppt_x"/>
                                          </p:val>
                                        </p:tav>
                                      </p:tavLst>
                                    </p:anim>
                                    <p:anim calcmode="lin" valueType="num">
                                      <p:cBhvr additive="base">
                                        <p:cTn id="24" dur="500" fill="hold"/>
                                        <p:tgtEl>
                                          <p:spTgt spid="122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autoUpdateAnimBg="0"/>
      <p:bldP spid="122888" grpId="0" autoUpdateAnimBg="0"/>
      <p:bldP spid="122891" grpId="0" animBg="1"/>
      <p:bldP spid="12289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24E0D9C-1CBB-409B-89F8-F557FAB431A4}" type="slidenum">
              <a:rPr lang="en-US" altLang="zh-CN"/>
              <a:pPr>
                <a:defRPr/>
              </a:pPr>
              <a:t>46</a:t>
            </a:fld>
            <a:endParaRPr lang="en-US" altLang="zh-CN"/>
          </a:p>
        </p:txBody>
      </p:sp>
      <p:sp>
        <p:nvSpPr>
          <p:cNvPr id="100355" name="Text Box 2"/>
          <p:cNvSpPr txBox="1">
            <a:spLocks noChangeArrowheads="1"/>
          </p:cNvSpPr>
          <p:nvPr/>
        </p:nvSpPr>
        <p:spPr bwMode="auto">
          <a:xfrm>
            <a:off x="479425" y="476672"/>
            <a:ext cx="4086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663300"/>
                </a:solidFill>
                <a:latin typeface="Times New Roman" pitchFamily="18" charset="0"/>
                <a:ea typeface="黑体" pitchFamily="2" charset="-122"/>
              </a:rPr>
              <a:t>记录型信号量</a:t>
            </a:r>
            <a:r>
              <a:rPr lang="zh-CN" altLang="en-US" sz="3600" b="1" dirty="0">
                <a:solidFill>
                  <a:srgbClr val="663300"/>
                </a:solidFill>
              </a:rPr>
              <a:t> </a:t>
            </a:r>
          </a:p>
        </p:txBody>
      </p:sp>
      <p:sp>
        <p:nvSpPr>
          <p:cNvPr id="123907" name="Text Box 3"/>
          <p:cNvSpPr txBox="1">
            <a:spLocks noChangeArrowheads="1"/>
          </p:cNvSpPr>
          <p:nvPr/>
        </p:nvSpPr>
        <p:spPr bwMode="auto">
          <a:xfrm>
            <a:off x="609600" y="136842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Times New Roman" pitchFamily="18" charset="0"/>
              </a:rPr>
              <a:t>需要一个用于代表临界资源数目的整型变量</a:t>
            </a:r>
            <a:r>
              <a:rPr lang="en-US" altLang="zh-CN" sz="2800" b="1" dirty="0">
                <a:solidFill>
                  <a:srgbClr val="000000"/>
                </a:solidFill>
                <a:latin typeface="楷体_GB2312" pitchFamily="49" charset="-122"/>
              </a:rPr>
              <a:t>value</a:t>
            </a:r>
            <a:r>
              <a:rPr lang="zh-CN" altLang="en-US" sz="2800" b="1" dirty="0">
                <a:solidFill>
                  <a:srgbClr val="000000"/>
                </a:solidFill>
                <a:latin typeface="Times New Roman" pitchFamily="18" charset="0"/>
              </a:rPr>
              <a:t>；还要一个在该资源上阻塞的队列（链表）指针</a:t>
            </a:r>
            <a:r>
              <a:rPr lang="en-US" altLang="zh-CN" sz="2800" b="1" dirty="0" smtClean="0">
                <a:solidFill>
                  <a:srgbClr val="000000"/>
                </a:solidFill>
                <a:latin typeface="楷体_GB2312" pitchFamily="49" charset="-122"/>
              </a:rPr>
              <a:t>L</a:t>
            </a:r>
            <a:r>
              <a:rPr lang="zh-CN" altLang="en-US" sz="2800" b="1" dirty="0" smtClean="0">
                <a:solidFill>
                  <a:srgbClr val="000000"/>
                </a:solidFill>
                <a:latin typeface="Times New Roman" pitchFamily="18" charset="0"/>
              </a:rPr>
              <a:t>。</a:t>
            </a:r>
            <a:r>
              <a:rPr lang="zh-CN" altLang="en-US" sz="2800" b="1" dirty="0">
                <a:solidFill>
                  <a:srgbClr val="000000"/>
                </a:solidFill>
                <a:latin typeface="宋体" pitchFamily="2" charset="-122"/>
              </a:rPr>
              <a:t>故信号量应采用记录型（</a:t>
            </a:r>
            <a:r>
              <a:rPr lang="en-US" altLang="zh-CN" sz="2800" b="1" dirty="0">
                <a:solidFill>
                  <a:srgbClr val="000000"/>
                </a:solidFill>
                <a:latin typeface="楷体_GB2312" pitchFamily="49" charset="-122"/>
              </a:rPr>
              <a:t>C</a:t>
            </a:r>
            <a:r>
              <a:rPr lang="zh-CN" altLang="en-US" sz="2800" b="1" dirty="0">
                <a:solidFill>
                  <a:srgbClr val="000000"/>
                </a:solidFill>
                <a:latin typeface="宋体" pitchFamily="2" charset="-122"/>
              </a:rPr>
              <a:t>语言中为结构型）的结构：</a:t>
            </a:r>
            <a:r>
              <a:rPr lang="zh-CN" altLang="en-US" sz="2800" b="1" dirty="0">
                <a:solidFill>
                  <a:srgbClr val="000000"/>
                </a:solidFill>
                <a:latin typeface="楷体_GB2312" pitchFamily="49" charset="-122"/>
                <a:ea typeface="楷体_GB2312" pitchFamily="49" charset="-122"/>
              </a:rPr>
              <a:t> </a:t>
            </a:r>
          </a:p>
        </p:txBody>
      </p:sp>
      <p:sp>
        <p:nvSpPr>
          <p:cNvPr id="123908" name="Text Box 4"/>
          <p:cNvSpPr txBox="1">
            <a:spLocks noChangeArrowheads="1"/>
          </p:cNvSpPr>
          <p:nvPr/>
        </p:nvSpPr>
        <p:spPr bwMode="auto">
          <a:xfrm>
            <a:off x="668371" y="4293096"/>
            <a:ext cx="4114800" cy="2109788"/>
          </a:xfrm>
          <a:prstGeom prst="rect">
            <a:avLst/>
          </a:prstGeom>
          <a:solidFill>
            <a:srgbClr val="FF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a:t>
            </a:r>
          </a:p>
          <a:p>
            <a:pPr algn="just" eaLnBrk="1" fontAlgn="base" hangingPunct="1">
              <a:spcBef>
                <a:spcPct val="50000"/>
              </a:spcBef>
              <a:spcAft>
                <a:spcPct val="0"/>
              </a:spcAft>
            </a:pPr>
            <a:r>
              <a:rPr lang="en-US" altLang="zh-CN" b="1">
                <a:solidFill>
                  <a:srgbClr val="000000"/>
                </a:solidFill>
              </a:rPr>
              <a:t>  { int value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50000"/>
              </a:spcBef>
              <a:spcAft>
                <a:spcPct val="0"/>
              </a:spcAft>
            </a:pPr>
            <a:r>
              <a:rPr lang="zh-CN" altLang="en-US" b="1">
                <a:solidFill>
                  <a:srgbClr val="000000"/>
                </a:solidFill>
              </a:rPr>
              <a:t>   </a:t>
            </a:r>
            <a:r>
              <a:rPr lang="en-US" altLang="zh-CN" b="1">
                <a:solidFill>
                  <a:srgbClr val="000000"/>
                </a:solidFill>
              </a:rPr>
              <a:t>struct semaphore *L </a:t>
            </a:r>
            <a:r>
              <a:rPr lang="zh-CN" altLang="en-US" b="1">
                <a:solidFill>
                  <a:srgbClr val="000000"/>
                </a:solidFill>
                <a:latin typeface="Times New Roman" pitchFamily="18" charset="0"/>
              </a:rPr>
              <a:t>；</a:t>
            </a:r>
            <a:endParaRPr lang="zh-CN" altLang="en-US" b="1">
              <a:solidFill>
                <a:srgbClr val="000000"/>
              </a:solidFill>
            </a:endParaRPr>
          </a:p>
          <a:p>
            <a:pPr eaLnBrk="1" fontAlgn="base" hangingPunct="1">
              <a:spcBef>
                <a:spcPct val="50000"/>
              </a:spcBef>
              <a:spcAft>
                <a:spcPct val="0"/>
              </a:spcAft>
            </a:pPr>
            <a:r>
              <a:rPr lang="zh-CN" altLang="en-US" b="1">
                <a:solidFill>
                  <a:srgbClr val="000000"/>
                </a:solidFill>
              </a:rPr>
              <a:t>  </a:t>
            </a:r>
            <a:r>
              <a:rPr lang="en-US" altLang="zh-CN" b="1">
                <a:solidFill>
                  <a:srgbClr val="000000"/>
                </a:solidFill>
              </a:rPr>
              <a:t>}</a:t>
            </a:r>
            <a:r>
              <a:rPr lang="zh-CN" altLang="en-US" b="1">
                <a:solidFill>
                  <a:srgbClr val="000000"/>
                </a:solidFill>
                <a:latin typeface="宋体" pitchFamily="2" charset="-122"/>
              </a:rPr>
              <a:t>；</a:t>
            </a:r>
            <a:r>
              <a:rPr lang="zh-CN" altLang="en-US" b="1">
                <a:solidFill>
                  <a:srgbClr val="000000"/>
                </a:solidFill>
              </a:rPr>
              <a:t> </a:t>
            </a:r>
          </a:p>
        </p:txBody>
      </p:sp>
      <p:sp>
        <p:nvSpPr>
          <p:cNvPr id="123909" name="AutoShape 5"/>
          <p:cNvSpPr>
            <a:spLocks noChangeArrowheads="1"/>
          </p:cNvSpPr>
          <p:nvPr/>
        </p:nvSpPr>
        <p:spPr bwMode="auto">
          <a:xfrm>
            <a:off x="4251325" y="2924944"/>
            <a:ext cx="2971800" cy="1066800"/>
          </a:xfrm>
          <a:prstGeom prst="wedgeEllipseCallout">
            <a:avLst>
              <a:gd name="adj1" fmla="val -49787"/>
              <a:gd name="adj2" fmla="val 76935"/>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latin typeface="Times New Roman" pitchFamily="18" charset="0"/>
                <a:ea typeface="楷体_GB2312" pitchFamily="49" charset="-122"/>
              </a:rPr>
              <a:t>记录型信号量的结构定义</a:t>
            </a:r>
          </a:p>
        </p:txBody>
      </p:sp>
      <p:sp>
        <p:nvSpPr>
          <p:cNvPr id="123910" name="Text Box 6"/>
          <p:cNvSpPr txBox="1">
            <a:spLocks noChangeArrowheads="1"/>
          </p:cNvSpPr>
          <p:nvPr/>
        </p:nvSpPr>
        <p:spPr bwMode="auto">
          <a:xfrm>
            <a:off x="5021973" y="4289568"/>
            <a:ext cx="3810000" cy="2292350"/>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信号量除初始化外，只能通过两个原子操作</a:t>
            </a:r>
            <a:r>
              <a:rPr lang="en-US" altLang="zh-CN" b="1">
                <a:solidFill>
                  <a:srgbClr val="000000"/>
                </a:solidFill>
                <a:latin typeface="宋体" pitchFamily="2" charset="-122"/>
              </a:rPr>
              <a:t>(</a:t>
            </a:r>
            <a:r>
              <a:rPr lang="zh-CN" altLang="en-US" b="1">
                <a:solidFill>
                  <a:srgbClr val="000000"/>
                </a:solidFill>
                <a:latin typeface="宋体" pitchFamily="2" charset="-122"/>
              </a:rPr>
              <a:t>称为</a:t>
            </a:r>
            <a:r>
              <a:rPr lang="zh-CN" altLang="en-US" b="1">
                <a:solidFill>
                  <a:srgbClr val="CC6600"/>
                </a:solidFill>
                <a:latin typeface="黑体" pitchFamily="2" charset="-122"/>
                <a:ea typeface="黑体" pitchFamily="2" charset="-122"/>
              </a:rPr>
              <a:t>原语</a:t>
            </a:r>
            <a:r>
              <a:rPr lang="en-US" altLang="zh-CN" b="1">
                <a:solidFill>
                  <a:srgbClr val="000000"/>
                </a:solidFill>
                <a:latin typeface="宋体" pitchFamily="2" charset="-122"/>
              </a:rPr>
              <a:t>)</a:t>
            </a:r>
            <a:r>
              <a:rPr lang="en-US" altLang="zh-CN" b="1">
                <a:solidFill>
                  <a:srgbClr val="000000"/>
                </a:solidFill>
              </a:rPr>
              <a:t>wait</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）和</a:t>
            </a:r>
            <a:r>
              <a:rPr lang="en-US" altLang="zh-CN" b="1">
                <a:solidFill>
                  <a:srgbClr val="000000"/>
                </a:solidFill>
              </a:rPr>
              <a:t>signal</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）来访问。它们以前被称为</a:t>
            </a:r>
            <a:r>
              <a:rPr lang="en-US" altLang="zh-CN" b="1">
                <a:solidFill>
                  <a:srgbClr val="000000"/>
                </a:solidFill>
              </a:rPr>
              <a:t>P</a:t>
            </a:r>
            <a:r>
              <a:rPr lang="zh-CN" altLang="en-US" b="1">
                <a:solidFill>
                  <a:srgbClr val="000000"/>
                </a:solidFill>
                <a:latin typeface="宋体" pitchFamily="2" charset="-122"/>
              </a:rPr>
              <a:t>、</a:t>
            </a:r>
            <a:r>
              <a:rPr lang="en-US" altLang="zh-CN" b="1">
                <a:solidFill>
                  <a:srgbClr val="000000"/>
                </a:solidFill>
              </a:rPr>
              <a:t>V</a:t>
            </a:r>
            <a:r>
              <a:rPr lang="zh-CN" altLang="en-US" b="1">
                <a:solidFill>
                  <a:srgbClr val="000000"/>
                </a:solidFill>
                <a:latin typeface="宋体" pitchFamily="2" charset="-122"/>
              </a:rPr>
              <a:t>操作。下页介绍</a:t>
            </a:r>
            <a:r>
              <a:rPr lang="en-US" altLang="zh-CN" b="1">
                <a:solidFill>
                  <a:srgbClr val="000000"/>
                </a:solidFill>
              </a:rPr>
              <a:t>wait</a:t>
            </a:r>
            <a:r>
              <a:rPr lang="zh-CN" altLang="en-US" b="1">
                <a:solidFill>
                  <a:srgbClr val="000000"/>
                </a:solidFill>
              </a:rPr>
              <a:t>和</a:t>
            </a:r>
            <a:r>
              <a:rPr lang="en-US" altLang="zh-CN" b="1">
                <a:solidFill>
                  <a:srgbClr val="000000"/>
                </a:solidFill>
              </a:rPr>
              <a:t>signal</a:t>
            </a:r>
            <a:r>
              <a:rPr lang="zh-CN" altLang="en-US" b="1">
                <a:solidFill>
                  <a:srgbClr val="000000"/>
                </a:solidFill>
                <a:latin typeface="宋体" pitchFamily="2" charset="-122"/>
              </a:rPr>
              <a:t>操作。 </a:t>
            </a:r>
            <a:r>
              <a:rPr lang="zh-CN" altLang="en-US" b="1">
                <a:solidFill>
                  <a:srgbClr val="000000"/>
                </a:solidFill>
              </a:rPr>
              <a:t> </a:t>
            </a:r>
          </a:p>
        </p:txBody>
      </p:sp>
    </p:spTree>
    <p:extLst>
      <p:ext uri="{BB962C8B-B14F-4D97-AF65-F5344CB8AC3E}">
        <p14:creationId xmlns:p14="http://schemas.microsoft.com/office/powerpoint/2010/main" val="2516025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0-#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additive="base">
                                        <p:cTn id="13" dur="500" fill="hold"/>
                                        <p:tgtEl>
                                          <p:spTgt spid="123908"/>
                                        </p:tgtEl>
                                        <p:attrNameLst>
                                          <p:attrName>ppt_x</p:attrName>
                                        </p:attrNameLst>
                                      </p:cBhvr>
                                      <p:tavLst>
                                        <p:tav tm="0">
                                          <p:val>
                                            <p:strVal val="1+#ppt_w/2"/>
                                          </p:val>
                                        </p:tav>
                                        <p:tav tm="100000">
                                          <p:val>
                                            <p:strVal val="#ppt_x"/>
                                          </p:val>
                                        </p:tav>
                                      </p:tavLst>
                                    </p:anim>
                                    <p:anim calcmode="lin" valueType="num">
                                      <p:cBhvr additive="base">
                                        <p:cTn id="14" dur="500" fill="hold"/>
                                        <p:tgtEl>
                                          <p:spTgt spid="12390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5" presetClass="entr" presetSubtype="0" fill="hold" grpId="0" nodeType="afterEffect">
                                  <p:stCondLst>
                                    <p:cond delay="0"/>
                                  </p:stCondLst>
                                  <p:childTnLst>
                                    <p:set>
                                      <p:cBhvr>
                                        <p:cTn id="17" dur="1" fill="hold">
                                          <p:stCondLst>
                                            <p:cond delay="0"/>
                                          </p:stCondLst>
                                        </p:cTn>
                                        <p:tgtEl>
                                          <p:spTgt spid="123909"/>
                                        </p:tgtEl>
                                        <p:attrNameLst>
                                          <p:attrName>style.visibility</p:attrName>
                                        </p:attrNameLst>
                                      </p:cBhvr>
                                      <p:to>
                                        <p:strVal val="visible"/>
                                      </p:to>
                                    </p:set>
                                    <p:anim calcmode="lin" valueType="num">
                                      <p:cBhvr>
                                        <p:cTn id="18" dur="1000" fill="hold"/>
                                        <p:tgtEl>
                                          <p:spTgt spid="123909"/>
                                        </p:tgtEl>
                                        <p:attrNameLst>
                                          <p:attrName>ppt_w</p:attrName>
                                        </p:attrNameLst>
                                      </p:cBhvr>
                                      <p:tavLst>
                                        <p:tav tm="0">
                                          <p:val>
                                            <p:fltVal val="0"/>
                                          </p:val>
                                        </p:tav>
                                        <p:tav tm="100000">
                                          <p:val>
                                            <p:strVal val="#ppt_w"/>
                                          </p:val>
                                        </p:tav>
                                      </p:tavLst>
                                    </p:anim>
                                    <p:anim calcmode="lin" valueType="num">
                                      <p:cBhvr>
                                        <p:cTn id="19" dur="1000" fill="hold"/>
                                        <p:tgtEl>
                                          <p:spTgt spid="123909"/>
                                        </p:tgtEl>
                                        <p:attrNameLst>
                                          <p:attrName>ppt_h</p:attrName>
                                        </p:attrNameLst>
                                      </p:cBhvr>
                                      <p:tavLst>
                                        <p:tav tm="0">
                                          <p:val>
                                            <p:fltVal val="0"/>
                                          </p:val>
                                        </p:tav>
                                        <p:tav tm="100000">
                                          <p:val>
                                            <p:strVal val="#ppt_h"/>
                                          </p:val>
                                        </p:tav>
                                      </p:tavLst>
                                    </p:anim>
                                    <p:anim calcmode="lin" valueType="num">
                                      <p:cBhvr>
                                        <p:cTn id="20" dur="1000" fill="hold"/>
                                        <p:tgtEl>
                                          <p:spTgt spid="12390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239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3910"/>
                                        </p:tgtEl>
                                        <p:attrNameLst>
                                          <p:attrName>style.visibility</p:attrName>
                                        </p:attrNameLst>
                                      </p:cBhvr>
                                      <p:to>
                                        <p:strVal val="visible"/>
                                      </p:to>
                                    </p:set>
                                    <p:anim calcmode="lin" valueType="num">
                                      <p:cBhvr additive="base">
                                        <p:cTn id="26" dur="500" fill="hold"/>
                                        <p:tgtEl>
                                          <p:spTgt spid="123910"/>
                                        </p:tgtEl>
                                        <p:attrNameLst>
                                          <p:attrName>ppt_x</p:attrName>
                                        </p:attrNameLst>
                                      </p:cBhvr>
                                      <p:tavLst>
                                        <p:tav tm="0">
                                          <p:val>
                                            <p:strVal val="#ppt_x"/>
                                          </p:val>
                                        </p:tav>
                                        <p:tav tm="100000">
                                          <p:val>
                                            <p:strVal val="#ppt_x"/>
                                          </p:val>
                                        </p:tav>
                                      </p:tavLst>
                                    </p:anim>
                                    <p:anim calcmode="lin" valueType="num">
                                      <p:cBhvr additive="base">
                                        <p:cTn id="27"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08" grpId="0" animBg="1" autoUpdateAnimBg="0"/>
      <p:bldP spid="123909" grpId="0" animBg="1" autoUpdateAnimBg="0"/>
      <p:bldP spid="12391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395536" y="476672"/>
            <a:ext cx="5862638" cy="649288"/>
          </a:xfrm>
        </p:spPr>
        <p:txBody>
          <a:bodyPr/>
          <a:lstStyle/>
          <a:p>
            <a:pPr marL="0" indent="0" eaLnBrk="1" hangingPunct="1">
              <a:buNone/>
            </a:pPr>
            <a:r>
              <a:rPr lang="en-US" altLang="zh-CN" sz="3600" dirty="0" smtClean="0"/>
              <a:t>2.4.3  </a:t>
            </a:r>
            <a:r>
              <a:rPr lang="zh-CN" altLang="en-US" sz="3600" dirty="0" smtClean="0">
                <a:latin typeface="黑体" pitchFamily="2" charset="-122"/>
                <a:ea typeface="黑体" pitchFamily="2" charset="-122"/>
              </a:rPr>
              <a:t>信号量机制</a:t>
            </a:r>
            <a:endParaRPr lang="zh-CN" altLang="en-US" dirty="0" smtClean="0">
              <a:latin typeface="黑体" pitchFamily="2" charset="-122"/>
              <a:ea typeface="黑体" pitchFamily="2" charset="-122"/>
            </a:endParaRPr>
          </a:p>
        </p:txBody>
      </p:sp>
      <p:sp>
        <p:nvSpPr>
          <p:cNvPr id="9" name="灯片编号占位符 5"/>
          <p:cNvSpPr>
            <a:spLocks noGrp="1"/>
          </p:cNvSpPr>
          <p:nvPr>
            <p:ph type="sldNum" sz="quarter" idx="12"/>
          </p:nvPr>
        </p:nvSpPr>
        <p:spPr/>
        <p:txBody>
          <a:bodyPr/>
          <a:lstStyle/>
          <a:p>
            <a:pPr>
              <a:defRPr/>
            </a:pPr>
            <a:fld id="{E444F45E-1509-4AB6-A1D0-AC2CCB8E2AF3}" type="slidenum">
              <a:rPr lang="en-US" altLang="zh-CN"/>
              <a:pPr>
                <a:defRPr/>
              </a:pPr>
              <a:t>47</a:t>
            </a:fld>
            <a:endParaRPr lang="en-US" altLang="zh-CN"/>
          </a:p>
        </p:txBody>
      </p:sp>
      <p:sp>
        <p:nvSpPr>
          <p:cNvPr id="101380" name="Text Box 3"/>
          <p:cNvSpPr txBox="1">
            <a:spLocks noChangeArrowheads="1"/>
          </p:cNvSpPr>
          <p:nvPr/>
        </p:nvSpPr>
        <p:spPr bwMode="auto">
          <a:xfrm>
            <a:off x="533400" y="1600200"/>
            <a:ext cx="7696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0000"/>
              </a:lnSpc>
              <a:spcBef>
                <a:spcPct val="20000"/>
              </a:spcBef>
              <a:spcAft>
                <a:spcPct val="0"/>
              </a:spcAft>
              <a:buClr>
                <a:srgbClr val="FF3300"/>
              </a:buClr>
              <a:buSzPct val="60000"/>
              <a:buFont typeface="Wingdings" pitchFamily="2" charset="2"/>
              <a:buNone/>
            </a:pPr>
            <a:r>
              <a:rPr lang="en-US" altLang="zh-CN" sz="2800" b="1">
                <a:solidFill>
                  <a:srgbClr val="000000"/>
                </a:solidFill>
              </a:rPr>
              <a:t>wait</a:t>
            </a:r>
            <a:r>
              <a:rPr lang="zh-CN" altLang="en-US" sz="2800" b="1">
                <a:solidFill>
                  <a:srgbClr val="000000"/>
                </a:solidFill>
              </a:rPr>
              <a:t>和</a:t>
            </a:r>
            <a:r>
              <a:rPr lang="en-US" altLang="zh-CN" sz="2800" b="1">
                <a:solidFill>
                  <a:srgbClr val="000000"/>
                </a:solidFill>
              </a:rPr>
              <a:t>signal</a:t>
            </a:r>
            <a:r>
              <a:rPr lang="zh-CN" altLang="en-US" sz="2800" b="1">
                <a:solidFill>
                  <a:srgbClr val="000000"/>
                </a:solidFill>
                <a:latin typeface="宋体" pitchFamily="2" charset="-122"/>
              </a:rPr>
              <a:t>操作可用</a:t>
            </a:r>
            <a:r>
              <a:rPr lang="en-US" altLang="zh-CN" sz="2800" b="1">
                <a:solidFill>
                  <a:srgbClr val="000000"/>
                </a:solidFill>
              </a:rPr>
              <a:t>C/C++</a:t>
            </a:r>
            <a:r>
              <a:rPr lang="zh-CN" altLang="en-US" sz="2800" b="1">
                <a:solidFill>
                  <a:srgbClr val="000000"/>
                </a:solidFill>
                <a:latin typeface="宋体" pitchFamily="2" charset="-122"/>
              </a:rPr>
              <a:t>语言描述如下：</a:t>
            </a:r>
            <a:endParaRPr lang="zh-CN" altLang="en-US">
              <a:solidFill>
                <a:srgbClr val="000000"/>
              </a:solidFill>
            </a:endParaRPr>
          </a:p>
        </p:txBody>
      </p:sp>
      <p:sp>
        <p:nvSpPr>
          <p:cNvPr id="124932" name="Text Box 4"/>
          <p:cNvSpPr txBox="1">
            <a:spLocks noChangeArrowheads="1"/>
          </p:cNvSpPr>
          <p:nvPr/>
        </p:nvSpPr>
        <p:spPr bwMode="auto">
          <a:xfrm>
            <a:off x="228600" y="2286000"/>
            <a:ext cx="4191000" cy="375285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void wait</a:t>
            </a:r>
            <a:r>
              <a:rPr lang="zh-CN" altLang="en-US" b="1">
                <a:solidFill>
                  <a:srgbClr val="000000"/>
                </a:solidFill>
                <a:latin typeface="Times New Roman" pitchFamily="18" charset="0"/>
              </a:rPr>
              <a:t>（</a:t>
            </a:r>
            <a:r>
              <a:rPr lang="en-US" altLang="zh-CN" b="1">
                <a:solidFill>
                  <a:srgbClr val="000000"/>
                </a:solidFill>
              </a:rPr>
              <a:t>S</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50000"/>
              </a:spcBef>
              <a:spcAft>
                <a:spcPct val="0"/>
              </a:spcAft>
            </a:pPr>
            <a:r>
              <a:rPr lang="en-US" altLang="zh-CN" b="1">
                <a:solidFill>
                  <a:srgbClr val="FF3300"/>
                </a:solidFill>
              </a:rPr>
              <a:t>struct semaphore S;</a:t>
            </a:r>
          </a:p>
          <a:p>
            <a:pPr algn="just" eaLnBrk="1" fontAlgn="base" hangingPunct="1">
              <a:spcBef>
                <a:spcPct val="50000"/>
              </a:spcBef>
              <a:spcAft>
                <a:spcPct val="0"/>
              </a:spcAft>
            </a:pPr>
            <a:r>
              <a:rPr lang="en-US" altLang="zh-CN" b="1">
                <a:solidFill>
                  <a:srgbClr val="000000"/>
                </a:solidFill>
              </a:rPr>
              <a:t>{   S.value = S.value </a:t>
            </a:r>
            <a:r>
              <a:rPr lang="en-US" altLang="zh-CN" b="1">
                <a:solidFill>
                  <a:srgbClr val="000000"/>
                </a:solidFill>
                <a:latin typeface="Times New Roman" pitchFamily="18" charset="0"/>
              </a:rPr>
              <a:t>–</a:t>
            </a:r>
            <a:r>
              <a:rPr lang="en-US" altLang="zh-CN" b="1">
                <a:solidFill>
                  <a:srgbClr val="000000"/>
                </a:solidFill>
              </a:rPr>
              <a:t> 1 ;</a:t>
            </a:r>
          </a:p>
          <a:p>
            <a:pPr algn="just" eaLnBrk="1" fontAlgn="base" hangingPunct="1">
              <a:spcBef>
                <a:spcPct val="50000"/>
              </a:spcBef>
              <a:spcAft>
                <a:spcPct val="0"/>
              </a:spcAft>
            </a:pPr>
            <a:r>
              <a:rPr lang="en-US" altLang="zh-CN" b="1">
                <a:solidFill>
                  <a:srgbClr val="000000"/>
                </a:solidFill>
              </a:rPr>
              <a:t>       if  (S.value &lt;0 ) </a:t>
            </a:r>
          </a:p>
          <a:p>
            <a:pPr algn="just" eaLnBrk="1" fontAlgn="base" hangingPunct="1">
              <a:spcBef>
                <a:spcPct val="50000"/>
              </a:spcBef>
              <a:spcAft>
                <a:spcPct val="0"/>
              </a:spcAft>
            </a:pPr>
            <a:r>
              <a:rPr lang="en-US" altLang="zh-CN" b="1">
                <a:solidFill>
                  <a:srgbClr val="000000"/>
                </a:solidFill>
              </a:rPr>
              <a:t>                 block (S.L ) ;  </a:t>
            </a:r>
          </a:p>
          <a:p>
            <a:pPr algn="just" eaLnBrk="1" fontAlgn="base" hangingPunct="1">
              <a:spcBef>
                <a:spcPct val="50000"/>
              </a:spcBef>
              <a:spcAft>
                <a:spcPct val="0"/>
              </a:spcAft>
            </a:pPr>
            <a:r>
              <a:rPr lang="en-US" altLang="zh-CN" b="1">
                <a:solidFill>
                  <a:srgbClr val="000000"/>
                </a:solidFill>
              </a:rPr>
              <a:t>   </a:t>
            </a:r>
            <a:r>
              <a:rPr lang="en-US" altLang="zh-CN" b="1">
                <a:solidFill>
                  <a:srgbClr val="CC6600"/>
                </a:solidFill>
              </a:rPr>
              <a:t>/* </a:t>
            </a:r>
            <a:r>
              <a:rPr lang="zh-CN" altLang="en-US" b="1">
                <a:solidFill>
                  <a:srgbClr val="CC6600"/>
                </a:solidFill>
                <a:latin typeface="Times New Roman" pitchFamily="18" charset="0"/>
              </a:rPr>
              <a:t>让权等待</a:t>
            </a:r>
            <a:r>
              <a:rPr lang="zh-CN" altLang="en-US" b="1">
                <a:solidFill>
                  <a:srgbClr val="CC6600"/>
                </a:solidFill>
              </a:rPr>
              <a:t> *</a:t>
            </a:r>
            <a:r>
              <a:rPr lang="en-US" altLang="zh-CN" b="1">
                <a:solidFill>
                  <a:srgbClr val="CC6600"/>
                </a:solidFill>
              </a:rPr>
              <a:t>/</a:t>
            </a:r>
          </a:p>
          <a:p>
            <a:pPr eaLnBrk="1" fontAlgn="base" hangingPunct="1">
              <a:spcBef>
                <a:spcPct val="50000"/>
              </a:spcBef>
              <a:spcAft>
                <a:spcPct val="0"/>
              </a:spcAft>
            </a:pPr>
            <a:r>
              <a:rPr lang="en-US" altLang="zh-CN" b="1">
                <a:solidFill>
                  <a:srgbClr val="000000"/>
                </a:solidFill>
              </a:rPr>
              <a:t>} </a:t>
            </a:r>
          </a:p>
        </p:txBody>
      </p:sp>
      <p:sp>
        <p:nvSpPr>
          <p:cNvPr id="124933" name="Text Box 5"/>
          <p:cNvSpPr txBox="1">
            <a:spLocks noChangeArrowheads="1"/>
          </p:cNvSpPr>
          <p:nvPr/>
        </p:nvSpPr>
        <p:spPr bwMode="auto">
          <a:xfrm>
            <a:off x="4724400" y="2286000"/>
            <a:ext cx="4191000" cy="372268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void signal ( S )</a:t>
            </a:r>
          </a:p>
          <a:p>
            <a:pPr algn="just" eaLnBrk="1" fontAlgn="base" hangingPunct="1">
              <a:spcBef>
                <a:spcPct val="50000"/>
              </a:spcBef>
              <a:spcAft>
                <a:spcPct val="0"/>
              </a:spcAft>
            </a:pPr>
            <a:r>
              <a:rPr lang="en-US" altLang="zh-CN" b="1">
                <a:solidFill>
                  <a:srgbClr val="FF3300"/>
                </a:solidFill>
              </a:rPr>
              <a:t>struct semaphore S ;</a:t>
            </a:r>
          </a:p>
          <a:p>
            <a:pPr algn="just" eaLnBrk="1" fontAlgn="base" hangingPunct="1">
              <a:spcBef>
                <a:spcPct val="50000"/>
              </a:spcBef>
              <a:spcAft>
                <a:spcPct val="0"/>
              </a:spcAft>
            </a:pPr>
            <a:r>
              <a:rPr lang="en-US" altLang="zh-CN" b="1">
                <a:solidFill>
                  <a:srgbClr val="000000"/>
                </a:solidFill>
              </a:rPr>
              <a:t>{ S.value = S.value + 1 ;</a:t>
            </a:r>
          </a:p>
          <a:p>
            <a:pPr algn="just" eaLnBrk="1" fontAlgn="base" hangingPunct="1">
              <a:spcBef>
                <a:spcPct val="50000"/>
              </a:spcBef>
              <a:spcAft>
                <a:spcPct val="0"/>
              </a:spcAft>
            </a:pPr>
            <a:r>
              <a:rPr lang="en-US" altLang="zh-CN" b="1">
                <a:solidFill>
                  <a:srgbClr val="000000"/>
                </a:solidFill>
              </a:rPr>
              <a:t>if  ( S.value &lt;= 0 )    </a:t>
            </a:r>
          </a:p>
          <a:p>
            <a:pPr algn="just" eaLnBrk="1" fontAlgn="base" hangingPunct="1">
              <a:spcBef>
                <a:spcPct val="50000"/>
              </a:spcBef>
              <a:spcAft>
                <a:spcPct val="0"/>
              </a:spcAft>
            </a:pPr>
            <a:r>
              <a:rPr lang="en-US" altLang="zh-CN" b="1">
                <a:solidFill>
                  <a:srgbClr val="000000"/>
                </a:solidFill>
              </a:rPr>
              <a:t>       wakeup ( S.L ) ;  </a:t>
            </a:r>
          </a:p>
          <a:p>
            <a:pPr algn="just" eaLnBrk="1" fontAlgn="base" hangingPunct="1">
              <a:spcBef>
                <a:spcPct val="70000"/>
              </a:spcBef>
              <a:spcAft>
                <a:spcPct val="0"/>
              </a:spcAft>
            </a:pPr>
            <a:r>
              <a:rPr lang="en-US" altLang="zh-CN" sz="2000" b="1">
                <a:solidFill>
                  <a:srgbClr val="CC6600"/>
                </a:solidFill>
              </a:rPr>
              <a:t>/*</a:t>
            </a:r>
            <a:r>
              <a:rPr lang="zh-CN" altLang="en-US" sz="2000" b="1">
                <a:solidFill>
                  <a:srgbClr val="CC6600"/>
                </a:solidFill>
                <a:latin typeface="Times New Roman" pitchFamily="18" charset="0"/>
              </a:rPr>
              <a:t>唤醒第一个等待的进程</a:t>
            </a:r>
            <a:r>
              <a:rPr lang="zh-CN" altLang="en-US" sz="2000" b="1">
                <a:solidFill>
                  <a:srgbClr val="CC6600"/>
                </a:solidFill>
              </a:rPr>
              <a:t> *</a:t>
            </a:r>
            <a:r>
              <a:rPr lang="en-US" altLang="zh-CN" sz="2000" b="1">
                <a:solidFill>
                  <a:srgbClr val="CC6600"/>
                </a:solidFill>
              </a:rPr>
              <a:t>/</a:t>
            </a:r>
          </a:p>
          <a:p>
            <a:pPr eaLnBrk="1" fontAlgn="base" hangingPunct="1">
              <a:spcBef>
                <a:spcPct val="50000"/>
              </a:spcBef>
              <a:spcAft>
                <a:spcPct val="0"/>
              </a:spcAft>
            </a:pPr>
            <a:r>
              <a:rPr lang="en-US" altLang="zh-CN" b="1">
                <a:solidFill>
                  <a:srgbClr val="000000"/>
                </a:solidFill>
              </a:rPr>
              <a:t>} </a:t>
            </a:r>
          </a:p>
        </p:txBody>
      </p:sp>
      <p:sp>
        <p:nvSpPr>
          <p:cNvPr id="124934" name="Text Box 6"/>
          <p:cNvSpPr txBox="1">
            <a:spLocks noChangeArrowheads="1"/>
          </p:cNvSpPr>
          <p:nvPr/>
        </p:nvSpPr>
        <p:spPr bwMode="auto">
          <a:xfrm>
            <a:off x="1600200" y="6134100"/>
            <a:ext cx="914400" cy="461665"/>
          </a:xfrm>
          <a:prstGeom prst="rect">
            <a:avLst/>
          </a:prstGeom>
          <a:solidFill>
            <a:schemeClr val="accent6">
              <a:lumMod val="60000"/>
              <a:lumOff val="40000"/>
            </a:schemeClr>
          </a:solidFill>
          <a:ln w="38100">
            <a:solidFill>
              <a:srgbClr val="FF99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P(S)</a:t>
            </a:r>
          </a:p>
        </p:txBody>
      </p:sp>
      <p:sp>
        <p:nvSpPr>
          <p:cNvPr id="124935" name="Text Box 7"/>
          <p:cNvSpPr txBox="1">
            <a:spLocks noChangeArrowheads="1"/>
          </p:cNvSpPr>
          <p:nvPr/>
        </p:nvSpPr>
        <p:spPr bwMode="auto">
          <a:xfrm>
            <a:off x="6172200" y="6134100"/>
            <a:ext cx="914400" cy="461665"/>
          </a:xfrm>
          <a:prstGeom prst="rect">
            <a:avLst/>
          </a:prstGeom>
          <a:solidFill>
            <a:schemeClr val="accent6">
              <a:lumMod val="60000"/>
              <a:lumOff val="40000"/>
            </a:schemeClr>
          </a:solidFill>
          <a:ln w="38100">
            <a:solidFill>
              <a:srgbClr val="FF99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V(S)</a:t>
            </a:r>
          </a:p>
        </p:txBody>
      </p:sp>
      <p:sp>
        <p:nvSpPr>
          <p:cNvPr id="124936" name="AutoShape 8"/>
          <p:cNvSpPr>
            <a:spLocks noChangeArrowheads="1"/>
          </p:cNvSpPr>
          <p:nvPr/>
        </p:nvSpPr>
        <p:spPr bwMode="auto">
          <a:xfrm>
            <a:off x="5105400" y="533400"/>
            <a:ext cx="2719388" cy="838200"/>
          </a:xfrm>
          <a:prstGeom prst="wedgeRectCallout">
            <a:avLst>
              <a:gd name="adj1" fmla="val -107676"/>
              <a:gd name="adj2" fmla="val 300759"/>
            </a:avLst>
          </a:prstGeom>
          <a:solidFill>
            <a:schemeClr val="accent6">
              <a:lumMod val="60000"/>
              <a:lumOff val="40000"/>
              <a:alpha val="50000"/>
            </a:schemeClr>
          </a:solidFill>
          <a:ln w="9525">
            <a:solidFill>
              <a:schemeClr val="tx1"/>
            </a:solidFill>
            <a:miter lim="800000"/>
            <a:headEnd/>
            <a:tailEnd/>
          </a:ln>
          <a:effectLst/>
          <a:extLst/>
        </p:spPr>
        <p:txBody>
          <a:bodyPr lIns="54000" rIns="54000"/>
          <a:lstStyle/>
          <a:p>
            <a:pPr algn="ctr" fontAlgn="base">
              <a:spcBef>
                <a:spcPct val="0"/>
              </a:spcBef>
              <a:spcAft>
                <a:spcPct val="0"/>
              </a:spcAft>
            </a:pPr>
            <a:r>
              <a:rPr kumimoji="1" lang="en-US" altLang="zh-CN" sz="2000" b="1">
                <a:solidFill>
                  <a:srgbClr val="000000"/>
                </a:solidFill>
              </a:rPr>
              <a:t>S.value</a:t>
            </a:r>
            <a:r>
              <a:rPr kumimoji="1" lang="zh-CN" altLang="en-US" sz="2000" b="1">
                <a:solidFill>
                  <a:srgbClr val="000000"/>
                </a:solidFill>
                <a:latin typeface="宋体" pitchFamily="2" charset="-122"/>
              </a:rPr>
              <a:t>的初值表示系统中某类资源的数目。</a:t>
            </a:r>
            <a:r>
              <a:rPr kumimoji="1" lang="zh-CN" altLang="en-US" sz="2000" b="1">
                <a:solidFill>
                  <a:srgbClr val="000000"/>
                </a:solidFill>
              </a:rPr>
              <a:t> </a:t>
            </a:r>
          </a:p>
        </p:txBody>
      </p:sp>
    </p:spTree>
    <p:extLst>
      <p:ext uri="{BB962C8B-B14F-4D97-AF65-F5344CB8AC3E}">
        <p14:creationId xmlns:p14="http://schemas.microsoft.com/office/powerpoint/2010/main" val="631125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24933"/>
                                        </p:tgtEl>
                                        <p:attrNameLst>
                                          <p:attrName>style.visibility</p:attrName>
                                        </p:attrNameLst>
                                      </p:cBhvr>
                                      <p:to>
                                        <p:strVal val="visible"/>
                                      </p:to>
                                    </p:set>
                                    <p:animEffect transition="in" filter="wipe(up)">
                                      <p:cBhvr>
                                        <p:cTn id="10" dur="500"/>
                                        <p:tgtEl>
                                          <p:spTgt spid="124933"/>
                                        </p:tgtEl>
                                      </p:cBhvr>
                                    </p:animEffect>
                                  </p:childTnLst>
                                </p:cTn>
                              </p:par>
                            </p:childTnLst>
                          </p:cTn>
                        </p:par>
                        <p:par>
                          <p:cTn id="11" fill="hold" nodeType="afterGroup">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24934"/>
                                        </p:tgtEl>
                                        <p:attrNameLst>
                                          <p:attrName>style.visibility</p:attrName>
                                        </p:attrNameLst>
                                      </p:cBhvr>
                                      <p:to>
                                        <p:strVal val="visible"/>
                                      </p:to>
                                    </p:set>
                                    <p:anim calcmode="lin" valueType="num">
                                      <p:cBhvr additive="base">
                                        <p:cTn id="14" dur="500" fill="hold"/>
                                        <p:tgtEl>
                                          <p:spTgt spid="124934"/>
                                        </p:tgtEl>
                                        <p:attrNameLst>
                                          <p:attrName>ppt_x</p:attrName>
                                        </p:attrNameLst>
                                      </p:cBhvr>
                                      <p:tavLst>
                                        <p:tav tm="0">
                                          <p:val>
                                            <p:strVal val="#ppt_x"/>
                                          </p:val>
                                        </p:tav>
                                        <p:tav tm="100000">
                                          <p:val>
                                            <p:strVal val="#ppt_x"/>
                                          </p:val>
                                        </p:tav>
                                      </p:tavLst>
                                    </p:anim>
                                    <p:anim calcmode="lin" valueType="num">
                                      <p:cBhvr additive="base">
                                        <p:cTn id="15" dur="500" fill="hold"/>
                                        <p:tgtEl>
                                          <p:spTgt spid="124934"/>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24935"/>
                                        </p:tgtEl>
                                        <p:attrNameLst>
                                          <p:attrName>style.visibility</p:attrName>
                                        </p:attrNameLst>
                                      </p:cBhvr>
                                      <p:to>
                                        <p:strVal val="visible"/>
                                      </p:to>
                                    </p:set>
                                    <p:anim calcmode="lin" valueType="num">
                                      <p:cBhvr additive="base">
                                        <p:cTn id="19" dur="500" fill="hold"/>
                                        <p:tgtEl>
                                          <p:spTgt spid="124935"/>
                                        </p:tgtEl>
                                        <p:attrNameLst>
                                          <p:attrName>ppt_x</p:attrName>
                                        </p:attrNameLst>
                                      </p:cBhvr>
                                      <p:tavLst>
                                        <p:tav tm="0">
                                          <p:val>
                                            <p:strVal val="#ppt_x"/>
                                          </p:val>
                                        </p:tav>
                                        <p:tav tm="100000">
                                          <p:val>
                                            <p:strVal val="#ppt_x"/>
                                          </p:val>
                                        </p:tav>
                                      </p:tavLst>
                                    </p:anim>
                                    <p:anim calcmode="lin" valueType="num">
                                      <p:cBhvr additive="base">
                                        <p:cTn id="20"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4936"/>
                                        </p:tgtEl>
                                        <p:attrNameLst>
                                          <p:attrName>style.visibility</p:attrName>
                                        </p:attrNameLst>
                                      </p:cBhvr>
                                      <p:to>
                                        <p:strVal val="visible"/>
                                      </p:to>
                                    </p:set>
                                    <p:anim calcmode="lin" valueType="num">
                                      <p:cBhvr additive="base">
                                        <p:cTn id="25" dur="500" fill="hold"/>
                                        <p:tgtEl>
                                          <p:spTgt spid="124936"/>
                                        </p:tgtEl>
                                        <p:attrNameLst>
                                          <p:attrName>ppt_x</p:attrName>
                                        </p:attrNameLst>
                                      </p:cBhvr>
                                      <p:tavLst>
                                        <p:tav tm="0">
                                          <p:val>
                                            <p:strVal val="#ppt_x"/>
                                          </p:val>
                                        </p:tav>
                                        <p:tav tm="100000">
                                          <p:val>
                                            <p:strVal val="#ppt_x"/>
                                          </p:val>
                                        </p:tav>
                                      </p:tavLst>
                                    </p:anim>
                                    <p:anim calcmode="lin" valueType="num">
                                      <p:cBhvr additive="base">
                                        <p:cTn id="26" dur="500" fill="hold"/>
                                        <p:tgtEl>
                                          <p:spTgt spid="1249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P spid="124933" grpId="0" animBg="1" autoUpdateAnimBg="0"/>
      <p:bldP spid="124934" grpId="0" animBg="1" autoUpdateAnimBg="0"/>
      <p:bldP spid="124935" grpId="0" animBg="1" autoUpdateAnimBg="0"/>
      <p:bldP spid="12493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4707000-0D8A-4049-B0FA-62921D556D67}" type="slidenum">
              <a:rPr lang="en-US" altLang="zh-CN"/>
              <a:pPr>
                <a:defRPr/>
              </a:pPr>
              <a:t>48</a:t>
            </a:fld>
            <a:endParaRPr lang="en-US" altLang="zh-CN"/>
          </a:p>
        </p:txBody>
      </p:sp>
      <p:sp>
        <p:nvSpPr>
          <p:cNvPr id="102403" name="Text Box 2"/>
          <p:cNvSpPr txBox="1">
            <a:spLocks noChangeArrowheads="1"/>
          </p:cNvSpPr>
          <p:nvPr/>
        </p:nvSpPr>
        <p:spPr bwMode="auto">
          <a:xfrm>
            <a:off x="587375" y="504825"/>
            <a:ext cx="6718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wait</a:t>
            </a:r>
            <a:r>
              <a:rPr lang="zh-CN" altLang="en-US" sz="3200" b="1">
                <a:solidFill>
                  <a:srgbClr val="0000FF"/>
                </a:solidFill>
              </a:rPr>
              <a:t>和</a:t>
            </a:r>
            <a:r>
              <a:rPr lang="en-US" altLang="zh-CN" sz="3200" b="1">
                <a:solidFill>
                  <a:srgbClr val="0000FF"/>
                </a:solidFill>
              </a:rPr>
              <a:t>signal</a:t>
            </a:r>
            <a:r>
              <a:rPr lang="zh-CN" altLang="en-US" sz="3200" b="1">
                <a:solidFill>
                  <a:srgbClr val="0000FF"/>
                </a:solidFill>
                <a:latin typeface="宋体" pitchFamily="2" charset="-122"/>
              </a:rPr>
              <a:t>操作的物理意义：</a:t>
            </a:r>
          </a:p>
        </p:txBody>
      </p:sp>
      <p:sp>
        <p:nvSpPr>
          <p:cNvPr id="102404" name="Text Box 3"/>
          <p:cNvSpPr txBox="1">
            <a:spLocks noChangeArrowheads="1"/>
          </p:cNvSpPr>
          <p:nvPr/>
        </p:nvSpPr>
        <p:spPr bwMode="auto">
          <a:xfrm>
            <a:off x="533400" y="162880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Times New Roman" pitchFamily="18" charset="0"/>
              </a:rPr>
              <a:t>对信号量</a:t>
            </a:r>
            <a:r>
              <a:rPr lang="en-US" altLang="zh-CN" sz="2800" b="1" dirty="0">
                <a:solidFill>
                  <a:srgbClr val="000000"/>
                </a:solidFill>
                <a:latin typeface="Times New Roman" pitchFamily="18" charset="0"/>
              </a:rPr>
              <a:t>S</a:t>
            </a:r>
            <a:r>
              <a:rPr lang="zh-CN" altLang="en-US" sz="2800" b="1" dirty="0">
                <a:solidFill>
                  <a:srgbClr val="000000"/>
                </a:solidFill>
                <a:latin typeface="Times New Roman" pitchFamily="18" charset="0"/>
              </a:rPr>
              <a:t>的每次</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操作，意味着进程请求一个该类临界资源，因此描述为</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=S.value-1</a:t>
            </a:r>
            <a:r>
              <a:rPr lang="zh-CN" altLang="en-US" sz="2800" b="1" dirty="0">
                <a:solidFill>
                  <a:srgbClr val="000000"/>
                </a:solidFill>
                <a:latin typeface="Times New Roman" pitchFamily="18" charset="0"/>
              </a:rPr>
              <a:t>；当</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&lt;0</a:t>
            </a:r>
            <a:r>
              <a:rPr lang="zh-CN" altLang="en-US" sz="2800" b="1" dirty="0">
                <a:solidFill>
                  <a:srgbClr val="000000"/>
                </a:solidFill>
                <a:latin typeface="Times New Roman" pitchFamily="18" charset="0"/>
              </a:rPr>
              <a:t>时，表示该类资源已分配完，因此进程应调用</a:t>
            </a:r>
            <a:r>
              <a:rPr lang="en-US" altLang="zh-CN" sz="2800" b="1" dirty="0">
                <a:solidFill>
                  <a:srgbClr val="000000"/>
                </a:solidFill>
                <a:latin typeface="Times New Roman" pitchFamily="18" charset="0"/>
              </a:rPr>
              <a:t>block</a:t>
            </a:r>
            <a:r>
              <a:rPr lang="zh-CN" altLang="en-US" sz="2800" b="1" dirty="0">
                <a:solidFill>
                  <a:srgbClr val="000000"/>
                </a:solidFill>
                <a:latin typeface="Times New Roman" pitchFamily="18" charset="0"/>
              </a:rPr>
              <a:t>原语进行自我阻塞，放弃处理机，并插入到信号量链表</a:t>
            </a:r>
            <a:r>
              <a:rPr lang="en-US" altLang="zh-CN" sz="2800" b="1" dirty="0">
                <a:solidFill>
                  <a:srgbClr val="000000"/>
                </a:solidFill>
                <a:latin typeface="Times New Roman" pitchFamily="18" charset="0"/>
              </a:rPr>
              <a:t>S.L(</a:t>
            </a:r>
            <a:r>
              <a:rPr lang="zh-CN" altLang="en-US" sz="2800" b="1" dirty="0">
                <a:solidFill>
                  <a:srgbClr val="000000"/>
                </a:solidFill>
                <a:latin typeface="Times New Roman" pitchFamily="18" charset="0"/>
              </a:rPr>
              <a:t>阻塞队列</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中。可见该机制遵循了“让权等待”准则</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p:txBody>
      </p:sp>
      <p:sp>
        <p:nvSpPr>
          <p:cNvPr id="125956" name="Text Box 4"/>
          <p:cNvSpPr txBox="1">
            <a:spLocks noChangeArrowheads="1"/>
          </p:cNvSpPr>
          <p:nvPr/>
        </p:nvSpPr>
        <p:spPr bwMode="auto">
          <a:xfrm>
            <a:off x="762000" y="4581128"/>
            <a:ext cx="7772400" cy="1636713"/>
          </a:xfrm>
          <a:prstGeom prst="rect">
            <a:avLst/>
          </a:prstGeom>
          <a:noFill/>
          <a:ln w="2857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5000"/>
              </a:spcBef>
              <a:spcAft>
                <a:spcPct val="0"/>
              </a:spcAft>
            </a:pPr>
            <a:r>
              <a:rPr lang="en-US" altLang="zh-CN" sz="2000" b="1" dirty="0">
                <a:solidFill>
                  <a:srgbClr val="FF3300"/>
                </a:solidFill>
              </a:rPr>
              <a:t>▲</a:t>
            </a:r>
            <a:r>
              <a:rPr lang="en-US" altLang="zh-CN" b="1" dirty="0" err="1">
                <a:solidFill>
                  <a:srgbClr val="000000"/>
                </a:solidFill>
              </a:rPr>
              <a:t>S.value</a:t>
            </a:r>
            <a:r>
              <a:rPr lang="zh-CN" altLang="en-US" b="1" dirty="0">
                <a:solidFill>
                  <a:srgbClr val="000000"/>
                </a:solidFill>
                <a:latin typeface="Times New Roman" pitchFamily="18" charset="0"/>
              </a:rPr>
              <a:t>的初值表示系统中某类资源的数目。</a:t>
            </a:r>
            <a:r>
              <a:rPr lang="en-US" altLang="zh-CN" b="1" dirty="0">
                <a:solidFill>
                  <a:srgbClr val="000000"/>
                </a:solidFill>
                <a:latin typeface="Times New Roman" pitchFamily="18" charset="0"/>
              </a:rPr>
              <a:t>——</a:t>
            </a:r>
            <a:r>
              <a:rPr lang="zh-CN" altLang="en-US" b="1" dirty="0">
                <a:solidFill>
                  <a:srgbClr val="FF0000"/>
                </a:solidFill>
                <a:latin typeface="Times New Roman" pitchFamily="18" charset="0"/>
              </a:rPr>
              <a:t>资源信号量</a:t>
            </a:r>
            <a:r>
              <a:rPr lang="zh-CN" altLang="en-US" b="1" dirty="0">
                <a:solidFill>
                  <a:srgbClr val="000000"/>
                </a:solidFill>
                <a:latin typeface="Times New Roman" pitchFamily="18" charset="0"/>
              </a:rPr>
              <a:t>。</a:t>
            </a:r>
            <a:endParaRPr lang="zh-CN" altLang="en-US" b="1" dirty="0">
              <a:solidFill>
                <a:srgbClr val="000000"/>
              </a:solidFill>
            </a:endParaRPr>
          </a:p>
          <a:p>
            <a:pPr eaLnBrk="1" fontAlgn="base" hangingPunct="1">
              <a:spcBef>
                <a:spcPct val="15000"/>
              </a:spcBef>
              <a:spcAft>
                <a:spcPct val="0"/>
              </a:spcAft>
            </a:pPr>
            <a:r>
              <a:rPr lang="zh-CN" altLang="en-US" sz="2000" b="1" dirty="0">
                <a:solidFill>
                  <a:srgbClr val="000000"/>
                </a:solidFill>
              </a:rPr>
              <a:t>  </a:t>
            </a:r>
            <a:r>
              <a:rPr lang="zh-CN" altLang="en-US" sz="2000" b="1" dirty="0">
                <a:solidFill>
                  <a:srgbClr val="FF3300"/>
                </a:solidFill>
              </a:rPr>
              <a:t>▲</a:t>
            </a:r>
            <a:r>
              <a:rPr lang="en-US" altLang="zh-CN" b="1" dirty="0" err="1">
                <a:solidFill>
                  <a:srgbClr val="000000"/>
                </a:solidFill>
              </a:rPr>
              <a:t>S.value</a:t>
            </a:r>
            <a:r>
              <a:rPr lang="zh-CN" altLang="en-US" b="1" dirty="0">
                <a:solidFill>
                  <a:srgbClr val="000000"/>
                </a:solidFill>
                <a:latin typeface="宋体" pitchFamily="2" charset="-122"/>
              </a:rPr>
              <a:t>的初值为</a:t>
            </a:r>
            <a:r>
              <a:rPr lang="en-US" altLang="zh-CN" b="1" dirty="0">
                <a:solidFill>
                  <a:srgbClr val="000000"/>
                </a:solidFill>
              </a:rPr>
              <a:t>1</a:t>
            </a:r>
            <a:r>
              <a:rPr lang="zh-CN" altLang="en-US" b="1" dirty="0">
                <a:solidFill>
                  <a:srgbClr val="000000"/>
                </a:solidFill>
                <a:latin typeface="宋体" pitchFamily="2" charset="-122"/>
              </a:rPr>
              <a:t>，表示只允许一个进程访问，此时信号量转化为</a:t>
            </a:r>
            <a:r>
              <a:rPr lang="zh-CN" altLang="en-US" b="1" dirty="0">
                <a:solidFill>
                  <a:srgbClr val="FF0000"/>
                </a:solidFill>
                <a:latin typeface="宋体" pitchFamily="2" charset="-122"/>
              </a:rPr>
              <a:t>互斥信号量</a:t>
            </a:r>
            <a:r>
              <a:rPr lang="zh-CN" altLang="en-US" b="1" dirty="0">
                <a:solidFill>
                  <a:srgbClr val="000000"/>
                </a:solidFill>
                <a:latin typeface="宋体" pitchFamily="2" charset="-122"/>
              </a:rPr>
              <a:t>。</a:t>
            </a:r>
            <a:r>
              <a:rPr lang="zh-CN" altLang="en-US" b="1" dirty="0">
                <a:solidFill>
                  <a:srgbClr val="000000"/>
                </a:solidFill>
              </a:rPr>
              <a:t> </a:t>
            </a:r>
          </a:p>
        </p:txBody>
      </p:sp>
    </p:spTree>
    <p:extLst>
      <p:ext uri="{BB962C8B-B14F-4D97-AF65-F5344CB8AC3E}">
        <p14:creationId xmlns:p14="http://schemas.microsoft.com/office/powerpoint/2010/main" val="13373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p:cTn id="7" dur="1000" fill="hold"/>
                                        <p:tgtEl>
                                          <p:spTgt spid="125956"/>
                                        </p:tgtEl>
                                        <p:attrNameLst>
                                          <p:attrName>ppt_w</p:attrName>
                                        </p:attrNameLst>
                                      </p:cBhvr>
                                      <p:tavLst>
                                        <p:tav tm="0">
                                          <p:val>
                                            <p:fltVal val="0"/>
                                          </p:val>
                                        </p:tav>
                                        <p:tav tm="100000">
                                          <p:val>
                                            <p:strVal val="#ppt_w"/>
                                          </p:val>
                                        </p:tav>
                                      </p:tavLst>
                                    </p:anim>
                                    <p:anim calcmode="lin" valueType="num">
                                      <p:cBhvr>
                                        <p:cTn id="8" dur="1000" fill="hold"/>
                                        <p:tgtEl>
                                          <p:spTgt spid="125956"/>
                                        </p:tgtEl>
                                        <p:attrNameLst>
                                          <p:attrName>ppt_h</p:attrName>
                                        </p:attrNameLst>
                                      </p:cBhvr>
                                      <p:tavLst>
                                        <p:tav tm="0">
                                          <p:val>
                                            <p:fltVal val="0"/>
                                          </p:val>
                                        </p:tav>
                                        <p:tav tm="100000">
                                          <p:val>
                                            <p:strVal val="#ppt_h"/>
                                          </p:val>
                                        </p:tav>
                                      </p:tavLst>
                                    </p:anim>
                                    <p:anim calcmode="lin" valueType="num">
                                      <p:cBhvr>
                                        <p:cTn id="9" dur="1000" fill="hold"/>
                                        <p:tgtEl>
                                          <p:spTgt spid="1259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59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323528" y="404664"/>
            <a:ext cx="6019800" cy="762000"/>
          </a:xfrm>
        </p:spPr>
        <p:txBody>
          <a:bodyPr/>
          <a:lstStyle/>
          <a:p>
            <a:pPr eaLnBrk="1" hangingPunct="1"/>
            <a:r>
              <a:rPr lang="en-US" altLang="zh-CN" sz="4000" dirty="0" smtClean="0"/>
              <a:t>2.4.4  </a:t>
            </a:r>
            <a:r>
              <a:rPr lang="zh-CN" altLang="en-US" sz="4000" dirty="0" smtClean="0">
                <a:latin typeface="宋体" pitchFamily="2" charset="-122"/>
              </a:rPr>
              <a:t>信号量的应用</a:t>
            </a:r>
          </a:p>
        </p:txBody>
      </p:sp>
      <p:sp>
        <p:nvSpPr>
          <p:cNvPr id="8" name="灯片编号占位符 5"/>
          <p:cNvSpPr>
            <a:spLocks noGrp="1"/>
          </p:cNvSpPr>
          <p:nvPr>
            <p:ph type="sldNum" sz="quarter" idx="12"/>
          </p:nvPr>
        </p:nvSpPr>
        <p:spPr/>
        <p:txBody>
          <a:bodyPr/>
          <a:lstStyle/>
          <a:p>
            <a:pPr>
              <a:defRPr/>
            </a:pPr>
            <a:fld id="{5739E6A6-9319-491C-B5CF-6797B0201D4D}" type="slidenum">
              <a:rPr lang="en-US" altLang="zh-CN"/>
              <a:pPr>
                <a:defRPr/>
              </a:pPr>
              <a:t>49</a:t>
            </a:fld>
            <a:endParaRPr lang="en-US" altLang="zh-CN"/>
          </a:p>
        </p:txBody>
      </p:sp>
      <p:sp>
        <p:nvSpPr>
          <p:cNvPr id="103428" name="Text Box 3"/>
          <p:cNvSpPr txBox="1">
            <a:spLocks noChangeArrowheads="1"/>
          </p:cNvSpPr>
          <p:nvPr/>
        </p:nvSpPr>
        <p:spPr bwMode="auto">
          <a:xfrm>
            <a:off x="609599" y="1481411"/>
            <a:ext cx="585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CC6600"/>
                </a:solidFill>
                <a:latin typeface="黑体" pitchFamily="2" charset="-122"/>
                <a:ea typeface="黑体" pitchFamily="2" charset="-122"/>
              </a:rPr>
              <a:t>1</a:t>
            </a:r>
            <a:r>
              <a:rPr lang="zh-CN" altLang="en-US" sz="3200" b="1" dirty="0">
                <a:solidFill>
                  <a:srgbClr val="CC6600"/>
                </a:solidFill>
                <a:latin typeface="黑体" pitchFamily="2" charset="-122"/>
                <a:ea typeface="黑体" pitchFamily="2" charset="-122"/>
              </a:rPr>
              <a:t>．利用信号量实现进程互斥 </a:t>
            </a:r>
          </a:p>
        </p:txBody>
      </p:sp>
      <p:sp>
        <p:nvSpPr>
          <p:cNvPr id="103429" name="Text Box 4"/>
          <p:cNvSpPr txBox="1">
            <a:spLocks noChangeArrowheads="1"/>
          </p:cNvSpPr>
          <p:nvPr/>
        </p:nvSpPr>
        <p:spPr bwMode="auto">
          <a:xfrm>
            <a:off x="762000" y="2060848"/>
            <a:ext cx="3271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黑体" pitchFamily="2" charset="-122"/>
                <a:ea typeface="黑体" pitchFamily="2" charset="-122"/>
              </a:rPr>
              <a:t>方法要点： </a:t>
            </a:r>
          </a:p>
        </p:txBody>
      </p:sp>
      <p:sp>
        <p:nvSpPr>
          <p:cNvPr id="126981" name="Text Box 5"/>
          <p:cNvSpPr txBox="1">
            <a:spLocks noChangeArrowheads="1"/>
          </p:cNvSpPr>
          <p:nvPr/>
        </p:nvSpPr>
        <p:spPr bwMode="auto">
          <a:xfrm>
            <a:off x="685800" y="2780928"/>
            <a:ext cx="7924800"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CC3300"/>
              </a:buClr>
              <a:buFont typeface="Wingdings" pitchFamily="2" charset="2"/>
              <a:buChar char="n"/>
            </a:pPr>
            <a:r>
              <a:rPr lang="zh-CN" altLang="en-US" sz="2800" b="1" dirty="0">
                <a:solidFill>
                  <a:srgbClr val="000000"/>
                </a:solidFill>
                <a:latin typeface="Times New Roman" pitchFamily="18" charset="0"/>
              </a:rPr>
              <a:t>为临界资源设置一个互斥信号量</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 </a:t>
            </a:r>
          </a:p>
          <a:p>
            <a:pPr eaLnBrk="1" fontAlgn="base" hangingPunct="1">
              <a:spcBef>
                <a:spcPct val="25000"/>
              </a:spcBef>
              <a:spcAft>
                <a:spcPct val="0"/>
              </a:spcAft>
              <a:buClr>
                <a:srgbClr val="CC3300"/>
              </a:buClr>
              <a:buFont typeface="Wingdings" pitchFamily="2" charset="2"/>
              <a:buChar char="n"/>
            </a:pPr>
            <a:r>
              <a:rPr lang="zh-CN" altLang="en-US" sz="2800" b="1" dirty="0">
                <a:solidFill>
                  <a:srgbClr val="000000"/>
                </a:solidFill>
                <a:latin typeface="Times New Roman" pitchFamily="18" charset="0"/>
              </a:rPr>
              <a:t>各进程访问该资源的临界区置于</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）和</a:t>
            </a:r>
            <a:r>
              <a:rPr lang="en-US" altLang="zh-CN" sz="2800" b="1" dirty="0">
                <a:solidFill>
                  <a:srgbClr val="000000"/>
                </a:solidFill>
                <a:latin typeface="Times New Roman" pitchFamily="18" charset="0"/>
              </a:rPr>
              <a:t>signal</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）之间即可。 </a:t>
            </a:r>
          </a:p>
        </p:txBody>
      </p:sp>
      <p:sp>
        <p:nvSpPr>
          <p:cNvPr id="126982" name="AutoShape 6"/>
          <p:cNvSpPr>
            <a:spLocks noChangeArrowheads="1"/>
          </p:cNvSpPr>
          <p:nvPr/>
        </p:nvSpPr>
        <p:spPr bwMode="auto">
          <a:xfrm>
            <a:off x="3997325" y="5397500"/>
            <a:ext cx="4953000" cy="1066800"/>
          </a:xfrm>
          <a:prstGeom prst="wedgeRoundRectCallout">
            <a:avLst>
              <a:gd name="adj1" fmla="val -56330"/>
              <a:gd name="adj2" fmla="val -120948"/>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400" b="1">
                <a:solidFill>
                  <a:srgbClr val="000000"/>
                </a:solidFill>
              </a:rPr>
              <a:t>wait</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进入区</a:t>
            </a:r>
          </a:p>
          <a:p>
            <a:pPr algn="ctr" fontAlgn="base">
              <a:spcBef>
                <a:spcPct val="0"/>
              </a:spcBef>
              <a:spcAft>
                <a:spcPct val="0"/>
              </a:spcAft>
            </a:pPr>
            <a:r>
              <a:rPr kumimoji="1" lang="en-US" altLang="zh-CN" sz="2400" b="1">
                <a:solidFill>
                  <a:srgbClr val="000000"/>
                </a:solidFill>
              </a:rPr>
              <a:t>signal</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退出区</a:t>
            </a:r>
          </a:p>
        </p:txBody>
      </p:sp>
      <p:sp>
        <p:nvSpPr>
          <p:cNvPr id="126983" name="Text Box 7"/>
          <p:cNvSpPr txBox="1">
            <a:spLocks noChangeArrowheads="1"/>
          </p:cNvSpPr>
          <p:nvPr/>
        </p:nvSpPr>
        <p:spPr bwMode="auto">
          <a:xfrm>
            <a:off x="1066800" y="5867400"/>
            <a:ext cx="2743200" cy="523220"/>
          </a:xfrm>
          <a:prstGeom prst="rect">
            <a:avLst/>
          </a:prstGeom>
          <a:solidFill>
            <a:schemeClr val="accent6">
              <a:lumMod val="60000"/>
              <a:lumOff val="40000"/>
            </a:schemeClr>
          </a:solidFill>
          <a:ln w="38100">
            <a:solidFill>
              <a:srgbClr val="CC66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ea typeface="楷体_GB2312" pitchFamily="49" charset="-122"/>
              </a:rPr>
              <a:t>请看下页的例子</a:t>
            </a:r>
          </a:p>
        </p:txBody>
      </p:sp>
    </p:spTree>
    <p:extLst>
      <p:ext uri="{BB962C8B-B14F-4D97-AF65-F5344CB8AC3E}">
        <p14:creationId xmlns:p14="http://schemas.microsoft.com/office/powerpoint/2010/main" val="255338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up)">
                                      <p:cBhvr>
                                        <p:cTn id="7" dur="500"/>
                                        <p:tgtEl>
                                          <p:spTgt spid="1269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6981">
                                            <p:txEl>
                                              <p:pRg st="1" end="1"/>
                                            </p:txEl>
                                          </p:spTgt>
                                        </p:tgtEl>
                                        <p:attrNameLst>
                                          <p:attrName>style.visibility</p:attrName>
                                        </p:attrNameLst>
                                      </p:cBhvr>
                                      <p:to>
                                        <p:strVal val="visible"/>
                                      </p:to>
                                    </p:set>
                                    <p:animEffect transition="in" filter="wipe(up)">
                                      <p:cBhvr>
                                        <p:cTn id="12" dur="500"/>
                                        <p:tgtEl>
                                          <p:spTgt spid="1269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6982"/>
                                        </p:tgtEl>
                                        <p:attrNameLst>
                                          <p:attrName>style.visibility</p:attrName>
                                        </p:attrNameLst>
                                      </p:cBhvr>
                                      <p:to>
                                        <p:strVal val="visible"/>
                                      </p:to>
                                    </p:set>
                                    <p:anim calcmode="lin" valueType="num">
                                      <p:cBhvr additive="base">
                                        <p:cTn id="17" dur="500" fill="hold"/>
                                        <p:tgtEl>
                                          <p:spTgt spid="126982"/>
                                        </p:tgtEl>
                                        <p:attrNameLst>
                                          <p:attrName>ppt_x</p:attrName>
                                        </p:attrNameLst>
                                      </p:cBhvr>
                                      <p:tavLst>
                                        <p:tav tm="0">
                                          <p:val>
                                            <p:strVal val="#ppt_x"/>
                                          </p:val>
                                        </p:tav>
                                        <p:tav tm="100000">
                                          <p:val>
                                            <p:strVal val="#ppt_x"/>
                                          </p:val>
                                        </p:tav>
                                      </p:tavLst>
                                    </p:anim>
                                    <p:anim calcmode="lin" valueType="num">
                                      <p:cBhvr additive="base">
                                        <p:cTn id="18" dur="500" fill="hold"/>
                                        <p:tgtEl>
                                          <p:spTgt spid="12698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5" presetClass="entr" presetSubtype="0" fill="hold" grpId="0" nodeType="afterEffect">
                                  <p:stCondLst>
                                    <p:cond delay="0"/>
                                  </p:stCondLst>
                                  <p:childTnLst>
                                    <p:set>
                                      <p:cBhvr>
                                        <p:cTn id="21" dur="1" fill="hold">
                                          <p:stCondLst>
                                            <p:cond delay="0"/>
                                          </p:stCondLst>
                                        </p:cTn>
                                        <p:tgtEl>
                                          <p:spTgt spid="126983"/>
                                        </p:tgtEl>
                                        <p:attrNameLst>
                                          <p:attrName>style.visibility</p:attrName>
                                        </p:attrNameLst>
                                      </p:cBhvr>
                                      <p:to>
                                        <p:strVal val="visible"/>
                                      </p:to>
                                    </p:set>
                                    <p:anim calcmode="lin" valueType="num">
                                      <p:cBhvr>
                                        <p:cTn id="22" dur="1000" fill="hold"/>
                                        <p:tgtEl>
                                          <p:spTgt spid="126983"/>
                                        </p:tgtEl>
                                        <p:attrNameLst>
                                          <p:attrName>ppt_w</p:attrName>
                                        </p:attrNameLst>
                                      </p:cBhvr>
                                      <p:tavLst>
                                        <p:tav tm="0">
                                          <p:val>
                                            <p:fltVal val="0"/>
                                          </p:val>
                                        </p:tav>
                                        <p:tav tm="100000">
                                          <p:val>
                                            <p:strVal val="#ppt_w"/>
                                          </p:val>
                                        </p:tav>
                                      </p:tavLst>
                                    </p:anim>
                                    <p:anim calcmode="lin" valueType="num">
                                      <p:cBhvr>
                                        <p:cTn id="23" dur="1000" fill="hold"/>
                                        <p:tgtEl>
                                          <p:spTgt spid="126983"/>
                                        </p:tgtEl>
                                        <p:attrNameLst>
                                          <p:attrName>ppt_h</p:attrName>
                                        </p:attrNameLst>
                                      </p:cBhvr>
                                      <p:tavLst>
                                        <p:tav tm="0">
                                          <p:val>
                                            <p:fltVal val="0"/>
                                          </p:val>
                                        </p:tav>
                                        <p:tav tm="100000">
                                          <p:val>
                                            <p:strVal val="#ppt_h"/>
                                          </p:val>
                                        </p:tav>
                                      </p:tavLst>
                                    </p:anim>
                                    <p:anim calcmode="lin" valueType="num">
                                      <p:cBhvr>
                                        <p:cTn id="24" dur="1000" fill="hold"/>
                                        <p:tgtEl>
                                          <p:spTgt spid="12698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2698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autoUpdateAnimBg="0"/>
      <p:bldP spid="126982" grpId="0" animBg="1" autoUpdateAnimBg="0"/>
      <p:bldP spid="12698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1597378" y="692696"/>
            <a:ext cx="5786437" cy="652462"/>
          </a:xfrm>
        </p:spPr>
        <p:txBody>
          <a:bodyPr/>
          <a:lstStyle/>
          <a:p>
            <a:pPr eaLnBrk="1" hangingPunct="1"/>
            <a:r>
              <a:rPr lang="zh-CN" altLang="en-US" sz="3600" dirty="0" smtClean="0">
                <a:latin typeface="黑体" pitchFamily="2" charset="-122"/>
                <a:ea typeface="黑体" pitchFamily="2" charset="-122"/>
              </a:rPr>
              <a:t>程序的并发执行及其特征</a:t>
            </a:r>
            <a:r>
              <a:rPr lang="zh-CN" altLang="en-US" sz="2800" dirty="0" smtClean="0"/>
              <a:t> </a:t>
            </a:r>
          </a:p>
        </p:txBody>
      </p:sp>
      <p:sp>
        <p:nvSpPr>
          <p:cNvPr id="5" name="灯片编号占位符 5"/>
          <p:cNvSpPr>
            <a:spLocks noGrp="1"/>
          </p:cNvSpPr>
          <p:nvPr>
            <p:ph type="sldNum" sz="quarter" idx="12"/>
          </p:nvPr>
        </p:nvSpPr>
        <p:spPr/>
        <p:txBody>
          <a:bodyPr/>
          <a:lstStyle/>
          <a:p>
            <a:pPr>
              <a:defRPr/>
            </a:pPr>
            <a:fld id="{6FFFBBBB-4DC1-4AB1-9303-DAA1C2D6673F}" type="slidenum">
              <a:rPr lang="en-US" altLang="zh-CN"/>
              <a:pPr>
                <a:defRPr/>
              </a:pPr>
              <a:t>5</a:t>
            </a:fld>
            <a:endParaRPr lang="en-US" altLang="zh-CN"/>
          </a:p>
        </p:txBody>
      </p:sp>
      <p:sp>
        <p:nvSpPr>
          <p:cNvPr id="63492" name="Text Box 3"/>
          <p:cNvSpPr txBox="1">
            <a:spLocks noChangeArrowheads="1"/>
          </p:cNvSpPr>
          <p:nvPr/>
        </p:nvSpPr>
        <p:spPr bwMode="auto">
          <a:xfrm>
            <a:off x="1143000" y="1700808"/>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00"/>
                </a:solidFill>
                <a:latin typeface="Times New Roman" pitchFamily="18" charset="0"/>
              </a:rPr>
              <a:t>程序的并发执行</a:t>
            </a:r>
            <a:r>
              <a:rPr lang="zh-CN" altLang="en-US" sz="3200" b="1" dirty="0">
                <a:solidFill>
                  <a:srgbClr val="000000"/>
                </a:solidFill>
                <a:latin typeface="宋体" pitchFamily="2" charset="-122"/>
              </a:rPr>
              <a:t>包括两层含义：</a:t>
            </a:r>
            <a:r>
              <a:rPr lang="zh-CN" altLang="en-US" dirty="0">
                <a:solidFill>
                  <a:srgbClr val="000000"/>
                </a:solidFill>
              </a:rPr>
              <a:t> </a:t>
            </a:r>
          </a:p>
        </p:txBody>
      </p:sp>
      <p:sp>
        <p:nvSpPr>
          <p:cNvPr id="63493" name="Text Box 4"/>
          <p:cNvSpPr txBox="1">
            <a:spLocks noChangeArrowheads="1"/>
          </p:cNvSpPr>
          <p:nvPr/>
        </p:nvSpPr>
        <p:spPr bwMode="auto">
          <a:xfrm>
            <a:off x="1143000" y="2492896"/>
            <a:ext cx="7010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对于一个程序来说，它的所有指令是按序执行的。（内部顺序性）</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对于多个</a:t>
            </a:r>
            <a:r>
              <a:rPr lang="zh-CN" altLang="en-US" sz="2800" b="1" dirty="0" smtClean="0">
                <a:solidFill>
                  <a:srgbClr val="000000"/>
                </a:solidFill>
                <a:latin typeface="宋体" pitchFamily="2" charset="-122"/>
              </a:rPr>
              <a:t>程序来说，是</a:t>
            </a:r>
            <a:r>
              <a:rPr lang="zh-CN" altLang="en-US" sz="2800" b="1" dirty="0">
                <a:solidFill>
                  <a:srgbClr val="000000"/>
                </a:solidFill>
                <a:latin typeface="宋体" pitchFamily="2" charset="-122"/>
              </a:rPr>
              <a:t>交叉执行的。（外部并发性）</a:t>
            </a:r>
            <a:r>
              <a:rPr lang="zh-CN" altLang="en-US" dirty="0">
                <a:solidFill>
                  <a:srgbClr val="000000"/>
                </a:solidFill>
              </a:rPr>
              <a:t> </a:t>
            </a:r>
          </a:p>
        </p:txBody>
      </p:sp>
      <p:sp>
        <p:nvSpPr>
          <p:cNvPr id="2" name="TextBox 1"/>
          <p:cNvSpPr txBox="1"/>
          <p:nvPr/>
        </p:nvSpPr>
        <p:spPr>
          <a:xfrm>
            <a:off x="1143000" y="5085184"/>
            <a:ext cx="7010400" cy="954107"/>
          </a:xfrm>
          <a:prstGeom prst="rect">
            <a:avLst/>
          </a:prstGeom>
          <a:noFill/>
        </p:spPr>
        <p:txBody>
          <a:bodyPr wrap="square" rtlCol="0">
            <a:spAutoFit/>
          </a:bodyPr>
          <a:lstStyle/>
          <a:p>
            <a:r>
              <a:rPr lang="zh-CN" altLang="en-US" sz="2800" dirty="0" smtClean="0"/>
              <a:t>并非所有程序都能并发执行！只有不存在前趋关系的程序之间才有可能并发执行。</a:t>
            </a:r>
            <a:endParaRPr lang="zh-CN" altLang="en-US" sz="2800" dirty="0"/>
          </a:p>
        </p:txBody>
      </p:sp>
    </p:spTree>
    <p:extLst>
      <p:ext uri="{BB962C8B-B14F-4D97-AF65-F5344CB8AC3E}">
        <p14:creationId xmlns:p14="http://schemas.microsoft.com/office/powerpoint/2010/main" val="2012790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304800" y="228600"/>
            <a:ext cx="6907213" cy="525463"/>
          </a:xfrm>
        </p:spPr>
        <p:txBody>
          <a:bodyPr/>
          <a:lstStyle/>
          <a:p>
            <a:pPr eaLnBrk="1" hangingPunct="1"/>
            <a:r>
              <a:rPr lang="zh-CN" altLang="en-US" sz="2800" smtClean="0">
                <a:latin typeface="黑体" pitchFamily="2" charset="-122"/>
              </a:rPr>
              <a:t>利用信号量实现进程互斥的简单例子</a:t>
            </a:r>
          </a:p>
        </p:txBody>
      </p:sp>
      <p:sp>
        <p:nvSpPr>
          <p:cNvPr id="104452" name="Rectangle 3"/>
          <p:cNvSpPr>
            <a:spLocks noGrp="1" noChangeArrowheads="1"/>
          </p:cNvSpPr>
          <p:nvPr>
            <p:ph idx="1"/>
          </p:nvPr>
        </p:nvSpPr>
        <p:spPr>
          <a:xfrm>
            <a:off x="381000" y="838200"/>
            <a:ext cx="8458200" cy="2401888"/>
          </a:xfrm>
        </p:spPr>
        <p:txBody>
          <a:bodyPr/>
          <a:lstStyle/>
          <a:p>
            <a:pPr algn="just" eaLnBrk="1" hangingPunct="1"/>
            <a:r>
              <a:rPr lang="zh-CN" altLang="en-US" sz="2400" smtClean="0">
                <a:latin typeface="宋体" pitchFamily="2" charset="-122"/>
              </a:rPr>
              <a:t>某交通路口设置了一个自动计数系统，该系统由</a:t>
            </a:r>
            <a:r>
              <a:rPr lang="zh-CN" altLang="en-US" sz="2400" smtClean="0">
                <a:latin typeface="Times New Roman" pitchFamily="18" charset="0"/>
              </a:rPr>
              <a:t>“</a:t>
            </a:r>
            <a:r>
              <a:rPr lang="zh-CN" altLang="en-US" sz="2400" smtClean="0">
                <a:latin typeface="宋体" pitchFamily="2" charset="-122"/>
              </a:rPr>
              <a:t>观察者</a:t>
            </a:r>
            <a:r>
              <a:rPr lang="zh-CN" altLang="en-US" sz="2400" smtClean="0">
                <a:latin typeface="Times New Roman" pitchFamily="18" charset="0"/>
              </a:rPr>
              <a:t>”</a:t>
            </a:r>
            <a:r>
              <a:rPr lang="zh-CN" altLang="en-US" sz="2400" smtClean="0">
                <a:latin typeface="宋体" pitchFamily="2" charset="-122"/>
              </a:rPr>
              <a:t>进程和</a:t>
            </a:r>
            <a:r>
              <a:rPr lang="zh-CN" altLang="en-US" sz="2400" smtClean="0">
                <a:latin typeface="Times New Roman" pitchFamily="18" charset="0"/>
              </a:rPr>
              <a:t>“</a:t>
            </a:r>
            <a:r>
              <a:rPr lang="zh-CN" altLang="en-US" sz="2400" smtClean="0">
                <a:latin typeface="宋体" pitchFamily="2" charset="-122"/>
              </a:rPr>
              <a:t>报告者</a:t>
            </a:r>
            <a:r>
              <a:rPr lang="zh-CN" altLang="en-US" sz="2400" smtClean="0">
                <a:latin typeface="Times New Roman" pitchFamily="18" charset="0"/>
              </a:rPr>
              <a:t>”</a:t>
            </a:r>
            <a:r>
              <a:rPr lang="zh-CN" altLang="en-US" sz="2400" smtClean="0">
                <a:latin typeface="宋体" pitchFamily="2" charset="-122"/>
              </a:rPr>
              <a:t>进程组成。观察者进程能识别卡车，并对通过的卡车计数；报告者进程定时（可设为每隔</a:t>
            </a:r>
            <a:r>
              <a:rPr lang="en-US" altLang="zh-CN" sz="2400" smtClean="0"/>
              <a:t>1</a:t>
            </a:r>
            <a:r>
              <a:rPr lang="zh-CN" altLang="en-US" sz="2400" smtClean="0">
                <a:latin typeface="宋体" pitchFamily="2" charset="-122"/>
              </a:rPr>
              <a:t>小时，准点时）将观察者的计数值打印输出，每次打印后把计数值清</a:t>
            </a:r>
            <a:r>
              <a:rPr lang="zh-CN" altLang="en-US" sz="2400" smtClean="0">
                <a:latin typeface="Times New Roman" pitchFamily="18" charset="0"/>
              </a:rPr>
              <a:t>“</a:t>
            </a:r>
            <a:r>
              <a:rPr lang="en-US" altLang="zh-CN" sz="2400" smtClean="0"/>
              <a:t>0</a:t>
            </a:r>
            <a:r>
              <a:rPr lang="en-US" altLang="zh-CN" sz="2400" smtClean="0">
                <a:latin typeface="Times New Roman" pitchFamily="18" charset="0"/>
              </a:rPr>
              <a:t>”</a:t>
            </a:r>
            <a:r>
              <a:rPr lang="zh-CN" altLang="en-US" sz="2400" smtClean="0">
                <a:latin typeface="宋体" pitchFamily="2" charset="-122"/>
              </a:rPr>
              <a:t>。两个进程的并发执行可完成对每小时中卡车流量的统计。这两个进程的功能如下：</a:t>
            </a:r>
            <a:r>
              <a:rPr lang="zh-CN" altLang="en-US" sz="2400" smtClean="0"/>
              <a:t> </a:t>
            </a:r>
          </a:p>
        </p:txBody>
      </p:sp>
      <p:sp>
        <p:nvSpPr>
          <p:cNvPr id="12" name="灯片编号占位符 5"/>
          <p:cNvSpPr>
            <a:spLocks noGrp="1"/>
          </p:cNvSpPr>
          <p:nvPr>
            <p:ph type="sldNum" sz="quarter" idx="12"/>
          </p:nvPr>
        </p:nvSpPr>
        <p:spPr/>
        <p:txBody>
          <a:bodyPr/>
          <a:lstStyle/>
          <a:p>
            <a:pPr>
              <a:defRPr/>
            </a:pPr>
            <a:fld id="{841FD3A8-CC0A-4479-9670-7FC37A40C06C}" type="slidenum">
              <a:rPr lang="en-US" altLang="zh-CN"/>
              <a:pPr>
                <a:defRPr/>
              </a:pPr>
              <a:t>50</a:t>
            </a:fld>
            <a:endParaRPr lang="en-US" altLang="zh-CN"/>
          </a:p>
        </p:txBody>
      </p:sp>
      <p:sp>
        <p:nvSpPr>
          <p:cNvPr id="128004" name="Text Box 4"/>
          <p:cNvSpPr txBox="1">
            <a:spLocks noChangeArrowheads="1"/>
          </p:cNvSpPr>
          <p:nvPr/>
        </p:nvSpPr>
        <p:spPr bwMode="auto">
          <a:xfrm>
            <a:off x="762000" y="3657600"/>
            <a:ext cx="403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observer</a:t>
            </a:r>
          </a:p>
          <a:p>
            <a:pPr algn="just" eaLnBrk="1" fontAlgn="base" hangingPunct="1">
              <a:spcBef>
                <a:spcPct val="10000"/>
              </a:spcBef>
              <a:spcAft>
                <a:spcPct val="0"/>
              </a:spcAft>
            </a:pPr>
            <a:r>
              <a:rPr lang="en-US" altLang="zh-CN" b="1">
                <a:solidFill>
                  <a:srgbClr val="000000"/>
                </a:solidFill>
              </a:rPr>
              <a:t>{  while (condition)</a:t>
            </a:r>
          </a:p>
          <a:p>
            <a:pPr algn="just" eaLnBrk="1" fontAlgn="base" hangingPunct="1">
              <a:spcBef>
                <a:spcPct val="10000"/>
              </a:spcBef>
              <a:spcAft>
                <a:spcPct val="0"/>
              </a:spcAft>
            </a:pPr>
            <a:r>
              <a:rPr lang="en-US" altLang="zh-CN" b="1">
                <a:solidFill>
                  <a:srgbClr val="000000"/>
                </a:solidFill>
              </a:rPr>
              <a:t>       observe a lorry;</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algn="just" eaLnBrk="1" fontAlgn="base" hangingPunct="1">
              <a:spcBef>
                <a:spcPct val="10000"/>
              </a:spcBef>
              <a:spcAft>
                <a:spcPct val="0"/>
              </a:spcAft>
            </a:pPr>
            <a:r>
              <a:rPr lang="en-US" altLang="zh-CN" b="1">
                <a:solidFill>
                  <a:srgbClr val="000000"/>
                </a:solidFill>
              </a:rPr>
              <a:t>      count = count + 1; </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 </a:t>
            </a:r>
          </a:p>
        </p:txBody>
      </p:sp>
      <p:sp>
        <p:nvSpPr>
          <p:cNvPr id="128005" name="AutoShape 5"/>
          <p:cNvSpPr>
            <a:spLocks noChangeArrowheads="1"/>
          </p:cNvSpPr>
          <p:nvPr/>
        </p:nvSpPr>
        <p:spPr bwMode="auto">
          <a:xfrm>
            <a:off x="304800" y="4343400"/>
            <a:ext cx="533400" cy="1371600"/>
          </a:xfrm>
          <a:prstGeom prst="wedgeRoundRectCallout">
            <a:avLst>
              <a:gd name="adj1" fmla="val 116667"/>
              <a:gd name="adj2" fmla="val 34259"/>
              <a:gd name="adj3" fmla="val 16667"/>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algn="ctr" fontAlgn="base">
              <a:spcBef>
                <a:spcPct val="0"/>
              </a:spcBef>
              <a:spcAft>
                <a:spcPct val="0"/>
              </a:spcAft>
            </a:pPr>
            <a:r>
              <a:rPr kumimoji="1" lang="en-US" altLang="zh-CN" sz="2400" b="1" dirty="0">
                <a:solidFill>
                  <a:srgbClr val="000000"/>
                </a:solidFill>
              </a:rPr>
              <a:t> </a:t>
            </a:r>
            <a:r>
              <a:rPr kumimoji="1" lang="zh-CN" altLang="en-US" sz="2400" b="1" dirty="0">
                <a:solidFill>
                  <a:srgbClr val="000000"/>
                </a:solidFill>
                <a:latin typeface="Times New Roman" pitchFamily="18" charset="0"/>
              </a:rPr>
              <a:t>临界区</a:t>
            </a:r>
            <a:r>
              <a:rPr kumimoji="1" lang="zh-CN" altLang="en-US" sz="2400" b="1" dirty="0">
                <a:solidFill>
                  <a:srgbClr val="000000"/>
                </a:solidFill>
              </a:rPr>
              <a:t> </a:t>
            </a:r>
          </a:p>
        </p:txBody>
      </p:sp>
      <p:sp>
        <p:nvSpPr>
          <p:cNvPr id="128006" name="Text Box 6"/>
          <p:cNvSpPr txBox="1">
            <a:spLocks noChangeArrowheads="1"/>
          </p:cNvSpPr>
          <p:nvPr/>
        </p:nvSpPr>
        <p:spPr bwMode="auto">
          <a:xfrm>
            <a:off x="4724400" y="4011613"/>
            <a:ext cx="31242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reporter</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print</a:t>
            </a:r>
            <a:r>
              <a:rPr lang="zh-CN" altLang="en-US" b="1">
                <a:solidFill>
                  <a:srgbClr val="000000"/>
                </a:solidFill>
                <a:latin typeface="Times New Roman" pitchFamily="18" charset="0"/>
              </a:rPr>
              <a:t>（</a:t>
            </a:r>
            <a:r>
              <a:rPr lang="en-US" altLang="zh-CN" b="1">
                <a:solidFill>
                  <a:srgbClr val="000000"/>
                </a:solidFill>
              </a:rPr>
              <a:t>count</a:t>
            </a:r>
            <a:r>
              <a:rPr lang="zh-CN" altLang="en-US" b="1">
                <a:solidFill>
                  <a:srgbClr val="000000"/>
                </a:solidFill>
                <a:latin typeface="Times New Roman" pitchFamily="18" charset="0"/>
              </a:rPr>
              <a:t>）</a:t>
            </a:r>
            <a:r>
              <a:rPr lang="en-US" altLang="zh-CN" b="1">
                <a:solidFill>
                  <a:srgbClr val="000000"/>
                </a:solidFill>
              </a:rPr>
              <a:t>;</a:t>
            </a:r>
          </a:p>
          <a:p>
            <a:pPr algn="just" eaLnBrk="1" fontAlgn="base" hangingPunct="1">
              <a:spcBef>
                <a:spcPct val="10000"/>
              </a:spcBef>
              <a:spcAft>
                <a:spcPct val="0"/>
              </a:spcAft>
            </a:pPr>
            <a:r>
              <a:rPr lang="en-US" altLang="zh-CN" b="1">
                <a:solidFill>
                  <a:srgbClr val="000000"/>
                </a:solidFill>
              </a:rPr>
              <a:t>      count = 0</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10000"/>
              </a:spcBef>
              <a:spcAft>
                <a:spcPct val="0"/>
              </a:spcAft>
            </a:pPr>
            <a:r>
              <a:rPr lang="zh-CN" altLang="en-US"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 </a:t>
            </a:r>
          </a:p>
        </p:txBody>
      </p:sp>
      <p:sp>
        <p:nvSpPr>
          <p:cNvPr id="128007" name="AutoShape 7"/>
          <p:cNvSpPr>
            <a:spLocks noChangeArrowheads="1"/>
          </p:cNvSpPr>
          <p:nvPr/>
        </p:nvSpPr>
        <p:spPr bwMode="auto">
          <a:xfrm>
            <a:off x="8305800" y="4724400"/>
            <a:ext cx="533400" cy="1219200"/>
          </a:xfrm>
          <a:prstGeom prst="wedgeRectCallout">
            <a:avLst>
              <a:gd name="adj1" fmla="val -31546"/>
              <a:gd name="adj2" fmla="val 49741"/>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latin typeface="Times New Roman" pitchFamily="18" charset="0"/>
              </a:rPr>
              <a:t>临界区</a:t>
            </a:r>
          </a:p>
        </p:txBody>
      </p:sp>
      <p:sp>
        <p:nvSpPr>
          <p:cNvPr id="104457" name="Text Box 8"/>
          <p:cNvSpPr txBox="1">
            <a:spLocks noChangeArrowheads="1"/>
          </p:cNvSpPr>
          <p:nvPr/>
        </p:nvSpPr>
        <p:spPr bwMode="auto">
          <a:xfrm>
            <a:off x="381000" y="3190875"/>
            <a:ext cx="8458200" cy="466725"/>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 S </a:t>
            </a:r>
            <a:r>
              <a:rPr lang="zh-CN" altLang="en-US" b="1">
                <a:solidFill>
                  <a:srgbClr val="000000"/>
                </a:solidFill>
                <a:latin typeface="Times New Roman" pitchFamily="18" charset="0"/>
              </a:rPr>
              <a:t>；</a:t>
            </a:r>
            <a:r>
              <a:rPr lang="en-US" altLang="zh-CN" b="1">
                <a:solidFill>
                  <a:srgbClr val="000000"/>
                </a:solidFill>
              </a:rPr>
              <a:t>int count = 0 </a:t>
            </a:r>
            <a:r>
              <a:rPr lang="zh-CN" altLang="en-US" b="1">
                <a:solidFill>
                  <a:srgbClr val="000000"/>
                </a:solidFill>
                <a:latin typeface="Times New Roman" pitchFamily="18" charset="0"/>
              </a:rPr>
              <a:t>；</a:t>
            </a:r>
            <a:r>
              <a:rPr lang="en-US" altLang="zh-CN" b="1">
                <a:solidFill>
                  <a:srgbClr val="000000"/>
                </a:solidFill>
              </a:rPr>
              <a:t>S.value = 1 </a:t>
            </a:r>
            <a:r>
              <a:rPr lang="zh-CN" altLang="en-US" b="1">
                <a:solidFill>
                  <a:srgbClr val="000000"/>
                </a:solidFill>
                <a:latin typeface="宋体" pitchFamily="2" charset="-122"/>
              </a:rPr>
              <a:t>；</a:t>
            </a:r>
            <a:r>
              <a:rPr lang="zh-CN" altLang="en-US" b="1">
                <a:solidFill>
                  <a:srgbClr val="000000"/>
                </a:solidFill>
              </a:rPr>
              <a:t> </a:t>
            </a:r>
          </a:p>
        </p:txBody>
      </p:sp>
      <p:sp>
        <p:nvSpPr>
          <p:cNvPr id="128009" name="AutoShape 9"/>
          <p:cNvSpPr>
            <a:spLocks noChangeArrowheads="1"/>
          </p:cNvSpPr>
          <p:nvPr/>
        </p:nvSpPr>
        <p:spPr bwMode="auto">
          <a:xfrm>
            <a:off x="1676400" y="1219200"/>
            <a:ext cx="5791200" cy="1447800"/>
          </a:xfrm>
          <a:prstGeom prst="cloudCallout">
            <a:avLst>
              <a:gd name="adj1" fmla="val -28644"/>
              <a:gd name="adj2" fmla="val 90352"/>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注意</a:t>
            </a:r>
            <a:r>
              <a:rPr kumimoji="1" lang="en-US" altLang="zh-CN" sz="2400" b="1" dirty="0">
                <a:solidFill>
                  <a:srgbClr val="000000"/>
                </a:solidFill>
                <a:latin typeface="宋体" pitchFamily="2" charset="-122"/>
              </a:rPr>
              <a:t>】</a:t>
            </a:r>
            <a:r>
              <a:rPr kumimoji="1" lang="en-US" altLang="zh-CN" sz="2400" b="1" dirty="0">
                <a:solidFill>
                  <a:srgbClr val="000000"/>
                </a:solidFill>
              </a:rPr>
              <a:t>wait</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）和</a:t>
            </a:r>
            <a:r>
              <a:rPr kumimoji="1" lang="en-US" altLang="zh-CN" sz="2400" b="1" dirty="0">
                <a:solidFill>
                  <a:srgbClr val="000000"/>
                </a:solidFill>
              </a:rPr>
              <a:t>signal</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）必须成对出现</a:t>
            </a:r>
            <a:r>
              <a:rPr kumimoji="1" lang="zh-CN" altLang="en-US" sz="2400" b="1" dirty="0">
                <a:solidFill>
                  <a:srgbClr val="000000"/>
                </a:solidFill>
              </a:rPr>
              <a:t> </a:t>
            </a:r>
          </a:p>
        </p:txBody>
      </p:sp>
      <p:sp>
        <p:nvSpPr>
          <p:cNvPr id="128010" name="Rectangle 10"/>
          <p:cNvSpPr>
            <a:spLocks noChangeArrowheads="1"/>
          </p:cNvSpPr>
          <p:nvPr/>
        </p:nvSpPr>
        <p:spPr bwMode="auto">
          <a:xfrm>
            <a:off x="1219200" y="5291138"/>
            <a:ext cx="3363913" cy="415925"/>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28011" name="Rectangle 11"/>
          <p:cNvSpPr>
            <a:spLocks noChangeArrowheads="1"/>
          </p:cNvSpPr>
          <p:nvPr/>
        </p:nvSpPr>
        <p:spPr bwMode="auto">
          <a:xfrm>
            <a:off x="5181600" y="4889500"/>
            <a:ext cx="2682875" cy="75565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275231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wipe(up)">
                                      <p:cBhvr>
                                        <p:cTn id="7" dur="500"/>
                                        <p:tgtEl>
                                          <p:spTgt spid="12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 calcmode="lin" valueType="num">
                                      <p:cBhvr additive="base">
                                        <p:cTn id="12" dur="500" fill="hold"/>
                                        <p:tgtEl>
                                          <p:spTgt spid="128005"/>
                                        </p:tgtEl>
                                        <p:attrNameLst>
                                          <p:attrName>ppt_x</p:attrName>
                                        </p:attrNameLst>
                                      </p:cBhvr>
                                      <p:tavLst>
                                        <p:tav tm="0">
                                          <p:val>
                                            <p:strVal val="0-#ppt_w/2"/>
                                          </p:val>
                                        </p:tav>
                                        <p:tav tm="100000">
                                          <p:val>
                                            <p:strVal val="#ppt_x"/>
                                          </p:val>
                                        </p:tav>
                                      </p:tavLst>
                                    </p:anim>
                                    <p:anim calcmode="lin" valueType="num">
                                      <p:cBhvr additive="base">
                                        <p:cTn id="13" dur="500" fill="hold"/>
                                        <p:tgtEl>
                                          <p:spTgt spid="12800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28010"/>
                                        </p:tgtEl>
                                        <p:attrNameLst>
                                          <p:attrName>style.visibility</p:attrName>
                                        </p:attrNameLst>
                                      </p:cBhvr>
                                      <p:to>
                                        <p:strVal val="visible"/>
                                      </p:to>
                                    </p:set>
                                    <p:animEffect transition="in" filter="wipe(left)">
                                      <p:cBhvr>
                                        <p:cTn id="17" dur="500"/>
                                        <p:tgtEl>
                                          <p:spTgt spid="1280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wipe(up)">
                                      <p:cBhvr>
                                        <p:cTn id="22" dur="500"/>
                                        <p:tgtEl>
                                          <p:spTgt spid="1280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8007"/>
                                        </p:tgtEl>
                                        <p:attrNameLst>
                                          <p:attrName>style.visibility</p:attrName>
                                        </p:attrNameLst>
                                      </p:cBhvr>
                                      <p:to>
                                        <p:strVal val="visible"/>
                                      </p:to>
                                    </p:set>
                                    <p:anim calcmode="lin" valueType="num">
                                      <p:cBhvr additive="base">
                                        <p:cTn id="27" dur="500" fill="hold"/>
                                        <p:tgtEl>
                                          <p:spTgt spid="128007"/>
                                        </p:tgtEl>
                                        <p:attrNameLst>
                                          <p:attrName>ppt_x</p:attrName>
                                        </p:attrNameLst>
                                      </p:cBhvr>
                                      <p:tavLst>
                                        <p:tav tm="0">
                                          <p:val>
                                            <p:strVal val="1+#ppt_w/2"/>
                                          </p:val>
                                        </p:tav>
                                        <p:tav tm="100000">
                                          <p:val>
                                            <p:strVal val="#ppt_x"/>
                                          </p:val>
                                        </p:tav>
                                      </p:tavLst>
                                    </p:anim>
                                    <p:anim calcmode="lin" valueType="num">
                                      <p:cBhvr additive="base">
                                        <p:cTn id="28" dur="500" fill="hold"/>
                                        <p:tgtEl>
                                          <p:spTgt spid="12800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8011"/>
                                        </p:tgtEl>
                                        <p:attrNameLst>
                                          <p:attrName>style.visibility</p:attrName>
                                        </p:attrNameLst>
                                      </p:cBhvr>
                                      <p:to>
                                        <p:strVal val="visible"/>
                                      </p:to>
                                    </p:set>
                                    <p:animEffect transition="in" filter="wipe(left)">
                                      <p:cBhvr>
                                        <p:cTn id="32" dur="500"/>
                                        <p:tgtEl>
                                          <p:spTgt spid="1280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28009"/>
                                        </p:tgtEl>
                                        <p:attrNameLst>
                                          <p:attrName>style.visibility</p:attrName>
                                        </p:attrNameLst>
                                      </p:cBhvr>
                                      <p:to>
                                        <p:strVal val="visible"/>
                                      </p:to>
                                    </p:set>
                                    <p:anim calcmode="lin" valueType="num">
                                      <p:cBhvr>
                                        <p:cTn id="37" dur="1000" fill="hold"/>
                                        <p:tgtEl>
                                          <p:spTgt spid="128009"/>
                                        </p:tgtEl>
                                        <p:attrNameLst>
                                          <p:attrName>ppt_w</p:attrName>
                                        </p:attrNameLst>
                                      </p:cBhvr>
                                      <p:tavLst>
                                        <p:tav tm="0">
                                          <p:val>
                                            <p:fltVal val="0"/>
                                          </p:val>
                                        </p:tav>
                                        <p:tav tm="100000">
                                          <p:val>
                                            <p:strVal val="#ppt_w"/>
                                          </p:val>
                                        </p:tav>
                                      </p:tavLst>
                                    </p:anim>
                                    <p:anim calcmode="lin" valueType="num">
                                      <p:cBhvr>
                                        <p:cTn id="38" dur="1000" fill="hold"/>
                                        <p:tgtEl>
                                          <p:spTgt spid="128009"/>
                                        </p:tgtEl>
                                        <p:attrNameLst>
                                          <p:attrName>ppt_h</p:attrName>
                                        </p:attrNameLst>
                                      </p:cBhvr>
                                      <p:tavLst>
                                        <p:tav tm="0">
                                          <p:val>
                                            <p:fltVal val="0"/>
                                          </p:val>
                                        </p:tav>
                                        <p:tav tm="100000">
                                          <p:val>
                                            <p:strVal val="#ppt_h"/>
                                          </p:val>
                                        </p:tav>
                                      </p:tavLst>
                                    </p:anim>
                                    <p:anim calcmode="lin" valueType="num">
                                      <p:cBhvr>
                                        <p:cTn id="39" dur="1000" fill="hold"/>
                                        <p:tgtEl>
                                          <p:spTgt spid="12800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280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P spid="128005" grpId="0" animBg="1" autoUpdateAnimBg="0"/>
      <p:bldP spid="128006" grpId="0" autoUpdateAnimBg="0"/>
      <p:bldP spid="128007" grpId="0" animBg="1" autoUpdateAnimBg="0"/>
      <p:bldP spid="128009" grpId="0" animBg="1" autoUpdateAnimBg="0"/>
      <p:bldP spid="128010" grpId="0" animBg="1"/>
      <p:bldP spid="12801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534988" y="228600"/>
            <a:ext cx="5856287" cy="674688"/>
          </a:xfrm>
        </p:spPr>
        <p:txBody>
          <a:bodyPr>
            <a:normAutofit/>
          </a:bodyPr>
          <a:lstStyle/>
          <a:p>
            <a:pPr eaLnBrk="1" hangingPunct="1"/>
            <a:r>
              <a:rPr lang="en-US" altLang="zh-CN" sz="2800" dirty="0" smtClean="0">
                <a:latin typeface="黑体" pitchFamily="2" charset="-122"/>
              </a:rPr>
              <a:t>2</a:t>
            </a:r>
            <a:r>
              <a:rPr lang="zh-CN" altLang="en-US" sz="2800" dirty="0" smtClean="0">
                <a:latin typeface="黑体" pitchFamily="2" charset="-122"/>
              </a:rPr>
              <a:t>、利用信号量实现前趋关系</a:t>
            </a:r>
            <a:r>
              <a:rPr lang="zh-CN" altLang="en-US" sz="2800" dirty="0" smtClean="0"/>
              <a:t> </a:t>
            </a:r>
          </a:p>
        </p:txBody>
      </p:sp>
      <p:sp>
        <p:nvSpPr>
          <p:cNvPr id="8" name="灯片编号占位符 5"/>
          <p:cNvSpPr>
            <a:spLocks noGrp="1"/>
          </p:cNvSpPr>
          <p:nvPr>
            <p:ph type="sldNum" sz="quarter" idx="12"/>
          </p:nvPr>
        </p:nvSpPr>
        <p:spPr/>
        <p:txBody>
          <a:bodyPr/>
          <a:lstStyle/>
          <a:p>
            <a:pPr>
              <a:defRPr/>
            </a:pPr>
            <a:fld id="{3A7B43CA-3886-4783-B2D1-5AA6132A4AAB}" type="slidenum">
              <a:rPr lang="en-US" altLang="zh-CN"/>
              <a:pPr>
                <a:defRPr/>
              </a:pPr>
              <a:t>51</a:t>
            </a:fld>
            <a:endParaRPr lang="en-US" altLang="zh-CN"/>
          </a:p>
        </p:txBody>
      </p:sp>
      <p:sp>
        <p:nvSpPr>
          <p:cNvPr id="105476" name="Text Box 3"/>
          <p:cNvSpPr txBox="1">
            <a:spLocks noChangeArrowheads="1"/>
          </p:cNvSpPr>
          <p:nvPr/>
        </p:nvSpPr>
        <p:spPr bwMode="auto">
          <a:xfrm>
            <a:off x="533400" y="9525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FF3300"/>
                </a:solidFill>
                <a:latin typeface="宋体" pitchFamily="2" charset="-122"/>
              </a:rPr>
              <a:t>例</a:t>
            </a:r>
            <a:r>
              <a:rPr lang="en-US" altLang="zh-CN" b="1" dirty="0">
                <a:solidFill>
                  <a:srgbClr val="FF3300"/>
                </a:solidFill>
                <a:latin typeface="宋体" pitchFamily="2" charset="-122"/>
              </a:rPr>
              <a:t>】</a:t>
            </a:r>
            <a:r>
              <a:rPr lang="zh-CN" altLang="en-US" b="1" dirty="0">
                <a:solidFill>
                  <a:srgbClr val="000000"/>
                </a:solidFill>
                <a:latin typeface="Times New Roman" pitchFamily="18" charset="0"/>
              </a:rPr>
              <a:t>利用信号量</a:t>
            </a:r>
            <a:r>
              <a:rPr lang="zh-CN" altLang="en-US" b="1" dirty="0" smtClean="0">
                <a:solidFill>
                  <a:srgbClr val="000000"/>
                </a:solidFill>
                <a:latin typeface="Times New Roman" pitchFamily="18" charset="0"/>
              </a:rPr>
              <a:t>，</a:t>
            </a:r>
            <a:r>
              <a:rPr lang="zh-CN" altLang="en-US" b="1" dirty="0">
                <a:solidFill>
                  <a:srgbClr val="000000"/>
                </a:solidFill>
                <a:latin typeface="Times New Roman" pitchFamily="18" charset="0"/>
              </a:rPr>
              <a:t>实现</a:t>
            </a:r>
            <a:r>
              <a:rPr lang="zh-CN" altLang="en-US" b="1" dirty="0" smtClean="0">
                <a:solidFill>
                  <a:srgbClr val="000000"/>
                </a:solidFill>
                <a:latin typeface="Times New Roman" pitchFamily="18" charset="0"/>
              </a:rPr>
              <a:t>语句</a:t>
            </a:r>
            <a:r>
              <a:rPr lang="zh-CN" altLang="en-US" b="1" dirty="0">
                <a:solidFill>
                  <a:srgbClr val="000000"/>
                </a:solidFill>
                <a:latin typeface="Times New Roman" pitchFamily="18" charset="0"/>
              </a:rPr>
              <a:t>的前趋关系（见图</a:t>
            </a:r>
            <a:r>
              <a:rPr lang="en-US" altLang="zh-CN" b="1" dirty="0" smtClean="0">
                <a:solidFill>
                  <a:srgbClr val="000000"/>
                </a:solidFill>
              </a:rPr>
              <a:t>2-14</a:t>
            </a:r>
            <a:r>
              <a:rPr lang="zh-CN" altLang="en-US" b="1" dirty="0" smtClean="0">
                <a:solidFill>
                  <a:srgbClr val="000000"/>
                </a:solidFill>
                <a:latin typeface="Times New Roman" pitchFamily="18" charset="0"/>
              </a:rPr>
              <a:t>）</a:t>
            </a:r>
            <a:endParaRPr lang="zh-CN" altLang="en-US" b="1" dirty="0">
              <a:solidFill>
                <a:srgbClr val="000000"/>
              </a:solidFill>
            </a:endParaRPr>
          </a:p>
        </p:txBody>
      </p:sp>
      <p:pic>
        <p:nvPicPr>
          <p:cNvPr id="105477" name="Picture 4" descr="OS图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47800"/>
            <a:ext cx="533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Text Box 5"/>
          <p:cNvSpPr txBox="1">
            <a:spLocks noChangeArrowheads="1"/>
          </p:cNvSpPr>
          <p:nvPr/>
        </p:nvSpPr>
        <p:spPr bwMode="auto">
          <a:xfrm>
            <a:off x="228600" y="5715000"/>
            <a:ext cx="4159250" cy="463846"/>
          </a:xfrm>
          <a:prstGeom prst="rect">
            <a:avLst/>
          </a:prstGeom>
          <a:solidFill>
            <a:schemeClr val="accent6">
              <a:lumMod val="60000"/>
              <a:lumOff val="40000"/>
            </a:schemeClr>
          </a:solidFill>
          <a:ln w="28575">
            <a:solidFill>
              <a:srgbClr val="CC99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Times New Roman" pitchFamily="18" charset="0"/>
              </a:rPr>
              <a:t>写出一个可并发执行的程序。</a:t>
            </a:r>
          </a:p>
        </p:txBody>
      </p:sp>
      <p:sp>
        <p:nvSpPr>
          <p:cNvPr id="129030" name="Text Box 6"/>
          <p:cNvSpPr txBox="1">
            <a:spLocks noChangeArrowheads="1"/>
          </p:cNvSpPr>
          <p:nvPr/>
        </p:nvSpPr>
        <p:spPr bwMode="auto">
          <a:xfrm>
            <a:off x="304800" y="1447800"/>
            <a:ext cx="3429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a:solidFill>
                  <a:srgbClr val="333399"/>
                </a:solidFill>
                <a:latin typeface="Times New Roman" pitchFamily="18" charset="0"/>
                <a:ea typeface="黑体" pitchFamily="2" charset="-122"/>
              </a:rPr>
              <a:t>图中表示：</a:t>
            </a:r>
          </a:p>
          <a:p>
            <a:pPr eaLnBrk="1" fontAlgn="base" hangingPunct="1">
              <a:spcBef>
                <a:spcPct val="5000"/>
              </a:spcBef>
              <a:spcAft>
                <a:spcPct val="0"/>
              </a:spcAft>
            </a:pPr>
            <a:r>
              <a:rPr lang="zh-CN" altLang="en-US" b="1">
                <a:solidFill>
                  <a:srgbClr val="FF3300"/>
                </a:solidFill>
                <a:latin typeface="Times New Roman" pitchFamily="18" charset="0"/>
                <a:sym typeface="Symbol" pitchFamily="18" charset="2"/>
              </a:rPr>
              <a:t></a:t>
            </a:r>
            <a:r>
              <a:rPr lang="zh-CN" altLang="en-US" b="1">
                <a:solidFill>
                  <a:srgbClr val="000000"/>
                </a:solidFill>
                <a:latin typeface="Times New Roman" pitchFamily="18" charset="0"/>
              </a:rPr>
              <a:t>进程</a:t>
            </a:r>
            <a:r>
              <a:rPr lang="en-US" altLang="zh-CN" b="1">
                <a:solidFill>
                  <a:srgbClr val="000000"/>
                </a:solidFill>
              </a:rPr>
              <a:t>P1</a:t>
            </a:r>
            <a:r>
              <a:rPr lang="zh-CN" altLang="en-US" b="1">
                <a:solidFill>
                  <a:srgbClr val="000000"/>
                </a:solidFill>
                <a:latin typeface="Times New Roman" pitchFamily="18" charset="0"/>
              </a:rPr>
              <a:t>中有语句</a:t>
            </a:r>
            <a:r>
              <a:rPr lang="en-US" altLang="zh-CN" b="1">
                <a:solidFill>
                  <a:srgbClr val="000000"/>
                </a:solidFill>
              </a:rPr>
              <a:t>S1</a:t>
            </a:r>
            <a:r>
              <a:rPr lang="zh-CN" altLang="en-US" b="1">
                <a:solidFill>
                  <a:srgbClr val="000000"/>
                </a:solidFill>
              </a:rPr>
              <a:t>；</a:t>
            </a:r>
            <a:endParaRPr lang="zh-CN" altLang="en-US" b="1">
              <a:solidFill>
                <a:srgbClr val="000000"/>
              </a:solidFill>
              <a:latin typeface="Times New Roman" pitchFamily="18" charset="0"/>
            </a:endParaRPr>
          </a:p>
          <a:p>
            <a:pPr eaLnBrk="1" fontAlgn="base" hangingPunct="1">
              <a:spcBef>
                <a:spcPct val="5000"/>
              </a:spcBef>
              <a:spcAft>
                <a:spcPct val="0"/>
              </a:spcAft>
            </a:pPr>
            <a:r>
              <a:rPr lang="zh-CN" altLang="en-US" b="1">
                <a:solidFill>
                  <a:srgbClr val="FF3300"/>
                </a:solidFill>
                <a:latin typeface="Times New Roman" pitchFamily="18" charset="0"/>
                <a:sym typeface="Symbol" pitchFamily="18" charset="2"/>
              </a:rPr>
              <a:t></a:t>
            </a:r>
            <a:r>
              <a:rPr lang="zh-CN" altLang="en-US" b="1">
                <a:solidFill>
                  <a:srgbClr val="000000"/>
                </a:solidFill>
                <a:latin typeface="Times New Roman" pitchFamily="18" charset="0"/>
              </a:rPr>
              <a:t>进程</a:t>
            </a:r>
            <a:r>
              <a:rPr lang="en-US" altLang="zh-CN" b="1">
                <a:solidFill>
                  <a:srgbClr val="000000"/>
                </a:solidFill>
              </a:rPr>
              <a:t>P2</a:t>
            </a:r>
            <a:r>
              <a:rPr lang="zh-CN" altLang="en-US" b="1">
                <a:solidFill>
                  <a:srgbClr val="000000"/>
                </a:solidFill>
                <a:latin typeface="Times New Roman" pitchFamily="18" charset="0"/>
              </a:rPr>
              <a:t>中有语句</a:t>
            </a:r>
            <a:r>
              <a:rPr lang="en-US" altLang="zh-CN" b="1">
                <a:solidFill>
                  <a:srgbClr val="000000"/>
                </a:solidFill>
              </a:rPr>
              <a:t>S2</a:t>
            </a:r>
            <a:r>
              <a:rPr lang="zh-CN" altLang="en-US" b="1">
                <a:solidFill>
                  <a:srgbClr val="000000"/>
                </a:solidFill>
              </a:rPr>
              <a:t>；</a:t>
            </a:r>
          </a:p>
          <a:p>
            <a:pPr eaLnBrk="1" fontAlgn="base" hangingPunct="1">
              <a:spcBef>
                <a:spcPct val="5000"/>
              </a:spcBef>
              <a:spcAft>
                <a:spcPct val="0"/>
              </a:spcAft>
            </a:pPr>
            <a:r>
              <a:rPr lang="en-US" altLang="zh-CN" b="1">
                <a:solidFill>
                  <a:srgbClr val="000000"/>
                </a:solidFill>
                <a:latin typeface="Times New Roman" pitchFamily="18" charset="0"/>
              </a:rPr>
              <a:t>……</a:t>
            </a:r>
          </a:p>
          <a:p>
            <a:pPr eaLnBrk="1" fontAlgn="base" hangingPunct="1">
              <a:spcBef>
                <a:spcPct val="60000"/>
              </a:spcBef>
              <a:spcAft>
                <a:spcPct val="0"/>
              </a:spcAft>
            </a:pPr>
            <a:r>
              <a:rPr lang="en-US" altLang="zh-CN" b="1">
                <a:solidFill>
                  <a:srgbClr val="FF3300"/>
                </a:solidFill>
                <a:latin typeface="Times New Roman" pitchFamily="18" charset="0"/>
                <a:sym typeface="Symbol" pitchFamily="18" charset="2"/>
              </a:rPr>
              <a:t></a:t>
            </a:r>
            <a:r>
              <a:rPr lang="zh-CN" altLang="en-US" b="1">
                <a:solidFill>
                  <a:srgbClr val="000000"/>
                </a:solidFill>
                <a:latin typeface="Times New Roman" pitchFamily="18" charset="0"/>
              </a:rPr>
              <a:t>语句</a:t>
            </a:r>
            <a:r>
              <a:rPr lang="en-US" altLang="zh-CN" b="1">
                <a:solidFill>
                  <a:srgbClr val="000000"/>
                </a:solidFill>
              </a:rPr>
              <a:t>S1</a:t>
            </a:r>
            <a:r>
              <a:rPr lang="zh-CN" altLang="en-US" b="1">
                <a:solidFill>
                  <a:srgbClr val="000000"/>
                </a:solidFill>
                <a:latin typeface="Times New Roman" pitchFamily="18" charset="0"/>
              </a:rPr>
              <a:t>执行后才能执行语句</a:t>
            </a:r>
            <a:r>
              <a:rPr lang="en-US" altLang="zh-CN" b="1">
                <a:solidFill>
                  <a:srgbClr val="000000"/>
                </a:solidFill>
              </a:rPr>
              <a:t>S2</a:t>
            </a:r>
            <a:r>
              <a:rPr lang="zh-CN" altLang="en-US" b="1">
                <a:solidFill>
                  <a:srgbClr val="000000"/>
                </a:solidFill>
                <a:latin typeface="Times New Roman" pitchFamily="18" charset="0"/>
              </a:rPr>
              <a:t>和语句</a:t>
            </a:r>
            <a:r>
              <a:rPr lang="en-US" altLang="zh-CN" b="1">
                <a:solidFill>
                  <a:srgbClr val="000000"/>
                </a:solidFill>
              </a:rPr>
              <a:t>S3</a:t>
            </a:r>
            <a:r>
              <a:rPr lang="zh-CN" altLang="en-US" b="1">
                <a:solidFill>
                  <a:srgbClr val="000000"/>
                </a:solidFill>
                <a:latin typeface="Times New Roman" pitchFamily="18" charset="0"/>
              </a:rPr>
              <a:t>；</a:t>
            </a:r>
          </a:p>
          <a:p>
            <a:pPr eaLnBrk="1" fontAlgn="base" hangingPunct="1">
              <a:spcBef>
                <a:spcPct val="5000"/>
              </a:spcBef>
              <a:spcAft>
                <a:spcPct val="0"/>
              </a:spcAft>
            </a:pPr>
            <a:r>
              <a:rPr lang="zh-CN" altLang="en-US" b="1">
                <a:solidFill>
                  <a:srgbClr val="FF3300"/>
                </a:solidFill>
                <a:latin typeface="Times New Roman" pitchFamily="18" charset="0"/>
                <a:sym typeface="Symbol" pitchFamily="18" charset="2"/>
              </a:rPr>
              <a:t></a:t>
            </a:r>
            <a:r>
              <a:rPr lang="zh-CN" altLang="en-US" b="1">
                <a:solidFill>
                  <a:srgbClr val="000000"/>
                </a:solidFill>
                <a:latin typeface="Times New Roman" pitchFamily="18" charset="0"/>
              </a:rPr>
              <a:t>语句</a:t>
            </a:r>
            <a:r>
              <a:rPr lang="en-US" altLang="zh-CN" b="1">
                <a:solidFill>
                  <a:srgbClr val="000000"/>
                </a:solidFill>
              </a:rPr>
              <a:t>S2</a:t>
            </a:r>
            <a:r>
              <a:rPr lang="zh-CN" altLang="en-US" b="1">
                <a:solidFill>
                  <a:srgbClr val="000000"/>
                </a:solidFill>
                <a:latin typeface="Times New Roman" pitchFamily="18" charset="0"/>
              </a:rPr>
              <a:t>执行后才能执行语句</a:t>
            </a:r>
            <a:r>
              <a:rPr lang="en-US" altLang="zh-CN" b="1">
                <a:solidFill>
                  <a:srgbClr val="000000"/>
                </a:solidFill>
              </a:rPr>
              <a:t>S4</a:t>
            </a:r>
            <a:r>
              <a:rPr lang="zh-CN" altLang="en-US" b="1">
                <a:solidFill>
                  <a:srgbClr val="000000"/>
                </a:solidFill>
                <a:latin typeface="Times New Roman" pitchFamily="18" charset="0"/>
              </a:rPr>
              <a:t>和</a:t>
            </a:r>
            <a:r>
              <a:rPr lang="en-US" altLang="zh-CN" b="1">
                <a:solidFill>
                  <a:srgbClr val="000000"/>
                </a:solidFill>
              </a:rPr>
              <a:t>S5</a:t>
            </a:r>
            <a:r>
              <a:rPr lang="zh-CN" altLang="en-US" b="1">
                <a:solidFill>
                  <a:srgbClr val="000000"/>
                </a:solidFill>
                <a:latin typeface="Times New Roman" pitchFamily="18" charset="0"/>
              </a:rPr>
              <a:t>；</a:t>
            </a:r>
          </a:p>
          <a:p>
            <a:pPr eaLnBrk="1" fontAlgn="base" hangingPunct="1">
              <a:spcBef>
                <a:spcPct val="5000"/>
              </a:spcBef>
              <a:spcAft>
                <a:spcPct val="0"/>
              </a:spcAft>
            </a:pPr>
            <a:r>
              <a:rPr lang="zh-CN" altLang="en-US" b="1">
                <a:solidFill>
                  <a:srgbClr val="FF3300"/>
                </a:solidFill>
                <a:latin typeface="Times New Roman" pitchFamily="18" charset="0"/>
                <a:sym typeface="Symbol" pitchFamily="18" charset="2"/>
              </a:rPr>
              <a:t></a:t>
            </a:r>
            <a:r>
              <a:rPr lang="zh-CN" altLang="en-US" b="1">
                <a:solidFill>
                  <a:srgbClr val="000000"/>
                </a:solidFill>
                <a:latin typeface="宋体" pitchFamily="2" charset="-122"/>
              </a:rPr>
              <a:t>语句</a:t>
            </a:r>
            <a:r>
              <a:rPr lang="en-US" altLang="zh-CN" b="1">
                <a:solidFill>
                  <a:srgbClr val="000000"/>
                </a:solidFill>
              </a:rPr>
              <a:t>S3</a:t>
            </a:r>
            <a:r>
              <a:rPr lang="zh-CN" altLang="en-US" b="1">
                <a:solidFill>
                  <a:srgbClr val="000000"/>
                </a:solidFill>
                <a:latin typeface="宋体" pitchFamily="2" charset="-122"/>
              </a:rPr>
              <a:t>、</a:t>
            </a:r>
            <a:r>
              <a:rPr lang="en-US" altLang="zh-CN" b="1">
                <a:solidFill>
                  <a:srgbClr val="000000"/>
                </a:solidFill>
              </a:rPr>
              <a:t>S4</a:t>
            </a:r>
            <a:r>
              <a:rPr lang="zh-CN" altLang="en-US" b="1">
                <a:solidFill>
                  <a:srgbClr val="000000"/>
                </a:solidFill>
                <a:latin typeface="宋体" pitchFamily="2" charset="-122"/>
              </a:rPr>
              <a:t>和</a:t>
            </a:r>
            <a:r>
              <a:rPr lang="en-US" altLang="zh-CN" b="1">
                <a:solidFill>
                  <a:srgbClr val="000000"/>
                </a:solidFill>
              </a:rPr>
              <a:t>S5</a:t>
            </a:r>
            <a:r>
              <a:rPr lang="zh-CN" altLang="en-US" b="1">
                <a:solidFill>
                  <a:srgbClr val="000000"/>
                </a:solidFill>
                <a:latin typeface="宋体" pitchFamily="2" charset="-122"/>
              </a:rPr>
              <a:t>执行后，才能执行语句</a:t>
            </a:r>
            <a:r>
              <a:rPr lang="en-US" altLang="zh-CN" b="1">
                <a:solidFill>
                  <a:srgbClr val="000000"/>
                </a:solidFill>
              </a:rPr>
              <a:t>S6</a:t>
            </a:r>
            <a:r>
              <a:rPr lang="zh-CN" altLang="en-US" b="1">
                <a:solidFill>
                  <a:srgbClr val="000000"/>
                </a:solidFill>
                <a:latin typeface="宋体" pitchFamily="2" charset="-122"/>
              </a:rPr>
              <a:t>。</a:t>
            </a:r>
          </a:p>
        </p:txBody>
      </p:sp>
      <p:sp>
        <p:nvSpPr>
          <p:cNvPr id="129031" name="Text Box 7"/>
          <p:cNvSpPr txBox="1">
            <a:spLocks noChangeArrowheads="1"/>
          </p:cNvSpPr>
          <p:nvPr/>
        </p:nvSpPr>
        <p:spPr bwMode="auto">
          <a:xfrm>
            <a:off x="4876800" y="5410200"/>
            <a:ext cx="4038600" cy="1177925"/>
          </a:xfrm>
          <a:prstGeom prst="rect">
            <a:avLst/>
          </a:prstGeom>
          <a:solidFill>
            <a:schemeClr val="accent6">
              <a:lumMod val="60000"/>
              <a:lumOff val="40000"/>
            </a:schemeClr>
          </a:solidFill>
          <a:ln w="19050">
            <a:solidFill>
              <a:srgbClr val="6699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P1</a:t>
            </a:r>
            <a:r>
              <a:rPr lang="zh-CN" altLang="en-US" sz="2000" b="1" dirty="0">
                <a:solidFill>
                  <a:srgbClr val="000000"/>
                </a:solidFill>
              </a:rPr>
              <a:t>执行完应通知</a:t>
            </a:r>
            <a:r>
              <a:rPr lang="en-US" altLang="zh-CN" sz="2000" b="1" dirty="0">
                <a:solidFill>
                  <a:srgbClr val="000000"/>
                </a:solidFill>
              </a:rPr>
              <a:t>P2</a:t>
            </a:r>
            <a:r>
              <a:rPr lang="zh-CN" altLang="en-US" sz="2000" b="1" dirty="0">
                <a:solidFill>
                  <a:srgbClr val="000000"/>
                </a:solidFill>
              </a:rPr>
              <a:t>、</a:t>
            </a:r>
            <a:r>
              <a:rPr lang="en-US" altLang="zh-CN" sz="2000" b="1" dirty="0">
                <a:solidFill>
                  <a:srgbClr val="000000"/>
                </a:solidFill>
              </a:rPr>
              <a:t>P3</a:t>
            </a:r>
            <a:r>
              <a:rPr lang="zh-CN" altLang="en-US" sz="2000" b="1" dirty="0">
                <a:solidFill>
                  <a:srgbClr val="000000"/>
                </a:solidFill>
              </a:rPr>
              <a:t>；</a:t>
            </a:r>
          </a:p>
          <a:p>
            <a:pPr eaLnBrk="1" fontAlgn="base" hangingPunct="1">
              <a:spcBef>
                <a:spcPct val="50000"/>
              </a:spcBef>
              <a:spcAft>
                <a:spcPct val="0"/>
              </a:spcAft>
            </a:pPr>
            <a:r>
              <a:rPr lang="en-US" altLang="zh-CN" sz="2000" b="1" dirty="0">
                <a:solidFill>
                  <a:srgbClr val="000000"/>
                </a:solidFill>
              </a:rPr>
              <a:t>P2</a:t>
            </a:r>
            <a:r>
              <a:rPr lang="zh-CN" altLang="en-US" sz="2000" b="1" dirty="0">
                <a:solidFill>
                  <a:srgbClr val="000000"/>
                </a:solidFill>
              </a:rPr>
              <a:t>得到通知后才开始执行；</a:t>
            </a:r>
            <a:r>
              <a:rPr lang="en-US" altLang="zh-CN" sz="2000" b="1" dirty="0">
                <a:solidFill>
                  <a:srgbClr val="000000"/>
                </a:solidFill>
              </a:rPr>
              <a:t>P2</a:t>
            </a:r>
            <a:r>
              <a:rPr lang="zh-CN" altLang="en-US" sz="2000" b="1" dirty="0">
                <a:solidFill>
                  <a:srgbClr val="000000"/>
                </a:solidFill>
              </a:rPr>
              <a:t>执行完应通知</a:t>
            </a:r>
            <a:r>
              <a:rPr lang="en-US" altLang="zh-CN" sz="2000" b="1" dirty="0">
                <a:solidFill>
                  <a:srgbClr val="000000"/>
                </a:solidFill>
              </a:rPr>
              <a:t>P4</a:t>
            </a:r>
            <a:r>
              <a:rPr lang="zh-CN" altLang="en-US" sz="2000" b="1" dirty="0">
                <a:solidFill>
                  <a:srgbClr val="000000"/>
                </a:solidFill>
              </a:rPr>
              <a:t>、</a:t>
            </a:r>
            <a:r>
              <a:rPr lang="en-US" altLang="zh-CN" sz="2000" b="1" dirty="0">
                <a:solidFill>
                  <a:srgbClr val="000000"/>
                </a:solidFill>
              </a:rPr>
              <a:t>P5</a:t>
            </a:r>
            <a:r>
              <a:rPr lang="zh-CN" altLang="en-US" sz="2000" b="1" dirty="0">
                <a:solidFill>
                  <a:srgbClr val="000000"/>
                </a:solidFill>
              </a:rPr>
              <a:t>；</a:t>
            </a:r>
            <a:r>
              <a:rPr lang="en-US" altLang="zh-CN" sz="2000" b="1" dirty="0">
                <a:solidFill>
                  <a:srgbClr val="000000"/>
                </a:solidFill>
                <a:latin typeface="Times New Roman" pitchFamily="18" charset="0"/>
              </a:rPr>
              <a:t>……</a:t>
            </a:r>
            <a:endParaRPr lang="en-US" altLang="zh-CN" sz="2000" b="1" dirty="0">
              <a:solidFill>
                <a:srgbClr val="000000"/>
              </a:solidFill>
            </a:endParaRPr>
          </a:p>
        </p:txBody>
      </p:sp>
      <p:sp>
        <p:nvSpPr>
          <p:cNvPr id="2" name="TextBox 1"/>
          <p:cNvSpPr txBox="1"/>
          <p:nvPr/>
        </p:nvSpPr>
        <p:spPr>
          <a:xfrm>
            <a:off x="4953661" y="4682333"/>
            <a:ext cx="990600" cy="369332"/>
          </a:xfrm>
          <a:prstGeom prst="rect">
            <a:avLst/>
          </a:prstGeom>
          <a:solidFill>
            <a:schemeClr val="bg2"/>
          </a:solidFill>
        </p:spPr>
        <p:txBody>
          <a:bodyPr wrap="square" rtlCol="0">
            <a:spAutoFit/>
          </a:bodyPr>
          <a:lstStyle/>
          <a:p>
            <a:r>
              <a:rPr lang="zh-CN" altLang="en-US" dirty="0" smtClean="0"/>
              <a:t>图</a:t>
            </a:r>
            <a:r>
              <a:rPr lang="en-US" altLang="zh-CN" dirty="0" smtClean="0"/>
              <a:t>2-14</a:t>
            </a:r>
            <a:endParaRPr lang="zh-CN" altLang="en-US" dirty="0"/>
          </a:p>
        </p:txBody>
      </p:sp>
    </p:spTree>
    <p:extLst>
      <p:ext uri="{BB962C8B-B14F-4D97-AF65-F5344CB8AC3E}">
        <p14:creationId xmlns:p14="http://schemas.microsoft.com/office/powerpoint/2010/main" val="414581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up)">
                                      <p:cBhvr>
                                        <p:cTn id="7" dur="1000"/>
                                        <p:tgtEl>
                                          <p:spTgt spid="129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 calcmode="lin" valueType="num">
                                      <p:cBhvr additive="base">
                                        <p:cTn id="12" dur="500" fill="hold"/>
                                        <p:tgtEl>
                                          <p:spTgt spid="129029"/>
                                        </p:tgtEl>
                                        <p:attrNameLst>
                                          <p:attrName>ppt_x</p:attrName>
                                        </p:attrNameLst>
                                      </p:cBhvr>
                                      <p:tavLst>
                                        <p:tav tm="0">
                                          <p:val>
                                            <p:strVal val="0-#ppt_w/2"/>
                                          </p:val>
                                        </p:tav>
                                        <p:tav tm="100000">
                                          <p:val>
                                            <p:strVal val="#ppt_x"/>
                                          </p:val>
                                        </p:tav>
                                      </p:tavLst>
                                    </p:anim>
                                    <p:anim calcmode="lin" valueType="num">
                                      <p:cBhvr additive="base">
                                        <p:cTn id="13" dur="500" fill="hold"/>
                                        <p:tgtEl>
                                          <p:spTgt spid="12902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9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P spid="129030" grpId="0" autoUpdateAnimBg="0"/>
      <p:bldP spid="129031"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F47E0FD0-95B1-49FD-8C1F-D40E6527D380}" type="slidenum">
              <a:rPr lang="en-US" altLang="zh-CN"/>
              <a:pPr>
                <a:defRPr/>
              </a:pPr>
              <a:t>52</a:t>
            </a:fld>
            <a:endParaRPr lang="en-US" altLang="zh-CN"/>
          </a:p>
        </p:txBody>
      </p:sp>
      <p:sp>
        <p:nvSpPr>
          <p:cNvPr id="130050" name="Text Box 2"/>
          <p:cNvSpPr txBox="1">
            <a:spLocks noChangeArrowheads="1"/>
          </p:cNvSpPr>
          <p:nvPr/>
        </p:nvSpPr>
        <p:spPr bwMode="auto">
          <a:xfrm>
            <a:off x="381000" y="838200"/>
            <a:ext cx="8458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FF3300"/>
                </a:solidFill>
              </a:rPr>
              <a:t>struct semaphore a</a:t>
            </a:r>
            <a:r>
              <a:rPr lang="zh-CN" altLang="en-US" b="1">
                <a:solidFill>
                  <a:srgbClr val="FF3300"/>
                </a:solidFill>
                <a:latin typeface="Times New Roman" pitchFamily="18" charset="0"/>
              </a:rPr>
              <a:t>，</a:t>
            </a:r>
            <a:r>
              <a:rPr lang="en-US" altLang="zh-CN" b="1">
                <a:solidFill>
                  <a:srgbClr val="FF3300"/>
                </a:solidFill>
              </a:rPr>
              <a:t>b</a:t>
            </a:r>
            <a:r>
              <a:rPr lang="zh-CN" altLang="en-US" b="1">
                <a:solidFill>
                  <a:srgbClr val="FF3300"/>
                </a:solidFill>
                <a:latin typeface="Times New Roman" pitchFamily="18" charset="0"/>
              </a:rPr>
              <a:t>，</a:t>
            </a:r>
            <a:r>
              <a:rPr lang="en-US" altLang="zh-CN" b="1">
                <a:solidFill>
                  <a:srgbClr val="FF3300"/>
                </a:solidFill>
              </a:rPr>
              <a:t>c</a:t>
            </a:r>
            <a:r>
              <a:rPr lang="zh-CN" altLang="en-US" b="1">
                <a:solidFill>
                  <a:srgbClr val="FF3300"/>
                </a:solidFill>
                <a:latin typeface="Times New Roman" pitchFamily="18" charset="0"/>
              </a:rPr>
              <a:t>，</a:t>
            </a:r>
            <a:r>
              <a:rPr lang="en-US" altLang="zh-CN" b="1">
                <a:solidFill>
                  <a:srgbClr val="FF3300"/>
                </a:solidFill>
              </a:rPr>
              <a:t>d</a:t>
            </a:r>
            <a:r>
              <a:rPr lang="zh-CN" altLang="en-US" b="1">
                <a:solidFill>
                  <a:srgbClr val="FF3300"/>
                </a:solidFill>
                <a:latin typeface="Times New Roman" pitchFamily="18" charset="0"/>
              </a:rPr>
              <a:t>，</a:t>
            </a:r>
            <a:r>
              <a:rPr lang="en-US" altLang="zh-CN" b="1">
                <a:solidFill>
                  <a:srgbClr val="FF3300"/>
                </a:solidFill>
              </a:rPr>
              <a:t>e</a:t>
            </a:r>
            <a:r>
              <a:rPr lang="zh-CN" altLang="en-US" b="1">
                <a:solidFill>
                  <a:srgbClr val="FF3300"/>
                </a:solidFill>
                <a:latin typeface="Times New Roman" pitchFamily="18" charset="0"/>
              </a:rPr>
              <a:t>，</a:t>
            </a:r>
            <a:r>
              <a:rPr lang="en-US" altLang="zh-CN" b="1">
                <a:solidFill>
                  <a:srgbClr val="FF3300"/>
                </a:solidFill>
              </a:rPr>
              <a:t>f</a:t>
            </a:r>
            <a:r>
              <a:rPr lang="zh-CN" altLang="en-US" b="1">
                <a:solidFill>
                  <a:srgbClr val="FF3300"/>
                </a:solidFill>
                <a:latin typeface="Times New Roman" pitchFamily="18" charset="0"/>
              </a:rPr>
              <a:t>，</a:t>
            </a:r>
            <a:r>
              <a:rPr lang="en-US" altLang="zh-CN" b="1">
                <a:solidFill>
                  <a:srgbClr val="FF3300"/>
                </a:solidFill>
              </a:rPr>
              <a:t>g </a:t>
            </a:r>
            <a:r>
              <a:rPr lang="zh-CN" altLang="en-US" b="1">
                <a:solidFill>
                  <a:srgbClr val="FF3300"/>
                </a:solidFill>
                <a:latin typeface="Times New Roman" pitchFamily="18" charset="0"/>
              </a:rPr>
              <a:t>；</a:t>
            </a:r>
            <a:endParaRPr lang="zh-CN" altLang="en-US" b="1">
              <a:solidFill>
                <a:srgbClr val="FF3300"/>
              </a:solidFill>
            </a:endParaRPr>
          </a:p>
          <a:p>
            <a:pPr algn="just" eaLnBrk="1" fontAlgn="base" hangingPunct="1">
              <a:spcBef>
                <a:spcPct val="10000"/>
              </a:spcBef>
              <a:spcAft>
                <a:spcPct val="0"/>
              </a:spcAft>
            </a:pPr>
            <a:r>
              <a:rPr lang="en-US" altLang="zh-CN" b="1">
                <a:solidFill>
                  <a:srgbClr val="FF3300"/>
                </a:solidFill>
              </a:rPr>
              <a:t>a.value=b.value=c.value=0;</a:t>
            </a:r>
          </a:p>
          <a:p>
            <a:pPr algn="just" eaLnBrk="1" fontAlgn="base" hangingPunct="1">
              <a:spcBef>
                <a:spcPct val="10000"/>
              </a:spcBef>
              <a:spcAft>
                <a:spcPct val="0"/>
              </a:spcAft>
            </a:pPr>
            <a:r>
              <a:rPr lang="en-US" altLang="zh-CN" b="1">
                <a:solidFill>
                  <a:srgbClr val="FF3300"/>
                </a:solidFill>
              </a:rPr>
              <a:t>d.value=e.value=f.value=g.value=0;</a:t>
            </a:r>
          </a:p>
        </p:txBody>
      </p:sp>
      <p:sp>
        <p:nvSpPr>
          <p:cNvPr id="106500" name="Text Box 3"/>
          <p:cNvSpPr txBox="1">
            <a:spLocks noChangeArrowheads="1"/>
          </p:cNvSpPr>
          <p:nvPr/>
        </p:nvSpPr>
        <p:spPr bwMode="auto">
          <a:xfrm>
            <a:off x="381000" y="152400"/>
            <a:ext cx="352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663300"/>
                </a:solidFill>
                <a:latin typeface="Times New Roman" pitchFamily="18" charset="0"/>
                <a:ea typeface="黑体" pitchFamily="2" charset="-122"/>
              </a:rPr>
              <a:t>程序描述如下：</a:t>
            </a:r>
          </a:p>
        </p:txBody>
      </p:sp>
      <p:sp>
        <p:nvSpPr>
          <p:cNvPr id="130052" name="AutoShape 4"/>
          <p:cNvSpPr>
            <a:spLocks/>
          </p:cNvSpPr>
          <p:nvPr/>
        </p:nvSpPr>
        <p:spPr bwMode="auto">
          <a:xfrm>
            <a:off x="7010400" y="1066800"/>
            <a:ext cx="228600" cy="990600"/>
          </a:xfrm>
          <a:prstGeom prst="rightBrace">
            <a:avLst>
              <a:gd name="adj1" fmla="val 36111"/>
              <a:gd name="adj2" fmla="val 50000"/>
            </a:avLst>
          </a:prstGeom>
          <a:noFill/>
          <a:ln w="2857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0053" name="AutoShape 5"/>
          <p:cNvSpPr>
            <a:spLocks noChangeArrowheads="1"/>
          </p:cNvSpPr>
          <p:nvPr/>
        </p:nvSpPr>
        <p:spPr bwMode="auto">
          <a:xfrm>
            <a:off x="7467600" y="1371600"/>
            <a:ext cx="1295400" cy="533400"/>
          </a:xfrm>
          <a:prstGeom prst="wedgeRectCallout">
            <a:avLst>
              <a:gd name="adj1" fmla="val -25736"/>
              <a:gd name="adj2" fmla="val 51190"/>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rPr>
              <a:t>初始化</a:t>
            </a:r>
          </a:p>
        </p:txBody>
      </p:sp>
      <p:sp>
        <p:nvSpPr>
          <p:cNvPr id="130054" name="Text Box 6"/>
          <p:cNvSpPr txBox="1">
            <a:spLocks noChangeArrowheads="1"/>
          </p:cNvSpPr>
          <p:nvPr/>
        </p:nvSpPr>
        <p:spPr bwMode="auto">
          <a:xfrm>
            <a:off x="381000" y="1981200"/>
            <a:ext cx="8077200"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dirty="0" err="1" smtClean="0">
                <a:solidFill>
                  <a:srgbClr val="663300"/>
                </a:solidFill>
              </a:rPr>
              <a:t>cobegin</a:t>
            </a:r>
            <a:r>
              <a:rPr lang="en-US" altLang="zh-CN" b="1" dirty="0" smtClean="0">
                <a:solidFill>
                  <a:srgbClr val="000000"/>
                </a:solidFill>
              </a:rPr>
              <a:t>  </a:t>
            </a:r>
            <a:r>
              <a:rPr lang="en-US" altLang="zh-CN" b="1" dirty="0" smtClean="0">
                <a:solidFill>
                  <a:srgbClr val="CC3300"/>
                </a:solidFill>
              </a:rPr>
              <a:t>/*</a:t>
            </a:r>
            <a:r>
              <a:rPr lang="en-US" altLang="zh-CN" b="1" dirty="0" err="1" smtClean="0">
                <a:solidFill>
                  <a:srgbClr val="CC3300"/>
                </a:solidFill>
              </a:rPr>
              <a:t>cobegin</a:t>
            </a:r>
            <a:r>
              <a:rPr lang="zh-CN" altLang="en-US" b="1" dirty="0">
                <a:solidFill>
                  <a:srgbClr val="CC3300"/>
                </a:solidFill>
                <a:latin typeface="Times New Roman" pitchFamily="18" charset="0"/>
              </a:rPr>
              <a:t>表示并发执行开始</a:t>
            </a:r>
            <a:r>
              <a:rPr lang="zh-CN" altLang="en-US" b="1" dirty="0">
                <a:solidFill>
                  <a:srgbClr val="CC3300"/>
                </a:solidFill>
              </a:rPr>
              <a:t>*</a:t>
            </a:r>
            <a:r>
              <a:rPr lang="en-US" altLang="zh-CN" b="1" dirty="0">
                <a:solidFill>
                  <a:srgbClr val="CC3300"/>
                </a:solidFill>
              </a:rPr>
              <a:t>/</a:t>
            </a:r>
          </a:p>
          <a:p>
            <a:pPr algn="just" eaLnBrk="1" fontAlgn="base" hangingPunct="1">
              <a:spcBef>
                <a:spcPct val="10000"/>
              </a:spcBef>
              <a:spcAft>
                <a:spcPct val="0"/>
              </a:spcAft>
            </a:pPr>
            <a:r>
              <a:rPr lang="en-US" altLang="zh-CN" b="1" dirty="0">
                <a:solidFill>
                  <a:srgbClr val="000000"/>
                </a:solidFill>
              </a:rPr>
              <a:t>process P1</a:t>
            </a:r>
            <a:r>
              <a:rPr lang="zh-CN" altLang="en-US" b="1" dirty="0">
                <a:solidFill>
                  <a:srgbClr val="000000"/>
                </a:solidFill>
                <a:latin typeface="Times New Roman" pitchFamily="18" charset="0"/>
              </a:rPr>
              <a:t>：</a:t>
            </a:r>
            <a:r>
              <a:rPr lang="en-US" altLang="zh-CN" b="1" dirty="0">
                <a:solidFill>
                  <a:srgbClr val="000000"/>
                </a:solidFill>
              </a:rPr>
              <a:t>{ S1</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P2</a:t>
            </a:r>
            <a:r>
              <a:rPr lang="zh-CN" altLang="en-US" b="1" dirty="0">
                <a:solidFill>
                  <a:srgbClr val="000000"/>
                </a:solidFill>
                <a:latin typeface="Times New Roman" pitchFamily="18" charset="0"/>
              </a:rPr>
              <a:t>：</a:t>
            </a: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S2</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P3</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en-US" altLang="zh-CN" b="1" dirty="0">
                <a:solidFill>
                  <a:srgbClr val="000000"/>
                </a:solidFill>
              </a:rPr>
              <a:t>S3</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P4</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S4</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P5</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en-US" altLang="zh-CN" b="1" dirty="0">
                <a:solidFill>
                  <a:srgbClr val="000000"/>
                </a:solidFill>
              </a:rPr>
              <a:t>S5</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P6</a:t>
            </a:r>
            <a:r>
              <a:rPr lang="zh-CN" altLang="en-US" b="1" dirty="0">
                <a:solidFill>
                  <a:srgbClr val="000000"/>
                </a:solidFill>
                <a:latin typeface="Times New Roman" pitchFamily="18" charset="0"/>
              </a:rPr>
              <a:t>：</a:t>
            </a: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en-US" altLang="zh-CN" b="1" dirty="0">
                <a:solidFill>
                  <a:srgbClr val="000000"/>
                </a:solidFill>
              </a:rPr>
              <a:t>S6</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eaLnBrk="1" fontAlgn="base" hangingPunct="1">
              <a:spcBef>
                <a:spcPct val="10000"/>
              </a:spcBef>
              <a:spcAft>
                <a:spcPct val="0"/>
              </a:spcAft>
            </a:pPr>
            <a:r>
              <a:rPr lang="en-US" altLang="zh-CN" b="1" dirty="0" err="1" smtClean="0">
                <a:solidFill>
                  <a:srgbClr val="663300"/>
                </a:solidFill>
              </a:rPr>
              <a:t>coend</a:t>
            </a:r>
            <a:r>
              <a:rPr lang="en-US" altLang="zh-CN" b="1" dirty="0" smtClean="0">
                <a:solidFill>
                  <a:srgbClr val="000000"/>
                </a:solidFill>
              </a:rPr>
              <a:t>    </a:t>
            </a:r>
            <a:r>
              <a:rPr lang="en-US" altLang="zh-CN" b="1" dirty="0">
                <a:solidFill>
                  <a:srgbClr val="CC3300"/>
                </a:solidFill>
              </a:rPr>
              <a:t>/*</a:t>
            </a:r>
            <a:r>
              <a:rPr lang="zh-CN" altLang="en-US" b="1" dirty="0" smtClean="0">
                <a:solidFill>
                  <a:srgbClr val="CC3300"/>
                </a:solidFill>
                <a:latin typeface="Times New Roman" pitchFamily="18" charset="0"/>
              </a:rPr>
              <a:t>用</a:t>
            </a:r>
            <a:r>
              <a:rPr lang="en-US" altLang="zh-CN" b="1" dirty="0" err="1" smtClean="0">
                <a:solidFill>
                  <a:srgbClr val="CC3300"/>
                </a:solidFill>
              </a:rPr>
              <a:t>coend</a:t>
            </a:r>
            <a:r>
              <a:rPr lang="zh-CN" altLang="en-US" b="1" dirty="0">
                <a:solidFill>
                  <a:srgbClr val="CC3300"/>
                </a:solidFill>
                <a:latin typeface="Times New Roman" pitchFamily="18" charset="0"/>
              </a:rPr>
              <a:t>表示并发执行结束</a:t>
            </a:r>
            <a:r>
              <a:rPr lang="zh-CN" altLang="en-US" b="1" dirty="0">
                <a:solidFill>
                  <a:srgbClr val="CC3300"/>
                </a:solidFill>
              </a:rPr>
              <a:t> *</a:t>
            </a:r>
            <a:r>
              <a:rPr lang="en-US" altLang="zh-CN" b="1" dirty="0">
                <a:solidFill>
                  <a:srgbClr val="CC3300"/>
                </a:solidFill>
              </a:rPr>
              <a:t>/</a:t>
            </a:r>
          </a:p>
        </p:txBody>
      </p:sp>
    </p:spTree>
    <p:extLst>
      <p:ext uri="{BB962C8B-B14F-4D97-AF65-F5344CB8AC3E}">
        <p14:creationId xmlns:p14="http://schemas.microsoft.com/office/powerpoint/2010/main" val="1057208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up)">
                                      <p:cBhvr>
                                        <p:cTn id="7" dur="500"/>
                                        <p:tgtEl>
                                          <p:spTgt spid="13005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0052"/>
                                        </p:tgtEl>
                                        <p:attrNameLst>
                                          <p:attrName>style.visibility</p:attrName>
                                        </p:attrNameLst>
                                      </p:cBhvr>
                                      <p:to>
                                        <p:strVal val="visible"/>
                                      </p:to>
                                    </p:set>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30053"/>
                                        </p:tgtEl>
                                        <p:attrNameLst>
                                          <p:attrName>style.visibility</p:attrName>
                                        </p:attrNameLst>
                                      </p:cBhvr>
                                      <p:to>
                                        <p:strVal val="visible"/>
                                      </p:to>
                                    </p:set>
                                    <p:anim calcmode="lin" valueType="num">
                                      <p:cBhvr additive="base">
                                        <p:cTn id="14" dur="500" fill="hold"/>
                                        <p:tgtEl>
                                          <p:spTgt spid="130053"/>
                                        </p:tgtEl>
                                        <p:attrNameLst>
                                          <p:attrName>ppt_x</p:attrName>
                                        </p:attrNameLst>
                                      </p:cBhvr>
                                      <p:tavLst>
                                        <p:tav tm="0">
                                          <p:val>
                                            <p:strVal val="1+#ppt_w/2"/>
                                          </p:val>
                                        </p:tav>
                                        <p:tav tm="100000">
                                          <p:val>
                                            <p:strVal val="#ppt_x"/>
                                          </p:val>
                                        </p:tav>
                                      </p:tavLst>
                                    </p:anim>
                                    <p:anim calcmode="lin" valueType="num">
                                      <p:cBhvr additive="base">
                                        <p:cTn id="15"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0054"/>
                                        </p:tgtEl>
                                        <p:attrNameLst>
                                          <p:attrName>style.visibility</p:attrName>
                                        </p:attrNameLst>
                                      </p:cBhvr>
                                      <p:to>
                                        <p:strVal val="visible"/>
                                      </p:to>
                                    </p:set>
                                    <p:animEffect transition="in" filter="wipe(up)">
                                      <p:cBhvr>
                                        <p:cTn id="20"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2" grpId="0" animBg="1"/>
      <p:bldP spid="130053" grpId="0" animBg="1" autoUpdateAnimBg="0"/>
      <p:bldP spid="13005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1043608" y="414676"/>
            <a:ext cx="6705600" cy="798513"/>
          </a:xfrm>
        </p:spPr>
        <p:txBody>
          <a:bodyPr/>
          <a:lstStyle/>
          <a:p>
            <a:pPr eaLnBrk="1" hangingPunct="1"/>
            <a:r>
              <a:rPr lang="en-US" altLang="zh-CN" dirty="0" smtClean="0"/>
              <a:t>2.5</a:t>
            </a:r>
            <a:r>
              <a:rPr lang="en-US" altLang="zh-CN" dirty="0" smtClean="0">
                <a:latin typeface="黑体" pitchFamily="2" charset="-122"/>
              </a:rPr>
              <a:t>  </a:t>
            </a:r>
            <a:r>
              <a:rPr lang="zh-CN" altLang="en-US" dirty="0" smtClean="0">
                <a:latin typeface="黑体" pitchFamily="2" charset="-122"/>
              </a:rPr>
              <a:t>经典进程同步问题 </a:t>
            </a:r>
          </a:p>
        </p:txBody>
      </p:sp>
      <p:sp>
        <p:nvSpPr>
          <p:cNvPr id="131075" name="Rectangle 3"/>
          <p:cNvSpPr>
            <a:spLocks noGrp="1" noChangeArrowheads="1"/>
          </p:cNvSpPr>
          <p:nvPr>
            <p:ph idx="1"/>
          </p:nvPr>
        </p:nvSpPr>
        <p:spPr>
          <a:xfrm>
            <a:off x="899592" y="3501008"/>
            <a:ext cx="4783137" cy="1874838"/>
          </a:xfrm>
        </p:spPr>
        <p:txBody>
          <a:bodyPr/>
          <a:lstStyle/>
          <a:p>
            <a:pPr eaLnBrk="1" hangingPunct="1"/>
            <a:r>
              <a:rPr lang="zh-CN" altLang="en-US" dirty="0" smtClean="0">
                <a:solidFill>
                  <a:srgbClr val="CC6600"/>
                </a:solidFill>
                <a:latin typeface="宋体" pitchFamily="2" charset="-122"/>
              </a:rPr>
              <a:t>生产者</a:t>
            </a:r>
            <a:r>
              <a:rPr lang="en-US" altLang="zh-CN" dirty="0" smtClean="0">
                <a:solidFill>
                  <a:srgbClr val="CC6600"/>
                </a:solidFill>
              </a:rPr>
              <a:t>-</a:t>
            </a:r>
            <a:r>
              <a:rPr lang="zh-CN" altLang="en-US" dirty="0" smtClean="0">
                <a:solidFill>
                  <a:srgbClr val="CC6600"/>
                </a:solidFill>
                <a:latin typeface="宋体" pitchFamily="2" charset="-122"/>
              </a:rPr>
              <a:t>消费者问题</a:t>
            </a:r>
            <a:r>
              <a:rPr lang="zh-CN" altLang="en-US" dirty="0" smtClean="0"/>
              <a:t> </a:t>
            </a:r>
          </a:p>
          <a:p>
            <a:pPr eaLnBrk="1" hangingPunct="1"/>
            <a:r>
              <a:rPr lang="zh-CN" altLang="en-US" dirty="0" smtClean="0">
                <a:solidFill>
                  <a:srgbClr val="CC6600"/>
                </a:solidFill>
                <a:latin typeface="宋体" pitchFamily="2" charset="-122"/>
              </a:rPr>
              <a:t>读者</a:t>
            </a:r>
            <a:r>
              <a:rPr lang="en-US" altLang="zh-CN" dirty="0" smtClean="0">
                <a:solidFill>
                  <a:srgbClr val="CC6600"/>
                </a:solidFill>
              </a:rPr>
              <a:t>-</a:t>
            </a:r>
            <a:r>
              <a:rPr lang="zh-CN" altLang="en-US" dirty="0" smtClean="0">
                <a:solidFill>
                  <a:srgbClr val="CC6600"/>
                </a:solidFill>
                <a:latin typeface="宋体" pitchFamily="2" charset="-122"/>
              </a:rPr>
              <a:t>写者问题</a:t>
            </a:r>
            <a:r>
              <a:rPr lang="zh-CN" altLang="en-US" dirty="0" smtClean="0"/>
              <a:t> </a:t>
            </a:r>
          </a:p>
          <a:p>
            <a:pPr eaLnBrk="1" hangingPunct="1"/>
            <a:r>
              <a:rPr lang="zh-CN" altLang="en-US" dirty="0" smtClean="0">
                <a:solidFill>
                  <a:srgbClr val="CC6600"/>
                </a:solidFill>
                <a:latin typeface="宋体" pitchFamily="2" charset="-122"/>
              </a:rPr>
              <a:t>哲学家进餐问题</a:t>
            </a:r>
            <a:r>
              <a:rPr lang="zh-CN" altLang="en-US" dirty="0" smtClean="0"/>
              <a:t> </a:t>
            </a:r>
          </a:p>
        </p:txBody>
      </p:sp>
      <p:sp>
        <p:nvSpPr>
          <p:cNvPr id="6" name="灯片编号占位符 5"/>
          <p:cNvSpPr>
            <a:spLocks noGrp="1"/>
          </p:cNvSpPr>
          <p:nvPr>
            <p:ph type="sldNum" sz="quarter" idx="12"/>
          </p:nvPr>
        </p:nvSpPr>
        <p:spPr/>
        <p:txBody>
          <a:bodyPr/>
          <a:lstStyle/>
          <a:p>
            <a:pPr>
              <a:defRPr/>
            </a:pPr>
            <a:fld id="{0C11A675-2896-498B-860D-4B2C8F8FB5A8}" type="slidenum">
              <a:rPr lang="en-US" altLang="zh-CN"/>
              <a:pPr>
                <a:defRPr/>
              </a:pPr>
              <a:t>53</a:t>
            </a:fld>
            <a:endParaRPr lang="en-US" altLang="zh-CN"/>
          </a:p>
        </p:txBody>
      </p:sp>
      <p:sp>
        <p:nvSpPr>
          <p:cNvPr id="107525" name="Text Box 4"/>
          <p:cNvSpPr txBox="1">
            <a:spLocks noChangeArrowheads="1"/>
          </p:cNvSpPr>
          <p:nvPr/>
        </p:nvSpPr>
        <p:spPr bwMode="auto">
          <a:xfrm>
            <a:off x="577641" y="1700808"/>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ea typeface="楷体_GB2312" pitchFamily="49" charset="-122"/>
              </a:rPr>
              <a:t>在多道程序环境下，进程同步问题十分重要，引起了不少学者对它进行研究，由此产生了一系列经典的进程同步问题，其中较有代表性的是：</a:t>
            </a:r>
          </a:p>
        </p:txBody>
      </p:sp>
    </p:spTree>
    <p:extLst>
      <p:ext uri="{BB962C8B-B14F-4D97-AF65-F5344CB8AC3E}">
        <p14:creationId xmlns:p14="http://schemas.microsoft.com/office/powerpoint/2010/main" val="4689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228600" y="409575"/>
            <a:ext cx="7602538" cy="769938"/>
          </a:xfrm>
        </p:spPr>
        <p:txBody>
          <a:bodyPr/>
          <a:lstStyle/>
          <a:p>
            <a:pPr eaLnBrk="1" hangingPunct="1"/>
            <a:r>
              <a:rPr lang="en-US" altLang="zh-CN" sz="4000" dirty="0" smtClean="0"/>
              <a:t>2.5.1  </a:t>
            </a:r>
            <a:r>
              <a:rPr lang="zh-CN" altLang="en-US" sz="4000" dirty="0" smtClean="0">
                <a:latin typeface="宋体" pitchFamily="2" charset="-122"/>
              </a:rPr>
              <a:t>生产者</a:t>
            </a:r>
            <a:r>
              <a:rPr lang="en-US" altLang="zh-CN" sz="4000" dirty="0" smtClean="0"/>
              <a:t>-</a:t>
            </a:r>
            <a:r>
              <a:rPr lang="zh-CN" altLang="en-US" sz="4000" dirty="0" smtClean="0">
                <a:latin typeface="宋体" pitchFamily="2" charset="-122"/>
              </a:rPr>
              <a:t>消费者问题</a:t>
            </a:r>
          </a:p>
        </p:txBody>
      </p:sp>
      <p:sp>
        <p:nvSpPr>
          <p:cNvPr id="7" name="灯片编号占位符 5"/>
          <p:cNvSpPr>
            <a:spLocks noGrp="1"/>
          </p:cNvSpPr>
          <p:nvPr>
            <p:ph type="sldNum" sz="quarter" idx="12"/>
          </p:nvPr>
        </p:nvSpPr>
        <p:spPr/>
        <p:txBody>
          <a:bodyPr/>
          <a:lstStyle/>
          <a:p>
            <a:pPr>
              <a:defRPr/>
            </a:pPr>
            <a:fld id="{ACCF68B9-6ADB-4355-9472-D40A95C27DB5}" type="slidenum">
              <a:rPr lang="en-US" altLang="zh-CN"/>
              <a:pPr>
                <a:defRPr/>
              </a:pPr>
              <a:t>54</a:t>
            </a:fld>
            <a:endParaRPr lang="en-US" altLang="zh-CN"/>
          </a:p>
        </p:txBody>
      </p:sp>
      <p:sp>
        <p:nvSpPr>
          <p:cNvPr id="132099" name="Text Box 3"/>
          <p:cNvSpPr txBox="1">
            <a:spLocks noChangeArrowheads="1"/>
          </p:cNvSpPr>
          <p:nvPr/>
        </p:nvSpPr>
        <p:spPr bwMode="auto">
          <a:xfrm>
            <a:off x="466292" y="1772816"/>
            <a:ext cx="8153400" cy="1200329"/>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前面</a:t>
            </a:r>
            <a:r>
              <a:rPr lang="zh-CN" altLang="en-US" b="1" dirty="0">
                <a:solidFill>
                  <a:srgbClr val="000000"/>
                </a:solidFill>
                <a:latin typeface="宋体" pitchFamily="2" charset="-122"/>
              </a:rPr>
              <a:t>已经对生产者</a:t>
            </a:r>
            <a:r>
              <a:rPr lang="en-US" altLang="zh-CN" b="1" dirty="0">
                <a:solidFill>
                  <a:srgbClr val="000000"/>
                </a:solidFill>
                <a:latin typeface="宋体" pitchFamily="2" charset="-122"/>
              </a:rPr>
              <a:t>-</a:t>
            </a:r>
            <a:r>
              <a:rPr lang="zh-CN" altLang="en-US" b="1" dirty="0">
                <a:solidFill>
                  <a:srgbClr val="000000"/>
                </a:solidFill>
                <a:latin typeface="宋体" pitchFamily="2" charset="-122"/>
              </a:rPr>
              <a:t>消费者问题做了一些描述，但是未考虑进程的互斥和同步问题，因而造成了共享变量</a:t>
            </a:r>
            <a:r>
              <a:rPr lang="en-US" altLang="zh-CN" b="1" dirty="0">
                <a:solidFill>
                  <a:srgbClr val="000000"/>
                </a:solidFill>
              </a:rPr>
              <a:t>counter</a:t>
            </a:r>
            <a:r>
              <a:rPr lang="zh-CN" altLang="en-US" b="1" dirty="0">
                <a:solidFill>
                  <a:srgbClr val="000000"/>
                </a:solidFill>
                <a:latin typeface="宋体" pitchFamily="2" charset="-122"/>
              </a:rPr>
              <a:t>的不确定性。</a:t>
            </a:r>
            <a:r>
              <a:rPr lang="zh-CN" altLang="en-US" b="1" dirty="0">
                <a:solidFill>
                  <a:srgbClr val="000000"/>
                </a:solidFill>
              </a:rPr>
              <a:t> </a:t>
            </a:r>
          </a:p>
        </p:txBody>
      </p:sp>
      <p:sp>
        <p:nvSpPr>
          <p:cNvPr id="132100" name="AutoShape 4"/>
          <p:cNvSpPr>
            <a:spLocks noChangeArrowheads="1"/>
          </p:cNvSpPr>
          <p:nvPr/>
        </p:nvSpPr>
        <p:spPr bwMode="auto">
          <a:xfrm>
            <a:off x="7772400" y="4495800"/>
            <a:ext cx="1066800" cy="1600200"/>
          </a:xfrm>
          <a:prstGeom prst="wedgeRoundRectCallout">
            <a:avLst>
              <a:gd name="adj1" fmla="val -110269"/>
              <a:gd name="adj2" fmla="val -29463"/>
              <a:gd name="adj3" fmla="val 16667"/>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fontAlgn="base">
              <a:spcBef>
                <a:spcPct val="0"/>
              </a:spcBef>
              <a:spcAft>
                <a:spcPct val="0"/>
              </a:spcAft>
            </a:pPr>
            <a:r>
              <a:rPr kumimoji="1" lang="zh-CN" altLang="en-US" sz="2400" b="1" dirty="0">
                <a:solidFill>
                  <a:srgbClr val="000000"/>
                </a:solidFill>
              </a:rPr>
              <a:t>先介绍最简单的</a:t>
            </a:r>
            <a:r>
              <a:rPr kumimoji="1" lang="en-US" altLang="zh-CN" sz="2400" b="1" dirty="0">
                <a:solidFill>
                  <a:srgbClr val="000000"/>
                </a:solidFill>
              </a:rPr>
              <a:t>P-C</a:t>
            </a:r>
            <a:r>
              <a:rPr kumimoji="1" lang="zh-CN" altLang="en-US" sz="2400" b="1" dirty="0">
                <a:solidFill>
                  <a:srgbClr val="000000"/>
                </a:solidFill>
              </a:rPr>
              <a:t>问题</a:t>
            </a:r>
          </a:p>
        </p:txBody>
      </p:sp>
      <p:sp>
        <p:nvSpPr>
          <p:cNvPr id="132101" name="Text Box 5"/>
          <p:cNvSpPr txBox="1">
            <a:spLocks noChangeArrowheads="1"/>
          </p:cNvSpPr>
          <p:nvPr/>
        </p:nvSpPr>
        <p:spPr bwMode="auto">
          <a:xfrm>
            <a:off x="381000" y="3657600"/>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333399"/>
                </a:solidFill>
                <a:latin typeface="黑体" pitchFamily="2" charset="-122"/>
                <a:ea typeface="黑体" pitchFamily="2" charset="-122"/>
              </a:rPr>
              <a:t>生产者</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消费者问题从特殊到一般</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从易到难</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可以分</a:t>
            </a:r>
            <a:r>
              <a:rPr lang="en-US" altLang="zh-CN" b="1" dirty="0">
                <a:solidFill>
                  <a:srgbClr val="333399"/>
                </a:solidFill>
                <a:latin typeface="黑体" pitchFamily="2" charset="-122"/>
                <a:ea typeface="黑体" pitchFamily="2" charset="-122"/>
              </a:rPr>
              <a:t>3</a:t>
            </a:r>
            <a:r>
              <a:rPr lang="zh-CN" altLang="en-US" b="1" dirty="0">
                <a:solidFill>
                  <a:srgbClr val="333399"/>
                </a:solidFill>
                <a:latin typeface="黑体" pitchFamily="2" charset="-122"/>
                <a:ea typeface="黑体" pitchFamily="2" charset="-122"/>
              </a:rPr>
              <a:t>种形式：</a:t>
            </a:r>
          </a:p>
        </p:txBody>
      </p:sp>
      <p:sp>
        <p:nvSpPr>
          <p:cNvPr id="132102" name="Text Box 6"/>
          <p:cNvSpPr txBox="1">
            <a:spLocks noChangeArrowheads="1"/>
          </p:cNvSpPr>
          <p:nvPr/>
        </p:nvSpPr>
        <p:spPr bwMode="auto">
          <a:xfrm>
            <a:off x="457200" y="4543425"/>
            <a:ext cx="6934200" cy="15621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CC6600"/>
                </a:solidFill>
              </a:rPr>
              <a:t>▲</a:t>
            </a:r>
            <a:r>
              <a:rPr lang="zh-CN" altLang="en-US" b="1">
                <a:solidFill>
                  <a:srgbClr val="000000"/>
                </a:solidFill>
              </a:rPr>
              <a:t>一个生产者、一个消费者、一个缓冲区的问题；</a:t>
            </a: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一个生产者、一个消费者、</a:t>
            </a:r>
            <a:r>
              <a:rPr lang="en-US" altLang="zh-CN" b="1">
                <a:solidFill>
                  <a:srgbClr val="000000"/>
                </a:solidFill>
              </a:rPr>
              <a:t>n</a:t>
            </a:r>
            <a:r>
              <a:rPr lang="zh-CN" altLang="en-US" b="1">
                <a:solidFill>
                  <a:srgbClr val="000000"/>
                </a:solidFill>
              </a:rPr>
              <a:t>个缓冲区的问题；</a:t>
            </a: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 </a:t>
            </a:r>
            <a:r>
              <a:rPr lang="en-US" altLang="zh-CN" b="1">
                <a:solidFill>
                  <a:srgbClr val="000000"/>
                </a:solidFill>
              </a:rPr>
              <a:t>k</a:t>
            </a:r>
            <a:r>
              <a:rPr lang="zh-CN" altLang="en-US" b="1">
                <a:solidFill>
                  <a:srgbClr val="000000"/>
                </a:solidFill>
              </a:rPr>
              <a:t>个生产者、</a:t>
            </a:r>
            <a:r>
              <a:rPr lang="en-US" altLang="zh-CN" b="1">
                <a:solidFill>
                  <a:srgbClr val="000000"/>
                </a:solidFill>
              </a:rPr>
              <a:t>m</a:t>
            </a:r>
            <a:r>
              <a:rPr lang="zh-CN" altLang="en-US" b="1">
                <a:solidFill>
                  <a:srgbClr val="000000"/>
                </a:solidFill>
              </a:rPr>
              <a:t>个消费者、</a:t>
            </a:r>
            <a:r>
              <a:rPr lang="en-US" altLang="zh-CN" b="1">
                <a:solidFill>
                  <a:srgbClr val="000000"/>
                </a:solidFill>
              </a:rPr>
              <a:t>n</a:t>
            </a:r>
            <a:r>
              <a:rPr lang="zh-CN" altLang="en-US" b="1">
                <a:solidFill>
                  <a:srgbClr val="000000"/>
                </a:solidFill>
              </a:rPr>
              <a:t>个缓冲区的问题；</a:t>
            </a:r>
          </a:p>
        </p:txBody>
      </p:sp>
    </p:spTree>
    <p:extLst>
      <p:ext uri="{BB962C8B-B14F-4D97-AF65-F5344CB8AC3E}">
        <p14:creationId xmlns:p14="http://schemas.microsoft.com/office/powerpoint/2010/main" val="347091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ipe(up)">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 calcmode="lin" valueType="num">
                                      <p:cBhvr>
                                        <p:cTn id="12" dur="500" fill="hold"/>
                                        <p:tgtEl>
                                          <p:spTgt spid="132101"/>
                                        </p:tgtEl>
                                        <p:attrNameLst>
                                          <p:attrName>ppt_x</p:attrName>
                                        </p:attrNameLst>
                                      </p:cBhvr>
                                      <p:tavLst>
                                        <p:tav tm="0">
                                          <p:val>
                                            <p:strVal val="#ppt_x-#ppt_w/2"/>
                                          </p:val>
                                        </p:tav>
                                        <p:tav tm="100000">
                                          <p:val>
                                            <p:strVal val="#ppt_x"/>
                                          </p:val>
                                        </p:tav>
                                      </p:tavLst>
                                    </p:anim>
                                    <p:anim calcmode="lin" valueType="num">
                                      <p:cBhvr>
                                        <p:cTn id="13" dur="500" fill="hold"/>
                                        <p:tgtEl>
                                          <p:spTgt spid="132101"/>
                                        </p:tgtEl>
                                        <p:attrNameLst>
                                          <p:attrName>ppt_y</p:attrName>
                                        </p:attrNameLst>
                                      </p:cBhvr>
                                      <p:tavLst>
                                        <p:tav tm="0">
                                          <p:val>
                                            <p:strVal val="#ppt_y"/>
                                          </p:val>
                                        </p:tav>
                                        <p:tav tm="100000">
                                          <p:val>
                                            <p:strVal val="#ppt_y"/>
                                          </p:val>
                                        </p:tav>
                                      </p:tavLst>
                                    </p:anim>
                                    <p:anim calcmode="lin" valueType="num">
                                      <p:cBhvr>
                                        <p:cTn id="14" dur="500" fill="hold"/>
                                        <p:tgtEl>
                                          <p:spTgt spid="132101"/>
                                        </p:tgtEl>
                                        <p:attrNameLst>
                                          <p:attrName>ppt_w</p:attrName>
                                        </p:attrNameLst>
                                      </p:cBhvr>
                                      <p:tavLst>
                                        <p:tav tm="0">
                                          <p:val>
                                            <p:fltVal val="0"/>
                                          </p:val>
                                        </p:tav>
                                        <p:tav tm="100000">
                                          <p:val>
                                            <p:strVal val="#ppt_w"/>
                                          </p:val>
                                        </p:tav>
                                      </p:tavLst>
                                    </p:anim>
                                    <p:anim calcmode="lin" valueType="num">
                                      <p:cBhvr>
                                        <p:cTn id="15" dur="500" fill="hold"/>
                                        <p:tgtEl>
                                          <p:spTgt spid="132101"/>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32102"/>
                                        </p:tgtEl>
                                        <p:attrNameLst>
                                          <p:attrName>style.visibility</p:attrName>
                                        </p:attrNameLst>
                                      </p:cBhvr>
                                      <p:to>
                                        <p:strVal val="visible"/>
                                      </p:to>
                                    </p:set>
                                    <p:animEffect transition="in" filter="wipe(up)">
                                      <p:cBhvr>
                                        <p:cTn id="19" dur="500"/>
                                        <p:tgtEl>
                                          <p:spTgt spid="132102"/>
                                        </p:tgtEl>
                                      </p:cBhvr>
                                    </p:animEffect>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32100"/>
                                        </p:tgtEl>
                                        <p:attrNameLst>
                                          <p:attrName>style.visibility</p:attrName>
                                        </p:attrNameLst>
                                      </p:cBhvr>
                                      <p:to>
                                        <p:strVal val="visible"/>
                                      </p:to>
                                    </p:set>
                                    <p:anim calcmode="lin" valueType="num">
                                      <p:cBhvr additive="base">
                                        <p:cTn id="23" dur="500" fill="hold"/>
                                        <p:tgtEl>
                                          <p:spTgt spid="132100"/>
                                        </p:tgtEl>
                                        <p:attrNameLst>
                                          <p:attrName>ppt_x</p:attrName>
                                        </p:attrNameLst>
                                      </p:cBhvr>
                                      <p:tavLst>
                                        <p:tav tm="0">
                                          <p:val>
                                            <p:strVal val="1+#ppt_w/2"/>
                                          </p:val>
                                        </p:tav>
                                        <p:tav tm="100000">
                                          <p:val>
                                            <p:strVal val="#ppt_x"/>
                                          </p:val>
                                        </p:tav>
                                      </p:tavLst>
                                    </p:anim>
                                    <p:anim calcmode="lin" valueType="num">
                                      <p:cBhvr additive="base">
                                        <p:cTn id="2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autoUpdateAnimBg="0"/>
      <p:bldP spid="132100" grpId="0" animBg="1" autoUpdateAnimBg="0"/>
      <p:bldP spid="132101" grpId="0" autoUpdateAnimBg="0"/>
      <p:bldP spid="13210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914400" y="404664"/>
            <a:ext cx="6858000" cy="769938"/>
          </a:xfrm>
        </p:spPr>
        <p:txBody>
          <a:bodyPr/>
          <a:lstStyle/>
          <a:p>
            <a:pPr eaLnBrk="1" hangingPunct="1"/>
            <a:r>
              <a:rPr lang="zh-CN" altLang="en-US" sz="3600" dirty="0" smtClean="0"/>
              <a:t>最简单的</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p>
        </p:txBody>
      </p:sp>
      <p:sp>
        <p:nvSpPr>
          <p:cNvPr id="12" name="灯片编号占位符 5"/>
          <p:cNvSpPr>
            <a:spLocks noGrp="1"/>
          </p:cNvSpPr>
          <p:nvPr>
            <p:ph type="sldNum" sz="quarter" idx="12"/>
          </p:nvPr>
        </p:nvSpPr>
        <p:spPr/>
        <p:txBody>
          <a:bodyPr/>
          <a:lstStyle/>
          <a:p>
            <a:pPr>
              <a:defRPr/>
            </a:pPr>
            <a:fld id="{61FE2870-8222-4134-8AFC-4DE2B5B991C7}" type="slidenum">
              <a:rPr lang="en-US" altLang="zh-CN"/>
              <a:pPr>
                <a:defRPr/>
              </a:pPr>
              <a:t>55</a:t>
            </a:fld>
            <a:endParaRPr lang="en-US" altLang="zh-CN"/>
          </a:p>
        </p:txBody>
      </p:sp>
      <p:grpSp>
        <p:nvGrpSpPr>
          <p:cNvPr id="109572" name="Group 3"/>
          <p:cNvGrpSpPr>
            <a:grpSpLocks/>
          </p:cNvGrpSpPr>
          <p:nvPr/>
        </p:nvGrpSpPr>
        <p:grpSpPr bwMode="auto">
          <a:xfrm>
            <a:off x="5926620" y="1752600"/>
            <a:ext cx="2133600" cy="887412"/>
            <a:chOff x="3648" y="837"/>
            <a:chExt cx="1344" cy="559"/>
          </a:xfrm>
        </p:grpSpPr>
        <p:sp>
          <p:nvSpPr>
            <p:cNvPr id="109575" name="Rectangle 4"/>
            <p:cNvSpPr>
              <a:spLocks noChangeArrowheads="1"/>
            </p:cNvSpPr>
            <p:nvPr/>
          </p:nvSpPr>
          <p:spPr bwMode="auto">
            <a:xfrm>
              <a:off x="4080" y="1104"/>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9576" name="Text Box 5"/>
            <p:cNvSpPr txBox="1">
              <a:spLocks noChangeArrowheads="1"/>
            </p:cNvSpPr>
            <p:nvPr/>
          </p:nvSpPr>
          <p:spPr bwMode="auto">
            <a:xfrm>
              <a:off x="4014" y="837"/>
              <a:ext cx="62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仿宋_GB2312" pitchFamily="49" charset="-122"/>
                </a:rPr>
                <a:t>缓冲区</a:t>
              </a:r>
            </a:p>
          </p:txBody>
        </p:sp>
        <p:sp>
          <p:nvSpPr>
            <p:cNvPr id="109577" name="Text Box 6"/>
            <p:cNvSpPr txBox="1">
              <a:spLocks noChangeArrowheads="1"/>
            </p:cNvSpPr>
            <p:nvPr/>
          </p:nvSpPr>
          <p:spPr bwMode="auto">
            <a:xfrm>
              <a:off x="3648"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p>
          </p:txBody>
        </p:sp>
        <p:sp>
          <p:nvSpPr>
            <p:cNvPr id="109578" name="Text Box 7"/>
            <p:cNvSpPr txBox="1">
              <a:spLocks noChangeArrowheads="1"/>
            </p:cNvSpPr>
            <p:nvPr/>
          </p:nvSpPr>
          <p:spPr bwMode="auto">
            <a:xfrm>
              <a:off x="4800"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p>
          </p:txBody>
        </p:sp>
        <p:sp>
          <p:nvSpPr>
            <p:cNvPr id="109579" name="Line 8"/>
            <p:cNvSpPr>
              <a:spLocks noChangeShapeType="1"/>
            </p:cNvSpPr>
            <p:nvPr/>
          </p:nvSpPr>
          <p:spPr bwMode="auto">
            <a:xfrm>
              <a:off x="3840" y="1248"/>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sp>
          <p:nvSpPr>
            <p:cNvPr id="109580" name="Line 9"/>
            <p:cNvSpPr>
              <a:spLocks noChangeShapeType="1"/>
            </p:cNvSpPr>
            <p:nvPr/>
          </p:nvSpPr>
          <p:spPr bwMode="auto">
            <a:xfrm>
              <a:off x="4560" y="1248"/>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grpSp>
      <p:sp>
        <p:nvSpPr>
          <p:cNvPr id="109573" name="Text Box 10"/>
          <p:cNvSpPr txBox="1">
            <a:spLocks noChangeArrowheads="1"/>
          </p:cNvSpPr>
          <p:nvPr/>
        </p:nvSpPr>
        <p:spPr bwMode="auto">
          <a:xfrm>
            <a:off x="426404" y="1818922"/>
            <a:ext cx="5151438" cy="10287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82800" rIns="90000" bIns="82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ea typeface="楷体_GB2312" pitchFamily="49" charset="-122"/>
              </a:rPr>
              <a:t>一个生产者、一个消费者、一个缓冲区的问题如右图所示。</a:t>
            </a:r>
          </a:p>
        </p:txBody>
      </p:sp>
      <p:sp>
        <p:nvSpPr>
          <p:cNvPr id="133131" name="Text Box 11"/>
          <p:cNvSpPr txBox="1">
            <a:spLocks noChangeArrowheads="1"/>
          </p:cNvSpPr>
          <p:nvPr/>
        </p:nvSpPr>
        <p:spPr bwMode="auto">
          <a:xfrm>
            <a:off x="457200" y="3219450"/>
            <a:ext cx="80772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当缓冲区空时，生产者可将产品存入缓冲区；当缓冲区满时，生产者必须等待 </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，待消费者取走产品后将其唤醒后，才能将产品存入。</a:t>
            </a:r>
          </a:p>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当缓冲区满时，消费者可从缓冲区取出产品进行消费；当缓冲区空时，消费者必须等待</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，待生产者存入产品后将其唤醒后，才能再从缓冲区取产品。</a:t>
            </a:r>
          </a:p>
        </p:txBody>
      </p:sp>
    </p:spTree>
    <p:extLst>
      <p:ext uri="{BB962C8B-B14F-4D97-AF65-F5344CB8AC3E}">
        <p14:creationId xmlns:p14="http://schemas.microsoft.com/office/powerpoint/2010/main" val="3756315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31"/>
                                        </p:tgtEl>
                                        <p:attrNameLst>
                                          <p:attrName>style.visibility</p:attrName>
                                        </p:attrNameLst>
                                      </p:cBhvr>
                                      <p:to>
                                        <p:strVal val="visible"/>
                                      </p:to>
                                    </p:set>
                                    <p:animEffect transition="in" filter="wipe(up)">
                                      <p:cBhvr>
                                        <p:cTn id="7"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3FEC5AD-46E9-4BC7-98C1-B780A693E922}" type="slidenum">
              <a:rPr lang="en-US" altLang="zh-CN"/>
              <a:pPr>
                <a:defRPr/>
              </a:pPr>
              <a:t>56</a:t>
            </a:fld>
            <a:endParaRPr lang="en-US" altLang="zh-CN"/>
          </a:p>
        </p:txBody>
      </p:sp>
      <p:sp>
        <p:nvSpPr>
          <p:cNvPr id="134146" name="Text Box 2"/>
          <p:cNvSpPr txBox="1">
            <a:spLocks noChangeArrowheads="1"/>
          </p:cNvSpPr>
          <p:nvPr/>
        </p:nvSpPr>
        <p:spPr bwMode="auto">
          <a:xfrm>
            <a:off x="628650" y="344488"/>
            <a:ext cx="8285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ea typeface="黑体" pitchFamily="2" charset="-122"/>
              </a:rPr>
              <a:t>用信号量机制解决进程同步问题的基本方法：</a:t>
            </a:r>
          </a:p>
        </p:txBody>
      </p:sp>
      <p:sp>
        <p:nvSpPr>
          <p:cNvPr id="134147" name="Text Box 3"/>
          <p:cNvSpPr txBox="1">
            <a:spLocks noChangeArrowheads="1"/>
          </p:cNvSpPr>
          <p:nvPr/>
        </p:nvSpPr>
        <p:spPr bwMode="auto">
          <a:xfrm>
            <a:off x="461963" y="1068388"/>
            <a:ext cx="833755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为生产者设置</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个私有信号量</a:t>
            </a:r>
            <a:r>
              <a:rPr lang="en-US" altLang="zh-CN" sz="2800" b="1">
                <a:solidFill>
                  <a:srgbClr val="000000"/>
                </a:solidFill>
                <a:latin typeface="Times New Roman" pitchFamily="18" charset="0"/>
              </a:rPr>
              <a:t>empty</a:t>
            </a:r>
            <a:r>
              <a:rPr lang="zh-CN" altLang="en-US" sz="2800" b="1">
                <a:solidFill>
                  <a:srgbClr val="000000"/>
                </a:solidFill>
                <a:latin typeface="Times New Roman" pitchFamily="18" charset="0"/>
              </a:rPr>
              <a:t>，其初值为</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，表示有</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个空缓冲区；为消费者设置</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个私有信号量</a:t>
            </a:r>
            <a:r>
              <a:rPr lang="en-US" altLang="zh-CN" sz="2800" b="1">
                <a:solidFill>
                  <a:srgbClr val="000000"/>
                </a:solidFill>
                <a:latin typeface="Times New Roman" pitchFamily="18" charset="0"/>
              </a:rPr>
              <a:t>full</a:t>
            </a:r>
            <a:r>
              <a:rPr lang="zh-CN" altLang="en-US" sz="2800" b="1">
                <a:solidFill>
                  <a:srgbClr val="000000"/>
                </a:solidFill>
                <a:latin typeface="Times New Roman" pitchFamily="18" charset="0"/>
              </a:rPr>
              <a:t>，其初值为</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，表示开始时没有满缓冲区；（</a:t>
            </a:r>
            <a:r>
              <a:rPr lang="zh-CN" altLang="en-US" sz="2800" b="1">
                <a:solidFill>
                  <a:srgbClr val="FF3300"/>
                </a:solidFill>
                <a:latin typeface="Times New Roman" pitchFamily="18" charset="0"/>
              </a:rPr>
              <a:t>由物理意义确定</a:t>
            </a:r>
            <a:r>
              <a:rPr lang="zh-CN" altLang="en-US" sz="2800" b="1">
                <a:solidFill>
                  <a:srgbClr val="000000"/>
                </a:solidFill>
                <a:latin typeface="Times New Roman" pitchFamily="18" charset="0"/>
              </a:rPr>
              <a:t>）</a:t>
            </a:r>
          </a:p>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生产者将产品存入缓冲区之前，应先</a:t>
            </a:r>
            <a:r>
              <a:rPr lang="zh-CN" altLang="en-US" sz="2800" b="1">
                <a:solidFill>
                  <a:srgbClr val="CC6600"/>
                </a:solidFill>
                <a:latin typeface="Times New Roman" pitchFamily="18" charset="0"/>
              </a:rPr>
              <a:t>测试</a:t>
            </a:r>
            <a:r>
              <a:rPr lang="zh-CN" altLang="en-US" sz="2800" b="1">
                <a:solidFill>
                  <a:srgbClr val="000000"/>
                </a:solidFill>
                <a:latin typeface="Times New Roman" pitchFamily="18" charset="0"/>
              </a:rPr>
              <a:t>缓冲区是否空：执行</a:t>
            </a:r>
            <a:r>
              <a:rPr lang="en-US" altLang="zh-CN" sz="2800" b="1">
                <a:solidFill>
                  <a:srgbClr val="000000"/>
                </a:solidFill>
                <a:latin typeface="Times New Roman" pitchFamily="18" charset="0"/>
              </a:rPr>
              <a:t>wait(empty)</a:t>
            </a:r>
            <a:r>
              <a:rPr lang="zh-CN" altLang="en-US" sz="2800" b="1">
                <a:solidFill>
                  <a:srgbClr val="000000"/>
                </a:solidFill>
                <a:latin typeface="Times New Roman" pitchFamily="18" charset="0"/>
              </a:rPr>
              <a:t>操作；离开临界区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存入产品</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后，应</a:t>
            </a:r>
            <a:r>
              <a:rPr lang="zh-CN" altLang="en-US" sz="2800" b="1">
                <a:solidFill>
                  <a:srgbClr val="CC6600"/>
                </a:solidFill>
                <a:latin typeface="Times New Roman" pitchFamily="18" charset="0"/>
              </a:rPr>
              <a:t>通知</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可能会唤醒</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消费者：执行</a:t>
            </a:r>
            <a:r>
              <a:rPr lang="en-US" altLang="zh-CN" sz="2800" b="1">
                <a:solidFill>
                  <a:srgbClr val="000000"/>
                </a:solidFill>
                <a:latin typeface="Times New Roman" pitchFamily="18" charset="0"/>
              </a:rPr>
              <a:t>signal(full)</a:t>
            </a:r>
            <a:r>
              <a:rPr lang="zh-CN" altLang="en-US" sz="2800" b="1">
                <a:solidFill>
                  <a:srgbClr val="000000"/>
                </a:solidFill>
                <a:latin typeface="Times New Roman" pitchFamily="18" charset="0"/>
              </a:rPr>
              <a:t>操作；</a:t>
            </a:r>
          </a:p>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消费者从缓冲区取产品之前，应先</a:t>
            </a:r>
            <a:r>
              <a:rPr lang="zh-CN" altLang="en-US" sz="2800" b="1">
                <a:solidFill>
                  <a:srgbClr val="CC6600"/>
                </a:solidFill>
                <a:latin typeface="Times New Roman" pitchFamily="18" charset="0"/>
              </a:rPr>
              <a:t>测试</a:t>
            </a:r>
            <a:r>
              <a:rPr lang="zh-CN" altLang="en-US" sz="2800" b="1">
                <a:solidFill>
                  <a:srgbClr val="000000"/>
                </a:solidFill>
                <a:latin typeface="Times New Roman" pitchFamily="18" charset="0"/>
              </a:rPr>
              <a:t>缓冲区是否满：执行</a:t>
            </a:r>
            <a:r>
              <a:rPr lang="en-US" altLang="zh-CN" sz="2800" b="1">
                <a:solidFill>
                  <a:srgbClr val="000000"/>
                </a:solidFill>
                <a:latin typeface="Times New Roman" pitchFamily="18" charset="0"/>
              </a:rPr>
              <a:t>wait(full)</a:t>
            </a:r>
            <a:r>
              <a:rPr lang="zh-CN" altLang="en-US" sz="2800" b="1">
                <a:solidFill>
                  <a:srgbClr val="000000"/>
                </a:solidFill>
                <a:latin typeface="Times New Roman" pitchFamily="18" charset="0"/>
              </a:rPr>
              <a:t>操作；离开临界区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取走产品</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后，应</a:t>
            </a:r>
            <a:r>
              <a:rPr lang="zh-CN" altLang="en-US" sz="2800" b="1">
                <a:solidFill>
                  <a:srgbClr val="CC6600"/>
                </a:solidFill>
                <a:latin typeface="Times New Roman" pitchFamily="18" charset="0"/>
              </a:rPr>
              <a:t>通知</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可能会唤醒</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生产者：执行</a:t>
            </a:r>
            <a:r>
              <a:rPr lang="en-US" altLang="zh-CN" sz="2800" b="1">
                <a:solidFill>
                  <a:srgbClr val="000000"/>
                </a:solidFill>
                <a:latin typeface="Times New Roman" pitchFamily="18" charset="0"/>
              </a:rPr>
              <a:t>signal(empty)</a:t>
            </a:r>
            <a:r>
              <a:rPr lang="zh-CN" altLang="en-US" sz="2800" b="1">
                <a:solidFill>
                  <a:srgbClr val="000000"/>
                </a:solidFill>
                <a:latin typeface="Times New Roman" pitchFamily="18" charset="0"/>
              </a:rPr>
              <a:t>操作</a:t>
            </a:r>
          </a:p>
        </p:txBody>
      </p:sp>
    </p:spTree>
    <p:extLst>
      <p:ext uri="{BB962C8B-B14F-4D97-AF65-F5344CB8AC3E}">
        <p14:creationId xmlns:p14="http://schemas.microsoft.com/office/powerpoint/2010/main" val="243650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ppt_x</p:attrName>
                                        </p:attrNameLst>
                                      </p:cBhvr>
                                      <p:tavLst>
                                        <p:tav tm="0">
                                          <p:val>
                                            <p:strVal val="#ppt_x-#ppt_w/2"/>
                                          </p:val>
                                        </p:tav>
                                        <p:tav tm="100000">
                                          <p:val>
                                            <p:strVal val="#ppt_x"/>
                                          </p:val>
                                        </p:tav>
                                      </p:tavLst>
                                    </p:anim>
                                    <p:anim calcmode="lin" valueType="num">
                                      <p:cBhvr>
                                        <p:cTn id="8" dur="500" fill="hold"/>
                                        <p:tgtEl>
                                          <p:spTgt spid="134146"/>
                                        </p:tgtEl>
                                        <p:attrNameLst>
                                          <p:attrName>ppt_y</p:attrName>
                                        </p:attrNameLst>
                                      </p:cBhvr>
                                      <p:tavLst>
                                        <p:tav tm="0">
                                          <p:val>
                                            <p:strVal val="#ppt_y"/>
                                          </p:val>
                                        </p:tav>
                                        <p:tav tm="100000">
                                          <p:val>
                                            <p:strVal val="#ppt_y"/>
                                          </p:val>
                                        </p:tav>
                                      </p:tavLst>
                                    </p:anim>
                                    <p:anim calcmode="lin" valueType="num">
                                      <p:cBhvr>
                                        <p:cTn id="9" dur="500" fill="hold"/>
                                        <p:tgtEl>
                                          <p:spTgt spid="134146"/>
                                        </p:tgtEl>
                                        <p:attrNameLst>
                                          <p:attrName>ppt_w</p:attrName>
                                        </p:attrNameLst>
                                      </p:cBhvr>
                                      <p:tavLst>
                                        <p:tav tm="0">
                                          <p:val>
                                            <p:fltVal val="0"/>
                                          </p:val>
                                        </p:tav>
                                        <p:tav tm="100000">
                                          <p:val>
                                            <p:strVal val="#ppt_w"/>
                                          </p:val>
                                        </p:tav>
                                      </p:tavLst>
                                    </p:anim>
                                    <p:anim calcmode="lin" valueType="num">
                                      <p:cBhvr>
                                        <p:cTn id="10" dur="500" fill="hold"/>
                                        <p:tgtEl>
                                          <p:spTgt spid="134146"/>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34147"/>
                                        </p:tgtEl>
                                        <p:attrNameLst>
                                          <p:attrName>style.visibility</p:attrName>
                                        </p:attrNameLst>
                                      </p:cBhvr>
                                      <p:to>
                                        <p:strVal val="visible"/>
                                      </p:to>
                                    </p:set>
                                    <p:animEffect transition="in" filter="wipe(up)">
                                      <p:cBhvr>
                                        <p:cTn id="14"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228600" y="452438"/>
            <a:ext cx="7162800" cy="693737"/>
          </a:xfrm>
        </p:spPr>
        <p:txBody>
          <a:bodyPr>
            <a:normAutofit fontScale="90000"/>
          </a:bodyPr>
          <a:lstStyle/>
          <a:p>
            <a:pPr eaLnBrk="1" hangingPunct="1"/>
            <a:r>
              <a:rPr lang="zh-CN" altLang="en-US" sz="4000" smtClean="0"/>
              <a:t>最简单的</a:t>
            </a:r>
            <a:r>
              <a:rPr lang="zh-CN" altLang="en-US" sz="4000" smtClean="0">
                <a:latin typeface="宋体" pitchFamily="2" charset="-122"/>
              </a:rPr>
              <a:t>生产者</a:t>
            </a:r>
            <a:r>
              <a:rPr lang="en-US" altLang="zh-CN" sz="4000" smtClean="0"/>
              <a:t>-</a:t>
            </a:r>
            <a:r>
              <a:rPr lang="zh-CN" altLang="en-US" sz="4000" smtClean="0">
                <a:latin typeface="宋体" pitchFamily="2" charset="-122"/>
              </a:rPr>
              <a:t>消费者问题</a:t>
            </a:r>
          </a:p>
        </p:txBody>
      </p:sp>
      <p:sp>
        <p:nvSpPr>
          <p:cNvPr id="6" name="灯片编号占位符 5"/>
          <p:cNvSpPr>
            <a:spLocks noGrp="1"/>
          </p:cNvSpPr>
          <p:nvPr>
            <p:ph type="sldNum" sz="quarter" idx="12"/>
          </p:nvPr>
        </p:nvSpPr>
        <p:spPr/>
        <p:txBody>
          <a:bodyPr/>
          <a:lstStyle/>
          <a:p>
            <a:pPr>
              <a:defRPr/>
            </a:pPr>
            <a:fld id="{5E64D0C3-C89C-4BBA-9D65-E55275BE699B}" type="slidenum">
              <a:rPr lang="en-US" altLang="zh-CN"/>
              <a:pPr>
                <a:defRPr/>
              </a:pPr>
              <a:t>57</a:t>
            </a:fld>
            <a:endParaRPr lang="en-US" altLang="zh-CN"/>
          </a:p>
        </p:txBody>
      </p:sp>
      <p:sp>
        <p:nvSpPr>
          <p:cNvPr id="135171" name="Text Box 3"/>
          <p:cNvSpPr txBox="1">
            <a:spLocks noChangeArrowheads="1"/>
          </p:cNvSpPr>
          <p:nvPr/>
        </p:nvSpPr>
        <p:spPr bwMode="auto">
          <a:xfrm>
            <a:off x="381000" y="1524000"/>
            <a:ext cx="8229600" cy="762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楷体_GB2312" pitchFamily="49" charset="-122"/>
              </a:rPr>
              <a:t>一个生产者、一个消费者、一个缓冲区的生产者</a:t>
            </a:r>
            <a:r>
              <a:rPr lang="en-US" altLang="zh-CN" b="1">
                <a:solidFill>
                  <a:srgbClr val="000000"/>
                </a:solidFill>
                <a:ea typeface="楷体_GB2312" pitchFamily="49" charset="-122"/>
              </a:rPr>
              <a:t>-</a:t>
            </a:r>
            <a:r>
              <a:rPr lang="zh-CN" altLang="en-US" b="1">
                <a:solidFill>
                  <a:srgbClr val="000000"/>
                </a:solidFill>
                <a:ea typeface="楷体_GB2312" pitchFamily="49" charset="-122"/>
              </a:rPr>
              <a:t>消费者问题的算法描述如下所示：</a:t>
            </a:r>
          </a:p>
        </p:txBody>
      </p:sp>
      <p:sp>
        <p:nvSpPr>
          <p:cNvPr id="135172" name="Text Box 4"/>
          <p:cNvSpPr txBox="1">
            <a:spLocks noChangeArrowheads="1"/>
          </p:cNvSpPr>
          <p:nvPr/>
        </p:nvSpPr>
        <p:spPr bwMode="auto">
          <a:xfrm>
            <a:off x="381000" y="2354326"/>
            <a:ext cx="4343400" cy="378783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=1;</a:t>
            </a:r>
          </a:p>
          <a:p>
            <a:pPr eaLnBrk="1" fontAlgn="base" hangingPunct="1">
              <a:spcBef>
                <a:spcPct val="10000"/>
              </a:spcBef>
              <a:spcAft>
                <a:spcPct val="0"/>
              </a:spcAft>
            </a:pP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p>
          <a:p>
            <a:pPr eaLnBrk="1" fontAlgn="base" hangingPunct="1">
              <a:spcBef>
                <a:spcPct val="10000"/>
              </a:spcBef>
              <a:spcAft>
                <a:spcPct val="0"/>
              </a:spcAft>
            </a:pPr>
            <a:r>
              <a:rPr lang="en-US" altLang="zh-CN" sz="2000" b="1" dirty="0">
                <a:solidFill>
                  <a:srgbClr val="000000"/>
                </a:solidFill>
              </a:rPr>
              <a:t>{ ...</a:t>
            </a: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p>
          <a:p>
            <a:pPr eaLnBrk="1" fontAlgn="base" hangingPunct="1">
              <a:spcBef>
                <a:spcPct val="10000"/>
              </a:spcBef>
              <a:spcAft>
                <a:spcPct val="0"/>
              </a:spcAft>
            </a:pPr>
            <a:r>
              <a:rPr lang="en-US" altLang="zh-CN" sz="2000" b="1" dirty="0">
                <a:solidFill>
                  <a:srgbClr val="000000"/>
                </a:solidFill>
              </a:rPr>
              <a:t>}</a:t>
            </a:r>
          </a:p>
        </p:txBody>
      </p:sp>
      <p:sp>
        <p:nvSpPr>
          <p:cNvPr id="135173" name="Text Box 5"/>
          <p:cNvSpPr txBox="1">
            <a:spLocks noChangeArrowheads="1"/>
          </p:cNvSpPr>
          <p:nvPr/>
        </p:nvSpPr>
        <p:spPr bwMode="auto">
          <a:xfrm>
            <a:off x="4876800" y="2568575"/>
            <a:ext cx="4159696" cy="277217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a:t>
            </a: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p>
          <a:p>
            <a:pPr lvl="0"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p>
          <a:p>
            <a:pPr eaLnBrk="1" fontAlgn="base" hangingPunct="1">
              <a:spcBef>
                <a:spcPct val="10000"/>
              </a:spcBef>
              <a:spcAft>
                <a:spcPct val="0"/>
              </a:spcAft>
            </a:pPr>
            <a:r>
              <a:rPr lang="en-US" altLang="zh-CN" sz="2000" b="1" dirty="0" smtClean="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Tree>
    <p:extLst>
      <p:ext uri="{BB962C8B-B14F-4D97-AF65-F5344CB8AC3E}">
        <p14:creationId xmlns:p14="http://schemas.microsoft.com/office/powerpoint/2010/main" val="1860984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up)">
                                      <p:cBhvr>
                                        <p:cTn id="7" dur="500"/>
                                        <p:tgtEl>
                                          <p:spTgt spid="13517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5172"/>
                                        </p:tgtEl>
                                        <p:attrNameLst>
                                          <p:attrName>style.visibility</p:attrName>
                                        </p:attrNameLst>
                                      </p:cBhvr>
                                      <p:to>
                                        <p:strVal val="visible"/>
                                      </p:to>
                                    </p:set>
                                    <p:animEffect transition="in" filter="wipe(up)">
                                      <p:cBhvr>
                                        <p:cTn id="11" dur="500"/>
                                        <p:tgtEl>
                                          <p:spTgt spid="13517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5173"/>
                                        </p:tgtEl>
                                        <p:attrNameLst>
                                          <p:attrName>style.visibility</p:attrName>
                                        </p:attrNameLst>
                                      </p:cBhvr>
                                      <p:to>
                                        <p:strVal val="visible"/>
                                      </p:to>
                                    </p:set>
                                    <p:animEffect transition="in" filter="wipe(up)">
                                      <p:cBhvr>
                                        <p:cTn id="15" dur="5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nimBg="1" autoUpdateAnimBg="0"/>
      <p:bldP spid="135172" grpId="0" animBg="1" autoUpdateAnimBg="0"/>
      <p:bldP spid="13517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196850" y="332656"/>
            <a:ext cx="8794750" cy="693738"/>
          </a:xfrm>
        </p:spPr>
        <p:txBody>
          <a:bodyPr>
            <a:noAutofit/>
          </a:bodyPr>
          <a:lstStyle/>
          <a:p>
            <a:pPr marL="342900" lvl="0" indent="-342900">
              <a:spcBef>
                <a:spcPct val="20000"/>
              </a:spcBef>
            </a:pPr>
            <a:r>
              <a:rPr lang="zh-CN" altLang="en-US" sz="3200" b="1" dirty="0">
                <a:solidFill>
                  <a:prstClr val="black"/>
                </a:solidFill>
                <a:latin typeface="Franklin Gothic Book"/>
                <a:ea typeface="楷体_GB2312" pitchFamily="49" charset="-122"/>
                <a:cs typeface="+mn-cs"/>
              </a:rPr>
              <a:t>一个生产者、一个消费者、</a:t>
            </a:r>
            <a:r>
              <a:rPr lang="en-US" altLang="zh-CN" sz="3200" b="1" dirty="0">
                <a:solidFill>
                  <a:prstClr val="black"/>
                </a:solidFill>
                <a:latin typeface="Franklin Gothic Book"/>
                <a:ea typeface="楷体_GB2312" pitchFamily="49" charset="-122"/>
                <a:cs typeface="+mn-cs"/>
              </a:rPr>
              <a:t>n</a:t>
            </a:r>
            <a:r>
              <a:rPr lang="zh-CN" altLang="en-US" sz="3200" b="1" dirty="0">
                <a:solidFill>
                  <a:prstClr val="black"/>
                </a:solidFill>
                <a:latin typeface="Franklin Gothic Book"/>
                <a:ea typeface="楷体_GB2312" pitchFamily="49" charset="-122"/>
                <a:cs typeface="+mn-cs"/>
              </a:rPr>
              <a:t>个缓冲区的</a:t>
            </a:r>
            <a:r>
              <a:rPr lang="en-US" altLang="zh-CN" sz="3200" b="1" dirty="0">
                <a:solidFill>
                  <a:prstClr val="black"/>
                </a:solidFill>
                <a:latin typeface="Franklin Gothic Book"/>
                <a:ea typeface="楷体_GB2312" pitchFamily="49" charset="-122"/>
                <a:cs typeface="+mn-cs"/>
              </a:rPr>
              <a:t>P-C</a:t>
            </a:r>
            <a:r>
              <a:rPr lang="zh-CN" altLang="en-US" sz="3200" b="1" dirty="0">
                <a:solidFill>
                  <a:prstClr val="black"/>
                </a:solidFill>
                <a:latin typeface="Franklin Gothic Book"/>
                <a:ea typeface="楷体_GB2312" pitchFamily="49" charset="-122"/>
                <a:cs typeface="+mn-cs"/>
              </a:rPr>
              <a:t>问题</a:t>
            </a:r>
          </a:p>
        </p:txBody>
      </p:sp>
      <p:sp>
        <p:nvSpPr>
          <p:cNvPr id="38" name="灯片编号占位符 5"/>
          <p:cNvSpPr>
            <a:spLocks noGrp="1"/>
          </p:cNvSpPr>
          <p:nvPr>
            <p:ph type="sldNum" sz="quarter" idx="12"/>
          </p:nvPr>
        </p:nvSpPr>
        <p:spPr/>
        <p:txBody>
          <a:bodyPr/>
          <a:lstStyle/>
          <a:p>
            <a:pPr>
              <a:defRPr/>
            </a:pPr>
            <a:fld id="{7505EFB4-809E-4399-92D6-229B9E0A8566}" type="slidenum">
              <a:rPr lang="en-US" altLang="zh-CN"/>
              <a:pPr>
                <a:defRPr/>
              </a:pPr>
              <a:t>58</a:t>
            </a:fld>
            <a:endParaRPr lang="en-US" altLang="zh-CN"/>
          </a:p>
        </p:txBody>
      </p:sp>
      <p:grpSp>
        <p:nvGrpSpPr>
          <p:cNvPr id="136196" name="Group 4"/>
          <p:cNvGrpSpPr>
            <a:grpSpLocks/>
          </p:cNvGrpSpPr>
          <p:nvPr/>
        </p:nvGrpSpPr>
        <p:grpSpPr bwMode="auto">
          <a:xfrm>
            <a:off x="1219200" y="1371600"/>
            <a:ext cx="6172200" cy="889000"/>
            <a:chOff x="768" y="864"/>
            <a:chExt cx="3888" cy="560"/>
          </a:xfrm>
        </p:grpSpPr>
        <p:sp>
          <p:nvSpPr>
            <p:cNvPr id="112654" name="Rectangle 5"/>
            <p:cNvSpPr>
              <a:spLocks noChangeArrowheads="1"/>
            </p:cNvSpPr>
            <p:nvPr/>
          </p:nvSpPr>
          <p:spPr bwMode="auto">
            <a:xfrm>
              <a:off x="37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n-1</a:t>
              </a:r>
            </a:p>
          </p:txBody>
        </p:sp>
        <p:sp>
          <p:nvSpPr>
            <p:cNvPr id="112655" name="Rectangle 6"/>
            <p:cNvSpPr>
              <a:spLocks noChangeArrowheads="1"/>
            </p:cNvSpPr>
            <p:nvPr/>
          </p:nvSpPr>
          <p:spPr bwMode="auto">
            <a:xfrm>
              <a:off x="34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12656" name="Rectangle 7"/>
            <p:cNvSpPr>
              <a:spLocks noChangeArrowheads="1"/>
            </p:cNvSpPr>
            <p:nvPr/>
          </p:nvSpPr>
          <p:spPr bwMode="auto">
            <a:xfrm>
              <a:off x="30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5</a:t>
              </a:r>
            </a:p>
          </p:txBody>
        </p:sp>
        <p:sp>
          <p:nvSpPr>
            <p:cNvPr id="112657" name="Rectangle 8"/>
            <p:cNvSpPr>
              <a:spLocks noChangeArrowheads="1"/>
            </p:cNvSpPr>
            <p:nvPr/>
          </p:nvSpPr>
          <p:spPr bwMode="auto">
            <a:xfrm>
              <a:off x="268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4</a:t>
              </a:r>
            </a:p>
          </p:txBody>
        </p:sp>
        <p:sp>
          <p:nvSpPr>
            <p:cNvPr id="112658" name="Rectangle 9"/>
            <p:cNvSpPr>
              <a:spLocks noChangeArrowheads="1"/>
            </p:cNvSpPr>
            <p:nvPr/>
          </p:nvSpPr>
          <p:spPr bwMode="auto">
            <a:xfrm>
              <a:off x="232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3</a:t>
              </a:r>
            </a:p>
          </p:txBody>
        </p:sp>
        <p:sp>
          <p:nvSpPr>
            <p:cNvPr id="112659" name="Rectangle 10"/>
            <p:cNvSpPr>
              <a:spLocks noChangeArrowheads="1"/>
            </p:cNvSpPr>
            <p:nvPr/>
          </p:nvSpPr>
          <p:spPr bwMode="auto">
            <a:xfrm>
              <a:off x="19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2</a:t>
              </a:r>
            </a:p>
          </p:txBody>
        </p:sp>
        <p:sp>
          <p:nvSpPr>
            <p:cNvPr id="112660" name="Rectangle 11"/>
            <p:cNvSpPr>
              <a:spLocks noChangeArrowheads="1"/>
            </p:cNvSpPr>
            <p:nvPr/>
          </p:nvSpPr>
          <p:spPr bwMode="auto">
            <a:xfrm>
              <a:off x="16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1</a:t>
              </a:r>
            </a:p>
          </p:txBody>
        </p:sp>
        <p:sp>
          <p:nvSpPr>
            <p:cNvPr id="112661" name="Rectangle 12"/>
            <p:cNvSpPr>
              <a:spLocks noChangeArrowheads="1"/>
            </p:cNvSpPr>
            <p:nvPr/>
          </p:nvSpPr>
          <p:spPr bwMode="auto">
            <a:xfrm>
              <a:off x="12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0</a:t>
              </a:r>
            </a:p>
          </p:txBody>
        </p:sp>
        <p:sp>
          <p:nvSpPr>
            <p:cNvPr id="112662" name="Line 13"/>
            <p:cNvSpPr>
              <a:spLocks noChangeShapeType="1"/>
            </p:cNvSpPr>
            <p:nvPr/>
          </p:nvSpPr>
          <p:spPr bwMode="auto">
            <a:xfrm>
              <a:off x="1248" y="1104"/>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3" name="Line 14"/>
            <p:cNvSpPr>
              <a:spLocks noChangeShapeType="1"/>
            </p:cNvSpPr>
            <p:nvPr/>
          </p:nvSpPr>
          <p:spPr bwMode="auto">
            <a:xfrm>
              <a:off x="1248" y="1424"/>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4" name="Line 15"/>
            <p:cNvSpPr>
              <a:spLocks noChangeShapeType="1"/>
            </p:cNvSpPr>
            <p:nvPr/>
          </p:nvSpPr>
          <p:spPr bwMode="auto">
            <a:xfrm>
              <a:off x="1248" y="1104"/>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5" name="Line 16"/>
            <p:cNvSpPr>
              <a:spLocks noChangeShapeType="1"/>
            </p:cNvSpPr>
            <p:nvPr/>
          </p:nvSpPr>
          <p:spPr bwMode="auto">
            <a:xfrm>
              <a:off x="160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6" name="Line 17"/>
            <p:cNvSpPr>
              <a:spLocks noChangeShapeType="1"/>
            </p:cNvSpPr>
            <p:nvPr/>
          </p:nvSpPr>
          <p:spPr bwMode="auto">
            <a:xfrm>
              <a:off x="196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7" name="Line 18"/>
            <p:cNvSpPr>
              <a:spLocks noChangeShapeType="1"/>
            </p:cNvSpPr>
            <p:nvPr/>
          </p:nvSpPr>
          <p:spPr bwMode="auto">
            <a:xfrm>
              <a:off x="232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8" name="Line 19"/>
            <p:cNvSpPr>
              <a:spLocks noChangeShapeType="1"/>
            </p:cNvSpPr>
            <p:nvPr/>
          </p:nvSpPr>
          <p:spPr bwMode="auto">
            <a:xfrm>
              <a:off x="268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9" name="Line 20"/>
            <p:cNvSpPr>
              <a:spLocks noChangeShapeType="1"/>
            </p:cNvSpPr>
            <p:nvPr/>
          </p:nvSpPr>
          <p:spPr bwMode="auto">
            <a:xfrm>
              <a:off x="304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0" name="Line 21"/>
            <p:cNvSpPr>
              <a:spLocks noChangeShapeType="1"/>
            </p:cNvSpPr>
            <p:nvPr/>
          </p:nvSpPr>
          <p:spPr bwMode="auto">
            <a:xfrm>
              <a:off x="340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1" name="Line 22"/>
            <p:cNvSpPr>
              <a:spLocks noChangeShapeType="1"/>
            </p:cNvSpPr>
            <p:nvPr/>
          </p:nvSpPr>
          <p:spPr bwMode="auto">
            <a:xfrm>
              <a:off x="376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2" name="Line 23"/>
            <p:cNvSpPr>
              <a:spLocks noChangeShapeType="1"/>
            </p:cNvSpPr>
            <p:nvPr/>
          </p:nvSpPr>
          <p:spPr bwMode="auto">
            <a:xfrm>
              <a:off x="4128" y="1104"/>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3" name="Text Box 24"/>
            <p:cNvSpPr txBox="1">
              <a:spLocks noChangeArrowheads="1"/>
            </p:cNvSpPr>
            <p:nvPr/>
          </p:nvSpPr>
          <p:spPr bwMode="auto">
            <a:xfrm>
              <a:off x="768" y="110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P</a:t>
              </a:r>
            </a:p>
          </p:txBody>
        </p:sp>
        <p:sp>
          <p:nvSpPr>
            <p:cNvPr id="112674" name="Text Box 25"/>
            <p:cNvSpPr txBox="1">
              <a:spLocks noChangeArrowheads="1"/>
            </p:cNvSpPr>
            <p:nvPr/>
          </p:nvSpPr>
          <p:spPr bwMode="auto">
            <a:xfrm>
              <a:off x="4416"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C</a:t>
              </a:r>
            </a:p>
          </p:txBody>
        </p:sp>
        <p:sp>
          <p:nvSpPr>
            <p:cNvPr id="112675" name="Line 26"/>
            <p:cNvSpPr>
              <a:spLocks noChangeShapeType="1"/>
            </p:cNvSpPr>
            <p:nvPr/>
          </p:nvSpPr>
          <p:spPr bwMode="auto">
            <a:xfrm>
              <a:off x="960" y="12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6" name="Line 27"/>
            <p:cNvSpPr>
              <a:spLocks noChangeShapeType="1"/>
            </p:cNvSpPr>
            <p:nvPr/>
          </p:nvSpPr>
          <p:spPr bwMode="auto">
            <a:xfrm>
              <a:off x="4128" y="12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7" name="Text Box 28"/>
            <p:cNvSpPr txBox="1">
              <a:spLocks noChangeArrowheads="1"/>
            </p:cNvSpPr>
            <p:nvPr/>
          </p:nvSpPr>
          <p:spPr bwMode="auto">
            <a:xfrm>
              <a:off x="2256" y="86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rPr>
                <a:t>循环缓冲区</a:t>
              </a:r>
            </a:p>
          </p:txBody>
        </p:sp>
        <p:sp>
          <p:nvSpPr>
            <p:cNvPr id="112678" name="Text Box 29"/>
            <p:cNvSpPr txBox="1">
              <a:spLocks noChangeArrowheads="1"/>
            </p:cNvSpPr>
            <p:nvPr/>
          </p:nvSpPr>
          <p:spPr bwMode="auto">
            <a:xfrm>
              <a:off x="3504" y="1152"/>
              <a:ext cx="1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800" b="1">
                  <a:solidFill>
                    <a:srgbClr val="000000"/>
                  </a:solidFill>
                  <a:latin typeface="Times New Roman" pitchFamily="18" charset="0"/>
                </a:rPr>
                <a:t>…</a:t>
              </a:r>
              <a:endParaRPr lang="en-US" altLang="zh-CN" sz="1800" b="1">
                <a:solidFill>
                  <a:srgbClr val="000000"/>
                </a:solidFill>
              </a:endParaRPr>
            </a:p>
          </p:txBody>
        </p:sp>
      </p:grpSp>
      <p:sp>
        <p:nvSpPr>
          <p:cNvPr id="136222" name="Text Box 30"/>
          <p:cNvSpPr txBox="1">
            <a:spLocks noChangeArrowheads="1"/>
          </p:cNvSpPr>
          <p:nvPr/>
        </p:nvSpPr>
        <p:spPr bwMode="auto">
          <a:xfrm>
            <a:off x="152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empty=n(</a:t>
            </a:r>
            <a:r>
              <a:rPr lang="zh-CN" altLang="en-US" sz="1800" b="1">
                <a:solidFill>
                  <a:srgbClr val="333399"/>
                </a:solidFill>
              </a:rPr>
              <a:t>初值</a:t>
            </a:r>
            <a:r>
              <a:rPr lang="en-US" altLang="zh-CN" sz="1800" b="1">
                <a:solidFill>
                  <a:srgbClr val="333399"/>
                </a:solidFill>
              </a:rPr>
              <a:t>)</a:t>
            </a:r>
          </a:p>
        </p:txBody>
      </p:sp>
      <p:sp>
        <p:nvSpPr>
          <p:cNvPr id="136223" name="Text Box 31"/>
          <p:cNvSpPr txBox="1">
            <a:spLocks noChangeArrowheads="1"/>
          </p:cNvSpPr>
          <p:nvPr/>
        </p:nvSpPr>
        <p:spPr bwMode="auto">
          <a:xfrm>
            <a:off x="6553200" y="13858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full=0(</a:t>
            </a:r>
            <a:r>
              <a:rPr lang="zh-CN" altLang="en-US" sz="1800" b="1">
                <a:solidFill>
                  <a:srgbClr val="333399"/>
                </a:solidFill>
              </a:rPr>
              <a:t>初值</a:t>
            </a:r>
            <a:r>
              <a:rPr lang="en-US" altLang="zh-CN" sz="1800" b="1">
                <a:solidFill>
                  <a:srgbClr val="333399"/>
                </a:solidFill>
              </a:rPr>
              <a:t>)</a:t>
            </a:r>
          </a:p>
        </p:txBody>
      </p:sp>
      <p:sp>
        <p:nvSpPr>
          <p:cNvPr id="136224" name="AutoShape 32"/>
          <p:cNvSpPr>
            <a:spLocks noChangeArrowheads="1"/>
          </p:cNvSpPr>
          <p:nvPr/>
        </p:nvSpPr>
        <p:spPr bwMode="auto">
          <a:xfrm>
            <a:off x="76200" y="1828800"/>
            <a:ext cx="914400" cy="609600"/>
          </a:xfrm>
          <a:prstGeom prst="wedgeRectCallout">
            <a:avLst>
              <a:gd name="adj1" fmla="val 62500"/>
              <a:gd name="adj2" fmla="val -75259"/>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p>
        </p:txBody>
      </p:sp>
      <p:sp>
        <p:nvSpPr>
          <p:cNvPr id="136225" name="Text Box 33"/>
          <p:cNvSpPr txBox="1">
            <a:spLocks noChangeArrowheads="1"/>
          </p:cNvSpPr>
          <p:nvPr/>
        </p:nvSpPr>
        <p:spPr bwMode="auto">
          <a:xfrm>
            <a:off x="381000" y="2514600"/>
            <a:ext cx="4343400" cy="409098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=n;   </a:t>
            </a: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p>
          <a:p>
            <a:pPr eaLnBrk="1" fontAlgn="base" hangingPunct="1">
              <a:spcBef>
                <a:spcPct val="10000"/>
              </a:spcBef>
              <a:spcAft>
                <a:spcPct val="0"/>
              </a:spcAft>
            </a:pPr>
            <a:r>
              <a:rPr lang="en-US" altLang="zh-CN" sz="2000" b="1" dirty="0" err="1">
                <a:solidFill>
                  <a:srgbClr val="FF3300"/>
                </a:solidFill>
              </a:rPr>
              <a:t>int</a:t>
            </a:r>
            <a:r>
              <a:rPr lang="en-US" altLang="zh-CN" sz="2000" b="1" dirty="0">
                <a:solidFill>
                  <a:srgbClr val="FF3300"/>
                </a:solidFill>
              </a:rPr>
              <a:t> in=0,out=0;   //</a:t>
            </a:r>
            <a:r>
              <a:rPr lang="zh-CN" altLang="en-US" sz="2000" b="1" dirty="0">
                <a:solidFill>
                  <a:srgbClr val="FF3300"/>
                </a:solidFill>
              </a:rPr>
              <a:t>下标</a:t>
            </a: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p>
          <a:p>
            <a:pPr eaLnBrk="1" fontAlgn="base" hangingPunct="1">
              <a:spcBef>
                <a:spcPct val="10000"/>
              </a:spcBef>
              <a:spcAft>
                <a:spcPct val="0"/>
              </a:spcAft>
            </a:pPr>
            <a:r>
              <a:rPr lang="en-US" altLang="zh-CN" sz="2000" b="1" dirty="0">
                <a:solidFill>
                  <a:srgbClr val="000000"/>
                </a:solidFill>
              </a:rPr>
              <a:t>{ ...</a:t>
            </a: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buffer[in]=</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in=(in+1)%n;</a:t>
            </a: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p>
          <a:p>
            <a:pPr eaLnBrk="1" fontAlgn="base" hangingPunct="1">
              <a:spcBef>
                <a:spcPct val="10000"/>
              </a:spcBef>
              <a:spcAft>
                <a:spcPct val="0"/>
              </a:spcAft>
            </a:pPr>
            <a:r>
              <a:rPr lang="en-US" altLang="zh-CN" sz="2000" b="1" dirty="0">
                <a:solidFill>
                  <a:srgbClr val="000000"/>
                </a:solidFill>
              </a:rPr>
              <a:t>}</a:t>
            </a:r>
          </a:p>
        </p:txBody>
      </p:sp>
      <p:sp>
        <p:nvSpPr>
          <p:cNvPr id="136226" name="AutoShape 34"/>
          <p:cNvSpPr>
            <a:spLocks noChangeArrowheads="1"/>
          </p:cNvSpPr>
          <p:nvPr/>
        </p:nvSpPr>
        <p:spPr bwMode="auto">
          <a:xfrm>
            <a:off x="7543800" y="1828800"/>
            <a:ext cx="914400" cy="609600"/>
          </a:xfrm>
          <a:prstGeom prst="wedgeRectCallout">
            <a:avLst>
              <a:gd name="adj1" fmla="val -53125"/>
              <a:gd name="adj2" fmla="val -71093"/>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p>
        </p:txBody>
      </p:sp>
      <p:sp>
        <p:nvSpPr>
          <p:cNvPr id="136227" name="Text Box 35"/>
          <p:cNvSpPr txBox="1">
            <a:spLocks noChangeArrowheads="1"/>
          </p:cNvSpPr>
          <p:nvPr/>
        </p:nvSpPr>
        <p:spPr bwMode="auto">
          <a:xfrm>
            <a:off x="4876800" y="2568575"/>
            <a:ext cx="4114800" cy="30861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=buffer[out];</a:t>
            </a:r>
          </a:p>
          <a:p>
            <a:pPr eaLnBrk="1" fontAlgn="base" hangingPunct="1">
              <a:spcBef>
                <a:spcPct val="10000"/>
              </a:spcBef>
              <a:spcAft>
                <a:spcPct val="0"/>
              </a:spcAft>
            </a:pPr>
            <a:r>
              <a:rPr lang="en-US" altLang="zh-CN" sz="2000" b="1" dirty="0">
                <a:solidFill>
                  <a:srgbClr val="000000"/>
                </a:solidFill>
              </a:rPr>
              <a:t>    out=(out+1)%n;</a:t>
            </a: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
        <p:nvSpPr>
          <p:cNvPr id="136228" name="AutoShape 36"/>
          <p:cNvSpPr>
            <a:spLocks noChangeArrowheads="1"/>
          </p:cNvSpPr>
          <p:nvPr/>
        </p:nvSpPr>
        <p:spPr bwMode="auto">
          <a:xfrm>
            <a:off x="2667000" y="3276600"/>
            <a:ext cx="1219200" cy="381000"/>
          </a:xfrm>
          <a:prstGeom prst="wedgeRectCallout">
            <a:avLst>
              <a:gd name="adj1" fmla="val -144662"/>
              <a:gd name="adj2" fmla="val -80417"/>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algn="ctr" fontAlgn="base">
              <a:spcBef>
                <a:spcPct val="50000"/>
              </a:spcBef>
              <a:spcAft>
                <a:spcPct val="0"/>
              </a:spcAft>
            </a:pPr>
            <a:r>
              <a:rPr kumimoji="1" lang="zh-CN" altLang="en-US" b="1" dirty="0">
                <a:solidFill>
                  <a:srgbClr val="000000"/>
                </a:solidFill>
              </a:rPr>
              <a:t>与前不同</a:t>
            </a:r>
          </a:p>
        </p:txBody>
      </p:sp>
      <p:sp>
        <p:nvSpPr>
          <p:cNvPr id="136229" name="AutoShape 37"/>
          <p:cNvSpPr>
            <a:spLocks noChangeArrowheads="1"/>
          </p:cNvSpPr>
          <p:nvPr/>
        </p:nvSpPr>
        <p:spPr bwMode="auto">
          <a:xfrm>
            <a:off x="5029200" y="5867400"/>
            <a:ext cx="3124200" cy="762000"/>
          </a:xfrm>
          <a:prstGeom prst="wedgeRoundRectCallout">
            <a:avLst>
              <a:gd name="adj1" fmla="val -51727"/>
              <a:gd name="adj2" fmla="val -68958"/>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000" b="1" dirty="0">
                <a:solidFill>
                  <a:srgbClr val="000000"/>
                </a:solidFill>
              </a:rPr>
              <a:t>本题中</a:t>
            </a:r>
            <a:r>
              <a:rPr kumimoji="1" lang="en-US" altLang="zh-CN" sz="2000" b="1" dirty="0">
                <a:solidFill>
                  <a:srgbClr val="000000"/>
                </a:solidFill>
              </a:rPr>
              <a:t>in</a:t>
            </a:r>
            <a:r>
              <a:rPr kumimoji="1" lang="zh-CN" altLang="en-US" sz="2000" b="1" dirty="0">
                <a:solidFill>
                  <a:srgbClr val="000000"/>
                </a:solidFill>
              </a:rPr>
              <a:t>和</a:t>
            </a:r>
            <a:r>
              <a:rPr kumimoji="1" lang="en-US" altLang="zh-CN" sz="2000" b="1" dirty="0">
                <a:solidFill>
                  <a:srgbClr val="000000"/>
                </a:solidFill>
              </a:rPr>
              <a:t>out</a:t>
            </a:r>
            <a:r>
              <a:rPr kumimoji="1" lang="zh-CN" altLang="en-US" sz="2000" b="1" dirty="0">
                <a:solidFill>
                  <a:srgbClr val="000000"/>
                </a:solidFill>
              </a:rPr>
              <a:t>不是共享变量，无需互斥访问。</a:t>
            </a:r>
          </a:p>
        </p:txBody>
      </p:sp>
    </p:spTree>
    <p:extLst>
      <p:ext uri="{BB962C8B-B14F-4D97-AF65-F5344CB8AC3E}">
        <p14:creationId xmlns:p14="http://schemas.microsoft.com/office/powerpoint/2010/main" val="830803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p:cTn id="7" dur="1000" fill="hold"/>
                                        <p:tgtEl>
                                          <p:spTgt spid="136196"/>
                                        </p:tgtEl>
                                        <p:attrNameLst>
                                          <p:attrName>ppt_w</p:attrName>
                                        </p:attrNameLst>
                                      </p:cBhvr>
                                      <p:tavLst>
                                        <p:tav tm="0">
                                          <p:val>
                                            <p:fltVal val="0"/>
                                          </p:val>
                                        </p:tav>
                                        <p:tav tm="100000">
                                          <p:val>
                                            <p:strVal val="#ppt_w"/>
                                          </p:val>
                                        </p:tav>
                                      </p:tavLst>
                                    </p:anim>
                                    <p:anim calcmode="lin" valueType="num">
                                      <p:cBhvr>
                                        <p:cTn id="8" dur="1000" fill="hold"/>
                                        <p:tgtEl>
                                          <p:spTgt spid="136196"/>
                                        </p:tgtEl>
                                        <p:attrNameLst>
                                          <p:attrName>ppt_h</p:attrName>
                                        </p:attrNameLst>
                                      </p:cBhvr>
                                      <p:tavLst>
                                        <p:tav tm="0">
                                          <p:val>
                                            <p:fltVal val="0"/>
                                          </p:val>
                                        </p:tav>
                                        <p:tav tm="100000">
                                          <p:val>
                                            <p:strVal val="#ppt_h"/>
                                          </p:val>
                                        </p:tav>
                                      </p:tavLst>
                                    </p:anim>
                                    <p:anim calcmode="lin" valueType="num">
                                      <p:cBhvr>
                                        <p:cTn id="9" dur="1000" fill="hold"/>
                                        <p:tgtEl>
                                          <p:spTgt spid="13619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6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6222"/>
                                        </p:tgtEl>
                                        <p:attrNameLst>
                                          <p:attrName>style.visibility</p:attrName>
                                        </p:attrNameLst>
                                      </p:cBhvr>
                                      <p:to>
                                        <p:strVal val="visible"/>
                                      </p:to>
                                    </p:set>
                                    <p:animEffect transition="in" filter="box(in)">
                                      <p:cBhvr>
                                        <p:cTn id="15" dur="500"/>
                                        <p:tgtEl>
                                          <p:spTgt spid="136222"/>
                                        </p:tgtEl>
                                      </p:cBhvr>
                                    </p:animEffect>
                                  </p:childTnLst>
                                </p:cTn>
                              </p:par>
                            </p:childTnLst>
                          </p:cTn>
                        </p:par>
                        <p:par>
                          <p:cTn id="16" fill="hold" nodeType="afterGroup">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36224"/>
                                        </p:tgtEl>
                                        <p:attrNameLst>
                                          <p:attrName>style.visibility</p:attrName>
                                        </p:attrNameLst>
                                      </p:cBhvr>
                                      <p:to>
                                        <p:strVal val="visible"/>
                                      </p:to>
                                    </p:set>
                                    <p:anim calcmode="lin" valueType="num">
                                      <p:cBhvr additive="base">
                                        <p:cTn id="19" dur="500" fill="hold"/>
                                        <p:tgtEl>
                                          <p:spTgt spid="136224"/>
                                        </p:tgtEl>
                                        <p:attrNameLst>
                                          <p:attrName>ppt_x</p:attrName>
                                        </p:attrNameLst>
                                      </p:cBhvr>
                                      <p:tavLst>
                                        <p:tav tm="0">
                                          <p:val>
                                            <p:strVal val="#ppt_x"/>
                                          </p:val>
                                        </p:tav>
                                        <p:tav tm="100000">
                                          <p:val>
                                            <p:strVal val="#ppt_x"/>
                                          </p:val>
                                        </p:tav>
                                      </p:tavLst>
                                    </p:anim>
                                    <p:anim calcmode="lin" valueType="num">
                                      <p:cBhvr additive="base">
                                        <p:cTn id="20" dur="500" fill="hold"/>
                                        <p:tgtEl>
                                          <p:spTgt spid="136224"/>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136223"/>
                                        </p:tgtEl>
                                        <p:attrNameLst>
                                          <p:attrName>style.visibility</p:attrName>
                                        </p:attrNameLst>
                                      </p:cBhvr>
                                      <p:to>
                                        <p:strVal val="visible"/>
                                      </p:to>
                                    </p:set>
                                    <p:anim calcmode="lin" valueType="num">
                                      <p:cBhvr additive="base">
                                        <p:cTn id="24" dur="500" fill="hold"/>
                                        <p:tgtEl>
                                          <p:spTgt spid="136223"/>
                                        </p:tgtEl>
                                        <p:attrNameLst>
                                          <p:attrName>ppt_x</p:attrName>
                                        </p:attrNameLst>
                                      </p:cBhvr>
                                      <p:tavLst>
                                        <p:tav tm="0">
                                          <p:val>
                                            <p:strVal val="1+#ppt_w/2"/>
                                          </p:val>
                                        </p:tav>
                                        <p:tav tm="100000">
                                          <p:val>
                                            <p:strVal val="#ppt_x"/>
                                          </p:val>
                                        </p:tav>
                                      </p:tavLst>
                                    </p:anim>
                                    <p:anim calcmode="lin" valueType="num">
                                      <p:cBhvr additive="base">
                                        <p:cTn id="25" dur="500" fill="hold"/>
                                        <p:tgtEl>
                                          <p:spTgt spid="136223"/>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36226"/>
                                        </p:tgtEl>
                                        <p:attrNameLst>
                                          <p:attrName>style.visibility</p:attrName>
                                        </p:attrNameLst>
                                      </p:cBhvr>
                                      <p:to>
                                        <p:strVal val="visible"/>
                                      </p:to>
                                    </p:set>
                                    <p:anim calcmode="lin" valueType="num">
                                      <p:cBhvr additive="base">
                                        <p:cTn id="29" dur="500" fill="hold"/>
                                        <p:tgtEl>
                                          <p:spTgt spid="136226"/>
                                        </p:tgtEl>
                                        <p:attrNameLst>
                                          <p:attrName>ppt_x</p:attrName>
                                        </p:attrNameLst>
                                      </p:cBhvr>
                                      <p:tavLst>
                                        <p:tav tm="0">
                                          <p:val>
                                            <p:strVal val="#ppt_x"/>
                                          </p:val>
                                        </p:tav>
                                        <p:tav tm="100000">
                                          <p:val>
                                            <p:strVal val="#ppt_x"/>
                                          </p:val>
                                        </p:tav>
                                      </p:tavLst>
                                    </p:anim>
                                    <p:anim calcmode="lin" valueType="num">
                                      <p:cBhvr additive="base">
                                        <p:cTn id="30" dur="500" fill="hold"/>
                                        <p:tgtEl>
                                          <p:spTgt spid="13622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6225"/>
                                        </p:tgtEl>
                                        <p:attrNameLst>
                                          <p:attrName>style.visibility</p:attrName>
                                        </p:attrNameLst>
                                      </p:cBhvr>
                                      <p:to>
                                        <p:strVal val="visible"/>
                                      </p:to>
                                    </p:set>
                                    <p:animEffect transition="in" filter="wipe(up)">
                                      <p:cBhvr>
                                        <p:cTn id="35" dur="500"/>
                                        <p:tgtEl>
                                          <p:spTgt spid="1362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36228"/>
                                        </p:tgtEl>
                                        <p:attrNameLst>
                                          <p:attrName>style.visibility</p:attrName>
                                        </p:attrNameLst>
                                      </p:cBhvr>
                                      <p:to>
                                        <p:strVal val="visible"/>
                                      </p:to>
                                    </p:set>
                                    <p:anim calcmode="lin" valueType="num">
                                      <p:cBhvr additive="base">
                                        <p:cTn id="40" dur="500" fill="hold"/>
                                        <p:tgtEl>
                                          <p:spTgt spid="136228"/>
                                        </p:tgtEl>
                                        <p:attrNameLst>
                                          <p:attrName>ppt_x</p:attrName>
                                        </p:attrNameLst>
                                      </p:cBhvr>
                                      <p:tavLst>
                                        <p:tav tm="0">
                                          <p:val>
                                            <p:strVal val="1+#ppt_w/2"/>
                                          </p:val>
                                        </p:tav>
                                        <p:tav tm="100000">
                                          <p:val>
                                            <p:strVal val="#ppt_x"/>
                                          </p:val>
                                        </p:tav>
                                      </p:tavLst>
                                    </p:anim>
                                    <p:anim calcmode="lin" valueType="num">
                                      <p:cBhvr additive="base">
                                        <p:cTn id="41" dur="500" fill="hold"/>
                                        <p:tgtEl>
                                          <p:spTgt spid="136228"/>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6227"/>
                                        </p:tgtEl>
                                        <p:attrNameLst>
                                          <p:attrName>style.visibility</p:attrName>
                                        </p:attrNameLst>
                                      </p:cBhvr>
                                      <p:to>
                                        <p:strVal val="visible"/>
                                      </p:to>
                                    </p:set>
                                    <p:animEffect transition="in" filter="wipe(up)">
                                      <p:cBhvr>
                                        <p:cTn id="46" dur="500"/>
                                        <p:tgtEl>
                                          <p:spTgt spid="1362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36229"/>
                                        </p:tgtEl>
                                        <p:attrNameLst>
                                          <p:attrName>style.visibility</p:attrName>
                                        </p:attrNameLst>
                                      </p:cBhvr>
                                      <p:to>
                                        <p:strVal val="visible"/>
                                      </p:to>
                                    </p:set>
                                    <p:anim calcmode="lin" valueType="num">
                                      <p:cBhvr>
                                        <p:cTn id="51" dur="1000" fill="hold"/>
                                        <p:tgtEl>
                                          <p:spTgt spid="136229"/>
                                        </p:tgtEl>
                                        <p:attrNameLst>
                                          <p:attrName>ppt_w</p:attrName>
                                        </p:attrNameLst>
                                      </p:cBhvr>
                                      <p:tavLst>
                                        <p:tav tm="0">
                                          <p:val>
                                            <p:fltVal val="0"/>
                                          </p:val>
                                        </p:tav>
                                        <p:tav tm="100000">
                                          <p:val>
                                            <p:strVal val="#ppt_w"/>
                                          </p:val>
                                        </p:tav>
                                      </p:tavLst>
                                    </p:anim>
                                    <p:anim calcmode="lin" valueType="num">
                                      <p:cBhvr>
                                        <p:cTn id="52" dur="1000" fill="hold"/>
                                        <p:tgtEl>
                                          <p:spTgt spid="136229"/>
                                        </p:tgtEl>
                                        <p:attrNameLst>
                                          <p:attrName>ppt_h</p:attrName>
                                        </p:attrNameLst>
                                      </p:cBhvr>
                                      <p:tavLst>
                                        <p:tav tm="0">
                                          <p:val>
                                            <p:fltVal val="0"/>
                                          </p:val>
                                        </p:tav>
                                        <p:tav tm="100000">
                                          <p:val>
                                            <p:strVal val="#ppt_h"/>
                                          </p:val>
                                        </p:tav>
                                      </p:tavLst>
                                    </p:anim>
                                    <p:anim calcmode="lin" valueType="num">
                                      <p:cBhvr>
                                        <p:cTn id="53" dur="1000" fill="hold"/>
                                        <p:tgtEl>
                                          <p:spTgt spid="136229"/>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362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2" grpId="0" autoUpdateAnimBg="0"/>
      <p:bldP spid="136223" grpId="0" autoUpdateAnimBg="0"/>
      <p:bldP spid="136224" grpId="0" animBg="1" autoUpdateAnimBg="0"/>
      <p:bldP spid="136225" grpId="0" animBg="1" autoUpdateAnimBg="0"/>
      <p:bldP spid="136226" grpId="0" animBg="1" autoUpdateAnimBg="0"/>
      <p:bldP spid="136227" grpId="0" animBg="1" autoUpdateAnimBg="0"/>
      <p:bldP spid="136228" grpId="0" animBg="1" autoUpdateAnimBg="0"/>
      <p:bldP spid="13622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228600" y="409575"/>
            <a:ext cx="7086600" cy="693738"/>
          </a:xfrm>
        </p:spPr>
        <p:txBody>
          <a:bodyPr/>
          <a:lstStyle/>
          <a:p>
            <a:pPr eaLnBrk="1" hangingPunct="1"/>
            <a:r>
              <a:rPr lang="en-US" altLang="zh-CN" sz="3600" dirty="0" smtClean="0"/>
              <a:t>2.5.1  </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p>
        </p:txBody>
      </p:sp>
      <p:sp>
        <p:nvSpPr>
          <p:cNvPr id="35" name="灯片编号占位符 5"/>
          <p:cNvSpPr>
            <a:spLocks noGrp="1"/>
          </p:cNvSpPr>
          <p:nvPr>
            <p:ph type="sldNum" sz="quarter" idx="12"/>
          </p:nvPr>
        </p:nvSpPr>
        <p:spPr/>
        <p:txBody>
          <a:bodyPr/>
          <a:lstStyle/>
          <a:p>
            <a:pPr>
              <a:defRPr/>
            </a:pPr>
            <a:fld id="{50D8C43A-948D-4D21-B309-6E94F6DEF00A}" type="slidenum">
              <a:rPr lang="en-US" altLang="zh-CN"/>
              <a:pPr>
                <a:defRPr/>
              </a:pPr>
              <a:t>59</a:t>
            </a:fld>
            <a:endParaRPr lang="en-US" altLang="zh-CN"/>
          </a:p>
        </p:txBody>
      </p:sp>
      <p:sp>
        <p:nvSpPr>
          <p:cNvPr id="113668" name="Text Box 3"/>
          <p:cNvSpPr txBox="1">
            <a:spLocks noChangeArrowheads="1"/>
          </p:cNvSpPr>
          <p:nvPr/>
        </p:nvSpPr>
        <p:spPr bwMode="auto">
          <a:xfrm>
            <a:off x="457200" y="1556792"/>
            <a:ext cx="82296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latin typeface="楷体_GB2312" pitchFamily="49" charset="-122"/>
                <a:ea typeface="楷体_GB2312" pitchFamily="49" charset="-122"/>
              </a:rPr>
              <a:t>k</a:t>
            </a:r>
            <a:r>
              <a:rPr lang="zh-CN" altLang="en-US" sz="2800" b="1" dirty="0">
                <a:solidFill>
                  <a:srgbClr val="000000"/>
                </a:solidFill>
                <a:latin typeface="楷体_GB2312" pitchFamily="49" charset="-122"/>
                <a:ea typeface="楷体_GB2312" pitchFamily="49" charset="-122"/>
              </a:rPr>
              <a:t>个生产者、</a:t>
            </a:r>
            <a:r>
              <a:rPr lang="en-US" altLang="zh-CN" sz="2800" b="1" dirty="0">
                <a:solidFill>
                  <a:srgbClr val="000000"/>
                </a:solidFill>
                <a:latin typeface="楷体_GB2312" pitchFamily="49" charset="-122"/>
                <a:ea typeface="楷体_GB2312" pitchFamily="49" charset="-122"/>
              </a:rPr>
              <a:t>m</a:t>
            </a:r>
            <a:r>
              <a:rPr lang="zh-CN" altLang="en-US" sz="2800" b="1" dirty="0">
                <a:solidFill>
                  <a:srgbClr val="000000"/>
                </a:solidFill>
                <a:latin typeface="楷体_GB2312" pitchFamily="49" charset="-122"/>
                <a:ea typeface="楷体_GB2312" pitchFamily="49" charset="-122"/>
              </a:rPr>
              <a:t>个消费者、</a:t>
            </a:r>
            <a:r>
              <a:rPr lang="en-US" altLang="zh-CN" sz="2800" b="1" dirty="0">
                <a:solidFill>
                  <a:srgbClr val="000000"/>
                </a:solidFill>
                <a:latin typeface="楷体_GB2312" pitchFamily="49" charset="-122"/>
                <a:ea typeface="楷体_GB2312" pitchFamily="49" charset="-122"/>
              </a:rPr>
              <a:t>n</a:t>
            </a:r>
            <a:r>
              <a:rPr lang="zh-CN" altLang="en-US" sz="2800" b="1" dirty="0">
                <a:solidFill>
                  <a:srgbClr val="000000"/>
                </a:solidFill>
                <a:latin typeface="楷体_GB2312" pitchFamily="49" charset="-122"/>
                <a:ea typeface="楷体_GB2312" pitchFamily="49" charset="-122"/>
              </a:rPr>
              <a:t>个缓冲区的问题。</a:t>
            </a:r>
          </a:p>
          <a:p>
            <a:pPr eaLnBrk="1" fontAlgn="base" hangingPunct="1">
              <a:spcBef>
                <a:spcPct val="50000"/>
              </a:spcBef>
              <a:spcAft>
                <a:spcPct val="0"/>
              </a:spcAft>
            </a:pPr>
            <a:r>
              <a:rPr lang="zh-CN" altLang="en-US" sz="2800" b="1" dirty="0">
                <a:solidFill>
                  <a:srgbClr val="663300"/>
                </a:solidFill>
                <a:latin typeface="黑体" pitchFamily="2" charset="-122"/>
                <a:ea typeface="黑体" pitchFamily="2" charset="-122"/>
              </a:rPr>
              <a:t>一般形式的生产者</a:t>
            </a:r>
            <a:r>
              <a:rPr lang="en-US" altLang="zh-CN" sz="2800" b="1" dirty="0">
                <a:solidFill>
                  <a:srgbClr val="663300"/>
                </a:solidFill>
                <a:latin typeface="黑体" pitchFamily="2" charset="-122"/>
                <a:ea typeface="黑体" pitchFamily="2" charset="-122"/>
              </a:rPr>
              <a:t>-</a:t>
            </a:r>
            <a:r>
              <a:rPr lang="zh-CN" altLang="en-US" sz="2800" b="1" dirty="0">
                <a:solidFill>
                  <a:srgbClr val="663300"/>
                </a:solidFill>
                <a:latin typeface="黑体" pitchFamily="2" charset="-122"/>
                <a:ea typeface="黑体" pitchFamily="2" charset="-122"/>
              </a:rPr>
              <a:t>消费者问题的图示如下：</a:t>
            </a:r>
          </a:p>
        </p:txBody>
      </p:sp>
      <p:grpSp>
        <p:nvGrpSpPr>
          <p:cNvPr id="137220" name="Group 4"/>
          <p:cNvGrpSpPr>
            <a:grpSpLocks/>
          </p:cNvGrpSpPr>
          <p:nvPr/>
        </p:nvGrpSpPr>
        <p:grpSpPr bwMode="auto">
          <a:xfrm>
            <a:off x="846138" y="3486150"/>
            <a:ext cx="6646862" cy="2501901"/>
            <a:chOff x="323" y="54"/>
            <a:chExt cx="4187" cy="1576"/>
          </a:xfrm>
        </p:grpSpPr>
        <p:sp>
          <p:nvSpPr>
            <p:cNvPr id="113670" name="Rectangle 5"/>
            <p:cNvSpPr>
              <a:spLocks noChangeArrowheads="1"/>
            </p:cNvSpPr>
            <p:nvPr/>
          </p:nvSpPr>
          <p:spPr bwMode="auto">
            <a:xfrm>
              <a:off x="1296" y="624"/>
              <a:ext cx="2275"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50000"/>
                </a:spcBef>
                <a:spcAft>
                  <a:spcPct val="0"/>
                </a:spcAft>
              </a:pPr>
              <a:r>
                <a:rPr kumimoji="1" lang="en-US" altLang="zh-CN" sz="2400" b="1" dirty="0">
                  <a:solidFill>
                    <a:srgbClr val="000000"/>
                  </a:solidFill>
                </a:rPr>
                <a:t>0   1   2  </a:t>
              </a:r>
              <a:r>
                <a:rPr kumimoji="1" lang="en-US" altLang="zh-CN" sz="2400" b="1" dirty="0" smtClean="0">
                  <a:solidFill>
                    <a:srgbClr val="000000"/>
                  </a:solidFill>
                </a:rPr>
                <a:t> 3    </a:t>
              </a:r>
              <a:r>
                <a:rPr kumimoji="1" lang="en-US" altLang="zh-CN" sz="2400" b="1" dirty="0">
                  <a:solidFill>
                    <a:srgbClr val="000000"/>
                  </a:solidFill>
                </a:rPr>
                <a:t>4   </a:t>
              </a:r>
              <a:r>
                <a:rPr kumimoji="1" lang="en-US" altLang="zh-CN" sz="2400" b="1" dirty="0" smtClean="0">
                  <a:solidFill>
                    <a:srgbClr val="000000"/>
                  </a:solidFill>
                </a:rPr>
                <a:t> 5  </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r>
                <a:rPr kumimoji="1" lang="en-US" altLang="zh-CN" sz="2400" b="1" dirty="0" smtClean="0">
                  <a:solidFill>
                    <a:srgbClr val="000000"/>
                  </a:solidFill>
                </a:rPr>
                <a:t> n-1</a:t>
              </a:r>
              <a:endParaRPr kumimoji="1" lang="en-US" altLang="zh-CN" sz="2400" b="1" dirty="0">
                <a:solidFill>
                  <a:srgbClr val="000000"/>
                </a:solidFill>
              </a:endParaRPr>
            </a:p>
          </p:txBody>
        </p:sp>
        <p:sp>
          <p:nvSpPr>
            <p:cNvPr id="113671" name="Line 6"/>
            <p:cNvSpPr>
              <a:spLocks noChangeShapeType="1"/>
            </p:cNvSpPr>
            <p:nvPr/>
          </p:nvSpPr>
          <p:spPr bwMode="auto">
            <a:xfrm>
              <a:off x="1584" y="6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2" name="Line 7"/>
            <p:cNvSpPr>
              <a:spLocks noChangeShapeType="1"/>
            </p:cNvSpPr>
            <p:nvPr/>
          </p:nvSpPr>
          <p:spPr bwMode="auto">
            <a:xfrm>
              <a:off x="1841" y="6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3" name="Line 8"/>
            <p:cNvSpPr>
              <a:spLocks noChangeShapeType="1"/>
            </p:cNvSpPr>
            <p:nvPr/>
          </p:nvSpPr>
          <p:spPr bwMode="auto">
            <a:xfrm>
              <a:off x="2093" y="62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4" name="Line 9"/>
            <p:cNvSpPr>
              <a:spLocks noChangeShapeType="1"/>
            </p:cNvSpPr>
            <p:nvPr/>
          </p:nvSpPr>
          <p:spPr bwMode="auto">
            <a:xfrm>
              <a:off x="2366"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5" name="Line 10"/>
            <p:cNvSpPr>
              <a:spLocks noChangeShapeType="1"/>
            </p:cNvSpPr>
            <p:nvPr/>
          </p:nvSpPr>
          <p:spPr bwMode="auto">
            <a:xfrm>
              <a:off x="2623"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6" name="Line 11"/>
            <p:cNvSpPr>
              <a:spLocks noChangeShapeType="1"/>
            </p:cNvSpPr>
            <p:nvPr/>
          </p:nvSpPr>
          <p:spPr bwMode="auto">
            <a:xfrm>
              <a:off x="2875" y="62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7" name="Line 12"/>
            <p:cNvSpPr>
              <a:spLocks noChangeShapeType="1"/>
            </p:cNvSpPr>
            <p:nvPr/>
          </p:nvSpPr>
          <p:spPr bwMode="auto">
            <a:xfrm>
              <a:off x="3157"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8" name="Line 13"/>
            <p:cNvSpPr>
              <a:spLocks noChangeShapeType="1"/>
            </p:cNvSpPr>
            <p:nvPr/>
          </p:nvSpPr>
          <p:spPr bwMode="auto">
            <a:xfrm>
              <a:off x="1061" y="766"/>
              <a:ext cx="2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9" name="Line 14"/>
            <p:cNvSpPr>
              <a:spLocks noChangeShapeType="1"/>
            </p:cNvSpPr>
            <p:nvPr/>
          </p:nvSpPr>
          <p:spPr bwMode="auto">
            <a:xfrm>
              <a:off x="3568" y="766"/>
              <a:ext cx="23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0" name="Line 15"/>
            <p:cNvSpPr>
              <a:spLocks noChangeShapeType="1"/>
            </p:cNvSpPr>
            <p:nvPr/>
          </p:nvSpPr>
          <p:spPr bwMode="auto">
            <a:xfrm>
              <a:off x="1047" y="450"/>
              <a:ext cx="0" cy="8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1" name="Line 16"/>
            <p:cNvSpPr>
              <a:spLocks noChangeShapeType="1"/>
            </p:cNvSpPr>
            <p:nvPr/>
          </p:nvSpPr>
          <p:spPr bwMode="auto">
            <a:xfrm>
              <a:off x="3800" y="443"/>
              <a:ext cx="0" cy="8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2" name="Line 17"/>
            <p:cNvSpPr>
              <a:spLocks noChangeShapeType="1"/>
            </p:cNvSpPr>
            <p:nvPr/>
          </p:nvSpPr>
          <p:spPr bwMode="auto">
            <a:xfrm>
              <a:off x="787" y="443"/>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3" name="Line 18"/>
            <p:cNvSpPr>
              <a:spLocks noChangeShapeType="1"/>
            </p:cNvSpPr>
            <p:nvPr/>
          </p:nvSpPr>
          <p:spPr bwMode="auto">
            <a:xfrm>
              <a:off x="785" y="658"/>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4" name="Text Box 19"/>
            <p:cNvSpPr txBox="1">
              <a:spLocks noChangeArrowheads="1"/>
            </p:cNvSpPr>
            <p:nvPr/>
          </p:nvSpPr>
          <p:spPr bwMode="auto">
            <a:xfrm>
              <a:off x="323" y="323"/>
              <a:ext cx="435"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P1</a:t>
              </a:r>
            </a:p>
            <a:p>
              <a:pPr algn="ctr" eaLnBrk="1" fontAlgn="base" hangingPunct="1">
                <a:lnSpc>
                  <a:spcPct val="90000"/>
                </a:lnSpc>
                <a:spcBef>
                  <a:spcPct val="0"/>
                </a:spcBef>
                <a:spcAft>
                  <a:spcPct val="0"/>
                </a:spcAft>
              </a:pPr>
              <a:r>
                <a:rPr lang="en-US" altLang="zh-CN" b="1">
                  <a:solidFill>
                    <a:srgbClr val="000000"/>
                  </a:solidFill>
                </a:rPr>
                <a:t>P2</a:t>
              </a:r>
            </a:p>
            <a:p>
              <a:pPr algn="ctr" eaLnBrk="1" fontAlgn="base" hangingPunct="1">
                <a:lnSpc>
                  <a:spcPct val="90000"/>
                </a:lnSpc>
                <a:spcBef>
                  <a:spcPct val="0"/>
                </a:spcBef>
                <a:spcAft>
                  <a:spcPct val="0"/>
                </a:spcAft>
              </a:pPr>
              <a:r>
                <a:rPr lang="en-US" altLang="zh-CN" b="1">
                  <a:solidFill>
                    <a:srgbClr val="000000"/>
                  </a:solidFill>
                </a:rPr>
                <a:t>P3</a:t>
              </a: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P</a:t>
              </a:r>
              <a:r>
                <a:rPr lang="en-US" altLang="zh-CN" b="1" baseline="-14000">
                  <a:solidFill>
                    <a:srgbClr val="000000"/>
                  </a:solidFill>
                </a:rPr>
                <a:t>K</a:t>
              </a:r>
            </a:p>
          </p:txBody>
        </p:sp>
        <p:sp>
          <p:nvSpPr>
            <p:cNvPr id="113685" name="Text Box 20"/>
            <p:cNvSpPr txBox="1">
              <a:spLocks noChangeArrowheads="1"/>
            </p:cNvSpPr>
            <p:nvPr/>
          </p:nvSpPr>
          <p:spPr bwMode="auto">
            <a:xfrm>
              <a:off x="429" y="920"/>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86" name="Line 21"/>
            <p:cNvSpPr>
              <a:spLocks noChangeShapeType="1"/>
            </p:cNvSpPr>
            <p:nvPr/>
          </p:nvSpPr>
          <p:spPr bwMode="auto">
            <a:xfrm>
              <a:off x="790" y="859"/>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7" name="Line 22"/>
            <p:cNvSpPr>
              <a:spLocks noChangeShapeType="1"/>
            </p:cNvSpPr>
            <p:nvPr/>
          </p:nvSpPr>
          <p:spPr bwMode="auto">
            <a:xfrm>
              <a:off x="790" y="1048"/>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8" name="Line 23"/>
            <p:cNvSpPr>
              <a:spLocks noChangeShapeType="1"/>
            </p:cNvSpPr>
            <p:nvPr/>
          </p:nvSpPr>
          <p:spPr bwMode="auto">
            <a:xfrm>
              <a:off x="790" y="1279"/>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9" name="Line 24"/>
            <p:cNvSpPr>
              <a:spLocks noChangeShapeType="1"/>
            </p:cNvSpPr>
            <p:nvPr/>
          </p:nvSpPr>
          <p:spPr bwMode="auto">
            <a:xfrm>
              <a:off x="3802" y="441"/>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0" name="Line 25"/>
            <p:cNvSpPr>
              <a:spLocks noChangeShapeType="1"/>
            </p:cNvSpPr>
            <p:nvPr/>
          </p:nvSpPr>
          <p:spPr bwMode="auto">
            <a:xfrm>
              <a:off x="3800" y="656"/>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1" name="Line 26"/>
            <p:cNvSpPr>
              <a:spLocks noChangeShapeType="1"/>
            </p:cNvSpPr>
            <p:nvPr/>
          </p:nvSpPr>
          <p:spPr bwMode="auto">
            <a:xfrm>
              <a:off x="3805" y="857"/>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2" name="Line 27"/>
            <p:cNvSpPr>
              <a:spLocks noChangeShapeType="1"/>
            </p:cNvSpPr>
            <p:nvPr/>
          </p:nvSpPr>
          <p:spPr bwMode="auto">
            <a:xfrm>
              <a:off x="3805" y="1046"/>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3" name="Line 28"/>
            <p:cNvSpPr>
              <a:spLocks noChangeShapeType="1"/>
            </p:cNvSpPr>
            <p:nvPr/>
          </p:nvSpPr>
          <p:spPr bwMode="auto">
            <a:xfrm>
              <a:off x="3805" y="1277"/>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4" name="Text Box 29"/>
            <p:cNvSpPr txBox="1">
              <a:spLocks noChangeArrowheads="1"/>
            </p:cNvSpPr>
            <p:nvPr/>
          </p:nvSpPr>
          <p:spPr bwMode="auto">
            <a:xfrm>
              <a:off x="4003" y="328"/>
              <a:ext cx="436"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C1</a:t>
              </a:r>
            </a:p>
            <a:p>
              <a:pPr algn="ctr" eaLnBrk="1" fontAlgn="base" hangingPunct="1">
                <a:lnSpc>
                  <a:spcPct val="90000"/>
                </a:lnSpc>
                <a:spcBef>
                  <a:spcPct val="0"/>
                </a:spcBef>
                <a:spcAft>
                  <a:spcPct val="0"/>
                </a:spcAft>
              </a:pPr>
              <a:r>
                <a:rPr lang="en-US" altLang="zh-CN" b="1">
                  <a:solidFill>
                    <a:srgbClr val="000000"/>
                  </a:solidFill>
                </a:rPr>
                <a:t>C2</a:t>
              </a:r>
            </a:p>
            <a:p>
              <a:pPr algn="ctr" eaLnBrk="1" fontAlgn="base" hangingPunct="1">
                <a:lnSpc>
                  <a:spcPct val="90000"/>
                </a:lnSpc>
                <a:spcBef>
                  <a:spcPct val="0"/>
                </a:spcBef>
                <a:spcAft>
                  <a:spcPct val="0"/>
                </a:spcAft>
              </a:pPr>
              <a:r>
                <a:rPr lang="en-US" altLang="zh-CN" b="1">
                  <a:solidFill>
                    <a:srgbClr val="000000"/>
                  </a:solidFill>
                </a:rPr>
                <a:t>C3</a:t>
              </a: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C</a:t>
              </a:r>
              <a:r>
                <a:rPr lang="en-US" altLang="zh-CN" b="1" baseline="-12000">
                  <a:solidFill>
                    <a:srgbClr val="000000"/>
                  </a:solidFill>
                </a:rPr>
                <a:t>m</a:t>
              </a:r>
            </a:p>
          </p:txBody>
        </p:sp>
        <p:sp>
          <p:nvSpPr>
            <p:cNvPr id="113695" name="Text Box 30"/>
            <p:cNvSpPr txBox="1">
              <a:spLocks noChangeArrowheads="1"/>
            </p:cNvSpPr>
            <p:nvPr/>
          </p:nvSpPr>
          <p:spPr bwMode="auto">
            <a:xfrm>
              <a:off x="4123" y="925"/>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96" name="Text Box 31"/>
            <p:cNvSpPr txBox="1">
              <a:spLocks noChangeArrowheads="1"/>
            </p:cNvSpPr>
            <p:nvPr/>
          </p:nvSpPr>
          <p:spPr bwMode="auto">
            <a:xfrm>
              <a:off x="337" y="56"/>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生产者</a:t>
              </a:r>
            </a:p>
          </p:txBody>
        </p:sp>
        <p:sp>
          <p:nvSpPr>
            <p:cNvPr id="113697" name="Text Box 32"/>
            <p:cNvSpPr txBox="1">
              <a:spLocks noChangeArrowheads="1"/>
            </p:cNvSpPr>
            <p:nvPr/>
          </p:nvSpPr>
          <p:spPr bwMode="auto">
            <a:xfrm>
              <a:off x="3660" y="54"/>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消费者</a:t>
              </a:r>
            </a:p>
          </p:txBody>
        </p:sp>
        <p:sp>
          <p:nvSpPr>
            <p:cNvPr id="113698" name="Text Box 33"/>
            <p:cNvSpPr txBox="1">
              <a:spLocks noChangeArrowheads="1"/>
            </p:cNvSpPr>
            <p:nvPr/>
          </p:nvSpPr>
          <p:spPr bwMode="auto">
            <a:xfrm>
              <a:off x="1405" y="295"/>
              <a:ext cx="204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200" b="1">
                  <a:solidFill>
                    <a:srgbClr val="000000"/>
                  </a:solidFill>
                </a:rPr>
                <a:t>n</a:t>
              </a:r>
              <a:r>
                <a:rPr lang="zh-CN" altLang="en-US" sz="2200" b="1">
                  <a:solidFill>
                    <a:srgbClr val="000000"/>
                  </a:solidFill>
                </a:rPr>
                <a:t>个缓冲区的循环缓冲</a:t>
              </a:r>
            </a:p>
          </p:txBody>
        </p:sp>
        <p:sp>
          <p:nvSpPr>
            <p:cNvPr id="113699" name="Text Box 34"/>
            <p:cNvSpPr txBox="1">
              <a:spLocks noChangeArrowheads="1"/>
            </p:cNvSpPr>
            <p:nvPr/>
          </p:nvSpPr>
          <p:spPr bwMode="auto">
            <a:xfrm>
              <a:off x="1152" y="1377"/>
              <a:ext cx="262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latin typeface="黑体" pitchFamily="2" charset="-122"/>
                  <a:ea typeface="黑体" pitchFamily="2" charset="-122"/>
                </a:rPr>
                <a:t>生产者</a:t>
              </a:r>
              <a:r>
                <a:rPr lang="en-US" altLang="zh-CN" sz="2000" b="1" dirty="0">
                  <a:solidFill>
                    <a:srgbClr val="000000"/>
                  </a:solidFill>
                  <a:latin typeface="黑体" pitchFamily="2" charset="-122"/>
                  <a:ea typeface="黑体" pitchFamily="2" charset="-122"/>
                </a:rPr>
                <a:t>-</a:t>
              </a:r>
              <a:r>
                <a:rPr lang="zh-CN" altLang="en-US" sz="2000" b="1" dirty="0">
                  <a:solidFill>
                    <a:srgbClr val="000000"/>
                  </a:solidFill>
                  <a:latin typeface="黑体" pitchFamily="2" charset="-122"/>
                  <a:ea typeface="黑体" pitchFamily="2" charset="-122"/>
                </a:rPr>
                <a:t>消费者问题示意图</a:t>
              </a:r>
            </a:p>
          </p:txBody>
        </p:sp>
      </p:grpSp>
    </p:spTree>
    <p:extLst>
      <p:ext uri="{BB962C8B-B14F-4D97-AF65-F5344CB8AC3E}">
        <p14:creationId xmlns:p14="http://schemas.microsoft.com/office/powerpoint/2010/main" val="2968615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ppt_x</p:attrName>
                                        </p:attrNameLst>
                                      </p:cBhvr>
                                      <p:tavLst>
                                        <p:tav tm="0">
                                          <p:val>
                                            <p:strVal val="#ppt_x-#ppt_w/2"/>
                                          </p:val>
                                        </p:tav>
                                        <p:tav tm="100000">
                                          <p:val>
                                            <p:strVal val="#ppt_x"/>
                                          </p:val>
                                        </p:tav>
                                      </p:tavLst>
                                    </p:anim>
                                    <p:anim calcmode="lin" valueType="num">
                                      <p:cBhvr>
                                        <p:cTn id="8" dur="500" fill="hold"/>
                                        <p:tgtEl>
                                          <p:spTgt spid="137220"/>
                                        </p:tgtEl>
                                        <p:attrNameLst>
                                          <p:attrName>ppt_y</p:attrName>
                                        </p:attrNameLst>
                                      </p:cBhvr>
                                      <p:tavLst>
                                        <p:tav tm="0">
                                          <p:val>
                                            <p:strVal val="#ppt_y"/>
                                          </p:val>
                                        </p:tav>
                                        <p:tav tm="100000">
                                          <p:val>
                                            <p:strVal val="#ppt_y"/>
                                          </p:val>
                                        </p:tav>
                                      </p:tavLst>
                                    </p:anim>
                                    <p:anim calcmode="lin" valueType="num">
                                      <p:cBhvr>
                                        <p:cTn id="9" dur="500" fill="hold"/>
                                        <p:tgtEl>
                                          <p:spTgt spid="137220"/>
                                        </p:tgtEl>
                                        <p:attrNameLst>
                                          <p:attrName>ppt_w</p:attrName>
                                        </p:attrNameLst>
                                      </p:cBhvr>
                                      <p:tavLst>
                                        <p:tav tm="0">
                                          <p:val>
                                            <p:fltVal val="0"/>
                                          </p:val>
                                        </p:tav>
                                        <p:tav tm="100000">
                                          <p:val>
                                            <p:strVal val="#ppt_w"/>
                                          </p:val>
                                        </p:tav>
                                      </p:tavLst>
                                    </p:anim>
                                    <p:anim calcmode="lin" valueType="num">
                                      <p:cBhvr>
                                        <p:cTn id="10" dur="500" fill="hold"/>
                                        <p:tgtEl>
                                          <p:spTgt spid="137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idx="1"/>
          </p:nvPr>
        </p:nvSpPr>
        <p:spPr>
          <a:xfrm>
            <a:off x="1214438" y="623888"/>
            <a:ext cx="5141912" cy="649287"/>
          </a:xfrm>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p>
        </p:txBody>
      </p:sp>
      <p:sp>
        <p:nvSpPr>
          <p:cNvPr id="10" name="灯片编号占位符 5"/>
          <p:cNvSpPr>
            <a:spLocks noGrp="1"/>
          </p:cNvSpPr>
          <p:nvPr>
            <p:ph type="sldNum" sz="quarter" idx="12"/>
          </p:nvPr>
        </p:nvSpPr>
        <p:spPr/>
        <p:txBody>
          <a:bodyPr/>
          <a:lstStyle/>
          <a:p>
            <a:pPr>
              <a:defRPr/>
            </a:pPr>
            <a:fld id="{6ADAA146-A1BB-4B32-BB91-212CD3998E8D}" type="slidenum">
              <a:rPr lang="en-US" altLang="zh-CN"/>
              <a:pPr>
                <a:defRPr/>
              </a:pPr>
              <a:t>6</a:t>
            </a:fld>
            <a:endParaRPr lang="en-US" altLang="zh-CN"/>
          </a:p>
        </p:txBody>
      </p:sp>
      <p:sp>
        <p:nvSpPr>
          <p:cNvPr id="64516" name="Text Box 3"/>
          <p:cNvSpPr txBox="1">
            <a:spLocks noChangeArrowheads="1"/>
          </p:cNvSpPr>
          <p:nvPr/>
        </p:nvSpPr>
        <p:spPr bwMode="auto">
          <a:xfrm>
            <a:off x="933450" y="1385888"/>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1</a:t>
            </a:r>
            <a:r>
              <a:rPr lang="zh-CN" altLang="en-US" b="1" dirty="0">
                <a:solidFill>
                  <a:srgbClr val="FF0000"/>
                </a:solidFill>
                <a:latin typeface="宋体" pitchFamily="2" charset="-122"/>
              </a:rPr>
              <a:t>）间断性</a:t>
            </a:r>
            <a:r>
              <a:rPr lang="en-US" altLang="zh-CN" b="1" dirty="0">
                <a:solidFill>
                  <a:srgbClr val="FF0000"/>
                </a:solidFill>
                <a:latin typeface="宋体" pitchFamily="2" charset="-122"/>
              </a:rPr>
              <a:t>:</a:t>
            </a:r>
            <a:r>
              <a:rPr lang="en-US" altLang="zh-CN" b="1" dirty="0">
                <a:solidFill>
                  <a:srgbClr val="FF0000"/>
                </a:solidFill>
              </a:rPr>
              <a:t> </a:t>
            </a:r>
          </a:p>
        </p:txBody>
      </p:sp>
      <p:sp>
        <p:nvSpPr>
          <p:cNvPr id="64517" name="Text Box 4"/>
          <p:cNvSpPr txBox="1">
            <a:spLocks noChangeArrowheads="1"/>
          </p:cNvSpPr>
          <p:nvPr/>
        </p:nvSpPr>
        <p:spPr bwMode="auto">
          <a:xfrm>
            <a:off x="2686050" y="1385888"/>
            <a:ext cx="6076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程序在并发执行时，由于它们共享系统资源，以及为完成同一任务而相互合作，致使这些并发执行的程序之间形成了相互制约的关系。（互斥关系、同步关系）</a:t>
            </a:r>
            <a:r>
              <a:rPr lang="zh-CN" altLang="en-US">
                <a:solidFill>
                  <a:srgbClr val="000000"/>
                </a:solidFill>
              </a:rPr>
              <a:t> </a:t>
            </a:r>
          </a:p>
        </p:txBody>
      </p:sp>
      <p:sp>
        <p:nvSpPr>
          <p:cNvPr id="64518" name="Text Box 5"/>
          <p:cNvSpPr txBox="1">
            <a:spLocks noChangeArrowheads="1"/>
          </p:cNvSpPr>
          <p:nvPr/>
        </p:nvSpPr>
        <p:spPr bwMode="auto">
          <a:xfrm>
            <a:off x="533400" y="30622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相互制约导致并发执行的程序具有“执行</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暂停</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执行”这种间断性活动规律。</a:t>
            </a:r>
            <a:r>
              <a:rPr lang="zh-CN" altLang="en-US">
                <a:solidFill>
                  <a:srgbClr val="000000"/>
                </a:solidFill>
              </a:rPr>
              <a:t> </a:t>
            </a:r>
          </a:p>
        </p:txBody>
      </p:sp>
      <p:sp>
        <p:nvSpPr>
          <p:cNvPr id="64519" name="Text Box 6"/>
          <p:cNvSpPr txBox="1">
            <a:spLocks noChangeArrowheads="1"/>
          </p:cNvSpPr>
          <p:nvPr/>
        </p:nvSpPr>
        <p:spPr bwMode="auto">
          <a:xfrm>
            <a:off x="960438" y="3976688"/>
            <a:ext cx="307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2</a:t>
            </a:r>
            <a:r>
              <a:rPr lang="zh-CN" altLang="en-US" b="1" dirty="0">
                <a:solidFill>
                  <a:srgbClr val="FF0000"/>
                </a:solidFill>
                <a:latin typeface="宋体" pitchFamily="2" charset="-122"/>
              </a:rPr>
              <a:t>）失去封闭性：</a:t>
            </a:r>
            <a:r>
              <a:rPr lang="zh-CN" altLang="en-US" dirty="0">
                <a:solidFill>
                  <a:srgbClr val="FF0000"/>
                </a:solidFill>
              </a:rPr>
              <a:t> </a:t>
            </a:r>
          </a:p>
        </p:txBody>
      </p:sp>
      <p:sp>
        <p:nvSpPr>
          <p:cNvPr id="64520" name="Text Box 7"/>
          <p:cNvSpPr txBox="1">
            <a:spLocks noChangeArrowheads="1"/>
          </p:cNvSpPr>
          <p:nvPr/>
        </p:nvSpPr>
        <p:spPr bwMode="auto">
          <a:xfrm>
            <a:off x="3886200" y="3976688"/>
            <a:ext cx="464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程序在并发执行时，由于多个程序共享系统资源，因而这些资源的状态将由多个程序来改变，致使程序的运行已失去了封闭性。</a:t>
            </a:r>
            <a:r>
              <a:rPr lang="zh-CN" altLang="en-US">
                <a:solidFill>
                  <a:srgbClr val="000000"/>
                </a:solidFill>
              </a:rPr>
              <a:t> </a:t>
            </a:r>
          </a:p>
        </p:txBody>
      </p:sp>
      <p:sp>
        <p:nvSpPr>
          <p:cNvPr id="67592" name="Text Box 8"/>
          <p:cNvSpPr txBox="1">
            <a:spLocks noChangeArrowheads="1"/>
          </p:cNvSpPr>
          <p:nvPr/>
        </p:nvSpPr>
        <p:spPr bwMode="auto">
          <a:xfrm>
            <a:off x="381000" y="4592638"/>
            <a:ext cx="3048000" cy="830997"/>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某</a:t>
            </a:r>
            <a:r>
              <a:rPr lang="zh-CN" altLang="en-US" b="1" dirty="0" smtClean="0">
                <a:solidFill>
                  <a:srgbClr val="000000"/>
                </a:solidFill>
                <a:latin typeface="宋体" pitchFamily="2" charset="-122"/>
              </a:rPr>
              <a:t>程序在执行</a:t>
            </a:r>
            <a:r>
              <a:rPr lang="zh-CN" altLang="en-US" b="1" dirty="0">
                <a:solidFill>
                  <a:srgbClr val="000000"/>
                </a:solidFill>
                <a:latin typeface="宋体" pitchFamily="2" charset="-122"/>
              </a:rPr>
              <a:t>时，会受到其他程序的影响。</a:t>
            </a:r>
            <a:r>
              <a:rPr lang="zh-CN" altLang="en-US" dirty="0">
                <a:solidFill>
                  <a:srgbClr val="FFCF01"/>
                </a:solidFill>
              </a:rPr>
              <a:t> </a:t>
            </a:r>
          </a:p>
        </p:txBody>
      </p:sp>
      <p:sp>
        <p:nvSpPr>
          <p:cNvPr id="67593" name="AutoShape 9"/>
          <p:cNvSpPr>
            <a:spLocks noChangeArrowheads="1"/>
          </p:cNvSpPr>
          <p:nvPr/>
        </p:nvSpPr>
        <p:spPr bwMode="auto">
          <a:xfrm>
            <a:off x="3505200" y="4814888"/>
            <a:ext cx="381000" cy="381000"/>
          </a:xfrm>
          <a:prstGeom prst="lef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519270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593"/>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37" fill="hold" grpId="0" nodeType="afterEffect">
                                  <p:stCondLst>
                                    <p:cond delay="0"/>
                                  </p:stCondLst>
                                  <p:childTnLst>
                                    <p:set>
                                      <p:cBhvr>
                                        <p:cTn id="9" dur="1" fill="hold">
                                          <p:stCondLst>
                                            <p:cond delay="0"/>
                                          </p:stCondLst>
                                        </p:cTn>
                                        <p:tgtEl>
                                          <p:spTgt spid="67592"/>
                                        </p:tgtEl>
                                        <p:attrNameLst>
                                          <p:attrName>style.visibility</p:attrName>
                                        </p:attrNameLst>
                                      </p:cBhvr>
                                      <p:to>
                                        <p:strVal val="visible"/>
                                      </p:to>
                                    </p:set>
                                    <p:animEffect transition="in" filter="barn(outVertical)">
                                      <p:cBhvr>
                                        <p:cTn id="10"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autoUpdateAnimBg="0"/>
      <p:bldP spid="6759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0A29639-D6FB-43E8-9B0F-0EF71E7744EF}" type="slidenum">
              <a:rPr lang="en-US" altLang="zh-CN"/>
              <a:pPr>
                <a:defRPr/>
              </a:pPr>
              <a:t>60</a:t>
            </a:fld>
            <a:endParaRPr lang="en-US" altLang="zh-CN"/>
          </a:p>
        </p:txBody>
      </p:sp>
      <p:sp>
        <p:nvSpPr>
          <p:cNvPr id="114691" name="Text Box 2"/>
          <p:cNvSpPr txBox="1">
            <a:spLocks noChangeArrowheads="1"/>
          </p:cNvSpPr>
          <p:nvPr/>
        </p:nvSpPr>
        <p:spPr bwMode="auto">
          <a:xfrm>
            <a:off x="1619672" y="261652"/>
            <a:ext cx="6542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00"/>
                </a:solidFill>
              </a:rPr>
              <a:t>2.5.1  </a:t>
            </a:r>
            <a:r>
              <a:rPr lang="zh-CN" altLang="en-US" sz="3200" b="1" dirty="0">
                <a:solidFill>
                  <a:srgbClr val="000000"/>
                </a:solidFill>
                <a:latin typeface="宋体" pitchFamily="2" charset="-122"/>
              </a:rPr>
              <a:t>生产者</a:t>
            </a:r>
            <a:r>
              <a:rPr lang="en-US" altLang="zh-CN" sz="3200" b="1" dirty="0">
                <a:solidFill>
                  <a:srgbClr val="000000"/>
                </a:solidFill>
                <a:ea typeface="黑体" pitchFamily="2" charset="-122"/>
              </a:rPr>
              <a:t>-</a:t>
            </a:r>
            <a:r>
              <a:rPr lang="zh-CN" altLang="en-US" sz="3200" b="1" dirty="0">
                <a:solidFill>
                  <a:srgbClr val="000000"/>
                </a:solidFill>
                <a:latin typeface="宋体" pitchFamily="2" charset="-122"/>
              </a:rPr>
              <a:t>消费者问题</a:t>
            </a:r>
          </a:p>
        </p:txBody>
      </p:sp>
      <p:sp>
        <p:nvSpPr>
          <p:cNvPr id="138243" name="Text Box 3"/>
          <p:cNvSpPr txBox="1">
            <a:spLocks noChangeArrowheads="1"/>
          </p:cNvSpPr>
          <p:nvPr/>
        </p:nvSpPr>
        <p:spPr bwMode="auto">
          <a:xfrm>
            <a:off x="533400" y="1066800"/>
            <a:ext cx="8153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用互斥信号量</a:t>
            </a:r>
            <a:r>
              <a:rPr lang="en-US" altLang="zh-CN" b="1" dirty="0" err="1" smtClean="0">
                <a:solidFill>
                  <a:srgbClr val="000000"/>
                </a:solidFill>
              </a:rPr>
              <a:t>mutex</a:t>
            </a:r>
            <a:r>
              <a:rPr lang="en-US" altLang="zh-CN" b="1" dirty="0" smtClean="0">
                <a:solidFill>
                  <a:srgbClr val="000000"/>
                </a:solidFill>
              </a:rPr>
              <a:t> </a:t>
            </a:r>
            <a:r>
              <a:rPr lang="zh-CN" altLang="en-US" b="1" dirty="0" smtClean="0">
                <a:solidFill>
                  <a:srgbClr val="000000"/>
                </a:solidFill>
              </a:rPr>
              <a:t>实现</a:t>
            </a:r>
            <a:r>
              <a:rPr lang="zh-CN" altLang="en-US" b="1" dirty="0" smtClean="0">
                <a:solidFill>
                  <a:srgbClr val="000000"/>
                </a:solidFill>
                <a:latin typeface="宋体" pitchFamily="2" charset="-122"/>
              </a:rPr>
              <a:t>对</a:t>
            </a:r>
            <a:r>
              <a:rPr lang="zh-CN" altLang="en-US" b="1" dirty="0">
                <a:solidFill>
                  <a:srgbClr val="000000"/>
                </a:solidFill>
                <a:latin typeface="宋体" pitchFamily="2" charset="-122"/>
              </a:rPr>
              <a:t>缓冲区</a:t>
            </a:r>
            <a:r>
              <a:rPr lang="en-US" altLang="zh-CN" b="1" dirty="0">
                <a:solidFill>
                  <a:srgbClr val="000000"/>
                </a:solidFill>
                <a:latin typeface="宋体" pitchFamily="2" charset="-122"/>
              </a:rPr>
              <a:t>(</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latin typeface="宋体" pitchFamily="2" charset="-122"/>
              </a:rPr>
              <a:t>和</a:t>
            </a:r>
            <a:r>
              <a:rPr lang="en-US" altLang="zh-CN" b="1" dirty="0">
                <a:solidFill>
                  <a:srgbClr val="000000"/>
                </a:solidFill>
              </a:rPr>
              <a:t>out</a:t>
            </a:r>
            <a:r>
              <a:rPr lang="en-US" altLang="zh-CN" b="1" dirty="0">
                <a:solidFill>
                  <a:srgbClr val="000000"/>
                </a:solidFill>
                <a:latin typeface="宋体" pitchFamily="2" charset="-122"/>
              </a:rPr>
              <a:t>)</a:t>
            </a:r>
            <a:r>
              <a:rPr lang="zh-CN" altLang="en-US" b="1" dirty="0">
                <a:solidFill>
                  <a:srgbClr val="000000"/>
                </a:solidFill>
                <a:latin typeface="宋体" pitchFamily="2" charset="-122"/>
              </a:rPr>
              <a:t>的互斥使用，互斥信号量</a:t>
            </a:r>
            <a:r>
              <a:rPr lang="en-US" altLang="zh-CN" b="1" dirty="0" err="1">
                <a:solidFill>
                  <a:srgbClr val="000000"/>
                </a:solidFill>
              </a:rPr>
              <a:t>mutex</a:t>
            </a:r>
            <a:r>
              <a:rPr lang="zh-CN" altLang="en-US" b="1" dirty="0">
                <a:solidFill>
                  <a:srgbClr val="000000"/>
                </a:solidFill>
                <a:latin typeface="宋体" pitchFamily="2" charset="-122"/>
              </a:rPr>
              <a:t>初值为</a:t>
            </a:r>
            <a:r>
              <a:rPr lang="en-US" altLang="zh-CN" b="1" dirty="0">
                <a:solidFill>
                  <a:srgbClr val="000000"/>
                </a:solidFill>
              </a:rPr>
              <a:t>1</a:t>
            </a:r>
            <a:r>
              <a:rPr lang="zh-CN" altLang="en-US" b="1" dirty="0">
                <a:solidFill>
                  <a:srgbClr val="000000"/>
                </a:solidFill>
                <a:latin typeface="宋体" pitchFamily="2" charset="-122"/>
              </a:rPr>
              <a:t>；</a:t>
            </a:r>
            <a:r>
              <a:rPr lang="zh-CN" altLang="en-US" b="1" dirty="0">
                <a:solidFill>
                  <a:srgbClr val="000000"/>
                </a:solidFill>
              </a:rPr>
              <a:t> </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用资源信号量</a:t>
            </a:r>
            <a:r>
              <a:rPr lang="en-US" altLang="zh-CN" b="1" dirty="0">
                <a:solidFill>
                  <a:srgbClr val="000000"/>
                </a:solidFill>
              </a:rPr>
              <a:t>empty</a:t>
            </a:r>
            <a:r>
              <a:rPr lang="zh-CN" altLang="en-US" b="1" dirty="0">
                <a:solidFill>
                  <a:srgbClr val="000000"/>
                </a:solidFill>
                <a:latin typeface="宋体" pitchFamily="2" charset="-122"/>
              </a:rPr>
              <a:t>表示多缓冲中空缓冲区的数目，</a:t>
            </a:r>
            <a:r>
              <a:rPr lang="en-US" altLang="zh-CN" b="1" dirty="0">
                <a:solidFill>
                  <a:srgbClr val="000000"/>
                </a:solidFill>
              </a:rPr>
              <a:t>empty</a:t>
            </a:r>
            <a:r>
              <a:rPr lang="zh-CN" altLang="en-US" b="1" dirty="0">
                <a:solidFill>
                  <a:srgbClr val="000000"/>
                </a:solidFill>
                <a:latin typeface="宋体" pitchFamily="2" charset="-122"/>
              </a:rPr>
              <a:t>的初值为</a:t>
            </a:r>
            <a:r>
              <a:rPr lang="en-US" altLang="zh-CN" b="1" dirty="0">
                <a:solidFill>
                  <a:srgbClr val="000000"/>
                </a:solidFill>
              </a:rPr>
              <a:t>n</a:t>
            </a:r>
            <a:r>
              <a:rPr lang="zh-CN" altLang="en-US" b="1" dirty="0">
                <a:solidFill>
                  <a:srgbClr val="000000"/>
                </a:solidFill>
                <a:latin typeface="宋体" pitchFamily="2" charset="-122"/>
              </a:rPr>
              <a:t>；</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用</a:t>
            </a:r>
            <a:r>
              <a:rPr lang="zh-CN" altLang="en-US" b="1" dirty="0">
                <a:solidFill>
                  <a:srgbClr val="000000"/>
                </a:solidFill>
                <a:latin typeface="宋体" pitchFamily="2" charset="-122"/>
              </a:rPr>
              <a:t>资源</a:t>
            </a:r>
            <a:r>
              <a:rPr lang="zh-CN" altLang="en-US" b="1" dirty="0">
                <a:solidFill>
                  <a:srgbClr val="000000"/>
                </a:solidFill>
                <a:latin typeface="Times New Roman" pitchFamily="18" charset="0"/>
              </a:rPr>
              <a:t>信号量</a:t>
            </a:r>
            <a:r>
              <a:rPr lang="en-US" altLang="zh-CN" b="1" dirty="0">
                <a:solidFill>
                  <a:srgbClr val="000000"/>
                </a:solidFill>
              </a:rPr>
              <a:t>full</a:t>
            </a:r>
            <a:r>
              <a:rPr lang="zh-CN" altLang="en-US" b="1" dirty="0">
                <a:solidFill>
                  <a:srgbClr val="000000"/>
                </a:solidFill>
                <a:latin typeface="Times New Roman" pitchFamily="18" charset="0"/>
              </a:rPr>
              <a:t>表示</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缓冲中满缓冲区的数目，</a:t>
            </a:r>
            <a:r>
              <a:rPr lang="en-US" altLang="zh-CN" b="1" dirty="0">
                <a:solidFill>
                  <a:srgbClr val="000000"/>
                </a:solidFill>
              </a:rPr>
              <a:t>full</a:t>
            </a:r>
            <a:r>
              <a:rPr lang="zh-CN" altLang="en-US" b="1" dirty="0">
                <a:solidFill>
                  <a:srgbClr val="000000"/>
                </a:solidFill>
                <a:latin typeface="Times New Roman" pitchFamily="18" charset="0"/>
              </a:rPr>
              <a:t>的初值为</a:t>
            </a:r>
            <a:r>
              <a:rPr lang="en-US" altLang="zh-CN" b="1" dirty="0">
                <a:solidFill>
                  <a:srgbClr val="000000"/>
                </a:solidFill>
              </a:rPr>
              <a:t>0</a:t>
            </a:r>
            <a:r>
              <a:rPr lang="zh-CN" altLang="en-US" b="1" dirty="0">
                <a:solidFill>
                  <a:srgbClr val="000000"/>
                </a:solidFill>
                <a:latin typeface="Times New Roman" pitchFamily="18" charset="0"/>
              </a:rPr>
              <a:t>；</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只要</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缓冲未满，生产者便可将消息送入缓冲区；</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只要多缓冲不空，消费者便可从缓冲区取走一个消息。</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生产者用</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rPr>
              <a:t>作为下标访问缓冲区，</a:t>
            </a:r>
            <a:r>
              <a:rPr lang="en-US" altLang="zh-CN" b="1" dirty="0" err="1">
                <a:solidFill>
                  <a:srgbClr val="000000"/>
                </a:solidFill>
              </a:rPr>
              <a:t>mutex</a:t>
            </a:r>
            <a:r>
              <a:rPr lang="zh-CN" altLang="en-US" b="1" dirty="0">
                <a:solidFill>
                  <a:srgbClr val="000000"/>
                </a:solidFill>
              </a:rPr>
              <a:t>为其互斥信号量；消费</a:t>
            </a:r>
            <a:r>
              <a:rPr lang="zh-CN" altLang="en-US" b="1" dirty="0">
                <a:solidFill>
                  <a:srgbClr val="000000"/>
                </a:solidFill>
                <a:latin typeface="Times New Roman" pitchFamily="18" charset="0"/>
              </a:rPr>
              <a:t>者用</a:t>
            </a:r>
            <a:r>
              <a:rPr lang="zh-CN" altLang="en-US" b="1" dirty="0">
                <a:solidFill>
                  <a:srgbClr val="000000"/>
                </a:solidFill>
                <a:latin typeface="宋体" pitchFamily="2" charset="-122"/>
              </a:rPr>
              <a:t>共享变量</a:t>
            </a:r>
            <a:r>
              <a:rPr lang="en-US" altLang="zh-CN" b="1" dirty="0">
                <a:solidFill>
                  <a:srgbClr val="000000"/>
                </a:solidFill>
              </a:rPr>
              <a:t>out</a:t>
            </a:r>
            <a:r>
              <a:rPr lang="zh-CN" altLang="en-US" b="1" dirty="0">
                <a:solidFill>
                  <a:srgbClr val="000000"/>
                </a:solidFill>
              </a:rPr>
              <a:t>作为下标访问缓冲区，其互斥信号量也用</a:t>
            </a:r>
            <a:r>
              <a:rPr lang="en-US" altLang="zh-CN" b="1" dirty="0" err="1">
                <a:solidFill>
                  <a:srgbClr val="000000"/>
                </a:solidFill>
              </a:rPr>
              <a:t>mutex</a:t>
            </a:r>
            <a:r>
              <a:rPr lang="zh-CN" altLang="en-US" b="1" dirty="0">
                <a:solidFill>
                  <a:srgbClr val="000000"/>
                </a:solidFill>
              </a:rPr>
              <a:t>。</a:t>
            </a:r>
          </a:p>
        </p:txBody>
      </p:sp>
    </p:spTree>
    <p:extLst>
      <p:ext uri="{BB962C8B-B14F-4D97-AF65-F5344CB8AC3E}">
        <p14:creationId xmlns:p14="http://schemas.microsoft.com/office/powerpoint/2010/main" val="169348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up)">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83025EEB-1AF0-434C-AEDB-4755E12E55C0}" type="slidenum">
              <a:rPr lang="en-US" altLang="zh-CN"/>
              <a:pPr>
                <a:defRPr/>
              </a:pPr>
              <a:t>61</a:t>
            </a:fld>
            <a:endParaRPr lang="en-US" altLang="zh-CN"/>
          </a:p>
        </p:txBody>
      </p:sp>
      <p:sp>
        <p:nvSpPr>
          <p:cNvPr id="139266" name="Text Box 2"/>
          <p:cNvSpPr txBox="1">
            <a:spLocks noChangeArrowheads="1"/>
          </p:cNvSpPr>
          <p:nvPr/>
        </p:nvSpPr>
        <p:spPr bwMode="auto">
          <a:xfrm>
            <a:off x="0" y="2133600"/>
            <a:ext cx="4038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err="1" smtClean="0">
                <a:solidFill>
                  <a:srgbClr val="663300"/>
                </a:solidFill>
              </a:rPr>
              <a:t>cobegin</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并发执行开始</a:t>
            </a:r>
            <a:r>
              <a:rPr lang="zh-CN" altLang="en-US" sz="1800" b="1" dirty="0">
                <a:solidFill>
                  <a:srgbClr val="000000"/>
                </a:solidFill>
              </a:rPr>
              <a:t> </a:t>
            </a:r>
            <a:endParaRPr lang="zh-CN" altLang="en-US" sz="1800" b="1" dirty="0">
              <a:solidFill>
                <a:srgbClr val="663300"/>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producer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=1,2,</a:t>
            </a:r>
            <a:r>
              <a:rPr lang="en-US" altLang="zh-CN" sz="1800" b="1" dirty="0">
                <a:solidFill>
                  <a:srgbClr val="000000"/>
                </a:solidFill>
                <a:latin typeface="Times New Roman" pitchFamily="18" charset="0"/>
              </a:rPr>
              <a:t>…</a:t>
            </a:r>
            <a:r>
              <a:rPr lang="en-US" altLang="zh-CN" sz="1800" b="1" dirty="0">
                <a:solidFill>
                  <a:srgbClr val="000000"/>
                </a:solidFill>
              </a:rPr>
              <a:t>,k</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nextp</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produce an item in </a:t>
            </a:r>
            <a:r>
              <a:rPr lang="en-US" altLang="zh-CN" sz="1800" b="1" dirty="0" err="1">
                <a:solidFill>
                  <a:srgbClr val="000000"/>
                </a:solidFill>
              </a:rPr>
              <a:t>nextp</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latin typeface="Times New Roman" pitchFamily="18" charset="0"/>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CC6600"/>
                </a:solidFill>
              </a:rPr>
              <a:t>buffer[in] = </a:t>
            </a:r>
            <a:r>
              <a:rPr lang="en-US" altLang="zh-CN" sz="1800" b="1" dirty="0" err="1">
                <a:solidFill>
                  <a:srgbClr val="CC6600"/>
                </a:solidFill>
              </a:rPr>
              <a:t>nextp</a:t>
            </a:r>
            <a:r>
              <a:rPr lang="en-US" altLang="zh-CN" sz="1800" b="1" dirty="0">
                <a:solidFill>
                  <a:srgbClr val="CC6600"/>
                </a:solidFill>
              </a:rPr>
              <a: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in = </a:t>
            </a:r>
            <a:r>
              <a:rPr lang="zh-CN" altLang="en-US" sz="1800" b="1" dirty="0">
                <a:solidFill>
                  <a:srgbClr val="CC6600"/>
                </a:solidFill>
                <a:latin typeface="Times New Roman" pitchFamily="18" charset="0"/>
              </a:rPr>
              <a:t>（</a:t>
            </a:r>
            <a:r>
              <a:rPr lang="en-US" altLang="zh-CN" sz="1800" b="1" dirty="0">
                <a:solidFill>
                  <a:srgbClr val="CC6600"/>
                </a:solidFill>
              </a:rPr>
              <a:t>in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15716" name="Text Box 3"/>
          <p:cNvSpPr txBox="1">
            <a:spLocks noChangeArrowheads="1"/>
          </p:cNvSpPr>
          <p:nvPr/>
        </p:nvSpPr>
        <p:spPr bwMode="auto">
          <a:xfrm>
            <a:off x="228600" y="76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生产者</a:t>
            </a:r>
            <a:r>
              <a:rPr lang="en-US" altLang="zh-CN" b="1">
                <a:solidFill>
                  <a:srgbClr val="000000"/>
                </a:solidFill>
                <a:latin typeface="宋体" pitchFamily="2" charset="-122"/>
              </a:rPr>
              <a:t>-</a:t>
            </a:r>
            <a:r>
              <a:rPr lang="zh-CN" altLang="en-US" b="1">
                <a:solidFill>
                  <a:srgbClr val="000000"/>
                </a:solidFill>
                <a:latin typeface="宋体" pitchFamily="2" charset="-122"/>
              </a:rPr>
              <a:t>消费者问题可描述如下：</a:t>
            </a:r>
            <a:r>
              <a:rPr lang="zh-CN" altLang="en-US" b="1">
                <a:solidFill>
                  <a:srgbClr val="000000"/>
                </a:solidFill>
              </a:rPr>
              <a:t> </a:t>
            </a:r>
          </a:p>
        </p:txBody>
      </p:sp>
      <p:sp>
        <p:nvSpPr>
          <p:cNvPr id="139268" name="Text Box 4"/>
          <p:cNvSpPr txBox="1">
            <a:spLocks noChangeArrowheads="1"/>
          </p:cNvSpPr>
          <p:nvPr/>
        </p:nvSpPr>
        <p:spPr bwMode="auto">
          <a:xfrm>
            <a:off x="4419600" y="457200"/>
            <a:ext cx="44958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consumer</a:t>
            </a:r>
            <a:r>
              <a:rPr lang="en-US" altLang="zh-CN" sz="1800" b="1" baseline="-30000" dirty="0" err="1">
                <a:solidFill>
                  <a:srgbClr val="000000"/>
                </a:solidFill>
              </a:rPr>
              <a:t>j</a:t>
            </a:r>
            <a:r>
              <a:rPr lang="en-US" altLang="zh-CN" sz="1800" b="1" dirty="0">
                <a:solidFill>
                  <a:srgbClr val="000000"/>
                </a:solidFill>
              </a:rPr>
              <a:t> (j=1</a:t>
            </a:r>
            <a:r>
              <a:rPr lang="en-US" altLang="zh-CN" sz="1800" b="1" dirty="0">
                <a:solidFill>
                  <a:srgbClr val="000000"/>
                </a:solidFill>
                <a:latin typeface="Times New Roman" pitchFamily="18" charset="0"/>
              </a:rPr>
              <a:t>,</a:t>
            </a:r>
            <a:r>
              <a:rPr lang="en-US" altLang="zh-CN" sz="1800" b="1" dirty="0">
                <a:solidFill>
                  <a:srgbClr val="000000"/>
                </a:solidFill>
              </a:rPr>
              <a:t>2</a:t>
            </a:r>
            <a:r>
              <a:rPr lang="en-US" altLang="zh-CN" sz="1800" b="1" dirty="0">
                <a:solidFill>
                  <a:srgbClr val="000000"/>
                </a:solidFill>
                <a:latin typeface="Times New Roman" pitchFamily="18" charset="0"/>
              </a:rPr>
              <a:t>,…,</a:t>
            </a:r>
            <a:r>
              <a:rPr lang="en-US" altLang="zh-CN" sz="1800" b="1" dirty="0">
                <a:solidFill>
                  <a:srgbClr val="000000"/>
                </a:solidFill>
              </a:rPr>
              <a:t>m</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err="1">
                <a:solidFill>
                  <a:srgbClr val="CC6600"/>
                </a:solidFill>
              </a:rPr>
              <a:t>nextc</a:t>
            </a:r>
            <a:r>
              <a:rPr lang="en-US" altLang="zh-CN" sz="1800" b="1" dirty="0">
                <a:solidFill>
                  <a:srgbClr val="CC6600"/>
                </a:solidFill>
              </a:rPr>
              <a:t> = buffer[out]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out = </a:t>
            </a:r>
            <a:r>
              <a:rPr lang="zh-CN" altLang="en-US" sz="1800" b="1" dirty="0">
                <a:solidFill>
                  <a:srgbClr val="CC6600"/>
                </a:solidFill>
                <a:latin typeface="Times New Roman" pitchFamily="18" charset="0"/>
              </a:rPr>
              <a:t>（</a:t>
            </a:r>
            <a:r>
              <a:rPr lang="en-US" altLang="zh-CN" sz="1800" b="1" dirty="0">
                <a:solidFill>
                  <a:srgbClr val="CC6600"/>
                </a:solidFill>
              </a:rPr>
              <a:t>out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consume the item in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smtClean="0">
                <a:solidFill>
                  <a:srgbClr val="663300"/>
                </a:solidFill>
              </a:rPr>
              <a:t>coend</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并发执行结束</a:t>
            </a:r>
            <a:r>
              <a:rPr lang="zh-CN" altLang="en-US" sz="1800" b="1" dirty="0">
                <a:solidFill>
                  <a:srgbClr val="000000"/>
                </a:solidFill>
              </a:rPr>
              <a:t> </a:t>
            </a:r>
          </a:p>
        </p:txBody>
      </p:sp>
      <p:sp>
        <p:nvSpPr>
          <p:cNvPr id="139269" name="AutoShape 5"/>
          <p:cNvSpPr>
            <a:spLocks noChangeArrowheads="1"/>
          </p:cNvSpPr>
          <p:nvPr/>
        </p:nvSpPr>
        <p:spPr bwMode="auto">
          <a:xfrm>
            <a:off x="7543800" y="1524000"/>
            <a:ext cx="1371600" cy="457200"/>
          </a:xfrm>
          <a:prstGeom prst="wedgeEllipseCallout">
            <a:avLst>
              <a:gd name="adj1" fmla="val -43750"/>
              <a:gd name="adj2" fmla="val 70000"/>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000" b="1" dirty="0">
                <a:solidFill>
                  <a:srgbClr val="000000"/>
                </a:solidFill>
              </a:rPr>
              <a:t>临界区</a:t>
            </a:r>
          </a:p>
        </p:txBody>
      </p:sp>
      <p:sp>
        <p:nvSpPr>
          <p:cNvPr id="139270" name="Text Box 6"/>
          <p:cNvSpPr txBox="1">
            <a:spLocks noChangeArrowheads="1"/>
          </p:cNvSpPr>
          <p:nvPr/>
        </p:nvSpPr>
        <p:spPr bwMode="auto">
          <a:xfrm>
            <a:off x="3005138" y="4191000"/>
            <a:ext cx="5980112" cy="25400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在每个进程中，实现互斥的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）必须成对出现；</a:t>
            </a: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对资源信号量</a:t>
            </a:r>
            <a:r>
              <a:rPr lang="en-US" altLang="zh-CN" sz="2000" b="1">
                <a:solidFill>
                  <a:srgbClr val="000000"/>
                </a:solidFill>
                <a:latin typeface="楷体_GB2312" pitchFamily="49" charset="-122"/>
                <a:ea typeface="楷体_GB2312" pitchFamily="49" charset="-122"/>
              </a:rPr>
              <a:t>empty</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full</a:t>
            </a:r>
            <a:r>
              <a:rPr lang="zh-CN" altLang="en-US" sz="2000" b="1">
                <a:solidFill>
                  <a:srgbClr val="000000"/>
                </a:solidFill>
                <a:latin typeface="楷体_GB2312" pitchFamily="49" charset="-122"/>
                <a:ea typeface="楷体_GB2312" pitchFamily="49" charset="-122"/>
              </a:rPr>
              <a:t>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操作也要成对地出现，但它们处于不同的进程中。 </a:t>
            </a: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在每个进程中的多个</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操作顺序不能颠倒，应先执行对资源信号量（也称私有信号量）的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操作，然后执行对互斥信号量（公有信号量）的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操作，否则可能引起进程死锁。</a:t>
            </a:r>
            <a:r>
              <a:rPr lang="en-US" altLang="zh-CN" sz="2000" b="1">
                <a:solidFill>
                  <a:srgbClr val="000000"/>
                </a:solidFill>
                <a:latin typeface="楷体_GB2312" pitchFamily="49" charset="-122"/>
                <a:ea typeface="楷体_GB2312" pitchFamily="49" charset="-122"/>
              </a:rPr>
              <a:t>(Why?)  </a:t>
            </a:r>
          </a:p>
        </p:txBody>
      </p:sp>
      <p:sp>
        <p:nvSpPr>
          <p:cNvPr id="139271" name="Text Box 7"/>
          <p:cNvSpPr txBox="1">
            <a:spLocks noChangeArrowheads="1"/>
          </p:cNvSpPr>
          <p:nvPr/>
        </p:nvSpPr>
        <p:spPr bwMode="auto">
          <a:xfrm>
            <a:off x="0" y="668338"/>
            <a:ext cx="41910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a:solidFill>
                  <a:srgbClr val="FF3300"/>
                </a:solidFill>
              </a:rPr>
              <a:t>semaphore mutex,empty,full ;</a:t>
            </a:r>
          </a:p>
          <a:p>
            <a:pPr algn="just" eaLnBrk="1" fontAlgn="base" hangingPunct="1">
              <a:spcBef>
                <a:spcPct val="0"/>
              </a:spcBef>
              <a:spcAft>
                <a:spcPct val="0"/>
              </a:spcAft>
            </a:pPr>
            <a:r>
              <a:rPr lang="en-US" altLang="zh-CN" sz="1800" b="1">
                <a:solidFill>
                  <a:srgbClr val="FF3300"/>
                </a:solidFill>
              </a:rPr>
              <a:t>item buffer[n] ;</a:t>
            </a:r>
          </a:p>
          <a:p>
            <a:pPr algn="just" eaLnBrk="1" fontAlgn="base" hangingPunct="1">
              <a:spcBef>
                <a:spcPct val="0"/>
              </a:spcBef>
              <a:spcAft>
                <a:spcPct val="0"/>
              </a:spcAft>
            </a:pPr>
            <a:r>
              <a:rPr lang="en-US" altLang="zh-CN" sz="1800" b="1">
                <a:solidFill>
                  <a:srgbClr val="FF3300"/>
                </a:solidFill>
              </a:rPr>
              <a:t>int in = 0</a:t>
            </a:r>
            <a:r>
              <a:rPr lang="zh-CN" altLang="en-US" sz="1800" b="1">
                <a:solidFill>
                  <a:srgbClr val="FF3300"/>
                </a:solidFill>
                <a:latin typeface="Times New Roman" pitchFamily="18" charset="0"/>
              </a:rPr>
              <a:t>，</a:t>
            </a:r>
            <a:r>
              <a:rPr lang="en-US" altLang="zh-CN" sz="1800" b="1">
                <a:solidFill>
                  <a:srgbClr val="FF3300"/>
                </a:solidFill>
              </a:rPr>
              <a:t>out = 0 </a:t>
            </a:r>
            <a:r>
              <a:rPr lang="zh-CN" altLang="en-US" sz="1800" b="1">
                <a:solidFill>
                  <a:srgbClr val="FF3300"/>
                </a:solidFill>
                <a:latin typeface="Times New Roman" pitchFamily="18" charset="0"/>
              </a:rPr>
              <a:t>；</a:t>
            </a:r>
            <a:endParaRPr lang="zh-CN" altLang="en-US" sz="1800" b="1">
              <a:solidFill>
                <a:srgbClr val="FF3300"/>
              </a:solidFill>
            </a:endParaRPr>
          </a:p>
          <a:p>
            <a:pPr algn="just" eaLnBrk="1" fontAlgn="base" hangingPunct="1">
              <a:spcBef>
                <a:spcPct val="0"/>
              </a:spcBef>
              <a:spcAft>
                <a:spcPct val="0"/>
              </a:spcAft>
            </a:pPr>
            <a:r>
              <a:rPr lang="en-US" altLang="zh-CN" sz="1800" b="1">
                <a:solidFill>
                  <a:srgbClr val="FF3300"/>
                </a:solidFill>
              </a:rPr>
              <a:t>mutex.value = 1;</a:t>
            </a:r>
          </a:p>
          <a:p>
            <a:pPr algn="just" eaLnBrk="1" fontAlgn="base" hangingPunct="1">
              <a:spcBef>
                <a:spcPct val="0"/>
              </a:spcBef>
              <a:spcAft>
                <a:spcPct val="0"/>
              </a:spcAft>
            </a:pPr>
            <a:r>
              <a:rPr lang="en-US" altLang="zh-CN" sz="1800" b="1">
                <a:solidFill>
                  <a:srgbClr val="FF3300"/>
                </a:solidFill>
              </a:rPr>
              <a:t>empty.value = n</a:t>
            </a:r>
            <a:r>
              <a:rPr lang="zh-CN" altLang="en-US" sz="1800" b="1">
                <a:solidFill>
                  <a:srgbClr val="FF3300"/>
                </a:solidFill>
                <a:latin typeface="Times New Roman" pitchFamily="18" charset="0"/>
              </a:rPr>
              <a:t>，</a:t>
            </a:r>
            <a:r>
              <a:rPr lang="en-US" altLang="zh-CN" sz="1800" b="1">
                <a:solidFill>
                  <a:srgbClr val="FF3300"/>
                </a:solidFill>
              </a:rPr>
              <a:t>full.value = 0;</a:t>
            </a:r>
            <a:endParaRPr lang="en-US" altLang="zh-CN" sz="1800" b="1">
              <a:solidFill>
                <a:srgbClr val="FF3300"/>
              </a:solidFill>
              <a:latin typeface="Times New Roman" pitchFamily="18" charset="0"/>
            </a:endParaRPr>
          </a:p>
        </p:txBody>
      </p:sp>
      <p:sp>
        <p:nvSpPr>
          <p:cNvPr id="139272" name="AutoShape 8"/>
          <p:cNvSpPr>
            <a:spLocks noChangeArrowheads="1"/>
          </p:cNvSpPr>
          <p:nvPr/>
        </p:nvSpPr>
        <p:spPr bwMode="auto">
          <a:xfrm>
            <a:off x="2819400" y="1219200"/>
            <a:ext cx="1219200" cy="381000"/>
          </a:xfrm>
          <a:prstGeom prst="wedgeRectCallout">
            <a:avLst>
              <a:gd name="adj1" fmla="val -76954"/>
              <a:gd name="adj2" fmla="val 32083"/>
            </a:avLst>
          </a:prstGeom>
          <a:solidFill>
            <a:schemeClr val="accent6">
              <a:lumMod val="60000"/>
              <a:lumOff val="40000"/>
            </a:schemeClr>
          </a:solidFill>
          <a:ln w="9525">
            <a:solidFill>
              <a:schemeClr val="tx1"/>
            </a:solidFill>
            <a:miter lim="800000"/>
            <a:headEnd/>
            <a:tailEnd/>
          </a:ln>
          <a:effectLst/>
          <a:extLst/>
        </p:spPr>
        <p:txBody>
          <a:bodyPr lIns="54000" tIns="10800" rIns="54000" bIns="10800"/>
          <a:lstStyle/>
          <a:p>
            <a:pPr algn="ctr" fontAlgn="base">
              <a:spcBef>
                <a:spcPct val="0"/>
              </a:spcBef>
              <a:spcAft>
                <a:spcPct val="0"/>
              </a:spcAft>
            </a:pPr>
            <a:r>
              <a:rPr kumimoji="1" lang="zh-CN" altLang="en-US" sz="2000" b="1" dirty="0">
                <a:solidFill>
                  <a:srgbClr val="000000"/>
                </a:solidFill>
              </a:rPr>
              <a:t>初始化</a:t>
            </a:r>
          </a:p>
        </p:txBody>
      </p:sp>
      <p:sp>
        <p:nvSpPr>
          <p:cNvPr id="139273" name="AutoShape 9"/>
          <p:cNvSpPr>
            <a:spLocks noChangeArrowheads="1"/>
          </p:cNvSpPr>
          <p:nvPr/>
        </p:nvSpPr>
        <p:spPr bwMode="auto">
          <a:xfrm>
            <a:off x="0" y="4648200"/>
            <a:ext cx="381000" cy="762000"/>
          </a:xfrm>
          <a:prstGeom prst="wedgeRectCallout">
            <a:avLst>
              <a:gd name="adj1" fmla="val 87917"/>
              <a:gd name="adj2" fmla="val 18750"/>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algn="ctr" fontAlgn="base">
              <a:lnSpc>
                <a:spcPct val="90000"/>
              </a:lnSpc>
              <a:spcBef>
                <a:spcPct val="0"/>
              </a:spcBef>
              <a:spcAft>
                <a:spcPct val="0"/>
              </a:spcAft>
            </a:pPr>
            <a:r>
              <a:rPr kumimoji="1" lang="zh-CN" altLang="en-US" b="1" dirty="0">
                <a:solidFill>
                  <a:srgbClr val="000000"/>
                </a:solidFill>
              </a:rPr>
              <a:t>临界区</a:t>
            </a:r>
          </a:p>
        </p:txBody>
      </p:sp>
    </p:spTree>
    <p:extLst>
      <p:ext uri="{BB962C8B-B14F-4D97-AF65-F5344CB8AC3E}">
        <p14:creationId xmlns:p14="http://schemas.microsoft.com/office/powerpoint/2010/main" val="1856500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wipe(up)">
                                      <p:cBhvr>
                                        <p:cTn id="7" dur="500"/>
                                        <p:tgtEl>
                                          <p:spTgt spid="139271"/>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39272"/>
                                        </p:tgtEl>
                                        <p:attrNameLst>
                                          <p:attrName>style.visibility</p:attrName>
                                        </p:attrNameLst>
                                      </p:cBhvr>
                                      <p:to>
                                        <p:strVal val="visible"/>
                                      </p:to>
                                    </p:set>
                                    <p:anim calcmode="lin" valueType="num">
                                      <p:cBhvr additive="base">
                                        <p:cTn id="11" dur="500" fill="hold"/>
                                        <p:tgtEl>
                                          <p:spTgt spid="139272"/>
                                        </p:tgtEl>
                                        <p:attrNameLst>
                                          <p:attrName>ppt_x</p:attrName>
                                        </p:attrNameLst>
                                      </p:cBhvr>
                                      <p:tavLst>
                                        <p:tav tm="0">
                                          <p:val>
                                            <p:strVal val="#ppt_x"/>
                                          </p:val>
                                        </p:tav>
                                        <p:tav tm="100000">
                                          <p:val>
                                            <p:strVal val="#ppt_x"/>
                                          </p:val>
                                        </p:tav>
                                      </p:tavLst>
                                    </p:anim>
                                    <p:anim calcmode="lin" valueType="num">
                                      <p:cBhvr additive="base">
                                        <p:cTn id="12" dur="500" fill="hold"/>
                                        <p:tgtEl>
                                          <p:spTgt spid="13927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266"/>
                                        </p:tgtEl>
                                        <p:attrNameLst>
                                          <p:attrName>style.visibility</p:attrName>
                                        </p:attrNameLst>
                                      </p:cBhvr>
                                      <p:to>
                                        <p:strVal val="visible"/>
                                      </p:to>
                                    </p:set>
                                    <p:animEffect transition="in" filter="wipe(up)">
                                      <p:cBhvr>
                                        <p:cTn id="17" dur="500"/>
                                        <p:tgtEl>
                                          <p:spTgt spid="139266"/>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39273"/>
                                        </p:tgtEl>
                                        <p:attrNameLst>
                                          <p:attrName>style.visibility</p:attrName>
                                        </p:attrNameLst>
                                      </p:cBhvr>
                                      <p:to>
                                        <p:strVal val="visible"/>
                                      </p:to>
                                    </p:set>
                                    <p:anim calcmode="lin" valueType="num">
                                      <p:cBhvr additive="base">
                                        <p:cTn id="21" dur="500" fill="hold"/>
                                        <p:tgtEl>
                                          <p:spTgt spid="139273"/>
                                        </p:tgtEl>
                                        <p:attrNameLst>
                                          <p:attrName>ppt_x</p:attrName>
                                        </p:attrNameLst>
                                      </p:cBhvr>
                                      <p:tavLst>
                                        <p:tav tm="0">
                                          <p:val>
                                            <p:strVal val="0-#ppt_w/2"/>
                                          </p:val>
                                        </p:tav>
                                        <p:tav tm="100000">
                                          <p:val>
                                            <p:strVal val="#ppt_x"/>
                                          </p:val>
                                        </p:tav>
                                      </p:tavLst>
                                    </p:anim>
                                    <p:anim calcmode="lin" valueType="num">
                                      <p:cBhvr additive="base">
                                        <p:cTn id="22"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268"/>
                                        </p:tgtEl>
                                        <p:attrNameLst>
                                          <p:attrName>style.visibility</p:attrName>
                                        </p:attrNameLst>
                                      </p:cBhvr>
                                      <p:to>
                                        <p:strVal val="visible"/>
                                      </p:to>
                                    </p:set>
                                    <p:animEffect transition="in" filter="wipe(up)">
                                      <p:cBhvr>
                                        <p:cTn id="27" dur="500"/>
                                        <p:tgtEl>
                                          <p:spTgt spid="139268"/>
                                        </p:tgtEl>
                                      </p:cBhvr>
                                    </p:animEffect>
                                  </p:childTnLst>
                                </p:cTn>
                              </p:par>
                            </p:childTnLst>
                          </p:cTn>
                        </p:par>
                        <p:par>
                          <p:cTn id="28" fill="hold" nodeType="afterGroup">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39269"/>
                                        </p:tgtEl>
                                        <p:attrNameLst>
                                          <p:attrName>style.visibility</p:attrName>
                                        </p:attrNameLst>
                                      </p:cBhvr>
                                      <p:to>
                                        <p:strVal val="visible"/>
                                      </p:to>
                                    </p:set>
                                    <p:anim calcmode="lin" valueType="num">
                                      <p:cBhvr additive="base">
                                        <p:cTn id="31" dur="500" fill="hold"/>
                                        <p:tgtEl>
                                          <p:spTgt spid="139269"/>
                                        </p:tgtEl>
                                        <p:attrNameLst>
                                          <p:attrName>ppt_x</p:attrName>
                                        </p:attrNameLst>
                                      </p:cBhvr>
                                      <p:tavLst>
                                        <p:tav tm="0">
                                          <p:val>
                                            <p:strVal val="1+#ppt_w/2"/>
                                          </p:val>
                                        </p:tav>
                                        <p:tav tm="100000">
                                          <p:val>
                                            <p:strVal val="#ppt_x"/>
                                          </p:val>
                                        </p:tav>
                                      </p:tavLst>
                                    </p:anim>
                                    <p:anim calcmode="lin" valueType="num">
                                      <p:cBhvr additive="base">
                                        <p:cTn id="32" dur="500" fill="hold"/>
                                        <p:tgtEl>
                                          <p:spTgt spid="13926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39270"/>
                                        </p:tgtEl>
                                        <p:attrNameLst>
                                          <p:attrName>style.visibility</p:attrName>
                                        </p:attrNameLst>
                                      </p:cBhvr>
                                      <p:to>
                                        <p:strVal val="visible"/>
                                      </p:to>
                                    </p:set>
                                    <p:animEffect transition="in" filter="wipe(up)">
                                      <p:cBhvr>
                                        <p:cTn id="36"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8" grpId="0" autoUpdateAnimBg="0"/>
      <p:bldP spid="139269" grpId="0" animBg="1" autoUpdateAnimBg="0"/>
      <p:bldP spid="139270" grpId="0" animBg="1" autoUpdateAnimBg="0"/>
      <p:bldP spid="139271" grpId="0" autoUpdateAnimBg="0"/>
      <p:bldP spid="139272" grpId="0" animBg="1" autoUpdateAnimBg="0"/>
      <p:bldP spid="13927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09B0C3-6C25-4DB3-A2E3-E82167C28709}" type="slidenum">
              <a:rPr lang="en-US" altLang="zh-CN"/>
              <a:pPr/>
              <a:t>62</a:t>
            </a:fld>
            <a:endParaRPr lang="en-US" altLang="zh-CN"/>
          </a:p>
        </p:txBody>
      </p:sp>
      <p:sp>
        <p:nvSpPr>
          <p:cNvPr id="903170" name="Rectangle 2"/>
          <p:cNvSpPr>
            <a:spLocks noGrp="1" noChangeArrowheads="1"/>
          </p:cNvSpPr>
          <p:nvPr>
            <p:ph type="title"/>
          </p:nvPr>
        </p:nvSpPr>
        <p:spPr>
          <a:xfrm>
            <a:off x="323850" y="214313"/>
            <a:ext cx="8620125" cy="598487"/>
          </a:xfrm>
        </p:spPr>
        <p:txBody>
          <a:bodyPr/>
          <a:lstStyle/>
          <a:p>
            <a:r>
              <a:rPr lang="zh-CN" altLang="en-US" sz="3200"/>
              <a:t>信号量机制解决进程同步问题的一般方法：</a:t>
            </a:r>
          </a:p>
        </p:txBody>
      </p:sp>
      <p:sp>
        <p:nvSpPr>
          <p:cNvPr id="903171" name="Text Box 3"/>
          <p:cNvSpPr txBox="1">
            <a:spLocks noChangeArrowheads="1"/>
          </p:cNvSpPr>
          <p:nvPr/>
        </p:nvSpPr>
        <p:spPr bwMode="auto">
          <a:xfrm>
            <a:off x="461963" y="1068388"/>
            <a:ext cx="80899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为同步双方设置各自的信号量，初值为其初始状态可用的资源数</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故该信号量称为</a:t>
            </a:r>
            <a:r>
              <a:rPr kumimoji="1" lang="zh-CN" altLang="en-US" sz="2800">
                <a:solidFill>
                  <a:srgbClr val="0000FF"/>
                </a:solidFill>
                <a:latin typeface="Times New Roman" panose="02020603050405020304" pitchFamily="18" charset="0"/>
                <a:ea typeface="楷体_GB2312" pitchFamily="49" charset="-122"/>
              </a:rPr>
              <a:t>资源信号量</a:t>
            </a:r>
            <a:r>
              <a:rPr kumimoji="1" lang="zh-CN" altLang="en-US" sz="2800">
                <a:latin typeface="Times New Roman" panose="02020603050405020304" pitchFamily="18" charset="0"/>
                <a:ea typeface="仿宋_GB2312" pitchFamily="49" charset="-122"/>
              </a:rPr>
              <a:t>或</a:t>
            </a:r>
            <a:r>
              <a:rPr kumimoji="1" lang="zh-CN" altLang="en-US" sz="2800">
                <a:solidFill>
                  <a:srgbClr val="0000FF"/>
                </a:solidFill>
                <a:latin typeface="Times New Roman" panose="02020603050405020304" pitchFamily="18" charset="0"/>
                <a:ea typeface="楷体_GB2312" pitchFamily="49" charset="-122"/>
              </a:rPr>
              <a:t>私有信号量</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p>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同步双方任一进程在进入临界区之前，应先对自己的信号量执行</a:t>
            </a:r>
            <a:r>
              <a:rPr kumimoji="1" lang="en-US" altLang="zh-CN" sz="2800">
                <a:solidFill>
                  <a:srgbClr val="000066"/>
                </a:solidFill>
                <a:latin typeface="Times New Roman" panose="02020603050405020304" pitchFamily="18" charset="0"/>
                <a:ea typeface="仿宋_GB2312" pitchFamily="49" charset="-122"/>
              </a:rPr>
              <a:t>wait(&lt;</a:t>
            </a:r>
            <a:r>
              <a:rPr kumimoji="1" lang="zh-CN" altLang="en-US" sz="2800">
                <a:solidFill>
                  <a:srgbClr val="000066"/>
                </a:solidFill>
                <a:latin typeface="Times New Roman" panose="02020603050405020304" pitchFamily="18" charset="0"/>
                <a:ea typeface="仿宋_GB2312" pitchFamily="49" charset="-122"/>
              </a:rPr>
              <a:t>己方信号量</a:t>
            </a:r>
            <a:r>
              <a:rPr kumimoji="1" lang="en-US" altLang="zh-CN" sz="2800">
                <a:solidFill>
                  <a:srgbClr val="000066"/>
                </a:solidFill>
                <a:latin typeface="Times New Roman" panose="02020603050405020304" pitchFamily="18" charset="0"/>
                <a:ea typeface="仿宋_GB2312" pitchFamily="49" charset="-122"/>
              </a:rPr>
              <a:t>&gt;)</a:t>
            </a:r>
            <a:r>
              <a:rPr kumimoji="1" lang="zh-CN" altLang="en-US" sz="2800">
                <a:latin typeface="Times New Roman" panose="02020603050405020304" pitchFamily="18" charset="0"/>
                <a:ea typeface="仿宋_GB2312" pitchFamily="49" charset="-122"/>
              </a:rPr>
              <a:t>操作，以</a:t>
            </a:r>
            <a:r>
              <a:rPr kumimoji="1" lang="zh-CN" altLang="en-US" sz="2800">
                <a:solidFill>
                  <a:srgbClr val="0000FF"/>
                </a:solidFill>
                <a:latin typeface="Times New Roman" panose="02020603050405020304" pitchFamily="18" charset="0"/>
                <a:ea typeface="黑体" panose="02010609060101010101" pitchFamily="49" charset="-122"/>
              </a:rPr>
              <a:t>测试</a:t>
            </a:r>
            <a:r>
              <a:rPr kumimoji="1" lang="zh-CN" altLang="en-US" sz="2800">
                <a:latin typeface="Times New Roman" panose="02020603050405020304" pitchFamily="18" charset="0"/>
                <a:ea typeface="仿宋_GB2312" pitchFamily="49" charset="-122"/>
              </a:rPr>
              <a:t>是否有自己可用的资源。若有资源可用，则进入临界区，否则阻塞；</a:t>
            </a:r>
          </a:p>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同步双方任一进程离开临界区后，应对合作方 </a:t>
            </a:r>
            <a:r>
              <a:rPr kumimoji="1" lang="en-US" altLang="zh-CN" sz="2800">
                <a:latin typeface="Times New Roman" panose="02020603050405020304" pitchFamily="18" charset="0"/>
                <a:ea typeface="仿宋_GB2312" pitchFamily="49" charset="-122"/>
              </a:rPr>
              <a:t>(</a:t>
            </a:r>
            <a:r>
              <a:rPr kumimoji="1" lang="zh-CN" altLang="en-US" sz="2800">
                <a:latin typeface="仿宋_GB2312" pitchFamily="49" charset="-122"/>
                <a:ea typeface="仿宋_GB2312" pitchFamily="49" charset="-122"/>
              </a:rPr>
              <a:t>对方</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的信号量执行</a:t>
            </a:r>
            <a:r>
              <a:rPr kumimoji="1" lang="en-US" altLang="zh-CN" sz="2800">
                <a:solidFill>
                  <a:srgbClr val="000066"/>
                </a:solidFill>
                <a:latin typeface="Times New Roman" panose="02020603050405020304" pitchFamily="18" charset="0"/>
                <a:ea typeface="仿宋_GB2312" pitchFamily="49" charset="-122"/>
              </a:rPr>
              <a:t>signal(&lt;</a:t>
            </a:r>
            <a:r>
              <a:rPr kumimoji="1" lang="zh-CN" altLang="en-US" sz="2800">
                <a:solidFill>
                  <a:srgbClr val="000066"/>
                </a:solidFill>
                <a:latin typeface="Times New Roman" panose="02020603050405020304" pitchFamily="18" charset="0"/>
                <a:ea typeface="仿宋_GB2312" pitchFamily="49" charset="-122"/>
              </a:rPr>
              <a:t>对方信号量</a:t>
            </a:r>
            <a:r>
              <a:rPr kumimoji="1" lang="en-US" altLang="zh-CN" sz="2800">
                <a:solidFill>
                  <a:srgbClr val="000066"/>
                </a:solidFill>
                <a:latin typeface="Times New Roman" panose="02020603050405020304" pitchFamily="18" charset="0"/>
                <a:ea typeface="仿宋_GB2312" pitchFamily="49" charset="-122"/>
              </a:rPr>
              <a:t>&gt;)</a:t>
            </a:r>
            <a:r>
              <a:rPr kumimoji="1" lang="zh-CN" altLang="en-US" sz="2800">
                <a:latin typeface="Times New Roman" panose="02020603050405020304" pitchFamily="18" charset="0"/>
                <a:ea typeface="仿宋_GB2312" pitchFamily="49" charset="-122"/>
              </a:rPr>
              <a:t>操作，以</a:t>
            </a:r>
            <a:r>
              <a:rPr kumimoji="1" lang="zh-CN" altLang="en-US" sz="2800">
                <a:solidFill>
                  <a:srgbClr val="0000FF"/>
                </a:solidFill>
                <a:latin typeface="Times New Roman" panose="02020603050405020304" pitchFamily="18" charset="0"/>
                <a:ea typeface="黑体" panose="02010609060101010101" pitchFamily="49" charset="-122"/>
              </a:rPr>
              <a:t>通知</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若对方处于阻塞状态，则唤醒它</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对方已有资源可用</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对方已可进入临界区</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396260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3171"/>
                                        </p:tgtEl>
                                        <p:attrNameLst>
                                          <p:attrName>style.visibility</p:attrName>
                                        </p:attrNameLst>
                                      </p:cBhvr>
                                      <p:to>
                                        <p:strVal val="visible"/>
                                      </p:to>
                                    </p:set>
                                    <p:animEffect transition="in" filter="wipe(up)">
                                      <p:cBhvr>
                                        <p:cTn id="7" dur="500"/>
                                        <p:tgtEl>
                                          <p:spTgt spid="90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809305" y="404664"/>
            <a:ext cx="6926263" cy="633413"/>
          </a:xfrm>
        </p:spPr>
        <p:txBody>
          <a:bodyPr>
            <a:normAutofit fontScale="90000"/>
          </a:bodyPr>
          <a:lstStyle/>
          <a:p>
            <a:pPr eaLnBrk="1" hangingPunct="1"/>
            <a:r>
              <a:rPr lang="en-US" altLang="zh-CN" sz="3600" dirty="0" smtClean="0"/>
              <a:t>2.5.2  </a:t>
            </a:r>
            <a:r>
              <a:rPr lang="zh-CN" altLang="en-US" sz="3600" dirty="0" smtClean="0">
                <a:latin typeface="宋体" pitchFamily="2" charset="-122"/>
              </a:rPr>
              <a:t>哲学家进餐问题</a:t>
            </a:r>
          </a:p>
        </p:txBody>
      </p:sp>
      <p:sp>
        <p:nvSpPr>
          <p:cNvPr id="53" name="灯片编号占位符 5"/>
          <p:cNvSpPr>
            <a:spLocks noGrp="1"/>
          </p:cNvSpPr>
          <p:nvPr>
            <p:ph type="sldNum" sz="quarter" idx="12"/>
          </p:nvPr>
        </p:nvSpPr>
        <p:spPr/>
        <p:txBody>
          <a:bodyPr/>
          <a:lstStyle/>
          <a:p>
            <a:pPr>
              <a:defRPr/>
            </a:pPr>
            <a:fld id="{CFE292C6-82BF-4C6F-B3AE-300E72D3574A}" type="slidenum">
              <a:rPr lang="en-US" altLang="zh-CN"/>
              <a:pPr>
                <a:defRPr/>
              </a:pPr>
              <a:t>63</a:t>
            </a:fld>
            <a:endParaRPr lang="en-US" altLang="zh-CN"/>
          </a:p>
        </p:txBody>
      </p:sp>
      <p:sp>
        <p:nvSpPr>
          <p:cNvPr id="116740" name="Text Box 3"/>
          <p:cNvSpPr txBox="1">
            <a:spLocks noChangeArrowheads="1"/>
          </p:cNvSpPr>
          <p:nvPr/>
        </p:nvSpPr>
        <p:spPr bwMode="auto">
          <a:xfrm>
            <a:off x="455877" y="1462442"/>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err="1">
                <a:solidFill>
                  <a:srgbClr val="000000"/>
                </a:solidFill>
                <a:latin typeface="Times New Roman" pitchFamily="18" charset="0"/>
              </a:rPr>
              <a:t>Dijkstra</a:t>
            </a:r>
            <a:r>
              <a:rPr lang="zh-CN" altLang="en-US" b="1" dirty="0">
                <a:solidFill>
                  <a:srgbClr val="000000"/>
                </a:solidFill>
                <a:latin typeface="Times New Roman" pitchFamily="18" charset="0"/>
              </a:rPr>
              <a:t>提出并解决的哲学家就餐问题是经典的进程同步问题。哲学家就餐问题描述如下： </a:t>
            </a:r>
          </a:p>
        </p:txBody>
      </p:sp>
      <p:sp>
        <p:nvSpPr>
          <p:cNvPr id="140292" name="Text Box 4"/>
          <p:cNvSpPr txBox="1">
            <a:spLocks noChangeArrowheads="1"/>
          </p:cNvSpPr>
          <p:nvPr/>
        </p:nvSpPr>
        <p:spPr bwMode="auto">
          <a:xfrm>
            <a:off x="455877" y="2767579"/>
            <a:ext cx="4305300"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个哲学家共用一张圆桌，分别坐在周围的</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张椅子上，在圆桌上有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个碗和</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只筷子，他们的生活方式是交替地进行思考和进餐。平时，每个哲学家进行思考，饥饿时便试图拿起其左右最靠近他的筷子，只有在他拿到两只筷子时才能进餐。进餐完毕，放下筷子继续思考</a:t>
            </a:r>
            <a:r>
              <a:rPr lang="zh-CN" altLang="en-US" b="1" dirty="0" smtClean="0">
                <a:solidFill>
                  <a:srgbClr val="000000"/>
                </a:solidFill>
                <a:latin typeface="Times New Roman" pitchFamily="18" charset="0"/>
              </a:rPr>
              <a:t>。 </a:t>
            </a:r>
            <a:endParaRPr lang="zh-CN" altLang="en-US" b="1" dirty="0">
              <a:solidFill>
                <a:srgbClr val="000000"/>
              </a:solidFill>
              <a:latin typeface="Times New Roman" pitchFamily="18" charset="0"/>
            </a:endParaRPr>
          </a:p>
        </p:txBody>
      </p:sp>
      <p:grpSp>
        <p:nvGrpSpPr>
          <p:cNvPr id="140293" name="Group 5"/>
          <p:cNvGrpSpPr>
            <a:grpSpLocks/>
          </p:cNvGrpSpPr>
          <p:nvPr/>
        </p:nvGrpSpPr>
        <p:grpSpPr bwMode="auto">
          <a:xfrm>
            <a:off x="4941094" y="1717603"/>
            <a:ext cx="4054475" cy="4492625"/>
            <a:chOff x="538" y="822"/>
            <a:chExt cx="2554" cy="2830"/>
          </a:xfrm>
        </p:grpSpPr>
        <p:grpSp>
          <p:nvGrpSpPr>
            <p:cNvPr id="116743" name="Group 6"/>
            <p:cNvGrpSpPr>
              <a:grpSpLocks/>
            </p:cNvGrpSpPr>
            <p:nvPr/>
          </p:nvGrpSpPr>
          <p:grpSpPr bwMode="auto">
            <a:xfrm>
              <a:off x="1539" y="2877"/>
              <a:ext cx="583" cy="378"/>
              <a:chOff x="842" y="3076"/>
              <a:chExt cx="583" cy="378"/>
            </a:xfrm>
          </p:grpSpPr>
          <p:sp>
            <p:nvSpPr>
              <p:cNvPr id="116785" name="AutoShape 7"/>
              <p:cNvSpPr>
                <a:spLocks noChangeArrowheads="1"/>
              </p:cNvSpPr>
              <p:nvPr/>
            </p:nvSpPr>
            <p:spPr bwMode="auto">
              <a:xfrm>
                <a:off x="946" y="3104"/>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6" name="Oval 8"/>
              <p:cNvSpPr>
                <a:spLocks noChangeArrowheads="1"/>
              </p:cNvSpPr>
              <p:nvPr/>
            </p:nvSpPr>
            <p:spPr bwMode="auto">
              <a:xfrm>
                <a:off x="1322" y="310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7" name="Oval 9"/>
              <p:cNvSpPr>
                <a:spLocks noChangeArrowheads="1"/>
              </p:cNvSpPr>
              <p:nvPr/>
            </p:nvSpPr>
            <p:spPr bwMode="auto">
              <a:xfrm>
                <a:off x="842" y="3111"/>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8" name="Line 10"/>
              <p:cNvSpPr>
                <a:spLocks noChangeShapeType="1"/>
              </p:cNvSpPr>
              <p:nvPr/>
            </p:nvSpPr>
            <p:spPr bwMode="auto">
              <a:xfrm>
                <a:off x="954" y="3310"/>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9" name="Text Box 11"/>
              <p:cNvSpPr txBox="1">
                <a:spLocks noChangeArrowheads="1"/>
              </p:cNvSpPr>
              <p:nvPr/>
            </p:nvSpPr>
            <p:spPr bwMode="auto">
              <a:xfrm>
                <a:off x="988" y="307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P0</a:t>
                </a:r>
              </a:p>
            </p:txBody>
          </p:sp>
        </p:grpSp>
        <p:grpSp>
          <p:nvGrpSpPr>
            <p:cNvPr id="116744" name="Group 12"/>
            <p:cNvGrpSpPr>
              <a:grpSpLocks/>
            </p:cNvGrpSpPr>
            <p:nvPr/>
          </p:nvGrpSpPr>
          <p:grpSpPr bwMode="auto">
            <a:xfrm rot="-4320000">
              <a:off x="2611" y="2207"/>
              <a:ext cx="583" cy="378"/>
              <a:chOff x="1580" y="3092"/>
              <a:chExt cx="583" cy="378"/>
            </a:xfrm>
          </p:grpSpPr>
          <p:sp>
            <p:nvSpPr>
              <p:cNvPr id="116780" name="AutoShape 13"/>
              <p:cNvSpPr>
                <a:spLocks noChangeArrowheads="1"/>
              </p:cNvSpPr>
              <p:nvPr/>
            </p:nvSpPr>
            <p:spPr bwMode="auto">
              <a:xfrm>
                <a:off x="1684" y="3120"/>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1" name="Oval 14"/>
              <p:cNvSpPr>
                <a:spLocks noChangeArrowheads="1"/>
              </p:cNvSpPr>
              <p:nvPr/>
            </p:nvSpPr>
            <p:spPr bwMode="auto">
              <a:xfrm>
                <a:off x="2060" y="3123"/>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2" name="Oval 15"/>
              <p:cNvSpPr>
                <a:spLocks noChangeArrowheads="1"/>
              </p:cNvSpPr>
              <p:nvPr/>
            </p:nvSpPr>
            <p:spPr bwMode="auto">
              <a:xfrm>
                <a:off x="1580" y="312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3" name="Line 16"/>
              <p:cNvSpPr>
                <a:spLocks noChangeShapeType="1"/>
              </p:cNvSpPr>
              <p:nvPr/>
            </p:nvSpPr>
            <p:spPr bwMode="auto">
              <a:xfrm>
                <a:off x="1692" y="3326"/>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4" name="Text Box 17"/>
              <p:cNvSpPr txBox="1">
                <a:spLocks noChangeArrowheads="1"/>
              </p:cNvSpPr>
              <p:nvPr/>
            </p:nvSpPr>
            <p:spPr bwMode="auto">
              <a:xfrm>
                <a:off x="1726" y="309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P1</a:t>
                </a:r>
              </a:p>
            </p:txBody>
          </p:sp>
        </p:grpSp>
        <p:grpSp>
          <p:nvGrpSpPr>
            <p:cNvPr id="116745" name="Group 18"/>
            <p:cNvGrpSpPr>
              <a:grpSpLocks/>
            </p:cNvGrpSpPr>
            <p:nvPr/>
          </p:nvGrpSpPr>
          <p:grpSpPr bwMode="auto">
            <a:xfrm rot="-8640000">
              <a:off x="2212" y="853"/>
              <a:ext cx="583" cy="378"/>
              <a:chOff x="2267" y="3109"/>
              <a:chExt cx="583" cy="378"/>
            </a:xfrm>
          </p:grpSpPr>
          <p:sp>
            <p:nvSpPr>
              <p:cNvPr id="116775" name="AutoShape 19"/>
              <p:cNvSpPr>
                <a:spLocks noChangeArrowheads="1"/>
              </p:cNvSpPr>
              <p:nvPr/>
            </p:nvSpPr>
            <p:spPr bwMode="auto">
              <a:xfrm>
                <a:off x="2371" y="3137"/>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6" name="Oval 20"/>
              <p:cNvSpPr>
                <a:spLocks noChangeArrowheads="1"/>
              </p:cNvSpPr>
              <p:nvPr/>
            </p:nvSpPr>
            <p:spPr bwMode="auto">
              <a:xfrm>
                <a:off x="2747" y="3140"/>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7" name="Oval 21"/>
              <p:cNvSpPr>
                <a:spLocks noChangeArrowheads="1"/>
              </p:cNvSpPr>
              <p:nvPr/>
            </p:nvSpPr>
            <p:spPr bwMode="auto">
              <a:xfrm>
                <a:off x="2267" y="3144"/>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8" name="Line 22"/>
              <p:cNvSpPr>
                <a:spLocks noChangeShapeType="1"/>
              </p:cNvSpPr>
              <p:nvPr/>
            </p:nvSpPr>
            <p:spPr bwMode="auto">
              <a:xfrm>
                <a:off x="2379" y="3343"/>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9" name="Text Box 23"/>
              <p:cNvSpPr txBox="1">
                <a:spLocks noChangeArrowheads="1"/>
              </p:cNvSpPr>
              <p:nvPr/>
            </p:nvSpPr>
            <p:spPr bwMode="auto">
              <a:xfrm>
                <a:off x="2413" y="3109"/>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P2</a:t>
                </a:r>
              </a:p>
            </p:txBody>
          </p:sp>
        </p:grpSp>
        <p:grpSp>
          <p:nvGrpSpPr>
            <p:cNvPr id="116746" name="Group 24"/>
            <p:cNvGrpSpPr>
              <a:grpSpLocks/>
            </p:cNvGrpSpPr>
            <p:nvPr/>
          </p:nvGrpSpPr>
          <p:grpSpPr bwMode="auto">
            <a:xfrm rot="8640000">
              <a:off x="759" y="891"/>
              <a:ext cx="583" cy="378"/>
              <a:chOff x="978" y="2483"/>
              <a:chExt cx="583" cy="378"/>
            </a:xfrm>
          </p:grpSpPr>
          <p:sp>
            <p:nvSpPr>
              <p:cNvPr id="116770" name="AutoShape 25"/>
              <p:cNvSpPr>
                <a:spLocks noChangeArrowheads="1"/>
              </p:cNvSpPr>
              <p:nvPr/>
            </p:nvSpPr>
            <p:spPr bwMode="auto">
              <a:xfrm>
                <a:off x="1082" y="2511"/>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1" name="Oval 26"/>
              <p:cNvSpPr>
                <a:spLocks noChangeArrowheads="1"/>
              </p:cNvSpPr>
              <p:nvPr/>
            </p:nvSpPr>
            <p:spPr bwMode="auto">
              <a:xfrm>
                <a:off x="1458" y="2514"/>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2" name="Oval 27"/>
              <p:cNvSpPr>
                <a:spLocks noChangeArrowheads="1"/>
              </p:cNvSpPr>
              <p:nvPr/>
            </p:nvSpPr>
            <p:spPr bwMode="auto">
              <a:xfrm>
                <a:off x="978" y="2518"/>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3" name="Line 28"/>
              <p:cNvSpPr>
                <a:spLocks noChangeShapeType="1"/>
              </p:cNvSpPr>
              <p:nvPr/>
            </p:nvSpPr>
            <p:spPr bwMode="auto">
              <a:xfrm>
                <a:off x="1090" y="2717"/>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4" name="Text Box 29"/>
              <p:cNvSpPr txBox="1">
                <a:spLocks noChangeArrowheads="1"/>
              </p:cNvSpPr>
              <p:nvPr/>
            </p:nvSpPr>
            <p:spPr bwMode="auto">
              <a:xfrm>
                <a:off x="1124" y="2483"/>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P3</a:t>
                </a:r>
              </a:p>
            </p:txBody>
          </p:sp>
        </p:grpSp>
        <p:grpSp>
          <p:nvGrpSpPr>
            <p:cNvPr id="116747" name="Group 30"/>
            <p:cNvGrpSpPr>
              <a:grpSpLocks/>
            </p:cNvGrpSpPr>
            <p:nvPr/>
          </p:nvGrpSpPr>
          <p:grpSpPr bwMode="auto">
            <a:xfrm rot="4320000">
              <a:off x="435" y="2139"/>
              <a:ext cx="583" cy="378"/>
              <a:chOff x="1675" y="2482"/>
              <a:chExt cx="583" cy="378"/>
            </a:xfrm>
          </p:grpSpPr>
          <p:sp>
            <p:nvSpPr>
              <p:cNvPr id="116765" name="AutoShape 31"/>
              <p:cNvSpPr>
                <a:spLocks noChangeArrowheads="1"/>
              </p:cNvSpPr>
              <p:nvPr/>
            </p:nvSpPr>
            <p:spPr bwMode="auto">
              <a:xfrm>
                <a:off x="1779" y="2510"/>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6" name="Oval 32"/>
              <p:cNvSpPr>
                <a:spLocks noChangeArrowheads="1"/>
              </p:cNvSpPr>
              <p:nvPr/>
            </p:nvSpPr>
            <p:spPr bwMode="auto">
              <a:xfrm>
                <a:off x="2155" y="2513"/>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7" name="Oval 33"/>
              <p:cNvSpPr>
                <a:spLocks noChangeArrowheads="1"/>
              </p:cNvSpPr>
              <p:nvPr/>
            </p:nvSpPr>
            <p:spPr bwMode="auto">
              <a:xfrm>
                <a:off x="1675" y="251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8" name="Line 34"/>
              <p:cNvSpPr>
                <a:spLocks noChangeShapeType="1"/>
              </p:cNvSpPr>
              <p:nvPr/>
            </p:nvSpPr>
            <p:spPr bwMode="auto">
              <a:xfrm>
                <a:off x="1787" y="2716"/>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69" name="Text Box 35"/>
              <p:cNvSpPr txBox="1">
                <a:spLocks noChangeArrowheads="1"/>
              </p:cNvSpPr>
              <p:nvPr/>
            </p:nvSpPr>
            <p:spPr bwMode="auto">
              <a:xfrm>
                <a:off x="1821" y="248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P4</a:t>
                </a:r>
              </a:p>
            </p:txBody>
          </p:sp>
        </p:grpSp>
        <p:sp>
          <p:nvSpPr>
            <p:cNvPr id="116748" name="Oval 36"/>
            <p:cNvSpPr>
              <a:spLocks noChangeArrowheads="1"/>
            </p:cNvSpPr>
            <p:nvPr/>
          </p:nvSpPr>
          <p:spPr bwMode="auto">
            <a:xfrm>
              <a:off x="901" y="1023"/>
              <a:ext cx="1823" cy="1823"/>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49" name="Oval 37"/>
            <p:cNvSpPr>
              <a:spLocks noChangeArrowheads="1"/>
            </p:cNvSpPr>
            <p:nvPr/>
          </p:nvSpPr>
          <p:spPr bwMode="auto">
            <a:xfrm>
              <a:off x="1032" y="2089"/>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0" name="Oval 38"/>
            <p:cNvSpPr>
              <a:spLocks noChangeArrowheads="1"/>
            </p:cNvSpPr>
            <p:nvPr/>
          </p:nvSpPr>
          <p:spPr bwMode="auto">
            <a:xfrm>
              <a:off x="1675" y="2534"/>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1" name="Oval 39"/>
            <p:cNvSpPr>
              <a:spLocks noChangeArrowheads="1"/>
            </p:cNvSpPr>
            <p:nvPr/>
          </p:nvSpPr>
          <p:spPr bwMode="auto">
            <a:xfrm>
              <a:off x="2346" y="2113"/>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2" name="Oval 40"/>
            <p:cNvSpPr>
              <a:spLocks noChangeArrowheads="1"/>
            </p:cNvSpPr>
            <p:nvPr/>
          </p:nvSpPr>
          <p:spPr bwMode="auto">
            <a:xfrm>
              <a:off x="2131" y="1245"/>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3" name="Oval 41"/>
            <p:cNvSpPr>
              <a:spLocks noChangeArrowheads="1"/>
            </p:cNvSpPr>
            <p:nvPr/>
          </p:nvSpPr>
          <p:spPr bwMode="auto">
            <a:xfrm>
              <a:off x="1219" y="1271"/>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4" name="Oval 42"/>
            <p:cNvSpPr>
              <a:spLocks noChangeArrowheads="1"/>
            </p:cNvSpPr>
            <p:nvPr/>
          </p:nvSpPr>
          <p:spPr bwMode="auto">
            <a:xfrm rot="-3240000">
              <a:off x="1236" y="2370"/>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5" name="Oval 43"/>
            <p:cNvSpPr>
              <a:spLocks noChangeArrowheads="1"/>
            </p:cNvSpPr>
            <p:nvPr/>
          </p:nvSpPr>
          <p:spPr bwMode="auto">
            <a:xfrm rot="9720000">
              <a:off x="2198" y="1741"/>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6" name="Oval 44"/>
            <p:cNvSpPr>
              <a:spLocks noChangeArrowheads="1"/>
            </p:cNvSpPr>
            <p:nvPr/>
          </p:nvSpPr>
          <p:spPr bwMode="auto">
            <a:xfrm rot="5400000">
              <a:off x="1578" y="1289"/>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7" name="Oval 45"/>
            <p:cNvSpPr>
              <a:spLocks noChangeArrowheads="1"/>
            </p:cNvSpPr>
            <p:nvPr/>
          </p:nvSpPr>
          <p:spPr bwMode="auto">
            <a:xfrm rot="1080000">
              <a:off x="1011" y="1776"/>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8" name="Oval 46"/>
            <p:cNvSpPr>
              <a:spLocks noChangeArrowheads="1"/>
            </p:cNvSpPr>
            <p:nvPr/>
          </p:nvSpPr>
          <p:spPr bwMode="auto">
            <a:xfrm rot="-7560000">
              <a:off x="1905" y="2429"/>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9" name="Text Box 47"/>
            <p:cNvSpPr txBox="1">
              <a:spLocks noChangeArrowheads="1"/>
            </p:cNvSpPr>
            <p:nvPr/>
          </p:nvSpPr>
          <p:spPr bwMode="auto">
            <a:xfrm>
              <a:off x="739" y="1544"/>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f4</a:t>
              </a:r>
            </a:p>
          </p:txBody>
        </p:sp>
        <p:sp>
          <p:nvSpPr>
            <p:cNvPr id="116760" name="Text Box 48"/>
            <p:cNvSpPr txBox="1">
              <a:spLocks noChangeArrowheads="1"/>
            </p:cNvSpPr>
            <p:nvPr/>
          </p:nvSpPr>
          <p:spPr bwMode="auto">
            <a:xfrm>
              <a:off x="1115" y="261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f0</a:t>
              </a:r>
            </a:p>
          </p:txBody>
        </p:sp>
        <p:sp>
          <p:nvSpPr>
            <p:cNvPr id="116761" name="Text Box 49"/>
            <p:cNvSpPr txBox="1">
              <a:spLocks noChangeArrowheads="1"/>
            </p:cNvSpPr>
            <p:nvPr/>
          </p:nvSpPr>
          <p:spPr bwMode="auto">
            <a:xfrm>
              <a:off x="2287" y="264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f1</a:t>
              </a:r>
            </a:p>
          </p:txBody>
        </p:sp>
        <p:sp>
          <p:nvSpPr>
            <p:cNvPr id="116762" name="Text Box 50"/>
            <p:cNvSpPr txBox="1">
              <a:spLocks noChangeArrowheads="1"/>
            </p:cNvSpPr>
            <p:nvPr/>
          </p:nvSpPr>
          <p:spPr bwMode="auto">
            <a:xfrm>
              <a:off x="2690" y="153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f2</a:t>
              </a:r>
            </a:p>
          </p:txBody>
        </p:sp>
        <p:sp>
          <p:nvSpPr>
            <p:cNvPr id="116763" name="Text Box 51"/>
            <p:cNvSpPr txBox="1">
              <a:spLocks noChangeArrowheads="1"/>
            </p:cNvSpPr>
            <p:nvPr/>
          </p:nvSpPr>
          <p:spPr bwMode="auto">
            <a:xfrm>
              <a:off x="1667" y="822"/>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f3</a:t>
              </a:r>
            </a:p>
          </p:txBody>
        </p:sp>
        <p:sp>
          <p:nvSpPr>
            <p:cNvPr id="116764" name="Text Box 52"/>
            <p:cNvSpPr txBox="1">
              <a:spLocks noChangeArrowheads="1"/>
            </p:cNvSpPr>
            <p:nvPr/>
          </p:nvSpPr>
          <p:spPr bwMode="auto">
            <a:xfrm>
              <a:off x="653" y="3379"/>
              <a:ext cx="232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dirty="0" smtClean="0">
                  <a:solidFill>
                    <a:srgbClr val="000000"/>
                  </a:solidFill>
                  <a:latin typeface="Times New Roman" pitchFamily="18" charset="0"/>
                </a:rPr>
                <a:t>哲学家</a:t>
              </a:r>
              <a:r>
                <a:rPr lang="zh-CN" altLang="en-US" sz="2200" b="1" dirty="0">
                  <a:solidFill>
                    <a:srgbClr val="000000"/>
                  </a:solidFill>
                  <a:latin typeface="Times New Roman" pitchFamily="18" charset="0"/>
                </a:rPr>
                <a:t>进餐问题</a:t>
              </a:r>
            </a:p>
          </p:txBody>
        </p:sp>
      </p:grpSp>
    </p:spTree>
    <p:extLst>
      <p:ext uri="{BB962C8B-B14F-4D97-AF65-F5344CB8AC3E}">
        <p14:creationId xmlns:p14="http://schemas.microsoft.com/office/powerpoint/2010/main" val="283938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0293"/>
                                        </p:tgtEl>
                                        <p:attrNameLst>
                                          <p:attrName>style.visibility</p:attrName>
                                        </p:attrNameLst>
                                      </p:cBhvr>
                                      <p:to>
                                        <p:strVal val="visible"/>
                                      </p:to>
                                    </p:set>
                                    <p:animEffect transition="in" filter="wipe(left)">
                                      <p:cBhvr>
                                        <p:cTn id="11" dur="10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a:xfrm>
            <a:off x="381000" y="585788"/>
            <a:ext cx="7902575" cy="825500"/>
          </a:xfrm>
        </p:spPr>
        <p:txBody>
          <a:bodyPr/>
          <a:lstStyle/>
          <a:p>
            <a:pPr eaLnBrk="1" hangingPunct="1"/>
            <a:r>
              <a:rPr lang="zh-CN" altLang="en-US" smtClean="0">
                <a:latin typeface="Times New Roman" pitchFamily="18" charset="0"/>
              </a:rPr>
              <a:t>利用记录型信号量解决哲学家进餐问题</a:t>
            </a:r>
            <a:r>
              <a:rPr lang="zh-CN" altLang="en-US" smtClean="0"/>
              <a:t> </a:t>
            </a:r>
          </a:p>
        </p:txBody>
      </p:sp>
      <p:sp>
        <p:nvSpPr>
          <p:cNvPr id="9" name="灯片编号占位符 5"/>
          <p:cNvSpPr>
            <a:spLocks noGrp="1"/>
          </p:cNvSpPr>
          <p:nvPr>
            <p:ph type="sldNum" sz="quarter" idx="12"/>
          </p:nvPr>
        </p:nvSpPr>
        <p:spPr/>
        <p:txBody>
          <a:bodyPr/>
          <a:lstStyle/>
          <a:p>
            <a:pPr>
              <a:defRPr/>
            </a:pPr>
            <a:fld id="{4F848F0B-728B-4978-8A4D-118A66AB2CDA}" type="slidenum">
              <a:rPr lang="en-US" altLang="zh-CN"/>
              <a:pPr>
                <a:defRPr/>
              </a:pPr>
              <a:t>64</a:t>
            </a:fld>
            <a:endParaRPr lang="en-US" altLang="zh-CN"/>
          </a:p>
        </p:txBody>
      </p:sp>
      <p:sp>
        <p:nvSpPr>
          <p:cNvPr id="141315" name="Text Box 3"/>
          <p:cNvSpPr txBox="1">
            <a:spLocks noChangeArrowheads="1"/>
          </p:cNvSpPr>
          <p:nvPr/>
        </p:nvSpPr>
        <p:spPr bwMode="auto">
          <a:xfrm>
            <a:off x="381000" y="14478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桌子上的筷子</a:t>
            </a:r>
            <a:r>
              <a:rPr lang="en-US" altLang="zh-CN" b="1">
                <a:solidFill>
                  <a:srgbClr val="000000"/>
                </a:solidFill>
              </a:rPr>
              <a:t>f0</a:t>
            </a:r>
            <a:r>
              <a:rPr lang="zh-CN" altLang="en-US" b="1">
                <a:solidFill>
                  <a:srgbClr val="000000"/>
                </a:solidFill>
                <a:latin typeface="宋体" pitchFamily="2" charset="-122"/>
              </a:rPr>
              <a:t>，</a:t>
            </a:r>
            <a:r>
              <a:rPr lang="en-US" altLang="zh-CN" b="1">
                <a:solidFill>
                  <a:srgbClr val="000000"/>
                </a:solidFill>
              </a:rPr>
              <a:t>f1</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f4</a:t>
            </a:r>
            <a:r>
              <a:rPr lang="zh-CN" altLang="en-US" b="1">
                <a:solidFill>
                  <a:srgbClr val="000000"/>
                </a:solidFill>
                <a:latin typeface="宋体" pitchFamily="2" charset="-122"/>
              </a:rPr>
              <a:t>是临界资源，应互斥使用，可用一个信号量表示一只筷子，</a:t>
            </a:r>
            <a:r>
              <a:rPr lang="en-US" altLang="zh-CN" b="1">
                <a:solidFill>
                  <a:srgbClr val="000000"/>
                </a:solidFill>
              </a:rPr>
              <a:t>5</a:t>
            </a:r>
            <a:r>
              <a:rPr lang="zh-CN" altLang="en-US" b="1">
                <a:solidFill>
                  <a:srgbClr val="000000"/>
                </a:solidFill>
                <a:latin typeface="宋体" pitchFamily="2" charset="-122"/>
              </a:rPr>
              <a:t>只筷子的</a:t>
            </a:r>
            <a:r>
              <a:rPr lang="en-US" altLang="zh-CN" b="1">
                <a:solidFill>
                  <a:srgbClr val="000000"/>
                </a:solidFill>
              </a:rPr>
              <a:t>5</a:t>
            </a:r>
            <a:r>
              <a:rPr lang="zh-CN" altLang="en-US" b="1">
                <a:solidFill>
                  <a:srgbClr val="000000"/>
                </a:solidFill>
                <a:latin typeface="宋体" pitchFamily="2" charset="-122"/>
              </a:rPr>
              <a:t>个信号量构成信号量数组，所有信号量的初值均为</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000000"/>
                </a:solidFill>
              </a:rPr>
              <a:t> </a:t>
            </a:r>
          </a:p>
        </p:txBody>
      </p:sp>
      <p:sp>
        <p:nvSpPr>
          <p:cNvPr id="141316" name="Text Box 4"/>
          <p:cNvSpPr txBox="1">
            <a:spLocks noChangeArrowheads="1"/>
          </p:cNvSpPr>
          <p:nvPr/>
        </p:nvSpPr>
        <p:spPr bwMode="auto">
          <a:xfrm>
            <a:off x="304800" y="2667000"/>
            <a:ext cx="678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a:solidFill>
                  <a:srgbClr val="000000"/>
                </a:solidFill>
              </a:rPr>
              <a:t>struct semaphore chopstick[5]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0"/>
              </a:spcBef>
              <a:spcAft>
                <a:spcPct val="0"/>
              </a:spcAft>
            </a:pPr>
            <a:r>
              <a:rPr lang="en-US" altLang="zh-CN" b="1">
                <a:solidFill>
                  <a:srgbClr val="000000"/>
                </a:solidFill>
              </a:rPr>
              <a:t>chopstick[0].value=chopstick[1].value=1;</a:t>
            </a:r>
          </a:p>
          <a:p>
            <a:pPr algn="just" eaLnBrk="1" fontAlgn="base" hangingPunct="1">
              <a:spcBef>
                <a:spcPct val="0"/>
              </a:spcBef>
              <a:spcAft>
                <a:spcPct val="0"/>
              </a:spcAft>
            </a:pPr>
            <a:r>
              <a:rPr lang="en-US" altLang="zh-CN" b="1">
                <a:solidFill>
                  <a:srgbClr val="000000"/>
                </a:solidFill>
              </a:rPr>
              <a:t>chopstick[2].value=chopstick[3].value=1 ;</a:t>
            </a:r>
          </a:p>
          <a:p>
            <a:pPr eaLnBrk="1" fontAlgn="base" hangingPunct="1">
              <a:spcBef>
                <a:spcPct val="0"/>
              </a:spcBef>
              <a:spcAft>
                <a:spcPct val="0"/>
              </a:spcAft>
            </a:pPr>
            <a:r>
              <a:rPr lang="en-US" altLang="zh-CN" b="1">
                <a:solidFill>
                  <a:srgbClr val="000000"/>
                </a:solidFill>
              </a:rPr>
              <a:t>chopstick[4].value=1 ; </a:t>
            </a:r>
          </a:p>
        </p:txBody>
      </p:sp>
      <p:sp>
        <p:nvSpPr>
          <p:cNvPr id="141317" name="Text Box 5"/>
          <p:cNvSpPr txBox="1">
            <a:spLocks noChangeArrowheads="1"/>
          </p:cNvSpPr>
          <p:nvPr/>
        </p:nvSpPr>
        <p:spPr bwMode="auto">
          <a:xfrm>
            <a:off x="7172133" y="2819400"/>
            <a:ext cx="539942" cy="1219200"/>
          </a:xfrm>
          <a:prstGeom prst="rect">
            <a:avLst/>
          </a:prstGeom>
          <a:solidFill>
            <a:schemeClr val="accent6">
              <a:lumMod val="60000"/>
              <a:lumOff val="40000"/>
            </a:schemeClr>
          </a:solidFill>
          <a:ln w="28575">
            <a:solidFill>
              <a:srgbClr val="669900"/>
            </a:solidFill>
            <a:miter lim="800000"/>
            <a:headEnd/>
            <a:tailEnd/>
          </a:ln>
          <a:effectLs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ea typeface="楷体_GB2312" pitchFamily="49" charset="-122"/>
              </a:rPr>
              <a:t>初始化</a:t>
            </a:r>
          </a:p>
        </p:txBody>
      </p:sp>
      <p:sp>
        <p:nvSpPr>
          <p:cNvPr id="141318" name="Text Box 6"/>
          <p:cNvSpPr txBox="1">
            <a:spLocks noChangeArrowheads="1"/>
          </p:cNvSpPr>
          <p:nvPr/>
        </p:nvSpPr>
        <p:spPr bwMode="auto">
          <a:xfrm>
            <a:off x="6724656" y="4648200"/>
            <a:ext cx="847718" cy="1676400"/>
          </a:xfrm>
          <a:prstGeom prst="rect">
            <a:avLst/>
          </a:prstGeom>
          <a:solidFill>
            <a:schemeClr val="accent6">
              <a:lumMod val="60000"/>
              <a:lumOff val="40000"/>
            </a:schemeClr>
          </a:solidFill>
          <a:ln w="28575">
            <a:solidFill>
              <a:srgbClr val="669900"/>
            </a:solidFill>
            <a:miter lim="800000"/>
            <a:headEnd/>
            <a:tailEnd/>
          </a:ln>
          <a:effectLs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t>每个哲学家算法流程为</a:t>
            </a:r>
          </a:p>
        </p:txBody>
      </p:sp>
      <p:sp>
        <p:nvSpPr>
          <p:cNvPr id="141319" name="Text Box 7"/>
          <p:cNvSpPr txBox="1">
            <a:spLocks noChangeArrowheads="1"/>
          </p:cNvSpPr>
          <p:nvPr/>
        </p:nvSpPr>
        <p:spPr bwMode="auto">
          <a:xfrm>
            <a:off x="1247775" y="4343400"/>
            <a:ext cx="4427538" cy="2384425"/>
          </a:xfrm>
          <a:prstGeom prst="rect">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b="1" dirty="0">
                <a:solidFill>
                  <a:srgbClr val="C00000"/>
                </a:solidFill>
                <a:ea typeface="楷体_GB2312" pitchFamily="49" charset="-122"/>
              </a:rPr>
              <a:t>(1) </a:t>
            </a:r>
            <a:r>
              <a:rPr lang="zh-CN" altLang="en-US" b="1" dirty="0">
                <a:solidFill>
                  <a:srgbClr val="C00000"/>
                </a:solidFill>
                <a:ea typeface="楷体_GB2312" pitchFamily="49" charset="-122"/>
              </a:rPr>
              <a:t>拿起左、右筷子；</a:t>
            </a:r>
          </a:p>
          <a:p>
            <a:pPr eaLnBrk="1" fontAlgn="base" hangingPunct="1">
              <a:spcBef>
                <a:spcPct val="30000"/>
              </a:spcBef>
              <a:spcAft>
                <a:spcPct val="0"/>
              </a:spcAft>
            </a:pPr>
            <a:r>
              <a:rPr lang="en-US" altLang="zh-CN" b="1" dirty="0">
                <a:solidFill>
                  <a:srgbClr val="C00000"/>
                </a:solidFill>
                <a:ea typeface="楷体_GB2312" pitchFamily="49" charset="-122"/>
              </a:rPr>
              <a:t>(2) </a:t>
            </a:r>
            <a:r>
              <a:rPr lang="zh-CN" altLang="en-US" b="1" dirty="0">
                <a:solidFill>
                  <a:srgbClr val="C00000"/>
                </a:solidFill>
                <a:ea typeface="楷体_GB2312" pitchFamily="49" charset="-122"/>
              </a:rPr>
              <a:t>吃面条；</a:t>
            </a:r>
          </a:p>
          <a:p>
            <a:pPr eaLnBrk="1" fontAlgn="base" hangingPunct="1">
              <a:spcBef>
                <a:spcPct val="30000"/>
              </a:spcBef>
              <a:spcAft>
                <a:spcPct val="0"/>
              </a:spcAft>
            </a:pPr>
            <a:r>
              <a:rPr lang="en-US" altLang="zh-CN" b="1" dirty="0">
                <a:solidFill>
                  <a:srgbClr val="C00000"/>
                </a:solidFill>
                <a:ea typeface="楷体_GB2312" pitchFamily="49" charset="-122"/>
              </a:rPr>
              <a:t>(3) </a:t>
            </a:r>
            <a:r>
              <a:rPr lang="zh-CN" altLang="en-US" b="1" dirty="0">
                <a:solidFill>
                  <a:srgbClr val="C00000"/>
                </a:solidFill>
                <a:ea typeface="楷体_GB2312" pitchFamily="49" charset="-122"/>
              </a:rPr>
              <a:t>放下左、右筷子；</a:t>
            </a:r>
          </a:p>
          <a:p>
            <a:pPr eaLnBrk="1" fontAlgn="base" hangingPunct="1">
              <a:spcBef>
                <a:spcPct val="30000"/>
              </a:spcBef>
              <a:spcAft>
                <a:spcPct val="0"/>
              </a:spcAft>
            </a:pPr>
            <a:r>
              <a:rPr lang="en-US" altLang="zh-CN" b="1" dirty="0">
                <a:solidFill>
                  <a:srgbClr val="C00000"/>
                </a:solidFill>
                <a:ea typeface="楷体_GB2312" pitchFamily="49" charset="-122"/>
              </a:rPr>
              <a:t>(4) </a:t>
            </a:r>
            <a:r>
              <a:rPr lang="zh-CN" altLang="en-US" b="1" dirty="0">
                <a:solidFill>
                  <a:srgbClr val="C00000"/>
                </a:solidFill>
                <a:ea typeface="楷体_GB2312" pitchFamily="49" charset="-122"/>
              </a:rPr>
              <a:t>思考问题；</a:t>
            </a:r>
          </a:p>
          <a:p>
            <a:pPr eaLnBrk="1" fontAlgn="base" hangingPunct="1">
              <a:spcBef>
                <a:spcPct val="30000"/>
              </a:spcBef>
              <a:spcAft>
                <a:spcPct val="0"/>
              </a:spcAft>
            </a:pPr>
            <a:r>
              <a:rPr lang="en-US" altLang="zh-CN" b="1" dirty="0">
                <a:solidFill>
                  <a:srgbClr val="C00000"/>
                </a:solidFill>
                <a:ea typeface="楷体_GB2312" pitchFamily="49" charset="-122"/>
              </a:rPr>
              <a:t>(5) </a:t>
            </a:r>
            <a:r>
              <a:rPr lang="zh-CN" altLang="en-US" b="1" dirty="0">
                <a:solidFill>
                  <a:srgbClr val="C00000"/>
                </a:solidFill>
                <a:ea typeface="楷体_GB2312" pitchFamily="49" charset="-122"/>
              </a:rPr>
              <a:t>返回</a:t>
            </a:r>
            <a:r>
              <a:rPr lang="en-US" altLang="zh-CN" b="1" dirty="0">
                <a:solidFill>
                  <a:srgbClr val="C00000"/>
                </a:solidFill>
                <a:ea typeface="楷体_GB2312" pitchFamily="49" charset="-122"/>
              </a:rPr>
              <a:t>(1)</a:t>
            </a:r>
            <a:r>
              <a:rPr lang="zh-CN" altLang="en-US" b="1" dirty="0">
                <a:solidFill>
                  <a:srgbClr val="C00000"/>
                </a:solidFill>
                <a:ea typeface="楷体_GB2312" pitchFamily="49" charset="-122"/>
              </a:rPr>
              <a:t>。</a:t>
            </a:r>
          </a:p>
        </p:txBody>
      </p:sp>
      <p:sp>
        <p:nvSpPr>
          <p:cNvPr id="141320" name="AutoShape 8"/>
          <p:cNvSpPr>
            <a:spLocks noChangeArrowheads="1"/>
          </p:cNvSpPr>
          <p:nvPr/>
        </p:nvSpPr>
        <p:spPr bwMode="auto">
          <a:xfrm>
            <a:off x="5715000" y="5181600"/>
            <a:ext cx="838200" cy="609600"/>
          </a:xfrm>
          <a:prstGeom prst="leftArrow">
            <a:avLst>
              <a:gd name="adj1" fmla="val 50000"/>
              <a:gd name="adj2" fmla="val 34375"/>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440293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up)">
                                      <p:cBhvr>
                                        <p:cTn id="12" dur="500"/>
                                        <p:tgtEl>
                                          <p:spTgt spid="141316"/>
                                        </p:tgtEl>
                                      </p:cBhvr>
                                    </p:animEffect>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41317"/>
                                        </p:tgtEl>
                                        <p:attrNameLst>
                                          <p:attrName>style.visibility</p:attrName>
                                        </p:attrNameLst>
                                      </p:cBhvr>
                                      <p:to>
                                        <p:strVal val="visible"/>
                                      </p:to>
                                    </p:set>
                                    <p:anim calcmode="lin" valueType="num">
                                      <p:cBhvr additive="base">
                                        <p:cTn id="16" dur="500" fill="hold"/>
                                        <p:tgtEl>
                                          <p:spTgt spid="141317"/>
                                        </p:tgtEl>
                                        <p:attrNameLst>
                                          <p:attrName>ppt_x</p:attrName>
                                        </p:attrNameLst>
                                      </p:cBhvr>
                                      <p:tavLst>
                                        <p:tav tm="0">
                                          <p:val>
                                            <p:strVal val="#ppt_x"/>
                                          </p:val>
                                        </p:tav>
                                        <p:tav tm="100000">
                                          <p:val>
                                            <p:strVal val="#ppt_x"/>
                                          </p:val>
                                        </p:tav>
                                      </p:tavLst>
                                    </p:anim>
                                    <p:anim calcmode="lin" valueType="num">
                                      <p:cBhvr additive="base">
                                        <p:cTn id="17" dur="500" fill="hold"/>
                                        <p:tgtEl>
                                          <p:spTgt spid="141317"/>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41318"/>
                                        </p:tgtEl>
                                        <p:attrNameLst>
                                          <p:attrName>style.visibility</p:attrName>
                                        </p:attrNameLst>
                                      </p:cBhvr>
                                      <p:to>
                                        <p:strVal val="visible"/>
                                      </p:to>
                                    </p:set>
                                    <p:anim calcmode="lin" valueType="num">
                                      <p:cBhvr additive="base">
                                        <p:cTn id="21" dur="500" fill="hold"/>
                                        <p:tgtEl>
                                          <p:spTgt spid="141318"/>
                                        </p:tgtEl>
                                        <p:attrNameLst>
                                          <p:attrName>ppt_x</p:attrName>
                                        </p:attrNameLst>
                                      </p:cBhvr>
                                      <p:tavLst>
                                        <p:tav tm="0">
                                          <p:val>
                                            <p:strVal val="0-#ppt_w/2"/>
                                          </p:val>
                                        </p:tav>
                                        <p:tav tm="100000">
                                          <p:val>
                                            <p:strVal val="#ppt_x"/>
                                          </p:val>
                                        </p:tav>
                                      </p:tavLst>
                                    </p:anim>
                                    <p:anim calcmode="lin" valueType="num">
                                      <p:cBhvr additive="base">
                                        <p:cTn id="22" dur="500" fill="hold"/>
                                        <p:tgtEl>
                                          <p:spTgt spid="14131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141320"/>
                                        </p:tgtEl>
                                        <p:attrNameLst>
                                          <p:attrName>style.visibility</p:attrName>
                                        </p:attrNameLst>
                                      </p:cBhvr>
                                      <p:to>
                                        <p:strVal val="visible"/>
                                      </p:to>
                                    </p:set>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41319"/>
                                        </p:tgtEl>
                                        <p:attrNameLst>
                                          <p:attrName>style.visibility</p:attrName>
                                        </p:attrNameLst>
                                      </p:cBhvr>
                                      <p:to>
                                        <p:strVal val="visible"/>
                                      </p:to>
                                    </p:set>
                                    <p:animEffect transition="in" filter="wipe(up)">
                                      <p:cBhvr>
                                        <p:cTn id="29"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nimBg="1" autoUpdateAnimBg="0"/>
      <p:bldP spid="141318" grpId="0" animBg="1" autoUpdateAnimBg="0"/>
      <p:bldP spid="141319" grpId="0" animBg="1" autoUpdateAnimBg="0"/>
      <p:bldP spid="1413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46E9477-3954-44A9-8179-0C7E0ED7996A}" type="slidenum">
              <a:rPr lang="en-US" altLang="zh-CN"/>
              <a:pPr>
                <a:defRPr/>
              </a:pPr>
              <a:t>65</a:t>
            </a:fld>
            <a:endParaRPr lang="en-US" altLang="zh-CN"/>
          </a:p>
        </p:txBody>
      </p:sp>
      <p:sp>
        <p:nvSpPr>
          <p:cNvPr id="142338" name="Text Box 2"/>
          <p:cNvSpPr txBox="1">
            <a:spLocks noChangeArrowheads="1"/>
          </p:cNvSpPr>
          <p:nvPr/>
        </p:nvSpPr>
        <p:spPr bwMode="auto">
          <a:xfrm>
            <a:off x="457200" y="742950"/>
            <a:ext cx="601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宋体" pitchFamily="2" charset="-122"/>
              </a:rPr>
              <a:t>第</a:t>
            </a:r>
            <a:r>
              <a:rPr lang="en-US" altLang="zh-CN" sz="2800" b="1">
                <a:solidFill>
                  <a:srgbClr val="CC6600"/>
                </a:solidFill>
              </a:rPr>
              <a:t>i</a:t>
            </a:r>
            <a:r>
              <a:rPr lang="zh-CN" altLang="en-US" sz="2800" b="1">
                <a:solidFill>
                  <a:srgbClr val="CC6600"/>
                </a:solidFill>
                <a:latin typeface="宋体" pitchFamily="2" charset="-122"/>
              </a:rPr>
              <a:t>个哲学家的活动可描述如下：</a:t>
            </a:r>
            <a:r>
              <a:rPr lang="zh-CN" altLang="en-US" sz="2800" b="1">
                <a:solidFill>
                  <a:srgbClr val="CC6600"/>
                </a:solidFill>
              </a:rPr>
              <a:t> </a:t>
            </a:r>
          </a:p>
        </p:txBody>
      </p:sp>
      <p:sp>
        <p:nvSpPr>
          <p:cNvPr id="142339" name="Text Box 3"/>
          <p:cNvSpPr txBox="1">
            <a:spLocks noChangeArrowheads="1"/>
          </p:cNvSpPr>
          <p:nvPr/>
        </p:nvSpPr>
        <p:spPr bwMode="auto">
          <a:xfrm>
            <a:off x="457200" y="1371600"/>
            <a:ext cx="8382000" cy="489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dirty="0" err="1" smtClean="0">
                <a:solidFill>
                  <a:srgbClr val="000066"/>
                </a:solidFill>
                <a:latin typeface="Times New Roman" pitchFamily="18" charset="0"/>
              </a:rPr>
              <a:t>cobegin</a:t>
            </a:r>
            <a:endParaRPr lang="en-US" altLang="zh-CN" b="1" dirty="0">
              <a:solidFill>
                <a:srgbClr val="000066"/>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process  P</a:t>
            </a:r>
            <a:r>
              <a:rPr lang="en-US" altLang="zh-CN" b="1" baseline="-30000" dirty="0">
                <a:solidFill>
                  <a:srgbClr val="000000"/>
                </a:solidFill>
                <a:latin typeface="Times New Roman" pitchFamily="18" charset="0"/>
              </a:rPr>
              <a:t>i</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0</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2</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4</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    while </a:t>
            </a:r>
            <a:r>
              <a:rPr lang="zh-CN" altLang="en-US" b="1" dirty="0" smtClean="0">
                <a:solidFill>
                  <a:srgbClr val="000000"/>
                </a:solidFill>
                <a:latin typeface="Times New Roman" pitchFamily="18" charset="0"/>
              </a:rPr>
              <a:t>（</a:t>
            </a:r>
            <a:r>
              <a:rPr lang="en-US" altLang="zh-CN" b="1" dirty="0" smtClean="0">
                <a:solidFill>
                  <a:srgbClr val="000000"/>
                </a:solidFill>
                <a:latin typeface="Times New Roman" pitchFamily="18" charset="0"/>
              </a:rPr>
              <a:t>TRUE</a:t>
            </a:r>
            <a:r>
              <a:rPr lang="zh-CN" altLang="en-US" b="1" dirty="0" smtClean="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  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拿起左边筷子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拿起右边筷子</a:t>
            </a:r>
            <a:r>
              <a:rPr lang="zh-CN" altLang="en-US" b="1" dirty="0">
                <a:solidFill>
                  <a:srgbClr val="000000"/>
                </a:solidFill>
                <a:latin typeface="Times New Roman" pitchFamily="18" charset="0"/>
              </a:rPr>
              <a:t> </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eating </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放下左边筷子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i+1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放下右边筷子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thinking </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a:t>
            </a:r>
          </a:p>
          <a:p>
            <a:pPr eaLnBrk="1" fontAlgn="base" hangingPunct="1">
              <a:spcBef>
                <a:spcPct val="0"/>
              </a:spcBef>
              <a:spcAft>
                <a:spcPct val="0"/>
              </a:spcAft>
            </a:pPr>
            <a:r>
              <a:rPr lang="en-US" altLang="zh-CN" b="1" dirty="0" err="1" smtClean="0">
                <a:solidFill>
                  <a:srgbClr val="000066"/>
                </a:solidFill>
                <a:latin typeface="Times New Roman" pitchFamily="18" charset="0"/>
              </a:rPr>
              <a:t>coend</a:t>
            </a:r>
            <a:r>
              <a:rPr lang="en-US" altLang="zh-CN" b="1" dirty="0" smtClean="0">
                <a:solidFill>
                  <a:srgbClr val="333399"/>
                </a:solidFill>
                <a:latin typeface="Times New Roman" pitchFamily="18" charset="0"/>
              </a:rPr>
              <a:t> </a:t>
            </a:r>
            <a:endParaRPr lang="en-US" altLang="zh-CN" b="1" dirty="0">
              <a:solidFill>
                <a:srgbClr val="333399"/>
              </a:solidFill>
              <a:latin typeface="Times New Roman" pitchFamily="18" charset="0"/>
            </a:endParaRPr>
          </a:p>
        </p:txBody>
      </p:sp>
      <p:sp>
        <p:nvSpPr>
          <p:cNvPr id="142340" name="AutoShape 4"/>
          <p:cNvSpPr>
            <a:spLocks noChangeArrowheads="1"/>
          </p:cNvSpPr>
          <p:nvPr/>
        </p:nvSpPr>
        <p:spPr bwMode="auto">
          <a:xfrm>
            <a:off x="4419600" y="5029200"/>
            <a:ext cx="3581400" cy="1371600"/>
          </a:xfrm>
          <a:prstGeom prst="wedgeRectCallout">
            <a:avLst>
              <a:gd name="adj1" fmla="val -71454"/>
              <a:gd name="adj2" fmla="val -38542"/>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此算法虽然能保证相邻哲学家对筷子的访问互斥，但可能引起死锁。</a:t>
            </a:r>
            <a:r>
              <a:rPr kumimoji="1" lang="en-US" altLang="zh-CN" sz="2400" b="1">
                <a:solidFill>
                  <a:srgbClr val="000000"/>
                </a:solidFill>
                <a:latin typeface="宋体" pitchFamily="2" charset="-122"/>
              </a:rPr>
              <a:t>(Why?)</a:t>
            </a:r>
            <a:r>
              <a:rPr kumimoji="1" lang="en-US" altLang="zh-CN" sz="2400" b="1">
                <a:solidFill>
                  <a:srgbClr val="000000"/>
                </a:solidFill>
              </a:rPr>
              <a:t> </a:t>
            </a:r>
          </a:p>
        </p:txBody>
      </p:sp>
    </p:spTree>
    <p:extLst>
      <p:ext uri="{BB962C8B-B14F-4D97-AF65-F5344CB8AC3E}">
        <p14:creationId xmlns:p14="http://schemas.microsoft.com/office/powerpoint/2010/main" val="305497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barn(outVertical)">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up)">
                                      <p:cBhvr>
                                        <p:cTn id="12" dur="500"/>
                                        <p:tgtEl>
                                          <p:spTgt spid="142339"/>
                                        </p:tgtEl>
                                      </p:cBhvr>
                                    </p:animEffect>
                                  </p:childTnLst>
                                </p:cTn>
                              </p:par>
                            </p:childTnLst>
                          </p:cTn>
                        </p:par>
                        <p:par>
                          <p:cTn id="13" fill="hold" nodeType="afterGroup">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42340"/>
                                        </p:tgtEl>
                                        <p:attrNameLst>
                                          <p:attrName>style.visibility</p:attrName>
                                        </p:attrNameLst>
                                      </p:cBhvr>
                                      <p:to>
                                        <p:strVal val="visible"/>
                                      </p:to>
                                    </p:set>
                                    <p:anim calcmode="lin" valueType="num">
                                      <p:cBhvr>
                                        <p:cTn id="16" dur="1000" fill="hold"/>
                                        <p:tgtEl>
                                          <p:spTgt spid="142340"/>
                                        </p:tgtEl>
                                        <p:attrNameLst>
                                          <p:attrName>ppt_w</p:attrName>
                                        </p:attrNameLst>
                                      </p:cBhvr>
                                      <p:tavLst>
                                        <p:tav tm="0">
                                          <p:val>
                                            <p:fltVal val="0"/>
                                          </p:val>
                                        </p:tav>
                                        <p:tav tm="100000">
                                          <p:val>
                                            <p:strVal val="#ppt_w"/>
                                          </p:val>
                                        </p:tav>
                                      </p:tavLst>
                                    </p:anim>
                                    <p:anim calcmode="lin" valueType="num">
                                      <p:cBhvr>
                                        <p:cTn id="17" dur="1000" fill="hold"/>
                                        <p:tgtEl>
                                          <p:spTgt spid="142340"/>
                                        </p:tgtEl>
                                        <p:attrNameLst>
                                          <p:attrName>ppt_h</p:attrName>
                                        </p:attrNameLst>
                                      </p:cBhvr>
                                      <p:tavLst>
                                        <p:tav tm="0">
                                          <p:val>
                                            <p:fltVal val="0"/>
                                          </p:val>
                                        </p:tav>
                                        <p:tav tm="100000">
                                          <p:val>
                                            <p:strVal val="#ppt_h"/>
                                          </p:val>
                                        </p:tav>
                                      </p:tavLst>
                                    </p:anim>
                                    <p:anim calcmode="lin" valueType="num">
                                      <p:cBhvr>
                                        <p:cTn id="18" dur="1000" fill="hold"/>
                                        <p:tgtEl>
                                          <p:spTgt spid="142340"/>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423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P spid="142340"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C9B5877-F08C-4886-83DE-33C7EA7A0DDA}" type="slidenum">
              <a:rPr lang="en-US" altLang="zh-CN"/>
              <a:pPr>
                <a:defRPr/>
              </a:pPr>
              <a:t>66</a:t>
            </a:fld>
            <a:endParaRPr lang="en-US" altLang="zh-CN"/>
          </a:p>
        </p:txBody>
      </p:sp>
      <p:sp>
        <p:nvSpPr>
          <p:cNvPr id="143362" name="Text Box 2"/>
          <p:cNvSpPr txBox="1">
            <a:spLocks noChangeArrowheads="1"/>
          </p:cNvSpPr>
          <p:nvPr/>
        </p:nvSpPr>
        <p:spPr bwMode="auto">
          <a:xfrm>
            <a:off x="762000" y="322263"/>
            <a:ext cx="73914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latin typeface="楷体_GB2312" pitchFamily="49" charset="-122"/>
                <a:ea typeface="楷体_GB2312" pitchFamily="49" charset="-122"/>
              </a:rPr>
              <a:t>对上述</a:t>
            </a:r>
            <a:r>
              <a:rPr lang="zh-CN" altLang="en-US" sz="3200" b="1" dirty="0" smtClean="0">
                <a:latin typeface="楷体_GB2312" pitchFamily="49" charset="-122"/>
                <a:ea typeface="楷体_GB2312" pitchFamily="49" charset="-122"/>
              </a:rPr>
              <a:t>哲学家进餐算法</a:t>
            </a:r>
            <a:r>
              <a:rPr lang="zh-CN" altLang="en-US" sz="3200" b="1" dirty="0">
                <a:latin typeface="楷体_GB2312" pitchFamily="49" charset="-122"/>
                <a:ea typeface="楷体_GB2312" pitchFamily="49" charset="-122"/>
              </a:rPr>
              <a:t>的死锁问题，可采取下面几种解决方法之一： </a:t>
            </a:r>
          </a:p>
        </p:txBody>
      </p:sp>
      <p:sp>
        <p:nvSpPr>
          <p:cNvPr id="143363" name="Text Box 3"/>
          <p:cNvSpPr txBox="1">
            <a:spLocks noChangeArrowheads="1"/>
          </p:cNvSpPr>
          <p:nvPr/>
        </p:nvSpPr>
        <p:spPr bwMode="auto">
          <a:xfrm>
            <a:off x="381000" y="1844824"/>
            <a:ext cx="8439472" cy="415716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1</a:t>
            </a:r>
            <a:r>
              <a:rPr lang="zh-CN" altLang="en-US" b="1" dirty="0">
                <a:solidFill>
                  <a:srgbClr val="000000"/>
                </a:solidFill>
                <a:latin typeface="Times New Roman" pitchFamily="18" charset="0"/>
              </a:rPr>
              <a:t>）至多允许</a:t>
            </a:r>
            <a:r>
              <a:rPr lang="en-US" altLang="zh-CN" b="1" dirty="0">
                <a:solidFill>
                  <a:srgbClr val="000000"/>
                </a:solidFill>
              </a:rPr>
              <a:t>4</a:t>
            </a:r>
            <a:r>
              <a:rPr lang="zh-CN" altLang="en-US" b="1" dirty="0">
                <a:solidFill>
                  <a:srgbClr val="000000"/>
                </a:solidFill>
                <a:latin typeface="Times New Roman" pitchFamily="18" charset="0"/>
              </a:rPr>
              <a:t>个哲学家同时取左边的筷子，这样能至少保证一个哲学家能就餐，并在用毕后释放他用过的两只筷子，从而使更多的哲学家能够进餐。</a:t>
            </a:r>
            <a:r>
              <a:rPr lang="zh-CN" altLang="en-US" b="1" dirty="0">
                <a:solidFill>
                  <a:srgbClr val="C00000"/>
                </a:solidFill>
                <a:latin typeface="Times New Roman" pitchFamily="18" charset="0"/>
              </a:rPr>
              <a:t>（请学生考虑算法的描述）</a:t>
            </a:r>
            <a:endParaRPr lang="zh-CN" altLang="en-US" b="1" dirty="0">
              <a:solidFill>
                <a:srgbClr val="C00000"/>
              </a:solidFill>
            </a:endParaRPr>
          </a:p>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2</a:t>
            </a:r>
            <a:r>
              <a:rPr lang="zh-CN" altLang="en-US" b="1" dirty="0">
                <a:solidFill>
                  <a:srgbClr val="000000"/>
                </a:solidFill>
                <a:latin typeface="Times New Roman" pitchFamily="18" charset="0"/>
              </a:rPr>
              <a:t>）仅当哲学家左右两只筷子均可用时，才允许他拿起筷子进餐。</a:t>
            </a:r>
            <a:r>
              <a:rPr lang="zh-CN" altLang="en-US" b="1" dirty="0">
                <a:solidFill>
                  <a:srgbClr val="C00000"/>
                </a:solidFill>
                <a:latin typeface="Times New Roman" pitchFamily="18" charset="0"/>
              </a:rPr>
              <a:t>（用</a:t>
            </a:r>
            <a:r>
              <a:rPr lang="en-US" altLang="zh-CN" b="1" dirty="0">
                <a:solidFill>
                  <a:srgbClr val="C00000"/>
                </a:solidFill>
              </a:rPr>
              <a:t>AND</a:t>
            </a:r>
            <a:r>
              <a:rPr lang="zh-CN" altLang="en-US" b="1" dirty="0">
                <a:solidFill>
                  <a:srgbClr val="C00000"/>
                </a:solidFill>
                <a:latin typeface="Times New Roman" pitchFamily="18" charset="0"/>
              </a:rPr>
              <a:t>信号量机制）</a:t>
            </a:r>
            <a:endParaRPr lang="zh-CN" altLang="en-US" b="1" dirty="0">
              <a:solidFill>
                <a:srgbClr val="C00000"/>
              </a:solidFill>
            </a:endParaRPr>
          </a:p>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3</a:t>
            </a:r>
            <a:r>
              <a:rPr lang="zh-CN" altLang="en-US" b="1" dirty="0">
                <a:solidFill>
                  <a:srgbClr val="000000"/>
                </a:solidFill>
                <a:latin typeface="Times New Roman" pitchFamily="18" charset="0"/>
              </a:rPr>
              <a:t>）规定奇数号哲学家先拿左边筷子，然后再拿右边筷子；而偶数号哲学家先拿右边筷子，然后再拿左边筷子。</a:t>
            </a:r>
          </a:p>
          <a:p>
            <a:pPr algn="just" eaLnBrk="1" fontAlgn="base" hangingPunct="1">
              <a:spcBef>
                <a:spcPct val="50000"/>
              </a:spcBef>
              <a:spcAft>
                <a:spcPct val="0"/>
              </a:spcAft>
            </a:pPr>
            <a:r>
              <a:rPr lang="zh-CN" altLang="en-US" b="1" dirty="0">
                <a:solidFill>
                  <a:srgbClr val="000000"/>
                </a:solidFill>
                <a:latin typeface="宋体" pitchFamily="2" charset="-122"/>
              </a:rPr>
              <a:t>（</a:t>
            </a:r>
            <a:r>
              <a:rPr lang="en-US" altLang="zh-CN" b="1" dirty="0">
                <a:solidFill>
                  <a:srgbClr val="000000"/>
                </a:solidFill>
              </a:rPr>
              <a:t>4</a:t>
            </a:r>
            <a:r>
              <a:rPr lang="zh-CN" altLang="en-US" b="1" dirty="0">
                <a:solidFill>
                  <a:srgbClr val="000000"/>
                </a:solidFill>
                <a:latin typeface="宋体" pitchFamily="2" charset="-122"/>
              </a:rPr>
              <a:t>）规定每个哲学家先拿序号小的筷子</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按序号分配</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algn="just" eaLnBrk="1" fontAlgn="base" hangingPunct="1">
              <a:spcBef>
                <a:spcPct val="50000"/>
              </a:spcBef>
              <a:spcAft>
                <a:spcPct val="0"/>
              </a:spcAft>
            </a:pPr>
            <a:r>
              <a:rPr lang="zh-CN" altLang="en-US" b="1" dirty="0" smtClean="0">
                <a:solidFill>
                  <a:srgbClr val="000000"/>
                </a:solidFill>
                <a:latin typeface="宋体" pitchFamily="2" charset="-122"/>
              </a:rPr>
              <a:t>      </a:t>
            </a:r>
            <a:r>
              <a:rPr lang="zh-CN" altLang="en-US" b="1" dirty="0" smtClean="0">
                <a:solidFill>
                  <a:srgbClr val="C00000"/>
                </a:solidFill>
                <a:latin typeface="宋体" pitchFamily="2" charset="-122"/>
              </a:rPr>
              <a:t>（</a:t>
            </a:r>
            <a:r>
              <a:rPr lang="zh-CN" altLang="en-US" b="1" dirty="0" smtClean="0">
                <a:solidFill>
                  <a:srgbClr val="C00000"/>
                </a:solidFill>
                <a:latin typeface="楷体_GB2312" pitchFamily="49" charset="-122"/>
                <a:ea typeface="楷体_GB2312" pitchFamily="49" charset="-122"/>
              </a:rPr>
              <a:t>请</a:t>
            </a:r>
            <a:r>
              <a:rPr lang="zh-CN" altLang="en-US" b="1" dirty="0">
                <a:solidFill>
                  <a:srgbClr val="C00000"/>
                </a:solidFill>
                <a:latin typeface="楷体_GB2312" pitchFamily="49" charset="-122"/>
                <a:ea typeface="楷体_GB2312" pitchFamily="49" charset="-122"/>
              </a:rPr>
              <a:t>学生考虑算法的</a:t>
            </a:r>
            <a:r>
              <a:rPr lang="zh-CN" altLang="en-US" b="1" dirty="0" smtClean="0">
                <a:solidFill>
                  <a:srgbClr val="C00000"/>
                </a:solidFill>
                <a:latin typeface="楷体_GB2312" pitchFamily="49" charset="-122"/>
                <a:ea typeface="楷体_GB2312" pitchFamily="49" charset="-122"/>
              </a:rPr>
              <a:t>描述）</a:t>
            </a:r>
            <a:r>
              <a:rPr lang="zh-CN" altLang="en-US" b="1" dirty="0" smtClean="0">
                <a:solidFill>
                  <a:srgbClr val="C00000"/>
                </a:solidFill>
              </a:rPr>
              <a:t> </a:t>
            </a:r>
            <a:endParaRPr lang="zh-CN" altLang="en-US" b="1" dirty="0">
              <a:solidFill>
                <a:srgbClr val="C00000"/>
              </a:solidFill>
            </a:endParaRPr>
          </a:p>
        </p:txBody>
      </p:sp>
    </p:spTree>
    <p:extLst>
      <p:ext uri="{BB962C8B-B14F-4D97-AF65-F5344CB8AC3E}">
        <p14:creationId xmlns:p14="http://schemas.microsoft.com/office/powerpoint/2010/main" val="288113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dissolve">
                                      <p:cBhvr>
                                        <p:cTn id="7" dur="500"/>
                                        <p:tgtEl>
                                          <p:spTgt spid="14336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up)">
                                      <p:cBhvr>
                                        <p:cTn id="11"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67</a:t>
            </a:fld>
            <a:endParaRPr lang="en-US" altLang="zh-CN"/>
          </a:p>
        </p:txBody>
      </p:sp>
      <p:sp>
        <p:nvSpPr>
          <p:cNvPr id="5" name="Text Box 2"/>
          <p:cNvSpPr txBox="1">
            <a:spLocks noChangeArrowheads="1"/>
          </p:cNvSpPr>
          <p:nvPr/>
        </p:nvSpPr>
        <p:spPr bwMode="auto">
          <a:xfrm>
            <a:off x="395288" y="225425"/>
            <a:ext cx="8532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800" dirty="0"/>
              <a:t>解决哲学家就餐问题算法的死锁问题的方法之一：</a:t>
            </a:r>
          </a:p>
          <a:p>
            <a:pPr>
              <a:spcBef>
                <a:spcPct val="0"/>
              </a:spcBef>
            </a:pPr>
            <a:r>
              <a:rPr kumimoji="1" lang="zh-CN" altLang="en-US" sz="2800" dirty="0"/>
              <a:t>规定至多允许</a:t>
            </a:r>
            <a:r>
              <a:rPr kumimoji="1" lang="en-US" altLang="zh-CN" sz="2800" dirty="0"/>
              <a:t>4</a:t>
            </a:r>
            <a:r>
              <a:rPr kumimoji="1" lang="zh-CN" altLang="en-US" sz="2800" dirty="0"/>
              <a:t>个哲学家同时取左边的筷子。</a:t>
            </a:r>
          </a:p>
        </p:txBody>
      </p:sp>
      <p:sp>
        <p:nvSpPr>
          <p:cNvPr id="6" name="Text Box 2"/>
          <p:cNvSpPr txBox="1">
            <a:spLocks noChangeArrowheads="1"/>
          </p:cNvSpPr>
          <p:nvPr/>
        </p:nvSpPr>
        <p:spPr bwMode="auto">
          <a:xfrm>
            <a:off x="395288" y="1412776"/>
            <a:ext cx="8532812" cy="3046988"/>
          </a:xfrm>
          <a:prstGeom prst="rect">
            <a:avLst/>
          </a:prstGeom>
          <a:noFill/>
          <a:ln>
            <a:noFill/>
          </a:ln>
          <a:effectLst/>
          <a:extLst/>
        </p:spPr>
        <p:txBody>
          <a:bodyPr wrap="square">
            <a:spAutoFit/>
          </a:bodyPr>
          <a:lstStyle/>
          <a:p>
            <a:pPr>
              <a:spcBef>
                <a:spcPct val="25000"/>
              </a:spcBef>
            </a:pPr>
            <a:r>
              <a:rPr kumimoji="1" lang="en-US" altLang="zh-CN" sz="3200" b="1" dirty="0">
                <a:ea typeface="宋体" panose="02010600030101010101" pitchFamily="2" charset="-122"/>
              </a:rPr>
              <a:t>semaphore chopstick[5], </a:t>
            </a:r>
            <a:r>
              <a:rPr kumimoji="1" lang="en-US" altLang="zh-CN" sz="3200" b="1" dirty="0">
                <a:solidFill>
                  <a:srgbClr val="C00000"/>
                </a:solidFill>
                <a:ea typeface="宋体" panose="02010600030101010101" pitchFamily="2" charset="-122"/>
              </a:rPr>
              <a:t>S</a:t>
            </a:r>
            <a:r>
              <a:rPr kumimoji="1" lang="zh-CN" altLang="en-US" sz="3200" b="1" dirty="0">
                <a:ea typeface="宋体" panose="02010600030101010101" pitchFamily="2" charset="-122"/>
              </a:rPr>
              <a:t>；</a:t>
            </a:r>
          </a:p>
          <a:p>
            <a:pPr>
              <a:spcBef>
                <a:spcPct val="25000"/>
              </a:spcBef>
            </a:pPr>
            <a:r>
              <a:rPr kumimoji="1" lang="en-US" altLang="zh-CN" sz="3200" b="1" dirty="0">
                <a:ea typeface="宋体" panose="02010600030101010101" pitchFamily="2" charset="-122"/>
              </a:rPr>
              <a:t>chopstick[0].value=chopstick[1].value=1;</a:t>
            </a:r>
          </a:p>
          <a:p>
            <a:pPr>
              <a:spcBef>
                <a:spcPct val="25000"/>
              </a:spcBef>
            </a:pPr>
            <a:r>
              <a:rPr kumimoji="1" lang="en-US" altLang="zh-CN" sz="3200" b="1" dirty="0">
                <a:ea typeface="宋体" panose="02010600030101010101" pitchFamily="2" charset="-122"/>
              </a:rPr>
              <a:t>chopstick[2].value=chopstick[3].value=1 ;</a:t>
            </a:r>
          </a:p>
          <a:p>
            <a:pPr>
              <a:spcBef>
                <a:spcPct val="25000"/>
              </a:spcBef>
            </a:pPr>
            <a:r>
              <a:rPr kumimoji="1" lang="en-US" altLang="zh-CN" sz="3200" b="1" dirty="0">
                <a:ea typeface="宋体" panose="02010600030101010101" pitchFamily="2" charset="-122"/>
              </a:rPr>
              <a:t>chopstick[4].value=1 ;</a:t>
            </a:r>
          </a:p>
          <a:p>
            <a:pPr>
              <a:spcBef>
                <a:spcPct val="25000"/>
              </a:spcBef>
            </a:pPr>
            <a:r>
              <a:rPr kumimoji="1" lang="en-US" altLang="zh-CN" sz="3200" b="1" dirty="0" err="1">
                <a:solidFill>
                  <a:srgbClr val="C00000"/>
                </a:solidFill>
                <a:ea typeface="宋体" panose="02010600030101010101" pitchFamily="2" charset="-122"/>
              </a:rPr>
              <a:t>S.value</a:t>
            </a:r>
            <a:r>
              <a:rPr kumimoji="1" lang="en-US" altLang="zh-CN" sz="3200" b="1" dirty="0">
                <a:solidFill>
                  <a:srgbClr val="C00000"/>
                </a:solidFill>
                <a:ea typeface="宋体" panose="02010600030101010101" pitchFamily="2" charset="-122"/>
              </a:rPr>
              <a:t>=4;  </a:t>
            </a:r>
            <a:r>
              <a:rPr kumimoji="1" lang="en-US" altLang="zh-CN" sz="2800" b="1" dirty="0" smtClean="0">
                <a:solidFill>
                  <a:srgbClr val="00B050"/>
                </a:solidFill>
                <a:ea typeface="宋体" panose="02010600030101010101" pitchFamily="2" charset="-122"/>
              </a:rPr>
              <a:t>//</a:t>
            </a:r>
            <a:r>
              <a:rPr kumimoji="1" lang="zh-CN" altLang="en-US" sz="2800" b="1" dirty="0">
                <a:solidFill>
                  <a:srgbClr val="00B050"/>
                </a:solidFill>
                <a:ea typeface="宋体" panose="02010600030101010101" pitchFamily="2" charset="-122"/>
              </a:rPr>
              <a:t>最多允许</a:t>
            </a:r>
            <a:r>
              <a:rPr kumimoji="1" lang="en-US" altLang="zh-CN" sz="2800" b="1" dirty="0">
                <a:solidFill>
                  <a:srgbClr val="00B050"/>
                </a:solidFill>
                <a:ea typeface="宋体" panose="02010600030101010101" pitchFamily="2" charset="-122"/>
              </a:rPr>
              <a:t>4</a:t>
            </a:r>
            <a:r>
              <a:rPr kumimoji="1" lang="zh-CN" altLang="en-US" sz="2800" b="1" dirty="0">
                <a:solidFill>
                  <a:srgbClr val="00B050"/>
                </a:solidFill>
                <a:ea typeface="宋体" panose="02010600030101010101" pitchFamily="2" charset="-122"/>
              </a:rPr>
              <a:t>个哲学家同时拿筷子 </a:t>
            </a:r>
          </a:p>
        </p:txBody>
      </p:sp>
    </p:spTree>
    <p:extLst>
      <p:ext uri="{BB962C8B-B14F-4D97-AF65-F5344CB8AC3E}">
        <p14:creationId xmlns:p14="http://schemas.microsoft.com/office/powerpoint/2010/main" val="32547465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68</a:t>
            </a:fld>
            <a:endParaRPr lang="en-US" altLang="zh-CN"/>
          </a:p>
        </p:txBody>
      </p:sp>
      <p:sp>
        <p:nvSpPr>
          <p:cNvPr id="5" name="Text Box 2"/>
          <p:cNvSpPr txBox="1">
            <a:spLocks noChangeArrowheads="1"/>
          </p:cNvSpPr>
          <p:nvPr/>
        </p:nvSpPr>
        <p:spPr bwMode="auto">
          <a:xfrm>
            <a:off x="359532" y="116632"/>
            <a:ext cx="8388013" cy="6463308"/>
          </a:xfrm>
          <a:prstGeom prst="rect">
            <a:avLst/>
          </a:prstGeom>
          <a:noFill/>
          <a:ln>
            <a:noFill/>
          </a:ln>
          <a:effectLst/>
          <a:extLst/>
        </p:spPr>
        <p:txBody>
          <a:bodyPr wrap="square">
            <a:spAutoFit/>
          </a:bodyPr>
          <a:lstStyle/>
          <a:p>
            <a:pPr>
              <a:spcBef>
                <a:spcPct val="25000"/>
              </a:spcBef>
            </a:pPr>
            <a:r>
              <a:rPr kumimoji="1" lang="en-US" altLang="zh-CN" sz="2400" dirty="0">
                <a:solidFill>
                  <a:srgbClr val="00B050"/>
                </a:solidFill>
                <a:ea typeface="宋体" panose="02010600030101010101" pitchFamily="2" charset="-122"/>
              </a:rPr>
              <a:t>// </a:t>
            </a:r>
            <a:r>
              <a:rPr kumimoji="1" lang="zh-CN" altLang="en-US" sz="2400" dirty="0">
                <a:solidFill>
                  <a:srgbClr val="00B050"/>
                </a:solidFill>
                <a:ea typeface="宋体" panose="02010600030101010101" pitchFamily="2" charset="-122"/>
              </a:rPr>
              <a:t>以下是</a:t>
            </a:r>
            <a:r>
              <a:rPr kumimoji="1" lang="en-US" altLang="zh-CN" sz="2400" dirty="0">
                <a:solidFill>
                  <a:srgbClr val="00B050"/>
                </a:solidFill>
                <a:ea typeface="宋体" panose="02010600030101010101" pitchFamily="2" charset="-122"/>
              </a:rPr>
              <a:t>5</a:t>
            </a:r>
            <a:r>
              <a:rPr kumimoji="1" lang="zh-CN" altLang="en-US" sz="2400" dirty="0">
                <a:solidFill>
                  <a:srgbClr val="00B050"/>
                </a:solidFill>
                <a:ea typeface="宋体" panose="02010600030101010101" pitchFamily="2" charset="-122"/>
              </a:rPr>
              <a:t>个哲学家进程代码的统一</a:t>
            </a:r>
            <a:r>
              <a:rPr kumimoji="1" lang="zh-CN" altLang="en-US" sz="2400" dirty="0" smtClean="0">
                <a:solidFill>
                  <a:srgbClr val="00B050"/>
                </a:solidFill>
                <a:ea typeface="宋体" panose="02010600030101010101" pitchFamily="2" charset="-122"/>
              </a:rPr>
              <a:t>写法</a:t>
            </a:r>
            <a:endParaRPr kumimoji="1" lang="en-US" altLang="zh-CN" sz="2400" b="1" dirty="0" smtClean="0">
              <a:solidFill>
                <a:srgbClr val="00B050"/>
              </a:solidFill>
              <a:ea typeface="宋体" panose="02010600030101010101" pitchFamily="2" charset="-122"/>
            </a:endParaRPr>
          </a:p>
          <a:p>
            <a:pPr>
              <a:spcBef>
                <a:spcPct val="25000"/>
              </a:spcBef>
            </a:pPr>
            <a:r>
              <a:rPr kumimoji="1" lang="en-US" altLang="zh-CN" sz="2400" b="1" dirty="0" smtClean="0">
                <a:ea typeface="宋体" panose="02010600030101010101" pitchFamily="2" charset="-122"/>
              </a:rPr>
              <a:t>process  </a:t>
            </a:r>
            <a:r>
              <a:rPr kumimoji="1" lang="en-US" altLang="zh-CN" sz="2400" b="1" dirty="0">
                <a:ea typeface="宋体" panose="02010600030101010101" pitchFamily="2" charset="-122"/>
              </a:rPr>
              <a:t>Pi( ) (</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 = 0, 1, 2, 3, 4)  //</a:t>
            </a:r>
            <a:r>
              <a:rPr kumimoji="1" lang="zh-CN" altLang="en-US" sz="2400" b="1" dirty="0">
                <a:ea typeface="宋体" panose="02010600030101010101" pitchFamily="2" charset="-122"/>
              </a:rPr>
              <a:t>第</a:t>
            </a:r>
            <a:r>
              <a:rPr kumimoji="1" lang="en-US" altLang="zh-CN" sz="2400" b="1" dirty="0" err="1">
                <a:ea typeface="宋体" panose="02010600030101010101" pitchFamily="2" charset="-122"/>
              </a:rPr>
              <a:t>i</a:t>
            </a:r>
            <a:r>
              <a:rPr kumimoji="1" lang="zh-CN" altLang="en-US" sz="2400" b="1" dirty="0">
                <a:ea typeface="宋体" panose="02010600030101010101" pitchFamily="2" charset="-122"/>
              </a:rPr>
              <a:t>个</a:t>
            </a:r>
            <a:r>
              <a:rPr kumimoji="1" lang="zh-CN" altLang="en-US" sz="2400" b="1" dirty="0" smtClean="0">
                <a:ea typeface="宋体" panose="02010600030101010101" pitchFamily="2" charset="-122"/>
              </a:rPr>
              <a:t>哲学家</a:t>
            </a:r>
            <a:endParaRPr kumimoji="1" lang="en-US" altLang="zh-CN" sz="2400" b="1" dirty="0" smtClean="0">
              <a:ea typeface="宋体" panose="02010600030101010101" pitchFamily="2" charset="-122"/>
            </a:endParaRPr>
          </a:p>
          <a:p>
            <a:pPr>
              <a:spcBef>
                <a:spcPct val="25000"/>
              </a:spcBef>
            </a:pPr>
            <a:r>
              <a:rPr kumimoji="1" lang="zh-CN" altLang="en-US" sz="2400" b="1" dirty="0" smtClean="0">
                <a:ea typeface="宋体" panose="02010600030101010101" pitchFamily="2" charset="-122"/>
              </a:rPr>
              <a:t> </a:t>
            </a:r>
            <a:r>
              <a:rPr kumimoji="1" lang="en-US" altLang="zh-CN" sz="2400" b="1" dirty="0" smtClean="0">
                <a:ea typeface="宋体" panose="02010600030101010101" pitchFamily="2" charset="-122"/>
              </a:rPr>
              <a:t>{    </a:t>
            </a:r>
            <a:r>
              <a:rPr kumimoji="1" lang="en-US" altLang="zh-CN" sz="2400" b="1" dirty="0">
                <a:ea typeface="宋体" panose="02010600030101010101" pitchFamily="2" charset="-122"/>
              </a:rPr>
              <a:t>while (true) </a:t>
            </a:r>
          </a:p>
          <a:p>
            <a:pPr>
              <a:spcBef>
                <a:spcPct val="25000"/>
              </a:spcBef>
            </a:pPr>
            <a:r>
              <a:rPr kumimoji="1" lang="en-US" altLang="zh-CN" sz="2400" b="1" dirty="0">
                <a:ea typeface="宋体" panose="02010600030101010101" pitchFamily="2" charset="-122"/>
              </a:rPr>
              <a:t>    </a:t>
            </a:r>
            <a:r>
              <a:rPr kumimoji="1" lang="en-US" altLang="zh-CN" sz="2400" b="1" dirty="0" smtClean="0">
                <a:ea typeface="宋体" panose="02010600030101010101" pitchFamily="2" charset="-122"/>
              </a:rPr>
              <a:t>{   </a:t>
            </a:r>
          </a:p>
          <a:p>
            <a:pPr>
              <a:spcBef>
                <a:spcPct val="25000"/>
              </a:spcBef>
            </a:pPr>
            <a:r>
              <a:rPr kumimoji="1" lang="en-US" altLang="zh-CN" sz="2400" b="1" dirty="0">
                <a:ea typeface="宋体" panose="02010600030101010101" pitchFamily="2" charset="-122"/>
              </a:rPr>
              <a:t>	</a:t>
            </a:r>
            <a:r>
              <a:rPr kumimoji="1" lang="en-US" altLang="zh-CN" sz="2400" b="1" dirty="0" smtClean="0">
                <a:ea typeface="宋体" panose="02010600030101010101" pitchFamily="2" charset="-122"/>
              </a:rPr>
              <a:t>  </a:t>
            </a:r>
            <a:r>
              <a:rPr kumimoji="1" lang="en-US" altLang="zh-CN" sz="2400" b="1" dirty="0" smtClean="0">
                <a:solidFill>
                  <a:srgbClr val="C00000"/>
                </a:solidFill>
                <a:ea typeface="宋体" panose="02010600030101010101" pitchFamily="2" charset="-122"/>
              </a:rPr>
              <a:t>wait </a:t>
            </a:r>
            <a:r>
              <a:rPr kumimoji="1" lang="en-US" altLang="zh-CN" sz="2400" b="1" dirty="0">
                <a:solidFill>
                  <a:srgbClr val="C00000"/>
                </a:solidFill>
                <a:ea typeface="宋体" panose="02010600030101010101" pitchFamily="2" charset="-122"/>
              </a:rPr>
              <a:t>(S);      </a:t>
            </a:r>
            <a:r>
              <a:rPr kumimoji="1" lang="en-US" altLang="zh-CN" sz="2400" b="1" dirty="0">
                <a:solidFill>
                  <a:srgbClr val="00B050"/>
                </a:solidFill>
                <a:ea typeface="宋体" panose="02010600030101010101" pitchFamily="2" charset="-122"/>
              </a:rPr>
              <a:t>// </a:t>
            </a:r>
            <a:r>
              <a:rPr kumimoji="1" lang="zh-CN" altLang="en-US" sz="2400" b="1" dirty="0">
                <a:solidFill>
                  <a:srgbClr val="00B050"/>
                </a:solidFill>
                <a:ea typeface="宋体" panose="02010600030101010101" pitchFamily="2" charset="-122"/>
              </a:rPr>
              <a:t>看看是否允许拿筷子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wait (chopstick[</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拿起左边筷子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wait (chopstick[(i+1)%5])</a:t>
            </a:r>
            <a:r>
              <a:rPr kumimoji="1" lang="zh-CN" altLang="en-US" sz="2400" b="1" dirty="0" smtClean="0">
                <a:ea typeface="宋体" panose="02010600030101010101" pitchFamily="2" charset="-122"/>
              </a:rPr>
              <a:t>；</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拿起</a:t>
            </a:r>
            <a:r>
              <a:rPr kumimoji="1" lang="zh-CN" altLang="en-US" sz="2400" b="1" dirty="0" smtClean="0">
                <a:solidFill>
                  <a:srgbClr val="00B050"/>
                </a:solidFill>
                <a:ea typeface="宋体" panose="02010600030101010101" pitchFamily="2" charset="-122"/>
              </a:rPr>
              <a:t>右筷子 </a:t>
            </a:r>
            <a:endParaRPr kumimoji="1" lang="zh-CN" altLang="en-US" sz="2400" b="1" dirty="0">
              <a:solidFill>
                <a:srgbClr val="00B050"/>
              </a:solidFill>
              <a:ea typeface="宋体" panose="02010600030101010101" pitchFamily="2" charset="-122"/>
            </a:endParaRP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eating </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吃面条</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signal (chopstick[</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放下左边筷子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signal (chopstick[(i+1)%5</a:t>
            </a:r>
            <a:r>
              <a:rPr kumimoji="1" lang="en-US" altLang="zh-CN" sz="2400" b="1" dirty="0" smtClean="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放下右边筷子</a:t>
            </a:r>
          </a:p>
          <a:p>
            <a:pPr>
              <a:spcBef>
                <a:spcPct val="25000"/>
              </a:spcBef>
            </a:pPr>
            <a:r>
              <a:rPr kumimoji="1" lang="zh-CN" altLang="en-US" sz="2400" b="1" dirty="0">
                <a:ea typeface="宋体" panose="02010600030101010101" pitchFamily="2" charset="-122"/>
              </a:rPr>
              <a:t>        </a:t>
            </a:r>
            <a:r>
              <a:rPr kumimoji="1" lang="en-US" altLang="zh-CN" sz="2400" b="1" dirty="0">
                <a:solidFill>
                  <a:srgbClr val="C00000"/>
                </a:solidFill>
                <a:ea typeface="宋体" panose="02010600030101010101" pitchFamily="2" charset="-122"/>
              </a:rPr>
              <a:t>signal (S);</a:t>
            </a:r>
          </a:p>
          <a:p>
            <a:pPr>
              <a:spcBef>
                <a:spcPct val="25000"/>
              </a:spcBef>
            </a:pPr>
            <a:r>
              <a:rPr kumimoji="1" lang="en-US" altLang="zh-CN" sz="2400" b="1" dirty="0">
                <a:ea typeface="宋体" panose="02010600030101010101" pitchFamily="2" charset="-122"/>
              </a:rPr>
              <a:t>        thinking </a:t>
            </a:r>
            <a:r>
              <a:rPr kumimoji="1" lang="zh-CN" altLang="en-US" sz="2400" b="1" dirty="0">
                <a:ea typeface="宋体" panose="02010600030101010101" pitchFamily="2" charset="-122"/>
              </a:rPr>
              <a:t>；               </a:t>
            </a:r>
            <a:r>
              <a:rPr kumimoji="1" lang="zh-CN" altLang="en-US" sz="2400" b="1" dirty="0" smtClean="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思考</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a:t>
            </a:r>
          </a:p>
          <a:p>
            <a:pPr>
              <a:spcBef>
                <a:spcPct val="25000"/>
              </a:spcBef>
            </a:pPr>
            <a:r>
              <a:rPr kumimoji="1" lang="en-US" altLang="zh-CN" sz="2400" b="1" dirty="0">
                <a:ea typeface="宋体" panose="02010600030101010101" pitchFamily="2" charset="-122"/>
              </a:rPr>
              <a:t>} </a:t>
            </a:r>
          </a:p>
        </p:txBody>
      </p:sp>
    </p:spTree>
    <p:extLst>
      <p:ext uri="{BB962C8B-B14F-4D97-AF65-F5344CB8AC3E}">
        <p14:creationId xmlns:p14="http://schemas.microsoft.com/office/powerpoint/2010/main" val="1785264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471488" y="523875"/>
            <a:ext cx="7154862" cy="693738"/>
          </a:xfrm>
        </p:spPr>
        <p:txBody>
          <a:bodyPr/>
          <a:lstStyle/>
          <a:p>
            <a:pPr eaLnBrk="1" hangingPunct="1"/>
            <a:r>
              <a:rPr lang="en-US" altLang="zh-CN" sz="3600" dirty="0" smtClean="0"/>
              <a:t>2.5.3  </a:t>
            </a:r>
            <a:r>
              <a:rPr lang="zh-CN" altLang="en-US" sz="3600" dirty="0" smtClean="0">
                <a:latin typeface="宋体" pitchFamily="2" charset="-122"/>
              </a:rPr>
              <a:t>读者</a:t>
            </a:r>
            <a:r>
              <a:rPr lang="en-US" altLang="zh-CN" sz="3600" dirty="0" smtClean="0"/>
              <a:t>-</a:t>
            </a:r>
            <a:r>
              <a:rPr lang="zh-CN" altLang="en-US" sz="3600" dirty="0" smtClean="0">
                <a:latin typeface="宋体" pitchFamily="2" charset="-122"/>
              </a:rPr>
              <a:t>写者问题</a:t>
            </a:r>
          </a:p>
        </p:txBody>
      </p:sp>
      <p:sp>
        <p:nvSpPr>
          <p:cNvPr id="6" name="灯片编号占位符 5"/>
          <p:cNvSpPr>
            <a:spLocks noGrp="1"/>
          </p:cNvSpPr>
          <p:nvPr>
            <p:ph type="sldNum" sz="quarter" idx="12"/>
          </p:nvPr>
        </p:nvSpPr>
        <p:spPr/>
        <p:txBody>
          <a:bodyPr/>
          <a:lstStyle/>
          <a:p>
            <a:pPr>
              <a:defRPr/>
            </a:pPr>
            <a:fld id="{1E9802D8-C608-474D-8F1B-FFF82486A24E}" type="slidenum">
              <a:rPr lang="en-US" altLang="zh-CN"/>
              <a:pPr>
                <a:defRPr/>
              </a:pPr>
              <a:t>69</a:t>
            </a:fld>
            <a:endParaRPr lang="en-US" altLang="zh-CN"/>
          </a:p>
        </p:txBody>
      </p:sp>
      <p:sp>
        <p:nvSpPr>
          <p:cNvPr id="120836" name="Text Box 3"/>
          <p:cNvSpPr txBox="1">
            <a:spLocks noChangeArrowheads="1"/>
          </p:cNvSpPr>
          <p:nvPr/>
        </p:nvSpPr>
        <p:spPr bwMode="auto">
          <a:xfrm>
            <a:off x="5334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幼圆" pitchFamily="49" charset="-122"/>
                <a:ea typeface="幼圆" pitchFamily="49" charset="-122"/>
              </a:rPr>
              <a:t>一个数据文件或记录，可被多个进程共享，我们把只要求读该文件的进程称为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读者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，其他进程称为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写者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 </a:t>
            </a:r>
          </a:p>
        </p:txBody>
      </p:sp>
      <p:sp>
        <p:nvSpPr>
          <p:cNvPr id="144388" name="Text Box 4"/>
          <p:cNvSpPr txBox="1">
            <a:spLocks noChangeArrowheads="1"/>
          </p:cNvSpPr>
          <p:nvPr/>
        </p:nvSpPr>
        <p:spPr bwMode="auto">
          <a:xfrm>
            <a:off x="914400" y="2901950"/>
            <a:ext cx="73914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允许多个读者进程同时读一个共享文件，因为读操作不会使数据文件混乱；</a:t>
            </a: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不允许一个写者进程和其他读者进程同时访问共享文件，因为这种访问将会引起混乱；</a:t>
            </a:r>
            <a:r>
              <a:rPr lang="zh-CN" altLang="en-US">
                <a:solidFill>
                  <a:srgbClr val="000000"/>
                </a:solidFill>
              </a:rPr>
              <a:t> </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不允许两个或两个以上写者进程同时访问共享文件，因为这种访问将会引起混乱。</a:t>
            </a:r>
          </a:p>
        </p:txBody>
      </p:sp>
      <p:sp>
        <p:nvSpPr>
          <p:cNvPr id="144389" name="Text Box 5"/>
          <p:cNvSpPr txBox="1">
            <a:spLocks noChangeArrowheads="1"/>
          </p:cNvSpPr>
          <p:nvPr/>
        </p:nvSpPr>
        <p:spPr bwMode="auto">
          <a:xfrm>
            <a:off x="381000" y="5454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楷体_GB2312" pitchFamily="49" charset="-122"/>
                <a:ea typeface="楷体_GB2312" pitchFamily="49" charset="-122"/>
              </a:rPr>
              <a:t>所谓</a:t>
            </a:r>
            <a:r>
              <a:rPr lang="zh-CN" altLang="en-US"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读者</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写者问题</a:t>
            </a:r>
            <a:r>
              <a:rPr lang="zh-CN" altLang="en-US" sz="2800" b="1">
                <a:solidFill>
                  <a:srgbClr val="000000"/>
                </a:solidFill>
                <a:latin typeface="Times New Roman" pitchFamily="18" charset="0"/>
                <a:ea typeface="楷体_GB2312" pitchFamily="49" charset="-122"/>
              </a:rPr>
              <a:t>”</a:t>
            </a:r>
            <a:r>
              <a:rPr lang="en-US" altLang="zh-CN"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是指保证一个</a:t>
            </a:r>
            <a:r>
              <a:rPr lang="en-US" altLang="zh-CN" sz="2800" b="1">
                <a:solidFill>
                  <a:srgbClr val="000000"/>
                </a:solidFill>
                <a:latin typeface="楷体_GB2312" pitchFamily="49" charset="-122"/>
                <a:ea typeface="楷体_GB2312" pitchFamily="49" charset="-122"/>
              </a:rPr>
              <a:t>Writer</a:t>
            </a:r>
            <a:r>
              <a:rPr lang="zh-CN" altLang="en-US" sz="2800" b="1">
                <a:solidFill>
                  <a:srgbClr val="000000"/>
                </a:solidFill>
                <a:latin typeface="楷体_GB2312" pitchFamily="49" charset="-122"/>
                <a:ea typeface="楷体_GB2312" pitchFamily="49" charset="-122"/>
              </a:rPr>
              <a:t>进程必须与其它进程互斥地访问共享对象的同步问题。 </a:t>
            </a:r>
          </a:p>
        </p:txBody>
      </p:sp>
    </p:spTree>
    <p:extLst>
      <p:ext uri="{BB962C8B-B14F-4D97-AF65-F5344CB8AC3E}">
        <p14:creationId xmlns:p14="http://schemas.microsoft.com/office/powerpoint/2010/main" val="193427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up)">
                                      <p:cBhvr>
                                        <p:cTn id="7" dur="500"/>
                                        <p:tgtEl>
                                          <p:spTgt spid="144388"/>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44389"/>
                                        </p:tgtEl>
                                        <p:attrNameLst>
                                          <p:attrName>style.visibility</p:attrName>
                                        </p:attrNameLst>
                                      </p:cBhvr>
                                      <p:to>
                                        <p:strVal val="visible"/>
                                      </p:to>
                                    </p:set>
                                    <p:anim calcmode="lin" valueType="num">
                                      <p:cBhvr>
                                        <p:cTn id="11" dur="500" fill="hold"/>
                                        <p:tgtEl>
                                          <p:spTgt spid="144389"/>
                                        </p:tgtEl>
                                        <p:attrNameLst>
                                          <p:attrName>ppt_w</p:attrName>
                                        </p:attrNameLst>
                                      </p:cBhvr>
                                      <p:tavLst>
                                        <p:tav tm="0">
                                          <p:val>
                                            <p:fltVal val="0"/>
                                          </p:val>
                                        </p:tav>
                                        <p:tav tm="100000">
                                          <p:val>
                                            <p:strVal val="#ppt_w"/>
                                          </p:val>
                                        </p:tav>
                                      </p:tavLst>
                                    </p:anim>
                                    <p:anim calcmode="lin" valueType="num">
                                      <p:cBhvr>
                                        <p:cTn id="12" dur="500" fill="hold"/>
                                        <p:tgtEl>
                                          <p:spTgt spid="1443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P spid="14438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533400" y="838200"/>
            <a:ext cx="5732463" cy="649288"/>
          </a:xfrm>
          <a:noFill/>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p>
        </p:txBody>
      </p:sp>
      <p:sp>
        <p:nvSpPr>
          <p:cNvPr id="11" name="灯片编号占位符 5"/>
          <p:cNvSpPr>
            <a:spLocks noGrp="1"/>
          </p:cNvSpPr>
          <p:nvPr>
            <p:ph type="sldNum" sz="quarter" idx="12"/>
          </p:nvPr>
        </p:nvSpPr>
        <p:spPr/>
        <p:txBody>
          <a:bodyPr/>
          <a:lstStyle/>
          <a:p>
            <a:pPr>
              <a:defRPr/>
            </a:pPr>
            <a:fld id="{8BD8253C-FEAC-4B60-9937-27B58F82114C}" type="slidenum">
              <a:rPr lang="en-US" altLang="zh-CN"/>
              <a:pPr>
                <a:defRPr/>
              </a:pPr>
              <a:t>7</a:t>
            </a:fld>
            <a:endParaRPr lang="en-US" altLang="zh-CN"/>
          </a:p>
        </p:txBody>
      </p:sp>
      <p:sp>
        <p:nvSpPr>
          <p:cNvPr id="65540" name="Text Box 3"/>
          <p:cNvSpPr txBox="1">
            <a:spLocks noChangeArrowheads="1"/>
          </p:cNvSpPr>
          <p:nvPr/>
        </p:nvSpPr>
        <p:spPr bwMode="auto">
          <a:xfrm>
            <a:off x="609600" y="1524000"/>
            <a:ext cx="6554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3</a:t>
            </a:r>
            <a:r>
              <a:rPr lang="zh-CN" altLang="en-US" b="1" dirty="0">
                <a:solidFill>
                  <a:srgbClr val="FF0000"/>
                </a:solidFill>
                <a:latin typeface="宋体" pitchFamily="2" charset="-122"/>
              </a:rPr>
              <a:t>）不可再现性</a:t>
            </a:r>
            <a:r>
              <a:rPr lang="en-US" altLang="zh-CN" b="1" dirty="0" smtClean="0">
                <a:solidFill>
                  <a:srgbClr val="000000"/>
                </a:solidFill>
                <a:latin typeface="Times New Roman" pitchFamily="18" charset="0"/>
              </a:rPr>
              <a:t>——</a:t>
            </a:r>
            <a:r>
              <a:rPr lang="zh-CN" altLang="en-US" b="1" dirty="0" smtClean="0">
                <a:solidFill>
                  <a:srgbClr val="000000"/>
                </a:solidFill>
                <a:latin typeface="Times New Roman" pitchFamily="18" charset="0"/>
              </a:rPr>
              <a:t>出现</a:t>
            </a:r>
            <a:r>
              <a:rPr lang="zh-CN" altLang="en-US" b="1" dirty="0" smtClean="0">
                <a:solidFill>
                  <a:srgbClr val="000000"/>
                </a:solidFill>
                <a:latin typeface="宋体" pitchFamily="2" charset="-122"/>
              </a:rPr>
              <a:t>与</a:t>
            </a:r>
            <a:r>
              <a:rPr lang="zh-CN" altLang="en-US" b="1" dirty="0">
                <a:solidFill>
                  <a:srgbClr val="000000"/>
                </a:solidFill>
                <a:latin typeface="宋体" pitchFamily="2" charset="-122"/>
              </a:rPr>
              <a:t>时间有关的错误 </a:t>
            </a:r>
            <a:r>
              <a:rPr lang="zh-CN" altLang="en-US" dirty="0">
                <a:solidFill>
                  <a:srgbClr val="000000"/>
                </a:solidFill>
              </a:rPr>
              <a:t> </a:t>
            </a:r>
          </a:p>
        </p:txBody>
      </p:sp>
      <p:sp>
        <p:nvSpPr>
          <p:cNvPr id="65541" name="Text Box 4"/>
          <p:cNvSpPr txBox="1">
            <a:spLocks noChangeArrowheads="1"/>
          </p:cNvSpPr>
          <p:nvPr/>
        </p:nvSpPr>
        <p:spPr bwMode="auto">
          <a:xfrm>
            <a:off x="533400" y="2057400"/>
            <a:ext cx="81534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程序在并发执行时，由于失去了封闭性，也将导致其再失去可再现性。</a:t>
            </a:r>
          </a:p>
          <a:p>
            <a:pPr eaLnBrk="1" fontAlgn="base" hangingPunct="1">
              <a:spcBef>
                <a:spcPct val="10000"/>
              </a:spcBef>
              <a:spcAft>
                <a:spcPct val="0"/>
              </a:spcAft>
            </a:pPr>
            <a:r>
              <a:rPr lang="zh-CN" altLang="en-US" b="1" dirty="0">
                <a:latin typeface="黑体" pitchFamily="2" charset="-122"/>
                <a:ea typeface="黑体" pitchFamily="2" charset="-122"/>
              </a:rPr>
              <a:t>例如</a:t>
            </a:r>
            <a:r>
              <a:rPr lang="zh-CN" altLang="en-US" b="1" dirty="0">
                <a:latin typeface="宋体" pitchFamily="2" charset="-122"/>
              </a:rPr>
              <a:t>：</a:t>
            </a:r>
            <a:r>
              <a:rPr lang="zh-CN" altLang="en-US" b="1" dirty="0">
                <a:solidFill>
                  <a:srgbClr val="000000"/>
                </a:solidFill>
                <a:latin typeface="宋体" pitchFamily="2" charset="-122"/>
              </a:rPr>
              <a:t>有两个循环程序</a:t>
            </a:r>
            <a:r>
              <a:rPr lang="en-US" altLang="zh-CN" b="1" dirty="0">
                <a:solidFill>
                  <a:srgbClr val="000000"/>
                </a:solidFill>
                <a:latin typeface="宋体" pitchFamily="2" charset="-122"/>
              </a:rPr>
              <a:t>A</a:t>
            </a:r>
            <a:r>
              <a:rPr lang="zh-CN" altLang="en-US" b="1" dirty="0">
                <a:solidFill>
                  <a:srgbClr val="000000"/>
                </a:solidFill>
                <a:latin typeface="宋体" pitchFamily="2" charset="-122"/>
              </a:rPr>
              <a:t>和</a:t>
            </a:r>
            <a:r>
              <a:rPr lang="en-US" altLang="zh-CN" b="1" dirty="0">
                <a:solidFill>
                  <a:srgbClr val="000000"/>
                </a:solidFill>
                <a:latin typeface="宋体" pitchFamily="2" charset="-122"/>
              </a:rPr>
              <a:t>B</a:t>
            </a:r>
            <a:r>
              <a:rPr lang="zh-CN" altLang="en-US" b="1" dirty="0">
                <a:solidFill>
                  <a:srgbClr val="000000"/>
                </a:solidFill>
                <a:latin typeface="宋体" pitchFamily="2" charset="-122"/>
              </a:rPr>
              <a:t>，它们共享一个变量</a:t>
            </a:r>
            <a:r>
              <a:rPr lang="en-US" altLang="zh-CN" b="1" dirty="0">
                <a:solidFill>
                  <a:srgbClr val="000000"/>
                </a:solidFill>
                <a:latin typeface="宋体" pitchFamily="2" charset="-122"/>
              </a:rPr>
              <a:t>N</a:t>
            </a:r>
            <a:r>
              <a:rPr lang="zh-CN" altLang="en-US" b="1" dirty="0">
                <a:solidFill>
                  <a:srgbClr val="000000"/>
                </a:solidFill>
                <a:latin typeface="宋体" pitchFamily="2" charset="-122"/>
              </a:rPr>
              <a:t>。</a:t>
            </a:r>
          </a:p>
        </p:txBody>
      </p:sp>
      <p:sp>
        <p:nvSpPr>
          <p:cNvPr id="65542" name="Text Box 5"/>
          <p:cNvSpPr txBox="1">
            <a:spLocks noChangeArrowheads="1"/>
          </p:cNvSpPr>
          <p:nvPr/>
        </p:nvSpPr>
        <p:spPr bwMode="auto">
          <a:xfrm>
            <a:off x="1752600" y="3505200"/>
            <a:ext cx="307975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rPr>
              <a:t>L1</a:t>
            </a:r>
            <a:r>
              <a:rPr lang="zh-CN" altLang="en-US" b="1">
                <a:solidFill>
                  <a:srgbClr val="000000"/>
                </a:solidFill>
                <a:latin typeface="宋体" pitchFamily="2" charset="-122"/>
              </a:rPr>
              <a:t>：</a:t>
            </a:r>
            <a:r>
              <a:rPr lang="en-US" altLang="zh-CN" b="1">
                <a:solidFill>
                  <a:srgbClr val="000000"/>
                </a:solidFill>
              </a:rPr>
              <a:t>N = N+1</a:t>
            </a:r>
            <a:r>
              <a:rPr lang="zh-CN" altLang="en-US" b="1">
                <a:solidFill>
                  <a:srgbClr val="000000"/>
                </a:solidFill>
                <a:latin typeface="宋体" pitchFamily="2" charset="-122"/>
              </a:rPr>
              <a:t>；</a:t>
            </a:r>
            <a:r>
              <a:rPr lang="zh-CN" altLang="en-US" b="1">
                <a:solidFill>
                  <a:srgbClr val="000000"/>
                </a:solidFill>
              </a:rPr>
              <a:t> </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L1</a:t>
            </a:r>
            <a:r>
              <a:rPr lang="zh-CN" altLang="en-US" b="1">
                <a:solidFill>
                  <a:srgbClr val="000000"/>
                </a:solidFill>
                <a:latin typeface="宋体" pitchFamily="2" charset="-122"/>
              </a:rPr>
              <a:t>；</a:t>
            </a:r>
            <a:r>
              <a:rPr lang="zh-CN" altLang="en-US">
                <a:solidFill>
                  <a:srgbClr val="000000"/>
                </a:solidFill>
              </a:rPr>
              <a:t> </a:t>
            </a:r>
          </a:p>
        </p:txBody>
      </p:sp>
      <p:sp>
        <p:nvSpPr>
          <p:cNvPr id="65543" name="Text Box 6"/>
          <p:cNvSpPr txBox="1">
            <a:spLocks noChangeArrowheads="1"/>
          </p:cNvSpPr>
          <p:nvPr/>
        </p:nvSpPr>
        <p:spPr bwMode="auto">
          <a:xfrm>
            <a:off x="5492750" y="3352800"/>
            <a:ext cx="31178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L2</a:t>
            </a:r>
            <a:r>
              <a:rPr lang="zh-CN" altLang="en-US" b="1">
                <a:solidFill>
                  <a:srgbClr val="000000"/>
                </a:solidFill>
                <a:latin typeface="宋体" pitchFamily="2" charset="-122"/>
              </a:rPr>
              <a:t>：</a:t>
            </a:r>
            <a:r>
              <a:rPr lang="en-US" altLang="zh-CN" b="1">
                <a:solidFill>
                  <a:srgbClr val="000000"/>
                </a:solidFill>
              </a:rPr>
              <a:t>print (N )</a:t>
            </a:r>
            <a:r>
              <a:rPr lang="zh-CN" altLang="en-US" b="1">
                <a:solidFill>
                  <a:srgbClr val="000000"/>
                </a:solidFill>
                <a:latin typeface="宋体" pitchFamily="2" charset="-122"/>
              </a:rPr>
              <a:t>；</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N = 0</a:t>
            </a:r>
            <a:r>
              <a:rPr lang="zh-CN" altLang="en-US" b="1">
                <a:solidFill>
                  <a:srgbClr val="000000"/>
                </a:solidFill>
              </a:rPr>
              <a:t>； </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L2</a:t>
            </a:r>
            <a:r>
              <a:rPr lang="zh-CN" altLang="en-US" b="1">
                <a:solidFill>
                  <a:srgbClr val="000000"/>
                </a:solidFill>
              </a:rPr>
              <a:t>；</a:t>
            </a:r>
            <a:r>
              <a:rPr lang="zh-CN" altLang="en-US" b="1">
                <a:solidFill>
                  <a:srgbClr val="000000"/>
                </a:solidFill>
                <a:latin typeface="宋体" pitchFamily="2" charset="-122"/>
              </a:rPr>
              <a:t> </a:t>
            </a:r>
            <a:r>
              <a:rPr lang="zh-CN" altLang="en-US">
                <a:solidFill>
                  <a:srgbClr val="000000"/>
                </a:solidFill>
              </a:rPr>
              <a:t> </a:t>
            </a:r>
          </a:p>
        </p:txBody>
      </p:sp>
      <p:sp>
        <p:nvSpPr>
          <p:cNvPr id="65544" name="Text Box 7"/>
          <p:cNvSpPr txBox="1">
            <a:spLocks noChangeArrowheads="1"/>
          </p:cNvSpPr>
          <p:nvPr/>
        </p:nvSpPr>
        <p:spPr bwMode="auto">
          <a:xfrm>
            <a:off x="914400" y="3352800"/>
            <a:ext cx="533400" cy="1187450"/>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a:solidFill>
                  <a:srgbClr val="000000"/>
                </a:solidFill>
                <a:latin typeface="黑体" pitchFamily="2" charset="-122"/>
                <a:ea typeface="黑体" pitchFamily="2" charset="-122"/>
              </a:rPr>
              <a:t>程序</a:t>
            </a:r>
            <a:r>
              <a:rPr lang="en-US" altLang="zh-CN">
                <a:solidFill>
                  <a:srgbClr val="000000"/>
                </a:solidFill>
                <a:latin typeface="Arial Black" pitchFamily="34" charset="0"/>
              </a:rPr>
              <a:t>A</a:t>
            </a:r>
          </a:p>
        </p:txBody>
      </p:sp>
      <p:sp>
        <p:nvSpPr>
          <p:cNvPr id="65545" name="Text Box 8"/>
          <p:cNvSpPr txBox="1">
            <a:spLocks noChangeArrowheads="1"/>
          </p:cNvSpPr>
          <p:nvPr/>
        </p:nvSpPr>
        <p:spPr bwMode="auto">
          <a:xfrm>
            <a:off x="4857750" y="3359150"/>
            <a:ext cx="533400" cy="1187450"/>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dirty="0">
                <a:solidFill>
                  <a:srgbClr val="000000"/>
                </a:solidFill>
                <a:latin typeface="黑体" pitchFamily="2" charset="-122"/>
                <a:ea typeface="黑体" pitchFamily="2" charset="-122"/>
              </a:rPr>
              <a:t>程序</a:t>
            </a:r>
            <a:r>
              <a:rPr lang="en-US" altLang="zh-CN" dirty="0">
                <a:solidFill>
                  <a:srgbClr val="000000"/>
                </a:solidFill>
                <a:latin typeface="Arial Black" pitchFamily="34" charset="0"/>
              </a:rPr>
              <a:t>B</a:t>
            </a:r>
          </a:p>
        </p:txBody>
      </p:sp>
      <p:sp>
        <p:nvSpPr>
          <p:cNvPr id="65546" name="Text Box 9"/>
          <p:cNvSpPr txBox="1">
            <a:spLocks noChangeArrowheads="1"/>
          </p:cNvSpPr>
          <p:nvPr/>
        </p:nvSpPr>
        <p:spPr bwMode="auto">
          <a:xfrm>
            <a:off x="255588" y="4572000"/>
            <a:ext cx="858361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000" b="1">
                <a:solidFill>
                  <a:srgbClr val="000000"/>
                </a:solidFill>
                <a:latin typeface="宋体" pitchFamily="2" charset="-122"/>
              </a:rPr>
              <a:t>程序</a:t>
            </a:r>
            <a:r>
              <a:rPr lang="en-US" altLang="zh-CN" sz="2000" b="1">
                <a:solidFill>
                  <a:srgbClr val="000000"/>
                </a:solidFill>
              </a:rPr>
              <a:t>A</a:t>
            </a:r>
            <a:r>
              <a:rPr lang="zh-CN" altLang="en-US" sz="2000" b="1">
                <a:solidFill>
                  <a:srgbClr val="000000"/>
                </a:solidFill>
                <a:latin typeface="宋体" pitchFamily="2" charset="-122"/>
              </a:rPr>
              <a:t>和</a:t>
            </a:r>
            <a:r>
              <a:rPr lang="en-US" altLang="zh-CN" sz="2000" b="1">
                <a:solidFill>
                  <a:srgbClr val="000000"/>
                </a:solidFill>
              </a:rPr>
              <a:t>B</a:t>
            </a:r>
            <a:r>
              <a:rPr lang="zh-CN" altLang="en-US" sz="2000" b="1">
                <a:solidFill>
                  <a:srgbClr val="000000"/>
                </a:solidFill>
                <a:latin typeface="宋体" pitchFamily="2" charset="-122"/>
              </a:rPr>
              <a:t>并发执行时，可能出现下述三种情况（设某时刻</a:t>
            </a:r>
            <a:r>
              <a:rPr lang="en-US" altLang="zh-CN" sz="2000" b="1">
                <a:solidFill>
                  <a:srgbClr val="000000"/>
                </a:solidFill>
              </a:rPr>
              <a:t>N</a:t>
            </a:r>
            <a:r>
              <a:rPr lang="zh-CN" altLang="en-US" sz="2000" b="1">
                <a:solidFill>
                  <a:srgbClr val="000000"/>
                </a:solidFill>
                <a:latin typeface="宋体" pitchFamily="2" charset="-122"/>
              </a:rPr>
              <a:t>的值为</a:t>
            </a:r>
            <a:r>
              <a:rPr lang="en-US" altLang="zh-CN" sz="2000" b="1">
                <a:solidFill>
                  <a:srgbClr val="000000"/>
                </a:solidFill>
              </a:rPr>
              <a:t>10</a:t>
            </a:r>
            <a:r>
              <a:rPr lang="zh-CN" altLang="en-US" sz="2000" b="1">
                <a:solidFill>
                  <a:srgbClr val="000000"/>
                </a:solidFill>
                <a:latin typeface="宋体" pitchFamily="2" charset="-122"/>
              </a:rPr>
              <a:t>）：</a:t>
            </a: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之前，此时得到的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2</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之后，此时得到的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eaLnBrk="1" fontAlgn="base" hangingPunct="1">
              <a:spcBef>
                <a:spcPct val="5000"/>
              </a:spcBef>
              <a:spcAft>
                <a:spcPct val="0"/>
              </a:spcAft>
            </a:pPr>
            <a:r>
              <a:rPr lang="zh-CN" altLang="en-US" sz="2000" b="1">
                <a:solidFill>
                  <a:srgbClr val="000000"/>
                </a:solidFill>
                <a:latin typeface="宋体" pitchFamily="2" charset="-122"/>
              </a:rPr>
              <a:t>（</a:t>
            </a:r>
            <a:r>
              <a:rPr lang="en-US" altLang="zh-CN" sz="2000" b="1">
                <a:solidFill>
                  <a:srgbClr val="000000"/>
                </a:solidFill>
                <a:latin typeface="宋体" pitchFamily="2" charset="-122"/>
              </a:rPr>
              <a:t>3</a:t>
            </a:r>
            <a:r>
              <a:rPr lang="zh-CN" altLang="en-US" sz="2000" b="1">
                <a:solidFill>
                  <a:srgbClr val="000000"/>
                </a:solidFill>
                <a:latin typeface="宋体" pitchFamily="2" charset="-122"/>
              </a:rPr>
              <a:t>）</a:t>
            </a:r>
            <a:r>
              <a:rPr lang="en-US" altLang="zh-CN" sz="2000" b="1">
                <a:solidFill>
                  <a:srgbClr val="000000"/>
                </a:solidFill>
                <a:latin typeface="宋体" pitchFamily="2" charset="-122"/>
              </a:rPr>
              <a:t>N=N+1</a:t>
            </a:r>
            <a:r>
              <a:rPr lang="zh-CN" altLang="en-US" sz="2000" b="1">
                <a:solidFill>
                  <a:srgbClr val="000000"/>
                </a:solidFill>
                <a:latin typeface="宋体" pitchFamily="2" charset="-122"/>
              </a:rPr>
              <a:t>在</a:t>
            </a:r>
            <a:r>
              <a:rPr lang="en-US" altLang="zh-CN" sz="2000" b="1">
                <a:solidFill>
                  <a:srgbClr val="000000"/>
                </a:solidFill>
                <a:latin typeface="宋体" pitchFamily="2" charset="-122"/>
              </a:rPr>
              <a:t>print(N)</a:t>
            </a:r>
            <a:r>
              <a:rPr lang="zh-CN" altLang="en-US" sz="2000" b="1">
                <a:solidFill>
                  <a:srgbClr val="000000"/>
                </a:solidFill>
                <a:latin typeface="宋体" pitchFamily="2" charset="-122"/>
              </a:rPr>
              <a:t>和</a:t>
            </a:r>
            <a:r>
              <a:rPr lang="en-US" altLang="zh-CN" sz="2000" b="1">
                <a:solidFill>
                  <a:srgbClr val="000000"/>
                </a:solidFill>
                <a:latin typeface="宋体" pitchFamily="2" charset="-122"/>
              </a:rPr>
              <a:t>N=0</a:t>
            </a:r>
            <a:r>
              <a:rPr lang="zh-CN" altLang="en-US" sz="2000" b="1">
                <a:solidFill>
                  <a:srgbClr val="000000"/>
                </a:solidFill>
                <a:latin typeface="宋体" pitchFamily="2" charset="-122"/>
              </a:rPr>
              <a:t>之间，此时得到的</a:t>
            </a:r>
            <a:r>
              <a:rPr lang="en-US" altLang="zh-CN" sz="2000" b="1">
                <a:solidFill>
                  <a:srgbClr val="000000"/>
                </a:solidFill>
                <a:latin typeface="宋体" pitchFamily="2" charset="-122"/>
              </a:rPr>
              <a:t>N</a:t>
            </a:r>
            <a:r>
              <a:rPr lang="zh-CN" altLang="en-US" sz="2000" b="1">
                <a:solidFill>
                  <a:srgbClr val="000000"/>
                </a:solidFill>
                <a:latin typeface="宋体" pitchFamily="2" charset="-122"/>
              </a:rPr>
              <a:t>值分别为</a:t>
            </a:r>
            <a:r>
              <a:rPr lang="en-US" altLang="zh-CN" sz="2000" b="1">
                <a:solidFill>
                  <a:srgbClr val="000000"/>
                </a:solidFill>
                <a:latin typeface="宋体" pitchFamily="2" charset="-122"/>
              </a:rPr>
              <a:t>10</a:t>
            </a:r>
            <a:r>
              <a:rPr lang="zh-CN" altLang="en-US" sz="2000" b="1">
                <a:solidFill>
                  <a:srgbClr val="000000"/>
                </a:solidFill>
                <a:latin typeface="宋体" pitchFamily="2" charset="-122"/>
              </a:rPr>
              <a:t>，</a:t>
            </a:r>
            <a:r>
              <a:rPr lang="en-US" altLang="zh-CN" sz="2000" b="1">
                <a:solidFill>
                  <a:srgbClr val="000000"/>
                </a:solidFill>
                <a:latin typeface="宋体" pitchFamily="2" charset="-122"/>
              </a:rPr>
              <a:t>11</a:t>
            </a:r>
            <a:r>
              <a:rPr lang="zh-CN" altLang="en-US" sz="2000" b="1">
                <a:solidFill>
                  <a:srgbClr val="000000"/>
                </a:solidFill>
                <a:latin typeface="宋体" pitchFamily="2" charset="-122"/>
              </a:rPr>
              <a:t>，</a:t>
            </a:r>
            <a:r>
              <a:rPr lang="en-US" altLang="zh-CN" sz="2000" b="1">
                <a:solidFill>
                  <a:srgbClr val="000000"/>
                </a:solidFill>
                <a:latin typeface="宋体" pitchFamily="2" charset="-122"/>
              </a:rPr>
              <a:t>0</a:t>
            </a:r>
            <a:r>
              <a:rPr lang="zh-CN" altLang="en-US" sz="2000" b="1">
                <a:solidFill>
                  <a:srgbClr val="000000"/>
                </a:solidFill>
                <a:latin typeface="宋体" pitchFamily="2" charset="-122"/>
              </a:rPr>
              <a:t>。 </a:t>
            </a:r>
            <a:r>
              <a:rPr lang="zh-CN" altLang="en-US">
                <a:solidFill>
                  <a:srgbClr val="000000"/>
                </a:solidFill>
              </a:rPr>
              <a:t> </a:t>
            </a:r>
          </a:p>
        </p:txBody>
      </p:sp>
      <p:sp>
        <p:nvSpPr>
          <p:cNvPr id="65547" name="Text Box 10"/>
          <p:cNvSpPr txBox="1">
            <a:spLocks noChangeArrowheads="1"/>
          </p:cNvSpPr>
          <p:nvPr/>
        </p:nvSpPr>
        <p:spPr bwMode="auto">
          <a:xfrm>
            <a:off x="304800" y="6019800"/>
            <a:ext cx="8534400" cy="466725"/>
          </a:xfrm>
          <a:prstGeom prst="rect">
            <a:avLst/>
          </a:prstGeom>
          <a:solidFill>
            <a:schemeClr val="accent6">
              <a:lumMod val="60000"/>
              <a:lumOff val="40000"/>
            </a:schemeClr>
          </a:solidFill>
          <a:ln w="9525">
            <a:solidFill>
              <a:schemeClr val="folHlink"/>
            </a:solidFill>
            <a:miter lim="800000"/>
            <a:headEnd/>
            <a:tailEnd/>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solidFill>
                  <a:srgbClr val="000000"/>
                </a:solidFill>
                <a:latin typeface="宋体" pitchFamily="2" charset="-122"/>
              </a:rPr>
              <a:t>计算</a:t>
            </a:r>
            <a:r>
              <a:rPr lang="zh-CN" altLang="en-US" sz="2000" b="1" dirty="0" smtClean="0">
                <a:solidFill>
                  <a:srgbClr val="000000"/>
                </a:solidFill>
                <a:latin typeface="宋体" pitchFamily="2" charset="-122"/>
              </a:rPr>
              <a:t>结果与</a:t>
            </a:r>
            <a:r>
              <a:rPr lang="zh-CN" altLang="en-US" sz="2000" b="1" dirty="0">
                <a:solidFill>
                  <a:srgbClr val="000000"/>
                </a:solidFill>
                <a:latin typeface="宋体" pitchFamily="2" charset="-122"/>
              </a:rPr>
              <a:t>并发程序的执行速度有关，从而使程序执行失去了可再现性。</a:t>
            </a:r>
            <a:r>
              <a:rPr lang="zh-CN" altLang="en-US" b="1" dirty="0">
                <a:solidFill>
                  <a:srgbClr val="000000"/>
                </a:solidFill>
              </a:rPr>
              <a:t> </a:t>
            </a:r>
          </a:p>
        </p:txBody>
      </p:sp>
    </p:spTree>
    <p:extLst>
      <p:ext uri="{BB962C8B-B14F-4D97-AF65-F5344CB8AC3E}">
        <p14:creationId xmlns:p14="http://schemas.microsoft.com/office/powerpoint/2010/main" val="29315368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pPr>
                <a:defRPr/>
              </a:pPr>
              <a:t>70</a:t>
            </a:fld>
            <a:endParaRPr lang="en-US" altLang="zh-CN"/>
          </a:p>
        </p:txBody>
      </p:sp>
      <p:sp>
        <p:nvSpPr>
          <p:cNvPr id="121860" name="Text Box 3"/>
          <p:cNvSpPr txBox="1">
            <a:spLocks noChangeArrowheads="1"/>
          </p:cNvSpPr>
          <p:nvPr/>
        </p:nvSpPr>
        <p:spPr bwMode="auto">
          <a:xfrm>
            <a:off x="2771800" y="1886135"/>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p>
        </p:txBody>
      </p:sp>
      <p:sp>
        <p:nvSpPr>
          <p:cNvPr id="145412" name="Text Box 4"/>
          <p:cNvSpPr txBox="1">
            <a:spLocks noChangeArrowheads="1"/>
          </p:cNvSpPr>
          <p:nvPr/>
        </p:nvSpPr>
        <p:spPr bwMode="auto">
          <a:xfrm>
            <a:off x="296204" y="2924944"/>
            <a:ext cx="8561387" cy="186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为实现</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进程和</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进程间的互斥，设置一个互斥信号量</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p>
          <a:p>
            <a:pPr algn="just" eaLnBrk="1" fontAlgn="base" hangingPunct="1">
              <a:spcBef>
                <a:spcPct val="10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设置一个整型变量</a:t>
            </a: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，记录正在读的读者进程数。其初值为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 </a:t>
            </a:r>
          </a:p>
        </p:txBody>
      </p:sp>
    </p:spTree>
    <p:extLst>
      <p:ext uri="{BB962C8B-B14F-4D97-AF65-F5344CB8AC3E}">
        <p14:creationId xmlns:p14="http://schemas.microsoft.com/office/powerpoint/2010/main" val="2850173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solidFill>
                  <a:srgbClr val="2F2F2F">
                    <a:lumMod val="75000"/>
                    <a:lumOff val="25000"/>
                  </a:srgbClr>
                </a:solidFill>
              </a:rPr>
              <a:pPr>
                <a:defRPr/>
              </a:pPr>
              <a:t>71</a:t>
            </a:fld>
            <a:endParaRPr lang="en-US" altLang="zh-CN">
              <a:solidFill>
                <a:srgbClr val="2F2F2F">
                  <a:lumMod val="75000"/>
                  <a:lumOff val="25000"/>
                </a:srgbClr>
              </a:solidFill>
            </a:endParaRPr>
          </a:p>
        </p:txBody>
      </p:sp>
      <p:sp>
        <p:nvSpPr>
          <p:cNvPr id="121860" name="Text Box 3"/>
          <p:cNvSpPr txBox="1">
            <a:spLocks noChangeArrowheads="1"/>
          </p:cNvSpPr>
          <p:nvPr/>
        </p:nvSpPr>
        <p:spPr bwMode="auto">
          <a:xfrm>
            <a:off x="2910791" y="1854099"/>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p>
        </p:txBody>
      </p:sp>
      <p:sp>
        <p:nvSpPr>
          <p:cNvPr id="145412" name="Text Box 4"/>
          <p:cNvSpPr txBox="1">
            <a:spLocks noChangeArrowheads="1"/>
          </p:cNvSpPr>
          <p:nvPr/>
        </p:nvSpPr>
        <p:spPr bwMode="auto">
          <a:xfrm>
            <a:off x="300147" y="2852936"/>
            <a:ext cx="8561387" cy="311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itchFamily="2" charset="2"/>
              <a:buChar char="u"/>
            </a:pPr>
            <a:r>
              <a:rPr lang="zh-CN" altLang="en-US" sz="2800" b="1" dirty="0" smtClean="0">
                <a:solidFill>
                  <a:srgbClr val="000000"/>
                </a:solidFill>
                <a:latin typeface="Times New Roman" pitchFamily="18" charset="0"/>
              </a:rPr>
              <a:t>由于</a:t>
            </a:r>
            <a:r>
              <a:rPr lang="zh-CN" altLang="en-US" sz="2800" b="1" dirty="0">
                <a:solidFill>
                  <a:srgbClr val="000000"/>
                </a:solidFill>
                <a:latin typeface="Times New Roman" pitchFamily="18" charset="0"/>
              </a:rPr>
              <a:t>只要有一个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进程在读，便不允许</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进程去写，因此第一个读者进程需要执行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）操作，即当</a:t>
            </a:r>
            <a:r>
              <a:rPr lang="en-US" altLang="zh-CN" sz="2800" b="1" dirty="0" err="1">
                <a:solidFill>
                  <a:srgbClr val="000000"/>
                </a:solidFill>
                <a:latin typeface="Times New Roman" pitchFamily="18" charset="0"/>
              </a:rPr>
              <a:t>Rcounter</a:t>
            </a:r>
            <a:r>
              <a:rPr lang="en-US" altLang="zh-CN" sz="2800" b="1" dirty="0">
                <a:solidFill>
                  <a:srgbClr val="000000"/>
                </a:solidFill>
                <a:latin typeface="Times New Roman" pitchFamily="18" charset="0"/>
              </a:rPr>
              <a:t> =0</a:t>
            </a:r>
            <a:r>
              <a:rPr lang="zh-CN" altLang="en-US" sz="2800" b="1" dirty="0">
                <a:solidFill>
                  <a:srgbClr val="000000"/>
                </a:solidFill>
                <a:latin typeface="Times New Roman" pitchFamily="18" charset="0"/>
              </a:rPr>
              <a:t>时，</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进程才需要执行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）操作。若</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）操作成功（表示此时无</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进程在写），</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进程便可去读，同时做</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的操作。</a:t>
            </a:r>
          </a:p>
        </p:txBody>
      </p:sp>
    </p:spTree>
    <p:extLst>
      <p:ext uri="{BB962C8B-B14F-4D97-AF65-F5344CB8AC3E}">
        <p14:creationId xmlns:p14="http://schemas.microsoft.com/office/powerpoint/2010/main" val="3194668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088B0E05-5194-478E-9406-F73D33646548}" type="slidenum">
              <a:rPr lang="en-US" altLang="zh-CN"/>
              <a:pPr>
                <a:defRPr/>
              </a:pPr>
              <a:t>72</a:t>
            </a:fld>
            <a:endParaRPr lang="en-US" altLang="zh-CN"/>
          </a:p>
        </p:txBody>
      </p:sp>
      <p:sp>
        <p:nvSpPr>
          <p:cNvPr id="146434" name="Text Box 2"/>
          <p:cNvSpPr txBox="1">
            <a:spLocks noChangeArrowheads="1"/>
          </p:cNvSpPr>
          <p:nvPr/>
        </p:nvSpPr>
        <p:spPr bwMode="auto">
          <a:xfrm>
            <a:off x="768400" y="2564904"/>
            <a:ext cx="7637462" cy="329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lnSpc>
                <a:spcPct val="120000"/>
              </a:lnSpc>
              <a:spcBef>
                <a:spcPct val="35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同理，最后一个读进程</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离开时，亦即计数变量</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后变为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时，应执行</a:t>
            </a:r>
            <a:r>
              <a:rPr lang="en-US" altLang="zh-CN" sz="2800" b="1" dirty="0">
                <a:solidFill>
                  <a:srgbClr val="000000"/>
                </a:solidFill>
                <a:latin typeface="Times New Roman" pitchFamily="18" charset="0"/>
              </a:rPr>
              <a:t>signal(</a:t>
            </a:r>
            <a:r>
              <a:rPr lang="en-US" altLang="zh-CN" sz="2800" b="1" dirty="0" err="1">
                <a:solidFill>
                  <a:srgbClr val="000000"/>
                </a:solidFill>
                <a:latin typeface="Times New Roman" pitchFamily="18" charset="0"/>
              </a:rPr>
              <a:t>Wmutex</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操作，以便让</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进程写。</a:t>
            </a:r>
          </a:p>
          <a:p>
            <a:pPr algn="just" eaLnBrk="1" fontAlgn="base" hangingPunct="1">
              <a:lnSpc>
                <a:spcPct val="120000"/>
              </a:lnSpc>
              <a:spcBef>
                <a:spcPct val="35000"/>
              </a:spcBef>
              <a:spcAft>
                <a:spcPct val="0"/>
              </a:spcAft>
              <a:buClr>
                <a:srgbClr val="CC3300"/>
              </a:buClr>
              <a:buFont typeface="Wingdings" pitchFamily="2" charset="2"/>
              <a:buChar char="u"/>
            </a:pP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是被多个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进程访问的临界资源，为了对它互斥访问，应为它设置一个互斥信号量</a:t>
            </a:r>
            <a:r>
              <a:rPr lang="en-US" altLang="zh-CN" sz="2800" b="1" dirty="0" err="1">
                <a:solidFill>
                  <a:srgbClr val="000000"/>
                </a:solidFill>
                <a:latin typeface="Times New Roman" pitchFamily="18" charset="0"/>
              </a:rPr>
              <a:t>Rmutex</a:t>
            </a:r>
            <a:r>
              <a:rPr lang="zh-CN" altLang="en-US" sz="2800" b="1" dirty="0">
                <a:solidFill>
                  <a:srgbClr val="000000"/>
                </a:solidFill>
                <a:latin typeface="Times New Roman" pitchFamily="18" charset="0"/>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00" y="548680"/>
            <a:ext cx="8145463"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996" y="1787426"/>
            <a:ext cx="33416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20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up)">
                                      <p:cBhvr>
                                        <p:cTn id="7"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73</a:t>
            </a:fld>
            <a:endParaRPr lang="en-US" altLang="zh-CN"/>
          </a:p>
        </p:txBody>
      </p:sp>
      <p:sp>
        <p:nvSpPr>
          <p:cNvPr id="123907" name="Text Box 2"/>
          <p:cNvSpPr txBox="1">
            <a:spLocks noChangeArrowheads="1"/>
          </p:cNvSpPr>
          <p:nvPr/>
        </p:nvSpPr>
        <p:spPr bwMode="auto">
          <a:xfrm>
            <a:off x="381000" y="538163"/>
            <a:ext cx="796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根据前面分析，读者</a:t>
            </a:r>
            <a:r>
              <a:rPr lang="en-US" altLang="zh-CN" sz="2800" b="1">
                <a:solidFill>
                  <a:srgbClr val="000000"/>
                </a:solidFill>
                <a:latin typeface="宋体" pitchFamily="2" charset="-122"/>
              </a:rPr>
              <a:t>-</a:t>
            </a:r>
            <a:r>
              <a:rPr lang="zh-CN" altLang="en-US" sz="2800" b="1">
                <a:solidFill>
                  <a:srgbClr val="000000"/>
                </a:solidFill>
                <a:latin typeface="宋体" pitchFamily="2" charset="-122"/>
              </a:rPr>
              <a:t>写者问题可描述如下：</a:t>
            </a:r>
            <a:r>
              <a:rPr lang="zh-CN" altLang="en-US" sz="2800" b="1">
                <a:solidFill>
                  <a:srgbClr val="000000"/>
                </a:solidFill>
              </a:rPr>
              <a:t> </a:t>
            </a:r>
          </a:p>
        </p:txBody>
      </p:sp>
      <p:sp>
        <p:nvSpPr>
          <p:cNvPr id="147459" name="Text Box 3"/>
          <p:cNvSpPr txBox="1">
            <a:spLocks noChangeArrowheads="1"/>
          </p:cNvSpPr>
          <p:nvPr/>
        </p:nvSpPr>
        <p:spPr bwMode="auto">
          <a:xfrm>
            <a:off x="381000" y="1371600"/>
            <a:ext cx="4114800" cy="50482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CC"/>
                </a:solidFill>
              </a:rPr>
              <a:t>semaphore </a:t>
            </a:r>
            <a:r>
              <a:rPr lang="en-US" altLang="zh-CN" sz="1800" b="1" dirty="0" err="1">
                <a:solidFill>
                  <a:srgbClr val="0000CC"/>
                </a:solidFill>
              </a:rPr>
              <a:t>Wmutex</a:t>
            </a:r>
            <a:r>
              <a:rPr lang="zh-CN" altLang="en-US" sz="1800" b="1" dirty="0">
                <a:solidFill>
                  <a:srgbClr val="0000CC"/>
                </a:solidFill>
                <a:latin typeface="Times New Roman" pitchFamily="18" charset="0"/>
              </a:rPr>
              <a:t>，</a:t>
            </a:r>
            <a:r>
              <a:rPr lang="en-US" altLang="zh-CN" sz="1800" b="1" dirty="0" err="1">
                <a:solidFill>
                  <a:srgbClr val="0000CC"/>
                </a:solidFill>
              </a:rPr>
              <a:t>Rmutex</a:t>
            </a:r>
            <a:r>
              <a:rPr lang="en-US" altLang="zh-CN" sz="1800" b="1" dirty="0">
                <a:solidFill>
                  <a:srgbClr val="0000CC"/>
                </a:solidFill>
              </a:rPr>
              <a:t>;</a:t>
            </a:r>
          </a:p>
          <a:p>
            <a:pPr algn="just" eaLnBrk="1" fontAlgn="base" hangingPunct="1">
              <a:spcBef>
                <a:spcPct val="0"/>
              </a:spcBef>
              <a:spcAft>
                <a:spcPct val="0"/>
              </a:spcAft>
            </a:pP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Rcounter</a:t>
            </a:r>
            <a:r>
              <a:rPr lang="en-US" altLang="zh-CN" sz="1800" b="1" dirty="0">
                <a:solidFill>
                  <a:srgbClr val="0000CC"/>
                </a:solidFill>
              </a:rPr>
              <a:t> = 0;</a:t>
            </a:r>
          </a:p>
          <a:p>
            <a:pPr algn="just" eaLnBrk="1" fontAlgn="base" hangingPunct="1">
              <a:spcBef>
                <a:spcPct val="0"/>
              </a:spcBef>
              <a:spcAft>
                <a:spcPct val="0"/>
              </a:spcAft>
            </a:pPr>
            <a:r>
              <a:rPr lang="en-US" altLang="zh-CN" sz="1800" b="1" dirty="0" err="1">
                <a:solidFill>
                  <a:srgbClr val="0000CC"/>
                </a:solidFill>
              </a:rPr>
              <a:t>Wmutex.value</a:t>
            </a:r>
            <a:r>
              <a:rPr lang="en-US" altLang="zh-CN" sz="1800" b="1" dirty="0">
                <a:solidFill>
                  <a:srgbClr val="0000CC"/>
                </a:solidFill>
              </a:rPr>
              <a:t>=</a:t>
            </a:r>
            <a:r>
              <a:rPr lang="en-US" altLang="zh-CN" sz="1800" b="1" dirty="0" err="1">
                <a:solidFill>
                  <a:srgbClr val="0000CC"/>
                </a:solidFill>
              </a:rPr>
              <a:t>Rmutex.value</a:t>
            </a:r>
            <a:r>
              <a:rPr lang="en-US" altLang="zh-CN" sz="1800" b="1" dirty="0">
                <a:solidFill>
                  <a:srgbClr val="0000CC"/>
                </a:solidFill>
              </a:rPr>
              <a:t>=1;</a:t>
            </a:r>
            <a:r>
              <a:rPr lang="en-US" altLang="zh-CN" sz="1800" b="1" dirty="0">
                <a:solidFill>
                  <a:srgbClr val="000000"/>
                </a:solidFill>
              </a:rPr>
              <a:t> </a:t>
            </a:r>
          </a:p>
          <a:p>
            <a:pPr algn="just" eaLnBrk="1" fontAlgn="base" hangingPunct="1">
              <a:spcBef>
                <a:spcPct val="0"/>
              </a:spcBef>
              <a:spcAft>
                <a:spcPct val="0"/>
              </a:spcAft>
            </a:pPr>
            <a:r>
              <a:rPr lang="en-US" altLang="zh-CN" sz="1800" b="1" dirty="0" err="1" smtClean="0">
                <a:solidFill>
                  <a:srgbClr val="333399"/>
                </a:solidFill>
              </a:rPr>
              <a:t>cobegin</a:t>
            </a:r>
            <a:endParaRPr lang="en-US" altLang="zh-CN" sz="1800" b="1" dirty="0">
              <a:solidFill>
                <a:srgbClr val="333399"/>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latin typeface="Times New Roman" pitchFamily="18" charset="0"/>
              </a:rPr>
              <a:t>，</a:t>
            </a:r>
            <a:r>
              <a:rPr lang="en-US" altLang="zh-CN" sz="1800" b="1" dirty="0">
                <a:solidFill>
                  <a:srgbClr val="000000"/>
                </a:solidFill>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 wait(</a:t>
            </a:r>
            <a:r>
              <a:rPr lang="en-US" altLang="zh-CN" sz="1800" b="1" dirty="0" err="1">
                <a:solidFill>
                  <a:srgbClr val="CC6600"/>
                </a:solidFill>
              </a:rPr>
              <a:t>Wmutex</a:t>
            </a:r>
            <a:r>
              <a:rPr lang="en-US" altLang="zh-CN" sz="1800" b="1" dirty="0">
                <a:solidFill>
                  <a:srgbClr val="CC6600"/>
                </a:solidFill>
              </a:rPr>
              <a:t>);</a:t>
            </a: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Reading;</a:t>
            </a: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==0)signal(</a:t>
            </a:r>
            <a:r>
              <a:rPr lang="en-US" altLang="zh-CN" sz="1800" b="1" dirty="0" err="1">
                <a:solidFill>
                  <a:srgbClr val="CC6600"/>
                </a:solidFill>
              </a:rPr>
              <a:t>Wmutex</a:t>
            </a:r>
            <a:r>
              <a:rPr lang="en-US" altLang="zh-CN" sz="1800" b="1" dirty="0">
                <a:solidFill>
                  <a:srgbClr val="CC6600"/>
                </a:solidFill>
              </a:rPr>
              <a:t>);</a:t>
            </a: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47460" name="Text Box 4"/>
          <p:cNvSpPr txBox="1">
            <a:spLocks noChangeArrowheads="1"/>
          </p:cNvSpPr>
          <p:nvPr/>
        </p:nvSpPr>
        <p:spPr bwMode="auto">
          <a:xfrm>
            <a:off x="4800600" y="1371600"/>
            <a:ext cx="4114800" cy="22383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a:t>
            </a: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
        <p:nvSpPr>
          <p:cNvPr id="147461" name="Text Box 5"/>
          <p:cNvSpPr txBox="1">
            <a:spLocks noChangeArrowheads="1"/>
          </p:cNvSpPr>
          <p:nvPr/>
        </p:nvSpPr>
        <p:spPr bwMode="auto">
          <a:xfrm>
            <a:off x="4724400" y="3810000"/>
            <a:ext cx="4191000" cy="2867025"/>
          </a:xfrm>
          <a:prstGeom prst="rect">
            <a:avLst/>
          </a:prstGeom>
          <a:solidFill>
            <a:schemeClr val="bg1"/>
          </a:solidFill>
          <a:ln w="28575">
            <a:solidFill>
              <a:srgbClr val="CC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a:solidFill>
                  <a:srgbClr val="000000"/>
                </a:solidFill>
              </a:rPr>
              <a:t>【</a:t>
            </a:r>
            <a:r>
              <a:rPr lang="zh-CN" altLang="en-US" sz="1800" b="1">
                <a:solidFill>
                  <a:srgbClr val="000000"/>
                </a:solidFill>
              </a:rPr>
              <a:t>分析</a:t>
            </a:r>
            <a:r>
              <a:rPr lang="en-US" altLang="zh-CN" sz="1800" b="1">
                <a:solidFill>
                  <a:srgbClr val="000000"/>
                </a:solidFill>
              </a:rPr>
              <a:t>】</a:t>
            </a:r>
            <a:r>
              <a:rPr lang="en-US" altLang="zh-CN" sz="1800" b="1">
                <a:solidFill>
                  <a:srgbClr val="0000CC"/>
                </a:solidFill>
              </a:rPr>
              <a:t>▲</a:t>
            </a:r>
            <a:r>
              <a:rPr lang="zh-CN" altLang="en-US" sz="1800" b="1">
                <a:solidFill>
                  <a:srgbClr val="000000"/>
                </a:solidFill>
              </a:rPr>
              <a:t>当第一个读者在读文件时，后续读者也可进入临界区读该文件，后续写者不能写</a:t>
            </a:r>
            <a:r>
              <a:rPr lang="en-US" altLang="zh-CN" sz="1800" b="1">
                <a:solidFill>
                  <a:srgbClr val="000000"/>
                </a:solidFill>
              </a:rPr>
              <a:t>(</a:t>
            </a:r>
            <a:r>
              <a:rPr lang="zh-CN" altLang="en-US" sz="1800" b="1">
                <a:solidFill>
                  <a:srgbClr val="000000"/>
                </a:solidFill>
              </a:rPr>
              <a:t>在</a:t>
            </a:r>
            <a:r>
              <a:rPr lang="en-US" altLang="zh-CN" sz="1800" b="1">
                <a:solidFill>
                  <a:srgbClr val="000000"/>
                </a:solidFill>
              </a:rPr>
              <a:t>Wmutex</a:t>
            </a:r>
            <a:r>
              <a:rPr lang="zh-CN" altLang="en-US" sz="1800" b="1">
                <a:solidFill>
                  <a:srgbClr val="000000"/>
                </a:solidFill>
              </a:rPr>
              <a:t>上阻塞</a:t>
            </a:r>
            <a:r>
              <a:rPr lang="en-US" altLang="zh-CN" sz="1800" b="1">
                <a:solidFill>
                  <a:srgbClr val="000000"/>
                </a:solidFill>
              </a:rPr>
              <a:t>)</a:t>
            </a:r>
            <a:r>
              <a:rPr lang="zh-CN" altLang="en-US" sz="1800" b="1">
                <a:solidFill>
                  <a:srgbClr val="000000"/>
                </a:solidFill>
              </a:rPr>
              <a:t>；待所有读者退出时，由最后退出的读者唤醒一个写者。</a:t>
            </a:r>
          </a:p>
          <a:p>
            <a:pPr eaLnBrk="1" fontAlgn="base" hangingPunct="1">
              <a:spcBef>
                <a:spcPct val="0"/>
              </a:spcBef>
              <a:spcAft>
                <a:spcPct val="0"/>
              </a:spcAft>
            </a:pPr>
            <a:r>
              <a:rPr lang="zh-CN" altLang="en-US" sz="1800" b="1">
                <a:solidFill>
                  <a:srgbClr val="0000CC"/>
                </a:solidFill>
              </a:rPr>
              <a:t>▲</a:t>
            </a:r>
            <a:r>
              <a:rPr lang="zh-CN" altLang="en-US" sz="1800" b="1">
                <a:solidFill>
                  <a:srgbClr val="000000"/>
                </a:solidFill>
              </a:rPr>
              <a:t>当有一个写者在写时，后续写者不能写，在</a:t>
            </a:r>
            <a:r>
              <a:rPr lang="en-US" altLang="zh-CN" sz="1800" b="1">
                <a:solidFill>
                  <a:srgbClr val="000000"/>
                </a:solidFill>
              </a:rPr>
              <a:t>Wmutex</a:t>
            </a:r>
            <a:r>
              <a:rPr lang="zh-CN" altLang="en-US" sz="1800" b="1">
                <a:solidFill>
                  <a:srgbClr val="000000"/>
                </a:solidFill>
              </a:rPr>
              <a:t>上阻塞；后续读者不能读，其中第一个读者在</a:t>
            </a:r>
            <a:r>
              <a:rPr lang="en-US" altLang="zh-CN" sz="1800" b="1">
                <a:solidFill>
                  <a:srgbClr val="000000"/>
                </a:solidFill>
              </a:rPr>
              <a:t>Wmutex</a:t>
            </a:r>
            <a:r>
              <a:rPr lang="zh-CN" altLang="en-US" sz="1800" b="1">
                <a:solidFill>
                  <a:srgbClr val="000000"/>
                </a:solidFill>
              </a:rPr>
              <a:t>上阻塞，其余读者在</a:t>
            </a:r>
            <a:r>
              <a:rPr lang="en-US" altLang="zh-CN" sz="1800" b="1">
                <a:solidFill>
                  <a:srgbClr val="000000"/>
                </a:solidFill>
              </a:rPr>
              <a:t>Rmutex</a:t>
            </a:r>
            <a:r>
              <a:rPr lang="zh-CN" altLang="en-US" sz="1800" b="1">
                <a:solidFill>
                  <a:srgbClr val="000000"/>
                </a:solidFill>
              </a:rPr>
              <a:t>上阻塞。该写者退出时，唤醒一个写者或读者。</a:t>
            </a:r>
          </a:p>
        </p:txBody>
      </p:sp>
      <p:sp>
        <p:nvSpPr>
          <p:cNvPr id="147462" name="AutoShape 6"/>
          <p:cNvSpPr>
            <a:spLocks noChangeArrowheads="1"/>
          </p:cNvSpPr>
          <p:nvPr/>
        </p:nvSpPr>
        <p:spPr bwMode="auto">
          <a:xfrm>
            <a:off x="7315200" y="2133600"/>
            <a:ext cx="1676400" cy="1295400"/>
          </a:xfrm>
          <a:prstGeom prst="wedgeEllipseCallout">
            <a:avLst>
              <a:gd name="adj1" fmla="val -43750"/>
              <a:gd name="adj2" fmla="val 77083"/>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algn="ctr" fontAlgn="base">
              <a:spcBef>
                <a:spcPct val="0"/>
              </a:spcBef>
              <a:spcAft>
                <a:spcPct val="0"/>
              </a:spcAft>
            </a:pPr>
            <a:r>
              <a:rPr kumimoji="1" lang="zh-CN" altLang="en-US" sz="2800" b="1">
                <a:solidFill>
                  <a:srgbClr val="0000CC"/>
                </a:solidFill>
              </a:rPr>
              <a:t>读者</a:t>
            </a:r>
          </a:p>
          <a:p>
            <a:pPr algn="ctr" fontAlgn="base">
              <a:spcBef>
                <a:spcPct val="0"/>
              </a:spcBef>
              <a:spcAft>
                <a:spcPct val="0"/>
              </a:spcAft>
            </a:pPr>
            <a:r>
              <a:rPr kumimoji="1" lang="zh-CN" altLang="en-US" sz="2800" b="1">
                <a:solidFill>
                  <a:srgbClr val="0000CC"/>
                </a:solidFill>
              </a:rPr>
              <a:t>优先</a:t>
            </a:r>
          </a:p>
        </p:txBody>
      </p:sp>
    </p:spTree>
    <p:extLst>
      <p:ext uri="{BB962C8B-B14F-4D97-AF65-F5344CB8AC3E}">
        <p14:creationId xmlns:p14="http://schemas.microsoft.com/office/powerpoint/2010/main" val="229727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47461"/>
                                        </p:tgtEl>
                                        <p:attrNameLst>
                                          <p:attrName>style.visibility</p:attrName>
                                        </p:attrNameLst>
                                      </p:cBhvr>
                                      <p:to>
                                        <p:strVal val="visible"/>
                                      </p:to>
                                    </p:set>
                                  </p:childTnLst>
                                </p:cTn>
                              </p:par>
                            </p:childTnLst>
                          </p:cTn>
                        </p:par>
                        <p:par>
                          <p:cTn id="15" fill="hold" nodeType="afterGroup">
                            <p:stCondLst>
                              <p:cond delay="1500"/>
                            </p:stCondLst>
                            <p:childTnLst>
                              <p:par>
                                <p:cTn id="16" presetID="15" presetClass="entr" presetSubtype="0" fill="hold" grpId="0" nodeType="afterEffect">
                                  <p:stCondLst>
                                    <p:cond delay="0"/>
                                  </p:stCondLst>
                                  <p:childTnLst>
                                    <p:set>
                                      <p:cBhvr>
                                        <p:cTn id="17" dur="1" fill="hold">
                                          <p:stCondLst>
                                            <p:cond delay="0"/>
                                          </p:stCondLst>
                                        </p:cTn>
                                        <p:tgtEl>
                                          <p:spTgt spid="147462"/>
                                        </p:tgtEl>
                                        <p:attrNameLst>
                                          <p:attrName>style.visibility</p:attrName>
                                        </p:attrNameLst>
                                      </p:cBhvr>
                                      <p:to>
                                        <p:strVal val="visible"/>
                                      </p:to>
                                    </p:set>
                                    <p:anim calcmode="lin" valueType="num">
                                      <p:cBhvr>
                                        <p:cTn id="18" dur="1000" fill="hold"/>
                                        <p:tgtEl>
                                          <p:spTgt spid="147462"/>
                                        </p:tgtEl>
                                        <p:attrNameLst>
                                          <p:attrName>ppt_w</p:attrName>
                                        </p:attrNameLst>
                                      </p:cBhvr>
                                      <p:tavLst>
                                        <p:tav tm="0">
                                          <p:val>
                                            <p:fltVal val="0"/>
                                          </p:val>
                                        </p:tav>
                                        <p:tav tm="100000">
                                          <p:val>
                                            <p:strVal val="#ppt_w"/>
                                          </p:val>
                                        </p:tav>
                                      </p:tavLst>
                                    </p:anim>
                                    <p:anim calcmode="lin" valueType="num">
                                      <p:cBhvr>
                                        <p:cTn id="19" dur="1000" fill="hold"/>
                                        <p:tgtEl>
                                          <p:spTgt spid="147462"/>
                                        </p:tgtEl>
                                        <p:attrNameLst>
                                          <p:attrName>ppt_h</p:attrName>
                                        </p:attrNameLst>
                                      </p:cBhvr>
                                      <p:tavLst>
                                        <p:tav tm="0">
                                          <p:val>
                                            <p:fltVal val="0"/>
                                          </p:val>
                                        </p:tav>
                                        <p:tav tm="100000">
                                          <p:val>
                                            <p:strVal val="#ppt_h"/>
                                          </p:val>
                                        </p:tav>
                                      </p:tavLst>
                                    </p:anim>
                                    <p:anim calcmode="lin" valueType="num">
                                      <p:cBhvr>
                                        <p:cTn id="20" dur="1000" fill="hold"/>
                                        <p:tgtEl>
                                          <p:spTgt spid="14746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474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P spid="147461" grpId="0" animBg="1" autoUpdateAnimBg="0"/>
      <p:bldP spid="14746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724FAD1-8B46-448E-A3D9-885F29D439C9}" type="slidenum">
              <a:rPr lang="en-US" altLang="zh-CN"/>
              <a:pPr>
                <a:defRPr/>
              </a:pPr>
              <a:t>74</a:t>
            </a:fld>
            <a:endParaRPr lang="en-US" altLang="zh-CN"/>
          </a:p>
        </p:txBody>
      </p:sp>
      <p:sp>
        <p:nvSpPr>
          <p:cNvPr id="148482" name="Text Box 2"/>
          <p:cNvSpPr txBox="1">
            <a:spLocks noChangeArrowheads="1"/>
          </p:cNvSpPr>
          <p:nvPr/>
        </p:nvSpPr>
        <p:spPr bwMode="auto">
          <a:xfrm>
            <a:off x="609600" y="1066800"/>
            <a:ext cx="7772400"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上述算法实际上是</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优先读者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算法，当有读者正在读，且后续读者源源不断到来时，写者将长期得不到服务。写者</a:t>
            </a:r>
            <a:r>
              <a:rPr lang="zh-CN" altLang="en-US" sz="2800" b="1" dirty="0">
                <a:solidFill>
                  <a:srgbClr val="000000"/>
                </a:solidFill>
                <a:latin typeface="Times New Roman" pitchFamily="18" charset="0"/>
              </a:rPr>
              <a:t>“</a:t>
            </a:r>
            <a:r>
              <a:rPr lang="zh-CN" altLang="en-US" sz="2800" b="1" dirty="0">
                <a:solidFill>
                  <a:srgbClr val="CC33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000000"/>
                </a:solidFill>
                <a:latin typeface="宋体" pitchFamily="2" charset="-122"/>
              </a:rPr>
              <a:t>为此，可以考虑</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优先写者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的算法</a:t>
            </a:r>
            <a:r>
              <a:rPr lang="en-US" altLang="zh-CN" sz="2800" b="1" dirty="0">
                <a:solidFill>
                  <a:srgbClr val="000000"/>
                </a:solidFill>
                <a:latin typeface="Times New Roman" pitchFamily="18" charset="0"/>
              </a:rPr>
              <a:t>——</a:t>
            </a:r>
            <a:r>
              <a:rPr lang="zh-CN" altLang="en-US" sz="2800" b="1" dirty="0">
                <a:solidFill>
                  <a:srgbClr val="CC3300"/>
                </a:solidFill>
                <a:latin typeface="楷体_GB2312" pitchFamily="49" charset="-122"/>
                <a:ea typeface="楷体_GB2312" pitchFamily="49" charset="-122"/>
              </a:rPr>
              <a:t>当有写者要写时，待目前正在读的读者读完后，立即让写者去写（</a:t>
            </a:r>
            <a:r>
              <a:rPr lang="zh-CN" altLang="en-US" sz="2800" b="1" dirty="0">
                <a:solidFill>
                  <a:srgbClr val="CC3300"/>
                </a:solidFill>
                <a:latin typeface="黑体" pitchFamily="2" charset="-122"/>
                <a:ea typeface="黑体" pitchFamily="2" charset="-122"/>
              </a:rPr>
              <a:t>即一旦有写者到达，后续的读者都必须等待，而无论是否有读者在读文件</a:t>
            </a:r>
            <a:r>
              <a:rPr lang="zh-CN" altLang="en-US" sz="2800" b="1" dirty="0">
                <a:solidFill>
                  <a:srgbClr val="CC3300"/>
                </a:solidFill>
                <a:latin typeface="楷体_GB2312" pitchFamily="49" charset="-122"/>
                <a:ea typeface="楷体_GB2312" pitchFamily="49" charset="-122"/>
              </a:rPr>
              <a:t>）</a:t>
            </a:r>
            <a:r>
              <a:rPr lang="zh-CN" altLang="en-US" sz="2800" b="1" dirty="0" smtClean="0">
                <a:solidFill>
                  <a:srgbClr val="000000"/>
                </a:solidFill>
                <a:latin typeface="宋体" pitchFamily="2" charset="-122"/>
              </a:rPr>
              <a:t>。</a:t>
            </a:r>
            <a:endParaRPr lang="zh-CN" altLang="en-US" sz="2800" b="1" dirty="0">
              <a:solidFill>
                <a:srgbClr val="000000"/>
              </a:solidFill>
            </a:endParaRPr>
          </a:p>
        </p:txBody>
      </p:sp>
      <p:sp>
        <p:nvSpPr>
          <p:cNvPr id="148483" name="Text Box 3"/>
          <p:cNvSpPr txBox="1">
            <a:spLocks noChangeArrowheads="1"/>
          </p:cNvSpPr>
          <p:nvPr/>
        </p:nvSpPr>
        <p:spPr bwMode="auto">
          <a:xfrm>
            <a:off x="1066800" y="4953000"/>
            <a:ext cx="7315200" cy="1565275"/>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可以增加一个互斥信号量</a:t>
            </a:r>
            <a:r>
              <a:rPr lang="en-US" altLang="zh-CN" b="1">
                <a:solidFill>
                  <a:srgbClr val="000000"/>
                </a:solidFill>
                <a:latin typeface="Times New Roman" pitchFamily="18" charset="0"/>
                <a:ea typeface="楷体_GB2312" pitchFamily="49" charset="-122"/>
              </a:rPr>
              <a:t>W</a:t>
            </a:r>
            <a:r>
              <a:rPr lang="zh-CN" altLang="en-US" b="1">
                <a:solidFill>
                  <a:srgbClr val="000000"/>
                </a:solidFill>
                <a:latin typeface="Times New Roman" pitchFamily="18" charset="0"/>
                <a:ea typeface="楷体_GB2312" pitchFamily="49" charset="-122"/>
              </a:rPr>
              <a:t>，用于在写进程到达时封锁后续的读者进程</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读者进程进入时访问</a:t>
            </a:r>
            <a:r>
              <a:rPr lang="en-US" altLang="zh-CN" b="1">
                <a:solidFill>
                  <a:srgbClr val="000000"/>
                </a:solidFill>
                <a:latin typeface="Times New Roman" pitchFamily="18" charset="0"/>
                <a:ea typeface="楷体_GB2312" pitchFamily="49" charset="-122"/>
              </a:rPr>
              <a:t>Rcouter</a:t>
            </a:r>
            <a:r>
              <a:rPr lang="zh-CN" altLang="en-US" b="1">
                <a:solidFill>
                  <a:srgbClr val="000000"/>
                </a:solidFill>
                <a:latin typeface="Times New Roman" pitchFamily="18" charset="0"/>
                <a:ea typeface="楷体_GB2312" pitchFamily="49" charset="-122"/>
              </a:rPr>
              <a:t>时</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；写者进入临界区时，增加执行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 </a:t>
            </a:r>
          </a:p>
        </p:txBody>
      </p:sp>
      <p:sp>
        <p:nvSpPr>
          <p:cNvPr id="148484" name="AutoShape 4"/>
          <p:cNvSpPr>
            <a:spLocks noChangeArrowheads="1"/>
          </p:cNvSpPr>
          <p:nvPr/>
        </p:nvSpPr>
        <p:spPr bwMode="auto">
          <a:xfrm rot="1800000">
            <a:off x="4724400" y="4572000"/>
            <a:ext cx="1143000" cy="304800"/>
          </a:xfrm>
          <a:prstGeom prst="curvedDownArrow">
            <a:avLst>
              <a:gd name="adj1" fmla="val 75000"/>
              <a:gd name="adj2" fmla="val 150000"/>
              <a:gd name="adj3" fmla="val 33333"/>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algn="ctr" fontAlgn="base">
              <a:spcBef>
                <a:spcPct val="50000"/>
              </a:spcBef>
              <a:spcAft>
                <a:spcPct val="0"/>
              </a:spcAft>
            </a:pPr>
            <a:endParaRPr kumimoji="1" lang="zh-CN" altLang="zh-CN" sz="2400" b="1">
              <a:solidFill>
                <a:srgbClr val="000000"/>
              </a:solidFill>
            </a:endParaRPr>
          </a:p>
        </p:txBody>
      </p:sp>
    </p:spTree>
    <p:extLst>
      <p:ext uri="{BB962C8B-B14F-4D97-AF65-F5344CB8AC3E}">
        <p14:creationId xmlns:p14="http://schemas.microsoft.com/office/powerpoint/2010/main" val="2814017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up)">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Effect transition="in" filter="wipe(up)">
                                      <p:cBhvr>
                                        <p:cTn id="12" dur="500"/>
                                        <p:tgtEl>
                                          <p:spTgt spid="14848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8483"/>
                                        </p:tgtEl>
                                        <p:attrNameLst>
                                          <p:attrName>style.visibility</p:attrName>
                                        </p:attrNameLst>
                                      </p:cBhvr>
                                      <p:to>
                                        <p:strVal val="visible"/>
                                      </p:to>
                                    </p:set>
                                    <p:animEffect transition="in" filter="wipe(up)">
                                      <p:cBhvr>
                                        <p:cTn id="16"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nimBg="1"/>
      <p:bldP spid="14848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75</a:t>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写者问题可描述如下：</a:t>
            </a:r>
            <a:r>
              <a:rPr lang="zh-CN" altLang="en-US" sz="2800" b="1" dirty="0">
                <a:solidFill>
                  <a:srgbClr val="000000"/>
                </a:solidFill>
              </a:rPr>
              <a:t> </a:t>
            </a:r>
          </a:p>
        </p:txBody>
      </p:sp>
      <p:sp>
        <p:nvSpPr>
          <p:cNvPr id="147459" name="Text Box 3"/>
          <p:cNvSpPr txBox="1">
            <a:spLocks noChangeArrowheads="1"/>
          </p:cNvSpPr>
          <p:nvPr/>
        </p:nvSpPr>
        <p:spPr bwMode="auto">
          <a:xfrm>
            <a:off x="381000" y="1124744"/>
            <a:ext cx="4335016" cy="5326716"/>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CC"/>
                </a:solidFill>
              </a:rPr>
              <a:t>semaphore </a:t>
            </a:r>
            <a:r>
              <a:rPr lang="en-US" altLang="zh-CN" sz="2000" b="1" dirty="0" err="1">
                <a:solidFill>
                  <a:srgbClr val="0000CC"/>
                </a:solidFill>
              </a:rPr>
              <a:t>Wmutex</a:t>
            </a:r>
            <a:r>
              <a:rPr lang="zh-CN" altLang="en-US" sz="2000" b="1" dirty="0">
                <a:solidFill>
                  <a:srgbClr val="0000CC"/>
                </a:solidFill>
                <a:latin typeface="Times New Roman" pitchFamily="18" charset="0"/>
              </a:rPr>
              <a:t>，</a:t>
            </a:r>
            <a:r>
              <a:rPr lang="en-US" altLang="zh-CN" sz="2000" b="1" dirty="0" err="1" smtClean="0">
                <a:solidFill>
                  <a:srgbClr val="0000CC"/>
                </a:solidFill>
              </a:rPr>
              <a:t>Rmutex</a:t>
            </a:r>
            <a:r>
              <a:rPr lang="zh-CN" altLang="en-US" sz="2000" b="1" dirty="0" smtClean="0">
                <a:solidFill>
                  <a:srgbClr val="0000CC"/>
                </a:solidFill>
              </a:rPr>
              <a:t>，</a:t>
            </a:r>
            <a:r>
              <a:rPr lang="en-US" altLang="zh-CN" sz="2000" b="1" dirty="0" smtClean="0">
                <a:solidFill>
                  <a:srgbClr val="0000CC"/>
                </a:solidFill>
              </a:rPr>
              <a:t>w;</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Rcounter</a:t>
            </a:r>
            <a:r>
              <a:rPr lang="en-US" altLang="zh-CN" sz="2000" b="1" dirty="0">
                <a:solidFill>
                  <a:srgbClr val="0000CC"/>
                </a:solidFill>
              </a:rPr>
              <a:t> = 0</a:t>
            </a:r>
            <a:r>
              <a:rPr lang="en-US" altLang="zh-CN" sz="2000" b="1" dirty="0" smtClean="0">
                <a:solidFill>
                  <a:srgbClr val="0000CC"/>
                </a:solidFill>
              </a:rPr>
              <a:t>; </a:t>
            </a:r>
            <a:r>
              <a:rPr lang="en-US" altLang="zh-CN" sz="2000" b="1" dirty="0" err="1" smtClean="0">
                <a:solidFill>
                  <a:srgbClr val="0000CC"/>
                </a:solidFill>
              </a:rPr>
              <a:t>w.value</a:t>
            </a:r>
            <a:r>
              <a:rPr lang="en-US" altLang="zh-CN" sz="2000" b="1" dirty="0" smtClean="0">
                <a:solidFill>
                  <a:srgbClr val="0000CC"/>
                </a:solidFill>
              </a:rPr>
              <a:t>=1;</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Wmutex.value</a:t>
            </a:r>
            <a:r>
              <a:rPr lang="en-US" altLang="zh-CN" sz="2000" b="1" dirty="0">
                <a:solidFill>
                  <a:srgbClr val="0000CC"/>
                </a:solidFill>
              </a:rPr>
              <a:t>=</a:t>
            </a:r>
            <a:r>
              <a:rPr lang="en-US" altLang="zh-CN" sz="2000" b="1" dirty="0" err="1">
                <a:solidFill>
                  <a:srgbClr val="0000CC"/>
                </a:solidFill>
              </a:rPr>
              <a:t>Rmutex.value</a:t>
            </a:r>
            <a:r>
              <a:rPr lang="en-US" altLang="zh-CN" sz="2000" b="1" dirty="0">
                <a:solidFill>
                  <a:srgbClr val="0000CC"/>
                </a:solidFill>
              </a:rPr>
              <a:t>=1;</a:t>
            </a:r>
            <a:r>
              <a:rPr lang="en-US" altLang="zh-CN" sz="2000" b="1" dirty="0">
                <a:solidFill>
                  <a:srgbClr val="000000"/>
                </a:solidFill>
              </a:rPr>
              <a:t> </a:t>
            </a:r>
          </a:p>
          <a:p>
            <a:pPr algn="just" eaLnBrk="1" fontAlgn="base" hangingPunct="1">
              <a:spcBef>
                <a:spcPct val="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Reader</a:t>
            </a:r>
            <a:r>
              <a:rPr lang="en-US" altLang="zh-CN" sz="2000" b="1" baseline="-30000" dirty="0" err="1">
                <a:solidFill>
                  <a:srgbClr val="000000"/>
                </a:solidFill>
              </a:rPr>
              <a:t>i</a:t>
            </a:r>
            <a:r>
              <a:rPr lang="en-US" altLang="zh-CN" sz="2000" b="1" dirty="0">
                <a:solidFill>
                  <a:srgbClr val="000000"/>
                </a:solidFill>
              </a:rPr>
              <a:t> (</a:t>
            </a:r>
            <a:r>
              <a:rPr lang="en-US" altLang="zh-CN" sz="2000" b="1" dirty="0" err="1">
                <a:solidFill>
                  <a:srgbClr val="000000"/>
                </a:solidFill>
              </a:rPr>
              <a:t>i</a:t>
            </a:r>
            <a:r>
              <a:rPr lang="en-US" altLang="zh-CN" sz="2000" b="1" dirty="0">
                <a:solidFill>
                  <a:srgbClr val="000000"/>
                </a:solidFill>
              </a:rPr>
              <a:t> = 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000000"/>
                </a:solidFill>
              </a:rPr>
              <a:t>wait(w);	</a:t>
            </a:r>
            <a:r>
              <a:rPr lang="en-US" altLang="zh-CN" sz="2000" b="1" dirty="0" smtClean="0">
                <a:solidFill>
                  <a:srgbClr val="00B050"/>
                </a:solidFill>
              </a:rPr>
              <a:t>//</a:t>
            </a:r>
            <a:r>
              <a:rPr lang="zh-CN" altLang="en-US" sz="2000" b="1" dirty="0" smtClean="0">
                <a:solidFill>
                  <a:srgbClr val="00B050"/>
                </a:solidFill>
              </a:rPr>
              <a:t>新增内容</a:t>
            </a:r>
            <a:endParaRPr lang="en-US" altLang="zh-CN" sz="2000" b="1" dirty="0">
              <a:solidFill>
                <a:srgbClr val="00B050"/>
              </a:solidFill>
            </a:endParaRPr>
          </a:p>
          <a:p>
            <a:pPr algn="just" eaLnBrk="1" fontAlgn="base" hangingPunct="1">
              <a:spcBef>
                <a:spcPct val="0"/>
              </a:spcBef>
              <a:spcAft>
                <a:spcPct val="0"/>
              </a:spcAft>
            </a:pPr>
            <a:r>
              <a:rPr lang="en-US" altLang="zh-CN" sz="2000" b="1" dirty="0">
                <a:solidFill>
                  <a:srgbClr val="000000"/>
                </a:solidFill>
              </a:rPr>
              <a:t>wait(</a:t>
            </a:r>
            <a:r>
              <a:rPr lang="en-US" altLang="zh-CN" sz="2000" b="1" dirty="0" err="1">
                <a:solidFill>
                  <a:srgbClr val="000000"/>
                </a:solidFill>
              </a:rPr>
              <a:t>Rmutex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CC6600"/>
                </a:solidFill>
              </a:rPr>
              <a:t>if(</a:t>
            </a:r>
            <a:r>
              <a:rPr lang="en-US" altLang="zh-CN" sz="2000" b="1" dirty="0" err="1">
                <a:solidFill>
                  <a:srgbClr val="CC6600"/>
                </a:solidFill>
              </a:rPr>
              <a:t>Rcounter</a:t>
            </a:r>
            <a:r>
              <a:rPr lang="en-US" altLang="zh-CN" sz="2000" b="1" dirty="0">
                <a:solidFill>
                  <a:srgbClr val="CC6600"/>
                </a:solidFill>
              </a:rPr>
              <a:t>==0) wait(</a:t>
            </a:r>
            <a:r>
              <a:rPr lang="en-US" altLang="zh-CN" sz="2000" b="1" dirty="0" err="1">
                <a:solidFill>
                  <a:srgbClr val="CC6600"/>
                </a:solidFill>
              </a:rPr>
              <a:t>Wmutex</a:t>
            </a:r>
            <a:r>
              <a:rPr lang="en-US" altLang="zh-CN" sz="2000" b="1" dirty="0">
                <a:solidFill>
                  <a:srgbClr val="CC6600"/>
                </a:solidFill>
              </a:rPr>
              <a:t>);</a:t>
            </a:r>
          </a:p>
          <a:p>
            <a:pPr algn="just" eaLnBrk="1" fontAlgn="base" hangingPunct="1">
              <a:spcBef>
                <a:spcPct val="0"/>
              </a:spcBef>
              <a:spcAft>
                <a:spcPct val="0"/>
              </a:spcAft>
            </a:pPr>
            <a:r>
              <a:rPr lang="en-US" altLang="zh-CN" sz="2000" b="1" dirty="0" err="1">
                <a:solidFill>
                  <a:srgbClr val="CC6600"/>
                </a:solidFill>
              </a:rPr>
              <a:t>Rcounter</a:t>
            </a:r>
            <a:r>
              <a:rPr lang="en-US" altLang="zh-CN" sz="2000" b="1" dirty="0">
                <a:solidFill>
                  <a:srgbClr val="CC6600"/>
                </a:solidFill>
              </a:rPr>
              <a:t> = </a:t>
            </a:r>
            <a:r>
              <a:rPr lang="en-US" altLang="zh-CN" sz="2000" b="1" dirty="0" err="1">
                <a:solidFill>
                  <a:srgbClr val="CC6600"/>
                </a:solidFill>
              </a:rPr>
              <a:t>Rcounter</a:t>
            </a:r>
            <a:r>
              <a:rPr lang="en-US" altLang="zh-CN" sz="2000" b="1" dirty="0">
                <a:solidFill>
                  <a:srgbClr val="CC6600"/>
                </a:solidFill>
              </a:rPr>
              <a:t> + 1;</a:t>
            </a:r>
          </a:p>
          <a:p>
            <a:pPr algn="just" eaLnBrk="1" fontAlgn="base" hangingPunct="1">
              <a:spcBef>
                <a:spcPct val="0"/>
              </a:spcBef>
              <a:spcAft>
                <a:spcPct val="0"/>
              </a:spcAft>
            </a:pPr>
            <a:r>
              <a:rPr lang="en-US" altLang="zh-CN" sz="2000" b="1" dirty="0">
                <a:solidFill>
                  <a:srgbClr val="000000"/>
                </a:solidFill>
              </a:rPr>
              <a:t>signal(</a:t>
            </a:r>
            <a:r>
              <a:rPr lang="en-US" altLang="zh-CN" sz="2000" b="1" dirty="0" err="1">
                <a:solidFill>
                  <a:srgbClr val="000000"/>
                </a:solidFill>
              </a:rPr>
              <a:t>Rmutex</a:t>
            </a:r>
            <a:r>
              <a:rPr lang="en-US" altLang="zh-CN" sz="2000" b="1" dirty="0" smtClean="0">
                <a:solidFill>
                  <a:srgbClr val="000000"/>
                </a:solidFill>
              </a:rPr>
              <a:t>);</a:t>
            </a:r>
          </a:p>
          <a:p>
            <a:pPr algn="just" eaLnBrk="1" fontAlgn="base" hangingPunct="1">
              <a:spcBef>
                <a:spcPct val="0"/>
              </a:spcBef>
              <a:spcAft>
                <a:spcPct val="0"/>
              </a:spcAft>
            </a:pPr>
            <a:r>
              <a:rPr lang="en-US" altLang="zh-CN" sz="2000" b="1" dirty="0">
                <a:solidFill>
                  <a:srgbClr val="000000"/>
                </a:solidFill>
              </a:rPr>
              <a:t>s</a:t>
            </a:r>
            <a:r>
              <a:rPr lang="en-US" altLang="zh-CN" sz="2000" b="1" dirty="0" smtClean="0">
                <a:solidFill>
                  <a:srgbClr val="000000"/>
                </a:solidFill>
              </a:rPr>
              <a:t>ignal(w);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latin typeface="Times New Roman" pitchFamily="18" charset="0"/>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Reading;</a:t>
            </a:r>
          </a:p>
          <a:p>
            <a:pPr algn="just" eaLnBrk="1" fontAlgn="base" hangingPunct="1">
              <a:spcBef>
                <a:spcPct val="0"/>
              </a:spcBef>
              <a:spcAft>
                <a:spcPct val="0"/>
              </a:spcAft>
            </a:pPr>
            <a:r>
              <a:rPr lang="en-US" altLang="zh-CN" sz="2000" b="1" dirty="0" smtClean="0">
                <a:solidFill>
                  <a:srgbClr val="000000"/>
                </a:solidFill>
                <a:latin typeface="Times New Roman" pitchFamily="18" charset="0"/>
              </a:rPr>
              <a:t>…</a:t>
            </a:r>
          </a:p>
          <a:p>
            <a:pPr algn="just" eaLnBrk="1" fontAlgn="base" hangingPunct="1">
              <a:spcBef>
                <a:spcPct val="0"/>
              </a:spcBef>
              <a:spcAft>
                <a:spcPct val="0"/>
              </a:spcAft>
            </a:pPr>
            <a:endParaRPr lang="en-US" altLang="zh-CN" sz="2000" b="1" dirty="0">
              <a:solidFill>
                <a:srgbClr val="000000"/>
              </a:solidFill>
            </a:endParaRPr>
          </a:p>
        </p:txBody>
      </p:sp>
      <p:sp>
        <p:nvSpPr>
          <p:cNvPr id="147460" name="Text Box 4"/>
          <p:cNvSpPr txBox="1">
            <a:spLocks noChangeArrowheads="1"/>
          </p:cNvSpPr>
          <p:nvPr/>
        </p:nvSpPr>
        <p:spPr bwMode="auto">
          <a:xfrm>
            <a:off x="4788024" y="1124744"/>
            <a:ext cx="4114800" cy="5326716"/>
          </a:xfrm>
          <a:prstGeom prst="rect">
            <a:avLst/>
          </a:prstGeom>
          <a:solidFill>
            <a:schemeClr val="bg2"/>
          </a:solidFill>
          <a:ln w="12700">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smtClean="0">
                <a:solidFill>
                  <a:srgbClr val="000000"/>
                </a:solidFill>
              </a:rPr>
              <a:t>    ….</a:t>
            </a:r>
          </a:p>
          <a:p>
            <a:pPr algn="just" eaLnBrk="1" fontAlgn="base" hangingPunct="1">
              <a:spcBef>
                <a:spcPct val="0"/>
              </a:spcBef>
              <a:spcAft>
                <a:spcPct val="0"/>
              </a:spcAft>
            </a:pPr>
            <a:r>
              <a:rPr lang="en-US" altLang="zh-CN" sz="2000" b="1" dirty="0">
                <a:solidFill>
                  <a:srgbClr val="000000"/>
                </a:solidFill>
              </a:rPr>
              <a:t> </a:t>
            </a:r>
            <a:r>
              <a:rPr lang="en-US" altLang="zh-CN" sz="2000" b="1" dirty="0" smtClean="0">
                <a:solidFill>
                  <a:srgbClr val="000000"/>
                </a:solidFill>
              </a:rPr>
              <a:t>   wait(</a:t>
            </a:r>
            <a:r>
              <a:rPr lang="en-US" altLang="zh-CN" sz="2000" b="1" dirty="0" err="1" smtClean="0">
                <a:solidFill>
                  <a:srgbClr val="000000"/>
                </a:solidFill>
              </a:rPr>
              <a:t>Rmutex</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CC6600"/>
                </a:solidFill>
              </a:rPr>
              <a:t>    </a:t>
            </a:r>
            <a:r>
              <a:rPr lang="en-US" altLang="zh-CN" sz="2000" b="1" dirty="0" err="1" smtClean="0">
                <a:solidFill>
                  <a:srgbClr val="CC6600"/>
                </a:solidFill>
              </a:rPr>
              <a:t>Rcounter</a:t>
            </a:r>
            <a:r>
              <a:rPr lang="en-US" altLang="zh-CN" sz="2000" b="1" dirty="0" smtClean="0">
                <a:solidFill>
                  <a:srgbClr val="CC6600"/>
                </a:solidFill>
              </a:rPr>
              <a:t> </a:t>
            </a:r>
            <a:r>
              <a:rPr lang="en-US" altLang="zh-CN" sz="2000" b="1" dirty="0">
                <a:solidFill>
                  <a:srgbClr val="CC6600"/>
                </a:solidFill>
              </a:rPr>
              <a:t>= </a:t>
            </a:r>
            <a:r>
              <a:rPr lang="en-US" altLang="zh-CN" sz="2000" b="1" dirty="0" err="1">
                <a:solidFill>
                  <a:srgbClr val="CC6600"/>
                </a:solidFill>
              </a:rPr>
              <a:t>Rcounter</a:t>
            </a:r>
            <a:r>
              <a:rPr lang="en-US" altLang="zh-CN" sz="2000" b="1" dirty="0">
                <a:solidFill>
                  <a:srgbClr val="CC6600"/>
                </a:solidFill>
              </a:rPr>
              <a:t> – 1;</a:t>
            </a:r>
          </a:p>
          <a:p>
            <a:pPr algn="just" eaLnBrk="1" fontAlgn="base" hangingPunct="1">
              <a:spcBef>
                <a:spcPct val="0"/>
              </a:spcBef>
              <a:spcAft>
                <a:spcPct val="0"/>
              </a:spcAft>
            </a:pPr>
            <a:r>
              <a:rPr lang="en-US" altLang="zh-CN" sz="2000" b="1" dirty="0" smtClean="0">
                <a:solidFill>
                  <a:srgbClr val="CC6600"/>
                </a:solidFill>
              </a:rPr>
              <a:t>    if(</a:t>
            </a:r>
            <a:r>
              <a:rPr lang="en-US" altLang="zh-CN" sz="2000" b="1" dirty="0" err="1" smtClean="0">
                <a:solidFill>
                  <a:srgbClr val="CC6600"/>
                </a:solidFill>
              </a:rPr>
              <a:t>Rcounter</a:t>
            </a:r>
            <a:r>
              <a:rPr lang="en-US" altLang="zh-CN" sz="2000" b="1" dirty="0">
                <a:solidFill>
                  <a:srgbClr val="CC6600"/>
                </a:solidFill>
              </a:rPr>
              <a:t>==0</a:t>
            </a:r>
            <a:r>
              <a:rPr lang="en-US" altLang="zh-CN" sz="2000" b="1" dirty="0" smtClean="0">
                <a:solidFill>
                  <a:srgbClr val="CC6600"/>
                </a:solidFill>
              </a:rPr>
              <a:t>)</a:t>
            </a:r>
          </a:p>
          <a:p>
            <a:pPr algn="just" eaLnBrk="1" fontAlgn="base" hangingPunct="1">
              <a:spcBef>
                <a:spcPct val="0"/>
              </a:spcBef>
              <a:spcAft>
                <a:spcPct val="0"/>
              </a:spcAft>
            </a:pPr>
            <a:r>
              <a:rPr lang="en-US" altLang="zh-CN" sz="2000" b="1" dirty="0">
                <a:solidFill>
                  <a:srgbClr val="CC6600"/>
                </a:solidFill>
              </a:rPr>
              <a:t> </a:t>
            </a:r>
            <a:r>
              <a:rPr lang="en-US" altLang="zh-CN" sz="2000" b="1" dirty="0" smtClean="0">
                <a:solidFill>
                  <a:srgbClr val="CC6600"/>
                </a:solidFill>
              </a:rPr>
              <a:t>       signal(</a:t>
            </a:r>
            <a:r>
              <a:rPr lang="en-US" altLang="zh-CN" sz="2000" b="1" dirty="0" err="1" smtClean="0">
                <a:solidFill>
                  <a:srgbClr val="CC6600"/>
                </a:solidFill>
              </a:rPr>
              <a:t>Wmutex</a:t>
            </a:r>
            <a:r>
              <a:rPr lang="en-US" altLang="zh-CN" sz="2000" b="1" dirty="0">
                <a:solidFill>
                  <a:srgbClr val="CC6600"/>
                </a:solidFill>
              </a:rPr>
              <a:t>);</a:t>
            </a:r>
          </a:p>
          <a:p>
            <a:pPr algn="just" eaLnBrk="1" fontAlgn="base" hangingPunct="1">
              <a:spcBef>
                <a:spcPct val="0"/>
              </a:spcBef>
              <a:spcAft>
                <a:spcPct val="0"/>
              </a:spcAft>
            </a:pPr>
            <a:r>
              <a:rPr lang="en-US" altLang="zh-CN" sz="2000" b="1" dirty="0" smtClean="0">
                <a:solidFill>
                  <a:srgbClr val="000000"/>
                </a:solidFill>
              </a:rPr>
              <a:t>    signal(</a:t>
            </a:r>
            <a:r>
              <a:rPr lang="en-US" altLang="zh-CN" sz="2000" b="1" dirty="0" err="1" smtClean="0">
                <a:solidFill>
                  <a:srgbClr val="000000"/>
                </a:solidFill>
              </a:rPr>
              <a:t>Rmutex</a:t>
            </a:r>
            <a:r>
              <a:rPr lang="en-US" altLang="zh-CN" sz="2000" b="1" dirty="0">
                <a:solidFill>
                  <a:srgbClr val="000000"/>
                </a:solidFill>
              </a:rPr>
              <a:t>);</a:t>
            </a:r>
          </a:p>
          <a:p>
            <a:pPr eaLnBrk="1" fontAlgn="base" hangingPunct="1">
              <a:spcBef>
                <a:spcPct val="0"/>
              </a:spcBef>
              <a:spcAft>
                <a:spcPct val="0"/>
              </a:spcAft>
            </a:pPr>
            <a:r>
              <a:rPr lang="en-US" altLang="zh-CN" sz="2000" b="1" dirty="0">
                <a:solidFill>
                  <a:srgbClr val="000000"/>
                </a:solidFill>
              </a:rPr>
              <a:t>} </a:t>
            </a:r>
          </a:p>
          <a:p>
            <a:pPr algn="just" eaLnBrk="1" fontAlgn="base" hangingPunct="1">
              <a:spcBef>
                <a:spcPct val="0"/>
              </a:spcBef>
              <a:spcAft>
                <a:spcPct val="0"/>
              </a:spcAft>
            </a:pP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wait(w</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signal(w</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a:t>
            </a: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Tree>
    <p:extLst>
      <p:ext uri="{BB962C8B-B14F-4D97-AF65-F5344CB8AC3E}">
        <p14:creationId xmlns:p14="http://schemas.microsoft.com/office/powerpoint/2010/main" val="2731922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A279655-A9B5-46CB-9F5D-28A577937A32}" type="slidenum">
              <a:rPr lang="en-US" altLang="zh-CN"/>
              <a:pPr/>
              <a:t>76</a:t>
            </a:fld>
            <a:endParaRPr lang="en-US" altLang="zh-CN"/>
          </a:p>
        </p:txBody>
      </p:sp>
      <p:sp>
        <p:nvSpPr>
          <p:cNvPr id="907266" name="Text Box 2"/>
          <p:cNvSpPr txBox="1">
            <a:spLocks noChangeArrowheads="1"/>
          </p:cNvSpPr>
          <p:nvPr/>
        </p:nvSpPr>
        <p:spPr bwMode="auto">
          <a:xfrm>
            <a:off x="503238" y="512763"/>
            <a:ext cx="8208962"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4000">
                <a:solidFill>
                  <a:srgbClr val="0000FF"/>
                </a:solidFill>
              </a:rPr>
              <a:t>【</a:t>
            </a:r>
            <a:r>
              <a:rPr lang="zh-CN" altLang="en-US" sz="4000">
                <a:solidFill>
                  <a:srgbClr val="0000FF"/>
                </a:solidFill>
                <a:ea typeface="黑体" panose="02010609060101010101" pitchFamily="49" charset="-122"/>
              </a:rPr>
              <a:t>讨论</a:t>
            </a:r>
            <a:r>
              <a:rPr lang="en-US" altLang="zh-CN" sz="4000">
                <a:solidFill>
                  <a:srgbClr val="0000FF"/>
                </a:solidFill>
              </a:rPr>
              <a:t>】</a:t>
            </a:r>
          </a:p>
          <a:p>
            <a:pPr algn="just"/>
            <a:r>
              <a:rPr lang="zh-CN" altLang="en-US" sz="3200">
                <a:ea typeface="仿宋_GB2312" pitchFamily="49" charset="-122"/>
              </a:rPr>
              <a:t>上述算法执行时，当一个写者进程写完时，可能唤醒后一个写者，也可能唤醒第一个在</a:t>
            </a:r>
            <a:r>
              <a:rPr lang="en-US" altLang="zh-CN" sz="3200">
                <a:ea typeface="仿宋_GB2312" pitchFamily="49" charset="-122"/>
              </a:rPr>
              <a:t>W</a:t>
            </a:r>
            <a:r>
              <a:rPr lang="zh-CN" altLang="en-US" sz="3200">
                <a:ea typeface="仿宋_GB2312" pitchFamily="49" charset="-122"/>
              </a:rPr>
              <a:t>上阻塞是读者进程。要使一个写者写完离开临界区时，若有别的写者，则唤醒一个写者；若无写者等待时，才唤醒一个读者，可以采用下面的算法</a:t>
            </a:r>
            <a:r>
              <a:rPr lang="en-US" altLang="zh-CN" sz="3200">
                <a:ea typeface="仿宋_GB2312" pitchFamily="49" charset="-122"/>
              </a:rPr>
              <a:t>(</a:t>
            </a:r>
            <a:r>
              <a:rPr lang="zh-CN" altLang="en-US" sz="3200">
                <a:ea typeface="仿宋_GB2312" pitchFamily="49" charset="-122"/>
              </a:rPr>
              <a:t>该算法中，写者也需计数，最后一个离开的写者才唤醒读者</a:t>
            </a:r>
            <a:r>
              <a:rPr lang="en-US" altLang="zh-CN" sz="3200">
                <a:ea typeface="仿宋_GB2312" pitchFamily="49" charset="-122"/>
              </a:rPr>
              <a:t>)</a:t>
            </a:r>
            <a:r>
              <a:rPr lang="zh-CN" altLang="en-US" sz="3200">
                <a:ea typeface="仿宋_GB2312" pitchFamily="49" charset="-122"/>
              </a:rPr>
              <a:t>。</a:t>
            </a:r>
            <a:r>
              <a:rPr lang="zh-CN" altLang="en-US" sz="3200"/>
              <a:t> </a:t>
            </a:r>
          </a:p>
        </p:txBody>
      </p:sp>
    </p:spTree>
    <p:extLst>
      <p:ext uri="{BB962C8B-B14F-4D97-AF65-F5344CB8AC3E}">
        <p14:creationId xmlns:p14="http://schemas.microsoft.com/office/powerpoint/2010/main" val="25700074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D1D8777-E8F4-476E-BF88-DEBC620753D7}" type="slidenum">
              <a:rPr lang="en-US" altLang="zh-CN"/>
              <a:pPr/>
              <a:t>77</a:t>
            </a:fld>
            <a:endParaRPr lang="en-US" altLang="zh-CN"/>
          </a:p>
        </p:txBody>
      </p:sp>
      <p:sp>
        <p:nvSpPr>
          <p:cNvPr id="151554" name="Text Box 2"/>
          <p:cNvSpPr txBox="1">
            <a:spLocks noChangeArrowheads="1"/>
          </p:cNvSpPr>
          <p:nvPr/>
        </p:nvSpPr>
        <p:spPr bwMode="auto">
          <a:xfrm>
            <a:off x="434975" y="835025"/>
            <a:ext cx="8348663"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Rsem1</a:t>
            </a:r>
            <a:r>
              <a:rPr kumimoji="1" lang="zh-CN" altLang="en-US" sz="2600">
                <a:latin typeface="Times New Roman" panose="02020603050405020304" pitchFamily="18" charset="0"/>
              </a:rPr>
              <a:t>：第一个写者进程执行</a:t>
            </a:r>
            <a:r>
              <a:rPr kumimoji="1" lang="en-US" altLang="zh-CN" sz="2600">
                <a:latin typeface="Times New Roman" panose="02020603050405020304" pitchFamily="18" charset="0"/>
              </a:rPr>
              <a:t>wait(Rsem1)</a:t>
            </a:r>
            <a:r>
              <a:rPr kumimoji="1" lang="zh-CN" altLang="en-US" sz="2600">
                <a:latin typeface="Times New Roman" panose="02020603050405020304" pitchFamily="18" charset="0"/>
              </a:rPr>
              <a:t>操作，用于封锁后续读者进程。最后一个写进程执行</a:t>
            </a:r>
            <a:r>
              <a:rPr kumimoji="1" lang="en-US" altLang="zh-CN" sz="2600">
                <a:latin typeface="Times New Roman" panose="02020603050405020304" pitchFamily="18" charset="0"/>
              </a:rPr>
              <a:t>signal(Rsem1)</a:t>
            </a:r>
            <a:r>
              <a:rPr kumimoji="1" lang="zh-CN" altLang="en-US" sz="2600">
                <a:latin typeface="Times New Roman" panose="02020603050405020304" pitchFamily="18" charset="0"/>
              </a:rPr>
              <a:t>操作。</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Rsem2</a:t>
            </a:r>
            <a:r>
              <a:rPr kumimoji="1" lang="zh-CN" altLang="en-US" sz="2600">
                <a:latin typeface="Times New Roman" panose="02020603050405020304" pitchFamily="18" charset="0"/>
              </a:rPr>
              <a:t>：第一个写进程到达后的第一个读者在</a:t>
            </a:r>
            <a:r>
              <a:rPr kumimoji="1" lang="en-US" altLang="zh-CN" sz="2600">
                <a:latin typeface="Times New Roman" panose="02020603050405020304" pitchFamily="18" charset="0"/>
              </a:rPr>
              <a:t>Rsem1</a:t>
            </a:r>
            <a:r>
              <a:rPr kumimoji="1" lang="zh-CN" altLang="en-US" sz="2600">
                <a:latin typeface="Times New Roman" panose="02020603050405020304" pitchFamily="18" charset="0"/>
              </a:rPr>
              <a:t>上阻塞，其后的读进程在</a:t>
            </a:r>
            <a:r>
              <a:rPr kumimoji="1" lang="en-US" altLang="zh-CN" sz="2600">
                <a:latin typeface="Times New Roman" panose="02020603050405020304" pitchFamily="18" charset="0"/>
              </a:rPr>
              <a:t>Rsem2</a:t>
            </a:r>
            <a:r>
              <a:rPr kumimoji="1" lang="zh-CN" altLang="en-US" sz="2600">
                <a:latin typeface="Times New Roman" panose="02020603050405020304" pitchFamily="18" charset="0"/>
              </a:rPr>
              <a:t>上阻塞。</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整型变量</a:t>
            </a:r>
            <a:r>
              <a:rPr kumimoji="1" lang="en-US" altLang="zh-CN" sz="2600">
                <a:latin typeface="Times New Roman" panose="02020603050405020304" pitchFamily="18" charset="0"/>
              </a:rPr>
              <a:t>Rcounter</a:t>
            </a:r>
            <a:r>
              <a:rPr kumimoji="1" lang="zh-CN" altLang="en-US" sz="2600">
                <a:latin typeface="Times New Roman" panose="02020603050405020304" pitchFamily="18" charset="0"/>
              </a:rPr>
              <a:t>：初值为</a:t>
            </a:r>
            <a:r>
              <a:rPr kumimoji="1" lang="en-US" altLang="zh-CN" sz="2600">
                <a:latin typeface="Times New Roman" panose="02020603050405020304" pitchFamily="18" charset="0"/>
              </a:rPr>
              <a:t>0</a:t>
            </a:r>
            <a:r>
              <a:rPr kumimoji="1" lang="zh-CN" altLang="en-US" sz="2600">
                <a:latin typeface="Times New Roman" panose="02020603050405020304" pitchFamily="18" charset="0"/>
              </a:rPr>
              <a:t>，用于读进程计数。</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Rmutex</a:t>
            </a:r>
            <a:r>
              <a:rPr kumimoji="1" lang="zh-CN" altLang="en-US" sz="2600">
                <a:latin typeface="Times New Roman" panose="02020603050405020304" pitchFamily="18" charset="0"/>
              </a:rPr>
              <a:t>：用于读进程互斥访问共享变量</a:t>
            </a:r>
            <a:r>
              <a:rPr kumimoji="1" lang="en-US" altLang="zh-CN" sz="2600">
                <a:latin typeface="Times New Roman" panose="02020603050405020304" pitchFamily="18" charset="0"/>
              </a:rPr>
              <a:t>Rcounter</a:t>
            </a:r>
            <a:r>
              <a:rPr kumimoji="1" lang="zh-CN" altLang="en-US" sz="2600">
                <a:latin typeface="Times New Roman" panose="02020603050405020304" pitchFamily="18" charset="0"/>
              </a:rPr>
              <a:t>。</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Wsem</a:t>
            </a:r>
            <a:r>
              <a:rPr kumimoji="1" lang="zh-CN" altLang="en-US" sz="2600">
                <a:latin typeface="Times New Roman" panose="02020603050405020304" pitchFamily="18" charset="0"/>
              </a:rPr>
              <a:t>：第一个读进程执行</a:t>
            </a:r>
            <a:r>
              <a:rPr kumimoji="1" lang="en-US" altLang="zh-CN" sz="2600">
                <a:latin typeface="Times New Roman" panose="02020603050405020304" pitchFamily="18" charset="0"/>
              </a:rPr>
              <a:t>wait(Wsem)</a:t>
            </a:r>
            <a:r>
              <a:rPr kumimoji="1" lang="zh-CN" altLang="en-US" sz="2600">
                <a:latin typeface="Times New Roman" panose="02020603050405020304" pitchFamily="18" charset="0"/>
              </a:rPr>
              <a:t>用于封锁写进程。</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读</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写互斥、写</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写互斥</a:t>
            </a:r>
            <a:r>
              <a:rPr kumimoji="1" lang="en-US" altLang="zh-CN" sz="2600">
                <a:latin typeface="Times New Roman" panose="02020603050405020304" pitchFamily="18" charset="0"/>
              </a:rPr>
              <a:t>)</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整型变量</a:t>
            </a:r>
            <a:r>
              <a:rPr kumimoji="1" lang="en-US" altLang="zh-CN" sz="2600">
                <a:latin typeface="Times New Roman" panose="02020603050405020304" pitchFamily="18" charset="0"/>
              </a:rPr>
              <a:t>Wcounter</a:t>
            </a:r>
            <a:r>
              <a:rPr kumimoji="1" lang="zh-CN" altLang="en-US" sz="2600">
                <a:latin typeface="Times New Roman" panose="02020603050405020304" pitchFamily="18" charset="0"/>
              </a:rPr>
              <a:t>：初值为</a:t>
            </a:r>
            <a:r>
              <a:rPr kumimoji="1" lang="en-US" altLang="zh-CN" sz="2600">
                <a:latin typeface="Times New Roman" panose="02020603050405020304" pitchFamily="18" charset="0"/>
              </a:rPr>
              <a:t>0</a:t>
            </a:r>
            <a:r>
              <a:rPr kumimoji="1" lang="zh-CN" altLang="en-US" sz="2600">
                <a:latin typeface="Times New Roman" panose="02020603050405020304" pitchFamily="18" charset="0"/>
              </a:rPr>
              <a:t>，用于写进程计数。</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Wmutex</a:t>
            </a:r>
            <a:r>
              <a:rPr kumimoji="1" lang="zh-CN" altLang="en-US" sz="2600">
                <a:latin typeface="Times New Roman" panose="02020603050405020304" pitchFamily="18" charset="0"/>
              </a:rPr>
              <a:t>：用于写进程互斥访问共享变量</a:t>
            </a:r>
            <a:r>
              <a:rPr kumimoji="1" lang="en-US" altLang="zh-CN" sz="2600">
                <a:latin typeface="Times New Roman" panose="02020603050405020304" pitchFamily="18" charset="0"/>
              </a:rPr>
              <a:t>Wcounter</a:t>
            </a:r>
            <a:r>
              <a:rPr kumimoji="1" lang="zh-CN" altLang="en-US" sz="2600">
                <a:latin typeface="Times New Roman" panose="02020603050405020304" pitchFamily="18" charset="0"/>
              </a:rPr>
              <a:t>。</a:t>
            </a:r>
          </a:p>
        </p:txBody>
      </p:sp>
      <p:sp>
        <p:nvSpPr>
          <p:cNvPr id="151555" name="Text Box 3"/>
          <p:cNvSpPr txBox="1">
            <a:spLocks noChangeArrowheads="1"/>
          </p:cNvSpPr>
          <p:nvPr/>
        </p:nvSpPr>
        <p:spPr bwMode="auto">
          <a:xfrm>
            <a:off x="239713" y="149225"/>
            <a:ext cx="849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066"/>
                </a:solidFill>
                <a:ea typeface="黑体" panose="02010609060101010101" pitchFamily="49" charset="-122"/>
              </a:rPr>
              <a:t>设置</a:t>
            </a:r>
            <a:r>
              <a:rPr kumimoji="1" lang="en-US" altLang="zh-CN" sz="3200">
                <a:solidFill>
                  <a:srgbClr val="000066"/>
                </a:solidFill>
                <a:ea typeface="黑体" panose="02010609060101010101" pitchFamily="49" charset="-122"/>
              </a:rPr>
              <a:t>5</a:t>
            </a:r>
            <a:r>
              <a:rPr kumimoji="1" lang="zh-CN" altLang="en-US" sz="3200">
                <a:solidFill>
                  <a:srgbClr val="000066"/>
                </a:solidFill>
                <a:ea typeface="黑体" panose="02010609060101010101" pitchFamily="49" charset="-122"/>
              </a:rPr>
              <a:t>个互斥信号量和</a:t>
            </a:r>
            <a:r>
              <a:rPr kumimoji="1" lang="en-US" altLang="zh-CN" sz="3200">
                <a:solidFill>
                  <a:srgbClr val="000066"/>
                </a:solidFill>
                <a:ea typeface="黑体" panose="02010609060101010101" pitchFamily="49" charset="-122"/>
              </a:rPr>
              <a:t>2</a:t>
            </a:r>
            <a:r>
              <a:rPr kumimoji="1" lang="zh-CN" altLang="en-US" sz="3200">
                <a:solidFill>
                  <a:srgbClr val="000066"/>
                </a:solidFill>
                <a:ea typeface="黑体" panose="02010609060101010101" pitchFamily="49" charset="-122"/>
              </a:rPr>
              <a:t>个共享计数变量</a:t>
            </a:r>
            <a:r>
              <a:rPr kumimoji="1" lang="en-US" altLang="zh-CN" sz="3200">
                <a:solidFill>
                  <a:srgbClr val="000066"/>
                </a:solidFill>
                <a:ea typeface="黑体" panose="02010609060101010101" pitchFamily="49" charset="-122"/>
              </a:rPr>
              <a:t>:</a:t>
            </a:r>
          </a:p>
        </p:txBody>
      </p:sp>
    </p:spTree>
    <p:extLst>
      <p:ext uri="{BB962C8B-B14F-4D97-AF65-F5344CB8AC3E}">
        <p14:creationId xmlns:p14="http://schemas.microsoft.com/office/powerpoint/2010/main" val="37955465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78</a:t>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进一步“</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a:t>
            </a:r>
            <a:r>
              <a:rPr lang="zh-CN" altLang="en-US" sz="2800" b="1" dirty="0" smtClean="0">
                <a:solidFill>
                  <a:srgbClr val="000000"/>
                </a:solidFill>
                <a:latin typeface="宋体" pitchFamily="2" charset="-122"/>
              </a:rPr>
              <a:t>问题：</a:t>
            </a:r>
            <a:endParaRPr lang="zh-CN" altLang="en-US" sz="2800" b="1" dirty="0">
              <a:solidFill>
                <a:srgbClr val="000000"/>
              </a:solidFill>
            </a:endParaRPr>
          </a:p>
        </p:txBody>
      </p:sp>
      <p:sp>
        <p:nvSpPr>
          <p:cNvPr id="147459" name="Text Box 3"/>
          <p:cNvSpPr txBox="1">
            <a:spLocks noChangeArrowheads="1"/>
          </p:cNvSpPr>
          <p:nvPr/>
        </p:nvSpPr>
        <p:spPr bwMode="auto">
          <a:xfrm>
            <a:off x="107504" y="1124744"/>
            <a:ext cx="4752528" cy="5634492"/>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Wmutex</a:t>
            </a:r>
            <a:r>
              <a:rPr lang="en-US" altLang="zh-CN" sz="1800" b="1" dirty="0" smtClean="0">
                <a:solidFill>
                  <a:srgbClr val="000000"/>
                </a:solidFill>
              </a:rPr>
              <a:t>=</a:t>
            </a:r>
            <a:r>
              <a:rPr lang="en-US" altLang="zh-CN" sz="1800" b="1" dirty="0" err="1" smtClean="0">
                <a:solidFill>
                  <a:srgbClr val="000000"/>
                </a:solidFill>
              </a:rPr>
              <a:t>Wsem</a:t>
            </a:r>
            <a:r>
              <a:rPr lang="en-US" altLang="zh-CN" sz="1800" b="1" dirty="0" smtClean="0">
                <a:solidFill>
                  <a:srgbClr val="000000"/>
                </a:solidFill>
              </a:rPr>
              <a:t>= 1</a:t>
            </a:r>
            <a:r>
              <a:rPr lang="zh-CN" altLang="en-US" sz="1800" b="1" dirty="0" smtClean="0">
                <a:solidFill>
                  <a:srgbClr val="000000"/>
                </a:solidFill>
              </a:rPr>
              <a:t>；</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Rmutex</a:t>
            </a:r>
            <a:r>
              <a:rPr lang="en-US" altLang="zh-CN" sz="1800" b="1" dirty="0" smtClean="0">
                <a:solidFill>
                  <a:srgbClr val="000000"/>
                </a:solidFill>
              </a:rPr>
              <a:t>= Rsem1=Rsem2=1;</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int</a:t>
            </a: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Wconuter</a:t>
            </a:r>
            <a:r>
              <a:rPr lang="en-US" altLang="zh-CN" sz="1800" b="1" dirty="0">
                <a:solidFill>
                  <a:srgbClr val="000000"/>
                </a:solidFill>
              </a:rPr>
              <a:t> = 0;</a:t>
            </a:r>
          </a:p>
          <a:p>
            <a:pPr eaLnBrk="1" fontAlgn="base" hangingPunct="1">
              <a:spcBef>
                <a:spcPct val="0"/>
              </a:spcBef>
              <a:spcAft>
                <a:spcPct val="0"/>
              </a:spcAft>
            </a:pPr>
            <a:r>
              <a:rPr lang="en-US" altLang="zh-CN" sz="1800" b="1" dirty="0" err="1" smtClean="0">
                <a:solidFill>
                  <a:srgbClr val="002060"/>
                </a:solidFill>
              </a:rPr>
              <a:t>cobegin</a:t>
            </a:r>
            <a:endParaRPr lang="en-US" altLang="zh-CN" sz="1800" b="1" dirty="0">
              <a:solidFill>
                <a:srgbClr val="002060"/>
              </a:solidFill>
            </a:endParaRPr>
          </a:p>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Reader_i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wait(Rsem2);</a:t>
            </a:r>
          </a:p>
          <a:p>
            <a:pPr eaLnBrk="1" fontAlgn="base" hangingPunct="1">
              <a:spcBef>
                <a:spcPct val="0"/>
              </a:spcBef>
              <a:spcAft>
                <a:spcPct val="0"/>
              </a:spcAft>
            </a:pPr>
            <a:r>
              <a:rPr lang="en-US" altLang="zh-CN" sz="1800" b="1" dirty="0">
                <a:solidFill>
                  <a:srgbClr val="000000"/>
                </a:solidFill>
              </a:rPr>
              <a:t>    wait(Rsem1);</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==1) wait(</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signal(Rsem1);</a:t>
            </a:r>
          </a:p>
          <a:p>
            <a:pPr eaLnBrk="1" fontAlgn="base" hangingPunct="1">
              <a:spcBef>
                <a:spcPct val="0"/>
              </a:spcBef>
              <a:spcAft>
                <a:spcPct val="0"/>
              </a:spcAft>
            </a:pPr>
            <a:r>
              <a:rPr lang="en-US" altLang="zh-CN" sz="1800" b="1" dirty="0">
                <a:solidFill>
                  <a:srgbClr val="000000"/>
                </a:solidFill>
              </a:rPr>
              <a:t>    signal(Rsem2);</a:t>
            </a:r>
          </a:p>
          <a:p>
            <a:pPr eaLnBrk="1" fontAlgn="base" hangingPunct="1">
              <a:spcBef>
                <a:spcPct val="0"/>
              </a:spcBef>
              <a:spcAft>
                <a:spcPct val="0"/>
              </a:spcAft>
            </a:pPr>
            <a:r>
              <a:rPr lang="en-US" altLang="zh-CN" sz="1800" b="1" dirty="0">
                <a:solidFill>
                  <a:srgbClr val="000000"/>
                </a:solidFill>
              </a:rPr>
              <a:t>    Reading( );</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==0)signal(</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47460" name="Text Box 4"/>
          <p:cNvSpPr txBox="1">
            <a:spLocks noChangeArrowheads="1"/>
          </p:cNvSpPr>
          <p:nvPr/>
        </p:nvSpPr>
        <p:spPr bwMode="auto">
          <a:xfrm>
            <a:off x="5029200" y="1124744"/>
            <a:ext cx="3873624" cy="5357493"/>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Writer_j</a:t>
            </a:r>
            <a:r>
              <a:rPr lang="en-US" altLang="zh-CN" sz="1800" b="1" dirty="0">
                <a:solidFill>
                  <a:srgbClr val="000000"/>
                </a:solidFill>
              </a:rPr>
              <a:t> (j=1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==1</a:t>
            </a:r>
            <a:r>
              <a:rPr lang="en-US" altLang="zh-CN" sz="1800" b="1" dirty="0" smtClean="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wait(Rsem1</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Writing( );</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=Wcounter-1;</a:t>
            </a: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==0) </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signal(Rsem1</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a:solidFill>
                  <a:srgbClr val="002060"/>
                </a:solidFill>
              </a:rPr>
              <a:t>co</a:t>
            </a:r>
            <a:r>
              <a:rPr lang="en-US" altLang="zh-CN" sz="1800" b="1" dirty="0" err="1" smtClean="0">
                <a:solidFill>
                  <a:srgbClr val="002060"/>
                </a:solidFill>
              </a:rPr>
              <a:t>end</a:t>
            </a:r>
            <a:endParaRPr lang="en-US" altLang="zh-CN" sz="1800" b="1" dirty="0">
              <a:solidFill>
                <a:srgbClr val="002060"/>
              </a:solidFill>
            </a:endParaRPr>
          </a:p>
          <a:p>
            <a:pPr eaLnBrk="1" fontAlgn="base" hangingPunct="1">
              <a:spcBef>
                <a:spcPct val="0"/>
              </a:spcBef>
              <a:spcAft>
                <a:spcPct val="0"/>
              </a:spcAft>
            </a:pPr>
            <a:endParaRPr lang="en-US" altLang="zh-CN" sz="1800" b="1" dirty="0">
              <a:solidFill>
                <a:srgbClr val="000000"/>
              </a:solidFill>
            </a:endParaRPr>
          </a:p>
          <a:p>
            <a:pPr algn="just" eaLnBrk="1" fontAlgn="base" hangingPunct="1">
              <a:spcBef>
                <a:spcPct val="0"/>
              </a:spcBef>
              <a:spcAft>
                <a:spcPct val="0"/>
              </a:spcAft>
            </a:pPr>
            <a:endParaRPr lang="en-US" altLang="zh-CN" sz="1800" b="1" dirty="0">
              <a:solidFill>
                <a:srgbClr val="000000"/>
              </a:solidFill>
            </a:endParaRPr>
          </a:p>
        </p:txBody>
      </p:sp>
    </p:spTree>
    <p:extLst>
      <p:ext uri="{BB962C8B-B14F-4D97-AF65-F5344CB8AC3E}">
        <p14:creationId xmlns:p14="http://schemas.microsoft.com/office/powerpoint/2010/main" val="318891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
        <p:nvSpPr>
          <p:cNvPr id="4" name="灯片编号占位符 5"/>
          <p:cNvSpPr>
            <a:spLocks noGrp="1"/>
          </p:cNvSpPr>
          <p:nvPr>
            <p:ph type="sldNum" sz="quarter" idx="12"/>
          </p:nvPr>
        </p:nvSpPr>
        <p:spPr/>
        <p:txBody>
          <a:bodyPr/>
          <a:lstStyle/>
          <a:p>
            <a:pPr>
              <a:defRPr/>
            </a:pPr>
            <a:fld id="{BBAE5A00-7C75-40DA-B121-8C68F7E7249C}" type="slidenum">
              <a:rPr lang="en-US" altLang="zh-CN"/>
              <a:pPr>
                <a:defRPr/>
              </a:pPr>
              <a:t>79</a:t>
            </a:fld>
            <a:endParaRPr lang="en-US" altLang="zh-CN"/>
          </a:p>
        </p:txBody>
      </p:sp>
      <p:sp>
        <p:nvSpPr>
          <p:cNvPr id="125956" name="Text Box 3"/>
          <p:cNvSpPr txBox="1">
            <a:spLocks noChangeArrowheads="1"/>
          </p:cNvSpPr>
          <p:nvPr/>
        </p:nvSpPr>
        <p:spPr bwMode="auto">
          <a:xfrm>
            <a:off x="533400" y="1484784"/>
            <a:ext cx="8077200" cy="5308249"/>
          </a:xfrm>
          <a:prstGeom prst="rect">
            <a:avLst/>
          </a:prstGeom>
          <a:noFill/>
          <a:ln>
            <a:noFill/>
          </a:ln>
          <a:effectLs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a:lnSpc>
                <a:spcPct val="110000"/>
              </a:lnSpc>
              <a:buFont typeface="+mj-lt"/>
              <a:buAutoNum type="arabicPeriod"/>
            </a:pPr>
            <a:r>
              <a:rPr lang="zh-CN" altLang="en-US" sz="2800" dirty="0"/>
              <a:t>三个进程</a:t>
            </a:r>
            <a:r>
              <a:rPr lang="en-US" altLang="zh-CN" sz="2800" dirty="0"/>
              <a:t>P1</a:t>
            </a:r>
            <a:r>
              <a:rPr lang="zh-CN" altLang="en-US" sz="2800" dirty="0"/>
              <a:t>、</a:t>
            </a:r>
            <a:r>
              <a:rPr lang="en-US" altLang="zh-CN" sz="2800" dirty="0"/>
              <a:t>P2</a:t>
            </a:r>
            <a:r>
              <a:rPr lang="zh-CN" altLang="en-US" sz="2800" dirty="0"/>
              <a:t>、</a:t>
            </a:r>
            <a:r>
              <a:rPr lang="en-US" altLang="zh-CN" sz="2800" dirty="0"/>
              <a:t>P3</a:t>
            </a:r>
            <a:r>
              <a:rPr lang="zh-CN" altLang="en-US" sz="2800" dirty="0"/>
              <a:t>互斥使用一个包含</a:t>
            </a:r>
            <a:r>
              <a:rPr lang="en-US" altLang="zh-CN" sz="2800" dirty="0"/>
              <a:t>N(N&gt;0)</a:t>
            </a:r>
            <a:r>
              <a:rPr lang="zh-CN" altLang="en-US" sz="2800" dirty="0"/>
              <a:t>个单元的缓冲区。</a:t>
            </a:r>
            <a:r>
              <a:rPr lang="en-US" altLang="zh-CN" sz="2800" dirty="0"/>
              <a:t>P1</a:t>
            </a:r>
            <a:r>
              <a:rPr lang="zh-CN" altLang="en-US" sz="2800" dirty="0"/>
              <a:t>每次用</a:t>
            </a:r>
            <a:r>
              <a:rPr lang="en-US" altLang="zh-CN" sz="2800" dirty="0"/>
              <a:t>produce( )</a:t>
            </a:r>
            <a:r>
              <a:rPr lang="zh-CN" altLang="en-US" sz="2800" dirty="0"/>
              <a:t>生成一个正整数并用</a:t>
            </a:r>
            <a:r>
              <a:rPr lang="en-US" altLang="zh-CN" sz="2800" dirty="0"/>
              <a:t>put( )</a:t>
            </a:r>
            <a:r>
              <a:rPr lang="zh-CN" altLang="en-US" sz="2800" dirty="0"/>
              <a:t>送入缓冲区某个单元中；</a:t>
            </a:r>
            <a:r>
              <a:rPr lang="en-US" altLang="zh-CN" sz="2800" dirty="0"/>
              <a:t>P2</a:t>
            </a:r>
            <a:r>
              <a:rPr lang="zh-CN" altLang="en-US" sz="2800" dirty="0"/>
              <a:t>每次用</a:t>
            </a:r>
            <a:r>
              <a:rPr lang="en-US" altLang="zh-CN" sz="2800" dirty="0" err="1"/>
              <a:t>getodd</a:t>
            </a:r>
            <a:r>
              <a:rPr lang="en-US" altLang="zh-CN" sz="2800" dirty="0"/>
              <a:t>( )</a:t>
            </a:r>
            <a:r>
              <a:rPr lang="zh-CN" altLang="en-US" sz="2800" dirty="0"/>
              <a:t>从缓冲区中取出一个奇数并用</a:t>
            </a:r>
            <a:r>
              <a:rPr lang="en-US" altLang="zh-CN" sz="2800" dirty="0" err="1"/>
              <a:t>countodd</a:t>
            </a:r>
            <a:r>
              <a:rPr lang="en-US" altLang="zh-CN" sz="2800" dirty="0"/>
              <a:t>( )</a:t>
            </a:r>
            <a:r>
              <a:rPr lang="zh-CN" altLang="en-US" sz="2800" dirty="0"/>
              <a:t>统计奇数个数；</a:t>
            </a:r>
            <a:r>
              <a:rPr lang="en-US" altLang="zh-CN" sz="2800" dirty="0"/>
              <a:t>P3</a:t>
            </a:r>
            <a:r>
              <a:rPr lang="zh-CN" altLang="en-US" sz="2800" dirty="0"/>
              <a:t>每次用</a:t>
            </a:r>
            <a:r>
              <a:rPr lang="en-US" altLang="zh-CN" sz="2800" dirty="0" err="1"/>
              <a:t>geteven</a:t>
            </a:r>
            <a:r>
              <a:rPr lang="en-US" altLang="zh-CN" sz="2800" dirty="0"/>
              <a:t>( )</a:t>
            </a:r>
            <a:r>
              <a:rPr lang="zh-CN" altLang="en-US" sz="2800" dirty="0"/>
              <a:t>从缓冲区中取出一个偶数并用</a:t>
            </a:r>
            <a:r>
              <a:rPr lang="en-US" altLang="zh-CN" sz="2800" dirty="0" err="1"/>
              <a:t>counteven</a:t>
            </a:r>
            <a:r>
              <a:rPr lang="en-US" altLang="zh-CN" sz="2800" dirty="0"/>
              <a:t>( )</a:t>
            </a:r>
            <a:r>
              <a:rPr lang="zh-CN" altLang="en-US" sz="2800" dirty="0"/>
              <a:t>统计偶数个数。请用信号量机制实现这三个进程的同步与互斥活动，并说明所定义的信号量的含义。要求用伪代码描述</a:t>
            </a:r>
            <a:r>
              <a:rPr lang="zh-CN" altLang="en-US" sz="2800" dirty="0" smtClean="0"/>
              <a:t>。</a:t>
            </a:r>
            <a:r>
              <a:rPr lang="zh-CN" altLang="en-US" sz="2800" dirty="0">
                <a:solidFill>
                  <a:srgbClr val="000066"/>
                </a:solidFill>
                <a:ea typeface="仿宋_GB2312" pitchFamily="49" charset="-122"/>
              </a:rPr>
              <a:t>解本题时可不考虑缓冲区中存取各个单元的实现细节</a:t>
            </a:r>
            <a:r>
              <a:rPr lang="zh-CN" altLang="en-US" sz="2800" dirty="0" smtClean="0">
                <a:solidFill>
                  <a:srgbClr val="000066"/>
                </a:solidFill>
                <a:ea typeface="仿宋_GB2312" pitchFamily="49" charset="-122"/>
              </a:rPr>
              <a:t>。</a:t>
            </a:r>
            <a:r>
              <a:rPr lang="en-US" altLang="zh-CN" sz="2800" dirty="0" smtClean="0">
                <a:solidFill>
                  <a:srgbClr val="0000FF"/>
                </a:solidFill>
                <a:latin typeface="楷体_GB2312" pitchFamily="49" charset="-122"/>
              </a:rPr>
              <a:t>(</a:t>
            </a:r>
            <a:r>
              <a:rPr lang="en-US" altLang="zh-CN" sz="2800" dirty="0">
                <a:solidFill>
                  <a:srgbClr val="0000FF"/>
                </a:solidFill>
                <a:latin typeface="楷体_GB2312" pitchFamily="49" charset="-122"/>
              </a:rPr>
              <a:t>2009</a:t>
            </a:r>
            <a:r>
              <a:rPr lang="zh-CN" altLang="en-US" sz="2800" dirty="0">
                <a:solidFill>
                  <a:srgbClr val="0000FF"/>
                </a:solidFill>
                <a:latin typeface="楷体_GB2312" pitchFamily="49" charset="-122"/>
              </a:rPr>
              <a:t>全国考研题第</a:t>
            </a:r>
            <a:r>
              <a:rPr lang="en-US" altLang="zh-CN" sz="2800" dirty="0">
                <a:solidFill>
                  <a:srgbClr val="0000FF"/>
                </a:solidFill>
                <a:latin typeface="楷体_GB2312" pitchFamily="49" charset="-122"/>
              </a:rPr>
              <a:t>45</a:t>
            </a:r>
            <a:r>
              <a:rPr lang="zh-CN" altLang="en-US" sz="2800" dirty="0">
                <a:solidFill>
                  <a:srgbClr val="0000FF"/>
                </a:solidFill>
                <a:latin typeface="楷体_GB2312" pitchFamily="49" charset="-122"/>
              </a:rPr>
              <a:t>题</a:t>
            </a:r>
            <a:r>
              <a:rPr lang="en-US" altLang="zh-CN" sz="2800" dirty="0" smtClean="0">
                <a:solidFill>
                  <a:srgbClr val="0000FF"/>
                </a:solidFill>
                <a:latin typeface="楷体_GB2312" pitchFamily="49" charset="-122"/>
              </a:rPr>
              <a:t>)</a:t>
            </a:r>
            <a:endParaRPr lang="en-US" altLang="zh-CN" sz="2800" dirty="0">
              <a:solidFill>
                <a:srgbClr val="0000FF"/>
              </a:solidFill>
              <a:latin typeface="楷体_GB2312" pitchFamily="49" charset="-122"/>
            </a:endParaRPr>
          </a:p>
        </p:txBody>
      </p:sp>
    </p:spTree>
    <p:extLst>
      <p:ext uri="{BB962C8B-B14F-4D97-AF65-F5344CB8AC3E}">
        <p14:creationId xmlns:p14="http://schemas.microsoft.com/office/powerpoint/2010/main" val="707501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2195736" y="548680"/>
            <a:ext cx="4752528" cy="649288"/>
          </a:xfrm>
          <a:noFill/>
        </p:spPr>
        <p:txBody>
          <a:bodyPr>
            <a:noAutofit/>
          </a:bodyPr>
          <a:lstStyle/>
          <a:p>
            <a:pPr marL="0" indent="0" eaLnBrk="1" hangingPunct="1">
              <a:buNone/>
            </a:pPr>
            <a:r>
              <a:rPr lang="en-US" altLang="zh-CN" sz="4000" b="1" dirty="0" smtClean="0">
                <a:latin typeface="Arial Black" pitchFamily="34" charset="0"/>
                <a:ea typeface="黑体" pitchFamily="2" charset="-122"/>
              </a:rPr>
              <a:t>2.2 </a:t>
            </a:r>
            <a:r>
              <a:rPr lang="zh-CN" altLang="en-US" sz="4000" b="1" dirty="0" smtClean="0">
                <a:latin typeface="黑体" pitchFamily="2" charset="-122"/>
                <a:ea typeface="黑体" pitchFamily="2" charset="-122"/>
              </a:rPr>
              <a:t>进程的</a:t>
            </a:r>
            <a:r>
              <a:rPr lang="zh-CN" altLang="en-US" sz="4000" b="1" dirty="0">
                <a:latin typeface="黑体" pitchFamily="2" charset="-122"/>
                <a:ea typeface="黑体" pitchFamily="2" charset="-122"/>
              </a:rPr>
              <a:t>描述</a:t>
            </a:r>
            <a:r>
              <a:rPr lang="zh-CN" altLang="en-US" sz="4000" b="1" dirty="0" smtClean="0">
                <a:latin typeface="黑体" pitchFamily="2" charset="-122"/>
                <a:ea typeface="黑体" pitchFamily="2" charset="-122"/>
              </a:rPr>
              <a:t> </a:t>
            </a:r>
          </a:p>
        </p:txBody>
      </p:sp>
      <p:sp>
        <p:nvSpPr>
          <p:cNvPr id="14" name="灯片编号占位符 5"/>
          <p:cNvSpPr>
            <a:spLocks noGrp="1"/>
          </p:cNvSpPr>
          <p:nvPr>
            <p:ph type="sldNum" sz="quarter" idx="12"/>
          </p:nvPr>
        </p:nvSpPr>
        <p:spPr/>
        <p:txBody>
          <a:bodyPr/>
          <a:lstStyle/>
          <a:p>
            <a:pPr>
              <a:defRPr/>
            </a:pPr>
            <a:fld id="{74AE656A-E139-4861-B533-74A298EED10A}" type="slidenum">
              <a:rPr lang="en-US" altLang="zh-CN"/>
              <a:pPr>
                <a:defRPr/>
              </a:pPr>
              <a:t>8</a:t>
            </a:fld>
            <a:endParaRPr lang="en-US" altLang="zh-CN"/>
          </a:p>
        </p:txBody>
      </p:sp>
      <p:sp>
        <p:nvSpPr>
          <p:cNvPr id="66564" name="Text Box 3"/>
          <p:cNvSpPr txBox="1">
            <a:spLocks noChangeArrowheads="1"/>
          </p:cNvSpPr>
          <p:nvPr/>
        </p:nvSpPr>
        <p:spPr bwMode="auto">
          <a:xfrm>
            <a:off x="762000" y="1524000"/>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．进程的定义和特征</a:t>
            </a:r>
            <a:r>
              <a:rPr lang="zh-CN" altLang="en-US" sz="2800" dirty="0">
                <a:solidFill>
                  <a:srgbClr val="000000"/>
                </a:solidFill>
              </a:rPr>
              <a:t> </a:t>
            </a:r>
          </a:p>
        </p:txBody>
      </p:sp>
      <p:sp>
        <p:nvSpPr>
          <p:cNvPr id="66565" name="Text Box 4"/>
          <p:cNvSpPr txBox="1">
            <a:spLocks noChangeArrowheads="1"/>
          </p:cNvSpPr>
          <p:nvPr/>
        </p:nvSpPr>
        <p:spPr bwMode="auto">
          <a:xfrm>
            <a:off x="1143000" y="2263775"/>
            <a:ext cx="7391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05000"/>
              </a:lnSpc>
              <a:spcBef>
                <a:spcPct val="15000"/>
              </a:spcBef>
              <a:spcAft>
                <a:spcPct val="0"/>
              </a:spcAft>
            </a:pPr>
            <a:r>
              <a:rPr lang="zh-CN" altLang="en-US" b="1" dirty="0">
                <a:solidFill>
                  <a:srgbClr val="000000"/>
                </a:solidFill>
                <a:latin typeface="宋体" pitchFamily="2" charset="-122"/>
              </a:rPr>
              <a:t>进程是程序在一个数据集上的运行过程，是系统进行资源分配和调度的一个独立单位。</a:t>
            </a:r>
            <a:r>
              <a:rPr lang="zh-CN" altLang="en-US" dirty="0">
                <a:solidFill>
                  <a:srgbClr val="000000"/>
                </a:solidFill>
              </a:rPr>
              <a:t> </a:t>
            </a:r>
            <a:r>
              <a:rPr lang="en-US" altLang="zh-CN" dirty="0">
                <a:solidFill>
                  <a:srgbClr val="000000"/>
                </a:solidFill>
              </a:rPr>
              <a:t>(</a:t>
            </a:r>
            <a:r>
              <a:rPr lang="zh-CN" altLang="en-US" b="1" dirty="0">
                <a:solidFill>
                  <a:srgbClr val="FF3300"/>
                </a:solidFill>
              </a:rPr>
              <a:t>传统</a:t>
            </a:r>
            <a:r>
              <a:rPr lang="en-US" altLang="zh-CN" b="1" dirty="0">
                <a:solidFill>
                  <a:srgbClr val="FF3300"/>
                </a:solidFill>
              </a:rPr>
              <a:t>OS</a:t>
            </a:r>
            <a:r>
              <a:rPr lang="zh-CN" altLang="en-US" b="1" dirty="0">
                <a:solidFill>
                  <a:srgbClr val="FF3300"/>
                </a:solidFill>
              </a:rPr>
              <a:t>的定义</a:t>
            </a:r>
            <a:r>
              <a:rPr lang="en-US" altLang="zh-CN" dirty="0">
                <a:solidFill>
                  <a:srgbClr val="000000"/>
                </a:solidFill>
              </a:rPr>
              <a:t>)</a:t>
            </a:r>
          </a:p>
        </p:txBody>
      </p:sp>
      <p:sp>
        <p:nvSpPr>
          <p:cNvPr id="66566" name="Text Box 5"/>
          <p:cNvSpPr txBox="1">
            <a:spLocks noChangeArrowheads="1"/>
          </p:cNvSpPr>
          <p:nvPr/>
        </p:nvSpPr>
        <p:spPr bwMode="auto">
          <a:xfrm>
            <a:off x="381000" y="2292350"/>
            <a:ext cx="4572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663300"/>
                </a:solidFill>
                <a:ea typeface="黑体" pitchFamily="2" charset="-122"/>
              </a:rPr>
              <a:t>定义</a:t>
            </a:r>
          </a:p>
        </p:txBody>
      </p:sp>
      <p:sp>
        <p:nvSpPr>
          <p:cNvPr id="66567" name="Text Box 6"/>
          <p:cNvSpPr txBox="1">
            <a:spLocks noChangeArrowheads="1"/>
          </p:cNvSpPr>
          <p:nvPr/>
        </p:nvSpPr>
        <p:spPr bwMode="auto">
          <a:xfrm>
            <a:off x="971600" y="3368675"/>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1</a:t>
            </a:r>
            <a:r>
              <a:rPr lang="zh-CN" altLang="en-US" b="1" dirty="0">
                <a:solidFill>
                  <a:srgbClr val="000000"/>
                </a:solidFill>
                <a:latin typeface="宋体" pitchFamily="2" charset="-122"/>
              </a:rPr>
              <a:t>）结构特征：</a:t>
            </a:r>
            <a:r>
              <a:rPr lang="zh-CN" altLang="en-US" dirty="0">
                <a:solidFill>
                  <a:srgbClr val="000000"/>
                </a:solidFill>
              </a:rPr>
              <a:t> </a:t>
            </a:r>
          </a:p>
        </p:txBody>
      </p:sp>
      <p:sp>
        <p:nvSpPr>
          <p:cNvPr id="66568" name="Text Box 7"/>
          <p:cNvSpPr txBox="1">
            <a:spLocks noChangeArrowheads="1"/>
          </p:cNvSpPr>
          <p:nvPr/>
        </p:nvSpPr>
        <p:spPr bwMode="auto">
          <a:xfrm>
            <a:off x="282222" y="3768548"/>
            <a:ext cx="558800" cy="1676400"/>
          </a:xfrm>
          <a:prstGeom prst="rect">
            <a:avLst/>
          </a:prstGeom>
          <a:solidFill>
            <a:schemeClr val="accent6">
              <a:lumMod val="60000"/>
              <a:lumOff val="40000"/>
            </a:schemeClr>
          </a:solidFill>
          <a:ln w="9525">
            <a:solidFill>
              <a:schemeClr val="folHlink"/>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黑体" pitchFamily="2" charset="-122"/>
                <a:ea typeface="黑体" pitchFamily="2" charset="-122"/>
              </a:rPr>
              <a:t>进程的特征</a:t>
            </a:r>
          </a:p>
        </p:txBody>
      </p:sp>
      <p:sp>
        <p:nvSpPr>
          <p:cNvPr id="66569" name="Text Box 8"/>
          <p:cNvSpPr txBox="1">
            <a:spLocks noChangeArrowheads="1"/>
          </p:cNvSpPr>
          <p:nvPr/>
        </p:nvSpPr>
        <p:spPr bwMode="auto">
          <a:xfrm>
            <a:off x="3124200" y="3368675"/>
            <a:ext cx="525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程序段、相关的数据段、</a:t>
            </a:r>
            <a:r>
              <a:rPr lang="en-US" altLang="zh-CN" b="1" dirty="0">
                <a:solidFill>
                  <a:srgbClr val="000000"/>
                </a:solidFill>
              </a:rPr>
              <a:t>PCB</a:t>
            </a:r>
            <a:r>
              <a:rPr lang="zh-CN" altLang="en-US" b="1" dirty="0">
                <a:solidFill>
                  <a:srgbClr val="000000"/>
                </a:solidFill>
                <a:latin typeface="宋体" pitchFamily="2" charset="-122"/>
              </a:rPr>
              <a:t>三部分构成了</a:t>
            </a:r>
            <a:r>
              <a:rPr lang="zh-CN" altLang="en-US" b="1" dirty="0">
                <a:solidFill>
                  <a:srgbClr val="CC6600"/>
                </a:solidFill>
                <a:latin typeface="黑体" pitchFamily="2" charset="-122"/>
                <a:ea typeface="黑体" pitchFamily="2" charset="-122"/>
              </a:rPr>
              <a:t>进程实体</a:t>
            </a:r>
            <a:r>
              <a:rPr lang="zh-CN" altLang="en-US" b="1" dirty="0">
                <a:solidFill>
                  <a:srgbClr val="000000"/>
                </a:solidFill>
                <a:latin typeface="宋体" pitchFamily="2" charset="-122"/>
              </a:rPr>
              <a:t>。</a:t>
            </a:r>
            <a:r>
              <a:rPr lang="zh-CN" altLang="en-US" dirty="0">
                <a:solidFill>
                  <a:srgbClr val="000000"/>
                </a:solidFill>
              </a:rPr>
              <a:t> </a:t>
            </a:r>
          </a:p>
        </p:txBody>
      </p:sp>
      <p:sp>
        <p:nvSpPr>
          <p:cNvPr id="69641" name="AutoShape 9"/>
          <p:cNvSpPr>
            <a:spLocks noChangeArrowheads="1"/>
          </p:cNvSpPr>
          <p:nvPr/>
        </p:nvSpPr>
        <p:spPr bwMode="auto">
          <a:xfrm>
            <a:off x="4572000" y="1052736"/>
            <a:ext cx="4267200" cy="1752600"/>
          </a:xfrm>
          <a:prstGeom prst="wedgeRoundRectCallout">
            <a:avLst>
              <a:gd name="adj1" fmla="val 3125"/>
              <a:gd name="adj2" fmla="val 91213"/>
              <a:gd name="adj3" fmla="val 16667"/>
            </a:avLst>
          </a:prstGeom>
          <a:solidFill>
            <a:schemeClr val="accent6">
              <a:lumMod val="60000"/>
              <a:lumOff val="40000"/>
            </a:schemeClr>
          </a:solidFill>
          <a:ln>
            <a:noFill/>
          </a:ln>
          <a:effectLst/>
          <a:extLst/>
        </p:spPr>
        <p:txBody>
          <a:bodyPr/>
          <a:lstStyle/>
          <a:p>
            <a:pPr fontAlgn="base">
              <a:spcBef>
                <a:spcPct val="0"/>
              </a:spcBef>
              <a:spcAft>
                <a:spcPct val="0"/>
              </a:spcAft>
            </a:pPr>
            <a:r>
              <a:rPr kumimoji="1" lang="zh-CN" altLang="en-US" sz="2400" b="1" dirty="0">
                <a:solidFill>
                  <a:srgbClr val="000000"/>
                </a:solidFill>
                <a:latin typeface="黑体" pitchFamily="2" charset="-122"/>
                <a:ea typeface="黑体" pitchFamily="2" charset="-122"/>
              </a:rPr>
              <a:t>通常的程序是不能并发执行的，为使程序（含数据）能独立运行，应为之配置一进程控制块</a:t>
            </a:r>
            <a:r>
              <a:rPr kumimoji="1" lang="zh-CN" altLang="en-US" sz="2400" b="1" dirty="0">
                <a:solidFill>
                  <a:srgbClr val="000000"/>
                </a:solidFill>
                <a:latin typeface="宋体" pitchFamily="2" charset="-122"/>
              </a:rPr>
              <a:t>（</a:t>
            </a:r>
            <a:r>
              <a:rPr kumimoji="1" lang="zh-CN" altLang="en-US" sz="2400" b="1" dirty="0">
                <a:solidFill>
                  <a:srgbClr val="000000"/>
                </a:solidFill>
                <a:latin typeface="黑体" pitchFamily="2" charset="-122"/>
                <a:ea typeface="黑体" pitchFamily="2" charset="-122"/>
              </a:rPr>
              <a:t>即</a:t>
            </a:r>
            <a:r>
              <a:rPr kumimoji="1" lang="en-US" altLang="zh-CN" sz="2400" b="1" dirty="0">
                <a:solidFill>
                  <a:srgbClr val="000000"/>
                </a:solidFill>
              </a:rPr>
              <a:t>PCB</a:t>
            </a:r>
            <a:r>
              <a:rPr kumimoji="1" lang="zh-CN" altLang="en-US" sz="2400" b="1" dirty="0">
                <a:solidFill>
                  <a:srgbClr val="000000"/>
                </a:solidFill>
                <a:latin typeface="宋体" pitchFamily="2" charset="-122"/>
              </a:rPr>
              <a:t>）。</a:t>
            </a:r>
            <a:r>
              <a:rPr kumimoji="1" lang="zh-CN" altLang="en-US" sz="2400" dirty="0">
                <a:solidFill>
                  <a:srgbClr val="000000"/>
                </a:solidFill>
              </a:rPr>
              <a:t> </a:t>
            </a:r>
          </a:p>
        </p:txBody>
      </p:sp>
      <p:sp>
        <p:nvSpPr>
          <p:cNvPr id="66571" name="Text Box 10"/>
          <p:cNvSpPr txBox="1">
            <a:spLocks noChangeArrowheads="1"/>
          </p:cNvSpPr>
          <p:nvPr/>
        </p:nvSpPr>
        <p:spPr bwMode="auto">
          <a:xfrm>
            <a:off x="946944" y="4195586"/>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2</a:t>
            </a:r>
            <a:r>
              <a:rPr lang="zh-CN" altLang="en-US" b="1" dirty="0">
                <a:solidFill>
                  <a:srgbClr val="000000"/>
                </a:solidFill>
                <a:latin typeface="宋体" pitchFamily="2" charset="-122"/>
              </a:rPr>
              <a:t>）动态性：</a:t>
            </a:r>
            <a:endParaRPr lang="zh-CN" altLang="en-US" dirty="0">
              <a:solidFill>
                <a:srgbClr val="000000"/>
              </a:solidFill>
            </a:endParaRPr>
          </a:p>
        </p:txBody>
      </p:sp>
      <p:sp>
        <p:nvSpPr>
          <p:cNvPr id="66572" name="Text Box 11"/>
          <p:cNvSpPr txBox="1">
            <a:spLocks noChangeArrowheads="1"/>
          </p:cNvSpPr>
          <p:nvPr/>
        </p:nvSpPr>
        <p:spPr bwMode="auto">
          <a:xfrm>
            <a:off x="2699792" y="4195586"/>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进程的实质是进程实体的一次执行过程，故动态性是进程的最基本特征。</a:t>
            </a:r>
            <a:r>
              <a:rPr lang="zh-CN" altLang="en-US" dirty="0">
                <a:solidFill>
                  <a:srgbClr val="000000"/>
                </a:solidFill>
              </a:rPr>
              <a:t> </a:t>
            </a:r>
          </a:p>
        </p:txBody>
      </p:sp>
      <p:sp>
        <p:nvSpPr>
          <p:cNvPr id="66573" name="Text Box 12"/>
          <p:cNvSpPr txBox="1">
            <a:spLocks noChangeArrowheads="1"/>
          </p:cNvSpPr>
          <p:nvPr/>
        </p:nvSpPr>
        <p:spPr bwMode="auto">
          <a:xfrm>
            <a:off x="946944" y="5293960"/>
            <a:ext cx="212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3</a:t>
            </a:r>
            <a:r>
              <a:rPr lang="zh-CN" altLang="en-US" b="1" dirty="0">
                <a:solidFill>
                  <a:srgbClr val="000000"/>
                </a:solidFill>
                <a:latin typeface="宋体" pitchFamily="2" charset="-122"/>
              </a:rPr>
              <a:t>）并发性：</a:t>
            </a:r>
            <a:endParaRPr lang="zh-CN" altLang="en-US" b="1" dirty="0">
              <a:solidFill>
                <a:srgbClr val="000000"/>
              </a:solidFill>
            </a:endParaRPr>
          </a:p>
        </p:txBody>
      </p:sp>
      <p:sp>
        <p:nvSpPr>
          <p:cNvPr id="66574" name="Text Box 13"/>
          <p:cNvSpPr txBox="1">
            <a:spLocks noChangeArrowheads="1"/>
          </p:cNvSpPr>
          <p:nvPr/>
        </p:nvSpPr>
        <p:spPr bwMode="auto">
          <a:xfrm>
            <a:off x="2590800" y="529396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这是指多个进程实体同存于内存中，且能在一段时间内同时运行。</a:t>
            </a:r>
            <a:r>
              <a:rPr lang="zh-CN" altLang="en-US" b="1" dirty="0">
                <a:solidFill>
                  <a:srgbClr val="000000"/>
                </a:solidFill>
              </a:rPr>
              <a:t> </a:t>
            </a:r>
          </a:p>
        </p:txBody>
      </p:sp>
    </p:spTree>
    <p:extLst>
      <p:ext uri="{BB962C8B-B14F-4D97-AF65-F5344CB8AC3E}">
        <p14:creationId xmlns:p14="http://schemas.microsoft.com/office/powerpoint/2010/main" val="4258913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ppt_x"/>
                                          </p:val>
                                        </p:tav>
                                        <p:tav tm="100000">
                                          <p:val>
                                            <p:strVal val="#ppt_x"/>
                                          </p:val>
                                        </p:tav>
                                      </p:tavLst>
                                    </p:anim>
                                    <p:anim calcmode="lin" valueType="num">
                                      <p:cBhvr additive="base">
                                        <p:cTn id="8" dur="500" fill="hold"/>
                                        <p:tgtEl>
                                          <p:spTgt spid="696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80</a:t>
            </a:fld>
            <a:endParaRPr lang="en-US" altLang="zh-CN"/>
          </a:p>
        </p:txBody>
      </p:sp>
      <p:sp>
        <p:nvSpPr>
          <p:cNvPr id="147459" name="Text Box 3"/>
          <p:cNvSpPr txBox="1">
            <a:spLocks noChangeArrowheads="1"/>
          </p:cNvSpPr>
          <p:nvPr/>
        </p:nvSpPr>
        <p:spPr bwMode="auto">
          <a:xfrm>
            <a:off x="107504" y="908720"/>
            <a:ext cx="4104456" cy="5080494"/>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smtClean="0">
                <a:solidFill>
                  <a:srgbClr val="000000"/>
                </a:solidFill>
              </a:rPr>
              <a:t>empty=N,full1=0,full2=0;</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cobegin</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Process </a:t>
            </a:r>
            <a:r>
              <a:rPr lang="en-US" altLang="zh-CN" sz="1800" b="1" dirty="0">
                <a:solidFill>
                  <a:srgbClr val="000000"/>
                </a:solidFill>
              </a:rPr>
              <a:t>P1()</a:t>
            </a:r>
          </a:p>
          <a:p>
            <a:pPr eaLnBrk="1" fontAlgn="base" hangingPunct="1">
              <a:spcBef>
                <a:spcPct val="0"/>
              </a:spcBef>
              <a:spcAft>
                <a:spcPct val="0"/>
              </a:spcAft>
            </a:pPr>
            <a:r>
              <a:rPr lang="en-US" altLang="zh-CN" sz="1800" b="1" dirty="0" smtClean="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x;</a:t>
            </a:r>
          </a:p>
          <a:p>
            <a:pPr eaLnBrk="1" fontAlgn="base" hangingPunct="1">
              <a:spcBef>
                <a:spcPct val="0"/>
              </a:spcBef>
              <a:spcAft>
                <a:spcPct val="0"/>
              </a:spcAft>
            </a:pPr>
            <a:r>
              <a:rPr lang="en-US" altLang="zh-CN" sz="1800" b="1" dirty="0" smtClean="0">
                <a:solidFill>
                  <a:srgbClr val="000000"/>
                </a:solidFill>
              </a:rPr>
              <a:t>    while(true)</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x</a:t>
            </a:r>
            <a:r>
              <a:rPr lang="en-US" altLang="zh-CN" sz="1800" b="1" dirty="0">
                <a:solidFill>
                  <a:srgbClr val="000000"/>
                </a:solidFill>
              </a:rPr>
              <a:t>= produce( );</a:t>
            </a:r>
          </a:p>
          <a:p>
            <a:pPr eaLnBrk="1" fontAlgn="base" hangingPunct="1">
              <a:spcBef>
                <a:spcPct val="0"/>
              </a:spcBef>
              <a:spcAft>
                <a:spcPct val="0"/>
              </a:spcAft>
            </a:pPr>
            <a:r>
              <a:rPr lang="en-US" altLang="zh-CN" sz="1800" b="1" dirty="0" smtClean="0">
                <a:solidFill>
                  <a:srgbClr val="000000"/>
                </a:solidFill>
              </a:rPr>
              <a:t>        wait(empty);</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put(x</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if</a:t>
            </a:r>
            <a:r>
              <a:rPr lang="en-US" altLang="zh-CN" sz="1800" b="1" dirty="0">
                <a:solidFill>
                  <a:srgbClr val="000000"/>
                </a:solidFill>
              </a:rPr>
              <a:t>( x mod 2==1 ) </a:t>
            </a:r>
            <a:endParaRPr lang="en-US" altLang="zh-CN" sz="1800" b="1" dirty="0" smtClean="0">
              <a:solidFill>
                <a:srgbClr val="000000"/>
              </a:solidFill>
            </a:endParaRPr>
          </a:p>
          <a:p>
            <a:pPr eaLnBrk="1" fontAlgn="base" hangingPunct="1">
              <a:spcBef>
                <a:spcPct val="0"/>
              </a:spcBef>
              <a:spcAft>
                <a:spcPct val="0"/>
              </a:spcAft>
            </a:pPr>
            <a:r>
              <a:rPr lang="en-US" altLang="zh-CN" sz="1800" b="1" dirty="0" smtClean="0">
                <a:solidFill>
                  <a:srgbClr val="000000"/>
                </a:solidFill>
              </a:rPr>
              <a:t>            signal(full1</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else </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signal(full2</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r>
              <a:rPr lang="en-US" altLang="zh-CN" sz="1800" b="1" dirty="0">
                <a:solidFill>
                  <a:srgbClr val="000000"/>
                </a:solidFill>
              </a:rPr>
              <a:t>	</a:t>
            </a:r>
          </a:p>
          <a:p>
            <a:pPr eaLnBrk="1" fontAlgn="base" hangingPunct="1">
              <a:spcBef>
                <a:spcPct val="0"/>
              </a:spcBef>
              <a:spcAft>
                <a:spcPct val="0"/>
              </a:spcAft>
            </a:pPr>
            <a:endParaRPr lang="en-US" altLang="zh-CN" sz="1800" b="1" dirty="0">
              <a:solidFill>
                <a:srgbClr val="000000"/>
              </a:solidFill>
            </a:endParaRPr>
          </a:p>
        </p:txBody>
      </p:sp>
      <p:sp>
        <p:nvSpPr>
          <p:cNvPr id="147460" name="Text Box 4"/>
          <p:cNvSpPr txBox="1">
            <a:spLocks noChangeArrowheads="1"/>
          </p:cNvSpPr>
          <p:nvPr/>
        </p:nvSpPr>
        <p:spPr bwMode="auto">
          <a:xfrm>
            <a:off x="4499992" y="908720"/>
            <a:ext cx="4419308" cy="5911491"/>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P2( )</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y;</a:t>
            </a: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wait(full1</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y</a:t>
            </a:r>
            <a:r>
              <a:rPr lang="en-US" altLang="zh-CN" sz="1800" b="1" dirty="0">
                <a:solidFill>
                  <a:srgbClr val="000000"/>
                </a:solidFill>
              </a:rPr>
              <a:t>= </a:t>
            </a:r>
            <a:r>
              <a:rPr lang="en-US" altLang="zh-CN" sz="1800" b="1" dirty="0" err="1">
                <a:solidFill>
                  <a:srgbClr val="000000"/>
                </a:solidFill>
              </a:rPr>
              <a:t>getodd</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countodd</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Prcess</a:t>
            </a:r>
            <a:r>
              <a:rPr lang="en-US" altLang="zh-CN" sz="1800" b="1" dirty="0">
                <a:solidFill>
                  <a:srgbClr val="000000"/>
                </a:solidFill>
              </a:rPr>
              <a:t> P3( )</a:t>
            </a:r>
          </a:p>
          <a:p>
            <a:pPr eaLnBrk="1" fontAlgn="base" hangingPunct="1">
              <a:spcBef>
                <a:spcPct val="0"/>
              </a:spcBef>
              <a:spcAft>
                <a:spcPct val="0"/>
              </a:spcAft>
            </a:pP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z;</a:t>
            </a: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wait(full2</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z</a:t>
            </a:r>
            <a:r>
              <a:rPr lang="en-US" altLang="zh-CN" sz="1800" b="1" dirty="0">
                <a:solidFill>
                  <a:srgbClr val="000000"/>
                </a:solidFill>
              </a:rPr>
              <a:t>= </a:t>
            </a:r>
            <a:r>
              <a:rPr lang="en-US" altLang="zh-CN" sz="1800" b="1" dirty="0" err="1">
                <a:solidFill>
                  <a:srgbClr val="000000"/>
                </a:solidFill>
              </a:rPr>
              <a:t>geteven</a:t>
            </a:r>
            <a:r>
              <a:rPr lang="en-US" altLang="zh-CN" sz="1800" b="1" dirty="0">
                <a:solidFill>
                  <a:srgbClr val="000000"/>
                </a:solidFill>
              </a:rPr>
              <a:t>( );	   </a:t>
            </a: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counteven</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r>
              <a:rPr lang="en-US" altLang="zh-CN" sz="1800" b="1" dirty="0">
                <a:solidFill>
                  <a:srgbClr val="000000"/>
                </a:solidFill>
              </a:rPr>
              <a:t>	</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smtClean="0">
                <a:solidFill>
                  <a:srgbClr val="000000"/>
                </a:solidFill>
              </a:rPr>
              <a:t>coend</a:t>
            </a:r>
            <a:endParaRPr lang="en-US" altLang="zh-CN" sz="1800" b="1" dirty="0">
              <a:solidFill>
                <a:srgbClr val="000000"/>
              </a:solidFill>
            </a:endParaRPr>
          </a:p>
        </p:txBody>
      </p:sp>
    </p:spTree>
    <p:extLst>
      <p:ext uri="{BB962C8B-B14F-4D97-AF65-F5344CB8AC3E}">
        <p14:creationId xmlns:p14="http://schemas.microsoft.com/office/powerpoint/2010/main" val="1220602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8C8735B-15B9-4770-847D-1B43A5DE947C}" type="slidenum">
              <a:rPr lang="en-US" altLang="zh-CN"/>
              <a:pPr>
                <a:defRPr/>
              </a:pPr>
              <a:t>81</a:t>
            </a:fld>
            <a:endParaRPr lang="en-US" altLang="zh-CN"/>
          </a:p>
        </p:txBody>
      </p:sp>
      <p:sp>
        <p:nvSpPr>
          <p:cNvPr id="150530" name="Text Box 2"/>
          <p:cNvSpPr txBox="1">
            <a:spLocks noChangeArrowheads="1"/>
          </p:cNvSpPr>
          <p:nvPr/>
        </p:nvSpPr>
        <p:spPr bwMode="auto">
          <a:xfrm>
            <a:off x="599745" y="1556792"/>
            <a:ext cx="8081019" cy="206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buFont typeface="+mj-lt"/>
              <a:buAutoNum type="arabicPeriod" startAt="2"/>
            </a:pPr>
            <a:r>
              <a:rPr lang="zh-CN" altLang="en-US" sz="3200" dirty="0" smtClean="0">
                <a:latin typeface="Times New Roman" panose="02020603050405020304" pitchFamily="18" charset="0"/>
              </a:rPr>
              <a:t>若</a:t>
            </a:r>
            <a:r>
              <a:rPr lang="zh-CN" altLang="en-US" sz="3200" dirty="0">
                <a:latin typeface="Times New Roman" panose="02020603050405020304" pitchFamily="18" charset="0"/>
              </a:rPr>
              <a:t>一只盘子一次只能放一个水果，</a:t>
            </a:r>
            <a:r>
              <a:rPr lang="en-US" altLang="zh-CN" sz="3200" dirty="0">
                <a:latin typeface="Times New Roman" panose="02020603050405020304" pitchFamily="18" charset="0"/>
              </a:rPr>
              <a:t>A</a:t>
            </a:r>
            <a:r>
              <a:rPr lang="zh-CN" altLang="en-US" sz="3200" dirty="0">
                <a:latin typeface="Times New Roman" panose="02020603050405020304" pitchFamily="18" charset="0"/>
              </a:rPr>
              <a:t>只往盘中放苹果，</a:t>
            </a:r>
            <a:r>
              <a:rPr lang="en-US" altLang="zh-CN" sz="3200" dirty="0">
                <a:latin typeface="Times New Roman" panose="02020603050405020304" pitchFamily="18" charset="0"/>
              </a:rPr>
              <a:t>B</a:t>
            </a:r>
            <a:r>
              <a:rPr lang="zh-CN" altLang="en-US" sz="3200" dirty="0">
                <a:latin typeface="Times New Roman" panose="02020603050405020304" pitchFamily="18" charset="0"/>
              </a:rPr>
              <a:t>只往盘中放梨子，</a:t>
            </a:r>
            <a:r>
              <a:rPr lang="en-US" altLang="zh-CN" sz="3200" dirty="0">
                <a:latin typeface="Times New Roman" panose="02020603050405020304" pitchFamily="18" charset="0"/>
              </a:rPr>
              <a:t>C</a:t>
            </a:r>
            <a:r>
              <a:rPr lang="zh-CN" altLang="en-US" sz="3200" dirty="0">
                <a:latin typeface="Times New Roman" panose="02020603050405020304" pitchFamily="18" charset="0"/>
              </a:rPr>
              <a:t>只从盘中取苹果，</a:t>
            </a:r>
            <a:r>
              <a:rPr lang="en-US" altLang="zh-CN" sz="3200" dirty="0">
                <a:latin typeface="Times New Roman" panose="02020603050405020304" pitchFamily="18" charset="0"/>
              </a:rPr>
              <a:t>D</a:t>
            </a:r>
            <a:r>
              <a:rPr lang="zh-CN" altLang="en-US" sz="3200" dirty="0">
                <a:latin typeface="Times New Roman" panose="02020603050405020304" pitchFamily="18" charset="0"/>
              </a:rPr>
              <a:t>只从盘中取梨子。试用</a:t>
            </a:r>
            <a:r>
              <a:rPr lang="en-US" altLang="zh-CN" sz="3200" dirty="0">
                <a:latin typeface="Times New Roman" panose="02020603050405020304" pitchFamily="18" charset="0"/>
              </a:rPr>
              <a:t>P</a:t>
            </a:r>
            <a:r>
              <a:rPr lang="zh-CN" altLang="en-US" sz="3200" dirty="0">
                <a:latin typeface="Times New Roman" panose="02020603050405020304" pitchFamily="18" charset="0"/>
              </a:rPr>
              <a:t>、</a:t>
            </a:r>
            <a:r>
              <a:rPr lang="en-US" altLang="zh-CN" sz="3200" dirty="0">
                <a:latin typeface="Times New Roman" panose="02020603050405020304" pitchFamily="18" charset="0"/>
              </a:rPr>
              <a:t>V</a:t>
            </a:r>
            <a:r>
              <a:rPr lang="zh-CN" altLang="en-US" sz="3200" dirty="0">
                <a:latin typeface="Times New Roman" panose="02020603050405020304" pitchFamily="18" charset="0"/>
              </a:rPr>
              <a:t>操作写出同步算法。 </a:t>
            </a:r>
          </a:p>
        </p:txBody>
      </p:sp>
      <p:sp>
        <p:nvSpPr>
          <p:cNvPr id="4"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Tree>
    <p:extLst>
      <p:ext uri="{BB962C8B-B14F-4D97-AF65-F5344CB8AC3E}">
        <p14:creationId xmlns:p14="http://schemas.microsoft.com/office/powerpoint/2010/main" val="150952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up)">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339276" cy="6520889"/>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a:t>semaphore </a:t>
            </a:r>
            <a:r>
              <a:rPr lang="en-US" altLang="zh-CN" sz="1600" b="1" dirty="0" smtClean="0"/>
              <a:t>empty=1</a:t>
            </a:r>
            <a:r>
              <a:rPr lang="en-US" altLang="zh-CN" sz="1600" b="1" dirty="0"/>
              <a:t>;  </a:t>
            </a:r>
            <a:r>
              <a:rPr lang="en-US" altLang="zh-CN" sz="1600" b="1" dirty="0" smtClean="0"/>
              <a:t> </a:t>
            </a:r>
            <a:r>
              <a:rPr lang="en-US" altLang="zh-CN" sz="1600" b="1" dirty="0">
                <a:solidFill>
                  <a:srgbClr val="00B050"/>
                </a:solidFill>
              </a:rPr>
              <a:t>//</a:t>
            </a:r>
            <a:r>
              <a:rPr lang="en-US" altLang="zh-CN" sz="1600" b="1" dirty="0" smtClean="0">
                <a:solidFill>
                  <a:srgbClr val="00B050"/>
                </a:solidFill>
              </a:rPr>
              <a:t>AB</a:t>
            </a:r>
            <a:r>
              <a:rPr lang="zh-CN" altLang="en-US" sz="1600" b="1" dirty="0">
                <a:solidFill>
                  <a:srgbClr val="00B050"/>
                </a:solidFill>
              </a:rPr>
              <a:t>的资源信号量</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solidFill>
                  <a:srgbClr val="00B050"/>
                </a:solidFill>
              </a:rPr>
              <a:t>//</a:t>
            </a:r>
            <a:r>
              <a:rPr lang="zh-CN" altLang="en-US" sz="1600" b="1" dirty="0" smtClean="0">
                <a:solidFill>
                  <a:srgbClr val="00B050"/>
                </a:solidFill>
              </a:rPr>
              <a:t>同时</a:t>
            </a:r>
            <a:r>
              <a:rPr lang="zh-CN" altLang="en-US" sz="1600" b="1" dirty="0">
                <a:solidFill>
                  <a:srgbClr val="00B050"/>
                </a:solidFill>
              </a:rPr>
              <a:t>又是它们的互斥信号量</a:t>
            </a:r>
          </a:p>
          <a:p>
            <a:pPr eaLnBrk="1" fontAlgn="base" hangingPunct="1">
              <a:spcBef>
                <a:spcPct val="10000"/>
              </a:spcBef>
              <a:spcAft>
                <a:spcPct val="0"/>
              </a:spcAft>
            </a:pPr>
            <a:r>
              <a:rPr lang="en-US" altLang="zh-CN" sz="1600" b="1" dirty="0"/>
              <a:t>semaphore </a:t>
            </a:r>
            <a:r>
              <a:rPr lang="en-US" altLang="zh-CN" sz="1600" b="1" dirty="0" smtClean="0"/>
              <a:t>apple=0</a:t>
            </a:r>
            <a:r>
              <a:rPr lang="en-US" altLang="zh-CN" sz="1600" b="1" dirty="0"/>
              <a:t>;    </a:t>
            </a:r>
            <a:r>
              <a:rPr lang="en-US" altLang="zh-CN" sz="1600" b="1" dirty="0">
                <a:solidFill>
                  <a:srgbClr val="00B050"/>
                </a:solidFill>
              </a:rPr>
              <a:t>//C</a:t>
            </a:r>
            <a:r>
              <a:rPr lang="zh-CN" altLang="en-US" sz="1600" b="1" dirty="0">
                <a:solidFill>
                  <a:srgbClr val="00B050"/>
                </a:solidFill>
              </a:rPr>
              <a:t>的资源</a:t>
            </a:r>
            <a:r>
              <a:rPr lang="zh-CN" altLang="en-US" sz="1600" b="1" dirty="0" smtClean="0">
                <a:solidFill>
                  <a:srgbClr val="00B050"/>
                </a:solidFill>
              </a:rPr>
              <a:t>信号量</a:t>
            </a:r>
            <a:r>
              <a:rPr lang="en-US" altLang="zh-CN" sz="1600" b="1" dirty="0" smtClean="0"/>
              <a:t>Semaphore pear=0</a:t>
            </a:r>
            <a:r>
              <a:rPr lang="en-US" altLang="zh-CN" sz="1600" b="1" dirty="0"/>
              <a:t>;    </a:t>
            </a:r>
            <a:r>
              <a:rPr lang="en-US" altLang="zh-CN" sz="1600" b="1" dirty="0">
                <a:solidFill>
                  <a:srgbClr val="00B050"/>
                </a:solidFill>
              </a:rPr>
              <a:t>//D</a:t>
            </a:r>
            <a:r>
              <a:rPr lang="zh-CN" altLang="en-US" sz="1600" b="1" dirty="0">
                <a:solidFill>
                  <a:srgbClr val="00B050"/>
                </a:solidFill>
              </a:rPr>
              <a:t>的资源</a:t>
            </a:r>
            <a:r>
              <a:rPr lang="zh-CN" altLang="en-US" sz="1600" b="1" dirty="0" smtClean="0">
                <a:solidFill>
                  <a:srgbClr val="00B050"/>
                </a:solidFill>
              </a:rPr>
              <a:t>信号量</a:t>
            </a:r>
            <a:r>
              <a:rPr lang="en-US" altLang="zh-CN" sz="1600" b="1" dirty="0" err="1" smtClean="0">
                <a:solidFill>
                  <a:srgbClr val="002060"/>
                </a:solidFill>
              </a:rPr>
              <a:t>parbegin</a:t>
            </a:r>
            <a:endParaRPr lang="en-US" altLang="zh-CN" sz="1600" b="1" dirty="0">
              <a:solidFill>
                <a:srgbClr val="002060"/>
              </a:solidFill>
            </a:endParaRPr>
          </a:p>
          <a:p>
            <a:pPr eaLnBrk="1" fontAlgn="base" hangingPunct="1">
              <a:spcBef>
                <a:spcPct val="10000"/>
              </a:spcBef>
              <a:spcAft>
                <a:spcPct val="0"/>
              </a:spcAft>
            </a:pPr>
            <a:r>
              <a:rPr lang="en-US" altLang="zh-CN" sz="1600" b="1" dirty="0"/>
              <a:t>process A:      //</a:t>
            </a:r>
            <a:r>
              <a:rPr lang="zh-CN" altLang="en-US" sz="1600" b="1" dirty="0"/>
              <a:t>进程</a:t>
            </a:r>
            <a:r>
              <a:rPr lang="en-US" altLang="zh-CN" sz="1600" b="1" dirty="0"/>
              <a:t>A</a:t>
            </a:r>
            <a:r>
              <a:rPr lang="zh-CN" altLang="en-US" sz="1600" b="1" dirty="0"/>
              <a:t>的算法描述</a:t>
            </a:r>
          </a:p>
          <a:p>
            <a:pPr eaLnBrk="1" fontAlgn="base" hangingPunct="1">
              <a:spcBef>
                <a:spcPct val="10000"/>
              </a:spcBef>
              <a:spcAft>
                <a:spcPct val="0"/>
              </a:spcAft>
            </a:pPr>
            <a:r>
              <a:rPr lang="en-US" altLang="zh-CN" sz="1600" b="1" dirty="0" smtClean="0"/>
              <a:t>{   while(true</a:t>
            </a:r>
            <a:r>
              <a:rPr lang="en-US" altLang="zh-CN" sz="1600" b="1" dirty="0"/>
              <a:t>) {</a:t>
            </a:r>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取</a:t>
            </a:r>
            <a:r>
              <a:rPr lang="zh-CN" altLang="en-US" sz="1600" b="1" dirty="0">
                <a:solidFill>
                  <a:srgbClr val="C00000"/>
                </a:solidFill>
              </a:rPr>
              <a:t>一个苹果</a:t>
            </a:r>
            <a:r>
              <a:rPr lang="zh-CN" altLang="en-US" sz="1600" b="1" dirty="0" smtClean="0">
                <a:solidFill>
                  <a:srgbClr val="C00000"/>
                </a:solidFill>
              </a:rPr>
              <a:t>；</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测试盘子是否为</a:t>
            </a:r>
            <a:r>
              <a:rPr lang="zh-CN" altLang="en-US" sz="1600" b="1" dirty="0" smtClean="0">
                <a:solidFill>
                  <a:srgbClr val="00B050"/>
                </a:solidFill>
              </a:rPr>
              <a:t>空</a:t>
            </a:r>
            <a:endParaRPr lang="zh-CN" altLang="en-US" sz="1600" b="1" dirty="0">
              <a:solidFill>
                <a:srgbClr val="00B050"/>
              </a:solidFill>
            </a:endParaRPr>
          </a:p>
          <a:p>
            <a:pPr eaLnBrk="1" fontAlgn="base" hangingPunct="1">
              <a:spcBef>
                <a:spcPct val="10000"/>
              </a:spcBef>
              <a:spcAft>
                <a:spcPct val="0"/>
              </a:spcAft>
            </a:pPr>
            <a:r>
              <a:rPr lang="en-US" altLang="zh-CN" sz="1600" b="1" dirty="0" smtClean="0"/>
              <a:t>      wait(empty); </a:t>
            </a:r>
          </a:p>
          <a:p>
            <a:pPr eaLnBrk="1" fontAlgn="base" hangingPunct="1">
              <a:spcBef>
                <a:spcPct val="10000"/>
              </a:spcBef>
              <a:spcAft>
                <a:spcPct val="0"/>
              </a:spcAft>
            </a:pPr>
            <a:r>
              <a:rPr lang="en-US" altLang="zh-CN" sz="1600" b="1" dirty="0" smtClean="0"/>
              <a:t>      </a:t>
            </a:r>
            <a:r>
              <a:rPr lang="zh-CN" altLang="en-US" sz="1600" b="1" dirty="0" smtClean="0">
                <a:solidFill>
                  <a:srgbClr val="C00000"/>
                </a:solidFill>
              </a:rPr>
              <a:t>将一苹果放入盘中；</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通知</a:t>
            </a:r>
            <a:r>
              <a:rPr lang="en-US" altLang="zh-CN" sz="1600" b="1" dirty="0">
                <a:solidFill>
                  <a:srgbClr val="00B050"/>
                </a:solidFill>
              </a:rPr>
              <a:t>C</a:t>
            </a:r>
            <a:r>
              <a:rPr lang="zh-CN" altLang="en-US" sz="1600" b="1" dirty="0">
                <a:solidFill>
                  <a:srgbClr val="00B050"/>
                </a:solidFill>
              </a:rPr>
              <a:t>盘中已有苹果</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C)</a:t>
            </a:r>
            <a:r>
              <a:rPr lang="en-US" altLang="zh-CN" sz="1600" b="1" dirty="0"/>
              <a:t>	</a:t>
            </a:r>
            <a:endParaRPr lang="zh-CN" altLang="en-US" sz="1600" b="1" dirty="0" smtClean="0"/>
          </a:p>
          <a:p>
            <a:pPr eaLnBrk="1" fontAlgn="base" hangingPunct="1">
              <a:spcBef>
                <a:spcPct val="10000"/>
              </a:spcBef>
              <a:spcAft>
                <a:spcPct val="0"/>
              </a:spcAft>
            </a:pPr>
            <a:r>
              <a:rPr lang="en-US" altLang="zh-CN" sz="1600" b="1" dirty="0" smtClean="0"/>
              <a:t>      signal(apple)</a:t>
            </a:r>
            <a:r>
              <a:rPr lang="zh-CN" altLang="en-US" sz="1600" b="1" dirty="0" smtClean="0"/>
              <a:t>；</a:t>
            </a:r>
            <a:r>
              <a:rPr lang="en-US" altLang="zh-CN" sz="1600" b="1" dirty="0" smtClean="0"/>
              <a:t>    	</a:t>
            </a:r>
            <a:endParaRPr lang="zh-CN" altLang="en-US" sz="1600" b="1" dirty="0" smtClean="0"/>
          </a:p>
          <a:p>
            <a:pPr eaLnBrk="1" fontAlgn="base" hangingPunct="1">
              <a:spcBef>
                <a:spcPct val="10000"/>
              </a:spcBef>
              <a:spcAft>
                <a:spcPct val="0"/>
              </a:spcAft>
            </a:pPr>
            <a:r>
              <a:rPr lang="en-US" altLang="zh-CN" sz="1600" b="1" dirty="0" smtClean="0"/>
              <a:t>   }</a:t>
            </a:r>
          </a:p>
          <a:p>
            <a:pPr eaLnBrk="1" fontAlgn="base" hangingPunct="1">
              <a:spcBef>
                <a:spcPct val="10000"/>
              </a:spcBef>
              <a:spcAft>
                <a:spcPct val="0"/>
              </a:spcAft>
            </a:pPr>
            <a:r>
              <a:rPr lang="en-US" altLang="zh-CN" sz="1600" b="1" dirty="0" smtClean="0"/>
              <a:t>}</a:t>
            </a:r>
          </a:p>
          <a:p>
            <a:pPr eaLnBrk="1" fontAlgn="base" hangingPunct="1">
              <a:spcBef>
                <a:spcPct val="10000"/>
              </a:spcBef>
              <a:spcAft>
                <a:spcPct val="0"/>
              </a:spcAft>
            </a:pPr>
            <a:r>
              <a:rPr lang="en-US" altLang="zh-CN" sz="1600" b="1" dirty="0"/>
              <a:t>process C:</a:t>
            </a:r>
          </a:p>
          <a:p>
            <a:pPr eaLnBrk="1" fontAlgn="base" hangingPunct="1">
              <a:spcBef>
                <a:spcPct val="10000"/>
              </a:spcBef>
              <a:spcAft>
                <a:spcPct val="0"/>
              </a:spcAft>
            </a:pPr>
            <a:r>
              <a:rPr lang="en-US" altLang="zh-CN" sz="1600" b="1" dirty="0" smtClean="0"/>
              <a:t>{    </a:t>
            </a:r>
            <a:r>
              <a:rPr lang="en-US" altLang="zh-CN" sz="1600" b="1" dirty="0"/>
              <a:t>while(true) {</a:t>
            </a:r>
          </a:p>
          <a:p>
            <a:pPr eaLnBrk="1" fontAlgn="base" hangingPunct="1">
              <a:spcBef>
                <a:spcPct val="10000"/>
              </a:spcBef>
              <a:spcAft>
                <a:spcPct val="0"/>
              </a:spcAft>
            </a:pPr>
            <a:r>
              <a:rPr lang="en-US" altLang="zh-CN" sz="1600" b="1" dirty="0"/>
              <a:t>        wait(apple);    </a:t>
            </a:r>
            <a:r>
              <a:rPr lang="en-US" altLang="zh-CN" sz="1600" b="1" dirty="0">
                <a:solidFill>
                  <a:srgbClr val="00B050"/>
                </a:solidFill>
              </a:rPr>
              <a:t>//</a:t>
            </a:r>
            <a:r>
              <a:rPr lang="zh-CN" altLang="en-US" sz="1600" b="1" dirty="0">
                <a:solidFill>
                  <a:srgbClr val="00B050"/>
                </a:solidFill>
              </a:rPr>
              <a:t>测试盘子是否有苹果</a:t>
            </a:r>
          </a:p>
          <a:p>
            <a:pPr eaLnBrk="1" fontAlgn="base" hangingPunct="1">
              <a:spcBef>
                <a:spcPct val="10000"/>
              </a:spcBef>
              <a:spcAft>
                <a:spcPct val="0"/>
              </a:spcAft>
            </a:pPr>
            <a:r>
              <a:rPr lang="zh-CN" altLang="en-US" sz="1600" b="1" dirty="0"/>
              <a:t>        </a:t>
            </a:r>
            <a:r>
              <a:rPr lang="zh-CN" altLang="en-US" sz="1600" b="1" dirty="0">
                <a:solidFill>
                  <a:srgbClr val="C00000"/>
                </a:solidFill>
              </a:rPr>
              <a:t>从盘中取出苹果</a:t>
            </a:r>
            <a:r>
              <a:rPr lang="en-US" altLang="zh-CN" sz="1600" b="1" dirty="0">
                <a:solidFill>
                  <a:srgbClr val="C00000"/>
                </a:solidFill>
              </a:rPr>
              <a:t>;</a:t>
            </a: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p>
          <a:p>
            <a:pPr eaLnBrk="1" fontAlgn="base" hangingPunct="1">
              <a:spcBef>
                <a:spcPct val="10000"/>
              </a:spcBef>
              <a:spcAft>
                <a:spcPct val="0"/>
              </a:spcAft>
            </a:pPr>
            <a:r>
              <a:rPr lang="en-US" altLang="zh-CN" sz="1600" b="1" dirty="0"/>
              <a:t>        signal(empty);    </a:t>
            </a:r>
          </a:p>
          <a:p>
            <a:pPr eaLnBrk="1" fontAlgn="base" hangingPunct="1">
              <a:spcBef>
                <a:spcPct val="10000"/>
              </a:spcBef>
              <a:spcAft>
                <a:spcPct val="0"/>
              </a:spcAft>
            </a:pPr>
            <a:r>
              <a:rPr lang="zh-CN" altLang="en-US" sz="1600" b="1" dirty="0"/>
              <a:t>        </a:t>
            </a:r>
            <a:r>
              <a:rPr lang="zh-CN" altLang="en-US" sz="1600" b="1" dirty="0">
                <a:solidFill>
                  <a:srgbClr val="C00000"/>
                </a:solidFill>
              </a:rPr>
              <a:t>消费该苹果</a:t>
            </a:r>
            <a:r>
              <a:rPr lang="en-US" altLang="zh-CN" sz="1600" b="1" dirty="0">
                <a:solidFill>
                  <a:srgbClr val="C00000"/>
                </a:solidFill>
              </a:rPr>
              <a:t>;</a:t>
            </a:r>
            <a:r>
              <a:rPr lang="en-US" altLang="zh-CN" sz="1600" b="1" dirty="0"/>
              <a:t>			</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smtClean="0"/>
              <a:t>}</a:t>
            </a:r>
            <a:endParaRPr lang="en-US" altLang="zh-CN" sz="1600" b="1" dirty="0"/>
          </a:p>
        </p:txBody>
      </p:sp>
      <p:sp>
        <p:nvSpPr>
          <p:cNvPr id="5" name="Text Box 4"/>
          <p:cNvSpPr txBox="1">
            <a:spLocks noChangeArrowheads="1"/>
          </p:cNvSpPr>
          <p:nvPr/>
        </p:nvSpPr>
        <p:spPr bwMode="auto">
          <a:xfrm>
            <a:off x="4627185" y="186161"/>
            <a:ext cx="4339276" cy="629929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B:      //</a:t>
            </a:r>
            <a:r>
              <a:rPr lang="zh-CN" altLang="en-US" sz="1600" b="1" dirty="0"/>
              <a:t>进程</a:t>
            </a:r>
            <a:r>
              <a:rPr lang="en-US" altLang="zh-CN" sz="1600" b="1" dirty="0"/>
              <a:t>B</a:t>
            </a:r>
            <a:r>
              <a:rPr lang="zh-CN" altLang="en-US" sz="1600" b="1" dirty="0"/>
              <a:t>的算法描述</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a:t>   while(true) {</a:t>
            </a:r>
          </a:p>
          <a:p>
            <a:pPr eaLnBrk="1" fontAlgn="base" hangingPunct="1">
              <a:spcBef>
                <a:spcPct val="10000"/>
              </a:spcBef>
              <a:spcAft>
                <a:spcPct val="0"/>
              </a:spcAft>
            </a:pPr>
            <a:r>
              <a:rPr lang="zh-CN" altLang="en-US" sz="1600" b="1" dirty="0"/>
              <a:t>      </a:t>
            </a:r>
            <a:r>
              <a:rPr lang="zh-CN" altLang="en-US" sz="1600" b="1" dirty="0">
                <a:solidFill>
                  <a:srgbClr val="C00000"/>
                </a:solidFill>
              </a:rPr>
              <a:t>取一个梨；</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测试盘子是否为空</a:t>
            </a:r>
          </a:p>
          <a:p>
            <a:pPr eaLnBrk="1" fontAlgn="base" hangingPunct="1">
              <a:spcBef>
                <a:spcPct val="10000"/>
              </a:spcBef>
              <a:spcAft>
                <a:spcPct val="0"/>
              </a:spcAft>
            </a:pPr>
            <a:r>
              <a:rPr lang="en-US" altLang="zh-CN" sz="1600" b="1" dirty="0"/>
              <a:t>      wait(empty); </a:t>
            </a:r>
          </a:p>
          <a:p>
            <a:pPr eaLnBrk="1" fontAlgn="base" hangingPunct="1">
              <a:spcBef>
                <a:spcPct val="10000"/>
              </a:spcBef>
              <a:spcAft>
                <a:spcPct val="0"/>
              </a:spcAft>
            </a:pPr>
            <a:r>
              <a:rPr lang="en-US" altLang="zh-CN" sz="1600" b="1" dirty="0"/>
              <a:t>      </a:t>
            </a:r>
            <a:r>
              <a:rPr lang="zh-CN" altLang="en-US" sz="1600" b="1" dirty="0">
                <a:solidFill>
                  <a:srgbClr val="C00000"/>
                </a:solidFill>
              </a:rPr>
              <a:t>将</a:t>
            </a:r>
            <a:r>
              <a:rPr lang="zh-CN" altLang="en-US" sz="1600" b="1" dirty="0" smtClean="0">
                <a:solidFill>
                  <a:srgbClr val="C00000"/>
                </a:solidFill>
              </a:rPr>
              <a:t>一梨放</a:t>
            </a:r>
            <a:r>
              <a:rPr lang="zh-CN" altLang="en-US" sz="1600" b="1" dirty="0">
                <a:solidFill>
                  <a:srgbClr val="C00000"/>
                </a:solidFill>
              </a:rPr>
              <a:t>入盘中；</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smtClean="0">
                <a:solidFill>
                  <a:srgbClr val="00B050"/>
                </a:solidFill>
              </a:rPr>
              <a:t>通知</a:t>
            </a:r>
            <a:r>
              <a:rPr lang="en-US" altLang="zh-CN" sz="1600" b="1" dirty="0">
                <a:solidFill>
                  <a:srgbClr val="00B050"/>
                </a:solidFill>
              </a:rPr>
              <a:t>D</a:t>
            </a:r>
            <a:r>
              <a:rPr lang="zh-CN" altLang="en-US" sz="1600" b="1" dirty="0" smtClean="0">
                <a:solidFill>
                  <a:srgbClr val="00B050"/>
                </a:solidFill>
              </a:rPr>
              <a:t>盘</a:t>
            </a:r>
            <a:r>
              <a:rPr lang="zh-CN" altLang="en-US" sz="1600" b="1" dirty="0">
                <a:solidFill>
                  <a:srgbClr val="00B050"/>
                </a:solidFill>
              </a:rPr>
              <a:t>中已</a:t>
            </a:r>
            <a:r>
              <a:rPr lang="zh-CN" altLang="en-US" sz="1600" b="1" dirty="0" smtClean="0">
                <a:solidFill>
                  <a:srgbClr val="00B050"/>
                </a:solidFill>
              </a:rPr>
              <a:t>有</a:t>
            </a:r>
            <a:r>
              <a:rPr lang="zh-CN" altLang="en-US" sz="1600" b="1" dirty="0">
                <a:solidFill>
                  <a:srgbClr val="00B050"/>
                </a:solidFill>
              </a:rPr>
              <a:t>梨子</a:t>
            </a:r>
            <a:r>
              <a:rPr lang="en-US" altLang="zh-CN" sz="1600" b="1" dirty="0" smtClean="0">
                <a:solidFill>
                  <a:srgbClr val="00B050"/>
                </a:solidFill>
              </a:rPr>
              <a:t>(</a:t>
            </a:r>
            <a:r>
              <a:rPr lang="zh-CN" altLang="en-US" sz="1600" b="1" dirty="0">
                <a:solidFill>
                  <a:srgbClr val="00B050"/>
                </a:solidFill>
              </a:rPr>
              <a:t>可能</a:t>
            </a:r>
            <a:r>
              <a:rPr lang="zh-CN" altLang="en-US" sz="1600" b="1" dirty="0" smtClean="0">
                <a:solidFill>
                  <a:srgbClr val="00B050"/>
                </a:solidFill>
              </a:rPr>
              <a:t>唤醒</a:t>
            </a:r>
            <a:r>
              <a:rPr lang="en-US" altLang="zh-CN" sz="1600" b="1" dirty="0">
                <a:solidFill>
                  <a:srgbClr val="00B050"/>
                </a:solidFill>
              </a:rPr>
              <a:t>D</a:t>
            </a:r>
            <a:r>
              <a:rPr lang="en-US" altLang="zh-CN" sz="1600" b="1" dirty="0" smtClean="0">
                <a:solidFill>
                  <a:srgbClr val="00B050"/>
                </a:solidFill>
              </a:rPr>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r>
              <a:rPr lang="en-US" altLang="zh-CN" sz="1600" b="1" dirty="0" smtClean="0"/>
              <a:t>signal(pear)</a:t>
            </a:r>
            <a:r>
              <a:rPr lang="zh-CN" altLang="en-US" sz="1600" b="1" dirty="0"/>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endParaRPr lang="en-US" altLang="zh-CN" sz="1600" b="1" dirty="0" smtClean="0"/>
          </a:p>
          <a:p>
            <a:pPr eaLnBrk="1" fontAlgn="base" hangingPunct="1">
              <a:spcBef>
                <a:spcPct val="10000"/>
              </a:spcBef>
              <a:spcAft>
                <a:spcPct val="0"/>
              </a:spcAft>
            </a:pPr>
            <a:r>
              <a:rPr lang="en-US" altLang="zh-CN" sz="1600" b="1" dirty="0"/>
              <a:t>process </a:t>
            </a:r>
            <a:r>
              <a:rPr lang="en-US" altLang="zh-CN" sz="1600" b="1" dirty="0" smtClean="0"/>
              <a:t>D:</a:t>
            </a:r>
            <a:endParaRPr lang="en-US" altLang="zh-CN" sz="1600" b="1" dirty="0"/>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a:t>    while(true) {</a:t>
            </a:r>
          </a:p>
          <a:p>
            <a:pPr eaLnBrk="1" fontAlgn="base" hangingPunct="1">
              <a:spcBef>
                <a:spcPct val="10000"/>
              </a:spcBef>
              <a:spcAft>
                <a:spcPct val="0"/>
              </a:spcAft>
            </a:pPr>
            <a:r>
              <a:rPr lang="en-US" altLang="zh-CN" sz="1600" b="1" dirty="0"/>
              <a:t>        </a:t>
            </a:r>
            <a:r>
              <a:rPr lang="en-US" altLang="zh-CN" sz="1600" b="1" dirty="0" smtClean="0"/>
              <a:t>wait(pear);    </a:t>
            </a:r>
            <a:r>
              <a:rPr lang="en-US" altLang="zh-CN" sz="1600" b="1" dirty="0">
                <a:solidFill>
                  <a:srgbClr val="00B050"/>
                </a:solidFill>
              </a:rPr>
              <a:t>//</a:t>
            </a:r>
            <a:r>
              <a:rPr lang="zh-CN" altLang="en-US" sz="1600" b="1" dirty="0">
                <a:solidFill>
                  <a:srgbClr val="00B050"/>
                </a:solidFill>
              </a:rPr>
              <a:t>测试盘子是否</a:t>
            </a:r>
            <a:r>
              <a:rPr lang="zh-CN" altLang="en-US" sz="1600" b="1" dirty="0" smtClean="0">
                <a:solidFill>
                  <a:srgbClr val="00B050"/>
                </a:solidFill>
              </a:rPr>
              <a:t>有梨</a:t>
            </a:r>
            <a:r>
              <a:rPr lang="zh-CN" altLang="en-US" sz="1600" b="1" dirty="0" smtClean="0"/>
              <a:t> </a:t>
            </a:r>
            <a:endParaRPr lang="en-US" altLang="zh-CN" sz="1600" b="1" dirty="0" smtClean="0"/>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从</a:t>
            </a:r>
            <a:r>
              <a:rPr lang="zh-CN" altLang="en-US" sz="1600" b="1" dirty="0">
                <a:solidFill>
                  <a:srgbClr val="C00000"/>
                </a:solidFill>
              </a:rPr>
              <a:t>盘中</a:t>
            </a:r>
            <a:r>
              <a:rPr lang="zh-CN" altLang="en-US" sz="1600" b="1" dirty="0" smtClean="0">
                <a:solidFill>
                  <a:srgbClr val="C00000"/>
                </a:solidFill>
              </a:rPr>
              <a:t>取出梨</a:t>
            </a:r>
            <a:r>
              <a:rPr lang="en-US" altLang="zh-CN" sz="1600" b="1" dirty="0" smtClean="0">
                <a:solidFill>
                  <a:srgbClr val="C00000"/>
                </a:solidFill>
              </a:rPr>
              <a:t>;</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p>
          <a:p>
            <a:pPr eaLnBrk="1" fontAlgn="base" hangingPunct="1">
              <a:spcBef>
                <a:spcPct val="10000"/>
              </a:spcBef>
              <a:spcAft>
                <a:spcPct val="0"/>
              </a:spcAft>
            </a:pPr>
            <a:r>
              <a:rPr lang="en-US" altLang="zh-CN" sz="1600" b="1" dirty="0"/>
              <a:t>        signal(empty);    </a:t>
            </a:r>
          </a:p>
          <a:p>
            <a:pPr eaLnBrk="1" fontAlgn="base" hangingPunct="1">
              <a:spcBef>
                <a:spcPct val="10000"/>
              </a:spcBef>
              <a:spcAft>
                <a:spcPct val="0"/>
              </a:spcAft>
            </a:pPr>
            <a:r>
              <a:rPr lang="zh-CN" altLang="en-US" sz="1600" b="1" dirty="0"/>
              <a:t>        </a:t>
            </a:r>
            <a:r>
              <a:rPr lang="zh-CN" altLang="en-US" sz="1600" b="1" dirty="0">
                <a:solidFill>
                  <a:srgbClr val="C00000"/>
                </a:solidFill>
              </a:rPr>
              <a:t>消费</a:t>
            </a:r>
            <a:r>
              <a:rPr lang="zh-CN" altLang="en-US" sz="1600" b="1" dirty="0" smtClean="0">
                <a:solidFill>
                  <a:srgbClr val="C00000"/>
                </a:solidFill>
              </a:rPr>
              <a:t>该梨</a:t>
            </a:r>
            <a:r>
              <a:rPr lang="en-US" altLang="zh-CN" sz="1600" b="1" dirty="0" smtClean="0">
                <a:solidFill>
                  <a:srgbClr val="C00000"/>
                </a:solidFill>
              </a:rPr>
              <a:t>;</a:t>
            </a:r>
            <a:r>
              <a:rPr lang="en-US" altLang="zh-CN" sz="1600" b="1" dirty="0">
                <a:solidFill>
                  <a:srgbClr val="C00000"/>
                </a:solidFill>
              </a:rPr>
              <a:t>	</a:t>
            </a:r>
            <a:r>
              <a:rPr lang="en-US" altLang="zh-CN" sz="1600" b="1" dirty="0"/>
              <a:t>		</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smtClean="0"/>
              <a:t>}</a:t>
            </a:r>
          </a:p>
          <a:p>
            <a:pPr eaLnBrk="1" fontAlgn="base" hangingPunct="1">
              <a:spcBef>
                <a:spcPct val="10000"/>
              </a:spcBef>
              <a:spcAft>
                <a:spcPct val="0"/>
              </a:spcAft>
            </a:pPr>
            <a:r>
              <a:rPr lang="en-US" altLang="zh-CN" sz="1600" b="1" dirty="0" err="1" smtClean="0">
                <a:solidFill>
                  <a:srgbClr val="002060"/>
                </a:solidFill>
              </a:rPr>
              <a:t>parend</a:t>
            </a:r>
            <a:endParaRPr lang="en-US" altLang="zh-CN" sz="1600" b="1" dirty="0">
              <a:solidFill>
                <a:srgbClr val="002060"/>
              </a:solidFill>
            </a:endParaRPr>
          </a:p>
        </p:txBody>
      </p:sp>
    </p:spTree>
    <p:extLst>
      <p:ext uri="{BB962C8B-B14F-4D97-AF65-F5344CB8AC3E}">
        <p14:creationId xmlns:p14="http://schemas.microsoft.com/office/powerpoint/2010/main" val="63956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60C90B51-80AC-4456-B62E-51F66BC28B73}" type="slidenum">
              <a:rPr lang="en-US" altLang="zh-CN"/>
              <a:pPr>
                <a:defRPr/>
              </a:pPr>
              <a:t>83</a:t>
            </a:fld>
            <a:endParaRPr lang="en-US" altLang="zh-CN"/>
          </a:p>
        </p:txBody>
      </p:sp>
      <p:sp>
        <p:nvSpPr>
          <p:cNvPr id="128003" name="Text Box 2"/>
          <p:cNvSpPr txBox="1">
            <a:spLocks noChangeArrowheads="1"/>
          </p:cNvSpPr>
          <p:nvPr/>
        </p:nvSpPr>
        <p:spPr bwMode="auto">
          <a:xfrm>
            <a:off x="546100" y="1628800"/>
            <a:ext cx="8134350" cy="45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eaLnBrk="1" fontAlgn="base" hangingPunct="1">
              <a:spcBef>
                <a:spcPct val="50000"/>
              </a:spcBef>
              <a:spcAft>
                <a:spcPct val="0"/>
              </a:spcAft>
              <a:buFont typeface="+mj-lt"/>
              <a:buAutoNum type="arabicPeriod" startAt="3"/>
            </a:pPr>
            <a:r>
              <a:rPr lang="zh-CN" altLang="en-US" sz="3200" b="1" dirty="0" smtClean="0">
                <a:solidFill>
                  <a:srgbClr val="000000"/>
                </a:solidFill>
                <a:latin typeface="Times New Roman" pitchFamily="18" charset="0"/>
              </a:rPr>
              <a:t>设</a:t>
            </a:r>
            <a:r>
              <a:rPr lang="zh-CN" altLang="en-US" sz="3200" b="1" dirty="0">
                <a:solidFill>
                  <a:srgbClr val="000000"/>
                </a:solidFill>
                <a:latin typeface="Times New Roman" pitchFamily="18" charset="0"/>
              </a:rPr>
              <a:t>自行车生产车间有两个货架，货架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8</a:t>
            </a:r>
            <a:r>
              <a:rPr lang="zh-CN" altLang="en-US" sz="3200" b="1" dirty="0">
                <a:solidFill>
                  <a:srgbClr val="000000"/>
                </a:solidFill>
                <a:latin typeface="Times New Roman" pitchFamily="18" charset="0"/>
              </a:rPr>
              <a:t>个车架，货架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20</a:t>
            </a:r>
            <a:r>
              <a:rPr lang="zh-CN" altLang="en-US" sz="3200" b="1" dirty="0">
                <a:solidFill>
                  <a:srgbClr val="000000"/>
                </a:solidFill>
                <a:latin typeface="Times New Roman" pitchFamily="18" charset="0"/>
              </a:rPr>
              <a:t>个车轮；又设有</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个工人，他们的活动是重复劳动，分别为：工人</a:t>
            </a:r>
            <a:r>
              <a:rPr lang="en-US" altLang="zh-CN" sz="3200" b="1" dirty="0">
                <a:solidFill>
                  <a:srgbClr val="000000"/>
                </a:solidFill>
                <a:latin typeface="Times New Roman" pitchFamily="18" charset="0"/>
              </a:rPr>
              <a:t>1 </a:t>
            </a:r>
            <a:r>
              <a:rPr lang="zh-CN" altLang="en-US" sz="3200" b="1" dirty="0">
                <a:solidFill>
                  <a:srgbClr val="000000"/>
                </a:solidFill>
                <a:latin typeface="Times New Roman" pitchFamily="18" charset="0"/>
              </a:rPr>
              <a:t>加工一个车架放入货架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中；工人</a:t>
            </a:r>
            <a:r>
              <a:rPr lang="en-US" altLang="zh-CN" sz="3200" b="1" dirty="0">
                <a:solidFill>
                  <a:srgbClr val="000000"/>
                </a:solidFill>
                <a:latin typeface="Times New Roman" pitchFamily="18" charset="0"/>
              </a:rPr>
              <a:t>2</a:t>
            </a:r>
            <a:r>
              <a:rPr lang="zh-CN" altLang="en-US" sz="3200" b="1" dirty="0">
                <a:solidFill>
                  <a:srgbClr val="000000"/>
                </a:solidFill>
                <a:latin typeface="Times New Roman" pitchFamily="18" charset="0"/>
              </a:rPr>
              <a:t>、</a:t>
            </a:r>
            <a:r>
              <a:rPr lang="en-US" altLang="zh-CN" sz="3200" b="1" dirty="0">
                <a:solidFill>
                  <a:srgbClr val="000000"/>
                </a:solidFill>
                <a:latin typeface="Times New Roman" pitchFamily="18" charset="0"/>
              </a:rPr>
              <a:t>3</a:t>
            </a:r>
            <a:r>
              <a:rPr lang="zh-CN" altLang="en-US" sz="3200" b="1" dirty="0">
                <a:solidFill>
                  <a:srgbClr val="000000"/>
                </a:solidFill>
                <a:latin typeface="Times New Roman" pitchFamily="18" charset="0"/>
              </a:rPr>
              <a:t>分别加工车轮放入货架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中（每人每次放入</a:t>
            </a:r>
            <a:r>
              <a:rPr lang="en-US" altLang="zh-CN" sz="3200" b="1" dirty="0">
                <a:solidFill>
                  <a:srgbClr val="000000"/>
                </a:solidFill>
                <a:latin typeface="Times New Roman" pitchFamily="18" charset="0"/>
              </a:rPr>
              <a:t>1</a:t>
            </a:r>
            <a:r>
              <a:rPr lang="zh-CN" altLang="en-US" sz="3200" b="1" dirty="0">
                <a:solidFill>
                  <a:srgbClr val="000000"/>
                </a:solidFill>
                <a:latin typeface="Times New Roman" pitchFamily="18" charset="0"/>
              </a:rPr>
              <a:t>个车轮）；工人</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从货架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中取一个车架，再从货架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中取两个车轮，组装成一辆自行车。试用</a:t>
            </a:r>
            <a:r>
              <a:rPr lang="en-US" altLang="zh-CN" sz="3200" b="1" dirty="0">
                <a:solidFill>
                  <a:srgbClr val="000000"/>
                </a:solidFill>
                <a:latin typeface="Times New Roman" pitchFamily="18" charset="0"/>
              </a:rPr>
              <a:t>PV</a:t>
            </a:r>
            <a:r>
              <a:rPr lang="zh-CN" altLang="en-US" sz="3200" b="1" dirty="0">
                <a:solidFill>
                  <a:srgbClr val="000000"/>
                </a:solidFill>
                <a:latin typeface="Times New Roman" pitchFamily="18" charset="0"/>
              </a:rPr>
              <a:t>操作实现四个工人的合作。</a:t>
            </a:r>
          </a:p>
        </p:txBody>
      </p:sp>
      <p:sp>
        <p:nvSpPr>
          <p:cNvPr id="4"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a:buNone/>
            </a:pPr>
            <a:r>
              <a:rPr lang="zh-CN" altLang="en-US" sz="4000" smtClean="0">
                <a:solidFill>
                  <a:srgbClr val="000066"/>
                </a:solidFill>
                <a:latin typeface="黑体" pitchFamily="2" charset="-122"/>
                <a:ea typeface="黑体" pitchFamily="2" charset="-122"/>
              </a:rPr>
              <a:t>复习思考题</a:t>
            </a:r>
            <a:r>
              <a:rPr lang="zh-CN" altLang="en-US" sz="4000" smtClean="0"/>
              <a:t> </a:t>
            </a:r>
            <a:endParaRPr lang="zh-CN" altLang="en-US" sz="4000" dirty="0" smtClean="0"/>
          </a:p>
        </p:txBody>
      </p:sp>
    </p:spTree>
    <p:extLst>
      <p:ext uri="{BB962C8B-B14F-4D97-AF65-F5344CB8AC3E}">
        <p14:creationId xmlns:p14="http://schemas.microsoft.com/office/powerpoint/2010/main" val="19814566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525E444-FDA8-43F9-A9B2-217B6E94DA2C}" type="slidenum">
              <a:rPr lang="en-US" altLang="zh-CN"/>
              <a:pPr/>
              <a:t>84</a:t>
            </a:fld>
            <a:endParaRPr lang="en-US" altLang="zh-CN"/>
          </a:p>
        </p:txBody>
      </p:sp>
      <p:sp>
        <p:nvSpPr>
          <p:cNvPr id="155650" name="Text Box 2"/>
          <p:cNvSpPr txBox="1">
            <a:spLocks noChangeArrowheads="1"/>
          </p:cNvSpPr>
          <p:nvPr/>
        </p:nvSpPr>
        <p:spPr bwMode="auto">
          <a:xfrm>
            <a:off x="360363" y="1482725"/>
            <a:ext cx="828992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Aempty</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A</a:t>
            </a:r>
            <a:r>
              <a:rPr kumimoji="1" lang="zh-CN" altLang="en-US" sz="3200">
                <a:latin typeface="Times New Roman" panose="02020603050405020304" pitchFamily="18" charset="0"/>
              </a:rPr>
              <a:t>的空位数，其初值为</a:t>
            </a:r>
            <a:r>
              <a:rPr kumimoji="1" lang="en-US" altLang="zh-CN" sz="3200">
                <a:latin typeface="Times New Roman" panose="02020603050405020304" pitchFamily="18" charset="0"/>
              </a:rPr>
              <a:t>8</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Afull</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A</a:t>
            </a:r>
            <a:r>
              <a:rPr kumimoji="1" lang="zh-CN" altLang="en-US" sz="3200">
                <a:latin typeface="Times New Roman" panose="02020603050405020304" pitchFamily="18" charset="0"/>
              </a:rPr>
              <a:t>上存放的车架数，其初值为</a:t>
            </a:r>
            <a:r>
              <a:rPr kumimoji="1" lang="en-US" altLang="zh-CN" sz="3200">
                <a:latin typeface="Times New Roman" panose="02020603050405020304" pitchFamily="18" charset="0"/>
              </a:rPr>
              <a:t>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Bempty</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B</a:t>
            </a:r>
            <a:r>
              <a:rPr kumimoji="1" lang="zh-CN" altLang="en-US" sz="3200">
                <a:latin typeface="Times New Roman" panose="02020603050405020304" pitchFamily="18" charset="0"/>
              </a:rPr>
              <a:t>的空位数，其初值为</a:t>
            </a:r>
            <a:r>
              <a:rPr kumimoji="1" lang="en-US" altLang="zh-CN" sz="3200">
                <a:latin typeface="Times New Roman" panose="02020603050405020304" pitchFamily="18" charset="0"/>
              </a:rPr>
              <a:t>20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Bfull</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B</a:t>
            </a:r>
            <a:r>
              <a:rPr kumimoji="1" lang="zh-CN" altLang="en-US" sz="3200">
                <a:latin typeface="Times New Roman" panose="02020603050405020304" pitchFamily="18" charset="0"/>
              </a:rPr>
              <a:t>上存放的车轮数，其初值为</a:t>
            </a:r>
            <a:r>
              <a:rPr kumimoji="1" lang="en-US" altLang="zh-CN" sz="3200">
                <a:latin typeface="Times New Roman" panose="02020603050405020304" pitchFamily="18" charset="0"/>
              </a:rPr>
              <a:t>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mutex</a:t>
            </a:r>
            <a:r>
              <a:rPr kumimoji="1" lang="zh-CN" altLang="en-US" sz="3200">
                <a:latin typeface="Times New Roman" panose="02020603050405020304" pitchFamily="18" charset="0"/>
              </a:rPr>
              <a:t>用于互斥（初值为</a:t>
            </a:r>
            <a:r>
              <a:rPr kumimoji="1" lang="en-US" altLang="zh-CN" sz="3200">
                <a:latin typeface="Times New Roman" panose="02020603050405020304" pitchFamily="18" charset="0"/>
              </a:rPr>
              <a:t>1</a:t>
            </a:r>
            <a:r>
              <a:rPr kumimoji="1" lang="zh-CN" altLang="en-US" sz="3200">
                <a:latin typeface="Times New Roman" panose="02020603050405020304" pitchFamily="18" charset="0"/>
              </a:rPr>
              <a:t>）。 </a:t>
            </a:r>
          </a:p>
        </p:txBody>
      </p:sp>
      <p:sp>
        <p:nvSpPr>
          <p:cNvPr id="155651" name="Text Box 3"/>
          <p:cNvSpPr txBox="1">
            <a:spLocks noChangeArrowheads="1"/>
          </p:cNvSpPr>
          <p:nvPr/>
        </p:nvSpPr>
        <p:spPr bwMode="auto">
          <a:xfrm>
            <a:off x="479425" y="225425"/>
            <a:ext cx="79295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CC3300"/>
                </a:solidFill>
                <a:latin typeface="黑体" panose="02010609060101010101" pitchFamily="49" charset="-122"/>
                <a:ea typeface="黑体" panose="02010609060101010101" pitchFamily="49" charset="-122"/>
              </a:rPr>
              <a:t>【</a:t>
            </a:r>
            <a:r>
              <a:rPr kumimoji="1" lang="zh-CN" altLang="en-US" sz="3600">
                <a:solidFill>
                  <a:srgbClr val="CC3300"/>
                </a:solidFill>
                <a:latin typeface="黑体" panose="02010609060101010101" pitchFamily="49" charset="-122"/>
                <a:ea typeface="黑体" panose="02010609060101010101" pitchFamily="49" charset="-122"/>
              </a:rPr>
              <a:t>分析</a:t>
            </a:r>
            <a:r>
              <a:rPr kumimoji="1" lang="en-US" altLang="zh-CN" sz="3600">
                <a:solidFill>
                  <a:srgbClr val="CC3300"/>
                </a:solidFill>
                <a:latin typeface="黑体" panose="02010609060101010101" pitchFamily="49" charset="-122"/>
                <a:ea typeface="黑体" panose="02010609060101010101" pitchFamily="49" charset="-122"/>
              </a:rPr>
              <a:t>】</a:t>
            </a:r>
            <a:r>
              <a:rPr kumimoji="1" lang="zh-CN" altLang="en-US" sz="3600">
                <a:solidFill>
                  <a:srgbClr val="000066"/>
                </a:solidFill>
                <a:latin typeface="黑体" panose="02010609060101010101" pitchFamily="49" charset="-122"/>
                <a:ea typeface="黑体" panose="02010609060101010101" pitchFamily="49" charset="-122"/>
              </a:rPr>
              <a:t>设置资源信号量和互斥信号量如下：</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2196720" y="2018160"/>
              <a:ext cx="1420200" cy="2411280"/>
            </p14:xfrm>
          </p:contentPart>
        </mc:Choice>
        <mc:Fallback xmlns="">
          <p:pic>
            <p:nvPicPr>
              <p:cNvPr id="2" name="墨迹 1"/>
              <p:cNvPicPr/>
              <p:nvPr/>
            </p:nvPicPr>
            <p:blipFill>
              <a:blip r:embed="rId3"/>
              <a:stretch>
                <a:fillRect/>
              </a:stretch>
            </p:blipFill>
            <p:spPr>
              <a:xfrm>
                <a:off x="2187360" y="2008800"/>
                <a:ext cx="1438920" cy="2430000"/>
              </a:xfrm>
              <a:prstGeom prst="rect">
                <a:avLst/>
              </a:prstGeom>
            </p:spPr>
          </p:pic>
        </mc:Fallback>
      </mc:AlternateContent>
    </p:spTree>
    <p:extLst>
      <p:ext uri="{BB962C8B-B14F-4D97-AF65-F5344CB8AC3E}">
        <p14:creationId xmlns:p14="http://schemas.microsoft.com/office/powerpoint/2010/main" val="5535107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452398" cy="575760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semaphore </a:t>
            </a:r>
            <a:r>
              <a:rPr lang="en-US" altLang="zh-CN" sz="1600" b="1" dirty="0" err="1" smtClean="0"/>
              <a:t>Aempty</a:t>
            </a:r>
            <a:r>
              <a:rPr lang="en-US" altLang="zh-CN" sz="1600" b="1" dirty="0" smtClean="0"/>
              <a:t>=8, </a:t>
            </a:r>
            <a:r>
              <a:rPr lang="en-US" altLang="zh-CN" sz="1600" b="1" dirty="0" err="1"/>
              <a:t>Bempty</a:t>
            </a:r>
            <a:r>
              <a:rPr lang="en-US" altLang="zh-CN" sz="1600" b="1" dirty="0"/>
              <a:t>= </a:t>
            </a:r>
            <a:r>
              <a:rPr lang="en-US" altLang="zh-CN" sz="1600" b="1" dirty="0" smtClean="0"/>
              <a:t>20; </a:t>
            </a:r>
          </a:p>
          <a:p>
            <a:pPr eaLnBrk="1" fontAlgn="base" hangingPunct="1">
              <a:spcBef>
                <a:spcPct val="10000"/>
              </a:spcBef>
              <a:spcAft>
                <a:spcPct val="0"/>
              </a:spcAft>
            </a:pPr>
            <a:r>
              <a:rPr lang="en-US" altLang="zh-CN" sz="1600" b="1" dirty="0"/>
              <a:t>semaphore </a:t>
            </a:r>
            <a:r>
              <a:rPr lang="en-US" altLang="zh-CN" sz="1600" b="1" dirty="0" err="1" smtClean="0"/>
              <a:t>Afull</a:t>
            </a:r>
            <a:r>
              <a:rPr lang="en-US" altLang="zh-CN" sz="1600" b="1" dirty="0"/>
              <a:t>= 0, </a:t>
            </a:r>
            <a:r>
              <a:rPr lang="en-US" altLang="zh-CN" sz="1600" b="1" dirty="0" err="1"/>
              <a:t>Bfull</a:t>
            </a:r>
            <a:r>
              <a:rPr lang="en-US" altLang="zh-CN" sz="1600" b="1" dirty="0"/>
              <a:t>= </a:t>
            </a:r>
            <a:r>
              <a:rPr lang="en-US" altLang="zh-CN" sz="1600" b="1" dirty="0" smtClean="0"/>
              <a:t>0,</a:t>
            </a:r>
            <a:r>
              <a:rPr lang="en-US" altLang="zh-CN" sz="1600" b="1" dirty="0"/>
              <a:t> </a:t>
            </a:r>
            <a:r>
              <a:rPr lang="en-US" altLang="zh-CN" sz="1600" b="1" dirty="0" err="1"/>
              <a:t>mutex</a:t>
            </a:r>
            <a:r>
              <a:rPr lang="en-US" altLang="zh-CN" sz="1600" b="1" dirty="0"/>
              <a:t> =</a:t>
            </a:r>
            <a:r>
              <a:rPr lang="en-US" altLang="zh-CN" sz="1600" b="1" dirty="0" smtClean="0"/>
              <a:t>1;</a:t>
            </a:r>
          </a:p>
          <a:p>
            <a:pPr eaLnBrk="1" fontAlgn="base" hangingPunct="1">
              <a:spcBef>
                <a:spcPct val="10000"/>
              </a:spcBef>
              <a:spcAft>
                <a:spcPct val="0"/>
              </a:spcAft>
            </a:pPr>
            <a:r>
              <a:rPr lang="en-US" altLang="zh-CN" sz="1600" b="1" dirty="0" smtClean="0"/>
              <a:t>PARBEGIN</a:t>
            </a:r>
            <a:endParaRPr lang="en-US" altLang="zh-CN" sz="1600" b="1" dirty="0"/>
          </a:p>
          <a:p>
            <a:pPr eaLnBrk="1" fontAlgn="base" hangingPunct="1">
              <a:spcBef>
                <a:spcPct val="10000"/>
              </a:spcBef>
              <a:spcAft>
                <a:spcPct val="0"/>
              </a:spcAft>
            </a:pPr>
            <a:r>
              <a:rPr lang="en-US" altLang="zh-CN" sz="1600" b="1" dirty="0" smtClean="0"/>
              <a:t>Process Worker1{</a:t>
            </a:r>
            <a:endParaRPr lang="en-US" altLang="zh-CN" sz="1600" b="1" dirty="0"/>
          </a:p>
          <a:p>
            <a:pPr eaLnBrk="1" fontAlgn="base" hangingPunct="1">
              <a:spcBef>
                <a:spcPct val="10000"/>
              </a:spcBef>
              <a:spcAft>
                <a:spcPct val="0"/>
              </a:spcAft>
            </a:pPr>
            <a:r>
              <a:rPr lang="en-US" altLang="zh-CN" sz="1600" b="1" dirty="0"/>
              <a:t> </a:t>
            </a:r>
            <a:r>
              <a:rPr lang="en-US" altLang="zh-CN" sz="1600" b="1" dirty="0" smtClean="0"/>
              <a:t> while(true){</a:t>
            </a:r>
            <a:endParaRPr lang="en-US" altLang="zh-CN" sz="1600" b="1" dirty="0"/>
          </a:p>
          <a:p>
            <a:pPr eaLnBrk="1" fontAlgn="base" hangingPunct="1">
              <a:spcBef>
                <a:spcPct val="10000"/>
              </a:spcBef>
              <a:spcAft>
                <a:spcPct val="0"/>
              </a:spcAft>
            </a:pPr>
            <a:r>
              <a:rPr lang="en-US" altLang="zh-CN" sz="1600" b="1" dirty="0"/>
              <a:t>     </a:t>
            </a:r>
            <a:r>
              <a:rPr lang="zh-CN" altLang="en-US" sz="1600" b="1" dirty="0"/>
              <a:t>生产</a:t>
            </a:r>
            <a:r>
              <a:rPr lang="en-US" altLang="zh-CN" sz="1600" b="1" dirty="0"/>
              <a:t>1</a:t>
            </a:r>
            <a:r>
              <a:rPr lang="zh-CN" altLang="en-US" sz="1600" b="1" dirty="0"/>
              <a:t>个车架；</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Aempty</a:t>
            </a:r>
            <a:r>
              <a:rPr lang="en-US" altLang="zh-CN" sz="1600" b="1" dirty="0"/>
              <a:t>) </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A</a:t>
            </a:r>
            <a:r>
              <a:rPr lang="zh-CN" altLang="en-US" sz="1600" b="1" dirty="0">
                <a:solidFill>
                  <a:srgbClr val="00B050"/>
                </a:solidFill>
              </a:rPr>
              <a:t>上是否有空位置</a:t>
            </a:r>
          </a:p>
          <a:p>
            <a:pPr eaLnBrk="1" fontAlgn="base" hangingPunct="1">
              <a:spcBef>
                <a:spcPct val="10000"/>
              </a:spcBef>
              <a:spcAft>
                <a:spcPct val="0"/>
              </a:spcAft>
            </a:pPr>
            <a:r>
              <a:rPr lang="zh-CN" altLang="en-US" sz="1600" b="1" dirty="0" smtClean="0"/>
              <a:t>     车架</a:t>
            </a:r>
            <a:r>
              <a:rPr lang="zh-CN" altLang="en-US" sz="1600" b="1" dirty="0"/>
              <a:t>放到货架</a:t>
            </a:r>
            <a:r>
              <a:rPr lang="en-US" altLang="zh-CN" sz="1600" b="1" dirty="0"/>
              <a:t>A;</a:t>
            </a:r>
          </a:p>
          <a:p>
            <a:pPr eaLnBrk="1" fontAlgn="base" hangingPunct="1">
              <a:spcBef>
                <a:spcPct val="10000"/>
              </a:spcBef>
              <a:spcAft>
                <a:spcPct val="0"/>
              </a:spcAft>
            </a:pPr>
            <a:r>
              <a:rPr lang="en-US" altLang="zh-CN" sz="1600" b="1" dirty="0"/>
              <a:t>      V (</a:t>
            </a:r>
            <a:r>
              <a:rPr lang="en-US" altLang="zh-CN" sz="1600" b="1" dirty="0" err="1"/>
              <a:t>Afull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上的车架数增</a:t>
            </a:r>
            <a:r>
              <a:rPr lang="en-US" altLang="zh-CN" sz="1600" b="1" dirty="0" smtClean="0">
                <a:solidFill>
                  <a:srgbClr val="00B050"/>
                </a:solidFill>
              </a:rPr>
              <a:t>1</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a:p>
            <a:pPr eaLnBrk="1" fontAlgn="base" hangingPunct="1">
              <a:spcBef>
                <a:spcPct val="10000"/>
              </a:spcBef>
              <a:spcAft>
                <a:spcPct val="0"/>
              </a:spcAft>
            </a:pPr>
            <a:r>
              <a:rPr lang="en-US" altLang="zh-CN" sz="1600" b="1" dirty="0" smtClean="0"/>
              <a:t>Process </a:t>
            </a:r>
            <a:r>
              <a:rPr lang="en-US" altLang="zh-CN" sz="1600" b="1" dirty="0" err="1" smtClean="0"/>
              <a:t>Worker</a:t>
            </a:r>
            <a:r>
              <a:rPr lang="en-US" altLang="zh-CN" sz="1600" b="1" baseline="-25000" dirty="0" err="1" smtClean="0"/>
              <a:t>i</a:t>
            </a:r>
            <a:r>
              <a:rPr lang="en-US" altLang="zh-CN" sz="1600" b="1" baseline="-25000" dirty="0" smtClean="0"/>
              <a:t> </a:t>
            </a:r>
            <a:r>
              <a:rPr lang="en-US" altLang="zh-CN" sz="1600" b="1" dirty="0" smtClean="0"/>
              <a:t>(</a:t>
            </a:r>
            <a:r>
              <a:rPr lang="en-US" altLang="zh-CN" sz="1600" b="1" dirty="0" err="1" smtClean="0"/>
              <a:t>i</a:t>
            </a:r>
            <a:r>
              <a:rPr lang="en-US" altLang="zh-CN" sz="1600" b="1" dirty="0" smtClean="0"/>
              <a:t>=2</a:t>
            </a:r>
            <a:r>
              <a:rPr lang="zh-CN" altLang="en-US" sz="1600" b="1" dirty="0" smtClean="0"/>
              <a:t>、</a:t>
            </a:r>
            <a:r>
              <a:rPr lang="en-US" altLang="zh-CN" sz="1600" b="1" dirty="0" smtClean="0"/>
              <a:t>3) {</a:t>
            </a:r>
            <a:endParaRPr lang="en-US" altLang="zh-CN" sz="1600" b="1" dirty="0"/>
          </a:p>
          <a:p>
            <a:pPr eaLnBrk="1" fontAlgn="base" hangingPunct="1">
              <a:spcBef>
                <a:spcPct val="10000"/>
              </a:spcBef>
              <a:spcAft>
                <a:spcPct val="0"/>
              </a:spcAft>
            </a:pPr>
            <a:r>
              <a:rPr lang="en-US" altLang="zh-CN" sz="1600" b="1" dirty="0"/>
              <a:t>   while(true){</a:t>
            </a:r>
          </a:p>
          <a:p>
            <a:pPr eaLnBrk="1" fontAlgn="base" hangingPunct="1">
              <a:spcBef>
                <a:spcPct val="10000"/>
              </a:spcBef>
              <a:spcAft>
                <a:spcPct val="0"/>
              </a:spcAft>
            </a:pPr>
            <a:r>
              <a:rPr lang="en-US" altLang="zh-CN" sz="1600" b="1" dirty="0" smtClean="0"/>
              <a:t>       </a:t>
            </a:r>
            <a:r>
              <a:rPr lang="zh-CN" altLang="en-US" sz="1600" b="1" dirty="0"/>
              <a:t>生产</a:t>
            </a:r>
            <a:r>
              <a:rPr lang="en-US" altLang="zh-CN" sz="1600" b="1" dirty="0"/>
              <a:t>1</a:t>
            </a:r>
            <a:r>
              <a:rPr lang="zh-CN" altLang="en-US" sz="1600" b="1" dirty="0"/>
              <a:t>个车轮</a:t>
            </a:r>
            <a:r>
              <a:rPr lang="en-US" altLang="zh-CN" sz="1600" b="1" dirty="0"/>
              <a:t>;</a:t>
            </a:r>
          </a:p>
          <a:p>
            <a:pPr eaLnBrk="1" fontAlgn="base" hangingPunct="1">
              <a:spcBef>
                <a:spcPct val="10000"/>
              </a:spcBef>
              <a:spcAft>
                <a:spcPct val="0"/>
              </a:spcAft>
            </a:pPr>
            <a:r>
              <a:rPr lang="en-US" altLang="zh-CN" sz="1600" b="1" dirty="0"/>
              <a:t>       P (</a:t>
            </a:r>
            <a:r>
              <a:rPr lang="en-US" altLang="zh-CN" sz="1600" b="1" dirty="0" err="1"/>
              <a:t>Bempty</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B</a:t>
            </a:r>
            <a:r>
              <a:rPr lang="zh-CN" altLang="en-US" sz="1600" b="1" dirty="0">
                <a:solidFill>
                  <a:srgbClr val="00B050"/>
                </a:solidFill>
              </a:rPr>
              <a:t>上是否有空位置</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mutex</a:t>
            </a:r>
            <a:r>
              <a:rPr lang="en-US" altLang="zh-CN" sz="1600" b="1" dirty="0"/>
              <a:t>) </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r>
              <a:rPr lang="zh-CN" altLang="en-US" sz="1600" b="1" dirty="0" smtClean="0"/>
              <a:t>车轮</a:t>
            </a:r>
            <a:r>
              <a:rPr lang="zh-CN" altLang="en-US" sz="1600" b="1" dirty="0"/>
              <a:t>放到货架</a:t>
            </a:r>
            <a:r>
              <a:rPr lang="en-US" altLang="zh-CN" sz="1600" b="1" dirty="0"/>
              <a:t>B</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mutex</a:t>
            </a:r>
            <a:r>
              <a:rPr lang="en-US" altLang="zh-CN" sz="1600" b="1" dirty="0"/>
              <a:t>) </a:t>
            </a:r>
            <a:r>
              <a:rPr lang="en-US" altLang="zh-CN" sz="1600" b="1" dirty="0" smtClean="0"/>
              <a:t>;</a:t>
            </a:r>
            <a:endParaRPr lang="en-US" altLang="zh-CN" sz="1600" b="1" dirty="0"/>
          </a:p>
          <a:p>
            <a:pPr eaLnBrk="1" fontAlgn="base" hangingPunct="1">
              <a:spcBef>
                <a:spcPct val="10000"/>
              </a:spcBef>
              <a:spcAft>
                <a:spcPct val="0"/>
              </a:spcAft>
            </a:pPr>
            <a:r>
              <a:rPr lang="en-US" altLang="zh-CN" sz="1600" b="1" dirty="0"/>
              <a:t>       V (</a:t>
            </a:r>
            <a:r>
              <a:rPr lang="en-US" altLang="zh-CN" sz="1600" b="1" dirty="0" err="1"/>
              <a:t>Bfull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上的车轮数增</a:t>
            </a:r>
            <a:r>
              <a:rPr lang="en-US" altLang="zh-CN" sz="1600" b="1" dirty="0" smtClean="0">
                <a:solidFill>
                  <a:srgbClr val="00B050"/>
                </a:solidFill>
              </a:rPr>
              <a:t>1</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p:txBody>
      </p:sp>
      <p:sp>
        <p:nvSpPr>
          <p:cNvPr id="7" name="Text Box 4"/>
          <p:cNvSpPr txBox="1">
            <a:spLocks noChangeArrowheads="1"/>
          </p:cNvSpPr>
          <p:nvPr/>
        </p:nvSpPr>
        <p:spPr bwMode="auto">
          <a:xfrm>
            <a:off x="4572000" y="186161"/>
            <a:ext cx="4452398" cy="4674229"/>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Worker4 {</a:t>
            </a:r>
          </a:p>
          <a:p>
            <a:pPr eaLnBrk="1" fontAlgn="base" hangingPunct="1">
              <a:spcBef>
                <a:spcPct val="10000"/>
              </a:spcBef>
              <a:spcAft>
                <a:spcPct val="0"/>
              </a:spcAft>
            </a:pPr>
            <a:r>
              <a:rPr lang="en-US" altLang="zh-CN" sz="1600" b="1" dirty="0"/>
              <a:t>   while(true){</a:t>
            </a:r>
          </a:p>
          <a:p>
            <a:pPr eaLnBrk="1" fontAlgn="base" hangingPunct="1">
              <a:spcBef>
                <a:spcPct val="10000"/>
              </a:spcBef>
              <a:spcAft>
                <a:spcPct val="0"/>
              </a:spcAft>
            </a:pPr>
            <a:r>
              <a:rPr lang="en-US" altLang="zh-CN" sz="1600" b="1" dirty="0"/>
              <a:t>      P (</a:t>
            </a:r>
            <a:r>
              <a:rPr lang="en-US" altLang="zh-CN" sz="1600" b="1" dirty="0" err="1"/>
              <a:t>Afull</a:t>
            </a:r>
            <a:r>
              <a:rPr lang="en-US" altLang="zh-CN" sz="1600" b="1" dirty="0"/>
              <a:t>) ; </a:t>
            </a:r>
            <a:r>
              <a:rPr lang="en-US" altLang="zh-CN" sz="1600" b="1" dirty="0" smtClean="0">
                <a:solidFill>
                  <a:srgbClr val="00B050"/>
                </a:solidFill>
              </a:rPr>
              <a:t>//</a:t>
            </a:r>
            <a:r>
              <a:rPr lang="zh-CN" altLang="en-US" sz="1600" b="1" dirty="0">
                <a:solidFill>
                  <a:srgbClr val="00B050"/>
                </a:solidFill>
              </a:rPr>
              <a:t>在货架</a:t>
            </a:r>
            <a:r>
              <a:rPr lang="en-US" altLang="zh-CN" sz="1600" b="1" dirty="0">
                <a:solidFill>
                  <a:srgbClr val="00B050"/>
                </a:solidFill>
              </a:rPr>
              <a:t>A</a:t>
            </a:r>
            <a:r>
              <a:rPr lang="zh-CN" altLang="en-US" sz="1600" b="1" dirty="0">
                <a:solidFill>
                  <a:srgbClr val="00B050"/>
                </a:solidFill>
              </a:rPr>
              <a:t>上取</a:t>
            </a:r>
            <a:r>
              <a:rPr lang="en-US" altLang="zh-CN" sz="1600" b="1" dirty="0">
                <a:solidFill>
                  <a:srgbClr val="00B050"/>
                </a:solidFill>
              </a:rPr>
              <a:t>1</a:t>
            </a:r>
            <a:r>
              <a:rPr lang="zh-CN" altLang="en-US" sz="1600" b="1" dirty="0">
                <a:solidFill>
                  <a:srgbClr val="00B050"/>
                </a:solidFill>
              </a:rPr>
              <a:t>个车架</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Bfull</a:t>
            </a:r>
            <a:r>
              <a:rPr lang="en-US" altLang="zh-CN" sz="1600" b="1" dirty="0"/>
              <a:t>) ;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P </a:t>
            </a:r>
            <a:r>
              <a:rPr lang="en-US" altLang="zh-CN" sz="1600" b="1" dirty="0"/>
              <a:t>(</a:t>
            </a:r>
            <a:r>
              <a:rPr lang="en-US" altLang="zh-CN" sz="1600" b="1" dirty="0" err="1"/>
              <a:t>Bfull</a:t>
            </a:r>
            <a:r>
              <a:rPr lang="en-US" altLang="zh-CN" sz="1600" b="1" dirty="0"/>
              <a:t>) ; </a:t>
            </a:r>
            <a:r>
              <a:rPr lang="en-US" altLang="zh-CN" sz="1600" b="1" dirty="0">
                <a:solidFill>
                  <a:srgbClr val="00B050"/>
                </a:solidFill>
              </a:rPr>
              <a:t>//</a:t>
            </a:r>
            <a:r>
              <a:rPr lang="zh-CN" altLang="en-US" sz="1600" b="1" dirty="0">
                <a:solidFill>
                  <a:srgbClr val="00B050"/>
                </a:solidFill>
              </a:rPr>
              <a:t>在货架</a:t>
            </a:r>
            <a:r>
              <a:rPr lang="en-US" altLang="zh-CN" sz="1600" b="1" dirty="0">
                <a:solidFill>
                  <a:srgbClr val="00B050"/>
                </a:solidFill>
              </a:rPr>
              <a:t>B</a:t>
            </a:r>
            <a:r>
              <a:rPr lang="zh-CN" altLang="en-US" sz="1600" b="1" dirty="0">
                <a:solidFill>
                  <a:srgbClr val="00B050"/>
                </a:solidFill>
              </a:rPr>
              <a:t>上取</a:t>
            </a:r>
            <a:r>
              <a:rPr lang="en-US" altLang="zh-CN" sz="1600" b="1" dirty="0">
                <a:solidFill>
                  <a:srgbClr val="00B050"/>
                </a:solidFill>
              </a:rPr>
              <a:t>2</a:t>
            </a:r>
            <a:r>
              <a:rPr lang="zh-CN" altLang="en-US" sz="1600" b="1" dirty="0">
                <a:solidFill>
                  <a:srgbClr val="00B050"/>
                </a:solidFill>
              </a:rPr>
              <a:t>个车轮</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mutex</a:t>
            </a:r>
            <a:r>
              <a:rPr lang="en-US" altLang="zh-CN" sz="1600" b="1" dirty="0"/>
              <a:t>) ;</a:t>
            </a:r>
          </a:p>
          <a:p>
            <a:pPr eaLnBrk="1" fontAlgn="base" hangingPunct="1">
              <a:spcBef>
                <a:spcPct val="10000"/>
              </a:spcBef>
              <a:spcAft>
                <a:spcPct val="0"/>
              </a:spcAft>
            </a:pPr>
            <a:r>
              <a:rPr lang="en-US" altLang="zh-CN" sz="1600" b="1" dirty="0"/>
              <a:t>     </a:t>
            </a:r>
            <a:r>
              <a:rPr lang="zh-CN" altLang="en-US" sz="1600" b="1" dirty="0"/>
              <a:t>取</a:t>
            </a:r>
            <a:r>
              <a:rPr lang="en-US" altLang="zh-CN" sz="1600" b="1" dirty="0"/>
              <a:t>1</a:t>
            </a:r>
            <a:r>
              <a:rPr lang="zh-CN" altLang="en-US" sz="1600" b="1" dirty="0"/>
              <a:t>个车架；取</a:t>
            </a:r>
            <a:r>
              <a:rPr lang="en-US" altLang="zh-CN" sz="1600" b="1" dirty="0"/>
              <a:t>2</a:t>
            </a:r>
            <a:r>
              <a:rPr lang="zh-CN" altLang="en-US" sz="1600" b="1" dirty="0"/>
              <a:t>个车轮</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smtClean="0"/>
              <a:t>      V </a:t>
            </a:r>
            <a:r>
              <a:rPr lang="en-US" altLang="zh-CN" sz="1600" b="1" dirty="0"/>
              <a:t>(</a:t>
            </a:r>
            <a:r>
              <a:rPr lang="en-US" altLang="zh-CN" sz="1600" b="1" dirty="0" err="1"/>
              <a:t>mutex</a:t>
            </a:r>
            <a:r>
              <a:rPr lang="en-US" altLang="zh-CN" sz="1600" b="1" dirty="0"/>
              <a:t>) </a:t>
            </a:r>
            <a:r>
              <a:rPr lang="en-US" altLang="zh-CN" sz="1600" b="1" dirty="0" smtClean="0"/>
              <a:t>;</a:t>
            </a:r>
            <a:endParaRPr lang="zh-CN" altLang="en-US" sz="1600" b="1" dirty="0"/>
          </a:p>
          <a:p>
            <a:pPr eaLnBrk="1" fontAlgn="base" hangingPunct="1">
              <a:spcBef>
                <a:spcPct val="10000"/>
              </a:spcBef>
              <a:spcAft>
                <a:spcPct val="0"/>
              </a:spcAft>
            </a:pPr>
            <a:r>
              <a:rPr lang="zh-CN" altLang="en-US" sz="1600" b="1" dirty="0"/>
              <a:t>     </a:t>
            </a:r>
            <a:r>
              <a:rPr lang="zh-CN" altLang="en-US" sz="1600" b="1" dirty="0" smtClean="0"/>
              <a:t> </a:t>
            </a:r>
            <a:r>
              <a:rPr lang="en-US" altLang="zh-CN" sz="1600" b="1" dirty="0" smtClean="0"/>
              <a:t>V </a:t>
            </a:r>
            <a:r>
              <a:rPr lang="en-US" altLang="zh-CN" sz="1600" b="1" dirty="0"/>
              <a:t>(</a:t>
            </a:r>
            <a:r>
              <a:rPr lang="en-US" altLang="zh-CN" sz="1600" b="1" dirty="0" err="1"/>
              <a:t>Aempty</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上的空位数增</a:t>
            </a:r>
            <a:r>
              <a:rPr lang="en-US" altLang="zh-CN" sz="1600" b="1" dirty="0" smtClean="0">
                <a:solidFill>
                  <a:srgbClr val="00B050"/>
                </a:solidFill>
              </a:rPr>
              <a:t>1</a:t>
            </a:r>
            <a:endParaRPr lang="en-US" altLang="zh-CN" sz="1600" b="1" dirty="0">
              <a:solidFill>
                <a:srgbClr val="00B050"/>
              </a:solidFill>
            </a:endParaRP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上的空位数增</a:t>
            </a:r>
            <a:r>
              <a:rPr lang="en-US" altLang="zh-CN" sz="1600" b="1" dirty="0" smtClean="0">
                <a:solidFill>
                  <a:srgbClr val="00B050"/>
                </a:solidFill>
              </a:rPr>
              <a:t>2</a:t>
            </a:r>
            <a:endParaRPr lang="en-US" altLang="zh-CN" sz="1600" b="1" dirty="0">
              <a:solidFill>
                <a:srgbClr val="00B050"/>
              </a:solidFill>
            </a:endParaRPr>
          </a:p>
          <a:p>
            <a:pPr eaLnBrk="1" fontAlgn="base" hangingPunct="1">
              <a:spcBef>
                <a:spcPct val="10000"/>
              </a:spcBef>
              <a:spcAft>
                <a:spcPct val="0"/>
              </a:spcAft>
            </a:pPr>
            <a:r>
              <a:rPr lang="zh-CN" altLang="en-US" sz="1600" b="1" dirty="0" smtClean="0"/>
              <a:t>      组装</a:t>
            </a:r>
            <a:r>
              <a:rPr lang="zh-CN" altLang="en-US" sz="1600" b="1" dirty="0"/>
              <a:t>一辆自行车</a:t>
            </a:r>
            <a:r>
              <a:rPr lang="en-US" altLang="zh-CN" sz="1600" b="1" dirty="0"/>
              <a:t>;</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a:t>PAREND</a:t>
            </a:r>
          </a:p>
          <a:p>
            <a:pPr eaLnBrk="1" fontAlgn="base" hangingPunct="1">
              <a:spcBef>
                <a:spcPct val="10000"/>
              </a:spcBef>
              <a:spcAft>
                <a:spcPct val="0"/>
              </a:spcAft>
            </a:pPr>
            <a:endParaRPr lang="en-US" altLang="zh-CN" sz="1600" b="1" dirty="0"/>
          </a:p>
          <a:p>
            <a:pPr eaLnBrk="1" fontAlgn="base" hangingPunct="1">
              <a:spcBef>
                <a:spcPct val="10000"/>
              </a:spcBef>
              <a:spcAft>
                <a:spcPct val="0"/>
              </a:spcAft>
            </a:pPr>
            <a:endParaRPr lang="en-US" altLang="zh-CN" sz="1600" b="1" dirty="0"/>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4786200" y="1089360"/>
              <a:ext cx="214920" cy="438120"/>
            </p14:xfrm>
          </p:contentPart>
        </mc:Choice>
        <mc:Fallback xmlns="">
          <p:pic>
            <p:nvPicPr>
              <p:cNvPr id="2" name="墨迹 1"/>
              <p:cNvPicPr/>
              <p:nvPr/>
            </p:nvPicPr>
            <p:blipFill>
              <a:blip r:embed="rId4"/>
              <a:stretch>
                <a:fillRect/>
              </a:stretch>
            </p:blipFill>
            <p:spPr>
              <a:xfrm>
                <a:off x="4776840" y="1080000"/>
                <a:ext cx="233640" cy="456840"/>
              </a:xfrm>
              <a:prstGeom prst="rect">
                <a:avLst/>
              </a:prstGeom>
            </p:spPr>
          </p:pic>
        </mc:Fallback>
      </mc:AlternateContent>
    </p:spTree>
    <p:extLst>
      <p:ext uri="{BB962C8B-B14F-4D97-AF65-F5344CB8AC3E}">
        <p14:creationId xmlns:p14="http://schemas.microsoft.com/office/powerpoint/2010/main" val="321068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7"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A2473BC-E537-439F-88EE-8F7F5FD60622}" type="slidenum">
              <a:rPr lang="en-US" altLang="zh-CN"/>
              <a:pPr>
                <a:defRPr/>
              </a:pPr>
              <a:t>86</a:t>
            </a:fld>
            <a:endParaRPr lang="en-US" altLang="zh-CN"/>
          </a:p>
        </p:txBody>
      </p:sp>
      <p:sp>
        <p:nvSpPr>
          <p:cNvPr id="129027" name="Text Box 2"/>
          <p:cNvSpPr txBox="1">
            <a:spLocks noChangeArrowheads="1"/>
          </p:cNvSpPr>
          <p:nvPr/>
        </p:nvSpPr>
        <p:spPr bwMode="auto">
          <a:xfrm>
            <a:off x="721828" y="2636912"/>
            <a:ext cx="80787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每两个学生组成一组，各占一台机器，协同完成上机实习；</a:t>
            </a: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只有一组学生到齐，并且此时机房有空闲机器时，该组学生才能进入机房；</a:t>
            </a: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上机实习由一名教师检查。检查完毕，一组学生同时离开机房。</a:t>
            </a:r>
          </a:p>
        </p:txBody>
      </p:sp>
      <p:sp>
        <p:nvSpPr>
          <p:cNvPr id="129028" name="Text Box 3"/>
          <p:cNvSpPr txBox="1">
            <a:spLocks noChangeArrowheads="1"/>
          </p:cNvSpPr>
          <p:nvPr/>
        </p:nvSpPr>
        <p:spPr bwMode="auto">
          <a:xfrm>
            <a:off x="549584" y="5373216"/>
            <a:ext cx="8189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试用</a:t>
            </a:r>
            <a:r>
              <a:rPr lang="en-US" altLang="zh-CN" sz="2800" b="1" dirty="0">
                <a:solidFill>
                  <a:srgbClr val="000000"/>
                </a:solidFill>
                <a:latin typeface="Times New Roman" pitchFamily="18" charset="0"/>
              </a:rPr>
              <a:t>P</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V</a:t>
            </a:r>
            <a:r>
              <a:rPr lang="zh-CN" altLang="en-US" sz="2800" b="1" dirty="0">
                <a:solidFill>
                  <a:srgbClr val="000000"/>
                </a:solidFill>
                <a:latin typeface="Times New Roman" pitchFamily="18" charset="0"/>
              </a:rPr>
              <a:t>操作模拟上机实习过程。（北京大学 ，</a:t>
            </a:r>
            <a:r>
              <a:rPr lang="en-US" altLang="zh-CN" sz="2800" b="1" dirty="0">
                <a:solidFill>
                  <a:srgbClr val="000000"/>
                </a:solidFill>
                <a:latin typeface="Times New Roman" pitchFamily="18" charset="0"/>
              </a:rPr>
              <a:t>1997</a:t>
            </a:r>
            <a:r>
              <a:rPr lang="zh-CN" altLang="en-US" sz="2800" b="1" dirty="0">
                <a:solidFill>
                  <a:srgbClr val="000000"/>
                </a:solidFill>
                <a:latin typeface="Times New Roman" pitchFamily="18" charset="0"/>
              </a:rPr>
              <a:t>年）</a:t>
            </a:r>
          </a:p>
        </p:txBody>
      </p:sp>
      <p:sp>
        <p:nvSpPr>
          <p:cNvPr id="129029" name="Text Box 4"/>
          <p:cNvSpPr txBox="1">
            <a:spLocks noChangeArrowheads="1"/>
          </p:cNvSpPr>
          <p:nvPr/>
        </p:nvSpPr>
        <p:spPr bwMode="auto">
          <a:xfrm>
            <a:off x="459348" y="1484784"/>
            <a:ext cx="831215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sz="2800" b="1" dirty="0" smtClean="0">
                <a:solidFill>
                  <a:srgbClr val="000000"/>
                </a:solidFill>
                <a:latin typeface="Times New Roman" pitchFamily="18" charset="0"/>
              </a:rPr>
              <a:t>4. </a:t>
            </a:r>
            <a:r>
              <a:rPr lang="zh-CN" altLang="en-US" sz="2800" b="1" dirty="0" smtClean="0">
                <a:solidFill>
                  <a:srgbClr val="000000"/>
                </a:solidFill>
                <a:latin typeface="Times New Roman" pitchFamily="18" charset="0"/>
              </a:rPr>
              <a:t>某</a:t>
            </a:r>
            <a:r>
              <a:rPr lang="zh-CN" altLang="en-US" sz="2800" b="1" dirty="0">
                <a:solidFill>
                  <a:srgbClr val="000000"/>
                </a:solidFill>
                <a:latin typeface="Times New Roman" pitchFamily="18" charset="0"/>
              </a:rPr>
              <a:t>高校计算机系开设网络课并安排上机实习，假设机房共有</a:t>
            </a:r>
            <a:r>
              <a:rPr lang="en-US" altLang="zh-CN" sz="2800" b="1" dirty="0">
                <a:solidFill>
                  <a:srgbClr val="000000"/>
                </a:solidFill>
                <a:latin typeface="Times New Roman" pitchFamily="18" charset="0"/>
              </a:rPr>
              <a:t>2m</a:t>
            </a:r>
            <a:r>
              <a:rPr lang="zh-CN" altLang="en-US" sz="2800" b="1" dirty="0">
                <a:solidFill>
                  <a:srgbClr val="000000"/>
                </a:solidFill>
                <a:latin typeface="Times New Roman" pitchFamily="18" charset="0"/>
              </a:rPr>
              <a:t>台机器，有</a:t>
            </a:r>
            <a:r>
              <a:rPr lang="en-US" altLang="zh-CN" sz="2800" b="1" dirty="0">
                <a:solidFill>
                  <a:srgbClr val="000000"/>
                </a:solidFill>
                <a:latin typeface="Times New Roman" pitchFamily="18" charset="0"/>
              </a:rPr>
              <a:t>2n</a:t>
            </a:r>
            <a:r>
              <a:rPr lang="zh-CN" altLang="en-US" sz="2800" b="1" dirty="0">
                <a:solidFill>
                  <a:srgbClr val="000000"/>
                </a:solidFill>
                <a:latin typeface="Times New Roman" pitchFamily="18" charset="0"/>
              </a:rPr>
              <a:t>名学生选该课，规定：</a:t>
            </a:r>
          </a:p>
        </p:txBody>
      </p:sp>
      <p:sp>
        <p:nvSpPr>
          <p:cNvPr id="6"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Tree>
    <p:extLst>
      <p:ext uri="{BB962C8B-B14F-4D97-AF65-F5344CB8AC3E}">
        <p14:creationId xmlns:p14="http://schemas.microsoft.com/office/powerpoint/2010/main" val="18236475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2703A39E-2C55-4C25-9195-E364E6128EBE}" type="slidenum">
              <a:rPr lang="en-US" altLang="zh-CN"/>
              <a:pPr>
                <a:defRPr/>
              </a:pPr>
              <a:t>87</a:t>
            </a:fld>
            <a:endParaRPr lang="en-US" altLang="zh-CN"/>
          </a:p>
        </p:txBody>
      </p:sp>
      <p:sp>
        <p:nvSpPr>
          <p:cNvPr id="1028" name="Text Box 3"/>
          <p:cNvSpPr txBox="1">
            <a:spLocks noChangeArrowheads="1"/>
          </p:cNvSpPr>
          <p:nvPr/>
        </p:nvSpPr>
        <p:spPr bwMode="auto">
          <a:xfrm>
            <a:off x="401638" y="257175"/>
            <a:ext cx="84185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Times New Roman" pitchFamily="18" charset="0"/>
                <a:ea typeface="黑体" pitchFamily="2" charset="-122"/>
              </a:rPr>
              <a:t>解</a:t>
            </a:r>
            <a:r>
              <a:rPr lang="zh-CN" altLang="en-US" b="1">
                <a:solidFill>
                  <a:srgbClr val="000000"/>
                </a:solidFill>
                <a:latin typeface="Times New Roman" pitchFamily="18" charset="0"/>
              </a:rPr>
              <a:t>：在本题中，为了保证系统的控制流程，增加了</a:t>
            </a:r>
            <a:r>
              <a:rPr lang="en-US" altLang="zh-CN" b="1">
                <a:solidFill>
                  <a:srgbClr val="000000"/>
                </a:solidFill>
                <a:latin typeface="Times New Roman" pitchFamily="18" charset="0"/>
              </a:rPr>
              <a:t>Monitor</a:t>
            </a:r>
            <a:r>
              <a:rPr lang="zh-CN" altLang="en-US" b="1">
                <a:solidFill>
                  <a:srgbClr val="000000"/>
                </a:solidFill>
                <a:latin typeface="Times New Roman" pitchFamily="18" charset="0"/>
              </a:rPr>
              <a:t>进程，用于控制学生的进入和计算机分配。从题目本身来看，虽然没有明确写出这一进程，但实际上这一进程是存在的。因此，在解决这类问题时，需要对题目加以认真分析，找出其隐蔽的控制机制。同步算法描述如下： </a:t>
            </a:r>
          </a:p>
        </p:txBody>
      </p:sp>
    </p:spTree>
    <p:controls>
      <mc:AlternateContent xmlns:mc="http://schemas.openxmlformats.org/markup-compatibility/2006">
        <mc:Choice xmlns:v="urn:schemas-microsoft-com:vml" Requires="v">
          <p:control spid="1080" name="TextBox1" r:id="rId2" imgW="8260200" imgH="4290120"/>
        </mc:Choice>
        <mc:Fallback>
          <p:control name="TextBox1" r:id="rId2" imgW="8260200" imgH="4290120">
            <p:pic>
              <p:nvPicPr>
                <p:cNvPr id="2" name="TextBox1"/>
                <p:cNvPicPr preferRelativeResize="0">
                  <a:picLocks noChangeArrowheads="1" noChangeShapeType="1"/>
                </p:cNvPicPr>
                <p:nvPr/>
              </p:nvPicPr>
              <p:blipFill>
                <a:blip r:embed="rId4"/>
                <a:srcRect/>
                <a:stretch>
                  <a:fillRect/>
                </a:stretch>
              </p:blipFill>
              <p:spPr bwMode="auto">
                <a:xfrm>
                  <a:off x="539750" y="2349500"/>
                  <a:ext cx="8256588" cy="429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0474165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595FE6-8EB1-4BD4-A107-B20933B55C06}" type="slidenum">
              <a:rPr lang="en-US" altLang="zh-CN"/>
              <a:pPr>
                <a:defRPr/>
              </a:pPr>
              <a:t>88</a:t>
            </a:fld>
            <a:endParaRPr lang="en-US" altLang="zh-CN"/>
          </a:p>
        </p:txBody>
      </p:sp>
      <p:sp>
        <p:nvSpPr>
          <p:cNvPr id="130051" name="Text Box 2"/>
          <p:cNvSpPr txBox="1">
            <a:spLocks noChangeArrowheads="1"/>
          </p:cNvSpPr>
          <p:nvPr/>
        </p:nvSpPr>
        <p:spPr bwMode="auto">
          <a:xfrm>
            <a:off x="600075" y="463550"/>
            <a:ext cx="8175625"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b="1" dirty="0" smtClean="0">
                <a:solidFill>
                  <a:srgbClr val="000000"/>
                </a:solidFill>
                <a:latin typeface="Times New Roman" pitchFamily="18" charset="0"/>
              </a:rPr>
              <a:t>7. </a:t>
            </a:r>
            <a:r>
              <a:rPr lang="zh-CN" altLang="en-US" b="1" dirty="0" smtClean="0">
                <a:solidFill>
                  <a:srgbClr val="000000"/>
                </a:solidFill>
                <a:latin typeface="Times New Roman" pitchFamily="18" charset="0"/>
              </a:rPr>
              <a:t>理发师</a:t>
            </a:r>
            <a:r>
              <a:rPr lang="zh-CN" altLang="en-US" b="1" dirty="0">
                <a:solidFill>
                  <a:srgbClr val="000000"/>
                </a:solidFill>
                <a:latin typeface="Times New Roman" pitchFamily="18" charset="0"/>
              </a:rPr>
              <a:t>问题描述如下：理发店包含一间接待室和一间工作室，接待室内</a:t>
            </a:r>
            <a:r>
              <a:rPr lang="zh-CN" altLang="en-US" b="1" dirty="0" smtClean="0">
                <a:solidFill>
                  <a:srgbClr val="000000"/>
                </a:solidFill>
                <a:latin typeface="Times New Roman" pitchFamily="18" charset="0"/>
              </a:rPr>
              <a:t>有</a:t>
            </a:r>
            <a:r>
              <a:rPr lang="en-US" altLang="zh-CN" b="1" dirty="0" smtClean="0">
                <a:solidFill>
                  <a:srgbClr val="000000"/>
                </a:solidFill>
                <a:latin typeface="Times New Roman" pitchFamily="18" charset="0"/>
              </a:rPr>
              <a:t>n(n</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把椅子，而工作室只有</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把椅子。如果没有顾客，理发师就去睡觉；如果来时所有椅子都有人，那么顾客离去；如果理发师在忙且接待室有空闲椅子，那么此顾客会坐在其中</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把空闲的椅子上等待；如果理发师在睡觉；则顾客会唤醒他。请采用信号量机制解决该理发师问题</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可用伪代码描述</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a:t>
            </a:r>
          </a:p>
        </p:txBody>
      </p:sp>
      <p:sp>
        <p:nvSpPr>
          <p:cNvPr id="130052" name="Text Box 3"/>
          <p:cNvSpPr txBox="1">
            <a:spLocks noChangeArrowheads="1"/>
          </p:cNvSpPr>
          <p:nvPr/>
        </p:nvSpPr>
        <p:spPr bwMode="auto">
          <a:xfrm>
            <a:off x="504825" y="3271838"/>
            <a:ext cx="808196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80000"/>
              <a:buFont typeface="Wingdings" pitchFamily="2" charset="2"/>
              <a:buNone/>
            </a:pPr>
            <a:r>
              <a:rPr lang="zh-CN" altLang="en-US" b="1" dirty="0">
                <a:solidFill>
                  <a:srgbClr val="000000"/>
                </a:solidFill>
                <a:latin typeface="Times New Roman" pitchFamily="18" charset="0"/>
              </a:rPr>
              <a:t>解：引入</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个信号量和</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个控制变量：</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控制变量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用来记录等待理发的顾客数，初值为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customers</a:t>
            </a:r>
            <a:r>
              <a:rPr lang="zh-CN" altLang="en-US" b="1" dirty="0">
                <a:solidFill>
                  <a:srgbClr val="000000"/>
                </a:solidFill>
                <a:latin typeface="Times New Roman" pitchFamily="18" charset="0"/>
              </a:rPr>
              <a:t>用来记录等候理发的顾客数，并用作阻塞理发师进程，初值为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barbers</a:t>
            </a:r>
            <a:r>
              <a:rPr lang="zh-CN" altLang="en-US" b="1" dirty="0">
                <a:solidFill>
                  <a:srgbClr val="000000"/>
                </a:solidFill>
                <a:latin typeface="Times New Roman" pitchFamily="18" charset="0"/>
              </a:rPr>
              <a:t>用来记录等候顾客的理发师数，并用作阻塞顾客进程，初值为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err="1">
                <a:solidFill>
                  <a:srgbClr val="000000"/>
                </a:solidFill>
                <a:latin typeface="Times New Roman" pitchFamily="18" charset="0"/>
              </a:rPr>
              <a:t>mutex</a:t>
            </a:r>
            <a:r>
              <a:rPr lang="zh-CN" altLang="en-US" b="1" dirty="0">
                <a:solidFill>
                  <a:srgbClr val="000000"/>
                </a:solidFill>
                <a:latin typeface="Times New Roman" pitchFamily="18" charset="0"/>
              </a:rPr>
              <a:t>用于对共享变量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的互斥访问，初值为</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p>
        </p:txBody>
      </p:sp>
    </p:spTree>
    <p:extLst>
      <p:ext uri="{BB962C8B-B14F-4D97-AF65-F5344CB8AC3E}">
        <p14:creationId xmlns:p14="http://schemas.microsoft.com/office/powerpoint/2010/main" val="39836338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BC50EF45-B173-4C86-B776-327E7E818A13}" type="slidenum">
              <a:rPr lang="en-US" altLang="zh-CN"/>
              <a:pPr>
                <a:defRPr/>
              </a:pPr>
              <a:t>89</a:t>
            </a:fld>
            <a:endParaRPr lang="en-US" altLang="zh-CN"/>
          </a:p>
        </p:txBody>
      </p:sp>
      <p:sp>
        <p:nvSpPr>
          <p:cNvPr id="2052" name="Text Box 2"/>
          <p:cNvSpPr txBox="1">
            <a:spLocks noChangeArrowheads="1"/>
          </p:cNvSpPr>
          <p:nvPr/>
        </p:nvSpPr>
        <p:spPr bwMode="auto">
          <a:xfrm>
            <a:off x="327025" y="314325"/>
            <a:ext cx="8529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采用信号量机制解决该理发师问题的算法描述如下：</a:t>
            </a:r>
          </a:p>
        </p:txBody>
      </p:sp>
    </p:spTree>
    <p:controls>
      <mc:AlternateContent xmlns:mc="http://schemas.openxmlformats.org/markup-compatibility/2006">
        <mc:Choice xmlns:v="urn:schemas-microsoft-com:vml" Requires="v">
          <p:control spid="2103" name="TextBox1" r:id="rId2" imgW="8381880" imgH="5555160"/>
        </mc:Choice>
        <mc:Fallback>
          <p:control name="TextBox1" r:id="rId2" imgW="8381880" imgH="5555160">
            <p:pic>
              <p:nvPicPr>
                <p:cNvPr id="2" name="TextBox1"/>
                <p:cNvPicPr preferRelativeResize="0">
                  <a:picLocks noChangeArrowheads="1" noChangeShapeType="1"/>
                </p:cNvPicPr>
                <p:nvPr/>
              </p:nvPicPr>
              <p:blipFill>
                <a:blip r:embed="rId4"/>
                <a:srcRect/>
                <a:stretch>
                  <a:fillRect/>
                </a:stretch>
              </p:blipFill>
              <p:spPr bwMode="auto">
                <a:xfrm>
                  <a:off x="395288" y="1052513"/>
                  <a:ext cx="8380412" cy="5554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48523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idx="1"/>
          </p:nvPr>
        </p:nvSpPr>
        <p:spPr>
          <a:xfrm>
            <a:off x="2339752" y="620688"/>
            <a:ext cx="4379913" cy="725488"/>
          </a:xfrm>
        </p:spPr>
        <p:txBody>
          <a:bodyPr/>
          <a:lstStyle/>
          <a:p>
            <a:pPr marL="0" lvl="0" indent="0">
              <a:buClr>
                <a:srgbClr val="2F2F2F"/>
              </a:buClr>
              <a:buNone/>
            </a:pPr>
            <a:r>
              <a:rPr lang="en-US" altLang="zh-CN" sz="4000" b="1" dirty="0">
                <a:solidFill>
                  <a:prstClr val="black"/>
                </a:solidFill>
                <a:latin typeface="Arial Black" pitchFamily="34" charset="0"/>
                <a:ea typeface="黑体" pitchFamily="2" charset="-122"/>
              </a:rPr>
              <a:t>2.2 </a:t>
            </a:r>
            <a:r>
              <a:rPr lang="zh-CN" altLang="en-US" sz="4000" b="1" dirty="0">
                <a:solidFill>
                  <a:prstClr val="black"/>
                </a:solidFill>
                <a:latin typeface="黑体" pitchFamily="2" charset="-122"/>
                <a:ea typeface="黑体" pitchFamily="2" charset="-122"/>
              </a:rPr>
              <a:t>进程的描述 </a:t>
            </a:r>
          </a:p>
        </p:txBody>
      </p:sp>
      <p:sp>
        <p:nvSpPr>
          <p:cNvPr id="8" name="灯片编号占位符 5"/>
          <p:cNvSpPr>
            <a:spLocks noGrp="1"/>
          </p:cNvSpPr>
          <p:nvPr>
            <p:ph type="sldNum" sz="quarter" idx="12"/>
          </p:nvPr>
        </p:nvSpPr>
        <p:spPr/>
        <p:txBody>
          <a:bodyPr/>
          <a:lstStyle/>
          <a:p>
            <a:pPr>
              <a:defRPr/>
            </a:pPr>
            <a:fld id="{7849D7D2-6E0A-4CD4-B5C7-F08B7BF11E13}" type="slidenum">
              <a:rPr lang="en-US" altLang="zh-CN"/>
              <a:pPr>
                <a:defRPr/>
              </a:pPr>
              <a:t>9</a:t>
            </a:fld>
            <a:endParaRPr lang="en-US" altLang="zh-CN"/>
          </a:p>
        </p:txBody>
      </p:sp>
      <p:sp>
        <p:nvSpPr>
          <p:cNvPr id="67588" name="Text Box 3"/>
          <p:cNvSpPr txBox="1">
            <a:spLocks noChangeArrowheads="1"/>
          </p:cNvSpPr>
          <p:nvPr/>
        </p:nvSpPr>
        <p:spPr bwMode="auto">
          <a:xfrm>
            <a:off x="423863" y="2667000"/>
            <a:ext cx="239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4</a:t>
            </a:r>
            <a:r>
              <a:rPr lang="zh-CN" altLang="en-US" b="1">
                <a:solidFill>
                  <a:srgbClr val="000000"/>
                </a:solidFill>
                <a:latin typeface="Times New Roman" pitchFamily="18" charset="0"/>
              </a:rPr>
              <a:t>）独立性</a:t>
            </a:r>
            <a:r>
              <a:rPr lang="zh-CN" altLang="en-US" b="1">
                <a:solidFill>
                  <a:srgbClr val="000000"/>
                </a:solidFill>
              </a:rPr>
              <a:t> ：</a:t>
            </a:r>
          </a:p>
        </p:txBody>
      </p:sp>
      <p:sp>
        <p:nvSpPr>
          <p:cNvPr id="67589" name="Text Box 4"/>
          <p:cNvSpPr txBox="1">
            <a:spLocks noChangeArrowheads="1"/>
          </p:cNvSpPr>
          <p:nvPr/>
        </p:nvSpPr>
        <p:spPr bwMode="auto">
          <a:xfrm>
            <a:off x="990600" y="1782763"/>
            <a:ext cx="3694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CC6600"/>
                </a:solidFill>
                <a:latin typeface="黑体" pitchFamily="2" charset="-122"/>
                <a:ea typeface="黑体" pitchFamily="2" charset="-122"/>
              </a:rPr>
              <a:t>进程的</a:t>
            </a:r>
            <a:r>
              <a:rPr lang="zh-CN" altLang="en-US" sz="3200" b="1" dirty="0" smtClean="0">
                <a:solidFill>
                  <a:srgbClr val="CC6600"/>
                </a:solidFill>
                <a:latin typeface="黑体" pitchFamily="2" charset="-122"/>
                <a:ea typeface="黑体" pitchFamily="2" charset="-122"/>
              </a:rPr>
              <a:t>特征（续）：</a:t>
            </a:r>
            <a:endParaRPr lang="zh-CN" altLang="en-US" sz="3200" dirty="0">
              <a:solidFill>
                <a:srgbClr val="CC6600"/>
              </a:solidFill>
              <a:latin typeface="黑体" pitchFamily="2" charset="-122"/>
              <a:ea typeface="黑体" pitchFamily="2" charset="-122"/>
            </a:endParaRPr>
          </a:p>
        </p:txBody>
      </p:sp>
      <p:sp>
        <p:nvSpPr>
          <p:cNvPr id="67590" name="Text Box 5"/>
          <p:cNvSpPr txBox="1">
            <a:spLocks noChangeArrowheads="1"/>
          </p:cNvSpPr>
          <p:nvPr/>
        </p:nvSpPr>
        <p:spPr bwMode="auto">
          <a:xfrm>
            <a:off x="2819400" y="2622550"/>
            <a:ext cx="541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rPr>
              <a:t>在传统的</a:t>
            </a:r>
            <a:r>
              <a:rPr lang="en-US" altLang="zh-CN" b="1">
                <a:solidFill>
                  <a:srgbClr val="000000"/>
                </a:solidFill>
              </a:rPr>
              <a:t>OS</a:t>
            </a:r>
            <a:r>
              <a:rPr lang="zh-CN" altLang="en-US" b="1">
                <a:solidFill>
                  <a:srgbClr val="000000"/>
                </a:solidFill>
                <a:latin typeface="Times New Roman" pitchFamily="18" charset="0"/>
              </a:rPr>
              <a:t>中，独立性是指进程实体是一个能独立运行、独立分配资源和独立接受调度的基本单位。</a:t>
            </a:r>
            <a:r>
              <a:rPr lang="zh-CN" altLang="en-US">
                <a:solidFill>
                  <a:srgbClr val="000000"/>
                </a:solidFill>
              </a:rPr>
              <a:t> </a:t>
            </a:r>
          </a:p>
        </p:txBody>
      </p:sp>
      <p:sp>
        <p:nvSpPr>
          <p:cNvPr id="67591" name="Text Box 6"/>
          <p:cNvSpPr txBox="1">
            <a:spLocks noChangeArrowheads="1"/>
          </p:cNvSpPr>
          <p:nvPr/>
        </p:nvSpPr>
        <p:spPr bwMode="auto">
          <a:xfrm>
            <a:off x="382588" y="3962400"/>
            <a:ext cx="243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5</a:t>
            </a:r>
            <a:r>
              <a:rPr lang="zh-CN" altLang="en-US" b="1">
                <a:solidFill>
                  <a:srgbClr val="000000"/>
                </a:solidFill>
                <a:latin typeface="Times New Roman" pitchFamily="18" charset="0"/>
              </a:rPr>
              <a:t>）异步性</a:t>
            </a:r>
            <a:r>
              <a:rPr lang="zh-CN" altLang="en-US" b="1">
                <a:solidFill>
                  <a:srgbClr val="000000"/>
                </a:solidFill>
              </a:rPr>
              <a:t> ：</a:t>
            </a:r>
          </a:p>
        </p:txBody>
      </p:sp>
      <p:sp>
        <p:nvSpPr>
          <p:cNvPr id="67592" name="Text Box 7"/>
          <p:cNvSpPr txBox="1">
            <a:spLocks noChangeArrowheads="1"/>
          </p:cNvSpPr>
          <p:nvPr/>
        </p:nvSpPr>
        <p:spPr bwMode="auto">
          <a:xfrm>
            <a:off x="2819400" y="39624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是指进程按各自独立的、不可预知的速度向前推进，或说进程实体按异步方式运行。</a:t>
            </a:r>
            <a:r>
              <a:rPr lang="zh-CN" altLang="en-US">
                <a:solidFill>
                  <a:srgbClr val="000000"/>
                </a:solidFill>
              </a:rPr>
              <a:t> </a:t>
            </a:r>
          </a:p>
        </p:txBody>
      </p:sp>
    </p:spTree>
    <p:extLst>
      <p:ext uri="{BB962C8B-B14F-4D97-AF65-F5344CB8AC3E}">
        <p14:creationId xmlns:p14="http://schemas.microsoft.com/office/powerpoint/2010/main" val="30949092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12427DC4-4A08-4C3E-9829-56380E375C66}" type="slidenum">
              <a:rPr lang="en-US" altLang="zh-CN"/>
              <a:pPr>
                <a:defRPr/>
              </a:pPr>
              <a:t>90</a:t>
            </a:fld>
            <a:endParaRPr lang="en-US" altLang="zh-CN"/>
          </a:p>
        </p:txBody>
      </p:sp>
      <p:sp>
        <p:nvSpPr>
          <p:cNvPr id="3076" name="Text Box 2"/>
          <p:cNvSpPr txBox="1">
            <a:spLocks noChangeArrowheads="1"/>
          </p:cNvSpPr>
          <p:nvPr/>
        </p:nvSpPr>
        <p:spPr bwMode="auto">
          <a:xfrm>
            <a:off x="573088" y="273050"/>
            <a:ext cx="814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信号量机制解决理发师问题算法的另一描述：</a:t>
            </a:r>
          </a:p>
        </p:txBody>
      </p:sp>
    </p:spTree>
    <p:controls>
      <mc:AlternateContent xmlns:mc="http://schemas.openxmlformats.org/markup-compatibility/2006">
        <mc:Choice xmlns:v="urn:schemas-microsoft-com:vml" Requires="v">
          <p:control spid="3127" name="TextBox1" r:id="rId2" imgW="8214480" imgH="5570280"/>
        </mc:Choice>
        <mc:Fallback>
          <p:control name="TextBox1" r:id="rId2" imgW="8214480" imgH="5570280">
            <p:pic>
              <p:nvPicPr>
                <p:cNvPr id="2" name="TextBox1"/>
                <p:cNvPicPr preferRelativeResize="0">
                  <a:picLocks noChangeArrowheads="1" noChangeShapeType="1"/>
                </p:cNvPicPr>
                <p:nvPr/>
              </p:nvPicPr>
              <p:blipFill>
                <a:blip r:embed="rId4"/>
                <a:srcRect/>
                <a:stretch>
                  <a:fillRect/>
                </a:stretch>
              </p:blipFill>
              <p:spPr bwMode="auto">
                <a:xfrm>
                  <a:off x="539750" y="981075"/>
                  <a:ext cx="8215313" cy="55673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489953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644F0B5-613A-417C-BBF0-2573F3D33EF3}" type="slidenum">
              <a:rPr lang="en-US" altLang="zh-CN"/>
              <a:pPr>
                <a:defRPr/>
              </a:pPr>
              <a:t>91</a:t>
            </a:fld>
            <a:endParaRPr lang="en-US" altLang="zh-CN"/>
          </a:p>
        </p:txBody>
      </p:sp>
      <p:sp>
        <p:nvSpPr>
          <p:cNvPr id="131075" name="Text Box 2"/>
          <p:cNvSpPr txBox="1">
            <a:spLocks noChangeArrowheads="1"/>
          </p:cNvSpPr>
          <p:nvPr/>
        </p:nvSpPr>
        <p:spPr bwMode="auto">
          <a:xfrm>
            <a:off x="723900" y="490538"/>
            <a:ext cx="7532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理发师问题的拓展：</a:t>
            </a:r>
          </a:p>
        </p:txBody>
      </p:sp>
      <p:sp>
        <p:nvSpPr>
          <p:cNvPr id="131076" name="Text Box 3"/>
          <p:cNvSpPr txBox="1">
            <a:spLocks noChangeArrowheads="1"/>
          </p:cNvSpPr>
          <p:nvPr/>
        </p:nvSpPr>
        <p:spPr bwMode="auto">
          <a:xfrm>
            <a:off x="846138" y="1255713"/>
            <a:ext cx="7724775"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有多个理发师的问题；</a:t>
            </a:r>
          </a:p>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考虑公平性问题</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顾客先来先服务；</a:t>
            </a:r>
          </a:p>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除了接待室</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有椅子</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还有接待区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站着等候，人数有限制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的问题。等等。</a:t>
            </a:r>
          </a:p>
        </p:txBody>
      </p:sp>
    </p:spTree>
    <p:extLst>
      <p:ext uri="{BB962C8B-B14F-4D97-AF65-F5344CB8AC3E}">
        <p14:creationId xmlns:p14="http://schemas.microsoft.com/office/powerpoint/2010/main" val="18690821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1547664" y="404664"/>
            <a:ext cx="5588000" cy="693738"/>
          </a:xfrm>
        </p:spPr>
        <p:txBody>
          <a:bodyPr>
            <a:normAutofit fontScale="90000"/>
          </a:bodyPr>
          <a:lstStyle/>
          <a:p>
            <a:pPr eaLnBrk="1" hangingPunct="1"/>
            <a:r>
              <a:rPr lang="en-US" altLang="zh-CN" dirty="0" smtClean="0"/>
              <a:t>2.6  </a:t>
            </a:r>
            <a:r>
              <a:rPr lang="zh-CN" altLang="en-US" dirty="0" smtClean="0">
                <a:latin typeface="黑体" pitchFamily="2" charset="-122"/>
              </a:rPr>
              <a:t>进程通信</a:t>
            </a:r>
            <a:r>
              <a:rPr lang="zh-CN" altLang="en-US" dirty="0" smtClean="0"/>
              <a:t> </a:t>
            </a:r>
          </a:p>
        </p:txBody>
      </p:sp>
      <p:sp>
        <p:nvSpPr>
          <p:cNvPr id="168963" name="Rectangle 3"/>
          <p:cNvSpPr>
            <a:spLocks noGrp="1" noChangeArrowheads="1"/>
          </p:cNvSpPr>
          <p:nvPr>
            <p:ph idx="1"/>
          </p:nvPr>
        </p:nvSpPr>
        <p:spPr>
          <a:xfrm>
            <a:off x="467544" y="1628800"/>
            <a:ext cx="7772400" cy="5029200"/>
          </a:xfrm>
        </p:spPr>
        <p:txBody>
          <a:bodyPr/>
          <a:lstStyle/>
          <a:p>
            <a:pPr eaLnBrk="1" hangingPunct="1">
              <a:spcBef>
                <a:spcPct val="10000"/>
              </a:spcBef>
            </a:pPr>
            <a:r>
              <a:rPr lang="zh-CN" altLang="en-US" sz="2800" dirty="0" smtClean="0">
                <a:latin typeface="宋体" pitchFamily="2" charset="-122"/>
              </a:rPr>
              <a:t>进程通信</a:t>
            </a:r>
            <a:r>
              <a:rPr lang="en-US" altLang="zh-CN" sz="2800" dirty="0" smtClean="0">
                <a:latin typeface="Times New Roman" pitchFamily="18" charset="0"/>
              </a:rPr>
              <a:t>——</a:t>
            </a:r>
            <a:r>
              <a:rPr lang="zh-CN" altLang="en-US" sz="2800" dirty="0" smtClean="0">
                <a:latin typeface="宋体" pitchFamily="2" charset="-122"/>
              </a:rPr>
              <a:t>进程之间的信息交换。</a:t>
            </a:r>
          </a:p>
          <a:p>
            <a:pPr eaLnBrk="1" hangingPunct="1">
              <a:spcBef>
                <a:spcPct val="10000"/>
              </a:spcBef>
            </a:pPr>
            <a:r>
              <a:rPr lang="zh-CN" altLang="en-US" sz="2800" dirty="0" smtClean="0">
                <a:latin typeface="宋体" pitchFamily="2" charset="-122"/>
              </a:rPr>
              <a:t>进程之间的互斥和同步，交换的信息量少</a:t>
            </a:r>
            <a:r>
              <a:rPr lang="en-US" altLang="zh-CN" sz="2800" dirty="0" smtClean="0">
                <a:latin typeface="Times New Roman" pitchFamily="18" charset="0"/>
              </a:rPr>
              <a:t>——</a:t>
            </a:r>
            <a:r>
              <a:rPr lang="zh-CN" altLang="en-US" sz="2800" dirty="0" smtClean="0">
                <a:solidFill>
                  <a:srgbClr val="FF0000"/>
                </a:solidFill>
                <a:latin typeface="宋体" pitchFamily="2" charset="-122"/>
              </a:rPr>
              <a:t>低级通信</a:t>
            </a:r>
            <a:r>
              <a:rPr lang="zh-CN" altLang="en-US" sz="2800" dirty="0" smtClean="0">
                <a:latin typeface="宋体" pitchFamily="2" charset="-122"/>
              </a:rPr>
              <a:t>。 </a:t>
            </a:r>
          </a:p>
          <a:p>
            <a:pPr eaLnBrk="1" hangingPunct="1">
              <a:spcBef>
                <a:spcPct val="10000"/>
              </a:spcBef>
            </a:pPr>
            <a:r>
              <a:rPr lang="zh-CN" altLang="en-US" sz="2800" dirty="0" smtClean="0">
                <a:latin typeface="宋体" pitchFamily="2" charset="-122"/>
              </a:rPr>
              <a:t>信号量机制作为通信工具不够理想，表现在：</a:t>
            </a:r>
            <a:r>
              <a:rPr lang="zh-CN" altLang="en-US" sz="2400" dirty="0" smtClean="0">
                <a:latin typeface="宋体" pitchFamily="2" charset="-122"/>
              </a:rPr>
              <a:t> </a:t>
            </a:r>
          </a:p>
          <a:p>
            <a:pPr lvl="1" eaLnBrk="1" hangingPunct="1">
              <a:spcBef>
                <a:spcPct val="10000"/>
              </a:spcBef>
            </a:pPr>
            <a:r>
              <a:rPr lang="zh-CN" altLang="en-US" sz="2400" b="1" dirty="0" smtClean="0">
                <a:latin typeface="楷体_GB2312" pitchFamily="49" charset="-122"/>
                <a:ea typeface="楷体_GB2312" pitchFamily="49" charset="-122"/>
              </a:rPr>
              <a:t>效率低</a:t>
            </a:r>
            <a:r>
              <a:rPr lang="zh-CN" altLang="en-US" sz="2400" b="1" dirty="0" smtClean="0">
                <a:latin typeface="宋体" pitchFamily="2" charset="-122"/>
              </a:rPr>
              <a:t>； </a:t>
            </a:r>
          </a:p>
          <a:p>
            <a:pPr lvl="1" eaLnBrk="1" hangingPunct="1">
              <a:spcBef>
                <a:spcPct val="10000"/>
              </a:spcBef>
            </a:pPr>
            <a:r>
              <a:rPr lang="zh-CN" altLang="en-US" sz="2400" b="1" dirty="0" smtClean="0">
                <a:latin typeface="楷体_GB2312" pitchFamily="49" charset="-122"/>
                <a:ea typeface="楷体_GB2312" pitchFamily="49" charset="-122"/>
              </a:rPr>
              <a:t>通信对用户不透明</a:t>
            </a:r>
            <a:r>
              <a:rPr lang="zh-CN" altLang="en-US" sz="2400" dirty="0" smtClean="0">
                <a:latin typeface="宋体" pitchFamily="2" charset="-122"/>
              </a:rPr>
              <a:t>。</a:t>
            </a:r>
            <a:r>
              <a:rPr lang="zh-CN" altLang="en-US" sz="2000" dirty="0" smtClean="0">
                <a:latin typeface="宋体" pitchFamily="2" charset="-122"/>
              </a:rPr>
              <a:t> </a:t>
            </a:r>
          </a:p>
          <a:p>
            <a:pPr eaLnBrk="1" hangingPunct="1">
              <a:spcBef>
                <a:spcPct val="10000"/>
              </a:spcBef>
            </a:pPr>
            <a:r>
              <a:rPr lang="zh-CN" altLang="en-US" sz="2800" dirty="0" smtClean="0">
                <a:latin typeface="宋体" pitchFamily="2" charset="-122"/>
              </a:rPr>
              <a:t>本节介绍进程</a:t>
            </a:r>
            <a:r>
              <a:rPr lang="zh-CN" altLang="en-US" sz="2800" dirty="0" smtClean="0">
                <a:solidFill>
                  <a:srgbClr val="FF0000"/>
                </a:solidFill>
                <a:latin typeface="黑体" pitchFamily="2" charset="-122"/>
                <a:ea typeface="黑体" pitchFamily="2" charset="-122"/>
              </a:rPr>
              <a:t>高级通信</a:t>
            </a:r>
            <a:r>
              <a:rPr lang="en-US" altLang="zh-CN" sz="2800" dirty="0" smtClean="0">
                <a:latin typeface="Times New Roman" pitchFamily="18" charset="0"/>
              </a:rPr>
              <a:t>——</a:t>
            </a:r>
            <a:r>
              <a:rPr lang="zh-CN" altLang="en-US" sz="2800" dirty="0" smtClean="0">
                <a:latin typeface="宋体" pitchFamily="2" charset="-122"/>
              </a:rPr>
              <a:t>是指用户可直接利用</a:t>
            </a:r>
            <a:r>
              <a:rPr lang="en-US" altLang="zh-CN" sz="2800" dirty="0" smtClean="0">
                <a:latin typeface="宋体" pitchFamily="2" charset="-122"/>
              </a:rPr>
              <a:t>OS</a:t>
            </a:r>
            <a:r>
              <a:rPr lang="zh-CN" altLang="en-US" sz="2800" dirty="0" smtClean="0">
                <a:latin typeface="宋体" pitchFamily="2" charset="-122"/>
              </a:rPr>
              <a:t>所提供的一组通信命令，高效地传送大量数据的一种通信方式。 </a:t>
            </a:r>
          </a:p>
          <a:p>
            <a:pPr eaLnBrk="1" hangingPunct="1">
              <a:spcBef>
                <a:spcPct val="10000"/>
              </a:spcBef>
            </a:pPr>
            <a:r>
              <a:rPr lang="zh-CN" altLang="en-US" sz="2800" dirty="0" smtClean="0">
                <a:latin typeface="宋体" pitchFamily="2" charset="-122"/>
              </a:rPr>
              <a:t>高级通信过程对用户是</a:t>
            </a:r>
            <a:r>
              <a:rPr lang="zh-CN" altLang="en-US" sz="2800" dirty="0" smtClean="0">
                <a:solidFill>
                  <a:srgbClr val="FF0000"/>
                </a:solidFill>
                <a:latin typeface="黑体" pitchFamily="2" charset="-122"/>
                <a:ea typeface="黑体" pitchFamily="2" charset="-122"/>
              </a:rPr>
              <a:t>透明</a:t>
            </a:r>
            <a:r>
              <a:rPr lang="zh-CN" altLang="en-US" sz="2800" dirty="0" smtClean="0">
                <a:latin typeface="宋体" pitchFamily="2" charset="-122"/>
              </a:rPr>
              <a:t>的。大大减少了通信程序编制的复杂性。</a:t>
            </a:r>
            <a:r>
              <a:rPr lang="zh-CN" altLang="en-US" sz="2400" dirty="0" smtClean="0"/>
              <a:t>  </a:t>
            </a:r>
          </a:p>
        </p:txBody>
      </p:sp>
      <p:sp>
        <p:nvSpPr>
          <p:cNvPr id="4" name="灯片编号占位符 5"/>
          <p:cNvSpPr>
            <a:spLocks noGrp="1"/>
          </p:cNvSpPr>
          <p:nvPr>
            <p:ph type="sldNum" sz="quarter" idx="12"/>
          </p:nvPr>
        </p:nvSpPr>
        <p:spPr/>
        <p:txBody>
          <a:bodyPr/>
          <a:lstStyle/>
          <a:p>
            <a:pPr>
              <a:defRPr/>
            </a:pPr>
            <a:fld id="{4C9FF528-60D7-4609-AC63-F7F128C0D7BA}" type="slidenum">
              <a:rPr lang="en-US" altLang="zh-CN"/>
              <a:pPr>
                <a:defRPr/>
              </a:pPr>
              <a:t>92</a:t>
            </a:fld>
            <a:endParaRPr lang="en-US" altLang="zh-CN"/>
          </a:p>
        </p:txBody>
      </p:sp>
    </p:spTree>
    <p:extLst>
      <p:ext uri="{BB962C8B-B14F-4D97-AF65-F5344CB8AC3E}">
        <p14:creationId xmlns:p14="http://schemas.microsoft.com/office/powerpoint/2010/main" val="6902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wipe(up)">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298450"/>
            <a:ext cx="7138988" cy="839788"/>
          </a:xfrm>
        </p:spPr>
        <p:txBody>
          <a:bodyPr/>
          <a:lstStyle/>
          <a:p>
            <a:pPr eaLnBrk="1" hangingPunct="1"/>
            <a:r>
              <a:rPr lang="en-US" altLang="zh-CN" sz="3600" dirty="0" smtClean="0"/>
              <a:t>2.6.1  </a:t>
            </a:r>
            <a:r>
              <a:rPr lang="zh-CN" altLang="en-US" sz="3600" dirty="0" smtClean="0">
                <a:latin typeface="宋体" pitchFamily="2" charset="-122"/>
              </a:rPr>
              <a:t>进程通信的类型</a:t>
            </a:r>
          </a:p>
        </p:txBody>
      </p:sp>
      <p:sp>
        <p:nvSpPr>
          <p:cNvPr id="169987" name="Rectangle 3"/>
          <p:cNvSpPr>
            <a:spLocks noGrp="1" noChangeArrowheads="1"/>
          </p:cNvSpPr>
          <p:nvPr>
            <p:ph idx="1"/>
          </p:nvPr>
        </p:nvSpPr>
        <p:spPr>
          <a:xfrm>
            <a:off x="611560" y="1681956"/>
            <a:ext cx="6451600" cy="4344988"/>
          </a:xfrm>
        </p:spPr>
        <p:txBody>
          <a:bodyPr>
            <a:normAutofit lnSpcReduction="10000"/>
          </a:bodyPr>
          <a:lstStyle/>
          <a:p>
            <a:pPr eaLnBrk="1" hangingPunct="1">
              <a:buFont typeface="Wingdings" pitchFamily="2" charset="2"/>
              <a:buNone/>
            </a:pPr>
            <a:r>
              <a:rPr lang="zh-CN" altLang="en-US" dirty="0" smtClean="0"/>
              <a:t>高级通信机制可归结为三类：</a:t>
            </a:r>
          </a:p>
          <a:p>
            <a:pPr eaLnBrk="1" hangingPunct="1">
              <a:buFont typeface="Wingdings" pitchFamily="2" charset="2"/>
              <a:buNone/>
            </a:pPr>
            <a:r>
              <a:rPr lang="zh-CN" altLang="en-US" dirty="0" smtClean="0"/>
              <a:t>  </a:t>
            </a:r>
            <a:r>
              <a:rPr lang="zh-CN" altLang="en-US" dirty="0" smtClean="0">
                <a:solidFill>
                  <a:srgbClr val="CC6600"/>
                </a:solidFill>
              </a:rPr>
              <a:t>■</a:t>
            </a:r>
            <a:r>
              <a:rPr lang="zh-CN" altLang="en-US" dirty="0" smtClean="0"/>
              <a:t>共享存储器通信； </a:t>
            </a:r>
          </a:p>
          <a:p>
            <a:pPr eaLnBrk="1" hangingPunct="1">
              <a:buFont typeface="Wingdings" pitchFamily="2" charset="2"/>
              <a:buNone/>
            </a:pPr>
            <a:r>
              <a:rPr lang="zh-CN" altLang="en-US" dirty="0" smtClean="0"/>
              <a:t>  </a:t>
            </a:r>
            <a:r>
              <a:rPr lang="zh-CN" altLang="en-US" dirty="0" smtClean="0">
                <a:solidFill>
                  <a:srgbClr val="CC6600"/>
                </a:solidFill>
              </a:rPr>
              <a:t>■</a:t>
            </a:r>
            <a:r>
              <a:rPr lang="zh-CN" altLang="en-US" dirty="0" smtClean="0"/>
              <a:t>管道通信</a:t>
            </a:r>
            <a:r>
              <a:rPr lang="en-US" altLang="zh-CN" dirty="0" smtClean="0"/>
              <a:t>(</a:t>
            </a:r>
            <a:r>
              <a:rPr lang="zh-CN" altLang="en-US" dirty="0" smtClean="0"/>
              <a:t>共享文件</a:t>
            </a:r>
            <a:r>
              <a:rPr lang="en-US" altLang="zh-CN" dirty="0" smtClean="0"/>
              <a:t>)</a:t>
            </a:r>
            <a:r>
              <a:rPr lang="zh-CN" altLang="en-US" dirty="0" smtClean="0"/>
              <a:t>；</a:t>
            </a:r>
            <a:endParaRPr lang="en-US" altLang="zh-CN" dirty="0" smtClean="0"/>
          </a:p>
          <a:p>
            <a:pPr eaLnBrk="1" hangingPunct="1">
              <a:buFont typeface="Wingdings" pitchFamily="2" charset="2"/>
              <a:buNone/>
            </a:pPr>
            <a:r>
              <a:rPr lang="en-US" altLang="zh-CN" dirty="0"/>
              <a:t> </a:t>
            </a:r>
            <a:r>
              <a:rPr lang="zh-CN" altLang="en-US" dirty="0" smtClean="0"/>
              <a:t> </a:t>
            </a:r>
            <a:r>
              <a:rPr lang="zh-CN" altLang="en-US" dirty="0" smtClean="0">
                <a:solidFill>
                  <a:srgbClr val="CC6600"/>
                </a:solidFill>
              </a:rPr>
              <a:t>■</a:t>
            </a:r>
            <a:r>
              <a:rPr lang="zh-CN" altLang="en-US" dirty="0" smtClean="0"/>
              <a:t>消息传递通信。</a:t>
            </a:r>
          </a:p>
          <a:p>
            <a:pPr lvl="1" eaLnBrk="1" hangingPunct="1"/>
            <a:r>
              <a:rPr lang="zh-CN" altLang="en-US" dirty="0" smtClean="0"/>
              <a:t>直接通信方式</a:t>
            </a:r>
          </a:p>
          <a:p>
            <a:pPr lvl="1" eaLnBrk="1" hangingPunct="1"/>
            <a:r>
              <a:rPr lang="zh-CN" altLang="en-US" dirty="0" smtClean="0"/>
              <a:t>间接通信方式</a:t>
            </a:r>
            <a:r>
              <a:rPr lang="en-US" altLang="zh-CN" dirty="0" smtClean="0">
                <a:latin typeface="Times New Roman" pitchFamily="18" charset="0"/>
              </a:rPr>
              <a:t>——</a:t>
            </a:r>
            <a:r>
              <a:rPr lang="zh-CN" altLang="en-US" dirty="0" smtClean="0"/>
              <a:t>信箱通信</a:t>
            </a:r>
            <a:endParaRPr lang="en-US" altLang="zh-CN" dirty="0" smtClean="0"/>
          </a:p>
          <a:p>
            <a:pPr marL="457200" lvl="1" indent="0" eaLnBrk="1" hangingPunct="1">
              <a:buNone/>
            </a:pPr>
            <a:endParaRPr lang="en-US" altLang="zh-CN" dirty="0" smtClean="0"/>
          </a:p>
          <a:p>
            <a:pPr marL="457200" lvl="1" indent="0" eaLnBrk="1" hangingPunct="1">
              <a:buNone/>
            </a:pPr>
            <a:r>
              <a:rPr lang="zh-CN" altLang="en-US" dirty="0" smtClean="0">
                <a:solidFill>
                  <a:srgbClr val="C00000"/>
                </a:solidFill>
              </a:rPr>
              <a:t>客户机</a:t>
            </a:r>
            <a:r>
              <a:rPr lang="en-US" altLang="zh-CN" dirty="0" smtClean="0">
                <a:solidFill>
                  <a:srgbClr val="C00000"/>
                </a:solidFill>
              </a:rPr>
              <a:t>-</a:t>
            </a:r>
            <a:r>
              <a:rPr lang="zh-CN" altLang="en-US" dirty="0" smtClean="0">
                <a:solidFill>
                  <a:srgbClr val="C00000"/>
                </a:solidFill>
              </a:rPr>
              <a:t>服务器系统</a:t>
            </a:r>
            <a:endParaRPr lang="en-US" altLang="zh-CN" dirty="0" smtClean="0">
              <a:solidFill>
                <a:srgbClr val="C00000"/>
              </a:solidFill>
            </a:endParaRPr>
          </a:p>
        </p:txBody>
      </p:sp>
      <p:sp>
        <p:nvSpPr>
          <p:cNvPr id="7" name="灯片编号占位符 5"/>
          <p:cNvSpPr>
            <a:spLocks noGrp="1"/>
          </p:cNvSpPr>
          <p:nvPr>
            <p:ph type="sldNum" sz="quarter" idx="12"/>
          </p:nvPr>
        </p:nvSpPr>
        <p:spPr/>
        <p:txBody>
          <a:bodyPr/>
          <a:lstStyle/>
          <a:p>
            <a:pPr>
              <a:defRPr/>
            </a:pPr>
            <a:fld id="{1A1ACBE9-3D03-47C8-BD23-33AB64DFB783}" type="slidenum">
              <a:rPr lang="en-US" altLang="zh-CN"/>
              <a:pPr>
                <a:defRPr/>
              </a:pPr>
              <a:t>93</a:t>
            </a:fld>
            <a:endParaRPr lang="en-US" altLang="zh-CN"/>
          </a:p>
        </p:txBody>
      </p:sp>
      <p:sp>
        <p:nvSpPr>
          <p:cNvPr id="169988" name="AutoShape 4"/>
          <p:cNvSpPr>
            <a:spLocks/>
          </p:cNvSpPr>
          <p:nvPr/>
        </p:nvSpPr>
        <p:spPr bwMode="auto">
          <a:xfrm>
            <a:off x="5837238" y="2239962"/>
            <a:ext cx="228600" cy="990600"/>
          </a:xfrm>
          <a:prstGeom prst="rightBrace">
            <a:avLst>
              <a:gd name="adj1" fmla="val 36111"/>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69989" name="Text Box 5"/>
          <p:cNvSpPr txBox="1">
            <a:spLocks noChangeArrowheads="1"/>
          </p:cNvSpPr>
          <p:nvPr/>
        </p:nvSpPr>
        <p:spPr bwMode="auto">
          <a:xfrm>
            <a:off x="6338888" y="2492375"/>
            <a:ext cx="2057400" cy="485775"/>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rPr>
              <a:t>单机</a:t>
            </a:r>
            <a:r>
              <a:rPr lang="en-US" altLang="zh-CN" b="1" dirty="0">
                <a:solidFill>
                  <a:srgbClr val="000000"/>
                </a:solidFill>
              </a:rPr>
              <a:t>(</a:t>
            </a:r>
            <a:r>
              <a:rPr lang="zh-CN" altLang="en-US" b="1" dirty="0">
                <a:solidFill>
                  <a:srgbClr val="000000"/>
                </a:solidFill>
              </a:rPr>
              <a:t>集中式</a:t>
            </a:r>
            <a:r>
              <a:rPr lang="en-US" altLang="zh-CN" b="1" dirty="0">
                <a:solidFill>
                  <a:srgbClr val="000000"/>
                </a:solidFill>
              </a:rPr>
              <a:t>)</a:t>
            </a:r>
          </a:p>
        </p:txBody>
      </p:sp>
      <p:sp>
        <p:nvSpPr>
          <p:cNvPr id="169990" name="Text Box 6"/>
          <p:cNvSpPr txBox="1">
            <a:spLocks noChangeArrowheads="1"/>
          </p:cNvSpPr>
          <p:nvPr/>
        </p:nvSpPr>
        <p:spPr bwMode="auto">
          <a:xfrm>
            <a:off x="5837238" y="3368675"/>
            <a:ext cx="2819400" cy="485775"/>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rPr>
              <a:t>适合单机或网络</a:t>
            </a:r>
          </a:p>
        </p:txBody>
      </p:sp>
      <p:sp>
        <p:nvSpPr>
          <p:cNvPr id="8" name="Text Box 6"/>
          <p:cNvSpPr txBox="1">
            <a:spLocks noChangeArrowheads="1"/>
          </p:cNvSpPr>
          <p:nvPr/>
        </p:nvSpPr>
        <p:spPr bwMode="auto">
          <a:xfrm>
            <a:off x="5837238" y="5157192"/>
            <a:ext cx="2819400" cy="463846"/>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smtClean="0">
                <a:solidFill>
                  <a:srgbClr val="000000"/>
                </a:solidFill>
              </a:rPr>
              <a:t>适合网络</a:t>
            </a:r>
            <a:endParaRPr lang="zh-CN" altLang="en-US" b="1" dirty="0">
              <a:solidFill>
                <a:srgbClr val="000000"/>
              </a:solidFill>
            </a:endParaRPr>
          </a:p>
        </p:txBody>
      </p:sp>
    </p:spTree>
    <p:extLst>
      <p:ext uri="{BB962C8B-B14F-4D97-AF65-F5344CB8AC3E}">
        <p14:creationId xmlns:p14="http://schemas.microsoft.com/office/powerpoint/2010/main" val="3585856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up)">
                                      <p:cBhvr>
                                        <p:cTn id="7" dur="500"/>
                                        <p:tgtEl>
                                          <p:spTgt spid="16998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animEffect transition="in" filter="wipe(up)">
                                      <p:cBhvr>
                                        <p:cTn id="11" dur="500"/>
                                        <p:tgtEl>
                                          <p:spTgt spid="16998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wipe(up)">
                                      <p:cBhvr>
                                        <p:cTn id="15" dur="500"/>
                                        <p:tgtEl>
                                          <p:spTgt spid="16998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animEffect transition="in" filter="wipe(up)">
                                      <p:cBhvr>
                                        <p:cTn id="19" dur="500"/>
                                        <p:tgtEl>
                                          <p:spTgt spid="16998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wipe(up)">
                                      <p:cBhvr>
                                        <p:cTn id="23" dur="500"/>
                                        <p:tgtEl>
                                          <p:spTgt spid="16998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Effect transition="in" filter="wipe(up)">
                                      <p:cBhvr>
                                        <p:cTn id="27" dur="500"/>
                                        <p:tgtEl>
                                          <p:spTgt spid="16998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69987">
                                            <p:txEl>
                                              <p:pRg st="7" end="7"/>
                                            </p:txEl>
                                          </p:spTgt>
                                        </p:tgtEl>
                                        <p:attrNameLst>
                                          <p:attrName>style.visibility</p:attrName>
                                        </p:attrNameLst>
                                      </p:cBhvr>
                                      <p:to>
                                        <p:strVal val="visible"/>
                                      </p:to>
                                    </p:set>
                                    <p:animEffect transition="in" filter="wipe(up)">
                                      <p:cBhvr>
                                        <p:cTn id="30" dur="500"/>
                                        <p:tgtEl>
                                          <p:spTgt spid="169987">
                                            <p:txEl>
                                              <p:pRg st="7" end="7"/>
                                            </p:txEl>
                                          </p:spTgt>
                                        </p:tgtEl>
                                      </p:cBhvr>
                                    </p:animEffect>
                                  </p:childTnLst>
                                </p:cTn>
                              </p:par>
                            </p:childTnLst>
                          </p:cTn>
                        </p:par>
                      </p:childTnLst>
                    </p:cTn>
                  </p:par>
                  <p:par>
                    <p:cTn id="31" fill="hold">
                      <p:stCondLst>
                        <p:cond delay="indefinite"/>
                      </p:stCondLst>
                      <p:childTnLst>
                        <p:par>
                          <p:cTn id="32" fill="hold" nodeType="after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69988"/>
                                        </p:tgtEl>
                                        <p:attrNameLst>
                                          <p:attrName>style.visibility</p:attrName>
                                        </p:attrNameLst>
                                      </p:cBhvr>
                                      <p:to>
                                        <p:strVal val="visible"/>
                                      </p:to>
                                    </p:set>
                                    <p:anim calcmode="lin" valueType="num">
                                      <p:cBhvr additive="base">
                                        <p:cTn id="35" dur="500" fill="hold"/>
                                        <p:tgtEl>
                                          <p:spTgt spid="169988"/>
                                        </p:tgtEl>
                                        <p:attrNameLst>
                                          <p:attrName>ppt_x</p:attrName>
                                        </p:attrNameLst>
                                      </p:cBhvr>
                                      <p:tavLst>
                                        <p:tav tm="0">
                                          <p:val>
                                            <p:strVal val="1+#ppt_w/2"/>
                                          </p:val>
                                        </p:tav>
                                        <p:tav tm="100000">
                                          <p:val>
                                            <p:strVal val="#ppt_x"/>
                                          </p:val>
                                        </p:tav>
                                      </p:tavLst>
                                    </p:anim>
                                    <p:anim calcmode="lin" valueType="num">
                                      <p:cBhvr additive="base">
                                        <p:cTn id="36" dur="500" fill="hold"/>
                                        <p:tgtEl>
                                          <p:spTgt spid="169988"/>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499"/>
                                          </p:stCondLst>
                                        </p:cTn>
                                        <p:tgtEl>
                                          <p:spTgt spid="169989"/>
                                        </p:tgtEl>
                                        <p:attrNameLst>
                                          <p:attrName>style.visibility</p:attrName>
                                        </p:attrNameLst>
                                      </p:cBhvr>
                                      <p:to>
                                        <p:strVal val="visible"/>
                                      </p:to>
                                    </p:set>
                                  </p:childTnLst>
                                </p:cTn>
                              </p:par>
                            </p:childTnLst>
                          </p:cTn>
                        </p:par>
                      </p:childTnLst>
                    </p:cTn>
                  </p:par>
                  <p:par>
                    <p:cTn id="39" fill="hold">
                      <p:stCondLst>
                        <p:cond delay="indefinite"/>
                      </p:stCondLst>
                      <p:childTnLst>
                        <p:par>
                          <p:cTn id="40" fill="hold" nodeType="after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69990"/>
                                        </p:tgtEl>
                                        <p:attrNameLst>
                                          <p:attrName>style.visibility</p:attrName>
                                        </p:attrNameLst>
                                      </p:cBhvr>
                                      <p:to>
                                        <p:strVal val="visible"/>
                                      </p:to>
                                    </p:set>
                                    <p:animEffect transition="in" filter="dissolve">
                                      <p:cBhvr>
                                        <p:cTn id="43" dur="500"/>
                                        <p:tgtEl>
                                          <p:spTgt spid="16999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P spid="169988" grpId="0" animBg="1"/>
      <p:bldP spid="169989" grpId="0" animBg="1" autoUpdateAnimBg="0"/>
      <p:bldP spid="169990" grpId="0" animBg="1" autoUpdateAnimBg="0"/>
      <p:bldP spid="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2"/>
          <p:cNvSpPr>
            <a:spLocks noGrp="1" noChangeArrowheads="1"/>
          </p:cNvSpPr>
          <p:nvPr>
            <p:ph idx="1"/>
          </p:nvPr>
        </p:nvSpPr>
        <p:spPr>
          <a:xfrm>
            <a:off x="228600" y="328613"/>
            <a:ext cx="8686800" cy="1341437"/>
          </a:xfrm>
        </p:spPr>
        <p:txBody>
          <a:bodyPr/>
          <a:lstStyle/>
          <a:p>
            <a:pPr eaLnBrk="1" hangingPunct="1">
              <a:lnSpc>
                <a:spcPct val="90000"/>
              </a:lnSpc>
              <a:buFont typeface="Wingdings" pitchFamily="2" charset="2"/>
              <a:buNone/>
            </a:pPr>
            <a:r>
              <a:rPr lang="en-US" altLang="zh-CN" sz="3600" smtClean="0"/>
              <a:t>1</a:t>
            </a:r>
            <a:r>
              <a:rPr lang="zh-CN" altLang="en-US" sz="3600" smtClean="0">
                <a:latin typeface="Times New Roman" pitchFamily="18" charset="0"/>
              </a:rPr>
              <a:t>．</a:t>
            </a:r>
            <a:r>
              <a:rPr lang="zh-CN" altLang="en-US" sz="3600" smtClean="0">
                <a:latin typeface="Times New Roman" pitchFamily="18" charset="0"/>
                <a:ea typeface="黑体" pitchFamily="2" charset="-122"/>
              </a:rPr>
              <a:t>共享存储器系统</a:t>
            </a:r>
          </a:p>
          <a:p>
            <a:pPr eaLnBrk="1" hangingPunct="1">
              <a:lnSpc>
                <a:spcPct val="90000"/>
              </a:lnSpc>
              <a:buFont typeface="Wingdings" pitchFamily="2" charset="2"/>
              <a:buNone/>
            </a:pPr>
            <a:r>
              <a:rPr lang="zh-CN" altLang="en-US" sz="3600" smtClean="0">
                <a:latin typeface="Times New Roman" pitchFamily="18" charset="0"/>
              </a:rPr>
              <a:t>（</a:t>
            </a:r>
            <a:r>
              <a:rPr lang="en-US" altLang="zh-CN" sz="3600" smtClean="0"/>
              <a:t>Shared-Memory System </a:t>
            </a:r>
            <a:r>
              <a:rPr lang="zh-CN" altLang="en-US" sz="3600" smtClean="0"/>
              <a:t>）</a:t>
            </a:r>
          </a:p>
        </p:txBody>
      </p:sp>
      <p:sp>
        <p:nvSpPr>
          <p:cNvPr id="4" name="灯片编号占位符 5"/>
          <p:cNvSpPr>
            <a:spLocks noGrp="1"/>
          </p:cNvSpPr>
          <p:nvPr>
            <p:ph type="sldNum" sz="quarter" idx="12"/>
          </p:nvPr>
        </p:nvSpPr>
        <p:spPr/>
        <p:txBody>
          <a:bodyPr/>
          <a:lstStyle/>
          <a:p>
            <a:pPr>
              <a:defRPr/>
            </a:pPr>
            <a:fld id="{FE57A64E-0249-4C51-B4FF-51786641123B}" type="slidenum">
              <a:rPr lang="en-US" altLang="zh-CN"/>
              <a:pPr>
                <a:defRPr/>
              </a:pPr>
              <a:t>94</a:t>
            </a:fld>
            <a:endParaRPr lang="en-US" altLang="zh-CN"/>
          </a:p>
        </p:txBody>
      </p:sp>
      <p:sp>
        <p:nvSpPr>
          <p:cNvPr id="134148" name="Text Box 3"/>
          <p:cNvSpPr txBox="1">
            <a:spLocks noChangeArrowheads="1"/>
          </p:cNvSpPr>
          <p:nvPr/>
        </p:nvSpPr>
        <p:spPr bwMode="auto">
          <a:xfrm>
            <a:off x="468313" y="1765300"/>
            <a:ext cx="8316912"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CC"/>
                </a:solidFill>
              </a:rPr>
              <a:t>（</a:t>
            </a:r>
            <a:r>
              <a:rPr lang="en-US" altLang="zh-CN" sz="3200" b="1">
                <a:solidFill>
                  <a:srgbClr val="0000CC"/>
                </a:solidFill>
              </a:rPr>
              <a:t>1</a:t>
            </a:r>
            <a:r>
              <a:rPr lang="zh-CN" altLang="en-US" sz="3200" b="1">
                <a:solidFill>
                  <a:srgbClr val="0000CC"/>
                </a:solidFill>
              </a:rPr>
              <a:t>）</a:t>
            </a:r>
            <a:r>
              <a:rPr lang="zh-CN" altLang="en-US" sz="3200" b="1">
                <a:solidFill>
                  <a:srgbClr val="0000CC"/>
                </a:solidFill>
                <a:ea typeface="黑体" pitchFamily="2" charset="-122"/>
              </a:rPr>
              <a:t>基于共享数据结构的通信方式</a:t>
            </a:r>
          </a:p>
          <a:p>
            <a:pPr eaLnBrk="1" fontAlgn="base" hangingPunct="1">
              <a:spcBef>
                <a:spcPct val="50000"/>
              </a:spcBef>
              <a:spcAft>
                <a:spcPct val="0"/>
              </a:spcAft>
            </a:pPr>
            <a:r>
              <a:rPr lang="zh-CN" altLang="en-US" sz="3200" b="1">
                <a:solidFill>
                  <a:srgbClr val="000000"/>
                </a:solidFill>
              </a:rPr>
              <a:t>如生产者</a:t>
            </a:r>
            <a:r>
              <a:rPr lang="en-US" altLang="zh-CN" sz="3200" b="1">
                <a:solidFill>
                  <a:srgbClr val="000000"/>
                </a:solidFill>
              </a:rPr>
              <a:t>-</a:t>
            </a:r>
            <a:r>
              <a:rPr lang="zh-CN" altLang="en-US" sz="3200" b="1">
                <a:solidFill>
                  <a:srgbClr val="000000"/>
                </a:solidFill>
              </a:rPr>
              <a:t>消费者问题中，是用有界缓冲区这种数据结构来实现通信的。</a:t>
            </a:r>
          </a:p>
          <a:p>
            <a:pPr eaLnBrk="1" fontAlgn="base" hangingPunct="1">
              <a:spcBef>
                <a:spcPct val="50000"/>
              </a:spcBef>
              <a:spcAft>
                <a:spcPct val="0"/>
              </a:spcAft>
            </a:pPr>
            <a:r>
              <a:rPr lang="zh-CN" altLang="en-US" sz="3200" b="1">
                <a:solidFill>
                  <a:srgbClr val="000000"/>
                </a:solidFill>
              </a:rPr>
              <a:t>公用数据结构的设置及对进程间同步的处理，都是程序员的职责，增加了程序员的负担，而操作系统只需提供共享存储器。</a:t>
            </a:r>
            <a:r>
              <a:rPr lang="en-US" altLang="zh-CN" sz="3200" b="1">
                <a:solidFill>
                  <a:srgbClr val="000000"/>
                </a:solidFill>
                <a:latin typeface="Times New Roman" pitchFamily="18" charset="0"/>
              </a:rPr>
              <a:t>——</a:t>
            </a:r>
            <a:r>
              <a:rPr lang="zh-CN" altLang="en-US" sz="3200" b="1">
                <a:solidFill>
                  <a:srgbClr val="000000"/>
                </a:solidFill>
              </a:rPr>
              <a:t>低效的通信方式（低级通信）</a:t>
            </a:r>
          </a:p>
        </p:txBody>
      </p:sp>
    </p:spTree>
    <p:extLst>
      <p:ext uri="{BB962C8B-B14F-4D97-AF65-F5344CB8AC3E}">
        <p14:creationId xmlns:p14="http://schemas.microsoft.com/office/powerpoint/2010/main" val="31801599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idx="1"/>
          </p:nvPr>
        </p:nvSpPr>
        <p:spPr>
          <a:xfrm>
            <a:off x="322492" y="3068960"/>
            <a:ext cx="8577263" cy="3438525"/>
          </a:xfrm>
        </p:spPr>
        <p:txBody>
          <a:bodyPr/>
          <a:lstStyle/>
          <a:p>
            <a:pPr eaLnBrk="1" hangingPunct="1">
              <a:spcBef>
                <a:spcPct val="10000"/>
              </a:spcBef>
            </a:pPr>
            <a:r>
              <a:rPr lang="zh-CN" altLang="en-US" sz="2800" dirty="0" smtClean="0"/>
              <a:t>先向系统申请共享存储区中的一个分区，并指定该分区的关键字；</a:t>
            </a:r>
          </a:p>
          <a:p>
            <a:pPr eaLnBrk="1" hangingPunct="1">
              <a:spcBef>
                <a:spcPct val="10000"/>
              </a:spcBef>
            </a:pPr>
            <a:r>
              <a:rPr lang="zh-CN" altLang="en-US" sz="2800" dirty="0" smtClean="0"/>
              <a:t>若系统已经将该分区分配给其它进程，则将其描述符返回给申请者； </a:t>
            </a:r>
          </a:p>
          <a:p>
            <a:pPr eaLnBrk="1" hangingPunct="1">
              <a:spcBef>
                <a:spcPct val="10000"/>
              </a:spcBef>
            </a:pPr>
            <a:r>
              <a:rPr lang="zh-CN" altLang="en-US" sz="2800" dirty="0" smtClean="0"/>
              <a:t>申请者将获得的共享存储分区连接到本进程上； </a:t>
            </a:r>
          </a:p>
          <a:p>
            <a:pPr eaLnBrk="1" hangingPunct="1">
              <a:spcBef>
                <a:spcPct val="10000"/>
              </a:spcBef>
            </a:pPr>
            <a:r>
              <a:rPr lang="zh-CN" altLang="en-US" sz="2800" dirty="0" smtClean="0"/>
              <a:t>此后，便可象读写普通存储器那样地读写该公用存储分区。</a:t>
            </a:r>
            <a:r>
              <a:rPr lang="en-US" altLang="zh-CN" sz="2400" dirty="0" smtClean="0">
                <a:latin typeface="Times New Roman" pitchFamily="18" charset="0"/>
              </a:rPr>
              <a:t>——</a:t>
            </a:r>
            <a:r>
              <a:rPr lang="en-US" altLang="zh-CN" sz="2400" dirty="0" smtClean="0"/>
              <a:t>UNIX/LINUX</a:t>
            </a:r>
            <a:r>
              <a:rPr lang="zh-CN" altLang="en-US" sz="2400" dirty="0" smtClean="0"/>
              <a:t>与之有关的系统调用有</a:t>
            </a:r>
            <a:r>
              <a:rPr lang="en-US" altLang="zh-CN" sz="2400" dirty="0" smtClean="0"/>
              <a:t>4</a:t>
            </a:r>
            <a:r>
              <a:rPr lang="zh-CN" altLang="en-US" sz="2400" dirty="0" smtClean="0"/>
              <a:t>个</a:t>
            </a:r>
          </a:p>
        </p:txBody>
      </p:sp>
      <p:sp>
        <p:nvSpPr>
          <p:cNvPr id="4" name="灯片编号占位符 5"/>
          <p:cNvSpPr>
            <a:spLocks noGrp="1"/>
          </p:cNvSpPr>
          <p:nvPr>
            <p:ph type="sldNum" sz="quarter" idx="12"/>
          </p:nvPr>
        </p:nvSpPr>
        <p:spPr/>
        <p:txBody>
          <a:bodyPr/>
          <a:lstStyle/>
          <a:p>
            <a:pPr>
              <a:defRPr/>
            </a:pPr>
            <a:fld id="{7E4A3F31-01B8-4ABA-8325-AFC6AA0C41B7}" type="slidenum">
              <a:rPr lang="en-US" altLang="zh-CN"/>
              <a:pPr>
                <a:defRPr/>
              </a:pPr>
              <a:t>95</a:t>
            </a:fld>
            <a:endParaRPr lang="en-US" altLang="zh-CN"/>
          </a:p>
        </p:txBody>
      </p:sp>
      <p:sp>
        <p:nvSpPr>
          <p:cNvPr id="135172" name="Text Box 3"/>
          <p:cNvSpPr txBox="1">
            <a:spLocks noChangeArrowheads="1"/>
          </p:cNvSpPr>
          <p:nvPr/>
        </p:nvSpPr>
        <p:spPr bwMode="auto">
          <a:xfrm>
            <a:off x="312738" y="764704"/>
            <a:ext cx="838835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CC"/>
                </a:solidFill>
              </a:rPr>
              <a:t>（</a:t>
            </a:r>
            <a:r>
              <a:rPr lang="en-US" altLang="zh-CN" sz="3200" b="1" dirty="0">
                <a:solidFill>
                  <a:srgbClr val="0000CC"/>
                </a:solidFill>
              </a:rPr>
              <a:t>2</a:t>
            </a:r>
            <a:r>
              <a:rPr lang="zh-CN" altLang="en-US" sz="3200" b="1" dirty="0">
                <a:solidFill>
                  <a:srgbClr val="0000CC"/>
                </a:solidFill>
              </a:rPr>
              <a:t>）</a:t>
            </a:r>
            <a:r>
              <a:rPr lang="zh-CN" altLang="en-US" sz="3200" b="1" dirty="0">
                <a:solidFill>
                  <a:srgbClr val="0000CC"/>
                </a:solidFill>
                <a:ea typeface="黑体" pitchFamily="2" charset="-122"/>
              </a:rPr>
              <a:t>基于共享存储区的通信方式</a:t>
            </a:r>
            <a:r>
              <a:rPr lang="zh-CN" altLang="en-US" sz="3200" b="1" dirty="0" smtClean="0">
                <a:solidFill>
                  <a:srgbClr val="0000CC"/>
                </a:solidFill>
                <a:ea typeface="黑体" pitchFamily="2" charset="-122"/>
              </a:rPr>
              <a:t>：</a:t>
            </a:r>
            <a:endParaRPr lang="en-US" altLang="zh-CN" sz="3200" b="1" dirty="0" smtClean="0">
              <a:solidFill>
                <a:srgbClr val="0000CC"/>
              </a:solidFill>
              <a:ea typeface="黑体" pitchFamily="2" charset="-122"/>
            </a:endParaRPr>
          </a:p>
          <a:p>
            <a:pPr algn="just" eaLnBrk="1" fontAlgn="base" hangingPunct="1">
              <a:spcBef>
                <a:spcPct val="50000"/>
              </a:spcBef>
              <a:spcAft>
                <a:spcPct val="0"/>
              </a:spcAft>
            </a:pPr>
            <a:r>
              <a:rPr lang="zh-CN" altLang="en-US" sz="3200" b="1" dirty="0" smtClean="0">
                <a:solidFill>
                  <a:srgbClr val="000000"/>
                </a:solidFill>
                <a:latin typeface="宋体" pitchFamily="2" charset="-122"/>
              </a:rPr>
              <a:t>在</a:t>
            </a:r>
            <a:r>
              <a:rPr lang="zh-CN" altLang="en-US" sz="3200" b="1" dirty="0">
                <a:solidFill>
                  <a:srgbClr val="000000"/>
                </a:solidFill>
                <a:latin typeface="宋体" pitchFamily="2" charset="-122"/>
              </a:rPr>
              <a:t>存储区中划出一块共享存储区，诸进程可通过对共享存储区中数据的读和写来实现通信。</a:t>
            </a:r>
            <a:r>
              <a:rPr lang="en-US" altLang="zh-CN" sz="3200" b="1" dirty="0">
                <a:solidFill>
                  <a:srgbClr val="000000"/>
                </a:solidFill>
                <a:latin typeface="Times New Roman" pitchFamily="18" charset="0"/>
              </a:rPr>
              <a:t>——</a:t>
            </a:r>
            <a:r>
              <a:rPr lang="zh-CN" altLang="en-US" sz="3200" b="1" dirty="0">
                <a:solidFill>
                  <a:srgbClr val="CC6600"/>
                </a:solidFill>
                <a:latin typeface="黑体" pitchFamily="2" charset="-122"/>
                <a:ea typeface="黑体" pitchFamily="2" charset="-122"/>
              </a:rPr>
              <a:t>属于高级通信方式</a:t>
            </a:r>
            <a:r>
              <a:rPr lang="zh-CN" altLang="en-US" sz="3200" b="1" dirty="0">
                <a:solidFill>
                  <a:srgbClr val="000000"/>
                </a:solidFill>
                <a:latin typeface="宋体" pitchFamily="2" charset="-122"/>
              </a:rPr>
              <a:t>。</a:t>
            </a:r>
            <a:r>
              <a:rPr lang="zh-CN" altLang="en-US" sz="3200" b="1" dirty="0">
                <a:solidFill>
                  <a:srgbClr val="000000"/>
                </a:solidFill>
              </a:rPr>
              <a:t> </a:t>
            </a:r>
          </a:p>
        </p:txBody>
      </p:sp>
    </p:spTree>
    <p:extLst>
      <p:ext uri="{BB962C8B-B14F-4D97-AF65-F5344CB8AC3E}">
        <p14:creationId xmlns:p14="http://schemas.microsoft.com/office/powerpoint/2010/main" val="4472481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2"/>
          <p:cNvSpPr>
            <a:spLocks noGrp="1" noChangeArrowheads="1"/>
          </p:cNvSpPr>
          <p:nvPr>
            <p:ph idx="1"/>
          </p:nvPr>
        </p:nvSpPr>
        <p:spPr>
          <a:xfrm>
            <a:off x="304800" y="696913"/>
            <a:ext cx="5141913" cy="827087"/>
          </a:xfrm>
        </p:spPr>
        <p:txBody>
          <a:bodyPr/>
          <a:lstStyle/>
          <a:p>
            <a:pPr eaLnBrk="1" hangingPunct="1">
              <a:buFont typeface="Wingdings" pitchFamily="2" charset="2"/>
              <a:buNone/>
            </a:pPr>
            <a:r>
              <a:rPr lang="en-US" altLang="zh-CN" sz="3600" smtClean="0"/>
              <a:t>2</a:t>
            </a:r>
            <a:r>
              <a:rPr lang="zh-CN" altLang="en-US" sz="3600" smtClean="0">
                <a:latin typeface="宋体" pitchFamily="2" charset="-122"/>
              </a:rPr>
              <a:t>．</a:t>
            </a:r>
            <a:r>
              <a:rPr lang="zh-CN" altLang="en-US" sz="3600" smtClean="0">
                <a:latin typeface="黑体" pitchFamily="2" charset="-122"/>
                <a:ea typeface="黑体" pitchFamily="2" charset="-122"/>
              </a:rPr>
              <a:t>管道</a:t>
            </a:r>
            <a:r>
              <a:rPr lang="en-US" altLang="zh-CN" sz="3600" smtClean="0">
                <a:latin typeface="黑体" pitchFamily="2" charset="-122"/>
                <a:ea typeface="黑体" pitchFamily="2" charset="-122"/>
              </a:rPr>
              <a:t>(</a:t>
            </a:r>
            <a:r>
              <a:rPr lang="en-US" altLang="zh-CN" sz="3600" smtClean="0"/>
              <a:t>pipe</a:t>
            </a:r>
            <a:r>
              <a:rPr lang="en-US" altLang="zh-CN" sz="3600" smtClean="0">
                <a:latin typeface="黑体" pitchFamily="2" charset="-122"/>
                <a:ea typeface="黑体" pitchFamily="2" charset="-122"/>
              </a:rPr>
              <a:t>)</a:t>
            </a:r>
            <a:r>
              <a:rPr lang="zh-CN" altLang="en-US" sz="3600" smtClean="0">
                <a:latin typeface="黑体" pitchFamily="2" charset="-122"/>
                <a:ea typeface="黑体" pitchFamily="2" charset="-122"/>
              </a:rPr>
              <a:t>通信</a:t>
            </a:r>
            <a:r>
              <a:rPr lang="zh-CN" altLang="en-US" sz="3600" smtClean="0"/>
              <a:t> </a:t>
            </a:r>
          </a:p>
        </p:txBody>
      </p:sp>
      <p:sp>
        <p:nvSpPr>
          <p:cNvPr id="14" name="灯片编号占位符 5"/>
          <p:cNvSpPr>
            <a:spLocks noGrp="1"/>
          </p:cNvSpPr>
          <p:nvPr>
            <p:ph type="sldNum" sz="quarter" idx="12"/>
          </p:nvPr>
        </p:nvSpPr>
        <p:spPr/>
        <p:txBody>
          <a:bodyPr/>
          <a:lstStyle/>
          <a:p>
            <a:pPr>
              <a:defRPr/>
            </a:pPr>
            <a:fld id="{0ED09A54-1776-4307-839E-963D780CB823}" type="slidenum">
              <a:rPr lang="en-US" altLang="zh-CN"/>
              <a:pPr>
                <a:defRPr/>
              </a:pPr>
              <a:t>96</a:t>
            </a:fld>
            <a:endParaRPr lang="en-US" altLang="zh-CN"/>
          </a:p>
        </p:txBody>
      </p:sp>
      <p:sp>
        <p:nvSpPr>
          <p:cNvPr id="173059" name="Text Box 3"/>
          <p:cNvSpPr txBox="1">
            <a:spLocks noChangeArrowheads="1"/>
          </p:cNvSpPr>
          <p:nvPr/>
        </p:nvSpPr>
        <p:spPr bwMode="auto">
          <a:xfrm>
            <a:off x="304800" y="16002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管道</a:t>
            </a:r>
            <a:r>
              <a:rPr lang="en-US" altLang="zh-CN" b="1">
                <a:solidFill>
                  <a:srgbClr val="000000"/>
                </a:solidFill>
                <a:latin typeface="Times New Roman" pitchFamily="18" charset="0"/>
              </a:rPr>
              <a:t>——</a:t>
            </a:r>
            <a:r>
              <a:rPr lang="zh-CN" altLang="en-US" b="1">
                <a:solidFill>
                  <a:srgbClr val="000000"/>
                </a:solidFill>
                <a:latin typeface="宋体" pitchFamily="2" charset="-122"/>
              </a:rPr>
              <a:t>用于连接一个读进程和一个写进程以实现它们之间通信的一个共享文件，又称</a:t>
            </a:r>
            <a:r>
              <a:rPr lang="en-US" altLang="zh-CN" b="1">
                <a:solidFill>
                  <a:srgbClr val="000000"/>
                </a:solidFill>
              </a:rPr>
              <a:t>pipe</a:t>
            </a:r>
            <a:r>
              <a:rPr lang="zh-CN" altLang="en-US" b="1">
                <a:solidFill>
                  <a:srgbClr val="000000"/>
                </a:solidFill>
                <a:latin typeface="宋体" pitchFamily="2" charset="-122"/>
              </a:rPr>
              <a:t>文件。</a:t>
            </a:r>
            <a:r>
              <a:rPr lang="zh-CN" altLang="en-US" b="1">
                <a:solidFill>
                  <a:srgbClr val="000000"/>
                </a:solidFill>
              </a:rPr>
              <a:t> </a:t>
            </a:r>
          </a:p>
        </p:txBody>
      </p:sp>
      <p:sp>
        <p:nvSpPr>
          <p:cNvPr id="173060" name="AutoShape 4"/>
          <p:cNvSpPr>
            <a:spLocks noChangeArrowheads="1"/>
          </p:cNvSpPr>
          <p:nvPr/>
        </p:nvSpPr>
        <p:spPr bwMode="auto">
          <a:xfrm>
            <a:off x="5181600" y="219075"/>
            <a:ext cx="2971800" cy="457200"/>
          </a:xfrm>
          <a:prstGeom prst="wedgeRectCallout">
            <a:avLst>
              <a:gd name="adj1" fmla="val -70671"/>
              <a:gd name="adj2" fmla="val 126042"/>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algn="ctr" fontAlgn="base">
              <a:spcBef>
                <a:spcPct val="50000"/>
              </a:spcBef>
              <a:spcAft>
                <a:spcPct val="0"/>
              </a:spcAft>
            </a:pPr>
            <a:r>
              <a:rPr kumimoji="1" lang="zh-CN" altLang="en-US" sz="2400" b="1">
                <a:solidFill>
                  <a:srgbClr val="000000"/>
                </a:solidFill>
                <a:latin typeface="宋体" pitchFamily="2" charset="-122"/>
              </a:rPr>
              <a:t>首创于</a:t>
            </a:r>
            <a:r>
              <a:rPr kumimoji="1" lang="en-US" altLang="zh-CN" sz="2400" b="1">
                <a:solidFill>
                  <a:srgbClr val="000000"/>
                </a:solidFill>
              </a:rPr>
              <a:t>UNIX</a:t>
            </a:r>
            <a:r>
              <a:rPr kumimoji="1" lang="zh-CN" altLang="en-US" sz="2400" b="1">
                <a:solidFill>
                  <a:srgbClr val="000000"/>
                </a:solidFill>
                <a:latin typeface="宋体" pitchFamily="2" charset="-122"/>
              </a:rPr>
              <a:t>系统</a:t>
            </a:r>
            <a:r>
              <a:rPr kumimoji="1" lang="zh-CN" altLang="en-US" sz="2400" b="1">
                <a:solidFill>
                  <a:srgbClr val="000000"/>
                </a:solidFill>
              </a:rPr>
              <a:t> </a:t>
            </a:r>
          </a:p>
        </p:txBody>
      </p:sp>
      <p:sp>
        <p:nvSpPr>
          <p:cNvPr id="173061" name="Text Box 5"/>
          <p:cNvSpPr txBox="1">
            <a:spLocks noChangeArrowheads="1"/>
          </p:cNvSpPr>
          <p:nvPr/>
        </p:nvSpPr>
        <p:spPr bwMode="auto">
          <a:xfrm>
            <a:off x="609600" y="2514600"/>
            <a:ext cx="78486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写进程以字节流的形式将大量数据送入管道；</a:t>
            </a:r>
            <a:r>
              <a:rPr lang="zh-CN" altLang="en-US" b="1">
                <a:solidFill>
                  <a:srgbClr val="000000"/>
                </a:solidFill>
              </a:rPr>
              <a:t> </a:t>
            </a:r>
          </a:p>
          <a:p>
            <a:pPr eaLnBrk="1" fontAlgn="base" hangingPunct="1">
              <a:spcBef>
                <a:spcPct val="5000"/>
              </a:spcBef>
              <a:spcAft>
                <a:spcPct val="0"/>
              </a:spcAft>
            </a:pPr>
            <a:r>
              <a:rPr lang="zh-CN" altLang="en-US" b="1">
                <a:solidFill>
                  <a:srgbClr val="0000CC"/>
                </a:solidFill>
                <a:latin typeface="宋体" pitchFamily="2" charset="-122"/>
              </a:rPr>
              <a:t>◆</a:t>
            </a:r>
            <a:r>
              <a:rPr lang="zh-CN" altLang="en-US" b="1">
                <a:solidFill>
                  <a:srgbClr val="000000"/>
                </a:solidFill>
                <a:latin typeface="宋体" pitchFamily="2" charset="-122"/>
              </a:rPr>
              <a:t>读进程从管道中接收（读）数据。</a:t>
            </a:r>
            <a:r>
              <a:rPr lang="zh-CN" altLang="en-US" b="1">
                <a:solidFill>
                  <a:srgbClr val="000000"/>
                </a:solidFill>
              </a:rPr>
              <a:t> </a:t>
            </a:r>
          </a:p>
        </p:txBody>
      </p:sp>
      <p:sp>
        <p:nvSpPr>
          <p:cNvPr id="173062" name="AutoShape 6"/>
          <p:cNvSpPr>
            <a:spLocks noChangeArrowheads="1"/>
          </p:cNvSpPr>
          <p:nvPr/>
        </p:nvSpPr>
        <p:spPr bwMode="auto">
          <a:xfrm>
            <a:off x="4953000" y="838200"/>
            <a:ext cx="3733800" cy="1447800"/>
          </a:xfrm>
          <a:prstGeom prst="wedgeRoundRectCallout">
            <a:avLst>
              <a:gd name="adj1" fmla="val -43028"/>
              <a:gd name="adj2" fmla="val 65681"/>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由于发送进程和接收进程是通过管道进行通信的，故称为管道通信。</a:t>
            </a:r>
          </a:p>
        </p:txBody>
      </p:sp>
      <p:sp>
        <p:nvSpPr>
          <p:cNvPr id="173063" name="Text Box 7"/>
          <p:cNvSpPr txBox="1">
            <a:spLocks noChangeArrowheads="1"/>
          </p:cNvSpPr>
          <p:nvPr/>
        </p:nvSpPr>
        <p:spPr bwMode="auto">
          <a:xfrm>
            <a:off x="381000" y="3429000"/>
            <a:ext cx="8153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CC"/>
                </a:solidFill>
                <a:latin typeface="黑体" pitchFamily="2" charset="-122"/>
                <a:ea typeface="黑体" pitchFamily="2" charset="-122"/>
              </a:rPr>
              <a:t>为协调双方的通信，管道机制必须提供以下三方面的协调能力：</a:t>
            </a:r>
            <a:r>
              <a:rPr lang="zh-CN" altLang="en-US" sz="2200" b="1">
                <a:solidFill>
                  <a:srgbClr val="0000CC"/>
                </a:solidFill>
              </a:rPr>
              <a:t> </a:t>
            </a:r>
          </a:p>
        </p:txBody>
      </p:sp>
      <p:sp>
        <p:nvSpPr>
          <p:cNvPr id="173064" name="Text Box 8"/>
          <p:cNvSpPr txBox="1">
            <a:spLocks noChangeArrowheads="1"/>
          </p:cNvSpPr>
          <p:nvPr/>
        </p:nvSpPr>
        <p:spPr bwMode="auto">
          <a:xfrm>
            <a:off x="304800" y="3840163"/>
            <a:ext cx="1524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互斥</a:t>
            </a:r>
            <a:r>
              <a:rPr lang="en-US" altLang="zh-CN" sz="2200" b="1">
                <a:solidFill>
                  <a:srgbClr val="000000"/>
                </a:solidFill>
                <a:latin typeface="Times New Roman" pitchFamily="18" charset="0"/>
              </a:rPr>
              <a:t>——</a:t>
            </a:r>
            <a:endParaRPr lang="en-US" altLang="zh-CN" sz="2200" b="1">
              <a:solidFill>
                <a:srgbClr val="000000"/>
              </a:solidFill>
            </a:endParaRPr>
          </a:p>
        </p:txBody>
      </p:sp>
      <p:sp>
        <p:nvSpPr>
          <p:cNvPr id="173065" name="Text Box 9"/>
          <p:cNvSpPr txBox="1">
            <a:spLocks noChangeArrowheads="1"/>
          </p:cNvSpPr>
          <p:nvPr/>
        </p:nvSpPr>
        <p:spPr bwMode="auto">
          <a:xfrm>
            <a:off x="1828800" y="3886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200" b="1">
                <a:solidFill>
                  <a:srgbClr val="000000"/>
                </a:solidFill>
                <a:latin typeface="宋体" pitchFamily="2" charset="-122"/>
              </a:rPr>
              <a:t>当一个进程正在对</a:t>
            </a:r>
            <a:r>
              <a:rPr lang="en-US" altLang="zh-CN" sz="2200" b="1">
                <a:solidFill>
                  <a:srgbClr val="000000"/>
                </a:solidFill>
              </a:rPr>
              <a:t>pipe</a:t>
            </a:r>
            <a:r>
              <a:rPr lang="zh-CN" altLang="en-US" sz="2200" b="1">
                <a:solidFill>
                  <a:srgbClr val="000000"/>
                </a:solidFill>
                <a:latin typeface="宋体" pitchFamily="2" charset="-122"/>
              </a:rPr>
              <a:t>执行读</a:t>
            </a:r>
            <a:r>
              <a:rPr lang="en-US" altLang="zh-CN" sz="2200" b="1">
                <a:solidFill>
                  <a:srgbClr val="000000"/>
                </a:solidFill>
              </a:rPr>
              <a:t>/</a:t>
            </a:r>
            <a:r>
              <a:rPr lang="zh-CN" altLang="en-US" sz="2200" b="1">
                <a:solidFill>
                  <a:srgbClr val="000000"/>
                </a:solidFill>
                <a:latin typeface="宋体" pitchFamily="2" charset="-122"/>
              </a:rPr>
              <a:t>写操作时，其它进程必须等待；</a:t>
            </a:r>
          </a:p>
        </p:txBody>
      </p:sp>
      <p:sp>
        <p:nvSpPr>
          <p:cNvPr id="173066" name="Text Box 10"/>
          <p:cNvSpPr txBox="1">
            <a:spLocks noChangeArrowheads="1"/>
          </p:cNvSpPr>
          <p:nvPr/>
        </p:nvSpPr>
        <p:spPr bwMode="auto">
          <a:xfrm>
            <a:off x="228600" y="4648200"/>
            <a:ext cx="1600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同步</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7" name="Text Box 11"/>
          <p:cNvSpPr txBox="1">
            <a:spLocks noChangeArrowheads="1"/>
          </p:cNvSpPr>
          <p:nvPr/>
        </p:nvSpPr>
        <p:spPr bwMode="auto">
          <a:xfrm>
            <a:off x="304800" y="6049963"/>
            <a:ext cx="3276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确定对方是否存在</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8" name="Text Box 12"/>
          <p:cNvSpPr txBox="1">
            <a:spLocks noChangeArrowheads="1"/>
          </p:cNvSpPr>
          <p:nvPr/>
        </p:nvSpPr>
        <p:spPr bwMode="auto">
          <a:xfrm>
            <a:off x="1752600" y="4648200"/>
            <a:ext cx="6705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00"/>
                </a:solidFill>
                <a:latin typeface="宋体" pitchFamily="2" charset="-122"/>
              </a:rPr>
              <a:t>当写进程把一定数据写入</a:t>
            </a:r>
            <a:r>
              <a:rPr lang="en-US" altLang="zh-CN" sz="2200" b="1">
                <a:solidFill>
                  <a:srgbClr val="000000"/>
                </a:solidFill>
              </a:rPr>
              <a:t>pipe</a:t>
            </a:r>
            <a:r>
              <a:rPr lang="zh-CN" altLang="en-US" sz="2200" b="1">
                <a:solidFill>
                  <a:srgbClr val="000000"/>
                </a:solidFill>
                <a:latin typeface="宋体" pitchFamily="2" charset="-122"/>
              </a:rPr>
              <a:t>，便去睡眠等待，直至读进程取走数据后，再把它唤醒；当读进程读一空</a:t>
            </a:r>
            <a:r>
              <a:rPr lang="en-US" altLang="zh-CN" sz="2200" b="1">
                <a:solidFill>
                  <a:srgbClr val="000000"/>
                </a:solidFill>
              </a:rPr>
              <a:t>pipe</a:t>
            </a:r>
            <a:r>
              <a:rPr lang="zh-CN" altLang="en-US" sz="2200" b="1">
                <a:solidFill>
                  <a:srgbClr val="000000"/>
                </a:solidFill>
                <a:latin typeface="宋体" pitchFamily="2" charset="-122"/>
              </a:rPr>
              <a:t>时，也应睡眠等待，直至写进程将数据写入</a:t>
            </a:r>
            <a:r>
              <a:rPr lang="en-US" altLang="zh-CN" sz="2200" b="1">
                <a:solidFill>
                  <a:srgbClr val="000000"/>
                </a:solidFill>
              </a:rPr>
              <a:t>pipe</a:t>
            </a:r>
            <a:r>
              <a:rPr lang="zh-CN" altLang="en-US" sz="2200" b="1">
                <a:solidFill>
                  <a:srgbClr val="000000"/>
                </a:solidFill>
                <a:latin typeface="宋体" pitchFamily="2" charset="-122"/>
              </a:rPr>
              <a:t>后，再把它唤醒。</a:t>
            </a:r>
            <a:r>
              <a:rPr lang="zh-CN" altLang="en-US" sz="2200" b="1">
                <a:solidFill>
                  <a:srgbClr val="000000"/>
                </a:solidFill>
              </a:rPr>
              <a:t> </a:t>
            </a:r>
          </a:p>
        </p:txBody>
      </p:sp>
      <p:sp>
        <p:nvSpPr>
          <p:cNvPr id="173069" name="Text Box 13"/>
          <p:cNvSpPr txBox="1">
            <a:spLocks noChangeArrowheads="1"/>
          </p:cNvSpPr>
          <p:nvPr/>
        </p:nvSpPr>
        <p:spPr bwMode="auto">
          <a:xfrm>
            <a:off x="3581400" y="60960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只有确定对方已存在时，才能进行通信。</a:t>
            </a:r>
            <a:r>
              <a:rPr lang="zh-CN" altLang="en-US" sz="2000" b="1">
                <a:solidFill>
                  <a:srgbClr val="000000"/>
                </a:solidFill>
              </a:rPr>
              <a:t> </a:t>
            </a:r>
          </a:p>
        </p:txBody>
      </p:sp>
    </p:spTree>
    <p:extLst>
      <p:ext uri="{BB962C8B-B14F-4D97-AF65-F5344CB8AC3E}">
        <p14:creationId xmlns:p14="http://schemas.microsoft.com/office/powerpoint/2010/main" val="693603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3059">
                                            <p:txEl>
                                              <p:pRg st="0" end="0"/>
                                            </p:txEl>
                                          </p:spTgt>
                                        </p:tgtEl>
                                        <p:attrNameLst>
                                          <p:attrName>style.visibility</p:attrName>
                                        </p:attrNameLst>
                                      </p:cBhvr>
                                      <p:to>
                                        <p:strVal val="visible"/>
                                      </p:to>
                                    </p:set>
                                    <p:animEffect transition="in" filter="wipe(up)">
                                      <p:cBhvr>
                                        <p:cTn id="13" dur="500"/>
                                        <p:tgtEl>
                                          <p:spTgt spid="1730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73061">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3061">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73062"/>
                                        </p:tgtEl>
                                        <p:attrNameLst>
                                          <p:attrName>style.visibility</p:attrName>
                                        </p:attrNameLst>
                                      </p:cBhvr>
                                      <p:to>
                                        <p:strVal val="visible"/>
                                      </p:to>
                                    </p:set>
                                    <p:anim calcmode="lin" valueType="num">
                                      <p:cBhvr>
                                        <p:cTn id="26" dur="500" fill="hold"/>
                                        <p:tgtEl>
                                          <p:spTgt spid="173062"/>
                                        </p:tgtEl>
                                        <p:attrNameLst>
                                          <p:attrName>ppt_w</p:attrName>
                                        </p:attrNameLst>
                                      </p:cBhvr>
                                      <p:tavLst>
                                        <p:tav tm="0">
                                          <p:val>
                                            <p:fltVal val="0"/>
                                          </p:val>
                                        </p:tav>
                                        <p:tav tm="100000">
                                          <p:val>
                                            <p:strVal val="#ppt_w"/>
                                          </p:val>
                                        </p:tav>
                                      </p:tavLst>
                                    </p:anim>
                                    <p:anim calcmode="lin" valueType="num">
                                      <p:cBhvr>
                                        <p:cTn id="27" dur="500" fill="hold"/>
                                        <p:tgtEl>
                                          <p:spTgt spid="17306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3062"/>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 calcmode="lin" valueType="num">
                                      <p:cBhvr additive="base">
                                        <p:cTn id="32" dur="500" fill="hold"/>
                                        <p:tgtEl>
                                          <p:spTgt spid="173063"/>
                                        </p:tgtEl>
                                        <p:attrNameLst>
                                          <p:attrName>ppt_x</p:attrName>
                                        </p:attrNameLst>
                                      </p:cBhvr>
                                      <p:tavLst>
                                        <p:tav tm="0">
                                          <p:val>
                                            <p:strVal val="#ppt_x"/>
                                          </p:val>
                                        </p:tav>
                                        <p:tav tm="100000">
                                          <p:val>
                                            <p:strVal val="#ppt_x"/>
                                          </p:val>
                                        </p:tav>
                                      </p:tavLst>
                                    </p:anim>
                                    <p:anim calcmode="lin" valueType="num">
                                      <p:cBhvr additive="base">
                                        <p:cTn id="33" dur="500" fill="hold"/>
                                        <p:tgtEl>
                                          <p:spTgt spid="17306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73064"/>
                                        </p:tgtEl>
                                        <p:attrNameLst>
                                          <p:attrName>style.visibility</p:attrName>
                                        </p:attrNameLst>
                                      </p:cBhvr>
                                      <p:to>
                                        <p:strVal val="visible"/>
                                      </p:to>
                                    </p:set>
                                    <p:anim calcmode="lin" valueType="num">
                                      <p:cBhvr additive="base">
                                        <p:cTn id="38" dur="500" fill="hold"/>
                                        <p:tgtEl>
                                          <p:spTgt spid="173064"/>
                                        </p:tgtEl>
                                        <p:attrNameLst>
                                          <p:attrName>ppt_x</p:attrName>
                                        </p:attrNameLst>
                                      </p:cBhvr>
                                      <p:tavLst>
                                        <p:tav tm="0">
                                          <p:val>
                                            <p:strVal val="0-#ppt_w/2"/>
                                          </p:val>
                                        </p:tav>
                                        <p:tav tm="100000">
                                          <p:val>
                                            <p:strVal val="#ppt_x"/>
                                          </p:val>
                                        </p:tav>
                                      </p:tavLst>
                                    </p:anim>
                                    <p:anim calcmode="lin" valueType="num">
                                      <p:cBhvr additive="base">
                                        <p:cTn id="39" dur="500" fill="hold"/>
                                        <p:tgtEl>
                                          <p:spTgt spid="173064"/>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73066"/>
                                        </p:tgtEl>
                                        <p:attrNameLst>
                                          <p:attrName>style.visibility</p:attrName>
                                        </p:attrNameLst>
                                      </p:cBhvr>
                                      <p:to>
                                        <p:strVal val="visible"/>
                                      </p:to>
                                    </p:set>
                                    <p:anim calcmode="lin" valueType="num">
                                      <p:cBhvr additive="base">
                                        <p:cTn id="43" dur="500" fill="hold"/>
                                        <p:tgtEl>
                                          <p:spTgt spid="173066"/>
                                        </p:tgtEl>
                                        <p:attrNameLst>
                                          <p:attrName>ppt_x</p:attrName>
                                        </p:attrNameLst>
                                      </p:cBhvr>
                                      <p:tavLst>
                                        <p:tav tm="0">
                                          <p:val>
                                            <p:strVal val="0-#ppt_w/2"/>
                                          </p:val>
                                        </p:tav>
                                        <p:tav tm="100000">
                                          <p:val>
                                            <p:strVal val="#ppt_x"/>
                                          </p:val>
                                        </p:tav>
                                      </p:tavLst>
                                    </p:anim>
                                    <p:anim calcmode="lin" valueType="num">
                                      <p:cBhvr additive="base">
                                        <p:cTn id="44" dur="500" fill="hold"/>
                                        <p:tgtEl>
                                          <p:spTgt spid="173066"/>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173067"/>
                                        </p:tgtEl>
                                        <p:attrNameLst>
                                          <p:attrName>style.visibility</p:attrName>
                                        </p:attrNameLst>
                                      </p:cBhvr>
                                      <p:to>
                                        <p:strVal val="visible"/>
                                      </p:to>
                                    </p:set>
                                    <p:anim calcmode="lin" valueType="num">
                                      <p:cBhvr additive="base">
                                        <p:cTn id="48" dur="500" fill="hold"/>
                                        <p:tgtEl>
                                          <p:spTgt spid="173067"/>
                                        </p:tgtEl>
                                        <p:attrNameLst>
                                          <p:attrName>ppt_x</p:attrName>
                                        </p:attrNameLst>
                                      </p:cBhvr>
                                      <p:tavLst>
                                        <p:tav tm="0">
                                          <p:val>
                                            <p:strVal val="0-#ppt_w/2"/>
                                          </p:val>
                                        </p:tav>
                                        <p:tav tm="100000">
                                          <p:val>
                                            <p:strVal val="#ppt_x"/>
                                          </p:val>
                                        </p:tav>
                                      </p:tavLst>
                                    </p:anim>
                                    <p:anim calcmode="lin" valueType="num">
                                      <p:cBhvr additive="base">
                                        <p:cTn id="49"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73065"/>
                                        </p:tgtEl>
                                        <p:attrNameLst>
                                          <p:attrName>style.visibility</p:attrName>
                                        </p:attrNameLst>
                                      </p:cBhvr>
                                      <p:to>
                                        <p:strVal val="visible"/>
                                      </p:to>
                                    </p:set>
                                    <p:anim calcmode="lin" valueType="num">
                                      <p:cBhvr additive="base">
                                        <p:cTn id="54" dur="500" fill="hold"/>
                                        <p:tgtEl>
                                          <p:spTgt spid="173065"/>
                                        </p:tgtEl>
                                        <p:attrNameLst>
                                          <p:attrName>ppt_x</p:attrName>
                                        </p:attrNameLst>
                                      </p:cBhvr>
                                      <p:tavLst>
                                        <p:tav tm="0">
                                          <p:val>
                                            <p:strVal val="1+#ppt_w/2"/>
                                          </p:val>
                                        </p:tav>
                                        <p:tav tm="100000">
                                          <p:val>
                                            <p:strVal val="#ppt_x"/>
                                          </p:val>
                                        </p:tav>
                                      </p:tavLst>
                                    </p:anim>
                                    <p:anim calcmode="lin" valueType="num">
                                      <p:cBhvr additive="base">
                                        <p:cTn id="55" dur="500" fill="hold"/>
                                        <p:tgtEl>
                                          <p:spTgt spid="17306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73068"/>
                                        </p:tgtEl>
                                        <p:attrNameLst>
                                          <p:attrName>style.visibility</p:attrName>
                                        </p:attrNameLst>
                                      </p:cBhvr>
                                      <p:to>
                                        <p:strVal val="visible"/>
                                      </p:to>
                                    </p:set>
                                    <p:anim calcmode="lin" valueType="num">
                                      <p:cBhvr additive="base">
                                        <p:cTn id="60" dur="500" fill="hold"/>
                                        <p:tgtEl>
                                          <p:spTgt spid="173068"/>
                                        </p:tgtEl>
                                        <p:attrNameLst>
                                          <p:attrName>ppt_x</p:attrName>
                                        </p:attrNameLst>
                                      </p:cBhvr>
                                      <p:tavLst>
                                        <p:tav tm="0">
                                          <p:val>
                                            <p:strVal val="1+#ppt_w/2"/>
                                          </p:val>
                                        </p:tav>
                                        <p:tav tm="100000">
                                          <p:val>
                                            <p:strVal val="#ppt_x"/>
                                          </p:val>
                                        </p:tav>
                                      </p:tavLst>
                                    </p:anim>
                                    <p:anim calcmode="lin" valueType="num">
                                      <p:cBhvr additive="base">
                                        <p:cTn id="61" dur="500" fill="hold"/>
                                        <p:tgtEl>
                                          <p:spTgt spid="173068"/>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73069"/>
                                        </p:tgtEl>
                                        <p:attrNameLst>
                                          <p:attrName>style.visibility</p:attrName>
                                        </p:attrNameLst>
                                      </p:cBhvr>
                                      <p:to>
                                        <p:strVal val="visible"/>
                                      </p:to>
                                    </p:set>
                                    <p:anim calcmode="lin" valueType="num">
                                      <p:cBhvr additive="base">
                                        <p:cTn id="66" dur="500" fill="hold"/>
                                        <p:tgtEl>
                                          <p:spTgt spid="173069"/>
                                        </p:tgtEl>
                                        <p:attrNameLst>
                                          <p:attrName>ppt_x</p:attrName>
                                        </p:attrNameLst>
                                      </p:cBhvr>
                                      <p:tavLst>
                                        <p:tav tm="0">
                                          <p:val>
                                            <p:strVal val="1+#ppt_w/2"/>
                                          </p:val>
                                        </p:tav>
                                        <p:tav tm="100000">
                                          <p:val>
                                            <p:strVal val="#ppt_x"/>
                                          </p:val>
                                        </p:tav>
                                      </p:tavLst>
                                    </p:anim>
                                    <p:anim calcmode="lin" valueType="num">
                                      <p:cBhvr additive="base">
                                        <p:cTn id="67" dur="500" fill="hold"/>
                                        <p:tgtEl>
                                          <p:spTgt spid="173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P spid="173060" grpId="0" animBg="1" autoUpdateAnimBg="0"/>
      <p:bldP spid="173061" grpId="0" build="p" autoUpdateAnimBg="0"/>
      <p:bldP spid="173062" grpId="0" animBg="1" autoUpdateAnimBg="0"/>
      <p:bldP spid="173063" grpId="0" autoUpdateAnimBg="0"/>
      <p:bldP spid="173064" grpId="0" autoUpdateAnimBg="0"/>
      <p:bldP spid="173065" grpId="0" autoUpdateAnimBg="0"/>
      <p:bldP spid="173066" grpId="0" autoUpdateAnimBg="0"/>
      <p:bldP spid="173067" grpId="0" autoUpdateAnimBg="0"/>
      <p:bldP spid="173068" grpId="0" autoUpdateAnimBg="0"/>
      <p:bldP spid="17306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2"/>
          <p:cNvSpPr>
            <a:spLocks noGrp="1" noChangeArrowheads="1"/>
          </p:cNvSpPr>
          <p:nvPr>
            <p:ph idx="1"/>
          </p:nvPr>
        </p:nvSpPr>
        <p:spPr>
          <a:xfrm>
            <a:off x="152400" y="273050"/>
            <a:ext cx="8610600" cy="1174750"/>
          </a:xfrm>
        </p:spPr>
        <p:txBody>
          <a:bodyPr>
            <a:normAutofit lnSpcReduction="10000"/>
          </a:bodyPr>
          <a:lstStyle/>
          <a:p>
            <a:pPr eaLnBrk="1" hangingPunct="1">
              <a:spcBef>
                <a:spcPct val="0"/>
              </a:spcBef>
              <a:buFont typeface="Wingdings" pitchFamily="2" charset="2"/>
              <a:buNone/>
            </a:pPr>
            <a:r>
              <a:rPr lang="en-US" altLang="zh-CN" sz="3600" dirty="0" smtClean="0"/>
              <a:t> 3</a:t>
            </a:r>
            <a:r>
              <a:rPr lang="zh-CN" altLang="en-US" sz="3600" dirty="0" smtClean="0"/>
              <a:t>．</a:t>
            </a:r>
            <a:r>
              <a:rPr lang="zh-CN" altLang="en-US" sz="3600" dirty="0" smtClean="0">
                <a:ea typeface="黑体" pitchFamily="2" charset="-122"/>
              </a:rPr>
              <a:t>消息传递系统</a:t>
            </a:r>
          </a:p>
          <a:p>
            <a:pPr eaLnBrk="1" hangingPunct="1">
              <a:spcBef>
                <a:spcPct val="0"/>
              </a:spcBef>
              <a:buFont typeface="Wingdings" pitchFamily="2" charset="2"/>
              <a:buNone/>
            </a:pPr>
            <a:r>
              <a:rPr lang="zh-CN" altLang="en-US" sz="3600" dirty="0" smtClean="0"/>
              <a:t>       </a:t>
            </a:r>
            <a:r>
              <a:rPr lang="en-US" altLang="zh-CN" sz="3600" dirty="0" smtClean="0"/>
              <a:t>(Message passing system) </a:t>
            </a:r>
          </a:p>
        </p:txBody>
      </p:sp>
      <p:sp>
        <p:nvSpPr>
          <p:cNvPr id="8" name="灯片编号占位符 5"/>
          <p:cNvSpPr>
            <a:spLocks noGrp="1"/>
          </p:cNvSpPr>
          <p:nvPr>
            <p:ph type="sldNum" sz="quarter" idx="12"/>
          </p:nvPr>
        </p:nvSpPr>
        <p:spPr/>
        <p:txBody>
          <a:bodyPr/>
          <a:lstStyle/>
          <a:p>
            <a:pPr>
              <a:defRPr/>
            </a:pPr>
            <a:fld id="{3C34377E-BBF3-4F4E-89EE-D41ADB013377}" type="slidenum">
              <a:rPr lang="en-US" altLang="zh-CN"/>
              <a:pPr>
                <a:defRPr/>
              </a:pPr>
              <a:t>97</a:t>
            </a:fld>
            <a:endParaRPr lang="en-US" altLang="zh-CN"/>
          </a:p>
        </p:txBody>
      </p:sp>
      <p:sp>
        <p:nvSpPr>
          <p:cNvPr id="174083" name="Text Box 3"/>
          <p:cNvSpPr txBox="1">
            <a:spLocks noChangeArrowheads="1"/>
          </p:cNvSpPr>
          <p:nvPr/>
        </p:nvSpPr>
        <p:spPr bwMode="auto">
          <a:xfrm>
            <a:off x="642938" y="5915025"/>
            <a:ext cx="220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其通信方式</a:t>
            </a:r>
            <a:r>
              <a:rPr lang="zh-CN" altLang="en-US" sz="2800" b="1">
                <a:solidFill>
                  <a:srgbClr val="000000"/>
                </a:solidFill>
              </a:rPr>
              <a:t> </a:t>
            </a:r>
          </a:p>
        </p:txBody>
      </p:sp>
      <p:sp>
        <p:nvSpPr>
          <p:cNvPr id="174084" name="Text Box 4"/>
          <p:cNvSpPr txBox="1">
            <a:spLocks noChangeArrowheads="1"/>
          </p:cNvSpPr>
          <p:nvPr/>
        </p:nvSpPr>
        <p:spPr bwMode="auto">
          <a:xfrm>
            <a:off x="3014663" y="5681663"/>
            <a:ext cx="47434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000000"/>
                </a:solidFill>
                <a:latin typeface="宋体" pitchFamily="2" charset="-122"/>
              </a:rPr>
              <a:t>直接通信方式</a:t>
            </a:r>
            <a:r>
              <a:rPr lang="zh-CN" altLang="en-US" sz="2800" b="1">
                <a:solidFill>
                  <a:srgbClr val="000000"/>
                </a:solidFill>
              </a:rPr>
              <a:t> </a:t>
            </a:r>
          </a:p>
          <a:p>
            <a:pPr eaLnBrk="1" fontAlgn="base" hangingPunct="1">
              <a:spcBef>
                <a:spcPct val="10000"/>
              </a:spcBef>
              <a:spcAft>
                <a:spcPct val="0"/>
              </a:spcAft>
            </a:pPr>
            <a:r>
              <a:rPr lang="zh-CN" altLang="en-US" sz="2800" b="1">
                <a:solidFill>
                  <a:srgbClr val="000000"/>
                </a:solidFill>
                <a:latin typeface="宋体" pitchFamily="2" charset="-122"/>
              </a:rPr>
              <a:t>间接通信方式</a:t>
            </a:r>
            <a:r>
              <a:rPr lang="en-US" altLang="zh-CN" sz="2800" b="1">
                <a:solidFill>
                  <a:srgbClr val="000000"/>
                </a:solidFill>
                <a:latin typeface="宋体" pitchFamily="2" charset="-122"/>
              </a:rPr>
              <a:t>(</a:t>
            </a:r>
            <a:r>
              <a:rPr lang="zh-CN" altLang="en-US" sz="2800" b="1">
                <a:solidFill>
                  <a:srgbClr val="000000"/>
                </a:solidFill>
                <a:latin typeface="宋体" pitchFamily="2" charset="-122"/>
              </a:rPr>
              <a:t>邮箱方式</a:t>
            </a:r>
            <a:r>
              <a:rPr lang="en-US" altLang="zh-CN" sz="2800" b="1">
                <a:solidFill>
                  <a:srgbClr val="000000"/>
                </a:solidFill>
                <a:latin typeface="宋体" pitchFamily="2" charset="-122"/>
              </a:rPr>
              <a:t>)</a:t>
            </a:r>
          </a:p>
        </p:txBody>
      </p:sp>
      <p:sp>
        <p:nvSpPr>
          <p:cNvPr id="174085" name="AutoShape 5"/>
          <p:cNvSpPr>
            <a:spLocks/>
          </p:cNvSpPr>
          <p:nvPr/>
        </p:nvSpPr>
        <p:spPr bwMode="auto">
          <a:xfrm>
            <a:off x="2781300" y="5834063"/>
            <a:ext cx="152400" cy="762000"/>
          </a:xfrm>
          <a:prstGeom prst="leftBrace">
            <a:avLst>
              <a:gd name="adj1" fmla="val 41667"/>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37223" name="Text Box 6"/>
          <p:cNvSpPr txBox="1">
            <a:spLocks noChangeArrowheads="1"/>
          </p:cNvSpPr>
          <p:nvPr/>
        </p:nvSpPr>
        <p:spPr bwMode="auto">
          <a:xfrm>
            <a:off x="504825" y="1665288"/>
            <a:ext cx="8093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FF"/>
                </a:solidFill>
                <a:latin typeface="Times New Roman" pitchFamily="18" charset="0"/>
              </a:rPr>
              <a:t>消息传递机制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用得最广泛的一种高级通信机制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单机系统、多机系统、计算机网络</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a:t>
            </a:r>
          </a:p>
        </p:txBody>
      </p:sp>
      <p:sp>
        <p:nvSpPr>
          <p:cNvPr id="137224" name="Text Box 7"/>
          <p:cNvSpPr txBox="1">
            <a:spLocks noChangeArrowheads="1"/>
          </p:cNvSpPr>
          <p:nvPr/>
        </p:nvSpPr>
        <p:spPr bwMode="auto">
          <a:xfrm>
            <a:off x="369888" y="266065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进程间的数据交换</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是以格式化的消息</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为单位的。</a:t>
            </a:r>
          </a:p>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计算机网络中，</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又称为报文。</a:t>
            </a:r>
          </a:p>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利用系统提供的一组通信命令（原语）进行通信。</a:t>
            </a:r>
          </a:p>
          <a:p>
            <a:pPr eaLnBrk="1" fontAlgn="base" hangingPunct="1">
              <a:spcBef>
                <a:spcPct val="0"/>
              </a:spcBef>
              <a:spcAft>
                <a:spcPct val="0"/>
              </a:spcAft>
              <a:buClr>
                <a:srgbClr val="0000FF"/>
              </a:buClr>
              <a:buFont typeface="Wingdings" pitchFamily="2" charset="2"/>
              <a:buChar char="n"/>
            </a:pPr>
            <a:r>
              <a:rPr lang="en-US" altLang="zh-CN" sz="2800" b="1">
                <a:solidFill>
                  <a:srgbClr val="000000"/>
                </a:solidFill>
                <a:latin typeface="Times New Roman" pitchFamily="18" charset="0"/>
              </a:rPr>
              <a:t>OS</a:t>
            </a:r>
            <a:r>
              <a:rPr lang="zh-CN" altLang="en-US" sz="2800" b="1">
                <a:solidFill>
                  <a:srgbClr val="000000"/>
                </a:solidFill>
                <a:latin typeface="Times New Roman" pitchFamily="18" charset="0"/>
              </a:rPr>
              <a:t>隐蔽了通信实现细节，大大简化了通信程序编制的复杂性，因而得到广泛应用。</a:t>
            </a:r>
          </a:p>
        </p:txBody>
      </p:sp>
    </p:spTree>
    <p:extLst>
      <p:ext uri="{BB962C8B-B14F-4D97-AF65-F5344CB8AC3E}">
        <p14:creationId xmlns:p14="http://schemas.microsoft.com/office/powerpoint/2010/main" val="3190527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083"/>
                                        </p:tgtEl>
                                        <p:attrNameLst>
                                          <p:attrName>style.visibility</p:attrName>
                                        </p:attrNameLst>
                                      </p:cBhvr>
                                      <p:to>
                                        <p:strVal val="visible"/>
                                      </p:to>
                                    </p:set>
                                    <p:anim calcmode="lin" valueType="num">
                                      <p:cBhvr additive="base">
                                        <p:cTn id="7" dur="500" fill="hold"/>
                                        <p:tgtEl>
                                          <p:spTgt spid="174083"/>
                                        </p:tgtEl>
                                        <p:attrNameLst>
                                          <p:attrName>ppt_x</p:attrName>
                                        </p:attrNameLst>
                                      </p:cBhvr>
                                      <p:tavLst>
                                        <p:tav tm="0">
                                          <p:val>
                                            <p:strVal val="0-#ppt_w/2"/>
                                          </p:val>
                                        </p:tav>
                                        <p:tav tm="100000">
                                          <p:val>
                                            <p:strVal val="#ppt_x"/>
                                          </p:val>
                                        </p:tav>
                                      </p:tavLst>
                                    </p:anim>
                                    <p:anim calcmode="lin" valueType="num">
                                      <p:cBhvr additive="base">
                                        <p:cTn id="8" dur="500" fill="hold"/>
                                        <p:tgtEl>
                                          <p:spTgt spid="1740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4085"/>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84" grpId="0" autoUpdateAnimBg="0"/>
      <p:bldP spid="174085"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51" name="Rectangle 10"/>
          <p:cNvSpPr>
            <a:spLocks noGrp="1" noChangeArrowheads="1"/>
          </p:cNvSpPr>
          <p:nvPr>
            <p:ph type="title"/>
          </p:nvPr>
        </p:nvSpPr>
        <p:spPr/>
        <p:txBody>
          <a:bodyPr/>
          <a:lstStyle/>
          <a:p>
            <a:pPr eaLnBrk="1" hangingPunct="1"/>
            <a:r>
              <a:rPr lang="en-US" altLang="zh-CN" sz="3600" dirty="0" smtClean="0"/>
              <a:t>2.6.2  </a:t>
            </a:r>
            <a:r>
              <a:rPr lang="zh-CN" altLang="en-US" sz="3600" dirty="0" smtClean="0">
                <a:latin typeface="宋体" pitchFamily="2" charset="-122"/>
              </a:rPr>
              <a:t>消息传递通信的实现方法</a:t>
            </a:r>
          </a:p>
        </p:txBody>
      </p:sp>
      <p:sp>
        <p:nvSpPr>
          <p:cNvPr id="11" name="灯片编号占位符 5"/>
          <p:cNvSpPr>
            <a:spLocks noGrp="1"/>
          </p:cNvSpPr>
          <p:nvPr>
            <p:ph type="sldNum" sz="quarter" idx="12"/>
          </p:nvPr>
        </p:nvSpPr>
        <p:spPr/>
        <p:txBody>
          <a:bodyPr/>
          <a:lstStyle/>
          <a:p>
            <a:pPr>
              <a:defRPr/>
            </a:pPr>
            <a:fld id="{5DCF06B4-C793-4699-BF28-223D6F01F49E}" type="slidenum">
              <a:rPr lang="en-US" altLang="zh-CN"/>
              <a:pPr>
                <a:defRPr/>
              </a:pPr>
              <a:t>98</a:t>
            </a:fld>
            <a:endParaRPr lang="en-US" altLang="zh-CN"/>
          </a:p>
        </p:txBody>
      </p:sp>
      <p:sp>
        <p:nvSpPr>
          <p:cNvPr id="138243" name="Text Box 2"/>
          <p:cNvSpPr txBox="1">
            <a:spLocks noChangeArrowheads="1"/>
          </p:cNvSpPr>
          <p:nvPr/>
        </p:nvSpPr>
        <p:spPr bwMode="auto">
          <a:xfrm>
            <a:off x="381000" y="1220788"/>
            <a:ext cx="426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3300"/>
                </a:solidFill>
                <a:ea typeface="楷体_GB2312" pitchFamily="49" charset="-122"/>
              </a:rPr>
              <a:t>1.  </a:t>
            </a:r>
            <a:r>
              <a:rPr lang="zh-CN" altLang="en-US" sz="3200" b="1">
                <a:solidFill>
                  <a:srgbClr val="CC3300"/>
                </a:solidFill>
                <a:ea typeface="楷体_GB2312" pitchFamily="49" charset="-122"/>
              </a:rPr>
              <a:t>直接通信方式 </a:t>
            </a:r>
          </a:p>
        </p:txBody>
      </p:sp>
      <p:sp>
        <p:nvSpPr>
          <p:cNvPr id="138244" name="Text Box 3"/>
          <p:cNvSpPr txBox="1">
            <a:spLocks noChangeArrowheads="1"/>
          </p:cNvSpPr>
          <p:nvPr/>
        </p:nvSpPr>
        <p:spPr bwMode="auto">
          <a:xfrm>
            <a:off x="403225" y="186055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是指发送进程利用</a:t>
            </a:r>
            <a:r>
              <a:rPr lang="en-US" altLang="zh-CN" b="1">
                <a:solidFill>
                  <a:srgbClr val="0000FF"/>
                </a:solidFill>
              </a:rPr>
              <a:t>OS</a:t>
            </a:r>
            <a:r>
              <a:rPr lang="zh-CN" altLang="en-US" b="1">
                <a:solidFill>
                  <a:srgbClr val="0000FF"/>
                </a:solidFill>
                <a:latin typeface="宋体" pitchFamily="2" charset="-122"/>
              </a:rPr>
              <a:t>所提供的命令，直接把消息发送给目标进程。</a:t>
            </a:r>
            <a:r>
              <a:rPr lang="zh-CN" altLang="en-US" b="1">
                <a:solidFill>
                  <a:srgbClr val="0000FF"/>
                </a:solidFill>
              </a:rPr>
              <a:t> </a:t>
            </a:r>
          </a:p>
        </p:txBody>
      </p:sp>
      <p:sp>
        <p:nvSpPr>
          <p:cNvPr id="138245" name="Text Box 4"/>
          <p:cNvSpPr txBox="1">
            <a:spLocks noChangeArrowheads="1"/>
          </p:cNvSpPr>
          <p:nvPr/>
        </p:nvSpPr>
        <p:spPr bwMode="auto">
          <a:xfrm>
            <a:off x="457200" y="2590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要求发送和接收进程都以显式方式提供对方的标识符。两条通信原语为：</a:t>
            </a:r>
            <a:r>
              <a:rPr lang="zh-CN" altLang="en-US" b="1">
                <a:solidFill>
                  <a:srgbClr val="000000"/>
                </a:solidFill>
              </a:rPr>
              <a:t> </a:t>
            </a:r>
          </a:p>
        </p:txBody>
      </p:sp>
      <p:sp>
        <p:nvSpPr>
          <p:cNvPr id="175109" name="Text Box 5"/>
          <p:cNvSpPr txBox="1">
            <a:spLocks noChangeArrowheads="1"/>
          </p:cNvSpPr>
          <p:nvPr/>
        </p:nvSpPr>
        <p:spPr bwMode="auto">
          <a:xfrm>
            <a:off x="300038" y="35052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send</a:t>
            </a:r>
            <a:r>
              <a:rPr lang="zh-CN" altLang="en-US" b="1">
                <a:solidFill>
                  <a:srgbClr val="000000"/>
                </a:solidFill>
                <a:latin typeface="宋体" pitchFamily="2" charset="-122"/>
              </a:rPr>
              <a:t>（</a:t>
            </a:r>
            <a:r>
              <a:rPr lang="en-US" altLang="zh-CN" b="1">
                <a:solidFill>
                  <a:srgbClr val="000000"/>
                </a:solidFill>
              </a:rPr>
              <a:t>Receiver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p>
        </p:txBody>
      </p:sp>
      <p:sp>
        <p:nvSpPr>
          <p:cNvPr id="175110" name="AutoShape 6"/>
          <p:cNvSpPr>
            <a:spLocks noChangeArrowheads="1"/>
          </p:cNvSpPr>
          <p:nvPr/>
        </p:nvSpPr>
        <p:spPr bwMode="auto">
          <a:xfrm>
            <a:off x="4800600" y="2209800"/>
            <a:ext cx="3810000" cy="914400"/>
          </a:xfrm>
          <a:prstGeom prst="wedgeRoundRectCallout">
            <a:avLst>
              <a:gd name="adj1" fmla="val -47167"/>
              <a:gd name="adj2" fmla="val 106773"/>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发送一个消息</a:t>
            </a:r>
            <a:r>
              <a:rPr kumimoji="1" lang="en-US" altLang="zh-CN" sz="2400" b="1">
                <a:solidFill>
                  <a:srgbClr val="000000"/>
                </a:solidFill>
              </a:rPr>
              <a:t>message</a:t>
            </a:r>
            <a:r>
              <a:rPr kumimoji="1" lang="zh-CN" altLang="en-US" sz="2400" b="1">
                <a:solidFill>
                  <a:srgbClr val="000000"/>
                </a:solidFill>
                <a:latin typeface="宋体" pitchFamily="2" charset="-122"/>
              </a:rPr>
              <a:t>给接收进程</a:t>
            </a:r>
            <a:r>
              <a:rPr kumimoji="1" lang="en-US" altLang="zh-CN" sz="2400" b="1">
                <a:solidFill>
                  <a:srgbClr val="000000"/>
                </a:solidFill>
              </a:rPr>
              <a:t>Receiver </a:t>
            </a:r>
          </a:p>
        </p:txBody>
      </p:sp>
      <p:sp>
        <p:nvSpPr>
          <p:cNvPr id="175111" name="Text Box 7"/>
          <p:cNvSpPr txBox="1">
            <a:spLocks noChangeArrowheads="1"/>
          </p:cNvSpPr>
          <p:nvPr/>
        </p:nvSpPr>
        <p:spPr bwMode="auto">
          <a:xfrm>
            <a:off x="457200" y="4038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receive</a:t>
            </a:r>
            <a:r>
              <a:rPr lang="zh-CN" altLang="en-US" b="1">
                <a:solidFill>
                  <a:srgbClr val="000000"/>
                </a:solidFill>
                <a:latin typeface="宋体" pitchFamily="2" charset="-122"/>
              </a:rPr>
              <a:t>（</a:t>
            </a:r>
            <a:r>
              <a:rPr lang="en-US" altLang="zh-CN" b="1">
                <a:solidFill>
                  <a:srgbClr val="000000"/>
                </a:solidFill>
              </a:rPr>
              <a:t>Sender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p>
        </p:txBody>
      </p:sp>
      <p:sp>
        <p:nvSpPr>
          <p:cNvPr id="175112" name="AutoShape 8"/>
          <p:cNvSpPr>
            <a:spLocks noChangeArrowheads="1"/>
          </p:cNvSpPr>
          <p:nvPr/>
        </p:nvSpPr>
        <p:spPr bwMode="auto">
          <a:xfrm>
            <a:off x="5791200" y="3429000"/>
            <a:ext cx="2667000" cy="838200"/>
          </a:xfrm>
          <a:prstGeom prst="wedgeRoundRectCallout">
            <a:avLst>
              <a:gd name="adj1" fmla="val -72319"/>
              <a:gd name="adj2" fmla="val 54736"/>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dirty="0">
                <a:solidFill>
                  <a:srgbClr val="000000"/>
                </a:solidFill>
                <a:latin typeface="宋体" pitchFamily="2" charset="-122"/>
              </a:rPr>
              <a:t>接收</a:t>
            </a:r>
            <a:r>
              <a:rPr kumimoji="1" lang="en-US" altLang="zh-CN" sz="2400" b="1" dirty="0">
                <a:solidFill>
                  <a:srgbClr val="000000"/>
                </a:solidFill>
              </a:rPr>
              <a:t>Sender</a:t>
            </a:r>
            <a:r>
              <a:rPr kumimoji="1" lang="zh-CN" altLang="en-US" sz="2400" b="1" dirty="0">
                <a:solidFill>
                  <a:srgbClr val="000000"/>
                </a:solidFill>
                <a:latin typeface="宋体" pitchFamily="2" charset="-122"/>
              </a:rPr>
              <a:t>发来的消息</a:t>
            </a:r>
            <a:r>
              <a:rPr kumimoji="1" lang="en-US" altLang="zh-CN" sz="2400" b="1" dirty="0">
                <a:solidFill>
                  <a:srgbClr val="000000"/>
                </a:solidFill>
              </a:rPr>
              <a:t>message </a:t>
            </a:r>
          </a:p>
        </p:txBody>
      </p:sp>
      <p:sp>
        <p:nvSpPr>
          <p:cNvPr id="175113" name="Text Box 9"/>
          <p:cNvSpPr txBox="1">
            <a:spLocks noChangeArrowheads="1"/>
          </p:cNvSpPr>
          <p:nvPr/>
        </p:nvSpPr>
        <p:spPr bwMode="auto">
          <a:xfrm>
            <a:off x="533400" y="46482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有时，接收进程可能与多个发送进程通信，故不可能事先知道发送进程。对于这样的应用，接收原语中的源进程参数，是完成通信后的返回值。接收原语可表示为：</a:t>
            </a:r>
          </a:p>
          <a:p>
            <a:pPr eaLnBrk="1" fontAlgn="base" hangingPunct="1">
              <a:spcBef>
                <a:spcPct val="50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id</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r>
              <a:rPr lang="zh-CN" altLang="en-US" b="1" dirty="0">
                <a:solidFill>
                  <a:srgbClr val="000000"/>
                </a:solidFill>
                <a:latin typeface="宋体" pitchFamily="2" charset="-122"/>
              </a:rPr>
              <a:t>； </a:t>
            </a:r>
            <a:r>
              <a:rPr lang="zh-CN" altLang="en-US" b="1" dirty="0">
                <a:solidFill>
                  <a:srgbClr val="000000"/>
                </a:solidFill>
              </a:rPr>
              <a:t> </a:t>
            </a:r>
            <a:r>
              <a:rPr lang="en-US" altLang="zh-CN" sz="2000" b="1" dirty="0">
                <a:solidFill>
                  <a:srgbClr val="000066"/>
                </a:solidFill>
                <a:ea typeface="黑体" pitchFamily="2" charset="-122"/>
              </a:rPr>
              <a:t>id</a:t>
            </a:r>
            <a:r>
              <a:rPr lang="zh-CN" altLang="en-US" sz="2000" b="1" dirty="0">
                <a:solidFill>
                  <a:srgbClr val="000066"/>
                </a:solidFill>
                <a:ea typeface="黑体" pitchFamily="2" charset="-122"/>
              </a:rPr>
              <a:t>是返回值（标识符）</a:t>
            </a:r>
            <a:r>
              <a:rPr lang="zh-CN" altLang="en-US" b="1" dirty="0">
                <a:solidFill>
                  <a:srgbClr val="000000"/>
                </a:solidFill>
              </a:rPr>
              <a:t> </a:t>
            </a:r>
          </a:p>
        </p:txBody>
      </p:sp>
    </p:spTree>
    <p:extLst>
      <p:ext uri="{BB962C8B-B14F-4D97-AF65-F5344CB8AC3E}">
        <p14:creationId xmlns:p14="http://schemas.microsoft.com/office/powerpoint/2010/main" val="290923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0-#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 calcmode="lin" valueType="num">
                                      <p:cBhvr additive="base">
                                        <p:cTn id="12" dur="500" fill="hold"/>
                                        <p:tgtEl>
                                          <p:spTgt spid="175110"/>
                                        </p:tgtEl>
                                        <p:attrNameLst>
                                          <p:attrName>ppt_x</p:attrName>
                                        </p:attrNameLst>
                                      </p:cBhvr>
                                      <p:tavLst>
                                        <p:tav tm="0">
                                          <p:val>
                                            <p:strVal val="1+#ppt_w/2"/>
                                          </p:val>
                                        </p:tav>
                                        <p:tav tm="100000">
                                          <p:val>
                                            <p:strVal val="#ppt_x"/>
                                          </p:val>
                                        </p:tav>
                                      </p:tavLst>
                                    </p:anim>
                                    <p:anim calcmode="lin" valueType="num">
                                      <p:cBhvr additive="base">
                                        <p:cTn id="13"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5111"/>
                                        </p:tgtEl>
                                        <p:attrNameLst>
                                          <p:attrName>style.visibility</p:attrName>
                                        </p:attrNameLst>
                                      </p:cBhvr>
                                      <p:to>
                                        <p:strVal val="visible"/>
                                      </p:to>
                                    </p:set>
                                    <p:anim calcmode="lin" valueType="num">
                                      <p:cBhvr additive="base">
                                        <p:cTn id="18" dur="500" fill="hold"/>
                                        <p:tgtEl>
                                          <p:spTgt spid="175111"/>
                                        </p:tgtEl>
                                        <p:attrNameLst>
                                          <p:attrName>ppt_x</p:attrName>
                                        </p:attrNameLst>
                                      </p:cBhvr>
                                      <p:tavLst>
                                        <p:tav tm="0">
                                          <p:val>
                                            <p:strVal val="0-#ppt_w/2"/>
                                          </p:val>
                                        </p:tav>
                                        <p:tav tm="100000">
                                          <p:val>
                                            <p:strVal val="#ppt_x"/>
                                          </p:val>
                                        </p:tav>
                                      </p:tavLst>
                                    </p:anim>
                                    <p:anim calcmode="lin" valueType="num">
                                      <p:cBhvr additive="base">
                                        <p:cTn id="19" dur="500" fill="hold"/>
                                        <p:tgtEl>
                                          <p:spTgt spid="17511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75112"/>
                                        </p:tgtEl>
                                        <p:attrNameLst>
                                          <p:attrName>style.visibility</p:attrName>
                                        </p:attrNameLst>
                                      </p:cBhvr>
                                      <p:to>
                                        <p:strVal val="visible"/>
                                      </p:to>
                                    </p:set>
                                    <p:anim calcmode="lin" valueType="num">
                                      <p:cBhvr additive="base">
                                        <p:cTn id="23" dur="500" fill="hold"/>
                                        <p:tgtEl>
                                          <p:spTgt spid="175112"/>
                                        </p:tgtEl>
                                        <p:attrNameLst>
                                          <p:attrName>ppt_x</p:attrName>
                                        </p:attrNameLst>
                                      </p:cBhvr>
                                      <p:tavLst>
                                        <p:tav tm="0">
                                          <p:val>
                                            <p:strVal val="1+#ppt_w/2"/>
                                          </p:val>
                                        </p:tav>
                                        <p:tav tm="100000">
                                          <p:val>
                                            <p:strVal val="#ppt_x"/>
                                          </p:val>
                                        </p:tav>
                                      </p:tavLst>
                                    </p:anim>
                                    <p:anim calcmode="lin" valueType="num">
                                      <p:cBhvr additive="base">
                                        <p:cTn id="24" dur="500" fill="hold"/>
                                        <p:tgtEl>
                                          <p:spTgt spid="1751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5113"/>
                                        </p:tgtEl>
                                        <p:attrNameLst>
                                          <p:attrName>style.visibility</p:attrName>
                                        </p:attrNameLst>
                                      </p:cBhvr>
                                      <p:to>
                                        <p:strVal val="visible"/>
                                      </p:to>
                                    </p:set>
                                    <p:animEffect transition="in" filter="wipe(up)">
                                      <p:cBhvr>
                                        <p:cTn id="29"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P spid="175110" grpId="0" animBg="1" autoUpdateAnimBg="0"/>
      <p:bldP spid="175111" grpId="0" autoUpdateAnimBg="0"/>
      <p:bldP spid="175112" grpId="0" animBg="1" autoUpdateAnimBg="0"/>
      <p:bldP spid="175113"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4A57C5-0FF5-4576-A4CA-34283E12A47E}" type="slidenum">
              <a:rPr lang="en-US" altLang="zh-CN"/>
              <a:pPr>
                <a:defRPr/>
              </a:pPr>
              <a:t>99</a:t>
            </a:fld>
            <a:endParaRPr lang="en-US" altLang="zh-CN"/>
          </a:p>
        </p:txBody>
      </p:sp>
      <p:sp>
        <p:nvSpPr>
          <p:cNvPr id="139267" name="Text Box 2"/>
          <p:cNvSpPr txBox="1">
            <a:spLocks noChangeArrowheads="1"/>
          </p:cNvSpPr>
          <p:nvPr/>
        </p:nvSpPr>
        <p:spPr bwMode="auto">
          <a:xfrm>
            <a:off x="762000" y="1495425"/>
            <a:ext cx="4524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6600"/>
                </a:solidFill>
                <a:ea typeface="楷体_GB2312" pitchFamily="49" charset="-122"/>
              </a:rPr>
              <a:t>2.  </a:t>
            </a:r>
            <a:r>
              <a:rPr lang="zh-CN" altLang="en-US" sz="3200" b="1">
                <a:solidFill>
                  <a:srgbClr val="CC6600"/>
                </a:solidFill>
                <a:ea typeface="楷体_GB2312" pitchFamily="49" charset="-122"/>
              </a:rPr>
              <a:t>间接通信方式 </a:t>
            </a:r>
          </a:p>
        </p:txBody>
      </p:sp>
      <p:sp>
        <p:nvSpPr>
          <p:cNvPr id="139268" name="Text Box 3"/>
          <p:cNvSpPr txBox="1">
            <a:spLocks noChangeArrowheads="1"/>
          </p:cNvSpPr>
          <p:nvPr/>
        </p:nvSpPr>
        <p:spPr bwMode="auto">
          <a:xfrm>
            <a:off x="914400" y="23622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latin typeface="黑体" pitchFamily="2" charset="-122"/>
                <a:ea typeface="黑体" pitchFamily="2" charset="-122"/>
              </a:rPr>
              <a:t>是指进程之间的通信，需要通过作为共享数据结构的实体</a:t>
            </a:r>
            <a:r>
              <a:rPr lang="en-US" altLang="zh-CN" sz="2800" b="1">
                <a:solidFill>
                  <a:srgbClr val="333399"/>
                </a:solidFill>
                <a:latin typeface="Times New Roman" pitchFamily="18" charset="0"/>
                <a:ea typeface="黑体" pitchFamily="2" charset="-122"/>
              </a:rPr>
              <a:t>——</a:t>
            </a:r>
            <a:r>
              <a:rPr lang="zh-CN" altLang="en-US" sz="2800" b="1">
                <a:solidFill>
                  <a:srgbClr val="333399"/>
                </a:solidFill>
                <a:latin typeface="黑体" pitchFamily="2" charset="-122"/>
                <a:ea typeface="黑体" pitchFamily="2" charset="-122"/>
              </a:rPr>
              <a:t>信箱。 </a:t>
            </a:r>
          </a:p>
        </p:txBody>
      </p:sp>
      <p:sp>
        <p:nvSpPr>
          <p:cNvPr id="139269" name="Text Box 4"/>
          <p:cNvSpPr txBox="1">
            <a:spLocks noChangeArrowheads="1"/>
          </p:cNvSpPr>
          <p:nvPr/>
        </p:nvSpPr>
        <p:spPr bwMode="auto">
          <a:xfrm>
            <a:off x="838200" y="3657600"/>
            <a:ext cx="78486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sz="2000" b="1">
                <a:solidFill>
                  <a:srgbClr val="FF3300"/>
                </a:solidFill>
                <a:latin typeface="Times New Roman" pitchFamily="18" charset="0"/>
              </a:rPr>
              <a:t>▲  </a:t>
            </a:r>
            <a:r>
              <a:rPr lang="zh-CN" altLang="en-US" sz="2800" b="1">
                <a:solidFill>
                  <a:srgbClr val="000000"/>
                </a:solidFill>
                <a:latin typeface="Times New Roman" pitchFamily="18" charset="0"/>
              </a:rPr>
              <a:t>信箱暂存发送进程发送给目标进程的消息；</a:t>
            </a:r>
            <a:endParaRPr lang="zh-CN" altLang="en-US" sz="2800" b="1">
              <a:solidFill>
                <a:srgbClr val="000000"/>
              </a:solidFill>
            </a:endParaRPr>
          </a:p>
          <a:p>
            <a:pPr eaLnBrk="1" fontAlgn="base" hangingPunct="1">
              <a:spcBef>
                <a:spcPct val="10000"/>
              </a:spcBef>
              <a:spcAft>
                <a:spcPct val="0"/>
              </a:spcAft>
            </a:pPr>
            <a:r>
              <a:rPr lang="zh-CN" altLang="en-US" sz="2000" b="1">
                <a:solidFill>
                  <a:srgbClr val="FF3300"/>
                </a:solidFill>
                <a:latin typeface="Times New Roman" pitchFamily="18" charset="0"/>
              </a:rPr>
              <a:t>▲  </a:t>
            </a:r>
            <a:r>
              <a:rPr lang="zh-CN" altLang="en-US" sz="2800" b="1">
                <a:solidFill>
                  <a:srgbClr val="000000"/>
                </a:solidFill>
                <a:latin typeface="宋体" pitchFamily="2" charset="-122"/>
              </a:rPr>
              <a:t>接收进程从信箱中取出对方发给自己的消息。</a:t>
            </a:r>
            <a:r>
              <a:rPr lang="zh-CN" altLang="en-US" sz="2800" b="1">
                <a:solidFill>
                  <a:srgbClr val="000000"/>
                </a:solidFill>
              </a:rPr>
              <a:t> </a:t>
            </a:r>
          </a:p>
        </p:txBody>
      </p:sp>
      <p:sp>
        <p:nvSpPr>
          <p:cNvPr id="139270" name="Text Box 5"/>
          <p:cNvSpPr txBox="1">
            <a:spLocks noChangeArrowheads="1"/>
          </p:cNvSpPr>
          <p:nvPr/>
        </p:nvSpPr>
        <p:spPr bwMode="auto">
          <a:xfrm>
            <a:off x="1143000" y="5105400"/>
            <a:ext cx="7010400" cy="52540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黑体" pitchFamily="2" charset="-122"/>
                <a:ea typeface="黑体" pitchFamily="2" charset="-122"/>
              </a:rPr>
              <a:t>既可实现实时通信，也可实现非实时通信。 </a:t>
            </a:r>
          </a:p>
        </p:txBody>
      </p:sp>
    </p:spTree>
    <p:extLst>
      <p:ext uri="{BB962C8B-B14F-4D97-AF65-F5344CB8AC3E}">
        <p14:creationId xmlns:p14="http://schemas.microsoft.com/office/powerpoint/2010/main" val="2312706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2612</TotalTime>
  <Words>11640</Words>
  <Application>Microsoft Office PowerPoint</Application>
  <PresentationFormat>全屏显示(4:3)</PresentationFormat>
  <Paragraphs>1354</Paragraphs>
  <Slides>118</Slides>
  <Notes>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118</vt:i4>
      </vt:variant>
    </vt:vector>
  </HeadingPairs>
  <TitlesOfParts>
    <vt:vector size="138" baseType="lpstr">
      <vt:lpstr>Batang</vt:lpstr>
      <vt:lpstr>Franklin Gothic Book</vt:lpstr>
      <vt:lpstr>仿宋_GB2312</vt:lpstr>
      <vt:lpstr>黑体</vt:lpstr>
      <vt:lpstr>华文行楷</vt:lpstr>
      <vt:lpstr>华文新魏</vt:lpstr>
      <vt:lpstr>楷体_GB2312</vt:lpstr>
      <vt:lpstr>宋体</vt:lpstr>
      <vt:lpstr>微软雅黑</vt:lpstr>
      <vt:lpstr>幼圆</vt:lpstr>
      <vt:lpstr>Arial</vt:lpstr>
      <vt:lpstr>Arial Black</vt:lpstr>
      <vt:lpstr>Calibri</vt:lpstr>
      <vt:lpstr>Franklin Gothic Medium</vt:lpstr>
      <vt:lpstr>Symbol</vt:lpstr>
      <vt:lpstr>Tahoma</vt:lpstr>
      <vt:lpstr>Times New Roman</vt:lpstr>
      <vt:lpstr>Wingdings</vt:lpstr>
      <vt:lpstr>Wingdings 2</vt:lpstr>
      <vt:lpstr>暗香扑面</vt:lpstr>
      <vt:lpstr>第2章  进程的描述与控制 </vt:lpstr>
      <vt:lpstr>2.1  前趋图和程序执行</vt:lpstr>
      <vt:lpstr>2.1  前趋图和程序执行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2、进程的基本状态及转换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进程控制</vt:lpstr>
      <vt:lpstr>2.3.1  操作系统内核</vt:lpstr>
      <vt:lpstr>2.3.1  操作系统内核</vt:lpstr>
      <vt:lpstr>2.3.2  进程的创建</vt:lpstr>
      <vt:lpstr>PowerPoint 演示文稿</vt:lpstr>
      <vt:lpstr>2.3.3  进程的终止</vt:lpstr>
      <vt:lpstr>PowerPoint 演示文稿</vt:lpstr>
      <vt:lpstr>2.3.4  进程的阻塞和唤醒</vt:lpstr>
      <vt:lpstr>PowerPoint 演示文稿</vt:lpstr>
      <vt:lpstr>PowerPoint 演示文稿</vt:lpstr>
      <vt:lpstr>2.3.5  进程的挂起和激活</vt:lpstr>
      <vt:lpstr>2.3.5  进程的挂起和激活</vt:lpstr>
      <vt:lpstr>2.4  进程同步</vt:lpstr>
      <vt:lpstr>2.4.1  进程同步的基本概念</vt:lpstr>
      <vt:lpstr>PowerPoint 演示文稿</vt:lpstr>
      <vt:lpstr>PowerPoint 演示文稿</vt:lpstr>
      <vt:lpstr>PowerPoint 演示文稿</vt:lpstr>
      <vt:lpstr>PowerPoint 演示文稿</vt:lpstr>
      <vt:lpstr>2.4.1  进程同步的基本概念</vt:lpstr>
      <vt:lpstr>PowerPoint 演示文稿</vt:lpstr>
      <vt:lpstr>PowerPoint 演示文稿</vt:lpstr>
      <vt:lpstr>PowerPoint 演示文稿</vt:lpstr>
      <vt:lpstr>PowerPoint 演示文稿</vt:lpstr>
      <vt:lpstr>2.4.3  信号量机制</vt:lpstr>
      <vt:lpstr>PowerPoint 演示文稿</vt:lpstr>
      <vt:lpstr>PowerPoint 演示文稿</vt:lpstr>
      <vt:lpstr>PowerPoint 演示文稿</vt:lpstr>
      <vt:lpstr>2.4.4  信号量的应用</vt:lpstr>
      <vt:lpstr>利用信号量实现进程互斥的简单例子</vt:lpstr>
      <vt:lpstr>2、利用信号量实现前趋关系 </vt:lpstr>
      <vt:lpstr>PowerPoint 演示文稿</vt:lpstr>
      <vt:lpstr>2.5  经典进程同步问题 </vt:lpstr>
      <vt:lpstr>2.5.1  生产者-消费者问题</vt:lpstr>
      <vt:lpstr>最简单的生产者-消费者问题</vt:lpstr>
      <vt:lpstr>PowerPoint 演示文稿</vt:lpstr>
      <vt:lpstr>最简单的生产者-消费者问题</vt:lpstr>
      <vt:lpstr>一个生产者、一个消费者、n个缓冲区的P-C问题</vt:lpstr>
      <vt:lpstr>2.5.1  生产者-消费者问题</vt:lpstr>
      <vt:lpstr>PowerPoint 演示文稿</vt:lpstr>
      <vt:lpstr>PowerPoint 演示文稿</vt:lpstr>
      <vt:lpstr>信号量机制解决进程同步问题的一般方法：</vt:lpstr>
      <vt:lpstr>2.5.2  哲学家进餐问题</vt:lpstr>
      <vt:lpstr>PowerPoint 演示文稿</vt:lpstr>
      <vt:lpstr>PowerPoint 演示文稿</vt:lpstr>
      <vt:lpstr>PowerPoint 演示文稿</vt:lpstr>
      <vt:lpstr>PowerPoint 演示文稿</vt:lpstr>
      <vt:lpstr>PowerPoint 演示文稿</vt:lpstr>
      <vt:lpstr>2.5.3  读者-写者问题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进程通信 </vt:lpstr>
      <vt:lpstr>2.6.1  进程通信的类型</vt:lpstr>
      <vt:lpstr>PowerPoint 演示文稿</vt:lpstr>
      <vt:lpstr>PowerPoint 演示文稿</vt:lpstr>
      <vt:lpstr>PowerPoint 演示文稿</vt:lpstr>
      <vt:lpstr>PowerPoint 演示文稿</vt:lpstr>
      <vt:lpstr>2.6.2  消息传递通信的实现方法</vt:lpstr>
      <vt:lpstr>PowerPoint 演示文稿</vt:lpstr>
      <vt:lpstr>PowerPoint 演示文稿</vt:lpstr>
      <vt:lpstr>消息传递系统实现中的若干问题</vt:lpstr>
      <vt:lpstr>PowerPoint 演示文稿</vt:lpstr>
      <vt:lpstr>消息传递系统实现中的若干问题</vt:lpstr>
      <vt:lpstr>消息传递系统实现中的若干问题</vt:lpstr>
      <vt:lpstr>消息传递系统实现中的若干问题</vt:lpstr>
      <vt:lpstr>PowerPoint 演示文稿</vt:lpstr>
      <vt:lpstr>PowerPoint 演示文稿</vt:lpstr>
      <vt:lpstr>PowerPoint 演示文稿</vt:lpstr>
      <vt:lpstr>PowerPoint 演示文稿</vt:lpstr>
      <vt:lpstr>PowerPoint 演示文稿</vt:lpstr>
      <vt:lpstr>PowerPoint 演示文稿</vt:lpstr>
      <vt:lpstr>2.7  线程的基本概念 </vt:lpstr>
      <vt:lpstr>2.7.1  线程的引入</vt:lpstr>
      <vt:lpstr>PowerPoint 演示文稿</vt:lpstr>
      <vt:lpstr>PowerPoint 演示文稿</vt:lpstr>
      <vt:lpstr>PowerPoint 演示文稿</vt:lpstr>
      <vt:lpstr>PowerPoint 演示文稿</vt:lpstr>
      <vt:lpstr>2.7.3 线程的状态和线程控制块</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进程管理</dc:title>
  <dc:creator>ZP</dc:creator>
  <cp:lastModifiedBy>kyle</cp:lastModifiedBy>
  <cp:revision>190</cp:revision>
  <cp:lastPrinted>2016-09-29T08:34:53Z</cp:lastPrinted>
  <dcterms:created xsi:type="dcterms:W3CDTF">2014-09-22T14:54:39Z</dcterms:created>
  <dcterms:modified xsi:type="dcterms:W3CDTF">2018-09-27T23:45:18Z</dcterms:modified>
</cp:coreProperties>
</file>