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4"/>
  </p:notesMasterIdLst>
  <p:sldIdLst>
    <p:sldId id="257" r:id="rId2"/>
    <p:sldId id="313" r:id="rId3"/>
    <p:sldId id="312" r:id="rId4"/>
    <p:sldId id="258" r:id="rId5"/>
    <p:sldId id="259" r:id="rId6"/>
    <p:sldId id="260" r:id="rId7"/>
    <p:sldId id="261" r:id="rId8"/>
    <p:sldId id="262" r:id="rId9"/>
    <p:sldId id="263" r:id="rId10"/>
    <p:sldId id="326" r:id="rId11"/>
    <p:sldId id="327" r:id="rId12"/>
    <p:sldId id="328" r:id="rId13"/>
    <p:sldId id="329" r:id="rId14"/>
    <p:sldId id="314" r:id="rId15"/>
    <p:sldId id="267" r:id="rId16"/>
    <p:sldId id="268" r:id="rId17"/>
    <p:sldId id="269" r:id="rId18"/>
    <p:sldId id="270" r:id="rId19"/>
    <p:sldId id="271" r:id="rId20"/>
    <p:sldId id="272" r:id="rId21"/>
    <p:sldId id="315" r:id="rId22"/>
    <p:sldId id="273" r:id="rId23"/>
    <p:sldId id="274" r:id="rId24"/>
    <p:sldId id="316" r:id="rId25"/>
    <p:sldId id="275" r:id="rId26"/>
    <p:sldId id="325" r:id="rId27"/>
    <p:sldId id="276" r:id="rId28"/>
    <p:sldId id="277" r:id="rId29"/>
    <p:sldId id="278" r:id="rId30"/>
    <p:sldId id="279" r:id="rId31"/>
    <p:sldId id="280" r:id="rId32"/>
    <p:sldId id="281" r:id="rId33"/>
    <p:sldId id="282" r:id="rId34"/>
    <p:sldId id="283" r:id="rId35"/>
    <p:sldId id="284" r:id="rId36"/>
    <p:sldId id="310" r:id="rId37"/>
    <p:sldId id="285" r:id="rId38"/>
    <p:sldId id="286" r:id="rId39"/>
    <p:sldId id="287" r:id="rId40"/>
    <p:sldId id="311" r:id="rId41"/>
    <p:sldId id="317" r:id="rId42"/>
    <p:sldId id="288" r:id="rId43"/>
    <p:sldId id="289" r:id="rId44"/>
    <p:sldId id="318" r:id="rId45"/>
    <p:sldId id="290" r:id="rId46"/>
    <p:sldId id="319"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24" r:id="rId62"/>
    <p:sldId id="305"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69" y="58"/>
      </p:cViewPr>
      <p:guideLst>
        <p:guide orient="horz" pos="2160"/>
        <p:guide pos="2880"/>
      </p:guideLst>
    </p:cSldViewPr>
  </p:slideViewPr>
  <p:notesTextViewPr>
    <p:cViewPr>
      <p:scale>
        <a:sx n="1" d="1"/>
        <a:sy n="1" d="1"/>
      </p:scale>
      <p:origin x="0" y="0"/>
    </p:cViewPr>
  </p:notesTextViewPr>
  <p:sorterViewPr>
    <p:cViewPr>
      <p:scale>
        <a:sx n="100" d="100"/>
        <a:sy n="100" d="100"/>
      </p:scale>
      <p:origin x="0" y="128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1EEE0-FA8C-4C82-B591-9B03C6CCCA65}" type="datetimeFigureOut">
              <a:rPr lang="zh-CN" altLang="en-US" smtClean="0"/>
              <a:t>2019/10/8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4CD90-DBAB-4A95-97B0-3EFA96687886}" type="slidenum">
              <a:rPr lang="zh-CN" altLang="en-US" smtClean="0"/>
              <a:t>‹#›</a:t>
            </a:fld>
            <a:endParaRPr lang="zh-CN" altLang="en-US"/>
          </a:p>
        </p:txBody>
      </p:sp>
    </p:spTree>
    <p:extLst>
      <p:ext uri="{BB962C8B-B14F-4D97-AF65-F5344CB8AC3E}">
        <p14:creationId xmlns:p14="http://schemas.microsoft.com/office/powerpoint/2010/main" val="276192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44CD90-DBAB-4A95-97B0-3EFA96687886}" type="slidenum">
              <a:rPr lang="zh-CN" altLang="en-US" smtClean="0"/>
              <a:t>17</a:t>
            </a:fld>
            <a:endParaRPr lang="zh-CN" altLang="en-US"/>
          </a:p>
        </p:txBody>
      </p:sp>
    </p:spTree>
    <p:extLst>
      <p:ext uri="{BB962C8B-B14F-4D97-AF65-F5344CB8AC3E}">
        <p14:creationId xmlns:p14="http://schemas.microsoft.com/office/powerpoint/2010/main" val="150243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2019/10/8</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2019/10/8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2019/10/8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6725" y="1219200"/>
            <a:ext cx="8488363" cy="491331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BE3DD2A3-B67C-4615-8D1E-28D16982E78B}" type="datetime1">
              <a:rPr lang="zh-CN" altLang="en-US"/>
              <a:pPr>
                <a:defRPr/>
              </a:pPr>
              <a:t>2019/10/8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计算机操作系统</a:t>
            </a:r>
          </a:p>
        </p:txBody>
      </p:sp>
      <p:sp>
        <p:nvSpPr>
          <p:cNvPr id="6" name="Rectangle 13"/>
          <p:cNvSpPr>
            <a:spLocks noGrp="1" noChangeArrowheads="1"/>
          </p:cNvSpPr>
          <p:nvPr>
            <p:ph type="sldNum" sz="quarter" idx="12"/>
          </p:nvPr>
        </p:nvSpPr>
        <p:spPr>
          <a:ln/>
        </p:spPr>
        <p:txBody>
          <a:bodyPr/>
          <a:lstStyle>
            <a:lvl1pPr>
              <a:defRPr/>
            </a:lvl1pPr>
          </a:lstStyle>
          <a:p>
            <a:pPr>
              <a:defRPr/>
            </a:pPr>
            <a:fld id="{11E6C47E-BA3E-476D-8B98-8E1E7085B563}" type="slidenum">
              <a:rPr lang="en-US" altLang="zh-CN"/>
              <a:pPr>
                <a:defRPr/>
              </a:pPr>
              <a:t>‹#›</a:t>
            </a:fld>
            <a:endParaRPr lang="en-US" altLang="zh-CN"/>
          </a:p>
        </p:txBody>
      </p:sp>
    </p:spTree>
    <p:extLst>
      <p:ext uri="{BB962C8B-B14F-4D97-AF65-F5344CB8AC3E}">
        <p14:creationId xmlns:p14="http://schemas.microsoft.com/office/powerpoint/2010/main" val="376928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2019/10/8</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2019/10/8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2019/10/8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2019/10/8</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2019/10/8</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2019/10/8</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2019/10/8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2019/10/8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2019/10/8</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467544" y="332656"/>
            <a:ext cx="8382000" cy="860425"/>
          </a:xfrm>
        </p:spPr>
        <p:txBody>
          <a:bodyPr/>
          <a:lstStyle/>
          <a:p>
            <a:pPr eaLnBrk="1" hangingPunct="1"/>
            <a:r>
              <a:rPr lang="zh-CN" altLang="en-US" smtClean="0">
                <a:latin typeface="黑体" pitchFamily="2" charset="-122"/>
              </a:rPr>
              <a:t>第</a:t>
            </a:r>
            <a:r>
              <a:rPr lang="en-US" altLang="zh-CN" smtClean="0">
                <a:latin typeface="黑体" pitchFamily="2" charset="-122"/>
              </a:rPr>
              <a:t>3</a:t>
            </a:r>
            <a:r>
              <a:rPr lang="zh-CN" altLang="en-US" smtClean="0">
                <a:latin typeface="黑体" pitchFamily="2" charset="-122"/>
              </a:rPr>
              <a:t>章  处理机调度与死锁</a:t>
            </a:r>
          </a:p>
        </p:txBody>
      </p:sp>
      <p:sp>
        <p:nvSpPr>
          <p:cNvPr id="196611" name="Rectangle 3"/>
          <p:cNvSpPr>
            <a:spLocks noGrp="1" noChangeArrowheads="1"/>
          </p:cNvSpPr>
          <p:nvPr>
            <p:ph idx="1"/>
          </p:nvPr>
        </p:nvSpPr>
        <p:spPr>
          <a:xfrm>
            <a:off x="984250" y="1751013"/>
            <a:ext cx="7466013" cy="4503737"/>
          </a:xfrm>
        </p:spPr>
        <p:txBody>
          <a:bodyPr>
            <a:normAutofit/>
          </a:bodyPr>
          <a:lstStyle/>
          <a:p>
            <a:pPr eaLnBrk="1" hangingPunct="1">
              <a:lnSpc>
                <a:spcPct val="90000"/>
              </a:lnSpc>
              <a:buFont typeface="Wingdings" pitchFamily="2" charset="2"/>
              <a:buNone/>
            </a:pPr>
            <a:r>
              <a:rPr lang="en-US" altLang="zh-CN" sz="3600" dirty="0" smtClean="0"/>
              <a:t>3.1  </a:t>
            </a:r>
            <a:r>
              <a:rPr lang="zh-CN" altLang="en-US" sz="3600" dirty="0" smtClean="0">
                <a:latin typeface="宋体" pitchFamily="2" charset="-122"/>
              </a:rPr>
              <a:t>处理机调度的层次</a:t>
            </a:r>
          </a:p>
          <a:p>
            <a:pPr eaLnBrk="1" hangingPunct="1">
              <a:lnSpc>
                <a:spcPct val="90000"/>
              </a:lnSpc>
              <a:buFont typeface="Wingdings" pitchFamily="2" charset="2"/>
              <a:buNone/>
            </a:pPr>
            <a:r>
              <a:rPr lang="en-US" altLang="zh-CN" sz="3600" dirty="0" smtClean="0"/>
              <a:t>3.2  </a:t>
            </a:r>
            <a:r>
              <a:rPr lang="zh-CN" altLang="en-US" sz="3600" dirty="0" smtClean="0">
                <a:latin typeface="宋体" pitchFamily="2" charset="-122"/>
              </a:rPr>
              <a:t>调度队列模型和调度准则</a:t>
            </a:r>
          </a:p>
          <a:p>
            <a:pPr eaLnBrk="1" hangingPunct="1">
              <a:lnSpc>
                <a:spcPct val="90000"/>
              </a:lnSpc>
              <a:buFont typeface="Wingdings" pitchFamily="2" charset="2"/>
              <a:buNone/>
            </a:pPr>
            <a:r>
              <a:rPr lang="en-US" altLang="zh-CN" sz="3600" dirty="0" smtClean="0"/>
              <a:t>3.3  </a:t>
            </a:r>
            <a:r>
              <a:rPr lang="zh-CN" altLang="en-US" sz="3600" dirty="0" smtClean="0"/>
              <a:t>调度算法</a:t>
            </a:r>
          </a:p>
          <a:p>
            <a:pPr lvl="0">
              <a:lnSpc>
                <a:spcPct val="90000"/>
              </a:lnSpc>
              <a:buClr>
                <a:srgbClr val="2F2F2F"/>
              </a:buClr>
              <a:buNone/>
            </a:pPr>
            <a:r>
              <a:rPr lang="en-US" altLang="zh-CN" sz="3600" dirty="0" smtClean="0">
                <a:solidFill>
                  <a:srgbClr val="92D050"/>
                </a:solidFill>
              </a:rPr>
              <a:t>3.4  </a:t>
            </a:r>
            <a:r>
              <a:rPr lang="zh-CN" altLang="en-US" sz="3600" dirty="0" smtClean="0">
                <a:solidFill>
                  <a:srgbClr val="92D050"/>
                </a:solidFill>
              </a:rPr>
              <a:t>实时调度</a:t>
            </a:r>
            <a:endParaRPr lang="en-US" altLang="zh-CN" sz="3600" dirty="0" smtClean="0">
              <a:solidFill>
                <a:srgbClr val="92D050"/>
              </a:solidFill>
            </a:endParaRPr>
          </a:p>
          <a:p>
            <a:pPr lvl="0">
              <a:lnSpc>
                <a:spcPct val="90000"/>
              </a:lnSpc>
              <a:buClr>
                <a:srgbClr val="2F2F2F"/>
              </a:buClr>
              <a:buNone/>
            </a:pPr>
            <a:r>
              <a:rPr lang="en-US" altLang="zh-CN" sz="3600" dirty="0" smtClean="0"/>
              <a:t>3.5  </a:t>
            </a:r>
            <a:r>
              <a:rPr lang="zh-CN" altLang="en-US" sz="3600" dirty="0" smtClean="0">
                <a:latin typeface="黑体" pitchFamily="2" charset="-122"/>
              </a:rPr>
              <a:t>产生死锁的原因和必要条件</a:t>
            </a:r>
          </a:p>
          <a:p>
            <a:pPr eaLnBrk="1" hangingPunct="1">
              <a:lnSpc>
                <a:spcPct val="90000"/>
              </a:lnSpc>
              <a:buFont typeface="Wingdings" pitchFamily="2" charset="2"/>
              <a:buNone/>
            </a:pPr>
            <a:r>
              <a:rPr lang="en-US" altLang="zh-CN" sz="3600" dirty="0" smtClean="0"/>
              <a:t>3.6  </a:t>
            </a:r>
            <a:r>
              <a:rPr lang="zh-CN" altLang="en-US" sz="3600" dirty="0" smtClean="0">
                <a:latin typeface="宋体" pitchFamily="2" charset="-122"/>
              </a:rPr>
              <a:t>预防死锁的方法</a:t>
            </a:r>
          </a:p>
          <a:p>
            <a:pPr eaLnBrk="1" hangingPunct="1">
              <a:lnSpc>
                <a:spcPct val="90000"/>
              </a:lnSpc>
              <a:buFont typeface="Wingdings" pitchFamily="2" charset="2"/>
              <a:buNone/>
            </a:pPr>
            <a:r>
              <a:rPr lang="en-US" altLang="zh-CN" sz="3600" dirty="0" smtClean="0"/>
              <a:t>3.7</a:t>
            </a:r>
            <a:r>
              <a:rPr lang="en-US" altLang="zh-CN" sz="3600" dirty="0" smtClean="0">
                <a:latin typeface="黑体" pitchFamily="2" charset="-122"/>
              </a:rPr>
              <a:t> </a:t>
            </a:r>
            <a:r>
              <a:rPr lang="zh-CN" altLang="en-US" sz="3600" dirty="0" smtClean="0">
                <a:latin typeface="黑体" pitchFamily="2" charset="-122"/>
              </a:rPr>
              <a:t>死锁的检测与解除</a:t>
            </a:r>
          </a:p>
        </p:txBody>
      </p:sp>
      <p:sp>
        <p:nvSpPr>
          <p:cNvPr id="4" name="灯片编号占位符 5"/>
          <p:cNvSpPr>
            <a:spLocks noGrp="1"/>
          </p:cNvSpPr>
          <p:nvPr>
            <p:ph type="sldNum" sz="quarter" idx="12"/>
          </p:nvPr>
        </p:nvSpPr>
        <p:spPr/>
        <p:txBody>
          <a:bodyPr/>
          <a:lstStyle/>
          <a:p>
            <a:pPr>
              <a:defRPr/>
            </a:pPr>
            <a:fld id="{AF72B83B-A037-488C-A5FC-5EC6009BFCCA}" type="slidenum">
              <a:rPr lang="en-US" altLang="zh-CN"/>
              <a:pPr>
                <a:defRPr/>
              </a:pPr>
              <a:t>1</a:t>
            </a:fld>
            <a:endParaRPr lang="en-US" altLang="zh-CN"/>
          </a:p>
        </p:txBody>
      </p:sp>
    </p:spTree>
    <p:extLst>
      <p:ext uri="{BB962C8B-B14F-4D97-AF65-F5344CB8AC3E}">
        <p14:creationId xmlns:p14="http://schemas.microsoft.com/office/powerpoint/2010/main" val="298104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wipe(up)">
                                      <p:cBhvr>
                                        <p:cTn id="7" dur="5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tx1"/>
                </a:solidFill>
              </a:rPr>
              <a:t>3.1.2 </a:t>
            </a:r>
            <a:r>
              <a:rPr lang="zh-CN" altLang="en-US" sz="3600" dirty="0">
                <a:solidFill>
                  <a:schemeClr val="tx1"/>
                </a:solidFill>
                <a:latin typeface="Times New Roman" pitchFamily="18" charset="0"/>
              </a:rPr>
              <a:t>处理机调度算法的目标</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buClr>
                    <a:srgbClr val="2F2F2F"/>
                  </a:buClr>
                  <a:buNone/>
                </a:pPr>
                <a:r>
                  <a:rPr lang="en-US" altLang="zh-CN" dirty="0" smtClean="0">
                    <a:solidFill>
                      <a:prstClr val="black"/>
                    </a:solidFill>
                  </a:rPr>
                  <a:t>1. </a:t>
                </a:r>
                <a:r>
                  <a:rPr lang="zh-CN" altLang="en-US" dirty="0" smtClean="0">
                    <a:solidFill>
                      <a:prstClr val="black"/>
                    </a:solidFill>
                  </a:rPr>
                  <a:t>处理机调度算法的共同目标</a:t>
                </a:r>
                <a:r>
                  <a:rPr lang="en-US" altLang="zh-CN" dirty="0" smtClean="0">
                    <a:solidFill>
                      <a:prstClr val="black"/>
                    </a:solidFill>
                  </a:rPr>
                  <a:t> </a:t>
                </a:r>
              </a:p>
              <a:p>
                <a:pPr lvl="1">
                  <a:buClr>
                    <a:srgbClr val="2F2F2F"/>
                  </a:buClr>
                  <a:buFont typeface="Wingdings" panose="05000000000000000000" pitchFamily="2" charset="2"/>
                  <a:buChar char="n"/>
                </a:pPr>
                <a:r>
                  <a:rPr lang="zh-CN" altLang="en-US" dirty="0" smtClean="0">
                    <a:solidFill>
                      <a:prstClr val="black"/>
                    </a:solidFill>
                  </a:rPr>
                  <a:t>资源利用率：特别是</a:t>
                </a:r>
                <a:r>
                  <a:rPr lang="en-US" altLang="zh-CN" dirty="0" smtClean="0">
                    <a:solidFill>
                      <a:prstClr val="black"/>
                    </a:solidFill>
                  </a:rPr>
                  <a:t>CPU</a:t>
                </a:r>
                <a:r>
                  <a:rPr lang="zh-CN" altLang="en-US" dirty="0" smtClean="0">
                    <a:solidFill>
                      <a:prstClr val="black"/>
                    </a:solidFill>
                  </a:rPr>
                  <a:t>利用率</a:t>
                </a:r>
                <a:endParaRPr lang="en-US" altLang="zh-CN" dirty="0" smtClean="0">
                  <a:solidFill>
                    <a:prstClr val="black"/>
                  </a:solidFill>
                </a:endParaRPr>
              </a:p>
              <a:p>
                <a:pPr marL="457200" lvl="1" indent="0">
                  <a:buClr>
                    <a:srgbClr val="2F2F2F"/>
                  </a:buClr>
                  <a:buNone/>
                </a:pPr>
                <a:r>
                  <a:rPr lang="en-US" altLang="zh-CN" dirty="0" smtClean="0">
                    <a:solidFill>
                      <a:prstClr val="black"/>
                    </a:solidFill>
                  </a:rPr>
                  <a:t>CPU</a:t>
                </a:r>
                <a14:m>
                  <m:oMath xmlns:m="http://schemas.openxmlformats.org/officeDocument/2006/math">
                    <m:r>
                      <a:rPr lang="zh-CN" altLang="en-US" i="1">
                        <a:solidFill>
                          <a:prstClr val="black"/>
                        </a:solidFill>
                        <a:latin typeface="Cambria Math" panose="02040503050406030204" pitchFamily="18" charset="0"/>
                      </a:rPr>
                      <m:t>利用率</m:t>
                    </m:r>
                    <m:r>
                      <a:rPr lang="en-US" altLang="zh-CN" i="1">
                        <a:solidFill>
                          <a:prstClr val="black"/>
                        </a:solidFill>
                        <a:latin typeface="Cambria Math" panose="02040503050406030204" pitchFamily="18" charset="0"/>
                      </a:rPr>
                      <m:t>=</m:t>
                    </m:r>
                    <m:f>
                      <m:fPr>
                        <m:ctrlPr>
                          <a:rPr lang="en-US" altLang="zh-CN" i="1" smtClean="0">
                            <a:solidFill>
                              <a:prstClr val="black"/>
                            </a:solidFill>
                            <a:latin typeface="Cambria Math" panose="02040503050406030204" pitchFamily="18" charset="0"/>
                          </a:rPr>
                        </m:ctrlPr>
                      </m:fPr>
                      <m:num>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num>
                      <m:den>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r>
                          <a:rPr lang="en-US" altLang="zh-CN" i="1" smtClean="0">
                            <a:solidFill>
                              <a:prstClr val="black"/>
                            </a:solidFill>
                            <a:latin typeface="Cambria Math" panose="02040503050406030204" pitchFamily="18" charset="0"/>
                          </a:rPr>
                          <m:t>+</m:t>
                        </m:r>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空闲</m:t>
                        </m:r>
                        <m:r>
                          <a:rPr lang="zh-CN" altLang="en-US" i="1">
                            <a:solidFill>
                              <a:prstClr val="black"/>
                            </a:solidFill>
                            <a:latin typeface="Cambria Math" panose="02040503050406030204" pitchFamily="18" charset="0"/>
                          </a:rPr>
                          <m:t>时间</m:t>
                        </m:r>
                      </m:den>
                    </m:f>
                  </m:oMath>
                </a14:m>
                <a:r>
                  <a:rPr lang="en-US" altLang="zh-CN" dirty="0">
                    <a:solidFill>
                      <a:prstClr val="black"/>
                    </a:solidFill>
                  </a:rPr>
                  <a:t>	</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公平性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a:solidFill>
                      <a:prstClr val="black"/>
                    </a:solidFill>
                  </a:rPr>
                  <a:t>平衡</a:t>
                </a:r>
                <a:r>
                  <a:rPr lang="zh-CN" altLang="en-US" dirty="0" smtClean="0">
                    <a:solidFill>
                      <a:prstClr val="black"/>
                    </a:solidFill>
                  </a:rPr>
                  <a:t>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策略强制执行</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52" t="-16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pPr>
                <a:defRPr/>
              </a:pPr>
              <a:t>10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180145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11</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2. </a:t>
            </a:r>
            <a:r>
              <a:rPr lang="zh-CN" altLang="en-US" sz="3200" b="1" dirty="0" smtClean="0">
                <a:solidFill>
                  <a:srgbClr val="000066"/>
                </a:solidFill>
              </a:rPr>
              <a:t>批处理系统的目标</a:t>
            </a:r>
            <a:endParaRPr lang="zh-CN" altLang="en-US" sz="3200" b="1" dirty="0">
              <a:solidFill>
                <a:srgbClr val="000066"/>
              </a:solidFill>
            </a:endParaRPr>
          </a:p>
        </p:txBody>
      </p:sp>
      <p:sp>
        <p:nvSpPr>
          <p:cNvPr id="164869" name="Text Box 4"/>
          <p:cNvSpPr txBox="1">
            <a:spLocks noChangeArrowheads="1"/>
          </p:cNvSpPr>
          <p:nvPr/>
        </p:nvSpPr>
        <p:spPr bwMode="auto">
          <a:xfrm>
            <a:off x="5334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1</a:t>
            </a:r>
            <a:r>
              <a:rPr lang="zh-CN" altLang="en-US" b="1">
                <a:solidFill>
                  <a:srgbClr val="000000"/>
                </a:solidFill>
                <a:latin typeface="Times New Roman" pitchFamily="18" charset="0"/>
              </a:rPr>
              <a:t>）周转时间短。</a:t>
            </a:r>
            <a:r>
              <a:rPr lang="zh-CN" altLang="en-US" b="1">
                <a:solidFill>
                  <a:srgbClr val="000000"/>
                </a:solidFill>
              </a:rPr>
              <a:t> </a:t>
            </a:r>
          </a:p>
        </p:txBody>
      </p:sp>
      <p:sp>
        <p:nvSpPr>
          <p:cNvPr id="164870" name="AutoShape 5"/>
          <p:cNvSpPr>
            <a:spLocks noChangeArrowheads="1"/>
          </p:cNvSpPr>
          <p:nvPr/>
        </p:nvSpPr>
        <p:spPr bwMode="auto">
          <a:xfrm>
            <a:off x="4292600" y="1930400"/>
            <a:ext cx="3087712" cy="533400"/>
          </a:xfrm>
          <a:prstGeom prst="wedgeRectCallout">
            <a:avLst>
              <a:gd name="adj1" fmla="val -77398"/>
              <a:gd name="adj2" fmla="val 1845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用户</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164871" name="Text Box 6"/>
          <p:cNvSpPr txBox="1">
            <a:spLocks noChangeArrowheads="1"/>
          </p:cNvSpPr>
          <p:nvPr/>
        </p:nvSpPr>
        <p:spPr bwMode="auto">
          <a:xfrm>
            <a:off x="457200" y="2552700"/>
            <a:ext cx="229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周转时间</a:t>
            </a:r>
            <a:r>
              <a:rPr lang="en-US" altLang="zh-CN" b="1">
                <a:solidFill>
                  <a:srgbClr val="000000"/>
                </a:solidFill>
                <a:latin typeface="Times New Roman" pitchFamily="18" charset="0"/>
              </a:rPr>
              <a:t>——</a:t>
            </a:r>
            <a:endParaRPr lang="en-US" altLang="zh-CN" b="1">
              <a:solidFill>
                <a:srgbClr val="000000"/>
              </a:solidFill>
            </a:endParaRPr>
          </a:p>
        </p:txBody>
      </p:sp>
      <p:sp>
        <p:nvSpPr>
          <p:cNvPr id="164872" name="Text Box 7"/>
          <p:cNvSpPr txBox="1">
            <a:spLocks noChangeArrowheads="1"/>
          </p:cNvSpPr>
          <p:nvPr/>
        </p:nvSpPr>
        <p:spPr bwMode="auto">
          <a:xfrm>
            <a:off x="2438400" y="254000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是指从作业被提交给系统开始，到作业完成这段时间间隔。</a:t>
            </a:r>
            <a:endParaRPr lang="zh-CN" altLang="en-US">
              <a:solidFill>
                <a:srgbClr val="000000"/>
              </a:solidFill>
            </a:endParaRPr>
          </a:p>
        </p:txBody>
      </p:sp>
      <p:sp>
        <p:nvSpPr>
          <p:cNvPr id="164873" name="Text Box 8"/>
          <p:cNvSpPr txBox="1">
            <a:spLocks noChangeArrowheads="1"/>
          </p:cNvSpPr>
          <p:nvPr/>
        </p:nvSpPr>
        <p:spPr bwMode="auto">
          <a:xfrm>
            <a:off x="698500" y="3663950"/>
            <a:ext cx="2057400" cy="461665"/>
          </a:xfrm>
          <a:prstGeom prst="rect">
            <a:avLst/>
          </a:prstGeom>
          <a:solidFill>
            <a:schemeClr val="accent6">
              <a:lumMod val="60000"/>
              <a:lumOff val="40000"/>
            </a:schemeClr>
          </a:solidFill>
          <a:ln w="28575">
            <a:solidFill>
              <a:schemeClr val="tx1"/>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latin typeface="宋体" pitchFamily="2" charset="-122"/>
              </a:rPr>
              <a:t>平均周转时间</a:t>
            </a:r>
            <a:r>
              <a:rPr lang="zh-CN" altLang="en-US" dirty="0">
                <a:solidFill>
                  <a:srgbClr val="002060"/>
                </a:solidFill>
              </a:rPr>
              <a:t> </a:t>
            </a:r>
          </a:p>
        </p:txBody>
      </p:sp>
      <p:sp>
        <p:nvSpPr>
          <p:cNvPr id="164874" name="Text Box 9"/>
          <p:cNvSpPr txBox="1">
            <a:spLocks noChangeArrowheads="1"/>
          </p:cNvSpPr>
          <p:nvPr/>
        </p:nvSpPr>
        <p:spPr bwMode="auto">
          <a:xfrm>
            <a:off x="3213100" y="3683000"/>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ea typeface="仿宋_GB2312" pitchFamily="49" charset="-122"/>
              </a:rPr>
              <a:t>举例说明</a:t>
            </a:r>
          </a:p>
        </p:txBody>
      </p:sp>
      <p:sp>
        <p:nvSpPr>
          <p:cNvPr id="15" name="Text Box 4"/>
          <p:cNvSpPr txBox="1">
            <a:spLocks noChangeArrowheads="1"/>
          </p:cNvSpPr>
          <p:nvPr/>
        </p:nvSpPr>
        <p:spPr bwMode="auto">
          <a:xfrm>
            <a:off x="533400" y="4332724"/>
            <a:ext cx="375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系统吞吐量高</a:t>
            </a:r>
          </a:p>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处理机利用率好 </a:t>
            </a:r>
          </a:p>
        </p:txBody>
      </p:sp>
      <p:sp>
        <p:nvSpPr>
          <p:cNvPr id="16" name="AutoShape 5"/>
          <p:cNvSpPr>
            <a:spLocks noChangeArrowheads="1"/>
          </p:cNvSpPr>
          <p:nvPr/>
        </p:nvSpPr>
        <p:spPr bwMode="auto">
          <a:xfrm>
            <a:off x="5651500" y="4537223"/>
            <a:ext cx="3059832" cy="533400"/>
          </a:xfrm>
          <a:prstGeom prst="wedgeRectCallout">
            <a:avLst>
              <a:gd name="adj1" fmla="val -60156"/>
              <a:gd name="adj2" fmla="val 7850"/>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系统</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3" name="右大括号 2"/>
          <p:cNvSpPr/>
          <p:nvPr/>
        </p:nvSpPr>
        <p:spPr>
          <a:xfrm>
            <a:off x="4737100" y="4332724"/>
            <a:ext cx="410964" cy="104049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031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 calcmode="lin" valueType="num">
                                      <p:cBhvr additive="base">
                                        <p:cTn id="7" dur="500" fill="hold"/>
                                        <p:tgtEl>
                                          <p:spTgt spid="164870"/>
                                        </p:tgtEl>
                                        <p:attrNameLst>
                                          <p:attrName>ppt_x</p:attrName>
                                        </p:attrNameLst>
                                      </p:cBhvr>
                                      <p:tavLst>
                                        <p:tav tm="0">
                                          <p:val>
                                            <p:strVal val="1+#ppt_w/2"/>
                                          </p:val>
                                        </p:tav>
                                        <p:tav tm="100000">
                                          <p:val>
                                            <p:strVal val="#ppt_x"/>
                                          </p:val>
                                        </p:tav>
                                      </p:tavLst>
                                    </p:anim>
                                    <p:anim calcmode="lin" valueType="num">
                                      <p:cBhvr additive="base">
                                        <p:cTn id="8"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animBg="1"/>
      <p:bldP spid="16"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12</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3. </a:t>
            </a:r>
            <a:r>
              <a:rPr lang="zh-CN" altLang="en-US" sz="3200" b="1" dirty="0" smtClean="0">
                <a:solidFill>
                  <a:srgbClr val="000066"/>
                </a:solidFill>
              </a:rPr>
              <a:t>分时系统的目标</a:t>
            </a:r>
            <a:endParaRPr lang="zh-CN" altLang="en-US" sz="3200" b="1" dirty="0">
              <a:solidFill>
                <a:srgbClr val="000066"/>
              </a:solidFill>
            </a:endParaRPr>
          </a:p>
        </p:txBody>
      </p:sp>
      <p:sp>
        <p:nvSpPr>
          <p:cNvPr id="203786" name="Text Box 10"/>
          <p:cNvSpPr txBox="1">
            <a:spLocks noChangeArrowheads="1"/>
          </p:cNvSpPr>
          <p:nvPr/>
        </p:nvSpPr>
        <p:spPr bwMode="auto">
          <a:xfrm>
            <a:off x="467544" y="1916832"/>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响应时间快</a:t>
            </a:r>
            <a:r>
              <a:rPr lang="zh-CN" altLang="en-US" b="1" dirty="0">
                <a:solidFill>
                  <a:srgbClr val="000000"/>
                </a:solidFill>
              </a:rPr>
              <a:t> </a:t>
            </a:r>
          </a:p>
        </p:txBody>
      </p:sp>
      <p:sp>
        <p:nvSpPr>
          <p:cNvPr id="203788" name="Text Box 12"/>
          <p:cNvSpPr txBox="1">
            <a:spLocks noChangeArrowheads="1"/>
          </p:cNvSpPr>
          <p:nvPr/>
        </p:nvSpPr>
        <p:spPr bwMode="auto">
          <a:xfrm>
            <a:off x="505644" y="2716932"/>
            <a:ext cx="22987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响应时间</a:t>
            </a:r>
            <a:r>
              <a:rPr lang="en-US" altLang="zh-CN" b="1" dirty="0">
                <a:solidFill>
                  <a:srgbClr val="000000"/>
                </a:solidFill>
                <a:latin typeface="Times New Roman" pitchFamily="18" charset="0"/>
              </a:rPr>
              <a:t>——</a:t>
            </a:r>
            <a:endParaRPr lang="en-US" altLang="zh-CN" b="1" dirty="0">
              <a:solidFill>
                <a:srgbClr val="000000"/>
              </a:solidFill>
            </a:endParaRPr>
          </a:p>
        </p:txBody>
      </p:sp>
      <p:sp>
        <p:nvSpPr>
          <p:cNvPr id="203789" name="Text Box 13"/>
          <p:cNvSpPr txBox="1">
            <a:spLocks noChangeArrowheads="1"/>
          </p:cNvSpPr>
          <p:nvPr/>
        </p:nvSpPr>
        <p:spPr bwMode="auto">
          <a:xfrm>
            <a:off x="2486844" y="2732807"/>
            <a:ext cx="57912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是从用户通过键盘提交一个请求开始，到系统首次产生响应为止的时间。</a:t>
            </a:r>
            <a:r>
              <a:rPr lang="zh-CN" altLang="en-US" b="1" dirty="0">
                <a:solidFill>
                  <a:srgbClr val="000000"/>
                </a:solidFill>
              </a:rPr>
              <a:t> </a:t>
            </a:r>
          </a:p>
        </p:txBody>
      </p:sp>
      <p:sp>
        <p:nvSpPr>
          <p:cNvPr id="15" name="Text Box 10"/>
          <p:cNvSpPr txBox="1">
            <a:spLocks noChangeArrowheads="1"/>
          </p:cNvSpPr>
          <p:nvPr/>
        </p:nvSpPr>
        <p:spPr bwMode="auto">
          <a:xfrm>
            <a:off x="505644" y="3943001"/>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）均衡性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响应时间的快慢与用户请求服务的复杂性相适应。</a:t>
            </a:r>
            <a:endParaRPr lang="zh-CN" altLang="en-US" b="1" dirty="0">
              <a:solidFill>
                <a:srgbClr val="000000"/>
              </a:solidFill>
            </a:endParaRPr>
          </a:p>
        </p:txBody>
      </p:sp>
    </p:spTree>
    <p:extLst>
      <p:ext uri="{BB962C8B-B14F-4D97-AF65-F5344CB8AC3E}">
        <p14:creationId xmlns:p14="http://schemas.microsoft.com/office/powerpoint/2010/main" val="13257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13</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4. </a:t>
            </a:r>
            <a:r>
              <a:rPr lang="zh-CN" altLang="en-US" sz="3200" b="1" dirty="0" smtClean="0">
                <a:solidFill>
                  <a:srgbClr val="000066"/>
                </a:solidFill>
              </a:rPr>
              <a:t>实时系统的目标</a:t>
            </a:r>
            <a:endParaRPr lang="zh-CN" altLang="en-US" sz="3200" b="1" dirty="0">
              <a:solidFill>
                <a:srgbClr val="000066"/>
              </a:solidFill>
            </a:endParaRPr>
          </a:p>
        </p:txBody>
      </p:sp>
      <p:sp>
        <p:nvSpPr>
          <p:cNvPr id="9" name="Text Box 4"/>
          <p:cNvSpPr txBox="1">
            <a:spLocks noChangeArrowheads="1"/>
          </p:cNvSpPr>
          <p:nvPr/>
        </p:nvSpPr>
        <p:spPr bwMode="auto">
          <a:xfrm>
            <a:off x="755576" y="317751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截止时间</a:t>
            </a:r>
            <a:r>
              <a:rPr lang="en-US" altLang="zh-CN" b="1" dirty="0">
                <a:solidFill>
                  <a:srgbClr val="000000"/>
                </a:solidFill>
                <a:latin typeface="Times New Roman" pitchFamily="18" charset="0"/>
              </a:rPr>
              <a:t>——</a:t>
            </a:r>
            <a:r>
              <a:rPr lang="en-US" altLang="zh-CN" b="1" dirty="0">
                <a:solidFill>
                  <a:srgbClr val="000000"/>
                </a:solidFill>
              </a:rPr>
              <a:t> </a:t>
            </a:r>
          </a:p>
        </p:txBody>
      </p:sp>
      <p:sp>
        <p:nvSpPr>
          <p:cNvPr id="10" name="Text Box 5"/>
          <p:cNvSpPr txBox="1">
            <a:spLocks noChangeArrowheads="1"/>
          </p:cNvSpPr>
          <p:nvPr/>
        </p:nvSpPr>
        <p:spPr bwMode="auto">
          <a:xfrm>
            <a:off x="2889176" y="3223550"/>
            <a:ext cx="541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是指某任务必须开始执行的最迟时间，或必须完成的最迟时间。</a:t>
            </a:r>
            <a:r>
              <a:rPr lang="zh-CN" altLang="en-US" b="1" dirty="0">
                <a:solidFill>
                  <a:srgbClr val="000000"/>
                </a:solidFill>
              </a:rPr>
              <a:t> </a:t>
            </a:r>
          </a:p>
        </p:txBody>
      </p:sp>
      <p:sp>
        <p:nvSpPr>
          <p:cNvPr id="11" name="Text Box 6"/>
          <p:cNvSpPr txBox="1">
            <a:spLocks noChangeArrowheads="1"/>
          </p:cNvSpPr>
          <p:nvPr/>
        </p:nvSpPr>
        <p:spPr bwMode="auto">
          <a:xfrm>
            <a:off x="488876" y="2061401"/>
            <a:ext cx="3530600" cy="4572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截止时间的保证</a:t>
            </a:r>
            <a:r>
              <a:rPr lang="zh-CN" altLang="en-US" b="1" dirty="0">
                <a:solidFill>
                  <a:srgbClr val="000000"/>
                </a:solidFill>
              </a:rPr>
              <a:t> </a:t>
            </a:r>
          </a:p>
        </p:txBody>
      </p:sp>
      <p:sp>
        <p:nvSpPr>
          <p:cNvPr id="13" name="Text Box 10"/>
          <p:cNvSpPr txBox="1">
            <a:spLocks noChangeArrowheads="1"/>
          </p:cNvSpPr>
          <p:nvPr/>
        </p:nvSpPr>
        <p:spPr bwMode="auto">
          <a:xfrm>
            <a:off x="594606" y="4426496"/>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）可预测性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2179462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调度算法</a:t>
            </a:r>
            <a:endParaRPr lang="zh-CN" altLang="en-US" dirty="0"/>
          </a:p>
        </p:txBody>
      </p:sp>
      <p:sp>
        <p:nvSpPr>
          <p:cNvPr id="3" name="内容占位符 2"/>
          <p:cNvSpPr>
            <a:spLocks noGrp="1"/>
          </p:cNvSpPr>
          <p:nvPr>
            <p:ph idx="1"/>
          </p:nvPr>
        </p:nvSpPr>
        <p:spPr>
          <a:xfrm>
            <a:off x="914400" y="1916832"/>
            <a:ext cx="7185992" cy="4686320"/>
          </a:xfrm>
        </p:spPr>
        <p:txBody>
          <a:bodyPr/>
          <a:lstStyle/>
          <a:p>
            <a:pPr marL="0" indent="0">
              <a:buNone/>
            </a:pPr>
            <a:r>
              <a:rPr lang="en-US" altLang="zh-CN" dirty="0" smtClean="0"/>
              <a:t>1</a:t>
            </a:r>
            <a:r>
              <a:rPr lang="zh-CN" altLang="en-US" dirty="0" smtClean="0"/>
              <a:t>、先来先服务算法</a:t>
            </a:r>
            <a:endParaRPr lang="en-US" altLang="zh-CN" dirty="0" smtClean="0"/>
          </a:p>
          <a:p>
            <a:pPr marL="0" indent="0">
              <a:buNone/>
            </a:pPr>
            <a:r>
              <a:rPr lang="en-US" altLang="zh-CN" dirty="0" smtClean="0"/>
              <a:t>2</a:t>
            </a:r>
            <a:r>
              <a:rPr lang="zh-CN" altLang="en-US" dirty="0" smtClean="0"/>
              <a:t>、短作业（进程）优先算法</a:t>
            </a:r>
            <a:endParaRPr lang="en-US" altLang="zh-CN" dirty="0" smtClean="0"/>
          </a:p>
          <a:p>
            <a:pPr marL="0" indent="0">
              <a:buNone/>
            </a:pPr>
            <a:r>
              <a:rPr lang="en-US" altLang="zh-CN" dirty="0" smtClean="0"/>
              <a:t>3</a:t>
            </a:r>
            <a:r>
              <a:rPr lang="zh-CN" altLang="en-US" dirty="0" smtClean="0"/>
              <a:t>、高优先权优先调度算法</a:t>
            </a:r>
            <a:endParaRPr lang="en-US" altLang="zh-CN" dirty="0" smtClean="0"/>
          </a:p>
          <a:p>
            <a:pPr marL="0" indent="0">
              <a:buNone/>
            </a:pPr>
            <a:r>
              <a:rPr lang="en-US" altLang="zh-CN" dirty="0"/>
              <a:t> </a:t>
            </a:r>
            <a:r>
              <a:rPr lang="en-US" altLang="zh-CN" dirty="0" smtClean="0"/>
              <a:t>          </a:t>
            </a:r>
            <a:r>
              <a:rPr lang="zh-CN" altLang="en-US" dirty="0" smtClean="0"/>
              <a:t>静态优先权、动态优先权</a:t>
            </a:r>
            <a:endParaRPr lang="en-US" altLang="zh-CN" dirty="0" smtClean="0"/>
          </a:p>
          <a:p>
            <a:pPr marL="0" indent="0">
              <a:buNone/>
            </a:pPr>
            <a:r>
              <a:rPr lang="en-US" altLang="zh-CN" dirty="0"/>
              <a:t> </a:t>
            </a:r>
            <a:r>
              <a:rPr lang="en-US" altLang="zh-CN" dirty="0" smtClean="0"/>
              <a:t>          </a:t>
            </a:r>
            <a:r>
              <a:rPr lang="zh-CN" altLang="en-US" dirty="0"/>
              <a:t>抢占</a:t>
            </a:r>
            <a:r>
              <a:rPr lang="zh-CN" altLang="en-US" dirty="0" smtClean="0"/>
              <a:t>式、非抢占式</a:t>
            </a:r>
            <a:endParaRPr lang="en-US" altLang="zh-CN" dirty="0" smtClean="0"/>
          </a:p>
          <a:p>
            <a:pPr marL="0" indent="0">
              <a:buNone/>
            </a:pPr>
            <a:r>
              <a:rPr lang="en-US" altLang="zh-CN" dirty="0" smtClean="0"/>
              <a:t>4</a:t>
            </a:r>
            <a:r>
              <a:rPr lang="zh-CN" altLang="en-US" dirty="0" smtClean="0"/>
              <a:t>、基于时间片的轮转调度算法</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spTree>
    <p:extLst>
      <p:ext uri="{BB962C8B-B14F-4D97-AF65-F5344CB8AC3E}">
        <p14:creationId xmlns:p14="http://schemas.microsoft.com/office/powerpoint/2010/main" val="2974691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B4C8F51F-865D-4861-A984-77839695A54B}" type="slidenum">
              <a:rPr lang="en-US" altLang="zh-CN"/>
              <a:pPr>
                <a:defRPr/>
              </a:pPr>
              <a:t>15</a:t>
            </a:fld>
            <a:endParaRPr lang="en-US" altLang="zh-CN"/>
          </a:p>
        </p:txBody>
      </p:sp>
      <p:sp>
        <p:nvSpPr>
          <p:cNvPr id="167940" name="Text Box 3"/>
          <p:cNvSpPr txBox="1">
            <a:spLocks noChangeArrowheads="1"/>
          </p:cNvSpPr>
          <p:nvPr/>
        </p:nvSpPr>
        <p:spPr bwMode="auto">
          <a:xfrm>
            <a:off x="1043608" y="548680"/>
            <a:ext cx="65527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4000" b="1" dirty="0">
                <a:solidFill>
                  <a:srgbClr val="000000"/>
                </a:solidFill>
              </a:rPr>
              <a:t>3.3.1  </a:t>
            </a:r>
            <a:r>
              <a:rPr lang="zh-CN" altLang="en-US" sz="4000" b="1" dirty="0">
                <a:solidFill>
                  <a:srgbClr val="000000"/>
                </a:solidFill>
                <a:latin typeface="楷体_GB2312" pitchFamily="49" charset="-122"/>
                <a:ea typeface="楷体_GB2312" pitchFamily="49" charset="-122"/>
              </a:rPr>
              <a:t>先来先服务调度算法</a:t>
            </a:r>
            <a:r>
              <a:rPr lang="zh-CN" altLang="en-US" sz="4000" b="1" dirty="0">
                <a:solidFill>
                  <a:srgbClr val="000000"/>
                </a:solidFill>
              </a:rPr>
              <a:t> </a:t>
            </a:r>
          </a:p>
        </p:txBody>
      </p:sp>
      <p:sp>
        <p:nvSpPr>
          <p:cNvPr id="206852" name="Text Box 4"/>
          <p:cNvSpPr txBox="1">
            <a:spLocks noChangeArrowheads="1"/>
          </p:cNvSpPr>
          <p:nvPr/>
        </p:nvSpPr>
        <p:spPr bwMode="auto">
          <a:xfrm>
            <a:off x="450850" y="1603375"/>
            <a:ext cx="8442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a:solidFill>
                  <a:srgbClr val="000000"/>
                </a:solidFill>
              </a:rPr>
              <a:t>FCFS</a:t>
            </a:r>
            <a:r>
              <a:rPr lang="zh-CN" altLang="en-US" b="1">
                <a:solidFill>
                  <a:srgbClr val="000000"/>
                </a:solidFill>
                <a:latin typeface="宋体" pitchFamily="2" charset="-122"/>
              </a:rPr>
              <a:t>调度算法是一种最简单的调度算法。</a:t>
            </a:r>
          </a:p>
          <a:p>
            <a:pPr eaLnBrk="1" fontAlgn="base" hangingPunct="1">
              <a:spcBef>
                <a:spcPct val="0"/>
              </a:spcBef>
              <a:spcAft>
                <a:spcPct val="0"/>
              </a:spcAft>
            </a:pPr>
            <a:r>
              <a:rPr lang="zh-CN" altLang="en-US" b="1">
                <a:solidFill>
                  <a:srgbClr val="000000"/>
                </a:solidFill>
                <a:latin typeface="宋体" pitchFamily="2" charset="-122"/>
              </a:rPr>
              <a:t>既可用于</a:t>
            </a:r>
            <a:r>
              <a:rPr lang="zh-CN" altLang="en-US" b="1">
                <a:solidFill>
                  <a:srgbClr val="0000FF"/>
                </a:solidFill>
                <a:latin typeface="黑体" pitchFamily="2" charset="-122"/>
                <a:ea typeface="黑体" pitchFamily="2" charset="-122"/>
              </a:rPr>
              <a:t>作业调度</a:t>
            </a:r>
            <a:r>
              <a:rPr lang="zh-CN" altLang="en-US" b="1">
                <a:solidFill>
                  <a:srgbClr val="000000"/>
                </a:solidFill>
                <a:latin typeface="宋体" pitchFamily="2" charset="-122"/>
              </a:rPr>
              <a:t>，也可用于</a:t>
            </a:r>
            <a:r>
              <a:rPr lang="zh-CN" altLang="en-US" b="1">
                <a:solidFill>
                  <a:srgbClr val="0000FF"/>
                </a:solidFill>
                <a:latin typeface="黑体" pitchFamily="2" charset="-122"/>
                <a:ea typeface="黑体" pitchFamily="2" charset="-122"/>
              </a:rPr>
              <a:t>进程调度</a:t>
            </a:r>
            <a:r>
              <a:rPr lang="zh-CN" altLang="en-US" b="1">
                <a:solidFill>
                  <a:srgbClr val="000000"/>
                </a:solidFill>
                <a:latin typeface="宋体" pitchFamily="2" charset="-122"/>
              </a:rPr>
              <a:t>。</a:t>
            </a:r>
          </a:p>
        </p:txBody>
      </p:sp>
      <p:sp>
        <p:nvSpPr>
          <p:cNvPr id="206853" name="Text Box 5"/>
          <p:cNvSpPr txBox="1">
            <a:spLocks noChangeArrowheads="1"/>
          </p:cNvSpPr>
          <p:nvPr/>
        </p:nvSpPr>
        <p:spPr bwMode="auto">
          <a:xfrm>
            <a:off x="525463" y="2759075"/>
            <a:ext cx="2028825" cy="107632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latin typeface="黑体" pitchFamily="2" charset="-122"/>
                <a:ea typeface="黑体" pitchFamily="2" charset="-122"/>
              </a:rPr>
              <a:t>用于作业调度中： </a:t>
            </a:r>
          </a:p>
        </p:txBody>
      </p:sp>
      <p:sp>
        <p:nvSpPr>
          <p:cNvPr id="206854" name="Text Box 6"/>
          <p:cNvSpPr txBox="1">
            <a:spLocks noChangeArrowheads="1"/>
          </p:cNvSpPr>
          <p:nvPr/>
        </p:nvSpPr>
        <p:spPr bwMode="auto">
          <a:xfrm>
            <a:off x="2944813" y="2554288"/>
            <a:ext cx="57864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楷体_GB2312" pitchFamily="49" charset="-122"/>
                <a:ea typeface="楷体_GB2312" pitchFamily="49" charset="-122"/>
              </a:rPr>
              <a:t>从后备队列作业中，选择一个或几个最先进入该队列的作业，将它们调入内存，为它们分配资源、创建进程，然后放入进程就绪队列。 </a:t>
            </a:r>
          </a:p>
        </p:txBody>
      </p:sp>
      <p:sp>
        <p:nvSpPr>
          <p:cNvPr id="206855" name="Text Box 7"/>
          <p:cNvSpPr txBox="1">
            <a:spLocks noChangeArrowheads="1"/>
          </p:cNvSpPr>
          <p:nvPr/>
        </p:nvSpPr>
        <p:spPr bwMode="auto">
          <a:xfrm>
            <a:off x="498475" y="4624388"/>
            <a:ext cx="2066925" cy="107632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dirty="0">
                <a:solidFill>
                  <a:srgbClr val="000000"/>
                </a:solidFill>
                <a:latin typeface="黑体" pitchFamily="2" charset="-122"/>
                <a:ea typeface="黑体" pitchFamily="2" charset="-122"/>
              </a:rPr>
              <a:t>用于进程调度时： </a:t>
            </a:r>
          </a:p>
        </p:txBody>
      </p:sp>
      <p:sp>
        <p:nvSpPr>
          <p:cNvPr id="206856" name="Text Box 8"/>
          <p:cNvSpPr txBox="1">
            <a:spLocks noChangeArrowheads="1"/>
          </p:cNvSpPr>
          <p:nvPr/>
        </p:nvSpPr>
        <p:spPr bwMode="auto">
          <a:xfrm>
            <a:off x="2955925" y="4419600"/>
            <a:ext cx="58991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从就绪队列中，选择一个最先进入该队列的进程，为之分配处理机，使之投入运行。该进程一直运行到完成或发生某事件而阻塞后，才放弃处理机。</a:t>
            </a:r>
            <a:r>
              <a:rPr lang="en-US" altLang="zh-CN" b="1" dirty="0">
                <a:solidFill>
                  <a:srgbClr val="FF0000"/>
                </a:solidFill>
                <a:latin typeface="Times New Roman" pitchFamily="18" charset="0"/>
                <a:ea typeface="楷体_GB2312" pitchFamily="49" charset="-122"/>
              </a:rPr>
              <a:t>——</a:t>
            </a:r>
            <a:r>
              <a:rPr lang="zh-CN" altLang="en-US" b="1" dirty="0">
                <a:solidFill>
                  <a:srgbClr val="FF0000"/>
                </a:solidFill>
                <a:latin typeface="楷体_GB2312" pitchFamily="49" charset="-122"/>
                <a:ea typeface="楷体_GB2312" pitchFamily="49" charset="-122"/>
              </a:rPr>
              <a:t>非抢占式 </a:t>
            </a:r>
          </a:p>
        </p:txBody>
      </p:sp>
    </p:spTree>
    <p:extLst>
      <p:ext uri="{BB962C8B-B14F-4D97-AF65-F5344CB8AC3E}">
        <p14:creationId xmlns:p14="http://schemas.microsoft.com/office/powerpoint/2010/main" val="4068503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6852">
                                            <p:txEl>
                                              <p:pRg st="0" end="0"/>
                                            </p:txEl>
                                          </p:spTgt>
                                        </p:tgtEl>
                                        <p:attrNameLst>
                                          <p:attrName>style.visibility</p:attrName>
                                        </p:attrNameLst>
                                      </p:cBhvr>
                                      <p:to>
                                        <p:strVal val="visible"/>
                                      </p:to>
                                    </p:set>
                                    <p:animEffect transition="in" filter="wipe(up)">
                                      <p:cBhvr>
                                        <p:cTn id="7" dur="500"/>
                                        <p:tgtEl>
                                          <p:spTgt spid="206852">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6852">
                                            <p:txEl>
                                              <p:pRg st="1" end="1"/>
                                            </p:txEl>
                                          </p:spTgt>
                                        </p:tgtEl>
                                        <p:attrNameLst>
                                          <p:attrName>style.visibility</p:attrName>
                                        </p:attrNameLst>
                                      </p:cBhvr>
                                      <p:to>
                                        <p:strVal val="visible"/>
                                      </p:to>
                                    </p:set>
                                    <p:animEffect transition="in" filter="wipe(up)">
                                      <p:cBhvr>
                                        <p:cTn id="11" dur="500"/>
                                        <p:tgtEl>
                                          <p:spTgt spid="20685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06853"/>
                                        </p:tgtEl>
                                        <p:attrNameLst>
                                          <p:attrName>style.visibility</p:attrName>
                                        </p:attrNameLst>
                                      </p:cBhvr>
                                      <p:to>
                                        <p:strVal val="visible"/>
                                      </p:to>
                                    </p:set>
                                    <p:anim calcmode="lin" valueType="num">
                                      <p:cBhvr additive="base">
                                        <p:cTn id="16" dur="500" fill="hold"/>
                                        <p:tgtEl>
                                          <p:spTgt spid="206853"/>
                                        </p:tgtEl>
                                        <p:attrNameLst>
                                          <p:attrName>ppt_x</p:attrName>
                                        </p:attrNameLst>
                                      </p:cBhvr>
                                      <p:tavLst>
                                        <p:tav tm="0">
                                          <p:val>
                                            <p:strVal val="0-#ppt_w/2"/>
                                          </p:val>
                                        </p:tav>
                                        <p:tav tm="100000">
                                          <p:val>
                                            <p:strVal val="#ppt_x"/>
                                          </p:val>
                                        </p:tav>
                                      </p:tavLst>
                                    </p:anim>
                                    <p:anim calcmode="lin" valueType="num">
                                      <p:cBhvr additive="base">
                                        <p:cTn id="17" dur="500" fill="hold"/>
                                        <p:tgtEl>
                                          <p:spTgt spid="20685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206854"/>
                                        </p:tgtEl>
                                        <p:attrNameLst>
                                          <p:attrName>style.visibility</p:attrName>
                                        </p:attrNameLst>
                                      </p:cBhvr>
                                      <p:to>
                                        <p:strVal val="visible"/>
                                      </p:to>
                                    </p:set>
                                    <p:anim calcmode="lin" valueType="num">
                                      <p:cBhvr additive="base">
                                        <p:cTn id="21" dur="500" fill="hold"/>
                                        <p:tgtEl>
                                          <p:spTgt spid="206854"/>
                                        </p:tgtEl>
                                        <p:attrNameLst>
                                          <p:attrName>ppt_x</p:attrName>
                                        </p:attrNameLst>
                                      </p:cBhvr>
                                      <p:tavLst>
                                        <p:tav tm="0">
                                          <p:val>
                                            <p:strVal val="1+#ppt_w/2"/>
                                          </p:val>
                                        </p:tav>
                                        <p:tav tm="100000">
                                          <p:val>
                                            <p:strVal val="#ppt_x"/>
                                          </p:val>
                                        </p:tav>
                                      </p:tavLst>
                                    </p:anim>
                                    <p:anim calcmode="lin" valueType="num">
                                      <p:cBhvr additive="base">
                                        <p:cTn id="22" dur="500" fill="hold"/>
                                        <p:tgtEl>
                                          <p:spTgt spid="20685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6855"/>
                                        </p:tgtEl>
                                        <p:attrNameLst>
                                          <p:attrName>style.visibility</p:attrName>
                                        </p:attrNameLst>
                                      </p:cBhvr>
                                      <p:to>
                                        <p:strVal val="visible"/>
                                      </p:to>
                                    </p:set>
                                    <p:anim calcmode="lin" valueType="num">
                                      <p:cBhvr additive="base">
                                        <p:cTn id="27" dur="500" fill="hold"/>
                                        <p:tgtEl>
                                          <p:spTgt spid="206855"/>
                                        </p:tgtEl>
                                        <p:attrNameLst>
                                          <p:attrName>ppt_x</p:attrName>
                                        </p:attrNameLst>
                                      </p:cBhvr>
                                      <p:tavLst>
                                        <p:tav tm="0">
                                          <p:val>
                                            <p:strVal val="0-#ppt_w/2"/>
                                          </p:val>
                                        </p:tav>
                                        <p:tav tm="100000">
                                          <p:val>
                                            <p:strVal val="#ppt_x"/>
                                          </p:val>
                                        </p:tav>
                                      </p:tavLst>
                                    </p:anim>
                                    <p:anim calcmode="lin" valueType="num">
                                      <p:cBhvr additive="base">
                                        <p:cTn id="28" dur="500" fill="hold"/>
                                        <p:tgtEl>
                                          <p:spTgt spid="20685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06856"/>
                                        </p:tgtEl>
                                        <p:attrNameLst>
                                          <p:attrName>style.visibility</p:attrName>
                                        </p:attrNameLst>
                                      </p:cBhvr>
                                      <p:to>
                                        <p:strVal val="visible"/>
                                      </p:to>
                                    </p:set>
                                    <p:anim calcmode="lin" valueType="num">
                                      <p:cBhvr additive="base">
                                        <p:cTn id="32" dur="500" fill="hold"/>
                                        <p:tgtEl>
                                          <p:spTgt spid="206856"/>
                                        </p:tgtEl>
                                        <p:attrNameLst>
                                          <p:attrName>ppt_x</p:attrName>
                                        </p:attrNameLst>
                                      </p:cBhvr>
                                      <p:tavLst>
                                        <p:tav tm="0">
                                          <p:val>
                                            <p:strVal val="1+#ppt_w/2"/>
                                          </p:val>
                                        </p:tav>
                                        <p:tav tm="100000">
                                          <p:val>
                                            <p:strVal val="#ppt_x"/>
                                          </p:val>
                                        </p:tav>
                                      </p:tavLst>
                                    </p:anim>
                                    <p:anim calcmode="lin" valueType="num">
                                      <p:cBhvr additive="base">
                                        <p:cTn id="33" dur="500" fill="hold"/>
                                        <p:tgtEl>
                                          <p:spTgt spid="206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build="p" autoUpdateAnimBg="0"/>
      <p:bldP spid="206853" grpId="0" animBg="1" autoUpdateAnimBg="0"/>
      <p:bldP spid="206854" grpId="0" autoUpdateAnimBg="0"/>
      <p:bldP spid="206855" grpId="0" animBg="1" autoUpdateAnimBg="0"/>
      <p:bldP spid="2068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2"/>
          </p:nvPr>
        </p:nvSpPr>
        <p:spPr/>
        <p:txBody>
          <a:bodyPr/>
          <a:lstStyle/>
          <a:p>
            <a:pPr>
              <a:defRPr/>
            </a:pPr>
            <a:fld id="{3710E17C-BCE7-4820-9A6A-C9047E21FA87}" type="slidenum">
              <a:rPr lang="en-US" altLang="zh-CN"/>
              <a:pPr>
                <a:defRPr/>
              </a:pPr>
              <a:t>16</a:t>
            </a:fld>
            <a:endParaRPr lang="en-US" altLang="zh-CN"/>
          </a:p>
        </p:txBody>
      </p:sp>
      <p:sp>
        <p:nvSpPr>
          <p:cNvPr id="168963" name="Text Box 2"/>
          <p:cNvSpPr txBox="1">
            <a:spLocks noChangeArrowheads="1"/>
          </p:cNvSpPr>
          <p:nvPr/>
        </p:nvSpPr>
        <p:spPr bwMode="auto">
          <a:xfrm>
            <a:off x="330200" y="524051"/>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宋体" pitchFamily="2" charset="-122"/>
              </a:rPr>
              <a:t>例</a:t>
            </a:r>
            <a:r>
              <a:rPr lang="en-US" altLang="zh-CN" b="1" dirty="0">
                <a:solidFill>
                  <a:srgbClr val="000066"/>
                </a:solidFill>
              </a:rPr>
              <a:t>3-1</a:t>
            </a:r>
            <a:r>
              <a:rPr lang="en-US" altLang="zh-CN" b="1" dirty="0">
                <a:solidFill>
                  <a:srgbClr val="000066"/>
                </a:solidFill>
                <a:latin typeface="宋体" pitchFamily="2" charset="-122"/>
              </a:rPr>
              <a:t>】</a:t>
            </a:r>
            <a:endParaRPr lang="en-US" altLang="zh-CN" b="1" dirty="0">
              <a:solidFill>
                <a:srgbClr val="000066"/>
              </a:solidFill>
            </a:endParaRPr>
          </a:p>
        </p:txBody>
      </p:sp>
      <p:sp>
        <p:nvSpPr>
          <p:cNvPr id="168964" name="Text Box 3"/>
          <p:cNvSpPr txBox="1">
            <a:spLocks noChangeArrowheads="1"/>
          </p:cNvSpPr>
          <p:nvPr/>
        </p:nvSpPr>
        <p:spPr bwMode="auto">
          <a:xfrm>
            <a:off x="1860550" y="524051"/>
            <a:ext cx="6781800" cy="822325"/>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latin typeface="宋体" pitchFamily="2" charset="-122"/>
              </a:rPr>
              <a:t>FCFS</a:t>
            </a:r>
            <a:r>
              <a:rPr lang="zh-CN" altLang="en-US" b="1" dirty="0">
                <a:solidFill>
                  <a:srgbClr val="000000"/>
                </a:solidFill>
                <a:latin typeface="宋体" pitchFamily="2" charset="-122"/>
              </a:rPr>
              <a:t>算法调度如下作业，请完成下表。</a:t>
            </a:r>
          </a:p>
        </p:txBody>
      </p:sp>
      <p:graphicFrame>
        <p:nvGraphicFramePr>
          <p:cNvPr id="207876" name="Group 4"/>
          <p:cNvGraphicFramePr>
            <a:graphicFrameLocks noGrp="1"/>
          </p:cNvGraphicFramePr>
          <p:nvPr>
            <p:extLst>
              <p:ext uri="{D42A27DB-BD31-4B8C-83A1-F6EECF244321}">
                <p14:modId xmlns:p14="http://schemas.microsoft.com/office/powerpoint/2010/main" val="1564886489"/>
              </p:ext>
            </p:extLst>
          </p:nvPr>
        </p:nvGraphicFramePr>
        <p:xfrm>
          <a:off x="382185" y="1531144"/>
          <a:ext cx="8153400" cy="3852861"/>
        </p:xfrm>
        <a:graphic>
          <a:graphicData uri="http://schemas.openxmlformats.org/drawingml/2006/table">
            <a:tbl>
              <a:tblPr/>
              <a:tblGrid>
                <a:gridCol w="1165225"/>
                <a:gridCol w="1163638"/>
                <a:gridCol w="1166812"/>
                <a:gridCol w="1162050"/>
                <a:gridCol w="1166813"/>
                <a:gridCol w="1163637"/>
                <a:gridCol w="1165225"/>
              </a:tblGrid>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A</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B</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C</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D</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E</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9:00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10:00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10:15</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服务时间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小时</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30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带权周</a:t>
                      </a:r>
                    </a:p>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07934" name="Text Box 62"/>
          <p:cNvSpPr txBox="1">
            <a:spLocks noChangeArrowheads="1"/>
          </p:cNvSpPr>
          <p:nvPr/>
        </p:nvSpPr>
        <p:spPr bwMode="auto">
          <a:xfrm>
            <a:off x="2806700" y="4187472"/>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80</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35" name="Line 63"/>
          <p:cNvSpPr>
            <a:spLocks noChangeShapeType="1"/>
          </p:cNvSpPr>
          <p:nvPr/>
        </p:nvSpPr>
        <p:spPr bwMode="auto">
          <a:xfrm flipH="1">
            <a:off x="7391400" y="2163732"/>
            <a:ext cx="1143000" cy="1913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6" name="Line 64"/>
          <p:cNvSpPr>
            <a:spLocks noChangeShapeType="1"/>
          </p:cNvSpPr>
          <p:nvPr/>
        </p:nvSpPr>
        <p:spPr bwMode="auto">
          <a:xfrm>
            <a:off x="7391400" y="2163732"/>
            <a:ext cx="11430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7" name="Text Box 65"/>
          <p:cNvSpPr txBox="1">
            <a:spLocks noChangeArrowheads="1"/>
          </p:cNvSpPr>
          <p:nvPr/>
        </p:nvSpPr>
        <p:spPr bwMode="auto">
          <a:xfrm>
            <a:off x="1652588" y="3540125"/>
            <a:ext cx="9747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rPr>
              <a:t>9:30</a:t>
            </a:r>
            <a:r>
              <a:rPr lang="en-US" altLang="zh-CN" dirty="0">
                <a:solidFill>
                  <a:srgbClr val="FF3300"/>
                </a:solidFill>
              </a:rPr>
              <a:t> </a:t>
            </a:r>
          </a:p>
        </p:txBody>
      </p:sp>
      <p:sp>
        <p:nvSpPr>
          <p:cNvPr id="207938" name="Text Box 66"/>
          <p:cNvSpPr txBox="1">
            <a:spLocks noChangeArrowheads="1"/>
          </p:cNvSpPr>
          <p:nvPr/>
        </p:nvSpPr>
        <p:spPr bwMode="auto">
          <a:xfrm>
            <a:off x="1601788" y="4187472"/>
            <a:ext cx="10255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30</a:t>
            </a:r>
            <a:r>
              <a:rPr lang="zh-CN" altLang="en-US" sz="2000" b="1" dirty="0">
                <a:solidFill>
                  <a:srgbClr val="000066"/>
                </a:solidFill>
                <a:latin typeface="宋体" pitchFamily="2" charset="-122"/>
              </a:rPr>
              <a:t>分钟</a:t>
            </a:r>
          </a:p>
        </p:txBody>
      </p:sp>
      <p:sp>
        <p:nvSpPr>
          <p:cNvPr id="207939" name="Text Box 67"/>
          <p:cNvSpPr txBox="1">
            <a:spLocks noChangeArrowheads="1"/>
          </p:cNvSpPr>
          <p:nvPr/>
        </p:nvSpPr>
        <p:spPr bwMode="auto">
          <a:xfrm>
            <a:off x="2819400" y="35655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10:30 </a:t>
            </a:r>
          </a:p>
        </p:txBody>
      </p:sp>
      <p:sp>
        <p:nvSpPr>
          <p:cNvPr id="207940" name="Text Box 68"/>
          <p:cNvSpPr txBox="1">
            <a:spLocks noChangeArrowheads="1"/>
          </p:cNvSpPr>
          <p:nvPr/>
        </p:nvSpPr>
        <p:spPr bwMode="auto">
          <a:xfrm>
            <a:off x="39751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66"/>
                </a:solidFill>
              </a:rPr>
              <a:t>70</a:t>
            </a:r>
            <a:r>
              <a:rPr lang="zh-CN" altLang="en-US" sz="2000" b="1">
                <a:solidFill>
                  <a:srgbClr val="000066"/>
                </a:solidFill>
                <a:latin typeface="宋体" pitchFamily="2" charset="-122"/>
              </a:rPr>
              <a:t>分钟</a:t>
            </a:r>
            <a:r>
              <a:rPr lang="zh-CN" altLang="en-US" sz="2000" b="1">
                <a:solidFill>
                  <a:srgbClr val="000066"/>
                </a:solidFill>
              </a:rPr>
              <a:t> </a:t>
            </a:r>
          </a:p>
        </p:txBody>
      </p:sp>
      <p:sp>
        <p:nvSpPr>
          <p:cNvPr id="207941" name="Text Box 69"/>
          <p:cNvSpPr txBox="1">
            <a:spLocks noChangeArrowheads="1"/>
          </p:cNvSpPr>
          <p:nvPr/>
        </p:nvSpPr>
        <p:spPr bwMode="auto">
          <a:xfrm>
            <a:off x="3949700" y="35401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10:40 </a:t>
            </a:r>
          </a:p>
        </p:txBody>
      </p:sp>
      <p:sp>
        <p:nvSpPr>
          <p:cNvPr id="207942" name="Text Box 70"/>
          <p:cNvSpPr txBox="1">
            <a:spLocks noChangeArrowheads="1"/>
          </p:cNvSpPr>
          <p:nvPr/>
        </p:nvSpPr>
        <p:spPr bwMode="auto">
          <a:xfrm>
            <a:off x="5122245" y="3562702"/>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11:30 </a:t>
            </a:r>
          </a:p>
        </p:txBody>
      </p:sp>
      <p:sp>
        <p:nvSpPr>
          <p:cNvPr id="207943" name="Text Box 71"/>
          <p:cNvSpPr txBox="1">
            <a:spLocks noChangeArrowheads="1"/>
          </p:cNvSpPr>
          <p:nvPr/>
        </p:nvSpPr>
        <p:spPr bwMode="auto">
          <a:xfrm>
            <a:off x="5132828" y="4169128"/>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90</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44" name="Text Box 72"/>
          <p:cNvSpPr txBox="1">
            <a:spLocks noChangeArrowheads="1"/>
          </p:cNvSpPr>
          <p:nvPr/>
        </p:nvSpPr>
        <p:spPr bwMode="auto">
          <a:xfrm>
            <a:off x="6314510" y="3545064"/>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11:50 </a:t>
            </a:r>
          </a:p>
        </p:txBody>
      </p:sp>
      <p:sp>
        <p:nvSpPr>
          <p:cNvPr id="207945" name="Text Box 73"/>
          <p:cNvSpPr txBox="1">
            <a:spLocks noChangeArrowheads="1"/>
          </p:cNvSpPr>
          <p:nvPr/>
        </p:nvSpPr>
        <p:spPr bwMode="auto">
          <a:xfrm>
            <a:off x="6322054"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95</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46" name="Text Box 74"/>
          <p:cNvSpPr txBox="1">
            <a:spLocks noChangeArrowheads="1"/>
          </p:cNvSpPr>
          <p:nvPr/>
        </p:nvSpPr>
        <p:spPr bwMode="auto">
          <a:xfrm>
            <a:off x="1668033" y="4772000"/>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a:t>
            </a:r>
          </a:p>
        </p:txBody>
      </p:sp>
      <p:sp>
        <p:nvSpPr>
          <p:cNvPr id="207947" name="Text Box 75"/>
          <p:cNvSpPr txBox="1">
            <a:spLocks noChangeArrowheads="1"/>
          </p:cNvSpPr>
          <p:nvPr/>
        </p:nvSpPr>
        <p:spPr bwMode="auto">
          <a:xfrm>
            <a:off x="2742291" y="480480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1.33</a:t>
            </a:r>
          </a:p>
        </p:txBody>
      </p:sp>
      <p:sp>
        <p:nvSpPr>
          <p:cNvPr id="207948" name="Text Box 76"/>
          <p:cNvSpPr txBox="1">
            <a:spLocks noChangeArrowheads="1"/>
          </p:cNvSpPr>
          <p:nvPr/>
        </p:nvSpPr>
        <p:spPr bwMode="auto">
          <a:xfrm>
            <a:off x="4043362" y="4804808"/>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7</a:t>
            </a:r>
          </a:p>
        </p:txBody>
      </p:sp>
      <p:sp>
        <p:nvSpPr>
          <p:cNvPr id="207949" name="Text Box 77"/>
          <p:cNvSpPr txBox="1">
            <a:spLocks noChangeArrowheads="1"/>
          </p:cNvSpPr>
          <p:nvPr/>
        </p:nvSpPr>
        <p:spPr bwMode="auto">
          <a:xfrm>
            <a:off x="5200650" y="4805161"/>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1.8</a:t>
            </a:r>
          </a:p>
        </p:txBody>
      </p:sp>
      <p:sp>
        <p:nvSpPr>
          <p:cNvPr id="207950" name="Text Box 78"/>
          <p:cNvSpPr txBox="1">
            <a:spLocks noChangeArrowheads="1"/>
          </p:cNvSpPr>
          <p:nvPr/>
        </p:nvSpPr>
        <p:spPr bwMode="auto">
          <a:xfrm>
            <a:off x="6253163" y="4782911"/>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4.75</a:t>
            </a:r>
          </a:p>
        </p:txBody>
      </p:sp>
      <p:sp>
        <p:nvSpPr>
          <p:cNvPr id="207951" name="Text Box 79"/>
          <p:cNvSpPr txBox="1">
            <a:spLocks noChangeArrowheads="1"/>
          </p:cNvSpPr>
          <p:nvPr/>
        </p:nvSpPr>
        <p:spPr bwMode="auto">
          <a:xfrm>
            <a:off x="73914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73</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52" name="Text Box 80"/>
          <p:cNvSpPr txBox="1">
            <a:spLocks noChangeArrowheads="1"/>
          </p:cNvSpPr>
          <p:nvPr/>
        </p:nvSpPr>
        <p:spPr bwMode="auto">
          <a:xfrm>
            <a:off x="7416800" y="4815392"/>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3.176</a:t>
            </a:r>
          </a:p>
        </p:txBody>
      </p:sp>
      <p:sp>
        <p:nvSpPr>
          <p:cNvPr id="207953" name="Text Box 81"/>
          <p:cNvSpPr txBox="1">
            <a:spLocks noChangeArrowheads="1"/>
          </p:cNvSpPr>
          <p:nvPr/>
        </p:nvSpPr>
        <p:spPr bwMode="auto">
          <a:xfrm>
            <a:off x="376238" y="5517232"/>
            <a:ext cx="8266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ea typeface="黑体" pitchFamily="2" charset="-122"/>
              </a:rPr>
              <a:t>FCFS</a:t>
            </a:r>
            <a:r>
              <a:rPr lang="zh-CN" altLang="en-US" sz="2000" b="1" dirty="0">
                <a:solidFill>
                  <a:srgbClr val="000000"/>
                </a:solidFill>
                <a:ea typeface="黑体" pitchFamily="2" charset="-122"/>
              </a:rPr>
              <a:t>算法比较有利于长作业（进程），不利于短作业（进程）。</a:t>
            </a:r>
          </a:p>
          <a:p>
            <a:pPr eaLnBrk="1" fontAlgn="base" hangingPunct="1">
              <a:spcBef>
                <a:spcPct val="0"/>
              </a:spcBef>
              <a:spcAft>
                <a:spcPct val="0"/>
              </a:spcAft>
            </a:pPr>
            <a:r>
              <a:rPr lang="zh-CN" altLang="en-US" sz="2000" b="1" dirty="0">
                <a:solidFill>
                  <a:srgbClr val="000000"/>
                </a:solidFill>
                <a:ea typeface="黑体" pitchFamily="2" charset="-122"/>
              </a:rPr>
              <a:t>有利于</a:t>
            </a:r>
            <a:r>
              <a:rPr lang="en-US" altLang="zh-CN" sz="2000" b="1" dirty="0">
                <a:solidFill>
                  <a:srgbClr val="FF0000"/>
                </a:solidFill>
                <a:ea typeface="黑体" pitchFamily="2" charset="-122"/>
              </a:rPr>
              <a:t>CPU</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（进程），不利于</a:t>
            </a:r>
            <a:r>
              <a:rPr lang="en-US" altLang="zh-CN" sz="2000" b="1" dirty="0">
                <a:solidFill>
                  <a:srgbClr val="FF0000"/>
                </a:solidFill>
                <a:ea typeface="黑体" pitchFamily="2" charset="-122"/>
              </a:rPr>
              <a:t>I/O</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a:t>
            </a:r>
            <a:r>
              <a:rPr lang="en-US" altLang="zh-CN" sz="2000" b="1" dirty="0">
                <a:solidFill>
                  <a:srgbClr val="000000"/>
                </a:solidFill>
                <a:ea typeface="黑体" pitchFamily="2" charset="-122"/>
              </a:rPr>
              <a:t>——</a:t>
            </a:r>
            <a:r>
              <a:rPr lang="zh-CN" altLang="en-US" sz="2000" b="1" dirty="0" smtClean="0">
                <a:solidFill>
                  <a:srgbClr val="000000"/>
                </a:solidFill>
                <a:ea typeface="黑体" pitchFamily="2" charset="-122"/>
              </a:rPr>
              <a:t>因为是非</a:t>
            </a:r>
            <a:r>
              <a:rPr lang="zh-CN" altLang="en-US" sz="2000" b="1" dirty="0">
                <a:solidFill>
                  <a:srgbClr val="000000"/>
                </a:solidFill>
                <a:ea typeface="黑体" pitchFamily="2" charset="-122"/>
              </a:rPr>
              <a:t>抢占</a:t>
            </a:r>
            <a:r>
              <a:rPr lang="zh-CN" altLang="en-US" sz="2000" b="1" dirty="0" smtClean="0">
                <a:solidFill>
                  <a:srgbClr val="000000"/>
                </a:solidFill>
                <a:ea typeface="黑体" pitchFamily="2" charset="-122"/>
              </a:rPr>
              <a:t>式</a:t>
            </a:r>
            <a:r>
              <a:rPr lang="zh-CN" altLang="en-US" sz="2000" b="1" dirty="0">
                <a:solidFill>
                  <a:srgbClr val="000000"/>
                </a:solidFill>
                <a:ea typeface="黑体" pitchFamily="2" charset="-122"/>
              </a:rPr>
              <a:t>。</a:t>
            </a:r>
            <a:r>
              <a:rPr lang="zh-CN" altLang="en-US" sz="2000" b="1" dirty="0" smtClean="0">
                <a:solidFill>
                  <a:srgbClr val="000000"/>
                </a:solidFill>
                <a:ea typeface="黑体" pitchFamily="2" charset="-122"/>
              </a:rPr>
              <a:t>  </a:t>
            </a:r>
            <a:endParaRPr lang="zh-CN" altLang="en-US" sz="2000" b="1" dirty="0">
              <a:solidFill>
                <a:srgbClr val="000000"/>
              </a:solidFill>
              <a:ea typeface="黑体" pitchFamily="2" charset="-122"/>
            </a:endParaRPr>
          </a:p>
        </p:txBody>
      </p:sp>
      <p:sp>
        <p:nvSpPr>
          <p:cNvPr id="207954" name="AutoShape 82"/>
          <p:cNvSpPr>
            <a:spLocks noChangeArrowheads="1"/>
          </p:cNvSpPr>
          <p:nvPr/>
        </p:nvSpPr>
        <p:spPr bwMode="auto">
          <a:xfrm>
            <a:off x="2057400" y="3242115"/>
            <a:ext cx="6678613" cy="2217738"/>
          </a:xfrm>
          <a:prstGeom prst="wedgeRectCallout">
            <a:avLst>
              <a:gd name="adj1" fmla="val -45676"/>
              <a:gd name="adj2" fmla="val 71616"/>
            </a:avLst>
          </a:prstGeom>
          <a:solidFill>
            <a:schemeClr val="accent6">
              <a:lumMod val="60000"/>
              <a:lumOff val="40000"/>
            </a:schemeClr>
          </a:solidFill>
          <a:ln w="9525">
            <a:solidFill>
              <a:schemeClr val="tx1"/>
            </a:solidFill>
            <a:miter lim="800000"/>
            <a:headEnd/>
            <a:tailEnd/>
          </a:ln>
          <a:effectLst/>
          <a:extLst/>
        </p:spPr>
        <p:txBody>
          <a:bodyPr anchor="ctr"/>
          <a:lstStyle/>
          <a:p>
            <a:pPr fontAlgn="base">
              <a:spcBef>
                <a:spcPct val="50000"/>
              </a:spcBef>
              <a:spcAft>
                <a:spcPct val="0"/>
              </a:spcAft>
            </a:pP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需要大量的</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时间进行计算，而很少请求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。如，科学计算</a:t>
            </a:r>
          </a:p>
          <a:p>
            <a:pPr fontAlgn="base">
              <a:spcBef>
                <a:spcPct val="50000"/>
              </a:spcBef>
              <a:spcAft>
                <a:spcPct val="0"/>
              </a:spcAft>
            </a:pP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是指</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进行处理时，需频繁地请求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。如，大多数事务处理  </a:t>
            </a:r>
          </a:p>
        </p:txBody>
      </p:sp>
    </p:spTree>
    <p:extLst>
      <p:ext uri="{BB962C8B-B14F-4D97-AF65-F5344CB8AC3E}">
        <p14:creationId xmlns:p14="http://schemas.microsoft.com/office/powerpoint/2010/main" val="313015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9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9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9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9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79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79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79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79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79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795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79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79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079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0794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79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079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7953"/>
                                        </p:tgtEl>
                                        <p:attrNameLst>
                                          <p:attrName>style.visibility</p:attrName>
                                        </p:attrNameLst>
                                      </p:cBhvr>
                                      <p:to>
                                        <p:strVal val="visible"/>
                                      </p:to>
                                    </p:set>
                                    <p:animEffect transition="in" filter="wipe(left)">
                                      <p:cBhvr>
                                        <p:cTn id="75" dur="500"/>
                                        <p:tgtEl>
                                          <p:spTgt spid="20795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07954"/>
                                        </p:tgtEl>
                                        <p:attrNameLst>
                                          <p:attrName>style.visibility</p:attrName>
                                        </p:attrNameLst>
                                      </p:cBhvr>
                                      <p:to>
                                        <p:strVal val="visible"/>
                                      </p:to>
                                    </p:set>
                                    <p:anim calcmode="lin" valueType="num">
                                      <p:cBhvr additive="base">
                                        <p:cTn id="80" dur="500" fill="hold"/>
                                        <p:tgtEl>
                                          <p:spTgt spid="207954"/>
                                        </p:tgtEl>
                                        <p:attrNameLst>
                                          <p:attrName>ppt_x</p:attrName>
                                        </p:attrNameLst>
                                      </p:cBhvr>
                                      <p:tavLst>
                                        <p:tav tm="0">
                                          <p:val>
                                            <p:strVal val="#ppt_x"/>
                                          </p:val>
                                        </p:tav>
                                        <p:tav tm="100000">
                                          <p:val>
                                            <p:strVal val="#ppt_x"/>
                                          </p:val>
                                        </p:tav>
                                      </p:tavLst>
                                    </p:anim>
                                    <p:anim calcmode="lin" valueType="num">
                                      <p:cBhvr additive="base">
                                        <p:cTn id="81" dur="500" fill="hold"/>
                                        <p:tgtEl>
                                          <p:spTgt spid="2079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34" grpId="0" autoUpdateAnimBg="0"/>
      <p:bldP spid="207937" grpId="0" autoUpdateAnimBg="0"/>
      <p:bldP spid="207938" grpId="0" autoUpdateAnimBg="0"/>
      <p:bldP spid="207939" grpId="0" autoUpdateAnimBg="0"/>
      <p:bldP spid="207940" grpId="0" autoUpdateAnimBg="0"/>
      <p:bldP spid="207941" grpId="0" autoUpdateAnimBg="0"/>
      <p:bldP spid="207942" grpId="0" autoUpdateAnimBg="0"/>
      <p:bldP spid="207943" grpId="0" autoUpdateAnimBg="0"/>
      <p:bldP spid="207944" grpId="0" autoUpdateAnimBg="0"/>
      <p:bldP spid="207945" grpId="0" autoUpdateAnimBg="0"/>
      <p:bldP spid="207946" grpId="0" autoUpdateAnimBg="0"/>
      <p:bldP spid="207947" grpId="0" autoUpdateAnimBg="0"/>
      <p:bldP spid="207948" grpId="0" autoUpdateAnimBg="0"/>
      <p:bldP spid="207949" grpId="0" autoUpdateAnimBg="0"/>
      <p:bldP spid="207950" grpId="0" autoUpdateAnimBg="0"/>
      <p:bldP spid="207951" grpId="0" autoUpdateAnimBg="0"/>
      <p:bldP spid="207952" grpId="0" autoUpdateAnimBg="0"/>
      <p:bldP spid="207953" grpId="0" autoUpdateAnimBg="0"/>
      <p:bldP spid="2079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a:xfrm>
            <a:off x="469900" y="476672"/>
            <a:ext cx="8272463" cy="687388"/>
          </a:xfrm>
        </p:spPr>
        <p:txBody>
          <a:bodyPr>
            <a:noAutofit/>
          </a:bodyPr>
          <a:lstStyle/>
          <a:p>
            <a:r>
              <a:rPr lang="en-US" altLang="zh-CN" sz="4000" b="1"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p>
        </p:txBody>
      </p:sp>
      <p:sp>
        <p:nvSpPr>
          <p:cNvPr id="4" name="灯片编号占位符 5"/>
          <p:cNvSpPr>
            <a:spLocks noGrp="1"/>
          </p:cNvSpPr>
          <p:nvPr>
            <p:ph type="sldNum" sz="quarter" idx="12"/>
          </p:nvPr>
        </p:nvSpPr>
        <p:spPr/>
        <p:txBody>
          <a:bodyPr/>
          <a:lstStyle/>
          <a:p>
            <a:pPr>
              <a:defRPr/>
            </a:pPr>
            <a:fld id="{5389EE98-FDEF-49E2-B216-1A961F505195}" type="slidenum">
              <a:rPr lang="en-US" altLang="zh-CN"/>
              <a:pPr>
                <a:defRPr/>
              </a:pPr>
              <a:t>17</a:t>
            </a:fld>
            <a:endParaRPr lang="en-US" altLang="zh-CN"/>
          </a:p>
        </p:txBody>
      </p:sp>
      <p:sp>
        <p:nvSpPr>
          <p:cNvPr id="208899" name="Text Box 3"/>
          <p:cNvSpPr txBox="1">
            <a:spLocks noChangeArrowheads="1"/>
          </p:cNvSpPr>
          <p:nvPr/>
        </p:nvSpPr>
        <p:spPr bwMode="auto">
          <a:xfrm>
            <a:off x="469900" y="1736725"/>
            <a:ext cx="8140700" cy="42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短作业优先（</a:t>
            </a:r>
            <a:r>
              <a:rPr lang="en-US" altLang="zh-CN" sz="3200" b="1" dirty="0">
                <a:solidFill>
                  <a:srgbClr val="000066"/>
                </a:solidFill>
                <a:latin typeface="Times New Roman" pitchFamily="18" charset="0"/>
                <a:ea typeface="黑体" pitchFamily="2" charset="-122"/>
              </a:rPr>
              <a:t>SJF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en-US" altLang="zh-CN" sz="3200" b="1" dirty="0">
                <a:solidFill>
                  <a:srgbClr val="000000"/>
                </a:solidFill>
              </a:rPr>
              <a:t> </a:t>
            </a:r>
            <a:r>
              <a:rPr lang="zh-CN" altLang="en-US" sz="2800" b="1" dirty="0">
                <a:solidFill>
                  <a:srgbClr val="000000"/>
                </a:solidFill>
                <a:latin typeface="宋体" pitchFamily="2" charset="-122"/>
              </a:rPr>
              <a:t>从后备队列中选择一个或几个估计运行时间最短的作业，将它调入内存运行</a:t>
            </a:r>
            <a:r>
              <a:rPr lang="zh-CN" altLang="en-US" sz="2800" b="1" dirty="0" smtClean="0">
                <a:solidFill>
                  <a:srgbClr val="000000"/>
                </a:solidFill>
                <a:latin typeface="宋体" pitchFamily="2" charset="-122"/>
              </a:rPr>
              <a:t>。</a:t>
            </a:r>
            <a:endParaRPr lang="en-US" altLang="zh-CN" sz="2800" b="1" dirty="0" smtClean="0">
              <a:solidFill>
                <a:srgbClr val="000000"/>
              </a:solidFill>
              <a:latin typeface="宋体" pitchFamily="2" charset="-122"/>
            </a:endParaRPr>
          </a:p>
          <a:p>
            <a:pPr eaLnBrk="1" fontAlgn="base" hangingPunct="1">
              <a:spcBef>
                <a:spcPct val="10000"/>
              </a:spcBef>
              <a:spcAft>
                <a:spcPct val="0"/>
              </a:spcAft>
            </a:pPr>
            <a:endParaRPr lang="zh-CN" altLang="en-US" sz="3200" b="1" dirty="0">
              <a:solidFill>
                <a:srgbClr val="000000"/>
              </a:solidFill>
              <a:latin typeface="宋体" pitchFamily="2" charset="-122"/>
            </a:endParaRPr>
          </a:p>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短进程优先（</a:t>
            </a:r>
            <a:r>
              <a:rPr lang="en-US" altLang="zh-CN" sz="3200" b="1" dirty="0">
                <a:solidFill>
                  <a:srgbClr val="000066"/>
                </a:solidFill>
                <a:latin typeface="Times New Roman" pitchFamily="18" charset="0"/>
                <a:ea typeface="黑体" pitchFamily="2" charset="-122"/>
              </a:rPr>
              <a:t>SPF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zh-CN" altLang="en-US" sz="2800" b="1" dirty="0">
                <a:solidFill>
                  <a:srgbClr val="000000"/>
                </a:solidFill>
                <a:latin typeface="宋体" pitchFamily="2" charset="-122"/>
              </a:rPr>
              <a:t>从就绪队列中选择一个估计运行时间最短的作业，将处理机分配给它，使它立即执行并一直到完成，或发生某事件而被阻塞放弃处理机时，再重新调度。</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非抢占式</a:t>
            </a:r>
            <a:r>
              <a:rPr lang="en-US" altLang="zh-CN" sz="2800" b="1" dirty="0">
                <a:solidFill>
                  <a:srgbClr val="000000"/>
                </a:solidFill>
                <a:latin typeface="宋体" pitchFamily="2" charset="-122"/>
              </a:rPr>
              <a:t>) </a:t>
            </a:r>
            <a:endParaRPr lang="en-US" altLang="zh-CN" sz="2800" b="1" dirty="0">
              <a:solidFill>
                <a:srgbClr val="000000"/>
              </a:solidFill>
            </a:endParaRPr>
          </a:p>
        </p:txBody>
      </p:sp>
    </p:spTree>
    <p:extLst>
      <p:ext uri="{BB962C8B-B14F-4D97-AF65-F5344CB8AC3E}">
        <p14:creationId xmlns:p14="http://schemas.microsoft.com/office/powerpoint/2010/main" val="338202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up)">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up)">
                                      <p:cBhvr>
                                        <p:cTn id="12" dur="5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5"/>
          <p:cNvSpPr>
            <a:spLocks noGrp="1"/>
          </p:cNvSpPr>
          <p:nvPr>
            <p:ph type="sldNum" sz="quarter" idx="12"/>
          </p:nvPr>
        </p:nvSpPr>
        <p:spPr/>
        <p:txBody>
          <a:bodyPr/>
          <a:lstStyle/>
          <a:p>
            <a:pPr>
              <a:defRPr/>
            </a:pPr>
            <a:fld id="{4323144D-191B-4F27-A33E-7F329B3E6166}" type="slidenum">
              <a:rPr lang="en-US" altLang="zh-CN"/>
              <a:pPr>
                <a:defRPr/>
              </a:pPr>
              <a:t>18</a:t>
            </a:fld>
            <a:endParaRPr lang="en-US" altLang="zh-CN"/>
          </a:p>
        </p:txBody>
      </p:sp>
      <p:sp>
        <p:nvSpPr>
          <p:cNvPr id="171012" name="Text Box 5"/>
          <p:cNvSpPr txBox="1">
            <a:spLocks noChangeArrowheads="1"/>
          </p:cNvSpPr>
          <p:nvPr/>
        </p:nvSpPr>
        <p:spPr bwMode="auto">
          <a:xfrm>
            <a:off x="411163" y="682625"/>
            <a:ext cx="162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黑体" pitchFamily="2" charset="-122"/>
                <a:ea typeface="黑体" pitchFamily="2" charset="-122"/>
              </a:rPr>
              <a:t>例</a:t>
            </a:r>
            <a:r>
              <a:rPr lang="en-US" altLang="zh-CN" b="1" dirty="0">
                <a:solidFill>
                  <a:srgbClr val="000066"/>
                </a:solidFill>
              </a:rPr>
              <a:t>3-2</a:t>
            </a:r>
            <a:r>
              <a:rPr lang="en-US" altLang="zh-CN" b="1" dirty="0">
                <a:solidFill>
                  <a:srgbClr val="000066"/>
                </a:solidFill>
                <a:latin typeface="宋体" pitchFamily="2" charset="-122"/>
              </a:rPr>
              <a:t>】</a:t>
            </a:r>
          </a:p>
        </p:txBody>
      </p:sp>
      <p:sp>
        <p:nvSpPr>
          <p:cNvPr id="171013" name="Text Box 6"/>
          <p:cNvSpPr txBox="1">
            <a:spLocks noChangeArrowheads="1"/>
          </p:cNvSpPr>
          <p:nvPr/>
        </p:nvSpPr>
        <p:spPr bwMode="auto">
          <a:xfrm>
            <a:off x="2039938" y="635000"/>
            <a:ext cx="6781800" cy="8223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rPr>
              <a:t>SJF</a:t>
            </a:r>
            <a:r>
              <a:rPr lang="zh-CN" altLang="en-US" b="1" dirty="0">
                <a:solidFill>
                  <a:srgbClr val="000000"/>
                </a:solidFill>
                <a:latin typeface="宋体" pitchFamily="2" charset="-122"/>
              </a:rPr>
              <a:t>算法调度如下作业，请完成下表。</a:t>
            </a:r>
          </a:p>
        </p:txBody>
      </p:sp>
      <p:sp>
        <p:nvSpPr>
          <p:cNvPr id="171014" name="Rectangle 7"/>
          <p:cNvSpPr>
            <a:spLocks noChangeArrowheads="1"/>
          </p:cNvSpPr>
          <p:nvPr/>
        </p:nvSpPr>
        <p:spPr bwMode="auto">
          <a:xfrm>
            <a:off x="7399338"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5" name="Rectangle 8"/>
          <p:cNvSpPr>
            <a:spLocks noChangeArrowheads="1"/>
          </p:cNvSpPr>
          <p:nvPr/>
        </p:nvSpPr>
        <p:spPr bwMode="auto">
          <a:xfrm>
            <a:off x="6235701"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6" name="Rectangle 9"/>
          <p:cNvSpPr>
            <a:spLocks noChangeArrowheads="1"/>
          </p:cNvSpPr>
          <p:nvPr/>
        </p:nvSpPr>
        <p:spPr bwMode="auto">
          <a:xfrm>
            <a:off x="5068888"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7" name="Rectangle 10"/>
          <p:cNvSpPr>
            <a:spLocks noChangeArrowheads="1"/>
          </p:cNvSpPr>
          <p:nvPr/>
        </p:nvSpPr>
        <p:spPr bwMode="auto">
          <a:xfrm>
            <a:off x="3906838" y="4665663"/>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8" name="Rectangle 11"/>
          <p:cNvSpPr>
            <a:spLocks noChangeArrowheads="1"/>
          </p:cNvSpPr>
          <p:nvPr/>
        </p:nvSpPr>
        <p:spPr bwMode="auto">
          <a:xfrm>
            <a:off x="2740026"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9" name="Rectangle 12"/>
          <p:cNvSpPr>
            <a:spLocks noChangeArrowheads="1"/>
          </p:cNvSpPr>
          <p:nvPr/>
        </p:nvSpPr>
        <p:spPr bwMode="auto">
          <a:xfrm>
            <a:off x="1576388"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71020" name="Rectangle 13"/>
          <p:cNvSpPr>
            <a:spLocks noChangeArrowheads="1"/>
          </p:cNvSpPr>
          <p:nvPr/>
        </p:nvSpPr>
        <p:spPr bwMode="auto">
          <a:xfrm>
            <a:off x="411163"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周转时间</a:t>
            </a:r>
            <a:r>
              <a:rPr kumimoji="1" lang="zh-CN" altLang="en-US" sz="2800" b="1">
                <a:solidFill>
                  <a:srgbClr val="000000"/>
                </a:solidFill>
              </a:rPr>
              <a:t> </a:t>
            </a:r>
          </a:p>
        </p:txBody>
      </p:sp>
      <p:sp>
        <p:nvSpPr>
          <p:cNvPr id="171021" name="Rectangle 14"/>
          <p:cNvSpPr>
            <a:spLocks noChangeArrowheads="1"/>
          </p:cNvSpPr>
          <p:nvPr/>
        </p:nvSpPr>
        <p:spPr bwMode="auto">
          <a:xfrm>
            <a:off x="6235701"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2" name="Rectangle 15"/>
          <p:cNvSpPr>
            <a:spLocks noChangeArrowheads="1"/>
          </p:cNvSpPr>
          <p:nvPr/>
        </p:nvSpPr>
        <p:spPr bwMode="auto">
          <a:xfrm>
            <a:off x="5068888"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3" name="Rectangle 16"/>
          <p:cNvSpPr>
            <a:spLocks noChangeArrowheads="1"/>
          </p:cNvSpPr>
          <p:nvPr/>
        </p:nvSpPr>
        <p:spPr bwMode="auto">
          <a:xfrm>
            <a:off x="3906838" y="4025900"/>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4" name="Rectangle 17"/>
          <p:cNvSpPr>
            <a:spLocks noChangeArrowheads="1"/>
          </p:cNvSpPr>
          <p:nvPr/>
        </p:nvSpPr>
        <p:spPr bwMode="auto">
          <a:xfrm>
            <a:off x="2740026"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5" name="Rectangle 18"/>
          <p:cNvSpPr>
            <a:spLocks noChangeArrowheads="1"/>
          </p:cNvSpPr>
          <p:nvPr/>
        </p:nvSpPr>
        <p:spPr bwMode="auto">
          <a:xfrm>
            <a:off x="1576388"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71026" name="Rectangle 19"/>
          <p:cNvSpPr>
            <a:spLocks noChangeArrowheads="1"/>
          </p:cNvSpPr>
          <p:nvPr/>
        </p:nvSpPr>
        <p:spPr bwMode="auto">
          <a:xfrm>
            <a:off x="411163" y="4025900"/>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完成时间</a:t>
            </a:r>
            <a:r>
              <a:rPr kumimoji="1" lang="zh-CN" altLang="en-US" sz="2800" b="1">
                <a:solidFill>
                  <a:srgbClr val="000000"/>
                </a:solidFill>
              </a:rPr>
              <a:t> </a:t>
            </a:r>
          </a:p>
        </p:txBody>
      </p:sp>
      <p:sp>
        <p:nvSpPr>
          <p:cNvPr id="171027" name="Rectangle 20"/>
          <p:cNvSpPr>
            <a:spLocks noChangeArrowheads="1"/>
          </p:cNvSpPr>
          <p:nvPr/>
        </p:nvSpPr>
        <p:spPr bwMode="auto">
          <a:xfrm>
            <a:off x="6235701"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20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28" name="Rectangle 21"/>
          <p:cNvSpPr>
            <a:spLocks noChangeArrowheads="1"/>
          </p:cNvSpPr>
          <p:nvPr/>
        </p:nvSpPr>
        <p:spPr bwMode="auto">
          <a:xfrm>
            <a:off x="5068888"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50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29" name="Rectangle 22"/>
          <p:cNvSpPr>
            <a:spLocks noChangeArrowheads="1"/>
          </p:cNvSpPr>
          <p:nvPr/>
        </p:nvSpPr>
        <p:spPr bwMode="auto">
          <a:xfrm>
            <a:off x="3906838" y="3384550"/>
            <a:ext cx="116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10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30" name="Rectangle 23"/>
          <p:cNvSpPr>
            <a:spLocks noChangeArrowheads="1"/>
          </p:cNvSpPr>
          <p:nvPr/>
        </p:nvSpPr>
        <p:spPr bwMode="auto">
          <a:xfrm>
            <a:off x="2740026"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1</a:t>
            </a:r>
            <a:r>
              <a:rPr kumimoji="1" lang="zh-CN" altLang="en-US" sz="2000" b="1">
                <a:solidFill>
                  <a:srgbClr val="000000"/>
                </a:solidFill>
                <a:latin typeface="宋体" pitchFamily="2" charset="-122"/>
              </a:rPr>
              <a:t>小时</a:t>
            </a:r>
            <a:r>
              <a:rPr kumimoji="1" lang="zh-CN" altLang="en-US" sz="2000" b="1">
                <a:solidFill>
                  <a:srgbClr val="000000"/>
                </a:solidFill>
              </a:rPr>
              <a:t> </a:t>
            </a:r>
          </a:p>
        </p:txBody>
      </p:sp>
      <p:sp>
        <p:nvSpPr>
          <p:cNvPr id="171031" name="Rectangle 24"/>
          <p:cNvSpPr>
            <a:spLocks noChangeArrowheads="1"/>
          </p:cNvSpPr>
          <p:nvPr/>
        </p:nvSpPr>
        <p:spPr bwMode="auto">
          <a:xfrm>
            <a:off x="1576388"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30</a:t>
            </a:r>
            <a:r>
              <a:rPr kumimoji="1" lang="zh-CN" altLang="en-US" sz="2000" b="1">
                <a:solidFill>
                  <a:srgbClr val="000000"/>
                </a:solidFill>
                <a:latin typeface="宋体" pitchFamily="2" charset="-122"/>
              </a:rPr>
              <a:t>分钟</a:t>
            </a:r>
            <a:r>
              <a:rPr kumimoji="1" lang="zh-CN" altLang="en-US">
                <a:solidFill>
                  <a:srgbClr val="000000"/>
                </a:solidFill>
              </a:rPr>
              <a:t> </a:t>
            </a:r>
          </a:p>
        </p:txBody>
      </p:sp>
      <p:sp>
        <p:nvSpPr>
          <p:cNvPr id="171032" name="Rectangle 25"/>
          <p:cNvSpPr>
            <a:spLocks noChangeArrowheads="1"/>
          </p:cNvSpPr>
          <p:nvPr/>
        </p:nvSpPr>
        <p:spPr bwMode="auto">
          <a:xfrm>
            <a:off x="411163" y="3384550"/>
            <a:ext cx="116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服务时间</a:t>
            </a:r>
            <a:r>
              <a:rPr kumimoji="1" lang="zh-CN" altLang="en-US" sz="2800" b="1">
                <a:solidFill>
                  <a:srgbClr val="000000"/>
                </a:solidFill>
              </a:rPr>
              <a:t> </a:t>
            </a:r>
          </a:p>
        </p:txBody>
      </p:sp>
      <p:sp>
        <p:nvSpPr>
          <p:cNvPr id="171033" name="Rectangle 26"/>
          <p:cNvSpPr>
            <a:spLocks noChangeArrowheads="1"/>
          </p:cNvSpPr>
          <p:nvPr/>
        </p:nvSpPr>
        <p:spPr bwMode="auto">
          <a:xfrm>
            <a:off x="7399338" y="2744788"/>
            <a:ext cx="11652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34" name="Rectangle 27"/>
          <p:cNvSpPr>
            <a:spLocks noChangeArrowheads="1"/>
          </p:cNvSpPr>
          <p:nvPr/>
        </p:nvSpPr>
        <p:spPr bwMode="auto">
          <a:xfrm>
            <a:off x="6235701"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10:15</a:t>
            </a:r>
            <a:r>
              <a:rPr kumimoji="1" lang="en-US" altLang="zh-CN" sz="2800" b="1">
                <a:solidFill>
                  <a:srgbClr val="000000"/>
                </a:solidFill>
              </a:rPr>
              <a:t> </a:t>
            </a:r>
          </a:p>
        </p:txBody>
      </p:sp>
      <p:sp>
        <p:nvSpPr>
          <p:cNvPr id="171035" name="Rectangle 28"/>
          <p:cNvSpPr>
            <a:spLocks noChangeArrowheads="1"/>
          </p:cNvSpPr>
          <p:nvPr/>
        </p:nvSpPr>
        <p:spPr bwMode="auto">
          <a:xfrm>
            <a:off x="5068888"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10:00</a:t>
            </a:r>
            <a:r>
              <a:rPr kumimoji="1" lang="en-US" altLang="zh-CN" sz="2800" b="1">
                <a:solidFill>
                  <a:srgbClr val="000000"/>
                </a:solidFill>
              </a:rPr>
              <a:t> </a:t>
            </a:r>
          </a:p>
        </p:txBody>
      </p:sp>
      <p:sp>
        <p:nvSpPr>
          <p:cNvPr id="171036" name="Rectangle 29"/>
          <p:cNvSpPr>
            <a:spLocks noChangeArrowheads="1"/>
          </p:cNvSpPr>
          <p:nvPr/>
        </p:nvSpPr>
        <p:spPr bwMode="auto">
          <a:xfrm>
            <a:off x="3906838" y="2744788"/>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dirty="0">
                <a:solidFill>
                  <a:srgbClr val="000000"/>
                </a:solidFill>
              </a:rPr>
              <a:t>9:30</a:t>
            </a:r>
            <a:r>
              <a:rPr kumimoji="1" lang="en-US" altLang="zh-CN" sz="2800" b="1" dirty="0">
                <a:solidFill>
                  <a:srgbClr val="000000"/>
                </a:solidFill>
              </a:rPr>
              <a:t> </a:t>
            </a:r>
          </a:p>
        </p:txBody>
      </p:sp>
      <p:sp>
        <p:nvSpPr>
          <p:cNvPr id="171037" name="Rectangle 30"/>
          <p:cNvSpPr>
            <a:spLocks noChangeArrowheads="1"/>
          </p:cNvSpPr>
          <p:nvPr/>
        </p:nvSpPr>
        <p:spPr bwMode="auto">
          <a:xfrm>
            <a:off x="2740026"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9:10</a:t>
            </a:r>
            <a:r>
              <a:rPr kumimoji="1" lang="en-US" altLang="zh-CN" sz="2800" b="1">
                <a:solidFill>
                  <a:srgbClr val="000000"/>
                </a:solidFill>
              </a:rPr>
              <a:t> </a:t>
            </a:r>
          </a:p>
        </p:txBody>
      </p:sp>
      <p:sp>
        <p:nvSpPr>
          <p:cNvPr id="171038" name="Rectangle 31"/>
          <p:cNvSpPr>
            <a:spLocks noChangeArrowheads="1"/>
          </p:cNvSpPr>
          <p:nvPr/>
        </p:nvSpPr>
        <p:spPr bwMode="auto">
          <a:xfrm>
            <a:off x="1576388"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9:00</a:t>
            </a:r>
            <a:r>
              <a:rPr kumimoji="1" lang="en-US" altLang="zh-CN" sz="2800" b="1">
                <a:solidFill>
                  <a:srgbClr val="000000"/>
                </a:solidFill>
              </a:rPr>
              <a:t> </a:t>
            </a:r>
          </a:p>
        </p:txBody>
      </p:sp>
      <p:sp>
        <p:nvSpPr>
          <p:cNvPr id="171039" name="Rectangle 32"/>
          <p:cNvSpPr>
            <a:spLocks noChangeArrowheads="1"/>
          </p:cNvSpPr>
          <p:nvPr/>
        </p:nvSpPr>
        <p:spPr bwMode="auto">
          <a:xfrm>
            <a:off x="411163" y="2744788"/>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到达时间</a:t>
            </a:r>
            <a:r>
              <a:rPr kumimoji="1" lang="zh-CN" altLang="en-US" sz="2800" b="1">
                <a:solidFill>
                  <a:srgbClr val="000000"/>
                </a:solidFill>
              </a:rPr>
              <a:t> </a:t>
            </a:r>
          </a:p>
        </p:txBody>
      </p:sp>
      <p:sp>
        <p:nvSpPr>
          <p:cNvPr id="171040" name="Rectangle 33"/>
          <p:cNvSpPr>
            <a:spLocks noChangeArrowheads="1"/>
          </p:cNvSpPr>
          <p:nvPr/>
        </p:nvSpPr>
        <p:spPr bwMode="auto">
          <a:xfrm>
            <a:off x="7399338"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400" b="1">
                <a:solidFill>
                  <a:srgbClr val="000000"/>
                </a:solidFill>
                <a:latin typeface="宋体" pitchFamily="2" charset="-122"/>
              </a:rPr>
              <a:t>平</a:t>
            </a:r>
            <a:r>
              <a:rPr kumimoji="1" lang="zh-CN" altLang="en-US" sz="2400" b="1">
                <a:solidFill>
                  <a:srgbClr val="000000"/>
                </a:solidFill>
              </a:rPr>
              <a:t>  </a:t>
            </a:r>
            <a:r>
              <a:rPr kumimoji="1" lang="zh-CN" altLang="en-US" sz="2400" b="1">
                <a:solidFill>
                  <a:srgbClr val="000000"/>
                </a:solidFill>
                <a:latin typeface="宋体" pitchFamily="2" charset="-122"/>
              </a:rPr>
              <a:t>均</a:t>
            </a:r>
            <a:r>
              <a:rPr kumimoji="1" lang="zh-CN" altLang="en-US" sz="2400">
                <a:solidFill>
                  <a:srgbClr val="000000"/>
                </a:solidFill>
              </a:rPr>
              <a:t> </a:t>
            </a:r>
          </a:p>
        </p:txBody>
      </p:sp>
      <p:sp>
        <p:nvSpPr>
          <p:cNvPr id="171041" name="Rectangle 34"/>
          <p:cNvSpPr>
            <a:spLocks noChangeArrowheads="1"/>
          </p:cNvSpPr>
          <p:nvPr/>
        </p:nvSpPr>
        <p:spPr bwMode="auto">
          <a:xfrm>
            <a:off x="6235701"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E</a:t>
            </a:r>
          </a:p>
        </p:txBody>
      </p:sp>
      <p:sp>
        <p:nvSpPr>
          <p:cNvPr id="171042" name="Rectangle 35"/>
          <p:cNvSpPr>
            <a:spLocks noChangeArrowheads="1"/>
          </p:cNvSpPr>
          <p:nvPr/>
        </p:nvSpPr>
        <p:spPr bwMode="auto">
          <a:xfrm>
            <a:off x="5068888"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D</a:t>
            </a:r>
          </a:p>
        </p:txBody>
      </p:sp>
      <p:sp>
        <p:nvSpPr>
          <p:cNvPr id="171043" name="Rectangle 36"/>
          <p:cNvSpPr>
            <a:spLocks noChangeArrowheads="1"/>
          </p:cNvSpPr>
          <p:nvPr/>
        </p:nvSpPr>
        <p:spPr bwMode="auto">
          <a:xfrm>
            <a:off x="3906838" y="2105025"/>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C</a:t>
            </a:r>
          </a:p>
        </p:txBody>
      </p:sp>
      <p:sp>
        <p:nvSpPr>
          <p:cNvPr id="171044" name="Rectangle 37"/>
          <p:cNvSpPr>
            <a:spLocks noChangeArrowheads="1"/>
          </p:cNvSpPr>
          <p:nvPr/>
        </p:nvSpPr>
        <p:spPr bwMode="auto">
          <a:xfrm>
            <a:off x="2740026"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B</a:t>
            </a:r>
          </a:p>
        </p:txBody>
      </p:sp>
      <p:sp>
        <p:nvSpPr>
          <p:cNvPr id="171045" name="Rectangle 38"/>
          <p:cNvSpPr>
            <a:spLocks noChangeArrowheads="1"/>
          </p:cNvSpPr>
          <p:nvPr/>
        </p:nvSpPr>
        <p:spPr bwMode="auto">
          <a:xfrm>
            <a:off x="1576388"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A</a:t>
            </a:r>
          </a:p>
        </p:txBody>
      </p:sp>
      <p:sp>
        <p:nvSpPr>
          <p:cNvPr id="171046" name="Rectangle 39"/>
          <p:cNvSpPr>
            <a:spLocks noChangeArrowheads="1"/>
          </p:cNvSpPr>
          <p:nvPr/>
        </p:nvSpPr>
        <p:spPr bwMode="auto">
          <a:xfrm>
            <a:off x="411163"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400" b="1">
                <a:solidFill>
                  <a:srgbClr val="000000"/>
                </a:solidFill>
                <a:latin typeface="宋体" pitchFamily="2" charset="-122"/>
              </a:rPr>
              <a:t>进程名</a:t>
            </a:r>
            <a:r>
              <a:rPr kumimoji="1" lang="zh-CN" altLang="en-US" sz="2400" b="1">
                <a:solidFill>
                  <a:srgbClr val="000000"/>
                </a:solidFill>
              </a:rPr>
              <a:t> </a:t>
            </a:r>
          </a:p>
        </p:txBody>
      </p:sp>
      <p:sp>
        <p:nvSpPr>
          <p:cNvPr id="171047" name="Line 40"/>
          <p:cNvSpPr>
            <a:spLocks noChangeShapeType="1"/>
          </p:cNvSpPr>
          <p:nvPr/>
        </p:nvSpPr>
        <p:spPr bwMode="auto">
          <a:xfrm>
            <a:off x="411163" y="2744788"/>
            <a:ext cx="81534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8" name="Line 41"/>
          <p:cNvSpPr>
            <a:spLocks noChangeShapeType="1"/>
          </p:cNvSpPr>
          <p:nvPr/>
        </p:nvSpPr>
        <p:spPr bwMode="auto">
          <a:xfrm>
            <a:off x="411163" y="3384550"/>
            <a:ext cx="69881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9" name="Line 42"/>
          <p:cNvSpPr>
            <a:spLocks noChangeShapeType="1"/>
          </p:cNvSpPr>
          <p:nvPr/>
        </p:nvSpPr>
        <p:spPr bwMode="auto">
          <a:xfrm>
            <a:off x="411163" y="4025900"/>
            <a:ext cx="69881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0" name="Line 43"/>
          <p:cNvSpPr>
            <a:spLocks noChangeShapeType="1"/>
          </p:cNvSpPr>
          <p:nvPr/>
        </p:nvSpPr>
        <p:spPr bwMode="auto">
          <a:xfrm>
            <a:off x="411163" y="4665663"/>
            <a:ext cx="81534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1" name="Line 44"/>
          <p:cNvSpPr>
            <a:spLocks noChangeShapeType="1"/>
          </p:cNvSpPr>
          <p:nvPr/>
        </p:nvSpPr>
        <p:spPr bwMode="auto">
          <a:xfrm>
            <a:off x="411163" y="5305425"/>
            <a:ext cx="81534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2" name="Line 45"/>
          <p:cNvSpPr>
            <a:spLocks noChangeShapeType="1"/>
          </p:cNvSpPr>
          <p:nvPr/>
        </p:nvSpPr>
        <p:spPr bwMode="auto">
          <a:xfrm>
            <a:off x="411163" y="2105025"/>
            <a:ext cx="0" cy="3200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3" name="Line 46"/>
          <p:cNvSpPr>
            <a:spLocks noChangeShapeType="1"/>
          </p:cNvSpPr>
          <p:nvPr/>
        </p:nvSpPr>
        <p:spPr bwMode="auto">
          <a:xfrm>
            <a:off x="157638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4" name="Line 47"/>
          <p:cNvSpPr>
            <a:spLocks noChangeShapeType="1"/>
          </p:cNvSpPr>
          <p:nvPr/>
        </p:nvSpPr>
        <p:spPr bwMode="auto">
          <a:xfrm>
            <a:off x="2740026"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5" name="Line 48"/>
          <p:cNvSpPr>
            <a:spLocks noChangeShapeType="1"/>
          </p:cNvSpPr>
          <p:nvPr/>
        </p:nvSpPr>
        <p:spPr bwMode="auto">
          <a:xfrm>
            <a:off x="390683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6" name="Line 49"/>
          <p:cNvSpPr>
            <a:spLocks noChangeShapeType="1"/>
          </p:cNvSpPr>
          <p:nvPr/>
        </p:nvSpPr>
        <p:spPr bwMode="auto">
          <a:xfrm>
            <a:off x="506888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7" name="Line 50"/>
          <p:cNvSpPr>
            <a:spLocks noChangeShapeType="1"/>
          </p:cNvSpPr>
          <p:nvPr/>
        </p:nvSpPr>
        <p:spPr bwMode="auto">
          <a:xfrm>
            <a:off x="6235701"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8" name="Line 51"/>
          <p:cNvSpPr>
            <a:spLocks noChangeShapeType="1"/>
          </p:cNvSpPr>
          <p:nvPr/>
        </p:nvSpPr>
        <p:spPr bwMode="auto">
          <a:xfrm>
            <a:off x="739933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9" name="Line 52"/>
          <p:cNvSpPr>
            <a:spLocks noChangeShapeType="1"/>
          </p:cNvSpPr>
          <p:nvPr/>
        </p:nvSpPr>
        <p:spPr bwMode="auto">
          <a:xfrm>
            <a:off x="8564563" y="2105025"/>
            <a:ext cx="0" cy="3200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0" name="Line 53"/>
          <p:cNvSpPr>
            <a:spLocks noChangeShapeType="1"/>
          </p:cNvSpPr>
          <p:nvPr/>
        </p:nvSpPr>
        <p:spPr bwMode="auto">
          <a:xfrm>
            <a:off x="2740026" y="2105025"/>
            <a:ext cx="116681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1" name="Line 54"/>
          <p:cNvSpPr>
            <a:spLocks noChangeShapeType="1"/>
          </p:cNvSpPr>
          <p:nvPr/>
        </p:nvSpPr>
        <p:spPr bwMode="auto">
          <a:xfrm>
            <a:off x="411163" y="2105025"/>
            <a:ext cx="232886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2" name="Line 55"/>
          <p:cNvSpPr>
            <a:spLocks noChangeShapeType="1"/>
          </p:cNvSpPr>
          <p:nvPr/>
        </p:nvSpPr>
        <p:spPr bwMode="auto">
          <a:xfrm>
            <a:off x="3906838" y="2105025"/>
            <a:ext cx="4657725"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3" name="Line 56"/>
          <p:cNvSpPr>
            <a:spLocks noChangeShapeType="1"/>
          </p:cNvSpPr>
          <p:nvPr/>
        </p:nvSpPr>
        <p:spPr bwMode="auto">
          <a:xfrm flipH="1">
            <a:off x="7421563" y="2714625"/>
            <a:ext cx="11430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4" name="Line 57"/>
          <p:cNvSpPr>
            <a:spLocks noChangeShapeType="1"/>
          </p:cNvSpPr>
          <p:nvPr/>
        </p:nvSpPr>
        <p:spPr bwMode="auto">
          <a:xfrm>
            <a:off x="7421563" y="2714625"/>
            <a:ext cx="10668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5" name="Text Box 58"/>
          <p:cNvSpPr txBox="1">
            <a:spLocks noChangeArrowheads="1"/>
          </p:cNvSpPr>
          <p:nvPr/>
        </p:nvSpPr>
        <p:spPr bwMode="auto">
          <a:xfrm>
            <a:off x="1649413" y="4125913"/>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9:30</a:t>
            </a:r>
            <a:endParaRPr lang="en-US" altLang="zh-CN" sz="2000" b="1" dirty="0">
              <a:solidFill>
                <a:srgbClr val="000000"/>
              </a:solidFill>
            </a:endParaRPr>
          </a:p>
        </p:txBody>
      </p:sp>
      <p:sp>
        <p:nvSpPr>
          <p:cNvPr id="171066" name="Text Box 59"/>
          <p:cNvSpPr txBox="1">
            <a:spLocks noChangeArrowheads="1"/>
          </p:cNvSpPr>
          <p:nvPr/>
        </p:nvSpPr>
        <p:spPr bwMode="auto">
          <a:xfrm>
            <a:off x="1670051" y="4768850"/>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rPr>
              <a:t>30</a:t>
            </a:r>
            <a:r>
              <a:rPr lang="zh-CN" altLang="en-US" sz="2000" b="1" dirty="0">
                <a:solidFill>
                  <a:srgbClr val="000000"/>
                </a:solidFill>
              </a:rPr>
              <a:t>分钟</a:t>
            </a:r>
          </a:p>
        </p:txBody>
      </p:sp>
      <p:sp>
        <p:nvSpPr>
          <p:cNvPr id="171067" name="Text Box 60"/>
          <p:cNvSpPr txBox="1">
            <a:spLocks noChangeArrowheads="1"/>
          </p:cNvSpPr>
          <p:nvPr/>
        </p:nvSpPr>
        <p:spPr bwMode="auto">
          <a:xfrm>
            <a:off x="3937001" y="40989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9:40</a:t>
            </a:r>
          </a:p>
        </p:txBody>
      </p:sp>
      <p:sp>
        <p:nvSpPr>
          <p:cNvPr id="171068" name="Text Box 61"/>
          <p:cNvSpPr txBox="1">
            <a:spLocks noChangeArrowheads="1"/>
          </p:cNvSpPr>
          <p:nvPr/>
        </p:nvSpPr>
        <p:spPr bwMode="auto">
          <a:xfrm>
            <a:off x="3922713" y="4805363"/>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a:t>
            </a:r>
            <a:r>
              <a:rPr lang="zh-CN" altLang="en-US" sz="2000" b="1" dirty="0">
                <a:solidFill>
                  <a:srgbClr val="000000"/>
                </a:solidFill>
              </a:rPr>
              <a:t>分钟</a:t>
            </a:r>
          </a:p>
        </p:txBody>
      </p:sp>
      <p:sp>
        <p:nvSpPr>
          <p:cNvPr id="171069" name="Text Box 62"/>
          <p:cNvSpPr txBox="1">
            <a:spLocks noChangeArrowheads="1"/>
          </p:cNvSpPr>
          <p:nvPr/>
        </p:nvSpPr>
        <p:spPr bwMode="auto">
          <a:xfrm>
            <a:off x="2814638" y="4111625"/>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10:40</a:t>
            </a:r>
          </a:p>
        </p:txBody>
      </p:sp>
      <p:sp>
        <p:nvSpPr>
          <p:cNvPr id="171070" name="Text Box 63"/>
          <p:cNvSpPr txBox="1">
            <a:spLocks noChangeArrowheads="1"/>
          </p:cNvSpPr>
          <p:nvPr/>
        </p:nvSpPr>
        <p:spPr bwMode="auto">
          <a:xfrm>
            <a:off x="2814638" y="4792663"/>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90</a:t>
            </a:r>
            <a:r>
              <a:rPr lang="zh-CN" altLang="en-US" sz="2000" b="1" dirty="0">
                <a:solidFill>
                  <a:srgbClr val="000000"/>
                </a:solidFill>
              </a:rPr>
              <a:t>分钟</a:t>
            </a:r>
          </a:p>
        </p:txBody>
      </p:sp>
      <p:sp>
        <p:nvSpPr>
          <p:cNvPr id="171071" name="Text Box 64"/>
          <p:cNvSpPr txBox="1">
            <a:spLocks noChangeArrowheads="1"/>
          </p:cNvSpPr>
          <p:nvPr/>
        </p:nvSpPr>
        <p:spPr bwMode="auto">
          <a:xfrm>
            <a:off x="6264276" y="4125913"/>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11:00</a:t>
            </a:r>
          </a:p>
        </p:txBody>
      </p:sp>
      <p:sp>
        <p:nvSpPr>
          <p:cNvPr id="171072" name="Text Box 65"/>
          <p:cNvSpPr txBox="1">
            <a:spLocks noChangeArrowheads="1"/>
          </p:cNvSpPr>
          <p:nvPr/>
        </p:nvSpPr>
        <p:spPr bwMode="auto">
          <a:xfrm>
            <a:off x="6278563" y="4791075"/>
            <a:ext cx="1039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45</a:t>
            </a:r>
            <a:r>
              <a:rPr lang="zh-CN" altLang="en-US" sz="2000" b="1" dirty="0">
                <a:solidFill>
                  <a:srgbClr val="000000"/>
                </a:solidFill>
              </a:rPr>
              <a:t>分钟</a:t>
            </a:r>
          </a:p>
        </p:txBody>
      </p:sp>
      <p:sp>
        <p:nvSpPr>
          <p:cNvPr id="171073" name="Text Box 66"/>
          <p:cNvSpPr txBox="1">
            <a:spLocks noChangeArrowheads="1"/>
          </p:cNvSpPr>
          <p:nvPr/>
        </p:nvSpPr>
        <p:spPr bwMode="auto">
          <a:xfrm>
            <a:off x="5157788" y="4125913"/>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11:50</a:t>
            </a:r>
          </a:p>
        </p:txBody>
      </p:sp>
      <p:sp>
        <p:nvSpPr>
          <p:cNvPr id="171074" name="Text Box 67"/>
          <p:cNvSpPr txBox="1">
            <a:spLocks noChangeArrowheads="1"/>
          </p:cNvSpPr>
          <p:nvPr/>
        </p:nvSpPr>
        <p:spPr bwMode="auto">
          <a:xfrm>
            <a:off x="5018088" y="48069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a:t>
            </a:r>
            <a:r>
              <a:rPr lang="zh-CN" altLang="en-US" sz="2000" b="1" dirty="0">
                <a:solidFill>
                  <a:srgbClr val="000000"/>
                </a:solidFill>
              </a:rPr>
              <a:t>分钟</a:t>
            </a:r>
          </a:p>
        </p:txBody>
      </p:sp>
      <p:sp>
        <p:nvSpPr>
          <p:cNvPr id="171075" name="Text Box 68"/>
          <p:cNvSpPr txBox="1">
            <a:spLocks noChangeArrowheads="1"/>
          </p:cNvSpPr>
          <p:nvPr/>
        </p:nvSpPr>
        <p:spPr bwMode="auto">
          <a:xfrm>
            <a:off x="7416801" y="4791075"/>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57</a:t>
            </a:r>
            <a:r>
              <a:rPr lang="zh-CN" altLang="en-US" sz="2000" b="1" dirty="0">
                <a:solidFill>
                  <a:srgbClr val="000000"/>
                </a:solidFill>
              </a:rPr>
              <a:t>分钟</a:t>
            </a:r>
            <a:endParaRPr lang="zh-CN" altLang="en-US" sz="2000" dirty="0">
              <a:solidFill>
                <a:srgbClr val="000000"/>
              </a:solidFill>
            </a:endParaRPr>
          </a:p>
        </p:txBody>
      </p:sp>
    </p:spTree>
    <p:extLst>
      <p:ext uri="{BB962C8B-B14F-4D97-AF65-F5344CB8AC3E}">
        <p14:creationId xmlns:p14="http://schemas.microsoft.com/office/powerpoint/2010/main" val="42936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1065"/>
                                        </p:tgtEl>
                                        <p:attrNameLst>
                                          <p:attrName>style.visibility</p:attrName>
                                        </p:attrNameLst>
                                      </p:cBhvr>
                                      <p:to>
                                        <p:strVal val="visible"/>
                                      </p:to>
                                    </p:set>
                                    <p:animEffect transition="in" filter="randombar(horizontal)">
                                      <p:cBhvr>
                                        <p:cTn id="7" dur="500"/>
                                        <p:tgtEl>
                                          <p:spTgt spid="1710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1067"/>
                                        </p:tgtEl>
                                        <p:attrNameLst>
                                          <p:attrName>style.visibility</p:attrName>
                                        </p:attrNameLst>
                                      </p:cBhvr>
                                      <p:to>
                                        <p:strVal val="visible"/>
                                      </p:to>
                                    </p:set>
                                    <p:animEffect transition="in" filter="randombar(horizontal)">
                                      <p:cBhvr>
                                        <p:cTn id="12" dur="500"/>
                                        <p:tgtEl>
                                          <p:spTgt spid="17106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1069"/>
                                        </p:tgtEl>
                                        <p:attrNameLst>
                                          <p:attrName>style.visibility</p:attrName>
                                        </p:attrNameLst>
                                      </p:cBhvr>
                                      <p:to>
                                        <p:strVal val="visible"/>
                                      </p:to>
                                    </p:set>
                                    <p:animEffect transition="in" filter="randombar(horizontal)">
                                      <p:cBhvr>
                                        <p:cTn id="17" dur="500"/>
                                        <p:tgtEl>
                                          <p:spTgt spid="17106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1071"/>
                                        </p:tgtEl>
                                        <p:attrNameLst>
                                          <p:attrName>style.visibility</p:attrName>
                                        </p:attrNameLst>
                                      </p:cBhvr>
                                      <p:to>
                                        <p:strVal val="visible"/>
                                      </p:to>
                                    </p:set>
                                    <p:animEffect transition="in" filter="randombar(horizontal)">
                                      <p:cBhvr>
                                        <p:cTn id="22" dur="500"/>
                                        <p:tgtEl>
                                          <p:spTgt spid="17107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71073"/>
                                        </p:tgtEl>
                                        <p:attrNameLst>
                                          <p:attrName>style.visibility</p:attrName>
                                        </p:attrNameLst>
                                      </p:cBhvr>
                                      <p:to>
                                        <p:strVal val="visible"/>
                                      </p:to>
                                    </p:set>
                                    <p:animEffect transition="in" filter="randombar(horizontal)">
                                      <p:cBhvr>
                                        <p:cTn id="27" dur="500"/>
                                        <p:tgtEl>
                                          <p:spTgt spid="17107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71066"/>
                                        </p:tgtEl>
                                        <p:attrNameLst>
                                          <p:attrName>style.visibility</p:attrName>
                                        </p:attrNameLst>
                                      </p:cBhvr>
                                      <p:to>
                                        <p:strVal val="visible"/>
                                      </p:to>
                                    </p:set>
                                    <p:animEffect transition="in" filter="randombar(horizontal)">
                                      <p:cBhvr>
                                        <p:cTn id="32" dur="500"/>
                                        <p:tgtEl>
                                          <p:spTgt spid="17106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1070"/>
                                        </p:tgtEl>
                                        <p:attrNameLst>
                                          <p:attrName>style.visibility</p:attrName>
                                        </p:attrNameLst>
                                      </p:cBhvr>
                                      <p:to>
                                        <p:strVal val="visible"/>
                                      </p:to>
                                    </p:set>
                                    <p:animEffect transition="in" filter="randombar(horizontal)">
                                      <p:cBhvr>
                                        <p:cTn id="37" dur="500"/>
                                        <p:tgtEl>
                                          <p:spTgt spid="17107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1068"/>
                                        </p:tgtEl>
                                        <p:attrNameLst>
                                          <p:attrName>style.visibility</p:attrName>
                                        </p:attrNameLst>
                                      </p:cBhvr>
                                      <p:to>
                                        <p:strVal val="visible"/>
                                      </p:to>
                                    </p:set>
                                    <p:animEffect transition="in" filter="randombar(horizontal)">
                                      <p:cBhvr>
                                        <p:cTn id="42" dur="500"/>
                                        <p:tgtEl>
                                          <p:spTgt spid="17106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1074"/>
                                        </p:tgtEl>
                                        <p:attrNameLst>
                                          <p:attrName>style.visibility</p:attrName>
                                        </p:attrNameLst>
                                      </p:cBhvr>
                                      <p:to>
                                        <p:strVal val="visible"/>
                                      </p:to>
                                    </p:set>
                                    <p:animEffect transition="in" filter="randombar(horizontal)">
                                      <p:cBhvr>
                                        <p:cTn id="47" dur="500"/>
                                        <p:tgtEl>
                                          <p:spTgt spid="17107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71072"/>
                                        </p:tgtEl>
                                        <p:attrNameLst>
                                          <p:attrName>style.visibility</p:attrName>
                                        </p:attrNameLst>
                                      </p:cBhvr>
                                      <p:to>
                                        <p:strVal val="visible"/>
                                      </p:to>
                                    </p:set>
                                    <p:animEffect transition="in" filter="randombar(horizontal)">
                                      <p:cBhvr>
                                        <p:cTn id="52" dur="500"/>
                                        <p:tgtEl>
                                          <p:spTgt spid="17107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71075"/>
                                        </p:tgtEl>
                                        <p:attrNameLst>
                                          <p:attrName>style.visibility</p:attrName>
                                        </p:attrNameLst>
                                      </p:cBhvr>
                                      <p:to>
                                        <p:strVal val="visible"/>
                                      </p:to>
                                    </p:set>
                                    <p:animEffect transition="in" filter="randombar(horizontal)">
                                      <p:cBhvr>
                                        <p:cTn id="57" dur="500"/>
                                        <p:tgtEl>
                                          <p:spTgt spid="17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65" grpId="0"/>
      <p:bldP spid="171066" grpId="0"/>
      <p:bldP spid="171067" grpId="0"/>
      <p:bldP spid="171068" grpId="0"/>
      <p:bldP spid="171069" grpId="0"/>
      <p:bldP spid="171070" grpId="0"/>
      <p:bldP spid="171071" grpId="0"/>
      <p:bldP spid="171072" grpId="0"/>
      <p:bldP spid="171073" grpId="0"/>
      <p:bldP spid="171074" grpId="0"/>
      <p:bldP spid="1710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a:xfrm>
            <a:off x="554038" y="476672"/>
            <a:ext cx="8272463" cy="687388"/>
          </a:xfrm>
        </p:spPr>
        <p:txBody>
          <a:bodyPr>
            <a:noAutofit/>
          </a:bodyPr>
          <a:lstStyle/>
          <a:p>
            <a:r>
              <a:rPr lang="en-US" altLang="zh-CN" sz="4000"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p>
        </p:txBody>
      </p:sp>
      <p:sp>
        <p:nvSpPr>
          <p:cNvPr id="7" name="灯片编号占位符 5"/>
          <p:cNvSpPr>
            <a:spLocks noGrp="1"/>
          </p:cNvSpPr>
          <p:nvPr>
            <p:ph type="sldNum" sz="quarter" idx="12"/>
          </p:nvPr>
        </p:nvSpPr>
        <p:spPr/>
        <p:txBody>
          <a:bodyPr/>
          <a:lstStyle/>
          <a:p>
            <a:pPr>
              <a:defRPr/>
            </a:pPr>
            <a:fld id="{D14102D2-B396-4954-A36B-AE5A729703A9}" type="slidenum">
              <a:rPr lang="en-US" altLang="zh-CN"/>
              <a:pPr>
                <a:defRPr/>
              </a:pPr>
              <a:t>19</a:t>
            </a:fld>
            <a:endParaRPr lang="en-US" altLang="zh-CN"/>
          </a:p>
        </p:txBody>
      </p:sp>
      <p:sp>
        <p:nvSpPr>
          <p:cNvPr id="562182" name="Text Box 6"/>
          <p:cNvSpPr txBox="1">
            <a:spLocks noChangeArrowheads="1"/>
          </p:cNvSpPr>
          <p:nvPr/>
        </p:nvSpPr>
        <p:spPr bwMode="auto">
          <a:xfrm>
            <a:off x="323528" y="1595653"/>
            <a:ext cx="3973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latin typeface="Times New Roman" pitchFamily="18" charset="0"/>
              </a:rPr>
              <a:t>SJF</a:t>
            </a:r>
            <a:r>
              <a:rPr lang="zh-CN" altLang="en-US" sz="2800" b="1" dirty="0">
                <a:solidFill>
                  <a:srgbClr val="000066"/>
                </a:solidFill>
                <a:latin typeface="Times New Roman" pitchFamily="18" charset="0"/>
                <a:ea typeface="黑体" pitchFamily="2" charset="-122"/>
              </a:rPr>
              <a:t>调度算法</a:t>
            </a:r>
            <a:r>
              <a:rPr lang="zh-CN" altLang="en-US" sz="2800" b="1" dirty="0" smtClean="0">
                <a:solidFill>
                  <a:srgbClr val="000066"/>
                </a:solidFill>
                <a:latin typeface="Times New Roman" pitchFamily="18" charset="0"/>
                <a:ea typeface="黑体" pitchFamily="2" charset="-122"/>
              </a:rPr>
              <a:t>的优点</a:t>
            </a:r>
            <a:r>
              <a:rPr lang="zh-CN" altLang="en-US" sz="2800" b="1" dirty="0">
                <a:solidFill>
                  <a:srgbClr val="000066"/>
                </a:solidFill>
                <a:latin typeface="Times New Roman" pitchFamily="18" charset="0"/>
              </a:rPr>
              <a:t>：</a:t>
            </a:r>
            <a:endParaRPr lang="zh-CN" altLang="en-US" sz="2800" b="1" dirty="0">
              <a:solidFill>
                <a:srgbClr val="000000"/>
              </a:solidFill>
              <a:latin typeface="Times New Roman" pitchFamily="18" charset="0"/>
            </a:endParaRPr>
          </a:p>
        </p:txBody>
      </p:sp>
      <p:sp>
        <p:nvSpPr>
          <p:cNvPr id="562183" name="Text Box 7"/>
          <p:cNvSpPr txBox="1">
            <a:spLocks noChangeArrowheads="1"/>
          </p:cNvSpPr>
          <p:nvPr/>
        </p:nvSpPr>
        <p:spPr bwMode="auto">
          <a:xfrm>
            <a:off x="353456" y="2714223"/>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Times New Roman" pitchFamily="18" charset="0"/>
              </a:rPr>
              <a:t>SJF</a:t>
            </a:r>
            <a:r>
              <a:rPr lang="zh-CN" altLang="en-US" sz="3200" b="1" dirty="0">
                <a:solidFill>
                  <a:srgbClr val="000066"/>
                </a:solidFill>
                <a:latin typeface="Times New Roman" pitchFamily="18" charset="0"/>
                <a:ea typeface="黑体" pitchFamily="2" charset="-122"/>
              </a:rPr>
              <a:t>调度算法的缺点</a:t>
            </a:r>
            <a:r>
              <a:rPr lang="zh-CN" altLang="en-US" sz="3200" b="1" dirty="0">
                <a:solidFill>
                  <a:srgbClr val="000066"/>
                </a:solidFill>
                <a:latin typeface="Times New Roman" pitchFamily="18" charset="0"/>
              </a:rPr>
              <a:t>：</a:t>
            </a:r>
            <a:r>
              <a:rPr lang="zh-CN" altLang="en-US" sz="2800" b="1" dirty="0">
                <a:solidFill>
                  <a:srgbClr val="000066"/>
                </a:solidFill>
                <a:latin typeface="Times New Roman" pitchFamily="18" charset="0"/>
              </a:rPr>
              <a:t> </a:t>
            </a:r>
          </a:p>
        </p:txBody>
      </p:sp>
      <p:sp>
        <p:nvSpPr>
          <p:cNvPr id="562184" name="Text Box 8"/>
          <p:cNvSpPr txBox="1">
            <a:spLocks noChangeArrowheads="1"/>
          </p:cNvSpPr>
          <p:nvPr/>
        </p:nvSpPr>
        <p:spPr bwMode="auto">
          <a:xfrm>
            <a:off x="481013" y="3473450"/>
            <a:ext cx="80803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该算法对长作业不利</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长作业可能长期不被调度，甚至</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p>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未考虑作业的紧迫性，不能保证紧迫作业（进程）会被及时调度。 </a:t>
            </a:r>
          </a:p>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由于作业（进程）的长短只是根据用户所提供的估计时间而定的，致使该算法不一定能真正做到短作业优先调度。</a:t>
            </a:r>
            <a:r>
              <a:rPr lang="zh-CN" altLang="en-US" sz="2000" b="1" dirty="0">
                <a:solidFill>
                  <a:srgbClr val="000000"/>
                </a:solidFill>
                <a:latin typeface="宋体" pitchFamily="2" charset="-122"/>
              </a:rPr>
              <a:t> </a:t>
            </a:r>
            <a:r>
              <a:rPr lang="zh-CN" altLang="en-US" sz="2000" b="1" dirty="0">
                <a:solidFill>
                  <a:srgbClr val="000000"/>
                </a:solidFill>
              </a:rPr>
              <a:t> </a:t>
            </a:r>
          </a:p>
        </p:txBody>
      </p:sp>
      <p:sp>
        <p:nvSpPr>
          <p:cNvPr id="562185" name="Text Box 9"/>
          <p:cNvSpPr txBox="1">
            <a:spLocks noChangeArrowheads="1"/>
          </p:cNvSpPr>
          <p:nvPr/>
        </p:nvSpPr>
        <p:spPr bwMode="auto">
          <a:xfrm>
            <a:off x="3776663" y="1595653"/>
            <a:ext cx="47847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Times New Roman" pitchFamily="18" charset="0"/>
              </a:rPr>
              <a:t>当多个作业同时到达时，</a:t>
            </a:r>
            <a:r>
              <a:rPr lang="en-US" altLang="zh-CN" sz="2800" b="1" dirty="0">
                <a:solidFill>
                  <a:srgbClr val="000000"/>
                </a:solidFill>
                <a:latin typeface="Times New Roman" pitchFamily="18" charset="0"/>
              </a:rPr>
              <a:t>SJF</a:t>
            </a:r>
            <a:r>
              <a:rPr lang="zh-CN" altLang="en-US" sz="2800" b="1" dirty="0">
                <a:solidFill>
                  <a:srgbClr val="000000"/>
                </a:solidFill>
                <a:latin typeface="Times New Roman" pitchFamily="18" charset="0"/>
              </a:rPr>
              <a:t>算法可使平均周转时间最短。</a:t>
            </a:r>
          </a:p>
        </p:txBody>
      </p:sp>
    </p:spTree>
    <p:extLst>
      <p:ext uri="{BB962C8B-B14F-4D97-AF65-F5344CB8AC3E}">
        <p14:creationId xmlns:p14="http://schemas.microsoft.com/office/powerpoint/2010/main" val="3196534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82"/>
                                        </p:tgtEl>
                                        <p:attrNameLst>
                                          <p:attrName>style.visibility</p:attrName>
                                        </p:attrNameLst>
                                      </p:cBhvr>
                                      <p:to>
                                        <p:strVal val="visible"/>
                                      </p:to>
                                    </p:set>
                                    <p:anim calcmode="lin" valueType="num">
                                      <p:cBhvr additive="base">
                                        <p:cTn id="7" dur="500" fill="hold"/>
                                        <p:tgtEl>
                                          <p:spTgt spid="562182"/>
                                        </p:tgtEl>
                                        <p:attrNameLst>
                                          <p:attrName>ppt_x</p:attrName>
                                        </p:attrNameLst>
                                      </p:cBhvr>
                                      <p:tavLst>
                                        <p:tav tm="0">
                                          <p:val>
                                            <p:strVal val="0-#ppt_w/2"/>
                                          </p:val>
                                        </p:tav>
                                        <p:tav tm="100000">
                                          <p:val>
                                            <p:strVal val="#ppt_x"/>
                                          </p:val>
                                        </p:tav>
                                      </p:tavLst>
                                    </p:anim>
                                    <p:anim calcmode="lin" valueType="num">
                                      <p:cBhvr additive="base">
                                        <p:cTn id="8" dur="500" fill="hold"/>
                                        <p:tgtEl>
                                          <p:spTgt spid="5621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62185"/>
                                        </p:tgtEl>
                                        <p:attrNameLst>
                                          <p:attrName>style.visibility</p:attrName>
                                        </p:attrNameLst>
                                      </p:cBhvr>
                                      <p:to>
                                        <p:strVal val="visible"/>
                                      </p:to>
                                    </p:set>
                                    <p:animEffect transition="in" filter="dissolve">
                                      <p:cBhvr>
                                        <p:cTn id="12" dur="500"/>
                                        <p:tgtEl>
                                          <p:spTgt spid="562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62183"/>
                                        </p:tgtEl>
                                        <p:attrNameLst>
                                          <p:attrName>style.visibility</p:attrName>
                                        </p:attrNameLst>
                                      </p:cBhvr>
                                      <p:to>
                                        <p:strVal val="visible"/>
                                      </p:to>
                                    </p:set>
                                    <p:anim calcmode="lin" valueType="num">
                                      <p:cBhvr additive="base">
                                        <p:cTn id="17" dur="500" fill="hold"/>
                                        <p:tgtEl>
                                          <p:spTgt spid="562183"/>
                                        </p:tgtEl>
                                        <p:attrNameLst>
                                          <p:attrName>ppt_x</p:attrName>
                                        </p:attrNameLst>
                                      </p:cBhvr>
                                      <p:tavLst>
                                        <p:tav tm="0">
                                          <p:val>
                                            <p:strVal val="0-#ppt_w/2"/>
                                          </p:val>
                                        </p:tav>
                                        <p:tav tm="100000">
                                          <p:val>
                                            <p:strVal val="#ppt_x"/>
                                          </p:val>
                                        </p:tav>
                                      </p:tavLst>
                                    </p:anim>
                                    <p:anim calcmode="lin" valueType="num">
                                      <p:cBhvr additive="base">
                                        <p:cTn id="18" dur="500" fill="hold"/>
                                        <p:tgtEl>
                                          <p:spTgt spid="56218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2184">
                                            <p:txEl>
                                              <p:pRg st="0" end="0"/>
                                            </p:txEl>
                                          </p:spTgt>
                                        </p:tgtEl>
                                        <p:attrNameLst>
                                          <p:attrName>style.visibility</p:attrName>
                                        </p:attrNameLst>
                                      </p:cBhvr>
                                      <p:to>
                                        <p:strVal val="visible"/>
                                      </p:to>
                                    </p:set>
                                    <p:animEffect transition="in" filter="wipe(up)">
                                      <p:cBhvr>
                                        <p:cTn id="23" dur="500"/>
                                        <p:tgtEl>
                                          <p:spTgt spid="56218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62184">
                                            <p:txEl>
                                              <p:pRg st="1" end="1"/>
                                            </p:txEl>
                                          </p:spTgt>
                                        </p:tgtEl>
                                        <p:attrNameLst>
                                          <p:attrName>style.visibility</p:attrName>
                                        </p:attrNameLst>
                                      </p:cBhvr>
                                      <p:to>
                                        <p:strVal val="visible"/>
                                      </p:to>
                                    </p:set>
                                    <p:animEffect transition="in" filter="wipe(up)">
                                      <p:cBhvr>
                                        <p:cTn id="28" dur="500"/>
                                        <p:tgtEl>
                                          <p:spTgt spid="56218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62184">
                                            <p:txEl>
                                              <p:pRg st="2" end="2"/>
                                            </p:txEl>
                                          </p:spTgt>
                                        </p:tgtEl>
                                        <p:attrNameLst>
                                          <p:attrName>style.visibility</p:attrName>
                                        </p:attrNameLst>
                                      </p:cBhvr>
                                      <p:to>
                                        <p:strVal val="visible"/>
                                      </p:to>
                                    </p:set>
                                    <p:animEffect transition="in" filter="wipe(up)">
                                      <p:cBhvr>
                                        <p:cTn id="33" dur="500"/>
                                        <p:tgtEl>
                                          <p:spTgt spid="5621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autoUpdateAnimBg="0"/>
      <p:bldP spid="562183" grpId="0" autoUpdateAnimBg="0"/>
      <p:bldP spid="562184" grpId="0" build="p" autoUpdateAnimBg="0"/>
      <p:bldP spid="56218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395536"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solidFill>
                  <a:srgbClr val="2F2F2F">
                    <a:lumMod val="75000"/>
                    <a:lumOff val="25000"/>
                  </a:srgbClr>
                </a:solidFill>
              </a:rPr>
              <a:pPr>
                <a:defRPr/>
              </a:pPr>
              <a:t>2</a:t>
            </a:fld>
            <a:endParaRPr lang="en-US" altLang="zh-CN">
              <a:solidFill>
                <a:srgbClr val="2F2F2F">
                  <a:lumMod val="75000"/>
                  <a:lumOff val="25000"/>
                </a:srgbClr>
              </a:solidFill>
            </a:endParaRPr>
          </a:p>
        </p:txBody>
      </p:sp>
      <p:sp>
        <p:nvSpPr>
          <p:cNvPr id="158724" name="Text Box 3"/>
          <p:cNvSpPr txBox="1">
            <a:spLocks noChangeArrowheads="1"/>
          </p:cNvSpPr>
          <p:nvPr/>
        </p:nvSpPr>
        <p:spPr bwMode="auto">
          <a:xfrm>
            <a:off x="827584" y="1772816"/>
            <a:ext cx="76009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600" b="1" dirty="0">
                <a:solidFill>
                  <a:srgbClr val="000000"/>
                </a:solidFill>
              </a:rPr>
              <a:t> </a:t>
            </a:r>
            <a:r>
              <a:rPr lang="zh-CN" altLang="en-US" sz="3600" b="1" dirty="0" smtClean="0">
                <a:solidFill>
                  <a:srgbClr val="000000"/>
                </a:solidFill>
              </a:rPr>
              <a:t>调度：实质是资源的分配。</a:t>
            </a:r>
            <a:endParaRPr lang="en-US" altLang="zh-CN" sz="3600" b="1" dirty="0" smtClean="0">
              <a:solidFill>
                <a:srgbClr val="000000"/>
              </a:solidFill>
            </a:endParaRPr>
          </a:p>
          <a:p>
            <a:pPr eaLnBrk="1" fontAlgn="base" hangingPunct="1">
              <a:spcBef>
                <a:spcPct val="50000"/>
              </a:spcBef>
              <a:spcAft>
                <a:spcPct val="0"/>
              </a:spcAft>
            </a:pPr>
            <a:r>
              <a:rPr lang="zh-CN" altLang="en-US" sz="3600" b="1" dirty="0" smtClean="0">
                <a:solidFill>
                  <a:srgbClr val="000000"/>
                </a:solidFill>
              </a:rPr>
              <a:t>处理机调度：对处理机资源进行分配。</a:t>
            </a:r>
            <a:r>
              <a:rPr lang="en-US" altLang="zh-CN" sz="3600" b="1" dirty="0" smtClean="0">
                <a:solidFill>
                  <a:srgbClr val="000000"/>
                </a:solidFill>
              </a:rPr>
              <a:t>       </a:t>
            </a:r>
            <a:r>
              <a:rPr lang="en-US" altLang="zh-CN" sz="3600" b="1" dirty="0" smtClean="0">
                <a:solidFill>
                  <a:srgbClr val="000000"/>
                </a:solidFill>
                <a:latin typeface="宋体" pitchFamily="2" charset="-122"/>
              </a:rPr>
              <a:t> </a:t>
            </a: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处理机调度算法</a:t>
            </a:r>
            <a:r>
              <a:rPr lang="en-US" altLang="zh-CN" sz="3600" b="1" dirty="0" smtClean="0">
                <a:solidFill>
                  <a:srgbClr val="000000"/>
                </a:solidFill>
                <a:latin typeface="宋体" pitchFamily="2" charset="-122"/>
              </a:rPr>
              <a:t>:</a:t>
            </a:r>
            <a:r>
              <a:rPr lang="zh-CN" altLang="en-US" sz="3600" b="1" dirty="0" smtClean="0">
                <a:solidFill>
                  <a:srgbClr val="000000"/>
                </a:solidFill>
                <a:latin typeface="宋体" pitchFamily="2" charset="-122"/>
              </a:rPr>
              <a:t>按照处理机分配策略对处理机进行分配。</a:t>
            </a:r>
            <a:endParaRPr lang="en-US" altLang="zh-CN" sz="3600" b="1" dirty="0" smtClean="0">
              <a:solidFill>
                <a:srgbClr val="000000"/>
              </a:solidFill>
              <a:latin typeface="宋体" pitchFamily="2" charset="-122"/>
            </a:endParaRP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处理机调度的层次：高级</a:t>
            </a:r>
            <a:r>
              <a:rPr lang="zh-CN" altLang="en-US" sz="3600" b="1" dirty="0">
                <a:solidFill>
                  <a:srgbClr val="000000"/>
                </a:solidFill>
                <a:latin typeface="宋体" pitchFamily="2" charset="-122"/>
              </a:rPr>
              <a:t>、中级和低级调度</a:t>
            </a:r>
            <a:r>
              <a:rPr lang="zh-CN" altLang="en-US" sz="3600" b="1" dirty="0">
                <a:solidFill>
                  <a:srgbClr val="000000"/>
                </a:solidFill>
              </a:rPr>
              <a:t> </a:t>
            </a:r>
          </a:p>
        </p:txBody>
      </p:sp>
    </p:spTree>
    <p:extLst>
      <p:ext uri="{BB962C8B-B14F-4D97-AF65-F5344CB8AC3E}">
        <p14:creationId xmlns:p14="http://schemas.microsoft.com/office/powerpoint/2010/main" val="3850840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a:xfrm>
            <a:off x="561617" y="476672"/>
            <a:ext cx="8272463" cy="620713"/>
          </a:xfrm>
        </p:spPr>
        <p:txBody>
          <a:bodyPr>
            <a:noAutofit/>
          </a:bodyPr>
          <a:lstStyle/>
          <a:p>
            <a:pPr eaLnBrk="1" hangingPunct="1"/>
            <a:r>
              <a:rPr lang="en-US" altLang="zh-CN" sz="4000" dirty="0" smtClean="0">
                <a:solidFill>
                  <a:schemeClr val="tx1"/>
                </a:solidFill>
              </a:rPr>
              <a:t>3.3.3   </a:t>
            </a:r>
            <a:r>
              <a:rPr lang="zh-CN" altLang="en-US" sz="4000" b="1" dirty="0" smtClean="0">
                <a:solidFill>
                  <a:schemeClr val="tx1"/>
                </a:solidFill>
                <a:latin typeface="楷体_GB2312" pitchFamily="49" charset="-122"/>
                <a:ea typeface="楷体_GB2312" pitchFamily="49" charset="-122"/>
              </a:rPr>
              <a:t>高优先权优先调度算法</a:t>
            </a:r>
            <a:r>
              <a:rPr lang="zh-CN" altLang="en-US" sz="4000" b="1" dirty="0" smtClean="0">
                <a:solidFill>
                  <a:schemeClr val="tx1"/>
                </a:solidFill>
              </a:rPr>
              <a:t> </a:t>
            </a:r>
          </a:p>
        </p:txBody>
      </p:sp>
      <p:sp>
        <p:nvSpPr>
          <p:cNvPr id="9" name="灯片编号占位符 5"/>
          <p:cNvSpPr>
            <a:spLocks noGrp="1"/>
          </p:cNvSpPr>
          <p:nvPr>
            <p:ph type="sldNum" sz="quarter" idx="12"/>
          </p:nvPr>
        </p:nvSpPr>
        <p:spPr/>
        <p:txBody>
          <a:bodyPr/>
          <a:lstStyle/>
          <a:p>
            <a:pPr>
              <a:defRPr/>
            </a:pPr>
            <a:fld id="{0A162F29-423F-4EE5-8F93-D44C0C4DC97A}" type="slidenum">
              <a:rPr lang="en-US" altLang="zh-CN"/>
              <a:pPr>
                <a:defRPr/>
              </a:pPr>
              <a:t>20</a:t>
            </a:fld>
            <a:endParaRPr lang="en-US" altLang="zh-CN"/>
          </a:p>
        </p:txBody>
      </p:sp>
      <p:sp>
        <p:nvSpPr>
          <p:cNvPr id="173060" name="Text Box 3"/>
          <p:cNvSpPr txBox="1">
            <a:spLocks noChangeArrowheads="1"/>
          </p:cNvSpPr>
          <p:nvPr/>
        </p:nvSpPr>
        <p:spPr bwMode="auto">
          <a:xfrm>
            <a:off x="525463" y="1420019"/>
            <a:ext cx="827881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引入的目的：</a:t>
            </a:r>
          </a:p>
          <a:p>
            <a:pPr eaLnBrk="1" fontAlgn="base" hangingPunct="1">
              <a:spcBef>
                <a:spcPct val="0"/>
              </a:spcBef>
              <a:spcAft>
                <a:spcPct val="0"/>
              </a:spcAft>
            </a:pPr>
            <a:r>
              <a:rPr lang="zh-CN" altLang="en-US" b="1" dirty="0">
                <a:solidFill>
                  <a:srgbClr val="000000"/>
                </a:solidFill>
                <a:latin typeface="宋体" pitchFamily="2" charset="-122"/>
              </a:rPr>
              <a:t>为了照顾紧迫型作业，使之在进入系统后便获得优先处理。 </a:t>
            </a:r>
          </a:p>
        </p:txBody>
      </p:sp>
      <p:sp>
        <p:nvSpPr>
          <p:cNvPr id="209924" name="Text Box 4"/>
          <p:cNvSpPr txBox="1">
            <a:spLocks noChangeArrowheads="1"/>
          </p:cNvSpPr>
          <p:nvPr/>
        </p:nvSpPr>
        <p:spPr bwMode="auto">
          <a:xfrm>
            <a:off x="525463" y="4467225"/>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优先权作业调度</a:t>
            </a:r>
            <a:r>
              <a:rPr lang="en-US" altLang="zh-CN" b="1">
                <a:solidFill>
                  <a:srgbClr val="000000"/>
                </a:solidFill>
                <a:latin typeface="Times New Roman" pitchFamily="18" charset="0"/>
              </a:rPr>
              <a:t>——</a:t>
            </a:r>
            <a:r>
              <a:rPr lang="en-US" altLang="zh-CN" b="1">
                <a:solidFill>
                  <a:srgbClr val="000000"/>
                </a:solidFill>
              </a:rPr>
              <a:t> </a:t>
            </a:r>
          </a:p>
        </p:txBody>
      </p:sp>
      <p:sp>
        <p:nvSpPr>
          <p:cNvPr id="209925" name="Text Box 5"/>
          <p:cNvSpPr txBox="1">
            <a:spLocks noChangeArrowheads="1"/>
          </p:cNvSpPr>
          <p:nvPr/>
        </p:nvSpPr>
        <p:spPr bwMode="auto">
          <a:xfrm>
            <a:off x="3646488" y="4513262"/>
            <a:ext cx="5022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系统从后备中选择一个或几个优先权最高的作业，将它调入内存运行。</a:t>
            </a:r>
            <a:r>
              <a:rPr lang="zh-CN" altLang="en-US" b="1" dirty="0">
                <a:solidFill>
                  <a:srgbClr val="000000"/>
                </a:solidFill>
              </a:rPr>
              <a:t> </a:t>
            </a:r>
          </a:p>
        </p:txBody>
      </p:sp>
      <p:sp>
        <p:nvSpPr>
          <p:cNvPr id="209926" name="Text Box 6"/>
          <p:cNvSpPr txBox="1">
            <a:spLocks noChangeArrowheads="1"/>
          </p:cNvSpPr>
          <p:nvPr/>
        </p:nvSpPr>
        <p:spPr bwMode="auto">
          <a:xfrm>
            <a:off x="525463" y="5534907"/>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优先权进程调度</a:t>
            </a:r>
            <a:r>
              <a:rPr lang="en-US" altLang="zh-CN" b="1" dirty="0">
                <a:solidFill>
                  <a:srgbClr val="000000"/>
                </a:solidFill>
                <a:latin typeface="Times New Roman" pitchFamily="18" charset="0"/>
              </a:rPr>
              <a:t>——</a:t>
            </a:r>
            <a:r>
              <a:rPr lang="en-US" altLang="zh-CN" b="1" dirty="0">
                <a:solidFill>
                  <a:srgbClr val="000000"/>
                </a:solidFill>
              </a:rPr>
              <a:t> </a:t>
            </a:r>
          </a:p>
        </p:txBody>
      </p:sp>
      <p:sp>
        <p:nvSpPr>
          <p:cNvPr id="209927" name="Text Box 7"/>
          <p:cNvSpPr txBox="1">
            <a:spLocks noChangeArrowheads="1"/>
          </p:cNvSpPr>
          <p:nvPr/>
        </p:nvSpPr>
        <p:spPr bwMode="auto">
          <a:xfrm>
            <a:off x="3506788" y="5580944"/>
            <a:ext cx="5222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系统将处理机分配给就绪队列中一个优先权最高的进程。</a:t>
            </a:r>
            <a:r>
              <a:rPr lang="zh-CN" altLang="en-US" b="1" dirty="0">
                <a:solidFill>
                  <a:srgbClr val="000000"/>
                </a:solidFill>
              </a:rPr>
              <a:t> </a:t>
            </a:r>
          </a:p>
        </p:txBody>
      </p:sp>
      <p:sp>
        <p:nvSpPr>
          <p:cNvPr id="209928" name="Text Box 8"/>
          <p:cNvSpPr txBox="1">
            <a:spLocks noChangeArrowheads="1"/>
          </p:cNvSpPr>
          <p:nvPr/>
        </p:nvSpPr>
        <p:spPr bwMode="auto">
          <a:xfrm>
            <a:off x="474663" y="2564904"/>
            <a:ext cx="82550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适用范围：</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批处理系统的作业调度</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多种操作系统的进程调度</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还适用于实时系统</a:t>
            </a:r>
            <a:r>
              <a:rPr lang="zh-CN" altLang="en-US" b="1" dirty="0">
                <a:solidFill>
                  <a:srgbClr val="000000"/>
                </a:solidFill>
              </a:rPr>
              <a:t> </a:t>
            </a:r>
          </a:p>
        </p:txBody>
      </p:sp>
    </p:spTree>
    <p:extLst>
      <p:ext uri="{BB962C8B-B14F-4D97-AF65-F5344CB8AC3E}">
        <p14:creationId xmlns:p14="http://schemas.microsoft.com/office/powerpoint/2010/main" val="1786417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9928">
                                            <p:txEl>
                                              <p:pRg st="0" end="0"/>
                                            </p:txEl>
                                          </p:spTgt>
                                        </p:tgtEl>
                                        <p:attrNameLst>
                                          <p:attrName>style.visibility</p:attrName>
                                        </p:attrNameLst>
                                      </p:cBhvr>
                                      <p:to>
                                        <p:strVal val="visible"/>
                                      </p:to>
                                    </p:set>
                                    <p:animEffect transition="in" filter="wipe(up)">
                                      <p:cBhvr>
                                        <p:cTn id="7" dur="500"/>
                                        <p:tgtEl>
                                          <p:spTgt spid="209928">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9928">
                                            <p:txEl>
                                              <p:pRg st="1" end="1"/>
                                            </p:txEl>
                                          </p:spTgt>
                                        </p:tgtEl>
                                        <p:attrNameLst>
                                          <p:attrName>style.visibility</p:attrName>
                                        </p:attrNameLst>
                                      </p:cBhvr>
                                      <p:to>
                                        <p:strVal val="visible"/>
                                      </p:to>
                                    </p:set>
                                    <p:animEffect transition="in" filter="wipe(up)">
                                      <p:cBhvr>
                                        <p:cTn id="11" dur="500"/>
                                        <p:tgtEl>
                                          <p:spTgt spid="209928">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9928">
                                            <p:txEl>
                                              <p:pRg st="2" end="2"/>
                                            </p:txEl>
                                          </p:spTgt>
                                        </p:tgtEl>
                                        <p:attrNameLst>
                                          <p:attrName>style.visibility</p:attrName>
                                        </p:attrNameLst>
                                      </p:cBhvr>
                                      <p:to>
                                        <p:strVal val="visible"/>
                                      </p:to>
                                    </p:set>
                                    <p:animEffect transition="in" filter="wipe(up)">
                                      <p:cBhvr>
                                        <p:cTn id="15" dur="500"/>
                                        <p:tgtEl>
                                          <p:spTgt spid="209928">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9928">
                                            <p:txEl>
                                              <p:pRg st="3" end="3"/>
                                            </p:txEl>
                                          </p:spTgt>
                                        </p:tgtEl>
                                        <p:attrNameLst>
                                          <p:attrName>style.visibility</p:attrName>
                                        </p:attrNameLst>
                                      </p:cBhvr>
                                      <p:to>
                                        <p:strVal val="visible"/>
                                      </p:to>
                                    </p:set>
                                    <p:animEffect transition="in" filter="wipe(up)">
                                      <p:cBhvr>
                                        <p:cTn id="19" dur="500"/>
                                        <p:tgtEl>
                                          <p:spTgt spid="209928">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9924"/>
                                        </p:tgtEl>
                                        <p:attrNameLst>
                                          <p:attrName>style.visibility</p:attrName>
                                        </p:attrNameLst>
                                      </p:cBhvr>
                                      <p:to>
                                        <p:strVal val="visible"/>
                                      </p:to>
                                    </p:set>
                                    <p:anim calcmode="lin" valueType="num">
                                      <p:cBhvr additive="base">
                                        <p:cTn id="24" dur="500" fill="hold"/>
                                        <p:tgtEl>
                                          <p:spTgt spid="209924"/>
                                        </p:tgtEl>
                                        <p:attrNameLst>
                                          <p:attrName>ppt_x</p:attrName>
                                        </p:attrNameLst>
                                      </p:cBhvr>
                                      <p:tavLst>
                                        <p:tav tm="0">
                                          <p:val>
                                            <p:strVal val="0-#ppt_w/2"/>
                                          </p:val>
                                        </p:tav>
                                        <p:tav tm="100000">
                                          <p:val>
                                            <p:strVal val="#ppt_x"/>
                                          </p:val>
                                        </p:tav>
                                      </p:tavLst>
                                    </p:anim>
                                    <p:anim calcmode="lin" valueType="num">
                                      <p:cBhvr additive="base">
                                        <p:cTn id="25" dur="500" fill="hold"/>
                                        <p:tgtEl>
                                          <p:spTgt spid="209924"/>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09925"/>
                                        </p:tgtEl>
                                        <p:attrNameLst>
                                          <p:attrName>style.visibility</p:attrName>
                                        </p:attrNameLst>
                                      </p:cBhvr>
                                      <p:to>
                                        <p:strVal val="visible"/>
                                      </p:to>
                                    </p:set>
                                    <p:animEffect transition="in" filter="dissolve">
                                      <p:cBhvr>
                                        <p:cTn id="29" dur="500"/>
                                        <p:tgtEl>
                                          <p:spTgt spid="2099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9926"/>
                                        </p:tgtEl>
                                        <p:attrNameLst>
                                          <p:attrName>style.visibility</p:attrName>
                                        </p:attrNameLst>
                                      </p:cBhvr>
                                      <p:to>
                                        <p:strVal val="visible"/>
                                      </p:to>
                                    </p:set>
                                    <p:anim calcmode="lin" valueType="num">
                                      <p:cBhvr additive="base">
                                        <p:cTn id="34" dur="500" fill="hold"/>
                                        <p:tgtEl>
                                          <p:spTgt spid="209926"/>
                                        </p:tgtEl>
                                        <p:attrNameLst>
                                          <p:attrName>ppt_x</p:attrName>
                                        </p:attrNameLst>
                                      </p:cBhvr>
                                      <p:tavLst>
                                        <p:tav tm="0">
                                          <p:val>
                                            <p:strVal val="0-#ppt_w/2"/>
                                          </p:val>
                                        </p:tav>
                                        <p:tav tm="100000">
                                          <p:val>
                                            <p:strVal val="#ppt_x"/>
                                          </p:val>
                                        </p:tav>
                                      </p:tavLst>
                                    </p:anim>
                                    <p:anim calcmode="lin" valueType="num">
                                      <p:cBhvr additive="base">
                                        <p:cTn id="35" dur="500" fill="hold"/>
                                        <p:tgtEl>
                                          <p:spTgt spid="209926"/>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9927"/>
                                        </p:tgtEl>
                                        <p:attrNameLst>
                                          <p:attrName>style.visibility</p:attrName>
                                        </p:attrNameLst>
                                      </p:cBhvr>
                                      <p:to>
                                        <p:strVal val="visible"/>
                                      </p:to>
                                    </p:set>
                                    <p:animEffect transition="in" filter="wipe(left)">
                                      <p:cBhvr>
                                        <p:cTn id="39" dur="500"/>
                                        <p:tgtEl>
                                          <p:spTgt spid="20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09925" grpId="0" autoUpdateAnimBg="0"/>
      <p:bldP spid="209926" grpId="0" autoUpdateAnimBg="0"/>
      <p:bldP spid="209927" grpId="0"/>
      <p:bldP spid="20992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602456" y="620688"/>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solidFill>
                  <a:srgbClr val="2F2F2F">
                    <a:lumMod val="75000"/>
                    <a:lumOff val="25000"/>
                  </a:srgbClr>
                </a:solidFill>
              </a:rPr>
              <a:pPr>
                <a:defRPr/>
              </a:pPr>
              <a:t>21</a:t>
            </a:fld>
            <a:endParaRPr lang="en-US" altLang="zh-CN">
              <a:solidFill>
                <a:srgbClr val="2F2F2F">
                  <a:lumMod val="75000"/>
                  <a:lumOff val="25000"/>
                </a:srgbClr>
              </a:solidFill>
            </a:endParaRPr>
          </a:p>
        </p:txBody>
      </p:sp>
      <p:sp>
        <p:nvSpPr>
          <p:cNvPr id="210947" name="Text Box 3"/>
          <p:cNvSpPr txBox="1">
            <a:spLocks noChangeArrowheads="1"/>
          </p:cNvSpPr>
          <p:nvPr/>
        </p:nvSpPr>
        <p:spPr bwMode="auto">
          <a:xfrm>
            <a:off x="699431" y="1844824"/>
            <a:ext cx="77533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66"/>
              </a:buClr>
              <a:buSzPct val="125000"/>
              <a:buFont typeface="Wingdings" pitchFamily="2" charset="2"/>
              <a:buChar char="§"/>
            </a:pPr>
            <a:r>
              <a:rPr lang="en-US" altLang="zh-CN" sz="2800" b="1" dirty="0">
                <a:solidFill>
                  <a:srgbClr val="000000"/>
                </a:solidFill>
                <a:latin typeface="宋体" pitchFamily="2" charset="-122"/>
              </a:rPr>
              <a:t> </a:t>
            </a:r>
            <a:r>
              <a:rPr lang="zh-CN" altLang="en-US" sz="3200" b="1" dirty="0">
                <a:solidFill>
                  <a:srgbClr val="000000"/>
                </a:solidFill>
                <a:latin typeface="宋体" pitchFamily="2" charset="-122"/>
              </a:rPr>
              <a:t>非抢占式优先权算法</a:t>
            </a:r>
            <a:r>
              <a:rPr lang="zh-CN" altLang="en-US" sz="3200" b="1" dirty="0">
                <a:solidFill>
                  <a:srgbClr val="000000"/>
                </a:solidFill>
              </a:rPr>
              <a:t> </a:t>
            </a:r>
          </a:p>
          <a:p>
            <a:pPr eaLnBrk="1" fontAlgn="base" hangingPunct="1">
              <a:spcBef>
                <a:spcPct val="0"/>
              </a:spcBef>
              <a:spcAft>
                <a:spcPct val="0"/>
              </a:spcAft>
              <a:buClr>
                <a:srgbClr val="000066"/>
              </a:buClr>
              <a:buSzPct val="125000"/>
              <a:buFont typeface="Wingdings" pitchFamily="2" charset="2"/>
              <a:buChar char="§"/>
            </a:pPr>
            <a:r>
              <a:rPr lang="zh-CN" altLang="en-US" sz="3200" b="1" dirty="0">
                <a:solidFill>
                  <a:srgbClr val="000000"/>
                </a:solidFill>
                <a:latin typeface="宋体" pitchFamily="2" charset="-122"/>
              </a:rPr>
              <a:t> 抢占式优先权算法</a:t>
            </a:r>
            <a:r>
              <a:rPr lang="zh-CN" altLang="en-US" sz="3200" b="1" dirty="0">
                <a:solidFill>
                  <a:srgbClr val="000000"/>
                </a:solidFill>
              </a:rPr>
              <a:t> </a:t>
            </a:r>
          </a:p>
        </p:txBody>
      </p:sp>
      <p:sp>
        <p:nvSpPr>
          <p:cNvPr id="210948" name="Text Box 4"/>
          <p:cNvSpPr txBox="1">
            <a:spLocks noChangeArrowheads="1"/>
          </p:cNvSpPr>
          <p:nvPr/>
        </p:nvSpPr>
        <p:spPr bwMode="auto">
          <a:xfrm>
            <a:off x="726945" y="3356992"/>
            <a:ext cx="5184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非抢占式优先权算法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p>
        </p:txBody>
      </p:sp>
      <p:sp>
        <p:nvSpPr>
          <p:cNvPr id="210949" name="Text Box 5"/>
          <p:cNvSpPr txBox="1">
            <a:spLocks noChangeArrowheads="1"/>
          </p:cNvSpPr>
          <p:nvPr/>
        </p:nvSpPr>
        <p:spPr bwMode="auto">
          <a:xfrm>
            <a:off x="726945" y="4221088"/>
            <a:ext cx="81549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系统一旦把处理机分配给就绪队列中优先权最高的进程后，该进程便一直执行下去，直到完成，或因发生某事件使该进程放弃处理机时，系统方可再将处理机重新分配给另一个优先权最高的进程。</a:t>
            </a:r>
            <a:r>
              <a:rPr lang="zh-CN" altLang="en-US" sz="2800" b="1" dirty="0">
                <a:solidFill>
                  <a:srgbClr val="000000"/>
                </a:solidFill>
              </a:rPr>
              <a:t> </a:t>
            </a:r>
          </a:p>
        </p:txBody>
      </p:sp>
    </p:spTree>
    <p:extLst>
      <p:ext uri="{BB962C8B-B14F-4D97-AF65-F5344CB8AC3E}">
        <p14:creationId xmlns:p14="http://schemas.microsoft.com/office/powerpoint/2010/main" val="987328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up)">
                                      <p:cBhvr>
                                        <p:cTn id="7" dur="500"/>
                                        <p:tgtEl>
                                          <p:spTgt spid="2109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animEffect transition="in" filter="wipe(up)">
                                      <p:cBhvr>
                                        <p:cTn id="11" dur="500"/>
                                        <p:tgtEl>
                                          <p:spTgt spid="2109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10948"/>
                                        </p:tgtEl>
                                        <p:attrNameLst>
                                          <p:attrName>style.visibility</p:attrName>
                                        </p:attrNameLst>
                                      </p:cBhvr>
                                      <p:to>
                                        <p:strVal val="visible"/>
                                      </p:to>
                                    </p:set>
                                    <p:anim calcmode="lin" valueType="num">
                                      <p:cBhvr additive="base">
                                        <p:cTn id="16" dur="500" fill="hold"/>
                                        <p:tgtEl>
                                          <p:spTgt spid="210948"/>
                                        </p:tgtEl>
                                        <p:attrNameLst>
                                          <p:attrName>ppt_x</p:attrName>
                                        </p:attrNameLst>
                                      </p:cBhvr>
                                      <p:tavLst>
                                        <p:tav tm="0">
                                          <p:val>
                                            <p:strVal val="0-#ppt_w/2"/>
                                          </p:val>
                                        </p:tav>
                                        <p:tav tm="100000">
                                          <p:val>
                                            <p:strVal val="#ppt_x"/>
                                          </p:val>
                                        </p:tav>
                                      </p:tavLst>
                                    </p:anim>
                                    <p:anim calcmode="lin" valueType="num">
                                      <p:cBhvr additive="base">
                                        <p:cTn id="17" dur="500" fill="hold"/>
                                        <p:tgtEl>
                                          <p:spTgt spid="210948"/>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0949"/>
                                        </p:tgtEl>
                                        <p:attrNameLst>
                                          <p:attrName>style.visibility</p:attrName>
                                        </p:attrNameLst>
                                      </p:cBhvr>
                                      <p:to>
                                        <p:strVal val="visible"/>
                                      </p:to>
                                    </p:set>
                                    <p:animEffect transition="in" filter="dissolve">
                                      <p:cBhvr>
                                        <p:cTn id="21"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P spid="210948" grpId="0" autoUpdateAnimBg="0"/>
      <p:bldP spid="2109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563563" y="692696"/>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pPr>
                <a:defRPr/>
              </a:pPr>
              <a:t>22</a:t>
            </a:fld>
            <a:endParaRPr lang="en-US" altLang="zh-CN"/>
          </a:p>
        </p:txBody>
      </p:sp>
      <p:sp>
        <p:nvSpPr>
          <p:cNvPr id="210950" name="Text Box 6"/>
          <p:cNvSpPr txBox="1">
            <a:spLocks noChangeArrowheads="1"/>
          </p:cNvSpPr>
          <p:nvPr/>
        </p:nvSpPr>
        <p:spPr bwMode="auto">
          <a:xfrm>
            <a:off x="701675" y="1844824"/>
            <a:ext cx="45904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p>
        </p:txBody>
      </p:sp>
      <p:sp>
        <p:nvSpPr>
          <p:cNvPr id="210951" name="Text Box 7"/>
          <p:cNvSpPr txBox="1">
            <a:spLocks noChangeArrowheads="1"/>
          </p:cNvSpPr>
          <p:nvPr/>
        </p:nvSpPr>
        <p:spPr bwMode="auto">
          <a:xfrm>
            <a:off x="563563" y="2636912"/>
            <a:ext cx="82915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系统把处理机分配给就绪队列中优先权最高的进程，使之执行，但在其执行期间，只要出现了另一个优先权更高的进程，系统就立即停止当前进程的执行，重新将处理机分配给新的优先权最高的进程。</a:t>
            </a:r>
            <a:r>
              <a:rPr lang="zh-CN" altLang="en-US" sz="2800" b="1" dirty="0">
                <a:solidFill>
                  <a:srgbClr val="000000"/>
                </a:solidFill>
              </a:rPr>
              <a:t> </a:t>
            </a:r>
          </a:p>
        </p:txBody>
      </p:sp>
      <p:sp>
        <p:nvSpPr>
          <p:cNvPr id="210952" name="Text Box 8"/>
          <p:cNvSpPr txBox="1">
            <a:spLocks noChangeArrowheads="1"/>
          </p:cNvSpPr>
          <p:nvPr/>
        </p:nvSpPr>
        <p:spPr bwMode="auto">
          <a:xfrm>
            <a:off x="593155" y="4941168"/>
            <a:ext cx="8091487" cy="138499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它能更好地满足紧迫作业的要求。常用于实时系统中，以及对实时性能要求较高的批处理系统和分时系统中。 </a:t>
            </a:r>
            <a:r>
              <a:rPr lang="zh-CN" altLang="en-US" sz="2800" b="1" dirty="0">
                <a:solidFill>
                  <a:srgbClr val="000000"/>
                </a:solidFill>
              </a:rPr>
              <a:t> </a:t>
            </a:r>
          </a:p>
        </p:txBody>
      </p:sp>
    </p:spTree>
    <p:extLst>
      <p:ext uri="{BB962C8B-B14F-4D97-AF65-F5344CB8AC3E}">
        <p14:creationId xmlns:p14="http://schemas.microsoft.com/office/powerpoint/2010/main" val="358827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additive="base">
                                        <p:cTn id="7" dur="500" fill="hold"/>
                                        <p:tgtEl>
                                          <p:spTgt spid="210950"/>
                                        </p:tgtEl>
                                        <p:attrNameLst>
                                          <p:attrName>ppt_x</p:attrName>
                                        </p:attrNameLst>
                                      </p:cBhvr>
                                      <p:tavLst>
                                        <p:tav tm="0">
                                          <p:val>
                                            <p:strVal val="0-#ppt_w/2"/>
                                          </p:val>
                                        </p:tav>
                                        <p:tav tm="100000">
                                          <p:val>
                                            <p:strVal val="#ppt_x"/>
                                          </p:val>
                                        </p:tav>
                                      </p:tavLst>
                                    </p:anim>
                                    <p:anim calcmode="lin" valueType="num">
                                      <p:cBhvr additive="base">
                                        <p:cTn id="8" dur="500" fill="hold"/>
                                        <p:tgtEl>
                                          <p:spTgt spid="2109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10951"/>
                                        </p:tgtEl>
                                        <p:attrNameLst>
                                          <p:attrName>style.visibility</p:attrName>
                                        </p:attrNameLst>
                                      </p:cBhvr>
                                      <p:to>
                                        <p:strVal val="visible"/>
                                      </p:to>
                                    </p:set>
                                    <p:animEffect transition="in" filter="dissolve">
                                      <p:cBhvr>
                                        <p:cTn id="12" dur="500"/>
                                        <p:tgtEl>
                                          <p:spTgt spid="210951"/>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0952"/>
                                        </p:tgtEl>
                                        <p:attrNameLst>
                                          <p:attrName>style.visibility</p:attrName>
                                        </p:attrNameLst>
                                      </p:cBhvr>
                                      <p:to>
                                        <p:strVal val="visible"/>
                                      </p:to>
                                    </p:set>
                                    <p:animEffect transition="in" filter="wipe(left)">
                                      <p:cBhvr>
                                        <p:cTn id="16"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utoUpdateAnimBg="0"/>
      <p:bldP spid="210951" grpId="0" autoUpdateAnimBg="0"/>
      <p:bldP spid="21095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67544"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pPr>
                <a:defRPr/>
              </a:pPr>
              <a:t>23</a:t>
            </a:fld>
            <a:endParaRPr lang="en-US" altLang="zh-CN"/>
          </a:p>
        </p:txBody>
      </p:sp>
      <p:sp>
        <p:nvSpPr>
          <p:cNvPr id="211971" name="Text Box 3"/>
          <p:cNvSpPr txBox="1">
            <a:spLocks noChangeArrowheads="1"/>
          </p:cNvSpPr>
          <p:nvPr/>
        </p:nvSpPr>
        <p:spPr bwMode="auto">
          <a:xfrm>
            <a:off x="558420" y="1916832"/>
            <a:ext cx="77406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en-US" altLang="zh-CN" sz="3200" b="1" dirty="0">
                <a:solidFill>
                  <a:srgbClr val="000000"/>
                </a:solidFill>
                <a:latin typeface="宋体" pitchFamily="2" charset="-122"/>
              </a:rPr>
              <a:t> </a:t>
            </a:r>
            <a:r>
              <a:rPr lang="zh-CN" altLang="en-US" sz="3200" b="1" dirty="0">
                <a:solidFill>
                  <a:srgbClr val="000000"/>
                </a:solidFill>
                <a:latin typeface="宋体" pitchFamily="2" charset="-122"/>
              </a:rPr>
              <a:t>静态优先权</a:t>
            </a:r>
          </a:p>
          <a:p>
            <a:pPr eaLnBrk="1" fontAlgn="base" hangingPunct="1">
              <a:spcBef>
                <a:spcPct val="0"/>
              </a:spcBef>
              <a:spcAft>
                <a:spcPct val="0"/>
              </a:spcAft>
              <a:buClr>
                <a:srgbClr val="0000FF"/>
              </a:buClr>
              <a:buSzPct val="125000"/>
              <a:buFont typeface="Wingdings" pitchFamily="2" charset="2"/>
              <a:buChar char="§"/>
            </a:pPr>
            <a:r>
              <a:rPr lang="zh-CN" altLang="en-US" sz="3200" b="1" dirty="0">
                <a:solidFill>
                  <a:srgbClr val="000000"/>
                </a:solidFill>
                <a:latin typeface="宋体" pitchFamily="2" charset="-122"/>
              </a:rPr>
              <a:t> 动态优先权 </a:t>
            </a:r>
            <a:r>
              <a:rPr lang="zh-CN" altLang="en-US" sz="3200" b="1" dirty="0">
                <a:solidFill>
                  <a:srgbClr val="000000"/>
                </a:solidFill>
              </a:rPr>
              <a:t> </a:t>
            </a:r>
          </a:p>
        </p:txBody>
      </p:sp>
      <p:sp>
        <p:nvSpPr>
          <p:cNvPr id="211972" name="Text Box 4"/>
          <p:cNvSpPr txBox="1">
            <a:spLocks noChangeArrowheads="1"/>
          </p:cNvSpPr>
          <p:nvPr/>
        </p:nvSpPr>
        <p:spPr bwMode="auto">
          <a:xfrm>
            <a:off x="558420" y="3356992"/>
            <a:ext cx="82169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000000"/>
                </a:solidFill>
                <a:latin typeface="楷体_GB2312" pitchFamily="49" charset="-122"/>
                <a:ea typeface="楷体_GB2312" pitchFamily="49" charset="-122"/>
              </a:rPr>
              <a:t>静态优先权</a:t>
            </a:r>
            <a:r>
              <a:rPr lang="zh-CN" altLang="en-US" sz="2800" b="1" dirty="0">
                <a:solidFill>
                  <a:srgbClr val="000000"/>
                </a:solidFill>
              </a:rPr>
              <a:t> </a:t>
            </a:r>
          </a:p>
          <a:p>
            <a:pPr eaLnBrk="1" fontAlgn="base" hangingPunct="1">
              <a:spcBef>
                <a:spcPct val="0"/>
              </a:spcBef>
              <a:spcAft>
                <a:spcPct val="0"/>
              </a:spcAft>
            </a:pPr>
            <a:r>
              <a:rPr lang="zh-CN" altLang="en-US" sz="2800" b="1" dirty="0">
                <a:solidFill>
                  <a:srgbClr val="000000"/>
                </a:solidFill>
                <a:latin typeface="宋体" pitchFamily="2" charset="-122"/>
              </a:rPr>
              <a:t>静态优先权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它是在创建进程时确定的，且在进程整个运行期间保持不变。</a:t>
            </a:r>
            <a:endParaRPr lang="zh-CN" altLang="en-US" sz="2800" b="1" dirty="0">
              <a:solidFill>
                <a:srgbClr val="000000"/>
              </a:solidFill>
            </a:endParaRPr>
          </a:p>
        </p:txBody>
      </p:sp>
      <p:sp>
        <p:nvSpPr>
          <p:cNvPr id="211973" name="Text Box 5"/>
          <p:cNvSpPr txBox="1">
            <a:spLocks noChangeArrowheads="1"/>
          </p:cNvSpPr>
          <p:nvPr/>
        </p:nvSpPr>
        <p:spPr bwMode="auto">
          <a:xfrm>
            <a:off x="558420" y="5157192"/>
            <a:ext cx="8404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b="1" dirty="0">
                <a:solidFill>
                  <a:srgbClr val="000000"/>
                </a:solidFill>
                <a:latin typeface="Times New Roman" pitchFamily="18" charset="0"/>
              </a:rPr>
              <a:t>优先权一般用某一范围内的一个整数来表示。</a:t>
            </a:r>
            <a:endParaRPr lang="zh-CN" altLang="en-US" b="1" dirty="0">
              <a:solidFill>
                <a:srgbClr val="000000"/>
              </a:solidFill>
            </a:endParaRPr>
          </a:p>
          <a:p>
            <a:pPr eaLnBrk="1" fontAlgn="base" hangingPunct="1">
              <a:spcBef>
                <a:spcPct val="0"/>
              </a:spcBef>
              <a:spcAft>
                <a:spcPct val="0"/>
              </a:spcAft>
            </a:pPr>
            <a:r>
              <a:rPr lang="zh-CN" altLang="en-US" b="1" dirty="0">
                <a:solidFill>
                  <a:srgbClr val="000000"/>
                </a:solidFill>
                <a:latin typeface="宋体" pitchFamily="2" charset="-122"/>
              </a:rPr>
              <a:t>有的系统用</a:t>
            </a:r>
            <a:r>
              <a:rPr lang="zh-CN" altLang="en-US" b="1" dirty="0">
                <a:solidFill>
                  <a:srgbClr val="000000"/>
                </a:solidFill>
                <a:latin typeface="Times New Roman" pitchFamily="18" charset="0"/>
              </a:rPr>
              <a:t>“</a:t>
            </a:r>
            <a:r>
              <a:rPr lang="en-US" altLang="zh-CN" b="1" dirty="0">
                <a:solidFill>
                  <a:srgbClr val="000000"/>
                </a:solidFill>
              </a:rPr>
              <a:t>0</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表示最高优先权，数值越大，优先权越低；有的系统恰恰相反。</a:t>
            </a:r>
            <a:r>
              <a:rPr lang="zh-CN" altLang="en-US" b="1" dirty="0">
                <a:solidFill>
                  <a:srgbClr val="000000"/>
                </a:solidFill>
              </a:rPr>
              <a:t> </a:t>
            </a:r>
          </a:p>
        </p:txBody>
      </p:sp>
      <p:sp>
        <p:nvSpPr>
          <p:cNvPr id="211975" name="AutoShape 7"/>
          <p:cNvSpPr>
            <a:spLocks noChangeArrowheads="1"/>
          </p:cNvSpPr>
          <p:nvPr/>
        </p:nvSpPr>
        <p:spPr bwMode="auto">
          <a:xfrm>
            <a:off x="3695902" y="1685531"/>
            <a:ext cx="5111750" cy="1727200"/>
          </a:xfrm>
          <a:prstGeom prst="wedgeRectCallout">
            <a:avLst>
              <a:gd name="adj1" fmla="val -69255"/>
              <a:gd name="adj2" fmla="val 50829"/>
            </a:avLst>
          </a:prstGeom>
          <a:solidFill>
            <a:schemeClr val="accent6">
              <a:lumMod val="60000"/>
              <a:lumOff val="40000"/>
            </a:schemeClr>
          </a:solidFill>
          <a:ln w="19050">
            <a:solidFill>
              <a:schemeClr val="tx1"/>
            </a:solidFill>
            <a:miter lim="800000"/>
            <a:headEnd/>
            <a:tailEnd/>
          </a:ln>
          <a:effectLst/>
          <a:extLst/>
        </p:spPr>
        <p:txBody>
          <a:bodyPr anchor="ctr"/>
          <a:lstStyle/>
          <a:p>
            <a:pPr fontAlgn="base">
              <a:spcBef>
                <a:spcPct val="0"/>
              </a:spcBef>
              <a:spcAft>
                <a:spcPct val="0"/>
              </a:spcAft>
            </a:pPr>
            <a:r>
              <a:rPr kumimoji="1" lang="zh-CN" altLang="en-US" sz="2400" b="1" dirty="0">
                <a:solidFill>
                  <a:srgbClr val="000000"/>
                </a:solidFill>
                <a:latin typeface="宋体" pitchFamily="2" charset="-122"/>
              </a:rPr>
              <a:t>静态优先权的优缺点：</a:t>
            </a: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优点</a:t>
            </a:r>
            <a:r>
              <a:rPr kumimoji="1" lang="zh-CN" altLang="en-US" sz="2400" b="1" dirty="0">
                <a:solidFill>
                  <a:srgbClr val="000000"/>
                </a:solidFill>
                <a:latin typeface="宋体" pitchFamily="2" charset="-122"/>
              </a:rPr>
              <a:t>：简单易行，系统开销小。</a:t>
            </a:r>
            <a:r>
              <a:rPr kumimoji="1" lang="zh-CN" altLang="en-US" sz="2400" b="1" dirty="0">
                <a:solidFill>
                  <a:srgbClr val="000000"/>
                </a:solidFill>
              </a:rPr>
              <a:t> </a:t>
            </a: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缺点</a:t>
            </a:r>
            <a:r>
              <a:rPr kumimoji="1" lang="zh-CN" altLang="en-US" sz="2400" b="1" dirty="0">
                <a:solidFill>
                  <a:srgbClr val="000000"/>
                </a:solidFill>
                <a:latin typeface="宋体" pitchFamily="2" charset="-122"/>
              </a:rPr>
              <a:t>：优先权低的作业（进程）可能长期得不到调度。</a:t>
            </a:r>
            <a:r>
              <a:rPr kumimoji="1" lang="zh-CN" altLang="en-US" sz="2400" b="1" dirty="0">
                <a:solidFill>
                  <a:srgbClr val="000000"/>
                </a:solidFill>
              </a:rPr>
              <a:t> </a:t>
            </a:r>
          </a:p>
        </p:txBody>
      </p:sp>
    </p:spTree>
    <p:extLst>
      <p:ext uri="{BB962C8B-B14F-4D97-AF65-F5344CB8AC3E}">
        <p14:creationId xmlns:p14="http://schemas.microsoft.com/office/powerpoint/2010/main" val="823462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up)">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wipe(up)">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1972"/>
                                        </p:tgtEl>
                                        <p:attrNameLst>
                                          <p:attrName>style.visibility</p:attrName>
                                        </p:attrNameLst>
                                      </p:cBhvr>
                                      <p:to>
                                        <p:strVal val="visible"/>
                                      </p:to>
                                    </p:set>
                                    <p:anim calcmode="lin" valueType="num">
                                      <p:cBhvr additive="base">
                                        <p:cTn id="17" dur="500" fill="hold"/>
                                        <p:tgtEl>
                                          <p:spTgt spid="211972"/>
                                        </p:tgtEl>
                                        <p:attrNameLst>
                                          <p:attrName>ppt_x</p:attrName>
                                        </p:attrNameLst>
                                      </p:cBhvr>
                                      <p:tavLst>
                                        <p:tav tm="0">
                                          <p:val>
                                            <p:strVal val="0-#ppt_w/2"/>
                                          </p:val>
                                        </p:tav>
                                        <p:tav tm="100000">
                                          <p:val>
                                            <p:strVal val="#ppt_x"/>
                                          </p:val>
                                        </p:tav>
                                      </p:tavLst>
                                    </p:anim>
                                    <p:anim calcmode="lin" valueType="num">
                                      <p:cBhvr additive="base">
                                        <p:cTn id="1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1973"/>
                                        </p:tgtEl>
                                        <p:attrNameLst>
                                          <p:attrName>style.visibility</p:attrName>
                                        </p:attrNameLst>
                                      </p:cBhvr>
                                      <p:to>
                                        <p:strVal val="visible"/>
                                      </p:to>
                                    </p:set>
                                    <p:animEffect transition="in" filter="dissolve">
                                      <p:cBhvr>
                                        <p:cTn id="23" dur="500"/>
                                        <p:tgtEl>
                                          <p:spTgt spid="2119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11975"/>
                                        </p:tgtEl>
                                        <p:attrNameLst>
                                          <p:attrName>style.visibility</p:attrName>
                                        </p:attrNameLst>
                                      </p:cBhvr>
                                      <p:to>
                                        <p:strVal val="visible"/>
                                      </p:to>
                                    </p:set>
                                    <p:anim calcmode="lin" valueType="num">
                                      <p:cBhvr additive="base">
                                        <p:cTn id="28" dur="500" fill="hold"/>
                                        <p:tgtEl>
                                          <p:spTgt spid="211975"/>
                                        </p:tgtEl>
                                        <p:attrNameLst>
                                          <p:attrName>ppt_x</p:attrName>
                                        </p:attrNameLst>
                                      </p:cBhvr>
                                      <p:tavLst>
                                        <p:tav tm="0">
                                          <p:val>
                                            <p:strVal val="1+#ppt_w/2"/>
                                          </p:val>
                                        </p:tav>
                                        <p:tav tm="100000">
                                          <p:val>
                                            <p:strVal val="#ppt_x"/>
                                          </p:val>
                                        </p:tav>
                                      </p:tavLst>
                                    </p:anim>
                                    <p:anim calcmode="lin" valueType="num">
                                      <p:cBhvr additive="base">
                                        <p:cTn id="29" dur="500" fill="hold"/>
                                        <p:tgtEl>
                                          <p:spTgt spid="211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P spid="211972" grpId="0" autoUpdateAnimBg="0"/>
      <p:bldP spid="211973" grpId="0" autoUpdateAnimBg="0"/>
      <p:bldP spid="21197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92593"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
        <p:nvSpPr>
          <p:cNvPr id="211974" name="Text Box 6"/>
          <p:cNvSpPr txBox="1">
            <a:spLocks noChangeArrowheads="1"/>
          </p:cNvSpPr>
          <p:nvPr/>
        </p:nvSpPr>
        <p:spPr bwMode="auto">
          <a:xfrm>
            <a:off x="492593" y="1700808"/>
            <a:ext cx="8053387"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66"/>
                </a:solidFill>
                <a:latin typeface="楷体_GB2312" pitchFamily="49" charset="-122"/>
                <a:ea typeface="楷体_GB2312" pitchFamily="49" charset="-122"/>
              </a:rPr>
              <a:t>确定优先权的依据</a:t>
            </a:r>
            <a:r>
              <a:rPr lang="zh-CN" altLang="en-US" sz="3200" b="1" dirty="0">
                <a:solidFill>
                  <a:srgbClr val="000000"/>
                </a:solidFill>
                <a:latin typeface="宋体" pitchFamily="2" charset="-122"/>
              </a:rPr>
              <a:t>：</a:t>
            </a:r>
            <a:r>
              <a:rPr lang="en-US" altLang="zh-CN" sz="2800" b="1" dirty="0">
                <a:solidFill>
                  <a:srgbClr val="000000"/>
                </a:solidFill>
                <a:latin typeface="Times New Roman" pitchFamily="18" charset="0"/>
              </a:rPr>
              <a:t>——</a:t>
            </a:r>
            <a:r>
              <a:rPr lang="zh-CN" altLang="en-US" sz="2800" b="1" dirty="0" smtClean="0">
                <a:solidFill>
                  <a:srgbClr val="000000"/>
                </a:solidFill>
                <a:latin typeface="宋体" pitchFamily="2" charset="-122"/>
              </a:rPr>
              <a:t>常有以下三</a:t>
            </a:r>
            <a:r>
              <a:rPr lang="zh-CN" altLang="en-US" sz="2800" b="1" dirty="0">
                <a:solidFill>
                  <a:srgbClr val="000000"/>
                </a:solidFill>
                <a:latin typeface="宋体" pitchFamily="2" charset="-122"/>
              </a:rPr>
              <a:t>方面</a:t>
            </a:r>
            <a:r>
              <a:rPr lang="zh-CN" altLang="en-US" sz="2800" b="1" dirty="0">
                <a:solidFill>
                  <a:srgbClr val="000000"/>
                </a:solidFill>
              </a:rPr>
              <a:t> </a:t>
            </a:r>
            <a:endParaRPr lang="en-US" altLang="zh-CN" sz="2800" b="1" dirty="0" smtClean="0">
              <a:solidFill>
                <a:srgbClr val="000000"/>
              </a:solidFill>
            </a:endParaRPr>
          </a:p>
          <a:p>
            <a:pPr eaLnBrk="1" fontAlgn="base" hangingPunct="1">
              <a:spcBef>
                <a:spcPct val="0"/>
              </a:spcBef>
              <a:spcAft>
                <a:spcPct val="0"/>
              </a:spcAft>
            </a:pPr>
            <a:endParaRPr lang="zh-CN" altLang="en-US" sz="2800" b="1" dirty="0">
              <a:solidFill>
                <a:srgbClr val="000000"/>
              </a:solidFill>
            </a:endParaRP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进程类型  </a:t>
            </a:r>
            <a:r>
              <a:rPr lang="zh-CN" altLang="en-US" sz="2800" dirty="0">
                <a:solidFill>
                  <a:srgbClr val="000000"/>
                </a:solidFill>
                <a:latin typeface="黑体" pitchFamily="2" charset="-122"/>
                <a:ea typeface="黑体" pitchFamily="2" charset="-122"/>
              </a:rPr>
              <a:t>系统进程（如接收进程、对换进程、磁盘</a:t>
            </a:r>
            <a:r>
              <a:rPr lang="en-US" altLang="zh-CN" sz="2800" dirty="0">
                <a:solidFill>
                  <a:srgbClr val="000000"/>
                </a:solidFill>
                <a:latin typeface="黑体" pitchFamily="2" charset="-122"/>
                <a:ea typeface="黑体" pitchFamily="2" charset="-122"/>
              </a:rPr>
              <a:t>I/O</a:t>
            </a:r>
            <a:r>
              <a:rPr lang="zh-CN" altLang="en-US" sz="2800" dirty="0">
                <a:solidFill>
                  <a:srgbClr val="000000"/>
                </a:solidFill>
                <a:latin typeface="黑体" pitchFamily="2" charset="-122"/>
                <a:ea typeface="黑体" pitchFamily="2" charset="-122"/>
              </a:rPr>
              <a:t>进程等）的优先权高于一般用户进程的优先权。</a:t>
            </a: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进程对资源的需求  </a:t>
            </a:r>
            <a:r>
              <a:rPr lang="zh-CN" altLang="en-US" sz="2800" dirty="0">
                <a:solidFill>
                  <a:srgbClr val="000000"/>
                </a:solidFill>
                <a:latin typeface="黑体" pitchFamily="2" charset="-122"/>
                <a:ea typeface="黑体" pitchFamily="2" charset="-122"/>
              </a:rPr>
              <a:t>如进程的估计执行时间及内存需求量的多少，对这些要求少的进程赋予较高的优先权。  </a:t>
            </a: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用户要求  </a:t>
            </a:r>
            <a:r>
              <a:rPr lang="zh-CN" altLang="en-US" sz="2800" dirty="0">
                <a:solidFill>
                  <a:srgbClr val="000000"/>
                </a:solidFill>
                <a:latin typeface="黑体" pitchFamily="2" charset="-122"/>
                <a:ea typeface="黑体" pitchFamily="2" charset="-122"/>
              </a:rPr>
              <a:t>这是由用户进程的紧迫程度和用户所付费用的多少来确定优先权的。</a:t>
            </a:r>
            <a:r>
              <a:rPr lang="zh-CN" altLang="en-US" sz="2800" dirty="0">
                <a:solidFill>
                  <a:srgbClr val="000000"/>
                </a:solidFill>
              </a:rPr>
              <a:t> </a:t>
            </a:r>
          </a:p>
        </p:txBody>
      </p:sp>
    </p:spTree>
    <p:extLst>
      <p:ext uri="{BB962C8B-B14F-4D97-AF65-F5344CB8AC3E}">
        <p14:creationId xmlns:p14="http://schemas.microsoft.com/office/powerpoint/2010/main" val="77466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4">
                                            <p:txEl>
                                              <p:pRg st="0" end="0"/>
                                            </p:txEl>
                                          </p:spTgt>
                                        </p:tgtEl>
                                        <p:attrNameLst>
                                          <p:attrName>style.visibility</p:attrName>
                                        </p:attrNameLst>
                                      </p:cBhvr>
                                      <p:to>
                                        <p:strVal val="visible"/>
                                      </p:to>
                                    </p:set>
                                    <p:animEffect transition="in" filter="wipe(up)">
                                      <p:cBhvr>
                                        <p:cTn id="7" dur="500"/>
                                        <p:tgtEl>
                                          <p:spTgt spid="2119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4">
                                            <p:txEl>
                                              <p:pRg st="2" end="2"/>
                                            </p:txEl>
                                          </p:spTgt>
                                        </p:tgtEl>
                                        <p:attrNameLst>
                                          <p:attrName>style.visibility</p:attrName>
                                        </p:attrNameLst>
                                      </p:cBhvr>
                                      <p:to>
                                        <p:strVal val="visible"/>
                                      </p:to>
                                    </p:set>
                                    <p:animEffect transition="in" filter="wipe(up)">
                                      <p:cBhvr>
                                        <p:cTn id="12" dur="500"/>
                                        <p:tgtEl>
                                          <p:spTgt spid="21197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1974">
                                            <p:txEl>
                                              <p:pRg st="3" end="3"/>
                                            </p:txEl>
                                          </p:spTgt>
                                        </p:tgtEl>
                                        <p:attrNameLst>
                                          <p:attrName>style.visibility</p:attrName>
                                        </p:attrNameLst>
                                      </p:cBhvr>
                                      <p:to>
                                        <p:strVal val="visible"/>
                                      </p:to>
                                    </p:set>
                                    <p:animEffect transition="in" filter="wipe(up)">
                                      <p:cBhvr>
                                        <p:cTn id="17" dur="500"/>
                                        <p:tgtEl>
                                          <p:spTgt spid="21197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1974">
                                            <p:txEl>
                                              <p:pRg st="4" end="4"/>
                                            </p:txEl>
                                          </p:spTgt>
                                        </p:tgtEl>
                                        <p:attrNameLst>
                                          <p:attrName>style.visibility</p:attrName>
                                        </p:attrNameLst>
                                      </p:cBhvr>
                                      <p:to>
                                        <p:strVal val="visible"/>
                                      </p:to>
                                    </p:set>
                                    <p:animEffect transition="in" filter="wipe(up)">
                                      <p:cBhvr>
                                        <p:cTn id="22" dur="500"/>
                                        <p:tgtEl>
                                          <p:spTgt spid="2119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a:xfrm>
            <a:off x="427533" y="1484784"/>
            <a:ext cx="8272463" cy="557213"/>
          </a:xfrm>
        </p:spPr>
        <p:txBody>
          <a:bodyPr/>
          <a:lstStyle/>
          <a:p>
            <a:pPr algn="l" eaLnBrk="1" hangingPunct="1"/>
            <a:r>
              <a:rPr lang="en-US" altLang="zh-CN" sz="2800" dirty="0" smtClean="0">
                <a:solidFill>
                  <a:schemeClr val="tx1"/>
                </a:solidFill>
              </a:rPr>
              <a:t>2</a:t>
            </a:r>
            <a:r>
              <a:rPr lang="zh-CN" altLang="en-US" sz="2800" dirty="0" smtClean="0">
                <a:solidFill>
                  <a:schemeClr val="tx1"/>
                </a:solidFill>
                <a:latin typeface="宋体" pitchFamily="2" charset="-122"/>
              </a:rPr>
              <a:t>）</a:t>
            </a:r>
            <a:r>
              <a:rPr lang="zh-CN" altLang="en-US" sz="2800" b="1" dirty="0" smtClean="0">
                <a:solidFill>
                  <a:schemeClr val="tx1"/>
                </a:solidFill>
                <a:latin typeface="楷体_GB2312" pitchFamily="49" charset="-122"/>
                <a:ea typeface="楷体_GB2312" pitchFamily="49" charset="-122"/>
              </a:rPr>
              <a:t>动态优先权</a:t>
            </a:r>
            <a:r>
              <a:rPr lang="zh-CN" altLang="en-US" sz="2800" b="1" dirty="0" smtClean="0">
                <a:solidFill>
                  <a:schemeClr val="tx1"/>
                </a:solidFill>
              </a:rPr>
              <a:t> </a:t>
            </a:r>
          </a:p>
        </p:txBody>
      </p:sp>
      <p:sp>
        <p:nvSpPr>
          <p:cNvPr id="5" name="灯片编号占位符 5"/>
          <p:cNvSpPr>
            <a:spLocks noGrp="1"/>
          </p:cNvSpPr>
          <p:nvPr>
            <p:ph type="sldNum" sz="quarter" idx="12"/>
          </p:nvPr>
        </p:nvSpPr>
        <p:spPr/>
        <p:txBody>
          <a:bodyPr/>
          <a:lstStyle/>
          <a:p>
            <a:pPr>
              <a:defRPr/>
            </a:pPr>
            <a:fld id="{DDACA5E2-957C-4490-A61B-177D580C1AEE}" type="slidenum">
              <a:rPr lang="en-US" altLang="zh-CN"/>
              <a:pPr>
                <a:defRPr/>
              </a:pPr>
              <a:t>25</a:t>
            </a:fld>
            <a:endParaRPr lang="en-US" altLang="zh-CN"/>
          </a:p>
        </p:txBody>
      </p:sp>
      <p:sp>
        <p:nvSpPr>
          <p:cNvPr id="176132" name="Text Box 3"/>
          <p:cNvSpPr txBox="1">
            <a:spLocks noChangeArrowheads="1"/>
          </p:cNvSpPr>
          <p:nvPr/>
        </p:nvSpPr>
        <p:spPr bwMode="auto">
          <a:xfrm>
            <a:off x="469900" y="2060848"/>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动态优先权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在创建进程时所赋予的优先权</a:t>
            </a:r>
            <a:r>
              <a:rPr lang="zh-CN" altLang="en-US" sz="2800" b="1" dirty="0" smtClean="0">
                <a:solidFill>
                  <a:srgbClr val="000000"/>
                </a:solidFill>
                <a:latin typeface="宋体" pitchFamily="2" charset="-122"/>
              </a:rPr>
              <a:t>，可以</a:t>
            </a:r>
            <a:r>
              <a:rPr lang="zh-CN" altLang="en-US" sz="2800" b="1" dirty="0">
                <a:solidFill>
                  <a:srgbClr val="000000"/>
                </a:solidFill>
                <a:latin typeface="宋体" pitchFamily="2" charset="-122"/>
              </a:rPr>
              <a:t>随</a:t>
            </a:r>
            <a:r>
              <a:rPr lang="zh-CN" altLang="en-US" sz="2800" b="1" dirty="0" smtClean="0">
                <a:solidFill>
                  <a:srgbClr val="000000"/>
                </a:solidFill>
                <a:latin typeface="宋体" pitchFamily="2" charset="-122"/>
              </a:rPr>
              <a:t>进程的推进</a:t>
            </a:r>
            <a:r>
              <a:rPr lang="zh-CN" altLang="en-US" sz="2800" b="1" dirty="0">
                <a:solidFill>
                  <a:srgbClr val="000000"/>
                </a:solidFill>
                <a:latin typeface="宋体" pitchFamily="2" charset="-122"/>
              </a:rPr>
              <a:t>，或随其等待时间的增加而</a:t>
            </a:r>
            <a:r>
              <a:rPr lang="zh-CN" altLang="en-US" sz="2800" b="1" dirty="0" smtClean="0">
                <a:solidFill>
                  <a:srgbClr val="000000"/>
                </a:solidFill>
                <a:latin typeface="宋体" pitchFamily="2" charset="-122"/>
              </a:rPr>
              <a:t>改变，</a:t>
            </a:r>
            <a:r>
              <a:rPr lang="zh-CN" altLang="en-US" sz="2800" b="1" dirty="0">
                <a:solidFill>
                  <a:srgbClr val="000000"/>
                </a:solidFill>
                <a:latin typeface="宋体" pitchFamily="2" charset="-122"/>
              </a:rPr>
              <a:t>以便获得更好的调度性。</a:t>
            </a:r>
            <a:r>
              <a:rPr lang="zh-CN" altLang="en-US" sz="2800" b="1" dirty="0">
                <a:solidFill>
                  <a:srgbClr val="000000"/>
                </a:solidFill>
              </a:rPr>
              <a:t> </a:t>
            </a:r>
          </a:p>
        </p:txBody>
      </p:sp>
      <p:sp>
        <p:nvSpPr>
          <p:cNvPr id="212996" name="Text Box 4"/>
          <p:cNvSpPr txBox="1">
            <a:spLocks noChangeArrowheads="1"/>
          </p:cNvSpPr>
          <p:nvPr/>
        </p:nvSpPr>
        <p:spPr bwMode="auto">
          <a:xfrm>
            <a:off x="350838" y="3505905"/>
            <a:ext cx="8467725"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宋体" pitchFamily="2" charset="-122"/>
              </a:rPr>
              <a:t>例如：</a:t>
            </a:r>
            <a:r>
              <a:rPr lang="zh-CN" altLang="en-US" sz="2800" b="1" dirty="0">
                <a:solidFill>
                  <a:srgbClr val="000000"/>
                </a:solidFill>
              </a:rPr>
              <a:t> </a:t>
            </a:r>
          </a:p>
          <a:p>
            <a:pPr eaLnBrk="1" fontAlgn="base" hangingPunct="1">
              <a:spcBef>
                <a:spcPct val="10000"/>
              </a:spcBef>
              <a:spcAft>
                <a:spcPct val="0"/>
              </a:spcAft>
              <a:buClr>
                <a:srgbClr val="0000FF"/>
              </a:buClr>
              <a:buSzPct val="130000"/>
              <a:buFont typeface="Wingdings" pitchFamily="2" charset="2"/>
              <a:buChar char="§"/>
            </a:pPr>
            <a:r>
              <a:rPr lang="zh-CN" altLang="en-US" sz="2800" b="1" dirty="0">
                <a:solidFill>
                  <a:srgbClr val="000000"/>
                </a:solidFill>
                <a:latin typeface="宋体" pitchFamily="2" charset="-122"/>
              </a:rPr>
              <a:t> 在就绪队列中的进程，随其等待时间的增长，其优先权以速率</a:t>
            </a:r>
            <a:r>
              <a:rPr lang="en-US" altLang="zh-CN" sz="2800" b="1" dirty="0">
                <a:solidFill>
                  <a:srgbClr val="000000"/>
                </a:solidFill>
                <a:latin typeface="宋体" pitchFamily="2" charset="-122"/>
              </a:rPr>
              <a:t>α</a:t>
            </a:r>
            <a:r>
              <a:rPr lang="zh-CN" altLang="en-US" sz="2800" b="1" dirty="0">
                <a:solidFill>
                  <a:srgbClr val="000000"/>
                </a:solidFill>
                <a:latin typeface="宋体" pitchFamily="2" charset="-122"/>
              </a:rPr>
              <a:t>提高；</a:t>
            </a:r>
            <a:r>
              <a:rPr lang="zh-CN" altLang="en-US" sz="2800" b="1" dirty="0">
                <a:solidFill>
                  <a:srgbClr val="000000"/>
                </a:solidFill>
              </a:rPr>
              <a:t> </a:t>
            </a:r>
          </a:p>
          <a:p>
            <a:pPr eaLnBrk="1" fontAlgn="base" hangingPunct="1">
              <a:spcBef>
                <a:spcPct val="10000"/>
              </a:spcBef>
              <a:spcAft>
                <a:spcPct val="0"/>
              </a:spcAft>
              <a:buClr>
                <a:srgbClr val="0000FF"/>
              </a:buClr>
              <a:buSzPct val="130000"/>
              <a:buFont typeface="Wingdings" pitchFamily="2" charset="2"/>
              <a:buChar char="§"/>
            </a:pPr>
            <a:r>
              <a:rPr lang="zh-CN" altLang="en-US" sz="2800" b="1" dirty="0">
                <a:solidFill>
                  <a:srgbClr val="000000"/>
                </a:solidFill>
                <a:latin typeface="宋体" pitchFamily="2" charset="-122"/>
              </a:rPr>
              <a:t> 在采用抢占式优先权调度算法时，如果再规定当前执行进程以速率</a:t>
            </a:r>
            <a:r>
              <a:rPr lang="en-US" altLang="zh-CN" sz="2800" b="1" dirty="0">
                <a:solidFill>
                  <a:srgbClr val="000000"/>
                </a:solidFill>
                <a:latin typeface="宋体" pitchFamily="2" charset="-122"/>
              </a:rPr>
              <a:t>β</a:t>
            </a:r>
            <a:r>
              <a:rPr lang="zh-CN" altLang="en-US" sz="2800" b="1" dirty="0">
                <a:solidFill>
                  <a:srgbClr val="000000"/>
                </a:solidFill>
                <a:latin typeface="宋体" pitchFamily="2" charset="-122"/>
              </a:rPr>
              <a:t>下降，则可防止一个长作业长期垄断处理机。</a:t>
            </a:r>
            <a:r>
              <a:rPr lang="zh-CN" altLang="en-US" sz="2800" b="1" dirty="0">
                <a:solidFill>
                  <a:srgbClr val="000000"/>
                </a:solidFill>
              </a:rPr>
              <a:t> </a:t>
            </a:r>
          </a:p>
        </p:txBody>
      </p:sp>
      <p:sp>
        <p:nvSpPr>
          <p:cNvPr id="2" name="TextBox 1"/>
          <p:cNvSpPr txBox="1"/>
          <p:nvPr/>
        </p:nvSpPr>
        <p:spPr>
          <a:xfrm>
            <a:off x="2627784" y="476672"/>
            <a:ext cx="4176464" cy="646331"/>
          </a:xfrm>
          <a:prstGeom prst="rect">
            <a:avLst/>
          </a:prstGeom>
          <a:noFill/>
        </p:spPr>
        <p:txBody>
          <a:bodyPr wrap="square" rtlCol="0">
            <a:spAutoFit/>
          </a:bodyPr>
          <a:lstStyle/>
          <a:p>
            <a:r>
              <a:rPr lang="en-US" altLang="zh-CN" sz="3600" dirty="0">
                <a:solidFill>
                  <a:srgbClr val="2F2F2F"/>
                </a:solidFill>
                <a:latin typeface="Franklin Gothic Medium"/>
                <a:ea typeface="微软雅黑"/>
                <a:cs typeface="+mj-cs"/>
              </a:rPr>
              <a:t>2</a:t>
            </a:r>
            <a:r>
              <a:rPr lang="zh-CN" altLang="en-US" sz="3600" dirty="0">
                <a:solidFill>
                  <a:srgbClr val="2F2F2F"/>
                </a:solidFill>
                <a:latin typeface="宋体" pitchFamily="2" charset="-122"/>
                <a:ea typeface="微软雅黑"/>
                <a:cs typeface="+mj-cs"/>
              </a:rPr>
              <a:t>．</a:t>
            </a:r>
            <a:r>
              <a:rPr lang="zh-CN" altLang="en-US" sz="3600" dirty="0">
                <a:solidFill>
                  <a:srgbClr val="2F2F2F"/>
                </a:solidFill>
                <a:latin typeface="黑体" pitchFamily="2" charset="-122"/>
                <a:ea typeface="微软雅黑"/>
                <a:cs typeface="+mj-cs"/>
              </a:rPr>
              <a:t>优先权的类型</a:t>
            </a:r>
            <a:r>
              <a:rPr lang="zh-CN" altLang="en-US" sz="3600" dirty="0">
                <a:solidFill>
                  <a:srgbClr val="2F2F2F"/>
                </a:solidFill>
                <a:latin typeface="Franklin Gothic Medium"/>
                <a:ea typeface="微软雅黑"/>
                <a:cs typeface="+mj-cs"/>
              </a:rPr>
              <a:t> </a:t>
            </a:r>
            <a:endParaRPr lang="zh-CN" altLang="en-US" dirty="0"/>
          </a:p>
        </p:txBody>
      </p:sp>
    </p:spTree>
    <p:extLst>
      <p:ext uri="{BB962C8B-B14F-4D97-AF65-F5344CB8AC3E}">
        <p14:creationId xmlns:p14="http://schemas.microsoft.com/office/powerpoint/2010/main" val="147929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animEffect transition="in" filter="wipe(up)">
                                      <p:cBhvr>
                                        <p:cTn id="7" dur="500"/>
                                        <p:tgtEl>
                                          <p:spTgt spid="212996">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animEffect transition="in" filter="wipe(up)">
                                      <p:cBhvr>
                                        <p:cTn id="11" dur="500"/>
                                        <p:tgtEl>
                                          <p:spTgt spid="212996">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animEffect transition="in" filter="wipe(up)">
                                      <p:cBhvr>
                                        <p:cTn id="15" dur="500"/>
                                        <p:tgtEl>
                                          <p:spTgt spid="2129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26</a:t>
            </a:fld>
            <a:endParaRPr lang="en-US" altLang="zh-CN"/>
          </a:p>
        </p:txBody>
      </p:sp>
      <p:sp>
        <p:nvSpPr>
          <p:cNvPr id="5" name="Text Box 4"/>
          <p:cNvSpPr txBox="1">
            <a:spLocks noGrp="1" noChangeArrowheads="1"/>
          </p:cNvSpPr>
          <p:nvPr>
            <p:ph idx="1"/>
          </p:nvPr>
        </p:nvSpPr>
        <p:spPr bwMode="auto">
          <a:xfrm>
            <a:off x="323528" y="995392"/>
            <a:ext cx="8229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5000"/>
              </a:spcBef>
            </a:pPr>
            <a:r>
              <a:rPr lang="en-US" altLang="zh-CN" sz="2400" dirty="0">
                <a:solidFill>
                  <a:srgbClr val="000066"/>
                </a:solidFill>
                <a:latin typeface="Tahoma" panose="020B0604030504040204" pitchFamily="34" charset="0"/>
                <a:ea typeface="黑体" panose="02010609060101010101" pitchFamily="49" charset="-122"/>
              </a:rPr>
              <a:t>UNIX</a:t>
            </a:r>
            <a:r>
              <a:rPr lang="zh-CN" altLang="en-US" sz="2400" dirty="0">
                <a:ea typeface="宋体" panose="02010600030101010101" pitchFamily="2" charset="-122"/>
              </a:rPr>
              <a:t>采用计算的方法动态改变进程的优先数。在</a:t>
            </a:r>
            <a:r>
              <a:rPr lang="en-US" altLang="zh-CN" sz="2400" dirty="0">
                <a:ea typeface="宋体" panose="02010600030101010101" pitchFamily="2" charset="-122"/>
              </a:rPr>
              <a:t>UNIX System V</a:t>
            </a:r>
            <a:r>
              <a:rPr lang="zh-CN" altLang="en-US" sz="2400" dirty="0">
                <a:ea typeface="宋体" panose="02010600030101010101" pitchFamily="2" charset="-122"/>
              </a:rPr>
              <a:t>版本中，进程优先数</a:t>
            </a:r>
            <a:r>
              <a:rPr lang="en-US" altLang="zh-CN" sz="2400" dirty="0" err="1">
                <a:ea typeface="宋体" panose="02010600030101010101" pitchFamily="2" charset="-122"/>
              </a:rPr>
              <a:t>p_pri</a:t>
            </a:r>
            <a:r>
              <a:rPr lang="zh-CN" altLang="en-US" sz="2400" dirty="0">
                <a:ea typeface="宋体" panose="02010600030101010101" pitchFamily="2" charset="-122"/>
              </a:rPr>
              <a:t>的算式如下</a:t>
            </a:r>
            <a:r>
              <a:rPr lang="zh-CN" altLang="en-US" sz="2400" dirty="0" smtClean="0">
                <a:ea typeface="宋体" panose="02010600030101010101" pitchFamily="2" charset="-122"/>
              </a:rPr>
              <a:t>：</a:t>
            </a:r>
            <a:r>
              <a:rPr lang="zh-CN" altLang="en-US" sz="2400" dirty="0">
                <a:ea typeface="宋体" panose="02010600030101010101" pitchFamily="2" charset="-122"/>
              </a:rPr>
              <a:t>	</a:t>
            </a:r>
            <a:r>
              <a:rPr lang="en-US" altLang="zh-CN" sz="2400" dirty="0" err="1">
                <a:solidFill>
                  <a:srgbClr val="000066"/>
                </a:solidFill>
                <a:ea typeface="宋体" panose="02010600030101010101" pitchFamily="2" charset="-122"/>
              </a:rPr>
              <a:t>p_pri</a:t>
            </a:r>
            <a:r>
              <a:rPr lang="en-US" altLang="zh-CN" sz="2400" dirty="0">
                <a:solidFill>
                  <a:srgbClr val="000066"/>
                </a:solidFill>
                <a:ea typeface="宋体" panose="02010600030101010101" pitchFamily="2" charset="-122"/>
              </a:rPr>
              <a:t>=</a:t>
            </a:r>
            <a:r>
              <a:rPr lang="en-US" altLang="zh-CN" sz="2400" dirty="0" err="1">
                <a:solidFill>
                  <a:srgbClr val="C00000"/>
                </a:solidFill>
                <a:ea typeface="宋体" panose="02010600030101010101" pitchFamily="2" charset="-122"/>
              </a:rPr>
              <a:t>p_cpu</a:t>
            </a:r>
            <a:r>
              <a:rPr lang="en-US" altLang="zh-CN" sz="2400" dirty="0">
                <a:solidFill>
                  <a:srgbClr val="000066"/>
                </a:solidFill>
                <a:ea typeface="宋体" panose="02010600030101010101" pitchFamily="2" charset="-122"/>
              </a:rPr>
              <a:t>/2+PUSER+</a:t>
            </a:r>
            <a:r>
              <a:rPr lang="en-US" altLang="zh-CN" sz="2400" dirty="0">
                <a:solidFill>
                  <a:srgbClr val="CC00FF"/>
                </a:solidFill>
                <a:ea typeface="宋体" panose="02010600030101010101" pitchFamily="2" charset="-122"/>
              </a:rPr>
              <a:t>p_nice</a:t>
            </a:r>
            <a:r>
              <a:rPr lang="en-US" altLang="zh-CN" sz="2400" dirty="0">
                <a:solidFill>
                  <a:srgbClr val="000066"/>
                </a:solidFill>
                <a:ea typeface="宋体" panose="02010600030101010101" pitchFamily="2" charset="-122"/>
              </a:rPr>
              <a:t>+NZERO</a:t>
            </a:r>
          </a:p>
          <a:p>
            <a:pPr algn="just">
              <a:spcBef>
                <a:spcPct val="25000"/>
              </a:spcBef>
            </a:pPr>
            <a:r>
              <a:rPr lang="zh-CN" altLang="en-US" sz="2400" dirty="0">
                <a:ea typeface="宋体" panose="02010600030101010101" pitchFamily="2" charset="-122"/>
              </a:rPr>
              <a:t>其中，</a:t>
            </a:r>
            <a:r>
              <a:rPr lang="en-US" altLang="zh-CN" sz="2400" dirty="0">
                <a:ea typeface="宋体" panose="02010600030101010101" pitchFamily="2" charset="-122"/>
              </a:rPr>
              <a:t>PUSER</a:t>
            </a:r>
            <a:r>
              <a:rPr lang="zh-CN" altLang="en-US" sz="2400" dirty="0">
                <a:ea typeface="宋体" panose="02010600030101010101" pitchFamily="2" charset="-122"/>
              </a:rPr>
              <a:t>和</a:t>
            </a:r>
            <a:r>
              <a:rPr lang="en-US" altLang="zh-CN" sz="2400" dirty="0">
                <a:ea typeface="宋体" panose="02010600030101010101" pitchFamily="2" charset="-122"/>
              </a:rPr>
              <a:t>NZERO</a:t>
            </a:r>
            <a:r>
              <a:rPr lang="zh-CN" altLang="en-US" sz="2400" dirty="0">
                <a:ea typeface="宋体" panose="02010600030101010101" pitchFamily="2" charset="-122"/>
              </a:rPr>
              <a:t>是偏置常数，分别为</a:t>
            </a:r>
            <a:r>
              <a:rPr lang="en-US" altLang="zh-CN" sz="2400" dirty="0">
                <a:ea typeface="宋体" panose="02010600030101010101" pitchFamily="2" charset="-122"/>
              </a:rPr>
              <a:t>25</a:t>
            </a:r>
            <a:r>
              <a:rPr lang="zh-CN" altLang="en-US" sz="2400" dirty="0">
                <a:ea typeface="宋体" panose="02010600030101010101" pitchFamily="2" charset="-122"/>
              </a:rPr>
              <a:t>和</a:t>
            </a:r>
            <a:r>
              <a:rPr lang="en-US" altLang="zh-CN" sz="2400" dirty="0">
                <a:ea typeface="宋体" panose="02010600030101010101" pitchFamily="2" charset="-122"/>
              </a:rPr>
              <a:t>20</a:t>
            </a:r>
            <a:r>
              <a:rPr lang="zh-CN" altLang="en-US" sz="2400" dirty="0">
                <a:ea typeface="宋体" panose="02010600030101010101" pitchFamily="2" charset="-122"/>
              </a:rPr>
              <a:t>。</a:t>
            </a:r>
            <a:r>
              <a:rPr lang="en-US" altLang="zh-CN" sz="2400" dirty="0" err="1">
                <a:ea typeface="宋体" panose="02010600030101010101" pitchFamily="2" charset="-122"/>
              </a:rPr>
              <a:t>p_cpu</a:t>
            </a:r>
            <a:r>
              <a:rPr lang="zh-CN" altLang="en-US" sz="2400" dirty="0">
                <a:ea typeface="宋体" panose="02010600030101010101" pitchFamily="2" charset="-122"/>
              </a:rPr>
              <a:t>和</a:t>
            </a:r>
            <a:r>
              <a:rPr lang="en-US" altLang="zh-CN" sz="2400" dirty="0" err="1">
                <a:ea typeface="宋体" panose="02010600030101010101" pitchFamily="2" charset="-122"/>
              </a:rPr>
              <a:t>p_nice</a:t>
            </a:r>
            <a:r>
              <a:rPr lang="zh-CN" altLang="en-US" sz="2400" dirty="0">
                <a:ea typeface="宋体" panose="02010600030101010101" pitchFamily="2" charset="-122"/>
              </a:rPr>
              <a:t>是基本进程控制块中的两个项，分别表示进程使用处理器的情况和用户自己设置的计算优先数的偏置量。</a:t>
            </a:r>
          </a:p>
          <a:p>
            <a:pPr algn="just">
              <a:spcBef>
                <a:spcPct val="25000"/>
              </a:spcBef>
            </a:pPr>
            <a:r>
              <a:rPr lang="zh-CN" altLang="en-US" sz="2400" dirty="0">
                <a:ea typeface="宋体" panose="02010600030101010101" pitchFamily="2" charset="-122"/>
              </a:rPr>
              <a:t>系统对正在占用</a:t>
            </a:r>
            <a:r>
              <a:rPr lang="en-US" altLang="zh-CN" sz="2400" dirty="0">
                <a:ea typeface="宋体" panose="02010600030101010101" pitchFamily="2" charset="-122"/>
              </a:rPr>
              <a:t>CPU</a:t>
            </a:r>
            <a:r>
              <a:rPr lang="zh-CN" altLang="en-US" sz="2400" dirty="0">
                <a:ea typeface="宋体" panose="02010600030101010101" pitchFamily="2" charset="-122"/>
              </a:rPr>
              <a:t>的进程每隔一个时钟周期</a:t>
            </a:r>
            <a:r>
              <a:rPr lang="en-US" altLang="zh-CN" sz="2400" dirty="0">
                <a:ea typeface="宋体" panose="02010600030101010101" pitchFamily="2" charset="-122"/>
              </a:rPr>
              <a:t>(20ms)</a:t>
            </a:r>
            <a:r>
              <a:rPr lang="zh-CN" altLang="en-US" sz="2400" dirty="0">
                <a:ea typeface="宋体" panose="02010600030101010101" pitchFamily="2" charset="-122"/>
              </a:rPr>
              <a:t>对其</a:t>
            </a:r>
            <a:r>
              <a:rPr lang="en-US" altLang="zh-CN" sz="2400" dirty="0" err="1">
                <a:ea typeface="宋体" panose="02010600030101010101" pitchFamily="2" charset="-122"/>
              </a:rPr>
              <a:t>p_cpu</a:t>
            </a:r>
            <a:r>
              <a:rPr lang="zh-CN" altLang="en-US" sz="2400" dirty="0">
                <a:ea typeface="宋体" panose="02010600030101010101" pitchFamily="2" charset="-122"/>
              </a:rPr>
              <a:t>加</a:t>
            </a:r>
            <a:r>
              <a:rPr lang="en-US" altLang="zh-CN" sz="2400" dirty="0">
                <a:ea typeface="宋体" panose="02010600030101010101" pitchFamily="2" charset="-122"/>
              </a:rPr>
              <a:t>1</a:t>
            </a:r>
            <a:r>
              <a:rPr lang="zh-CN" altLang="en-US" sz="2400" dirty="0">
                <a:ea typeface="宋体" panose="02010600030101010101" pitchFamily="2" charset="-122"/>
              </a:rPr>
              <a:t>。这使得占用处理器时间长的进程的</a:t>
            </a:r>
            <a:r>
              <a:rPr lang="en-US" altLang="zh-CN" sz="2400" dirty="0" err="1">
                <a:ea typeface="宋体" panose="02010600030101010101" pitchFamily="2" charset="-122"/>
              </a:rPr>
              <a:t>p_cpu</a:t>
            </a:r>
            <a:r>
              <a:rPr lang="zh-CN" altLang="en-US" sz="2400" dirty="0">
                <a:ea typeface="宋体" panose="02010600030101010101" pitchFamily="2" charset="-122"/>
              </a:rPr>
              <a:t>值增大，其优先数也增大，优先权就相应降低。</a:t>
            </a:r>
          </a:p>
          <a:p>
            <a:pPr algn="just">
              <a:spcBef>
                <a:spcPct val="25000"/>
              </a:spcBef>
            </a:pPr>
            <a:r>
              <a:rPr lang="zh-CN" altLang="en-US" sz="2400" dirty="0">
                <a:ea typeface="宋体" panose="02010600030101010101" pitchFamily="2" charset="-122"/>
              </a:rPr>
              <a:t>系统每隔</a:t>
            </a:r>
            <a:r>
              <a:rPr lang="en-US" altLang="zh-CN" sz="2400" dirty="0">
                <a:ea typeface="宋体" panose="02010600030101010101" pitchFamily="2" charset="-122"/>
              </a:rPr>
              <a:t>1s</a:t>
            </a:r>
            <a:r>
              <a:rPr lang="zh-CN" altLang="en-US" sz="2400" dirty="0">
                <a:ea typeface="宋体" panose="02010600030101010101" pitchFamily="2" charset="-122"/>
              </a:rPr>
              <a:t>对所有进程执行</a:t>
            </a:r>
            <a:r>
              <a:rPr lang="en-US" altLang="zh-CN" sz="2400" dirty="0" err="1">
                <a:ea typeface="宋体" panose="02010600030101010101" pitchFamily="2" charset="-122"/>
              </a:rPr>
              <a:t>p_cpu</a:t>
            </a:r>
            <a:r>
              <a:rPr lang="en-US" altLang="zh-CN" sz="2400" dirty="0">
                <a:ea typeface="宋体" panose="02010600030101010101" pitchFamily="2" charset="-122"/>
              </a:rPr>
              <a:t>/2</a:t>
            </a:r>
            <a:r>
              <a:rPr lang="zh-CN" altLang="en-US" sz="2400" dirty="0">
                <a:ea typeface="宋体" panose="02010600030101010101" pitchFamily="2" charset="-122"/>
              </a:rPr>
              <a:t>，这使就绪进程优先级提高。</a:t>
            </a:r>
          </a:p>
          <a:p>
            <a:pPr algn="just">
              <a:spcBef>
                <a:spcPct val="25000"/>
              </a:spcBef>
            </a:pPr>
            <a:r>
              <a:rPr lang="en-US" altLang="zh-CN" sz="2400" dirty="0" err="1">
                <a:ea typeface="宋体" panose="02010600030101010101" pitchFamily="2" charset="-122"/>
              </a:rPr>
              <a:t>p_nice</a:t>
            </a:r>
            <a:r>
              <a:rPr lang="zh-CN" altLang="en-US" sz="2400" dirty="0">
                <a:ea typeface="宋体" panose="02010600030101010101" pitchFamily="2" charset="-122"/>
              </a:rPr>
              <a:t>的值允许用户根据任务的轻重缓急程度来设置，其值在</a:t>
            </a:r>
            <a:r>
              <a:rPr lang="en-US" altLang="zh-CN" sz="2400" dirty="0">
                <a:ea typeface="宋体" panose="02010600030101010101" pitchFamily="2" charset="-122"/>
              </a:rPr>
              <a:t>0</a:t>
            </a:r>
            <a:r>
              <a:rPr lang="zh-CN" altLang="en-US" sz="2400" dirty="0">
                <a:ea typeface="宋体" panose="02010600030101010101" pitchFamily="2" charset="-122"/>
              </a:rPr>
              <a:t>～</a:t>
            </a:r>
            <a:r>
              <a:rPr lang="en-US" altLang="zh-CN" sz="2400" dirty="0">
                <a:ea typeface="宋体" panose="02010600030101010101" pitchFamily="2" charset="-122"/>
              </a:rPr>
              <a:t>39</a:t>
            </a:r>
            <a:r>
              <a:rPr lang="zh-CN" altLang="en-US" sz="2400" dirty="0">
                <a:ea typeface="宋体" panose="02010600030101010101" pitchFamily="2" charset="-122"/>
              </a:rPr>
              <a:t>之间。一旦一个进程的</a:t>
            </a:r>
            <a:r>
              <a:rPr lang="en-US" altLang="zh-CN" sz="2400" dirty="0" err="1">
                <a:ea typeface="宋体" panose="02010600030101010101" pitchFamily="2" charset="-122"/>
              </a:rPr>
              <a:t>p_nice</a:t>
            </a:r>
            <a:r>
              <a:rPr lang="zh-CN" altLang="en-US" sz="2400" dirty="0">
                <a:ea typeface="宋体" panose="02010600030101010101" pitchFamily="2" charset="-122"/>
              </a:rPr>
              <a:t>设置后，此后用户只能使其值增加。</a:t>
            </a:r>
          </a:p>
        </p:txBody>
      </p:sp>
      <p:sp>
        <p:nvSpPr>
          <p:cNvPr id="6" name="Rectangle 2"/>
          <p:cNvSpPr>
            <a:spLocks noGrp="1" noChangeArrowheads="1"/>
          </p:cNvSpPr>
          <p:nvPr>
            <p:ph type="title"/>
          </p:nvPr>
        </p:nvSpPr>
        <p:spPr>
          <a:xfrm>
            <a:off x="435768" y="265731"/>
            <a:ext cx="8272463" cy="673100"/>
          </a:xfrm>
        </p:spPr>
        <p:txBody>
          <a:bodyPr>
            <a:normAutofit/>
          </a:bodyPr>
          <a:lstStyle/>
          <a:p>
            <a:pPr algn="l" eaLnBrk="1" hangingPunct="1"/>
            <a:r>
              <a:rPr lang="zh-CN" altLang="en-US" sz="3600" dirty="0" smtClean="0"/>
              <a:t>动态优先权举例：</a:t>
            </a:r>
            <a:endParaRPr lang="zh-CN" altLang="en-US" dirty="0"/>
          </a:p>
        </p:txBody>
      </p:sp>
    </p:spTree>
    <p:extLst>
      <p:ext uri="{BB962C8B-B14F-4D97-AF65-F5344CB8AC3E}">
        <p14:creationId xmlns:p14="http://schemas.microsoft.com/office/powerpoint/2010/main" val="1217197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27</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sp>
        <p:nvSpPr>
          <p:cNvPr id="177156" name="Text Box 3"/>
          <p:cNvSpPr txBox="1">
            <a:spLocks noChangeArrowheads="1"/>
          </p:cNvSpPr>
          <p:nvPr/>
        </p:nvSpPr>
        <p:spPr bwMode="auto">
          <a:xfrm>
            <a:off x="685800" y="685800"/>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宋体" pitchFamily="2" charset="-122"/>
              </a:rPr>
              <a:t>【</a:t>
            </a:r>
            <a:r>
              <a:rPr lang="zh-CN" altLang="en-US" b="1">
                <a:solidFill>
                  <a:srgbClr val="000000"/>
                </a:solidFill>
                <a:latin typeface="宋体" pitchFamily="2" charset="-122"/>
              </a:rPr>
              <a:t>例</a:t>
            </a:r>
            <a:r>
              <a:rPr lang="en-US" altLang="zh-CN" b="1">
                <a:solidFill>
                  <a:srgbClr val="000000"/>
                </a:solidFill>
              </a:rPr>
              <a:t>3-3</a:t>
            </a:r>
            <a:r>
              <a:rPr lang="en-US" altLang="zh-CN" b="1">
                <a:solidFill>
                  <a:srgbClr val="000000"/>
                </a:solidFill>
                <a:latin typeface="宋体" pitchFamily="2" charset="-122"/>
              </a:rPr>
              <a:t>】</a:t>
            </a:r>
            <a:r>
              <a:rPr lang="zh-CN" altLang="en-US" b="1">
                <a:solidFill>
                  <a:srgbClr val="000000"/>
                </a:solidFill>
                <a:latin typeface="宋体"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b="1">
                <a:solidFill>
                  <a:srgbClr val="000000"/>
                </a:solidFill>
              </a:rPr>
              <a:t> </a:t>
            </a:r>
          </a:p>
        </p:txBody>
      </p:sp>
      <p:sp>
        <p:nvSpPr>
          <p:cNvPr id="177157" name="Text Box 4"/>
          <p:cNvSpPr txBox="1">
            <a:spLocks noChangeArrowheads="1"/>
          </p:cNvSpPr>
          <p:nvPr/>
        </p:nvSpPr>
        <p:spPr bwMode="auto">
          <a:xfrm>
            <a:off x="838200" y="5461000"/>
            <a:ext cx="7467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latin typeface="宋体" pitchFamily="2" charset="-122"/>
              </a:rPr>
              <a:t>(1)</a:t>
            </a:r>
            <a:r>
              <a:rPr lang="zh-CN" altLang="en-US" b="1">
                <a:solidFill>
                  <a:srgbClr val="000000"/>
                </a:solidFill>
                <a:latin typeface="宋体" pitchFamily="2" charset="-122"/>
              </a:rPr>
              <a:t>列出所有作业进入内存时间及结束时间。</a:t>
            </a:r>
            <a:r>
              <a:rPr lang="zh-CN" altLang="en-US" b="1">
                <a:solidFill>
                  <a:srgbClr val="000000"/>
                </a:solidFill>
              </a:rPr>
              <a:t> </a:t>
            </a:r>
          </a:p>
          <a:p>
            <a:pPr eaLnBrk="1" fontAlgn="base" hangingPunct="1">
              <a:spcBef>
                <a:spcPct val="10000"/>
              </a:spcBef>
              <a:spcAft>
                <a:spcPct val="0"/>
              </a:spcAft>
            </a:pPr>
            <a:r>
              <a:rPr lang="en-US" altLang="zh-CN" b="1">
                <a:solidFill>
                  <a:srgbClr val="000000"/>
                </a:solidFill>
                <a:latin typeface="宋体" pitchFamily="2" charset="-122"/>
              </a:rPr>
              <a:t>(2)</a:t>
            </a:r>
            <a:r>
              <a:rPr lang="zh-CN" altLang="en-US" b="1">
                <a:solidFill>
                  <a:srgbClr val="000000"/>
                </a:solidFill>
                <a:latin typeface="宋体" pitchFamily="2" charset="-122"/>
              </a:rPr>
              <a:t>计算平均周转时间。</a:t>
            </a:r>
            <a:r>
              <a:rPr lang="zh-CN" altLang="en-US" b="1">
                <a:solidFill>
                  <a:srgbClr val="000000"/>
                </a:solidFill>
              </a:rPr>
              <a:t> </a:t>
            </a:r>
          </a:p>
        </p:txBody>
      </p:sp>
      <p:graphicFrame>
        <p:nvGraphicFramePr>
          <p:cNvPr id="214021" name="Group 5"/>
          <p:cNvGraphicFramePr>
            <a:graphicFrameLocks noGrp="1"/>
          </p:cNvGraphicFramePr>
          <p:nvPr/>
        </p:nvGraphicFramePr>
        <p:xfrm>
          <a:off x="560388" y="2730500"/>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1942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801" name="Group 145"/>
          <p:cNvGraphicFramePr>
            <a:graphicFrameLocks noGrp="1"/>
          </p:cNvGraphicFramePr>
          <p:nvPr>
            <p:ph type="tbl" idx="1"/>
            <p:extLst>
              <p:ext uri="{D42A27DB-BD31-4B8C-83A1-F6EECF244321}">
                <p14:modId xmlns:p14="http://schemas.microsoft.com/office/powerpoint/2010/main" val="2606452977"/>
              </p:ext>
            </p:extLst>
          </p:nvPr>
        </p:nvGraphicFramePr>
        <p:xfrm>
          <a:off x="971600" y="633810"/>
          <a:ext cx="7415213" cy="5734059"/>
        </p:xfrm>
        <a:graphic>
          <a:graphicData uri="http://schemas.openxmlformats.org/drawingml/2006/table">
            <a:tbl>
              <a:tblPr/>
              <a:tblGrid>
                <a:gridCol w="1212850"/>
                <a:gridCol w="1211263"/>
                <a:gridCol w="1214437"/>
                <a:gridCol w="1211263"/>
                <a:gridCol w="1214437"/>
                <a:gridCol w="1350963"/>
              </a:tblGrid>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J2</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优先数</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5</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3</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4</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6</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9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进入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3027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1B93AB1B-2E60-4673-A6F3-CDEC79890F42}" type="slidenum">
              <a:rPr lang="en-US" altLang="zh-CN"/>
              <a:pPr>
                <a:defRPr/>
              </a:pPr>
              <a:t>28</a:t>
            </a:fld>
            <a:endParaRPr lang="en-US" altLang="zh-CN"/>
          </a:p>
        </p:txBody>
      </p:sp>
      <p:cxnSp>
        <p:nvCxnSpPr>
          <p:cNvPr id="3" name="直接连接符 2"/>
          <p:cNvCxnSpPr/>
          <p:nvPr/>
        </p:nvCxnSpPr>
        <p:spPr>
          <a:xfrm>
            <a:off x="709228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092280" y="1412776"/>
            <a:ext cx="1294533" cy="410445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195736" y="4077072"/>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10:10</a:t>
            </a:r>
            <a:endParaRPr kumimoji="1" lang="en-US" altLang="zh-CN" sz="2400" b="1" dirty="0">
              <a:latin typeface="Tahoma" pitchFamily="34" charset="0"/>
              <a:ea typeface="宋体" pitchFamily="2" charset="-122"/>
            </a:endParaRPr>
          </a:p>
        </p:txBody>
      </p:sp>
      <p:sp>
        <p:nvSpPr>
          <p:cNvPr id="10" name="文本框 9"/>
          <p:cNvSpPr txBox="1"/>
          <p:nvPr/>
        </p:nvSpPr>
        <p:spPr>
          <a:xfrm>
            <a:off x="2195736" y="5691837"/>
            <a:ext cx="1194559"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50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1" name="文本框 10"/>
          <p:cNvSpPr txBox="1"/>
          <p:nvPr/>
        </p:nvSpPr>
        <p:spPr>
          <a:xfrm>
            <a:off x="3405856"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10:20</a:t>
            </a:r>
            <a:endParaRPr kumimoji="1" lang="en-US" altLang="zh-CN" sz="2400" b="1" dirty="0">
              <a:latin typeface="Tahoma" pitchFamily="34" charset="0"/>
              <a:ea typeface="宋体" pitchFamily="2" charset="-122"/>
            </a:endParaRPr>
          </a:p>
        </p:txBody>
      </p:sp>
      <p:sp>
        <p:nvSpPr>
          <p:cNvPr id="12" name="文本框 11"/>
          <p:cNvSpPr txBox="1"/>
          <p:nvPr/>
        </p:nvSpPr>
        <p:spPr>
          <a:xfrm>
            <a:off x="4679259" y="409118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3" name="文本框 12"/>
          <p:cNvSpPr txBox="1"/>
          <p:nvPr/>
        </p:nvSpPr>
        <p:spPr>
          <a:xfrm>
            <a:off x="5875363"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4" name="文本框 13"/>
          <p:cNvSpPr txBox="1"/>
          <p:nvPr/>
        </p:nvSpPr>
        <p:spPr>
          <a:xfrm>
            <a:off x="2195736" y="4869160"/>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5" name="文本框 14"/>
          <p:cNvSpPr txBox="1"/>
          <p:nvPr/>
        </p:nvSpPr>
        <p:spPr>
          <a:xfrm>
            <a:off x="343822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6" name="文本框 15"/>
          <p:cNvSpPr txBox="1"/>
          <p:nvPr/>
        </p:nvSpPr>
        <p:spPr>
          <a:xfrm>
            <a:off x="467925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11:25</a:t>
            </a:r>
            <a:endParaRPr kumimoji="1" lang="en-US" altLang="zh-CN" sz="2400" b="1" dirty="0">
              <a:latin typeface="Tahoma" pitchFamily="34" charset="0"/>
              <a:ea typeface="宋体" pitchFamily="2" charset="-122"/>
            </a:endParaRPr>
          </a:p>
        </p:txBody>
      </p:sp>
      <p:sp>
        <p:nvSpPr>
          <p:cNvPr id="17" name="文本框 16"/>
          <p:cNvSpPr txBox="1"/>
          <p:nvPr/>
        </p:nvSpPr>
        <p:spPr>
          <a:xfrm>
            <a:off x="5849787"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11:45</a:t>
            </a:r>
            <a:endParaRPr kumimoji="1" lang="en-US" altLang="zh-CN" sz="2400" b="1" dirty="0">
              <a:latin typeface="Tahoma" pitchFamily="34" charset="0"/>
              <a:ea typeface="宋体" pitchFamily="2" charset="-122"/>
            </a:endParaRPr>
          </a:p>
        </p:txBody>
      </p:sp>
      <p:sp>
        <p:nvSpPr>
          <p:cNvPr id="18" name="文本框 17"/>
          <p:cNvSpPr txBox="1"/>
          <p:nvPr/>
        </p:nvSpPr>
        <p:spPr>
          <a:xfrm>
            <a:off x="3377442"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30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9" name="文本框 18"/>
          <p:cNvSpPr txBox="1"/>
          <p:nvPr/>
        </p:nvSpPr>
        <p:spPr>
          <a:xfrm>
            <a:off x="4674770" y="5706048"/>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0" name="文本框 19"/>
          <p:cNvSpPr txBox="1"/>
          <p:nvPr/>
        </p:nvSpPr>
        <p:spPr>
          <a:xfrm>
            <a:off x="5786855"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1" name="文本框 20"/>
          <p:cNvSpPr txBox="1"/>
          <p:nvPr/>
        </p:nvSpPr>
        <p:spPr>
          <a:xfrm>
            <a:off x="6977842" y="5691559"/>
            <a:ext cx="1486305"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47.5</a:t>
            </a:r>
            <a:r>
              <a:rPr kumimoji="1" lang="zh-CN" altLang="en-US" sz="2400" b="1" dirty="0">
                <a:latin typeface="Tahoma" pitchFamily="34" charset="0"/>
                <a:ea typeface="宋体" pitchFamily="2" charset="-122"/>
              </a:rPr>
              <a:t>分钟</a:t>
            </a:r>
            <a:endParaRPr kumimoji="1" lang="zh-CN" altLang="en-US" sz="2400" b="1" dirty="0">
              <a:latin typeface="Tahoma" pitchFamily="34" charset="0"/>
              <a:ea typeface="宋体" pitchFamily="2" charset="-122"/>
            </a:endParaRPr>
          </a:p>
        </p:txBody>
      </p:sp>
    </p:spTree>
    <p:extLst>
      <p:ext uri="{BB962C8B-B14F-4D97-AF65-F5344CB8AC3E}">
        <p14:creationId xmlns:p14="http://schemas.microsoft.com/office/powerpoint/2010/main" val="9073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randombar(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a:xfrm>
            <a:off x="471457" y="404664"/>
            <a:ext cx="8272463" cy="687388"/>
          </a:xfrm>
        </p:spPr>
        <p:txBody>
          <a:bodyPr>
            <a:normAutofit/>
          </a:bodyPr>
          <a:lstStyle/>
          <a:p>
            <a:pPr eaLnBrk="1" hangingPunct="1"/>
            <a:r>
              <a:rPr lang="en-US" altLang="zh-CN" sz="3600" dirty="0" smtClean="0">
                <a:solidFill>
                  <a:schemeClr val="tx1"/>
                </a:solidFill>
              </a:rPr>
              <a:t>3.   </a:t>
            </a:r>
            <a:r>
              <a:rPr lang="zh-CN" altLang="en-US" sz="3600" dirty="0" smtClean="0">
                <a:solidFill>
                  <a:schemeClr val="tx1"/>
                </a:solidFill>
                <a:latin typeface="宋体" pitchFamily="2" charset="-122"/>
              </a:rPr>
              <a:t>高响应比优先调度算法</a:t>
            </a:r>
            <a:r>
              <a:rPr lang="zh-CN" altLang="en-US" sz="3600" dirty="0" smtClean="0">
                <a:solidFill>
                  <a:schemeClr val="tx1"/>
                </a:solidFill>
              </a:rPr>
              <a:t> </a:t>
            </a:r>
          </a:p>
        </p:txBody>
      </p:sp>
      <p:sp>
        <p:nvSpPr>
          <p:cNvPr id="9" name="灯片编号占位符 5"/>
          <p:cNvSpPr>
            <a:spLocks noGrp="1"/>
          </p:cNvSpPr>
          <p:nvPr>
            <p:ph type="sldNum" sz="quarter" idx="12"/>
          </p:nvPr>
        </p:nvSpPr>
        <p:spPr/>
        <p:txBody>
          <a:bodyPr/>
          <a:lstStyle/>
          <a:p>
            <a:pPr>
              <a:defRPr/>
            </a:pPr>
            <a:fld id="{57DB18A5-C19F-45E7-91F8-15087F6A2A7C}" type="slidenum">
              <a:rPr lang="en-US" altLang="zh-CN"/>
              <a:pPr>
                <a:defRPr/>
              </a:pPr>
              <a:t>29</a:t>
            </a:fld>
            <a:endParaRPr lang="en-US" altLang="zh-CN"/>
          </a:p>
        </p:txBody>
      </p:sp>
      <p:sp>
        <p:nvSpPr>
          <p:cNvPr id="215043" name="Text Box 3"/>
          <p:cNvSpPr txBox="1">
            <a:spLocks noChangeArrowheads="1"/>
          </p:cNvSpPr>
          <p:nvPr/>
        </p:nvSpPr>
        <p:spPr bwMode="auto">
          <a:xfrm>
            <a:off x="395536" y="1700808"/>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响应比＝</a:t>
            </a:r>
            <a:r>
              <a:rPr lang="zh-CN" altLang="en-US" b="1" dirty="0">
                <a:solidFill>
                  <a:srgbClr val="000000"/>
                </a:solidFill>
              </a:rPr>
              <a:t> </a:t>
            </a:r>
          </a:p>
        </p:txBody>
      </p:sp>
      <p:graphicFrame>
        <p:nvGraphicFramePr>
          <p:cNvPr id="215044" name="Object 4"/>
          <p:cNvGraphicFramePr>
            <a:graphicFrameLocks noChangeAspect="1"/>
          </p:cNvGraphicFramePr>
          <p:nvPr>
            <p:extLst>
              <p:ext uri="{D42A27DB-BD31-4B8C-83A1-F6EECF244321}">
                <p14:modId xmlns:p14="http://schemas.microsoft.com/office/powerpoint/2010/main" val="1549100280"/>
              </p:ext>
            </p:extLst>
          </p:nvPr>
        </p:nvGraphicFramePr>
        <p:xfrm>
          <a:off x="1763688" y="1568351"/>
          <a:ext cx="8091487" cy="773113"/>
        </p:xfrm>
        <a:graphic>
          <a:graphicData uri="http://schemas.openxmlformats.org/presentationml/2006/ole">
            <mc:AlternateContent xmlns:mc="http://schemas.openxmlformats.org/markup-compatibility/2006">
              <mc:Choice xmlns:v="urn:schemas-microsoft-com:vml" Requires="v">
                <p:oleObj spid="_x0000_s1078" name="Document" r:id="rId3" imgW="5275580" imgH="396240" progId="Word.Document.8">
                  <p:embed/>
                </p:oleObj>
              </mc:Choice>
              <mc:Fallback>
                <p:oleObj name="Document" r:id="rId3" imgW="5275580" imgH="396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568351"/>
                        <a:ext cx="8091487"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5" name="Text Box 5"/>
          <p:cNvSpPr txBox="1">
            <a:spLocks noChangeArrowheads="1"/>
          </p:cNvSpPr>
          <p:nvPr/>
        </p:nvSpPr>
        <p:spPr bwMode="auto">
          <a:xfrm>
            <a:off x="4071938" y="16160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latin typeface="宋体" pitchFamily="2" charset="-122"/>
              </a:rPr>
              <a:t>（响应比实际上是动态优先权）</a:t>
            </a:r>
            <a:r>
              <a:rPr lang="zh-CN" altLang="en-US" b="1" dirty="0">
                <a:solidFill>
                  <a:srgbClr val="000000"/>
                </a:solidFill>
              </a:rPr>
              <a:t> </a:t>
            </a:r>
          </a:p>
        </p:txBody>
      </p:sp>
      <p:sp>
        <p:nvSpPr>
          <p:cNvPr id="215046" name="Text Box 6"/>
          <p:cNvSpPr txBox="1">
            <a:spLocks noChangeArrowheads="1"/>
          </p:cNvSpPr>
          <p:nvPr/>
        </p:nvSpPr>
        <p:spPr bwMode="auto">
          <a:xfrm>
            <a:off x="514350" y="2781300"/>
            <a:ext cx="417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高响应比优先调度算法</a:t>
            </a:r>
            <a:r>
              <a:rPr lang="en-US" altLang="zh-CN" b="1">
                <a:solidFill>
                  <a:srgbClr val="000000"/>
                </a:solidFill>
                <a:latin typeface="Times New Roman" pitchFamily="18" charset="0"/>
              </a:rPr>
              <a:t>——</a:t>
            </a:r>
            <a:r>
              <a:rPr lang="en-US" altLang="zh-CN" b="1">
                <a:solidFill>
                  <a:srgbClr val="000000"/>
                </a:solidFill>
              </a:rPr>
              <a:t> </a:t>
            </a:r>
          </a:p>
        </p:txBody>
      </p:sp>
      <p:sp>
        <p:nvSpPr>
          <p:cNvPr id="215047" name="Text Box 7"/>
          <p:cNvSpPr txBox="1">
            <a:spLocks noChangeArrowheads="1"/>
          </p:cNvSpPr>
          <p:nvPr/>
        </p:nvSpPr>
        <p:spPr bwMode="auto">
          <a:xfrm>
            <a:off x="4408488" y="2781300"/>
            <a:ext cx="42465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每次要进行作业调度时，系统首先计算后备队列中各作业的响应比，然后选择一个或若干个响应比最高的作业调入内存执行。</a:t>
            </a:r>
            <a:r>
              <a:rPr lang="zh-CN" altLang="en-US" b="1">
                <a:solidFill>
                  <a:srgbClr val="000000"/>
                </a:solidFill>
              </a:rPr>
              <a:t> </a:t>
            </a:r>
          </a:p>
        </p:txBody>
      </p:sp>
      <p:sp>
        <p:nvSpPr>
          <p:cNvPr id="215048" name="Text Box 8"/>
          <p:cNvSpPr txBox="1">
            <a:spLocks noChangeArrowheads="1"/>
          </p:cNvSpPr>
          <p:nvPr/>
        </p:nvSpPr>
        <p:spPr bwMode="auto">
          <a:xfrm>
            <a:off x="525463" y="5013176"/>
            <a:ext cx="8267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该算法综合了</a:t>
            </a:r>
            <a:r>
              <a:rPr lang="en-US" altLang="zh-CN" b="1" dirty="0">
                <a:solidFill>
                  <a:srgbClr val="000000"/>
                </a:solidFill>
              </a:rPr>
              <a:t>FCFS</a:t>
            </a:r>
            <a:r>
              <a:rPr lang="zh-CN" altLang="en-US" b="1" dirty="0">
                <a:solidFill>
                  <a:srgbClr val="000000"/>
                </a:solidFill>
                <a:latin typeface="Times New Roman" pitchFamily="18" charset="0"/>
              </a:rPr>
              <a:t>和</a:t>
            </a:r>
            <a:r>
              <a:rPr lang="en-US" altLang="zh-CN" b="1" dirty="0">
                <a:solidFill>
                  <a:srgbClr val="000000"/>
                </a:solidFill>
              </a:rPr>
              <a:t>SJF</a:t>
            </a:r>
            <a:r>
              <a:rPr lang="zh-CN" altLang="en-US" b="1" dirty="0">
                <a:solidFill>
                  <a:srgbClr val="000000"/>
                </a:solidFill>
                <a:latin typeface="Times New Roman" pitchFamily="18" charset="0"/>
              </a:rPr>
              <a:t>算法的</a:t>
            </a:r>
            <a:r>
              <a:rPr lang="zh-CN" altLang="en-US" b="1" dirty="0">
                <a:solidFill>
                  <a:srgbClr val="000066"/>
                </a:solidFill>
                <a:latin typeface="Times New Roman" pitchFamily="18" charset="0"/>
                <a:ea typeface="黑体" pitchFamily="2" charset="-122"/>
              </a:rPr>
              <a:t>优点</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既考虑公平性，又考虑平均</a:t>
            </a:r>
            <a:r>
              <a:rPr lang="zh-CN" altLang="en-US" b="1" dirty="0" smtClean="0">
                <a:solidFill>
                  <a:srgbClr val="000000"/>
                </a:solidFill>
                <a:latin typeface="Times New Roman" pitchFamily="18" charset="0"/>
              </a:rPr>
              <a:t>周转时间。</a:t>
            </a:r>
            <a:endParaRPr lang="zh-CN" altLang="en-US" b="1" dirty="0">
              <a:solidFill>
                <a:srgbClr val="000000"/>
              </a:solidFill>
            </a:endParaRPr>
          </a:p>
          <a:p>
            <a:pPr eaLnBrk="1" fontAlgn="base" hangingPunct="1">
              <a:spcBef>
                <a:spcPct val="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是会增加系统开销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每次调度都要计算响应比。</a:t>
            </a:r>
            <a:r>
              <a:rPr lang="zh-CN" altLang="en-US" b="1" dirty="0">
                <a:solidFill>
                  <a:srgbClr val="000000"/>
                </a:solidFill>
              </a:rPr>
              <a:t> </a:t>
            </a:r>
          </a:p>
        </p:txBody>
      </p:sp>
    </p:spTree>
    <p:extLst>
      <p:ext uri="{BB962C8B-B14F-4D97-AF65-F5344CB8AC3E}">
        <p14:creationId xmlns:p14="http://schemas.microsoft.com/office/powerpoint/2010/main" val="1296323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15044"/>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additive="base">
                                        <p:cTn id="13" dur="500" fill="hold"/>
                                        <p:tgtEl>
                                          <p:spTgt spid="215045"/>
                                        </p:tgtEl>
                                        <p:attrNameLst>
                                          <p:attrName>ppt_x</p:attrName>
                                        </p:attrNameLst>
                                      </p:cBhvr>
                                      <p:tavLst>
                                        <p:tav tm="0">
                                          <p:val>
                                            <p:strVal val="1+#ppt_w/2"/>
                                          </p:val>
                                        </p:tav>
                                        <p:tav tm="100000">
                                          <p:val>
                                            <p:strVal val="#ppt_x"/>
                                          </p:val>
                                        </p:tav>
                                      </p:tavLst>
                                    </p:anim>
                                    <p:anim calcmode="lin" valueType="num">
                                      <p:cBhvr additive="base">
                                        <p:cTn id="14"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0-#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15047"/>
                                        </p:tgtEl>
                                        <p:attrNameLst>
                                          <p:attrName>style.visibility</p:attrName>
                                        </p:attrNameLst>
                                      </p:cBhvr>
                                      <p:to>
                                        <p:strVal val="visible"/>
                                      </p:to>
                                    </p:set>
                                    <p:animEffect transition="in" filter="wipe(up)">
                                      <p:cBhvr>
                                        <p:cTn id="24" dur="500"/>
                                        <p:tgtEl>
                                          <p:spTgt spid="2150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5048">
                                            <p:txEl>
                                              <p:pRg st="0" end="0"/>
                                            </p:txEl>
                                          </p:spTgt>
                                        </p:tgtEl>
                                        <p:attrNameLst>
                                          <p:attrName>style.visibility</p:attrName>
                                        </p:attrNameLst>
                                      </p:cBhvr>
                                      <p:to>
                                        <p:strVal val="visible"/>
                                      </p:to>
                                    </p:set>
                                    <p:animEffect transition="in" filter="wipe(up)">
                                      <p:cBhvr>
                                        <p:cTn id="29" dur="500"/>
                                        <p:tgtEl>
                                          <p:spTgt spid="21504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5048">
                                            <p:txEl>
                                              <p:pRg st="1" end="1"/>
                                            </p:txEl>
                                          </p:spTgt>
                                        </p:tgtEl>
                                        <p:attrNameLst>
                                          <p:attrName>style.visibility</p:attrName>
                                        </p:attrNameLst>
                                      </p:cBhvr>
                                      <p:to>
                                        <p:strVal val="visible"/>
                                      </p:to>
                                    </p:set>
                                    <p:animEffect transition="in" filter="wipe(up)">
                                      <p:cBhvr>
                                        <p:cTn id="34" dur="500"/>
                                        <p:tgtEl>
                                          <p:spTgt spid="2150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5" grpId="0" autoUpdateAnimBg="0"/>
      <p:bldP spid="215046" grpId="0" autoUpdateAnimBg="0"/>
      <p:bldP spid="215047" grpId="0" autoUpdateAnimBg="0"/>
      <p:bldP spid="21504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批处理系统中的作业</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dirty="0" smtClean="0"/>
              <a:t>作业：用户提交给系统的一个“算题”。包括程序、数据和作业说明书。</a:t>
            </a:r>
            <a:endParaRPr lang="en-US" altLang="zh-CN" dirty="0" smtClean="0"/>
          </a:p>
          <a:p>
            <a:pPr lvl="0">
              <a:buClr>
                <a:srgbClr val="2F2F2F"/>
              </a:buClr>
            </a:pPr>
            <a:r>
              <a:rPr lang="zh-CN" altLang="en-US" dirty="0" smtClean="0">
                <a:solidFill>
                  <a:prstClr val="black"/>
                </a:solidFill>
              </a:rPr>
              <a:t>作业步：作业中每个相对独立有相互关联的加工步骤。</a:t>
            </a:r>
            <a:endParaRPr lang="en-US" altLang="zh-CN" dirty="0" smtClean="0">
              <a:solidFill>
                <a:prstClr val="black"/>
              </a:solidFill>
            </a:endParaRPr>
          </a:p>
          <a:p>
            <a:pPr lvl="0">
              <a:buClr>
                <a:srgbClr val="2F2F2F"/>
              </a:buClr>
            </a:pPr>
            <a:r>
              <a:rPr lang="zh-CN" altLang="en-US" dirty="0" smtClean="0">
                <a:solidFill>
                  <a:prstClr val="black"/>
                </a:solidFill>
              </a:rPr>
              <a:t>作业控制块</a:t>
            </a:r>
            <a:r>
              <a:rPr lang="en-US" altLang="zh-CN" dirty="0" smtClean="0">
                <a:solidFill>
                  <a:prstClr val="black"/>
                </a:solidFill>
              </a:rPr>
              <a:t>JCB</a:t>
            </a:r>
          </a:p>
          <a:p>
            <a:pPr marL="0" lvl="0" indent="0">
              <a:buClr>
                <a:srgbClr val="2F2F2F"/>
              </a:buClr>
              <a:buNone/>
            </a:pPr>
            <a:r>
              <a:rPr lang="en-US" altLang="zh-CN" dirty="0" smtClean="0">
                <a:solidFill>
                  <a:prstClr val="black"/>
                </a:solidFill>
              </a:rPr>
              <a:t>            </a:t>
            </a:r>
            <a:r>
              <a:rPr lang="zh-CN" altLang="en-US" dirty="0" smtClean="0">
                <a:solidFill>
                  <a:prstClr val="black"/>
                </a:solidFill>
              </a:rPr>
              <a:t>与进程控制块</a:t>
            </a:r>
            <a:r>
              <a:rPr lang="en-US" altLang="zh-CN" dirty="0" smtClean="0">
                <a:solidFill>
                  <a:prstClr val="black"/>
                </a:solidFill>
              </a:rPr>
              <a:t>PCB</a:t>
            </a:r>
            <a:r>
              <a:rPr lang="zh-CN" altLang="en-US" dirty="0" smtClean="0">
                <a:solidFill>
                  <a:prstClr val="black"/>
                </a:solidFill>
              </a:rPr>
              <a:t>类似，</a:t>
            </a:r>
            <a:r>
              <a:rPr lang="en-US" altLang="zh-CN" dirty="0" smtClean="0">
                <a:solidFill>
                  <a:prstClr val="black"/>
                </a:solidFill>
              </a:rPr>
              <a:t>JCB</a:t>
            </a:r>
            <a:r>
              <a:rPr lang="zh-CN" altLang="en-US" dirty="0" smtClean="0">
                <a:solidFill>
                  <a:prstClr val="black"/>
                </a:solidFill>
              </a:rPr>
              <a:t>是作业在系统中存在的标志，保存系统对作业进行调度和管理的所有信息。</a:t>
            </a:r>
            <a:endParaRPr lang="en-US" altLang="zh-CN" dirty="0" smtClean="0">
              <a:solidFill>
                <a:prstClr val="black"/>
              </a:solidFill>
            </a:endParaRPr>
          </a:p>
          <a:p>
            <a:pPr marL="0" lvl="0" indent="0">
              <a:buClr>
                <a:srgbClr val="2F2F2F"/>
              </a:buClr>
              <a:buNone/>
            </a:pPr>
            <a:r>
              <a:rPr lang="en-US" altLang="zh-CN" dirty="0" smtClean="0">
                <a:solidFill>
                  <a:prstClr val="black"/>
                </a:solidFill>
              </a:rPr>
              <a:t> </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pPr>
                <a:defRPr/>
              </a:pPr>
              <a:t>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5059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a:xfrm>
            <a:off x="588962" y="404664"/>
            <a:ext cx="8272463" cy="2184400"/>
          </a:xfrm>
        </p:spPr>
        <p:txBody>
          <a:bodyPr>
            <a:normAutofit fontScale="90000"/>
          </a:bodyPr>
          <a:lstStyle/>
          <a:p>
            <a:pPr algn="l" eaLnBrk="1" hangingPunct="1"/>
            <a:r>
              <a:rPr lang="en-US" altLang="zh-CN" sz="2800" dirty="0" smtClean="0">
                <a:solidFill>
                  <a:schemeClr val="tx1"/>
                </a:solidFill>
              </a:rPr>
              <a:t>【</a:t>
            </a:r>
            <a:r>
              <a:rPr lang="zh-CN" altLang="en-US" sz="2800" dirty="0" smtClean="0">
                <a:solidFill>
                  <a:schemeClr val="tx1"/>
                </a:solidFill>
              </a:rPr>
              <a:t>例</a:t>
            </a:r>
            <a:r>
              <a:rPr lang="en-US" altLang="zh-CN" sz="2800" dirty="0" smtClean="0">
                <a:solidFill>
                  <a:schemeClr val="tx1"/>
                </a:solidFill>
              </a:rPr>
              <a:t>3-4】</a:t>
            </a:r>
            <a:r>
              <a:rPr lang="zh-CN" altLang="en-US" sz="2800" dirty="0" smtClean="0">
                <a:solidFill>
                  <a:schemeClr val="tx1"/>
                </a:solidFill>
              </a:rPr>
              <a:t>设有一个最多可有两道作业同时装入内存执行的批处理系统，作业调度采用高响应比优先调度算法，进程调度采用抢占式静态优先权调度算法，今有如下纯计算型作业序列（表中所列进程优先数中，数值越小优先权越高）：</a:t>
            </a:r>
          </a:p>
        </p:txBody>
      </p:sp>
      <p:graphicFrame>
        <p:nvGraphicFramePr>
          <p:cNvPr id="564262" name="Group 38"/>
          <p:cNvGraphicFramePr>
            <a:graphicFrameLocks noGrp="1"/>
          </p:cNvGraphicFramePr>
          <p:nvPr>
            <p:ph type="tbl" idx="1"/>
          </p:nvPr>
        </p:nvGraphicFramePr>
        <p:xfrm>
          <a:off x="395288" y="2887663"/>
          <a:ext cx="8488362" cy="2590800"/>
        </p:xfrm>
        <a:graphic>
          <a:graphicData uri="http://schemas.openxmlformats.org/drawingml/2006/table">
            <a:tbl>
              <a:tblPr/>
              <a:tblGrid>
                <a:gridCol w="1414462"/>
                <a:gridCol w="2038350"/>
                <a:gridCol w="2640013"/>
                <a:gridCol w="2395537"/>
              </a:tblGrid>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 name="灯片编号占位符 5"/>
          <p:cNvSpPr>
            <a:spLocks noGrp="1"/>
          </p:cNvSpPr>
          <p:nvPr>
            <p:ph type="sldNum" sz="quarter" idx="12"/>
          </p:nvPr>
        </p:nvSpPr>
        <p:spPr/>
        <p:txBody>
          <a:bodyPr/>
          <a:lstStyle/>
          <a:p>
            <a:pPr>
              <a:defRPr/>
            </a:pPr>
            <a:fld id="{00A14B97-FE0B-492A-91E6-B90832EE00BC}" type="slidenum">
              <a:rPr lang="en-US" altLang="zh-CN"/>
              <a:pPr>
                <a:defRPr/>
              </a:pPr>
              <a:t>30</a:t>
            </a:fld>
            <a:endParaRPr lang="en-US" altLang="zh-CN"/>
          </a:p>
        </p:txBody>
      </p:sp>
      <p:sp>
        <p:nvSpPr>
          <p:cNvPr id="180260" name="Text Box 39"/>
          <p:cNvSpPr txBox="1">
            <a:spLocks noChangeArrowheads="1"/>
          </p:cNvSpPr>
          <p:nvPr/>
        </p:nvSpPr>
        <p:spPr bwMode="auto">
          <a:xfrm>
            <a:off x="812800" y="5616575"/>
            <a:ext cx="7824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a:solidFill>
                  <a:srgbClr val="000000"/>
                </a:solidFill>
              </a:rPr>
              <a:t>(1)</a:t>
            </a:r>
            <a:r>
              <a:rPr lang="zh-CN" altLang="en-US" sz="2800" b="1">
                <a:solidFill>
                  <a:srgbClr val="000000"/>
                </a:solidFill>
              </a:rPr>
              <a:t>列出所有作业进入内存时间及结束时间。 </a:t>
            </a:r>
          </a:p>
          <a:p>
            <a:pPr eaLnBrk="1" fontAlgn="base" hangingPunct="1">
              <a:spcBef>
                <a:spcPct val="0"/>
              </a:spcBef>
              <a:spcAft>
                <a:spcPct val="0"/>
              </a:spcAft>
            </a:pPr>
            <a:r>
              <a:rPr lang="en-US" altLang="zh-CN" sz="2800" b="1">
                <a:solidFill>
                  <a:srgbClr val="000000"/>
                </a:solidFill>
              </a:rPr>
              <a:t>(2)</a:t>
            </a:r>
            <a:r>
              <a:rPr lang="zh-CN" altLang="en-US" sz="2800" b="1">
                <a:solidFill>
                  <a:srgbClr val="000000"/>
                </a:solidFill>
              </a:rPr>
              <a:t>计算平均周转时间。</a:t>
            </a:r>
            <a:r>
              <a:rPr lang="zh-CN" altLang="en-US" b="1">
                <a:solidFill>
                  <a:srgbClr val="000000"/>
                </a:solidFill>
              </a:rPr>
              <a:t> </a:t>
            </a:r>
            <a:endParaRPr lang="zh-CN" altLang="en-US">
              <a:solidFill>
                <a:srgbClr val="000000"/>
              </a:solidFill>
            </a:endParaRPr>
          </a:p>
        </p:txBody>
      </p:sp>
    </p:spTree>
    <p:extLst>
      <p:ext uri="{BB962C8B-B14F-4D97-AF65-F5344CB8AC3E}">
        <p14:creationId xmlns:p14="http://schemas.microsoft.com/office/powerpoint/2010/main" val="3954398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60" name="Group 56"/>
          <p:cNvGraphicFramePr>
            <a:graphicFrameLocks noGrp="1"/>
          </p:cNvGraphicFramePr>
          <p:nvPr>
            <p:ph type="tbl" idx="1"/>
            <p:extLst>
              <p:ext uri="{D42A27DB-BD31-4B8C-83A1-F6EECF244321}">
                <p14:modId xmlns:p14="http://schemas.microsoft.com/office/powerpoint/2010/main" val="2921478390"/>
              </p:ext>
            </p:extLst>
          </p:nvPr>
        </p:nvGraphicFramePr>
        <p:xfrm>
          <a:off x="467544" y="652197"/>
          <a:ext cx="8488363" cy="5729297"/>
        </p:xfrm>
        <a:graphic>
          <a:graphicData uri="http://schemas.openxmlformats.org/drawingml/2006/table">
            <a:tbl>
              <a:tblPr/>
              <a:tblGrid>
                <a:gridCol w="1389063"/>
                <a:gridCol w="1385887"/>
                <a:gridCol w="1390650"/>
                <a:gridCol w="1385888"/>
                <a:gridCol w="1390650"/>
                <a:gridCol w="1546225"/>
              </a:tblGrid>
              <a:tr h="7826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9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chemeClr val="tx1"/>
                          </a:solidFill>
                          <a:effectLst/>
                          <a:latin typeface="Tahoma" pitchFamily="34" charset="0"/>
                          <a:ea typeface="宋体" pitchFamily="2" charset="-122"/>
                          <a:cs typeface="+mn-cs"/>
                        </a:rPr>
                        <a:t>优先数</a:t>
                      </a:r>
                      <a:endParaRPr kumimoji="1" lang="zh-CN" altLang="en-US"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5</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3</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4</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6</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进入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10:50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11:15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112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11:25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11:15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11:45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23923">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30</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51.25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8850427A-CD5E-4A62-881F-E95382AD9DC9}" type="slidenum">
              <a:rPr lang="en-US" altLang="zh-CN"/>
              <a:pPr>
                <a:defRPr/>
              </a:pPr>
              <a:t>31</a:t>
            </a:fld>
            <a:endParaRPr lang="en-US" altLang="zh-CN"/>
          </a:p>
        </p:txBody>
      </p:sp>
      <p:cxnSp>
        <p:nvCxnSpPr>
          <p:cNvPr id="4" name="直接连接符 3"/>
          <p:cNvCxnSpPr/>
          <p:nvPr/>
        </p:nvCxnSpPr>
        <p:spPr>
          <a:xfrm>
            <a:off x="745232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452320" y="1412776"/>
            <a:ext cx="1294533" cy="41044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7757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a:xfrm>
            <a:off x="576263" y="476672"/>
            <a:ext cx="8272463" cy="700088"/>
          </a:xfrm>
        </p:spPr>
        <p:txBody>
          <a:bodyPr>
            <a:noAutofit/>
          </a:bodyPr>
          <a:lstStyle/>
          <a:p>
            <a:pPr eaLnBrk="1" hangingPunct="1"/>
            <a:r>
              <a:rPr lang="en-US" altLang="zh-CN" sz="4000" dirty="0" smtClean="0">
                <a:solidFill>
                  <a:schemeClr val="tx1"/>
                </a:solidFill>
              </a:rPr>
              <a:t>3.3.4   </a:t>
            </a:r>
            <a:r>
              <a:rPr lang="zh-CN" altLang="en-US" sz="4000" dirty="0" smtClean="0">
                <a:solidFill>
                  <a:schemeClr val="tx1"/>
                </a:solidFill>
                <a:latin typeface="宋体" pitchFamily="2" charset="-122"/>
              </a:rPr>
              <a:t>基于时间片的轮转调度算法</a:t>
            </a:r>
            <a:r>
              <a:rPr lang="zh-CN" altLang="en-US" sz="4000" dirty="0" smtClean="0">
                <a:solidFill>
                  <a:schemeClr val="tx1"/>
                </a:solidFill>
              </a:rPr>
              <a:t> </a:t>
            </a:r>
          </a:p>
        </p:txBody>
      </p:sp>
      <p:sp>
        <p:nvSpPr>
          <p:cNvPr id="7" name="灯片编号占位符 5"/>
          <p:cNvSpPr>
            <a:spLocks noGrp="1"/>
          </p:cNvSpPr>
          <p:nvPr>
            <p:ph type="sldNum" sz="quarter" idx="12"/>
          </p:nvPr>
        </p:nvSpPr>
        <p:spPr/>
        <p:txBody>
          <a:bodyPr/>
          <a:lstStyle/>
          <a:p>
            <a:pPr>
              <a:defRPr/>
            </a:pPr>
            <a:fld id="{6D881C24-3434-489F-803D-ED1F8FB8711D}" type="slidenum">
              <a:rPr lang="en-US" altLang="zh-CN"/>
              <a:pPr>
                <a:defRPr/>
              </a:pPr>
              <a:t>32</a:t>
            </a:fld>
            <a:endParaRPr lang="en-US" altLang="zh-CN"/>
          </a:p>
        </p:txBody>
      </p:sp>
      <p:sp>
        <p:nvSpPr>
          <p:cNvPr id="216067" name="Text Box 3"/>
          <p:cNvSpPr txBox="1">
            <a:spLocks noChangeArrowheads="1"/>
          </p:cNvSpPr>
          <p:nvPr/>
        </p:nvSpPr>
        <p:spPr bwMode="auto">
          <a:xfrm>
            <a:off x="418199" y="1412776"/>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00"/>
                </a:solidFill>
                <a:latin typeface="宋体" pitchFamily="2" charset="-122"/>
              </a:rPr>
              <a:t>用于进程调度</a:t>
            </a:r>
            <a:r>
              <a:rPr lang="zh-CN" altLang="en-US" b="1" dirty="0" smtClean="0">
                <a:solidFill>
                  <a:srgbClr val="000000"/>
                </a:solidFill>
                <a:latin typeface="宋体" pitchFamily="2" charset="-122"/>
              </a:rPr>
              <a:t>。早期</a:t>
            </a:r>
            <a:r>
              <a:rPr lang="zh-CN" altLang="en-US" b="1" dirty="0">
                <a:solidFill>
                  <a:srgbClr val="000000"/>
                </a:solidFill>
                <a:latin typeface="宋体" pitchFamily="2" charset="-122"/>
              </a:rPr>
              <a:t>，分时系统采用的是</a:t>
            </a:r>
            <a:r>
              <a:rPr lang="zh-CN" altLang="en-US" b="1" dirty="0">
                <a:solidFill>
                  <a:srgbClr val="000066"/>
                </a:solidFill>
                <a:latin typeface="楷体_GB2312" pitchFamily="49" charset="-122"/>
                <a:ea typeface="楷体_GB2312" pitchFamily="49" charset="-122"/>
              </a:rPr>
              <a:t>简单的时间片轮转法</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90</a:t>
            </a:r>
            <a:r>
              <a:rPr lang="zh-CN" altLang="en-US" b="1" dirty="0">
                <a:solidFill>
                  <a:srgbClr val="000000"/>
                </a:solidFill>
                <a:latin typeface="宋体" pitchFamily="2" charset="-122"/>
              </a:rPr>
              <a:t>年代后，广泛采用</a:t>
            </a:r>
            <a:r>
              <a:rPr lang="zh-CN" altLang="en-US" b="1" dirty="0">
                <a:solidFill>
                  <a:srgbClr val="000066"/>
                </a:solidFill>
                <a:latin typeface="楷体_GB2312" pitchFamily="49" charset="-122"/>
                <a:ea typeface="楷体_GB2312" pitchFamily="49" charset="-122"/>
              </a:rPr>
              <a:t>多级反馈队列调度算法</a:t>
            </a:r>
            <a:r>
              <a:rPr lang="zh-CN" altLang="en-US" b="1" dirty="0">
                <a:solidFill>
                  <a:srgbClr val="000000"/>
                </a:solidFill>
                <a:latin typeface="宋体" pitchFamily="2" charset="-122"/>
              </a:rPr>
              <a:t>。 </a:t>
            </a:r>
            <a:r>
              <a:rPr lang="zh-CN" altLang="en-US" b="1" dirty="0">
                <a:solidFill>
                  <a:srgbClr val="000000"/>
                </a:solidFill>
              </a:rPr>
              <a:t> </a:t>
            </a:r>
          </a:p>
        </p:txBody>
      </p:sp>
      <p:sp>
        <p:nvSpPr>
          <p:cNvPr id="216068" name="Text Box 4"/>
          <p:cNvSpPr txBox="1">
            <a:spLocks noChangeArrowheads="1"/>
          </p:cNvSpPr>
          <p:nvPr/>
        </p:nvSpPr>
        <p:spPr bwMode="auto">
          <a:xfrm>
            <a:off x="450850" y="2417763"/>
            <a:ext cx="502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时间片轮转法</a:t>
            </a:r>
            <a:r>
              <a:rPr lang="zh-CN" altLang="en-US" sz="2800" b="1">
                <a:solidFill>
                  <a:srgbClr val="000066"/>
                </a:solidFill>
              </a:rPr>
              <a:t> </a:t>
            </a:r>
          </a:p>
        </p:txBody>
      </p:sp>
      <p:sp>
        <p:nvSpPr>
          <p:cNvPr id="216069" name="Text Box 5"/>
          <p:cNvSpPr txBox="1">
            <a:spLocks noChangeArrowheads="1"/>
          </p:cNvSpPr>
          <p:nvPr/>
        </p:nvSpPr>
        <p:spPr bwMode="auto">
          <a:xfrm>
            <a:off x="576263" y="3068638"/>
            <a:ext cx="78533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系统把就绪队列中的所有进程，按先来先服务的原则，排成一个队列；</a:t>
            </a:r>
            <a:r>
              <a:rPr lang="zh-CN" altLang="en-US" b="1">
                <a:solidFill>
                  <a:srgbClr val="000000"/>
                </a:solidFill>
              </a:rPr>
              <a:t> </a:t>
            </a:r>
          </a:p>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每次调度时，把</a:t>
            </a:r>
            <a:r>
              <a:rPr lang="en-US" altLang="zh-CN" b="1">
                <a:solidFill>
                  <a:srgbClr val="000000"/>
                </a:solidFill>
              </a:rPr>
              <a:t>CPU</a:t>
            </a:r>
            <a:r>
              <a:rPr lang="zh-CN" altLang="en-US" b="1">
                <a:solidFill>
                  <a:srgbClr val="000000"/>
                </a:solidFill>
                <a:latin typeface="宋体" pitchFamily="2" charset="-122"/>
              </a:rPr>
              <a:t>分配给队首进程，并让它执行一个时间片；</a:t>
            </a:r>
            <a:r>
              <a:rPr lang="zh-CN" altLang="en-US" b="1">
                <a:solidFill>
                  <a:srgbClr val="000000"/>
                </a:solidFill>
              </a:rPr>
              <a:t> </a:t>
            </a:r>
          </a:p>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每当执行的时间片用完，调度程序便停止该进程的执行，将其送入就绪队列尾部；然后进行下一次进程调度。</a:t>
            </a:r>
            <a:r>
              <a:rPr lang="zh-CN" altLang="en-US" b="1">
                <a:solidFill>
                  <a:srgbClr val="000000"/>
                </a:solidFill>
              </a:rPr>
              <a:t> </a:t>
            </a:r>
          </a:p>
        </p:txBody>
      </p:sp>
      <p:sp>
        <p:nvSpPr>
          <p:cNvPr id="216070" name="Text Box 6"/>
          <p:cNvSpPr txBox="1">
            <a:spLocks noChangeArrowheads="1"/>
          </p:cNvSpPr>
          <p:nvPr/>
        </p:nvSpPr>
        <p:spPr bwMode="auto">
          <a:xfrm>
            <a:off x="638175" y="5649913"/>
            <a:ext cx="750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时间片的大小：几</a:t>
            </a:r>
            <a:r>
              <a:rPr lang="en-US" altLang="zh-CN" b="1">
                <a:solidFill>
                  <a:srgbClr val="000000"/>
                </a:solidFill>
              </a:rPr>
              <a:t>ms</a:t>
            </a:r>
            <a:r>
              <a:rPr lang="zh-CN" altLang="en-US" b="1">
                <a:solidFill>
                  <a:srgbClr val="000000"/>
                </a:solidFill>
                <a:latin typeface="宋体" pitchFamily="2" charset="-122"/>
              </a:rPr>
              <a:t>～几百</a:t>
            </a:r>
            <a:r>
              <a:rPr lang="en-US" altLang="zh-CN" b="1">
                <a:solidFill>
                  <a:srgbClr val="000000"/>
                </a:solidFill>
              </a:rPr>
              <a:t>ms</a:t>
            </a:r>
            <a:r>
              <a:rPr lang="zh-CN" altLang="en-US" b="1">
                <a:solidFill>
                  <a:srgbClr val="000000"/>
                </a:solidFill>
                <a:latin typeface="宋体" pitchFamily="2" charset="-122"/>
              </a:rPr>
              <a:t>。</a:t>
            </a:r>
            <a:r>
              <a:rPr lang="zh-CN" altLang="en-US" b="1">
                <a:solidFill>
                  <a:srgbClr val="000000"/>
                </a:solidFill>
              </a:rPr>
              <a:t> </a:t>
            </a:r>
          </a:p>
        </p:txBody>
      </p:sp>
    </p:spTree>
    <p:extLst>
      <p:ext uri="{BB962C8B-B14F-4D97-AF65-F5344CB8AC3E}">
        <p14:creationId xmlns:p14="http://schemas.microsoft.com/office/powerpoint/2010/main" val="75863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up)">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 calcmode="lin" valueType="num">
                                      <p:cBhvr additive="base">
                                        <p:cTn id="12" dur="500" fill="hold"/>
                                        <p:tgtEl>
                                          <p:spTgt spid="216068"/>
                                        </p:tgtEl>
                                        <p:attrNameLst>
                                          <p:attrName>ppt_x</p:attrName>
                                        </p:attrNameLst>
                                      </p:cBhvr>
                                      <p:tavLst>
                                        <p:tav tm="0">
                                          <p:val>
                                            <p:strVal val="0-#ppt_w/2"/>
                                          </p:val>
                                        </p:tav>
                                        <p:tav tm="100000">
                                          <p:val>
                                            <p:strVal val="#ppt_x"/>
                                          </p:val>
                                        </p:tav>
                                      </p:tavLst>
                                    </p:anim>
                                    <p:anim calcmode="lin" valueType="num">
                                      <p:cBhvr additive="base">
                                        <p:cTn id="13" dur="500" fill="hold"/>
                                        <p:tgtEl>
                                          <p:spTgt spid="2160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6069">
                                            <p:txEl>
                                              <p:pRg st="0" end="0"/>
                                            </p:txEl>
                                          </p:spTgt>
                                        </p:tgtEl>
                                        <p:attrNameLst>
                                          <p:attrName>style.visibility</p:attrName>
                                        </p:attrNameLst>
                                      </p:cBhvr>
                                      <p:to>
                                        <p:strVal val="visible"/>
                                      </p:to>
                                    </p:set>
                                    <p:animEffect transition="in" filter="wipe(up)">
                                      <p:cBhvr>
                                        <p:cTn id="17" dur="500"/>
                                        <p:tgtEl>
                                          <p:spTgt spid="216069">
                                            <p:txEl>
                                              <p:pRg st="0" end="0"/>
                                            </p:txEl>
                                          </p:spTgt>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16069">
                                            <p:txEl>
                                              <p:pRg st="1" end="1"/>
                                            </p:txEl>
                                          </p:spTgt>
                                        </p:tgtEl>
                                        <p:attrNameLst>
                                          <p:attrName>style.visibility</p:attrName>
                                        </p:attrNameLst>
                                      </p:cBhvr>
                                      <p:to>
                                        <p:strVal val="visible"/>
                                      </p:to>
                                    </p:set>
                                    <p:animEffect transition="in" filter="wipe(up)">
                                      <p:cBhvr>
                                        <p:cTn id="21" dur="500"/>
                                        <p:tgtEl>
                                          <p:spTgt spid="216069">
                                            <p:txEl>
                                              <p:pRg st="1" end="1"/>
                                            </p:txEl>
                                          </p:spTgt>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16069">
                                            <p:txEl>
                                              <p:pRg st="2" end="2"/>
                                            </p:txEl>
                                          </p:spTgt>
                                        </p:tgtEl>
                                        <p:attrNameLst>
                                          <p:attrName>style.visibility</p:attrName>
                                        </p:attrNameLst>
                                      </p:cBhvr>
                                      <p:to>
                                        <p:strVal val="visible"/>
                                      </p:to>
                                    </p:set>
                                    <p:animEffect transition="in" filter="wipe(up)">
                                      <p:cBhvr>
                                        <p:cTn id="25" dur="500"/>
                                        <p:tgtEl>
                                          <p:spTgt spid="216069">
                                            <p:txEl>
                                              <p:pRg st="2" end="2"/>
                                            </p:txEl>
                                          </p:spTgt>
                                        </p:tgtEl>
                                      </p:cBhvr>
                                    </p:animEffect>
                                  </p:childTnLst>
                                </p:cTn>
                              </p:par>
                            </p:childTnLst>
                          </p:cTn>
                        </p:par>
                        <p:par>
                          <p:cTn id="26" fill="hold" nodeType="afterGroup">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16070"/>
                                        </p:tgtEl>
                                        <p:attrNameLst>
                                          <p:attrName>style.visibility</p:attrName>
                                        </p:attrNameLst>
                                      </p:cBhvr>
                                      <p:to>
                                        <p:strVal val="visible"/>
                                      </p:to>
                                    </p:set>
                                    <p:anim calcmode="lin" valueType="num">
                                      <p:cBhvr additive="base">
                                        <p:cTn id="29" dur="500" fill="hold"/>
                                        <p:tgtEl>
                                          <p:spTgt spid="216070"/>
                                        </p:tgtEl>
                                        <p:attrNameLst>
                                          <p:attrName>ppt_x</p:attrName>
                                        </p:attrNameLst>
                                      </p:cBhvr>
                                      <p:tavLst>
                                        <p:tav tm="0">
                                          <p:val>
                                            <p:strVal val="0-#ppt_w/2"/>
                                          </p:val>
                                        </p:tav>
                                        <p:tav tm="100000">
                                          <p:val>
                                            <p:strVal val="#ppt_x"/>
                                          </p:val>
                                        </p:tav>
                                      </p:tavLst>
                                    </p:anim>
                                    <p:anim calcmode="lin" valueType="num">
                                      <p:cBhvr additive="base">
                                        <p:cTn id="30"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P spid="216068" grpId="0" autoUpdateAnimBg="0"/>
      <p:bldP spid="216069" grpId="0" build="p" autoUpdateAnimBg="0"/>
      <p:bldP spid="2160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a:xfrm>
            <a:off x="381000" y="177800"/>
            <a:ext cx="8562975" cy="574675"/>
          </a:xfrm>
        </p:spPr>
        <p:txBody>
          <a:bodyPr/>
          <a:lstStyle/>
          <a:p>
            <a:pPr eaLnBrk="1" hangingPunct="1"/>
            <a:r>
              <a:rPr lang="en-US" altLang="zh-CN" sz="2800" dirty="0" smtClean="0"/>
              <a:t>2</a:t>
            </a:r>
            <a:r>
              <a:rPr lang="zh-CN" altLang="en-US" sz="2800" dirty="0" smtClean="0">
                <a:latin typeface="宋体" pitchFamily="2" charset="-122"/>
              </a:rPr>
              <a:t>．</a:t>
            </a:r>
            <a:r>
              <a:rPr lang="zh-CN" altLang="en-US" sz="2800" b="1" dirty="0" smtClean="0">
                <a:latin typeface="楷体_GB2312" pitchFamily="49" charset="-122"/>
                <a:ea typeface="楷体_GB2312" pitchFamily="49" charset="-122"/>
              </a:rPr>
              <a:t>多级反馈队列调度算法</a:t>
            </a:r>
            <a:r>
              <a:rPr lang="zh-CN" altLang="en-US" sz="2800" b="1" dirty="0" smtClean="0"/>
              <a:t> </a:t>
            </a:r>
          </a:p>
        </p:txBody>
      </p:sp>
      <p:sp>
        <p:nvSpPr>
          <p:cNvPr id="7" name="灯片编号占位符 5"/>
          <p:cNvSpPr>
            <a:spLocks noGrp="1"/>
          </p:cNvSpPr>
          <p:nvPr>
            <p:ph type="sldNum" sz="quarter" idx="12"/>
          </p:nvPr>
        </p:nvSpPr>
        <p:spPr/>
        <p:txBody>
          <a:bodyPr/>
          <a:lstStyle/>
          <a:p>
            <a:pPr>
              <a:defRPr/>
            </a:pPr>
            <a:fld id="{1B7FD055-CCB4-4E0E-89C8-0B6DC3DBA6DC}" type="slidenum">
              <a:rPr lang="en-US" altLang="zh-CN"/>
              <a:pPr>
                <a:defRPr/>
              </a:pPr>
              <a:t>33</a:t>
            </a:fld>
            <a:endParaRPr lang="en-US" altLang="zh-CN"/>
          </a:p>
        </p:txBody>
      </p:sp>
      <p:sp>
        <p:nvSpPr>
          <p:cNvPr id="217091" name="Text Box 3"/>
          <p:cNvSpPr txBox="1">
            <a:spLocks noChangeArrowheads="1"/>
          </p:cNvSpPr>
          <p:nvPr/>
        </p:nvSpPr>
        <p:spPr bwMode="auto">
          <a:xfrm>
            <a:off x="563563" y="847725"/>
            <a:ext cx="4584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不必事先知道各进程所需的执行时间</a:t>
            </a:r>
          </a:p>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而且还可以满足各种类型进程的需要  </a:t>
            </a:r>
          </a:p>
        </p:txBody>
      </p:sp>
      <p:sp>
        <p:nvSpPr>
          <p:cNvPr id="217092" name="Text Box 4"/>
          <p:cNvSpPr txBox="1">
            <a:spLocks noChangeArrowheads="1"/>
          </p:cNvSpPr>
          <p:nvPr/>
        </p:nvSpPr>
        <p:spPr bwMode="auto">
          <a:xfrm>
            <a:off x="5159375" y="871538"/>
            <a:ext cx="2655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目前被公认的一种较好的进程调度算法</a:t>
            </a:r>
            <a:r>
              <a:rPr lang="zh-CN" altLang="en-US" sz="2000" b="1">
                <a:solidFill>
                  <a:srgbClr val="000000"/>
                </a:solidFill>
              </a:rPr>
              <a:t> </a:t>
            </a:r>
          </a:p>
        </p:txBody>
      </p:sp>
      <p:sp>
        <p:nvSpPr>
          <p:cNvPr id="217093" name="AutoShape 5"/>
          <p:cNvSpPr>
            <a:spLocks/>
          </p:cNvSpPr>
          <p:nvPr/>
        </p:nvSpPr>
        <p:spPr bwMode="auto">
          <a:xfrm>
            <a:off x="4859338" y="985838"/>
            <a:ext cx="101600" cy="501650"/>
          </a:xfrm>
          <a:prstGeom prst="rightBrace">
            <a:avLst>
              <a:gd name="adj1" fmla="val 4114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pic>
        <p:nvPicPr>
          <p:cNvPr id="217094" name="Picture 6" descr="OS图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665288"/>
            <a:ext cx="43910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914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up)">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up)">
                                      <p:cBhvr>
                                        <p:cTn id="12" dur="500"/>
                                        <p:tgtEl>
                                          <p:spTgt spid="217091">
                                            <p:txEl>
                                              <p:pRg st="1" end="1"/>
                                            </p:txEl>
                                          </p:spTgt>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17093"/>
                                        </p:tgtEl>
                                        <p:attrNameLst>
                                          <p:attrName>style.visibility</p:attrName>
                                        </p:attrNameLst>
                                      </p:cBhvr>
                                      <p:to>
                                        <p:strVal val="visible"/>
                                      </p:to>
                                    </p:set>
                                    <p:anim calcmode="lin" valueType="num">
                                      <p:cBhvr additive="base">
                                        <p:cTn id="16" dur="500" fill="hold"/>
                                        <p:tgtEl>
                                          <p:spTgt spid="217093"/>
                                        </p:tgtEl>
                                        <p:attrNameLst>
                                          <p:attrName>ppt_x</p:attrName>
                                        </p:attrNameLst>
                                      </p:cBhvr>
                                      <p:tavLst>
                                        <p:tav tm="0">
                                          <p:val>
                                            <p:strVal val="1+#ppt_w/2"/>
                                          </p:val>
                                        </p:tav>
                                        <p:tav tm="100000">
                                          <p:val>
                                            <p:strVal val="#ppt_x"/>
                                          </p:val>
                                        </p:tav>
                                      </p:tavLst>
                                    </p:anim>
                                    <p:anim calcmode="lin" valueType="num">
                                      <p:cBhvr additive="base">
                                        <p:cTn id="17" dur="500" fill="hold"/>
                                        <p:tgtEl>
                                          <p:spTgt spid="2170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217092"/>
                                        </p:tgtEl>
                                        <p:attrNameLst>
                                          <p:attrName>style.visibility</p:attrName>
                                        </p:attrNameLst>
                                      </p:cBhvr>
                                      <p:to>
                                        <p:strVal val="visible"/>
                                      </p:to>
                                    </p:set>
                                    <p:anim calcmode="lin" valueType="num">
                                      <p:cBhvr additive="base">
                                        <p:cTn id="21" dur="500" fill="hold"/>
                                        <p:tgtEl>
                                          <p:spTgt spid="217092"/>
                                        </p:tgtEl>
                                        <p:attrNameLst>
                                          <p:attrName>ppt_x</p:attrName>
                                        </p:attrNameLst>
                                      </p:cBhvr>
                                      <p:tavLst>
                                        <p:tav tm="0">
                                          <p:val>
                                            <p:strVal val="1+#ppt_w/2"/>
                                          </p:val>
                                        </p:tav>
                                        <p:tav tm="100000">
                                          <p:val>
                                            <p:strVal val="#ppt_x"/>
                                          </p:val>
                                        </p:tav>
                                      </p:tavLst>
                                    </p:anim>
                                    <p:anim calcmode="lin" valueType="num">
                                      <p:cBhvr additive="base">
                                        <p:cTn id="22" dur="500" fill="hold"/>
                                        <p:tgtEl>
                                          <p:spTgt spid="21709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500"/>
                            </p:stCondLst>
                            <p:childTnLst>
                              <p:par>
                                <p:cTn id="24" presetID="2" presetClass="entr" presetSubtype="8" fill="hold" nodeType="afterEffect">
                                  <p:stCondLst>
                                    <p:cond delay="0"/>
                                  </p:stCondLst>
                                  <p:childTnLst>
                                    <p:set>
                                      <p:cBhvr>
                                        <p:cTn id="25" dur="1" fill="hold">
                                          <p:stCondLst>
                                            <p:cond delay="0"/>
                                          </p:stCondLst>
                                        </p:cTn>
                                        <p:tgtEl>
                                          <p:spTgt spid="217094"/>
                                        </p:tgtEl>
                                        <p:attrNameLst>
                                          <p:attrName>style.visibility</p:attrName>
                                        </p:attrNameLst>
                                      </p:cBhvr>
                                      <p:to>
                                        <p:strVal val="visible"/>
                                      </p:to>
                                    </p:set>
                                    <p:anim calcmode="lin" valueType="num">
                                      <p:cBhvr additive="base">
                                        <p:cTn id="26" dur="500" fill="hold"/>
                                        <p:tgtEl>
                                          <p:spTgt spid="217094"/>
                                        </p:tgtEl>
                                        <p:attrNameLst>
                                          <p:attrName>ppt_x</p:attrName>
                                        </p:attrNameLst>
                                      </p:cBhvr>
                                      <p:tavLst>
                                        <p:tav tm="0">
                                          <p:val>
                                            <p:strVal val="0-#ppt_w/2"/>
                                          </p:val>
                                        </p:tav>
                                        <p:tav tm="100000">
                                          <p:val>
                                            <p:strVal val="#ppt_x"/>
                                          </p:val>
                                        </p:tav>
                                      </p:tavLst>
                                    </p:anim>
                                    <p:anim calcmode="lin" valueType="num">
                                      <p:cBhvr additive="base">
                                        <p:cTn id="27"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P spid="217092" grpId="0" autoUpdateAnimBg="0"/>
      <p:bldP spid="21709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产生死锁的原因和必要条件</a:t>
            </a:r>
            <a:r>
              <a:rPr lang="zh-CN" altLang="en-US" sz="3600" dirty="0" smtClean="0"/>
              <a:t> </a:t>
            </a:r>
          </a:p>
        </p:txBody>
      </p:sp>
      <p:sp>
        <p:nvSpPr>
          <p:cNvPr id="257027" name="Rectangle 3"/>
          <p:cNvSpPr>
            <a:spLocks noGrp="1" noChangeArrowheads="1"/>
          </p:cNvSpPr>
          <p:nvPr>
            <p:ph idx="1"/>
          </p:nvPr>
        </p:nvSpPr>
        <p:spPr>
          <a:xfrm>
            <a:off x="323528" y="1412776"/>
            <a:ext cx="8574088" cy="5203825"/>
          </a:xfrm>
        </p:spPr>
        <p:txBody>
          <a:bodyPr/>
          <a:lstStyle/>
          <a:p>
            <a:pPr eaLnBrk="1" hangingPunct="1"/>
            <a:r>
              <a:rPr lang="zh-CN" altLang="en-US" sz="2800" dirty="0" smtClean="0">
                <a:latin typeface="宋体" pitchFamily="2" charset="-122"/>
              </a:rPr>
              <a:t>死锁定义</a:t>
            </a:r>
            <a:r>
              <a:rPr lang="en-US" altLang="zh-CN" sz="2800" dirty="0" smtClean="0">
                <a:latin typeface="Times New Roman" pitchFamily="18" charset="0"/>
              </a:rPr>
              <a:t>——</a:t>
            </a:r>
            <a:r>
              <a:rPr lang="zh-CN" altLang="en-US" sz="2800" dirty="0" smtClean="0">
                <a:latin typeface="宋体" pitchFamily="2" charset="-122"/>
              </a:rPr>
              <a:t>多个进程在运行过程中因争夺资源而造成的一种僵局，当进程处于这种僵局状态时，若无外力作用，它们都将无法再向前推进。</a:t>
            </a:r>
          </a:p>
          <a:p>
            <a:pPr eaLnBrk="1" hangingPunct="1"/>
            <a:r>
              <a:rPr lang="zh-CN" altLang="en-US" sz="2800" dirty="0" smtClean="0">
                <a:latin typeface="宋体" pitchFamily="2" charset="-122"/>
              </a:rPr>
              <a:t>死锁定义</a:t>
            </a:r>
            <a:r>
              <a:rPr lang="en-US" altLang="zh-CN" sz="2800" dirty="0" smtClean="0">
                <a:latin typeface="Times New Roman" pitchFamily="18" charset="0"/>
              </a:rPr>
              <a:t>——</a:t>
            </a:r>
            <a:r>
              <a:rPr lang="zh-CN" altLang="en-US" sz="2800" dirty="0" smtClean="0">
                <a:latin typeface="宋体" pitchFamily="2" charset="-122"/>
              </a:rPr>
              <a:t>一组进程处于死锁状态是指：如果在一个进程集合中的每一个进程都在等待只能由该集合中的其它一个进程才能引发的事件，则称一组进程或系统发生了死锁。</a:t>
            </a:r>
            <a:r>
              <a:rPr lang="en-US" altLang="zh-CN" sz="2800" dirty="0" smtClean="0">
                <a:latin typeface="Times New Roman" pitchFamily="18" charset="0"/>
              </a:rPr>
              <a:t>——</a:t>
            </a:r>
            <a:r>
              <a:rPr lang="zh-CN" altLang="en-US" sz="2800" dirty="0" smtClean="0">
                <a:latin typeface="宋体" pitchFamily="2" charset="-122"/>
              </a:rPr>
              <a:t>孙钟秀主编</a:t>
            </a:r>
            <a:r>
              <a:rPr lang="en-US" altLang="zh-CN" sz="2800" dirty="0" smtClean="0">
                <a:latin typeface="宋体" pitchFamily="2" charset="-122"/>
              </a:rPr>
              <a:t>《</a:t>
            </a:r>
            <a:r>
              <a:rPr lang="zh-CN" altLang="en-US" sz="2800" dirty="0" smtClean="0">
                <a:latin typeface="宋体" pitchFamily="2" charset="-122"/>
              </a:rPr>
              <a:t>操作系统教程</a:t>
            </a:r>
            <a:r>
              <a:rPr lang="en-US" altLang="zh-CN" sz="2800" dirty="0" smtClean="0">
                <a:latin typeface="宋体" pitchFamily="2" charset="-122"/>
              </a:rPr>
              <a:t>》</a:t>
            </a:r>
          </a:p>
          <a:p>
            <a:pPr eaLnBrk="1" hangingPunct="1"/>
            <a:r>
              <a:rPr lang="zh-CN" altLang="en-US" sz="2800" dirty="0" smtClean="0">
                <a:latin typeface="宋体" pitchFamily="2" charset="-122"/>
              </a:rPr>
              <a:t>死锁定义：一组竞争系统资源或相互通信的进程间相互的</a:t>
            </a:r>
            <a:r>
              <a:rPr lang="zh-CN" altLang="en-US" sz="2800" dirty="0" smtClean="0">
                <a:latin typeface="Times New Roman" pitchFamily="18" charset="0"/>
              </a:rPr>
              <a:t>“</a:t>
            </a:r>
            <a:r>
              <a:rPr lang="zh-CN" altLang="en-US" sz="2800" dirty="0" smtClean="0">
                <a:latin typeface="宋体" pitchFamily="2" charset="-122"/>
              </a:rPr>
              <a:t>永久</a:t>
            </a:r>
            <a:r>
              <a:rPr lang="zh-CN" altLang="en-US" sz="2800" dirty="0" smtClean="0">
                <a:latin typeface="Times New Roman" pitchFamily="18" charset="0"/>
              </a:rPr>
              <a:t>”</a:t>
            </a:r>
            <a:r>
              <a:rPr lang="zh-CN" altLang="en-US" sz="2800" dirty="0" smtClean="0">
                <a:latin typeface="宋体" pitchFamily="2" charset="-122"/>
              </a:rPr>
              <a:t>阻塞。</a:t>
            </a:r>
            <a:r>
              <a:rPr lang="en-US" altLang="zh-CN" sz="2800" dirty="0" smtClean="0">
                <a:latin typeface="Times New Roman" pitchFamily="18" charset="0"/>
              </a:rPr>
              <a:t>——</a:t>
            </a:r>
            <a:r>
              <a:rPr lang="en-US" altLang="zh-CN" sz="2800" dirty="0" smtClean="0">
                <a:latin typeface="宋体" pitchFamily="2" charset="-122"/>
              </a:rPr>
              <a:t>[</a:t>
            </a:r>
            <a:r>
              <a:rPr lang="zh-CN" altLang="en-US" sz="2800" dirty="0" smtClean="0">
                <a:latin typeface="宋体" pitchFamily="2" charset="-122"/>
              </a:rPr>
              <a:t>美</a:t>
            </a:r>
            <a:r>
              <a:rPr lang="en-US" altLang="zh-CN" sz="2800" dirty="0" smtClean="0">
                <a:latin typeface="宋体" pitchFamily="2" charset="-122"/>
              </a:rPr>
              <a:t>]William Stallings</a:t>
            </a:r>
            <a:r>
              <a:rPr lang="zh-CN" altLang="en-US" sz="2800" dirty="0" smtClean="0">
                <a:latin typeface="宋体" pitchFamily="2" charset="-122"/>
              </a:rPr>
              <a:t>著</a:t>
            </a:r>
            <a:r>
              <a:rPr lang="en-US" altLang="zh-CN" sz="2800" dirty="0" smtClean="0">
                <a:latin typeface="宋体" pitchFamily="2" charset="-122"/>
              </a:rPr>
              <a:t>《</a:t>
            </a:r>
            <a:r>
              <a:rPr lang="zh-CN" altLang="en-US" sz="2800" dirty="0" smtClean="0">
                <a:latin typeface="宋体" pitchFamily="2" charset="-122"/>
              </a:rPr>
              <a:t>操作系统</a:t>
            </a:r>
            <a:r>
              <a:rPr lang="en-US" altLang="zh-CN" sz="2800" dirty="0" smtClean="0">
                <a:latin typeface="Times New Roman" pitchFamily="18" charset="0"/>
              </a:rPr>
              <a:t>——</a:t>
            </a:r>
            <a:r>
              <a:rPr lang="zh-CN" altLang="en-US" sz="2800" dirty="0" smtClean="0">
                <a:latin typeface="宋体" pitchFamily="2" charset="-122"/>
              </a:rPr>
              <a:t>内核与设计原理</a:t>
            </a:r>
            <a:r>
              <a:rPr lang="en-US" altLang="zh-CN" sz="2800" dirty="0" smtClean="0">
                <a:latin typeface="宋体" pitchFamily="2" charset="-122"/>
              </a:rPr>
              <a:t>(</a:t>
            </a:r>
            <a:r>
              <a:rPr lang="zh-CN" altLang="en-US" sz="2800" dirty="0" smtClean="0">
                <a:latin typeface="宋体" pitchFamily="2" charset="-122"/>
              </a:rPr>
              <a:t>第四版）</a:t>
            </a:r>
            <a:r>
              <a:rPr lang="en-US" altLang="zh-CN" sz="2800" dirty="0" smtClean="0">
                <a:latin typeface="宋体" pitchFamily="2" charset="-122"/>
              </a:rPr>
              <a:t>》</a:t>
            </a:r>
          </a:p>
        </p:txBody>
      </p:sp>
      <p:sp>
        <p:nvSpPr>
          <p:cNvPr id="4" name="灯片编号占位符 5"/>
          <p:cNvSpPr>
            <a:spLocks noGrp="1"/>
          </p:cNvSpPr>
          <p:nvPr>
            <p:ph type="sldNum" sz="quarter" idx="12"/>
          </p:nvPr>
        </p:nvSpPr>
        <p:spPr/>
        <p:txBody>
          <a:bodyPr/>
          <a:lstStyle/>
          <a:p>
            <a:pPr>
              <a:defRPr/>
            </a:pPr>
            <a:fld id="{093684D5-EA76-4DF7-A640-A68C2D07FBF6}" type="slidenum">
              <a:rPr lang="en-US" altLang="zh-CN"/>
              <a:pPr>
                <a:defRPr/>
              </a:pPr>
              <a:t>34</a:t>
            </a:fld>
            <a:endParaRPr lang="en-US" altLang="zh-CN"/>
          </a:p>
        </p:txBody>
      </p:sp>
    </p:spTree>
    <p:extLst>
      <p:ext uri="{BB962C8B-B14F-4D97-AF65-F5344CB8AC3E}">
        <p14:creationId xmlns:p14="http://schemas.microsoft.com/office/powerpoint/2010/main" val="4075558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Effect transition="in" filter="wipe(up)">
                                      <p:cBhvr>
                                        <p:cTn id="11" dur="500"/>
                                        <p:tgtEl>
                                          <p:spTgt spid="25702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animEffect transition="in" filter="wipe(up)">
                                      <p:cBhvr>
                                        <p:cTn id="15" dur="500"/>
                                        <p:tgtEl>
                                          <p:spTgt spid="257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2"/>
          <p:cNvSpPr>
            <a:spLocks noGrp="1" noChangeArrowheads="1"/>
          </p:cNvSpPr>
          <p:nvPr>
            <p:ph type="title"/>
          </p:nvPr>
        </p:nvSpPr>
        <p:spPr>
          <a:xfrm>
            <a:off x="81552" y="341784"/>
            <a:ext cx="8229600" cy="1143000"/>
          </a:xfrm>
        </p:spPr>
        <p:txBody>
          <a:bodyPr/>
          <a:lstStyle/>
          <a:p>
            <a:pPr eaLnBrk="1" hangingPunct="1"/>
            <a:r>
              <a:rPr lang="en-US" altLang="zh-CN" sz="3600" dirty="0" smtClean="0"/>
              <a:t>3.5.1</a:t>
            </a:r>
            <a:r>
              <a:rPr lang="en-US" altLang="zh-CN" sz="3600" dirty="0" smtClean="0">
                <a:latin typeface="黑体" pitchFamily="2" charset="-122"/>
                <a:ea typeface="黑体" pitchFamily="2" charset="-122"/>
              </a:rPr>
              <a:t> </a:t>
            </a:r>
            <a:r>
              <a:rPr lang="zh-CN" altLang="en-US" sz="3600" dirty="0" smtClean="0">
                <a:latin typeface="黑体" pitchFamily="2" charset="-122"/>
                <a:ea typeface="黑体" pitchFamily="2" charset="-122"/>
              </a:rPr>
              <a:t>产生死锁的原因</a:t>
            </a:r>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pPr>
                <a:defRPr/>
              </a:pPr>
              <a:t>35</a:t>
            </a:fld>
            <a:endParaRPr lang="en-US" altLang="zh-CN"/>
          </a:p>
        </p:txBody>
      </p:sp>
      <p:sp>
        <p:nvSpPr>
          <p:cNvPr id="258051" name="Text Box 3"/>
          <p:cNvSpPr txBox="1">
            <a:spLocks noChangeArrowheads="1"/>
          </p:cNvSpPr>
          <p:nvPr/>
        </p:nvSpPr>
        <p:spPr bwMode="auto">
          <a:xfrm>
            <a:off x="1467474" y="2204864"/>
            <a:ext cx="545775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FF"/>
                </a:solidFill>
                <a:latin typeface="黑体" pitchFamily="2" charset="-122"/>
                <a:ea typeface="黑体" pitchFamily="2" charset="-122"/>
              </a:rPr>
              <a:t>可归结为两点</a:t>
            </a:r>
            <a:r>
              <a:rPr lang="zh-CN" altLang="en-US" sz="3200" b="1" dirty="0" smtClean="0">
                <a:solidFill>
                  <a:srgbClr val="0000FF"/>
                </a:solidFill>
                <a:latin typeface="黑体" pitchFamily="2" charset="-122"/>
                <a:ea typeface="黑体" pitchFamily="2" charset="-122"/>
              </a:rPr>
              <a:t>：</a:t>
            </a:r>
            <a:endParaRPr lang="en-US" altLang="zh-CN" sz="3200" b="1" dirty="0" smtClean="0">
              <a:solidFill>
                <a:srgbClr val="0000FF"/>
              </a:solidFill>
              <a:latin typeface="黑体" pitchFamily="2" charset="-122"/>
              <a:ea typeface="黑体" pitchFamily="2" charset="-122"/>
            </a:endParaRPr>
          </a:p>
          <a:p>
            <a:pPr eaLnBrk="1" fontAlgn="base" hangingPunct="1">
              <a:spcBef>
                <a:spcPct val="0"/>
              </a:spcBef>
              <a:spcAft>
                <a:spcPct val="0"/>
              </a:spcAft>
            </a:pPr>
            <a:endParaRPr lang="en-US" altLang="zh-CN" sz="3200" b="1" dirty="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itchFamily="2" charset="2"/>
              <a:buChar char="q"/>
            </a:pPr>
            <a:r>
              <a:rPr lang="zh-CN" altLang="en-US" sz="2800" b="1" dirty="0" smtClean="0">
                <a:solidFill>
                  <a:srgbClr val="000000"/>
                </a:solidFill>
                <a:latin typeface="黑体" pitchFamily="2" charset="-122"/>
                <a:ea typeface="黑体" pitchFamily="2" charset="-122"/>
              </a:rPr>
              <a:t>竞争</a:t>
            </a:r>
            <a:r>
              <a:rPr lang="zh-CN" altLang="en-US" sz="2800" b="1" dirty="0">
                <a:solidFill>
                  <a:srgbClr val="000000"/>
                </a:solidFill>
                <a:latin typeface="黑体" pitchFamily="2" charset="-122"/>
                <a:ea typeface="黑体" pitchFamily="2" charset="-122"/>
              </a:rPr>
              <a:t>资源 </a:t>
            </a:r>
            <a:endParaRPr lang="en-US" altLang="zh-CN" sz="2800" b="1" dirty="0" smtClean="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itchFamily="2" charset="2"/>
              <a:buChar char="q"/>
            </a:pPr>
            <a:endParaRPr lang="zh-CN" altLang="en-US" sz="2800" b="1" dirty="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itchFamily="2" charset="2"/>
              <a:buChar char="q"/>
            </a:pPr>
            <a:r>
              <a:rPr lang="zh-CN" altLang="en-US" sz="2800" b="1" dirty="0">
                <a:solidFill>
                  <a:srgbClr val="000000"/>
                </a:solidFill>
                <a:latin typeface="黑体" pitchFamily="2" charset="-122"/>
                <a:ea typeface="黑体" pitchFamily="2" charset="-122"/>
              </a:rPr>
              <a:t>进程间推进顺序非法</a:t>
            </a:r>
            <a:r>
              <a:rPr lang="zh-CN" altLang="en-US" sz="2800" b="1" dirty="0">
                <a:solidFill>
                  <a:srgbClr val="000000"/>
                </a:solidFill>
              </a:rPr>
              <a:t> </a:t>
            </a:r>
          </a:p>
        </p:txBody>
      </p:sp>
    </p:spTree>
    <p:extLst>
      <p:ext uri="{BB962C8B-B14F-4D97-AF65-F5344CB8AC3E}">
        <p14:creationId xmlns:p14="http://schemas.microsoft.com/office/powerpoint/2010/main" val="1691669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up)">
                                      <p:cBhvr>
                                        <p:cTn id="7" dur="500"/>
                                        <p:tgtEl>
                                          <p:spTgt spid="25805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8051">
                                            <p:txEl>
                                              <p:pRg st="2" end="2"/>
                                            </p:txEl>
                                          </p:spTgt>
                                        </p:tgtEl>
                                        <p:attrNameLst>
                                          <p:attrName>style.visibility</p:attrName>
                                        </p:attrNameLst>
                                      </p:cBhvr>
                                      <p:to>
                                        <p:strVal val="visible"/>
                                      </p:to>
                                    </p:set>
                                    <p:animEffect transition="in" filter="wipe(up)">
                                      <p:cBhvr>
                                        <p:cTn id="11" dur="500"/>
                                        <p:tgtEl>
                                          <p:spTgt spid="258051">
                                            <p:txEl>
                                              <p:pRg st="2" end="2"/>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8051">
                                            <p:txEl>
                                              <p:pRg st="4" end="4"/>
                                            </p:txEl>
                                          </p:spTgt>
                                        </p:tgtEl>
                                        <p:attrNameLst>
                                          <p:attrName>style.visibility</p:attrName>
                                        </p:attrNameLst>
                                      </p:cBhvr>
                                      <p:to>
                                        <p:strVal val="visible"/>
                                      </p:to>
                                    </p:set>
                                    <p:animEffect transition="in" filter="wipe(up)">
                                      <p:cBhvr>
                                        <p:cTn id="15" dur="500"/>
                                        <p:tgtEl>
                                          <p:spTgt spid="258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1691680"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eaLnBrk="1" hangingPunct="1">
              <a:buNone/>
            </a:pPr>
            <a:r>
              <a:rPr lang="en-US" altLang="zh-CN" sz="3200" dirty="0">
                <a:latin typeface="宋体" pitchFamily="2" charset="-122"/>
              </a:rPr>
              <a:t>3.</a:t>
            </a:r>
            <a:r>
              <a:rPr lang="zh-CN" altLang="en-US" sz="3200" dirty="0">
                <a:latin typeface="宋体" pitchFamily="2" charset="-122"/>
              </a:rPr>
              <a:t>不剥夺条件 </a:t>
            </a: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36</a:t>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p>
        </p:txBody>
      </p:sp>
    </p:spTree>
    <p:extLst>
      <p:ext uri="{BB962C8B-B14F-4D97-AF65-F5344CB8AC3E}">
        <p14:creationId xmlns:p14="http://schemas.microsoft.com/office/powerpoint/2010/main" val="775252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0-#ppt_w/2"/>
                                          </p:val>
                                        </p:tav>
                                        <p:tav tm="100000">
                                          <p:val>
                                            <p:strVal val="#ppt_x"/>
                                          </p:val>
                                        </p:tav>
                                      </p:tavLst>
                                    </p:anim>
                                    <p:anim calcmode="lin" valueType="num">
                                      <p:cBhvr additive="base">
                                        <p:cTn id="8" dur="500" fill="hold"/>
                                        <p:tgtEl>
                                          <p:spTgt spid="25805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58054"/>
                                        </p:tgtEl>
                                        <p:attrNameLst>
                                          <p:attrName>style.visibility</p:attrName>
                                        </p:attrNameLst>
                                      </p:cBhvr>
                                      <p:to>
                                        <p:strVal val="visible"/>
                                      </p:to>
                                    </p:set>
                                    <p:animEffect transition="in" filter="wipe(up)">
                                      <p:cBhvr>
                                        <p:cTn id="12" dur="500"/>
                                        <p:tgtEl>
                                          <p:spTgt spid="258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utoUpdateAnimBg="0"/>
      <p:bldP spid="25805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lstStyle/>
          <a:p>
            <a:pPr eaLnBrk="1" hangingPunct="1"/>
            <a:r>
              <a:rPr lang="en-US" altLang="zh-CN" sz="3600" smtClean="0"/>
              <a:t>3.5.3  </a:t>
            </a:r>
            <a:r>
              <a:rPr lang="zh-CN" altLang="en-US" sz="3600" smtClean="0">
                <a:latin typeface="宋体" pitchFamily="2" charset="-122"/>
              </a:rPr>
              <a:t>处理死锁的基本方法</a:t>
            </a:r>
          </a:p>
        </p:txBody>
      </p:sp>
      <p:sp>
        <p:nvSpPr>
          <p:cNvPr id="186372" name="Rectangle 3"/>
          <p:cNvSpPr>
            <a:spLocks noGrp="1" noChangeArrowheads="1"/>
          </p:cNvSpPr>
          <p:nvPr>
            <p:ph idx="1"/>
          </p:nvPr>
        </p:nvSpPr>
        <p:spPr>
          <a:xfrm>
            <a:off x="514857" y="1556791"/>
            <a:ext cx="8629143" cy="1784399"/>
          </a:xfrm>
        </p:spPr>
        <p:txBody>
          <a:bodyPr>
            <a:normAutofit fontScale="85000" lnSpcReduction="20000"/>
          </a:bodyPr>
          <a:lstStyle/>
          <a:p>
            <a:pPr eaLnBrk="1" hangingPunct="1">
              <a:buFont typeface="Wingdings" pitchFamily="2" charset="2"/>
              <a:buNone/>
            </a:pPr>
            <a:r>
              <a:rPr lang="zh-CN" altLang="en-US" sz="2800" dirty="0" smtClean="0">
                <a:solidFill>
                  <a:srgbClr val="0000CC"/>
                </a:solidFill>
                <a:latin typeface="黑体" pitchFamily="2" charset="-122"/>
                <a:ea typeface="黑体" pitchFamily="2" charset="-122"/>
              </a:rPr>
              <a:t>可归结为四种</a:t>
            </a:r>
            <a:r>
              <a:rPr lang="zh-CN" altLang="en-US" sz="2800" dirty="0" smtClean="0">
                <a:latin typeface="宋体" pitchFamily="2" charset="-122"/>
              </a:rPr>
              <a:t>：</a:t>
            </a:r>
          </a:p>
          <a:p>
            <a:pPr marL="457200" lvl="1" indent="0" eaLnBrk="1" hangingPunct="1">
              <a:buNone/>
            </a:pPr>
            <a:r>
              <a:rPr lang="zh-CN" altLang="en-US" sz="3300" dirty="0" smtClean="0">
                <a:latin typeface="宋体" pitchFamily="2" charset="-122"/>
              </a:rPr>
              <a:t>预防死锁、避免死锁、检测死锁、解除死锁</a:t>
            </a:r>
            <a:endParaRPr lang="en-US" altLang="zh-CN" sz="3300" dirty="0" smtClean="0">
              <a:latin typeface="宋体" pitchFamily="2" charset="-122"/>
            </a:endParaRPr>
          </a:p>
          <a:p>
            <a:pPr lvl="1" eaLnBrk="1" hangingPunct="1"/>
            <a:endParaRPr lang="zh-CN" altLang="en-US" sz="3300" dirty="0" smtClean="0">
              <a:latin typeface="宋体" pitchFamily="2" charset="-122"/>
            </a:endParaRPr>
          </a:p>
          <a:p>
            <a:pPr marL="0" indent="0" eaLnBrk="1" hangingPunct="1">
              <a:buNone/>
            </a:pPr>
            <a:r>
              <a:rPr lang="zh-CN" altLang="en-US" sz="3600" dirty="0" smtClean="0">
                <a:latin typeface="宋体" pitchFamily="2" charset="-122"/>
              </a:rPr>
              <a:t>预防死锁</a:t>
            </a:r>
          </a:p>
        </p:txBody>
      </p:sp>
      <p:sp>
        <p:nvSpPr>
          <p:cNvPr id="7" name="灯片编号占位符 5"/>
          <p:cNvSpPr>
            <a:spLocks noGrp="1"/>
          </p:cNvSpPr>
          <p:nvPr>
            <p:ph type="sldNum" sz="quarter" idx="12"/>
          </p:nvPr>
        </p:nvSpPr>
        <p:spPr/>
        <p:txBody>
          <a:bodyPr/>
          <a:lstStyle/>
          <a:p>
            <a:pPr>
              <a:defRPr/>
            </a:pPr>
            <a:fld id="{7732D60B-FEF5-47C8-B628-1239A1F023C9}" type="slidenum">
              <a:rPr lang="en-US" altLang="zh-CN"/>
              <a:pPr>
                <a:defRPr/>
              </a:pPr>
              <a:t>37</a:t>
            </a:fld>
            <a:endParaRPr lang="en-US" altLang="zh-CN"/>
          </a:p>
        </p:txBody>
      </p:sp>
      <p:sp>
        <p:nvSpPr>
          <p:cNvPr id="186373" name="Text Box 4"/>
          <p:cNvSpPr txBox="1">
            <a:spLocks noChangeArrowheads="1"/>
          </p:cNvSpPr>
          <p:nvPr/>
        </p:nvSpPr>
        <p:spPr bwMode="auto">
          <a:xfrm>
            <a:off x="2528086" y="2852936"/>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通过设置某些限制条件，去破坏产生死锁的四个必要条件中的一个或几个条件，来预防发生死锁。</a:t>
            </a:r>
            <a:r>
              <a:rPr lang="zh-CN" altLang="en-US" b="1" dirty="0">
                <a:solidFill>
                  <a:srgbClr val="333399"/>
                </a:solidFill>
                <a:latin typeface="黑体" pitchFamily="2" charset="-122"/>
                <a:ea typeface="黑体" pitchFamily="2" charset="-122"/>
              </a:rPr>
              <a:t>缺点</a:t>
            </a:r>
            <a:r>
              <a:rPr lang="zh-CN" altLang="en-US" b="1" dirty="0">
                <a:solidFill>
                  <a:srgbClr val="000000"/>
                </a:solidFill>
                <a:latin typeface="宋体" pitchFamily="2" charset="-122"/>
              </a:rPr>
              <a:t>：</a:t>
            </a:r>
            <a:r>
              <a:rPr lang="zh-CN" altLang="en-US" b="1" dirty="0">
                <a:solidFill>
                  <a:srgbClr val="000000"/>
                </a:solidFill>
                <a:latin typeface="仿宋_GB2312" pitchFamily="49" charset="-122"/>
                <a:ea typeface="仿宋_GB2312" pitchFamily="49" charset="-122"/>
              </a:rPr>
              <a:t>可能导致系统资源利用率和系统吞吐量的降低</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较严格的限制条件</a:t>
            </a:r>
            <a:r>
              <a:rPr lang="zh-CN" altLang="en-US" b="1" dirty="0">
                <a:solidFill>
                  <a:srgbClr val="000000"/>
                </a:solidFill>
              </a:rPr>
              <a:t> </a:t>
            </a:r>
          </a:p>
        </p:txBody>
      </p:sp>
      <p:sp>
        <p:nvSpPr>
          <p:cNvPr id="186374" name="Text Box 5"/>
          <p:cNvSpPr txBox="1">
            <a:spLocks noChangeArrowheads="1"/>
          </p:cNvSpPr>
          <p:nvPr/>
        </p:nvSpPr>
        <p:spPr bwMode="auto">
          <a:xfrm>
            <a:off x="479329" y="4509120"/>
            <a:ext cx="236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pPr>
            <a:r>
              <a:rPr lang="zh-CN" altLang="en-US" sz="3200" b="1" dirty="0" smtClean="0">
                <a:solidFill>
                  <a:srgbClr val="000000"/>
                </a:solidFill>
                <a:latin typeface="宋体" pitchFamily="2" charset="-122"/>
              </a:rPr>
              <a:t>避免</a:t>
            </a:r>
            <a:r>
              <a:rPr lang="zh-CN" altLang="en-US" sz="3200" b="1" dirty="0">
                <a:solidFill>
                  <a:srgbClr val="000000"/>
                </a:solidFill>
                <a:latin typeface="宋体" pitchFamily="2" charset="-122"/>
              </a:rPr>
              <a:t>死锁</a:t>
            </a:r>
            <a:endParaRPr lang="zh-CN" altLang="en-US" sz="3200" b="1" dirty="0">
              <a:solidFill>
                <a:srgbClr val="000000"/>
              </a:solidFill>
            </a:endParaRPr>
          </a:p>
        </p:txBody>
      </p:sp>
      <p:sp>
        <p:nvSpPr>
          <p:cNvPr id="186375" name="Text Box 6"/>
          <p:cNvSpPr txBox="1">
            <a:spLocks noChangeArrowheads="1"/>
          </p:cNvSpPr>
          <p:nvPr/>
        </p:nvSpPr>
        <p:spPr bwMode="auto">
          <a:xfrm>
            <a:off x="2526220" y="4677694"/>
            <a:ext cx="6400800" cy="19389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并不需要事先采取各种限制措施去破坏产生死锁的四个必要条件，而是在资源动态分配过程中，用某种方法防止系统进入不安全状态，从而避免死锁。</a:t>
            </a:r>
            <a:r>
              <a:rPr lang="zh-CN" altLang="en-US" b="1" dirty="0">
                <a:solidFill>
                  <a:srgbClr val="000066"/>
                </a:solidFill>
                <a:latin typeface="仿宋_GB2312" pitchFamily="49" charset="-122"/>
                <a:ea typeface="仿宋_GB2312" pitchFamily="49" charset="-122"/>
              </a:rPr>
              <a:t>目前在较完善的系统中，常用此方法来避免死锁</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只要较弱的限制</a:t>
            </a:r>
            <a:r>
              <a:rPr lang="zh-CN" altLang="en-US" b="1" dirty="0" smtClean="0">
                <a:solidFill>
                  <a:srgbClr val="0000FF"/>
                </a:solidFill>
                <a:latin typeface="宋体" pitchFamily="2" charset="-122"/>
              </a:rPr>
              <a:t>条件</a:t>
            </a:r>
            <a:endParaRPr lang="zh-CN" altLang="en-US" b="1" dirty="0">
              <a:solidFill>
                <a:srgbClr val="000000"/>
              </a:solidFill>
            </a:endParaRPr>
          </a:p>
        </p:txBody>
      </p:sp>
    </p:spTree>
    <p:extLst>
      <p:ext uri="{BB962C8B-B14F-4D97-AF65-F5344CB8AC3E}">
        <p14:creationId xmlns:p14="http://schemas.microsoft.com/office/powerpoint/2010/main" val="3860626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idx="1"/>
          </p:nvPr>
        </p:nvSpPr>
        <p:spPr>
          <a:xfrm>
            <a:off x="466725" y="1219200"/>
            <a:ext cx="2112963" cy="650875"/>
          </a:xfrm>
        </p:spPr>
        <p:txBody>
          <a:bodyPr/>
          <a:lstStyle/>
          <a:p>
            <a:pPr marL="0" indent="0" eaLnBrk="1" hangingPunct="1">
              <a:buClr>
                <a:srgbClr val="CC3300"/>
              </a:buClr>
              <a:buSzTx/>
              <a:buNone/>
            </a:pPr>
            <a:r>
              <a:rPr lang="zh-CN" altLang="en-US" sz="2800" dirty="0" smtClean="0">
                <a:latin typeface="宋体" pitchFamily="2" charset="-122"/>
              </a:rPr>
              <a:t>检测死锁</a:t>
            </a:r>
          </a:p>
          <a:p>
            <a:pPr eaLnBrk="1" hangingPunct="1"/>
            <a:endParaRPr lang="zh-CN" altLang="en-US" sz="2800" dirty="0" smtClean="0">
              <a:latin typeface="宋体" pitchFamily="2" charset="-122"/>
            </a:endParaRPr>
          </a:p>
          <a:p>
            <a:pPr eaLnBrk="1" hangingPunct="1">
              <a:buFont typeface="Wingdings" pitchFamily="2" charset="2"/>
              <a:buNone/>
            </a:pPr>
            <a:endParaRPr lang="zh-CN" altLang="en-US" sz="2800" dirty="0" smtClean="0">
              <a:latin typeface="宋体" pitchFamily="2" charset="-122"/>
            </a:endParaRPr>
          </a:p>
          <a:p>
            <a:pPr eaLnBrk="1" hangingPunct="1"/>
            <a:endParaRPr lang="en-US" altLang="zh-CN" sz="2800" dirty="0" smtClean="0">
              <a:latin typeface="宋体" pitchFamily="2" charset="-122"/>
            </a:endParaRPr>
          </a:p>
        </p:txBody>
      </p:sp>
      <p:sp>
        <p:nvSpPr>
          <p:cNvPr id="6" name="灯片编号占位符 5"/>
          <p:cNvSpPr>
            <a:spLocks noGrp="1"/>
          </p:cNvSpPr>
          <p:nvPr>
            <p:ph type="sldNum" sz="quarter" idx="12"/>
          </p:nvPr>
        </p:nvSpPr>
        <p:spPr/>
        <p:txBody>
          <a:bodyPr/>
          <a:lstStyle/>
          <a:p>
            <a:pPr>
              <a:defRPr/>
            </a:pPr>
            <a:fld id="{638DF096-A0DF-4393-AAAC-B24E983835C2}" type="slidenum">
              <a:rPr lang="en-US" altLang="zh-CN"/>
              <a:pPr>
                <a:defRPr/>
              </a:pPr>
              <a:t>38</a:t>
            </a:fld>
            <a:endParaRPr lang="en-US" altLang="zh-CN"/>
          </a:p>
        </p:txBody>
      </p:sp>
      <p:sp>
        <p:nvSpPr>
          <p:cNvPr id="260099" name="Text Box 3"/>
          <p:cNvSpPr txBox="1">
            <a:spLocks noChangeArrowheads="1"/>
          </p:cNvSpPr>
          <p:nvPr/>
        </p:nvSpPr>
        <p:spPr bwMode="auto">
          <a:xfrm>
            <a:off x="2386236" y="1394178"/>
            <a:ext cx="6400800"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事先采取任何限制措施，也不必检查系统是否已经进入不安全区，允许系统在运行过程中发生死锁，但可通过系统设置的检测机构，及时检测出死锁的发生，然后采取适当的措施，从系统中将已发生的死锁清除掉。</a:t>
            </a:r>
            <a:r>
              <a:rPr lang="zh-CN" altLang="en-US" b="1" dirty="0">
                <a:solidFill>
                  <a:srgbClr val="000000"/>
                </a:solidFill>
              </a:rPr>
              <a:t> </a:t>
            </a:r>
          </a:p>
        </p:txBody>
      </p:sp>
      <p:sp>
        <p:nvSpPr>
          <p:cNvPr id="260100" name="Text Box 4"/>
          <p:cNvSpPr txBox="1">
            <a:spLocks noChangeArrowheads="1"/>
          </p:cNvSpPr>
          <p:nvPr/>
        </p:nvSpPr>
        <p:spPr bwMode="auto">
          <a:xfrm>
            <a:off x="2195736" y="3933056"/>
            <a:ext cx="6400800"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latin typeface="Times New Roman" pitchFamily="18" charset="0"/>
              </a:rPr>
              <a:t>——</a:t>
            </a:r>
            <a:r>
              <a:rPr lang="zh-CN" altLang="en-US" b="1">
                <a:solidFill>
                  <a:srgbClr val="000000"/>
                </a:solidFill>
                <a:latin typeface="宋体" pitchFamily="2" charset="-122"/>
              </a:rPr>
              <a:t>这是与检测死锁相配套的措施。常用的方法是撤消或挂起一些进程，以便回收一些资源，分配给已处于阻塞状态的进程，使之转为就绪状态，以继续运行。</a:t>
            </a:r>
            <a:r>
              <a:rPr lang="en-US" altLang="zh-CN" b="1">
                <a:solidFill>
                  <a:srgbClr val="0000FF"/>
                </a:solidFill>
                <a:latin typeface="Times New Roman" pitchFamily="18" charset="0"/>
              </a:rPr>
              <a:t>——</a:t>
            </a:r>
            <a:r>
              <a:rPr lang="zh-CN" altLang="en-US" b="1">
                <a:solidFill>
                  <a:srgbClr val="0000FF"/>
                </a:solidFill>
                <a:latin typeface="宋体" pitchFamily="2" charset="-122"/>
              </a:rPr>
              <a:t>实现上难度最大</a:t>
            </a:r>
            <a:r>
              <a:rPr lang="zh-CN" altLang="en-US" b="1">
                <a:solidFill>
                  <a:srgbClr val="000000"/>
                </a:solidFill>
                <a:latin typeface="宋体" pitchFamily="2" charset="-122"/>
              </a:rPr>
              <a:t>。</a:t>
            </a:r>
            <a:r>
              <a:rPr lang="zh-CN" altLang="en-US" b="1">
                <a:solidFill>
                  <a:srgbClr val="000000"/>
                </a:solidFill>
              </a:rPr>
              <a:t> </a:t>
            </a:r>
          </a:p>
        </p:txBody>
      </p:sp>
      <p:sp>
        <p:nvSpPr>
          <p:cNvPr id="260101" name="Text Box 5"/>
          <p:cNvSpPr txBox="1">
            <a:spLocks noChangeArrowheads="1"/>
          </p:cNvSpPr>
          <p:nvPr/>
        </p:nvSpPr>
        <p:spPr bwMode="auto">
          <a:xfrm>
            <a:off x="330200" y="3302000"/>
            <a:ext cx="204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CC3300"/>
              </a:buClr>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解除</a:t>
            </a:r>
            <a:r>
              <a:rPr lang="zh-CN" altLang="en-US" sz="2800" b="1" dirty="0">
                <a:solidFill>
                  <a:srgbClr val="000000"/>
                </a:solidFill>
              </a:rPr>
              <a:t>死锁</a:t>
            </a:r>
          </a:p>
        </p:txBody>
      </p:sp>
    </p:spTree>
    <p:extLst>
      <p:ext uri="{BB962C8B-B14F-4D97-AF65-F5344CB8AC3E}">
        <p14:creationId xmlns:p14="http://schemas.microsoft.com/office/powerpoint/2010/main" val="102688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0098">
                                            <p:txEl>
                                              <p:pRg st="0" end="0"/>
                                            </p:txEl>
                                          </p:spTgt>
                                        </p:tgtEl>
                                        <p:attrNameLst>
                                          <p:attrName>style.visibility</p:attrName>
                                        </p:attrNameLst>
                                      </p:cBhvr>
                                      <p:to>
                                        <p:strVal val="visible"/>
                                      </p:to>
                                    </p:set>
                                    <p:anim calcmode="lin" valueType="num">
                                      <p:cBhvr additive="base">
                                        <p:cTn id="7" dur="500" fill="hold"/>
                                        <p:tgtEl>
                                          <p:spTgt spid="260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60099"/>
                                        </p:tgtEl>
                                        <p:attrNameLst>
                                          <p:attrName>style.visibility</p:attrName>
                                        </p:attrNameLst>
                                      </p:cBhvr>
                                      <p:to>
                                        <p:strVal val="visible"/>
                                      </p:to>
                                    </p:set>
                                    <p:animEffect transition="in" filter="wipe(up)">
                                      <p:cBhvr>
                                        <p:cTn id="12" dur="500"/>
                                        <p:tgtEl>
                                          <p:spTgt spid="260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0101"/>
                                        </p:tgtEl>
                                        <p:attrNameLst>
                                          <p:attrName>style.visibility</p:attrName>
                                        </p:attrNameLst>
                                      </p:cBhvr>
                                      <p:to>
                                        <p:strVal val="visible"/>
                                      </p:to>
                                    </p:set>
                                    <p:anim calcmode="lin" valueType="num">
                                      <p:cBhvr additive="base">
                                        <p:cTn id="17" dur="500" fill="hold"/>
                                        <p:tgtEl>
                                          <p:spTgt spid="260101"/>
                                        </p:tgtEl>
                                        <p:attrNameLst>
                                          <p:attrName>ppt_x</p:attrName>
                                        </p:attrNameLst>
                                      </p:cBhvr>
                                      <p:tavLst>
                                        <p:tav tm="0">
                                          <p:val>
                                            <p:strVal val="0-#ppt_w/2"/>
                                          </p:val>
                                        </p:tav>
                                        <p:tav tm="100000">
                                          <p:val>
                                            <p:strVal val="#ppt_x"/>
                                          </p:val>
                                        </p:tav>
                                      </p:tavLst>
                                    </p:anim>
                                    <p:anim calcmode="lin" valueType="num">
                                      <p:cBhvr additive="base">
                                        <p:cTn id="18" dur="500" fill="hold"/>
                                        <p:tgtEl>
                                          <p:spTgt spid="26010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60100"/>
                                        </p:tgtEl>
                                        <p:attrNameLst>
                                          <p:attrName>style.visibility</p:attrName>
                                        </p:attrNameLst>
                                      </p:cBhvr>
                                      <p:to>
                                        <p:strVal val="visible"/>
                                      </p:to>
                                    </p:set>
                                    <p:animEffect transition="in" filter="wipe(up)">
                                      <p:cBhvr>
                                        <p:cTn id="22" dur="500"/>
                                        <p:tgtEl>
                                          <p:spTgt spid="26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p:bldP spid="260099" grpId="0" animBg="1"/>
      <p:bldP spid="260100" grpId="0" animBg="1"/>
      <p:bldP spid="2601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352425" y="476672"/>
            <a:ext cx="8562975" cy="762000"/>
          </a:xfrm>
        </p:spPr>
        <p:txBody>
          <a:bodyPr/>
          <a:lstStyle/>
          <a:p>
            <a:pPr eaLnBrk="1" hangingPunct="1"/>
            <a:r>
              <a:rPr lang="en-US" altLang="zh-CN" sz="3600" smtClean="0"/>
              <a:t>3.6  </a:t>
            </a:r>
            <a:r>
              <a:rPr lang="zh-CN" altLang="en-US" sz="3600" smtClean="0">
                <a:latin typeface="宋体" pitchFamily="2" charset="-122"/>
              </a:rPr>
              <a:t>预防和避免死锁的方法</a:t>
            </a:r>
          </a:p>
        </p:txBody>
      </p:sp>
      <p:sp>
        <p:nvSpPr>
          <p:cNvPr id="188420" name="Rectangle 3"/>
          <p:cNvSpPr>
            <a:spLocks noGrp="1" noChangeArrowheads="1"/>
          </p:cNvSpPr>
          <p:nvPr>
            <p:ph idx="1"/>
          </p:nvPr>
        </p:nvSpPr>
        <p:spPr>
          <a:xfrm>
            <a:off x="381000" y="1638300"/>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pPr>
                <a:defRPr/>
              </a:pPr>
              <a:t>39</a:t>
            </a:fld>
            <a:endParaRPr lang="en-US" altLang="zh-CN"/>
          </a:p>
        </p:txBody>
      </p:sp>
      <p:sp>
        <p:nvSpPr>
          <p:cNvPr id="188421" name="Text Box 4"/>
          <p:cNvSpPr txBox="1">
            <a:spLocks noChangeArrowheads="1"/>
          </p:cNvSpPr>
          <p:nvPr/>
        </p:nvSpPr>
        <p:spPr bwMode="auto">
          <a:xfrm>
            <a:off x="533400" y="2276872"/>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方法是使四个必要条件中的一个或几个条件不能成立，来防止死锁的发生。</a:t>
            </a:r>
          </a:p>
        </p:txBody>
      </p:sp>
      <p:sp>
        <p:nvSpPr>
          <p:cNvPr id="188425" name="Text Box 8"/>
          <p:cNvSpPr txBox="1">
            <a:spLocks noChangeArrowheads="1"/>
          </p:cNvSpPr>
          <p:nvPr/>
        </p:nvSpPr>
        <p:spPr bwMode="auto">
          <a:xfrm>
            <a:off x="381000" y="3356992"/>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1</a:t>
            </a:r>
            <a:r>
              <a:rPr lang="zh-CN" altLang="en-US" sz="3200" b="1" dirty="0">
                <a:solidFill>
                  <a:srgbClr val="000066"/>
                </a:solidFill>
                <a:latin typeface="楷体_GB2312" pitchFamily="49" charset="-122"/>
                <a:ea typeface="楷体_GB2312" pitchFamily="49" charset="-122"/>
              </a:rPr>
              <a:t>．破坏</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互斥</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7" name="Text Box 10"/>
          <p:cNvSpPr txBox="1">
            <a:spLocks noChangeArrowheads="1"/>
          </p:cNvSpPr>
          <p:nvPr/>
        </p:nvSpPr>
        <p:spPr bwMode="auto">
          <a:xfrm>
            <a:off x="381000" y="4293096"/>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itchFamily="2" charset="2"/>
              <a:buChar char="§"/>
            </a:pPr>
            <a:r>
              <a:rPr lang="en-US" altLang="zh-CN" b="1">
                <a:solidFill>
                  <a:srgbClr val="000000"/>
                </a:solidFill>
              </a:rPr>
              <a:t> </a:t>
            </a:r>
            <a:r>
              <a:rPr lang="zh-CN" altLang="en-US" b="1">
                <a:solidFill>
                  <a:srgbClr val="000000"/>
                </a:solidFill>
              </a:rPr>
              <a:t>采用</a:t>
            </a:r>
            <a:r>
              <a:rPr lang="en-US" altLang="zh-CN" b="1">
                <a:solidFill>
                  <a:srgbClr val="000000"/>
                </a:solidFill>
              </a:rPr>
              <a:t>Spooling</a:t>
            </a:r>
            <a:r>
              <a:rPr lang="zh-CN" altLang="en-US" b="1">
                <a:solidFill>
                  <a:srgbClr val="000000"/>
                </a:solidFill>
              </a:rPr>
              <a:t>技术，可以允许若干个进程同时产生输出。</a:t>
            </a:r>
          </a:p>
        </p:txBody>
      </p:sp>
      <p:sp>
        <p:nvSpPr>
          <p:cNvPr id="188428" name="Text Box 11"/>
          <p:cNvSpPr txBox="1">
            <a:spLocks noChangeArrowheads="1"/>
          </p:cNvSpPr>
          <p:nvPr/>
        </p:nvSpPr>
        <p:spPr bwMode="auto">
          <a:xfrm>
            <a:off x="457200" y="5013176"/>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66"/>
                </a:solidFill>
                <a:ea typeface="黑体" pitchFamily="2" charset="-122"/>
              </a:rPr>
              <a:t>不足：</a:t>
            </a:r>
            <a:r>
              <a:rPr lang="en-US" altLang="zh-CN" b="1" dirty="0">
                <a:solidFill>
                  <a:srgbClr val="000000"/>
                </a:solidFill>
              </a:rPr>
              <a:t>Spooling</a:t>
            </a:r>
            <a:r>
              <a:rPr lang="zh-CN" altLang="en-US" b="1" dirty="0">
                <a:solidFill>
                  <a:srgbClr val="000000"/>
                </a:solidFill>
              </a:rPr>
              <a:t>技术并不适用于所有资源，而且它对磁盘空间的竞争也可能引起死锁。</a:t>
            </a:r>
          </a:p>
        </p:txBody>
      </p:sp>
    </p:spTree>
    <p:extLst>
      <p:ext uri="{BB962C8B-B14F-4D97-AF65-F5344CB8AC3E}">
        <p14:creationId xmlns:p14="http://schemas.microsoft.com/office/powerpoint/2010/main" val="261990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257792"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pPr>
                <a:defRPr/>
              </a:pPr>
              <a:t>4</a:t>
            </a:fld>
            <a:endParaRPr lang="en-US" altLang="zh-CN"/>
          </a:p>
        </p:txBody>
      </p:sp>
      <p:sp>
        <p:nvSpPr>
          <p:cNvPr id="158725" name="Text Box 4"/>
          <p:cNvSpPr txBox="1">
            <a:spLocks noChangeArrowheads="1"/>
          </p:cNvSpPr>
          <p:nvPr/>
        </p:nvSpPr>
        <p:spPr bwMode="auto">
          <a:xfrm>
            <a:off x="457200" y="1993900"/>
            <a:ext cx="7700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高级调度</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楷体_GB2312" pitchFamily="49" charset="-122"/>
                <a:ea typeface="楷体_GB2312" pitchFamily="49" charset="-122"/>
              </a:rPr>
              <a:t>又称作业调度或长调度</a:t>
            </a:r>
            <a:r>
              <a:rPr lang="zh-CN" altLang="en-US" sz="2800" b="1">
                <a:solidFill>
                  <a:srgbClr val="000066"/>
                </a:solidFill>
              </a:rPr>
              <a:t> </a:t>
            </a:r>
          </a:p>
        </p:txBody>
      </p:sp>
      <p:sp>
        <p:nvSpPr>
          <p:cNvPr id="197637" name="Text Box 5"/>
          <p:cNvSpPr txBox="1">
            <a:spLocks noChangeArrowheads="1"/>
          </p:cNvSpPr>
          <p:nvPr/>
        </p:nvSpPr>
        <p:spPr bwMode="auto">
          <a:xfrm>
            <a:off x="1143000" y="2527300"/>
            <a:ext cx="746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用于决定把</a:t>
            </a:r>
            <a:r>
              <a:rPr lang="zh-CN" altLang="en-US" b="1" dirty="0">
                <a:solidFill>
                  <a:srgbClr val="FF0000"/>
                </a:solidFill>
                <a:latin typeface="Times New Roman" pitchFamily="18" charset="0"/>
                <a:ea typeface="楷体_GB2312" pitchFamily="49" charset="-122"/>
              </a:rPr>
              <a:t>外存</a:t>
            </a:r>
            <a:r>
              <a:rPr lang="zh-CN" altLang="en-US" b="1" dirty="0">
                <a:solidFill>
                  <a:srgbClr val="000000"/>
                </a:solidFill>
                <a:latin typeface="Times New Roman" pitchFamily="18" charset="0"/>
                <a:ea typeface="楷体_GB2312" pitchFamily="49" charset="-122"/>
              </a:rPr>
              <a:t>上后备队列中哪些作业</a:t>
            </a:r>
            <a:r>
              <a:rPr lang="zh-CN" altLang="en-US" b="1" dirty="0">
                <a:solidFill>
                  <a:srgbClr val="FF0000"/>
                </a:solidFill>
                <a:latin typeface="Times New Roman" pitchFamily="18" charset="0"/>
                <a:ea typeface="楷体_GB2312" pitchFamily="49" charset="-122"/>
              </a:rPr>
              <a:t>调入内存</a:t>
            </a:r>
            <a:r>
              <a:rPr lang="zh-CN" altLang="en-US" b="1" dirty="0">
                <a:solidFill>
                  <a:srgbClr val="000000"/>
                </a:solidFill>
                <a:latin typeface="Times New Roman" pitchFamily="18" charset="0"/>
                <a:ea typeface="楷体_GB2312" pitchFamily="49" charset="-122"/>
              </a:rPr>
              <a:t>，并为它们创建进程、分配必要的资源，然后将新创建的进程插入到就绪队列中，准备运行</a:t>
            </a:r>
            <a:r>
              <a:rPr lang="zh-CN" altLang="en-US" b="1" dirty="0">
                <a:solidFill>
                  <a:srgbClr val="000000"/>
                </a:solidFill>
              </a:rPr>
              <a:t>。</a:t>
            </a:r>
          </a:p>
        </p:txBody>
      </p:sp>
      <p:sp>
        <p:nvSpPr>
          <p:cNvPr id="158727" name="Text Box 6"/>
          <p:cNvSpPr txBox="1">
            <a:spLocks noChangeArrowheads="1"/>
          </p:cNvSpPr>
          <p:nvPr/>
        </p:nvSpPr>
        <p:spPr bwMode="auto">
          <a:xfrm>
            <a:off x="428625" y="2667000"/>
            <a:ext cx="639763" cy="838200"/>
          </a:xfrm>
          <a:prstGeom prst="rect">
            <a:avLst/>
          </a:prstGeom>
          <a:solidFill>
            <a:schemeClr val="accent6">
              <a:lumMod val="60000"/>
              <a:lumOff val="40000"/>
            </a:schemeClr>
          </a:solidFill>
          <a:ln w="28575">
            <a:solidFill>
              <a:schemeClr val="tx1"/>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p>
        </p:txBody>
      </p:sp>
      <p:sp>
        <p:nvSpPr>
          <p:cNvPr id="197639" name="Text Box 7"/>
          <p:cNvSpPr txBox="1">
            <a:spLocks noChangeArrowheads="1"/>
          </p:cNvSpPr>
          <p:nvPr/>
        </p:nvSpPr>
        <p:spPr bwMode="auto">
          <a:xfrm>
            <a:off x="330200" y="38671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黑体" pitchFamily="2" charset="-122"/>
                <a:ea typeface="黑体" pitchFamily="2" charset="-122"/>
              </a:rPr>
              <a:t>每次作业调度，都需做以下两个决定： </a:t>
            </a:r>
          </a:p>
        </p:txBody>
      </p:sp>
      <p:sp>
        <p:nvSpPr>
          <p:cNvPr id="197640" name="Text Box 8"/>
          <p:cNvSpPr txBox="1">
            <a:spLocks noChangeArrowheads="1"/>
          </p:cNvSpPr>
          <p:nvPr/>
        </p:nvSpPr>
        <p:spPr bwMode="auto">
          <a:xfrm>
            <a:off x="228600" y="4456113"/>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en-US" altLang="zh-CN" b="1">
                <a:solidFill>
                  <a:srgbClr val="0000FF"/>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接纳多少个作业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取决于多道程序度</a:t>
            </a:r>
            <a:endParaRPr lang="zh-CN" altLang="en-US" b="1">
              <a:solidFill>
                <a:srgbClr val="000000"/>
              </a:solidFill>
            </a:endParaRPr>
          </a:p>
        </p:txBody>
      </p:sp>
      <p:sp>
        <p:nvSpPr>
          <p:cNvPr id="197641" name="AutoShape 9"/>
          <p:cNvSpPr>
            <a:spLocks noChangeArrowheads="1"/>
          </p:cNvSpPr>
          <p:nvPr/>
        </p:nvSpPr>
        <p:spPr bwMode="auto">
          <a:xfrm>
            <a:off x="6172200" y="4038600"/>
            <a:ext cx="2590800" cy="2514600"/>
          </a:xfrm>
          <a:prstGeom prst="wedgeRectCallout">
            <a:avLst>
              <a:gd name="adj1" fmla="val -63787"/>
              <a:gd name="adj2" fmla="val -21593"/>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000" b="1" dirty="0">
                <a:solidFill>
                  <a:srgbClr val="FF3300"/>
                </a:solidFill>
                <a:latin typeface="Times New Roman" pitchFamily="18" charset="0"/>
              </a:rPr>
              <a:t>▲</a:t>
            </a:r>
            <a:r>
              <a:rPr kumimoji="1" lang="zh-CN" altLang="en-US" sz="2000" b="1" dirty="0">
                <a:solidFill>
                  <a:srgbClr val="000000"/>
                </a:solidFill>
                <a:latin typeface="Times New Roman" pitchFamily="18" charset="0"/>
              </a:rPr>
              <a:t>内存中同时运行的作业数目太多，会影响系统的服务质量。如，周转时间长。</a:t>
            </a:r>
          </a:p>
          <a:p>
            <a:pPr fontAlgn="base">
              <a:spcBef>
                <a:spcPct val="0"/>
              </a:spcBef>
              <a:spcAft>
                <a:spcPct val="0"/>
              </a:spcAft>
            </a:pPr>
            <a:r>
              <a:rPr kumimoji="1" lang="zh-CN" altLang="en-US" sz="2000" b="1" dirty="0">
                <a:solidFill>
                  <a:srgbClr val="FF3300"/>
                </a:solidFill>
                <a:latin typeface="宋体" pitchFamily="2" charset="-122"/>
              </a:rPr>
              <a:t>▲</a:t>
            </a:r>
            <a:r>
              <a:rPr kumimoji="1" lang="zh-CN" altLang="en-US" sz="2000" b="1" dirty="0">
                <a:solidFill>
                  <a:srgbClr val="000000"/>
                </a:solidFill>
                <a:latin typeface="宋体" pitchFamily="2" charset="-122"/>
              </a:rPr>
              <a:t>内存中同时运行的作业数目太少，会导致系统资源利用率和系统吞吐量低。</a:t>
            </a:r>
            <a:r>
              <a:rPr kumimoji="1" lang="zh-CN" altLang="en-US" sz="2000" b="1" dirty="0">
                <a:solidFill>
                  <a:srgbClr val="000000"/>
                </a:solidFill>
                <a:latin typeface="Times New Roman" pitchFamily="18" charset="0"/>
              </a:rPr>
              <a:t> </a:t>
            </a:r>
            <a:r>
              <a:rPr kumimoji="1" lang="zh-CN" altLang="en-US" sz="2000" b="1" dirty="0">
                <a:solidFill>
                  <a:srgbClr val="000000"/>
                </a:solidFill>
              </a:rPr>
              <a:t> </a:t>
            </a:r>
          </a:p>
        </p:txBody>
      </p:sp>
      <p:sp>
        <p:nvSpPr>
          <p:cNvPr id="197642" name="Text Box 10"/>
          <p:cNvSpPr txBox="1">
            <a:spLocks noChangeArrowheads="1"/>
          </p:cNvSpPr>
          <p:nvPr/>
        </p:nvSpPr>
        <p:spPr bwMode="auto">
          <a:xfrm>
            <a:off x="228600" y="5029200"/>
            <a:ext cx="539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仿宋_GB2312" pitchFamily="49" charset="-122"/>
                <a:ea typeface="仿宋_GB2312" pitchFamily="49" charset="-122"/>
              </a:rPr>
              <a:t>●</a:t>
            </a:r>
            <a:r>
              <a:rPr lang="zh-CN" altLang="en-US" b="1">
                <a:solidFill>
                  <a:srgbClr val="000000"/>
                </a:solidFill>
                <a:latin typeface="仿宋_GB2312" pitchFamily="49" charset="-122"/>
                <a:ea typeface="仿宋_GB2312" pitchFamily="49" charset="-122"/>
              </a:rPr>
              <a:t>接纳哪些作业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取决于调度算法</a:t>
            </a:r>
          </a:p>
        </p:txBody>
      </p:sp>
    </p:spTree>
    <p:extLst>
      <p:ext uri="{BB962C8B-B14F-4D97-AF65-F5344CB8AC3E}">
        <p14:creationId xmlns:p14="http://schemas.microsoft.com/office/powerpoint/2010/main" val="1233245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wipe(up)">
                                      <p:cBhvr>
                                        <p:cTn id="7" dur="500"/>
                                        <p:tgtEl>
                                          <p:spTgt spid="197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 calcmode="lin" valueType="num">
                                      <p:cBhvr>
                                        <p:cTn id="12" dur="500" fill="hold"/>
                                        <p:tgtEl>
                                          <p:spTgt spid="197639"/>
                                        </p:tgtEl>
                                        <p:attrNameLst>
                                          <p:attrName>ppt_x</p:attrName>
                                        </p:attrNameLst>
                                      </p:cBhvr>
                                      <p:tavLst>
                                        <p:tav tm="0">
                                          <p:val>
                                            <p:strVal val="#ppt_x-#ppt_w/2"/>
                                          </p:val>
                                        </p:tav>
                                        <p:tav tm="100000">
                                          <p:val>
                                            <p:strVal val="#ppt_x"/>
                                          </p:val>
                                        </p:tav>
                                      </p:tavLst>
                                    </p:anim>
                                    <p:anim calcmode="lin" valueType="num">
                                      <p:cBhvr>
                                        <p:cTn id="13" dur="500" fill="hold"/>
                                        <p:tgtEl>
                                          <p:spTgt spid="197639"/>
                                        </p:tgtEl>
                                        <p:attrNameLst>
                                          <p:attrName>ppt_y</p:attrName>
                                        </p:attrNameLst>
                                      </p:cBhvr>
                                      <p:tavLst>
                                        <p:tav tm="0">
                                          <p:val>
                                            <p:strVal val="#ppt_y"/>
                                          </p:val>
                                        </p:tav>
                                        <p:tav tm="100000">
                                          <p:val>
                                            <p:strVal val="#ppt_y"/>
                                          </p:val>
                                        </p:tav>
                                      </p:tavLst>
                                    </p:anim>
                                    <p:anim calcmode="lin" valueType="num">
                                      <p:cBhvr>
                                        <p:cTn id="14" dur="500" fill="hold"/>
                                        <p:tgtEl>
                                          <p:spTgt spid="197639"/>
                                        </p:tgtEl>
                                        <p:attrNameLst>
                                          <p:attrName>ppt_w</p:attrName>
                                        </p:attrNameLst>
                                      </p:cBhvr>
                                      <p:tavLst>
                                        <p:tav tm="0">
                                          <p:val>
                                            <p:fltVal val="0"/>
                                          </p:val>
                                        </p:tav>
                                        <p:tav tm="100000">
                                          <p:val>
                                            <p:strVal val="#ppt_w"/>
                                          </p:val>
                                        </p:tav>
                                      </p:tavLst>
                                    </p:anim>
                                    <p:anim calcmode="lin" valueType="num">
                                      <p:cBhvr>
                                        <p:cTn id="15" dur="500" fill="hold"/>
                                        <p:tgtEl>
                                          <p:spTgt spid="19763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97640">
                                            <p:txEl>
                                              <p:pRg st="0" end="0"/>
                                            </p:txEl>
                                          </p:spTgt>
                                        </p:tgtEl>
                                        <p:attrNameLst>
                                          <p:attrName>style.visibility</p:attrName>
                                        </p:attrNameLst>
                                      </p:cBhvr>
                                      <p:to>
                                        <p:strVal val="visible"/>
                                      </p:to>
                                    </p:set>
                                    <p:animEffect transition="in" filter="wipe(up)">
                                      <p:cBhvr>
                                        <p:cTn id="19" dur="500"/>
                                        <p:tgtEl>
                                          <p:spTgt spid="197640">
                                            <p:txEl>
                                              <p:pRg st="0" end="0"/>
                                            </p:txEl>
                                          </p:spTgt>
                                        </p:tgtEl>
                                      </p:cBhvr>
                                    </p:animEffect>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97641"/>
                                        </p:tgtEl>
                                        <p:attrNameLst>
                                          <p:attrName>style.visibility</p:attrName>
                                        </p:attrNameLst>
                                      </p:cBhvr>
                                      <p:to>
                                        <p:strVal val="visible"/>
                                      </p:to>
                                    </p:set>
                                    <p:anim calcmode="lin" valueType="num">
                                      <p:cBhvr additive="base">
                                        <p:cTn id="23" dur="500" fill="hold"/>
                                        <p:tgtEl>
                                          <p:spTgt spid="197641"/>
                                        </p:tgtEl>
                                        <p:attrNameLst>
                                          <p:attrName>ppt_x</p:attrName>
                                        </p:attrNameLst>
                                      </p:cBhvr>
                                      <p:tavLst>
                                        <p:tav tm="0">
                                          <p:val>
                                            <p:strVal val="1+#ppt_w/2"/>
                                          </p:val>
                                        </p:tav>
                                        <p:tav tm="100000">
                                          <p:val>
                                            <p:strVal val="#ppt_x"/>
                                          </p:val>
                                        </p:tav>
                                      </p:tavLst>
                                    </p:anim>
                                    <p:anim calcmode="lin" valueType="num">
                                      <p:cBhvr additive="base">
                                        <p:cTn id="24" dur="500" fill="hold"/>
                                        <p:tgtEl>
                                          <p:spTgt spid="19764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7642"/>
                                        </p:tgtEl>
                                        <p:attrNameLst>
                                          <p:attrName>style.visibility</p:attrName>
                                        </p:attrNameLst>
                                      </p:cBhvr>
                                      <p:to>
                                        <p:strVal val="visible"/>
                                      </p:to>
                                    </p:set>
                                    <p:animEffect transition="in" filter="wipe(up)">
                                      <p:cBhvr>
                                        <p:cTn id="29"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P spid="197639" grpId="0" autoUpdateAnimBg="0"/>
      <p:bldP spid="197640" grpId="0" build="p" autoUpdateAnimBg="0"/>
      <p:bldP spid="197641" grpId="0" animBg="1" autoUpdateAnimBg="0"/>
      <p:bldP spid="19764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3"/>
          <p:cNvSpPr>
            <a:spLocks noGrp="1" noChangeArrowheads="1"/>
          </p:cNvSpPr>
          <p:nvPr>
            <p:ph idx="1"/>
          </p:nvPr>
        </p:nvSpPr>
        <p:spPr>
          <a:xfrm>
            <a:off x="381000" y="476672"/>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solidFill>
                  <a:srgbClr val="2F2F2F">
                    <a:lumMod val="75000"/>
                    <a:lumOff val="25000"/>
                  </a:srgbClr>
                </a:solidFill>
              </a:rPr>
              <a:pPr>
                <a:defRPr/>
              </a:pPr>
              <a:t>40</a:t>
            </a:fld>
            <a:endParaRPr lang="en-US" altLang="zh-CN">
              <a:solidFill>
                <a:srgbClr val="2F2F2F">
                  <a:lumMod val="75000"/>
                  <a:lumOff val="25000"/>
                </a:srgbClr>
              </a:solidFill>
            </a:endParaRPr>
          </a:p>
        </p:txBody>
      </p:sp>
      <p:sp>
        <p:nvSpPr>
          <p:cNvPr id="188422" name="Text Box 5"/>
          <p:cNvSpPr txBox="1">
            <a:spLocks noChangeArrowheads="1"/>
          </p:cNvSpPr>
          <p:nvPr/>
        </p:nvSpPr>
        <p:spPr bwMode="auto">
          <a:xfrm>
            <a:off x="381000" y="1988840"/>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2</a:t>
            </a:r>
            <a:r>
              <a:rPr lang="zh-CN" altLang="en-US" sz="3200" b="1" dirty="0" smtClean="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破坏</a:t>
            </a:r>
            <a:r>
              <a:rPr lang="zh-CN" altLang="en-US" sz="3200" b="1" dirty="0" smtClean="0">
                <a:solidFill>
                  <a:srgbClr val="000066"/>
                </a:solidFill>
                <a:latin typeface="Times New Roman" pitchFamily="18" charset="0"/>
                <a:ea typeface="楷体_GB2312" pitchFamily="49" charset="-122"/>
              </a:rPr>
              <a:t>“</a:t>
            </a:r>
            <a:r>
              <a:rPr lang="zh-CN" altLang="en-US" sz="3200" b="1" dirty="0" smtClean="0">
                <a:solidFill>
                  <a:srgbClr val="000066"/>
                </a:solidFill>
                <a:latin typeface="楷体_GB2312" pitchFamily="49" charset="-122"/>
                <a:ea typeface="楷体_GB2312" pitchFamily="49" charset="-122"/>
              </a:rPr>
              <a:t>请求并保持</a:t>
            </a:r>
            <a:r>
              <a:rPr lang="zh-CN" altLang="en-US" sz="3200" b="1" dirty="0" smtClean="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3" name="Text Box 6"/>
          <p:cNvSpPr txBox="1">
            <a:spLocks noChangeArrowheads="1"/>
          </p:cNvSpPr>
          <p:nvPr/>
        </p:nvSpPr>
        <p:spPr bwMode="auto">
          <a:xfrm>
            <a:off x="591256" y="2996952"/>
            <a:ext cx="6629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itchFamily="2" charset="2"/>
              <a:buChar char="§"/>
            </a:pPr>
            <a:r>
              <a:rPr lang="en-US" altLang="zh-CN" sz="2600" b="1" dirty="0">
                <a:solidFill>
                  <a:srgbClr val="000000"/>
                </a:solidFill>
                <a:latin typeface="宋体" pitchFamily="2" charset="-122"/>
              </a:rPr>
              <a:t> </a:t>
            </a:r>
            <a:r>
              <a:rPr lang="zh-CN" altLang="en-US" sz="2600" b="1" dirty="0">
                <a:solidFill>
                  <a:srgbClr val="000000"/>
                </a:solidFill>
                <a:latin typeface="宋体" pitchFamily="2" charset="-122"/>
              </a:rPr>
              <a:t>资源的一次性分配（静态分配）</a:t>
            </a:r>
            <a:r>
              <a:rPr lang="zh-CN" altLang="en-US" sz="2600" b="1" dirty="0">
                <a:solidFill>
                  <a:srgbClr val="000000"/>
                </a:solidFill>
              </a:rPr>
              <a:t> </a:t>
            </a:r>
          </a:p>
        </p:txBody>
      </p:sp>
      <p:sp>
        <p:nvSpPr>
          <p:cNvPr id="188424" name="Text Box 7"/>
          <p:cNvSpPr txBox="1">
            <a:spLocks noChangeArrowheads="1"/>
          </p:cNvSpPr>
          <p:nvPr/>
        </p:nvSpPr>
        <p:spPr bwMode="auto">
          <a:xfrm>
            <a:off x="683568" y="4005064"/>
            <a:ext cx="79248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优点</a:t>
            </a:r>
            <a:r>
              <a:rPr lang="zh-CN" altLang="en-US" b="1" dirty="0">
                <a:solidFill>
                  <a:srgbClr val="000066"/>
                </a:solidFill>
                <a:latin typeface="宋体" pitchFamily="2" charset="-122"/>
              </a:rPr>
              <a:t>：</a:t>
            </a:r>
            <a:r>
              <a:rPr lang="zh-CN" altLang="en-US" b="1" dirty="0">
                <a:solidFill>
                  <a:srgbClr val="000000"/>
                </a:solidFill>
                <a:latin typeface="宋体" pitchFamily="2" charset="-122"/>
              </a:rPr>
              <a:t>简单，易实现。</a:t>
            </a:r>
            <a:r>
              <a:rPr lang="zh-CN" altLang="en-US" b="1" dirty="0">
                <a:solidFill>
                  <a:srgbClr val="000000"/>
                </a:solidFill>
              </a:rPr>
              <a:t> </a:t>
            </a:r>
          </a:p>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资源利用率低；使进程延迟运行（仅当</a:t>
            </a:r>
          </a:p>
          <a:p>
            <a:pPr eaLnBrk="1" fontAlgn="base" hangingPunct="1">
              <a:spcBef>
                <a:spcPct val="5000"/>
              </a:spcBef>
              <a:spcAft>
                <a:spcPct val="0"/>
              </a:spcAft>
            </a:pPr>
            <a:r>
              <a:rPr lang="zh-CN" altLang="en-US" b="1" dirty="0">
                <a:solidFill>
                  <a:srgbClr val="000000"/>
                </a:solidFill>
                <a:latin typeface="宋体" pitchFamily="2" charset="-122"/>
              </a:rPr>
              <a:t>      能获得全部资源时，才能开始运行）</a:t>
            </a:r>
          </a:p>
        </p:txBody>
      </p:sp>
    </p:spTree>
    <p:extLst>
      <p:ext uri="{BB962C8B-B14F-4D97-AF65-F5344CB8AC3E}">
        <p14:creationId xmlns:p14="http://schemas.microsoft.com/office/powerpoint/2010/main" val="18778550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375303" y="1556792"/>
            <a:ext cx="8272463" cy="554038"/>
          </a:xfrm>
        </p:spPr>
        <p:txBody>
          <a:bodyPr>
            <a:noAutofit/>
          </a:bodyPr>
          <a:lstStyle/>
          <a:p>
            <a:pPr algn="l" eaLnBrk="1" hangingPunct="1"/>
            <a:r>
              <a:rPr lang="en-US" altLang="zh-CN" sz="3200" b="1" dirty="0" smtClean="0">
                <a:solidFill>
                  <a:srgbClr val="002060"/>
                </a:solidFill>
                <a:latin typeface="楷体_GB2312" pitchFamily="49" charset="-122"/>
                <a:ea typeface="楷体_GB2312" pitchFamily="49" charset="-122"/>
              </a:rPr>
              <a:t>3</a:t>
            </a:r>
            <a:r>
              <a:rPr lang="zh-CN" altLang="en-US" sz="3200" b="1" dirty="0" smtClean="0">
                <a:solidFill>
                  <a:srgbClr val="002060"/>
                </a:solidFill>
                <a:latin typeface="楷体_GB2312" pitchFamily="49" charset="-122"/>
                <a:ea typeface="楷体_GB2312" pitchFamily="49" charset="-122"/>
              </a:rPr>
              <a:t>．破坏</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不剥夺</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条件</a:t>
            </a: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solidFill>
                  <a:srgbClr val="2F2F2F">
                    <a:lumMod val="75000"/>
                    <a:lumOff val="25000"/>
                  </a:srgbClr>
                </a:solidFill>
              </a:rPr>
              <a:pPr>
                <a:defRPr/>
              </a:pPr>
              <a:t>41</a:t>
            </a:fld>
            <a:endParaRPr lang="en-US" altLang="zh-CN">
              <a:solidFill>
                <a:srgbClr val="2F2F2F">
                  <a:lumMod val="75000"/>
                  <a:lumOff val="25000"/>
                </a:srgbClr>
              </a:solidFill>
            </a:endParaRPr>
          </a:p>
        </p:txBody>
      </p:sp>
      <p:sp>
        <p:nvSpPr>
          <p:cNvPr id="189447" name="Text Box 6"/>
          <p:cNvSpPr txBox="1">
            <a:spLocks noChangeArrowheads="1"/>
          </p:cNvSpPr>
          <p:nvPr/>
        </p:nvSpPr>
        <p:spPr bwMode="auto">
          <a:xfrm>
            <a:off x="495300" y="3747206"/>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Times New Roman" pitchFamily="18" charset="0"/>
                <a:ea typeface="黑体" pitchFamily="2" charset="-122"/>
              </a:rPr>
              <a:t>缺点</a:t>
            </a:r>
            <a:r>
              <a:rPr lang="zh-CN" altLang="en-US" b="1" dirty="0">
                <a:solidFill>
                  <a:srgbClr val="000066"/>
                </a:solidFill>
                <a:latin typeface="Times New Roman" pitchFamily="18" charset="0"/>
              </a:rPr>
              <a:t>：</a:t>
            </a: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实现起来比较复杂且要付出很大代价。（前后两次打印输出的信息，中间有一段是另一进程的）</a:t>
            </a: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可能因为反复申请资源而使进程的执行被无限地推迟，增加了系统开销，降低了系统吞吐量。</a:t>
            </a:r>
          </a:p>
        </p:txBody>
      </p:sp>
      <p:sp>
        <p:nvSpPr>
          <p:cNvPr id="189448" name="Text Box 7"/>
          <p:cNvSpPr txBox="1">
            <a:spLocks noChangeArrowheads="1"/>
          </p:cNvSpPr>
          <p:nvPr/>
        </p:nvSpPr>
        <p:spPr bwMode="auto">
          <a:xfrm>
            <a:off x="472935" y="2276872"/>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当一个进程已经保持了某些资源，再提出新的资源请求而不能满足时，必须释放它已经保持了的资源，待以后需要时再重新申请。</a:t>
            </a:r>
            <a:r>
              <a:rPr lang="zh-CN" altLang="en-US" b="1" dirty="0">
                <a:solidFill>
                  <a:srgbClr val="000000"/>
                </a:solidFill>
              </a:rPr>
              <a:t> </a:t>
            </a:r>
          </a:p>
        </p:txBody>
      </p:sp>
      <p:sp>
        <p:nvSpPr>
          <p:cNvPr id="4" name="TextBox 3"/>
          <p:cNvSpPr txBox="1"/>
          <p:nvPr/>
        </p:nvSpPr>
        <p:spPr>
          <a:xfrm>
            <a:off x="323528" y="548679"/>
            <a:ext cx="3816424" cy="646331"/>
          </a:xfrm>
          <a:prstGeom prst="rect">
            <a:avLst/>
          </a:prstGeom>
          <a:noFill/>
        </p:spPr>
        <p:txBody>
          <a:bodyPr wrap="square" rtlCol="0">
            <a:spAutoFit/>
          </a:bodyPr>
          <a:lstStyle/>
          <a:p>
            <a:pPr lvl="0">
              <a:spcBef>
                <a:spcPct val="20000"/>
              </a:spcBef>
              <a:buClr>
                <a:srgbClr val="2F2F2F"/>
              </a:buClr>
              <a:buSzPct val="50000"/>
            </a:pPr>
            <a:r>
              <a:rPr lang="en-US" altLang="zh-CN" sz="3600" dirty="0">
                <a:solidFill>
                  <a:prstClr val="black"/>
                </a:solidFill>
              </a:rPr>
              <a:t>3.6.1  </a:t>
            </a:r>
            <a:r>
              <a:rPr lang="zh-CN" altLang="en-US" sz="3600" dirty="0">
                <a:solidFill>
                  <a:prstClr val="black"/>
                </a:solidFill>
                <a:latin typeface="宋体" pitchFamily="2" charset="-122"/>
              </a:rPr>
              <a:t>预防死锁</a:t>
            </a:r>
          </a:p>
        </p:txBody>
      </p:sp>
    </p:spTree>
    <p:extLst>
      <p:ext uri="{BB962C8B-B14F-4D97-AF65-F5344CB8AC3E}">
        <p14:creationId xmlns:p14="http://schemas.microsoft.com/office/powerpoint/2010/main" val="5990008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Text Box 3"/>
          <p:cNvSpPr>
            <a:spLocks noGrp="1" noChangeArrowheads="1"/>
          </p:cNvSpPr>
          <p:nvPr>
            <p:ph idx="1"/>
          </p:nvPr>
        </p:nvSpPr>
        <p:spPr>
          <a:xfrm>
            <a:off x="289718" y="1772816"/>
            <a:ext cx="8488363" cy="600075"/>
          </a:xfrm>
          <a:noFill/>
        </p:spPr>
        <p:txBody>
          <a:bodyPr/>
          <a:lstStyle/>
          <a:p>
            <a:pPr eaLnBrk="1" hangingPunct="1">
              <a:spcBef>
                <a:spcPct val="50000"/>
              </a:spcBef>
              <a:buClrTx/>
              <a:buSzTx/>
              <a:buFontTx/>
              <a:buNone/>
            </a:pPr>
            <a:r>
              <a:rPr lang="en-US" altLang="zh-CN" b="1" dirty="0" smtClean="0">
                <a:solidFill>
                  <a:srgbClr val="000066"/>
                </a:solidFill>
                <a:latin typeface="楷体_GB2312" pitchFamily="49" charset="-122"/>
                <a:ea typeface="楷体_GB2312" pitchFamily="49" charset="-122"/>
              </a:rPr>
              <a:t>4</a:t>
            </a:r>
            <a:r>
              <a:rPr lang="zh-CN" altLang="en-US" b="1" smtClean="0">
                <a:solidFill>
                  <a:srgbClr val="000066"/>
                </a:solidFill>
                <a:latin typeface="楷体_GB2312" pitchFamily="49" charset="-122"/>
                <a:ea typeface="楷体_GB2312" pitchFamily="49" charset="-122"/>
              </a:rPr>
              <a:t>．破坏</a:t>
            </a:r>
            <a:r>
              <a:rPr lang="zh-CN" altLang="en-US" b="1" smtClean="0">
                <a:solidFill>
                  <a:srgbClr val="000066"/>
                </a:solidFill>
                <a:latin typeface="Times New Roman" pitchFamily="18" charset="0"/>
                <a:ea typeface="楷体_GB2312" pitchFamily="49" charset="-122"/>
              </a:rPr>
              <a:t>“</a:t>
            </a:r>
            <a:r>
              <a:rPr lang="zh-CN" altLang="en-US" b="1" smtClean="0">
                <a:solidFill>
                  <a:srgbClr val="000066"/>
                </a:solidFill>
                <a:latin typeface="楷体_GB2312" pitchFamily="49" charset="-122"/>
                <a:ea typeface="楷体_GB2312" pitchFamily="49" charset="-122"/>
              </a:rPr>
              <a:t>环路等待</a:t>
            </a:r>
            <a:r>
              <a:rPr lang="zh-CN" altLang="en-US" b="1" smtClean="0">
                <a:solidFill>
                  <a:srgbClr val="000066"/>
                </a:solidFill>
                <a:latin typeface="Times New Roman" pitchFamily="18" charset="0"/>
                <a:ea typeface="楷体_GB2312" pitchFamily="49" charset="-122"/>
              </a:rPr>
              <a:t>”</a:t>
            </a:r>
            <a:r>
              <a:rPr lang="zh-CN" altLang="en-US" b="1" dirty="0" smtClean="0">
                <a:solidFill>
                  <a:srgbClr val="000066"/>
                </a:solidFill>
                <a:latin typeface="楷体_GB2312" pitchFamily="49" charset="-122"/>
                <a:ea typeface="楷体_GB2312" pitchFamily="49" charset="-122"/>
              </a:rPr>
              <a:t>条件 </a:t>
            </a: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pPr>
                <a:defRPr/>
              </a:pPr>
              <a:t>42</a:t>
            </a:fld>
            <a:endParaRPr lang="en-US" altLang="zh-CN"/>
          </a:p>
        </p:txBody>
      </p:sp>
      <p:sp>
        <p:nvSpPr>
          <p:cNvPr id="262148" name="Text Box 4"/>
          <p:cNvSpPr txBox="1">
            <a:spLocks noChangeArrowheads="1"/>
          </p:cNvSpPr>
          <p:nvPr/>
        </p:nvSpPr>
        <p:spPr bwMode="auto">
          <a:xfrm>
            <a:off x="533400" y="2636912"/>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itchFamily="2" charset="2"/>
              <a:buChar char="§"/>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采用资源</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按号分配</a:t>
            </a:r>
            <a:r>
              <a:rPr lang="zh-CN" altLang="en-US" sz="2800" b="1" dirty="0">
                <a:solidFill>
                  <a:srgbClr val="000000"/>
                </a:solidFill>
                <a:latin typeface="Times New Roman" pitchFamily="18" charset="0"/>
              </a:rPr>
              <a:t>”</a:t>
            </a:r>
            <a:endParaRPr lang="zh-CN" altLang="en-US" sz="2800" b="1" dirty="0">
              <a:solidFill>
                <a:srgbClr val="000000"/>
              </a:solidFill>
              <a:latin typeface="宋体" pitchFamily="2" charset="-122"/>
            </a:endParaRPr>
          </a:p>
        </p:txBody>
      </p:sp>
      <p:sp>
        <p:nvSpPr>
          <p:cNvPr id="262149" name="Text Box 5"/>
          <p:cNvSpPr txBox="1">
            <a:spLocks noChangeArrowheads="1"/>
          </p:cNvSpPr>
          <p:nvPr/>
        </p:nvSpPr>
        <p:spPr bwMode="auto">
          <a:xfrm>
            <a:off x="523316" y="3717032"/>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华文行楷" pitchFamily="2" charset="-122"/>
                <a:ea typeface="黑体" pitchFamily="2" charset="-122"/>
              </a:rPr>
              <a:t>缺点</a:t>
            </a:r>
            <a:r>
              <a:rPr lang="zh-CN" altLang="en-US" b="1" dirty="0">
                <a:solidFill>
                  <a:srgbClr val="000066"/>
                </a:solidFill>
                <a:latin typeface="宋体" pitchFamily="2" charset="-122"/>
                <a:ea typeface="黑体" pitchFamily="2" charset="-122"/>
              </a:rPr>
              <a:t>：</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限制了新类型设备的增加； </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经常发生进程使用资源的顺序与系统规定的</a:t>
            </a:r>
          </a:p>
          <a:p>
            <a:pPr eaLnBrk="1" fontAlgn="base" hangingPunct="1">
              <a:spcBef>
                <a:spcPct val="0"/>
              </a:spcBef>
              <a:spcAft>
                <a:spcPct val="0"/>
              </a:spcAft>
              <a:buClr>
                <a:srgbClr val="FF3300"/>
              </a:buClr>
              <a:buFont typeface="Wingdings" pitchFamily="2" charset="2"/>
              <a:buNone/>
            </a:pPr>
            <a:r>
              <a:rPr lang="zh-CN" altLang="en-US" b="1" dirty="0">
                <a:solidFill>
                  <a:srgbClr val="000000"/>
                </a:solidFill>
                <a:latin typeface="宋体" pitchFamily="2" charset="-122"/>
              </a:rPr>
              <a:t>   顺序不同，造成资源浪费；</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会限制用户简单、自主地编程。</a:t>
            </a:r>
            <a:endParaRPr lang="zh-CN" altLang="en-US" b="1" dirty="0">
              <a:solidFill>
                <a:srgbClr val="000000"/>
              </a:solidFill>
            </a:endParaRPr>
          </a:p>
        </p:txBody>
      </p:sp>
      <p:sp>
        <p:nvSpPr>
          <p:cNvPr id="2" name="标题 1"/>
          <p:cNvSpPr>
            <a:spLocks noGrp="1"/>
          </p:cNvSpPr>
          <p:nvPr>
            <p:ph type="title"/>
          </p:nvPr>
        </p:nvSpPr>
        <p:spPr/>
        <p:txBody>
          <a:bodyPr/>
          <a:lstStyle/>
          <a:p>
            <a:pPr lvl="0" algn="l">
              <a:spcBef>
                <a:spcPct val="20000"/>
              </a:spcBef>
            </a:pPr>
            <a:r>
              <a:rPr lang="en-US" altLang="zh-CN" sz="3600" dirty="0">
                <a:solidFill>
                  <a:prstClr val="black"/>
                </a:solidFill>
                <a:latin typeface="Franklin Gothic Book"/>
                <a:ea typeface="黑体"/>
                <a:cs typeface="+mn-cs"/>
              </a:rPr>
              <a:t>3.6.1  </a:t>
            </a:r>
            <a:r>
              <a:rPr lang="zh-CN" altLang="en-US" sz="3600" dirty="0">
                <a:solidFill>
                  <a:prstClr val="black"/>
                </a:solidFill>
                <a:latin typeface="宋体" pitchFamily="2" charset="-122"/>
                <a:ea typeface="黑体"/>
                <a:cs typeface="+mn-cs"/>
              </a:rPr>
              <a:t>预防死锁</a:t>
            </a:r>
          </a:p>
        </p:txBody>
      </p:sp>
    </p:spTree>
    <p:extLst>
      <p:ext uri="{BB962C8B-B14F-4D97-AF65-F5344CB8AC3E}">
        <p14:creationId xmlns:p14="http://schemas.microsoft.com/office/powerpoint/2010/main" val="3930464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2148"/>
                                        </p:tgtEl>
                                        <p:attrNameLst>
                                          <p:attrName>style.visibility</p:attrName>
                                        </p:attrNameLst>
                                      </p:cBhvr>
                                      <p:to>
                                        <p:strVal val="visible"/>
                                      </p:to>
                                    </p:set>
                                    <p:animEffect transition="in" filter="wipe(up)">
                                      <p:cBhvr>
                                        <p:cTn id="11" dur="500"/>
                                        <p:tgtEl>
                                          <p:spTgt spid="26214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2149"/>
                                        </p:tgtEl>
                                        <p:attrNameLst>
                                          <p:attrName>style.visibility</p:attrName>
                                        </p:attrNameLst>
                                      </p:cBhvr>
                                      <p:to>
                                        <p:strVal val="visible"/>
                                      </p:to>
                                    </p:set>
                                    <p:animEffect transition="in" filter="wipe(up)">
                                      <p:cBhvr>
                                        <p:cTn id="15" dur="5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4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57861" y="476672"/>
            <a:ext cx="8610600" cy="693738"/>
          </a:xfrm>
        </p:spPr>
        <p:txBody>
          <a:bodyPr/>
          <a:lstStyle/>
          <a:p>
            <a:pPr eaLnBrk="1" hangingPunct="1"/>
            <a:r>
              <a:rPr lang="en-US" altLang="zh-CN" sz="3600" dirty="0" smtClean="0"/>
              <a:t>3.6.2  </a:t>
            </a:r>
            <a:r>
              <a:rPr lang="zh-CN" altLang="en-US" sz="3600" dirty="0" smtClean="0">
                <a:latin typeface="黑体" pitchFamily="2" charset="-122"/>
              </a:rPr>
              <a:t>避免死锁</a:t>
            </a:r>
            <a:r>
              <a:rPr lang="en-US" altLang="zh-CN" sz="3600" dirty="0" smtClean="0">
                <a:latin typeface="Times New Roman" pitchFamily="18" charset="0"/>
              </a:rPr>
              <a:t>——</a:t>
            </a:r>
            <a:r>
              <a:rPr lang="zh-CN" altLang="en-US" sz="3600" dirty="0" smtClean="0">
                <a:latin typeface="宋体" pitchFamily="2" charset="-122"/>
              </a:rPr>
              <a:t>银行家算法</a:t>
            </a:r>
            <a:r>
              <a:rPr lang="zh-CN" altLang="en-US" sz="3600" dirty="0" smtClean="0"/>
              <a:t> </a:t>
            </a:r>
          </a:p>
        </p:txBody>
      </p:sp>
      <p:sp>
        <p:nvSpPr>
          <p:cNvPr id="190468" name="Rectangle 3"/>
          <p:cNvSpPr>
            <a:spLocks noGrp="1" noChangeArrowheads="1"/>
          </p:cNvSpPr>
          <p:nvPr>
            <p:ph idx="1"/>
          </p:nvPr>
        </p:nvSpPr>
        <p:spPr>
          <a:xfrm>
            <a:off x="301824" y="1556792"/>
            <a:ext cx="4800600" cy="649288"/>
          </a:xfrm>
        </p:spPr>
        <p:txBody>
          <a:bodyPr/>
          <a:lstStyle/>
          <a:p>
            <a:pPr eaLnBrk="1" hangingPunct="1">
              <a:buFont typeface="Wingdings" pitchFamily="2" charset="2"/>
              <a:buNone/>
            </a:pPr>
            <a:r>
              <a:rPr lang="en-US" altLang="zh-CN" sz="3600" dirty="0" smtClean="0">
                <a:solidFill>
                  <a:srgbClr val="000066"/>
                </a:solidFill>
              </a:rPr>
              <a:t>1.  </a:t>
            </a:r>
            <a:r>
              <a:rPr lang="zh-CN" altLang="en-US" sz="3600" dirty="0" smtClean="0">
                <a:solidFill>
                  <a:srgbClr val="000066"/>
                </a:solidFill>
                <a:latin typeface="楷体_GB2312" pitchFamily="49" charset="-122"/>
                <a:ea typeface="楷体_GB2312" pitchFamily="49" charset="-122"/>
              </a:rPr>
              <a:t>安全状态</a:t>
            </a:r>
            <a:r>
              <a:rPr lang="zh-CN" altLang="en-US" dirty="0" smtClean="0">
                <a:solidFill>
                  <a:srgbClr val="000066"/>
                </a:solidFill>
              </a:rPr>
              <a:t> </a:t>
            </a: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pPr>
                <a:defRPr/>
              </a:pPr>
              <a:t>43</a:t>
            </a:fld>
            <a:endParaRPr lang="en-US" altLang="zh-CN"/>
          </a:p>
        </p:txBody>
      </p:sp>
      <p:sp>
        <p:nvSpPr>
          <p:cNvPr id="190469" name="Text Box 4"/>
          <p:cNvSpPr txBox="1">
            <a:spLocks noChangeArrowheads="1"/>
          </p:cNvSpPr>
          <p:nvPr/>
        </p:nvSpPr>
        <p:spPr bwMode="auto">
          <a:xfrm>
            <a:off x="529007" y="270892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安全状态</a:t>
            </a:r>
            <a:r>
              <a:rPr lang="en-US" altLang="zh-CN" sz="2800" b="1" dirty="0">
                <a:solidFill>
                  <a:srgbClr val="000066"/>
                </a:solidFill>
                <a:latin typeface="Times New Roman" pitchFamily="18" charset="0"/>
              </a:rPr>
              <a:t>——</a:t>
            </a:r>
            <a:r>
              <a:rPr lang="en-US" altLang="zh-CN" sz="2800" b="1" dirty="0">
                <a:solidFill>
                  <a:srgbClr val="000066"/>
                </a:solidFill>
              </a:rPr>
              <a:t> </a:t>
            </a:r>
          </a:p>
        </p:txBody>
      </p:sp>
      <p:sp>
        <p:nvSpPr>
          <p:cNvPr id="190470" name="Text Box 5"/>
          <p:cNvSpPr txBox="1">
            <a:spLocks noChangeArrowheads="1"/>
          </p:cNvSpPr>
          <p:nvPr/>
        </p:nvSpPr>
        <p:spPr bwMode="auto">
          <a:xfrm>
            <a:off x="2924861" y="2780928"/>
            <a:ext cx="5943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系统能按某种进程顺序</a:t>
            </a:r>
            <a:r>
              <a:rPr lang="en-US" altLang="zh-CN" b="1">
                <a:solidFill>
                  <a:srgbClr val="000000"/>
                </a:solidFill>
              </a:rPr>
              <a:t>P1</a:t>
            </a:r>
            <a:r>
              <a:rPr lang="zh-CN" altLang="en-US" b="1">
                <a:solidFill>
                  <a:srgbClr val="000000"/>
                </a:solidFill>
                <a:latin typeface="宋体" pitchFamily="2" charset="-122"/>
              </a:rPr>
              <a:t>，</a:t>
            </a:r>
            <a:r>
              <a:rPr lang="en-US" altLang="zh-CN" b="1">
                <a:solidFill>
                  <a:srgbClr val="000000"/>
                </a:solidFill>
              </a:rPr>
              <a:t>P2</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P</a:t>
            </a:r>
            <a:r>
              <a:rPr lang="en-US" altLang="zh-CN" b="1" baseline="-30000">
                <a:solidFill>
                  <a:srgbClr val="000000"/>
                </a:solidFill>
              </a:rPr>
              <a:t>n</a:t>
            </a:r>
            <a:r>
              <a:rPr lang="zh-CN" altLang="en-US" b="1">
                <a:solidFill>
                  <a:srgbClr val="000000"/>
                </a:solidFill>
                <a:latin typeface="宋体" pitchFamily="2" charset="-122"/>
              </a:rPr>
              <a:t>（称</a:t>
            </a:r>
            <a:r>
              <a:rPr lang="en-US" altLang="zh-CN" b="1">
                <a:solidFill>
                  <a:srgbClr val="000000"/>
                </a:solidFill>
              </a:rPr>
              <a:t>&lt;P1</a:t>
            </a:r>
            <a:r>
              <a:rPr lang="zh-CN" altLang="en-US" b="1">
                <a:solidFill>
                  <a:srgbClr val="000000"/>
                </a:solidFill>
                <a:latin typeface="宋体" pitchFamily="2" charset="-122"/>
              </a:rPr>
              <a:t>，</a:t>
            </a:r>
            <a:r>
              <a:rPr lang="en-US" altLang="zh-CN" b="1">
                <a:solidFill>
                  <a:srgbClr val="000000"/>
                </a:solidFill>
              </a:rPr>
              <a:t>P2</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P</a:t>
            </a:r>
            <a:r>
              <a:rPr lang="en-US" altLang="zh-CN" b="1" baseline="-30000">
                <a:solidFill>
                  <a:srgbClr val="000000"/>
                </a:solidFill>
              </a:rPr>
              <a:t>n</a:t>
            </a:r>
            <a:r>
              <a:rPr lang="en-US" altLang="zh-CN" b="1">
                <a:solidFill>
                  <a:srgbClr val="000000"/>
                </a:solidFill>
              </a:rPr>
              <a:t>&gt;</a:t>
            </a:r>
            <a:r>
              <a:rPr lang="zh-CN" altLang="en-US" b="1">
                <a:solidFill>
                  <a:srgbClr val="000000"/>
                </a:solidFill>
                <a:latin typeface="宋体" pitchFamily="2" charset="-122"/>
              </a:rPr>
              <a:t>为安全序列），来为每个进程</a:t>
            </a:r>
            <a:r>
              <a:rPr lang="en-US" altLang="zh-CN" b="1">
                <a:solidFill>
                  <a:srgbClr val="000000"/>
                </a:solidFill>
              </a:rPr>
              <a:t>P</a:t>
            </a:r>
            <a:r>
              <a:rPr lang="zh-CN" altLang="en-US" b="1">
                <a:solidFill>
                  <a:srgbClr val="000000"/>
                </a:solidFill>
                <a:latin typeface="宋体" pitchFamily="2" charset="-122"/>
              </a:rPr>
              <a:t>分配其所需资源，直至满足每个进程对资源的最大需求，使每个进程都可顺利地完成。</a:t>
            </a:r>
            <a:r>
              <a:rPr lang="zh-CN" altLang="en-US" b="1">
                <a:solidFill>
                  <a:srgbClr val="000000"/>
                </a:solidFill>
              </a:rPr>
              <a:t> </a:t>
            </a:r>
          </a:p>
        </p:txBody>
      </p:sp>
      <p:sp>
        <p:nvSpPr>
          <p:cNvPr id="190471" name="Text Box 6"/>
          <p:cNvSpPr txBox="1">
            <a:spLocks noChangeArrowheads="1"/>
          </p:cNvSpPr>
          <p:nvPr/>
        </p:nvSpPr>
        <p:spPr bwMode="auto">
          <a:xfrm>
            <a:off x="300407" y="5157192"/>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不安全状态</a:t>
            </a:r>
            <a:r>
              <a:rPr lang="en-US" altLang="zh-CN" sz="2800" b="1" dirty="0">
                <a:solidFill>
                  <a:srgbClr val="000066"/>
                </a:solidFill>
                <a:latin typeface="Times New Roman" pitchFamily="18" charset="0"/>
                <a:ea typeface="楷体_GB2312" pitchFamily="49" charset="-122"/>
              </a:rPr>
              <a:t>——</a:t>
            </a:r>
            <a:r>
              <a:rPr lang="en-US" altLang="zh-CN" sz="2800" dirty="0">
                <a:solidFill>
                  <a:srgbClr val="000066"/>
                </a:solidFill>
                <a:latin typeface="楷体_GB2312" pitchFamily="49" charset="-122"/>
                <a:ea typeface="楷体_GB2312" pitchFamily="49" charset="-122"/>
              </a:rPr>
              <a:t> </a:t>
            </a:r>
          </a:p>
        </p:txBody>
      </p:sp>
      <p:sp>
        <p:nvSpPr>
          <p:cNvPr id="190472" name="Text Box 7"/>
          <p:cNvSpPr txBox="1">
            <a:spLocks noChangeArrowheads="1"/>
          </p:cNvSpPr>
          <p:nvPr/>
        </p:nvSpPr>
        <p:spPr bwMode="auto">
          <a:xfrm>
            <a:off x="3048000" y="5265141"/>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如果系统无法找到这样一个安全序列，则称系统处于不安全状态。</a:t>
            </a:r>
            <a:r>
              <a:rPr lang="zh-CN" altLang="en-US" b="1" dirty="0">
                <a:solidFill>
                  <a:srgbClr val="000000"/>
                </a:solidFill>
              </a:rPr>
              <a:t> </a:t>
            </a:r>
          </a:p>
        </p:txBody>
      </p:sp>
    </p:spTree>
    <p:extLst>
      <p:ext uri="{BB962C8B-B14F-4D97-AF65-F5344CB8AC3E}">
        <p14:creationId xmlns:p14="http://schemas.microsoft.com/office/powerpoint/2010/main" val="1605334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28600" y="228600"/>
            <a:ext cx="8610600" cy="693738"/>
          </a:xfrm>
        </p:spPr>
        <p:txBody>
          <a:bodyPr/>
          <a:lstStyle/>
          <a:p>
            <a:pPr eaLnBrk="1" hangingPunct="1"/>
            <a:r>
              <a:rPr lang="en-US" altLang="zh-CN" sz="3600" smtClean="0"/>
              <a:t>3.6.2  </a:t>
            </a:r>
            <a:r>
              <a:rPr lang="zh-CN" altLang="en-US" sz="3600" smtClean="0">
                <a:latin typeface="黑体" pitchFamily="2" charset="-122"/>
              </a:rPr>
              <a:t>避免死锁</a:t>
            </a:r>
            <a:r>
              <a:rPr lang="en-US" altLang="zh-CN" sz="3600" smtClean="0">
                <a:latin typeface="Times New Roman" pitchFamily="18" charset="0"/>
              </a:rPr>
              <a:t>——</a:t>
            </a:r>
            <a:r>
              <a:rPr lang="zh-CN" altLang="en-US" sz="3600" smtClean="0">
                <a:latin typeface="宋体" pitchFamily="2" charset="-122"/>
              </a:rPr>
              <a:t>银行家算法</a:t>
            </a:r>
            <a:r>
              <a:rPr lang="zh-CN" altLang="en-US" sz="3600" smtClean="0"/>
              <a:t> </a:t>
            </a: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solidFill>
                  <a:srgbClr val="2F2F2F">
                    <a:lumMod val="75000"/>
                    <a:lumOff val="25000"/>
                  </a:srgbClr>
                </a:solidFill>
              </a:rPr>
              <a:pPr>
                <a:defRPr/>
              </a:pPr>
              <a:t>44</a:t>
            </a:fld>
            <a:endParaRPr lang="en-US" altLang="zh-CN">
              <a:solidFill>
                <a:srgbClr val="2F2F2F">
                  <a:lumMod val="75000"/>
                  <a:lumOff val="25000"/>
                </a:srgbClr>
              </a:solidFill>
            </a:endParaRPr>
          </a:p>
        </p:txBody>
      </p:sp>
      <p:sp>
        <p:nvSpPr>
          <p:cNvPr id="190473" name="Text Box 8"/>
          <p:cNvSpPr txBox="1">
            <a:spLocks noChangeArrowheads="1"/>
          </p:cNvSpPr>
          <p:nvPr/>
        </p:nvSpPr>
        <p:spPr bwMode="auto">
          <a:xfrm>
            <a:off x="410261" y="1772816"/>
            <a:ext cx="8382000" cy="1428083"/>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SzPct val="125000"/>
              <a:buFont typeface="Wingdings" pitchFamily="2" charset="2"/>
              <a:buChar char="§"/>
            </a:pPr>
            <a:r>
              <a:rPr lang="en-US" altLang="zh-CN" sz="2000" b="1" dirty="0">
                <a:solidFill>
                  <a:srgbClr val="333399"/>
                </a:solidFill>
                <a:latin typeface="黑体" pitchFamily="2" charset="-122"/>
                <a:ea typeface="黑体" pitchFamily="2" charset="-122"/>
              </a:rPr>
              <a:t> </a:t>
            </a:r>
            <a:r>
              <a:rPr lang="zh-CN" altLang="en-US" sz="2800" b="1" dirty="0">
                <a:solidFill>
                  <a:srgbClr val="333399"/>
                </a:solidFill>
                <a:latin typeface="黑体" pitchFamily="2" charset="-122"/>
                <a:ea typeface="黑体" pitchFamily="2" charset="-122"/>
              </a:rPr>
              <a:t>并非所有不安全状态都是死锁状态，但它迟早会进入死锁状态。</a:t>
            </a:r>
          </a:p>
          <a:p>
            <a:pPr eaLnBrk="1" fontAlgn="base" hangingPunct="1">
              <a:spcBef>
                <a:spcPct val="10000"/>
              </a:spcBef>
              <a:spcAft>
                <a:spcPct val="0"/>
              </a:spcAft>
              <a:buSzPct val="125000"/>
              <a:buFont typeface="Wingdings" pitchFamily="2" charset="2"/>
              <a:buChar char="§"/>
            </a:pPr>
            <a:r>
              <a:rPr lang="zh-CN" altLang="en-US" sz="2800" b="1" dirty="0">
                <a:solidFill>
                  <a:srgbClr val="333399"/>
                </a:solidFill>
                <a:latin typeface="黑体" pitchFamily="2" charset="-122"/>
                <a:ea typeface="黑体" pitchFamily="2" charset="-122"/>
              </a:rPr>
              <a:t> 只要系统处于安全状态，便可避免进入死锁状态。  </a:t>
            </a:r>
          </a:p>
        </p:txBody>
      </p:sp>
      <p:sp>
        <p:nvSpPr>
          <p:cNvPr id="190474" name="Text Box 9"/>
          <p:cNvSpPr txBox="1">
            <a:spLocks noChangeArrowheads="1"/>
          </p:cNvSpPr>
          <p:nvPr/>
        </p:nvSpPr>
        <p:spPr bwMode="auto">
          <a:xfrm>
            <a:off x="410261" y="3933056"/>
            <a:ext cx="8382000" cy="1446550"/>
          </a:xfrm>
          <a:prstGeom prst="rect">
            <a:avLst/>
          </a:prstGeom>
          <a:solidFill>
            <a:schemeClr val="accent6">
              <a:lumMod val="60000"/>
              <a:lumOff val="40000"/>
            </a:schemeClr>
          </a:solidFill>
          <a:ln w="2857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黑体" pitchFamily="2" charset="-122"/>
                <a:ea typeface="黑体" pitchFamily="2" charset="-122"/>
              </a:rPr>
              <a:t>银行家算法</a:t>
            </a:r>
            <a:r>
              <a:rPr lang="zh-CN" altLang="en-US" sz="3200" b="1" dirty="0">
                <a:solidFill>
                  <a:srgbClr val="000066"/>
                </a:solidFill>
                <a:latin typeface="宋体" pitchFamily="2" charset="-122"/>
              </a:rPr>
              <a:t>：</a:t>
            </a:r>
            <a:r>
              <a:rPr lang="zh-CN" altLang="en-US" sz="2800" b="1" dirty="0">
                <a:solidFill>
                  <a:srgbClr val="002060"/>
                </a:solidFill>
                <a:latin typeface="仿宋_GB2312" pitchFamily="49" charset="-122"/>
                <a:ea typeface="仿宋_GB2312" pitchFamily="49" charset="-122"/>
              </a:rPr>
              <a:t>在资源动态分配过程中，若分配后系统状态仍是安全的，则同意分配，否则将拒绝分配，这样可防止系统进入不安全状态，从而避免死锁。 </a:t>
            </a:r>
          </a:p>
        </p:txBody>
      </p:sp>
    </p:spTree>
    <p:extLst>
      <p:ext uri="{BB962C8B-B14F-4D97-AF65-F5344CB8AC3E}">
        <p14:creationId xmlns:p14="http://schemas.microsoft.com/office/powerpoint/2010/main" val="2275943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67544"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pPr>
                <a:defRPr/>
              </a:pPr>
              <a:t>45</a:t>
            </a:fld>
            <a:endParaRPr lang="en-US" altLang="zh-CN"/>
          </a:p>
        </p:txBody>
      </p:sp>
      <p:sp>
        <p:nvSpPr>
          <p:cNvPr id="191492" name="Text Box 3"/>
          <p:cNvSpPr txBox="1">
            <a:spLocks noChangeArrowheads="1"/>
          </p:cNvSpPr>
          <p:nvPr/>
        </p:nvSpPr>
        <p:spPr bwMode="auto">
          <a:xfrm>
            <a:off x="447706" y="1628800"/>
            <a:ext cx="8305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latin typeface="宋体" pitchFamily="2" charset="-122"/>
              </a:rPr>
              <a:t>设系统中有</a:t>
            </a:r>
            <a:r>
              <a:rPr lang="en-US" altLang="zh-CN" sz="2800" b="1" dirty="0">
                <a:solidFill>
                  <a:srgbClr val="000000"/>
                </a:solidFill>
              </a:rPr>
              <a:t>3</a:t>
            </a:r>
            <a:r>
              <a:rPr lang="zh-CN" altLang="en-US" sz="2800" b="1" dirty="0">
                <a:solidFill>
                  <a:srgbClr val="000000"/>
                </a:solidFill>
                <a:latin typeface="宋体" pitchFamily="2" charset="-122"/>
              </a:rPr>
              <a:t>个进程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，共有</a:t>
            </a:r>
            <a:r>
              <a:rPr lang="en-US" altLang="zh-CN" sz="2800" b="1" dirty="0">
                <a:solidFill>
                  <a:srgbClr val="000000"/>
                </a:solidFill>
              </a:rPr>
              <a:t>12</a:t>
            </a:r>
            <a:r>
              <a:rPr lang="zh-CN" altLang="en-US" sz="2800" b="1" dirty="0">
                <a:solidFill>
                  <a:srgbClr val="000000"/>
                </a:solidFill>
                <a:latin typeface="宋体" pitchFamily="2" charset="-122"/>
              </a:rPr>
              <a:t>台磁带机</a:t>
            </a:r>
            <a:r>
              <a:rPr lang="zh-CN" altLang="en-US" sz="2800" b="1" dirty="0" smtClean="0">
                <a:solidFill>
                  <a:srgbClr val="000000"/>
                </a:solidFill>
                <a:latin typeface="宋体" pitchFamily="2" charset="-122"/>
              </a:rPr>
              <a:t>。进程</a:t>
            </a:r>
            <a:r>
              <a:rPr lang="en-US" altLang="zh-CN" sz="2800" b="1" dirty="0">
                <a:solidFill>
                  <a:srgbClr val="000000"/>
                </a:solidFill>
              </a:rPr>
              <a:t>P1</a:t>
            </a:r>
            <a:r>
              <a:rPr lang="zh-CN" altLang="en-US" sz="2800" b="1" dirty="0">
                <a:solidFill>
                  <a:srgbClr val="000000"/>
                </a:solidFill>
                <a:latin typeface="宋体" pitchFamily="2" charset="-122"/>
              </a:rPr>
              <a:t>总共需要</a:t>
            </a:r>
            <a:r>
              <a:rPr lang="en-US" altLang="zh-CN" sz="2800" b="1" dirty="0">
                <a:solidFill>
                  <a:srgbClr val="000000"/>
                </a:solidFill>
              </a:rPr>
              <a:t>10</a:t>
            </a:r>
            <a:r>
              <a:rPr lang="zh-CN" altLang="en-US" sz="2800" b="1" dirty="0">
                <a:solidFill>
                  <a:srgbClr val="000000"/>
                </a:solidFill>
                <a:latin typeface="宋体" pitchFamily="2" charset="-122"/>
              </a:rPr>
              <a:t>台磁带机，</a:t>
            </a:r>
            <a:r>
              <a:rPr lang="en-US" altLang="zh-CN" sz="2800" b="1" dirty="0">
                <a:solidFill>
                  <a:srgbClr val="000000"/>
                </a:solidFill>
              </a:rPr>
              <a:t>P2</a:t>
            </a:r>
            <a:r>
              <a:rPr lang="zh-CN" altLang="en-US" sz="2800" b="1" dirty="0">
                <a:solidFill>
                  <a:srgbClr val="000000"/>
                </a:solidFill>
                <a:latin typeface="宋体" pitchFamily="2" charset="-122"/>
              </a:rPr>
              <a:t>和</a:t>
            </a:r>
            <a:r>
              <a:rPr lang="en-US" altLang="zh-CN" sz="2800" b="1" dirty="0">
                <a:solidFill>
                  <a:srgbClr val="000000"/>
                </a:solidFill>
              </a:rPr>
              <a:t>P3</a:t>
            </a:r>
            <a:r>
              <a:rPr lang="zh-CN" altLang="en-US" sz="2800" b="1" dirty="0">
                <a:solidFill>
                  <a:srgbClr val="000000"/>
                </a:solidFill>
                <a:latin typeface="宋体" pitchFamily="2" charset="-122"/>
              </a:rPr>
              <a:t>分别要求</a:t>
            </a:r>
            <a:r>
              <a:rPr lang="en-US" altLang="zh-CN" sz="2800" b="1" dirty="0">
                <a:solidFill>
                  <a:srgbClr val="000000"/>
                </a:solidFill>
              </a:rPr>
              <a:t>4</a:t>
            </a:r>
            <a:r>
              <a:rPr lang="zh-CN" altLang="en-US" sz="2800" b="1" dirty="0">
                <a:solidFill>
                  <a:srgbClr val="000000"/>
                </a:solidFill>
                <a:latin typeface="宋体" pitchFamily="2" charset="-122"/>
              </a:rPr>
              <a:t>台和</a:t>
            </a:r>
            <a:r>
              <a:rPr lang="en-US" altLang="zh-CN" sz="2800" b="1" dirty="0">
                <a:solidFill>
                  <a:srgbClr val="000000"/>
                </a:solidFill>
              </a:rPr>
              <a:t>9</a:t>
            </a:r>
            <a:r>
              <a:rPr lang="zh-CN" altLang="en-US" sz="2800" b="1" dirty="0">
                <a:solidFill>
                  <a:srgbClr val="000000"/>
                </a:solidFill>
                <a:latin typeface="宋体" pitchFamily="2" charset="-122"/>
              </a:rPr>
              <a:t>台。</a:t>
            </a:r>
            <a:r>
              <a:rPr lang="zh-CN" altLang="en-US" sz="2800" b="1" dirty="0">
                <a:solidFill>
                  <a:srgbClr val="000000"/>
                </a:solidFill>
              </a:rPr>
              <a:t> </a:t>
            </a:r>
          </a:p>
          <a:p>
            <a:pPr algn="just" eaLnBrk="1" fontAlgn="base" hangingPunct="1">
              <a:spcBef>
                <a:spcPct val="0"/>
              </a:spcBef>
              <a:spcAft>
                <a:spcPct val="0"/>
              </a:spcAft>
            </a:pPr>
            <a:r>
              <a:rPr lang="zh-CN" altLang="en-US" sz="2800" b="1" dirty="0">
                <a:solidFill>
                  <a:srgbClr val="000000"/>
                </a:solidFill>
                <a:latin typeface="宋体" pitchFamily="2" charset="-122"/>
              </a:rPr>
              <a:t>假设在</a:t>
            </a:r>
            <a:r>
              <a:rPr lang="en-US" altLang="zh-CN" sz="2800" b="1" dirty="0">
                <a:solidFill>
                  <a:srgbClr val="000000"/>
                </a:solidFill>
              </a:rPr>
              <a:t>T</a:t>
            </a:r>
            <a:r>
              <a:rPr lang="en-US" altLang="zh-CN" sz="2800" b="1" baseline="-30000" dirty="0">
                <a:solidFill>
                  <a:srgbClr val="000000"/>
                </a:solidFill>
              </a:rPr>
              <a:t>0</a:t>
            </a:r>
            <a:r>
              <a:rPr lang="zh-CN" altLang="en-US" sz="2800" b="1" dirty="0">
                <a:solidFill>
                  <a:srgbClr val="000000"/>
                </a:solidFill>
                <a:latin typeface="宋体" pitchFamily="2" charset="-122"/>
              </a:rPr>
              <a:t>时刻，进程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已分别获得</a:t>
            </a:r>
            <a:r>
              <a:rPr lang="en-US" altLang="zh-CN" sz="2800" b="1" dirty="0">
                <a:solidFill>
                  <a:srgbClr val="000000"/>
                </a:solidFill>
              </a:rPr>
              <a:t>5</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台磁带机，尚有</a:t>
            </a:r>
            <a:r>
              <a:rPr lang="en-US" altLang="zh-CN" sz="2800" b="1" dirty="0">
                <a:solidFill>
                  <a:srgbClr val="000000"/>
                </a:solidFill>
              </a:rPr>
              <a:t>3</a:t>
            </a:r>
            <a:r>
              <a:rPr lang="zh-CN" altLang="en-US" sz="2800" b="1" dirty="0">
                <a:solidFill>
                  <a:srgbClr val="000000"/>
                </a:solidFill>
                <a:latin typeface="宋体" pitchFamily="2" charset="-122"/>
              </a:rPr>
              <a:t>台空闲未分配，如下表所示：</a:t>
            </a:r>
            <a:r>
              <a:rPr lang="zh-CN" altLang="en-US" sz="2800" b="1" dirty="0">
                <a:solidFill>
                  <a:srgbClr val="000000"/>
                </a:solidFill>
              </a:rPr>
              <a:t> </a:t>
            </a:r>
          </a:p>
        </p:txBody>
      </p:sp>
      <p:graphicFrame>
        <p:nvGraphicFramePr>
          <p:cNvPr id="264196" name="Group 4"/>
          <p:cNvGraphicFramePr>
            <a:graphicFrameLocks noGrp="1"/>
          </p:cNvGraphicFramePr>
          <p:nvPr>
            <p:extLst>
              <p:ext uri="{D42A27DB-BD31-4B8C-83A1-F6EECF244321}">
                <p14:modId xmlns:p14="http://schemas.microsoft.com/office/powerpoint/2010/main" val="56566202"/>
              </p:ext>
            </p:extLst>
          </p:nvPr>
        </p:nvGraphicFramePr>
        <p:xfrm>
          <a:off x="517234" y="4653136"/>
          <a:ext cx="8229600" cy="1656184"/>
        </p:xfrm>
        <a:graphic>
          <a:graphicData uri="http://schemas.openxmlformats.org/drawingml/2006/table">
            <a:tbl>
              <a:tblPr/>
              <a:tblGrid>
                <a:gridCol w="2057400"/>
                <a:gridCol w="2057400"/>
                <a:gridCol w="2057400"/>
                <a:gridCol w="2057400"/>
              </a:tblGrid>
              <a:tr h="457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进程</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最大需求</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已分配</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可用数</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89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P1</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P3</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5</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3</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289644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92318"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solidFill>
                  <a:srgbClr val="2F2F2F">
                    <a:lumMod val="75000"/>
                    <a:lumOff val="25000"/>
                  </a:srgbClr>
                </a:solidFill>
              </a:rPr>
              <a:pPr>
                <a:defRPr/>
              </a:pPr>
              <a:t>46</a:t>
            </a:fld>
            <a:endParaRPr lang="en-US" altLang="zh-CN">
              <a:solidFill>
                <a:srgbClr val="2F2F2F">
                  <a:lumMod val="75000"/>
                  <a:lumOff val="25000"/>
                </a:srgbClr>
              </a:solidFill>
            </a:endParaRPr>
          </a:p>
        </p:txBody>
      </p:sp>
      <p:sp>
        <p:nvSpPr>
          <p:cNvPr id="191510" name="Text Box 21"/>
          <p:cNvSpPr txBox="1">
            <a:spLocks noChangeArrowheads="1"/>
          </p:cNvSpPr>
          <p:nvPr/>
        </p:nvSpPr>
        <p:spPr bwMode="auto">
          <a:xfrm>
            <a:off x="467544" y="2348880"/>
            <a:ext cx="8229600" cy="1384995"/>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ea typeface="楷体_GB2312" pitchFamily="49" charset="-122"/>
              </a:rPr>
              <a:t>经分析，</a:t>
            </a:r>
            <a:r>
              <a:rPr lang="en-US" altLang="zh-CN" sz="2800" b="1" dirty="0">
                <a:ea typeface="楷体_GB2312" pitchFamily="49" charset="-122"/>
              </a:rPr>
              <a:t>T</a:t>
            </a:r>
            <a:r>
              <a:rPr lang="en-US" altLang="zh-CN" sz="2800" b="1" baseline="-30000" dirty="0">
                <a:ea typeface="楷体_GB2312" pitchFamily="49" charset="-122"/>
              </a:rPr>
              <a:t>0</a:t>
            </a:r>
            <a:r>
              <a:rPr lang="zh-CN" altLang="en-US" sz="2800" b="1" dirty="0">
                <a:ea typeface="楷体_GB2312" pitchFamily="49" charset="-122"/>
              </a:rPr>
              <a:t>时刻系统是安全的，因为这时存在一个安全序列</a:t>
            </a:r>
            <a:r>
              <a:rPr lang="en-US" altLang="zh-CN" sz="2800" b="1" dirty="0">
                <a:ea typeface="楷体_GB2312" pitchFamily="49" charset="-122"/>
              </a:rPr>
              <a:t>&lt;P2</a:t>
            </a:r>
            <a:r>
              <a:rPr lang="zh-CN" altLang="en-US" sz="2800" b="1" dirty="0">
                <a:ea typeface="楷体_GB2312" pitchFamily="49" charset="-122"/>
              </a:rPr>
              <a:t>，</a:t>
            </a:r>
            <a:r>
              <a:rPr lang="en-US" altLang="zh-CN" sz="2800" b="1" dirty="0">
                <a:ea typeface="楷体_GB2312" pitchFamily="49" charset="-122"/>
              </a:rPr>
              <a:t>P1</a:t>
            </a:r>
            <a:r>
              <a:rPr lang="zh-CN" altLang="en-US" sz="2800" b="1" dirty="0">
                <a:ea typeface="楷体_GB2312" pitchFamily="49" charset="-122"/>
              </a:rPr>
              <a:t>，</a:t>
            </a:r>
            <a:r>
              <a:rPr lang="en-US" altLang="zh-CN" sz="2800" b="1" dirty="0">
                <a:ea typeface="楷体_GB2312" pitchFamily="49" charset="-122"/>
              </a:rPr>
              <a:t>P3&gt;</a:t>
            </a:r>
            <a:r>
              <a:rPr lang="zh-CN" altLang="en-US" sz="2800" b="1" dirty="0">
                <a:ea typeface="楷体_GB2312" pitchFamily="49" charset="-122"/>
              </a:rPr>
              <a:t>，即只要系统按此进程序列分配资源，就能使每一个进程都顺利完成。 </a:t>
            </a:r>
          </a:p>
        </p:txBody>
      </p:sp>
      <p:sp>
        <p:nvSpPr>
          <p:cNvPr id="191511" name="Text Box 22"/>
          <p:cNvSpPr txBox="1">
            <a:spLocks noChangeArrowheads="1"/>
          </p:cNvSpPr>
          <p:nvPr/>
        </p:nvSpPr>
        <p:spPr bwMode="auto">
          <a:xfrm>
            <a:off x="451650" y="4197554"/>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如果不按安全序列分配资源，则系统可能进入不安全状态。</a:t>
            </a:r>
          </a:p>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例如，在</a:t>
            </a:r>
            <a:r>
              <a:rPr lang="en-US" altLang="zh-CN" sz="2800" b="1" dirty="0">
                <a:solidFill>
                  <a:srgbClr val="000066"/>
                </a:solidFill>
                <a:latin typeface="黑体" pitchFamily="2" charset="-122"/>
                <a:ea typeface="黑体" pitchFamily="2" charset="-122"/>
              </a:rPr>
              <a:t>T</a:t>
            </a:r>
            <a:r>
              <a:rPr lang="en-US" altLang="zh-CN" sz="2800" b="1" baseline="-30000" dirty="0">
                <a:solidFill>
                  <a:srgbClr val="000066"/>
                </a:solidFill>
                <a:latin typeface="黑体" pitchFamily="2" charset="-122"/>
                <a:ea typeface="黑体" pitchFamily="2" charset="-122"/>
              </a:rPr>
              <a:t>0</a:t>
            </a:r>
            <a:r>
              <a:rPr lang="zh-CN" altLang="en-US" sz="2800" b="1" dirty="0">
                <a:solidFill>
                  <a:srgbClr val="000066"/>
                </a:solidFill>
                <a:latin typeface="黑体" pitchFamily="2" charset="-122"/>
                <a:ea typeface="黑体" pitchFamily="2" charset="-122"/>
              </a:rPr>
              <a:t>时刻以后，</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又申请</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台，系统将剩余的</a:t>
            </a:r>
            <a:r>
              <a:rPr lang="en-US" altLang="zh-CN" sz="2800" b="1" dirty="0">
                <a:solidFill>
                  <a:srgbClr val="000066"/>
                </a:solidFill>
                <a:latin typeface="黑体" pitchFamily="2" charset="-122"/>
                <a:ea typeface="黑体" pitchFamily="2" charset="-122"/>
              </a:rPr>
              <a:t>3</a:t>
            </a:r>
            <a:r>
              <a:rPr lang="zh-CN" altLang="en-US" sz="2800" b="1" dirty="0">
                <a:solidFill>
                  <a:srgbClr val="000066"/>
                </a:solidFill>
                <a:latin typeface="黑体" pitchFamily="2" charset="-122"/>
                <a:ea typeface="黑体" pitchFamily="2" charset="-122"/>
              </a:rPr>
              <a:t>台中的</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台分配给</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，则系统便进入不安全状态。  </a:t>
            </a:r>
          </a:p>
        </p:txBody>
      </p:sp>
    </p:spTree>
    <p:extLst>
      <p:ext uri="{BB962C8B-B14F-4D97-AF65-F5344CB8AC3E}">
        <p14:creationId xmlns:p14="http://schemas.microsoft.com/office/powerpoint/2010/main" val="4664292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2"/>
          <p:cNvSpPr>
            <a:spLocks noGrp="1" noChangeArrowheads="1"/>
          </p:cNvSpPr>
          <p:nvPr>
            <p:ph type="title"/>
          </p:nvPr>
        </p:nvSpPr>
        <p:spPr>
          <a:xfrm>
            <a:off x="381000" y="152400"/>
            <a:ext cx="8562975" cy="609600"/>
          </a:xfrm>
        </p:spPr>
        <p:txBody>
          <a:bodyPr/>
          <a:lstStyle/>
          <a:p>
            <a:pPr eaLnBrk="1" hangingPunct="1"/>
            <a:r>
              <a:rPr lang="en-US" altLang="zh-CN" sz="3200" smtClean="0"/>
              <a:t>3.  </a:t>
            </a:r>
            <a:r>
              <a:rPr lang="zh-CN" altLang="en-US" sz="3200" smtClean="0"/>
              <a:t>利用银行家算法避免死锁</a:t>
            </a:r>
          </a:p>
        </p:txBody>
      </p:sp>
      <p:sp>
        <p:nvSpPr>
          <p:cNvPr id="192516" name="Rectangle 3"/>
          <p:cNvSpPr>
            <a:spLocks noGrp="1" noChangeArrowheads="1"/>
          </p:cNvSpPr>
          <p:nvPr>
            <p:ph idx="1"/>
          </p:nvPr>
        </p:nvSpPr>
        <p:spPr>
          <a:xfrm>
            <a:off x="381000" y="838200"/>
            <a:ext cx="8574088" cy="5410200"/>
          </a:xfrm>
        </p:spPr>
        <p:txBody>
          <a:bodyPr/>
          <a:lstStyle/>
          <a:p>
            <a:pPr eaLnBrk="1" hangingPunct="1">
              <a:spcBef>
                <a:spcPct val="5000"/>
              </a:spcBef>
              <a:buFont typeface="Wingdings" pitchFamily="2" charset="2"/>
              <a:buNone/>
            </a:pPr>
            <a:r>
              <a:rPr lang="en-US" altLang="zh-CN" dirty="0" smtClean="0">
                <a:solidFill>
                  <a:srgbClr val="000066"/>
                </a:solidFill>
              </a:rPr>
              <a:t>1</a:t>
            </a:r>
            <a:r>
              <a:rPr lang="zh-CN" altLang="en-US" dirty="0" smtClean="0">
                <a:solidFill>
                  <a:srgbClr val="000066"/>
                </a:solidFill>
              </a:rPr>
              <a:t>）</a:t>
            </a:r>
            <a:r>
              <a:rPr lang="zh-CN" altLang="en-US" dirty="0" smtClean="0">
                <a:solidFill>
                  <a:srgbClr val="000066"/>
                </a:solidFill>
                <a:ea typeface="黑体" pitchFamily="2" charset="-122"/>
              </a:rPr>
              <a:t>银行家算法中的数据结构</a:t>
            </a:r>
          </a:p>
          <a:p>
            <a:pPr marL="457200" lvl="1" indent="0" eaLnBrk="1" hangingPunct="1">
              <a:spcBef>
                <a:spcPct val="5000"/>
              </a:spcBef>
              <a:buNone/>
            </a:pPr>
            <a:r>
              <a:rPr lang="zh-CN" altLang="en-US" b="1" dirty="0" smtClean="0">
                <a:solidFill>
                  <a:srgbClr val="0000FF"/>
                </a:solidFill>
                <a:ea typeface="楷体_GB2312" pitchFamily="49" charset="-122"/>
              </a:rPr>
              <a:t>可利用资源向量</a:t>
            </a:r>
            <a:r>
              <a:rPr lang="en-US" altLang="zh-CN" b="1" dirty="0" smtClean="0">
                <a:solidFill>
                  <a:srgbClr val="0000FF"/>
                </a:solidFill>
              </a:rPr>
              <a:t>Available</a:t>
            </a:r>
          </a:p>
          <a:p>
            <a:pPr marL="914400" lvl="2" indent="0" eaLnBrk="1" hangingPunct="1">
              <a:spcBef>
                <a:spcPct val="5000"/>
              </a:spcBef>
              <a:buNone/>
            </a:pPr>
            <a:r>
              <a:rPr lang="zh-CN" altLang="en-US" dirty="0" smtClean="0">
                <a:latin typeface="宋体" pitchFamily="2" charset="-122"/>
              </a:rPr>
              <a:t>是一个含有</a:t>
            </a:r>
            <a:r>
              <a:rPr lang="en-US" altLang="zh-CN" dirty="0" smtClean="0"/>
              <a:t>m</a:t>
            </a:r>
            <a:r>
              <a:rPr lang="zh-CN" altLang="en-US" dirty="0" smtClean="0">
                <a:latin typeface="宋体" pitchFamily="2" charset="-122"/>
              </a:rPr>
              <a:t>个元素的数组，其中每一个元素代表一类可用资源数目，</a:t>
            </a:r>
            <a:r>
              <a:rPr lang="en-US" altLang="zh-CN" dirty="0" smtClean="0"/>
              <a:t>m</a:t>
            </a:r>
            <a:r>
              <a:rPr lang="zh-CN" altLang="en-US" dirty="0" smtClean="0">
                <a:latin typeface="宋体" pitchFamily="2" charset="-122"/>
              </a:rPr>
              <a:t>是资源种类数。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最大需求矩阵</a:t>
            </a:r>
            <a:r>
              <a:rPr lang="en-US" altLang="zh-CN" b="1" dirty="0" smtClean="0">
                <a:solidFill>
                  <a:srgbClr val="0000FF"/>
                </a:solidFill>
              </a:rPr>
              <a:t>Max</a:t>
            </a:r>
            <a:r>
              <a:rPr lang="en-US" altLang="zh-CN" b="1" dirty="0" smtClean="0"/>
              <a:t> </a:t>
            </a:r>
          </a:p>
          <a:p>
            <a:pPr marL="914400" lvl="2" indent="0" eaLnBrk="1" hangingPunct="1">
              <a:spcBef>
                <a:spcPct val="5000"/>
              </a:spcBef>
              <a:buNone/>
            </a:pPr>
            <a:r>
              <a:rPr lang="zh-CN" altLang="en-US" dirty="0" smtClean="0">
                <a:latin typeface="宋体" pitchFamily="2" charset="-122"/>
              </a:rPr>
              <a:t>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a:t>
            </a:r>
            <a:r>
              <a:rPr lang="en-US" altLang="zh-CN" dirty="0" smtClean="0"/>
              <a:t>n</a:t>
            </a:r>
            <a:r>
              <a:rPr lang="zh-CN" altLang="en-US" dirty="0" smtClean="0">
                <a:latin typeface="宋体" pitchFamily="2" charset="-122"/>
              </a:rPr>
              <a:t>个进程中的每一个进程对</a:t>
            </a:r>
            <a:r>
              <a:rPr lang="en-US" altLang="zh-CN" dirty="0" smtClean="0"/>
              <a:t>m</a:t>
            </a:r>
            <a:r>
              <a:rPr lang="zh-CN" altLang="en-US" dirty="0" smtClean="0">
                <a:latin typeface="宋体" pitchFamily="2" charset="-122"/>
              </a:rPr>
              <a:t>类资源的最大需求数。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分配矩阵</a:t>
            </a:r>
            <a:r>
              <a:rPr lang="en-US" altLang="zh-CN" b="1" dirty="0" smtClean="0">
                <a:solidFill>
                  <a:srgbClr val="0000FF"/>
                </a:solidFill>
              </a:rPr>
              <a:t>Allocation</a:t>
            </a:r>
            <a:r>
              <a:rPr lang="en-US" altLang="zh-CN" b="1" dirty="0" smtClean="0"/>
              <a:t> </a:t>
            </a:r>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矩阵，它定义了系统中每一类资源当前已分配给每一个进程的资源数。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需求矩阵</a:t>
            </a:r>
            <a:r>
              <a:rPr lang="en-US" altLang="zh-CN" b="1" dirty="0" smtClean="0">
                <a:solidFill>
                  <a:srgbClr val="0000FF"/>
                </a:solidFill>
              </a:rPr>
              <a:t>Need</a:t>
            </a:r>
            <a:r>
              <a:rPr lang="en-US" altLang="zh-CN" b="1" dirty="0" smtClean="0"/>
              <a:t> </a:t>
            </a:r>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矩阵，用于表示每个进程尚需的各类资源数。</a:t>
            </a:r>
            <a:r>
              <a:rPr lang="zh-CN" altLang="en-US" dirty="0" smtClean="0"/>
              <a:t> </a:t>
            </a:r>
          </a:p>
        </p:txBody>
      </p:sp>
      <p:sp>
        <p:nvSpPr>
          <p:cNvPr id="5" name="灯片编号占位符 5"/>
          <p:cNvSpPr>
            <a:spLocks noGrp="1"/>
          </p:cNvSpPr>
          <p:nvPr>
            <p:ph type="sldNum" sz="quarter" idx="12"/>
          </p:nvPr>
        </p:nvSpPr>
        <p:spPr/>
        <p:txBody>
          <a:bodyPr/>
          <a:lstStyle/>
          <a:p>
            <a:pPr>
              <a:defRPr/>
            </a:pPr>
            <a:fld id="{7019FE87-D9F1-465A-8666-58E5468C6062}" type="slidenum">
              <a:rPr lang="en-US" altLang="zh-CN"/>
              <a:pPr>
                <a:defRPr/>
              </a:pPr>
              <a:t>47</a:t>
            </a:fld>
            <a:endParaRPr lang="en-US" altLang="zh-CN"/>
          </a:p>
        </p:txBody>
      </p:sp>
      <p:sp>
        <p:nvSpPr>
          <p:cNvPr id="192517" name="Text Box 4"/>
          <p:cNvSpPr txBox="1">
            <a:spLocks noChangeArrowheads="1"/>
          </p:cNvSpPr>
          <p:nvPr/>
        </p:nvSpPr>
        <p:spPr bwMode="auto">
          <a:xfrm>
            <a:off x="584200" y="6210300"/>
            <a:ext cx="8331200" cy="528638"/>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关系</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Need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Max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Allocation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a:t>
            </a:r>
          </a:p>
        </p:txBody>
      </p:sp>
    </p:spTree>
    <p:extLst>
      <p:ext uri="{BB962C8B-B14F-4D97-AF65-F5344CB8AC3E}">
        <p14:creationId xmlns:p14="http://schemas.microsoft.com/office/powerpoint/2010/main" val="1388384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2"/>
          <p:cNvSpPr>
            <a:spLocks noGrp="1" noChangeArrowheads="1"/>
          </p:cNvSpPr>
          <p:nvPr>
            <p:ph type="title"/>
          </p:nvPr>
        </p:nvSpPr>
        <p:spPr>
          <a:xfrm>
            <a:off x="495300" y="184150"/>
            <a:ext cx="8272463" cy="554038"/>
          </a:xfrm>
        </p:spPr>
        <p:txBody>
          <a:bodyPr/>
          <a:lstStyle/>
          <a:p>
            <a:pPr eaLnBrk="1" hangingPunct="1"/>
            <a:r>
              <a:rPr lang="en-US" altLang="zh-CN" sz="2800" b="1" dirty="0" smtClean="0"/>
              <a:t>2</a:t>
            </a:r>
            <a:r>
              <a:rPr lang="zh-CN" altLang="en-US" sz="2800" b="1" dirty="0" smtClean="0"/>
              <a:t>）</a:t>
            </a:r>
            <a:r>
              <a:rPr lang="zh-CN" altLang="en-US" sz="2800" b="1" dirty="0" smtClean="0">
                <a:latin typeface="宋体" pitchFamily="2" charset="-122"/>
                <a:ea typeface="楷体_GB2312" pitchFamily="49" charset="-122"/>
              </a:rPr>
              <a:t>银行家算法步骤</a:t>
            </a:r>
          </a:p>
        </p:txBody>
      </p:sp>
      <p:sp>
        <p:nvSpPr>
          <p:cNvPr id="193540" name="Rectangle 3"/>
          <p:cNvSpPr>
            <a:spLocks noGrp="1" noChangeArrowheads="1"/>
          </p:cNvSpPr>
          <p:nvPr>
            <p:ph idx="1"/>
          </p:nvPr>
        </p:nvSpPr>
        <p:spPr>
          <a:xfrm>
            <a:off x="251520" y="836712"/>
            <a:ext cx="8726488" cy="5867400"/>
          </a:xfrm>
        </p:spPr>
        <p:txBody>
          <a:bodyPr/>
          <a:lstStyle/>
          <a:p>
            <a:pPr marL="0" indent="0" eaLnBrk="1" hangingPunct="1">
              <a:spcBef>
                <a:spcPct val="0"/>
              </a:spcBef>
              <a:buNone/>
            </a:pPr>
            <a:r>
              <a:rPr lang="zh-CN" altLang="en-US" sz="2800" b="1" dirty="0" smtClean="0">
                <a:latin typeface="Times New Roman" pitchFamily="18" charset="0"/>
                <a:ea typeface="楷体_GB2312" pitchFamily="49" charset="-122"/>
              </a:rPr>
              <a:t>设</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是进程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的请求向量，如果</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en-US" altLang="zh-CN" sz="2800" b="1" dirty="0"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，表示进程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需要</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个</a:t>
            </a:r>
            <a:r>
              <a:rPr lang="en-US" altLang="zh-CN" sz="2800" b="1" dirty="0" err="1" smtClean="0">
                <a:latin typeface="Times New Roman" pitchFamily="18" charset="0"/>
                <a:ea typeface="楷体_GB2312" pitchFamily="49" charset="-122"/>
              </a:rPr>
              <a:t>R</a:t>
            </a:r>
            <a:r>
              <a:rPr lang="en-US" altLang="zh-CN" sz="2800" b="1" baseline="-30000" dirty="0" err="1"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类的资源。当</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发出资源请求后，系统按下述步骤进行检查</a:t>
            </a:r>
            <a:r>
              <a:rPr lang="zh-CN" altLang="en-US" sz="2800" b="1" dirty="0" smtClean="0">
                <a:latin typeface="Times New Roman" pitchFamily="18" charset="0"/>
              </a:rPr>
              <a:t>：</a:t>
            </a:r>
          </a:p>
          <a:p>
            <a:pPr eaLnBrk="1" hangingPunct="1">
              <a:spcBef>
                <a:spcPct val="0"/>
              </a:spcBef>
              <a:buFont typeface="Wingdings" pitchFamily="2" charset="2"/>
              <a:buNone/>
            </a:pPr>
            <a:r>
              <a:rPr lang="zh-CN" altLang="en-US" sz="2400" dirty="0" smtClean="0">
                <a:latin typeface="Times New Roman" pitchFamily="18" charset="0"/>
              </a:rPr>
              <a:t>①若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[j]≤Need[</a:t>
            </a:r>
            <a:r>
              <a:rPr lang="en-US" altLang="zh-CN" sz="2400" dirty="0" err="1" smtClean="0">
                <a:latin typeface="Times New Roman" pitchFamily="18" charset="0"/>
              </a:rPr>
              <a:t>i,j</a:t>
            </a:r>
            <a:r>
              <a:rPr lang="en-US" altLang="zh-CN" sz="2400" dirty="0" smtClean="0">
                <a:latin typeface="Times New Roman" pitchFamily="18" charset="0"/>
              </a:rPr>
              <a:t>]</a:t>
            </a:r>
            <a:r>
              <a:rPr lang="zh-CN" altLang="en-US" sz="2400" dirty="0" smtClean="0">
                <a:latin typeface="Times New Roman" pitchFamily="18" charset="0"/>
              </a:rPr>
              <a:t>，转向步骤②；否则认为出错，因为它需要的资源数已超过它所宣布的最大值。</a:t>
            </a:r>
          </a:p>
          <a:p>
            <a:pPr eaLnBrk="1" hangingPunct="1">
              <a:spcBef>
                <a:spcPct val="0"/>
              </a:spcBef>
              <a:buFont typeface="Wingdings" pitchFamily="2" charset="2"/>
              <a:buNone/>
            </a:pPr>
            <a:r>
              <a:rPr lang="zh-CN" altLang="en-US" sz="2400" dirty="0" smtClean="0">
                <a:latin typeface="Times New Roman" pitchFamily="18" charset="0"/>
              </a:rPr>
              <a:t>②若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[j]≤Available[j]</a:t>
            </a:r>
            <a:r>
              <a:rPr lang="zh-CN" altLang="en-US" sz="2400" dirty="0" smtClean="0">
                <a:latin typeface="Times New Roman" pitchFamily="18" charset="0"/>
              </a:rPr>
              <a:t>，转向步骤③；否则表示尚无足够资源，</a:t>
            </a:r>
            <a:r>
              <a:rPr lang="en-US" altLang="zh-CN" sz="2400" dirty="0" smtClean="0">
                <a:latin typeface="Times New Roman" pitchFamily="18" charset="0"/>
              </a:rPr>
              <a:t>Pi</a:t>
            </a:r>
            <a:r>
              <a:rPr lang="zh-CN" altLang="en-US" sz="2400" dirty="0" smtClean="0">
                <a:latin typeface="Times New Roman" pitchFamily="18" charset="0"/>
              </a:rPr>
              <a:t>须等待。</a:t>
            </a:r>
          </a:p>
          <a:p>
            <a:pPr eaLnBrk="1" hangingPunct="1">
              <a:spcBef>
                <a:spcPct val="0"/>
              </a:spcBef>
              <a:buFont typeface="Wingdings" pitchFamily="2" charset="2"/>
              <a:buNone/>
            </a:pPr>
            <a:r>
              <a:rPr lang="zh-CN" altLang="en-US" sz="2400" dirty="0" smtClean="0">
                <a:latin typeface="Times New Roman" pitchFamily="18" charset="0"/>
              </a:rPr>
              <a:t>③系统试探着把资源分配给进程</a:t>
            </a:r>
            <a:r>
              <a:rPr lang="en-US" altLang="zh-CN" sz="2400" dirty="0" smtClean="0">
                <a:latin typeface="Times New Roman" pitchFamily="18" charset="0"/>
              </a:rPr>
              <a:t>Pi</a:t>
            </a:r>
            <a:r>
              <a:rPr lang="zh-CN" altLang="en-US" sz="2400" dirty="0" smtClean="0">
                <a:latin typeface="Times New Roman" pitchFamily="18" charset="0"/>
              </a:rPr>
              <a:t>，并修改下面的数值：</a:t>
            </a:r>
          </a:p>
          <a:p>
            <a:pPr marL="457200" lvl="1" indent="0" eaLnBrk="1" hangingPunct="1">
              <a:spcBef>
                <a:spcPct val="0"/>
              </a:spcBef>
              <a:buNone/>
            </a:pPr>
            <a:r>
              <a:rPr lang="en-US" altLang="zh-CN" sz="2400" dirty="0" smtClean="0">
                <a:latin typeface="Times New Roman" pitchFamily="18" charset="0"/>
              </a:rPr>
              <a:t>Available[j] = Available[j]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marL="457200" lvl="1" indent="0" eaLnBrk="1" hangingPunct="1">
              <a:spcBef>
                <a:spcPct val="0"/>
              </a:spcBef>
              <a:buNone/>
            </a:pPr>
            <a:r>
              <a:rPr lang="en-US" altLang="zh-CN" sz="2400" dirty="0" smtClean="0">
                <a:latin typeface="Times New Roman" pitchFamily="18" charset="0"/>
              </a:rPr>
              <a:t>Allocation[</a:t>
            </a:r>
            <a:r>
              <a:rPr lang="en-US" altLang="zh-CN" sz="2400" dirty="0" err="1" smtClean="0">
                <a:latin typeface="Times New Roman" pitchFamily="18" charset="0"/>
              </a:rPr>
              <a:t>i,j</a:t>
            </a:r>
            <a:r>
              <a:rPr lang="en-US" altLang="zh-CN" sz="2400" dirty="0" smtClean="0">
                <a:latin typeface="Times New Roman" pitchFamily="18" charset="0"/>
              </a:rPr>
              <a:t>] = Allocation[</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marL="457200" lvl="1" indent="0" eaLnBrk="1" hangingPunct="1">
              <a:spcBef>
                <a:spcPct val="0"/>
              </a:spcBef>
              <a:buNone/>
            </a:pPr>
            <a:r>
              <a:rPr lang="en-US" altLang="zh-CN" sz="2400" dirty="0" smtClean="0">
                <a:latin typeface="Times New Roman" pitchFamily="18" charset="0"/>
              </a:rPr>
              <a:t>Need[</a:t>
            </a:r>
            <a:r>
              <a:rPr lang="en-US" altLang="zh-CN" sz="2400" dirty="0" err="1" smtClean="0">
                <a:latin typeface="Times New Roman" pitchFamily="18" charset="0"/>
              </a:rPr>
              <a:t>i,j</a:t>
            </a:r>
            <a:r>
              <a:rPr lang="en-US" altLang="zh-CN" sz="2400" dirty="0" smtClean="0">
                <a:latin typeface="Times New Roman" pitchFamily="18" charset="0"/>
              </a:rPr>
              <a:t>] = Need[</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eaLnBrk="1" hangingPunct="1">
              <a:spcBef>
                <a:spcPct val="0"/>
              </a:spcBef>
              <a:buFont typeface="Wingdings" pitchFamily="2" charset="2"/>
              <a:buNone/>
            </a:pPr>
            <a:r>
              <a:rPr lang="en-US" altLang="zh-CN" sz="2400" dirty="0" smtClean="0">
                <a:latin typeface="Times New Roman" pitchFamily="18" charset="0"/>
              </a:rPr>
              <a:t>④</a:t>
            </a:r>
            <a:r>
              <a:rPr lang="zh-CN" altLang="en-US" sz="2400" dirty="0" smtClean="0">
                <a:latin typeface="Times New Roman" pitchFamily="18" charset="0"/>
              </a:rPr>
              <a:t>系统执行安全性算法，检查此次资源分配后，系统是否处于安全状态。若安全，才真正将资源分配给进程</a:t>
            </a:r>
            <a:r>
              <a:rPr lang="en-US" altLang="zh-CN" sz="2400" dirty="0" smtClean="0">
                <a:latin typeface="Times New Roman" pitchFamily="18" charset="0"/>
              </a:rPr>
              <a:t>Pi</a:t>
            </a:r>
            <a:r>
              <a:rPr lang="zh-CN" altLang="en-US" sz="2400" dirty="0" smtClean="0">
                <a:latin typeface="Times New Roman" pitchFamily="18" charset="0"/>
              </a:rPr>
              <a:t>，以完成本次分配；否则，将本次资源分配作废，恢复原来的资源分配状态，让进程</a:t>
            </a:r>
            <a:r>
              <a:rPr lang="en-US" altLang="zh-CN" sz="2400" dirty="0" smtClean="0">
                <a:latin typeface="Times New Roman" pitchFamily="18" charset="0"/>
              </a:rPr>
              <a:t>Pi</a:t>
            </a:r>
            <a:r>
              <a:rPr lang="zh-CN" altLang="en-US" sz="2400" dirty="0" smtClean="0">
                <a:latin typeface="Times New Roman" pitchFamily="18" charset="0"/>
              </a:rPr>
              <a:t>等待（阻塞）。</a:t>
            </a:r>
          </a:p>
        </p:txBody>
      </p:sp>
      <p:sp>
        <p:nvSpPr>
          <p:cNvPr id="4" name="灯片编号占位符 5"/>
          <p:cNvSpPr>
            <a:spLocks noGrp="1"/>
          </p:cNvSpPr>
          <p:nvPr>
            <p:ph type="sldNum" sz="quarter" idx="12"/>
          </p:nvPr>
        </p:nvSpPr>
        <p:spPr/>
        <p:txBody>
          <a:bodyPr/>
          <a:lstStyle/>
          <a:p>
            <a:pPr>
              <a:defRPr/>
            </a:pPr>
            <a:fld id="{01C17E2A-C2E6-4BB8-9C4C-6CED2DA5C75A}" type="slidenum">
              <a:rPr lang="en-US" altLang="zh-CN"/>
              <a:pPr>
                <a:defRPr/>
              </a:pPr>
              <a:t>48</a:t>
            </a:fld>
            <a:endParaRPr lang="en-US" altLang="zh-CN"/>
          </a:p>
        </p:txBody>
      </p:sp>
    </p:spTree>
    <p:extLst>
      <p:ext uri="{BB962C8B-B14F-4D97-AF65-F5344CB8AC3E}">
        <p14:creationId xmlns:p14="http://schemas.microsoft.com/office/powerpoint/2010/main" val="7165903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noChangeArrowheads="1"/>
          </p:cNvSpPr>
          <p:nvPr>
            <p:ph type="title"/>
          </p:nvPr>
        </p:nvSpPr>
        <p:spPr>
          <a:xfrm>
            <a:off x="1331640" y="116632"/>
            <a:ext cx="5334000" cy="617538"/>
          </a:xfrm>
        </p:spPr>
        <p:txBody>
          <a:bodyPr/>
          <a:lstStyle/>
          <a:p>
            <a:pPr eaLnBrk="1" hangingPunct="1"/>
            <a:r>
              <a:rPr lang="en-US" altLang="zh-CN" sz="3200" b="1" dirty="0" smtClean="0"/>
              <a:t>3</a:t>
            </a:r>
            <a:r>
              <a:rPr lang="zh-CN" altLang="en-US" sz="3200" b="1" dirty="0" smtClean="0"/>
              <a:t>）</a:t>
            </a:r>
            <a:r>
              <a:rPr lang="zh-CN" altLang="en-US" sz="3200" b="1" dirty="0" smtClean="0">
                <a:latin typeface="Times New Roman" pitchFamily="18" charset="0"/>
                <a:ea typeface="楷体_GB2312" pitchFamily="49" charset="-122"/>
              </a:rPr>
              <a:t>安全性算法</a:t>
            </a:r>
            <a:r>
              <a:rPr lang="zh-CN" altLang="en-US" sz="3200" b="1" dirty="0" smtClean="0"/>
              <a:t> </a:t>
            </a:r>
          </a:p>
        </p:txBody>
      </p:sp>
      <p:sp>
        <p:nvSpPr>
          <p:cNvPr id="194564" name="Rectangle 3"/>
          <p:cNvSpPr>
            <a:spLocks noGrp="1" noChangeArrowheads="1"/>
          </p:cNvSpPr>
          <p:nvPr>
            <p:ph idx="1"/>
          </p:nvPr>
        </p:nvSpPr>
        <p:spPr>
          <a:xfrm>
            <a:off x="228600" y="764704"/>
            <a:ext cx="7772400" cy="533400"/>
          </a:xfrm>
        </p:spPr>
        <p:txBody>
          <a:bodyPr>
            <a:normAutofit/>
          </a:bodyPr>
          <a:lstStyle/>
          <a:p>
            <a:pPr marL="0" indent="0" eaLnBrk="1" hangingPunct="1">
              <a:lnSpc>
                <a:spcPct val="90000"/>
              </a:lnSpc>
              <a:buNone/>
            </a:pPr>
            <a:r>
              <a:rPr lang="zh-CN" altLang="en-US" sz="2800" dirty="0" smtClean="0">
                <a:latin typeface="宋体" pitchFamily="2" charset="-122"/>
              </a:rPr>
              <a:t>判断安全性的算法可描述如下：</a:t>
            </a:r>
            <a:r>
              <a:rPr lang="zh-CN" altLang="en-US" sz="2800" dirty="0" smtClean="0"/>
              <a:t> </a:t>
            </a:r>
          </a:p>
        </p:txBody>
      </p:sp>
      <p:sp>
        <p:nvSpPr>
          <p:cNvPr id="15" name="灯片编号占位符 5"/>
          <p:cNvSpPr>
            <a:spLocks noGrp="1"/>
          </p:cNvSpPr>
          <p:nvPr>
            <p:ph type="sldNum" sz="quarter" idx="12"/>
          </p:nvPr>
        </p:nvSpPr>
        <p:spPr/>
        <p:txBody>
          <a:bodyPr/>
          <a:lstStyle/>
          <a:p>
            <a:pPr>
              <a:defRPr/>
            </a:pPr>
            <a:fld id="{0A824B3A-C7DA-47CF-B1E4-452E36810CAE}" type="slidenum">
              <a:rPr lang="en-US" altLang="zh-CN"/>
              <a:pPr>
                <a:defRPr/>
              </a:pPr>
              <a:t>49</a:t>
            </a:fld>
            <a:endParaRPr lang="en-US" altLang="zh-CN"/>
          </a:p>
        </p:txBody>
      </p:sp>
      <p:sp>
        <p:nvSpPr>
          <p:cNvPr id="194565" name="Text Box 4"/>
          <p:cNvSpPr txBox="1">
            <a:spLocks noChangeArrowheads="1"/>
          </p:cNvSpPr>
          <p:nvPr/>
        </p:nvSpPr>
        <p:spPr bwMode="auto">
          <a:xfrm>
            <a:off x="228600" y="121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1</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设置两个向量</a:t>
            </a:r>
            <a:r>
              <a:rPr lang="zh-CN" altLang="en-US" b="1">
                <a:solidFill>
                  <a:srgbClr val="000000"/>
                </a:solidFill>
              </a:rPr>
              <a:t> </a:t>
            </a:r>
          </a:p>
        </p:txBody>
      </p:sp>
      <p:sp>
        <p:nvSpPr>
          <p:cNvPr id="194566" name="Text Box 5"/>
          <p:cNvSpPr txBox="1">
            <a:spLocks noChangeArrowheads="1"/>
          </p:cNvSpPr>
          <p:nvPr/>
        </p:nvSpPr>
        <p:spPr bwMode="auto">
          <a:xfrm>
            <a:off x="990600" y="1676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zh-CN" altLang="en-US" sz="2000" b="1">
                <a:solidFill>
                  <a:srgbClr val="000066"/>
                </a:solidFill>
                <a:latin typeface="宋体" pitchFamily="2" charset="-122"/>
              </a:rPr>
              <a:t>工作向量</a:t>
            </a:r>
            <a:r>
              <a:rPr lang="en-US" altLang="zh-CN" sz="2000" b="1">
                <a:solidFill>
                  <a:srgbClr val="000066"/>
                </a:solidFill>
              </a:rPr>
              <a:t>Work </a:t>
            </a:r>
            <a:r>
              <a:rPr lang="en-US" altLang="zh-CN" sz="2000" b="1">
                <a:solidFill>
                  <a:srgbClr val="000066"/>
                </a:solidFill>
                <a:latin typeface="Times New Roman" pitchFamily="18" charset="0"/>
              </a:rPr>
              <a:t>——</a:t>
            </a:r>
            <a:r>
              <a:rPr lang="en-US" altLang="zh-CN" sz="2000" b="1">
                <a:solidFill>
                  <a:srgbClr val="000066"/>
                </a:solidFill>
              </a:rPr>
              <a:t> </a:t>
            </a:r>
          </a:p>
        </p:txBody>
      </p:sp>
      <p:sp>
        <p:nvSpPr>
          <p:cNvPr id="194567" name="Text Box 6"/>
          <p:cNvSpPr txBox="1">
            <a:spLocks noChangeArrowheads="1"/>
          </p:cNvSpPr>
          <p:nvPr/>
        </p:nvSpPr>
        <p:spPr bwMode="auto">
          <a:xfrm>
            <a:off x="3581400" y="16764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latin typeface="宋体" pitchFamily="2" charset="-122"/>
              </a:rPr>
              <a:t>它表示系统目前可提供的各类资源数，有</a:t>
            </a:r>
            <a:r>
              <a:rPr lang="en-US" altLang="zh-CN" sz="1800" b="1">
                <a:solidFill>
                  <a:srgbClr val="000000"/>
                </a:solidFill>
              </a:rPr>
              <a:t>m</a:t>
            </a:r>
            <a:r>
              <a:rPr lang="zh-CN" altLang="en-US" sz="1800" b="1">
                <a:solidFill>
                  <a:srgbClr val="000000"/>
                </a:solidFill>
                <a:latin typeface="宋体" pitchFamily="2" charset="-122"/>
              </a:rPr>
              <a:t>个元素。在执行本算法开始时，</a:t>
            </a:r>
            <a:r>
              <a:rPr lang="en-US" altLang="zh-CN" sz="1800" b="1">
                <a:solidFill>
                  <a:srgbClr val="000000"/>
                </a:solidFill>
                <a:latin typeface="宋体" pitchFamily="2" charset="-122"/>
              </a:rPr>
              <a:t>Work = Available</a:t>
            </a:r>
            <a:r>
              <a:rPr lang="zh-CN" altLang="en-US" sz="1800" b="1">
                <a:solidFill>
                  <a:srgbClr val="000000"/>
                </a:solidFill>
                <a:latin typeface="宋体" pitchFamily="2" charset="-122"/>
              </a:rPr>
              <a:t>。 </a:t>
            </a:r>
            <a:r>
              <a:rPr lang="zh-CN" altLang="en-US" sz="1800" b="1">
                <a:solidFill>
                  <a:srgbClr val="000000"/>
                </a:solidFill>
              </a:rPr>
              <a:t> </a:t>
            </a:r>
          </a:p>
        </p:txBody>
      </p:sp>
      <p:sp>
        <p:nvSpPr>
          <p:cNvPr id="194568" name="Text Box 7"/>
          <p:cNvSpPr txBox="1">
            <a:spLocks noChangeArrowheads="1"/>
          </p:cNvSpPr>
          <p:nvPr/>
        </p:nvSpPr>
        <p:spPr bwMode="auto">
          <a:xfrm>
            <a:off x="990600" y="2209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②</a:t>
            </a:r>
            <a:r>
              <a:rPr lang="zh-CN" altLang="en-US" sz="2000" b="1">
                <a:solidFill>
                  <a:srgbClr val="000066"/>
                </a:solidFill>
                <a:latin typeface="宋体" pitchFamily="2" charset="-122"/>
              </a:rPr>
              <a:t>标志向量</a:t>
            </a:r>
            <a:r>
              <a:rPr lang="en-US" altLang="zh-CN" sz="2000" b="1">
                <a:solidFill>
                  <a:srgbClr val="000066"/>
                </a:solidFill>
              </a:rPr>
              <a:t>Finish</a:t>
            </a:r>
            <a:r>
              <a:rPr lang="en-US" altLang="zh-CN" sz="2000" b="1">
                <a:solidFill>
                  <a:srgbClr val="000066"/>
                </a:solidFill>
                <a:latin typeface="Times New Roman" pitchFamily="18" charset="0"/>
              </a:rPr>
              <a:t>——</a:t>
            </a:r>
            <a:r>
              <a:rPr lang="en-US" altLang="zh-CN" sz="2000" b="1">
                <a:solidFill>
                  <a:srgbClr val="000066"/>
                </a:solidFill>
              </a:rPr>
              <a:t> </a:t>
            </a:r>
          </a:p>
        </p:txBody>
      </p:sp>
      <p:sp>
        <p:nvSpPr>
          <p:cNvPr id="194569" name="Text Box 8"/>
          <p:cNvSpPr txBox="1">
            <a:spLocks noChangeArrowheads="1"/>
          </p:cNvSpPr>
          <p:nvPr/>
        </p:nvSpPr>
        <p:spPr bwMode="auto">
          <a:xfrm>
            <a:off x="3581400" y="2286000"/>
            <a:ext cx="5257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rPr>
              <a:t>开始时</a:t>
            </a:r>
            <a:r>
              <a:rPr lang="en-US" altLang="zh-CN" sz="1800" b="1">
                <a:solidFill>
                  <a:srgbClr val="000000"/>
                </a:solidFill>
              </a:rPr>
              <a:t>Finish[i]=false  (i=1,2,…,n)</a:t>
            </a:r>
            <a:r>
              <a:rPr lang="zh-CN" altLang="en-US" sz="1800" b="1">
                <a:solidFill>
                  <a:srgbClr val="000000"/>
                </a:solidFill>
              </a:rPr>
              <a:t>；</a:t>
            </a:r>
          </a:p>
          <a:p>
            <a:pPr eaLnBrk="1" fontAlgn="base" hangingPunct="1">
              <a:spcBef>
                <a:spcPct val="5000"/>
              </a:spcBef>
              <a:spcAft>
                <a:spcPct val="0"/>
              </a:spcAft>
            </a:pPr>
            <a:r>
              <a:rPr lang="zh-CN" altLang="en-US" sz="1800" b="1">
                <a:solidFill>
                  <a:srgbClr val="000000"/>
                </a:solidFill>
                <a:latin typeface="宋体" pitchFamily="2" charset="-122"/>
              </a:rPr>
              <a:t>当有足够资源分配给进程</a:t>
            </a:r>
            <a:r>
              <a:rPr lang="en-US" altLang="zh-CN" sz="1800" b="1">
                <a:solidFill>
                  <a:srgbClr val="000000"/>
                </a:solidFill>
                <a:latin typeface="Times New Roman" pitchFamily="18" charset="0"/>
                <a:cs typeface="Times New Roman" pitchFamily="18" charset="0"/>
              </a:rPr>
              <a:t>P</a:t>
            </a:r>
            <a:r>
              <a:rPr lang="en-US" altLang="zh-CN" sz="1800" b="1" baseline="-30000">
                <a:solidFill>
                  <a:srgbClr val="000000"/>
                </a:solidFill>
                <a:latin typeface="Times New Roman" pitchFamily="18" charset="0"/>
                <a:cs typeface="Times New Roman" pitchFamily="18" charset="0"/>
              </a:rPr>
              <a:t>i</a:t>
            </a:r>
            <a:r>
              <a:rPr lang="zh-CN" altLang="en-US" sz="1800" b="1">
                <a:solidFill>
                  <a:srgbClr val="000000"/>
                </a:solidFill>
                <a:latin typeface="宋体" pitchFamily="2" charset="-122"/>
              </a:rPr>
              <a:t>时，再令</a:t>
            </a:r>
            <a:r>
              <a:rPr lang="en-US" altLang="zh-CN" sz="1800" b="1">
                <a:solidFill>
                  <a:srgbClr val="000000"/>
                </a:solidFill>
                <a:latin typeface="Times New Roman" pitchFamily="18" charset="0"/>
                <a:cs typeface="Times New Roman" pitchFamily="18" charset="0"/>
              </a:rPr>
              <a:t>Finish[i]=True</a:t>
            </a:r>
            <a:endParaRPr lang="en-US" altLang="zh-CN" sz="1800" b="1">
              <a:solidFill>
                <a:srgbClr val="000000"/>
              </a:solidFill>
            </a:endParaRPr>
          </a:p>
        </p:txBody>
      </p:sp>
      <p:sp>
        <p:nvSpPr>
          <p:cNvPr id="194570" name="Text Box 9"/>
          <p:cNvSpPr txBox="1">
            <a:spLocks noChangeArrowheads="1"/>
          </p:cNvSpPr>
          <p:nvPr/>
        </p:nvSpPr>
        <p:spPr bwMode="auto">
          <a:xfrm>
            <a:off x="152400" y="28194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2</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从进程集合中寻找一个能满足下述条件的进程</a:t>
            </a:r>
            <a:r>
              <a:rPr lang="zh-CN" altLang="en-US" b="1">
                <a:solidFill>
                  <a:srgbClr val="000000"/>
                </a:solidFill>
                <a:latin typeface="宋体" pitchFamily="2" charset="-122"/>
              </a:rPr>
              <a:t>：</a:t>
            </a:r>
            <a:r>
              <a:rPr lang="zh-CN" altLang="en-US" b="1">
                <a:solidFill>
                  <a:srgbClr val="000000"/>
                </a:solidFill>
              </a:rPr>
              <a:t> </a:t>
            </a:r>
          </a:p>
        </p:txBody>
      </p:sp>
      <p:sp>
        <p:nvSpPr>
          <p:cNvPr id="194571" name="Text Box 10"/>
          <p:cNvSpPr txBox="1">
            <a:spLocks noChangeArrowheads="1"/>
          </p:cNvSpPr>
          <p:nvPr/>
        </p:nvSpPr>
        <p:spPr bwMode="auto">
          <a:xfrm>
            <a:off x="914400" y="32766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en-US" altLang="zh-CN" sz="2000" b="1">
                <a:solidFill>
                  <a:srgbClr val="000066"/>
                </a:solidFill>
              </a:rPr>
              <a:t>Finish[i]=False</a:t>
            </a:r>
            <a:r>
              <a:rPr lang="zh-CN" altLang="en-US" sz="2000" b="1">
                <a:solidFill>
                  <a:srgbClr val="000066"/>
                </a:solidFill>
                <a:latin typeface="宋体" pitchFamily="2" charset="-122"/>
              </a:rPr>
              <a:t>；②</a:t>
            </a:r>
            <a:r>
              <a:rPr lang="en-US" altLang="zh-CN" sz="2000" b="1">
                <a:solidFill>
                  <a:srgbClr val="000066"/>
                </a:solidFill>
              </a:rPr>
              <a:t>Need[i,j]</a:t>
            </a:r>
            <a:r>
              <a:rPr lang="en-US" altLang="zh-CN" sz="2000" b="1">
                <a:solidFill>
                  <a:srgbClr val="000066"/>
                </a:solidFill>
                <a:latin typeface="宋体" pitchFamily="2" charset="-122"/>
              </a:rPr>
              <a:t>≤</a:t>
            </a:r>
            <a:r>
              <a:rPr lang="en-US" altLang="zh-CN" sz="2000" b="1">
                <a:solidFill>
                  <a:srgbClr val="000066"/>
                </a:solidFill>
              </a:rPr>
              <a:t>Work[j] (j=1,2,</a:t>
            </a:r>
            <a:r>
              <a:rPr lang="en-US" altLang="zh-CN" sz="2000" b="1">
                <a:solidFill>
                  <a:srgbClr val="000066"/>
                </a:solidFill>
                <a:latin typeface="Times New Roman" pitchFamily="18" charset="0"/>
              </a:rPr>
              <a:t>…</a:t>
            </a:r>
            <a:r>
              <a:rPr lang="en-US" altLang="zh-CN" sz="2000" b="1">
                <a:solidFill>
                  <a:srgbClr val="000066"/>
                </a:solidFill>
              </a:rPr>
              <a:t>,m) </a:t>
            </a:r>
          </a:p>
        </p:txBody>
      </p:sp>
      <p:sp>
        <p:nvSpPr>
          <p:cNvPr id="194572" name="Text Box 11"/>
          <p:cNvSpPr txBox="1">
            <a:spLocks noChangeArrowheads="1"/>
          </p:cNvSpPr>
          <p:nvPr/>
        </p:nvSpPr>
        <p:spPr bwMode="auto">
          <a:xfrm>
            <a:off x="914400" y="37338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若找到，转步骤（</a:t>
            </a:r>
            <a:r>
              <a:rPr lang="en-US" altLang="zh-CN" sz="2000" b="1">
                <a:solidFill>
                  <a:srgbClr val="000000"/>
                </a:solidFill>
              </a:rPr>
              <a:t>3</a:t>
            </a:r>
            <a:r>
              <a:rPr lang="zh-CN" altLang="en-US" sz="2000" b="1">
                <a:solidFill>
                  <a:srgbClr val="000000"/>
                </a:solidFill>
                <a:latin typeface="宋体" pitchFamily="2" charset="-122"/>
              </a:rPr>
              <a:t>）执行；否则，执行步骤（</a:t>
            </a:r>
            <a:r>
              <a:rPr lang="en-US" altLang="zh-CN" sz="2000" b="1">
                <a:solidFill>
                  <a:srgbClr val="000000"/>
                </a:solidFill>
              </a:rPr>
              <a:t>4</a:t>
            </a:r>
            <a:r>
              <a:rPr lang="zh-CN" altLang="en-US" sz="2000" b="1">
                <a:solidFill>
                  <a:srgbClr val="000000"/>
                </a:solidFill>
                <a:latin typeface="宋体" pitchFamily="2" charset="-122"/>
              </a:rPr>
              <a:t>）。</a:t>
            </a:r>
            <a:r>
              <a:rPr lang="zh-CN" altLang="en-US" sz="2000" b="1">
                <a:solidFill>
                  <a:srgbClr val="000000"/>
                </a:solidFill>
              </a:rPr>
              <a:t> </a:t>
            </a:r>
          </a:p>
        </p:txBody>
      </p:sp>
      <p:sp>
        <p:nvSpPr>
          <p:cNvPr id="194573" name="Text Box 12"/>
          <p:cNvSpPr txBox="1">
            <a:spLocks noChangeArrowheads="1"/>
          </p:cNvSpPr>
          <p:nvPr/>
        </p:nvSpPr>
        <p:spPr bwMode="auto">
          <a:xfrm>
            <a:off x="176213" y="4114800"/>
            <a:ext cx="8281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3</a:t>
            </a:r>
            <a:r>
              <a:rPr lang="zh-CN" altLang="en-US" b="1">
                <a:solidFill>
                  <a:srgbClr val="0000FF"/>
                </a:solidFill>
                <a:ea typeface="仿宋_GB2312" pitchFamily="49" charset="-122"/>
              </a:rPr>
              <a:t>）</a:t>
            </a:r>
            <a:r>
              <a:rPr lang="zh-CN" altLang="en-US" b="1">
                <a:solidFill>
                  <a:srgbClr val="0000FF"/>
                </a:solidFill>
                <a:latin typeface="仿宋_GB2312" pitchFamily="49" charset="-122"/>
                <a:ea typeface="仿宋_GB2312" pitchFamily="49" charset="-122"/>
              </a:rPr>
              <a:t>进程</a:t>
            </a:r>
            <a:r>
              <a:rPr lang="en-US" altLang="zh-CN" b="1">
                <a:solidFill>
                  <a:srgbClr val="0000FF"/>
                </a:solidFill>
                <a:latin typeface="仿宋_GB2312" pitchFamily="49" charset="-122"/>
                <a:ea typeface="仿宋_GB2312" pitchFamily="49" charset="-122"/>
              </a:rPr>
              <a:t>P</a:t>
            </a:r>
            <a:r>
              <a:rPr lang="en-US" altLang="zh-CN" b="1" baseline="-30000">
                <a:solidFill>
                  <a:srgbClr val="0000FF"/>
                </a:solidFill>
                <a:latin typeface="仿宋_GB2312" pitchFamily="49" charset="-122"/>
                <a:ea typeface="仿宋_GB2312" pitchFamily="49" charset="-122"/>
              </a:rPr>
              <a:t>i</a:t>
            </a:r>
            <a:r>
              <a:rPr lang="zh-CN" altLang="en-US" b="1">
                <a:solidFill>
                  <a:srgbClr val="0000FF"/>
                </a:solidFill>
                <a:latin typeface="仿宋_GB2312" pitchFamily="49" charset="-122"/>
                <a:ea typeface="仿宋_GB2312" pitchFamily="49" charset="-122"/>
              </a:rPr>
              <a:t>可获得所需全部资源，可执行结束并释放分配给它的资源。故应执行： </a:t>
            </a:r>
          </a:p>
        </p:txBody>
      </p:sp>
      <p:sp>
        <p:nvSpPr>
          <p:cNvPr id="194574" name="Text Box 13"/>
          <p:cNvSpPr txBox="1">
            <a:spLocks noChangeArrowheads="1"/>
          </p:cNvSpPr>
          <p:nvPr/>
        </p:nvSpPr>
        <p:spPr bwMode="auto">
          <a:xfrm>
            <a:off x="914400" y="4953000"/>
            <a:ext cx="7391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a:solidFill>
                  <a:srgbClr val="000066"/>
                </a:solidFill>
              </a:rPr>
              <a:t>Work[j] = Work[j] + Allocation[i, j]</a:t>
            </a:r>
            <a:r>
              <a:rPr lang="zh-CN" altLang="en-US" sz="2000" b="1">
                <a:solidFill>
                  <a:srgbClr val="000066"/>
                </a:solidFill>
                <a:latin typeface="宋体" pitchFamily="2" charset="-122"/>
              </a:rPr>
              <a:t>；</a:t>
            </a:r>
            <a:r>
              <a:rPr lang="en-US" altLang="zh-CN" sz="2000" b="1">
                <a:solidFill>
                  <a:srgbClr val="000066"/>
                </a:solidFill>
              </a:rPr>
              <a:t>Finish[i] = True</a:t>
            </a:r>
            <a:r>
              <a:rPr lang="zh-CN" altLang="en-US" sz="2000" b="1">
                <a:solidFill>
                  <a:srgbClr val="000066"/>
                </a:solidFill>
              </a:rPr>
              <a:t>；</a:t>
            </a:r>
          </a:p>
          <a:p>
            <a:pPr eaLnBrk="1" fontAlgn="base" hangingPunct="1">
              <a:spcBef>
                <a:spcPct val="10000"/>
              </a:spcBef>
              <a:spcAft>
                <a:spcPct val="0"/>
              </a:spcAft>
            </a:pPr>
            <a:r>
              <a:rPr lang="zh-CN" altLang="en-US" sz="2000" b="1">
                <a:solidFill>
                  <a:srgbClr val="000066"/>
                </a:solidFill>
              </a:rPr>
              <a:t>返回步骤（</a:t>
            </a:r>
            <a:r>
              <a:rPr lang="en-US" altLang="zh-CN" sz="2000" b="1">
                <a:solidFill>
                  <a:srgbClr val="000066"/>
                </a:solidFill>
                <a:cs typeface="Times New Roman" pitchFamily="18" charset="0"/>
              </a:rPr>
              <a:t>2</a:t>
            </a:r>
            <a:r>
              <a:rPr lang="zh-CN" altLang="en-US" sz="2000" b="1">
                <a:solidFill>
                  <a:srgbClr val="000066"/>
                </a:solidFill>
              </a:rPr>
              <a:t>）</a:t>
            </a:r>
            <a:r>
              <a:rPr lang="zh-CN" altLang="en-US" sz="2000" b="1">
                <a:solidFill>
                  <a:srgbClr val="000066"/>
                </a:solidFill>
                <a:latin typeface="宋体" pitchFamily="2" charset="-122"/>
              </a:rPr>
              <a:t>。</a:t>
            </a:r>
            <a:r>
              <a:rPr lang="zh-CN" altLang="en-US" sz="2000" b="1">
                <a:solidFill>
                  <a:srgbClr val="000066"/>
                </a:solidFill>
              </a:rPr>
              <a:t> </a:t>
            </a:r>
            <a:r>
              <a:rPr lang="zh-CN" altLang="en-US" sz="2000" b="1">
                <a:solidFill>
                  <a:srgbClr val="000066"/>
                </a:solidFill>
                <a:latin typeface="宋体" pitchFamily="2" charset="-122"/>
              </a:rPr>
              <a:t> </a:t>
            </a:r>
            <a:r>
              <a:rPr lang="zh-CN" altLang="en-US" sz="2000" b="1">
                <a:solidFill>
                  <a:srgbClr val="000066"/>
                </a:solidFill>
              </a:rPr>
              <a:t> </a:t>
            </a:r>
          </a:p>
        </p:txBody>
      </p:sp>
      <p:sp>
        <p:nvSpPr>
          <p:cNvPr id="194575" name="Text Box 14"/>
          <p:cNvSpPr txBox="1">
            <a:spLocks noChangeArrowheads="1"/>
          </p:cNvSpPr>
          <p:nvPr/>
        </p:nvSpPr>
        <p:spPr bwMode="auto">
          <a:xfrm>
            <a:off x="155575" y="5715000"/>
            <a:ext cx="8531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4</a:t>
            </a:r>
            <a:r>
              <a:rPr lang="zh-CN" altLang="en-US" b="1">
                <a:solidFill>
                  <a:srgbClr val="0000FF"/>
                </a:solidFill>
                <a:ea typeface="仿宋_GB2312" pitchFamily="49" charset="-122"/>
              </a:rPr>
              <a:t>）如果</a:t>
            </a:r>
            <a:r>
              <a:rPr lang="zh-CN" altLang="en-US" b="1">
                <a:solidFill>
                  <a:srgbClr val="333399"/>
                </a:solidFill>
                <a:ea typeface="仿宋_GB2312" pitchFamily="49" charset="-122"/>
              </a:rPr>
              <a:t>所有</a:t>
            </a:r>
            <a:r>
              <a:rPr lang="zh-CN" altLang="en-US" b="1">
                <a:solidFill>
                  <a:srgbClr val="0000FF"/>
                </a:solidFill>
                <a:ea typeface="仿宋_GB2312" pitchFamily="49" charset="-122"/>
              </a:rPr>
              <a:t>进程的</a:t>
            </a:r>
            <a:r>
              <a:rPr lang="en-US" altLang="zh-CN" b="1">
                <a:solidFill>
                  <a:srgbClr val="0000FF"/>
                </a:solidFill>
                <a:ea typeface="仿宋_GB2312" pitchFamily="49" charset="-122"/>
              </a:rPr>
              <a:t>Finish[i] == True</a:t>
            </a:r>
            <a:r>
              <a:rPr lang="zh-CN" altLang="en-US" b="1">
                <a:solidFill>
                  <a:srgbClr val="0000FF"/>
                </a:solidFill>
                <a:ea typeface="仿宋_GB2312" pitchFamily="49" charset="-122"/>
              </a:rPr>
              <a:t>都满足，则表示系统处于安全状态；</a:t>
            </a:r>
            <a:r>
              <a:rPr lang="zh-CN" altLang="en-US" b="1">
                <a:solidFill>
                  <a:srgbClr val="0000FF"/>
                </a:solidFill>
                <a:latin typeface="仿宋_GB2312" pitchFamily="49" charset="-122"/>
                <a:ea typeface="仿宋_GB2312" pitchFamily="49" charset="-122"/>
              </a:rPr>
              <a:t>否则，系统处于不安全状态</a:t>
            </a:r>
            <a:r>
              <a:rPr lang="zh-CN" altLang="en-US" b="1">
                <a:solidFill>
                  <a:srgbClr val="0000FF"/>
                </a:solidFill>
                <a:latin typeface="宋体" pitchFamily="2" charset="-122"/>
              </a:rPr>
              <a:t>。</a:t>
            </a:r>
            <a:r>
              <a:rPr lang="zh-CN" altLang="en-US" b="1">
                <a:solidFill>
                  <a:srgbClr val="0000FF"/>
                </a:solidFill>
                <a:ea typeface="仿宋_GB2312" pitchFamily="49" charset="-122"/>
              </a:rPr>
              <a:t>  </a:t>
            </a:r>
          </a:p>
        </p:txBody>
      </p:sp>
    </p:spTree>
    <p:extLst>
      <p:ext uri="{BB962C8B-B14F-4D97-AF65-F5344CB8AC3E}">
        <p14:creationId xmlns:p14="http://schemas.microsoft.com/office/powerpoint/2010/main" val="68715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152400" y="228600"/>
            <a:ext cx="8534400" cy="769938"/>
          </a:xfrm>
        </p:spPr>
        <p:txBody>
          <a:bodyPr/>
          <a:lstStyle/>
          <a:p>
            <a:pPr eaLnBrk="1" hangingPunct="1"/>
            <a:r>
              <a:rPr lang="en-US" altLang="zh-CN" sz="3600" smtClean="0"/>
              <a:t>3.1  </a:t>
            </a:r>
            <a:r>
              <a:rPr lang="zh-CN" altLang="en-US" sz="360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3833B400-1C45-4E85-8E2D-8636293BD656}" type="slidenum">
              <a:rPr lang="en-US" altLang="zh-CN"/>
              <a:pPr>
                <a:defRPr/>
              </a:pPr>
              <a:t>5</a:t>
            </a:fld>
            <a:endParaRPr lang="en-US" altLang="zh-CN"/>
          </a:p>
        </p:txBody>
      </p:sp>
      <p:sp>
        <p:nvSpPr>
          <p:cNvPr id="159748" name="Text Box 3"/>
          <p:cNvSpPr txBox="1">
            <a:spLocks noChangeArrowheads="1"/>
          </p:cNvSpPr>
          <p:nvPr/>
        </p:nvSpPr>
        <p:spPr bwMode="auto">
          <a:xfrm>
            <a:off x="381000" y="1168400"/>
            <a:ext cx="282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2</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低级调度</a:t>
            </a:r>
            <a:r>
              <a:rPr lang="zh-CN" altLang="en-US" b="1">
                <a:solidFill>
                  <a:srgbClr val="000066"/>
                </a:solidFill>
              </a:rPr>
              <a:t> </a:t>
            </a:r>
          </a:p>
        </p:txBody>
      </p:sp>
      <p:sp>
        <p:nvSpPr>
          <p:cNvPr id="198660" name="AutoShape 4"/>
          <p:cNvSpPr>
            <a:spLocks noChangeArrowheads="1"/>
          </p:cNvSpPr>
          <p:nvPr/>
        </p:nvSpPr>
        <p:spPr bwMode="auto">
          <a:xfrm>
            <a:off x="3505200" y="1066800"/>
            <a:ext cx="4953000" cy="762000"/>
          </a:xfrm>
          <a:prstGeom prst="wedgeRectCallout">
            <a:avLst>
              <a:gd name="adj1" fmla="val -69329"/>
              <a:gd name="adj2" fmla="val -3125"/>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000" b="1">
                <a:solidFill>
                  <a:srgbClr val="000000"/>
                </a:solidFill>
                <a:latin typeface="宋体" pitchFamily="2" charset="-122"/>
              </a:rPr>
              <a:t>又称进程调度或短调度。是最基本的调度，三种类型</a:t>
            </a:r>
            <a:r>
              <a:rPr kumimoji="1" lang="en-US" altLang="zh-CN" sz="2000" b="1">
                <a:solidFill>
                  <a:srgbClr val="000000"/>
                </a:solidFill>
              </a:rPr>
              <a:t>OS</a:t>
            </a:r>
            <a:r>
              <a:rPr kumimoji="1" lang="zh-CN" altLang="en-US" sz="2000" b="1">
                <a:solidFill>
                  <a:srgbClr val="000000"/>
                </a:solidFill>
                <a:latin typeface="宋体" pitchFamily="2" charset="-122"/>
              </a:rPr>
              <a:t>中，都必须配置此调度。</a:t>
            </a:r>
            <a:r>
              <a:rPr kumimoji="1" lang="zh-CN" altLang="en-US" sz="2000" b="1">
                <a:solidFill>
                  <a:srgbClr val="000000"/>
                </a:solidFill>
              </a:rPr>
              <a:t> </a:t>
            </a:r>
          </a:p>
        </p:txBody>
      </p:sp>
      <p:sp>
        <p:nvSpPr>
          <p:cNvPr id="198661" name="Text Box 5"/>
          <p:cNvSpPr txBox="1">
            <a:spLocks noChangeArrowheads="1"/>
          </p:cNvSpPr>
          <p:nvPr/>
        </p:nvSpPr>
        <p:spPr bwMode="auto">
          <a:xfrm>
            <a:off x="381000" y="2019300"/>
            <a:ext cx="639763" cy="838200"/>
          </a:xfrm>
          <a:prstGeom prst="rect">
            <a:avLst/>
          </a:prstGeom>
          <a:solidFill>
            <a:schemeClr val="accent6">
              <a:lumMod val="60000"/>
              <a:lumOff val="40000"/>
            </a:schemeClr>
          </a:solidFill>
          <a:ln w="28575">
            <a:solidFill>
              <a:schemeClr val="tx1"/>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p>
        </p:txBody>
      </p:sp>
      <p:sp>
        <p:nvSpPr>
          <p:cNvPr id="198662" name="Text Box 6"/>
          <p:cNvSpPr txBox="1">
            <a:spLocks noChangeArrowheads="1"/>
          </p:cNvSpPr>
          <p:nvPr/>
        </p:nvSpPr>
        <p:spPr bwMode="auto">
          <a:xfrm>
            <a:off x="1219200" y="20193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用来决定就绪队列中的哪个进程应获得处理机，然后再由分派程序执行把处理机分配给该进程的具体操作。</a:t>
            </a:r>
            <a:r>
              <a:rPr lang="zh-CN" altLang="en-US" b="1">
                <a:solidFill>
                  <a:srgbClr val="000000"/>
                </a:solidFill>
              </a:rPr>
              <a:t> </a:t>
            </a:r>
          </a:p>
        </p:txBody>
      </p:sp>
      <p:sp>
        <p:nvSpPr>
          <p:cNvPr id="198663" name="Text Box 7"/>
          <p:cNvSpPr txBox="1">
            <a:spLocks noChangeArrowheads="1"/>
          </p:cNvSpPr>
          <p:nvPr/>
        </p:nvSpPr>
        <p:spPr bwMode="auto">
          <a:xfrm>
            <a:off x="381000" y="3086100"/>
            <a:ext cx="6894513"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进程调度可采用下述两种调度方式：</a:t>
            </a:r>
            <a:r>
              <a:rPr lang="zh-CN" altLang="en-US" sz="2800" dirty="0">
                <a:solidFill>
                  <a:srgbClr val="000000"/>
                </a:solidFill>
              </a:rPr>
              <a:t> </a:t>
            </a:r>
          </a:p>
        </p:txBody>
      </p:sp>
      <p:sp>
        <p:nvSpPr>
          <p:cNvPr id="198664" name="Text Box 8"/>
          <p:cNvSpPr txBox="1">
            <a:spLocks noChangeArrowheads="1"/>
          </p:cNvSpPr>
          <p:nvPr/>
        </p:nvSpPr>
        <p:spPr bwMode="auto">
          <a:xfrm>
            <a:off x="381000" y="4191000"/>
            <a:ext cx="31432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1</a:t>
            </a:r>
            <a:r>
              <a:rPr lang="zh-CN" altLang="en-US" sz="2800" b="1">
                <a:solidFill>
                  <a:srgbClr val="000000"/>
                </a:solidFill>
                <a:latin typeface="宋体" pitchFamily="2" charset="-122"/>
              </a:rPr>
              <a:t>）非抢占方式</a:t>
            </a:r>
          </a:p>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2</a:t>
            </a:r>
            <a:r>
              <a:rPr lang="zh-CN" altLang="en-US" sz="2800" b="1">
                <a:solidFill>
                  <a:srgbClr val="000000"/>
                </a:solidFill>
                <a:latin typeface="宋体" pitchFamily="2" charset="-122"/>
              </a:rPr>
              <a:t>）抢占方式 </a:t>
            </a:r>
            <a:r>
              <a:rPr lang="zh-CN" altLang="en-US" sz="2800" b="1">
                <a:solidFill>
                  <a:srgbClr val="000000"/>
                </a:solidFill>
              </a:rPr>
              <a:t> </a:t>
            </a:r>
          </a:p>
        </p:txBody>
      </p:sp>
      <p:sp>
        <p:nvSpPr>
          <p:cNvPr id="198665" name="AutoShape 9"/>
          <p:cNvSpPr>
            <a:spLocks noChangeArrowheads="1"/>
          </p:cNvSpPr>
          <p:nvPr/>
        </p:nvSpPr>
        <p:spPr bwMode="auto">
          <a:xfrm>
            <a:off x="3581400" y="3914775"/>
            <a:ext cx="5181600" cy="2671763"/>
          </a:xfrm>
          <a:prstGeom prst="wedgeRectCallout">
            <a:avLst>
              <a:gd name="adj1" fmla="val -57505"/>
              <a:gd name="adj2" fmla="val -30273"/>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a:solidFill>
                  <a:srgbClr val="000000"/>
                </a:solidFill>
                <a:latin typeface="宋体" pitchFamily="2" charset="-122"/>
              </a:rPr>
              <a:t>一旦把处理机分配给某进程后，便让它一直执行，直到该进程完成或发生某事件而被阻塞时，才把处理机分配给其它进程，决不允许某进程抢占已经分配出去的处理机。</a:t>
            </a:r>
          </a:p>
          <a:p>
            <a:pPr algn="just" fontAlgn="base">
              <a:spcBef>
                <a:spcPct val="0"/>
              </a:spcBef>
              <a:spcAft>
                <a:spcPct val="0"/>
              </a:spcAft>
            </a:pPr>
            <a:r>
              <a:rPr kumimoji="1" lang="zh-CN" altLang="en-US" sz="2400" b="1">
                <a:solidFill>
                  <a:srgbClr val="000000"/>
                </a:solidFill>
                <a:latin typeface="Times New Roman" pitchFamily="18" charset="0"/>
              </a:rPr>
              <a:t>优点：实现简单，系统开销小。</a:t>
            </a:r>
            <a:endParaRPr kumimoji="1" lang="zh-CN" altLang="en-US" sz="2400" b="1">
              <a:solidFill>
                <a:srgbClr val="000000"/>
              </a:solidFill>
              <a:latin typeface="宋体" pitchFamily="2" charset="-122"/>
            </a:endParaRPr>
          </a:p>
          <a:p>
            <a:pPr fontAlgn="base">
              <a:spcBef>
                <a:spcPct val="0"/>
              </a:spcBef>
              <a:spcAft>
                <a:spcPct val="0"/>
              </a:spcAft>
            </a:pPr>
            <a:r>
              <a:rPr kumimoji="1" lang="zh-CN" altLang="en-US" sz="2400" b="1">
                <a:solidFill>
                  <a:srgbClr val="000000"/>
                </a:solidFill>
                <a:latin typeface="宋体" pitchFamily="2" charset="-122"/>
              </a:rPr>
              <a:t>缺点：难于满足紧急任务的要求。 </a:t>
            </a:r>
          </a:p>
        </p:txBody>
      </p:sp>
      <p:sp>
        <p:nvSpPr>
          <p:cNvPr id="198666" name="AutoShape 10"/>
          <p:cNvSpPr>
            <a:spLocks noChangeArrowheads="1"/>
          </p:cNvSpPr>
          <p:nvPr/>
        </p:nvSpPr>
        <p:spPr bwMode="auto">
          <a:xfrm>
            <a:off x="3352800" y="3798888"/>
            <a:ext cx="5638800" cy="2787650"/>
          </a:xfrm>
          <a:prstGeom prst="wedgeRectCallout">
            <a:avLst>
              <a:gd name="adj1" fmla="val -57795"/>
              <a:gd name="adj2" fmla="val 32"/>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latin typeface="宋体" pitchFamily="2" charset="-122"/>
              </a:rPr>
              <a:t>允许调度程序根据某种原则，暂停某个正在执行的进程，将已分配给该进程的处理机重新分配给另一进程。</a:t>
            </a:r>
          </a:p>
          <a:p>
            <a:pPr fontAlgn="base">
              <a:spcBef>
                <a:spcPct val="30000"/>
              </a:spcBef>
              <a:spcAft>
                <a:spcPct val="0"/>
              </a:spcAft>
            </a:pPr>
            <a:r>
              <a:rPr kumimoji="1" lang="zh-CN" altLang="en-US" sz="2400" b="1" dirty="0">
                <a:solidFill>
                  <a:srgbClr val="000000"/>
                </a:solidFill>
                <a:latin typeface="宋体" pitchFamily="2" charset="-122"/>
              </a:rPr>
              <a:t>    抢占原则有： </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优先权原则； </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短作业优先原则；</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时间片原则。  </a:t>
            </a:r>
            <a:r>
              <a:rPr kumimoji="1" lang="zh-CN" altLang="en-US" sz="2400" b="1" dirty="0">
                <a:solidFill>
                  <a:srgbClr val="000000"/>
                </a:solidFill>
              </a:rPr>
              <a:t> </a:t>
            </a:r>
          </a:p>
        </p:txBody>
      </p:sp>
    </p:spTree>
    <p:extLst>
      <p:ext uri="{BB962C8B-B14F-4D97-AF65-F5344CB8AC3E}">
        <p14:creationId xmlns:p14="http://schemas.microsoft.com/office/powerpoint/2010/main" val="887074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1+#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1"/>
                                        </p:tgtEl>
                                        <p:attrNameLst>
                                          <p:attrName>style.visibility</p:attrName>
                                        </p:attrNameLst>
                                      </p:cBhvr>
                                      <p:to>
                                        <p:strVal val="visible"/>
                                      </p:to>
                                    </p:set>
                                    <p:anim calcmode="lin" valueType="num">
                                      <p:cBhvr additive="base">
                                        <p:cTn id="13" dur="500" fill="hold"/>
                                        <p:tgtEl>
                                          <p:spTgt spid="198661"/>
                                        </p:tgtEl>
                                        <p:attrNameLst>
                                          <p:attrName>ppt_x</p:attrName>
                                        </p:attrNameLst>
                                      </p:cBhvr>
                                      <p:tavLst>
                                        <p:tav tm="0">
                                          <p:val>
                                            <p:strVal val="0-#ppt_w/2"/>
                                          </p:val>
                                        </p:tav>
                                        <p:tav tm="100000">
                                          <p:val>
                                            <p:strVal val="#ppt_x"/>
                                          </p:val>
                                        </p:tav>
                                      </p:tavLst>
                                    </p:anim>
                                    <p:anim calcmode="lin" valueType="num">
                                      <p:cBhvr additive="base">
                                        <p:cTn id="14" dur="500" fill="hold"/>
                                        <p:tgtEl>
                                          <p:spTgt spid="19866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98662">
                                            <p:txEl>
                                              <p:pRg st="0" end="0"/>
                                            </p:txEl>
                                          </p:spTgt>
                                        </p:tgtEl>
                                        <p:attrNameLst>
                                          <p:attrName>style.visibility</p:attrName>
                                        </p:attrNameLst>
                                      </p:cBhvr>
                                      <p:to>
                                        <p:strVal val="visible"/>
                                      </p:to>
                                    </p:set>
                                    <p:animEffect transition="in" filter="wipe(up)">
                                      <p:cBhvr>
                                        <p:cTn id="18" dur="500"/>
                                        <p:tgtEl>
                                          <p:spTgt spid="198662">
                                            <p:txEl>
                                              <p:pRg st="0" end="0"/>
                                            </p:txEl>
                                          </p:spTgt>
                                        </p:tgtEl>
                                      </p:cBhvr>
                                    </p:animEffect>
                                  </p:childTnLst>
                                </p:cTn>
                              </p:par>
                            </p:childTnLst>
                          </p:cTn>
                        </p:par>
                        <p:par>
                          <p:cTn id="19" fill="hold" nodeType="afterGroup">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198663"/>
                                        </p:tgtEl>
                                        <p:attrNameLst>
                                          <p:attrName>style.visibility</p:attrName>
                                        </p:attrNameLst>
                                      </p:cBhvr>
                                      <p:to>
                                        <p:strVal val="visible"/>
                                      </p:to>
                                    </p:set>
                                    <p:anim calcmode="lin" valueType="num">
                                      <p:cBhvr>
                                        <p:cTn id="22" dur="1000" fill="hold"/>
                                        <p:tgtEl>
                                          <p:spTgt spid="198663"/>
                                        </p:tgtEl>
                                        <p:attrNameLst>
                                          <p:attrName>ppt_w</p:attrName>
                                        </p:attrNameLst>
                                      </p:cBhvr>
                                      <p:tavLst>
                                        <p:tav tm="0">
                                          <p:val>
                                            <p:fltVal val="0"/>
                                          </p:val>
                                        </p:tav>
                                        <p:tav tm="100000">
                                          <p:val>
                                            <p:strVal val="#ppt_w"/>
                                          </p:val>
                                        </p:tav>
                                      </p:tavLst>
                                    </p:anim>
                                    <p:anim calcmode="lin" valueType="num">
                                      <p:cBhvr>
                                        <p:cTn id="23" dur="1000" fill="hold"/>
                                        <p:tgtEl>
                                          <p:spTgt spid="198663"/>
                                        </p:tgtEl>
                                        <p:attrNameLst>
                                          <p:attrName>ppt_h</p:attrName>
                                        </p:attrNameLst>
                                      </p:cBhvr>
                                      <p:tavLst>
                                        <p:tav tm="0">
                                          <p:val>
                                            <p:fltVal val="0"/>
                                          </p:val>
                                        </p:tav>
                                        <p:tav tm="100000">
                                          <p:val>
                                            <p:strVal val="#ppt_h"/>
                                          </p:val>
                                        </p:tav>
                                      </p:tavLst>
                                    </p:anim>
                                    <p:anim calcmode="lin" valueType="num">
                                      <p:cBhvr>
                                        <p:cTn id="24" dur="1000" fill="hold"/>
                                        <p:tgtEl>
                                          <p:spTgt spid="19866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98663"/>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98664"/>
                                        </p:tgtEl>
                                        <p:attrNameLst>
                                          <p:attrName>style.visibility</p:attrName>
                                        </p:attrNameLst>
                                      </p:cBhvr>
                                      <p:to>
                                        <p:strVal val="visible"/>
                                      </p:to>
                                    </p:set>
                                    <p:animEffect transition="in" filter="wipe(up)">
                                      <p:cBhvr>
                                        <p:cTn id="29" dur="500"/>
                                        <p:tgtEl>
                                          <p:spTgt spid="198664"/>
                                        </p:tgtEl>
                                      </p:cBhvr>
                                    </p:animEffect>
                                  </p:childTnLst>
                                </p:cTn>
                              </p:par>
                            </p:childTnLst>
                          </p:cTn>
                        </p:par>
                        <p:par>
                          <p:cTn id="30" fill="hold" nodeType="afterGroup">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98665"/>
                                        </p:tgtEl>
                                        <p:attrNameLst>
                                          <p:attrName>style.visibility</p:attrName>
                                        </p:attrNameLst>
                                      </p:cBhvr>
                                      <p:to>
                                        <p:strVal val="visible"/>
                                      </p:to>
                                    </p:set>
                                    <p:anim calcmode="lin" valueType="num">
                                      <p:cBhvr additive="base">
                                        <p:cTn id="33" dur="500" fill="hold"/>
                                        <p:tgtEl>
                                          <p:spTgt spid="198665"/>
                                        </p:tgtEl>
                                        <p:attrNameLst>
                                          <p:attrName>ppt_x</p:attrName>
                                        </p:attrNameLst>
                                      </p:cBhvr>
                                      <p:tavLst>
                                        <p:tav tm="0">
                                          <p:val>
                                            <p:strVal val="1+#ppt_w/2"/>
                                          </p:val>
                                        </p:tav>
                                        <p:tav tm="100000">
                                          <p:val>
                                            <p:strVal val="#ppt_x"/>
                                          </p:val>
                                        </p:tav>
                                      </p:tavLst>
                                    </p:anim>
                                    <p:anim calcmode="lin" valueType="num">
                                      <p:cBhvr additive="base">
                                        <p:cTn id="34" dur="500" fill="hold"/>
                                        <p:tgtEl>
                                          <p:spTgt spid="1986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66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8666"/>
                                        </p:tgtEl>
                                        <p:attrNameLst>
                                          <p:attrName>style.visibility</p:attrName>
                                        </p:attrNameLst>
                                      </p:cBhvr>
                                      <p:to>
                                        <p:strVal val="visible"/>
                                      </p:to>
                                    </p:set>
                                    <p:anim calcmode="lin" valueType="num">
                                      <p:cBhvr additive="base">
                                        <p:cTn id="39" dur="500" fill="hold"/>
                                        <p:tgtEl>
                                          <p:spTgt spid="198666"/>
                                        </p:tgtEl>
                                        <p:attrNameLst>
                                          <p:attrName>ppt_x</p:attrName>
                                        </p:attrNameLst>
                                      </p:cBhvr>
                                      <p:tavLst>
                                        <p:tav tm="0">
                                          <p:val>
                                            <p:strVal val="#ppt_x"/>
                                          </p:val>
                                        </p:tav>
                                        <p:tav tm="100000">
                                          <p:val>
                                            <p:strVal val="#ppt_x"/>
                                          </p:val>
                                        </p:tav>
                                      </p:tavLst>
                                    </p:anim>
                                    <p:anim calcmode="lin" valueType="num">
                                      <p:cBhvr additive="base">
                                        <p:cTn id="40" dur="500" fill="hold"/>
                                        <p:tgtEl>
                                          <p:spTgt spid="198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autoUpdateAnimBg="0"/>
      <p:bldP spid="198661" grpId="0" animBg="1" autoUpdateAnimBg="0"/>
      <p:bldP spid="198662" grpId="0" build="p" autoUpdateAnimBg="0" advAuto="0"/>
      <p:bldP spid="198663" grpId="0" animBg="1" autoUpdateAnimBg="0"/>
      <p:bldP spid="198664" grpId="0" autoUpdateAnimBg="0"/>
      <p:bldP spid="198665" grpId="0" animBg="1" autoUpdateAnimBg="0"/>
      <p:bldP spid="19866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a:xfrm>
            <a:off x="203200" y="101600"/>
            <a:ext cx="6400800" cy="617538"/>
          </a:xfrm>
        </p:spPr>
        <p:txBody>
          <a:bodyPr/>
          <a:lstStyle/>
          <a:p>
            <a:pPr eaLnBrk="1" hangingPunct="1"/>
            <a:r>
              <a:rPr lang="en-US" altLang="zh-CN" sz="2800" smtClean="0"/>
              <a:t>4.  </a:t>
            </a:r>
            <a:r>
              <a:rPr lang="zh-CN" altLang="en-US" sz="2800" smtClean="0"/>
              <a:t>银行家算法之例 </a:t>
            </a:r>
          </a:p>
        </p:txBody>
      </p:sp>
      <p:sp>
        <p:nvSpPr>
          <p:cNvPr id="34" name="灯片编号占位符 5"/>
          <p:cNvSpPr>
            <a:spLocks noGrp="1"/>
          </p:cNvSpPr>
          <p:nvPr>
            <p:ph type="sldNum" sz="quarter" idx="12"/>
          </p:nvPr>
        </p:nvSpPr>
        <p:spPr/>
        <p:txBody>
          <a:bodyPr/>
          <a:lstStyle/>
          <a:p>
            <a:pPr>
              <a:defRPr/>
            </a:pPr>
            <a:fld id="{364A6BC6-7036-4DE7-AFC5-AB320128E081}" type="slidenum">
              <a:rPr lang="en-US" altLang="zh-CN"/>
              <a:pPr>
                <a:defRPr/>
              </a:pPr>
              <a:t>50</a:t>
            </a:fld>
            <a:endParaRPr lang="en-US" altLang="zh-CN"/>
          </a:p>
        </p:txBody>
      </p:sp>
      <p:sp>
        <p:nvSpPr>
          <p:cNvPr id="195588" name="Text Box 3"/>
          <p:cNvSpPr txBox="1">
            <a:spLocks noChangeArrowheads="1"/>
          </p:cNvSpPr>
          <p:nvPr/>
        </p:nvSpPr>
        <p:spPr bwMode="auto">
          <a:xfrm>
            <a:off x="381000" y="762000"/>
            <a:ext cx="838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latin typeface="宋体" pitchFamily="2" charset="-122"/>
              </a:rPr>
              <a:t>设系统中有</a:t>
            </a:r>
            <a:r>
              <a:rPr lang="en-US" altLang="zh-CN" sz="2000" b="1">
                <a:solidFill>
                  <a:srgbClr val="000000"/>
                </a:solidFill>
              </a:rPr>
              <a:t>5</a:t>
            </a:r>
            <a:r>
              <a:rPr lang="zh-CN" altLang="en-US" sz="2000" b="1">
                <a:solidFill>
                  <a:srgbClr val="000000"/>
                </a:solidFill>
                <a:latin typeface="宋体" pitchFamily="2" charset="-122"/>
              </a:rPr>
              <a:t>个进程</a:t>
            </a:r>
            <a:r>
              <a:rPr lang="en-US" altLang="zh-CN" sz="2000" b="1">
                <a:solidFill>
                  <a:srgbClr val="000000"/>
                </a:solidFill>
              </a:rPr>
              <a:t>{P</a:t>
            </a:r>
            <a:r>
              <a:rPr lang="en-US" altLang="zh-CN" sz="2000" b="1" baseline="-30000">
                <a:solidFill>
                  <a:srgbClr val="000000"/>
                </a:solidFill>
              </a:rPr>
              <a:t>0</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1</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2</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3</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4</a:t>
            </a:r>
            <a:r>
              <a:rPr lang="en-US" altLang="zh-CN" sz="2000" b="1">
                <a:solidFill>
                  <a:srgbClr val="000000"/>
                </a:solidFill>
              </a:rPr>
              <a:t>}</a:t>
            </a:r>
            <a:r>
              <a:rPr lang="zh-CN" altLang="en-US" sz="2000" b="1">
                <a:solidFill>
                  <a:srgbClr val="000000"/>
                </a:solidFill>
                <a:latin typeface="宋体" pitchFamily="2" charset="-122"/>
              </a:rPr>
              <a:t>和</a:t>
            </a:r>
            <a:r>
              <a:rPr lang="en-US" altLang="zh-CN" sz="2000" b="1">
                <a:solidFill>
                  <a:srgbClr val="000000"/>
                </a:solidFill>
              </a:rPr>
              <a:t>3</a:t>
            </a:r>
            <a:r>
              <a:rPr lang="zh-CN" altLang="en-US" sz="2000" b="1">
                <a:solidFill>
                  <a:srgbClr val="000000"/>
                </a:solidFill>
                <a:latin typeface="宋体" pitchFamily="2" charset="-122"/>
              </a:rPr>
              <a:t>类资源</a:t>
            </a:r>
            <a:r>
              <a:rPr lang="en-US" altLang="zh-CN" sz="2000" b="1">
                <a:solidFill>
                  <a:srgbClr val="000000"/>
                </a:solidFill>
              </a:rPr>
              <a:t>{A</a:t>
            </a:r>
            <a:r>
              <a:rPr lang="zh-CN" altLang="en-US" sz="2000" b="1">
                <a:solidFill>
                  <a:srgbClr val="000000"/>
                </a:solidFill>
                <a:latin typeface="宋体" pitchFamily="2" charset="-122"/>
              </a:rPr>
              <a:t>，</a:t>
            </a:r>
            <a:r>
              <a:rPr lang="en-US" altLang="zh-CN" sz="2000" b="1">
                <a:solidFill>
                  <a:srgbClr val="000000"/>
                </a:solidFill>
              </a:rPr>
              <a:t>B</a:t>
            </a:r>
            <a:r>
              <a:rPr lang="zh-CN" altLang="en-US" sz="2000" b="1">
                <a:solidFill>
                  <a:srgbClr val="000000"/>
                </a:solidFill>
                <a:latin typeface="宋体" pitchFamily="2" charset="-122"/>
              </a:rPr>
              <a:t>，</a:t>
            </a:r>
            <a:r>
              <a:rPr lang="en-US" altLang="zh-CN" sz="2000" b="1">
                <a:solidFill>
                  <a:srgbClr val="000000"/>
                </a:solidFill>
              </a:rPr>
              <a:t>C}</a:t>
            </a:r>
            <a:r>
              <a:rPr lang="zh-CN" altLang="en-US" sz="2000" b="1">
                <a:solidFill>
                  <a:srgbClr val="000000"/>
                </a:solidFill>
                <a:latin typeface="宋体" pitchFamily="2" charset="-122"/>
              </a:rPr>
              <a:t>，各类资源总数分别为</a:t>
            </a:r>
            <a:r>
              <a:rPr lang="en-US" altLang="zh-CN" sz="2000" b="1">
                <a:solidFill>
                  <a:srgbClr val="000000"/>
                </a:solidFill>
              </a:rPr>
              <a:t>10</a:t>
            </a:r>
            <a:r>
              <a:rPr lang="zh-CN" altLang="en-US" sz="2000" b="1">
                <a:solidFill>
                  <a:srgbClr val="000000"/>
                </a:solidFill>
                <a:latin typeface="宋体" pitchFamily="2" charset="-122"/>
              </a:rPr>
              <a:t>、</a:t>
            </a:r>
            <a:r>
              <a:rPr lang="en-US" altLang="zh-CN" sz="2000" b="1">
                <a:solidFill>
                  <a:srgbClr val="000000"/>
                </a:solidFill>
              </a:rPr>
              <a:t>5</a:t>
            </a:r>
            <a:r>
              <a:rPr lang="zh-CN" altLang="en-US" sz="2000" b="1">
                <a:solidFill>
                  <a:srgbClr val="000000"/>
                </a:solidFill>
                <a:latin typeface="宋体" pitchFamily="2" charset="-122"/>
              </a:rPr>
              <a:t>、</a:t>
            </a:r>
            <a:r>
              <a:rPr lang="en-US" altLang="zh-CN" sz="2000" b="1">
                <a:solidFill>
                  <a:srgbClr val="000000"/>
                </a:solidFill>
              </a:rPr>
              <a:t>7</a:t>
            </a:r>
            <a:r>
              <a:rPr lang="zh-CN" altLang="en-US" sz="2000" b="1">
                <a:solidFill>
                  <a:srgbClr val="000000"/>
                </a:solidFill>
                <a:latin typeface="宋体" pitchFamily="2" charset="-122"/>
              </a:rPr>
              <a:t>，在</a:t>
            </a:r>
            <a:r>
              <a:rPr lang="en-US" altLang="zh-CN" sz="2000" b="1">
                <a:solidFill>
                  <a:srgbClr val="000000"/>
                </a:solidFill>
              </a:rPr>
              <a:t>T</a:t>
            </a:r>
            <a:r>
              <a:rPr lang="en-US" altLang="zh-CN" sz="2000" b="1" baseline="-30000">
                <a:solidFill>
                  <a:srgbClr val="000000"/>
                </a:solidFill>
              </a:rPr>
              <a:t>0</a:t>
            </a:r>
            <a:r>
              <a:rPr lang="zh-CN" altLang="en-US" sz="2000" b="1">
                <a:solidFill>
                  <a:srgbClr val="000000"/>
                </a:solidFill>
                <a:latin typeface="宋体" pitchFamily="2" charset="-122"/>
              </a:rPr>
              <a:t>时刻的资源分配情况如下表所示：</a:t>
            </a:r>
            <a:r>
              <a:rPr lang="zh-CN" altLang="en-US" b="1">
                <a:solidFill>
                  <a:srgbClr val="000000"/>
                </a:solidFill>
              </a:rPr>
              <a:t> </a:t>
            </a:r>
          </a:p>
        </p:txBody>
      </p:sp>
      <p:graphicFrame>
        <p:nvGraphicFramePr>
          <p:cNvPr id="268292" name="Group 4"/>
          <p:cNvGraphicFramePr>
            <a:graphicFrameLocks noGrp="1"/>
          </p:cNvGraphicFramePr>
          <p:nvPr/>
        </p:nvGraphicFramePr>
        <p:xfrm>
          <a:off x="457200" y="1625600"/>
          <a:ext cx="8382000" cy="2748260"/>
        </p:xfrm>
        <a:graphic>
          <a:graphicData uri="http://schemas.openxmlformats.org/drawingml/2006/table">
            <a:tbl>
              <a:tblPr/>
              <a:tblGrid>
                <a:gridCol w="1676400"/>
                <a:gridCol w="1676400"/>
                <a:gridCol w="1676400"/>
                <a:gridCol w="1676400"/>
                <a:gridCol w="1676400"/>
              </a:tblGrid>
              <a:tr h="716197">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Max</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Available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1766">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9   0   2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4   3   3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3   0   2</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0   2   0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3   3   2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2   3   0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68312" name="Text Box 24"/>
          <p:cNvSpPr txBox="1">
            <a:spLocks noChangeArrowheads="1"/>
          </p:cNvSpPr>
          <p:nvPr/>
        </p:nvSpPr>
        <p:spPr bwMode="auto">
          <a:xfrm>
            <a:off x="174978" y="4598932"/>
            <a:ext cx="558800" cy="2095500"/>
          </a:xfrm>
          <a:prstGeom prst="rect">
            <a:avLst/>
          </a:prstGeom>
          <a:gradFill rotWithShape="0">
            <a:gsLst>
              <a:gs pos="0">
                <a:srgbClr val="FF99FF"/>
              </a:gs>
              <a:gs pos="100000">
                <a:schemeClr val="bg1"/>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黑体" pitchFamily="2" charset="-122"/>
                <a:ea typeface="黑体" pitchFamily="2" charset="-122"/>
              </a:rPr>
              <a:t> </a:t>
            </a:r>
            <a:r>
              <a:rPr lang="zh-CN" altLang="en-US" b="1">
                <a:solidFill>
                  <a:srgbClr val="0000FF"/>
                </a:solidFill>
                <a:latin typeface="黑体" pitchFamily="2" charset="-122"/>
                <a:ea typeface="黑体" pitchFamily="2" charset="-122"/>
              </a:rPr>
              <a:t>回答问题： </a:t>
            </a:r>
          </a:p>
        </p:txBody>
      </p:sp>
      <p:sp>
        <p:nvSpPr>
          <p:cNvPr id="268313" name="Text Box 25"/>
          <p:cNvSpPr txBox="1">
            <a:spLocks noChangeArrowheads="1"/>
          </p:cNvSpPr>
          <p:nvPr/>
        </p:nvSpPr>
        <p:spPr bwMode="auto">
          <a:xfrm>
            <a:off x="838200" y="4711700"/>
            <a:ext cx="83058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T</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时刻系统是否安全，为什么？</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），分析系统是否可同意请求。</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5</a:t>
            </a:r>
            <a:r>
              <a:rPr lang="zh-CN" altLang="en-US" sz="1800" b="1" dirty="0">
                <a:solidFill>
                  <a:srgbClr val="000000"/>
                </a:solidFill>
                <a:latin typeface="Times New Roman" pitchFamily="18" charset="0"/>
              </a:rPr>
              <a:t>）在（</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）中，如果</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），系统是否可同意请求。   </a:t>
            </a:r>
          </a:p>
        </p:txBody>
      </p:sp>
      <p:grpSp>
        <p:nvGrpSpPr>
          <p:cNvPr id="268314" name="Group 26"/>
          <p:cNvGrpSpPr>
            <a:grpSpLocks/>
          </p:cNvGrpSpPr>
          <p:nvPr/>
        </p:nvGrpSpPr>
        <p:grpSpPr bwMode="auto">
          <a:xfrm>
            <a:off x="432308" y="1530174"/>
            <a:ext cx="1747838" cy="773112"/>
            <a:chOff x="288" y="1059"/>
            <a:chExt cx="1101" cy="487"/>
          </a:xfrm>
        </p:grpSpPr>
        <p:sp>
          <p:nvSpPr>
            <p:cNvPr id="195613" name="Line 27"/>
            <p:cNvSpPr>
              <a:spLocks noChangeShapeType="1"/>
            </p:cNvSpPr>
            <p:nvPr/>
          </p:nvSpPr>
          <p:spPr bwMode="auto">
            <a:xfrm>
              <a:off x="288" y="1104"/>
              <a:ext cx="105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195614" name="Text Box 28"/>
            <p:cNvSpPr txBox="1">
              <a:spLocks noChangeArrowheads="1"/>
            </p:cNvSpPr>
            <p:nvPr/>
          </p:nvSpPr>
          <p:spPr bwMode="auto">
            <a:xfrm>
              <a:off x="288" y="129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195615" name="Text Box 29"/>
            <p:cNvSpPr txBox="1">
              <a:spLocks noChangeArrowheads="1"/>
            </p:cNvSpPr>
            <p:nvPr/>
          </p:nvSpPr>
          <p:spPr bwMode="auto">
            <a:xfrm>
              <a:off x="1097" y="1223"/>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况</a:t>
              </a:r>
            </a:p>
          </p:txBody>
        </p:sp>
        <p:sp>
          <p:nvSpPr>
            <p:cNvPr id="195616" name="Text Box 30"/>
            <p:cNvSpPr txBox="1">
              <a:spLocks noChangeArrowheads="1"/>
            </p:cNvSpPr>
            <p:nvPr/>
          </p:nvSpPr>
          <p:spPr bwMode="auto">
            <a:xfrm>
              <a:off x="632" y="1059"/>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资</a:t>
              </a:r>
            </a:p>
          </p:txBody>
        </p:sp>
        <p:sp>
          <p:nvSpPr>
            <p:cNvPr id="195617" name="Text Box 31"/>
            <p:cNvSpPr txBox="1">
              <a:spLocks noChangeArrowheads="1"/>
            </p:cNvSpPr>
            <p:nvPr/>
          </p:nvSpPr>
          <p:spPr bwMode="auto">
            <a:xfrm>
              <a:off x="789" y="1106"/>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源</a:t>
              </a:r>
            </a:p>
          </p:txBody>
        </p:sp>
        <p:sp>
          <p:nvSpPr>
            <p:cNvPr id="195618" name="Text Box 32"/>
            <p:cNvSpPr txBox="1">
              <a:spLocks noChangeArrowheads="1"/>
            </p:cNvSpPr>
            <p:nvPr/>
          </p:nvSpPr>
          <p:spPr bwMode="auto">
            <a:xfrm>
              <a:off x="947" y="1161"/>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情</a:t>
              </a:r>
            </a:p>
          </p:txBody>
        </p:sp>
      </p:grpSp>
    </p:spTree>
    <p:extLst>
      <p:ext uri="{BB962C8B-B14F-4D97-AF65-F5344CB8AC3E}">
        <p14:creationId xmlns:p14="http://schemas.microsoft.com/office/powerpoint/2010/main" val="2252306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0-#ppt_w/2"/>
                                          </p:val>
                                        </p:tav>
                                        <p:tav tm="100000">
                                          <p:val>
                                            <p:strVal val="#ppt_x"/>
                                          </p:val>
                                        </p:tav>
                                      </p:tavLst>
                                    </p:anim>
                                    <p:anim calcmode="lin" valueType="num">
                                      <p:cBhvr additive="base">
                                        <p:cTn id="8" dur="500" fill="hold"/>
                                        <p:tgtEl>
                                          <p:spTgt spid="2682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6831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8312"/>
                                        </p:tgtEl>
                                        <p:attrNameLst>
                                          <p:attrName>style.visibility</p:attrName>
                                        </p:attrNameLst>
                                      </p:cBhvr>
                                      <p:to>
                                        <p:strVal val="visible"/>
                                      </p:to>
                                    </p:set>
                                    <p:anim calcmode="lin" valueType="num">
                                      <p:cBhvr additive="base">
                                        <p:cTn id="16" dur="500" fill="hold"/>
                                        <p:tgtEl>
                                          <p:spTgt spid="268312"/>
                                        </p:tgtEl>
                                        <p:attrNameLst>
                                          <p:attrName>ppt_x</p:attrName>
                                        </p:attrNameLst>
                                      </p:cBhvr>
                                      <p:tavLst>
                                        <p:tav tm="0">
                                          <p:val>
                                            <p:strVal val="0-#ppt_w/2"/>
                                          </p:val>
                                        </p:tav>
                                        <p:tav tm="100000">
                                          <p:val>
                                            <p:strVal val="#ppt_x"/>
                                          </p:val>
                                        </p:tav>
                                      </p:tavLst>
                                    </p:anim>
                                    <p:anim calcmode="lin" valueType="num">
                                      <p:cBhvr additive="base">
                                        <p:cTn id="17" dur="500" fill="hold"/>
                                        <p:tgtEl>
                                          <p:spTgt spid="2683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8313">
                                            <p:txEl>
                                              <p:pRg st="0" end="0"/>
                                            </p:txEl>
                                          </p:spTgt>
                                        </p:tgtEl>
                                        <p:attrNameLst>
                                          <p:attrName>style.visibility</p:attrName>
                                        </p:attrNameLst>
                                      </p:cBhvr>
                                      <p:to>
                                        <p:strVal val="visible"/>
                                      </p:to>
                                    </p:set>
                                    <p:animEffect transition="in" filter="wipe(up)">
                                      <p:cBhvr>
                                        <p:cTn id="22" dur="500"/>
                                        <p:tgtEl>
                                          <p:spTgt spid="26831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8313">
                                            <p:txEl>
                                              <p:pRg st="1" end="1"/>
                                            </p:txEl>
                                          </p:spTgt>
                                        </p:tgtEl>
                                        <p:attrNameLst>
                                          <p:attrName>style.visibility</p:attrName>
                                        </p:attrNameLst>
                                      </p:cBhvr>
                                      <p:to>
                                        <p:strVal val="visible"/>
                                      </p:to>
                                    </p:set>
                                    <p:animEffect transition="in" filter="wipe(up)">
                                      <p:cBhvr>
                                        <p:cTn id="27" dur="500"/>
                                        <p:tgtEl>
                                          <p:spTgt spid="26831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8313">
                                            <p:txEl>
                                              <p:pRg st="2" end="2"/>
                                            </p:txEl>
                                          </p:spTgt>
                                        </p:tgtEl>
                                        <p:attrNameLst>
                                          <p:attrName>style.visibility</p:attrName>
                                        </p:attrNameLst>
                                      </p:cBhvr>
                                      <p:to>
                                        <p:strVal val="visible"/>
                                      </p:to>
                                    </p:set>
                                    <p:animEffect transition="in" filter="wipe(up)">
                                      <p:cBhvr>
                                        <p:cTn id="32" dur="500"/>
                                        <p:tgtEl>
                                          <p:spTgt spid="26831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8313">
                                            <p:txEl>
                                              <p:pRg st="3" end="3"/>
                                            </p:txEl>
                                          </p:spTgt>
                                        </p:tgtEl>
                                        <p:attrNameLst>
                                          <p:attrName>style.visibility</p:attrName>
                                        </p:attrNameLst>
                                      </p:cBhvr>
                                      <p:to>
                                        <p:strVal val="visible"/>
                                      </p:to>
                                    </p:set>
                                    <p:animEffect transition="in" filter="wipe(up)">
                                      <p:cBhvr>
                                        <p:cTn id="37" dur="500"/>
                                        <p:tgtEl>
                                          <p:spTgt spid="268313">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8313">
                                            <p:txEl>
                                              <p:pRg st="4" end="4"/>
                                            </p:txEl>
                                          </p:spTgt>
                                        </p:tgtEl>
                                        <p:attrNameLst>
                                          <p:attrName>style.visibility</p:attrName>
                                        </p:attrNameLst>
                                      </p:cBhvr>
                                      <p:to>
                                        <p:strVal val="visible"/>
                                      </p:to>
                                    </p:set>
                                    <p:animEffect transition="in" filter="wipe(up)">
                                      <p:cBhvr>
                                        <p:cTn id="42" dur="500"/>
                                        <p:tgtEl>
                                          <p:spTgt spid="2683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2" grpId="0" animBg="1" autoUpdateAnimBg="0"/>
      <p:bldP spid="26831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51</a:t>
            </a:fld>
            <a:endParaRPr lang="en-US" altLang="zh-CN"/>
          </a:p>
        </p:txBody>
      </p:sp>
      <p:graphicFrame>
        <p:nvGraphicFramePr>
          <p:cNvPr id="269315" name="Group 3"/>
          <p:cNvGraphicFramePr>
            <a:graphicFrameLocks noGrp="1"/>
          </p:cNvGraphicFramePr>
          <p:nvPr/>
        </p:nvGraphicFramePr>
        <p:xfrm>
          <a:off x="38100" y="3835400"/>
          <a:ext cx="8980488" cy="2697460"/>
        </p:xfrm>
        <a:graphic>
          <a:graphicData uri="http://schemas.openxmlformats.org/drawingml/2006/table">
            <a:tbl>
              <a:tblPr/>
              <a:tblGrid>
                <a:gridCol w="1452563"/>
                <a:gridCol w="1277937"/>
                <a:gridCol w="1428750"/>
                <a:gridCol w="1477963"/>
                <a:gridCol w="2316162"/>
                <a:gridCol w="1027113"/>
              </a:tblGrid>
              <a:tr h="77714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Work+Available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20014">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7   4   5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10  4   7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10    4     7</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10    5     7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69338" name="Group 26"/>
          <p:cNvGrpSpPr>
            <a:grpSpLocks/>
          </p:cNvGrpSpPr>
          <p:nvPr/>
        </p:nvGrpSpPr>
        <p:grpSpPr bwMode="auto">
          <a:xfrm>
            <a:off x="25400" y="3827463"/>
            <a:ext cx="1557338" cy="760412"/>
            <a:chOff x="16" y="1715"/>
            <a:chExt cx="981" cy="479"/>
          </a:xfrm>
        </p:grpSpPr>
        <p:sp>
          <p:nvSpPr>
            <p:cNvPr id="196638"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196639" name="Group 28"/>
            <p:cNvGrpSpPr>
              <a:grpSpLocks/>
            </p:cNvGrpSpPr>
            <p:nvPr/>
          </p:nvGrpSpPr>
          <p:grpSpPr bwMode="auto">
            <a:xfrm>
              <a:off x="72" y="1715"/>
              <a:ext cx="925" cy="479"/>
              <a:chOff x="72" y="1715"/>
              <a:chExt cx="925" cy="479"/>
            </a:xfrm>
          </p:grpSpPr>
          <p:sp>
            <p:nvSpPr>
              <p:cNvPr id="196640"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196641"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196642"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资</a:t>
                </a:r>
              </a:p>
            </p:txBody>
          </p:sp>
          <p:sp>
            <p:nvSpPr>
              <p:cNvPr id="196643"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196644"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情</a:t>
                </a:r>
              </a:p>
            </p:txBody>
          </p:sp>
        </p:grpSp>
      </p:grpSp>
      <p:sp>
        <p:nvSpPr>
          <p:cNvPr id="269346" name="Text Box 34"/>
          <p:cNvSpPr txBox="1">
            <a:spLocks noChangeArrowheads="1"/>
          </p:cNvSpPr>
          <p:nvPr/>
        </p:nvSpPr>
        <p:spPr bwMode="auto">
          <a:xfrm>
            <a:off x="312738" y="1988840"/>
            <a:ext cx="84804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利用安全性算法对</a:t>
            </a:r>
            <a:r>
              <a:rPr lang="en-US" altLang="zh-CN" sz="2800" b="1">
                <a:solidFill>
                  <a:srgbClr val="000066"/>
                </a:solidFill>
                <a:latin typeface="Times New Roman" pitchFamily="18" charset="0"/>
                <a:ea typeface="楷体_GB2312" pitchFamily="49" charset="-122"/>
              </a:rPr>
              <a:t>T</a:t>
            </a:r>
            <a:r>
              <a:rPr lang="en-US" altLang="zh-CN" sz="2800" b="1" baseline="-18000">
                <a:solidFill>
                  <a:srgbClr val="000066"/>
                </a:solidFill>
                <a:latin typeface="Times New Roman" pitchFamily="18" charset="0"/>
                <a:ea typeface="楷体_GB2312" pitchFamily="49" charset="-122"/>
              </a:rPr>
              <a:t>0</a:t>
            </a:r>
            <a:r>
              <a:rPr lang="zh-CN" altLang="en-US" sz="2800" b="1">
                <a:solidFill>
                  <a:srgbClr val="000066"/>
                </a:solidFill>
                <a:latin typeface="Times New Roman" pitchFamily="18" charset="0"/>
                <a:ea typeface="楷体_GB2312" pitchFamily="49" charset="-122"/>
              </a:rPr>
              <a:t>时刻的资源分配情况进行分析</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见下表</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可知，在</a:t>
            </a:r>
            <a:r>
              <a:rPr lang="en-US" altLang="zh-CN" sz="2800" b="1">
                <a:solidFill>
                  <a:srgbClr val="000066"/>
                </a:solidFill>
                <a:latin typeface="Times New Roman" pitchFamily="18" charset="0"/>
                <a:ea typeface="楷体_GB2312" pitchFamily="49" charset="-122"/>
              </a:rPr>
              <a:t>T</a:t>
            </a:r>
            <a:r>
              <a:rPr lang="en-US" altLang="zh-CN" sz="2800" b="1" baseline="-18000">
                <a:solidFill>
                  <a:srgbClr val="000066"/>
                </a:solidFill>
                <a:latin typeface="Times New Roman" pitchFamily="18" charset="0"/>
                <a:ea typeface="楷体_GB2312" pitchFamily="49" charset="-122"/>
              </a:rPr>
              <a:t>0</a:t>
            </a:r>
            <a:r>
              <a:rPr lang="zh-CN" altLang="en-US" sz="2800" b="1">
                <a:solidFill>
                  <a:srgbClr val="000066"/>
                </a:solidFill>
                <a:latin typeface="Times New Roman" pitchFamily="18" charset="0"/>
                <a:ea typeface="楷体_GB2312" pitchFamily="49" charset="-122"/>
              </a:rPr>
              <a:t>时刻存在着一个安全序列</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1</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3</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4</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2</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0</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，故系统是安全的。</a:t>
            </a:r>
          </a:p>
        </p:txBody>
      </p:sp>
    </p:spTree>
    <p:extLst>
      <p:ext uri="{BB962C8B-B14F-4D97-AF65-F5344CB8AC3E}">
        <p14:creationId xmlns:p14="http://schemas.microsoft.com/office/powerpoint/2010/main" val="632935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46"/>
                                        </p:tgtEl>
                                        <p:attrNameLst>
                                          <p:attrName>style.visibility</p:attrName>
                                        </p:attrNameLst>
                                      </p:cBhvr>
                                      <p:to>
                                        <p:strVal val="visible"/>
                                      </p:to>
                                    </p:set>
                                    <p:anim calcmode="lin" valueType="num">
                                      <p:cBhvr additive="base">
                                        <p:cTn id="7" dur="500" fill="hold"/>
                                        <p:tgtEl>
                                          <p:spTgt spid="269346"/>
                                        </p:tgtEl>
                                        <p:attrNameLst>
                                          <p:attrName>ppt_x</p:attrName>
                                        </p:attrNameLst>
                                      </p:cBhvr>
                                      <p:tavLst>
                                        <p:tav tm="0">
                                          <p:val>
                                            <p:strVal val="0-#ppt_w/2"/>
                                          </p:val>
                                        </p:tav>
                                        <p:tav tm="100000">
                                          <p:val>
                                            <p:strVal val="#ppt_x"/>
                                          </p:val>
                                        </p:tav>
                                      </p:tavLst>
                                    </p:anim>
                                    <p:anim calcmode="lin" valueType="num">
                                      <p:cBhvr additive="base">
                                        <p:cTn id="8" dur="500" fill="hold"/>
                                        <p:tgtEl>
                                          <p:spTgt spid="269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9315"/>
                                        </p:tgtEl>
                                        <p:attrNameLst>
                                          <p:attrName>style.visibility</p:attrName>
                                        </p:attrNameLst>
                                      </p:cBhvr>
                                      <p:to>
                                        <p:strVal val="visible"/>
                                      </p:to>
                                    </p:set>
                                    <p:anim calcmode="lin" valueType="num">
                                      <p:cBhvr additive="base">
                                        <p:cTn id="13" dur="500" fill="hold"/>
                                        <p:tgtEl>
                                          <p:spTgt spid="269315"/>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6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DF6181A2-FF4F-4F87-9392-34E8E88823A9}" type="slidenum">
              <a:rPr lang="en-US" altLang="zh-CN"/>
              <a:pPr>
                <a:defRPr/>
              </a:pPr>
              <a:t>52</a:t>
            </a:fld>
            <a:endParaRPr lang="en-US" altLang="zh-CN"/>
          </a:p>
        </p:txBody>
      </p:sp>
      <p:sp>
        <p:nvSpPr>
          <p:cNvPr id="270338" name="Text Box 2"/>
          <p:cNvSpPr txBox="1">
            <a:spLocks noChangeArrowheads="1"/>
          </p:cNvSpPr>
          <p:nvPr/>
        </p:nvSpPr>
        <p:spPr bwMode="auto">
          <a:xfrm>
            <a:off x="376238" y="203200"/>
            <a:ext cx="8529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P</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发出请求向量</a:t>
            </a:r>
            <a:r>
              <a:rPr lang="en-US" altLang="zh-CN" sz="2800" b="1" dirty="0">
                <a:solidFill>
                  <a:srgbClr val="000000"/>
                </a:solidFill>
                <a:latin typeface="Times New Roman" pitchFamily="18" charset="0"/>
              </a:rPr>
              <a:t>Request</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），按银行家算法，分析系统是否可同意请求</a:t>
            </a:r>
            <a:r>
              <a:rPr lang="zh-CN" altLang="en-US" sz="2800" b="1" dirty="0" smtClean="0">
                <a:solidFill>
                  <a:srgbClr val="000000"/>
                </a:solidFill>
                <a:latin typeface="Times New Roman" pitchFamily="18" charset="0"/>
              </a:rPr>
              <a:t>。</a:t>
            </a:r>
            <a:endParaRPr lang="en-US" altLang="zh-CN" sz="2800" b="1" dirty="0">
              <a:solidFill>
                <a:srgbClr val="000066"/>
              </a:solidFill>
              <a:latin typeface="Times New Roman" pitchFamily="18" charset="0"/>
            </a:endParaRPr>
          </a:p>
        </p:txBody>
      </p:sp>
      <p:sp>
        <p:nvSpPr>
          <p:cNvPr id="197636" name="Text Box 3"/>
          <p:cNvSpPr txBox="1">
            <a:spLocks noChangeArrowheads="1"/>
          </p:cNvSpPr>
          <p:nvPr/>
        </p:nvSpPr>
        <p:spPr bwMode="auto">
          <a:xfrm>
            <a:off x="482600" y="1130300"/>
            <a:ext cx="8166100"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(1,0,2)≤Need</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(1,2,2)</a:t>
            </a:r>
          </a:p>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(1,0,2)≤Available(3,3,2)</a:t>
            </a: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系统先假定可为</a:t>
            </a:r>
            <a:r>
              <a:rPr lang="en-US" altLang="zh-CN" sz="2600" b="1" dirty="0">
                <a:solidFill>
                  <a:srgbClr val="000000"/>
                </a:solidFill>
                <a:latin typeface="Times New Roman" pitchFamily="18" charset="0"/>
              </a:rPr>
              <a:t>P1</a:t>
            </a:r>
            <a:r>
              <a:rPr lang="zh-CN" altLang="en-US" sz="2600" b="1" dirty="0">
                <a:solidFill>
                  <a:srgbClr val="000000"/>
                </a:solidFill>
                <a:latin typeface="Times New Roman" pitchFamily="18" charset="0"/>
              </a:rPr>
              <a:t>分配资源，并修改</a:t>
            </a:r>
            <a:r>
              <a:rPr lang="en-US" altLang="zh-CN" sz="2600" b="1" dirty="0">
                <a:solidFill>
                  <a:srgbClr val="000000"/>
                </a:solidFill>
                <a:latin typeface="Times New Roman" pitchFamily="18" charset="0"/>
              </a:rPr>
              <a:t>Available, Allocation1</a:t>
            </a:r>
            <a:r>
              <a:rPr lang="zh-CN" altLang="en-US" sz="2600" b="1" dirty="0">
                <a:solidFill>
                  <a:srgbClr val="000000"/>
                </a:solidFill>
                <a:latin typeface="Times New Roman" pitchFamily="18" charset="0"/>
              </a:rPr>
              <a:t>和</a:t>
            </a:r>
            <a:r>
              <a:rPr lang="en-US" altLang="zh-CN" sz="2600" b="1" dirty="0">
                <a:solidFill>
                  <a:srgbClr val="000000"/>
                </a:solidFill>
                <a:latin typeface="Times New Roman" pitchFamily="18" charset="0"/>
              </a:rPr>
              <a:t>Need1</a:t>
            </a:r>
            <a:r>
              <a:rPr lang="zh-CN" altLang="en-US" sz="2600" b="1" dirty="0">
                <a:solidFill>
                  <a:srgbClr val="000000"/>
                </a:solidFill>
                <a:latin typeface="Times New Roman" pitchFamily="18" charset="0"/>
              </a:rPr>
              <a:t>向量，由此形成资源变化情况如图</a:t>
            </a:r>
            <a:r>
              <a:rPr lang="en-US" altLang="zh-CN" sz="2600" b="1" dirty="0">
                <a:solidFill>
                  <a:srgbClr val="000000"/>
                </a:solidFill>
                <a:latin typeface="Times New Roman" pitchFamily="18" charset="0"/>
              </a:rPr>
              <a:t>3-15</a:t>
            </a:r>
            <a:r>
              <a:rPr lang="zh-CN" altLang="en-US" sz="2600" b="1" dirty="0">
                <a:solidFill>
                  <a:srgbClr val="000000"/>
                </a:solidFill>
                <a:latin typeface="Times New Roman" pitchFamily="18" charset="0"/>
              </a:rPr>
              <a:t>中圆括号所示。</a:t>
            </a: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再利用安全性算法检查此时系统是否安全。如图</a:t>
            </a:r>
            <a:r>
              <a:rPr lang="en-US" altLang="zh-CN" sz="2600" b="1" dirty="0">
                <a:solidFill>
                  <a:srgbClr val="000000"/>
                </a:solidFill>
                <a:latin typeface="Times New Roman" pitchFamily="18" charset="0"/>
              </a:rPr>
              <a:t>3-17</a:t>
            </a:r>
            <a:r>
              <a:rPr lang="zh-CN" altLang="en-US" sz="2600" b="1" dirty="0">
                <a:solidFill>
                  <a:srgbClr val="000000"/>
                </a:solidFill>
                <a:latin typeface="Times New Roman" pitchFamily="18" charset="0"/>
              </a:rPr>
              <a:t>所示。</a:t>
            </a:r>
          </a:p>
        </p:txBody>
      </p:sp>
      <p:sp>
        <p:nvSpPr>
          <p:cNvPr id="197637" name="Text Box 4"/>
          <p:cNvSpPr txBox="1">
            <a:spLocks noChangeArrowheads="1"/>
          </p:cNvSpPr>
          <p:nvPr/>
        </p:nvSpPr>
        <p:spPr bwMode="auto">
          <a:xfrm>
            <a:off x="482600" y="4229100"/>
            <a:ext cx="810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即存在安全序列</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1</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3</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4</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2</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0</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，故系统是安全的，可以立即将</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所申请的资源分配给它。</a:t>
            </a:r>
          </a:p>
        </p:txBody>
      </p:sp>
      <p:sp>
        <p:nvSpPr>
          <p:cNvPr id="197638" name="Text Box 5"/>
          <p:cNvSpPr txBox="1">
            <a:spLocks noChangeArrowheads="1"/>
          </p:cNvSpPr>
          <p:nvPr/>
        </p:nvSpPr>
        <p:spPr bwMode="auto">
          <a:xfrm>
            <a:off x="685800" y="5448300"/>
            <a:ext cx="7569200" cy="955675"/>
          </a:xfrm>
          <a:prstGeom prst="rect">
            <a:avLst/>
          </a:prstGeom>
          <a:gradFill rotWithShape="1">
            <a:gsLst>
              <a:gs pos="0">
                <a:srgbClr val="33CCFF"/>
              </a:gs>
              <a:gs pos="50000">
                <a:srgbClr val="FFFFCC"/>
              </a:gs>
              <a:gs pos="100000">
                <a:srgbClr val="33CCFF"/>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实际上，</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中的安全序列中的第一个进程就是</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，当然对</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的请求可以满足。</a:t>
            </a:r>
          </a:p>
        </p:txBody>
      </p:sp>
    </p:spTree>
    <p:extLst>
      <p:ext uri="{BB962C8B-B14F-4D97-AF65-F5344CB8AC3E}">
        <p14:creationId xmlns:p14="http://schemas.microsoft.com/office/powerpoint/2010/main" val="108520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6426543-632F-4C29-8E54-B1887E920565}" type="slidenum">
              <a:rPr lang="en-US" altLang="zh-CN"/>
              <a:pPr>
                <a:defRPr/>
              </a:pPr>
              <a:t>53</a:t>
            </a:fld>
            <a:endParaRPr lang="en-US" altLang="zh-CN"/>
          </a:p>
        </p:txBody>
      </p:sp>
      <p:sp>
        <p:nvSpPr>
          <p:cNvPr id="198659" name="Text Box 2"/>
          <p:cNvSpPr txBox="1">
            <a:spLocks noChangeArrowheads="1"/>
          </p:cNvSpPr>
          <p:nvPr/>
        </p:nvSpPr>
        <p:spPr bwMode="auto">
          <a:xfrm>
            <a:off x="393700" y="381000"/>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3</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t>
            </a:r>
            <a:r>
              <a:rPr lang="zh-CN" altLang="en-US" sz="2800" b="1">
                <a:solidFill>
                  <a:srgbClr val="000000"/>
                </a:solidFill>
                <a:latin typeface="Times New Roman" pitchFamily="18" charset="0"/>
              </a:rPr>
              <a:t>，按银行家算法，分析系统是否可同意请求。</a:t>
            </a:r>
          </a:p>
        </p:txBody>
      </p:sp>
      <p:grpSp>
        <p:nvGrpSpPr>
          <p:cNvPr id="198660" name="Group 3"/>
          <p:cNvGrpSpPr>
            <a:grpSpLocks/>
          </p:cNvGrpSpPr>
          <p:nvPr/>
        </p:nvGrpSpPr>
        <p:grpSpPr bwMode="auto">
          <a:xfrm>
            <a:off x="622300" y="1358900"/>
            <a:ext cx="7937500" cy="989013"/>
            <a:chOff x="392" y="952"/>
            <a:chExt cx="5000" cy="623"/>
          </a:xfrm>
        </p:grpSpPr>
        <p:sp>
          <p:nvSpPr>
            <p:cNvPr id="198663" name="Text Box 4"/>
            <p:cNvSpPr txBox="1">
              <a:spLocks noChangeArrowheads="1"/>
            </p:cNvSpPr>
            <p:nvPr/>
          </p:nvSpPr>
          <p:spPr bwMode="auto">
            <a:xfrm>
              <a:off x="392" y="952"/>
              <a:ext cx="5000"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FF"/>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(3,3,0)≤Need</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(4,3,1)</a:t>
              </a:r>
            </a:p>
            <a:p>
              <a:pPr eaLnBrk="1" fontAlgn="base" hangingPunct="1">
                <a:spcBef>
                  <a:spcPct val="10000"/>
                </a:spcBef>
                <a:spcAft>
                  <a:spcPct val="0"/>
                </a:spcAft>
                <a:buClr>
                  <a:srgbClr val="0000FF"/>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(3,3,0)≤Available(2,3,0)</a:t>
              </a:r>
              <a:r>
                <a:rPr lang="zh-CN" altLang="en-US" sz="2800" b="1">
                  <a:solidFill>
                    <a:srgbClr val="000000"/>
                  </a:solidFill>
                  <a:latin typeface="Times New Roman" pitchFamily="18" charset="0"/>
                </a:rPr>
                <a:t>，让</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等待。</a:t>
              </a:r>
            </a:p>
          </p:txBody>
        </p:sp>
        <p:sp>
          <p:nvSpPr>
            <p:cNvPr id="198664" name="Line 5"/>
            <p:cNvSpPr>
              <a:spLocks noChangeShapeType="1"/>
            </p:cNvSpPr>
            <p:nvPr/>
          </p:nvSpPr>
          <p:spPr bwMode="auto">
            <a:xfrm>
              <a:off x="2245" y="1288"/>
              <a:ext cx="0" cy="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sp>
        <p:nvSpPr>
          <p:cNvPr id="198661" name="Text Box 6"/>
          <p:cNvSpPr txBox="1">
            <a:spLocks noChangeArrowheads="1"/>
          </p:cNvSpPr>
          <p:nvPr/>
        </p:nvSpPr>
        <p:spPr bwMode="auto">
          <a:xfrm>
            <a:off x="393700" y="2565400"/>
            <a:ext cx="817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4</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30000">
                <a:solidFill>
                  <a:srgbClr val="000000"/>
                </a:solidFill>
                <a:latin typeface="Times New Roman" pitchFamily="18" charset="0"/>
              </a:rPr>
              <a:t>0</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30000">
                <a:solidFill>
                  <a:srgbClr val="000000"/>
                </a:solidFill>
                <a:latin typeface="Times New Roman" pitchFamily="18" charset="0"/>
              </a:rPr>
              <a:t>4</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2</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a:t>
            </a:r>
            <a:r>
              <a:rPr lang="zh-CN" altLang="en-US" sz="2800" b="1">
                <a:solidFill>
                  <a:srgbClr val="000000"/>
                </a:solidFill>
              </a:rPr>
              <a:t>按银行家算法，</a:t>
            </a:r>
            <a:r>
              <a:rPr lang="zh-CN" altLang="en-US" sz="2800" b="1">
                <a:solidFill>
                  <a:srgbClr val="000000"/>
                </a:solidFill>
                <a:latin typeface="Times New Roman" pitchFamily="18" charset="0"/>
              </a:rPr>
              <a:t>分析系统是否可同意请求。</a:t>
            </a:r>
          </a:p>
        </p:txBody>
      </p:sp>
      <p:sp>
        <p:nvSpPr>
          <p:cNvPr id="198662" name="Text Box 7"/>
          <p:cNvSpPr txBox="1">
            <a:spLocks noChangeArrowheads="1"/>
          </p:cNvSpPr>
          <p:nvPr/>
        </p:nvSpPr>
        <p:spPr bwMode="auto">
          <a:xfrm>
            <a:off x="509588" y="3570288"/>
            <a:ext cx="79375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00"/>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(0,2,0)≤Need</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(7,4,3)</a:t>
            </a:r>
          </a:p>
          <a:p>
            <a:pPr eaLnBrk="1" fontAlgn="base" hangingPunct="1">
              <a:spcBef>
                <a:spcPct val="10000"/>
              </a:spcBef>
              <a:spcAft>
                <a:spcPct val="0"/>
              </a:spcAft>
              <a:buClr>
                <a:srgbClr val="000000"/>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(3,3,0)≤Available(2,3,0)</a:t>
            </a:r>
          </a:p>
          <a:p>
            <a:pPr eaLnBrk="1" fontAlgn="base" hangingPunct="1">
              <a:spcBef>
                <a:spcPct val="10000"/>
              </a:spcBef>
              <a:spcAft>
                <a:spcPct val="0"/>
              </a:spcAft>
              <a:buClr>
                <a:srgbClr val="000000"/>
              </a:buClr>
              <a:buFont typeface="Wingdings" pitchFamily="2" charset="2"/>
              <a:buAutoNum type="circleNumDbPlain"/>
            </a:pPr>
            <a:r>
              <a:rPr lang="zh-CN" altLang="en-US" sz="2800" b="1">
                <a:solidFill>
                  <a:srgbClr val="000000"/>
                </a:solidFill>
                <a:latin typeface="Times New Roman" pitchFamily="18" charset="0"/>
              </a:rPr>
              <a:t>系统暂时先假定可为</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0</a:t>
            </a:r>
            <a:r>
              <a:rPr lang="zh-CN" altLang="en-US" sz="2800" b="1">
                <a:solidFill>
                  <a:srgbClr val="000000"/>
                </a:solidFill>
                <a:latin typeface="Times New Roman" pitchFamily="18" charset="0"/>
              </a:rPr>
              <a:t>分配资源，并修改有关数据，如书上图</a:t>
            </a:r>
            <a:r>
              <a:rPr lang="en-US" altLang="zh-CN" sz="2800" b="1">
                <a:solidFill>
                  <a:srgbClr val="000000"/>
                </a:solidFill>
                <a:latin typeface="Times New Roman" pitchFamily="18" charset="0"/>
              </a:rPr>
              <a:t>3-18</a:t>
            </a:r>
            <a:r>
              <a:rPr lang="zh-CN" altLang="en-US" sz="2800" b="1">
                <a:solidFill>
                  <a:srgbClr val="000000"/>
                </a:solidFill>
                <a:latin typeface="Times New Roman" pitchFamily="18" charset="0"/>
              </a:rPr>
              <a:t>所示。</a:t>
            </a:r>
          </a:p>
          <a:p>
            <a:pPr eaLnBrk="1" fontAlgn="base" hangingPunct="1">
              <a:spcBef>
                <a:spcPct val="10000"/>
              </a:spcBef>
              <a:spcAft>
                <a:spcPct val="0"/>
              </a:spcAft>
              <a:buClr>
                <a:srgbClr val="000000"/>
              </a:buClr>
              <a:buFont typeface="Wingdings" pitchFamily="2" charset="2"/>
              <a:buAutoNum type="circleNumDbPlain"/>
            </a:pPr>
            <a:r>
              <a:rPr lang="zh-CN" altLang="en-US" sz="2800" b="1">
                <a:solidFill>
                  <a:srgbClr val="000000"/>
                </a:solidFill>
                <a:latin typeface="Times New Roman" pitchFamily="18" charset="0"/>
              </a:rPr>
              <a:t>进行安全性检查，可用资源</a:t>
            </a:r>
            <a:r>
              <a:rPr lang="en-US" altLang="zh-CN" sz="2800" b="1">
                <a:solidFill>
                  <a:srgbClr val="000000"/>
                </a:solidFill>
                <a:latin typeface="Times New Roman" pitchFamily="18" charset="0"/>
              </a:rPr>
              <a:t>Available(2,1,0)</a:t>
            </a:r>
            <a:r>
              <a:rPr lang="zh-CN" altLang="en-US" sz="2800" b="1">
                <a:solidFill>
                  <a:srgbClr val="000000"/>
                </a:solidFill>
                <a:latin typeface="Times New Roman" pitchFamily="18" charset="0"/>
              </a:rPr>
              <a:t>已不能满足任何进程的需要，系统进入不安全状态，故系统不能同意</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0</a:t>
            </a:r>
            <a:r>
              <a:rPr lang="zh-CN" altLang="en-US" sz="2800" b="1">
                <a:solidFill>
                  <a:srgbClr val="000000"/>
                </a:solidFill>
                <a:latin typeface="Times New Roman" pitchFamily="18" charset="0"/>
              </a:rPr>
              <a:t>的请求，让其阻塞。</a:t>
            </a:r>
          </a:p>
        </p:txBody>
      </p:sp>
    </p:spTree>
    <p:extLst>
      <p:ext uri="{BB962C8B-B14F-4D97-AF65-F5344CB8AC3E}">
        <p14:creationId xmlns:p14="http://schemas.microsoft.com/office/powerpoint/2010/main" val="10124488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4" name="Rectangle 4"/>
          <p:cNvSpPr>
            <a:spLocks noGrp="1" noChangeArrowheads="1"/>
          </p:cNvSpPr>
          <p:nvPr>
            <p:ph idx="1"/>
          </p:nvPr>
        </p:nvSpPr>
        <p:spPr>
          <a:xfrm>
            <a:off x="381000" y="2049463"/>
            <a:ext cx="8574088" cy="4400550"/>
          </a:xfrm>
          <a:noFill/>
        </p:spPr>
        <p:txBody>
          <a:bodyPr/>
          <a:lstStyle/>
          <a:p>
            <a:pPr eaLnBrk="1" hangingPunct="1">
              <a:spcBef>
                <a:spcPct val="5000"/>
              </a:spcBef>
            </a:pPr>
            <a:r>
              <a:rPr lang="zh-CN" altLang="en-US" dirty="0" smtClean="0"/>
              <a:t>预防死锁的方法</a:t>
            </a:r>
            <a:r>
              <a:rPr lang="en-US" altLang="zh-CN" dirty="0" smtClean="0">
                <a:latin typeface="Times New Roman" pitchFamily="18" charset="0"/>
              </a:rPr>
              <a:t>——</a:t>
            </a:r>
            <a:r>
              <a:rPr lang="zh-CN" altLang="en-US" dirty="0" smtClean="0">
                <a:solidFill>
                  <a:srgbClr val="C00000"/>
                </a:solidFill>
                <a:ea typeface="仿宋_GB2312" pitchFamily="49" charset="-122"/>
              </a:rPr>
              <a:t>破坏死锁必要条件</a:t>
            </a:r>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互斥条件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请求和保持条件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不剥夺条件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环路等待条件</a:t>
            </a:r>
            <a:r>
              <a:rPr lang="zh-CN" altLang="en-US" dirty="0" smtClean="0">
                <a:latin typeface="Times New Roman" pitchFamily="18" charset="0"/>
              </a:rPr>
              <a:t>”</a:t>
            </a:r>
            <a:endParaRPr lang="zh-CN" altLang="en-US" dirty="0" smtClean="0"/>
          </a:p>
          <a:p>
            <a:pPr eaLnBrk="1" hangingPunct="1">
              <a:spcBef>
                <a:spcPct val="5000"/>
              </a:spcBef>
            </a:pPr>
            <a:r>
              <a:rPr lang="zh-CN" altLang="en-US" dirty="0" smtClean="0"/>
              <a:t>避免死锁</a:t>
            </a:r>
            <a:r>
              <a:rPr lang="en-US" altLang="zh-CN" dirty="0" smtClean="0">
                <a:latin typeface="Times New Roman" pitchFamily="18" charset="0"/>
              </a:rPr>
              <a:t>——</a:t>
            </a:r>
            <a:r>
              <a:rPr lang="zh-CN" altLang="en-US" dirty="0" smtClean="0">
                <a:solidFill>
                  <a:srgbClr val="C00000"/>
                </a:solidFill>
                <a:ea typeface="仿宋_GB2312" pitchFamily="49" charset="-122"/>
              </a:rPr>
              <a:t>银行家算法</a:t>
            </a:r>
          </a:p>
          <a:p>
            <a:pPr lvl="1" eaLnBrk="1" hangingPunct="1">
              <a:spcBef>
                <a:spcPct val="5000"/>
              </a:spcBef>
            </a:pPr>
            <a:r>
              <a:rPr lang="zh-CN" altLang="en-US" dirty="0" smtClean="0"/>
              <a:t>安全状态</a:t>
            </a:r>
          </a:p>
          <a:p>
            <a:pPr lvl="1" eaLnBrk="1" hangingPunct="1">
              <a:spcBef>
                <a:spcPct val="5000"/>
              </a:spcBef>
            </a:pPr>
            <a:r>
              <a:rPr lang="zh-CN" altLang="en-US" dirty="0" smtClean="0"/>
              <a:t>数据结构</a:t>
            </a:r>
          </a:p>
          <a:p>
            <a:pPr lvl="1" eaLnBrk="1" hangingPunct="1">
              <a:spcBef>
                <a:spcPct val="5000"/>
              </a:spcBef>
            </a:pPr>
            <a:r>
              <a:rPr lang="zh-CN" altLang="en-US" dirty="0" smtClean="0"/>
              <a:t>算法步骤（安全性算法）</a:t>
            </a:r>
          </a:p>
        </p:txBody>
      </p:sp>
      <p:sp>
        <p:nvSpPr>
          <p:cNvPr id="4" name="灯片编号占位符 5"/>
          <p:cNvSpPr>
            <a:spLocks noGrp="1"/>
          </p:cNvSpPr>
          <p:nvPr>
            <p:ph type="sldNum" sz="quarter" idx="12"/>
          </p:nvPr>
        </p:nvSpPr>
        <p:spPr/>
        <p:txBody>
          <a:bodyPr/>
          <a:lstStyle/>
          <a:p>
            <a:pPr>
              <a:defRPr/>
            </a:pPr>
            <a:fld id="{95DF701A-5B06-4793-B04A-DBC52A272B01}" type="slidenum">
              <a:rPr lang="en-US" altLang="zh-CN"/>
              <a:pPr>
                <a:defRPr/>
              </a:pPr>
              <a:t>54</a:t>
            </a:fld>
            <a:endParaRPr lang="en-US" altLang="zh-CN"/>
          </a:p>
        </p:txBody>
      </p:sp>
      <p:sp>
        <p:nvSpPr>
          <p:cNvPr id="199683" name="Text Box 3"/>
          <p:cNvSpPr txBox="1">
            <a:spLocks noChangeArrowheads="1"/>
          </p:cNvSpPr>
          <p:nvPr/>
        </p:nvSpPr>
        <p:spPr bwMode="auto">
          <a:xfrm>
            <a:off x="200025" y="620688"/>
            <a:ext cx="866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000066"/>
                </a:solidFill>
                <a:ea typeface="黑体" pitchFamily="2" charset="-122"/>
              </a:rPr>
              <a:t>复习：</a:t>
            </a:r>
            <a:r>
              <a:rPr lang="zh-CN" altLang="en-US" sz="2800" b="1" dirty="0">
                <a:solidFill>
                  <a:srgbClr val="CC3300"/>
                </a:solidFill>
                <a:ea typeface="楷体_GB2312" pitchFamily="49" charset="-122"/>
              </a:rPr>
              <a:t>处理死锁的方法：预防、避免、</a:t>
            </a:r>
            <a:r>
              <a:rPr lang="zh-CN" altLang="en-US" sz="2800" b="1" dirty="0">
                <a:solidFill>
                  <a:srgbClr val="0000CC"/>
                </a:solidFill>
                <a:ea typeface="楷体_GB2312" pitchFamily="49" charset="-122"/>
              </a:rPr>
              <a:t>检测、解除</a:t>
            </a:r>
          </a:p>
        </p:txBody>
      </p:sp>
    </p:spTree>
    <p:extLst>
      <p:ext uri="{BB962C8B-B14F-4D97-AF65-F5344CB8AC3E}">
        <p14:creationId xmlns:p14="http://schemas.microsoft.com/office/powerpoint/2010/main" val="5317672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a:xfrm>
            <a:off x="611560" y="548680"/>
            <a:ext cx="7591425" cy="685800"/>
          </a:xfrm>
        </p:spPr>
        <p:txBody>
          <a:bodyPr/>
          <a:lstStyle/>
          <a:p>
            <a:pPr eaLnBrk="1" hangingPunct="1"/>
            <a:r>
              <a:rPr lang="en-US" altLang="zh-CN" sz="3600" dirty="0" smtClean="0"/>
              <a:t>3.7.1</a:t>
            </a:r>
            <a:r>
              <a:rPr lang="en-US" altLang="zh-CN" sz="3600" dirty="0" smtClean="0">
                <a:latin typeface="黑体" pitchFamily="2" charset="-122"/>
              </a:rPr>
              <a:t>  </a:t>
            </a:r>
            <a:r>
              <a:rPr lang="zh-CN" altLang="en-US" sz="3600" dirty="0" smtClean="0">
                <a:latin typeface="黑体" pitchFamily="2" charset="-122"/>
              </a:rPr>
              <a:t>死锁的检测 </a:t>
            </a:r>
          </a:p>
        </p:txBody>
      </p:sp>
      <p:sp>
        <p:nvSpPr>
          <p:cNvPr id="200709" name="Rectangle 4"/>
          <p:cNvSpPr>
            <a:spLocks noGrp="1" noChangeArrowheads="1"/>
          </p:cNvSpPr>
          <p:nvPr>
            <p:ph idx="1"/>
          </p:nvPr>
        </p:nvSpPr>
        <p:spPr>
          <a:xfrm>
            <a:off x="447675" y="3356992"/>
            <a:ext cx="8174038" cy="3265512"/>
          </a:xfrm>
          <a:noFill/>
        </p:spPr>
        <p:txBody>
          <a:bodyPr/>
          <a:lstStyle/>
          <a:p>
            <a:pPr algn="just" eaLnBrk="1" hangingPunct="1">
              <a:spcBef>
                <a:spcPct val="10000"/>
              </a:spcBef>
              <a:buClr>
                <a:srgbClr val="0000FF"/>
              </a:buClr>
              <a:buSzPct val="125000"/>
              <a:buFont typeface="Wingdings" pitchFamily="2" charset="2"/>
              <a:buNone/>
            </a:pPr>
            <a:r>
              <a:rPr lang="zh-CN" altLang="en-US" dirty="0" smtClean="0">
                <a:solidFill>
                  <a:srgbClr val="000066"/>
                </a:solidFill>
                <a:ea typeface="楷体_GB2312" pitchFamily="49" charset="-122"/>
              </a:rPr>
              <a:t>系统死锁可利用资源分配图来描述</a:t>
            </a:r>
            <a:r>
              <a:rPr lang="zh-CN" altLang="en-US" dirty="0" smtClean="0">
                <a:solidFill>
                  <a:srgbClr val="000066"/>
                </a:solidFill>
              </a:rPr>
              <a:t>。</a:t>
            </a:r>
            <a:endParaRPr lang="zh-CN" altLang="en-US" dirty="0" smtClean="0"/>
          </a:p>
          <a:p>
            <a:pPr algn="just" eaLnBrk="1" hangingPunct="1">
              <a:spcBef>
                <a:spcPct val="10000"/>
              </a:spcBef>
              <a:buClr>
                <a:srgbClr val="0000FF"/>
              </a:buClr>
              <a:buSzPct val="125000"/>
              <a:buFont typeface="Wingdings" pitchFamily="2" charset="2"/>
              <a:buChar char="§"/>
            </a:pPr>
            <a:r>
              <a:rPr lang="zh-CN" altLang="en-US" sz="2800" dirty="0" smtClean="0"/>
              <a:t>用圆圈代表一个进程；</a:t>
            </a:r>
          </a:p>
          <a:p>
            <a:pPr algn="just" hangingPunct="1">
              <a:spcBef>
                <a:spcPct val="10000"/>
              </a:spcBef>
              <a:buClr>
                <a:srgbClr val="0000FF"/>
              </a:buClr>
              <a:buSzPct val="125000"/>
              <a:buFont typeface="Wingdings" pitchFamily="2" charset="2"/>
              <a:buChar char="§"/>
            </a:pPr>
            <a:r>
              <a:rPr lang="zh-CN" altLang="en-US" sz="2800" dirty="0" smtClean="0"/>
              <a:t>方框代表一类资源。由于一类资源可能有多个，用方框中的一个点代表该类资源中的一个资源；</a:t>
            </a:r>
          </a:p>
          <a:p>
            <a:pPr algn="just" eaLnBrk="1" hangingPunct="1">
              <a:spcBef>
                <a:spcPct val="10000"/>
              </a:spcBef>
              <a:buClr>
                <a:srgbClr val="0000FF"/>
              </a:buClr>
              <a:buSzPct val="125000"/>
              <a:buFont typeface="Wingdings" pitchFamily="2" charset="2"/>
              <a:buChar char="§"/>
            </a:pPr>
            <a:r>
              <a:rPr lang="zh-CN" altLang="en-US" sz="2800" dirty="0" smtClean="0"/>
              <a:t>请求边由进程</a:t>
            </a:r>
            <a:r>
              <a:rPr lang="en-US" altLang="zh-CN" sz="2800" dirty="0" smtClean="0">
                <a:latin typeface="宋体" pitchFamily="2" charset="-122"/>
              </a:rPr>
              <a:t>(</a:t>
            </a:r>
            <a:r>
              <a:rPr lang="zh-CN" altLang="en-US" sz="2800" dirty="0" smtClean="0"/>
              <a:t>圆圈</a:t>
            </a:r>
            <a:r>
              <a:rPr lang="en-US" altLang="zh-CN" sz="2800" dirty="0" smtClean="0">
                <a:latin typeface="宋体" pitchFamily="2" charset="-122"/>
              </a:rPr>
              <a:t>)</a:t>
            </a:r>
            <a:r>
              <a:rPr lang="zh-CN" altLang="en-US" sz="2800" dirty="0" smtClean="0"/>
              <a:t>指向方框；</a:t>
            </a:r>
          </a:p>
          <a:p>
            <a:pPr algn="just" eaLnBrk="1" hangingPunct="1">
              <a:spcBef>
                <a:spcPct val="10000"/>
              </a:spcBef>
              <a:buClr>
                <a:srgbClr val="0000FF"/>
              </a:buClr>
              <a:buSzPct val="125000"/>
              <a:buFont typeface="Wingdings" pitchFamily="2" charset="2"/>
              <a:buChar char="§"/>
            </a:pPr>
            <a:r>
              <a:rPr lang="zh-CN" altLang="en-US" sz="2800" dirty="0" smtClean="0"/>
              <a:t>分配边始于方框中的一个点，指向圆圈。</a:t>
            </a:r>
          </a:p>
        </p:txBody>
      </p:sp>
      <p:sp>
        <p:nvSpPr>
          <p:cNvPr id="6" name="灯片编号占位符 5"/>
          <p:cNvSpPr>
            <a:spLocks noGrp="1"/>
          </p:cNvSpPr>
          <p:nvPr>
            <p:ph type="sldNum" sz="quarter" idx="12"/>
          </p:nvPr>
        </p:nvSpPr>
        <p:spPr/>
        <p:txBody>
          <a:bodyPr/>
          <a:lstStyle/>
          <a:p>
            <a:pPr>
              <a:defRPr/>
            </a:pPr>
            <a:fld id="{DFCF52BE-605A-477A-AA31-E70532325DE1}" type="slidenum">
              <a:rPr lang="en-US" altLang="zh-CN"/>
              <a:pPr>
                <a:defRPr/>
              </a:pPr>
              <a:t>55</a:t>
            </a:fld>
            <a:endParaRPr lang="en-US" altLang="zh-CN"/>
          </a:p>
        </p:txBody>
      </p:sp>
      <p:sp>
        <p:nvSpPr>
          <p:cNvPr id="200708" name="Text Box 3"/>
          <p:cNvSpPr txBox="1">
            <a:spLocks noChangeArrowheads="1"/>
          </p:cNvSpPr>
          <p:nvPr/>
        </p:nvSpPr>
        <p:spPr bwMode="auto">
          <a:xfrm>
            <a:off x="338138" y="2706688"/>
            <a:ext cx="843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1. </a:t>
            </a:r>
            <a:r>
              <a:rPr lang="zh-CN" altLang="en-US" sz="3200" b="1">
                <a:solidFill>
                  <a:srgbClr val="0000FF"/>
                </a:solidFill>
                <a:ea typeface="黑体" pitchFamily="2" charset="-122"/>
              </a:rPr>
              <a:t>利用资源分配图检测死锁</a:t>
            </a:r>
            <a:endParaRPr lang="zh-CN" altLang="en-US" sz="3200" b="1">
              <a:solidFill>
                <a:srgbClr val="000066"/>
              </a:solidFill>
              <a:ea typeface="仿宋_GB2312" pitchFamily="49" charset="-122"/>
            </a:endParaRPr>
          </a:p>
        </p:txBody>
      </p:sp>
      <p:sp>
        <p:nvSpPr>
          <p:cNvPr id="200710" name="Text Box 5"/>
          <p:cNvSpPr txBox="1">
            <a:spLocks noChangeArrowheads="1"/>
          </p:cNvSpPr>
          <p:nvPr/>
        </p:nvSpPr>
        <p:spPr bwMode="auto">
          <a:xfrm>
            <a:off x="359569" y="1484784"/>
            <a:ext cx="83931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CC3300"/>
                </a:solidFill>
                <a:latin typeface="Times New Roman" pitchFamily="18" charset="0"/>
                <a:ea typeface="黑体" pitchFamily="2" charset="-122"/>
              </a:rPr>
              <a:t>检测死锁的方法很多，主要有</a:t>
            </a:r>
            <a:r>
              <a:rPr lang="en-US" altLang="zh-CN" sz="2800" b="1" dirty="0">
                <a:solidFill>
                  <a:srgbClr val="CC3300"/>
                </a:solidFill>
                <a:latin typeface="Times New Roman" pitchFamily="18" charset="0"/>
                <a:ea typeface="黑体" pitchFamily="2" charset="-122"/>
              </a:rPr>
              <a:t>3</a:t>
            </a:r>
            <a:r>
              <a:rPr lang="zh-CN" altLang="en-US" sz="2800" b="1" dirty="0">
                <a:solidFill>
                  <a:srgbClr val="CC3300"/>
                </a:solidFill>
                <a:latin typeface="Times New Roman" pitchFamily="18" charset="0"/>
                <a:ea typeface="黑体" pitchFamily="2" charset="-122"/>
              </a:rPr>
              <a:t>种：死锁定理</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资源分配图法</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a:t>
            </a:r>
            <a:r>
              <a:rPr lang="en-US" altLang="zh-CN" sz="2800" b="1" dirty="0" err="1">
                <a:solidFill>
                  <a:srgbClr val="CC3300"/>
                </a:solidFill>
                <a:latin typeface="Times New Roman" pitchFamily="18" charset="0"/>
                <a:ea typeface="黑体" pitchFamily="2" charset="-122"/>
              </a:rPr>
              <a:t>Warshell</a:t>
            </a:r>
            <a:r>
              <a:rPr lang="zh-CN" altLang="en-US" sz="2800" b="1" dirty="0">
                <a:solidFill>
                  <a:srgbClr val="CC3300"/>
                </a:solidFill>
                <a:latin typeface="Times New Roman" pitchFamily="18" charset="0"/>
                <a:ea typeface="黑体" pitchFamily="2" charset="-122"/>
              </a:rPr>
              <a:t>循环、利用安全性检测程序。</a:t>
            </a:r>
          </a:p>
        </p:txBody>
      </p:sp>
    </p:spTree>
    <p:extLst>
      <p:ext uri="{BB962C8B-B14F-4D97-AF65-F5344CB8AC3E}">
        <p14:creationId xmlns:p14="http://schemas.microsoft.com/office/powerpoint/2010/main" val="161751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083D4B47-A1A4-4403-B4AE-639F8B478B18}" type="slidenum">
              <a:rPr lang="en-US" altLang="zh-CN"/>
              <a:pPr>
                <a:defRPr/>
              </a:pPr>
              <a:t>56</a:t>
            </a:fld>
            <a:endParaRPr lang="en-US" altLang="zh-CN"/>
          </a:p>
        </p:txBody>
      </p:sp>
      <p:sp>
        <p:nvSpPr>
          <p:cNvPr id="274434" name="Text Box 2"/>
          <p:cNvSpPr txBox="1">
            <a:spLocks noChangeArrowheads="1"/>
          </p:cNvSpPr>
          <p:nvPr/>
        </p:nvSpPr>
        <p:spPr bwMode="auto">
          <a:xfrm>
            <a:off x="376238" y="225425"/>
            <a:ext cx="85042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a:solidFill>
                  <a:srgbClr val="0000FF"/>
                </a:solidFill>
              </a:rPr>
              <a:t>【</a:t>
            </a:r>
            <a:r>
              <a:rPr lang="zh-CN" altLang="en-US" b="1">
                <a:solidFill>
                  <a:srgbClr val="0000FF"/>
                </a:solidFill>
                <a:ea typeface="黑体" pitchFamily="2" charset="-122"/>
              </a:rPr>
              <a:t>例</a:t>
            </a:r>
            <a:r>
              <a:rPr lang="en-US" altLang="zh-CN" b="1">
                <a:solidFill>
                  <a:srgbClr val="0000FF"/>
                </a:solidFill>
              </a:rPr>
              <a:t>】</a:t>
            </a:r>
            <a:r>
              <a:rPr lang="zh-CN" altLang="en-US" b="1">
                <a:solidFill>
                  <a:srgbClr val="000000"/>
                </a:solidFill>
              </a:rPr>
              <a:t>假设系统中包含</a:t>
            </a:r>
            <a:r>
              <a:rPr lang="en-US" altLang="zh-CN" b="1">
                <a:solidFill>
                  <a:srgbClr val="000000"/>
                </a:solidFill>
              </a:rPr>
              <a:t>P</a:t>
            </a:r>
            <a:r>
              <a:rPr lang="en-US" altLang="zh-CN" b="1" baseline="-16000">
                <a:solidFill>
                  <a:srgbClr val="000000"/>
                </a:solidFill>
              </a:rPr>
              <a:t>1</a:t>
            </a:r>
            <a:r>
              <a:rPr lang="zh-CN" altLang="en-US" b="1">
                <a:solidFill>
                  <a:srgbClr val="000000"/>
                </a:solidFill>
              </a:rPr>
              <a:t>～</a:t>
            </a:r>
            <a:r>
              <a:rPr lang="en-US" altLang="zh-CN" b="1">
                <a:solidFill>
                  <a:srgbClr val="000000"/>
                </a:solidFill>
              </a:rPr>
              <a:t>P</a:t>
            </a:r>
            <a:r>
              <a:rPr lang="en-US" altLang="zh-CN" b="1" baseline="-16000">
                <a:solidFill>
                  <a:srgbClr val="000000"/>
                </a:solidFill>
              </a:rPr>
              <a:t>7</a:t>
            </a:r>
            <a:r>
              <a:rPr lang="zh-CN" altLang="en-US" b="1">
                <a:solidFill>
                  <a:srgbClr val="000000"/>
                </a:solidFill>
              </a:rPr>
              <a:t>七个进程，</a:t>
            </a:r>
            <a:r>
              <a:rPr lang="en-US" altLang="zh-CN" b="1">
                <a:solidFill>
                  <a:srgbClr val="000000"/>
                </a:solidFill>
              </a:rPr>
              <a:t>R</a:t>
            </a:r>
            <a:r>
              <a:rPr lang="en-US" altLang="zh-CN" b="1" baseline="-16000">
                <a:solidFill>
                  <a:srgbClr val="000000"/>
                </a:solidFill>
              </a:rPr>
              <a:t>1</a:t>
            </a:r>
            <a:r>
              <a:rPr lang="zh-CN" altLang="en-US" b="1">
                <a:solidFill>
                  <a:srgbClr val="000000"/>
                </a:solidFill>
              </a:rPr>
              <a:t>～</a:t>
            </a:r>
            <a:r>
              <a:rPr lang="en-US" altLang="zh-CN" b="1">
                <a:solidFill>
                  <a:srgbClr val="000000"/>
                </a:solidFill>
              </a:rPr>
              <a:t>R</a:t>
            </a:r>
            <a:r>
              <a:rPr lang="en-US" altLang="zh-CN" b="1" baseline="-16000">
                <a:solidFill>
                  <a:srgbClr val="000000"/>
                </a:solidFill>
              </a:rPr>
              <a:t>6</a:t>
            </a:r>
            <a:r>
              <a:rPr lang="zh-CN" altLang="en-US" b="1">
                <a:solidFill>
                  <a:srgbClr val="000000"/>
                </a:solidFill>
              </a:rPr>
              <a:t>六种资源，资源的占有情况和进程对资源的请求情况如下：</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1</a:t>
            </a:r>
            <a:r>
              <a:rPr lang="zh-CN" altLang="en-US" b="1">
                <a:solidFill>
                  <a:srgbClr val="000000"/>
                </a:solidFill>
              </a:rPr>
              <a:t>进程持有资源</a:t>
            </a:r>
            <a:r>
              <a:rPr lang="en-US" altLang="zh-CN" b="1">
                <a:solidFill>
                  <a:srgbClr val="000000"/>
                </a:solidFill>
              </a:rPr>
              <a:t>R</a:t>
            </a:r>
            <a:r>
              <a:rPr lang="en-US" altLang="zh-CN" b="1" baseline="-16000">
                <a:solidFill>
                  <a:srgbClr val="000000"/>
                </a:solidFill>
              </a:rPr>
              <a:t>1</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2</a:t>
            </a:r>
            <a:r>
              <a:rPr lang="zh-CN" altLang="en-US" b="1">
                <a:solidFill>
                  <a:srgbClr val="000000"/>
                </a:solidFill>
              </a:rPr>
              <a:t>；</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2</a:t>
            </a:r>
            <a:r>
              <a:rPr lang="zh-CN" altLang="en-US" b="1">
                <a:solidFill>
                  <a:srgbClr val="000000"/>
                </a:solidFill>
              </a:rPr>
              <a:t>进程不持有资源，但等待资源</a:t>
            </a:r>
            <a:r>
              <a:rPr lang="en-US" altLang="zh-CN" b="1">
                <a:solidFill>
                  <a:srgbClr val="000000"/>
                </a:solidFill>
              </a:rPr>
              <a:t>R</a:t>
            </a:r>
            <a:r>
              <a:rPr lang="en-US" altLang="zh-CN" b="1" baseline="-18000">
                <a:solidFill>
                  <a:srgbClr val="000000"/>
                </a:solidFill>
              </a:rPr>
              <a:t>3</a:t>
            </a:r>
            <a:r>
              <a:rPr lang="en-US" altLang="zh-CN" b="1">
                <a:solidFill>
                  <a:srgbClr val="000000"/>
                </a:solidFill>
              </a:rPr>
              <a:t> </a:t>
            </a:r>
            <a:r>
              <a:rPr lang="zh-CN" altLang="en-US" b="1">
                <a:solidFill>
                  <a:srgbClr val="000000"/>
                </a:solidFill>
              </a:rPr>
              <a:t>；</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3</a:t>
            </a:r>
            <a:r>
              <a:rPr lang="zh-CN" altLang="en-US" b="1">
                <a:solidFill>
                  <a:srgbClr val="000000"/>
                </a:solidFill>
              </a:rPr>
              <a:t>进程不持有资源，但等待资源</a:t>
            </a:r>
            <a:r>
              <a:rPr lang="en-US" altLang="zh-CN" b="1">
                <a:solidFill>
                  <a:srgbClr val="000000"/>
                </a:solidFill>
              </a:rPr>
              <a:t>R</a:t>
            </a:r>
            <a:r>
              <a:rPr lang="en-US" altLang="zh-CN" b="1" baseline="-18000">
                <a:solidFill>
                  <a:srgbClr val="000000"/>
                </a:solidFill>
              </a:rPr>
              <a:t>2 </a:t>
            </a:r>
            <a:r>
              <a:rPr lang="zh-CN" altLang="en-US" b="1">
                <a:solidFill>
                  <a:srgbClr val="000000"/>
                </a:solidFill>
              </a:rPr>
              <a:t>；</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4</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4</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2</a:t>
            </a:r>
            <a:r>
              <a:rPr lang="zh-CN" altLang="en-US" b="1">
                <a:solidFill>
                  <a:srgbClr val="000000"/>
                </a:solidFill>
              </a:rPr>
              <a:t>、</a:t>
            </a:r>
            <a:r>
              <a:rPr lang="en-US" altLang="zh-CN" b="1">
                <a:solidFill>
                  <a:srgbClr val="000000"/>
                </a:solidFill>
              </a:rPr>
              <a:t>R</a:t>
            </a:r>
            <a:r>
              <a:rPr lang="en-US" altLang="zh-CN" b="1" baseline="-18000">
                <a:solidFill>
                  <a:srgbClr val="000000"/>
                </a:solidFill>
              </a:rPr>
              <a:t>3</a:t>
            </a:r>
            <a:r>
              <a:rPr lang="en-US" altLang="zh-CN" b="1">
                <a:solidFill>
                  <a:srgbClr val="000000"/>
                </a:solidFill>
              </a:rPr>
              <a:t> </a:t>
            </a:r>
            <a:r>
              <a:rPr lang="zh-CN" altLang="en-US" b="1">
                <a:solidFill>
                  <a:srgbClr val="000000"/>
                </a:solidFill>
              </a:rPr>
              <a:t>；</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5</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3</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5</a:t>
            </a:r>
            <a:r>
              <a:rPr lang="zh-CN" altLang="en-US" b="1">
                <a:solidFill>
                  <a:srgbClr val="000000"/>
                </a:solidFill>
              </a:rPr>
              <a:t>； </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6</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6</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2</a:t>
            </a:r>
            <a:r>
              <a:rPr lang="zh-CN" altLang="en-US" b="1">
                <a:solidFill>
                  <a:srgbClr val="000000"/>
                </a:solidFill>
              </a:rPr>
              <a:t>；</a:t>
            </a: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7</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5</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4</a:t>
            </a:r>
            <a:r>
              <a:rPr lang="zh-CN" altLang="en-US" b="1">
                <a:solidFill>
                  <a:srgbClr val="000000"/>
                </a:solidFill>
              </a:rPr>
              <a:t>；</a:t>
            </a:r>
          </a:p>
        </p:txBody>
      </p:sp>
      <p:grpSp>
        <p:nvGrpSpPr>
          <p:cNvPr id="274435" name="Group 3"/>
          <p:cNvGrpSpPr>
            <a:grpSpLocks/>
          </p:cNvGrpSpPr>
          <p:nvPr/>
        </p:nvGrpSpPr>
        <p:grpSpPr bwMode="auto">
          <a:xfrm>
            <a:off x="3906838" y="3622675"/>
            <a:ext cx="4352925" cy="2603500"/>
            <a:chOff x="445" y="2490"/>
            <a:chExt cx="2742" cy="1640"/>
          </a:xfrm>
        </p:grpSpPr>
        <p:sp>
          <p:nvSpPr>
            <p:cNvPr id="201735" name="Rectangle 4"/>
            <p:cNvSpPr>
              <a:spLocks noChangeArrowheads="1"/>
            </p:cNvSpPr>
            <p:nvPr/>
          </p:nvSpPr>
          <p:spPr bwMode="auto">
            <a:xfrm>
              <a:off x="504" y="2557"/>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p>
          </p:txBody>
        </p:sp>
        <p:sp>
          <p:nvSpPr>
            <p:cNvPr id="201736" name="Oval 5"/>
            <p:cNvSpPr>
              <a:spLocks noChangeArrowheads="1"/>
            </p:cNvSpPr>
            <p:nvPr/>
          </p:nvSpPr>
          <p:spPr bwMode="auto">
            <a:xfrm>
              <a:off x="1065" y="249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p>
          </p:txBody>
        </p:sp>
        <p:sp>
          <p:nvSpPr>
            <p:cNvPr id="201737" name="Rectangle 6"/>
            <p:cNvSpPr>
              <a:spLocks noChangeArrowheads="1"/>
            </p:cNvSpPr>
            <p:nvPr/>
          </p:nvSpPr>
          <p:spPr bwMode="auto">
            <a:xfrm>
              <a:off x="1079" y="297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p>
          </p:txBody>
        </p:sp>
        <p:sp>
          <p:nvSpPr>
            <p:cNvPr id="201738" name="Oval 7"/>
            <p:cNvSpPr>
              <a:spLocks noChangeArrowheads="1"/>
            </p:cNvSpPr>
            <p:nvPr/>
          </p:nvSpPr>
          <p:spPr bwMode="auto">
            <a:xfrm>
              <a:off x="2289" y="250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p>
          </p:txBody>
        </p:sp>
        <p:sp>
          <p:nvSpPr>
            <p:cNvPr id="201739" name="Oval 8"/>
            <p:cNvSpPr>
              <a:spLocks noChangeArrowheads="1"/>
            </p:cNvSpPr>
            <p:nvPr/>
          </p:nvSpPr>
          <p:spPr bwMode="auto">
            <a:xfrm>
              <a:off x="445"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p>
          </p:txBody>
        </p:sp>
        <p:sp>
          <p:nvSpPr>
            <p:cNvPr id="201740" name="Oval 9"/>
            <p:cNvSpPr>
              <a:spLocks noChangeArrowheads="1"/>
            </p:cNvSpPr>
            <p:nvPr/>
          </p:nvSpPr>
          <p:spPr bwMode="auto">
            <a:xfrm>
              <a:off x="1658" y="2925"/>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1741" name="Oval 10"/>
            <p:cNvSpPr>
              <a:spLocks noChangeArrowheads="1"/>
            </p:cNvSpPr>
            <p:nvPr/>
          </p:nvSpPr>
          <p:spPr bwMode="auto">
            <a:xfrm>
              <a:off x="2864"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1742" name="Oval 11"/>
            <p:cNvSpPr>
              <a:spLocks noChangeArrowheads="1"/>
            </p:cNvSpPr>
            <p:nvPr/>
          </p:nvSpPr>
          <p:spPr bwMode="auto">
            <a:xfrm>
              <a:off x="1035" y="339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p>
          </p:txBody>
        </p:sp>
        <p:sp>
          <p:nvSpPr>
            <p:cNvPr id="201743" name="Rectangle 12"/>
            <p:cNvSpPr>
              <a:spLocks noChangeArrowheads="1"/>
            </p:cNvSpPr>
            <p:nvPr/>
          </p:nvSpPr>
          <p:spPr bwMode="auto">
            <a:xfrm>
              <a:off x="2288" y="296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1744" name="Rectangle 13"/>
            <p:cNvSpPr>
              <a:spLocks noChangeArrowheads="1"/>
            </p:cNvSpPr>
            <p:nvPr/>
          </p:nvSpPr>
          <p:spPr bwMode="auto">
            <a:xfrm>
              <a:off x="1703" y="341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1745" name="Rectangle 14"/>
            <p:cNvSpPr>
              <a:spLocks noChangeArrowheads="1"/>
            </p:cNvSpPr>
            <p:nvPr/>
          </p:nvSpPr>
          <p:spPr bwMode="auto">
            <a:xfrm>
              <a:off x="2871" y="3442"/>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1746" name="Rectangle 15"/>
            <p:cNvSpPr>
              <a:spLocks noChangeArrowheads="1"/>
            </p:cNvSpPr>
            <p:nvPr/>
          </p:nvSpPr>
          <p:spPr bwMode="auto">
            <a:xfrm>
              <a:off x="1057" y="391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p>
          </p:txBody>
        </p:sp>
        <p:sp>
          <p:nvSpPr>
            <p:cNvPr id="201747" name="Oval 16"/>
            <p:cNvSpPr>
              <a:spLocks noChangeArrowheads="1"/>
            </p:cNvSpPr>
            <p:nvPr/>
          </p:nvSpPr>
          <p:spPr bwMode="auto">
            <a:xfrm>
              <a:off x="1666" y="383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1748" name="Line 17"/>
            <p:cNvSpPr>
              <a:spLocks noChangeShapeType="1"/>
            </p:cNvSpPr>
            <p:nvPr/>
          </p:nvSpPr>
          <p:spPr bwMode="auto">
            <a:xfrm>
              <a:off x="757" y="2659"/>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49" name="Line 18"/>
            <p:cNvSpPr>
              <a:spLocks noChangeShapeType="1"/>
            </p:cNvSpPr>
            <p:nvPr/>
          </p:nvSpPr>
          <p:spPr bwMode="auto">
            <a:xfrm>
              <a:off x="1231" y="2793"/>
              <a:ext cx="0" cy="18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0" name="Line 19"/>
            <p:cNvSpPr>
              <a:spLocks noChangeShapeType="1"/>
            </p:cNvSpPr>
            <p:nvPr/>
          </p:nvSpPr>
          <p:spPr bwMode="auto">
            <a:xfrm>
              <a:off x="765" y="3085"/>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1" name="Line 20"/>
            <p:cNvSpPr>
              <a:spLocks noChangeShapeType="1"/>
            </p:cNvSpPr>
            <p:nvPr/>
          </p:nvSpPr>
          <p:spPr bwMode="auto">
            <a:xfrm flipV="1">
              <a:off x="1199" y="3196"/>
              <a:ext cx="0" cy="2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2" name="Line 21"/>
            <p:cNvSpPr>
              <a:spLocks noChangeShapeType="1"/>
            </p:cNvSpPr>
            <p:nvPr/>
          </p:nvSpPr>
          <p:spPr bwMode="auto">
            <a:xfrm flipH="1">
              <a:off x="1341" y="3069"/>
              <a:ext cx="3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3" name="Line 22"/>
            <p:cNvSpPr>
              <a:spLocks noChangeShapeType="1"/>
            </p:cNvSpPr>
            <p:nvPr/>
          </p:nvSpPr>
          <p:spPr bwMode="auto">
            <a:xfrm flipV="1">
              <a:off x="1823" y="322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4" name="Line 23"/>
            <p:cNvSpPr>
              <a:spLocks noChangeShapeType="1"/>
            </p:cNvSpPr>
            <p:nvPr/>
          </p:nvSpPr>
          <p:spPr bwMode="auto">
            <a:xfrm>
              <a:off x="1973" y="3085"/>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5" name="Line 24"/>
            <p:cNvSpPr>
              <a:spLocks noChangeShapeType="1"/>
            </p:cNvSpPr>
            <p:nvPr/>
          </p:nvSpPr>
          <p:spPr bwMode="auto">
            <a:xfrm flipV="1">
              <a:off x="1184" y="3693"/>
              <a:ext cx="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6" name="Line 25"/>
            <p:cNvSpPr>
              <a:spLocks noChangeShapeType="1"/>
            </p:cNvSpPr>
            <p:nvPr/>
          </p:nvSpPr>
          <p:spPr bwMode="auto">
            <a:xfrm flipV="1">
              <a:off x="1831" y="363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7" name="Line 26"/>
            <p:cNvSpPr>
              <a:spLocks noChangeShapeType="1"/>
            </p:cNvSpPr>
            <p:nvPr/>
          </p:nvSpPr>
          <p:spPr bwMode="auto">
            <a:xfrm>
              <a:off x="2446" y="2801"/>
              <a:ext cx="0" cy="1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8" name="Line 27"/>
            <p:cNvSpPr>
              <a:spLocks noChangeShapeType="1"/>
            </p:cNvSpPr>
            <p:nvPr/>
          </p:nvSpPr>
          <p:spPr bwMode="auto">
            <a:xfrm>
              <a:off x="2549" y="3077"/>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9" name="Line 28"/>
            <p:cNvSpPr>
              <a:spLocks noChangeShapeType="1"/>
            </p:cNvSpPr>
            <p:nvPr/>
          </p:nvSpPr>
          <p:spPr bwMode="auto">
            <a:xfrm>
              <a:off x="3014" y="3243"/>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1760" name="AutoShape 29"/>
            <p:cNvCxnSpPr>
              <a:cxnSpLocks noChangeShapeType="1"/>
              <a:stCxn id="201745" idx="2"/>
              <a:endCxn id="201747" idx="6"/>
            </p:cNvCxnSpPr>
            <p:nvPr/>
          </p:nvCxnSpPr>
          <p:spPr bwMode="auto">
            <a:xfrm rot="5400000">
              <a:off x="2330" y="3311"/>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4462" name="Text Box 30"/>
          <p:cNvSpPr txBox="1">
            <a:spLocks noChangeArrowheads="1"/>
          </p:cNvSpPr>
          <p:nvPr/>
        </p:nvSpPr>
        <p:spPr bwMode="auto">
          <a:xfrm>
            <a:off x="476250" y="4359275"/>
            <a:ext cx="2243138" cy="822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ea typeface="楷体_GB2312" pitchFamily="49" charset="-122"/>
              </a:rPr>
              <a:t>其资源分配图如图</a:t>
            </a:r>
            <a:r>
              <a:rPr lang="en-US" altLang="zh-CN" b="1">
                <a:solidFill>
                  <a:srgbClr val="000000"/>
                </a:solidFill>
                <a:ea typeface="楷体_GB2312" pitchFamily="49" charset="-122"/>
              </a:rPr>
              <a:t>3-6</a:t>
            </a:r>
            <a:r>
              <a:rPr lang="zh-CN" altLang="en-US" b="1">
                <a:solidFill>
                  <a:srgbClr val="000000"/>
                </a:solidFill>
                <a:ea typeface="楷体_GB2312" pitchFamily="49" charset="-122"/>
              </a:rPr>
              <a:t>所示。</a:t>
            </a:r>
          </a:p>
        </p:txBody>
      </p:sp>
      <p:sp>
        <p:nvSpPr>
          <p:cNvPr id="274463" name="Text Box 31"/>
          <p:cNvSpPr txBox="1">
            <a:spLocks noChangeArrowheads="1"/>
          </p:cNvSpPr>
          <p:nvPr/>
        </p:nvSpPr>
        <p:spPr bwMode="auto">
          <a:xfrm>
            <a:off x="4610100" y="6313488"/>
            <a:ext cx="2830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66"/>
                </a:solidFill>
                <a:ea typeface="黑体" pitchFamily="2" charset="-122"/>
              </a:rPr>
              <a:t>图</a:t>
            </a:r>
            <a:r>
              <a:rPr lang="en-US" altLang="zh-CN" sz="2000" b="1">
                <a:solidFill>
                  <a:srgbClr val="000066"/>
                </a:solidFill>
              </a:rPr>
              <a:t>3-6  </a:t>
            </a:r>
            <a:r>
              <a:rPr lang="zh-CN" altLang="en-US" sz="2000" b="1">
                <a:solidFill>
                  <a:srgbClr val="000066"/>
                </a:solidFill>
                <a:ea typeface="黑体" pitchFamily="2" charset="-122"/>
              </a:rPr>
              <a:t>资源分配图</a:t>
            </a:r>
          </a:p>
        </p:txBody>
      </p:sp>
    </p:spTree>
    <p:extLst>
      <p:ext uri="{BB962C8B-B14F-4D97-AF65-F5344CB8AC3E}">
        <p14:creationId xmlns:p14="http://schemas.microsoft.com/office/powerpoint/2010/main" val="1469577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wipe(up)">
                                      <p:cBhvr>
                                        <p:cTn id="7" dur="500"/>
                                        <p:tgtEl>
                                          <p:spTgt spid="274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4462"/>
                                        </p:tgtEl>
                                        <p:attrNameLst>
                                          <p:attrName>style.visibility</p:attrName>
                                        </p:attrNameLst>
                                      </p:cBhvr>
                                      <p:to>
                                        <p:strVal val="visible"/>
                                      </p:to>
                                    </p:set>
                                    <p:anim calcmode="lin" valueType="num">
                                      <p:cBhvr additive="base">
                                        <p:cTn id="12" dur="500" fill="hold"/>
                                        <p:tgtEl>
                                          <p:spTgt spid="274462"/>
                                        </p:tgtEl>
                                        <p:attrNameLst>
                                          <p:attrName>ppt_x</p:attrName>
                                        </p:attrNameLst>
                                      </p:cBhvr>
                                      <p:tavLst>
                                        <p:tav tm="0">
                                          <p:val>
                                            <p:strVal val="0-#ppt_w/2"/>
                                          </p:val>
                                        </p:tav>
                                        <p:tav tm="100000">
                                          <p:val>
                                            <p:strVal val="#ppt_x"/>
                                          </p:val>
                                        </p:tav>
                                      </p:tavLst>
                                    </p:anim>
                                    <p:anim calcmode="lin" valueType="num">
                                      <p:cBhvr additive="base">
                                        <p:cTn id="13" dur="500" fill="hold"/>
                                        <p:tgtEl>
                                          <p:spTgt spid="27446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74435"/>
                                        </p:tgtEl>
                                        <p:attrNameLst>
                                          <p:attrName>style.visibility</p:attrName>
                                        </p:attrNameLst>
                                      </p:cBhvr>
                                      <p:to>
                                        <p:strVal val="visible"/>
                                      </p:to>
                                    </p:set>
                                    <p:anim calcmode="lin" valueType="num">
                                      <p:cBhvr additive="base">
                                        <p:cTn id="17" dur="500" fill="hold"/>
                                        <p:tgtEl>
                                          <p:spTgt spid="274435"/>
                                        </p:tgtEl>
                                        <p:attrNameLst>
                                          <p:attrName>ppt_x</p:attrName>
                                        </p:attrNameLst>
                                      </p:cBhvr>
                                      <p:tavLst>
                                        <p:tav tm="0">
                                          <p:val>
                                            <p:strVal val="1+#ppt_w/2"/>
                                          </p:val>
                                        </p:tav>
                                        <p:tav tm="100000">
                                          <p:val>
                                            <p:strVal val="#ppt_x"/>
                                          </p:val>
                                        </p:tav>
                                      </p:tavLst>
                                    </p:anim>
                                    <p:anim calcmode="lin" valueType="num">
                                      <p:cBhvr additive="base">
                                        <p:cTn id="18" dur="500" fill="hold"/>
                                        <p:tgtEl>
                                          <p:spTgt spid="27443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274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62" grpId="0" animBg="1" autoUpdateAnimBg="0"/>
      <p:bldP spid="27446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pPr>
              <a:defRPr/>
            </a:pPr>
            <a:fld id="{DC0074DB-7F5B-4AC3-9E4C-2B849DF9776E}" type="slidenum">
              <a:rPr lang="en-US" altLang="zh-CN"/>
              <a:pPr>
                <a:defRPr/>
              </a:pPr>
              <a:t>57</a:t>
            </a:fld>
            <a:endParaRPr lang="en-US" altLang="zh-CN"/>
          </a:p>
        </p:txBody>
      </p:sp>
      <p:sp>
        <p:nvSpPr>
          <p:cNvPr id="275458" name="Text Box 2"/>
          <p:cNvSpPr txBox="1">
            <a:spLocks noChangeArrowheads="1"/>
          </p:cNvSpPr>
          <p:nvPr/>
        </p:nvSpPr>
        <p:spPr bwMode="auto">
          <a:xfrm>
            <a:off x="338138" y="890588"/>
            <a:ext cx="8593137"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000000"/>
                </a:solidFill>
              </a:rPr>
              <a:t>(1) </a:t>
            </a:r>
            <a:r>
              <a:rPr lang="zh-CN" altLang="en-US" sz="2800" b="1">
                <a:solidFill>
                  <a:srgbClr val="000000"/>
                </a:solidFill>
              </a:rPr>
              <a:t>若资源分配图中无环路，则此时系统中无死锁；</a:t>
            </a:r>
          </a:p>
          <a:p>
            <a:pPr eaLnBrk="1" fontAlgn="base" hangingPunct="1">
              <a:spcBef>
                <a:spcPct val="25000"/>
              </a:spcBef>
              <a:spcAft>
                <a:spcPct val="0"/>
              </a:spcAft>
            </a:pPr>
            <a:r>
              <a:rPr lang="en-US" altLang="zh-CN" sz="2800" b="1">
                <a:solidFill>
                  <a:srgbClr val="000000"/>
                </a:solidFill>
              </a:rPr>
              <a:t>(2) </a:t>
            </a:r>
            <a:r>
              <a:rPr lang="zh-CN" altLang="en-US" sz="2800" b="1">
                <a:solidFill>
                  <a:srgbClr val="000000"/>
                </a:solidFill>
              </a:rPr>
              <a:t>如果资源分配图中有环路，且每个资源类中仅有</a:t>
            </a:r>
            <a:r>
              <a:rPr lang="zh-CN" altLang="en-US" sz="2800" b="1">
                <a:solidFill>
                  <a:srgbClr val="0000CC"/>
                </a:solidFill>
                <a:ea typeface="黑体" pitchFamily="2" charset="-122"/>
              </a:rPr>
              <a:t>一个</a:t>
            </a:r>
            <a:r>
              <a:rPr lang="zh-CN" altLang="en-US" sz="2800" b="1">
                <a:solidFill>
                  <a:srgbClr val="000000"/>
                </a:solidFill>
              </a:rPr>
              <a:t>资源，则系统中发生了死锁。此时，环路是系统发生死锁的</a:t>
            </a:r>
            <a:r>
              <a:rPr lang="zh-CN" altLang="en-US" sz="2800" b="1">
                <a:solidFill>
                  <a:srgbClr val="0000CC"/>
                </a:solidFill>
                <a:ea typeface="楷体_GB2312" pitchFamily="49" charset="-122"/>
              </a:rPr>
              <a:t>充要条件</a:t>
            </a:r>
            <a:r>
              <a:rPr lang="zh-CN" altLang="en-US" sz="2800" b="1">
                <a:solidFill>
                  <a:srgbClr val="000000"/>
                </a:solidFill>
              </a:rPr>
              <a:t>，环路中的进程便为死锁进程；</a:t>
            </a:r>
          </a:p>
        </p:txBody>
      </p:sp>
      <p:grpSp>
        <p:nvGrpSpPr>
          <p:cNvPr id="275459" name="Group 3"/>
          <p:cNvGrpSpPr>
            <a:grpSpLocks/>
          </p:cNvGrpSpPr>
          <p:nvPr/>
        </p:nvGrpSpPr>
        <p:grpSpPr bwMode="auto">
          <a:xfrm>
            <a:off x="120650" y="2932113"/>
            <a:ext cx="4352925" cy="2603500"/>
            <a:chOff x="445" y="2490"/>
            <a:chExt cx="2742" cy="1640"/>
          </a:xfrm>
        </p:grpSpPr>
        <p:sp>
          <p:nvSpPr>
            <p:cNvPr id="202775" name="Rectangle 4"/>
            <p:cNvSpPr>
              <a:spLocks noChangeArrowheads="1"/>
            </p:cNvSpPr>
            <p:nvPr/>
          </p:nvSpPr>
          <p:spPr bwMode="auto">
            <a:xfrm>
              <a:off x="504" y="2557"/>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p>
          </p:txBody>
        </p:sp>
        <p:sp>
          <p:nvSpPr>
            <p:cNvPr id="202776" name="Oval 5"/>
            <p:cNvSpPr>
              <a:spLocks noChangeArrowheads="1"/>
            </p:cNvSpPr>
            <p:nvPr/>
          </p:nvSpPr>
          <p:spPr bwMode="auto">
            <a:xfrm>
              <a:off x="1065" y="249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p>
          </p:txBody>
        </p:sp>
        <p:sp>
          <p:nvSpPr>
            <p:cNvPr id="202777" name="Rectangle 6"/>
            <p:cNvSpPr>
              <a:spLocks noChangeArrowheads="1"/>
            </p:cNvSpPr>
            <p:nvPr/>
          </p:nvSpPr>
          <p:spPr bwMode="auto">
            <a:xfrm>
              <a:off x="1079" y="297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p>
          </p:txBody>
        </p:sp>
        <p:sp>
          <p:nvSpPr>
            <p:cNvPr id="202778" name="Oval 7"/>
            <p:cNvSpPr>
              <a:spLocks noChangeArrowheads="1"/>
            </p:cNvSpPr>
            <p:nvPr/>
          </p:nvSpPr>
          <p:spPr bwMode="auto">
            <a:xfrm>
              <a:off x="2289" y="250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p>
          </p:txBody>
        </p:sp>
        <p:sp>
          <p:nvSpPr>
            <p:cNvPr id="202779" name="Oval 8"/>
            <p:cNvSpPr>
              <a:spLocks noChangeArrowheads="1"/>
            </p:cNvSpPr>
            <p:nvPr/>
          </p:nvSpPr>
          <p:spPr bwMode="auto">
            <a:xfrm>
              <a:off x="445"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p>
          </p:txBody>
        </p:sp>
        <p:sp>
          <p:nvSpPr>
            <p:cNvPr id="202780" name="Oval 9"/>
            <p:cNvSpPr>
              <a:spLocks noChangeArrowheads="1"/>
            </p:cNvSpPr>
            <p:nvPr/>
          </p:nvSpPr>
          <p:spPr bwMode="auto">
            <a:xfrm>
              <a:off x="1658" y="2925"/>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2781" name="Oval 10"/>
            <p:cNvSpPr>
              <a:spLocks noChangeArrowheads="1"/>
            </p:cNvSpPr>
            <p:nvPr/>
          </p:nvSpPr>
          <p:spPr bwMode="auto">
            <a:xfrm>
              <a:off x="2864"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2782" name="Oval 11"/>
            <p:cNvSpPr>
              <a:spLocks noChangeArrowheads="1"/>
            </p:cNvSpPr>
            <p:nvPr/>
          </p:nvSpPr>
          <p:spPr bwMode="auto">
            <a:xfrm>
              <a:off x="1035" y="339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p>
          </p:txBody>
        </p:sp>
        <p:sp>
          <p:nvSpPr>
            <p:cNvPr id="202783" name="Rectangle 12"/>
            <p:cNvSpPr>
              <a:spLocks noChangeArrowheads="1"/>
            </p:cNvSpPr>
            <p:nvPr/>
          </p:nvSpPr>
          <p:spPr bwMode="auto">
            <a:xfrm>
              <a:off x="2288" y="296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2784" name="Rectangle 13"/>
            <p:cNvSpPr>
              <a:spLocks noChangeArrowheads="1"/>
            </p:cNvSpPr>
            <p:nvPr/>
          </p:nvSpPr>
          <p:spPr bwMode="auto">
            <a:xfrm>
              <a:off x="1703" y="341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2785" name="Rectangle 14"/>
            <p:cNvSpPr>
              <a:spLocks noChangeArrowheads="1"/>
            </p:cNvSpPr>
            <p:nvPr/>
          </p:nvSpPr>
          <p:spPr bwMode="auto">
            <a:xfrm>
              <a:off x="2871" y="3442"/>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2786" name="Rectangle 15"/>
            <p:cNvSpPr>
              <a:spLocks noChangeArrowheads="1"/>
            </p:cNvSpPr>
            <p:nvPr/>
          </p:nvSpPr>
          <p:spPr bwMode="auto">
            <a:xfrm>
              <a:off x="1057" y="391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p>
          </p:txBody>
        </p:sp>
        <p:sp>
          <p:nvSpPr>
            <p:cNvPr id="202787" name="Oval 16"/>
            <p:cNvSpPr>
              <a:spLocks noChangeArrowheads="1"/>
            </p:cNvSpPr>
            <p:nvPr/>
          </p:nvSpPr>
          <p:spPr bwMode="auto">
            <a:xfrm>
              <a:off x="1666" y="383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2788" name="Line 17"/>
            <p:cNvSpPr>
              <a:spLocks noChangeShapeType="1"/>
            </p:cNvSpPr>
            <p:nvPr/>
          </p:nvSpPr>
          <p:spPr bwMode="auto">
            <a:xfrm>
              <a:off x="757" y="2659"/>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89" name="Line 18"/>
            <p:cNvSpPr>
              <a:spLocks noChangeShapeType="1"/>
            </p:cNvSpPr>
            <p:nvPr/>
          </p:nvSpPr>
          <p:spPr bwMode="auto">
            <a:xfrm>
              <a:off x="1231" y="2793"/>
              <a:ext cx="0" cy="18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0" name="Line 19"/>
            <p:cNvSpPr>
              <a:spLocks noChangeShapeType="1"/>
            </p:cNvSpPr>
            <p:nvPr/>
          </p:nvSpPr>
          <p:spPr bwMode="auto">
            <a:xfrm>
              <a:off x="765" y="3085"/>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1" name="Line 20"/>
            <p:cNvSpPr>
              <a:spLocks noChangeShapeType="1"/>
            </p:cNvSpPr>
            <p:nvPr/>
          </p:nvSpPr>
          <p:spPr bwMode="auto">
            <a:xfrm flipV="1">
              <a:off x="1199" y="3196"/>
              <a:ext cx="0" cy="2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2" name="Line 21"/>
            <p:cNvSpPr>
              <a:spLocks noChangeShapeType="1"/>
            </p:cNvSpPr>
            <p:nvPr/>
          </p:nvSpPr>
          <p:spPr bwMode="auto">
            <a:xfrm flipH="1">
              <a:off x="1341" y="3069"/>
              <a:ext cx="3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3" name="Line 22"/>
            <p:cNvSpPr>
              <a:spLocks noChangeShapeType="1"/>
            </p:cNvSpPr>
            <p:nvPr/>
          </p:nvSpPr>
          <p:spPr bwMode="auto">
            <a:xfrm flipV="1">
              <a:off x="1823" y="322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4" name="Line 23"/>
            <p:cNvSpPr>
              <a:spLocks noChangeShapeType="1"/>
            </p:cNvSpPr>
            <p:nvPr/>
          </p:nvSpPr>
          <p:spPr bwMode="auto">
            <a:xfrm>
              <a:off x="1973" y="3085"/>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5" name="Line 24"/>
            <p:cNvSpPr>
              <a:spLocks noChangeShapeType="1"/>
            </p:cNvSpPr>
            <p:nvPr/>
          </p:nvSpPr>
          <p:spPr bwMode="auto">
            <a:xfrm flipV="1">
              <a:off x="1184" y="3693"/>
              <a:ext cx="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6" name="Line 25"/>
            <p:cNvSpPr>
              <a:spLocks noChangeShapeType="1"/>
            </p:cNvSpPr>
            <p:nvPr/>
          </p:nvSpPr>
          <p:spPr bwMode="auto">
            <a:xfrm flipV="1">
              <a:off x="1831" y="363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7" name="Line 26"/>
            <p:cNvSpPr>
              <a:spLocks noChangeShapeType="1"/>
            </p:cNvSpPr>
            <p:nvPr/>
          </p:nvSpPr>
          <p:spPr bwMode="auto">
            <a:xfrm>
              <a:off x="2446" y="2801"/>
              <a:ext cx="0" cy="1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8" name="Line 27"/>
            <p:cNvSpPr>
              <a:spLocks noChangeShapeType="1"/>
            </p:cNvSpPr>
            <p:nvPr/>
          </p:nvSpPr>
          <p:spPr bwMode="auto">
            <a:xfrm>
              <a:off x="2549" y="3077"/>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9" name="Line 28"/>
            <p:cNvSpPr>
              <a:spLocks noChangeShapeType="1"/>
            </p:cNvSpPr>
            <p:nvPr/>
          </p:nvSpPr>
          <p:spPr bwMode="auto">
            <a:xfrm>
              <a:off x="3014" y="3243"/>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800" name="AutoShape 29"/>
            <p:cNvCxnSpPr>
              <a:cxnSpLocks noChangeShapeType="1"/>
              <a:stCxn id="202785" idx="2"/>
              <a:endCxn id="202787" idx="6"/>
            </p:cNvCxnSpPr>
            <p:nvPr/>
          </p:nvCxnSpPr>
          <p:spPr bwMode="auto">
            <a:xfrm rot="5400000">
              <a:off x="2330" y="3311"/>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5486" name="Group 30"/>
          <p:cNvGrpSpPr>
            <a:grpSpLocks/>
          </p:cNvGrpSpPr>
          <p:nvPr/>
        </p:nvGrpSpPr>
        <p:grpSpPr bwMode="auto">
          <a:xfrm>
            <a:off x="5881688" y="3622675"/>
            <a:ext cx="2427287" cy="1912938"/>
            <a:chOff x="4145" y="1842"/>
            <a:chExt cx="1529" cy="1205"/>
          </a:xfrm>
        </p:grpSpPr>
        <p:sp>
          <p:nvSpPr>
            <p:cNvPr id="202763" name="Oval 31"/>
            <p:cNvSpPr>
              <a:spLocks noChangeArrowheads="1"/>
            </p:cNvSpPr>
            <p:nvPr/>
          </p:nvSpPr>
          <p:spPr bwMode="auto">
            <a:xfrm>
              <a:off x="4145" y="18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2764" name="Oval 32"/>
            <p:cNvSpPr>
              <a:spLocks noChangeArrowheads="1"/>
            </p:cNvSpPr>
            <p:nvPr/>
          </p:nvSpPr>
          <p:spPr bwMode="auto">
            <a:xfrm>
              <a:off x="5351" y="185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2765" name="Rectangle 33"/>
            <p:cNvSpPr>
              <a:spLocks noChangeArrowheads="1"/>
            </p:cNvSpPr>
            <p:nvPr/>
          </p:nvSpPr>
          <p:spPr bwMode="auto">
            <a:xfrm>
              <a:off x="4775" y="188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2766" name="Rectangle 34"/>
            <p:cNvSpPr>
              <a:spLocks noChangeArrowheads="1"/>
            </p:cNvSpPr>
            <p:nvPr/>
          </p:nvSpPr>
          <p:spPr bwMode="auto">
            <a:xfrm>
              <a:off x="4190" y="233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2767" name="Rectangle 35"/>
            <p:cNvSpPr>
              <a:spLocks noChangeArrowheads="1"/>
            </p:cNvSpPr>
            <p:nvPr/>
          </p:nvSpPr>
          <p:spPr bwMode="auto">
            <a:xfrm>
              <a:off x="5358" y="235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2768" name="Oval 36"/>
            <p:cNvSpPr>
              <a:spLocks noChangeArrowheads="1"/>
            </p:cNvSpPr>
            <p:nvPr/>
          </p:nvSpPr>
          <p:spPr bwMode="auto">
            <a:xfrm>
              <a:off x="4153" y="274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2769" name="Line 37"/>
            <p:cNvSpPr>
              <a:spLocks noChangeShapeType="1"/>
            </p:cNvSpPr>
            <p:nvPr/>
          </p:nvSpPr>
          <p:spPr bwMode="auto">
            <a:xfrm flipV="1">
              <a:off x="4310" y="2144"/>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0" name="Line 38"/>
            <p:cNvSpPr>
              <a:spLocks noChangeShapeType="1"/>
            </p:cNvSpPr>
            <p:nvPr/>
          </p:nvSpPr>
          <p:spPr bwMode="auto">
            <a:xfrm>
              <a:off x="4460" y="2002"/>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1" name="Line 39"/>
            <p:cNvSpPr>
              <a:spLocks noChangeShapeType="1"/>
            </p:cNvSpPr>
            <p:nvPr/>
          </p:nvSpPr>
          <p:spPr bwMode="auto">
            <a:xfrm flipV="1">
              <a:off x="4318" y="2554"/>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2" name="Line 40"/>
            <p:cNvSpPr>
              <a:spLocks noChangeShapeType="1"/>
            </p:cNvSpPr>
            <p:nvPr/>
          </p:nvSpPr>
          <p:spPr bwMode="auto">
            <a:xfrm>
              <a:off x="5036" y="1994"/>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3" name="Line 41"/>
            <p:cNvSpPr>
              <a:spLocks noChangeShapeType="1"/>
            </p:cNvSpPr>
            <p:nvPr/>
          </p:nvSpPr>
          <p:spPr bwMode="auto">
            <a:xfrm>
              <a:off x="5501" y="2160"/>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774" name="AutoShape 42"/>
            <p:cNvCxnSpPr>
              <a:cxnSpLocks noChangeShapeType="1"/>
              <a:stCxn id="202767" idx="2"/>
              <a:endCxn id="202768" idx="6"/>
            </p:cNvCxnSpPr>
            <p:nvPr/>
          </p:nvCxnSpPr>
          <p:spPr bwMode="auto">
            <a:xfrm rot="5400000">
              <a:off x="4817" y="2228"/>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5499" name="AutoShape 43"/>
          <p:cNvSpPr>
            <a:spLocks noChangeArrowheads="1"/>
          </p:cNvSpPr>
          <p:nvPr/>
        </p:nvSpPr>
        <p:spPr bwMode="auto">
          <a:xfrm>
            <a:off x="4697413" y="4181475"/>
            <a:ext cx="976312" cy="576263"/>
          </a:xfrm>
          <a:prstGeom prst="rightArrow">
            <a:avLst>
              <a:gd name="adj1" fmla="val 36639"/>
              <a:gd name="adj2" fmla="val 53823"/>
            </a:avLst>
          </a:prstGeom>
          <a:gradFill rotWithShape="0">
            <a:gsLst>
              <a:gs pos="0">
                <a:schemeClr val="accent1">
                  <a:gamma/>
                  <a:shade val="19216"/>
                  <a:invGamma/>
                </a:schemeClr>
              </a:gs>
              <a:gs pos="100000">
                <a:schemeClr val="accent1"/>
              </a:gs>
            </a:gsLst>
            <a:lin ang="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defRPr/>
            </a:pPr>
            <a:endParaRPr kumimoji="1" lang="zh-CN" altLang="en-US" sz="2400">
              <a:solidFill>
                <a:srgbClr val="000000"/>
              </a:solidFill>
            </a:endParaRPr>
          </a:p>
        </p:txBody>
      </p:sp>
      <p:sp>
        <p:nvSpPr>
          <p:cNvPr id="275500" name="Text Box 44"/>
          <p:cNvSpPr txBox="1">
            <a:spLocks noChangeArrowheads="1"/>
          </p:cNvSpPr>
          <p:nvPr/>
        </p:nvSpPr>
        <p:spPr bwMode="auto">
          <a:xfrm>
            <a:off x="4960938" y="6229350"/>
            <a:ext cx="3759200" cy="476250"/>
          </a:xfrm>
          <a:prstGeom prst="rect">
            <a:avLst/>
          </a:prstGeom>
          <a:solidFill>
            <a:srgbClr val="FFFFC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r>
              <a:rPr lang="en-US" altLang="zh-CN" b="1" baseline="-16000">
                <a:solidFill>
                  <a:srgbClr val="000000"/>
                </a:solidFill>
              </a:rPr>
              <a:t>4 </a:t>
            </a:r>
            <a:r>
              <a:rPr lang="zh-CN" altLang="en-US" b="1">
                <a:solidFill>
                  <a:srgbClr val="000000"/>
                </a:solidFill>
              </a:rPr>
              <a:t>、</a:t>
            </a:r>
            <a:r>
              <a:rPr lang="en-US" altLang="zh-CN" b="1">
                <a:solidFill>
                  <a:srgbClr val="000000"/>
                </a:solidFill>
              </a:rPr>
              <a:t>P</a:t>
            </a:r>
            <a:r>
              <a:rPr lang="en-US" altLang="zh-CN" b="1" baseline="-16000">
                <a:solidFill>
                  <a:srgbClr val="000000"/>
                </a:solidFill>
              </a:rPr>
              <a:t>5 </a:t>
            </a:r>
            <a:r>
              <a:rPr lang="zh-CN" altLang="en-US" b="1">
                <a:solidFill>
                  <a:srgbClr val="000000"/>
                </a:solidFill>
              </a:rPr>
              <a:t>、</a:t>
            </a:r>
            <a:r>
              <a:rPr lang="en-US" altLang="zh-CN" b="1">
                <a:solidFill>
                  <a:srgbClr val="000000"/>
                </a:solidFill>
              </a:rPr>
              <a:t>P</a:t>
            </a:r>
            <a:r>
              <a:rPr lang="en-US" altLang="zh-CN" b="1" baseline="-16000">
                <a:solidFill>
                  <a:srgbClr val="000000"/>
                </a:solidFill>
              </a:rPr>
              <a:t>7</a:t>
            </a:r>
            <a:r>
              <a:rPr lang="zh-CN" altLang="en-US" b="1">
                <a:solidFill>
                  <a:srgbClr val="000000"/>
                </a:solidFill>
              </a:rPr>
              <a:t>为死锁进程</a:t>
            </a:r>
          </a:p>
        </p:txBody>
      </p:sp>
      <p:sp>
        <p:nvSpPr>
          <p:cNvPr id="275501" name="Text Box 45"/>
          <p:cNvSpPr txBox="1">
            <a:spLocks noChangeArrowheads="1"/>
          </p:cNvSpPr>
          <p:nvPr/>
        </p:nvSpPr>
        <p:spPr bwMode="auto">
          <a:xfrm>
            <a:off x="3933825" y="5386388"/>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66"/>
                </a:solidFill>
              </a:rPr>
              <a:t>图  </a:t>
            </a:r>
            <a:r>
              <a:rPr lang="en-US" altLang="zh-CN" sz="2000" b="1">
                <a:solidFill>
                  <a:srgbClr val="000066"/>
                </a:solidFill>
              </a:rPr>
              <a:t>3-7</a:t>
            </a:r>
          </a:p>
        </p:txBody>
      </p:sp>
      <p:sp>
        <p:nvSpPr>
          <p:cNvPr id="202761" name="Text Box 46"/>
          <p:cNvSpPr txBox="1">
            <a:spLocks noChangeArrowheads="1"/>
          </p:cNvSpPr>
          <p:nvPr/>
        </p:nvSpPr>
        <p:spPr bwMode="auto">
          <a:xfrm>
            <a:off x="163513" y="174625"/>
            <a:ext cx="898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66"/>
                </a:solidFill>
                <a:ea typeface="楷体_GB2312" pitchFamily="49" charset="-122"/>
              </a:rPr>
              <a:t>可利用资源分配图来检测系统中是否存在死锁：</a:t>
            </a:r>
          </a:p>
        </p:txBody>
      </p:sp>
      <p:sp>
        <p:nvSpPr>
          <p:cNvPr id="275503" name="AutoShape 47"/>
          <p:cNvSpPr>
            <a:spLocks noChangeArrowheads="1"/>
          </p:cNvSpPr>
          <p:nvPr/>
        </p:nvSpPr>
        <p:spPr bwMode="auto">
          <a:xfrm>
            <a:off x="6745288" y="5395913"/>
            <a:ext cx="673100" cy="777875"/>
          </a:xfrm>
          <a:prstGeom prst="downArrow">
            <a:avLst>
              <a:gd name="adj1" fmla="val 35380"/>
              <a:gd name="adj2" fmla="val 42690"/>
            </a:avLst>
          </a:prstGeom>
          <a:gradFill rotWithShape="0">
            <a:gsLst>
              <a:gs pos="0">
                <a:schemeClr val="accent1"/>
              </a:gs>
              <a:gs pos="100000">
                <a:schemeClr val="accent1">
                  <a:gamma/>
                  <a:shade val="28627"/>
                  <a:invGamma/>
                </a:schemeClr>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defRPr/>
            </a:pPr>
            <a:endParaRPr kumimoji="1" lang="zh-CN" altLang="zh-CN" sz="2400" b="1">
              <a:solidFill>
                <a:srgbClr val="000000"/>
              </a:solidFill>
            </a:endParaRPr>
          </a:p>
        </p:txBody>
      </p:sp>
    </p:spTree>
    <p:extLst>
      <p:ext uri="{BB962C8B-B14F-4D97-AF65-F5344CB8AC3E}">
        <p14:creationId xmlns:p14="http://schemas.microsoft.com/office/powerpoint/2010/main" val="2364930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Effect transition="in" filter="wipe(up)">
                                      <p:cBhvr>
                                        <p:cTn id="7" dur="500"/>
                                        <p:tgtEl>
                                          <p:spTgt spid="275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5458">
                                            <p:txEl>
                                              <p:pRg st="1" end="1"/>
                                            </p:txEl>
                                          </p:spTgt>
                                        </p:tgtEl>
                                        <p:attrNameLst>
                                          <p:attrName>style.visibility</p:attrName>
                                        </p:attrNameLst>
                                      </p:cBhvr>
                                      <p:to>
                                        <p:strVal val="visible"/>
                                      </p:to>
                                    </p:set>
                                    <p:animEffect transition="in" filter="wipe(up)">
                                      <p:cBhvr>
                                        <p:cTn id="12" dur="500"/>
                                        <p:tgtEl>
                                          <p:spTgt spid="275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754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5499"/>
                                        </p:tgtEl>
                                        <p:attrNameLst>
                                          <p:attrName>style.visibility</p:attrName>
                                        </p:attrNameLst>
                                      </p:cBhvr>
                                      <p:to>
                                        <p:strVal val="visible"/>
                                      </p:to>
                                    </p:set>
                                    <p:animEffect transition="in" filter="dissolve">
                                      <p:cBhvr>
                                        <p:cTn id="21" dur="500"/>
                                        <p:tgtEl>
                                          <p:spTgt spid="275499"/>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75486"/>
                                        </p:tgtEl>
                                        <p:attrNameLst>
                                          <p:attrName>style.visibility</p:attrName>
                                        </p:attrNameLst>
                                      </p:cBhvr>
                                      <p:to>
                                        <p:strVal val="visible"/>
                                      </p:to>
                                    </p:set>
                                    <p:animEffect transition="in" filter="wipe(left)">
                                      <p:cBhvr>
                                        <p:cTn id="25" dur="500"/>
                                        <p:tgtEl>
                                          <p:spTgt spid="275486"/>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27550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5503"/>
                                        </p:tgtEl>
                                        <p:attrNameLst>
                                          <p:attrName>style.visibility</p:attrName>
                                        </p:attrNameLst>
                                      </p:cBhvr>
                                      <p:to>
                                        <p:strVal val="visible"/>
                                      </p:to>
                                    </p:set>
                                    <p:animEffect transition="in" filter="wipe(up)">
                                      <p:cBhvr>
                                        <p:cTn id="33" dur="500"/>
                                        <p:tgtEl>
                                          <p:spTgt spid="275503"/>
                                        </p:tgtEl>
                                      </p:cBhvr>
                                    </p:animEffect>
                                  </p:childTnLst>
                                </p:cTn>
                              </p:par>
                            </p:childTnLst>
                          </p:cTn>
                        </p:par>
                        <p:par>
                          <p:cTn id="34" fill="hold" nodeType="afterGroup">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75500"/>
                                        </p:tgtEl>
                                        <p:attrNameLst>
                                          <p:attrName>style.visibility</p:attrName>
                                        </p:attrNameLst>
                                      </p:cBhvr>
                                      <p:to>
                                        <p:strVal val="visible"/>
                                      </p:to>
                                    </p:set>
                                    <p:animEffect transition="in" filter="dissolve">
                                      <p:cBhvr>
                                        <p:cTn id="37" dur="500"/>
                                        <p:tgtEl>
                                          <p:spTgt spid="275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autoUpdateAnimBg="0"/>
      <p:bldP spid="275499" grpId="0" animBg="1"/>
      <p:bldP spid="275500" grpId="0" animBg="1" autoUpdateAnimBg="0"/>
      <p:bldP spid="275501" grpId="0" autoUpdateAnimBg="0"/>
      <p:bldP spid="27550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pPr>
              <a:defRPr/>
            </a:pPr>
            <a:fld id="{6BBFD11D-7C98-4589-88EC-4BB5DBB42BC5}" type="slidenum">
              <a:rPr lang="en-US" altLang="zh-CN"/>
              <a:pPr>
                <a:defRPr/>
              </a:pPr>
              <a:t>58</a:t>
            </a:fld>
            <a:endParaRPr lang="en-US" altLang="zh-CN"/>
          </a:p>
        </p:txBody>
      </p:sp>
      <p:sp>
        <p:nvSpPr>
          <p:cNvPr id="276482" name="Text Box 2"/>
          <p:cNvSpPr txBox="1">
            <a:spLocks noChangeArrowheads="1"/>
          </p:cNvSpPr>
          <p:nvPr/>
        </p:nvSpPr>
        <p:spPr bwMode="auto">
          <a:xfrm>
            <a:off x="200205" y="1204119"/>
            <a:ext cx="8680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(3) </a:t>
            </a:r>
            <a:r>
              <a:rPr lang="zh-CN" altLang="en-US" sz="2800" b="1">
                <a:solidFill>
                  <a:srgbClr val="000000"/>
                </a:solidFill>
              </a:rPr>
              <a:t>如果资源分配图中有环路，且涉及的资源类中有多个资源，则环路的存在只是产生死锁的必要条件而不是充要条件，系统未必一定会发生死锁。</a:t>
            </a:r>
          </a:p>
        </p:txBody>
      </p:sp>
      <p:grpSp>
        <p:nvGrpSpPr>
          <p:cNvPr id="276483" name="Group 3"/>
          <p:cNvGrpSpPr>
            <a:grpSpLocks/>
          </p:cNvGrpSpPr>
          <p:nvPr/>
        </p:nvGrpSpPr>
        <p:grpSpPr bwMode="auto">
          <a:xfrm>
            <a:off x="2292176" y="3406775"/>
            <a:ext cx="4270375" cy="2898775"/>
            <a:chOff x="1409" y="1434"/>
            <a:chExt cx="2690" cy="1826"/>
          </a:xfrm>
        </p:grpSpPr>
        <p:sp>
          <p:nvSpPr>
            <p:cNvPr id="203781" name="Text Box 4"/>
            <p:cNvSpPr txBox="1">
              <a:spLocks noChangeArrowheads="1"/>
            </p:cNvSpPr>
            <p:nvPr/>
          </p:nvSpPr>
          <p:spPr bwMode="auto">
            <a:xfrm>
              <a:off x="1409" y="2991"/>
              <a:ext cx="26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dirty="0">
                  <a:solidFill>
                    <a:srgbClr val="000000"/>
                  </a:solidFill>
                  <a:ea typeface="黑体" pitchFamily="2" charset="-122"/>
                </a:rPr>
                <a:t>图</a:t>
              </a:r>
              <a:r>
                <a:rPr lang="en-US" altLang="zh-CN" sz="2200" b="1" dirty="0">
                  <a:solidFill>
                    <a:srgbClr val="000000"/>
                  </a:solidFill>
                </a:rPr>
                <a:t>3-8  </a:t>
              </a:r>
              <a:r>
                <a:rPr lang="zh-CN" altLang="en-US" sz="2200" b="1" dirty="0">
                  <a:solidFill>
                    <a:srgbClr val="000000"/>
                  </a:solidFill>
                  <a:ea typeface="黑体" pitchFamily="2" charset="-122"/>
                </a:rPr>
                <a:t>有环路而无死锁的例子</a:t>
              </a:r>
            </a:p>
          </p:txBody>
        </p:sp>
        <p:sp>
          <p:nvSpPr>
            <p:cNvPr id="203782" name="Oval 5"/>
            <p:cNvSpPr>
              <a:spLocks noChangeArrowheads="1"/>
            </p:cNvSpPr>
            <p:nvPr/>
          </p:nvSpPr>
          <p:spPr bwMode="auto">
            <a:xfrm>
              <a:off x="2550" y="143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3783" name="Rectangle 6"/>
            <p:cNvSpPr>
              <a:spLocks noChangeArrowheads="1"/>
            </p:cNvSpPr>
            <p:nvPr/>
          </p:nvSpPr>
          <p:spPr bwMode="auto">
            <a:xfrm>
              <a:off x="1942" y="1929"/>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4" name="Text Box 7"/>
            <p:cNvSpPr txBox="1">
              <a:spLocks noChangeArrowheads="1"/>
            </p:cNvSpPr>
            <p:nvPr/>
          </p:nvSpPr>
          <p:spPr bwMode="auto">
            <a:xfrm>
              <a:off x="1854"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3785" name="Rectangle 8"/>
            <p:cNvSpPr>
              <a:spLocks noChangeArrowheads="1"/>
            </p:cNvSpPr>
            <p:nvPr/>
          </p:nvSpPr>
          <p:spPr bwMode="auto">
            <a:xfrm>
              <a:off x="3150" y="1937"/>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6" name="Text Box 9"/>
            <p:cNvSpPr txBox="1">
              <a:spLocks noChangeArrowheads="1"/>
            </p:cNvSpPr>
            <p:nvPr/>
          </p:nvSpPr>
          <p:spPr bwMode="auto">
            <a:xfrm>
              <a:off x="3062"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3787" name="Oval 10"/>
            <p:cNvSpPr>
              <a:spLocks noChangeArrowheads="1"/>
            </p:cNvSpPr>
            <p:nvPr/>
          </p:nvSpPr>
          <p:spPr bwMode="auto">
            <a:xfrm>
              <a:off x="2543" y="235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3788" name="Oval 11"/>
            <p:cNvSpPr>
              <a:spLocks noChangeArrowheads="1"/>
            </p:cNvSpPr>
            <p:nvPr/>
          </p:nvSpPr>
          <p:spPr bwMode="auto">
            <a:xfrm>
              <a:off x="1920" y="2342"/>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3789" name="Line 12"/>
            <p:cNvSpPr>
              <a:spLocks noChangeShapeType="1"/>
            </p:cNvSpPr>
            <p:nvPr/>
          </p:nvSpPr>
          <p:spPr bwMode="auto">
            <a:xfrm flipV="1">
              <a:off x="2247" y="1716"/>
              <a:ext cx="37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0" name="Line 13"/>
            <p:cNvSpPr>
              <a:spLocks noChangeShapeType="1"/>
            </p:cNvSpPr>
            <p:nvPr/>
          </p:nvSpPr>
          <p:spPr bwMode="auto">
            <a:xfrm>
              <a:off x="2862" y="1708"/>
              <a:ext cx="284"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1" name="Line 14"/>
            <p:cNvSpPr>
              <a:spLocks noChangeShapeType="1"/>
            </p:cNvSpPr>
            <p:nvPr/>
          </p:nvSpPr>
          <p:spPr bwMode="auto">
            <a:xfrm>
              <a:off x="2105" y="2150"/>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2" name="Line 15"/>
            <p:cNvSpPr>
              <a:spLocks noChangeShapeType="1"/>
            </p:cNvSpPr>
            <p:nvPr/>
          </p:nvSpPr>
          <p:spPr bwMode="auto">
            <a:xfrm flipH="1" flipV="1">
              <a:off x="2294" y="2142"/>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3" name="Line 16"/>
            <p:cNvSpPr>
              <a:spLocks noChangeShapeType="1"/>
            </p:cNvSpPr>
            <p:nvPr/>
          </p:nvSpPr>
          <p:spPr bwMode="auto">
            <a:xfrm flipH="1">
              <a:off x="2904" y="2138"/>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1233028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wipe(up)">
                                      <p:cBhvr>
                                        <p:cTn id="7" dur="500"/>
                                        <p:tgtEl>
                                          <p:spTgt spid="276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483"/>
                                        </p:tgtEl>
                                        <p:attrNameLst>
                                          <p:attrName>style.visibility</p:attrName>
                                        </p:attrNameLst>
                                      </p:cBhvr>
                                      <p:to>
                                        <p:strVal val="visible"/>
                                      </p:to>
                                    </p:set>
                                    <p:animEffect transition="in" filter="wipe(left)">
                                      <p:cBhvr>
                                        <p:cTn id="12"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defRPr/>
            </a:pPr>
            <a:fld id="{29D5599E-41C6-4F61-8FBE-CC42AD368D2B}" type="slidenum">
              <a:rPr lang="en-US" altLang="zh-CN"/>
              <a:pPr>
                <a:defRPr/>
              </a:pPr>
              <a:t>59</a:t>
            </a:fld>
            <a:endParaRPr lang="en-US" altLang="zh-CN"/>
          </a:p>
        </p:txBody>
      </p:sp>
      <p:sp>
        <p:nvSpPr>
          <p:cNvPr id="277506" name="Text Box 2"/>
          <p:cNvSpPr txBox="1">
            <a:spLocks noChangeArrowheads="1"/>
          </p:cNvSpPr>
          <p:nvPr/>
        </p:nvSpPr>
        <p:spPr bwMode="auto">
          <a:xfrm>
            <a:off x="398463" y="250825"/>
            <a:ext cx="8331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a:solidFill>
                  <a:srgbClr val="000000"/>
                </a:solidFill>
              </a:rPr>
              <a:t>对于资源分配图中有环路，且涉及的资源类中有多个资源的情况，可利用把资源分配图简化的方法，来检测系统是否存在死锁（</a:t>
            </a:r>
            <a:r>
              <a:rPr lang="zh-CN" altLang="en-US" sz="2800" b="1">
                <a:solidFill>
                  <a:srgbClr val="000066"/>
                </a:solidFill>
                <a:ea typeface="楷体_GB2312" pitchFamily="49" charset="-122"/>
              </a:rPr>
              <a:t>死锁定理</a:t>
            </a:r>
            <a:r>
              <a:rPr lang="zh-CN" altLang="en-US" sz="2800" b="1">
                <a:solidFill>
                  <a:srgbClr val="000000"/>
                </a:solidFill>
              </a:rPr>
              <a:t>）：</a:t>
            </a:r>
          </a:p>
          <a:p>
            <a:pPr eaLnBrk="1" fontAlgn="base" hangingPunct="1">
              <a:spcBef>
                <a:spcPct val="25000"/>
              </a:spcBef>
              <a:spcAft>
                <a:spcPct val="0"/>
              </a:spcAft>
            </a:pPr>
            <a:r>
              <a:rPr lang="zh-CN" altLang="en-US" sz="2200" b="1">
                <a:solidFill>
                  <a:srgbClr val="000000"/>
                </a:solidFill>
              </a:rPr>
              <a:t>① 在资源分配图中，找出一个既非阻塞又非独立的进程结点</a:t>
            </a:r>
            <a:r>
              <a:rPr lang="en-US" altLang="zh-CN" sz="2200" b="1">
                <a:solidFill>
                  <a:srgbClr val="000000"/>
                </a:solidFill>
              </a:rPr>
              <a:t>P</a:t>
            </a:r>
            <a:r>
              <a:rPr lang="en-US" altLang="zh-CN" sz="2200" b="1" baseline="-18000">
                <a:solidFill>
                  <a:srgbClr val="000000"/>
                </a:solidFill>
              </a:rPr>
              <a:t>i</a:t>
            </a:r>
            <a:r>
              <a:rPr lang="zh-CN" altLang="en-US" sz="2200" b="1">
                <a:solidFill>
                  <a:srgbClr val="000000"/>
                </a:solidFill>
              </a:rPr>
              <a:t>，若其可以获得所需的全部资源，直到运行结束，再释放其占有的全部资源，相当于消去此进程的所有请求边和分配边，使之成为孤立结点。例如，在图</a:t>
            </a:r>
            <a:r>
              <a:rPr lang="en-US" altLang="zh-CN" sz="2200" b="1">
                <a:solidFill>
                  <a:srgbClr val="000000"/>
                </a:solidFill>
              </a:rPr>
              <a:t>3-9(a)</a:t>
            </a:r>
            <a:r>
              <a:rPr lang="zh-CN" altLang="en-US" sz="2200" b="1">
                <a:solidFill>
                  <a:srgbClr val="000000"/>
                </a:solidFill>
              </a:rPr>
              <a:t>中，将</a:t>
            </a:r>
            <a:r>
              <a:rPr lang="en-US" altLang="zh-CN" sz="2200" b="1">
                <a:solidFill>
                  <a:srgbClr val="000000"/>
                </a:solidFill>
              </a:rPr>
              <a:t>P</a:t>
            </a:r>
            <a:r>
              <a:rPr lang="en-US" altLang="zh-CN" sz="2200" b="1" baseline="-18000">
                <a:solidFill>
                  <a:srgbClr val="000000"/>
                </a:solidFill>
              </a:rPr>
              <a:t>1</a:t>
            </a:r>
            <a:r>
              <a:rPr lang="zh-CN" altLang="en-US" sz="2200" b="1">
                <a:solidFill>
                  <a:srgbClr val="000000"/>
                </a:solidFill>
              </a:rPr>
              <a:t>的一个分配边和一个请求边消去，便形成图</a:t>
            </a:r>
            <a:r>
              <a:rPr lang="en-US" altLang="zh-CN" sz="2200" b="1">
                <a:solidFill>
                  <a:srgbClr val="000000"/>
                </a:solidFill>
              </a:rPr>
              <a:t>(b)</a:t>
            </a:r>
            <a:r>
              <a:rPr lang="zh-CN" altLang="en-US" sz="2200" b="1">
                <a:solidFill>
                  <a:srgbClr val="000000"/>
                </a:solidFill>
              </a:rPr>
              <a:t>所示的情况。</a:t>
            </a:r>
          </a:p>
        </p:txBody>
      </p:sp>
      <p:grpSp>
        <p:nvGrpSpPr>
          <p:cNvPr id="277507" name="Group 3"/>
          <p:cNvGrpSpPr>
            <a:grpSpLocks/>
          </p:cNvGrpSpPr>
          <p:nvPr/>
        </p:nvGrpSpPr>
        <p:grpSpPr bwMode="auto">
          <a:xfrm>
            <a:off x="1157288" y="3427413"/>
            <a:ext cx="5318125" cy="3074987"/>
            <a:chOff x="729" y="2159"/>
            <a:chExt cx="3350" cy="1937"/>
          </a:xfrm>
        </p:grpSpPr>
        <p:sp>
          <p:nvSpPr>
            <p:cNvPr id="204818" name="Text Box 4"/>
            <p:cNvSpPr txBox="1">
              <a:spLocks noChangeArrowheads="1"/>
            </p:cNvSpPr>
            <p:nvPr/>
          </p:nvSpPr>
          <p:spPr bwMode="auto">
            <a:xfrm>
              <a:off x="1389" y="3827"/>
              <a:ext cx="26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a:solidFill>
                    <a:srgbClr val="000000"/>
                  </a:solidFill>
                  <a:ea typeface="黑体" pitchFamily="2" charset="-122"/>
                </a:rPr>
                <a:t>图</a:t>
              </a:r>
              <a:r>
                <a:rPr lang="en-US" altLang="zh-CN" sz="2200" b="1">
                  <a:solidFill>
                    <a:srgbClr val="000000"/>
                  </a:solidFill>
                </a:rPr>
                <a:t>3-9  </a:t>
              </a:r>
              <a:r>
                <a:rPr lang="zh-CN" altLang="en-US" sz="2200" b="1">
                  <a:solidFill>
                    <a:srgbClr val="000000"/>
                  </a:solidFill>
                  <a:ea typeface="黑体" pitchFamily="2" charset="-122"/>
                </a:rPr>
                <a:t>资源分配图的简化</a:t>
              </a:r>
            </a:p>
          </p:txBody>
        </p:sp>
        <p:grpSp>
          <p:nvGrpSpPr>
            <p:cNvPr id="204819" name="Group 5"/>
            <p:cNvGrpSpPr>
              <a:grpSpLocks/>
            </p:cNvGrpSpPr>
            <p:nvPr/>
          </p:nvGrpSpPr>
          <p:grpSpPr bwMode="auto">
            <a:xfrm>
              <a:off x="729" y="2159"/>
              <a:ext cx="1713" cy="1615"/>
              <a:chOff x="729" y="2159"/>
              <a:chExt cx="1713" cy="1615"/>
            </a:xfrm>
          </p:grpSpPr>
          <p:sp>
            <p:nvSpPr>
              <p:cNvPr id="204820" name="Text Box 6"/>
              <p:cNvSpPr txBox="1">
                <a:spLocks noChangeArrowheads="1"/>
              </p:cNvSpPr>
              <p:nvPr/>
            </p:nvSpPr>
            <p:spPr bwMode="auto">
              <a:xfrm>
                <a:off x="1234" y="3524"/>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(a)</a:t>
                </a:r>
              </a:p>
            </p:txBody>
          </p:sp>
          <p:grpSp>
            <p:nvGrpSpPr>
              <p:cNvPr id="204821" name="Group 7"/>
              <p:cNvGrpSpPr>
                <a:grpSpLocks/>
              </p:cNvGrpSpPr>
              <p:nvPr/>
            </p:nvGrpSpPr>
            <p:grpSpPr bwMode="auto">
              <a:xfrm>
                <a:off x="729" y="2159"/>
                <a:ext cx="1713" cy="1272"/>
                <a:chOff x="729" y="2159"/>
                <a:chExt cx="1713" cy="1272"/>
              </a:xfrm>
            </p:grpSpPr>
            <p:sp>
              <p:nvSpPr>
                <p:cNvPr id="204822" name="Oval 8"/>
                <p:cNvSpPr>
                  <a:spLocks noChangeArrowheads="1"/>
                </p:cNvSpPr>
                <p:nvPr/>
              </p:nvSpPr>
              <p:spPr bwMode="auto">
                <a:xfrm>
                  <a:off x="1425" y="2159"/>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4823" name="Rectangle 9"/>
                <p:cNvSpPr>
                  <a:spLocks noChangeArrowheads="1"/>
                </p:cNvSpPr>
                <p:nvPr/>
              </p:nvSpPr>
              <p:spPr bwMode="auto">
                <a:xfrm>
                  <a:off x="817" y="2654"/>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4" name="Text Box 10"/>
                <p:cNvSpPr txBox="1">
                  <a:spLocks noChangeArrowheads="1"/>
                </p:cNvSpPr>
                <p:nvPr/>
              </p:nvSpPr>
              <p:spPr bwMode="auto">
                <a:xfrm>
                  <a:off x="729"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4825" name="Rectangle 11"/>
                <p:cNvSpPr>
                  <a:spLocks noChangeArrowheads="1"/>
                </p:cNvSpPr>
                <p:nvPr/>
              </p:nvSpPr>
              <p:spPr bwMode="auto">
                <a:xfrm>
                  <a:off x="2025" y="2662"/>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6" name="Text Box 12"/>
                <p:cNvSpPr txBox="1">
                  <a:spLocks noChangeArrowheads="1"/>
                </p:cNvSpPr>
                <p:nvPr/>
              </p:nvSpPr>
              <p:spPr bwMode="auto">
                <a:xfrm>
                  <a:off x="1937"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4827" name="Oval 13"/>
                <p:cNvSpPr>
                  <a:spLocks noChangeArrowheads="1"/>
                </p:cNvSpPr>
                <p:nvPr/>
              </p:nvSpPr>
              <p:spPr bwMode="auto">
                <a:xfrm>
                  <a:off x="1418" y="3083"/>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4828" name="Oval 14"/>
                <p:cNvSpPr>
                  <a:spLocks noChangeArrowheads="1"/>
                </p:cNvSpPr>
                <p:nvPr/>
              </p:nvSpPr>
              <p:spPr bwMode="auto">
                <a:xfrm>
                  <a:off x="795" y="3067"/>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4829" name="Line 15"/>
                <p:cNvSpPr>
                  <a:spLocks noChangeShapeType="1"/>
                </p:cNvSpPr>
                <p:nvPr/>
              </p:nvSpPr>
              <p:spPr bwMode="auto">
                <a:xfrm flipV="1">
                  <a:off x="1122" y="2441"/>
                  <a:ext cx="37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0" name="Line 16"/>
                <p:cNvSpPr>
                  <a:spLocks noChangeShapeType="1"/>
                </p:cNvSpPr>
                <p:nvPr/>
              </p:nvSpPr>
              <p:spPr bwMode="auto">
                <a:xfrm>
                  <a:off x="1737" y="2433"/>
                  <a:ext cx="284"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1" name="Line 17"/>
                <p:cNvSpPr>
                  <a:spLocks noChangeShapeType="1"/>
                </p:cNvSpPr>
                <p:nvPr/>
              </p:nvSpPr>
              <p:spPr bwMode="auto">
                <a:xfrm>
                  <a:off x="980" y="2875"/>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2" name="Line 18"/>
                <p:cNvSpPr>
                  <a:spLocks noChangeShapeType="1"/>
                </p:cNvSpPr>
                <p:nvPr/>
              </p:nvSpPr>
              <p:spPr bwMode="auto">
                <a:xfrm flipH="1" flipV="1">
                  <a:off x="1169" y="2867"/>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3" name="Line 19"/>
                <p:cNvSpPr>
                  <a:spLocks noChangeShapeType="1"/>
                </p:cNvSpPr>
                <p:nvPr/>
              </p:nvSpPr>
              <p:spPr bwMode="auto">
                <a:xfrm flipH="1">
                  <a:off x="1779" y="2863"/>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grpSp>
      </p:grpSp>
      <p:grpSp>
        <p:nvGrpSpPr>
          <p:cNvPr id="277524" name="Group 20"/>
          <p:cNvGrpSpPr>
            <a:grpSpLocks/>
          </p:cNvGrpSpPr>
          <p:nvPr/>
        </p:nvGrpSpPr>
        <p:grpSpPr bwMode="auto">
          <a:xfrm>
            <a:off x="4802188" y="3427413"/>
            <a:ext cx="2719387" cy="2576512"/>
            <a:chOff x="3025" y="2159"/>
            <a:chExt cx="1713" cy="1623"/>
          </a:xfrm>
        </p:grpSpPr>
        <p:sp>
          <p:nvSpPr>
            <p:cNvPr id="204807" name="Text Box 21"/>
            <p:cNvSpPr txBox="1">
              <a:spLocks noChangeArrowheads="1"/>
            </p:cNvSpPr>
            <p:nvPr/>
          </p:nvSpPr>
          <p:spPr bwMode="auto">
            <a:xfrm>
              <a:off x="3586" y="3532"/>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(b)</a:t>
              </a:r>
            </a:p>
          </p:txBody>
        </p:sp>
        <p:sp>
          <p:nvSpPr>
            <p:cNvPr id="204808" name="Oval 22"/>
            <p:cNvSpPr>
              <a:spLocks noChangeArrowheads="1"/>
            </p:cNvSpPr>
            <p:nvPr/>
          </p:nvSpPr>
          <p:spPr bwMode="auto">
            <a:xfrm>
              <a:off x="3721" y="2159"/>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4809" name="Rectangle 23"/>
            <p:cNvSpPr>
              <a:spLocks noChangeArrowheads="1"/>
            </p:cNvSpPr>
            <p:nvPr/>
          </p:nvSpPr>
          <p:spPr bwMode="auto">
            <a:xfrm>
              <a:off x="3113" y="2654"/>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0" name="Text Box 24"/>
            <p:cNvSpPr txBox="1">
              <a:spLocks noChangeArrowheads="1"/>
            </p:cNvSpPr>
            <p:nvPr/>
          </p:nvSpPr>
          <p:spPr bwMode="auto">
            <a:xfrm>
              <a:off x="3025"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4811" name="Rectangle 25"/>
            <p:cNvSpPr>
              <a:spLocks noChangeArrowheads="1"/>
            </p:cNvSpPr>
            <p:nvPr/>
          </p:nvSpPr>
          <p:spPr bwMode="auto">
            <a:xfrm>
              <a:off x="4321" y="2662"/>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2" name="Text Box 26"/>
            <p:cNvSpPr txBox="1">
              <a:spLocks noChangeArrowheads="1"/>
            </p:cNvSpPr>
            <p:nvPr/>
          </p:nvSpPr>
          <p:spPr bwMode="auto">
            <a:xfrm>
              <a:off x="4233"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4813" name="Oval 27"/>
            <p:cNvSpPr>
              <a:spLocks noChangeArrowheads="1"/>
            </p:cNvSpPr>
            <p:nvPr/>
          </p:nvSpPr>
          <p:spPr bwMode="auto">
            <a:xfrm>
              <a:off x="3714" y="3083"/>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4814" name="Oval 28"/>
            <p:cNvSpPr>
              <a:spLocks noChangeArrowheads="1"/>
            </p:cNvSpPr>
            <p:nvPr/>
          </p:nvSpPr>
          <p:spPr bwMode="auto">
            <a:xfrm>
              <a:off x="3091" y="3067"/>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4815" name="Line 29"/>
            <p:cNvSpPr>
              <a:spLocks noChangeShapeType="1"/>
            </p:cNvSpPr>
            <p:nvPr/>
          </p:nvSpPr>
          <p:spPr bwMode="auto">
            <a:xfrm>
              <a:off x="3276" y="2875"/>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6" name="Line 30"/>
            <p:cNvSpPr>
              <a:spLocks noChangeShapeType="1"/>
            </p:cNvSpPr>
            <p:nvPr/>
          </p:nvSpPr>
          <p:spPr bwMode="auto">
            <a:xfrm flipH="1" flipV="1">
              <a:off x="3465" y="2867"/>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7" name="Line 31"/>
            <p:cNvSpPr>
              <a:spLocks noChangeShapeType="1"/>
            </p:cNvSpPr>
            <p:nvPr/>
          </p:nvSpPr>
          <p:spPr bwMode="auto">
            <a:xfrm flipH="1">
              <a:off x="4075" y="2863"/>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
        <p:nvSpPr>
          <p:cNvPr id="277536" name="AutoShape 32"/>
          <p:cNvSpPr>
            <a:spLocks noChangeArrowheads="1"/>
          </p:cNvSpPr>
          <p:nvPr/>
        </p:nvSpPr>
        <p:spPr bwMode="auto">
          <a:xfrm>
            <a:off x="3957638" y="4346575"/>
            <a:ext cx="801687" cy="538163"/>
          </a:xfrm>
          <a:prstGeom prst="rightArrow">
            <a:avLst>
              <a:gd name="adj1" fmla="val 50000"/>
              <a:gd name="adj2" fmla="val 37242"/>
            </a:avLst>
          </a:prstGeom>
          <a:gradFill rotWithShape="0">
            <a:gsLst>
              <a:gs pos="0">
                <a:schemeClr val="accent1">
                  <a:gamma/>
                  <a:shade val="38039"/>
                  <a:invGamma/>
                </a:schemeClr>
              </a:gs>
              <a:gs pos="100000">
                <a:schemeClr val="accent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defRPr/>
            </a:pPr>
            <a:endParaRPr kumimoji="1" lang="zh-CN" altLang="en-US" sz="2400">
              <a:solidFill>
                <a:srgbClr val="000000"/>
              </a:solidFill>
            </a:endParaRPr>
          </a:p>
        </p:txBody>
      </p:sp>
    </p:spTree>
    <p:extLst>
      <p:ext uri="{BB962C8B-B14F-4D97-AF65-F5344CB8AC3E}">
        <p14:creationId xmlns:p14="http://schemas.microsoft.com/office/powerpoint/2010/main" val="291772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Effect transition="in" filter="wipe(up)">
                                      <p:cBhvr>
                                        <p:cTn id="7" dur="500"/>
                                        <p:tgtEl>
                                          <p:spTgt spid="277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06">
                                            <p:txEl>
                                              <p:pRg st="1" end="1"/>
                                            </p:txEl>
                                          </p:spTgt>
                                        </p:tgtEl>
                                        <p:attrNameLst>
                                          <p:attrName>style.visibility</p:attrName>
                                        </p:attrNameLst>
                                      </p:cBhvr>
                                      <p:to>
                                        <p:strVal val="visible"/>
                                      </p:to>
                                    </p:set>
                                    <p:animEffect transition="in" filter="wipe(up)">
                                      <p:cBhvr>
                                        <p:cTn id="12" dur="500"/>
                                        <p:tgtEl>
                                          <p:spTgt spid="277506">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7507"/>
                                        </p:tgtEl>
                                        <p:attrNameLst>
                                          <p:attrName>style.visibility</p:attrName>
                                        </p:attrNameLst>
                                      </p:cBhvr>
                                      <p:to>
                                        <p:strVal val="visible"/>
                                      </p:to>
                                    </p:set>
                                    <p:animEffect transition="in" filter="wipe(left)">
                                      <p:cBhvr>
                                        <p:cTn id="16" dur="500"/>
                                        <p:tgtEl>
                                          <p:spTgt spid="2775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7536"/>
                                        </p:tgtEl>
                                        <p:attrNameLst>
                                          <p:attrName>style.visibility</p:attrName>
                                        </p:attrNameLst>
                                      </p:cBhvr>
                                      <p:to>
                                        <p:strVal val="visible"/>
                                      </p:to>
                                    </p:set>
                                    <p:animEffect transition="in" filter="wipe(left)">
                                      <p:cBhvr>
                                        <p:cTn id="21" dur="500"/>
                                        <p:tgtEl>
                                          <p:spTgt spid="277536"/>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77524"/>
                                        </p:tgtEl>
                                        <p:attrNameLst>
                                          <p:attrName>style.visibility</p:attrName>
                                        </p:attrNameLst>
                                      </p:cBhvr>
                                      <p:to>
                                        <p:strVal val="visible"/>
                                      </p:to>
                                    </p:set>
                                    <p:animEffect transition="in" filter="wipe(left)">
                                      <p:cBhvr>
                                        <p:cTn id="25" dur="500"/>
                                        <p:tgtEl>
                                          <p:spTgt spid="27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autoUpdateAnimBg="0"/>
      <p:bldP spid="27753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228600" y="228600"/>
            <a:ext cx="8229600" cy="693738"/>
          </a:xfrm>
        </p:spPr>
        <p:txBody>
          <a:bodyPr/>
          <a:lstStyle/>
          <a:p>
            <a:pPr eaLnBrk="1" hangingPunct="1"/>
            <a:r>
              <a:rPr lang="en-US" altLang="zh-CN" sz="3600" smtClean="0"/>
              <a:t>3.1  </a:t>
            </a:r>
            <a:r>
              <a:rPr lang="zh-CN" altLang="en-US" sz="3600" smtClean="0">
                <a:latin typeface="宋体" pitchFamily="2" charset="-122"/>
              </a:rPr>
              <a:t>处理机调度的层次</a:t>
            </a:r>
          </a:p>
        </p:txBody>
      </p:sp>
      <p:sp>
        <p:nvSpPr>
          <p:cNvPr id="160772" name="Rectangle 3"/>
          <p:cNvSpPr>
            <a:spLocks noGrp="1" noChangeArrowheads="1"/>
          </p:cNvSpPr>
          <p:nvPr>
            <p:ph idx="1"/>
          </p:nvPr>
        </p:nvSpPr>
        <p:spPr>
          <a:xfrm>
            <a:off x="381000" y="1066800"/>
            <a:ext cx="3313113" cy="649288"/>
          </a:xfrm>
        </p:spPr>
        <p:txBody>
          <a:bodyPr/>
          <a:lstStyle/>
          <a:p>
            <a:pPr eaLnBrk="1" hangingPunct="1"/>
            <a:r>
              <a:rPr lang="en-US" altLang="zh-CN" b="1" dirty="0" smtClean="0">
                <a:solidFill>
                  <a:srgbClr val="000066"/>
                </a:solidFill>
              </a:rPr>
              <a:t>3.  </a:t>
            </a:r>
            <a:r>
              <a:rPr lang="zh-CN" altLang="en-US" b="1" dirty="0" smtClean="0">
                <a:solidFill>
                  <a:srgbClr val="000066"/>
                </a:solidFill>
                <a:latin typeface="楷体_GB2312" pitchFamily="49" charset="-122"/>
                <a:ea typeface="楷体_GB2312" pitchFamily="49" charset="-122"/>
              </a:rPr>
              <a:t>中级调度</a:t>
            </a:r>
            <a:r>
              <a:rPr lang="zh-CN" altLang="en-US" b="1" dirty="0" smtClean="0">
                <a:solidFill>
                  <a:srgbClr val="000066"/>
                </a:solidFill>
              </a:rPr>
              <a:t> </a:t>
            </a:r>
          </a:p>
        </p:txBody>
      </p:sp>
      <p:sp>
        <p:nvSpPr>
          <p:cNvPr id="11" name="灯片编号占位符 5"/>
          <p:cNvSpPr>
            <a:spLocks noGrp="1"/>
          </p:cNvSpPr>
          <p:nvPr>
            <p:ph type="sldNum" sz="quarter" idx="12"/>
          </p:nvPr>
        </p:nvSpPr>
        <p:spPr/>
        <p:txBody>
          <a:bodyPr/>
          <a:lstStyle/>
          <a:p>
            <a:pPr>
              <a:defRPr/>
            </a:pPr>
            <a:fld id="{26306801-FFA2-4825-A426-660279DC0FA9}" type="slidenum">
              <a:rPr lang="en-US" altLang="zh-CN"/>
              <a:pPr>
                <a:defRPr/>
              </a:pPr>
              <a:t>6</a:t>
            </a:fld>
            <a:endParaRPr lang="en-US" altLang="zh-CN"/>
          </a:p>
        </p:txBody>
      </p:sp>
      <p:sp>
        <p:nvSpPr>
          <p:cNvPr id="160773" name="Text Box 4"/>
          <p:cNvSpPr txBox="1">
            <a:spLocks noChangeArrowheads="1"/>
          </p:cNvSpPr>
          <p:nvPr/>
        </p:nvSpPr>
        <p:spPr bwMode="auto">
          <a:xfrm>
            <a:off x="990600" y="1752600"/>
            <a:ext cx="68937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又称内存调度，用于内外存的对换。</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zh-CN" altLang="en-US" b="1" dirty="0" smtClean="0">
                <a:solidFill>
                  <a:srgbClr val="000000"/>
                </a:solidFill>
                <a:latin typeface="宋体" pitchFamily="2" charset="-122"/>
              </a:rPr>
              <a:t>（挂起</a:t>
            </a:r>
            <a:r>
              <a:rPr lang="zh-CN" altLang="en-US" b="1" dirty="0">
                <a:solidFill>
                  <a:srgbClr val="000000"/>
                </a:solidFill>
                <a:latin typeface="宋体" pitchFamily="2" charset="-122"/>
              </a:rPr>
              <a:t>和</a:t>
            </a:r>
            <a:r>
              <a:rPr lang="zh-CN" altLang="en-US" b="1" dirty="0" smtClean="0">
                <a:solidFill>
                  <a:srgbClr val="000000"/>
                </a:solidFill>
                <a:latin typeface="宋体" pitchFamily="2" charset="-122"/>
              </a:rPr>
              <a:t>激活）</a:t>
            </a:r>
            <a:endParaRPr lang="zh-CN" altLang="en-US" b="1" dirty="0">
              <a:solidFill>
                <a:srgbClr val="000000"/>
              </a:solidFill>
              <a:latin typeface="宋体" pitchFamily="2" charset="-122"/>
            </a:endParaRPr>
          </a:p>
        </p:txBody>
      </p:sp>
      <p:sp>
        <p:nvSpPr>
          <p:cNvPr id="160774" name="Text Box 5"/>
          <p:cNvSpPr txBox="1">
            <a:spLocks noChangeArrowheads="1"/>
          </p:cNvSpPr>
          <p:nvPr/>
        </p:nvSpPr>
        <p:spPr bwMode="auto">
          <a:xfrm>
            <a:off x="679541" y="3068960"/>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主要目的：</a:t>
            </a:r>
            <a:r>
              <a:rPr lang="zh-CN" altLang="en-US" dirty="0">
                <a:solidFill>
                  <a:srgbClr val="000000"/>
                </a:solidFill>
              </a:rPr>
              <a:t> </a:t>
            </a:r>
          </a:p>
        </p:txBody>
      </p:sp>
      <p:sp>
        <p:nvSpPr>
          <p:cNvPr id="160775" name="Text Box 6"/>
          <p:cNvSpPr txBox="1">
            <a:spLocks noChangeArrowheads="1"/>
          </p:cNvSpPr>
          <p:nvPr/>
        </p:nvSpPr>
        <p:spPr bwMode="auto">
          <a:xfrm>
            <a:off x="2366144" y="306896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为了提高内存的利用率和系统的吞吐量。</a:t>
            </a:r>
            <a:r>
              <a:rPr lang="zh-CN" altLang="en-US" b="1" dirty="0">
                <a:solidFill>
                  <a:srgbClr val="000000"/>
                </a:solidFill>
              </a:rPr>
              <a:t> </a:t>
            </a:r>
          </a:p>
        </p:txBody>
      </p:sp>
      <p:sp>
        <p:nvSpPr>
          <p:cNvPr id="199687" name="Text Box 7"/>
          <p:cNvSpPr txBox="1">
            <a:spLocks noChangeArrowheads="1"/>
          </p:cNvSpPr>
          <p:nvPr/>
        </p:nvSpPr>
        <p:spPr bwMode="auto">
          <a:xfrm>
            <a:off x="5376239" y="4375150"/>
            <a:ext cx="2514600" cy="850900"/>
          </a:xfrm>
          <a:prstGeom prst="rect">
            <a:avLst/>
          </a:prstGeom>
          <a:solidFill>
            <a:schemeClr val="accent6">
              <a:lumMod val="60000"/>
              <a:lumOff val="40000"/>
            </a:schemeClr>
          </a:solidFill>
          <a:ln w="28575">
            <a:solidFill>
              <a:schemeClr val="tx1"/>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ea typeface="仿宋_GB2312" pitchFamily="49" charset="-122"/>
              </a:rPr>
              <a:t>主要介绍进程调度和作业调度。</a:t>
            </a:r>
          </a:p>
        </p:txBody>
      </p:sp>
      <p:sp>
        <p:nvSpPr>
          <p:cNvPr id="160777" name="Text Box 8"/>
          <p:cNvSpPr txBox="1">
            <a:spLocks noChangeArrowheads="1"/>
          </p:cNvSpPr>
          <p:nvPr/>
        </p:nvSpPr>
        <p:spPr bwMode="auto">
          <a:xfrm>
            <a:off x="627785" y="3634934"/>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三种调度相比较：</a:t>
            </a:r>
          </a:p>
        </p:txBody>
      </p:sp>
      <p:sp>
        <p:nvSpPr>
          <p:cNvPr id="160778" name="Text Box 9"/>
          <p:cNvSpPr txBox="1">
            <a:spLocks noChangeArrowheads="1"/>
          </p:cNvSpPr>
          <p:nvPr/>
        </p:nvSpPr>
        <p:spPr bwMode="auto">
          <a:xfrm>
            <a:off x="838200" y="4291806"/>
            <a:ext cx="43434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a:solidFill>
                  <a:srgbClr val="000000"/>
                </a:solidFill>
                <a:latin typeface="宋体" pitchFamily="2" charset="-122"/>
              </a:rPr>
              <a:t>进程调度的运行频率最高</a:t>
            </a:r>
            <a:r>
              <a:rPr lang="zh-CN" altLang="en-US" sz="2800" b="1">
                <a:solidFill>
                  <a:srgbClr val="000000"/>
                </a:solidFill>
              </a:rPr>
              <a:t> </a:t>
            </a:r>
          </a:p>
          <a:p>
            <a:pPr eaLnBrk="1" fontAlgn="base" hangingPunct="1">
              <a:spcBef>
                <a:spcPct val="15000"/>
              </a:spcBef>
              <a:spcAft>
                <a:spcPct val="0"/>
              </a:spcAft>
            </a:pPr>
            <a:r>
              <a:rPr lang="zh-CN" altLang="en-US" sz="2800" b="1">
                <a:solidFill>
                  <a:srgbClr val="000000"/>
                </a:solidFill>
                <a:latin typeface="宋体" pitchFamily="2" charset="-122"/>
              </a:rPr>
              <a:t>作业调度频率最低</a:t>
            </a:r>
            <a:r>
              <a:rPr lang="zh-CN" altLang="en-US" sz="2800" b="1">
                <a:solidFill>
                  <a:srgbClr val="000000"/>
                </a:solidFill>
              </a:rPr>
              <a:t> </a:t>
            </a:r>
          </a:p>
          <a:p>
            <a:pPr eaLnBrk="1" fontAlgn="base" hangingPunct="1">
              <a:spcBef>
                <a:spcPct val="15000"/>
              </a:spcBef>
              <a:spcAft>
                <a:spcPct val="0"/>
              </a:spcAft>
            </a:pPr>
            <a:r>
              <a:rPr lang="zh-CN" altLang="en-US" sz="2800" b="1">
                <a:solidFill>
                  <a:srgbClr val="000000"/>
                </a:solidFill>
                <a:latin typeface="宋体" pitchFamily="2" charset="-122"/>
              </a:rPr>
              <a:t>中级调度界于之间</a:t>
            </a:r>
            <a:r>
              <a:rPr lang="zh-CN" altLang="en-US" sz="2800" b="1">
                <a:solidFill>
                  <a:srgbClr val="000000"/>
                </a:solidFill>
              </a:rPr>
              <a:t> </a:t>
            </a:r>
          </a:p>
        </p:txBody>
      </p:sp>
      <p:sp>
        <p:nvSpPr>
          <p:cNvPr id="199690" name="AutoShape 10"/>
          <p:cNvSpPr>
            <a:spLocks/>
          </p:cNvSpPr>
          <p:nvPr/>
        </p:nvSpPr>
        <p:spPr bwMode="auto">
          <a:xfrm>
            <a:off x="4978400" y="4495800"/>
            <a:ext cx="152400" cy="609600"/>
          </a:xfrm>
          <a:prstGeom prst="rightBrace">
            <a:avLst>
              <a:gd name="adj1" fmla="val 3333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814508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90"/>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99687"/>
                                        </p:tgtEl>
                                        <p:attrNameLst>
                                          <p:attrName>style.visibility</p:attrName>
                                        </p:attrNameLst>
                                      </p:cBhvr>
                                      <p:to>
                                        <p:strVal val="visible"/>
                                      </p:to>
                                    </p:set>
                                    <p:anim calcmode="lin" valueType="num">
                                      <p:cBhvr additive="base">
                                        <p:cTn id="10" dur="500" fill="hold"/>
                                        <p:tgtEl>
                                          <p:spTgt spid="199687"/>
                                        </p:tgtEl>
                                        <p:attrNameLst>
                                          <p:attrName>ppt_x</p:attrName>
                                        </p:attrNameLst>
                                      </p:cBhvr>
                                      <p:tavLst>
                                        <p:tav tm="0">
                                          <p:val>
                                            <p:strVal val="1+#ppt_w/2"/>
                                          </p:val>
                                        </p:tav>
                                        <p:tav tm="100000">
                                          <p:val>
                                            <p:strVal val="#ppt_x"/>
                                          </p:val>
                                        </p:tav>
                                      </p:tavLst>
                                    </p:anim>
                                    <p:anim calcmode="lin" valueType="num">
                                      <p:cBhvr additive="base">
                                        <p:cTn id="11" dur="500" fill="hold"/>
                                        <p:tgtEl>
                                          <p:spTgt spid="199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nimBg="1" autoUpdateAnimBg="0"/>
      <p:bldP spid="19969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pPr>
              <a:defRPr/>
            </a:pPr>
            <a:fld id="{ABA15EBE-0469-4E43-AE95-90DAB3C7501B}" type="slidenum">
              <a:rPr lang="en-US" altLang="zh-CN"/>
              <a:pPr>
                <a:defRPr/>
              </a:pPr>
              <a:t>60</a:t>
            </a:fld>
            <a:endParaRPr lang="en-US" altLang="zh-CN"/>
          </a:p>
        </p:txBody>
      </p:sp>
      <p:sp>
        <p:nvSpPr>
          <p:cNvPr id="278530" name="Text Box 2"/>
          <p:cNvSpPr txBox="1">
            <a:spLocks noChangeArrowheads="1"/>
          </p:cNvSpPr>
          <p:nvPr/>
        </p:nvSpPr>
        <p:spPr bwMode="auto">
          <a:xfrm>
            <a:off x="163513" y="238125"/>
            <a:ext cx="8743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② P</a:t>
            </a:r>
            <a:r>
              <a:rPr lang="en-US" altLang="zh-CN" b="1" baseline="-18000">
                <a:solidFill>
                  <a:srgbClr val="000000"/>
                </a:solidFill>
              </a:rPr>
              <a:t>1</a:t>
            </a:r>
            <a:r>
              <a:rPr lang="zh-CN" altLang="en-US" b="1">
                <a:solidFill>
                  <a:srgbClr val="000000"/>
                </a:solidFill>
              </a:rPr>
              <a:t>释放资源后，便可使</a:t>
            </a:r>
            <a:r>
              <a:rPr lang="en-US" altLang="zh-CN" b="1">
                <a:solidFill>
                  <a:srgbClr val="000000"/>
                </a:solidFill>
              </a:rPr>
              <a:t>P</a:t>
            </a:r>
            <a:r>
              <a:rPr lang="en-US" altLang="zh-CN" b="1" baseline="-18000">
                <a:solidFill>
                  <a:srgbClr val="000000"/>
                </a:solidFill>
              </a:rPr>
              <a:t>2</a:t>
            </a:r>
            <a:r>
              <a:rPr lang="zh-CN" altLang="en-US" b="1">
                <a:solidFill>
                  <a:srgbClr val="000000"/>
                </a:solidFill>
              </a:rPr>
              <a:t>获得所需的全部资源，直到运行结束，再释放其占有的全部资源，形成图</a:t>
            </a:r>
            <a:r>
              <a:rPr lang="en-US" altLang="zh-CN" b="1">
                <a:solidFill>
                  <a:srgbClr val="000000"/>
                </a:solidFill>
              </a:rPr>
              <a:t>(c)</a:t>
            </a:r>
            <a:r>
              <a:rPr lang="zh-CN" altLang="en-US" b="1">
                <a:solidFill>
                  <a:srgbClr val="000000"/>
                </a:solidFill>
              </a:rPr>
              <a:t>所示的情况。</a:t>
            </a:r>
          </a:p>
        </p:txBody>
      </p:sp>
      <p:sp>
        <p:nvSpPr>
          <p:cNvPr id="278531" name="AutoShape 3"/>
          <p:cNvSpPr>
            <a:spLocks noChangeArrowheads="1"/>
          </p:cNvSpPr>
          <p:nvPr/>
        </p:nvSpPr>
        <p:spPr bwMode="auto">
          <a:xfrm>
            <a:off x="4167188" y="1966913"/>
            <a:ext cx="1063625" cy="601662"/>
          </a:xfrm>
          <a:custGeom>
            <a:avLst/>
            <a:gdLst>
              <a:gd name="T0" fmla="*/ 797719 w 21600"/>
              <a:gd name="T1" fmla="*/ 0 h 21600"/>
              <a:gd name="T2" fmla="*/ 0 w 21600"/>
              <a:gd name="T3" fmla="*/ 300831 h 21600"/>
              <a:gd name="T4" fmla="*/ 797719 w 21600"/>
              <a:gd name="T5" fmla="*/ 601662 h 21600"/>
              <a:gd name="T6" fmla="*/ 1063625 w 21600"/>
              <a:gd name="T7" fmla="*/ 30083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78532" name="AutoShape 4"/>
          <p:cNvSpPr>
            <a:spLocks noChangeArrowheads="1"/>
          </p:cNvSpPr>
          <p:nvPr/>
        </p:nvSpPr>
        <p:spPr bwMode="auto">
          <a:xfrm rot="5400000">
            <a:off x="6458745" y="3539331"/>
            <a:ext cx="627062" cy="676275"/>
          </a:xfrm>
          <a:custGeom>
            <a:avLst/>
            <a:gdLst>
              <a:gd name="T0" fmla="*/ 470297 w 21600"/>
              <a:gd name="T1" fmla="*/ 0 h 21600"/>
              <a:gd name="T2" fmla="*/ 0 w 21600"/>
              <a:gd name="T3" fmla="*/ 338138 h 21600"/>
              <a:gd name="T4" fmla="*/ 470297 w 21600"/>
              <a:gd name="T5" fmla="*/ 676275 h 21600"/>
              <a:gd name="T6" fmla="*/ 627062 w 21600"/>
              <a:gd name="T7" fmla="*/ 33813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sp>
        <p:nvSpPr>
          <p:cNvPr id="278533" name="Text Box 5"/>
          <p:cNvSpPr txBox="1">
            <a:spLocks noChangeArrowheads="1"/>
          </p:cNvSpPr>
          <p:nvPr/>
        </p:nvSpPr>
        <p:spPr bwMode="auto">
          <a:xfrm>
            <a:off x="225425" y="3673475"/>
            <a:ext cx="5199063" cy="155257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③ </a:t>
            </a:r>
            <a:r>
              <a:rPr lang="zh-CN" altLang="en-US" b="1">
                <a:solidFill>
                  <a:srgbClr val="000000"/>
                </a:solidFill>
              </a:rPr>
              <a:t>经过一系列简化后，若能消去图中所有的边，使所有进程结点都成为孤立结点，则称该图是</a:t>
            </a:r>
            <a:r>
              <a:rPr lang="zh-CN" altLang="en-US" b="1">
                <a:solidFill>
                  <a:srgbClr val="0000FF"/>
                </a:solidFill>
                <a:ea typeface="黑体" pitchFamily="2" charset="-122"/>
              </a:rPr>
              <a:t>可完全简化的</a:t>
            </a:r>
            <a:r>
              <a:rPr lang="zh-CN" altLang="en-US" b="1">
                <a:solidFill>
                  <a:srgbClr val="000000"/>
                </a:solidFill>
              </a:rPr>
              <a:t>；否则称该图为</a:t>
            </a:r>
            <a:r>
              <a:rPr lang="zh-CN" altLang="en-US" b="1">
                <a:solidFill>
                  <a:srgbClr val="0000FF"/>
                </a:solidFill>
                <a:ea typeface="黑体" pitchFamily="2" charset="-122"/>
              </a:rPr>
              <a:t>不可完全简化的</a:t>
            </a:r>
            <a:r>
              <a:rPr lang="zh-CN" altLang="en-US" b="1">
                <a:solidFill>
                  <a:srgbClr val="000000"/>
                </a:solidFill>
              </a:rPr>
              <a:t>。</a:t>
            </a:r>
          </a:p>
        </p:txBody>
      </p:sp>
      <p:sp>
        <p:nvSpPr>
          <p:cNvPr id="278534" name="Text Box 6"/>
          <p:cNvSpPr txBox="1">
            <a:spLocks noChangeArrowheads="1"/>
          </p:cNvSpPr>
          <p:nvPr/>
        </p:nvSpPr>
        <p:spPr bwMode="auto">
          <a:xfrm>
            <a:off x="288925" y="5373688"/>
            <a:ext cx="5110163" cy="1196975"/>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ea typeface="黑体" pitchFamily="2" charset="-122"/>
              </a:rPr>
              <a:t>死锁定理</a:t>
            </a:r>
            <a:r>
              <a:rPr lang="zh-CN" altLang="en-US" b="1">
                <a:solidFill>
                  <a:srgbClr val="000000"/>
                </a:solidFill>
                <a:ea typeface="黑体" pitchFamily="2" charset="-122"/>
              </a:rPr>
              <a:t>：</a:t>
            </a:r>
            <a:r>
              <a:rPr lang="zh-CN" altLang="en-US" b="1">
                <a:solidFill>
                  <a:srgbClr val="000000"/>
                </a:solidFill>
                <a:ea typeface="楷体_GB2312" pitchFamily="49" charset="-122"/>
              </a:rPr>
              <a:t>系统为死锁状态的充要条件是：当且仅当该状态的资源分配图是不可完全简化的。</a:t>
            </a:r>
          </a:p>
        </p:txBody>
      </p:sp>
      <p:grpSp>
        <p:nvGrpSpPr>
          <p:cNvPr id="278535" name="Group 7"/>
          <p:cNvGrpSpPr>
            <a:grpSpLocks/>
          </p:cNvGrpSpPr>
          <p:nvPr/>
        </p:nvGrpSpPr>
        <p:grpSpPr bwMode="auto">
          <a:xfrm>
            <a:off x="1138238" y="1130300"/>
            <a:ext cx="2693987" cy="2495550"/>
            <a:chOff x="717" y="712"/>
            <a:chExt cx="1697" cy="1572"/>
          </a:xfrm>
        </p:grpSpPr>
        <p:sp>
          <p:nvSpPr>
            <p:cNvPr id="205853" name="Oval 8"/>
            <p:cNvSpPr>
              <a:spLocks noChangeArrowheads="1"/>
            </p:cNvSpPr>
            <p:nvPr/>
          </p:nvSpPr>
          <p:spPr bwMode="auto">
            <a:xfrm>
              <a:off x="1397" y="712"/>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54" name="Rectangle 9"/>
            <p:cNvSpPr>
              <a:spLocks noChangeArrowheads="1"/>
            </p:cNvSpPr>
            <p:nvPr/>
          </p:nvSpPr>
          <p:spPr bwMode="auto">
            <a:xfrm>
              <a:off x="789" y="1207"/>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5" name="Text Box 10"/>
            <p:cNvSpPr txBox="1">
              <a:spLocks noChangeArrowheads="1"/>
            </p:cNvSpPr>
            <p:nvPr/>
          </p:nvSpPr>
          <p:spPr bwMode="auto">
            <a:xfrm>
              <a:off x="717" y="940"/>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56" name="Rectangle 11"/>
            <p:cNvSpPr>
              <a:spLocks noChangeArrowheads="1"/>
            </p:cNvSpPr>
            <p:nvPr/>
          </p:nvSpPr>
          <p:spPr bwMode="auto">
            <a:xfrm>
              <a:off x="1997" y="121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7" name="Text Box 12"/>
            <p:cNvSpPr txBox="1">
              <a:spLocks noChangeArrowheads="1"/>
            </p:cNvSpPr>
            <p:nvPr/>
          </p:nvSpPr>
          <p:spPr bwMode="auto">
            <a:xfrm>
              <a:off x="1909" y="92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58" name="Oval 13"/>
            <p:cNvSpPr>
              <a:spLocks noChangeArrowheads="1"/>
            </p:cNvSpPr>
            <p:nvPr/>
          </p:nvSpPr>
          <p:spPr bwMode="auto">
            <a:xfrm>
              <a:off x="1390" y="1636"/>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59" name="Oval 14"/>
            <p:cNvSpPr>
              <a:spLocks noChangeArrowheads="1"/>
            </p:cNvSpPr>
            <p:nvPr/>
          </p:nvSpPr>
          <p:spPr bwMode="auto">
            <a:xfrm>
              <a:off x="767" y="162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5860" name="Line 15"/>
            <p:cNvSpPr>
              <a:spLocks noChangeShapeType="1"/>
            </p:cNvSpPr>
            <p:nvPr/>
          </p:nvSpPr>
          <p:spPr bwMode="auto">
            <a:xfrm>
              <a:off x="952" y="1428"/>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1" name="Line 16"/>
            <p:cNvSpPr>
              <a:spLocks noChangeShapeType="1"/>
            </p:cNvSpPr>
            <p:nvPr/>
          </p:nvSpPr>
          <p:spPr bwMode="auto">
            <a:xfrm flipH="1" flipV="1">
              <a:off x="1141" y="1420"/>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2" name="Text Box 17"/>
            <p:cNvSpPr txBox="1">
              <a:spLocks noChangeArrowheads="1"/>
            </p:cNvSpPr>
            <p:nvPr/>
          </p:nvSpPr>
          <p:spPr bwMode="auto">
            <a:xfrm>
              <a:off x="1185" y="1996"/>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(b)</a:t>
              </a:r>
            </a:p>
          </p:txBody>
        </p:sp>
        <p:sp>
          <p:nvSpPr>
            <p:cNvPr id="205863" name="Line 18"/>
            <p:cNvSpPr>
              <a:spLocks noChangeShapeType="1"/>
            </p:cNvSpPr>
            <p:nvPr/>
          </p:nvSpPr>
          <p:spPr bwMode="auto">
            <a:xfrm flipH="1">
              <a:off x="1752" y="1404"/>
              <a:ext cx="315" cy="3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278547" name="Group 19"/>
          <p:cNvGrpSpPr>
            <a:grpSpLocks/>
          </p:cNvGrpSpPr>
          <p:nvPr/>
        </p:nvGrpSpPr>
        <p:grpSpPr bwMode="auto">
          <a:xfrm>
            <a:off x="5545138" y="1079500"/>
            <a:ext cx="2693987" cy="2457450"/>
            <a:chOff x="3493" y="680"/>
            <a:chExt cx="1697" cy="1548"/>
          </a:xfrm>
        </p:grpSpPr>
        <p:sp>
          <p:nvSpPr>
            <p:cNvPr id="205844" name="Oval 20"/>
            <p:cNvSpPr>
              <a:spLocks noChangeArrowheads="1"/>
            </p:cNvSpPr>
            <p:nvPr/>
          </p:nvSpPr>
          <p:spPr bwMode="auto">
            <a:xfrm>
              <a:off x="4173" y="68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45" name="Rectangle 21"/>
            <p:cNvSpPr>
              <a:spLocks noChangeArrowheads="1"/>
            </p:cNvSpPr>
            <p:nvPr/>
          </p:nvSpPr>
          <p:spPr bwMode="auto">
            <a:xfrm>
              <a:off x="3565" y="117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6" name="Text Box 22"/>
            <p:cNvSpPr txBox="1">
              <a:spLocks noChangeArrowheads="1"/>
            </p:cNvSpPr>
            <p:nvPr/>
          </p:nvSpPr>
          <p:spPr bwMode="auto">
            <a:xfrm>
              <a:off x="3493" y="908"/>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47" name="Rectangle 23"/>
            <p:cNvSpPr>
              <a:spLocks noChangeArrowheads="1"/>
            </p:cNvSpPr>
            <p:nvPr/>
          </p:nvSpPr>
          <p:spPr bwMode="auto">
            <a:xfrm>
              <a:off x="4773" y="1183"/>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8" name="Text Box 24"/>
            <p:cNvSpPr txBox="1">
              <a:spLocks noChangeArrowheads="1"/>
            </p:cNvSpPr>
            <p:nvPr/>
          </p:nvSpPr>
          <p:spPr bwMode="auto">
            <a:xfrm>
              <a:off x="4685" y="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49" name="Oval 25"/>
            <p:cNvSpPr>
              <a:spLocks noChangeArrowheads="1"/>
            </p:cNvSpPr>
            <p:nvPr/>
          </p:nvSpPr>
          <p:spPr bwMode="auto">
            <a:xfrm>
              <a:off x="4166" y="160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50" name="Oval 26"/>
            <p:cNvSpPr>
              <a:spLocks noChangeArrowheads="1"/>
            </p:cNvSpPr>
            <p:nvPr/>
          </p:nvSpPr>
          <p:spPr bwMode="auto">
            <a:xfrm>
              <a:off x="3543" y="158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5851" name="Line 27"/>
            <p:cNvSpPr>
              <a:spLocks noChangeShapeType="1"/>
            </p:cNvSpPr>
            <p:nvPr/>
          </p:nvSpPr>
          <p:spPr bwMode="auto">
            <a:xfrm>
              <a:off x="3728" y="1396"/>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52" name="Text Box 28"/>
            <p:cNvSpPr txBox="1">
              <a:spLocks noChangeArrowheads="1"/>
            </p:cNvSpPr>
            <p:nvPr/>
          </p:nvSpPr>
          <p:spPr bwMode="auto">
            <a:xfrm>
              <a:off x="3967" y="1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p>
          </p:txBody>
        </p:sp>
      </p:grpSp>
      <p:grpSp>
        <p:nvGrpSpPr>
          <p:cNvPr id="278557" name="Group 29"/>
          <p:cNvGrpSpPr>
            <a:grpSpLocks/>
          </p:cNvGrpSpPr>
          <p:nvPr/>
        </p:nvGrpSpPr>
        <p:grpSpPr bwMode="auto">
          <a:xfrm>
            <a:off x="5556250" y="4254500"/>
            <a:ext cx="2695575" cy="2457450"/>
            <a:chOff x="3500" y="2680"/>
            <a:chExt cx="1698" cy="1548"/>
          </a:xfrm>
        </p:grpSpPr>
        <p:grpSp>
          <p:nvGrpSpPr>
            <p:cNvPr id="205835" name="Group 30"/>
            <p:cNvGrpSpPr>
              <a:grpSpLocks/>
            </p:cNvGrpSpPr>
            <p:nvPr/>
          </p:nvGrpSpPr>
          <p:grpSpPr bwMode="auto">
            <a:xfrm>
              <a:off x="3500" y="2680"/>
              <a:ext cx="1698" cy="1272"/>
              <a:chOff x="3500" y="2680"/>
              <a:chExt cx="1698" cy="1272"/>
            </a:xfrm>
          </p:grpSpPr>
          <p:sp>
            <p:nvSpPr>
              <p:cNvPr id="205837" name="Text Box 31"/>
              <p:cNvSpPr txBox="1">
                <a:spLocks noChangeArrowheads="1"/>
              </p:cNvSpPr>
              <p:nvPr/>
            </p:nvSpPr>
            <p:spPr bwMode="auto">
              <a:xfrm>
                <a:off x="3500" y="2893"/>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38" name="Oval 32"/>
              <p:cNvSpPr>
                <a:spLocks noChangeArrowheads="1"/>
              </p:cNvSpPr>
              <p:nvPr/>
            </p:nvSpPr>
            <p:spPr bwMode="auto">
              <a:xfrm>
                <a:off x="4181" y="268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39" name="Rectangle 33"/>
              <p:cNvSpPr>
                <a:spLocks noChangeArrowheads="1"/>
              </p:cNvSpPr>
              <p:nvPr/>
            </p:nvSpPr>
            <p:spPr bwMode="auto">
              <a:xfrm>
                <a:off x="3573" y="317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0" name="Rectangle 34"/>
              <p:cNvSpPr>
                <a:spLocks noChangeArrowheads="1"/>
              </p:cNvSpPr>
              <p:nvPr/>
            </p:nvSpPr>
            <p:spPr bwMode="auto">
              <a:xfrm>
                <a:off x="4781" y="3183"/>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1" name="Text Box 35"/>
              <p:cNvSpPr txBox="1">
                <a:spLocks noChangeArrowheads="1"/>
              </p:cNvSpPr>
              <p:nvPr/>
            </p:nvSpPr>
            <p:spPr bwMode="auto">
              <a:xfrm>
                <a:off x="4693" y="2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42" name="Oval 36"/>
              <p:cNvSpPr>
                <a:spLocks noChangeArrowheads="1"/>
              </p:cNvSpPr>
              <p:nvPr/>
            </p:nvSpPr>
            <p:spPr bwMode="auto">
              <a:xfrm>
                <a:off x="4174" y="360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43" name="Oval 37"/>
              <p:cNvSpPr>
                <a:spLocks noChangeArrowheads="1"/>
              </p:cNvSpPr>
              <p:nvPr/>
            </p:nvSpPr>
            <p:spPr bwMode="auto">
              <a:xfrm>
                <a:off x="3551" y="358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grpSp>
        <p:sp>
          <p:nvSpPr>
            <p:cNvPr id="205836" name="Text Box 38"/>
            <p:cNvSpPr txBox="1">
              <a:spLocks noChangeArrowheads="1"/>
            </p:cNvSpPr>
            <p:nvPr/>
          </p:nvSpPr>
          <p:spPr bwMode="auto">
            <a:xfrm>
              <a:off x="3975" y="3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(d)</a:t>
              </a:r>
            </a:p>
          </p:txBody>
        </p:sp>
      </p:grpSp>
    </p:spTree>
    <p:extLst>
      <p:ext uri="{BB962C8B-B14F-4D97-AF65-F5344CB8AC3E}">
        <p14:creationId xmlns:p14="http://schemas.microsoft.com/office/powerpoint/2010/main" val="423332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up)">
                                      <p:cBhvr>
                                        <p:cTn id="7" dur="500"/>
                                        <p:tgtEl>
                                          <p:spTgt spid="2785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8535"/>
                                        </p:tgtEl>
                                        <p:attrNameLst>
                                          <p:attrName>style.visibility</p:attrName>
                                        </p:attrNameLst>
                                      </p:cBhvr>
                                      <p:to>
                                        <p:strVal val="visible"/>
                                      </p:to>
                                    </p:set>
                                    <p:animEffect transition="in" filter="wipe(left)">
                                      <p:cBhvr>
                                        <p:cTn id="11" dur="500"/>
                                        <p:tgtEl>
                                          <p:spTgt spid="27853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8531"/>
                                        </p:tgtEl>
                                        <p:attrNameLst>
                                          <p:attrName>style.visibility</p:attrName>
                                        </p:attrNameLst>
                                      </p:cBhvr>
                                      <p:to>
                                        <p:strVal val="visible"/>
                                      </p:to>
                                    </p:set>
                                    <p:animEffect transition="in" filter="wipe(left)">
                                      <p:cBhvr>
                                        <p:cTn id="15" dur="500"/>
                                        <p:tgtEl>
                                          <p:spTgt spid="2785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8547"/>
                                        </p:tgtEl>
                                        <p:attrNameLst>
                                          <p:attrName>style.visibility</p:attrName>
                                        </p:attrNameLst>
                                      </p:cBhvr>
                                      <p:to>
                                        <p:strVal val="visible"/>
                                      </p:to>
                                    </p:set>
                                    <p:animEffect transition="in" filter="wipe(left)">
                                      <p:cBhvr>
                                        <p:cTn id="19" dur="500"/>
                                        <p:tgtEl>
                                          <p:spTgt spid="2785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8532"/>
                                        </p:tgtEl>
                                        <p:attrNameLst>
                                          <p:attrName>style.visibility</p:attrName>
                                        </p:attrNameLst>
                                      </p:cBhvr>
                                      <p:to>
                                        <p:strVal val="visible"/>
                                      </p:to>
                                    </p:set>
                                    <p:animEffect transition="in" filter="wipe(up)">
                                      <p:cBhvr>
                                        <p:cTn id="24" dur="500"/>
                                        <p:tgtEl>
                                          <p:spTgt spid="278532"/>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278557"/>
                                        </p:tgtEl>
                                        <p:attrNameLst>
                                          <p:attrName>style.visibility</p:attrName>
                                        </p:attrNameLst>
                                      </p:cBhvr>
                                      <p:to>
                                        <p:strVal val="visible"/>
                                      </p:to>
                                    </p:set>
                                    <p:animEffect transition="in" filter="wipe(up)">
                                      <p:cBhvr>
                                        <p:cTn id="28" dur="500"/>
                                        <p:tgtEl>
                                          <p:spTgt spid="2785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8533"/>
                                        </p:tgtEl>
                                        <p:attrNameLst>
                                          <p:attrName>style.visibility</p:attrName>
                                        </p:attrNameLst>
                                      </p:cBhvr>
                                      <p:to>
                                        <p:strVal val="visible"/>
                                      </p:to>
                                    </p:set>
                                    <p:animEffect transition="in" filter="wipe(up)">
                                      <p:cBhvr>
                                        <p:cTn id="33" dur="500"/>
                                        <p:tgtEl>
                                          <p:spTgt spid="2785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8534"/>
                                        </p:tgtEl>
                                        <p:attrNameLst>
                                          <p:attrName>style.visibility</p:attrName>
                                        </p:attrNameLst>
                                      </p:cBhvr>
                                      <p:to>
                                        <p:strVal val="visible"/>
                                      </p:to>
                                    </p:set>
                                    <p:animEffect transition="in" filter="dissolve">
                                      <p:cBhvr>
                                        <p:cTn id="38"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1" grpId="0" animBg="1"/>
      <p:bldP spid="278532" grpId="0" animBg="1"/>
      <p:bldP spid="278533" grpId="0" animBg="1" autoUpdateAnimBg="0"/>
      <p:bldP spid="27853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7EA65F3-2986-4F0A-A655-145FC9206764}" type="slidenum">
              <a:rPr lang="en-US" altLang="zh-CN"/>
              <a:pPr/>
              <a:t>61</a:t>
            </a:fld>
            <a:endParaRPr lang="en-US" altLang="zh-CN"/>
          </a:p>
        </p:txBody>
      </p:sp>
      <p:sp>
        <p:nvSpPr>
          <p:cNvPr id="347138" name="Rectangle 2"/>
          <p:cNvSpPr>
            <a:spLocks noGrp="1" noChangeArrowheads="1"/>
          </p:cNvSpPr>
          <p:nvPr>
            <p:ph type="title"/>
          </p:nvPr>
        </p:nvSpPr>
        <p:spPr>
          <a:xfrm>
            <a:off x="318294" y="441942"/>
            <a:ext cx="8763000" cy="549275"/>
          </a:xfrm>
        </p:spPr>
        <p:txBody>
          <a:bodyPr/>
          <a:lstStyle/>
          <a:p>
            <a:r>
              <a:rPr lang="zh-CN" altLang="en-US" sz="3000" dirty="0" smtClean="0"/>
              <a:t>每</a:t>
            </a:r>
            <a:r>
              <a:rPr lang="zh-CN" altLang="en-US" sz="3000" dirty="0"/>
              <a:t>类资源中含有几个资源的死锁检测算法：</a:t>
            </a:r>
          </a:p>
        </p:txBody>
      </p:sp>
      <p:sp>
        <p:nvSpPr>
          <p:cNvPr id="347139" name="Rectangle 3"/>
          <p:cNvSpPr>
            <a:spLocks noGrp="1" noChangeArrowheads="1"/>
          </p:cNvSpPr>
          <p:nvPr>
            <p:ph type="body" idx="1"/>
          </p:nvPr>
        </p:nvSpPr>
        <p:spPr>
          <a:xfrm>
            <a:off x="255588" y="1331913"/>
            <a:ext cx="8888412" cy="1006475"/>
          </a:xfrm>
        </p:spPr>
        <p:txBody>
          <a:bodyPr/>
          <a:lstStyle/>
          <a:p>
            <a:r>
              <a:rPr lang="zh-CN" altLang="en-US" sz="2800"/>
              <a:t>死锁检测中用到的数据结构包括：</a:t>
            </a:r>
            <a:r>
              <a:rPr lang="en-US" altLang="zh-CN" sz="2800"/>
              <a:t>Available</a:t>
            </a:r>
            <a:r>
              <a:rPr lang="zh-CN" altLang="en-US" sz="2800"/>
              <a:t>、</a:t>
            </a:r>
            <a:r>
              <a:rPr lang="en-US" altLang="zh-CN" sz="2800"/>
              <a:t>Allocation</a:t>
            </a:r>
            <a:r>
              <a:rPr lang="zh-CN" altLang="en-US" sz="2800"/>
              <a:t>、</a:t>
            </a:r>
            <a:r>
              <a:rPr lang="en-US" altLang="zh-CN" sz="2800"/>
              <a:t>Request(</a:t>
            </a:r>
            <a:r>
              <a:rPr lang="zh-CN" altLang="en-US" sz="2800">
                <a:solidFill>
                  <a:srgbClr val="000066"/>
                </a:solidFill>
                <a:ea typeface="黑体" panose="02010609060101010101" pitchFamily="49" charset="-122"/>
              </a:rPr>
              <a:t>请求矩阵</a:t>
            </a:r>
            <a:r>
              <a:rPr lang="en-US" altLang="zh-CN" sz="2800"/>
              <a:t>)</a:t>
            </a:r>
            <a:r>
              <a:rPr lang="zh-CN" altLang="en-US" sz="2800"/>
              <a:t>。检测步骤如下：</a:t>
            </a:r>
          </a:p>
        </p:txBody>
      </p:sp>
      <p:sp>
        <p:nvSpPr>
          <p:cNvPr id="347140" name="Text Box 4"/>
          <p:cNvSpPr txBox="1">
            <a:spLocks noChangeArrowheads="1"/>
          </p:cNvSpPr>
          <p:nvPr/>
        </p:nvSpPr>
        <p:spPr bwMode="auto">
          <a:xfrm>
            <a:off x="388938" y="2301875"/>
            <a:ext cx="8291512"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kumimoji="1" lang="en-US" altLang="zh-CN" sz="2800" dirty="0">
                <a:latin typeface="Tahoma" panose="020B0604030504040204" pitchFamily="34" charset="0"/>
                <a:ea typeface="宋体" panose="02010600030101010101" pitchFamily="2" charset="-122"/>
              </a:rPr>
              <a:t>(1)</a:t>
            </a:r>
            <a:r>
              <a:rPr kumimoji="1" lang="zh-CN" altLang="en-US" sz="2800" dirty="0">
                <a:latin typeface="Tahoma" panose="020B0604030504040204" pitchFamily="34" charset="0"/>
                <a:ea typeface="宋体" panose="02010600030101010101" pitchFamily="2" charset="-122"/>
              </a:rPr>
              <a:t>标记</a:t>
            </a:r>
            <a:r>
              <a:rPr kumimoji="1" lang="en-US" altLang="zh-CN" sz="2800" dirty="0">
                <a:latin typeface="Tahoma" panose="020B0604030504040204" pitchFamily="34" charset="0"/>
                <a:ea typeface="宋体" panose="02010600030101010101" pitchFamily="2" charset="-122"/>
              </a:rPr>
              <a:t>Allocation</a:t>
            </a:r>
            <a:r>
              <a:rPr kumimoji="1" lang="zh-CN" altLang="en-US" sz="2800" dirty="0">
                <a:latin typeface="Tahoma" panose="020B0604030504040204" pitchFamily="34" charset="0"/>
                <a:ea typeface="宋体" panose="02010600030101010101" pitchFamily="2" charset="-122"/>
              </a:rPr>
              <a:t>矩阵中一行全</a:t>
            </a:r>
            <a:r>
              <a:rPr kumimoji="1" lang="en-US" altLang="zh-CN" sz="2800" dirty="0">
                <a:latin typeface="Tahoma" panose="020B0604030504040204" pitchFamily="34" charset="0"/>
                <a:ea typeface="宋体" panose="02010600030101010101" pitchFamily="2" charset="-122"/>
              </a:rPr>
              <a:t>0</a:t>
            </a:r>
            <a:r>
              <a:rPr kumimoji="1" lang="zh-CN" altLang="en-US" sz="2800" dirty="0">
                <a:latin typeface="Tahoma" panose="020B0604030504040204" pitchFamily="34" charset="0"/>
                <a:ea typeface="宋体" panose="02010600030101010101" pitchFamily="2" charset="-122"/>
              </a:rPr>
              <a:t>的进程；</a:t>
            </a:r>
          </a:p>
          <a:p>
            <a:pPr>
              <a:spcBef>
                <a:spcPct val="15000"/>
              </a:spcBef>
            </a:pPr>
            <a:r>
              <a:rPr kumimoji="1" lang="en-US" altLang="zh-CN" sz="2800" dirty="0">
                <a:latin typeface="Tahoma" panose="020B0604030504040204" pitchFamily="34" charset="0"/>
                <a:ea typeface="宋体" panose="02010600030101010101" pitchFamily="2" charset="-122"/>
              </a:rPr>
              <a:t>(2)</a:t>
            </a:r>
            <a:r>
              <a:rPr kumimoji="1" lang="zh-CN" altLang="en-US" sz="2800" dirty="0">
                <a:latin typeface="Tahoma" panose="020B0604030504040204" pitchFamily="34" charset="0"/>
                <a:ea typeface="宋体" panose="02010600030101010101" pitchFamily="2" charset="-122"/>
              </a:rPr>
              <a:t>令临时向量</a:t>
            </a:r>
            <a:r>
              <a:rPr kumimoji="1" lang="en-US" altLang="zh-CN" sz="2800" dirty="0" smtClean="0">
                <a:latin typeface="Tahoma" panose="020B0604030504040204" pitchFamily="34" charset="0"/>
                <a:ea typeface="宋体" panose="02010600030101010101" pitchFamily="2" charset="-122"/>
              </a:rPr>
              <a:t>Work=Available</a:t>
            </a:r>
            <a:r>
              <a:rPr kumimoji="1" lang="zh-CN" altLang="en-US" sz="2800" dirty="0">
                <a:latin typeface="Tahoma" panose="020B0604030504040204" pitchFamily="34" charset="0"/>
                <a:ea typeface="宋体" panose="02010600030101010101" pitchFamily="2" charset="-122"/>
              </a:rPr>
              <a:t>；</a:t>
            </a:r>
          </a:p>
          <a:p>
            <a:pPr>
              <a:spcBef>
                <a:spcPct val="15000"/>
              </a:spcBef>
            </a:pPr>
            <a:r>
              <a:rPr kumimoji="1" lang="en-US" altLang="zh-CN" sz="2800" dirty="0">
                <a:latin typeface="Tahoma" panose="020B0604030504040204" pitchFamily="34" charset="0"/>
                <a:ea typeface="宋体" panose="02010600030101010101" pitchFamily="2" charset="-122"/>
              </a:rPr>
              <a:t>(3)</a:t>
            </a:r>
            <a:r>
              <a:rPr kumimoji="1" lang="zh-CN" altLang="en-US" sz="2800" dirty="0">
                <a:latin typeface="Tahoma" panose="020B0604030504040204" pitchFamily="34" charset="0"/>
                <a:ea typeface="宋体" panose="02010600030101010101" pitchFamily="2" charset="-122"/>
              </a:rPr>
              <a:t>查找下标</a:t>
            </a:r>
            <a:r>
              <a:rPr kumimoji="1" lang="en-US" altLang="zh-CN" sz="2800" dirty="0" err="1">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，进程</a:t>
            </a:r>
            <a:r>
              <a:rPr kumimoji="1" lang="en-US" altLang="zh-CN" sz="2800" dirty="0">
                <a:latin typeface="Tahoma" panose="020B0604030504040204" pitchFamily="34" charset="0"/>
                <a:ea typeface="宋体" panose="02010600030101010101" pitchFamily="2" charset="-122"/>
              </a:rPr>
              <a:t>P</a:t>
            </a:r>
            <a:r>
              <a:rPr kumimoji="1" lang="en-US" altLang="zh-CN" sz="2800" baseline="-18000" dirty="0">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满足：尚未标记且</a:t>
            </a:r>
            <a:r>
              <a:rPr kumimoji="1" lang="en-US" altLang="zh-CN" sz="2800" dirty="0">
                <a:latin typeface="Tahoma" panose="020B0604030504040204" pitchFamily="34" charset="0"/>
                <a:ea typeface="宋体" panose="02010600030101010101" pitchFamily="2" charset="-122"/>
              </a:rPr>
              <a:t>Request</a:t>
            </a:r>
            <a:r>
              <a:rPr kumimoji="1" lang="zh-CN" altLang="en-US" sz="2800" dirty="0">
                <a:latin typeface="Tahoma" panose="020B0604030504040204" pitchFamily="34" charset="0"/>
                <a:ea typeface="宋体" panose="02010600030101010101" pitchFamily="2" charset="-122"/>
              </a:rPr>
              <a:t>的第</a:t>
            </a:r>
            <a:r>
              <a:rPr kumimoji="1" lang="en-US" altLang="zh-CN" sz="2800" dirty="0" err="1">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行小于等于</a:t>
            </a:r>
            <a:r>
              <a:rPr kumimoji="1" lang="en-US" altLang="zh-CN" sz="2800" dirty="0">
                <a:latin typeface="Tahoma" panose="020B0604030504040204" pitchFamily="34" charset="0"/>
                <a:ea typeface="宋体" panose="02010600030101010101" pitchFamily="2" charset="-122"/>
              </a:rPr>
              <a:t>Work</a:t>
            </a:r>
            <a:r>
              <a:rPr kumimoji="1" lang="zh-CN" altLang="en-US" sz="2800" dirty="0">
                <a:latin typeface="Tahoma" panose="020B0604030504040204" pitchFamily="34" charset="0"/>
                <a:ea typeface="宋体" panose="02010600030101010101" pitchFamily="2" charset="-122"/>
              </a:rPr>
              <a:t>。如果找不到这样的行，则终止查找；</a:t>
            </a:r>
          </a:p>
          <a:p>
            <a:pPr>
              <a:spcBef>
                <a:spcPct val="15000"/>
              </a:spcBef>
            </a:pPr>
            <a:r>
              <a:rPr kumimoji="1" lang="en-US" altLang="zh-CN" sz="2800" dirty="0">
                <a:latin typeface="Tahoma" panose="020B0604030504040204" pitchFamily="34" charset="0"/>
                <a:ea typeface="宋体" panose="02010600030101010101" pitchFamily="2" charset="-122"/>
              </a:rPr>
              <a:t>(4)</a:t>
            </a:r>
            <a:r>
              <a:rPr kumimoji="1" lang="zh-CN" altLang="en-US" sz="2800" dirty="0">
                <a:latin typeface="Tahoma" panose="020B0604030504040204" pitchFamily="34" charset="0"/>
                <a:ea typeface="宋体" panose="02010600030101010101" pitchFamily="2" charset="-122"/>
              </a:rPr>
              <a:t>若找到这样的行，则标记进程</a:t>
            </a:r>
            <a:r>
              <a:rPr kumimoji="1" lang="en-US" altLang="zh-CN" sz="2800" dirty="0">
                <a:latin typeface="Tahoma" panose="020B0604030504040204" pitchFamily="34" charset="0"/>
                <a:ea typeface="宋体" panose="02010600030101010101" pitchFamily="2" charset="-122"/>
              </a:rPr>
              <a:t>P</a:t>
            </a:r>
            <a:r>
              <a:rPr kumimoji="1" lang="en-US" altLang="zh-CN" sz="2800" baseline="-18000" dirty="0">
                <a:latin typeface="Tahoma" panose="020B0604030504040204" pitchFamily="34" charset="0"/>
                <a:ea typeface="宋体" panose="02010600030101010101" pitchFamily="2" charset="-122"/>
              </a:rPr>
              <a:t>i</a:t>
            </a:r>
            <a:r>
              <a:rPr kumimoji="1" lang="en-US" altLang="zh-CN" sz="2800" dirty="0">
                <a:latin typeface="Tahoma" panose="020B0604030504040204" pitchFamily="34" charset="0"/>
                <a:ea typeface="宋体" panose="02010600030101010101" pitchFamily="2" charset="-122"/>
              </a:rPr>
              <a:t> </a:t>
            </a:r>
            <a:r>
              <a:rPr kumimoji="1" lang="zh-CN" altLang="en-US" sz="2800" dirty="0">
                <a:latin typeface="Tahoma" panose="020B0604030504040204" pitchFamily="34" charset="0"/>
                <a:ea typeface="宋体" panose="02010600030101010101" pitchFamily="2" charset="-122"/>
              </a:rPr>
              <a:t>，并把分配矩阵的相应行加到</a:t>
            </a:r>
            <a:r>
              <a:rPr kumimoji="1" lang="en-US" altLang="zh-CN" sz="2800" dirty="0">
                <a:latin typeface="Tahoma" panose="020B0604030504040204" pitchFamily="34" charset="0"/>
                <a:ea typeface="宋体" panose="02010600030101010101" pitchFamily="2" charset="-122"/>
              </a:rPr>
              <a:t>Work</a:t>
            </a:r>
            <a:r>
              <a:rPr kumimoji="1" lang="zh-CN" altLang="en-US" sz="2800" dirty="0">
                <a:latin typeface="Tahoma" panose="020B0604030504040204" pitchFamily="34" charset="0"/>
                <a:ea typeface="宋体" panose="02010600030101010101" pitchFamily="2" charset="-122"/>
              </a:rPr>
              <a:t>中。返回</a:t>
            </a:r>
            <a:r>
              <a:rPr kumimoji="1" lang="en-US" altLang="zh-CN" sz="2800" dirty="0">
                <a:latin typeface="Tahoma" panose="020B0604030504040204" pitchFamily="34" charset="0"/>
                <a:ea typeface="宋体" panose="02010600030101010101" pitchFamily="2" charset="-122"/>
              </a:rPr>
              <a:t>(3)</a:t>
            </a:r>
          </a:p>
        </p:txBody>
      </p:sp>
      <p:sp>
        <p:nvSpPr>
          <p:cNvPr id="347141" name="Text Box 5"/>
          <p:cNvSpPr txBox="1">
            <a:spLocks noChangeArrowheads="1"/>
          </p:cNvSpPr>
          <p:nvPr/>
        </p:nvSpPr>
        <p:spPr bwMode="auto">
          <a:xfrm>
            <a:off x="488950" y="5735638"/>
            <a:ext cx="8329613" cy="95567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Tahoma" panose="020B0604030504040204" pitchFamily="34" charset="0"/>
              </a:rPr>
              <a:t>当且仅当算法的最后结果有未标记的进程时，系统存在死锁，每个未标记的进程都是死锁的。</a:t>
            </a:r>
          </a:p>
        </p:txBody>
      </p:sp>
    </p:spTree>
    <p:extLst>
      <p:ext uri="{BB962C8B-B14F-4D97-AF65-F5344CB8AC3E}">
        <p14:creationId xmlns:p14="http://schemas.microsoft.com/office/powerpoint/2010/main" val="275582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7140">
                                            <p:txEl>
                                              <p:pRg st="0" end="0"/>
                                            </p:txEl>
                                          </p:spTgt>
                                        </p:tgtEl>
                                        <p:attrNameLst>
                                          <p:attrName>style.visibility</p:attrName>
                                        </p:attrNameLst>
                                      </p:cBhvr>
                                      <p:to>
                                        <p:strVal val="visible"/>
                                      </p:to>
                                    </p:set>
                                    <p:animEffect transition="in" filter="wipe(up)">
                                      <p:cBhvr>
                                        <p:cTn id="13" dur="500"/>
                                        <p:tgtEl>
                                          <p:spTgt spid="34714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7140">
                                            <p:txEl>
                                              <p:pRg st="1" end="1"/>
                                            </p:txEl>
                                          </p:spTgt>
                                        </p:tgtEl>
                                        <p:attrNameLst>
                                          <p:attrName>style.visibility</p:attrName>
                                        </p:attrNameLst>
                                      </p:cBhvr>
                                      <p:to>
                                        <p:strVal val="visible"/>
                                      </p:to>
                                    </p:set>
                                    <p:animEffect transition="in" filter="wipe(up)">
                                      <p:cBhvr>
                                        <p:cTn id="18" dur="500"/>
                                        <p:tgtEl>
                                          <p:spTgt spid="34714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7140">
                                            <p:txEl>
                                              <p:pRg st="2" end="2"/>
                                            </p:txEl>
                                          </p:spTgt>
                                        </p:tgtEl>
                                        <p:attrNameLst>
                                          <p:attrName>style.visibility</p:attrName>
                                        </p:attrNameLst>
                                      </p:cBhvr>
                                      <p:to>
                                        <p:strVal val="visible"/>
                                      </p:to>
                                    </p:set>
                                    <p:animEffect transition="in" filter="wipe(up)">
                                      <p:cBhvr>
                                        <p:cTn id="23" dur="500"/>
                                        <p:tgtEl>
                                          <p:spTgt spid="34714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7140">
                                            <p:txEl>
                                              <p:pRg st="3" end="3"/>
                                            </p:txEl>
                                          </p:spTgt>
                                        </p:tgtEl>
                                        <p:attrNameLst>
                                          <p:attrName>style.visibility</p:attrName>
                                        </p:attrNameLst>
                                      </p:cBhvr>
                                      <p:to>
                                        <p:strVal val="visible"/>
                                      </p:to>
                                    </p:set>
                                    <p:animEffect transition="in" filter="wipe(up)">
                                      <p:cBhvr>
                                        <p:cTn id="28" dur="500"/>
                                        <p:tgtEl>
                                          <p:spTgt spid="347140">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47141"/>
                                        </p:tgtEl>
                                        <p:attrNameLst>
                                          <p:attrName>style.visibility</p:attrName>
                                        </p:attrNameLst>
                                      </p:cBhvr>
                                      <p:to>
                                        <p:strVal val="visible"/>
                                      </p:to>
                                    </p:set>
                                    <p:animEffect transition="in" filter="dissolve">
                                      <p:cBhvr>
                                        <p:cTn id="33"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P spid="347140" grpId="0" build="p" autoUpdateAnimBg="0"/>
      <p:bldP spid="34714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a:xfrm>
            <a:off x="495300" y="184150"/>
            <a:ext cx="8272463" cy="687388"/>
          </a:xfrm>
        </p:spPr>
        <p:txBody>
          <a:bodyPr/>
          <a:lstStyle/>
          <a:p>
            <a:pPr eaLnBrk="1" hangingPunct="1"/>
            <a:r>
              <a:rPr lang="en-US" altLang="zh-CN" sz="3200" smtClean="0"/>
              <a:t>3.7.2  </a:t>
            </a:r>
            <a:r>
              <a:rPr lang="zh-CN" altLang="en-US" sz="3200" smtClean="0">
                <a:latin typeface="黑体" pitchFamily="2" charset="-122"/>
              </a:rPr>
              <a:t>死锁的解除</a:t>
            </a:r>
          </a:p>
        </p:txBody>
      </p:sp>
      <p:sp>
        <p:nvSpPr>
          <p:cNvPr id="12" name="灯片编号占位符 5"/>
          <p:cNvSpPr>
            <a:spLocks noGrp="1"/>
          </p:cNvSpPr>
          <p:nvPr>
            <p:ph type="sldNum" sz="quarter" idx="12"/>
          </p:nvPr>
        </p:nvSpPr>
        <p:spPr/>
        <p:txBody>
          <a:bodyPr/>
          <a:lstStyle/>
          <a:p>
            <a:pPr>
              <a:defRPr/>
            </a:pPr>
            <a:fld id="{A8547FDB-343F-4B30-A9DD-1570F8017E5D}" type="slidenum">
              <a:rPr lang="en-US" altLang="zh-CN"/>
              <a:pPr>
                <a:defRPr/>
              </a:pPr>
              <a:t>62</a:t>
            </a:fld>
            <a:endParaRPr lang="en-US" altLang="zh-CN"/>
          </a:p>
        </p:txBody>
      </p:sp>
      <p:sp>
        <p:nvSpPr>
          <p:cNvPr id="284675" name="Text Box 3"/>
          <p:cNvSpPr txBox="1">
            <a:spLocks noChangeArrowheads="1"/>
          </p:cNvSpPr>
          <p:nvPr/>
        </p:nvSpPr>
        <p:spPr bwMode="auto">
          <a:xfrm>
            <a:off x="222250" y="1047750"/>
            <a:ext cx="8639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常采用的两种方法是：</a:t>
            </a:r>
            <a:r>
              <a:rPr lang="zh-CN" altLang="en-US" sz="2800" b="1">
                <a:solidFill>
                  <a:srgbClr val="000000"/>
                </a:solidFill>
                <a:latin typeface="仿宋_GB2312" pitchFamily="49" charset="-122"/>
                <a:ea typeface="仿宋_GB2312" pitchFamily="49" charset="-122"/>
              </a:rPr>
              <a:t>剥夺资源法和撤消进程法</a:t>
            </a:r>
          </a:p>
        </p:txBody>
      </p:sp>
      <p:sp>
        <p:nvSpPr>
          <p:cNvPr id="284676" name="Text Box 4"/>
          <p:cNvSpPr txBox="1">
            <a:spLocks noChangeArrowheads="1"/>
          </p:cNvSpPr>
          <p:nvPr/>
        </p:nvSpPr>
        <p:spPr bwMode="auto">
          <a:xfrm>
            <a:off x="600075" y="1836738"/>
            <a:ext cx="214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itchFamily="2" charset="2"/>
              <a:buChar char="§"/>
            </a:pPr>
            <a:r>
              <a:rPr lang="zh-CN" altLang="en-US" sz="2800" b="1">
                <a:solidFill>
                  <a:srgbClr val="FF3300"/>
                </a:solidFill>
                <a:latin typeface="仿宋_GB2312" pitchFamily="49" charset="-122"/>
                <a:ea typeface="仿宋_GB2312" pitchFamily="49" charset="-122"/>
              </a:rPr>
              <a:t>剥夺资源</a:t>
            </a:r>
            <a:r>
              <a:rPr lang="zh-CN" altLang="en-US" sz="2800" b="1">
                <a:solidFill>
                  <a:srgbClr val="000000"/>
                </a:solidFill>
              </a:rPr>
              <a:t> </a:t>
            </a:r>
          </a:p>
        </p:txBody>
      </p:sp>
      <p:sp>
        <p:nvSpPr>
          <p:cNvPr id="284677" name="Text Box 5"/>
          <p:cNvSpPr txBox="1">
            <a:spLocks noChangeArrowheads="1"/>
          </p:cNvSpPr>
          <p:nvPr/>
        </p:nvSpPr>
        <p:spPr bwMode="auto">
          <a:xfrm>
            <a:off x="558800" y="44958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itchFamily="2" charset="2"/>
              <a:buChar char="§"/>
            </a:pPr>
            <a:r>
              <a:rPr lang="zh-CN" altLang="en-US" sz="2800" b="1">
                <a:solidFill>
                  <a:srgbClr val="FF3300"/>
                </a:solidFill>
                <a:latin typeface="仿宋_GB2312" pitchFamily="49" charset="-122"/>
                <a:ea typeface="仿宋_GB2312" pitchFamily="49" charset="-122"/>
              </a:rPr>
              <a:t>撤消进程</a:t>
            </a:r>
          </a:p>
        </p:txBody>
      </p:sp>
      <p:sp>
        <p:nvSpPr>
          <p:cNvPr id="284678" name="Text Box 6"/>
          <p:cNvSpPr txBox="1">
            <a:spLocks noChangeArrowheads="1"/>
          </p:cNvSpPr>
          <p:nvPr/>
        </p:nvSpPr>
        <p:spPr bwMode="auto">
          <a:xfrm>
            <a:off x="2616200" y="41656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itchFamily="2" charset="2"/>
              <a:buChar char="§"/>
            </a:pPr>
            <a:r>
              <a:rPr lang="en-US" altLang="zh-CN" b="1">
                <a:solidFill>
                  <a:srgbClr val="000000"/>
                </a:solidFill>
                <a:latin typeface="宋体" pitchFamily="2" charset="-122"/>
              </a:rPr>
              <a:t> </a:t>
            </a:r>
            <a:r>
              <a:rPr lang="zh-CN" altLang="en-US" b="1">
                <a:solidFill>
                  <a:srgbClr val="000000"/>
                </a:solidFill>
                <a:latin typeface="宋体" pitchFamily="2" charset="-122"/>
              </a:rPr>
              <a:t>撤消全部死锁进程</a:t>
            </a:r>
            <a:r>
              <a:rPr lang="zh-CN" altLang="en-US" b="1">
                <a:solidFill>
                  <a:srgbClr val="000000"/>
                </a:solidFill>
              </a:rPr>
              <a:t> </a:t>
            </a:r>
          </a:p>
        </p:txBody>
      </p:sp>
      <p:sp>
        <p:nvSpPr>
          <p:cNvPr id="284679" name="Text Box 7"/>
          <p:cNvSpPr txBox="1">
            <a:spLocks noChangeArrowheads="1"/>
          </p:cNvSpPr>
          <p:nvPr/>
        </p:nvSpPr>
        <p:spPr bwMode="auto">
          <a:xfrm>
            <a:off x="2616200" y="4622800"/>
            <a:ext cx="6305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en-US" altLang="zh-CN" b="1">
                <a:solidFill>
                  <a:srgbClr val="000000"/>
                </a:solidFill>
                <a:latin typeface="宋体" pitchFamily="2" charset="-122"/>
              </a:rPr>
              <a:t> </a:t>
            </a:r>
            <a:r>
              <a:rPr lang="zh-CN" altLang="en-US" b="1">
                <a:solidFill>
                  <a:srgbClr val="000000"/>
                </a:solidFill>
                <a:latin typeface="宋体" pitchFamily="2" charset="-122"/>
              </a:rPr>
              <a:t>按某个顺序逐个撤消死锁进程，直至使死</a:t>
            </a:r>
          </a:p>
          <a:p>
            <a:pPr eaLnBrk="1" fontAlgn="base" hangingPunct="1">
              <a:spcBef>
                <a:spcPct val="0"/>
              </a:spcBef>
              <a:spcAft>
                <a:spcPct val="0"/>
              </a:spcAft>
              <a:buClr>
                <a:srgbClr val="0000FF"/>
              </a:buClr>
              <a:buSzPct val="125000"/>
              <a:buFont typeface="Wingdings" pitchFamily="2" charset="2"/>
              <a:buNone/>
            </a:pPr>
            <a:r>
              <a:rPr lang="zh-CN" altLang="en-US" b="1">
                <a:solidFill>
                  <a:srgbClr val="000000"/>
                </a:solidFill>
                <a:latin typeface="宋体" pitchFamily="2" charset="-122"/>
              </a:rPr>
              <a:t>  锁状态解除为止。</a:t>
            </a:r>
            <a:r>
              <a:rPr lang="zh-CN" altLang="en-US" b="1">
                <a:solidFill>
                  <a:srgbClr val="000000"/>
                </a:solidFill>
              </a:rPr>
              <a:t> </a:t>
            </a:r>
          </a:p>
        </p:txBody>
      </p:sp>
      <p:sp>
        <p:nvSpPr>
          <p:cNvPr id="284680" name="AutoShape 8"/>
          <p:cNvSpPr>
            <a:spLocks/>
          </p:cNvSpPr>
          <p:nvPr/>
        </p:nvSpPr>
        <p:spPr bwMode="auto">
          <a:xfrm>
            <a:off x="2387600" y="4318000"/>
            <a:ext cx="152400" cy="914400"/>
          </a:xfrm>
          <a:prstGeom prst="leftBrace">
            <a:avLst>
              <a:gd name="adj1" fmla="val 50000"/>
              <a:gd name="adj2" fmla="val 50000"/>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4681" name="Text Box 9"/>
          <p:cNvSpPr txBox="1">
            <a:spLocks noChangeArrowheads="1"/>
          </p:cNvSpPr>
          <p:nvPr/>
        </p:nvSpPr>
        <p:spPr bwMode="auto">
          <a:xfrm>
            <a:off x="2428875" y="1822450"/>
            <a:ext cx="6264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zh-CN" altLang="en-US" b="1">
                <a:solidFill>
                  <a:srgbClr val="000000"/>
                </a:solidFill>
              </a:rPr>
              <a:t>从其它进程</a:t>
            </a:r>
            <a:r>
              <a:rPr lang="zh-CN" altLang="en-US" b="1">
                <a:solidFill>
                  <a:srgbClr val="000000"/>
                </a:solidFill>
                <a:latin typeface="宋体" pitchFamily="2" charset="-122"/>
              </a:rPr>
              <a:t>剥夺足够资源给死锁进程，以解除死锁状态。</a:t>
            </a:r>
            <a:r>
              <a:rPr lang="en-US" altLang="zh-CN" b="1">
                <a:solidFill>
                  <a:srgbClr val="000000"/>
                </a:solidFill>
                <a:latin typeface="宋体" pitchFamily="2" charset="-122"/>
              </a:rPr>
              <a:t>(</a:t>
            </a:r>
            <a:r>
              <a:rPr lang="zh-CN" altLang="en-US" b="1">
                <a:solidFill>
                  <a:srgbClr val="000000"/>
                </a:solidFill>
                <a:latin typeface="宋体" pitchFamily="2" charset="-122"/>
              </a:rPr>
              <a:t>教科书</a:t>
            </a:r>
            <a:r>
              <a:rPr lang="en-US" altLang="zh-CN" b="1">
                <a:solidFill>
                  <a:srgbClr val="000000"/>
                </a:solidFill>
                <a:latin typeface="宋体" pitchFamily="2" charset="-122"/>
              </a:rPr>
              <a:t>)     </a:t>
            </a:r>
            <a:r>
              <a:rPr lang="zh-CN" altLang="en-US" b="1">
                <a:solidFill>
                  <a:srgbClr val="333399"/>
                </a:solidFill>
                <a:latin typeface="宋体" pitchFamily="2" charset="-122"/>
              </a:rPr>
              <a:t>或者：</a:t>
            </a:r>
          </a:p>
          <a:p>
            <a:pPr eaLnBrk="1" fontAlgn="base" hangingPunct="1">
              <a:spcBef>
                <a:spcPct val="0"/>
              </a:spcBef>
              <a:spcAft>
                <a:spcPct val="0"/>
              </a:spcAft>
              <a:buClr>
                <a:srgbClr val="0000FF"/>
              </a:buClr>
              <a:buSzPct val="125000"/>
              <a:buFont typeface="Wingdings" pitchFamily="2" charset="2"/>
              <a:buChar char="§"/>
            </a:pPr>
            <a:r>
              <a:rPr lang="zh-CN" altLang="en-US" b="1">
                <a:solidFill>
                  <a:srgbClr val="000000"/>
                </a:solidFill>
                <a:latin typeface="宋体" pitchFamily="2" charset="-122"/>
              </a:rPr>
              <a:t>剥夺死锁进程占用的资源，但并不撤消它，直到死锁解除。</a:t>
            </a:r>
          </a:p>
        </p:txBody>
      </p:sp>
      <p:sp>
        <p:nvSpPr>
          <p:cNvPr id="284682" name="Text Box 10"/>
          <p:cNvSpPr txBox="1">
            <a:spLocks noChangeArrowheads="1"/>
          </p:cNvSpPr>
          <p:nvPr/>
        </p:nvSpPr>
        <p:spPr bwMode="auto">
          <a:xfrm>
            <a:off x="550863" y="3502025"/>
            <a:ext cx="8242300" cy="46672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楷体_GB2312" pitchFamily="49" charset="-122"/>
              </a:rPr>
              <a:t>一个资源被剥夺的进程必须回到前面获得这个资源的地方。</a:t>
            </a:r>
          </a:p>
        </p:txBody>
      </p:sp>
      <p:sp>
        <p:nvSpPr>
          <p:cNvPr id="284683" name="Text Box 11"/>
          <p:cNvSpPr txBox="1">
            <a:spLocks noChangeArrowheads="1"/>
          </p:cNvSpPr>
          <p:nvPr/>
        </p:nvSpPr>
        <p:spPr bwMode="auto">
          <a:xfrm>
            <a:off x="525463" y="5618163"/>
            <a:ext cx="8331200" cy="83185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另外还有：让死锁进程回退到以前的检查点</a:t>
            </a:r>
            <a:r>
              <a:rPr lang="en-US" altLang="zh-CN" b="1">
                <a:solidFill>
                  <a:srgbClr val="000000"/>
                </a:solidFill>
              </a:rPr>
              <a:t>(checkpoint)</a:t>
            </a:r>
            <a:r>
              <a:rPr lang="zh-CN" altLang="en-US" b="1">
                <a:solidFill>
                  <a:srgbClr val="000000"/>
                </a:solidFill>
              </a:rPr>
              <a:t>，以解除死锁等方法。</a:t>
            </a:r>
          </a:p>
        </p:txBody>
      </p:sp>
    </p:spTree>
    <p:extLst>
      <p:ext uri="{BB962C8B-B14F-4D97-AF65-F5344CB8AC3E}">
        <p14:creationId xmlns:p14="http://schemas.microsoft.com/office/powerpoint/2010/main" val="213590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 calcmode="lin" valueType="num">
                                      <p:cBhvr additive="base">
                                        <p:cTn id="7" dur="500" fill="hold"/>
                                        <p:tgtEl>
                                          <p:spTgt spid="284675"/>
                                        </p:tgtEl>
                                        <p:attrNameLst>
                                          <p:attrName>ppt_x</p:attrName>
                                        </p:attrNameLst>
                                      </p:cBhvr>
                                      <p:tavLst>
                                        <p:tav tm="0">
                                          <p:val>
                                            <p:strVal val="0-#ppt_w/2"/>
                                          </p:val>
                                        </p:tav>
                                        <p:tav tm="100000">
                                          <p:val>
                                            <p:strVal val="#ppt_x"/>
                                          </p:val>
                                        </p:tav>
                                      </p:tavLst>
                                    </p:anim>
                                    <p:anim calcmode="lin" valueType="num">
                                      <p:cBhvr additive="base">
                                        <p:cTn id="8" dur="500" fill="hold"/>
                                        <p:tgtEl>
                                          <p:spTgt spid="2846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84676"/>
                                        </p:tgtEl>
                                        <p:attrNameLst>
                                          <p:attrName>style.visibility</p:attrName>
                                        </p:attrNameLst>
                                      </p:cBhvr>
                                      <p:to>
                                        <p:strVal val="visible"/>
                                      </p:to>
                                    </p:set>
                                    <p:animEffect transition="in" filter="dissolve">
                                      <p:cBhvr>
                                        <p:cTn id="13" dur="500"/>
                                        <p:tgtEl>
                                          <p:spTgt spid="2846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84681"/>
                                        </p:tgtEl>
                                        <p:attrNameLst>
                                          <p:attrName>style.visibility</p:attrName>
                                        </p:attrNameLst>
                                      </p:cBhvr>
                                      <p:to>
                                        <p:strVal val="visible"/>
                                      </p:to>
                                    </p:set>
                                    <p:animEffect transition="in" filter="wipe(up)">
                                      <p:cBhvr>
                                        <p:cTn id="18" dur="500"/>
                                        <p:tgtEl>
                                          <p:spTgt spid="2846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4682"/>
                                        </p:tgtEl>
                                        <p:attrNameLst>
                                          <p:attrName>style.visibility</p:attrName>
                                        </p:attrNameLst>
                                      </p:cBhvr>
                                      <p:to>
                                        <p:strVal val="visible"/>
                                      </p:to>
                                    </p:set>
                                    <p:anim calcmode="lin" valueType="num">
                                      <p:cBhvr additive="base">
                                        <p:cTn id="23" dur="500" fill="hold"/>
                                        <p:tgtEl>
                                          <p:spTgt spid="284682"/>
                                        </p:tgtEl>
                                        <p:attrNameLst>
                                          <p:attrName>ppt_x</p:attrName>
                                        </p:attrNameLst>
                                      </p:cBhvr>
                                      <p:tavLst>
                                        <p:tav tm="0">
                                          <p:val>
                                            <p:strVal val="0-#ppt_w/2"/>
                                          </p:val>
                                        </p:tav>
                                        <p:tav tm="100000">
                                          <p:val>
                                            <p:strVal val="#ppt_x"/>
                                          </p:val>
                                        </p:tav>
                                      </p:tavLst>
                                    </p:anim>
                                    <p:anim calcmode="lin" valueType="num">
                                      <p:cBhvr additive="base">
                                        <p:cTn id="24" dur="500" fill="hold"/>
                                        <p:tgtEl>
                                          <p:spTgt spid="28468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4677"/>
                                        </p:tgtEl>
                                        <p:attrNameLst>
                                          <p:attrName>style.visibility</p:attrName>
                                        </p:attrNameLst>
                                      </p:cBhvr>
                                      <p:to>
                                        <p:strVal val="visible"/>
                                      </p:to>
                                    </p:set>
                                    <p:anim calcmode="lin" valueType="num">
                                      <p:cBhvr additive="base">
                                        <p:cTn id="29" dur="500" fill="hold"/>
                                        <p:tgtEl>
                                          <p:spTgt spid="284677"/>
                                        </p:tgtEl>
                                        <p:attrNameLst>
                                          <p:attrName>ppt_x</p:attrName>
                                        </p:attrNameLst>
                                      </p:cBhvr>
                                      <p:tavLst>
                                        <p:tav tm="0">
                                          <p:val>
                                            <p:strVal val="0-#ppt_w/2"/>
                                          </p:val>
                                        </p:tav>
                                        <p:tav tm="100000">
                                          <p:val>
                                            <p:strVal val="#ppt_x"/>
                                          </p:val>
                                        </p:tav>
                                      </p:tavLst>
                                    </p:anim>
                                    <p:anim calcmode="lin" valueType="num">
                                      <p:cBhvr additive="base">
                                        <p:cTn id="30" dur="500" fill="hold"/>
                                        <p:tgtEl>
                                          <p:spTgt spid="28467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84680"/>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84678"/>
                                        </p:tgtEl>
                                        <p:attrNameLst>
                                          <p:attrName>style.visibility</p:attrName>
                                        </p:attrNameLst>
                                      </p:cBhvr>
                                      <p:to>
                                        <p:strVal val="visible"/>
                                      </p:to>
                                    </p:set>
                                    <p:animEffect transition="in" filter="wipe(left)">
                                      <p:cBhvr>
                                        <p:cTn id="37" dur="500"/>
                                        <p:tgtEl>
                                          <p:spTgt spid="284678"/>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84679"/>
                                        </p:tgtEl>
                                        <p:attrNameLst>
                                          <p:attrName>style.visibility</p:attrName>
                                        </p:attrNameLst>
                                      </p:cBhvr>
                                      <p:to>
                                        <p:strVal val="visible"/>
                                      </p:to>
                                    </p:set>
                                    <p:animEffect transition="in" filter="wipe(left)">
                                      <p:cBhvr>
                                        <p:cTn id="41" dur="500"/>
                                        <p:tgtEl>
                                          <p:spTgt spid="2846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84683"/>
                                        </p:tgtEl>
                                        <p:attrNameLst>
                                          <p:attrName>style.visibility</p:attrName>
                                        </p:attrNameLst>
                                      </p:cBhvr>
                                      <p:to>
                                        <p:strVal val="visible"/>
                                      </p:to>
                                    </p:set>
                                    <p:animEffect transition="in" filter="dissolve">
                                      <p:cBhvr>
                                        <p:cTn id="46" dur="500"/>
                                        <p:tgtEl>
                                          <p:spTgt spid="28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P spid="284676" grpId="0" autoUpdateAnimBg="0"/>
      <p:bldP spid="284677" grpId="0" autoUpdateAnimBg="0"/>
      <p:bldP spid="284678" grpId="0" autoUpdateAnimBg="0"/>
      <p:bldP spid="284679" grpId="0" autoUpdateAnimBg="0"/>
      <p:bldP spid="284680" grpId="0" animBg="1"/>
      <p:bldP spid="284681" grpId="0" autoUpdateAnimBg="0"/>
      <p:bldP spid="284682" grpId="0" animBg="1" autoUpdateAnimBg="0"/>
      <p:bldP spid="28468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228600" y="228600"/>
            <a:ext cx="8229600" cy="631825"/>
          </a:xfrm>
        </p:spPr>
        <p:txBody>
          <a:bodyPr>
            <a:normAutofit fontScale="90000"/>
          </a:bodyPr>
          <a:lstStyle/>
          <a:p>
            <a:pPr eaLnBrk="1" hangingPunct="1"/>
            <a:r>
              <a:rPr lang="en-US" altLang="zh-CN" sz="3600" smtClean="0">
                <a:solidFill>
                  <a:schemeClr val="tx1"/>
                </a:solidFill>
              </a:rPr>
              <a:t>3.2  </a:t>
            </a:r>
            <a:r>
              <a:rPr lang="zh-CN" altLang="en-US" sz="3600" smtClean="0">
                <a:solidFill>
                  <a:schemeClr val="tx1"/>
                </a:solidFill>
                <a:latin typeface="宋体" pitchFamily="2" charset="-122"/>
              </a:rPr>
              <a:t>调度队列模型和调度准则</a:t>
            </a:r>
          </a:p>
        </p:txBody>
      </p:sp>
      <p:sp>
        <p:nvSpPr>
          <p:cNvPr id="8" name="灯片编号占位符 5"/>
          <p:cNvSpPr>
            <a:spLocks noGrp="1"/>
          </p:cNvSpPr>
          <p:nvPr>
            <p:ph type="sldNum" sz="quarter" idx="12"/>
          </p:nvPr>
        </p:nvSpPr>
        <p:spPr/>
        <p:txBody>
          <a:bodyPr/>
          <a:lstStyle/>
          <a:p>
            <a:pPr>
              <a:defRPr/>
            </a:pPr>
            <a:fld id="{0EA3D5EA-7E5C-4E29-8E92-27FA31A8812C}" type="slidenum">
              <a:rPr lang="en-US" altLang="zh-CN"/>
              <a:pPr>
                <a:defRPr/>
              </a:pPr>
              <a:t>7</a:t>
            </a:fld>
            <a:endParaRPr lang="en-US" altLang="zh-CN"/>
          </a:p>
        </p:txBody>
      </p:sp>
      <p:sp>
        <p:nvSpPr>
          <p:cNvPr id="161796" name="Text Box 3"/>
          <p:cNvSpPr txBox="1">
            <a:spLocks noChangeArrowheads="1"/>
          </p:cNvSpPr>
          <p:nvPr/>
        </p:nvSpPr>
        <p:spPr bwMode="auto">
          <a:xfrm>
            <a:off x="457199" y="908720"/>
            <a:ext cx="6145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00"/>
                </a:solidFill>
              </a:rPr>
              <a:t>3.2.1 </a:t>
            </a:r>
            <a:r>
              <a:rPr lang="zh-CN" altLang="en-US" sz="3200" b="1" dirty="0">
                <a:solidFill>
                  <a:srgbClr val="000000"/>
                </a:solidFill>
                <a:latin typeface="宋体" pitchFamily="2" charset="-122"/>
              </a:rPr>
              <a:t>调度队列模型</a:t>
            </a:r>
            <a:r>
              <a:rPr lang="zh-CN" altLang="en-US" sz="2800" dirty="0">
                <a:solidFill>
                  <a:srgbClr val="000000"/>
                </a:solidFill>
              </a:rPr>
              <a:t> </a:t>
            </a:r>
          </a:p>
        </p:txBody>
      </p:sp>
      <p:sp>
        <p:nvSpPr>
          <p:cNvPr id="161797" name="Text Box 4"/>
          <p:cNvSpPr txBox="1">
            <a:spLocks noChangeArrowheads="1"/>
          </p:cNvSpPr>
          <p:nvPr/>
        </p:nvSpPr>
        <p:spPr bwMode="auto">
          <a:xfrm>
            <a:off x="533400" y="1676400"/>
            <a:ext cx="544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1.  </a:t>
            </a:r>
            <a:r>
              <a:rPr lang="zh-CN" altLang="en-US" sz="2800" b="1">
                <a:solidFill>
                  <a:srgbClr val="000066"/>
                </a:solidFill>
                <a:ea typeface="仿宋_GB2312" pitchFamily="49" charset="-122"/>
              </a:rPr>
              <a:t>仅有进程调度的调度队列模型 </a:t>
            </a:r>
          </a:p>
        </p:txBody>
      </p:sp>
      <p:pic>
        <p:nvPicPr>
          <p:cNvPr id="200709" name="Picture 5" descr="OS图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6865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9" name="Text Box 6"/>
          <p:cNvSpPr txBox="1">
            <a:spLocks noChangeArrowheads="1"/>
          </p:cNvSpPr>
          <p:nvPr/>
        </p:nvSpPr>
        <p:spPr bwMode="auto">
          <a:xfrm>
            <a:off x="533400" y="2374900"/>
            <a:ext cx="4937125"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在分时系统中，通常仅设置了进程调度。常把就绪进程组织成</a:t>
            </a:r>
            <a:r>
              <a:rPr lang="en-US" altLang="zh-CN" b="1" dirty="0">
                <a:solidFill>
                  <a:srgbClr val="000000"/>
                </a:solidFill>
              </a:rPr>
              <a:t>FIFO</a:t>
            </a:r>
            <a:r>
              <a:rPr lang="zh-CN" altLang="en-US" b="1" dirty="0">
                <a:solidFill>
                  <a:srgbClr val="000000"/>
                </a:solidFill>
                <a:latin typeface="宋体" pitchFamily="2" charset="-122"/>
              </a:rPr>
              <a:t>队列形式。</a:t>
            </a:r>
            <a:r>
              <a:rPr lang="zh-CN" altLang="en-US" b="1" dirty="0">
                <a:solidFill>
                  <a:srgbClr val="000000"/>
                </a:solidFill>
              </a:rPr>
              <a:t> </a:t>
            </a:r>
          </a:p>
        </p:txBody>
      </p:sp>
      <p:sp>
        <p:nvSpPr>
          <p:cNvPr id="200711" name="AutoShape 7"/>
          <p:cNvSpPr>
            <a:spLocks noChangeArrowheads="1"/>
          </p:cNvSpPr>
          <p:nvPr/>
        </p:nvSpPr>
        <p:spPr bwMode="auto">
          <a:xfrm>
            <a:off x="5778500" y="1828800"/>
            <a:ext cx="3048000" cy="1371600"/>
          </a:xfrm>
          <a:prstGeom prst="cloudCallout">
            <a:avLst>
              <a:gd name="adj1" fmla="val -40000"/>
              <a:gd name="adj2" fmla="val 9826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rPr>
              <a:t>阻塞队列一般可能有多个。</a:t>
            </a:r>
          </a:p>
        </p:txBody>
      </p:sp>
    </p:spTree>
    <p:extLst>
      <p:ext uri="{BB962C8B-B14F-4D97-AF65-F5344CB8AC3E}">
        <p14:creationId xmlns:p14="http://schemas.microsoft.com/office/powerpoint/2010/main" val="225482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p:cTn id="7" dur="500" fill="hold"/>
                                        <p:tgtEl>
                                          <p:spTgt spid="200709"/>
                                        </p:tgtEl>
                                        <p:attrNameLst>
                                          <p:attrName>ppt_w</p:attrName>
                                        </p:attrNameLst>
                                      </p:cBhvr>
                                      <p:tavLst>
                                        <p:tav tm="0">
                                          <p:val>
                                            <p:fltVal val="0"/>
                                          </p:val>
                                        </p:tav>
                                        <p:tav tm="100000">
                                          <p:val>
                                            <p:strVal val="#ppt_w"/>
                                          </p:val>
                                        </p:tav>
                                      </p:tavLst>
                                    </p:anim>
                                    <p:anim calcmode="lin" valueType="num">
                                      <p:cBhvr>
                                        <p:cTn id="8" dur="500" fill="hold"/>
                                        <p:tgtEl>
                                          <p:spTgt spid="20070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0711"/>
                                        </p:tgtEl>
                                        <p:attrNameLst>
                                          <p:attrName>style.visibility</p:attrName>
                                        </p:attrNameLst>
                                      </p:cBhvr>
                                      <p:to>
                                        <p:strVal val="visible"/>
                                      </p:to>
                                    </p:set>
                                    <p:anim calcmode="lin" valueType="num">
                                      <p:cBhvr additive="base">
                                        <p:cTn id="13" dur="500" fill="hold"/>
                                        <p:tgtEl>
                                          <p:spTgt spid="200711"/>
                                        </p:tgtEl>
                                        <p:attrNameLst>
                                          <p:attrName>ppt_x</p:attrName>
                                        </p:attrNameLst>
                                      </p:cBhvr>
                                      <p:tavLst>
                                        <p:tav tm="0">
                                          <p:val>
                                            <p:strVal val="1+#ppt_w/2"/>
                                          </p:val>
                                        </p:tav>
                                        <p:tav tm="100000">
                                          <p:val>
                                            <p:strVal val="#ppt_x"/>
                                          </p:val>
                                        </p:tav>
                                      </p:tavLst>
                                    </p:anim>
                                    <p:anim calcmode="lin" valueType="num">
                                      <p:cBhvr additive="base">
                                        <p:cTn id="14"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228600" y="228600"/>
            <a:ext cx="8458200" cy="657225"/>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p>
        </p:txBody>
      </p:sp>
      <p:sp>
        <p:nvSpPr>
          <p:cNvPr id="7" name="灯片编号占位符 5"/>
          <p:cNvSpPr>
            <a:spLocks noGrp="1"/>
          </p:cNvSpPr>
          <p:nvPr>
            <p:ph type="sldNum" sz="quarter" idx="12"/>
          </p:nvPr>
        </p:nvSpPr>
        <p:spPr/>
        <p:txBody>
          <a:bodyPr/>
          <a:lstStyle/>
          <a:p>
            <a:pPr>
              <a:defRPr/>
            </a:pPr>
            <a:fld id="{982A4CB1-DACE-49A8-943D-83B05F47F5C8}" type="slidenum">
              <a:rPr lang="en-US" altLang="zh-CN"/>
              <a:pPr>
                <a:defRPr/>
              </a:pPr>
              <a:t>8</a:t>
            </a:fld>
            <a:endParaRPr lang="en-US" altLang="zh-CN"/>
          </a:p>
        </p:txBody>
      </p:sp>
      <p:sp>
        <p:nvSpPr>
          <p:cNvPr id="162820" name="Text Box 3"/>
          <p:cNvSpPr txBox="1">
            <a:spLocks noChangeArrowheads="1"/>
          </p:cNvSpPr>
          <p:nvPr/>
        </p:nvSpPr>
        <p:spPr bwMode="auto">
          <a:xfrm>
            <a:off x="307975" y="1003300"/>
            <a:ext cx="763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2.  </a:t>
            </a:r>
            <a:r>
              <a:rPr lang="zh-CN" altLang="en-US" sz="2800" b="1">
                <a:solidFill>
                  <a:srgbClr val="000066"/>
                </a:solidFill>
                <a:ea typeface="仿宋_GB2312" pitchFamily="49" charset="-122"/>
              </a:rPr>
              <a:t>具有高级和低级调度的调度队列模型 </a:t>
            </a:r>
          </a:p>
        </p:txBody>
      </p:sp>
      <p:pic>
        <p:nvPicPr>
          <p:cNvPr id="201732" name="Picture 4" descr="OS图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1" y="1916832"/>
            <a:ext cx="6039296" cy="422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3" name="AutoShape 5"/>
          <p:cNvSpPr>
            <a:spLocks noChangeArrowheads="1"/>
          </p:cNvSpPr>
          <p:nvPr/>
        </p:nvSpPr>
        <p:spPr bwMode="auto">
          <a:xfrm>
            <a:off x="6477000" y="1570038"/>
            <a:ext cx="2463800" cy="2768600"/>
          </a:xfrm>
          <a:prstGeom prst="wedgeRectCallout">
            <a:avLst>
              <a:gd name="adj1" fmla="val -63512"/>
              <a:gd name="adj2" fmla="val 5917"/>
            </a:avLst>
          </a:prstGeom>
          <a:solidFill>
            <a:schemeClr val="accent6">
              <a:lumMod val="60000"/>
              <a:lumOff val="40000"/>
            </a:schemeClr>
          </a:solidFill>
          <a:ln w="9525">
            <a:solidFill>
              <a:schemeClr val="tx1"/>
            </a:solidFill>
            <a:miter lim="800000"/>
            <a:headEnd/>
            <a:tailEnd/>
          </a:ln>
          <a:effectLst/>
          <a:extLst/>
        </p:spPr>
        <p:txBody>
          <a:bodyPr lIns="54000" rIns="54000"/>
          <a:lstStyle/>
          <a:p>
            <a:pPr algn="just" fontAlgn="base">
              <a:spcBef>
                <a:spcPct val="10000"/>
              </a:spcBef>
              <a:spcAft>
                <a:spcPct val="0"/>
              </a:spcAft>
            </a:pPr>
            <a:r>
              <a:rPr kumimoji="1" lang="zh-CN" altLang="en-US" sz="2400" b="1" dirty="0">
                <a:solidFill>
                  <a:srgbClr val="000000"/>
                </a:solidFill>
                <a:latin typeface="宋体" pitchFamily="2" charset="-122"/>
              </a:rPr>
              <a:t>批处理系统中，需要进程调度，也需要作业调度。</a:t>
            </a:r>
            <a:r>
              <a:rPr kumimoji="1" lang="zh-CN" altLang="en-US" sz="2400" b="1" dirty="0">
                <a:solidFill>
                  <a:srgbClr val="000000"/>
                </a:solidFill>
              </a:rPr>
              <a:t> </a:t>
            </a:r>
          </a:p>
          <a:p>
            <a:pPr algn="just" fontAlgn="base">
              <a:spcBef>
                <a:spcPct val="10000"/>
              </a:spcBef>
              <a:spcAft>
                <a:spcPct val="0"/>
              </a:spcAft>
            </a:pPr>
            <a:r>
              <a:rPr kumimoji="1" lang="zh-CN" altLang="en-US" sz="2400" b="1" dirty="0">
                <a:solidFill>
                  <a:srgbClr val="000000"/>
                </a:solidFill>
                <a:latin typeface="宋体" pitchFamily="2" charset="-122"/>
              </a:rPr>
              <a:t>批处理系统中，最常用的是最高优先权优先调度算法</a:t>
            </a:r>
          </a:p>
        </p:txBody>
      </p:sp>
      <p:sp>
        <p:nvSpPr>
          <p:cNvPr id="201734" name="AutoShape 6"/>
          <p:cNvSpPr>
            <a:spLocks noChangeArrowheads="1"/>
          </p:cNvSpPr>
          <p:nvPr/>
        </p:nvSpPr>
        <p:spPr bwMode="auto">
          <a:xfrm>
            <a:off x="5638800" y="5181600"/>
            <a:ext cx="3124200" cy="1143000"/>
          </a:xfrm>
          <a:prstGeom prst="cloudCallout">
            <a:avLst>
              <a:gd name="adj1" fmla="val -48782"/>
              <a:gd name="adj2" fmla="val -71389"/>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rPr>
              <a:t>比第一种情况多了后备队列</a:t>
            </a:r>
          </a:p>
        </p:txBody>
      </p:sp>
    </p:spTree>
    <p:extLst>
      <p:ext uri="{BB962C8B-B14F-4D97-AF65-F5344CB8AC3E}">
        <p14:creationId xmlns:p14="http://schemas.microsoft.com/office/powerpoint/2010/main" val="3616281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1+#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p:cTn id="13" dur="500" fill="hold"/>
                                        <p:tgtEl>
                                          <p:spTgt spid="201732"/>
                                        </p:tgtEl>
                                        <p:attrNameLst>
                                          <p:attrName>ppt_w</p:attrName>
                                        </p:attrNameLst>
                                      </p:cBhvr>
                                      <p:tavLst>
                                        <p:tav tm="0">
                                          <p:val>
                                            <p:fltVal val="0"/>
                                          </p:val>
                                        </p:tav>
                                        <p:tav tm="100000">
                                          <p:val>
                                            <p:strVal val="#ppt_w"/>
                                          </p:val>
                                        </p:tav>
                                      </p:tavLst>
                                    </p:anim>
                                    <p:anim calcmode="lin" valueType="num">
                                      <p:cBhvr>
                                        <p:cTn id="14" dur="500" fill="hold"/>
                                        <p:tgtEl>
                                          <p:spTgt spid="20173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P spid="20173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228600" y="228600"/>
            <a:ext cx="8534400" cy="693738"/>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p>
        </p:txBody>
      </p:sp>
      <p:sp>
        <p:nvSpPr>
          <p:cNvPr id="6" name="灯片编号占位符 5"/>
          <p:cNvSpPr>
            <a:spLocks noGrp="1"/>
          </p:cNvSpPr>
          <p:nvPr>
            <p:ph type="sldNum" sz="quarter" idx="12"/>
          </p:nvPr>
        </p:nvSpPr>
        <p:spPr/>
        <p:txBody>
          <a:bodyPr/>
          <a:lstStyle/>
          <a:p>
            <a:pPr>
              <a:defRPr/>
            </a:pPr>
            <a:fld id="{88336E45-4652-4F0D-B12E-5E11395EF815}" type="slidenum">
              <a:rPr lang="en-US" altLang="zh-CN"/>
              <a:pPr>
                <a:defRPr/>
              </a:pPr>
              <a:t>9</a:t>
            </a:fld>
            <a:endParaRPr lang="en-US" altLang="zh-CN"/>
          </a:p>
        </p:txBody>
      </p:sp>
      <p:sp>
        <p:nvSpPr>
          <p:cNvPr id="163844" name="Text Box 3"/>
          <p:cNvSpPr txBox="1">
            <a:spLocks noChangeArrowheads="1"/>
          </p:cNvSpPr>
          <p:nvPr/>
        </p:nvSpPr>
        <p:spPr bwMode="auto">
          <a:xfrm>
            <a:off x="369888" y="1006475"/>
            <a:ext cx="7954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3.  </a:t>
            </a:r>
            <a:r>
              <a:rPr lang="zh-CN" altLang="en-US" sz="2800" b="1">
                <a:solidFill>
                  <a:srgbClr val="000066"/>
                </a:solidFill>
                <a:latin typeface="仿宋_GB2312" pitchFamily="49" charset="-122"/>
                <a:ea typeface="仿宋_GB2312" pitchFamily="49" charset="-122"/>
              </a:rPr>
              <a:t>同时具有三级调度的调度队列模型</a:t>
            </a:r>
            <a:r>
              <a:rPr lang="zh-CN" altLang="en-US" sz="2800" b="1">
                <a:solidFill>
                  <a:srgbClr val="000066"/>
                </a:solidFill>
                <a:ea typeface="仿宋_GB2312" pitchFamily="49" charset="-122"/>
              </a:rPr>
              <a:t> </a:t>
            </a:r>
          </a:p>
        </p:txBody>
      </p:sp>
      <p:sp>
        <p:nvSpPr>
          <p:cNvPr id="163845" name="Text Box 4"/>
          <p:cNvSpPr txBox="1">
            <a:spLocks noChangeArrowheads="1"/>
          </p:cNvSpPr>
          <p:nvPr/>
        </p:nvSpPr>
        <p:spPr bwMode="auto">
          <a:xfrm>
            <a:off x="7092280" y="819150"/>
            <a:ext cx="19050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具有挂起状态的系统。</a:t>
            </a:r>
            <a:r>
              <a:rPr lang="zh-CN" altLang="en-US" b="1" dirty="0">
                <a:solidFill>
                  <a:srgbClr val="000000"/>
                </a:solidFill>
              </a:rPr>
              <a:t> </a:t>
            </a:r>
          </a:p>
        </p:txBody>
      </p:sp>
      <p:pic>
        <p:nvPicPr>
          <p:cNvPr id="202757" name="Picture 5" descr="OS图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51000"/>
            <a:ext cx="795337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p:cTn id="7" dur="500" fill="hold"/>
                                        <p:tgtEl>
                                          <p:spTgt spid="202757"/>
                                        </p:tgtEl>
                                        <p:attrNameLst>
                                          <p:attrName>ppt_w</p:attrName>
                                        </p:attrNameLst>
                                      </p:cBhvr>
                                      <p:tavLst>
                                        <p:tav tm="0">
                                          <p:val>
                                            <p:fltVal val="0"/>
                                          </p:val>
                                        </p:tav>
                                        <p:tav tm="100000">
                                          <p:val>
                                            <p:strVal val="#ppt_w"/>
                                          </p:val>
                                        </p:tav>
                                      </p:tavLst>
                                    </p:anim>
                                    <p:anim calcmode="lin" valueType="num">
                                      <p:cBhvr>
                                        <p:cTn id="8" dur="500" fill="hold"/>
                                        <p:tgtEl>
                                          <p:spTgt spid="202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608</TotalTime>
  <Words>6011</Words>
  <Application>Microsoft Office PowerPoint</Application>
  <PresentationFormat>全屏显示(4:3)</PresentationFormat>
  <Paragraphs>823</Paragraphs>
  <Slides>62</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9" baseType="lpstr">
      <vt:lpstr>Franklin Gothic Book</vt:lpstr>
      <vt:lpstr>仿宋_GB2312</vt:lpstr>
      <vt:lpstr>黑体</vt:lpstr>
      <vt:lpstr>华文行楷</vt:lpstr>
      <vt:lpstr>楷体_GB2312</vt:lpstr>
      <vt:lpstr>宋体</vt:lpstr>
      <vt:lpstr>微软雅黑</vt:lpstr>
      <vt:lpstr>Arial</vt:lpstr>
      <vt:lpstr>Calibri</vt:lpstr>
      <vt:lpstr>Cambria Math</vt:lpstr>
      <vt:lpstr>Franklin Gothic Medium</vt:lpstr>
      <vt:lpstr>Tahoma</vt:lpstr>
      <vt:lpstr>Times New Roman</vt:lpstr>
      <vt:lpstr>Wingdings</vt:lpstr>
      <vt:lpstr>Wingdings 2</vt:lpstr>
      <vt:lpstr>暗香扑面</vt:lpstr>
      <vt:lpstr>Document</vt:lpstr>
      <vt:lpstr>第3章  处理机调度与死锁</vt:lpstr>
      <vt:lpstr>3.1  处理机调度的层次</vt:lpstr>
      <vt:lpstr>批处理系统中的作业</vt:lpstr>
      <vt:lpstr>3.1  处理机调度的层次</vt:lpstr>
      <vt:lpstr>3.1  处理机调度的层次</vt:lpstr>
      <vt:lpstr>3.1  处理机调度的层次</vt:lpstr>
      <vt:lpstr>3.2  调度队列模型和调度准则</vt:lpstr>
      <vt:lpstr>3.2.1  调度队列模型</vt:lpstr>
      <vt:lpstr>3.2.1  调度队列模型</vt:lpstr>
      <vt:lpstr>3.1.2 处理机调度算法的目标</vt:lpstr>
      <vt:lpstr>3.1.2 处理机调度算法的目标</vt:lpstr>
      <vt:lpstr>3.1.2 处理机调度算法的目标</vt:lpstr>
      <vt:lpstr>3.1.2 处理机调度算法的目标</vt:lpstr>
      <vt:lpstr>3.3  调度算法</vt:lpstr>
      <vt:lpstr>PowerPoint 演示文稿</vt:lpstr>
      <vt:lpstr>PowerPoint 演示文稿</vt:lpstr>
      <vt:lpstr>3.3.2 短作业（进程）优先调度算法 </vt:lpstr>
      <vt:lpstr>PowerPoint 演示文稿</vt:lpstr>
      <vt:lpstr>3.3.2  短作业（进程）优先调度算法 </vt:lpstr>
      <vt:lpstr>3.3.3   高优先权优先调度算法 </vt:lpstr>
      <vt:lpstr>1．优先权进程调度算法的类型</vt:lpstr>
      <vt:lpstr>1．优先权进程调度算法的类型</vt:lpstr>
      <vt:lpstr>2．优先权的类型 </vt:lpstr>
      <vt:lpstr>2．优先权的类型 </vt:lpstr>
      <vt:lpstr>2）动态优先权 </vt:lpstr>
      <vt:lpstr>动态优先权举例：</vt:lpstr>
      <vt:lpstr>PowerPoint 演示文稿</vt:lpstr>
      <vt:lpstr>PowerPoint 演示文稿</vt:lpstr>
      <vt:lpstr>3.   高响应比优先调度算法 </vt:lpstr>
      <vt:lpstr>【例3-4】设有一个最多可有两道作业同时装入内存执行的批处理系统，作业调度采用高响应比优先调度算法，进程调度采用抢占式静态优先权调度算法，今有如下纯计算型作业序列（表中所列进程优先数中，数值越小优先权越高）：</vt:lpstr>
      <vt:lpstr>PowerPoint 演示文稿</vt:lpstr>
      <vt:lpstr>3.3.4   基于时间片的轮转调度算法 </vt:lpstr>
      <vt:lpstr>2．多级反馈队列调度算法 </vt:lpstr>
      <vt:lpstr>3.5  产生死锁的原因和必要条件 </vt:lpstr>
      <vt:lpstr>3.5.1 产生死锁的原因</vt:lpstr>
      <vt:lpstr>PowerPoint 演示文稿</vt:lpstr>
      <vt:lpstr>3.5.3  处理死锁的基本方法</vt:lpstr>
      <vt:lpstr>PowerPoint 演示文稿</vt:lpstr>
      <vt:lpstr>3.6  预防和避免死锁的方法</vt:lpstr>
      <vt:lpstr>PowerPoint 演示文稿</vt:lpstr>
      <vt:lpstr>3．破坏“不剥夺”条件</vt:lpstr>
      <vt:lpstr>3.6.1  预防死锁</vt:lpstr>
      <vt:lpstr>3.6.2  避免死锁——银行家算法 </vt:lpstr>
      <vt:lpstr>3.6.2  避免死锁——银行家算法 </vt:lpstr>
      <vt:lpstr>2.  安全状态之例 </vt:lpstr>
      <vt:lpstr>2.  安全状态之例 </vt:lpstr>
      <vt:lpstr>3.  利用银行家算法避免死锁</vt:lpstr>
      <vt:lpstr>2）银行家算法步骤</vt:lpstr>
      <vt:lpstr>3）安全性算法 </vt:lpstr>
      <vt:lpstr>4.  银行家算法之例 </vt:lpstr>
      <vt:lpstr>（1）T0时刻系统是否安全，为什么？</vt:lpstr>
      <vt:lpstr>PowerPoint 演示文稿</vt:lpstr>
      <vt:lpstr>PowerPoint 演示文稿</vt:lpstr>
      <vt:lpstr>PowerPoint 演示文稿</vt:lpstr>
      <vt:lpstr>3.7.1  死锁的检测 </vt:lpstr>
      <vt:lpstr>PowerPoint 演示文稿</vt:lpstr>
      <vt:lpstr>PowerPoint 演示文稿</vt:lpstr>
      <vt:lpstr>PowerPoint 演示文稿</vt:lpstr>
      <vt:lpstr>PowerPoint 演示文稿</vt:lpstr>
      <vt:lpstr>PowerPoint 演示文稿</vt:lpstr>
      <vt:lpstr>每类资源中含有几个资源的死锁检测算法：</vt:lpstr>
      <vt:lpstr>3.7.2  死锁的解除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处理机调度与死锁</dc:title>
  <dc:creator>ZP</dc:creator>
  <cp:lastModifiedBy>kyle</cp:lastModifiedBy>
  <cp:revision>53</cp:revision>
  <dcterms:created xsi:type="dcterms:W3CDTF">2014-09-22T15:01:48Z</dcterms:created>
  <dcterms:modified xsi:type="dcterms:W3CDTF">2019-10-08T13:36:36Z</dcterms:modified>
</cp:coreProperties>
</file>