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sldIdLst>
    <p:sldId id="257" r:id="rId2"/>
    <p:sldId id="370" r:id="rId3"/>
    <p:sldId id="371" r:id="rId4"/>
    <p:sldId id="372" r:id="rId5"/>
    <p:sldId id="373" r:id="rId6"/>
    <p:sldId id="374" r:id="rId7"/>
    <p:sldId id="375" r:id="rId8"/>
    <p:sldId id="376" r:id="rId9"/>
    <p:sldId id="377" r:id="rId10"/>
    <p:sldId id="260" r:id="rId11"/>
    <p:sldId id="378" r:id="rId12"/>
    <p:sldId id="379" r:id="rId13"/>
    <p:sldId id="380" r:id="rId14"/>
    <p:sldId id="381" r:id="rId15"/>
    <p:sldId id="261" r:id="rId16"/>
    <p:sldId id="262" r:id="rId17"/>
    <p:sldId id="263" r:id="rId18"/>
    <p:sldId id="346" r:id="rId19"/>
    <p:sldId id="264" r:id="rId20"/>
    <p:sldId id="347" r:id="rId21"/>
    <p:sldId id="265" r:id="rId22"/>
    <p:sldId id="352" r:id="rId23"/>
    <p:sldId id="266" r:id="rId24"/>
    <p:sldId id="358" r:id="rId25"/>
    <p:sldId id="382" r:id="rId26"/>
    <p:sldId id="360" r:id="rId27"/>
    <p:sldId id="383" r:id="rId28"/>
    <p:sldId id="359" r:id="rId29"/>
    <p:sldId id="384" r:id="rId30"/>
    <p:sldId id="281" r:id="rId31"/>
    <p:sldId id="348" r:id="rId32"/>
    <p:sldId id="387" r:id="rId33"/>
    <p:sldId id="388" r:id="rId34"/>
    <p:sldId id="389" r:id="rId35"/>
    <p:sldId id="282" r:id="rId36"/>
    <p:sldId id="390" r:id="rId37"/>
    <p:sldId id="283" r:id="rId38"/>
    <p:sldId id="391" r:id="rId39"/>
    <p:sldId id="284" r:id="rId40"/>
    <p:sldId id="285" r:id="rId41"/>
    <p:sldId id="349" r:id="rId42"/>
    <p:sldId id="286" r:id="rId43"/>
    <p:sldId id="287" r:id="rId44"/>
    <p:sldId id="288" r:id="rId45"/>
    <p:sldId id="350" r:id="rId46"/>
    <p:sldId id="289" r:id="rId47"/>
    <p:sldId id="290" r:id="rId48"/>
    <p:sldId id="291" r:id="rId49"/>
    <p:sldId id="292" r:id="rId50"/>
    <p:sldId id="293" r:id="rId51"/>
    <p:sldId id="294" r:id="rId52"/>
    <p:sldId id="295" r:id="rId53"/>
    <p:sldId id="296" r:id="rId54"/>
    <p:sldId id="297" r:id="rId55"/>
    <p:sldId id="351" r:id="rId56"/>
    <p:sldId id="392" r:id="rId57"/>
    <p:sldId id="393" r:id="rId58"/>
    <p:sldId id="332" r:id="rId59"/>
    <p:sldId id="394" r:id="rId60"/>
    <p:sldId id="395" r:id="rId61"/>
    <p:sldId id="333" r:id="rId62"/>
    <p:sldId id="396" r:id="rId63"/>
    <p:sldId id="397" r:id="rId64"/>
    <p:sldId id="398" r:id="rId65"/>
    <p:sldId id="385" r:id="rId66"/>
    <p:sldId id="400" r:id="rId67"/>
    <p:sldId id="399" r:id="rId68"/>
    <p:sldId id="386" r:id="rId69"/>
    <p:sldId id="401" r:id="rId70"/>
    <p:sldId id="402" r:id="rId71"/>
    <p:sldId id="339" r:id="rId72"/>
    <p:sldId id="340" r:id="rId7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636" y="-102"/>
      </p:cViewPr>
      <p:guideLst>
        <p:guide orient="horz" pos="2160"/>
        <p:guide pos="2880"/>
      </p:guideLst>
    </p:cSldViewPr>
  </p:slideViewPr>
  <p:notesTextViewPr>
    <p:cViewPr>
      <p:scale>
        <a:sx n="1" d="1"/>
        <a:sy n="1" d="1"/>
      </p:scale>
      <p:origin x="0" y="0"/>
    </p:cViewPr>
  </p:notesTextViewPr>
  <p:sorterViewPr>
    <p:cViewPr>
      <p:scale>
        <a:sx n="100" d="100"/>
        <a:sy n="100" d="100"/>
      </p:scale>
      <p:origin x="0" y="1032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685800" y="3196686"/>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ctrTitle"/>
          </p:nvPr>
        </p:nvSpPr>
        <p:spPr>
          <a:xfrm>
            <a:off x="685800" y="1676401"/>
            <a:ext cx="7772400" cy="1538286"/>
          </a:xfrm>
        </p:spPr>
        <p:txBody>
          <a:bodyPr anchor="b"/>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pPr>
              <a:defRPr/>
            </a:pPr>
            <a:fld id="{48BA8CF4-007D-4B22-965E-84FC0D84B707}" type="datetime1">
              <a:rPr lang="zh-CN" altLang="en-US" smtClean="0">
                <a:solidFill>
                  <a:srgbClr val="1C1C1C"/>
                </a:solidFill>
              </a:rPr>
              <a:pPr>
                <a:defRPr/>
              </a:pPr>
              <a:t>2017/12/8</a:t>
            </a:fld>
            <a:endParaRPr lang="en-US" altLang="zh-CN">
              <a:solidFill>
                <a:srgbClr val="1C1C1C"/>
              </a:solidFill>
            </a:endParaRPr>
          </a:p>
        </p:txBody>
      </p:sp>
      <p:sp>
        <p:nvSpPr>
          <p:cNvPr id="5" name="页脚占位符 4"/>
          <p:cNvSpPr>
            <a:spLocks noGrp="1"/>
          </p:cNvSpPr>
          <p:nvPr>
            <p:ph type="ftr" sz="quarter" idx="11"/>
          </p:nvPr>
        </p:nvSpPr>
        <p:spPr/>
        <p:txBody>
          <a:bodyPr/>
          <a:lstStyle/>
          <a:p>
            <a:pPr>
              <a:defRPr/>
            </a:pPr>
            <a:r>
              <a:rPr lang="en-US" altLang="zh-CN" smtClean="0">
                <a:solidFill>
                  <a:srgbClr val="1C1C1C"/>
                </a:solidFill>
              </a:rPr>
              <a:t>计算机操作系统</a:t>
            </a:r>
            <a:endParaRPr lang="en-US" altLang="zh-CN">
              <a:solidFill>
                <a:srgbClr val="1C1C1C"/>
              </a:solidFill>
            </a:endParaRPr>
          </a:p>
        </p:txBody>
      </p:sp>
      <p:sp>
        <p:nvSpPr>
          <p:cNvPr id="6" name="灯片编号占位符 5"/>
          <p:cNvSpPr>
            <a:spLocks noGrp="1"/>
          </p:cNvSpPr>
          <p:nvPr>
            <p:ph type="sldNum" sz="quarter" idx="12"/>
          </p:nvPr>
        </p:nvSpPr>
        <p:spPr/>
        <p:txBody>
          <a:bodyPr/>
          <a:lstStyle/>
          <a:p>
            <a:pPr>
              <a:defRPr/>
            </a:pPr>
            <a:fld id="{FCC283C2-C1DF-4B00-AC2E-0AB2730E906D}" type="slidenum">
              <a:rPr lang="en-US" altLang="zh-CN" smtClean="0">
                <a:solidFill>
                  <a:srgbClr val="1C1C1C"/>
                </a:solidFill>
              </a:rPr>
              <a:pPr>
                <a:defRPr/>
              </a:pPr>
              <a:t>‹#›</a:t>
            </a:fld>
            <a:endParaRPr lang="en-US" altLang="zh-CN">
              <a:solidFill>
                <a:srgbClr val="1C1C1C"/>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fld id="{E35A9F97-E9C1-4921-8F37-6F76E9472E9F}" type="datetime1">
              <a:rPr lang="zh-CN" altLang="en-US" smtClean="0"/>
              <a:pPr>
                <a:defRPr/>
              </a:pPr>
              <a:t>2017/12/8</a:t>
            </a:fld>
            <a:endParaRPr lang="en-US" altLang="zh-CN"/>
          </a:p>
        </p:txBody>
      </p:sp>
      <p:sp>
        <p:nvSpPr>
          <p:cNvPr id="5" name="页脚占位符 4"/>
          <p:cNvSpPr>
            <a:spLocks noGrp="1"/>
          </p:cNvSpPr>
          <p:nvPr>
            <p:ph type="ftr" sz="quarter" idx="11"/>
          </p:nvPr>
        </p:nvSpPr>
        <p:spPr/>
        <p:txBody>
          <a:bodyPr/>
          <a:lstStyle/>
          <a:p>
            <a:pPr>
              <a:defRPr/>
            </a:pPr>
            <a:r>
              <a:rPr lang="en-US" altLang="zh-CN" smtClean="0"/>
              <a:t>计算机操作系统</a:t>
            </a:r>
            <a:endParaRPr lang="en-US" altLang="zh-CN"/>
          </a:p>
        </p:txBody>
      </p:sp>
      <p:sp>
        <p:nvSpPr>
          <p:cNvPr id="6" name="灯片编号占位符 5"/>
          <p:cNvSpPr>
            <a:spLocks noGrp="1"/>
          </p:cNvSpPr>
          <p:nvPr>
            <p:ph type="sldNum" sz="quarter" idx="12"/>
          </p:nvPr>
        </p:nvSpPr>
        <p:spPr/>
        <p:txBody>
          <a:bodyPr/>
          <a:lstStyle/>
          <a:p>
            <a:pPr>
              <a:defRPr/>
            </a:pPr>
            <a:fld id="{0CAB0494-EAD3-4CF4-8D6F-09DAC709E173}" type="slidenum">
              <a:rPr lang="en-US" altLang="zh-CN" smtClean="0"/>
              <a:pPr>
                <a:defRPr/>
              </a:pPr>
              <a:t>‹#›</a:t>
            </a:fld>
            <a:endParaRPr lang="en-US" altLang="zh-CN"/>
          </a:p>
        </p:txBody>
      </p:sp>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686568" cy="6011882"/>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fld id="{E5E145CF-2F51-417A-8C5F-468AEF8B7BC7}" type="datetime1">
              <a:rPr lang="zh-CN" altLang="en-US" smtClean="0"/>
              <a:pPr>
                <a:defRPr/>
              </a:pPr>
              <a:t>2017/12/8</a:t>
            </a:fld>
            <a:endParaRPr lang="en-US" altLang="zh-CN"/>
          </a:p>
        </p:txBody>
      </p:sp>
      <p:sp>
        <p:nvSpPr>
          <p:cNvPr id="5" name="页脚占位符 4"/>
          <p:cNvSpPr>
            <a:spLocks noGrp="1"/>
          </p:cNvSpPr>
          <p:nvPr>
            <p:ph type="ftr" sz="quarter" idx="11"/>
          </p:nvPr>
        </p:nvSpPr>
        <p:spPr/>
        <p:txBody>
          <a:bodyPr/>
          <a:lstStyle/>
          <a:p>
            <a:pPr>
              <a:defRPr/>
            </a:pPr>
            <a:r>
              <a:rPr lang="en-US" altLang="zh-CN" smtClean="0"/>
              <a:t>计算机操作系统</a:t>
            </a:r>
            <a:endParaRPr lang="en-US" altLang="zh-CN"/>
          </a:p>
        </p:txBody>
      </p:sp>
      <p:sp>
        <p:nvSpPr>
          <p:cNvPr id="6" name="灯片编号占位符 5"/>
          <p:cNvSpPr>
            <a:spLocks noGrp="1"/>
          </p:cNvSpPr>
          <p:nvPr>
            <p:ph type="sldNum" sz="quarter" idx="12"/>
          </p:nvPr>
        </p:nvSpPr>
        <p:spPr/>
        <p:txBody>
          <a:bodyPr/>
          <a:lstStyle/>
          <a:p>
            <a:pPr>
              <a:defRPr/>
            </a:pPr>
            <a:fld id="{40772224-AEC3-4FC7-AC1A-3854EECB4DCD}" type="slidenum">
              <a:rPr lang="en-US" altLang="zh-CN" smtClean="0"/>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lvl1pPr marL="342900" indent="-342900">
              <a:buClr>
                <a:srgbClr val="002060"/>
              </a:buClr>
              <a:buFont typeface="Wingdings" panose="05000000000000000000" pitchFamily="2" charset="2"/>
              <a:buChar char="n"/>
              <a:defRPr/>
            </a:lvl1pPr>
            <a:lvl2pPr marL="742950" indent="-285750">
              <a:buClr>
                <a:srgbClr val="002060"/>
              </a:buClr>
              <a:buFont typeface="Wingdings" panose="05000000000000000000" pitchFamily="2" charset="2"/>
              <a:buChar char="p"/>
              <a:defRPr/>
            </a:lvl2pPr>
            <a:lvl3pPr marL="1143000" indent="-228600">
              <a:buClr>
                <a:srgbClr val="C00000"/>
              </a:buClr>
              <a:buFont typeface="Wingdings" panose="05000000000000000000" pitchFamily="2" charset="2"/>
              <a:buChar char="u"/>
              <a:defRPr/>
            </a:lvl3pPr>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
        <p:nvSpPr>
          <p:cNvPr id="4" name="日期占位符 3"/>
          <p:cNvSpPr>
            <a:spLocks noGrp="1"/>
          </p:cNvSpPr>
          <p:nvPr>
            <p:ph type="dt" sz="half" idx="10"/>
          </p:nvPr>
        </p:nvSpPr>
        <p:spPr>
          <a:xfrm>
            <a:off x="73152" y="6400800"/>
            <a:ext cx="3200400" cy="283800"/>
          </a:xfrm>
        </p:spPr>
        <p:txBody>
          <a:bodyPr/>
          <a:lstStyle/>
          <a:p>
            <a:pPr>
              <a:defRPr/>
            </a:pPr>
            <a:fld id="{15FB307C-5074-4687-9FF5-BDCB979D9DAE}" type="datetime1">
              <a:rPr lang="zh-CN" altLang="en-US" smtClean="0"/>
              <a:pPr>
                <a:defRPr/>
              </a:pPr>
              <a:t>2017/12/8</a:t>
            </a:fld>
            <a:endParaRPr lang="en-US" altLang="zh-CN"/>
          </a:p>
        </p:txBody>
      </p:sp>
      <p:sp>
        <p:nvSpPr>
          <p:cNvPr id="5" name="页脚占位符 4"/>
          <p:cNvSpPr>
            <a:spLocks noGrp="1"/>
          </p:cNvSpPr>
          <p:nvPr>
            <p:ph type="ftr" sz="quarter" idx="11"/>
          </p:nvPr>
        </p:nvSpPr>
        <p:spPr>
          <a:xfrm>
            <a:off x="5330952" y="6400800"/>
            <a:ext cx="3733800" cy="283800"/>
          </a:xfrm>
        </p:spPr>
        <p:txBody>
          <a:bodyPr/>
          <a:lstStyle/>
          <a:p>
            <a:pPr>
              <a:defRPr/>
            </a:pPr>
            <a:r>
              <a:rPr lang="en-US" altLang="zh-CN" smtClean="0"/>
              <a:t>计算机操作系统</a:t>
            </a:r>
            <a:endParaRPr lang="en-US" altLang="zh-CN"/>
          </a:p>
        </p:txBody>
      </p:sp>
      <p:sp>
        <p:nvSpPr>
          <p:cNvPr id="6" name="灯片编号占位符 5"/>
          <p:cNvSpPr>
            <a:spLocks noGrp="1"/>
          </p:cNvSpPr>
          <p:nvPr>
            <p:ph type="sldNum" sz="quarter" idx="12"/>
          </p:nvPr>
        </p:nvSpPr>
        <p:spPr/>
        <p:txBody>
          <a:bodyPr/>
          <a:lstStyle/>
          <a:p>
            <a:pPr>
              <a:defRPr/>
            </a:pPr>
            <a:fld id="{863E8733-4791-4BAF-8950-BBE872D7D468}" type="slidenum">
              <a:rPr lang="en-US" altLang="zh-CN" smtClean="0"/>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685800" y="3143248"/>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fld id="{AFAB104E-5EA5-4CDD-85F4-99CBB3261066}" type="datetime1">
              <a:rPr lang="zh-CN" altLang="en-US" smtClean="0"/>
              <a:pPr>
                <a:defRPr/>
              </a:pPr>
              <a:t>2017/12/8</a:t>
            </a:fld>
            <a:endParaRPr lang="en-US" altLang="zh-CN"/>
          </a:p>
        </p:txBody>
      </p:sp>
      <p:sp>
        <p:nvSpPr>
          <p:cNvPr id="5" name="页脚占位符 4"/>
          <p:cNvSpPr>
            <a:spLocks noGrp="1"/>
          </p:cNvSpPr>
          <p:nvPr>
            <p:ph type="ftr" sz="quarter" idx="11"/>
          </p:nvPr>
        </p:nvSpPr>
        <p:spPr/>
        <p:txBody>
          <a:bodyPr/>
          <a:lstStyle/>
          <a:p>
            <a:pPr>
              <a:defRPr/>
            </a:pPr>
            <a:r>
              <a:rPr lang="en-US" altLang="zh-CN" smtClean="0"/>
              <a:t>计算机操作系统</a:t>
            </a:r>
            <a:endParaRPr lang="en-US" altLang="zh-CN"/>
          </a:p>
        </p:txBody>
      </p:sp>
      <p:sp>
        <p:nvSpPr>
          <p:cNvPr id="6" name="灯片编号占位符 5"/>
          <p:cNvSpPr>
            <a:spLocks noGrp="1"/>
          </p:cNvSpPr>
          <p:nvPr>
            <p:ph type="sldNum" sz="quarter" idx="12"/>
          </p:nvPr>
        </p:nvSpPr>
        <p:spPr/>
        <p:txBody>
          <a:bodyPr/>
          <a:lstStyle/>
          <a:p>
            <a:pPr>
              <a:defRPr/>
            </a:pPr>
            <a:fld id="{49538D04-8470-402B-814A-53179E840063}" type="slidenum">
              <a:rPr lang="en-US" altLang="zh-CN" smtClean="0"/>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fld id="{B3C78006-F71E-4749-B206-A2D0201D4E37}" type="datetime1">
              <a:rPr lang="zh-CN" altLang="en-US" smtClean="0"/>
              <a:pPr>
                <a:defRPr/>
              </a:pPr>
              <a:t>2017/12/8</a:t>
            </a:fld>
            <a:endParaRPr lang="en-US" altLang="zh-CN"/>
          </a:p>
        </p:txBody>
      </p:sp>
      <p:sp>
        <p:nvSpPr>
          <p:cNvPr id="6" name="页脚占位符 5"/>
          <p:cNvSpPr>
            <a:spLocks noGrp="1"/>
          </p:cNvSpPr>
          <p:nvPr>
            <p:ph type="ftr" sz="quarter" idx="11"/>
          </p:nvPr>
        </p:nvSpPr>
        <p:spPr/>
        <p:txBody>
          <a:bodyPr/>
          <a:lstStyle/>
          <a:p>
            <a:pPr>
              <a:defRPr/>
            </a:pPr>
            <a:r>
              <a:rPr lang="en-US" altLang="zh-CN" smtClean="0"/>
              <a:t>计算机操作系统</a:t>
            </a:r>
            <a:endParaRPr lang="en-US" altLang="zh-CN"/>
          </a:p>
        </p:txBody>
      </p:sp>
      <p:sp>
        <p:nvSpPr>
          <p:cNvPr id="7" name="灯片编号占位符 6"/>
          <p:cNvSpPr>
            <a:spLocks noGrp="1"/>
          </p:cNvSpPr>
          <p:nvPr>
            <p:ph type="sldNum" sz="quarter" idx="12"/>
          </p:nvPr>
        </p:nvSpPr>
        <p:spPr/>
        <p:txBody>
          <a:bodyPr/>
          <a:lstStyle/>
          <a:p>
            <a:pPr>
              <a:defRPr/>
            </a:pPr>
            <a:fld id="{432CAE97-EDD2-4CE9-B45D-DE360453552A}" type="slidenum">
              <a:rPr lang="en-US" altLang="zh-CN" smtClean="0"/>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pPr>
              <a:defRPr/>
            </a:pPr>
            <a:fld id="{A2EF0B3E-49E2-4F66-A466-6EC9403BE11A}" type="datetime1">
              <a:rPr lang="zh-CN" altLang="en-US" smtClean="0"/>
              <a:pPr>
                <a:defRPr/>
              </a:pPr>
              <a:t>2017/12/8</a:t>
            </a:fld>
            <a:endParaRPr lang="en-US" altLang="zh-CN"/>
          </a:p>
        </p:txBody>
      </p:sp>
      <p:sp>
        <p:nvSpPr>
          <p:cNvPr id="8" name="页脚占位符 7"/>
          <p:cNvSpPr>
            <a:spLocks noGrp="1"/>
          </p:cNvSpPr>
          <p:nvPr>
            <p:ph type="ftr" sz="quarter" idx="11"/>
          </p:nvPr>
        </p:nvSpPr>
        <p:spPr/>
        <p:txBody>
          <a:bodyPr/>
          <a:lstStyle/>
          <a:p>
            <a:pPr>
              <a:defRPr/>
            </a:pPr>
            <a:r>
              <a:rPr lang="en-US" altLang="zh-CN" smtClean="0"/>
              <a:t>计算机操作系统</a:t>
            </a:r>
            <a:endParaRPr lang="en-US" altLang="zh-CN"/>
          </a:p>
        </p:txBody>
      </p:sp>
      <p:sp>
        <p:nvSpPr>
          <p:cNvPr id="9" name="灯片编号占位符 8"/>
          <p:cNvSpPr>
            <a:spLocks noGrp="1"/>
          </p:cNvSpPr>
          <p:nvPr>
            <p:ph type="sldNum" sz="quarter" idx="12"/>
          </p:nvPr>
        </p:nvSpPr>
        <p:spPr/>
        <p:txBody>
          <a:bodyPr/>
          <a:lstStyle/>
          <a:p>
            <a:pPr>
              <a:defRPr/>
            </a:pPr>
            <a:fld id="{7AA036A4-B669-4872-B975-3607FCF66A08}" type="slidenum">
              <a:rPr lang="en-US" altLang="zh-CN" smtClean="0"/>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pPr>
              <a:defRPr/>
            </a:pPr>
            <a:fld id="{0FED7A40-8730-43BC-A303-29D087E685D2}" type="datetime1">
              <a:rPr lang="zh-CN" altLang="en-US" smtClean="0"/>
              <a:pPr>
                <a:defRPr/>
              </a:pPr>
              <a:t>2017/12/8</a:t>
            </a:fld>
            <a:endParaRPr lang="en-US" altLang="zh-CN"/>
          </a:p>
        </p:txBody>
      </p:sp>
      <p:sp>
        <p:nvSpPr>
          <p:cNvPr id="4" name="页脚占位符 3"/>
          <p:cNvSpPr>
            <a:spLocks noGrp="1"/>
          </p:cNvSpPr>
          <p:nvPr>
            <p:ph type="ftr" sz="quarter" idx="11"/>
          </p:nvPr>
        </p:nvSpPr>
        <p:spPr/>
        <p:txBody>
          <a:bodyPr/>
          <a:lstStyle/>
          <a:p>
            <a:pPr>
              <a:defRPr/>
            </a:pPr>
            <a:r>
              <a:rPr lang="en-US" altLang="zh-CN" smtClean="0"/>
              <a:t>计算机操作系统</a:t>
            </a:r>
            <a:endParaRPr lang="en-US" altLang="zh-CN"/>
          </a:p>
        </p:txBody>
      </p:sp>
      <p:sp>
        <p:nvSpPr>
          <p:cNvPr id="5" name="灯片编号占位符 4"/>
          <p:cNvSpPr>
            <a:spLocks noGrp="1"/>
          </p:cNvSpPr>
          <p:nvPr>
            <p:ph type="sldNum" sz="quarter" idx="12"/>
          </p:nvPr>
        </p:nvSpPr>
        <p:spPr/>
        <p:txBody>
          <a:bodyPr/>
          <a:lstStyle/>
          <a:p>
            <a:pPr>
              <a:defRPr/>
            </a:pPr>
            <a:fld id="{5BA83420-8AB4-4512-84E6-091FF9E239ED}" type="slidenum">
              <a:rPr lang="en-US" altLang="zh-CN" smtClean="0"/>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DDD55A74-05DC-456C-AA60-882B96ED71B3}" type="datetime1">
              <a:rPr lang="zh-CN" altLang="en-US" smtClean="0"/>
              <a:pPr>
                <a:defRPr/>
              </a:pPr>
              <a:t>2017/12/8</a:t>
            </a:fld>
            <a:endParaRPr lang="en-US" altLang="zh-CN"/>
          </a:p>
        </p:txBody>
      </p:sp>
      <p:sp>
        <p:nvSpPr>
          <p:cNvPr id="3" name="页脚占位符 2"/>
          <p:cNvSpPr>
            <a:spLocks noGrp="1"/>
          </p:cNvSpPr>
          <p:nvPr>
            <p:ph type="ftr" sz="quarter" idx="11"/>
          </p:nvPr>
        </p:nvSpPr>
        <p:spPr/>
        <p:txBody>
          <a:bodyPr/>
          <a:lstStyle/>
          <a:p>
            <a:pPr>
              <a:defRPr/>
            </a:pPr>
            <a:r>
              <a:rPr lang="en-US" altLang="zh-CN" smtClean="0"/>
              <a:t>计算机操作系统</a:t>
            </a:r>
            <a:endParaRPr lang="en-US" altLang="zh-CN"/>
          </a:p>
        </p:txBody>
      </p:sp>
      <p:sp>
        <p:nvSpPr>
          <p:cNvPr id="4" name="灯片编号占位符 3"/>
          <p:cNvSpPr>
            <a:spLocks noGrp="1"/>
          </p:cNvSpPr>
          <p:nvPr>
            <p:ph type="sldNum" sz="quarter" idx="12"/>
          </p:nvPr>
        </p:nvSpPr>
        <p:spPr/>
        <p:txBody>
          <a:bodyPr/>
          <a:lstStyle/>
          <a:p>
            <a:pPr>
              <a:defRPr/>
            </a:pPr>
            <a:fld id="{71F5CAFD-4740-46E4-868C-5DDF8260E50F}" type="slidenum">
              <a:rPr lang="en-US" altLang="zh-CN" smtClean="0"/>
              <a:pPr>
                <a:defRPr/>
              </a:pPr>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2786050" y="1053546"/>
            <a:ext cx="59040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fld id="{4536D80D-1713-479E-8B85-3CC9C0D430EA}" type="datetime1">
              <a:rPr lang="zh-CN" altLang="en-US" smtClean="0"/>
              <a:pPr>
                <a:defRPr/>
              </a:pPr>
              <a:t>2017/12/8</a:t>
            </a:fld>
            <a:endParaRPr lang="en-US" altLang="zh-CN"/>
          </a:p>
        </p:txBody>
      </p:sp>
      <p:sp>
        <p:nvSpPr>
          <p:cNvPr id="6" name="页脚占位符 5"/>
          <p:cNvSpPr>
            <a:spLocks noGrp="1"/>
          </p:cNvSpPr>
          <p:nvPr>
            <p:ph type="ftr" sz="quarter" idx="11"/>
          </p:nvPr>
        </p:nvSpPr>
        <p:spPr/>
        <p:txBody>
          <a:bodyPr/>
          <a:lstStyle/>
          <a:p>
            <a:pPr>
              <a:defRPr/>
            </a:pPr>
            <a:r>
              <a:rPr lang="en-US" altLang="zh-CN" smtClean="0"/>
              <a:t>计算机操作系统</a:t>
            </a:r>
            <a:endParaRPr lang="en-US" altLang="zh-CN"/>
          </a:p>
        </p:txBody>
      </p:sp>
      <p:sp>
        <p:nvSpPr>
          <p:cNvPr id="7" name="灯片编号占位符 6"/>
          <p:cNvSpPr>
            <a:spLocks noGrp="1"/>
          </p:cNvSpPr>
          <p:nvPr>
            <p:ph type="sldNum" sz="quarter" idx="12"/>
          </p:nvPr>
        </p:nvSpPr>
        <p:spPr/>
        <p:txBody>
          <a:bodyPr/>
          <a:lstStyle/>
          <a:p>
            <a:pPr>
              <a:defRPr/>
            </a:pPr>
            <a:fld id="{588BC57E-7719-469D-A43C-933C5807A294}" type="slidenum">
              <a:rPr lang="en-US" altLang="zh-CN" smtClean="0"/>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fld id="{D6F66846-DC25-4F0D-859F-8820F7A4E6B0}" type="datetime1">
              <a:rPr lang="zh-CN" altLang="en-US" smtClean="0"/>
              <a:pPr>
                <a:defRPr/>
              </a:pPr>
              <a:t>2017/12/8</a:t>
            </a:fld>
            <a:endParaRPr lang="en-US" altLang="zh-CN"/>
          </a:p>
        </p:txBody>
      </p:sp>
      <p:sp>
        <p:nvSpPr>
          <p:cNvPr id="6" name="页脚占位符 5"/>
          <p:cNvSpPr>
            <a:spLocks noGrp="1"/>
          </p:cNvSpPr>
          <p:nvPr>
            <p:ph type="ftr" sz="quarter" idx="11"/>
          </p:nvPr>
        </p:nvSpPr>
        <p:spPr/>
        <p:txBody>
          <a:bodyPr/>
          <a:lstStyle/>
          <a:p>
            <a:pPr>
              <a:defRPr/>
            </a:pPr>
            <a:r>
              <a:rPr lang="en-US" altLang="zh-CN" smtClean="0"/>
              <a:t>计算机操作系统</a:t>
            </a:r>
            <a:endParaRPr lang="en-US" altLang="zh-CN"/>
          </a:p>
        </p:txBody>
      </p:sp>
      <p:sp>
        <p:nvSpPr>
          <p:cNvPr id="7" name="灯片编号占位符 6"/>
          <p:cNvSpPr>
            <a:spLocks noGrp="1"/>
          </p:cNvSpPr>
          <p:nvPr>
            <p:ph type="sldNum" sz="quarter" idx="12"/>
          </p:nvPr>
        </p:nvSpPr>
        <p:spPr/>
        <p:txBody>
          <a:bodyPr/>
          <a:lstStyle/>
          <a:p>
            <a:pPr>
              <a:defRPr/>
            </a:pPr>
            <a:fld id="{2CF40CDD-87E6-4565-959B-5061912B4888}" type="slidenum">
              <a:rPr lang="en-US" altLang="zh-CN" smtClean="0"/>
              <a:pPr>
                <a:defRPr/>
              </a:pPr>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000"/>
            <a:ext cx="9144000" cy="180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686320"/>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76200" y="6400800"/>
            <a:ext cx="3200400" cy="28380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pPr fontAlgn="base">
              <a:spcBef>
                <a:spcPct val="0"/>
              </a:spcBef>
              <a:spcAft>
                <a:spcPct val="0"/>
              </a:spcAft>
              <a:defRPr/>
            </a:pPr>
            <a:fld id="{A3CD4BCC-56F0-47C9-A981-CC10658C5C7A}" type="datetime1">
              <a:rPr lang="zh-CN" altLang="en-US" smtClean="0"/>
              <a:pPr fontAlgn="base">
                <a:spcBef>
                  <a:spcPct val="0"/>
                </a:spcBef>
                <a:spcAft>
                  <a:spcPct val="0"/>
                </a:spcAft>
                <a:defRPr/>
              </a:pPr>
              <a:t>2017/12/8</a:t>
            </a:fld>
            <a:endParaRPr lang="en-US" altLang="zh-CN"/>
          </a:p>
        </p:txBody>
      </p:sp>
      <p:sp>
        <p:nvSpPr>
          <p:cNvPr id="5" name="页脚占位符 4"/>
          <p:cNvSpPr>
            <a:spLocks noGrp="1"/>
          </p:cNvSpPr>
          <p:nvPr>
            <p:ph type="ftr" sz="quarter" idx="3"/>
          </p:nvPr>
        </p:nvSpPr>
        <p:spPr>
          <a:xfrm>
            <a:off x="5334000" y="6400800"/>
            <a:ext cx="3733800" cy="28380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pPr fontAlgn="base">
              <a:spcBef>
                <a:spcPct val="0"/>
              </a:spcBef>
              <a:spcAft>
                <a:spcPct val="0"/>
              </a:spcAft>
              <a:defRPr/>
            </a:pPr>
            <a:r>
              <a:rPr lang="en-US" altLang="zh-CN" smtClean="0"/>
              <a:t>计算机操作系统</a:t>
            </a:r>
            <a:endParaRPr lang="en-US" altLang="zh-CN"/>
          </a:p>
        </p:txBody>
      </p:sp>
      <p:sp>
        <p:nvSpPr>
          <p:cNvPr id="6" name="灯片编号占位符 5"/>
          <p:cNvSpPr>
            <a:spLocks noGrp="1"/>
          </p:cNvSpPr>
          <p:nvPr>
            <p:ph type="sldNum" sz="quarter" idx="4"/>
          </p:nvPr>
        </p:nvSpPr>
        <p:spPr>
          <a:xfrm>
            <a:off x="4114800" y="6400800"/>
            <a:ext cx="914400" cy="283464"/>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pPr fontAlgn="base">
              <a:spcBef>
                <a:spcPct val="0"/>
              </a:spcBef>
              <a:spcAft>
                <a:spcPct val="0"/>
              </a:spcAft>
              <a:defRPr/>
            </a:pPr>
            <a:fld id="{676382D8-B758-4504-B3F5-B614ACC6E80B}" type="slidenum">
              <a:rPr lang="en-US" altLang="zh-CN" smtClean="0"/>
              <a:pPr fontAlgn="base">
                <a:spcBef>
                  <a:spcPct val="0"/>
                </a:spcBef>
                <a:spcAft>
                  <a:spcPct val="0"/>
                </a:spcAft>
                <a:defRPr/>
              </a:pPr>
              <a:t>‹#›</a:t>
            </a:fld>
            <a:endParaRPr lang="en-US" altLang="zh-CN"/>
          </a:p>
        </p:txBody>
      </p:sp>
      <p:sp>
        <p:nvSpPr>
          <p:cNvPr id="8" name="矩形 7"/>
          <p:cNvSpPr/>
          <p:nvPr/>
        </p:nvSpPr>
        <p:spPr>
          <a:xfrm>
            <a:off x="0" y="0"/>
            <a:ext cx="9144000" cy="108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hdr="0" ftr="0" dt="0"/>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0.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9" name="Rectangle 2"/>
          <p:cNvSpPr>
            <a:spLocks noGrp="1" noChangeArrowheads="1"/>
          </p:cNvSpPr>
          <p:nvPr>
            <p:ph type="title"/>
          </p:nvPr>
        </p:nvSpPr>
        <p:spPr>
          <a:xfrm>
            <a:off x="611560" y="620688"/>
            <a:ext cx="7908925" cy="790575"/>
          </a:xfrm>
        </p:spPr>
        <p:txBody>
          <a:bodyPr>
            <a:normAutofit fontScale="90000"/>
          </a:bodyPr>
          <a:lstStyle/>
          <a:p>
            <a:pPr eaLnBrk="1" hangingPunct="1"/>
            <a:r>
              <a:rPr lang="zh-CN" altLang="en-US" sz="4800" b="1" dirty="0" smtClean="0">
                <a:latin typeface="楷体_GB2312" pitchFamily="49" charset="-122"/>
                <a:ea typeface="楷体_GB2312" pitchFamily="49" charset="-122"/>
              </a:rPr>
              <a:t>第</a:t>
            </a:r>
            <a:r>
              <a:rPr lang="zh-CN" altLang="en-US" sz="4800" b="1" dirty="0">
                <a:latin typeface="楷体_GB2312" pitchFamily="49" charset="-122"/>
                <a:ea typeface="楷体_GB2312" pitchFamily="49" charset="-122"/>
              </a:rPr>
              <a:t>七</a:t>
            </a:r>
            <a:r>
              <a:rPr lang="zh-CN" altLang="en-US" sz="4800" b="1" dirty="0" smtClean="0">
                <a:latin typeface="楷体_GB2312" pitchFamily="49" charset="-122"/>
                <a:ea typeface="楷体_GB2312" pitchFamily="49" charset="-122"/>
              </a:rPr>
              <a:t>章  文件管理</a:t>
            </a:r>
          </a:p>
        </p:txBody>
      </p:sp>
      <p:sp>
        <p:nvSpPr>
          <p:cNvPr id="347140" name="Rectangle 3"/>
          <p:cNvSpPr>
            <a:spLocks noGrp="1" noChangeArrowheads="1"/>
          </p:cNvSpPr>
          <p:nvPr>
            <p:ph idx="1"/>
          </p:nvPr>
        </p:nvSpPr>
        <p:spPr>
          <a:xfrm>
            <a:off x="1403648" y="1772816"/>
            <a:ext cx="6623050" cy="4329137"/>
          </a:xfrm>
        </p:spPr>
        <p:txBody>
          <a:bodyPr>
            <a:normAutofit/>
          </a:bodyPr>
          <a:lstStyle/>
          <a:p>
            <a:pPr eaLnBrk="1" hangingPunct="1">
              <a:buFont typeface="Wingdings" pitchFamily="2" charset="2"/>
              <a:buNone/>
            </a:pPr>
            <a:r>
              <a:rPr lang="en-US" altLang="zh-CN" dirty="0"/>
              <a:t>7</a:t>
            </a:r>
            <a:r>
              <a:rPr lang="en-US" altLang="zh-CN" dirty="0" smtClean="0"/>
              <a:t>.1  </a:t>
            </a:r>
            <a:r>
              <a:rPr lang="zh-CN" altLang="en-US" dirty="0" smtClean="0"/>
              <a:t>文件和文件系统</a:t>
            </a:r>
          </a:p>
          <a:p>
            <a:pPr eaLnBrk="1" hangingPunct="1">
              <a:buFont typeface="Wingdings" pitchFamily="2" charset="2"/>
              <a:buNone/>
            </a:pPr>
            <a:r>
              <a:rPr lang="en-US" altLang="zh-CN" dirty="0"/>
              <a:t>7</a:t>
            </a:r>
            <a:r>
              <a:rPr lang="en-US" altLang="zh-CN" dirty="0" smtClean="0"/>
              <a:t>.2  </a:t>
            </a:r>
            <a:r>
              <a:rPr lang="zh-CN" altLang="en-US" dirty="0" smtClean="0">
                <a:latin typeface="黑体" pitchFamily="2" charset="-122"/>
              </a:rPr>
              <a:t>文件的逻辑结构</a:t>
            </a:r>
          </a:p>
          <a:p>
            <a:pPr lvl="0">
              <a:buClr>
                <a:srgbClr val="2F2F2F"/>
              </a:buClr>
              <a:buNone/>
            </a:pPr>
            <a:r>
              <a:rPr lang="en-US" altLang="zh-CN" dirty="0"/>
              <a:t>7</a:t>
            </a:r>
            <a:r>
              <a:rPr lang="en-US" altLang="zh-CN" dirty="0" smtClean="0"/>
              <a:t>.3  </a:t>
            </a:r>
            <a:r>
              <a:rPr lang="zh-CN" altLang="en-US" dirty="0" smtClean="0">
                <a:solidFill>
                  <a:prstClr val="black"/>
                </a:solidFill>
              </a:rPr>
              <a:t>文件</a:t>
            </a:r>
            <a:r>
              <a:rPr lang="zh-CN" altLang="en-US" dirty="0" smtClean="0">
                <a:solidFill>
                  <a:prstClr val="black"/>
                </a:solidFill>
                <a:latin typeface="黑体" pitchFamily="2" charset="-122"/>
              </a:rPr>
              <a:t>目录</a:t>
            </a:r>
            <a:endParaRPr lang="zh-CN" altLang="en-US" dirty="0">
              <a:solidFill>
                <a:prstClr val="black"/>
              </a:solidFill>
              <a:latin typeface="黑体" pitchFamily="2" charset="-122"/>
            </a:endParaRPr>
          </a:p>
          <a:p>
            <a:pPr>
              <a:buNone/>
            </a:pPr>
            <a:r>
              <a:rPr lang="en-US" altLang="zh-CN" dirty="0"/>
              <a:t>7</a:t>
            </a:r>
            <a:r>
              <a:rPr lang="en-US" altLang="zh-CN" dirty="0" smtClean="0"/>
              <a:t>.4  </a:t>
            </a:r>
            <a:r>
              <a:rPr lang="zh-CN" altLang="en-US" dirty="0" smtClean="0">
                <a:solidFill>
                  <a:prstClr val="black"/>
                </a:solidFill>
                <a:latin typeface="黑体" pitchFamily="2" charset="-122"/>
              </a:rPr>
              <a:t>文件共享</a:t>
            </a:r>
            <a:endParaRPr lang="en-US" altLang="zh-CN" dirty="0" smtClean="0">
              <a:solidFill>
                <a:prstClr val="black"/>
              </a:solidFill>
              <a:latin typeface="黑体" pitchFamily="2" charset="-122"/>
            </a:endParaRPr>
          </a:p>
          <a:p>
            <a:pPr>
              <a:buNone/>
            </a:pPr>
            <a:r>
              <a:rPr lang="en-US" altLang="zh-CN" dirty="0"/>
              <a:t>7</a:t>
            </a:r>
            <a:r>
              <a:rPr lang="en-US" altLang="zh-CN" dirty="0" smtClean="0"/>
              <a:t>.5  </a:t>
            </a:r>
            <a:r>
              <a:rPr lang="zh-CN" altLang="en-US" dirty="0" smtClean="0">
                <a:solidFill>
                  <a:prstClr val="black"/>
                </a:solidFill>
                <a:latin typeface="黑体" pitchFamily="2" charset="-122"/>
              </a:rPr>
              <a:t>文件保护</a:t>
            </a:r>
            <a:endParaRPr lang="en-US" altLang="zh-CN" dirty="0"/>
          </a:p>
          <a:p>
            <a:pPr lvl="0">
              <a:buClr>
                <a:srgbClr val="2F2F2F"/>
              </a:buClr>
              <a:buNone/>
            </a:pPr>
            <a:endParaRPr lang="zh-CN" altLang="en-US" dirty="0" smtClean="0">
              <a:latin typeface="黑体" pitchFamily="2" charset="-122"/>
            </a:endParaRPr>
          </a:p>
        </p:txBody>
      </p:sp>
      <p:sp>
        <p:nvSpPr>
          <p:cNvPr id="4" name="灯片编号占位符 5"/>
          <p:cNvSpPr>
            <a:spLocks noGrp="1"/>
          </p:cNvSpPr>
          <p:nvPr>
            <p:ph type="sldNum" sz="quarter" idx="12"/>
          </p:nvPr>
        </p:nvSpPr>
        <p:spPr/>
        <p:txBody>
          <a:bodyPr/>
          <a:lstStyle/>
          <a:p>
            <a:pPr>
              <a:defRPr/>
            </a:pPr>
            <a:fld id="{A7551CD7-8E42-4A5A-B32B-082108CE94D6}" type="slidenum">
              <a:rPr lang="en-US" altLang="zh-CN"/>
              <a:pPr>
                <a:defRPr/>
              </a:pPr>
              <a:t>1</a:t>
            </a:fld>
            <a:endParaRPr lang="en-US" altLang="zh-CN"/>
          </a:p>
        </p:txBody>
      </p:sp>
    </p:spTree>
    <p:extLst>
      <p:ext uri="{BB962C8B-B14F-4D97-AF65-F5344CB8AC3E}">
        <p14:creationId xmlns:p14="http://schemas.microsoft.com/office/powerpoint/2010/main" val="22192509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1" name="Rectangle 2"/>
          <p:cNvSpPr>
            <a:spLocks noGrp="1" noChangeArrowheads="1"/>
          </p:cNvSpPr>
          <p:nvPr>
            <p:ph type="title"/>
          </p:nvPr>
        </p:nvSpPr>
        <p:spPr/>
        <p:txBody>
          <a:bodyPr/>
          <a:lstStyle/>
          <a:p>
            <a:pPr algn="l"/>
            <a:r>
              <a:rPr lang="en-US" altLang="zh-CN" sz="4000" dirty="0"/>
              <a:t>7.1.3  </a:t>
            </a:r>
            <a:r>
              <a:rPr lang="zh-CN" altLang="en-US" sz="4000" dirty="0"/>
              <a:t>文件系统的层次结构</a:t>
            </a:r>
            <a:endParaRPr lang="zh-CN" altLang="en-US" sz="4000" dirty="0" smtClean="0"/>
          </a:p>
        </p:txBody>
      </p:sp>
      <p:sp>
        <p:nvSpPr>
          <p:cNvPr id="350212" name="Rectangle 3"/>
          <p:cNvSpPr>
            <a:spLocks noGrp="1" noChangeArrowheads="1"/>
          </p:cNvSpPr>
          <p:nvPr>
            <p:ph idx="1"/>
          </p:nvPr>
        </p:nvSpPr>
        <p:spPr/>
        <p:txBody>
          <a:bodyPr>
            <a:normAutofit/>
          </a:bodyPr>
          <a:lstStyle/>
          <a:p>
            <a:pPr eaLnBrk="1" hangingPunct="1">
              <a:lnSpc>
                <a:spcPct val="90000"/>
              </a:lnSpc>
              <a:buFont typeface="Wingdings" pitchFamily="2" charset="2"/>
              <a:buNone/>
            </a:pPr>
            <a:r>
              <a:rPr lang="zh-CN" altLang="en-US" dirty="0" smtClean="0">
                <a:latin typeface="宋体" pitchFamily="2" charset="-122"/>
              </a:rPr>
              <a:t>文件系统模型分为三个层次：</a:t>
            </a:r>
            <a:r>
              <a:rPr lang="zh-CN" altLang="en-US" dirty="0" smtClean="0">
                <a:latin typeface="Times New Roman" pitchFamily="18" charset="0"/>
                <a:ea typeface="黑体" pitchFamily="2" charset="-122"/>
              </a:rPr>
              <a:t> </a:t>
            </a:r>
          </a:p>
          <a:p>
            <a:pPr marL="457200" lvl="1" indent="0" algn="just" eaLnBrk="1" hangingPunct="1">
              <a:lnSpc>
                <a:spcPct val="90000"/>
              </a:lnSpc>
              <a:buNone/>
            </a:pPr>
            <a:r>
              <a:rPr lang="zh-CN" altLang="en-US" dirty="0" smtClean="0">
                <a:solidFill>
                  <a:srgbClr val="0000FF"/>
                </a:solidFill>
                <a:latin typeface="Times New Roman" pitchFamily="18" charset="0"/>
                <a:ea typeface="黑体" pitchFamily="2" charset="-122"/>
              </a:rPr>
              <a:t>       底层是对象及其属性</a:t>
            </a:r>
            <a:r>
              <a:rPr lang="en-US" altLang="zh-CN" dirty="0" smtClean="0">
                <a:latin typeface="Times New Roman" pitchFamily="18" charset="0"/>
              </a:rPr>
              <a:t>——</a:t>
            </a:r>
            <a:r>
              <a:rPr lang="zh-CN" altLang="en-US" dirty="0" smtClean="0">
                <a:latin typeface="Times New Roman" pitchFamily="18" charset="0"/>
              </a:rPr>
              <a:t>文件、目录、磁盘存储空间</a:t>
            </a:r>
            <a:endParaRPr lang="zh-CN" altLang="en-US" dirty="0" smtClean="0"/>
          </a:p>
          <a:p>
            <a:pPr marL="457200" lvl="1" indent="0" algn="just" eaLnBrk="1" hangingPunct="1">
              <a:lnSpc>
                <a:spcPct val="90000"/>
              </a:lnSpc>
              <a:buNone/>
            </a:pPr>
            <a:r>
              <a:rPr lang="zh-CN" altLang="en-US" dirty="0" smtClean="0">
                <a:solidFill>
                  <a:srgbClr val="0000FF"/>
                </a:solidFill>
                <a:latin typeface="Times New Roman" pitchFamily="18" charset="0"/>
                <a:ea typeface="黑体" pitchFamily="2" charset="-122"/>
              </a:rPr>
              <a:t>       中间层是对对象进行操纵和管理的软件集合</a:t>
            </a:r>
            <a:r>
              <a:rPr lang="zh-CN" altLang="en-US" dirty="0" smtClean="0">
                <a:latin typeface="Times New Roman" pitchFamily="18" charset="0"/>
              </a:rPr>
              <a:t>：对文件存储空间的管理、对文件目录的管理、用于将文件的逻辑地址转换为物理地址的机制、对文件读、写的管理、对文件的共享和保护等功能</a:t>
            </a:r>
            <a:r>
              <a:rPr lang="en-US" altLang="zh-CN" dirty="0" smtClean="0">
                <a:latin typeface="Times New Roman" pitchFamily="18" charset="0"/>
              </a:rPr>
              <a:t>——</a:t>
            </a:r>
            <a:r>
              <a:rPr lang="zh-CN" altLang="en-US" dirty="0" smtClean="0">
                <a:latin typeface="Times New Roman" pitchFamily="18" charset="0"/>
              </a:rPr>
              <a:t>文件系统的核心部分</a:t>
            </a:r>
            <a:endParaRPr lang="zh-CN" altLang="en-US" dirty="0" smtClean="0"/>
          </a:p>
          <a:p>
            <a:pPr marL="457200" lvl="1" indent="0" eaLnBrk="1" hangingPunct="1">
              <a:lnSpc>
                <a:spcPct val="90000"/>
              </a:lnSpc>
              <a:buNone/>
            </a:pPr>
            <a:r>
              <a:rPr lang="zh-CN" altLang="en-US" dirty="0" smtClean="0">
                <a:solidFill>
                  <a:srgbClr val="0000FF"/>
                </a:solidFill>
                <a:latin typeface="黑体" pitchFamily="2" charset="-122"/>
                <a:ea typeface="黑体" pitchFamily="2" charset="-122"/>
              </a:rPr>
              <a:t>    高层是文件系统提供给用户的接口</a:t>
            </a:r>
            <a:r>
              <a:rPr lang="en-US" altLang="zh-CN" dirty="0" smtClean="0">
                <a:latin typeface="Times New Roman" pitchFamily="18" charset="0"/>
              </a:rPr>
              <a:t>——</a:t>
            </a:r>
            <a:r>
              <a:rPr lang="zh-CN" altLang="en-US" dirty="0" smtClean="0">
                <a:latin typeface="宋体" pitchFamily="2" charset="-122"/>
              </a:rPr>
              <a:t>命令接口、程序接口</a:t>
            </a:r>
            <a:r>
              <a:rPr lang="zh-CN" altLang="en-US" dirty="0" smtClean="0"/>
              <a:t>  </a:t>
            </a:r>
          </a:p>
        </p:txBody>
      </p:sp>
      <p:sp>
        <p:nvSpPr>
          <p:cNvPr id="4" name="灯片编号占位符 5"/>
          <p:cNvSpPr>
            <a:spLocks noGrp="1"/>
          </p:cNvSpPr>
          <p:nvPr>
            <p:ph type="sldNum" sz="quarter" idx="12"/>
          </p:nvPr>
        </p:nvSpPr>
        <p:spPr/>
        <p:txBody>
          <a:bodyPr/>
          <a:lstStyle/>
          <a:p>
            <a:pPr>
              <a:defRPr/>
            </a:pPr>
            <a:fld id="{31908D5E-4202-4820-A0EA-F0056E86689A}" type="slidenum">
              <a:rPr lang="en-US" altLang="zh-CN"/>
              <a:pPr>
                <a:defRPr/>
              </a:pPr>
              <a:t>10</a:t>
            </a:fld>
            <a:endParaRPr lang="en-US" altLang="zh-CN"/>
          </a:p>
        </p:txBody>
      </p:sp>
    </p:spTree>
    <p:extLst>
      <p:ext uri="{BB962C8B-B14F-4D97-AF65-F5344CB8AC3E}">
        <p14:creationId xmlns:p14="http://schemas.microsoft.com/office/powerpoint/2010/main" val="15102573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22" name="Rectangle 2"/>
          <p:cNvSpPr>
            <a:spLocks noGrp="1" noChangeArrowheads="1"/>
          </p:cNvSpPr>
          <p:nvPr>
            <p:ph type="title"/>
          </p:nvPr>
        </p:nvSpPr>
        <p:spPr/>
        <p:txBody>
          <a:bodyPr/>
          <a:lstStyle/>
          <a:p>
            <a:endParaRPr lang="zh-CN" altLang="zh-CN"/>
          </a:p>
        </p:txBody>
      </p:sp>
      <p:sp>
        <p:nvSpPr>
          <p:cNvPr id="721923" name="Rectangle 3"/>
          <p:cNvSpPr>
            <a:spLocks noGrp="1" noChangeArrowheads="1"/>
          </p:cNvSpPr>
          <p:nvPr>
            <p:ph type="body" idx="1"/>
          </p:nvPr>
        </p:nvSpPr>
        <p:spPr>
          <a:xfrm>
            <a:off x="457200" y="5582816"/>
            <a:ext cx="8229600" cy="703704"/>
          </a:xfrm>
        </p:spPr>
        <p:txBody>
          <a:bodyPr>
            <a:normAutofit/>
          </a:bodyPr>
          <a:lstStyle/>
          <a:p>
            <a:pPr marL="0" indent="0" algn="ctr">
              <a:buNone/>
            </a:pPr>
            <a:r>
              <a:rPr lang="zh-CN" altLang="en-US" sz="2000" dirty="0"/>
              <a:t>图</a:t>
            </a:r>
            <a:r>
              <a:rPr lang="en-US" altLang="zh-CN" sz="2000" dirty="0"/>
              <a:t>7-2  </a:t>
            </a:r>
            <a:r>
              <a:rPr lang="zh-CN" altLang="en-US" sz="2000" dirty="0"/>
              <a:t>文件系统模型</a:t>
            </a:r>
          </a:p>
        </p:txBody>
      </p:sp>
      <p:pic>
        <p:nvPicPr>
          <p:cNvPr id="721924" name="Picture 4" descr="7-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772816"/>
            <a:ext cx="5715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25831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600" dirty="0"/>
              <a:t>7.1.3  </a:t>
            </a:r>
            <a:r>
              <a:rPr lang="zh-CN" altLang="en-US" sz="3600" dirty="0"/>
              <a:t>文件系统的层次结构</a:t>
            </a:r>
          </a:p>
        </p:txBody>
      </p:sp>
      <p:sp>
        <p:nvSpPr>
          <p:cNvPr id="3" name="内容占位符 2"/>
          <p:cNvSpPr>
            <a:spLocks noGrp="1"/>
          </p:cNvSpPr>
          <p:nvPr>
            <p:ph idx="1"/>
          </p:nvPr>
        </p:nvSpPr>
        <p:spPr/>
        <p:txBody>
          <a:bodyPr>
            <a:normAutofit/>
          </a:bodyPr>
          <a:lstStyle/>
          <a:p>
            <a:r>
              <a:rPr lang="zh-CN" altLang="en-US" sz="3600" dirty="0">
                <a:latin typeface="黑体" panose="02010609060101010101" pitchFamily="49" charset="-122"/>
              </a:rPr>
              <a:t>对象及其</a:t>
            </a:r>
            <a:r>
              <a:rPr lang="zh-CN" altLang="en-US" sz="3600" dirty="0" smtClean="0">
                <a:latin typeface="黑体" panose="02010609060101010101" pitchFamily="49" charset="-122"/>
              </a:rPr>
              <a:t>属性</a:t>
            </a:r>
            <a:endParaRPr lang="en-US" altLang="zh-CN" sz="3600" dirty="0" smtClean="0">
              <a:latin typeface="黑体" panose="02010609060101010101" pitchFamily="49" charset="-122"/>
            </a:endParaRPr>
          </a:p>
          <a:p>
            <a:pPr lvl="1"/>
            <a:r>
              <a:rPr lang="zh-CN" altLang="en-US" sz="3200" dirty="0"/>
              <a:t>文件管理系统管理的对象如下</a:t>
            </a:r>
            <a:r>
              <a:rPr lang="zh-CN" altLang="en-US" sz="3200" dirty="0" smtClean="0"/>
              <a:t>：</a:t>
            </a:r>
            <a:endParaRPr lang="en-US" altLang="zh-CN" sz="3200" dirty="0" smtClean="0"/>
          </a:p>
          <a:p>
            <a:pPr lvl="2"/>
            <a:r>
              <a:rPr lang="zh-CN" altLang="en-US" sz="2800" dirty="0"/>
              <a:t>文件</a:t>
            </a:r>
            <a:r>
              <a:rPr lang="zh-CN" altLang="en-US" sz="2800" dirty="0" smtClean="0"/>
              <a:t>。</a:t>
            </a:r>
            <a:endParaRPr lang="en-US" altLang="zh-CN" sz="2800" dirty="0" smtClean="0"/>
          </a:p>
          <a:p>
            <a:pPr lvl="2"/>
            <a:r>
              <a:rPr lang="zh-CN" altLang="en-US" sz="2800" dirty="0"/>
              <a:t>目录</a:t>
            </a:r>
            <a:r>
              <a:rPr lang="zh-CN" altLang="en-US" sz="2800" dirty="0" smtClean="0"/>
              <a:t>。</a:t>
            </a:r>
            <a:endParaRPr lang="en-US" altLang="zh-CN" sz="2800" dirty="0" smtClean="0"/>
          </a:p>
          <a:p>
            <a:pPr lvl="2"/>
            <a:r>
              <a:rPr lang="zh-CN" altLang="en-US" sz="2800" dirty="0"/>
              <a:t>磁盘</a:t>
            </a:r>
            <a:r>
              <a:rPr lang="en-US" altLang="zh-CN" sz="2800" dirty="0"/>
              <a:t>(</a:t>
            </a:r>
            <a:r>
              <a:rPr lang="zh-CN" altLang="en-US" sz="2800" dirty="0"/>
              <a:t>磁带</a:t>
            </a:r>
            <a:r>
              <a:rPr lang="en-US" altLang="zh-CN" sz="2800" dirty="0"/>
              <a:t>)</a:t>
            </a:r>
            <a:r>
              <a:rPr lang="zh-CN" altLang="en-US" sz="2800" dirty="0"/>
              <a:t>存储空间。 </a:t>
            </a:r>
            <a:r>
              <a:rPr lang="zh-CN" altLang="en-US" dirty="0">
                <a:latin typeface="黑体" panose="02010609060101010101" pitchFamily="49" charset="-122"/>
              </a:rPr>
              <a:t/>
            </a:r>
            <a:br>
              <a:rPr lang="zh-CN" altLang="en-US" dirty="0">
                <a:latin typeface="黑体" panose="02010609060101010101" pitchFamily="49" charset="-122"/>
              </a:rPr>
            </a:br>
            <a:endParaRPr lang="en-US" altLang="zh-CN" dirty="0" smtClean="0"/>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pPr>
                <a:defRPr/>
              </a:pPr>
              <a:t>12</a:t>
            </a:fld>
            <a:endParaRPr lang="en-US" altLang="zh-CN"/>
          </a:p>
        </p:txBody>
      </p:sp>
    </p:spTree>
    <p:extLst>
      <p:ext uri="{BB962C8B-B14F-4D97-AF65-F5344CB8AC3E}">
        <p14:creationId xmlns:p14="http://schemas.microsoft.com/office/powerpoint/2010/main" val="24759723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600" dirty="0"/>
              <a:t>7.1.3  </a:t>
            </a:r>
            <a:r>
              <a:rPr lang="zh-CN" altLang="en-US" sz="3600" dirty="0"/>
              <a:t>文件系统的层次结构</a:t>
            </a:r>
          </a:p>
        </p:txBody>
      </p:sp>
      <p:sp>
        <p:nvSpPr>
          <p:cNvPr id="3" name="内容占位符 2"/>
          <p:cNvSpPr>
            <a:spLocks noGrp="1"/>
          </p:cNvSpPr>
          <p:nvPr>
            <p:ph idx="1"/>
          </p:nvPr>
        </p:nvSpPr>
        <p:spPr/>
        <p:txBody>
          <a:bodyPr>
            <a:normAutofit fontScale="85000" lnSpcReduction="20000"/>
          </a:bodyPr>
          <a:lstStyle/>
          <a:p>
            <a:r>
              <a:rPr lang="zh-CN" altLang="en-US" sz="4200" dirty="0">
                <a:latin typeface="黑体" panose="02010609060101010101" pitchFamily="49" charset="-122"/>
              </a:rPr>
              <a:t>对对象操纵和管理的软件</a:t>
            </a:r>
            <a:r>
              <a:rPr lang="zh-CN" altLang="en-US" sz="4200" dirty="0" smtClean="0">
                <a:latin typeface="黑体" panose="02010609060101010101" pitchFamily="49" charset="-122"/>
              </a:rPr>
              <a:t>集合</a:t>
            </a:r>
            <a:endParaRPr lang="en-US" altLang="zh-CN" sz="4200" dirty="0" smtClean="0">
              <a:latin typeface="黑体" panose="02010609060101010101" pitchFamily="49" charset="-122"/>
            </a:endParaRPr>
          </a:p>
          <a:p>
            <a:r>
              <a:rPr lang="zh-CN" altLang="en-US" sz="4200" dirty="0" smtClean="0">
                <a:latin typeface="黑体" panose="02010609060101010101" pitchFamily="49" charset="-122"/>
              </a:rPr>
              <a:t>主要功能包括：</a:t>
            </a:r>
            <a:endParaRPr lang="en-US" altLang="zh-CN" sz="4200" dirty="0" smtClean="0">
              <a:latin typeface="黑体" panose="02010609060101010101" pitchFamily="49" charset="-122"/>
            </a:endParaRPr>
          </a:p>
          <a:p>
            <a:pPr lvl="1"/>
            <a:r>
              <a:rPr lang="zh-CN" altLang="en-US" sz="3800" dirty="0">
                <a:latin typeface="黑体" panose="02010609060101010101" pitchFamily="49" charset="-122"/>
              </a:rPr>
              <a:t>对文件存储空间的管理</a:t>
            </a:r>
            <a:r>
              <a:rPr lang="zh-CN" altLang="en-US" sz="3800" dirty="0" smtClean="0">
                <a:latin typeface="黑体" panose="02010609060101010101" pitchFamily="49" charset="-122"/>
              </a:rPr>
              <a:t>；</a:t>
            </a:r>
            <a:endParaRPr lang="en-US" altLang="zh-CN" sz="3800" dirty="0" smtClean="0">
              <a:latin typeface="黑体" panose="02010609060101010101" pitchFamily="49" charset="-122"/>
            </a:endParaRPr>
          </a:p>
          <a:p>
            <a:pPr lvl="1"/>
            <a:r>
              <a:rPr lang="zh-CN" altLang="en-US" sz="3800" dirty="0">
                <a:latin typeface="黑体" panose="02010609060101010101" pitchFamily="49" charset="-122"/>
              </a:rPr>
              <a:t>对文件目录的管理</a:t>
            </a:r>
            <a:r>
              <a:rPr lang="zh-CN" altLang="en-US" sz="3800" dirty="0" smtClean="0">
                <a:latin typeface="黑体" panose="02010609060101010101" pitchFamily="49" charset="-122"/>
              </a:rPr>
              <a:t>；</a:t>
            </a:r>
            <a:endParaRPr lang="en-US" altLang="zh-CN" sz="3800" dirty="0" smtClean="0">
              <a:latin typeface="黑体" panose="02010609060101010101" pitchFamily="49" charset="-122"/>
            </a:endParaRPr>
          </a:p>
          <a:p>
            <a:pPr lvl="1"/>
            <a:r>
              <a:rPr lang="zh-CN" altLang="en-US" sz="3800" dirty="0">
                <a:latin typeface="黑体" panose="02010609060101010101" pitchFamily="49" charset="-122"/>
              </a:rPr>
              <a:t>用于将文件的逻辑地址转换为物理地址的机制</a:t>
            </a:r>
            <a:r>
              <a:rPr lang="zh-CN" altLang="en-US" sz="3800" dirty="0" smtClean="0">
                <a:latin typeface="黑体" panose="02010609060101010101" pitchFamily="49" charset="-122"/>
              </a:rPr>
              <a:t>；</a:t>
            </a:r>
            <a:endParaRPr lang="en-US" altLang="zh-CN" sz="3800" dirty="0" smtClean="0">
              <a:latin typeface="黑体" panose="02010609060101010101" pitchFamily="49" charset="-122"/>
            </a:endParaRPr>
          </a:p>
          <a:p>
            <a:pPr lvl="1"/>
            <a:r>
              <a:rPr lang="zh-CN" altLang="en-US" sz="3800" dirty="0">
                <a:latin typeface="黑体" panose="02010609060101010101" pitchFamily="49" charset="-122"/>
              </a:rPr>
              <a:t>对文件读和写的管理</a:t>
            </a:r>
            <a:r>
              <a:rPr lang="zh-CN" altLang="en-US" sz="3800" dirty="0" smtClean="0">
                <a:latin typeface="黑体" panose="02010609060101010101" pitchFamily="49" charset="-122"/>
              </a:rPr>
              <a:t>；</a:t>
            </a:r>
            <a:endParaRPr lang="en-US" altLang="zh-CN" sz="3800" dirty="0" smtClean="0">
              <a:latin typeface="黑体" panose="02010609060101010101" pitchFamily="49" charset="-122"/>
            </a:endParaRPr>
          </a:p>
          <a:p>
            <a:pPr lvl="1"/>
            <a:r>
              <a:rPr lang="zh-CN" altLang="en-US" sz="3800" dirty="0">
                <a:latin typeface="黑体" panose="02010609060101010101" pitchFamily="49" charset="-122"/>
              </a:rPr>
              <a:t>对文件的共享与保护等功能</a:t>
            </a:r>
            <a:r>
              <a:rPr lang="zh-CN" altLang="en-US" sz="3800" dirty="0" smtClean="0">
                <a:latin typeface="黑体" panose="02010609060101010101" pitchFamily="49" charset="-122"/>
              </a:rPr>
              <a:t>。</a:t>
            </a:r>
            <a:r>
              <a:rPr lang="zh-CN" altLang="en-US" dirty="0">
                <a:latin typeface="黑体" panose="02010609060101010101" pitchFamily="49" charset="-122"/>
              </a:rPr>
              <a:t/>
            </a:r>
            <a:br>
              <a:rPr lang="zh-CN" altLang="en-US" dirty="0">
                <a:latin typeface="黑体" panose="02010609060101010101" pitchFamily="49" charset="-122"/>
              </a:rPr>
            </a:br>
            <a:r>
              <a:rPr lang="zh-CN" altLang="en-US" dirty="0">
                <a:latin typeface="黑体" panose="02010609060101010101" pitchFamily="49" charset="-122"/>
              </a:rPr>
              <a:t/>
            </a:r>
            <a:br>
              <a:rPr lang="zh-CN" altLang="en-US" dirty="0">
                <a:latin typeface="黑体" panose="02010609060101010101" pitchFamily="49" charset="-122"/>
              </a:rPr>
            </a:br>
            <a:r>
              <a:rPr lang="zh-CN" altLang="en-US" dirty="0">
                <a:latin typeface="黑体" panose="02010609060101010101" pitchFamily="49" charset="-122"/>
              </a:rPr>
              <a:t>　　</a:t>
            </a:r>
            <a:endParaRPr lang="en-US" altLang="zh-CN" dirty="0" smtClean="0"/>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pPr>
                <a:defRPr/>
              </a:pPr>
              <a:t>13</a:t>
            </a:fld>
            <a:endParaRPr lang="en-US" altLang="zh-CN"/>
          </a:p>
        </p:txBody>
      </p:sp>
      <p:sp>
        <p:nvSpPr>
          <p:cNvPr id="5" name="左箭头 4"/>
          <p:cNvSpPr/>
          <p:nvPr/>
        </p:nvSpPr>
        <p:spPr>
          <a:xfrm>
            <a:off x="6876256" y="1417638"/>
            <a:ext cx="2088232" cy="931242"/>
          </a:xfrm>
          <a:prstGeom prst="leftArrow">
            <a:avLst>
              <a:gd name="adj1" fmla="val 69638"/>
              <a:gd name="adj2" fmla="val 50000"/>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rgbClr val="C00000"/>
                </a:solidFill>
                <a:effectLst>
                  <a:outerShdw blurRad="38100" dist="38100" dir="2700000" algn="tl">
                    <a:srgbClr val="000000">
                      <a:alpha val="43137"/>
                    </a:srgbClr>
                  </a:outerShdw>
                </a:effectLst>
              </a:rPr>
              <a:t>文件管理系统的核心部分</a:t>
            </a:r>
            <a:endParaRPr lang="zh-CN" altLang="en-US" sz="2000" dirty="0">
              <a:solidFill>
                <a:srgbClr val="C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34985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600" dirty="0"/>
              <a:t>7.1.3  </a:t>
            </a:r>
            <a:r>
              <a:rPr lang="zh-CN" altLang="en-US" sz="3600" dirty="0"/>
              <a:t>文件系统的层次结构</a:t>
            </a:r>
          </a:p>
        </p:txBody>
      </p:sp>
      <p:sp>
        <p:nvSpPr>
          <p:cNvPr id="3" name="内容占位符 2"/>
          <p:cNvSpPr>
            <a:spLocks noGrp="1"/>
          </p:cNvSpPr>
          <p:nvPr>
            <p:ph idx="1"/>
          </p:nvPr>
        </p:nvSpPr>
        <p:spPr/>
        <p:txBody>
          <a:bodyPr>
            <a:normAutofit fontScale="92500" lnSpcReduction="10000"/>
          </a:bodyPr>
          <a:lstStyle/>
          <a:p>
            <a:r>
              <a:rPr lang="zh-CN" altLang="en-US" sz="3500" dirty="0">
                <a:latin typeface="黑体" panose="02010609060101010101" pitchFamily="49" charset="-122"/>
              </a:rPr>
              <a:t>文件系统的接口</a:t>
            </a:r>
            <a:r>
              <a:rPr lang="zh-CN" altLang="en-US" dirty="0">
                <a:latin typeface="黑体" panose="02010609060101010101" pitchFamily="49" charset="-122"/>
              </a:rPr>
              <a:t/>
            </a:r>
            <a:br>
              <a:rPr lang="zh-CN" altLang="en-US" dirty="0">
                <a:latin typeface="黑体" panose="02010609060101010101" pitchFamily="49" charset="-122"/>
              </a:rPr>
            </a:br>
            <a:r>
              <a:rPr lang="zh-CN" altLang="en-US" dirty="0" smtClean="0">
                <a:latin typeface="黑体" panose="02010609060101010101" pitchFamily="49" charset="-122"/>
              </a:rPr>
              <a:t>为</a:t>
            </a:r>
            <a:r>
              <a:rPr lang="zh-CN" altLang="en-US" dirty="0">
                <a:latin typeface="黑体" panose="02010609060101010101" pitchFamily="49" charset="-122"/>
              </a:rPr>
              <a:t>方便用户的使用，文件系统以接口的形式提供了一组对文件和记录操作的方法和手段。通常是下面两种类型的接口</a:t>
            </a:r>
            <a:r>
              <a:rPr lang="zh-CN" altLang="en-US" dirty="0" smtClean="0">
                <a:latin typeface="黑体" panose="02010609060101010101" pitchFamily="49" charset="-122"/>
              </a:rPr>
              <a:t>：</a:t>
            </a:r>
            <a:endParaRPr lang="en-US" altLang="zh-CN" dirty="0" smtClean="0">
              <a:latin typeface="黑体" panose="02010609060101010101" pitchFamily="49" charset="-122"/>
            </a:endParaRPr>
          </a:p>
          <a:p>
            <a:pPr lvl="1"/>
            <a:r>
              <a:rPr lang="zh-CN" altLang="en-US" sz="3000" dirty="0">
                <a:latin typeface="黑体" panose="02010609060101010101" pitchFamily="49" charset="-122"/>
              </a:rPr>
              <a:t>命令接口，是指作为用户与文件系统直接交互的接口，用户可通过键盘终端键入命令取得文件系统的服务</a:t>
            </a:r>
            <a:r>
              <a:rPr lang="zh-CN" altLang="en-US" sz="3000" dirty="0" smtClean="0">
                <a:latin typeface="黑体" panose="02010609060101010101" pitchFamily="49" charset="-122"/>
              </a:rPr>
              <a:t>。</a:t>
            </a:r>
            <a:endParaRPr lang="en-US" altLang="zh-CN" sz="3000" dirty="0" smtClean="0">
              <a:latin typeface="黑体" panose="02010609060101010101" pitchFamily="49" charset="-122"/>
            </a:endParaRPr>
          </a:p>
          <a:p>
            <a:pPr lvl="1"/>
            <a:r>
              <a:rPr lang="zh-CN" altLang="en-US" sz="3000" dirty="0">
                <a:latin typeface="黑体" panose="02010609060101010101" pitchFamily="49" charset="-122"/>
              </a:rPr>
              <a:t>程序接口，是指作为用户程序与文件系统的接口，用户程序可通过系统调用取得文件系统的服务，例如，用于创建文件的系统调用</a:t>
            </a:r>
            <a:r>
              <a:rPr lang="en-US" altLang="zh-CN" sz="3000" dirty="0" smtClean="0">
                <a:latin typeface="黑体" panose="02010609060101010101" pitchFamily="49" charset="-122"/>
              </a:rPr>
              <a:t>Create</a:t>
            </a:r>
            <a:r>
              <a:rPr lang="zh-CN" altLang="en-US" sz="3000" dirty="0" smtClean="0">
                <a:latin typeface="黑体" panose="02010609060101010101" pitchFamily="49" charset="-122"/>
              </a:rPr>
              <a:t>，</a:t>
            </a:r>
            <a:r>
              <a:rPr lang="zh-CN" altLang="en-US" sz="3000" dirty="0">
                <a:latin typeface="黑体" panose="02010609060101010101" pitchFamily="49" charset="-122"/>
              </a:rPr>
              <a:t>用于打开一个文件的系统调用</a:t>
            </a:r>
            <a:r>
              <a:rPr lang="en-US" altLang="zh-CN" sz="3000" dirty="0">
                <a:latin typeface="黑体" panose="02010609060101010101" pitchFamily="49" charset="-122"/>
              </a:rPr>
              <a:t>Open</a:t>
            </a:r>
            <a:r>
              <a:rPr lang="zh-CN" altLang="en-US" sz="3000" dirty="0">
                <a:latin typeface="黑体" panose="02010609060101010101" pitchFamily="49" charset="-122"/>
              </a:rPr>
              <a:t>等</a:t>
            </a:r>
            <a:r>
              <a:rPr lang="zh-CN" altLang="en-US" sz="3000" dirty="0" smtClean="0">
                <a:latin typeface="黑体" panose="02010609060101010101" pitchFamily="49" charset="-122"/>
              </a:rPr>
              <a:t>。</a:t>
            </a:r>
            <a:endParaRPr lang="en-US" altLang="zh-CN" sz="3000" dirty="0" smtClean="0"/>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pPr>
                <a:defRPr/>
              </a:pPr>
              <a:t>14</a:t>
            </a:fld>
            <a:endParaRPr lang="en-US" altLang="zh-CN"/>
          </a:p>
        </p:txBody>
      </p:sp>
    </p:spTree>
    <p:extLst>
      <p:ext uri="{BB962C8B-B14F-4D97-AF65-F5344CB8AC3E}">
        <p14:creationId xmlns:p14="http://schemas.microsoft.com/office/powerpoint/2010/main" val="39989784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5" name="Rectangle 2"/>
          <p:cNvSpPr>
            <a:spLocks noGrp="1" noChangeArrowheads="1"/>
          </p:cNvSpPr>
          <p:nvPr>
            <p:ph type="title"/>
          </p:nvPr>
        </p:nvSpPr>
        <p:spPr/>
        <p:txBody>
          <a:bodyPr/>
          <a:lstStyle/>
          <a:p>
            <a:pPr algn="l"/>
            <a:r>
              <a:rPr lang="en-US" altLang="zh-CN" dirty="0"/>
              <a:t>7.1.4  </a:t>
            </a:r>
            <a:r>
              <a:rPr lang="zh-CN" altLang="en-US" dirty="0"/>
              <a:t>文件操作</a:t>
            </a:r>
            <a:endParaRPr lang="zh-CN" altLang="en-US" dirty="0" smtClean="0"/>
          </a:p>
        </p:txBody>
      </p:sp>
      <p:sp>
        <p:nvSpPr>
          <p:cNvPr id="351236" name="Rectangle 3"/>
          <p:cNvSpPr>
            <a:spLocks noGrp="1" noChangeArrowheads="1"/>
          </p:cNvSpPr>
          <p:nvPr>
            <p:ph idx="1"/>
          </p:nvPr>
        </p:nvSpPr>
        <p:spPr/>
        <p:txBody>
          <a:bodyPr>
            <a:normAutofit lnSpcReduction="10000"/>
          </a:bodyPr>
          <a:lstStyle/>
          <a:p>
            <a:pPr marL="0" indent="0" eaLnBrk="1" hangingPunct="1">
              <a:spcBef>
                <a:spcPct val="0"/>
              </a:spcBef>
              <a:buNone/>
            </a:pPr>
            <a:r>
              <a:rPr lang="zh-CN" altLang="en-US" dirty="0" smtClean="0">
                <a:latin typeface="宋体" pitchFamily="2" charset="-122"/>
              </a:rPr>
              <a:t>    最基本的文件操作有：</a:t>
            </a:r>
            <a:r>
              <a:rPr lang="zh-CN" altLang="en-US" dirty="0" smtClean="0">
                <a:solidFill>
                  <a:srgbClr val="0000FF"/>
                </a:solidFill>
                <a:latin typeface="宋体" pitchFamily="2" charset="-122"/>
              </a:rPr>
              <a:t>创建</a:t>
            </a:r>
            <a:r>
              <a:rPr lang="zh-CN" altLang="en-US" dirty="0" smtClean="0">
                <a:latin typeface="宋体" pitchFamily="2" charset="-122"/>
              </a:rPr>
              <a:t>、</a:t>
            </a:r>
            <a:r>
              <a:rPr lang="zh-CN" altLang="en-US" dirty="0" smtClean="0">
                <a:solidFill>
                  <a:srgbClr val="0000FF"/>
                </a:solidFill>
                <a:latin typeface="宋体" pitchFamily="2" charset="-122"/>
              </a:rPr>
              <a:t>删除</a:t>
            </a:r>
            <a:r>
              <a:rPr lang="zh-CN" altLang="en-US" dirty="0" smtClean="0">
                <a:latin typeface="宋体" pitchFamily="2" charset="-122"/>
              </a:rPr>
              <a:t>、</a:t>
            </a:r>
            <a:r>
              <a:rPr lang="zh-CN" altLang="en-US" dirty="0" smtClean="0">
                <a:solidFill>
                  <a:srgbClr val="0000FF"/>
                </a:solidFill>
                <a:latin typeface="宋体" pitchFamily="2" charset="-122"/>
              </a:rPr>
              <a:t>读</a:t>
            </a:r>
            <a:r>
              <a:rPr lang="zh-CN" altLang="en-US" dirty="0" smtClean="0">
                <a:latin typeface="宋体" pitchFamily="2" charset="-122"/>
              </a:rPr>
              <a:t>、</a:t>
            </a:r>
            <a:r>
              <a:rPr lang="zh-CN" altLang="en-US" dirty="0" smtClean="0">
                <a:solidFill>
                  <a:srgbClr val="0000FF"/>
                </a:solidFill>
                <a:latin typeface="宋体" pitchFamily="2" charset="-122"/>
              </a:rPr>
              <a:t>写文件</a:t>
            </a:r>
            <a:r>
              <a:rPr lang="zh-CN" altLang="en-US" dirty="0" smtClean="0">
                <a:latin typeface="宋体" pitchFamily="2" charset="-122"/>
              </a:rPr>
              <a:t>等。</a:t>
            </a:r>
          </a:p>
          <a:p>
            <a:pPr marL="0" indent="0" eaLnBrk="1" hangingPunct="1">
              <a:spcBef>
                <a:spcPct val="0"/>
              </a:spcBef>
              <a:buNone/>
            </a:pPr>
            <a:r>
              <a:rPr lang="zh-CN" altLang="en-US" dirty="0" smtClean="0">
                <a:latin typeface="宋体" pitchFamily="2" charset="-122"/>
              </a:rPr>
              <a:t>    还有：</a:t>
            </a:r>
            <a:r>
              <a:rPr lang="zh-CN" altLang="en-US" dirty="0" smtClean="0">
                <a:solidFill>
                  <a:srgbClr val="0000FF"/>
                </a:solidFill>
                <a:latin typeface="宋体" pitchFamily="2" charset="-122"/>
              </a:rPr>
              <a:t>打开文件</a:t>
            </a:r>
            <a:r>
              <a:rPr lang="zh-CN" altLang="en-US" dirty="0" smtClean="0">
                <a:latin typeface="宋体" pitchFamily="2" charset="-122"/>
              </a:rPr>
              <a:t>、</a:t>
            </a:r>
            <a:r>
              <a:rPr lang="zh-CN" altLang="en-US" dirty="0" smtClean="0">
                <a:solidFill>
                  <a:srgbClr val="0000FF"/>
                </a:solidFill>
                <a:latin typeface="宋体" pitchFamily="2" charset="-122"/>
              </a:rPr>
              <a:t>关闭文件</a:t>
            </a:r>
            <a:r>
              <a:rPr lang="zh-CN" altLang="en-US" dirty="0" smtClean="0">
                <a:latin typeface="宋体" pitchFamily="2" charset="-122"/>
              </a:rPr>
              <a:t>、</a:t>
            </a:r>
            <a:r>
              <a:rPr lang="zh-CN" altLang="en-US" dirty="0" smtClean="0">
                <a:solidFill>
                  <a:srgbClr val="0000FF"/>
                </a:solidFill>
                <a:latin typeface="宋体" pitchFamily="2" charset="-122"/>
              </a:rPr>
              <a:t>文件更名</a:t>
            </a:r>
            <a:r>
              <a:rPr lang="zh-CN" altLang="en-US" dirty="0" smtClean="0">
                <a:latin typeface="宋体" pitchFamily="2" charset="-122"/>
              </a:rPr>
              <a:t>。 </a:t>
            </a:r>
          </a:p>
          <a:p>
            <a:pPr eaLnBrk="1" hangingPunct="1">
              <a:spcBef>
                <a:spcPct val="25000"/>
              </a:spcBef>
              <a:buFont typeface="Wingdings" pitchFamily="2" charset="2"/>
              <a:buNone/>
            </a:pPr>
            <a:r>
              <a:rPr lang="en-US" altLang="zh-CN" dirty="0" smtClean="0">
                <a:ea typeface="黑体" pitchFamily="2" charset="-122"/>
              </a:rPr>
              <a:t>1</a:t>
            </a:r>
            <a:r>
              <a:rPr lang="zh-CN" altLang="en-US" dirty="0" smtClean="0">
                <a:ea typeface="黑体" pitchFamily="2" charset="-122"/>
              </a:rPr>
              <a:t>．最基本的文件操作</a:t>
            </a:r>
            <a:r>
              <a:rPr lang="zh-CN" altLang="en-US" dirty="0" smtClean="0">
                <a:latin typeface="宋体" pitchFamily="2" charset="-122"/>
              </a:rPr>
              <a:t> </a:t>
            </a:r>
          </a:p>
          <a:p>
            <a:pPr lvl="1" eaLnBrk="1" hangingPunct="1">
              <a:spcBef>
                <a:spcPct val="0"/>
              </a:spcBef>
              <a:buFont typeface="Wingdings" pitchFamily="2" charset="2"/>
              <a:buNone/>
            </a:pPr>
            <a:r>
              <a:rPr lang="en-US" altLang="zh-CN" dirty="0" smtClean="0">
                <a:solidFill>
                  <a:schemeClr val="tx2"/>
                </a:solidFill>
              </a:rPr>
              <a:t>1</a:t>
            </a:r>
            <a:r>
              <a:rPr lang="zh-CN" altLang="en-US" dirty="0" smtClean="0">
                <a:solidFill>
                  <a:schemeClr val="tx2"/>
                </a:solidFill>
                <a:latin typeface="宋体" pitchFamily="2" charset="-122"/>
              </a:rPr>
              <a:t>）</a:t>
            </a:r>
            <a:r>
              <a:rPr lang="zh-CN" altLang="en-US" dirty="0" smtClean="0">
                <a:solidFill>
                  <a:schemeClr val="tx2"/>
                </a:solidFill>
                <a:latin typeface="黑体" pitchFamily="2" charset="-122"/>
                <a:ea typeface="黑体" pitchFamily="2" charset="-122"/>
              </a:rPr>
              <a:t>创建文件</a:t>
            </a:r>
            <a:r>
              <a:rPr lang="zh-CN" altLang="en-US" dirty="0" smtClean="0">
                <a:latin typeface="宋体" pitchFamily="2" charset="-122"/>
              </a:rPr>
              <a:t> </a:t>
            </a:r>
          </a:p>
          <a:p>
            <a:pPr marL="914400" lvl="2" indent="0" algn="just" eaLnBrk="1" hangingPunct="1">
              <a:spcBef>
                <a:spcPct val="0"/>
              </a:spcBef>
              <a:buNone/>
            </a:pPr>
            <a:r>
              <a:rPr lang="zh-CN" altLang="en-US" dirty="0" smtClean="0">
                <a:latin typeface="Times New Roman" pitchFamily="18" charset="0"/>
              </a:rPr>
              <a:t>     系统为新文件分配必要的外存空间；</a:t>
            </a:r>
            <a:endParaRPr lang="zh-CN" altLang="en-US" dirty="0" smtClean="0"/>
          </a:p>
          <a:p>
            <a:pPr marL="914400" lvl="2" indent="0" eaLnBrk="1" hangingPunct="1">
              <a:spcBef>
                <a:spcPct val="0"/>
              </a:spcBef>
              <a:buNone/>
            </a:pPr>
            <a:r>
              <a:rPr lang="zh-CN" altLang="en-US" dirty="0" smtClean="0">
                <a:latin typeface="宋体" pitchFamily="2" charset="-122"/>
              </a:rPr>
              <a:t>   在文件目录中为其建立目录项。目录项中应包含文件名及其在外存的地址等属性。</a:t>
            </a:r>
          </a:p>
          <a:p>
            <a:pPr lvl="1" eaLnBrk="1" hangingPunct="1">
              <a:spcBef>
                <a:spcPct val="0"/>
              </a:spcBef>
              <a:buFont typeface="Wingdings" pitchFamily="2" charset="2"/>
              <a:buNone/>
            </a:pPr>
            <a:r>
              <a:rPr lang="en-US" altLang="zh-CN" dirty="0" smtClean="0">
                <a:solidFill>
                  <a:schemeClr val="tx2"/>
                </a:solidFill>
              </a:rPr>
              <a:t>2</a:t>
            </a:r>
            <a:r>
              <a:rPr lang="zh-CN" altLang="en-US" dirty="0" smtClean="0">
                <a:solidFill>
                  <a:schemeClr val="tx2"/>
                </a:solidFill>
                <a:latin typeface="宋体" pitchFamily="2" charset="-122"/>
              </a:rPr>
              <a:t>）</a:t>
            </a:r>
            <a:r>
              <a:rPr lang="zh-CN" altLang="en-US" dirty="0" smtClean="0">
                <a:solidFill>
                  <a:schemeClr val="tx2"/>
                </a:solidFill>
                <a:latin typeface="黑体" pitchFamily="2" charset="-122"/>
                <a:ea typeface="黑体" pitchFamily="2" charset="-122"/>
              </a:rPr>
              <a:t>删除文件</a:t>
            </a:r>
            <a:r>
              <a:rPr lang="zh-CN" altLang="en-US" dirty="0" smtClean="0"/>
              <a:t> </a:t>
            </a:r>
          </a:p>
          <a:p>
            <a:pPr marL="914400" lvl="2" indent="0" algn="just" eaLnBrk="1" hangingPunct="1">
              <a:spcBef>
                <a:spcPct val="0"/>
              </a:spcBef>
              <a:buNone/>
            </a:pPr>
            <a:r>
              <a:rPr lang="zh-CN" altLang="en-US" dirty="0" smtClean="0">
                <a:latin typeface="Times New Roman" pitchFamily="18" charset="0"/>
              </a:rPr>
              <a:t>      找到要删除文件的目录项，使之成为空项；</a:t>
            </a:r>
            <a:endParaRPr lang="zh-CN" altLang="en-US" dirty="0" smtClean="0"/>
          </a:p>
          <a:p>
            <a:pPr marL="914400" lvl="2" indent="0" eaLnBrk="1" hangingPunct="1">
              <a:spcBef>
                <a:spcPct val="0"/>
              </a:spcBef>
              <a:buNone/>
            </a:pPr>
            <a:r>
              <a:rPr lang="zh-CN" altLang="en-US" dirty="0" smtClean="0">
                <a:latin typeface="宋体" pitchFamily="2" charset="-122"/>
              </a:rPr>
              <a:t>   回收文件所占的存储空间。</a:t>
            </a:r>
            <a:r>
              <a:rPr lang="zh-CN" altLang="en-US" dirty="0" smtClean="0"/>
              <a:t>   </a:t>
            </a:r>
          </a:p>
        </p:txBody>
      </p:sp>
      <p:sp>
        <p:nvSpPr>
          <p:cNvPr id="4" name="灯片编号占位符 5"/>
          <p:cNvSpPr>
            <a:spLocks noGrp="1"/>
          </p:cNvSpPr>
          <p:nvPr>
            <p:ph type="sldNum" sz="quarter" idx="12"/>
          </p:nvPr>
        </p:nvSpPr>
        <p:spPr/>
        <p:txBody>
          <a:bodyPr/>
          <a:lstStyle/>
          <a:p>
            <a:pPr>
              <a:defRPr/>
            </a:pPr>
            <a:fld id="{D3815496-F66F-444C-8B4A-2955BAA65705}" type="slidenum">
              <a:rPr lang="en-US" altLang="zh-CN"/>
              <a:pPr>
                <a:defRPr/>
              </a:pPr>
              <a:t>15</a:t>
            </a:fld>
            <a:endParaRPr lang="en-US" altLang="zh-CN"/>
          </a:p>
        </p:txBody>
      </p:sp>
    </p:spTree>
    <p:extLst>
      <p:ext uri="{BB962C8B-B14F-4D97-AF65-F5344CB8AC3E}">
        <p14:creationId xmlns:p14="http://schemas.microsoft.com/office/powerpoint/2010/main" val="32516329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9" name="Rectangle 2"/>
          <p:cNvSpPr>
            <a:spLocks noGrp="1" noChangeArrowheads="1"/>
          </p:cNvSpPr>
          <p:nvPr>
            <p:ph type="title"/>
          </p:nvPr>
        </p:nvSpPr>
        <p:spPr/>
        <p:txBody>
          <a:bodyPr/>
          <a:lstStyle/>
          <a:p>
            <a:pPr algn="l"/>
            <a:r>
              <a:rPr lang="en-US" altLang="zh-CN" dirty="0"/>
              <a:t>7.1.4  </a:t>
            </a:r>
            <a:r>
              <a:rPr lang="zh-CN" altLang="en-US" dirty="0"/>
              <a:t>文件操作</a:t>
            </a:r>
            <a:endParaRPr lang="zh-CN" altLang="en-US" dirty="0" smtClean="0">
              <a:latin typeface="黑体" pitchFamily="2" charset="-122"/>
            </a:endParaRPr>
          </a:p>
        </p:txBody>
      </p:sp>
      <p:sp>
        <p:nvSpPr>
          <p:cNvPr id="352260" name="Rectangle 3"/>
          <p:cNvSpPr>
            <a:spLocks noGrp="1" noChangeArrowheads="1"/>
          </p:cNvSpPr>
          <p:nvPr>
            <p:ph idx="1"/>
          </p:nvPr>
        </p:nvSpPr>
        <p:spPr/>
        <p:txBody>
          <a:bodyPr/>
          <a:lstStyle/>
          <a:p>
            <a:pPr eaLnBrk="1" hangingPunct="1">
              <a:spcBef>
                <a:spcPct val="0"/>
              </a:spcBef>
              <a:buFont typeface="Wingdings" pitchFamily="2" charset="2"/>
              <a:buNone/>
            </a:pPr>
            <a:r>
              <a:rPr lang="en-US" altLang="zh-CN" dirty="0" smtClean="0">
                <a:ea typeface="黑体" pitchFamily="2" charset="-122"/>
              </a:rPr>
              <a:t>1</a:t>
            </a:r>
            <a:r>
              <a:rPr lang="zh-CN" altLang="en-US" dirty="0" smtClean="0">
                <a:ea typeface="黑体" pitchFamily="2" charset="-122"/>
              </a:rPr>
              <a:t>．最基本的文件操作</a:t>
            </a:r>
            <a:endParaRPr lang="zh-CN" altLang="en-US" dirty="0" smtClean="0"/>
          </a:p>
          <a:p>
            <a:pPr lvl="1" eaLnBrk="1" hangingPunct="1">
              <a:spcBef>
                <a:spcPct val="0"/>
              </a:spcBef>
              <a:buFont typeface="Wingdings" pitchFamily="2" charset="2"/>
              <a:buNone/>
            </a:pPr>
            <a:r>
              <a:rPr lang="en-US" altLang="zh-CN" dirty="0" smtClean="0">
                <a:solidFill>
                  <a:schemeClr val="tx2"/>
                </a:solidFill>
              </a:rPr>
              <a:t>3</a:t>
            </a:r>
            <a:r>
              <a:rPr lang="zh-CN" altLang="en-US" dirty="0" smtClean="0">
                <a:solidFill>
                  <a:schemeClr val="tx2"/>
                </a:solidFill>
                <a:latin typeface="宋体" pitchFamily="2" charset="-122"/>
              </a:rPr>
              <a:t>）</a:t>
            </a:r>
            <a:r>
              <a:rPr lang="zh-CN" altLang="en-US" dirty="0" smtClean="0">
                <a:solidFill>
                  <a:schemeClr val="tx2"/>
                </a:solidFill>
                <a:latin typeface="黑体" pitchFamily="2" charset="-122"/>
                <a:ea typeface="黑体" pitchFamily="2" charset="-122"/>
              </a:rPr>
              <a:t>读文件</a:t>
            </a:r>
            <a:r>
              <a:rPr lang="zh-CN" altLang="en-US" dirty="0" smtClean="0"/>
              <a:t> </a:t>
            </a:r>
          </a:p>
          <a:p>
            <a:pPr marL="914400" lvl="2" indent="0" algn="just" eaLnBrk="1" hangingPunct="1">
              <a:spcBef>
                <a:spcPct val="0"/>
              </a:spcBef>
              <a:buNone/>
            </a:pPr>
            <a:r>
              <a:rPr lang="zh-CN" altLang="en-US" dirty="0" smtClean="0">
                <a:latin typeface="Times New Roman" pitchFamily="18" charset="0"/>
              </a:rPr>
              <a:t>    在相应的系统调用中给出文件名和应读入的内存目标地址。</a:t>
            </a:r>
            <a:endParaRPr lang="zh-CN" altLang="en-US" dirty="0" smtClean="0"/>
          </a:p>
          <a:p>
            <a:pPr marL="914400" lvl="2" indent="0" algn="just" eaLnBrk="1" hangingPunct="1">
              <a:spcBef>
                <a:spcPct val="0"/>
              </a:spcBef>
              <a:buNone/>
            </a:pPr>
            <a:r>
              <a:rPr lang="zh-CN" altLang="en-US" dirty="0" smtClean="0">
                <a:latin typeface="Times New Roman" pitchFamily="18" charset="0"/>
              </a:rPr>
              <a:t>    为此，须先查找目录，找到指定的目录项，从中得到被读文件的外存地址和文件</a:t>
            </a:r>
            <a:r>
              <a:rPr lang="zh-CN" altLang="en-US" dirty="0" smtClean="0">
                <a:latin typeface="宋体" pitchFamily="2" charset="-122"/>
              </a:rPr>
              <a:t>读指针</a:t>
            </a:r>
            <a:r>
              <a:rPr lang="zh-CN" altLang="en-US" dirty="0" smtClean="0"/>
              <a:t> </a:t>
            </a:r>
          </a:p>
          <a:p>
            <a:pPr lvl="1" algn="just" eaLnBrk="1" hangingPunct="1">
              <a:spcBef>
                <a:spcPct val="0"/>
              </a:spcBef>
              <a:buFont typeface="Wingdings" pitchFamily="2" charset="2"/>
              <a:buNone/>
            </a:pPr>
            <a:r>
              <a:rPr lang="en-US" altLang="zh-CN" dirty="0" smtClean="0">
                <a:solidFill>
                  <a:schemeClr val="tx2"/>
                </a:solidFill>
              </a:rPr>
              <a:t>4</a:t>
            </a:r>
            <a:r>
              <a:rPr lang="zh-CN" altLang="en-US" dirty="0" smtClean="0">
                <a:solidFill>
                  <a:schemeClr val="tx2"/>
                </a:solidFill>
                <a:latin typeface="宋体" pitchFamily="2" charset="-122"/>
              </a:rPr>
              <a:t>）</a:t>
            </a:r>
            <a:r>
              <a:rPr lang="zh-CN" altLang="en-US" dirty="0" smtClean="0">
                <a:solidFill>
                  <a:schemeClr val="tx2"/>
                </a:solidFill>
                <a:latin typeface="黑体" pitchFamily="2" charset="-122"/>
                <a:ea typeface="黑体" pitchFamily="2" charset="-122"/>
              </a:rPr>
              <a:t>写文件</a:t>
            </a:r>
            <a:r>
              <a:rPr lang="zh-CN" altLang="en-US" dirty="0" smtClean="0"/>
              <a:t> </a:t>
            </a:r>
          </a:p>
          <a:p>
            <a:pPr marL="914400" lvl="2" indent="0" algn="just" eaLnBrk="1" hangingPunct="1">
              <a:spcBef>
                <a:spcPct val="0"/>
              </a:spcBef>
              <a:buNone/>
            </a:pPr>
            <a:r>
              <a:rPr lang="zh-CN" altLang="en-US" dirty="0" smtClean="0">
                <a:latin typeface="Times New Roman" pitchFamily="18" charset="0"/>
              </a:rPr>
              <a:t>    在相应的系统调用中给出文件名和该文件在内存的（源）地址。</a:t>
            </a:r>
            <a:endParaRPr lang="zh-CN" altLang="en-US" dirty="0" smtClean="0"/>
          </a:p>
          <a:p>
            <a:pPr marL="914400" lvl="2" indent="0" algn="just" eaLnBrk="1" hangingPunct="1">
              <a:spcBef>
                <a:spcPct val="0"/>
              </a:spcBef>
              <a:buNone/>
            </a:pPr>
            <a:r>
              <a:rPr lang="zh-CN" altLang="en-US" dirty="0" smtClean="0">
                <a:latin typeface="宋体" pitchFamily="2" charset="-122"/>
              </a:rPr>
              <a:t>  查找目录，找到指定的目录项，再利用目录中的写指针进行写操作。</a:t>
            </a:r>
            <a:r>
              <a:rPr lang="zh-CN" altLang="en-US" dirty="0" smtClean="0"/>
              <a:t> </a:t>
            </a:r>
          </a:p>
        </p:txBody>
      </p:sp>
      <p:sp>
        <p:nvSpPr>
          <p:cNvPr id="4" name="灯片编号占位符 5"/>
          <p:cNvSpPr>
            <a:spLocks noGrp="1"/>
          </p:cNvSpPr>
          <p:nvPr>
            <p:ph type="sldNum" sz="quarter" idx="12"/>
          </p:nvPr>
        </p:nvSpPr>
        <p:spPr/>
        <p:txBody>
          <a:bodyPr/>
          <a:lstStyle/>
          <a:p>
            <a:pPr>
              <a:defRPr/>
            </a:pPr>
            <a:fld id="{573662E8-4263-4CDE-89FB-36FDEB6F218E}" type="slidenum">
              <a:rPr lang="en-US" altLang="zh-CN"/>
              <a:pPr>
                <a:defRPr/>
              </a:pPr>
              <a:t>16</a:t>
            </a:fld>
            <a:endParaRPr lang="en-US" altLang="zh-CN"/>
          </a:p>
        </p:txBody>
      </p:sp>
    </p:spTree>
    <p:extLst>
      <p:ext uri="{BB962C8B-B14F-4D97-AF65-F5344CB8AC3E}">
        <p14:creationId xmlns:p14="http://schemas.microsoft.com/office/powerpoint/2010/main" val="6724050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3" name="Rectangle 2"/>
          <p:cNvSpPr>
            <a:spLocks noGrp="1" noChangeArrowheads="1"/>
          </p:cNvSpPr>
          <p:nvPr>
            <p:ph type="title"/>
          </p:nvPr>
        </p:nvSpPr>
        <p:spPr/>
        <p:txBody>
          <a:bodyPr/>
          <a:lstStyle/>
          <a:p>
            <a:pPr algn="l"/>
            <a:r>
              <a:rPr lang="en-US" altLang="zh-CN" dirty="0"/>
              <a:t>7.1.4  </a:t>
            </a:r>
            <a:r>
              <a:rPr lang="zh-CN" altLang="en-US" dirty="0"/>
              <a:t>文件操作</a:t>
            </a:r>
            <a:endParaRPr lang="zh-CN" altLang="en-US" dirty="0" smtClean="0">
              <a:latin typeface="黑体" pitchFamily="2" charset="-122"/>
            </a:endParaRPr>
          </a:p>
        </p:txBody>
      </p:sp>
      <p:sp>
        <p:nvSpPr>
          <p:cNvPr id="353284" name="Rectangle 3"/>
          <p:cNvSpPr>
            <a:spLocks noGrp="1" noChangeArrowheads="1"/>
          </p:cNvSpPr>
          <p:nvPr>
            <p:ph idx="1"/>
          </p:nvPr>
        </p:nvSpPr>
        <p:spPr>
          <a:xfrm>
            <a:off x="476999" y="1556792"/>
            <a:ext cx="8488363" cy="590550"/>
          </a:xfrm>
        </p:spPr>
        <p:txBody>
          <a:bodyPr/>
          <a:lstStyle/>
          <a:p>
            <a:pPr eaLnBrk="1" hangingPunct="1">
              <a:buFont typeface="Wingdings" pitchFamily="2" charset="2"/>
              <a:buNone/>
            </a:pPr>
            <a:r>
              <a:rPr lang="en-US" altLang="zh-CN" dirty="0" smtClean="0"/>
              <a:t>2</a:t>
            </a:r>
            <a:r>
              <a:rPr lang="zh-CN" altLang="en-US" dirty="0" smtClean="0">
                <a:latin typeface="宋体" pitchFamily="2" charset="-122"/>
              </a:rPr>
              <a:t>．</a:t>
            </a:r>
            <a:r>
              <a:rPr lang="zh-CN" altLang="en-US" dirty="0" smtClean="0">
                <a:latin typeface="黑体" pitchFamily="2" charset="-122"/>
                <a:ea typeface="黑体" pitchFamily="2" charset="-122"/>
              </a:rPr>
              <a:t>文件的</a:t>
            </a:r>
            <a:r>
              <a:rPr lang="zh-CN" altLang="en-US" dirty="0" smtClean="0">
                <a:latin typeface="Times New Roman" pitchFamily="18" charset="0"/>
                <a:ea typeface="黑体" pitchFamily="2" charset="-122"/>
              </a:rPr>
              <a:t>“</a:t>
            </a:r>
            <a:r>
              <a:rPr lang="zh-CN" altLang="en-US" dirty="0" smtClean="0">
                <a:latin typeface="黑体" pitchFamily="2" charset="-122"/>
                <a:ea typeface="黑体" pitchFamily="2" charset="-122"/>
              </a:rPr>
              <a:t>打开</a:t>
            </a:r>
            <a:r>
              <a:rPr lang="zh-CN" altLang="en-US" dirty="0" smtClean="0">
                <a:latin typeface="Times New Roman" pitchFamily="18" charset="0"/>
                <a:ea typeface="黑体" pitchFamily="2" charset="-122"/>
              </a:rPr>
              <a:t>”</a:t>
            </a:r>
            <a:r>
              <a:rPr lang="zh-CN" altLang="en-US" dirty="0" smtClean="0">
                <a:latin typeface="黑体" pitchFamily="2" charset="-122"/>
                <a:ea typeface="黑体" pitchFamily="2" charset="-122"/>
              </a:rPr>
              <a:t>和</a:t>
            </a:r>
            <a:r>
              <a:rPr lang="zh-CN" altLang="en-US" dirty="0" smtClean="0">
                <a:latin typeface="Times New Roman" pitchFamily="18" charset="0"/>
                <a:ea typeface="黑体" pitchFamily="2" charset="-122"/>
              </a:rPr>
              <a:t>“</a:t>
            </a:r>
            <a:r>
              <a:rPr lang="zh-CN" altLang="en-US" dirty="0" smtClean="0">
                <a:latin typeface="黑体" pitchFamily="2" charset="-122"/>
                <a:ea typeface="黑体" pitchFamily="2" charset="-122"/>
              </a:rPr>
              <a:t>关闭</a:t>
            </a:r>
            <a:r>
              <a:rPr lang="zh-CN" altLang="en-US" dirty="0" smtClean="0">
                <a:latin typeface="Times New Roman" pitchFamily="18" charset="0"/>
                <a:ea typeface="黑体" pitchFamily="2" charset="-122"/>
              </a:rPr>
              <a:t>”</a:t>
            </a:r>
            <a:r>
              <a:rPr lang="zh-CN" altLang="en-US" dirty="0" smtClean="0">
                <a:latin typeface="黑体" pitchFamily="2" charset="-122"/>
                <a:ea typeface="黑体" pitchFamily="2" charset="-122"/>
              </a:rPr>
              <a:t>操作</a:t>
            </a:r>
            <a:r>
              <a:rPr lang="zh-CN" altLang="en-US" dirty="0" smtClean="0"/>
              <a:t> </a:t>
            </a:r>
          </a:p>
        </p:txBody>
      </p:sp>
      <p:sp>
        <p:nvSpPr>
          <p:cNvPr id="5" name="灯片编号占位符 5"/>
          <p:cNvSpPr>
            <a:spLocks noGrp="1"/>
          </p:cNvSpPr>
          <p:nvPr>
            <p:ph type="sldNum" sz="quarter" idx="12"/>
          </p:nvPr>
        </p:nvSpPr>
        <p:spPr/>
        <p:txBody>
          <a:bodyPr/>
          <a:lstStyle/>
          <a:p>
            <a:pPr>
              <a:defRPr/>
            </a:pPr>
            <a:fld id="{D97E3BB0-59BD-4787-99E4-22215FD19B37}" type="slidenum">
              <a:rPr lang="en-US" altLang="zh-CN"/>
              <a:pPr>
                <a:defRPr/>
              </a:pPr>
              <a:t>17</a:t>
            </a:fld>
            <a:endParaRPr lang="en-US" altLang="zh-CN"/>
          </a:p>
        </p:txBody>
      </p:sp>
      <p:sp>
        <p:nvSpPr>
          <p:cNvPr id="353285" name="Text Box 4"/>
          <p:cNvSpPr txBox="1">
            <a:spLocks noChangeArrowheads="1"/>
          </p:cNvSpPr>
          <p:nvPr/>
        </p:nvSpPr>
        <p:spPr bwMode="auto">
          <a:xfrm>
            <a:off x="547097" y="2492896"/>
            <a:ext cx="8443913"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0"/>
              </a:spcBef>
              <a:spcAft>
                <a:spcPct val="0"/>
              </a:spcAft>
            </a:pPr>
            <a:r>
              <a:rPr lang="zh-CN" altLang="en-US" sz="2800" b="1" dirty="0">
                <a:solidFill>
                  <a:srgbClr val="000000"/>
                </a:solidFill>
                <a:ea typeface="黑体" pitchFamily="2" charset="-122"/>
              </a:rPr>
              <a:t>当前</a:t>
            </a:r>
            <a:r>
              <a:rPr lang="en-US" altLang="zh-CN" sz="2800" b="1" dirty="0">
                <a:solidFill>
                  <a:srgbClr val="000000"/>
                </a:solidFill>
                <a:ea typeface="黑体" pitchFamily="2" charset="-122"/>
              </a:rPr>
              <a:t>OS</a:t>
            </a:r>
            <a:r>
              <a:rPr lang="zh-CN" altLang="en-US" sz="2800" b="1" dirty="0">
                <a:solidFill>
                  <a:srgbClr val="000000"/>
                </a:solidFill>
                <a:ea typeface="黑体" pitchFamily="2" charset="-122"/>
              </a:rPr>
              <a:t>所提供的大多数文件操作，其过程大致都是这样两步：</a:t>
            </a:r>
          </a:p>
          <a:p>
            <a:pPr algn="just" eaLnBrk="1" fontAlgn="base" hangingPunct="1">
              <a:spcBef>
                <a:spcPct val="0"/>
              </a:spcBef>
              <a:spcAft>
                <a:spcPct val="0"/>
              </a:spcAft>
              <a:buClr>
                <a:srgbClr val="333399"/>
              </a:buClr>
            </a:pPr>
            <a:r>
              <a:rPr lang="zh-CN" altLang="en-US" sz="2800" b="1" dirty="0" smtClean="0">
                <a:solidFill>
                  <a:srgbClr val="000000"/>
                </a:solidFill>
                <a:ea typeface="黑体" pitchFamily="2" charset="-122"/>
              </a:rPr>
              <a:t>       通过</a:t>
            </a:r>
            <a:r>
              <a:rPr lang="zh-CN" altLang="en-US" sz="2800" b="1" dirty="0">
                <a:solidFill>
                  <a:srgbClr val="000000"/>
                </a:solidFill>
                <a:ea typeface="黑体" pitchFamily="2" charset="-122"/>
              </a:rPr>
              <a:t>检索文件目录来找到指定文件的属性及其在外存上的位置；</a:t>
            </a:r>
          </a:p>
          <a:p>
            <a:pPr algn="just" eaLnBrk="1" fontAlgn="base" hangingPunct="1">
              <a:spcBef>
                <a:spcPct val="0"/>
              </a:spcBef>
              <a:spcAft>
                <a:spcPct val="0"/>
              </a:spcAft>
              <a:buClr>
                <a:srgbClr val="333399"/>
              </a:buClr>
            </a:pPr>
            <a:r>
              <a:rPr lang="zh-CN" altLang="en-US" sz="2800" b="1" dirty="0" smtClean="0">
                <a:solidFill>
                  <a:srgbClr val="000000"/>
                </a:solidFill>
                <a:ea typeface="黑体" pitchFamily="2" charset="-122"/>
              </a:rPr>
              <a:t>       文件</a:t>
            </a:r>
            <a:r>
              <a:rPr lang="zh-CN" altLang="en-US" sz="2800" b="1" dirty="0">
                <a:solidFill>
                  <a:srgbClr val="000000"/>
                </a:solidFill>
                <a:ea typeface="黑体" pitchFamily="2" charset="-122"/>
              </a:rPr>
              <a:t>实施相应的操作，如读文件或写文件等。</a:t>
            </a:r>
          </a:p>
          <a:p>
            <a:pPr algn="just" eaLnBrk="1" fontAlgn="base" hangingPunct="1">
              <a:spcBef>
                <a:spcPct val="0"/>
              </a:spcBef>
              <a:spcAft>
                <a:spcPct val="0"/>
              </a:spcAft>
            </a:pPr>
            <a:r>
              <a:rPr lang="zh-CN" altLang="en-US" sz="2800" b="1" dirty="0">
                <a:solidFill>
                  <a:srgbClr val="0000FF"/>
                </a:solidFill>
                <a:ea typeface="黑体" pitchFamily="2" charset="-122"/>
              </a:rPr>
              <a:t>打开文件</a:t>
            </a:r>
            <a:r>
              <a:rPr lang="en-US" altLang="zh-CN" sz="2800" b="1" dirty="0">
                <a:solidFill>
                  <a:srgbClr val="000000"/>
                </a:solidFill>
                <a:ea typeface="黑体" pitchFamily="2" charset="-122"/>
              </a:rPr>
              <a:t>——</a:t>
            </a:r>
            <a:r>
              <a:rPr lang="zh-CN" altLang="en-US" sz="2800" b="1" dirty="0">
                <a:solidFill>
                  <a:srgbClr val="000000"/>
                </a:solidFill>
                <a:ea typeface="黑体" pitchFamily="2" charset="-122"/>
              </a:rPr>
              <a:t>是指系统将指明文件的属性（包括该文件在外存上的物理位置）从外存拷贝到内存</a:t>
            </a:r>
            <a:r>
              <a:rPr lang="zh-CN" altLang="en-US" sz="2800" b="1" dirty="0">
                <a:solidFill>
                  <a:srgbClr val="0000FF"/>
                </a:solidFill>
                <a:ea typeface="黑体" pitchFamily="2" charset="-122"/>
              </a:rPr>
              <a:t>打开文件表</a:t>
            </a:r>
            <a:r>
              <a:rPr lang="zh-CN" altLang="en-US" sz="2800" b="1" dirty="0">
                <a:solidFill>
                  <a:srgbClr val="000000"/>
                </a:solidFill>
                <a:ea typeface="黑体" pitchFamily="2" charset="-122"/>
              </a:rPr>
              <a:t>的一个表目中，并将该表目的编号（或称索引号）返回给用户</a:t>
            </a:r>
            <a:r>
              <a:rPr lang="zh-CN" altLang="en-US" sz="2800" b="1" dirty="0" smtClean="0">
                <a:solidFill>
                  <a:srgbClr val="000000"/>
                </a:solidFill>
                <a:ea typeface="黑体" pitchFamily="2" charset="-122"/>
              </a:rPr>
              <a:t>。</a:t>
            </a:r>
            <a:endParaRPr lang="zh-CN" altLang="en-US" sz="2800" b="1" dirty="0">
              <a:solidFill>
                <a:srgbClr val="000000"/>
              </a:solidFill>
              <a:ea typeface="黑体" pitchFamily="2" charset="-122"/>
            </a:endParaRPr>
          </a:p>
        </p:txBody>
      </p:sp>
    </p:spTree>
    <p:extLst>
      <p:ext uri="{BB962C8B-B14F-4D97-AF65-F5344CB8AC3E}">
        <p14:creationId xmlns:p14="http://schemas.microsoft.com/office/powerpoint/2010/main" val="4867216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3" name="Rectangle 2"/>
          <p:cNvSpPr>
            <a:spLocks noGrp="1" noChangeArrowheads="1"/>
          </p:cNvSpPr>
          <p:nvPr>
            <p:ph type="title"/>
          </p:nvPr>
        </p:nvSpPr>
        <p:spPr/>
        <p:txBody>
          <a:bodyPr/>
          <a:lstStyle/>
          <a:p>
            <a:pPr algn="l"/>
            <a:r>
              <a:rPr lang="en-US" altLang="zh-CN" dirty="0"/>
              <a:t>7.1.4  </a:t>
            </a:r>
            <a:r>
              <a:rPr lang="zh-CN" altLang="en-US" dirty="0"/>
              <a:t>文件操作</a:t>
            </a:r>
            <a:endParaRPr lang="zh-CN" altLang="en-US" dirty="0" smtClean="0">
              <a:latin typeface="黑体" pitchFamily="2" charset="-122"/>
            </a:endParaRPr>
          </a:p>
        </p:txBody>
      </p:sp>
      <p:sp>
        <p:nvSpPr>
          <p:cNvPr id="353284" name="Rectangle 3"/>
          <p:cNvSpPr>
            <a:spLocks noGrp="1" noChangeArrowheads="1"/>
          </p:cNvSpPr>
          <p:nvPr>
            <p:ph idx="1"/>
          </p:nvPr>
        </p:nvSpPr>
        <p:spPr>
          <a:xfrm>
            <a:off x="409234" y="1556792"/>
            <a:ext cx="8488363" cy="590550"/>
          </a:xfrm>
        </p:spPr>
        <p:txBody>
          <a:bodyPr/>
          <a:lstStyle/>
          <a:p>
            <a:pPr eaLnBrk="1" hangingPunct="1">
              <a:buFont typeface="Wingdings" pitchFamily="2" charset="2"/>
              <a:buNone/>
            </a:pPr>
            <a:r>
              <a:rPr lang="en-US" altLang="zh-CN" dirty="0" smtClean="0"/>
              <a:t>2</a:t>
            </a:r>
            <a:r>
              <a:rPr lang="zh-CN" altLang="en-US" dirty="0" smtClean="0">
                <a:latin typeface="宋体" pitchFamily="2" charset="-122"/>
              </a:rPr>
              <a:t>．</a:t>
            </a:r>
            <a:r>
              <a:rPr lang="zh-CN" altLang="en-US" dirty="0" smtClean="0">
                <a:latin typeface="黑体" pitchFamily="2" charset="-122"/>
                <a:ea typeface="黑体" pitchFamily="2" charset="-122"/>
              </a:rPr>
              <a:t>文件的</a:t>
            </a:r>
            <a:r>
              <a:rPr lang="zh-CN" altLang="en-US" dirty="0" smtClean="0">
                <a:latin typeface="Times New Roman" pitchFamily="18" charset="0"/>
                <a:ea typeface="黑体" pitchFamily="2" charset="-122"/>
              </a:rPr>
              <a:t>“</a:t>
            </a:r>
            <a:r>
              <a:rPr lang="zh-CN" altLang="en-US" dirty="0" smtClean="0">
                <a:latin typeface="黑体" pitchFamily="2" charset="-122"/>
                <a:ea typeface="黑体" pitchFamily="2" charset="-122"/>
              </a:rPr>
              <a:t>打开</a:t>
            </a:r>
            <a:r>
              <a:rPr lang="zh-CN" altLang="en-US" dirty="0" smtClean="0">
                <a:latin typeface="Times New Roman" pitchFamily="18" charset="0"/>
                <a:ea typeface="黑体" pitchFamily="2" charset="-122"/>
              </a:rPr>
              <a:t>”</a:t>
            </a:r>
            <a:r>
              <a:rPr lang="zh-CN" altLang="en-US" dirty="0" smtClean="0">
                <a:latin typeface="黑体" pitchFamily="2" charset="-122"/>
                <a:ea typeface="黑体" pitchFamily="2" charset="-122"/>
              </a:rPr>
              <a:t>和</a:t>
            </a:r>
            <a:r>
              <a:rPr lang="zh-CN" altLang="en-US" dirty="0" smtClean="0">
                <a:latin typeface="Times New Roman" pitchFamily="18" charset="0"/>
                <a:ea typeface="黑体" pitchFamily="2" charset="-122"/>
              </a:rPr>
              <a:t>“</a:t>
            </a:r>
            <a:r>
              <a:rPr lang="zh-CN" altLang="en-US" dirty="0" smtClean="0">
                <a:latin typeface="黑体" pitchFamily="2" charset="-122"/>
                <a:ea typeface="黑体" pitchFamily="2" charset="-122"/>
              </a:rPr>
              <a:t>关闭</a:t>
            </a:r>
            <a:r>
              <a:rPr lang="zh-CN" altLang="en-US" dirty="0" smtClean="0">
                <a:latin typeface="Times New Roman" pitchFamily="18" charset="0"/>
                <a:ea typeface="黑体" pitchFamily="2" charset="-122"/>
              </a:rPr>
              <a:t>”</a:t>
            </a:r>
            <a:r>
              <a:rPr lang="zh-CN" altLang="en-US" dirty="0" smtClean="0">
                <a:latin typeface="黑体" pitchFamily="2" charset="-122"/>
                <a:ea typeface="黑体" pitchFamily="2" charset="-122"/>
              </a:rPr>
              <a:t>操作</a:t>
            </a:r>
            <a:r>
              <a:rPr lang="zh-CN" altLang="en-US" dirty="0" smtClean="0"/>
              <a:t> </a:t>
            </a:r>
          </a:p>
        </p:txBody>
      </p:sp>
      <p:sp>
        <p:nvSpPr>
          <p:cNvPr id="5" name="灯片编号占位符 5"/>
          <p:cNvSpPr>
            <a:spLocks noGrp="1"/>
          </p:cNvSpPr>
          <p:nvPr>
            <p:ph type="sldNum" sz="quarter" idx="12"/>
          </p:nvPr>
        </p:nvSpPr>
        <p:spPr/>
        <p:txBody>
          <a:bodyPr/>
          <a:lstStyle/>
          <a:p>
            <a:pPr>
              <a:defRPr/>
            </a:pPr>
            <a:fld id="{D97E3BB0-59BD-4787-99E4-22215FD19B37}" type="slidenum">
              <a:rPr lang="en-US" altLang="zh-CN">
                <a:solidFill>
                  <a:srgbClr val="2F2F2F">
                    <a:lumMod val="75000"/>
                    <a:lumOff val="25000"/>
                  </a:srgbClr>
                </a:solidFill>
              </a:rPr>
              <a:pPr>
                <a:defRPr/>
              </a:pPr>
              <a:t>18</a:t>
            </a:fld>
            <a:endParaRPr lang="en-US" altLang="zh-CN">
              <a:solidFill>
                <a:srgbClr val="2F2F2F">
                  <a:lumMod val="75000"/>
                  <a:lumOff val="25000"/>
                </a:srgbClr>
              </a:solidFill>
            </a:endParaRPr>
          </a:p>
        </p:txBody>
      </p:sp>
      <p:sp>
        <p:nvSpPr>
          <p:cNvPr id="353285" name="Text Box 4"/>
          <p:cNvSpPr txBox="1">
            <a:spLocks noChangeArrowheads="1"/>
          </p:cNvSpPr>
          <p:nvPr/>
        </p:nvSpPr>
        <p:spPr bwMode="auto">
          <a:xfrm>
            <a:off x="395536" y="2564904"/>
            <a:ext cx="8443913" cy="3668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0"/>
              </a:spcBef>
              <a:spcAft>
                <a:spcPct val="0"/>
              </a:spcAft>
            </a:pPr>
            <a:r>
              <a:rPr lang="zh-CN" altLang="en-US" sz="2800" b="1" dirty="0" smtClean="0">
                <a:solidFill>
                  <a:srgbClr val="0000FF"/>
                </a:solidFill>
                <a:ea typeface="黑体" pitchFamily="2" charset="-122"/>
              </a:rPr>
              <a:t>作用</a:t>
            </a:r>
            <a:r>
              <a:rPr lang="zh-CN" altLang="en-US" sz="2800" b="1" dirty="0" smtClean="0">
                <a:solidFill>
                  <a:srgbClr val="000000"/>
                </a:solidFill>
                <a:ea typeface="黑体" pitchFamily="2" charset="-122"/>
              </a:rPr>
              <a:t>：当</a:t>
            </a:r>
            <a:r>
              <a:rPr lang="zh-CN" altLang="en-US" sz="2800" b="1" dirty="0">
                <a:solidFill>
                  <a:srgbClr val="000000"/>
                </a:solidFill>
                <a:ea typeface="黑体" pitchFamily="2" charset="-122"/>
              </a:rPr>
              <a:t>用户再要求对该文件进行相应操作时，便可利用该索引号向系统提出操作请求</a:t>
            </a:r>
            <a:r>
              <a:rPr lang="zh-CN" altLang="en-US" sz="2800" b="1" dirty="0" smtClean="0">
                <a:solidFill>
                  <a:srgbClr val="000000"/>
                </a:solidFill>
                <a:ea typeface="黑体" pitchFamily="2" charset="-122"/>
              </a:rPr>
              <a:t>。系统可</a:t>
            </a:r>
            <a:r>
              <a:rPr lang="zh-CN" altLang="en-US" sz="2800" b="1" dirty="0">
                <a:solidFill>
                  <a:srgbClr val="000000"/>
                </a:solidFill>
                <a:ea typeface="黑体" pitchFamily="2" charset="-122"/>
              </a:rPr>
              <a:t>直接利用该索引号到打开文件表中去查找，从而避免了对该文件的再次检索</a:t>
            </a:r>
            <a:r>
              <a:rPr lang="zh-CN" altLang="en-US" sz="2800" b="1" dirty="0" smtClean="0">
                <a:solidFill>
                  <a:srgbClr val="000000"/>
                </a:solidFill>
                <a:ea typeface="黑体" pitchFamily="2" charset="-122"/>
              </a:rPr>
              <a:t>。节省</a:t>
            </a:r>
            <a:r>
              <a:rPr lang="zh-CN" altLang="en-US" sz="2800" b="1" dirty="0">
                <a:solidFill>
                  <a:srgbClr val="000000"/>
                </a:solidFill>
                <a:ea typeface="黑体" pitchFamily="2" charset="-122"/>
              </a:rPr>
              <a:t>了大量的检索时间，也显著提高了对文件的操作速度。</a:t>
            </a:r>
          </a:p>
          <a:p>
            <a:pPr algn="just" eaLnBrk="1" fontAlgn="base" hangingPunct="1">
              <a:spcBef>
                <a:spcPct val="30000"/>
              </a:spcBef>
              <a:spcAft>
                <a:spcPct val="0"/>
              </a:spcAft>
              <a:buClr>
                <a:srgbClr val="FF3300"/>
              </a:buClr>
              <a:buFont typeface="Wingdings" pitchFamily="2" charset="2"/>
              <a:buNone/>
            </a:pPr>
            <a:r>
              <a:rPr lang="zh-CN" altLang="en-US" sz="2800" b="1" dirty="0">
                <a:solidFill>
                  <a:srgbClr val="0000FF"/>
                </a:solidFill>
                <a:ea typeface="黑体" pitchFamily="2" charset="-122"/>
              </a:rPr>
              <a:t>关闭文件</a:t>
            </a:r>
            <a:r>
              <a:rPr lang="en-US" altLang="zh-CN" sz="2800" b="1" dirty="0">
                <a:solidFill>
                  <a:srgbClr val="000000"/>
                </a:solidFill>
                <a:ea typeface="黑体" pitchFamily="2" charset="-122"/>
              </a:rPr>
              <a:t>——</a:t>
            </a:r>
            <a:r>
              <a:rPr lang="zh-CN" altLang="en-US" sz="2800" b="1" dirty="0">
                <a:solidFill>
                  <a:srgbClr val="000000"/>
                </a:solidFill>
                <a:ea typeface="黑体" pitchFamily="2" charset="-122"/>
              </a:rPr>
              <a:t>如果用户已不再需要对该文件操作时，可利用“关闭”</a:t>
            </a:r>
            <a:r>
              <a:rPr lang="en-US" altLang="zh-CN" sz="2800" b="1" dirty="0">
                <a:solidFill>
                  <a:srgbClr val="000000"/>
                </a:solidFill>
              </a:rPr>
              <a:t>(</a:t>
            </a:r>
            <a:r>
              <a:rPr lang="en-US" altLang="zh-CN" sz="2800" b="1" dirty="0">
                <a:solidFill>
                  <a:srgbClr val="000000"/>
                </a:solidFill>
                <a:ea typeface="黑体" pitchFamily="2" charset="-122"/>
              </a:rPr>
              <a:t>Close)</a:t>
            </a:r>
            <a:r>
              <a:rPr lang="zh-CN" altLang="en-US" sz="2800" b="1" dirty="0">
                <a:solidFill>
                  <a:srgbClr val="000000"/>
                </a:solidFill>
                <a:ea typeface="黑体" pitchFamily="2" charset="-122"/>
              </a:rPr>
              <a:t>系统调用来关闭此文件，</a:t>
            </a:r>
            <a:r>
              <a:rPr lang="en-US" altLang="zh-CN" sz="2800" b="1" dirty="0">
                <a:solidFill>
                  <a:srgbClr val="000000"/>
                </a:solidFill>
                <a:ea typeface="黑体" pitchFamily="2" charset="-122"/>
              </a:rPr>
              <a:t>OS</a:t>
            </a:r>
            <a:r>
              <a:rPr lang="zh-CN" altLang="en-US" sz="2800" b="1" dirty="0">
                <a:solidFill>
                  <a:srgbClr val="000000"/>
                </a:solidFill>
                <a:ea typeface="黑体" pitchFamily="2" charset="-122"/>
              </a:rPr>
              <a:t>将会从打开文件表中把该文件对应的表目删除。    </a:t>
            </a:r>
          </a:p>
        </p:txBody>
      </p:sp>
    </p:spTree>
    <p:extLst>
      <p:ext uri="{BB962C8B-B14F-4D97-AF65-F5344CB8AC3E}">
        <p14:creationId xmlns:p14="http://schemas.microsoft.com/office/powerpoint/2010/main" val="2780552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7" name="Rectangle 2"/>
          <p:cNvSpPr>
            <a:spLocks noGrp="1" noChangeArrowheads="1"/>
          </p:cNvSpPr>
          <p:nvPr>
            <p:ph type="title"/>
          </p:nvPr>
        </p:nvSpPr>
        <p:spPr/>
        <p:txBody>
          <a:bodyPr/>
          <a:lstStyle/>
          <a:p>
            <a:pPr eaLnBrk="1" hangingPunct="1"/>
            <a:r>
              <a:rPr lang="en-US" altLang="zh-CN" dirty="0" smtClean="0"/>
              <a:t>7.2  </a:t>
            </a:r>
            <a:r>
              <a:rPr lang="zh-CN" altLang="en-US" dirty="0" smtClean="0">
                <a:latin typeface="黑体" pitchFamily="2" charset="-122"/>
              </a:rPr>
              <a:t>文件的逻辑结构</a:t>
            </a:r>
            <a:r>
              <a:rPr lang="zh-CN" altLang="en-US" dirty="0" smtClean="0"/>
              <a:t> </a:t>
            </a:r>
          </a:p>
        </p:txBody>
      </p:sp>
      <p:sp>
        <p:nvSpPr>
          <p:cNvPr id="354308" name="Rectangle 3"/>
          <p:cNvSpPr>
            <a:spLocks noGrp="1" noChangeArrowheads="1"/>
          </p:cNvSpPr>
          <p:nvPr>
            <p:ph idx="1"/>
          </p:nvPr>
        </p:nvSpPr>
        <p:spPr>
          <a:xfrm>
            <a:off x="107504" y="1628800"/>
            <a:ext cx="8856984" cy="4686320"/>
          </a:xfrm>
        </p:spPr>
        <p:txBody>
          <a:bodyPr>
            <a:normAutofit/>
          </a:bodyPr>
          <a:lstStyle/>
          <a:p>
            <a:pPr eaLnBrk="1" hangingPunct="1">
              <a:lnSpc>
                <a:spcPct val="90000"/>
              </a:lnSpc>
              <a:spcBef>
                <a:spcPct val="0"/>
              </a:spcBef>
              <a:buFont typeface="Wingdings" pitchFamily="2" charset="2"/>
              <a:buNone/>
            </a:pPr>
            <a:r>
              <a:rPr lang="zh-CN" altLang="en-US" sz="2400" dirty="0" smtClean="0">
                <a:latin typeface="宋体" pitchFamily="2" charset="-122"/>
              </a:rPr>
              <a:t>       </a:t>
            </a:r>
            <a:r>
              <a:rPr lang="zh-CN" altLang="en-US" sz="2800" dirty="0" smtClean="0">
                <a:latin typeface="宋体" pitchFamily="2" charset="-122"/>
              </a:rPr>
              <a:t>文件是由一系列的记录组成的。</a:t>
            </a:r>
            <a:r>
              <a:rPr lang="zh-CN" altLang="en-US" sz="2800" dirty="0" smtClean="0">
                <a:latin typeface="Times New Roman" pitchFamily="18" charset="0"/>
                <a:ea typeface="黑体" pitchFamily="2" charset="-122"/>
              </a:rPr>
              <a:t>文件系统设计的关键要素是</a:t>
            </a:r>
            <a:r>
              <a:rPr lang="zh-CN" altLang="en-US" sz="2800" dirty="0" smtClean="0">
                <a:latin typeface="宋体" pitchFamily="2" charset="-122"/>
              </a:rPr>
              <a:t>：</a:t>
            </a:r>
            <a:r>
              <a:rPr lang="zh-CN" altLang="en-US" sz="2800" dirty="0" smtClean="0"/>
              <a:t> </a:t>
            </a:r>
          </a:p>
          <a:p>
            <a:pPr lvl="1" algn="just" eaLnBrk="1" hangingPunct="1">
              <a:lnSpc>
                <a:spcPct val="90000"/>
              </a:lnSpc>
              <a:spcBef>
                <a:spcPct val="0"/>
              </a:spcBef>
              <a:buFont typeface="Wingdings" pitchFamily="2" charset="2"/>
              <a:buChar char="u"/>
            </a:pPr>
            <a:r>
              <a:rPr lang="zh-CN" altLang="en-US" dirty="0" smtClean="0">
                <a:latin typeface="Times New Roman" pitchFamily="18" charset="0"/>
              </a:rPr>
              <a:t> 记录构成一个文件的方法</a:t>
            </a:r>
            <a:r>
              <a:rPr lang="en-US" altLang="zh-CN" dirty="0" smtClean="0">
                <a:latin typeface="Times New Roman" pitchFamily="18" charset="0"/>
              </a:rPr>
              <a:t>——</a:t>
            </a:r>
            <a:r>
              <a:rPr lang="zh-CN" altLang="en-US" dirty="0" smtClean="0">
                <a:latin typeface="Times New Roman" pitchFamily="18" charset="0"/>
              </a:rPr>
              <a:t>逻辑结构</a:t>
            </a:r>
            <a:endParaRPr lang="zh-CN" altLang="en-US" dirty="0" smtClean="0"/>
          </a:p>
          <a:p>
            <a:pPr lvl="1" eaLnBrk="1" hangingPunct="1">
              <a:lnSpc>
                <a:spcPct val="90000"/>
              </a:lnSpc>
              <a:spcBef>
                <a:spcPct val="0"/>
              </a:spcBef>
              <a:buFont typeface="Wingdings" pitchFamily="2" charset="2"/>
              <a:buChar char="u"/>
            </a:pPr>
            <a:r>
              <a:rPr lang="en-US" altLang="zh-CN" dirty="0" smtClean="0">
                <a:latin typeface="宋体" pitchFamily="2" charset="-122"/>
              </a:rPr>
              <a:t> </a:t>
            </a:r>
            <a:r>
              <a:rPr lang="zh-CN" altLang="en-US" dirty="0" smtClean="0">
                <a:latin typeface="宋体" pitchFamily="2" charset="-122"/>
              </a:rPr>
              <a:t>将一个文件存储到外存上的方法</a:t>
            </a:r>
            <a:r>
              <a:rPr lang="en-US" altLang="zh-CN" dirty="0" smtClean="0">
                <a:latin typeface="Times New Roman" pitchFamily="18" charset="0"/>
              </a:rPr>
              <a:t>——</a:t>
            </a:r>
            <a:r>
              <a:rPr lang="zh-CN" altLang="en-US" dirty="0" smtClean="0">
                <a:latin typeface="宋体" pitchFamily="2" charset="-122"/>
              </a:rPr>
              <a:t>存储结构</a:t>
            </a:r>
          </a:p>
          <a:p>
            <a:pPr lvl="1" eaLnBrk="1" hangingPunct="1">
              <a:lnSpc>
                <a:spcPct val="90000"/>
              </a:lnSpc>
              <a:spcBef>
                <a:spcPct val="0"/>
              </a:spcBef>
              <a:buFont typeface="Wingdings" pitchFamily="2" charset="2"/>
              <a:buNone/>
            </a:pPr>
            <a:endParaRPr lang="en-US" altLang="zh-CN" sz="2400" dirty="0" smtClean="0">
              <a:solidFill>
                <a:srgbClr val="FF0000"/>
              </a:solidFill>
              <a:latin typeface="Times New Roman" pitchFamily="18" charset="0"/>
              <a:ea typeface="黑体" pitchFamily="2" charset="-122"/>
            </a:endParaRPr>
          </a:p>
          <a:p>
            <a:pPr lvl="1" eaLnBrk="1" hangingPunct="1">
              <a:lnSpc>
                <a:spcPct val="90000"/>
              </a:lnSpc>
              <a:spcBef>
                <a:spcPct val="0"/>
              </a:spcBef>
              <a:buFont typeface="Wingdings" pitchFamily="2" charset="2"/>
              <a:buNone/>
            </a:pPr>
            <a:r>
              <a:rPr lang="zh-CN" altLang="en-US" dirty="0" smtClean="0">
                <a:solidFill>
                  <a:srgbClr val="FF0000"/>
                </a:solidFill>
                <a:latin typeface="Times New Roman" pitchFamily="18" charset="0"/>
                <a:ea typeface="黑体" pitchFamily="2" charset="-122"/>
              </a:rPr>
              <a:t>文件的逻辑结构</a:t>
            </a:r>
            <a:r>
              <a:rPr lang="en-US" altLang="zh-CN" dirty="0" smtClean="0">
                <a:latin typeface="Times New Roman" pitchFamily="18" charset="0"/>
              </a:rPr>
              <a:t>——</a:t>
            </a:r>
            <a:r>
              <a:rPr lang="zh-CN" altLang="en-US" dirty="0" smtClean="0">
                <a:latin typeface="宋体" pitchFamily="2" charset="-122"/>
              </a:rPr>
              <a:t>这是从用户观点出发所观察到的文件组织形式，是用户可以直接处理的数据及其结构，它独立于文件的物理特性，又称为</a:t>
            </a:r>
            <a:r>
              <a:rPr lang="zh-CN" altLang="en-US" dirty="0" smtClean="0">
                <a:solidFill>
                  <a:srgbClr val="FF0000"/>
                </a:solidFill>
                <a:latin typeface="宋体" pitchFamily="2" charset="-122"/>
              </a:rPr>
              <a:t>文件组织</a:t>
            </a:r>
            <a:r>
              <a:rPr lang="zh-CN" altLang="en-US" dirty="0" smtClean="0">
                <a:latin typeface="宋体" pitchFamily="2" charset="-122"/>
              </a:rPr>
              <a:t>。</a:t>
            </a:r>
          </a:p>
          <a:p>
            <a:pPr lvl="1" eaLnBrk="1" hangingPunct="1">
              <a:lnSpc>
                <a:spcPct val="90000"/>
              </a:lnSpc>
              <a:spcBef>
                <a:spcPct val="0"/>
              </a:spcBef>
              <a:buFont typeface="Wingdings" pitchFamily="2" charset="2"/>
              <a:buNone/>
            </a:pPr>
            <a:r>
              <a:rPr lang="zh-CN" altLang="en-US" dirty="0" smtClean="0">
                <a:solidFill>
                  <a:srgbClr val="FF0000"/>
                </a:solidFill>
                <a:latin typeface="Times New Roman" pitchFamily="18" charset="0"/>
                <a:ea typeface="黑体" pitchFamily="2" charset="-122"/>
              </a:rPr>
              <a:t>文件的物理结构</a:t>
            </a:r>
            <a:r>
              <a:rPr lang="en-US" altLang="zh-CN" dirty="0" smtClean="0">
                <a:latin typeface="Times New Roman" pitchFamily="18" charset="0"/>
              </a:rPr>
              <a:t>——</a:t>
            </a:r>
            <a:r>
              <a:rPr lang="zh-CN" altLang="en-US" dirty="0" smtClean="0">
                <a:latin typeface="宋体" pitchFamily="2" charset="-122"/>
              </a:rPr>
              <a:t>又称文件的</a:t>
            </a:r>
            <a:r>
              <a:rPr lang="zh-CN" altLang="en-US" dirty="0" smtClean="0">
                <a:solidFill>
                  <a:srgbClr val="FF0000"/>
                </a:solidFill>
                <a:latin typeface="宋体" pitchFamily="2" charset="-122"/>
              </a:rPr>
              <a:t>存储结构</a:t>
            </a:r>
            <a:r>
              <a:rPr lang="zh-CN" altLang="en-US" dirty="0" smtClean="0">
                <a:latin typeface="宋体" pitchFamily="2" charset="-122"/>
              </a:rPr>
              <a:t>，是指文件在外存上的存储组织形式。它不仅与存储介质的存储性能有关，而且与所采用的外存分配方式有关。</a:t>
            </a:r>
          </a:p>
        </p:txBody>
      </p:sp>
      <p:sp>
        <p:nvSpPr>
          <p:cNvPr id="4" name="灯片编号占位符 5"/>
          <p:cNvSpPr>
            <a:spLocks noGrp="1"/>
          </p:cNvSpPr>
          <p:nvPr>
            <p:ph type="sldNum" sz="quarter" idx="12"/>
          </p:nvPr>
        </p:nvSpPr>
        <p:spPr/>
        <p:txBody>
          <a:bodyPr/>
          <a:lstStyle/>
          <a:p>
            <a:pPr>
              <a:defRPr/>
            </a:pPr>
            <a:fld id="{93A127B9-4846-420B-93D5-A8011AE498C8}" type="slidenum">
              <a:rPr lang="en-US" altLang="zh-CN"/>
              <a:pPr>
                <a:defRPr/>
              </a:pPr>
              <a:t>19</a:t>
            </a:fld>
            <a:endParaRPr lang="en-US" altLang="zh-CN"/>
          </a:p>
        </p:txBody>
      </p:sp>
    </p:spTree>
    <p:extLst>
      <p:ext uri="{BB962C8B-B14F-4D97-AF65-F5344CB8AC3E}">
        <p14:creationId xmlns:p14="http://schemas.microsoft.com/office/powerpoint/2010/main" val="30963450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p:cNvSpPr>
            <a:spLocks noGrp="1" noChangeArrowheads="1"/>
          </p:cNvSpPr>
          <p:nvPr>
            <p:ph type="title"/>
          </p:nvPr>
        </p:nvSpPr>
        <p:spPr/>
        <p:txBody>
          <a:bodyPr>
            <a:normAutofit/>
          </a:bodyPr>
          <a:lstStyle/>
          <a:p>
            <a:pPr algn="l">
              <a:lnSpc>
                <a:spcPct val="150000"/>
              </a:lnSpc>
            </a:pPr>
            <a:r>
              <a:rPr lang="en-US" altLang="zh-CN" sz="3200" dirty="0">
                <a:latin typeface="黑体" panose="02010609060101010101" pitchFamily="49" charset="-122"/>
                <a:ea typeface="黑体" panose="02010609060101010101" pitchFamily="49" charset="-122"/>
              </a:rPr>
              <a:t> </a:t>
            </a:r>
            <a:r>
              <a:rPr lang="zh-CN" altLang="en-US" sz="3200" dirty="0">
                <a:latin typeface="黑体" panose="02010609060101010101" pitchFamily="49" charset="-122"/>
                <a:ea typeface="黑体" panose="02010609060101010101" pitchFamily="49" charset="-122"/>
              </a:rPr>
              <a:t>　　　　</a:t>
            </a:r>
            <a:r>
              <a:rPr lang="en-US" altLang="zh-CN" dirty="0"/>
              <a:t>7.1  </a:t>
            </a:r>
            <a:r>
              <a:rPr lang="zh-CN" altLang="en-US" dirty="0"/>
              <a:t>文件和文件系统　　</a:t>
            </a:r>
          </a:p>
        </p:txBody>
      </p:sp>
      <p:sp>
        <p:nvSpPr>
          <p:cNvPr id="621571" name="Rectangle 3"/>
          <p:cNvSpPr>
            <a:spLocks noGrp="1" noChangeArrowheads="1"/>
          </p:cNvSpPr>
          <p:nvPr>
            <p:ph type="body" idx="1"/>
          </p:nvPr>
        </p:nvSpPr>
        <p:spPr/>
        <p:txBody>
          <a:bodyPr/>
          <a:lstStyle/>
          <a:p>
            <a:r>
              <a:rPr lang="zh-CN" altLang="en-US" dirty="0"/>
              <a:t>文件系统的管理功能是将其管理的程序和数据通过组织为一系列文件的方式实现的</a:t>
            </a:r>
            <a:r>
              <a:rPr lang="zh-CN" altLang="en-US" dirty="0" smtClean="0"/>
              <a:t>。</a:t>
            </a:r>
            <a:endParaRPr lang="en-US" altLang="zh-CN" dirty="0" smtClean="0"/>
          </a:p>
          <a:p>
            <a:pPr lvl="1"/>
            <a:r>
              <a:rPr lang="zh-CN" altLang="en-US" dirty="0" smtClean="0"/>
              <a:t>文件是</a:t>
            </a:r>
            <a:r>
              <a:rPr lang="zh-CN" altLang="en-US" dirty="0"/>
              <a:t>指具有文件名的若干相关元素的集合</a:t>
            </a:r>
            <a:r>
              <a:rPr lang="zh-CN" altLang="en-US" dirty="0" smtClean="0"/>
              <a:t>。</a:t>
            </a:r>
            <a:endParaRPr lang="en-US" altLang="zh-CN" dirty="0" smtClean="0"/>
          </a:p>
          <a:p>
            <a:pPr lvl="1"/>
            <a:r>
              <a:rPr lang="zh-CN" altLang="en-US" dirty="0" smtClean="0"/>
              <a:t>元素</a:t>
            </a:r>
            <a:r>
              <a:rPr lang="zh-CN" altLang="en-US" dirty="0"/>
              <a:t>通常是记录</a:t>
            </a:r>
            <a:r>
              <a:rPr lang="zh-CN" altLang="en-US" dirty="0" smtClean="0"/>
              <a:t>，</a:t>
            </a:r>
            <a:endParaRPr lang="en-US" altLang="zh-CN" dirty="0" smtClean="0"/>
          </a:p>
          <a:p>
            <a:pPr lvl="1"/>
            <a:r>
              <a:rPr lang="zh-CN" altLang="en-US" dirty="0" smtClean="0"/>
              <a:t>记录</a:t>
            </a:r>
            <a:r>
              <a:rPr lang="zh-CN" altLang="en-US" dirty="0"/>
              <a:t>又是一组有意义的数据项的集合</a:t>
            </a:r>
            <a:r>
              <a:rPr lang="zh-CN" altLang="en-US" dirty="0" smtClean="0"/>
              <a:t>。</a:t>
            </a:r>
            <a:endParaRPr lang="en-US" altLang="zh-CN" dirty="0" smtClean="0"/>
          </a:p>
          <a:p>
            <a:r>
              <a:rPr lang="zh-CN" altLang="en-US" dirty="0" smtClean="0"/>
              <a:t>可见</a:t>
            </a:r>
            <a:r>
              <a:rPr lang="zh-CN" altLang="en-US" dirty="0"/>
              <a:t>，基于文件系统的概念，可以把数据组成分为数据项、记录和文件三级。</a:t>
            </a:r>
            <a:endParaRPr lang="zh-CN" altLang="zh-CN" dirty="0"/>
          </a:p>
        </p:txBody>
      </p:sp>
    </p:spTree>
    <p:extLst>
      <p:ext uri="{BB962C8B-B14F-4D97-AF65-F5344CB8AC3E}">
        <p14:creationId xmlns:p14="http://schemas.microsoft.com/office/powerpoint/2010/main" val="26573075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7" name="Rectangle 2"/>
          <p:cNvSpPr>
            <a:spLocks noGrp="1" noChangeArrowheads="1"/>
          </p:cNvSpPr>
          <p:nvPr>
            <p:ph type="title"/>
          </p:nvPr>
        </p:nvSpPr>
        <p:spPr/>
        <p:txBody>
          <a:bodyPr/>
          <a:lstStyle/>
          <a:p>
            <a:pPr eaLnBrk="1" hangingPunct="1"/>
            <a:r>
              <a:rPr lang="en-US" altLang="zh-CN" dirty="0" smtClean="0"/>
              <a:t>7.2  </a:t>
            </a:r>
            <a:r>
              <a:rPr lang="zh-CN" altLang="en-US" dirty="0" smtClean="0">
                <a:latin typeface="黑体" pitchFamily="2" charset="-122"/>
              </a:rPr>
              <a:t>文件的逻辑结构</a:t>
            </a:r>
            <a:r>
              <a:rPr lang="zh-CN" altLang="en-US" dirty="0" smtClean="0"/>
              <a:t> </a:t>
            </a:r>
          </a:p>
        </p:txBody>
      </p:sp>
      <p:sp>
        <p:nvSpPr>
          <p:cNvPr id="354308" name="Rectangle 3"/>
          <p:cNvSpPr>
            <a:spLocks noGrp="1" noChangeArrowheads="1"/>
          </p:cNvSpPr>
          <p:nvPr>
            <p:ph idx="1"/>
          </p:nvPr>
        </p:nvSpPr>
        <p:spPr>
          <a:xfrm>
            <a:off x="683568" y="1700808"/>
            <a:ext cx="8229600" cy="4686320"/>
          </a:xfrm>
        </p:spPr>
        <p:txBody>
          <a:bodyPr>
            <a:normAutofit/>
          </a:bodyPr>
          <a:lstStyle/>
          <a:p>
            <a:pPr>
              <a:lnSpc>
                <a:spcPct val="90000"/>
              </a:lnSpc>
              <a:spcBef>
                <a:spcPct val="0"/>
              </a:spcBef>
            </a:pPr>
            <a:r>
              <a:rPr lang="zh-CN" altLang="en-US" sz="3600" dirty="0" smtClean="0">
                <a:latin typeface="Times New Roman" pitchFamily="18" charset="0"/>
                <a:ea typeface="黑体" pitchFamily="2" charset="-122"/>
              </a:rPr>
              <a:t>对文件逻辑结构所提出的基本要求</a:t>
            </a:r>
            <a:r>
              <a:rPr lang="zh-CN" altLang="en-US" dirty="0" smtClean="0">
                <a:latin typeface="宋体" pitchFamily="2" charset="-122"/>
              </a:rPr>
              <a:t>：</a:t>
            </a:r>
            <a:endParaRPr lang="en-US" altLang="zh-CN" dirty="0" smtClean="0">
              <a:latin typeface="宋体" pitchFamily="2" charset="-122"/>
            </a:endParaRPr>
          </a:p>
          <a:p>
            <a:pPr lvl="1">
              <a:spcBef>
                <a:spcPct val="0"/>
              </a:spcBef>
            </a:pPr>
            <a:r>
              <a:rPr lang="zh-CN" altLang="en-US" sz="3200" dirty="0">
                <a:solidFill>
                  <a:srgbClr val="FF0000"/>
                </a:solidFill>
                <a:latin typeface="宋体" pitchFamily="2" charset="-122"/>
              </a:rPr>
              <a:t>提高检索速度</a:t>
            </a:r>
          </a:p>
          <a:p>
            <a:pPr marL="720725" lvl="1" indent="0">
              <a:spcBef>
                <a:spcPct val="0"/>
              </a:spcBef>
              <a:buNone/>
              <a:tabLst>
                <a:tab pos="354013" algn="l"/>
              </a:tabLst>
            </a:pPr>
            <a:r>
              <a:rPr lang="zh-CN" altLang="en-US" dirty="0" smtClean="0">
                <a:latin typeface="宋体" pitchFamily="2" charset="-122"/>
              </a:rPr>
              <a:t>即</a:t>
            </a:r>
            <a:r>
              <a:rPr lang="zh-CN" altLang="en-US" dirty="0">
                <a:latin typeface="宋体" pitchFamily="2" charset="-122"/>
              </a:rPr>
              <a:t>在将大批记录组成文件时，应采用一种有利于提高检索记录速度和效率的逻辑结构形式</a:t>
            </a:r>
          </a:p>
          <a:p>
            <a:pPr lvl="1">
              <a:spcBef>
                <a:spcPct val="0"/>
              </a:spcBef>
            </a:pPr>
            <a:r>
              <a:rPr lang="zh-CN" altLang="en-US" sz="3200" dirty="0">
                <a:solidFill>
                  <a:srgbClr val="FF0000"/>
                </a:solidFill>
                <a:latin typeface="宋体" pitchFamily="2" charset="-122"/>
              </a:rPr>
              <a:t>便于</a:t>
            </a:r>
            <a:r>
              <a:rPr lang="zh-CN" altLang="en-US" sz="3200" dirty="0" smtClean="0">
                <a:solidFill>
                  <a:srgbClr val="FF0000"/>
                </a:solidFill>
                <a:latin typeface="宋体" pitchFamily="2" charset="-122"/>
              </a:rPr>
              <a:t>修改</a:t>
            </a:r>
            <a:endParaRPr lang="en-US" altLang="zh-CN" sz="3200" dirty="0" smtClean="0">
              <a:solidFill>
                <a:srgbClr val="FF0000"/>
              </a:solidFill>
              <a:latin typeface="宋体" pitchFamily="2" charset="-122"/>
            </a:endParaRPr>
          </a:p>
          <a:p>
            <a:pPr marL="720725" lvl="1" indent="0">
              <a:spcBef>
                <a:spcPct val="0"/>
              </a:spcBef>
              <a:buNone/>
            </a:pPr>
            <a:r>
              <a:rPr lang="zh-CN" altLang="en-US" dirty="0" smtClean="0">
                <a:latin typeface="宋体" pitchFamily="2" charset="-122"/>
              </a:rPr>
              <a:t>即便</a:t>
            </a:r>
            <a:r>
              <a:rPr lang="zh-CN" altLang="en-US" dirty="0">
                <a:latin typeface="宋体" pitchFamily="2" charset="-122"/>
              </a:rPr>
              <a:t>于在文件中增加、删除和修改一个或多个记录</a:t>
            </a:r>
          </a:p>
          <a:p>
            <a:pPr lvl="1">
              <a:spcBef>
                <a:spcPct val="0"/>
              </a:spcBef>
            </a:pPr>
            <a:r>
              <a:rPr lang="zh-CN" altLang="en-US" sz="3200" dirty="0">
                <a:solidFill>
                  <a:srgbClr val="FF0000"/>
                </a:solidFill>
                <a:latin typeface="宋体" pitchFamily="2" charset="-122"/>
              </a:rPr>
              <a:t>降低文件的存储费用 </a:t>
            </a:r>
          </a:p>
          <a:p>
            <a:pPr marL="720725" lvl="1" indent="0">
              <a:spcBef>
                <a:spcPct val="0"/>
              </a:spcBef>
              <a:buNone/>
            </a:pPr>
            <a:r>
              <a:rPr lang="zh-CN" altLang="en-US" dirty="0">
                <a:latin typeface="宋体" pitchFamily="2" charset="-122"/>
              </a:rPr>
              <a:t>即尽量减少文件占用的存储空间，不要求大片的连续存储空间</a:t>
            </a:r>
            <a:r>
              <a:rPr lang="zh-CN" altLang="en-US" dirty="0" smtClean="0">
                <a:latin typeface="宋体" pitchFamily="2" charset="-122"/>
              </a:rPr>
              <a:t>。</a:t>
            </a:r>
          </a:p>
        </p:txBody>
      </p:sp>
      <p:sp>
        <p:nvSpPr>
          <p:cNvPr id="4" name="灯片编号占位符 5"/>
          <p:cNvSpPr>
            <a:spLocks noGrp="1"/>
          </p:cNvSpPr>
          <p:nvPr>
            <p:ph type="sldNum" sz="quarter" idx="12"/>
          </p:nvPr>
        </p:nvSpPr>
        <p:spPr/>
        <p:txBody>
          <a:bodyPr/>
          <a:lstStyle/>
          <a:p>
            <a:pPr>
              <a:defRPr/>
            </a:pPr>
            <a:fld id="{93A127B9-4846-420B-93D5-A8011AE498C8}" type="slidenum">
              <a:rPr lang="en-US" altLang="zh-CN">
                <a:solidFill>
                  <a:srgbClr val="2F2F2F">
                    <a:lumMod val="75000"/>
                    <a:lumOff val="25000"/>
                  </a:srgbClr>
                </a:solidFill>
              </a:rPr>
              <a:pPr>
                <a:defRPr/>
              </a:pPr>
              <a:t>20</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35201899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1" name="Rectangle 2"/>
          <p:cNvSpPr>
            <a:spLocks noGrp="1" noChangeArrowheads="1"/>
          </p:cNvSpPr>
          <p:nvPr>
            <p:ph type="title"/>
          </p:nvPr>
        </p:nvSpPr>
        <p:spPr/>
        <p:txBody>
          <a:bodyPr/>
          <a:lstStyle/>
          <a:p>
            <a:pPr eaLnBrk="1" hangingPunct="1"/>
            <a:r>
              <a:rPr lang="en-US" altLang="zh-CN" dirty="0" smtClean="0"/>
              <a:t>  </a:t>
            </a:r>
            <a:r>
              <a:rPr lang="zh-CN" altLang="en-US" dirty="0" smtClean="0">
                <a:latin typeface="黑体" pitchFamily="2" charset="-122"/>
              </a:rPr>
              <a:t>文件逻辑结构的类型</a:t>
            </a:r>
            <a:r>
              <a:rPr lang="zh-CN" altLang="en-US" dirty="0" smtClean="0"/>
              <a:t> </a:t>
            </a:r>
          </a:p>
        </p:txBody>
      </p:sp>
      <p:sp>
        <p:nvSpPr>
          <p:cNvPr id="355332" name="Rectangle 3"/>
          <p:cNvSpPr>
            <a:spLocks noGrp="1" noChangeArrowheads="1"/>
          </p:cNvSpPr>
          <p:nvPr>
            <p:ph idx="1"/>
          </p:nvPr>
        </p:nvSpPr>
        <p:spPr/>
        <p:txBody>
          <a:bodyPr>
            <a:normAutofit lnSpcReduction="10000"/>
          </a:bodyPr>
          <a:lstStyle/>
          <a:p>
            <a:pPr eaLnBrk="1" hangingPunct="1">
              <a:spcBef>
                <a:spcPct val="0"/>
              </a:spcBef>
              <a:buFont typeface="Wingdings" pitchFamily="2" charset="2"/>
              <a:buNone/>
            </a:pPr>
            <a:r>
              <a:rPr lang="en-US" altLang="zh-CN" dirty="0" smtClean="0"/>
              <a:t>1</a:t>
            </a:r>
            <a:r>
              <a:rPr lang="zh-CN" altLang="en-US" dirty="0" smtClean="0">
                <a:latin typeface="宋体" pitchFamily="2" charset="-122"/>
              </a:rPr>
              <a:t>．</a:t>
            </a:r>
            <a:r>
              <a:rPr lang="zh-CN" altLang="en-US" dirty="0" smtClean="0">
                <a:latin typeface="黑体" pitchFamily="2" charset="-122"/>
                <a:ea typeface="黑体" pitchFamily="2" charset="-122"/>
              </a:rPr>
              <a:t>有结构文件</a:t>
            </a:r>
            <a:r>
              <a:rPr lang="zh-CN" altLang="en-US" dirty="0" smtClean="0"/>
              <a:t> </a:t>
            </a:r>
          </a:p>
          <a:p>
            <a:pPr marL="457200" lvl="1" indent="0" eaLnBrk="1" hangingPunct="1">
              <a:spcBef>
                <a:spcPct val="0"/>
              </a:spcBef>
              <a:buNone/>
            </a:pPr>
            <a:r>
              <a:rPr lang="zh-CN" altLang="en-US" dirty="0" smtClean="0">
                <a:latin typeface="Times New Roman" pitchFamily="18" charset="0"/>
              </a:rPr>
              <a:t>又称记录式文件。数据库常采用有结构文件。</a:t>
            </a:r>
          </a:p>
          <a:p>
            <a:pPr marL="457200" lvl="1" indent="0" eaLnBrk="1" hangingPunct="1">
              <a:spcBef>
                <a:spcPct val="0"/>
              </a:spcBef>
              <a:buNone/>
            </a:pPr>
            <a:r>
              <a:rPr lang="zh-CN" altLang="en-US" dirty="0" smtClean="0">
                <a:latin typeface="宋体" pitchFamily="2" charset="-122"/>
              </a:rPr>
              <a:t>    每个记录都是描述实体集中的一个实体，各记录着相同或不同数目的数据项。</a:t>
            </a:r>
          </a:p>
          <a:p>
            <a:pPr lvl="1" eaLnBrk="1" hangingPunct="1">
              <a:spcBef>
                <a:spcPct val="0"/>
              </a:spcBef>
              <a:buFont typeface="Wingdings" pitchFamily="2" charset="2"/>
              <a:buNone/>
            </a:pPr>
            <a:r>
              <a:rPr lang="en-US" altLang="zh-CN" dirty="0" smtClean="0">
                <a:solidFill>
                  <a:srgbClr val="0000FF"/>
                </a:solidFill>
              </a:rPr>
              <a:t>1</a:t>
            </a:r>
            <a:r>
              <a:rPr lang="zh-CN" altLang="en-US" dirty="0" smtClean="0">
                <a:solidFill>
                  <a:srgbClr val="0000FF"/>
                </a:solidFill>
                <a:latin typeface="宋体" pitchFamily="2" charset="-122"/>
              </a:rPr>
              <a:t>）定长记录</a:t>
            </a:r>
            <a:r>
              <a:rPr lang="zh-CN" altLang="en-US" dirty="0" smtClean="0">
                <a:latin typeface="宋体" pitchFamily="2" charset="-122"/>
              </a:rPr>
              <a:t> </a:t>
            </a:r>
          </a:p>
          <a:p>
            <a:pPr lvl="2" eaLnBrk="1" hangingPunct="1">
              <a:spcBef>
                <a:spcPct val="0"/>
              </a:spcBef>
              <a:buFont typeface="Wingdings" pitchFamily="2" charset="2"/>
              <a:buChar char="u"/>
            </a:pPr>
            <a:r>
              <a:rPr lang="zh-CN" altLang="en-US" dirty="0" smtClean="0">
                <a:latin typeface="Times New Roman" pitchFamily="18" charset="0"/>
              </a:rPr>
              <a:t>文件长度使用记录数目表示。</a:t>
            </a:r>
          </a:p>
          <a:p>
            <a:pPr lvl="2" eaLnBrk="1" hangingPunct="1">
              <a:spcBef>
                <a:spcPct val="0"/>
              </a:spcBef>
              <a:buFont typeface="Wingdings" pitchFamily="2" charset="2"/>
              <a:buChar char="u"/>
            </a:pPr>
            <a:r>
              <a:rPr lang="zh-CN" altLang="en-US" dirty="0" smtClean="0">
                <a:latin typeface="Times New Roman" pitchFamily="18" charset="0"/>
              </a:rPr>
              <a:t>记录的处理方便、开销小。</a:t>
            </a:r>
            <a:endParaRPr lang="zh-CN" altLang="en-US" dirty="0" smtClean="0">
              <a:latin typeface="宋体" pitchFamily="2" charset="-122"/>
            </a:endParaRPr>
          </a:p>
          <a:p>
            <a:pPr lvl="2" eaLnBrk="1" hangingPunct="1">
              <a:spcBef>
                <a:spcPct val="0"/>
              </a:spcBef>
              <a:buFont typeface="Wingdings" pitchFamily="2" charset="2"/>
              <a:buChar char="u"/>
            </a:pPr>
            <a:r>
              <a:rPr lang="zh-CN" altLang="en-US" dirty="0" smtClean="0">
                <a:latin typeface="宋体" pitchFamily="2" charset="-122"/>
              </a:rPr>
              <a:t>是目前较常用的一种记录格式，被广泛用于数据处理中。</a:t>
            </a:r>
            <a:endParaRPr lang="en-US" altLang="zh-CN" dirty="0">
              <a:latin typeface="宋体" pitchFamily="2" charset="-122"/>
            </a:endParaRPr>
          </a:p>
          <a:p>
            <a:pPr lvl="1">
              <a:spcBef>
                <a:spcPct val="0"/>
              </a:spcBef>
              <a:buClr>
                <a:srgbClr val="2F2F2F"/>
              </a:buClr>
              <a:buNone/>
            </a:pPr>
            <a:r>
              <a:rPr lang="en-US" altLang="zh-CN" sz="2600" dirty="0">
                <a:solidFill>
                  <a:srgbClr val="0000FF"/>
                </a:solidFill>
              </a:rPr>
              <a:t>2</a:t>
            </a:r>
            <a:r>
              <a:rPr lang="zh-CN" altLang="en-US" sz="2600" dirty="0">
                <a:solidFill>
                  <a:srgbClr val="0000FF"/>
                </a:solidFill>
                <a:latin typeface="宋体" pitchFamily="2" charset="-122"/>
              </a:rPr>
              <a:t>）变长记录</a:t>
            </a:r>
          </a:p>
          <a:p>
            <a:pPr lvl="1">
              <a:spcBef>
                <a:spcPct val="0"/>
              </a:spcBef>
              <a:buClr>
                <a:srgbClr val="2F2F2F"/>
              </a:buClr>
              <a:buNone/>
            </a:pPr>
            <a:r>
              <a:rPr lang="zh-CN" altLang="en-US" sz="2200" dirty="0">
                <a:solidFill>
                  <a:prstClr val="black"/>
                </a:solidFill>
                <a:latin typeface="宋体" pitchFamily="2" charset="-122"/>
              </a:rPr>
              <a:t>  </a:t>
            </a:r>
            <a:r>
              <a:rPr lang="zh-CN" altLang="en-US" sz="2400" b="1" dirty="0">
                <a:solidFill>
                  <a:srgbClr val="FF0000"/>
                </a:solidFill>
                <a:latin typeface="楷体_GB2312" pitchFamily="49" charset="-122"/>
                <a:ea typeface="楷体_GB2312" pitchFamily="49" charset="-122"/>
              </a:rPr>
              <a:t>变长的原因</a:t>
            </a:r>
            <a:r>
              <a:rPr lang="zh-CN" altLang="en-US" sz="2400" dirty="0">
                <a:solidFill>
                  <a:prstClr val="black"/>
                </a:solidFill>
                <a:latin typeface="宋体" pitchFamily="2" charset="-122"/>
              </a:rPr>
              <a:t>：可能是记录中包含的数据项数目不相同；也可能是数据项长度不相同。 </a:t>
            </a:r>
            <a:endParaRPr lang="en-US" altLang="zh-CN" sz="2400" dirty="0">
              <a:solidFill>
                <a:prstClr val="black"/>
              </a:solidFill>
              <a:latin typeface="宋体" pitchFamily="2" charset="-122"/>
            </a:endParaRPr>
          </a:p>
          <a:p>
            <a:pPr lvl="2" eaLnBrk="1" hangingPunct="1">
              <a:spcBef>
                <a:spcPct val="0"/>
              </a:spcBef>
              <a:buFont typeface="Wingdings" pitchFamily="2" charset="2"/>
              <a:buChar char="u"/>
            </a:pPr>
            <a:endParaRPr lang="zh-CN" altLang="en-US" dirty="0" smtClean="0"/>
          </a:p>
        </p:txBody>
      </p:sp>
      <p:sp>
        <p:nvSpPr>
          <p:cNvPr id="4" name="灯片编号占位符 5"/>
          <p:cNvSpPr>
            <a:spLocks noGrp="1"/>
          </p:cNvSpPr>
          <p:nvPr>
            <p:ph type="sldNum" sz="quarter" idx="12"/>
          </p:nvPr>
        </p:nvSpPr>
        <p:spPr/>
        <p:txBody>
          <a:bodyPr/>
          <a:lstStyle/>
          <a:p>
            <a:pPr>
              <a:defRPr/>
            </a:pPr>
            <a:fld id="{FFDA9BDC-FDF8-43FE-B73E-25A996E09062}" type="slidenum">
              <a:rPr lang="en-US" altLang="zh-CN"/>
              <a:pPr>
                <a:defRPr/>
              </a:pPr>
              <a:t>21</a:t>
            </a:fld>
            <a:endParaRPr lang="en-US" altLang="zh-CN"/>
          </a:p>
        </p:txBody>
      </p:sp>
    </p:spTree>
    <p:extLst>
      <p:ext uri="{BB962C8B-B14F-4D97-AF65-F5344CB8AC3E}">
        <p14:creationId xmlns:p14="http://schemas.microsoft.com/office/powerpoint/2010/main" val="26625595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9" name="Rectangle 2"/>
          <p:cNvSpPr>
            <a:spLocks noGrp="1" noChangeArrowheads="1"/>
          </p:cNvSpPr>
          <p:nvPr>
            <p:ph type="title"/>
          </p:nvPr>
        </p:nvSpPr>
        <p:spPr/>
        <p:txBody>
          <a:bodyPr/>
          <a:lstStyle/>
          <a:p>
            <a:pPr eaLnBrk="1" hangingPunct="1"/>
            <a:r>
              <a:rPr lang="en-US" altLang="zh-CN" dirty="0" smtClean="0"/>
              <a:t> </a:t>
            </a:r>
            <a:r>
              <a:rPr lang="zh-CN" altLang="en-US" dirty="0" smtClean="0">
                <a:latin typeface="黑体" pitchFamily="2" charset="-122"/>
              </a:rPr>
              <a:t>文件逻辑结构的类型</a:t>
            </a:r>
            <a:r>
              <a:rPr lang="zh-CN" altLang="en-US" dirty="0" smtClean="0"/>
              <a:t> </a:t>
            </a:r>
          </a:p>
        </p:txBody>
      </p:sp>
      <p:sp>
        <p:nvSpPr>
          <p:cNvPr id="357380" name="Rectangle 3"/>
          <p:cNvSpPr>
            <a:spLocks noGrp="1" noChangeArrowheads="1"/>
          </p:cNvSpPr>
          <p:nvPr>
            <p:ph idx="1"/>
          </p:nvPr>
        </p:nvSpPr>
        <p:spPr>
          <a:extLst>
            <a:ext uri="{91240B29-F687-4F45-9708-019B960494DF}">
              <a14:hiddenLine xmlns:a14="http://schemas.microsoft.com/office/drawing/2010/main" w="9525">
                <a:solidFill>
                  <a:srgbClr val="0000FF"/>
                </a:solidFill>
                <a:miter lim="800000"/>
                <a:headEnd/>
                <a:tailEnd/>
              </a14:hiddenLine>
            </a:ext>
          </a:extLst>
        </p:spPr>
        <p:txBody>
          <a:bodyPr/>
          <a:lstStyle/>
          <a:p>
            <a:pPr eaLnBrk="1" hangingPunct="1">
              <a:spcBef>
                <a:spcPct val="0"/>
              </a:spcBef>
              <a:buFont typeface="Wingdings" pitchFamily="2" charset="2"/>
              <a:buNone/>
            </a:pPr>
            <a:r>
              <a:rPr lang="en-US" altLang="zh-CN" dirty="0" smtClean="0"/>
              <a:t>2</a:t>
            </a:r>
            <a:r>
              <a:rPr lang="zh-CN" altLang="en-US" dirty="0" smtClean="0">
                <a:latin typeface="宋体" pitchFamily="2" charset="-122"/>
              </a:rPr>
              <a:t>．</a:t>
            </a:r>
            <a:r>
              <a:rPr lang="zh-CN" altLang="en-US" dirty="0" smtClean="0">
                <a:latin typeface="黑体" pitchFamily="2" charset="-122"/>
                <a:ea typeface="黑体" pitchFamily="2" charset="-122"/>
              </a:rPr>
              <a:t>无结构文件</a:t>
            </a:r>
            <a:r>
              <a:rPr lang="zh-CN" altLang="en-US" dirty="0" smtClean="0"/>
              <a:t> </a:t>
            </a:r>
          </a:p>
          <a:p>
            <a:pPr lvl="1" algn="just" eaLnBrk="1" hangingPunct="1">
              <a:spcBef>
                <a:spcPct val="0"/>
              </a:spcBef>
              <a:buFont typeface="Wingdings" pitchFamily="2" charset="2"/>
              <a:buChar char="u"/>
            </a:pPr>
            <a:r>
              <a:rPr lang="zh-CN" altLang="en-US" dirty="0" smtClean="0">
                <a:latin typeface="Times New Roman" pitchFamily="18" charset="0"/>
              </a:rPr>
              <a:t>源程序、可执行文件、库函数等，采用的是无结构文件形式，即</a:t>
            </a:r>
            <a:r>
              <a:rPr lang="zh-CN" altLang="en-US" dirty="0" smtClean="0">
                <a:solidFill>
                  <a:srgbClr val="0000FF"/>
                </a:solidFill>
                <a:latin typeface="Times New Roman" pitchFamily="18" charset="0"/>
              </a:rPr>
              <a:t>流式文件</a:t>
            </a:r>
            <a:r>
              <a:rPr lang="zh-CN" altLang="en-US" dirty="0" smtClean="0">
                <a:latin typeface="Times New Roman" pitchFamily="18" charset="0"/>
              </a:rPr>
              <a:t>。</a:t>
            </a:r>
            <a:endParaRPr lang="zh-CN" altLang="en-US" dirty="0" smtClean="0"/>
          </a:p>
          <a:p>
            <a:pPr lvl="1" algn="just" eaLnBrk="1" hangingPunct="1">
              <a:spcBef>
                <a:spcPct val="0"/>
              </a:spcBef>
              <a:buFont typeface="Wingdings" pitchFamily="2" charset="2"/>
              <a:buChar char="u"/>
            </a:pPr>
            <a:r>
              <a:rPr lang="zh-CN" altLang="en-US" dirty="0" smtClean="0">
                <a:latin typeface="Times New Roman" pitchFamily="18" charset="0"/>
              </a:rPr>
              <a:t>其长度以字节为单位。</a:t>
            </a:r>
            <a:endParaRPr lang="zh-CN" altLang="en-US" dirty="0" smtClean="0"/>
          </a:p>
          <a:p>
            <a:pPr lvl="1" algn="just" eaLnBrk="1" hangingPunct="1">
              <a:spcBef>
                <a:spcPct val="0"/>
              </a:spcBef>
              <a:buFont typeface="Wingdings" pitchFamily="2" charset="2"/>
              <a:buChar char="u"/>
            </a:pPr>
            <a:r>
              <a:rPr lang="zh-CN" altLang="en-US" dirty="0" smtClean="0">
                <a:latin typeface="Times New Roman" pitchFamily="18" charset="0"/>
              </a:rPr>
              <a:t>采用读写指针来指出下一个要访问的字符。</a:t>
            </a:r>
            <a:endParaRPr lang="zh-CN" altLang="en-US" dirty="0" smtClean="0"/>
          </a:p>
          <a:p>
            <a:pPr lvl="1" algn="just" eaLnBrk="1" hangingPunct="1">
              <a:spcBef>
                <a:spcPct val="0"/>
              </a:spcBef>
              <a:buFont typeface="Wingdings" pitchFamily="2" charset="2"/>
              <a:buChar char="u"/>
            </a:pPr>
            <a:r>
              <a:rPr lang="zh-CN" altLang="en-US" dirty="0" smtClean="0">
                <a:latin typeface="Times New Roman" pitchFamily="18" charset="0"/>
              </a:rPr>
              <a:t>可以把流式文件看作是记录式文件的一个特例。</a:t>
            </a:r>
          </a:p>
          <a:p>
            <a:pPr lvl="1" algn="just" eaLnBrk="1" hangingPunct="1">
              <a:spcBef>
                <a:spcPct val="0"/>
              </a:spcBef>
              <a:buFont typeface="Wingdings" pitchFamily="2" charset="2"/>
              <a:buChar char="u"/>
            </a:pPr>
            <a:r>
              <a:rPr lang="en-US" altLang="zh-CN" dirty="0" smtClean="0"/>
              <a:t>UNIX</a:t>
            </a:r>
            <a:r>
              <a:rPr lang="zh-CN" altLang="en-US" dirty="0" smtClean="0">
                <a:latin typeface="宋体" pitchFamily="2" charset="-122"/>
              </a:rPr>
              <a:t>系统中，所有文件都被看作是流式文件；即使是有结构文件，也被看作流式文件；系统不对文件进行格式处理。</a:t>
            </a:r>
            <a:r>
              <a:rPr lang="zh-CN" altLang="en-US" dirty="0" smtClean="0">
                <a:solidFill>
                  <a:schemeClr val="hlink"/>
                </a:solidFill>
              </a:rPr>
              <a:t> </a:t>
            </a:r>
          </a:p>
          <a:p>
            <a:pPr algn="just" eaLnBrk="1" hangingPunct="1">
              <a:spcBef>
                <a:spcPct val="0"/>
              </a:spcBef>
              <a:buFont typeface="Wingdings" pitchFamily="2" charset="2"/>
              <a:buNone/>
            </a:pPr>
            <a:r>
              <a:rPr lang="zh-CN" altLang="en-US" sz="2800" dirty="0" smtClean="0">
                <a:solidFill>
                  <a:srgbClr val="0000FF"/>
                </a:solidFill>
                <a:latin typeface="宋体" pitchFamily="2" charset="-122"/>
              </a:rPr>
              <a:t>在一个系统中，可能采用多种逻辑结构的文件。</a:t>
            </a:r>
            <a:r>
              <a:rPr lang="zh-CN" altLang="en-US" dirty="0" smtClean="0">
                <a:solidFill>
                  <a:schemeClr val="hlink"/>
                </a:solidFill>
              </a:rPr>
              <a:t> </a:t>
            </a:r>
          </a:p>
        </p:txBody>
      </p:sp>
      <p:sp>
        <p:nvSpPr>
          <p:cNvPr id="4" name="灯片编号占位符 5"/>
          <p:cNvSpPr>
            <a:spLocks noGrp="1"/>
          </p:cNvSpPr>
          <p:nvPr>
            <p:ph type="sldNum" sz="quarter" idx="12"/>
          </p:nvPr>
        </p:nvSpPr>
        <p:spPr/>
        <p:txBody>
          <a:bodyPr/>
          <a:lstStyle/>
          <a:p>
            <a:pPr>
              <a:defRPr/>
            </a:pPr>
            <a:fld id="{ABA7A6B1-FF69-4CEB-88C5-CCD874E2AE7F}" type="slidenum">
              <a:rPr lang="en-US" altLang="zh-CN">
                <a:solidFill>
                  <a:srgbClr val="2F2F2F">
                    <a:lumMod val="75000"/>
                    <a:lumOff val="25000"/>
                  </a:srgbClr>
                </a:solidFill>
              </a:rPr>
              <a:pPr>
                <a:defRPr/>
              </a:pPr>
              <a:t>22</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13274756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5" name="Rectangle 2"/>
          <p:cNvSpPr>
            <a:spLocks noGrp="1" noChangeArrowheads="1"/>
          </p:cNvSpPr>
          <p:nvPr>
            <p:ph type="title"/>
          </p:nvPr>
        </p:nvSpPr>
        <p:spPr/>
        <p:txBody>
          <a:bodyPr/>
          <a:lstStyle/>
          <a:p>
            <a:pPr eaLnBrk="1" hangingPunct="1"/>
            <a:r>
              <a:rPr lang="zh-CN" altLang="en-US" dirty="0" smtClean="0">
                <a:latin typeface="黑体" pitchFamily="2" charset="-122"/>
              </a:rPr>
              <a:t>文件逻辑结构的类型</a:t>
            </a:r>
            <a:r>
              <a:rPr lang="zh-CN" altLang="en-US" dirty="0" smtClean="0"/>
              <a:t> </a:t>
            </a:r>
          </a:p>
        </p:txBody>
      </p:sp>
      <p:sp>
        <p:nvSpPr>
          <p:cNvPr id="356356" name="Rectangle 3"/>
          <p:cNvSpPr>
            <a:spLocks noGrp="1" noChangeArrowheads="1"/>
          </p:cNvSpPr>
          <p:nvPr>
            <p:ph idx="1"/>
          </p:nvPr>
        </p:nvSpPr>
        <p:spPr>
          <a:xfrm>
            <a:off x="179512" y="1628800"/>
            <a:ext cx="8229600" cy="4781128"/>
          </a:xfrm>
        </p:spPr>
        <p:txBody>
          <a:bodyPr>
            <a:normAutofit/>
          </a:bodyPr>
          <a:lstStyle/>
          <a:p>
            <a:pPr lvl="1" eaLnBrk="1" hangingPunct="1">
              <a:spcBef>
                <a:spcPct val="0"/>
              </a:spcBef>
              <a:buFont typeface="Wingdings" pitchFamily="2" charset="2"/>
              <a:buNone/>
            </a:pPr>
            <a:r>
              <a:rPr lang="zh-CN" altLang="en-US" sz="3000" b="1" dirty="0" smtClean="0">
                <a:solidFill>
                  <a:srgbClr val="0000FF"/>
                </a:solidFill>
                <a:latin typeface="仿宋_GB2312" pitchFamily="49" charset="-122"/>
                <a:ea typeface="仿宋_GB2312" pitchFamily="49" charset="-122"/>
              </a:rPr>
              <a:t>根据用户和系统管理上的需要，可采用多种</a:t>
            </a:r>
            <a:endParaRPr lang="en-US" altLang="zh-CN" sz="3000" b="1" dirty="0" smtClean="0">
              <a:solidFill>
                <a:srgbClr val="0000FF"/>
              </a:solidFill>
              <a:latin typeface="仿宋_GB2312" pitchFamily="49" charset="-122"/>
              <a:ea typeface="仿宋_GB2312" pitchFamily="49" charset="-122"/>
            </a:endParaRPr>
          </a:p>
          <a:p>
            <a:pPr lvl="1" eaLnBrk="1" hangingPunct="1">
              <a:spcBef>
                <a:spcPct val="0"/>
              </a:spcBef>
              <a:buFont typeface="Wingdings" pitchFamily="2" charset="2"/>
              <a:buNone/>
            </a:pPr>
            <a:r>
              <a:rPr lang="zh-CN" altLang="en-US" sz="3000" b="1" dirty="0" smtClean="0">
                <a:solidFill>
                  <a:srgbClr val="0000FF"/>
                </a:solidFill>
                <a:latin typeface="仿宋_GB2312" pitchFamily="49" charset="-122"/>
                <a:ea typeface="仿宋_GB2312" pitchFamily="49" charset="-122"/>
              </a:rPr>
              <a:t>方式来组织这些记录，形成下述几种文件</a:t>
            </a:r>
            <a:r>
              <a:rPr lang="zh-CN" altLang="en-US" sz="3000" dirty="0" smtClean="0">
                <a:solidFill>
                  <a:srgbClr val="0000FF"/>
                </a:solidFill>
                <a:latin typeface="宋体" pitchFamily="2" charset="-122"/>
              </a:rPr>
              <a:t>：</a:t>
            </a:r>
            <a:endParaRPr lang="en-US" altLang="zh-CN" sz="3000" dirty="0" smtClean="0">
              <a:solidFill>
                <a:srgbClr val="0000FF"/>
              </a:solidFill>
              <a:latin typeface="宋体" pitchFamily="2" charset="-122"/>
            </a:endParaRPr>
          </a:p>
          <a:p>
            <a:pPr lvl="1" eaLnBrk="1" hangingPunct="1">
              <a:spcBef>
                <a:spcPct val="0"/>
              </a:spcBef>
              <a:buFont typeface="Wingdings" pitchFamily="2" charset="2"/>
              <a:buNone/>
            </a:pPr>
            <a:r>
              <a:rPr lang="zh-CN" altLang="en-US" sz="3000" dirty="0" smtClean="0">
                <a:solidFill>
                  <a:srgbClr val="0000FF"/>
                </a:solidFill>
              </a:rPr>
              <a:t> </a:t>
            </a:r>
          </a:p>
          <a:p>
            <a:pPr lvl="2" eaLnBrk="1" hangingPunct="1">
              <a:spcBef>
                <a:spcPct val="0"/>
              </a:spcBef>
              <a:buFont typeface="Wingdings" pitchFamily="2" charset="2"/>
              <a:buChar char="u"/>
            </a:pPr>
            <a:r>
              <a:rPr lang="zh-CN" altLang="en-US" sz="2800" dirty="0" smtClean="0">
                <a:solidFill>
                  <a:srgbClr val="FF0000"/>
                </a:solidFill>
                <a:latin typeface="Times New Roman" pitchFamily="18" charset="0"/>
                <a:ea typeface="黑体" pitchFamily="2" charset="-122"/>
              </a:rPr>
              <a:t>顺序文件</a:t>
            </a:r>
            <a:r>
              <a:rPr lang="en-US" altLang="zh-CN" sz="2800" dirty="0" smtClean="0">
                <a:latin typeface="Times New Roman" pitchFamily="18" charset="0"/>
              </a:rPr>
              <a:t>——</a:t>
            </a:r>
            <a:r>
              <a:rPr lang="zh-CN" altLang="en-US" sz="2800" dirty="0" smtClean="0">
                <a:latin typeface="宋体" pitchFamily="2" charset="-122"/>
              </a:rPr>
              <a:t>这是由一系列记录按</a:t>
            </a:r>
            <a:r>
              <a:rPr lang="zh-CN" altLang="en-US" sz="2800" dirty="0" smtClean="0">
                <a:solidFill>
                  <a:srgbClr val="FF0000"/>
                </a:solidFill>
                <a:latin typeface="宋体" pitchFamily="2" charset="-122"/>
              </a:rPr>
              <a:t>某种顺序</a:t>
            </a:r>
            <a:r>
              <a:rPr lang="zh-CN" altLang="en-US" sz="2800" dirty="0" smtClean="0">
                <a:latin typeface="宋体" pitchFamily="2" charset="-122"/>
              </a:rPr>
              <a:t>排列所形成的文件。通常是定长记录组成，也可以是变长记录的。</a:t>
            </a:r>
            <a:endParaRPr lang="en-US" altLang="zh-CN" sz="2800" dirty="0" smtClean="0">
              <a:latin typeface="宋体" pitchFamily="2" charset="-122"/>
            </a:endParaRPr>
          </a:p>
          <a:p>
            <a:pPr marL="914400" lvl="2" indent="0" eaLnBrk="1" hangingPunct="1">
              <a:spcBef>
                <a:spcPct val="0"/>
              </a:spcBef>
              <a:buNone/>
            </a:pPr>
            <a:endParaRPr lang="en-US" altLang="zh-CN" sz="2800" dirty="0" smtClean="0">
              <a:latin typeface="宋体" pitchFamily="2" charset="-122"/>
            </a:endParaRPr>
          </a:p>
          <a:p>
            <a:pPr marL="914400" lvl="2" indent="0" eaLnBrk="1" hangingPunct="1">
              <a:spcBef>
                <a:spcPct val="0"/>
              </a:spcBef>
              <a:buNone/>
            </a:pPr>
            <a:r>
              <a:rPr lang="zh-CN" altLang="en-US" sz="2800" dirty="0" smtClean="0">
                <a:latin typeface="宋体" pitchFamily="2" charset="-122"/>
              </a:rPr>
              <a:t>优点：适合批量存取记录。</a:t>
            </a:r>
            <a:endParaRPr lang="en-US" altLang="zh-CN" sz="2800" dirty="0" smtClean="0">
              <a:latin typeface="宋体" pitchFamily="2" charset="-122"/>
            </a:endParaRPr>
          </a:p>
          <a:p>
            <a:pPr marL="914400" lvl="2" indent="0" eaLnBrk="1" hangingPunct="1">
              <a:spcBef>
                <a:spcPct val="0"/>
              </a:spcBef>
              <a:buNone/>
            </a:pPr>
            <a:r>
              <a:rPr lang="zh-CN" altLang="en-US" sz="2800" dirty="0" smtClean="0">
                <a:latin typeface="宋体" pitchFamily="2" charset="-122"/>
              </a:rPr>
              <a:t>缺点：单个记录存取代价较大；</a:t>
            </a:r>
            <a:endParaRPr lang="en-US" altLang="zh-CN" sz="2800" dirty="0" smtClean="0">
              <a:latin typeface="宋体" pitchFamily="2" charset="-122"/>
            </a:endParaRPr>
          </a:p>
          <a:p>
            <a:pPr marL="914400" lvl="2" indent="0" eaLnBrk="1" hangingPunct="1">
              <a:spcBef>
                <a:spcPct val="0"/>
              </a:spcBef>
              <a:buNone/>
            </a:pPr>
            <a:r>
              <a:rPr lang="en-US" altLang="zh-CN" sz="2800" dirty="0">
                <a:latin typeface="宋体" pitchFamily="2" charset="-122"/>
              </a:rPr>
              <a:t> </a:t>
            </a:r>
            <a:r>
              <a:rPr lang="en-US" altLang="zh-CN" sz="2800" dirty="0" smtClean="0">
                <a:latin typeface="宋体" pitchFamily="2" charset="-122"/>
              </a:rPr>
              <a:t>     </a:t>
            </a:r>
            <a:r>
              <a:rPr lang="zh-CN" altLang="en-US" sz="2800" dirty="0" smtClean="0">
                <a:latin typeface="宋体" pitchFamily="2" charset="-122"/>
              </a:rPr>
              <a:t>增加、删除记录比较困难。</a:t>
            </a:r>
          </a:p>
        </p:txBody>
      </p:sp>
      <p:sp>
        <p:nvSpPr>
          <p:cNvPr id="4" name="灯片编号占位符 5"/>
          <p:cNvSpPr>
            <a:spLocks noGrp="1"/>
          </p:cNvSpPr>
          <p:nvPr>
            <p:ph type="sldNum" sz="quarter" idx="12"/>
          </p:nvPr>
        </p:nvSpPr>
        <p:spPr/>
        <p:txBody>
          <a:bodyPr/>
          <a:lstStyle/>
          <a:p>
            <a:pPr>
              <a:defRPr/>
            </a:pPr>
            <a:fld id="{B5BF9830-279D-434B-87FD-C590804051F7}" type="slidenum">
              <a:rPr lang="en-US" altLang="zh-CN"/>
              <a:pPr>
                <a:defRPr/>
              </a:pPr>
              <a:t>23</a:t>
            </a:fld>
            <a:endParaRPr lang="en-US" altLang="zh-CN"/>
          </a:p>
        </p:txBody>
      </p:sp>
    </p:spTree>
    <p:extLst>
      <p:ext uri="{BB962C8B-B14F-4D97-AF65-F5344CB8AC3E}">
        <p14:creationId xmlns:p14="http://schemas.microsoft.com/office/powerpoint/2010/main" val="16867329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5" name="Rectangle 2"/>
          <p:cNvSpPr>
            <a:spLocks noGrp="1" noChangeArrowheads="1"/>
          </p:cNvSpPr>
          <p:nvPr>
            <p:ph type="title"/>
          </p:nvPr>
        </p:nvSpPr>
        <p:spPr/>
        <p:txBody>
          <a:bodyPr/>
          <a:lstStyle/>
          <a:p>
            <a:pPr eaLnBrk="1" hangingPunct="1"/>
            <a:r>
              <a:rPr lang="zh-CN" altLang="en-US" dirty="0" smtClean="0">
                <a:latin typeface="黑体" pitchFamily="2" charset="-122"/>
              </a:rPr>
              <a:t>文件逻辑结构的类型</a:t>
            </a:r>
            <a:r>
              <a:rPr lang="zh-CN" altLang="en-US" dirty="0" smtClean="0"/>
              <a:t> </a:t>
            </a:r>
          </a:p>
        </p:txBody>
      </p:sp>
      <p:sp>
        <p:nvSpPr>
          <p:cNvPr id="356356" name="Rectangle 3"/>
          <p:cNvSpPr>
            <a:spLocks noGrp="1" noChangeArrowheads="1"/>
          </p:cNvSpPr>
          <p:nvPr>
            <p:ph idx="1"/>
          </p:nvPr>
        </p:nvSpPr>
        <p:spPr>
          <a:xfrm>
            <a:off x="179512" y="1628800"/>
            <a:ext cx="8229600" cy="4781128"/>
          </a:xfrm>
        </p:spPr>
        <p:txBody>
          <a:bodyPr>
            <a:noAutofit/>
          </a:bodyPr>
          <a:lstStyle/>
          <a:p>
            <a:pPr lvl="2" eaLnBrk="1" hangingPunct="1">
              <a:spcBef>
                <a:spcPct val="0"/>
              </a:spcBef>
              <a:buFont typeface="Wingdings" pitchFamily="2" charset="2"/>
              <a:buChar char="u"/>
            </a:pPr>
            <a:r>
              <a:rPr lang="zh-CN" altLang="en-US" sz="2800" dirty="0" smtClean="0">
                <a:solidFill>
                  <a:srgbClr val="FF0000"/>
                </a:solidFill>
                <a:latin typeface="Times New Roman" pitchFamily="18" charset="0"/>
                <a:ea typeface="黑体" pitchFamily="2" charset="-122"/>
              </a:rPr>
              <a:t>索引文件</a:t>
            </a:r>
            <a:r>
              <a:rPr lang="en-US" altLang="zh-CN" sz="2800" dirty="0" smtClean="0">
                <a:latin typeface="Times New Roman" pitchFamily="18" charset="0"/>
              </a:rPr>
              <a:t>——</a:t>
            </a:r>
            <a:r>
              <a:rPr lang="zh-CN" altLang="en-US" sz="2800" dirty="0" smtClean="0">
                <a:latin typeface="宋体" pitchFamily="2" charset="-122"/>
              </a:rPr>
              <a:t>当记录可变长时，通常按照</a:t>
            </a:r>
            <a:r>
              <a:rPr lang="zh-CN" altLang="en-US" sz="2800" dirty="0" smtClean="0">
                <a:solidFill>
                  <a:srgbClr val="FF0000"/>
                </a:solidFill>
                <a:latin typeface="宋体" pitchFamily="2" charset="-122"/>
              </a:rPr>
              <a:t>关键字</a:t>
            </a:r>
            <a:r>
              <a:rPr lang="zh-CN" altLang="en-US" sz="2800" dirty="0" smtClean="0">
                <a:latin typeface="宋体" pitchFamily="2" charset="-122"/>
              </a:rPr>
              <a:t>建立一张索引表，并为每个记录设置一个表项，以加快对记录的检索速度，实现直接存取。</a:t>
            </a:r>
            <a:r>
              <a:rPr lang="en-US" altLang="zh-CN" sz="2800" dirty="0" smtClean="0">
                <a:latin typeface="Times New Roman" pitchFamily="18" charset="0"/>
              </a:rPr>
              <a:t>——</a:t>
            </a:r>
            <a:r>
              <a:rPr lang="zh-CN" altLang="en-US" sz="2800" dirty="0" smtClean="0">
                <a:latin typeface="宋体" pitchFamily="2" charset="-122"/>
              </a:rPr>
              <a:t>定长记录也可用。</a:t>
            </a:r>
            <a:endParaRPr lang="en-US" altLang="zh-CN" sz="2800" dirty="0" smtClean="0">
              <a:latin typeface="宋体" pitchFamily="2" charset="-122"/>
            </a:endParaRPr>
          </a:p>
          <a:p>
            <a:pPr marL="914400" lvl="2" indent="0" eaLnBrk="1" hangingPunct="1">
              <a:spcBef>
                <a:spcPct val="0"/>
              </a:spcBef>
              <a:buNone/>
            </a:pPr>
            <a:r>
              <a:rPr lang="en-US" altLang="zh-CN" sz="2800" dirty="0">
                <a:latin typeface="宋体" pitchFamily="2" charset="-122"/>
              </a:rPr>
              <a:t> </a:t>
            </a:r>
            <a:r>
              <a:rPr lang="en-US" altLang="zh-CN" sz="2800" dirty="0" smtClean="0">
                <a:latin typeface="宋体" pitchFamily="2" charset="-122"/>
              </a:rPr>
              <a:t>           </a:t>
            </a:r>
            <a:r>
              <a:rPr lang="zh-CN" altLang="en-US" sz="2800" dirty="0" smtClean="0">
                <a:latin typeface="宋体" pitchFamily="2" charset="-122"/>
              </a:rPr>
              <a:t>示例见教材 图</a:t>
            </a:r>
            <a:r>
              <a:rPr lang="en-US" altLang="zh-CN" sz="2800" dirty="0" smtClean="0">
                <a:latin typeface="宋体" pitchFamily="2" charset="-122"/>
              </a:rPr>
              <a:t>7-4</a:t>
            </a:r>
            <a:r>
              <a:rPr lang="zh-CN" altLang="en-US" sz="2800" dirty="0" smtClean="0">
                <a:latin typeface="宋体" pitchFamily="2" charset="-122"/>
              </a:rPr>
              <a:t> </a:t>
            </a:r>
            <a:endParaRPr lang="en-US" altLang="zh-CN" sz="2800" dirty="0" smtClean="0">
              <a:latin typeface="宋体" pitchFamily="2" charset="-122"/>
            </a:endParaRPr>
          </a:p>
          <a:p>
            <a:pPr lvl="2" eaLnBrk="1" hangingPunct="1">
              <a:spcBef>
                <a:spcPct val="0"/>
              </a:spcBef>
              <a:buFont typeface="Wingdings" pitchFamily="2" charset="2"/>
              <a:buChar char="u"/>
            </a:pPr>
            <a:endParaRPr lang="en-US" altLang="zh-CN" sz="2800" dirty="0" smtClean="0"/>
          </a:p>
          <a:p>
            <a:pPr lvl="2" eaLnBrk="1" hangingPunct="1">
              <a:spcBef>
                <a:spcPct val="0"/>
              </a:spcBef>
              <a:buFont typeface="Wingdings" pitchFamily="2" charset="2"/>
              <a:buChar char="u"/>
            </a:pPr>
            <a:r>
              <a:rPr lang="zh-CN" altLang="en-US" sz="2800" dirty="0" smtClean="0"/>
              <a:t>优点：随机查找，提高了对文件的查找速度；</a:t>
            </a:r>
            <a:endParaRPr lang="en-US" altLang="zh-CN" sz="2800" dirty="0" smtClean="0"/>
          </a:p>
          <a:p>
            <a:pPr marL="914400" lvl="2" indent="0" eaLnBrk="1" hangingPunct="1">
              <a:spcBef>
                <a:spcPct val="0"/>
              </a:spcBef>
              <a:buNone/>
            </a:pPr>
            <a:r>
              <a:rPr lang="en-US" altLang="zh-CN" sz="2800" dirty="0"/>
              <a:t> </a:t>
            </a:r>
            <a:r>
              <a:rPr lang="en-US" altLang="zh-CN" sz="2800" dirty="0" smtClean="0"/>
              <a:t>              </a:t>
            </a:r>
            <a:r>
              <a:rPr lang="zh-CN" altLang="en-US" sz="2800" dirty="0" smtClean="0"/>
              <a:t>插入和删除记录很方便。</a:t>
            </a:r>
            <a:endParaRPr lang="en-US" altLang="zh-CN" sz="2800" dirty="0" smtClean="0"/>
          </a:p>
          <a:p>
            <a:pPr marL="914400" lvl="2" indent="0" eaLnBrk="1" hangingPunct="1">
              <a:spcBef>
                <a:spcPct val="0"/>
              </a:spcBef>
              <a:buNone/>
            </a:pPr>
            <a:r>
              <a:rPr lang="en-US" altLang="zh-CN" sz="2800"/>
              <a:t> </a:t>
            </a:r>
            <a:r>
              <a:rPr lang="en-US" altLang="zh-CN" sz="2800" smtClean="0"/>
              <a:t> </a:t>
            </a:r>
            <a:r>
              <a:rPr lang="zh-CN" altLang="en-US" sz="2800" smtClean="0"/>
              <a:t>缺点</a:t>
            </a:r>
            <a:r>
              <a:rPr lang="zh-CN" altLang="en-US" sz="2800" dirty="0" smtClean="0"/>
              <a:t>：每个记录在索引表中都有一个索引项，</a:t>
            </a:r>
            <a:endParaRPr lang="en-US" altLang="zh-CN" sz="2800" dirty="0" smtClean="0"/>
          </a:p>
          <a:p>
            <a:pPr marL="914400" lvl="2" indent="0" eaLnBrk="1" hangingPunct="1">
              <a:spcBef>
                <a:spcPct val="0"/>
              </a:spcBef>
              <a:buNone/>
            </a:pPr>
            <a:r>
              <a:rPr lang="en-US" altLang="zh-CN" sz="2800" dirty="0"/>
              <a:t> </a:t>
            </a:r>
            <a:r>
              <a:rPr lang="en-US" altLang="zh-CN" sz="2800" dirty="0" smtClean="0"/>
              <a:t>              </a:t>
            </a:r>
            <a:r>
              <a:rPr lang="zh-CN" altLang="en-US" sz="2800" dirty="0" smtClean="0"/>
              <a:t>增加了开销。 </a:t>
            </a:r>
          </a:p>
        </p:txBody>
      </p:sp>
      <p:sp>
        <p:nvSpPr>
          <p:cNvPr id="4" name="灯片编号占位符 5"/>
          <p:cNvSpPr>
            <a:spLocks noGrp="1"/>
          </p:cNvSpPr>
          <p:nvPr>
            <p:ph type="sldNum" sz="quarter" idx="12"/>
          </p:nvPr>
        </p:nvSpPr>
        <p:spPr/>
        <p:txBody>
          <a:bodyPr/>
          <a:lstStyle/>
          <a:p>
            <a:pPr>
              <a:defRPr/>
            </a:pPr>
            <a:fld id="{B5BF9830-279D-434B-87FD-C590804051F7}" type="slidenum">
              <a:rPr lang="en-US" altLang="zh-CN">
                <a:solidFill>
                  <a:srgbClr val="2F2F2F">
                    <a:lumMod val="75000"/>
                    <a:lumOff val="25000"/>
                  </a:srgbClr>
                </a:solidFill>
              </a:rPr>
              <a:pPr>
                <a:defRPr/>
              </a:pPr>
              <a:t>24</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10392587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5" name="Rectangle 3"/>
          <p:cNvSpPr>
            <a:spLocks noGrp="1" noChangeArrowheads="1"/>
          </p:cNvSpPr>
          <p:nvPr>
            <p:ph type="body" idx="1"/>
          </p:nvPr>
        </p:nvSpPr>
        <p:spPr>
          <a:xfrm>
            <a:off x="0" y="5300663"/>
            <a:ext cx="9144000" cy="476250"/>
          </a:xfrm>
        </p:spPr>
        <p:txBody>
          <a:bodyPr>
            <a:normAutofit fontScale="92500" lnSpcReduction="20000"/>
          </a:bodyPr>
          <a:lstStyle/>
          <a:p>
            <a:pPr marL="0" indent="0" algn="ctr">
              <a:buNone/>
            </a:pPr>
            <a:r>
              <a:rPr lang="zh-CN" altLang="en-US" dirty="0"/>
              <a:t>图</a:t>
            </a:r>
            <a:r>
              <a:rPr lang="en-US" altLang="zh-CN" dirty="0"/>
              <a:t>7-4  </a:t>
            </a:r>
            <a:r>
              <a:rPr lang="zh-CN" altLang="en-US" dirty="0"/>
              <a:t>具有单个和多个索引表的索引文件</a:t>
            </a:r>
          </a:p>
        </p:txBody>
      </p:sp>
      <p:pic>
        <p:nvPicPr>
          <p:cNvPr id="740356" name="Picture 4" descr="7-4"/>
          <p:cNvPicPr>
            <a:picLocks noChangeAspect="1" noChangeArrowheads="1"/>
          </p:cNvPicPr>
          <p:nvPr/>
        </p:nvPicPr>
        <p:blipFill rotWithShape="1">
          <a:blip r:embed="rId2">
            <a:extLst>
              <a:ext uri="{28A0092B-C50C-407E-A947-70E740481C1C}">
                <a14:useLocalDpi xmlns:a14="http://schemas.microsoft.com/office/drawing/2010/main" val="0"/>
              </a:ext>
            </a:extLst>
          </a:blip>
          <a:srcRect r="43985"/>
          <a:stretch/>
        </p:blipFill>
        <p:spPr bwMode="auto">
          <a:xfrm>
            <a:off x="1475656" y="764704"/>
            <a:ext cx="6408712" cy="4423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90866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5" name="Rectangle 2"/>
          <p:cNvSpPr>
            <a:spLocks noGrp="1" noChangeArrowheads="1"/>
          </p:cNvSpPr>
          <p:nvPr>
            <p:ph type="title"/>
          </p:nvPr>
        </p:nvSpPr>
        <p:spPr/>
        <p:txBody>
          <a:bodyPr/>
          <a:lstStyle/>
          <a:p>
            <a:pPr eaLnBrk="1" hangingPunct="1"/>
            <a:r>
              <a:rPr lang="zh-CN" altLang="en-US" dirty="0" smtClean="0">
                <a:latin typeface="黑体" pitchFamily="2" charset="-122"/>
              </a:rPr>
              <a:t>文件逻辑结构的类型</a:t>
            </a:r>
            <a:r>
              <a:rPr lang="zh-CN" altLang="en-US" dirty="0" smtClean="0"/>
              <a:t> </a:t>
            </a:r>
          </a:p>
        </p:txBody>
      </p:sp>
      <p:sp>
        <p:nvSpPr>
          <p:cNvPr id="356356" name="Rectangle 3"/>
          <p:cNvSpPr>
            <a:spLocks noGrp="1" noChangeArrowheads="1"/>
          </p:cNvSpPr>
          <p:nvPr>
            <p:ph idx="1"/>
          </p:nvPr>
        </p:nvSpPr>
        <p:spPr>
          <a:xfrm>
            <a:off x="179512" y="1628800"/>
            <a:ext cx="8229600" cy="4781128"/>
          </a:xfrm>
        </p:spPr>
        <p:txBody>
          <a:bodyPr>
            <a:normAutofit/>
          </a:bodyPr>
          <a:lstStyle/>
          <a:p>
            <a:pPr lvl="2" eaLnBrk="1" hangingPunct="1">
              <a:spcBef>
                <a:spcPct val="0"/>
              </a:spcBef>
              <a:buFont typeface="Wingdings" pitchFamily="2" charset="2"/>
              <a:buChar char="u"/>
            </a:pPr>
            <a:r>
              <a:rPr lang="zh-CN" altLang="en-US" sz="2800" dirty="0" smtClean="0">
                <a:solidFill>
                  <a:srgbClr val="FF0000"/>
                </a:solidFill>
                <a:latin typeface="Times New Roman" pitchFamily="18" charset="0"/>
                <a:ea typeface="黑体" pitchFamily="2" charset="-122"/>
              </a:rPr>
              <a:t>索引顺序文件</a:t>
            </a:r>
            <a:r>
              <a:rPr lang="en-US" altLang="zh-CN" sz="2800" dirty="0" smtClean="0">
                <a:latin typeface="Times New Roman" pitchFamily="18" charset="0"/>
              </a:rPr>
              <a:t>——</a:t>
            </a:r>
            <a:r>
              <a:rPr lang="zh-CN" altLang="en-US" sz="2800" dirty="0" smtClean="0">
                <a:latin typeface="Times New Roman" pitchFamily="18" charset="0"/>
              </a:rPr>
              <a:t>把文件中所有记录分组，然后</a:t>
            </a:r>
            <a:r>
              <a:rPr lang="zh-CN" altLang="en-US" sz="2800" dirty="0" smtClean="0">
                <a:latin typeface="宋体" pitchFamily="2" charset="-122"/>
              </a:rPr>
              <a:t>为文件建立一张索引表，为每一组记录中的第一个记录设置一个表项。</a:t>
            </a:r>
            <a:endParaRPr lang="en-US" altLang="zh-CN" sz="2800" dirty="0" smtClean="0">
              <a:latin typeface="宋体" pitchFamily="2" charset="-122"/>
            </a:endParaRPr>
          </a:p>
          <a:p>
            <a:pPr lvl="2" eaLnBrk="1" hangingPunct="1">
              <a:spcBef>
                <a:spcPct val="0"/>
              </a:spcBef>
              <a:buFont typeface="Wingdings" pitchFamily="2" charset="2"/>
              <a:buChar char="u"/>
            </a:pPr>
            <a:r>
              <a:rPr lang="zh-CN" altLang="en-US" sz="2800" dirty="0" smtClean="0">
                <a:latin typeface="宋体" pitchFamily="2" charset="-122"/>
              </a:rPr>
              <a:t>结合了顺序文件和索引文件的优点。</a:t>
            </a:r>
            <a:endParaRPr lang="en-US" altLang="zh-CN" sz="2800" dirty="0" smtClean="0">
              <a:latin typeface="宋体" pitchFamily="2" charset="-122"/>
            </a:endParaRPr>
          </a:p>
          <a:p>
            <a:pPr marL="914400" lvl="2" indent="0" eaLnBrk="1" hangingPunct="1">
              <a:spcBef>
                <a:spcPct val="0"/>
              </a:spcBef>
              <a:buNone/>
            </a:pPr>
            <a:r>
              <a:rPr lang="en-US" altLang="zh-CN" sz="2800" dirty="0" smtClean="0">
                <a:latin typeface="宋体" pitchFamily="2" charset="-122"/>
              </a:rPr>
              <a:t>            </a:t>
            </a:r>
            <a:r>
              <a:rPr lang="zh-CN" altLang="en-US" sz="2800" dirty="0" smtClean="0">
                <a:latin typeface="宋体" pitchFamily="2" charset="-122"/>
              </a:rPr>
              <a:t>示例见教材  图</a:t>
            </a:r>
            <a:r>
              <a:rPr lang="en-US" altLang="zh-CN" sz="2800" dirty="0" smtClean="0">
                <a:latin typeface="宋体" pitchFamily="2" charset="-122"/>
              </a:rPr>
              <a:t>7-5</a:t>
            </a:r>
            <a:endParaRPr lang="en-US" altLang="zh-CN" sz="2800" dirty="0">
              <a:latin typeface="宋体" pitchFamily="2" charset="-122"/>
            </a:endParaRPr>
          </a:p>
          <a:p>
            <a:pPr lvl="2" eaLnBrk="1" hangingPunct="1">
              <a:spcBef>
                <a:spcPct val="0"/>
              </a:spcBef>
              <a:buFont typeface="Wingdings" pitchFamily="2" charset="2"/>
              <a:buChar char="u"/>
            </a:pPr>
            <a:endParaRPr lang="en-US" altLang="zh-CN" sz="2800" dirty="0" smtClean="0">
              <a:latin typeface="宋体" pitchFamily="2" charset="-122"/>
            </a:endParaRPr>
          </a:p>
          <a:p>
            <a:pPr lvl="2" eaLnBrk="1" hangingPunct="1">
              <a:spcBef>
                <a:spcPct val="0"/>
              </a:spcBef>
              <a:buFont typeface="Wingdings" pitchFamily="2" charset="2"/>
              <a:buChar char="u"/>
            </a:pPr>
            <a:r>
              <a:rPr lang="zh-CN" altLang="en-US" sz="2800" dirty="0">
                <a:latin typeface="宋体" pitchFamily="2" charset="-122"/>
              </a:rPr>
              <a:t>克服</a:t>
            </a:r>
            <a:r>
              <a:rPr lang="zh-CN" altLang="en-US" sz="2800" dirty="0" smtClean="0">
                <a:latin typeface="宋体" pitchFamily="2" charset="-122"/>
              </a:rPr>
              <a:t>了变长记录的顺序文件不能随机访问、不便于记录的增加与删除的缺点。</a:t>
            </a:r>
            <a:endParaRPr lang="en-US" altLang="zh-CN" sz="2800" dirty="0" smtClean="0">
              <a:latin typeface="宋体" pitchFamily="2" charset="-122"/>
            </a:endParaRPr>
          </a:p>
          <a:p>
            <a:pPr lvl="2" eaLnBrk="1" hangingPunct="1">
              <a:spcBef>
                <a:spcPct val="0"/>
              </a:spcBef>
              <a:buFont typeface="Wingdings" pitchFamily="2" charset="2"/>
              <a:buChar char="u"/>
            </a:pPr>
            <a:r>
              <a:rPr lang="zh-CN" altLang="en-US" sz="2800" dirty="0" smtClean="0">
                <a:latin typeface="宋体" pitchFamily="2" charset="-122"/>
              </a:rPr>
              <a:t>保留了顺序文件的关键特征。</a:t>
            </a:r>
            <a:endParaRPr lang="en-US" altLang="zh-CN" sz="2800" dirty="0" smtClean="0">
              <a:latin typeface="宋体" pitchFamily="2" charset="-122"/>
            </a:endParaRPr>
          </a:p>
          <a:p>
            <a:pPr lvl="2" eaLnBrk="1" hangingPunct="1">
              <a:spcBef>
                <a:spcPct val="0"/>
              </a:spcBef>
              <a:buFont typeface="Wingdings" pitchFamily="2" charset="2"/>
              <a:buChar char="u"/>
            </a:pPr>
            <a:r>
              <a:rPr lang="zh-CN" altLang="en-US" sz="2800" dirty="0" smtClean="0">
                <a:latin typeface="宋体" pitchFamily="2" charset="-122"/>
              </a:rPr>
              <a:t>付出的代价较小。</a:t>
            </a:r>
            <a:endParaRPr lang="zh-CN" altLang="en-US" sz="2800" dirty="0" smtClean="0"/>
          </a:p>
        </p:txBody>
      </p:sp>
      <p:sp>
        <p:nvSpPr>
          <p:cNvPr id="4" name="灯片编号占位符 5"/>
          <p:cNvSpPr>
            <a:spLocks noGrp="1"/>
          </p:cNvSpPr>
          <p:nvPr>
            <p:ph type="sldNum" sz="quarter" idx="12"/>
          </p:nvPr>
        </p:nvSpPr>
        <p:spPr/>
        <p:txBody>
          <a:bodyPr/>
          <a:lstStyle/>
          <a:p>
            <a:pPr>
              <a:defRPr/>
            </a:pPr>
            <a:fld id="{B5BF9830-279D-434B-87FD-C590804051F7}" type="slidenum">
              <a:rPr lang="en-US" altLang="zh-CN">
                <a:solidFill>
                  <a:srgbClr val="2F2F2F">
                    <a:lumMod val="75000"/>
                    <a:lumOff val="25000"/>
                  </a:srgbClr>
                </a:solidFill>
              </a:rPr>
              <a:pPr>
                <a:defRPr/>
              </a:pPr>
              <a:t>26</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18873310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1" name="Rectangle 3"/>
          <p:cNvSpPr>
            <a:spLocks noGrp="1" noChangeArrowheads="1"/>
          </p:cNvSpPr>
          <p:nvPr>
            <p:ph type="body" idx="1"/>
          </p:nvPr>
        </p:nvSpPr>
        <p:spPr>
          <a:xfrm>
            <a:off x="0" y="5084763"/>
            <a:ext cx="9144000" cy="476250"/>
          </a:xfrm>
        </p:spPr>
        <p:txBody>
          <a:bodyPr>
            <a:normAutofit fontScale="92500" lnSpcReduction="20000"/>
          </a:bodyPr>
          <a:lstStyle/>
          <a:p>
            <a:pPr marL="0" indent="0" algn="ctr">
              <a:buNone/>
            </a:pPr>
            <a:r>
              <a:rPr lang="zh-CN" altLang="en-US" dirty="0"/>
              <a:t>图</a:t>
            </a:r>
            <a:r>
              <a:rPr lang="en-US" altLang="zh-CN" dirty="0"/>
              <a:t>7-5  </a:t>
            </a:r>
            <a:r>
              <a:rPr lang="zh-CN" altLang="en-US" dirty="0"/>
              <a:t>索引顺序文件</a:t>
            </a:r>
          </a:p>
        </p:txBody>
      </p:sp>
      <p:pic>
        <p:nvPicPr>
          <p:cNvPr id="744452" name="Picture 4" descr="7-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766" y="1484784"/>
            <a:ext cx="8531234" cy="3456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65949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5" name="Rectangle 2"/>
          <p:cNvSpPr>
            <a:spLocks noGrp="1" noChangeArrowheads="1"/>
          </p:cNvSpPr>
          <p:nvPr>
            <p:ph type="title"/>
          </p:nvPr>
        </p:nvSpPr>
        <p:spPr/>
        <p:txBody>
          <a:bodyPr/>
          <a:lstStyle/>
          <a:p>
            <a:pPr eaLnBrk="1" hangingPunct="1"/>
            <a:r>
              <a:rPr lang="zh-CN" altLang="en-US" dirty="0" smtClean="0">
                <a:latin typeface="黑体" pitchFamily="2" charset="-122"/>
              </a:rPr>
              <a:t>文件逻辑结构的类型</a:t>
            </a:r>
            <a:r>
              <a:rPr lang="zh-CN" altLang="en-US" dirty="0" smtClean="0"/>
              <a:t> </a:t>
            </a:r>
          </a:p>
        </p:txBody>
      </p:sp>
      <p:sp>
        <p:nvSpPr>
          <p:cNvPr id="356356" name="Rectangle 3"/>
          <p:cNvSpPr>
            <a:spLocks noGrp="1" noChangeArrowheads="1"/>
          </p:cNvSpPr>
          <p:nvPr>
            <p:ph idx="1"/>
          </p:nvPr>
        </p:nvSpPr>
        <p:spPr>
          <a:xfrm>
            <a:off x="179512" y="1772816"/>
            <a:ext cx="8229600" cy="4781128"/>
          </a:xfrm>
        </p:spPr>
        <p:txBody>
          <a:bodyPr>
            <a:normAutofit/>
          </a:bodyPr>
          <a:lstStyle/>
          <a:p>
            <a:pPr lvl="2" eaLnBrk="1" hangingPunct="1">
              <a:spcBef>
                <a:spcPct val="0"/>
              </a:spcBef>
              <a:buFont typeface="Wingdings" pitchFamily="2" charset="2"/>
              <a:buChar char="u"/>
            </a:pPr>
            <a:r>
              <a:rPr lang="zh-CN" altLang="en-US" sz="3200" dirty="0" smtClean="0">
                <a:solidFill>
                  <a:srgbClr val="FF0000"/>
                </a:solidFill>
                <a:latin typeface="Times New Roman" pitchFamily="18" charset="0"/>
              </a:rPr>
              <a:t>哈希文件</a:t>
            </a:r>
            <a:r>
              <a:rPr lang="en-US" altLang="zh-CN" sz="3200" dirty="0" smtClean="0">
                <a:latin typeface="Times New Roman" pitchFamily="18" charset="0"/>
              </a:rPr>
              <a:t>——</a:t>
            </a:r>
            <a:r>
              <a:rPr lang="zh-CN" altLang="en-US" sz="3200" dirty="0" smtClean="0">
                <a:latin typeface="Times New Roman" pitchFamily="18" charset="0"/>
              </a:rPr>
              <a:t>利用</a:t>
            </a:r>
            <a:r>
              <a:rPr lang="en-US" altLang="zh-CN" sz="3200" dirty="0" smtClean="0">
                <a:latin typeface="Times New Roman" pitchFamily="18" charset="0"/>
              </a:rPr>
              <a:t>Hash</a:t>
            </a:r>
            <a:r>
              <a:rPr lang="zh-CN" altLang="en-US" sz="3200" dirty="0" smtClean="0">
                <a:latin typeface="Times New Roman" pitchFamily="18" charset="0"/>
              </a:rPr>
              <a:t>函数把记录的关键字转换为相应记录的地址</a:t>
            </a:r>
            <a:r>
              <a:rPr lang="zh-CN" altLang="en-US" sz="3200" dirty="0" smtClean="0">
                <a:latin typeface="宋体" pitchFamily="2" charset="-122"/>
              </a:rPr>
              <a:t>。该地址通常是指向某一目录表相应表目的指针，表目的内容是相应记录所在的物理块。</a:t>
            </a:r>
            <a:endParaRPr lang="en-US" altLang="zh-CN" sz="3200" dirty="0" smtClean="0">
              <a:latin typeface="宋体" pitchFamily="2" charset="-122"/>
            </a:endParaRPr>
          </a:p>
          <a:p>
            <a:pPr marL="914400" lvl="2" indent="0" eaLnBrk="1" hangingPunct="1">
              <a:spcBef>
                <a:spcPct val="0"/>
              </a:spcBef>
              <a:buNone/>
            </a:pPr>
            <a:r>
              <a:rPr lang="zh-CN" altLang="en-US" sz="3200" dirty="0" smtClean="0">
                <a:latin typeface="宋体" pitchFamily="2" charset="-122"/>
              </a:rPr>
              <a:t>         示例见教材  图</a:t>
            </a:r>
            <a:r>
              <a:rPr lang="en-US" altLang="zh-CN" sz="3200" dirty="0" smtClean="0">
                <a:latin typeface="宋体" pitchFamily="2" charset="-122"/>
              </a:rPr>
              <a:t>7-6</a:t>
            </a:r>
          </a:p>
          <a:p>
            <a:pPr marL="914400" lvl="2" indent="0" eaLnBrk="1" hangingPunct="1">
              <a:spcBef>
                <a:spcPct val="0"/>
              </a:spcBef>
              <a:buNone/>
            </a:pPr>
            <a:endParaRPr lang="en-US" altLang="zh-CN" sz="3200" dirty="0">
              <a:latin typeface="宋体" pitchFamily="2" charset="-122"/>
            </a:endParaRPr>
          </a:p>
          <a:p>
            <a:pPr marL="914400" lvl="2" indent="0" eaLnBrk="1" hangingPunct="1">
              <a:spcBef>
                <a:spcPct val="0"/>
              </a:spcBef>
              <a:buNone/>
            </a:pPr>
            <a:endParaRPr lang="en-US" altLang="zh-CN" sz="3200" dirty="0">
              <a:latin typeface="宋体" pitchFamily="2" charset="-122"/>
            </a:endParaRPr>
          </a:p>
          <a:p>
            <a:pPr lvl="2" eaLnBrk="1" hangingPunct="1">
              <a:spcBef>
                <a:spcPct val="0"/>
              </a:spcBef>
              <a:buFont typeface="Wingdings" pitchFamily="2" charset="2"/>
              <a:buChar char="u"/>
            </a:pPr>
            <a:r>
              <a:rPr lang="zh-CN" altLang="en-US" sz="3200" dirty="0" smtClean="0">
                <a:latin typeface="宋体" pitchFamily="2" charset="-122"/>
              </a:rPr>
              <a:t>是一种应用广泛的直接文件。</a:t>
            </a:r>
            <a:endParaRPr lang="en-US" altLang="zh-CN" sz="3200" dirty="0" smtClean="0">
              <a:latin typeface="宋体" pitchFamily="2" charset="-122"/>
            </a:endParaRPr>
          </a:p>
        </p:txBody>
      </p:sp>
      <p:sp>
        <p:nvSpPr>
          <p:cNvPr id="4" name="灯片编号占位符 5"/>
          <p:cNvSpPr>
            <a:spLocks noGrp="1"/>
          </p:cNvSpPr>
          <p:nvPr>
            <p:ph type="sldNum" sz="quarter" idx="12"/>
          </p:nvPr>
        </p:nvSpPr>
        <p:spPr/>
        <p:txBody>
          <a:bodyPr/>
          <a:lstStyle/>
          <a:p>
            <a:pPr>
              <a:defRPr/>
            </a:pPr>
            <a:fld id="{B5BF9830-279D-434B-87FD-C590804051F7}" type="slidenum">
              <a:rPr lang="en-US" altLang="zh-CN">
                <a:solidFill>
                  <a:srgbClr val="2F2F2F">
                    <a:lumMod val="75000"/>
                    <a:lumOff val="25000"/>
                  </a:srgbClr>
                </a:solidFill>
              </a:rPr>
              <a:pPr>
                <a:defRPr/>
              </a:pPr>
              <a:t>28</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10392587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7" name="Rectangle 3"/>
          <p:cNvSpPr>
            <a:spLocks noGrp="1" noChangeArrowheads="1"/>
          </p:cNvSpPr>
          <p:nvPr>
            <p:ph type="body" idx="1"/>
          </p:nvPr>
        </p:nvSpPr>
        <p:spPr>
          <a:xfrm>
            <a:off x="0" y="5661025"/>
            <a:ext cx="9144000" cy="476250"/>
          </a:xfrm>
        </p:spPr>
        <p:txBody>
          <a:bodyPr>
            <a:normAutofit fontScale="92500" lnSpcReduction="20000"/>
          </a:bodyPr>
          <a:lstStyle/>
          <a:p>
            <a:pPr marL="0" indent="0" algn="ctr">
              <a:buNone/>
            </a:pPr>
            <a:r>
              <a:rPr lang="zh-CN" altLang="en-US" dirty="0"/>
              <a:t>图</a:t>
            </a:r>
            <a:r>
              <a:rPr lang="en-US" altLang="zh-CN" dirty="0"/>
              <a:t>7-6</a:t>
            </a:r>
            <a:r>
              <a:rPr lang="zh-CN" altLang="en-US" dirty="0"/>
              <a:t>　</a:t>
            </a:r>
            <a:r>
              <a:rPr lang="en-US" altLang="zh-CN" dirty="0"/>
              <a:t>Hash</a:t>
            </a:r>
            <a:r>
              <a:rPr lang="zh-CN" altLang="en-US" dirty="0"/>
              <a:t>文件的逻辑结构</a:t>
            </a:r>
          </a:p>
        </p:txBody>
      </p:sp>
      <p:pic>
        <p:nvPicPr>
          <p:cNvPr id="748548" name="Picture 4" descr="7-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1" y="764703"/>
            <a:ext cx="8253301" cy="4896321"/>
          </a:xfrm>
          <a:prstGeom prst="rect">
            <a:avLst/>
          </a:prstGeom>
          <a:noFill/>
          <a:extLst>
            <a:ext uri="{909E8E84-426E-40DD-AFC4-6F175D3DCCD1}">
              <a14:hiddenFill xmlns:a14="http://schemas.microsoft.com/office/drawing/2010/main">
                <a:solidFill>
                  <a:srgbClr val="FFFFFF"/>
                </a:solidFill>
              </a14:hiddenFill>
            </a:ext>
          </a:extLst>
        </p:spPr>
      </p:pic>
      <p:sp>
        <p:nvSpPr>
          <p:cNvPr id="748549" name="AutoShape 5">
            <a:hlinkClick r:id="" action="ppaction://hlinkshowjump?jump=firstslide" highlightClick="1"/>
          </p:cNvPr>
          <p:cNvSpPr>
            <a:spLocks noChangeArrowheads="1"/>
          </p:cNvSpPr>
          <p:nvPr/>
        </p:nvSpPr>
        <p:spPr bwMode="auto">
          <a:xfrm>
            <a:off x="8591550" y="6540500"/>
            <a:ext cx="527050" cy="304800"/>
          </a:xfrm>
          <a:prstGeom prst="actionButtonBackPrevious">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8457328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600" dirty="0"/>
              <a:t>7.1.1  </a:t>
            </a:r>
            <a:r>
              <a:rPr lang="zh-CN" altLang="en-US" sz="3600" dirty="0"/>
              <a:t>数据项、记录和文件</a:t>
            </a:r>
          </a:p>
        </p:txBody>
      </p:sp>
      <p:sp>
        <p:nvSpPr>
          <p:cNvPr id="3" name="内容占位符 2"/>
          <p:cNvSpPr>
            <a:spLocks noGrp="1"/>
          </p:cNvSpPr>
          <p:nvPr>
            <p:ph idx="1"/>
          </p:nvPr>
        </p:nvSpPr>
        <p:spPr/>
        <p:txBody>
          <a:bodyPr>
            <a:normAutofit fontScale="92500" lnSpcReduction="20000"/>
          </a:bodyPr>
          <a:lstStyle/>
          <a:p>
            <a:r>
              <a:rPr lang="zh-CN" altLang="en-US" sz="3500" dirty="0" smtClean="0"/>
              <a:t>数据项</a:t>
            </a:r>
            <a:r>
              <a:rPr lang="zh-CN" altLang="en-US" dirty="0"/>
              <a:t/>
            </a:r>
            <a:br>
              <a:rPr lang="zh-CN" altLang="en-US" dirty="0"/>
            </a:br>
            <a:r>
              <a:rPr lang="zh-CN" altLang="en-US" dirty="0"/>
              <a:t>　　在文件系统中，数据项是最低级的数据组织形式，可把它分成以下两种类型</a:t>
            </a:r>
            <a:r>
              <a:rPr lang="zh-CN" altLang="en-US" dirty="0" smtClean="0"/>
              <a:t>：</a:t>
            </a:r>
            <a:endParaRPr lang="en-US" altLang="zh-CN" dirty="0" smtClean="0"/>
          </a:p>
          <a:p>
            <a:pPr lvl="1"/>
            <a:r>
              <a:rPr lang="zh-CN" altLang="en-US" sz="3000" dirty="0"/>
              <a:t>基本数据项</a:t>
            </a:r>
            <a:r>
              <a:rPr lang="zh-CN" altLang="en-US" sz="3000" dirty="0" smtClean="0"/>
              <a:t>。</a:t>
            </a:r>
            <a:endParaRPr lang="en-US" altLang="zh-CN" sz="3000" dirty="0" smtClean="0"/>
          </a:p>
          <a:p>
            <a:pPr lvl="1"/>
            <a:r>
              <a:rPr lang="zh-CN" altLang="en-US" sz="3000" dirty="0"/>
              <a:t>组合数据项。 </a:t>
            </a:r>
            <a:endParaRPr lang="en-US" altLang="zh-CN" sz="3000" dirty="0" smtClean="0"/>
          </a:p>
          <a:p>
            <a:r>
              <a:rPr lang="zh-CN" altLang="en-US" sz="3500" dirty="0" smtClean="0"/>
              <a:t>记录</a:t>
            </a:r>
            <a:endParaRPr lang="en-US" altLang="zh-CN" sz="3500" dirty="0" smtClean="0"/>
          </a:p>
          <a:p>
            <a:pPr lvl="1"/>
            <a:r>
              <a:rPr lang="zh-CN" altLang="en-US" sz="3000" dirty="0" smtClean="0"/>
              <a:t>记录</a:t>
            </a:r>
            <a:r>
              <a:rPr lang="zh-CN" altLang="en-US" sz="3000" dirty="0"/>
              <a:t>是一组相关数据项的集合，用于描述一个对象在某方面的属性</a:t>
            </a:r>
            <a:r>
              <a:rPr lang="zh-CN" altLang="en-US" sz="3000" dirty="0" smtClean="0"/>
              <a:t>。</a:t>
            </a:r>
            <a:endParaRPr lang="en-US" altLang="zh-CN" sz="3000" dirty="0" smtClean="0"/>
          </a:p>
          <a:p>
            <a:pPr lvl="1"/>
            <a:r>
              <a:rPr lang="zh-CN" altLang="en-US" sz="3000" dirty="0" smtClean="0"/>
              <a:t>一</a:t>
            </a:r>
            <a:r>
              <a:rPr lang="zh-CN" altLang="en-US" sz="3000" dirty="0"/>
              <a:t>个记录应包含哪些数据项，取决于需要描述对象的哪个方面。由于对象所处的环境不同可把他作为不同的对象</a:t>
            </a:r>
            <a:r>
              <a:rPr lang="zh-CN" altLang="en-US" sz="3000" dirty="0" smtClean="0"/>
              <a:t>。</a:t>
            </a:r>
            <a:endParaRPr lang="zh-CN" altLang="en-US" sz="3000" dirty="0"/>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pPr>
                <a:defRPr/>
              </a:pPr>
              <a:t>3</a:t>
            </a:fld>
            <a:endParaRPr lang="en-US" altLang="zh-CN"/>
          </a:p>
        </p:txBody>
      </p:sp>
    </p:spTree>
    <p:extLst>
      <p:ext uri="{BB962C8B-B14F-4D97-AF65-F5344CB8AC3E}">
        <p14:creationId xmlns:p14="http://schemas.microsoft.com/office/powerpoint/2010/main" val="28109362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1715" name="Rectangle 2"/>
          <p:cNvSpPr>
            <a:spLocks noGrp="1" noChangeArrowheads="1"/>
          </p:cNvSpPr>
          <p:nvPr>
            <p:ph type="title"/>
          </p:nvPr>
        </p:nvSpPr>
        <p:spPr/>
        <p:txBody>
          <a:bodyPr/>
          <a:lstStyle/>
          <a:p>
            <a:pPr eaLnBrk="1" hangingPunct="1"/>
            <a:r>
              <a:rPr lang="en-US" altLang="zh-CN" dirty="0" smtClean="0"/>
              <a:t>7.3  </a:t>
            </a:r>
            <a:r>
              <a:rPr lang="zh-CN" altLang="en-US" dirty="0" smtClean="0"/>
              <a:t>文件</a:t>
            </a:r>
            <a:r>
              <a:rPr lang="zh-CN" altLang="en-US" dirty="0" smtClean="0">
                <a:latin typeface="黑体" pitchFamily="2" charset="-122"/>
              </a:rPr>
              <a:t>目录</a:t>
            </a:r>
            <a:r>
              <a:rPr lang="zh-CN" altLang="en-US" dirty="0" smtClean="0"/>
              <a:t> </a:t>
            </a:r>
          </a:p>
        </p:txBody>
      </p:sp>
      <p:sp>
        <p:nvSpPr>
          <p:cNvPr id="478211" name="Rectangle 3"/>
          <p:cNvSpPr>
            <a:spLocks noGrp="1" noChangeArrowheads="1"/>
          </p:cNvSpPr>
          <p:nvPr>
            <p:ph idx="1"/>
          </p:nvPr>
        </p:nvSpPr>
        <p:spPr>
          <a:xfrm>
            <a:off x="467544" y="1916832"/>
            <a:ext cx="8488363" cy="3473450"/>
          </a:xfrm>
        </p:spPr>
        <p:txBody>
          <a:bodyPr/>
          <a:lstStyle/>
          <a:p>
            <a:pPr eaLnBrk="1" hangingPunct="1">
              <a:buFont typeface="Wingdings" pitchFamily="2" charset="2"/>
              <a:buNone/>
            </a:pPr>
            <a:r>
              <a:rPr lang="zh-CN" altLang="en-US" sz="3600" dirty="0" smtClean="0">
                <a:latin typeface="Times New Roman" pitchFamily="18" charset="0"/>
                <a:ea typeface="黑体" pitchFamily="2" charset="-122"/>
              </a:rPr>
              <a:t>对目录管理的要求</a:t>
            </a:r>
            <a:r>
              <a:rPr lang="zh-CN" altLang="en-US" dirty="0" smtClean="0">
                <a:latin typeface="Times New Roman" pitchFamily="18" charset="0"/>
                <a:ea typeface="黑体" pitchFamily="2" charset="-122"/>
              </a:rPr>
              <a:t>：</a:t>
            </a:r>
            <a:r>
              <a:rPr lang="zh-CN" altLang="en-US" dirty="0" smtClean="0"/>
              <a:t> </a:t>
            </a:r>
          </a:p>
          <a:p>
            <a:pPr lvl="1" eaLnBrk="1" hangingPunct="1">
              <a:buFont typeface="Wingdings" pitchFamily="2" charset="2"/>
              <a:buChar char="u"/>
            </a:pPr>
            <a:r>
              <a:rPr lang="zh-CN" altLang="en-US" sz="3200" dirty="0" smtClean="0">
                <a:latin typeface="宋体" pitchFamily="2" charset="-122"/>
              </a:rPr>
              <a:t>实现</a:t>
            </a:r>
            <a:r>
              <a:rPr lang="zh-CN" altLang="en-US" sz="3200" dirty="0" smtClean="0">
                <a:latin typeface="Times New Roman" pitchFamily="18" charset="0"/>
              </a:rPr>
              <a:t>“</a:t>
            </a:r>
            <a:r>
              <a:rPr lang="zh-CN" altLang="en-US" sz="3200" dirty="0" smtClean="0">
                <a:latin typeface="宋体" pitchFamily="2" charset="-122"/>
              </a:rPr>
              <a:t>按名存取</a:t>
            </a:r>
            <a:r>
              <a:rPr lang="zh-CN" altLang="en-US" sz="3200" dirty="0" smtClean="0">
                <a:latin typeface="Times New Roman" pitchFamily="18" charset="0"/>
              </a:rPr>
              <a:t>”</a:t>
            </a:r>
            <a:r>
              <a:rPr lang="zh-CN" altLang="en-US" sz="3200" dirty="0" smtClean="0"/>
              <a:t> </a:t>
            </a:r>
          </a:p>
          <a:p>
            <a:pPr lvl="1" eaLnBrk="1" hangingPunct="1">
              <a:buFont typeface="Wingdings" pitchFamily="2" charset="2"/>
              <a:buChar char="u"/>
            </a:pPr>
            <a:r>
              <a:rPr lang="zh-CN" altLang="en-US" sz="3200" dirty="0" smtClean="0">
                <a:latin typeface="宋体" pitchFamily="2" charset="-122"/>
              </a:rPr>
              <a:t>提高对目录的检索速度</a:t>
            </a:r>
            <a:r>
              <a:rPr lang="zh-CN" altLang="en-US" sz="3200" dirty="0" smtClean="0"/>
              <a:t> </a:t>
            </a:r>
          </a:p>
          <a:p>
            <a:pPr lvl="1" eaLnBrk="1" hangingPunct="1">
              <a:buFont typeface="Wingdings" pitchFamily="2" charset="2"/>
              <a:buChar char="u"/>
            </a:pPr>
            <a:r>
              <a:rPr lang="zh-CN" altLang="en-US" sz="3200" dirty="0" smtClean="0">
                <a:latin typeface="宋体" pitchFamily="2" charset="-122"/>
              </a:rPr>
              <a:t>文件共享</a:t>
            </a:r>
            <a:r>
              <a:rPr lang="zh-CN" altLang="en-US" sz="3200" dirty="0" smtClean="0"/>
              <a:t> </a:t>
            </a:r>
          </a:p>
          <a:p>
            <a:pPr lvl="1" eaLnBrk="1" hangingPunct="1">
              <a:buFont typeface="Wingdings" pitchFamily="2" charset="2"/>
              <a:buChar char="u"/>
            </a:pPr>
            <a:r>
              <a:rPr lang="zh-CN" altLang="en-US" sz="3200" dirty="0" smtClean="0">
                <a:latin typeface="宋体" pitchFamily="2" charset="-122"/>
              </a:rPr>
              <a:t>允许文件重名</a:t>
            </a:r>
            <a:r>
              <a:rPr lang="zh-CN" altLang="en-US" dirty="0" smtClean="0"/>
              <a:t> </a:t>
            </a:r>
          </a:p>
        </p:txBody>
      </p:sp>
      <p:sp>
        <p:nvSpPr>
          <p:cNvPr id="4" name="灯片编号占位符 5"/>
          <p:cNvSpPr>
            <a:spLocks noGrp="1"/>
          </p:cNvSpPr>
          <p:nvPr>
            <p:ph type="sldNum" sz="quarter" idx="12"/>
          </p:nvPr>
        </p:nvSpPr>
        <p:spPr/>
        <p:txBody>
          <a:bodyPr/>
          <a:lstStyle/>
          <a:p>
            <a:pPr>
              <a:defRPr/>
            </a:pPr>
            <a:fld id="{BE18B2A0-55C9-45A0-A2CC-2A53C244CBA9}" type="slidenum">
              <a:rPr lang="en-US" altLang="zh-CN"/>
              <a:pPr>
                <a:defRPr/>
              </a:pPr>
              <a:t>30</a:t>
            </a:fld>
            <a:endParaRPr lang="en-US" altLang="zh-CN"/>
          </a:p>
        </p:txBody>
      </p:sp>
    </p:spTree>
    <p:extLst>
      <p:ext uri="{BB962C8B-B14F-4D97-AF65-F5344CB8AC3E}">
        <p14:creationId xmlns:p14="http://schemas.microsoft.com/office/powerpoint/2010/main" val="22656768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78211">
                                            <p:txEl>
                                              <p:pRg st="0" end="0"/>
                                            </p:txEl>
                                          </p:spTgt>
                                        </p:tgtEl>
                                        <p:attrNameLst>
                                          <p:attrName>style.visibility</p:attrName>
                                        </p:attrNameLst>
                                      </p:cBhvr>
                                      <p:to>
                                        <p:strVal val="visible"/>
                                      </p:to>
                                    </p:set>
                                    <p:animEffect transition="in" filter="wipe(up)">
                                      <p:cBhvr>
                                        <p:cTn id="7" dur="500"/>
                                        <p:tgtEl>
                                          <p:spTgt spid="4782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78211">
                                            <p:txEl>
                                              <p:pRg st="1" end="1"/>
                                            </p:txEl>
                                          </p:spTgt>
                                        </p:tgtEl>
                                        <p:attrNameLst>
                                          <p:attrName>style.visibility</p:attrName>
                                        </p:attrNameLst>
                                      </p:cBhvr>
                                      <p:to>
                                        <p:strVal val="visible"/>
                                      </p:to>
                                    </p:set>
                                    <p:animEffect transition="in" filter="wipe(up)">
                                      <p:cBhvr>
                                        <p:cTn id="12" dur="500"/>
                                        <p:tgtEl>
                                          <p:spTgt spid="4782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78211">
                                            <p:txEl>
                                              <p:pRg st="2" end="2"/>
                                            </p:txEl>
                                          </p:spTgt>
                                        </p:tgtEl>
                                        <p:attrNameLst>
                                          <p:attrName>style.visibility</p:attrName>
                                        </p:attrNameLst>
                                      </p:cBhvr>
                                      <p:to>
                                        <p:strVal val="visible"/>
                                      </p:to>
                                    </p:set>
                                    <p:animEffect transition="in" filter="wipe(up)">
                                      <p:cBhvr>
                                        <p:cTn id="17" dur="500"/>
                                        <p:tgtEl>
                                          <p:spTgt spid="4782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78211">
                                            <p:txEl>
                                              <p:pRg st="3" end="3"/>
                                            </p:txEl>
                                          </p:spTgt>
                                        </p:tgtEl>
                                        <p:attrNameLst>
                                          <p:attrName>style.visibility</p:attrName>
                                        </p:attrNameLst>
                                      </p:cBhvr>
                                      <p:to>
                                        <p:strVal val="visible"/>
                                      </p:to>
                                    </p:set>
                                    <p:animEffect transition="in" filter="wipe(up)">
                                      <p:cBhvr>
                                        <p:cTn id="22" dur="500"/>
                                        <p:tgtEl>
                                          <p:spTgt spid="47821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78211">
                                            <p:txEl>
                                              <p:pRg st="4" end="4"/>
                                            </p:txEl>
                                          </p:spTgt>
                                        </p:tgtEl>
                                        <p:attrNameLst>
                                          <p:attrName>style.visibility</p:attrName>
                                        </p:attrNameLst>
                                      </p:cBhvr>
                                      <p:to>
                                        <p:strVal val="visible"/>
                                      </p:to>
                                    </p:set>
                                    <p:animEffect transition="in" filter="wipe(up)">
                                      <p:cBhvr>
                                        <p:cTn id="27" dur="500"/>
                                        <p:tgtEl>
                                          <p:spTgt spid="4782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11" grpId="0" build="p" bldLvl="2"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p:txBody>
          <a:bodyPr/>
          <a:lstStyle/>
          <a:p>
            <a:pPr eaLnBrk="1" hangingPunct="1"/>
            <a:r>
              <a:rPr lang="en-US" altLang="zh-CN" sz="4000" dirty="0" smtClean="0"/>
              <a:t>7.3.1  </a:t>
            </a:r>
            <a:r>
              <a:rPr lang="zh-CN" altLang="en-US" sz="4000" dirty="0" smtClean="0">
                <a:latin typeface="黑体" pitchFamily="2" charset="-122"/>
              </a:rPr>
              <a:t>文件控制块和索引结点</a:t>
            </a:r>
            <a:r>
              <a:rPr lang="zh-CN" altLang="en-US" sz="4000" dirty="0" smtClean="0"/>
              <a:t> </a:t>
            </a:r>
          </a:p>
        </p:txBody>
      </p:sp>
      <p:sp>
        <p:nvSpPr>
          <p:cNvPr id="479235" name="Rectangle 3"/>
          <p:cNvSpPr>
            <a:spLocks noGrp="1" noChangeArrowheads="1"/>
          </p:cNvSpPr>
          <p:nvPr>
            <p:ph idx="1"/>
          </p:nvPr>
        </p:nvSpPr>
        <p:spPr>
          <a:xfrm>
            <a:off x="457200" y="1600200"/>
            <a:ext cx="8507288" cy="5257800"/>
          </a:xfrm>
        </p:spPr>
        <p:txBody>
          <a:bodyPr>
            <a:normAutofit/>
          </a:bodyPr>
          <a:lstStyle/>
          <a:p>
            <a:pPr eaLnBrk="1" hangingPunct="1">
              <a:lnSpc>
                <a:spcPct val="150000"/>
              </a:lnSpc>
              <a:spcBef>
                <a:spcPct val="0"/>
              </a:spcBef>
              <a:buFont typeface="Wingdings" pitchFamily="2" charset="2"/>
              <a:buChar char="u"/>
            </a:pPr>
            <a:r>
              <a:rPr lang="zh-CN" altLang="en-US" dirty="0" smtClean="0">
                <a:latin typeface="黑体" pitchFamily="2" charset="-122"/>
                <a:ea typeface="黑体" pitchFamily="2" charset="-122"/>
              </a:rPr>
              <a:t>为了能对文件进行正确的存取，必须为文件设置用于描述和控制文件的数据结构，称为</a:t>
            </a:r>
            <a:r>
              <a:rPr lang="zh-CN" altLang="en-US" dirty="0" smtClean="0">
                <a:latin typeface="Times New Roman" pitchFamily="18" charset="0"/>
                <a:ea typeface="黑体" pitchFamily="2" charset="-122"/>
              </a:rPr>
              <a:t>“</a:t>
            </a:r>
            <a:r>
              <a:rPr lang="zh-CN" altLang="en-US" dirty="0" smtClean="0">
                <a:solidFill>
                  <a:srgbClr val="FF0000"/>
                </a:solidFill>
                <a:latin typeface="黑体" pitchFamily="2" charset="-122"/>
                <a:ea typeface="黑体" pitchFamily="2" charset="-122"/>
              </a:rPr>
              <a:t>文件控制块（</a:t>
            </a:r>
            <a:r>
              <a:rPr lang="en-US" altLang="zh-CN" dirty="0" smtClean="0">
                <a:solidFill>
                  <a:srgbClr val="FF0000"/>
                </a:solidFill>
                <a:latin typeface="黑体" pitchFamily="2" charset="-122"/>
                <a:ea typeface="黑体" pitchFamily="2" charset="-122"/>
              </a:rPr>
              <a:t>FCB</a:t>
            </a:r>
            <a:r>
              <a:rPr lang="zh-CN" altLang="en-US" dirty="0" smtClean="0">
                <a:solidFill>
                  <a:srgbClr val="FF0000"/>
                </a:solidFill>
                <a:latin typeface="黑体" pitchFamily="2" charset="-122"/>
                <a:ea typeface="黑体" pitchFamily="2" charset="-122"/>
              </a:rPr>
              <a:t>）</a:t>
            </a:r>
            <a:r>
              <a:rPr lang="zh-CN" altLang="en-US" dirty="0" smtClean="0">
                <a:latin typeface="Times New Roman" pitchFamily="18" charset="0"/>
                <a:ea typeface="黑体" pitchFamily="2" charset="-122"/>
              </a:rPr>
              <a:t>”</a:t>
            </a:r>
            <a:r>
              <a:rPr lang="zh-CN" altLang="en-US" dirty="0" smtClean="0">
                <a:latin typeface="黑体" pitchFamily="2" charset="-122"/>
                <a:ea typeface="黑体" pitchFamily="2" charset="-122"/>
              </a:rPr>
              <a:t>。 </a:t>
            </a:r>
          </a:p>
          <a:p>
            <a:pPr eaLnBrk="1" hangingPunct="1">
              <a:lnSpc>
                <a:spcPct val="150000"/>
              </a:lnSpc>
              <a:spcBef>
                <a:spcPct val="0"/>
              </a:spcBef>
              <a:buFont typeface="Wingdings" pitchFamily="2" charset="2"/>
              <a:buChar char="u"/>
            </a:pPr>
            <a:r>
              <a:rPr lang="zh-CN" altLang="en-US" dirty="0" smtClean="0">
                <a:latin typeface="黑体" pitchFamily="2" charset="-122"/>
                <a:ea typeface="黑体" pitchFamily="2" charset="-122"/>
              </a:rPr>
              <a:t>一个文件对应一个</a:t>
            </a:r>
            <a:r>
              <a:rPr lang="en-US" altLang="zh-CN" dirty="0" smtClean="0">
                <a:latin typeface="黑体" pitchFamily="2" charset="-122"/>
                <a:ea typeface="黑体" pitchFamily="2" charset="-122"/>
              </a:rPr>
              <a:t>FCB</a:t>
            </a:r>
            <a:r>
              <a:rPr lang="zh-CN" altLang="en-US" dirty="0" smtClean="0">
                <a:latin typeface="黑体" pitchFamily="2" charset="-122"/>
                <a:ea typeface="黑体" pitchFamily="2" charset="-122"/>
              </a:rPr>
              <a:t>（目录项）。若干目录项组成一个目录文件。</a:t>
            </a:r>
            <a:endParaRPr lang="en-US" altLang="zh-CN" dirty="0" smtClean="0">
              <a:latin typeface="黑体" pitchFamily="2" charset="-122"/>
              <a:ea typeface="黑体" pitchFamily="2" charset="-122"/>
            </a:endParaRPr>
          </a:p>
        </p:txBody>
      </p:sp>
      <p:sp>
        <p:nvSpPr>
          <p:cNvPr id="4" name="灯片编号占位符 5"/>
          <p:cNvSpPr>
            <a:spLocks noGrp="1"/>
          </p:cNvSpPr>
          <p:nvPr>
            <p:ph type="sldNum" sz="quarter" idx="12"/>
          </p:nvPr>
        </p:nvSpPr>
        <p:spPr/>
        <p:txBody>
          <a:bodyPr/>
          <a:lstStyle/>
          <a:p>
            <a:pPr>
              <a:defRPr/>
            </a:pPr>
            <a:fld id="{16FE4225-99D6-41AA-94D6-637CFBDF0F56}" type="slidenum">
              <a:rPr lang="en-US" altLang="zh-CN">
                <a:solidFill>
                  <a:srgbClr val="2F2F2F">
                    <a:lumMod val="75000"/>
                    <a:lumOff val="25000"/>
                  </a:srgbClr>
                </a:solidFill>
              </a:rPr>
              <a:pPr>
                <a:defRPr/>
              </a:pPr>
              <a:t>31</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2812564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79234"/>
                                        </p:tgtEl>
                                        <p:attrNameLst>
                                          <p:attrName>style.visibility</p:attrName>
                                        </p:attrNameLst>
                                      </p:cBhvr>
                                      <p:to>
                                        <p:strVal val="visible"/>
                                      </p:to>
                                    </p:set>
                                    <p:anim calcmode="lin" valueType="num">
                                      <p:cBhvr additive="base">
                                        <p:cTn id="7" dur="500" fill="hold"/>
                                        <p:tgtEl>
                                          <p:spTgt spid="479234"/>
                                        </p:tgtEl>
                                        <p:attrNameLst>
                                          <p:attrName>ppt_x</p:attrName>
                                        </p:attrNameLst>
                                      </p:cBhvr>
                                      <p:tavLst>
                                        <p:tav tm="0">
                                          <p:val>
                                            <p:strVal val="1+#ppt_w/2"/>
                                          </p:val>
                                        </p:tav>
                                        <p:tav tm="100000">
                                          <p:val>
                                            <p:strVal val="#ppt_x"/>
                                          </p:val>
                                        </p:tav>
                                      </p:tavLst>
                                    </p:anim>
                                    <p:anim calcmode="lin" valueType="num">
                                      <p:cBhvr additive="base">
                                        <p:cTn id="8" dur="500" fill="hold"/>
                                        <p:tgtEl>
                                          <p:spTgt spid="47923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479235">
                                            <p:txEl>
                                              <p:pRg st="0" end="0"/>
                                            </p:txEl>
                                          </p:spTgt>
                                        </p:tgtEl>
                                        <p:attrNameLst>
                                          <p:attrName>style.visibility</p:attrName>
                                        </p:attrNameLst>
                                      </p:cBhvr>
                                      <p:to>
                                        <p:strVal val="visible"/>
                                      </p:to>
                                    </p:set>
                                    <p:animEffect transition="in" filter="wipe(up)">
                                      <p:cBhvr>
                                        <p:cTn id="13" dur="500"/>
                                        <p:tgtEl>
                                          <p:spTgt spid="479235">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479235">
                                            <p:txEl>
                                              <p:pRg st="1" end="1"/>
                                            </p:txEl>
                                          </p:spTgt>
                                        </p:tgtEl>
                                        <p:attrNameLst>
                                          <p:attrName>style.visibility</p:attrName>
                                        </p:attrNameLst>
                                      </p:cBhvr>
                                      <p:to>
                                        <p:strVal val="visible"/>
                                      </p:to>
                                    </p:set>
                                    <p:animEffect transition="in" filter="wipe(up)">
                                      <p:cBhvr>
                                        <p:cTn id="18" dur="500"/>
                                        <p:tgtEl>
                                          <p:spTgt spid="47923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34" grpId="0" autoUpdateAnimBg="0"/>
      <p:bldP spid="479235" grpId="0" build="p" bldLvl="2"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p:txBody>
          <a:bodyPr/>
          <a:lstStyle/>
          <a:p>
            <a:pPr eaLnBrk="1" hangingPunct="1"/>
            <a:r>
              <a:rPr lang="en-US" altLang="zh-CN" sz="4000" dirty="0" smtClean="0"/>
              <a:t>7.3.1  </a:t>
            </a:r>
            <a:r>
              <a:rPr lang="zh-CN" altLang="en-US" sz="4000" dirty="0" smtClean="0">
                <a:latin typeface="黑体" pitchFamily="2" charset="-122"/>
              </a:rPr>
              <a:t>文件控制块和索引结点</a:t>
            </a:r>
            <a:r>
              <a:rPr lang="zh-CN" altLang="en-US" sz="4000" dirty="0" smtClean="0"/>
              <a:t> </a:t>
            </a:r>
          </a:p>
        </p:txBody>
      </p:sp>
      <p:sp>
        <p:nvSpPr>
          <p:cNvPr id="479235" name="Rectangle 3"/>
          <p:cNvSpPr>
            <a:spLocks noGrp="1" noChangeArrowheads="1"/>
          </p:cNvSpPr>
          <p:nvPr>
            <p:ph idx="1"/>
          </p:nvPr>
        </p:nvSpPr>
        <p:spPr>
          <a:xfrm>
            <a:off x="457200" y="1600200"/>
            <a:ext cx="8507288" cy="5257800"/>
          </a:xfrm>
        </p:spPr>
        <p:txBody>
          <a:bodyPr>
            <a:normAutofit/>
          </a:bodyPr>
          <a:lstStyle/>
          <a:p>
            <a:pPr eaLnBrk="1" hangingPunct="1">
              <a:lnSpc>
                <a:spcPct val="150000"/>
              </a:lnSpc>
              <a:spcBef>
                <a:spcPct val="0"/>
              </a:spcBef>
              <a:buFont typeface="Wingdings" pitchFamily="2" charset="2"/>
              <a:buNone/>
            </a:pPr>
            <a:r>
              <a:rPr lang="en-US" altLang="zh-CN" dirty="0" smtClean="0">
                <a:solidFill>
                  <a:srgbClr val="0000FF"/>
                </a:solidFill>
              </a:rPr>
              <a:t>1</a:t>
            </a:r>
            <a:r>
              <a:rPr lang="zh-CN" altLang="en-US" dirty="0" smtClean="0">
                <a:solidFill>
                  <a:srgbClr val="0000FF"/>
                </a:solidFill>
                <a:latin typeface="宋体" pitchFamily="2" charset="-122"/>
              </a:rPr>
              <a:t>．</a:t>
            </a:r>
            <a:r>
              <a:rPr lang="zh-CN" altLang="en-US" dirty="0" smtClean="0">
                <a:solidFill>
                  <a:srgbClr val="0000FF"/>
                </a:solidFill>
                <a:latin typeface="黑体" pitchFamily="2" charset="-122"/>
                <a:ea typeface="黑体" pitchFamily="2" charset="-122"/>
              </a:rPr>
              <a:t>文件控制块</a:t>
            </a:r>
            <a:r>
              <a:rPr lang="zh-CN" altLang="en-US" dirty="0" smtClean="0"/>
              <a:t> </a:t>
            </a:r>
          </a:p>
          <a:p>
            <a:pPr lvl="1" eaLnBrk="1" hangingPunct="1">
              <a:lnSpc>
                <a:spcPct val="150000"/>
              </a:lnSpc>
              <a:spcBef>
                <a:spcPct val="0"/>
              </a:spcBef>
              <a:buFont typeface="Wingdings" pitchFamily="2" charset="2"/>
              <a:buNone/>
            </a:pPr>
            <a:r>
              <a:rPr lang="zh-CN" altLang="en-US" dirty="0" smtClean="0">
                <a:latin typeface="Times New Roman" pitchFamily="18" charset="0"/>
                <a:ea typeface="黑体" pitchFamily="2" charset="-122"/>
              </a:rPr>
              <a:t>通常包含三类信息</a:t>
            </a:r>
            <a:r>
              <a:rPr lang="zh-CN" altLang="en-US" dirty="0" smtClean="0">
                <a:latin typeface="宋体" pitchFamily="2" charset="-122"/>
              </a:rPr>
              <a:t>：</a:t>
            </a:r>
          </a:p>
          <a:p>
            <a:pPr lvl="1" eaLnBrk="1" hangingPunct="1">
              <a:lnSpc>
                <a:spcPct val="150000"/>
              </a:lnSpc>
              <a:spcBef>
                <a:spcPct val="0"/>
              </a:spcBef>
              <a:buFont typeface="Wingdings" pitchFamily="2" charset="2"/>
              <a:buNone/>
            </a:pPr>
            <a:r>
              <a:rPr lang="zh-CN" altLang="en-US" b="1" dirty="0" smtClean="0">
                <a:solidFill>
                  <a:srgbClr val="FF0000"/>
                </a:solidFill>
                <a:latin typeface="楷体_GB2312" pitchFamily="49" charset="-122"/>
                <a:ea typeface="楷体_GB2312" pitchFamily="49" charset="-122"/>
              </a:rPr>
              <a:t>基本信息类</a:t>
            </a:r>
          </a:p>
          <a:p>
            <a:pPr marL="457200" lvl="1" indent="0" eaLnBrk="1" hangingPunct="1">
              <a:lnSpc>
                <a:spcPct val="150000"/>
              </a:lnSpc>
              <a:spcBef>
                <a:spcPct val="0"/>
              </a:spcBef>
              <a:buNone/>
            </a:pPr>
            <a:r>
              <a:rPr lang="zh-CN" altLang="en-US" dirty="0" smtClean="0">
                <a:latin typeface="宋体" pitchFamily="2" charset="-122"/>
              </a:rPr>
              <a:t>①文件名；</a:t>
            </a:r>
            <a:endParaRPr lang="en-US" altLang="zh-CN" dirty="0" smtClean="0">
              <a:latin typeface="宋体" pitchFamily="2" charset="-122"/>
            </a:endParaRPr>
          </a:p>
          <a:p>
            <a:pPr marL="457200" lvl="1" indent="0" eaLnBrk="1" hangingPunct="1">
              <a:lnSpc>
                <a:spcPct val="150000"/>
              </a:lnSpc>
              <a:spcBef>
                <a:spcPct val="0"/>
              </a:spcBef>
              <a:buNone/>
            </a:pPr>
            <a:r>
              <a:rPr lang="zh-CN" altLang="en-US" dirty="0" smtClean="0">
                <a:latin typeface="宋体" pitchFamily="2" charset="-122"/>
              </a:rPr>
              <a:t>②文件物理位置；</a:t>
            </a:r>
            <a:endParaRPr lang="en-US" altLang="zh-CN" dirty="0" smtClean="0">
              <a:latin typeface="宋体" pitchFamily="2" charset="-122"/>
            </a:endParaRPr>
          </a:p>
          <a:p>
            <a:pPr marL="457200" lvl="1" indent="0" eaLnBrk="1" hangingPunct="1">
              <a:lnSpc>
                <a:spcPct val="150000"/>
              </a:lnSpc>
              <a:spcBef>
                <a:spcPct val="0"/>
              </a:spcBef>
              <a:buNone/>
            </a:pPr>
            <a:r>
              <a:rPr lang="zh-CN" altLang="en-US" dirty="0" smtClean="0">
                <a:latin typeface="宋体" pitchFamily="2" charset="-122"/>
              </a:rPr>
              <a:t>③文件逻辑结构；</a:t>
            </a:r>
            <a:endParaRPr lang="en-US" altLang="zh-CN" dirty="0" smtClean="0">
              <a:latin typeface="宋体" pitchFamily="2" charset="-122"/>
            </a:endParaRPr>
          </a:p>
          <a:p>
            <a:pPr marL="457200" lvl="1" indent="0" eaLnBrk="1" hangingPunct="1">
              <a:lnSpc>
                <a:spcPct val="150000"/>
              </a:lnSpc>
              <a:spcBef>
                <a:spcPct val="0"/>
              </a:spcBef>
              <a:buNone/>
            </a:pPr>
            <a:r>
              <a:rPr lang="zh-CN" altLang="en-US" dirty="0" smtClean="0">
                <a:latin typeface="宋体" pitchFamily="2" charset="-122"/>
              </a:rPr>
              <a:t>④文件物理结构 </a:t>
            </a:r>
          </a:p>
        </p:txBody>
      </p:sp>
      <p:sp>
        <p:nvSpPr>
          <p:cNvPr id="4" name="灯片编号占位符 5"/>
          <p:cNvSpPr>
            <a:spLocks noGrp="1"/>
          </p:cNvSpPr>
          <p:nvPr>
            <p:ph type="sldNum" sz="quarter" idx="12"/>
          </p:nvPr>
        </p:nvSpPr>
        <p:spPr/>
        <p:txBody>
          <a:bodyPr/>
          <a:lstStyle/>
          <a:p>
            <a:pPr>
              <a:defRPr/>
            </a:pPr>
            <a:fld id="{16FE4225-99D6-41AA-94D6-637CFBDF0F56}" type="slidenum">
              <a:rPr lang="en-US" altLang="zh-CN">
                <a:solidFill>
                  <a:srgbClr val="2F2F2F">
                    <a:lumMod val="75000"/>
                    <a:lumOff val="25000"/>
                  </a:srgbClr>
                </a:solidFill>
              </a:rPr>
              <a:pPr>
                <a:defRPr/>
              </a:pPr>
              <a:t>32</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9287788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79234"/>
                                        </p:tgtEl>
                                        <p:attrNameLst>
                                          <p:attrName>style.visibility</p:attrName>
                                        </p:attrNameLst>
                                      </p:cBhvr>
                                      <p:to>
                                        <p:strVal val="visible"/>
                                      </p:to>
                                    </p:set>
                                    <p:anim calcmode="lin" valueType="num">
                                      <p:cBhvr additive="base">
                                        <p:cTn id="7" dur="500" fill="hold"/>
                                        <p:tgtEl>
                                          <p:spTgt spid="479234"/>
                                        </p:tgtEl>
                                        <p:attrNameLst>
                                          <p:attrName>ppt_x</p:attrName>
                                        </p:attrNameLst>
                                      </p:cBhvr>
                                      <p:tavLst>
                                        <p:tav tm="0">
                                          <p:val>
                                            <p:strVal val="1+#ppt_w/2"/>
                                          </p:val>
                                        </p:tav>
                                        <p:tav tm="100000">
                                          <p:val>
                                            <p:strVal val="#ppt_x"/>
                                          </p:val>
                                        </p:tav>
                                      </p:tavLst>
                                    </p:anim>
                                    <p:anim calcmode="lin" valueType="num">
                                      <p:cBhvr additive="base">
                                        <p:cTn id="8" dur="500" fill="hold"/>
                                        <p:tgtEl>
                                          <p:spTgt spid="47923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479235">
                                            <p:txEl>
                                              <p:pRg st="0" end="0"/>
                                            </p:txEl>
                                          </p:spTgt>
                                        </p:tgtEl>
                                        <p:attrNameLst>
                                          <p:attrName>style.visibility</p:attrName>
                                        </p:attrNameLst>
                                      </p:cBhvr>
                                      <p:to>
                                        <p:strVal val="visible"/>
                                      </p:to>
                                    </p:set>
                                    <p:animEffect transition="in" filter="wipe(up)">
                                      <p:cBhvr>
                                        <p:cTn id="13" dur="500"/>
                                        <p:tgtEl>
                                          <p:spTgt spid="479235">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479235">
                                            <p:txEl>
                                              <p:pRg st="1" end="1"/>
                                            </p:txEl>
                                          </p:spTgt>
                                        </p:tgtEl>
                                        <p:attrNameLst>
                                          <p:attrName>style.visibility</p:attrName>
                                        </p:attrNameLst>
                                      </p:cBhvr>
                                      <p:to>
                                        <p:strVal val="visible"/>
                                      </p:to>
                                    </p:set>
                                    <p:animEffect transition="in" filter="wipe(up)">
                                      <p:cBhvr>
                                        <p:cTn id="18" dur="500"/>
                                        <p:tgtEl>
                                          <p:spTgt spid="479235">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479235">
                                            <p:txEl>
                                              <p:pRg st="2" end="2"/>
                                            </p:txEl>
                                          </p:spTgt>
                                        </p:tgtEl>
                                        <p:attrNameLst>
                                          <p:attrName>style.visibility</p:attrName>
                                        </p:attrNameLst>
                                      </p:cBhvr>
                                      <p:to>
                                        <p:strVal val="visible"/>
                                      </p:to>
                                    </p:set>
                                    <p:animEffect transition="in" filter="wipe(up)">
                                      <p:cBhvr>
                                        <p:cTn id="23" dur="500"/>
                                        <p:tgtEl>
                                          <p:spTgt spid="479235">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479235">
                                            <p:txEl>
                                              <p:pRg st="3" end="3"/>
                                            </p:txEl>
                                          </p:spTgt>
                                        </p:tgtEl>
                                        <p:attrNameLst>
                                          <p:attrName>style.visibility</p:attrName>
                                        </p:attrNameLst>
                                      </p:cBhvr>
                                      <p:to>
                                        <p:strVal val="visible"/>
                                      </p:to>
                                    </p:set>
                                    <p:animEffect transition="in" filter="wipe(up)">
                                      <p:cBhvr>
                                        <p:cTn id="28" dur="500"/>
                                        <p:tgtEl>
                                          <p:spTgt spid="479235">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479235">
                                            <p:txEl>
                                              <p:pRg st="4" end="4"/>
                                            </p:txEl>
                                          </p:spTgt>
                                        </p:tgtEl>
                                        <p:attrNameLst>
                                          <p:attrName>style.visibility</p:attrName>
                                        </p:attrNameLst>
                                      </p:cBhvr>
                                      <p:to>
                                        <p:strVal val="visible"/>
                                      </p:to>
                                    </p:set>
                                    <p:animEffect transition="in" filter="wipe(up)">
                                      <p:cBhvr>
                                        <p:cTn id="33" dur="500"/>
                                        <p:tgtEl>
                                          <p:spTgt spid="479235">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479235">
                                            <p:txEl>
                                              <p:pRg st="5" end="5"/>
                                            </p:txEl>
                                          </p:spTgt>
                                        </p:tgtEl>
                                        <p:attrNameLst>
                                          <p:attrName>style.visibility</p:attrName>
                                        </p:attrNameLst>
                                      </p:cBhvr>
                                      <p:to>
                                        <p:strVal val="visible"/>
                                      </p:to>
                                    </p:set>
                                    <p:animEffect transition="in" filter="wipe(up)">
                                      <p:cBhvr>
                                        <p:cTn id="38" dur="500"/>
                                        <p:tgtEl>
                                          <p:spTgt spid="479235">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479235">
                                            <p:txEl>
                                              <p:pRg st="6" end="6"/>
                                            </p:txEl>
                                          </p:spTgt>
                                        </p:tgtEl>
                                        <p:attrNameLst>
                                          <p:attrName>style.visibility</p:attrName>
                                        </p:attrNameLst>
                                      </p:cBhvr>
                                      <p:to>
                                        <p:strVal val="visible"/>
                                      </p:to>
                                    </p:set>
                                    <p:animEffect transition="in" filter="wipe(up)">
                                      <p:cBhvr>
                                        <p:cTn id="43" dur="500"/>
                                        <p:tgtEl>
                                          <p:spTgt spid="4792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34" grpId="0" autoUpdateAnimBg="0"/>
      <p:bldP spid="479235" grpId="0" build="p" bldLvl="2"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p:txBody>
          <a:bodyPr/>
          <a:lstStyle/>
          <a:p>
            <a:pPr eaLnBrk="1" hangingPunct="1"/>
            <a:r>
              <a:rPr lang="en-US" altLang="zh-CN" sz="4000" dirty="0" smtClean="0"/>
              <a:t>7.3.1  </a:t>
            </a:r>
            <a:r>
              <a:rPr lang="zh-CN" altLang="en-US" sz="4000" dirty="0" smtClean="0">
                <a:latin typeface="黑体" pitchFamily="2" charset="-122"/>
              </a:rPr>
              <a:t>文件控制块和索引结点</a:t>
            </a:r>
            <a:r>
              <a:rPr lang="zh-CN" altLang="en-US" sz="4000" dirty="0" smtClean="0"/>
              <a:t> </a:t>
            </a:r>
          </a:p>
        </p:txBody>
      </p:sp>
      <p:sp>
        <p:nvSpPr>
          <p:cNvPr id="479235" name="Rectangle 3"/>
          <p:cNvSpPr>
            <a:spLocks noGrp="1" noChangeArrowheads="1"/>
          </p:cNvSpPr>
          <p:nvPr>
            <p:ph idx="1"/>
          </p:nvPr>
        </p:nvSpPr>
        <p:spPr>
          <a:xfrm>
            <a:off x="457200" y="1600200"/>
            <a:ext cx="8507288" cy="5257800"/>
          </a:xfrm>
        </p:spPr>
        <p:txBody>
          <a:bodyPr>
            <a:normAutofit/>
          </a:bodyPr>
          <a:lstStyle/>
          <a:p>
            <a:pPr marL="0" indent="0" eaLnBrk="1" hangingPunct="1">
              <a:lnSpc>
                <a:spcPct val="150000"/>
              </a:lnSpc>
              <a:spcBef>
                <a:spcPct val="0"/>
              </a:spcBef>
              <a:buNone/>
            </a:pPr>
            <a:r>
              <a:rPr lang="en-US" altLang="zh-CN" dirty="0" smtClean="0">
                <a:solidFill>
                  <a:srgbClr val="0000FF"/>
                </a:solidFill>
              </a:rPr>
              <a:t>1</a:t>
            </a:r>
            <a:r>
              <a:rPr lang="zh-CN" altLang="en-US" dirty="0" smtClean="0">
                <a:solidFill>
                  <a:srgbClr val="0000FF"/>
                </a:solidFill>
                <a:latin typeface="宋体" pitchFamily="2" charset="-122"/>
              </a:rPr>
              <a:t>．</a:t>
            </a:r>
            <a:r>
              <a:rPr lang="zh-CN" altLang="en-US" dirty="0" smtClean="0">
                <a:solidFill>
                  <a:srgbClr val="0000FF"/>
                </a:solidFill>
                <a:latin typeface="黑体" pitchFamily="2" charset="-122"/>
                <a:ea typeface="黑体" pitchFamily="2" charset="-122"/>
              </a:rPr>
              <a:t>文件控制块</a:t>
            </a:r>
            <a:r>
              <a:rPr lang="zh-CN" altLang="en-US" dirty="0" smtClean="0"/>
              <a:t> </a:t>
            </a:r>
          </a:p>
          <a:p>
            <a:pPr marL="457200" lvl="1" indent="0" eaLnBrk="1" hangingPunct="1">
              <a:lnSpc>
                <a:spcPct val="150000"/>
              </a:lnSpc>
              <a:spcBef>
                <a:spcPct val="0"/>
              </a:spcBef>
              <a:buNone/>
            </a:pPr>
            <a:r>
              <a:rPr lang="zh-CN" altLang="en-US" dirty="0" smtClean="0">
                <a:latin typeface="Times New Roman" pitchFamily="18" charset="0"/>
                <a:ea typeface="黑体" pitchFamily="2" charset="-122"/>
              </a:rPr>
              <a:t>通常包含三类信息</a:t>
            </a:r>
            <a:r>
              <a:rPr lang="zh-CN" altLang="en-US" dirty="0" smtClean="0">
                <a:latin typeface="宋体" pitchFamily="2" charset="-122"/>
              </a:rPr>
              <a:t>：</a:t>
            </a:r>
          </a:p>
          <a:p>
            <a:pPr marL="457200" lvl="1" indent="0" eaLnBrk="1" hangingPunct="1">
              <a:lnSpc>
                <a:spcPct val="150000"/>
              </a:lnSpc>
              <a:spcBef>
                <a:spcPct val="0"/>
              </a:spcBef>
              <a:buNone/>
            </a:pPr>
            <a:r>
              <a:rPr lang="zh-CN" altLang="en-US" b="1" dirty="0" smtClean="0">
                <a:solidFill>
                  <a:srgbClr val="FF0000"/>
                </a:solidFill>
                <a:latin typeface="Times New Roman" pitchFamily="18" charset="0"/>
                <a:ea typeface="楷体_GB2312" pitchFamily="49" charset="-122"/>
              </a:rPr>
              <a:t>存取控制信息类</a:t>
            </a:r>
          </a:p>
          <a:p>
            <a:pPr marL="457200" lvl="1" indent="0" eaLnBrk="1" hangingPunct="1">
              <a:lnSpc>
                <a:spcPct val="150000"/>
              </a:lnSpc>
              <a:spcBef>
                <a:spcPct val="0"/>
              </a:spcBef>
              <a:buNone/>
            </a:pPr>
            <a:r>
              <a:rPr lang="zh-CN" altLang="en-US" dirty="0" smtClean="0">
                <a:latin typeface="宋体" pitchFamily="2" charset="-122"/>
              </a:rPr>
              <a:t>①文件主的存取控制权限；</a:t>
            </a:r>
            <a:endParaRPr lang="en-US" altLang="zh-CN" dirty="0" smtClean="0">
              <a:latin typeface="宋体" pitchFamily="2" charset="-122"/>
            </a:endParaRPr>
          </a:p>
          <a:p>
            <a:pPr marL="457200" lvl="1" indent="0" eaLnBrk="1" hangingPunct="1">
              <a:lnSpc>
                <a:spcPct val="150000"/>
              </a:lnSpc>
              <a:spcBef>
                <a:spcPct val="0"/>
              </a:spcBef>
              <a:buNone/>
            </a:pPr>
            <a:r>
              <a:rPr lang="zh-CN" altLang="en-US" dirty="0" smtClean="0">
                <a:latin typeface="宋体" pitchFamily="2" charset="-122"/>
              </a:rPr>
              <a:t>②核准用户的存取控制权限；</a:t>
            </a:r>
            <a:endParaRPr lang="en-US" altLang="zh-CN" dirty="0" smtClean="0">
              <a:latin typeface="宋体" pitchFamily="2" charset="-122"/>
            </a:endParaRPr>
          </a:p>
          <a:p>
            <a:pPr marL="457200" lvl="1" indent="0" eaLnBrk="1" hangingPunct="1">
              <a:lnSpc>
                <a:spcPct val="150000"/>
              </a:lnSpc>
              <a:spcBef>
                <a:spcPct val="0"/>
              </a:spcBef>
              <a:buNone/>
            </a:pPr>
            <a:r>
              <a:rPr lang="zh-CN" altLang="en-US" dirty="0" smtClean="0">
                <a:latin typeface="宋体" pitchFamily="2" charset="-122"/>
              </a:rPr>
              <a:t>③一般用户的存取控制权限 </a:t>
            </a:r>
          </a:p>
        </p:txBody>
      </p:sp>
      <p:sp>
        <p:nvSpPr>
          <p:cNvPr id="4" name="灯片编号占位符 5"/>
          <p:cNvSpPr>
            <a:spLocks noGrp="1"/>
          </p:cNvSpPr>
          <p:nvPr>
            <p:ph type="sldNum" sz="quarter" idx="12"/>
          </p:nvPr>
        </p:nvSpPr>
        <p:spPr/>
        <p:txBody>
          <a:bodyPr/>
          <a:lstStyle/>
          <a:p>
            <a:pPr>
              <a:defRPr/>
            </a:pPr>
            <a:fld id="{16FE4225-99D6-41AA-94D6-637CFBDF0F56}" type="slidenum">
              <a:rPr lang="en-US" altLang="zh-CN">
                <a:solidFill>
                  <a:srgbClr val="2F2F2F">
                    <a:lumMod val="75000"/>
                    <a:lumOff val="25000"/>
                  </a:srgbClr>
                </a:solidFill>
              </a:rPr>
              <a:pPr>
                <a:defRPr/>
              </a:pPr>
              <a:t>33</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16646545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79235">
                                            <p:txEl>
                                              <p:pRg st="2" end="2"/>
                                            </p:txEl>
                                          </p:spTgt>
                                        </p:tgtEl>
                                        <p:attrNameLst>
                                          <p:attrName>style.visibility</p:attrName>
                                        </p:attrNameLst>
                                      </p:cBhvr>
                                      <p:to>
                                        <p:strVal val="visible"/>
                                      </p:to>
                                    </p:set>
                                    <p:animEffect transition="in" filter="wipe(up)">
                                      <p:cBhvr>
                                        <p:cTn id="7" dur="500"/>
                                        <p:tgtEl>
                                          <p:spTgt spid="47923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79235">
                                            <p:txEl>
                                              <p:pRg st="3" end="3"/>
                                            </p:txEl>
                                          </p:spTgt>
                                        </p:tgtEl>
                                        <p:attrNameLst>
                                          <p:attrName>style.visibility</p:attrName>
                                        </p:attrNameLst>
                                      </p:cBhvr>
                                      <p:to>
                                        <p:strVal val="visible"/>
                                      </p:to>
                                    </p:set>
                                    <p:animEffect transition="in" filter="wipe(up)">
                                      <p:cBhvr>
                                        <p:cTn id="12" dur="500"/>
                                        <p:tgtEl>
                                          <p:spTgt spid="47923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79235">
                                            <p:txEl>
                                              <p:pRg st="4" end="4"/>
                                            </p:txEl>
                                          </p:spTgt>
                                        </p:tgtEl>
                                        <p:attrNameLst>
                                          <p:attrName>style.visibility</p:attrName>
                                        </p:attrNameLst>
                                      </p:cBhvr>
                                      <p:to>
                                        <p:strVal val="visible"/>
                                      </p:to>
                                    </p:set>
                                    <p:animEffect transition="in" filter="wipe(up)">
                                      <p:cBhvr>
                                        <p:cTn id="17" dur="500"/>
                                        <p:tgtEl>
                                          <p:spTgt spid="47923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79235">
                                            <p:txEl>
                                              <p:pRg st="5" end="5"/>
                                            </p:txEl>
                                          </p:spTgt>
                                        </p:tgtEl>
                                        <p:attrNameLst>
                                          <p:attrName>style.visibility</p:attrName>
                                        </p:attrNameLst>
                                      </p:cBhvr>
                                      <p:to>
                                        <p:strVal val="visible"/>
                                      </p:to>
                                    </p:set>
                                    <p:animEffect transition="in" filter="wipe(up)">
                                      <p:cBhvr>
                                        <p:cTn id="22" dur="500"/>
                                        <p:tgtEl>
                                          <p:spTgt spid="4792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35" grpId="0" uiExpand="1" build="p" bldLvl="2"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p:txBody>
          <a:bodyPr/>
          <a:lstStyle/>
          <a:p>
            <a:pPr eaLnBrk="1" hangingPunct="1"/>
            <a:r>
              <a:rPr lang="en-US" altLang="zh-CN" sz="4000" dirty="0" smtClean="0"/>
              <a:t>7.3.1  </a:t>
            </a:r>
            <a:r>
              <a:rPr lang="zh-CN" altLang="en-US" sz="4000" dirty="0" smtClean="0">
                <a:latin typeface="黑体" pitchFamily="2" charset="-122"/>
              </a:rPr>
              <a:t>文件控制块和索引结点</a:t>
            </a:r>
            <a:r>
              <a:rPr lang="zh-CN" altLang="en-US" sz="4000" dirty="0" smtClean="0"/>
              <a:t> </a:t>
            </a:r>
          </a:p>
        </p:txBody>
      </p:sp>
      <p:sp>
        <p:nvSpPr>
          <p:cNvPr id="479235" name="Rectangle 3"/>
          <p:cNvSpPr>
            <a:spLocks noGrp="1" noChangeArrowheads="1"/>
          </p:cNvSpPr>
          <p:nvPr>
            <p:ph idx="1"/>
          </p:nvPr>
        </p:nvSpPr>
        <p:spPr>
          <a:xfrm>
            <a:off x="457200" y="1600200"/>
            <a:ext cx="8507288" cy="5257800"/>
          </a:xfrm>
        </p:spPr>
        <p:txBody>
          <a:bodyPr>
            <a:normAutofit/>
          </a:bodyPr>
          <a:lstStyle/>
          <a:p>
            <a:pPr marL="0" indent="0" eaLnBrk="1" hangingPunct="1">
              <a:lnSpc>
                <a:spcPct val="150000"/>
              </a:lnSpc>
              <a:spcBef>
                <a:spcPct val="0"/>
              </a:spcBef>
              <a:buNone/>
            </a:pPr>
            <a:r>
              <a:rPr lang="en-US" altLang="zh-CN" dirty="0" smtClean="0">
                <a:solidFill>
                  <a:srgbClr val="0000FF"/>
                </a:solidFill>
              </a:rPr>
              <a:t>1</a:t>
            </a:r>
            <a:r>
              <a:rPr lang="zh-CN" altLang="en-US" dirty="0" smtClean="0">
                <a:solidFill>
                  <a:srgbClr val="0000FF"/>
                </a:solidFill>
                <a:latin typeface="宋体" pitchFamily="2" charset="-122"/>
              </a:rPr>
              <a:t>．</a:t>
            </a:r>
            <a:r>
              <a:rPr lang="zh-CN" altLang="en-US" dirty="0" smtClean="0">
                <a:solidFill>
                  <a:srgbClr val="0000FF"/>
                </a:solidFill>
                <a:latin typeface="黑体" pitchFamily="2" charset="-122"/>
                <a:ea typeface="黑体" pitchFamily="2" charset="-122"/>
              </a:rPr>
              <a:t>文件控制块</a:t>
            </a:r>
            <a:r>
              <a:rPr lang="zh-CN" altLang="en-US" dirty="0" smtClean="0"/>
              <a:t> </a:t>
            </a:r>
          </a:p>
          <a:p>
            <a:pPr marL="457200" lvl="1" indent="0" eaLnBrk="1" hangingPunct="1">
              <a:lnSpc>
                <a:spcPct val="150000"/>
              </a:lnSpc>
              <a:spcBef>
                <a:spcPct val="0"/>
              </a:spcBef>
              <a:buNone/>
            </a:pPr>
            <a:r>
              <a:rPr lang="zh-CN" altLang="en-US" dirty="0" smtClean="0">
                <a:latin typeface="Times New Roman" pitchFamily="18" charset="0"/>
                <a:ea typeface="黑体" pitchFamily="2" charset="-122"/>
              </a:rPr>
              <a:t>通常包含三类信息</a:t>
            </a:r>
            <a:r>
              <a:rPr lang="zh-CN" altLang="en-US" dirty="0" smtClean="0">
                <a:latin typeface="宋体" pitchFamily="2" charset="-122"/>
              </a:rPr>
              <a:t>：</a:t>
            </a:r>
          </a:p>
        </p:txBody>
      </p:sp>
      <p:sp>
        <p:nvSpPr>
          <p:cNvPr id="4" name="灯片编号占位符 5"/>
          <p:cNvSpPr>
            <a:spLocks noGrp="1"/>
          </p:cNvSpPr>
          <p:nvPr>
            <p:ph type="sldNum" sz="quarter" idx="12"/>
          </p:nvPr>
        </p:nvSpPr>
        <p:spPr/>
        <p:txBody>
          <a:bodyPr/>
          <a:lstStyle/>
          <a:p>
            <a:pPr>
              <a:defRPr/>
            </a:pPr>
            <a:fld id="{16FE4225-99D6-41AA-94D6-637CFBDF0F56}" type="slidenum">
              <a:rPr lang="en-US" altLang="zh-CN">
                <a:solidFill>
                  <a:srgbClr val="2F2F2F">
                    <a:lumMod val="75000"/>
                    <a:lumOff val="25000"/>
                  </a:srgbClr>
                </a:solidFill>
              </a:rPr>
              <a:pPr>
                <a:defRPr/>
              </a:pPr>
              <a:t>34</a:t>
            </a:fld>
            <a:endParaRPr lang="en-US" altLang="zh-CN">
              <a:solidFill>
                <a:srgbClr val="2F2F2F">
                  <a:lumMod val="75000"/>
                  <a:lumOff val="25000"/>
                </a:srgbClr>
              </a:solidFill>
            </a:endParaRPr>
          </a:p>
        </p:txBody>
      </p:sp>
      <p:sp>
        <p:nvSpPr>
          <p:cNvPr id="5" name="Rectangle 3"/>
          <p:cNvSpPr txBox="1">
            <a:spLocks noChangeArrowheads="1"/>
          </p:cNvSpPr>
          <p:nvPr/>
        </p:nvSpPr>
        <p:spPr>
          <a:xfrm>
            <a:off x="457200" y="3026668"/>
            <a:ext cx="8229600" cy="2404864"/>
          </a:xfrm>
          <a:prstGeom prst="rect">
            <a:avLst/>
          </a:prstGeom>
        </p:spPr>
        <p:txBody>
          <a:bodyPr vert="horz" rtlCol="0">
            <a:noAutofit/>
          </a:bodyPr>
          <a:lstStyle>
            <a:lvl1pPr marL="342900" indent="-342900" algn="l" rtl="0" eaLnBrk="1" latinLnBrk="0" hangingPunct="1">
              <a:spcBef>
                <a:spcPct val="20000"/>
              </a:spcBef>
              <a:buClr>
                <a:srgbClr val="002060"/>
              </a:buClr>
              <a:buSzPct val="50000"/>
              <a:buFont typeface="Wingdings" panose="05000000000000000000" pitchFamily="2" charset="2"/>
              <a:buChar char="n"/>
              <a:defRPr kumimoji="0" sz="3200" kern="1200">
                <a:solidFill>
                  <a:schemeClr val="tx1"/>
                </a:solidFill>
                <a:latin typeface="+mn-lt"/>
                <a:ea typeface="+mn-ea"/>
                <a:cs typeface="+mn-cs"/>
              </a:defRPr>
            </a:lvl1pPr>
            <a:lvl2pPr marL="742950" indent="-285750" algn="l" rtl="0" eaLnBrk="1" latinLnBrk="0" hangingPunct="1">
              <a:spcBef>
                <a:spcPct val="20000"/>
              </a:spcBef>
              <a:buClr>
                <a:srgbClr val="002060"/>
              </a:buClr>
              <a:buSzPct val="50000"/>
              <a:buFont typeface="Wingdings" panose="05000000000000000000" pitchFamily="2" charset="2"/>
              <a:buChar char="p"/>
              <a:defRPr kumimoji="0" sz="2800" kern="1200">
                <a:solidFill>
                  <a:schemeClr val="tx1"/>
                </a:solidFill>
                <a:latin typeface="+mn-lt"/>
                <a:ea typeface="+mn-ea"/>
                <a:cs typeface="+mn-cs"/>
              </a:defRPr>
            </a:lvl2pPr>
            <a:lvl3pPr marL="1143000" indent="-228600" algn="l" rtl="0" eaLnBrk="1" latinLnBrk="0" hangingPunct="1">
              <a:spcBef>
                <a:spcPct val="20000"/>
              </a:spcBef>
              <a:buClr>
                <a:srgbClr val="C00000"/>
              </a:buClr>
              <a:buSzPct val="50000"/>
              <a:buFont typeface="Wingdings" panose="05000000000000000000" pitchFamily="2" charset="2"/>
              <a:buChar char="u"/>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457200" lvl="1" indent="0">
              <a:lnSpc>
                <a:spcPct val="120000"/>
              </a:lnSpc>
              <a:spcBef>
                <a:spcPct val="0"/>
              </a:spcBef>
              <a:buFont typeface="Wingdings" panose="05000000000000000000" pitchFamily="2" charset="2"/>
              <a:buNone/>
            </a:pPr>
            <a:r>
              <a:rPr lang="zh-CN" altLang="en-US" b="1" dirty="0" smtClean="0">
                <a:solidFill>
                  <a:srgbClr val="FF0000"/>
                </a:solidFill>
                <a:latin typeface="Times New Roman" pitchFamily="18" charset="0"/>
                <a:ea typeface="楷体_GB2312" pitchFamily="49" charset="-122"/>
              </a:rPr>
              <a:t>使用信息类</a:t>
            </a:r>
          </a:p>
          <a:p>
            <a:pPr marL="457200" lvl="1" indent="0">
              <a:lnSpc>
                <a:spcPct val="120000"/>
              </a:lnSpc>
              <a:spcBef>
                <a:spcPct val="0"/>
              </a:spcBef>
              <a:buFont typeface="Wingdings" panose="05000000000000000000" pitchFamily="2" charset="2"/>
              <a:buNone/>
            </a:pPr>
            <a:r>
              <a:rPr lang="zh-CN" altLang="en-US" dirty="0" smtClean="0">
                <a:latin typeface="宋体" pitchFamily="2" charset="-122"/>
              </a:rPr>
              <a:t>①文件建立的日期、时间；</a:t>
            </a:r>
            <a:endParaRPr lang="en-US" altLang="zh-CN" dirty="0" smtClean="0">
              <a:latin typeface="宋体" pitchFamily="2" charset="-122"/>
            </a:endParaRPr>
          </a:p>
          <a:p>
            <a:pPr marL="457200" lvl="1" indent="0">
              <a:lnSpc>
                <a:spcPct val="120000"/>
              </a:lnSpc>
              <a:spcBef>
                <a:spcPct val="0"/>
              </a:spcBef>
              <a:buFont typeface="Wingdings" panose="05000000000000000000" pitchFamily="2" charset="2"/>
              <a:buNone/>
            </a:pPr>
            <a:r>
              <a:rPr lang="zh-CN" altLang="en-US" dirty="0" smtClean="0">
                <a:latin typeface="宋体" pitchFamily="2" charset="-122"/>
              </a:rPr>
              <a:t>②文件上一次修改的日期、时间；</a:t>
            </a:r>
            <a:endParaRPr lang="en-US" altLang="zh-CN" dirty="0" smtClean="0">
              <a:latin typeface="宋体" pitchFamily="2" charset="-122"/>
            </a:endParaRPr>
          </a:p>
          <a:p>
            <a:pPr marL="457200" lvl="1" indent="0">
              <a:lnSpc>
                <a:spcPct val="120000"/>
              </a:lnSpc>
              <a:spcBef>
                <a:spcPct val="0"/>
              </a:spcBef>
              <a:buFont typeface="Wingdings" panose="05000000000000000000" pitchFamily="2" charset="2"/>
              <a:buNone/>
            </a:pPr>
            <a:r>
              <a:rPr lang="zh-CN" altLang="en-US" dirty="0" smtClean="0">
                <a:latin typeface="宋体" pitchFamily="2" charset="-122"/>
              </a:rPr>
              <a:t>③当前使用信息：已打开文件的进程数；是否被其他用户锁住；文件在内存中是否已被修改但尚未拷贝到磁盘上 </a:t>
            </a:r>
          </a:p>
        </p:txBody>
      </p:sp>
    </p:spTree>
    <p:extLst>
      <p:ext uri="{BB962C8B-B14F-4D97-AF65-F5344CB8AC3E}">
        <p14:creationId xmlns:p14="http://schemas.microsoft.com/office/powerpoint/2010/main" val="176084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up)">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up)">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up)">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up)">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2"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p:txBody>
          <a:bodyPr/>
          <a:lstStyle/>
          <a:p>
            <a:pPr eaLnBrk="1" hangingPunct="1"/>
            <a:r>
              <a:rPr lang="en-US" altLang="zh-CN" sz="4000" dirty="0" smtClean="0"/>
              <a:t>7.3.1  </a:t>
            </a:r>
            <a:r>
              <a:rPr lang="zh-CN" altLang="en-US" sz="4000" dirty="0" smtClean="0">
                <a:latin typeface="黑体" pitchFamily="2" charset="-122"/>
              </a:rPr>
              <a:t>文件控制块和索引结点</a:t>
            </a:r>
            <a:r>
              <a:rPr lang="zh-CN" altLang="en-US" sz="4000" dirty="0" smtClean="0"/>
              <a:t> </a:t>
            </a:r>
          </a:p>
        </p:txBody>
      </p:sp>
      <p:sp>
        <p:nvSpPr>
          <p:cNvPr id="4" name="灯片编号占位符 5"/>
          <p:cNvSpPr>
            <a:spLocks noGrp="1"/>
          </p:cNvSpPr>
          <p:nvPr>
            <p:ph type="sldNum" sz="quarter" idx="12"/>
          </p:nvPr>
        </p:nvSpPr>
        <p:spPr/>
        <p:txBody>
          <a:bodyPr/>
          <a:lstStyle/>
          <a:p>
            <a:pPr>
              <a:defRPr/>
            </a:pPr>
            <a:fld id="{16FE4225-99D6-41AA-94D6-637CFBDF0F56}" type="slidenum">
              <a:rPr lang="en-US" altLang="zh-CN"/>
              <a:pPr>
                <a:defRPr/>
              </a:pPr>
              <a:t>35</a:t>
            </a:fld>
            <a:endParaRPr lang="en-US" altLang="zh-CN"/>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744" y="1772816"/>
            <a:ext cx="8235950" cy="129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descr="7-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550" y="3377570"/>
            <a:ext cx="7272338" cy="1927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51920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 name="灯片编号占位符 5"/>
          <p:cNvSpPr>
            <a:spLocks noGrp="1"/>
          </p:cNvSpPr>
          <p:nvPr>
            <p:ph type="sldNum" sz="quarter" idx="12"/>
          </p:nvPr>
        </p:nvSpPr>
        <p:spPr/>
        <p:txBody>
          <a:bodyPr/>
          <a:lstStyle/>
          <a:p>
            <a:pPr>
              <a:defRPr/>
            </a:pPr>
            <a:fld id="{C3FD584E-61E5-44D8-A1B9-1299636D4862}" type="slidenum">
              <a:rPr lang="en-US" altLang="zh-CN"/>
              <a:pPr>
                <a:defRPr/>
              </a:pPr>
              <a:t>36</a:t>
            </a:fld>
            <a:endParaRPr lang="en-US" altLang="zh-CN"/>
          </a:p>
        </p:txBody>
      </p:sp>
      <p:sp>
        <p:nvSpPr>
          <p:cNvPr id="480279" name="Text Box 23"/>
          <p:cNvSpPr txBox="1">
            <a:spLocks noChangeArrowheads="1"/>
          </p:cNvSpPr>
          <p:nvPr/>
        </p:nvSpPr>
        <p:spPr bwMode="auto">
          <a:xfrm>
            <a:off x="269280" y="476672"/>
            <a:ext cx="3962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dirty="0">
                <a:solidFill>
                  <a:srgbClr val="0000FF"/>
                </a:solidFill>
                <a:ea typeface="黑体" pitchFamily="2" charset="-122"/>
              </a:rPr>
              <a:t>2</a:t>
            </a:r>
            <a:r>
              <a:rPr lang="zh-CN" altLang="en-US" sz="3200" b="1" dirty="0">
                <a:solidFill>
                  <a:srgbClr val="0000FF"/>
                </a:solidFill>
                <a:ea typeface="黑体" pitchFamily="2" charset="-122"/>
              </a:rPr>
              <a:t>．索引结点</a:t>
            </a:r>
            <a:r>
              <a:rPr lang="zh-CN" altLang="en-US" sz="2800" b="1" dirty="0">
                <a:solidFill>
                  <a:srgbClr val="800000"/>
                </a:solidFill>
                <a:ea typeface="黑体" pitchFamily="2" charset="-122"/>
              </a:rPr>
              <a:t> </a:t>
            </a:r>
          </a:p>
        </p:txBody>
      </p:sp>
      <p:sp>
        <p:nvSpPr>
          <p:cNvPr id="480280" name="Text Box 24"/>
          <p:cNvSpPr txBox="1">
            <a:spLocks noChangeArrowheads="1"/>
          </p:cNvSpPr>
          <p:nvPr/>
        </p:nvSpPr>
        <p:spPr bwMode="auto">
          <a:xfrm>
            <a:off x="467496" y="1628800"/>
            <a:ext cx="360044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dirty="0">
                <a:solidFill>
                  <a:srgbClr val="000000"/>
                </a:solidFill>
                <a:ea typeface="黑体" pitchFamily="2" charset="-122"/>
              </a:rPr>
              <a:t>1</a:t>
            </a:r>
            <a:r>
              <a:rPr lang="zh-CN" altLang="en-US" sz="2800" b="1" dirty="0">
                <a:solidFill>
                  <a:srgbClr val="000000"/>
                </a:solidFill>
                <a:ea typeface="黑体" pitchFamily="2" charset="-122"/>
              </a:rPr>
              <a:t>）索引结点的引入</a:t>
            </a:r>
            <a:r>
              <a:rPr lang="zh-CN" altLang="en-US" sz="2800" dirty="0">
                <a:solidFill>
                  <a:srgbClr val="000000"/>
                </a:solidFill>
              </a:rPr>
              <a:t> </a:t>
            </a:r>
          </a:p>
        </p:txBody>
      </p:sp>
      <p:sp>
        <p:nvSpPr>
          <p:cNvPr id="480281" name="Text Box 25"/>
          <p:cNvSpPr txBox="1">
            <a:spLocks noChangeArrowheads="1"/>
          </p:cNvSpPr>
          <p:nvPr/>
        </p:nvSpPr>
        <p:spPr bwMode="auto">
          <a:xfrm>
            <a:off x="467496" y="2420888"/>
            <a:ext cx="7704904"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0"/>
              </a:spcBef>
              <a:spcAft>
                <a:spcPct val="0"/>
              </a:spcAft>
            </a:pPr>
            <a:r>
              <a:rPr lang="zh-CN" altLang="en-US" sz="2800" b="1" dirty="0">
                <a:solidFill>
                  <a:srgbClr val="000000"/>
                </a:solidFill>
                <a:latin typeface="Times New Roman" pitchFamily="18" charset="0"/>
                <a:ea typeface="黑体" pitchFamily="2" charset="-122"/>
              </a:rPr>
              <a:t>文件目录通常是存放在磁盘上的，当文件很多时，文件目录可能要占用大量的盘块。在查找目录的过程中，必须先将存放目录文件的第一个盘块中的目录调入内存，然后将用户所给定的文件名，与目录项中的文件名逐一比较。若未找到指定文件，还需要将下一盘块的目录项调入内存。</a:t>
            </a:r>
          </a:p>
        </p:txBody>
      </p:sp>
    </p:spTree>
    <p:extLst>
      <p:ext uri="{BB962C8B-B14F-4D97-AF65-F5344CB8AC3E}">
        <p14:creationId xmlns:p14="http://schemas.microsoft.com/office/powerpoint/2010/main" val="23028471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 name="灯片编号占位符 5"/>
          <p:cNvSpPr>
            <a:spLocks noGrp="1"/>
          </p:cNvSpPr>
          <p:nvPr>
            <p:ph type="sldNum" sz="quarter" idx="12"/>
          </p:nvPr>
        </p:nvSpPr>
        <p:spPr/>
        <p:txBody>
          <a:bodyPr/>
          <a:lstStyle/>
          <a:p>
            <a:pPr>
              <a:defRPr/>
            </a:pPr>
            <a:fld id="{C3FD584E-61E5-44D8-A1B9-1299636D4862}" type="slidenum">
              <a:rPr lang="en-US" altLang="zh-CN"/>
              <a:pPr>
                <a:defRPr/>
              </a:pPr>
              <a:t>37</a:t>
            </a:fld>
            <a:endParaRPr lang="en-US" altLang="zh-CN"/>
          </a:p>
        </p:txBody>
      </p:sp>
      <p:sp>
        <p:nvSpPr>
          <p:cNvPr id="480279" name="Text Box 23"/>
          <p:cNvSpPr txBox="1">
            <a:spLocks noChangeArrowheads="1"/>
          </p:cNvSpPr>
          <p:nvPr/>
        </p:nvSpPr>
        <p:spPr bwMode="auto">
          <a:xfrm>
            <a:off x="269280" y="476672"/>
            <a:ext cx="3962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dirty="0">
                <a:solidFill>
                  <a:srgbClr val="0000FF"/>
                </a:solidFill>
                <a:ea typeface="黑体" pitchFamily="2" charset="-122"/>
              </a:rPr>
              <a:t>2</a:t>
            </a:r>
            <a:r>
              <a:rPr lang="zh-CN" altLang="en-US" sz="3200" b="1" dirty="0">
                <a:solidFill>
                  <a:srgbClr val="0000FF"/>
                </a:solidFill>
                <a:ea typeface="黑体" pitchFamily="2" charset="-122"/>
              </a:rPr>
              <a:t>．索引结点</a:t>
            </a:r>
            <a:r>
              <a:rPr lang="zh-CN" altLang="en-US" sz="2800" b="1" dirty="0">
                <a:solidFill>
                  <a:srgbClr val="800000"/>
                </a:solidFill>
                <a:ea typeface="黑体" pitchFamily="2" charset="-122"/>
              </a:rPr>
              <a:t> </a:t>
            </a:r>
          </a:p>
        </p:txBody>
      </p:sp>
      <p:sp>
        <p:nvSpPr>
          <p:cNvPr id="480280" name="Text Box 24"/>
          <p:cNvSpPr txBox="1">
            <a:spLocks noChangeArrowheads="1"/>
          </p:cNvSpPr>
          <p:nvPr/>
        </p:nvSpPr>
        <p:spPr bwMode="auto">
          <a:xfrm>
            <a:off x="467496" y="1628800"/>
            <a:ext cx="360044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dirty="0">
                <a:solidFill>
                  <a:srgbClr val="000000"/>
                </a:solidFill>
                <a:ea typeface="黑体" pitchFamily="2" charset="-122"/>
              </a:rPr>
              <a:t>1</a:t>
            </a:r>
            <a:r>
              <a:rPr lang="zh-CN" altLang="en-US" sz="2800" b="1" dirty="0">
                <a:solidFill>
                  <a:srgbClr val="000000"/>
                </a:solidFill>
                <a:ea typeface="黑体" pitchFamily="2" charset="-122"/>
              </a:rPr>
              <a:t>）索引结点的引入</a:t>
            </a:r>
            <a:r>
              <a:rPr lang="zh-CN" altLang="en-US" sz="2800" dirty="0">
                <a:solidFill>
                  <a:srgbClr val="000000"/>
                </a:solidFill>
              </a:rPr>
              <a:t> </a:t>
            </a:r>
          </a:p>
        </p:txBody>
      </p:sp>
      <p:sp>
        <p:nvSpPr>
          <p:cNvPr id="480281" name="Text Box 25"/>
          <p:cNvSpPr txBox="1">
            <a:spLocks noChangeArrowheads="1"/>
          </p:cNvSpPr>
          <p:nvPr/>
        </p:nvSpPr>
        <p:spPr bwMode="auto">
          <a:xfrm>
            <a:off x="304800" y="2420888"/>
            <a:ext cx="86106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0"/>
              </a:spcBef>
              <a:spcAft>
                <a:spcPct val="0"/>
              </a:spcAft>
            </a:pPr>
            <a:r>
              <a:rPr lang="zh-CN" altLang="en-US" b="1" dirty="0" smtClean="0">
                <a:solidFill>
                  <a:srgbClr val="000000"/>
                </a:solidFill>
                <a:latin typeface="Times New Roman" pitchFamily="18" charset="0"/>
                <a:ea typeface="黑体" pitchFamily="2" charset="-122"/>
              </a:rPr>
              <a:t>        设</a:t>
            </a:r>
            <a:r>
              <a:rPr lang="zh-CN" altLang="en-US" b="1" dirty="0">
                <a:solidFill>
                  <a:srgbClr val="000000"/>
                </a:solidFill>
                <a:latin typeface="Times New Roman" pitchFamily="18" charset="0"/>
                <a:ea typeface="黑体" pitchFamily="2" charset="-122"/>
              </a:rPr>
              <a:t>目录文件所占盘块数为</a:t>
            </a:r>
            <a:r>
              <a:rPr lang="en-US" altLang="zh-CN" b="1" dirty="0">
                <a:solidFill>
                  <a:srgbClr val="000000"/>
                </a:solidFill>
                <a:latin typeface="Times New Roman" pitchFamily="18" charset="0"/>
                <a:ea typeface="黑体" pitchFamily="2" charset="-122"/>
              </a:rPr>
              <a:t>N</a:t>
            </a:r>
            <a:r>
              <a:rPr lang="zh-CN" altLang="en-US" b="1" dirty="0">
                <a:solidFill>
                  <a:srgbClr val="000000"/>
                </a:solidFill>
                <a:latin typeface="Times New Roman" pitchFamily="18" charset="0"/>
                <a:ea typeface="黑体" pitchFamily="2" charset="-122"/>
              </a:rPr>
              <a:t>，则查找一个目录项平均需要调入盘块</a:t>
            </a:r>
            <a:r>
              <a:rPr lang="en-US" altLang="zh-CN" b="1" dirty="0">
                <a:solidFill>
                  <a:srgbClr val="000000"/>
                </a:solidFill>
                <a:latin typeface="Times New Roman" pitchFamily="18" charset="0"/>
                <a:ea typeface="黑体" pitchFamily="2" charset="-122"/>
              </a:rPr>
              <a:t>(N+1)/2</a:t>
            </a:r>
            <a:r>
              <a:rPr lang="zh-CN" altLang="en-US" b="1" dirty="0">
                <a:solidFill>
                  <a:srgbClr val="000000"/>
                </a:solidFill>
                <a:latin typeface="Times New Roman" pitchFamily="18" charset="0"/>
                <a:ea typeface="黑体" pitchFamily="2" charset="-122"/>
              </a:rPr>
              <a:t>次</a:t>
            </a:r>
            <a:r>
              <a:rPr lang="zh-CN" altLang="en-US" b="1" dirty="0" smtClean="0">
                <a:solidFill>
                  <a:srgbClr val="000000"/>
                </a:solidFill>
                <a:latin typeface="Times New Roman" pitchFamily="18" charset="0"/>
                <a:ea typeface="黑体" pitchFamily="2" charset="-122"/>
              </a:rPr>
              <a:t>。</a:t>
            </a:r>
            <a:endParaRPr lang="en-US" altLang="zh-CN" b="1" dirty="0" smtClean="0">
              <a:solidFill>
                <a:srgbClr val="000000"/>
              </a:solidFill>
              <a:latin typeface="Times New Roman" pitchFamily="18" charset="0"/>
              <a:ea typeface="黑体" pitchFamily="2" charset="-122"/>
            </a:endParaRPr>
          </a:p>
          <a:p>
            <a:pPr algn="just" eaLnBrk="1" fontAlgn="base" hangingPunct="1">
              <a:spcBef>
                <a:spcPct val="0"/>
              </a:spcBef>
              <a:spcAft>
                <a:spcPct val="0"/>
              </a:spcAft>
            </a:pPr>
            <a:r>
              <a:rPr lang="en-US" altLang="zh-CN" b="1" dirty="0">
                <a:solidFill>
                  <a:srgbClr val="000000"/>
                </a:solidFill>
                <a:latin typeface="Times New Roman" pitchFamily="18" charset="0"/>
                <a:ea typeface="黑体" pitchFamily="2" charset="-122"/>
              </a:rPr>
              <a:t> </a:t>
            </a:r>
            <a:r>
              <a:rPr lang="en-US" altLang="zh-CN" b="1" dirty="0" smtClean="0">
                <a:solidFill>
                  <a:srgbClr val="000000"/>
                </a:solidFill>
                <a:latin typeface="Times New Roman" pitchFamily="18" charset="0"/>
                <a:ea typeface="黑体" pitchFamily="2" charset="-122"/>
              </a:rPr>
              <a:t>       </a:t>
            </a:r>
            <a:r>
              <a:rPr lang="zh-CN" altLang="en-US" b="1" dirty="0" smtClean="0">
                <a:solidFill>
                  <a:srgbClr val="000000"/>
                </a:solidFill>
                <a:latin typeface="Times New Roman" pitchFamily="18" charset="0"/>
                <a:ea typeface="黑体" pitchFamily="2" charset="-122"/>
              </a:rPr>
              <a:t>假如</a:t>
            </a:r>
            <a:r>
              <a:rPr lang="zh-CN" altLang="en-US" b="1" dirty="0">
                <a:solidFill>
                  <a:srgbClr val="000000"/>
                </a:solidFill>
                <a:latin typeface="Times New Roman" pitchFamily="18" charset="0"/>
                <a:ea typeface="黑体" pitchFamily="2" charset="-122"/>
              </a:rPr>
              <a:t>一个</a:t>
            </a:r>
            <a:r>
              <a:rPr lang="en-US" altLang="zh-CN" b="1" dirty="0">
                <a:solidFill>
                  <a:srgbClr val="000000"/>
                </a:solidFill>
                <a:latin typeface="Times New Roman" pitchFamily="18" charset="0"/>
                <a:ea typeface="黑体" pitchFamily="2" charset="-122"/>
              </a:rPr>
              <a:t>FCB</a:t>
            </a:r>
            <a:r>
              <a:rPr lang="zh-CN" altLang="en-US" b="1" dirty="0">
                <a:solidFill>
                  <a:srgbClr val="000000"/>
                </a:solidFill>
                <a:latin typeface="Times New Roman" pitchFamily="18" charset="0"/>
                <a:ea typeface="黑体" pitchFamily="2" charset="-122"/>
              </a:rPr>
              <a:t>为</a:t>
            </a:r>
            <a:r>
              <a:rPr lang="en-US" altLang="zh-CN" b="1" dirty="0">
                <a:solidFill>
                  <a:srgbClr val="000000"/>
                </a:solidFill>
                <a:latin typeface="Times New Roman" pitchFamily="18" charset="0"/>
                <a:ea typeface="黑体" pitchFamily="2" charset="-122"/>
              </a:rPr>
              <a:t>64B</a:t>
            </a:r>
            <a:r>
              <a:rPr lang="zh-CN" altLang="en-US" b="1" dirty="0">
                <a:solidFill>
                  <a:srgbClr val="000000"/>
                </a:solidFill>
                <a:latin typeface="Times New Roman" pitchFamily="18" charset="0"/>
                <a:ea typeface="黑体" pitchFamily="2" charset="-122"/>
              </a:rPr>
              <a:t>，盘块大小为</a:t>
            </a:r>
            <a:r>
              <a:rPr lang="en-US" altLang="zh-CN" b="1" dirty="0">
                <a:solidFill>
                  <a:srgbClr val="000000"/>
                </a:solidFill>
                <a:latin typeface="Times New Roman" pitchFamily="18" charset="0"/>
                <a:ea typeface="黑体" pitchFamily="2" charset="-122"/>
              </a:rPr>
              <a:t>1KB</a:t>
            </a:r>
            <a:r>
              <a:rPr lang="zh-CN" altLang="en-US" b="1" dirty="0">
                <a:solidFill>
                  <a:srgbClr val="000000"/>
                </a:solidFill>
                <a:latin typeface="Times New Roman" pitchFamily="18" charset="0"/>
                <a:ea typeface="黑体" pitchFamily="2" charset="-122"/>
              </a:rPr>
              <a:t>，则每个盘块可存放</a:t>
            </a:r>
            <a:r>
              <a:rPr lang="en-US" altLang="zh-CN" b="1" dirty="0">
                <a:solidFill>
                  <a:srgbClr val="000000"/>
                </a:solidFill>
                <a:latin typeface="Times New Roman" pitchFamily="18" charset="0"/>
                <a:ea typeface="黑体" pitchFamily="2" charset="-122"/>
              </a:rPr>
              <a:t>16</a:t>
            </a:r>
            <a:r>
              <a:rPr lang="zh-CN" altLang="en-US" b="1" dirty="0">
                <a:solidFill>
                  <a:srgbClr val="000000"/>
                </a:solidFill>
                <a:latin typeface="Times New Roman" pitchFamily="18" charset="0"/>
                <a:ea typeface="黑体" pitchFamily="2" charset="-122"/>
              </a:rPr>
              <a:t>个</a:t>
            </a:r>
            <a:r>
              <a:rPr lang="en-US" altLang="zh-CN" b="1" dirty="0">
                <a:solidFill>
                  <a:srgbClr val="000000"/>
                </a:solidFill>
                <a:latin typeface="Times New Roman" pitchFamily="18" charset="0"/>
                <a:ea typeface="黑体" pitchFamily="2" charset="-122"/>
              </a:rPr>
              <a:t>FCB</a:t>
            </a:r>
            <a:r>
              <a:rPr lang="zh-CN" altLang="en-US" b="1" dirty="0">
                <a:solidFill>
                  <a:srgbClr val="000000"/>
                </a:solidFill>
                <a:latin typeface="Times New Roman" pitchFamily="18" charset="0"/>
                <a:ea typeface="黑体" pitchFamily="2" charset="-122"/>
              </a:rPr>
              <a:t>，对于</a:t>
            </a:r>
            <a:r>
              <a:rPr lang="en-US" altLang="zh-CN" b="1" dirty="0">
                <a:solidFill>
                  <a:srgbClr val="000000"/>
                </a:solidFill>
                <a:latin typeface="Times New Roman" pitchFamily="18" charset="0"/>
                <a:ea typeface="黑体" pitchFamily="2" charset="-122"/>
              </a:rPr>
              <a:t>640</a:t>
            </a:r>
            <a:r>
              <a:rPr lang="zh-CN" altLang="en-US" b="1" dirty="0">
                <a:solidFill>
                  <a:srgbClr val="000000"/>
                </a:solidFill>
                <a:latin typeface="Times New Roman" pitchFamily="18" charset="0"/>
                <a:ea typeface="黑体" pitchFamily="2" charset="-122"/>
              </a:rPr>
              <a:t>个</a:t>
            </a:r>
            <a:r>
              <a:rPr lang="en-US" altLang="zh-CN" b="1" dirty="0">
                <a:solidFill>
                  <a:srgbClr val="000000"/>
                </a:solidFill>
              </a:rPr>
              <a:t>FCB</a:t>
            </a:r>
            <a:r>
              <a:rPr lang="zh-CN" altLang="en-US" b="1" dirty="0">
                <a:solidFill>
                  <a:srgbClr val="000000"/>
                </a:solidFill>
                <a:latin typeface="Times New Roman" pitchFamily="18" charset="0"/>
                <a:ea typeface="黑体" pitchFamily="2" charset="-122"/>
              </a:rPr>
              <a:t>的目录文件，需占</a:t>
            </a:r>
            <a:r>
              <a:rPr lang="en-US" altLang="zh-CN" b="1" dirty="0">
                <a:solidFill>
                  <a:srgbClr val="000000"/>
                </a:solidFill>
                <a:latin typeface="Times New Roman" pitchFamily="18" charset="0"/>
                <a:ea typeface="黑体" pitchFamily="2" charset="-122"/>
              </a:rPr>
              <a:t>40</a:t>
            </a:r>
            <a:r>
              <a:rPr lang="zh-CN" altLang="en-US" b="1" dirty="0">
                <a:solidFill>
                  <a:srgbClr val="000000"/>
                </a:solidFill>
                <a:latin typeface="Times New Roman" pitchFamily="18" charset="0"/>
                <a:ea typeface="黑体" pitchFamily="2" charset="-122"/>
              </a:rPr>
              <a:t>个盘块，平均查找一个文件需启动磁盘</a:t>
            </a:r>
            <a:r>
              <a:rPr lang="en-US" altLang="zh-CN" b="1" dirty="0">
                <a:solidFill>
                  <a:srgbClr val="000000"/>
                </a:solidFill>
                <a:latin typeface="Times New Roman" pitchFamily="18" charset="0"/>
                <a:ea typeface="黑体" pitchFamily="2" charset="-122"/>
              </a:rPr>
              <a:t>20</a:t>
            </a:r>
            <a:r>
              <a:rPr lang="zh-CN" altLang="en-US" b="1" dirty="0">
                <a:solidFill>
                  <a:srgbClr val="000000"/>
                </a:solidFill>
                <a:latin typeface="Times New Roman" pitchFamily="18" charset="0"/>
                <a:ea typeface="黑体" pitchFamily="2" charset="-122"/>
              </a:rPr>
              <a:t>次</a:t>
            </a:r>
            <a:r>
              <a:rPr lang="zh-CN" altLang="en-US" b="1" dirty="0" smtClean="0">
                <a:solidFill>
                  <a:srgbClr val="000000"/>
                </a:solidFill>
                <a:latin typeface="Times New Roman" pitchFamily="18" charset="0"/>
                <a:ea typeface="黑体" pitchFamily="2" charset="-122"/>
              </a:rPr>
              <a:t>。</a:t>
            </a:r>
            <a:endParaRPr lang="en-US" altLang="zh-CN" b="1" dirty="0" smtClean="0">
              <a:solidFill>
                <a:srgbClr val="000000"/>
              </a:solidFill>
              <a:latin typeface="Times New Roman" pitchFamily="18" charset="0"/>
              <a:ea typeface="黑体" pitchFamily="2" charset="-122"/>
            </a:endParaRPr>
          </a:p>
          <a:p>
            <a:pPr algn="just" eaLnBrk="1" fontAlgn="base" hangingPunct="1">
              <a:spcBef>
                <a:spcPct val="0"/>
              </a:spcBef>
              <a:spcAft>
                <a:spcPct val="0"/>
              </a:spcAft>
            </a:pPr>
            <a:r>
              <a:rPr lang="en-US" altLang="zh-CN" b="1" dirty="0">
                <a:solidFill>
                  <a:srgbClr val="000000"/>
                </a:solidFill>
                <a:latin typeface="Times New Roman" pitchFamily="18" charset="0"/>
                <a:ea typeface="黑体" pitchFamily="2" charset="-122"/>
              </a:rPr>
              <a:t> </a:t>
            </a:r>
            <a:r>
              <a:rPr lang="en-US" altLang="zh-CN" b="1" dirty="0" smtClean="0">
                <a:solidFill>
                  <a:srgbClr val="000000"/>
                </a:solidFill>
                <a:latin typeface="Times New Roman" pitchFamily="18" charset="0"/>
                <a:ea typeface="黑体" pitchFamily="2" charset="-122"/>
              </a:rPr>
              <a:t>       </a:t>
            </a:r>
            <a:r>
              <a:rPr lang="zh-CN" altLang="en-US" b="1" dirty="0" smtClean="0">
                <a:solidFill>
                  <a:srgbClr val="000000"/>
                </a:solidFill>
                <a:latin typeface="Times New Roman" pitchFamily="18" charset="0"/>
                <a:ea typeface="黑体" pitchFamily="2" charset="-122"/>
              </a:rPr>
              <a:t>假如</a:t>
            </a:r>
            <a:r>
              <a:rPr lang="zh-CN" altLang="en-US" b="1" dirty="0">
                <a:solidFill>
                  <a:srgbClr val="000000"/>
                </a:solidFill>
                <a:latin typeface="Times New Roman" pitchFamily="18" charset="0"/>
                <a:ea typeface="黑体" pitchFamily="2" charset="-122"/>
              </a:rPr>
              <a:t>每个</a:t>
            </a:r>
            <a:r>
              <a:rPr lang="en-US" altLang="zh-CN" b="1" dirty="0">
                <a:solidFill>
                  <a:srgbClr val="000000"/>
                </a:solidFill>
                <a:latin typeface="Times New Roman" pitchFamily="18" charset="0"/>
                <a:ea typeface="黑体" pitchFamily="2" charset="-122"/>
              </a:rPr>
              <a:t>FCB</a:t>
            </a:r>
            <a:r>
              <a:rPr lang="zh-CN" altLang="en-US" b="1" dirty="0">
                <a:solidFill>
                  <a:srgbClr val="000000"/>
                </a:solidFill>
                <a:latin typeface="Times New Roman" pitchFamily="18" charset="0"/>
                <a:ea typeface="黑体" pitchFamily="2" charset="-122"/>
              </a:rPr>
              <a:t>占</a:t>
            </a:r>
            <a:r>
              <a:rPr lang="en-US" altLang="zh-CN" b="1" dirty="0">
                <a:solidFill>
                  <a:srgbClr val="000000"/>
                </a:solidFill>
                <a:latin typeface="Times New Roman" pitchFamily="18" charset="0"/>
                <a:ea typeface="黑体" pitchFamily="2" charset="-122"/>
              </a:rPr>
              <a:t>16B</a:t>
            </a:r>
            <a:r>
              <a:rPr lang="zh-CN" altLang="en-US" b="1" dirty="0">
                <a:solidFill>
                  <a:srgbClr val="000000"/>
                </a:solidFill>
                <a:latin typeface="Times New Roman" pitchFamily="18" charset="0"/>
                <a:ea typeface="黑体" pitchFamily="2" charset="-122"/>
              </a:rPr>
              <a:t>，则每个盘块可存放</a:t>
            </a:r>
            <a:r>
              <a:rPr lang="en-US" altLang="zh-CN" b="1" dirty="0">
                <a:solidFill>
                  <a:srgbClr val="000000"/>
                </a:solidFill>
                <a:latin typeface="Times New Roman" pitchFamily="18" charset="0"/>
                <a:ea typeface="黑体" pitchFamily="2" charset="-122"/>
              </a:rPr>
              <a:t>64</a:t>
            </a:r>
            <a:r>
              <a:rPr lang="zh-CN" altLang="en-US" b="1" dirty="0">
                <a:solidFill>
                  <a:srgbClr val="000000"/>
                </a:solidFill>
                <a:latin typeface="Times New Roman" pitchFamily="18" charset="0"/>
                <a:ea typeface="黑体" pitchFamily="2" charset="-122"/>
              </a:rPr>
              <a:t>个</a:t>
            </a:r>
            <a:r>
              <a:rPr lang="en-US" altLang="zh-CN" b="1" dirty="0">
                <a:solidFill>
                  <a:srgbClr val="000000"/>
                </a:solidFill>
                <a:latin typeface="Times New Roman" pitchFamily="18" charset="0"/>
                <a:ea typeface="黑体" pitchFamily="2" charset="-122"/>
              </a:rPr>
              <a:t>FCB</a:t>
            </a:r>
            <a:r>
              <a:rPr lang="zh-CN" altLang="en-US" b="1" dirty="0">
                <a:solidFill>
                  <a:srgbClr val="000000"/>
                </a:solidFill>
                <a:latin typeface="Times New Roman" pitchFamily="18" charset="0"/>
                <a:ea typeface="黑体" pitchFamily="2" charset="-122"/>
              </a:rPr>
              <a:t>，对于</a:t>
            </a:r>
            <a:r>
              <a:rPr lang="en-US" altLang="zh-CN" b="1" dirty="0">
                <a:solidFill>
                  <a:srgbClr val="000000"/>
                </a:solidFill>
                <a:latin typeface="Times New Roman" pitchFamily="18" charset="0"/>
                <a:ea typeface="黑体" pitchFamily="2" charset="-122"/>
              </a:rPr>
              <a:t>640</a:t>
            </a:r>
            <a:r>
              <a:rPr lang="zh-CN" altLang="en-US" b="1" dirty="0">
                <a:solidFill>
                  <a:srgbClr val="000000"/>
                </a:solidFill>
                <a:latin typeface="Times New Roman" pitchFamily="18" charset="0"/>
                <a:ea typeface="黑体" pitchFamily="2" charset="-122"/>
              </a:rPr>
              <a:t>个</a:t>
            </a:r>
            <a:r>
              <a:rPr lang="en-US" altLang="zh-CN" b="1" dirty="0">
                <a:solidFill>
                  <a:srgbClr val="000000"/>
                </a:solidFill>
              </a:rPr>
              <a:t>FCB</a:t>
            </a:r>
            <a:r>
              <a:rPr lang="zh-CN" altLang="en-US" b="1" dirty="0">
                <a:solidFill>
                  <a:srgbClr val="000000"/>
                </a:solidFill>
                <a:latin typeface="Times New Roman" pitchFamily="18" charset="0"/>
                <a:ea typeface="黑体" pitchFamily="2" charset="-122"/>
              </a:rPr>
              <a:t>的目录文件，需占</a:t>
            </a:r>
            <a:r>
              <a:rPr lang="en-US" altLang="zh-CN" b="1" dirty="0">
                <a:solidFill>
                  <a:srgbClr val="000000"/>
                </a:solidFill>
                <a:latin typeface="Times New Roman" pitchFamily="18" charset="0"/>
                <a:ea typeface="黑体" pitchFamily="2" charset="-122"/>
              </a:rPr>
              <a:t>10</a:t>
            </a:r>
            <a:r>
              <a:rPr lang="zh-CN" altLang="en-US" b="1" dirty="0">
                <a:solidFill>
                  <a:srgbClr val="000000"/>
                </a:solidFill>
                <a:latin typeface="Times New Roman" pitchFamily="18" charset="0"/>
                <a:ea typeface="黑体" pitchFamily="2" charset="-122"/>
              </a:rPr>
              <a:t>个盘块，平均查找一个文件需启动磁盘</a:t>
            </a:r>
            <a:r>
              <a:rPr lang="en-US" altLang="zh-CN" b="1" dirty="0">
                <a:solidFill>
                  <a:srgbClr val="000000"/>
                </a:solidFill>
                <a:latin typeface="Times New Roman" pitchFamily="18" charset="0"/>
                <a:ea typeface="黑体" pitchFamily="2" charset="-122"/>
              </a:rPr>
              <a:t>5</a:t>
            </a:r>
            <a:r>
              <a:rPr lang="zh-CN" altLang="en-US" b="1" dirty="0">
                <a:solidFill>
                  <a:srgbClr val="000000"/>
                </a:solidFill>
                <a:latin typeface="Times New Roman" pitchFamily="18" charset="0"/>
                <a:ea typeface="黑体" pitchFamily="2" charset="-122"/>
              </a:rPr>
              <a:t>次。大大节省了系统开销。</a:t>
            </a:r>
          </a:p>
          <a:p>
            <a:pPr algn="just" eaLnBrk="1" fontAlgn="base" hangingPunct="1">
              <a:spcBef>
                <a:spcPct val="0"/>
              </a:spcBef>
              <a:spcAft>
                <a:spcPct val="0"/>
              </a:spcAft>
            </a:pPr>
            <a:r>
              <a:rPr lang="zh-CN" altLang="en-US" b="1" dirty="0" smtClean="0">
                <a:solidFill>
                  <a:srgbClr val="000000"/>
                </a:solidFill>
                <a:latin typeface="Times New Roman" pitchFamily="18" charset="0"/>
                <a:ea typeface="黑体" pitchFamily="2" charset="-122"/>
              </a:rPr>
              <a:t>        为此</a:t>
            </a:r>
            <a:r>
              <a:rPr lang="zh-CN" altLang="en-US" b="1" dirty="0">
                <a:solidFill>
                  <a:srgbClr val="000000"/>
                </a:solidFill>
                <a:latin typeface="Times New Roman" pitchFamily="18" charset="0"/>
                <a:ea typeface="黑体" pitchFamily="2" charset="-122"/>
              </a:rPr>
              <a:t>，</a:t>
            </a:r>
            <a:r>
              <a:rPr lang="en-US" altLang="zh-CN" b="1" dirty="0">
                <a:solidFill>
                  <a:srgbClr val="000000"/>
                </a:solidFill>
                <a:latin typeface="Times New Roman" pitchFamily="18" charset="0"/>
                <a:ea typeface="黑体" pitchFamily="2" charset="-122"/>
              </a:rPr>
              <a:t>UNIX</a:t>
            </a:r>
            <a:r>
              <a:rPr lang="zh-CN" altLang="en-US" b="1" dirty="0">
                <a:solidFill>
                  <a:srgbClr val="000000"/>
                </a:solidFill>
                <a:latin typeface="Times New Roman" pitchFamily="18" charset="0"/>
                <a:ea typeface="黑体" pitchFamily="2" charset="-122"/>
              </a:rPr>
              <a:t>采用索引结点，每个目录项占</a:t>
            </a:r>
            <a:r>
              <a:rPr lang="en-US" altLang="zh-CN" b="1" dirty="0">
                <a:solidFill>
                  <a:srgbClr val="000000"/>
                </a:solidFill>
                <a:latin typeface="Times New Roman" pitchFamily="18" charset="0"/>
                <a:ea typeface="黑体" pitchFamily="2" charset="-122"/>
              </a:rPr>
              <a:t>16B</a:t>
            </a:r>
            <a:r>
              <a:rPr lang="zh-CN" altLang="en-US" b="1" dirty="0">
                <a:solidFill>
                  <a:srgbClr val="000000"/>
                </a:solidFill>
                <a:latin typeface="Times New Roman" pitchFamily="18" charset="0"/>
                <a:ea typeface="黑体" pitchFamily="2" charset="-122"/>
              </a:rPr>
              <a:t>，其中</a:t>
            </a:r>
            <a:r>
              <a:rPr lang="en-US" altLang="zh-CN" b="1" dirty="0">
                <a:solidFill>
                  <a:srgbClr val="000000"/>
                </a:solidFill>
                <a:latin typeface="Times New Roman" pitchFamily="18" charset="0"/>
                <a:ea typeface="黑体" pitchFamily="2" charset="-122"/>
              </a:rPr>
              <a:t>14B</a:t>
            </a:r>
            <a:r>
              <a:rPr lang="zh-CN" altLang="en-US" b="1" dirty="0">
                <a:solidFill>
                  <a:srgbClr val="000000"/>
                </a:solidFill>
                <a:latin typeface="Times New Roman" pitchFamily="18" charset="0"/>
                <a:ea typeface="黑体" pitchFamily="2" charset="-122"/>
              </a:rPr>
              <a:t>为文件名，</a:t>
            </a:r>
            <a:r>
              <a:rPr lang="en-US" altLang="zh-CN" b="1" dirty="0">
                <a:solidFill>
                  <a:srgbClr val="000000"/>
                </a:solidFill>
                <a:latin typeface="Times New Roman" pitchFamily="18" charset="0"/>
                <a:ea typeface="黑体" pitchFamily="2" charset="-122"/>
              </a:rPr>
              <a:t>2B</a:t>
            </a:r>
            <a:r>
              <a:rPr lang="zh-CN" altLang="en-US" b="1" dirty="0">
                <a:solidFill>
                  <a:srgbClr val="000000"/>
                </a:solidFill>
                <a:latin typeface="Times New Roman" pitchFamily="18" charset="0"/>
                <a:ea typeface="黑体" pitchFamily="2" charset="-122"/>
              </a:rPr>
              <a:t>为</a:t>
            </a:r>
            <a:r>
              <a:rPr lang="en-US" altLang="zh-CN" b="1" dirty="0" err="1">
                <a:solidFill>
                  <a:srgbClr val="000000"/>
                </a:solidFill>
                <a:latin typeface="Times New Roman" pitchFamily="18" charset="0"/>
                <a:ea typeface="黑体" pitchFamily="2" charset="-122"/>
              </a:rPr>
              <a:t>i</a:t>
            </a:r>
            <a:r>
              <a:rPr lang="zh-CN" altLang="en-US" b="1" dirty="0">
                <a:solidFill>
                  <a:srgbClr val="000000"/>
                </a:solidFill>
                <a:latin typeface="Times New Roman" pitchFamily="18" charset="0"/>
                <a:ea typeface="黑体" pitchFamily="2" charset="-122"/>
              </a:rPr>
              <a:t>结点指针（索引结点号）。  </a:t>
            </a:r>
          </a:p>
        </p:txBody>
      </p:sp>
    </p:spTree>
    <p:extLst>
      <p:ext uri="{BB962C8B-B14F-4D97-AF65-F5344CB8AC3E}">
        <p14:creationId xmlns:p14="http://schemas.microsoft.com/office/powerpoint/2010/main" val="34107908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80281">
                                            <p:txEl>
                                              <p:pRg st="0" end="0"/>
                                            </p:txEl>
                                          </p:spTgt>
                                        </p:tgtEl>
                                        <p:attrNameLst>
                                          <p:attrName>style.visibility</p:attrName>
                                        </p:attrNameLst>
                                      </p:cBhvr>
                                      <p:to>
                                        <p:strVal val="visible"/>
                                      </p:to>
                                    </p:set>
                                    <p:animEffect transition="in" filter="wipe(up)">
                                      <p:cBhvr>
                                        <p:cTn id="7" dur="500"/>
                                        <p:tgtEl>
                                          <p:spTgt spid="4802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80281">
                                            <p:txEl>
                                              <p:pRg st="1" end="1"/>
                                            </p:txEl>
                                          </p:spTgt>
                                        </p:tgtEl>
                                        <p:attrNameLst>
                                          <p:attrName>style.visibility</p:attrName>
                                        </p:attrNameLst>
                                      </p:cBhvr>
                                      <p:to>
                                        <p:strVal val="visible"/>
                                      </p:to>
                                    </p:set>
                                    <p:animEffect transition="in" filter="wipe(up)">
                                      <p:cBhvr>
                                        <p:cTn id="12" dur="500"/>
                                        <p:tgtEl>
                                          <p:spTgt spid="48028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80281">
                                            <p:txEl>
                                              <p:pRg st="2" end="2"/>
                                            </p:txEl>
                                          </p:spTgt>
                                        </p:tgtEl>
                                        <p:attrNameLst>
                                          <p:attrName>style.visibility</p:attrName>
                                        </p:attrNameLst>
                                      </p:cBhvr>
                                      <p:to>
                                        <p:strVal val="visible"/>
                                      </p:to>
                                    </p:set>
                                    <p:animEffect transition="in" filter="wipe(up)">
                                      <p:cBhvr>
                                        <p:cTn id="17" dur="500"/>
                                        <p:tgtEl>
                                          <p:spTgt spid="48028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80281">
                                            <p:txEl>
                                              <p:pRg st="3" end="3"/>
                                            </p:txEl>
                                          </p:spTgt>
                                        </p:tgtEl>
                                        <p:attrNameLst>
                                          <p:attrName>style.visibility</p:attrName>
                                        </p:attrNameLst>
                                      </p:cBhvr>
                                      <p:to>
                                        <p:strVal val="visible"/>
                                      </p:to>
                                    </p:set>
                                    <p:animEffect transition="in" filter="wipe(up)">
                                      <p:cBhvr>
                                        <p:cTn id="22" dur="500"/>
                                        <p:tgtEl>
                                          <p:spTgt spid="48028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0281"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4787" name="Rectangle 2"/>
          <p:cNvSpPr>
            <a:spLocks noGrp="1" noChangeArrowheads="1"/>
          </p:cNvSpPr>
          <p:nvPr>
            <p:ph type="title"/>
          </p:nvPr>
        </p:nvSpPr>
        <p:spPr/>
        <p:txBody>
          <a:bodyPr>
            <a:normAutofit/>
          </a:bodyPr>
          <a:lstStyle/>
          <a:p>
            <a:pPr algn="l" eaLnBrk="1" hangingPunct="1"/>
            <a:r>
              <a:rPr lang="en-US" altLang="zh-CN" sz="3200" b="1" dirty="0" smtClean="0">
                <a:solidFill>
                  <a:srgbClr val="0000FF"/>
                </a:solidFill>
                <a:latin typeface="+mn-ea"/>
                <a:ea typeface="+mn-ea"/>
              </a:rPr>
              <a:t>2. </a:t>
            </a:r>
            <a:r>
              <a:rPr lang="zh-CN" altLang="en-US" sz="3200" b="1" dirty="0" smtClean="0">
                <a:solidFill>
                  <a:srgbClr val="0000FF"/>
                </a:solidFill>
                <a:latin typeface="+mn-ea"/>
                <a:ea typeface="+mn-ea"/>
              </a:rPr>
              <a:t>索引结点</a:t>
            </a:r>
          </a:p>
        </p:txBody>
      </p:sp>
      <p:sp>
        <p:nvSpPr>
          <p:cNvPr id="481283" name="Rectangle 3"/>
          <p:cNvSpPr>
            <a:spLocks noGrp="1" noChangeArrowheads="1"/>
          </p:cNvSpPr>
          <p:nvPr>
            <p:ph idx="1"/>
          </p:nvPr>
        </p:nvSpPr>
        <p:spPr>
          <a:xfrm>
            <a:off x="457200" y="1484784"/>
            <a:ext cx="8229600" cy="4801736"/>
          </a:xfrm>
        </p:spPr>
        <p:txBody>
          <a:bodyPr>
            <a:normAutofit lnSpcReduction="10000"/>
          </a:bodyPr>
          <a:lstStyle/>
          <a:p>
            <a:pPr eaLnBrk="1" hangingPunct="1">
              <a:lnSpc>
                <a:spcPct val="90000"/>
              </a:lnSpc>
              <a:spcBef>
                <a:spcPct val="0"/>
              </a:spcBef>
              <a:buFont typeface="Wingdings" pitchFamily="2" charset="2"/>
              <a:buNone/>
            </a:pPr>
            <a:r>
              <a:rPr lang="en-US" altLang="zh-CN" sz="2800" b="1" dirty="0" smtClean="0">
                <a:ea typeface="黑体" pitchFamily="2" charset="-122"/>
              </a:rPr>
              <a:t>2</a:t>
            </a:r>
            <a:r>
              <a:rPr lang="zh-CN" altLang="en-US" sz="2800" b="1" dirty="0" smtClean="0">
                <a:ea typeface="黑体" pitchFamily="2" charset="-122"/>
              </a:rPr>
              <a:t>）磁盘索引结点</a:t>
            </a:r>
            <a:r>
              <a:rPr lang="zh-CN" altLang="en-US" sz="2800" b="1" dirty="0" smtClean="0"/>
              <a:t> </a:t>
            </a:r>
            <a:endParaRPr lang="en-US" altLang="zh-CN" sz="2800" b="1" dirty="0" smtClean="0"/>
          </a:p>
          <a:p>
            <a:pPr eaLnBrk="1" hangingPunct="1">
              <a:lnSpc>
                <a:spcPct val="90000"/>
              </a:lnSpc>
              <a:spcBef>
                <a:spcPct val="0"/>
              </a:spcBef>
              <a:buFont typeface="Wingdings" pitchFamily="2" charset="2"/>
              <a:buNone/>
            </a:pPr>
            <a:endParaRPr lang="zh-CN" altLang="en-US" sz="2800" b="1" dirty="0" smtClean="0"/>
          </a:p>
          <a:p>
            <a:pPr eaLnBrk="1" hangingPunct="1">
              <a:lnSpc>
                <a:spcPct val="120000"/>
              </a:lnSpc>
              <a:spcBef>
                <a:spcPct val="0"/>
              </a:spcBef>
              <a:buFont typeface="Wingdings" pitchFamily="2" charset="2"/>
              <a:buNone/>
            </a:pPr>
            <a:r>
              <a:rPr lang="zh-CN" altLang="en-US" sz="2800" b="1" dirty="0" smtClean="0">
                <a:solidFill>
                  <a:srgbClr val="0000FF"/>
                </a:solidFill>
                <a:latin typeface="楷体_GB2312" pitchFamily="49" charset="-122"/>
                <a:ea typeface="楷体_GB2312" pitchFamily="49" charset="-122"/>
              </a:rPr>
              <a:t>主要包括以下内容</a:t>
            </a:r>
            <a:r>
              <a:rPr lang="zh-CN" altLang="en-US" sz="2400" dirty="0" smtClean="0">
                <a:latin typeface="宋体" pitchFamily="2" charset="-122"/>
              </a:rPr>
              <a:t>：</a:t>
            </a:r>
            <a:r>
              <a:rPr lang="zh-CN" altLang="en-US" sz="2400" dirty="0" smtClean="0"/>
              <a:t> </a:t>
            </a:r>
          </a:p>
          <a:p>
            <a:pPr lvl="1" eaLnBrk="1" hangingPunct="1">
              <a:lnSpc>
                <a:spcPct val="120000"/>
              </a:lnSpc>
              <a:spcBef>
                <a:spcPct val="0"/>
              </a:spcBef>
              <a:buFont typeface="Wingdings" pitchFamily="2" charset="2"/>
              <a:buChar char="u"/>
            </a:pPr>
            <a:r>
              <a:rPr lang="zh-CN" altLang="en-US" dirty="0" smtClean="0">
                <a:solidFill>
                  <a:srgbClr val="FF0000"/>
                </a:solidFill>
                <a:latin typeface="黑体" pitchFamily="2" charset="-122"/>
                <a:ea typeface="黑体" pitchFamily="2" charset="-122"/>
              </a:rPr>
              <a:t>文件主标识符</a:t>
            </a:r>
            <a:r>
              <a:rPr lang="en-US" altLang="zh-CN" dirty="0" err="1" smtClean="0">
                <a:solidFill>
                  <a:srgbClr val="FF0000"/>
                </a:solidFill>
                <a:latin typeface="黑体" pitchFamily="2" charset="-122"/>
                <a:ea typeface="黑体" pitchFamily="2" charset="-122"/>
              </a:rPr>
              <a:t>uid</a:t>
            </a:r>
            <a:r>
              <a:rPr lang="en-US" altLang="zh-CN" dirty="0" smtClean="0">
                <a:latin typeface="Times New Roman" pitchFamily="18" charset="0"/>
                <a:ea typeface="黑体" pitchFamily="2" charset="-122"/>
              </a:rPr>
              <a:t>——</a:t>
            </a:r>
            <a:r>
              <a:rPr lang="zh-CN" altLang="en-US" dirty="0" smtClean="0">
                <a:latin typeface="黑体" pitchFamily="2" charset="-122"/>
                <a:ea typeface="黑体" pitchFamily="2" charset="-122"/>
              </a:rPr>
              <a:t>拥有该文件的个人</a:t>
            </a:r>
          </a:p>
          <a:p>
            <a:pPr lvl="1" eaLnBrk="1" hangingPunct="1">
              <a:lnSpc>
                <a:spcPct val="120000"/>
              </a:lnSpc>
              <a:spcBef>
                <a:spcPct val="0"/>
              </a:spcBef>
              <a:buFont typeface="Wingdings" pitchFamily="2" charset="2"/>
              <a:buChar char="u"/>
            </a:pPr>
            <a:r>
              <a:rPr lang="zh-CN" altLang="en-US" dirty="0" smtClean="0">
                <a:solidFill>
                  <a:srgbClr val="FF0000"/>
                </a:solidFill>
                <a:latin typeface="黑体" pitchFamily="2" charset="-122"/>
                <a:ea typeface="黑体" pitchFamily="2" charset="-122"/>
              </a:rPr>
              <a:t>同组用户标识符</a:t>
            </a:r>
            <a:r>
              <a:rPr lang="en-US" altLang="zh-CN" dirty="0" err="1" smtClean="0">
                <a:solidFill>
                  <a:srgbClr val="FF0000"/>
                </a:solidFill>
                <a:latin typeface="黑体" pitchFamily="2" charset="-122"/>
                <a:ea typeface="黑体" pitchFamily="2" charset="-122"/>
              </a:rPr>
              <a:t>gid</a:t>
            </a:r>
            <a:r>
              <a:rPr lang="en-US" altLang="zh-CN" dirty="0" smtClean="0">
                <a:solidFill>
                  <a:srgbClr val="FF0000"/>
                </a:solidFill>
                <a:latin typeface="黑体" pitchFamily="2" charset="-122"/>
                <a:ea typeface="黑体" pitchFamily="2" charset="-122"/>
              </a:rPr>
              <a:t> </a:t>
            </a:r>
          </a:p>
          <a:p>
            <a:pPr lvl="1">
              <a:lnSpc>
                <a:spcPct val="120000"/>
              </a:lnSpc>
              <a:spcBef>
                <a:spcPct val="0"/>
              </a:spcBef>
              <a:buFont typeface="Wingdings" pitchFamily="2" charset="2"/>
              <a:buChar char="u"/>
            </a:pPr>
            <a:r>
              <a:rPr lang="zh-CN" altLang="en-US" dirty="0">
                <a:solidFill>
                  <a:srgbClr val="FF0000"/>
                </a:solidFill>
                <a:latin typeface="黑体" pitchFamily="2" charset="-122"/>
                <a:ea typeface="黑体" pitchFamily="2" charset="-122"/>
              </a:rPr>
              <a:t>文件类型</a:t>
            </a:r>
            <a:r>
              <a:rPr lang="en-US" altLang="zh-CN" dirty="0">
                <a:latin typeface="黑体" pitchFamily="2" charset="-122"/>
                <a:ea typeface="黑体" pitchFamily="2" charset="-122"/>
              </a:rPr>
              <a:t>(</a:t>
            </a:r>
            <a:r>
              <a:rPr lang="zh-CN" altLang="en-US" dirty="0">
                <a:latin typeface="黑体" pitchFamily="2" charset="-122"/>
                <a:ea typeface="黑体" pitchFamily="2" charset="-122"/>
              </a:rPr>
              <a:t>正规文件、目录文件、字符特别文件、块特别文件、管道文件等</a:t>
            </a:r>
            <a:r>
              <a:rPr lang="en-US" altLang="zh-CN" dirty="0">
                <a:latin typeface="黑体" pitchFamily="2" charset="-122"/>
                <a:ea typeface="黑体" pitchFamily="2" charset="-122"/>
              </a:rPr>
              <a:t>)</a:t>
            </a:r>
            <a:r>
              <a:rPr lang="zh-CN" altLang="en-US" dirty="0" smtClean="0">
                <a:latin typeface="黑体" pitchFamily="2" charset="-122"/>
                <a:ea typeface="黑体" pitchFamily="2" charset="-122"/>
              </a:rPr>
              <a:t>和</a:t>
            </a:r>
            <a:endParaRPr lang="en-US" altLang="zh-CN" dirty="0" smtClean="0">
              <a:latin typeface="黑体" pitchFamily="2" charset="-122"/>
              <a:ea typeface="黑体" pitchFamily="2" charset="-122"/>
            </a:endParaRPr>
          </a:p>
          <a:p>
            <a:pPr lvl="1">
              <a:lnSpc>
                <a:spcPct val="120000"/>
              </a:lnSpc>
              <a:spcBef>
                <a:spcPct val="0"/>
              </a:spcBef>
              <a:buFont typeface="Wingdings" pitchFamily="2" charset="2"/>
              <a:buChar char="u"/>
            </a:pPr>
            <a:r>
              <a:rPr lang="zh-CN" altLang="en-US" dirty="0" smtClean="0">
                <a:solidFill>
                  <a:srgbClr val="FF0000"/>
                </a:solidFill>
                <a:latin typeface="黑体" pitchFamily="2" charset="-122"/>
                <a:ea typeface="黑体" pitchFamily="2" charset="-122"/>
              </a:rPr>
              <a:t>存取</a:t>
            </a:r>
            <a:r>
              <a:rPr lang="zh-CN" altLang="en-US" dirty="0">
                <a:solidFill>
                  <a:srgbClr val="FF0000"/>
                </a:solidFill>
                <a:latin typeface="黑体" pitchFamily="2" charset="-122"/>
                <a:ea typeface="黑体" pitchFamily="2" charset="-122"/>
              </a:rPr>
              <a:t>权限</a:t>
            </a:r>
            <a:r>
              <a:rPr lang="en-US" altLang="zh-CN" dirty="0">
                <a:latin typeface="黑体" pitchFamily="2" charset="-122"/>
                <a:ea typeface="黑体" pitchFamily="2" charset="-122"/>
              </a:rPr>
              <a:t>(9</a:t>
            </a:r>
            <a:r>
              <a:rPr lang="zh-CN" altLang="en-US" dirty="0">
                <a:latin typeface="黑体" pitchFamily="2" charset="-122"/>
                <a:ea typeface="黑体" pitchFamily="2" charset="-122"/>
              </a:rPr>
              <a:t>位二进制表示</a:t>
            </a:r>
            <a:r>
              <a:rPr lang="en-US" altLang="zh-CN" dirty="0">
                <a:latin typeface="黑体" pitchFamily="2" charset="-122"/>
                <a:ea typeface="黑体" pitchFamily="2" charset="-122"/>
              </a:rPr>
              <a:t>)</a:t>
            </a:r>
            <a:r>
              <a:rPr lang="en-US" altLang="zh-CN" dirty="0"/>
              <a:t> </a:t>
            </a:r>
            <a:r>
              <a:rPr lang="zh-CN" altLang="en-US" dirty="0" smtClean="0">
                <a:latin typeface="黑体" pitchFamily="2" charset="-122"/>
                <a:ea typeface="黑体" pitchFamily="2" charset="-122"/>
              </a:rPr>
              <a:t>。</a:t>
            </a:r>
            <a:endParaRPr lang="en-US" altLang="zh-CN" dirty="0" smtClean="0">
              <a:solidFill>
                <a:srgbClr val="FF0000"/>
              </a:solidFill>
            </a:endParaRPr>
          </a:p>
          <a:p>
            <a:pPr lvl="1" eaLnBrk="1" hangingPunct="1">
              <a:lnSpc>
                <a:spcPct val="120000"/>
              </a:lnSpc>
              <a:spcBef>
                <a:spcPct val="0"/>
              </a:spcBef>
              <a:buFont typeface="Wingdings" pitchFamily="2" charset="2"/>
              <a:buChar char="u"/>
            </a:pPr>
            <a:r>
              <a:rPr lang="zh-CN" altLang="en-US" dirty="0" smtClean="0">
                <a:solidFill>
                  <a:srgbClr val="FF0000"/>
                </a:solidFill>
                <a:ea typeface="黑体" pitchFamily="2" charset="-122"/>
              </a:rPr>
              <a:t>文件物理地址</a:t>
            </a:r>
            <a:r>
              <a:rPr lang="en-US" altLang="zh-CN" dirty="0" smtClean="0">
                <a:ea typeface="黑体" pitchFamily="2" charset="-122"/>
              </a:rPr>
              <a:t>——</a:t>
            </a:r>
            <a:r>
              <a:rPr lang="zh-CN" altLang="en-US" dirty="0" smtClean="0">
                <a:ea typeface="黑体" pitchFamily="2" charset="-122"/>
              </a:rPr>
              <a:t>每一个索引结点中含有</a:t>
            </a:r>
            <a:r>
              <a:rPr lang="en-US" altLang="zh-CN" dirty="0" smtClean="0">
                <a:ea typeface="黑体" pitchFamily="2" charset="-122"/>
              </a:rPr>
              <a:t>13</a:t>
            </a:r>
            <a:r>
              <a:rPr lang="zh-CN" altLang="en-US" dirty="0" smtClean="0">
                <a:ea typeface="黑体" pitchFamily="2" charset="-122"/>
              </a:rPr>
              <a:t>个地址项</a:t>
            </a:r>
            <a:r>
              <a:rPr lang="en-US" altLang="zh-CN" dirty="0" err="1" smtClean="0">
                <a:ea typeface="黑体" pitchFamily="2" charset="-122"/>
              </a:rPr>
              <a:t>iaddr</a:t>
            </a:r>
            <a:r>
              <a:rPr lang="en-US" altLang="zh-CN" dirty="0" smtClean="0">
                <a:ea typeface="黑体" pitchFamily="2" charset="-122"/>
              </a:rPr>
              <a:t>(0)</a:t>
            </a:r>
            <a:r>
              <a:rPr lang="zh-CN" altLang="en-US" dirty="0" smtClean="0">
                <a:ea typeface="黑体" pitchFamily="2" charset="-122"/>
              </a:rPr>
              <a:t>～</a:t>
            </a:r>
            <a:r>
              <a:rPr lang="en-US" altLang="zh-CN" dirty="0" err="1" smtClean="0">
                <a:ea typeface="黑体" pitchFamily="2" charset="-122"/>
              </a:rPr>
              <a:t>iaddr</a:t>
            </a:r>
            <a:r>
              <a:rPr lang="en-US" altLang="zh-CN" dirty="0" smtClean="0">
                <a:ea typeface="黑体" pitchFamily="2" charset="-122"/>
              </a:rPr>
              <a:t>(12)</a:t>
            </a:r>
            <a:r>
              <a:rPr lang="zh-CN" altLang="en-US" dirty="0" smtClean="0">
                <a:ea typeface="黑体" pitchFamily="2" charset="-122"/>
              </a:rPr>
              <a:t>，混合索引 </a:t>
            </a:r>
          </a:p>
        </p:txBody>
      </p:sp>
      <p:sp>
        <p:nvSpPr>
          <p:cNvPr id="4" name="灯片编号占位符 5"/>
          <p:cNvSpPr>
            <a:spLocks noGrp="1"/>
          </p:cNvSpPr>
          <p:nvPr>
            <p:ph type="sldNum" sz="quarter" idx="12"/>
          </p:nvPr>
        </p:nvSpPr>
        <p:spPr/>
        <p:txBody>
          <a:bodyPr/>
          <a:lstStyle/>
          <a:p>
            <a:pPr>
              <a:defRPr/>
            </a:pPr>
            <a:fld id="{3D6491A6-CA40-49A3-915D-7467C93B7036}" type="slidenum">
              <a:rPr lang="en-US" altLang="zh-CN"/>
              <a:pPr>
                <a:defRPr/>
              </a:pPr>
              <a:t>38</a:t>
            </a:fld>
            <a:endParaRPr lang="en-US" altLang="zh-CN"/>
          </a:p>
        </p:txBody>
      </p:sp>
    </p:spTree>
    <p:extLst>
      <p:ext uri="{BB962C8B-B14F-4D97-AF65-F5344CB8AC3E}">
        <p14:creationId xmlns:p14="http://schemas.microsoft.com/office/powerpoint/2010/main" val="1731891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81283">
                                            <p:txEl>
                                              <p:pRg st="3" end="3"/>
                                            </p:txEl>
                                          </p:spTgt>
                                        </p:tgtEl>
                                        <p:attrNameLst>
                                          <p:attrName>style.visibility</p:attrName>
                                        </p:attrNameLst>
                                      </p:cBhvr>
                                      <p:to>
                                        <p:strVal val="visible"/>
                                      </p:to>
                                    </p:set>
                                    <p:animEffect transition="in" filter="randombar(horizontal)">
                                      <p:cBhvr>
                                        <p:cTn id="7" dur="500"/>
                                        <p:tgtEl>
                                          <p:spTgt spid="48128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81283">
                                            <p:txEl>
                                              <p:pRg st="4" end="4"/>
                                            </p:txEl>
                                          </p:spTgt>
                                        </p:tgtEl>
                                        <p:attrNameLst>
                                          <p:attrName>style.visibility</p:attrName>
                                        </p:attrNameLst>
                                      </p:cBhvr>
                                      <p:to>
                                        <p:strVal val="visible"/>
                                      </p:to>
                                    </p:set>
                                    <p:animEffect transition="in" filter="randombar(horizontal)">
                                      <p:cBhvr>
                                        <p:cTn id="12" dur="500"/>
                                        <p:tgtEl>
                                          <p:spTgt spid="48128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81283">
                                            <p:txEl>
                                              <p:pRg st="5" end="5"/>
                                            </p:txEl>
                                          </p:spTgt>
                                        </p:tgtEl>
                                        <p:attrNameLst>
                                          <p:attrName>style.visibility</p:attrName>
                                        </p:attrNameLst>
                                      </p:cBhvr>
                                      <p:to>
                                        <p:strVal val="visible"/>
                                      </p:to>
                                    </p:set>
                                    <p:animEffect transition="in" filter="randombar(horizontal)">
                                      <p:cBhvr>
                                        <p:cTn id="17" dur="500"/>
                                        <p:tgtEl>
                                          <p:spTgt spid="48128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481283">
                                            <p:txEl>
                                              <p:pRg st="6" end="6"/>
                                            </p:txEl>
                                          </p:spTgt>
                                        </p:tgtEl>
                                        <p:attrNameLst>
                                          <p:attrName>style.visibility</p:attrName>
                                        </p:attrNameLst>
                                      </p:cBhvr>
                                      <p:to>
                                        <p:strVal val="visible"/>
                                      </p:to>
                                    </p:set>
                                    <p:animEffect transition="in" filter="randombar(horizontal)">
                                      <p:cBhvr>
                                        <p:cTn id="22" dur="500"/>
                                        <p:tgtEl>
                                          <p:spTgt spid="48128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481283">
                                            <p:txEl>
                                              <p:pRg st="7" end="7"/>
                                            </p:txEl>
                                          </p:spTgt>
                                        </p:tgtEl>
                                        <p:attrNameLst>
                                          <p:attrName>style.visibility</p:attrName>
                                        </p:attrNameLst>
                                      </p:cBhvr>
                                      <p:to>
                                        <p:strVal val="visible"/>
                                      </p:to>
                                    </p:set>
                                    <p:animEffect transition="in" filter="randombar(horizontal)">
                                      <p:cBhvr>
                                        <p:cTn id="27" dur="500"/>
                                        <p:tgtEl>
                                          <p:spTgt spid="48128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28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4787" name="Rectangle 2"/>
          <p:cNvSpPr>
            <a:spLocks noGrp="1" noChangeArrowheads="1"/>
          </p:cNvSpPr>
          <p:nvPr>
            <p:ph type="title"/>
          </p:nvPr>
        </p:nvSpPr>
        <p:spPr/>
        <p:txBody>
          <a:bodyPr>
            <a:normAutofit/>
          </a:bodyPr>
          <a:lstStyle/>
          <a:p>
            <a:pPr algn="l" eaLnBrk="1" hangingPunct="1"/>
            <a:r>
              <a:rPr lang="en-US" altLang="zh-CN" sz="3200" b="1" dirty="0" smtClean="0">
                <a:solidFill>
                  <a:srgbClr val="0000FF"/>
                </a:solidFill>
                <a:latin typeface="+mn-ea"/>
                <a:ea typeface="+mn-ea"/>
              </a:rPr>
              <a:t>2. </a:t>
            </a:r>
            <a:r>
              <a:rPr lang="zh-CN" altLang="en-US" sz="3200" b="1" dirty="0" smtClean="0">
                <a:solidFill>
                  <a:srgbClr val="0000FF"/>
                </a:solidFill>
                <a:latin typeface="+mn-ea"/>
                <a:ea typeface="+mn-ea"/>
              </a:rPr>
              <a:t>索引结点</a:t>
            </a:r>
          </a:p>
        </p:txBody>
      </p:sp>
      <p:sp>
        <p:nvSpPr>
          <p:cNvPr id="481283" name="Rectangle 3"/>
          <p:cNvSpPr>
            <a:spLocks noGrp="1" noChangeArrowheads="1"/>
          </p:cNvSpPr>
          <p:nvPr>
            <p:ph idx="1"/>
          </p:nvPr>
        </p:nvSpPr>
        <p:spPr>
          <a:xfrm>
            <a:off x="457200" y="1484784"/>
            <a:ext cx="8229600" cy="4801736"/>
          </a:xfrm>
        </p:spPr>
        <p:txBody>
          <a:bodyPr>
            <a:normAutofit lnSpcReduction="10000"/>
          </a:bodyPr>
          <a:lstStyle/>
          <a:p>
            <a:pPr eaLnBrk="1" hangingPunct="1">
              <a:lnSpc>
                <a:spcPct val="90000"/>
              </a:lnSpc>
              <a:spcBef>
                <a:spcPct val="0"/>
              </a:spcBef>
              <a:buFont typeface="Wingdings" pitchFamily="2" charset="2"/>
              <a:buNone/>
            </a:pPr>
            <a:r>
              <a:rPr lang="en-US" altLang="zh-CN" sz="2800" b="1" dirty="0" smtClean="0">
                <a:ea typeface="黑体" pitchFamily="2" charset="-122"/>
              </a:rPr>
              <a:t>2</a:t>
            </a:r>
            <a:r>
              <a:rPr lang="zh-CN" altLang="en-US" sz="2800" b="1" dirty="0" smtClean="0">
                <a:ea typeface="黑体" pitchFamily="2" charset="-122"/>
              </a:rPr>
              <a:t>）磁盘索引结点</a:t>
            </a:r>
            <a:r>
              <a:rPr lang="zh-CN" altLang="en-US" sz="2800" b="1" dirty="0" smtClean="0"/>
              <a:t> </a:t>
            </a:r>
            <a:endParaRPr lang="en-US" altLang="zh-CN" sz="2800" b="1" dirty="0" smtClean="0"/>
          </a:p>
          <a:p>
            <a:pPr eaLnBrk="1" hangingPunct="1">
              <a:lnSpc>
                <a:spcPct val="90000"/>
              </a:lnSpc>
              <a:spcBef>
                <a:spcPct val="0"/>
              </a:spcBef>
              <a:buFont typeface="Wingdings" pitchFamily="2" charset="2"/>
              <a:buNone/>
            </a:pPr>
            <a:endParaRPr lang="zh-CN" altLang="en-US" sz="2800" b="1" dirty="0" smtClean="0"/>
          </a:p>
          <a:p>
            <a:pPr eaLnBrk="1" hangingPunct="1">
              <a:lnSpc>
                <a:spcPct val="120000"/>
              </a:lnSpc>
              <a:spcBef>
                <a:spcPct val="0"/>
              </a:spcBef>
              <a:buFont typeface="Wingdings" pitchFamily="2" charset="2"/>
              <a:buNone/>
            </a:pPr>
            <a:r>
              <a:rPr lang="zh-CN" altLang="en-US" sz="2800" b="1" dirty="0" smtClean="0">
                <a:solidFill>
                  <a:srgbClr val="0000FF"/>
                </a:solidFill>
                <a:latin typeface="楷体_GB2312" pitchFamily="49" charset="-122"/>
                <a:ea typeface="楷体_GB2312" pitchFamily="49" charset="-122"/>
              </a:rPr>
              <a:t>主要包括以下内容</a:t>
            </a:r>
            <a:r>
              <a:rPr lang="zh-CN" altLang="en-US" sz="2400" dirty="0" smtClean="0">
                <a:latin typeface="宋体" pitchFamily="2" charset="-122"/>
              </a:rPr>
              <a:t>：</a:t>
            </a:r>
            <a:r>
              <a:rPr lang="zh-CN" altLang="en-US" sz="2400" dirty="0" smtClean="0"/>
              <a:t> </a:t>
            </a:r>
          </a:p>
          <a:p>
            <a:pPr lvl="1" eaLnBrk="1" hangingPunct="1">
              <a:lnSpc>
                <a:spcPct val="120000"/>
              </a:lnSpc>
              <a:spcBef>
                <a:spcPct val="0"/>
              </a:spcBef>
              <a:buFont typeface="Wingdings" pitchFamily="2" charset="2"/>
              <a:buChar char="u"/>
            </a:pPr>
            <a:r>
              <a:rPr lang="zh-CN" altLang="en-US" dirty="0" smtClean="0">
                <a:solidFill>
                  <a:srgbClr val="FF0000"/>
                </a:solidFill>
                <a:ea typeface="黑体" pitchFamily="2" charset="-122"/>
              </a:rPr>
              <a:t>文件长度</a:t>
            </a:r>
            <a:r>
              <a:rPr lang="en-US" altLang="zh-CN" dirty="0" smtClean="0">
                <a:ea typeface="黑体" pitchFamily="2" charset="-122"/>
              </a:rPr>
              <a:t>——</a:t>
            </a:r>
            <a:r>
              <a:rPr lang="zh-CN" altLang="en-US" dirty="0" smtClean="0">
                <a:ea typeface="黑体" pitchFamily="2" charset="-122"/>
              </a:rPr>
              <a:t>以字节为单位 </a:t>
            </a:r>
          </a:p>
          <a:p>
            <a:pPr lvl="1" eaLnBrk="1" hangingPunct="1">
              <a:lnSpc>
                <a:spcPct val="120000"/>
              </a:lnSpc>
              <a:spcBef>
                <a:spcPct val="0"/>
              </a:spcBef>
              <a:buFont typeface="Wingdings" pitchFamily="2" charset="2"/>
              <a:buChar char="u"/>
            </a:pPr>
            <a:r>
              <a:rPr lang="zh-CN" altLang="en-US" dirty="0" smtClean="0">
                <a:solidFill>
                  <a:srgbClr val="FF0000"/>
                </a:solidFill>
                <a:ea typeface="黑体" pitchFamily="2" charset="-122"/>
              </a:rPr>
              <a:t>文件连接计数</a:t>
            </a:r>
            <a:r>
              <a:rPr lang="en-US" altLang="zh-CN" dirty="0" smtClean="0">
                <a:ea typeface="黑体" pitchFamily="2" charset="-122"/>
              </a:rPr>
              <a:t>——</a:t>
            </a:r>
            <a:r>
              <a:rPr lang="zh-CN" altLang="en-US" dirty="0" smtClean="0">
                <a:ea typeface="黑体" pitchFamily="2" charset="-122"/>
              </a:rPr>
              <a:t>在本文件系统中所有指向该文件名的指针计数</a:t>
            </a:r>
            <a:r>
              <a:rPr lang="en-US" altLang="zh-CN" dirty="0" smtClean="0">
                <a:ea typeface="黑体" pitchFamily="2" charset="-122"/>
              </a:rPr>
              <a:t>(</a:t>
            </a:r>
            <a:r>
              <a:rPr lang="zh-CN" altLang="en-US" dirty="0" smtClean="0">
                <a:ea typeface="黑体" pitchFamily="2" charset="-122"/>
              </a:rPr>
              <a:t>一个文件可以对应多个文件名</a:t>
            </a:r>
            <a:r>
              <a:rPr lang="en-US" altLang="zh-CN" dirty="0" smtClean="0">
                <a:ea typeface="黑体" pitchFamily="2" charset="-122"/>
              </a:rPr>
              <a:t>)</a:t>
            </a:r>
          </a:p>
          <a:p>
            <a:pPr lvl="1" eaLnBrk="1" hangingPunct="1">
              <a:lnSpc>
                <a:spcPct val="120000"/>
              </a:lnSpc>
              <a:spcBef>
                <a:spcPct val="0"/>
              </a:spcBef>
              <a:buFont typeface="Wingdings" pitchFamily="2" charset="2"/>
              <a:buChar char="u"/>
            </a:pPr>
            <a:r>
              <a:rPr lang="zh-CN" altLang="en-US" dirty="0" smtClean="0">
                <a:solidFill>
                  <a:srgbClr val="FF0000"/>
                </a:solidFill>
                <a:ea typeface="黑体" pitchFamily="2" charset="-122"/>
              </a:rPr>
              <a:t>文件存取时间</a:t>
            </a:r>
            <a:r>
              <a:rPr lang="en-US" altLang="zh-CN" dirty="0" smtClean="0">
                <a:ea typeface="黑体" pitchFamily="2" charset="-122"/>
              </a:rPr>
              <a:t>——</a:t>
            </a:r>
            <a:r>
              <a:rPr lang="zh-CN" altLang="en-US" dirty="0" smtClean="0">
                <a:ea typeface="黑体" pitchFamily="2" charset="-122"/>
              </a:rPr>
              <a:t>文件最近被进程存取的时间、最近被修改的时间及索引结点最近被修改的时间</a:t>
            </a:r>
            <a:r>
              <a:rPr lang="zh-CN" altLang="en-US" dirty="0" smtClean="0"/>
              <a:t> </a:t>
            </a:r>
          </a:p>
        </p:txBody>
      </p:sp>
      <p:sp>
        <p:nvSpPr>
          <p:cNvPr id="4" name="灯片编号占位符 5"/>
          <p:cNvSpPr>
            <a:spLocks noGrp="1"/>
          </p:cNvSpPr>
          <p:nvPr>
            <p:ph type="sldNum" sz="quarter" idx="12"/>
          </p:nvPr>
        </p:nvSpPr>
        <p:spPr/>
        <p:txBody>
          <a:bodyPr/>
          <a:lstStyle/>
          <a:p>
            <a:pPr>
              <a:defRPr/>
            </a:pPr>
            <a:fld id="{3D6491A6-CA40-49A3-915D-7467C93B7036}" type="slidenum">
              <a:rPr lang="en-US" altLang="zh-CN"/>
              <a:pPr>
                <a:defRPr/>
              </a:pPr>
              <a:t>39</a:t>
            </a:fld>
            <a:endParaRPr lang="en-US" altLang="zh-CN"/>
          </a:p>
        </p:txBody>
      </p:sp>
    </p:spTree>
    <p:extLst>
      <p:ext uri="{BB962C8B-B14F-4D97-AF65-F5344CB8AC3E}">
        <p14:creationId xmlns:p14="http://schemas.microsoft.com/office/powerpoint/2010/main" val="1010244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81283">
                                            <p:txEl>
                                              <p:pRg st="3" end="3"/>
                                            </p:txEl>
                                          </p:spTgt>
                                        </p:tgtEl>
                                        <p:attrNameLst>
                                          <p:attrName>style.visibility</p:attrName>
                                        </p:attrNameLst>
                                      </p:cBhvr>
                                      <p:to>
                                        <p:strVal val="visible"/>
                                      </p:to>
                                    </p:set>
                                    <p:animEffect transition="in" filter="randombar(horizontal)">
                                      <p:cBhvr>
                                        <p:cTn id="7" dur="500"/>
                                        <p:tgtEl>
                                          <p:spTgt spid="48128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81283">
                                            <p:txEl>
                                              <p:pRg st="4" end="4"/>
                                            </p:txEl>
                                          </p:spTgt>
                                        </p:tgtEl>
                                        <p:attrNameLst>
                                          <p:attrName>style.visibility</p:attrName>
                                        </p:attrNameLst>
                                      </p:cBhvr>
                                      <p:to>
                                        <p:strVal val="visible"/>
                                      </p:to>
                                    </p:set>
                                    <p:animEffect transition="in" filter="randombar(horizontal)">
                                      <p:cBhvr>
                                        <p:cTn id="12" dur="500"/>
                                        <p:tgtEl>
                                          <p:spTgt spid="48128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81283">
                                            <p:txEl>
                                              <p:pRg st="5" end="5"/>
                                            </p:txEl>
                                          </p:spTgt>
                                        </p:tgtEl>
                                        <p:attrNameLst>
                                          <p:attrName>style.visibility</p:attrName>
                                        </p:attrNameLst>
                                      </p:cBhvr>
                                      <p:to>
                                        <p:strVal val="visible"/>
                                      </p:to>
                                    </p:set>
                                    <p:animEffect transition="in" filter="randombar(horizontal)">
                                      <p:cBhvr>
                                        <p:cTn id="17" dur="500"/>
                                        <p:tgtEl>
                                          <p:spTgt spid="4812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28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600" dirty="0"/>
              <a:t>7.1.1  </a:t>
            </a:r>
            <a:r>
              <a:rPr lang="zh-CN" altLang="en-US" sz="3600" dirty="0"/>
              <a:t>数据项、记录和文件</a:t>
            </a:r>
          </a:p>
        </p:txBody>
      </p:sp>
      <p:sp>
        <p:nvSpPr>
          <p:cNvPr id="3" name="内容占位符 2"/>
          <p:cNvSpPr>
            <a:spLocks noGrp="1"/>
          </p:cNvSpPr>
          <p:nvPr>
            <p:ph idx="1"/>
          </p:nvPr>
        </p:nvSpPr>
        <p:spPr/>
        <p:txBody>
          <a:bodyPr>
            <a:normAutofit/>
          </a:bodyPr>
          <a:lstStyle/>
          <a:p>
            <a:r>
              <a:rPr lang="zh-CN" altLang="en-US" dirty="0"/>
              <a:t>文件</a:t>
            </a:r>
            <a:r>
              <a:rPr lang="zh-CN" altLang="en-US" sz="3000" dirty="0"/>
              <a:t/>
            </a:r>
            <a:br>
              <a:rPr lang="zh-CN" altLang="en-US" sz="3000" dirty="0"/>
            </a:br>
            <a:r>
              <a:rPr lang="zh-CN" altLang="en-US" sz="3000" dirty="0"/>
              <a:t>　　</a:t>
            </a:r>
            <a:r>
              <a:rPr lang="zh-CN" altLang="en-US" sz="2800" dirty="0"/>
              <a:t>文件是指由创建者所定义的、具有文件名的一组相关元素的集合，可分为有结构文件和无结构文件两种。 </a:t>
            </a:r>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pPr>
                <a:defRPr/>
              </a:pPr>
              <a:t>4</a:t>
            </a:fld>
            <a:endParaRPr lang="en-US" altLang="zh-CN"/>
          </a:p>
        </p:txBody>
      </p:sp>
      <p:pic>
        <p:nvPicPr>
          <p:cNvPr id="5" name="Picture 4" descr="7-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3501008"/>
            <a:ext cx="6026150" cy="26924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p:cNvSpPr txBox="1">
            <a:spLocks noChangeArrowheads="1"/>
          </p:cNvSpPr>
          <p:nvPr/>
        </p:nvSpPr>
        <p:spPr>
          <a:xfrm>
            <a:off x="204763" y="6230957"/>
            <a:ext cx="9144000" cy="476250"/>
          </a:xfrm>
          <a:prstGeom prst="rect">
            <a:avLst/>
          </a:prstGeom>
        </p:spPr>
        <p:txBody>
          <a:bodyPr vert="horz" rtlCol="0">
            <a:normAutofit/>
          </a:bodyPr>
          <a:lstStyle>
            <a:lvl1pPr marL="342900" indent="-342900" algn="l" rtl="0" eaLnBrk="1" latinLnBrk="0" hangingPunct="1">
              <a:spcBef>
                <a:spcPct val="20000"/>
              </a:spcBef>
              <a:buClr>
                <a:srgbClr val="002060"/>
              </a:buClr>
              <a:buSzPct val="50000"/>
              <a:buFont typeface="Wingdings" panose="05000000000000000000" pitchFamily="2" charset="2"/>
              <a:buChar char="n"/>
              <a:defRPr kumimoji="0" sz="3200" kern="1200">
                <a:solidFill>
                  <a:schemeClr val="tx1"/>
                </a:solidFill>
                <a:latin typeface="+mn-lt"/>
                <a:ea typeface="+mn-ea"/>
                <a:cs typeface="+mn-cs"/>
              </a:defRPr>
            </a:lvl1pPr>
            <a:lvl2pPr marL="742950" indent="-285750" algn="l" rtl="0" eaLnBrk="1" latinLnBrk="0" hangingPunct="1">
              <a:spcBef>
                <a:spcPct val="20000"/>
              </a:spcBef>
              <a:buClr>
                <a:srgbClr val="002060"/>
              </a:buClr>
              <a:buSzPct val="50000"/>
              <a:buFont typeface="Wingdings" panose="05000000000000000000" pitchFamily="2" charset="2"/>
              <a:buChar char="p"/>
              <a:defRPr kumimoji="0" sz="2800" kern="1200">
                <a:solidFill>
                  <a:schemeClr val="tx1"/>
                </a:solidFill>
                <a:latin typeface="+mn-lt"/>
                <a:ea typeface="+mn-ea"/>
                <a:cs typeface="+mn-cs"/>
              </a:defRPr>
            </a:lvl2pPr>
            <a:lvl3pPr marL="1143000" indent="-228600" algn="l" rtl="0" eaLnBrk="1" latinLnBrk="0" hangingPunct="1">
              <a:spcBef>
                <a:spcPct val="20000"/>
              </a:spcBef>
              <a:buClr>
                <a:srgbClr val="C00000"/>
              </a:buClr>
              <a:buSzPct val="50000"/>
              <a:buFont typeface="Wingdings" panose="05000000000000000000" pitchFamily="2" charset="2"/>
              <a:buChar char="u"/>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0" indent="0" algn="ctr">
              <a:buNone/>
            </a:pPr>
            <a:r>
              <a:rPr lang="zh-CN" altLang="en-US" sz="2000" smtClean="0"/>
              <a:t>图</a:t>
            </a:r>
            <a:r>
              <a:rPr lang="en-US" altLang="zh-CN" sz="2000" smtClean="0"/>
              <a:t>7-1  </a:t>
            </a:r>
            <a:r>
              <a:rPr lang="zh-CN" altLang="en-US" sz="2000" smtClean="0"/>
              <a:t>文件、记录和数据项之间的层次关系</a:t>
            </a:r>
            <a:endParaRPr lang="zh-CN" altLang="en-US" sz="2000" dirty="0"/>
          </a:p>
        </p:txBody>
      </p:sp>
    </p:spTree>
    <p:extLst>
      <p:ext uri="{BB962C8B-B14F-4D97-AF65-F5344CB8AC3E}">
        <p14:creationId xmlns:p14="http://schemas.microsoft.com/office/powerpoint/2010/main" val="8682966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1" name="Rectangle 2"/>
          <p:cNvSpPr>
            <a:spLocks noGrp="1" noChangeArrowheads="1"/>
          </p:cNvSpPr>
          <p:nvPr>
            <p:ph type="title"/>
          </p:nvPr>
        </p:nvSpPr>
        <p:spPr/>
        <p:txBody>
          <a:bodyPr>
            <a:normAutofit/>
          </a:bodyPr>
          <a:lstStyle/>
          <a:p>
            <a:pPr algn="l" eaLnBrk="1" hangingPunct="1"/>
            <a:r>
              <a:rPr lang="en-US" altLang="zh-CN" sz="3200" b="1" dirty="0" smtClean="0">
                <a:solidFill>
                  <a:srgbClr val="0000FF"/>
                </a:solidFill>
                <a:latin typeface="+mn-ea"/>
                <a:ea typeface="+mn-ea"/>
              </a:rPr>
              <a:t>2. </a:t>
            </a:r>
            <a:r>
              <a:rPr lang="zh-CN" altLang="en-US" sz="3200" b="1" dirty="0" smtClean="0">
                <a:solidFill>
                  <a:srgbClr val="0000FF"/>
                </a:solidFill>
                <a:latin typeface="+mn-ea"/>
                <a:ea typeface="+mn-ea"/>
              </a:rPr>
              <a:t>索引结点</a:t>
            </a:r>
          </a:p>
        </p:txBody>
      </p:sp>
      <p:sp>
        <p:nvSpPr>
          <p:cNvPr id="375812" name="Rectangle 3"/>
          <p:cNvSpPr>
            <a:spLocks noGrp="1" noChangeArrowheads="1"/>
          </p:cNvSpPr>
          <p:nvPr>
            <p:ph idx="1"/>
          </p:nvPr>
        </p:nvSpPr>
        <p:spPr/>
        <p:txBody>
          <a:bodyPr>
            <a:normAutofit/>
          </a:bodyPr>
          <a:lstStyle/>
          <a:p>
            <a:pPr eaLnBrk="1" hangingPunct="1">
              <a:spcBef>
                <a:spcPct val="0"/>
              </a:spcBef>
              <a:buFont typeface="Wingdings" pitchFamily="2" charset="2"/>
              <a:buNone/>
            </a:pPr>
            <a:r>
              <a:rPr lang="en-US" altLang="zh-CN" sz="2800" b="1" dirty="0" smtClean="0">
                <a:ea typeface="黑体" pitchFamily="2" charset="-122"/>
              </a:rPr>
              <a:t>3</a:t>
            </a:r>
            <a:r>
              <a:rPr lang="zh-CN" altLang="en-US" sz="2800" b="1" dirty="0" smtClean="0">
                <a:ea typeface="黑体" pitchFamily="2" charset="-122"/>
              </a:rPr>
              <a:t>）内存索引结点</a:t>
            </a:r>
            <a:r>
              <a:rPr lang="zh-CN" altLang="en-US" sz="2800" b="1" dirty="0" smtClean="0"/>
              <a:t> </a:t>
            </a:r>
          </a:p>
          <a:p>
            <a:pPr eaLnBrk="1" hangingPunct="1">
              <a:spcBef>
                <a:spcPct val="0"/>
              </a:spcBef>
              <a:buFont typeface="Wingdings" pitchFamily="2" charset="2"/>
              <a:buNone/>
            </a:pPr>
            <a:r>
              <a:rPr lang="zh-CN" altLang="en-US" sz="2400" dirty="0" smtClean="0">
                <a:solidFill>
                  <a:schemeClr val="hlink"/>
                </a:solidFill>
                <a:latin typeface="宋体" pitchFamily="2" charset="-122"/>
              </a:rPr>
              <a:t>  </a:t>
            </a:r>
            <a:r>
              <a:rPr lang="zh-CN" altLang="en-US" sz="2400" dirty="0" smtClean="0">
                <a:solidFill>
                  <a:srgbClr val="FF0000"/>
                </a:solidFill>
                <a:latin typeface="宋体" pitchFamily="2" charset="-122"/>
              </a:rPr>
              <a:t>文件打开时，要将磁盘索引结点拷贝到内存的索引结点中，以便以后使用。</a:t>
            </a:r>
            <a:r>
              <a:rPr lang="zh-CN" altLang="en-US" sz="2800" dirty="0" smtClean="0">
                <a:solidFill>
                  <a:srgbClr val="FF0000"/>
                </a:solidFill>
              </a:rPr>
              <a:t> </a:t>
            </a:r>
          </a:p>
          <a:p>
            <a:pPr eaLnBrk="1" hangingPunct="1">
              <a:spcBef>
                <a:spcPct val="0"/>
              </a:spcBef>
              <a:buFont typeface="Wingdings" pitchFamily="2" charset="2"/>
              <a:buNone/>
            </a:pPr>
            <a:r>
              <a:rPr lang="zh-CN" altLang="en-US" sz="2800" b="1" dirty="0" smtClean="0">
                <a:solidFill>
                  <a:srgbClr val="0000FF"/>
                </a:solidFill>
                <a:latin typeface="楷体_GB2312" pitchFamily="49" charset="-122"/>
                <a:ea typeface="楷体_GB2312" pitchFamily="49" charset="-122"/>
              </a:rPr>
              <a:t>在内存索引结点中增加了以下内容</a:t>
            </a:r>
            <a:r>
              <a:rPr lang="zh-CN" altLang="en-US" sz="2800" dirty="0" smtClean="0">
                <a:solidFill>
                  <a:srgbClr val="0000FF"/>
                </a:solidFill>
                <a:latin typeface="宋体" pitchFamily="2" charset="-122"/>
              </a:rPr>
              <a:t>：</a:t>
            </a:r>
            <a:r>
              <a:rPr lang="zh-CN" altLang="en-US" sz="2800" dirty="0" smtClean="0"/>
              <a:t> </a:t>
            </a:r>
          </a:p>
          <a:p>
            <a:pPr lvl="1" eaLnBrk="1" hangingPunct="1">
              <a:spcBef>
                <a:spcPct val="0"/>
              </a:spcBef>
              <a:buFont typeface="Wingdings" pitchFamily="2" charset="2"/>
              <a:buChar char="u"/>
            </a:pPr>
            <a:r>
              <a:rPr lang="zh-CN" altLang="en-US" sz="2400" dirty="0" smtClean="0">
                <a:solidFill>
                  <a:schemeClr val="tx2"/>
                </a:solidFill>
                <a:latin typeface="黑体" pitchFamily="2" charset="-122"/>
                <a:ea typeface="黑体" pitchFamily="2" charset="-122"/>
              </a:rPr>
              <a:t>索引结点编号</a:t>
            </a:r>
            <a:r>
              <a:rPr lang="en-US" altLang="zh-CN" sz="2400" dirty="0" smtClean="0">
                <a:latin typeface="Times New Roman" pitchFamily="18" charset="0"/>
              </a:rPr>
              <a:t>——</a:t>
            </a:r>
            <a:r>
              <a:rPr lang="zh-CN" altLang="en-US" sz="2400" dirty="0" smtClean="0">
                <a:latin typeface="宋体" pitchFamily="2" charset="-122"/>
              </a:rPr>
              <a:t>用于标识内存索引结点</a:t>
            </a:r>
            <a:r>
              <a:rPr lang="zh-CN" altLang="en-US" sz="2400" dirty="0" smtClean="0"/>
              <a:t> </a:t>
            </a:r>
          </a:p>
          <a:p>
            <a:pPr lvl="1" eaLnBrk="1" hangingPunct="1">
              <a:spcBef>
                <a:spcPct val="0"/>
              </a:spcBef>
              <a:buFont typeface="Wingdings" pitchFamily="2" charset="2"/>
              <a:buChar char="u"/>
            </a:pPr>
            <a:r>
              <a:rPr lang="zh-CN" altLang="en-US" sz="2400" dirty="0" smtClean="0">
                <a:solidFill>
                  <a:schemeClr val="tx2"/>
                </a:solidFill>
                <a:latin typeface="黑体" pitchFamily="2" charset="-122"/>
                <a:ea typeface="黑体" pitchFamily="2" charset="-122"/>
              </a:rPr>
              <a:t>状态</a:t>
            </a:r>
            <a:r>
              <a:rPr lang="en-US" altLang="zh-CN" sz="2400" dirty="0" smtClean="0">
                <a:latin typeface="Times New Roman" pitchFamily="18" charset="0"/>
              </a:rPr>
              <a:t>——</a:t>
            </a:r>
            <a:r>
              <a:rPr lang="zh-CN" altLang="en-US" sz="2400" dirty="0" smtClean="0">
                <a:latin typeface="宋体" pitchFamily="2" charset="-122"/>
              </a:rPr>
              <a:t>指示</a:t>
            </a:r>
            <a:r>
              <a:rPr lang="en-US" altLang="zh-CN" sz="2400" dirty="0" err="1" smtClean="0"/>
              <a:t>i</a:t>
            </a:r>
            <a:r>
              <a:rPr lang="zh-CN" altLang="en-US" sz="2400" dirty="0" smtClean="0">
                <a:latin typeface="宋体" pitchFamily="2" charset="-122"/>
              </a:rPr>
              <a:t>结点是否上锁或被修改</a:t>
            </a:r>
            <a:r>
              <a:rPr lang="zh-CN" altLang="en-US" sz="2400" dirty="0" smtClean="0"/>
              <a:t> </a:t>
            </a:r>
          </a:p>
          <a:p>
            <a:pPr lvl="1" eaLnBrk="1" hangingPunct="1">
              <a:spcBef>
                <a:spcPct val="0"/>
              </a:spcBef>
              <a:buFont typeface="Wingdings" pitchFamily="2" charset="2"/>
              <a:buChar char="u"/>
            </a:pPr>
            <a:r>
              <a:rPr lang="zh-CN" altLang="en-US" sz="2400" dirty="0" smtClean="0">
                <a:solidFill>
                  <a:schemeClr val="tx2"/>
                </a:solidFill>
                <a:latin typeface="黑体" pitchFamily="2" charset="-122"/>
                <a:ea typeface="黑体" pitchFamily="2" charset="-122"/>
              </a:rPr>
              <a:t>访问计数</a:t>
            </a:r>
            <a:r>
              <a:rPr lang="en-US" altLang="zh-CN" sz="2400" dirty="0" smtClean="0">
                <a:latin typeface="Times New Roman" pitchFamily="18" charset="0"/>
              </a:rPr>
              <a:t>——</a:t>
            </a:r>
            <a:r>
              <a:rPr lang="zh-CN" altLang="en-US" sz="2400" dirty="0" smtClean="0">
                <a:latin typeface="宋体" pitchFamily="2" charset="-122"/>
              </a:rPr>
              <a:t>每当有一进程访问此</a:t>
            </a:r>
            <a:r>
              <a:rPr lang="en-US" altLang="zh-CN" sz="2400" dirty="0" err="1" smtClean="0"/>
              <a:t>i</a:t>
            </a:r>
            <a:r>
              <a:rPr lang="zh-CN" altLang="en-US" sz="2400" dirty="0" smtClean="0">
                <a:latin typeface="宋体" pitchFamily="2" charset="-122"/>
              </a:rPr>
              <a:t>结点时，将该访问计数加</a:t>
            </a:r>
            <a:r>
              <a:rPr lang="en-US" altLang="zh-CN" sz="2400" dirty="0" smtClean="0"/>
              <a:t>1</a:t>
            </a:r>
            <a:r>
              <a:rPr lang="zh-CN" altLang="en-US" sz="2400" dirty="0" smtClean="0">
                <a:latin typeface="宋体" pitchFamily="2" charset="-122"/>
              </a:rPr>
              <a:t>，访问完再减</a:t>
            </a:r>
            <a:r>
              <a:rPr lang="en-US" altLang="zh-CN" sz="2400" dirty="0" smtClean="0"/>
              <a:t>1 </a:t>
            </a:r>
          </a:p>
          <a:p>
            <a:pPr lvl="1" eaLnBrk="1" hangingPunct="1">
              <a:spcBef>
                <a:spcPct val="0"/>
              </a:spcBef>
              <a:buFont typeface="Wingdings" pitchFamily="2" charset="2"/>
              <a:buChar char="u"/>
            </a:pPr>
            <a:r>
              <a:rPr lang="zh-CN" altLang="en-US" sz="2400" dirty="0" smtClean="0">
                <a:latin typeface="宋体" pitchFamily="2" charset="-122"/>
              </a:rPr>
              <a:t>文件所属文件系统的</a:t>
            </a:r>
            <a:r>
              <a:rPr lang="zh-CN" altLang="en-US" sz="2400" dirty="0" smtClean="0">
                <a:solidFill>
                  <a:schemeClr val="tx2"/>
                </a:solidFill>
                <a:latin typeface="黑体" pitchFamily="2" charset="-122"/>
                <a:ea typeface="黑体" pitchFamily="2" charset="-122"/>
              </a:rPr>
              <a:t>逻辑设备号</a:t>
            </a:r>
            <a:r>
              <a:rPr lang="zh-CN" altLang="en-US" sz="2400" dirty="0" smtClean="0"/>
              <a:t> </a:t>
            </a:r>
          </a:p>
          <a:p>
            <a:pPr lvl="1" eaLnBrk="1" hangingPunct="1">
              <a:spcBef>
                <a:spcPct val="0"/>
              </a:spcBef>
              <a:buFont typeface="Wingdings" pitchFamily="2" charset="2"/>
              <a:buChar char="u"/>
            </a:pPr>
            <a:r>
              <a:rPr lang="zh-CN" altLang="en-US" sz="2400" dirty="0" smtClean="0">
                <a:solidFill>
                  <a:schemeClr val="tx2"/>
                </a:solidFill>
                <a:latin typeface="黑体" pitchFamily="2" charset="-122"/>
                <a:ea typeface="黑体" pitchFamily="2" charset="-122"/>
              </a:rPr>
              <a:t>链接指针</a:t>
            </a:r>
            <a:r>
              <a:rPr lang="en-US" altLang="zh-CN" sz="2400" dirty="0" smtClean="0">
                <a:latin typeface="Times New Roman" pitchFamily="18" charset="0"/>
              </a:rPr>
              <a:t>——</a:t>
            </a:r>
            <a:r>
              <a:rPr lang="zh-CN" altLang="en-US" sz="2400" dirty="0" smtClean="0">
                <a:latin typeface="宋体" pitchFamily="2" charset="-122"/>
              </a:rPr>
              <a:t>设置有分别指向空闲内存</a:t>
            </a:r>
            <a:r>
              <a:rPr lang="en-US" altLang="zh-CN" sz="2400" dirty="0" err="1" smtClean="0">
                <a:latin typeface="宋体" pitchFamily="2" charset="-122"/>
              </a:rPr>
              <a:t>i</a:t>
            </a:r>
            <a:r>
              <a:rPr lang="zh-CN" altLang="en-US" sz="2400" dirty="0" smtClean="0">
                <a:latin typeface="宋体" pitchFamily="2" charset="-122"/>
              </a:rPr>
              <a:t>结点链表和散列队列的指针</a:t>
            </a:r>
            <a:r>
              <a:rPr lang="en-US" altLang="zh-CN" sz="2400" dirty="0" smtClean="0">
                <a:latin typeface="宋体" pitchFamily="2" charset="-122"/>
              </a:rPr>
              <a:t>(</a:t>
            </a:r>
            <a:r>
              <a:rPr lang="zh-CN" altLang="en-US" sz="2400" dirty="0" smtClean="0">
                <a:latin typeface="宋体" pitchFamily="2" charset="-122"/>
              </a:rPr>
              <a:t>内存</a:t>
            </a:r>
            <a:r>
              <a:rPr lang="en-US" altLang="zh-CN" sz="2400" dirty="0" err="1" smtClean="0">
                <a:latin typeface="宋体" pitchFamily="2" charset="-122"/>
              </a:rPr>
              <a:t>i</a:t>
            </a:r>
            <a:r>
              <a:rPr lang="zh-CN" altLang="en-US" sz="2400" dirty="0">
                <a:latin typeface="宋体" pitchFamily="2" charset="-122"/>
              </a:rPr>
              <a:t>结</a:t>
            </a:r>
            <a:r>
              <a:rPr lang="zh-CN" altLang="en-US" sz="2400" dirty="0" smtClean="0">
                <a:latin typeface="宋体" pitchFamily="2" charset="-122"/>
              </a:rPr>
              <a:t>点采用散列搜索，相同散列地址的</a:t>
            </a:r>
            <a:r>
              <a:rPr lang="en-US" altLang="zh-CN" sz="2400" dirty="0" err="1" smtClean="0">
                <a:latin typeface="宋体" pitchFamily="2" charset="-122"/>
              </a:rPr>
              <a:t>i</a:t>
            </a:r>
            <a:r>
              <a:rPr lang="zh-CN" altLang="en-US" sz="2400" dirty="0" smtClean="0">
                <a:latin typeface="宋体" pitchFamily="2" charset="-122"/>
              </a:rPr>
              <a:t>结点构成一队列，队列内用顺序查找方式。</a:t>
            </a:r>
            <a:r>
              <a:rPr lang="en-US" altLang="zh-CN" sz="2400" dirty="0" smtClean="0">
                <a:latin typeface="宋体" pitchFamily="2" charset="-122"/>
              </a:rPr>
              <a:t>)</a:t>
            </a:r>
            <a:r>
              <a:rPr lang="en-US" altLang="zh-CN" sz="2400" dirty="0" smtClean="0"/>
              <a:t> </a:t>
            </a:r>
          </a:p>
        </p:txBody>
      </p:sp>
      <p:sp>
        <p:nvSpPr>
          <p:cNvPr id="4" name="灯片编号占位符 5"/>
          <p:cNvSpPr>
            <a:spLocks noGrp="1"/>
          </p:cNvSpPr>
          <p:nvPr>
            <p:ph type="sldNum" sz="quarter" idx="12"/>
          </p:nvPr>
        </p:nvSpPr>
        <p:spPr/>
        <p:txBody>
          <a:bodyPr/>
          <a:lstStyle/>
          <a:p>
            <a:pPr>
              <a:defRPr/>
            </a:pPr>
            <a:fld id="{6C2D3D3F-6265-4F90-BF11-0A4CE3F13427}" type="slidenum">
              <a:rPr lang="en-US" altLang="zh-CN"/>
              <a:pPr>
                <a:defRPr/>
              </a:pPr>
              <a:t>40</a:t>
            </a:fld>
            <a:endParaRPr lang="en-US" altLang="zh-CN"/>
          </a:p>
        </p:txBody>
      </p:sp>
    </p:spTree>
    <p:extLst>
      <p:ext uri="{BB962C8B-B14F-4D97-AF65-F5344CB8AC3E}">
        <p14:creationId xmlns:p14="http://schemas.microsoft.com/office/powerpoint/2010/main" val="212195756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5" name="Rectangle 2"/>
          <p:cNvSpPr>
            <a:spLocks noGrp="1" noChangeArrowheads="1"/>
          </p:cNvSpPr>
          <p:nvPr>
            <p:ph type="title"/>
          </p:nvPr>
        </p:nvSpPr>
        <p:spPr/>
        <p:txBody>
          <a:bodyPr/>
          <a:lstStyle/>
          <a:p>
            <a:pPr eaLnBrk="1" hangingPunct="1"/>
            <a:r>
              <a:rPr lang="en-US" altLang="zh-CN" dirty="0" smtClean="0"/>
              <a:t>7.3.2  </a:t>
            </a:r>
            <a:r>
              <a:rPr lang="zh-CN" altLang="en-US" dirty="0" smtClean="0">
                <a:latin typeface="黑体" pitchFamily="2" charset="-122"/>
              </a:rPr>
              <a:t>目录结构</a:t>
            </a:r>
            <a:r>
              <a:rPr lang="zh-CN" altLang="en-US" dirty="0" smtClean="0"/>
              <a:t> </a:t>
            </a:r>
          </a:p>
        </p:txBody>
      </p:sp>
      <p:sp>
        <p:nvSpPr>
          <p:cNvPr id="376836" name="Rectangle 3"/>
          <p:cNvSpPr>
            <a:spLocks noGrp="1" noChangeArrowheads="1"/>
          </p:cNvSpPr>
          <p:nvPr>
            <p:ph idx="1"/>
          </p:nvPr>
        </p:nvSpPr>
        <p:spPr>
          <a:xfrm>
            <a:off x="413730" y="1484784"/>
            <a:ext cx="8488363" cy="1982019"/>
          </a:xfrm>
        </p:spPr>
        <p:txBody>
          <a:bodyPr>
            <a:normAutofit/>
          </a:bodyPr>
          <a:lstStyle/>
          <a:p>
            <a:pPr marL="0" indent="0" eaLnBrk="1" hangingPunct="1">
              <a:lnSpc>
                <a:spcPct val="85000"/>
              </a:lnSpc>
              <a:spcBef>
                <a:spcPct val="0"/>
              </a:spcBef>
              <a:buNone/>
            </a:pPr>
            <a:r>
              <a:rPr lang="zh-CN" altLang="en-US" sz="2400" dirty="0" smtClean="0">
                <a:latin typeface="楷体_GB2312" pitchFamily="49" charset="-122"/>
                <a:ea typeface="楷体_GB2312" pitchFamily="49" charset="-122"/>
              </a:rPr>
              <a:t>    </a:t>
            </a:r>
            <a:r>
              <a:rPr lang="zh-CN" altLang="en-US" sz="2800" b="1" dirty="0" smtClean="0">
                <a:latin typeface="楷体_GB2312" pitchFamily="49" charset="-122"/>
                <a:ea typeface="楷体_GB2312" pitchFamily="49" charset="-122"/>
              </a:rPr>
              <a:t>目录结构的组织，关系到文件系统的存取速度，也关系到文件的共享性和安全性。</a:t>
            </a:r>
            <a:endParaRPr lang="en-US" altLang="zh-CN" sz="2800" b="1" dirty="0" smtClean="0">
              <a:latin typeface="楷体_GB2312" pitchFamily="49" charset="-122"/>
              <a:ea typeface="楷体_GB2312" pitchFamily="49" charset="-122"/>
            </a:endParaRPr>
          </a:p>
          <a:p>
            <a:pPr marL="0" indent="0" eaLnBrk="1" hangingPunct="1">
              <a:lnSpc>
                <a:spcPct val="85000"/>
              </a:lnSpc>
              <a:spcBef>
                <a:spcPct val="0"/>
              </a:spcBef>
              <a:buNone/>
            </a:pPr>
            <a:endParaRPr lang="zh-CN" altLang="en-US" sz="2400" dirty="0" smtClean="0">
              <a:latin typeface="楷体_GB2312" pitchFamily="49" charset="-122"/>
              <a:ea typeface="楷体_GB2312" pitchFamily="49" charset="-122"/>
            </a:endParaRPr>
          </a:p>
          <a:p>
            <a:pPr eaLnBrk="1" hangingPunct="1">
              <a:lnSpc>
                <a:spcPct val="85000"/>
              </a:lnSpc>
              <a:spcBef>
                <a:spcPct val="0"/>
              </a:spcBef>
              <a:buFont typeface="Wingdings" pitchFamily="2" charset="2"/>
              <a:buNone/>
            </a:pPr>
            <a:r>
              <a:rPr lang="en-US" altLang="zh-CN" sz="2800" dirty="0" smtClean="0">
                <a:solidFill>
                  <a:srgbClr val="0000FF"/>
                </a:solidFill>
                <a:latin typeface="楷体_GB2312" pitchFamily="49" charset="-122"/>
              </a:rPr>
              <a:t>1</a:t>
            </a:r>
            <a:r>
              <a:rPr lang="zh-CN" altLang="en-US" sz="2800" dirty="0" smtClean="0">
                <a:solidFill>
                  <a:srgbClr val="0000FF"/>
                </a:solidFill>
                <a:latin typeface="宋体" pitchFamily="2" charset="-122"/>
              </a:rPr>
              <a:t>．单级目录结构</a:t>
            </a:r>
            <a:r>
              <a:rPr lang="zh-CN" altLang="en-US" sz="2400" dirty="0" smtClean="0">
                <a:latin typeface="楷体_GB2312" pitchFamily="49" charset="-122"/>
                <a:ea typeface="楷体_GB2312" pitchFamily="49" charset="-122"/>
              </a:rPr>
              <a:t> </a:t>
            </a:r>
          </a:p>
          <a:p>
            <a:pPr eaLnBrk="1" hangingPunct="1">
              <a:lnSpc>
                <a:spcPct val="85000"/>
              </a:lnSpc>
              <a:spcBef>
                <a:spcPct val="0"/>
              </a:spcBef>
              <a:buFont typeface="Wingdings" pitchFamily="2" charset="2"/>
              <a:buNone/>
            </a:pPr>
            <a:r>
              <a:rPr lang="zh-CN" altLang="en-US" sz="2400" dirty="0" smtClean="0">
                <a:latin typeface="宋体" pitchFamily="2" charset="-122"/>
              </a:rPr>
              <a:t>    最简单的目录结构。</a:t>
            </a:r>
            <a:r>
              <a:rPr lang="zh-CN" altLang="en-US" sz="2400" dirty="0" smtClean="0">
                <a:latin typeface="楷体_GB2312" pitchFamily="49" charset="-122"/>
                <a:ea typeface="楷体_GB2312" pitchFamily="49" charset="-122"/>
              </a:rPr>
              <a:t> </a:t>
            </a:r>
            <a:r>
              <a:rPr lang="zh-CN" altLang="en-US" dirty="0" smtClean="0"/>
              <a:t> </a:t>
            </a:r>
          </a:p>
        </p:txBody>
      </p:sp>
      <p:sp>
        <p:nvSpPr>
          <p:cNvPr id="6" name="灯片编号占位符 5"/>
          <p:cNvSpPr>
            <a:spLocks noGrp="1"/>
          </p:cNvSpPr>
          <p:nvPr>
            <p:ph type="sldNum" sz="quarter" idx="12"/>
          </p:nvPr>
        </p:nvSpPr>
        <p:spPr/>
        <p:txBody>
          <a:bodyPr/>
          <a:lstStyle/>
          <a:p>
            <a:pPr>
              <a:defRPr/>
            </a:pPr>
            <a:fld id="{B4FDCC5F-1C14-43AD-B229-5A043EBA57EB}" type="slidenum">
              <a:rPr lang="en-US" altLang="zh-CN">
                <a:solidFill>
                  <a:srgbClr val="2F2F2F">
                    <a:lumMod val="75000"/>
                    <a:lumOff val="25000"/>
                  </a:srgbClr>
                </a:solidFill>
              </a:rPr>
              <a:pPr>
                <a:defRPr/>
              </a:pPr>
              <a:t>41</a:t>
            </a:fld>
            <a:endParaRPr lang="en-US" altLang="zh-CN">
              <a:solidFill>
                <a:srgbClr val="2F2F2F">
                  <a:lumMod val="75000"/>
                  <a:lumOff val="25000"/>
                </a:srgbClr>
              </a:solidFill>
            </a:endParaRPr>
          </a:p>
        </p:txBody>
      </p:sp>
      <p:graphicFrame>
        <p:nvGraphicFramePr>
          <p:cNvPr id="376837" name="Object 4"/>
          <p:cNvGraphicFramePr>
            <a:graphicFrameLocks noChangeAspect="1"/>
          </p:cNvGraphicFramePr>
          <p:nvPr>
            <p:extLst>
              <p:ext uri="{D42A27DB-BD31-4B8C-83A1-F6EECF244321}">
                <p14:modId xmlns:p14="http://schemas.microsoft.com/office/powerpoint/2010/main" val="1297967134"/>
              </p:ext>
            </p:extLst>
          </p:nvPr>
        </p:nvGraphicFramePr>
        <p:xfrm>
          <a:off x="827584" y="3429000"/>
          <a:ext cx="9753600" cy="1839913"/>
        </p:xfrm>
        <a:graphic>
          <a:graphicData uri="http://schemas.openxmlformats.org/presentationml/2006/ole">
            <mc:AlternateContent xmlns:mc="http://schemas.openxmlformats.org/markup-compatibility/2006">
              <mc:Choice xmlns:v="urn:schemas-microsoft-com:vml" Requires="v">
                <p:oleObj spid="_x0000_s3176" name="Document" r:id="rId3" imgW="5417820" imgH="1021080" progId="Word.Document.8">
                  <p:embed/>
                </p:oleObj>
              </mc:Choice>
              <mc:Fallback>
                <p:oleObj name="Document" r:id="rId3" imgW="5417820" imgH="102108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3429000"/>
                        <a:ext cx="9753600" cy="183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6838" name="Text Box 5"/>
          <p:cNvSpPr txBox="1">
            <a:spLocks noChangeArrowheads="1"/>
          </p:cNvSpPr>
          <p:nvPr/>
        </p:nvSpPr>
        <p:spPr bwMode="auto">
          <a:xfrm>
            <a:off x="657412" y="5357663"/>
            <a:ext cx="8001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zh-CN" altLang="en-US" b="1" dirty="0">
                <a:solidFill>
                  <a:srgbClr val="000000"/>
                </a:solidFill>
                <a:latin typeface="仿宋_GB2312" pitchFamily="49" charset="-122"/>
                <a:ea typeface="仿宋_GB2312" pitchFamily="49" charset="-122"/>
              </a:rPr>
              <a:t>状态位用来表示该目录项是否空闲</a:t>
            </a:r>
            <a:r>
              <a:rPr lang="zh-CN" altLang="en-US" b="1" dirty="0">
                <a:solidFill>
                  <a:srgbClr val="000000"/>
                </a:solidFill>
                <a:latin typeface="黑体" pitchFamily="2" charset="-122"/>
                <a:ea typeface="黑体" pitchFamily="2" charset="-122"/>
              </a:rPr>
              <a:t>。 </a:t>
            </a:r>
          </a:p>
        </p:txBody>
      </p:sp>
    </p:spTree>
    <p:extLst>
      <p:ext uri="{BB962C8B-B14F-4D97-AF65-F5344CB8AC3E}">
        <p14:creationId xmlns:p14="http://schemas.microsoft.com/office/powerpoint/2010/main" val="23369339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5" name="Rectangle 2"/>
          <p:cNvSpPr>
            <a:spLocks noGrp="1" noChangeArrowheads="1"/>
          </p:cNvSpPr>
          <p:nvPr>
            <p:ph type="title"/>
          </p:nvPr>
        </p:nvSpPr>
        <p:spPr/>
        <p:txBody>
          <a:bodyPr/>
          <a:lstStyle/>
          <a:p>
            <a:pPr eaLnBrk="1" hangingPunct="1"/>
            <a:r>
              <a:rPr lang="en-US" altLang="zh-CN" dirty="0" smtClean="0"/>
              <a:t>7.3.2  </a:t>
            </a:r>
            <a:r>
              <a:rPr lang="zh-CN" altLang="en-US" dirty="0" smtClean="0">
                <a:latin typeface="黑体" pitchFamily="2" charset="-122"/>
              </a:rPr>
              <a:t>目录结构</a:t>
            </a:r>
            <a:r>
              <a:rPr lang="zh-CN" altLang="en-US" dirty="0" smtClean="0"/>
              <a:t> </a:t>
            </a:r>
          </a:p>
        </p:txBody>
      </p:sp>
      <p:sp>
        <p:nvSpPr>
          <p:cNvPr id="6" name="灯片编号占位符 5"/>
          <p:cNvSpPr>
            <a:spLocks noGrp="1"/>
          </p:cNvSpPr>
          <p:nvPr>
            <p:ph type="sldNum" sz="quarter" idx="12"/>
          </p:nvPr>
        </p:nvSpPr>
        <p:spPr/>
        <p:txBody>
          <a:bodyPr/>
          <a:lstStyle/>
          <a:p>
            <a:pPr>
              <a:defRPr/>
            </a:pPr>
            <a:fld id="{B4FDCC5F-1C14-43AD-B229-5A043EBA57EB}" type="slidenum">
              <a:rPr lang="en-US" altLang="zh-CN"/>
              <a:pPr>
                <a:defRPr/>
              </a:pPr>
              <a:t>42</a:t>
            </a:fld>
            <a:endParaRPr lang="en-US" altLang="zh-CN"/>
          </a:p>
        </p:txBody>
      </p:sp>
      <p:sp>
        <p:nvSpPr>
          <p:cNvPr id="376838" name="Text Box 5"/>
          <p:cNvSpPr txBox="1">
            <a:spLocks noChangeArrowheads="1"/>
          </p:cNvSpPr>
          <p:nvPr/>
        </p:nvSpPr>
        <p:spPr bwMode="auto">
          <a:xfrm>
            <a:off x="685800" y="2254296"/>
            <a:ext cx="8278688"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zh-CN" altLang="en-US" sz="3200" b="1" dirty="0" smtClean="0">
                <a:solidFill>
                  <a:srgbClr val="FF0000"/>
                </a:solidFill>
                <a:latin typeface="黑体" pitchFamily="2" charset="-122"/>
                <a:ea typeface="黑体" pitchFamily="2" charset="-122"/>
              </a:rPr>
              <a:t>单</a:t>
            </a:r>
            <a:r>
              <a:rPr lang="zh-CN" altLang="en-US" sz="3200" b="1" dirty="0">
                <a:solidFill>
                  <a:srgbClr val="FF0000"/>
                </a:solidFill>
                <a:latin typeface="黑体" pitchFamily="2" charset="-122"/>
                <a:ea typeface="黑体" pitchFamily="2" charset="-122"/>
              </a:rPr>
              <a:t>级目录可以实现按名存取，但有如下缺点</a:t>
            </a:r>
            <a:r>
              <a:rPr lang="zh-CN" altLang="en-US" b="1" dirty="0" smtClean="0">
                <a:solidFill>
                  <a:srgbClr val="FF0000"/>
                </a:solidFill>
                <a:latin typeface="黑体" pitchFamily="2" charset="-122"/>
                <a:ea typeface="黑体" pitchFamily="2" charset="-122"/>
              </a:rPr>
              <a:t>：</a:t>
            </a:r>
            <a:endParaRPr lang="en-US" altLang="zh-CN" b="1" dirty="0" smtClean="0">
              <a:solidFill>
                <a:srgbClr val="FF0000"/>
              </a:solidFill>
              <a:latin typeface="黑体" pitchFamily="2" charset="-122"/>
              <a:ea typeface="黑体" pitchFamily="2" charset="-122"/>
            </a:endParaRPr>
          </a:p>
          <a:p>
            <a:pPr eaLnBrk="1" fontAlgn="base" hangingPunct="1">
              <a:spcBef>
                <a:spcPct val="0"/>
              </a:spcBef>
              <a:spcAft>
                <a:spcPct val="0"/>
              </a:spcAft>
            </a:pPr>
            <a:endParaRPr lang="zh-CN" altLang="en-US" b="1" dirty="0">
              <a:solidFill>
                <a:srgbClr val="FF0000"/>
              </a:solidFill>
              <a:latin typeface="黑体" pitchFamily="2" charset="-122"/>
              <a:ea typeface="黑体" pitchFamily="2" charset="-122"/>
            </a:endParaRPr>
          </a:p>
          <a:p>
            <a:pPr eaLnBrk="1" fontAlgn="base" hangingPunct="1">
              <a:spcBef>
                <a:spcPct val="0"/>
              </a:spcBef>
              <a:spcAft>
                <a:spcPct val="0"/>
              </a:spcAft>
              <a:buClr>
                <a:srgbClr val="0000FF"/>
              </a:buClr>
            </a:pPr>
            <a:r>
              <a:rPr lang="zh-CN" altLang="en-US" b="1" dirty="0">
                <a:solidFill>
                  <a:srgbClr val="000000"/>
                </a:solidFill>
                <a:latin typeface="黑体" pitchFamily="2" charset="-122"/>
                <a:ea typeface="黑体" pitchFamily="2" charset="-122"/>
              </a:rPr>
              <a:t> </a:t>
            </a:r>
            <a:r>
              <a:rPr lang="zh-CN" altLang="en-US" sz="2800" b="1" dirty="0">
                <a:solidFill>
                  <a:srgbClr val="0000FF"/>
                </a:solidFill>
                <a:latin typeface="黑体" pitchFamily="2" charset="-122"/>
                <a:ea typeface="黑体" pitchFamily="2" charset="-122"/>
              </a:rPr>
              <a:t>查找速度慢 </a:t>
            </a:r>
          </a:p>
          <a:p>
            <a:pPr eaLnBrk="1" fontAlgn="base" hangingPunct="1">
              <a:spcBef>
                <a:spcPct val="0"/>
              </a:spcBef>
              <a:spcAft>
                <a:spcPct val="0"/>
              </a:spcAft>
              <a:buClr>
                <a:srgbClr val="0000FF"/>
              </a:buClr>
            </a:pPr>
            <a:r>
              <a:rPr lang="zh-CN" altLang="en-US" sz="2800" b="1" dirty="0">
                <a:solidFill>
                  <a:srgbClr val="0000FF"/>
                </a:solidFill>
                <a:latin typeface="黑体" pitchFamily="2" charset="-122"/>
                <a:ea typeface="黑体" pitchFamily="2" charset="-122"/>
              </a:rPr>
              <a:t> </a:t>
            </a:r>
            <a:r>
              <a:rPr lang="zh-CN" altLang="en-US" sz="2800" b="1" dirty="0" smtClean="0">
                <a:solidFill>
                  <a:srgbClr val="0000FF"/>
                </a:solidFill>
                <a:latin typeface="黑体" pitchFamily="2" charset="-122"/>
                <a:ea typeface="黑体" pitchFamily="2" charset="-122"/>
              </a:rPr>
              <a:t>不</a:t>
            </a:r>
            <a:r>
              <a:rPr lang="zh-CN" altLang="en-US" sz="2800" b="1" dirty="0">
                <a:solidFill>
                  <a:srgbClr val="0000FF"/>
                </a:solidFill>
                <a:latin typeface="黑体" pitchFamily="2" charset="-122"/>
                <a:ea typeface="黑体" pitchFamily="2" charset="-122"/>
              </a:rPr>
              <a:t>允许重名 </a:t>
            </a:r>
          </a:p>
          <a:p>
            <a:pPr eaLnBrk="1" fontAlgn="base" hangingPunct="1">
              <a:spcBef>
                <a:spcPct val="0"/>
              </a:spcBef>
              <a:spcAft>
                <a:spcPct val="0"/>
              </a:spcAft>
              <a:buClr>
                <a:srgbClr val="0000FF"/>
              </a:buClr>
            </a:pPr>
            <a:r>
              <a:rPr lang="zh-CN" altLang="en-US" sz="2800" b="1" dirty="0">
                <a:solidFill>
                  <a:srgbClr val="0000FF"/>
                </a:solidFill>
                <a:latin typeface="黑体" pitchFamily="2" charset="-122"/>
                <a:ea typeface="黑体" pitchFamily="2" charset="-122"/>
              </a:rPr>
              <a:t> </a:t>
            </a:r>
            <a:r>
              <a:rPr lang="zh-CN" altLang="en-US" sz="2800" b="1" dirty="0" smtClean="0">
                <a:solidFill>
                  <a:srgbClr val="0000FF"/>
                </a:solidFill>
                <a:latin typeface="黑体" pitchFamily="2" charset="-122"/>
                <a:ea typeface="黑体" pitchFamily="2" charset="-122"/>
              </a:rPr>
              <a:t>不</a:t>
            </a:r>
            <a:r>
              <a:rPr lang="zh-CN" altLang="en-US" sz="2800" b="1" dirty="0">
                <a:solidFill>
                  <a:srgbClr val="0000FF"/>
                </a:solidFill>
                <a:latin typeface="黑体" pitchFamily="2" charset="-122"/>
                <a:ea typeface="黑体" pitchFamily="2" charset="-122"/>
              </a:rPr>
              <a:t>便于实现文件共享，只适用于单用户环境</a:t>
            </a:r>
            <a:r>
              <a:rPr lang="zh-CN" altLang="en-US" b="1" dirty="0">
                <a:solidFill>
                  <a:srgbClr val="0000FF"/>
                </a:solidFill>
                <a:latin typeface="黑体" pitchFamily="2" charset="-122"/>
                <a:ea typeface="黑体" pitchFamily="2" charset="-122"/>
              </a:rPr>
              <a:t>。</a:t>
            </a:r>
            <a:r>
              <a:rPr lang="zh-CN" altLang="en-US" b="1" dirty="0">
                <a:solidFill>
                  <a:srgbClr val="000000"/>
                </a:solidFill>
                <a:latin typeface="黑体" pitchFamily="2" charset="-122"/>
                <a:ea typeface="黑体" pitchFamily="2" charset="-122"/>
              </a:rPr>
              <a:t>  </a:t>
            </a:r>
          </a:p>
        </p:txBody>
      </p:sp>
    </p:spTree>
    <p:extLst>
      <p:ext uri="{BB962C8B-B14F-4D97-AF65-F5344CB8AC3E}">
        <p14:creationId xmlns:p14="http://schemas.microsoft.com/office/powerpoint/2010/main" val="173020908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9" name="Rectangle 2"/>
          <p:cNvSpPr>
            <a:spLocks noGrp="1" noChangeArrowheads="1"/>
          </p:cNvSpPr>
          <p:nvPr>
            <p:ph type="title"/>
          </p:nvPr>
        </p:nvSpPr>
        <p:spPr/>
        <p:txBody>
          <a:bodyPr/>
          <a:lstStyle/>
          <a:p>
            <a:pPr eaLnBrk="1" hangingPunct="1"/>
            <a:r>
              <a:rPr lang="en-US" altLang="zh-CN" smtClean="0"/>
              <a:t>2.   </a:t>
            </a:r>
            <a:r>
              <a:rPr lang="zh-CN" altLang="en-US" smtClean="0">
                <a:latin typeface="黑体" pitchFamily="2" charset="-122"/>
              </a:rPr>
              <a:t>两级目录</a:t>
            </a:r>
            <a:r>
              <a:rPr lang="zh-CN" altLang="en-US" smtClean="0"/>
              <a:t> </a:t>
            </a:r>
          </a:p>
        </p:txBody>
      </p:sp>
      <p:sp>
        <p:nvSpPr>
          <p:cNvPr id="377860" name="Rectangle 3"/>
          <p:cNvSpPr>
            <a:spLocks noGrp="1" noChangeArrowheads="1"/>
          </p:cNvSpPr>
          <p:nvPr>
            <p:ph idx="1"/>
          </p:nvPr>
        </p:nvSpPr>
        <p:spPr/>
        <p:txBody>
          <a:bodyPr>
            <a:normAutofit/>
          </a:bodyPr>
          <a:lstStyle/>
          <a:p>
            <a:pPr eaLnBrk="1" hangingPunct="1">
              <a:lnSpc>
                <a:spcPct val="90000"/>
              </a:lnSpc>
              <a:buFont typeface="Wingdings" pitchFamily="2" charset="2"/>
              <a:buNone/>
            </a:pPr>
            <a:r>
              <a:rPr lang="en-US" altLang="zh-CN" dirty="0" smtClean="0">
                <a:latin typeface="宋体" pitchFamily="2" charset="-122"/>
              </a:rPr>
              <a:t>  </a:t>
            </a:r>
            <a:r>
              <a:rPr lang="zh-CN" altLang="en-US" dirty="0" smtClean="0">
                <a:latin typeface="宋体" pitchFamily="2" charset="-122"/>
              </a:rPr>
              <a:t>第一级是</a:t>
            </a:r>
            <a:r>
              <a:rPr lang="zh-CN" altLang="en-US" dirty="0" smtClean="0">
                <a:solidFill>
                  <a:srgbClr val="FF0000"/>
                </a:solidFill>
                <a:latin typeface="黑体" pitchFamily="2" charset="-122"/>
                <a:ea typeface="黑体" pitchFamily="2" charset="-122"/>
              </a:rPr>
              <a:t>主文件目录</a:t>
            </a:r>
            <a:r>
              <a:rPr lang="zh-CN" altLang="en-US" dirty="0" smtClean="0">
                <a:latin typeface="宋体" pitchFamily="2" charset="-122"/>
              </a:rPr>
              <a:t>，第二级是</a:t>
            </a:r>
            <a:r>
              <a:rPr lang="zh-CN" altLang="en-US" dirty="0" smtClean="0">
                <a:solidFill>
                  <a:srgbClr val="FF0000"/>
                </a:solidFill>
                <a:latin typeface="黑体" pitchFamily="2" charset="-122"/>
                <a:ea typeface="黑体" pitchFamily="2" charset="-122"/>
              </a:rPr>
              <a:t>用户文件目录</a:t>
            </a:r>
            <a:r>
              <a:rPr lang="zh-CN" altLang="en-US" dirty="0" smtClean="0">
                <a:latin typeface="宋体" pitchFamily="2" charset="-122"/>
              </a:rPr>
              <a:t>。</a:t>
            </a:r>
          </a:p>
          <a:p>
            <a:pPr eaLnBrk="1" hangingPunct="1">
              <a:lnSpc>
                <a:spcPct val="90000"/>
              </a:lnSpc>
              <a:buFont typeface="Wingdings" pitchFamily="2" charset="2"/>
              <a:buChar char="u"/>
            </a:pPr>
            <a:r>
              <a:rPr lang="zh-CN" altLang="en-US" sz="2800" dirty="0" smtClean="0">
                <a:latin typeface="宋体" pitchFamily="2" charset="-122"/>
              </a:rPr>
              <a:t>为每个用户建立一个单独的用户文件目录</a:t>
            </a:r>
            <a:r>
              <a:rPr lang="en-US" altLang="zh-CN" sz="2800" dirty="0" smtClean="0"/>
              <a:t>UFD</a:t>
            </a:r>
            <a:r>
              <a:rPr lang="zh-CN" altLang="en-US" sz="2800" dirty="0" smtClean="0">
                <a:latin typeface="宋体" pitchFamily="2" charset="-122"/>
              </a:rPr>
              <a:t>（</a:t>
            </a:r>
            <a:r>
              <a:rPr lang="en-US" altLang="zh-CN" sz="2800" dirty="0" smtClean="0"/>
              <a:t>User File Directory</a:t>
            </a:r>
            <a:r>
              <a:rPr lang="zh-CN" altLang="en-US" sz="2800" dirty="0" smtClean="0">
                <a:latin typeface="宋体" pitchFamily="2" charset="-122"/>
              </a:rPr>
              <a:t>）。</a:t>
            </a:r>
            <a:r>
              <a:rPr lang="zh-CN" altLang="en-US" sz="2800" dirty="0" smtClean="0"/>
              <a:t> </a:t>
            </a:r>
          </a:p>
          <a:p>
            <a:pPr eaLnBrk="1" hangingPunct="1">
              <a:lnSpc>
                <a:spcPct val="90000"/>
              </a:lnSpc>
              <a:buFont typeface="Wingdings" pitchFamily="2" charset="2"/>
              <a:buChar char="u"/>
            </a:pPr>
            <a:r>
              <a:rPr lang="zh-CN" altLang="en-US" sz="2800" dirty="0" smtClean="0">
                <a:latin typeface="宋体" pitchFamily="2" charset="-122"/>
              </a:rPr>
              <a:t>系统建立一个主文件目录</a:t>
            </a:r>
            <a:r>
              <a:rPr lang="en-US" altLang="zh-CN" sz="2800" dirty="0" smtClean="0"/>
              <a:t>MFD</a:t>
            </a:r>
            <a:r>
              <a:rPr lang="zh-CN" altLang="en-US" sz="2800" dirty="0" smtClean="0">
                <a:latin typeface="宋体" pitchFamily="2" charset="-122"/>
              </a:rPr>
              <a:t>（</a:t>
            </a:r>
            <a:r>
              <a:rPr lang="en-US" altLang="zh-CN" sz="2800" dirty="0" smtClean="0"/>
              <a:t>Master File Directory</a:t>
            </a:r>
            <a:r>
              <a:rPr lang="zh-CN" altLang="en-US" sz="2800" dirty="0" smtClean="0">
                <a:latin typeface="宋体" pitchFamily="2" charset="-122"/>
              </a:rPr>
              <a:t>），在</a:t>
            </a:r>
            <a:r>
              <a:rPr lang="en-US" altLang="zh-CN" sz="2800" dirty="0" smtClean="0"/>
              <a:t>MFD</a:t>
            </a:r>
            <a:r>
              <a:rPr lang="zh-CN" altLang="en-US" sz="2800" dirty="0" smtClean="0">
                <a:latin typeface="宋体" pitchFamily="2" charset="-122"/>
              </a:rPr>
              <a:t>中，每个用户目录文件占有一个目录项，其目录项中包含用户名和指向该用户目录文件的指针。</a:t>
            </a:r>
            <a:r>
              <a:rPr lang="zh-CN" altLang="en-US" sz="2800" dirty="0" smtClean="0"/>
              <a:t> </a:t>
            </a:r>
          </a:p>
          <a:p>
            <a:pPr eaLnBrk="1" hangingPunct="1">
              <a:lnSpc>
                <a:spcPct val="90000"/>
              </a:lnSpc>
              <a:buFont typeface="Wingdings" pitchFamily="2" charset="2"/>
              <a:buChar char="u"/>
            </a:pPr>
            <a:r>
              <a:rPr lang="zh-CN" altLang="en-US" sz="2800" dirty="0" smtClean="0">
                <a:latin typeface="宋体" pitchFamily="2" charset="-122"/>
              </a:rPr>
              <a:t>如图所示，主目录中有三个用户名：</a:t>
            </a:r>
            <a:r>
              <a:rPr lang="en-US" altLang="zh-CN" sz="2800" dirty="0" smtClean="0"/>
              <a:t>Wang</a:t>
            </a:r>
            <a:r>
              <a:rPr lang="zh-CN" altLang="en-US" sz="2800" dirty="0" smtClean="0">
                <a:latin typeface="宋体" pitchFamily="2" charset="-122"/>
              </a:rPr>
              <a:t>、</a:t>
            </a:r>
            <a:r>
              <a:rPr lang="en-US" altLang="zh-CN" sz="2800" dirty="0" smtClean="0"/>
              <a:t>Zhang</a:t>
            </a:r>
            <a:r>
              <a:rPr lang="zh-CN" altLang="en-US" sz="2800" dirty="0" smtClean="0">
                <a:latin typeface="宋体" pitchFamily="2" charset="-122"/>
              </a:rPr>
              <a:t>、</a:t>
            </a:r>
            <a:r>
              <a:rPr lang="en-US" altLang="zh-CN" sz="2800" dirty="0" err="1" smtClean="0"/>
              <a:t>Gao</a:t>
            </a:r>
            <a:r>
              <a:rPr lang="zh-CN" altLang="en-US" sz="2800" dirty="0" smtClean="0">
                <a:latin typeface="宋体" pitchFamily="2" charset="-122"/>
              </a:rPr>
              <a:t>。</a:t>
            </a:r>
            <a:r>
              <a:rPr lang="zh-CN" altLang="en-US" sz="2800" dirty="0" smtClean="0"/>
              <a:t> </a:t>
            </a:r>
          </a:p>
        </p:txBody>
      </p:sp>
      <p:sp>
        <p:nvSpPr>
          <p:cNvPr id="4" name="灯片编号占位符 5"/>
          <p:cNvSpPr>
            <a:spLocks noGrp="1"/>
          </p:cNvSpPr>
          <p:nvPr>
            <p:ph type="sldNum" sz="quarter" idx="12"/>
          </p:nvPr>
        </p:nvSpPr>
        <p:spPr/>
        <p:txBody>
          <a:bodyPr/>
          <a:lstStyle/>
          <a:p>
            <a:pPr>
              <a:defRPr/>
            </a:pPr>
            <a:fld id="{F48D492C-DADB-49F8-9699-F4F1F5A7E206}" type="slidenum">
              <a:rPr lang="en-US" altLang="zh-CN"/>
              <a:pPr>
                <a:defRPr/>
              </a:pPr>
              <a:t>43</a:t>
            </a:fld>
            <a:endParaRPr lang="en-US" altLang="zh-CN"/>
          </a:p>
        </p:txBody>
      </p:sp>
    </p:spTree>
    <p:extLst>
      <p:ext uri="{BB962C8B-B14F-4D97-AF65-F5344CB8AC3E}">
        <p14:creationId xmlns:p14="http://schemas.microsoft.com/office/powerpoint/2010/main" val="34757803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pPr>
              <a:defRPr/>
            </a:pPr>
            <a:fld id="{A42F9829-B6AF-43FA-939A-59590648151A}" type="slidenum">
              <a:rPr lang="en-US" altLang="zh-CN"/>
              <a:pPr>
                <a:defRPr/>
              </a:pPr>
              <a:t>44</a:t>
            </a:fld>
            <a:endParaRPr lang="en-US" altLang="zh-CN"/>
          </a:p>
        </p:txBody>
      </p:sp>
      <p:sp>
        <p:nvSpPr>
          <p:cNvPr id="378883" name="Rectangle 2"/>
          <p:cNvSpPr>
            <a:spLocks noChangeArrowheads="1"/>
          </p:cNvSpPr>
          <p:nvPr/>
        </p:nvSpPr>
        <p:spPr bwMode="auto">
          <a:xfrm>
            <a:off x="2643188" y="1990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pic>
        <p:nvPicPr>
          <p:cNvPr id="378884" name="Picture 3" descr="OS图6-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288" y="1124744"/>
            <a:ext cx="6556375" cy="488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2771800" y="5590018"/>
            <a:ext cx="936104" cy="369332"/>
          </a:xfrm>
          <a:prstGeom prst="rect">
            <a:avLst/>
          </a:prstGeom>
          <a:solidFill>
            <a:schemeClr val="bg1"/>
          </a:solidFill>
        </p:spPr>
        <p:txBody>
          <a:bodyPr wrap="square" rtlCol="0">
            <a:spAutoFit/>
          </a:bodyPr>
          <a:lstStyle/>
          <a:p>
            <a:r>
              <a:rPr lang="zh-CN" altLang="en-US" dirty="0" smtClean="0">
                <a:solidFill>
                  <a:schemeClr val="bg2"/>
                </a:solidFill>
              </a:rPr>
              <a:t>啊</a:t>
            </a:r>
            <a:endParaRPr lang="zh-CN" altLang="en-US" dirty="0">
              <a:solidFill>
                <a:schemeClr val="bg2"/>
              </a:solidFill>
            </a:endParaRPr>
          </a:p>
        </p:txBody>
      </p:sp>
      <p:sp>
        <p:nvSpPr>
          <p:cNvPr id="3" name="TextBox 2"/>
          <p:cNvSpPr txBox="1"/>
          <p:nvPr/>
        </p:nvSpPr>
        <p:spPr>
          <a:xfrm>
            <a:off x="4572000" y="3861048"/>
            <a:ext cx="1440160" cy="369332"/>
          </a:xfrm>
          <a:prstGeom prst="rect">
            <a:avLst/>
          </a:prstGeom>
          <a:solidFill>
            <a:schemeClr val="bg1"/>
          </a:solidFill>
        </p:spPr>
        <p:txBody>
          <a:bodyPr wrap="square" rtlCol="0">
            <a:spAutoFit/>
          </a:bodyPr>
          <a:lstStyle/>
          <a:p>
            <a:r>
              <a:rPr lang="zh-CN" altLang="en-US" dirty="0" smtClean="0">
                <a:solidFill>
                  <a:schemeClr val="bg1"/>
                </a:solidFill>
              </a:rPr>
              <a:t>文</a:t>
            </a:r>
            <a:endParaRPr lang="zh-CN" altLang="en-US" dirty="0">
              <a:solidFill>
                <a:schemeClr val="bg1"/>
              </a:solidFill>
            </a:endParaRPr>
          </a:p>
        </p:txBody>
      </p:sp>
    </p:spTree>
    <p:extLst>
      <p:ext uri="{BB962C8B-B14F-4D97-AF65-F5344CB8AC3E}">
        <p14:creationId xmlns:p14="http://schemas.microsoft.com/office/powerpoint/2010/main" val="84967976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pPr>
              <a:defRPr/>
            </a:pPr>
            <a:fld id="{A42F9829-B6AF-43FA-939A-59590648151A}" type="slidenum">
              <a:rPr lang="en-US" altLang="zh-CN">
                <a:solidFill>
                  <a:srgbClr val="2F2F2F">
                    <a:lumMod val="75000"/>
                    <a:lumOff val="25000"/>
                  </a:srgbClr>
                </a:solidFill>
              </a:rPr>
              <a:pPr>
                <a:defRPr/>
              </a:pPr>
              <a:t>45</a:t>
            </a:fld>
            <a:endParaRPr lang="en-US" altLang="zh-CN">
              <a:solidFill>
                <a:srgbClr val="2F2F2F">
                  <a:lumMod val="75000"/>
                  <a:lumOff val="25000"/>
                </a:srgbClr>
              </a:solidFill>
            </a:endParaRPr>
          </a:p>
        </p:txBody>
      </p:sp>
      <p:sp>
        <p:nvSpPr>
          <p:cNvPr id="378883" name="Rectangle 2"/>
          <p:cNvSpPr>
            <a:spLocks noChangeArrowheads="1"/>
          </p:cNvSpPr>
          <p:nvPr/>
        </p:nvSpPr>
        <p:spPr bwMode="auto">
          <a:xfrm>
            <a:off x="2643188" y="1990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sp>
        <p:nvSpPr>
          <p:cNvPr id="485380" name="Text Box 4"/>
          <p:cNvSpPr txBox="1">
            <a:spLocks noChangeArrowheads="1"/>
          </p:cNvSpPr>
          <p:nvPr/>
        </p:nvSpPr>
        <p:spPr bwMode="auto">
          <a:xfrm>
            <a:off x="467544" y="1804795"/>
            <a:ext cx="853440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zh-CN" altLang="en-US" sz="3200" dirty="0">
                <a:solidFill>
                  <a:srgbClr val="000000"/>
                </a:solidFill>
                <a:ea typeface="黑体" pitchFamily="2" charset="-122"/>
              </a:rPr>
              <a:t>同一个</a:t>
            </a:r>
            <a:r>
              <a:rPr lang="en-US" altLang="zh-CN" sz="3200" dirty="0">
                <a:solidFill>
                  <a:srgbClr val="000000"/>
                </a:solidFill>
                <a:ea typeface="黑体" pitchFamily="2" charset="-122"/>
              </a:rPr>
              <a:t>UFD</a:t>
            </a:r>
            <a:r>
              <a:rPr lang="zh-CN" altLang="en-US" sz="3200" dirty="0">
                <a:solidFill>
                  <a:srgbClr val="000000"/>
                </a:solidFill>
                <a:ea typeface="黑体" pitchFamily="2" charset="-122"/>
              </a:rPr>
              <a:t>中文件不能重名</a:t>
            </a:r>
            <a:r>
              <a:rPr lang="zh-CN" altLang="en-US" sz="3200" dirty="0" smtClean="0">
                <a:solidFill>
                  <a:srgbClr val="000000"/>
                </a:solidFill>
                <a:ea typeface="黑体" pitchFamily="2" charset="-122"/>
              </a:rPr>
              <a:t>。</a:t>
            </a:r>
            <a:endParaRPr lang="en-US" altLang="zh-CN" sz="3200" dirty="0" smtClean="0">
              <a:solidFill>
                <a:srgbClr val="000000"/>
              </a:solidFill>
              <a:ea typeface="黑体" pitchFamily="2" charset="-122"/>
            </a:endParaRPr>
          </a:p>
          <a:p>
            <a:pPr eaLnBrk="1" fontAlgn="base" hangingPunct="1">
              <a:spcBef>
                <a:spcPct val="0"/>
              </a:spcBef>
              <a:spcAft>
                <a:spcPct val="0"/>
              </a:spcAft>
            </a:pPr>
            <a:endParaRPr lang="zh-CN" altLang="en-US" sz="3200" dirty="0">
              <a:solidFill>
                <a:srgbClr val="000000"/>
              </a:solidFill>
              <a:ea typeface="黑体" pitchFamily="2" charset="-122"/>
            </a:endParaRPr>
          </a:p>
          <a:p>
            <a:pPr eaLnBrk="1" fontAlgn="base" hangingPunct="1">
              <a:spcBef>
                <a:spcPct val="0"/>
              </a:spcBef>
              <a:spcAft>
                <a:spcPct val="0"/>
              </a:spcAft>
            </a:pPr>
            <a:r>
              <a:rPr lang="zh-CN" altLang="en-US" sz="3200" dirty="0">
                <a:solidFill>
                  <a:srgbClr val="000000"/>
                </a:solidFill>
                <a:ea typeface="黑体" pitchFamily="2" charset="-122"/>
              </a:rPr>
              <a:t>两级目录基本克服了单级目录的缺点，并有以下优点： </a:t>
            </a:r>
          </a:p>
          <a:p>
            <a:pPr eaLnBrk="1" fontAlgn="base" hangingPunct="1">
              <a:spcBef>
                <a:spcPct val="0"/>
              </a:spcBef>
              <a:spcAft>
                <a:spcPct val="0"/>
              </a:spcAft>
            </a:pPr>
            <a:r>
              <a:rPr lang="zh-CN" altLang="en-US" sz="3200" dirty="0" smtClean="0">
                <a:solidFill>
                  <a:srgbClr val="000000"/>
                </a:solidFill>
                <a:ea typeface="黑体" pitchFamily="2" charset="-122"/>
              </a:rPr>
              <a:t>    </a:t>
            </a:r>
            <a:r>
              <a:rPr lang="en-US" altLang="zh-CN" sz="2800" dirty="0" smtClean="0">
                <a:solidFill>
                  <a:srgbClr val="000000"/>
                </a:solidFill>
                <a:ea typeface="黑体" pitchFamily="2" charset="-122"/>
              </a:rPr>
              <a:t>1.</a:t>
            </a:r>
            <a:r>
              <a:rPr lang="zh-CN" altLang="en-US" sz="2800" dirty="0" smtClean="0">
                <a:solidFill>
                  <a:srgbClr val="000000"/>
                </a:solidFill>
                <a:ea typeface="黑体" pitchFamily="2" charset="-122"/>
              </a:rPr>
              <a:t>  提高</a:t>
            </a:r>
            <a:r>
              <a:rPr lang="zh-CN" altLang="en-US" sz="2800" dirty="0">
                <a:solidFill>
                  <a:srgbClr val="000000"/>
                </a:solidFill>
                <a:ea typeface="黑体" pitchFamily="2" charset="-122"/>
              </a:rPr>
              <a:t>了检索目录的速度。  </a:t>
            </a:r>
            <a:endParaRPr lang="zh-CN" altLang="en-US" sz="3200" dirty="0">
              <a:solidFill>
                <a:srgbClr val="000000"/>
              </a:solidFill>
              <a:ea typeface="黑体" pitchFamily="2" charset="-122"/>
            </a:endParaRPr>
          </a:p>
        </p:txBody>
      </p:sp>
      <p:sp>
        <p:nvSpPr>
          <p:cNvPr id="485381" name="AutoShape 5"/>
          <p:cNvSpPr>
            <a:spLocks noChangeArrowheads="1"/>
          </p:cNvSpPr>
          <p:nvPr/>
        </p:nvSpPr>
        <p:spPr bwMode="auto">
          <a:xfrm>
            <a:off x="3891797" y="567467"/>
            <a:ext cx="5257800" cy="2514600"/>
          </a:xfrm>
          <a:prstGeom prst="wedgeRectCallout">
            <a:avLst>
              <a:gd name="adj1" fmla="val -27468"/>
              <a:gd name="adj2" fmla="val 81896"/>
            </a:avLst>
          </a:prstGeom>
          <a:solidFill>
            <a:schemeClr val="accent6">
              <a:lumMod val="60000"/>
              <a:lumOff val="40000"/>
            </a:schemeClr>
          </a:solidFill>
          <a:ln w="9525">
            <a:solidFill>
              <a:schemeClr val="tx1"/>
            </a:solidFill>
            <a:miter lim="800000"/>
            <a:headEnd/>
            <a:tailEnd/>
          </a:ln>
          <a:effectLst/>
          <a:extLst/>
        </p:spPr>
        <p:txBody>
          <a:bodyPr/>
          <a:lstStyle/>
          <a:p>
            <a:pPr fontAlgn="base">
              <a:spcBef>
                <a:spcPct val="0"/>
              </a:spcBef>
              <a:spcAft>
                <a:spcPct val="0"/>
              </a:spcAft>
            </a:pPr>
            <a:r>
              <a:rPr kumimoji="1" lang="zh-CN" altLang="en-US" sz="2200" b="1" dirty="0">
                <a:solidFill>
                  <a:srgbClr val="000000"/>
                </a:solidFill>
                <a:latin typeface="宋体" pitchFamily="2" charset="-122"/>
              </a:rPr>
              <a:t>如果在主目录中有</a:t>
            </a:r>
            <a:r>
              <a:rPr kumimoji="1" lang="en-US" altLang="zh-CN" sz="2200" b="1" dirty="0">
                <a:solidFill>
                  <a:srgbClr val="000000"/>
                </a:solidFill>
              </a:rPr>
              <a:t>n</a:t>
            </a:r>
            <a:r>
              <a:rPr kumimoji="1" lang="zh-CN" altLang="en-US" sz="2200" b="1" dirty="0">
                <a:solidFill>
                  <a:srgbClr val="000000"/>
                </a:solidFill>
                <a:latin typeface="宋体" pitchFamily="2" charset="-122"/>
              </a:rPr>
              <a:t>个子目录（用户目录），每个用户目录最多为</a:t>
            </a:r>
            <a:r>
              <a:rPr kumimoji="1" lang="en-US" altLang="zh-CN" sz="2200" b="1" dirty="0">
                <a:solidFill>
                  <a:srgbClr val="000000"/>
                </a:solidFill>
              </a:rPr>
              <a:t>m</a:t>
            </a:r>
            <a:r>
              <a:rPr kumimoji="1" lang="zh-CN" altLang="en-US" sz="2200" b="1" dirty="0">
                <a:solidFill>
                  <a:srgbClr val="000000"/>
                </a:solidFill>
                <a:latin typeface="宋体" pitchFamily="2" charset="-122"/>
              </a:rPr>
              <a:t>个目录项，则查找指定的目录项，最多只需要检索</a:t>
            </a:r>
            <a:r>
              <a:rPr kumimoji="1" lang="en-US" altLang="zh-CN" sz="2200" b="1" dirty="0" err="1">
                <a:solidFill>
                  <a:srgbClr val="000000"/>
                </a:solidFill>
              </a:rPr>
              <a:t>n+m</a:t>
            </a:r>
            <a:r>
              <a:rPr kumimoji="1" lang="zh-CN" altLang="en-US" sz="2200" b="1" dirty="0">
                <a:solidFill>
                  <a:srgbClr val="000000"/>
                </a:solidFill>
                <a:latin typeface="宋体" pitchFamily="2" charset="-122"/>
              </a:rPr>
              <a:t>个目录项。但如果采用单级目录，则最多需检索</a:t>
            </a:r>
            <a:r>
              <a:rPr kumimoji="1" lang="en-US" altLang="zh-CN" sz="2200" b="1" dirty="0" err="1">
                <a:solidFill>
                  <a:srgbClr val="000000"/>
                </a:solidFill>
              </a:rPr>
              <a:t>n</a:t>
            </a:r>
            <a:r>
              <a:rPr kumimoji="1" lang="en-US" altLang="zh-CN" sz="2200" b="1" dirty="0" err="1">
                <a:solidFill>
                  <a:srgbClr val="000000"/>
                </a:solidFill>
                <a:latin typeface="宋体" pitchFamily="2" charset="-122"/>
              </a:rPr>
              <a:t>×</a:t>
            </a:r>
            <a:r>
              <a:rPr kumimoji="1" lang="en-US" altLang="zh-CN" sz="2200" b="1" dirty="0" err="1">
                <a:solidFill>
                  <a:srgbClr val="000000"/>
                </a:solidFill>
              </a:rPr>
              <a:t>m</a:t>
            </a:r>
            <a:r>
              <a:rPr kumimoji="1" lang="zh-CN" altLang="en-US" sz="2200" b="1" dirty="0">
                <a:solidFill>
                  <a:srgbClr val="000000"/>
                </a:solidFill>
                <a:latin typeface="宋体" pitchFamily="2" charset="-122"/>
              </a:rPr>
              <a:t>个目录项。假定</a:t>
            </a:r>
            <a:r>
              <a:rPr kumimoji="1" lang="en-US" altLang="zh-CN" sz="2200" b="1" dirty="0">
                <a:solidFill>
                  <a:srgbClr val="000000"/>
                </a:solidFill>
              </a:rPr>
              <a:t>m=n</a:t>
            </a:r>
            <a:r>
              <a:rPr kumimoji="1" lang="zh-CN" altLang="en-US" sz="2200" b="1" dirty="0">
                <a:solidFill>
                  <a:srgbClr val="000000"/>
                </a:solidFill>
                <a:latin typeface="宋体" pitchFamily="2" charset="-122"/>
              </a:rPr>
              <a:t>，可以看出，采用两级目录可使检索</a:t>
            </a:r>
            <a:r>
              <a:rPr kumimoji="1" lang="zh-CN" altLang="en-US" sz="2200" b="1" dirty="0" smtClean="0">
                <a:solidFill>
                  <a:srgbClr val="000000"/>
                </a:solidFill>
                <a:latin typeface="宋体" pitchFamily="2" charset="-122"/>
              </a:rPr>
              <a:t>效率提高</a:t>
            </a:r>
            <a:r>
              <a:rPr kumimoji="1" lang="en-US" altLang="zh-CN" sz="2200" b="1" dirty="0" smtClean="0">
                <a:solidFill>
                  <a:srgbClr val="000000"/>
                </a:solidFill>
              </a:rPr>
              <a:t>n/2</a:t>
            </a:r>
            <a:r>
              <a:rPr kumimoji="1" lang="zh-CN" altLang="en-US" sz="2200" b="1" dirty="0">
                <a:solidFill>
                  <a:srgbClr val="000000"/>
                </a:solidFill>
                <a:latin typeface="宋体" pitchFamily="2" charset="-122"/>
              </a:rPr>
              <a:t>倍。</a:t>
            </a:r>
            <a:r>
              <a:rPr kumimoji="1" lang="zh-CN" altLang="en-US" sz="2200" b="1" dirty="0">
                <a:solidFill>
                  <a:srgbClr val="000000"/>
                </a:solidFill>
              </a:rPr>
              <a:t> </a:t>
            </a:r>
          </a:p>
        </p:txBody>
      </p:sp>
      <p:sp>
        <p:nvSpPr>
          <p:cNvPr id="485382" name="Text Box 6"/>
          <p:cNvSpPr txBox="1">
            <a:spLocks noChangeArrowheads="1"/>
          </p:cNvSpPr>
          <p:nvPr/>
        </p:nvSpPr>
        <p:spPr bwMode="auto">
          <a:xfrm>
            <a:off x="467544" y="4725144"/>
            <a:ext cx="828092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zh-CN" altLang="en-US" sz="2800" dirty="0" smtClean="0">
                <a:solidFill>
                  <a:srgbClr val="000000"/>
                </a:solidFill>
                <a:ea typeface="黑体" pitchFamily="2" charset="-122"/>
              </a:rPr>
              <a:t>    </a:t>
            </a:r>
            <a:r>
              <a:rPr lang="en-US" altLang="zh-CN" sz="2800" dirty="0" smtClean="0">
                <a:solidFill>
                  <a:srgbClr val="000000"/>
                </a:solidFill>
                <a:ea typeface="黑体" pitchFamily="2" charset="-122"/>
              </a:rPr>
              <a:t>2.  </a:t>
            </a:r>
            <a:r>
              <a:rPr lang="zh-CN" altLang="en-US" sz="2800" dirty="0" smtClean="0">
                <a:solidFill>
                  <a:srgbClr val="000000"/>
                </a:solidFill>
                <a:ea typeface="黑体" pitchFamily="2" charset="-122"/>
              </a:rPr>
              <a:t>在</a:t>
            </a:r>
            <a:r>
              <a:rPr lang="zh-CN" altLang="en-US" sz="2800" dirty="0">
                <a:solidFill>
                  <a:srgbClr val="000000"/>
                </a:solidFill>
                <a:ea typeface="黑体" pitchFamily="2" charset="-122"/>
              </a:rPr>
              <a:t>不同的用户目录中，可以使用相同的文件名。 </a:t>
            </a:r>
          </a:p>
          <a:p>
            <a:pPr eaLnBrk="1" fontAlgn="base" hangingPunct="1">
              <a:spcBef>
                <a:spcPct val="0"/>
              </a:spcBef>
              <a:spcAft>
                <a:spcPct val="0"/>
              </a:spcAft>
            </a:pPr>
            <a:r>
              <a:rPr lang="zh-CN" altLang="en-US" sz="2800" dirty="0">
                <a:solidFill>
                  <a:srgbClr val="000000"/>
                </a:solidFill>
                <a:ea typeface="黑体" pitchFamily="2" charset="-122"/>
              </a:rPr>
              <a:t>不同用户还可以使用不同的文件名来访问系统中的同一个共享文件。</a:t>
            </a:r>
          </a:p>
        </p:txBody>
      </p:sp>
    </p:spTree>
    <p:extLst>
      <p:ext uri="{BB962C8B-B14F-4D97-AF65-F5344CB8AC3E}">
        <p14:creationId xmlns:p14="http://schemas.microsoft.com/office/powerpoint/2010/main" val="23421923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85381"/>
                                        </p:tgtEl>
                                        <p:attrNameLst>
                                          <p:attrName>style.visibility</p:attrName>
                                        </p:attrNameLst>
                                      </p:cBhvr>
                                      <p:to>
                                        <p:strVal val="visible"/>
                                      </p:to>
                                    </p:set>
                                    <p:anim calcmode="lin" valueType="num">
                                      <p:cBhvr additive="base">
                                        <p:cTn id="7" dur="500" fill="hold"/>
                                        <p:tgtEl>
                                          <p:spTgt spid="485381"/>
                                        </p:tgtEl>
                                        <p:attrNameLst>
                                          <p:attrName>ppt_x</p:attrName>
                                        </p:attrNameLst>
                                      </p:cBhvr>
                                      <p:tavLst>
                                        <p:tav tm="0">
                                          <p:val>
                                            <p:strVal val="1+#ppt_w/2"/>
                                          </p:val>
                                        </p:tav>
                                        <p:tav tm="100000">
                                          <p:val>
                                            <p:strVal val="#ppt_x"/>
                                          </p:val>
                                        </p:tav>
                                      </p:tavLst>
                                    </p:anim>
                                    <p:anim calcmode="lin" valueType="num">
                                      <p:cBhvr additive="base">
                                        <p:cTn id="8" dur="500" fill="hold"/>
                                        <p:tgtEl>
                                          <p:spTgt spid="485381"/>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485381"/>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485382"/>
                                        </p:tgtEl>
                                        <p:attrNameLst>
                                          <p:attrName>style.visibility</p:attrName>
                                        </p:attrNameLst>
                                      </p:cBhvr>
                                      <p:to>
                                        <p:strVal val="visible"/>
                                      </p:to>
                                    </p:set>
                                    <p:animEffect transition="in" filter="wipe(up)">
                                      <p:cBhvr>
                                        <p:cTn id="13" dur="500"/>
                                        <p:tgtEl>
                                          <p:spTgt spid="4853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381" grpId="0" animBg="1" autoUpdateAnimBg="0"/>
      <p:bldP spid="485382"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9907" name="Rectangle 2"/>
          <p:cNvSpPr>
            <a:spLocks noGrp="1" noChangeArrowheads="1"/>
          </p:cNvSpPr>
          <p:nvPr>
            <p:ph type="title"/>
          </p:nvPr>
        </p:nvSpPr>
        <p:spPr/>
        <p:txBody>
          <a:bodyPr/>
          <a:lstStyle/>
          <a:p>
            <a:pPr eaLnBrk="1" hangingPunct="1"/>
            <a:r>
              <a:rPr lang="en-US" altLang="zh-CN" dirty="0" smtClean="0"/>
              <a:t>7.3.3.  </a:t>
            </a:r>
            <a:r>
              <a:rPr lang="zh-CN" altLang="en-US" dirty="0" smtClean="0">
                <a:latin typeface="黑体" pitchFamily="2" charset="-122"/>
              </a:rPr>
              <a:t>多级目录结构</a:t>
            </a:r>
            <a:r>
              <a:rPr lang="zh-CN" altLang="en-US" dirty="0" smtClean="0"/>
              <a:t> </a:t>
            </a:r>
          </a:p>
        </p:txBody>
      </p:sp>
      <p:sp>
        <p:nvSpPr>
          <p:cNvPr id="486403" name="Rectangle 3"/>
          <p:cNvSpPr>
            <a:spLocks noGrp="1" noChangeArrowheads="1"/>
          </p:cNvSpPr>
          <p:nvPr>
            <p:ph idx="1"/>
          </p:nvPr>
        </p:nvSpPr>
        <p:spPr/>
        <p:txBody>
          <a:bodyPr/>
          <a:lstStyle/>
          <a:p>
            <a:pPr eaLnBrk="1" hangingPunct="1">
              <a:buFont typeface="Wingdings" pitchFamily="2" charset="2"/>
              <a:buNone/>
            </a:pPr>
            <a:r>
              <a:rPr lang="en-US" altLang="zh-CN" sz="3600" b="1" dirty="0" smtClean="0">
                <a:latin typeface="楷体_GB2312" pitchFamily="49" charset="-122"/>
                <a:ea typeface="楷体_GB2312" pitchFamily="49" charset="-122"/>
              </a:rPr>
              <a:t>1</a:t>
            </a:r>
            <a:r>
              <a:rPr lang="zh-CN" altLang="en-US" sz="3600" b="1" dirty="0" smtClean="0">
                <a:latin typeface="楷体_GB2312" pitchFamily="49" charset="-122"/>
                <a:ea typeface="楷体_GB2312" pitchFamily="49" charset="-122"/>
              </a:rPr>
              <a:t>）目录结构</a:t>
            </a:r>
            <a:r>
              <a:rPr lang="zh-CN" altLang="en-US" b="1" dirty="0" smtClean="0"/>
              <a:t> </a:t>
            </a:r>
          </a:p>
          <a:p>
            <a:pPr eaLnBrk="1" hangingPunct="1">
              <a:buFont typeface="Wingdings" pitchFamily="2" charset="2"/>
              <a:buChar char="u"/>
            </a:pPr>
            <a:r>
              <a:rPr lang="zh-CN" altLang="en-US" dirty="0" smtClean="0">
                <a:latin typeface="宋体" pitchFamily="2" charset="-122"/>
              </a:rPr>
              <a:t>大型文件系统，常采用三级或三级以上目录结构。</a:t>
            </a:r>
            <a:r>
              <a:rPr lang="zh-CN" altLang="en-US" dirty="0" smtClean="0"/>
              <a:t> </a:t>
            </a:r>
          </a:p>
          <a:p>
            <a:pPr eaLnBrk="1" hangingPunct="1">
              <a:buFont typeface="Wingdings" pitchFamily="2" charset="2"/>
              <a:buChar char="u"/>
            </a:pPr>
            <a:r>
              <a:rPr lang="zh-CN" altLang="en-US" dirty="0" smtClean="0">
                <a:latin typeface="宋体" pitchFamily="2" charset="-122"/>
              </a:rPr>
              <a:t>多级目录结构又称</a:t>
            </a:r>
            <a:r>
              <a:rPr lang="zh-CN" altLang="en-US" dirty="0" smtClean="0">
                <a:solidFill>
                  <a:srgbClr val="C00000"/>
                </a:solidFill>
                <a:latin typeface="宋体" pitchFamily="2" charset="-122"/>
              </a:rPr>
              <a:t>树型目录结构</a:t>
            </a:r>
            <a:r>
              <a:rPr lang="zh-CN" altLang="en-US" dirty="0" smtClean="0">
                <a:latin typeface="宋体" pitchFamily="2" charset="-122"/>
              </a:rPr>
              <a:t>。</a:t>
            </a:r>
            <a:r>
              <a:rPr lang="zh-CN" altLang="en-US" dirty="0" smtClean="0"/>
              <a:t> </a:t>
            </a:r>
          </a:p>
          <a:p>
            <a:pPr eaLnBrk="1" hangingPunct="1">
              <a:buFont typeface="Wingdings" pitchFamily="2" charset="2"/>
              <a:buChar char="u"/>
            </a:pPr>
            <a:r>
              <a:rPr lang="zh-CN" altLang="en-US" dirty="0" smtClean="0">
                <a:latin typeface="宋体" pitchFamily="2" charset="-122"/>
              </a:rPr>
              <a:t>主目录在这里被称为</a:t>
            </a:r>
            <a:r>
              <a:rPr lang="zh-CN" altLang="en-US" dirty="0" smtClean="0">
                <a:solidFill>
                  <a:srgbClr val="C00000"/>
                </a:solidFill>
                <a:latin typeface="宋体" pitchFamily="2" charset="-122"/>
              </a:rPr>
              <a:t>根目录</a:t>
            </a:r>
            <a:r>
              <a:rPr lang="zh-CN" altLang="en-US" dirty="0" smtClean="0">
                <a:latin typeface="宋体" pitchFamily="2" charset="-122"/>
              </a:rPr>
              <a:t>。</a:t>
            </a:r>
          </a:p>
          <a:p>
            <a:pPr eaLnBrk="1" hangingPunct="1">
              <a:buFont typeface="Wingdings" pitchFamily="2" charset="2"/>
              <a:buChar char="u"/>
            </a:pPr>
            <a:r>
              <a:rPr lang="zh-CN" altLang="en-US" dirty="0" smtClean="0">
                <a:latin typeface="宋体" pitchFamily="2" charset="-122"/>
              </a:rPr>
              <a:t>下面是多级目录结构图。图中方框代表目录文件（树的结点），圆圈代表数据文件（树叶）。 </a:t>
            </a:r>
            <a:r>
              <a:rPr lang="zh-CN" altLang="en-US" dirty="0" smtClean="0"/>
              <a:t> </a:t>
            </a:r>
          </a:p>
        </p:txBody>
      </p:sp>
      <p:sp>
        <p:nvSpPr>
          <p:cNvPr id="4" name="灯片编号占位符 5"/>
          <p:cNvSpPr>
            <a:spLocks noGrp="1"/>
          </p:cNvSpPr>
          <p:nvPr>
            <p:ph type="sldNum" sz="quarter" idx="12"/>
          </p:nvPr>
        </p:nvSpPr>
        <p:spPr/>
        <p:txBody>
          <a:bodyPr/>
          <a:lstStyle/>
          <a:p>
            <a:pPr>
              <a:defRPr/>
            </a:pPr>
            <a:fld id="{27034D68-714C-4970-8F4B-A0DC0239D9E1}" type="slidenum">
              <a:rPr lang="en-US" altLang="zh-CN"/>
              <a:pPr>
                <a:defRPr/>
              </a:pPr>
              <a:t>46</a:t>
            </a:fld>
            <a:endParaRPr lang="en-US" altLang="zh-CN"/>
          </a:p>
        </p:txBody>
      </p:sp>
    </p:spTree>
    <p:extLst>
      <p:ext uri="{BB962C8B-B14F-4D97-AF65-F5344CB8AC3E}">
        <p14:creationId xmlns:p14="http://schemas.microsoft.com/office/powerpoint/2010/main" val="361281303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2"/>
          </p:nvPr>
        </p:nvSpPr>
        <p:spPr/>
        <p:txBody>
          <a:bodyPr/>
          <a:lstStyle/>
          <a:p>
            <a:pPr>
              <a:defRPr/>
            </a:pPr>
            <a:fld id="{17B61C79-26E5-484E-8D9F-0072681866FC}" type="slidenum">
              <a:rPr lang="en-US" altLang="zh-CN"/>
              <a:pPr>
                <a:defRPr/>
              </a:pPr>
              <a:t>47</a:t>
            </a:fld>
            <a:endParaRPr lang="en-US" altLang="zh-CN"/>
          </a:p>
        </p:txBody>
      </p:sp>
      <p:sp>
        <p:nvSpPr>
          <p:cNvPr id="380931" name="Rectangle 2"/>
          <p:cNvSpPr>
            <a:spLocks noChangeArrowheads="1"/>
          </p:cNvSpPr>
          <p:nvPr/>
        </p:nvSpPr>
        <p:spPr bwMode="auto">
          <a:xfrm>
            <a:off x="2085975" y="1871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pic>
        <p:nvPicPr>
          <p:cNvPr id="380932" name="Picture 3" descr="OS图6-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457200"/>
            <a:ext cx="8953500" cy="560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0933" name="Text Box 4"/>
          <p:cNvSpPr txBox="1">
            <a:spLocks noChangeArrowheads="1"/>
          </p:cNvSpPr>
          <p:nvPr/>
        </p:nvSpPr>
        <p:spPr bwMode="auto">
          <a:xfrm>
            <a:off x="457200" y="1041400"/>
            <a:ext cx="1905000" cy="406400"/>
          </a:xfrm>
          <a:prstGeom prst="rect">
            <a:avLst/>
          </a:prstGeom>
          <a:noFill/>
          <a:ln w="9525">
            <a:solidFill>
              <a:srgbClr val="8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sz="2000">
                <a:solidFill>
                  <a:srgbClr val="000000"/>
                </a:solidFill>
                <a:ea typeface="黑体" pitchFamily="2" charset="-122"/>
              </a:rPr>
              <a:t>用户</a:t>
            </a:r>
            <a:r>
              <a:rPr lang="en-US" altLang="zh-CN" sz="2000">
                <a:solidFill>
                  <a:srgbClr val="000000"/>
                </a:solidFill>
                <a:ea typeface="黑体" pitchFamily="2" charset="-122"/>
              </a:rPr>
              <a:t>A</a:t>
            </a:r>
            <a:r>
              <a:rPr lang="zh-CN" altLang="en-US" sz="2000">
                <a:solidFill>
                  <a:srgbClr val="000000"/>
                </a:solidFill>
                <a:ea typeface="黑体" pitchFamily="2" charset="-122"/>
              </a:rPr>
              <a:t>的总目录</a:t>
            </a:r>
          </a:p>
        </p:txBody>
      </p:sp>
      <p:sp>
        <p:nvSpPr>
          <p:cNvPr id="380934" name="AutoShape 5"/>
          <p:cNvSpPr>
            <a:spLocks noChangeArrowheads="1"/>
          </p:cNvSpPr>
          <p:nvPr/>
        </p:nvSpPr>
        <p:spPr bwMode="auto">
          <a:xfrm>
            <a:off x="1295400" y="1447800"/>
            <a:ext cx="304800" cy="533400"/>
          </a:xfrm>
          <a:prstGeom prst="downArrow">
            <a:avLst>
              <a:gd name="adj1" fmla="val 50000"/>
              <a:gd name="adj2" fmla="val 4375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380935" name="Freeform 6"/>
          <p:cNvSpPr>
            <a:spLocks/>
          </p:cNvSpPr>
          <p:nvPr/>
        </p:nvSpPr>
        <p:spPr bwMode="auto">
          <a:xfrm>
            <a:off x="3505200" y="4572000"/>
            <a:ext cx="914400" cy="469900"/>
          </a:xfrm>
          <a:custGeom>
            <a:avLst/>
            <a:gdLst>
              <a:gd name="T0" fmla="*/ 0 w 576"/>
              <a:gd name="T1" fmla="*/ 0 h 296"/>
              <a:gd name="T2" fmla="*/ 76200 w 576"/>
              <a:gd name="T3" fmla="*/ 228600 h 296"/>
              <a:gd name="T4" fmla="*/ 228600 w 576"/>
              <a:gd name="T5" fmla="*/ 381000 h 296"/>
              <a:gd name="T6" fmla="*/ 381000 w 576"/>
              <a:gd name="T7" fmla="*/ 457200 h 296"/>
              <a:gd name="T8" fmla="*/ 533400 w 576"/>
              <a:gd name="T9" fmla="*/ 457200 h 296"/>
              <a:gd name="T10" fmla="*/ 685800 w 576"/>
              <a:gd name="T11" fmla="*/ 381000 h 296"/>
              <a:gd name="T12" fmla="*/ 914400 w 576"/>
              <a:gd name="T13" fmla="*/ 76200 h 2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6" h="296">
                <a:moveTo>
                  <a:pt x="0" y="0"/>
                </a:moveTo>
                <a:cubicBezTo>
                  <a:pt x="12" y="52"/>
                  <a:pt x="24" y="104"/>
                  <a:pt x="48" y="144"/>
                </a:cubicBezTo>
                <a:cubicBezTo>
                  <a:pt x="72" y="184"/>
                  <a:pt x="112" y="216"/>
                  <a:pt x="144" y="240"/>
                </a:cubicBezTo>
                <a:cubicBezTo>
                  <a:pt x="176" y="264"/>
                  <a:pt x="208" y="280"/>
                  <a:pt x="240" y="288"/>
                </a:cubicBezTo>
                <a:cubicBezTo>
                  <a:pt x="272" y="296"/>
                  <a:pt x="304" y="296"/>
                  <a:pt x="336" y="288"/>
                </a:cubicBezTo>
                <a:cubicBezTo>
                  <a:pt x="368" y="280"/>
                  <a:pt x="392" y="280"/>
                  <a:pt x="432" y="240"/>
                </a:cubicBezTo>
                <a:cubicBezTo>
                  <a:pt x="472" y="200"/>
                  <a:pt x="552" y="88"/>
                  <a:pt x="576" y="48"/>
                </a:cubicBezTo>
              </a:path>
            </a:pathLst>
          </a:custGeom>
          <a:noFill/>
          <a:ln w="19050" cap="flat" cmpd="sng">
            <a:solidFill>
              <a:schemeClr val="tx1"/>
            </a:solidFill>
            <a:prstDash val="dash"/>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380936" name="Text Box 7"/>
          <p:cNvSpPr txBox="1">
            <a:spLocks noChangeArrowheads="1"/>
          </p:cNvSpPr>
          <p:nvPr/>
        </p:nvSpPr>
        <p:spPr bwMode="auto">
          <a:xfrm>
            <a:off x="5652120" y="593725"/>
            <a:ext cx="3276600" cy="1328738"/>
          </a:xfrm>
          <a:prstGeom prst="rect">
            <a:avLst/>
          </a:prstGeom>
          <a:solidFill>
            <a:schemeClr val="accent6">
              <a:lumMod val="60000"/>
              <a:lumOff val="40000"/>
            </a:schemeClr>
          </a:solidFill>
          <a:ln>
            <a:noFill/>
          </a:ln>
          <a:effectLs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1800" b="1" dirty="0">
                <a:solidFill>
                  <a:srgbClr val="000000"/>
                </a:solidFill>
              </a:rPr>
              <a:t>用户</a:t>
            </a:r>
            <a:r>
              <a:rPr lang="en-US" altLang="zh-CN" sz="1800" b="1" dirty="0">
                <a:solidFill>
                  <a:srgbClr val="000000"/>
                </a:solidFill>
              </a:rPr>
              <a:t>A</a:t>
            </a:r>
            <a:r>
              <a:rPr lang="zh-CN" altLang="en-US" sz="1800" b="1" dirty="0">
                <a:solidFill>
                  <a:srgbClr val="000000"/>
                </a:solidFill>
              </a:rPr>
              <a:t>的总目录中，目录项</a:t>
            </a:r>
            <a:r>
              <a:rPr lang="en-US" altLang="zh-CN" sz="1800" b="1" dirty="0">
                <a:solidFill>
                  <a:srgbClr val="000000"/>
                </a:solidFill>
              </a:rPr>
              <a:t>A</a:t>
            </a:r>
            <a:r>
              <a:rPr lang="zh-CN" altLang="en-US" sz="1800" b="1" dirty="0">
                <a:solidFill>
                  <a:srgbClr val="000000"/>
                </a:solidFill>
              </a:rPr>
              <a:t>是目录文件的</a:t>
            </a:r>
            <a:r>
              <a:rPr lang="en-US" altLang="zh-CN" sz="1800" b="1" dirty="0">
                <a:solidFill>
                  <a:srgbClr val="000000"/>
                </a:solidFill>
              </a:rPr>
              <a:t>FCB</a:t>
            </a:r>
            <a:r>
              <a:rPr lang="zh-CN" altLang="en-US" sz="1800" b="1" dirty="0">
                <a:solidFill>
                  <a:srgbClr val="000000"/>
                </a:solidFill>
              </a:rPr>
              <a:t>，目录项</a:t>
            </a:r>
            <a:r>
              <a:rPr lang="en-US" altLang="zh-CN" sz="1800" b="1" dirty="0">
                <a:solidFill>
                  <a:srgbClr val="000000"/>
                </a:solidFill>
              </a:rPr>
              <a:t>B</a:t>
            </a:r>
            <a:r>
              <a:rPr lang="zh-CN" altLang="en-US" sz="1800" b="1" dirty="0">
                <a:solidFill>
                  <a:srgbClr val="000000"/>
                </a:solidFill>
              </a:rPr>
              <a:t>、</a:t>
            </a:r>
            <a:r>
              <a:rPr lang="en-US" altLang="zh-CN" sz="1800" b="1" dirty="0">
                <a:solidFill>
                  <a:srgbClr val="000000"/>
                </a:solidFill>
              </a:rPr>
              <a:t>D</a:t>
            </a:r>
            <a:r>
              <a:rPr lang="zh-CN" altLang="en-US" sz="1800" b="1" dirty="0">
                <a:solidFill>
                  <a:srgbClr val="000000"/>
                </a:solidFill>
              </a:rPr>
              <a:t>是数据文件的</a:t>
            </a:r>
            <a:r>
              <a:rPr lang="en-US" altLang="zh-CN" sz="1800" b="1" dirty="0">
                <a:solidFill>
                  <a:srgbClr val="000000"/>
                </a:solidFill>
              </a:rPr>
              <a:t>FCB</a:t>
            </a:r>
            <a:r>
              <a:rPr lang="zh-CN" altLang="en-US" sz="1800" b="1" dirty="0">
                <a:solidFill>
                  <a:srgbClr val="000000"/>
                </a:solidFill>
              </a:rPr>
              <a:t>。</a:t>
            </a:r>
          </a:p>
          <a:p>
            <a:pPr eaLnBrk="1" fontAlgn="base" hangingPunct="1">
              <a:spcBef>
                <a:spcPct val="50000"/>
              </a:spcBef>
              <a:spcAft>
                <a:spcPct val="0"/>
              </a:spcAft>
            </a:pPr>
            <a:r>
              <a:rPr lang="zh-CN" altLang="en-US" sz="1800" b="1" dirty="0">
                <a:solidFill>
                  <a:srgbClr val="000000"/>
                </a:solidFill>
              </a:rPr>
              <a:t>用户</a:t>
            </a:r>
            <a:r>
              <a:rPr lang="en-US" altLang="zh-CN" sz="1800" b="1" dirty="0">
                <a:solidFill>
                  <a:srgbClr val="000000"/>
                </a:solidFill>
              </a:rPr>
              <a:t>B</a:t>
            </a:r>
            <a:r>
              <a:rPr lang="zh-CN" altLang="en-US" sz="1800" b="1" dirty="0">
                <a:solidFill>
                  <a:srgbClr val="000000"/>
                </a:solidFill>
              </a:rPr>
              <a:t>包括分目录</a:t>
            </a:r>
            <a:r>
              <a:rPr lang="en-US" altLang="zh-CN" sz="1800" b="1" dirty="0">
                <a:solidFill>
                  <a:srgbClr val="000000"/>
                </a:solidFill>
              </a:rPr>
              <a:t>F</a:t>
            </a:r>
            <a:r>
              <a:rPr lang="zh-CN" altLang="en-US" sz="1800" b="1" dirty="0">
                <a:solidFill>
                  <a:srgbClr val="000000"/>
                </a:solidFill>
              </a:rPr>
              <a:t>、</a:t>
            </a:r>
            <a:r>
              <a:rPr lang="en-US" altLang="zh-CN" sz="1800" b="1" dirty="0">
                <a:solidFill>
                  <a:srgbClr val="000000"/>
                </a:solidFill>
              </a:rPr>
              <a:t>E</a:t>
            </a:r>
            <a:r>
              <a:rPr lang="zh-CN" altLang="en-US" sz="1800" b="1" dirty="0">
                <a:solidFill>
                  <a:srgbClr val="000000"/>
                </a:solidFill>
              </a:rPr>
              <a:t>、</a:t>
            </a:r>
            <a:r>
              <a:rPr lang="en-US" altLang="zh-CN" sz="1800" b="1" dirty="0">
                <a:solidFill>
                  <a:srgbClr val="000000"/>
                </a:solidFill>
              </a:rPr>
              <a:t>D</a:t>
            </a:r>
          </a:p>
        </p:txBody>
      </p:sp>
      <p:sp>
        <p:nvSpPr>
          <p:cNvPr id="380937" name="Text Box 8"/>
          <p:cNvSpPr txBox="1">
            <a:spLocks noChangeArrowheads="1"/>
          </p:cNvSpPr>
          <p:nvPr/>
        </p:nvSpPr>
        <p:spPr bwMode="auto">
          <a:xfrm>
            <a:off x="2895600" y="5562600"/>
            <a:ext cx="32004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b="1">
                <a:solidFill>
                  <a:srgbClr val="000000"/>
                </a:solidFill>
              </a:rPr>
              <a:t>图</a:t>
            </a:r>
            <a:r>
              <a:rPr lang="en-US" altLang="zh-CN" b="1">
                <a:solidFill>
                  <a:srgbClr val="000000"/>
                </a:solidFill>
              </a:rPr>
              <a:t>6-6  </a:t>
            </a:r>
            <a:r>
              <a:rPr lang="zh-CN" altLang="en-US" b="1">
                <a:solidFill>
                  <a:srgbClr val="000000"/>
                </a:solidFill>
              </a:rPr>
              <a:t>多级目录结构</a:t>
            </a:r>
          </a:p>
        </p:txBody>
      </p:sp>
      <p:sp>
        <p:nvSpPr>
          <p:cNvPr id="380938" name="Text Box 9"/>
          <p:cNvSpPr txBox="1">
            <a:spLocks noChangeArrowheads="1"/>
          </p:cNvSpPr>
          <p:nvPr/>
        </p:nvSpPr>
        <p:spPr bwMode="auto">
          <a:xfrm>
            <a:off x="2971800" y="593725"/>
            <a:ext cx="236220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sz="2000" b="1">
                <a:solidFill>
                  <a:srgbClr val="000000"/>
                </a:solidFill>
              </a:rPr>
              <a:t>主目录（根目录）</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5544343"/>
            <a:ext cx="98742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086984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pPr eaLnBrk="1" hangingPunct="1"/>
            <a:r>
              <a:rPr lang="en-US" altLang="zh-CN" smtClean="0"/>
              <a:t>2</a:t>
            </a:r>
            <a:r>
              <a:rPr lang="zh-CN" altLang="en-US" smtClean="0">
                <a:latin typeface="宋体" pitchFamily="2" charset="-122"/>
              </a:rPr>
              <a:t>）</a:t>
            </a:r>
            <a:r>
              <a:rPr lang="zh-CN" altLang="en-US" smtClean="0">
                <a:latin typeface="黑体" pitchFamily="2" charset="-122"/>
              </a:rPr>
              <a:t>路径名</a:t>
            </a:r>
            <a:r>
              <a:rPr lang="zh-CN" altLang="en-US" smtClean="0"/>
              <a:t> </a:t>
            </a:r>
          </a:p>
        </p:txBody>
      </p:sp>
      <p:sp>
        <p:nvSpPr>
          <p:cNvPr id="488451" name="Rectangle 3"/>
          <p:cNvSpPr>
            <a:spLocks noGrp="1" noChangeArrowheads="1"/>
          </p:cNvSpPr>
          <p:nvPr>
            <p:ph idx="1"/>
          </p:nvPr>
        </p:nvSpPr>
        <p:spPr>
          <a:xfrm>
            <a:off x="467544" y="1844824"/>
            <a:ext cx="8251825" cy="3768725"/>
          </a:xfrm>
        </p:spPr>
        <p:txBody>
          <a:bodyPr/>
          <a:lstStyle/>
          <a:p>
            <a:pPr algn="just" eaLnBrk="1" hangingPunct="1">
              <a:buFont typeface="Wingdings" pitchFamily="2" charset="2"/>
              <a:buChar char="u"/>
            </a:pPr>
            <a:r>
              <a:rPr lang="zh-CN" altLang="en-US" dirty="0" smtClean="0">
                <a:latin typeface="Times New Roman" pitchFamily="18" charset="0"/>
              </a:rPr>
              <a:t>从根目录到任何数据文件，都只有一条唯一的通路。在该通路上，从根目录开始，把全部目录文件名与数据文件名，依次用“</a:t>
            </a:r>
            <a:r>
              <a:rPr lang="en-US" altLang="zh-CN" b="1" dirty="0" smtClean="0">
                <a:latin typeface="Times New Roman" pitchFamily="18" charset="0"/>
              </a:rPr>
              <a:t>/</a:t>
            </a:r>
            <a:r>
              <a:rPr lang="en-US" altLang="zh-CN" dirty="0" smtClean="0">
                <a:latin typeface="Times New Roman" pitchFamily="18" charset="0"/>
              </a:rPr>
              <a:t>”</a:t>
            </a:r>
            <a:r>
              <a:rPr lang="zh-CN" altLang="en-US" dirty="0" smtClean="0">
                <a:latin typeface="Times New Roman" pitchFamily="18" charset="0"/>
              </a:rPr>
              <a:t>连接起来，就构成该数据文件的</a:t>
            </a:r>
            <a:r>
              <a:rPr lang="zh-CN" altLang="en-US" dirty="0" smtClean="0">
                <a:solidFill>
                  <a:srgbClr val="C00000"/>
                </a:solidFill>
                <a:latin typeface="Times New Roman" pitchFamily="18" charset="0"/>
                <a:ea typeface="黑体" pitchFamily="2" charset="-122"/>
              </a:rPr>
              <a:t>路径名</a:t>
            </a:r>
            <a:r>
              <a:rPr lang="zh-CN" altLang="en-US" dirty="0" smtClean="0">
                <a:latin typeface="Times New Roman" pitchFamily="18" charset="0"/>
              </a:rPr>
              <a:t>。 </a:t>
            </a:r>
          </a:p>
          <a:p>
            <a:pPr algn="just" eaLnBrk="1" hangingPunct="1">
              <a:buFont typeface="Wingdings" pitchFamily="2" charset="2"/>
              <a:buChar char="u"/>
            </a:pPr>
            <a:r>
              <a:rPr lang="zh-CN" altLang="en-US" dirty="0" smtClean="0">
                <a:latin typeface="Times New Roman" pitchFamily="18" charset="0"/>
              </a:rPr>
              <a:t>系统中每个文件都有唯一的路径名。例如上图中用户</a:t>
            </a:r>
            <a:r>
              <a:rPr lang="en-US" altLang="zh-CN" dirty="0" smtClean="0">
                <a:latin typeface="Times New Roman" pitchFamily="18" charset="0"/>
              </a:rPr>
              <a:t>B</a:t>
            </a:r>
            <a:r>
              <a:rPr lang="zh-CN" altLang="en-US" dirty="0" smtClean="0">
                <a:latin typeface="Times New Roman" pitchFamily="18" charset="0"/>
              </a:rPr>
              <a:t>访问文件</a:t>
            </a:r>
            <a:r>
              <a:rPr lang="en-US" altLang="zh-CN" dirty="0" smtClean="0">
                <a:latin typeface="Times New Roman" pitchFamily="18" charset="0"/>
              </a:rPr>
              <a:t>J</a:t>
            </a:r>
            <a:r>
              <a:rPr lang="zh-CN" altLang="en-US" dirty="0" smtClean="0">
                <a:latin typeface="Times New Roman" pitchFamily="18" charset="0"/>
              </a:rPr>
              <a:t>，应使用路径名</a:t>
            </a:r>
            <a:r>
              <a:rPr lang="en-US" altLang="zh-CN" b="1" dirty="0" smtClean="0">
                <a:latin typeface="Times New Roman" pitchFamily="18" charset="0"/>
              </a:rPr>
              <a:t>/</a:t>
            </a:r>
            <a:r>
              <a:rPr lang="en-US" altLang="zh-CN" dirty="0" smtClean="0">
                <a:latin typeface="Times New Roman" pitchFamily="18" charset="0"/>
              </a:rPr>
              <a:t>B</a:t>
            </a:r>
            <a:r>
              <a:rPr lang="en-US" altLang="zh-CN" b="1" dirty="0" smtClean="0">
                <a:latin typeface="Times New Roman" pitchFamily="18" charset="0"/>
              </a:rPr>
              <a:t>/</a:t>
            </a:r>
            <a:r>
              <a:rPr lang="en-US" altLang="zh-CN" dirty="0" smtClean="0">
                <a:latin typeface="Times New Roman" pitchFamily="18" charset="0"/>
              </a:rPr>
              <a:t>F</a:t>
            </a:r>
            <a:r>
              <a:rPr lang="en-US" altLang="zh-CN" b="1" dirty="0" smtClean="0">
                <a:latin typeface="Times New Roman" pitchFamily="18" charset="0"/>
              </a:rPr>
              <a:t>/</a:t>
            </a:r>
            <a:r>
              <a:rPr lang="en-US" altLang="zh-CN" dirty="0" smtClean="0">
                <a:latin typeface="Times New Roman" pitchFamily="18" charset="0"/>
              </a:rPr>
              <a:t>J</a:t>
            </a:r>
            <a:r>
              <a:rPr lang="zh-CN" altLang="en-US" dirty="0" smtClean="0">
                <a:latin typeface="Times New Roman" pitchFamily="18" charset="0"/>
              </a:rPr>
              <a:t>来访问。 </a:t>
            </a:r>
          </a:p>
        </p:txBody>
      </p:sp>
      <p:sp>
        <p:nvSpPr>
          <p:cNvPr id="4" name="灯片编号占位符 5"/>
          <p:cNvSpPr>
            <a:spLocks noGrp="1"/>
          </p:cNvSpPr>
          <p:nvPr>
            <p:ph type="sldNum" sz="quarter" idx="12"/>
          </p:nvPr>
        </p:nvSpPr>
        <p:spPr/>
        <p:txBody>
          <a:bodyPr/>
          <a:lstStyle/>
          <a:p>
            <a:pPr>
              <a:defRPr/>
            </a:pPr>
            <a:fld id="{83F2B561-78B4-4D6A-900A-429E276E6A73}" type="slidenum">
              <a:rPr lang="en-US" altLang="zh-CN"/>
              <a:pPr>
                <a:defRPr/>
              </a:pPr>
              <a:t>48</a:t>
            </a:fld>
            <a:endParaRPr lang="en-US" altLang="zh-CN"/>
          </a:p>
        </p:txBody>
      </p:sp>
    </p:spTree>
    <p:extLst>
      <p:ext uri="{BB962C8B-B14F-4D97-AF65-F5344CB8AC3E}">
        <p14:creationId xmlns:p14="http://schemas.microsoft.com/office/powerpoint/2010/main" val="7273876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p:txBody>
          <a:bodyPr/>
          <a:lstStyle/>
          <a:p>
            <a:pPr eaLnBrk="1" hangingPunct="1"/>
            <a:r>
              <a:rPr lang="en-US" altLang="zh-CN" smtClean="0"/>
              <a:t>3</a:t>
            </a:r>
            <a:r>
              <a:rPr lang="zh-CN" altLang="en-US" smtClean="0">
                <a:latin typeface="宋体" pitchFamily="2" charset="-122"/>
              </a:rPr>
              <a:t>）</a:t>
            </a:r>
            <a:r>
              <a:rPr lang="zh-CN" altLang="en-US" smtClean="0">
                <a:latin typeface="黑体" pitchFamily="2" charset="-122"/>
              </a:rPr>
              <a:t>当前目录</a:t>
            </a:r>
            <a:r>
              <a:rPr lang="zh-CN" altLang="en-US" smtClean="0"/>
              <a:t> </a:t>
            </a:r>
          </a:p>
        </p:txBody>
      </p:sp>
      <p:sp>
        <p:nvSpPr>
          <p:cNvPr id="489475" name="Rectangle 3"/>
          <p:cNvSpPr>
            <a:spLocks noGrp="1" noChangeArrowheads="1"/>
          </p:cNvSpPr>
          <p:nvPr>
            <p:ph idx="1"/>
          </p:nvPr>
        </p:nvSpPr>
        <p:spPr/>
        <p:txBody>
          <a:bodyPr/>
          <a:lstStyle/>
          <a:p>
            <a:pPr eaLnBrk="1" hangingPunct="1">
              <a:buFont typeface="Wingdings" pitchFamily="2" charset="2"/>
              <a:buChar char="u"/>
            </a:pPr>
            <a:r>
              <a:rPr lang="zh-CN" altLang="en-US" dirty="0" smtClean="0">
                <a:latin typeface="Times New Roman" pitchFamily="18" charset="0"/>
              </a:rPr>
              <a:t>又称工作目录。 </a:t>
            </a:r>
          </a:p>
          <a:p>
            <a:pPr eaLnBrk="1" hangingPunct="1">
              <a:buFont typeface="Wingdings" pitchFamily="2" charset="2"/>
              <a:buChar char="u"/>
            </a:pPr>
            <a:r>
              <a:rPr lang="zh-CN" altLang="en-US" dirty="0" smtClean="0">
                <a:latin typeface="Times New Roman" pitchFamily="18" charset="0"/>
              </a:rPr>
              <a:t>为方便，为每个进程设置一个“当前目录”，进程对文件的访问都相对于当前目录进行。 </a:t>
            </a:r>
          </a:p>
          <a:p>
            <a:pPr eaLnBrk="1" hangingPunct="1">
              <a:buFont typeface="Wingdings" pitchFamily="2" charset="2"/>
              <a:buChar char="u"/>
            </a:pPr>
            <a:r>
              <a:rPr lang="zh-CN" altLang="en-US" dirty="0" smtClean="0">
                <a:latin typeface="Times New Roman" pitchFamily="18" charset="0"/>
              </a:rPr>
              <a:t>例如：前面图中用户</a:t>
            </a:r>
            <a:r>
              <a:rPr lang="en-US" altLang="zh-CN" dirty="0" smtClean="0">
                <a:latin typeface="Times New Roman" pitchFamily="18" charset="0"/>
              </a:rPr>
              <a:t>B</a:t>
            </a:r>
            <a:r>
              <a:rPr lang="zh-CN" altLang="en-US" dirty="0" smtClean="0">
                <a:latin typeface="Times New Roman" pitchFamily="18" charset="0"/>
              </a:rPr>
              <a:t>的当前目录为</a:t>
            </a:r>
            <a:r>
              <a:rPr lang="en-US" altLang="zh-CN" dirty="0" smtClean="0">
                <a:latin typeface="Times New Roman" pitchFamily="18" charset="0"/>
              </a:rPr>
              <a:t>F</a:t>
            </a:r>
            <a:r>
              <a:rPr lang="zh-CN" altLang="en-US" dirty="0" smtClean="0">
                <a:latin typeface="Times New Roman" pitchFamily="18" charset="0"/>
              </a:rPr>
              <a:t>，则此时文件</a:t>
            </a:r>
            <a:r>
              <a:rPr lang="en-US" altLang="zh-CN" dirty="0" smtClean="0">
                <a:latin typeface="Times New Roman" pitchFamily="18" charset="0"/>
              </a:rPr>
              <a:t>J</a:t>
            </a:r>
            <a:r>
              <a:rPr lang="zh-CN" altLang="en-US" dirty="0" smtClean="0">
                <a:latin typeface="Times New Roman" pitchFamily="18" charset="0"/>
              </a:rPr>
              <a:t>的相对路径仅是</a:t>
            </a:r>
            <a:r>
              <a:rPr lang="en-US" altLang="zh-CN" dirty="0" smtClean="0">
                <a:latin typeface="Times New Roman" pitchFamily="18" charset="0"/>
              </a:rPr>
              <a:t>J</a:t>
            </a:r>
            <a:r>
              <a:rPr lang="zh-CN" altLang="en-US" dirty="0" smtClean="0">
                <a:latin typeface="Times New Roman" pitchFamily="18" charset="0"/>
              </a:rPr>
              <a:t>本身。 </a:t>
            </a:r>
          </a:p>
          <a:p>
            <a:pPr eaLnBrk="1" hangingPunct="1">
              <a:buFont typeface="Wingdings" pitchFamily="2" charset="2"/>
              <a:buChar char="u"/>
            </a:pPr>
            <a:r>
              <a:rPr lang="zh-CN" altLang="en-US" dirty="0" smtClean="0">
                <a:solidFill>
                  <a:srgbClr val="FF0000"/>
                </a:solidFill>
                <a:latin typeface="Times New Roman" pitchFamily="18" charset="0"/>
                <a:ea typeface="黑体" pitchFamily="2" charset="-122"/>
              </a:rPr>
              <a:t>相对路径名</a:t>
            </a:r>
            <a:r>
              <a:rPr lang="en-US" altLang="zh-CN" dirty="0" smtClean="0">
                <a:solidFill>
                  <a:srgbClr val="FF0000"/>
                </a:solidFill>
                <a:latin typeface="Times New Roman" pitchFamily="18" charset="0"/>
                <a:ea typeface="黑体" pitchFamily="2" charset="-122"/>
              </a:rPr>
              <a:t>——</a:t>
            </a:r>
            <a:r>
              <a:rPr lang="zh-CN" altLang="en-US" dirty="0" smtClean="0">
                <a:solidFill>
                  <a:srgbClr val="FF0000"/>
                </a:solidFill>
                <a:latin typeface="Times New Roman" pitchFamily="18" charset="0"/>
                <a:ea typeface="黑体" pitchFamily="2" charset="-122"/>
              </a:rPr>
              <a:t>从当前目录开始</a:t>
            </a:r>
            <a:r>
              <a:rPr lang="zh-CN" altLang="en-US" dirty="0" smtClean="0">
                <a:solidFill>
                  <a:srgbClr val="FF0000"/>
                </a:solidFill>
                <a:latin typeface="Times New Roman" pitchFamily="18" charset="0"/>
              </a:rPr>
              <a:t> </a:t>
            </a:r>
          </a:p>
          <a:p>
            <a:pPr eaLnBrk="1" hangingPunct="1">
              <a:buFont typeface="Wingdings" pitchFamily="2" charset="2"/>
              <a:buChar char="u"/>
            </a:pPr>
            <a:r>
              <a:rPr lang="zh-CN" altLang="en-US" dirty="0" smtClean="0">
                <a:solidFill>
                  <a:srgbClr val="FF0000"/>
                </a:solidFill>
                <a:latin typeface="Times New Roman" pitchFamily="18" charset="0"/>
                <a:ea typeface="黑体" pitchFamily="2" charset="-122"/>
              </a:rPr>
              <a:t>绝对路径名</a:t>
            </a:r>
            <a:r>
              <a:rPr lang="en-US" altLang="zh-CN" dirty="0" smtClean="0">
                <a:solidFill>
                  <a:srgbClr val="FF0000"/>
                </a:solidFill>
                <a:latin typeface="Times New Roman" pitchFamily="18" charset="0"/>
                <a:ea typeface="黑体" pitchFamily="2" charset="-122"/>
              </a:rPr>
              <a:t>——</a:t>
            </a:r>
            <a:r>
              <a:rPr lang="zh-CN" altLang="en-US" dirty="0" smtClean="0">
                <a:solidFill>
                  <a:srgbClr val="FF0000"/>
                </a:solidFill>
                <a:latin typeface="Times New Roman" pitchFamily="18" charset="0"/>
                <a:ea typeface="黑体" pitchFamily="2" charset="-122"/>
              </a:rPr>
              <a:t>从根目录开始</a:t>
            </a:r>
            <a:r>
              <a:rPr lang="zh-CN" altLang="en-US" dirty="0" smtClean="0">
                <a:solidFill>
                  <a:srgbClr val="FF0000"/>
                </a:solidFill>
                <a:latin typeface="Times New Roman" pitchFamily="18" charset="0"/>
              </a:rPr>
              <a:t> </a:t>
            </a:r>
          </a:p>
        </p:txBody>
      </p:sp>
      <p:sp>
        <p:nvSpPr>
          <p:cNvPr id="4" name="灯片编号占位符 5"/>
          <p:cNvSpPr>
            <a:spLocks noGrp="1"/>
          </p:cNvSpPr>
          <p:nvPr>
            <p:ph type="sldNum" sz="quarter" idx="12"/>
          </p:nvPr>
        </p:nvSpPr>
        <p:spPr/>
        <p:txBody>
          <a:bodyPr/>
          <a:lstStyle/>
          <a:p>
            <a:pPr>
              <a:defRPr/>
            </a:pPr>
            <a:fld id="{2446C1C0-6950-41A8-9973-A3245D2990BC}" type="slidenum">
              <a:rPr lang="en-US" altLang="zh-CN"/>
              <a:pPr>
                <a:defRPr/>
              </a:pPr>
              <a:t>49</a:t>
            </a:fld>
            <a:endParaRPr lang="en-US" altLang="zh-CN"/>
          </a:p>
        </p:txBody>
      </p:sp>
    </p:spTree>
    <p:extLst>
      <p:ext uri="{BB962C8B-B14F-4D97-AF65-F5344CB8AC3E}">
        <p14:creationId xmlns:p14="http://schemas.microsoft.com/office/powerpoint/2010/main" val="32339672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600" dirty="0"/>
              <a:t>7.1.2  </a:t>
            </a:r>
            <a:r>
              <a:rPr lang="zh-CN" altLang="en-US" sz="3600" dirty="0"/>
              <a:t>文件名和类型</a:t>
            </a:r>
          </a:p>
        </p:txBody>
      </p:sp>
      <p:sp>
        <p:nvSpPr>
          <p:cNvPr id="3" name="内容占位符 2"/>
          <p:cNvSpPr>
            <a:spLocks noGrp="1"/>
          </p:cNvSpPr>
          <p:nvPr>
            <p:ph idx="1"/>
          </p:nvPr>
        </p:nvSpPr>
        <p:spPr/>
        <p:txBody>
          <a:bodyPr>
            <a:normAutofit/>
          </a:bodyPr>
          <a:lstStyle/>
          <a:p>
            <a:r>
              <a:rPr lang="zh-CN" altLang="en-US" dirty="0" smtClean="0"/>
              <a:t>文件名</a:t>
            </a:r>
            <a:r>
              <a:rPr lang="zh-CN" altLang="en-US" dirty="0"/>
              <a:t>和</a:t>
            </a:r>
            <a:r>
              <a:rPr lang="zh-CN" altLang="en-US" dirty="0" smtClean="0"/>
              <a:t>扩展名</a:t>
            </a:r>
            <a:endParaRPr lang="en-US" altLang="zh-CN" dirty="0" smtClean="0"/>
          </a:p>
          <a:p>
            <a:pPr lvl="1"/>
            <a:r>
              <a:rPr lang="zh-CN" altLang="en-US" dirty="0" smtClean="0"/>
              <a:t>文件名：不同系统有不同规则</a:t>
            </a:r>
            <a:endParaRPr lang="en-US" altLang="zh-CN" dirty="0" smtClean="0"/>
          </a:p>
          <a:p>
            <a:pPr lvl="2"/>
            <a:r>
              <a:rPr lang="en-US" altLang="zh-CN" dirty="0" smtClean="0"/>
              <a:t>MS-DOS </a:t>
            </a:r>
            <a:r>
              <a:rPr lang="en-US" altLang="zh-CN" dirty="0" smtClean="0">
                <a:sym typeface="Wingdings" panose="05000000000000000000" pitchFamily="2" charset="2"/>
              </a:rPr>
              <a:t> 8</a:t>
            </a:r>
            <a:r>
              <a:rPr lang="zh-CN" altLang="en-US" dirty="0" smtClean="0">
                <a:sym typeface="Wingdings" panose="05000000000000000000" pitchFamily="2" charset="2"/>
              </a:rPr>
              <a:t>个字符</a:t>
            </a:r>
            <a:endParaRPr lang="en-US" altLang="zh-CN" dirty="0" smtClean="0">
              <a:sym typeface="Wingdings" panose="05000000000000000000" pitchFamily="2" charset="2"/>
            </a:endParaRPr>
          </a:p>
          <a:p>
            <a:pPr lvl="2"/>
            <a:r>
              <a:rPr lang="zh-CN" altLang="en-US" dirty="0">
                <a:sym typeface="Wingdings" panose="05000000000000000000" pitchFamily="2" charset="2"/>
              </a:rPr>
              <a:t>老</a:t>
            </a:r>
            <a:r>
              <a:rPr lang="zh-CN" altLang="en-US" dirty="0" smtClean="0">
                <a:sym typeface="Wingdings" panose="05000000000000000000" pitchFamily="2" charset="2"/>
              </a:rPr>
              <a:t>版</a:t>
            </a:r>
            <a:r>
              <a:rPr lang="en-US" altLang="zh-CN" dirty="0" smtClean="0">
                <a:sym typeface="Wingdings" panose="05000000000000000000" pitchFamily="2" charset="2"/>
              </a:rPr>
              <a:t>UNIX  14</a:t>
            </a:r>
            <a:r>
              <a:rPr lang="zh-CN" altLang="en-US" dirty="0" smtClean="0">
                <a:sym typeface="Wingdings" panose="05000000000000000000" pitchFamily="2" charset="2"/>
              </a:rPr>
              <a:t>个字符</a:t>
            </a:r>
            <a:endParaRPr lang="en-US" altLang="zh-CN" dirty="0" smtClean="0">
              <a:sym typeface="Wingdings" panose="05000000000000000000" pitchFamily="2" charset="2"/>
            </a:endParaRPr>
          </a:p>
          <a:p>
            <a:pPr lvl="2"/>
            <a:r>
              <a:rPr lang="en-US" altLang="zh-CN" dirty="0" smtClean="0">
                <a:sym typeface="Wingdings" panose="05000000000000000000" pitchFamily="2" charset="2"/>
              </a:rPr>
              <a:t>NTFS  </a:t>
            </a:r>
            <a:r>
              <a:rPr lang="zh-CN" altLang="en-US" dirty="0" smtClean="0">
                <a:sym typeface="Wingdings" panose="05000000000000000000" pitchFamily="2" charset="2"/>
              </a:rPr>
              <a:t>可以支持长文件名</a:t>
            </a:r>
            <a:endParaRPr lang="en-US" altLang="zh-CN" dirty="0" smtClean="0"/>
          </a:p>
          <a:p>
            <a:pPr lvl="1"/>
            <a:r>
              <a:rPr lang="zh-CN" altLang="en-US" dirty="0" smtClean="0"/>
              <a:t>扩展名</a:t>
            </a:r>
            <a:endParaRPr lang="en-US" altLang="zh-CN" dirty="0" smtClean="0"/>
          </a:p>
          <a:p>
            <a:pPr lvl="2"/>
            <a:r>
              <a:rPr lang="zh-CN" altLang="en-US" dirty="0" smtClean="0"/>
              <a:t>一般用于指示文件类型</a:t>
            </a:r>
            <a:endParaRPr lang="en-US" altLang="zh-CN" dirty="0" smtClean="0"/>
          </a:p>
          <a:p>
            <a:pPr lvl="2"/>
            <a:r>
              <a:rPr lang="zh-CN" altLang="en-US" dirty="0" smtClean="0"/>
              <a:t>大多数系统使用“</a:t>
            </a:r>
            <a:r>
              <a:rPr lang="en-US" altLang="zh-CN" dirty="0" smtClean="0"/>
              <a:t>.</a:t>
            </a:r>
            <a:r>
              <a:rPr lang="zh-CN" altLang="en-US" dirty="0" smtClean="0"/>
              <a:t>”分割文件名与扩展名</a:t>
            </a:r>
            <a:endParaRPr lang="zh-CN" altLang="en-US" dirty="0"/>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pPr>
                <a:defRPr/>
              </a:pPr>
              <a:t>5</a:t>
            </a:fld>
            <a:endParaRPr lang="en-US" altLang="zh-CN"/>
          </a:p>
        </p:txBody>
      </p:sp>
    </p:spTree>
    <p:extLst>
      <p:ext uri="{BB962C8B-B14F-4D97-AF65-F5344CB8AC3E}">
        <p14:creationId xmlns:p14="http://schemas.microsoft.com/office/powerpoint/2010/main" val="174710986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p:txBody>
          <a:bodyPr/>
          <a:lstStyle/>
          <a:p>
            <a:pPr eaLnBrk="1" hangingPunct="1"/>
            <a:r>
              <a:rPr lang="en-US" altLang="zh-CN" dirty="0" smtClean="0"/>
              <a:t>4</a:t>
            </a:r>
            <a:r>
              <a:rPr lang="zh-CN" altLang="en-US" dirty="0" smtClean="0">
                <a:latin typeface="宋体" pitchFamily="2" charset="-122"/>
              </a:rPr>
              <a:t>．</a:t>
            </a:r>
            <a:r>
              <a:rPr lang="zh-CN" altLang="en-US" dirty="0" smtClean="0">
                <a:latin typeface="黑体" pitchFamily="2" charset="-122"/>
              </a:rPr>
              <a:t>目录操作</a:t>
            </a:r>
            <a:r>
              <a:rPr lang="zh-CN" altLang="en-US" dirty="0" smtClean="0"/>
              <a:t> </a:t>
            </a:r>
          </a:p>
        </p:txBody>
      </p:sp>
      <p:sp>
        <p:nvSpPr>
          <p:cNvPr id="490499" name="Rectangle 3"/>
          <p:cNvSpPr>
            <a:spLocks noGrp="1" noChangeArrowheads="1"/>
          </p:cNvSpPr>
          <p:nvPr>
            <p:ph idx="1"/>
          </p:nvPr>
        </p:nvSpPr>
        <p:spPr/>
        <p:txBody>
          <a:bodyPr>
            <a:normAutofit lnSpcReduction="10000"/>
          </a:bodyPr>
          <a:lstStyle/>
          <a:p>
            <a:pPr eaLnBrk="1" hangingPunct="1">
              <a:buFont typeface="Wingdings" pitchFamily="2" charset="2"/>
              <a:buChar char="u"/>
            </a:pPr>
            <a:r>
              <a:rPr lang="zh-CN" altLang="en-US" sz="2800" dirty="0" smtClean="0">
                <a:latin typeface="宋体" pitchFamily="2" charset="-122"/>
              </a:rPr>
              <a:t>在树型目录结构中，用户可以为自己建立</a:t>
            </a:r>
            <a:r>
              <a:rPr lang="en-US" altLang="zh-CN" sz="2800" dirty="0" smtClean="0"/>
              <a:t>UFD</a:t>
            </a:r>
            <a:r>
              <a:rPr lang="zh-CN" altLang="en-US" sz="2800" dirty="0" smtClean="0">
                <a:latin typeface="宋体" pitchFamily="2" charset="-122"/>
              </a:rPr>
              <a:t>，并可再创建子目录。</a:t>
            </a:r>
            <a:r>
              <a:rPr lang="zh-CN" altLang="en-US" sz="2800" dirty="0" smtClean="0"/>
              <a:t> </a:t>
            </a:r>
          </a:p>
          <a:p>
            <a:pPr eaLnBrk="1" hangingPunct="1">
              <a:buFont typeface="Wingdings" pitchFamily="2" charset="2"/>
              <a:buChar char="u"/>
            </a:pPr>
            <a:r>
              <a:rPr lang="zh-CN" altLang="en-US" sz="2800" dirty="0" smtClean="0">
                <a:latin typeface="宋体" pitchFamily="2" charset="-122"/>
              </a:rPr>
              <a:t>创建子目录时，只需注意不要同名（文件名也不行）。</a:t>
            </a:r>
            <a:r>
              <a:rPr lang="zh-CN" altLang="en-US" sz="2800" dirty="0" smtClean="0"/>
              <a:t> </a:t>
            </a:r>
          </a:p>
          <a:p>
            <a:pPr eaLnBrk="1" hangingPunct="1">
              <a:buFont typeface="Wingdings" pitchFamily="2" charset="2"/>
              <a:buChar char="u"/>
            </a:pPr>
            <a:r>
              <a:rPr lang="zh-CN" altLang="en-US" sz="2800" dirty="0" smtClean="0">
                <a:latin typeface="宋体" pitchFamily="2" charset="-122"/>
              </a:rPr>
              <a:t>删除子目录，可采用下述两种方法处理：</a:t>
            </a:r>
            <a:r>
              <a:rPr lang="zh-CN" altLang="en-US" sz="2800" dirty="0" smtClean="0"/>
              <a:t> </a:t>
            </a:r>
          </a:p>
          <a:p>
            <a:pPr lvl="1" eaLnBrk="1" hangingPunct="1">
              <a:buFont typeface="Wingdings" pitchFamily="2" charset="2"/>
              <a:buChar char="u"/>
            </a:pPr>
            <a:r>
              <a:rPr lang="zh-CN" altLang="en-US" dirty="0" smtClean="0">
                <a:solidFill>
                  <a:srgbClr val="0000FF"/>
                </a:solidFill>
                <a:latin typeface="宋体" pitchFamily="2" charset="-122"/>
              </a:rPr>
              <a:t>不删除非空子目录（</a:t>
            </a:r>
            <a:r>
              <a:rPr lang="en-US" altLang="zh-CN" dirty="0" smtClean="0">
                <a:solidFill>
                  <a:srgbClr val="0000FF"/>
                </a:solidFill>
              </a:rPr>
              <a:t>MS-DOS</a:t>
            </a:r>
            <a:r>
              <a:rPr lang="zh-CN" altLang="en-US" dirty="0" smtClean="0">
                <a:solidFill>
                  <a:srgbClr val="0000FF"/>
                </a:solidFill>
                <a:latin typeface="宋体" pitchFamily="2" charset="-122"/>
              </a:rPr>
              <a:t>）</a:t>
            </a:r>
            <a:r>
              <a:rPr lang="zh-CN" altLang="en-US" dirty="0" smtClean="0">
                <a:solidFill>
                  <a:srgbClr val="0000FF"/>
                </a:solidFill>
              </a:rPr>
              <a:t> </a:t>
            </a:r>
          </a:p>
          <a:p>
            <a:pPr lvl="1" eaLnBrk="1" hangingPunct="1">
              <a:buFont typeface="Wingdings" pitchFamily="2" charset="2"/>
              <a:buChar char="u"/>
            </a:pPr>
            <a:r>
              <a:rPr lang="zh-CN" altLang="en-US" dirty="0" smtClean="0">
                <a:solidFill>
                  <a:srgbClr val="0000FF"/>
                </a:solidFill>
                <a:latin typeface="宋体" pitchFamily="2" charset="-122"/>
              </a:rPr>
              <a:t>可删除非空子目录（</a:t>
            </a:r>
            <a:r>
              <a:rPr lang="en-US" altLang="zh-CN" dirty="0" smtClean="0">
                <a:solidFill>
                  <a:srgbClr val="0000FF"/>
                </a:solidFill>
              </a:rPr>
              <a:t>Windows</a:t>
            </a:r>
            <a:r>
              <a:rPr lang="zh-CN" altLang="en-US" dirty="0" smtClean="0">
                <a:solidFill>
                  <a:srgbClr val="0000FF"/>
                </a:solidFill>
                <a:latin typeface="宋体" pitchFamily="2" charset="-122"/>
              </a:rPr>
              <a:t>）</a:t>
            </a:r>
            <a:r>
              <a:rPr lang="zh-CN" altLang="en-US" dirty="0" smtClean="0"/>
              <a:t> </a:t>
            </a:r>
          </a:p>
          <a:p>
            <a:pPr eaLnBrk="1" hangingPunct="1">
              <a:buFont typeface="Wingdings" pitchFamily="2" charset="2"/>
              <a:buNone/>
            </a:pPr>
            <a:r>
              <a:rPr lang="zh-CN" altLang="en-US" sz="2800" dirty="0" smtClean="0">
                <a:solidFill>
                  <a:srgbClr val="FF0000"/>
                </a:solidFill>
                <a:latin typeface="Times New Roman" pitchFamily="18" charset="0"/>
                <a:ea typeface="黑体" pitchFamily="2" charset="-122"/>
              </a:rPr>
              <a:t>第二种方法比较方便，但却比较危险</a:t>
            </a:r>
            <a:r>
              <a:rPr lang="zh-CN" altLang="en-US" sz="2800" dirty="0" smtClean="0">
                <a:latin typeface="Times New Roman" pitchFamily="18" charset="0"/>
                <a:ea typeface="仿宋_GB2312" pitchFamily="49" charset="-122"/>
              </a:rPr>
              <a:t>。</a:t>
            </a:r>
            <a:endParaRPr lang="en-US" altLang="zh-CN" sz="2800" dirty="0" smtClean="0">
              <a:latin typeface="Times New Roman" pitchFamily="18" charset="0"/>
              <a:ea typeface="仿宋_GB2312" pitchFamily="49" charset="-122"/>
            </a:endParaRPr>
          </a:p>
          <a:p>
            <a:pPr eaLnBrk="1" hangingPunct="1">
              <a:buFont typeface="Wingdings" pitchFamily="2" charset="2"/>
              <a:buChar char="u"/>
            </a:pPr>
            <a:r>
              <a:rPr lang="zh-CN" altLang="en-US" sz="2800" b="1" dirty="0" smtClean="0">
                <a:latin typeface="Times New Roman" pitchFamily="18" charset="0"/>
                <a:ea typeface="仿宋_GB2312" pitchFamily="49" charset="-122"/>
              </a:rPr>
              <a:t>其他操作：改变目录、移动目录、链接操作、查找操作</a:t>
            </a:r>
            <a:r>
              <a:rPr lang="zh-CN" altLang="en-US" sz="2800" b="1" dirty="0" smtClean="0"/>
              <a:t> </a:t>
            </a:r>
          </a:p>
        </p:txBody>
      </p:sp>
      <p:sp>
        <p:nvSpPr>
          <p:cNvPr id="4" name="灯片编号占位符 5"/>
          <p:cNvSpPr>
            <a:spLocks noGrp="1"/>
          </p:cNvSpPr>
          <p:nvPr>
            <p:ph type="sldNum" sz="quarter" idx="12"/>
          </p:nvPr>
        </p:nvSpPr>
        <p:spPr/>
        <p:txBody>
          <a:bodyPr/>
          <a:lstStyle/>
          <a:p>
            <a:pPr>
              <a:defRPr/>
            </a:pPr>
            <a:fld id="{A1B44CEE-C772-450F-8D39-0D1FC4A72A1C}" type="slidenum">
              <a:rPr lang="en-US" altLang="zh-CN"/>
              <a:pPr>
                <a:defRPr/>
              </a:pPr>
              <a:t>50</a:t>
            </a:fld>
            <a:endParaRPr lang="en-US" altLang="zh-CN"/>
          </a:p>
        </p:txBody>
      </p:sp>
    </p:spTree>
    <p:extLst>
      <p:ext uri="{BB962C8B-B14F-4D97-AF65-F5344CB8AC3E}">
        <p14:creationId xmlns:p14="http://schemas.microsoft.com/office/powerpoint/2010/main" val="100637246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22" name="Rectangle 2"/>
          <p:cNvSpPr>
            <a:spLocks noGrp="1" noChangeArrowheads="1"/>
          </p:cNvSpPr>
          <p:nvPr>
            <p:ph type="title"/>
          </p:nvPr>
        </p:nvSpPr>
        <p:spPr/>
        <p:txBody>
          <a:bodyPr/>
          <a:lstStyle/>
          <a:p>
            <a:pPr eaLnBrk="1" hangingPunct="1"/>
            <a:r>
              <a:rPr lang="en-US" altLang="zh-CN" dirty="0" smtClean="0"/>
              <a:t>7.3.4  </a:t>
            </a:r>
            <a:r>
              <a:rPr lang="zh-CN" altLang="en-US" dirty="0" smtClean="0">
                <a:latin typeface="黑体" pitchFamily="2" charset="-122"/>
              </a:rPr>
              <a:t>目录查询技术</a:t>
            </a:r>
            <a:r>
              <a:rPr lang="zh-CN" altLang="en-US" dirty="0" smtClean="0"/>
              <a:t> </a:t>
            </a:r>
          </a:p>
        </p:txBody>
      </p:sp>
      <p:sp>
        <p:nvSpPr>
          <p:cNvPr id="491523" name="Rectangle 3"/>
          <p:cNvSpPr>
            <a:spLocks noGrp="1" noChangeArrowheads="1"/>
          </p:cNvSpPr>
          <p:nvPr>
            <p:ph idx="1"/>
          </p:nvPr>
        </p:nvSpPr>
        <p:spPr/>
        <p:txBody>
          <a:bodyPr/>
          <a:lstStyle/>
          <a:p>
            <a:pPr marL="0" indent="0" eaLnBrk="1" hangingPunct="1">
              <a:buNone/>
            </a:pPr>
            <a:r>
              <a:rPr lang="zh-CN" altLang="en-US" dirty="0" smtClean="0">
                <a:latin typeface="宋体" pitchFamily="2" charset="-122"/>
              </a:rPr>
              <a:t>    当用户要访问一个已存文件时，系统首先利用用户提供的文件名对目录进行查询，找到该文件的文件控制块或索引结点；然后根据</a:t>
            </a:r>
            <a:r>
              <a:rPr lang="en-US" altLang="zh-CN" dirty="0" smtClean="0"/>
              <a:t>FCB</a:t>
            </a:r>
            <a:r>
              <a:rPr lang="zh-CN" altLang="en-US" dirty="0" smtClean="0">
                <a:latin typeface="宋体" pitchFamily="2" charset="-122"/>
              </a:rPr>
              <a:t>或索引结点中所记录的文件物理地址（盘块号），换算出文件在磁盘上的物理位置。</a:t>
            </a:r>
            <a:r>
              <a:rPr lang="zh-CN" altLang="en-US" dirty="0" smtClean="0"/>
              <a:t> </a:t>
            </a:r>
          </a:p>
          <a:p>
            <a:pPr marL="0" indent="0" eaLnBrk="1" hangingPunct="1">
              <a:buNone/>
            </a:pPr>
            <a:r>
              <a:rPr lang="zh-CN" altLang="en-US" dirty="0" smtClean="0">
                <a:latin typeface="宋体" pitchFamily="2" charset="-122"/>
              </a:rPr>
              <a:t>    目前，目录查询的方式有两种：</a:t>
            </a:r>
            <a:r>
              <a:rPr lang="zh-CN" altLang="en-US" dirty="0" smtClean="0">
                <a:solidFill>
                  <a:srgbClr val="0000FF"/>
                </a:solidFill>
                <a:latin typeface="宋体" pitchFamily="2" charset="-122"/>
              </a:rPr>
              <a:t>线性检索法</a:t>
            </a:r>
            <a:r>
              <a:rPr lang="zh-CN" altLang="en-US" dirty="0" smtClean="0">
                <a:latin typeface="宋体" pitchFamily="2" charset="-122"/>
              </a:rPr>
              <a:t>和</a:t>
            </a:r>
            <a:r>
              <a:rPr lang="en-US" altLang="zh-CN" dirty="0" smtClean="0">
                <a:solidFill>
                  <a:srgbClr val="0000FF"/>
                </a:solidFill>
              </a:rPr>
              <a:t>Hash</a:t>
            </a:r>
            <a:r>
              <a:rPr lang="zh-CN" altLang="en-US" dirty="0" smtClean="0">
                <a:solidFill>
                  <a:srgbClr val="0000FF"/>
                </a:solidFill>
                <a:latin typeface="宋体" pitchFamily="2" charset="-122"/>
              </a:rPr>
              <a:t>方法</a:t>
            </a:r>
            <a:r>
              <a:rPr lang="zh-CN" altLang="en-US" dirty="0" smtClean="0">
                <a:latin typeface="宋体" pitchFamily="2" charset="-122"/>
              </a:rPr>
              <a:t>。</a:t>
            </a:r>
            <a:r>
              <a:rPr lang="zh-CN" altLang="en-US" dirty="0" smtClean="0"/>
              <a:t> </a:t>
            </a:r>
          </a:p>
        </p:txBody>
      </p:sp>
      <p:sp>
        <p:nvSpPr>
          <p:cNvPr id="4" name="灯片编号占位符 5"/>
          <p:cNvSpPr>
            <a:spLocks noGrp="1"/>
          </p:cNvSpPr>
          <p:nvPr>
            <p:ph type="sldNum" sz="quarter" idx="12"/>
          </p:nvPr>
        </p:nvSpPr>
        <p:spPr/>
        <p:txBody>
          <a:bodyPr/>
          <a:lstStyle/>
          <a:p>
            <a:pPr>
              <a:defRPr/>
            </a:pPr>
            <a:fld id="{6FDECAAA-B20A-4CDE-991B-170723DCA609}" type="slidenum">
              <a:rPr lang="en-US" altLang="zh-CN"/>
              <a:pPr>
                <a:defRPr/>
              </a:pPr>
              <a:t>51</a:t>
            </a:fld>
            <a:endParaRPr lang="en-US" altLang="zh-CN"/>
          </a:p>
        </p:txBody>
      </p:sp>
    </p:spTree>
    <p:extLst>
      <p:ext uri="{BB962C8B-B14F-4D97-AF65-F5344CB8AC3E}">
        <p14:creationId xmlns:p14="http://schemas.microsoft.com/office/powerpoint/2010/main" val="82476711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lstStyle/>
          <a:p>
            <a:pPr eaLnBrk="1" hangingPunct="1"/>
            <a:r>
              <a:rPr lang="en-US" altLang="zh-CN" smtClean="0"/>
              <a:t>1</a:t>
            </a:r>
            <a:r>
              <a:rPr lang="zh-CN" altLang="en-US" smtClean="0">
                <a:latin typeface="宋体" pitchFamily="2" charset="-122"/>
              </a:rPr>
              <a:t>．</a:t>
            </a:r>
            <a:r>
              <a:rPr lang="zh-CN" altLang="en-US" smtClean="0">
                <a:latin typeface="黑体" pitchFamily="2" charset="-122"/>
              </a:rPr>
              <a:t>线性检索法</a:t>
            </a:r>
            <a:r>
              <a:rPr lang="en-US" altLang="zh-CN" smtClean="0">
                <a:latin typeface="黑体" pitchFamily="2" charset="-122"/>
              </a:rPr>
              <a:t>(</a:t>
            </a:r>
            <a:r>
              <a:rPr lang="zh-CN" altLang="en-US" smtClean="0">
                <a:latin typeface="黑体" pitchFamily="2" charset="-122"/>
              </a:rPr>
              <a:t>顺序检索法</a:t>
            </a:r>
            <a:r>
              <a:rPr lang="en-US" altLang="zh-CN" smtClean="0">
                <a:latin typeface="黑体" pitchFamily="2" charset="-122"/>
              </a:rPr>
              <a:t>)</a:t>
            </a:r>
            <a:r>
              <a:rPr lang="en-US" altLang="zh-CN" smtClean="0"/>
              <a:t> </a:t>
            </a:r>
          </a:p>
        </p:txBody>
      </p:sp>
      <p:sp>
        <p:nvSpPr>
          <p:cNvPr id="492547" name="Rectangle 3"/>
          <p:cNvSpPr>
            <a:spLocks noGrp="1" noChangeArrowheads="1"/>
          </p:cNvSpPr>
          <p:nvPr>
            <p:ph idx="1"/>
          </p:nvPr>
        </p:nvSpPr>
        <p:spPr/>
        <p:txBody>
          <a:bodyPr/>
          <a:lstStyle/>
          <a:p>
            <a:pPr eaLnBrk="1" hangingPunct="1">
              <a:buFont typeface="Wingdings" pitchFamily="2" charset="2"/>
              <a:buChar char="u"/>
            </a:pPr>
            <a:r>
              <a:rPr lang="zh-CN" altLang="en-US" dirty="0" smtClean="0">
                <a:latin typeface="宋体" pitchFamily="2" charset="-122"/>
              </a:rPr>
              <a:t>对单级目录：根据用户提供的文件名，用顺序查找法直接从文件目录中找到指定文件的目录项。</a:t>
            </a:r>
            <a:r>
              <a:rPr lang="zh-CN" altLang="en-US" dirty="0" smtClean="0"/>
              <a:t> </a:t>
            </a:r>
          </a:p>
          <a:p>
            <a:pPr eaLnBrk="1" hangingPunct="1">
              <a:buFont typeface="Wingdings" pitchFamily="2" charset="2"/>
              <a:buChar char="u"/>
            </a:pPr>
            <a:r>
              <a:rPr lang="zh-CN" altLang="en-US" dirty="0" smtClean="0">
                <a:latin typeface="宋体" pitchFamily="2" charset="-122"/>
              </a:rPr>
              <a:t>对树型目录：须对多级目录进行查找。用下面的例子说明。</a:t>
            </a:r>
            <a:r>
              <a:rPr lang="zh-CN" altLang="en-US" dirty="0" smtClean="0"/>
              <a:t> </a:t>
            </a:r>
          </a:p>
          <a:p>
            <a:pPr eaLnBrk="1" hangingPunct="1">
              <a:buFont typeface="Wingdings" pitchFamily="2" charset="2"/>
              <a:buNone/>
            </a:pPr>
            <a:r>
              <a:rPr lang="en-US" altLang="zh-CN" dirty="0" smtClean="0">
                <a:latin typeface="宋体" pitchFamily="2" charset="-122"/>
              </a:rPr>
              <a:t>【</a:t>
            </a:r>
            <a:r>
              <a:rPr lang="zh-CN" altLang="en-US" dirty="0" smtClean="0">
                <a:latin typeface="宋体" pitchFamily="2" charset="-122"/>
              </a:rPr>
              <a:t>例</a:t>
            </a:r>
            <a:r>
              <a:rPr lang="en-US" altLang="zh-CN" dirty="0" smtClean="0">
                <a:latin typeface="宋体" pitchFamily="2" charset="-122"/>
              </a:rPr>
              <a:t>】</a:t>
            </a:r>
            <a:r>
              <a:rPr lang="zh-CN" altLang="en-US" dirty="0" smtClean="0">
                <a:latin typeface="宋体" pitchFamily="2" charset="-122"/>
              </a:rPr>
              <a:t>假定用户提供的文件路径名是</a:t>
            </a:r>
            <a:r>
              <a:rPr lang="en-US" altLang="zh-CN" dirty="0" smtClean="0"/>
              <a:t>/</a:t>
            </a:r>
            <a:r>
              <a:rPr lang="en-US" altLang="zh-CN" dirty="0" err="1" smtClean="0"/>
              <a:t>usr</a:t>
            </a:r>
            <a:r>
              <a:rPr lang="en-US" altLang="zh-CN" dirty="0" smtClean="0"/>
              <a:t>/</a:t>
            </a:r>
            <a:r>
              <a:rPr lang="en-US" altLang="zh-CN" dirty="0" err="1" smtClean="0"/>
              <a:t>ast</a:t>
            </a:r>
            <a:r>
              <a:rPr lang="en-US" altLang="zh-CN" dirty="0" smtClean="0"/>
              <a:t>/</a:t>
            </a:r>
            <a:r>
              <a:rPr lang="en-US" altLang="zh-CN" dirty="0" err="1" smtClean="0"/>
              <a:t>mbox</a:t>
            </a:r>
            <a:r>
              <a:rPr lang="zh-CN" altLang="en-US" dirty="0" smtClean="0">
                <a:latin typeface="宋体" pitchFamily="2" charset="-122"/>
              </a:rPr>
              <a:t>，系统的目录项采用索引结点。则其查找过程如下图所示。</a:t>
            </a:r>
            <a:r>
              <a:rPr lang="zh-CN" altLang="en-US" dirty="0" smtClean="0"/>
              <a:t> </a:t>
            </a:r>
          </a:p>
        </p:txBody>
      </p:sp>
      <p:sp>
        <p:nvSpPr>
          <p:cNvPr id="4" name="灯片编号占位符 5"/>
          <p:cNvSpPr>
            <a:spLocks noGrp="1"/>
          </p:cNvSpPr>
          <p:nvPr>
            <p:ph type="sldNum" sz="quarter" idx="12"/>
          </p:nvPr>
        </p:nvSpPr>
        <p:spPr/>
        <p:txBody>
          <a:bodyPr/>
          <a:lstStyle/>
          <a:p>
            <a:pPr>
              <a:defRPr/>
            </a:pPr>
            <a:fld id="{D7E5A58F-0A79-4EC2-A98F-3F3297833FBA}" type="slidenum">
              <a:rPr lang="en-US" altLang="zh-CN"/>
              <a:pPr>
                <a:defRPr/>
              </a:pPr>
              <a:t>52</a:t>
            </a:fld>
            <a:endParaRPr lang="en-US" altLang="zh-CN"/>
          </a:p>
        </p:txBody>
      </p:sp>
    </p:spTree>
    <p:extLst>
      <p:ext uri="{BB962C8B-B14F-4D97-AF65-F5344CB8AC3E}">
        <p14:creationId xmlns:p14="http://schemas.microsoft.com/office/powerpoint/2010/main" val="153974956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pPr>
              <a:defRPr/>
            </a:pPr>
            <a:fld id="{C3731876-E4C8-4F3A-A146-62A4F39C1244}" type="slidenum">
              <a:rPr lang="en-US" altLang="zh-CN"/>
              <a:pPr>
                <a:defRPr/>
              </a:pPr>
              <a:t>53</a:t>
            </a:fld>
            <a:endParaRPr lang="en-US" altLang="zh-CN"/>
          </a:p>
        </p:txBody>
      </p:sp>
      <p:sp>
        <p:nvSpPr>
          <p:cNvPr id="387075" name="Rectangle 2"/>
          <p:cNvSpPr>
            <a:spLocks noChangeArrowheads="1"/>
          </p:cNvSpPr>
          <p:nvPr/>
        </p:nvSpPr>
        <p:spPr bwMode="auto">
          <a:xfrm>
            <a:off x="2057400" y="2371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pic>
        <p:nvPicPr>
          <p:cNvPr id="387076" name="Picture 3" descr="OS图6-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52425"/>
            <a:ext cx="8550275"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7077" name="AutoShape 4"/>
          <p:cNvSpPr>
            <a:spLocks noChangeArrowheads="1"/>
          </p:cNvSpPr>
          <p:nvPr/>
        </p:nvSpPr>
        <p:spPr bwMode="auto">
          <a:xfrm>
            <a:off x="3200400" y="3545417"/>
            <a:ext cx="3429000" cy="990600"/>
          </a:xfrm>
          <a:prstGeom prst="wedgeRectCallout">
            <a:avLst>
              <a:gd name="adj1" fmla="val 60756"/>
              <a:gd name="adj2" fmla="val -162804"/>
            </a:avLst>
          </a:prstGeom>
          <a:solidFill>
            <a:schemeClr val="accent6">
              <a:lumMod val="60000"/>
              <a:lumOff val="40000"/>
            </a:schemeClr>
          </a:solidFill>
          <a:ln w="9525">
            <a:solidFill>
              <a:schemeClr val="tx1"/>
            </a:solidFill>
            <a:miter lim="800000"/>
            <a:headEnd/>
            <a:tailEnd/>
          </a:ln>
          <a:effectLst/>
          <a:extLst/>
        </p:spPr>
        <p:txBody>
          <a:bodyPr/>
          <a:lstStyle/>
          <a:p>
            <a:pPr fontAlgn="base">
              <a:spcBef>
                <a:spcPct val="0"/>
              </a:spcBef>
              <a:spcAft>
                <a:spcPct val="0"/>
              </a:spcAft>
            </a:pPr>
            <a:r>
              <a:rPr kumimoji="1" lang="en-US" altLang="zh-CN" sz="2000" b="1" dirty="0">
                <a:solidFill>
                  <a:srgbClr val="000000"/>
                </a:solidFill>
              </a:rPr>
              <a:t>60</a:t>
            </a:r>
            <a:r>
              <a:rPr kumimoji="1" lang="zh-CN" altLang="en-US" sz="2000" b="1" dirty="0">
                <a:solidFill>
                  <a:srgbClr val="000000"/>
                </a:solidFill>
                <a:latin typeface="Times New Roman" pitchFamily="18" charset="0"/>
              </a:rPr>
              <a:t>号索引结点中存放了指定文件</a:t>
            </a:r>
            <a:r>
              <a:rPr kumimoji="1" lang="en-US" altLang="zh-CN" sz="2000" b="1" dirty="0" err="1">
                <a:solidFill>
                  <a:srgbClr val="000000"/>
                </a:solidFill>
                <a:latin typeface="Times New Roman" pitchFamily="18" charset="0"/>
              </a:rPr>
              <a:t>mbox</a:t>
            </a:r>
            <a:r>
              <a:rPr kumimoji="1" lang="zh-CN" altLang="en-US" sz="2000" b="1" dirty="0">
                <a:solidFill>
                  <a:srgbClr val="000000"/>
                </a:solidFill>
                <a:latin typeface="Times New Roman" pitchFamily="18" charset="0"/>
              </a:rPr>
              <a:t>的物理地址。目录查询到此结束。</a:t>
            </a:r>
            <a:r>
              <a:rPr kumimoji="1" lang="zh-CN" altLang="en-US" sz="2000" b="1" dirty="0">
                <a:solidFill>
                  <a:srgbClr val="000000"/>
                </a:solidFill>
              </a:rPr>
              <a:t> </a:t>
            </a:r>
          </a:p>
        </p:txBody>
      </p:sp>
      <p:sp>
        <p:nvSpPr>
          <p:cNvPr id="387078" name="Text Box 5"/>
          <p:cNvSpPr txBox="1">
            <a:spLocks noChangeArrowheads="1"/>
          </p:cNvSpPr>
          <p:nvPr/>
        </p:nvSpPr>
        <p:spPr bwMode="auto">
          <a:xfrm>
            <a:off x="2215444" y="4532489"/>
            <a:ext cx="4495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000" b="1" dirty="0" smtClean="0">
                <a:solidFill>
                  <a:srgbClr val="000000"/>
                </a:solidFill>
                <a:ea typeface="黑体" pitchFamily="2" charset="-122"/>
              </a:rPr>
              <a:t>  </a:t>
            </a:r>
            <a:r>
              <a:rPr lang="zh-CN" altLang="en-US" sz="2000" b="1" dirty="0">
                <a:solidFill>
                  <a:srgbClr val="000000"/>
                </a:solidFill>
                <a:ea typeface="黑体" pitchFamily="2" charset="-122"/>
              </a:rPr>
              <a:t>查找</a:t>
            </a:r>
            <a:r>
              <a:rPr lang="en-US" altLang="zh-CN" sz="2000" b="1" dirty="0">
                <a:solidFill>
                  <a:srgbClr val="000000"/>
                </a:solidFill>
                <a:ea typeface="黑体" pitchFamily="2" charset="-122"/>
              </a:rPr>
              <a:t>/</a:t>
            </a:r>
            <a:r>
              <a:rPr lang="en-US" altLang="zh-CN" sz="2000" b="1" dirty="0" err="1">
                <a:solidFill>
                  <a:srgbClr val="000000"/>
                </a:solidFill>
                <a:ea typeface="黑体" pitchFamily="2" charset="-122"/>
              </a:rPr>
              <a:t>usr</a:t>
            </a:r>
            <a:r>
              <a:rPr lang="en-US" altLang="zh-CN" sz="2000" b="1" dirty="0">
                <a:solidFill>
                  <a:srgbClr val="000000"/>
                </a:solidFill>
                <a:ea typeface="黑体" pitchFamily="2" charset="-122"/>
              </a:rPr>
              <a:t>/</a:t>
            </a:r>
            <a:r>
              <a:rPr lang="en-US" altLang="zh-CN" sz="2000" b="1" dirty="0" err="1">
                <a:solidFill>
                  <a:srgbClr val="000000"/>
                </a:solidFill>
                <a:ea typeface="黑体" pitchFamily="2" charset="-122"/>
              </a:rPr>
              <a:t>ast</a:t>
            </a:r>
            <a:r>
              <a:rPr lang="en-US" altLang="zh-CN" sz="2000" b="1" dirty="0">
                <a:solidFill>
                  <a:srgbClr val="000000"/>
                </a:solidFill>
                <a:ea typeface="黑体" pitchFamily="2" charset="-122"/>
              </a:rPr>
              <a:t>/</a:t>
            </a:r>
            <a:r>
              <a:rPr lang="en-US" altLang="zh-CN" sz="2000" b="1" dirty="0" err="1">
                <a:solidFill>
                  <a:srgbClr val="000000"/>
                </a:solidFill>
                <a:ea typeface="黑体" pitchFamily="2" charset="-122"/>
              </a:rPr>
              <a:t>mbox</a:t>
            </a:r>
            <a:r>
              <a:rPr lang="zh-CN" altLang="en-US" sz="2000" b="1" dirty="0">
                <a:solidFill>
                  <a:srgbClr val="000000"/>
                </a:solidFill>
                <a:ea typeface="黑体" pitchFamily="2" charset="-122"/>
              </a:rPr>
              <a:t>的步骤</a:t>
            </a:r>
          </a:p>
        </p:txBody>
      </p:sp>
      <p:sp>
        <p:nvSpPr>
          <p:cNvPr id="493574" name="Text Box 6"/>
          <p:cNvSpPr txBox="1">
            <a:spLocks noChangeArrowheads="1"/>
          </p:cNvSpPr>
          <p:nvPr/>
        </p:nvSpPr>
        <p:spPr bwMode="auto">
          <a:xfrm>
            <a:off x="683568" y="5559778"/>
            <a:ext cx="7012632" cy="830997"/>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dirty="0">
                <a:solidFill>
                  <a:srgbClr val="000000"/>
                </a:solidFill>
                <a:latin typeface="黑体" pitchFamily="2" charset="-122"/>
                <a:ea typeface="黑体" pitchFamily="2" charset="-122"/>
              </a:rPr>
              <a:t>如果在顺序查询中，发现有文件分量名未找到，则应停止查找，并返回</a:t>
            </a:r>
            <a:r>
              <a:rPr lang="zh-CN" altLang="en-US" dirty="0">
                <a:solidFill>
                  <a:srgbClr val="000000"/>
                </a:solidFill>
                <a:latin typeface="Times New Roman" pitchFamily="18" charset="0"/>
                <a:ea typeface="黑体" pitchFamily="2" charset="-122"/>
              </a:rPr>
              <a:t>“</a:t>
            </a:r>
            <a:r>
              <a:rPr lang="zh-CN" altLang="en-US" dirty="0">
                <a:solidFill>
                  <a:srgbClr val="000000"/>
                </a:solidFill>
                <a:latin typeface="黑体" pitchFamily="2" charset="-122"/>
                <a:ea typeface="黑体" pitchFamily="2" charset="-122"/>
              </a:rPr>
              <a:t>文件未找到</a:t>
            </a:r>
            <a:r>
              <a:rPr lang="zh-CN" altLang="en-US" dirty="0">
                <a:solidFill>
                  <a:srgbClr val="000000"/>
                </a:solidFill>
                <a:latin typeface="Times New Roman" pitchFamily="18" charset="0"/>
                <a:ea typeface="黑体" pitchFamily="2" charset="-122"/>
              </a:rPr>
              <a:t>”</a:t>
            </a:r>
            <a:r>
              <a:rPr lang="zh-CN" altLang="en-US" dirty="0">
                <a:solidFill>
                  <a:srgbClr val="000000"/>
                </a:solidFill>
                <a:latin typeface="黑体" pitchFamily="2" charset="-122"/>
                <a:ea typeface="黑体" pitchFamily="2" charset="-122"/>
              </a:rPr>
              <a:t>信息。 </a:t>
            </a:r>
          </a:p>
        </p:txBody>
      </p:sp>
    </p:spTree>
    <p:extLst>
      <p:ext uri="{BB962C8B-B14F-4D97-AF65-F5344CB8AC3E}">
        <p14:creationId xmlns:p14="http://schemas.microsoft.com/office/powerpoint/2010/main" val="33363653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93574"/>
                                        </p:tgtEl>
                                        <p:attrNameLst>
                                          <p:attrName>style.visibility</p:attrName>
                                        </p:attrNameLst>
                                      </p:cBhvr>
                                      <p:to>
                                        <p:strVal val="visible"/>
                                      </p:to>
                                    </p:set>
                                    <p:animEffect transition="in" filter="dissolve">
                                      <p:cBhvr>
                                        <p:cTn id="7" dur="500"/>
                                        <p:tgtEl>
                                          <p:spTgt spid="4935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3574" grpId="0" animBg="1"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p:txBody>
          <a:bodyPr/>
          <a:lstStyle/>
          <a:p>
            <a:pPr eaLnBrk="1" hangingPunct="1"/>
            <a:r>
              <a:rPr lang="en-US" altLang="zh-CN" smtClean="0"/>
              <a:t>2</a:t>
            </a:r>
            <a:r>
              <a:rPr lang="zh-CN" altLang="en-US" smtClean="0">
                <a:latin typeface="宋体" pitchFamily="2" charset="-122"/>
              </a:rPr>
              <a:t>．</a:t>
            </a:r>
            <a:r>
              <a:rPr lang="zh-CN" altLang="en-US" smtClean="0">
                <a:latin typeface="黑体" pitchFamily="2" charset="-122"/>
              </a:rPr>
              <a:t>文件检索</a:t>
            </a:r>
            <a:r>
              <a:rPr lang="en-US" altLang="zh-CN" smtClean="0">
                <a:latin typeface="Times New Roman" pitchFamily="18" charset="0"/>
              </a:rPr>
              <a:t>——</a:t>
            </a:r>
            <a:r>
              <a:rPr lang="en-US" altLang="zh-CN" smtClean="0"/>
              <a:t>Hash</a:t>
            </a:r>
            <a:r>
              <a:rPr lang="zh-CN" altLang="en-US" smtClean="0">
                <a:latin typeface="黑体" pitchFamily="2" charset="-122"/>
              </a:rPr>
              <a:t>方法</a:t>
            </a:r>
            <a:r>
              <a:rPr lang="zh-CN" altLang="en-US" smtClean="0"/>
              <a:t> </a:t>
            </a:r>
          </a:p>
        </p:txBody>
      </p:sp>
      <p:sp>
        <p:nvSpPr>
          <p:cNvPr id="494595" name="Rectangle 3"/>
          <p:cNvSpPr>
            <a:spLocks noGrp="1" noChangeArrowheads="1"/>
          </p:cNvSpPr>
          <p:nvPr>
            <p:ph idx="1"/>
          </p:nvPr>
        </p:nvSpPr>
        <p:spPr>
          <a:xfrm>
            <a:off x="467544" y="1628800"/>
            <a:ext cx="8363272" cy="4686320"/>
          </a:xfrm>
        </p:spPr>
        <p:txBody>
          <a:bodyPr>
            <a:normAutofit/>
          </a:bodyPr>
          <a:lstStyle/>
          <a:p>
            <a:pPr eaLnBrk="1" hangingPunct="1">
              <a:lnSpc>
                <a:spcPct val="90000"/>
              </a:lnSpc>
              <a:buFont typeface="Wingdings" pitchFamily="2" charset="2"/>
              <a:buChar char="u"/>
            </a:pPr>
            <a:r>
              <a:rPr lang="zh-CN" altLang="en-US" dirty="0" smtClean="0">
                <a:latin typeface="宋体" pitchFamily="2" charset="-122"/>
              </a:rPr>
              <a:t>针对</a:t>
            </a:r>
            <a:r>
              <a:rPr lang="en-US" altLang="zh-CN" dirty="0" smtClean="0"/>
              <a:t>Hash</a:t>
            </a:r>
            <a:r>
              <a:rPr lang="zh-CN" altLang="en-US" dirty="0" smtClean="0">
                <a:latin typeface="宋体" pitchFamily="2" charset="-122"/>
              </a:rPr>
              <a:t>文件的目录查找方法。</a:t>
            </a:r>
            <a:r>
              <a:rPr lang="zh-CN" altLang="en-US" dirty="0" smtClean="0"/>
              <a:t> </a:t>
            </a:r>
          </a:p>
          <a:p>
            <a:pPr eaLnBrk="1" hangingPunct="1">
              <a:lnSpc>
                <a:spcPct val="90000"/>
              </a:lnSpc>
              <a:buFont typeface="Wingdings" pitchFamily="2" charset="2"/>
              <a:buChar char="u"/>
            </a:pPr>
            <a:r>
              <a:rPr lang="zh-CN" altLang="en-US" dirty="0" smtClean="0"/>
              <a:t>建立一张</a:t>
            </a:r>
            <a:r>
              <a:rPr lang="en-US" altLang="zh-CN" dirty="0" smtClean="0"/>
              <a:t>Hash</a:t>
            </a:r>
            <a:r>
              <a:rPr lang="zh-CN" altLang="en-US" dirty="0" smtClean="0"/>
              <a:t>索引文件目录，利用</a:t>
            </a:r>
            <a:r>
              <a:rPr lang="en-US" altLang="zh-CN" dirty="0" smtClean="0"/>
              <a:t>Hash</a:t>
            </a:r>
            <a:r>
              <a:rPr lang="zh-CN" altLang="en-US" dirty="0" smtClean="0"/>
              <a:t>方法进行查询，即系统利用用户提供的文件名并将它转变为文件目录的索引值，再利用该索引值到目录中去查找，将显著地提高检索速度。</a:t>
            </a:r>
          </a:p>
          <a:p>
            <a:pPr eaLnBrk="1" hangingPunct="1">
              <a:lnSpc>
                <a:spcPct val="90000"/>
              </a:lnSpc>
              <a:buFont typeface="Wingdings" pitchFamily="2" charset="2"/>
              <a:buChar char="u"/>
            </a:pPr>
            <a:r>
              <a:rPr lang="zh-CN" altLang="en-US" dirty="0" smtClean="0">
                <a:latin typeface="宋体" pitchFamily="2" charset="-122"/>
              </a:rPr>
              <a:t>使用通配符</a:t>
            </a:r>
            <a:r>
              <a:rPr lang="zh-CN" altLang="en-US" dirty="0" smtClean="0">
                <a:latin typeface="Times New Roman" pitchFamily="18" charset="0"/>
              </a:rPr>
              <a:t>“</a:t>
            </a:r>
            <a:r>
              <a:rPr lang="zh-CN" altLang="en-US" dirty="0" smtClean="0"/>
              <a:t>*</a:t>
            </a:r>
            <a:r>
              <a:rPr lang="zh-CN" altLang="en-US" dirty="0" smtClean="0">
                <a:latin typeface="Times New Roman" pitchFamily="18" charset="0"/>
              </a:rPr>
              <a:t>”</a:t>
            </a:r>
            <a:r>
              <a:rPr lang="zh-CN" altLang="en-US" dirty="0" smtClean="0">
                <a:latin typeface="宋体" pitchFamily="2" charset="-122"/>
              </a:rPr>
              <a:t>或</a:t>
            </a:r>
            <a:r>
              <a:rPr lang="zh-CN" altLang="en-US" dirty="0" smtClean="0">
                <a:latin typeface="Times New Roman" pitchFamily="18" charset="0"/>
              </a:rPr>
              <a:t>“</a:t>
            </a:r>
            <a:r>
              <a:rPr lang="zh-CN" altLang="en-US" dirty="0" smtClean="0">
                <a:latin typeface="宋体" pitchFamily="2" charset="-122"/>
              </a:rPr>
              <a:t>？</a:t>
            </a:r>
            <a:r>
              <a:rPr lang="zh-CN" altLang="en-US" dirty="0" smtClean="0">
                <a:latin typeface="Times New Roman" pitchFamily="18" charset="0"/>
              </a:rPr>
              <a:t>”</a:t>
            </a:r>
            <a:r>
              <a:rPr lang="zh-CN" altLang="en-US" dirty="0" smtClean="0">
                <a:latin typeface="宋体" pitchFamily="2" charset="-122"/>
              </a:rPr>
              <a:t>时，不能用</a:t>
            </a:r>
            <a:r>
              <a:rPr lang="en-US" altLang="zh-CN" dirty="0" smtClean="0"/>
              <a:t>Hash</a:t>
            </a:r>
            <a:r>
              <a:rPr lang="zh-CN" altLang="en-US" dirty="0" smtClean="0">
                <a:latin typeface="宋体" pitchFamily="2" charset="-122"/>
              </a:rPr>
              <a:t>法查找。</a:t>
            </a:r>
            <a:r>
              <a:rPr lang="zh-CN" altLang="en-US" dirty="0" smtClean="0"/>
              <a:t> </a:t>
            </a:r>
          </a:p>
        </p:txBody>
      </p:sp>
      <p:sp>
        <p:nvSpPr>
          <p:cNvPr id="6" name="灯片编号占位符 5"/>
          <p:cNvSpPr>
            <a:spLocks noGrp="1"/>
          </p:cNvSpPr>
          <p:nvPr>
            <p:ph type="sldNum" sz="quarter" idx="12"/>
          </p:nvPr>
        </p:nvSpPr>
        <p:spPr/>
        <p:txBody>
          <a:bodyPr/>
          <a:lstStyle/>
          <a:p>
            <a:pPr>
              <a:defRPr/>
            </a:pPr>
            <a:fld id="{7DE1D33B-92D0-462E-8BDF-00ED0316F036}" type="slidenum">
              <a:rPr lang="en-US" altLang="zh-CN"/>
              <a:pPr>
                <a:defRPr/>
              </a:pPr>
              <a:t>54</a:t>
            </a:fld>
            <a:endParaRPr lang="en-US" altLang="zh-CN"/>
          </a:p>
        </p:txBody>
      </p:sp>
    </p:spTree>
    <p:extLst>
      <p:ext uri="{BB962C8B-B14F-4D97-AF65-F5344CB8AC3E}">
        <p14:creationId xmlns:p14="http://schemas.microsoft.com/office/powerpoint/2010/main" val="39250339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p:txBody>
          <a:bodyPr/>
          <a:lstStyle/>
          <a:p>
            <a:pPr eaLnBrk="1" hangingPunct="1"/>
            <a:r>
              <a:rPr lang="en-US" altLang="zh-CN" smtClean="0"/>
              <a:t>2</a:t>
            </a:r>
            <a:r>
              <a:rPr lang="zh-CN" altLang="en-US" smtClean="0">
                <a:latin typeface="宋体" pitchFamily="2" charset="-122"/>
              </a:rPr>
              <a:t>．</a:t>
            </a:r>
            <a:r>
              <a:rPr lang="zh-CN" altLang="en-US" smtClean="0">
                <a:latin typeface="黑体" pitchFamily="2" charset="-122"/>
              </a:rPr>
              <a:t>文件检索</a:t>
            </a:r>
            <a:r>
              <a:rPr lang="en-US" altLang="zh-CN" smtClean="0">
                <a:latin typeface="Times New Roman" pitchFamily="18" charset="0"/>
              </a:rPr>
              <a:t>——</a:t>
            </a:r>
            <a:r>
              <a:rPr lang="en-US" altLang="zh-CN" smtClean="0"/>
              <a:t>Hash</a:t>
            </a:r>
            <a:r>
              <a:rPr lang="zh-CN" altLang="en-US" smtClean="0">
                <a:latin typeface="黑体" pitchFamily="2" charset="-122"/>
              </a:rPr>
              <a:t>方法</a:t>
            </a:r>
            <a:r>
              <a:rPr lang="zh-CN" altLang="en-US" smtClean="0"/>
              <a:t> </a:t>
            </a:r>
          </a:p>
        </p:txBody>
      </p:sp>
      <p:sp>
        <p:nvSpPr>
          <p:cNvPr id="494595" name="Rectangle 3"/>
          <p:cNvSpPr>
            <a:spLocks noGrp="1" noChangeArrowheads="1"/>
          </p:cNvSpPr>
          <p:nvPr>
            <p:ph idx="1"/>
          </p:nvPr>
        </p:nvSpPr>
        <p:spPr>
          <a:xfrm>
            <a:off x="430741" y="1844824"/>
            <a:ext cx="8229600" cy="4686320"/>
          </a:xfrm>
        </p:spPr>
        <p:txBody>
          <a:bodyPr>
            <a:normAutofit/>
          </a:bodyPr>
          <a:lstStyle/>
          <a:p>
            <a:pPr marL="0" indent="0" eaLnBrk="1" hangingPunct="1">
              <a:lnSpc>
                <a:spcPct val="90000"/>
              </a:lnSpc>
              <a:buNone/>
            </a:pPr>
            <a:r>
              <a:rPr lang="zh-CN" altLang="en-US" dirty="0" smtClean="0"/>
              <a:t>处理</a:t>
            </a:r>
            <a:r>
              <a:rPr lang="zh-CN" altLang="en-US" dirty="0" smtClean="0">
                <a:latin typeface="Times New Roman" pitchFamily="18" charset="0"/>
              </a:rPr>
              <a:t>“</a:t>
            </a:r>
            <a:r>
              <a:rPr lang="zh-CN" altLang="en-US" dirty="0" smtClean="0"/>
              <a:t>冲突</a:t>
            </a:r>
            <a:r>
              <a:rPr lang="zh-CN" altLang="en-US" dirty="0" smtClean="0">
                <a:latin typeface="Times New Roman" pitchFamily="18" charset="0"/>
              </a:rPr>
              <a:t>”</a:t>
            </a:r>
            <a:r>
              <a:rPr lang="zh-CN" altLang="en-US" dirty="0" smtClean="0"/>
              <a:t>的规则：</a:t>
            </a:r>
          </a:p>
          <a:p>
            <a:pPr lvl="1" eaLnBrk="1" hangingPunct="1">
              <a:lnSpc>
                <a:spcPct val="90000"/>
              </a:lnSpc>
              <a:buFont typeface="Wingdings" pitchFamily="2" charset="2"/>
              <a:buChar char="u"/>
            </a:pPr>
            <a:r>
              <a:rPr lang="zh-CN" altLang="en-US" sz="2400" dirty="0" smtClean="0"/>
              <a:t>⑴用</a:t>
            </a:r>
            <a:r>
              <a:rPr lang="en-US" altLang="zh-CN" sz="2400" dirty="0" smtClean="0"/>
              <a:t>Hash</a:t>
            </a:r>
            <a:r>
              <a:rPr lang="zh-CN" altLang="en-US" sz="2400" dirty="0" smtClean="0"/>
              <a:t>法查找目录时，若相应的目录项是空的，则表示系统中无此文件；</a:t>
            </a:r>
          </a:p>
          <a:p>
            <a:pPr lvl="1" eaLnBrk="1" hangingPunct="1">
              <a:lnSpc>
                <a:spcPct val="90000"/>
              </a:lnSpc>
              <a:buFont typeface="Wingdings" pitchFamily="2" charset="2"/>
              <a:buChar char="u"/>
            </a:pPr>
            <a:r>
              <a:rPr lang="zh-CN" altLang="en-US" sz="2400" dirty="0" smtClean="0"/>
              <a:t>⑵若目录项中的文件名与指定文件名匹配，则表示已找到该文件，故可从中找到该文件的物理地址；</a:t>
            </a:r>
          </a:p>
          <a:p>
            <a:pPr lvl="1" eaLnBrk="1" hangingPunct="1">
              <a:lnSpc>
                <a:spcPct val="90000"/>
              </a:lnSpc>
              <a:buFont typeface="Wingdings" pitchFamily="2" charset="2"/>
              <a:buChar char="u"/>
            </a:pPr>
            <a:r>
              <a:rPr lang="zh-CN" altLang="en-US" sz="2400" dirty="0" smtClean="0"/>
              <a:t>⑶若目录项中的文件名与指定文件名不匹配，则发生了</a:t>
            </a:r>
            <a:r>
              <a:rPr lang="zh-CN" altLang="en-US" sz="2400" dirty="0" smtClean="0">
                <a:latin typeface="Times New Roman" pitchFamily="18" charset="0"/>
              </a:rPr>
              <a:t>“</a:t>
            </a:r>
            <a:r>
              <a:rPr lang="zh-CN" altLang="en-US" sz="2400" dirty="0" smtClean="0"/>
              <a:t>冲突</a:t>
            </a:r>
            <a:r>
              <a:rPr lang="zh-CN" altLang="en-US" sz="2400" dirty="0" smtClean="0">
                <a:latin typeface="Times New Roman" pitchFamily="18" charset="0"/>
              </a:rPr>
              <a:t>”</a:t>
            </a:r>
            <a:r>
              <a:rPr lang="zh-CN" altLang="en-US" sz="2400" dirty="0" smtClean="0"/>
              <a:t>，此时须将其</a:t>
            </a:r>
            <a:r>
              <a:rPr lang="en-US" altLang="zh-CN" sz="2400" dirty="0" smtClean="0"/>
              <a:t>Hash</a:t>
            </a:r>
            <a:r>
              <a:rPr lang="zh-CN" altLang="en-US" sz="2400" dirty="0" smtClean="0"/>
              <a:t>值再加上一个常数（应与目录长度值互质），形成新的索引值。再返回第一步重新开始查找。</a:t>
            </a:r>
          </a:p>
          <a:p>
            <a:pPr lvl="1" eaLnBrk="1" hangingPunct="1">
              <a:lnSpc>
                <a:spcPct val="90000"/>
              </a:lnSpc>
              <a:buFont typeface="Wingdings" pitchFamily="2" charset="2"/>
              <a:buChar char="u"/>
            </a:pPr>
            <a:r>
              <a:rPr lang="en-US" altLang="zh-CN" sz="2400" dirty="0" smtClean="0"/>
              <a:t>d</a:t>
            </a:r>
            <a:r>
              <a:rPr lang="en-US" altLang="zh-CN" sz="2400" baseline="-10000" dirty="0" smtClean="0"/>
              <a:t>i</a:t>
            </a:r>
            <a:r>
              <a:rPr lang="en-US" altLang="zh-CN" sz="2400" dirty="0" smtClean="0"/>
              <a:t>=(d</a:t>
            </a:r>
            <a:r>
              <a:rPr lang="en-US" altLang="zh-CN" sz="2400" baseline="-10000" dirty="0" smtClean="0"/>
              <a:t>i-1</a:t>
            </a:r>
            <a:r>
              <a:rPr lang="en-US" altLang="zh-CN" sz="2400" dirty="0" smtClean="0"/>
              <a:t>+p)%m  (p</a:t>
            </a:r>
            <a:r>
              <a:rPr lang="zh-CN" altLang="en-US" sz="2400" dirty="0" smtClean="0"/>
              <a:t>与</a:t>
            </a:r>
            <a:r>
              <a:rPr lang="en-US" altLang="zh-CN" sz="2400" dirty="0" smtClean="0"/>
              <a:t>m</a:t>
            </a:r>
            <a:r>
              <a:rPr lang="zh-CN" altLang="en-US" sz="2400" dirty="0" smtClean="0"/>
              <a:t>互质，</a:t>
            </a:r>
            <a:r>
              <a:rPr lang="en-US" altLang="zh-CN" sz="2400" dirty="0" smtClean="0"/>
              <a:t>d</a:t>
            </a:r>
            <a:r>
              <a:rPr lang="en-US" altLang="zh-CN" sz="2400" baseline="-10000" dirty="0" smtClean="0"/>
              <a:t>0</a:t>
            </a:r>
            <a:r>
              <a:rPr lang="en-US" altLang="zh-CN" sz="2400" dirty="0" smtClean="0"/>
              <a:t>=H(k)</a:t>
            </a:r>
            <a:r>
              <a:rPr lang="zh-CN" altLang="en-US" sz="2400" dirty="0" smtClean="0"/>
              <a:t>，</a:t>
            </a:r>
            <a:r>
              <a:rPr lang="en-US" altLang="zh-CN" sz="2400" dirty="0" smtClean="0"/>
              <a:t>k</a:t>
            </a:r>
            <a:r>
              <a:rPr lang="zh-CN" altLang="en-US" sz="2400" dirty="0" smtClean="0"/>
              <a:t>为关键值</a:t>
            </a:r>
            <a:r>
              <a:rPr lang="en-US" altLang="zh-CN" sz="2400" dirty="0" smtClean="0"/>
              <a:t>)</a:t>
            </a:r>
          </a:p>
        </p:txBody>
      </p:sp>
      <p:sp>
        <p:nvSpPr>
          <p:cNvPr id="6" name="灯片编号占位符 5"/>
          <p:cNvSpPr>
            <a:spLocks noGrp="1"/>
          </p:cNvSpPr>
          <p:nvPr>
            <p:ph type="sldNum" sz="quarter" idx="12"/>
          </p:nvPr>
        </p:nvSpPr>
        <p:spPr/>
        <p:txBody>
          <a:bodyPr/>
          <a:lstStyle/>
          <a:p>
            <a:pPr>
              <a:defRPr/>
            </a:pPr>
            <a:fld id="{7DE1D33B-92D0-462E-8BDF-00ED0316F036}" type="slidenum">
              <a:rPr lang="en-US" altLang="zh-CN">
                <a:solidFill>
                  <a:srgbClr val="2F2F2F">
                    <a:lumMod val="75000"/>
                    <a:lumOff val="25000"/>
                  </a:srgbClr>
                </a:solidFill>
              </a:rPr>
              <a:pPr>
                <a:defRPr/>
              </a:pPr>
              <a:t>55</a:t>
            </a:fld>
            <a:endParaRPr lang="en-US" altLang="zh-CN">
              <a:solidFill>
                <a:srgbClr val="2F2F2F">
                  <a:lumMod val="75000"/>
                  <a:lumOff val="25000"/>
                </a:srgbClr>
              </a:solidFill>
            </a:endParaRPr>
          </a:p>
        </p:txBody>
      </p:sp>
      <p:sp>
        <p:nvSpPr>
          <p:cNvPr id="494596" name="Text Box 4"/>
          <p:cNvSpPr txBox="1">
            <a:spLocks noChangeArrowheads="1"/>
          </p:cNvSpPr>
          <p:nvPr/>
        </p:nvSpPr>
        <p:spPr bwMode="auto">
          <a:xfrm>
            <a:off x="29104" y="4005064"/>
            <a:ext cx="803275" cy="1676400"/>
          </a:xfrm>
          <a:prstGeom prst="rect">
            <a:avLst/>
          </a:prstGeom>
          <a:solidFill>
            <a:srgbClr val="3333FF"/>
          </a:solidFill>
          <a:ln w="381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18000" tIns="46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FFFF00"/>
                </a:solidFill>
                <a:ea typeface="楷体_GB2312" pitchFamily="49" charset="-122"/>
              </a:rPr>
              <a:t>一种特殊的开放地址法</a:t>
            </a:r>
          </a:p>
        </p:txBody>
      </p:sp>
      <p:sp>
        <p:nvSpPr>
          <p:cNvPr id="494597" name="AutoShape 5"/>
          <p:cNvSpPr>
            <a:spLocks noChangeArrowheads="1"/>
          </p:cNvSpPr>
          <p:nvPr/>
        </p:nvSpPr>
        <p:spPr bwMode="auto">
          <a:xfrm>
            <a:off x="784225" y="5681464"/>
            <a:ext cx="1828800" cy="228600"/>
          </a:xfrm>
          <a:prstGeom prst="curvedUpArrow">
            <a:avLst>
              <a:gd name="adj1" fmla="val 160000"/>
              <a:gd name="adj2" fmla="val 320000"/>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Tree>
    <p:extLst>
      <p:ext uri="{BB962C8B-B14F-4D97-AF65-F5344CB8AC3E}">
        <p14:creationId xmlns:p14="http://schemas.microsoft.com/office/powerpoint/2010/main" val="40893147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94596"/>
                                        </p:tgtEl>
                                        <p:attrNameLst>
                                          <p:attrName>style.visibility</p:attrName>
                                        </p:attrNameLst>
                                      </p:cBhvr>
                                      <p:to>
                                        <p:strVal val="visible"/>
                                      </p:to>
                                    </p:set>
                                    <p:anim calcmode="lin" valueType="num">
                                      <p:cBhvr additive="base">
                                        <p:cTn id="7" dur="500" fill="hold"/>
                                        <p:tgtEl>
                                          <p:spTgt spid="494596"/>
                                        </p:tgtEl>
                                        <p:attrNameLst>
                                          <p:attrName>ppt_x</p:attrName>
                                        </p:attrNameLst>
                                      </p:cBhvr>
                                      <p:tavLst>
                                        <p:tav tm="0">
                                          <p:val>
                                            <p:strVal val="0-#ppt_w/2"/>
                                          </p:val>
                                        </p:tav>
                                        <p:tav tm="100000">
                                          <p:val>
                                            <p:strVal val="#ppt_x"/>
                                          </p:val>
                                        </p:tav>
                                      </p:tavLst>
                                    </p:anim>
                                    <p:anim calcmode="lin" valueType="num">
                                      <p:cBhvr additive="base">
                                        <p:cTn id="8" dur="500" fill="hold"/>
                                        <p:tgtEl>
                                          <p:spTgt spid="494596"/>
                                        </p:tgtEl>
                                        <p:attrNameLst>
                                          <p:attrName>ppt_y</p:attrName>
                                        </p:attrNameLst>
                                      </p:cBhvr>
                                      <p:tavLst>
                                        <p:tav tm="0">
                                          <p:val>
                                            <p:strVal val="#ppt_y"/>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499"/>
                                          </p:stCondLst>
                                        </p:cTn>
                                        <p:tgtEl>
                                          <p:spTgt spid="4945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4596" grpId="0" animBg="1" autoUpdateAnimBg="0"/>
      <p:bldP spid="49459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5" name="Rectangle 2"/>
          <p:cNvSpPr>
            <a:spLocks noGrp="1" noChangeArrowheads="1"/>
          </p:cNvSpPr>
          <p:nvPr>
            <p:ph type="title"/>
          </p:nvPr>
        </p:nvSpPr>
        <p:spPr/>
        <p:txBody>
          <a:bodyPr/>
          <a:lstStyle/>
          <a:p>
            <a:r>
              <a:rPr lang="en-US" altLang="zh-CN" sz="4000" dirty="0"/>
              <a:t>7.4   </a:t>
            </a:r>
            <a:r>
              <a:rPr lang="zh-CN" altLang="en-US" sz="4000" dirty="0">
                <a:latin typeface="黑体" pitchFamily="2" charset="-122"/>
              </a:rPr>
              <a:t>文件共享</a:t>
            </a:r>
            <a:endParaRPr lang="zh-CN" altLang="en-US" sz="4000" dirty="0" smtClean="0"/>
          </a:p>
        </p:txBody>
      </p:sp>
      <p:sp>
        <p:nvSpPr>
          <p:cNvPr id="402436" name="Rectangle 3"/>
          <p:cNvSpPr>
            <a:spLocks noGrp="1" noChangeArrowheads="1"/>
          </p:cNvSpPr>
          <p:nvPr>
            <p:ph idx="1"/>
          </p:nvPr>
        </p:nvSpPr>
        <p:spPr>
          <a:xfrm>
            <a:off x="611560" y="1772816"/>
            <a:ext cx="8229600" cy="4464496"/>
          </a:xfrm>
        </p:spPr>
        <p:txBody>
          <a:bodyPr>
            <a:normAutofit/>
          </a:bodyPr>
          <a:lstStyle/>
          <a:p>
            <a:pPr marL="0" indent="0">
              <a:lnSpc>
                <a:spcPct val="90000"/>
              </a:lnSpc>
              <a:buNone/>
            </a:pPr>
            <a:r>
              <a:rPr lang="en-US" altLang="zh-CN" sz="2800" dirty="0"/>
              <a:t>7.4.1  </a:t>
            </a:r>
            <a:r>
              <a:rPr lang="zh-CN" altLang="en-US" sz="2800" dirty="0"/>
              <a:t>基于有向无循环图实现文件共享</a:t>
            </a:r>
            <a:br>
              <a:rPr lang="zh-CN" altLang="en-US" sz="2800" dirty="0"/>
            </a:br>
            <a:r>
              <a:rPr lang="zh-CN" altLang="en-US" sz="2800" dirty="0"/>
              <a:t>　　</a:t>
            </a:r>
            <a:r>
              <a:rPr lang="en-US" altLang="zh-CN" sz="2800" dirty="0"/>
              <a:t>1. </a:t>
            </a:r>
            <a:r>
              <a:rPr lang="zh-CN" altLang="en-US" sz="2800" dirty="0"/>
              <a:t>有向无循环图</a:t>
            </a:r>
            <a:r>
              <a:rPr lang="en-US" altLang="zh-CN" sz="2800" dirty="0"/>
              <a:t>DAG(Directed Acyclic Graph)</a:t>
            </a:r>
            <a:br>
              <a:rPr lang="en-US" altLang="zh-CN" sz="2800" dirty="0"/>
            </a:br>
            <a:r>
              <a:rPr lang="zh-CN" altLang="en-US" sz="2800" dirty="0"/>
              <a:t>　　在严格的树形结构目录中，每个文件只允许有一个父目录，父目录可以有效地拥有该文件，其它用户要想访问它，必须经过其属主目录来访问该文件。这就是说，</a:t>
            </a:r>
            <a:r>
              <a:rPr lang="zh-CN" altLang="en-US" sz="2800" dirty="0">
                <a:solidFill>
                  <a:srgbClr val="FF0000"/>
                </a:solidFill>
              </a:rPr>
              <a:t>对文件的共享是不对称的</a:t>
            </a:r>
            <a:r>
              <a:rPr lang="zh-CN" altLang="en-US" sz="2800" dirty="0"/>
              <a:t>，或者说，</a:t>
            </a:r>
            <a:r>
              <a:rPr lang="zh-CN" altLang="en-US" sz="2800" dirty="0">
                <a:solidFill>
                  <a:srgbClr val="FF0000"/>
                </a:solidFill>
              </a:rPr>
              <a:t>树形结构目录是不适合文件共享</a:t>
            </a:r>
            <a:r>
              <a:rPr lang="zh-CN" altLang="en-US" sz="2800" dirty="0"/>
              <a:t>的。如果允许一个文件可以有多个父目录，即有多个属于不同用户的多个目录，同时指向同一个文件，这样虽会破坏树的特性，但这些用户可用对称的方式实现文件共享，而不必再通过其属主目录来访问。</a:t>
            </a:r>
            <a:endParaRPr lang="zh-CN" altLang="en-US" sz="2800" dirty="0" smtClean="0"/>
          </a:p>
        </p:txBody>
      </p:sp>
      <p:sp>
        <p:nvSpPr>
          <p:cNvPr id="4" name="灯片编号占位符 5"/>
          <p:cNvSpPr>
            <a:spLocks noGrp="1"/>
          </p:cNvSpPr>
          <p:nvPr>
            <p:ph type="sldNum" sz="quarter" idx="12"/>
          </p:nvPr>
        </p:nvSpPr>
        <p:spPr/>
        <p:txBody>
          <a:bodyPr/>
          <a:lstStyle/>
          <a:p>
            <a:pPr>
              <a:defRPr/>
            </a:pPr>
            <a:fld id="{8207C066-B07A-4E0F-BF00-89A0BC9F7711}" type="slidenum">
              <a:rPr lang="en-US" altLang="zh-CN">
                <a:solidFill>
                  <a:srgbClr val="2F2F2F">
                    <a:lumMod val="75000"/>
                    <a:lumOff val="25000"/>
                  </a:srgbClr>
                </a:solidFill>
              </a:rPr>
              <a:pPr>
                <a:defRPr/>
              </a:pPr>
              <a:t>56</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424799773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170" name="Rectangle 2"/>
          <p:cNvSpPr>
            <a:spLocks noGrp="1" noChangeArrowheads="1"/>
          </p:cNvSpPr>
          <p:nvPr>
            <p:ph type="title"/>
          </p:nvPr>
        </p:nvSpPr>
        <p:spPr/>
        <p:txBody>
          <a:bodyPr/>
          <a:lstStyle/>
          <a:p>
            <a:r>
              <a:rPr lang="en-US" altLang="zh-CN" dirty="0"/>
              <a:t>7.4   </a:t>
            </a:r>
            <a:r>
              <a:rPr lang="zh-CN" altLang="en-US" dirty="0">
                <a:latin typeface="黑体" pitchFamily="2" charset="-122"/>
              </a:rPr>
              <a:t>文件共享</a:t>
            </a:r>
            <a:endParaRPr lang="zh-CN" altLang="zh-CN" dirty="0"/>
          </a:p>
        </p:txBody>
      </p:sp>
      <p:sp>
        <p:nvSpPr>
          <p:cNvPr id="775171" name="Rectangle 3"/>
          <p:cNvSpPr>
            <a:spLocks noGrp="1" noChangeArrowheads="1"/>
          </p:cNvSpPr>
          <p:nvPr>
            <p:ph type="body" idx="1"/>
          </p:nvPr>
        </p:nvSpPr>
        <p:spPr>
          <a:xfrm>
            <a:off x="0" y="5300663"/>
            <a:ext cx="9144000" cy="476250"/>
          </a:xfrm>
        </p:spPr>
        <p:txBody>
          <a:bodyPr>
            <a:noAutofit/>
          </a:bodyPr>
          <a:lstStyle/>
          <a:p>
            <a:pPr marL="0" indent="0" algn="ctr">
              <a:buNone/>
            </a:pPr>
            <a:r>
              <a:rPr lang="zh-CN" altLang="en-US" sz="2400" dirty="0"/>
              <a:t>图</a:t>
            </a:r>
            <a:r>
              <a:rPr lang="en-US" altLang="zh-CN" sz="2400" dirty="0"/>
              <a:t>7-13  </a:t>
            </a:r>
            <a:r>
              <a:rPr lang="zh-CN" altLang="en-US" sz="2400" dirty="0"/>
              <a:t>有向无循环图目录层次</a:t>
            </a:r>
          </a:p>
        </p:txBody>
      </p:sp>
      <p:pic>
        <p:nvPicPr>
          <p:cNvPr id="775172" name="Picture 4" descr="7-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7" y="1416512"/>
            <a:ext cx="7592779" cy="3884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743781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1" name="Rectangle 2"/>
          <p:cNvSpPr>
            <a:spLocks noGrp="1" noChangeArrowheads="1"/>
          </p:cNvSpPr>
          <p:nvPr>
            <p:ph type="title"/>
          </p:nvPr>
        </p:nvSpPr>
        <p:spPr/>
        <p:txBody>
          <a:bodyPr/>
          <a:lstStyle/>
          <a:p>
            <a:pPr eaLnBrk="1" hangingPunct="1"/>
            <a:r>
              <a:rPr lang="en-US" altLang="zh-CN" dirty="0" smtClean="0"/>
              <a:t>7.4   </a:t>
            </a:r>
            <a:r>
              <a:rPr lang="zh-CN" altLang="en-US" dirty="0" smtClean="0">
                <a:latin typeface="黑体" pitchFamily="2" charset="-122"/>
              </a:rPr>
              <a:t>文件共享</a:t>
            </a:r>
            <a:endParaRPr lang="zh-CN" altLang="en-US" dirty="0" smtClean="0"/>
          </a:p>
        </p:txBody>
      </p:sp>
      <p:sp>
        <p:nvSpPr>
          <p:cNvPr id="401412" name="Rectangle 3"/>
          <p:cNvSpPr>
            <a:spLocks noGrp="1" noChangeArrowheads="1"/>
          </p:cNvSpPr>
          <p:nvPr>
            <p:ph idx="1"/>
          </p:nvPr>
        </p:nvSpPr>
        <p:spPr>
          <a:xfrm>
            <a:off x="685800" y="1484784"/>
            <a:ext cx="8229600" cy="4916016"/>
          </a:xfrm>
        </p:spPr>
        <p:txBody>
          <a:bodyPr/>
          <a:lstStyle/>
          <a:p>
            <a:pPr marL="0" indent="0" eaLnBrk="1" hangingPunct="1">
              <a:spcBef>
                <a:spcPct val="0"/>
              </a:spcBef>
              <a:buNone/>
            </a:pPr>
            <a:r>
              <a:rPr lang="en-US" altLang="zh-CN" sz="2800" b="1" dirty="0" smtClean="0">
                <a:solidFill>
                  <a:schemeClr val="tx2"/>
                </a:solidFill>
              </a:rPr>
              <a:t>2.</a:t>
            </a:r>
            <a:r>
              <a:rPr lang="en-US" altLang="zh-CN" sz="2800" b="1" dirty="0" smtClean="0">
                <a:solidFill>
                  <a:schemeClr val="tx2"/>
                </a:solidFill>
                <a:latin typeface="宋体" pitchFamily="2" charset="-122"/>
              </a:rPr>
              <a:t> </a:t>
            </a:r>
            <a:r>
              <a:rPr lang="zh-CN" altLang="en-US" sz="2800" b="1" dirty="0" smtClean="0">
                <a:solidFill>
                  <a:schemeClr val="tx2"/>
                </a:solidFill>
                <a:latin typeface="黑体" pitchFamily="2" charset="-122"/>
                <a:ea typeface="黑体" pitchFamily="2" charset="-122"/>
              </a:rPr>
              <a:t>基于索引结点的共享方式</a:t>
            </a:r>
            <a:r>
              <a:rPr lang="zh-CN" altLang="en-US" sz="2800" b="1" dirty="0" smtClean="0">
                <a:latin typeface="宋体" pitchFamily="2" charset="-122"/>
              </a:rPr>
              <a:t> </a:t>
            </a:r>
            <a:endParaRPr lang="en-US" altLang="zh-CN" sz="2800" b="1" dirty="0" smtClean="0">
              <a:latin typeface="宋体" pitchFamily="2" charset="-122"/>
            </a:endParaRPr>
          </a:p>
          <a:p>
            <a:pPr marL="457200" lvl="1" indent="0">
              <a:spcBef>
                <a:spcPct val="0"/>
              </a:spcBef>
              <a:buNone/>
            </a:pPr>
            <a:r>
              <a:rPr lang="zh-CN" altLang="en-US" sz="2400" dirty="0">
                <a:ea typeface="黑体" pitchFamily="2" charset="-122"/>
              </a:rPr>
              <a:t>为了解决这个问题，可以引用索引结点</a:t>
            </a:r>
            <a:r>
              <a:rPr lang="zh-CN" altLang="en-US" sz="2400" dirty="0" smtClean="0">
                <a:ea typeface="黑体" pitchFamily="2" charset="-122"/>
              </a:rPr>
              <a:t>，</a:t>
            </a:r>
            <a:endParaRPr lang="en-US" altLang="zh-CN" sz="2400" dirty="0" smtClean="0">
              <a:ea typeface="黑体" pitchFamily="2" charset="-122"/>
            </a:endParaRPr>
          </a:p>
          <a:p>
            <a:pPr lvl="1">
              <a:spcBef>
                <a:spcPct val="0"/>
              </a:spcBef>
            </a:pPr>
            <a:r>
              <a:rPr lang="zh-CN" altLang="en-US" sz="2400" dirty="0" smtClean="0">
                <a:ea typeface="黑体" pitchFamily="2" charset="-122"/>
              </a:rPr>
              <a:t>即</a:t>
            </a:r>
            <a:r>
              <a:rPr lang="zh-CN" altLang="en-US" sz="2400" dirty="0">
                <a:ea typeface="黑体" pitchFamily="2" charset="-122"/>
              </a:rPr>
              <a:t>诸如文件的物理地址及其它的文件属性等信息，不再是放在目录项中，而是放在索引结点中</a:t>
            </a:r>
            <a:r>
              <a:rPr lang="zh-CN" altLang="en-US" sz="2400" dirty="0" smtClean="0">
                <a:ea typeface="黑体" pitchFamily="2" charset="-122"/>
              </a:rPr>
              <a:t>。</a:t>
            </a:r>
            <a:endParaRPr lang="en-US" altLang="zh-CN" sz="2400" dirty="0" smtClean="0">
              <a:ea typeface="黑体" pitchFamily="2" charset="-122"/>
            </a:endParaRPr>
          </a:p>
          <a:p>
            <a:pPr lvl="1">
              <a:spcBef>
                <a:spcPct val="0"/>
              </a:spcBef>
            </a:pPr>
            <a:r>
              <a:rPr lang="zh-CN" altLang="en-US" sz="2400" dirty="0" smtClean="0">
                <a:ea typeface="黑体" pitchFamily="2" charset="-122"/>
              </a:rPr>
              <a:t>在</a:t>
            </a:r>
            <a:r>
              <a:rPr lang="zh-CN" altLang="en-US" sz="2400" dirty="0">
                <a:ea typeface="黑体" pitchFamily="2" charset="-122"/>
              </a:rPr>
              <a:t>文件目录中只设置文件名及指向相应索引结点的</a:t>
            </a:r>
            <a:r>
              <a:rPr lang="zh-CN" altLang="en-US" sz="2400" dirty="0" smtClean="0">
                <a:ea typeface="黑体" pitchFamily="2" charset="-122"/>
              </a:rPr>
              <a:t>指针</a:t>
            </a:r>
            <a:endParaRPr lang="en-US" altLang="zh-CN" sz="2400" dirty="0" smtClean="0">
              <a:ea typeface="黑体" pitchFamily="2" charset="-122"/>
            </a:endParaRPr>
          </a:p>
          <a:p>
            <a:pPr lvl="1">
              <a:spcBef>
                <a:spcPct val="0"/>
              </a:spcBef>
            </a:pPr>
            <a:r>
              <a:rPr lang="zh-CN" altLang="en-US" sz="2400" dirty="0" smtClean="0">
                <a:ea typeface="黑体" pitchFamily="2" charset="-122"/>
              </a:rPr>
              <a:t>用户通过共享索引节点的指针实现文件共享</a:t>
            </a:r>
            <a:endParaRPr lang="en-US" altLang="zh-CN" sz="2400" dirty="0">
              <a:ea typeface="黑体" pitchFamily="2" charset="-122"/>
            </a:endParaRPr>
          </a:p>
          <a:p>
            <a:pPr marL="0" indent="0">
              <a:spcBef>
                <a:spcPct val="0"/>
              </a:spcBef>
              <a:buNone/>
            </a:pPr>
            <a:r>
              <a:rPr lang="zh-CN" altLang="en-US" sz="2800" dirty="0" smtClean="0">
                <a:ea typeface="黑体" pitchFamily="2" charset="-122"/>
              </a:rPr>
              <a:t>  为了完成共享</a:t>
            </a:r>
            <a:endParaRPr lang="en-US" altLang="zh-CN" sz="2800" dirty="0" smtClean="0">
              <a:ea typeface="黑体" pitchFamily="2" charset="-122"/>
            </a:endParaRPr>
          </a:p>
          <a:p>
            <a:pPr lvl="1">
              <a:spcBef>
                <a:spcPct val="0"/>
              </a:spcBef>
            </a:pPr>
            <a:r>
              <a:rPr lang="zh-CN" altLang="en-US" sz="2400" dirty="0">
                <a:ea typeface="黑体" pitchFamily="2" charset="-122"/>
              </a:rPr>
              <a:t>索引结点中应增加一个链接计数</a:t>
            </a:r>
            <a:r>
              <a:rPr lang="en-US" altLang="zh-CN" sz="2400" dirty="0">
                <a:ea typeface="黑体" pitchFamily="2" charset="-122"/>
              </a:rPr>
              <a:t>count</a:t>
            </a:r>
            <a:r>
              <a:rPr lang="zh-CN" altLang="en-US" sz="2400" dirty="0">
                <a:ea typeface="黑体" pitchFamily="2" charset="-122"/>
              </a:rPr>
              <a:t>。 </a:t>
            </a:r>
            <a:endParaRPr lang="en-US" altLang="zh-CN" sz="2400" dirty="0" smtClean="0">
              <a:ea typeface="黑体" pitchFamily="2" charset="-122"/>
            </a:endParaRPr>
          </a:p>
          <a:p>
            <a:pPr lvl="1">
              <a:spcBef>
                <a:spcPct val="0"/>
              </a:spcBef>
            </a:pPr>
            <a:r>
              <a:rPr lang="zh-CN" altLang="en-US" sz="2400" dirty="0">
                <a:ea typeface="黑体" pitchFamily="2" charset="-122"/>
              </a:rPr>
              <a:t>任何用户对共享文件的修改，都是其他用户可见的。</a:t>
            </a:r>
            <a:r>
              <a:rPr lang="zh-CN" altLang="en-US" sz="2400" dirty="0"/>
              <a:t>  </a:t>
            </a:r>
          </a:p>
          <a:p>
            <a:pPr lvl="1">
              <a:spcBef>
                <a:spcPct val="0"/>
              </a:spcBef>
            </a:pPr>
            <a:endParaRPr lang="en-US" altLang="zh-CN" sz="2400" dirty="0">
              <a:ea typeface="黑体" pitchFamily="2" charset="-122"/>
            </a:endParaRPr>
          </a:p>
          <a:p>
            <a:pPr marL="0" indent="0" eaLnBrk="1" hangingPunct="1">
              <a:spcBef>
                <a:spcPct val="0"/>
              </a:spcBef>
              <a:buNone/>
            </a:pPr>
            <a:endParaRPr lang="zh-CN" altLang="en-US" sz="2800" b="1" dirty="0" smtClean="0">
              <a:latin typeface="宋体" pitchFamily="2" charset="-122"/>
            </a:endParaRPr>
          </a:p>
        </p:txBody>
      </p:sp>
      <p:sp>
        <p:nvSpPr>
          <p:cNvPr id="9" name="灯片编号占位符 5"/>
          <p:cNvSpPr>
            <a:spLocks noGrp="1"/>
          </p:cNvSpPr>
          <p:nvPr>
            <p:ph type="sldNum" sz="quarter" idx="12"/>
          </p:nvPr>
        </p:nvSpPr>
        <p:spPr/>
        <p:txBody>
          <a:bodyPr/>
          <a:lstStyle/>
          <a:p>
            <a:pPr>
              <a:defRPr/>
            </a:pPr>
            <a:fld id="{A94AE5FA-635F-48A8-94B9-95BB7ECD167D}" type="slidenum">
              <a:rPr lang="en-US" altLang="zh-CN">
                <a:solidFill>
                  <a:srgbClr val="2F2F2F">
                    <a:lumMod val="75000"/>
                    <a:lumOff val="25000"/>
                  </a:srgbClr>
                </a:solidFill>
              </a:rPr>
              <a:pPr>
                <a:defRPr/>
              </a:pPr>
              <a:t>58</a:t>
            </a:fld>
            <a:endParaRPr lang="en-US" altLang="zh-CN">
              <a:solidFill>
                <a:srgbClr val="2F2F2F">
                  <a:lumMod val="75000"/>
                  <a:lumOff val="25000"/>
                </a:srgbClr>
              </a:solidFill>
            </a:endParaRPr>
          </a:p>
        </p:txBody>
      </p:sp>
      <p:sp>
        <p:nvSpPr>
          <p:cNvPr id="401413" name="Rectangle 4"/>
          <p:cNvSpPr>
            <a:spLocks noChangeArrowheads="1"/>
          </p:cNvSpPr>
          <p:nvPr/>
        </p:nvSpPr>
        <p:spPr bwMode="auto">
          <a:xfrm>
            <a:off x="3024188" y="2181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sp>
        <p:nvSpPr>
          <p:cNvPr id="401415" name="Rectangle 6"/>
          <p:cNvSpPr>
            <a:spLocks noChangeArrowheads="1"/>
          </p:cNvSpPr>
          <p:nvPr/>
        </p:nvSpPr>
        <p:spPr bwMode="auto">
          <a:xfrm>
            <a:off x="2862263" y="2228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sp>
        <p:nvSpPr>
          <p:cNvPr id="2" name="TextBox 1"/>
          <p:cNvSpPr txBox="1"/>
          <p:nvPr/>
        </p:nvSpPr>
        <p:spPr>
          <a:xfrm>
            <a:off x="1259632" y="5977493"/>
            <a:ext cx="648072" cy="369332"/>
          </a:xfrm>
          <a:prstGeom prst="rect">
            <a:avLst/>
          </a:prstGeom>
          <a:solidFill>
            <a:schemeClr val="bg2"/>
          </a:solidFill>
        </p:spPr>
        <p:txBody>
          <a:bodyPr wrap="square" rtlCol="0">
            <a:spAutoFit/>
          </a:bodyPr>
          <a:lstStyle/>
          <a:p>
            <a:r>
              <a:rPr lang="en-US" altLang="zh-CN" dirty="0" smtClean="0">
                <a:solidFill>
                  <a:schemeClr val="bg2"/>
                </a:solidFill>
              </a:rPr>
              <a:t>as</a:t>
            </a:r>
            <a:endParaRPr lang="zh-CN" altLang="en-US" dirty="0">
              <a:solidFill>
                <a:schemeClr val="bg2"/>
              </a:solidFill>
            </a:endParaRPr>
          </a:p>
        </p:txBody>
      </p:sp>
      <p:sp>
        <p:nvSpPr>
          <p:cNvPr id="3" name="TextBox 2"/>
          <p:cNvSpPr txBox="1"/>
          <p:nvPr/>
        </p:nvSpPr>
        <p:spPr>
          <a:xfrm>
            <a:off x="5724128" y="5977493"/>
            <a:ext cx="648072" cy="369332"/>
          </a:xfrm>
          <a:prstGeom prst="rect">
            <a:avLst/>
          </a:prstGeom>
          <a:solidFill>
            <a:schemeClr val="bg2"/>
          </a:solidFill>
        </p:spPr>
        <p:txBody>
          <a:bodyPr wrap="square" rtlCol="0">
            <a:spAutoFit/>
          </a:bodyPr>
          <a:lstStyle/>
          <a:p>
            <a:r>
              <a:rPr lang="en-US" altLang="zh-CN" dirty="0" smtClean="0">
                <a:solidFill>
                  <a:schemeClr val="bg1"/>
                </a:solidFill>
              </a:rPr>
              <a:t>as</a:t>
            </a:r>
            <a:endParaRPr lang="zh-CN" altLang="en-US" dirty="0">
              <a:solidFill>
                <a:schemeClr val="bg1"/>
              </a:solidFill>
            </a:endParaRPr>
          </a:p>
        </p:txBody>
      </p:sp>
    </p:spTree>
    <p:extLst>
      <p:ext uri="{BB962C8B-B14F-4D97-AF65-F5344CB8AC3E}">
        <p14:creationId xmlns:p14="http://schemas.microsoft.com/office/powerpoint/2010/main" val="330327121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218" name="Rectangle 2"/>
          <p:cNvSpPr>
            <a:spLocks noGrp="1" noChangeArrowheads="1"/>
          </p:cNvSpPr>
          <p:nvPr>
            <p:ph type="title"/>
          </p:nvPr>
        </p:nvSpPr>
        <p:spPr/>
        <p:txBody>
          <a:bodyPr/>
          <a:lstStyle/>
          <a:p>
            <a:r>
              <a:rPr lang="en-US" altLang="zh-CN" dirty="0"/>
              <a:t>7.4   </a:t>
            </a:r>
            <a:r>
              <a:rPr lang="zh-CN" altLang="en-US" dirty="0">
                <a:latin typeface="黑体" pitchFamily="2" charset="-122"/>
              </a:rPr>
              <a:t>文件共享</a:t>
            </a:r>
            <a:endParaRPr lang="zh-CN" altLang="zh-CN" dirty="0"/>
          </a:p>
        </p:txBody>
      </p:sp>
      <p:sp>
        <p:nvSpPr>
          <p:cNvPr id="777219" name="Rectangle 3"/>
          <p:cNvSpPr>
            <a:spLocks noGrp="1" noChangeArrowheads="1"/>
          </p:cNvSpPr>
          <p:nvPr>
            <p:ph type="body" idx="1"/>
          </p:nvPr>
        </p:nvSpPr>
        <p:spPr>
          <a:xfrm>
            <a:off x="457200" y="5900182"/>
            <a:ext cx="8229600" cy="386338"/>
          </a:xfrm>
        </p:spPr>
        <p:txBody>
          <a:bodyPr>
            <a:noAutofit/>
          </a:bodyPr>
          <a:lstStyle/>
          <a:p>
            <a:pPr marL="0" indent="0" algn="ctr">
              <a:buNone/>
            </a:pPr>
            <a:r>
              <a:rPr lang="zh-CN" altLang="en-US" sz="2000" dirty="0"/>
              <a:t>图</a:t>
            </a:r>
            <a:r>
              <a:rPr lang="en-US" altLang="zh-CN" sz="2000" dirty="0"/>
              <a:t>7-14  </a:t>
            </a:r>
            <a:r>
              <a:rPr lang="zh-CN" altLang="en-US" sz="2000" dirty="0"/>
              <a:t>基于索引结点的共享方式</a:t>
            </a:r>
          </a:p>
        </p:txBody>
      </p:sp>
      <p:pic>
        <p:nvPicPr>
          <p:cNvPr id="777220" name="Picture 4" descr="7-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1613932"/>
            <a:ext cx="567690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63831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600" dirty="0"/>
              <a:t>7.1.2  </a:t>
            </a:r>
            <a:r>
              <a:rPr lang="zh-CN" altLang="en-US" sz="3600" dirty="0"/>
              <a:t>文件名和类型</a:t>
            </a:r>
          </a:p>
        </p:txBody>
      </p:sp>
      <p:sp>
        <p:nvSpPr>
          <p:cNvPr id="3" name="内容占位符 2"/>
          <p:cNvSpPr>
            <a:spLocks noGrp="1"/>
          </p:cNvSpPr>
          <p:nvPr>
            <p:ph idx="1"/>
          </p:nvPr>
        </p:nvSpPr>
        <p:spPr/>
        <p:txBody>
          <a:bodyPr>
            <a:normAutofit lnSpcReduction="10000"/>
          </a:bodyPr>
          <a:lstStyle/>
          <a:p>
            <a:r>
              <a:rPr lang="zh-CN" altLang="en-US" dirty="0" smtClean="0"/>
              <a:t>文件类型</a:t>
            </a:r>
            <a:endParaRPr lang="en-US" altLang="zh-CN" dirty="0" smtClean="0"/>
          </a:p>
          <a:p>
            <a:pPr lvl="1"/>
            <a:r>
              <a:rPr lang="zh-CN" altLang="en-US" dirty="0"/>
              <a:t>按用途</a:t>
            </a:r>
            <a:r>
              <a:rPr lang="zh-CN" altLang="en-US" dirty="0" smtClean="0"/>
              <a:t>分类</a:t>
            </a:r>
            <a:endParaRPr lang="en-US" altLang="zh-CN" dirty="0" smtClean="0"/>
          </a:p>
          <a:p>
            <a:pPr lvl="2"/>
            <a:r>
              <a:rPr lang="zh-CN" altLang="en-US" dirty="0"/>
              <a:t>系统文件，这是指由系统软件构成的文件。大多数的系统文件只允许用户调用，但不允许用户去读，更不允许修改；有的系统文件不直接对用户开放</a:t>
            </a:r>
            <a:r>
              <a:rPr lang="zh-CN" altLang="en-US" dirty="0" smtClean="0"/>
              <a:t>。</a:t>
            </a:r>
            <a:endParaRPr lang="en-US" altLang="zh-CN" dirty="0" smtClean="0"/>
          </a:p>
          <a:p>
            <a:pPr lvl="2"/>
            <a:r>
              <a:rPr lang="zh-CN" altLang="en-US" dirty="0"/>
              <a:t>用户文件，指由用户的源代码、目标文件、可执行文件或数据等所构成的文件。用户将这些文件委托给系统保管</a:t>
            </a:r>
            <a:r>
              <a:rPr lang="zh-CN" altLang="en-US" dirty="0" smtClean="0"/>
              <a:t>。</a:t>
            </a:r>
            <a:endParaRPr lang="en-US" altLang="zh-CN" dirty="0" smtClean="0"/>
          </a:p>
          <a:p>
            <a:pPr lvl="2"/>
            <a:r>
              <a:rPr lang="zh-CN" altLang="en-US" dirty="0"/>
              <a:t>库文件，这是由标准子例程及常用的例程等所构成的文件。这类文件允许用户调用，但不允许修改</a:t>
            </a:r>
            <a:r>
              <a:rPr lang="zh-CN" altLang="en-US" dirty="0" smtClean="0"/>
              <a:t>。</a:t>
            </a:r>
            <a:r>
              <a:rPr lang="zh-CN" altLang="en-US" dirty="0"/>
              <a:t/>
            </a:r>
            <a:br>
              <a:rPr lang="zh-CN" altLang="en-US" dirty="0"/>
            </a:br>
            <a:r>
              <a:rPr lang="zh-CN" altLang="en-US" dirty="0"/>
              <a:t/>
            </a:r>
            <a:br>
              <a:rPr lang="zh-CN" altLang="en-US" dirty="0"/>
            </a:br>
            <a:endParaRPr lang="zh-CN" altLang="en-US" dirty="0"/>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pPr>
                <a:defRPr/>
              </a:pPr>
              <a:t>6</a:t>
            </a:fld>
            <a:endParaRPr lang="en-US" altLang="zh-CN"/>
          </a:p>
        </p:txBody>
      </p:sp>
    </p:spTree>
    <p:extLst>
      <p:ext uri="{BB962C8B-B14F-4D97-AF65-F5344CB8AC3E}">
        <p14:creationId xmlns:p14="http://schemas.microsoft.com/office/powerpoint/2010/main" val="61669895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2" name="Rectangle 2"/>
          <p:cNvSpPr>
            <a:spLocks noGrp="1" noChangeArrowheads="1"/>
          </p:cNvSpPr>
          <p:nvPr>
            <p:ph type="title"/>
          </p:nvPr>
        </p:nvSpPr>
        <p:spPr/>
        <p:txBody>
          <a:bodyPr/>
          <a:lstStyle/>
          <a:p>
            <a:r>
              <a:rPr lang="en-US" altLang="zh-CN" dirty="0"/>
              <a:t>7.4   </a:t>
            </a:r>
            <a:r>
              <a:rPr lang="zh-CN" altLang="en-US" dirty="0">
                <a:latin typeface="黑体" pitchFamily="2" charset="-122"/>
              </a:rPr>
              <a:t>文件共享</a:t>
            </a:r>
            <a:endParaRPr lang="zh-CN" altLang="zh-CN" dirty="0"/>
          </a:p>
        </p:txBody>
      </p:sp>
      <p:sp>
        <p:nvSpPr>
          <p:cNvPr id="778243" name="Rectangle 3"/>
          <p:cNvSpPr>
            <a:spLocks noGrp="1" noChangeArrowheads="1"/>
          </p:cNvSpPr>
          <p:nvPr>
            <p:ph type="body" idx="1"/>
          </p:nvPr>
        </p:nvSpPr>
        <p:spPr>
          <a:xfrm>
            <a:off x="457200" y="5805264"/>
            <a:ext cx="8229600" cy="481256"/>
          </a:xfrm>
        </p:spPr>
        <p:txBody>
          <a:bodyPr>
            <a:noAutofit/>
          </a:bodyPr>
          <a:lstStyle/>
          <a:p>
            <a:pPr marL="0" indent="0" algn="ctr">
              <a:buNone/>
            </a:pPr>
            <a:r>
              <a:rPr lang="zh-CN" altLang="en-US" sz="2400" dirty="0"/>
              <a:t>图</a:t>
            </a:r>
            <a:r>
              <a:rPr lang="en-US" altLang="zh-CN" sz="2400" dirty="0"/>
              <a:t>7-15  </a:t>
            </a:r>
            <a:r>
              <a:rPr lang="zh-CN" altLang="en-US" sz="2400" dirty="0"/>
              <a:t>进程</a:t>
            </a:r>
            <a:r>
              <a:rPr lang="en-US" altLang="zh-CN" sz="2400" dirty="0"/>
              <a:t>B</a:t>
            </a:r>
            <a:r>
              <a:rPr lang="zh-CN" altLang="en-US" sz="2400" dirty="0"/>
              <a:t>链接前后的情况</a:t>
            </a:r>
          </a:p>
        </p:txBody>
      </p:sp>
      <p:pic>
        <p:nvPicPr>
          <p:cNvPr id="778244" name="Picture 4" descr="7-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628800"/>
            <a:ext cx="7570630" cy="4176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05924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5" name="Rectangle 2"/>
          <p:cNvSpPr>
            <a:spLocks noGrp="1" noChangeArrowheads="1"/>
          </p:cNvSpPr>
          <p:nvPr>
            <p:ph type="title"/>
          </p:nvPr>
        </p:nvSpPr>
        <p:spPr/>
        <p:txBody>
          <a:bodyPr/>
          <a:lstStyle/>
          <a:p>
            <a:pPr eaLnBrk="1" hangingPunct="1"/>
            <a:r>
              <a:rPr lang="en-US" altLang="zh-CN" sz="4000" dirty="0" smtClean="0"/>
              <a:t>7.4.2  </a:t>
            </a:r>
            <a:r>
              <a:rPr lang="zh-CN" altLang="en-US" sz="4000" dirty="0" smtClean="0">
                <a:latin typeface="Times New Roman" pitchFamily="18" charset="0"/>
              </a:rPr>
              <a:t>利用符号链实现文件共享</a:t>
            </a:r>
            <a:r>
              <a:rPr lang="zh-CN" altLang="en-US" sz="4000" dirty="0" smtClean="0"/>
              <a:t> </a:t>
            </a:r>
          </a:p>
        </p:txBody>
      </p:sp>
      <p:sp>
        <p:nvSpPr>
          <p:cNvPr id="402436" name="Rectangle 3"/>
          <p:cNvSpPr>
            <a:spLocks noGrp="1" noChangeArrowheads="1"/>
          </p:cNvSpPr>
          <p:nvPr>
            <p:ph idx="1"/>
          </p:nvPr>
        </p:nvSpPr>
        <p:spPr>
          <a:xfrm>
            <a:off x="611560" y="1772816"/>
            <a:ext cx="8229600" cy="4464496"/>
          </a:xfrm>
        </p:spPr>
        <p:txBody>
          <a:bodyPr>
            <a:normAutofit/>
          </a:bodyPr>
          <a:lstStyle/>
          <a:p>
            <a:pPr marL="0" indent="0">
              <a:lnSpc>
                <a:spcPct val="90000"/>
              </a:lnSpc>
              <a:buNone/>
            </a:pPr>
            <a:r>
              <a:rPr lang="zh-CN" altLang="en-US" sz="2800" dirty="0" smtClean="0">
                <a:latin typeface="宋体" pitchFamily="2" charset="-122"/>
              </a:rPr>
              <a:t>    为</a:t>
            </a:r>
            <a:r>
              <a:rPr lang="zh-CN" altLang="en-US" sz="2800" dirty="0">
                <a:latin typeface="宋体" pitchFamily="2" charset="-122"/>
              </a:rPr>
              <a:t>使链接父目录</a:t>
            </a:r>
            <a:r>
              <a:rPr lang="en-US" altLang="zh-CN" sz="2800" dirty="0">
                <a:latin typeface="宋体" pitchFamily="2" charset="-122"/>
              </a:rPr>
              <a:t>D5</a:t>
            </a:r>
            <a:r>
              <a:rPr lang="zh-CN" altLang="en-US" sz="2800" dirty="0">
                <a:latin typeface="宋体" pitchFamily="2" charset="-122"/>
              </a:rPr>
              <a:t>能共享文件</a:t>
            </a:r>
            <a:r>
              <a:rPr lang="en-US" altLang="zh-CN" sz="2800" dirty="0">
                <a:latin typeface="宋体" pitchFamily="2" charset="-122"/>
              </a:rPr>
              <a:t>F</a:t>
            </a:r>
            <a:r>
              <a:rPr lang="zh-CN" altLang="en-US" sz="2800" dirty="0">
                <a:latin typeface="宋体" pitchFamily="2" charset="-122"/>
              </a:rPr>
              <a:t>，可以由系统创建一个</a:t>
            </a:r>
            <a:r>
              <a:rPr lang="en-US" altLang="zh-CN" sz="2800" dirty="0">
                <a:latin typeface="宋体" pitchFamily="2" charset="-122"/>
              </a:rPr>
              <a:t>LINK</a:t>
            </a:r>
            <a:r>
              <a:rPr lang="zh-CN" altLang="en-US" sz="2800" dirty="0">
                <a:latin typeface="宋体" pitchFamily="2" charset="-122"/>
              </a:rPr>
              <a:t>类型的新文件，也取名为</a:t>
            </a:r>
            <a:r>
              <a:rPr lang="en-US" altLang="zh-CN" sz="2800" dirty="0">
                <a:latin typeface="宋体" pitchFamily="2" charset="-122"/>
              </a:rPr>
              <a:t>F</a:t>
            </a:r>
            <a:r>
              <a:rPr lang="zh-CN" altLang="en-US" sz="2800" dirty="0">
                <a:latin typeface="宋体" pitchFamily="2" charset="-122"/>
              </a:rPr>
              <a:t>，并将</a:t>
            </a:r>
            <a:r>
              <a:rPr lang="en-US" altLang="zh-CN" sz="2800" dirty="0">
                <a:latin typeface="宋体" pitchFamily="2" charset="-122"/>
              </a:rPr>
              <a:t>F</a:t>
            </a:r>
            <a:r>
              <a:rPr lang="zh-CN" altLang="en-US" sz="2800" dirty="0">
                <a:latin typeface="宋体" pitchFamily="2" charset="-122"/>
              </a:rPr>
              <a:t>写入链接父目录</a:t>
            </a:r>
            <a:r>
              <a:rPr lang="en-US" altLang="zh-CN" sz="2800" dirty="0">
                <a:latin typeface="宋体" pitchFamily="2" charset="-122"/>
              </a:rPr>
              <a:t>D5</a:t>
            </a:r>
            <a:r>
              <a:rPr lang="zh-CN" altLang="en-US" sz="2800" dirty="0">
                <a:latin typeface="宋体" pitchFamily="2" charset="-122"/>
              </a:rPr>
              <a:t>中，以实现</a:t>
            </a:r>
            <a:r>
              <a:rPr lang="en-US" altLang="zh-CN" sz="2800" dirty="0">
                <a:latin typeface="宋体" pitchFamily="2" charset="-122"/>
              </a:rPr>
              <a:t>D5</a:t>
            </a:r>
            <a:r>
              <a:rPr lang="zh-CN" altLang="en-US" sz="2800" dirty="0">
                <a:latin typeface="宋体" pitchFamily="2" charset="-122"/>
              </a:rPr>
              <a:t>与文件</a:t>
            </a:r>
            <a:r>
              <a:rPr lang="en-US" altLang="zh-CN" sz="2800" dirty="0">
                <a:latin typeface="宋体" pitchFamily="2" charset="-122"/>
              </a:rPr>
              <a:t>F8</a:t>
            </a:r>
            <a:r>
              <a:rPr lang="zh-CN" altLang="en-US" sz="2800" dirty="0">
                <a:latin typeface="宋体" pitchFamily="2" charset="-122"/>
              </a:rPr>
              <a:t>的链接。在新文件</a:t>
            </a:r>
            <a:r>
              <a:rPr lang="en-US" altLang="zh-CN" sz="2800" dirty="0">
                <a:latin typeface="宋体" pitchFamily="2" charset="-122"/>
              </a:rPr>
              <a:t>F</a:t>
            </a:r>
            <a:r>
              <a:rPr lang="zh-CN" altLang="en-US" sz="2800" dirty="0">
                <a:latin typeface="宋体" pitchFamily="2" charset="-122"/>
              </a:rPr>
              <a:t>中只包含被链接文件</a:t>
            </a:r>
            <a:r>
              <a:rPr lang="en-US" altLang="zh-CN" sz="2800" dirty="0">
                <a:latin typeface="宋体" pitchFamily="2" charset="-122"/>
              </a:rPr>
              <a:t>F8</a:t>
            </a:r>
            <a:r>
              <a:rPr lang="zh-CN" altLang="en-US" sz="2800" dirty="0">
                <a:latin typeface="宋体" pitchFamily="2" charset="-122"/>
              </a:rPr>
              <a:t>的路径名。这样的链接方法被称为符号链接。新文件</a:t>
            </a:r>
            <a:r>
              <a:rPr lang="en-US" altLang="zh-CN" sz="2800" dirty="0">
                <a:latin typeface="宋体" pitchFamily="2" charset="-122"/>
              </a:rPr>
              <a:t>F</a:t>
            </a:r>
            <a:r>
              <a:rPr lang="zh-CN" altLang="en-US" sz="2800" dirty="0">
                <a:latin typeface="宋体" pitchFamily="2" charset="-122"/>
              </a:rPr>
              <a:t>中的路径名则只被看做是符号链。当用户通过</a:t>
            </a:r>
            <a:r>
              <a:rPr lang="en-US" altLang="zh-CN" sz="2800" dirty="0">
                <a:latin typeface="宋体" pitchFamily="2" charset="-122"/>
              </a:rPr>
              <a:t>D5</a:t>
            </a:r>
            <a:r>
              <a:rPr lang="zh-CN" altLang="en-US" sz="2800" dirty="0">
                <a:latin typeface="宋体" pitchFamily="2" charset="-122"/>
              </a:rPr>
              <a:t>访问被链接的文件</a:t>
            </a:r>
            <a:r>
              <a:rPr lang="en-US" altLang="zh-CN" sz="2800" dirty="0">
                <a:latin typeface="宋体" pitchFamily="2" charset="-122"/>
              </a:rPr>
              <a:t>F8</a:t>
            </a:r>
            <a:r>
              <a:rPr lang="zh-CN" altLang="en-US" sz="2800" dirty="0">
                <a:latin typeface="宋体" pitchFamily="2" charset="-122"/>
              </a:rPr>
              <a:t>，且正要读</a:t>
            </a:r>
            <a:r>
              <a:rPr lang="en-US" altLang="zh-CN" sz="2800" dirty="0">
                <a:latin typeface="宋体" pitchFamily="2" charset="-122"/>
              </a:rPr>
              <a:t>LINK</a:t>
            </a:r>
            <a:r>
              <a:rPr lang="zh-CN" altLang="en-US" sz="2800" dirty="0">
                <a:latin typeface="宋体" pitchFamily="2" charset="-122"/>
              </a:rPr>
              <a:t>类新文件时，此要求将被</a:t>
            </a:r>
            <a:r>
              <a:rPr lang="en-US" altLang="zh-CN" sz="2800" dirty="0">
                <a:latin typeface="宋体" pitchFamily="2" charset="-122"/>
              </a:rPr>
              <a:t>OS</a:t>
            </a:r>
            <a:r>
              <a:rPr lang="zh-CN" altLang="en-US" sz="2800" dirty="0">
                <a:latin typeface="宋体" pitchFamily="2" charset="-122"/>
              </a:rPr>
              <a:t>截获，</a:t>
            </a:r>
            <a:r>
              <a:rPr lang="en-US" altLang="zh-CN" sz="2800" dirty="0">
                <a:latin typeface="宋体" pitchFamily="2" charset="-122"/>
              </a:rPr>
              <a:t>OS</a:t>
            </a:r>
            <a:r>
              <a:rPr lang="zh-CN" altLang="en-US" sz="2800" dirty="0">
                <a:latin typeface="宋体" pitchFamily="2" charset="-122"/>
              </a:rPr>
              <a:t>根据新文件中的路径名去找到文件</a:t>
            </a:r>
            <a:r>
              <a:rPr lang="en-US" altLang="zh-CN" sz="2800" dirty="0">
                <a:latin typeface="宋体" pitchFamily="2" charset="-122"/>
              </a:rPr>
              <a:t>F8</a:t>
            </a:r>
            <a:r>
              <a:rPr lang="zh-CN" altLang="en-US" sz="2800" dirty="0">
                <a:latin typeface="宋体" pitchFamily="2" charset="-122"/>
              </a:rPr>
              <a:t>，然后对它进行读</a:t>
            </a:r>
            <a:r>
              <a:rPr lang="en-US" altLang="zh-CN" sz="2800" dirty="0">
                <a:latin typeface="宋体" pitchFamily="2" charset="-122"/>
              </a:rPr>
              <a:t>(</a:t>
            </a:r>
            <a:r>
              <a:rPr lang="zh-CN" altLang="en-US" sz="2800" dirty="0">
                <a:latin typeface="宋体" pitchFamily="2" charset="-122"/>
              </a:rPr>
              <a:t>写</a:t>
            </a:r>
            <a:r>
              <a:rPr lang="en-US" altLang="zh-CN" sz="2800" dirty="0">
                <a:latin typeface="宋体" pitchFamily="2" charset="-122"/>
              </a:rPr>
              <a:t>)</a:t>
            </a:r>
            <a:r>
              <a:rPr lang="zh-CN" altLang="en-US" sz="2800" dirty="0">
                <a:latin typeface="宋体" pitchFamily="2" charset="-122"/>
              </a:rPr>
              <a:t>，这样就实现了用户</a:t>
            </a:r>
            <a:r>
              <a:rPr lang="en-US" altLang="zh-CN" sz="2800" dirty="0">
                <a:latin typeface="宋体" pitchFamily="2" charset="-122"/>
              </a:rPr>
              <a:t>B</a:t>
            </a:r>
            <a:r>
              <a:rPr lang="zh-CN" altLang="en-US" sz="2800" dirty="0">
                <a:latin typeface="宋体" pitchFamily="2" charset="-122"/>
              </a:rPr>
              <a:t>对文件</a:t>
            </a:r>
            <a:r>
              <a:rPr lang="en-US" altLang="zh-CN" sz="2800" dirty="0">
                <a:latin typeface="宋体" pitchFamily="2" charset="-122"/>
              </a:rPr>
              <a:t>F</a:t>
            </a:r>
            <a:r>
              <a:rPr lang="zh-CN" altLang="en-US" sz="2800" dirty="0">
                <a:latin typeface="宋体" pitchFamily="2" charset="-122"/>
              </a:rPr>
              <a:t>的共享。    </a:t>
            </a:r>
            <a:endParaRPr lang="zh-CN" altLang="en-US" sz="2800" dirty="0" smtClean="0"/>
          </a:p>
        </p:txBody>
      </p:sp>
      <p:sp>
        <p:nvSpPr>
          <p:cNvPr id="4" name="灯片编号占位符 5"/>
          <p:cNvSpPr>
            <a:spLocks noGrp="1"/>
          </p:cNvSpPr>
          <p:nvPr>
            <p:ph type="sldNum" sz="quarter" idx="12"/>
          </p:nvPr>
        </p:nvSpPr>
        <p:spPr/>
        <p:txBody>
          <a:bodyPr/>
          <a:lstStyle/>
          <a:p>
            <a:pPr>
              <a:defRPr/>
            </a:pPr>
            <a:fld id="{8207C066-B07A-4E0F-BF00-89A0BC9F7711}" type="slidenum">
              <a:rPr lang="en-US" altLang="zh-CN">
                <a:solidFill>
                  <a:srgbClr val="2F2F2F">
                    <a:lumMod val="75000"/>
                    <a:lumOff val="25000"/>
                  </a:srgbClr>
                </a:solidFill>
              </a:rPr>
              <a:pPr>
                <a:defRPr/>
              </a:pPr>
              <a:t>61</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308341510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0290" name="Rectangle 2"/>
          <p:cNvSpPr>
            <a:spLocks noGrp="1" noChangeArrowheads="1"/>
          </p:cNvSpPr>
          <p:nvPr>
            <p:ph type="title"/>
          </p:nvPr>
        </p:nvSpPr>
        <p:spPr/>
        <p:txBody>
          <a:bodyPr/>
          <a:lstStyle/>
          <a:p>
            <a:r>
              <a:rPr lang="en-US" altLang="zh-CN" dirty="0"/>
              <a:t>7.4.2  </a:t>
            </a:r>
            <a:r>
              <a:rPr lang="zh-CN" altLang="en-US" dirty="0">
                <a:latin typeface="Times New Roman" pitchFamily="18" charset="0"/>
              </a:rPr>
              <a:t>利用符号链实现文件共享</a:t>
            </a:r>
            <a:r>
              <a:rPr lang="zh-CN" altLang="en-US" dirty="0"/>
              <a:t> </a:t>
            </a:r>
            <a:endParaRPr lang="zh-CN" altLang="zh-CN" dirty="0"/>
          </a:p>
        </p:txBody>
      </p:sp>
      <p:sp>
        <p:nvSpPr>
          <p:cNvPr id="780291" name="Rectangle 3"/>
          <p:cNvSpPr>
            <a:spLocks noGrp="1" noChangeArrowheads="1"/>
          </p:cNvSpPr>
          <p:nvPr>
            <p:ph type="body" idx="1"/>
          </p:nvPr>
        </p:nvSpPr>
        <p:spPr>
          <a:xfrm>
            <a:off x="457200" y="5589240"/>
            <a:ext cx="8229600" cy="697280"/>
          </a:xfrm>
        </p:spPr>
        <p:txBody>
          <a:bodyPr>
            <a:normAutofit/>
          </a:bodyPr>
          <a:lstStyle/>
          <a:p>
            <a:pPr marL="0" indent="0" algn="ctr">
              <a:buNone/>
            </a:pPr>
            <a:r>
              <a:rPr lang="zh-CN" altLang="en-US" sz="2400" dirty="0"/>
              <a:t>图</a:t>
            </a:r>
            <a:r>
              <a:rPr lang="en-US" altLang="zh-CN" sz="2400" dirty="0"/>
              <a:t>7-16  </a:t>
            </a:r>
            <a:r>
              <a:rPr lang="zh-CN" altLang="en-US" sz="2400" dirty="0"/>
              <a:t>使用符号链接的目录层次</a:t>
            </a:r>
          </a:p>
        </p:txBody>
      </p:sp>
      <p:pic>
        <p:nvPicPr>
          <p:cNvPr id="780292" name="Picture 4" descr="7-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1557338"/>
            <a:ext cx="6097587" cy="3516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712025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5" name="Rectangle 2"/>
          <p:cNvSpPr>
            <a:spLocks noGrp="1" noChangeArrowheads="1"/>
          </p:cNvSpPr>
          <p:nvPr>
            <p:ph type="title"/>
          </p:nvPr>
        </p:nvSpPr>
        <p:spPr/>
        <p:txBody>
          <a:bodyPr/>
          <a:lstStyle/>
          <a:p>
            <a:pPr eaLnBrk="1" hangingPunct="1"/>
            <a:r>
              <a:rPr lang="en-US" altLang="zh-CN" sz="4000" dirty="0" smtClean="0"/>
              <a:t>7.4.2  </a:t>
            </a:r>
            <a:r>
              <a:rPr lang="zh-CN" altLang="en-US" sz="4000" dirty="0" smtClean="0">
                <a:latin typeface="Times New Roman" pitchFamily="18" charset="0"/>
              </a:rPr>
              <a:t>利用符号链实现文件共享</a:t>
            </a:r>
            <a:r>
              <a:rPr lang="zh-CN" altLang="en-US" sz="4000" dirty="0" smtClean="0"/>
              <a:t> </a:t>
            </a:r>
          </a:p>
        </p:txBody>
      </p:sp>
      <p:sp>
        <p:nvSpPr>
          <p:cNvPr id="402436" name="Rectangle 3"/>
          <p:cNvSpPr>
            <a:spLocks noGrp="1" noChangeArrowheads="1"/>
          </p:cNvSpPr>
          <p:nvPr>
            <p:ph idx="1"/>
          </p:nvPr>
        </p:nvSpPr>
        <p:spPr>
          <a:xfrm>
            <a:off x="611560" y="1772816"/>
            <a:ext cx="8229600" cy="4464496"/>
          </a:xfrm>
        </p:spPr>
        <p:txBody>
          <a:bodyPr>
            <a:normAutofit/>
          </a:bodyPr>
          <a:lstStyle/>
          <a:p>
            <a:pPr marL="0" indent="0">
              <a:lnSpc>
                <a:spcPct val="90000"/>
              </a:lnSpc>
              <a:buNone/>
            </a:pPr>
            <a:r>
              <a:rPr lang="en-US" altLang="zh-CN" sz="2800" dirty="0">
                <a:latin typeface="宋体" pitchFamily="2" charset="-122"/>
              </a:rPr>
              <a:t>3. </a:t>
            </a:r>
            <a:r>
              <a:rPr lang="zh-CN" altLang="en-US" sz="2800" dirty="0">
                <a:latin typeface="宋体" pitchFamily="2" charset="-122"/>
              </a:rPr>
              <a:t>利用符号链实现共享的优点</a:t>
            </a:r>
            <a:br>
              <a:rPr lang="zh-CN" altLang="en-US" sz="2800" dirty="0">
                <a:latin typeface="宋体" pitchFamily="2" charset="-122"/>
              </a:rPr>
            </a:br>
            <a:r>
              <a:rPr lang="zh-CN" altLang="en-US" sz="2800" dirty="0">
                <a:latin typeface="宋体" pitchFamily="2" charset="-122"/>
              </a:rPr>
              <a:t>　　在利用符号链方式实现文件共享时，只是文件主才拥有指向其索引结点的指针；而共享该文件的其他用户则只有该文件的路径名，并不拥有指向其索引结点的指针。这样，也就不会发生在文件主删除一共享文件后留下一悬空指针的情况。当文件的拥有者把一个共享文件删除后，如果其他用户又试图通过符号链去访问一个已被删除的共享文件，则会因系统找不到该文件而使访问失败，于是再将符号链删除，此时不会产生任何影响。</a:t>
            </a:r>
            <a:endParaRPr lang="zh-CN" altLang="en-US" sz="2800" dirty="0" smtClean="0"/>
          </a:p>
        </p:txBody>
      </p:sp>
      <p:sp>
        <p:nvSpPr>
          <p:cNvPr id="4" name="灯片编号占位符 5"/>
          <p:cNvSpPr>
            <a:spLocks noGrp="1"/>
          </p:cNvSpPr>
          <p:nvPr>
            <p:ph type="sldNum" sz="quarter" idx="12"/>
          </p:nvPr>
        </p:nvSpPr>
        <p:spPr/>
        <p:txBody>
          <a:bodyPr/>
          <a:lstStyle/>
          <a:p>
            <a:pPr>
              <a:defRPr/>
            </a:pPr>
            <a:fld id="{8207C066-B07A-4E0F-BF00-89A0BC9F7711}" type="slidenum">
              <a:rPr lang="en-US" altLang="zh-CN">
                <a:solidFill>
                  <a:srgbClr val="2F2F2F">
                    <a:lumMod val="75000"/>
                    <a:lumOff val="25000"/>
                  </a:srgbClr>
                </a:solidFill>
              </a:rPr>
              <a:pPr>
                <a:defRPr/>
              </a:pPr>
              <a:t>63</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362701645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5" name="Rectangle 2"/>
          <p:cNvSpPr>
            <a:spLocks noGrp="1" noChangeArrowheads="1"/>
          </p:cNvSpPr>
          <p:nvPr>
            <p:ph type="title"/>
          </p:nvPr>
        </p:nvSpPr>
        <p:spPr/>
        <p:txBody>
          <a:bodyPr/>
          <a:lstStyle/>
          <a:p>
            <a:pPr eaLnBrk="1" hangingPunct="1"/>
            <a:r>
              <a:rPr lang="en-US" altLang="zh-CN" sz="4000" dirty="0" smtClean="0"/>
              <a:t>7.4.2  </a:t>
            </a:r>
            <a:r>
              <a:rPr lang="zh-CN" altLang="en-US" sz="4000" dirty="0" smtClean="0">
                <a:latin typeface="Times New Roman" pitchFamily="18" charset="0"/>
              </a:rPr>
              <a:t>利用符号链实现文件共享</a:t>
            </a:r>
            <a:r>
              <a:rPr lang="zh-CN" altLang="en-US" sz="4000" dirty="0" smtClean="0"/>
              <a:t> </a:t>
            </a:r>
          </a:p>
        </p:txBody>
      </p:sp>
      <p:sp>
        <p:nvSpPr>
          <p:cNvPr id="402436" name="Rectangle 3"/>
          <p:cNvSpPr>
            <a:spLocks noGrp="1" noChangeArrowheads="1"/>
          </p:cNvSpPr>
          <p:nvPr>
            <p:ph idx="1"/>
          </p:nvPr>
        </p:nvSpPr>
        <p:spPr>
          <a:xfrm>
            <a:off x="611560" y="1772816"/>
            <a:ext cx="8229600" cy="4464496"/>
          </a:xfrm>
        </p:spPr>
        <p:txBody>
          <a:bodyPr>
            <a:normAutofit lnSpcReduction="10000"/>
          </a:bodyPr>
          <a:lstStyle/>
          <a:p>
            <a:pPr marL="0" indent="0">
              <a:lnSpc>
                <a:spcPct val="90000"/>
              </a:lnSpc>
              <a:buNone/>
            </a:pPr>
            <a:r>
              <a:rPr lang="en-US" altLang="zh-CN" sz="2800" dirty="0"/>
              <a:t>4. </a:t>
            </a:r>
            <a:r>
              <a:rPr lang="zh-CN" altLang="en-US" sz="2800" dirty="0"/>
              <a:t>利用符号链的共享方式存在的问题</a:t>
            </a:r>
            <a:br>
              <a:rPr lang="zh-CN" altLang="en-US" sz="2800" dirty="0"/>
            </a:br>
            <a:r>
              <a:rPr lang="zh-CN" altLang="en-US" sz="2800" dirty="0"/>
              <a:t>　</a:t>
            </a:r>
            <a:r>
              <a:rPr lang="zh-CN" altLang="en-US" sz="2800" dirty="0" smtClean="0"/>
              <a:t> </a:t>
            </a:r>
            <a:r>
              <a:rPr lang="zh-CN" altLang="en-US" sz="2800" dirty="0" smtClean="0">
                <a:solidFill>
                  <a:srgbClr val="FF0000"/>
                </a:solidFill>
              </a:rPr>
              <a:t>增加读盘频率：</a:t>
            </a:r>
            <a:r>
              <a:rPr lang="zh-CN" altLang="en-US" sz="2800" dirty="0" smtClean="0"/>
              <a:t>当</a:t>
            </a:r>
            <a:r>
              <a:rPr lang="zh-CN" altLang="en-US" sz="2800" dirty="0"/>
              <a:t>其他用户去读共享文件时，系统是根据给定的文件路径名逐个分量</a:t>
            </a:r>
            <a:r>
              <a:rPr lang="en-US" altLang="zh-CN" sz="2800" dirty="0"/>
              <a:t>(</a:t>
            </a:r>
            <a:r>
              <a:rPr lang="zh-CN" altLang="en-US" sz="2800" dirty="0"/>
              <a:t>名</a:t>
            </a:r>
            <a:r>
              <a:rPr lang="en-US" altLang="zh-CN" sz="2800" dirty="0"/>
              <a:t>)</a:t>
            </a:r>
            <a:r>
              <a:rPr lang="zh-CN" altLang="en-US" sz="2800" dirty="0"/>
              <a:t>地去查找目录，直至找到该文件的索引结点。因此，在每次访问共享文件时，都可能要多次地读盘。这使每次访问文件的开销甚大，且增加了启动磁盘的频率</a:t>
            </a:r>
            <a:r>
              <a:rPr lang="zh-CN" altLang="en-US" sz="2800" dirty="0" smtClean="0"/>
              <a:t>。</a:t>
            </a:r>
            <a:endParaRPr lang="en-US" altLang="zh-CN" sz="2800" dirty="0" smtClean="0"/>
          </a:p>
          <a:p>
            <a:pPr marL="0" indent="0">
              <a:lnSpc>
                <a:spcPct val="90000"/>
              </a:lnSpc>
              <a:buNone/>
            </a:pPr>
            <a:endParaRPr lang="en-US" altLang="zh-CN" sz="2800" dirty="0"/>
          </a:p>
          <a:p>
            <a:pPr marL="0" indent="0">
              <a:lnSpc>
                <a:spcPct val="90000"/>
              </a:lnSpc>
              <a:buNone/>
            </a:pPr>
            <a:r>
              <a:rPr lang="en-US" altLang="zh-CN" sz="2800" dirty="0" smtClean="0"/>
              <a:t>   </a:t>
            </a:r>
            <a:r>
              <a:rPr lang="zh-CN" altLang="en-US" sz="2800" dirty="0" smtClean="0">
                <a:solidFill>
                  <a:srgbClr val="FF0000"/>
                </a:solidFill>
              </a:rPr>
              <a:t>占用额外空间：</a:t>
            </a:r>
            <a:r>
              <a:rPr lang="zh-CN" altLang="en-US" sz="2800" dirty="0" smtClean="0"/>
              <a:t>要</a:t>
            </a:r>
            <a:r>
              <a:rPr lang="zh-CN" altLang="en-US" sz="2800" dirty="0"/>
              <a:t>为每个共享用户建立一条符号链，而由于链本身实际上是一个文件，尽管该文件非常简单，却仍要为它配置一个索引结点，这也要耗费一定的磁盘空间。</a:t>
            </a:r>
            <a:endParaRPr lang="zh-CN" altLang="en-US" sz="2800" dirty="0" smtClean="0"/>
          </a:p>
        </p:txBody>
      </p:sp>
      <p:sp>
        <p:nvSpPr>
          <p:cNvPr id="4" name="灯片编号占位符 5"/>
          <p:cNvSpPr>
            <a:spLocks noGrp="1"/>
          </p:cNvSpPr>
          <p:nvPr>
            <p:ph type="sldNum" sz="quarter" idx="12"/>
          </p:nvPr>
        </p:nvSpPr>
        <p:spPr/>
        <p:txBody>
          <a:bodyPr/>
          <a:lstStyle/>
          <a:p>
            <a:pPr>
              <a:defRPr/>
            </a:pPr>
            <a:fld id="{8207C066-B07A-4E0F-BF00-89A0BC9F7711}" type="slidenum">
              <a:rPr lang="en-US" altLang="zh-CN">
                <a:solidFill>
                  <a:srgbClr val="2F2F2F">
                    <a:lumMod val="75000"/>
                    <a:lumOff val="25000"/>
                  </a:srgbClr>
                </a:solidFill>
              </a:rPr>
              <a:pPr>
                <a:defRPr/>
              </a:pPr>
              <a:t>64</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388466683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5" name="Rectangle 2"/>
          <p:cNvSpPr>
            <a:spLocks noGrp="1" noChangeArrowheads="1"/>
          </p:cNvSpPr>
          <p:nvPr>
            <p:ph type="title"/>
          </p:nvPr>
        </p:nvSpPr>
        <p:spPr/>
        <p:txBody>
          <a:bodyPr/>
          <a:lstStyle/>
          <a:p>
            <a:r>
              <a:rPr lang="zh-CN" altLang="en-US" sz="4000" dirty="0"/>
              <a:t>　 </a:t>
            </a:r>
            <a:r>
              <a:rPr lang="en-US" altLang="zh-CN" sz="4000" dirty="0"/>
              <a:t>7.5  </a:t>
            </a:r>
            <a:r>
              <a:rPr lang="zh-CN" altLang="en-US" sz="4000" dirty="0"/>
              <a:t>文 件 保 护</a:t>
            </a:r>
            <a:endParaRPr lang="zh-CN" altLang="en-US" sz="4000" dirty="0" smtClean="0"/>
          </a:p>
        </p:txBody>
      </p:sp>
      <p:sp>
        <p:nvSpPr>
          <p:cNvPr id="402436" name="Rectangle 3"/>
          <p:cNvSpPr>
            <a:spLocks noGrp="1" noChangeArrowheads="1"/>
          </p:cNvSpPr>
          <p:nvPr>
            <p:ph idx="1"/>
          </p:nvPr>
        </p:nvSpPr>
        <p:spPr>
          <a:xfrm>
            <a:off x="611560" y="1772816"/>
            <a:ext cx="8229600" cy="4464496"/>
          </a:xfrm>
        </p:spPr>
        <p:txBody>
          <a:bodyPr>
            <a:normAutofit/>
          </a:bodyPr>
          <a:lstStyle/>
          <a:p>
            <a:pPr marL="0" indent="0">
              <a:lnSpc>
                <a:spcPct val="110000"/>
              </a:lnSpc>
              <a:buNone/>
            </a:pPr>
            <a:r>
              <a:rPr lang="zh-CN" altLang="en-US" dirty="0" smtClean="0"/>
              <a:t>    在</a:t>
            </a:r>
            <a:r>
              <a:rPr lang="zh-CN" altLang="en-US" dirty="0"/>
              <a:t>现代计算机系统中，存放了越来越多的宝贵信息供用户使用，给人们带来了极大的好处和方便，但同时也有着潜在的不安全性。影响文件安全性的主要因素有：</a:t>
            </a:r>
            <a:br>
              <a:rPr lang="zh-CN" altLang="en-US" dirty="0"/>
            </a:br>
            <a:r>
              <a:rPr lang="en-US" altLang="zh-CN" dirty="0" smtClean="0"/>
              <a:t>	</a:t>
            </a:r>
            <a:r>
              <a:rPr lang="en-US" altLang="zh-CN" sz="2800" dirty="0" smtClean="0"/>
              <a:t>(</a:t>
            </a:r>
            <a:r>
              <a:rPr lang="en-US" altLang="zh-CN" sz="2800" dirty="0"/>
              <a:t>1</a:t>
            </a:r>
            <a:r>
              <a:rPr lang="en-US" altLang="zh-CN" sz="2800" dirty="0" smtClean="0"/>
              <a:t>) </a:t>
            </a:r>
            <a:r>
              <a:rPr lang="zh-CN" altLang="en-US" sz="2800" dirty="0" smtClean="0"/>
              <a:t>人为</a:t>
            </a:r>
            <a:r>
              <a:rPr lang="zh-CN" altLang="en-US" sz="2800" dirty="0"/>
              <a:t>因素。</a:t>
            </a:r>
            <a:br>
              <a:rPr lang="zh-CN" altLang="en-US" sz="2800" dirty="0"/>
            </a:br>
            <a:r>
              <a:rPr lang="en-US" altLang="zh-CN" sz="2800" dirty="0" smtClean="0"/>
              <a:t>	(</a:t>
            </a:r>
            <a:r>
              <a:rPr lang="en-US" altLang="zh-CN" sz="2800" dirty="0"/>
              <a:t>2) </a:t>
            </a:r>
            <a:r>
              <a:rPr lang="zh-CN" altLang="en-US" sz="2800" dirty="0"/>
              <a:t>系统因素。</a:t>
            </a:r>
            <a:br>
              <a:rPr lang="zh-CN" altLang="en-US" sz="2800" dirty="0"/>
            </a:br>
            <a:r>
              <a:rPr lang="en-US" altLang="zh-CN" sz="2800" dirty="0" smtClean="0"/>
              <a:t>	(</a:t>
            </a:r>
            <a:r>
              <a:rPr lang="en-US" altLang="zh-CN" sz="2800" dirty="0"/>
              <a:t>3) </a:t>
            </a:r>
            <a:r>
              <a:rPr lang="zh-CN" altLang="en-US" sz="2800" dirty="0"/>
              <a:t>自然因素。</a:t>
            </a:r>
            <a:endParaRPr lang="zh-CN" altLang="en-US" sz="2800" dirty="0" smtClean="0"/>
          </a:p>
        </p:txBody>
      </p:sp>
      <p:sp>
        <p:nvSpPr>
          <p:cNvPr id="4" name="灯片编号占位符 5"/>
          <p:cNvSpPr>
            <a:spLocks noGrp="1"/>
          </p:cNvSpPr>
          <p:nvPr>
            <p:ph type="sldNum" sz="quarter" idx="12"/>
          </p:nvPr>
        </p:nvSpPr>
        <p:spPr/>
        <p:txBody>
          <a:bodyPr/>
          <a:lstStyle/>
          <a:p>
            <a:pPr>
              <a:defRPr/>
            </a:pPr>
            <a:fld id="{8207C066-B07A-4E0F-BF00-89A0BC9F7711}" type="slidenum">
              <a:rPr lang="en-US" altLang="zh-CN">
                <a:solidFill>
                  <a:srgbClr val="2F2F2F">
                    <a:lumMod val="75000"/>
                    <a:lumOff val="25000"/>
                  </a:srgbClr>
                </a:solidFill>
              </a:rPr>
              <a:pPr>
                <a:defRPr/>
              </a:pPr>
              <a:t>65</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274018905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5" name="Rectangle 2"/>
          <p:cNvSpPr>
            <a:spLocks noGrp="1" noChangeArrowheads="1"/>
          </p:cNvSpPr>
          <p:nvPr>
            <p:ph type="title"/>
          </p:nvPr>
        </p:nvSpPr>
        <p:spPr/>
        <p:txBody>
          <a:bodyPr/>
          <a:lstStyle/>
          <a:p>
            <a:r>
              <a:rPr lang="zh-CN" altLang="en-US" sz="4000" dirty="0"/>
              <a:t>　 </a:t>
            </a:r>
            <a:r>
              <a:rPr lang="en-US" altLang="zh-CN" sz="4000" dirty="0"/>
              <a:t>7.5  </a:t>
            </a:r>
            <a:r>
              <a:rPr lang="zh-CN" altLang="en-US" sz="4000" dirty="0"/>
              <a:t>文 件 保 护</a:t>
            </a:r>
            <a:endParaRPr lang="zh-CN" altLang="en-US" sz="4000" dirty="0" smtClean="0"/>
          </a:p>
        </p:txBody>
      </p:sp>
      <p:sp>
        <p:nvSpPr>
          <p:cNvPr id="402436" name="Rectangle 3"/>
          <p:cNvSpPr>
            <a:spLocks noGrp="1" noChangeArrowheads="1"/>
          </p:cNvSpPr>
          <p:nvPr>
            <p:ph idx="1"/>
          </p:nvPr>
        </p:nvSpPr>
        <p:spPr>
          <a:xfrm>
            <a:off x="611560" y="1772816"/>
            <a:ext cx="8229600" cy="4464496"/>
          </a:xfrm>
        </p:spPr>
        <p:txBody>
          <a:bodyPr>
            <a:normAutofit/>
          </a:bodyPr>
          <a:lstStyle/>
          <a:p>
            <a:pPr marL="0" indent="0">
              <a:lnSpc>
                <a:spcPct val="120000"/>
              </a:lnSpc>
              <a:buNone/>
            </a:pPr>
            <a:r>
              <a:rPr lang="zh-CN" altLang="en-US" sz="3600" dirty="0"/>
              <a:t>　　</a:t>
            </a:r>
            <a:r>
              <a:rPr lang="zh-CN" altLang="en-US" dirty="0"/>
              <a:t>为了确保文件系统的安全性，可针对上述原因而采取三方面的措施：</a:t>
            </a:r>
            <a:br>
              <a:rPr lang="zh-CN" altLang="en-US" dirty="0"/>
            </a:br>
            <a:r>
              <a:rPr lang="zh-CN" altLang="en-US" dirty="0"/>
              <a:t>　　</a:t>
            </a:r>
            <a:r>
              <a:rPr lang="en-US" altLang="zh-CN" sz="2800" dirty="0"/>
              <a:t>(1) </a:t>
            </a:r>
            <a:r>
              <a:rPr lang="zh-CN" altLang="en-US" sz="2800" dirty="0"/>
              <a:t>通过存取控制机制，防止由人为因素所造成的文件不安全性。</a:t>
            </a:r>
            <a:br>
              <a:rPr lang="zh-CN" altLang="en-US" sz="2800" dirty="0"/>
            </a:br>
            <a:r>
              <a:rPr lang="zh-CN" altLang="en-US" sz="2800" dirty="0"/>
              <a:t>　　</a:t>
            </a:r>
            <a:r>
              <a:rPr lang="en-US" altLang="zh-CN" sz="2800" dirty="0"/>
              <a:t>(2) </a:t>
            </a:r>
            <a:r>
              <a:rPr lang="zh-CN" altLang="en-US" sz="2800" dirty="0"/>
              <a:t>采取系统容错技术，防止系统部分的故障所造成的文件的不安全性。</a:t>
            </a:r>
            <a:br>
              <a:rPr lang="zh-CN" altLang="en-US" sz="2800" dirty="0"/>
            </a:br>
            <a:r>
              <a:rPr lang="zh-CN" altLang="en-US" sz="2800" dirty="0"/>
              <a:t>　　</a:t>
            </a:r>
            <a:r>
              <a:rPr lang="en-US" altLang="zh-CN" sz="2800" dirty="0"/>
              <a:t>(3) </a:t>
            </a:r>
            <a:r>
              <a:rPr lang="zh-CN" altLang="en-US" sz="2800" dirty="0"/>
              <a:t>建立后备系统，防止由自然因素所造成的不安全性。</a:t>
            </a:r>
            <a:endParaRPr lang="zh-CN" altLang="en-US" sz="2400" dirty="0" smtClean="0"/>
          </a:p>
        </p:txBody>
      </p:sp>
      <p:sp>
        <p:nvSpPr>
          <p:cNvPr id="4" name="灯片编号占位符 5"/>
          <p:cNvSpPr>
            <a:spLocks noGrp="1"/>
          </p:cNvSpPr>
          <p:nvPr>
            <p:ph type="sldNum" sz="quarter" idx="12"/>
          </p:nvPr>
        </p:nvSpPr>
        <p:spPr/>
        <p:txBody>
          <a:bodyPr/>
          <a:lstStyle/>
          <a:p>
            <a:pPr>
              <a:defRPr/>
            </a:pPr>
            <a:fld id="{8207C066-B07A-4E0F-BF00-89A0BC9F7711}" type="slidenum">
              <a:rPr lang="en-US" altLang="zh-CN">
                <a:solidFill>
                  <a:srgbClr val="2F2F2F">
                    <a:lumMod val="75000"/>
                    <a:lumOff val="25000"/>
                  </a:srgbClr>
                </a:solidFill>
              </a:rPr>
              <a:pPr>
                <a:defRPr/>
              </a:pPr>
              <a:t>66</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72788746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5" name="Rectangle 2"/>
          <p:cNvSpPr>
            <a:spLocks noGrp="1" noChangeArrowheads="1"/>
          </p:cNvSpPr>
          <p:nvPr>
            <p:ph type="title"/>
          </p:nvPr>
        </p:nvSpPr>
        <p:spPr/>
        <p:txBody>
          <a:bodyPr/>
          <a:lstStyle/>
          <a:p>
            <a:r>
              <a:rPr lang="zh-CN" altLang="en-US" sz="4000" dirty="0"/>
              <a:t>　 </a:t>
            </a:r>
            <a:r>
              <a:rPr lang="en-US" altLang="zh-CN" sz="4000" dirty="0"/>
              <a:t>7.5  </a:t>
            </a:r>
            <a:r>
              <a:rPr lang="zh-CN" altLang="en-US" sz="4000" dirty="0"/>
              <a:t>文 件 保 护</a:t>
            </a:r>
            <a:endParaRPr lang="zh-CN" altLang="en-US" sz="4000" dirty="0" smtClean="0"/>
          </a:p>
        </p:txBody>
      </p:sp>
      <p:sp>
        <p:nvSpPr>
          <p:cNvPr id="402436" name="Rectangle 3"/>
          <p:cNvSpPr>
            <a:spLocks noGrp="1" noChangeArrowheads="1"/>
          </p:cNvSpPr>
          <p:nvPr>
            <p:ph idx="1"/>
          </p:nvPr>
        </p:nvSpPr>
        <p:spPr>
          <a:xfrm>
            <a:off x="611560" y="1772816"/>
            <a:ext cx="8229600" cy="4464496"/>
          </a:xfrm>
        </p:spPr>
        <p:txBody>
          <a:bodyPr>
            <a:normAutofit/>
          </a:bodyPr>
          <a:lstStyle/>
          <a:p>
            <a:pPr marL="0" indent="0">
              <a:lnSpc>
                <a:spcPct val="110000"/>
              </a:lnSpc>
              <a:buNone/>
            </a:pPr>
            <a:r>
              <a:rPr lang="en-US" altLang="zh-CN" dirty="0"/>
              <a:t>7.5.1  </a:t>
            </a:r>
            <a:r>
              <a:rPr lang="zh-CN" altLang="en-US" dirty="0"/>
              <a:t>保护域</a:t>
            </a:r>
            <a:r>
              <a:rPr lang="en-US" altLang="zh-CN" dirty="0"/>
              <a:t>(Protection Domain)</a:t>
            </a:r>
            <a:r>
              <a:rPr lang="en-US" altLang="zh-CN" sz="2400" dirty="0"/>
              <a:t/>
            </a:r>
            <a:br>
              <a:rPr lang="en-US" altLang="zh-CN" sz="2400" dirty="0"/>
            </a:br>
            <a:r>
              <a:rPr lang="zh-CN" altLang="en-US" sz="2400" dirty="0"/>
              <a:t>　　</a:t>
            </a:r>
            <a:r>
              <a:rPr lang="en-US" altLang="zh-CN" sz="2800" dirty="0"/>
              <a:t>1. </a:t>
            </a:r>
            <a:r>
              <a:rPr lang="zh-CN" altLang="en-US" sz="2800" dirty="0"/>
              <a:t>访问权</a:t>
            </a:r>
            <a:r>
              <a:rPr lang="zh-CN" altLang="en-US" sz="2400" dirty="0"/>
              <a:t/>
            </a:r>
            <a:br>
              <a:rPr lang="zh-CN" altLang="en-US" sz="2400" dirty="0"/>
            </a:br>
            <a:r>
              <a:rPr lang="zh-CN" altLang="en-US" sz="2400" dirty="0"/>
              <a:t>　　为了对系统中的对象加以保护，应由系统来控制进程对对象的访问。对象可以是硬件对象，如磁盘驱动器、打印机；也可以是软件对象，如文件、程序。对对象所施加的操作也有所不同，如对文件可以是读，也可以是写或执行操作</a:t>
            </a:r>
            <a:r>
              <a:rPr lang="zh-CN" altLang="en-US" sz="2400" dirty="0" smtClean="0"/>
              <a:t>。</a:t>
            </a:r>
            <a:endParaRPr lang="en-US" altLang="zh-CN" sz="2400" dirty="0" smtClean="0"/>
          </a:p>
          <a:p>
            <a:pPr marL="0" indent="0">
              <a:lnSpc>
                <a:spcPct val="110000"/>
              </a:lnSpc>
              <a:buNone/>
            </a:pPr>
            <a:endParaRPr lang="en-US" altLang="zh-CN" sz="2400" dirty="0"/>
          </a:p>
          <a:p>
            <a:pPr marL="0" indent="0">
              <a:lnSpc>
                <a:spcPct val="110000"/>
              </a:lnSpc>
              <a:buNone/>
            </a:pPr>
            <a:r>
              <a:rPr lang="zh-CN" altLang="en-US" sz="2800" dirty="0" smtClean="0"/>
              <a:t>我们</a:t>
            </a:r>
            <a:r>
              <a:rPr lang="zh-CN" altLang="en-US" sz="2800" dirty="0"/>
              <a:t>把一个进程能对某对象执行操作的权力，称为</a:t>
            </a:r>
            <a:r>
              <a:rPr lang="zh-CN" altLang="en-US" sz="2800" dirty="0">
                <a:solidFill>
                  <a:srgbClr val="FF0000"/>
                </a:solidFill>
              </a:rPr>
              <a:t>访问权</a:t>
            </a:r>
            <a:r>
              <a:rPr lang="en-US" altLang="zh-CN" sz="2800" dirty="0"/>
              <a:t>(Access right)</a:t>
            </a:r>
            <a:r>
              <a:rPr lang="zh-CN" altLang="en-US" sz="2800" dirty="0"/>
              <a:t>。 </a:t>
            </a:r>
            <a:endParaRPr lang="zh-CN" altLang="en-US" sz="2800" dirty="0" smtClean="0"/>
          </a:p>
        </p:txBody>
      </p:sp>
      <p:sp>
        <p:nvSpPr>
          <p:cNvPr id="4" name="灯片编号占位符 5"/>
          <p:cNvSpPr>
            <a:spLocks noGrp="1"/>
          </p:cNvSpPr>
          <p:nvPr>
            <p:ph type="sldNum" sz="quarter" idx="12"/>
          </p:nvPr>
        </p:nvSpPr>
        <p:spPr/>
        <p:txBody>
          <a:bodyPr/>
          <a:lstStyle/>
          <a:p>
            <a:pPr>
              <a:defRPr/>
            </a:pPr>
            <a:fld id="{8207C066-B07A-4E0F-BF00-89A0BC9F7711}" type="slidenum">
              <a:rPr lang="en-US" altLang="zh-CN">
                <a:solidFill>
                  <a:srgbClr val="2F2F2F">
                    <a:lumMod val="75000"/>
                    <a:lumOff val="25000"/>
                  </a:srgbClr>
                </a:solidFill>
              </a:rPr>
              <a:pPr>
                <a:defRPr/>
              </a:pPr>
              <a:t>67</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238637207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5" name="Rectangle 2"/>
          <p:cNvSpPr>
            <a:spLocks noGrp="1" noChangeArrowheads="1"/>
          </p:cNvSpPr>
          <p:nvPr>
            <p:ph type="title"/>
          </p:nvPr>
        </p:nvSpPr>
        <p:spPr/>
        <p:txBody>
          <a:bodyPr/>
          <a:lstStyle/>
          <a:p>
            <a:r>
              <a:rPr lang="zh-CN" altLang="en-US" sz="4000" dirty="0"/>
              <a:t>　 </a:t>
            </a:r>
            <a:r>
              <a:rPr lang="en-US" altLang="zh-CN" sz="4000" dirty="0"/>
              <a:t>7.5  </a:t>
            </a:r>
            <a:r>
              <a:rPr lang="zh-CN" altLang="en-US" sz="4000" dirty="0"/>
              <a:t>文 件 保 护</a:t>
            </a:r>
            <a:endParaRPr lang="zh-CN" altLang="en-US" sz="4000" dirty="0" smtClean="0"/>
          </a:p>
        </p:txBody>
      </p:sp>
      <p:sp>
        <p:nvSpPr>
          <p:cNvPr id="402436" name="Rectangle 3"/>
          <p:cNvSpPr>
            <a:spLocks noGrp="1" noChangeArrowheads="1"/>
          </p:cNvSpPr>
          <p:nvPr>
            <p:ph idx="1"/>
          </p:nvPr>
        </p:nvSpPr>
        <p:spPr>
          <a:xfrm>
            <a:off x="611560" y="1772816"/>
            <a:ext cx="8229600" cy="4464496"/>
          </a:xfrm>
        </p:spPr>
        <p:txBody>
          <a:bodyPr>
            <a:normAutofit lnSpcReduction="10000"/>
          </a:bodyPr>
          <a:lstStyle/>
          <a:p>
            <a:pPr marL="0" indent="0">
              <a:lnSpc>
                <a:spcPct val="150000"/>
              </a:lnSpc>
              <a:buNone/>
            </a:pPr>
            <a:r>
              <a:rPr lang="en-US" altLang="zh-CN" sz="2800" dirty="0"/>
              <a:t>2. </a:t>
            </a:r>
            <a:r>
              <a:rPr lang="zh-CN" altLang="en-US" sz="2800" dirty="0"/>
              <a:t>保护域</a:t>
            </a:r>
            <a:r>
              <a:rPr lang="zh-CN" altLang="en-US" sz="2400" dirty="0"/>
              <a:t/>
            </a:r>
            <a:br>
              <a:rPr lang="zh-CN" altLang="en-US" sz="2400" dirty="0"/>
            </a:br>
            <a:r>
              <a:rPr lang="zh-CN" altLang="en-US" sz="2400" dirty="0"/>
              <a:t>　　为了对系统中的资源进行保护而引入了保护域的概念，保护域简称为“</a:t>
            </a:r>
            <a:r>
              <a:rPr lang="zh-CN" altLang="en-US" sz="2400" dirty="0">
                <a:solidFill>
                  <a:srgbClr val="FF0000"/>
                </a:solidFill>
              </a:rPr>
              <a:t>域</a:t>
            </a:r>
            <a:r>
              <a:rPr lang="zh-CN" altLang="en-US" sz="2400" dirty="0"/>
              <a:t>”</a:t>
            </a:r>
            <a:r>
              <a:rPr lang="zh-CN" altLang="en-US" sz="2400" dirty="0" smtClean="0"/>
              <a:t>。</a:t>
            </a:r>
            <a:endParaRPr lang="en-US" altLang="zh-CN" sz="2400" dirty="0"/>
          </a:p>
          <a:p>
            <a:pPr>
              <a:lnSpc>
                <a:spcPct val="150000"/>
              </a:lnSpc>
            </a:pPr>
            <a:r>
              <a:rPr lang="zh-CN" altLang="en-US" sz="2800" dirty="0" smtClean="0"/>
              <a:t>“域”</a:t>
            </a:r>
            <a:r>
              <a:rPr lang="zh-CN" altLang="en-US" sz="2800" dirty="0"/>
              <a:t>是进程对一组对象访问权的集合，进程只能在指定域内执行操作</a:t>
            </a:r>
            <a:r>
              <a:rPr lang="zh-CN" altLang="en-US" sz="2800" dirty="0" smtClean="0"/>
              <a:t>。 </a:t>
            </a:r>
            <a:endParaRPr lang="en-US" altLang="zh-CN" sz="2800" dirty="0" smtClean="0"/>
          </a:p>
          <a:p>
            <a:pPr>
              <a:lnSpc>
                <a:spcPct val="150000"/>
              </a:lnSpc>
            </a:pPr>
            <a:r>
              <a:rPr lang="zh-CN" altLang="en-US" sz="2800" dirty="0" smtClean="0"/>
              <a:t>“域”</a:t>
            </a:r>
            <a:r>
              <a:rPr lang="zh-CN" altLang="en-US" sz="2800" dirty="0"/>
              <a:t>也就规定了进程所能访问的对象和能执行的操作。 </a:t>
            </a:r>
            <a:endParaRPr lang="zh-CN" altLang="en-US" sz="2800" dirty="0" smtClean="0"/>
          </a:p>
        </p:txBody>
      </p:sp>
      <p:sp>
        <p:nvSpPr>
          <p:cNvPr id="4" name="灯片编号占位符 5"/>
          <p:cNvSpPr>
            <a:spLocks noGrp="1"/>
          </p:cNvSpPr>
          <p:nvPr>
            <p:ph type="sldNum" sz="quarter" idx="12"/>
          </p:nvPr>
        </p:nvSpPr>
        <p:spPr/>
        <p:txBody>
          <a:bodyPr/>
          <a:lstStyle/>
          <a:p>
            <a:pPr>
              <a:defRPr/>
            </a:pPr>
            <a:fld id="{8207C066-B07A-4E0F-BF00-89A0BC9F7711}" type="slidenum">
              <a:rPr lang="en-US" altLang="zh-CN">
                <a:solidFill>
                  <a:srgbClr val="2F2F2F">
                    <a:lumMod val="75000"/>
                    <a:lumOff val="25000"/>
                  </a:srgbClr>
                </a:solidFill>
              </a:rPr>
              <a:pPr>
                <a:defRPr/>
              </a:pPr>
              <a:t>68</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306203486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5" name="Rectangle 2"/>
          <p:cNvSpPr>
            <a:spLocks noGrp="1" noChangeArrowheads="1"/>
          </p:cNvSpPr>
          <p:nvPr>
            <p:ph type="title"/>
          </p:nvPr>
        </p:nvSpPr>
        <p:spPr/>
        <p:txBody>
          <a:bodyPr/>
          <a:lstStyle/>
          <a:p>
            <a:r>
              <a:rPr lang="zh-CN" altLang="en-US" sz="4000" dirty="0"/>
              <a:t>　 </a:t>
            </a:r>
            <a:r>
              <a:rPr lang="en-US" altLang="zh-CN" sz="4000" dirty="0"/>
              <a:t>7.5  </a:t>
            </a:r>
            <a:r>
              <a:rPr lang="zh-CN" altLang="en-US" sz="4000" dirty="0"/>
              <a:t>文 件 保 护</a:t>
            </a:r>
            <a:endParaRPr lang="zh-CN" altLang="en-US" sz="4000" dirty="0" smtClean="0"/>
          </a:p>
        </p:txBody>
      </p:sp>
      <p:sp>
        <p:nvSpPr>
          <p:cNvPr id="402436" name="Rectangle 3"/>
          <p:cNvSpPr>
            <a:spLocks noGrp="1" noChangeArrowheads="1"/>
          </p:cNvSpPr>
          <p:nvPr>
            <p:ph idx="1"/>
          </p:nvPr>
        </p:nvSpPr>
        <p:spPr>
          <a:xfrm>
            <a:off x="611560" y="1772816"/>
            <a:ext cx="8229600" cy="4464496"/>
          </a:xfrm>
        </p:spPr>
        <p:txBody>
          <a:bodyPr>
            <a:normAutofit/>
          </a:bodyPr>
          <a:lstStyle/>
          <a:p>
            <a:pPr marL="0" indent="0">
              <a:lnSpc>
                <a:spcPct val="150000"/>
              </a:lnSpc>
              <a:buNone/>
            </a:pPr>
            <a:r>
              <a:rPr lang="en-US" altLang="zh-CN" sz="2800" dirty="0"/>
              <a:t>3. </a:t>
            </a:r>
            <a:r>
              <a:rPr lang="zh-CN" altLang="en-US" sz="2800" dirty="0"/>
              <a:t>进程和域间的静态联系</a:t>
            </a:r>
            <a:br>
              <a:rPr lang="zh-CN" altLang="en-US" sz="2800" dirty="0"/>
            </a:br>
            <a:r>
              <a:rPr lang="zh-CN" altLang="en-US" sz="2800" dirty="0"/>
              <a:t>　　</a:t>
            </a:r>
            <a:r>
              <a:rPr lang="zh-CN" altLang="en-US" sz="2400" dirty="0"/>
              <a:t>在进程和域之间可以一一对应，即一个进程只联系着一个域。这意味着，在进程的整个生命期中，其可用资源是固定的，我们把这种域称为“</a:t>
            </a:r>
            <a:r>
              <a:rPr lang="zh-CN" altLang="en-US" sz="2400" dirty="0">
                <a:solidFill>
                  <a:srgbClr val="FF0000"/>
                </a:solidFill>
              </a:rPr>
              <a:t>静态域</a:t>
            </a:r>
            <a:r>
              <a:rPr lang="zh-CN" altLang="en-US" sz="2400" dirty="0"/>
              <a:t>”。在这种情况下，进程运行的全过程都是受限于同一个域，这将会使赋予进程的访问权超过了实际需要。</a:t>
            </a:r>
            <a:endParaRPr lang="zh-CN" altLang="en-US" sz="2400" dirty="0" smtClean="0"/>
          </a:p>
        </p:txBody>
      </p:sp>
      <p:sp>
        <p:nvSpPr>
          <p:cNvPr id="4" name="灯片编号占位符 5"/>
          <p:cNvSpPr>
            <a:spLocks noGrp="1"/>
          </p:cNvSpPr>
          <p:nvPr>
            <p:ph type="sldNum" sz="quarter" idx="12"/>
          </p:nvPr>
        </p:nvSpPr>
        <p:spPr/>
        <p:txBody>
          <a:bodyPr/>
          <a:lstStyle/>
          <a:p>
            <a:pPr>
              <a:defRPr/>
            </a:pPr>
            <a:fld id="{8207C066-B07A-4E0F-BF00-89A0BC9F7711}" type="slidenum">
              <a:rPr lang="en-US" altLang="zh-CN">
                <a:solidFill>
                  <a:srgbClr val="2F2F2F">
                    <a:lumMod val="75000"/>
                    <a:lumOff val="25000"/>
                  </a:srgbClr>
                </a:solidFill>
              </a:rPr>
              <a:pPr>
                <a:defRPr/>
              </a:pPr>
              <a:t>69</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86272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600" dirty="0"/>
              <a:t>7.1.2  </a:t>
            </a:r>
            <a:r>
              <a:rPr lang="zh-CN" altLang="en-US" sz="3600" dirty="0"/>
              <a:t>文件名和类型</a:t>
            </a:r>
          </a:p>
        </p:txBody>
      </p:sp>
      <p:sp>
        <p:nvSpPr>
          <p:cNvPr id="3" name="内容占位符 2"/>
          <p:cNvSpPr>
            <a:spLocks noGrp="1"/>
          </p:cNvSpPr>
          <p:nvPr>
            <p:ph idx="1"/>
          </p:nvPr>
        </p:nvSpPr>
        <p:spPr/>
        <p:txBody>
          <a:bodyPr>
            <a:normAutofit lnSpcReduction="10000"/>
          </a:bodyPr>
          <a:lstStyle/>
          <a:p>
            <a:r>
              <a:rPr lang="zh-CN" altLang="en-US" dirty="0" smtClean="0"/>
              <a:t>文件类型</a:t>
            </a:r>
            <a:endParaRPr lang="en-US" altLang="zh-CN" dirty="0" smtClean="0"/>
          </a:p>
          <a:p>
            <a:pPr lvl="1"/>
            <a:r>
              <a:rPr lang="zh-CN" altLang="en-US" dirty="0"/>
              <a:t>按文件中数据的形式</a:t>
            </a:r>
            <a:r>
              <a:rPr lang="zh-CN" altLang="en-US" dirty="0" smtClean="0"/>
              <a:t>分类</a:t>
            </a:r>
            <a:endParaRPr lang="en-US" altLang="zh-CN" dirty="0" smtClean="0"/>
          </a:p>
          <a:p>
            <a:pPr lvl="2"/>
            <a:r>
              <a:rPr lang="zh-CN" altLang="en-US" dirty="0"/>
              <a:t>源文件，这是指由源程序和数据构成的文件。通常，由终端或输入设备输入的源程序和数据所形成的文件都属于源文件。它通常是由</a:t>
            </a:r>
            <a:r>
              <a:rPr lang="en-US" altLang="zh-CN" dirty="0"/>
              <a:t>ASCII</a:t>
            </a:r>
            <a:r>
              <a:rPr lang="zh-CN" altLang="en-US" dirty="0"/>
              <a:t>码或汉字所组成的</a:t>
            </a:r>
            <a:r>
              <a:rPr lang="zh-CN" altLang="en-US" dirty="0" smtClean="0"/>
              <a:t>。</a:t>
            </a:r>
            <a:endParaRPr lang="en-US" altLang="zh-CN" dirty="0" smtClean="0"/>
          </a:p>
          <a:p>
            <a:pPr lvl="2"/>
            <a:r>
              <a:rPr lang="zh-CN" altLang="en-US" dirty="0"/>
              <a:t>目标文件，这是指把源程序经过编译程序编译过，但尚未经过链接程序链接的目标代码所构成的文件。目标文件所使用的后缀名是“</a:t>
            </a:r>
            <a:r>
              <a:rPr lang="en-US" altLang="zh-CN" dirty="0"/>
              <a:t>.</a:t>
            </a:r>
            <a:r>
              <a:rPr lang="en-US" altLang="zh-CN" dirty="0" err="1"/>
              <a:t>obj</a:t>
            </a:r>
            <a:r>
              <a:rPr lang="en-US" altLang="zh-CN" dirty="0"/>
              <a:t>”</a:t>
            </a:r>
            <a:r>
              <a:rPr lang="zh-CN" altLang="en-US" dirty="0" smtClean="0"/>
              <a:t>。</a:t>
            </a:r>
            <a:endParaRPr lang="en-US" altLang="zh-CN" dirty="0" smtClean="0"/>
          </a:p>
          <a:p>
            <a:pPr lvl="2"/>
            <a:r>
              <a:rPr lang="zh-CN" altLang="en-US" dirty="0"/>
              <a:t>可执行文件，这是指把编译后所产生的目标代码经过链接程序链接后所形成的文件。其后缀名是 </a:t>
            </a:r>
            <a:r>
              <a:rPr lang="en-US" altLang="zh-CN" dirty="0"/>
              <a:t>.exe</a:t>
            </a:r>
            <a:r>
              <a:rPr lang="zh-CN" altLang="en-US" dirty="0" smtClean="0"/>
              <a:t>。</a:t>
            </a:r>
            <a:br>
              <a:rPr lang="zh-CN" altLang="en-US" dirty="0" smtClean="0"/>
            </a:br>
            <a:endParaRPr lang="en-US" altLang="zh-CN" dirty="0" smtClean="0"/>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pPr>
                <a:defRPr/>
              </a:pPr>
              <a:t>7</a:t>
            </a:fld>
            <a:endParaRPr lang="en-US" altLang="zh-CN"/>
          </a:p>
        </p:txBody>
      </p:sp>
    </p:spTree>
    <p:extLst>
      <p:ext uri="{BB962C8B-B14F-4D97-AF65-F5344CB8AC3E}">
        <p14:creationId xmlns:p14="http://schemas.microsoft.com/office/powerpoint/2010/main" val="83306809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5" name="Rectangle 2"/>
          <p:cNvSpPr>
            <a:spLocks noGrp="1" noChangeArrowheads="1"/>
          </p:cNvSpPr>
          <p:nvPr>
            <p:ph type="title"/>
          </p:nvPr>
        </p:nvSpPr>
        <p:spPr/>
        <p:txBody>
          <a:bodyPr/>
          <a:lstStyle/>
          <a:p>
            <a:r>
              <a:rPr lang="zh-CN" altLang="en-US" sz="4000" dirty="0"/>
              <a:t>　 </a:t>
            </a:r>
            <a:r>
              <a:rPr lang="en-US" altLang="zh-CN" sz="4000" dirty="0"/>
              <a:t>7.5  </a:t>
            </a:r>
            <a:r>
              <a:rPr lang="zh-CN" altLang="en-US" sz="4000" dirty="0"/>
              <a:t>文 件 保 护</a:t>
            </a:r>
            <a:endParaRPr lang="zh-CN" altLang="en-US" sz="4000" dirty="0" smtClean="0"/>
          </a:p>
        </p:txBody>
      </p:sp>
      <p:sp>
        <p:nvSpPr>
          <p:cNvPr id="402436" name="Rectangle 3"/>
          <p:cNvSpPr>
            <a:spLocks noGrp="1" noChangeArrowheads="1"/>
          </p:cNvSpPr>
          <p:nvPr>
            <p:ph idx="1"/>
          </p:nvPr>
        </p:nvSpPr>
        <p:spPr>
          <a:xfrm>
            <a:off x="611560" y="1772816"/>
            <a:ext cx="8229600" cy="4464496"/>
          </a:xfrm>
        </p:spPr>
        <p:txBody>
          <a:bodyPr>
            <a:normAutofit/>
          </a:bodyPr>
          <a:lstStyle/>
          <a:p>
            <a:pPr marL="0" indent="0">
              <a:lnSpc>
                <a:spcPct val="150000"/>
              </a:lnSpc>
              <a:buNone/>
            </a:pPr>
            <a:r>
              <a:rPr lang="en-US" altLang="zh-CN" sz="2800" dirty="0"/>
              <a:t>4. </a:t>
            </a:r>
            <a:r>
              <a:rPr lang="zh-CN" altLang="en-US" sz="2800" dirty="0"/>
              <a:t>进程和域间的动态联系方式</a:t>
            </a:r>
            <a:br>
              <a:rPr lang="zh-CN" altLang="en-US" sz="2800" dirty="0"/>
            </a:br>
            <a:r>
              <a:rPr lang="zh-CN" altLang="en-US" sz="2800" dirty="0"/>
              <a:t>　　</a:t>
            </a:r>
            <a:r>
              <a:rPr lang="zh-CN" altLang="en-US" sz="2400" dirty="0"/>
              <a:t>在进程和域之间，也可以是一对多的关系，即一个进程可以联系着多个域。在此情况下，可将进程的运行分为若干个阶段，其每个阶段联系着一个域，这样便可根据运行的实际需要来规定在进程运行的每个阶段中所能访问的对象。 </a:t>
            </a:r>
            <a:endParaRPr lang="zh-CN" altLang="en-US" sz="2400" dirty="0" smtClean="0"/>
          </a:p>
        </p:txBody>
      </p:sp>
      <p:sp>
        <p:nvSpPr>
          <p:cNvPr id="4" name="灯片编号占位符 5"/>
          <p:cNvSpPr>
            <a:spLocks noGrp="1"/>
          </p:cNvSpPr>
          <p:nvPr>
            <p:ph type="sldNum" sz="quarter" idx="12"/>
          </p:nvPr>
        </p:nvSpPr>
        <p:spPr/>
        <p:txBody>
          <a:bodyPr/>
          <a:lstStyle/>
          <a:p>
            <a:pPr>
              <a:defRPr/>
            </a:pPr>
            <a:fld id="{8207C066-B07A-4E0F-BF00-89A0BC9F7711}" type="slidenum">
              <a:rPr lang="en-US" altLang="zh-CN">
                <a:solidFill>
                  <a:srgbClr val="2F2F2F">
                    <a:lumMod val="75000"/>
                    <a:lumOff val="25000"/>
                  </a:srgbClr>
                </a:solidFill>
              </a:rPr>
              <a:pPr>
                <a:defRPr/>
              </a:pPr>
              <a:t>70</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318583074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9" name="Rectangle 2"/>
          <p:cNvSpPr>
            <a:spLocks noGrp="1" noChangeArrowheads="1"/>
          </p:cNvSpPr>
          <p:nvPr>
            <p:ph type="title"/>
          </p:nvPr>
        </p:nvSpPr>
        <p:spPr/>
        <p:txBody>
          <a:bodyPr/>
          <a:lstStyle/>
          <a:p>
            <a:pPr eaLnBrk="1" hangingPunct="1"/>
            <a:r>
              <a:rPr lang="en-US" altLang="zh-CN" dirty="0" smtClean="0"/>
              <a:t>7.5  </a:t>
            </a:r>
            <a:r>
              <a:rPr lang="zh-CN" altLang="en-US" dirty="0" smtClean="0">
                <a:latin typeface="黑体" pitchFamily="2" charset="-122"/>
              </a:rPr>
              <a:t>文件保护</a:t>
            </a:r>
            <a:r>
              <a:rPr lang="zh-CN" altLang="en-US" dirty="0" smtClean="0"/>
              <a:t> </a:t>
            </a:r>
          </a:p>
        </p:txBody>
      </p:sp>
      <p:sp>
        <p:nvSpPr>
          <p:cNvPr id="408580" name="Rectangle 3"/>
          <p:cNvSpPr>
            <a:spLocks noGrp="1" noChangeArrowheads="1"/>
          </p:cNvSpPr>
          <p:nvPr>
            <p:ph idx="1"/>
          </p:nvPr>
        </p:nvSpPr>
        <p:spPr>
          <a:xfrm>
            <a:off x="395536" y="1828800"/>
            <a:ext cx="8520112" cy="1219200"/>
          </a:xfrm>
        </p:spPr>
        <p:txBody>
          <a:bodyPr/>
          <a:lstStyle/>
          <a:p>
            <a:pPr eaLnBrk="1" hangingPunct="1">
              <a:buFont typeface="Wingdings" pitchFamily="2" charset="2"/>
              <a:buNone/>
            </a:pPr>
            <a:r>
              <a:rPr lang="en-US" altLang="zh-CN" dirty="0" smtClean="0">
                <a:solidFill>
                  <a:srgbClr val="0000FF"/>
                </a:solidFill>
              </a:rPr>
              <a:t>1</a:t>
            </a:r>
            <a:r>
              <a:rPr lang="zh-CN" altLang="en-US" dirty="0" smtClean="0">
                <a:solidFill>
                  <a:srgbClr val="0000FF"/>
                </a:solidFill>
                <a:latin typeface="宋体" pitchFamily="2" charset="-122"/>
              </a:rPr>
              <a:t>．</a:t>
            </a:r>
            <a:r>
              <a:rPr lang="zh-CN" altLang="en-US" dirty="0" smtClean="0">
                <a:solidFill>
                  <a:srgbClr val="0000FF"/>
                </a:solidFill>
                <a:latin typeface="黑体" pitchFamily="2" charset="-122"/>
                <a:ea typeface="黑体" pitchFamily="2" charset="-122"/>
              </a:rPr>
              <a:t>访问控制矩阵</a:t>
            </a:r>
            <a:r>
              <a:rPr lang="zh-CN" altLang="en-US" dirty="0" smtClean="0"/>
              <a:t> </a:t>
            </a:r>
          </a:p>
          <a:p>
            <a:pPr lvl="1" eaLnBrk="1" hangingPunct="1">
              <a:buFont typeface="Wingdings" pitchFamily="2" charset="2"/>
              <a:buNone/>
            </a:pPr>
            <a:r>
              <a:rPr lang="zh-CN" altLang="en-US" dirty="0" smtClean="0">
                <a:latin typeface="宋体" pitchFamily="2" charset="-122"/>
              </a:rPr>
              <a:t>行代表用户，列代表对象（文件）。如下图。</a:t>
            </a:r>
            <a:r>
              <a:rPr lang="zh-CN" altLang="en-US" dirty="0" smtClean="0"/>
              <a:t> </a:t>
            </a:r>
          </a:p>
        </p:txBody>
      </p:sp>
      <p:sp>
        <p:nvSpPr>
          <p:cNvPr id="55" name="灯片编号占位符 5"/>
          <p:cNvSpPr>
            <a:spLocks noGrp="1"/>
          </p:cNvSpPr>
          <p:nvPr>
            <p:ph type="sldNum" sz="quarter" idx="12"/>
          </p:nvPr>
        </p:nvSpPr>
        <p:spPr/>
        <p:txBody>
          <a:bodyPr/>
          <a:lstStyle/>
          <a:p>
            <a:pPr>
              <a:defRPr/>
            </a:pPr>
            <a:fld id="{79610F0B-6EA3-446B-91CC-C44BFBC8549F}" type="slidenum">
              <a:rPr lang="en-US" altLang="zh-CN">
                <a:solidFill>
                  <a:srgbClr val="2F2F2F">
                    <a:lumMod val="75000"/>
                    <a:lumOff val="25000"/>
                  </a:srgbClr>
                </a:solidFill>
              </a:rPr>
              <a:pPr>
                <a:defRPr/>
              </a:pPr>
              <a:t>71</a:t>
            </a:fld>
            <a:endParaRPr lang="en-US" altLang="zh-CN">
              <a:solidFill>
                <a:srgbClr val="2F2F2F">
                  <a:lumMod val="75000"/>
                  <a:lumOff val="25000"/>
                </a:srgbClr>
              </a:solidFill>
            </a:endParaRPr>
          </a:p>
        </p:txBody>
      </p:sp>
      <p:graphicFrame>
        <p:nvGraphicFramePr>
          <p:cNvPr id="515076" name="Group 4"/>
          <p:cNvGraphicFramePr>
            <a:graphicFrameLocks noGrp="1"/>
          </p:cNvGraphicFramePr>
          <p:nvPr>
            <p:extLst>
              <p:ext uri="{D42A27DB-BD31-4B8C-83A1-F6EECF244321}">
                <p14:modId xmlns:p14="http://schemas.microsoft.com/office/powerpoint/2010/main" val="3053371384"/>
              </p:ext>
            </p:extLst>
          </p:nvPr>
        </p:nvGraphicFramePr>
        <p:xfrm>
          <a:off x="762000" y="3212976"/>
          <a:ext cx="8001000" cy="2087563"/>
        </p:xfrm>
        <a:graphic>
          <a:graphicData uri="http://schemas.openxmlformats.org/drawingml/2006/table">
            <a:tbl>
              <a:tblPr/>
              <a:tblGrid>
                <a:gridCol w="1000125"/>
                <a:gridCol w="904875"/>
                <a:gridCol w="914400"/>
                <a:gridCol w="914400"/>
                <a:gridCol w="914400"/>
                <a:gridCol w="914400"/>
                <a:gridCol w="1143000"/>
                <a:gridCol w="1295400"/>
              </a:tblGrid>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    </a:t>
                      </a:r>
                      <a:r>
                        <a:rPr kumimoji="1" lang="zh-CN" altLang="en-US" sz="2000" b="1" i="0" u="none" strike="noStrike" cap="none" normalizeH="0" baseline="0" smtClean="0">
                          <a:ln>
                            <a:noFill/>
                          </a:ln>
                          <a:solidFill>
                            <a:schemeClr val="tx1"/>
                          </a:solidFill>
                          <a:effectLst/>
                          <a:latin typeface="Tahoma" pitchFamily="34" charset="0"/>
                          <a:ea typeface="宋体" pitchFamily="2" charset="-122"/>
                        </a:rPr>
                        <a:t>文件</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ahoma" pitchFamily="34" charset="0"/>
                          <a:ea typeface="宋体" pitchFamily="2" charset="-122"/>
                        </a:rPr>
                        <a:t>用户</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ahoma" pitchFamily="34" charset="0"/>
                          <a:ea typeface="宋体" pitchFamily="2" charset="-122"/>
                        </a:rPr>
                        <a:t>文件</a:t>
                      </a:r>
                      <a:r>
                        <a:rPr kumimoji="1" lang="en-US" altLang="zh-CN" sz="2000" b="1" i="0" u="none" strike="noStrike" cap="none" normalizeH="0" baseline="0" smtClean="0">
                          <a:ln>
                            <a:noFill/>
                          </a:ln>
                          <a:solidFill>
                            <a:schemeClr val="tx1"/>
                          </a:solidFill>
                          <a:effectLst/>
                          <a:latin typeface="Tahoma" pitchFamily="34" charset="0"/>
                          <a:ea typeface="宋体" pitchFamily="2" charset="-122"/>
                        </a:rPr>
                        <a:t>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ahoma" pitchFamily="34" charset="0"/>
                          <a:ea typeface="宋体" pitchFamily="2" charset="-122"/>
                        </a:rPr>
                        <a:t>文件</a:t>
                      </a:r>
                      <a:r>
                        <a:rPr kumimoji="1" lang="en-US" altLang="zh-CN" sz="2000" b="1" i="0" u="none" strike="noStrike" cap="none" normalizeH="0" baseline="0" smtClean="0">
                          <a:ln>
                            <a:noFill/>
                          </a:ln>
                          <a:solidFill>
                            <a:schemeClr val="tx1"/>
                          </a:solidFill>
                          <a:effectLst/>
                          <a:latin typeface="Tahoma" pitchFamily="34" charset="0"/>
                          <a:ea typeface="宋体" pitchFamily="2" charset="-122"/>
                        </a:rPr>
                        <a:t>2</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ahoma" pitchFamily="34" charset="0"/>
                          <a:ea typeface="宋体" pitchFamily="2" charset="-122"/>
                        </a:rPr>
                        <a:t>文件</a:t>
                      </a:r>
                      <a:r>
                        <a:rPr kumimoji="1" lang="en-US" altLang="zh-CN" sz="2000" b="1" i="0" u="none" strike="noStrike" cap="none" normalizeH="0" baseline="0" smtClean="0">
                          <a:ln>
                            <a:noFill/>
                          </a:ln>
                          <a:solidFill>
                            <a:schemeClr val="tx1"/>
                          </a:solidFill>
                          <a:effectLst/>
                          <a:latin typeface="Tahoma" pitchFamily="34" charset="0"/>
                          <a:ea typeface="宋体" pitchFamily="2" charset="-122"/>
                        </a:rPr>
                        <a:t>3</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ahoma" pitchFamily="34" charset="0"/>
                          <a:ea typeface="宋体" pitchFamily="2" charset="-122"/>
                        </a:rPr>
                        <a:t>文件</a:t>
                      </a:r>
                      <a:r>
                        <a:rPr kumimoji="1" lang="en-US" altLang="zh-CN" sz="2000" b="1" i="0" u="none" strike="noStrike" cap="none" normalizeH="0" baseline="0" smtClean="0">
                          <a:ln>
                            <a:noFill/>
                          </a:ln>
                          <a:solidFill>
                            <a:schemeClr val="tx1"/>
                          </a:solidFill>
                          <a:effectLst/>
                          <a:latin typeface="Tahoma" pitchFamily="34" charset="0"/>
                          <a:ea typeface="宋体" pitchFamily="2" charset="-122"/>
                        </a:rPr>
                        <a:t>4</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ahoma" pitchFamily="34" charset="0"/>
                          <a:ea typeface="宋体" pitchFamily="2" charset="-122"/>
                        </a:rPr>
                        <a:t>文件</a:t>
                      </a:r>
                      <a:r>
                        <a:rPr kumimoji="1" lang="en-US" altLang="zh-CN" sz="2000" b="1" i="0" u="none" strike="noStrike" cap="none" normalizeH="0" baseline="0" smtClean="0">
                          <a:ln>
                            <a:noFill/>
                          </a:ln>
                          <a:solidFill>
                            <a:schemeClr val="tx1"/>
                          </a:solidFill>
                          <a:effectLst/>
                          <a:latin typeface="Tahoma" pitchFamily="34" charset="0"/>
                          <a:ea typeface="宋体" pitchFamily="2" charset="-122"/>
                        </a:rPr>
                        <a:t>5</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ahoma" pitchFamily="34" charset="0"/>
                          <a:ea typeface="宋体" pitchFamily="2" charset="-122"/>
                        </a:rPr>
                        <a:t>打印机</a:t>
                      </a:r>
                      <a:r>
                        <a:rPr kumimoji="1" lang="en-US" altLang="zh-CN" sz="2000" b="1" i="0" u="none" strike="noStrike" cap="none" normalizeH="0" baseline="0" smtClean="0">
                          <a:ln>
                            <a:noFill/>
                          </a:ln>
                          <a:solidFill>
                            <a:schemeClr val="tx1"/>
                          </a:solidFill>
                          <a:effectLst/>
                          <a:latin typeface="Tahoma" pitchFamily="34" charset="0"/>
                          <a:ea typeface="宋体" pitchFamily="2" charset="-122"/>
                        </a:rPr>
                        <a:t>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ahoma" pitchFamily="34" charset="0"/>
                          <a:ea typeface="宋体" pitchFamily="2" charset="-122"/>
                        </a:rPr>
                        <a:t>绘图仪</a:t>
                      </a:r>
                      <a:r>
                        <a:rPr kumimoji="1" lang="en-US" altLang="zh-CN" sz="2000" b="1" i="0" u="none" strike="noStrike" cap="none" normalizeH="0" baseline="0" smtClean="0">
                          <a:ln>
                            <a:noFill/>
                          </a:ln>
                          <a:solidFill>
                            <a:schemeClr val="tx1"/>
                          </a:solidFill>
                          <a:effectLst/>
                          <a:latin typeface="Tahoma" pitchFamily="34" charset="0"/>
                          <a:ea typeface="宋体" pitchFamily="2" charset="-122"/>
                        </a:rPr>
                        <a:t>2</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86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ahoma" pitchFamily="34" charset="0"/>
                          <a:ea typeface="宋体" pitchFamily="2" charset="-122"/>
                        </a:rPr>
                        <a:t>用户</a:t>
                      </a:r>
                      <a:r>
                        <a:rPr kumimoji="1" lang="en-US" altLang="zh-CN" sz="2000" b="1" i="0" u="none" strike="noStrike" cap="none" normalizeH="0" baseline="0" smtClean="0">
                          <a:ln>
                            <a:noFill/>
                          </a:ln>
                          <a:solidFill>
                            <a:schemeClr val="tx1"/>
                          </a:solidFill>
                          <a:effectLst/>
                          <a:latin typeface="Tahoma" pitchFamily="34" charset="0"/>
                          <a:ea typeface="宋体" pitchFamily="2" charset="-122"/>
                        </a:rPr>
                        <a:t>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R</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RW</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ahoma" pitchFamily="34" charset="0"/>
                          <a:ea typeface="宋体" pitchFamily="2" charset="-122"/>
                        </a:rPr>
                        <a:t>用户</a:t>
                      </a:r>
                      <a:r>
                        <a:rPr kumimoji="1" lang="en-US" altLang="zh-CN" sz="2000" b="1" i="0" u="none" strike="noStrike" cap="none" normalizeH="0" baseline="0" smtClean="0">
                          <a:ln>
                            <a:noFill/>
                          </a:ln>
                          <a:solidFill>
                            <a:schemeClr val="tx1"/>
                          </a:solidFill>
                          <a:effectLst/>
                          <a:latin typeface="Tahoma" pitchFamily="34" charset="0"/>
                          <a:ea typeface="宋体" pitchFamily="2" charset="-122"/>
                        </a:rPr>
                        <a:t>B</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R</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RWE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RE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W</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032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ahoma" pitchFamily="34" charset="0"/>
                          <a:ea typeface="宋体" pitchFamily="2" charset="-122"/>
                        </a:rPr>
                        <a:t>用户</a:t>
                      </a:r>
                      <a:r>
                        <a:rPr kumimoji="1" lang="en-US" altLang="zh-CN" sz="2000" b="1" i="0" u="none" strike="noStrike" cap="none" normalizeH="0" baseline="0" smtClean="0">
                          <a:ln>
                            <a:noFill/>
                          </a:ln>
                          <a:solidFill>
                            <a:schemeClr val="tx1"/>
                          </a:solidFill>
                          <a:effectLst/>
                          <a:latin typeface="Tahoma" pitchFamily="34" charset="0"/>
                          <a:ea typeface="宋体" pitchFamily="2" charset="-122"/>
                        </a:rPr>
                        <a:t>C</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R</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RWE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W</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W</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408628" name="Line 51"/>
          <p:cNvSpPr>
            <a:spLocks noChangeShapeType="1"/>
          </p:cNvSpPr>
          <p:nvPr/>
        </p:nvSpPr>
        <p:spPr bwMode="auto">
          <a:xfrm>
            <a:off x="782594" y="3212976"/>
            <a:ext cx="990600" cy="83820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408629" name="Text Box 52"/>
          <p:cNvSpPr txBox="1">
            <a:spLocks noChangeArrowheads="1"/>
          </p:cNvSpPr>
          <p:nvPr/>
        </p:nvSpPr>
        <p:spPr bwMode="auto">
          <a:xfrm>
            <a:off x="2286000" y="5733256"/>
            <a:ext cx="464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smtClean="0">
                <a:solidFill>
                  <a:srgbClr val="000000"/>
                </a:solidFill>
                <a:latin typeface="宋体" pitchFamily="2" charset="-122"/>
              </a:rPr>
              <a:t>一</a:t>
            </a:r>
            <a:r>
              <a:rPr lang="zh-CN" altLang="en-US" b="1" dirty="0">
                <a:solidFill>
                  <a:srgbClr val="000000"/>
                </a:solidFill>
                <a:latin typeface="宋体" pitchFamily="2" charset="-122"/>
              </a:rPr>
              <a:t>个访问控制矩阵例子</a:t>
            </a:r>
            <a:r>
              <a:rPr lang="zh-CN" altLang="en-US" b="1" dirty="0">
                <a:solidFill>
                  <a:srgbClr val="000000"/>
                </a:solidFill>
              </a:rPr>
              <a:t> </a:t>
            </a:r>
          </a:p>
        </p:txBody>
      </p:sp>
    </p:spTree>
    <p:extLst>
      <p:ext uri="{BB962C8B-B14F-4D97-AF65-F5344CB8AC3E}">
        <p14:creationId xmlns:p14="http://schemas.microsoft.com/office/powerpoint/2010/main" val="365389461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3" name="Rectangle 2"/>
          <p:cNvSpPr>
            <a:spLocks noGrp="1" noChangeArrowheads="1"/>
          </p:cNvSpPr>
          <p:nvPr>
            <p:ph type="title"/>
          </p:nvPr>
        </p:nvSpPr>
        <p:spPr>
          <a:xfrm>
            <a:off x="683568" y="2708920"/>
            <a:ext cx="8229600" cy="1143000"/>
          </a:xfrm>
        </p:spPr>
        <p:txBody>
          <a:bodyPr>
            <a:noAutofit/>
          </a:bodyPr>
          <a:lstStyle/>
          <a:p>
            <a:pPr lvl="0" algn="l" fontAlgn="base">
              <a:spcBef>
                <a:spcPct val="50000"/>
              </a:spcBef>
              <a:spcAft>
                <a:spcPct val="0"/>
              </a:spcAft>
            </a:pPr>
            <a:r>
              <a:rPr lang="zh-CN" altLang="en-US" sz="2800" dirty="0">
                <a:solidFill>
                  <a:srgbClr val="000000"/>
                </a:solidFill>
                <a:latin typeface="宋体" pitchFamily="2" charset="-122"/>
                <a:ea typeface="黑体"/>
                <a:cs typeface="+mn-cs"/>
              </a:rPr>
              <a:t>为访问控制矩阵的</a:t>
            </a:r>
            <a:r>
              <a:rPr lang="zh-CN" altLang="en-US" sz="2800" dirty="0">
                <a:solidFill>
                  <a:srgbClr val="FF0000"/>
                </a:solidFill>
                <a:latin typeface="宋体" pitchFamily="2" charset="-122"/>
                <a:ea typeface="黑体"/>
                <a:cs typeface="+mn-cs"/>
              </a:rPr>
              <a:t>每一列</a:t>
            </a:r>
            <a:r>
              <a:rPr lang="zh-CN" altLang="en-US" sz="2800" dirty="0">
                <a:solidFill>
                  <a:srgbClr val="000000"/>
                </a:solidFill>
                <a:latin typeface="宋体" pitchFamily="2" charset="-122"/>
                <a:ea typeface="黑体"/>
                <a:cs typeface="+mn-cs"/>
              </a:rPr>
              <a:t>建立一张</a:t>
            </a:r>
            <a:r>
              <a:rPr lang="zh-CN" altLang="en-US" sz="2800" dirty="0">
                <a:solidFill>
                  <a:srgbClr val="FF0000"/>
                </a:solidFill>
                <a:latin typeface="宋体" pitchFamily="2" charset="-122"/>
                <a:ea typeface="黑体"/>
                <a:cs typeface="+mn-cs"/>
              </a:rPr>
              <a:t>访问控制表</a:t>
            </a:r>
            <a:r>
              <a:rPr lang="zh-CN" altLang="en-US" sz="2800" dirty="0">
                <a:solidFill>
                  <a:srgbClr val="000000"/>
                </a:solidFill>
                <a:latin typeface="宋体" pitchFamily="2" charset="-122"/>
                <a:ea typeface="黑体"/>
                <a:cs typeface="+mn-cs"/>
              </a:rPr>
              <a:t>，删除空项（即无权访问的用户不列入）</a:t>
            </a:r>
            <a:r>
              <a:rPr lang="zh-CN" altLang="en-US" sz="2800" b="1" dirty="0">
                <a:solidFill>
                  <a:srgbClr val="000000"/>
                </a:solidFill>
                <a:latin typeface="Franklin Gothic Book"/>
                <a:ea typeface="黑体"/>
                <a:cs typeface="+mn-cs"/>
              </a:rPr>
              <a:t> </a:t>
            </a:r>
            <a:br>
              <a:rPr lang="zh-CN" altLang="en-US" sz="2800" b="1" dirty="0">
                <a:solidFill>
                  <a:srgbClr val="000000"/>
                </a:solidFill>
                <a:latin typeface="Franklin Gothic Book"/>
                <a:ea typeface="黑体"/>
                <a:cs typeface="+mn-cs"/>
              </a:rPr>
            </a:br>
            <a:endParaRPr lang="zh-CN" altLang="en-US" sz="2800" dirty="0" smtClean="0">
              <a:solidFill>
                <a:srgbClr val="0000FF"/>
              </a:solidFill>
            </a:endParaRPr>
          </a:p>
        </p:txBody>
      </p:sp>
      <p:sp>
        <p:nvSpPr>
          <p:cNvPr id="11" name="灯片编号占位符 5"/>
          <p:cNvSpPr>
            <a:spLocks noGrp="1"/>
          </p:cNvSpPr>
          <p:nvPr>
            <p:ph type="sldNum" sz="quarter" idx="12"/>
          </p:nvPr>
        </p:nvSpPr>
        <p:spPr/>
        <p:txBody>
          <a:bodyPr/>
          <a:lstStyle/>
          <a:p>
            <a:pPr>
              <a:defRPr/>
            </a:pPr>
            <a:fld id="{7A79B47B-F8C4-4DA3-8E36-C37F33807ABE}" type="slidenum">
              <a:rPr lang="en-US" altLang="zh-CN">
                <a:solidFill>
                  <a:srgbClr val="2F2F2F">
                    <a:lumMod val="75000"/>
                    <a:lumOff val="25000"/>
                  </a:srgbClr>
                </a:solidFill>
              </a:rPr>
              <a:pPr>
                <a:defRPr/>
              </a:pPr>
              <a:t>72</a:t>
            </a:fld>
            <a:endParaRPr lang="en-US" altLang="zh-CN" dirty="0">
              <a:solidFill>
                <a:srgbClr val="2F2F2F">
                  <a:lumMod val="75000"/>
                  <a:lumOff val="25000"/>
                </a:srgbClr>
              </a:solidFill>
            </a:endParaRPr>
          </a:p>
        </p:txBody>
      </p:sp>
      <p:sp>
        <p:nvSpPr>
          <p:cNvPr id="409604" name="Text Box 3"/>
          <p:cNvSpPr txBox="1">
            <a:spLocks noChangeArrowheads="1"/>
          </p:cNvSpPr>
          <p:nvPr/>
        </p:nvSpPr>
        <p:spPr bwMode="auto">
          <a:xfrm>
            <a:off x="438046" y="4221088"/>
            <a:ext cx="79248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Aft>
                <a:spcPct val="0"/>
              </a:spcAft>
            </a:pPr>
            <a:r>
              <a:rPr kumimoji="0" lang="en-US" altLang="zh-CN" sz="3200" dirty="0">
                <a:solidFill>
                  <a:srgbClr val="0000FF"/>
                </a:solidFill>
                <a:latin typeface="Franklin Gothic Medium"/>
                <a:ea typeface="微软雅黑"/>
                <a:cs typeface="+mj-cs"/>
              </a:rPr>
              <a:t>3</a:t>
            </a:r>
            <a:r>
              <a:rPr kumimoji="0" lang="zh-CN" altLang="en-US" sz="3200" dirty="0">
                <a:solidFill>
                  <a:srgbClr val="0000FF"/>
                </a:solidFill>
                <a:latin typeface="Franklin Gothic Medium"/>
                <a:ea typeface="微软雅黑"/>
                <a:cs typeface="+mj-cs"/>
              </a:rPr>
              <a:t>．访问权限</a:t>
            </a:r>
            <a:r>
              <a:rPr kumimoji="0" lang="zh-CN" altLang="en-US" sz="3200" dirty="0" smtClean="0">
                <a:solidFill>
                  <a:srgbClr val="0000FF"/>
                </a:solidFill>
                <a:latin typeface="Franklin Gothic Medium"/>
                <a:ea typeface="微软雅黑"/>
                <a:cs typeface="+mj-cs"/>
              </a:rPr>
              <a:t>表</a:t>
            </a:r>
            <a:endParaRPr kumimoji="0" lang="en-US" altLang="zh-CN" sz="3200" dirty="0" smtClean="0">
              <a:solidFill>
                <a:srgbClr val="0000FF"/>
              </a:solidFill>
              <a:latin typeface="Franklin Gothic Medium"/>
              <a:ea typeface="微软雅黑"/>
              <a:cs typeface="+mj-cs"/>
            </a:endParaRPr>
          </a:p>
          <a:p>
            <a:pPr eaLnBrk="1" fontAlgn="base" hangingPunct="1">
              <a:spcAft>
                <a:spcPct val="0"/>
              </a:spcAft>
            </a:pPr>
            <a:endParaRPr kumimoji="0" lang="en-US" altLang="zh-CN" sz="3200" dirty="0" smtClean="0">
              <a:solidFill>
                <a:srgbClr val="0000FF"/>
              </a:solidFill>
              <a:latin typeface="Franklin Gothic Medium"/>
              <a:ea typeface="微软雅黑"/>
              <a:cs typeface="+mj-cs"/>
            </a:endParaRPr>
          </a:p>
          <a:p>
            <a:pPr eaLnBrk="1" fontAlgn="base" hangingPunct="1">
              <a:spcAft>
                <a:spcPct val="0"/>
              </a:spcAft>
            </a:pPr>
            <a:r>
              <a:rPr lang="zh-CN" altLang="en-US" sz="2800" b="1" dirty="0" smtClean="0">
                <a:solidFill>
                  <a:srgbClr val="000000"/>
                </a:solidFill>
                <a:latin typeface="宋体" pitchFamily="2" charset="-122"/>
              </a:rPr>
              <a:t>  为访问控制矩阵的</a:t>
            </a:r>
            <a:r>
              <a:rPr lang="zh-CN" altLang="en-US" sz="2800" b="1" dirty="0" smtClean="0">
                <a:solidFill>
                  <a:srgbClr val="FF0000"/>
                </a:solidFill>
                <a:latin typeface="宋体" pitchFamily="2" charset="-122"/>
              </a:rPr>
              <a:t>每一行</a:t>
            </a:r>
            <a:r>
              <a:rPr lang="zh-CN" altLang="en-US" sz="2800" b="1" dirty="0" smtClean="0">
                <a:solidFill>
                  <a:srgbClr val="000000"/>
                </a:solidFill>
                <a:latin typeface="宋体" pitchFamily="2" charset="-122"/>
              </a:rPr>
              <a:t>建立一张</a:t>
            </a:r>
            <a:r>
              <a:rPr lang="zh-CN" altLang="en-US" sz="2800" b="1" dirty="0" smtClean="0">
                <a:solidFill>
                  <a:srgbClr val="FF0000"/>
                </a:solidFill>
                <a:latin typeface="宋体" pitchFamily="2" charset="-122"/>
              </a:rPr>
              <a:t>访问权限表</a:t>
            </a:r>
            <a:r>
              <a:rPr lang="zh-CN" altLang="en-US" sz="2800" b="1" dirty="0" smtClean="0">
                <a:solidFill>
                  <a:srgbClr val="000000"/>
                </a:solidFill>
                <a:latin typeface="宋体" pitchFamily="2" charset="-122"/>
              </a:rPr>
              <a:t>，指明该用户（进程）的访问权限。</a:t>
            </a:r>
            <a:endParaRPr lang="zh-CN" altLang="en-US" sz="2800" b="1" dirty="0">
              <a:solidFill>
                <a:srgbClr val="000000"/>
              </a:solidFill>
            </a:endParaRPr>
          </a:p>
        </p:txBody>
      </p:sp>
      <p:sp>
        <p:nvSpPr>
          <p:cNvPr id="14" name="Rectangle 2"/>
          <p:cNvSpPr txBox="1">
            <a:spLocks noChangeArrowheads="1"/>
          </p:cNvSpPr>
          <p:nvPr/>
        </p:nvSpPr>
        <p:spPr>
          <a:xfrm>
            <a:off x="457200" y="274638"/>
            <a:ext cx="8229600" cy="1143000"/>
          </a:xfrm>
          <a:prstGeom prst="rect">
            <a:avLst/>
          </a:prstGeom>
        </p:spPr>
        <p:txBody>
          <a:bodyPr vert="horz" rtlCol="0" anchor="ctr">
            <a:normAutofit/>
          </a:bodyPr>
          <a:lst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en-US" altLang="zh-CN" dirty="0" smtClean="0"/>
              <a:t>7.5  </a:t>
            </a:r>
            <a:r>
              <a:rPr lang="zh-CN" altLang="en-US" dirty="0" smtClean="0">
                <a:latin typeface="黑体" pitchFamily="2" charset="-122"/>
              </a:rPr>
              <a:t>文件保护</a:t>
            </a:r>
            <a:r>
              <a:rPr lang="zh-CN" altLang="en-US" dirty="0" smtClean="0"/>
              <a:t> </a:t>
            </a:r>
          </a:p>
        </p:txBody>
      </p:sp>
      <p:sp>
        <p:nvSpPr>
          <p:cNvPr id="2" name="TextBox 1"/>
          <p:cNvSpPr txBox="1"/>
          <p:nvPr/>
        </p:nvSpPr>
        <p:spPr>
          <a:xfrm>
            <a:off x="539552" y="1700808"/>
            <a:ext cx="3024336" cy="584775"/>
          </a:xfrm>
          <a:prstGeom prst="rect">
            <a:avLst/>
          </a:prstGeom>
          <a:noFill/>
        </p:spPr>
        <p:txBody>
          <a:bodyPr wrap="square" rtlCol="0">
            <a:spAutoFit/>
          </a:bodyPr>
          <a:lstStyle/>
          <a:p>
            <a:pPr lvl="0" fontAlgn="base">
              <a:spcAft>
                <a:spcPct val="0"/>
              </a:spcAft>
            </a:pPr>
            <a:r>
              <a:rPr lang="en-US" altLang="zh-CN" sz="3200" dirty="0" smtClean="0">
                <a:solidFill>
                  <a:srgbClr val="0000FF"/>
                </a:solidFill>
                <a:latin typeface="Franklin Gothic Medium"/>
                <a:ea typeface="微软雅黑"/>
              </a:rPr>
              <a:t>2</a:t>
            </a:r>
            <a:r>
              <a:rPr lang="zh-CN" altLang="en-US" sz="3200" dirty="0" smtClean="0">
                <a:solidFill>
                  <a:srgbClr val="0000FF"/>
                </a:solidFill>
                <a:latin typeface="Franklin Gothic Medium"/>
                <a:ea typeface="微软雅黑"/>
              </a:rPr>
              <a:t>．访问控制表</a:t>
            </a:r>
            <a:endParaRPr lang="en-US" altLang="zh-CN" sz="3200" dirty="0">
              <a:solidFill>
                <a:srgbClr val="0000FF"/>
              </a:solidFill>
              <a:latin typeface="Franklin Gothic Medium"/>
              <a:ea typeface="微软雅黑"/>
            </a:endParaRPr>
          </a:p>
        </p:txBody>
      </p:sp>
    </p:spTree>
    <p:extLst>
      <p:ext uri="{BB962C8B-B14F-4D97-AF65-F5344CB8AC3E}">
        <p14:creationId xmlns:p14="http://schemas.microsoft.com/office/powerpoint/2010/main" val="26931421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600" dirty="0"/>
              <a:t>7.1.2  </a:t>
            </a:r>
            <a:r>
              <a:rPr lang="zh-CN" altLang="en-US" sz="3600" dirty="0"/>
              <a:t>文件名和类型</a:t>
            </a:r>
          </a:p>
        </p:txBody>
      </p:sp>
      <p:sp>
        <p:nvSpPr>
          <p:cNvPr id="3" name="内容占位符 2"/>
          <p:cNvSpPr>
            <a:spLocks noGrp="1"/>
          </p:cNvSpPr>
          <p:nvPr>
            <p:ph idx="1"/>
          </p:nvPr>
        </p:nvSpPr>
        <p:spPr/>
        <p:txBody>
          <a:bodyPr>
            <a:normAutofit/>
          </a:bodyPr>
          <a:lstStyle/>
          <a:p>
            <a:r>
              <a:rPr lang="zh-CN" altLang="en-US" sz="3600" dirty="0" smtClean="0"/>
              <a:t>文件类型</a:t>
            </a:r>
            <a:endParaRPr lang="en-US" altLang="zh-CN" sz="3600" dirty="0" smtClean="0"/>
          </a:p>
          <a:p>
            <a:pPr lvl="1"/>
            <a:r>
              <a:rPr lang="zh-CN" altLang="en-US" sz="3200" dirty="0"/>
              <a:t>按存取控制属性</a:t>
            </a:r>
            <a:r>
              <a:rPr lang="zh-CN" altLang="en-US" sz="3200" dirty="0" smtClean="0"/>
              <a:t>分类</a:t>
            </a:r>
            <a:endParaRPr lang="en-US" altLang="zh-CN" sz="3200" dirty="0" smtClean="0"/>
          </a:p>
          <a:p>
            <a:pPr lvl="2"/>
            <a:r>
              <a:rPr lang="zh-CN" altLang="en-US" sz="2800" dirty="0"/>
              <a:t>只执行文件，该类文件只允许被核准的用户调用执行，不允许读和写</a:t>
            </a:r>
            <a:r>
              <a:rPr lang="zh-CN" altLang="en-US" sz="2800" dirty="0" smtClean="0"/>
              <a:t>。</a:t>
            </a:r>
            <a:endParaRPr lang="en-US" altLang="zh-CN" sz="2800" dirty="0" smtClean="0"/>
          </a:p>
          <a:p>
            <a:pPr lvl="2"/>
            <a:r>
              <a:rPr lang="zh-CN" altLang="en-US" sz="2800" dirty="0"/>
              <a:t>只读文件，该类文件只允许文件主及被核准的用户去读，不允许写</a:t>
            </a:r>
            <a:r>
              <a:rPr lang="zh-CN" altLang="en-US" sz="2800" dirty="0" smtClean="0"/>
              <a:t>。</a:t>
            </a:r>
            <a:endParaRPr lang="en-US" altLang="zh-CN" sz="2800" dirty="0" smtClean="0"/>
          </a:p>
          <a:p>
            <a:pPr lvl="2"/>
            <a:r>
              <a:rPr lang="zh-CN" altLang="en-US" sz="2800" dirty="0"/>
              <a:t>读写文件，这是指允许文件主和被核准的用户去读或写的文件</a:t>
            </a:r>
            <a:r>
              <a:rPr lang="zh-CN" altLang="en-US" sz="2800" dirty="0" smtClean="0"/>
              <a:t>。</a:t>
            </a:r>
            <a:endParaRPr lang="en-US" altLang="zh-CN" sz="2800" dirty="0" smtClean="0"/>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pPr>
                <a:defRPr/>
              </a:pPr>
              <a:t>8</a:t>
            </a:fld>
            <a:endParaRPr lang="en-US" altLang="zh-CN"/>
          </a:p>
        </p:txBody>
      </p:sp>
    </p:spTree>
    <p:extLst>
      <p:ext uri="{BB962C8B-B14F-4D97-AF65-F5344CB8AC3E}">
        <p14:creationId xmlns:p14="http://schemas.microsoft.com/office/powerpoint/2010/main" val="39530960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600" dirty="0"/>
              <a:t>7.1.2  </a:t>
            </a:r>
            <a:r>
              <a:rPr lang="zh-CN" altLang="en-US" sz="3600" dirty="0"/>
              <a:t>文件名和类型</a:t>
            </a:r>
          </a:p>
        </p:txBody>
      </p:sp>
      <p:sp>
        <p:nvSpPr>
          <p:cNvPr id="3" name="内容占位符 2"/>
          <p:cNvSpPr>
            <a:spLocks noGrp="1"/>
          </p:cNvSpPr>
          <p:nvPr>
            <p:ph idx="1"/>
          </p:nvPr>
        </p:nvSpPr>
        <p:spPr/>
        <p:txBody>
          <a:bodyPr>
            <a:normAutofit/>
          </a:bodyPr>
          <a:lstStyle/>
          <a:p>
            <a:r>
              <a:rPr lang="zh-CN" altLang="en-US" sz="3600" dirty="0" smtClean="0"/>
              <a:t>文件类型</a:t>
            </a:r>
            <a:endParaRPr lang="en-US" altLang="zh-CN" sz="3600" dirty="0" smtClean="0"/>
          </a:p>
          <a:p>
            <a:pPr lvl="1"/>
            <a:r>
              <a:rPr lang="zh-CN" altLang="en-US" sz="3200" dirty="0"/>
              <a:t>按组织形式和处理方式</a:t>
            </a:r>
            <a:r>
              <a:rPr lang="zh-CN" altLang="en-US" sz="3200" dirty="0" smtClean="0"/>
              <a:t>分类</a:t>
            </a:r>
            <a:endParaRPr lang="en-US" altLang="zh-CN" sz="3200" dirty="0" smtClean="0"/>
          </a:p>
          <a:p>
            <a:pPr lvl="2"/>
            <a:r>
              <a:rPr lang="zh-CN" altLang="en-US" sz="2800" dirty="0"/>
              <a:t>普通文件</a:t>
            </a:r>
            <a:r>
              <a:rPr lang="zh-CN" altLang="en-US" sz="2800" dirty="0" smtClean="0"/>
              <a:t>。</a:t>
            </a:r>
            <a:endParaRPr lang="en-US" altLang="zh-CN" sz="2800" dirty="0" smtClean="0"/>
          </a:p>
          <a:p>
            <a:pPr lvl="2"/>
            <a:r>
              <a:rPr lang="zh-CN" altLang="en-US" sz="2800" dirty="0"/>
              <a:t>目录</a:t>
            </a:r>
            <a:r>
              <a:rPr lang="zh-CN" altLang="en-US" sz="2800" dirty="0" smtClean="0"/>
              <a:t>文件：文件目录组成的文件。</a:t>
            </a:r>
            <a:endParaRPr lang="en-US" altLang="zh-CN" sz="2800" dirty="0" smtClean="0"/>
          </a:p>
          <a:p>
            <a:pPr lvl="2"/>
            <a:r>
              <a:rPr lang="zh-CN" altLang="en-US" sz="2800" dirty="0"/>
              <a:t>特殊</a:t>
            </a:r>
            <a:r>
              <a:rPr lang="zh-CN" altLang="en-US" sz="2800" dirty="0" smtClean="0"/>
              <a:t>文件：特指系统中各类</a:t>
            </a:r>
            <a:r>
              <a:rPr lang="en-US" altLang="zh-CN" sz="2800" dirty="0" smtClean="0"/>
              <a:t>I/O</a:t>
            </a:r>
            <a:r>
              <a:rPr lang="zh-CN" altLang="en-US" sz="2800" dirty="0" smtClean="0"/>
              <a:t>设备。</a:t>
            </a:r>
            <a:r>
              <a:rPr lang="zh-CN" altLang="en-US" dirty="0"/>
              <a:t/>
            </a:r>
            <a:br>
              <a:rPr lang="zh-CN" altLang="en-US" dirty="0"/>
            </a:br>
            <a:endParaRPr lang="en-US" altLang="zh-CN" dirty="0" smtClean="0"/>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pPr>
                <a:defRPr/>
              </a:pPr>
              <a:t>9</a:t>
            </a:fld>
            <a:endParaRPr lang="en-US" altLang="zh-CN"/>
          </a:p>
        </p:txBody>
      </p:sp>
    </p:spTree>
    <p:extLst>
      <p:ext uri="{BB962C8B-B14F-4D97-AF65-F5344CB8AC3E}">
        <p14:creationId xmlns:p14="http://schemas.microsoft.com/office/powerpoint/2010/main" val="108074555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Fan</Template>
  <TotalTime>1722</TotalTime>
  <Words>4403</Words>
  <Application>Microsoft Office PowerPoint</Application>
  <PresentationFormat>全屏显示(4:3)</PresentationFormat>
  <Paragraphs>456</Paragraphs>
  <Slides>72</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72</vt:i4>
      </vt:variant>
    </vt:vector>
  </HeadingPairs>
  <TitlesOfParts>
    <vt:vector size="74" baseType="lpstr">
      <vt:lpstr>暗香扑面</vt:lpstr>
      <vt:lpstr>Document</vt:lpstr>
      <vt:lpstr>第七章  文件管理</vt:lpstr>
      <vt:lpstr> 　　　　7.1  文件和文件系统　　</vt:lpstr>
      <vt:lpstr>7.1.1  数据项、记录和文件</vt:lpstr>
      <vt:lpstr>7.1.1  数据项、记录和文件</vt:lpstr>
      <vt:lpstr>7.1.2  文件名和类型</vt:lpstr>
      <vt:lpstr>7.1.2  文件名和类型</vt:lpstr>
      <vt:lpstr>7.1.2  文件名和类型</vt:lpstr>
      <vt:lpstr>7.1.2  文件名和类型</vt:lpstr>
      <vt:lpstr>7.1.2  文件名和类型</vt:lpstr>
      <vt:lpstr>7.1.3  文件系统的层次结构</vt:lpstr>
      <vt:lpstr>PowerPoint 演示文稿</vt:lpstr>
      <vt:lpstr>7.1.3  文件系统的层次结构</vt:lpstr>
      <vt:lpstr>7.1.3  文件系统的层次结构</vt:lpstr>
      <vt:lpstr>7.1.3  文件系统的层次结构</vt:lpstr>
      <vt:lpstr>7.1.4  文件操作</vt:lpstr>
      <vt:lpstr>7.1.4  文件操作</vt:lpstr>
      <vt:lpstr>7.1.4  文件操作</vt:lpstr>
      <vt:lpstr>7.1.4  文件操作</vt:lpstr>
      <vt:lpstr>7.2  文件的逻辑结构 </vt:lpstr>
      <vt:lpstr>7.2  文件的逻辑结构 </vt:lpstr>
      <vt:lpstr>  文件逻辑结构的类型 </vt:lpstr>
      <vt:lpstr> 文件逻辑结构的类型 </vt:lpstr>
      <vt:lpstr>文件逻辑结构的类型 </vt:lpstr>
      <vt:lpstr>文件逻辑结构的类型 </vt:lpstr>
      <vt:lpstr>PowerPoint 演示文稿</vt:lpstr>
      <vt:lpstr>文件逻辑结构的类型 </vt:lpstr>
      <vt:lpstr>PowerPoint 演示文稿</vt:lpstr>
      <vt:lpstr>文件逻辑结构的类型 </vt:lpstr>
      <vt:lpstr>PowerPoint 演示文稿</vt:lpstr>
      <vt:lpstr>7.3  文件目录 </vt:lpstr>
      <vt:lpstr>7.3.1  文件控制块和索引结点 </vt:lpstr>
      <vt:lpstr>7.3.1  文件控制块和索引结点 </vt:lpstr>
      <vt:lpstr>7.3.1  文件控制块和索引结点 </vt:lpstr>
      <vt:lpstr>7.3.1  文件控制块和索引结点 </vt:lpstr>
      <vt:lpstr>7.3.1  文件控制块和索引结点 </vt:lpstr>
      <vt:lpstr>PowerPoint 演示文稿</vt:lpstr>
      <vt:lpstr>PowerPoint 演示文稿</vt:lpstr>
      <vt:lpstr>2. 索引结点</vt:lpstr>
      <vt:lpstr>2. 索引结点</vt:lpstr>
      <vt:lpstr>2. 索引结点</vt:lpstr>
      <vt:lpstr>7.3.2  目录结构 </vt:lpstr>
      <vt:lpstr>7.3.2  目录结构 </vt:lpstr>
      <vt:lpstr>2.   两级目录 </vt:lpstr>
      <vt:lpstr>PowerPoint 演示文稿</vt:lpstr>
      <vt:lpstr>PowerPoint 演示文稿</vt:lpstr>
      <vt:lpstr>7.3.3.  多级目录结构 </vt:lpstr>
      <vt:lpstr>PowerPoint 演示文稿</vt:lpstr>
      <vt:lpstr>2）路径名 </vt:lpstr>
      <vt:lpstr>3）当前目录 </vt:lpstr>
      <vt:lpstr>4．目录操作 </vt:lpstr>
      <vt:lpstr>7.3.4  目录查询技术 </vt:lpstr>
      <vt:lpstr>1．线性检索法(顺序检索法) </vt:lpstr>
      <vt:lpstr>PowerPoint 演示文稿</vt:lpstr>
      <vt:lpstr>2．文件检索——Hash方法 </vt:lpstr>
      <vt:lpstr>2．文件检索——Hash方法 </vt:lpstr>
      <vt:lpstr>7.4   文件共享</vt:lpstr>
      <vt:lpstr>7.4   文件共享</vt:lpstr>
      <vt:lpstr>7.4   文件共享</vt:lpstr>
      <vt:lpstr>7.4   文件共享</vt:lpstr>
      <vt:lpstr>7.4   文件共享</vt:lpstr>
      <vt:lpstr>7.4.2  利用符号链实现文件共享 </vt:lpstr>
      <vt:lpstr>7.4.2  利用符号链实现文件共享 </vt:lpstr>
      <vt:lpstr>7.4.2  利用符号链实现文件共享 </vt:lpstr>
      <vt:lpstr>7.4.2  利用符号链实现文件共享 </vt:lpstr>
      <vt:lpstr>　 7.5  文 件 保 护</vt:lpstr>
      <vt:lpstr>　 7.5  文 件 保 护</vt:lpstr>
      <vt:lpstr>　 7.5  文 件 保 护</vt:lpstr>
      <vt:lpstr>　 7.5  文 件 保 护</vt:lpstr>
      <vt:lpstr>　 7.5  文 件 保 护</vt:lpstr>
      <vt:lpstr>　 7.5  文 件 保 护</vt:lpstr>
      <vt:lpstr>7.5  文件保护 </vt:lpstr>
      <vt:lpstr>为访问控制矩阵的每一列建立一张访问控制表，删除空项（即无权访问的用户不列入）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第6章  文件管理</dc:title>
  <dc:creator>ZP</dc:creator>
  <cp:lastModifiedBy>USER</cp:lastModifiedBy>
  <cp:revision>125</cp:revision>
  <dcterms:created xsi:type="dcterms:W3CDTF">2014-09-22T15:11:10Z</dcterms:created>
  <dcterms:modified xsi:type="dcterms:W3CDTF">2017-12-08T01:14:52Z</dcterms:modified>
</cp:coreProperties>
</file>