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0"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890254"/>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Steganography</a:t>
            </a:r>
            <a:br>
              <a:rPr lang="en-US" b="1" dirty="0">
                <a:solidFill>
                  <a:schemeClr val="accent1"/>
                </a:solidFill>
                <a:latin typeface="Arial" panose="020B0604020202020204" pitchFamily="34" charset="0"/>
                <a:cs typeface="Arial" panose="020B0604020202020204" pitchFamily="34" charset="0"/>
              </a:rPr>
            </a:br>
            <a:r>
              <a:rPr lang="en-US" sz="2000" b="1" dirty="0">
                <a:solidFill>
                  <a:schemeClr val="accent1"/>
                </a:solidFill>
                <a:latin typeface="Arial" panose="020B0604020202020204" pitchFamily="34" charset="0"/>
                <a:cs typeface="Arial" panose="020B0604020202020204" pitchFamily="34" charset="0"/>
              </a:rPr>
              <a:t>Steganography is used to safely conceal data in photographs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15165" y="3685100"/>
            <a:ext cx="11077590"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Nikhil Choudhary</a:t>
            </a:r>
          </a:p>
          <a:p>
            <a:r>
              <a:rPr lang="en-US" sz="2000" b="1" dirty="0">
                <a:solidFill>
                  <a:schemeClr val="accent1">
                    <a:lumMod val="75000"/>
                  </a:schemeClr>
                </a:solidFill>
                <a:latin typeface="Arial"/>
                <a:cs typeface="Arial"/>
              </a:rPr>
              <a:t>Student Name : Nikhil Choudhary</a:t>
            </a:r>
          </a:p>
          <a:p>
            <a:r>
              <a:rPr lang="en-US" sz="2000" b="1" dirty="0">
                <a:solidFill>
                  <a:schemeClr val="accent1">
                    <a:lumMod val="75000"/>
                  </a:schemeClr>
                </a:solidFill>
                <a:latin typeface="Arial"/>
                <a:cs typeface="Arial"/>
              </a:rPr>
              <a:t>College Name : Teerthanker Mahaveer University</a:t>
            </a:r>
          </a:p>
          <a:p>
            <a:r>
              <a:rPr lang="en-US" sz="2000" b="1" dirty="0">
                <a:solidFill>
                  <a:schemeClr val="accent1">
                    <a:lumMod val="75000"/>
                  </a:schemeClr>
                </a:solidFill>
                <a:latin typeface="Arial"/>
                <a:cs typeface="Arial"/>
              </a:rPr>
              <a:t>Department : COLLEGE OF COMPUTING SCIENCES AND INFORMATION TECHNOLOGY</a:t>
            </a:r>
          </a:p>
          <a:p>
            <a:r>
              <a:rPr lang="en-US" sz="2000" b="1" dirty="0">
                <a:solidFill>
                  <a:schemeClr val="accent1">
                    <a:lumMod val="75000"/>
                  </a:schemeClr>
                </a:solidFill>
                <a:latin typeface="Arial"/>
                <a:cs typeface="Arial"/>
              </a:rPr>
              <a:t>Current Year of Study : 3rd</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Combining AI with adaptive steganography method.</a:t>
            </a:r>
          </a:p>
          <a:p>
            <a:r>
              <a:rPr lang="en-US" dirty="0"/>
              <a:t>Creating of models that are resistant to real-time detection.</a:t>
            </a:r>
          </a:p>
          <a:p>
            <a:r>
              <a:rPr lang="en-US" dirty="0"/>
              <a:t>Extension of audio and video steganography for more extensive uses.</a:t>
            </a:r>
          </a:p>
          <a:p>
            <a:r>
              <a:rPr lang="en-US" dirty="0"/>
              <a:t>Adoption of safe cloud-based communication platforms.</a:t>
            </a:r>
          </a:p>
          <a:p>
            <a:r>
              <a:rPr lang="en-US" dirty="0"/>
              <a:t>Improved steganalysis resistance with adversarial tactics based on deep learning.</a:t>
            </a:r>
          </a:p>
          <a:p>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BAA98269-9F0F-EF9E-9AF0-D3E7DDC86F0D}"/>
              </a:ext>
            </a:extLst>
          </p:cNvPr>
          <p:cNvSpPr>
            <a:spLocks noGrp="1" noChangeArrowheads="1"/>
          </p:cNvSpPr>
          <p:nvPr>
            <p:ph idx="1"/>
          </p:nvPr>
        </p:nvSpPr>
        <p:spPr bwMode="auto">
          <a:xfrm>
            <a:off x="355624" y="1920494"/>
            <a:ext cx="1102961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3200" dirty="0">
                <a:solidFill>
                  <a:schemeClr val="tx1"/>
                </a:solidFill>
                <a:ea typeface="SimSun-ExtG" panose="02010609060101010101" pitchFamily="49" charset="-122"/>
              </a:rPr>
              <a:t>Develop a robust and secure picture steganography system that employs advanced encryption techniques to resist hacker detection and attacks while ensuring digital photos retain their original quality. The system should utilize strong cryptographic methods and efficient embedding techniques to enhance security.</a:t>
            </a:r>
            <a:endParaRPr kumimoji="0" lang="en-US" altLang="en-US" sz="3200" i="0" u="none" strike="noStrike" cap="none" normalizeH="0" baseline="0" dirty="0">
              <a:ln>
                <a:noFill/>
              </a:ln>
              <a:solidFill>
                <a:schemeClr val="tx1"/>
              </a:solidFill>
              <a:effectLst/>
              <a:ea typeface="SimSun-ExtG" panose="02010609060101010101" pitchFamily="49" charset="-122"/>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Content Placeholder 1">
            <a:extLst>
              <a:ext uri="{FF2B5EF4-FFF2-40B4-BE49-F238E27FC236}">
                <a16:creationId xmlns:a16="http://schemas.microsoft.com/office/drawing/2014/main" id="{5D96CFD8-0DDC-915C-4E4A-431DF5AFCBC2}"/>
              </a:ext>
            </a:extLst>
          </p:cNvPr>
          <p:cNvSpPr>
            <a:spLocks noGrp="1"/>
          </p:cNvSpPr>
          <p:nvPr>
            <p:ph idx="1"/>
          </p:nvPr>
        </p:nvSpPr>
        <p:spPr>
          <a:xfrm>
            <a:off x="441325" y="1087438"/>
            <a:ext cx="11614150" cy="5564187"/>
          </a:xfrm>
        </p:spPr>
        <p:txBody>
          <a:bodyPr vert="horz" lIns="91440" tIns="45720" rIns="91440" bIns="45720" rtlCol="0" anchor="ctr">
            <a:noAutofit/>
          </a:bodyPr>
          <a:lstStyle/>
          <a:p>
            <a:pPr marL="0" indent="0">
              <a:buNone/>
            </a:pPr>
            <a:r>
              <a:rPr lang="en-IN" sz="2400" b="1" dirty="0">
                <a:solidFill>
                  <a:schemeClr val="tx1"/>
                </a:solidFill>
              </a:rPr>
              <a:t>Libraries :</a:t>
            </a:r>
          </a:p>
          <a:p>
            <a:pPr marL="0" indent="0">
              <a:buNone/>
            </a:pPr>
            <a:r>
              <a:rPr lang="en-IN" sz="2400" dirty="0">
                <a:solidFill>
                  <a:schemeClr val="tx1"/>
                </a:solidFill>
              </a:rPr>
              <a:t>CV2, OS, string</a:t>
            </a:r>
          </a:p>
          <a:p>
            <a:pPr marL="0" indent="0">
              <a:buNone/>
            </a:pPr>
            <a:r>
              <a:rPr lang="en-IN" sz="2400" b="1" dirty="0">
                <a:solidFill>
                  <a:schemeClr val="tx1"/>
                </a:solidFill>
              </a:rPr>
              <a:t>Platform:</a:t>
            </a:r>
          </a:p>
          <a:p>
            <a:pPr marL="0" indent="0">
              <a:buNone/>
            </a:pPr>
            <a:r>
              <a:rPr lang="en-IN" sz="2400" dirty="0">
                <a:solidFill>
                  <a:schemeClr val="tx1"/>
                </a:solidFill>
              </a:rPr>
              <a:t>python IDLE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CD98304-02F3-3D56-8FDD-56DDC3AE6950}"/>
              </a:ext>
            </a:extLst>
          </p:cNvPr>
          <p:cNvSpPr>
            <a:spLocks noGrp="1" noChangeArrowheads="1"/>
          </p:cNvSpPr>
          <p:nvPr>
            <p:ph idx="1"/>
          </p:nvPr>
        </p:nvSpPr>
        <p:spPr bwMode="auto">
          <a:xfrm>
            <a:off x="143572" y="1622754"/>
            <a:ext cx="1193467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This secure image steganography technology makes the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embedded information nearly unnoticeable byensuring little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quality degradation and concealing encrypted data within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photographs. It increases</a:t>
            </a:r>
            <a:r>
              <a:rPr lang="en-US" altLang="en-US" sz="3200" dirty="0">
                <a:solidFill>
                  <a:schemeClr val="tx1"/>
                </a:solidFill>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security while thwarting brute-force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attacks by utilizing sophisticated cryptographic and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Steganographic techniques, making it a revolutionary solution for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secret</a:t>
            </a:r>
            <a:r>
              <a:rPr lang="en-US" altLang="en-US" sz="3200" dirty="0">
                <a:solidFill>
                  <a:schemeClr val="tx1"/>
                </a:solidFill>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data transfer. </a:t>
            </a: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kumimoji="0" lang="en-US" altLang="en-US" sz="1600" b="0" i="0" u="none" strike="noStrike" cap="none" normalizeH="0" baseline="0" dirty="0">
                <a:ln>
                  <a:noFill/>
                </a:ln>
                <a:solidFill>
                  <a:schemeClr val="tx1"/>
                </a:solidFill>
                <a:effectLst/>
                <a:latin typeface="Arial" panose="020B0604020202020204" pitchFamily="34" charset="0"/>
              </a:rPr>
              <a:t>Cybersecurity professionals</a:t>
            </a:r>
          </a:p>
          <a:p>
            <a:r>
              <a:rPr kumimoji="0" lang="en-US" altLang="en-US" sz="1600" b="0" i="0" u="none" strike="noStrike" cap="none" normalizeH="0" baseline="0" dirty="0">
                <a:ln>
                  <a:noFill/>
                </a:ln>
                <a:solidFill>
                  <a:schemeClr val="tx1"/>
                </a:solidFill>
                <a:effectLst/>
                <a:latin typeface="Arial" panose="020B0604020202020204" pitchFamily="34" charset="0"/>
              </a:rPr>
              <a:t>Government agencies &amp; defense organizations</a:t>
            </a:r>
          </a:p>
          <a:p>
            <a:r>
              <a:rPr kumimoji="0" lang="en-US" altLang="en-US" sz="1600" b="0" i="0" u="none" strike="noStrike" cap="none" normalizeH="0" baseline="0" dirty="0">
                <a:ln>
                  <a:noFill/>
                </a:ln>
                <a:solidFill>
                  <a:schemeClr val="tx1"/>
                </a:solidFill>
                <a:effectLst/>
                <a:latin typeface="Arial" panose="020B0604020202020204" pitchFamily="34" charset="0"/>
              </a:rPr>
              <a:t>Journalists &amp; whistleblowers</a:t>
            </a:r>
            <a:endParaRPr lang="en-US" altLang="en-US" sz="1600" dirty="0">
              <a:solidFill>
                <a:schemeClr val="tx1"/>
              </a:solidFill>
              <a:latin typeface="Arial" panose="020B0604020202020204" pitchFamily="34" charset="0"/>
            </a:endParaRPr>
          </a:p>
          <a:p>
            <a:r>
              <a:rPr kumimoji="0" lang="en-US" altLang="en-US" sz="1600" b="0" i="0" u="none" strike="noStrike" cap="none" normalizeH="0" baseline="0" dirty="0">
                <a:ln>
                  <a:noFill/>
                </a:ln>
                <a:solidFill>
                  <a:schemeClr val="tx1"/>
                </a:solidFill>
                <a:effectLst/>
                <a:latin typeface="Arial" panose="020B0604020202020204" pitchFamily="34" charset="0"/>
              </a:rPr>
              <a:t>Enterprises handling confidential data</a:t>
            </a:r>
          </a:p>
          <a:p>
            <a:r>
              <a:rPr kumimoji="0" lang="en-US" altLang="en-US" sz="1600" b="0" i="0" u="none" strike="noStrike" cap="none" normalizeH="0" baseline="0" dirty="0">
                <a:ln>
                  <a:noFill/>
                </a:ln>
                <a:solidFill>
                  <a:schemeClr val="tx1"/>
                </a:solidFill>
                <a:effectLst/>
                <a:latin typeface="Arial" panose="020B0604020202020204" pitchFamily="34" charset="0"/>
              </a:rPr>
              <a:t>Individuals requiring secure communication </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2556772-B01E-5125-D77F-E8BA765FA210}"/>
              </a:ext>
            </a:extLst>
          </p:cNvPr>
          <p:cNvPicPr>
            <a:picLocks noGrp="1" noChangeAspect="1"/>
          </p:cNvPicPr>
          <p:nvPr>
            <p:ph idx="1"/>
          </p:nvPr>
        </p:nvPicPr>
        <p:blipFill>
          <a:blip r:embed="rId2"/>
          <a:stretch>
            <a:fillRect/>
          </a:stretch>
        </p:blipFill>
        <p:spPr>
          <a:xfrm>
            <a:off x="690411" y="1232452"/>
            <a:ext cx="4756947" cy="2695604"/>
          </a:xfrm>
        </p:spPr>
      </p:pic>
      <p:pic>
        <p:nvPicPr>
          <p:cNvPr id="7" name="Picture 6">
            <a:extLst>
              <a:ext uri="{FF2B5EF4-FFF2-40B4-BE49-F238E27FC236}">
                <a16:creationId xmlns:a16="http://schemas.microsoft.com/office/drawing/2014/main" id="{C38718F1-FF81-109A-96B9-B28745E121E7}"/>
              </a:ext>
            </a:extLst>
          </p:cNvPr>
          <p:cNvPicPr>
            <a:picLocks noChangeAspect="1"/>
          </p:cNvPicPr>
          <p:nvPr/>
        </p:nvPicPr>
        <p:blipFill>
          <a:blip r:embed="rId3"/>
          <a:stretch>
            <a:fillRect/>
          </a:stretch>
        </p:blipFill>
        <p:spPr>
          <a:xfrm>
            <a:off x="5749282" y="1232452"/>
            <a:ext cx="4888668" cy="2746966"/>
          </a:xfrm>
          <a:prstGeom prst="rect">
            <a:avLst/>
          </a:prstGeom>
        </p:spPr>
      </p:pic>
      <p:pic>
        <p:nvPicPr>
          <p:cNvPr id="9" name="Picture 8">
            <a:extLst>
              <a:ext uri="{FF2B5EF4-FFF2-40B4-BE49-F238E27FC236}">
                <a16:creationId xmlns:a16="http://schemas.microsoft.com/office/drawing/2014/main" id="{86AD5230-B424-BACF-99DA-432240618D2F}"/>
              </a:ext>
            </a:extLst>
          </p:cNvPr>
          <p:cNvPicPr>
            <a:picLocks noChangeAspect="1"/>
          </p:cNvPicPr>
          <p:nvPr/>
        </p:nvPicPr>
        <p:blipFill>
          <a:blip r:embed="rId4"/>
          <a:stretch>
            <a:fillRect/>
          </a:stretch>
        </p:blipFill>
        <p:spPr>
          <a:xfrm>
            <a:off x="690411" y="3979418"/>
            <a:ext cx="4794525" cy="2695604"/>
          </a:xfrm>
          <a:prstGeom prst="rect">
            <a:avLst/>
          </a:prstGeom>
        </p:spPr>
      </p:pic>
      <p:pic>
        <p:nvPicPr>
          <p:cNvPr id="15" name="Picture 14">
            <a:extLst>
              <a:ext uri="{FF2B5EF4-FFF2-40B4-BE49-F238E27FC236}">
                <a16:creationId xmlns:a16="http://schemas.microsoft.com/office/drawing/2014/main" id="{104CB444-63F4-750E-1FAA-DCAA0776A918}"/>
              </a:ext>
            </a:extLst>
          </p:cNvPr>
          <p:cNvPicPr>
            <a:picLocks noChangeAspect="1"/>
          </p:cNvPicPr>
          <p:nvPr/>
        </p:nvPicPr>
        <p:blipFill>
          <a:blip r:embed="rId5"/>
          <a:stretch>
            <a:fillRect/>
          </a:stretch>
        </p:blipFill>
        <p:spPr>
          <a:xfrm>
            <a:off x="5749282" y="4145955"/>
            <a:ext cx="5403344" cy="22419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3">
            <a:extLst>
              <a:ext uri="{FF2B5EF4-FFF2-40B4-BE49-F238E27FC236}">
                <a16:creationId xmlns:a16="http://schemas.microsoft.com/office/drawing/2014/main" id="{94E38616-D984-2AD9-FB84-15E770E74A43}"/>
              </a:ext>
            </a:extLst>
          </p:cNvPr>
          <p:cNvSpPr>
            <a:spLocks noGrp="1" noChangeArrowheads="1"/>
          </p:cNvSpPr>
          <p:nvPr>
            <p:ph idx="1"/>
          </p:nvPr>
        </p:nvSpPr>
        <p:spPr bwMode="auto">
          <a:xfrm>
            <a:off x="465776" y="2346029"/>
            <a:ext cx="110196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The secure picture steganography system offers a reliable solution for secret communication</a:t>
            </a:r>
          </a:p>
          <a:p>
            <a:pPr marL="0" indent="0" algn="just"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by skillfully fusing steganographic and encryption methods. It guarantees great security and </a:t>
            </a:r>
          </a:p>
          <a:p>
            <a:pPr marL="0" indent="0" algn="just"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resistance to discovery by inserting encrypted data without causing discernible visual degradation.</a:t>
            </a:r>
          </a:p>
          <a:p>
            <a:pPr marL="0" indent="0" algn="just"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00000"/>
              </a:lnSpc>
              <a:spcBef>
                <a:spcPct val="0"/>
              </a:spcBef>
              <a:spcAft>
                <a:spcPct val="0"/>
              </a:spcAft>
              <a:buClrTx/>
              <a:buSzTx/>
            </a:pPr>
            <a:r>
              <a:rPr lang="en-US" sz="1800" dirty="0">
                <a:solidFill>
                  <a:schemeClr val="tx1"/>
                </a:solidFill>
              </a:rPr>
              <a:t>This approach maintains visual integrity while strengthening data confidentiality and integrity,</a:t>
            </a:r>
          </a:p>
          <a:p>
            <a:pPr marL="0" indent="0" algn="just" defTabSz="914400" eaLnBrk="0" fontAlgn="base" hangingPunct="0">
              <a:lnSpc>
                <a:spcPct val="100000"/>
              </a:lnSpc>
              <a:spcBef>
                <a:spcPct val="0"/>
              </a:spcBef>
              <a:spcAft>
                <a:spcPct val="0"/>
              </a:spcAft>
              <a:buClrTx/>
              <a:buSzTx/>
              <a:buNone/>
            </a:pPr>
            <a:r>
              <a:rPr lang="en-US" sz="1800" dirty="0">
                <a:solidFill>
                  <a:schemeClr val="tx1"/>
                </a:solidFill>
              </a:rPr>
              <a:t>     making it ideal for cybersecurity, law enforcement, and secure messaging. Its adaptability to evolving threats </a:t>
            </a:r>
          </a:p>
          <a:p>
            <a:pPr marL="0" indent="0" algn="just" defTabSz="914400" eaLnBrk="0" fontAlgn="base" hangingPunct="0">
              <a:lnSpc>
                <a:spcPct val="100000"/>
              </a:lnSpc>
              <a:spcBef>
                <a:spcPct val="0"/>
              </a:spcBef>
              <a:spcAft>
                <a:spcPct val="0"/>
              </a:spcAft>
              <a:buClrTx/>
              <a:buSzTx/>
              <a:buNone/>
            </a:pPr>
            <a:r>
              <a:rPr lang="en-US" sz="1800" dirty="0">
                <a:solidFill>
                  <a:schemeClr val="tx1"/>
                </a:solidFill>
              </a:rPr>
              <a:t>     makes it a valuable tool for secure data transmission in various sensitive applications.</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https://github.com/GodNikhilYT/Steganography/blob/main/README.md</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351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SimSun-ExtG</vt:lpstr>
      <vt:lpstr>Arial</vt:lpstr>
      <vt:lpstr>Calibri</vt:lpstr>
      <vt:lpstr>Calibri Light</vt:lpstr>
      <vt:lpstr>Franklin Gothic Book</vt:lpstr>
      <vt:lpstr>Franklin Gothic Demi</vt:lpstr>
      <vt:lpstr>Wingdings 2</vt:lpstr>
      <vt:lpstr>DividendVTI</vt:lpstr>
      <vt:lpstr>Steganography Steganography is used to safely conceal data in photographs</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nikhil choudhary</cp:lastModifiedBy>
  <cp:revision>29</cp:revision>
  <dcterms:created xsi:type="dcterms:W3CDTF">2021-05-26T16:50:10Z</dcterms:created>
  <dcterms:modified xsi:type="dcterms:W3CDTF">2025-02-24T11:08:34Z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