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842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5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3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6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548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47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9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3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40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1B23B3C-5F11-4E32-800A-6DF3DED5BE53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95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1B23B3C-5F11-4E32-800A-6DF3DED5BE53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44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nfolab.stanford.edu/~backrub/goog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quepid.com/tou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2B724-BF86-4FBB-AD3C-142B229E0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Лекция </a:t>
            </a:r>
            <a:r>
              <a:rPr lang="en-US" dirty="0"/>
              <a:t>N</a:t>
            </a:r>
            <a:br>
              <a:rPr lang="ru-RU" dirty="0"/>
            </a:br>
            <a:r>
              <a:rPr lang="ru-RU" dirty="0"/>
              <a:t>Информационный поиск</a:t>
            </a:r>
            <a:br>
              <a:rPr lang="ru-RU" dirty="0"/>
            </a:br>
            <a:r>
              <a:rPr lang="ru-RU" dirty="0"/>
              <a:t>Задача и понятие релевантности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DD3C15-E8EE-4CD5-B5A1-808EEF299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Методы доступа к данным и информационного поиска </a:t>
            </a:r>
          </a:p>
        </p:txBody>
      </p:sp>
    </p:spTree>
    <p:extLst>
      <p:ext uri="{BB962C8B-B14F-4D97-AF65-F5344CB8AC3E}">
        <p14:creationId xmlns:p14="http://schemas.microsoft.com/office/powerpoint/2010/main" val="33206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Задача релевантного поиска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12B2B-FA6E-41DB-ACFC-AA7418EFE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/>
          <a:lstStyle/>
          <a:p>
            <a:r>
              <a:rPr lang="ru-RU" sz="3600" dirty="0"/>
              <a:t>Что такое релевантность?</a:t>
            </a:r>
          </a:p>
          <a:p>
            <a:r>
              <a:rPr lang="ru-RU" b="1" dirty="0"/>
              <a:t>Релевантность</a:t>
            </a:r>
            <a:r>
              <a:rPr lang="ru-RU" dirty="0"/>
              <a:t> (образовано от английского </a:t>
            </a:r>
            <a:r>
              <a:rPr lang="ru-RU" dirty="0" err="1"/>
              <a:t>relevant</a:t>
            </a:r>
            <a:r>
              <a:rPr lang="ru-RU" dirty="0"/>
              <a:t> – относящийся к делу) – в общем смысле это соответствие документа ожиданиям пользователя. Таким образом, релевантность поиска - это степень </a:t>
            </a:r>
            <a:r>
              <a:rPr lang="ru-RU" b="1" dirty="0"/>
              <a:t>удовлетворения пользователя </a:t>
            </a:r>
            <a:r>
              <a:rPr lang="ru-RU" dirty="0"/>
              <a:t>показанными в ответ на его запрос поисковыми результатами. В идеале, страница выдачи должна полностью удовлетворять </a:t>
            </a:r>
            <a:r>
              <a:rPr lang="ru-RU" b="1" dirty="0"/>
              <a:t>информационную потребность </a:t>
            </a:r>
            <a:r>
              <a:rPr lang="ru-RU" dirty="0"/>
              <a:t>пользователя в независимости ее полноты и точности.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044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4CCAE23B-2CA4-4996-A417-A12F0939A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296" y="537776"/>
            <a:ext cx="8056441" cy="530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4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66C52-1629-4194-BCDB-BFE3B9DB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471" y="149146"/>
            <a:ext cx="7729728" cy="1188720"/>
          </a:xfrm>
        </p:spPr>
        <p:txBody>
          <a:bodyPr/>
          <a:lstStyle/>
          <a:p>
            <a:r>
              <a:rPr lang="ru-RU" dirty="0"/>
              <a:t>Сложности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4E6DA55-9249-4706-A798-7BA4A2CE8026}"/>
              </a:ext>
            </a:extLst>
          </p:cNvPr>
          <p:cNvSpPr txBox="1">
            <a:spLocks/>
          </p:cNvSpPr>
          <p:nvPr/>
        </p:nvSpPr>
        <p:spPr>
          <a:xfrm>
            <a:off x="542380" y="1558887"/>
            <a:ext cx="11023544" cy="472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Основная сложность поиска в том, что </a:t>
            </a:r>
            <a:r>
              <a:rPr lang="ru-RU" b="1" dirty="0"/>
              <a:t>мы</a:t>
            </a:r>
            <a:r>
              <a:rPr lang="ru-RU" dirty="0"/>
              <a:t> непосредственно </a:t>
            </a:r>
            <a:r>
              <a:rPr lang="ru-RU" b="1" dirty="0"/>
              <a:t>являемся участником </a:t>
            </a:r>
            <a:r>
              <a:rPr lang="ru-RU" dirty="0"/>
              <a:t>поиска</a:t>
            </a:r>
            <a:endParaRPr lang="en-US" dirty="0"/>
          </a:p>
          <a:p>
            <a:r>
              <a:rPr lang="ru-RU" dirty="0"/>
              <a:t>Какой поиск можно назвать релевантным?</a:t>
            </a:r>
          </a:p>
          <a:p>
            <a:pPr lvl="1"/>
            <a:r>
              <a:rPr lang="ru-RU" dirty="0"/>
              <a:t>Простая поисковая система это не просто система фильтров</a:t>
            </a:r>
          </a:p>
          <a:p>
            <a:pPr lvl="1"/>
            <a:r>
              <a:rPr lang="ru-RU" dirty="0"/>
              <a:t>1998 – </a:t>
            </a:r>
            <a:r>
              <a:rPr lang="en-US" dirty="0">
                <a:hlinkClick r:id="rId2"/>
              </a:rPr>
              <a:t>PageRank</a:t>
            </a:r>
            <a:r>
              <a:rPr lang="en-US" dirty="0"/>
              <a:t> </a:t>
            </a:r>
            <a:r>
              <a:rPr lang="ru-RU" dirty="0"/>
              <a:t>основная идея что поиск это не просто текст, но ещё и доверие </a:t>
            </a:r>
          </a:p>
          <a:p>
            <a:pPr lvl="1"/>
            <a:r>
              <a:rPr lang="ru-RU" dirty="0"/>
              <a:t>Магазины – не просто поиск, но и продавец</a:t>
            </a:r>
          </a:p>
          <a:p>
            <a:pPr lvl="1"/>
            <a:r>
              <a:rPr lang="ru-RU" dirty="0"/>
              <a:t>Медицинские информационные системы – поиск профессиональных знаний </a:t>
            </a:r>
          </a:p>
          <a:p>
            <a:pPr lvl="1"/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D99739C-E4C8-4BAF-B489-A2684434A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3" y="3922178"/>
            <a:ext cx="6981825" cy="26384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E7E72D0-02AB-410D-ABC4-A19E191B1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236" y="3922178"/>
            <a:ext cx="4868751" cy="274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4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4F26A-B5D2-47F4-BBCA-1E7CE582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002" y="59155"/>
            <a:ext cx="7729728" cy="1188720"/>
          </a:xfrm>
        </p:spPr>
        <p:txBody>
          <a:bodyPr/>
          <a:lstStyle/>
          <a:p>
            <a:r>
              <a:rPr lang="ru-RU" dirty="0"/>
              <a:t>Анализ релевантности</a:t>
            </a: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5D14CC21-9F60-4124-A8BD-7F51E18A4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184" y="1499286"/>
            <a:ext cx="9539416" cy="4827373"/>
          </a:xfrm>
        </p:spPr>
        <p:txBody>
          <a:bodyPr/>
          <a:lstStyle/>
          <a:p>
            <a:pPr lvl="1"/>
            <a:r>
              <a:rPr lang="ru-RU" sz="2000" dirty="0"/>
              <a:t>В академической среде анализом релевантности занимается дисциплина информационный поиск</a:t>
            </a:r>
          </a:p>
          <a:p>
            <a:pPr lvl="1"/>
            <a:endParaRPr lang="ru-RU" sz="2000" dirty="0"/>
          </a:p>
          <a:p>
            <a:pPr lvl="1"/>
            <a:r>
              <a:rPr lang="ru-RU" b="1" dirty="0"/>
              <a:t>Релевантность</a:t>
            </a:r>
            <a:r>
              <a:rPr lang="ru-RU" dirty="0"/>
              <a:t> определятся как практика возврата результатов поиска </a:t>
            </a:r>
            <a:r>
              <a:rPr lang="ru-RU" i="1" dirty="0"/>
              <a:t>максимально</a:t>
            </a:r>
            <a:r>
              <a:rPr lang="ru-RU" dirty="0"/>
              <a:t> удовлетворяющих </a:t>
            </a:r>
            <a:r>
              <a:rPr lang="ru-RU" i="1" dirty="0"/>
              <a:t>информационные потребности </a:t>
            </a:r>
            <a:r>
              <a:rPr lang="ru-RU" dirty="0"/>
              <a:t>пользователя</a:t>
            </a:r>
          </a:p>
          <a:p>
            <a:pPr lvl="1"/>
            <a:r>
              <a:rPr lang="ru-RU" dirty="0"/>
              <a:t>Классический информационные поиск использует понятие ранжирования</a:t>
            </a:r>
          </a:p>
          <a:p>
            <a:pPr lvl="1"/>
            <a:r>
              <a:rPr lang="ru-RU" dirty="0"/>
              <a:t>Потренироваться с ранжирование можно </a:t>
            </a:r>
            <a:r>
              <a:rPr lang="ru-RU" dirty="0">
                <a:hlinkClick r:id="rId2"/>
              </a:rPr>
              <a:t>на оценочных списках </a:t>
            </a:r>
            <a:endParaRPr lang="ru-RU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1759B97-DEEA-490F-8035-704E7FDCB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3097" y="3755877"/>
            <a:ext cx="2072184" cy="305662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0CD37B-2E5B-42AE-B58C-C5D7AADCE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730" y="1804731"/>
            <a:ext cx="1877496" cy="30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>
            <a:extLst>
              <a:ext uri="{FF2B5EF4-FFF2-40B4-BE49-F238E27FC236}">
                <a16:creationId xmlns:a16="http://schemas.microsoft.com/office/drawing/2014/main" id="{7F10DABD-74C7-40FF-B28B-C34BFFDDBF91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1981200" y="120099"/>
            <a:ext cx="8229600" cy="9144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/>
              <a:t>Как обеспечить релевантность</a:t>
            </a:r>
            <a:endParaRPr lang="en-US" altLang="ru-RU" dirty="0"/>
          </a:p>
        </p:txBody>
      </p:sp>
      <p:sp>
        <p:nvSpPr>
          <p:cNvPr id="41" name="Text Box 15">
            <a:extLst>
              <a:ext uri="{FF2B5EF4-FFF2-40B4-BE49-F238E27FC236}">
                <a16:creationId xmlns:a16="http://schemas.microsoft.com/office/drawing/2014/main" id="{115CA684-58CB-4EB6-8AC6-3A23438B4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4664676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6CD7B822-5CB2-490D-857D-DFB791569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/>
          <a:lstStyle/>
          <a:p>
            <a:r>
              <a:rPr lang="ru-RU" sz="3600" dirty="0"/>
              <a:t>Выявить существенные признаки</a:t>
            </a:r>
          </a:p>
          <a:p>
            <a:r>
              <a:rPr lang="ru-RU" sz="3600" dirty="0"/>
              <a:t>Найти способ, как сообщить эти признаки поисковому механизму</a:t>
            </a:r>
          </a:p>
          <a:p>
            <a:r>
              <a:rPr lang="ru-RU" sz="3600" dirty="0"/>
              <a:t>Измерять степень релевантности</a:t>
            </a:r>
          </a:p>
          <a:p>
            <a:r>
              <a:rPr lang="ru-RU" sz="3600" dirty="0"/>
              <a:t>Балансировать влияние сигналов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79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FE73E-E980-4AEA-B3CB-551A236E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758" y="256238"/>
            <a:ext cx="7729728" cy="1188720"/>
          </a:xfrm>
        </p:spPr>
        <p:txBody>
          <a:bodyPr/>
          <a:lstStyle/>
          <a:p>
            <a:r>
              <a:rPr lang="ru-RU" dirty="0"/>
              <a:t>Примеры сигналов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AE4A8AF-76A4-411F-A229-D0A6FCA2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/>
              <a:t>Данные о продажах</a:t>
            </a:r>
          </a:p>
          <a:p>
            <a:r>
              <a:rPr lang="ru-RU" sz="3600" dirty="0"/>
              <a:t>Оценки пользователей</a:t>
            </a:r>
          </a:p>
          <a:p>
            <a:r>
              <a:rPr lang="ru-RU" sz="3600" dirty="0"/>
              <a:t>Информация о позиции в тексте</a:t>
            </a:r>
          </a:p>
          <a:p>
            <a:r>
              <a:rPr lang="ru-RU" sz="3600" dirty="0"/>
              <a:t>Синонимы</a:t>
            </a:r>
          </a:p>
          <a:p>
            <a:r>
              <a:rPr lang="ru-RU" sz="3600" dirty="0"/>
              <a:t>Признаки для машинного обучения</a:t>
            </a:r>
          </a:p>
          <a:p>
            <a:r>
              <a:rPr lang="ru-RU" sz="3600" dirty="0"/>
              <a:t>Персонализация 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46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FE73E-E980-4AEA-B3CB-551A236E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758" y="256238"/>
            <a:ext cx="7729728" cy="118872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AE4A8AF-76A4-411F-A229-D0A6FCA2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>
            <a:normAutofit fontScale="55000" lnSpcReduction="20000"/>
          </a:bodyPr>
          <a:lstStyle/>
          <a:p>
            <a:r>
              <a:rPr lang="ru-RU" sz="3600" dirty="0"/>
              <a:t>Релевантность – распространённая проблема, даже в том с чего это начиналось ведётся непрерывное улучшение</a:t>
            </a:r>
          </a:p>
          <a:p>
            <a:r>
              <a:rPr lang="ru-RU" sz="3600" dirty="0"/>
              <a:t>Возврат релевантных результатов – это выигрыш в конкуренткой борьбе</a:t>
            </a:r>
          </a:p>
          <a:p>
            <a:r>
              <a:rPr lang="ru-RU" sz="3600" dirty="0"/>
              <a:t>Релевантность это не только удовлетворение потребностей пользователя, но и бизнеса</a:t>
            </a:r>
          </a:p>
          <a:p>
            <a:r>
              <a:rPr lang="ru-RU" sz="3600" dirty="0"/>
              <a:t>Релевантности можно достичь определив ценные признаки контента и использовать их в качестве сигналов</a:t>
            </a:r>
          </a:p>
          <a:p>
            <a:r>
              <a:rPr lang="ru-RU" sz="3600" dirty="0"/>
              <a:t>Технический специалист не сможет добиться релевантности без специалиста по предметной области</a:t>
            </a:r>
          </a:p>
          <a:p>
            <a:r>
              <a:rPr lang="ru-RU" sz="3600" dirty="0"/>
              <a:t>Обратная связь имеет важнейшее значение 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646187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350</TotalTime>
  <Words>273</Words>
  <Application>Microsoft Office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Corbel</vt:lpstr>
      <vt:lpstr>Gill Sans MT</vt:lpstr>
      <vt:lpstr>Посылка</vt:lpstr>
      <vt:lpstr>Лекция N Информационный поиск Задача и понятие релевантности</vt:lpstr>
      <vt:lpstr>Задача релевантного поиска</vt:lpstr>
      <vt:lpstr>Презентация PowerPoint</vt:lpstr>
      <vt:lpstr>Сложности</vt:lpstr>
      <vt:lpstr>Анализ релевантности</vt:lpstr>
      <vt:lpstr>Презентация PowerPoint</vt:lpstr>
      <vt:lpstr>Примеры сигналов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 Введение в полнотекстовый поиск</dc:title>
  <dc:creator>Sergey Mirvoda</dc:creator>
  <cp:lastModifiedBy>Sergey Mirvoda</cp:lastModifiedBy>
  <cp:revision>23</cp:revision>
  <dcterms:created xsi:type="dcterms:W3CDTF">2019-03-14T08:08:50Z</dcterms:created>
  <dcterms:modified xsi:type="dcterms:W3CDTF">2019-05-16T11:20:02Z</dcterms:modified>
</cp:coreProperties>
</file>