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EB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4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564EFAC-650A-4416-9491-BBA6CA8194A2}" type="datetimeFigureOut">
              <a:rPr kumimoji="1" lang="ja-JP" altLang="en-US" smtClean="0"/>
              <a:t>2023/2/27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EE9020-DD80-44B6-9CE3-C4856AD540D1}" type="slidenum">
              <a:rPr kumimoji="1" lang="ja-JP" altLang="en-US" smtClean="0"/>
              <a:t>‹#›</a:t>
            </a:fld>
            <a:endParaRPr kumimoji="1" lang="ja-JP" altLang="en-US"/>
          </a:p>
        </p:txBody>
      </p:sp>
    </p:spTree>
    <p:extLst>
      <p:ext uri="{BB962C8B-B14F-4D97-AF65-F5344CB8AC3E}">
        <p14:creationId xmlns:p14="http://schemas.microsoft.com/office/powerpoint/2010/main" val="275748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64EFAC-650A-4416-9491-BBA6CA8194A2}" type="datetimeFigureOut">
              <a:rPr kumimoji="1" lang="ja-JP" altLang="en-US" smtClean="0"/>
              <a:t>2023/2/27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EE9020-DD80-44B6-9CE3-C4856AD540D1}" type="slidenum">
              <a:rPr kumimoji="1" lang="ja-JP" altLang="en-US" smtClean="0"/>
              <a:t>‹#›</a:t>
            </a:fld>
            <a:endParaRPr kumimoji="1" lang="ja-JP" altLang="en-US"/>
          </a:p>
        </p:txBody>
      </p:sp>
    </p:spTree>
    <p:extLst>
      <p:ext uri="{BB962C8B-B14F-4D97-AF65-F5344CB8AC3E}">
        <p14:creationId xmlns:p14="http://schemas.microsoft.com/office/powerpoint/2010/main" val="484669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64EFAC-650A-4416-9491-BBA6CA8194A2}" type="datetimeFigureOut">
              <a:rPr kumimoji="1" lang="ja-JP" altLang="en-US" smtClean="0"/>
              <a:t>2023/2/27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EE9020-DD80-44B6-9CE3-C4856AD540D1}" type="slidenum">
              <a:rPr kumimoji="1" lang="ja-JP" altLang="en-US" smtClean="0"/>
              <a:t>‹#›</a:t>
            </a:fld>
            <a:endParaRPr kumimoji="1" lang="ja-JP" altLang="en-US"/>
          </a:p>
        </p:txBody>
      </p:sp>
    </p:spTree>
    <p:extLst>
      <p:ext uri="{BB962C8B-B14F-4D97-AF65-F5344CB8AC3E}">
        <p14:creationId xmlns:p14="http://schemas.microsoft.com/office/powerpoint/2010/main" val="314994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64EFAC-650A-4416-9491-BBA6CA8194A2}" type="datetimeFigureOut">
              <a:rPr kumimoji="1" lang="ja-JP" altLang="en-US" smtClean="0"/>
              <a:t>2023/2/27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EE9020-DD80-44B6-9CE3-C4856AD540D1}" type="slidenum">
              <a:rPr kumimoji="1" lang="ja-JP" altLang="en-US" smtClean="0"/>
              <a:t>‹#›</a:t>
            </a:fld>
            <a:endParaRPr kumimoji="1" lang="ja-JP" altLang="en-US"/>
          </a:p>
        </p:txBody>
      </p:sp>
    </p:spTree>
    <p:extLst>
      <p:ext uri="{BB962C8B-B14F-4D97-AF65-F5344CB8AC3E}">
        <p14:creationId xmlns:p14="http://schemas.microsoft.com/office/powerpoint/2010/main" val="181396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64EFAC-650A-4416-9491-BBA6CA8194A2}" type="datetimeFigureOut">
              <a:rPr kumimoji="1" lang="ja-JP" altLang="en-US" smtClean="0"/>
              <a:t>2023/2/27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EE9020-DD80-44B6-9CE3-C4856AD540D1}" type="slidenum">
              <a:rPr kumimoji="1" lang="ja-JP" altLang="en-US" smtClean="0"/>
              <a:t>‹#›</a:t>
            </a:fld>
            <a:endParaRPr kumimoji="1" lang="ja-JP" altLang="en-US"/>
          </a:p>
        </p:txBody>
      </p:sp>
    </p:spTree>
    <p:extLst>
      <p:ext uri="{BB962C8B-B14F-4D97-AF65-F5344CB8AC3E}">
        <p14:creationId xmlns:p14="http://schemas.microsoft.com/office/powerpoint/2010/main" val="1969098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564EFAC-650A-4416-9491-BBA6CA8194A2}" type="datetimeFigureOut">
              <a:rPr kumimoji="1" lang="ja-JP" altLang="en-US" smtClean="0"/>
              <a:t>2023/2/27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EE9020-DD80-44B6-9CE3-C4856AD540D1}" type="slidenum">
              <a:rPr kumimoji="1" lang="ja-JP" altLang="en-US" smtClean="0"/>
              <a:t>‹#›</a:t>
            </a:fld>
            <a:endParaRPr kumimoji="1" lang="ja-JP" altLang="en-US"/>
          </a:p>
        </p:txBody>
      </p:sp>
    </p:spTree>
    <p:extLst>
      <p:ext uri="{BB962C8B-B14F-4D97-AF65-F5344CB8AC3E}">
        <p14:creationId xmlns:p14="http://schemas.microsoft.com/office/powerpoint/2010/main" val="147357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4453467"/>
            <a:ext cx="2901255" cy="655037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4453467"/>
            <a:ext cx="2915543" cy="655037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564EFAC-650A-4416-9491-BBA6CA8194A2}" type="datetimeFigureOut">
              <a:rPr kumimoji="1" lang="ja-JP" altLang="en-US" smtClean="0"/>
              <a:t>2023/2/27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6EE9020-DD80-44B6-9CE3-C4856AD540D1}" type="slidenum">
              <a:rPr kumimoji="1" lang="ja-JP" altLang="en-US" smtClean="0"/>
              <a:t>‹#›</a:t>
            </a:fld>
            <a:endParaRPr kumimoji="1" lang="ja-JP" altLang="en-US"/>
          </a:p>
        </p:txBody>
      </p:sp>
    </p:spTree>
    <p:extLst>
      <p:ext uri="{BB962C8B-B14F-4D97-AF65-F5344CB8AC3E}">
        <p14:creationId xmlns:p14="http://schemas.microsoft.com/office/powerpoint/2010/main" val="287234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564EFAC-650A-4416-9491-BBA6CA8194A2}" type="datetimeFigureOut">
              <a:rPr kumimoji="1" lang="ja-JP" altLang="en-US" smtClean="0"/>
              <a:t>2023/2/27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6EE9020-DD80-44B6-9CE3-C4856AD540D1}" type="slidenum">
              <a:rPr kumimoji="1" lang="ja-JP" altLang="en-US" smtClean="0"/>
              <a:t>‹#›</a:t>
            </a:fld>
            <a:endParaRPr kumimoji="1" lang="ja-JP" altLang="en-US"/>
          </a:p>
        </p:txBody>
      </p:sp>
    </p:spTree>
    <p:extLst>
      <p:ext uri="{BB962C8B-B14F-4D97-AF65-F5344CB8AC3E}">
        <p14:creationId xmlns:p14="http://schemas.microsoft.com/office/powerpoint/2010/main" val="57002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4EFAC-650A-4416-9491-BBA6CA8194A2}" type="datetimeFigureOut">
              <a:rPr kumimoji="1" lang="ja-JP" altLang="en-US" smtClean="0"/>
              <a:t>2023/2/27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6EE9020-DD80-44B6-9CE3-C4856AD540D1}" type="slidenum">
              <a:rPr kumimoji="1" lang="ja-JP" altLang="en-US" smtClean="0"/>
              <a:t>‹#›</a:t>
            </a:fld>
            <a:endParaRPr kumimoji="1" lang="ja-JP" altLang="en-US"/>
          </a:p>
        </p:txBody>
      </p:sp>
    </p:spTree>
    <p:extLst>
      <p:ext uri="{BB962C8B-B14F-4D97-AF65-F5344CB8AC3E}">
        <p14:creationId xmlns:p14="http://schemas.microsoft.com/office/powerpoint/2010/main" val="31481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64EFAC-650A-4416-9491-BBA6CA8194A2}" type="datetimeFigureOut">
              <a:rPr kumimoji="1" lang="ja-JP" altLang="en-US" smtClean="0"/>
              <a:t>2023/2/27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EE9020-DD80-44B6-9CE3-C4856AD540D1}" type="slidenum">
              <a:rPr kumimoji="1" lang="ja-JP" altLang="en-US" smtClean="0"/>
              <a:t>‹#›</a:t>
            </a:fld>
            <a:endParaRPr kumimoji="1" lang="ja-JP" altLang="en-US"/>
          </a:p>
        </p:txBody>
      </p:sp>
    </p:spTree>
    <p:extLst>
      <p:ext uri="{BB962C8B-B14F-4D97-AF65-F5344CB8AC3E}">
        <p14:creationId xmlns:p14="http://schemas.microsoft.com/office/powerpoint/2010/main" val="137529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64EFAC-650A-4416-9491-BBA6CA8194A2}" type="datetimeFigureOut">
              <a:rPr kumimoji="1" lang="ja-JP" altLang="en-US" smtClean="0"/>
              <a:t>2023/2/27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EE9020-DD80-44B6-9CE3-C4856AD540D1}" type="slidenum">
              <a:rPr kumimoji="1" lang="ja-JP" altLang="en-US" smtClean="0"/>
              <a:t>‹#›</a:t>
            </a:fld>
            <a:endParaRPr kumimoji="1" lang="ja-JP" altLang="en-US"/>
          </a:p>
        </p:txBody>
      </p:sp>
    </p:spTree>
    <p:extLst>
      <p:ext uri="{BB962C8B-B14F-4D97-AF65-F5344CB8AC3E}">
        <p14:creationId xmlns:p14="http://schemas.microsoft.com/office/powerpoint/2010/main" val="3675497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8564EFAC-650A-4416-9491-BBA6CA8194A2}" type="datetimeFigureOut">
              <a:rPr kumimoji="1" lang="ja-JP" altLang="en-US" smtClean="0"/>
              <a:t>2023/2/27</a:t>
            </a:fld>
            <a:endParaRPr kumimoji="1" lang="ja-JP" alt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16EE9020-DD80-44B6-9CE3-C4856AD540D1}" type="slidenum">
              <a:rPr kumimoji="1" lang="ja-JP" altLang="en-US" smtClean="0"/>
              <a:t>‹#›</a:t>
            </a:fld>
            <a:endParaRPr kumimoji="1" lang="ja-JP" altLang="en-US"/>
          </a:p>
        </p:txBody>
      </p:sp>
    </p:spTree>
    <p:extLst>
      <p:ext uri="{BB962C8B-B14F-4D97-AF65-F5344CB8AC3E}">
        <p14:creationId xmlns:p14="http://schemas.microsoft.com/office/powerpoint/2010/main" val="30766388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道路の脇にある建物&#10;&#10;低い精度で自動的に生成された説明">
            <a:extLst>
              <a:ext uri="{FF2B5EF4-FFF2-40B4-BE49-F238E27FC236}">
                <a16:creationId xmlns:a16="http://schemas.microsoft.com/office/drawing/2014/main" id="{D1021530-E671-07E6-F090-C2D76BF42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7625"/>
          </a:xfrm>
          <a:prstGeom prst="rect">
            <a:avLst/>
          </a:prstGeom>
        </p:spPr>
      </p:pic>
      <p:sp>
        <p:nvSpPr>
          <p:cNvPr id="4" name="正方形/長方形 3">
            <a:extLst>
              <a:ext uri="{FF2B5EF4-FFF2-40B4-BE49-F238E27FC236}">
                <a16:creationId xmlns:a16="http://schemas.microsoft.com/office/drawing/2014/main" id="{CBB6720D-F79B-E7F6-3E5C-AE83EA341F11}"/>
              </a:ext>
            </a:extLst>
          </p:cNvPr>
          <p:cNvSpPr/>
          <p:nvPr/>
        </p:nvSpPr>
        <p:spPr>
          <a:xfrm>
            <a:off x="0" y="-1"/>
            <a:ext cx="6858000" cy="3857625"/>
          </a:xfrm>
          <a:prstGeom prst="rect">
            <a:avLst/>
          </a:prstGeom>
          <a:solidFill>
            <a:schemeClr val="tx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E306D623-14B8-44FD-E994-7724A14CF9CB}"/>
              </a:ext>
            </a:extLst>
          </p:cNvPr>
          <p:cNvSpPr txBox="1"/>
          <p:nvPr/>
        </p:nvSpPr>
        <p:spPr>
          <a:xfrm>
            <a:off x="141891" y="0"/>
            <a:ext cx="1749972" cy="369332"/>
          </a:xfrm>
          <a:prstGeom prst="rect">
            <a:avLst/>
          </a:prstGeom>
          <a:noFill/>
        </p:spPr>
        <p:txBody>
          <a:bodyPr wrap="square" rtlCol="0">
            <a:spAutoFit/>
          </a:bodyPr>
          <a:lstStyle/>
          <a:p>
            <a:r>
              <a:rPr kumimoji="1" lang="en-US" altLang="ja-JP" b="1" dirty="0">
                <a:solidFill>
                  <a:schemeClr val="bg1"/>
                </a:solidFill>
              </a:rPr>
              <a:t>TAKUBO </a:t>
            </a:r>
            <a:r>
              <a:rPr kumimoji="1" lang="en-US" altLang="ja-JP" b="1" dirty="0">
                <a:solidFill>
                  <a:srgbClr val="05EBE0"/>
                </a:solidFill>
              </a:rPr>
              <a:t>Lab</a:t>
            </a:r>
            <a:endParaRPr kumimoji="1" lang="ja-JP" altLang="en-US" b="1" dirty="0">
              <a:solidFill>
                <a:srgbClr val="05EBE0"/>
              </a:solidFill>
            </a:endParaRPr>
          </a:p>
        </p:txBody>
      </p:sp>
      <p:sp>
        <p:nvSpPr>
          <p:cNvPr id="8" name="テキスト ボックス 7">
            <a:extLst>
              <a:ext uri="{FF2B5EF4-FFF2-40B4-BE49-F238E27FC236}">
                <a16:creationId xmlns:a16="http://schemas.microsoft.com/office/drawing/2014/main" id="{0F4F8107-24E1-B527-07B1-D094D0E7DD84}"/>
              </a:ext>
            </a:extLst>
          </p:cNvPr>
          <p:cNvSpPr txBox="1"/>
          <p:nvPr/>
        </p:nvSpPr>
        <p:spPr>
          <a:xfrm>
            <a:off x="4147001" y="46166"/>
            <a:ext cx="2710999" cy="276999"/>
          </a:xfrm>
          <a:prstGeom prst="rect">
            <a:avLst/>
          </a:prstGeom>
          <a:noFill/>
        </p:spPr>
        <p:txBody>
          <a:bodyPr wrap="none" rtlCol="0">
            <a:spAutoFit/>
          </a:bodyPr>
          <a:lstStyle/>
          <a:p>
            <a:r>
              <a:rPr kumimoji="1" lang="en-US" altLang="ja-JP" sz="1200" dirty="0">
                <a:solidFill>
                  <a:schemeClr val="bg1"/>
                </a:solidFill>
              </a:rPr>
              <a:t>Contact Access Achievement Publication</a:t>
            </a:r>
            <a:endParaRPr kumimoji="1" lang="ja-JP" altLang="en-US" sz="1200" dirty="0">
              <a:solidFill>
                <a:schemeClr val="bg1"/>
              </a:solidFill>
            </a:endParaRPr>
          </a:p>
        </p:txBody>
      </p:sp>
      <p:sp>
        <p:nvSpPr>
          <p:cNvPr id="9" name="テキスト ボックス 8">
            <a:extLst>
              <a:ext uri="{FF2B5EF4-FFF2-40B4-BE49-F238E27FC236}">
                <a16:creationId xmlns:a16="http://schemas.microsoft.com/office/drawing/2014/main" id="{9CB1ED58-8D51-57AE-7BF4-0A75A582151E}"/>
              </a:ext>
            </a:extLst>
          </p:cNvPr>
          <p:cNvSpPr txBox="1"/>
          <p:nvPr/>
        </p:nvSpPr>
        <p:spPr>
          <a:xfrm>
            <a:off x="1998011" y="1506585"/>
            <a:ext cx="3113353" cy="646331"/>
          </a:xfrm>
          <a:prstGeom prst="rect">
            <a:avLst/>
          </a:prstGeom>
          <a:noFill/>
        </p:spPr>
        <p:txBody>
          <a:bodyPr wrap="none" rtlCol="0">
            <a:spAutoFit/>
          </a:bodyPr>
          <a:lstStyle/>
          <a:p>
            <a:pPr algn="ctr"/>
            <a:r>
              <a:rPr kumimoji="1" lang="en-US" altLang="ja-JP" b="1" dirty="0">
                <a:solidFill>
                  <a:schemeClr val="bg1"/>
                </a:solidFill>
              </a:rPr>
              <a:t>Osaka Metropolitan University</a:t>
            </a:r>
          </a:p>
          <a:p>
            <a:pPr algn="ctr"/>
            <a:r>
              <a:rPr kumimoji="1" lang="en-US" altLang="ja-JP" b="1" dirty="0">
                <a:solidFill>
                  <a:schemeClr val="bg1"/>
                </a:solidFill>
              </a:rPr>
              <a:t>TAKUBO </a:t>
            </a:r>
            <a:r>
              <a:rPr kumimoji="1" lang="en-US" altLang="ja-JP" b="1" dirty="0">
                <a:solidFill>
                  <a:srgbClr val="05EBE0"/>
                </a:solidFill>
              </a:rPr>
              <a:t>Laboratory</a:t>
            </a:r>
            <a:endParaRPr kumimoji="1" lang="ja-JP" altLang="en-US" b="1" dirty="0">
              <a:solidFill>
                <a:srgbClr val="05EBE0"/>
              </a:solidFill>
            </a:endParaRPr>
          </a:p>
        </p:txBody>
      </p:sp>
      <p:sp>
        <p:nvSpPr>
          <p:cNvPr id="11" name="テキスト ボックス 10">
            <a:extLst>
              <a:ext uri="{FF2B5EF4-FFF2-40B4-BE49-F238E27FC236}">
                <a16:creationId xmlns:a16="http://schemas.microsoft.com/office/drawing/2014/main" id="{418A0539-CC2C-3FBA-4C27-74F7685F09D9}"/>
              </a:ext>
            </a:extLst>
          </p:cNvPr>
          <p:cNvSpPr txBox="1"/>
          <p:nvPr/>
        </p:nvSpPr>
        <p:spPr>
          <a:xfrm>
            <a:off x="879717" y="2221496"/>
            <a:ext cx="5570756" cy="461665"/>
          </a:xfrm>
          <a:prstGeom prst="rect">
            <a:avLst/>
          </a:prstGeom>
          <a:noFill/>
        </p:spPr>
        <p:txBody>
          <a:bodyPr wrap="none" rtlCol="0">
            <a:spAutoFit/>
          </a:bodyPr>
          <a:lstStyle/>
          <a:p>
            <a:pPr algn="ctr"/>
            <a:r>
              <a:rPr kumimoji="1" lang="ja-JP" altLang="en-US" sz="1200" dirty="0">
                <a:solidFill>
                  <a:schemeClr val="bg1"/>
                </a:solidFill>
              </a:rPr>
              <a:t>私たちの研究室では，機械・情報工学をベースとしたロボット技術を活用し，</a:t>
            </a:r>
            <a:br>
              <a:rPr kumimoji="1" lang="en-US" altLang="ja-JP" sz="1200" dirty="0">
                <a:solidFill>
                  <a:schemeClr val="bg1"/>
                </a:solidFill>
              </a:rPr>
            </a:br>
            <a:r>
              <a:rPr kumimoji="1" lang="ja-JP" altLang="en-US" sz="1200" dirty="0">
                <a:solidFill>
                  <a:schemeClr val="bg1"/>
                </a:solidFill>
              </a:rPr>
              <a:t>社会に応用されるロボットのシステム開発に挑戦していきます．</a:t>
            </a:r>
          </a:p>
        </p:txBody>
      </p:sp>
      <p:sp>
        <p:nvSpPr>
          <p:cNvPr id="12" name="テキスト ボックス 11">
            <a:extLst>
              <a:ext uri="{FF2B5EF4-FFF2-40B4-BE49-F238E27FC236}">
                <a16:creationId xmlns:a16="http://schemas.microsoft.com/office/drawing/2014/main" id="{A39108EB-849F-D096-E798-BFB608C3AB55}"/>
              </a:ext>
            </a:extLst>
          </p:cNvPr>
          <p:cNvSpPr txBox="1"/>
          <p:nvPr/>
        </p:nvSpPr>
        <p:spPr>
          <a:xfrm>
            <a:off x="3051108" y="3890857"/>
            <a:ext cx="755784" cy="369332"/>
          </a:xfrm>
          <a:prstGeom prst="rect">
            <a:avLst/>
          </a:prstGeom>
          <a:noFill/>
        </p:spPr>
        <p:txBody>
          <a:bodyPr wrap="none" rtlCol="0">
            <a:spAutoFit/>
          </a:bodyPr>
          <a:lstStyle/>
          <a:p>
            <a:r>
              <a:rPr kumimoji="1" lang="en-US" altLang="ja-JP" dirty="0"/>
              <a:t>NEWS</a:t>
            </a:r>
            <a:endParaRPr kumimoji="1" lang="ja-JP" altLang="en-US" dirty="0"/>
          </a:p>
        </p:txBody>
      </p:sp>
      <p:sp>
        <p:nvSpPr>
          <p:cNvPr id="13" name="テキスト ボックス 12">
            <a:extLst>
              <a:ext uri="{FF2B5EF4-FFF2-40B4-BE49-F238E27FC236}">
                <a16:creationId xmlns:a16="http://schemas.microsoft.com/office/drawing/2014/main" id="{81030375-2641-1E2C-4762-E559708407C6}"/>
              </a:ext>
            </a:extLst>
          </p:cNvPr>
          <p:cNvSpPr txBox="1"/>
          <p:nvPr/>
        </p:nvSpPr>
        <p:spPr>
          <a:xfrm>
            <a:off x="881820" y="4295536"/>
            <a:ext cx="3600666" cy="830997"/>
          </a:xfrm>
          <a:prstGeom prst="rect">
            <a:avLst/>
          </a:prstGeom>
          <a:noFill/>
        </p:spPr>
        <p:txBody>
          <a:bodyPr wrap="none" rtlCol="0">
            <a:spAutoFit/>
          </a:bodyPr>
          <a:lstStyle/>
          <a:p>
            <a:pPr algn="just"/>
            <a:r>
              <a:rPr kumimoji="1" lang="en-US" altLang="ja-JP" sz="1200" dirty="0"/>
              <a:t>2023.2.26 M2, B4</a:t>
            </a:r>
            <a:r>
              <a:rPr kumimoji="1" lang="ja-JP" altLang="en-US" sz="1200" dirty="0"/>
              <a:t>の卒業論文発表会を実施しました</a:t>
            </a:r>
            <a:endParaRPr kumimoji="1" lang="en-US" altLang="ja-JP" sz="1200" dirty="0"/>
          </a:p>
          <a:p>
            <a:pPr algn="just"/>
            <a:r>
              <a:rPr kumimoji="1" lang="en-US" altLang="ja-JP" sz="1200" dirty="0"/>
              <a:t>2023.2.26 M2, B4</a:t>
            </a:r>
            <a:r>
              <a:rPr kumimoji="1" lang="ja-JP" altLang="en-US" sz="1200" dirty="0"/>
              <a:t>の卒業論文発表会を実施しました</a:t>
            </a:r>
            <a:endParaRPr kumimoji="1" lang="en-US" altLang="ja-JP" sz="1200" dirty="0"/>
          </a:p>
          <a:p>
            <a:pPr algn="just"/>
            <a:r>
              <a:rPr kumimoji="1" lang="en-US" altLang="ja-JP" sz="1200" dirty="0"/>
              <a:t>2023.2.26 M2, B4</a:t>
            </a:r>
            <a:r>
              <a:rPr kumimoji="1" lang="ja-JP" altLang="en-US" sz="1200" dirty="0"/>
              <a:t>の卒業論文発表会を実施しました</a:t>
            </a:r>
            <a:endParaRPr kumimoji="1" lang="en-US" altLang="ja-JP" sz="1200" dirty="0"/>
          </a:p>
          <a:p>
            <a:pPr algn="just"/>
            <a:r>
              <a:rPr kumimoji="1" lang="en-US" altLang="ja-JP" sz="1200" dirty="0"/>
              <a:t>2023.2.26 M2, B4</a:t>
            </a:r>
            <a:r>
              <a:rPr kumimoji="1" lang="ja-JP" altLang="en-US" sz="1200" dirty="0"/>
              <a:t>の卒業論文発表会を実施しました</a:t>
            </a:r>
            <a:endParaRPr kumimoji="1" lang="en-US" altLang="ja-JP" sz="1200" dirty="0"/>
          </a:p>
        </p:txBody>
      </p:sp>
      <p:sp>
        <p:nvSpPr>
          <p:cNvPr id="14" name="テキスト ボックス 13">
            <a:extLst>
              <a:ext uri="{FF2B5EF4-FFF2-40B4-BE49-F238E27FC236}">
                <a16:creationId xmlns:a16="http://schemas.microsoft.com/office/drawing/2014/main" id="{5AC18445-8488-42B5-10CC-C272E9E0C223}"/>
              </a:ext>
            </a:extLst>
          </p:cNvPr>
          <p:cNvSpPr txBox="1"/>
          <p:nvPr/>
        </p:nvSpPr>
        <p:spPr>
          <a:xfrm>
            <a:off x="3051108" y="5195112"/>
            <a:ext cx="760144" cy="369332"/>
          </a:xfrm>
          <a:prstGeom prst="rect">
            <a:avLst/>
          </a:prstGeom>
          <a:noFill/>
        </p:spPr>
        <p:txBody>
          <a:bodyPr wrap="none" rtlCol="0">
            <a:spAutoFit/>
          </a:bodyPr>
          <a:lstStyle/>
          <a:p>
            <a:r>
              <a:rPr kumimoji="1" lang="en-US" altLang="ja-JP" dirty="0"/>
              <a:t>About</a:t>
            </a:r>
            <a:endParaRPr kumimoji="1" lang="ja-JP" altLang="en-US" dirty="0"/>
          </a:p>
        </p:txBody>
      </p:sp>
      <p:sp>
        <p:nvSpPr>
          <p:cNvPr id="2" name="テキスト ボックス 1">
            <a:extLst>
              <a:ext uri="{FF2B5EF4-FFF2-40B4-BE49-F238E27FC236}">
                <a16:creationId xmlns:a16="http://schemas.microsoft.com/office/drawing/2014/main" id="{C5887FC4-4B97-CC30-23D8-20151C11F108}"/>
              </a:ext>
            </a:extLst>
          </p:cNvPr>
          <p:cNvSpPr txBox="1"/>
          <p:nvPr/>
        </p:nvSpPr>
        <p:spPr>
          <a:xfrm>
            <a:off x="1112051" y="6212058"/>
            <a:ext cx="3600666" cy="830997"/>
          </a:xfrm>
          <a:prstGeom prst="rect">
            <a:avLst/>
          </a:prstGeom>
          <a:noFill/>
        </p:spPr>
        <p:txBody>
          <a:bodyPr wrap="none" rtlCol="0">
            <a:spAutoFit/>
          </a:bodyPr>
          <a:lstStyle/>
          <a:p>
            <a:pPr algn="just"/>
            <a:r>
              <a:rPr kumimoji="1" lang="en-US" altLang="ja-JP" sz="1200" dirty="0"/>
              <a:t>2023.2.26 M2, B4</a:t>
            </a:r>
            <a:r>
              <a:rPr kumimoji="1" lang="ja-JP" altLang="en-US" sz="1200" dirty="0"/>
              <a:t>の卒業論文発表会を実施しました</a:t>
            </a:r>
            <a:endParaRPr kumimoji="1" lang="en-US" altLang="ja-JP" sz="1200" dirty="0"/>
          </a:p>
          <a:p>
            <a:pPr algn="just"/>
            <a:r>
              <a:rPr kumimoji="1" lang="en-US" altLang="ja-JP" sz="1200" dirty="0"/>
              <a:t>2023.2.26 M2, B4</a:t>
            </a:r>
            <a:r>
              <a:rPr kumimoji="1" lang="ja-JP" altLang="en-US" sz="1200" dirty="0"/>
              <a:t>の卒業論文発表会を実施しました</a:t>
            </a:r>
            <a:endParaRPr kumimoji="1" lang="en-US" altLang="ja-JP" sz="1200" dirty="0"/>
          </a:p>
          <a:p>
            <a:pPr algn="just"/>
            <a:r>
              <a:rPr kumimoji="1" lang="en-US" altLang="ja-JP" sz="1200" dirty="0"/>
              <a:t>2023.2.26 M2, B4</a:t>
            </a:r>
            <a:r>
              <a:rPr kumimoji="1" lang="ja-JP" altLang="en-US" sz="1200" dirty="0"/>
              <a:t>の卒業論文発表会を実施しました</a:t>
            </a:r>
            <a:endParaRPr kumimoji="1" lang="en-US" altLang="ja-JP" sz="1200" dirty="0"/>
          </a:p>
          <a:p>
            <a:pPr algn="just"/>
            <a:r>
              <a:rPr kumimoji="1" lang="en-US" altLang="ja-JP" sz="1200" dirty="0"/>
              <a:t>2023.2.26 M2, B4</a:t>
            </a:r>
            <a:r>
              <a:rPr kumimoji="1" lang="ja-JP" altLang="en-US" sz="1200" dirty="0"/>
              <a:t>の卒業論文発表会を実施しました</a:t>
            </a:r>
            <a:endParaRPr kumimoji="1" lang="en-US" altLang="ja-JP" sz="1200" dirty="0"/>
          </a:p>
        </p:txBody>
      </p:sp>
    </p:spTree>
    <p:extLst>
      <p:ext uri="{BB962C8B-B14F-4D97-AF65-F5344CB8AC3E}">
        <p14:creationId xmlns:p14="http://schemas.microsoft.com/office/powerpoint/2010/main" val="2255204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椅子に座っている人々&#10;&#10;自動的に生成された説明">
            <a:extLst>
              <a:ext uri="{FF2B5EF4-FFF2-40B4-BE49-F238E27FC236}">
                <a16:creationId xmlns:a16="http://schemas.microsoft.com/office/drawing/2014/main" id="{403D18AE-48AB-08F1-7BF1-04FAC2EA0820}"/>
              </a:ext>
            </a:extLst>
          </p:cNvPr>
          <p:cNvPicPr>
            <a:picLocks noChangeAspect="1"/>
          </p:cNvPicPr>
          <p:nvPr/>
        </p:nvPicPr>
        <p:blipFill rotWithShape="1">
          <a:blip r:embed="rId2">
            <a:extLst>
              <a:ext uri="{28A0092B-C50C-407E-A947-70E740481C1C}">
                <a14:useLocalDpi xmlns:a14="http://schemas.microsoft.com/office/drawing/2010/main" val="0"/>
              </a:ext>
            </a:extLst>
          </a:blip>
          <a:srcRect t="21829" b="35937"/>
          <a:stretch/>
        </p:blipFill>
        <p:spPr>
          <a:xfrm>
            <a:off x="0" y="-1"/>
            <a:ext cx="6858000" cy="2543176"/>
          </a:xfrm>
          <a:prstGeom prst="rect">
            <a:avLst/>
          </a:prstGeom>
        </p:spPr>
      </p:pic>
      <p:sp>
        <p:nvSpPr>
          <p:cNvPr id="3" name="正方形/長方形 2">
            <a:extLst>
              <a:ext uri="{FF2B5EF4-FFF2-40B4-BE49-F238E27FC236}">
                <a16:creationId xmlns:a16="http://schemas.microsoft.com/office/drawing/2014/main" id="{48E89E1E-63D0-5332-4C62-7805CAD73760}"/>
              </a:ext>
            </a:extLst>
          </p:cNvPr>
          <p:cNvSpPr/>
          <p:nvPr/>
        </p:nvSpPr>
        <p:spPr>
          <a:xfrm>
            <a:off x="0" y="0"/>
            <a:ext cx="6858000" cy="2543175"/>
          </a:xfrm>
          <a:prstGeom prst="rect">
            <a:avLst/>
          </a:prstGeom>
          <a:solidFill>
            <a:schemeClr val="tx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31F5A48C-3573-52BA-0AB3-8AA6286ABD5D}"/>
              </a:ext>
            </a:extLst>
          </p:cNvPr>
          <p:cNvSpPr txBox="1"/>
          <p:nvPr/>
        </p:nvSpPr>
        <p:spPr>
          <a:xfrm>
            <a:off x="141891" y="0"/>
            <a:ext cx="1749972" cy="369332"/>
          </a:xfrm>
          <a:prstGeom prst="rect">
            <a:avLst/>
          </a:prstGeom>
          <a:noFill/>
        </p:spPr>
        <p:txBody>
          <a:bodyPr wrap="square" rtlCol="0">
            <a:spAutoFit/>
          </a:bodyPr>
          <a:lstStyle/>
          <a:p>
            <a:r>
              <a:rPr kumimoji="1" lang="en-US" altLang="ja-JP" b="1" dirty="0">
                <a:solidFill>
                  <a:schemeClr val="bg1"/>
                </a:solidFill>
              </a:rPr>
              <a:t>TAKUBO </a:t>
            </a:r>
            <a:r>
              <a:rPr kumimoji="1" lang="en-US" altLang="ja-JP" b="1" dirty="0">
                <a:solidFill>
                  <a:srgbClr val="05EBE0"/>
                </a:solidFill>
              </a:rPr>
              <a:t>Lab</a:t>
            </a:r>
            <a:endParaRPr kumimoji="1" lang="ja-JP" altLang="en-US" b="1" dirty="0">
              <a:solidFill>
                <a:srgbClr val="05EBE0"/>
              </a:solidFill>
            </a:endParaRPr>
          </a:p>
        </p:txBody>
      </p:sp>
      <p:sp>
        <p:nvSpPr>
          <p:cNvPr id="5" name="テキスト ボックス 4">
            <a:extLst>
              <a:ext uri="{FF2B5EF4-FFF2-40B4-BE49-F238E27FC236}">
                <a16:creationId xmlns:a16="http://schemas.microsoft.com/office/drawing/2014/main" id="{98205129-DD56-61F5-CE86-96AB25BBACD8}"/>
              </a:ext>
            </a:extLst>
          </p:cNvPr>
          <p:cNvSpPr txBox="1"/>
          <p:nvPr/>
        </p:nvSpPr>
        <p:spPr>
          <a:xfrm>
            <a:off x="4147001" y="46166"/>
            <a:ext cx="2710999" cy="276999"/>
          </a:xfrm>
          <a:prstGeom prst="rect">
            <a:avLst/>
          </a:prstGeom>
          <a:noFill/>
        </p:spPr>
        <p:txBody>
          <a:bodyPr wrap="none" rtlCol="0">
            <a:spAutoFit/>
          </a:bodyPr>
          <a:lstStyle/>
          <a:p>
            <a:r>
              <a:rPr kumimoji="1" lang="en-US" altLang="ja-JP" sz="1200" dirty="0">
                <a:solidFill>
                  <a:schemeClr val="bg1"/>
                </a:solidFill>
              </a:rPr>
              <a:t>Contact Access Achievement Publication</a:t>
            </a:r>
            <a:endParaRPr kumimoji="1" lang="ja-JP" altLang="en-US" sz="1200" dirty="0">
              <a:solidFill>
                <a:schemeClr val="bg1"/>
              </a:solidFill>
            </a:endParaRPr>
          </a:p>
        </p:txBody>
      </p:sp>
      <p:sp>
        <p:nvSpPr>
          <p:cNvPr id="6" name="テキスト ボックス 5">
            <a:extLst>
              <a:ext uri="{FF2B5EF4-FFF2-40B4-BE49-F238E27FC236}">
                <a16:creationId xmlns:a16="http://schemas.microsoft.com/office/drawing/2014/main" id="{B62C388D-2AA1-5B55-8014-E5E3F3C12FA8}"/>
              </a:ext>
            </a:extLst>
          </p:cNvPr>
          <p:cNvSpPr txBox="1"/>
          <p:nvPr/>
        </p:nvSpPr>
        <p:spPr>
          <a:xfrm>
            <a:off x="2923895" y="1201785"/>
            <a:ext cx="1010213" cy="369332"/>
          </a:xfrm>
          <a:prstGeom prst="rect">
            <a:avLst/>
          </a:prstGeom>
          <a:noFill/>
        </p:spPr>
        <p:txBody>
          <a:bodyPr wrap="none" rtlCol="0">
            <a:spAutoFit/>
          </a:bodyPr>
          <a:lstStyle/>
          <a:p>
            <a:pPr algn="ctr"/>
            <a:r>
              <a:rPr kumimoji="1" lang="en-US" altLang="ja-JP" b="1" dirty="0">
                <a:solidFill>
                  <a:schemeClr val="bg1"/>
                </a:solidFill>
              </a:rPr>
              <a:t>Member</a:t>
            </a:r>
            <a:endParaRPr kumimoji="1" lang="ja-JP" altLang="en-US" b="1" dirty="0">
              <a:solidFill>
                <a:srgbClr val="05EBE0"/>
              </a:solidFill>
            </a:endParaRPr>
          </a:p>
        </p:txBody>
      </p:sp>
      <p:sp>
        <p:nvSpPr>
          <p:cNvPr id="10" name="フローチャート: 結合子 9">
            <a:extLst>
              <a:ext uri="{FF2B5EF4-FFF2-40B4-BE49-F238E27FC236}">
                <a16:creationId xmlns:a16="http://schemas.microsoft.com/office/drawing/2014/main" id="{35A9F60B-47B5-A76D-1C18-6C4E455B12A8}"/>
              </a:ext>
            </a:extLst>
          </p:cNvPr>
          <p:cNvSpPr/>
          <p:nvPr/>
        </p:nvSpPr>
        <p:spPr>
          <a:xfrm>
            <a:off x="2850569" y="3142234"/>
            <a:ext cx="1266825" cy="1266825"/>
          </a:xfrm>
          <a:prstGeom prst="flowChartConnector">
            <a:avLst/>
          </a:prstGeom>
          <a:noFill/>
          <a:ln w="25400">
            <a:solidFill>
              <a:srgbClr val="05EB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CD7E851-3CAE-8F57-7CD5-6E58F5811303}"/>
              </a:ext>
            </a:extLst>
          </p:cNvPr>
          <p:cNvSpPr txBox="1"/>
          <p:nvPr/>
        </p:nvSpPr>
        <p:spPr>
          <a:xfrm>
            <a:off x="2952362" y="2772902"/>
            <a:ext cx="1063240" cy="369332"/>
          </a:xfrm>
          <a:prstGeom prst="rect">
            <a:avLst/>
          </a:prstGeom>
          <a:noFill/>
        </p:spPr>
        <p:txBody>
          <a:bodyPr wrap="none" rtlCol="0">
            <a:spAutoFit/>
          </a:bodyPr>
          <a:lstStyle/>
          <a:p>
            <a:r>
              <a:rPr kumimoji="1" lang="en-US" altLang="ja-JP" dirty="0"/>
              <a:t>Professor</a:t>
            </a:r>
            <a:endParaRPr kumimoji="1" lang="ja-JP" altLang="en-US" dirty="0"/>
          </a:p>
        </p:txBody>
      </p:sp>
      <p:sp>
        <p:nvSpPr>
          <p:cNvPr id="12" name="テキスト ボックス 11">
            <a:extLst>
              <a:ext uri="{FF2B5EF4-FFF2-40B4-BE49-F238E27FC236}">
                <a16:creationId xmlns:a16="http://schemas.microsoft.com/office/drawing/2014/main" id="{F7D5D2AF-B95D-E2FD-0C3E-515E55E5F599}"/>
              </a:ext>
            </a:extLst>
          </p:cNvPr>
          <p:cNvSpPr txBox="1"/>
          <p:nvPr/>
        </p:nvSpPr>
        <p:spPr>
          <a:xfrm>
            <a:off x="3017188" y="4593725"/>
            <a:ext cx="823623" cy="369332"/>
          </a:xfrm>
          <a:prstGeom prst="rect">
            <a:avLst/>
          </a:prstGeom>
          <a:noFill/>
        </p:spPr>
        <p:txBody>
          <a:bodyPr wrap="none" rtlCol="0">
            <a:spAutoFit/>
          </a:bodyPr>
          <a:lstStyle/>
          <a:p>
            <a:r>
              <a:rPr kumimoji="1" lang="en-US" altLang="ja-JP" dirty="0"/>
              <a:t>Doctor</a:t>
            </a:r>
            <a:endParaRPr kumimoji="1" lang="ja-JP" altLang="en-US" dirty="0"/>
          </a:p>
        </p:txBody>
      </p:sp>
      <p:sp>
        <p:nvSpPr>
          <p:cNvPr id="13" name="テキスト ボックス 12">
            <a:extLst>
              <a:ext uri="{FF2B5EF4-FFF2-40B4-BE49-F238E27FC236}">
                <a16:creationId xmlns:a16="http://schemas.microsoft.com/office/drawing/2014/main" id="{0359E7E3-D4DC-297B-AEA1-24819D817C3F}"/>
              </a:ext>
            </a:extLst>
          </p:cNvPr>
          <p:cNvSpPr txBox="1"/>
          <p:nvPr/>
        </p:nvSpPr>
        <p:spPr>
          <a:xfrm>
            <a:off x="3017188" y="6555875"/>
            <a:ext cx="849656" cy="369332"/>
          </a:xfrm>
          <a:prstGeom prst="rect">
            <a:avLst/>
          </a:prstGeom>
          <a:noFill/>
        </p:spPr>
        <p:txBody>
          <a:bodyPr wrap="none" rtlCol="0">
            <a:spAutoFit/>
          </a:bodyPr>
          <a:lstStyle/>
          <a:p>
            <a:r>
              <a:rPr kumimoji="1" lang="en-US" altLang="ja-JP" dirty="0"/>
              <a:t>Master</a:t>
            </a:r>
            <a:endParaRPr kumimoji="1" lang="ja-JP" altLang="en-US" dirty="0"/>
          </a:p>
        </p:txBody>
      </p:sp>
      <p:sp>
        <p:nvSpPr>
          <p:cNvPr id="15" name="テキスト ボックス 14">
            <a:extLst>
              <a:ext uri="{FF2B5EF4-FFF2-40B4-BE49-F238E27FC236}">
                <a16:creationId xmlns:a16="http://schemas.microsoft.com/office/drawing/2014/main" id="{26193A5C-596E-B0CB-8063-806555B560C3}"/>
              </a:ext>
            </a:extLst>
          </p:cNvPr>
          <p:cNvSpPr txBox="1"/>
          <p:nvPr/>
        </p:nvSpPr>
        <p:spPr>
          <a:xfrm>
            <a:off x="3004170" y="9924373"/>
            <a:ext cx="849656" cy="369332"/>
          </a:xfrm>
          <a:prstGeom prst="rect">
            <a:avLst/>
          </a:prstGeom>
          <a:noFill/>
        </p:spPr>
        <p:txBody>
          <a:bodyPr wrap="none" rtlCol="0">
            <a:spAutoFit/>
          </a:bodyPr>
          <a:lstStyle/>
          <a:p>
            <a:r>
              <a:rPr kumimoji="1" lang="en-US" altLang="ja-JP" dirty="0"/>
              <a:t>Master</a:t>
            </a:r>
            <a:endParaRPr kumimoji="1" lang="ja-JP" altLang="en-US" dirty="0"/>
          </a:p>
        </p:txBody>
      </p:sp>
      <p:sp>
        <p:nvSpPr>
          <p:cNvPr id="18" name="フローチャート: 結合子 17">
            <a:extLst>
              <a:ext uri="{FF2B5EF4-FFF2-40B4-BE49-F238E27FC236}">
                <a16:creationId xmlns:a16="http://schemas.microsoft.com/office/drawing/2014/main" id="{C1373334-D91D-4034-AADB-EC8A420B1C77}"/>
              </a:ext>
            </a:extLst>
          </p:cNvPr>
          <p:cNvSpPr/>
          <p:nvPr/>
        </p:nvSpPr>
        <p:spPr>
          <a:xfrm>
            <a:off x="2795586" y="5008118"/>
            <a:ext cx="1266825" cy="1266825"/>
          </a:xfrm>
          <a:prstGeom prst="flowChartConnector">
            <a:avLst/>
          </a:prstGeom>
          <a:noFill/>
          <a:ln w="25400">
            <a:solidFill>
              <a:srgbClr val="05EB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結合子 18">
            <a:extLst>
              <a:ext uri="{FF2B5EF4-FFF2-40B4-BE49-F238E27FC236}">
                <a16:creationId xmlns:a16="http://schemas.microsoft.com/office/drawing/2014/main" id="{32F0D2FD-13D7-14A5-A7B1-4AF4F42DE5F3}"/>
              </a:ext>
            </a:extLst>
          </p:cNvPr>
          <p:cNvSpPr/>
          <p:nvPr/>
        </p:nvSpPr>
        <p:spPr>
          <a:xfrm>
            <a:off x="1891863" y="7399894"/>
            <a:ext cx="1266825" cy="1266825"/>
          </a:xfrm>
          <a:prstGeom prst="flowChartConnector">
            <a:avLst/>
          </a:prstGeom>
          <a:noFill/>
          <a:ln w="25400">
            <a:solidFill>
              <a:srgbClr val="05EB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結合子 19">
            <a:extLst>
              <a:ext uri="{FF2B5EF4-FFF2-40B4-BE49-F238E27FC236}">
                <a16:creationId xmlns:a16="http://schemas.microsoft.com/office/drawing/2014/main" id="{82E7A1BA-5C67-3F7E-9D26-59BD77A11AF3}"/>
              </a:ext>
            </a:extLst>
          </p:cNvPr>
          <p:cNvSpPr/>
          <p:nvPr/>
        </p:nvSpPr>
        <p:spPr>
          <a:xfrm>
            <a:off x="3709122" y="7417123"/>
            <a:ext cx="1266825" cy="1266825"/>
          </a:xfrm>
          <a:prstGeom prst="flowChartConnector">
            <a:avLst/>
          </a:prstGeom>
          <a:noFill/>
          <a:ln w="25400">
            <a:solidFill>
              <a:srgbClr val="05EB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3E268DC3-D114-D537-0DA9-9F6FCF62CFBA}"/>
              </a:ext>
            </a:extLst>
          </p:cNvPr>
          <p:cNvSpPr/>
          <p:nvPr/>
        </p:nvSpPr>
        <p:spPr>
          <a:xfrm>
            <a:off x="4776664" y="5036693"/>
            <a:ext cx="1266825" cy="1266825"/>
          </a:xfrm>
          <a:prstGeom prst="flowChartConnector">
            <a:avLst/>
          </a:prstGeom>
          <a:noFill/>
          <a:ln w="25400">
            <a:solidFill>
              <a:srgbClr val="05EB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1AF3BF52-C093-8511-3353-8E046AF64CB2}"/>
              </a:ext>
            </a:extLst>
          </p:cNvPr>
          <p:cNvSpPr/>
          <p:nvPr/>
        </p:nvSpPr>
        <p:spPr>
          <a:xfrm>
            <a:off x="4676531" y="4941975"/>
            <a:ext cx="1448043" cy="1448043"/>
          </a:xfrm>
          <a:prstGeom prst="flowChartConnector">
            <a:avLst/>
          </a:prstGeom>
          <a:noFill/>
          <a:ln w="12700">
            <a:solidFill>
              <a:srgbClr val="05EB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C43ED0DC-6A23-2E59-D7DC-A85A0192CE20}"/>
              </a:ext>
            </a:extLst>
          </p:cNvPr>
          <p:cNvSpPr txBox="1"/>
          <p:nvPr/>
        </p:nvSpPr>
        <p:spPr>
          <a:xfrm>
            <a:off x="2789337" y="6921531"/>
            <a:ext cx="1305357" cy="369332"/>
          </a:xfrm>
          <a:prstGeom prst="rect">
            <a:avLst/>
          </a:prstGeom>
          <a:noFill/>
        </p:spPr>
        <p:txBody>
          <a:bodyPr wrap="none" rtlCol="0">
            <a:spAutoFit/>
          </a:bodyPr>
          <a:lstStyle/>
          <a:p>
            <a:r>
              <a:rPr kumimoji="1" lang="en-US" altLang="ja-JP" dirty="0"/>
              <a:t>2 </a:t>
            </a:r>
            <a:r>
              <a:rPr kumimoji="1" lang="en-US" altLang="ja-JP" dirty="0" err="1"/>
              <a:t>nd</a:t>
            </a:r>
            <a:r>
              <a:rPr kumimoji="1" lang="en-US" altLang="ja-JP" dirty="0"/>
              <a:t> degree</a:t>
            </a:r>
            <a:endParaRPr kumimoji="1" lang="ja-JP" altLang="en-US" dirty="0"/>
          </a:p>
        </p:txBody>
      </p:sp>
      <p:cxnSp>
        <p:nvCxnSpPr>
          <p:cNvPr id="25" name="直線コネクタ 24">
            <a:extLst>
              <a:ext uri="{FF2B5EF4-FFF2-40B4-BE49-F238E27FC236}">
                <a16:creationId xmlns:a16="http://schemas.microsoft.com/office/drawing/2014/main" id="{2EE21665-5BE3-6B44-ED0A-BAE635992F9D}"/>
              </a:ext>
            </a:extLst>
          </p:cNvPr>
          <p:cNvCxnSpPr/>
          <p:nvPr/>
        </p:nvCxnSpPr>
        <p:spPr>
          <a:xfrm>
            <a:off x="2850569" y="7237523"/>
            <a:ext cx="1181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68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椅子に座っている人々&#10;&#10;自動的に生成された説明">
            <a:extLst>
              <a:ext uri="{FF2B5EF4-FFF2-40B4-BE49-F238E27FC236}">
                <a16:creationId xmlns:a16="http://schemas.microsoft.com/office/drawing/2014/main" id="{B2C4D8C5-B17B-C539-66C3-941B6A38B886}"/>
              </a:ext>
            </a:extLst>
          </p:cNvPr>
          <p:cNvPicPr>
            <a:picLocks noChangeAspect="1"/>
          </p:cNvPicPr>
          <p:nvPr/>
        </p:nvPicPr>
        <p:blipFill rotWithShape="1">
          <a:blip r:embed="rId2">
            <a:extLst>
              <a:ext uri="{28A0092B-C50C-407E-A947-70E740481C1C}">
                <a14:useLocalDpi xmlns:a14="http://schemas.microsoft.com/office/drawing/2010/main" val="0"/>
              </a:ext>
            </a:extLst>
          </a:blip>
          <a:srcRect t="21829" b="35937"/>
          <a:stretch/>
        </p:blipFill>
        <p:spPr>
          <a:xfrm>
            <a:off x="0" y="-1"/>
            <a:ext cx="6858000" cy="2543176"/>
          </a:xfrm>
          <a:prstGeom prst="rect">
            <a:avLst/>
          </a:prstGeom>
        </p:spPr>
      </p:pic>
      <p:sp>
        <p:nvSpPr>
          <p:cNvPr id="3" name="正方形/長方形 2">
            <a:extLst>
              <a:ext uri="{FF2B5EF4-FFF2-40B4-BE49-F238E27FC236}">
                <a16:creationId xmlns:a16="http://schemas.microsoft.com/office/drawing/2014/main" id="{27C8EE85-9C9B-730E-321E-02B0BC460357}"/>
              </a:ext>
            </a:extLst>
          </p:cNvPr>
          <p:cNvSpPr/>
          <p:nvPr/>
        </p:nvSpPr>
        <p:spPr>
          <a:xfrm>
            <a:off x="0" y="0"/>
            <a:ext cx="6858000" cy="2543175"/>
          </a:xfrm>
          <a:prstGeom prst="rect">
            <a:avLst/>
          </a:prstGeom>
          <a:solidFill>
            <a:schemeClr val="tx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C54ADF0B-B9E3-5D41-CC84-97FAEF569A72}"/>
              </a:ext>
            </a:extLst>
          </p:cNvPr>
          <p:cNvSpPr txBox="1"/>
          <p:nvPr/>
        </p:nvSpPr>
        <p:spPr>
          <a:xfrm>
            <a:off x="141891" y="0"/>
            <a:ext cx="1749972" cy="369332"/>
          </a:xfrm>
          <a:prstGeom prst="rect">
            <a:avLst/>
          </a:prstGeom>
          <a:noFill/>
        </p:spPr>
        <p:txBody>
          <a:bodyPr wrap="square" rtlCol="0">
            <a:spAutoFit/>
          </a:bodyPr>
          <a:lstStyle/>
          <a:p>
            <a:r>
              <a:rPr kumimoji="1" lang="en-US" altLang="ja-JP" b="1" dirty="0">
                <a:solidFill>
                  <a:schemeClr val="bg1"/>
                </a:solidFill>
              </a:rPr>
              <a:t>TAKUBO </a:t>
            </a:r>
            <a:r>
              <a:rPr kumimoji="1" lang="en-US" altLang="ja-JP" b="1" dirty="0">
                <a:solidFill>
                  <a:srgbClr val="05EBE0"/>
                </a:solidFill>
              </a:rPr>
              <a:t>Lab</a:t>
            </a:r>
            <a:endParaRPr kumimoji="1" lang="ja-JP" altLang="en-US" b="1" dirty="0">
              <a:solidFill>
                <a:srgbClr val="05EBE0"/>
              </a:solidFill>
            </a:endParaRPr>
          </a:p>
        </p:txBody>
      </p:sp>
      <p:sp>
        <p:nvSpPr>
          <p:cNvPr id="5" name="テキスト ボックス 4">
            <a:extLst>
              <a:ext uri="{FF2B5EF4-FFF2-40B4-BE49-F238E27FC236}">
                <a16:creationId xmlns:a16="http://schemas.microsoft.com/office/drawing/2014/main" id="{B1188719-6051-E2DC-9724-EA8DE297DFA6}"/>
              </a:ext>
            </a:extLst>
          </p:cNvPr>
          <p:cNvSpPr txBox="1"/>
          <p:nvPr/>
        </p:nvSpPr>
        <p:spPr>
          <a:xfrm>
            <a:off x="4147001" y="46166"/>
            <a:ext cx="2710999" cy="276999"/>
          </a:xfrm>
          <a:prstGeom prst="rect">
            <a:avLst/>
          </a:prstGeom>
          <a:noFill/>
        </p:spPr>
        <p:txBody>
          <a:bodyPr wrap="none" rtlCol="0">
            <a:spAutoFit/>
          </a:bodyPr>
          <a:lstStyle/>
          <a:p>
            <a:r>
              <a:rPr kumimoji="1" lang="en-US" altLang="ja-JP" sz="1200" dirty="0">
                <a:solidFill>
                  <a:schemeClr val="bg1"/>
                </a:solidFill>
              </a:rPr>
              <a:t>Contact Access Achievement Publication</a:t>
            </a:r>
            <a:endParaRPr kumimoji="1" lang="ja-JP" altLang="en-US" sz="1200" dirty="0">
              <a:solidFill>
                <a:schemeClr val="bg1"/>
              </a:solidFill>
            </a:endParaRPr>
          </a:p>
        </p:txBody>
      </p:sp>
      <p:sp>
        <p:nvSpPr>
          <p:cNvPr id="6" name="テキスト ボックス 5">
            <a:extLst>
              <a:ext uri="{FF2B5EF4-FFF2-40B4-BE49-F238E27FC236}">
                <a16:creationId xmlns:a16="http://schemas.microsoft.com/office/drawing/2014/main" id="{094AA844-8B48-4633-D4AC-AFD880A5890A}"/>
              </a:ext>
            </a:extLst>
          </p:cNvPr>
          <p:cNvSpPr txBox="1"/>
          <p:nvPr/>
        </p:nvSpPr>
        <p:spPr>
          <a:xfrm>
            <a:off x="2906392" y="1201785"/>
            <a:ext cx="1045223" cy="369332"/>
          </a:xfrm>
          <a:prstGeom prst="rect">
            <a:avLst/>
          </a:prstGeom>
          <a:noFill/>
        </p:spPr>
        <p:txBody>
          <a:bodyPr wrap="none" rtlCol="0">
            <a:spAutoFit/>
          </a:bodyPr>
          <a:lstStyle/>
          <a:p>
            <a:pPr algn="ctr"/>
            <a:r>
              <a:rPr kumimoji="1" lang="en-US" altLang="ja-JP" b="1" dirty="0">
                <a:solidFill>
                  <a:schemeClr val="bg1"/>
                </a:solidFill>
              </a:rPr>
              <a:t>Research</a:t>
            </a:r>
            <a:endParaRPr kumimoji="1" lang="ja-JP" altLang="en-US" b="1" dirty="0">
              <a:solidFill>
                <a:srgbClr val="05EBE0"/>
              </a:solidFill>
            </a:endParaRPr>
          </a:p>
        </p:txBody>
      </p:sp>
      <p:sp>
        <p:nvSpPr>
          <p:cNvPr id="7" name="テキスト ボックス 6">
            <a:extLst>
              <a:ext uri="{FF2B5EF4-FFF2-40B4-BE49-F238E27FC236}">
                <a16:creationId xmlns:a16="http://schemas.microsoft.com/office/drawing/2014/main" id="{ADAE47A4-FA0B-7FF7-2D63-A88417BFBF6D}"/>
              </a:ext>
            </a:extLst>
          </p:cNvPr>
          <p:cNvSpPr txBox="1"/>
          <p:nvPr/>
        </p:nvSpPr>
        <p:spPr>
          <a:xfrm>
            <a:off x="336550" y="2772902"/>
            <a:ext cx="6184900" cy="938719"/>
          </a:xfrm>
          <a:prstGeom prst="rect">
            <a:avLst/>
          </a:prstGeom>
          <a:noFill/>
        </p:spPr>
        <p:txBody>
          <a:bodyPr wrap="square" rtlCol="0">
            <a:spAutoFit/>
          </a:bodyPr>
          <a:lstStyle/>
          <a:p>
            <a:pPr algn="just"/>
            <a:r>
              <a:rPr lang="ja-JP" altLang="en-US" sz="1100" b="0" i="0" dirty="0">
                <a:solidFill>
                  <a:srgbClr val="111111"/>
                </a:solidFill>
                <a:effectLst/>
                <a:latin typeface="Poppins" panose="00000500000000000000" pitchFamily="2" charset="0"/>
              </a:rPr>
              <a:t>機械工学と情報工学の観点から知的な運動生成を実現することで，将来的に実応用可能な多肢をもつロボットの開発を目指しています．また，多肢ロボットを扱う技術を応用することで，人間の移動を補助することを目的とした履物型移動装置の開発を行っています．ロボットを扱う，ひいては，モノを扱うことを考えた研究・開発は機械的な側面だけや情報処理の側面だけを見て実現できるものではありません．</a:t>
            </a:r>
            <a:endParaRPr kumimoji="1" lang="ja-JP" altLang="en-US" sz="1100" dirty="0"/>
          </a:p>
        </p:txBody>
      </p:sp>
      <p:sp>
        <p:nvSpPr>
          <p:cNvPr id="8" name="テキスト ボックス 7">
            <a:extLst>
              <a:ext uri="{FF2B5EF4-FFF2-40B4-BE49-F238E27FC236}">
                <a16:creationId xmlns:a16="http://schemas.microsoft.com/office/drawing/2014/main" id="{179EF379-C20F-3475-6817-E0AF08682074}"/>
              </a:ext>
            </a:extLst>
          </p:cNvPr>
          <p:cNvSpPr txBox="1"/>
          <p:nvPr/>
        </p:nvSpPr>
        <p:spPr>
          <a:xfrm>
            <a:off x="3029824" y="7483855"/>
            <a:ext cx="1000595" cy="369332"/>
          </a:xfrm>
          <a:prstGeom prst="rect">
            <a:avLst/>
          </a:prstGeom>
          <a:noFill/>
        </p:spPr>
        <p:txBody>
          <a:bodyPr wrap="none" rtlCol="0">
            <a:spAutoFit/>
          </a:bodyPr>
          <a:lstStyle/>
          <a:p>
            <a:r>
              <a:rPr kumimoji="1" lang="en-US" altLang="ja-JP" dirty="0"/>
              <a:t>Dulcinea</a:t>
            </a:r>
            <a:endParaRPr kumimoji="1" lang="ja-JP" altLang="en-US" dirty="0"/>
          </a:p>
        </p:txBody>
      </p:sp>
      <p:pic>
        <p:nvPicPr>
          <p:cNvPr id="10" name="図 9" descr="皿の上にあるサラダ&#10;&#10;自動的に生成された説明">
            <a:extLst>
              <a:ext uri="{FF2B5EF4-FFF2-40B4-BE49-F238E27FC236}">
                <a16:creationId xmlns:a16="http://schemas.microsoft.com/office/drawing/2014/main" id="{9A41A3AA-D16D-2516-F21A-7F5999531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3930" y="5551295"/>
            <a:ext cx="3097520" cy="1741505"/>
          </a:xfrm>
          <a:prstGeom prst="rect">
            <a:avLst/>
          </a:prstGeom>
        </p:spPr>
      </p:pic>
      <p:sp>
        <p:nvSpPr>
          <p:cNvPr id="11" name="テキスト ボックス 10">
            <a:extLst>
              <a:ext uri="{FF2B5EF4-FFF2-40B4-BE49-F238E27FC236}">
                <a16:creationId xmlns:a16="http://schemas.microsoft.com/office/drawing/2014/main" id="{8DECCD33-A6D6-E5F1-C4B6-D37F78B550F9}"/>
              </a:ext>
            </a:extLst>
          </p:cNvPr>
          <p:cNvSpPr txBox="1"/>
          <p:nvPr/>
        </p:nvSpPr>
        <p:spPr>
          <a:xfrm>
            <a:off x="419553" y="4300578"/>
            <a:ext cx="6184900" cy="938719"/>
          </a:xfrm>
          <a:prstGeom prst="rect">
            <a:avLst/>
          </a:prstGeom>
          <a:noFill/>
        </p:spPr>
        <p:txBody>
          <a:bodyPr wrap="square" rtlCol="0">
            <a:spAutoFit/>
          </a:bodyPr>
          <a:lstStyle/>
          <a:p>
            <a:pPr algn="just"/>
            <a:r>
              <a:rPr lang="ja-JP" altLang="en-US" sz="1100" b="0" i="0" dirty="0">
                <a:solidFill>
                  <a:srgbClr val="111111"/>
                </a:solidFill>
                <a:effectLst/>
                <a:latin typeface="Poppins" panose="00000500000000000000" pitchFamily="2" charset="0"/>
              </a:rPr>
              <a:t>機械工学と情報工学の観点から知的な運動生成を実現することで，将来的に実応用可能な多肢をもつロボットの開発を目指しています．また，多肢ロボットを扱う技術を応用することで，人間の移動を補助することを目的とした履物型移動装置の開発を行っています．ロボットを扱う，ひいては，モノを扱うことを考えた研究・開発は機械的な側面だけや情報処理の側面だけを見て実現できるものではありません．</a:t>
            </a:r>
            <a:endParaRPr kumimoji="1" lang="ja-JP" altLang="en-US" sz="1100" dirty="0"/>
          </a:p>
        </p:txBody>
      </p:sp>
      <p:sp>
        <p:nvSpPr>
          <p:cNvPr id="12" name="テキスト ボックス 11">
            <a:extLst>
              <a:ext uri="{FF2B5EF4-FFF2-40B4-BE49-F238E27FC236}">
                <a16:creationId xmlns:a16="http://schemas.microsoft.com/office/drawing/2014/main" id="{8B4241C6-3A2F-3513-CE2C-07C984E0A862}"/>
              </a:ext>
            </a:extLst>
          </p:cNvPr>
          <p:cNvSpPr txBox="1"/>
          <p:nvPr/>
        </p:nvSpPr>
        <p:spPr>
          <a:xfrm>
            <a:off x="456989" y="5469024"/>
            <a:ext cx="2869747" cy="1785104"/>
          </a:xfrm>
          <a:prstGeom prst="rect">
            <a:avLst/>
          </a:prstGeom>
          <a:noFill/>
        </p:spPr>
        <p:txBody>
          <a:bodyPr wrap="square" rtlCol="0">
            <a:spAutoFit/>
          </a:bodyPr>
          <a:lstStyle/>
          <a:p>
            <a:pPr algn="just"/>
            <a:r>
              <a:rPr lang="ja-JP" altLang="en-US" sz="1100" b="0" i="0" dirty="0">
                <a:solidFill>
                  <a:srgbClr val="111111"/>
                </a:solidFill>
                <a:effectLst/>
                <a:latin typeface="Poppins" panose="00000500000000000000" pitchFamily="2" charset="0"/>
              </a:rPr>
              <a:t>機械工学と情報工学の観点から知的な運動生成を実現することで，将来的に実応用可能な多肢をもつロボットの開発を目指しています．また，多肢ロボットを扱う技術を応用することで，人間の移動を補助することを目的とした履物型移動装置の開発を行っています．ロボットを扱う，ひいては，モノを扱うことを考えた研究・開発は機械的な側面だけや情報処理の側面だけを見て実現できるものではありません．</a:t>
            </a:r>
            <a:endParaRPr kumimoji="1" lang="ja-JP" altLang="en-US" sz="1100" dirty="0"/>
          </a:p>
        </p:txBody>
      </p:sp>
      <p:pic>
        <p:nvPicPr>
          <p:cNvPr id="13" name="図 12" descr="皿の上にあるサラダ&#10;&#10;自動的に生成された説明">
            <a:extLst>
              <a:ext uri="{FF2B5EF4-FFF2-40B4-BE49-F238E27FC236}">
                <a16:creationId xmlns:a16="http://schemas.microsoft.com/office/drawing/2014/main" id="{BF298458-8954-6536-BC66-A75D3BFE2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601" y="9021633"/>
            <a:ext cx="3097520" cy="1741505"/>
          </a:xfrm>
          <a:prstGeom prst="rect">
            <a:avLst/>
          </a:prstGeom>
        </p:spPr>
      </p:pic>
      <p:sp>
        <p:nvSpPr>
          <p:cNvPr id="14" name="テキスト ボックス 13">
            <a:extLst>
              <a:ext uri="{FF2B5EF4-FFF2-40B4-BE49-F238E27FC236}">
                <a16:creationId xmlns:a16="http://schemas.microsoft.com/office/drawing/2014/main" id="{A0FEA89C-7D81-9448-84CD-0D2CE20EDE64}"/>
              </a:ext>
            </a:extLst>
          </p:cNvPr>
          <p:cNvSpPr txBox="1"/>
          <p:nvPr/>
        </p:nvSpPr>
        <p:spPr>
          <a:xfrm>
            <a:off x="3087683" y="3920000"/>
            <a:ext cx="921791" cy="369332"/>
          </a:xfrm>
          <a:prstGeom prst="rect">
            <a:avLst/>
          </a:prstGeom>
          <a:noFill/>
        </p:spPr>
        <p:txBody>
          <a:bodyPr wrap="none" rtlCol="0">
            <a:spAutoFit/>
          </a:bodyPr>
          <a:lstStyle/>
          <a:p>
            <a:r>
              <a:rPr kumimoji="1" lang="en-US" altLang="ja-JP" dirty="0"/>
              <a:t>Asterisk</a:t>
            </a:r>
            <a:endParaRPr kumimoji="1" lang="ja-JP" altLang="en-US" dirty="0"/>
          </a:p>
        </p:txBody>
      </p:sp>
      <p:sp>
        <p:nvSpPr>
          <p:cNvPr id="15" name="テキスト ボックス 14">
            <a:extLst>
              <a:ext uri="{FF2B5EF4-FFF2-40B4-BE49-F238E27FC236}">
                <a16:creationId xmlns:a16="http://schemas.microsoft.com/office/drawing/2014/main" id="{C36E9358-BA23-CA6C-DC68-52E182EC22F9}"/>
              </a:ext>
            </a:extLst>
          </p:cNvPr>
          <p:cNvSpPr txBox="1"/>
          <p:nvPr/>
        </p:nvSpPr>
        <p:spPr>
          <a:xfrm>
            <a:off x="571953" y="7853187"/>
            <a:ext cx="6184900" cy="938719"/>
          </a:xfrm>
          <a:prstGeom prst="rect">
            <a:avLst/>
          </a:prstGeom>
          <a:noFill/>
        </p:spPr>
        <p:txBody>
          <a:bodyPr wrap="square" rtlCol="0">
            <a:spAutoFit/>
          </a:bodyPr>
          <a:lstStyle/>
          <a:p>
            <a:pPr algn="just"/>
            <a:r>
              <a:rPr lang="ja-JP" altLang="en-US" sz="1100" b="0" i="0" dirty="0">
                <a:solidFill>
                  <a:srgbClr val="111111"/>
                </a:solidFill>
                <a:effectLst/>
                <a:latin typeface="Poppins" panose="00000500000000000000" pitchFamily="2" charset="0"/>
              </a:rPr>
              <a:t>機械工学と情報工学の観点から知的な運動生成を実現することで，将来的に実応用可能な多肢をもつロボットの開発を目指しています．また，多肢ロボットを扱う技術を応用することで，人間の移動を補助することを目的とした履物型移動装置の開発を行っています．ロボットを扱う，ひいては，モノを扱うことを考えた研究・開発は機械的な側面だけや情報処理の側面だけを見て実現できるものではありません．</a:t>
            </a:r>
            <a:endParaRPr kumimoji="1" lang="ja-JP" altLang="en-US" sz="1100" dirty="0"/>
          </a:p>
        </p:txBody>
      </p:sp>
      <p:sp>
        <p:nvSpPr>
          <p:cNvPr id="16" name="テキスト ボックス 15">
            <a:extLst>
              <a:ext uri="{FF2B5EF4-FFF2-40B4-BE49-F238E27FC236}">
                <a16:creationId xmlns:a16="http://schemas.microsoft.com/office/drawing/2014/main" id="{ADDBF9A5-53CC-3FC9-5B49-15A9DEFA262F}"/>
              </a:ext>
            </a:extLst>
          </p:cNvPr>
          <p:cNvSpPr txBox="1"/>
          <p:nvPr/>
        </p:nvSpPr>
        <p:spPr>
          <a:xfrm>
            <a:off x="3734706" y="8999833"/>
            <a:ext cx="2869747" cy="1785104"/>
          </a:xfrm>
          <a:prstGeom prst="rect">
            <a:avLst/>
          </a:prstGeom>
          <a:noFill/>
        </p:spPr>
        <p:txBody>
          <a:bodyPr wrap="square" rtlCol="0">
            <a:spAutoFit/>
          </a:bodyPr>
          <a:lstStyle/>
          <a:p>
            <a:pPr algn="just"/>
            <a:r>
              <a:rPr lang="ja-JP" altLang="en-US" sz="1100" b="0" i="0" dirty="0">
                <a:solidFill>
                  <a:srgbClr val="111111"/>
                </a:solidFill>
                <a:effectLst/>
                <a:latin typeface="Poppins" panose="00000500000000000000" pitchFamily="2" charset="0"/>
              </a:rPr>
              <a:t>機械工学と情報工学の観点から知的な運動生成を実現することで，将来的に実応用可能な多肢をもつロボットの開発を目指しています．また，多肢ロボットを扱う技術を応用することで，人間の移動を補助することを目的とした履物型移動装置の開発を行っています．ロボットを扱う，ひいては，モノを扱うことを考えた研究・開発は機械的な側面だけや情報処理の側面だけを見て実現できるものではありません．</a:t>
            </a:r>
            <a:endParaRPr kumimoji="1" lang="ja-JP" altLang="en-US" sz="1100" dirty="0"/>
          </a:p>
        </p:txBody>
      </p:sp>
      <p:cxnSp>
        <p:nvCxnSpPr>
          <p:cNvPr id="17" name="直線コネクタ 16">
            <a:extLst>
              <a:ext uri="{FF2B5EF4-FFF2-40B4-BE49-F238E27FC236}">
                <a16:creationId xmlns:a16="http://schemas.microsoft.com/office/drawing/2014/main" id="{4B0D96B0-9D4E-9877-3DE3-A380293F0796}"/>
              </a:ext>
            </a:extLst>
          </p:cNvPr>
          <p:cNvCxnSpPr>
            <a:cxnSpLocks/>
          </p:cNvCxnSpPr>
          <p:nvPr/>
        </p:nvCxnSpPr>
        <p:spPr>
          <a:xfrm>
            <a:off x="479446" y="4227276"/>
            <a:ext cx="6042004" cy="0"/>
          </a:xfrm>
          <a:prstGeom prst="line">
            <a:avLst/>
          </a:prstGeom>
          <a:ln>
            <a:solidFill>
              <a:schemeClr val="dk1">
                <a:alpha val="24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096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椅子に座っている人々&#10;&#10;自動的に生成された説明">
            <a:extLst>
              <a:ext uri="{FF2B5EF4-FFF2-40B4-BE49-F238E27FC236}">
                <a16:creationId xmlns:a16="http://schemas.microsoft.com/office/drawing/2014/main" id="{81B5C1EE-AF34-CC05-0C96-60644B265E18}"/>
              </a:ext>
            </a:extLst>
          </p:cNvPr>
          <p:cNvPicPr>
            <a:picLocks noChangeAspect="1"/>
          </p:cNvPicPr>
          <p:nvPr/>
        </p:nvPicPr>
        <p:blipFill rotWithShape="1">
          <a:blip r:embed="rId2">
            <a:extLst>
              <a:ext uri="{28A0092B-C50C-407E-A947-70E740481C1C}">
                <a14:useLocalDpi xmlns:a14="http://schemas.microsoft.com/office/drawing/2010/main" val="0"/>
              </a:ext>
            </a:extLst>
          </a:blip>
          <a:srcRect t="21829" b="35937"/>
          <a:stretch/>
        </p:blipFill>
        <p:spPr>
          <a:xfrm>
            <a:off x="0" y="-1"/>
            <a:ext cx="6858000" cy="2543176"/>
          </a:xfrm>
          <a:prstGeom prst="rect">
            <a:avLst/>
          </a:prstGeom>
        </p:spPr>
      </p:pic>
      <p:sp>
        <p:nvSpPr>
          <p:cNvPr id="3" name="正方形/長方形 2">
            <a:extLst>
              <a:ext uri="{FF2B5EF4-FFF2-40B4-BE49-F238E27FC236}">
                <a16:creationId xmlns:a16="http://schemas.microsoft.com/office/drawing/2014/main" id="{8E1BD441-ABC8-DA4D-F22C-41E28E11169D}"/>
              </a:ext>
            </a:extLst>
          </p:cNvPr>
          <p:cNvSpPr/>
          <p:nvPr/>
        </p:nvSpPr>
        <p:spPr>
          <a:xfrm>
            <a:off x="0" y="0"/>
            <a:ext cx="6858000" cy="2543175"/>
          </a:xfrm>
          <a:prstGeom prst="rect">
            <a:avLst/>
          </a:prstGeom>
          <a:solidFill>
            <a:schemeClr val="tx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1FCCDEE2-2172-3505-9C3B-5DD343EC55C0}"/>
              </a:ext>
            </a:extLst>
          </p:cNvPr>
          <p:cNvSpPr txBox="1"/>
          <p:nvPr/>
        </p:nvSpPr>
        <p:spPr>
          <a:xfrm>
            <a:off x="141891" y="0"/>
            <a:ext cx="1749972" cy="369332"/>
          </a:xfrm>
          <a:prstGeom prst="rect">
            <a:avLst/>
          </a:prstGeom>
          <a:noFill/>
        </p:spPr>
        <p:txBody>
          <a:bodyPr wrap="square" rtlCol="0">
            <a:spAutoFit/>
          </a:bodyPr>
          <a:lstStyle/>
          <a:p>
            <a:r>
              <a:rPr kumimoji="1" lang="en-US" altLang="ja-JP" b="1" dirty="0">
                <a:solidFill>
                  <a:schemeClr val="bg1"/>
                </a:solidFill>
              </a:rPr>
              <a:t>TAKUBO </a:t>
            </a:r>
            <a:r>
              <a:rPr kumimoji="1" lang="en-US" altLang="ja-JP" b="1" dirty="0">
                <a:solidFill>
                  <a:srgbClr val="05EBE0"/>
                </a:solidFill>
              </a:rPr>
              <a:t>Lab</a:t>
            </a:r>
            <a:endParaRPr kumimoji="1" lang="ja-JP" altLang="en-US" b="1" dirty="0">
              <a:solidFill>
                <a:srgbClr val="05EBE0"/>
              </a:solidFill>
            </a:endParaRPr>
          </a:p>
        </p:txBody>
      </p:sp>
      <p:sp>
        <p:nvSpPr>
          <p:cNvPr id="5" name="テキスト ボックス 4">
            <a:extLst>
              <a:ext uri="{FF2B5EF4-FFF2-40B4-BE49-F238E27FC236}">
                <a16:creationId xmlns:a16="http://schemas.microsoft.com/office/drawing/2014/main" id="{9E1F8D87-9587-9EB4-B145-662F850A6848}"/>
              </a:ext>
            </a:extLst>
          </p:cNvPr>
          <p:cNvSpPr txBox="1"/>
          <p:nvPr/>
        </p:nvSpPr>
        <p:spPr>
          <a:xfrm>
            <a:off x="4147001" y="46166"/>
            <a:ext cx="2710999" cy="276999"/>
          </a:xfrm>
          <a:prstGeom prst="rect">
            <a:avLst/>
          </a:prstGeom>
          <a:noFill/>
        </p:spPr>
        <p:txBody>
          <a:bodyPr wrap="none" rtlCol="0">
            <a:spAutoFit/>
          </a:bodyPr>
          <a:lstStyle/>
          <a:p>
            <a:r>
              <a:rPr kumimoji="1" lang="en-US" altLang="ja-JP" sz="1200" dirty="0">
                <a:solidFill>
                  <a:schemeClr val="bg1"/>
                </a:solidFill>
              </a:rPr>
              <a:t>Contact Access Achievement Publication</a:t>
            </a:r>
            <a:endParaRPr kumimoji="1" lang="ja-JP" altLang="en-US" sz="1200" dirty="0">
              <a:solidFill>
                <a:schemeClr val="bg1"/>
              </a:solidFill>
            </a:endParaRPr>
          </a:p>
        </p:txBody>
      </p:sp>
      <p:sp>
        <p:nvSpPr>
          <p:cNvPr id="6" name="テキスト ボックス 5">
            <a:extLst>
              <a:ext uri="{FF2B5EF4-FFF2-40B4-BE49-F238E27FC236}">
                <a16:creationId xmlns:a16="http://schemas.microsoft.com/office/drawing/2014/main" id="{7720BF85-D3AD-600C-7D69-E4FE4A4AE028}"/>
              </a:ext>
            </a:extLst>
          </p:cNvPr>
          <p:cNvSpPr txBox="1"/>
          <p:nvPr/>
        </p:nvSpPr>
        <p:spPr>
          <a:xfrm>
            <a:off x="3073391" y="1201785"/>
            <a:ext cx="711220" cy="369332"/>
          </a:xfrm>
          <a:prstGeom prst="rect">
            <a:avLst/>
          </a:prstGeom>
          <a:noFill/>
        </p:spPr>
        <p:txBody>
          <a:bodyPr wrap="none" rtlCol="0">
            <a:spAutoFit/>
          </a:bodyPr>
          <a:lstStyle/>
          <a:p>
            <a:pPr algn="ctr"/>
            <a:r>
              <a:rPr kumimoji="1" lang="en-US" altLang="ja-JP" b="1" dirty="0">
                <a:solidFill>
                  <a:schemeClr val="bg1"/>
                </a:solidFill>
              </a:rPr>
              <a:t>BLOG</a:t>
            </a:r>
            <a:endParaRPr kumimoji="1" lang="ja-JP" altLang="en-US" b="1" dirty="0">
              <a:solidFill>
                <a:srgbClr val="05EBE0"/>
              </a:solidFill>
            </a:endParaRPr>
          </a:p>
        </p:txBody>
      </p:sp>
      <p:sp>
        <p:nvSpPr>
          <p:cNvPr id="7" name="テキスト ボックス 6">
            <a:extLst>
              <a:ext uri="{FF2B5EF4-FFF2-40B4-BE49-F238E27FC236}">
                <a16:creationId xmlns:a16="http://schemas.microsoft.com/office/drawing/2014/main" id="{4E8B11A2-9A0F-0129-C616-2CE2BAFEFDCE}"/>
              </a:ext>
            </a:extLst>
          </p:cNvPr>
          <p:cNvSpPr txBox="1"/>
          <p:nvPr/>
        </p:nvSpPr>
        <p:spPr>
          <a:xfrm>
            <a:off x="1406927" y="2772800"/>
            <a:ext cx="3835693" cy="646331"/>
          </a:xfrm>
          <a:prstGeom prst="rect">
            <a:avLst/>
          </a:prstGeom>
          <a:noFill/>
        </p:spPr>
        <p:txBody>
          <a:bodyPr wrap="square" rtlCol="0">
            <a:spAutoFit/>
          </a:bodyPr>
          <a:lstStyle/>
          <a:p>
            <a:r>
              <a:rPr kumimoji="1" lang="en-US" altLang="ja-JP" dirty="0"/>
              <a:t>ROS2 Gazebo</a:t>
            </a:r>
            <a:r>
              <a:rPr kumimoji="1" lang="ja-JP" altLang="en-US" dirty="0"/>
              <a:t>を用いたシミュレーション環境の構築</a:t>
            </a:r>
          </a:p>
        </p:txBody>
      </p:sp>
      <p:cxnSp>
        <p:nvCxnSpPr>
          <p:cNvPr id="8" name="直線コネクタ 7">
            <a:extLst>
              <a:ext uri="{FF2B5EF4-FFF2-40B4-BE49-F238E27FC236}">
                <a16:creationId xmlns:a16="http://schemas.microsoft.com/office/drawing/2014/main" id="{6EE3806D-F483-712A-609A-490254377348}"/>
              </a:ext>
            </a:extLst>
          </p:cNvPr>
          <p:cNvCxnSpPr>
            <a:cxnSpLocks/>
          </p:cNvCxnSpPr>
          <p:nvPr/>
        </p:nvCxnSpPr>
        <p:spPr>
          <a:xfrm flipV="1">
            <a:off x="1241437" y="3389076"/>
            <a:ext cx="4166671" cy="30055"/>
          </a:xfrm>
          <a:prstGeom prst="line">
            <a:avLst/>
          </a:prstGeom>
          <a:ln>
            <a:solidFill>
              <a:schemeClr val="dk1">
                <a:alpha val="24000"/>
              </a:schemeClr>
            </a:solidFill>
          </a:ln>
        </p:spPr>
        <p:style>
          <a:lnRef idx="1">
            <a:schemeClr val="dk1"/>
          </a:lnRef>
          <a:fillRef idx="0">
            <a:schemeClr val="dk1"/>
          </a:fillRef>
          <a:effectRef idx="0">
            <a:schemeClr val="dk1"/>
          </a:effectRef>
          <a:fontRef idx="minor">
            <a:schemeClr val="tx1"/>
          </a:fontRef>
        </p:style>
      </p:cxnSp>
      <p:sp>
        <p:nvSpPr>
          <p:cNvPr id="9" name="四角形: 角を丸くする 8">
            <a:extLst>
              <a:ext uri="{FF2B5EF4-FFF2-40B4-BE49-F238E27FC236}">
                <a16:creationId xmlns:a16="http://schemas.microsoft.com/office/drawing/2014/main" id="{8A65D7E9-6BC4-A6FB-FAD5-17051F8DBBB7}"/>
              </a:ext>
            </a:extLst>
          </p:cNvPr>
          <p:cNvSpPr/>
          <p:nvPr/>
        </p:nvSpPr>
        <p:spPr>
          <a:xfrm>
            <a:off x="1241437" y="3491960"/>
            <a:ext cx="681533" cy="192725"/>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ROS2</a:t>
            </a:r>
            <a:endParaRPr kumimoji="1" lang="ja-JP" altLang="en-US" sz="1200" dirty="0"/>
          </a:p>
        </p:txBody>
      </p:sp>
      <p:sp>
        <p:nvSpPr>
          <p:cNvPr id="10" name="四角形: 角を丸くする 9">
            <a:extLst>
              <a:ext uri="{FF2B5EF4-FFF2-40B4-BE49-F238E27FC236}">
                <a16:creationId xmlns:a16="http://schemas.microsoft.com/office/drawing/2014/main" id="{B70CBDE1-5302-D55D-300C-53E225CB69DE}"/>
              </a:ext>
            </a:extLst>
          </p:cNvPr>
          <p:cNvSpPr/>
          <p:nvPr/>
        </p:nvSpPr>
        <p:spPr>
          <a:xfrm>
            <a:off x="1996650" y="3491960"/>
            <a:ext cx="681533" cy="192725"/>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Gazebo</a:t>
            </a:r>
            <a:endParaRPr kumimoji="1" lang="ja-JP" altLang="en-US" sz="1200" dirty="0"/>
          </a:p>
        </p:txBody>
      </p:sp>
      <p:sp>
        <p:nvSpPr>
          <p:cNvPr id="11" name="テキスト ボックス 10">
            <a:extLst>
              <a:ext uri="{FF2B5EF4-FFF2-40B4-BE49-F238E27FC236}">
                <a16:creationId xmlns:a16="http://schemas.microsoft.com/office/drawing/2014/main" id="{3F58965A-30ED-8692-47B2-73CDE14527A3}"/>
              </a:ext>
            </a:extLst>
          </p:cNvPr>
          <p:cNvSpPr txBox="1"/>
          <p:nvPr/>
        </p:nvSpPr>
        <p:spPr>
          <a:xfrm>
            <a:off x="4554961" y="3421962"/>
            <a:ext cx="889987" cy="276999"/>
          </a:xfrm>
          <a:prstGeom prst="rect">
            <a:avLst/>
          </a:prstGeom>
          <a:noFill/>
        </p:spPr>
        <p:txBody>
          <a:bodyPr wrap="none" rtlCol="0">
            <a:spAutoFit/>
          </a:bodyPr>
          <a:lstStyle/>
          <a:p>
            <a:r>
              <a:rPr kumimoji="1" lang="en-US" altLang="ja-JP" sz="1200" dirty="0">
                <a:solidFill>
                  <a:schemeClr val="bg2">
                    <a:lumMod val="50000"/>
                  </a:schemeClr>
                </a:solidFill>
              </a:rPr>
              <a:t>2023.02.27</a:t>
            </a:r>
            <a:endParaRPr kumimoji="1" lang="ja-JP" altLang="en-US" sz="1200" dirty="0">
              <a:solidFill>
                <a:schemeClr val="bg2">
                  <a:lumMod val="50000"/>
                </a:schemeClr>
              </a:solidFill>
            </a:endParaRPr>
          </a:p>
        </p:txBody>
      </p:sp>
      <p:sp>
        <p:nvSpPr>
          <p:cNvPr id="14" name="テキスト ボックス 13">
            <a:extLst>
              <a:ext uri="{FF2B5EF4-FFF2-40B4-BE49-F238E27FC236}">
                <a16:creationId xmlns:a16="http://schemas.microsoft.com/office/drawing/2014/main" id="{2C39D981-4059-33DE-FBC1-D9744E46A865}"/>
              </a:ext>
            </a:extLst>
          </p:cNvPr>
          <p:cNvSpPr txBox="1"/>
          <p:nvPr/>
        </p:nvSpPr>
        <p:spPr>
          <a:xfrm>
            <a:off x="1130089" y="3881524"/>
            <a:ext cx="4314859" cy="1277273"/>
          </a:xfrm>
          <a:prstGeom prst="rect">
            <a:avLst/>
          </a:prstGeom>
          <a:noFill/>
        </p:spPr>
        <p:txBody>
          <a:bodyPr wrap="square" rtlCol="0">
            <a:spAutoFit/>
          </a:bodyPr>
          <a:lstStyle/>
          <a:p>
            <a:pPr algn="just"/>
            <a:r>
              <a:rPr lang="ja-JP" altLang="en-US" sz="1100" b="0" i="0" dirty="0">
                <a:solidFill>
                  <a:srgbClr val="111111"/>
                </a:solidFill>
                <a:effectLst/>
                <a:latin typeface="Poppins" panose="00000500000000000000" pitchFamily="2" charset="0"/>
              </a:rPr>
              <a:t>機械工学と情報工学の観点から知的な運動生成を実現することで，将来的に実応用可能な多肢をもつロボットの開発を目指しています．また，多肢ロボットを扱う技術を応用することで，人間の移動を補助することを目的とした履物型移動装置の開発を行っています．ロボットを扱う，ひいては，モノを扱うことを考えた研究・開発は機械的な側面だけや情報処理の側面だけを見て実現できるものではありません．</a:t>
            </a:r>
            <a:endParaRPr kumimoji="1" lang="ja-JP" altLang="en-US" sz="1100" dirty="0"/>
          </a:p>
        </p:txBody>
      </p:sp>
      <p:sp>
        <p:nvSpPr>
          <p:cNvPr id="15" name="テキスト ボックス 14">
            <a:extLst>
              <a:ext uri="{FF2B5EF4-FFF2-40B4-BE49-F238E27FC236}">
                <a16:creationId xmlns:a16="http://schemas.microsoft.com/office/drawing/2014/main" id="{056BA5E2-6890-6A29-6033-B03BCA69C9E1}"/>
              </a:ext>
            </a:extLst>
          </p:cNvPr>
          <p:cNvSpPr txBox="1"/>
          <p:nvPr/>
        </p:nvSpPr>
        <p:spPr>
          <a:xfrm>
            <a:off x="1241437" y="5282636"/>
            <a:ext cx="4278019" cy="338554"/>
          </a:xfrm>
          <a:prstGeom prst="rect">
            <a:avLst/>
          </a:prstGeom>
          <a:noFill/>
        </p:spPr>
        <p:txBody>
          <a:bodyPr wrap="square" rtlCol="0">
            <a:spAutoFit/>
          </a:bodyPr>
          <a:lstStyle/>
          <a:p>
            <a:r>
              <a:rPr kumimoji="1" lang="en-US" altLang="ja-JP" sz="1600" dirty="0"/>
              <a:t>ROS2 Gazebo</a:t>
            </a:r>
            <a:r>
              <a:rPr kumimoji="1" lang="ja-JP" altLang="en-US" sz="1600" dirty="0"/>
              <a:t>を用いたシミュレーション</a:t>
            </a:r>
          </a:p>
        </p:txBody>
      </p:sp>
      <p:sp>
        <p:nvSpPr>
          <p:cNvPr id="19" name="正方形/長方形 18">
            <a:extLst>
              <a:ext uri="{FF2B5EF4-FFF2-40B4-BE49-F238E27FC236}">
                <a16:creationId xmlns:a16="http://schemas.microsoft.com/office/drawing/2014/main" id="{1E8E5E58-2822-7645-71D1-EE2C4D892A25}"/>
              </a:ext>
            </a:extLst>
          </p:cNvPr>
          <p:cNvSpPr/>
          <p:nvPr/>
        </p:nvSpPr>
        <p:spPr>
          <a:xfrm>
            <a:off x="1218577" y="5318563"/>
            <a:ext cx="45719" cy="2667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87CD725E-EDAD-539A-335B-79C03C8E6CA7}"/>
              </a:ext>
            </a:extLst>
          </p:cNvPr>
          <p:cNvSpPr txBox="1"/>
          <p:nvPr/>
        </p:nvSpPr>
        <p:spPr>
          <a:xfrm>
            <a:off x="1130089" y="5745029"/>
            <a:ext cx="4314859" cy="1277273"/>
          </a:xfrm>
          <a:prstGeom prst="rect">
            <a:avLst/>
          </a:prstGeom>
          <a:noFill/>
        </p:spPr>
        <p:txBody>
          <a:bodyPr wrap="square" rtlCol="0">
            <a:spAutoFit/>
          </a:bodyPr>
          <a:lstStyle/>
          <a:p>
            <a:pPr algn="just"/>
            <a:r>
              <a:rPr lang="ja-JP" altLang="en-US" sz="1100" b="0" i="0" dirty="0">
                <a:solidFill>
                  <a:srgbClr val="111111"/>
                </a:solidFill>
                <a:effectLst/>
                <a:latin typeface="Poppins" panose="00000500000000000000" pitchFamily="2" charset="0"/>
              </a:rPr>
              <a:t>機械工学と情報工学の観点から知的な運動生成を実現することで，将来的に実応用可能な多肢をもつロボットの開発を目指しています．また，多肢ロボットを扱う技術を応用することで，人間の移動を補助することを目的とした履物型移動装置の開発を行っています．</a:t>
            </a:r>
            <a:r>
              <a:rPr lang="ja-JP" altLang="en-US" sz="1100" b="1" i="0" dirty="0">
                <a:solidFill>
                  <a:srgbClr val="111111"/>
                </a:solidFill>
                <a:effectLst/>
                <a:latin typeface="Poppins" panose="00000500000000000000" pitchFamily="2" charset="0"/>
              </a:rPr>
              <a:t>ロボット</a:t>
            </a:r>
            <a:r>
              <a:rPr lang="ja-JP" altLang="en-US" sz="1100" b="0" i="0" dirty="0">
                <a:solidFill>
                  <a:srgbClr val="111111"/>
                </a:solidFill>
                <a:effectLst/>
                <a:latin typeface="Poppins" panose="00000500000000000000" pitchFamily="2" charset="0"/>
              </a:rPr>
              <a:t>を扱う，ひいては，モノを扱うことを考えた研究・開発は機械的な側面だけや情報処理の側面だけを見て実現できるものではありません．</a:t>
            </a:r>
            <a:endParaRPr kumimoji="1" lang="ja-JP" altLang="en-US" sz="1100" dirty="0"/>
          </a:p>
        </p:txBody>
      </p:sp>
      <p:sp>
        <p:nvSpPr>
          <p:cNvPr id="21" name="四角形: 角を丸くする 20">
            <a:extLst>
              <a:ext uri="{FF2B5EF4-FFF2-40B4-BE49-F238E27FC236}">
                <a16:creationId xmlns:a16="http://schemas.microsoft.com/office/drawing/2014/main" id="{8B633314-D6D3-82E2-374E-8E765DEE0058}"/>
              </a:ext>
            </a:extLst>
          </p:cNvPr>
          <p:cNvSpPr/>
          <p:nvPr/>
        </p:nvSpPr>
        <p:spPr>
          <a:xfrm>
            <a:off x="1204772" y="7204865"/>
            <a:ext cx="4037848" cy="1566610"/>
          </a:xfrm>
          <a:prstGeom prst="roundRect">
            <a:avLst>
              <a:gd name="adj" fmla="val 3048"/>
            </a:avLst>
          </a:prstGeom>
          <a:solidFill>
            <a:srgbClr val="242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コード</a:t>
            </a:r>
          </a:p>
        </p:txBody>
      </p:sp>
      <p:sp>
        <p:nvSpPr>
          <p:cNvPr id="22" name="テキスト ボックス 21">
            <a:extLst>
              <a:ext uri="{FF2B5EF4-FFF2-40B4-BE49-F238E27FC236}">
                <a16:creationId xmlns:a16="http://schemas.microsoft.com/office/drawing/2014/main" id="{DBF1D1E6-AFFA-17B3-345D-924FB90407AD}"/>
              </a:ext>
            </a:extLst>
          </p:cNvPr>
          <p:cNvSpPr txBox="1"/>
          <p:nvPr/>
        </p:nvSpPr>
        <p:spPr>
          <a:xfrm>
            <a:off x="1084686" y="8954038"/>
            <a:ext cx="4278019" cy="307777"/>
          </a:xfrm>
          <a:prstGeom prst="rect">
            <a:avLst/>
          </a:prstGeom>
          <a:noFill/>
        </p:spPr>
        <p:txBody>
          <a:bodyPr wrap="square" rtlCol="0">
            <a:spAutoFit/>
          </a:bodyPr>
          <a:lstStyle/>
          <a:p>
            <a:r>
              <a:rPr kumimoji="1" lang="en-US" altLang="ja-JP" sz="1400" dirty="0"/>
              <a:t>ROS2 Gazebo</a:t>
            </a:r>
            <a:r>
              <a:rPr kumimoji="1" lang="ja-JP" altLang="en-US" sz="1400" dirty="0"/>
              <a:t>を用いたシミュレーション</a:t>
            </a:r>
          </a:p>
        </p:txBody>
      </p:sp>
      <p:cxnSp>
        <p:nvCxnSpPr>
          <p:cNvPr id="24" name="直線コネクタ 23">
            <a:extLst>
              <a:ext uri="{FF2B5EF4-FFF2-40B4-BE49-F238E27FC236}">
                <a16:creationId xmlns:a16="http://schemas.microsoft.com/office/drawing/2014/main" id="{9C73CEE5-8CE3-F17F-9DC5-604EFE45CDCF}"/>
              </a:ext>
            </a:extLst>
          </p:cNvPr>
          <p:cNvCxnSpPr>
            <a:cxnSpLocks/>
          </p:cNvCxnSpPr>
          <p:nvPr/>
        </p:nvCxnSpPr>
        <p:spPr>
          <a:xfrm flipH="1">
            <a:off x="1190146" y="9238065"/>
            <a:ext cx="3568119" cy="16240"/>
          </a:xfrm>
          <a:prstGeom prst="line">
            <a:avLst/>
          </a:prstGeom>
          <a:ln w="12700">
            <a:solidFill>
              <a:srgbClr val="F4F4F4"/>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D29E36CA-BF14-76A2-69B9-023B4B7886EA}"/>
              </a:ext>
            </a:extLst>
          </p:cNvPr>
          <p:cNvCxnSpPr>
            <a:cxnSpLocks/>
          </p:cNvCxnSpPr>
          <p:nvPr/>
        </p:nvCxnSpPr>
        <p:spPr>
          <a:xfrm flipH="1">
            <a:off x="1204772" y="9261815"/>
            <a:ext cx="11022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3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椅子に座っている人々&#10;&#10;自動的に生成された説明">
            <a:extLst>
              <a:ext uri="{FF2B5EF4-FFF2-40B4-BE49-F238E27FC236}">
                <a16:creationId xmlns:a16="http://schemas.microsoft.com/office/drawing/2014/main" id="{DFD79DF0-ACED-4C7F-3F42-C140F87C8160}"/>
              </a:ext>
            </a:extLst>
          </p:cNvPr>
          <p:cNvPicPr>
            <a:picLocks noChangeAspect="1"/>
          </p:cNvPicPr>
          <p:nvPr/>
        </p:nvPicPr>
        <p:blipFill rotWithShape="1">
          <a:blip r:embed="rId2">
            <a:extLst>
              <a:ext uri="{28A0092B-C50C-407E-A947-70E740481C1C}">
                <a14:useLocalDpi xmlns:a14="http://schemas.microsoft.com/office/drawing/2010/main" val="0"/>
              </a:ext>
            </a:extLst>
          </a:blip>
          <a:srcRect t="21829" b="35937"/>
          <a:stretch/>
        </p:blipFill>
        <p:spPr>
          <a:xfrm>
            <a:off x="0" y="-1"/>
            <a:ext cx="6858000" cy="2543176"/>
          </a:xfrm>
          <a:prstGeom prst="rect">
            <a:avLst/>
          </a:prstGeom>
        </p:spPr>
      </p:pic>
      <p:sp>
        <p:nvSpPr>
          <p:cNvPr id="3" name="正方形/長方形 2">
            <a:extLst>
              <a:ext uri="{FF2B5EF4-FFF2-40B4-BE49-F238E27FC236}">
                <a16:creationId xmlns:a16="http://schemas.microsoft.com/office/drawing/2014/main" id="{C0F33CD3-C575-45B6-F5C2-197CA73118C4}"/>
              </a:ext>
            </a:extLst>
          </p:cNvPr>
          <p:cNvSpPr/>
          <p:nvPr/>
        </p:nvSpPr>
        <p:spPr>
          <a:xfrm>
            <a:off x="0" y="0"/>
            <a:ext cx="6858000" cy="2543175"/>
          </a:xfrm>
          <a:prstGeom prst="rect">
            <a:avLst/>
          </a:prstGeom>
          <a:solidFill>
            <a:schemeClr val="tx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332F2A66-5A26-837B-4017-B9E884F21C6F}"/>
              </a:ext>
            </a:extLst>
          </p:cNvPr>
          <p:cNvSpPr txBox="1"/>
          <p:nvPr/>
        </p:nvSpPr>
        <p:spPr>
          <a:xfrm>
            <a:off x="141891" y="0"/>
            <a:ext cx="1749972" cy="369332"/>
          </a:xfrm>
          <a:prstGeom prst="rect">
            <a:avLst/>
          </a:prstGeom>
          <a:noFill/>
        </p:spPr>
        <p:txBody>
          <a:bodyPr wrap="square" rtlCol="0">
            <a:spAutoFit/>
          </a:bodyPr>
          <a:lstStyle/>
          <a:p>
            <a:r>
              <a:rPr kumimoji="1" lang="en-US" altLang="ja-JP" b="1" dirty="0">
                <a:solidFill>
                  <a:schemeClr val="bg1"/>
                </a:solidFill>
              </a:rPr>
              <a:t>TAKUBO </a:t>
            </a:r>
            <a:r>
              <a:rPr kumimoji="1" lang="en-US" altLang="ja-JP" b="1" dirty="0">
                <a:solidFill>
                  <a:srgbClr val="05EBE0"/>
                </a:solidFill>
              </a:rPr>
              <a:t>Lab</a:t>
            </a:r>
            <a:endParaRPr kumimoji="1" lang="ja-JP" altLang="en-US" b="1" dirty="0">
              <a:solidFill>
                <a:srgbClr val="05EBE0"/>
              </a:solidFill>
            </a:endParaRPr>
          </a:p>
        </p:txBody>
      </p:sp>
      <p:sp>
        <p:nvSpPr>
          <p:cNvPr id="5" name="テキスト ボックス 4">
            <a:extLst>
              <a:ext uri="{FF2B5EF4-FFF2-40B4-BE49-F238E27FC236}">
                <a16:creationId xmlns:a16="http://schemas.microsoft.com/office/drawing/2014/main" id="{A0BE0DB5-F230-E5EF-0735-9664637ED979}"/>
              </a:ext>
            </a:extLst>
          </p:cNvPr>
          <p:cNvSpPr txBox="1"/>
          <p:nvPr/>
        </p:nvSpPr>
        <p:spPr>
          <a:xfrm>
            <a:off x="4147001" y="46166"/>
            <a:ext cx="2710999" cy="276999"/>
          </a:xfrm>
          <a:prstGeom prst="rect">
            <a:avLst/>
          </a:prstGeom>
          <a:noFill/>
        </p:spPr>
        <p:txBody>
          <a:bodyPr wrap="none" rtlCol="0">
            <a:spAutoFit/>
          </a:bodyPr>
          <a:lstStyle/>
          <a:p>
            <a:r>
              <a:rPr kumimoji="1" lang="en-US" altLang="ja-JP" sz="1200" dirty="0">
                <a:solidFill>
                  <a:schemeClr val="bg1"/>
                </a:solidFill>
              </a:rPr>
              <a:t>Contact Access Achievement Publication</a:t>
            </a:r>
            <a:endParaRPr kumimoji="1" lang="ja-JP" altLang="en-US" sz="1200" dirty="0">
              <a:solidFill>
                <a:schemeClr val="bg1"/>
              </a:solidFill>
            </a:endParaRPr>
          </a:p>
        </p:txBody>
      </p:sp>
      <p:sp>
        <p:nvSpPr>
          <p:cNvPr id="6" name="テキスト ボックス 5">
            <a:extLst>
              <a:ext uri="{FF2B5EF4-FFF2-40B4-BE49-F238E27FC236}">
                <a16:creationId xmlns:a16="http://schemas.microsoft.com/office/drawing/2014/main" id="{03046B6D-2BB7-94E7-FB6D-AF544064B417}"/>
              </a:ext>
            </a:extLst>
          </p:cNvPr>
          <p:cNvSpPr txBox="1"/>
          <p:nvPr/>
        </p:nvSpPr>
        <p:spPr>
          <a:xfrm>
            <a:off x="2759590" y="1201785"/>
            <a:ext cx="1338828" cy="646331"/>
          </a:xfrm>
          <a:prstGeom prst="rect">
            <a:avLst/>
          </a:prstGeom>
          <a:noFill/>
        </p:spPr>
        <p:txBody>
          <a:bodyPr wrap="none" rtlCol="0">
            <a:spAutoFit/>
          </a:bodyPr>
          <a:lstStyle/>
          <a:p>
            <a:pPr algn="ctr"/>
            <a:r>
              <a:rPr kumimoji="1" lang="ja-JP" altLang="en-US" b="1" dirty="0">
                <a:solidFill>
                  <a:schemeClr val="bg1"/>
                </a:solidFill>
              </a:rPr>
              <a:t>カテゴリ：</a:t>
            </a:r>
            <a:endParaRPr kumimoji="1" lang="en-US" altLang="ja-JP" b="1" dirty="0">
              <a:solidFill>
                <a:schemeClr val="bg1"/>
              </a:solidFill>
            </a:endParaRPr>
          </a:p>
          <a:p>
            <a:pPr algn="ctr"/>
            <a:r>
              <a:rPr kumimoji="1" lang="en-US" altLang="ja-JP" b="1" dirty="0">
                <a:solidFill>
                  <a:schemeClr val="bg1"/>
                </a:solidFill>
              </a:rPr>
              <a:t>ROS2</a:t>
            </a:r>
            <a:endParaRPr kumimoji="1" lang="ja-JP" altLang="en-US" b="1" dirty="0">
              <a:solidFill>
                <a:srgbClr val="05EBE0"/>
              </a:solidFill>
            </a:endParaRPr>
          </a:p>
        </p:txBody>
      </p:sp>
      <p:sp>
        <p:nvSpPr>
          <p:cNvPr id="7" name="テキスト ボックス 6">
            <a:extLst>
              <a:ext uri="{FF2B5EF4-FFF2-40B4-BE49-F238E27FC236}">
                <a16:creationId xmlns:a16="http://schemas.microsoft.com/office/drawing/2014/main" id="{C9229AC4-D985-0F31-736B-F0229BF849A7}"/>
              </a:ext>
            </a:extLst>
          </p:cNvPr>
          <p:cNvSpPr txBox="1"/>
          <p:nvPr/>
        </p:nvSpPr>
        <p:spPr>
          <a:xfrm>
            <a:off x="1016877" y="3044884"/>
            <a:ext cx="4723523" cy="307777"/>
          </a:xfrm>
          <a:prstGeom prst="rect">
            <a:avLst/>
          </a:prstGeom>
          <a:noFill/>
        </p:spPr>
        <p:txBody>
          <a:bodyPr wrap="square" rtlCol="0">
            <a:spAutoFit/>
          </a:bodyPr>
          <a:lstStyle/>
          <a:p>
            <a:r>
              <a:rPr kumimoji="1" lang="en-US" altLang="ja-JP" sz="1400" dirty="0"/>
              <a:t>ROS2 Gazebo</a:t>
            </a:r>
            <a:r>
              <a:rPr kumimoji="1" lang="ja-JP" altLang="en-US" sz="1400" dirty="0"/>
              <a:t>を用いたシミュレーション環境の構築</a:t>
            </a:r>
          </a:p>
        </p:txBody>
      </p:sp>
      <p:cxnSp>
        <p:nvCxnSpPr>
          <p:cNvPr id="8" name="直線コネクタ 7">
            <a:extLst>
              <a:ext uri="{FF2B5EF4-FFF2-40B4-BE49-F238E27FC236}">
                <a16:creationId xmlns:a16="http://schemas.microsoft.com/office/drawing/2014/main" id="{23305E79-E803-8CA7-7F09-7833E54289F4}"/>
              </a:ext>
            </a:extLst>
          </p:cNvPr>
          <p:cNvCxnSpPr>
            <a:cxnSpLocks/>
          </p:cNvCxnSpPr>
          <p:nvPr/>
        </p:nvCxnSpPr>
        <p:spPr>
          <a:xfrm flipV="1">
            <a:off x="1067238" y="3374223"/>
            <a:ext cx="4723523" cy="32249"/>
          </a:xfrm>
          <a:prstGeom prst="line">
            <a:avLst/>
          </a:prstGeom>
          <a:ln>
            <a:solidFill>
              <a:schemeClr val="dk1">
                <a:alpha val="24000"/>
              </a:schemeClr>
            </a:solidFill>
          </a:ln>
        </p:spPr>
        <p:style>
          <a:lnRef idx="1">
            <a:schemeClr val="dk1"/>
          </a:lnRef>
          <a:fillRef idx="0">
            <a:schemeClr val="dk1"/>
          </a:fillRef>
          <a:effectRef idx="0">
            <a:schemeClr val="dk1"/>
          </a:effectRef>
          <a:fontRef idx="minor">
            <a:schemeClr val="tx1"/>
          </a:fontRef>
        </p:style>
      </p:cxnSp>
      <p:sp>
        <p:nvSpPr>
          <p:cNvPr id="9" name="四角形: 角を丸くする 8">
            <a:extLst>
              <a:ext uri="{FF2B5EF4-FFF2-40B4-BE49-F238E27FC236}">
                <a16:creationId xmlns:a16="http://schemas.microsoft.com/office/drawing/2014/main" id="{983A485A-2992-A794-4A23-C7A49F647AA4}"/>
              </a:ext>
            </a:extLst>
          </p:cNvPr>
          <p:cNvSpPr/>
          <p:nvPr/>
        </p:nvSpPr>
        <p:spPr>
          <a:xfrm>
            <a:off x="1139837" y="3491960"/>
            <a:ext cx="681533" cy="192725"/>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ROS2</a:t>
            </a:r>
            <a:endParaRPr kumimoji="1" lang="ja-JP" altLang="en-US" sz="1200" dirty="0"/>
          </a:p>
        </p:txBody>
      </p:sp>
      <p:sp>
        <p:nvSpPr>
          <p:cNvPr id="10" name="四角形: 角を丸くする 9">
            <a:extLst>
              <a:ext uri="{FF2B5EF4-FFF2-40B4-BE49-F238E27FC236}">
                <a16:creationId xmlns:a16="http://schemas.microsoft.com/office/drawing/2014/main" id="{44604D4A-4A00-E1FD-EB68-6DC672573DD2}"/>
              </a:ext>
            </a:extLst>
          </p:cNvPr>
          <p:cNvSpPr/>
          <p:nvPr/>
        </p:nvSpPr>
        <p:spPr>
          <a:xfrm>
            <a:off x="1895050" y="3491960"/>
            <a:ext cx="681533" cy="192725"/>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Gazebo</a:t>
            </a:r>
            <a:endParaRPr kumimoji="1" lang="ja-JP" altLang="en-US" sz="1200" dirty="0"/>
          </a:p>
        </p:txBody>
      </p:sp>
      <p:sp>
        <p:nvSpPr>
          <p:cNvPr id="11" name="テキスト ボックス 10">
            <a:extLst>
              <a:ext uri="{FF2B5EF4-FFF2-40B4-BE49-F238E27FC236}">
                <a16:creationId xmlns:a16="http://schemas.microsoft.com/office/drawing/2014/main" id="{4666C753-5B86-682D-E8E0-52B9DBF0CBFD}"/>
              </a:ext>
            </a:extLst>
          </p:cNvPr>
          <p:cNvSpPr txBox="1"/>
          <p:nvPr/>
        </p:nvSpPr>
        <p:spPr>
          <a:xfrm>
            <a:off x="4900774" y="3449822"/>
            <a:ext cx="889987" cy="276999"/>
          </a:xfrm>
          <a:prstGeom prst="rect">
            <a:avLst/>
          </a:prstGeom>
          <a:noFill/>
        </p:spPr>
        <p:txBody>
          <a:bodyPr wrap="none" rtlCol="0">
            <a:spAutoFit/>
          </a:bodyPr>
          <a:lstStyle/>
          <a:p>
            <a:r>
              <a:rPr kumimoji="1" lang="en-US" altLang="ja-JP" sz="1200" dirty="0">
                <a:solidFill>
                  <a:schemeClr val="bg2">
                    <a:lumMod val="50000"/>
                  </a:schemeClr>
                </a:solidFill>
              </a:rPr>
              <a:t>2023.02.27</a:t>
            </a:r>
            <a:endParaRPr kumimoji="1" lang="ja-JP" altLang="en-US" sz="1200" dirty="0">
              <a:solidFill>
                <a:schemeClr val="bg2">
                  <a:lumMod val="50000"/>
                </a:schemeClr>
              </a:solidFill>
            </a:endParaRPr>
          </a:p>
        </p:txBody>
      </p:sp>
      <p:sp>
        <p:nvSpPr>
          <p:cNvPr id="13" name="テキスト ボックス 12">
            <a:extLst>
              <a:ext uri="{FF2B5EF4-FFF2-40B4-BE49-F238E27FC236}">
                <a16:creationId xmlns:a16="http://schemas.microsoft.com/office/drawing/2014/main" id="{8A30480A-3F0F-0FF2-8424-3941EFF1E20A}"/>
              </a:ext>
            </a:extLst>
          </p:cNvPr>
          <p:cNvSpPr txBox="1"/>
          <p:nvPr/>
        </p:nvSpPr>
        <p:spPr>
          <a:xfrm>
            <a:off x="966516" y="3793179"/>
            <a:ext cx="4723523" cy="307777"/>
          </a:xfrm>
          <a:prstGeom prst="rect">
            <a:avLst/>
          </a:prstGeom>
          <a:noFill/>
        </p:spPr>
        <p:txBody>
          <a:bodyPr wrap="square" rtlCol="0">
            <a:spAutoFit/>
          </a:bodyPr>
          <a:lstStyle/>
          <a:p>
            <a:r>
              <a:rPr kumimoji="1" lang="en-US" altLang="ja-JP" sz="1400" dirty="0"/>
              <a:t>ROS2 Gazebo</a:t>
            </a:r>
            <a:r>
              <a:rPr kumimoji="1" lang="ja-JP" altLang="en-US" sz="1400" dirty="0"/>
              <a:t>を用いたシミュレーション環境の構築</a:t>
            </a:r>
          </a:p>
        </p:txBody>
      </p:sp>
      <p:cxnSp>
        <p:nvCxnSpPr>
          <p:cNvPr id="14" name="直線コネクタ 13">
            <a:extLst>
              <a:ext uri="{FF2B5EF4-FFF2-40B4-BE49-F238E27FC236}">
                <a16:creationId xmlns:a16="http://schemas.microsoft.com/office/drawing/2014/main" id="{50A7B196-359B-D81E-38F6-E6031125F963}"/>
              </a:ext>
            </a:extLst>
          </p:cNvPr>
          <p:cNvCxnSpPr>
            <a:cxnSpLocks/>
          </p:cNvCxnSpPr>
          <p:nvPr/>
        </p:nvCxnSpPr>
        <p:spPr>
          <a:xfrm flipV="1">
            <a:off x="1016877" y="4122518"/>
            <a:ext cx="4723523" cy="32249"/>
          </a:xfrm>
          <a:prstGeom prst="line">
            <a:avLst/>
          </a:prstGeom>
          <a:ln>
            <a:solidFill>
              <a:schemeClr val="dk1">
                <a:alpha val="24000"/>
              </a:schemeClr>
            </a:solidFill>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7AAA57CC-F75E-5B2D-B2BE-B57179512234}"/>
              </a:ext>
            </a:extLst>
          </p:cNvPr>
          <p:cNvSpPr/>
          <p:nvPr/>
        </p:nvSpPr>
        <p:spPr>
          <a:xfrm>
            <a:off x="1089476" y="4240255"/>
            <a:ext cx="681533" cy="192725"/>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ROS2</a:t>
            </a:r>
            <a:endParaRPr kumimoji="1" lang="ja-JP" altLang="en-US" sz="1200" dirty="0"/>
          </a:p>
        </p:txBody>
      </p:sp>
      <p:sp>
        <p:nvSpPr>
          <p:cNvPr id="16" name="四角形: 角を丸くする 15">
            <a:extLst>
              <a:ext uri="{FF2B5EF4-FFF2-40B4-BE49-F238E27FC236}">
                <a16:creationId xmlns:a16="http://schemas.microsoft.com/office/drawing/2014/main" id="{3FF61BB8-369F-5B0D-EE4A-04698B45FA99}"/>
              </a:ext>
            </a:extLst>
          </p:cNvPr>
          <p:cNvSpPr/>
          <p:nvPr/>
        </p:nvSpPr>
        <p:spPr>
          <a:xfrm>
            <a:off x="1844689" y="4240255"/>
            <a:ext cx="681533" cy="192725"/>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Gazebo</a:t>
            </a:r>
            <a:endParaRPr kumimoji="1" lang="ja-JP" altLang="en-US" sz="1200" dirty="0"/>
          </a:p>
        </p:txBody>
      </p:sp>
      <p:sp>
        <p:nvSpPr>
          <p:cNvPr id="17" name="テキスト ボックス 16">
            <a:extLst>
              <a:ext uri="{FF2B5EF4-FFF2-40B4-BE49-F238E27FC236}">
                <a16:creationId xmlns:a16="http://schemas.microsoft.com/office/drawing/2014/main" id="{42B9C42F-6F48-A336-EB1E-543A3FDED0E3}"/>
              </a:ext>
            </a:extLst>
          </p:cNvPr>
          <p:cNvSpPr txBox="1"/>
          <p:nvPr/>
        </p:nvSpPr>
        <p:spPr>
          <a:xfrm>
            <a:off x="4850413" y="4198117"/>
            <a:ext cx="889987" cy="276999"/>
          </a:xfrm>
          <a:prstGeom prst="rect">
            <a:avLst/>
          </a:prstGeom>
          <a:noFill/>
        </p:spPr>
        <p:txBody>
          <a:bodyPr wrap="none" rtlCol="0">
            <a:spAutoFit/>
          </a:bodyPr>
          <a:lstStyle/>
          <a:p>
            <a:r>
              <a:rPr kumimoji="1" lang="en-US" altLang="ja-JP" sz="1200" dirty="0">
                <a:solidFill>
                  <a:schemeClr val="bg2">
                    <a:lumMod val="50000"/>
                  </a:schemeClr>
                </a:solidFill>
              </a:rPr>
              <a:t>2023.02.27</a:t>
            </a:r>
            <a:endParaRPr kumimoji="1" lang="ja-JP" altLang="en-US" sz="1200" dirty="0">
              <a:solidFill>
                <a:schemeClr val="bg2">
                  <a:lumMod val="50000"/>
                </a:schemeClr>
              </a:solidFill>
            </a:endParaRPr>
          </a:p>
        </p:txBody>
      </p:sp>
    </p:spTree>
    <p:extLst>
      <p:ext uri="{BB962C8B-B14F-4D97-AF65-F5344CB8AC3E}">
        <p14:creationId xmlns:p14="http://schemas.microsoft.com/office/powerpoint/2010/main" val="86982839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1506</TotalTime>
  <Words>939</Words>
  <Application>Microsoft Office PowerPoint</Application>
  <PresentationFormat>ワイド画面</PresentationFormat>
  <Paragraphs>57</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Arial</vt:lpstr>
      <vt:lpstr>Calibri</vt:lpstr>
      <vt:lpstr>Calibri Light</vt:lpstr>
      <vt:lpstr>Poppins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楠本　崚介</dc:creator>
  <cp:lastModifiedBy>楠本　崚介</cp:lastModifiedBy>
  <cp:revision>19</cp:revision>
  <dcterms:created xsi:type="dcterms:W3CDTF">2023-02-26T00:11:53Z</dcterms:created>
  <dcterms:modified xsi:type="dcterms:W3CDTF">2023-02-27T02:59:08Z</dcterms:modified>
</cp:coreProperties>
</file>