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6" r:id="rId1"/>
  </p:sldMasterIdLst>
  <p:sldIdLst>
    <p:sldId id="256" r:id="rId2"/>
    <p:sldId id="294" r:id="rId3"/>
    <p:sldId id="293" r:id="rId4"/>
    <p:sldId id="290" r:id="rId5"/>
    <p:sldId id="258" r:id="rId6"/>
    <p:sldId id="272" r:id="rId7"/>
    <p:sldId id="273" r:id="rId8"/>
    <p:sldId id="259" r:id="rId9"/>
    <p:sldId id="296" r:id="rId10"/>
    <p:sldId id="295" r:id="rId11"/>
    <p:sldId id="291" r:id="rId12"/>
    <p:sldId id="260" r:id="rId13"/>
    <p:sldId id="261" r:id="rId14"/>
    <p:sldId id="262" r:id="rId15"/>
    <p:sldId id="263" r:id="rId16"/>
    <p:sldId id="264" r:id="rId17"/>
    <p:sldId id="265" r:id="rId18"/>
    <p:sldId id="267" r:id="rId19"/>
    <p:sldId id="268" r:id="rId20"/>
    <p:sldId id="269" r:id="rId21"/>
    <p:sldId id="266" r:id="rId22"/>
    <p:sldId id="284" r:id="rId23"/>
    <p:sldId id="297" r:id="rId24"/>
    <p:sldId id="292" r:id="rId25"/>
    <p:sldId id="287" r:id="rId26"/>
    <p:sldId id="285" r:id="rId27"/>
    <p:sldId id="286" r:id="rId28"/>
    <p:sldId id="270" r:id="rId29"/>
    <p:sldId id="271" r:id="rId30"/>
    <p:sldId id="274" r:id="rId31"/>
    <p:sldId id="275" r:id="rId32"/>
    <p:sldId id="283" r:id="rId33"/>
    <p:sldId id="277" r:id="rId34"/>
    <p:sldId id="278" r:id="rId35"/>
    <p:sldId id="279" r:id="rId36"/>
    <p:sldId id="289" r:id="rId37"/>
    <p:sldId id="288" r:id="rId38"/>
    <p:sldId id="276" r:id="rId39"/>
    <p:sldId id="28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napToGrid="0">
      <p:cViewPr varScale="1">
        <p:scale>
          <a:sx n="84" d="100"/>
          <a:sy n="84" d="100"/>
        </p:scale>
        <p:origin x="86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4/19/2021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1402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36647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8789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41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073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6529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3304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7017784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43242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38081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03633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00662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60228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58374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4/19/2021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5974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1206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60911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4/19/2021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5481125"/>
      </p:ext>
    </p:extLst>
  </p:cSld>
  <p:clrMap bg1="dk1" tx1="lt1" bg2="dk2" tx2="lt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 id="2147483883" r:id="rId17"/>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B428A9-D3B8-4FA3-8665-75B47EC50AFE}"/>
              </a:ext>
            </a:extLst>
          </p:cNvPr>
          <p:cNvSpPr>
            <a:spLocks noGrp="1"/>
          </p:cNvSpPr>
          <p:nvPr>
            <p:ph type="ctrTitle"/>
          </p:nvPr>
        </p:nvSpPr>
        <p:spPr/>
        <p:txBody>
          <a:bodyPr>
            <a:normAutofit fontScale="90000"/>
          </a:bodyPr>
          <a:lstStyle/>
          <a:p>
            <a:r>
              <a:rPr lang="en-US" dirty="0"/>
              <a:t/>
            </a:r>
            <a:br>
              <a:rPr lang="en-US" dirty="0"/>
            </a:br>
            <a:r>
              <a:rPr lang="en-US" sz="5400" b="1" dirty="0">
                <a:latin typeface="Times New Roman" panose="02020603050405020304" pitchFamily="18" charset="0"/>
                <a:cs typeface="Times New Roman" panose="02020603050405020304" pitchFamily="18" charset="0"/>
              </a:rPr>
              <a:t>Audit Management</a:t>
            </a:r>
          </a:p>
        </p:txBody>
      </p:sp>
      <p:sp>
        <p:nvSpPr>
          <p:cNvPr id="3" name="Subtitle 2">
            <a:extLst>
              <a:ext uri="{FF2B5EF4-FFF2-40B4-BE49-F238E27FC236}">
                <a16:creationId xmlns="" xmlns:a16="http://schemas.microsoft.com/office/drawing/2014/main" id="{5DADA78B-A776-4B8A-B1E8-FB2332CA1FB6}"/>
              </a:ext>
            </a:extLst>
          </p:cNvPr>
          <p:cNvSpPr>
            <a:spLocks noGrp="1"/>
          </p:cNvSpPr>
          <p:nvPr>
            <p:ph type="subTitle" idx="1"/>
          </p:nvPr>
        </p:nvSpPr>
        <p:spPr>
          <a:xfrm>
            <a:off x="-1549759" y="2827388"/>
            <a:ext cx="7197726" cy="1405467"/>
          </a:xfrm>
        </p:spPr>
        <p:txBody>
          <a:bodyPr>
            <a:normAutofit/>
          </a:bodyPr>
          <a:lstStyle/>
          <a:p>
            <a:r>
              <a:rPr lang="en-US" sz="2800" dirty="0">
                <a:latin typeface="Times New Roman" panose="02020603050405020304" pitchFamily="18" charset="0"/>
                <a:cs typeface="Times New Roman" panose="02020603050405020304" pitchFamily="18" charset="0"/>
              </a:rPr>
              <a:t>Project TITLE</a:t>
            </a:r>
          </a:p>
        </p:txBody>
      </p:sp>
      <p:sp>
        <p:nvSpPr>
          <p:cNvPr id="4" name="Rectangle 3">
            <a:extLst>
              <a:ext uri="{FF2B5EF4-FFF2-40B4-BE49-F238E27FC236}">
                <a16:creationId xmlns="" xmlns:a16="http://schemas.microsoft.com/office/drawing/2014/main" id="{12599462-4A22-43D8-A3A9-8AC71CCBB155}"/>
              </a:ext>
            </a:extLst>
          </p:cNvPr>
          <p:cNvSpPr/>
          <p:nvPr/>
        </p:nvSpPr>
        <p:spPr>
          <a:xfrm>
            <a:off x="321972" y="206062"/>
            <a:ext cx="11526591" cy="632352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39543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ECBFE0-EB01-438B-8B87-7F0DD8832820}"/>
              </a:ext>
            </a:extLst>
          </p:cNvPr>
          <p:cNvSpPr>
            <a:spLocks noGrp="1"/>
          </p:cNvSpPr>
          <p:nvPr>
            <p:ph type="title"/>
          </p:nvPr>
        </p:nvSpPr>
        <p:spPr>
          <a:xfrm>
            <a:off x="948720" y="2457119"/>
            <a:ext cx="10131425" cy="1465366"/>
          </a:xfrm>
        </p:spPr>
        <p:txBody>
          <a:bodyPr>
            <a:normAutofit/>
          </a:bodyPr>
          <a:lstStyle/>
          <a:p>
            <a:pPr algn="ctr"/>
            <a:r>
              <a:rPr lang="en-US" sz="3200" b="1" dirty="0">
                <a:latin typeface="Times New Roman" panose="02020603050405020304" pitchFamily="18" charset="0"/>
                <a:cs typeface="Times New Roman" panose="02020603050405020304" pitchFamily="18" charset="0"/>
              </a:rPr>
              <a:t>UI SCREENSHOTS</a:t>
            </a:r>
          </a:p>
        </p:txBody>
      </p:sp>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66906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504BDFE2-05BC-47B9-9990-7FC0912D798C}"/>
              </a:ext>
            </a:extLst>
          </p:cNvPr>
          <p:cNvPicPr>
            <a:picLocks noChangeAspect="1"/>
          </p:cNvPicPr>
          <p:nvPr/>
        </p:nvPicPr>
        <p:blipFill>
          <a:blip r:embed="rId2"/>
          <a:stretch>
            <a:fillRect/>
          </a:stretch>
        </p:blipFill>
        <p:spPr>
          <a:xfrm>
            <a:off x="683928" y="551543"/>
            <a:ext cx="10752895" cy="5656387"/>
          </a:xfrm>
          <a:prstGeom prst="rect">
            <a:avLst/>
          </a:prstGeom>
        </p:spPr>
      </p:pic>
    </p:spTree>
    <p:extLst>
      <p:ext uri="{BB962C8B-B14F-4D97-AF65-F5344CB8AC3E}">
        <p14:creationId xmlns:p14="http://schemas.microsoft.com/office/powerpoint/2010/main" val="33576174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FE3BAABE-048D-48C3-97E4-234EEEA74284}"/>
              </a:ext>
            </a:extLst>
          </p:cNvPr>
          <p:cNvPicPr>
            <a:picLocks noChangeAspect="1"/>
          </p:cNvPicPr>
          <p:nvPr/>
        </p:nvPicPr>
        <p:blipFill>
          <a:blip r:embed="rId2"/>
          <a:stretch>
            <a:fillRect/>
          </a:stretch>
        </p:blipFill>
        <p:spPr>
          <a:xfrm>
            <a:off x="678286" y="595086"/>
            <a:ext cx="10758538" cy="5600998"/>
          </a:xfrm>
          <a:prstGeom prst="rect">
            <a:avLst/>
          </a:prstGeom>
        </p:spPr>
      </p:pic>
    </p:spTree>
    <p:extLst>
      <p:ext uri="{BB962C8B-B14F-4D97-AF65-F5344CB8AC3E}">
        <p14:creationId xmlns:p14="http://schemas.microsoft.com/office/powerpoint/2010/main" val="2731679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4DF82378-D42B-4492-83E0-FA62641D06E6}"/>
              </a:ext>
            </a:extLst>
          </p:cNvPr>
          <p:cNvPicPr>
            <a:picLocks noChangeAspect="1"/>
          </p:cNvPicPr>
          <p:nvPr/>
        </p:nvPicPr>
        <p:blipFill>
          <a:blip r:embed="rId2"/>
          <a:stretch>
            <a:fillRect/>
          </a:stretch>
        </p:blipFill>
        <p:spPr>
          <a:xfrm>
            <a:off x="678286" y="532263"/>
            <a:ext cx="10703947" cy="5773003"/>
          </a:xfrm>
          <a:prstGeom prst="rect">
            <a:avLst/>
          </a:prstGeom>
        </p:spPr>
      </p:pic>
    </p:spTree>
    <p:extLst>
      <p:ext uri="{BB962C8B-B14F-4D97-AF65-F5344CB8AC3E}">
        <p14:creationId xmlns:p14="http://schemas.microsoft.com/office/powerpoint/2010/main" val="38280548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68654E83-C2E4-49C7-8DBF-38C3578D452F}"/>
              </a:ext>
            </a:extLst>
          </p:cNvPr>
          <p:cNvPicPr>
            <a:picLocks noChangeAspect="1"/>
          </p:cNvPicPr>
          <p:nvPr/>
        </p:nvPicPr>
        <p:blipFill>
          <a:blip r:embed="rId2"/>
          <a:stretch>
            <a:fillRect/>
          </a:stretch>
        </p:blipFill>
        <p:spPr>
          <a:xfrm>
            <a:off x="532262" y="532262"/>
            <a:ext cx="10945505" cy="5691117"/>
          </a:xfrm>
          <a:prstGeom prst="rect">
            <a:avLst/>
          </a:prstGeom>
        </p:spPr>
      </p:pic>
    </p:spTree>
    <p:extLst>
      <p:ext uri="{BB962C8B-B14F-4D97-AF65-F5344CB8AC3E}">
        <p14:creationId xmlns:p14="http://schemas.microsoft.com/office/powerpoint/2010/main" val="21457179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A75FF2A3-86E5-451D-9808-8E0AAA4BD6F2}"/>
              </a:ext>
            </a:extLst>
          </p:cNvPr>
          <p:cNvPicPr>
            <a:picLocks noChangeAspect="1"/>
          </p:cNvPicPr>
          <p:nvPr/>
        </p:nvPicPr>
        <p:blipFill>
          <a:blip r:embed="rId2"/>
          <a:stretch>
            <a:fillRect/>
          </a:stretch>
        </p:blipFill>
        <p:spPr>
          <a:xfrm>
            <a:off x="627798" y="532262"/>
            <a:ext cx="10863618" cy="5691117"/>
          </a:xfrm>
          <a:prstGeom prst="rect">
            <a:avLst/>
          </a:prstGeom>
        </p:spPr>
      </p:pic>
    </p:spTree>
    <p:extLst>
      <p:ext uri="{BB962C8B-B14F-4D97-AF65-F5344CB8AC3E}">
        <p14:creationId xmlns:p14="http://schemas.microsoft.com/office/powerpoint/2010/main" val="22297866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BBF79EDD-2125-4A68-9BA4-775735B60E4D}"/>
              </a:ext>
            </a:extLst>
          </p:cNvPr>
          <p:cNvPicPr>
            <a:picLocks noChangeAspect="1"/>
          </p:cNvPicPr>
          <p:nvPr/>
        </p:nvPicPr>
        <p:blipFill>
          <a:blip r:embed="rId2"/>
          <a:stretch>
            <a:fillRect/>
          </a:stretch>
        </p:blipFill>
        <p:spPr>
          <a:xfrm>
            <a:off x="573206" y="477671"/>
            <a:ext cx="10890913" cy="5827595"/>
          </a:xfrm>
          <a:prstGeom prst="rect">
            <a:avLst/>
          </a:prstGeom>
        </p:spPr>
      </p:pic>
    </p:spTree>
    <p:extLst>
      <p:ext uri="{BB962C8B-B14F-4D97-AF65-F5344CB8AC3E}">
        <p14:creationId xmlns:p14="http://schemas.microsoft.com/office/powerpoint/2010/main" val="15373281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58CB1AD5-2B62-4EA5-B6C0-556D71667AA3}"/>
              </a:ext>
            </a:extLst>
          </p:cNvPr>
          <p:cNvPicPr>
            <a:picLocks noChangeAspect="1"/>
          </p:cNvPicPr>
          <p:nvPr/>
        </p:nvPicPr>
        <p:blipFill>
          <a:blip r:embed="rId2"/>
          <a:stretch>
            <a:fillRect/>
          </a:stretch>
        </p:blipFill>
        <p:spPr>
          <a:xfrm>
            <a:off x="621516" y="541201"/>
            <a:ext cx="10785833" cy="5704763"/>
          </a:xfrm>
          <a:prstGeom prst="rect">
            <a:avLst/>
          </a:prstGeom>
        </p:spPr>
      </p:pic>
    </p:spTree>
    <p:extLst>
      <p:ext uri="{BB962C8B-B14F-4D97-AF65-F5344CB8AC3E}">
        <p14:creationId xmlns:p14="http://schemas.microsoft.com/office/powerpoint/2010/main" val="26252090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C8039414-A3D7-4F56-9C6D-BC0DCD19EBC6}"/>
              </a:ext>
            </a:extLst>
          </p:cNvPr>
          <p:cNvPicPr>
            <a:picLocks noChangeAspect="1"/>
          </p:cNvPicPr>
          <p:nvPr/>
        </p:nvPicPr>
        <p:blipFill>
          <a:blip r:embed="rId2"/>
          <a:stretch>
            <a:fillRect/>
          </a:stretch>
        </p:blipFill>
        <p:spPr>
          <a:xfrm>
            <a:off x="678287" y="477672"/>
            <a:ext cx="10758538" cy="5786650"/>
          </a:xfrm>
          <a:prstGeom prst="rect">
            <a:avLst/>
          </a:prstGeom>
        </p:spPr>
      </p:pic>
    </p:spTree>
    <p:extLst>
      <p:ext uri="{BB962C8B-B14F-4D97-AF65-F5344CB8AC3E}">
        <p14:creationId xmlns:p14="http://schemas.microsoft.com/office/powerpoint/2010/main" val="13144826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B098628A-316B-464E-9AB9-6DF9C19648E7}"/>
              </a:ext>
            </a:extLst>
          </p:cNvPr>
          <p:cNvPicPr>
            <a:picLocks noChangeAspect="1"/>
          </p:cNvPicPr>
          <p:nvPr/>
        </p:nvPicPr>
        <p:blipFill>
          <a:blip r:embed="rId2"/>
          <a:stretch>
            <a:fillRect/>
          </a:stretch>
        </p:blipFill>
        <p:spPr>
          <a:xfrm>
            <a:off x="518615" y="450376"/>
            <a:ext cx="11000096" cy="5841242"/>
          </a:xfrm>
          <a:prstGeom prst="rect">
            <a:avLst/>
          </a:prstGeom>
        </p:spPr>
      </p:pic>
    </p:spTree>
    <p:extLst>
      <p:ext uri="{BB962C8B-B14F-4D97-AF65-F5344CB8AC3E}">
        <p14:creationId xmlns:p14="http://schemas.microsoft.com/office/powerpoint/2010/main" val="11421215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ECBFE0-EB01-438B-8B87-7F0DD8832820}"/>
              </a:ext>
            </a:extLst>
          </p:cNvPr>
          <p:cNvSpPr>
            <a:spLocks noGrp="1"/>
          </p:cNvSpPr>
          <p:nvPr>
            <p:ph type="title"/>
          </p:nvPr>
        </p:nvSpPr>
        <p:spPr>
          <a:xfrm>
            <a:off x="685800" y="573587"/>
            <a:ext cx="10131425" cy="1456267"/>
          </a:xfrm>
        </p:spPr>
        <p:txBody>
          <a:bodyPr>
            <a:normAutofit/>
          </a:bodyPr>
          <a:lstStyle/>
          <a:p>
            <a:pPr algn="ctr"/>
            <a:r>
              <a:rPr lang="en-US" sz="3200" b="1" dirty="0">
                <a:latin typeface="Times New Roman" panose="02020603050405020304" pitchFamily="18" charset="0"/>
                <a:cs typeface="Times New Roman" panose="02020603050405020304" pitchFamily="18" charset="0"/>
              </a:rPr>
              <a:t>Audit management</a:t>
            </a:r>
          </a:p>
        </p:txBody>
      </p:sp>
      <p:graphicFrame>
        <p:nvGraphicFramePr>
          <p:cNvPr id="7" name="Table 7">
            <a:extLst>
              <a:ext uri="{FF2B5EF4-FFF2-40B4-BE49-F238E27FC236}">
                <a16:creationId xmlns="" xmlns:a16="http://schemas.microsoft.com/office/drawing/2014/main" id="{6F0F813A-4A58-41FD-853C-FCDAF19D2AC9}"/>
              </a:ext>
            </a:extLst>
          </p:cNvPr>
          <p:cNvGraphicFramePr>
            <a:graphicFrameLocks noGrp="1"/>
          </p:cNvGraphicFramePr>
          <p:nvPr>
            <p:ph idx="1"/>
            <p:extLst>
              <p:ext uri="{D42A27DB-BD31-4B8C-83A1-F6EECF244321}">
                <p14:modId xmlns:p14="http://schemas.microsoft.com/office/powerpoint/2010/main" val="299660957"/>
              </p:ext>
            </p:extLst>
          </p:nvPr>
        </p:nvGraphicFramePr>
        <p:xfrm>
          <a:off x="2501919" y="2330600"/>
          <a:ext cx="7188162" cy="3383280"/>
        </p:xfrm>
        <a:graphic>
          <a:graphicData uri="http://schemas.openxmlformats.org/drawingml/2006/table">
            <a:tbl>
              <a:tblPr firstRow="1" bandRow="1">
                <a:tableStyleId>{5C22544A-7EE6-4342-B048-85BDC9FD1C3A}</a:tableStyleId>
              </a:tblPr>
              <a:tblGrid>
                <a:gridCol w="2971908">
                  <a:extLst>
                    <a:ext uri="{9D8B030D-6E8A-4147-A177-3AD203B41FA5}">
                      <a16:colId xmlns="" xmlns:a16="http://schemas.microsoft.com/office/drawing/2014/main" val="1733149076"/>
                    </a:ext>
                  </a:extLst>
                </a:gridCol>
                <a:gridCol w="4216254">
                  <a:extLst>
                    <a:ext uri="{9D8B030D-6E8A-4147-A177-3AD203B41FA5}">
                      <a16:colId xmlns="" xmlns:a16="http://schemas.microsoft.com/office/drawing/2014/main" val="3305602045"/>
                    </a:ext>
                  </a:extLst>
                </a:gridCol>
              </a:tblGrid>
              <a:tr h="564471">
                <a:tc>
                  <a:txBody>
                    <a:bodyPr/>
                    <a:lstStyle/>
                    <a:p>
                      <a:pPr>
                        <a:lnSpc>
                          <a:spcPct val="150000"/>
                        </a:lnSpc>
                      </a:pPr>
                      <a:r>
                        <a:rPr lang="en-US" sz="2400" b="1" dirty="0">
                          <a:solidFill>
                            <a:schemeClr val="tx1"/>
                          </a:solidFill>
                          <a:latin typeface="Times New Roman" panose="02020603050405020304" pitchFamily="18" charset="0"/>
                          <a:cs typeface="Times New Roman" panose="02020603050405020304" pitchFamily="18" charset="0"/>
                        </a:rPr>
                        <a:t>POD MENTOR      </a:t>
                      </a:r>
                      <a:r>
                        <a:rPr lang="en-US" b="0" dirty="0">
                          <a:solidFill>
                            <a:schemeClr val="bg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lang="en-US" sz="2000" b="0" dirty="0">
                          <a:solidFill>
                            <a:schemeClr val="tx1"/>
                          </a:solidFill>
                          <a:latin typeface="Times New Roman" panose="02020603050405020304" pitchFamily="18" charset="0"/>
                          <a:cs typeface="Times New Roman" panose="02020603050405020304" pitchFamily="18" charset="0"/>
                        </a:rPr>
                        <a:t>NAGARAJAN SANJEEVIRAJAN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166195405"/>
                  </a:ext>
                </a:extLst>
              </a:tr>
              <a:tr h="564471">
                <a:tc>
                  <a:txBody>
                    <a:bodyPr/>
                    <a:lstStyle/>
                    <a:p>
                      <a:pPr>
                        <a:lnSpc>
                          <a:spcPct val="150000"/>
                        </a:lnSpc>
                      </a:pPr>
                      <a:r>
                        <a:rPr lang="en-US" sz="2400" b="1" dirty="0">
                          <a:solidFill>
                            <a:schemeClr val="tx1"/>
                          </a:solidFill>
                          <a:latin typeface="Times New Roman" panose="02020603050405020304" pitchFamily="18" charset="0"/>
                          <a:cs typeface="Times New Roman" panose="02020603050405020304" pitchFamily="18" charset="0"/>
                        </a:rPr>
                        <a:t>TRAINER   </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dirty="0"/>
                        <a:t>             </a:t>
                      </a:r>
                      <a:r>
                        <a:rPr lang="en-US" dirty="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GAYATHRI MAHADEVAN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190761780"/>
                  </a:ext>
                </a:extLst>
              </a:tr>
              <a:tr h="564471">
                <a:tc>
                  <a:txBody>
                    <a:bodyPr/>
                    <a:lstStyle/>
                    <a:p>
                      <a:pPr>
                        <a:lnSpc>
                          <a:spcPct val="150000"/>
                        </a:lnSpc>
                      </a:pPr>
                      <a:r>
                        <a:rPr lang="en-US" sz="2400" b="1" dirty="0">
                          <a:solidFill>
                            <a:schemeClr val="tx1"/>
                          </a:solidFill>
                          <a:latin typeface="Times New Roman" panose="02020603050405020304" pitchFamily="18" charset="0"/>
                          <a:cs typeface="Times New Roman" panose="02020603050405020304" pitchFamily="18" charset="0"/>
                        </a:rPr>
                        <a:t>POD LEADER       </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UJWAL N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144273343"/>
                  </a:ext>
                </a:extLst>
              </a:tr>
              <a:tr h="1384000">
                <a:tc>
                  <a:txBody>
                    <a:bodyPr/>
                    <a:lstStyle/>
                    <a:p>
                      <a:pPr>
                        <a:lnSpc>
                          <a:spcPct val="150000"/>
                        </a:lnSpc>
                      </a:pPr>
                      <a:r>
                        <a:rPr lang="en-US" sz="2400" b="1" dirty="0">
                          <a:solidFill>
                            <a:schemeClr val="tx1"/>
                          </a:solidFill>
                          <a:latin typeface="Times New Roman" panose="02020603050405020304" pitchFamily="18" charset="0"/>
                          <a:cs typeface="Times New Roman" panose="02020603050405020304" pitchFamily="18" charset="0"/>
                        </a:rPr>
                        <a:t>POD MEMBERS   </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MARIA  ANTONY  A</a:t>
                      </a:r>
                    </a:p>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SAKUNTHALA PL</a:t>
                      </a:r>
                    </a:p>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VIJAY K PATIL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57297799"/>
                  </a:ext>
                </a:extLst>
              </a:tr>
            </a:tbl>
          </a:graphicData>
        </a:graphic>
      </p:graphicFrame>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076108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D87F0BDD-EEFD-4FE9-9671-8849CB2779F0}"/>
              </a:ext>
            </a:extLst>
          </p:cNvPr>
          <p:cNvPicPr>
            <a:picLocks noChangeAspect="1"/>
          </p:cNvPicPr>
          <p:nvPr/>
        </p:nvPicPr>
        <p:blipFill>
          <a:blip r:embed="rId2"/>
          <a:stretch>
            <a:fillRect/>
          </a:stretch>
        </p:blipFill>
        <p:spPr>
          <a:xfrm>
            <a:off x="532263" y="404557"/>
            <a:ext cx="10972800" cy="5887061"/>
          </a:xfrm>
          <a:prstGeom prst="rect">
            <a:avLst/>
          </a:prstGeom>
        </p:spPr>
      </p:pic>
    </p:spTree>
    <p:extLst>
      <p:ext uri="{BB962C8B-B14F-4D97-AF65-F5344CB8AC3E}">
        <p14:creationId xmlns:p14="http://schemas.microsoft.com/office/powerpoint/2010/main" val="23553538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27AF7276-16D4-4C3C-8EC2-8143FEB0B687}"/>
              </a:ext>
            </a:extLst>
          </p:cNvPr>
          <p:cNvPicPr>
            <a:picLocks noChangeAspect="1"/>
          </p:cNvPicPr>
          <p:nvPr/>
        </p:nvPicPr>
        <p:blipFill>
          <a:blip r:embed="rId2"/>
          <a:stretch>
            <a:fillRect/>
          </a:stretch>
        </p:blipFill>
        <p:spPr>
          <a:xfrm>
            <a:off x="559558" y="450376"/>
            <a:ext cx="11000096" cy="5800299"/>
          </a:xfrm>
          <a:prstGeom prst="rect">
            <a:avLst/>
          </a:prstGeom>
        </p:spPr>
      </p:pic>
    </p:spTree>
    <p:extLst>
      <p:ext uri="{BB962C8B-B14F-4D97-AF65-F5344CB8AC3E}">
        <p14:creationId xmlns:p14="http://schemas.microsoft.com/office/powerpoint/2010/main" val="2060488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ECBFE0-EB01-438B-8B87-7F0DD8832820}"/>
              </a:ext>
            </a:extLst>
          </p:cNvPr>
          <p:cNvSpPr>
            <a:spLocks noGrp="1"/>
          </p:cNvSpPr>
          <p:nvPr>
            <p:ph type="title"/>
          </p:nvPr>
        </p:nvSpPr>
        <p:spPr>
          <a:xfrm>
            <a:off x="948720" y="2660900"/>
            <a:ext cx="10131425" cy="1465366"/>
          </a:xfrm>
        </p:spPr>
        <p:txBody>
          <a:bodyPr>
            <a:normAutofit/>
          </a:bodyPr>
          <a:lstStyle/>
          <a:p>
            <a:pPr algn="ctr"/>
            <a:r>
              <a:rPr lang="en-US" sz="3200" b="1" dirty="0">
                <a:latin typeface="Times New Roman" panose="02020603050405020304" pitchFamily="18" charset="0"/>
                <a:cs typeface="Times New Roman" panose="02020603050405020304" pitchFamily="18" charset="0"/>
              </a:rPr>
              <a:t>DePLOYMENT SCREENSHOTS</a:t>
            </a:r>
          </a:p>
        </p:txBody>
      </p:sp>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8336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141" y="364741"/>
            <a:ext cx="8770583" cy="6057684"/>
          </a:xfrm>
          <a:prstGeom prst="rect">
            <a:avLst/>
          </a:prstGeom>
        </p:spPr>
      </p:pic>
    </p:spTree>
    <p:extLst>
      <p:ext uri="{BB962C8B-B14F-4D97-AF65-F5344CB8AC3E}">
        <p14:creationId xmlns:p14="http://schemas.microsoft.com/office/powerpoint/2010/main" val="35982550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 xmlns:a16="http://schemas.microsoft.com/office/drawing/2014/main" id="{C496BC91-C3DB-42B4-9FF0-457B983E4BE2}"/>
              </a:ext>
            </a:extLst>
          </p:cNvPr>
          <p:cNvPicPr>
            <a:picLocks noChangeAspect="1"/>
          </p:cNvPicPr>
          <p:nvPr/>
        </p:nvPicPr>
        <p:blipFill>
          <a:blip r:embed="rId2"/>
          <a:stretch>
            <a:fillRect/>
          </a:stretch>
        </p:blipFill>
        <p:spPr>
          <a:xfrm>
            <a:off x="523923" y="493486"/>
            <a:ext cx="10981019" cy="5805713"/>
          </a:xfrm>
          <a:prstGeom prst="rect">
            <a:avLst/>
          </a:prstGeom>
        </p:spPr>
      </p:pic>
    </p:spTree>
    <p:extLst>
      <p:ext uri="{BB962C8B-B14F-4D97-AF65-F5344CB8AC3E}">
        <p14:creationId xmlns:p14="http://schemas.microsoft.com/office/powerpoint/2010/main" val="18628970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E0ABA5AC-4E35-4D9A-9677-7BF97BC36D3A}"/>
              </a:ext>
            </a:extLst>
          </p:cNvPr>
          <p:cNvPicPr>
            <a:picLocks noChangeAspect="1"/>
          </p:cNvPicPr>
          <p:nvPr/>
        </p:nvPicPr>
        <p:blipFill>
          <a:blip r:embed="rId2"/>
          <a:stretch>
            <a:fillRect/>
          </a:stretch>
        </p:blipFill>
        <p:spPr>
          <a:xfrm>
            <a:off x="629633" y="620485"/>
            <a:ext cx="10769600" cy="5617029"/>
          </a:xfrm>
          <a:prstGeom prst="rect">
            <a:avLst/>
          </a:prstGeom>
        </p:spPr>
      </p:pic>
    </p:spTree>
    <p:extLst>
      <p:ext uri="{BB962C8B-B14F-4D97-AF65-F5344CB8AC3E}">
        <p14:creationId xmlns:p14="http://schemas.microsoft.com/office/powerpoint/2010/main" val="16442059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 xmlns:a16="http://schemas.microsoft.com/office/drawing/2014/main" id="{99D4DD63-C6EA-482E-B0FE-293BC78CDBE3}"/>
              </a:ext>
            </a:extLst>
          </p:cNvPr>
          <p:cNvPicPr>
            <a:picLocks noChangeAspect="1"/>
          </p:cNvPicPr>
          <p:nvPr/>
        </p:nvPicPr>
        <p:blipFill>
          <a:blip r:embed="rId2"/>
          <a:stretch>
            <a:fillRect/>
          </a:stretch>
        </p:blipFill>
        <p:spPr>
          <a:xfrm>
            <a:off x="557061" y="522514"/>
            <a:ext cx="10914744" cy="5820229"/>
          </a:xfrm>
          <a:prstGeom prst="rect">
            <a:avLst/>
          </a:prstGeom>
        </p:spPr>
      </p:pic>
    </p:spTree>
    <p:extLst>
      <p:ext uri="{BB962C8B-B14F-4D97-AF65-F5344CB8AC3E}">
        <p14:creationId xmlns:p14="http://schemas.microsoft.com/office/powerpoint/2010/main" val="3551658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 xmlns:a16="http://schemas.microsoft.com/office/drawing/2014/main" id="{74AFC9FD-E1AE-42F6-856C-8F4CCF683AE1}"/>
              </a:ext>
            </a:extLst>
          </p:cNvPr>
          <p:cNvPicPr>
            <a:picLocks noChangeAspect="1"/>
          </p:cNvPicPr>
          <p:nvPr/>
        </p:nvPicPr>
        <p:blipFill>
          <a:blip r:embed="rId2"/>
          <a:stretch>
            <a:fillRect/>
          </a:stretch>
        </p:blipFill>
        <p:spPr>
          <a:xfrm>
            <a:off x="564318" y="635000"/>
            <a:ext cx="10900229" cy="5588000"/>
          </a:xfrm>
          <a:prstGeom prst="rect">
            <a:avLst/>
          </a:prstGeom>
        </p:spPr>
      </p:pic>
    </p:spTree>
    <p:extLst>
      <p:ext uri="{BB962C8B-B14F-4D97-AF65-F5344CB8AC3E}">
        <p14:creationId xmlns:p14="http://schemas.microsoft.com/office/powerpoint/2010/main" val="32096054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ECBFE0-EB01-438B-8B87-7F0DD8832820}"/>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What We Have learned as a Team</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0E3DC27-FEA8-498B-9E92-1F37BFA40364}"/>
              </a:ext>
            </a:extLst>
          </p:cNvPr>
          <p:cNvSpPr>
            <a:spLocks noGrp="1"/>
          </p:cNvSpPr>
          <p:nvPr>
            <p:ph idx="1"/>
          </p:nvPr>
        </p:nvSpPr>
        <p:spPr>
          <a:xfrm>
            <a:off x="685801" y="1607457"/>
            <a:ext cx="10559650" cy="3643086"/>
          </a:xfrm>
        </p:spPr>
        <p:txBody>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learned how to segregate the work within the team and collaborated among the team.</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By working as a team we learned how to communicate effectively.</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motivated each other and learned how to be more productive.</a:t>
            </a:r>
          </a:p>
          <a:p>
            <a:endParaRPr lang="en-US" dirty="0"/>
          </a:p>
        </p:txBody>
      </p:sp>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396710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ECBFE0-EB01-438B-8B87-7F0DD8832820}"/>
              </a:ext>
            </a:extLst>
          </p:cNvPr>
          <p:cNvSpPr>
            <a:spLocks noGrp="1"/>
          </p:cNvSpPr>
          <p:nvPr>
            <p:ph type="title"/>
          </p:nvPr>
        </p:nvSpPr>
        <p:spPr>
          <a:xfrm>
            <a:off x="1034348" y="599924"/>
            <a:ext cx="10131425" cy="1456267"/>
          </a:xfrm>
        </p:spPr>
        <p:txBody>
          <a:bodyPr>
            <a:normAutofit/>
          </a:bodyPr>
          <a:lstStyle/>
          <a:p>
            <a:pPr algn="ctr"/>
            <a:r>
              <a:rPr lang="en-US" sz="3200" b="1" dirty="0">
                <a:latin typeface="Times New Roman" panose="02020603050405020304" pitchFamily="18" charset="0"/>
                <a:cs typeface="Times New Roman" panose="02020603050405020304" pitchFamily="18" charset="0"/>
              </a:rPr>
              <a:t>What we have learned as an individual</a:t>
            </a:r>
          </a:p>
        </p:txBody>
      </p:sp>
      <p:sp>
        <p:nvSpPr>
          <p:cNvPr id="3" name="Content Placeholder 2">
            <a:extLst>
              <a:ext uri="{FF2B5EF4-FFF2-40B4-BE49-F238E27FC236}">
                <a16:creationId xmlns="" xmlns:a16="http://schemas.microsoft.com/office/drawing/2014/main" id="{60E3DC27-FEA8-498B-9E92-1F37BFA40364}"/>
              </a:ext>
            </a:extLst>
          </p:cNvPr>
          <p:cNvSpPr>
            <a:spLocks noGrp="1"/>
          </p:cNvSpPr>
          <p:nvPr>
            <p:ph idx="1"/>
          </p:nvPr>
        </p:nvSpPr>
        <p:spPr>
          <a:xfrm>
            <a:off x="1034348" y="1880809"/>
            <a:ext cx="10123304" cy="3649133"/>
          </a:xfrm>
        </p:spPr>
        <p:txBody>
          <a:bodyPr>
            <a:normAutofit/>
          </a:bodyPr>
          <a:lstStyle/>
          <a:p>
            <a:pPr marL="0" indent="0" algn="just">
              <a:buNone/>
            </a:pPr>
            <a:r>
              <a:rPr lang="en-US" sz="2900" b="1" dirty="0">
                <a:latin typeface="Times New Roman" panose="02020603050405020304" pitchFamily="18" charset="0"/>
                <a:cs typeface="Times New Roman" panose="02020603050405020304" pitchFamily="18" charset="0"/>
              </a:rPr>
              <a:t>MARIA ANTONY A</a:t>
            </a:r>
          </a:p>
          <a:p>
            <a:pPr marL="0" indent="0" algn="just">
              <a:buNone/>
            </a:pP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 have learnt about how to approach the people who are working in the same team to implement the ideas with good understanding.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 have learnt about how to help others when they are stuck with bugs and how to seek help when I am getting stuck.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 have learnt about how to give our contribution in a effective way.</a:t>
            </a:r>
          </a:p>
        </p:txBody>
      </p:sp>
      <p:sp>
        <p:nvSpPr>
          <p:cNvPr id="6" name="Rectangle 5">
            <a:extLst>
              <a:ext uri="{FF2B5EF4-FFF2-40B4-BE49-F238E27FC236}">
                <a16:creationId xmlns="" xmlns:a16="http://schemas.microsoft.com/office/drawing/2014/main" id="{B6F147B3-EFD6-4F79-97F8-8D3E421E4526}"/>
              </a:ext>
            </a:extLst>
          </p:cNvPr>
          <p:cNvSpPr/>
          <p:nvPr/>
        </p:nvSpPr>
        <p:spPr>
          <a:xfrm>
            <a:off x="257577" y="30255"/>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82693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E2A3B9-67A1-4AA6-807B-85F53E8F3600}"/>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ACKNOWLEDGEMENT</a:t>
            </a:r>
          </a:p>
        </p:txBody>
      </p:sp>
      <p:sp>
        <p:nvSpPr>
          <p:cNvPr id="3" name="Content Placeholder 2">
            <a:extLst>
              <a:ext uri="{FF2B5EF4-FFF2-40B4-BE49-F238E27FC236}">
                <a16:creationId xmlns="" xmlns:a16="http://schemas.microsoft.com/office/drawing/2014/main" id="{4B88B08B-3AA0-44D5-9398-F72F79674E3F}"/>
              </a:ext>
            </a:extLst>
          </p:cNvPr>
          <p:cNvSpPr>
            <a:spLocks noGrp="1"/>
          </p:cNvSpPr>
          <p:nvPr>
            <p:ph idx="1"/>
          </p:nvPr>
        </p:nvSpPr>
        <p:spPr>
          <a:xfrm>
            <a:off x="858385" y="2065867"/>
            <a:ext cx="10479314" cy="3649133"/>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       We express our deepest sense of gratitude towards our respected and noble mentor Nagarajan Sanjeevirajan and our trainer Gayathri Mahadevan for spending their valuable time on several occasions to impart us the gains of their knowledge. It was our privilege to have worked under their guidance.</a:t>
            </a:r>
          </a:p>
        </p:txBody>
      </p:sp>
      <p:sp>
        <p:nvSpPr>
          <p:cNvPr id="4" name="Rectangle 3">
            <a:extLst>
              <a:ext uri="{FF2B5EF4-FFF2-40B4-BE49-F238E27FC236}">
                <a16:creationId xmlns="" xmlns:a16="http://schemas.microsoft.com/office/drawing/2014/main" id="{2827EE02-7AE8-436C-BEA4-034904D11906}"/>
              </a:ext>
            </a:extLst>
          </p:cNvPr>
          <p:cNvSpPr/>
          <p:nvPr/>
        </p:nvSpPr>
        <p:spPr>
          <a:xfrm>
            <a:off x="348342" y="319312"/>
            <a:ext cx="11509829" cy="625565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5266770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ECBFE0-EB01-438B-8B87-7F0DD8832820}"/>
              </a:ext>
            </a:extLst>
          </p:cNvPr>
          <p:cNvSpPr>
            <a:spLocks noGrp="1"/>
          </p:cNvSpPr>
          <p:nvPr>
            <p:ph type="title"/>
          </p:nvPr>
        </p:nvSpPr>
        <p:spPr>
          <a:xfrm>
            <a:off x="946551" y="609599"/>
            <a:ext cx="10131425" cy="1456267"/>
          </a:xfrm>
        </p:spPr>
        <p:txBody>
          <a:bodyPr>
            <a:normAutofit/>
          </a:bodyPr>
          <a:lstStyle/>
          <a:p>
            <a:r>
              <a:rPr lang="en-US" sz="2900" b="1" dirty="0">
                <a:latin typeface="Times New Roman" panose="02020603050405020304" pitchFamily="18" charset="0"/>
                <a:cs typeface="Times New Roman" panose="02020603050405020304" pitchFamily="18" charset="0"/>
              </a:rPr>
              <a:t>Sakunthala PL</a:t>
            </a:r>
          </a:p>
        </p:txBody>
      </p:sp>
      <p:sp>
        <p:nvSpPr>
          <p:cNvPr id="3" name="Content Placeholder 2">
            <a:extLst>
              <a:ext uri="{FF2B5EF4-FFF2-40B4-BE49-F238E27FC236}">
                <a16:creationId xmlns="" xmlns:a16="http://schemas.microsoft.com/office/drawing/2014/main" id="{60E3DC27-FEA8-498B-9E92-1F37BFA40364}"/>
              </a:ext>
            </a:extLst>
          </p:cNvPr>
          <p:cNvSpPr>
            <a:spLocks noGrp="1"/>
          </p:cNvSpPr>
          <p:nvPr>
            <p:ph idx="1"/>
          </p:nvPr>
        </p:nvSpPr>
        <p:spPr>
          <a:xfrm>
            <a:off x="946552" y="1604433"/>
            <a:ext cx="10298898" cy="3649133"/>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 have learned how to work together with a team to achieve a common goal.</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 have learned how to exchange knowledge and skills.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 have learned how to be respectful of everyone’s input through communication.</a:t>
            </a:r>
          </a:p>
        </p:txBody>
      </p:sp>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926629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ECBFE0-EB01-438B-8B87-7F0DD8832820}"/>
              </a:ext>
            </a:extLst>
          </p:cNvPr>
          <p:cNvSpPr>
            <a:spLocks noGrp="1"/>
          </p:cNvSpPr>
          <p:nvPr>
            <p:ph type="title"/>
          </p:nvPr>
        </p:nvSpPr>
        <p:spPr>
          <a:xfrm>
            <a:off x="1030286" y="625340"/>
            <a:ext cx="10131425" cy="1456267"/>
          </a:xfrm>
        </p:spPr>
        <p:txBody>
          <a:bodyPr>
            <a:normAutofit/>
          </a:bodyPr>
          <a:lstStyle/>
          <a:p>
            <a:r>
              <a:rPr lang="en-US" sz="2900" b="1" dirty="0">
                <a:latin typeface="Times New Roman" panose="02020603050405020304" pitchFamily="18" charset="0"/>
                <a:cs typeface="Times New Roman" panose="02020603050405020304" pitchFamily="18" charset="0"/>
              </a:rPr>
              <a:t>VIJAY K PATIL</a:t>
            </a:r>
          </a:p>
        </p:txBody>
      </p:sp>
      <p:sp>
        <p:nvSpPr>
          <p:cNvPr id="3" name="Content Placeholder 2">
            <a:extLst>
              <a:ext uri="{FF2B5EF4-FFF2-40B4-BE49-F238E27FC236}">
                <a16:creationId xmlns="" xmlns:a16="http://schemas.microsoft.com/office/drawing/2014/main" id="{60E3DC27-FEA8-498B-9E92-1F37BFA40364}"/>
              </a:ext>
            </a:extLst>
          </p:cNvPr>
          <p:cNvSpPr>
            <a:spLocks noGrp="1"/>
          </p:cNvSpPr>
          <p:nvPr>
            <p:ph idx="1"/>
          </p:nvPr>
        </p:nvSpPr>
        <p:spPr>
          <a:xfrm>
            <a:off x="1030287" y="1772216"/>
            <a:ext cx="10131425" cy="3649133"/>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 learned how to deal with problems and  challenges we faced while doing the project.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 can help each other when we have doubts.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Every team member will have different kind of skill set and those different skills we can know at different times.</a:t>
            </a:r>
          </a:p>
        </p:txBody>
      </p:sp>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740346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ECBFE0-EB01-438B-8B87-7F0DD8832820}"/>
              </a:ext>
            </a:extLst>
          </p:cNvPr>
          <p:cNvSpPr>
            <a:spLocks noGrp="1"/>
          </p:cNvSpPr>
          <p:nvPr>
            <p:ph type="title"/>
          </p:nvPr>
        </p:nvSpPr>
        <p:spPr>
          <a:xfrm>
            <a:off x="1030287" y="609599"/>
            <a:ext cx="10131425" cy="1456267"/>
          </a:xfrm>
        </p:spPr>
        <p:txBody>
          <a:bodyPr>
            <a:normAutofit/>
          </a:bodyPr>
          <a:lstStyle/>
          <a:p>
            <a:r>
              <a:rPr lang="en-US" sz="2900" b="1" dirty="0">
                <a:latin typeface="Times New Roman" panose="02020603050405020304" pitchFamily="18" charset="0"/>
                <a:cs typeface="Times New Roman" panose="02020603050405020304" pitchFamily="18" charset="0"/>
              </a:rPr>
              <a:t>UJWAL N M</a:t>
            </a:r>
          </a:p>
        </p:txBody>
      </p:sp>
      <p:sp>
        <p:nvSpPr>
          <p:cNvPr id="3" name="Content Placeholder 2">
            <a:extLst>
              <a:ext uri="{FF2B5EF4-FFF2-40B4-BE49-F238E27FC236}">
                <a16:creationId xmlns="" xmlns:a16="http://schemas.microsoft.com/office/drawing/2014/main" id="{60E3DC27-FEA8-498B-9E92-1F37BFA40364}"/>
              </a:ext>
            </a:extLst>
          </p:cNvPr>
          <p:cNvSpPr>
            <a:spLocks noGrp="1"/>
          </p:cNvSpPr>
          <p:nvPr>
            <p:ph idx="1"/>
          </p:nvPr>
        </p:nvSpPr>
        <p:spPr>
          <a:xfrm>
            <a:off x="1114025" y="1337733"/>
            <a:ext cx="10131425" cy="3649133"/>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problem can be solved not only in one way but many ways.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Team work gives different perspectives to understand a given problem.</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Team works makes problem solving easy as the whole problem is divided into sub problems such that its easy to solve small problem.</a:t>
            </a:r>
          </a:p>
        </p:txBody>
      </p:sp>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330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ECBFE0-EB01-438B-8B87-7F0DD8832820}"/>
              </a:ext>
            </a:extLst>
          </p:cNvPr>
          <p:cNvSpPr>
            <a:spLocks noGrp="1"/>
          </p:cNvSpPr>
          <p:nvPr>
            <p:ph type="title"/>
          </p:nvPr>
        </p:nvSpPr>
        <p:spPr>
          <a:xfrm>
            <a:off x="569687" y="478971"/>
            <a:ext cx="10131425" cy="1456267"/>
          </a:xfrm>
        </p:spPr>
        <p:txBody>
          <a:bodyPr>
            <a:normAutofit/>
          </a:bodyPr>
          <a:lstStyle/>
          <a:p>
            <a:pPr algn="ctr"/>
            <a:r>
              <a:rPr lang="en-US" sz="3200" b="1" dirty="0">
                <a:latin typeface="Times New Roman" panose="02020603050405020304" pitchFamily="18" charset="0"/>
                <a:cs typeface="Times New Roman" panose="02020603050405020304" pitchFamily="18" charset="0"/>
              </a:rPr>
              <a:t>What could have been done better in this project as a team</a:t>
            </a:r>
          </a:p>
        </p:txBody>
      </p:sp>
      <p:sp>
        <p:nvSpPr>
          <p:cNvPr id="3" name="Content Placeholder 2">
            <a:extLst>
              <a:ext uri="{FF2B5EF4-FFF2-40B4-BE49-F238E27FC236}">
                <a16:creationId xmlns="" xmlns:a16="http://schemas.microsoft.com/office/drawing/2014/main" id="{60E3DC27-FEA8-498B-9E92-1F37BFA40364}"/>
              </a:ext>
            </a:extLst>
          </p:cNvPr>
          <p:cNvSpPr>
            <a:spLocks noGrp="1"/>
          </p:cNvSpPr>
          <p:nvPr>
            <p:ph idx="1"/>
          </p:nvPr>
        </p:nvSpPr>
        <p:spPr>
          <a:xfrm>
            <a:off x="769256" y="1110342"/>
            <a:ext cx="10489995" cy="3649133"/>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Beyond the scope of the given problem description, we could have done better on the front end  using bootstrap libraries.</a:t>
            </a:r>
          </a:p>
        </p:txBody>
      </p:sp>
      <p:sp>
        <p:nvSpPr>
          <p:cNvPr id="6" name="Rectangle 5">
            <a:extLst>
              <a:ext uri="{FF2B5EF4-FFF2-40B4-BE49-F238E27FC236}">
                <a16:creationId xmlns="" xmlns:a16="http://schemas.microsoft.com/office/drawing/2014/main" id="{B6F147B3-EFD6-4F79-97F8-8D3E421E4526}"/>
              </a:ext>
            </a:extLst>
          </p:cNvPr>
          <p:cNvSpPr/>
          <p:nvPr/>
        </p:nvSpPr>
        <p:spPr>
          <a:xfrm>
            <a:off x="257577" y="254358"/>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52072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ECBFE0-EB01-438B-8B87-7F0DD8832820}"/>
              </a:ext>
            </a:extLst>
          </p:cNvPr>
          <p:cNvSpPr>
            <a:spLocks noGrp="1"/>
          </p:cNvSpPr>
          <p:nvPr>
            <p:ph type="title"/>
          </p:nvPr>
        </p:nvSpPr>
        <p:spPr>
          <a:xfrm>
            <a:off x="948720" y="514046"/>
            <a:ext cx="10131425" cy="1824217"/>
          </a:xfrm>
        </p:spPr>
        <p:txBody>
          <a:bodyPr>
            <a:normAutofit/>
          </a:bodyPr>
          <a:lstStyle/>
          <a:p>
            <a:pPr algn="ctr"/>
            <a:r>
              <a:rPr lang="en-US" sz="3200" b="1" dirty="0">
                <a:latin typeface="Times New Roman" panose="02020603050405020304" pitchFamily="18" charset="0"/>
                <a:cs typeface="Times New Roman" panose="02020603050405020304" pitchFamily="18" charset="0"/>
              </a:rPr>
              <a:t>What could have been done better in this project as a INDiVIDUAL </a:t>
            </a:r>
            <a:r>
              <a:rPr lang="en-US" sz="2900" b="1" dirty="0">
                <a:latin typeface="Times New Roman" panose="02020603050405020304" pitchFamily="18" charset="0"/>
                <a:cs typeface="Times New Roman" panose="02020603050405020304" pitchFamily="18" charset="0"/>
              </a:rPr>
              <a:t/>
            </a:r>
            <a:br>
              <a:rPr lang="en-US" sz="2900" b="1" dirty="0">
                <a:latin typeface="Times New Roman" panose="02020603050405020304" pitchFamily="18" charset="0"/>
                <a:cs typeface="Times New Roman" panose="02020603050405020304" pitchFamily="18" charset="0"/>
              </a:rPr>
            </a:br>
            <a:endParaRPr lang="en-US" sz="29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0E3DC27-FEA8-498B-9E92-1F37BFA40364}"/>
              </a:ext>
            </a:extLst>
          </p:cNvPr>
          <p:cNvSpPr>
            <a:spLocks noGrp="1"/>
          </p:cNvSpPr>
          <p:nvPr>
            <p:ph idx="1"/>
          </p:nvPr>
        </p:nvSpPr>
        <p:spPr>
          <a:xfrm>
            <a:off x="932748" y="1716569"/>
            <a:ext cx="10838542" cy="3649133"/>
          </a:xfrm>
        </p:spPr>
        <p:txBody>
          <a:bodyPr>
            <a:normAutofit/>
          </a:bodyPr>
          <a:lstStyle/>
          <a:p>
            <a:pPr marL="0" indent="0" algn="just">
              <a:buNone/>
            </a:pPr>
            <a:r>
              <a:rPr lang="en-US" sz="2900" b="1" dirty="0">
                <a:latin typeface="Times New Roman" panose="02020603050405020304" pitchFamily="18" charset="0"/>
                <a:cs typeface="Times New Roman" panose="02020603050405020304" pitchFamily="18" charset="0"/>
              </a:rPr>
              <a:t>SAKUNTHALA PL</a:t>
            </a:r>
          </a:p>
          <a:p>
            <a:pPr marL="0" indent="0" algn="just">
              <a:buNone/>
            </a:pPr>
            <a:endParaRPr lang="en-US" sz="28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 could have planned better and completed my work even earlier.</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 could have communicated even better with the team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 could have completed the documents in parallel with the coding so it could have been easier</a:t>
            </a:r>
          </a:p>
        </p:txBody>
      </p:sp>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2316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B82EEF-5FA5-4872-991C-7A5C99C81C3E}"/>
              </a:ext>
            </a:extLst>
          </p:cNvPr>
          <p:cNvSpPr>
            <a:spLocks noGrp="1"/>
          </p:cNvSpPr>
          <p:nvPr>
            <p:ph type="title"/>
          </p:nvPr>
        </p:nvSpPr>
        <p:spPr>
          <a:xfrm>
            <a:off x="1081087" y="624114"/>
            <a:ext cx="10131425" cy="1456267"/>
          </a:xfrm>
        </p:spPr>
        <p:txBody>
          <a:bodyPr>
            <a:normAutofit/>
          </a:bodyPr>
          <a:lstStyle/>
          <a:p>
            <a:r>
              <a:rPr lang="en-US" sz="2900" b="1" dirty="0">
                <a:latin typeface="Times New Roman" panose="02020603050405020304" pitchFamily="18" charset="0"/>
                <a:cs typeface="Times New Roman" panose="02020603050405020304" pitchFamily="18" charset="0"/>
              </a:rPr>
              <a:t>VIJAY K PATIL</a:t>
            </a:r>
          </a:p>
        </p:txBody>
      </p:sp>
      <p:sp>
        <p:nvSpPr>
          <p:cNvPr id="3" name="Content Placeholder 2">
            <a:extLst>
              <a:ext uri="{FF2B5EF4-FFF2-40B4-BE49-F238E27FC236}">
                <a16:creationId xmlns="" xmlns:a16="http://schemas.microsoft.com/office/drawing/2014/main" id="{FABBBA84-2400-4239-9459-7027D7DE09A1}"/>
              </a:ext>
            </a:extLst>
          </p:cNvPr>
          <p:cNvSpPr>
            <a:spLocks noGrp="1"/>
          </p:cNvSpPr>
          <p:nvPr>
            <p:ph idx="1"/>
          </p:nvPr>
        </p:nvSpPr>
        <p:spPr>
          <a:xfrm>
            <a:off x="979488" y="1600804"/>
            <a:ext cx="10443255" cy="3649133"/>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 have learned how UML diagrams reduce the Work in later stages.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Learned how to manage the complex task by dividing it into different parts or steps.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Learned how to Plan and manage time.</a:t>
            </a:r>
          </a:p>
        </p:txBody>
      </p:sp>
      <p:sp>
        <p:nvSpPr>
          <p:cNvPr id="4" name="Rectangle 3">
            <a:extLst>
              <a:ext uri="{FF2B5EF4-FFF2-40B4-BE49-F238E27FC236}">
                <a16:creationId xmlns="" xmlns:a16="http://schemas.microsoft.com/office/drawing/2014/main" id="{911ADA97-1F28-4D46-9146-7852AB44B821}"/>
              </a:ext>
            </a:extLst>
          </p:cNvPr>
          <p:cNvSpPr/>
          <p:nvPr/>
        </p:nvSpPr>
        <p:spPr>
          <a:xfrm>
            <a:off x="333829" y="290286"/>
            <a:ext cx="11625942" cy="627017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6588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B82EEF-5FA5-4872-991C-7A5C99C81C3E}"/>
              </a:ext>
            </a:extLst>
          </p:cNvPr>
          <p:cNvSpPr>
            <a:spLocks noGrp="1"/>
          </p:cNvSpPr>
          <p:nvPr>
            <p:ph type="title"/>
          </p:nvPr>
        </p:nvSpPr>
        <p:spPr>
          <a:xfrm>
            <a:off x="1081087" y="566058"/>
            <a:ext cx="10131425" cy="1456267"/>
          </a:xfrm>
        </p:spPr>
        <p:txBody>
          <a:bodyPr>
            <a:normAutofit/>
          </a:bodyPr>
          <a:lstStyle/>
          <a:p>
            <a:r>
              <a:rPr lang="en-US" sz="2900" b="1" dirty="0">
                <a:latin typeface="Times New Roman" panose="02020603050405020304" pitchFamily="18" charset="0"/>
                <a:cs typeface="Times New Roman" panose="02020603050405020304" pitchFamily="18" charset="0"/>
              </a:rPr>
              <a:t>MARIA ANTONY A</a:t>
            </a:r>
          </a:p>
        </p:txBody>
      </p:sp>
      <p:sp>
        <p:nvSpPr>
          <p:cNvPr id="3" name="Content Placeholder 2">
            <a:extLst>
              <a:ext uri="{FF2B5EF4-FFF2-40B4-BE49-F238E27FC236}">
                <a16:creationId xmlns="" xmlns:a16="http://schemas.microsoft.com/office/drawing/2014/main" id="{FABBBA84-2400-4239-9459-7027D7DE09A1}"/>
              </a:ext>
            </a:extLst>
          </p:cNvPr>
          <p:cNvSpPr>
            <a:spLocks noGrp="1"/>
          </p:cNvSpPr>
          <p:nvPr>
            <p:ph idx="1"/>
          </p:nvPr>
        </p:nvSpPr>
        <p:spPr>
          <a:xfrm>
            <a:off x="1081087" y="1369182"/>
            <a:ext cx="10131425" cy="3649133"/>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 could have been managed the time little more effectively.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 could have been helped others those who were all encountering the errors.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 could have been communicated with team little more.</a:t>
            </a:r>
          </a:p>
        </p:txBody>
      </p:sp>
      <p:sp>
        <p:nvSpPr>
          <p:cNvPr id="4" name="Rectangle 3">
            <a:extLst>
              <a:ext uri="{FF2B5EF4-FFF2-40B4-BE49-F238E27FC236}">
                <a16:creationId xmlns="" xmlns:a16="http://schemas.microsoft.com/office/drawing/2014/main" id="{911ADA97-1F28-4D46-9146-7852AB44B821}"/>
              </a:ext>
            </a:extLst>
          </p:cNvPr>
          <p:cNvSpPr/>
          <p:nvPr/>
        </p:nvSpPr>
        <p:spPr>
          <a:xfrm>
            <a:off x="333829" y="304800"/>
            <a:ext cx="11625942" cy="627017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1854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B82EEF-5FA5-4872-991C-7A5C99C81C3E}"/>
              </a:ext>
            </a:extLst>
          </p:cNvPr>
          <p:cNvSpPr>
            <a:spLocks noGrp="1"/>
          </p:cNvSpPr>
          <p:nvPr>
            <p:ph type="title"/>
          </p:nvPr>
        </p:nvSpPr>
        <p:spPr>
          <a:xfrm>
            <a:off x="1081087" y="638629"/>
            <a:ext cx="10131425" cy="1456267"/>
          </a:xfrm>
        </p:spPr>
        <p:txBody>
          <a:bodyPr>
            <a:normAutofit/>
          </a:bodyPr>
          <a:lstStyle/>
          <a:p>
            <a:r>
              <a:rPr lang="en-US" sz="2900" b="1" dirty="0">
                <a:latin typeface="Times New Roman" panose="02020603050405020304" pitchFamily="18" charset="0"/>
                <a:cs typeface="Times New Roman" panose="02020603050405020304" pitchFamily="18" charset="0"/>
              </a:rPr>
              <a:t>UJWAL N M</a:t>
            </a:r>
          </a:p>
        </p:txBody>
      </p:sp>
      <p:sp>
        <p:nvSpPr>
          <p:cNvPr id="3" name="Content Placeholder 2">
            <a:extLst>
              <a:ext uri="{FF2B5EF4-FFF2-40B4-BE49-F238E27FC236}">
                <a16:creationId xmlns="" xmlns:a16="http://schemas.microsoft.com/office/drawing/2014/main" id="{FABBBA84-2400-4239-9459-7027D7DE09A1}"/>
              </a:ext>
            </a:extLst>
          </p:cNvPr>
          <p:cNvSpPr>
            <a:spLocks noGrp="1"/>
          </p:cNvSpPr>
          <p:nvPr>
            <p:ph idx="1"/>
          </p:nvPr>
        </p:nvSpPr>
        <p:spPr>
          <a:xfrm>
            <a:off x="990601" y="1366762"/>
            <a:ext cx="10221911" cy="3649133"/>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Better time management for each of the tasks.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Taking right decisions on right time.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Better communication with the team.</a:t>
            </a:r>
          </a:p>
        </p:txBody>
      </p:sp>
      <p:sp>
        <p:nvSpPr>
          <p:cNvPr id="4" name="Rectangle 3">
            <a:extLst>
              <a:ext uri="{FF2B5EF4-FFF2-40B4-BE49-F238E27FC236}">
                <a16:creationId xmlns="" xmlns:a16="http://schemas.microsoft.com/office/drawing/2014/main" id="{911ADA97-1F28-4D46-9146-7852AB44B821}"/>
              </a:ext>
            </a:extLst>
          </p:cNvPr>
          <p:cNvSpPr/>
          <p:nvPr/>
        </p:nvSpPr>
        <p:spPr>
          <a:xfrm>
            <a:off x="333829" y="304800"/>
            <a:ext cx="11625942" cy="627017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25957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ECBFE0-EB01-438B-8B87-7F0DD8832820}"/>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 xmlns:a16="http://schemas.microsoft.com/office/drawing/2014/main" id="{60E3DC27-FEA8-498B-9E92-1F37BFA40364}"/>
              </a:ext>
            </a:extLst>
          </p:cNvPr>
          <p:cNvSpPr>
            <a:spLocks noGrp="1"/>
          </p:cNvSpPr>
          <p:nvPr>
            <p:ph idx="1"/>
          </p:nvPr>
        </p:nvSpPr>
        <p:spPr>
          <a:xfrm>
            <a:off x="816175" y="1143002"/>
            <a:ext cx="10559650" cy="3619122"/>
          </a:xfrm>
        </p:spPr>
        <p:txBody>
          <a:bodyPr>
            <a:normAutofit fontScale="92500"/>
          </a:bodyPr>
          <a:lstStyle/>
          <a:p>
            <a:pPr marL="0" indent="0" algn="just">
              <a:buNone/>
            </a:pP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In this project, We have implemented the Audit Management Processing using Design and SOLID Principles by segregating the functionalities into separate micro services</a:t>
            </a:r>
            <a:r>
              <a:rPr lang="en-US" sz="2400" dirty="0" smtClean="0">
                <a:latin typeface="Times New Roman" panose="02020603050405020304" pitchFamily="18" charset="0"/>
                <a:cs typeface="Times New Roman" panose="02020603050405020304" pitchFamily="18" charset="0"/>
              </a:rPr>
              <a:t>.</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It </a:t>
            </a:r>
            <a:r>
              <a:rPr lang="en-US" sz="2400" dirty="0" smtClean="0">
                <a:latin typeface="Times New Roman" panose="02020603050405020304" pitchFamily="18" charset="0"/>
                <a:cs typeface="Times New Roman" panose="02020603050405020304" pitchFamily="18" charset="0"/>
              </a:rPr>
              <a:t>also </a:t>
            </a:r>
            <a:r>
              <a:rPr lang="en-US" sz="2400" dirty="0">
                <a:latin typeface="Times New Roman" panose="02020603050405020304" pitchFamily="18" charset="0"/>
                <a:cs typeface="Times New Roman" panose="02020603050405020304" pitchFamily="18" charset="0"/>
              </a:rPr>
              <a:t>improved our insight into </a:t>
            </a:r>
            <a:r>
              <a:rPr lang="en-US" sz="2400" dirty="0" smtClean="0">
                <a:latin typeface="Times New Roman" panose="02020603050405020304" pitchFamily="18" charset="0"/>
                <a:cs typeface="Times New Roman" panose="02020603050405020304" pitchFamily="18" charset="0"/>
              </a:rPr>
              <a:t>Micro services</a:t>
            </a:r>
            <a:r>
              <a:rPr lang="en-US" sz="2400" dirty="0">
                <a:latin typeface="Times New Roman" panose="02020603050405020304" pitchFamily="18" charset="0"/>
                <a:cs typeface="Times New Roman" panose="02020603050405020304" pitchFamily="18" charset="0"/>
              </a:rPr>
              <a:t>, C# concepts, EF core, coding guidelines and Naming </a:t>
            </a:r>
            <a:r>
              <a:rPr lang="en-US" sz="2400" dirty="0" smtClean="0">
                <a:latin typeface="Times New Roman" panose="02020603050405020304" pitchFamily="18" charset="0"/>
                <a:cs typeface="Times New Roman" panose="02020603050405020304" pitchFamily="18" charset="0"/>
              </a:rPr>
              <a:t>Conventions, </a:t>
            </a:r>
            <a:r>
              <a:rPr lang="en-US" sz="2400" dirty="0" err="1" smtClean="0">
                <a:latin typeface="Times New Roman" panose="02020603050405020304" pitchFamily="18" charset="0"/>
                <a:cs typeface="Times New Roman" panose="02020603050405020304" pitchFamily="18" charset="0"/>
              </a:rPr>
              <a:t>WebAPI</a:t>
            </a:r>
            <a:r>
              <a:rPr lang="en-US" sz="2400" dirty="0">
                <a:latin typeface="Times New Roman" panose="02020603050405020304" pitchFamily="18" charset="0"/>
                <a:cs typeface="Times New Roman" panose="02020603050405020304" pitchFamily="18" charset="0"/>
              </a:rPr>
              <a:t>, MVC Core and </a:t>
            </a:r>
            <a:r>
              <a:rPr lang="en-US" sz="2400" dirty="0" err="1">
                <a:latin typeface="Times New Roman" panose="02020603050405020304" pitchFamily="18" charset="0"/>
                <a:cs typeface="Times New Roman" panose="02020603050405020304" pitchFamily="18" charset="0"/>
              </a:rPr>
              <a:t>NUnit</a:t>
            </a:r>
            <a:r>
              <a:rPr lang="en-US" sz="2400" dirty="0">
                <a:latin typeface="Times New Roman" panose="02020603050405020304" pitchFamily="18" charset="0"/>
                <a:cs typeface="Times New Roman" panose="02020603050405020304" pitchFamily="18" charset="0"/>
              </a:rPr>
              <a:t> Testing and Logging.</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32225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0E3DC27-FEA8-498B-9E92-1F37BFA40364}"/>
              </a:ext>
            </a:extLst>
          </p:cNvPr>
          <p:cNvSpPr>
            <a:spLocks noGrp="1"/>
          </p:cNvSpPr>
          <p:nvPr>
            <p:ph idx="1"/>
          </p:nvPr>
        </p:nvSpPr>
        <p:spPr>
          <a:xfrm>
            <a:off x="685800" y="1569016"/>
            <a:ext cx="10131425" cy="3649133"/>
          </a:xfrm>
        </p:spPr>
        <p:txBody>
          <a:bodyPr>
            <a:normAutofit/>
          </a:bodyPr>
          <a:lstStyle/>
          <a:p>
            <a:pPr marL="0" indent="0" algn="ctr">
              <a:buNone/>
            </a:pPr>
            <a:r>
              <a:rPr lang="en-US" sz="5400" dirty="0">
                <a:latin typeface="Times New Roman" panose="02020603050405020304" pitchFamily="18" charset="0"/>
                <a:cs typeface="Times New Roman" panose="02020603050405020304" pitchFamily="18" charset="0"/>
              </a:rPr>
              <a:t>THANK YOU</a:t>
            </a:r>
          </a:p>
        </p:txBody>
      </p:sp>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336929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E2A3B9-67A1-4AA6-807B-85F53E8F3600}"/>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 xmlns:a16="http://schemas.microsoft.com/office/drawing/2014/main" id="{4B88B08B-3AA0-44D5-9398-F72F79674E3F}"/>
              </a:ext>
            </a:extLst>
          </p:cNvPr>
          <p:cNvSpPr>
            <a:spLocks noGrp="1"/>
          </p:cNvSpPr>
          <p:nvPr>
            <p:ph idx="1"/>
          </p:nvPr>
        </p:nvSpPr>
        <p:spPr>
          <a:xfrm>
            <a:off x="858385" y="2065867"/>
            <a:ext cx="10479314" cy="3649133"/>
          </a:xfrm>
        </p:spPr>
        <p:txBody>
          <a:bodyPr>
            <a:normAutofit lnSpcReduction="10000"/>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Audits are an important and essential part of managing risk and control effectiveness within an organization.</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Audit Management is an important tool for the continuous evaluation of the methods and performance of an enterprise. The prime objective of Audit Management is to locate defects of irregularities in the areas covered by the audit and to suggest remedial action. </a:t>
            </a: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this project, we are going to automate the Audit Management Processing for an Organization using ASP. Net Core and ASP.NET Core Web API and also we are going to maintain the solid principles and design principles in our  project solution.</a:t>
            </a:r>
          </a:p>
        </p:txBody>
      </p:sp>
      <p:sp>
        <p:nvSpPr>
          <p:cNvPr id="4" name="Rectangle 3">
            <a:extLst>
              <a:ext uri="{FF2B5EF4-FFF2-40B4-BE49-F238E27FC236}">
                <a16:creationId xmlns="" xmlns:a16="http://schemas.microsoft.com/office/drawing/2014/main" id="{2827EE02-7AE8-436C-BEA4-034904D11906}"/>
              </a:ext>
            </a:extLst>
          </p:cNvPr>
          <p:cNvSpPr/>
          <p:nvPr/>
        </p:nvSpPr>
        <p:spPr>
          <a:xfrm>
            <a:off x="348342" y="319312"/>
            <a:ext cx="11509829" cy="625565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9646011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ECBFE0-EB01-438B-8B87-7F0DD8832820}"/>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Module segregation</a:t>
            </a:r>
          </a:p>
        </p:txBody>
      </p:sp>
      <p:sp>
        <p:nvSpPr>
          <p:cNvPr id="3" name="Content Placeholder 2">
            <a:extLst>
              <a:ext uri="{FF2B5EF4-FFF2-40B4-BE49-F238E27FC236}">
                <a16:creationId xmlns="" xmlns:a16="http://schemas.microsoft.com/office/drawing/2014/main" id="{60E3DC27-FEA8-498B-9E92-1F37BFA40364}"/>
              </a:ext>
            </a:extLst>
          </p:cNvPr>
          <p:cNvSpPr>
            <a:spLocks noGrp="1"/>
          </p:cNvSpPr>
          <p:nvPr>
            <p:ph idx="1"/>
          </p:nvPr>
        </p:nvSpPr>
        <p:spPr/>
        <p:txBody>
          <a:bodyPr>
            <a:normAutofit/>
          </a:bodyPr>
          <a:lstStyle/>
          <a:p>
            <a:pPr marL="0" indent="0">
              <a:buClrTx/>
              <a:buSzPct val="125000"/>
              <a:buNone/>
            </a:pPr>
            <a:r>
              <a:rPr lang="en-US" sz="2400" dirty="0">
                <a:latin typeface="Times New Roman" panose="02020603050405020304" pitchFamily="18" charset="0"/>
                <a:cs typeface="Times New Roman" panose="02020603050405020304" pitchFamily="18" charset="0"/>
              </a:rPr>
              <a:t>                  1. Audit CheckList Module             –                  Vijay K Patil</a:t>
            </a:r>
          </a:p>
          <a:p>
            <a:pPr marL="0" indent="0">
              <a:buClrTx/>
              <a:buSzPct val="125000"/>
              <a:buNone/>
            </a:pPr>
            <a:r>
              <a:rPr lang="en-US" sz="2400" dirty="0">
                <a:latin typeface="Times New Roman" panose="02020603050405020304" pitchFamily="18" charset="0"/>
                <a:cs typeface="Times New Roman" panose="02020603050405020304" pitchFamily="18" charset="0"/>
              </a:rPr>
              <a:t>                  2. Audit Benchmark Module           –                  Sakunthala PL         </a:t>
            </a:r>
          </a:p>
          <a:p>
            <a:pPr marL="0" indent="0">
              <a:buClrTx/>
              <a:buSzPct val="125000"/>
              <a:buNone/>
            </a:pPr>
            <a:r>
              <a:rPr lang="en-US" sz="2400" dirty="0">
                <a:latin typeface="Times New Roman" panose="02020603050405020304" pitchFamily="18" charset="0"/>
                <a:cs typeface="Times New Roman" panose="02020603050405020304" pitchFamily="18" charset="0"/>
              </a:rPr>
              <a:t>                  3. Audit Severity Module                –                  Maria Antony A</a:t>
            </a:r>
          </a:p>
          <a:p>
            <a:pPr marL="0" indent="0">
              <a:buClrTx/>
              <a:buSzPct val="125000"/>
              <a:buNone/>
            </a:pPr>
            <a:r>
              <a:rPr lang="en-US" sz="2400" dirty="0">
                <a:latin typeface="Times New Roman" panose="02020603050405020304" pitchFamily="18" charset="0"/>
                <a:cs typeface="Times New Roman" panose="02020603050405020304" pitchFamily="18" charset="0"/>
              </a:rPr>
              <a:t>                  4. Authorization Service                  –                  Ujwal N M</a:t>
            </a:r>
          </a:p>
          <a:p>
            <a:pPr marL="0" indent="0">
              <a:buClrTx/>
              <a:buSzPct val="125000"/>
              <a:buNone/>
            </a:pPr>
            <a:r>
              <a:rPr lang="en-US" sz="2400" dirty="0">
                <a:latin typeface="Times New Roman" panose="02020603050405020304" pitchFamily="18" charset="0"/>
                <a:cs typeface="Times New Roman" panose="02020603050405020304" pitchFamily="18" charset="0"/>
              </a:rPr>
              <a:t>                  5. Audit Management Portal           –                   Ujwal N M</a:t>
            </a:r>
          </a:p>
          <a:p>
            <a:pPr>
              <a:buClrTx/>
              <a:buSzPct val="125000"/>
              <a:buFont typeface="Arial" panose="020B0604020202020204" pitchFamily="34" charset="0"/>
              <a:buChar char="•"/>
            </a:pPr>
            <a:endParaRPr lang="en-US" dirty="0">
              <a:solidFill>
                <a:schemeClr val="bg1"/>
              </a:solidFill>
            </a:endParaRPr>
          </a:p>
          <a:p>
            <a:pPr marL="0" indent="0">
              <a:buNone/>
            </a:pPr>
            <a:r>
              <a:rPr lang="en-US" dirty="0">
                <a:solidFill>
                  <a:schemeClr val="bg1"/>
                </a:solidFill>
              </a:rPr>
              <a:t> </a:t>
            </a:r>
          </a:p>
          <a:p>
            <a:pPr>
              <a:buFont typeface="Arial" panose="020B0604020202020204" pitchFamily="34" charset="0"/>
              <a:buChar char="•"/>
            </a:pPr>
            <a:endParaRPr lang="en-US" dirty="0">
              <a:solidFill>
                <a:schemeClr val="bg1"/>
              </a:solidFill>
            </a:endParaRPr>
          </a:p>
        </p:txBody>
      </p:sp>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68388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ECBFE0-EB01-438B-8B87-7F0DD8832820}"/>
              </a:ext>
            </a:extLst>
          </p:cNvPr>
          <p:cNvSpPr>
            <a:spLocks noGrp="1"/>
          </p:cNvSpPr>
          <p:nvPr>
            <p:ph type="title"/>
          </p:nvPr>
        </p:nvSpPr>
        <p:spPr>
          <a:xfrm>
            <a:off x="685800" y="218941"/>
            <a:ext cx="10131425" cy="1456267"/>
          </a:xfrm>
        </p:spPr>
        <p:txBody>
          <a:bodyPr>
            <a:normAutofit/>
          </a:bodyPr>
          <a:lstStyle/>
          <a:p>
            <a:pPr algn="ctr"/>
            <a:r>
              <a:rPr lang="en-US" sz="3200" b="1" dirty="0">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 xmlns:a16="http://schemas.microsoft.com/office/drawing/2014/main" id="{60E3DC27-FEA8-498B-9E92-1F37BFA40364}"/>
              </a:ext>
            </a:extLst>
          </p:cNvPr>
          <p:cNvSpPr>
            <a:spLocks noGrp="1"/>
          </p:cNvSpPr>
          <p:nvPr>
            <p:ph idx="1"/>
          </p:nvPr>
        </p:nvSpPr>
        <p:spPr>
          <a:xfrm>
            <a:off x="685800" y="1175657"/>
            <a:ext cx="10820399" cy="4826000"/>
          </a:xfrm>
        </p:spPr>
        <p:txBody>
          <a:bodyPr>
            <a:normAutofit/>
          </a:bodyPr>
          <a:lstStyle/>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AUDIT  CHECKLIST MODULE </a:t>
            </a:r>
            <a:r>
              <a:rPr lang="en-US" sz="2400" dirty="0"/>
              <a:t>: </a:t>
            </a:r>
            <a:r>
              <a:rPr lang="en-US" sz="2400" dirty="0">
                <a:latin typeface="Times New Roman" panose="02020603050405020304" pitchFamily="18" charset="0"/>
                <a:cs typeface="Times New Roman" panose="02020603050405020304" pitchFamily="18" charset="0"/>
              </a:rPr>
              <a:t> </a:t>
            </a:r>
          </a:p>
          <a:p>
            <a:pPr marL="0" indent="0" algn="just">
              <a:buNone/>
            </a:pPr>
            <a:r>
              <a:rPr lang="en-US" sz="2400" dirty="0">
                <a:latin typeface="Times New Roman" panose="02020603050405020304" pitchFamily="18" charset="0"/>
                <a:cs typeface="Times New Roman" panose="02020603050405020304" pitchFamily="18" charset="0"/>
              </a:rPr>
              <a:t>	This Module Provides a list of YES/NO type of questions for the audit based on the audit type and this will be consumed by the User interface that displays the questions on the portal.</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AUDIT BENCHMARK MODULE </a:t>
            </a:r>
            <a:r>
              <a:rPr lang="en-US" sz="2400" dirty="0">
                <a:latin typeface="Times New Roman" panose="02020603050405020304" pitchFamily="18" charset="0"/>
                <a:cs typeface="Times New Roman" panose="02020603050405020304" pitchFamily="18" charset="0"/>
              </a:rPr>
              <a:t>: </a:t>
            </a:r>
          </a:p>
          <a:p>
            <a:pPr marL="0" indent="0" algn="just">
              <a:buNone/>
            </a:pPr>
            <a:r>
              <a:rPr lang="en-US" sz="2400" dirty="0">
                <a:latin typeface="Times New Roman" panose="02020603050405020304" pitchFamily="18" charset="0"/>
                <a:cs typeface="Times New Roman" panose="02020603050405020304" pitchFamily="18" charset="0"/>
              </a:rPr>
              <a:t>	This Module Provides the acceptable number of answers with NO as the answer for various audit types.</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432682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0E3DC27-FEA8-498B-9E92-1F37BFA40364}"/>
              </a:ext>
            </a:extLst>
          </p:cNvPr>
          <p:cNvSpPr>
            <a:spLocks noGrp="1"/>
          </p:cNvSpPr>
          <p:nvPr>
            <p:ph idx="1"/>
          </p:nvPr>
        </p:nvSpPr>
        <p:spPr>
          <a:xfrm>
            <a:off x="685801" y="522514"/>
            <a:ext cx="10693399" cy="5863771"/>
          </a:xfrm>
        </p:spPr>
        <p:txBody>
          <a:bodyPr>
            <a:normAutofit fontScale="92500" lnSpcReduction="20000"/>
          </a:bodyPr>
          <a:lstStyle/>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600" b="1" dirty="0">
                <a:latin typeface="Times New Roman" panose="02020603050405020304" pitchFamily="18" charset="0"/>
                <a:cs typeface="Times New Roman" panose="02020603050405020304" pitchFamily="18" charset="0"/>
              </a:rPr>
              <a:t>3</a:t>
            </a:r>
            <a:r>
              <a:rPr lang="en-US" sz="2600" dirty="0">
                <a:latin typeface="Times New Roman" panose="02020603050405020304" pitchFamily="18" charset="0"/>
                <a:cs typeface="Times New Roman" panose="02020603050405020304" pitchFamily="18" charset="0"/>
              </a:rPr>
              <a:t>.</a:t>
            </a:r>
            <a:r>
              <a:rPr lang="en-US" sz="2600" b="1" dirty="0">
                <a:latin typeface="Times New Roman" panose="02020603050405020304" pitchFamily="18" charset="0"/>
                <a:cs typeface="Times New Roman" panose="02020603050405020304" pitchFamily="18" charset="0"/>
              </a:rPr>
              <a:t>AUDIT SEVERITY MODULE </a:t>
            </a:r>
            <a:r>
              <a:rPr lang="en-US" sz="2600" dirty="0">
                <a:latin typeface="Times New Roman" panose="02020603050405020304" pitchFamily="18" charset="0"/>
                <a:cs typeface="Times New Roman" panose="02020603050405020304" pitchFamily="18" charset="0"/>
              </a:rPr>
              <a:t>:</a:t>
            </a:r>
          </a:p>
          <a:p>
            <a:pPr marL="0" indent="0" algn="just">
              <a:buNone/>
            </a:pPr>
            <a:r>
              <a:rPr lang="en-US" sz="2600" dirty="0">
                <a:latin typeface="Times New Roman" panose="02020603050405020304" pitchFamily="18" charset="0"/>
                <a:cs typeface="Times New Roman" panose="02020603050405020304" pitchFamily="18" charset="0"/>
              </a:rPr>
              <a:t>	This module gets the audit response and analyzes the project execution status by getting the Audit benchmark detail from Microservice, compares the current project data and determines the project execution status and the duration in which remedial action should be taken. </a:t>
            </a:r>
          </a:p>
          <a:p>
            <a:pPr marL="0" indent="0">
              <a:buNone/>
            </a:pPr>
            <a:endParaRPr lang="en-US" sz="2600" b="1" dirty="0">
              <a:latin typeface="Times New Roman" panose="02020603050405020304" pitchFamily="18" charset="0"/>
              <a:cs typeface="Times New Roman" panose="02020603050405020304" pitchFamily="18" charset="0"/>
            </a:endParaRPr>
          </a:p>
          <a:p>
            <a:pPr marL="0" indent="0" algn="just">
              <a:buNone/>
            </a:pPr>
            <a:r>
              <a:rPr lang="en-US" sz="2600" b="1" dirty="0">
                <a:latin typeface="Times New Roman" panose="02020603050405020304" pitchFamily="18" charset="0"/>
                <a:cs typeface="Times New Roman" panose="02020603050405020304" pitchFamily="18" charset="0"/>
              </a:rPr>
              <a:t>4.AUTHORIZATION SERVICE </a:t>
            </a:r>
            <a:r>
              <a:rPr lang="en-US" sz="2600" dirty="0">
                <a:latin typeface="Times New Roman" panose="02020603050405020304" pitchFamily="18" charset="0"/>
                <a:cs typeface="Times New Roman" panose="02020603050405020304" pitchFamily="18" charset="0"/>
              </a:rPr>
              <a:t>:</a:t>
            </a:r>
          </a:p>
          <a:p>
            <a:pPr marL="0" indent="0" algn="just">
              <a:buNone/>
            </a:pPr>
            <a:r>
              <a:rPr lang="en-US" sz="2600" dirty="0">
                <a:latin typeface="Times New Roman" panose="02020603050405020304" pitchFamily="18" charset="0"/>
                <a:cs typeface="Times New Roman" panose="02020603050405020304" pitchFamily="18" charset="0"/>
              </a:rPr>
              <a:t>	This microservice authenticates the user into the portal . Upon authenticating, this microservice also generates a JSON Web Token.</a:t>
            </a:r>
          </a:p>
          <a:p>
            <a:pPr marL="0" indent="0" algn="just">
              <a:buNone/>
            </a:pPr>
            <a:endParaRPr lang="en-US" sz="2600" dirty="0">
              <a:latin typeface="Times New Roman" panose="02020603050405020304" pitchFamily="18" charset="0"/>
              <a:cs typeface="Times New Roman" panose="02020603050405020304" pitchFamily="18" charset="0"/>
            </a:endParaRPr>
          </a:p>
          <a:p>
            <a:pPr marL="0" indent="0" algn="just">
              <a:buNone/>
            </a:pPr>
            <a:r>
              <a:rPr lang="en-US" sz="2600" b="1" dirty="0">
                <a:latin typeface="Times New Roman" panose="02020603050405020304" pitchFamily="18" charset="0"/>
                <a:cs typeface="Times New Roman" panose="02020603050405020304" pitchFamily="18" charset="0"/>
              </a:rPr>
              <a:t>5.AUDIT MANAGEMENT PORTAL </a:t>
            </a:r>
            <a:r>
              <a:rPr lang="en-US" sz="2600" dirty="0">
                <a:latin typeface="Times New Roman" panose="02020603050405020304" pitchFamily="18" charset="0"/>
                <a:cs typeface="Times New Roman" panose="02020603050405020304" pitchFamily="18" charset="0"/>
              </a:rPr>
              <a:t>:</a:t>
            </a:r>
          </a:p>
          <a:p>
            <a:pPr marL="0" indent="0" algn="just">
              <a:buNone/>
            </a:pPr>
            <a:r>
              <a:rPr lang="en-US" sz="2600" dirty="0">
                <a:latin typeface="Times New Roman" panose="02020603050405020304" pitchFamily="18" charset="0"/>
                <a:cs typeface="Times New Roman" panose="02020603050405020304" pitchFamily="18" charset="0"/>
              </a:rPr>
              <a:t>	This Portal allows a member to Login,  Choose audit type and view audit questions , Provide response and view the project execution status and Store the Audit date, Audit type, project execution status and remediation duration.</a:t>
            </a:r>
          </a:p>
          <a:p>
            <a:pPr marL="0" indent="0" algn="just">
              <a:buNone/>
            </a:pPr>
            <a:endParaRPr lang="en-US" sz="26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21224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ECBFE0-EB01-438B-8B87-7F0DD8832820}"/>
              </a:ext>
            </a:extLst>
          </p:cNvPr>
          <p:cNvSpPr>
            <a:spLocks noGrp="1"/>
          </p:cNvSpPr>
          <p:nvPr>
            <p:ph type="title"/>
          </p:nvPr>
        </p:nvSpPr>
        <p:spPr>
          <a:xfrm>
            <a:off x="948720" y="2660900"/>
            <a:ext cx="10131425" cy="1465366"/>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System Requirements</a:t>
            </a:r>
            <a:endParaRPr lang="en-US" sz="32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227323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B6F147B3-EFD6-4F79-97F8-8D3E421E4526}"/>
              </a:ext>
            </a:extLst>
          </p:cNvPr>
          <p:cNvSpPr/>
          <p:nvPr/>
        </p:nvSpPr>
        <p:spPr>
          <a:xfrm>
            <a:off x="257577" y="218941"/>
            <a:ext cx="11513713" cy="63492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 xmlns:a16="http://schemas.microsoft.com/office/drawing/2014/main" id="{60E3DC27-FEA8-498B-9E92-1F37BFA40364}"/>
              </a:ext>
            </a:extLst>
          </p:cNvPr>
          <p:cNvSpPr>
            <a:spLocks noGrp="1"/>
          </p:cNvSpPr>
          <p:nvPr>
            <p:ph idx="1"/>
          </p:nvPr>
        </p:nvSpPr>
        <p:spPr>
          <a:xfrm>
            <a:off x="423250" y="830331"/>
            <a:ext cx="10693399" cy="5863771"/>
          </a:xfrm>
        </p:spPr>
        <p:txBody>
          <a:bodyPr>
            <a:normAutofit/>
          </a:bodyPr>
          <a:lstStyle/>
          <a:p>
            <a:pPr marL="0" indent="0" algn="just">
              <a:buNone/>
            </a:pPr>
            <a:r>
              <a:rPr lang="en-US" sz="2600" dirty="0" smtClean="0">
                <a:latin typeface="Times New Roman" panose="02020603050405020304" pitchFamily="18" charset="0"/>
                <a:cs typeface="Times New Roman" panose="02020603050405020304" pitchFamily="18" charset="0"/>
              </a:rPr>
              <a:t>Hardware Requirements:</a:t>
            </a:r>
          </a:p>
          <a:p>
            <a:pPr algn="just"/>
            <a:r>
              <a:rPr lang="en-US" sz="2600" dirty="0" smtClean="0">
                <a:latin typeface="Times New Roman" panose="02020603050405020304" pitchFamily="18" charset="0"/>
                <a:cs typeface="Times New Roman" panose="02020603050405020304" pitchFamily="18" charset="0"/>
              </a:rPr>
              <a:t>Laptop/Desktop </a:t>
            </a:r>
            <a:r>
              <a:rPr lang="en-US" sz="2600" dirty="0" smtClean="0">
                <a:latin typeface="Times New Roman" panose="02020603050405020304" pitchFamily="18" charset="0"/>
                <a:cs typeface="Times New Roman" panose="02020603050405020304" pitchFamily="18" charset="0"/>
              </a:rPr>
              <a:t>with 8Gb RAM minimum</a:t>
            </a:r>
          </a:p>
          <a:p>
            <a:pPr algn="just"/>
            <a:endParaRPr lang="en-US" sz="2600" dirty="0" smtClean="0">
              <a:latin typeface="Times New Roman" panose="02020603050405020304" pitchFamily="18" charset="0"/>
              <a:cs typeface="Times New Roman" panose="02020603050405020304" pitchFamily="18" charset="0"/>
            </a:endParaRPr>
          </a:p>
          <a:p>
            <a:pPr marL="0" indent="0" algn="just">
              <a:buNone/>
            </a:pPr>
            <a:r>
              <a:rPr lang="en-US" sz="2600" dirty="0" smtClean="0">
                <a:latin typeface="Times New Roman" panose="02020603050405020304" pitchFamily="18" charset="0"/>
                <a:cs typeface="Times New Roman" panose="02020603050405020304" pitchFamily="18" charset="0"/>
              </a:rPr>
              <a:t>Programming Language used:</a:t>
            </a:r>
          </a:p>
          <a:p>
            <a:pPr algn="just"/>
            <a:r>
              <a:rPr lang="en-US" sz="2600" dirty="0" smtClean="0">
                <a:latin typeface="Times New Roman" panose="02020603050405020304" pitchFamily="18" charset="0"/>
                <a:cs typeface="Times New Roman" panose="02020603050405020304" pitchFamily="18" charset="0"/>
              </a:rPr>
              <a:t>C# along with .NET Core Framework</a:t>
            </a:r>
            <a:endParaRPr lang="en-US" sz="260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a:p>
            <a:pPr marL="0" indent="0" algn="just">
              <a:buNone/>
            </a:pPr>
            <a:r>
              <a:rPr lang="en-US" sz="2600" dirty="0" smtClean="0">
                <a:latin typeface="Times New Roman" panose="02020603050405020304" pitchFamily="18" charset="0"/>
                <a:cs typeface="Times New Roman" panose="02020603050405020304" pitchFamily="18" charset="0"/>
              </a:rPr>
              <a:t>Tools Used:</a:t>
            </a:r>
          </a:p>
          <a:p>
            <a:pPr algn="just"/>
            <a:r>
              <a:rPr lang="en-US" sz="2600" dirty="0" smtClean="0">
                <a:latin typeface="Times New Roman" panose="02020603050405020304" pitchFamily="18" charset="0"/>
                <a:cs typeface="Times New Roman" panose="02020603050405020304" pitchFamily="18" charset="0"/>
              </a:rPr>
              <a:t>Visual Studio 2019</a:t>
            </a:r>
          </a:p>
          <a:p>
            <a:pPr algn="just"/>
            <a:r>
              <a:rPr lang="en-US" sz="2600" dirty="0" smtClean="0">
                <a:latin typeface="Times New Roman" panose="02020603050405020304" pitchFamily="18" charset="0"/>
                <a:cs typeface="Times New Roman" panose="02020603050405020304" pitchFamily="18" charset="0"/>
              </a:rPr>
              <a:t>Azure </a:t>
            </a:r>
            <a:r>
              <a:rPr lang="en-US" sz="2600"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To host the micro </a:t>
            </a:r>
            <a:r>
              <a:rPr lang="en-US" sz="2600" dirty="0" smtClean="0">
                <a:latin typeface="Times New Roman" panose="02020603050405020304" pitchFamily="18" charset="0"/>
                <a:cs typeface="Times New Roman" panose="02020603050405020304" pitchFamily="18" charset="0"/>
              </a:rPr>
              <a:t>services on server</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Postman : To test the micro services API</a:t>
            </a:r>
          </a:p>
          <a:p>
            <a:pPr algn="just"/>
            <a:r>
              <a:rPr lang="en-US" sz="2600" dirty="0" smtClean="0">
                <a:latin typeface="Times New Roman" panose="02020603050405020304" pitchFamily="18" charset="0"/>
                <a:cs typeface="Times New Roman" panose="02020603050405020304" pitchFamily="18" charset="0"/>
              </a:rPr>
              <a:t>SQL Server : To store the result into database</a:t>
            </a:r>
          </a:p>
          <a:p>
            <a:pPr algn="just"/>
            <a:endParaRPr lang="en-US" sz="26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2450070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2722</TotalTime>
  <Words>737</Words>
  <Application>Microsoft Office PowerPoint</Application>
  <PresentationFormat>Widescreen</PresentationFormat>
  <Paragraphs>106</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Times New Roman</vt:lpstr>
      <vt:lpstr>Wingdings</vt:lpstr>
      <vt:lpstr>Celestial</vt:lpstr>
      <vt:lpstr> Audit Management</vt:lpstr>
      <vt:lpstr>Audit management</vt:lpstr>
      <vt:lpstr>ACKNOWLEDGEMENT</vt:lpstr>
      <vt:lpstr>INTRODUCTION</vt:lpstr>
      <vt:lpstr>Module segregation</vt:lpstr>
      <vt:lpstr>Module description</vt:lpstr>
      <vt:lpstr>PowerPoint Presentation</vt:lpstr>
      <vt:lpstr>System Requirements</vt:lpstr>
      <vt:lpstr>PowerPoint Presentation</vt:lpstr>
      <vt:lpstr>UI 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DePLOYMENT SCREENSHOTS</vt:lpstr>
      <vt:lpstr>PowerPoint Presentation</vt:lpstr>
      <vt:lpstr>PowerPoint Presentation</vt:lpstr>
      <vt:lpstr>PowerPoint Presentation</vt:lpstr>
      <vt:lpstr>PowerPoint Presentation</vt:lpstr>
      <vt:lpstr>PowerPoint Presentation</vt:lpstr>
      <vt:lpstr>What We Have learned as a Team</vt:lpstr>
      <vt:lpstr>What we have learned as an individual</vt:lpstr>
      <vt:lpstr>Sakunthala PL</vt:lpstr>
      <vt:lpstr>VIJAY K PATIL</vt:lpstr>
      <vt:lpstr>UJWAL N M</vt:lpstr>
      <vt:lpstr>What could have been done better in this project as a team</vt:lpstr>
      <vt:lpstr>What could have been done better in this project as a INDiVIDUAL  </vt:lpstr>
      <vt:lpstr>VIJAY K PATIL</vt:lpstr>
      <vt:lpstr>MARIA ANTONY A</vt:lpstr>
      <vt:lpstr>UJWAL N M</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Management</dc:title>
  <dc:creator>Welcome</dc:creator>
  <cp:lastModifiedBy>Ujwal</cp:lastModifiedBy>
  <cp:revision>55</cp:revision>
  <dcterms:created xsi:type="dcterms:W3CDTF">2021-04-15T10:30:37Z</dcterms:created>
  <dcterms:modified xsi:type="dcterms:W3CDTF">2021-04-19T07:50:54Z</dcterms:modified>
</cp:coreProperties>
</file>