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33" r:id="rId14"/>
    <p:sldId id="429" r:id="rId15"/>
    <p:sldId id="407" r:id="rId16"/>
    <p:sldId id="432" r:id="rId17"/>
    <p:sldId id="431" r:id="rId18"/>
    <p:sldId id="434" r:id="rId19"/>
    <p:sldId id="387" r:id="rId20"/>
    <p:sldId id="383" r:id="rId21"/>
    <p:sldId id="290"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ireddy srikanthreddy" userId="66c2984d47eaaa03" providerId="LiveId" clId="{F6FC440E-21BE-4095-8ADA-9D4B84350EC4}"/>
    <pc:docChg chg="undo custSel addSld modSld">
      <pc:chgData name="nandireddy srikanthreddy" userId="66c2984d47eaaa03" providerId="LiveId" clId="{F6FC440E-21BE-4095-8ADA-9D4B84350EC4}" dt="2023-11-01T07:21:53.339" v="300" actId="1076"/>
      <pc:docMkLst>
        <pc:docMk/>
      </pc:docMkLst>
      <pc:sldChg chg="modSp mod">
        <pc:chgData name="nandireddy srikanthreddy" userId="66c2984d47eaaa03" providerId="LiveId" clId="{F6FC440E-21BE-4095-8ADA-9D4B84350EC4}" dt="2023-10-17T06:21:01.620" v="70" actId="1076"/>
        <pc:sldMkLst>
          <pc:docMk/>
          <pc:sldMk cId="0" sldId="283"/>
        </pc:sldMkLst>
        <pc:spChg chg="mod">
          <ac:chgData name="nandireddy srikanthreddy" userId="66c2984d47eaaa03" providerId="LiveId" clId="{F6FC440E-21BE-4095-8ADA-9D4B84350EC4}" dt="2023-10-17T06:21:01.620" v="70" actId="1076"/>
          <ac:spMkLst>
            <pc:docMk/>
            <pc:sldMk cId="0" sldId="283"/>
            <ac:spMk id="3" creationId="{00000000-0000-0000-0000-000000000000}"/>
          </ac:spMkLst>
        </pc:spChg>
      </pc:sldChg>
      <pc:sldChg chg="addSp modSp mod">
        <pc:chgData name="nandireddy srikanthreddy" userId="66c2984d47eaaa03" providerId="LiveId" clId="{F6FC440E-21BE-4095-8ADA-9D4B84350EC4}" dt="2023-10-17T06:19:25.688" v="69" actId="1076"/>
        <pc:sldMkLst>
          <pc:docMk/>
          <pc:sldMk cId="0" sldId="290"/>
        </pc:sldMkLst>
        <pc:spChg chg="add mod">
          <ac:chgData name="nandireddy srikanthreddy" userId="66c2984d47eaaa03" providerId="LiveId" clId="{F6FC440E-21BE-4095-8ADA-9D4B84350EC4}" dt="2023-10-17T06:19:25.688" v="69" actId="1076"/>
          <ac:spMkLst>
            <pc:docMk/>
            <pc:sldMk cId="0" sldId="290"/>
            <ac:spMk id="2" creationId="{93C9979D-4627-6244-3869-74DFE0ECBACC}"/>
          </ac:spMkLst>
        </pc:spChg>
        <pc:spChg chg="mod">
          <ac:chgData name="nandireddy srikanthreddy" userId="66c2984d47eaaa03" providerId="LiveId" clId="{F6FC440E-21BE-4095-8ADA-9D4B84350EC4}" dt="2023-10-17T06:19:20.184" v="68" actId="1076"/>
          <ac:spMkLst>
            <pc:docMk/>
            <pc:sldMk cId="0" sldId="290"/>
            <ac:spMk id="3" creationId="{00000000-0000-0000-0000-000000000000}"/>
          </ac:spMkLst>
        </pc:spChg>
        <pc:spChg chg="mod">
          <ac:chgData name="nandireddy srikanthreddy" userId="66c2984d47eaaa03" providerId="LiveId" clId="{F6FC440E-21BE-4095-8ADA-9D4B84350EC4}" dt="2023-10-17T06:19:14.809" v="67" actId="1076"/>
          <ac:spMkLst>
            <pc:docMk/>
            <pc:sldMk cId="0" sldId="290"/>
            <ac:spMk id="5" creationId="{00000000-0000-0000-0000-000000000000}"/>
          </ac:spMkLst>
        </pc:spChg>
      </pc:sldChg>
      <pc:sldChg chg="addSp modSp mod">
        <pc:chgData name="nandireddy srikanthreddy" userId="66c2984d47eaaa03" providerId="LiveId" clId="{F6FC440E-21BE-4095-8ADA-9D4B84350EC4}" dt="2023-10-17T06:31:10.717" v="288" actId="20577"/>
        <pc:sldMkLst>
          <pc:docMk/>
          <pc:sldMk cId="0" sldId="383"/>
        </pc:sldMkLst>
        <pc:spChg chg="add mod">
          <ac:chgData name="nandireddy srikanthreddy" userId="66c2984d47eaaa03" providerId="LiveId" clId="{F6FC440E-21BE-4095-8ADA-9D4B84350EC4}" dt="2023-10-17T06:31:10.717" v="288" actId="20577"/>
          <ac:spMkLst>
            <pc:docMk/>
            <pc:sldMk cId="0" sldId="383"/>
            <ac:spMk id="2" creationId="{EC1EFD36-C993-0332-AD4A-D2A0A1E2745B}"/>
          </ac:spMkLst>
        </pc:spChg>
      </pc:sldChg>
      <pc:sldChg chg="addSp modSp mod">
        <pc:chgData name="nandireddy srikanthreddy" userId="66c2984d47eaaa03" providerId="LiveId" clId="{F6FC440E-21BE-4095-8ADA-9D4B84350EC4}" dt="2023-10-17T06:18:33.643" v="64" actId="1076"/>
        <pc:sldMkLst>
          <pc:docMk/>
          <pc:sldMk cId="0" sldId="387"/>
        </pc:sldMkLst>
        <pc:spChg chg="add mod">
          <ac:chgData name="nandireddy srikanthreddy" userId="66c2984d47eaaa03" providerId="LiveId" clId="{F6FC440E-21BE-4095-8ADA-9D4B84350EC4}" dt="2023-10-17T06:18:33.643" v="64" actId="1076"/>
          <ac:spMkLst>
            <pc:docMk/>
            <pc:sldMk cId="0" sldId="387"/>
            <ac:spMk id="2" creationId="{1AC92C4D-88D2-61CA-6C85-5EC54EE60333}"/>
          </ac:spMkLst>
        </pc:spChg>
        <pc:spChg chg="mod">
          <ac:chgData name="nandireddy srikanthreddy" userId="66c2984d47eaaa03" providerId="LiveId" clId="{F6FC440E-21BE-4095-8ADA-9D4B84350EC4}" dt="2023-10-17T06:18:27.924" v="63" actId="1076"/>
          <ac:spMkLst>
            <pc:docMk/>
            <pc:sldMk cId="0" sldId="387"/>
            <ac:spMk id="7" creationId="{00000000-0000-0000-0000-000000000000}"/>
          </ac:spMkLst>
        </pc:spChg>
        <pc:spChg chg="mod">
          <ac:chgData name="nandireddy srikanthreddy" userId="66c2984d47eaaa03" providerId="LiveId" clId="{F6FC440E-21BE-4095-8ADA-9D4B84350EC4}" dt="2023-10-17T06:18:23.889" v="62" actId="1076"/>
          <ac:spMkLst>
            <pc:docMk/>
            <pc:sldMk cId="0" sldId="387"/>
            <ac:spMk id="8" creationId="{00000000-0000-0000-0000-000000000000}"/>
          </ac:spMkLst>
        </pc:spChg>
      </pc:sldChg>
      <pc:sldChg chg="addSp modSp mod">
        <pc:chgData name="nandireddy srikanthreddy" userId="66c2984d47eaaa03" providerId="LiveId" clId="{F6FC440E-21BE-4095-8ADA-9D4B84350EC4}" dt="2023-11-01T07:21:53.339" v="300" actId="1076"/>
        <pc:sldMkLst>
          <pc:docMk/>
          <pc:sldMk cId="1038465385" sldId="431"/>
        </pc:sldMkLst>
        <pc:spChg chg="add mod">
          <ac:chgData name="nandireddy srikanthreddy" userId="66c2984d47eaaa03" providerId="LiveId" clId="{F6FC440E-21BE-4095-8ADA-9D4B84350EC4}" dt="2023-11-01T07:21:24.111" v="296" actId="1076"/>
          <ac:spMkLst>
            <pc:docMk/>
            <pc:sldMk cId="1038465385" sldId="431"/>
            <ac:spMk id="2" creationId="{355D76C5-DC7B-2198-ADA2-DFB8E650A4B1}"/>
          </ac:spMkLst>
        </pc:spChg>
        <pc:spChg chg="mod">
          <ac:chgData name="nandireddy srikanthreddy" userId="66c2984d47eaaa03" providerId="LiveId" clId="{F6FC440E-21BE-4095-8ADA-9D4B84350EC4}" dt="2023-11-01T07:21:39.147" v="298" actId="1076"/>
          <ac:spMkLst>
            <pc:docMk/>
            <pc:sldMk cId="1038465385" sldId="431"/>
            <ac:spMk id="6" creationId="{00000000-0000-0000-0000-000000000000}"/>
          </ac:spMkLst>
        </pc:spChg>
        <pc:spChg chg="mod">
          <ac:chgData name="nandireddy srikanthreddy" userId="66c2984d47eaaa03" providerId="LiveId" clId="{F6FC440E-21BE-4095-8ADA-9D4B84350EC4}" dt="2023-11-01T07:21:53.339" v="300" actId="1076"/>
          <ac:spMkLst>
            <pc:docMk/>
            <pc:sldMk cId="1038465385" sldId="431"/>
            <ac:spMk id="7" creationId="{00000000-0000-0000-0000-000000000000}"/>
          </ac:spMkLst>
        </pc:spChg>
      </pc:sldChg>
      <pc:sldChg chg="modSp add mod">
        <pc:chgData name="nandireddy srikanthreddy" userId="66c2984d47eaaa03" providerId="LiveId" clId="{F6FC440E-21BE-4095-8ADA-9D4B84350EC4}" dt="2023-11-01T07:21:11.623" v="295" actId="1076"/>
        <pc:sldMkLst>
          <pc:docMk/>
          <pc:sldMk cId="3291807614" sldId="434"/>
        </pc:sldMkLst>
        <pc:spChg chg="mod">
          <ac:chgData name="nandireddy srikanthreddy" userId="66c2984d47eaaa03" providerId="LiveId" clId="{F6FC440E-21BE-4095-8ADA-9D4B84350EC4}" dt="2023-11-01T07:20:55.912" v="293" actId="1076"/>
          <ac:spMkLst>
            <pc:docMk/>
            <pc:sldMk cId="3291807614" sldId="434"/>
            <ac:spMk id="2" creationId="{355D76C5-DC7B-2198-ADA2-DFB8E650A4B1}"/>
          </ac:spMkLst>
        </pc:spChg>
        <pc:spChg chg="mod">
          <ac:chgData name="nandireddy srikanthreddy" userId="66c2984d47eaaa03" providerId="LiveId" clId="{F6FC440E-21BE-4095-8ADA-9D4B84350EC4}" dt="2023-11-01T07:21:11.623" v="295" actId="1076"/>
          <ac:spMkLst>
            <pc:docMk/>
            <pc:sldMk cId="3291807614" sldId="434"/>
            <ac:spMk id="6" creationId="{00000000-0000-0000-0000-000000000000}"/>
          </ac:spMkLst>
        </pc:spChg>
        <pc:spChg chg="mod">
          <ac:chgData name="nandireddy srikanthreddy" userId="66c2984d47eaaa03" providerId="LiveId" clId="{F6FC440E-21BE-4095-8ADA-9D4B84350EC4}" dt="2023-11-01T07:21:06.393" v="294" actId="1076"/>
          <ac:spMkLst>
            <pc:docMk/>
            <pc:sldMk cId="3291807614" sldId="434"/>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slide" Target="slide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ijisrt.com/assets/upload/files/IJISRT20MAY826.pdf"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707886"/>
          </a:xfrm>
          <a:prstGeom prst="rect">
            <a:avLst/>
          </a:prstGeom>
          <a:noFill/>
        </p:spPr>
        <p:txBody>
          <a:bodyPr wrap="square" rtlCol="0">
            <a:spAutoFit/>
          </a:bodyPr>
          <a:lstStyle/>
          <a:p>
            <a:pPr algn="ctr"/>
            <a:r>
              <a:rPr lang="en-US" sz="4000" b="1" dirty="0"/>
              <a:t>Title of the Project</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337175" y="2743200"/>
            <a:ext cx="5029200" cy="1565750"/>
          </a:xfrm>
          <a:prstGeom prst="rect">
            <a:avLst/>
          </a:prstGeom>
          <a:noFill/>
        </p:spPr>
        <p:txBody>
          <a:bodyPr wrap="square" rtlCol="0">
            <a:spAutoFit/>
          </a:bodyPr>
          <a:lstStyle/>
          <a:p>
            <a:r>
              <a:rPr lang="en-US" b="1" dirty="0">
                <a:solidFill>
                  <a:schemeClr val="tx2">
                    <a:lumMod val="75000"/>
                  </a:schemeClr>
                </a:solidFill>
              </a:rPr>
              <a:t>Name of the student:</a:t>
            </a:r>
          </a:p>
          <a:p>
            <a:pPr>
              <a:lnSpc>
                <a:spcPct val="150000"/>
              </a:lnSpc>
              <a:defRPr b="1">
                <a:latin typeface="Times New Roman"/>
                <a:ea typeface="Times New Roman"/>
                <a:cs typeface="Times New Roman"/>
                <a:sym typeface="Times New Roman"/>
              </a:defRPr>
            </a:pPr>
            <a:r>
              <a:rPr lang="en-IN" dirty="0"/>
              <a:t> 1. N. Srikanth Reddy</a:t>
            </a:r>
          </a:p>
          <a:p>
            <a:pPr>
              <a:lnSpc>
                <a:spcPct val="150000"/>
              </a:lnSpc>
              <a:defRPr b="1">
                <a:latin typeface="Times New Roman"/>
                <a:ea typeface="Times New Roman"/>
                <a:cs typeface="Times New Roman"/>
                <a:sym typeface="Times New Roman"/>
              </a:defRPr>
            </a:pPr>
            <a:r>
              <a:rPr lang="en-IN" dirty="0"/>
              <a:t> 2. N. Krishna Koushik</a:t>
            </a:r>
          </a:p>
          <a:p>
            <a:pPr>
              <a:lnSpc>
                <a:spcPct val="150000"/>
              </a:lnSpc>
              <a:defRPr b="1">
                <a:latin typeface="Times New Roman"/>
                <a:ea typeface="Times New Roman"/>
                <a:cs typeface="Times New Roman"/>
                <a:sym typeface="Times New Roman"/>
              </a:defRPr>
            </a:pPr>
            <a:r>
              <a:rPr lang="en-IN" dirty="0"/>
              <a:t> 3. N. </a:t>
            </a:r>
            <a:r>
              <a:rPr lang="en-IN" dirty="0" err="1"/>
              <a:t>Sathwik</a:t>
            </a:r>
            <a:endParaRPr lang="en-US" b="1" dirty="0">
              <a:solidFill>
                <a:schemeClr val="tx2">
                  <a:lumMod val="75000"/>
                </a:schemeClr>
              </a:solidFill>
            </a:endParaRPr>
          </a:p>
        </p:txBody>
      </p:sp>
      <p:sp>
        <p:nvSpPr>
          <p:cNvPr id="4" name="TextBox 3"/>
          <p:cNvSpPr txBox="1"/>
          <p:nvPr/>
        </p:nvSpPr>
        <p:spPr>
          <a:xfrm>
            <a:off x="307975" y="4396801"/>
            <a:ext cx="5181600" cy="1333698"/>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pPr marR="64007" algn="just">
              <a:spcBef>
                <a:spcPts val="400"/>
              </a:spcBef>
              <a:defRPr sz="2000" b="1">
                <a:latin typeface="Times New Roman"/>
                <a:ea typeface="Times New Roman"/>
                <a:cs typeface="Times New Roman"/>
                <a:sym typeface="Times New Roman"/>
              </a:defRPr>
            </a:pPr>
            <a:r>
              <a:rPr lang="en-IN" sz="2400" dirty="0"/>
              <a:t> </a:t>
            </a:r>
            <a:r>
              <a:rPr lang="en-IN" sz="2000" dirty="0"/>
              <a:t>Ms. M. </a:t>
            </a:r>
            <a:r>
              <a:rPr lang="en-IN" sz="2000" dirty="0" err="1"/>
              <a:t>Srikala</a:t>
            </a:r>
            <a:endParaRPr lang="en-IN" sz="2000" dirty="0"/>
          </a:p>
          <a:p>
            <a:pPr marR="64007" algn="just">
              <a:spcBef>
                <a:spcPts val="400"/>
              </a:spcBef>
              <a:defRPr b="1">
                <a:latin typeface="Times New Roman"/>
                <a:ea typeface="Times New Roman"/>
                <a:cs typeface="Times New Roman"/>
                <a:sym typeface="Times New Roman"/>
              </a:defRPr>
            </a:pPr>
            <a:r>
              <a:rPr lang="en-IN" dirty="0"/>
              <a:t> </a:t>
            </a:r>
            <a:r>
              <a:rPr lang="en-IN" b="0" dirty="0"/>
              <a:t>Asst. Professor, Dept of CSE</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 84</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C0E9E0D7-6156-D1CB-8C7D-92109593D181}"/>
              </a:ext>
            </a:extLst>
          </p:cNvPr>
          <p:cNvSpPr txBox="1"/>
          <p:nvPr/>
        </p:nvSpPr>
        <p:spPr>
          <a:xfrm>
            <a:off x="457200" y="1524000"/>
            <a:ext cx="8229600" cy="3366563"/>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	The problem we're addressing is the inefficiency of manual placement processes within educational institutions, where paperwork consumes time and causes missed opportunities. Our solution is a MERN-based centralized portal, a game-changer in education placement. It streamlines communication, eliminates manual tasks, and introduces a DSA (Data Structures and Algorithms) tracker. This portal saves time and offers an overall approach to optimize placement processes. It empowers students and administrators with an intuitive platform, transforming the education placement experience.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Box 1">
            <a:extLst>
              <a:ext uri="{FF2B5EF4-FFF2-40B4-BE49-F238E27FC236}">
                <a16:creationId xmlns:a16="http://schemas.microsoft.com/office/drawing/2014/main" id="{CC53CD51-70F2-378F-BBF5-113BB525E655}"/>
              </a:ext>
            </a:extLst>
          </p:cNvPr>
          <p:cNvSpPr txBox="1"/>
          <p:nvPr/>
        </p:nvSpPr>
        <p:spPr>
          <a:xfrm>
            <a:off x="457200" y="1371600"/>
            <a:ext cx="8381160" cy="4967001"/>
          </a:xfrm>
          <a:prstGeom prst="rect">
            <a:avLst/>
          </a:prstGeom>
          <a:noFill/>
        </p:spPr>
        <p:txBody>
          <a:bodyPr wrap="square" rtlCol="0">
            <a:spAutoFit/>
          </a:bodyPr>
          <a:lstStyle/>
          <a:p>
            <a:pPr marL="342900" indent="-342900" algn="just">
              <a:buFont typeface="+mj-lt"/>
              <a:buAutoNum type="arabicPeriod"/>
            </a:pPr>
            <a:r>
              <a:rPr lang="en-US" sz="2000" b="1" dirty="0">
                <a:solidFill>
                  <a:srgbClr val="00B050"/>
                </a:solidFill>
                <a:latin typeface="Times New Roman" panose="02020603050405020304" pitchFamily="18" charset="0"/>
                <a:cs typeface="Times New Roman" panose="02020603050405020304" pitchFamily="18" charset="0"/>
              </a:rPr>
              <a:t>Student Management:</a:t>
            </a:r>
          </a:p>
          <a:p>
            <a:pPr algn="just">
              <a:lnSpc>
                <a:spcPct val="150000"/>
              </a:lnSpc>
            </a:pPr>
            <a:r>
              <a:rPr lang="en-US" sz="2000" b="1" dirty="0">
                <a:solidFill>
                  <a:srgbClr val="00B050"/>
                </a:solidFill>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MERN Based Placement Management Portal offers a comprehensive platform for students to efficiently manage their placement-related data, including interests, company preferences, qualifications, and certifications. This feature simplifies the placement process by eliminating the need for manual paperwork.</a:t>
            </a:r>
          </a:p>
          <a:p>
            <a:pPr algn="just">
              <a:lnSpc>
                <a:spcPct val="150000"/>
              </a:lnSpc>
            </a:pP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en-US" b="1" dirty="0">
                <a:solidFill>
                  <a:srgbClr val="00B050"/>
                </a:solidFill>
                <a:latin typeface="Times New Roman" panose="02020603050405020304" pitchFamily="18" charset="0"/>
                <a:cs typeface="Times New Roman" panose="02020603050405020304" pitchFamily="18" charset="0"/>
              </a:rPr>
              <a:t>2. Job Listings:</a:t>
            </a:r>
          </a:p>
          <a:p>
            <a:pPr algn="just">
              <a:lnSpc>
                <a:spcPct val="150000"/>
              </a:lnSpc>
            </a:pPr>
            <a:r>
              <a:rPr lang="en-US" sz="1800" dirty="0">
                <a:effectLst/>
                <a:latin typeface="Times New Roman" panose="02020603050405020304" pitchFamily="18" charset="0"/>
                <a:ea typeface="Times New Roman" panose="02020603050405020304" pitchFamily="18" charset="0"/>
              </a:rPr>
              <a:t>	The system provides an extensive database of job listings, allowing students to browse and select companies that align with their interests and qualifications. This centralized job listing feature streamlines the job search process and enhances students' opportunities.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IN"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Box 1">
            <a:extLst>
              <a:ext uri="{FF2B5EF4-FFF2-40B4-BE49-F238E27FC236}">
                <a16:creationId xmlns:a16="http://schemas.microsoft.com/office/drawing/2014/main" id="{CC53CD51-70F2-378F-BBF5-113BB525E655}"/>
              </a:ext>
            </a:extLst>
          </p:cNvPr>
          <p:cNvSpPr txBox="1"/>
          <p:nvPr/>
        </p:nvSpPr>
        <p:spPr>
          <a:xfrm>
            <a:off x="457200" y="1371600"/>
            <a:ext cx="8381160" cy="5120889"/>
          </a:xfrm>
          <a:prstGeom prst="rect">
            <a:avLst/>
          </a:prstGeom>
          <a:noFill/>
        </p:spPr>
        <p:txBody>
          <a:bodyPr wrap="square" rtlCol="0">
            <a:spAutoFit/>
          </a:bodyPr>
          <a:lstStyle/>
          <a:p>
            <a:pPr algn="just">
              <a:lnSpc>
                <a:spcPct val="150000"/>
              </a:lnSpc>
            </a:pPr>
            <a:r>
              <a:rPr lang="en-US" sz="2000" b="1" dirty="0">
                <a:solidFill>
                  <a:srgbClr val="00B050"/>
                </a:solidFill>
                <a:latin typeface="Times New Roman" panose="02020603050405020304" pitchFamily="18" charset="0"/>
                <a:cs typeface="Times New Roman" panose="02020603050405020304" pitchFamily="18" charset="0"/>
              </a:rPr>
              <a:t>3. Application Management:</a:t>
            </a:r>
          </a:p>
          <a:p>
            <a:pPr algn="just">
              <a:lnSpc>
                <a:spcPct val="150000"/>
              </a:lnSpc>
            </a:pPr>
            <a:r>
              <a:rPr lang="en-US" sz="1800" dirty="0">
                <a:effectLst/>
                <a:latin typeface="Times New Roman" panose="02020603050405020304" pitchFamily="18" charset="0"/>
                <a:ea typeface="Times New Roman" panose="02020603050405020304" pitchFamily="18" charset="0"/>
              </a:rPr>
              <a:t>	The portal facilitates the application process, enabling students to apply to their preferred companies seamlessly. This application management system ensures a systematic approach to company applications and offers a centralized view of application status.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US" sz="2000" b="1" dirty="0">
              <a:solidFill>
                <a:srgbClr val="00B050"/>
              </a:solidFill>
              <a:latin typeface="Times New Roman" panose="02020603050405020304" pitchFamily="18" charset="0"/>
              <a:cs typeface="Times New Roman" panose="02020603050405020304" pitchFamily="18" charset="0"/>
            </a:endParaRPr>
          </a:p>
          <a:p>
            <a:pPr algn="just">
              <a:lnSpc>
                <a:spcPct val="150000"/>
              </a:lnSpc>
            </a:pPr>
            <a:r>
              <a:rPr lang="en-US" b="1" dirty="0">
                <a:solidFill>
                  <a:srgbClr val="00B050"/>
                </a:solidFill>
                <a:latin typeface="Times New Roman" panose="02020603050405020304" pitchFamily="18" charset="0"/>
                <a:cs typeface="Times New Roman" panose="02020603050405020304" pitchFamily="18" charset="0"/>
              </a:rPr>
              <a:t>4. DSA Tracker:</a:t>
            </a:r>
          </a:p>
          <a:p>
            <a:pPr algn="just">
              <a:lnSpc>
                <a:spcPct val="150000"/>
              </a:lnSpc>
            </a:pPr>
            <a:r>
              <a:rPr lang="en-US" sz="1800" dirty="0">
                <a:effectLst/>
                <a:latin typeface="Times New Roman" panose="02020603050405020304" pitchFamily="18" charset="0"/>
                <a:ea typeface="Times New Roman" panose="02020603050405020304" pitchFamily="18" charset="0"/>
              </a:rPr>
              <a:t>	A notable feature of our portal is the DSA Tracker, which empowers students to                   enhance their data structures and algorithms skills. It offers a platform for problem-solving and progress tracking, contributing to their overall professional development.</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IN"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61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ct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DFD025B0-0530-AD75-690D-ABD1D194797C}"/>
                  </a:ext>
                </a:extLst>
              </p:cNvPr>
              <p:cNvGraphicFramePr>
                <a:graphicFrameLocks noChangeAspect="1"/>
              </p:cNvGraphicFramePr>
              <p:nvPr>
                <p:extLst>
                  <p:ext uri="{D42A27DB-BD31-4B8C-83A1-F6EECF244321}">
                    <p14:modId xmlns:p14="http://schemas.microsoft.com/office/powerpoint/2010/main" val="3713244168"/>
                  </p:ext>
                </p:extLst>
              </p:nvPr>
            </p:nvGraphicFramePr>
            <p:xfrm>
              <a:off x="-2464904" y="4499941"/>
              <a:ext cx="2286000" cy="1714500"/>
            </p:xfrm>
            <a:graphic>
              <a:graphicData uri="http://schemas.microsoft.com/office/powerpoint/2016/slidezoom">
                <pslz:sldZm>
                  <pslz:sldZmObj sldId="407" cId="0">
                    <pslz:zmPr id="{C0C948FC-194C-4D21-8F5C-5D65CFB8A97A}"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DFD025B0-0530-AD75-690D-ABD1D194797C}"/>
                  </a:ext>
                </a:extLst>
              </p:cNvPr>
              <p:cNvPicPr>
                <a:picLocks noGrp="1" noRot="1" noChangeAspect="1" noMove="1" noResize="1" noEditPoints="1" noAdjustHandles="1" noChangeArrowheads="1" noChangeShapeType="1"/>
              </p:cNvPicPr>
              <p:nvPr/>
            </p:nvPicPr>
            <p:blipFill>
              <a:blip r:embed="rId5"/>
              <a:stretch>
                <a:fillRect/>
              </a:stretch>
            </p:blipFill>
            <p:spPr>
              <a:xfrm>
                <a:off x="-2464904" y="4499941"/>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277705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478227373"/>
              </p:ext>
            </p:extLst>
          </p:nvPr>
        </p:nvGraphicFramePr>
        <p:xfrm>
          <a:off x="76200" y="381000"/>
          <a:ext cx="8991600" cy="6344463"/>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096297">
                  <a:extLst>
                    <a:ext uri="{9D8B030D-6E8A-4147-A177-3AD203B41FA5}">
                      <a16:colId xmlns:a16="http://schemas.microsoft.com/office/drawing/2014/main" val="1998233565"/>
                    </a:ext>
                  </a:extLst>
                </a:gridCol>
                <a:gridCol w="1600200">
                  <a:extLst>
                    <a:ext uri="{9D8B030D-6E8A-4147-A177-3AD203B41FA5}">
                      <a16:colId xmlns:a16="http://schemas.microsoft.com/office/drawing/2014/main" val="3760181125"/>
                    </a:ext>
                  </a:extLst>
                </a:gridCol>
                <a:gridCol w="1295400">
                  <a:extLst>
                    <a:ext uri="{9D8B030D-6E8A-4147-A177-3AD203B41FA5}">
                      <a16:colId xmlns:a16="http://schemas.microsoft.com/office/drawing/2014/main" val="1470764825"/>
                    </a:ext>
                  </a:extLst>
                </a:gridCol>
                <a:gridCol w="2531164">
                  <a:extLst>
                    <a:ext uri="{9D8B030D-6E8A-4147-A177-3AD203B41FA5}">
                      <a16:colId xmlns:a16="http://schemas.microsoft.com/office/drawing/2014/main" val="3423994347"/>
                    </a:ext>
                  </a:extLst>
                </a:gridCol>
                <a:gridCol w="1888436">
                  <a:extLst>
                    <a:ext uri="{9D8B030D-6E8A-4147-A177-3AD203B41FA5}">
                      <a16:colId xmlns:a16="http://schemas.microsoft.com/office/drawing/2014/main" val="635663868"/>
                    </a:ext>
                  </a:extLst>
                </a:gridCol>
              </a:tblGrid>
              <a:tr h="762000">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686863">
                <a:tc>
                  <a:txBody>
                    <a:bodyPr/>
                    <a:lstStyle/>
                    <a:p>
                      <a:r>
                        <a:rPr lang="en-US" dirty="0"/>
                        <a:t>1</a:t>
                      </a:r>
                      <a:endParaRPr lang="en-IN" dirty="0"/>
                    </a:p>
                  </a:txBody>
                  <a:tcPr/>
                </a:tc>
                <a:tc>
                  <a:txBody>
                    <a:bodyPr/>
                    <a:lstStyle/>
                    <a:p>
                      <a:pPr algn="l"/>
                      <a:r>
                        <a:rPr lang="en-IN" sz="1200" dirty="0" err="1">
                          <a:latin typeface="Times New Roman" panose="02020603050405020304" pitchFamily="18" charset="0"/>
                          <a:cs typeface="Times New Roman" panose="02020603050405020304" pitchFamily="18" charset="0"/>
                        </a:rPr>
                        <a:t>Shiburaj</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Pappu</a:t>
                      </a:r>
                      <a:r>
                        <a:rPr lang="en-IN" sz="1200" dirty="0">
                          <a:latin typeface="Times New Roman" panose="02020603050405020304" pitchFamily="18" charset="0"/>
                          <a:cs typeface="Times New Roman" panose="02020603050405020304" pitchFamily="18" charset="0"/>
                        </a:rPr>
                        <a:t>, JETIR</a:t>
                      </a:r>
                      <a:r>
                        <a:rPr lang="en-US" sz="1200" b="0" i="0" dirty="0">
                          <a:solidFill>
                            <a:schemeClr val="dk1"/>
                          </a:solidFill>
                          <a:effectLst/>
                          <a:latin typeface="Times New Roman" panose="02020603050405020304" pitchFamily="18" charset="0"/>
                          <a:ea typeface="+mn-ea"/>
                          <a:cs typeface="Times New Roman" panose="02020603050405020304" pitchFamily="18" charset="0"/>
                        </a:rPr>
                        <a:t>(Intern-</a:t>
                      </a:r>
                      <a:r>
                        <a:rPr lang="en-US" sz="1200" b="0" i="0" dirty="0" err="1">
                          <a:solidFill>
                            <a:schemeClr val="dk1"/>
                          </a:solidFill>
                          <a:effectLst/>
                          <a:latin typeface="Times New Roman" panose="02020603050405020304" pitchFamily="18" charset="0"/>
                          <a:ea typeface="+mn-ea"/>
                          <a:cs typeface="Times New Roman" panose="02020603050405020304" pitchFamily="18" charset="0"/>
                        </a:rPr>
                        <a:t>tional</a:t>
                      </a:r>
                      <a:r>
                        <a:rPr lang="en-US" sz="1200" b="0" i="0" dirty="0">
                          <a:solidFill>
                            <a:schemeClr val="dk1"/>
                          </a:solidFill>
                          <a:effectLst/>
                          <a:latin typeface="Times New Roman" panose="02020603050405020304" pitchFamily="18" charset="0"/>
                          <a:ea typeface="+mn-ea"/>
                          <a:cs typeface="Times New Roman" panose="02020603050405020304" pitchFamily="18" charset="0"/>
                        </a:rPr>
                        <a:t> Journal of Emerging Technologies and Innovative Research), 2021.</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b="0" i="0" dirty="0">
                          <a:solidFill>
                            <a:schemeClr val="dk1"/>
                          </a:solidFill>
                          <a:effectLst/>
                          <a:latin typeface="Times New Roman" panose="02020603050405020304" pitchFamily="18" charset="0"/>
                          <a:ea typeface="+mn-ea"/>
                          <a:cs typeface="Times New Roman" panose="02020603050405020304" pitchFamily="18" charset="0"/>
                        </a:rPr>
                        <a:t>The Placement Cell's pivotal role hinges on a college's placement record, a key factor for student enrollment. However, the current system's manual sorting of student data stored across various applications poses a significant challenge in efficiently filtering candidates based on eligibility criteria.</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IN" sz="1200" dirty="0">
                          <a:latin typeface="Times New Roman" panose="02020603050405020304" pitchFamily="18" charset="0"/>
                          <a:cs typeface="Times New Roman" panose="02020603050405020304" pitchFamily="18" charset="0"/>
                        </a:rPr>
                        <a:t>Placement Management System</a:t>
                      </a:r>
                    </a:p>
                  </a:txBody>
                  <a:tcPr/>
                </a:tc>
                <a:tc>
                  <a:txBody>
                    <a:bodyPr/>
                    <a:lstStyle/>
                    <a:p>
                      <a:pPr algn="l"/>
                      <a:r>
                        <a:rPr lang="en-US" sz="1200" b="0" i="0" dirty="0">
                          <a:solidFill>
                            <a:schemeClr val="dk1"/>
                          </a:solidFill>
                          <a:effectLst/>
                          <a:latin typeface="Times New Roman" panose="02020603050405020304" pitchFamily="18" charset="0"/>
                          <a:ea typeface="+mn-ea"/>
                          <a:cs typeface="Times New Roman" panose="02020603050405020304" pitchFamily="18" charset="0"/>
                        </a:rPr>
                        <a:t>The proposed Placement Management System comprises two modules: Student and Admin, streamlining tasks efficiently and cost-effectively. It enhances data security, accuracy, and reduces paperwork, ensuring only eligible students get opportunities. The admin module provides priority access for reviewing, sorting, and deleting data. This system centralizes notices, validates academic details, simplifies information retrieval, and offers automated calculators for accuracy.</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b="0" i="0" dirty="0">
                          <a:solidFill>
                            <a:schemeClr val="dk1"/>
                          </a:solidFill>
                          <a:effectLst/>
                          <a:latin typeface="Times New Roman" panose="02020603050405020304" pitchFamily="18" charset="0"/>
                          <a:ea typeface="+mn-ea"/>
                          <a:cs typeface="Times New Roman" panose="02020603050405020304" pitchFamily="18" charset="0"/>
                        </a:rPr>
                        <a:t>The proposed system offers efficient and cost-effective placement management, ensuring data security, accuracy, and reduced paperwork. It empowers placement officers, centralizes notices, and integrates with the exam cell for streamlined academic validation, providing a modern solution to enhance the placement process.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1073428">
                <a:tc>
                  <a:txBody>
                    <a:bodyPr/>
                    <a:lstStyle/>
                    <a:p>
                      <a:r>
                        <a:rPr lang="en-US" dirty="0"/>
                        <a:t>2</a:t>
                      </a:r>
                      <a:endParaRPr lang="en-IN" dirty="0"/>
                    </a:p>
                  </a:txBody>
                  <a:tcPr/>
                </a:tc>
                <a:tc>
                  <a:txBody>
                    <a:bodyPr/>
                    <a:lstStyle/>
                    <a:p>
                      <a:pPr algn="l"/>
                      <a:r>
                        <a:rPr lang="en-IN" sz="1200" dirty="0" err="1">
                          <a:latin typeface="Times New Roman" panose="02020603050405020304" pitchFamily="18" charset="0"/>
                          <a:cs typeface="Times New Roman" panose="02020603050405020304" pitchFamily="18" charset="0"/>
                        </a:rPr>
                        <a:t>Praseetha</a:t>
                      </a:r>
                      <a:r>
                        <a:rPr lang="en-IN" sz="1200" dirty="0">
                          <a:latin typeface="Times New Roman" panose="02020603050405020304" pitchFamily="18" charset="0"/>
                          <a:cs typeface="Times New Roman" panose="02020603050405020304" pitchFamily="18" charset="0"/>
                        </a:rPr>
                        <a:t> V.M, IJISRT(</a:t>
                      </a:r>
                      <a:r>
                        <a:rPr lang="en-US" sz="1200" dirty="0">
                          <a:latin typeface="Times New Roman" panose="02020603050405020304" pitchFamily="18" charset="0"/>
                          <a:cs typeface="Times New Roman" panose="02020603050405020304" pitchFamily="18" charset="0"/>
                        </a:rPr>
                        <a:t>International Journal of Innovative Science and Research Technology), 2020.</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The current manual process of collecting student information for placements is time-consuming and labor-intensive. To address this, we propose the development of a web-based Placement Management System, aiming to streamline operations, enhance data security, and save time for placement officers and faculty.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Placement Management System for Campus Recruitment</a:t>
                      </a:r>
                    </a:p>
                  </a:txBody>
                  <a:tcPr/>
                </a:tc>
                <a:tc>
                  <a:txBody>
                    <a:bodyPr/>
                    <a:lstStyle/>
                    <a:p>
                      <a:r>
                        <a:rPr lang="en-US" sz="1200" dirty="0">
                          <a:latin typeface="Times New Roman" panose="02020603050405020304" pitchFamily="18" charset="0"/>
                          <a:cs typeface="Times New Roman" panose="02020603050405020304" pitchFamily="18" charset="0"/>
                        </a:rPr>
                        <a:t>The proposed web-based placement management system streamlines data collection and management, reducing manual effort and time consumption for colleges. It employs Laravel framework with MVT pattern, offering different account types for users, utilizing MySQL for database management, and incorporating a machine learning application for predicting placement probabilities based on various factors.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This web-based placement management system streamlines data collection and management, reducing manual effort and time consumption for colleges. The incorporation of a machine learning application for placement prediction based on various student attributes enhances placement outcomes.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39795705"/>
              </p:ext>
            </p:extLst>
          </p:nvPr>
        </p:nvGraphicFramePr>
        <p:xfrm>
          <a:off x="76200" y="381000"/>
          <a:ext cx="8991600" cy="650748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432745929"/>
                    </a:ext>
                  </a:extLst>
                </a:gridCol>
                <a:gridCol w="1175521">
                  <a:extLst>
                    <a:ext uri="{9D8B030D-6E8A-4147-A177-3AD203B41FA5}">
                      <a16:colId xmlns:a16="http://schemas.microsoft.com/office/drawing/2014/main" val="1998233565"/>
                    </a:ext>
                  </a:extLst>
                </a:gridCol>
                <a:gridCol w="1643879">
                  <a:extLst>
                    <a:ext uri="{9D8B030D-6E8A-4147-A177-3AD203B41FA5}">
                      <a16:colId xmlns:a16="http://schemas.microsoft.com/office/drawing/2014/main" val="3760181125"/>
                    </a:ext>
                  </a:extLst>
                </a:gridCol>
                <a:gridCol w="1295400">
                  <a:extLst>
                    <a:ext uri="{9D8B030D-6E8A-4147-A177-3AD203B41FA5}">
                      <a16:colId xmlns:a16="http://schemas.microsoft.com/office/drawing/2014/main" val="1470764825"/>
                    </a:ext>
                  </a:extLst>
                </a:gridCol>
                <a:gridCol w="2286000">
                  <a:extLst>
                    <a:ext uri="{9D8B030D-6E8A-4147-A177-3AD203B41FA5}">
                      <a16:colId xmlns:a16="http://schemas.microsoft.com/office/drawing/2014/main" val="3423994347"/>
                    </a:ext>
                  </a:extLst>
                </a:gridCol>
                <a:gridCol w="2057400">
                  <a:extLst>
                    <a:ext uri="{9D8B030D-6E8A-4147-A177-3AD203B41FA5}">
                      <a16:colId xmlns:a16="http://schemas.microsoft.com/office/drawing/2014/main" val="635663868"/>
                    </a:ext>
                  </a:extLst>
                </a:gridCol>
              </a:tblGrid>
              <a:tr h="838200">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022713">
                <a:tc>
                  <a:txBody>
                    <a:bodyPr/>
                    <a:lstStyle/>
                    <a:p>
                      <a:r>
                        <a:rPr lang="en-US" dirty="0"/>
                        <a:t>3</a:t>
                      </a:r>
                      <a:endParaRPr lang="en-IN" dirty="0"/>
                    </a:p>
                  </a:txBody>
                  <a:tcPr/>
                </a:tc>
                <a:tc>
                  <a:txBody>
                    <a:bodyPr/>
                    <a:lstStyle/>
                    <a:p>
                      <a:r>
                        <a:rPr lang="en-IN" sz="1200" dirty="0">
                          <a:latin typeface="Times New Roman" panose="02020603050405020304" pitchFamily="18" charset="0"/>
                          <a:cs typeface="Times New Roman" panose="02020603050405020304" pitchFamily="18" charset="0"/>
                        </a:rPr>
                        <a:t>Prof. Aishwarya </a:t>
                      </a:r>
                      <a:r>
                        <a:rPr lang="en-IN" sz="1200" dirty="0" err="1">
                          <a:latin typeface="Times New Roman" panose="02020603050405020304" pitchFamily="18" charset="0"/>
                          <a:cs typeface="Times New Roman" panose="02020603050405020304" pitchFamily="18" charset="0"/>
                        </a:rPr>
                        <a:t>Sedamkar</a:t>
                      </a:r>
                      <a:r>
                        <a:rPr lang="en-IN"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International Research Journal of Engineering and Technology (IRJET), 2022.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The manual nature of placement processes in education institutions necessitates a shift towards an optimized, secure, and web-based system. This project aims to streamline placement activities through a one-time registration enabled system.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Placement </a:t>
                      </a:r>
                      <a:r>
                        <a:rPr lang="en-IN" sz="1200">
                          <a:latin typeface="Times New Roman" panose="02020603050405020304" pitchFamily="18" charset="0"/>
                          <a:cs typeface="Times New Roman" panose="02020603050405020304" pitchFamily="18" charset="0"/>
                        </a:rPr>
                        <a:t>Management System</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The project involves comprehensive data management for students and companies, encompassing academic, personal, and company profile details. The development process included thorough research, planning, coding, design, and rigorous testing, culminating in the creation of an efficient Placement Management System website.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The system encompasses thorough research, planning, and development stages, emphasizing both student and company data management. The inclusion of extensive testing ensures a robust and beneficial Placement Management System, poised to serve as a valuable tool for companies and students alike.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1129393">
                <a:tc>
                  <a:txBody>
                    <a:bodyPr/>
                    <a:lstStyle/>
                    <a:p>
                      <a:r>
                        <a:rPr lang="en-US" dirty="0"/>
                        <a:t>4</a:t>
                      </a:r>
                      <a:endParaRPr lang="en-IN" dirty="0"/>
                    </a:p>
                  </a:txBody>
                  <a:tcPr/>
                </a:tc>
                <a:tc>
                  <a:txBody>
                    <a:bodyPr/>
                    <a:lstStyle/>
                    <a:p>
                      <a:r>
                        <a:rPr lang="en-IN" sz="1200" dirty="0">
                          <a:latin typeface="Times New Roman" panose="02020603050405020304" pitchFamily="18" charset="0"/>
                          <a:cs typeface="Times New Roman" panose="02020603050405020304" pitchFamily="18" charset="0"/>
                        </a:rPr>
                        <a:t>Prof. </a:t>
                      </a:r>
                      <a:r>
                        <a:rPr lang="en-IN" sz="1200" dirty="0" err="1">
                          <a:latin typeface="Times New Roman" panose="02020603050405020304" pitchFamily="18" charset="0"/>
                          <a:cs typeface="Times New Roman" panose="02020603050405020304" pitchFamily="18" charset="0"/>
                        </a:rPr>
                        <a:t>Shiburaj</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Pappu</a:t>
                      </a:r>
                      <a:r>
                        <a:rPr lang="en-IN" sz="1200" dirty="0">
                          <a:latin typeface="Times New Roman" panose="02020603050405020304" pitchFamily="18" charset="0"/>
                          <a:cs typeface="Times New Roman" panose="02020603050405020304" pitchFamily="18" charset="0"/>
                        </a:rPr>
                        <a:t>, International Journal of Creative Research Thoughts (IJCRT), 2020.</a:t>
                      </a:r>
                    </a:p>
                  </a:txBody>
                  <a:tcPr/>
                </a:tc>
                <a:tc>
                  <a:txBody>
                    <a:bodyPr/>
                    <a:lstStyle/>
                    <a:p>
                      <a:r>
                        <a:rPr lang="en-US" sz="1200" dirty="0">
                          <a:latin typeface="Times New Roman" panose="02020603050405020304" pitchFamily="18" charset="0"/>
                          <a:cs typeface="Times New Roman" panose="02020603050405020304" pitchFamily="18" charset="0"/>
                        </a:rPr>
                        <a:t>The traditional college placement system lacks efficiency, leading to issues like incomplete information and security concerns for both students and TPO. This paper proposes a technology-driven Placement Management System within the College Management System, ensuring seamless registration, company application, and timely updates for improved placement processes.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College Placement Management System</a:t>
                      </a:r>
                    </a:p>
                  </a:txBody>
                  <a:tcPr/>
                </a:tc>
                <a:tc>
                  <a:txBody>
                    <a:bodyPr/>
                    <a:lstStyle/>
                    <a:p>
                      <a:r>
                        <a:rPr lang="en-US" sz="1200" dirty="0">
                          <a:latin typeface="Times New Roman" panose="02020603050405020304" pitchFamily="18" charset="0"/>
                          <a:cs typeface="Times New Roman" panose="02020603050405020304" pitchFamily="18" charset="0"/>
                        </a:rPr>
                        <a:t>The system features three main modules: Admin, Test Taker, and CV/Resume Creation. Admin has functions including login, creating test takers, setting up tests, and viewing results. Test takers can log in, take aptitude tests, view their scores, and generate customized CVs via a provided form.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The system's modular structure, encompassing Admin and Test Taker roles, ensures efficient access and management. It provides a streamlined process for test creation, taking, and result viewing, enhancing both administrative and student user experiences. Additionally, the feature enabling automatic CV creation adds valuable functionality.</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76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304800" y="502175"/>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355D76C5-DC7B-2198-ADA2-DFB8E650A4B1}"/>
              </a:ext>
            </a:extLst>
          </p:cNvPr>
          <p:cNvSpPr txBox="1"/>
          <p:nvPr/>
        </p:nvSpPr>
        <p:spPr>
          <a:xfrm>
            <a:off x="381420" y="671691"/>
            <a:ext cx="8381160" cy="6186309"/>
          </a:xfrm>
          <a:prstGeom prst="rect">
            <a:avLst/>
          </a:prstGeom>
          <a:noFill/>
        </p:spPr>
        <p:txBody>
          <a:bodyPr wrap="square" rtlCol="0">
            <a:spAutoFit/>
          </a:bodyPr>
          <a:lstStyle/>
          <a:p>
            <a:r>
              <a:rPr lang="en-US" b="1" dirty="0"/>
              <a:t>1.</a:t>
            </a:r>
            <a:r>
              <a:rPr lang="en-IN" b="1" dirty="0"/>
              <a:t> PLACEMENT MANAGEMENT SYSTEM:</a:t>
            </a:r>
            <a:endParaRPr lang="en-US" b="1" dirty="0"/>
          </a:p>
          <a:p>
            <a:pPr algn="just"/>
            <a:r>
              <a:rPr lang="en-US" dirty="0">
                <a:latin typeface="Times New Roman" panose="02020603050405020304" pitchFamily="18" charset="0"/>
                <a:cs typeface="Times New Roman" panose="02020603050405020304" pitchFamily="18" charset="0"/>
              </a:rPr>
              <a:t>	The proposed system is a Placement Management System comprising two pivotal modules: Student and Admin. This system addresses the limitations of the existing framework by offering enhanced efficiency and cost-effectiveness. Student data is securely maintained in a database, ensuring information accuracy, reducing paperwork, and saving time. It also guarantees that only eligible students are granted placement opportunities. Additionally, the system facilitates streamlined data flow, simplifies report generation, and reduces spatial requirements. The Admin module, serving as the master user, enjoys top priority. It empowers the placement officer to comprehensively review, sort, and manage data based on percentage criteria, effectively optimizing the placement process.</a:t>
            </a:r>
            <a:r>
              <a:rPr lang="en-US" dirty="0"/>
              <a:t> </a:t>
            </a:r>
          </a:p>
          <a:p>
            <a:pPr algn="just"/>
            <a:endParaRPr lang="en-US" dirty="0"/>
          </a:p>
          <a:p>
            <a:pPr algn="just"/>
            <a:r>
              <a:rPr lang="en-US" b="1" dirty="0"/>
              <a:t>2.</a:t>
            </a:r>
            <a:r>
              <a:rPr lang="en-IN" b="1" dirty="0"/>
              <a:t> Placement Management System for Campus Recruitment</a:t>
            </a:r>
            <a:r>
              <a:rPr lang="en-US" b="1" dirty="0"/>
              <a:t>:</a:t>
            </a:r>
          </a:p>
          <a:p>
            <a:pPr algn="just"/>
            <a:r>
              <a:rPr lang="en-US" dirty="0"/>
              <a:t>	</a:t>
            </a:r>
            <a:r>
              <a:rPr lang="en-US" dirty="0">
                <a:latin typeface="Times New Roman" panose="02020603050405020304" pitchFamily="18" charset="0"/>
                <a:cs typeface="Times New Roman" panose="02020603050405020304" pitchFamily="18" charset="0"/>
              </a:rPr>
              <a:t>The web-based placement management system streamlines the time-consuming process of manual data collection in colleges. Developed on the Laravel framework, it offers secure access for different users - Principal, HOD, placement officers, coordinators, and students. MySQL database management enables efficient sorting of student data based on company-specific eligibility criteria. Eligible candidates receive email notifications with links to confirm their interest in attending specific drives or tests. The system's standout feature is a machine learning application that predicts a student's placement probabilities in various companies based on departmental history, skills, marks, and other relevant data, revolutionizing the placement process.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465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92459"/>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374350" y="572616"/>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355D76C5-DC7B-2198-ADA2-DFB8E650A4B1}"/>
              </a:ext>
            </a:extLst>
          </p:cNvPr>
          <p:cNvSpPr txBox="1"/>
          <p:nvPr/>
        </p:nvSpPr>
        <p:spPr>
          <a:xfrm>
            <a:off x="381420" y="685200"/>
            <a:ext cx="8381160" cy="5909310"/>
          </a:xfrm>
          <a:prstGeom prst="rect">
            <a:avLst/>
          </a:prstGeom>
          <a:noFill/>
        </p:spPr>
        <p:txBody>
          <a:bodyPr wrap="square" rtlCol="0">
            <a:spAutoFit/>
          </a:bodyPr>
          <a:lstStyle/>
          <a:p>
            <a:r>
              <a:rPr lang="en-US" b="1" dirty="0"/>
              <a:t>3.</a:t>
            </a:r>
            <a:r>
              <a:rPr lang="en-IN" b="1" dirty="0"/>
              <a:t> PLACEMENT MANAGEMENT SYSTEM:</a:t>
            </a:r>
            <a:endParaRPr lang="en-US" b="1" dirty="0"/>
          </a:p>
          <a:p>
            <a:pPr algn="just"/>
            <a:r>
              <a:rPr lang="en-US" dirty="0">
                <a:latin typeface="Times New Roman" panose="02020603050405020304" pitchFamily="18" charset="0"/>
                <a:cs typeface="Times New Roman" panose="02020603050405020304" pitchFamily="18" charset="0"/>
              </a:rPr>
              <a:t>	The Placement Management System serves students and companies, handling comprehensive records and company profiles. After research and planning, we initiated coding, testing, and implementation. This user-friendly website streamlines placement processes, ensuring efficiency and accuracy. The system efficiently manages a wealth of information, encompassing academic records and personal details of students, as well as vital company data like eligibility criteria and offered facilities. Through in-depth discussions and extensive research, we meticulously outlined project goals and requirements, informed by a thorough examination of existing systems. This groundwork laid the foundation for a well-structured and effective system. As we delved into the planning phase, our focus also extended to detailed software design and technical diagram creation, ensuring a robust framework.</a:t>
            </a:r>
          </a:p>
          <a:p>
            <a:pPr algn="just"/>
            <a:endParaRPr lang="en-US" dirty="0"/>
          </a:p>
          <a:p>
            <a:pPr algn="just"/>
            <a:r>
              <a:rPr lang="en-US" b="1" dirty="0"/>
              <a:t>4.</a:t>
            </a:r>
            <a:r>
              <a:rPr lang="en-IN" b="1" dirty="0"/>
              <a:t>COLLEGE PLACEMENT MANAGEMENT SYSTEM</a:t>
            </a:r>
            <a:r>
              <a:rPr lang="en-US" dirty="0"/>
              <a:t>	</a:t>
            </a:r>
          </a:p>
          <a:p>
            <a:pPr algn="just"/>
            <a:r>
              <a:rPr lang="en-US" dirty="0">
                <a:latin typeface="Times New Roman" panose="02020603050405020304" pitchFamily="18" charset="0"/>
                <a:cs typeface="Times New Roman" panose="02020603050405020304" pitchFamily="18" charset="0"/>
              </a:rPr>
              <a:t>	The proposed technology introduces a swift and efficient Placement Management System within colleges, departing from the limitations of the conventional approach. To overcome drawbacks like inadequate information, security concerns, and manual work inefficiencies, the system seamlessly integrates with the College Management System (</a:t>
            </a:r>
            <a:r>
              <a:rPr lang="en-US" dirty="0" err="1">
                <a:latin typeface="Times New Roman" panose="02020603050405020304" pitchFamily="18" charset="0"/>
                <a:cs typeface="Times New Roman" panose="02020603050405020304" pitchFamily="18" charset="0"/>
              </a:rPr>
              <a:t>CMSys</a:t>
            </a:r>
            <a:r>
              <a:rPr lang="en-US" dirty="0">
                <a:latin typeface="Times New Roman" panose="02020603050405020304" pitchFamily="18" charset="0"/>
                <a:cs typeface="Times New Roman" panose="02020603050405020304" pitchFamily="18" charset="0"/>
              </a:rPr>
              <a:t>). This provides a user-friendly platform for students to register and apply for preferred companies, receiving timely updates from the college's Training and Placement Officer (TPO).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807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657203"/>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63485" y="133983"/>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2" name="TextBox 1">
            <a:extLst>
              <a:ext uri="{FF2B5EF4-FFF2-40B4-BE49-F238E27FC236}">
                <a16:creationId xmlns:a16="http://schemas.microsoft.com/office/drawing/2014/main" id="{1AC92C4D-88D2-61CA-6C85-5EC54EE60333}"/>
              </a:ext>
            </a:extLst>
          </p:cNvPr>
          <p:cNvSpPr txBox="1"/>
          <p:nvPr/>
        </p:nvSpPr>
        <p:spPr>
          <a:xfrm>
            <a:off x="457200" y="732803"/>
            <a:ext cx="7924800" cy="6463308"/>
          </a:xfrm>
          <a:prstGeom prst="rect">
            <a:avLst/>
          </a:prstGeom>
          <a:noFill/>
        </p:spPr>
        <p:txBody>
          <a:bodyPr wrap="square" rtlCol="0">
            <a:spAutoFit/>
          </a:bodyPr>
          <a:lstStyle/>
          <a:p>
            <a:pPr marL="342900" lvl="0"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rPr>
              <a:t>The Placement Management System for Campus Recruitment manages placements with maintaining student information and placement cell related information, but it does not maintain students resumes and certifications they are done.</a:t>
            </a:r>
          </a:p>
          <a:p>
            <a:pPr marL="342900" lvl="0"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rPr>
              <a:t>Automation is key, featuring modules like Resume Generation and Aptitude tests. Future plans include direct communication with employers, E-interviews for high-scoring candidates, and offer letter issuance through the website, alongside alumni involvement in placement support.</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rPr>
              <a:t>The Placement Management System maintains student information and receives applications from students, but not specify the approval status to the students.</a:t>
            </a:r>
          </a:p>
          <a:p>
            <a:pPr marL="342900" lvl="0"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rPr>
              <a:t>The project aims to streamline student information management for efficient placement activities. The existing manual system is time-consuming and poses challenges for data upkeep. The proposed system will simplify data retrieval and updates, reducing the workload for placement coordinators. </a:t>
            </a:r>
            <a:endParaRPr lang="en-IN" sz="1800" dirty="0">
              <a:effectLst/>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Box 1">
            <a:extLst>
              <a:ext uri="{FF2B5EF4-FFF2-40B4-BE49-F238E27FC236}">
                <a16:creationId xmlns:a16="http://schemas.microsoft.com/office/drawing/2014/main" id="{EC1EFD36-C993-0332-AD4A-D2A0A1E2745B}"/>
              </a:ext>
            </a:extLst>
          </p:cNvPr>
          <p:cNvSpPr txBox="1"/>
          <p:nvPr/>
        </p:nvSpPr>
        <p:spPr>
          <a:xfrm>
            <a:off x="457200" y="1524000"/>
            <a:ext cx="8381160" cy="923330"/>
          </a:xfrm>
          <a:prstGeom prst="rect">
            <a:avLst/>
          </a:prstGeom>
          <a:noFill/>
        </p:spPr>
        <p:txBody>
          <a:bodyPr wrap="square" rtlCol="0">
            <a:spAutoFit/>
          </a:bodyPr>
          <a:lstStyle/>
          <a:p>
            <a:pPr algn="just"/>
            <a:r>
              <a:rPr lang="en-US" dirty="0"/>
              <a:t>	</a:t>
            </a:r>
            <a:r>
              <a:rPr lang="en-US" dirty="0">
                <a:latin typeface="Times New Roman" panose="02020603050405020304" pitchFamily="18" charset="0"/>
                <a:cs typeface="Times New Roman" panose="02020603050405020304" pitchFamily="18" charset="0"/>
              </a:rPr>
              <a:t>Overall, the existing systems provide an unique way for managing placements in each academic institution. They overcome the challenges faced by the college placement </a:t>
            </a:r>
            <a:r>
              <a:rPr lang="en-US">
                <a:latin typeface="Times New Roman" panose="02020603050405020304" pitchFamily="18" charset="0"/>
                <a:cs typeface="Times New Roman" panose="02020603050405020304" pitchFamily="18" charset="0"/>
              </a:rPr>
              <a:t>cells while </a:t>
            </a:r>
            <a:r>
              <a:rPr lang="en-US" dirty="0">
                <a:latin typeface="Times New Roman" panose="02020603050405020304" pitchFamily="18" charset="0"/>
                <a:cs typeface="Times New Roman" panose="02020603050405020304" pitchFamily="18" charset="0"/>
              </a:rPr>
              <a:t>managing </a:t>
            </a:r>
            <a:r>
              <a:rPr lang="en-US">
                <a:latin typeface="Times New Roman" panose="02020603050405020304" pitchFamily="18" charset="0"/>
                <a:cs typeface="Times New Roman" panose="02020603050405020304" pitchFamily="18" charset="0"/>
              </a:rPr>
              <a:t>manually. </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657612"/>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225512" y="108791"/>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a:extLst>
              <a:ext uri="{FF2B5EF4-FFF2-40B4-BE49-F238E27FC236}">
                <a16:creationId xmlns:a16="http://schemas.microsoft.com/office/drawing/2014/main" id="{93C9979D-4627-6244-3869-74DFE0ECBACC}"/>
              </a:ext>
            </a:extLst>
          </p:cNvPr>
          <p:cNvSpPr txBox="1"/>
          <p:nvPr/>
        </p:nvSpPr>
        <p:spPr>
          <a:xfrm>
            <a:off x="-76200" y="838200"/>
            <a:ext cx="8228760" cy="5790303"/>
          </a:xfrm>
          <a:prstGeom prst="rect">
            <a:avLst/>
          </a:prstGeom>
          <a:noFill/>
        </p:spPr>
        <p:txBody>
          <a:bodyPr wrap="square" rtlCol="0">
            <a:spAutoFit/>
          </a:bodyPr>
          <a:lstStyle/>
          <a:p>
            <a:pPr marL="800735" indent="-350520" algn="just">
              <a:lnSpc>
                <a:spcPct val="150000"/>
              </a:lnSpc>
              <a:spcBef>
                <a:spcPts val="935"/>
              </a:spcBef>
              <a:spcAft>
                <a:spcPts val="0"/>
              </a:spcAft>
            </a:pPr>
            <a:r>
              <a:rPr lang="en-IN" sz="1800" spc="5" dirty="0">
                <a:effectLst/>
                <a:latin typeface="Times New Roman" panose="02020603050405020304" pitchFamily="18" charset="0"/>
                <a:ea typeface="Times New Roman" panose="02020603050405020304" pitchFamily="18" charset="0"/>
              </a:rPr>
              <a:t>[1]. Santhosh Kumar H, “Online Training and Placement Management system” International Journal of Engineering Research Technology (IJERT),ICACT-2016 Conference Proceedings.</a:t>
            </a:r>
            <a:endParaRPr lang="en-IN" sz="1800" dirty="0">
              <a:effectLst/>
              <a:latin typeface="Times New Roman" panose="02020603050405020304" pitchFamily="18" charset="0"/>
              <a:ea typeface="Times New Roman" panose="02020603050405020304" pitchFamily="18" charset="0"/>
            </a:endParaRPr>
          </a:p>
          <a:p>
            <a:pPr marL="800735" indent="-350520" algn="just">
              <a:lnSpc>
                <a:spcPct val="150000"/>
              </a:lnSpc>
              <a:spcBef>
                <a:spcPts val="935"/>
              </a:spcBef>
              <a:spcAft>
                <a:spcPts val="0"/>
              </a:spcAft>
            </a:pPr>
            <a:r>
              <a:rPr lang="en-IN" sz="1800" spc="5" dirty="0">
                <a:effectLst/>
                <a:latin typeface="Times New Roman" panose="02020603050405020304" pitchFamily="18" charset="0"/>
                <a:ea typeface="Times New Roman" panose="02020603050405020304" pitchFamily="18" charset="0"/>
              </a:rPr>
              <a:t>[2]. Mythili M, Aishwarya R, </a:t>
            </a:r>
            <a:r>
              <a:rPr lang="en-IN" sz="1800" spc="5" dirty="0" err="1">
                <a:effectLst/>
                <a:latin typeface="Times New Roman" panose="02020603050405020304" pitchFamily="18" charset="0"/>
                <a:ea typeface="Times New Roman" panose="02020603050405020304" pitchFamily="18" charset="0"/>
              </a:rPr>
              <a:t>Shenbagam</a:t>
            </a:r>
            <a:r>
              <a:rPr lang="en-IN" sz="1800" spc="5" dirty="0">
                <a:effectLst/>
                <a:latin typeface="Times New Roman" panose="02020603050405020304" pitchFamily="18" charset="0"/>
                <a:ea typeface="Times New Roman" panose="02020603050405020304" pitchFamily="18" charset="0"/>
              </a:rPr>
              <a:t> P, </a:t>
            </a:r>
            <a:r>
              <a:rPr lang="en-IN" sz="1800" spc="5" dirty="0" err="1">
                <a:effectLst/>
                <a:latin typeface="Times New Roman" panose="02020603050405020304" pitchFamily="18" charset="0"/>
                <a:ea typeface="Times New Roman" panose="02020603050405020304" pitchFamily="18" charset="0"/>
              </a:rPr>
              <a:t>Sandhiya</a:t>
            </a:r>
            <a:r>
              <a:rPr lang="en-IN" sz="1800" spc="5" dirty="0">
                <a:effectLst/>
                <a:latin typeface="Times New Roman" panose="02020603050405020304" pitchFamily="18" charset="0"/>
                <a:ea typeface="Times New Roman" panose="02020603050405020304" pitchFamily="18" charset="0"/>
              </a:rPr>
              <a:t> C,” E Placement Management”, International Journal of Pure and Applied Mathematics (IJPAM), Volume 119 No. 10 2018,1823-1834.</a:t>
            </a:r>
            <a:endParaRPr lang="en-IN" sz="1800" dirty="0">
              <a:effectLst/>
              <a:latin typeface="Times New Roman" panose="02020603050405020304" pitchFamily="18" charset="0"/>
              <a:ea typeface="Times New Roman" panose="02020603050405020304" pitchFamily="18" charset="0"/>
            </a:endParaRPr>
          </a:p>
          <a:p>
            <a:pPr marL="800735" indent="-350520" algn="just">
              <a:lnSpc>
                <a:spcPct val="150000"/>
              </a:lnSpc>
              <a:spcBef>
                <a:spcPts val="935"/>
              </a:spcBef>
              <a:spcAft>
                <a:spcPts val="0"/>
              </a:spcAft>
            </a:pPr>
            <a:r>
              <a:rPr lang="en-IN" sz="1800" spc="5" dirty="0">
                <a:effectLst/>
                <a:latin typeface="Times New Roman" panose="02020603050405020304" pitchFamily="18" charset="0"/>
                <a:ea typeface="Times New Roman" panose="02020603050405020304" pitchFamily="18" charset="0"/>
              </a:rPr>
              <a:t>[3]. Rajnesh Tripathi, </a:t>
            </a:r>
            <a:r>
              <a:rPr lang="en-IN" sz="1800" spc="5" dirty="0" err="1">
                <a:effectLst/>
                <a:latin typeface="Times New Roman" panose="02020603050405020304" pitchFamily="18" charset="0"/>
                <a:ea typeface="Times New Roman" panose="02020603050405020304" pitchFamily="18" charset="0"/>
              </a:rPr>
              <a:t>Raghvendra</a:t>
            </a:r>
            <a:r>
              <a:rPr lang="en-IN" sz="1800" spc="5" dirty="0">
                <a:effectLst/>
                <a:latin typeface="Times New Roman" panose="02020603050405020304" pitchFamily="18" charset="0"/>
                <a:ea typeface="Times New Roman" panose="02020603050405020304" pitchFamily="18" charset="0"/>
              </a:rPr>
              <a:t> Singh, </a:t>
            </a:r>
            <a:r>
              <a:rPr lang="en-IN" sz="1800" spc="5" dirty="0" err="1">
                <a:effectLst/>
                <a:latin typeface="Times New Roman" panose="02020603050405020304" pitchFamily="18" charset="0"/>
                <a:ea typeface="Times New Roman" panose="02020603050405020304" pitchFamily="18" charset="0"/>
              </a:rPr>
              <a:t>Jaweria</a:t>
            </a:r>
            <a:r>
              <a:rPr lang="en-IN" sz="1800" spc="5" dirty="0">
                <a:effectLst/>
                <a:latin typeface="Times New Roman" panose="02020603050405020304" pitchFamily="18" charset="0"/>
                <a:ea typeface="Times New Roman" panose="02020603050405020304" pitchFamily="18" charset="0"/>
              </a:rPr>
              <a:t> Usmani, “Campus Recruitment and Placement System”, International Conference on Recent Innovations in Science and Engineering (</a:t>
            </a:r>
            <a:r>
              <a:rPr lang="en-IN" sz="1800" spc="5" dirty="0" err="1">
                <a:effectLst/>
                <a:latin typeface="Times New Roman" panose="02020603050405020304" pitchFamily="18" charset="0"/>
                <a:ea typeface="Times New Roman" panose="02020603050405020304" pitchFamily="18" charset="0"/>
              </a:rPr>
              <a:t>Icrise</a:t>
            </a:r>
            <a:r>
              <a:rPr lang="en-IN" sz="1800" spc="5" dirty="0">
                <a:effectLst/>
                <a:latin typeface="Times New Roman" panose="02020603050405020304" pitchFamily="18" charset="0"/>
                <a:ea typeface="Times New Roman" panose="02020603050405020304" pitchFamily="18" charset="0"/>
              </a:rPr>
              <a:t> -18), April, 2018.</a:t>
            </a:r>
            <a:endParaRPr lang="en-IN" sz="1800" dirty="0">
              <a:effectLst/>
              <a:latin typeface="Times New Roman" panose="02020603050405020304" pitchFamily="18" charset="0"/>
              <a:ea typeface="Times New Roman" panose="02020603050405020304" pitchFamily="18" charset="0"/>
            </a:endParaRPr>
          </a:p>
          <a:p>
            <a:pPr marL="800735" indent="-350520" algn="just">
              <a:lnSpc>
                <a:spcPct val="150000"/>
              </a:lnSpc>
              <a:spcBef>
                <a:spcPts val="935"/>
              </a:spcBef>
              <a:spcAft>
                <a:spcPts val="0"/>
              </a:spcAft>
            </a:pPr>
            <a:r>
              <a:rPr lang="en-IN" sz="1800" spc="5" dirty="0">
                <a:effectLst/>
                <a:latin typeface="Times New Roman" panose="02020603050405020304" pitchFamily="18" charset="0"/>
                <a:ea typeface="Times New Roman" panose="02020603050405020304" pitchFamily="18" charset="0"/>
              </a:rPr>
              <a:t>[4]   </a:t>
            </a:r>
            <a:r>
              <a:rPr lang="en-IN" sz="1800" spc="5" dirty="0" err="1">
                <a:effectLst/>
                <a:latin typeface="Times New Roman" panose="02020603050405020304" pitchFamily="18" charset="0"/>
                <a:ea typeface="Times New Roman" panose="02020603050405020304" pitchFamily="18" charset="0"/>
              </a:rPr>
              <a:t>Ajeena</a:t>
            </a:r>
            <a:r>
              <a:rPr lang="en-IN" sz="1800" spc="5" dirty="0">
                <a:effectLst/>
                <a:latin typeface="Times New Roman" panose="02020603050405020304" pitchFamily="18" charset="0"/>
                <a:ea typeface="Times New Roman" panose="02020603050405020304" pitchFamily="18" charset="0"/>
              </a:rPr>
              <a:t> Sunny1 </a:t>
            </a:r>
            <a:r>
              <a:rPr lang="en-IN" sz="1800" spc="5" dirty="0" err="1">
                <a:effectLst/>
                <a:latin typeface="Times New Roman" panose="02020603050405020304" pitchFamily="18" charset="0"/>
                <a:ea typeface="Times New Roman" panose="02020603050405020304" pitchFamily="18" charset="0"/>
              </a:rPr>
              <a:t>Aneena</a:t>
            </a:r>
            <a:r>
              <a:rPr lang="en-IN" sz="1800" spc="5" dirty="0">
                <a:effectLst/>
                <a:latin typeface="Times New Roman" panose="02020603050405020304" pitchFamily="18" charset="0"/>
                <a:ea typeface="Times New Roman" panose="02020603050405020304" pitchFamily="18" charset="0"/>
              </a:rPr>
              <a:t> Felix1 </a:t>
            </a:r>
            <a:r>
              <a:rPr lang="en-IN" sz="1800" spc="5" dirty="0" err="1">
                <a:effectLst/>
                <a:latin typeface="Times New Roman" panose="02020603050405020304" pitchFamily="18" charset="0"/>
                <a:ea typeface="Times New Roman" panose="02020603050405020304" pitchFamily="18" charset="0"/>
              </a:rPr>
              <a:t>Angelin</a:t>
            </a:r>
            <a:r>
              <a:rPr lang="en-IN" sz="1800" spc="5" dirty="0">
                <a:effectLst/>
                <a:latin typeface="Times New Roman" panose="02020603050405020304" pitchFamily="18" charset="0"/>
                <a:ea typeface="Times New Roman" panose="02020603050405020304" pitchFamily="18" charset="0"/>
              </a:rPr>
              <a:t> Saji1 Christina Sebastian1 </a:t>
            </a:r>
            <a:r>
              <a:rPr lang="en-IN" sz="1800" spc="5" dirty="0" err="1">
                <a:effectLst/>
                <a:latin typeface="Times New Roman" panose="02020603050405020304" pitchFamily="18" charset="0"/>
                <a:ea typeface="Times New Roman" panose="02020603050405020304" pitchFamily="18" charset="0"/>
              </a:rPr>
              <a:t>Praseetha</a:t>
            </a:r>
            <a:r>
              <a:rPr lang="en-IN" sz="1800" spc="5" dirty="0">
                <a:effectLst/>
                <a:latin typeface="Times New Roman" panose="02020603050405020304" pitchFamily="18" charset="0"/>
                <a:ea typeface="Times New Roman" panose="02020603050405020304" pitchFamily="18" charset="0"/>
              </a:rPr>
              <a:t> V.M2 1UG Student, Dept. of CSE, SJCET, </a:t>
            </a:r>
            <a:r>
              <a:rPr lang="en-IN" sz="1800" spc="5" dirty="0" err="1">
                <a:effectLst/>
                <a:latin typeface="Times New Roman" panose="02020603050405020304" pitchFamily="18" charset="0"/>
                <a:ea typeface="Times New Roman" panose="02020603050405020304" pitchFamily="18" charset="0"/>
              </a:rPr>
              <a:t>Palai</a:t>
            </a:r>
            <a:r>
              <a:rPr lang="en-IN" sz="1800" spc="5" dirty="0">
                <a:effectLst/>
                <a:latin typeface="Times New Roman" panose="02020603050405020304" pitchFamily="18" charset="0"/>
                <a:ea typeface="Times New Roman" panose="02020603050405020304" pitchFamily="18" charset="0"/>
              </a:rPr>
              <a:t>, Kerala, India, Associate Professor, Dept. of CSE, SJCET, </a:t>
            </a:r>
            <a:r>
              <a:rPr lang="en-IN" sz="1800" spc="5" dirty="0" err="1">
                <a:effectLst/>
                <a:latin typeface="Times New Roman" panose="02020603050405020304" pitchFamily="18" charset="0"/>
                <a:ea typeface="Times New Roman" panose="02020603050405020304" pitchFamily="18" charset="0"/>
              </a:rPr>
              <a:t>Palai</a:t>
            </a:r>
            <a:r>
              <a:rPr lang="en-IN" sz="1800" spc="5" dirty="0">
                <a:effectLst/>
                <a:latin typeface="Times New Roman" panose="02020603050405020304" pitchFamily="18" charset="0"/>
                <a:ea typeface="Times New Roman" panose="02020603050405020304" pitchFamily="18" charset="0"/>
              </a:rPr>
              <a:t>, Kerala, India. </a:t>
            </a:r>
            <a:r>
              <a:rPr lang="en-IN" sz="1800" u="sng" spc="5" dirty="0">
                <a:solidFill>
                  <a:srgbClr val="0000FF"/>
                </a:solidFill>
                <a:effectLst/>
                <a:latin typeface="Times New Roman" panose="02020603050405020304" pitchFamily="18" charset="0"/>
                <a:ea typeface="Times New Roman" panose="02020603050405020304" pitchFamily="18" charset="0"/>
                <a:hlinkClick r:id="rId2"/>
              </a:rPr>
              <a:t>https://ijisrt.com/assets/upload/files/IJISRT20MAY826.pdf</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5400" y="25146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08D92AD1-07F9-F43E-5065-F05F89A4BA23}"/>
              </a:ext>
            </a:extLst>
          </p:cNvPr>
          <p:cNvSpPr txBox="1"/>
          <p:nvPr/>
        </p:nvSpPr>
        <p:spPr>
          <a:xfrm>
            <a:off x="533400" y="1600200"/>
            <a:ext cx="8304960" cy="5055230"/>
          </a:xfrm>
          <a:prstGeom prst="rect">
            <a:avLst/>
          </a:prstGeom>
          <a:noFill/>
        </p:spPr>
        <p:txBody>
          <a:bodyPr wrap="square" rtlCol="0">
            <a:spAutoFit/>
          </a:bodyPr>
          <a:lstStyle/>
          <a:p>
            <a:pPr marL="6350" indent="-6350" algn="just">
              <a:lnSpc>
                <a:spcPct val="150000"/>
              </a:lnSpc>
              <a:spcBef>
                <a:spcPts val="900"/>
              </a:spcBef>
              <a:defRPr sz="2000">
                <a:latin typeface="Times New Roman"/>
                <a:ea typeface="Times New Roman"/>
                <a:cs typeface="Times New Roman"/>
                <a:sym typeface="Times New Roman"/>
              </a:defRPr>
            </a:pPr>
            <a:r>
              <a:rPr lang="en-US" sz="1800" dirty="0"/>
              <a:t>		The MERN Based Placement Management Portal is a web-based Placement Management System developed using the MERN Stack, designed to streamline and simplify the placement process for educational institutions. This indispensable tool enables the placement cell, students, and administrators by providing a centralized platform for efficient communication and data management. </a:t>
            </a:r>
          </a:p>
          <a:p>
            <a:pPr marL="6350" indent="-6350" algn="just">
              <a:lnSpc>
                <a:spcPct val="150000"/>
              </a:lnSpc>
              <a:spcBef>
                <a:spcPts val="900"/>
              </a:spcBef>
              <a:defRPr>
                <a:latin typeface="Times New Roman"/>
                <a:ea typeface="Times New Roman"/>
                <a:cs typeface="Times New Roman"/>
                <a:sym typeface="Times New Roman"/>
              </a:defRPr>
            </a:pPr>
            <a:r>
              <a:rPr lang="en-US" dirty="0"/>
              <a:t>		With the MERN Based Placement Management Portal, students can easily access and maintain their interest’s details, eliminating the need for manual paperwork and saving valuable time. Through the application, students can select companies based on their individual interests, skills, and qualifications. Along with these the student can submit their certifications. And the interesting fact about our Portal is it consists of DSA Tracker where the students can solve problems, and check their progress.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TextBox 1">
            <a:extLst>
              <a:ext uri="{FF2B5EF4-FFF2-40B4-BE49-F238E27FC236}">
                <a16:creationId xmlns:a16="http://schemas.microsoft.com/office/drawing/2014/main" id="{59ADF742-D089-ADF8-3E46-5CB314EA4508}"/>
              </a:ext>
            </a:extLst>
          </p:cNvPr>
          <p:cNvSpPr txBox="1"/>
          <p:nvPr/>
        </p:nvSpPr>
        <p:spPr>
          <a:xfrm>
            <a:off x="457200" y="1524000"/>
            <a:ext cx="8381160" cy="5355312"/>
          </a:xfrm>
          <a:prstGeom prst="rect">
            <a:avLst/>
          </a:prstGeom>
          <a:noFill/>
        </p:spPr>
        <p:txBody>
          <a:bodyPr wrap="square" rtlCol="0">
            <a:spAutoFit/>
          </a:bodyPr>
          <a:lstStyle/>
          <a:p>
            <a:pPr algn="just">
              <a:lnSpc>
                <a:spcPct val="150000"/>
              </a:lnSpc>
              <a:defRPr>
                <a:latin typeface="Times New Roman"/>
                <a:ea typeface="Times New Roman"/>
                <a:cs typeface="Times New Roman"/>
                <a:sym typeface="Times New Roman"/>
              </a:defRPr>
            </a:pPr>
            <a:r>
              <a:rPr lang="en-US" dirty="0"/>
              <a:t>	The MERN Based Placement Management Portal is a cutting-edge web application designed to revolutionize and optimize the placement process within educational institutions. Built upon the formidable MERN Stack, which comprises MongoDB, Express.js, React, and Node.js, this portal offers a comprehensive and centralized solution for streamlining communication and data management between placement cells, students, and administrators.</a:t>
            </a:r>
          </a:p>
          <a:p>
            <a:pPr algn="just">
              <a:lnSpc>
                <a:spcPct val="150000"/>
              </a:lnSpc>
              <a:defRPr>
                <a:latin typeface="Times New Roman"/>
                <a:ea typeface="Times New Roman"/>
                <a:cs typeface="Times New Roman"/>
                <a:sym typeface="Times New Roman"/>
              </a:defRPr>
            </a:pPr>
            <a:r>
              <a:rPr lang="en-US" dirty="0"/>
              <a:t>	In an era where efficiency and digitalization are most important, this portal is a game-changer. For students, it provides a user-friendly platform to manage their interests, certifications, and track their progress in solving problems via the integrated DSA Tracker. Furthermore, students can seamlessly browse and select companies that align with their individual interests, skills, and qualifications, making the job search process both personalized and efficient.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228600" y="358236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947C70E8-B07B-2256-23F9-E9A371ED860A}"/>
              </a:ext>
            </a:extLst>
          </p:cNvPr>
          <p:cNvSpPr txBox="1"/>
          <p:nvPr/>
        </p:nvSpPr>
        <p:spPr>
          <a:xfrm>
            <a:off x="457200" y="1447800"/>
            <a:ext cx="8381160" cy="161582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objective of a placement management system is to streamline the process of managing placements, internships, job opportunities and performance of students involved in the placement process within an organization or educational institution.</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10131</TotalTime>
  <Words>2321</Words>
  <Application>Microsoft Office PowerPoint</Application>
  <PresentationFormat>On-screen Show (4:3)</PresentationFormat>
  <Paragraphs>124</Paragraphs>
  <Slides>22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Bookman Old Style</vt:lpstr>
      <vt:lpstr>Calibri</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nandireddy srikanthreddy</cp:lastModifiedBy>
  <cp:revision>715</cp:revision>
  <dcterms:modified xsi:type="dcterms:W3CDTF">2023-11-01T07:21:55Z</dcterms:modified>
</cp:coreProperties>
</file>