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00" r:id="rId5"/>
    <p:sldId id="258" r:id="rId6"/>
    <p:sldId id="259" r:id="rId7"/>
    <p:sldId id="375" r:id="rId8"/>
    <p:sldId id="407" r:id="rId9"/>
    <p:sldId id="441" r:id="rId10"/>
    <p:sldId id="440" r:id="rId11"/>
    <p:sldId id="376" r:id="rId12"/>
    <p:sldId id="396" r:id="rId13"/>
    <p:sldId id="392" r:id="rId14"/>
    <p:sldId id="430" r:id="rId15"/>
    <p:sldId id="435" r:id="rId16"/>
    <p:sldId id="436" r:id="rId17"/>
    <p:sldId id="439" r:id="rId18"/>
    <p:sldId id="442" r:id="rId19"/>
    <p:sldId id="445" r:id="rId20"/>
    <p:sldId id="387" r:id="rId21"/>
    <p:sldId id="444" r:id="rId22"/>
    <p:sldId id="383" r:id="rId23"/>
    <p:sldId id="443"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extLst>
      <p:ext uri="{BB962C8B-B14F-4D97-AF65-F5344CB8AC3E}">
        <p14:creationId xmlns:p14="http://schemas.microsoft.com/office/powerpoint/2010/main" val="3838619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17</a:t>
            </a:fld>
            <a:endParaRPr/>
          </a:p>
        </p:txBody>
      </p:sp>
    </p:spTree>
    <p:extLst>
      <p:ext uri="{BB962C8B-B14F-4D97-AF65-F5344CB8AC3E}">
        <p14:creationId xmlns:p14="http://schemas.microsoft.com/office/powerpoint/2010/main" val="3286106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18</a:t>
            </a:fld>
            <a:endParaRPr/>
          </a:p>
        </p:txBody>
      </p:sp>
    </p:spTree>
    <p:extLst>
      <p:ext uri="{BB962C8B-B14F-4D97-AF65-F5344CB8AC3E}">
        <p14:creationId xmlns:p14="http://schemas.microsoft.com/office/powerpoint/2010/main" val="256368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19</a:t>
            </a:fld>
            <a:endParaRPr/>
          </a:p>
        </p:txBody>
      </p:sp>
    </p:spTree>
    <p:extLst>
      <p:ext uri="{BB962C8B-B14F-4D97-AF65-F5344CB8AC3E}">
        <p14:creationId xmlns:p14="http://schemas.microsoft.com/office/powerpoint/2010/main" val="1079491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9</a:t>
            </a:fld>
            <a:endParaRPr/>
          </a:p>
        </p:txBody>
      </p:sp>
    </p:spTree>
    <p:extLst>
      <p:ext uri="{BB962C8B-B14F-4D97-AF65-F5344CB8AC3E}">
        <p14:creationId xmlns:p14="http://schemas.microsoft.com/office/powerpoint/2010/main" val="1728543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extLst>
      <p:ext uri="{BB962C8B-B14F-4D97-AF65-F5344CB8AC3E}">
        <p14:creationId xmlns:p14="http://schemas.microsoft.com/office/powerpoint/2010/main" val="440835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15</a:t>
            </a:fld>
            <a:endParaRPr/>
          </a:p>
        </p:txBody>
      </p:sp>
    </p:spTree>
    <p:extLst>
      <p:ext uri="{BB962C8B-B14F-4D97-AF65-F5344CB8AC3E}">
        <p14:creationId xmlns:p14="http://schemas.microsoft.com/office/powerpoint/2010/main" val="133806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8814"/>
            <a:ext cx="9144000" cy="1077218"/>
          </a:xfrm>
          <a:prstGeom prst="rect">
            <a:avLst/>
          </a:prstGeom>
          <a:noFill/>
        </p:spPr>
        <p:txBody>
          <a:bodyPr wrap="square" rtlCol="0">
            <a:spAutoFit/>
          </a:bodyPr>
          <a:lstStyle/>
          <a:p>
            <a:pPr algn="ctr"/>
            <a:r>
              <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MERN B</a:t>
            </a:r>
            <a:r>
              <a:rPr lang="en-US" sz="2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ASED</a:t>
            </a:r>
            <a:r>
              <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P</a:t>
            </a:r>
            <a:r>
              <a:rPr lang="en-US" sz="2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LACEMENT</a:t>
            </a:r>
            <a:r>
              <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M</a:t>
            </a:r>
            <a:r>
              <a:rPr lang="en-US" sz="2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ANAGEMENT</a:t>
            </a:r>
            <a:r>
              <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P</a:t>
            </a:r>
            <a:r>
              <a:rPr lang="en-US" sz="2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ORTAL</a:t>
            </a:r>
            <a:endParaRPr lang="en-US" sz="4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5029200" y="2743200"/>
            <a:ext cx="5029200" cy="1596847"/>
          </a:xfrm>
          <a:prstGeom prst="rect">
            <a:avLst/>
          </a:prstGeom>
          <a:noFill/>
        </p:spPr>
        <p:txBody>
          <a:bodyPr wrap="square" rtlCol="0">
            <a:spAutoFit/>
          </a:bodyPr>
          <a:lstStyle/>
          <a:p>
            <a:r>
              <a:rPr lang="en-US" sz="2000" b="1" dirty="0">
                <a:solidFill>
                  <a:schemeClr val="tx2">
                    <a:lumMod val="75000"/>
                  </a:schemeClr>
                </a:solidFill>
                <a:latin typeface="Times New Roman" panose="02020603050405020304" pitchFamily="18" charset="0"/>
                <a:cs typeface="Times New Roman" panose="02020603050405020304" pitchFamily="18" charset="0"/>
              </a:rPr>
              <a:t>Name of the student:</a:t>
            </a:r>
          </a:p>
          <a:p>
            <a:pPr>
              <a:lnSpc>
                <a:spcPct val="150000"/>
              </a:lnSpc>
              <a:defRPr b="1">
                <a:latin typeface="Times New Roman"/>
                <a:ea typeface="Times New Roman"/>
                <a:cs typeface="Times New Roman"/>
                <a:sym typeface="Times New Roman"/>
              </a:defRPr>
            </a:pPr>
            <a:r>
              <a:rPr lang="en-IN" dirty="0"/>
              <a:t> 1. N. Srikanth Reddy (20H51A0570)</a:t>
            </a:r>
          </a:p>
          <a:p>
            <a:pPr>
              <a:lnSpc>
                <a:spcPct val="150000"/>
              </a:lnSpc>
              <a:defRPr b="1">
                <a:latin typeface="Times New Roman"/>
                <a:ea typeface="Times New Roman"/>
                <a:cs typeface="Times New Roman"/>
                <a:sym typeface="Times New Roman"/>
              </a:defRPr>
            </a:pPr>
            <a:r>
              <a:rPr lang="en-IN" dirty="0"/>
              <a:t> 2. N. Krishna Koushik (20H51A05L3)</a:t>
            </a:r>
          </a:p>
          <a:p>
            <a:pPr>
              <a:lnSpc>
                <a:spcPct val="150000"/>
              </a:lnSpc>
              <a:defRPr b="1">
                <a:latin typeface="Times New Roman"/>
                <a:ea typeface="Times New Roman"/>
                <a:cs typeface="Times New Roman"/>
                <a:sym typeface="Times New Roman"/>
              </a:defRPr>
            </a:pPr>
            <a:r>
              <a:rPr lang="en-IN" dirty="0"/>
              <a:t> 3. N. </a:t>
            </a:r>
            <a:r>
              <a:rPr lang="en-IN" dirty="0" err="1"/>
              <a:t>Sathwik</a:t>
            </a:r>
            <a:r>
              <a:rPr lang="en-IN" dirty="0"/>
              <a:t> (20H51A05E9)</a:t>
            </a:r>
            <a:endParaRPr lang="en-US" b="1" dirty="0">
              <a:solidFill>
                <a:schemeClr val="tx2">
                  <a:lumMod val="75000"/>
                </a:schemeClr>
              </a:solidFill>
            </a:endParaRPr>
          </a:p>
        </p:txBody>
      </p:sp>
      <p:sp>
        <p:nvSpPr>
          <p:cNvPr id="4" name="TextBox 3"/>
          <p:cNvSpPr txBox="1"/>
          <p:nvPr/>
        </p:nvSpPr>
        <p:spPr>
          <a:xfrm>
            <a:off x="307975" y="4396801"/>
            <a:ext cx="5181600" cy="133369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FF0000"/>
                </a:solidFill>
                <a:latin typeface="Times New Roman" panose="02020603050405020304" pitchFamily="18" charset="0"/>
                <a:cs typeface="Times New Roman" panose="02020603050405020304" pitchFamily="18" charset="0"/>
              </a:rPr>
              <a:t>Under esteemed guidance of</a:t>
            </a:r>
          </a:p>
          <a:p>
            <a:pPr marR="64007" algn="just">
              <a:spcBef>
                <a:spcPts val="400"/>
              </a:spcBef>
              <a:defRPr sz="2000" b="1">
                <a:latin typeface="Times New Roman"/>
                <a:ea typeface="Times New Roman"/>
                <a:cs typeface="Times New Roman"/>
                <a:sym typeface="Times New Roman"/>
              </a:defRPr>
            </a:pP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Ms. E. </a:t>
            </a:r>
            <a:r>
              <a:rPr lang="en-IN" sz="2000" dirty="0" err="1">
                <a:latin typeface="Times New Roman" panose="02020603050405020304" pitchFamily="18" charset="0"/>
                <a:cs typeface="Times New Roman" panose="02020603050405020304" pitchFamily="18" charset="0"/>
              </a:rPr>
              <a:t>Krishnaveni</a:t>
            </a:r>
            <a:endParaRPr lang="en-IN" sz="2000" dirty="0">
              <a:latin typeface="Times New Roman" panose="02020603050405020304" pitchFamily="18" charset="0"/>
              <a:cs typeface="Times New Roman" panose="02020603050405020304" pitchFamily="18" charset="0"/>
            </a:endParaRPr>
          </a:p>
          <a:p>
            <a:pPr marR="64007" algn="just">
              <a:spcBef>
                <a:spcPts val="400"/>
              </a:spcBef>
              <a:defRPr b="1">
                <a:latin typeface="Times New Roman"/>
                <a:ea typeface="Times New Roman"/>
                <a:cs typeface="Times New Roman"/>
                <a:sym typeface="Times New Roman"/>
              </a:defRPr>
            </a:pPr>
            <a:r>
              <a:rPr lang="en-IN"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Asst. Professor, Dept of CSE</a:t>
            </a:r>
            <a:endParaRPr lang="en-US"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80432258"/>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FF0000"/>
                          </a:solidFill>
                          <a:latin typeface="Times New Roman" panose="02020603050405020304" pitchFamily="18" charset="0"/>
                          <a:cs typeface="Times New Roman" panose="02020603050405020304" pitchFamily="18" charset="0"/>
                        </a:rPr>
                        <a:t>CMR COLLEGE OF ENGINEERING &amp; TECHNOLOGY</a:t>
                      </a:r>
                      <a:endParaRPr lang="en-US" sz="2000" b="1" dirty="0">
                        <a:solidFill>
                          <a:srgbClr val="FF000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chemeClr val="tx1"/>
                          </a:solidFill>
                          <a:latin typeface="Times New Roman" panose="02020603050405020304" pitchFamily="18" charset="0"/>
                          <a:cs typeface="Times New Roman" panose="02020603050405020304" pitchFamily="18" charset="0"/>
                        </a:rPr>
                        <a:t>Kandlakoya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Medchal</a:t>
                      </a:r>
                      <a:r>
                        <a:rPr lang="en-US" sz="2000" dirty="0">
                          <a:solidFill>
                            <a:schemeClr val="tx1"/>
                          </a:solidFill>
                          <a:latin typeface="Times New Roman" panose="02020603050405020304" pitchFamily="18" charset="0"/>
                          <a:cs typeface="Times New Roman" panose="02020603050405020304" pitchFamily="18" charset="0"/>
                        </a:rPr>
                        <a:t>, Hyderabad - 501401</a:t>
                      </a:r>
                      <a:endParaRPr lang="en-US" sz="2000" b="1" dirty="0">
                        <a:solidFill>
                          <a:schemeClr val="tx1"/>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latin typeface="Times New Roman" panose="02020603050405020304" pitchFamily="18" charset="0"/>
                          <a:cs typeface="Times New Roman" panose="02020603050405020304" pitchFamily="18" charset="0"/>
                        </a:rPr>
                        <a:t>Department of Computer Science and Engineering</a:t>
                      </a:r>
                      <a:endParaRPr lang="en-US" sz="2000" b="1" dirty="0">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latin typeface="Times New Roman" panose="02020603050405020304" pitchFamily="18" charset="0"/>
                <a:cs typeface="Times New Roman" panose="02020603050405020304" pitchFamily="18" charset="0"/>
              </a:rPr>
              <a:t>Batch No.: 84</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38554"/>
          </a:xfrm>
          <a:prstGeom prst="rect">
            <a:avLst/>
          </a:prstGeom>
          <a:noFill/>
        </p:spPr>
        <p:txBody>
          <a:bodyPr wrap="square" rtlCol="0">
            <a:spAutoFit/>
          </a:bodyPr>
          <a:lstStyle/>
          <a:p>
            <a:pPr algn="just"/>
            <a:r>
              <a:rPr lang="en-US" sz="1600" b="1" dirty="0">
                <a:solidFill>
                  <a:schemeClr val="tx2">
                    <a:lumMod val="75000"/>
                  </a:schemeClr>
                </a:solidFill>
                <a:latin typeface="Times New Roman" panose="02020603050405020304" pitchFamily="18" charset="0"/>
                <a:cs typeface="Times New Roman" panose="02020603050405020304" pitchFamily="18" charset="0"/>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429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33700" y="26686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2" name="TextBox 1">
            <a:extLst>
              <a:ext uri="{FF2B5EF4-FFF2-40B4-BE49-F238E27FC236}">
                <a16:creationId xmlns:a16="http://schemas.microsoft.com/office/drawing/2014/main" id="{DEB0E8D9-2521-DAEC-0E78-52546FC43C2E}"/>
              </a:ext>
            </a:extLst>
          </p:cNvPr>
          <p:cNvSpPr txBox="1"/>
          <p:nvPr/>
        </p:nvSpPr>
        <p:spPr>
          <a:xfrm>
            <a:off x="533700" y="2784791"/>
            <a:ext cx="80766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Research Objective of Presentation</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5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457200" y="533965"/>
            <a:ext cx="5181600" cy="584775"/>
          </a:xfrm>
          <a:prstGeom prst="rect">
            <a:avLst/>
          </a:prstGeom>
          <a:noFill/>
        </p:spPr>
        <p:txBody>
          <a:bodyPr wrap="squar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R</a:t>
            </a:r>
            <a:r>
              <a:rPr lang="en-US" sz="2800" b="1" dirty="0">
                <a:solidFill>
                  <a:srgbClr val="0070C0"/>
                </a:solidFill>
                <a:latin typeface="Times New Roman" panose="02020603050405020304" pitchFamily="18" charset="0"/>
                <a:cs typeface="Times New Roman" panose="02020603050405020304" pitchFamily="18" charset="0"/>
              </a:rPr>
              <a:t>ESEARCH</a:t>
            </a:r>
            <a:r>
              <a:rPr lang="en-US" sz="3200" b="1" dirty="0">
                <a:solidFill>
                  <a:srgbClr val="0070C0"/>
                </a:solidFill>
                <a:latin typeface="Times New Roman" panose="02020603050405020304" pitchFamily="18" charset="0"/>
                <a:cs typeface="Times New Roman" panose="02020603050405020304" pitchFamily="18" charset="0"/>
              </a:rPr>
              <a:t> O</a:t>
            </a:r>
            <a:r>
              <a:rPr lang="en-US" sz="2800" b="1" dirty="0">
                <a:solidFill>
                  <a:srgbClr val="0070C0"/>
                </a:solidFill>
                <a:latin typeface="Times New Roman" panose="02020603050405020304" pitchFamily="18" charset="0"/>
                <a:cs typeface="Times New Roman" panose="02020603050405020304" pitchFamily="18" charset="0"/>
              </a:rPr>
              <a:t>BJECTIVE</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47C70E8-B07B-2256-23F9-E9A371ED860A}"/>
              </a:ext>
            </a:extLst>
          </p:cNvPr>
          <p:cNvSpPr txBox="1"/>
          <p:nvPr/>
        </p:nvSpPr>
        <p:spPr>
          <a:xfrm>
            <a:off x="457200" y="1447800"/>
            <a:ext cx="8381160"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 of a placement management system is to streamline the process of managing placements, job opportunities and students data within an organization or educational institution.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maintain and manage students complete details including academic, skills, certifications, projects and resume.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a coding platform for student to improve their problem solving skills in DSA.</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281805"/>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55696" y="2595421"/>
            <a:ext cx="8152560" cy="760320"/>
          </a:xfrm>
          <a:prstGeom prst="rect">
            <a:avLst/>
          </a:prstGeom>
        </p:spPr>
        <p:txBody>
          <a:bodyPr lIns="90000" tIns="45000" rIns="90000" bIns="45000"/>
          <a:lstStyle/>
          <a:p>
            <a:pPr algn="ctr">
              <a:lnSpc>
                <a:spcPct val="100000"/>
              </a:lnSpc>
            </a:pPr>
            <a:r>
              <a:rPr lang="en-IN" sz="4000" b="1" dirty="0">
                <a:solidFill>
                  <a:srgbClr val="000000"/>
                </a:solidFill>
                <a:latin typeface="Times New Roman" panose="02020603050405020304" pitchFamily="18" charset="0"/>
                <a:cs typeface="Times New Roman" panose="02020603050405020304" pitchFamily="18" charset="0"/>
              </a:rPr>
              <a:t>Problem Definition </a:t>
            </a:r>
            <a:endParaRPr sz="4000" dirty="0">
              <a:latin typeface="Times New Roman" panose="02020603050405020304" pitchFamily="18" charset="0"/>
              <a:cs typeface="Times New Roman" panose="02020603050405020304" pitchFamily="18"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81000" y="456038"/>
            <a:ext cx="5029200" cy="584775"/>
          </a:xfrm>
          <a:prstGeom prst="rect">
            <a:avLst/>
          </a:prstGeom>
          <a:noFill/>
        </p:spPr>
        <p:txBody>
          <a:bodyPr wrap="squar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P</a:t>
            </a:r>
            <a:r>
              <a:rPr lang="en-US" sz="2800" b="1" dirty="0">
                <a:solidFill>
                  <a:srgbClr val="0070C0"/>
                </a:solidFill>
                <a:latin typeface="Times New Roman" panose="02020603050405020304" pitchFamily="18" charset="0"/>
                <a:cs typeface="Times New Roman" panose="02020603050405020304" pitchFamily="18" charset="0"/>
              </a:rPr>
              <a:t>ROBLEM</a:t>
            </a:r>
            <a:r>
              <a:rPr lang="en-US" sz="3200" b="1" dirty="0">
                <a:solidFill>
                  <a:srgbClr val="0070C0"/>
                </a:solidFill>
                <a:latin typeface="Times New Roman" panose="02020603050405020304" pitchFamily="18" charset="0"/>
                <a:cs typeface="Times New Roman" panose="02020603050405020304" pitchFamily="18" charset="0"/>
              </a:rPr>
              <a:t> D</a:t>
            </a:r>
            <a:r>
              <a:rPr lang="en-US" sz="2800" b="1" dirty="0">
                <a:solidFill>
                  <a:srgbClr val="0070C0"/>
                </a:solidFill>
                <a:latin typeface="Times New Roman" panose="02020603050405020304" pitchFamily="18" charset="0"/>
                <a:cs typeface="Times New Roman" panose="02020603050405020304" pitchFamily="18" charset="0"/>
              </a:rPr>
              <a:t>EFINITION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0E9E0D7-6156-D1CB-8C7D-92109593D181}"/>
              </a:ext>
            </a:extLst>
          </p:cNvPr>
          <p:cNvSpPr txBox="1"/>
          <p:nvPr/>
        </p:nvSpPr>
        <p:spPr>
          <a:xfrm>
            <a:off x="457200" y="1524000"/>
            <a:ext cx="8229600" cy="336656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The problem we're addressing is the inefficiency of manual placement processes within educational institutions, where paperwork consumes time and causes missed opportunities. Our solution is a MERN-based centralized portal, a game-changer in education placement. It streamlines communication, eliminates manual tasks, and introduces a DSA (Data Structures and Algorithms) tracker. This portal saves time and offers an overall approach to optimize placement processes. It empowers students and administrators with an intuitive platform, transforming the education placement experience.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622013"/>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81000" y="75038"/>
            <a:ext cx="5234653" cy="584775"/>
          </a:xfrm>
          <a:prstGeom prst="rect">
            <a:avLst/>
          </a:prstGeom>
          <a:noFill/>
        </p:spPr>
        <p:txBody>
          <a:bodyPr wrap="square" rtlCol="0">
            <a:spAutoFit/>
          </a:bodyPr>
          <a:lstStyle/>
          <a:p>
            <a:pPr>
              <a:lnSpc>
                <a:spcPct val="100000"/>
              </a:lnSpc>
            </a:pPr>
            <a:r>
              <a:rPr lang="en-IN" sz="3200" b="1" dirty="0">
                <a:solidFill>
                  <a:srgbClr val="0070C0"/>
                </a:solidFill>
                <a:latin typeface="Times New Roman" panose="02020603050405020304" pitchFamily="18" charset="0"/>
                <a:cs typeface="Times New Roman" panose="02020603050405020304" pitchFamily="18" charset="0"/>
              </a:rPr>
              <a:t>S</a:t>
            </a:r>
            <a:r>
              <a:rPr lang="en-IN" sz="2800" b="1" dirty="0">
                <a:solidFill>
                  <a:srgbClr val="0070C0"/>
                </a:solidFill>
                <a:latin typeface="Times New Roman" panose="02020603050405020304" pitchFamily="18" charset="0"/>
                <a:cs typeface="Times New Roman" panose="02020603050405020304" pitchFamily="18" charset="0"/>
              </a:rPr>
              <a:t>COPE</a:t>
            </a:r>
            <a:r>
              <a:rPr lang="en-IN" sz="3200" b="1" dirty="0">
                <a:solidFill>
                  <a:srgbClr val="0070C0"/>
                </a:solidFill>
                <a:latin typeface="Times New Roman" panose="02020603050405020304" pitchFamily="18" charset="0"/>
                <a:cs typeface="Times New Roman" panose="02020603050405020304" pitchFamily="18" charset="0"/>
              </a:rPr>
              <a:t> </a:t>
            </a:r>
            <a:r>
              <a:rPr lang="en-IN" sz="2800" b="1" dirty="0">
                <a:solidFill>
                  <a:srgbClr val="0070C0"/>
                </a:solidFill>
                <a:latin typeface="Times New Roman" panose="02020603050405020304" pitchFamily="18" charset="0"/>
                <a:cs typeface="Times New Roman" panose="02020603050405020304" pitchFamily="18" charset="0"/>
              </a:rPr>
              <a:t>OF THE</a:t>
            </a:r>
            <a:r>
              <a:rPr lang="en-IN" sz="3200" b="1" dirty="0">
                <a:solidFill>
                  <a:srgbClr val="0070C0"/>
                </a:solidFill>
                <a:latin typeface="Times New Roman" panose="02020603050405020304" pitchFamily="18" charset="0"/>
                <a:cs typeface="Times New Roman" panose="02020603050405020304" pitchFamily="18" charset="0"/>
              </a:rPr>
              <a:t> P</a:t>
            </a:r>
            <a:r>
              <a:rPr lang="en-IN" sz="2800" b="1" dirty="0">
                <a:solidFill>
                  <a:srgbClr val="0070C0"/>
                </a:solidFill>
                <a:latin typeface="Times New Roman" panose="02020603050405020304" pitchFamily="18" charset="0"/>
                <a:cs typeface="Times New Roman" panose="02020603050405020304" pitchFamily="18" charset="0"/>
              </a:rPr>
              <a:t>ROJECT</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C53CD51-70F2-378F-BBF5-113BB525E655}"/>
              </a:ext>
            </a:extLst>
          </p:cNvPr>
          <p:cNvSpPr txBox="1"/>
          <p:nvPr/>
        </p:nvSpPr>
        <p:spPr>
          <a:xfrm>
            <a:off x="457200" y="843015"/>
            <a:ext cx="8381160" cy="5909310"/>
          </a:xfrm>
          <a:prstGeom prst="rect">
            <a:avLst/>
          </a:prstGeom>
          <a:noFill/>
        </p:spPr>
        <p:txBody>
          <a:bodyPr wrap="square" rtlCol="0">
            <a:spAutoFit/>
          </a:bodyPr>
          <a:lstStyle/>
          <a:p>
            <a:pPr marL="342900" indent="-342900" algn="just">
              <a:buFont typeface="+mj-lt"/>
              <a:buAutoNum type="arabicPeriod"/>
            </a:pPr>
            <a:r>
              <a:rPr lang="en-US" b="1" dirty="0">
                <a:solidFill>
                  <a:srgbClr val="00B050"/>
                </a:solidFill>
                <a:latin typeface="Times New Roman" panose="02020603050405020304" pitchFamily="18" charset="0"/>
                <a:cs typeface="Times New Roman" panose="02020603050405020304" pitchFamily="18" charset="0"/>
              </a:rPr>
              <a:t>Student Management: </a:t>
            </a:r>
            <a:r>
              <a:rPr lang="en-US" sz="1800" dirty="0">
                <a:effectLst/>
                <a:latin typeface="Times New Roman" panose="02020603050405020304" pitchFamily="18" charset="0"/>
                <a:ea typeface="Times New Roman" panose="02020603050405020304" pitchFamily="18" charset="0"/>
              </a:rPr>
              <a:t>The MERN Based Placement Management Portal offers a comprehensive platform for students to efficiently manage their data, including company preferences, qualifications, skills, projects, resume, and certifications. This feature simplifies the placement process by eliminating the need for manual paperwork.</a:t>
            </a:r>
          </a:p>
          <a:p>
            <a:pPr marL="342900" indent="-342900" algn="just">
              <a:buFont typeface="+mj-lt"/>
              <a:buAutoNum type="arabicPeriod"/>
            </a:pPr>
            <a:endParaRPr lang="en-US" b="1" dirty="0">
              <a:solidFill>
                <a:srgbClr val="00B05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solidFill>
                  <a:srgbClr val="00B050"/>
                </a:solidFill>
                <a:latin typeface="Times New Roman" panose="02020603050405020304" pitchFamily="18" charset="0"/>
                <a:cs typeface="Times New Roman" panose="02020603050405020304" pitchFamily="18" charset="0"/>
              </a:rPr>
              <a:t>Job Listings: </a:t>
            </a:r>
            <a:r>
              <a:rPr lang="en-US" sz="1800" dirty="0">
                <a:effectLst/>
                <a:latin typeface="Times New Roman" panose="02020603050405020304" pitchFamily="18" charset="0"/>
                <a:ea typeface="Times New Roman" panose="02020603050405020304" pitchFamily="18" charset="0"/>
              </a:rPr>
              <a:t>The system provides an extensive database of job listings, allowing students to browse and select companies that align with their interests and qualifications. This centralized job listing feature streamlines the job search process and enhances students' opportunities.</a:t>
            </a:r>
          </a:p>
          <a:p>
            <a:pPr marL="342900" indent="-342900" algn="just">
              <a:buFont typeface="+mj-lt"/>
              <a:buAutoNum type="arabicPeriod"/>
            </a:pPr>
            <a:endParaRPr lang="en-US" b="1" dirty="0">
              <a:solidFill>
                <a:srgbClr val="00B05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solidFill>
                  <a:srgbClr val="00B050"/>
                </a:solidFill>
                <a:latin typeface="Times New Roman" panose="02020603050405020304" pitchFamily="18" charset="0"/>
                <a:cs typeface="Times New Roman" panose="02020603050405020304" pitchFamily="18" charset="0"/>
              </a:rPr>
              <a:t>Application Management: </a:t>
            </a:r>
            <a:r>
              <a:rPr lang="en-US" sz="1800" dirty="0">
                <a:effectLst/>
                <a:latin typeface="Times New Roman" panose="02020603050405020304" pitchFamily="18" charset="0"/>
                <a:ea typeface="Times New Roman" panose="02020603050405020304" pitchFamily="18" charset="0"/>
              </a:rPr>
              <a:t>The portal facilitates the application process, enabling students to apply to their preferred companies seamlessly. This application management system ensures a systematic approach to company applications and offers a centralized view of application status.</a:t>
            </a:r>
          </a:p>
          <a:p>
            <a:pPr marL="342900" indent="-342900" algn="just">
              <a:buFont typeface="+mj-lt"/>
              <a:buAutoNum type="arabicPeriod"/>
            </a:pPr>
            <a:endParaRPr lang="en-US" b="1" dirty="0">
              <a:solidFill>
                <a:srgbClr val="00B05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solidFill>
                  <a:srgbClr val="00B050"/>
                </a:solidFill>
                <a:latin typeface="Times New Roman" panose="02020603050405020304" pitchFamily="18" charset="0"/>
                <a:cs typeface="Times New Roman" panose="02020603050405020304" pitchFamily="18" charset="0"/>
              </a:rPr>
              <a:t>DSA Tracker: </a:t>
            </a:r>
            <a:r>
              <a:rPr lang="en-US" sz="1800" dirty="0">
                <a:effectLst/>
                <a:latin typeface="Times New Roman" panose="02020603050405020304" pitchFamily="18" charset="0"/>
                <a:ea typeface="Times New Roman" panose="02020603050405020304" pitchFamily="18" charset="0"/>
              </a:rPr>
              <a:t>A notable feature of our portal is the DSA Tracker, which empowers students to enhance their data structures and algorithms skills. It offers a platform for problem-solving and progress tracking, contributing to their overall professional development.</a:t>
            </a:r>
            <a:endParaRPr lang="en-IN" sz="1800" dirty="0">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endParaRPr lang="en-US"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1500" y="3429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95900" y="2744280"/>
            <a:ext cx="8152560" cy="760320"/>
          </a:xfrm>
          <a:prstGeom prst="rect">
            <a:avLst/>
          </a:prstGeom>
        </p:spPr>
        <p:txBody>
          <a:bodyPr lIns="90000" tIns="45000" rIns="90000" bIns="45000"/>
          <a:lstStyle/>
          <a:p>
            <a:pPr algn="ctr">
              <a:lnSpc>
                <a:spcPct val="100000"/>
              </a:lnSpc>
            </a:pPr>
            <a:r>
              <a:rPr lang="en-US" sz="4000" b="1" dirty="0">
                <a:solidFill>
                  <a:srgbClr val="0070C0"/>
                </a:solidFill>
                <a:latin typeface="Times New Roman" panose="02020603050405020304" pitchFamily="18" charset="0"/>
                <a:cs typeface="Times New Roman" panose="02020603050405020304" pitchFamily="18" charset="0"/>
              </a:rPr>
              <a:t>Research Work</a:t>
            </a:r>
            <a:endParaRPr sz="4000" b="1" dirty="0">
              <a:solidFill>
                <a:srgbClr val="0070C0"/>
              </a:solidFill>
              <a:latin typeface="Times New Roman" panose="02020603050405020304" pitchFamily="18" charset="0"/>
              <a:cs typeface="Times New Roman" panose="02020603050405020304" pitchFamily="18"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164584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40863" y="6096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64903" y="0"/>
            <a:ext cx="8152560" cy="760320"/>
          </a:xfrm>
          <a:prstGeom prst="rect">
            <a:avLst/>
          </a:prstGeom>
        </p:spPr>
        <p:txBody>
          <a:bodyPr lIns="90000" tIns="45000" rIns="90000" bIns="45000"/>
          <a:lstStyle/>
          <a:p>
            <a:pPr>
              <a:lnSpc>
                <a:spcPct val="100000"/>
              </a:lnSpc>
            </a:pPr>
            <a:r>
              <a:rPr lang="en-US" sz="3200" b="1" dirty="0">
                <a:solidFill>
                  <a:srgbClr val="0070C0"/>
                </a:solidFill>
                <a:latin typeface="Times New Roman" panose="02020603050405020304" pitchFamily="18" charset="0"/>
                <a:cs typeface="Times New Roman" panose="02020603050405020304" pitchFamily="18" charset="0"/>
              </a:rPr>
              <a:t>P</a:t>
            </a:r>
            <a:r>
              <a:rPr lang="en-US" sz="2800" b="1" dirty="0">
                <a:solidFill>
                  <a:srgbClr val="0070C0"/>
                </a:solidFill>
                <a:latin typeface="Times New Roman" panose="02020603050405020304" pitchFamily="18" charset="0"/>
                <a:cs typeface="Times New Roman" panose="02020603050405020304" pitchFamily="18" charset="0"/>
              </a:rPr>
              <a:t>ROPOSED</a:t>
            </a:r>
            <a:r>
              <a:rPr lang="en-US" sz="3200" b="1" dirty="0">
                <a:solidFill>
                  <a:srgbClr val="0070C0"/>
                </a:solidFill>
                <a:latin typeface="Times New Roman" panose="02020603050405020304" pitchFamily="18" charset="0"/>
                <a:cs typeface="Times New Roman" panose="02020603050405020304" pitchFamily="18" charset="0"/>
              </a:rPr>
              <a:t> S</a:t>
            </a:r>
            <a:r>
              <a:rPr lang="en-US" sz="2800" b="1" dirty="0">
                <a:solidFill>
                  <a:srgbClr val="0070C0"/>
                </a:solidFill>
                <a:latin typeface="Times New Roman" panose="02020603050405020304" pitchFamily="18" charset="0"/>
                <a:cs typeface="Times New Roman" panose="02020603050405020304" pitchFamily="18" charset="0"/>
              </a:rPr>
              <a:t>YSTEM</a:t>
            </a:r>
            <a:r>
              <a:rPr lang="en-US" sz="3200" b="1" dirty="0">
                <a:solidFill>
                  <a:srgbClr val="0070C0"/>
                </a:solidFill>
                <a:latin typeface="Times New Roman" panose="02020603050405020304" pitchFamily="18" charset="0"/>
                <a:cs typeface="Times New Roman" panose="02020603050405020304" pitchFamily="18" charset="0"/>
              </a:rPr>
              <a:t> A</a:t>
            </a:r>
            <a:r>
              <a:rPr lang="en-US" sz="2800" b="1" dirty="0">
                <a:solidFill>
                  <a:srgbClr val="0070C0"/>
                </a:solidFill>
                <a:latin typeface="Times New Roman" panose="02020603050405020304" pitchFamily="18" charset="0"/>
                <a:cs typeface="Times New Roman" panose="02020603050405020304" pitchFamily="18" charset="0"/>
              </a:rPr>
              <a:t>RCHITECTURE</a:t>
            </a:r>
            <a:endParaRPr sz="3200" b="1" dirty="0">
              <a:solidFill>
                <a:srgbClr val="0070C0"/>
              </a:solidFill>
              <a:latin typeface="Times New Roman" panose="02020603050405020304" pitchFamily="18" charset="0"/>
              <a:cs typeface="Times New Roman" panose="02020603050405020304" pitchFamily="18"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pic>
        <p:nvPicPr>
          <p:cNvPr id="3" name="Picture 2">
            <a:extLst>
              <a:ext uri="{FF2B5EF4-FFF2-40B4-BE49-F238E27FC236}">
                <a16:creationId xmlns:a16="http://schemas.microsoft.com/office/drawing/2014/main" id="{FC5EF892-A179-9570-C3D4-13F0912CCEC9}"/>
              </a:ext>
            </a:extLst>
          </p:cNvPr>
          <p:cNvPicPr>
            <a:picLocks noChangeAspect="1"/>
          </p:cNvPicPr>
          <p:nvPr/>
        </p:nvPicPr>
        <p:blipFill rotWithShape="1">
          <a:blip r:embed="rId3">
            <a:extLst>
              <a:ext uri="{28A0092B-C50C-407E-A947-70E740481C1C}">
                <a14:useLocalDpi xmlns:a14="http://schemas.microsoft.com/office/drawing/2010/main" val="0"/>
              </a:ext>
            </a:extLst>
          </a:blip>
          <a:srcRect l="12944" t="12225" r="15866" b="14572"/>
          <a:stretch/>
        </p:blipFill>
        <p:spPr bwMode="auto">
          <a:xfrm>
            <a:off x="540863" y="1066800"/>
            <a:ext cx="8076600" cy="4953000"/>
          </a:xfrm>
          <a:prstGeom prst="rect">
            <a:avLst/>
          </a:prstGeom>
          <a:noFill/>
          <a:ln>
            <a:noFill/>
          </a:ln>
        </p:spPr>
      </p:pic>
    </p:spTree>
    <p:extLst>
      <p:ext uri="{BB962C8B-B14F-4D97-AF65-F5344CB8AC3E}">
        <p14:creationId xmlns:p14="http://schemas.microsoft.com/office/powerpoint/2010/main" val="267439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40863" y="6096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64903" y="76200"/>
            <a:ext cx="8152560" cy="760320"/>
          </a:xfrm>
          <a:prstGeom prst="rect">
            <a:avLst/>
          </a:prstGeom>
        </p:spPr>
        <p:txBody>
          <a:bodyPr lIns="90000" tIns="45000" rIns="90000" bIns="45000"/>
          <a:lstStyle/>
          <a:p>
            <a:pPr>
              <a:lnSpc>
                <a:spcPct val="100000"/>
              </a:lnSpc>
            </a:pPr>
            <a:r>
              <a:rPr lang="en-US" sz="3200" b="1" dirty="0">
                <a:solidFill>
                  <a:srgbClr val="0070C0"/>
                </a:solidFill>
                <a:latin typeface="Times New Roman" panose="02020603050405020304" pitchFamily="18" charset="0"/>
                <a:cs typeface="Times New Roman" panose="02020603050405020304" pitchFamily="18" charset="0"/>
              </a:rPr>
              <a:t>P</a:t>
            </a:r>
            <a:r>
              <a:rPr lang="en-US" sz="2800" b="1" dirty="0">
                <a:solidFill>
                  <a:srgbClr val="0070C0"/>
                </a:solidFill>
                <a:latin typeface="Times New Roman" panose="02020603050405020304" pitchFamily="18" charset="0"/>
                <a:cs typeface="Times New Roman" panose="02020603050405020304" pitchFamily="18" charset="0"/>
              </a:rPr>
              <a:t>ROPOSED</a:t>
            </a:r>
            <a:r>
              <a:rPr lang="en-US" sz="3200" b="1" dirty="0">
                <a:solidFill>
                  <a:srgbClr val="0070C0"/>
                </a:solidFill>
                <a:latin typeface="Times New Roman" panose="02020603050405020304" pitchFamily="18" charset="0"/>
                <a:cs typeface="Times New Roman" panose="02020603050405020304" pitchFamily="18" charset="0"/>
              </a:rPr>
              <a:t> M</a:t>
            </a:r>
            <a:r>
              <a:rPr lang="en-US" sz="2800" b="1" dirty="0">
                <a:solidFill>
                  <a:srgbClr val="0070C0"/>
                </a:solidFill>
                <a:latin typeface="Times New Roman" panose="02020603050405020304" pitchFamily="18" charset="0"/>
                <a:cs typeface="Times New Roman" panose="02020603050405020304" pitchFamily="18" charset="0"/>
              </a:rPr>
              <a:t>ETHOD</a:t>
            </a:r>
            <a:endParaRPr sz="3200" b="1" dirty="0">
              <a:solidFill>
                <a:srgbClr val="0070C0"/>
              </a:solidFill>
              <a:latin typeface="Times New Roman" panose="02020603050405020304" pitchFamily="18" charset="0"/>
              <a:cs typeface="Times New Roman" panose="02020603050405020304" pitchFamily="18" charset="0"/>
            </a:endParaRPr>
          </a:p>
        </p:txBody>
      </p:sp>
      <p:sp>
        <p:nvSpPr>
          <p:cNvPr id="84" name="CustomShape 3"/>
          <p:cNvSpPr/>
          <p:nvPr/>
        </p:nvSpPr>
        <p:spPr>
          <a:xfrm>
            <a:off x="685800" y="836520"/>
            <a:ext cx="7619400" cy="1234560"/>
          </a:xfrm>
          <a:prstGeom prst="rect">
            <a:avLst/>
          </a:prstGeom>
        </p:spPr>
        <p:txBody>
          <a:bodyPr lIns="90000" tIns="45000" rIns="90000" bIns="45000"/>
          <a:lstStyle/>
          <a:p>
            <a:pPr>
              <a:lnSpc>
                <a:spcPct val="150000"/>
              </a:lnSpc>
            </a:pPr>
            <a:endParaRPr dirty="0"/>
          </a:p>
          <a:p>
            <a:pPr>
              <a:lnSpc>
                <a:spcPct val="100000"/>
              </a:lnSpc>
            </a:pPr>
            <a:endParaRPr dirty="0"/>
          </a:p>
        </p:txBody>
      </p:sp>
      <p:sp>
        <p:nvSpPr>
          <p:cNvPr id="2" name="TextBox 1">
            <a:extLst>
              <a:ext uri="{FF2B5EF4-FFF2-40B4-BE49-F238E27FC236}">
                <a16:creationId xmlns:a16="http://schemas.microsoft.com/office/drawing/2014/main" id="{9F4C0647-5DB9-4E58-A7F7-4E506AA4D7FF}"/>
              </a:ext>
            </a:extLst>
          </p:cNvPr>
          <p:cNvSpPr txBox="1"/>
          <p:nvPr/>
        </p:nvSpPr>
        <p:spPr>
          <a:xfrm>
            <a:off x="540863" y="709666"/>
            <a:ext cx="8076600" cy="5721182"/>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Our proposed method consists of two modules as Student module and Admin module.</a:t>
            </a:r>
          </a:p>
          <a:p>
            <a:pPr algn="just"/>
            <a:endParaRPr lang="en-US" b="1" dirty="0">
              <a:latin typeface="Times New Roman" panose="02020603050405020304" pitchFamily="18" charset="0"/>
              <a:cs typeface="Times New Roman" panose="02020603050405020304" pitchFamily="18" charset="0"/>
            </a:endParaRPr>
          </a:p>
          <a:p>
            <a:pPr>
              <a:lnSpc>
                <a:spcPct val="102000"/>
              </a:lnSpc>
            </a:pPr>
            <a:r>
              <a:rPr lang="en-US" sz="2000" b="1" dirty="0">
                <a:solidFill>
                  <a:srgbClr val="FF0000"/>
                </a:solidFill>
                <a:effectLst/>
                <a:latin typeface="Times New Roman" panose="02020603050405020304" pitchFamily="18" charset="0"/>
                <a:ea typeface="Times New Roman" panose="02020603050405020304" pitchFamily="18" charset="0"/>
              </a:rPr>
              <a:t>S</a:t>
            </a:r>
            <a:r>
              <a:rPr lang="en-US" b="1" dirty="0">
                <a:solidFill>
                  <a:srgbClr val="FF0000"/>
                </a:solidFill>
                <a:effectLst/>
                <a:latin typeface="Times New Roman" panose="02020603050405020304" pitchFamily="18" charset="0"/>
                <a:ea typeface="Times New Roman" panose="02020603050405020304" pitchFamily="18" charset="0"/>
              </a:rPr>
              <a:t>TUDENT </a:t>
            </a:r>
            <a:r>
              <a:rPr lang="en-US" sz="2000" b="1" dirty="0">
                <a:solidFill>
                  <a:srgbClr val="FF0000"/>
                </a:solidFill>
                <a:effectLst/>
                <a:latin typeface="Times New Roman" panose="02020603050405020304" pitchFamily="18" charset="0"/>
                <a:ea typeface="Times New Roman" panose="02020603050405020304" pitchFamily="18" charset="0"/>
              </a:rPr>
              <a:t>M</a:t>
            </a:r>
            <a:r>
              <a:rPr lang="en-US" b="1" dirty="0">
                <a:solidFill>
                  <a:srgbClr val="FF0000"/>
                </a:solidFill>
                <a:effectLst/>
                <a:latin typeface="Times New Roman" panose="02020603050405020304" pitchFamily="18" charset="0"/>
                <a:ea typeface="Times New Roman" panose="02020603050405020304" pitchFamily="18" charset="0"/>
              </a:rPr>
              <a:t>ODULE: </a:t>
            </a:r>
          </a:p>
          <a:p>
            <a:pPr>
              <a:lnSpc>
                <a:spcPct val="102000"/>
              </a:lnSpc>
            </a:pPr>
            <a:endParaRPr lang="en-IN" dirty="0">
              <a:effectLst/>
              <a:latin typeface="Times New Roman" panose="02020603050405020304" pitchFamily="18" charset="0"/>
              <a:ea typeface="Times New Roman" panose="02020603050405020304" pitchFamily="18" charset="0"/>
            </a:endParaRPr>
          </a:p>
          <a:p>
            <a:pPr>
              <a:lnSpc>
                <a:spcPct val="102000"/>
              </a:lnSpc>
            </a:pPr>
            <a:r>
              <a:rPr lang="en-US" dirty="0">
                <a:effectLst/>
                <a:latin typeface="Times New Roman" panose="02020603050405020304" pitchFamily="18" charset="0"/>
                <a:ea typeface="Times New Roman" panose="02020603050405020304" pitchFamily="18" charset="0"/>
              </a:rPr>
              <a:t>	Every student has a unique ID given by the college and the students can login through their ID along with their password. Academic details of the students are entered by default. It contains the following:</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02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Profile Building</a:t>
            </a:r>
            <a:r>
              <a:rPr lang="en-US" dirty="0">
                <a:effectLst/>
                <a:latin typeface="Times New Roman" panose="02020603050405020304" pitchFamily="18" charset="0"/>
                <a:ea typeface="Times New Roman" panose="02020603050405020304" pitchFamily="18" charset="0"/>
              </a:rPr>
              <a:t>: The students can add their skills and improve their candidature.</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02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Certifications</a:t>
            </a:r>
            <a:r>
              <a:rPr lang="en-US" dirty="0">
                <a:effectLst/>
                <a:latin typeface="Times New Roman" panose="02020603050405020304" pitchFamily="18" charset="0"/>
                <a:ea typeface="Times New Roman" panose="02020603050405020304" pitchFamily="18" charset="0"/>
              </a:rPr>
              <a:t>: Provide a section for students to upload their skillset certifications.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02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Resume</a:t>
            </a:r>
            <a:r>
              <a:rPr lang="en-US" dirty="0">
                <a:effectLst/>
                <a:latin typeface="Times New Roman" panose="02020603050405020304" pitchFamily="18" charset="0"/>
                <a:ea typeface="Times New Roman" panose="02020603050405020304" pitchFamily="18" charset="0"/>
              </a:rPr>
              <a:t>: Upload your resume for placement officer’s reference.</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02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Projects</a:t>
            </a:r>
            <a:r>
              <a:rPr lang="en-US" dirty="0">
                <a:effectLst/>
                <a:latin typeface="Times New Roman" panose="02020603050405020304" pitchFamily="18" charset="0"/>
                <a:ea typeface="Times New Roman" panose="02020603050405020304" pitchFamily="18" charset="0"/>
              </a:rPr>
              <a:t>: Students can upload the description and link of their projects.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02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Dream Company Selection</a:t>
            </a:r>
            <a:r>
              <a:rPr lang="en-US" dirty="0">
                <a:effectLst/>
                <a:latin typeface="Times New Roman" panose="02020603050405020304" pitchFamily="18" charset="0"/>
                <a:ea typeface="Times New Roman" panose="02020603050405020304" pitchFamily="18" charset="0"/>
              </a:rPr>
              <a:t>: Provides a platform for students to explore job postings, view company details and apply for interested companies.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02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Check Approval Status</a:t>
            </a:r>
            <a:r>
              <a:rPr lang="en-US" dirty="0">
                <a:effectLst/>
                <a:latin typeface="Times New Roman" panose="02020603050405020304" pitchFamily="18" charset="0"/>
                <a:ea typeface="Times New Roman" panose="02020603050405020304" pitchFamily="18" charset="0"/>
              </a:rPr>
              <a:t>: The students can check the approval status of the dream company application.</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02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DSA Problem Solving</a:t>
            </a:r>
            <a:r>
              <a:rPr lang="en-US" dirty="0">
                <a:effectLst/>
                <a:latin typeface="Times New Roman" panose="02020603050405020304" pitchFamily="18" charset="0"/>
                <a:ea typeface="Times New Roman" panose="02020603050405020304" pitchFamily="18" charset="0"/>
              </a:rPr>
              <a:t>: Implements a coding practice section where students can solve Data Structures and Algorithms (DSA) Problems.</a:t>
            </a:r>
            <a:endParaRPr lang="en-IN" dirty="0">
              <a:effectLst/>
              <a:latin typeface="Times New Roman" panose="02020603050405020304" pitchFamily="18" charset="0"/>
              <a:ea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72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40863" y="6096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64903" y="76200"/>
            <a:ext cx="8152560" cy="760320"/>
          </a:xfrm>
          <a:prstGeom prst="rect">
            <a:avLst/>
          </a:prstGeom>
        </p:spPr>
        <p:txBody>
          <a:bodyPr lIns="90000" tIns="45000" rIns="90000" bIns="45000"/>
          <a:lstStyle/>
          <a:p>
            <a:pPr>
              <a:lnSpc>
                <a:spcPct val="100000"/>
              </a:lnSpc>
            </a:pPr>
            <a:r>
              <a:rPr lang="en-US" sz="3200" b="1" dirty="0">
                <a:solidFill>
                  <a:srgbClr val="0070C0"/>
                </a:solidFill>
                <a:latin typeface="Times New Roman" panose="02020603050405020304" pitchFamily="18" charset="0"/>
                <a:cs typeface="Times New Roman" panose="02020603050405020304" pitchFamily="18" charset="0"/>
              </a:rPr>
              <a:t>P</a:t>
            </a:r>
            <a:r>
              <a:rPr lang="en-US" sz="2800" b="1" dirty="0">
                <a:solidFill>
                  <a:srgbClr val="0070C0"/>
                </a:solidFill>
                <a:latin typeface="Times New Roman" panose="02020603050405020304" pitchFamily="18" charset="0"/>
                <a:cs typeface="Times New Roman" panose="02020603050405020304" pitchFamily="18" charset="0"/>
              </a:rPr>
              <a:t>ROPOSED</a:t>
            </a:r>
            <a:r>
              <a:rPr lang="en-US" sz="3200" b="1" dirty="0">
                <a:solidFill>
                  <a:srgbClr val="0070C0"/>
                </a:solidFill>
                <a:latin typeface="Times New Roman" panose="02020603050405020304" pitchFamily="18" charset="0"/>
                <a:cs typeface="Times New Roman" panose="02020603050405020304" pitchFamily="18" charset="0"/>
              </a:rPr>
              <a:t> M</a:t>
            </a:r>
            <a:r>
              <a:rPr lang="en-US" sz="2800" b="1" dirty="0">
                <a:solidFill>
                  <a:srgbClr val="0070C0"/>
                </a:solidFill>
                <a:latin typeface="Times New Roman" panose="02020603050405020304" pitchFamily="18" charset="0"/>
                <a:cs typeface="Times New Roman" panose="02020603050405020304" pitchFamily="18" charset="0"/>
              </a:rPr>
              <a:t>ETHOD</a:t>
            </a:r>
            <a:endParaRPr sz="3200" b="1" dirty="0">
              <a:solidFill>
                <a:srgbClr val="0070C0"/>
              </a:solidFill>
              <a:latin typeface="Times New Roman" panose="02020603050405020304" pitchFamily="18" charset="0"/>
              <a:cs typeface="Times New Roman" panose="02020603050405020304" pitchFamily="18" charset="0"/>
            </a:endParaRPr>
          </a:p>
        </p:txBody>
      </p:sp>
      <p:sp>
        <p:nvSpPr>
          <p:cNvPr id="84" name="CustomShape 3"/>
          <p:cNvSpPr/>
          <p:nvPr/>
        </p:nvSpPr>
        <p:spPr>
          <a:xfrm>
            <a:off x="685800" y="836520"/>
            <a:ext cx="7619400" cy="1234560"/>
          </a:xfrm>
          <a:prstGeom prst="rect">
            <a:avLst/>
          </a:prstGeom>
        </p:spPr>
        <p:txBody>
          <a:bodyPr lIns="90000" tIns="45000" rIns="90000" bIns="45000"/>
          <a:lstStyle/>
          <a:p>
            <a:pPr>
              <a:lnSpc>
                <a:spcPct val="150000"/>
              </a:lnSpc>
            </a:pPr>
            <a:endParaRPr dirty="0"/>
          </a:p>
          <a:p>
            <a:pPr>
              <a:lnSpc>
                <a:spcPct val="100000"/>
              </a:lnSpc>
            </a:pPr>
            <a:endParaRPr dirty="0"/>
          </a:p>
        </p:txBody>
      </p:sp>
      <p:sp>
        <p:nvSpPr>
          <p:cNvPr id="2" name="TextBox 1">
            <a:extLst>
              <a:ext uri="{FF2B5EF4-FFF2-40B4-BE49-F238E27FC236}">
                <a16:creationId xmlns:a16="http://schemas.microsoft.com/office/drawing/2014/main" id="{9F4C0647-5DB9-4E58-A7F7-4E506AA4D7FF}"/>
              </a:ext>
            </a:extLst>
          </p:cNvPr>
          <p:cNvSpPr txBox="1"/>
          <p:nvPr/>
        </p:nvSpPr>
        <p:spPr>
          <a:xfrm>
            <a:off x="533700" y="849089"/>
            <a:ext cx="8076600" cy="4555093"/>
          </a:xfrm>
          <a:prstGeom prst="rect">
            <a:avLst/>
          </a:prstGeom>
          <a:noFill/>
        </p:spPr>
        <p:txBody>
          <a:bodyPr wrap="square" rtlCol="0">
            <a:spAutoFit/>
          </a:bodyPr>
          <a:lstStyle/>
          <a:p>
            <a:r>
              <a:rPr lang="en-US" sz="2000" b="1" dirty="0">
                <a:solidFill>
                  <a:srgbClr val="FF0000"/>
                </a:solidFill>
                <a:effectLst/>
                <a:latin typeface="Times New Roman" panose="02020603050405020304" pitchFamily="18" charset="0"/>
                <a:ea typeface="Times New Roman" panose="02020603050405020304" pitchFamily="18" charset="0"/>
              </a:rPr>
              <a:t>A</a:t>
            </a:r>
            <a:r>
              <a:rPr lang="en-US" sz="1800" b="1" dirty="0">
                <a:solidFill>
                  <a:srgbClr val="FF0000"/>
                </a:solidFill>
                <a:effectLst/>
                <a:latin typeface="Times New Roman" panose="02020603050405020304" pitchFamily="18" charset="0"/>
                <a:ea typeface="Times New Roman" panose="02020603050405020304" pitchFamily="18" charset="0"/>
              </a:rPr>
              <a:t>DMIN </a:t>
            </a:r>
            <a:r>
              <a:rPr lang="en-US" sz="2000" b="1" dirty="0">
                <a:solidFill>
                  <a:srgbClr val="FF0000"/>
                </a:solidFill>
                <a:effectLst/>
                <a:latin typeface="Times New Roman" panose="02020603050405020304" pitchFamily="18" charset="0"/>
                <a:ea typeface="Times New Roman" panose="02020603050405020304" pitchFamily="18" charset="0"/>
              </a:rPr>
              <a:t>M</a:t>
            </a:r>
            <a:r>
              <a:rPr lang="en-US" sz="1800" b="1" dirty="0">
                <a:solidFill>
                  <a:srgbClr val="FF0000"/>
                </a:solidFill>
                <a:effectLst/>
                <a:latin typeface="Times New Roman" panose="02020603050405020304" pitchFamily="18" charset="0"/>
                <a:ea typeface="Times New Roman" panose="02020603050405020304" pitchFamily="18" charset="0"/>
              </a:rPr>
              <a:t>ODULE:</a:t>
            </a:r>
          </a:p>
          <a:p>
            <a:endParaRPr lang="en-IN" sz="1800" dirty="0">
              <a:solidFill>
                <a:srgbClr val="C00000"/>
              </a:solidFill>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The Placement Officer is the admin of the portal. The admin can login through his login credentials. It contains the following:</a:t>
            </a:r>
          </a:p>
          <a:p>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Job Posting</a:t>
            </a:r>
            <a:r>
              <a:rPr lang="en-US" sz="1800" dirty="0">
                <a:effectLst/>
                <a:latin typeface="Times New Roman" panose="02020603050405020304" pitchFamily="18" charset="0"/>
                <a:ea typeface="Times New Roman" panose="02020603050405020304" pitchFamily="18" charset="0"/>
              </a:rPr>
              <a:t>: Enable the admin to post job openings on behalf of companies. Include fields for job descriptions, eligibility criteria, and other relevant information.</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Access Students Details</a:t>
            </a:r>
            <a:r>
              <a:rPr lang="en-US" sz="1800" dirty="0">
                <a:effectLst/>
                <a:latin typeface="Times New Roman" panose="02020603050405020304" pitchFamily="18" charset="0"/>
                <a:ea typeface="Times New Roman" panose="02020603050405020304" pitchFamily="18" charset="0"/>
              </a:rPr>
              <a:t>: The admin can access student’s details.</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Access Students Documents</a:t>
            </a:r>
            <a:r>
              <a:rPr lang="en-US" sz="1800" dirty="0">
                <a:effectLst/>
                <a:latin typeface="Times New Roman" panose="02020603050405020304" pitchFamily="18" charset="0"/>
                <a:ea typeface="Times New Roman" panose="02020603050405020304" pitchFamily="18" charset="0"/>
              </a:rPr>
              <a:t>: Placement officer can access the documents that are uploaded by the students such as certificates, resume.</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View Students Company Interests</a:t>
            </a:r>
            <a:r>
              <a:rPr lang="en-US" sz="1800" dirty="0">
                <a:effectLst/>
                <a:latin typeface="Times New Roman" panose="02020603050405020304" pitchFamily="18" charset="0"/>
                <a:ea typeface="Times New Roman" panose="02020603050405020304" pitchFamily="18" charset="0"/>
              </a:rPr>
              <a:t>: Provides a feature for the admin to view the companies that the students are interested in. This can help in coordinating and facilitating the placement process.</a:t>
            </a:r>
            <a:endParaRPr lang="en-IN" dirty="0">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View Leaderboard</a:t>
            </a:r>
            <a:r>
              <a:rPr lang="en-US" sz="1800" dirty="0">
                <a:effectLst/>
                <a:latin typeface="Times New Roman" panose="02020603050405020304" pitchFamily="18" charset="0"/>
                <a:ea typeface="Times New Roman" panose="02020603050405020304" pitchFamily="18" charset="0"/>
              </a:rPr>
              <a:t>: Placement officer can check the leaderboard and observe the student’s performance.</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16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40863" y="6096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64903" y="76200"/>
            <a:ext cx="8152560" cy="760320"/>
          </a:xfrm>
          <a:prstGeom prst="rect">
            <a:avLst/>
          </a:prstGeom>
        </p:spPr>
        <p:txBody>
          <a:bodyPr lIns="90000" tIns="45000" rIns="90000" bIns="45000"/>
          <a:lstStyle/>
          <a:p>
            <a:pPr>
              <a:lnSpc>
                <a:spcPct val="100000"/>
              </a:lnSpc>
            </a:pPr>
            <a:r>
              <a:rPr lang="en-US" sz="3200" b="1" dirty="0">
                <a:solidFill>
                  <a:srgbClr val="0070C0"/>
                </a:solidFill>
                <a:latin typeface="Times New Roman" panose="02020603050405020304" pitchFamily="18" charset="0"/>
                <a:cs typeface="Times New Roman" panose="02020603050405020304" pitchFamily="18" charset="0"/>
              </a:rPr>
              <a:t>C</a:t>
            </a:r>
            <a:r>
              <a:rPr lang="en-US" sz="2800" b="1" dirty="0">
                <a:solidFill>
                  <a:srgbClr val="0070C0"/>
                </a:solidFill>
                <a:latin typeface="Times New Roman" panose="02020603050405020304" pitchFamily="18" charset="0"/>
                <a:cs typeface="Times New Roman" panose="02020603050405020304" pitchFamily="18" charset="0"/>
              </a:rPr>
              <a:t>OMPARISON</a:t>
            </a:r>
            <a:r>
              <a:rPr lang="en-US" sz="3200" b="1" dirty="0">
                <a:solidFill>
                  <a:srgbClr val="0070C0"/>
                </a:solidFill>
                <a:latin typeface="Times New Roman" panose="02020603050405020304" pitchFamily="18" charset="0"/>
                <a:cs typeface="Times New Roman" panose="02020603050405020304" pitchFamily="18" charset="0"/>
              </a:rPr>
              <a:t> </a:t>
            </a:r>
            <a:r>
              <a:rPr lang="en-US" sz="2800" b="1" dirty="0">
                <a:solidFill>
                  <a:srgbClr val="0070C0"/>
                </a:solidFill>
                <a:latin typeface="Times New Roman" panose="02020603050405020304" pitchFamily="18" charset="0"/>
                <a:cs typeface="Times New Roman" panose="02020603050405020304" pitchFamily="18" charset="0"/>
              </a:rPr>
              <a:t>WITH </a:t>
            </a:r>
            <a:r>
              <a:rPr lang="en-US" sz="3200" b="1" dirty="0">
                <a:solidFill>
                  <a:srgbClr val="0070C0"/>
                </a:solidFill>
                <a:latin typeface="Times New Roman" panose="02020603050405020304" pitchFamily="18" charset="0"/>
                <a:cs typeface="Times New Roman" panose="02020603050405020304" pitchFamily="18" charset="0"/>
              </a:rPr>
              <a:t>E</a:t>
            </a:r>
            <a:r>
              <a:rPr lang="en-US" sz="2800" b="1" dirty="0">
                <a:solidFill>
                  <a:srgbClr val="0070C0"/>
                </a:solidFill>
                <a:latin typeface="Times New Roman" panose="02020603050405020304" pitchFamily="18" charset="0"/>
                <a:cs typeface="Times New Roman" panose="02020603050405020304" pitchFamily="18" charset="0"/>
              </a:rPr>
              <a:t>XISTING </a:t>
            </a:r>
            <a:r>
              <a:rPr lang="en-US" sz="3200" b="1" dirty="0">
                <a:solidFill>
                  <a:srgbClr val="0070C0"/>
                </a:solidFill>
                <a:latin typeface="Times New Roman" panose="02020603050405020304" pitchFamily="18" charset="0"/>
                <a:cs typeface="Times New Roman" panose="02020603050405020304" pitchFamily="18" charset="0"/>
              </a:rPr>
              <a:t>S</a:t>
            </a:r>
            <a:r>
              <a:rPr lang="en-US" sz="2800" b="1" dirty="0">
                <a:solidFill>
                  <a:srgbClr val="0070C0"/>
                </a:solidFill>
                <a:latin typeface="Times New Roman" panose="02020603050405020304" pitchFamily="18" charset="0"/>
                <a:cs typeface="Times New Roman" panose="02020603050405020304" pitchFamily="18" charset="0"/>
              </a:rPr>
              <a:t>YSTEMS</a:t>
            </a:r>
            <a:endParaRPr sz="3200" b="1" dirty="0">
              <a:solidFill>
                <a:srgbClr val="0070C0"/>
              </a:solidFill>
              <a:latin typeface="Times New Roman" panose="02020603050405020304" pitchFamily="18" charset="0"/>
              <a:cs typeface="Times New Roman" panose="02020603050405020304" pitchFamily="18" charset="0"/>
            </a:endParaRPr>
          </a:p>
        </p:txBody>
      </p:sp>
      <p:sp>
        <p:nvSpPr>
          <p:cNvPr id="84" name="CustomShape 3"/>
          <p:cNvSpPr/>
          <p:nvPr/>
        </p:nvSpPr>
        <p:spPr>
          <a:xfrm>
            <a:off x="685800" y="836520"/>
            <a:ext cx="7619400" cy="1234560"/>
          </a:xfrm>
          <a:prstGeom prst="rect">
            <a:avLst/>
          </a:prstGeom>
        </p:spPr>
        <p:txBody>
          <a:bodyPr lIns="90000" tIns="45000" rIns="90000" bIns="45000"/>
          <a:lstStyle/>
          <a:p>
            <a:pPr>
              <a:lnSpc>
                <a:spcPct val="150000"/>
              </a:lnSpc>
            </a:pPr>
            <a:endParaRPr dirty="0"/>
          </a:p>
          <a:p>
            <a:pPr>
              <a:lnSpc>
                <a:spcPct val="100000"/>
              </a:lnSpc>
            </a:pPr>
            <a:endParaRPr dirty="0"/>
          </a:p>
        </p:txBody>
      </p:sp>
      <p:sp>
        <p:nvSpPr>
          <p:cNvPr id="3" name="TextBox 2">
            <a:extLst>
              <a:ext uri="{FF2B5EF4-FFF2-40B4-BE49-F238E27FC236}">
                <a16:creationId xmlns:a16="http://schemas.microsoft.com/office/drawing/2014/main" id="{D248578F-FA8A-38D5-5E2A-4E72F47D3301}"/>
              </a:ext>
            </a:extLst>
          </p:cNvPr>
          <p:cNvSpPr txBox="1"/>
          <p:nvPr/>
        </p:nvSpPr>
        <p:spPr>
          <a:xfrm>
            <a:off x="540863" y="990600"/>
            <a:ext cx="8076600" cy="3782061"/>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Our proposed system is better than existing systems in the following:</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Student Data Management: </a:t>
            </a:r>
            <a:r>
              <a:rPr lang="en-IN" dirty="0">
                <a:latin typeface="Times New Roman" panose="02020603050405020304" pitchFamily="18" charset="0"/>
                <a:cs typeface="Times New Roman" panose="02020603050405020304" pitchFamily="18" charset="0"/>
              </a:rPr>
              <a:t>The existing systems only maintains the students academic data whereas our proposed method maintains students complete data including skills, achievements, certifications, projects and resume.</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DSA Problem Solving: </a:t>
            </a:r>
            <a:r>
              <a:rPr lang="en-IN" dirty="0">
                <a:latin typeface="Times New Roman" panose="02020603050405020304" pitchFamily="18" charset="0"/>
                <a:cs typeface="Times New Roman" panose="02020603050405020304" pitchFamily="18" charset="0"/>
              </a:rPr>
              <a:t>Our project provides a coding platform for students to practice DSA problems and check their progress on the leaderboard whereas the existing ones doesn’t.</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Candidate Selection: </a:t>
            </a:r>
            <a:r>
              <a:rPr lang="en-IN" dirty="0">
                <a:latin typeface="Times New Roman" panose="02020603050405020304" pitchFamily="18" charset="0"/>
                <a:cs typeface="Times New Roman" panose="02020603050405020304" pitchFamily="18" charset="0"/>
              </a:rPr>
              <a:t>The proposed system provides the placement coordinators to select students for specific drives based on the student profile.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47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0070C0"/>
                </a:solidFill>
                <a:latin typeface="Times New Roman" panose="02020603050405020304" pitchFamily="18" charset="0"/>
                <a:cs typeface="Times New Roman" panose="02020603050405020304" pitchFamily="18" charset="0"/>
              </a:rPr>
              <a:t>O</a:t>
            </a:r>
            <a:r>
              <a:rPr lang="en-IN" sz="2800" b="1" dirty="0">
                <a:solidFill>
                  <a:srgbClr val="0070C0"/>
                </a:solidFill>
                <a:latin typeface="Times New Roman" panose="02020603050405020304" pitchFamily="18" charset="0"/>
                <a:cs typeface="Times New Roman" panose="02020603050405020304" pitchFamily="18" charset="0"/>
              </a:rPr>
              <a:t>UTLINE</a:t>
            </a:r>
            <a:endParaRPr dirty="0">
              <a:solidFill>
                <a:srgbClr val="0070C0"/>
              </a:solidFill>
              <a:latin typeface="Times New Roman" panose="02020603050405020304" pitchFamily="18" charset="0"/>
              <a:cs typeface="Times New Roman" panose="02020603050405020304" pitchFamily="18" charset="0"/>
            </a:endParaRPr>
          </a:p>
        </p:txBody>
      </p:sp>
      <p:sp>
        <p:nvSpPr>
          <p:cNvPr id="45" name="CustomShape 3"/>
          <p:cNvSpPr/>
          <p:nvPr/>
        </p:nvSpPr>
        <p:spPr>
          <a:xfrm>
            <a:off x="457200" y="1178416"/>
            <a:ext cx="8305800" cy="5374784"/>
          </a:xfrm>
          <a:prstGeom prst="rect">
            <a:avLst/>
          </a:prstGeom>
        </p:spPr>
        <p:txBody>
          <a:bodyPr lIns="90000" tIns="45000" rIns="90000" bIns="45000"/>
          <a:lstStyle/>
          <a:p>
            <a:pPr>
              <a:buFont typeface="Arial"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Abstract </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Literature Survey</a:t>
            </a:r>
          </a:p>
          <a:p>
            <a:pPr lvl="1">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Existing System</a:t>
            </a:r>
          </a:p>
          <a:p>
            <a:pPr lvl="1"/>
            <a:r>
              <a:rPr lang="en-IN" sz="2000" dirty="0">
                <a:solidFill>
                  <a:srgbClr val="000000"/>
                </a:solidFill>
                <a:latin typeface="Times New Roman" panose="02020603050405020304" pitchFamily="18" charset="0"/>
                <a:cs typeface="Times New Roman" panose="02020603050405020304" pitchFamily="18" charset="0"/>
              </a:rPr>
              <a:t>	- Problems in existing system</a:t>
            </a:r>
          </a:p>
          <a:p>
            <a:pPr>
              <a:buFont typeface="Arial"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Research Objective of Presentation</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Problem Definition</a:t>
            </a:r>
          </a:p>
          <a:p>
            <a:pPr lvl="1"/>
            <a:r>
              <a:rPr lang="en-IN" sz="2000" dirty="0">
                <a:solidFill>
                  <a:srgbClr val="000000"/>
                </a:solidFill>
                <a:latin typeface="Times New Roman" panose="02020603050405020304" pitchFamily="18" charset="0"/>
                <a:cs typeface="Times New Roman" panose="02020603050405020304" pitchFamily="18" charset="0"/>
              </a:rPr>
              <a:t>- Scope of the Project</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Research Work</a:t>
            </a:r>
          </a:p>
          <a:p>
            <a:r>
              <a:rPr lang="en-IN" sz="2000" dirty="0">
                <a:solidFill>
                  <a:srgbClr val="000000"/>
                </a:solidFill>
                <a:latin typeface="Times New Roman" panose="02020603050405020304" pitchFamily="18" charset="0"/>
                <a:cs typeface="Times New Roman" panose="02020603050405020304" pitchFamily="18" charset="0"/>
              </a:rPr>
              <a:t>	- Proposed System Architecture</a:t>
            </a:r>
          </a:p>
          <a:p>
            <a:r>
              <a:rPr lang="en-IN" sz="2000" dirty="0">
                <a:solidFill>
                  <a:srgbClr val="000000"/>
                </a:solidFill>
                <a:latin typeface="Times New Roman" panose="02020603050405020304" pitchFamily="18" charset="0"/>
                <a:cs typeface="Times New Roman" panose="02020603050405020304" pitchFamily="18" charset="0"/>
              </a:rPr>
              <a:t>	- Proposed Method</a:t>
            </a:r>
          </a:p>
          <a:p>
            <a:r>
              <a:rPr lang="en-IN" sz="2000" dirty="0">
                <a:solidFill>
                  <a:srgbClr val="000000"/>
                </a:solidFill>
                <a:latin typeface="Times New Roman" panose="02020603050405020304" pitchFamily="18" charset="0"/>
                <a:cs typeface="Times New Roman" panose="02020603050405020304" pitchFamily="18" charset="0"/>
              </a:rPr>
              <a:t>	- Comparison of Proposed System with an existing system</a:t>
            </a:r>
            <a:endParaRPr lang="en-IN" sz="2000" b="1" dirty="0">
              <a:solidFill>
                <a:srgbClr val="000000"/>
              </a:solidFill>
              <a:latin typeface="Times New Roman" panose="02020603050405020304" pitchFamily="18" charset="0"/>
              <a:cs typeface="Times New Roman" panose="02020603050405020304" pitchFamily="18" charset="0"/>
            </a:endParaRP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Results</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Conclusion</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Future Work</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References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304800" y="497351"/>
            <a:ext cx="85335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56471"/>
            <a:ext cx="3956115" cy="584775"/>
          </a:xfrm>
          <a:prstGeom prst="rect">
            <a:avLst/>
          </a:prstGeom>
          <a:noFill/>
        </p:spPr>
        <p:txBody>
          <a:bodyPr wrap="squar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R</a:t>
            </a:r>
            <a:r>
              <a:rPr lang="en-US" sz="2800" b="1" dirty="0">
                <a:solidFill>
                  <a:srgbClr val="0070C0"/>
                </a:solidFill>
                <a:latin typeface="Times New Roman" panose="02020603050405020304" pitchFamily="18" charset="0"/>
                <a:cs typeface="Times New Roman" panose="02020603050405020304" pitchFamily="18" charset="0"/>
              </a:rPr>
              <a:t>ESULT </a:t>
            </a:r>
            <a:r>
              <a:rPr lang="en-US" sz="3200" b="1" dirty="0">
                <a:solidFill>
                  <a:srgbClr val="0070C0"/>
                </a:solidFill>
                <a:latin typeface="Times New Roman" panose="02020603050405020304" pitchFamily="18" charset="0"/>
                <a:cs typeface="Times New Roman" panose="02020603050405020304" pitchFamily="18" charset="0"/>
              </a:rPr>
              <a:t>A</a:t>
            </a:r>
            <a:r>
              <a:rPr lang="en-US" sz="2800" b="1" dirty="0">
                <a:solidFill>
                  <a:srgbClr val="0070C0"/>
                </a:solidFill>
                <a:latin typeface="Times New Roman" panose="02020603050405020304" pitchFamily="18" charset="0"/>
                <a:cs typeface="Times New Roman" panose="02020603050405020304" pitchFamily="18" charset="0"/>
              </a:rPr>
              <a:t>NALYSIS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02051E1-E0D8-2A66-175F-4C9EEFAF539F}"/>
              </a:ext>
            </a:extLst>
          </p:cNvPr>
          <p:cNvSpPr txBox="1"/>
          <p:nvPr/>
        </p:nvSpPr>
        <p:spPr>
          <a:xfrm>
            <a:off x="457200" y="592590"/>
            <a:ext cx="8381160" cy="2585323"/>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proposed system provides an user friendly interface to students and placement coordinators. It ensures effective data management, for students in managing their complete data including academic, skills, certifications, projects, company preferences and resume, and for placement coordinators in managing the job listings and students preferences.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provides comprehensive coding platform for students to solve and improve their problems solving skills in DSA and check progress.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placement coordinator can track the students progress in DSA through the leaderboard.</a:t>
            </a:r>
          </a:p>
        </p:txBody>
      </p:sp>
      <p:pic>
        <p:nvPicPr>
          <p:cNvPr id="5" name="Picture 4">
            <a:extLst>
              <a:ext uri="{FF2B5EF4-FFF2-40B4-BE49-F238E27FC236}">
                <a16:creationId xmlns:a16="http://schemas.microsoft.com/office/drawing/2014/main" id="{9A8A7816-4467-6966-EF1E-100CD8DFBB20}"/>
              </a:ext>
            </a:extLst>
          </p:cNvPr>
          <p:cNvPicPr>
            <a:picLocks noChangeAspect="1"/>
          </p:cNvPicPr>
          <p:nvPr/>
        </p:nvPicPr>
        <p:blipFill>
          <a:blip r:embed="rId2"/>
          <a:stretch>
            <a:fillRect/>
          </a:stretch>
        </p:blipFill>
        <p:spPr>
          <a:xfrm>
            <a:off x="457200" y="3197552"/>
            <a:ext cx="8381160" cy="35264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304800" y="495220"/>
            <a:ext cx="8533560" cy="45719"/>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3836"/>
            <a:ext cx="3498915" cy="584775"/>
          </a:xfrm>
          <a:prstGeom prst="rect">
            <a:avLst/>
          </a:prstGeom>
          <a:noFill/>
        </p:spPr>
        <p:txBody>
          <a:bodyPr wrap="squar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R</a:t>
            </a:r>
            <a:r>
              <a:rPr lang="en-US" sz="2800" b="1" dirty="0">
                <a:solidFill>
                  <a:srgbClr val="0070C0"/>
                </a:solidFill>
                <a:latin typeface="Times New Roman" panose="02020603050405020304" pitchFamily="18" charset="0"/>
                <a:cs typeface="Times New Roman" panose="02020603050405020304" pitchFamily="18" charset="0"/>
              </a:rPr>
              <a:t>ESULT </a:t>
            </a:r>
            <a:r>
              <a:rPr lang="en-US" sz="3200" b="1" dirty="0">
                <a:solidFill>
                  <a:srgbClr val="0070C0"/>
                </a:solidFill>
                <a:latin typeface="Times New Roman" panose="02020603050405020304" pitchFamily="18" charset="0"/>
                <a:cs typeface="Times New Roman" panose="02020603050405020304" pitchFamily="18" charset="0"/>
              </a:rPr>
              <a:t>A</a:t>
            </a:r>
            <a:r>
              <a:rPr lang="en-US" sz="2800" b="1" dirty="0">
                <a:solidFill>
                  <a:srgbClr val="0070C0"/>
                </a:solidFill>
                <a:latin typeface="Times New Roman" panose="02020603050405020304" pitchFamily="18" charset="0"/>
                <a:cs typeface="Times New Roman" panose="02020603050405020304" pitchFamily="18" charset="0"/>
              </a:rPr>
              <a:t>NALYSIS</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042576-A3E5-A2D1-B98A-26DADB82729E}"/>
              </a:ext>
            </a:extLst>
          </p:cNvPr>
          <p:cNvPicPr>
            <a:picLocks noChangeAspect="1"/>
          </p:cNvPicPr>
          <p:nvPr/>
        </p:nvPicPr>
        <p:blipFill>
          <a:blip r:embed="rId2"/>
          <a:stretch>
            <a:fillRect/>
          </a:stretch>
        </p:blipFill>
        <p:spPr>
          <a:xfrm>
            <a:off x="304800" y="586658"/>
            <a:ext cx="8533560" cy="2949023"/>
          </a:xfrm>
          <a:prstGeom prst="rect">
            <a:avLst/>
          </a:prstGeom>
        </p:spPr>
      </p:pic>
      <p:pic>
        <p:nvPicPr>
          <p:cNvPr id="6" name="Picture 5">
            <a:extLst>
              <a:ext uri="{FF2B5EF4-FFF2-40B4-BE49-F238E27FC236}">
                <a16:creationId xmlns:a16="http://schemas.microsoft.com/office/drawing/2014/main" id="{275D6913-9019-DB1F-81F4-45990B226348}"/>
              </a:ext>
            </a:extLst>
          </p:cNvPr>
          <p:cNvPicPr>
            <a:picLocks noChangeAspect="1"/>
          </p:cNvPicPr>
          <p:nvPr/>
        </p:nvPicPr>
        <p:blipFill>
          <a:blip r:embed="rId3"/>
          <a:stretch>
            <a:fillRect/>
          </a:stretch>
        </p:blipFill>
        <p:spPr>
          <a:xfrm>
            <a:off x="304800" y="3657600"/>
            <a:ext cx="8533560" cy="2849880"/>
          </a:xfrm>
          <a:prstGeom prst="rect">
            <a:avLst/>
          </a:prstGeom>
        </p:spPr>
      </p:pic>
    </p:spTree>
    <p:extLst>
      <p:ext uri="{BB962C8B-B14F-4D97-AF65-F5344CB8AC3E}">
        <p14:creationId xmlns:p14="http://schemas.microsoft.com/office/powerpoint/2010/main" val="3177802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22960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0070C0"/>
                </a:solidFill>
                <a:latin typeface="Times New Roman" panose="02020603050405020304" pitchFamily="18" charset="0"/>
                <a:cs typeface="Times New Roman" panose="02020603050405020304" pitchFamily="18" charset="0"/>
              </a:rPr>
              <a:t>C</a:t>
            </a:r>
            <a:r>
              <a:rPr lang="en-IN" sz="2800" b="1" dirty="0">
                <a:solidFill>
                  <a:srgbClr val="0070C0"/>
                </a:solidFill>
                <a:latin typeface="Times New Roman" panose="02020603050405020304" pitchFamily="18" charset="0"/>
                <a:cs typeface="Times New Roman" panose="02020603050405020304" pitchFamily="18" charset="0"/>
              </a:rPr>
              <a:t>ONCLUSION</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A85DCCE-9E51-C792-FA8C-54F8C9812CE8}"/>
              </a:ext>
            </a:extLst>
          </p:cNvPr>
          <p:cNvSpPr txBox="1"/>
          <p:nvPr/>
        </p:nvSpPr>
        <p:spPr>
          <a:xfrm>
            <a:off x="457200" y="1447800"/>
            <a:ext cx="8229600" cy="3807709"/>
          </a:xfrm>
          <a:prstGeom prst="rect">
            <a:avLst/>
          </a:prstGeom>
          <a:noFill/>
        </p:spPr>
        <p:txBody>
          <a:bodyPr wrap="square" rtlCol="0">
            <a:spAutoFit/>
          </a:bodyPr>
          <a:lstStyle/>
          <a:p>
            <a:pPr algn="just">
              <a:lnSpc>
                <a:spcPct val="150000"/>
              </a:lnSpc>
              <a:spcBef>
                <a:spcPts val="115"/>
              </a:spcBef>
              <a:spcAft>
                <a:spcPts val="115"/>
              </a:spcAft>
            </a:pPr>
            <a:r>
              <a:rPr lang="en-US" dirty="0">
                <a:latin typeface="Times New Roman" panose="02020603050405020304" pitchFamily="18" charset="0"/>
                <a:cs typeface="Times New Roman" panose="02020603050405020304" pitchFamily="18" charset="0"/>
              </a:rPr>
              <a:t>       Overall our proposed method is a comprehensive solution that provides students with an easy-to-use platform to efficiently manage their data, search for jobs, and seamlessly apply to their desired companies. Incorporating a DSA tracker accelerates student’s professional development by providing a dedicated space to improve their Data Structures and Algorithms (DSA) skills.</a:t>
            </a:r>
          </a:p>
          <a:p>
            <a:pPr algn="just">
              <a:lnSpc>
                <a:spcPct val="150000"/>
              </a:lnSpc>
              <a:spcBef>
                <a:spcPts val="115"/>
              </a:spcBef>
              <a:spcAft>
                <a:spcPts val="115"/>
              </a:spcAft>
            </a:pPr>
            <a:r>
              <a:rPr lang="en-US" dirty="0">
                <a:latin typeface="Times New Roman" panose="02020603050405020304" pitchFamily="18" charset="0"/>
                <a:cs typeface="Times New Roman" panose="02020603050405020304" pitchFamily="18" charset="0"/>
              </a:rPr>
              <a:t>       Provides an easy way for college placement cells to access students data and manage placements data. Our project helps the placement coordinator to track the progress of the students in problem solving in DSA and also helps in analyzing the students profile.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22960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0070C0"/>
                </a:solidFill>
                <a:latin typeface="Times New Roman" panose="02020603050405020304" pitchFamily="18" charset="0"/>
                <a:cs typeface="Times New Roman" panose="02020603050405020304" pitchFamily="18" charset="0"/>
              </a:rPr>
              <a:t>F</a:t>
            </a:r>
            <a:r>
              <a:rPr lang="en-IN" sz="2800" b="1" dirty="0">
                <a:solidFill>
                  <a:srgbClr val="0070C0"/>
                </a:solidFill>
                <a:latin typeface="Times New Roman" panose="02020603050405020304" pitchFamily="18" charset="0"/>
                <a:cs typeface="Times New Roman" panose="02020603050405020304" pitchFamily="18" charset="0"/>
              </a:rPr>
              <a:t>UTURE </a:t>
            </a:r>
            <a:r>
              <a:rPr lang="en-IN" sz="3200" b="1" dirty="0">
                <a:solidFill>
                  <a:srgbClr val="0070C0"/>
                </a:solidFill>
                <a:latin typeface="Times New Roman" panose="02020603050405020304" pitchFamily="18" charset="0"/>
                <a:cs typeface="Times New Roman" panose="02020603050405020304" pitchFamily="18" charset="0"/>
              </a:rPr>
              <a:t>W</a:t>
            </a:r>
            <a:r>
              <a:rPr lang="en-IN" sz="2800" b="1" dirty="0">
                <a:solidFill>
                  <a:srgbClr val="0070C0"/>
                </a:solidFill>
                <a:latin typeface="Times New Roman" panose="02020603050405020304" pitchFamily="18" charset="0"/>
                <a:cs typeface="Times New Roman" panose="02020603050405020304" pitchFamily="18" charset="0"/>
              </a:rPr>
              <a:t>ORK</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A85DCCE-9E51-C792-FA8C-54F8C9812CE8}"/>
              </a:ext>
            </a:extLst>
          </p:cNvPr>
          <p:cNvSpPr txBox="1"/>
          <p:nvPr/>
        </p:nvSpPr>
        <p:spPr>
          <a:xfrm>
            <a:off x="457200" y="1447800"/>
            <a:ext cx="8229600" cy="3833357"/>
          </a:xfrm>
          <a:prstGeom prst="rect">
            <a:avLst/>
          </a:prstGeom>
          <a:noFill/>
        </p:spPr>
        <p:txBody>
          <a:bodyPr wrap="square" rtlCol="0">
            <a:spAutoFit/>
          </a:bodyPr>
          <a:lstStyle/>
          <a:p>
            <a:pPr marL="285750" indent="-285750" algn="just">
              <a:lnSpc>
                <a:spcPct val="150000"/>
              </a:lnSpc>
              <a:spcBef>
                <a:spcPts val="115"/>
              </a:spcBef>
              <a:spcAft>
                <a:spcPts val="115"/>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Company Logins: </a:t>
            </a:r>
            <a:r>
              <a:rPr lang="en-US" dirty="0">
                <a:latin typeface="Times New Roman" panose="02020603050405020304" pitchFamily="18" charset="0"/>
                <a:cs typeface="Times New Roman" panose="02020603050405020304" pitchFamily="18" charset="0"/>
              </a:rPr>
              <a:t>In future company logins will be added, which helps the placement coordinators and companies to easily communicate and schedule the drives.</a:t>
            </a:r>
          </a:p>
          <a:p>
            <a:pPr marL="285750" indent="-285750" algn="just">
              <a:lnSpc>
                <a:spcPct val="150000"/>
              </a:lnSpc>
              <a:spcBef>
                <a:spcPts val="115"/>
              </a:spcBef>
              <a:spcAft>
                <a:spcPts val="115"/>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Student Experiences: </a:t>
            </a:r>
            <a:r>
              <a:rPr lang="en-US" dirty="0">
                <a:latin typeface="Times New Roman" panose="02020603050405020304" pitchFamily="18" charset="0"/>
                <a:cs typeface="Times New Roman" panose="02020603050405020304" pitchFamily="18" charset="0"/>
              </a:rPr>
              <a:t>Student experiences with the drives can be gathered and make visible to the current students such that they can have an overview of how to prepare for the drives.</a:t>
            </a:r>
          </a:p>
          <a:p>
            <a:pPr marL="285750" indent="-285750" algn="just">
              <a:lnSpc>
                <a:spcPct val="150000"/>
              </a:lnSpc>
              <a:spcBef>
                <a:spcPts val="115"/>
              </a:spcBef>
              <a:spcAft>
                <a:spcPts val="115"/>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Enhancement: </a:t>
            </a:r>
            <a:r>
              <a:rPr lang="en-US" dirty="0">
                <a:latin typeface="Times New Roman" panose="02020603050405020304" pitchFamily="18" charset="0"/>
                <a:cs typeface="Times New Roman" panose="02020603050405020304" pitchFamily="18" charset="0"/>
              </a:rPr>
              <a:t>With the AI enhancement the placement coordinators can get the students profiles that matches with the companies profile automatically, which makes the selecting process simple.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13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457200" y="657612"/>
            <a:ext cx="8229600" cy="104388"/>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457200" y="119003"/>
            <a:ext cx="3279688" cy="1077218"/>
          </a:xfrm>
          <a:prstGeom prst="rect">
            <a:avLst/>
          </a:prstGeom>
          <a:noFill/>
        </p:spPr>
        <p:txBody>
          <a:bodyPr wrap="square" rtlCol="0">
            <a:spAutoFit/>
          </a:bodyPr>
          <a:lstStyle/>
          <a:p>
            <a:r>
              <a:rPr lang="en-IN" sz="3200" b="1" dirty="0">
                <a:solidFill>
                  <a:srgbClr val="0070C0"/>
                </a:solidFill>
                <a:latin typeface="Times New Roman" panose="02020603050405020304" pitchFamily="18" charset="0"/>
                <a:cs typeface="Times New Roman" panose="02020603050405020304" pitchFamily="18" charset="0"/>
              </a:rPr>
              <a:t>R</a:t>
            </a:r>
            <a:r>
              <a:rPr lang="en-IN" sz="2800" b="1" dirty="0">
                <a:solidFill>
                  <a:srgbClr val="0070C0"/>
                </a:solidFill>
                <a:latin typeface="Times New Roman" panose="02020603050405020304" pitchFamily="18" charset="0"/>
                <a:cs typeface="Times New Roman" panose="02020603050405020304" pitchFamily="18" charset="0"/>
              </a:rPr>
              <a:t>EFERENCES</a:t>
            </a:r>
            <a:endParaRPr lang="en-IN" sz="3200" dirty="0">
              <a:solidFill>
                <a:srgbClr val="0070C0"/>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560C70-6E40-3C3B-B5B4-56D94272D4E6}"/>
              </a:ext>
            </a:extLst>
          </p:cNvPr>
          <p:cNvSpPr txBox="1"/>
          <p:nvPr/>
        </p:nvSpPr>
        <p:spPr>
          <a:xfrm>
            <a:off x="457200" y="771427"/>
            <a:ext cx="8229600" cy="5859233"/>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[1]. Santhosh Kumar H,” Online Training and Placement Management system” International Journal of Engineering Research Technology (IJERT), ICACT-2016 Conference Proceedings.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[2]. Mythili M, Aishwarya R, </a:t>
            </a:r>
            <a:r>
              <a:rPr lang="en-US" sz="1800" dirty="0" err="1">
                <a:effectLst/>
                <a:latin typeface="Times New Roman" panose="02020603050405020304" pitchFamily="18" charset="0"/>
                <a:ea typeface="Times New Roman" panose="02020603050405020304" pitchFamily="18" charset="0"/>
              </a:rPr>
              <a:t>Shenbagam</a:t>
            </a:r>
            <a:r>
              <a:rPr lang="en-US" sz="1800" dirty="0">
                <a:effectLst/>
                <a:latin typeface="Times New Roman" panose="02020603050405020304" pitchFamily="18" charset="0"/>
                <a:ea typeface="Times New Roman" panose="02020603050405020304" pitchFamily="18" charset="0"/>
              </a:rPr>
              <a:t> P, </a:t>
            </a:r>
            <a:r>
              <a:rPr lang="en-US" sz="1800" dirty="0" err="1">
                <a:effectLst/>
                <a:latin typeface="Times New Roman" panose="02020603050405020304" pitchFamily="18" charset="0"/>
                <a:ea typeface="Times New Roman" panose="02020603050405020304" pitchFamily="18" charset="0"/>
              </a:rPr>
              <a:t>Sandhiya</a:t>
            </a:r>
            <a:r>
              <a:rPr lang="en-US" sz="1800" dirty="0">
                <a:effectLst/>
                <a:latin typeface="Times New Roman" panose="02020603050405020304" pitchFamily="18" charset="0"/>
                <a:ea typeface="Times New Roman" panose="02020603050405020304" pitchFamily="18" charset="0"/>
              </a:rPr>
              <a:t> C,” E Placement Management”, International Journal of Pure and Applied Mathematics (IJPAM), Volume 119 No. 10 2018,1823-1834.</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[3]. Rajnesh Tripathi, </a:t>
            </a:r>
            <a:r>
              <a:rPr lang="en-US" sz="1800" dirty="0" err="1">
                <a:effectLst/>
                <a:latin typeface="Times New Roman" panose="02020603050405020304" pitchFamily="18" charset="0"/>
                <a:ea typeface="Times New Roman" panose="02020603050405020304" pitchFamily="18" charset="0"/>
              </a:rPr>
              <a:t>Raghvendra</a:t>
            </a:r>
            <a:r>
              <a:rPr lang="en-US" sz="1800" dirty="0">
                <a:effectLst/>
                <a:latin typeface="Times New Roman" panose="02020603050405020304" pitchFamily="18" charset="0"/>
                <a:ea typeface="Times New Roman" panose="02020603050405020304" pitchFamily="18" charset="0"/>
              </a:rPr>
              <a:t> Singh, </a:t>
            </a:r>
            <a:r>
              <a:rPr lang="en-US" sz="1800" dirty="0" err="1">
                <a:effectLst/>
                <a:latin typeface="Times New Roman" panose="02020603050405020304" pitchFamily="18" charset="0"/>
                <a:ea typeface="Times New Roman" panose="02020603050405020304" pitchFamily="18" charset="0"/>
              </a:rPr>
              <a:t>Jaweria</a:t>
            </a:r>
            <a:r>
              <a:rPr lang="en-US" sz="1800" dirty="0">
                <a:effectLst/>
                <a:latin typeface="Times New Roman" panose="02020603050405020304" pitchFamily="18" charset="0"/>
                <a:ea typeface="Times New Roman" panose="02020603050405020304" pitchFamily="18" charset="0"/>
              </a:rPr>
              <a:t> Usmani, “Campus Recruitment and Placement System”, International Conference on Recent Innovations in Science and Engineering (</a:t>
            </a:r>
            <a:r>
              <a:rPr lang="en-US" sz="1800" dirty="0" err="1">
                <a:effectLst/>
                <a:latin typeface="Times New Roman" panose="02020603050405020304" pitchFamily="18" charset="0"/>
                <a:ea typeface="Times New Roman" panose="02020603050405020304" pitchFamily="18" charset="0"/>
              </a:rPr>
              <a:t>Icrise</a:t>
            </a:r>
            <a:r>
              <a:rPr lang="en-US" sz="1800" dirty="0">
                <a:effectLst/>
                <a:latin typeface="Times New Roman" panose="02020603050405020304" pitchFamily="18" charset="0"/>
                <a:ea typeface="Times New Roman" panose="02020603050405020304" pitchFamily="18" charset="0"/>
              </a:rPr>
              <a:t> -18), April, 2018.</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Ajeena</a:t>
            </a:r>
            <a:r>
              <a:rPr lang="en-US" sz="1800" dirty="0">
                <a:effectLst/>
                <a:latin typeface="Times New Roman" panose="02020603050405020304" pitchFamily="18" charset="0"/>
                <a:ea typeface="Times New Roman" panose="02020603050405020304" pitchFamily="18" charset="0"/>
              </a:rPr>
              <a:t> Sunny1 </a:t>
            </a:r>
            <a:r>
              <a:rPr lang="en-US" sz="1800" dirty="0" err="1">
                <a:effectLst/>
                <a:latin typeface="Times New Roman" panose="02020603050405020304" pitchFamily="18" charset="0"/>
                <a:ea typeface="Times New Roman" panose="02020603050405020304" pitchFamily="18" charset="0"/>
              </a:rPr>
              <a:t>Aneena</a:t>
            </a:r>
            <a:r>
              <a:rPr lang="en-US" sz="1800" dirty="0">
                <a:effectLst/>
                <a:latin typeface="Times New Roman" panose="02020603050405020304" pitchFamily="18" charset="0"/>
                <a:ea typeface="Times New Roman" panose="02020603050405020304" pitchFamily="18" charset="0"/>
              </a:rPr>
              <a:t> Felix1 </a:t>
            </a:r>
            <a:r>
              <a:rPr lang="en-US" sz="1800" dirty="0" err="1">
                <a:effectLst/>
                <a:latin typeface="Times New Roman" panose="02020603050405020304" pitchFamily="18" charset="0"/>
                <a:ea typeface="Times New Roman" panose="02020603050405020304" pitchFamily="18" charset="0"/>
              </a:rPr>
              <a:t>Angelin</a:t>
            </a:r>
            <a:r>
              <a:rPr lang="en-US" sz="1800" dirty="0">
                <a:effectLst/>
                <a:latin typeface="Times New Roman" panose="02020603050405020304" pitchFamily="18" charset="0"/>
                <a:ea typeface="Times New Roman" panose="02020603050405020304" pitchFamily="18" charset="0"/>
              </a:rPr>
              <a:t> Saji1 Christina Sebastian1 </a:t>
            </a:r>
            <a:r>
              <a:rPr lang="en-US" sz="1800" dirty="0" err="1">
                <a:effectLst/>
                <a:latin typeface="Times New Roman" panose="02020603050405020304" pitchFamily="18" charset="0"/>
                <a:ea typeface="Times New Roman" panose="02020603050405020304" pitchFamily="18" charset="0"/>
              </a:rPr>
              <a:t>Praseetha</a:t>
            </a:r>
            <a:r>
              <a:rPr lang="en-US" sz="1800" dirty="0">
                <a:effectLst/>
                <a:latin typeface="Times New Roman" panose="02020603050405020304" pitchFamily="18" charset="0"/>
                <a:ea typeface="Times New Roman" panose="02020603050405020304" pitchFamily="18" charset="0"/>
              </a:rPr>
              <a:t> V.M2 1UG Student, Dept. of CSE, SJCET, </a:t>
            </a:r>
            <a:r>
              <a:rPr lang="en-US" sz="1800" dirty="0" err="1">
                <a:effectLst/>
                <a:latin typeface="Times New Roman" panose="02020603050405020304" pitchFamily="18" charset="0"/>
                <a:ea typeface="Times New Roman" panose="02020603050405020304" pitchFamily="18" charset="0"/>
              </a:rPr>
              <a:t>Palai</a:t>
            </a:r>
            <a:r>
              <a:rPr lang="en-US" sz="1800" dirty="0">
                <a:effectLst/>
                <a:latin typeface="Times New Roman" panose="02020603050405020304" pitchFamily="18" charset="0"/>
                <a:ea typeface="Times New Roman" panose="02020603050405020304" pitchFamily="18" charset="0"/>
              </a:rPr>
              <a:t>, Kerala, India</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[5]. Anjali v, </a:t>
            </a:r>
            <a:r>
              <a:rPr lang="en-US" sz="1800" dirty="0" err="1">
                <a:effectLst/>
                <a:latin typeface="Times New Roman" panose="02020603050405020304" pitchFamily="18" charset="0"/>
                <a:ea typeface="Times New Roman" panose="02020603050405020304" pitchFamily="18" charset="0"/>
              </a:rPr>
              <a:t>Jeyalakshmi</a:t>
            </a:r>
            <a:r>
              <a:rPr lang="en-US" sz="1800" dirty="0">
                <a:effectLst/>
                <a:latin typeface="Times New Roman" panose="02020603050405020304" pitchFamily="18" charset="0"/>
                <a:ea typeface="Times New Roman" panose="02020603050405020304" pitchFamily="18" charset="0"/>
              </a:rPr>
              <a:t> PR, </a:t>
            </a:r>
            <a:r>
              <a:rPr lang="en-US" sz="1800" dirty="0" err="1">
                <a:effectLst/>
                <a:latin typeface="Times New Roman" panose="02020603050405020304" pitchFamily="18" charset="0"/>
                <a:ea typeface="Times New Roman" panose="02020603050405020304" pitchFamily="18" charset="0"/>
              </a:rPr>
              <a:t>Anbubala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R,Sri</a:t>
            </a:r>
            <a:r>
              <a:rPr lang="en-US" sz="1800" dirty="0">
                <a:effectLst/>
                <a:latin typeface="Times New Roman" panose="02020603050405020304" pitchFamily="18" charset="0"/>
                <a:ea typeface="Times New Roman" panose="02020603050405020304" pitchFamily="18" charset="0"/>
              </a:rPr>
              <a:t> Mathura devi, </a:t>
            </a:r>
            <a:r>
              <a:rPr lang="en-US" sz="1800" dirty="0" err="1">
                <a:effectLst/>
                <a:latin typeface="Times New Roman" panose="02020603050405020304" pitchFamily="18" charset="0"/>
                <a:ea typeface="Times New Roman" panose="02020603050405020304" pitchFamily="18" charset="0"/>
              </a:rPr>
              <a:t>Ranjini.V</a:t>
            </a:r>
            <a:r>
              <a:rPr lang="en-US" sz="1800" dirty="0">
                <a:effectLst/>
                <a:latin typeface="Times New Roman" panose="02020603050405020304" pitchFamily="18" charset="0"/>
                <a:ea typeface="Times New Roman" panose="02020603050405020304" pitchFamily="18" charset="0"/>
              </a:rPr>
              <a:t>, ”Web Based Placement Management System”, International Journal of Computer Science and Information Technologies(IJCSIT), Vol. 7 (2) , 2016, 760-763.</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1156" y="2514600"/>
            <a:ext cx="6400085"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86426" y="322344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68358" y="2538720"/>
            <a:ext cx="8152560" cy="760320"/>
          </a:xfrm>
          <a:prstGeom prst="rect">
            <a:avLst/>
          </a:prstGeom>
        </p:spPr>
        <p:txBody>
          <a:bodyPr lIns="90000" tIns="45000" rIns="90000" bIns="45000"/>
          <a:lstStyle/>
          <a:p>
            <a:pPr algn="ctr">
              <a:lnSpc>
                <a:spcPct val="100000"/>
              </a:lnSpc>
            </a:pPr>
            <a:r>
              <a:rPr lang="en-IN" sz="4400" b="1" dirty="0">
                <a:solidFill>
                  <a:srgbClr val="0070C0"/>
                </a:solidFill>
                <a:latin typeface="Times New Roman" panose="02020603050405020304" pitchFamily="18" charset="0"/>
                <a:cs typeface="Times New Roman" panose="02020603050405020304" pitchFamily="18" charset="0"/>
              </a:rPr>
              <a:t>Abstract</a:t>
            </a:r>
            <a:r>
              <a:rPr lang="en-IN" sz="4400" b="1" dirty="0">
                <a:solidFill>
                  <a:srgbClr val="000000"/>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420" y="582418"/>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457200" y="33779"/>
            <a:ext cx="3657600" cy="584775"/>
          </a:xfrm>
          <a:prstGeom prst="rect">
            <a:avLst/>
          </a:prstGeom>
          <a:noFill/>
        </p:spPr>
        <p:txBody>
          <a:bodyPr wrap="squar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A</a:t>
            </a:r>
            <a:r>
              <a:rPr lang="en-US" sz="2800" b="1" dirty="0">
                <a:solidFill>
                  <a:srgbClr val="0070C0"/>
                </a:solidFill>
                <a:latin typeface="Times New Roman" panose="02020603050405020304" pitchFamily="18" charset="0"/>
                <a:cs typeface="Times New Roman" panose="02020603050405020304" pitchFamily="18" charset="0"/>
              </a:rPr>
              <a:t>BSTRACT</a:t>
            </a:r>
          </a:p>
        </p:txBody>
      </p:sp>
      <p:sp>
        <p:nvSpPr>
          <p:cNvPr id="7" name="TextBox 6">
            <a:extLst>
              <a:ext uri="{FF2B5EF4-FFF2-40B4-BE49-F238E27FC236}">
                <a16:creationId xmlns:a16="http://schemas.microsoft.com/office/drawing/2014/main" id="{E4EEF646-9774-3F11-C194-BD07791BE4D7}"/>
              </a:ext>
            </a:extLst>
          </p:cNvPr>
          <p:cNvSpPr txBox="1"/>
          <p:nvPr/>
        </p:nvSpPr>
        <p:spPr>
          <a:xfrm>
            <a:off x="381420" y="914400"/>
            <a:ext cx="838116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Managing the placements within an educational institution is completely a manual process which is time consuming and requires extra efforts to manage student and placements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ace this concern, we are developed a MERN Based Placement Management Portal, which is a web-based application developed using the MERN stack, designed to streamline and simplify the placement process for educational institutions.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the MERN Based Placement Management Portal students can easily access and maintain their interests, eliminating the need for manual paperwork and saving valuable time.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the application students can select companies based on their individual interests, skills and qualifications.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students can practice the DSA problems, which improves their problem solving skills and check their progress with fellow students.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Placement coordinator of the educational institution can manage the companies data, access students data, track the students progress in problem solving through the DSA tracker and select students for the drives based on the students profile.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2004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876300" y="2568019"/>
            <a:ext cx="10896600" cy="760320"/>
          </a:xfrm>
          <a:prstGeom prst="rect">
            <a:avLst/>
          </a:prstGeom>
        </p:spPr>
        <p:txBody>
          <a:bodyPr lIns="90000" tIns="45000" rIns="90000" bIns="45000"/>
          <a:lstStyle/>
          <a:p>
            <a:pPr algn="ctr">
              <a:lnSpc>
                <a:spcPct val="100000"/>
              </a:lnSpc>
            </a:pP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1DCB54B-E728-1E03-4B8C-AE0944BD6B87}"/>
              </a:ext>
            </a:extLst>
          </p:cNvPr>
          <p:cNvSpPr txBox="1"/>
          <p:nvPr/>
        </p:nvSpPr>
        <p:spPr>
          <a:xfrm>
            <a:off x="1600200" y="2568019"/>
            <a:ext cx="5943600" cy="707886"/>
          </a:xfrm>
          <a:prstGeom prst="rect">
            <a:avLst/>
          </a:prstGeom>
          <a:noFill/>
        </p:spPr>
        <p:txBody>
          <a:bodyPr wrap="square" rtlCol="0">
            <a:spAutoFit/>
          </a:bodyPr>
          <a:lstStyle/>
          <a:p>
            <a:pPr algn="ctr"/>
            <a:r>
              <a:rPr lang="en-US" sz="4000" b="1" dirty="0">
                <a:solidFill>
                  <a:srgbClr val="0070C0"/>
                </a:solidFill>
                <a:latin typeface="Times New Roman" panose="02020603050405020304" pitchFamily="18" charset="0"/>
                <a:cs typeface="Times New Roman" panose="02020603050405020304" pitchFamily="18" charset="0"/>
              </a:rPr>
              <a:t>Introduction</a:t>
            </a:r>
            <a:endParaRPr lang="en-IN" sz="4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0070C0"/>
                </a:solidFill>
                <a:latin typeface="Times New Roman" panose="02020603050405020304" pitchFamily="18" charset="0"/>
                <a:cs typeface="Times New Roman" panose="02020603050405020304" pitchFamily="18" charset="0"/>
              </a:rPr>
              <a:t>I</a:t>
            </a:r>
            <a:r>
              <a:rPr lang="en-IN" sz="2800" b="1" dirty="0">
                <a:solidFill>
                  <a:srgbClr val="0070C0"/>
                </a:solidFill>
                <a:latin typeface="Times New Roman" panose="02020603050405020304" pitchFamily="18" charset="0"/>
                <a:cs typeface="Times New Roman" panose="02020603050405020304" pitchFamily="18" charset="0"/>
              </a:rPr>
              <a:t>NTRODUCTION</a:t>
            </a:r>
            <a:endParaRPr sz="1600"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59ADF742-D089-ADF8-3E46-5CB314EA4508}"/>
              </a:ext>
            </a:extLst>
          </p:cNvPr>
          <p:cNvSpPr txBox="1"/>
          <p:nvPr/>
        </p:nvSpPr>
        <p:spPr>
          <a:xfrm>
            <a:off x="438912" y="1295400"/>
            <a:ext cx="8381160" cy="5078313"/>
          </a:xfrm>
          <a:prstGeom prst="rect">
            <a:avLst/>
          </a:prstGeom>
          <a:noFill/>
        </p:spPr>
        <p:txBody>
          <a:bodyPr wrap="square" rtlCol="0">
            <a:spAutoFit/>
          </a:bodyPr>
          <a:lstStyle/>
          <a:p>
            <a:pPr marL="285750" indent="-285750" algn="just">
              <a:buFont typeface="Arial" panose="020B0604020202020204" pitchFamily="34" charset="0"/>
              <a:buChar char="•"/>
              <a:defRPr>
                <a:latin typeface="Times New Roman"/>
                <a:ea typeface="Times New Roman"/>
                <a:cs typeface="Times New Roman"/>
                <a:sym typeface="Times New Roman"/>
              </a:defRPr>
            </a:pPr>
            <a:r>
              <a:rPr lang="en-US" dirty="0"/>
              <a:t>The MERN Based Placement Management Portal is a cutting-edge web application designed to revolutionize and optimize the placement process within educational institutions. </a:t>
            </a:r>
          </a:p>
          <a:p>
            <a:pPr marL="285750" indent="-285750" algn="just">
              <a:buFont typeface="Arial" panose="020B0604020202020204" pitchFamily="34" charset="0"/>
              <a:buChar char="•"/>
              <a:defRPr>
                <a:latin typeface="Times New Roman"/>
                <a:ea typeface="Times New Roman"/>
                <a:cs typeface="Times New Roman"/>
                <a:sym typeface="Times New Roman"/>
              </a:defRPr>
            </a:pPr>
            <a:r>
              <a:rPr lang="en-US" dirty="0"/>
              <a:t>Built upon the formidable MERN Stack, which comprises MongoDB, Express.js, React, and Node.js, this portal offers a comprehensive and centralized solution for streamlining communication and data management between placement cells, students, and administrators. </a:t>
            </a:r>
          </a:p>
          <a:p>
            <a:pPr marL="285750" indent="-285750" algn="just">
              <a:buFont typeface="Arial" panose="020B0604020202020204" pitchFamily="34" charset="0"/>
              <a:buChar char="•"/>
              <a:defRPr>
                <a:latin typeface="Times New Roman"/>
                <a:ea typeface="Times New Roman"/>
                <a:cs typeface="Times New Roman"/>
                <a:sym typeface="Times New Roman"/>
              </a:defRPr>
            </a:pPr>
            <a:r>
              <a:rPr lang="en-US" dirty="0"/>
              <a:t>In an era where efficiency and digitalization are most important, this portal is a game-changer. For students, it provides a user-friendly platform to manage their interests, certifications, and track their progress in solving problems via the integrated DSA Tracker. </a:t>
            </a:r>
          </a:p>
          <a:p>
            <a:pPr marL="285750" indent="-285750" algn="just">
              <a:buFont typeface="Arial" panose="020B0604020202020204" pitchFamily="34" charset="0"/>
              <a:buChar char="•"/>
              <a:defRPr>
                <a:latin typeface="Times New Roman"/>
                <a:ea typeface="Times New Roman"/>
                <a:cs typeface="Times New Roman"/>
                <a:sym typeface="Times New Roman"/>
              </a:defRPr>
            </a:pPr>
            <a:r>
              <a:rPr lang="en-US" dirty="0"/>
              <a:t>Furthermore, students can seamlessly browse and select companies that align with their individual interests, skills, and qualifications, making the job search process both personalized and efficient.</a:t>
            </a:r>
          </a:p>
          <a:p>
            <a:pPr marL="285750" indent="-285750" algn="just">
              <a:buFont typeface="Arial" panose="020B0604020202020204" pitchFamily="34" charset="0"/>
              <a:buChar char="•"/>
              <a:defRPr>
                <a:latin typeface="Times New Roman"/>
                <a:ea typeface="Times New Roman"/>
                <a:cs typeface="Times New Roman"/>
                <a:sym typeface="Times New Roman"/>
              </a:defRPr>
            </a:pPr>
            <a:r>
              <a:rPr lang="en-US" dirty="0"/>
              <a:t>Moreover, the placement coordinator can assess students profile and track students problem solving skills. The placement coordinator can manage placements data and select students with reference to companies profiles and student profile.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429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33700" y="26686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2" name="TextBox 1">
            <a:extLst>
              <a:ext uri="{FF2B5EF4-FFF2-40B4-BE49-F238E27FC236}">
                <a16:creationId xmlns:a16="http://schemas.microsoft.com/office/drawing/2014/main" id="{DEB0E8D9-2521-DAEC-0E78-52546FC43C2E}"/>
              </a:ext>
            </a:extLst>
          </p:cNvPr>
          <p:cNvSpPr txBox="1"/>
          <p:nvPr/>
        </p:nvSpPr>
        <p:spPr>
          <a:xfrm>
            <a:off x="1676280" y="2784791"/>
            <a:ext cx="5867400" cy="707886"/>
          </a:xfrm>
          <a:prstGeom prst="rect">
            <a:avLst/>
          </a:prstGeom>
          <a:noFill/>
        </p:spPr>
        <p:txBody>
          <a:bodyPr wrap="square" rtlCol="0">
            <a:spAutoFit/>
          </a:bodyPr>
          <a:lstStyle/>
          <a:p>
            <a:pPr algn="ctr"/>
            <a:r>
              <a:rPr lang="en-US" sz="4000" b="1" dirty="0">
                <a:solidFill>
                  <a:srgbClr val="0070C0"/>
                </a:solidFill>
                <a:latin typeface="Times New Roman" panose="02020603050405020304" pitchFamily="18" charset="0"/>
                <a:cs typeface="Times New Roman" panose="02020603050405020304" pitchFamily="18" charset="0"/>
              </a:rPr>
              <a:t>Literature Survey</a:t>
            </a:r>
            <a:endParaRPr lang="en-IN" sz="4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Systems</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62080241"/>
              </p:ext>
            </p:extLst>
          </p:nvPr>
        </p:nvGraphicFramePr>
        <p:xfrm>
          <a:off x="76200" y="381000"/>
          <a:ext cx="8991600" cy="6309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432745929"/>
                    </a:ext>
                  </a:extLst>
                </a:gridCol>
                <a:gridCol w="1447800">
                  <a:extLst>
                    <a:ext uri="{9D8B030D-6E8A-4147-A177-3AD203B41FA5}">
                      <a16:colId xmlns:a16="http://schemas.microsoft.com/office/drawing/2014/main" val="1998233565"/>
                    </a:ext>
                  </a:extLst>
                </a:gridCol>
                <a:gridCol w="1447800">
                  <a:extLst>
                    <a:ext uri="{9D8B030D-6E8A-4147-A177-3AD203B41FA5}">
                      <a16:colId xmlns:a16="http://schemas.microsoft.com/office/drawing/2014/main" val="3760181125"/>
                    </a:ext>
                  </a:extLst>
                </a:gridCol>
                <a:gridCol w="1066800">
                  <a:extLst>
                    <a:ext uri="{9D8B030D-6E8A-4147-A177-3AD203B41FA5}">
                      <a16:colId xmlns:a16="http://schemas.microsoft.com/office/drawing/2014/main" val="1470764825"/>
                    </a:ext>
                  </a:extLst>
                </a:gridCol>
                <a:gridCol w="2607364">
                  <a:extLst>
                    <a:ext uri="{9D8B030D-6E8A-4147-A177-3AD203B41FA5}">
                      <a16:colId xmlns:a16="http://schemas.microsoft.com/office/drawing/2014/main" val="3423994347"/>
                    </a:ext>
                  </a:extLst>
                </a:gridCol>
                <a:gridCol w="1888436">
                  <a:extLst>
                    <a:ext uri="{9D8B030D-6E8A-4147-A177-3AD203B41FA5}">
                      <a16:colId xmlns:a16="http://schemas.microsoft.com/office/drawing/2014/main" val="635663868"/>
                    </a:ext>
                  </a:extLst>
                </a:gridCol>
              </a:tblGrid>
              <a:tr h="762000">
                <a:tc>
                  <a:txBody>
                    <a:bodyPr/>
                    <a:lstStyle/>
                    <a:p>
                      <a:pPr algn="just"/>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310640">
                <a:tc>
                  <a:txBody>
                    <a:bodyPr/>
                    <a:lstStyle/>
                    <a:p>
                      <a:r>
                        <a:rPr lang="en-US" dirty="0"/>
                        <a:t>1</a:t>
                      </a:r>
                      <a:endParaRPr lang="en-IN" dirty="0"/>
                    </a:p>
                  </a:txBody>
                  <a:tcPr/>
                </a:tc>
                <a:tc>
                  <a:txBody>
                    <a:bodyPr/>
                    <a:lstStyle/>
                    <a:p>
                      <a:pPr algn="l"/>
                      <a:r>
                        <a:rPr lang="en-IN" sz="1200" dirty="0" err="1">
                          <a:latin typeface="Times New Roman" panose="02020603050405020304" pitchFamily="18" charset="0"/>
                          <a:cs typeface="Times New Roman" panose="02020603050405020304" pitchFamily="18" charset="0"/>
                        </a:rPr>
                        <a:t>Shiburaj</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Pappu</a:t>
                      </a:r>
                      <a:r>
                        <a:rPr lang="en-IN" sz="1200" dirty="0">
                          <a:latin typeface="Times New Roman" panose="02020603050405020304" pitchFamily="18" charset="0"/>
                          <a:cs typeface="Times New Roman" panose="02020603050405020304" pitchFamily="18" charset="0"/>
                        </a:rPr>
                        <a:t>, JETIR</a:t>
                      </a:r>
                      <a:r>
                        <a:rPr lang="en-US" sz="1200" b="0" i="0" dirty="0">
                          <a:solidFill>
                            <a:schemeClr val="dk1"/>
                          </a:solidFill>
                          <a:effectLst/>
                          <a:latin typeface="Times New Roman" panose="02020603050405020304" pitchFamily="18" charset="0"/>
                          <a:ea typeface="+mn-ea"/>
                          <a:cs typeface="Times New Roman" panose="02020603050405020304" pitchFamily="18" charset="0"/>
                        </a:rPr>
                        <a:t>(Intern-</a:t>
                      </a:r>
                      <a:r>
                        <a:rPr lang="en-US" sz="1200" b="0" i="0" dirty="0" err="1">
                          <a:solidFill>
                            <a:schemeClr val="dk1"/>
                          </a:solidFill>
                          <a:effectLst/>
                          <a:latin typeface="Times New Roman" panose="02020603050405020304" pitchFamily="18" charset="0"/>
                          <a:ea typeface="+mn-ea"/>
                          <a:cs typeface="Times New Roman" panose="02020603050405020304" pitchFamily="18" charset="0"/>
                        </a:rPr>
                        <a:t>tional</a:t>
                      </a:r>
                      <a:r>
                        <a:rPr lang="en-US" sz="1200" b="0" i="0" dirty="0">
                          <a:solidFill>
                            <a:schemeClr val="dk1"/>
                          </a:solidFill>
                          <a:effectLst/>
                          <a:latin typeface="Times New Roman" panose="02020603050405020304" pitchFamily="18" charset="0"/>
                          <a:ea typeface="+mn-ea"/>
                          <a:cs typeface="Times New Roman" panose="02020603050405020304" pitchFamily="18" charset="0"/>
                        </a:rPr>
                        <a:t> Journal of Emerging Technologies and Innovative Research), 2021.</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Placement Cell’s effectiveness is compromised by manual data handling.</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Placement Management System</a:t>
                      </a:r>
                    </a:p>
                  </a:txBody>
                  <a:tcPr/>
                </a:tc>
                <a:tc>
                  <a:txBody>
                    <a:bodyPr/>
                    <a:lstStyle/>
                    <a:p>
                      <a:pPr algn="l"/>
                      <a:r>
                        <a:rPr lang="en-IN" sz="1200" b="0" i="0" dirty="0">
                          <a:solidFill>
                            <a:schemeClr val="dk1"/>
                          </a:solidFill>
                          <a:effectLst/>
                          <a:latin typeface="Times New Roman" panose="02020603050405020304" pitchFamily="18" charset="0"/>
                          <a:ea typeface="+mn-ea"/>
                          <a:cs typeface="Times New Roman" panose="02020603050405020304" pitchFamily="18" charset="0"/>
                        </a:rPr>
                        <a:t>It comprises Student and Admin modules, streamlines tasks, enhances data security and accuracy, reduces paperwork, centralizes notices, validates academic details, simplifies information retrieval, and offers automated calculators for 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It empowers placement officers, centralizes notices, and integrates with the exam cell for streamlined academic validation.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073428">
                <a:tc>
                  <a:txBody>
                    <a:bodyPr/>
                    <a:lstStyle/>
                    <a:p>
                      <a:r>
                        <a:rPr lang="en-US" dirty="0"/>
                        <a:t>2</a:t>
                      </a:r>
                      <a:endParaRPr lang="en-IN" dirty="0"/>
                    </a:p>
                  </a:txBody>
                  <a:tcPr/>
                </a:tc>
                <a:tc>
                  <a:txBody>
                    <a:bodyPr/>
                    <a:lstStyle/>
                    <a:p>
                      <a:pPr algn="l"/>
                      <a:r>
                        <a:rPr lang="en-IN" sz="1200" dirty="0" err="1">
                          <a:latin typeface="Times New Roman" panose="02020603050405020304" pitchFamily="18" charset="0"/>
                          <a:cs typeface="Times New Roman" panose="02020603050405020304" pitchFamily="18" charset="0"/>
                        </a:rPr>
                        <a:t>Praseetha</a:t>
                      </a:r>
                      <a:r>
                        <a:rPr lang="en-IN" sz="1200" dirty="0">
                          <a:latin typeface="Times New Roman" panose="02020603050405020304" pitchFamily="18" charset="0"/>
                          <a:cs typeface="Times New Roman" panose="02020603050405020304" pitchFamily="18" charset="0"/>
                        </a:rPr>
                        <a:t> V.M, IJISRT(</a:t>
                      </a:r>
                      <a:r>
                        <a:rPr lang="en-US" sz="1200" dirty="0">
                          <a:latin typeface="Times New Roman" panose="02020603050405020304" pitchFamily="18" charset="0"/>
                          <a:cs typeface="Times New Roman" panose="02020603050405020304" pitchFamily="18" charset="0"/>
                        </a:rPr>
                        <a:t>International Journal of Innovative Science and Research Technology), 2020.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current manual process of collecting student information for placements is time-consuming and labor-intensive.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Placement Management System for Campus Recruitment</a:t>
                      </a:r>
                    </a:p>
                  </a:txBody>
                  <a:tcPr/>
                </a:tc>
                <a:tc>
                  <a:txBody>
                    <a:bodyPr/>
                    <a:lstStyle/>
                    <a:p>
                      <a:r>
                        <a:rPr lang="en-US" sz="1200" dirty="0">
                          <a:latin typeface="Times New Roman" panose="02020603050405020304" pitchFamily="18" charset="0"/>
                          <a:cs typeface="Times New Roman" panose="02020603050405020304" pitchFamily="18" charset="0"/>
                        </a:rPr>
                        <a:t>It streamlines data collection and management using Laravel framework and MySQL, offers varied user accounts.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 streamlines data collection and management, reducing manual effort and time consumption for colleges. </a:t>
                      </a:r>
                      <a:br>
                        <a:rPr lang="en-US"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073428">
                <a:tc>
                  <a:txBody>
                    <a:bodyPr/>
                    <a:lstStyle/>
                    <a:p>
                      <a:r>
                        <a:rPr lang="en-US" dirty="0"/>
                        <a:t>3</a:t>
                      </a:r>
                      <a:endParaRPr lang="en-IN" dirty="0"/>
                    </a:p>
                  </a:txBody>
                  <a:tcPr/>
                </a:tc>
                <a:tc>
                  <a:txBody>
                    <a:bodyPr/>
                    <a:lstStyle/>
                    <a:p>
                      <a:pPr algn="l"/>
                      <a:r>
                        <a:rPr lang="en-IN" sz="1200" dirty="0">
                          <a:latin typeface="Times New Roman" panose="02020603050405020304" pitchFamily="18" charset="0"/>
                          <a:cs typeface="Times New Roman" panose="02020603050405020304" pitchFamily="18" charset="0"/>
                        </a:rPr>
                        <a:t>Prof. Aishwarya </a:t>
                      </a:r>
                      <a:r>
                        <a:rPr lang="en-IN" sz="1200" dirty="0" err="1">
                          <a:latin typeface="Times New Roman" panose="02020603050405020304" pitchFamily="18" charset="0"/>
                          <a:cs typeface="Times New Roman" panose="02020603050405020304" pitchFamily="18" charset="0"/>
                        </a:rPr>
                        <a:t>Sedamkar</a:t>
                      </a:r>
                      <a:r>
                        <a:rPr lang="en-IN"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International Research Journal of Engineering and Technology (IRJET), 2022.</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manual nature of placement processes in education institutions.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Placement Management System</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Times New Roman" panose="02020603050405020304" pitchFamily="18" charset="0"/>
                          <a:ea typeface="+mn-ea"/>
                          <a:cs typeface="Times New Roman" panose="02020603050405020304" pitchFamily="18" charset="0"/>
                        </a:rPr>
                        <a:t>The project entailed the creation of an efficient Placement Management System website, which manages comprehensive student and company data, following a rigorous process of research, planning, coding, design, and testing.</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system encompasses both student and company data management. It consists of conducting tests that benefits students and companies.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5024803"/>
                  </a:ext>
                </a:extLst>
              </a:tr>
              <a:tr h="1073428">
                <a:tc>
                  <a:txBody>
                    <a:bodyPr/>
                    <a:lstStyle/>
                    <a:p>
                      <a:r>
                        <a:rPr lang="en-US" dirty="0"/>
                        <a:t>4</a:t>
                      </a:r>
                      <a:endParaRPr lang="en-IN"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Prof. </a:t>
                      </a:r>
                      <a:r>
                        <a:rPr lang="en-IN" sz="1200" dirty="0" err="1">
                          <a:latin typeface="Times New Roman" panose="02020603050405020304" pitchFamily="18" charset="0"/>
                          <a:cs typeface="Times New Roman" panose="02020603050405020304" pitchFamily="18" charset="0"/>
                        </a:rPr>
                        <a:t>Shiburaj</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Pappu</a:t>
                      </a:r>
                      <a:r>
                        <a:rPr lang="en-IN" sz="1200" dirty="0">
                          <a:latin typeface="Times New Roman" panose="02020603050405020304" pitchFamily="18" charset="0"/>
                          <a:cs typeface="Times New Roman" panose="02020603050405020304" pitchFamily="18" charset="0"/>
                        </a:rPr>
                        <a:t>, International Journal of Creative Research Thoughts (IJCRT), 2020.</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traditional college placement system lacks efficiency and security.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College Placement Management System</a:t>
                      </a: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The system, comprising Admin, Test Taker, and CV/Resume Creation modules, streamlines test creation, administration, and results viewing, while enabling test takers to take tests, view scores, and generate customized CVs.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It provides a streamlined process for test creation, taking, and result viewing, enhancing both administrative and student user experiences.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273406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399708" y="54960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381420" y="47760"/>
            <a:ext cx="8381160" cy="577440"/>
          </a:xfrm>
          <a:prstGeom prst="rect">
            <a:avLst/>
          </a:prstGeom>
        </p:spPr>
        <p:txBody>
          <a:bodyPr lIns="90000" tIns="45000" rIns="90000" bIns="45000"/>
          <a:lstStyle/>
          <a:p>
            <a:pPr>
              <a:lnSpc>
                <a:spcPct val="100000"/>
              </a:lnSpc>
            </a:pPr>
            <a:r>
              <a:rPr lang="en-US" sz="3200" b="1" dirty="0">
                <a:solidFill>
                  <a:srgbClr val="0070C0"/>
                </a:solidFill>
                <a:latin typeface="Times New Roman" panose="02020603050405020304" pitchFamily="18" charset="0"/>
                <a:cs typeface="Times New Roman" panose="02020603050405020304" pitchFamily="18" charset="0"/>
              </a:rPr>
              <a:t>P</a:t>
            </a:r>
            <a:r>
              <a:rPr lang="en-US" sz="2800" b="1" dirty="0">
                <a:solidFill>
                  <a:srgbClr val="0070C0"/>
                </a:solidFill>
                <a:latin typeface="Times New Roman" panose="02020603050405020304" pitchFamily="18" charset="0"/>
                <a:cs typeface="Times New Roman" panose="02020603050405020304" pitchFamily="18" charset="0"/>
              </a:rPr>
              <a:t>ROBLEMS</a:t>
            </a:r>
            <a:r>
              <a:rPr lang="en-US" sz="3200" b="1" dirty="0">
                <a:solidFill>
                  <a:srgbClr val="0070C0"/>
                </a:solidFill>
                <a:latin typeface="Times New Roman" panose="02020603050405020304" pitchFamily="18" charset="0"/>
                <a:cs typeface="Times New Roman" panose="02020603050405020304" pitchFamily="18" charset="0"/>
              </a:rPr>
              <a:t> </a:t>
            </a:r>
            <a:r>
              <a:rPr lang="en-US" sz="2800" b="1" dirty="0">
                <a:solidFill>
                  <a:srgbClr val="0070C0"/>
                </a:solidFill>
                <a:latin typeface="Times New Roman" panose="02020603050405020304" pitchFamily="18" charset="0"/>
                <a:cs typeface="Times New Roman" panose="02020603050405020304" pitchFamily="18" charset="0"/>
              </a:rPr>
              <a:t>IN</a:t>
            </a:r>
            <a:r>
              <a:rPr lang="en-US" sz="3200" b="1" dirty="0">
                <a:solidFill>
                  <a:srgbClr val="0070C0"/>
                </a:solidFill>
                <a:latin typeface="Times New Roman" panose="02020603050405020304" pitchFamily="18" charset="0"/>
                <a:cs typeface="Times New Roman" panose="02020603050405020304" pitchFamily="18" charset="0"/>
              </a:rPr>
              <a:t> E</a:t>
            </a:r>
            <a:r>
              <a:rPr lang="en-US" sz="2800" b="1" dirty="0">
                <a:solidFill>
                  <a:srgbClr val="0070C0"/>
                </a:solidFill>
                <a:latin typeface="Times New Roman" panose="02020603050405020304" pitchFamily="18" charset="0"/>
                <a:cs typeface="Times New Roman" panose="02020603050405020304" pitchFamily="18" charset="0"/>
              </a:rPr>
              <a:t>XISTING</a:t>
            </a:r>
            <a:r>
              <a:rPr lang="en-US" sz="3200" b="1" dirty="0">
                <a:solidFill>
                  <a:srgbClr val="0070C0"/>
                </a:solidFill>
                <a:latin typeface="Times New Roman" panose="02020603050405020304" pitchFamily="18" charset="0"/>
                <a:cs typeface="Times New Roman" panose="02020603050405020304" pitchFamily="18" charset="0"/>
              </a:rPr>
              <a:t> S</a:t>
            </a:r>
            <a:r>
              <a:rPr lang="en-US" sz="2800" b="1" dirty="0">
                <a:solidFill>
                  <a:srgbClr val="0070C0"/>
                </a:solidFill>
                <a:latin typeface="Times New Roman" panose="02020603050405020304" pitchFamily="18" charset="0"/>
                <a:cs typeface="Times New Roman" panose="02020603050405020304" pitchFamily="18" charset="0"/>
              </a:rPr>
              <a:t>YSTEMS</a:t>
            </a:r>
            <a:endParaRPr sz="3200" b="1"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81420" y="724180"/>
            <a:ext cx="8399448" cy="369332"/>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452BFB16-485F-BDBD-CE84-DCF9C4619E94}"/>
              </a:ext>
            </a:extLst>
          </p:cNvPr>
          <p:cNvSpPr txBox="1"/>
          <p:nvPr/>
        </p:nvSpPr>
        <p:spPr>
          <a:xfrm>
            <a:off x="399708" y="838200"/>
            <a:ext cx="8399448"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existing systems doesn’t manage the students data completely such as certifications, projects, and skills.</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They do not provide a coding platform for students to improve their problem solving skills.</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students can directly apply for the companies that restricts the placement coordinator to select.</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existing ones doesn’t provide a way for placement cells for tracking the student progress in DSA.</a:t>
            </a:r>
          </a:p>
        </p:txBody>
      </p:sp>
    </p:spTree>
    <p:extLst>
      <p:ext uri="{BB962C8B-B14F-4D97-AF65-F5344CB8AC3E}">
        <p14:creationId xmlns:p14="http://schemas.microsoft.com/office/powerpoint/2010/main" val="4218296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10542</TotalTime>
  <Words>2197</Words>
  <Application>Microsoft Office PowerPoint</Application>
  <PresentationFormat>On-screen Show (4:3)</PresentationFormat>
  <Paragraphs>162</Paragraphs>
  <Slides>25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StarSymbol</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nandireddy srikanthreddy</cp:lastModifiedBy>
  <cp:revision>749</cp:revision>
  <dcterms:modified xsi:type="dcterms:W3CDTF">2024-03-21T10:00:06Z</dcterms:modified>
</cp:coreProperties>
</file>