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64" r:id="rId9"/>
    <p:sldId id="267" r:id="rId10"/>
    <p:sldId id="263" r:id="rId11"/>
    <p:sldId id="271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26734-C6AB-490B-89D3-1690CBF064CD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C595F-78AB-4A58-BED3-E253289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chosen coordinate frame is the synodic-frame, the one that is co-rotating with the system-center of mass.  Normalized units are used such that the distance between the bodies is unity.  Mass of a third body (the spacecraft) is negligible with respect to the primaries.  The vector </a:t>
            </a:r>
            <a:r>
              <a:rPr lang="en-US" b="1" baseline="0" dirty="0" smtClean="0"/>
              <a:t>r </a:t>
            </a:r>
            <a:r>
              <a:rPr lang="en-US" b="0" baseline="0" dirty="0" smtClean="0"/>
              <a:t>represents the position of the third body.  </a:t>
            </a:r>
            <a:r>
              <a:rPr lang="en-US" baseline="0" dirty="0" smtClean="0"/>
              <a:t>The system to be discussed later is the Earth-Moon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C595F-78AB-4A58-BED3-E2532891F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</a:t>
            </a:r>
            <a:r>
              <a:rPr lang="en-US" baseline="0" dirty="0" smtClean="0"/>
              <a:t> “shorter” means shorter relative to the total trajectory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C595F-78AB-4A58-BED3-E2532891F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C595F-78AB-4A58-BED3-E2532891F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1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 circle is the</a:t>
            </a:r>
            <a:r>
              <a:rPr lang="en-US" baseline="0" dirty="0" smtClean="0"/>
              <a:t> starting point for ZEM/ZEV (waypoint).  Challenge becomes how/when to employ waypoint optimization for utilizing ZEM/ZEV.  Left: Red asterisks indicate points along the trajectory where thrust profile is being used.  Control strategy for left is bang-bang (on-off).  Right: comparison between fuel optimal, no control and ZEM/ZEV show that ZEM/ZEV drives the system to the desired state from the waypoint at the blue circle.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C595F-78AB-4A58-BED3-E2532891F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807F2-9CBE-43FA-8837-6C6F6E3B513F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29E7-E784-41AB-A1F1-643A2E50F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13645-E984-4736-8BC4-EF0643F33711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F747D-B543-44B8-BA52-5A22E6430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4967-0C69-4FDB-ADAC-E3A123649CF4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CA2CB-2053-4FD6-8D7B-9BFCB62F9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02B9-D684-46E6-9752-1E739776E738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03226-7332-4A98-AE70-42A0D366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11115-7F0A-45EC-A5FA-D780708DEFD0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6B9AF-7402-4283-8BAD-BD0FC6D6E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A754-3742-4E68-927D-84A35F3C6B2C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E2FEB-E2F6-49AD-A767-9CA8D724A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8553-0E48-4AD6-8F79-9EBC75572A08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EB053-5558-4CFF-8ABA-81E75ABF2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34D8-9485-4492-BA70-1C48B40684A3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04C59-3809-4C47-A8E7-C41B54E18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03FD0-42B7-4B26-B380-D2F335F3DA89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46FC-81CB-4560-8076-067B98206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DA1E9-0804-4196-A9E5-06C2811195F8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2357E-DEB0-4BAD-B989-614BD2DCA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DD9C-6AC9-4A82-9705-23A737D32570}" type="datetimeFigureOut">
              <a:rPr lang="en-US"/>
              <a:pPr>
                <a:defRPr/>
              </a:pPr>
              <a:t>1/25/2014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360D2-B410-4885-9D83-26AD326A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NEAR OPTIMAL FEEDBACK GUIDANCE DESIGN AND THE</a:t>
            </a:r>
            <a:br>
              <a:rPr lang="en-US" sz="3200" b="1" dirty="0"/>
            </a:br>
            <a:r>
              <a:rPr lang="en-US" sz="3200" b="1" dirty="0"/>
              <a:t>PLANAR RESTRICTED THREE-BODY PROBLEM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Roberto Furfaro</a:t>
            </a:r>
            <a:r>
              <a:rPr lang="en-US" dirty="0" smtClean="0">
                <a:solidFill>
                  <a:schemeClr val="tx1"/>
                </a:solidFill>
              </a:rPr>
              <a:t>, Joseph Dinius, Francesco Topputo and Scott </a:t>
            </a:r>
            <a:r>
              <a:rPr lang="en-US" dirty="0" err="1" smtClean="0">
                <a:solidFill>
                  <a:schemeClr val="tx1"/>
                </a:solidFill>
              </a:rPr>
              <a:t>Selnick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AAS 14-238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Results and Comparison with OLDT: GTO to L</a:t>
            </a:r>
            <a:r>
              <a:rPr lang="en-US" sz="4000" baseline="-25000" dirty="0" smtClean="0"/>
              <a:t>1</a:t>
            </a:r>
            <a:r>
              <a:rPr lang="en-US" sz="4000" dirty="0" smtClean="0"/>
              <a:t> </a:t>
            </a:r>
            <a:r>
              <a:rPr lang="en-US" sz="4000" dirty="0" err="1" smtClean="0"/>
              <a:t>Lyapunov</a:t>
            </a:r>
            <a:r>
              <a:rPr lang="en-US" sz="4000" dirty="0" smtClean="0"/>
              <a:t> Transfer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Fuel Optimal Thrust Profile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" y="2633802"/>
            <a:ext cx="4040188" cy="303343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ZEM/ZEV vs. Fuel Optimal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633206"/>
            <a:ext cx="4041775" cy="30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ZEM/ZEV Minimizes Cumulative Acceleration Effort, Not Fuel Usage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Acceleration Profile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Fuel Consumption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3802"/>
            <a:ext cx="4040188" cy="3033434"/>
          </a:xfrm>
          <a:prstGeom prst="rect">
            <a:avLst/>
          </a:prstGeom>
        </p:spPr>
      </p:pic>
      <p:pic>
        <p:nvPicPr>
          <p:cNvPr id="8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3206"/>
            <a:ext cx="4041775" cy="30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Open-loop optimization methodologies work, but what about in the presence of </a:t>
            </a:r>
            <a:r>
              <a:rPr lang="en-US" dirty="0" err="1" smtClean="0"/>
              <a:t>unmodeled</a:t>
            </a:r>
            <a:r>
              <a:rPr lang="en-US" dirty="0" smtClean="0"/>
              <a:t> errors?</a:t>
            </a:r>
          </a:p>
          <a:p>
            <a:r>
              <a:rPr lang="en-US" dirty="0" smtClean="0"/>
              <a:t>ZEM/ZEV provides a guidance solution for in-flight course corrections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sz="2400" dirty="0" smtClean="0"/>
              <a:t>Prove robustness of ZEM/ZEV</a:t>
            </a:r>
          </a:p>
          <a:p>
            <a:pPr lvl="1"/>
            <a:r>
              <a:rPr lang="en-US" sz="2400" dirty="0" smtClean="0"/>
              <a:t>Combine with sliding mode control scheme</a:t>
            </a:r>
          </a:p>
          <a:p>
            <a:pPr lvl="1"/>
            <a:r>
              <a:rPr lang="en-US" sz="2400" dirty="0" smtClean="0"/>
              <a:t>Determine optimal strategy for deployment (error thresholds and waypoint selection)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2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slices of 4-D phase space for comparison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plane slice: </a:t>
            </a:r>
            <a:r>
              <a:rPr lang="en-US" dirty="0" err="1" smtClean="0"/>
              <a:t>vx</a:t>
            </a:r>
            <a:r>
              <a:rPr lang="en-US" dirty="0" smtClean="0"/>
              <a:t> vs. x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3802"/>
            <a:ext cx="4040188" cy="303343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 plane slice: </a:t>
            </a:r>
            <a:r>
              <a:rPr lang="en-US" dirty="0" err="1" smtClean="0"/>
              <a:t>vy</a:t>
            </a:r>
            <a:r>
              <a:rPr lang="en-US" dirty="0" smtClean="0"/>
              <a:t> </a:t>
            </a:r>
            <a:r>
              <a:rPr lang="en-US" dirty="0"/>
              <a:t>vs. y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633206"/>
            <a:ext cx="4041775" cy="30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Fuel optimal thrust history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532841"/>
            <a:ext cx="4040188" cy="323535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The Planar-Restricted Three-Body Problem (PR3BP)</a:t>
            </a:r>
          </a:p>
          <a:p>
            <a:r>
              <a:rPr lang="en-US" sz="2800" dirty="0" smtClean="0"/>
              <a:t>Optimization of Spacecraft Trajectories using open-loop techniques</a:t>
            </a:r>
          </a:p>
          <a:p>
            <a:pPr lvl="1"/>
            <a:r>
              <a:rPr lang="en-US" sz="2400" dirty="0" smtClean="0"/>
              <a:t>Shortcomings</a:t>
            </a:r>
            <a:endParaRPr lang="en-US" sz="2400" dirty="0"/>
          </a:p>
          <a:p>
            <a:pPr lvl="1"/>
            <a:r>
              <a:rPr lang="en-US" sz="2400" dirty="0" smtClean="0"/>
              <a:t>Supplementing with feedback control</a:t>
            </a:r>
          </a:p>
          <a:p>
            <a:r>
              <a:rPr lang="en-US" sz="2800" dirty="0" smtClean="0"/>
              <a:t>The ZEM/ZEV guidance law</a:t>
            </a:r>
          </a:p>
          <a:p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Summary and Future 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57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Existing techniques for spacecraft trajectory design utilize collocation methods and nonlinear programming to optimize given a desired constraint</a:t>
            </a:r>
          </a:p>
          <a:p>
            <a:pPr lvl="1"/>
            <a:r>
              <a:rPr lang="en-US" sz="2400" dirty="0" smtClean="0"/>
              <a:t>Open-loop, which assumes perfect knowledge (negligible modeling, navigation and sensor uncertainties)</a:t>
            </a:r>
          </a:p>
          <a:p>
            <a:pPr lvl="1"/>
            <a:r>
              <a:rPr lang="en-US" sz="2400" dirty="0" smtClean="0"/>
              <a:t>The underlying dynamical systems governing trajectories are nonlinear</a:t>
            </a:r>
          </a:p>
          <a:p>
            <a:pPr lvl="2"/>
            <a:r>
              <a:rPr lang="en-US" sz="2000" dirty="0" smtClean="0"/>
              <a:t>Small initial errors grow exponentially over time (</a:t>
            </a:r>
            <a:r>
              <a:rPr lang="en-US" sz="2000" dirty="0" err="1" smtClean="0"/>
              <a:t>Lyapunov</a:t>
            </a:r>
            <a:r>
              <a:rPr lang="en-US" sz="2000" dirty="0" smtClean="0"/>
              <a:t> instability)</a:t>
            </a:r>
          </a:p>
          <a:p>
            <a:r>
              <a:rPr lang="en-US" sz="2800" dirty="0" smtClean="0"/>
              <a:t>Adding feedback control to supplement open-loop optimization can be used to control the growth of errors</a:t>
            </a:r>
          </a:p>
        </p:txBody>
      </p:sp>
    </p:spTree>
    <p:extLst>
      <p:ext uri="{BB962C8B-B14F-4D97-AF65-F5344CB8AC3E}">
        <p14:creationId xmlns:p14="http://schemas.microsoft.com/office/powerpoint/2010/main" val="10378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planar-restricted three body problem (PR3BP)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control input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PR3BP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05100"/>
            <a:ext cx="475107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2686050"/>
            <a:ext cx="1781175" cy="264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60" y="5562600"/>
            <a:ext cx="108204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Open-Loop Trajectory Design (OLTD)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Optimization of spacecraft trajectories generates a time-history of the control </a:t>
            </a:r>
            <a:r>
              <a:rPr lang="en-US" sz="2800" b="1" dirty="0" smtClean="0"/>
              <a:t>u </a:t>
            </a:r>
            <a:r>
              <a:rPr lang="en-US" sz="2800" dirty="0" smtClean="0"/>
              <a:t>from the previous slide which minimizes fuel-consumption</a:t>
            </a:r>
          </a:p>
          <a:p>
            <a:endParaRPr lang="en-US" dirty="0"/>
          </a:p>
          <a:p>
            <a:r>
              <a:rPr lang="en-US" sz="2800" dirty="0" smtClean="0"/>
              <a:t>Many techniques exist for performing the optimization</a:t>
            </a:r>
          </a:p>
          <a:p>
            <a:pPr lvl="1"/>
            <a:r>
              <a:rPr lang="en-US" sz="2400" dirty="0" smtClean="0"/>
              <a:t>Gauss-</a:t>
            </a:r>
            <a:r>
              <a:rPr lang="en-US" sz="2400" dirty="0" err="1" smtClean="0"/>
              <a:t>Lobatto</a:t>
            </a:r>
            <a:r>
              <a:rPr lang="en-US" sz="2400" dirty="0" smtClean="0"/>
              <a:t> quadrature</a:t>
            </a:r>
          </a:p>
          <a:p>
            <a:pPr lvl="1"/>
            <a:r>
              <a:rPr lang="en-US" sz="2400" dirty="0" smtClean="0"/>
              <a:t>Parallel shooting</a:t>
            </a:r>
          </a:p>
          <a:p>
            <a:pPr lvl="1"/>
            <a:r>
              <a:rPr lang="en-US" sz="2400" dirty="0" smtClean="0"/>
              <a:t>Etc…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895600"/>
            <a:ext cx="1910715" cy="6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 of Open-Loop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perfect fidelity of underlying dynamics model</a:t>
            </a:r>
          </a:p>
          <a:p>
            <a:r>
              <a:rPr lang="en-US" dirty="0" smtClean="0"/>
              <a:t>Assumes perfect sensing and navigation</a:t>
            </a:r>
          </a:p>
          <a:p>
            <a:r>
              <a:rPr lang="en-US" dirty="0" smtClean="0"/>
              <a:t>There is no capability to dynamically track and zero out errors</a:t>
            </a:r>
          </a:p>
          <a:p>
            <a:r>
              <a:rPr lang="en-US" dirty="0" smtClean="0"/>
              <a:t>Due to the underlying nonlinear nature of the equations of motion, even “optimal” trajectories can diverge far from desired insertion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Supplementing OLDT with Feedback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fuel optimal control law generated from open-loop optimization can be used for coarse control of trajectories</a:t>
            </a:r>
          </a:p>
          <a:p>
            <a:pPr lvl="1"/>
            <a:r>
              <a:rPr lang="en-US" dirty="0" smtClean="0"/>
              <a:t>Dynamic feedback allows for fine correction on shorter timescales</a:t>
            </a:r>
          </a:p>
          <a:p>
            <a:pPr lvl="1"/>
            <a:r>
              <a:rPr lang="en-US" dirty="0" smtClean="0"/>
              <a:t>The strategy becomes</a:t>
            </a:r>
          </a:p>
          <a:p>
            <a:pPr lvl="2"/>
            <a:r>
              <a:rPr lang="en-US" dirty="0" smtClean="0"/>
              <a:t>Use fuel optimal control history sufficiently close to desired inertial states (position and velocity)</a:t>
            </a:r>
          </a:p>
          <a:p>
            <a:pPr lvl="2"/>
            <a:r>
              <a:rPr lang="en-US" dirty="0" smtClean="0"/>
              <a:t>When errors observed between desired and achieved trajectories exceed threshold, use feedback guidance law to zero out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ZEM/ZEV as an </a:t>
            </a:r>
            <a:r>
              <a:rPr lang="en-US" i="1" dirty="0" smtClean="0"/>
              <a:t>Optimal</a:t>
            </a:r>
            <a:r>
              <a:rPr lang="en-US" dirty="0" smtClean="0"/>
              <a:t> Guidance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feedback law should be used?  </a:t>
            </a:r>
          </a:p>
          <a:p>
            <a:pPr lvl="1"/>
            <a:r>
              <a:rPr lang="en-US" sz="2000" dirty="0" smtClean="0"/>
              <a:t>Well, the </a:t>
            </a:r>
            <a:r>
              <a:rPr lang="en-US" sz="2000" i="1" dirty="0" smtClean="0"/>
              <a:t>optimal</a:t>
            </a:r>
            <a:r>
              <a:rPr lang="en-US" sz="2000" dirty="0" smtClean="0"/>
              <a:t> one, of course…</a:t>
            </a:r>
          </a:p>
          <a:p>
            <a:r>
              <a:rPr lang="en-US" sz="2400" dirty="0" smtClean="0"/>
              <a:t>The ZEM/ZEV guidance law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minimizes the performance index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the following control objective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872740"/>
            <a:ext cx="5594985" cy="2080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40" y="4953000"/>
            <a:ext cx="2423160" cy="649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85" y="5842635"/>
            <a:ext cx="2025015" cy="6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ZEM/ZEV and Optimality for the PR3BP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ZEM/ZEV is not, strictly speaking, optimal for the PR3BP</a:t>
            </a:r>
          </a:p>
          <a:p>
            <a:pPr lvl="1"/>
            <a:r>
              <a:rPr lang="en-US" dirty="0" smtClean="0"/>
              <a:t>Gravity </a:t>
            </a:r>
            <a:r>
              <a:rPr lang="en-US" b="1" dirty="0" smtClean="0"/>
              <a:t>g </a:t>
            </a:r>
            <a:r>
              <a:rPr lang="en-US" dirty="0" smtClean="0"/>
              <a:t>is </a:t>
            </a:r>
            <a:r>
              <a:rPr lang="en-US" i="1" dirty="0" smtClean="0"/>
              <a:t>not</a:t>
            </a:r>
            <a:r>
              <a:rPr lang="en-US" dirty="0" smtClean="0"/>
              <a:t> explicitly a function of time</a:t>
            </a:r>
          </a:p>
          <a:p>
            <a:pPr lvl="2"/>
            <a:r>
              <a:rPr lang="en-US" dirty="0" smtClean="0"/>
              <a:t>However, gravity can be represented as a function of time through the numerical integration along a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}&#10; \begin{aligned}&#10;   \dot x(t) &amp;=  v_x(t) \\&#10;   \dot v_x(t) &amp;= 2 v_y(t) + \frac{\partial \Omega}{\partial x} + u_x\\&#10;   \dot y(t) &amp;=  v_y(t) \\&#10;   \dot v_y(t) &amp;= -2 v_x(t) + \frac{\partial \Omega}{\partial y} + u_y\\&#10;   \Omega = \frac{1}{2} (x^2 + y^2) &amp;+ \frac{1-\mu}{r_1} + \frac{\mu}{r_2} + \frac{1}{2}\mu (1 - \mu).&#10;   \nonumber&#10; \end{aligned}&#10;\end{equation}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ewcommand\br{\mathbf{r}}&#10;\begin{equation}&#10; \begin{aligned}&#10;   %\br_{P_1} &amp;= \begin{pmatrix}&#10;  %\tr{-\mu} &amp; 0  &#10;  %\end{pmatrix}^T \\&#10;  %\br_{P_2} &amp;= \begin{pmatrix}&#10;  %\tr{1-\mu} &amp; 0 &#10;  %\end{pmatrix}^T \\&#10;  \br_{P_1} &amp;= \begin{pmatrix}&#10;  0 &amp; 0  &#10;  \end{pmatrix}^T \\&#10;  \br_{P_2} &amp;= \begin{pmatrix}&#10;  1 &amp; 0 &#10;  \end{pmatrix}^T \\&#10;   \br &amp;= \begin{pmatrix}&#10;  x &amp; y &#10;  \end{pmatrix}^T \\&#10;  r_1 &amp;= ||\br - \br_{P_1}||\\&#10;  r_2 &amp;= ||\br - \br_{P_2}||\\&#10;  \mu &amp;= \frac{m_2}{m_1+m_2}. \nonumber&#10; \end{aligned}&#10;\end{equation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ewcommand\bu{\mathbf{u}}&#10;\begin{equation}&#10; \begin{aligned}&#10;    \bu \equiv &#10;         \begin{pmatrix}&#10;         u_x \\&#10;         u_y&#10;         \end{pmatrix} \nonumber&#10; \end{aligned}&#10;\end{equation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ewcommand\bu{\mathbf{u}}&#10;\begin{equation*}&#10;  J = \int_{t_0}^{t_f} \|\bu(t)\| \textrm{d} t&#10;\end{equation*}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[11pt]{&#10;\usepackage{amsmath}&#10;\pagestyle{empty}&#10;\begin{document}&#10;\newcommand\bu{\mathbf{u}}&#10;\newcommand\br{\mathbf{r}}&#10;\newcommand\bv{\mathbf{v}}&#10;\newcommand{\bg}{\mathbf{g}}&#10;&#10;\begin{equation}&#10; \begin{aligned}&#10;  \bu^*(t) &amp;= \frac{6}{t_{go}^2} \br_{ZEM} - \frac{2}{t_{go}} \bv_{ZEV} \\&#10;  \br_{ZEM} &amp;= \br_f - \biggl ( \br(t) + \bv(t) t_{go} + \int_t^{t_f} (\tau - t) \bg(\tau) d \tau \biggr ) \\&#10;  \bv_{ZEV} &amp;= \bv_f - \biggl ( \bv(t) + \int_t^{t_f} \bg(\tau) d \tau \biggr ).&#10;  \nonumber&#10; \end{aligned}&#10;\end{equation}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[11pt]{&#10;\usepackage{amsmath}&#10;\pagestyle{empty}&#10;\begin{document}&#10;\newcommand\bu{\mathbf{u}}&#10;\newcommand\br{\mathbf{r}}&#10;\newcommand\bv{\mathbf{v}}&#10;\newcommand{\bg}{\mathbf{g}}&#10;&#10;\begin{equation}&#10; J = \frac{1}{2} \int_{t_0}^{t_f} || \bu(\tau) ||^2 \textrm{d} \tau,&#10; \nonumber&#10;\end{equation}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[11pt]{&#10;\usepackage{amsmath}&#10;\pagestyle{empty}&#10;\begin{document}&#10;\newcommand\bu{\mathbf{u}}&#10;\newcommand\br{\mathbf{r}}&#10;\newcommand\bv{\mathbf{v}}&#10;\newcommand{\bg}{\mathbf{g}}&#10;&#10;\begin{equation}&#10; \begin{aligned}&#10;  \dot \br(t) &amp;= \bv(t) \\&#10;  \dot \bv(t) &amp;= \bg(t) + \bu(t).&#10;  \nonumber&#10; \end{aligned}&#10;\end{equation}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652</Words>
  <Application>Microsoft Office PowerPoint</Application>
  <PresentationFormat>On-screen Show (4:3)</PresentationFormat>
  <Paragraphs>84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NEAR OPTIMAL FEEDBACK GUIDANCE DESIGN AND THE PLANAR RESTRICTED THREE-BODY PROBLEM</vt:lpstr>
      <vt:lpstr>Outline of the Talk</vt:lpstr>
      <vt:lpstr>Motivation</vt:lpstr>
      <vt:lpstr>The PR3BP</vt:lpstr>
      <vt:lpstr>Open-Loop Trajectory Design (OLTD)</vt:lpstr>
      <vt:lpstr>Shortcomings of Open-Loop Design</vt:lpstr>
      <vt:lpstr>Supplementing OLDT with Feedback Control</vt:lpstr>
      <vt:lpstr>ZEM/ZEV as an Optimal Guidance Law</vt:lpstr>
      <vt:lpstr>ZEM/ZEV and Optimality for the PR3BP</vt:lpstr>
      <vt:lpstr>Results and Comparison with OLDT: GTO to L1 Lyapunov Transfer</vt:lpstr>
      <vt:lpstr>ZEM/ZEV Minimizes Cumulative Acceleration Effort, Not Fuel Usage</vt:lpstr>
      <vt:lpstr>Summary and Future Work</vt:lpstr>
      <vt:lpstr>BACKUP</vt:lpstr>
      <vt:lpstr>Two-dimensional slices of 4-D phase space for comparison</vt:lpstr>
      <vt:lpstr>PowerPoint Presentation</vt:lpstr>
    </vt:vector>
  </TitlesOfParts>
  <Company>The University of Arizona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Leslie Johnston</dc:creator>
  <cp:lastModifiedBy>Joe</cp:lastModifiedBy>
  <cp:revision>28</cp:revision>
  <dcterms:created xsi:type="dcterms:W3CDTF">2007-11-01T16:51:59Z</dcterms:created>
  <dcterms:modified xsi:type="dcterms:W3CDTF">2014-01-25T22:54:25Z</dcterms:modified>
</cp:coreProperties>
</file>