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7" r:id="rId8"/>
    <p:sldId id="261" r:id="rId9"/>
    <p:sldId id="273" r:id="rId10"/>
    <p:sldId id="272" r:id="rId11"/>
    <p:sldId id="271" r:id="rId12"/>
    <p:sldId id="262" r:id="rId13"/>
    <p:sldId id="263" r:id="rId14"/>
    <p:sldId id="264" r:id="rId15"/>
    <p:sldId id="265" r:id="rId16"/>
    <p:sldId id="266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358E0-120C-D682-2316-79050C7E8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Reducing Pipeline Stalls: Branch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FE51E-8393-A956-EC27-03800877B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090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76EDC-2CCA-960A-ABF4-22C4B194C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8BE1-0A15-3B26-2382-827A3CCE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 level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DC49-F747-DCEB-BBCB-D8D3B992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Level 2: </a:t>
            </a:r>
            <a:endParaRPr lang="ar-EG" dirty="0"/>
          </a:p>
          <a:p>
            <a:r>
              <a:rPr lang="en-US" dirty="0"/>
              <a:t>Pattern-Based </a:t>
            </a:r>
            <a:r>
              <a:rPr lang="en-US" dirty="0" err="1"/>
              <a:t>PredictionPurpose</a:t>
            </a:r>
            <a:r>
              <a:rPr lang="en-US" dirty="0"/>
              <a:t>: Use the history patterns to make predictions</a:t>
            </a:r>
            <a:endParaRPr lang="ar-EG" dirty="0"/>
          </a:p>
          <a:p>
            <a:pPr marL="0" indent="0">
              <a:buNone/>
            </a:pPr>
            <a:r>
              <a:rPr lang="en-US" dirty="0"/>
              <a:t>Components:</a:t>
            </a:r>
            <a:endParaRPr lang="ar-EG" dirty="0"/>
          </a:p>
          <a:p>
            <a:r>
              <a:rPr lang="en-US" dirty="0"/>
              <a:t>Pattern History Table (PHT):</a:t>
            </a:r>
            <a:r>
              <a:rPr lang="ar-EG" dirty="0"/>
              <a:t> </a:t>
            </a:r>
            <a:r>
              <a:rPr lang="en-US" dirty="0"/>
              <a:t>Contains 2-bit saturation counters that make actual predictions</a:t>
            </a:r>
            <a:endParaRPr lang="ar-EG" dirty="0"/>
          </a:p>
          <a:p>
            <a:r>
              <a:rPr lang="en-US" dirty="0"/>
              <a:t>Indexed by the BHR value (or a hash of BHR and branch address)</a:t>
            </a:r>
            <a:endParaRPr lang="ar-EG" dirty="0"/>
          </a:p>
          <a:p>
            <a:r>
              <a:rPr lang="en-US" dirty="0"/>
              <a:t>Each counter has 4 states: 00 (strong not-taken) → 11 (strong taken)Prediction </a:t>
            </a:r>
            <a:endParaRPr lang="ar-EG" dirty="0"/>
          </a:p>
          <a:p>
            <a:pPr marL="0" indent="0">
              <a:buNone/>
            </a:pPr>
            <a:r>
              <a:rPr lang="en-US" dirty="0"/>
              <a:t>- Mechanism:</a:t>
            </a:r>
            <a:r>
              <a:rPr lang="ar-EG" dirty="0"/>
              <a:t> </a:t>
            </a:r>
          </a:p>
          <a:p>
            <a:r>
              <a:rPr lang="en-US" dirty="0"/>
              <a:t>Current BHR selects a PHT entry</a:t>
            </a:r>
            <a:r>
              <a:rPr lang="ar-EG" dirty="0"/>
              <a:t> </a:t>
            </a:r>
          </a:p>
          <a:p>
            <a:r>
              <a:rPr lang="en-US" dirty="0"/>
              <a:t>The 2-bit counter in that entry makes the prediction</a:t>
            </a:r>
            <a:endParaRPr lang="ar-EG" dirty="0"/>
          </a:p>
          <a:p>
            <a:pPr marL="0" indent="0">
              <a:buNone/>
            </a:pPr>
            <a:r>
              <a:rPr lang="en-US" dirty="0"/>
              <a:t>- Example: If BHR=1010 indexes to PHT entry with value 10, predict "taken"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55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B506-F8B1-2356-C64C-9945A092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level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68DD-B21C-63B1-9C01-FE50F6EBF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Operation Cycle:</a:t>
            </a:r>
            <a:endParaRPr lang="ar-EG" dirty="0"/>
          </a:p>
          <a:p>
            <a:r>
              <a:rPr lang="en-US" dirty="0"/>
              <a:t>Prediction Phase:</a:t>
            </a:r>
            <a:endParaRPr lang="ar-EG" dirty="0"/>
          </a:p>
          <a:p>
            <a:r>
              <a:rPr lang="en-US" dirty="0"/>
              <a:t>Branch address → Index into BHRT (for local history)</a:t>
            </a:r>
            <a:endParaRPr lang="ar-EG" dirty="0"/>
          </a:p>
          <a:p>
            <a:r>
              <a:rPr lang="en-US" dirty="0"/>
              <a:t>Retrieve BHR value</a:t>
            </a:r>
          </a:p>
          <a:p>
            <a:r>
              <a:rPr lang="en-US" dirty="0"/>
              <a:t>BHR value → Index into PHT</a:t>
            </a:r>
            <a:endParaRPr lang="ar-EG" dirty="0"/>
          </a:p>
          <a:p>
            <a:r>
              <a:rPr lang="en-US" dirty="0"/>
              <a:t>PHT entry provides prediction</a:t>
            </a:r>
            <a:endParaRPr lang="ar-EG" dirty="0"/>
          </a:p>
          <a:p>
            <a:r>
              <a:rPr lang="en-US" dirty="0"/>
              <a:t>Update Phase (after branch resolves):</a:t>
            </a:r>
            <a:endParaRPr lang="ar-EG" dirty="0"/>
          </a:p>
          <a:p>
            <a:r>
              <a:rPr lang="en-US" dirty="0"/>
              <a:t>Update the BHR: Shift in the actual outcome (1 or 0)</a:t>
            </a:r>
            <a:endParaRPr lang="ar-EG" dirty="0"/>
          </a:p>
          <a:p>
            <a:r>
              <a:rPr lang="en-US" dirty="0"/>
              <a:t>Update the PHT counter:</a:t>
            </a:r>
          </a:p>
          <a:p>
            <a:r>
              <a:rPr lang="en-US" dirty="0"/>
              <a:t>Increment if taken (up to max of 11)</a:t>
            </a:r>
            <a:endParaRPr lang="ar-EG" dirty="0"/>
          </a:p>
          <a:p>
            <a:r>
              <a:rPr lang="en-US" dirty="0"/>
              <a:t>Decrement if not taken (down to min of 00)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71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A464-1E0C-BFAE-53FF-DF15CEAD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Predictors Implemented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4B9F14-C3C4-5DA2-D248-BE0611A969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2-bit Saturating Counter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BPred2Bit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Correlating Predictor (2,2)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BPred2Level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performance of both</a:t>
            </a:r>
          </a:p>
        </p:txBody>
      </p:sp>
    </p:spTree>
    <p:extLst>
      <p:ext uri="{BB962C8B-B14F-4D97-AF65-F5344CB8AC3E}">
        <p14:creationId xmlns:p14="http://schemas.microsoft.com/office/powerpoint/2010/main" val="1104162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8DDA-C7FF-0481-CC13-F78B5DBC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Branch Target Buffer (BTB)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F35F58-7AA7-77F8-464B-3183D83C01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 of target addresses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in IF stage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Combined with predictor for faster decision</a:t>
            </a:r>
          </a:p>
        </p:txBody>
      </p:sp>
    </p:spTree>
    <p:extLst>
      <p:ext uri="{BB962C8B-B14F-4D97-AF65-F5344CB8AC3E}">
        <p14:creationId xmlns:p14="http://schemas.microsoft.com/office/powerpoint/2010/main" val="3818553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BC5A3-70FD-BD44-366C-91702E39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BTB Prediction Penalties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8A51D-B205-4544-915C-03FC793D70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1428" y="2699367"/>
            <a:ext cx="7840169" cy="2534004"/>
          </a:xfrm>
        </p:spPr>
      </p:pic>
    </p:spTree>
    <p:extLst>
      <p:ext uri="{BB962C8B-B14F-4D97-AF65-F5344CB8AC3E}">
        <p14:creationId xmlns:p14="http://schemas.microsoft.com/office/powerpoint/2010/main" val="70506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225A-5897-A16D-D8F4-625BDF26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Return Address Stack (RAS)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CD48B9-91C5-87F1-9C36-3C6CBDD24E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768870"/>
            <a:ext cx="9932014" cy="2395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>
              <a:buNone/>
            </a:pPr>
            <a:r>
              <a:rPr lang="en-GB">
                <a:effectLst/>
              </a:rPr>
              <a:t>What is the Return Address Stack (RAS)?</a:t>
            </a:r>
          </a:p>
          <a:p>
            <a:pPr rtl="0">
              <a:buNone/>
            </a:pPr>
            <a:endParaRPr lang="en-GB"/>
          </a:p>
          <a:p>
            <a:pPr rtl="0"/>
            <a:r>
              <a:rPr lang="en-GB">
                <a:effectLst/>
              </a:rPr>
              <a:t>The Return Address Stack is a hardware stack that keeps track of return addresses for function calls.</a:t>
            </a:r>
          </a:p>
          <a:p>
            <a:pPr rtl="0"/>
            <a:r>
              <a:rPr lang="en-GB">
                <a:effectLst/>
              </a:rPr>
              <a:t> It is a key component in modern CPU pipelines, especially in superscalar and pipelined architectures,</a:t>
            </a:r>
          </a:p>
          <a:p>
            <a:pPr rtl="0"/>
            <a:r>
              <a:rPr lang="en-GB">
                <a:effectLst/>
              </a:rPr>
              <a:t> to support accurate return address prediction during speculative execution</a:t>
            </a:r>
            <a:endParaRPr lang="en-GB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59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1D0E3-9257-A04D-8B58-2717D8A4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Does RAS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10D9-FB68-A893-7976-A50BAB9A8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On a function call:Push the return address (PC of the next instruction) onto the RAS.</a:t>
            </a:r>
          </a:p>
          <a:p>
            <a:r>
              <a:rPr lang="en-GB"/>
              <a:t>On a return:Pop the top of the RAS and predict that as the return address.</a:t>
            </a:r>
          </a:p>
          <a:p>
            <a:r>
              <a:rPr lang="en-GB"/>
              <a:t>This works well because function calls and returns are nested, much like how a stack works.</a:t>
            </a:r>
          </a:p>
        </p:txBody>
      </p:sp>
    </p:spTree>
    <p:extLst>
      <p:ext uri="{BB962C8B-B14F-4D97-AF65-F5344CB8AC3E}">
        <p14:creationId xmlns:p14="http://schemas.microsoft.com/office/powerpoint/2010/main" val="2817453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CAAD-9A1A-C0DB-9F05-0CAAAD4E8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9801B-9D23-7289-1F39-BE04F114B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Pros of RAS</a:t>
            </a:r>
          </a:p>
          <a:p>
            <a:r>
              <a:rPr lang="en-GB"/>
              <a:t>1. High Accuracy for Return PredictionRAS </a:t>
            </a:r>
          </a:p>
          <a:p>
            <a:r>
              <a:rPr lang="en-GB"/>
              <a:t>2. Improved Pipeline </a:t>
            </a:r>
          </a:p>
          <a:p>
            <a:r>
              <a:rPr lang="en-GB"/>
              <a:t>3. Low Latency</a:t>
            </a:r>
          </a:p>
          <a:p>
            <a:r>
              <a:rPr lang="en-GB"/>
              <a:t>Cons of RAS</a:t>
            </a:r>
          </a:p>
          <a:p>
            <a:r>
              <a:rPr lang="en-GB"/>
              <a:t>Limited Depth</a:t>
            </a:r>
          </a:p>
          <a:p>
            <a:r>
              <a:rPr lang="en-GB"/>
              <a:t>Vulnerability to Mismatched Call/Return</a:t>
            </a:r>
          </a:p>
          <a:p>
            <a:r>
              <a:rPr lang="en-GB"/>
              <a:t>Not Effective for Indirect Returns</a:t>
            </a:r>
          </a:p>
        </p:txBody>
      </p:sp>
    </p:spTree>
    <p:extLst>
      <p:ext uri="{BB962C8B-B14F-4D97-AF65-F5344CB8AC3E}">
        <p14:creationId xmlns:p14="http://schemas.microsoft.com/office/powerpoint/2010/main" val="1017498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C33E-66CD-44C1-5B4D-387CAE58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branching techniques 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E601A1-881D-7850-C7C4-3D873DAFD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49292" y="2598738"/>
            <a:ext cx="8279934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97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1002-E77E-DA2D-6747-46E67F53C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000" b="1" dirty="0"/>
              <a:t>Team members</a:t>
            </a:r>
          </a:p>
          <a:p>
            <a:r>
              <a:rPr lang="en-US" dirty="0"/>
              <a:t>1-Goda Saber Goda</a:t>
            </a:r>
          </a:p>
          <a:p>
            <a:r>
              <a:rPr lang="en-US" dirty="0"/>
              <a:t>2-Hamed Essam Hamed</a:t>
            </a:r>
          </a:p>
          <a:p>
            <a:r>
              <a:rPr lang="en-US" dirty="0"/>
              <a:t>3-Mohamed Waheed</a:t>
            </a:r>
          </a:p>
          <a:p>
            <a:r>
              <a:rPr lang="en-US" dirty="0"/>
              <a:t>4-Mohamed Ahmed</a:t>
            </a:r>
          </a:p>
          <a:p>
            <a:r>
              <a:rPr lang="en-US" dirty="0"/>
              <a:t>5-Nadia Kamel</a:t>
            </a:r>
          </a:p>
        </p:txBody>
      </p:sp>
    </p:spTree>
    <p:extLst>
      <p:ext uri="{BB962C8B-B14F-4D97-AF65-F5344CB8AC3E}">
        <p14:creationId xmlns:p14="http://schemas.microsoft.com/office/powerpoint/2010/main" val="3362899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E008-A664-C473-B036-9EE8ACDD4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 of the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20C32-8BA2-E1B9-A5AE-95567913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/>
              <a:t>Understand techniques to reduce pipeline stalls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Implement and evaluate branch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/>
              <a:t>Explore BTB and Return Address Stack enhancements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46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19DC-97AD-85A4-CF18-62CF5CD54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Pipeline Baseline Assumptions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CEBDAF-49B6-4312-E008-70821949D4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3227970"/>
            <a:ext cx="425315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5-stage pipeline (IF, ID, EX, MEM, WB</a:t>
            </a:r>
            <a:r>
              <a:rPr lang="en-US" altLang="en-US">
                <a:latin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Perfect I/D cache, result forwarding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Split-phase register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 resolved in EX stage</a:t>
            </a:r>
          </a:p>
        </p:txBody>
      </p:sp>
    </p:spTree>
    <p:extLst>
      <p:ext uri="{BB962C8B-B14F-4D97-AF65-F5344CB8AC3E}">
        <p14:creationId xmlns:p14="http://schemas.microsoft.com/office/powerpoint/2010/main" val="238415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8C09-3FF6-6EB5-E4E5-ECEC7E66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Control Hazard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97F271-D689-D58C-AF57-BE3A9848DA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Branches cause 2-cycle penalties if taken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Fall-through path fetches cause wasted cycles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to predict and minimize stalls</a:t>
            </a:r>
          </a:p>
        </p:txBody>
      </p:sp>
    </p:spTree>
    <p:extLst>
      <p:ext uri="{BB962C8B-B14F-4D97-AF65-F5344CB8AC3E}">
        <p14:creationId xmlns:p14="http://schemas.microsoft.com/office/powerpoint/2010/main" val="3851079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9E95-615E-98A7-A76A-5B648F21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 to Branch Prediction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CFB3DE-5B20-A830-4C6F-ED0BC43297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3227970"/>
            <a:ext cx="526618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direction in ID stage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fetch_pc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early if predicted taken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mispredicted branches updated in EX stage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786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6C672-24F8-4A32-1629-EA7A5370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Bimodal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249A-C9C6-04BE-A26E-0BD08095A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It predicts whether a branch (like an if statement) will be taken or not taken the next time it's encountered.It uses a single-bit or 2-bit counter for each branch instruction, stored in a Branch History Table (BHT).This predictor is "bimodal" because it considers two outcomes only: taken or not taken — the two "modes."How It Works:The CPU keeps a table indexed by the address of the branch instruction.For each branch, it stores a counter:In a 1-bit predictor: 1 = taken, 0 = not taken.In a 2-bit predictor: more robust to change; needs two wrong predictions to switch direction.When the branch is encountered again, the CPU uses this table to predict the outcome</a:t>
            </a:r>
          </a:p>
          <a:p>
            <a:r>
              <a:rPr lang="en-GB"/>
              <a:t>.Pros:Simple and fast.Effective for branches that behave consistently (e.g., always taken or always not taken).Cons:Poor at predicting loops or alternating branches, since it doesn't account for past behavior beyond the last outcome</a:t>
            </a:r>
          </a:p>
        </p:txBody>
      </p:sp>
    </p:spTree>
    <p:extLst>
      <p:ext uri="{BB962C8B-B14F-4D97-AF65-F5344CB8AC3E}">
        <p14:creationId xmlns:p14="http://schemas.microsoft.com/office/powerpoint/2010/main" val="283320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8662-FC78-A947-529C-50EB3C4C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Prediction Penalty Table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C2C847E-84B8-99F0-D47C-7DDAD3421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955" y="2794630"/>
            <a:ext cx="6373114" cy="2343477"/>
          </a:xfrm>
        </p:spPr>
      </p:pic>
    </p:spTree>
    <p:extLst>
      <p:ext uri="{BB962C8B-B14F-4D97-AF65-F5344CB8AC3E}">
        <p14:creationId xmlns:p14="http://schemas.microsoft.com/office/powerpoint/2010/main" val="155383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2DF8E-C9C8-06C9-28ED-7C63955ED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0AEA-9B43-589B-6CC8-ACC94363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2 level branch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9694-E879-564A-5FAD-8FCD8C84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Level 1:</a:t>
            </a:r>
            <a:endParaRPr lang="ar-EG" dirty="0"/>
          </a:p>
          <a:p>
            <a:r>
              <a:rPr lang="en-GB" dirty="0"/>
              <a:t>Branch History </a:t>
            </a:r>
            <a:r>
              <a:rPr lang="en-GB" dirty="0" err="1"/>
              <a:t>TrackingPurpose</a:t>
            </a:r>
            <a:r>
              <a:rPr lang="en-GB" dirty="0"/>
              <a:t>: Capture the recent </a:t>
            </a:r>
            <a:r>
              <a:rPr lang="en-GB" dirty="0" err="1"/>
              <a:t>behavior</a:t>
            </a:r>
            <a:r>
              <a:rPr lang="en-GB" dirty="0"/>
              <a:t> pattern of branches</a:t>
            </a:r>
            <a:endParaRPr lang="ar-EG" dirty="0"/>
          </a:p>
          <a:p>
            <a:pPr marL="0" indent="0">
              <a:buNone/>
            </a:pPr>
            <a:r>
              <a:rPr lang="en-GB" dirty="0"/>
              <a:t>- Components:</a:t>
            </a:r>
            <a:endParaRPr lang="ar-EG" dirty="0"/>
          </a:p>
          <a:p>
            <a:r>
              <a:rPr lang="en-GB" dirty="0"/>
              <a:t>Branch History Register (BHR):A shift register that records recent branch outcomes (1 for taken, 0 for not taken)</a:t>
            </a:r>
            <a:endParaRPr lang="ar-EG" dirty="0"/>
          </a:p>
          <a:p>
            <a:r>
              <a:rPr lang="en-GB" dirty="0"/>
              <a:t>For local history predictors: Each branch has its own BHR</a:t>
            </a:r>
            <a:endParaRPr lang="ar-EG" dirty="0"/>
          </a:p>
          <a:p>
            <a:r>
              <a:rPr lang="en-GB" dirty="0"/>
              <a:t>For global history predictors: All branches share one BHR</a:t>
            </a:r>
            <a:endParaRPr lang="ar-EG" dirty="0"/>
          </a:p>
          <a:p>
            <a:pPr marL="0" indent="0">
              <a:buNone/>
            </a:pPr>
            <a:r>
              <a:rPr lang="en-GB" dirty="0"/>
              <a:t>- Example: BHR value 1010 means the pattern Taken, Not taken, Taken, Not taken</a:t>
            </a:r>
            <a:endParaRPr lang="ar-EG" dirty="0"/>
          </a:p>
          <a:p>
            <a:pPr marL="0" indent="0">
              <a:buNone/>
            </a:pPr>
            <a:r>
              <a:rPr lang="en-GB" dirty="0"/>
              <a:t>- Branch History Register Table (BHRT):In local history predictors, this table stores BHRs indexed by branch address</a:t>
            </a:r>
            <a:endParaRPr lang="ar-EG" dirty="0"/>
          </a:p>
          <a:p>
            <a:pPr marL="0" indent="0">
              <a:buNone/>
            </a:pPr>
            <a:r>
              <a:rPr lang="ar-EG" dirty="0"/>
              <a:t> -</a:t>
            </a:r>
            <a:r>
              <a:rPr lang="en-GB" dirty="0"/>
              <a:t>Size determines how many branches can have unique </a:t>
            </a:r>
            <a:r>
              <a:rPr lang="en-GB" dirty="0" err="1"/>
              <a:t>historie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0062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1351</TotalTime>
  <Words>817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Celestial</vt:lpstr>
      <vt:lpstr>Reducing Pipeline Stalls: Branch Prediction</vt:lpstr>
      <vt:lpstr>PowerPoint Presentation</vt:lpstr>
      <vt:lpstr>Objective of the Assignment</vt:lpstr>
      <vt:lpstr>Pipeline Baseline Assumptions</vt:lpstr>
      <vt:lpstr>Control Hazard Problem</vt:lpstr>
      <vt:lpstr>Introduction to Branch Prediction</vt:lpstr>
      <vt:lpstr>Bimodal Branch Prediction</vt:lpstr>
      <vt:lpstr>Prediction Penalty Table</vt:lpstr>
      <vt:lpstr>2 level branch prediction</vt:lpstr>
      <vt:lpstr>2 level branch prediction</vt:lpstr>
      <vt:lpstr>2 level branch prediction</vt:lpstr>
      <vt:lpstr>Predictors Implemented</vt:lpstr>
      <vt:lpstr>Branch Target Buffer (BTB)</vt:lpstr>
      <vt:lpstr>BTB Prediction Penalties Table</vt:lpstr>
      <vt:lpstr>Return Address Stack (RAS)</vt:lpstr>
      <vt:lpstr>How Does RAS Work?</vt:lpstr>
      <vt:lpstr>Pros and Cons</vt:lpstr>
      <vt:lpstr>Comparison between branching techniques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احمد حسين محمد ضوى</dc:creator>
  <cp:lastModifiedBy>Goda Saber</cp:lastModifiedBy>
  <cp:revision>5</cp:revision>
  <dcterms:created xsi:type="dcterms:W3CDTF">2025-05-14T06:57:59Z</dcterms:created>
  <dcterms:modified xsi:type="dcterms:W3CDTF">2025-05-16T20:41:18Z</dcterms:modified>
</cp:coreProperties>
</file>