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ar\Desktop\KPMG_VI_New_raw_data_update_fina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ar\Desktop\KPMG_VI_New_raw_data_update_final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[KPMG_VI_New_raw_data_update_final1.xlsx]Sheet10!PivotTable9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Profit</a:t>
            </a:r>
            <a:r>
              <a:rPr lang="en-US" sz="1100" baseline="0"/>
              <a:t> by Industry 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687576552930887"/>
          <c:y val="0.17759433962264151"/>
          <c:w val="0.7185266841644794"/>
          <c:h val="0.48092371118704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Sheet10!$B$4:$B$14</c:f>
              <c:numCache>
                <c:formatCode>General</c:formatCode>
                <c:ptCount val="10"/>
                <c:pt idx="0">
                  <c:v>313802.95999999996</c:v>
                </c:pt>
                <c:pt idx="1">
                  <c:v>391105.47999999963</c:v>
                </c:pt>
                <c:pt idx="2">
                  <c:v>2204476.8700000057</c:v>
                </c:pt>
                <c:pt idx="3">
                  <c:v>1696920.4500000083</c:v>
                </c:pt>
                <c:pt idx="4">
                  <c:v>616062.40000000014</c:v>
                </c:pt>
                <c:pt idx="5">
                  <c:v>2205217.1700000023</c:v>
                </c:pt>
                <c:pt idx="6">
                  <c:v>1807452.2849719028</c:v>
                </c:pt>
                <c:pt idx="7">
                  <c:v>717451.35000000079</c:v>
                </c:pt>
                <c:pt idx="8">
                  <c:v>996943.16000000108</c:v>
                </c:pt>
                <c:pt idx="9">
                  <c:v>189899.31999999986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A-412B-B214-9A75C2D41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7469471"/>
        <c:axId val="1607471135"/>
      </c:barChart>
      <c:catAx>
        <c:axId val="160746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471135"/>
        <c:crosses val="autoZero"/>
        <c:auto val="1"/>
        <c:lblAlgn val="ctr"/>
        <c:lblOffset val="100"/>
        <c:noMultiLvlLbl val="0"/>
      </c:catAx>
      <c:valAx>
        <c:axId val="16074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46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[KPMG_VI_New_raw_data_update_final1.xlsx]Sheet7!PivotTable6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100"/>
              <a:t>Profit</a:t>
            </a:r>
            <a:r>
              <a:rPr lang="en-GB" sz="1100" baseline="0"/>
              <a:t> by Age</a:t>
            </a:r>
            <a:endParaRPr lang="en-GB" sz="1100"/>
          </a:p>
        </c:rich>
      </c:tx>
      <c:layout>
        <c:manualLayout>
          <c:xMode val="edge"/>
          <c:yMode val="edge"/>
          <c:x val="0.3703055555555555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Sheet7!$A$5:$A$61</c:f>
              <c:strCache>
                <c:ptCount val="56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77</c:v>
                </c:pt>
                <c:pt idx="51">
                  <c:v>78</c:v>
                </c:pt>
                <c:pt idx="52">
                  <c:v>80</c:v>
                </c:pt>
                <c:pt idx="53">
                  <c:v>86</c:v>
                </c:pt>
                <c:pt idx="54">
                  <c:v>89</c:v>
                </c:pt>
                <c:pt idx="55">
                  <c:v>121</c:v>
                </c:pt>
              </c:strCache>
            </c:strRef>
          </c:cat>
          <c:val>
            <c:numRef>
              <c:f>Sheet7!$B$5:$B$61</c:f>
              <c:numCache>
                <c:formatCode>General</c:formatCode>
                <c:ptCount val="56"/>
                <c:pt idx="0">
                  <c:v>16153.54</c:v>
                </c:pt>
                <c:pt idx="1">
                  <c:v>9810.3800000000028</c:v>
                </c:pt>
                <c:pt idx="2">
                  <c:v>56390.660000000018</c:v>
                </c:pt>
                <c:pt idx="3">
                  <c:v>34349.359999999986</c:v>
                </c:pt>
                <c:pt idx="4">
                  <c:v>31983.119999999992</c:v>
                </c:pt>
                <c:pt idx="5">
                  <c:v>66162.249999999985</c:v>
                </c:pt>
                <c:pt idx="6">
                  <c:v>66982.589999999967</c:v>
                </c:pt>
                <c:pt idx="7">
                  <c:v>103121.41000000003</c:v>
                </c:pt>
                <c:pt idx="8">
                  <c:v>44661.830000000009</c:v>
                </c:pt>
                <c:pt idx="9">
                  <c:v>43245.039999999994</c:v>
                </c:pt>
                <c:pt idx="10">
                  <c:v>35069.284971899993</c:v>
                </c:pt>
                <c:pt idx="11">
                  <c:v>41691.070000000007</c:v>
                </c:pt>
                <c:pt idx="12">
                  <c:v>48381.770000000011</c:v>
                </c:pt>
                <c:pt idx="13">
                  <c:v>33139.4</c:v>
                </c:pt>
                <c:pt idx="14">
                  <c:v>25934.279999999992</c:v>
                </c:pt>
                <c:pt idx="15">
                  <c:v>53118.220000000008</c:v>
                </c:pt>
                <c:pt idx="16">
                  <c:v>73410.05</c:v>
                </c:pt>
                <c:pt idx="17">
                  <c:v>72348.149999999994</c:v>
                </c:pt>
                <c:pt idx="18">
                  <c:v>26804.77</c:v>
                </c:pt>
                <c:pt idx="19">
                  <c:v>22678.720000000005</c:v>
                </c:pt>
                <c:pt idx="20">
                  <c:v>45114.140000000021</c:v>
                </c:pt>
                <c:pt idx="21">
                  <c:v>77984.199999999983</c:v>
                </c:pt>
                <c:pt idx="22">
                  <c:v>73677.7</c:v>
                </c:pt>
                <c:pt idx="23">
                  <c:v>66558.540000000008</c:v>
                </c:pt>
                <c:pt idx="24">
                  <c:v>144478.92000000001</c:v>
                </c:pt>
                <c:pt idx="25">
                  <c:v>133724.31000000003</c:v>
                </c:pt>
                <c:pt idx="26">
                  <c:v>112831.32999999997</c:v>
                </c:pt>
                <c:pt idx="27">
                  <c:v>76284.169999999984</c:v>
                </c:pt>
                <c:pt idx="28">
                  <c:v>81743.78</c:v>
                </c:pt>
                <c:pt idx="29">
                  <c:v>58823.17</c:v>
                </c:pt>
                <c:pt idx="30">
                  <c:v>59456.41</c:v>
                </c:pt>
                <c:pt idx="31">
                  <c:v>44025.369999999988</c:v>
                </c:pt>
                <c:pt idx="32">
                  <c:v>24162.59</c:v>
                </c:pt>
                <c:pt idx="33">
                  <c:v>39393.060000000019</c:v>
                </c:pt>
                <c:pt idx="34">
                  <c:v>78715.550000000047</c:v>
                </c:pt>
                <c:pt idx="35">
                  <c:v>63556.560000000005</c:v>
                </c:pt>
                <c:pt idx="36">
                  <c:v>38625.160000000011</c:v>
                </c:pt>
                <c:pt idx="37">
                  <c:v>54785.290000000015</c:v>
                </c:pt>
                <c:pt idx="38">
                  <c:v>47946.770000000019</c:v>
                </c:pt>
                <c:pt idx="39">
                  <c:v>61020.820000000022</c:v>
                </c:pt>
                <c:pt idx="40">
                  <c:v>40361.96</c:v>
                </c:pt>
                <c:pt idx="41">
                  <c:v>25356.789999999994</c:v>
                </c:pt>
                <c:pt idx="42">
                  <c:v>43257.899999999994</c:v>
                </c:pt>
                <c:pt idx="43">
                  <c:v>52084.589999999967</c:v>
                </c:pt>
                <c:pt idx="44">
                  <c:v>49645.439999999995</c:v>
                </c:pt>
                <c:pt idx="45">
                  <c:v>47186.899999999994</c:v>
                </c:pt>
                <c:pt idx="46">
                  <c:v>46378.419999999991</c:v>
                </c:pt>
                <c:pt idx="47">
                  <c:v>36625.029999999992</c:v>
                </c:pt>
                <c:pt idx="48">
                  <c:v>27032.399999999998</c:v>
                </c:pt>
                <c:pt idx="49">
                  <c:v>2447.0499999999997</c:v>
                </c:pt>
                <c:pt idx="50">
                  <c:v>2596.17</c:v>
                </c:pt>
                <c:pt idx="54">
                  <c:v>7212.170000000001</c:v>
                </c:pt>
                <c:pt idx="55">
                  <c:v>54304.020000000019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C-41AF-8B86-EECDA7B25DE5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Sheet7!$A$5:$A$61</c:f>
              <c:strCache>
                <c:ptCount val="56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77</c:v>
                </c:pt>
                <c:pt idx="51">
                  <c:v>78</c:v>
                </c:pt>
                <c:pt idx="52">
                  <c:v>80</c:v>
                </c:pt>
                <c:pt idx="53">
                  <c:v>86</c:v>
                </c:pt>
                <c:pt idx="54">
                  <c:v>89</c:v>
                </c:pt>
                <c:pt idx="55">
                  <c:v>121</c:v>
                </c:pt>
              </c:strCache>
            </c:strRef>
          </c:cat>
          <c:val>
            <c:numRef>
              <c:f>Sheet7!$C$5:$C$61</c:f>
              <c:numCache>
                <c:formatCode>General</c:formatCode>
                <c:ptCount val="56"/>
                <c:pt idx="0">
                  <c:v>8368.7300000000014</c:v>
                </c:pt>
                <c:pt idx="1">
                  <c:v>36334.589999999989</c:v>
                </c:pt>
                <c:pt idx="2">
                  <c:v>16428.909999999993</c:v>
                </c:pt>
                <c:pt idx="3">
                  <c:v>70728.070000000022</c:v>
                </c:pt>
                <c:pt idx="4">
                  <c:v>44835.02</c:v>
                </c:pt>
                <c:pt idx="5">
                  <c:v>24623.870000000003</c:v>
                </c:pt>
                <c:pt idx="6">
                  <c:v>38382.259999999987</c:v>
                </c:pt>
                <c:pt idx="7">
                  <c:v>64477.630000000005</c:v>
                </c:pt>
                <c:pt idx="8">
                  <c:v>45178.390000000014</c:v>
                </c:pt>
                <c:pt idx="9">
                  <c:v>49308.890000000007</c:v>
                </c:pt>
                <c:pt idx="10">
                  <c:v>38303.359999999986</c:v>
                </c:pt>
                <c:pt idx="11">
                  <c:v>26590.340000000007</c:v>
                </c:pt>
                <c:pt idx="12">
                  <c:v>47634.469999999994</c:v>
                </c:pt>
                <c:pt idx="13">
                  <c:v>71022.910000000033</c:v>
                </c:pt>
                <c:pt idx="14">
                  <c:v>54850.079999999994</c:v>
                </c:pt>
                <c:pt idx="15">
                  <c:v>70320.160000000003</c:v>
                </c:pt>
                <c:pt idx="16">
                  <c:v>73800.00999999998</c:v>
                </c:pt>
                <c:pt idx="17">
                  <c:v>43435.409999999996</c:v>
                </c:pt>
                <c:pt idx="18">
                  <c:v>32016.099999999991</c:v>
                </c:pt>
                <c:pt idx="19">
                  <c:v>33491.129999999997</c:v>
                </c:pt>
                <c:pt idx="20">
                  <c:v>30445.700000000008</c:v>
                </c:pt>
                <c:pt idx="21">
                  <c:v>50952.06</c:v>
                </c:pt>
                <c:pt idx="22">
                  <c:v>82720.78</c:v>
                </c:pt>
                <c:pt idx="23">
                  <c:v>79300.41</c:v>
                </c:pt>
                <c:pt idx="24">
                  <c:v>188406.34999999992</c:v>
                </c:pt>
                <c:pt idx="25">
                  <c:v>133449.16</c:v>
                </c:pt>
                <c:pt idx="26">
                  <c:v>83160.48000000004</c:v>
                </c:pt>
                <c:pt idx="27">
                  <c:v>95197.019999999946</c:v>
                </c:pt>
                <c:pt idx="28">
                  <c:v>118476.00000000003</c:v>
                </c:pt>
                <c:pt idx="29">
                  <c:v>67237.64</c:v>
                </c:pt>
                <c:pt idx="30">
                  <c:v>48533.47</c:v>
                </c:pt>
                <c:pt idx="31">
                  <c:v>42153.089999999989</c:v>
                </c:pt>
                <c:pt idx="32">
                  <c:v>78971.3</c:v>
                </c:pt>
                <c:pt idx="33">
                  <c:v>41402.229999999996</c:v>
                </c:pt>
                <c:pt idx="34">
                  <c:v>41528.670000000006</c:v>
                </c:pt>
                <c:pt idx="35">
                  <c:v>75357.450000000012</c:v>
                </c:pt>
                <c:pt idx="36">
                  <c:v>42764.71</c:v>
                </c:pt>
                <c:pt idx="37">
                  <c:v>52486.679999999986</c:v>
                </c:pt>
                <c:pt idx="38">
                  <c:v>70609.680000000008</c:v>
                </c:pt>
                <c:pt idx="39">
                  <c:v>33105.920000000006</c:v>
                </c:pt>
                <c:pt idx="40">
                  <c:v>37123.760000000002</c:v>
                </c:pt>
                <c:pt idx="41">
                  <c:v>31369.559999999998</c:v>
                </c:pt>
                <c:pt idx="42">
                  <c:v>66245.13</c:v>
                </c:pt>
                <c:pt idx="43">
                  <c:v>63561.350000000006</c:v>
                </c:pt>
                <c:pt idx="44">
                  <c:v>28844.35</c:v>
                </c:pt>
                <c:pt idx="45">
                  <c:v>45787.28</c:v>
                </c:pt>
                <c:pt idx="46">
                  <c:v>35357.649999999994</c:v>
                </c:pt>
                <c:pt idx="47">
                  <c:v>48213.76999999999</c:v>
                </c:pt>
                <c:pt idx="48">
                  <c:v>39867.090000000011</c:v>
                </c:pt>
                <c:pt idx="49">
                  <c:v>3096.4800000000005</c:v>
                </c:pt>
                <c:pt idx="51">
                  <c:v>4523.2300000000005</c:v>
                </c:pt>
                <c:pt idx="55">
                  <c:v>64486.02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C-41AF-8B86-EECDA7B25DE5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Sheet7!$A$5:$A$61</c:f>
              <c:strCache>
                <c:ptCount val="56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77</c:v>
                </c:pt>
                <c:pt idx="51">
                  <c:v>78</c:v>
                </c:pt>
                <c:pt idx="52">
                  <c:v>80</c:v>
                </c:pt>
                <c:pt idx="53">
                  <c:v>86</c:v>
                </c:pt>
                <c:pt idx="54">
                  <c:v>89</c:v>
                </c:pt>
                <c:pt idx="55">
                  <c:v>121</c:v>
                </c:pt>
              </c:strCache>
            </c:strRef>
          </c:cat>
          <c:val>
            <c:numRef>
              <c:f>Sheet7!$D$5:$D$61</c:f>
              <c:numCache>
                <c:formatCode>General</c:formatCode>
                <c:ptCount val="56"/>
                <c:pt idx="0">
                  <c:v>36898.81</c:v>
                </c:pt>
                <c:pt idx="1">
                  <c:v>35136.539999999986</c:v>
                </c:pt>
                <c:pt idx="2">
                  <c:v>63198.470000000016</c:v>
                </c:pt>
                <c:pt idx="3">
                  <c:v>103269.35000000002</c:v>
                </c:pt>
                <c:pt idx="4">
                  <c:v>104564.95000000003</c:v>
                </c:pt>
                <c:pt idx="5">
                  <c:v>143254.13999999998</c:v>
                </c:pt>
                <c:pt idx="6">
                  <c:v>112593.75999999994</c:v>
                </c:pt>
                <c:pt idx="7">
                  <c:v>107085.49000000005</c:v>
                </c:pt>
                <c:pt idx="8">
                  <c:v>92934.570000000022</c:v>
                </c:pt>
                <c:pt idx="9">
                  <c:v>73406.160000000018</c:v>
                </c:pt>
                <c:pt idx="10">
                  <c:v>80439.150000000067</c:v>
                </c:pt>
                <c:pt idx="11">
                  <c:v>57482.430000000008</c:v>
                </c:pt>
                <c:pt idx="12">
                  <c:v>77589.070000000022</c:v>
                </c:pt>
                <c:pt idx="13">
                  <c:v>109359.04000000002</c:v>
                </c:pt>
                <c:pt idx="14">
                  <c:v>135847.38000000003</c:v>
                </c:pt>
                <c:pt idx="15">
                  <c:v>119338.51000000008</c:v>
                </c:pt>
                <c:pt idx="16">
                  <c:v>125392.62000000001</c:v>
                </c:pt>
                <c:pt idx="17">
                  <c:v>105005.06000000003</c:v>
                </c:pt>
                <c:pt idx="18">
                  <c:v>45246.150000000009</c:v>
                </c:pt>
                <c:pt idx="19">
                  <c:v>54297.090000000011</c:v>
                </c:pt>
                <c:pt idx="20">
                  <c:v>80562.549999999959</c:v>
                </c:pt>
                <c:pt idx="21">
                  <c:v>159753.00999999989</c:v>
                </c:pt>
                <c:pt idx="22">
                  <c:v>183163.26999999984</c:v>
                </c:pt>
                <c:pt idx="23">
                  <c:v>205842.36999999997</c:v>
                </c:pt>
                <c:pt idx="24">
                  <c:v>370767.38999999972</c:v>
                </c:pt>
                <c:pt idx="25">
                  <c:v>254631.08999999976</c:v>
                </c:pt>
                <c:pt idx="26">
                  <c:v>178527.72999999986</c:v>
                </c:pt>
                <c:pt idx="27">
                  <c:v>135509.30999999997</c:v>
                </c:pt>
                <c:pt idx="28">
                  <c:v>198505.85999999972</c:v>
                </c:pt>
                <c:pt idx="29">
                  <c:v>136865.38</c:v>
                </c:pt>
                <c:pt idx="30">
                  <c:v>96066.849999999991</c:v>
                </c:pt>
                <c:pt idx="31">
                  <c:v>88810.03</c:v>
                </c:pt>
                <c:pt idx="32">
                  <c:v>86138.619999999952</c:v>
                </c:pt>
                <c:pt idx="33">
                  <c:v>113499.41999999997</c:v>
                </c:pt>
                <c:pt idx="34">
                  <c:v>87042.890000000058</c:v>
                </c:pt>
                <c:pt idx="35">
                  <c:v>82689.930000000008</c:v>
                </c:pt>
                <c:pt idx="36">
                  <c:v>102710.20000000003</c:v>
                </c:pt>
                <c:pt idx="37">
                  <c:v>94214.669999999969</c:v>
                </c:pt>
                <c:pt idx="38">
                  <c:v>115298.25000000007</c:v>
                </c:pt>
                <c:pt idx="39">
                  <c:v>78624.860000000015</c:v>
                </c:pt>
                <c:pt idx="40">
                  <c:v>98076.350000000079</c:v>
                </c:pt>
                <c:pt idx="41">
                  <c:v>80301.940000000031</c:v>
                </c:pt>
                <c:pt idx="42">
                  <c:v>107431.19000000008</c:v>
                </c:pt>
                <c:pt idx="43">
                  <c:v>118973.03000000013</c:v>
                </c:pt>
                <c:pt idx="44">
                  <c:v>64745.279999999992</c:v>
                </c:pt>
                <c:pt idx="45">
                  <c:v>90530.51</c:v>
                </c:pt>
                <c:pt idx="46">
                  <c:v>93527.480000000054</c:v>
                </c:pt>
                <c:pt idx="47">
                  <c:v>53263.819999999978</c:v>
                </c:pt>
                <c:pt idx="48">
                  <c:v>97803.11000000003</c:v>
                </c:pt>
                <c:pt idx="49">
                  <c:v>8335.2999999999993</c:v>
                </c:pt>
                <c:pt idx="52">
                  <c:v>1731.84</c:v>
                </c:pt>
                <c:pt idx="53">
                  <c:v>1245.27</c:v>
                </c:pt>
                <c:pt idx="55">
                  <c:v>154106.52999999994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1C-41AF-8B86-EECDA7B25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25167"/>
        <c:axId val="1608027247"/>
      </c:barChart>
      <c:catAx>
        <c:axId val="1608025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027247"/>
        <c:crosses val="autoZero"/>
        <c:auto val="1"/>
        <c:lblAlgn val="ctr"/>
        <c:lblOffset val="100"/>
        <c:noMultiLvlLbl val="0"/>
      </c:catAx>
      <c:valAx>
        <c:axId val="160802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025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633301" y="241802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Deepak Godara</a:t>
            </a:r>
          </a:p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&amp; Recommending 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3"/>
            <a:ext cx="8565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Outline of Problem</a:t>
            </a:r>
          </a:p>
          <a:p>
            <a:r>
              <a:rPr lang="en-IN" dirty="0"/>
              <a:t>1.Sprocket Central is accompany that specializes in high quality bike and accessories.</a:t>
            </a:r>
          </a:p>
          <a:p>
            <a:r>
              <a:rPr lang="en-IN" dirty="0"/>
              <a:t>2.The Market team is looking to boots  sales</a:t>
            </a:r>
          </a:p>
          <a:p>
            <a:r>
              <a:rPr lang="en-IN" dirty="0"/>
              <a:t>3. To target 1000 new customer  that will bring the highest  value to the business.</a:t>
            </a:r>
          </a:p>
          <a:p>
            <a:endParaRPr lang="en-IN" dirty="0"/>
          </a:p>
          <a:p>
            <a:r>
              <a:rPr lang="en-IN" dirty="0"/>
              <a:t>Approach For Data Analysis.</a:t>
            </a:r>
          </a:p>
          <a:p>
            <a:r>
              <a:rPr lang="en-IN" dirty="0"/>
              <a:t>1.Bike related  Purchases for the 3 years based on Gender</a:t>
            </a:r>
          </a:p>
          <a:p>
            <a:r>
              <a:rPr lang="en-IN" dirty="0"/>
              <a:t>2.Top Industries contributing the maximum profit and bike related sales.</a:t>
            </a:r>
          </a:p>
          <a:p>
            <a:r>
              <a:rPr lang="en-IN" dirty="0"/>
              <a:t>3.Wealth Segment  by Age Category.</a:t>
            </a:r>
          </a:p>
          <a:p>
            <a:r>
              <a:rPr lang="en-IN" dirty="0"/>
              <a:t>4.Number of Cars owned in each state.</a:t>
            </a:r>
          </a:p>
          <a:p>
            <a:r>
              <a:rPr lang="en-IN" dirty="0"/>
              <a:t>5.CustomerClassification.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885402" y="1424198"/>
            <a:ext cx="4639201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Key issue dealt with for the  data quality  issue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9FD271-0F7B-414F-A048-3406B626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37754"/>
              </p:ext>
            </p:extLst>
          </p:nvPr>
        </p:nvGraphicFramePr>
        <p:xfrm>
          <a:off x="104702" y="1947463"/>
          <a:ext cx="8885737" cy="30154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9391">
                  <a:extLst>
                    <a:ext uri="{9D8B030D-6E8A-4147-A177-3AD203B41FA5}">
                      <a16:colId xmlns:a16="http://schemas.microsoft.com/office/drawing/2014/main" val="3660660224"/>
                    </a:ext>
                  </a:extLst>
                </a:gridCol>
                <a:gridCol w="1269391">
                  <a:extLst>
                    <a:ext uri="{9D8B030D-6E8A-4147-A177-3AD203B41FA5}">
                      <a16:colId xmlns:a16="http://schemas.microsoft.com/office/drawing/2014/main" val="2002928303"/>
                    </a:ext>
                  </a:extLst>
                </a:gridCol>
                <a:gridCol w="1269391">
                  <a:extLst>
                    <a:ext uri="{9D8B030D-6E8A-4147-A177-3AD203B41FA5}">
                      <a16:colId xmlns:a16="http://schemas.microsoft.com/office/drawing/2014/main" val="2446372774"/>
                    </a:ext>
                  </a:extLst>
                </a:gridCol>
                <a:gridCol w="1269391">
                  <a:extLst>
                    <a:ext uri="{9D8B030D-6E8A-4147-A177-3AD203B41FA5}">
                      <a16:colId xmlns:a16="http://schemas.microsoft.com/office/drawing/2014/main" val="3296855785"/>
                    </a:ext>
                  </a:extLst>
                </a:gridCol>
                <a:gridCol w="1269391">
                  <a:extLst>
                    <a:ext uri="{9D8B030D-6E8A-4147-A177-3AD203B41FA5}">
                      <a16:colId xmlns:a16="http://schemas.microsoft.com/office/drawing/2014/main" val="2567592479"/>
                    </a:ext>
                  </a:extLst>
                </a:gridCol>
                <a:gridCol w="1269391">
                  <a:extLst>
                    <a:ext uri="{9D8B030D-6E8A-4147-A177-3AD203B41FA5}">
                      <a16:colId xmlns:a16="http://schemas.microsoft.com/office/drawing/2014/main" val="3709800721"/>
                    </a:ext>
                  </a:extLst>
                </a:gridCol>
                <a:gridCol w="1269391">
                  <a:extLst>
                    <a:ext uri="{9D8B030D-6E8A-4147-A177-3AD203B41FA5}">
                      <a16:colId xmlns:a16="http://schemas.microsoft.com/office/drawing/2014/main" val="4266745744"/>
                    </a:ext>
                  </a:extLst>
                </a:gridCol>
              </a:tblGrid>
              <a:tr h="53529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                              Accuracy     Completeness   Consistency    Currency      Relevancy          Validity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46965"/>
                  </a:ext>
                </a:extLst>
              </a:tr>
              <a:tr h="712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Customer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Demographic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DOB: Inaccurate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Age: Missing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Job Title: Blanks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Customer id: Incomplete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Gender: Inconsistent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Deceased Customer: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Filtered out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Default Column: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Delete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230033"/>
                  </a:ext>
                </a:extLst>
              </a:tr>
              <a:tr h="535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Address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Customer id: incomplete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State: Inconsistent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088073"/>
                  </a:ext>
                </a:extLst>
              </a:tr>
              <a:tr h="1232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Transactions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Profit: Missing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Customer id: Incomplete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Online Order:</a:t>
                      </a:r>
                      <a:r>
                        <a:rPr lang="en-NZ" sz="1100">
                          <a:effectLst/>
                        </a:rPr>
                        <a:t> Blanks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Brand: Blanks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Cancelled Status Order: Filtered out.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List Price: Format Product Sold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Date: Format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15956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8442" y="116603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Related  Purchase Over  The last 3years Based On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55751" y="1682361"/>
            <a:ext cx="4639201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1.Data shows, on average  female shave made more bike related purchases  in the last 3 years compared  to males.</a:t>
            </a:r>
          </a:p>
          <a:p>
            <a:endParaRPr lang="en-IN" dirty="0"/>
          </a:p>
          <a:p>
            <a:r>
              <a:rPr lang="en-IN" dirty="0"/>
              <a:t>2.On Average Female have had 1% higher bike related purchases compared  to men in the last 3 years.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14603-30EF-4717-BDCD-0D96666E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21" y="2083324"/>
            <a:ext cx="4135804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848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8442" y="1166034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Top job Industry Contributing to the Maxing Profit &amp; Bike Related Purchases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155751" y="1682361"/>
            <a:ext cx="4639201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1.The top 3 Industry Sector Bringing in the Highest Profit are: Financial Services, Health &amp; Manufacturing. 	</a:t>
            </a:r>
          </a:p>
          <a:p>
            <a:r>
              <a:rPr lang="en-IN" dirty="0"/>
              <a:t>2.These can be obvious as most of these industry sectors are based within the city or on the outskirts of the city therefore consumers prefer bikes for commuting.</a:t>
            </a:r>
          </a:p>
          <a:p>
            <a:r>
              <a:rPr lang="en-IN" dirty="0"/>
              <a:t>3.Most of the Industry Sector have returned  less than$1,00,000 in profits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5DC802-C3A3-4B0D-B431-309368DA4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293642"/>
              </p:ext>
            </p:extLst>
          </p:nvPr>
        </p:nvGraphicFramePr>
        <p:xfrm>
          <a:off x="4620861" y="1682360"/>
          <a:ext cx="4367387" cy="296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08315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8442" y="1166034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Profit of Wealth Segment  by Age Cluster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155751" y="1682361"/>
            <a:ext cx="4639201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1.Overall, the mass customer segmentation makes the highest  profit across the difference age clusters. 	</a:t>
            </a:r>
          </a:p>
          <a:p>
            <a:r>
              <a:rPr lang="en-IN" dirty="0"/>
              <a:t>2.Mass Customer aged between 38-47 are like to bring more profit for the company compared  to other age clusters.</a:t>
            </a:r>
          </a:p>
          <a:p>
            <a:r>
              <a:rPr lang="en-IN" dirty="0"/>
              <a:t>3.This also indicates a trend of buying  power, as the buying power increase  over time till 47 and then see’s a decline in buying  power, thus leading to lower profits.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C8173C3-5B9D-4A9C-AD23-91C76EB1BC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7692"/>
              </p:ext>
            </p:extLst>
          </p:nvPr>
        </p:nvGraphicFramePr>
        <p:xfrm>
          <a:off x="4794952" y="1272366"/>
          <a:ext cx="4110172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09725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NZ" dirty="0"/>
              <a:t>Customer Classification – Targeting  High Value Customers</a:t>
            </a:r>
            <a:r>
              <a:rPr dirty="0"/>
              <a:t>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NZ" dirty="0"/>
              <a:t>These are the high value customers that should be target from the new list</a:t>
            </a:r>
            <a:r>
              <a:rPr dirty="0"/>
              <a:t>.</a:t>
            </a:r>
            <a:endParaRPr lang="en-NZ" dirty="0"/>
          </a:p>
          <a:p>
            <a:r>
              <a:rPr lang="en-IN" dirty="0"/>
              <a:t>1.Most of high value customers will be female compared to male</a:t>
            </a:r>
          </a:p>
          <a:p>
            <a:r>
              <a:rPr lang="en-IN" dirty="0"/>
              <a:t>2. Working in the financial  services , health and manufacturing industry sector.</a:t>
            </a:r>
          </a:p>
          <a:p>
            <a:r>
              <a:rPr lang="en-IN" dirty="0"/>
              <a:t>3. Aged between 38-47</a:t>
            </a:r>
          </a:p>
          <a:p>
            <a:r>
              <a:rPr lang="en-IN" dirty="0"/>
              <a:t>4. Who are currently living NSW,VIC.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93956" y="13428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NZ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On-screen Show (16:9)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Godara</dc:creator>
  <cp:lastModifiedBy>Deepak Godara</cp:lastModifiedBy>
  <cp:revision>1</cp:revision>
  <dcterms:modified xsi:type="dcterms:W3CDTF">2021-09-11T02:47:06Z</dcterms:modified>
</cp:coreProperties>
</file>