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3" descr=""/>
          <p:cNvPicPr/>
          <p:nvPr/>
        </p:nvPicPr>
        <p:blipFill>
          <a:blip r:embed="rId2"/>
          <a:stretch/>
        </p:blipFill>
        <p:spPr>
          <a:xfrm>
            <a:off x="8602920" y="66600"/>
            <a:ext cx="348120" cy="357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dit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6E8DCAAE-8835-4C6C-9DDB-06D756BA42C1}" type="slidenum">
              <a:rPr b="0" lang="en-IN" sz="1000" spc="-1" strike="noStrike">
                <a:solidFill>
                  <a:srgbClr val="f5fdff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9;p3" descr=""/>
          <p:cNvPicPr/>
          <p:nvPr/>
        </p:nvPicPr>
        <p:blipFill>
          <a:blip r:embed="rId2"/>
          <a:stretch/>
        </p:blipFill>
        <p:spPr>
          <a:xfrm>
            <a:off x="8602920" y="66600"/>
            <a:ext cx="348120" cy="3574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21D5404C-D761-4734-AC09-1B9D9395C66B}" type="slidenum">
              <a:rPr b="0" lang="en-IN" sz="1000" spc="-1" strike="noStrike">
                <a:solidFill>
                  <a:srgbClr val="f5fdff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9;p3" descr=""/>
          <p:cNvPicPr/>
          <p:nvPr/>
        </p:nvPicPr>
        <p:blipFill>
          <a:blip r:embed="rId2"/>
          <a:stretch/>
        </p:blipFill>
        <p:spPr>
          <a:xfrm>
            <a:off x="8602920" y="66600"/>
            <a:ext cx="348120" cy="35748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53CDA71C-56F3-49A6-A35D-6032BF6AEA47}" type="slidenum">
              <a:rPr b="0" lang="en-IN" sz="1000" spc="-1" strike="noStrike">
                <a:solidFill>
                  <a:srgbClr val="f5fdff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5720" y="242280"/>
            <a:ext cx="8279640" cy="467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IN" sz="4200" spc="-1" strike="noStrike">
                <a:solidFill>
                  <a:srgbClr val="cc0000"/>
                </a:solidFill>
                <a:latin typeface="Montserrat"/>
                <a:ea typeface="Montserrat"/>
              </a:rPr>
              <a:t>Ca</a:t>
            </a:r>
            <a:r>
              <a:rPr b="1" lang="en-IN" sz="4200" spc="-1" strike="noStrike">
                <a:solidFill>
                  <a:srgbClr val="cc0000"/>
                </a:solidFill>
                <a:latin typeface="Montserrat"/>
                <a:ea typeface="Montserrat"/>
              </a:rPr>
              <a:t>ps</a:t>
            </a:r>
            <a:r>
              <a:rPr b="1" lang="en-IN" sz="4200" spc="-1" strike="noStrike">
                <a:solidFill>
                  <a:srgbClr val="cc0000"/>
                </a:solidFill>
                <a:latin typeface="Montserrat"/>
                <a:ea typeface="Montserrat"/>
              </a:rPr>
              <a:t>to</a:t>
            </a:r>
            <a:r>
              <a:rPr b="1" lang="en-IN" sz="4200" spc="-1" strike="noStrike">
                <a:solidFill>
                  <a:srgbClr val="cc0000"/>
                </a:solidFill>
                <a:latin typeface="Montserrat"/>
                <a:ea typeface="Montserrat"/>
              </a:rPr>
              <a:t>ne </a:t>
            </a:r>
            <a:r>
              <a:rPr b="1" lang="en-IN" sz="4200" spc="-1" strike="noStrike">
                <a:solidFill>
                  <a:srgbClr val="cc0000"/>
                </a:solidFill>
                <a:latin typeface="Montserrat"/>
                <a:ea typeface="Montserrat"/>
              </a:rPr>
              <a:t>Pr</a:t>
            </a:r>
            <a:r>
              <a:rPr b="1" lang="en-IN" sz="4200" spc="-1" strike="noStrike">
                <a:solidFill>
                  <a:srgbClr val="cc0000"/>
                </a:solidFill>
                <a:latin typeface="Montserrat"/>
                <a:ea typeface="Montserrat"/>
              </a:rPr>
              <a:t>oj</a:t>
            </a:r>
            <a:r>
              <a:rPr b="1" lang="en-IN" sz="4200" spc="-1" strike="noStrike">
                <a:solidFill>
                  <a:srgbClr val="cc0000"/>
                </a:solidFill>
                <a:latin typeface="Montserrat"/>
                <a:ea typeface="Montserrat"/>
              </a:rPr>
              <a:t>ec</a:t>
            </a:r>
            <a:r>
              <a:rPr b="1" lang="en-IN" sz="4200" spc="-1" strike="noStrike">
                <a:solidFill>
                  <a:srgbClr val="cc0000"/>
                </a:solidFill>
                <a:latin typeface="Montserrat"/>
                <a:ea typeface="Montserrat"/>
              </a:rPr>
              <a:t>t 3</a:t>
            </a:r>
            <a:br/>
            <a:br/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Sen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tim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ent 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An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aly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sis : 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Pre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dic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tin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g 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sen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tim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ent 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of 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CO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VID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19 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twe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ets</a:t>
            </a:r>
            <a:br/>
            <a:br/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Ind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ivid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ual 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Pro</a:t>
            </a:r>
            <a:r>
              <a:rPr b="1" lang="en-IN" sz="3200" spc="-1" strike="noStrike">
                <a:solidFill>
                  <a:srgbClr val="134f5c"/>
                </a:solidFill>
                <a:latin typeface="Montserrat"/>
                <a:ea typeface="Montserrat"/>
              </a:rPr>
              <a:t>ject</a:t>
            </a:r>
            <a:br/>
            <a:br/>
            <a:r>
              <a:rPr b="1" lang="en-IN" sz="2400" spc="-1" strike="noStrike" u="sng">
                <a:solidFill>
                  <a:srgbClr val="134f5c"/>
                </a:solidFill>
                <a:highlight>
                  <a:srgbClr val="f5fdff"/>
                </a:highlight>
                <a:uFillTx/>
                <a:latin typeface="Montserrat"/>
                <a:ea typeface="Montserrat"/>
              </a:rPr>
              <a:t>Man</a:t>
            </a:r>
            <a:r>
              <a:rPr b="1" lang="en-IN" sz="2400" spc="-1" strike="noStrike" u="sng">
                <a:solidFill>
                  <a:srgbClr val="134f5c"/>
                </a:solidFill>
                <a:highlight>
                  <a:srgbClr val="f5fdff"/>
                </a:highlight>
                <a:uFillTx/>
                <a:latin typeface="Montserrat"/>
                <a:ea typeface="Montserrat"/>
              </a:rPr>
              <a:t>vi </a:t>
            </a:r>
            <a:r>
              <a:rPr b="1" lang="en-IN" sz="2400" spc="-1" strike="noStrike" u="sng">
                <a:solidFill>
                  <a:srgbClr val="134f5c"/>
                </a:solidFill>
                <a:highlight>
                  <a:srgbClr val="f5fdff"/>
                </a:highlight>
                <a:uFillTx/>
                <a:latin typeface="Montserrat"/>
                <a:ea typeface="Montserrat"/>
              </a:rPr>
              <a:t>God</a:t>
            </a:r>
            <a:r>
              <a:rPr b="1" lang="en-IN" sz="2400" spc="-1" strike="noStrike" u="sng">
                <a:solidFill>
                  <a:srgbClr val="134f5c"/>
                </a:solidFill>
                <a:highlight>
                  <a:srgbClr val="f5fdff"/>
                </a:highlight>
                <a:uFillTx/>
                <a:latin typeface="Montserrat"/>
                <a:ea typeface="Montserrat"/>
              </a:rPr>
              <a:t>bole</a:t>
            </a:r>
            <a:br/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52000" y="0"/>
            <a:ext cx="8639640" cy="89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Nu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mb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er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of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Twe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ets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acc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ord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ing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to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the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len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gth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Picture 4" descr=""/>
          <p:cNvPicPr/>
          <p:nvPr/>
        </p:nvPicPr>
        <p:blipFill>
          <a:blip r:embed="rId1"/>
          <a:stretch/>
        </p:blipFill>
        <p:spPr>
          <a:xfrm>
            <a:off x="612000" y="1017720"/>
            <a:ext cx="7919640" cy="3599640"/>
          </a:xfrm>
          <a:prstGeom prst="rect">
            <a:avLst/>
          </a:prstGeom>
          <a:ln w="12600">
            <a:solidFill>
              <a:schemeClr val="accent2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52000" y="0"/>
            <a:ext cx="8639640" cy="89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cc0000"/>
                </a:solidFill>
                <a:latin typeface="Arial"/>
                <a:ea typeface="Arial"/>
              </a:rPr>
              <a:t>Tw</a:t>
            </a:r>
            <a:r>
              <a:rPr b="1" lang="en-IN" sz="3200" spc="-1" strike="noStrike">
                <a:solidFill>
                  <a:srgbClr val="cc0000"/>
                </a:solidFill>
                <a:latin typeface="Arial"/>
                <a:ea typeface="Arial"/>
              </a:rPr>
              <a:t>eet</a:t>
            </a:r>
            <a:r>
              <a:rPr b="1" lang="en-IN" sz="3200" spc="-1" strike="noStrike">
                <a:solidFill>
                  <a:srgbClr val="cc0000"/>
                </a:solidFill>
                <a:latin typeface="Arial"/>
                <a:ea typeface="Arial"/>
              </a:rPr>
              <a:t>s </a:t>
            </a:r>
            <a:r>
              <a:rPr b="1" lang="en-IN" sz="3200" spc="-1" strike="noStrike">
                <a:solidFill>
                  <a:srgbClr val="cc0000"/>
                </a:solidFill>
                <a:latin typeface="Arial"/>
                <a:ea typeface="Arial"/>
              </a:rPr>
              <a:t>fro</a:t>
            </a:r>
            <a:r>
              <a:rPr b="1" lang="en-IN" sz="3200" spc="-1" strike="noStrike">
                <a:solidFill>
                  <a:srgbClr val="cc0000"/>
                </a:solidFill>
                <a:latin typeface="Arial"/>
                <a:ea typeface="Arial"/>
              </a:rPr>
              <a:t>m </a:t>
            </a:r>
            <a:r>
              <a:rPr b="1" lang="en-IN" sz="3200" spc="-1" strike="noStrike">
                <a:solidFill>
                  <a:srgbClr val="cc0000"/>
                </a:solidFill>
                <a:latin typeface="Arial"/>
                <a:ea typeface="Arial"/>
              </a:rPr>
              <a:t>Top </a:t>
            </a:r>
            <a:r>
              <a:rPr b="1" lang="en-IN" sz="3200" spc="-1" strike="noStrike">
                <a:solidFill>
                  <a:srgbClr val="cc0000"/>
                </a:solidFill>
                <a:latin typeface="Arial"/>
                <a:ea typeface="Arial"/>
              </a:rPr>
              <a:t>10 </a:t>
            </a:r>
            <a:r>
              <a:rPr b="1" lang="en-IN" sz="3200" spc="-1" strike="noStrike">
                <a:solidFill>
                  <a:srgbClr val="cc0000"/>
                </a:solidFill>
                <a:latin typeface="Arial"/>
                <a:ea typeface="Arial"/>
              </a:rPr>
              <a:t>Loc</a:t>
            </a:r>
            <a:r>
              <a:rPr b="1" lang="en-IN" sz="3200" spc="-1" strike="noStrike">
                <a:solidFill>
                  <a:srgbClr val="cc0000"/>
                </a:solidFill>
                <a:latin typeface="Arial"/>
                <a:ea typeface="Arial"/>
              </a:rPr>
              <a:t>atio</a:t>
            </a:r>
            <a:r>
              <a:rPr b="1" lang="en-IN" sz="3200" spc="-1" strike="noStrike">
                <a:solidFill>
                  <a:srgbClr val="cc0000"/>
                </a:solidFill>
                <a:latin typeface="Arial"/>
                <a:ea typeface="Arial"/>
              </a:rPr>
              <a:t>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Picture 4" descr=""/>
          <p:cNvPicPr/>
          <p:nvPr/>
        </p:nvPicPr>
        <p:blipFill>
          <a:blip r:embed="rId1"/>
          <a:stretch/>
        </p:blipFill>
        <p:spPr>
          <a:xfrm>
            <a:off x="612000" y="900000"/>
            <a:ext cx="7919640" cy="3599640"/>
          </a:xfrm>
          <a:prstGeom prst="rect">
            <a:avLst/>
          </a:prstGeom>
          <a:ln w="9360">
            <a:solidFill>
              <a:schemeClr val="accent2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926000" y="1476720"/>
            <a:ext cx="5291640" cy="2189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cc0000"/>
                </a:solidFill>
                <a:latin typeface="Arial"/>
                <a:ea typeface="Arial"/>
              </a:rPr>
              <a:t>F</a:t>
            </a:r>
            <a:r>
              <a:rPr b="1" lang="en-IN" sz="5400" spc="-1" strike="noStrike">
                <a:solidFill>
                  <a:srgbClr val="cc0000"/>
                </a:solidFill>
                <a:latin typeface="Arial"/>
                <a:ea typeface="Arial"/>
              </a:rPr>
              <a:t>e</a:t>
            </a:r>
            <a:r>
              <a:rPr b="1" lang="en-IN" sz="5400" spc="-1" strike="noStrike">
                <a:solidFill>
                  <a:srgbClr val="cc0000"/>
                </a:solidFill>
                <a:latin typeface="Arial"/>
                <a:ea typeface="Arial"/>
              </a:rPr>
              <a:t>at</a:t>
            </a:r>
            <a:r>
              <a:rPr b="1" lang="en-IN" sz="5400" spc="-1" strike="noStrike">
                <a:solidFill>
                  <a:srgbClr val="cc0000"/>
                </a:solidFill>
                <a:latin typeface="Arial"/>
                <a:ea typeface="Arial"/>
              </a:rPr>
              <a:t>ur</a:t>
            </a:r>
            <a:r>
              <a:rPr b="1" lang="en-IN" sz="5400" spc="-1" strike="noStrike">
                <a:solidFill>
                  <a:srgbClr val="cc0000"/>
                </a:solidFill>
                <a:latin typeface="Arial"/>
                <a:ea typeface="Arial"/>
              </a:rPr>
              <a:t>e </a:t>
            </a:r>
            <a:r>
              <a:rPr b="1" lang="en-IN" sz="5400" spc="-1" strike="noStrike">
                <a:solidFill>
                  <a:srgbClr val="cc0000"/>
                </a:solidFill>
                <a:latin typeface="Arial"/>
                <a:ea typeface="Arial"/>
              </a:rPr>
              <a:t>E</a:t>
            </a:r>
            <a:r>
              <a:rPr b="1" lang="en-IN" sz="5400" spc="-1" strike="noStrike">
                <a:solidFill>
                  <a:srgbClr val="cc0000"/>
                </a:solidFill>
                <a:latin typeface="Arial"/>
                <a:ea typeface="Arial"/>
              </a:rPr>
              <a:t>n</a:t>
            </a:r>
            <a:r>
              <a:rPr b="1" lang="en-IN" sz="5400" spc="-1" strike="noStrike">
                <a:solidFill>
                  <a:srgbClr val="cc0000"/>
                </a:solidFill>
                <a:latin typeface="Arial"/>
                <a:ea typeface="Arial"/>
              </a:rPr>
              <a:t>gi</a:t>
            </a:r>
            <a:r>
              <a:rPr b="1" lang="en-IN" sz="5400" spc="-1" strike="noStrike">
                <a:solidFill>
                  <a:srgbClr val="cc0000"/>
                </a:solidFill>
                <a:latin typeface="Arial"/>
                <a:ea typeface="Arial"/>
              </a:rPr>
              <a:t>n</a:t>
            </a:r>
            <a:r>
              <a:rPr b="1" lang="en-IN" sz="5400" spc="-1" strike="noStrike">
                <a:solidFill>
                  <a:srgbClr val="cc0000"/>
                </a:solidFill>
                <a:latin typeface="Arial"/>
                <a:ea typeface="Arial"/>
              </a:rPr>
              <a:t>e</a:t>
            </a:r>
            <a:r>
              <a:rPr b="1" lang="en-IN" sz="5400" spc="-1" strike="noStrike">
                <a:solidFill>
                  <a:srgbClr val="cc0000"/>
                </a:solidFill>
                <a:latin typeface="Arial"/>
                <a:ea typeface="Arial"/>
              </a:rPr>
              <a:t>er</a:t>
            </a:r>
            <a:r>
              <a:rPr b="1" lang="en-IN" sz="5400" spc="-1" strike="noStrike">
                <a:solidFill>
                  <a:srgbClr val="cc0000"/>
                </a:solidFill>
                <a:latin typeface="Arial"/>
                <a:ea typeface="Arial"/>
              </a:rPr>
              <a:t>in</a:t>
            </a:r>
            <a:r>
              <a:rPr b="1" lang="en-IN" sz="5400" spc="-1" strike="noStrike">
                <a:solidFill>
                  <a:srgbClr val="cc0000"/>
                </a:solidFill>
                <a:latin typeface="Arial"/>
                <a:ea typeface="Arial"/>
              </a:rPr>
              <a:t>g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52000" y="0"/>
            <a:ext cx="8639640" cy="899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Wo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rd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Clo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ud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Picture 4" descr=""/>
          <p:cNvPicPr/>
          <p:nvPr/>
        </p:nvPicPr>
        <p:blipFill>
          <a:blip r:embed="rId1"/>
          <a:stretch/>
        </p:blipFill>
        <p:spPr>
          <a:xfrm>
            <a:off x="1513800" y="761760"/>
            <a:ext cx="6116400" cy="4094640"/>
          </a:xfrm>
          <a:prstGeom prst="rect">
            <a:avLst/>
          </a:prstGeom>
          <a:ln w="19080">
            <a:solidFill>
              <a:schemeClr val="tx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252000" y="0"/>
            <a:ext cx="8639640" cy="89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Sentiments Analysis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252000" y="90000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7160">
              <a:lnSpc>
                <a:spcPct val="115000"/>
              </a:lnSpc>
              <a:buClr>
                <a:srgbClr val="134f5c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134f5c"/>
                </a:solidFill>
                <a:latin typeface="Arial"/>
                <a:ea typeface="Arial"/>
              </a:rPr>
              <a:t>There are 5 different sentiments are present in dataset.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134f5c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134f5c"/>
                </a:solidFill>
                <a:latin typeface="Arial"/>
                <a:ea typeface="Arial"/>
              </a:rPr>
              <a:t>They are :–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5fdff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134f5c"/>
                </a:solidFill>
                <a:latin typeface="Arial"/>
                <a:ea typeface="Arial"/>
              </a:rPr>
              <a:t>1) Neutral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5fdff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134f5c"/>
                </a:solidFill>
                <a:latin typeface="Arial"/>
                <a:ea typeface="Arial"/>
              </a:rPr>
              <a:t>2) Positive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5fdff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134f5c"/>
                </a:solidFill>
                <a:latin typeface="Arial"/>
                <a:ea typeface="Arial"/>
              </a:rPr>
              <a:t>3) Extremely Positive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5fdff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134f5c"/>
                </a:solidFill>
                <a:latin typeface="Arial"/>
                <a:ea typeface="Arial"/>
              </a:rPr>
              <a:t>4) Negative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5fdff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134f5c"/>
                </a:solidFill>
                <a:latin typeface="Arial"/>
                <a:ea typeface="Arial"/>
              </a:rPr>
              <a:t>5) Extremely Negative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4572000" y="90000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7160">
              <a:lnSpc>
                <a:spcPct val="115000"/>
              </a:lnSpc>
              <a:buClr>
                <a:srgbClr val="134f5c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134f5c"/>
                </a:solidFill>
                <a:latin typeface="Arial"/>
                <a:ea typeface="Arial"/>
              </a:rPr>
              <a:t>To make problem simpler we changed the sentiments into 3 different types.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134f5c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134f5c"/>
                </a:solidFill>
                <a:latin typeface="Arial"/>
                <a:ea typeface="Arial"/>
              </a:rPr>
              <a:t>We merged Extremely positive and Positive into one and Extremely Negative and Negative into another.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134f5c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134f5c"/>
                </a:solidFill>
                <a:latin typeface="Arial"/>
                <a:ea typeface="Arial"/>
              </a:rPr>
              <a:t>Now we have Sentiments are –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0" lang="en-IN" sz="1800" spc="-1" strike="noStrike">
                <a:solidFill>
                  <a:srgbClr val="134f5c"/>
                </a:solidFill>
                <a:latin typeface="Arial"/>
                <a:ea typeface="Arial"/>
              </a:rPr>
              <a:t>        </a:t>
            </a:r>
            <a:r>
              <a:rPr b="0" lang="en-IN" sz="1800" spc="-1" strike="noStrike">
                <a:solidFill>
                  <a:srgbClr val="134f5c"/>
                </a:solidFill>
                <a:latin typeface="Arial"/>
                <a:ea typeface="Arial"/>
              </a:rPr>
              <a:t>1) Neutral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0" lang="en-IN" sz="1800" spc="-1" strike="noStrike">
                <a:solidFill>
                  <a:srgbClr val="134f5c"/>
                </a:solidFill>
                <a:latin typeface="Arial"/>
                <a:ea typeface="Arial"/>
              </a:rPr>
              <a:t>        </a:t>
            </a:r>
            <a:r>
              <a:rPr b="0" lang="en-IN" sz="1800" spc="-1" strike="noStrike">
                <a:solidFill>
                  <a:srgbClr val="134f5c"/>
                </a:solidFill>
                <a:latin typeface="Arial"/>
                <a:ea typeface="Arial"/>
              </a:rPr>
              <a:t>2) Positive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0" lang="en-IN" sz="1800" spc="-1" strike="noStrike">
                <a:solidFill>
                  <a:srgbClr val="134f5c"/>
                </a:solidFill>
                <a:latin typeface="Arial"/>
                <a:ea typeface="Arial"/>
              </a:rPr>
              <a:t>        </a:t>
            </a:r>
            <a:r>
              <a:rPr b="0" lang="en-IN" sz="1800" spc="-1" strike="noStrike">
                <a:solidFill>
                  <a:srgbClr val="134f5c"/>
                </a:solidFill>
                <a:latin typeface="Arial"/>
                <a:ea typeface="Arial"/>
              </a:rPr>
              <a:t>3) Negative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52000" y="0"/>
            <a:ext cx="8639640" cy="89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Sentiments Count plot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5390640" y="1063080"/>
            <a:ext cx="2594160" cy="484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39680">
              <a:lnSpc>
                <a:spcPct val="115000"/>
              </a:lnSpc>
            </a:pPr>
            <a:r>
              <a:rPr b="1" lang="en-IN" sz="1400" spc="-1" strike="noStrike">
                <a:solidFill>
                  <a:srgbClr val="134f5c"/>
                </a:solidFill>
                <a:latin typeface="Arial"/>
                <a:ea typeface="Arial"/>
              </a:rPr>
              <a:t>After merging Sentiments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4" descr=""/>
          <p:cNvPicPr/>
          <p:nvPr/>
        </p:nvPicPr>
        <p:blipFill>
          <a:blip r:embed="rId1"/>
          <a:srcRect l="0" t="3798" r="0" b="8136"/>
          <a:stretch/>
        </p:blipFill>
        <p:spPr>
          <a:xfrm>
            <a:off x="802800" y="1577880"/>
            <a:ext cx="3220920" cy="2989440"/>
          </a:xfrm>
          <a:prstGeom prst="rect">
            <a:avLst/>
          </a:prstGeom>
          <a:ln w="19080">
            <a:solidFill>
              <a:schemeClr val="accent2"/>
            </a:solidFill>
            <a:round/>
          </a:ln>
        </p:spPr>
      </p:pic>
      <p:sp>
        <p:nvSpPr>
          <p:cNvPr id="151" name="CustomShape 3"/>
          <p:cNvSpPr/>
          <p:nvPr/>
        </p:nvSpPr>
        <p:spPr>
          <a:xfrm>
            <a:off x="1020600" y="1063080"/>
            <a:ext cx="2487600" cy="4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139680">
              <a:lnSpc>
                <a:spcPct val="115000"/>
              </a:lnSpc>
            </a:pPr>
            <a:r>
              <a:rPr b="1" lang="en-IN" sz="1400" spc="-1" strike="noStrike">
                <a:solidFill>
                  <a:srgbClr val="134f5c"/>
                </a:solidFill>
                <a:latin typeface="Arial"/>
                <a:ea typeface="Arial"/>
              </a:rPr>
              <a:t>Original Sentiment count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52" name="Picture 9" descr=""/>
          <p:cNvPicPr/>
          <p:nvPr/>
        </p:nvPicPr>
        <p:blipFill>
          <a:blip r:embed="rId2"/>
          <a:srcRect l="2936" t="3210" r="5811" b="0"/>
          <a:stretch/>
        </p:blipFill>
        <p:spPr>
          <a:xfrm>
            <a:off x="5120280" y="1577880"/>
            <a:ext cx="3135240" cy="2989440"/>
          </a:xfrm>
          <a:prstGeom prst="rect">
            <a:avLst/>
          </a:prstGeom>
          <a:ln w="19080">
            <a:solidFill>
              <a:schemeClr val="accent2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252000" y="0"/>
            <a:ext cx="8639640" cy="89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Data Cleaning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52000" y="1073880"/>
            <a:ext cx="4851360" cy="21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17160">
              <a:lnSpc>
                <a:spcPct val="115000"/>
              </a:lnSpc>
              <a:buClr>
                <a:srgbClr val="134f5c"/>
              </a:buClr>
              <a:buFont typeface="Arial"/>
              <a:buChar char="●"/>
            </a:pP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By looking tweets we can found that there are lots of punctuation, Stopwords.</a:t>
            </a:r>
            <a:endParaRPr b="0" lang="en-IN" sz="2000" spc="-1" strike="noStrike"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134f5c"/>
              </a:buClr>
              <a:buFont typeface="Arial"/>
              <a:buChar char="●"/>
            </a:pP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So, we need to clean this as they won’t play any major role in Sentiment analysis.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55" name="Picture 6" descr=""/>
          <p:cNvPicPr/>
          <p:nvPr/>
        </p:nvPicPr>
        <p:blipFill>
          <a:blip r:embed="rId1"/>
          <a:stretch/>
        </p:blipFill>
        <p:spPr>
          <a:xfrm>
            <a:off x="5411880" y="1073880"/>
            <a:ext cx="3180960" cy="1743480"/>
          </a:xfrm>
          <a:prstGeom prst="rect">
            <a:avLst/>
          </a:prstGeom>
          <a:ln w="19080">
            <a:solidFill>
              <a:schemeClr val="tx1"/>
            </a:solidFill>
            <a:round/>
          </a:ln>
        </p:spPr>
      </p:pic>
      <p:sp>
        <p:nvSpPr>
          <p:cNvPr id="156" name="CustomShape 3"/>
          <p:cNvSpPr/>
          <p:nvPr/>
        </p:nvSpPr>
        <p:spPr>
          <a:xfrm>
            <a:off x="252000" y="3438000"/>
            <a:ext cx="4319640" cy="109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17160">
              <a:lnSpc>
                <a:spcPct val="115000"/>
              </a:lnSpc>
              <a:buClr>
                <a:srgbClr val="134f5c"/>
              </a:buClr>
              <a:buFont typeface="Arial"/>
              <a:buChar char="●"/>
            </a:pPr>
            <a:r>
              <a:rPr b="1" lang="en-IN" sz="2000" spc="-1" strike="noStrike">
                <a:solidFill>
                  <a:srgbClr val="cc0000"/>
                </a:solidFill>
                <a:latin typeface="Arial"/>
                <a:ea typeface="Arial"/>
              </a:rPr>
              <a:t>First Step :-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     </a:t>
            </a: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Remove punctuations.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57" name="Picture 11" descr=""/>
          <p:cNvPicPr/>
          <p:nvPr/>
        </p:nvPicPr>
        <p:blipFill>
          <a:blip r:embed="rId2"/>
          <a:stretch/>
        </p:blipFill>
        <p:spPr>
          <a:xfrm>
            <a:off x="5411880" y="3240000"/>
            <a:ext cx="3180960" cy="1495080"/>
          </a:xfrm>
          <a:prstGeom prst="rect">
            <a:avLst/>
          </a:prstGeom>
          <a:ln w="19080">
            <a:solidFill>
              <a:schemeClr val="tx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52000" y="0"/>
            <a:ext cx="8639640" cy="89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Data Cleaning….Cont.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50800" y="1073880"/>
            <a:ext cx="4319640" cy="28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17160">
              <a:lnSpc>
                <a:spcPct val="115000"/>
              </a:lnSpc>
              <a:buClr>
                <a:srgbClr val="134f5c"/>
              </a:buClr>
              <a:buFont typeface="Arial"/>
              <a:buChar char="●"/>
            </a:pPr>
            <a:r>
              <a:rPr b="1" lang="en-IN" sz="2000" spc="-1" strike="noStrike">
                <a:solidFill>
                  <a:srgbClr val="cc0000"/>
                </a:solidFill>
                <a:latin typeface="Arial"/>
                <a:ea typeface="Arial"/>
              </a:rPr>
              <a:t>Second Step :-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     </a:t>
            </a: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Remove Stopwords.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    </a:t>
            </a: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(Stopwords are the English        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     </a:t>
            </a: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words which does not add    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     </a:t>
            </a: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much meaning to a 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     </a:t>
            </a: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sentence.  For example, the 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     </a:t>
            </a: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words like the, he, have etc.)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60" name="Picture 2" descr=""/>
          <p:cNvPicPr/>
          <p:nvPr/>
        </p:nvPicPr>
        <p:blipFill>
          <a:blip r:embed="rId1"/>
          <a:stretch/>
        </p:blipFill>
        <p:spPr>
          <a:xfrm>
            <a:off x="5294880" y="1276560"/>
            <a:ext cx="3180960" cy="2193120"/>
          </a:xfrm>
          <a:prstGeom prst="rect">
            <a:avLst/>
          </a:prstGeom>
          <a:ln w="19080">
            <a:solidFill>
              <a:schemeClr val="tx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252000" y="0"/>
            <a:ext cx="8639640" cy="89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Data Cleaning….Cont.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50800" y="1073880"/>
            <a:ext cx="3712680" cy="241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17160">
              <a:lnSpc>
                <a:spcPct val="115000"/>
              </a:lnSpc>
              <a:buClr>
                <a:srgbClr val="134f5c"/>
              </a:buClr>
              <a:buFont typeface="Arial"/>
              <a:buChar char="●"/>
            </a:pPr>
            <a:r>
              <a:rPr b="1" lang="en-IN" sz="2000" spc="-1" strike="noStrike">
                <a:solidFill>
                  <a:srgbClr val="cc0000"/>
                </a:solidFill>
                <a:latin typeface="Arial"/>
                <a:ea typeface="Arial"/>
              </a:rPr>
              <a:t>Third Step :-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     </a:t>
            </a: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Apply Stemming.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    </a:t>
            </a: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(Stemming is basically 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     </a:t>
            </a: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removing the suffix from 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     </a:t>
            </a: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a word and reduce it to 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     </a:t>
            </a: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its root word sentence. </a:t>
            </a: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endParaRPr b="0" lang="en-IN" sz="2000" spc="-1" strike="noStrike">
              <a:latin typeface="Arial"/>
            </a:endParaRPr>
          </a:p>
          <a:p>
            <a:pPr marL="139680">
              <a:lnSpc>
                <a:spcPct val="115000"/>
              </a:lnSpc>
            </a:pP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Example -  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63" name="Picture 2" descr="Stemming"/>
          <p:cNvPicPr/>
          <p:nvPr/>
        </p:nvPicPr>
        <p:blipFill>
          <a:blip r:embed="rId1"/>
          <a:srcRect l="5035" t="7192" r="9555" b="6505"/>
          <a:stretch/>
        </p:blipFill>
        <p:spPr>
          <a:xfrm>
            <a:off x="2318040" y="3487320"/>
            <a:ext cx="2253600" cy="1392480"/>
          </a:xfrm>
          <a:prstGeom prst="rect">
            <a:avLst/>
          </a:prstGeom>
          <a:ln>
            <a:noFill/>
          </a:ln>
        </p:spPr>
      </p:pic>
      <p:pic>
        <p:nvPicPr>
          <p:cNvPr id="164" name="Picture 3" descr=""/>
          <p:cNvPicPr/>
          <p:nvPr/>
        </p:nvPicPr>
        <p:blipFill>
          <a:blip r:embed="rId2"/>
          <a:stretch/>
        </p:blipFill>
        <p:spPr>
          <a:xfrm>
            <a:off x="5060880" y="1253160"/>
            <a:ext cx="3531960" cy="2032560"/>
          </a:xfrm>
          <a:prstGeom prst="rect">
            <a:avLst/>
          </a:prstGeom>
          <a:ln w="19080">
            <a:solidFill>
              <a:schemeClr val="tx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926000" y="1476720"/>
            <a:ext cx="5291640" cy="2189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cc0000"/>
                </a:solidFill>
                <a:latin typeface="Arial"/>
                <a:ea typeface="Arial"/>
              </a:rPr>
              <a:t>Model Formulation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52000" y="0"/>
            <a:ext cx="863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Contents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12000" y="895680"/>
            <a:ext cx="791964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456840">
              <a:lnSpc>
                <a:spcPct val="100000"/>
              </a:lnSpc>
              <a:buClr>
                <a:srgbClr val="134f5c"/>
              </a:buClr>
              <a:buFont typeface="Arial"/>
              <a:buAutoNum type="arabicPeriod"/>
            </a:pPr>
            <a:r>
              <a:rPr b="1" lang="en-IN" sz="2400" spc="-1" strike="noStrike">
                <a:solidFill>
                  <a:srgbClr val="134f5c"/>
                </a:solidFill>
                <a:latin typeface="Times New Roman"/>
                <a:ea typeface="Montserrat"/>
              </a:rPr>
              <a:t>Problem Statement</a:t>
            </a:r>
            <a:endParaRPr b="0" lang="en-I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134f5c"/>
              </a:buClr>
              <a:buFont typeface="Arial"/>
              <a:buAutoNum type="arabicPeriod"/>
            </a:pPr>
            <a:r>
              <a:rPr b="1" lang="en-IN" sz="2400" spc="-1" strike="noStrike">
                <a:solidFill>
                  <a:srgbClr val="134f5c"/>
                </a:solidFill>
                <a:latin typeface="Times New Roman"/>
                <a:ea typeface="Montserrat"/>
              </a:rPr>
              <a:t>Data Summary</a:t>
            </a:r>
            <a:endParaRPr b="0" lang="en-I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134f5c"/>
              </a:buClr>
              <a:buFont typeface="Arial"/>
              <a:buAutoNum type="arabicPeriod"/>
            </a:pPr>
            <a:r>
              <a:rPr b="1" lang="en-IN" sz="2400" spc="-1" strike="noStrike">
                <a:solidFill>
                  <a:srgbClr val="134f5c"/>
                </a:solidFill>
                <a:latin typeface="Times New Roman"/>
                <a:ea typeface="Montserrat"/>
              </a:rPr>
              <a:t>Missing Values</a:t>
            </a:r>
            <a:endParaRPr b="0" lang="en-I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134f5c"/>
              </a:buClr>
              <a:buFont typeface="Arial"/>
              <a:buAutoNum type="arabicPeriod"/>
            </a:pPr>
            <a:r>
              <a:rPr b="1" lang="en-IN" sz="2400" spc="-1" strike="noStrike">
                <a:solidFill>
                  <a:srgbClr val="134f5c"/>
                </a:solidFill>
                <a:latin typeface="Times New Roman"/>
                <a:ea typeface="Montserrat"/>
              </a:rPr>
              <a:t>Exploratory Data Analysis</a:t>
            </a:r>
            <a:endParaRPr b="0" lang="en-I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134f5c"/>
              </a:buClr>
              <a:buFont typeface="Arial"/>
              <a:buAutoNum type="arabicPeriod"/>
            </a:pPr>
            <a:r>
              <a:rPr b="1" lang="en-IN" sz="2400" spc="-1" strike="noStrike">
                <a:solidFill>
                  <a:srgbClr val="134f5c"/>
                </a:solidFill>
                <a:latin typeface="Times New Roman"/>
                <a:ea typeface="Montserrat"/>
              </a:rPr>
              <a:t>Feature Engineering</a:t>
            </a:r>
            <a:endParaRPr b="0" lang="en-I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134f5c"/>
              </a:buClr>
              <a:buFont typeface="Arial"/>
              <a:buAutoNum type="arabicPeriod"/>
            </a:pPr>
            <a:r>
              <a:rPr b="1" lang="en-IN" sz="2400" spc="-1" strike="noStrike">
                <a:solidFill>
                  <a:srgbClr val="134f5c"/>
                </a:solidFill>
                <a:latin typeface="Times New Roman"/>
                <a:ea typeface="Montserrat"/>
              </a:rPr>
              <a:t>Model Training</a:t>
            </a:r>
            <a:endParaRPr b="0" lang="en-I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134f5c"/>
              </a:buClr>
              <a:buFont typeface="Arial"/>
              <a:buAutoNum type="arabicPeriod"/>
            </a:pPr>
            <a:r>
              <a:rPr b="1" lang="en-IN" sz="2400" spc="-1" strike="noStrike">
                <a:solidFill>
                  <a:srgbClr val="134f5c"/>
                </a:solidFill>
                <a:latin typeface="Times New Roman"/>
                <a:ea typeface="Montserrat"/>
              </a:rPr>
              <a:t>Results from Model</a:t>
            </a:r>
            <a:endParaRPr b="0" lang="en-I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134f5c"/>
              </a:buClr>
              <a:buFont typeface="Arial"/>
              <a:buAutoNum type="arabicPeriod"/>
            </a:pPr>
            <a:r>
              <a:rPr b="1" lang="en-IN" sz="2400" spc="-1" strike="noStrike">
                <a:solidFill>
                  <a:srgbClr val="134f5c"/>
                </a:solidFill>
                <a:latin typeface="Times New Roman"/>
                <a:ea typeface="Montserrat"/>
              </a:rPr>
              <a:t>Challenges</a:t>
            </a:r>
            <a:endParaRPr b="0" lang="en-I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134f5c"/>
              </a:buClr>
              <a:buFont typeface="Arial"/>
              <a:buAutoNum type="arabicPeriod"/>
            </a:pPr>
            <a:r>
              <a:rPr b="1" lang="en-IN" sz="2400" spc="-1" strike="noStrike">
                <a:solidFill>
                  <a:srgbClr val="134f5c"/>
                </a:solidFill>
                <a:latin typeface="Times New Roman"/>
                <a:ea typeface="Montserrat"/>
              </a:rPr>
              <a:t>Conclusion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12000" y="141840"/>
            <a:ext cx="7919640" cy="89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Model Formulation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7" name="Table 2"/>
          <p:cNvGraphicFramePr/>
          <p:nvPr/>
        </p:nvGraphicFramePr>
        <p:xfrm>
          <a:off x="791280" y="1215000"/>
          <a:ext cx="7408080" cy="3686400"/>
        </p:xfrm>
        <a:graphic>
          <a:graphicData uri="http://schemas.openxmlformats.org/drawingml/2006/table">
            <a:tbl>
              <a:tblPr/>
              <a:tblGrid>
                <a:gridCol w="1207440"/>
                <a:gridCol w="2087640"/>
                <a:gridCol w="1579320"/>
                <a:gridCol w="2533680"/>
              </a:tblGrid>
              <a:tr h="123732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Sr. No.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Model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Dataset Shape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Algorithm Used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244908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01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Independent Feature – ‘OriginalTweet’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Dependent feature –  ‘Sentiment’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(32567,6)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IN" sz="16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Logistic Regression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IN" sz="16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Passive Aggressive Classifier, 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IN" sz="16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Stochastic Gradient Descent Classifier, 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IN" sz="16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Support Vector machine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IN" sz="16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Random Forest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52000" y="0"/>
            <a:ext cx="8639640" cy="89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Model Formulation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9" name="Table 2"/>
          <p:cNvGraphicFramePr/>
          <p:nvPr/>
        </p:nvGraphicFramePr>
        <p:xfrm>
          <a:off x="867600" y="900000"/>
          <a:ext cx="7408080" cy="2205720"/>
        </p:xfrm>
        <a:graphic>
          <a:graphicData uri="http://schemas.openxmlformats.org/drawingml/2006/table">
            <a:tbl>
              <a:tblPr/>
              <a:tblGrid>
                <a:gridCol w="899640"/>
                <a:gridCol w="2038680"/>
                <a:gridCol w="1392840"/>
                <a:gridCol w="1479600"/>
                <a:gridCol w="1597320"/>
              </a:tblGrid>
              <a:tr h="69444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Sr. No.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Algorithm used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Accuracy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Precision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Recall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01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Logistic Regression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0.7752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0.7887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0.7752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02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Passive Aggressive Classifier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0.7396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0.7474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0.7396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03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Stochastic Gradient Descent Classifier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0.7692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0.8050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0.7692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8212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04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Support Vector machine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0.7692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0.8050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0.7692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05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Random Forest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0.7359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0.7410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400" spc="-1" strike="noStrike">
                          <a:solidFill>
                            <a:srgbClr val="134f5c"/>
                          </a:solidFill>
                          <a:latin typeface="Arial"/>
                          <a:ea typeface="Arial"/>
                        </a:rPr>
                        <a:t>0.7359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926000" y="1476720"/>
            <a:ext cx="5291640" cy="2189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5400" spc="-1" strike="noStrike">
                <a:solidFill>
                  <a:srgbClr val="cc0000"/>
                </a:solidFill>
                <a:latin typeface="Arial"/>
                <a:ea typeface="Arial"/>
              </a:rPr>
              <a:t>Challenges and Conclusions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52000" y="0"/>
            <a:ext cx="8639640" cy="89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Challenges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11760" y="954000"/>
            <a:ext cx="8520120" cy="3718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15000"/>
              </a:lnSpc>
              <a:buClr>
                <a:srgbClr val="073763"/>
              </a:buClr>
              <a:buFont typeface="Arial"/>
              <a:buChar char="●"/>
            </a:pPr>
            <a:r>
              <a:rPr b="1" lang="en-IN" sz="2000" spc="-1" strike="noStrike">
                <a:solidFill>
                  <a:srgbClr val="073763"/>
                </a:solidFill>
                <a:latin typeface="Arial"/>
                <a:ea typeface="Arial"/>
              </a:rPr>
              <a:t>Removing the missing values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73763"/>
              </a:buClr>
              <a:buFont typeface="Arial"/>
              <a:buChar char="●"/>
            </a:pPr>
            <a:r>
              <a:rPr b="1" lang="en-IN" sz="2000" spc="-1" strike="noStrike">
                <a:solidFill>
                  <a:srgbClr val="073763"/>
                </a:solidFill>
                <a:latin typeface="Arial"/>
                <a:ea typeface="Arial"/>
              </a:rPr>
              <a:t>Cleaning the Original tweets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73763"/>
              </a:buClr>
              <a:buFont typeface="Arial"/>
              <a:buChar char="●"/>
            </a:pPr>
            <a:r>
              <a:rPr b="1" lang="en-IN" sz="2000" spc="-1" strike="noStrike">
                <a:solidFill>
                  <a:srgbClr val="073763"/>
                </a:solidFill>
                <a:latin typeface="Arial"/>
                <a:ea typeface="Arial"/>
              </a:rPr>
              <a:t>Selection of best model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52000" y="0"/>
            <a:ext cx="8639640" cy="89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Conclusions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33000" y="954360"/>
            <a:ext cx="8279640" cy="3776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15000"/>
              </a:lnSpc>
              <a:buClr>
                <a:srgbClr val="073763"/>
              </a:buClr>
              <a:buFont typeface="Arial"/>
              <a:buChar char="●"/>
            </a:pP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Original Dataset contains 6 columns and 41157 rows.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73763"/>
              </a:buClr>
              <a:buFont typeface="Arial"/>
              <a:buChar char="●"/>
            </a:pP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‘</a:t>
            </a: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Location’ column contains approx. 21% of Null values.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73763"/>
              </a:buClr>
              <a:buFont typeface="Arial"/>
              <a:buChar char="●"/>
            </a:pP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The columns such as “UserName” and “ScreenName” does not give any meaningful insights for our analysis.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73763"/>
              </a:buClr>
              <a:buFont typeface="Arial"/>
              <a:buChar char="●"/>
            </a:pP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There are five types of sentiments- Extremely Negative, Negative, Neutral, Positive and Extremely Positive. So, we merged Extremely Positive with positive and Extremely Negative with Negative.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73763"/>
              </a:buClr>
              <a:buFont typeface="Arial"/>
              <a:buChar char="●"/>
            </a:pP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All tweets data collected from months March and April 2020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73763"/>
              </a:buClr>
              <a:buFont typeface="Arial"/>
              <a:buChar char="●"/>
            </a:pPr>
            <a:r>
              <a:rPr b="1" lang="en-IN" sz="2000" spc="-1" strike="noStrike">
                <a:solidFill>
                  <a:srgbClr val="134f5c"/>
                </a:solidFill>
                <a:latin typeface="Arial"/>
                <a:ea typeface="Arial"/>
              </a:rPr>
              <a:t>Most of the tweets came from London followed by U.S.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972000" y="771840"/>
            <a:ext cx="7199640" cy="359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15000"/>
              </a:lnSpc>
            </a:pPr>
            <a:r>
              <a:rPr b="1" lang="en-IN" sz="4800" spc="-1" strike="noStrike">
                <a:solidFill>
                  <a:srgbClr val="0c343d"/>
                </a:solidFill>
                <a:latin typeface="Arial"/>
                <a:ea typeface="Arial"/>
              </a:rPr>
              <a:t>THANK YOU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252000" y="0"/>
            <a:ext cx="8639640" cy="89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Pro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ble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m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Sta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tem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ent 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12000" y="900000"/>
            <a:ext cx="7919640" cy="3599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buClr>
                <a:srgbClr val="134f5c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h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er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is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lo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of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m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is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us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of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so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ci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al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m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di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a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pl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at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fo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r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m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,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in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w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hi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c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h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w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itt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er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is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o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n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of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th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m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.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M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a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n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y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us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er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in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nt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io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n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al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ly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se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n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d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n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g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at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iv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w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ts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to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cr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ea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te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fe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ar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a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n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d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n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g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at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iv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it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y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in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th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so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ci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et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y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or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n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vi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ro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n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m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nt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.</a:t>
            </a:r>
            <a:endParaRPr b="0" lang="en-IN" sz="2200" spc="-1" strike="noStrike">
              <a:latin typeface="Arial"/>
            </a:endParaRPr>
          </a:p>
          <a:p>
            <a:pPr marL="114480"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134f5c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O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ur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o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bj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ec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ti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v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is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to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b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ui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ld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a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m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ac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hi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n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le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ar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ni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n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g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m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o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d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el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to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pr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di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ct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th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se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nt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i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m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nt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of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C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O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V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I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D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-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1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9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w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ts.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If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w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ts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h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a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d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b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n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fo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u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n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d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n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g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at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iv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th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n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w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ts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w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o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ul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d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b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re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m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o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v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d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fr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o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m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t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w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itt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er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IN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252000" y="7560"/>
            <a:ext cx="8639640" cy="89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Dat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a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Su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mm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ary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12000" y="907560"/>
            <a:ext cx="7919640" cy="3599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134f5c"/>
              </a:buClr>
              <a:buFont typeface="Arial"/>
              <a:buChar char="●"/>
            </a:pP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We were provided with Coronavirus_Tweets.csv dataset.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134f5c"/>
              </a:buClr>
              <a:buFont typeface="Arial"/>
              <a:buChar char="●"/>
            </a:pP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Shape of the dataset is (41157,6).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134f5c"/>
              </a:buClr>
              <a:buFont typeface="Arial"/>
              <a:buChar char="●"/>
            </a:pP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Important features of dataset are-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    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1) Username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    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2) Screen 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    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3) Tweet at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    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4) Location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    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5) Original Tweet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ct val="115000"/>
              </a:lnSpc>
            </a:pP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     </a:t>
            </a:r>
            <a:r>
              <a:rPr b="0" lang="en-IN" sz="2200" spc="-1" strike="noStrike">
                <a:solidFill>
                  <a:srgbClr val="134f5c"/>
                </a:solidFill>
                <a:latin typeface="Times New Roman"/>
                <a:ea typeface="Arial"/>
              </a:rPr>
              <a:t>6) Sentiment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52000" y="7560"/>
            <a:ext cx="8639640" cy="89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Loo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kin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g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for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Mis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sin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g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Val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ues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78000" y="907560"/>
            <a:ext cx="4937760" cy="3918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134f5c"/>
              </a:buClr>
              <a:buFont typeface="Arial"/>
              <a:buChar char="●"/>
            </a:pPr>
            <a:r>
              <a:rPr b="0" lang="en-IN" sz="2000" spc="-1" strike="noStrike">
                <a:solidFill>
                  <a:srgbClr val="134f5c"/>
                </a:solidFill>
                <a:latin typeface="Times New Roman"/>
                <a:ea typeface="Arial"/>
              </a:rPr>
              <a:t>On looking the dataset we found that feature ‘Location’ has missing values.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134f5c"/>
              </a:buClr>
              <a:buFont typeface="Arial"/>
              <a:buChar char="●"/>
            </a:pPr>
            <a:r>
              <a:rPr b="0" lang="en-IN" sz="2000" spc="-1" strike="noStrike">
                <a:solidFill>
                  <a:srgbClr val="134f5c"/>
                </a:solidFill>
                <a:latin typeface="Times New Roman"/>
                <a:ea typeface="Arial"/>
              </a:rPr>
              <a:t>We don’t have any idea about that tweets whose location is missing.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134f5c"/>
              </a:buClr>
              <a:buFont typeface="Arial"/>
              <a:buChar char="●"/>
            </a:pPr>
            <a:r>
              <a:rPr b="0" lang="en-IN" sz="2000" spc="-1" strike="noStrike">
                <a:solidFill>
                  <a:srgbClr val="134f5c"/>
                </a:solidFill>
                <a:latin typeface="Times New Roman"/>
                <a:ea typeface="Arial"/>
              </a:rPr>
              <a:t>So we have ap option to fill that missing values by Mode or another way is to fill randomly.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134f5c"/>
              </a:buClr>
              <a:buFont typeface="Arial"/>
              <a:buChar char="●"/>
            </a:pPr>
            <a:r>
              <a:rPr b="0" lang="en-IN" sz="2000" spc="-1" strike="noStrike">
                <a:solidFill>
                  <a:srgbClr val="134f5c"/>
                </a:solidFill>
                <a:latin typeface="Times New Roman"/>
                <a:ea typeface="Arial"/>
              </a:rPr>
              <a:t>Also, one way is to drop those columns to get rid off missing values.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Picture 2" descr=""/>
          <p:cNvPicPr/>
          <p:nvPr/>
        </p:nvPicPr>
        <p:blipFill>
          <a:blip r:embed="rId1"/>
          <a:srcRect l="0" t="0" r="0" b="2794"/>
          <a:stretch/>
        </p:blipFill>
        <p:spPr>
          <a:xfrm>
            <a:off x="5713560" y="1172880"/>
            <a:ext cx="2954880" cy="2526840"/>
          </a:xfrm>
          <a:prstGeom prst="rect">
            <a:avLst/>
          </a:prstGeom>
          <a:ln w="19080">
            <a:solidFill>
              <a:schemeClr val="accent2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363320" y="1508400"/>
            <a:ext cx="6416640" cy="2126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E</a:t>
            </a: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X</a:t>
            </a: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P</a:t>
            </a: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L</a:t>
            </a: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O</a:t>
            </a: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R</a:t>
            </a: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A</a:t>
            </a: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T</a:t>
            </a: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O</a:t>
            </a: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R</a:t>
            </a: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Y </a:t>
            </a: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D</a:t>
            </a: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A</a:t>
            </a: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T</a:t>
            </a: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A </a:t>
            </a: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A</a:t>
            </a: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N</a:t>
            </a: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A</a:t>
            </a: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L</a:t>
            </a: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Y</a:t>
            </a: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SI</a:t>
            </a:r>
            <a:r>
              <a:rPr b="1" lang="en-IN" sz="4800" spc="-1" strike="noStrike">
                <a:solidFill>
                  <a:srgbClr val="cc0000"/>
                </a:solidFill>
                <a:latin typeface="Arial"/>
                <a:ea typeface="Arial"/>
              </a:rPr>
              <a:t>S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52000" y="0"/>
            <a:ext cx="8639640" cy="89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just">
              <a:lnSpc>
                <a:spcPct val="100000"/>
              </a:lnSpc>
            </a:pP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Nu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mb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er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of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Uni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que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feat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ure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612000" y="900000"/>
            <a:ext cx="7919640" cy="35996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52000" y="0"/>
            <a:ext cx="8639640" cy="89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Sen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tim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ent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Co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unt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Picture 3" descr=""/>
          <p:cNvPicPr/>
          <p:nvPr/>
        </p:nvPicPr>
        <p:blipFill>
          <a:blip r:embed="rId1"/>
          <a:srcRect l="2442" t="4893" r="2276" b="0"/>
          <a:stretch/>
        </p:blipFill>
        <p:spPr>
          <a:xfrm>
            <a:off x="612000" y="900000"/>
            <a:ext cx="7919640" cy="359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52000" y="0"/>
            <a:ext cx="8639640" cy="899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Plo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t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bet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we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en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Nu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mb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er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of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Twe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ets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and 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Twe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etA</a:t>
            </a:r>
            <a:r>
              <a:rPr b="1" lang="en-IN" sz="3000" spc="-1" strike="noStrike">
                <a:solidFill>
                  <a:srgbClr val="cc0000"/>
                </a:solidFill>
                <a:latin typeface="Arial"/>
                <a:ea typeface="Arial"/>
              </a:rPr>
              <a:t>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Picture 4" descr=""/>
          <p:cNvPicPr/>
          <p:nvPr/>
        </p:nvPicPr>
        <p:blipFill>
          <a:blip r:embed="rId1"/>
          <a:stretch/>
        </p:blipFill>
        <p:spPr>
          <a:xfrm>
            <a:off x="612000" y="900000"/>
            <a:ext cx="7919640" cy="3599640"/>
          </a:xfrm>
          <a:prstGeom prst="rect">
            <a:avLst/>
          </a:prstGeom>
          <a:ln w="9360">
            <a:solidFill>
              <a:schemeClr val="accent2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Application>Document_Manager_Pro/6.3.5.2$Windows_x86 LibreOffice_project/</Application>
  <Words>620</Words>
  <Paragraphs>145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dc:description/>
  <dc:language>en-IN</dc:language>
  <cp:lastModifiedBy/>
  <dcterms:modified xsi:type="dcterms:W3CDTF">2023-03-14T23:30:12Z</dcterms:modified>
  <cp:revision>26</cp:revision>
  <dc:subject/>
  <dc:title>Capstone Project 3  Sentiment Analysis : Predicting sentiment of COVID19 tweets  Team Members  Aayush Kumar Sumeet Agrawal Shafil Ahamed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