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9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73" r:id="rId11"/>
    <p:sldId id="266" r:id="rId12"/>
    <p:sldId id="274" r:id="rId13"/>
    <p:sldId id="265" r:id="rId14"/>
    <p:sldId id="267" r:id="rId15"/>
    <p:sldId id="270" r:id="rId16"/>
    <p:sldId id="275" r:id="rId17"/>
    <p:sldId id="26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BD2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06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F008-8AC9-44B2-B995-1954257F741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1EDB5-CA40-40AF-9306-E6C0E06F8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9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 studio is open source so it allows the community to make updates and create new packages quickly, can use trial version of SPSS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OOC for machine learning, markdown such as making </a:t>
            </a:r>
            <a:r>
              <a:rPr lang="en-GB" dirty="0" err="1"/>
              <a:t>powerpoint</a:t>
            </a:r>
            <a:r>
              <a:rPr lang="en-GB" dirty="0"/>
              <a:t>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Perosnally</a:t>
            </a:r>
            <a:r>
              <a:rPr lang="en-GB" dirty="0"/>
              <a:t> like r cause of control and I am a programmer myself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3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 studio is open source so it allows the community to make updates and create new packages quickly, can use trial version of SPSS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OOC for machine learning, markdown such as making </a:t>
            </a:r>
            <a:r>
              <a:rPr lang="en-GB" dirty="0" err="1"/>
              <a:t>powerpoint</a:t>
            </a:r>
            <a:r>
              <a:rPr lang="en-GB" dirty="0"/>
              <a:t>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Perosnally</a:t>
            </a:r>
            <a:r>
              <a:rPr lang="en-GB" dirty="0"/>
              <a:t> like r cause of control and I am a programmer myself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5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4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Variables will be added to the environment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4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is first of array, like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Assumed normal distribution from data size &lt; 30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7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Assumed normal distribution from data size &lt;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Mean is susceptible to outliers, median </a:t>
            </a:r>
            <a:r>
              <a:rPr lang="en-GB" dirty="0" err="1"/>
              <a:t>isnt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9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Between-subjects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between-groups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study design: different people test each condition, so that each person is only exposed to a single user interface.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Within-subjects (or repeated-measures)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design: the same person tests all the conditions (i.e., all the user interfaces).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1EDB5-CA40-40AF-9306-E6C0E06F87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9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612D-D909-4B30-BEA3-4033994E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3C3D4-687A-465D-90B8-641D092E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3980-0401-4214-BB7C-7EC55569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0076-975A-423C-926C-7F49ED3226DD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29ED-F5ED-4A42-B226-4EBE06EE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5B99-05FA-4FE1-B8DE-FA92C7F6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8E96-6548-4778-B1E9-E1ED2B69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CE678-EDA6-418A-8236-09DA2D9B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C9D1-4C1C-466B-8FE0-E000179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8CB3-1DF8-4F5C-8FD8-A073FAB9412D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DCDF-053E-4627-82C0-3411DBE5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C890-098C-4F9B-90B5-3F0ADBE3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61562-7C4F-4E92-A3A8-66558296B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199E3-464C-4666-94DC-1E41E43E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8335-1620-4653-915A-4A8B477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3E11-814F-456F-A64F-4E0075B039B0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2F2B-7C03-4E7C-B711-F83FD7F4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9343-3D4A-4153-9AC4-73E422C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F888-E5B5-468D-A1B0-04E66F17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0EB0-5CA2-4EB4-9C4E-46BE918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A186-38B6-42E1-8688-A0026769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ABF9-D277-4207-84C6-29A6F93211A0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914D-2C69-4F19-8A4A-BB229E5A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E516-5E11-4EA1-B181-06092BD3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CDF1-BB59-4019-A684-5ADCB1A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F768-D4CE-4F0C-9E93-ACAFCF4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1923-933E-44D0-84B0-1C7FE4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FAD-BB71-4279-ADE5-374D9F9B96FF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3416-2C8C-4BA2-BB2D-E086FA74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AB16-A05A-4C33-A606-4216C300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058-98F6-497F-BAFD-E7186E00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19F5-11B5-4668-8222-A620B984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1E3D7-C132-4317-9A14-560FE273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C7513-BCC1-436D-A3A4-F0612520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0F4-5AC8-49A2-954E-831B41A06EA5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6DD4-EE88-470D-917F-C3706186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BF61-5E19-4407-9A1B-4C8EC579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1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2D68-BD34-4D8A-8295-8BA5D05D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D633-1A3E-403E-BB28-59094664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13DD-1F8E-42B3-8FCF-4C7796E1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DB8E7-37FF-41ED-A6B0-FF775B761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A2D0-A30B-4A19-8361-59E0D5F6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FC109-10EC-4346-A3AF-29679D95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7997-74A7-4361-9EED-9496823FE264}" type="datetime1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E3C22-1B4E-4B05-9FD5-A5C5C93F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D8050-DE83-4871-A433-65E5D47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910B-6A74-4CFF-A2FE-3499E9A8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56D3B-A2AF-4AB5-B28D-F40E88CF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F496-73FD-417E-9E20-9B73F69D251A}" type="datetime1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2756-5565-4ECF-96E1-4CE2D2E7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D47A2-9CED-432E-83C5-F1A310B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DF848-444F-41D0-BDF7-AD7CAA8A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82A1-E9E1-4571-8403-221E3DC07BBD}" type="datetime1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C2304-00B9-44C5-8A3D-B8F8279E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B265-F66E-41CB-821F-397CADC2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FD0D-F606-4E71-9669-215B0504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B00A-FA0D-4579-9E4A-FE3B4863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51B67-3E94-42FD-99CC-1492C412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DC894-A2A7-4109-AC80-9742C650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A8A0-B152-40F8-995E-C99717E78034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469D1-E146-4DC1-B0D3-B9F2D7F1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1BA6-7545-4A99-BCAF-67BA63E7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3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2F42-3D22-4169-A04E-43901798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0CBAD-C718-4865-8C95-40460BF7D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10B4D-3724-4E11-9A79-E5BC7895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4C68D-5C80-4483-800C-9082EE4C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4B3D-2F26-4CE2-8E50-B11B2E4889CD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CDB3-F8BB-4F98-922F-C2883B24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3D9C-9155-4C78-A470-4A3249CD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D1CFA-9114-4943-84B4-F119BB06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878F-0E54-446B-8814-474DBCE4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DFE6-EA2F-45FB-B28E-F6F0C9D8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C8B7-8538-4125-87BA-55F442CB9343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DDC4-BDED-460E-A888-AF5D6D00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Applied Psychoacoustics Lab (APL)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84B7-9562-4F63-BAE6-179342C2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00C4-EABC-47CF-B4A6-4866B7D7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A9DE-1E36-4BAA-B76A-BB704CBB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5970"/>
            <a:ext cx="9144000" cy="111910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368BD2"/>
                </a:solidFill>
              </a:rPr>
              <a:t>Introduction to </a:t>
            </a:r>
            <a:br>
              <a:rPr lang="en-GB" b="1" dirty="0">
                <a:solidFill>
                  <a:srgbClr val="368BD2"/>
                </a:solidFill>
              </a:rPr>
            </a:br>
            <a:r>
              <a:rPr lang="en-GB" b="1" dirty="0">
                <a:solidFill>
                  <a:srgbClr val="368BD2"/>
                </a:solidFill>
              </a:rPr>
              <a:t>R and RStudio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A9891-FA97-46F5-8DCA-52BE503F5DEF}"/>
              </a:ext>
            </a:extLst>
          </p:cNvPr>
          <p:cNvCxnSpPr/>
          <p:nvPr/>
        </p:nvCxnSpPr>
        <p:spPr>
          <a:xfrm>
            <a:off x="1698327" y="3544655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9C6D6F-C944-432A-9499-A13C89EFBAA0}"/>
              </a:ext>
            </a:extLst>
          </p:cNvPr>
          <p:cNvSpPr txBox="1"/>
          <p:nvPr/>
        </p:nvSpPr>
        <p:spPr>
          <a:xfrm>
            <a:off x="5083727" y="3629574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Nikita Goddard</a:t>
            </a:r>
          </a:p>
        </p:txBody>
      </p:sp>
      <p:pic>
        <p:nvPicPr>
          <p:cNvPr id="1026" name="Picture 2" descr="Image result for rstudio&quot;">
            <a:extLst>
              <a:ext uri="{FF2B5EF4-FFF2-40B4-BE49-F238E27FC236}">
                <a16:creationId xmlns:a16="http://schemas.microsoft.com/office/drawing/2014/main" id="{4BA368C8-33AF-4D8E-97E6-35E80876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62" y="495122"/>
            <a:ext cx="2162918" cy="75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 programming language&quot;">
            <a:extLst>
              <a:ext uri="{FF2B5EF4-FFF2-40B4-BE49-F238E27FC236}">
                <a16:creationId xmlns:a16="http://schemas.microsoft.com/office/drawing/2014/main" id="{26683188-79F5-4409-B8D4-2CB81311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2" y="5183845"/>
            <a:ext cx="985310" cy="76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3F02-FF23-40A5-B11F-217B3882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</p:spTree>
    <p:extLst>
      <p:ext uri="{BB962C8B-B14F-4D97-AF65-F5344CB8AC3E}">
        <p14:creationId xmlns:p14="http://schemas.microsoft.com/office/powerpoint/2010/main" val="284767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Subset()</a:t>
            </a:r>
          </a:p>
          <a:p>
            <a:pPr lvl="1"/>
            <a:r>
              <a:rPr lang="en-GB" dirty="0"/>
              <a:t>Filters data based on logical operators (==, !=, &amp;&amp;, ||, &gt;, &lt;)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2A0D-4147-4F4A-9CAB-2BE39747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76" y="3168550"/>
            <a:ext cx="5813149" cy="4253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20D0192-29B0-4798-9BA8-E6DFBD3A3132}"/>
              </a:ext>
            </a:extLst>
          </p:cNvPr>
          <p:cNvSpPr/>
          <p:nvPr/>
        </p:nvSpPr>
        <p:spPr>
          <a:xfrm rot="5400000">
            <a:off x="5404659" y="3923571"/>
            <a:ext cx="786313" cy="31807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E3533-1605-4C53-8700-0DF27670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4" y="4874869"/>
            <a:ext cx="3306417" cy="4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Normality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Check normality of your data to see which type of analysis is right for your data</a:t>
            </a:r>
          </a:p>
          <a:p>
            <a:pPr lvl="2"/>
            <a:r>
              <a:rPr lang="en-GB" dirty="0"/>
              <a:t>Normal Distribution = Parametric Tests</a:t>
            </a:r>
          </a:p>
          <a:p>
            <a:pPr lvl="2"/>
            <a:r>
              <a:rPr lang="en-GB" dirty="0"/>
              <a:t>Non-normal Distribution = Non-Parametric Tests</a:t>
            </a:r>
          </a:p>
          <a:p>
            <a:pPr lvl="1"/>
            <a:r>
              <a:rPr lang="en-GB" dirty="0"/>
              <a:t>Histograms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Q-Plots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EE05D-89AC-4A75-BC60-3472B53B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1" y="3805825"/>
            <a:ext cx="6807766" cy="368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C188E-5245-4ACA-8D1E-5BA902CB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122" y="4870198"/>
            <a:ext cx="7363520" cy="7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Normality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Shapiro-Wilk Tests</a:t>
            </a:r>
          </a:p>
          <a:p>
            <a:pPr lvl="2"/>
            <a:r>
              <a:rPr lang="en-GB" dirty="0"/>
              <a:t>p &gt; 0.05 = distribution of data is NOT significantly different to normal distribution </a:t>
            </a:r>
          </a:p>
          <a:p>
            <a:pPr lvl="2"/>
            <a:r>
              <a:rPr lang="en-GB" dirty="0"/>
              <a:t>p &lt; 0.05 = distribution of data is significantly different to normal distribution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Using </a:t>
            </a:r>
            <a:r>
              <a:rPr lang="en-GB" dirty="0" err="1"/>
              <a:t>dplyr</a:t>
            </a:r>
            <a:r>
              <a:rPr lang="en-GB" dirty="0"/>
              <a:t> library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CA58E-7309-4BC4-A87A-E64F9A683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"/>
          <a:stretch/>
        </p:blipFill>
        <p:spPr>
          <a:xfrm>
            <a:off x="3277089" y="3181350"/>
            <a:ext cx="5102424" cy="635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D22BA0-6511-4AAB-ADF0-56E03FBE4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1"/>
          <a:stretch/>
        </p:blipFill>
        <p:spPr>
          <a:xfrm>
            <a:off x="3218554" y="4632584"/>
            <a:ext cx="5160959" cy="10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Measures of Central Tendency (Averages)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</a:t>
            </a:r>
          </a:p>
          <a:p>
            <a:pPr lvl="1"/>
            <a:r>
              <a:rPr lang="en-GB" dirty="0"/>
              <a:t>widely preferred for normally distributed data</a:t>
            </a:r>
          </a:p>
          <a:p>
            <a:r>
              <a:rPr lang="en-GB" dirty="0"/>
              <a:t>Median</a:t>
            </a:r>
          </a:p>
          <a:p>
            <a:pPr lvl="1"/>
            <a:r>
              <a:rPr lang="en-GB" dirty="0"/>
              <a:t>widely preferred for skewed or non-normal distributions</a:t>
            </a:r>
          </a:p>
          <a:p>
            <a:r>
              <a:rPr lang="en-GB" dirty="0"/>
              <a:t>Mode</a:t>
            </a:r>
          </a:p>
          <a:p>
            <a:pPr lvl="1"/>
            <a:r>
              <a:rPr lang="en-GB" dirty="0"/>
              <a:t>less common</a:t>
            </a:r>
          </a:p>
          <a:p>
            <a:pPr lvl="1"/>
            <a:r>
              <a:rPr lang="en-GB" dirty="0"/>
              <a:t>For nominal data (not </a:t>
            </a:r>
            <a:r>
              <a:rPr lang="en-GB" dirty="0" err="1"/>
              <a:t>quantitive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65D2D-7DA0-43BA-AA5C-83F3F198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86" y="4965146"/>
            <a:ext cx="4074214" cy="13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Measures of Variation or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Deviation (SD)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spreadness</a:t>
            </a:r>
            <a:r>
              <a:rPr lang="en-GB" dirty="0"/>
              <a:t>” from the mean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Interquartile Range (IQR)</a:t>
            </a:r>
          </a:p>
          <a:p>
            <a:pPr lvl="1"/>
            <a:r>
              <a:rPr lang="en-GB" dirty="0"/>
              <a:t>Q1 = first quarter</a:t>
            </a:r>
          </a:p>
          <a:p>
            <a:pPr lvl="1"/>
            <a:r>
              <a:rPr lang="en-GB" dirty="0"/>
              <a:t>Q2 = median</a:t>
            </a:r>
          </a:p>
          <a:p>
            <a:pPr lvl="1"/>
            <a:r>
              <a:rPr lang="en-GB" dirty="0"/>
              <a:t>Q3 = third quarter</a:t>
            </a:r>
          </a:p>
          <a:p>
            <a:pPr lvl="1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0B5DA-BB50-48CB-BE2F-A111E1D72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" t="37638" b="18928"/>
          <a:stretch/>
        </p:blipFill>
        <p:spPr>
          <a:xfrm>
            <a:off x="2069752" y="5068957"/>
            <a:ext cx="8052494" cy="909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5E3AE-4908-4326-9DB3-2D06714D9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404" y="2658135"/>
            <a:ext cx="3230839" cy="3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8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Default Plot function</a:t>
            </a:r>
          </a:p>
          <a:p>
            <a:pPr lvl="2"/>
            <a:r>
              <a:rPr lang="en-GB" dirty="0"/>
              <a:t>limited customisation</a:t>
            </a:r>
          </a:p>
          <a:p>
            <a:pPr lvl="2"/>
            <a:r>
              <a:rPr lang="en-GB" dirty="0"/>
              <a:t>No built-in data manipulation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DADAB-8D65-44AA-96E6-D42A52FD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68" y="3188998"/>
            <a:ext cx="5356863" cy="9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2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‘ggplot2’ Library</a:t>
            </a:r>
          </a:p>
          <a:p>
            <a:pPr lvl="2"/>
            <a:r>
              <a:rPr lang="en-GB" dirty="0"/>
              <a:t>For further customisability and control of data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4A423-78D5-409A-9152-69B5E242F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4"/>
          <a:stretch/>
        </p:blipFill>
        <p:spPr>
          <a:xfrm>
            <a:off x="2153352" y="2932362"/>
            <a:ext cx="7885296" cy="20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8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Statistical methods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9BD394B-0399-4502-AEAE-D0D5348E0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680028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970930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11524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127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Within-subject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Between-subject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1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Repeated Measures ANOVA, 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Paired T-Test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T-Test,</a:t>
                      </a:r>
                    </a:p>
                    <a:p>
                      <a:r>
                        <a:rPr lang="en-GB" dirty="0"/>
                        <a:t>One Way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8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Non-Parametric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Wilcoxon signed rank test, Freidman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Mann-Whitney U-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483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84804-DE02-44F0-B4B4-0A5C83567A77}"/>
              </a:ext>
            </a:extLst>
          </p:cNvPr>
          <p:cNvSpPr txBox="1"/>
          <p:nvPr/>
        </p:nvSpPr>
        <p:spPr>
          <a:xfrm>
            <a:off x="1345095" y="3693250"/>
            <a:ext cx="1000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 &gt; 0.05 = don’t reject null hypothesis/ no significance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 &lt; 0.05 = reject null hypothesis/ significance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61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2103437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454773" y="3119734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</p:spTree>
    <p:extLst>
      <p:ext uri="{BB962C8B-B14F-4D97-AF65-F5344CB8AC3E}">
        <p14:creationId xmlns:p14="http://schemas.microsoft.com/office/powerpoint/2010/main" val="3081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3F7-CCFB-45F6-BAC8-22FAEF10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Coming up…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58E168-86C4-492A-B7D7-BF6A37729AB6}"/>
              </a:ext>
            </a:extLst>
          </p:cNvPr>
          <p:cNvCxnSpPr/>
          <p:nvPr/>
        </p:nvCxnSpPr>
        <p:spPr>
          <a:xfrm>
            <a:off x="1564105" y="1455796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BF285-AF62-4BD3-AC18-5FD25CDB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CE74A-AE71-4C52-946C-674B11DE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Syntax of R and a tour of the RStudio GUI</a:t>
            </a:r>
          </a:p>
          <a:p>
            <a:r>
              <a:rPr lang="en-GB" dirty="0"/>
              <a:t>Importing Data</a:t>
            </a:r>
          </a:p>
          <a:p>
            <a:r>
              <a:rPr lang="en-GB" dirty="0"/>
              <a:t>Normality Checks</a:t>
            </a:r>
          </a:p>
          <a:p>
            <a:r>
              <a:rPr lang="en-GB" dirty="0"/>
              <a:t>Measures of Central Tendency and Variation/Dispersion</a:t>
            </a:r>
          </a:p>
          <a:p>
            <a:r>
              <a:rPr lang="en-GB" dirty="0"/>
              <a:t>Plotting</a:t>
            </a:r>
          </a:p>
          <a:p>
            <a:r>
              <a:rPr lang="en-GB" dirty="0"/>
              <a:t>Overview of Statistical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7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3F7-CCFB-45F6-BAC8-22FAEF10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RStudio vs SPSS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295826-A556-488D-96ED-A00B45B01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722739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089797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756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1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and 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free (unless you’re a student)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6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many object oriented capabilities, such as machine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for interactive and statistical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Graphs are fully customisable and 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customise graphs and functionality is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6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Basic programming skills are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Programming skills 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589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58E168-86C4-492A-B7D7-BF6A37729AB6}"/>
              </a:ext>
            </a:extLst>
          </p:cNvPr>
          <p:cNvCxnSpPr/>
          <p:nvPr/>
        </p:nvCxnSpPr>
        <p:spPr>
          <a:xfrm>
            <a:off x="1564105" y="1455796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BF285-AF62-4BD3-AC18-5FD25CDB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</p:spTree>
    <p:extLst>
      <p:ext uri="{BB962C8B-B14F-4D97-AF65-F5344CB8AC3E}">
        <p14:creationId xmlns:p14="http://schemas.microsoft.com/office/powerpoint/2010/main" val="22136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85A-5C27-4816-8D58-83A0F05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GUI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3CAC-6885-4ACB-ACDE-098E386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MATLAB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634D9C-EFE9-4F45-9ED5-877B88F0B036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4F79F-3687-44BD-AC34-9D5CEFF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</p:spTree>
    <p:extLst>
      <p:ext uri="{BB962C8B-B14F-4D97-AF65-F5344CB8AC3E}">
        <p14:creationId xmlns:p14="http://schemas.microsoft.com/office/powerpoint/2010/main" val="10394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assignment operator (&lt;-) to create variables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to console</a:t>
            </a:r>
          </a:p>
          <a:p>
            <a:pPr lvl="1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3A0E2C-3050-4025-96E7-EA98A389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67" y="2442036"/>
            <a:ext cx="8177914" cy="1527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CD282-E685-4BB2-9724-D4788000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367" y="5089883"/>
            <a:ext cx="1399233" cy="494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5CEA58-1E8A-444C-971C-CE09E51D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09" y="4930280"/>
            <a:ext cx="3308382" cy="81388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DEC6373-871B-41A8-9A5F-10B63C08765B}"/>
              </a:ext>
            </a:extLst>
          </p:cNvPr>
          <p:cNvSpPr/>
          <p:nvPr/>
        </p:nvSpPr>
        <p:spPr>
          <a:xfrm>
            <a:off x="4612740" y="5146082"/>
            <a:ext cx="1080052" cy="38227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0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a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Creating a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48255-7D4F-4AE8-90F7-B6ED0853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7" y="2500010"/>
            <a:ext cx="2555394" cy="8647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718D149-B782-4CA8-A66D-F68C2A5D0040}"/>
              </a:ext>
            </a:extLst>
          </p:cNvPr>
          <p:cNvSpPr/>
          <p:nvPr/>
        </p:nvSpPr>
        <p:spPr>
          <a:xfrm>
            <a:off x="4881097" y="2671330"/>
            <a:ext cx="1080052" cy="38227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2D078-921E-4FC1-B8D1-A4103430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45" y="2552447"/>
            <a:ext cx="925094" cy="70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F1CE3-D46C-40E4-8F04-256E413EDC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3"/>
          <a:stretch/>
        </p:blipFill>
        <p:spPr>
          <a:xfrm>
            <a:off x="1922942" y="4488566"/>
            <a:ext cx="2828163" cy="144138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D1DCB6-51C8-49D0-B0F3-D38E04B0A9E7}"/>
              </a:ext>
            </a:extLst>
          </p:cNvPr>
          <p:cNvSpPr/>
          <p:nvPr/>
        </p:nvSpPr>
        <p:spPr>
          <a:xfrm>
            <a:off x="4881097" y="4844646"/>
            <a:ext cx="1080052" cy="38227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C237BA-8513-4AE4-B90D-2030DAFD6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551" y="4892774"/>
            <a:ext cx="1591758" cy="2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 on Functions</a:t>
            </a:r>
          </a:p>
          <a:p>
            <a:pPr lvl="1"/>
            <a:r>
              <a:rPr lang="en-GB" dirty="0"/>
              <a:t>? [function-name]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Help on Packages</a:t>
            </a:r>
          </a:p>
          <a:p>
            <a:pPr lvl="1"/>
            <a:r>
              <a:rPr lang="en-GB" dirty="0"/>
              <a:t>help([package-name])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971A7-BC2A-4B76-BEDF-B4777420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08" y="2791633"/>
            <a:ext cx="1124049" cy="35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7B21E-FA0C-4FE7-B6D6-849978FB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35" y="4728037"/>
            <a:ext cx="1821761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formatting</a:t>
            </a:r>
          </a:p>
          <a:p>
            <a:pPr lvl="1"/>
            <a:r>
              <a:rPr lang="en-GB" dirty="0"/>
              <a:t>long format is easier for analysis</a:t>
            </a:r>
          </a:p>
          <a:p>
            <a:pPr lvl="1"/>
            <a:r>
              <a:rPr lang="en-GB" dirty="0"/>
              <a:t>converting between long and wide format?</a:t>
            </a:r>
          </a:p>
          <a:p>
            <a:pPr lvl="2"/>
            <a:r>
              <a:rPr lang="en-GB" dirty="0"/>
              <a:t>use ‘</a:t>
            </a:r>
            <a:r>
              <a:rPr lang="en-GB" dirty="0" err="1"/>
              <a:t>tidydr</a:t>
            </a:r>
            <a:r>
              <a:rPr lang="en-GB" dirty="0"/>
              <a:t>’ or ‘rshape2’ libraries</a:t>
            </a:r>
          </a:p>
          <a:p>
            <a:pPr lvl="2"/>
            <a:endParaRPr lang="en-GB" dirty="0"/>
          </a:p>
          <a:p>
            <a:r>
              <a:rPr lang="en-GB" dirty="0"/>
              <a:t>Files that can be imported</a:t>
            </a:r>
          </a:p>
          <a:p>
            <a:pPr lvl="2"/>
            <a:r>
              <a:rPr lang="en-GB" dirty="0"/>
              <a:t>.xlsx, .csv, .txt, .</a:t>
            </a:r>
            <a:r>
              <a:rPr lang="en-GB" dirty="0" err="1"/>
              <a:t>Rdata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Browse built-in datasets with ‘data()’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29D4C-FF03-4B0F-8A73-E857451F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82" y="4783737"/>
            <a:ext cx="3649156" cy="4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76A-6137-44BE-ABCA-3B2DA47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368BD2"/>
                </a:solidFill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FF-2D49-4DDB-A8ED-EE23DE2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Dplyr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For manipulating data frames</a:t>
            </a:r>
          </a:p>
          <a:p>
            <a:pPr lvl="1"/>
            <a:r>
              <a:rPr lang="en-GB" dirty="0" err="1"/>
              <a:t>group_by</a:t>
            </a:r>
            <a:r>
              <a:rPr lang="en-GB" dirty="0"/>
              <a:t>()</a:t>
            </a:r>
          </a:p>
          <a:p>
            <a:pPr lvl="2"/>
            <a:r>
              <a:rPr lang="en-GB" dirty="0"/>
              <a:t>allow operations to be performed by group</a:t>
            </a:r>
          </a:p>
          <a:p>
            <a:pPr lvl="1"/>
            <a:r>
              <a:rPr lang="en-GB" dirty="0"/>
              <a:t>summarise()</a:t>
            </a:r>
          </a:p>
          <a:p>
            <a:pPr lvl="2"/>
            <a:r>
              <a:rPr lang="en-GB" dirty="0"/>
              <a:t>shows all data measures for each specified variable</a:t>
            </a:r>
          </a:p>
          <a:p>
            <a:pPr lvl="1"/>
            <a:r>
              <a:rPr lang="en-GB" dirty="0"/>
              <a:t>mutate()</a:t>
            </a:r>
          </a:p>
          <a:p>
            <a:pPr lvl="2"/>
            <a:r>
              <a:rPr lang="en-GB" dirty="0"/>
              <a:t>Adds new variable based on function with existing ones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7881FB-55C1-44E3-8D39-BDC2E3C7645D}"/>
              </a:ext>
            </a:extLst>
          </p:cNvPr>
          <p:cNvCxnSpPr/>
          <p:nvPr/>
        </p:nvCxnSpPr>
        <p:spPr>
          <a:xfrm>
            <a:off x="1564104" y="1648743"/>
            <a:ext cx="9063790" cy="0"/>
          </a:xfrm>
          <a:prstGeom prst="line">
            <a:avLst/>
          </a:prstGeom>
          <a:ln w="28575">
            <a:solidFill>
              <a:srgbClr val="368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FA9D-7985-4B0F-805C-B52CE4F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Applied Psychoacoustics Lab (APL)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81A01D-4BC3-4CE1-9A42-7145BA24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63" y="5108718"/>
            <a:ext cx="3823190" cy="1348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03612-D868-484D-B658-7EB417FA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42" y="5297301"/>
            <a:ext cx="2687469" cy="7763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0B42F6-04DE-4F48-B5EB-4E6CFBF9B74C}"/>
              </a:ext>
            </a:extLst>
          </p:cNvPr>
          <p:cNvSpPr/>
          <p:nvPr/>
        </p:nvSpPr>
        <p:spPr>
          <a:xfrm>
            <a:off x="5555973" y="5424779"/>
            <a:ext cx="1080052" cy="38227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Widescreen</PresentationFormat>
  <Paragraphs>179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 R and RStudio</vt:lpstr>
      <vt:lpstr>Coming up…</vt:lpstr>
      <vt:lpstr>RStudio vs SPSS</vt:lpstr>
      <vt:lpstr>GUI Layout</vt:lpstr>
      <vt:lpstr>Basic Syntax</vt:lpstr>
      <vt:lpstr>Basic Syntax</vt:lpstr>
      <vt:lpstr>Help!</vt:lpstr>
      <vt:lpstr>Importing Data</vt:lpstr>
      <vt:lpstr>Data Manipulation</vt:lpstr>
      <vt:lpstr>Data Manipulation</vt:lpstr>
      <vt:lpstr>Normality Tests</vt:lpstr>
      <vt:lpstr>Normality Tests</vt:lpstr>
      <vt:lpstr>Measures of Central Tendency (Averages)</vt:lpstr>
      <vt:lpstr>Measures of Variation or Dispersion</vt:lpstr>
      <vt:lpstr>Plotting</vt:lpstr>
      <vt:lpstr>Plotting</vt:lpstr>
      <vt:lpstr>Statistical 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N.Goddard U1452372</dc:creator>
  <cp:lastModifiedBy>Nikita Goddard</cp:lastModifiedBy>
  <cp:revision>54</cp:revision>
  <dcterms:created xsi:type="dcterms:W3CDTF">2017-09-26T16:10:13Z</dcterms:created>
  <dcterms:modified xsi:type="dcterms:W3CDTF">2019-11-07T06:39:43Z</dcterms:modified>
</cp:coreProperties>
</file>