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56" r:id="rId3"/>
    <p:sldId id="278" r:id="rId4"/>
    <p:sldId id="257" r:id="rId5"/>
    <p:sldId id="259" r:id="rId6"/>
    <p:sldId id="260" r:id="rId7"/>
    <p:sldId id="261" r:id="rId8"/>
    <p:sldId id="262" r:id="rId9"/>
    <p:sldId id="268" r:id="rId10"/>
    <p:sldId id="267" r:id="rId11"/>
    <p:sldId id="269" r:id="rId12"/>
    <p:sldId id="258" r:id="rId13"/>
    <p:sldId id="271" r:id="rId14"/>
    <p:sldId id="280" r:id="rId15"/>
    <p:sldId id="281" r:id="rId16"/>
    <p:sldId id="270" r:id="rId17"/>
    <p:sldId id="263" r:id="rId18"/>
    <p:sldId id="273" r:id="rId19"/>
    <p:sldId id="274" r:id="rId20"/>
    <p:sldId id="275" r:id="rId21"/>
    <p:sldId id="276" r:id="rId22"/>
    <p:sldId id="282" r:id="rId23"/>
    <p:sldId id="264" r:id="rId24"/>
    <p:sldId id="283" r:id="rId25"/>
    <p:sldId id="26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GoddessOfTheData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348" y="362755"/>
            <a:ext cx="7765321" cy="1326321"/>
          </a:xfrm>
        </p:spPr>
        <p:txBody>
          <a:bodyPr>
            <a:normAutofit/>
          </a:bodyPr>
          <a:lstStyle/>
          <a:p>
            <a:r>
              <a:rPr lang="en-US" sz="4800" dirty="0"/>
              <a:t>HOUSEKEEPING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348" y="1689076"/>
            <a:ext cx="3829503" cy="3702881"/>
          </a:xfrm>
        </p:spPr>
        <p:txBody>
          <a:bodyPr>
            <a:normAutofit/>
          </a:bodyPr>
          <a:lstStyle/>
          <a:p>
            <a:r>
              <a:rPr lang="en-US" sz="3200" dirty="0"/>
              <a:t>Please hold your questions  and comments until the end of the presentation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4508" y="1689076"/>
            <a:ext cx="3820616" cy="3702881"/>
          </a:xfrm>
        </p:spPr>
        <p:txBody>
          <a:bodyPr>
            <a:normAutofit/>
          </a:bodyPr>
          <a:lstStyle/>
          <a:p>
            <a:r>
              <a:rPr lang="en-US" sz="3200" dirty="0"/>
              <a:t>Please allow others your seat if you are otherwise occupied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87" y="4706158"/>
            <a:ext cx="7007283" cy="21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New backup features BENEFITS </a:t>
            </a:r>
            <a:br>
              <a:rPr lang="en-US" sz="4000" dirty="0" smtClean="0"/>
            </a:br>
            <a:r>
              <a:rPr lang="en-US" sz="4000" dirty="0" smtClean="0"/>
              <a:t>TO SMALLER </a:t>
            </a:r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1670"/>
            <a:ext cx="9905999" cy="446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- SQL SERVER 2016 Introduced Smaller, more secure BACKUPS </a:t>
            </a:r>
            <a:r>
              <a:rPr lang="en-US" sz="3200" dirty="0" smtClean="0"/>
              <a:t>(encrypted</a:t>
            </a:r>
            <a:r>
              <a:rPr lang="en-US" sz="3200" dirty="0" smtClean="0"/>
              <a:t>, compressed)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smtClean="0"/>
              <a:t>Help for Large Database Backups, current size 463Gb</a:t>
            </a:r>
          </a:p>
          <a:p>
            <a:pPr marL="0" indent="0">
              <a:buNone/>
            </a:pPr>
            <a:r>
              <a:rPr lang="en-US" sz="3200" dirty="0" smtClean="0"/>
              <a:t>- Further Protects Data At </a:t>
            </a:r>
            <a:r>
              <a:rPr lang="en-US" sz="3200" dirty="0" smtClean="0"/>
              <a:t>Rest</a:t>
            </a:r>
            <a:endParaRPr lang="en-US" sz="3200" dirty="0" smtClean="0"/>
          </a:p>
          <a:p>
            <a:r>
              <a:rPr lang="en-US" sz="3200" dirty="0"/>
              <a:t>Encrypted directly in Backup operation from the database engine,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179473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51" y="212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What did I choose and why?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782" y="1431485"/>
            <a:ext cx="9905999" cy="48364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- SQL SERVER </a:t>
            </a:r>
            <a:r>
              <a:rPr lang="en-US" sz="3200" dirty="0" smtClean="0"/>
              <a:t>2014 – Developers do not have Windows 10 installed on their PC’s, required by 2016+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smtClean="0"/>
              <a:t>TSQL and </a:t>
            </a:r>
            <a:r>
              <a:rPr lang="en-US" sz="3200" dirty="0" err="1" smtClean="0"/>
              <a:t>Powershell</a:t>
            </a:r>
            <a:r>
              <a:rPr lang="en-US" sz="3200" dirty="0" smtClean="0"/>
              <a:t> scripting – Developers use </a:t>
            </a:r>
            <a:r>
              <a:rPr lang="en-US" sz="3200" dirty="0" err="1" smtClean="0"/>
              <a:t>.Net</a:t>
            </a:r>
            <a:r>
              <a:rPr lang="en-US" sz="3200" dirty="0" smtClean="0"/>
              <a:t> and ORM for most development, were unfamiliar with SSIS but have TSQL programming skills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Partitioning! (YAY!) –Test environments, Data Archiving (finally!)</a:t>
            </a:r>
          </a:p>
          <a:p>
            <a:pPr>
              <a:buFontTx/>
              <a:buChar char="-"/>
            </a:pPr>
            <a:r>
              <a:rPr lang="en-US" sz="3200" dirty="0" smtClean="0"/>
              <a:t>Deployment Techniques to reduce downtime in an AG environment of 3 Nodes</a:t>
            </a:r>
          </a:p>
          <a:p>
            <a:pPr>
              <a:buFontTx/>
              <a:buChar char="-"/>
            </a:pPr>
            <a:r>
              <a:rPr lang="en-US" sz="3200" dirty="0" smtClean="0"/>
              <a:t>Automated new partition creation on AS NEEDED basis thru </a:t>
            </a:r>
            <a:r>
              <a:rPr lang="en-US" sz="3200" dirty="0" err="1" smtClean="0"/>
              <a:t>AgentJob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688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DEVELOPMENT HIGHLIGHTS / TIPS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5990"/>
            <a:ext cx="9905999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As the DBA / Data Architect, GET INVOLVED EARLY with the Developers, Stakeholders, DEVOPS</a:t>
            </a:r>
          </a:p>
          <a:p>
            <a:pPr marL="0" indent="0">
              <a:buNone/>
            </a:pPr>
            <a:r>
              <a:rPr lang="en-US" sz="3200" dirty="0" smtClean="0"/>
              <a:t>Know the OBJECTIVE, keep repeating it even when times get tough!</a:t>
            </a:r>
          </a:p>
          <a:p>
            <a:pPr marL="0" indent="0">
              <a:buNone/>
            </a:pPr>
            <a:r>
              <a:rPr lang="en-US" sz="3200" dirty="0" smtClean="0"/>
              <a:t>Have a plan, GET EVERYONE ON BOARD, stay CLOSE to Development, MENTOR along the way, it gets EASIER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58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DEVELOPMENT HIGHLIGHTS / TIPS</a:t>
            </a:r>
            <a:br>
              <a:rPr lang="en-US" sz="4000" dirty="0" smtClean="0"/>
            </a:br>
            <a:r>
              <a:rPr lang="en-US" sz="4000" dirty="0" smtClean="0"/>
              <a:t>PERFORMANCE IS EVERYBODY’S BUSINESS!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5990"/>
            <a:ext cx="9905999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 INDEXING PROPERLY : SORTs are generally expensive;   ensure that they are NEEDED and sort the LEAST amount of rows (</a:t>
            </a:r>
            <a:r>
              <a:rPr lang="en-US" sz="3200" dirty="0" err="1"/>
              <a:t>ie</a:t>
            </a:r>
            <a:r>
              <a:rPr lang="en-US" sz="3200" dirty="0"/>
              <a:t> Order By)</a:t>
            </a:r>
          </a:p>
          <a:p>
            <a:pPr marL="0" indent="0">
              <a:buNone/>
            </a:pPr>
            <a:r>
              <a:rPr lang="en-US" sz="3200" dirty="0"/>
              <a:t>Table Scans are not necessarily a bad thing</a:t>
            </a:r>
          </a:p>
          <a:p>
            <a:pPr marL="0" indent="0">
              <a:buNone/>
            </a:pPr>
            <a:r>
              <a:rPr lang="en-US" sz="3200" dirty="0" smtClean="0"/>
              <a:t>Avoid </a:t>
            </a:r>
            <a:r>
              <a:rPr lang="en-US" sz="3200" dirty="0"/>
              <a:t>function in WHERE clause (</a:t>
            </a:r>
            <a:r>
              <a:rPr lang="en-US" sz="3200" dirty="0" err="1"/>
              <a:t>ie</a:t>
            </a:r>
            <a:r>
              <a:rPr lang="en-US" sz="3200" dirty="0"/>
              <a:t> UPPER, DATEDIFF, LEFT, SUBSTRING</a:t>
            </a:r>
            <a:r>
              <a:rPr lang="en-US" sz="3200" dirty="0" smtClean="0"/>
              <a:t>) – can’t use an index on these columns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HIGHLIGHTS/TIPS</a:t>
            </a:r>
            <a:br>
              <a:rPr lang="en-US" dirty="0" smtClean="0"/>
            </a:br>
            <a:r>
              <a:rPr lang="en-US" dirty="0" smtClean="0"/>
              <a:t>Execution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Once the optimizer arrives at an execution plan, the actual plan is created and stored in a memory space known as the </a:t>
            </a:r>
            <a:r>
              <a:rPr lang="en-US" b="1" dirty="0"/>
              <a:t>plan </a:t>
            </a:r>
            <a:r>
              <a:rPr lang="en-US" b="1" dirty="0"/>
              <a:t>cache</a:t>
            </a:r>
          </a:p>
          <a:p>
            <a:r>
              <a:rPr lang="en-US" b="1" dirty="0" smtClean="0"/>
              <a:t>UNLESS</a:t>
            </a:r>
            <a:r>
              <a:rPr lang="en-US" b="1" dirty="0"/>
              <a:t>:  </a:t>
            </a:r>
            <a:r>
              <a:rPr lang="en-US" dirty="0"/>
              <a:t>It is expensive for the </a:t>
            </a:r>
            <a:r>
              <a:rPr lang="en-US" dirty="0"/>
              <a:t>Server </a:t>
            </a:r>
            <a:r>
              <a:rPr lang="en-US" dirty="0"/>
              <a:t>to generate execution plans so SQL Server will keep and reuse plans wherever possible</a:t>
            </a:r>
            <a:r>
              <a:rPr lang="en-US" dirty="0"/>
              <a:t>.  </a:t>
            </a:r>
            <a:r>
              <a:rPr lang="en-US" dirty="0"/>
              <a:t>While gen-</a:t>
            </a:r>
            <a:r>
              <a:rPr lang="en-US" dirty="0" err="1"/>
              <a:t>ing</a:t>
            </a:r>
            <a:r>
              <a:rPr lang="en-US" dirty="0"/>
              <a:t> plans, if CBO finds a matching plan in the cache, </a:t>
            </a:r>
            <a:r>
              <a:rPr lang="en-US" u="sng" dirty="0"/>
              <a:t>it will use that plan</a:t>
            </a:r>
            <a:r>
              <a:rPr lang="en-US" u="sng" dirty="0" smtClean="0"/>
              <a:t>.</a:t>
            </a:r>
          </a:p>
          <a:p>
            <a:r>
              <a:rPr lang="en-US" u="sng" dirty="0" smtClean="0"/>
              <a:t>TEACH YOUR DEVELOPERS TO KNOW HOW THEIR CODE WORKS!!!</a:t>
            </a: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597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4780" y="1332290"/>
            <a:ext cx="6842438" cy="5217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340" y="306146"/>
            <a:ext cx="7765321" cy="1326321"/>
          </a:xfrm>
        </p:spPr>
        <p:txBody>
          <a:bodyPr/>
          <a:lstStyle/>
          <a:p>
            <a:r>
              <a:rPr lang="en-US" dirty="0" smtClean="0"/>
              <a:t>How To: Estimated 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2035400"/>
            <a:ext cx="8229600" cy="3886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on the “Display Estimated Execution Plan icon on the tool bar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Right-click </a:t>
            </a:r>
            <a:r>
              <a:rPr lang="en-US" dirty="0"/>
              <a:t>the query window and select the same option from the menu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the Query option in the menu bar and select the same choice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Simply </a:t>
            </a:r>
            <a:r>
              <a:rPr lang="en-US" dirty="0"/>
              <a:t>hit CTRL-L on the keyboard.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499" y="1300769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Several Methods to Launch it!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4780" y="5660734"/>
            <a:ext cx="6842438" cy="5217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499" y="5629213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Pick your favorite method! 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DEVELOPMENT HIGHLIGHTS / TIPS</a:t>
            </a:r>
            <a:br>
              <a:rPr lang="en-US" sz="4000" dirty="0" smtClean="0"/>
            </a:br>
            <a:r>
              <a:rPr lang="en-US" sz="4000" dirty="0" smtClean="0"/>
              <a:t>pre migration INDEXING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5990"/>
            <a:ext cx="9905999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 MY DESIGN!</a:t>
            </a:r>
          </a:p>
          <a:p>
            <a:pPr marL="0" indent="0">
              <a:buNone/>
            </a:pPr>
            <a:r>
              <a:rPr lang="en-US" dirty="0" smtClean="0"/>
              <a:t>INDEXES PRIOR TO MIGRATION TOOK ABOUT 50GB ALONE. </a:t>
            </a:r>
          </a:p>
          <a:p>
            <a:pPr marL="0" indent="0">
              <a:buNone/>
            </a:pPr>
            <a:r>
              <a:rPr lang="en-US" dirty="0" smtClean="0"/>
              <a:t>NOT SET UP TO FILTER OUT </a:t>
            </a:r>
            <a:r>
              <a:rPr lang="en-US" dirty="0"/>
              <a:t>NULLS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SET UP TO INCLUDE COMMON </a:t>
            </a:r>
            <a:r>
              <a:rPr lang="en-US" dirty="0" smtClean="0"/>
              <a:t>AUDIT COLUMNS, SUCH AS</a:t>
            </a:r>
            <a:r>
              <a:rPr lang="en-US" dirty="0" smtClean="0"/>
              <a:t> </a:t>
            </a:r>
            <a:r>
              <a:rPr lang="en-US" dirty="0"/>
              <a:t>ISDELETED=0. 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 ALL </a:t>
            </a:r>
            <a:r>
              <a:rPr lang="en-US" dirty="0" smtClean="0"/>
              <a:t>NON </a:t>
            </a:r>
            <a:r>
              <a:rPr lang="en-US" dirty="0"/>
              <a:t>Clustered indices on </a:t>
            </a:r>
            <a:r>
              <a:rPr lang="en-US" dirty="0" smtClean="0"/>
              <a:t>2 SEPARATE databases contained </a:t>
            </a:r>
            <a:r>
              <a:rPr lang="en-US" dirty="0"/>
              <a:t>THE SAME NUMBER OF ROWS AS ARE IN THE </a:t>
            </a:r>
            <a:r>
              <a:rPr lang="en-US" dirty="0" smtClean="0"/>
              <a:t>GIANT TABLE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637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397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CHECK THIS OUT: PARTITION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65129"/>
            <a:ext cx="9905999" cy="4765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MISTAKE:  </a:t>
            </a:r>
            <a:r>
              <a:rPr lang="en-US" sz="1800" dirty="0" smtClean="0"/>
              <a:t>This code was generated initially to create the index on a new table: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CREATE UNIQUE NONCLUSTERED INDEX [</a:t>
            </a:r>
            <a:r>
              <a:rPr lang="en-US" sz="1800" dirty="0" err="1" smtClean="0"/>
              <a:t>UIX_MyAction_MyActionId</a:t>
            </a:r>
            <a:r>
              <a:rPr lang="en-US" sz="1800" dirty="0"/>
              <a:t>] ON [</a:t>
            </a:r>
            <a:r>
              <a:rPr lang="en-US" sz="1800" dirty="0" err="1"/>
              <a:t>dbo</a:t>
            </a:r>
            <a:r>
              <a:rPr lang="en-US" sz="1800" dirty="0" smtClean="0"/>
              <a:t>].[</a:t>
            </a:r>
            <a:r>
              <a:rPr lang="en-US" sz="1800" dirty="0" err="1" smtClean="0"/>
              <a:t>MyAction</a:t>
            </a:r>
            <a:r>
              <a:rPr lang="en-US" sz="1800" dirty="0"/>
              <a:t>] </a:t>
            </a:r>
            <a:r>
              <a:rPr lang="en-US" sz="1800" dirty="0"/>
              <a:t>([</a:t>
            </a:r>
            <a:r>
              <a:rPr lang="en-US" sz="1800" dirty="0" err="1"/>
              <a:t>MyActionId</a:t>
            </a:r>
            <a:r>
              <a:rPr lang="en-US" sz="1800" dirty="0"/>
              <a:t>]) </a:t>
            </a:r>
            <a:r>
              <a:rPr lang="en-US" sz="1800" b="1" dirty="0"/>
              <a:t>ON [PRIMARY]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SEE THE PROBLEM?  </a:t>
            </a:r>
            <a:r>
              <a:rPr lang="en-US" sz="1800" dirty="0" smtClean="0"/>
              <a:t>Created on the </a:t>
            </a:r>
            <a:r>
              <a:rPr lang="en-US" sz="1800" dirty="0" smtClean="0"/>
              <a:t>PRIMARY </a:t>
            </a:r>
            <a:r>
              <a:rPr lang="en-US" sz="1800" dirty="0" err="1"/>
              <a:t>Filegroup</a:t>
            </a:r>
            <a:r>
              <a:rPr lang="en-US" sz="1800" dirty="0"/>
              <a:t>, instead of on each partition.  This will not take advantage of checking partitions for a </a:t>
            </a:r>
            <a:r>
              <a:rPr lang="en-US" sz="1800" dirty="0" err="1" smtClean="0"/>
              <a:t>MyActionI</a:t>
            </a:r>
            <a:r>
              <a:rPr lang="en-US" sz="1800" dirty="0" err="1" smtClean="0"/>
              <a:t>d</a:t>
            </a:r>
            <a:r>
              <a:rPr lang="en-US" sz="1800" dirty="0" smtClean="0"/>
              <a:t> </a:t>
            </a:r>
            <a:r>
              <a:rPr lang="en-US" sz="1800" dirty="0"/>
              <a:t>within a partition but will do </a:t>
            </a:r>
            <a:r>
              <a:rPr lang="en-US" sz="1800" dirty="0" smtClean="0"/>
              <a:t>FULL TABLE, </a:t>
            </a:r>
            <a:r>
              <a:rPr lang="en-US" sz="1800" dirty="0" smtClean="0"/>
              <a:t>GLOBAL, ALL PARTITIONS </a:t>
            </a:r>
            <a:r>
              <a:rPr lang="en-US" sz="1800" dirty="0" smtClean="0"/>
              <a:t>search </a:t>
            </a:r>
            <a:r>
              <a:rPr lang="en-US" sz="1800" dirty="0"/>
              <a:t>for </a:t>
            </a:r>
            <a:r>
              <a:rPr lang="en-US" sz="1800" dirty="0" err="1"/>
              <a:t>MyActionId</a:t>
            </a:r>
            <a:r>
              <a:rPr lang="en-US" sz="1800" dirty="0"/>
              <a:t> </a:t>
            </a:r>
            <a:r>
              <a:rPr lang="en-US" sz="1800" dirty="0"/>
              <a:t>in </a:t>
            </a:r>
            <a:r>
              <a:rPr lang="en-US" sz="1800" dirty="0" err="1" smtClean="0"/>
              <a:t>MyAction</a:t>
            </a:r>
            <a:r>
              <a:rPr lang="en-US" sz="1800" dirty="0" smtClean="0"/>
              <a:t>! </a:t>
            </a:r>
            <a:r>
              <a:rPr lang="en-US" sz="1800" dirty="0"/>
              <a:t>   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HOW TO FIX? </a:t>
            </a:r>
            <a:r>
              <a:rPr lang="en-US" sz="1800" dirty="0" smtClean="0"/>
              <a:t>If </a:t>
            </a:r>
            <a:r>
              <a:rPr lang="en-US" sz="1800" dirty="0"/>
              <a:t>we want this index to apply in each partition instead of globally, we </a:t>
            </a:r>
            <a:r>
              <a:rPr lang="en-US" sz="1800" dirty="0" smtClean="0"/>
              <a:t>need to change </a:t>
            </a:r>
            <a:r>
              <a:rPr lang="en-US" sz="1800" dirty="0"/>
              <a:t>the creation syntax in the </a:t>
            </a:r>
            <a:r>
              <a:rPr lang="en-US" sz="1800" dirty="0" err="1" smtClean="0"/>
              <a:t>MyAction.sql</a:t>
            </a:r>
            <a:r>
              <a:rPr lang="en-US" sz="1800" dirty="0" smtClean="0"/>
              <a:t> </a:t>
            </a:r>
            <a:r>
              <a:rPr lang="en-US" sz="1800" dirty="0"/>
              <a:t>to be the following:</a:t>
            </a:r>
          </a:p>
          <a:p>
            <a:pPr marL="0" indent="0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UNIQUE NONCLUSTERED INDEX [</a:t>
            </a:r>
            <a:r>
              <a:rPr lang="en-US" sz="1800" dirty="0" err="1" smtClean="0"/>
              <a:t>UIX_MyAction_MyActionId</a:t>
            </a:r>
            <a:r>
              <a:rPr lang="en-US" sz="1800" dirty="0"/>
              <a:t>] ON [</a:t>
            </a:r>
            <a:r>
              <a:rPr lang="en-US" sz="1800" dirty="0" err="1"/>
              <a:t>dbo</a:t>
            </a:r>
            <a:r>
              <a:rPr lang="en-US" sz="1800" dirty="0" smtClean="0"/>
              <a:t>].[</a:t>
            </a:r>
            <a:r>
              <a:rPr lang="en-US" sz="1800" dirty="0" err="1" smtClean="0"/>
              <a:t>MyAction</a:t>
            </a:r>
            <a:r>
              <a:rPr lang="en-US" sz="1800" dirty="0"/>
              <a:t>] </a:t>
            </a:r>
            <a:r>
              <a:rPr lang="en-US" sz="1800" dirty="0" smtClean="0"/>
              <a:t>([</a:t>
            </a:r>
            <a:r>
              <a:rPr lang="en-US" sz="1800" dirty="0" err="1" smtClean="0"/>
              <a:t>MyActionId</a:t>
            </a:r>
            <a:r>
              <a:rPr lang="en-US" sz="1800" dirty="0"/>
              <a:t>]) </a:t>
            </a:r>
            <a:r>
              <a:rPr lang="en-US" sz="1800" b="1" dirty="0"/>
              <a:t>ON </a:t>
            </a:r>
            <a:r>
              <a:rPr lang="en-US" sz="1800" b="1" dirty="0" smtClean="0"/>
              <a:t>[</a:t>
            </a:r>
            <a:r>
              <a:rPr lang="en-US" sz="1800" b="1" dirty="0" err="1" smtClean="0"/>
              <a:t>MyActionScheme</a:t>
            </a:r>
            <a:r>
              <a:rPr lang="en-US" sz="1800" b="1" dirty="0"/>
              <a:t>]([Recorded])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772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TESTING HIGHLIGHTS / TIPS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829" y="1815221"/>
            <a:ext cx="9905999" cy="41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Wanted to include SHRINKING the Production Database Data File where 120+Gb would be removed</a:t>
            </a:r>
          </a:p>
          <a:p>
            <a:pPr marL="0" indent="0">
              <a:buNone/>
            </a:pPr>
            <a:r>
              <a:rPr lang="en-US" sz="3200" dirty="0" smtClean="0"/>
              <a:t>SHRINK command ran with several different variations of values, NEVER COMPLETED SUCCESSFULLY</a:t>
            </a:r>
          </a:p>
          <a:p>
            <a:pPr marL="0" indent="0">
              <a:buNone/>
            </a:pPr>
            <a:r>
              <a:rPr lang="en-US" sz="3200" dirty="0" smtClean="0"/>
              <a:t>In the end, this wasn’t as important as the rest of the objective, as we would eventually use the space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9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HIGHLIGHTS / TIPS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TFS is used to deploy new databases in a </a:t>
            </a:r>
            <a:r>
              <a:rPr lang="en-US" sz="2800" dirty="0" err="1" smtClean="0"/>
              <a:t>SQLDatabase.sqlproj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TFS did not run the creation of </a:t>
            </a:r>
            <a:r>
              <a:rPr lang="en-US" sz="2800" dirty="0" err="1" smtClean="0"/>
              <a:t>filegroups</a:t>
            </a:r>
            <a:r>
              <a:rPr lang="en-US" sz="2800" dirty="0" smtClean="0"/>
              <a:t>, files, assignment of files to </a:t>
            </a:r>
            <a:r>
              <a:rPr lang="en-US" sz="2800" dirty="0" err="1" smtClean="0"/>
              <a:t>filegroups</a:t>
            </a:r>
            <a:r>
              <a:rPr lang="en-US" sz="2800" dirty="0" smtClean="0"/>
              <a:t>, the partition function and the partition scheme in the correct order</a:t>
            </a:r>
          </a:p>
          <a:p>
            <a:pPr marL="0" indent="0">
              <a:buNone/>
            </a:pPr>
            <a:r>
              <a:rPr lang="en-US" sz="2800" dirty="0" smtClean="0"/>
              <a:t>In the end, we had the deployment call a handwritten script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96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NOW, ON WITH THE SHOW!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86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HIGHLIGHTS / TIPS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QA Servers could not hold all data</a:t>
            </a:r>
          </a:p>
          <a:p>
            <a:pPr marL="0" indent="0">
              <a:buNone/>
            </a:pPr>
            <a:r>
              <a:rPr lang="en-US" dirty="0" smtClean="0"/>
              <a:t>Checked In TFS Scripts had to accommodate a QA Deployment / redeployment of different partition file sizes than was planned for a Production Load of data</a:t>
            </a:r>
          </a:p>
          <a:p>
            <a:pPr marL="0" indent="0">
              <a:buNone/>
            </a:pPr>
            <a:r>
              <a:rPr lang="en-US" dirty="0" smtClean="0"/>
              <a:t>To remove a partition file was NOT simple, had to restore database prior to redeploy to start testing from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4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HIGHLIGHTS / TIPS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MIGRATING DATA TO A NEW DATABASE, what about DATA in OLD database? – XXXX_HISTORY DATABASE…</a:t>
            </a:r>
          </a:p>
          <a:p>
            <a:pPr marL="0" indent="0">
              <a:buNone/>
            </a:pPr>
            <a:r>
              <a:rPr lang="en-US" dirty="0" smtClean="0"/>
              <a:t>DATABASE MODE, FULL OR SIMPLE?</a:t>
            </a:r>
          </a:p>
          <a:p>
            <a:pPr marL="0" indent="0">
              <a:buNone/>
            </a:pPr>
            <a:r>
              <a:rPr lang="en-US" dirty="0" smtClean="0"/>
              <a:t>-OR-</a:t>
            </a:r>
          </a:p>
          <a:p>
            <a:pPr marL="0" indent="0">
              <a:buNone/>
            </a:pPr>
            <a:r>
              <a:rPr lang="en-US" dirty="0" smtClean="0"/>
              <a:t>DATABASE TRANSACTION LOGGING?  NOOOOOO</a:t>
            </a:r>
          </a:p>
          <a:p>
            <a:pPr marL="0" indent="0">
              <a:buNone/>
            </a:pPr>
            <a:r>
              <a:rPr lang="en-US" dirty="0" smtClean="0"/>
              <a:t>AVAILABILITY GROUPS, HOW TO GET NEW DATABASE TO NODES?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4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 HIGHLIGHTS / TIPS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DON’T FORGET: CACHING DATA, CACHING QUERY PLANS, QUERIES ON DATA IN EXISTING DATABASE AFTER DATA REMOVED, EXECUTION PLANS, SET TIMING ON, COMPARISON TO QA PERFORMANCE TESTING…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Post deployment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5990"/>
            <a:ext cx="9905999" cy="4191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/>
              <a:t>Dropping </a:t>
            </a:r>
            <a:r>
              <a:rPr lang="en-US" sz="3200" dirty="0" smtClean="0"/>
              <a:t>Tables in an Availability Group?  OOO, very </a:t>
            </a:r>
            <a:r>
              <a:rPr lang="en-US" sz="3200" dirty="0" smtClean="0"/>
              <a:t>bad</a:t>
            </a:r>
          </a:p>
          <a:p>
            <a:pPr marL="0" indent="0">
              <a:buNone/>
            </a:pPr>
            <a:r>
              <a:rPr lang="en-US" sz="3200" dirty="0" smtClean="0"/>
              <a:t>READ-ONLY File Groups, </a:t>
            </a:r>
            <a:r>
              <a:rPr lang="en-US" sz="3200" dirty="0" err="1" smtClean="0"/>
              <a:t>gotchas</a:t>
            </a:r>
            <a:r>
              <a:rPr lang="en-US" sz="3200" dirty="0" smtClean="0"/>
              <a:t>…</a:t>
            </a:r>
          </a:p>
          <a:p>
            <a:pPr marL="0" indent="0">
              <a:buNone/>
            </a:pPr>
            <a:r>
              <a:rPr lang="en-US" sz="3200" dirty="0" smtClean="0"/>
              <a:t>Create Non-Clustered Indexes LAST – why…</a:t>
            </a:r>
          </a:p>
          <a:p>
            <a:pPr marL="0" indent="0">
              <a:buNone/>
            </a:pPr>
            <a:r>
              <a:rPr lang="en-US" sz="3200" dirty="0" smtClean="0"/>
              <a:t>Add FK’s Last, see special option -- WHY…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 smtClean="0"/>
              <a:t>].[</a:t>
            </a:r>
            <a:r>
              <a:rPr lang="en-US" dirty="0" err="1" smtClean="0"/>
              <a:t>MyUser</a:t>
            </a:r>
            <a:r>
              <a:rPr lang="en-US" dirty="0" smtClean="0"/>
              <a:t>] </a:t>
            </a:r>
            <a:r>
              <a:rPr lang="en-US" b="1" dirty="0"/>
              <a:t>WITH </a:t>
            </a:r>
            <a:r>
              <a:rPr lang="en-US" b="1" dirty="0" smtClean="0"/>
              <a:t>NOCHECK </a:t>
            </a:r>
            <a:r>
              <a:rPr lang="en-US" dirty="0" smtClean="0"/>
              <a:t>ADD </a:t>
            </a:r>
            <a:r>
              <a:rPr lang="en-US" dirty="0"/>
              <a:t>CONSTRAINT [</a:t>
            </a:r>
            <a:r>
              <a:rPr lang="en-US" dirty="0" err="1" smtClean="0"/>
              <a:t>FK_MyUser_User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sz="3200" dirty="0" smtClean="0"/>
              <a:t>Planning for new Partitions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825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What’s next??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5990"/>
            <a:ext cx="9905999" cy="4191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AUTOMATED PARTITION PRUNING!</a:t>
            </a:r>
          </a:p>
          <a:p>
            <a:pPr marL="0" indent="0" algn="ctr">
              <a:buNone/>
            </a:pPr>
            <a:r>
              <a:rPr lang="en-US" sz="3200" dirty="0" smtClean="0"/>
              <a:t>A NEW DATABASE CHALLENGE TO PARTITION!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934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78464" cy="147857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Julie, where are the cool scripts???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1487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so glad you asked!!!!  </a:t>
            </a:r>
          </a:p>
          <a:p>
            <a:pPr marL="0" indent="0" algn="ctr">
              <a:buNone/>
            </a:pPr>
            <a:r>
              <a:rPr lang="en-US" sz="4000" dirty="0" smtClean="0"/>
              <a:t>FIRST, here’s a GREAT DEMO!!!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7" name="Picture 6" descr="SQL Server Management Studio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385" y="3512344"/>
            <a:ext cx="5533291" cy="29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5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NOW, YOU TRY!...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05990"/>
            <a:ext cx="9905999" cy="419100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hlinkClick r:id="rId2"/>
              </a:rPr>
              <a:t>WWW.GITHUB.COM/GoddessOfTheDatabase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AND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LinkedIn </a:t>
            </a:r>
            <a:r>
              <a:rPr lang="en-US" sz="3200" dirty="0" smtClean="0"/>
              <a:t>under JM Harper, 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Quick </a:t>
            </a:r>
            <a:r>
              <a:rPr lang="en-US" sz="3200" dirty="0" smtClean="0"/>
              <a:t>Tips from </a:t>
            </a:r>
            <a:r>
              <a:rPr lang="en-US" sz="3200" dirty="0" smtClean="0"/>
              <a:t>ME, Goddess Of the Database!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THANK YOU FOR ATTENDING MY PRESENTATION!!!</a:t>
            </a:r>
          </a:p>
          <a:p>
            <a:pPr marL="0" indent="0" algn="ctr">
              <a:buNone/>
            </a:pPr>
            <a:r>
              <a:rPr lang="en-US" sz="3200" dirty="0" smtClean="0"/>
              <a:t>GOOD LUCK ON YOUR NEXT DATA MIGRATION!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40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From The Trenches </a:t>
            </a:r>
            <a:br>
              <a:rPr lang="en-US" sz="6000" dirty="0" smtClean="0"/>
            </a:br>
            <a:r>
              <a:rPr lang="en-US" sz="6000" dirty="0" smtClean="0"/>
              <a:t>Big Data Migration, </a:t>
            </a:r>
            <a:br>
              <a:rPr lang="en-US" sz="6000" dirty="0" smtClean="0"/>
            </a:br>
            <a:r>
              <a:rPr lang="en-US" sz="6000" dirty="0" smtClean="0"/>
              <a:t>a dba case study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694" y="4137660"/>
            <a:ext cx="8791575" cy="16344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Julie McLain-Harper, MCSE, MCT</a:t>
            </a:r>
          </a:p>
          <a:p>
            <a:pPr algn="ctr"/>
            <a:r>
              <a:rPr lang="en-US" dirty="0"/>
              <a:t>Aka Goddess of the Database</a:t>
            </a:r>
          </a:p>
          <a:p>
            <a:pPr algn="ctr"/>
            <a:r>
              <a:rPr lang="en-US" dirty="0"/>
              <a:t>Sr. Database Administrator, DevOps</a:t>
            </a:r>
          </a:p>
          <a:p>
            <a:pPr algn="ctr"/>
            <a:r>
              <a:rPr lang="en-US" dirty="0"/>
              <a:t> Myriad </a:t>
            </a:r>
            <a:r>
              <a:rPr lang="en-US" dirty="0" err="1"/>
              <a:t>NeuroScience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n-US" sz="4000" dirty="0"/>
              <a:t> this presentation about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1670"/>
            <a:ext cx="9905999" cy="446532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3200" dirty="0" smtClean="0"/>
              <a:t>My personal, RECENT experience as the SR. DBA </a:t>
            </a:r>
          </a:p>
          <a:p>
            <a:r>
              <a:rPr lang="en-US" sz="3000" dirty="0"/>
              <a:t>Objective </a:t>
            </a:r>
            <a:r>
              <a:rPr lang="en-US" sz="3000" dirty="0" smtClean="0"/>
              <a:t>- Support </a:t>
            </a:r>
            <a:r>
              <a:rPr lang="en-US" sz="3000" dirty="0"/>
              <a:t>Operational System Stability / Scalability for volume growth</a:t>
            </a:r>
            <a:endParaRPr lang="en-US" sz="3000" dirty="0" smtClean="0"/>
          </a:p>
          <a:p>
            <a:pPr marL="0" indent="0">
              <a:buNone/>
            </a:pPr>
            <a:r>
              <a:rPr lang="en-US" sz="3200" dirty="0" smtClean="0"/>
              <a:t>-  </a:t>
            </a:r>
            <a:r>
              <a:rPr lang="en-US" sz="3200" dirty="0" smtClean="0"/>
              <a:t>From the DBA and Data Architect standpoint, considerations </a:t>
            </a:r>
            <a:r>
              <a:rPr lang="en-US" sz="3200" dirty="0" smtClean="0"/>
              <a:t>and consequences I met and resolved along the way</a:t>
            </a:r>
          </a:p>
          <a:p>
            <a:pPr marL="0" indent="0">
              <a:buNone/>
            </a:pPr>
            <a:r>
              <a:rPr lang="en-US" sz="3200" dirty="0" smtClean="0"/>
              <a:t>-  Techniques I developed to migrate millions of rows</a:t>
            </a:r>
          </a:p>
          <a:p>
            <a:pPr marL="0" indent="0">
              <a:buNone/>
            </a:pPr>
            <a:r>
              <a:rPr lang="en-US" sz="3200" dirty="0" smtClean="0"/>
              <a:t>-  A successful, happy ending…mostly </a:t>
            </a:r>
          </a:p>
          <a:p>
            <a:pPr marL="0" indent="0">
              <a:buNone/>
            </a:pPr>
            <a:r>
              <a:rPr lang="en-US" sz="3200" dirty="0" smtClean="0"/>
              <a:t>-  What’s next, the future…</a:t>
            </a:r>
          </a:p>
        </p:txBody>
      </p:sp>
    </p:spTree>
    <p:extLst>
      <p:ext uri="{BB962C8B-B14F-4D97-AF65-F5344CB8AC3E}">
        <p14:creationId xmlns:p14="http://schemas.microsoft.com/office/powerpoint/2010/main" val="13844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</a:t>
            </a:r>
            <a:r>
              <a:rPr lang="en-US" sz="4000" dirty="0" smtClean="0">
                <a:solidFill>
                  <a:srgbClr val="FF0000"/>
                </a:solidFill>
              </a:rPr>
              <a:t>isn’t</a:t>
            </a:r>
            <a:r>
              <a:rPr lang="en-US" sz="4000" dirty="0" smtClean="0"/>
              <a:t> </a:t>
            </a:r>
            <a:r>
              <a:rPr lang="en-US" sz="4000" dirty="0"/>
              <a:t>this presentation about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1670"/>
            <a:ext cx="9905999" cy="446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CLOUD</a:t>
            </a:r>
          </a:p>
          <a:p>
            <a:pPr>
              <a:buFontTx/>
              <a:buChar char="-"/>
            </a:pPr>
            <a:r>
              <a:rPr lang="en-US" sz="3200" dirty="0" smtClean="0"/>
              <a:t>All servers, database, app and web, are on </a:t>
            </a:r>
            <a:r>
              <a:rPr lang="en-US" sz="3200" dirty="0" err="1" smtClean="0"/>
              <a:t>prem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BIG DATA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smtClean="0"/>
              <a:t>Such as Hadoop, NoSQL, MongoDB, Analytics in General</a:t>
            </a:r>
          </a:p>
          <a:p>
            <a:pPr marL="0" indent="0">
              <a:buNone/>
            </a:pPr>
            <a:r>
              <a:rPr lang="en-US" sz="3200" dirty="0" smtClean="0"/>
              <a:t>EVERY POSSIBLE SOLUTION</a:t>
            </a:r>
          </a:p>
          <a:p>
            <a:pPr marL="0" indent="0">
              <a:buNone/>
            </a:pPr>
            <a:r>
              <a:rPr lang="en-US" sz="3200" dirty="0" smtClean="0"/>
              <a:t>-This is MY story and experiences, how I solved the puzzle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640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896082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/>
              <a:t>CASE STUDY</a:t>
            </a:r>
            <a:r>
              <a:rPr lang="en-US" sz="4000" dirty="0" smtClean="0"/>
              <a:t>: MIGRATING MILLIONS OF ROWS</a:t>
            </a:r>
            <a:br>
              <a:rPr lang="en-US" sz="4000" dirty="0" smtClean="0"/>
            </a:br>
            <a:r>
              <a:rPr lang="en-US" sz="4000" dirty="0" smtClean="0"/>
              <a:t>TO A NEW DATABASE, TABLES, </a:t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r>
              <a:rPr lang="en-US" sz="4000" dirty="0" smtClean="0"/>
              <a:t>STRUCTURE using current resources and in a production environment!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994660"/>
            <a:ext cx="9905999" cy="3402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PERFORMANCE</a:t>
            </a:r>
          </a:p>
          <a:p>
            <a:pPr marL="0" indent="0">
              <a:buNone/>
            </a:pPr>
            <a:r>
              <a:rPr lang="en-US" sz="2800" dirty="0" smtClean="0"/>
              <a:t>DATA </a:t>
            </a:r>
            <a:r>
              <a:rPr lang="en-US" sz="2800" dirty="0" smtClean="0"/>
              <a:t>ARCHIVAL!!!! MY PERSONAL MISSION…</a:t>
            </a:r>
          </a:p>
          <a:p>
            <a:pPr marL="0" indent="0">
              <a:buNone/>
            </a:pPr>
            <a:r>
              <a:rPr lang="en-US" sz="2800" dirty="0" smtClean="0"/>
              <a:t>TOO MANY ROWS = SEVERAL “CHALLENGES”</a:t>
            </a:r>
          </a:p>
          <a:p>
            <a:pPr marL="0" indent="0">
              <a:buNone/>
            </a:pPr>
            <a:r>
              <a:rPr lang="en-US" sz="2800" dirty="0" smtClean="0"/>
              <a:t>WHAT IS NEEDED FROM DATA &gt; 10 YEARS OLD??</a:t>
            </a:r>
          </a:p>
          <a:p>
            <a:pPr marL="0" indent="0">
              <a:buNone/>
            </a:pPr>
            <a:r>
              <a:rPr lang="en-US" sz="2800" dirty="0" smtClean="0"/>
              <a:t>WHEN IS “WE DON’T HAVE TIME TO DEAL WITH IT” TIME TO DEAL WITH IT?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60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Pre-Migration data points and infra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1670"/>
            <a:ext cx="9905999" cy="446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- Healthcare Data, </a:t>
            </a:r>
            <a:r>
              <a:rPr lang="en-US" sz="3200" dirty="0" err="1" smtClean="0"/>
              <a:t>.Net</a:t>
            </a:r>
            <a:r>
              <a:rPr lang="en-US" sz="3200" dirty="0" smtClean="0"/>
              <a:t> and SQL Developers</a:t>
            </a:r>
          </a:p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en-US" sz="3200" dirty="0" smtClean="0"/>
              <a:t>Transactional Database with &gt; 1400 Orders Per Day </a:t>
            </a:r>
          </a:p>
          <a:p>
            <a:pPr marL="0" indent="0">
              <a:buNone/>
            </a:pPr>
            <a:r>
              <a:rPr lang="en-US" sz="3200" dirty="0" smtClean="0"/>
              <a:t>- An average of 3000 Unique Users Per Day</a:t>
            </a:r>
          </a:p>
          <a:p>
            <a:pPr marL="0" indent="0">
              <a:buNone/>
            </a:pPr>
            <a:r>
              <a:rPr lang="en-US" sz="3200" dirty="0" smtClean="0"/>
              <a:t>- 3 Node Windows Server Failover Cluster</a:t>
            </a:r>
          </a:p>
          <a:p>
            <a:pPr>
              <a:buFontTx/>
              <a:buChar char="-"/>
            </a:pPr>
            <a:r>
              <a:rPr lang="en-US" sz="3200" dirty="0" smtClean="0"/>
              <a:t>Windows 2012 server, SQL Server 2014, Windows </a:t>
            </a:r>
            <a:r>
              <a:rPr lang="en-US" sz="3200" dirty="0" smtClean="0"/>
              <a:t>7</a:t>
            </a:r>
          </a:p>
          <a:p>
            <a:pPr>
              <a:buFontTx/>
              <a:buChar char="-"/>
            </a:pPr>
            <a:r>
              <a:rPr lang="en-US" sz="3200" dirty="0" smtClean="0"/>
              <a:t> TFS, SSMS, TeamCity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239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Pre-Migration data points and more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1670"/>
            <a:ext cx="9905999" cy="446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en-US" sz="3200" dirty="0"/>
              <a:t>Availability Groups, 2 local, 1 </a:t>
            </a:r>
            <a:r>
              <a:rPr lang="en-US" sz="3200" dirty="0" smtClean="0"/>
              <a:t>remote* (write latency)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smtClean="0"/>
              <a:t>Application is 24x7x365 </a:t>
            </a:r>
            <a:r>
              <a:rPr lang="en-US" sz="3200" dirty="0" smtClean="0"/>
              <a:t>except during maintenance “window”, which was normally &lt; 4 hours/weekend</a:t>
            </a:r>
          </a:p>
          <a:p>
            <a:pPr marL="0" indent="0">
              <a:buNone/>
            </a:pPr>
            <a:r>
              <a:rPr lang="en-US" sz="3200" dirty="0" smtClean="0"/>
              <a:t>- </a:t>
            </a:r>
            <a:r>
              <a:rPr lang="en-US" sz="3200" dirty="0" smtClean="0"/>
              <a:t>SDLC requires loading up successfully thru environments that are not = to production (</a:t>
            </a:r>
            <a:r>
              <a:rPr lang="en-US" sz="3200" dirty="0" err="1" smtClean="0"/>
              <a:t>ie</a:t>
            </a:r>
            <a:r>
              <a:rPr lang="en-US" sz="3200" dirty="0" smtClean="0"/>
              <a:t> resources, #of AG nodes)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TDE for HIPAA protection</a:t>
            </a:r>
          </a:p>
        </p:txBody>
      </p:sp>
    </p:spTree>
    <p:extLst>
      <p:ext uri="{BB962C8B-B14F-4D97-AF65-F5344CB8AC3E}">
        <p14:creationId xmlns:p14="http://schemas.microsoft.com/office/powerpoint/2010/main" val="304821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Pre-Migration data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1670"/>
            <a:ext cx="9905999" cy="446532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 smtClean="0"/>
              <a:t>2 Main Tables</a:t>
            </a:r>
          </a:p>
          <a:p>
            <a:pPr>
              <a:buFontTx/>
              <a:buChar char="-"/>
            </a:pPr>
            <a:r>
              <a:rPr lang="en-US" sz="3200" dirty="0" smtClean="0"/>
              <a:t>Header = 20Mil Rows</a:t>
            </a:r>
          </a:p>
          <a:p>
            <a:pPr>
              <a:buFontTx/>
              <a:buChar char="-"/>
            </a:pPr>
            <a:r>
              <a:rPr lang="en-US" sz="3200" dirty="0" smtClean="0"/>
              <a:t>Detail = 83Mil Rows</a:t>
            </a:r>
          </a:p>
          <a:p>
            <a:pPr>
              <a:buFontTx/>
              <a:buChar char="-"/>
            </a:pPr>
            <a:r>
              <a:rPr lang="en-US" sz="3200" dirty="0" smtClean="0"/>
              <a:t>Total </a:t>
            </a:r>
            <a:r>
              <a:rPr lang="en-US" sz="3200" dirty="0" err="1" smtClean="0"/>
              <a:t>Datafile</a:t>
            </a:r>
            <a:r>
              <a:rPr lang="en-US" sz="3200" dirty="0" smtClean="0"/>
              <a:t> Space </a:t>
            </a:r>
            <a:r>
              <a:rPr lang="en-US" sz="3200" dirty="0" smtClean="0"/>
              <a:t>Used </a:t>
            </a:r>
            <a:r>
              <a:rPr lang="en-US" sz="3200" dirty="0" smtClean="0"/>
              <a:t>in existing database: </a:t>
            </a:r>
            <a:r>
              <a:rPr lang="en-US" sz="3200" dirty="0" smtClean="0"/>
              <a:t>120Gb</a:t>
            </a:r>
            <a:endParaRPr lang="en-US" sz="3200" dirty="0" smtClean="0"/>
          </a:p>
          <a:p>
            <a:pPr>
              <a:buFontTx/>
              <a:buChar char="-"/>
            </a:pPr>
            <a:r>
              <a:rPr lang="en-US" sz="3200" dirty="0" smtClean="0"/>
              <a:t>Crazy amount of indexing, space used</a:t>
            </a:r>
          </a:p>
          <a:p>
            <a:pPr>
              <a:buFontTx/>
              <a:buChar char="-"/>
            </a:pPr>
            <a:r>
              <a:rPr lang="en-US" sz="3200" dirty="0" smtClean="0"/>
              <a:t>Inserts Only, data saved from 2008 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58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</TotalTime>
  <Words>1242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HOUSEKEEPING</vt:lpstr>
      <vt:lpstr>AND NOW, ON WITH THE SHOW!</vt:lpstr>
      <vt:lpstr>From The Trenches  Big Data Migration,  a dba case study</vt:lpstr>
      <vt:lpstr>What is this presentation about?</vt:lpstr>
      <vt:lpstr>What isn’t this presentation about?</vt:lpstr>
      <vt:lpstr>CASE STUDY: MIGRATING MILLIONS OF ROWS TO A NEW DATABASE, TABLES,  AND STRUCTURE using current resources and in a production environment!</vt:lpstr>
      <vt:lpstr>Pre-Migration data points and infra</vt:lpstr>
      <vt:lpstr>Pre-Migration data points and more</vt:lpstr>
      <vt:lpstr>Pre-Migration data points</vt:lpstr>
      <vt:lpstr>New backup features BENEFITS  TO SMALLER DATA</vt:lpstr>
      <vt:lpstr>What did I choose and why?</vt:lpstr>
      <vt:lpstr>DEVELOPMENT HIGHLIGHTS / TIPS </vt:lpstr>
      <vt:lpstr>DEVELOPMENT HIGHLIGHTS / TIPS PERFORMANCE IS EVERYBODY’S BUSINESS!</vt:lpstr>
      <vt:lpstr>DEVELOPMENT HIGHLIGHTS/TIPS Execution Plans</vt:lpstr>
      <vt:lpstr>How To: Estimated Execution Plan</vt:lpstr>
      <vt:lpstr>DEVELOPMENT HIGHLIGHTS / TIPS pre migration INDEXING?</vt:lpstr>
      <vt:lpstr>CHECK THIS OUT: PARTITION INDEXING</vt:lpstr>
      <vt:lpstr>TESTING HIGHLIGHTS / TIPS </vt:lpstr>
      <vt:lpstr>TESTING HIGHLIGHTS / TIPS </vt:lpstr>
      <vt:lpstr>TESTING HIGHLIGHTS / TIPS </vt:lpstr>
      <vt:lpstr>deployment HIGHLIGHTS / TIPS </vt:lpstr>
      <vt:lpstr>deployment HIGHLIGHTS / TIPS </vt:lpstr>
      <vt:lpstr>Post deployment</vt:lpstr>
      <vt:lpstr>What’s next??</vt:lpstr>
      <vt:lpstr>Julie, where are the cool scripts???</vt:lpstr>
      <vt:lpstr>NOW, YOU TRY!...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Trenches  Big Data Migration,  a dba case study</dc:title>
  <dc:creator>Julie Mclain-Harper</dc:creator>
  <cp:lastModifiedBy>Julie Mclain-Harper</cp:lastModifiedBy>
  <cp:revision>23</cp:revision>
  <dcterms:created xsi:type="dcterms:W3CDTF">2019-06-05T18:35:49Z</dcterms:created>
  <dcterms:modified xsi:type="dcterms:W3CDTF">2019-06-06T19:05:29Z</dcterms:modified>
</cp:coreProperties>
</file>