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9" r:id="rId16"/>
  </p:sldIdLst>
  <p:sldSz cx="14630400" cy="8229600"/>
  <p:notesSz cx="8229600" cy="14630400"/>
  <p:embeddedFontLst>
    <p:embeddedFont>
      <p:font typeface="Lora" pitchFamily="34" charset="0"/>
      <p:bold r:id="rId20"/>
    </p:embeddedFont>
    <p:embeddedFont>
      <p:font typeface="Lora" pitchFamily="34" charset="-122"/>
      <p:bold r:id="rId21"/>
    </p:embeddedFont>
    <p:embeddedFont>
      <p:font typeface="Lora" pitchFamily="34" charset="-120"/>
      <p:bold r:id="rId22"/>
    </p:embeddedFont>
    <p:embeddedFont>
      <p:font typeface="Alice" pitchFamily="34" charset="0"/>
      <p:regular r:id="rId23"/>
    </p:embeddedFont>
    <p:embeddedFont>
      <p:font typeface="Alice" pitchFamily="34" charset="-122"/>
      <p:regular r:id="rId24"/>
    </p:embeddedFont>
    <p:embeddedFont>
      <p:font typeface="Alice" pitchFamily="34" charset="-120"/>
      <p:regular r:id="rId25"/>
    </p:embeddedFont>
    <p:embeddedFont>
      <p:font typeface="Consolas" panose="020B0609020204030204" pitchFamily="34" charset="0"/>
      <p:regular r:id="rId26"/>
      <p:bold r:id="rId27"/>
      <p:italic r:id="rId28"/>
      <p:boldItalic r:id="rId29"/>
    </p:embeddedFont>
    <p:embeddedFont>
      <p:font typeface="Consolas" panose="020B0609020204030204" pitchFamily="34" charset="-122"/>
      <p:regular r:id="rId30"/>
    </p:embeddedFont>
    <p:embeddedFont>
      <p:font typeface="Consolas" panose="020B0609020204030204" pitchFamily="34" charset="-120"/>
      <p:regular r:id="rId31"/>
    </p:embeddedFont>
    <p:embeddedFont>
      <p:font typeface="Calibri" panose="020F0502020204030204" charset="0"/>
      <p:regular r:id="rId32"/>
      <p:bold r:id="rId33"/>
      <p:italic r:id="rId34"/>
      <p:boldItalic r:id="rId35"/>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16.fntdata"/><Relationship Id="rId34" Type="http://schemas.openxmlformats.org/officeDocument/2006/relationships/font" Target="fonts/font15.fntdata"/><Relationship Id="rId33" Type="http://schemas.openxmlformats.org/officeDocument/2006/relationships/font" Target="fonts/font14.fntdata"/><Relationship Id="rId32" Type="http://schemas.openxmlformats.org/officeDocument/2006/relationships/font" Target="fonts/font13.fntdata"/><Relationship Id="rId31" Type="http://schemas.openxmlformats.org/officeDocument/2006/relationships/font" Target="fonts/font12.fntdata"/><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1F2DE"/>
          </a:solidFill>
        </p:spPr>
      </p:sp>
      <p:sp>
        <p:nvSpPr>
          <p:cNvPr id="3" name="Shape 1"/>
          <p:cNvSpPr/>
          <p:nvPr/>
        </p:nvSpPr>
        <p:spPr>
          <a:xfrm>
            <a:off x="0" y="0"/>
            <a:ext cx="14630400" cy="8229600"/>
          </a:xfrm>
          <a:prstGeom prst="rect">
            <a:avLst/>
          </a:prstGeom>
          <a:solidFill>
            <a:srgbClr val="FCFBF8"/>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563892"/>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                                                    </a:t>
            </a:r>
            <a:r>
              <a:rPr lang="en-IN" altLang="en-US" sz="1750" dirty="0">
                <a:solidFill>
                  <a:srgbClr val="2C2821"/>
                </a:solidFill>
                <a:latin typeface="Lora" pitchFamily="34" charset="0"/>
                <a:ea typeface="Lora" pitchFamily="34" charset="-122"/>
                <a:cs typeface="Lora" pitchFamily="34" charset="-120"/>
              </a:rPr>
              <a:t>                 </a:t>
            </a:r>
            <a:r>
              <a:rPr lang="en-US" sz="1750" dirty="0">
                <a:solidFill>
                  <a:srgbClr val="2C2821"/>
                </a:solidFill>
                <a:latin typeface="Lora" pitchFamily="34" charset="0"/>
                <a:ea typeface="Lora" pitchFamily="34" charset="-122"/>
                <a:cs typeface="Lora" pitchFamily="34" charset="-120"/>
              </a:rPr>
              <a:t>MACHINE LEARNING INTERNSHIP               </a:t>
            </a:r>
            <a:r>
              <a:rPr lang="en-IN" altLang="en-US" sz="1750" dirty="0">
                <a:solidFill>
                  <a:srgbClr val="2C2821"/>
                </a:solidFill>
                <a:latin typeface="Lora" pitchFamily="34" charset="0"/>
                <a:ea typeface="Lora" pitchFamily="34" charset="-122"/>
                <a:cs typeface="Lora" pitchFamily="34" charset="-120"/>
              </a:rPr>
              <a:t> </a:t>
            </a:r>
            <a:endParaRPr lang="en-IN" altLang="en-US" sz="1750" dirty="0">
              <a:solidFill>
                <a:srgbClr val="2C2821"/>
              </a:solidFill>
              <a:latin typeface="Lora" pitchFamily="34" charset="0"/>
              <a:ea typeface="Lora" pitchFamily="34" charset="-122"/>
              <a:cs typeface="Lora" pitchFamily="34" charset="-120"/>
            </a:endParaRPr>
          </a:p>
          <a:p>
            <a:pPr marL="0" indent="0" algn="l">
              <a:lnSpc>
                <a:spcPts val="2850"/>
              </a:lnSpc>
              <a:buNone/>
            </a:pPr>
            <a:r>
              <a:rPr lang="en-IN" altLang="en-US" sz="1750" dirty="0">
                <a:solidFill>
                  <a:srgbClr val="2C2821"/>
                </a:solidFill>
                <a:latin typeface="Lora" pitchFamily="34" charset="0"/>
                <a:ea typeface="Lora" pitchFamily="34" charset="-122"/>
                <a:cs typeface="Lora" pitchFamily="34" charset="-120"/>
              </a:rPr>
              <a:t>                                                                          </a:t>
            </a:r>
            <a:r>
              <a:rPr lang="en-US" sz="1750" dirty="0">
                <a:solidFill>
                  <a:srgbClr val="2C2821"/>
                </a:solidFill>
                <a:latin typeface="Lora" pitchFamily="34" charset="0"/>
                <a:ea typeface="Lora" pitchFamily="34" charset="-122"/>
                <a:cs typeface="Lora" pitchFamily="34" charset="-120"/>
              </a:rPr>
              <a:t> Cardiac Risk Prediction</a:t>
            </a:r>
            <a:endParaRPr lang="en-US" sz="1750" dirty="0"/>
          </a:p>
        </p:txBody>
      </p:sp>
      <p:sp>
        <p:nvSpPr>
          <p:cNvPr id="3" name="Text 1"/>
          <p:cNvSpPr/>
          <p:nvPr/>
        </p:nvSpPr>
        <p:spPr>
          <a:xfrm>
            <a:off x="793790" y="3544848"/>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                 Under the Guidance of:</a:t>
            </a:r>
            <a:r>
              <a:rPr lang="en-US" sz="1750" dirty="0">
                <a:solidFill>
                  <a:srgbClr val="2C2821"/>
                </a:solidFill>
                <a:latin typeface="Lora" pitchFamily="34" charset="0"/>
                <a:ea typeface="Lora" pitchFamily="34" charset="-122"/>
                <a:cs typeface="Lora" pitchFamily="34" charset="-120"/>
              </a:rPr>
              <a:t>     </a:t>
            </a:r>
            <a:endParaRPr lang="en-US" sz="1750" dirty="0">
              <a:solidFill>
                <a:srgbClr val="2C2821"/>
              </a:solidFill>
              <a:latin typeface="Lora" pitchFamily="34" charset="0"/>
              <a:ea typeface="Lora" pitchFamily="34" charset="-122"/>
              <a:cs typeface="Lora" pitchFamily="34" charset="-120"/>
            </a:endParaRPr>
          </a:p>
          <a:p>
            <a:pPr marL="0" indent="0" algn="l">
              <a:lnSpc>
                <a:spcPts val="2850"/>
              </a:lnSpc>
              <a:buNone/>
            </a:pPr>
            <a:r>
              <a:rPr lang="en-US" sz="1750" dirty="0">
                <a:solidFill>
                  <a:srgbClr val="2C2821"/>
                </a:solidFill>
                <a:latin typeface="Lora" pitchFamily="34" charset="0"/>
                <a:ea typeface="Lora" pitchFamily="34" charset="-122"/>
                <a:cs typeface="Lora" pitchFamily="34" charset="-120"/>
              </a:rPr>
              <a:t> </a:t>
            </a:r>
            <a:r>
              <a:rPr lang="en-IN" altLang="en-US" sz="1750" dirty="0">
                <a:solidFill>
                  <a:srgbClr val="2C2821"/>
                </a:solidFill>
                <a:latin typeface="Lora" pitchFamily="34" charset="0"/>
                <a:ea typeface="Lora" pitchFamily="34" charset="-122"/>
                <a:cs typeface="Lora" pitchFamily="34" charset="-120"/>
              </a:rPr>
              <a:t>                                        </a:t>
            </a:r>
            <a:r>
              <a:rPr lang="en-US" sz="1750" b="1" dirty="0">
                <a:solidFill>
                  <a:srgbClr val="2C2821"/>
                </a:solidFill>
                <a:latin typeface="Lora" pitchFamily="34" charset="0"/>
                <a:ea typeface="Lora" pitchFamily="34" charset="-122"/>
                <a:cs typeface="Lora" pitchFamily="34" charset="-120"/>
              </a:rPr>
              <a:t>PRISTON SMART ENGINEERS</a:t>
            </a:r>
            <a:endParaRPr lang="en-US" sz="1750" dirty="0"/>
          </a:p>
        </p:txBody>
      </p:sp>
      <p:sp>
        <p:nvSpPr>
          <p:cNvPr id="4" name="Text 2"/>
          <p:cNvSpPr/>
          <p:nvPr/>
        </p:nvSpPr>
        <p:spPr>
          <a:xfrm>
            <a:off x="793790" y="4525804"/>
            <a:ext cx="13042821" cy="725805"/>
          </a:xfrm>
          <a:prstGeom prst="rect">
            <a:avLst/>
          </a:prstGeom>
          <a:noFill/>
        </p:spPr>
        <p:txBody>
          <a:bodyPr wrap="square" lIns="0" tIns="0" rIns="0" bIns="0" rtlCol="0" anchor="t"/>
          <a:lstStyle/>
          <a:p>
            <a:pPr marL="0" indent="0" algn="l">
              <a:lnSpc>
                <a:spcPts val="2850"/>
              </a:lnSpc>
              <a:buNone/>
            </a:pPr>
            <a:r>
              <a:rPr lang="en-US" sz="1750" b="1" dirty="0">
                <a:solidFill>
                  <a:srgbClr val="2C2821"/>
                </a:solidFill>
                <a:latin typeface="Lora" pitchFamily="34" charset="0"/>
                <a:ea typeface="Lora" pitchFamily="34" charset="-122"/>
                <a:cs typeface="Lora" pitchFamily="34" charset="-120"/>
              </a:rPr>
              <a:t>               </a:t>
            </a:r>
            <a:r>
              <a:rPr lang="en-US" sz="1750" dirty="0">
                <a:solidFill>
                  <a:srgbClr val="2C2821"/>
                </a:solidFill>
                <a:latin typeface="Lora" pitchFamily="34" charset="0"/>
                <a:ea typeface="Lora" pitchFamily="34" charset="-122"/>
                <a:cs typeface="Lora" pitchFamily="34" charset="-120"/>
              </a:rPr>
              <a:t> Madanapalle Institute of Technology and Science(MITS)</a:t>
            </a:r>
            <a:r>
              <a:rPr lang="en-US" sz="1750" dirty="0">
                <a:solidFill>
                  <a:srgbClr val="2C2821"/>
                </a:solidFill>
                <a:latin typeface="Lora" pitchFamily="34" charset="0"/>
                <a:ea typeface="Lora" pitchFamily="34" charset="-122"/>
                <a:cs typeface="Lora" pitchFamily="34" charset="-120"/>
              </a:rPr>
              <a:t>                                                            </a:t>
            </a:r>
            <a:endParaRPr lang="en-US" sz="1750" dirty="0">
              <a:solidFill>
                <a:srgbClr val="2C2821"/>
              </a:solidFill>
              <a:latin typeface="Lora" pitchFamily="34" charset="0"/>
              <a:ea typeface="Lora" pitchFamily="34" charset="-122"/>
              <a:cs typeface="Lora" pitchFamily="34" charset="-120"/>
            </a:endParaRPr>
          </a:p>
          <a:p>
            <a:pPr marL="0" indent="0" algn="l">
              <a:lnSpc>
                <a:spcPts val="2850"/>
              </a:lnSpc>
              <a:buNone/>
            </a:pPr>
            <a:r>
              <a:rPr lang="en-US" sz="1750" dirty="0">
                <a:solidFill>
                  <a:srgbClr val="2C2821"/>
                </a:solidFill>
                <a:latin typeface="Lora" pitchFamily="34" charset="0"/>
                <a:ea typeface="Lora" pitchFamily="34" charset="-122"/>
                <a:cs typeface="Lora" pitchFamily="34" charset="-120"/>
              </a:rPr>
              <a:t> </a:t>
            </a:r>
            <a:r>
              <a:rPr lang="en-IN" altLang="en-US" sz="1750" dirty="0">
                <a:solidFill>
                  <a:srgbClr val="2C2821"/>
                </a:solidFill>
                <a:latin typeface="Lora" pitchFamily="34" charset="0"/>
                <a:ea typeface="Lora" pitchFamily="34" charset="-122"/>
                <a:cs typeface="Lora" pitchFamily="34" charset="-120"/>
              </a:rPr>
              <a:t>                                        </a:t>
            </a:r>
            <a:r>
              <a:rPr lang="en-US" sz="1750" dirty="0">
                <a:solidFill>
                  <a:srgbClr val="2C2821"/>
                </a:solidFill>
                <a:latin typeface="Lora" pitchFamily="34" charset="0"/>
                <a:ea typeface="Lora" pitchFamily="34" charset="-122"/>
                <a:cs typeface="Lora" pitchFamily="34" charset="-120"/>
              </a:rPr>
              <a:t>(Department of CSE)</a:t>
            </a:r>
            <a:endParaRPr lang="en-US" sz="1750" dirty="0"/>
          </a:p>
        </p:txBody>
      </p:sp>
      <p:sp>
        <p:nvSpPr>
          <p:cNvPr id="5" name="Text 3"/>
          <p:cNvSpPr/>
          <p:nvPr/>
        </p:nvSpPr>
        <p:spPr>
          <a:xfrm>
            <a:off x="793790" y="5506760"/>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               Presented by</a:t>
            </a:r>
            <a:r>
              <a:rPr lang="en-US" sz="1750" b="1" dirty="0">
                <a:solidFill>
                  <a:srgbClr val="2C2821"/>
                </a:solidFill>
                <a:latin typeface="Lora" pitchFamily="34" charset="0"/>
                <a:ea typeface="Lora" pitchFamily="34" charset="-122"/>
                <a:cs typeface="Lora" pitchFamily="34" charset="-120"/>
              </a:rPr>
              <a:t> G.Likitha– 23691a0592</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728436"/>
            <a:ext cx="7501652"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Model Evaluation &amp; Accuracy</a:t>
            </a:r>
            <a:endParaRPr lang="en-US" sz="4450" dirty="0"/>
          </a:p>
        </p:txBody>
      </p:sp>
      <p:sp>
        <p:nvSpPr>
          <p:cNvPr id="3" name="Text 1"/>
          <p:cNvSpPr/>
          <p:nvPr/>
        </p:nvSpPr>
        <p:spPr>
          <a:xfrm>
            <a:off x="793790" y="3890843"/>
            <a:ext cx="13042821" cy="362903"/>
          </a:xfrm>
          <a:prstGeom prst="rect">
            <a:avLst/>
          </a:prstGeom>
          <a:noFill/>
        </p:spPr>
        <p:txBody>
          <a:bodyPr wrap="none" lIns="0" tIns="0" rIns="0" bIns="0" rtlCol="0" anchor="t"/>
          <a:lstStyle/>
          <a:p>
            <a:pPr marL="0" indent="0" algn="l">
              <a:lnSpc>
                <a:spcPts val="2850"/>
              </a:lnSpc>
              <a:buSzPct val="100000"/>
              <a:buNone/>
            </a:pPr>
            <a:r>
              <a:rPr lang="en-US" sz="1750" b="1" dirty="0">
                <a:solidFill>
                  <a:srgbClr val="2C2821"/>
                </a:solidFill>
                <a:latin typeface="Lora" pitchFamily="34" charset="0"/>
                <a:ea typeface="Lora" pitchFamily="34" charset="-122"/>
                <a:cs typeface="Lora" pitchFamily="34" charset="-120"/>
              </a:rPr>
              <a:t>Accuracy Score</a:t>
            </a:r>
            <a:r>
              <a:rPr lang="en-US" sz="1750" dirty="0">
                <a:solidFill>
                  <a:srgbClr val="2C2821"/>
                </a:solidFill>
                <a:latin typeface="Lora" pitchFamily="34" charset="0"/>
                <a:ea typeface="Lora" pitchFamily="34" charset="-122"/>
                <a:cs typeface="Lora" pitchFamily="34" charset="-120"/>
              </a:rPr>
              <a:t> – Measures the overall correctness of the model.</a:t>
            </a:r>
            <a:endParaRPr lang="en-US" sz="1750" dirty="0"/>
          </a:p>
        </p:txBody>
      </p:sp>
      <p:sp>
        <p:nvSpPr>
          <p:cNvPr id="4" name="Text 2"/>
          <p:cNvSpPr/>
          <p:nvPr/>
        </p:nvSpPr>
        <p:spPr>
          <a:xfrm>
            <a:off x="793790" y="4333042"/>
            <a:ext cx="13042821" cy="362903"/>
          </a:xfrm>
          <a:prstGeom prst="rect">
            <a:avLst/>
          </a:prstGeom>
          <a:noFill/>
        </p:spPr>
        <p:txBody>
          <a:bodyPr wrap="none" lIns="0" tIns="0" rIns="0" bIns="0" rtlCol="0" anchor="t"/>
          <a:lstStyle/>
          <a:p>
            <a:pPr marL="0" indent="0" algn="l">
              <a:lnSpc>
                <a:spcPts val="2850"/>
              </a:lnSpc>
              <a:buSzPct val="100000"/>
              <a:buNone/>
            </a:pPr>
            <a:r>
              <a:rPr lang="en-US" sz="1750" b="1" dirty="0">
                <a:solidFill>
                  <a:srgbClr val="2C2821"/>
                </a:solidFill>
                <a:latin typeface="Lora" pitchFamily="34" charset="0"/>
                <a:ea typeface="Lora" pitchFamily="34" charset="-122"/>
                <a:cs typeface="Lora" pitchFamily="34" charset="-120"/>
              </a:rPr>
              <a:t>Confusion Matrix</a:t>
            </a:r>
            <a:r>
              <a:rPr lang="en-US" sz="1750" dirty="0">
                <a:solidFill>
                  <a:srgbClr val="2C2821"/>
                </a:solidFill>
                <a:latin typeface="Lora" pitchFamily="34" charset="0"/>
                <a:ea typeface="Lora" pitchFamily="34" charset="-122"/>
                <a:cs typeface="Lora" pitchFamily="34" charset="-120"/>
              </a:rPr>
              <a:t> – Shows true positive, true negative, false positive, and false negative predictions.</a:t>
            </a:r>
            <a:endParaRPr lang="en-US" sz="1750" dirty="0"/>
          </a:p>
        </p:txBody>
      </p:sp>
      <p:sp>
        <p:nvSpPr>
          <p:cNvPr id="5" name="Text 3"/>
          <p:cNvSpPr/>
          <p:nvPr/>
        </p:nvSpPr>
        <p:spPr>
          <a:xfrm>
            <a:off x="793790" y="4775240"/>
            <a:ext cx="13042821" cy="725805"/>
          </a:xfrm>
          <a:prstGeom prst="rect">
            <a:avLst/>
          </a:prstGeom>
          <a:noFill/>
        </p:spPr>
        <p:txBody>
          <a:bodyPr wrap="square" lIns="0" tIns="0" rIns="0" bIns="0" rtlCol="0" anchor="t"/>
          <a:lstStyle/>
          <a:p>
            <a:pPr marL="0" indent="0" algn="l">
              <a:lnSpc>
                <a:spcPts val="2850"/>
              </a:lnSpc>
              <a:buSzPct val="100000"/>
              <a:buNone/>
            </a:pPr>
            <a:r>
              <a:rPr lang="en-US" sz="1750" b="1" dirty="0">
                <a:solidFill>
                  <a:srgbClr val="2C2821"/>
                </a:solidFill>
                <a:latin typeface="Lora" pitchFamily="34" charset="0"/>
                <a:ea typeface="Lora" pitchFamily="34" charset="-122"/>
                <a:cs typeface="Lora" pitchFamily="34" charset="-120"/>
              </a:rPr>
              <a:t>Precision, Recall, and F1-score</a:t>
            </a:r>
            <a:r>
              <a:rPr lang="en-US" sz="1750" dirty="0">
                <a:solidFill>
                  <a:srgbClr val="2C2821"/>
                </a:solidFill>
                <a:latin typeface="Lora" pitchFamily="34" charset="0"/>
                <a:ea typeface="Lora" pitchFamily="34" charset="-122"/>
                <a:cs typeface="Lora" pitchFamily="34" charset="-120"/>
              </a:rPr>
              <a:t> – Important metrics to evaluate model performance, especially in health-related predictions.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498765"/>
            <a:ext cx="10384155"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Conclusion: Empowering Early Detection</a:t>
            </a:r>
            <a:endParaRPr lang="en-US" sz="4450" dirty="0"/>
          </a:p>
        </p:txBody>
      </p:sp>
      <p:sp>
        <p:nvSpPr>
          <p:cNvPr id="3" name="Text 1"/>
          <p:cNvSpPr/>
          <p:nvPr/>
        </p:nvSpPr>
        <p:spPr>
          <a:xfrm>
            <a:off x="793790" y="3661172"/>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Our evaluation of Logistic Regression, KNN, and SVM models provides a clear understanding of their performance in heart disease prediction. We've identified key preprocessing steps and highlighted the most reliable model for early risk assessment.</a:t>
            </a:r>
            <a:endParaRPr lang="en-US" sz="1750" dirty="0"/>
          </a:p>
        </p:txBody>
      </p:sp>
      <p:sp>
        <p:nvSpPr>
          <p:cNvPr id="4" name="Text 2"/>
          <p:cNvSpPr/>
          <p:nvPr/>
        </p:nvSpPr>
        <p:spPr>
          <a:xfrm>
            <a:off x="793790" y="5005030"/>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This research underscores the potential of machine learning to revolutionise cardiovascular diagnostics, offering a pathway to earlier interventions and improved patient outcomes through data-driven insights.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340054"/>
            <a:ext cx="3402330" cy="425291"/>
          </a:xfrm>
          <a:prstGeom prst="rect">
            <a:avLst/>
          </a:prstGeom>
          <a:noFill/>
        </p:spPr>
        <p:txBody>
          <a:bodyPr wrap="none" lIns="0" tIns="0" rIns="0" bIns="0" rtlCol="0" anchor="t"/>
          <a:lstStyle/>
          <a:p>
            <a:pPr marL="0" indent="0" algn="l">
              <a:lnSpc>
                <a:spcPts val="3300"/>
              </a:lnSpc>
              <a:buNone/>
            </a:pPr>
            <a:r>
              <a:rPr lang="en-US" sz="2650" b="1" dirty="0">
                <a:solidFill>
                  <a:srgbClr val="233E32"/>
                </a:solidFill>
                <a:latin typeface="Alice" pitchFamily="34" charset="0"/>
                <a:ea typeface="Alice" pitchFamily="34" charset="-122"/>
                <a:cs typeface="Alice" pitchFamily="34" charset="-120"/>
              </a:rPr>
              <a:t>Future Work</a:t>
            </a:r>
            <a:endParaRPr lang="en-US" sz="2650" dirty="0"/>
          </a:p>
        </p:txBody>
      </p:sp>
      <p:sp>
        <p:nvSpPr>
          <p:cNvPr id="3" name="Text 1"/>
          <p:cNvSpPr/>
          <p:nvPr/>
        </p:nvSpPr>
        <p:spPr>
          <a:xfrm>
            <a:off x="793790" y="3218974"/>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To further improve the project, we propose the following future enhancements:</a:t>
            </a:r>
            <a:endParaRPr lang="en-US" sz="1750" dirty="0"/>
          </a:p>
        </p:txBody>
      </p:sp>
      <p:sp>
        <p:nvSpPr>
          <p:cNvPr id="4" name="Text 2"/>
          <p:cNvSpPr/>
          <p:nvPr/>
        </p:nvSpPr>
        <p:spPr>
          <a:xfrm>
            <a:off x="793790" y="3837027"/>
            <a:ext cx="13042821" cy="362903"/>
          </a:xfrm>
          <a:prstGeom prst="rect">
            <a:avLst/>
          </a:prstGeom>
          <a:noFill/>
        </p:spPr>
        <p:txBody>
          <a:bodyPr wrap="none" lIns="0" tIns="0" rIns="0" bIns="0" rtlCol="0" anchor="t"/>
          <a:lstStyle/>
          <a:p>
            <a:pPr marL="0" indent="0" algn="l">
              <a:lnSpc>
                <a:spcPts val="2850"/>
              </a:lnSpc>
              <a:buSzPct val="100000"/>
              <a:buFont typeface="+mj-lt"/>
              <a:buNone/>
            </a:pPr>
            <a:r>
              <a:rPr lang="en-US" sz="1750" b="1" dirty="0">
                <a:solidFill>
                  <a:srgbClr val="2C2821"/>
                </a:solidFill>
                <a:latin typeface="Lora" pitchFamily="34" charset="0"/>
                <a:ea typeface="Lora" pitchFamily="34" charset="-122"/>
                <a:cs typeface="Lora" pitchFamily="34" charset="-120"/>
              </a:rPr>
              <a:t>Use a larger and more diverse dataset</a:t>
            </a:r>
            <a:r>
              <a:rPr lang="en-US" sz="1750" dirty="0">
                <a:solidFill>
                  <a:srgbClr val="2C2821"/>
                </a:solidFill>
                <a:latin typeface="Lora" pitchFamily="34" charset="0"/>
                <a:ea typeface="Lora" pitchFamily="34" charset="-122"/>
                <a:cs typeface="Lora" pitchFamily="34" charset="-120"/>
              </a:rPr>
              <a:t> to increase generalization and reduce bias.</a:t>
            </a:r>
            <a:endParaRPr lang="en-US" sz="1750" dirty="0"/>
          </a:p>
        </p:txBody>
      </p:sp>
      <p:sp>
        <p:nvSpPr>
          <p:cNvPr id="5" name="Text 3"/>
          <p:cNvSpPr/>
          <p:nvPr/>
        </p:nvSpPr>
        <p:spPr>
          <a:xfrm>
            <a:off x="793790" y="4279225"/>
            <a:ext cx="13042821" cy="362903"/>
          </a:xfrm>
          <a:prstGeom prst="rect">
            <a:avLst/>
          </a:prstGeom>
          <a:noFill/>
        </p:spPr>
        <p:txBody>
          <a:bodyPr wrap="none" lIns="0" tIns="0" rIns="0" bIns="0" rtlCol="0" anchor="t"/>
          <a:lstStyle/>
          <a:p>
            <a:pPr marL="0" indent="0" algn="l">
              <a:lnSpc>
                <a:spcPts val="2850"/>
              </a:lnSpc>
              <a:buSzPct val="100000"/>
              <a:buFont typeface="+mj-lt"/>
              <a:buNone/>
            </a:pPr>
            <a:r>
              <a:rPr lang="en-US" sz="1750" b="1" dirty="0">
                <a:solidFill>
                  <a:srgbClr val="2C2821"/>
                </a:solidFill>
                <a:latin typeface="Lora" pitchFamily="34" charset="0"/>
                <a:ea typeface="Lora" pitchFamily="34" charset="-122"/>
                <a:cs typeface="Lora" pitchFamily="34" charset="-120"/>
              </a:rPr>
              <a:t>Implement Deep Learning models</a:t>
            </a:r>
            <a:r>
              <a:rPr lang="en-US" sz="1750" dirty="0">
                <a:solidFill>
                  <a:srgbClr val="2C2821"/>
                </a:solidFill>
                <a:latin typeface="Lora" pitchFamily="34" charset="0"/>
                <a:ea typeface="Lora" pitchFamily="34" charset="-122"/>
                <a:cs typeface="Lora" pitchFamily="34" charset="-120"/>
              </a:rPr>
              <a:t> for better pattern recognition and higher accuracy.</a:t>
            </a:r>
            <a:endParaRPr lang="en-US" sz="1750" dirty="0"/>
          </a:p>
        </p:txBody>
      </p:sp>
      <p:sp>
        <p:nvSpPr>
          <p:cNvPr id="6" name="Text 4"/>
          <p:cNvSpPr/>
          <p:nvPr/>
        </p:nvSpPr>
        <p:spPr>
          <a:xfrm>
            <a:off x="793790" y="4721423"/>
            <a:ext cx="13042821" cy="725805"/>
          </a:xfrm>
          <a:prstGeom prst="rect">
            <a:avLst/>
          </a:prstGeom>
          <a:noFill/>
        </p:spPr>
        <p:txBody>
          <a:bodyPr wrap="square" lIns="0" tIns="0" rIns="0" bIns="0" rtlCol="0" anchor="t"/>
          <a:lstStyle/>
          <a:p>
            <a:pPr marL="0" indent="0" algn="l">
              <a:lnSpc>
                <a:spcPts val="2850"/>
              </a:lnSpc>
              <a:buSzPct val="100000"/>
              <a:buFont typeface="+mj-lt"/>
              <a:buNone/>
            </a:pPr>
            <a:r>
              <a:rPr lang="en-US" sz="1750" b="1" dirty="0">
                <a:solidFill>
                  <a:srgbClr val="2C2821"/>
                </a:solidFill>
                <a:latin typeface="Lora" pitchFamily="34" charset="0"/>
                <a:ea typeface="Lora" pitchFamily="34" charset="-122"/>
                <a:cs typeface="Lora" pitchFamily="34" charset="-120"/>
              </a:rPr>
              <a:t>Deploy the model as a web or mobile app</a:t>
            </a:r>
            <a:r>
              <a:rPr lang="en-US" sz="1750" dirty="0">
                <a:solidFill>
                  <a:srgbClr val="2C2821"/>
                </a:solidFill>
                <a:latin typeface="Lora" pitchFamily="34" charset="0"/>
                <a:ea typeface="Lora" pitchFamily="34" charset="-122"/>
                <a:cs typeface="Lora" pitchFamily="34" charset="-120"/>
              </a:rPr>
              <a:t> so that doctors or users can input health parameters and get instant predictions.</a:t>
            </a:r>
            <a:endParaRPr lang="en-US" sz="1750" dirty="0"/>
          </a:p>
        </p:txBody>
      </p:sp>
      <p:sp>
        <p:nvSpPr>
          <p:cNvPr id="7" name="Text 5"/>
          <p:cNvSpPr/>
          <p:nvPr/>
        </p:nvSpPr>
        <p:spPr>
          <a:xfrm>
            <a:off x="793790" y="5526524"/>
            <a:ext cx="13042821" cy="362903"/>
          </a:xfrm>
          <a:prstGeom prst="rect">
            <a:avLst/>
          </a:prstGeom>
          <a:noFill/>
        </p:spPr>
        <p:txBody>
          <a:bodyPr wrap="none" lIns="0" tIns="0" rIns="0" bIns="0" rtlCol="0" anchor="t"/>
          <a:lstStyle/>
          <a:p>
            <a:pPr marL="0" indent="0" algn="l">
              <a:lnSpc>
                <a:spcPts val="2850"/>
              </a:lnSpc>
              <a:buSzPct val="100000"/>
              <a:buFont typeface="+mj-lt"/>
              <a:buNone/>
            </a:pPr>
            <a:r>
              <a:rPr lang="en-US" sz="1750" b="1" dirty="0">
                <a:solidFill>
                  <a:srgbClr val="2C2821"/>
                </a:solidFill>
                <a:latin typeface="Lora" pitchFamily="34" charset="0"/>
                <a:ea typeface="Lora" pitchFamily="34" charset="-122"/>
                <a:cs typeface="Lora" pitchFamily="34" charset="-120"/>
              </a:rPr>
              <a:t>Add explainable AI (XAI)</a:t>
            </a:r>
            <a:r>
              <a:rPr lang="en-US" sz="1750" dirty="0">
                <a:solidFill>
                  <a:srgbClr val="2C2821"/>
                </a:solidFill>
                <a:latin typeface="Lora" pitchFamily="34" charset="0"/>
                <a:ea typeface="Lora" pitchFamily="34" charset="-122"/>
                <a:cs typeface="Lora" pitchFamily="34" charset="-120"/>
              </a:rPr>
              <a:t> techniques like SHAP or LIME to make the predictions more interpretable.</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52340" y="2772410"/>
            <a:ext cx="4876800" cy="1198880"/>
          </a:xfrm>
          <a:prstGeom prst="rect">
            <a:avLst/>
          </a:prstGeom>
          <a:noFill/>
        </p:spPr>
        <p:txBody>
          <a:bodyPr wrap="square" rtlCol="0">
            <a:spAutoFit/>
          </a:bodyPr>
          <a:p>
            <a:r>
              <a:rPr lang="en-IN" altLang="en-US" sz="7200"/>
              <a:t>THANK YOU</a:t>
            </a:r>
            <a:endParaRPr lang="en-IN" alt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35925" y="578168"/>
            <a:ext cx="5256848" cy="656987"/>
          </a:xfrm>
          <a:prstGeom prst="rect">
            <a:avLst/>
          </a:prstGeom>
          <a:noFill/>
        </p:spPr>
        <p:txBody>
          <a:bodyPr wrap="none" lIns="0" tIns="0" rIns="0" bIns="0" rtlCol="0" anchor="t"/>
          <a:lstStyle/>
          <a:p>
            <a:pPr marL="0" indent="0" algn="l">
              <a:lnSpc>
                <a:spcPts val="5150"/>
              </a:lnSpc>
              <a:buNone/>
            </a:pPr>
            <a:r>
              <a:rPr lang="en-US" sz="4100" dirty="0">
                <a:solidFill>
                  <a:srgbClr val="233E32"/>
                </a:solidFill>
                <a:latin typeface="Alice" pitchFamily="34" charset="0"/>
                <a:ea typeface="Alice" pitchFamily="34" charset="-122"/>
                <a:cs typeface="Alice" pitchFamily="34" charset="-120"/>
              </a:rPr>
              <a:t>Agenda: </a:t>
            </a:r>
            <a:endParaRPr lang="en-US" sz="4100" dirty="0"/>
          </a:p>
        </p:txBody>
      </p:sp>
      <p:sp>
        <p:nvSpPr>
          <p:cNvPr id="3" name="Shape 1"/>
          <p:cNvSpPr/>
          <p:nvPr/>
        </p:nvSpPr>
        <p:spPr>
          <a:xfrm>
            <a:off x="735925" y="1655683"/>
            <a:ext cx="473035" cy="473035"/>
          </a:xfrm>
          <a:prstGeom prst="roundRect">
            <a:avLst>
              <a:gd name="adj" fmla="val 6668"/>
            </a:avLst>
          </a:prstGeom>
          <a:solidFill>
            <a:srgbClr val="F0EDE6"/>
          </a:solidFill>
        </p:spPr>
      </p:sp>
      <p:sp>
        <p:nvSpPr>
          <p:cNvPr id="4" name="Text 2"/>
          <p:cNvSpPr/>
          <p:nvPr/>
        </p:nvSpPr>
        <p:spPr>
          <a:xfrm>
            <a:off x="814685" y="1695033"/>
            <a:ext cx="315397" cy="394216"/>
          </a:xfrm>
          <a:prstGeom prst="rect">
            <a:avLst/>
          </a:prstGeom>
          <a:noFill/>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1</a:t>
            </a:r>
            <a:endParaRPr lang="en-US" sz="2450" dirty="0"/>
          </a:p>
        </p:txBody>
      </p:sp>
      <p:sp>
        <p:nvSpPr>
          <p:cNvPr id="5" name="Text 3"/>
          <p:cNvSpPr/>
          <p:nvPr/>
        </p:nvSpPr>
        <p:spPr>
          <a:xfrm>
            <a:off x="1419225" y="1727954"/>
            <a:ext cx="2869525" cy="328613"/>
          </a:xfrm>
          <a:prstGeom prst="rect">
            <a:avLst/>
          </a:prstGeom>
          <a:noFill/>
        </p:spPr>
        <p:txBody>
          <a:bodyPr wrap="none" lIns="0" tIns="0" rIns="0" bIns="0" rtlCol="0" anchor="t"/>
          <a:lstStyle/>
          <a:p>
            <a:pPr marL="0" indent="0" algn="l">
              <a:lnSpc>
                <a:spcPts val="2550"/>
              </a:lnSpc>
              <a:buNone/>
            </a:pPr>
            <a:r>
              <a:rPr lang="en-US" sz="2050" dirty="0">
                <a:solidFill>
                  <a:srgbClr val="2C2821"/>
                </a:solidFill>
                <a:latin typeface="Alice" pitchFamily="34" charset="0"/>
                <a:ea typeface="Alice" pitchFamily="34" charset="-122"/>
                <a:cs typeface="Alice" pitchFamily="34" charset="-120"/>
              </a:rPr>
              <a:t>Abstract &amp; Introduction</a:t>
            </a:r>
            <a:endParaRPr lang="en-US" sz="2050" dirty="0"/>
          </a:p>
        </p:txBody>
      </p:sp>
      <p:sp>
        <p:nvSpPr>
          <p:cNvPr id="6" name="Text 4"/>
          <p:cNvSpPr/>
          <p:nvPr/>
        </p:nvSpPr>
        <p:spPr>
          <a:xfrm>
            <a:off x="1419225" y="2182654"/>
            <a:ext cx="12475250" cy="336352"/>
          </a:xfrm>
          <a:prstGeom prst="rect">
            <a:avLst/>
          </a:prstGeom>
          <a:noFill/>
        </p:spPr>
        <p:txBody>
          <a:bodyPr wrap="none" lIns="0" tIns="0" rIns="0" bIns="0" rtlCol="0" anchor="t"/>
          <a:lstStyle/>
          <a:p>
            <a:pPr marL="0" indent="0" algn="l">
              <a:lnSpc>
                <a:spcPts val="2600"/>
              </a:lnSpc>
              <a:buNone/>
            </a:pPr>
            <a:r>
              <a:rPr lang="en-US" sz="1650" dirty="0">
                <a:solidFill>
                  <a:srgbClr val="2C2821"/>
                </a:solidFill>
                <a:latin typeface="Lora" pitchFamily="34" charset="0"/>
                <a:ea typeface="Lora" pitchFamily="34" charset="-122"/>
                <a:cs typeface="Lora" pitchFamily="34" charset="-120"/>
              </a:rPr>
              <a:t>Setting the stage with an overview and context.</a:t>
            </a:r>
            <a:endParaRPr lang="en-US" sz="1650" dirty="0"/>
          </a:p>
        </p:txBody>
      </p:sp>
      <p:sp>
        <p:nvSpPr>
          <p:cNvPr id="7" name="Shape 5"/>
          <p:cNvSpPr/>
          <p:nvPr/>
        </p:nvSpPr>
        <p:spPr>
          <a:xfrm>
            <a:off x="735925" y="2939534"/>
            <a:ext cx="473035" cy="473035"/>
          </a:xfrm>
          <a:prstGeom prst="roundRect">
            <a:avLst>
              <a:gd name="adj" fmla="val 6668"/>
            </a:avLst>
          </a:prstGeom>
          <a:solidFill>
            <a:srgbClr val="F0EDE6"/>
          </a:solidFill>
        </p:spPr>
      </p:sp>
      <p:sp>
        <p:nvSpPr>
          <p:cNvPr id="8" name="Text 6"/>
          <p:cNvSpPr/>
          <p:nvPr/>
        </p:nvSpPr>
        <p:spPr>
          <a:xfrm>
            <a:off x="814685" y="2978884"/>
            <a:ext cx="315397" cy="394216"/>
          </a:xfrm>
          <a:prstGeom prst="rect">
            <a:avLst/>
          </a:prstGeom>
          <a:noFill/>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2</a:t>
            </a:r>
            <a:endParaRPr lang="en-US" sz="2450" dirty="0"/>
          </a:p>
        </p:txBody>
      </p:sp>
      <p:sp>
        <p:nvSpPr>
          <p:cNvPr id="9" name="Text 7"/>
          <p:cNvSpPr/>
          <p:nvPr/>
        </p:nvSpPr>
        <p:spPr>
          <a:xfrm>
            <a:off x="1419225" y="3011805"/>
            <a:ext cx="4606409" cy="328613"/>
          </a:xfrm>
          <a:prstGeom prst="rect">
            <a:avLst/>
          </a:prstGeom>
          <a:noFill/>
        </p:spPr>
        <p:txBody>
          <a:bodyPr wrap="none" lIns="0" tIns="0" rIns="0" bIns="0" rtlCol="0" anchor="t"/>
          <a:lstStyle/>
          <a:p>
            <a:pPr marL="0" indent="0" algn="l">
              <a:lnSpc>
                <a:spcPts val="2550"/>
              </a:lnSpc>
              <a:buNone/>
            </a:pPr>
            <a:r>
              <a:rPr lang="en-US" sz="2050" dirty="0">
                <a:solidFill>
                  <a:srgbClr val="2C2821"/>
                </a:solidFill>
                <a:latin typeface="Alice" pitchFamily="34" charset="0"/>
                <a:ea typeface="Alice" pitchFamily="34" charset="-122"/>
                <a:cs typeface="Alice" pitchFamily="34" charset="-120"/>
              </a:rPr>
              <a:t>Company Profile &amp; Problem Statement</a:t>
            </a:r>
            <a:endParaRPr lang="en-US" sz="2050" dirty="0"/>
          </a:p>
        </p:txBody>
      </p:sp>
      <p:sp>
        <p:nvSpPr>
          <p:cNvPr id="10" name="Text 8"/>
          <p:cNvSpPr/>
          <p:nvPr/>
        </p:nvSpPr>
        <p:spPr>
          <a:xfrm>
            <a:off x="1419225" y="3466505"/>
            <a:ext cx="12475250" cy="336352"/>
          </a:xfrm>
          <a:prstGeom prst="rect">
            <a:avLst/>
          </a:prstGeom>
          <a:noFill/>
        </p:spPr>
        <p:txBody>
          <a:bodyPr wrap="none" lIns="0" tIns="0" rIns="0" bIns="0" rtlCol="0" anchor="t"/>
          <a:lstStyle/>
          <a:p>
            <a:pPr marL="0" indent="0" algn="l">
              <a:lnSpc>
                <a:spcPts val="2600"/>
              </a:lnSpc>
              <a:buNone/>
            </a:pPr>
            <a:r>
              <a:rPr lang="en-US" sz="1650" dirty="0">
                <a:solidFill>
                  <a:srgbClr val="2C2821"/>
                </a:solidFill>
                <a:latin typeface="Lora" pitchFamily="34" charset="0"/>
                <a:ea typeface="Lora" pitchFamily="34" charset="-122"/>
                <a:cs typeface="Lora" pitchFamily="34" charset="-120"/>
              </a:rPr>
              <a:t>Understanding the driving force and the challenge at hand.</a:t>
            </a:r>
            <a:endParaRPr lang="en-US" sz="1650" dirty="0"/>
          </a:p>
        </p:txBody>
      </p:sp>
      <p:sp>
        <p:nvSpPr>
          <p:cNvPr id="11" name="Shape 9"/>
          <p:cNvSpPr/>
          <p:nvPr/>
        </p:nvSpPr>
        <p:spPr>
          <a:xfrm>
            <a:off x="735925" y="4223385"/>
            <a:ext cx="473035" cy="473035"/>
          </a:xfrm>
          <a:prstGeom prst="roundRect">
            <a:avLst>
              <a:gd name="adj" fmla="val 6668"/>
            </a:avLst>
          </a:prstGeom>
          <a:solidFill>
            <a:srgbClr val="F0EDE6"/>
          </a:solidFill>
        </p:spPr>
      </p:sp>
      <p:sp>
        <p:nvSpPr>
          <p:cNvPr id="12" name="Text 10"/>
          <p:cNvSpPr/>
          <p:nvPr/>
        </p:nvSpPr>
        <p:spPr>
          <a:xfrm>
            <a:off x="814685" y="4262735"/>
            <a:ext cx="315397" cy="394216"/>
          </a:xfrm>
          <a:prstGeom prst="rect">
            <a:avLst/>
          </a:prstGeom>
          <a:noFill/>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3</a:t>
            </a:r>
            <a:endParaRPr lang="en-US" sz="2450" dirty="0"/>
          </a:p>
        </p:txBody>
      </p:sp>
      <p:sp>
        <p:nvSpPr>
          <p:cNvPr id="13" name="Text 11"/>
          <p:cNvSpPr/>
          <p:nvPr/>
        </p:nvSpPr>
        <p:spPr>
          <a:xfrm>
            <a:off x="1419225" y="4295656"/>
            <a:ext cx="2628424" cy="328613"/>
          </a:xfrm>
          <a:prstGeom prst="rect">
            <a:avLst/>
          </a:prstGeom>
          <a:noFill/>
        </p:spPr>
        <p:txBody>
          <a:bodyPr wrap="none" lIns="0" tIns="0" rIns="0" bIns="0" rtlCol="0" anchor="t"/>
          <a:lstStyle/>
          <a:p>
            <a:pPr marL="0" indent="0" algn="l">
              <a:lnSpc>
                <a:spcPts val="2550"/>
              </a:lnSpc>
              <a:buNone/>
            </a:pPr>
            <a:r>
              <a:rPr lang="en-US" sz="2050" dirty="0">
                <a:solidFill>
                  <a:srgbClr val="2C2821"/>
                </a:solidFill>
                <a:latin typeface="Alice" pitchFamily="34" charset="0"/>
                <a:ea typeface="Alice" pitchFamily="34" charset="-122"/>
                <a:cs typeface="Alice" pitchFamily="34" charset="-120"/>
              </a:rPr>
              <a:t>Objective &amp; Dataset</a:t>
            </a:r>
            <a:endParaRPr lang="en-US" sz="2050" dirty="0"/>
          </a:p>
        </p:txBody>
      </p:sp>
      <p:sp>
        <p:nvSpPr>
          <p:cNvPr id="14" name="Text 12"/>
          <p:cNvSpPr/>
          <p:nvPr/>
        </p:nvSpPr>
        <p:spPr>
          <a:xfrm>
            <a:off x="1419225" y="4750356"/>
            <a:ext cx="12475250" cy="336352"/>
          </a:xfrm>
          <a:prstGeom prst="rect">
            <a:avLst/>
          </a:prstGeom>
          <a:noFill/>
        </p:spPr>
        <p:txBody>
          <a:bodyPr wrap="none" lIns="0" tIns="0" rIns="0" bIns="0" rtlCol="0" anchor="t"/>
          <a:lstStyle/>
          <a:p>
            <a:pPr marL="0" indent="0" algn="l">
              <a:lnSpc>
                <a:spcPts val="2600"/>
              </a:lnSpc>
              <a:buNone/>
            </a:pPr>
            <a:r>
              <a:rPr lang="en-US" sz="1650" dirty="0">
                <a:solidFill>
                  <a:srgbClr val="2C2821"/>
                </a:solidFill>
                <a:latin typeface="Lora" pitchFamily="34" charset="0"/>
                <a:ea typeface="Lora" pitchFamily="34" charset="-122"/>
                <a:cs typeface="Lora" pitchFamily="34" charset="-120"/>
              </a:rPr>
              <a:t>Defining our goals and the data we'll use.</a:t>
            </a:r>
            <a:endParaRPr lang="en-US" sz="1650" dirty="0"/>
          </a:p>
        </p:txBody>
      </p:sp>
      <p:sp>
        <p:nvSpPr>
          <p:cNvPr id="15" name="Shape 13"/>
          <p:cNvSpPr/>
          <p:nvPr/>
        </p:nvSpPr>
        <p:spPr>
          <a:xfrm>
            <a:off x="735925" y="5507236"/>
            <a:ext cx="473035" cy="473035"/>
          </a:xfrm>
          <a:prstGeom prst="roundRect">
            <a:avLst>
              <a:gd name="adj" fmla="val 6668"/>
            </a:avLst>
          </a:prstGeom>
          <a:solidFill>
            <a:srgbClr val="F0EDE6"/>
          </a:solidFill>
        </p:spPr>
      </p:sp>
      <p:sp>
        <p:nvSpPr>
          <p:cNvPr id="16" name="Text 14"/>
          <p:cNvSpPr/>
          <p:nvPr/>
        </p:nvSpPr>
        <p:spPr>
          <a:xfrm>
            <a:off x="814685" y="5546586"/>
            <a:ext cx="315397" cy="394216"/>
          </a:xfrm>
          <a:prstGeom prst="rect">
            <a:avLst/>
          </a:prstGeom>
          <a:noFill/>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4</a:t>
            </a:r>
            <a:endParaRPr lang="en-US" sz="2450" dirty="0"/>
          </a:p>
        </p:txBody>
      </p:sp>
      <p:sp>
        <p:nvSpPr>
          <p:cNvPr id="17" name="Text 15"/>
          <p:cNvSpPr/>
          <p:nvPr/>
        </p:nvSpPr>
        <p:spPr>
          <a:xfrm>
            <a:off x="1419225" y="5579507"/>
            <a:ext cx="3319105" cy="328613"/>
          </a:xfrm>
          <a:prstGeom prst="rect">
            <a:avLst/>
          </a:prstGeom>
          <a:noFill/>
        </p:spPr>
        <p:txBody>
          <a:bodyPr wrap="none" lIns="0" tIns="0" rIns="0" bIns="0" rtlCol="0" anchor="t"/>
          <a:lstStyle/>
          <a:p>
            <a:pPr marL="0" indent="0" algn="l">
              <a:lnSpc>
                <a:spcPts val="2550"/>
              </a:lnSpc>
              <a:buNone/>
            </a:pPr>
            <a:r>
              <a:rPr lang="en-US" sz="2050" dirty="0">
                <a:solidFill>
                  <a:srgbClr val="2C2821"/>
                </a:solidFill>
                <a:latin typeface="Alice" pitchFamily="34" charset="0"/>
                <a:ea typeface="Alice" pitchFamily="34" charset="-122"/>
                <a:cs typeface="Alice" pitchFamily="34" charset="-120"/>
              </a:rPr>
              <a:t>Libraries &amp; Implementation</a:t>
            </a:r>
            <a:endParaRPr lang="en-US" sz="2050" dirty="0"/>
          </a:p>
        </p:txBody>
      </p:sp>
      <p:sp>
        <p:nvSpPr>
          <p:cNvPr id="18" name="Text 16"/>
          <p:cNvSpPr/>
          <p:nvPr/>
        </p:nvSpPr>
        <p:spPr>
          <a:xfrm>
            <a:off x="1419225" y="6034207"/>
            <a:ext cx="12475250" cy="336352"/>
          </a:xfrm>
          <a:prstGeom prst="rect">
            <a:avLst/>
          </a:prstGeom>
          <a:noFill/>
        </p:spPr>
        <p:txBody>
          <a:bodyPr wrap="none" lIns="0" tIns="0" rIns="0" bIns="0" rtlCol="0" anchor="t"/>
          <a:lstStyle/>
          <a:p>
            <a:pPr marL="0" indent="0" algn="l">
              <a:lnSpc>
                <a:spcPts val="2600"/>
              </a:lnSpc>
              <a:buNone/>
            </a:pPr>
            <a:r>
              <a:rPr lang="en-US" sz="1650" dirty="0">
                <a:solidFill>
                  <a:srgbClr val="2C2821"/>
                </a:solidFill>
                <a:latin typeface="Lora" pitchFamily="34" charset="0"/>
                <a:ea typeface="Lora" pitchFamily="34" charset="-122"/>
                <a:cs typeface="Lora" pitchFamily="34" charset="-120"/>
              </a:rPr>
              <a:t>Exploring the tools and the technical approach.</a:t>
            </a:r>
            <a:endParaRPr lang="en-US" sz="1650" dirty="0"/>
          </a:p>
        </p:txBody>
      </p:sp>
      <p:sp>
        <p:nvSpPr>
          <p:cNvPr id="19" name="Shape 17"/>
          <p:cNvSpPr/>
          <p:nvPr/>
        </p:nvSpPr>
        <p:spPr>
          <a:xfrm>
            <a:off x="735925" y="6791087"/>
            <a:ext cx="473035" cy="473035"/>
          </a:xfrm>
          <a:prstGeom prst="roundRect">
            <a:avLst>
              <a:gd name="adj" fmla="val 6668"/>
            </a:avLst>
          </a:prstGeom>
          <a:solidFill>
            <a:srgbClr val="F0EDE6"/>
          </a:solidFill>
        </p:spPr>
      </p:sp>
      <p:sp>
        <p:nvSpPr>
          <p:cNvPr id="20" name="Text 18"/>
          <p:cNvSpPr/>
          <p:nvPr/>
        </p:nvSpPr>
        <p:spPr>
          <a:xfrm>
            <a:off x="814685" y="6830437"/>
            <a:ext cx="315397" cy="394216"/>
          </a:xfrm>
          <a:prstGeom prst="rect">
            <a:avLst/>
          </a:prstGeom>
          <a:noFill/>
        </p:spPr>
        <p:txBody>
          <a:bodyPr wrap="none" lIns="0" tIns="0" rIns="0" bIns="0" rtlCol="0" anchor="t"/>
          <a:lstStyle/>
          <a:p>
            <a:pPr marL="0" indent="0" algn="ctr">
              <a:lnSpc>
                <a:spcPts val="2450"/>
              </a:lnSpc>
              <a:buNone/>
            </a:pPr>
            <a:r>
              <a:rPr lang="en-US" sz="2450" dirty="0">
                <a:solidFill>
                  <a:srgbClr val="2C2821"/>
                </a:solidFill>
                <a:latin typeface="Alice" pitchFamily="34" charset="0"/>
                <a:ea typeface="Alice" pitchFamily="34" charset="-122"/>
                <a:cs typeface="Alice" pitchFamily="34" charset="-120"/>
              </a:rPr>
              <a:t>5</a:t>
            </a:r>
            <a:endParaRPr lang="en-US" sz="2450" dirty="0"/>
          </a:p>
        </p:txBody>
      </p:sp>
      <p:sp>
        <p:nvSpPr>
          <p:cNvPr id="21" name="Text 19"/>
          <p:cNvSpPr/>
          <p:nvPr/>
        </p:nvSpPr>
        <p:spPr>
          <a:xfrm>
            <a:off x="1419225" y="6863358"/>
            <a:ext cx="2628424" cy="328613"/>
          </a:xfrm>
          <a:prstGeom prst="rect">
            <a:avLst/>
          </a:prstGeom>
          <a:noFill/>
        </p:spPr>
        <p:txBody>
          <a:bodyPr wrap="none" lIns="0" tIns="0" rIns="0" bIns="0" rtlCol="0" anchor="t"/>
          <a:lstStyle/>
          <a:p>
            <a:pPr marL="0" indent="0" algn="l">
              <a:lnSpc>
                <a:spcPts val="2550"/>
              </a:lnSpc>
              <a:buNone/>
            </a:pPr>
            <a:r>
              <a:rPr lang="en-US" sz="2050" dirty="0">
                <a:solidFill>
                  <a:srgbClr val="2C2821"/>
                </a:solidFill>
                <a:latin typeface="Alice" pitchFamily="34" charset="0"/>
                <a:ea typeface="Alice" pitchFamily="34" charset="-122"/>
                <a:cs typeface="Alice" pitchFamily="34" charset="-120"/>
              </a:rPr>
              <a:t>Conclusion</a:t>
            </a:r>
            <a:endParaRPr lang="en-US" sz="2050" dirty="0"/>
          </a:p>
        </p:txBody>
      </p:sp>
      <p:sp>
        <p:nvSpPr>
          <p:cNvPr id="22" name="Text 20"/>
          <p:cNvSpPr/>
          <p:nvPr/>
        </p:nvSpPr>
        <p:spPr>
          <a:xfrm>
            <a:off x="1419225" y="7318058"/>
            <a:ext cx="12475250" cy="336352"/>
          </a:xfrm>
          <a:prstGeom prst="rect">
            <a:avLst/>
          </a:prstGeom>
          <a:noFill/>
        </p:spPr>
        <p:txBody>
          <a:bodyPr wrap="none" lIns="0" tIns="0" rIns="0" bIns="0" rtlCol="0" anchor="t"/>
          <a:lstStyle/>
          <a:p>
            <a:pPr marL="0" indent="0" algn="l">
              <a:lnSpc>
                <a:spcPts val="2600"/>
              </a:lnSpc>
              <a:buNone/>
            </a:pPr>
            <a:r>
              <a:rPr lang="en-US" sz="1650" dirty="0">
                <a:solidFill>
                  <a:srgbClr val="2C2821"/>
                </a:solidFill>
                <a:latin typeface="Lora" pitchFamily="34" charset="0"/>
                <a:ea typeface="Lora" pitchFamily="34" charset="-122"/>
                <a:cs typeface="Lora" pitchFamily="34" charset="-120"/>
              </a:rPr>
              <a:t>Summarising our findings and future implications.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3073" y="782598"/>
            <a:ext cx="5522357" cy="690205"/>
          </a:xfrm>
          <a:prstGeom prst="rect">
            <a:avLst/>
          </a:prstGeom>
          <a:noFill/>
        </p:spPr>
        <p:txBody>
          <a:bodyPr wrap="none" lIns="0" tIns="0" rIns="0" bIns="0" rtlCol="0" anchor="t"/>
          <a:lstStyle/>
          <a:p>
            <a:pPr marL="0" indent="0" algn="l">
              <a:lnSpc>
                <a:spcPts val="5400"/>
              </a:lnSpc>
              <a:buNone/>
            </a:pPr>
            <a:r>
              <a:rPr lang="en-US" sz="4300" b="1" dirty="0">
                <a:solidFill>
                  <a:srgbClr val="233E32"/>
                </a:solidFill>
                <a:latin typeface="Alice" pitchFamily="34" charset="0"/>
                <a:ea typeface="Alice" pitchFamily="34" charset="-122"/>
                <a:cs typeface="Alice" pitchFamily="34" charset="-120"/>
              </a:rPr>
              <a:t>Abstract:</a:t>
            </a:r>
            <a:endParaRPr lang="en-US" sz="4300" dirty="0"/>
          </a:p>
        </p:txBody>
      </p:sp>
      <p:sp>
        <p:nvSpPr>
          <p:cNvPr id="3" name="Text 1"/>
          <p:cNvSpPr/>
          <p:nvPr/>
        </p:nvSpPr>
        <p:spPr>
          <a:xfrm>
            <a:off x="773073" y="1804035"/>
            <a:ext cx="13084254" cy="1766888"/>
          </a:xfrm>
          <a:prstGeom prst="rect">
            <a:avLst/>
          </a:prstGeom>
          <a:noFill/>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This project focuses on building a predictive system using machine learning techniques to detect the risk of heart disease based on patient data. Heart disease is a major health concern, and early diagnosis can save lives. By analyzing a dataset containing clinical attributes such as age, blood pressure, cholesterol, and heart rate, we implemented supervised machine learning algorithms like Logistic Regression, K-Nearest Neighbors (KNN), and Support Vector Machine (SVM). The project includes steps such as data preprocessing, model training, and evaluation to ensure reliable predictions.</a:t>
            </a:r>
            <a:endParaRPr lang="en-US" sz="1700" dirty="0"/>
          </a:p>
        </p:txBody>
      </p:sp>
      <p:sp>
        <p:nvSpPr>
          <p:cNvPr id="4" name="Text 2"/>
          <p:cNvSpPr/>
          <p:nvPr/>
        </p:nvSpPr>
        <p:spPr>
          <a:xfrm>
            <a:off x="773073" y="3819406"/>
            <a:ext cx="13084254" cy="1413510"/>
          </a:xfrm>
          <a:prstGeom prst="rect">
            <a:avLst/>
          </a:prstGeom>
          <a:noFill/>
        </p:spPr>
        <p:txBody>
          <a:bodyPr wrap="square" lIns="0" tIns="0" rIns="0" bIns="0" rtlCol="0" anchor="t"/>
          <a:lstStyle/>
          <a:p>
            <a:pPr marL="0" indent="0" algn="l">
              <a:lnSpc>
                <a:spcPts val="2750"/>
              </a:lnSpc>
              <a:buNone/>
            </a:pPr>
            <a:r>
              <a:rPr lang="en-US" sz="1700" dirty="0">
                <a:solidFill>
                  <a:srgbClr val="2C2821"/>
                </a:solidFill>
                <a:latin typeface="Lora" pitchFamily="34" charset="0"/>
                <a:ea typeface="Lora" pitchFamily="34" charset="-122"/>
                <a:cs typeface="Lora" pitchFamily="34" charset="-120"/>
              </a:rPr>
              <a:t>The second part of the project evaluates and compares the performance of these algorithms using key metrics like accuracy, precision, recall, and F1-score. Based on these results, the most effective model for heart disease prediction is identified. This study demonstrates how machine learning can support doctors in making early, data-driven decisions and highlights the potential for integrating AI in real-world healthcare systems to improve diagnostic efficiency and patient care.</a:t>
            </a:r>
            <a:endParaRPr lang="en-US" sz="1700" dirty="0"/>
          </a:p>
        </p:txBody>
      </p:sp>
      <p:sp>
        <p:nvSpPr>
          <p:cNvPr id="5" name="Text 3"/>
          <p:cNvSpPr/>
          <p:nvPr/>
        </p:nvSpPr>
        <p:spPr>
          <a:xfrm>
            <a:off x="773073" y="5564148"/>
            <a:ext cx="3313390" cy="414099"/>
          </a:xfrm>
          <a:prstGeom prst="rect">
            <a:avLst/>
          </a:prstGeom>
          <a:noFill/>
        </p:spPr>
        <p:txBody>
          <a:bodyPr wrap="none" lIns="0" tIns="0" rIns="0" bIns="0" rtlCol="0" anchor="t"/>
          <a:lstStyle/>
          <a:p>
            <a:pPr marL="0" indent="0" algn="l">
              <a:lnSpc>
                <a:spcPts val="3250"/>
              </a:lnSpc>
              <a:buNone/>
            </a:pPr>
            <a:r>
              <a:rPr lang="en-US" sz="2600" dirty="0">
                <a:solidFill>
                  <a:srgbClr val="233E32"/>
                </a:solidFill>
                <a:latin typeface="Alice" pitchFamily="34" charset="0"/>
                <a:ea typeface="Alice" pitchFamily="34" charset="-122"/>
                <a:cs typeface="Alice" pitchFamily="34" charset="-120"/>
              </a:rPr>
              <a:t>paragraph describes:</a:t>
            </a:r>
            <a:endParaRPr lang="en-US" sz="2600" dirty="0"/>
          </a:p>
        </p:txBody>
      </p:sp>
      <p:sp>
        <p:nvSpPr>
          <p:cNvPr id="6" name="Text 4"/>
          <p:cNvSpPr/>
          <p:nvPr/>
        </p:nvSpPr>
        <p:spPr>
          <a:xfrm>
            <a:off x="773073" y="6309479"/>
            <a:ext cx="13084254" cy="706755"/>
          </a:xfrm>
          <a:prstGeom prst="rect">
            <a:avLst/>
          </a:prstGeom>
          <a:noFill/>
        </p:spPr>
        <p:txBody>
          <a:bodyPr wrap="square" lIns="0" tIns="0" rIns="0" bIns="0" rtlCol="0" anchor="t"/>
          <a:lstStyle/>
          <a:p>
            <a:pPr marL="0" indent="0" algn="l">
              <a:lnSpc>
                <a:spcPts val="2750"/>
              </a:lnSpc>
              <a:buSzPct val="100000"/>
              <a:buNone/>
            </a:pPr>
            <a:r>
              <a:rPr lang="en-US" sz="1700" b="1" dirty="0">
                <a:solidFill>
                  <a:srgbClr val="2C2821"/>
                </a:solidFill>
                <a:latin typeface="Lora" pitchFamily="34" charset="0"/>
                <a:ea typeface="Lora" pitchFamily="34" charset="-122"/>
                <a:cs typeface="Lora" pitchFamily="34" charset="-120"/>
              </a:rPr>
              <a:t>Paragraph 1</a:t>
            </a:r>
            <a:r>
              <a:rPr lang="en-US" sz="1700" dirty="0">
                <a:solidFill>
                  <a:srgbClr val="2C2821"/>
                </a:solidFill>
                <a:latin typeface="Lora" pitchFamily="34" charset="0"/>
                <a:ea typeface="Lora" pitchFamily="34" charset="-122"/>
                <a:cs typeface="Lora" pitchFamily="34" charset="-120"/>
              </a:rPr>
              <a:t>: Introduces the project, its purpose (early heart disease prediction), the dataset used, and the ML models applied.</a:t>
            </a:r>
            <a:endParaRPr lang="en-US" sz="1700" dirty="0"/>
          </a:p>
        </p:txBody>
      </p:sp>
      <p:sp>
        <p:nvSpPr>
          <p:cNvPr id="7" name="Text 5"/>
          <p:cNvSpPr/>
          <p:nvPr/>
        </p:nvSpPr>
        <p:spPr>
          <a:xfrm>
            <a:off x="773073" y="7093506"/>
            <a:ext cx="13084254" cy="353378"/>
          </a:xfrm>
          <a:prstGeom prst="rect">
            <a:avLst/>
          </a:prstGeom>
          <a:noFill/>
        </p:spPr>
        <p:txBody>
          <a:bodyPr wrap="none" lIns="0" tIns="0" rIns="0" bIns="0" rtlCol="0" anchor="t"/>
          <a:lstStyle/>
          <a:p>
            <a:pPr marL="0" indent="0" algn="l">
              <a:lnSpc>
                <a:spcPts val="2750"/>
              </a:lnSpc>
              <a:buSzPct val="100000"/>
              <a:buNone/>
            </a:pPr>
            <a:r>
              <a:rPr lang="en-US" sz="1700" b="1" dirty="0">
                <a:solidFill>
                  <a:srgbClr val="2C2821"/>
                </a:solidFill>
                <a:latin typeface="Lora" pitchFamily="34" charset="0"/>
                <a:ea typeface="Lora" pitchFamily="34" charset="-122"/>
                <a:cs typeface="Lora" pitchFamily="34" charset="-120"/>
              </a:rPr>
              <a:t>Paragraph 2</a:t>
            </a:r>
            <a:r>
              <a:rPr lang="en-US" sz="1700" dirty="0">
                <a:solidFill>
                  <a:srgbClr val="2C2821"/>
                </a:solidFill>
                <a:latin typeface="Lora" pitchFamily="34" charset="0"/>
                <a:ea typeface="Lora" pitchFamily="34" charset="-122"/>
                <a:cs typeface="Lora" pitchFamily="34" charset="-120"/>
              </a:rPr>
              <a:t>: Focuses on model evaluation, outcome, and the practical impact of the project in the healthcare domain.</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18304"/>
            <a:ext cx="9468564"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Introduction: The Heart of the Matter</a:t>
            </a:r>
            <a:endParaRPr lang="en-US" sz="4450" dirty="0"/>
          </a:p>
        </p:txBody>
      </p:sp>
      <p:sp>
        <p:nvSpPr>
          <p:cNvPr id="3" name="Text 1"/>
          <p:cNvSpPr/>
          <p:nvPr/>
        </p:nvSpPr>
        <p:spPr>
          <a:xfrm>
            <a:off x="793790" y="1880711"/>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Heart disease is one of the major causes of death in the world today. Predicting heart problems at an early stage can help save many lives. In this project, we use </a:t>
            </a:r>
            <a:r>
              <a:rPr lang="en-US" sz="1750" b="1" dirty="0">
                <a:solidFill>
                  <a:srgbClr val="2C2821"/>
                </a:solidFill>
                <a:latin typeface="Lora" pitchFamily="34" charset="0"/>
                <a:ea typeface="Lora" pitchFamily="34" charset="-122"/>
                <a:cs typeface="Lora" pitchFamily="34" charset="-120"/>
              </a:rPr>
              <a:t>Machine Learning (ML)</a:t>
            </a:r>
            <a:r>
              <a:rPr lang="en-US" sz="1750" dirty="0">
                <a:solidFill>
                  <a:srgbClr val="2C2821"/>
                </a:solidFill>
                <a:latin typeface="Lora" pitchFamily="34" charset="0"/>
                <a:ea typeface="Lora" pitchFamily="34" charset="-122"/>
                <a:cs typeface="Lora" pitchFamily="34" charset="-120"/>
              </a:rPr>
              <a:t>, a type of technology that allows computers to learn from data and make predictions.</a:t>
            </a:r>
            <a:endParaRPr lang="en-US" sz="1750" dirty="0"/>
          </a:p>
        </p:txBody>
      </p:sp>
      <p:sp>
        <p:nvSpPr>
          <p:cNvPr id="4" name="Text 2"/>
          <p:cNvSpPr/>
          <p:nvPr/>
        </p:nvSpPr>
        <p:spPr>
          <a:xfrm>
            <a:off x="793790" y="3224570"/>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We use patient data like </a:t>
            </a:r>
            <a:r>
              <a:rPr lang="en-US" sz="1750" b="1" dirty="0">
                <a:solidFill>
                  <a:srgbClr val="2C2821"/>
                </a:solidFill>
                <a:latin typeface="Lora" pitchFamily="34" charset="0"/>
                <a:ea typeface="Lora" pitchFamily="34" charset="-122"/>
                <a:cs typeface="Lora" pitchFamily="34" charset="-120"/>
              </a:rPr>
              <a:t>age, blood pressure, cholesterol, chest pain type</a:t>
            </a:r>
            <a:r>
              <a:rPr lang="en-US" sz="1750" dirty="0">
                <a:solidFill>
                  <a:srgbClr val="2C2821"/>
                </a:solidFill>
                <a:latin typeface="Lora" pitchFamily="34" charset="0"/>
                <a:ea typeface="Lora" pitchFamily="34" charset="-122"/>
                <a:cs typeface="Lora" pitchFamily="34" charset="-120"/>
              </a:rPr>
              <a:t>, and other health details to check if a person is at risk of heart disease. We apply different ML techniques such as </a:t>
            </a:r>
            <a:r>
              <a:rPr lang="en-US" sz="1750" b="1" dirty="0">
                <a:solidFill>
                  <a:srgbClr val="2C2821"/>
                </a:solidFill>
                <a:latin typeface="Lora" pitchFamily="34" charset="0"/>
                <a:ea typeface="Lora" pitchFamily="34" charset="-122"/>
                <a:cs typeface="Lora" pitchFamily="34" charset="-120"/>
              </a:rPr>
              <a:t>Logistic Regression, K-Nearest Neighbors (KNN), Decision Tree, Random Forest</a:t>
            </a:r>
            <a:r>
              <a:rPr lang="en-US" sz="1750" dirty="0">
                <a:solidFill>
                  <a:srgbClr val="2C2821"/>
                </a:solidFill>
                <a:latin typeface="Lora" pitchFamily="34" charset="0"/>
                <a:ea typeface="Lora" pitchFamily="34" charset="-122"/>
                <a:cs typeface="Lora" pitchFamily="34" charset="-120"/>
              </a:rPr>
              <a:t>, and </a:t>
            </a:r>
            <a:r>
              <a:rPr lang="en-US" sz="1750" b="1" dirty="0">
                <a:solidFill>
                  <a:srgbClr val="2C2821"/>
                </a:solidFill>
                <a:latin typeface="Lora" pitchFamily="34" charset="0"/>
                <a:ea typeface="Lora" pitchFamily="34" charset="-122"/>
                <a:cs typeface="Lora" pitchFamily="34" charset="-120"/>
              </a:rPr>
              <a:t>Support Vector Machine (SVM)</a:t>
            </a:r>
            <a:r>
              <a:rPr lang="en-US" sz="1750" dirty="0">
                <a:solidFill>
                  <a:srgbClr val="2C2821"/>
                </a:solidFill>
                <a:latin typeface="Lora" pitchFamily="34" charset="0"/>
                <a:ea typeface="Lora" pitchFamily="34" charset="-122"/>
                <a:cs typeface="Lora" pitchFamily="34" charset="-120"/>
              </a:rPr>
              <a:t> to build prediction models.</a:t>
            </a:r>
            <a:endParaRPr lang="en-US" sz="1750" dirty="0"/>
          </a:p>
        </p:txBody>
      </p:sp>
      <p:sp>
        <p:nvSpPr>
          <p:cNvPr id="5" name="Text 3"/>
          <p:cNvSpPr/>
          <p:nvPr/>
        </p:nvSpPr>
        <p:spPr>
          <a:xfrm>
            <a:off x="793790" y="4568428"/>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The main goal of this project is to compare how well these models work. We check their performance using accuracy and other simple methods to see which one gives the best results. This project shows how ML can help doctors and hospitals in making faster and more accurate decisions about heart health.</a:t>
            </a:r>
            <a:endParaRPr lang="en-US" sz="1750" dirty="0"/>
          </a:p>
        </p:txBody>
      </p:sp>
      <p:sp>
        <p:nvSpPr>
          <p:cNvPr id="6" name="Text 4"/>
          <p:cNvSpPr/>
          <p:nvPr/>
        </p:nvSpPr>
        <p:spPr>
          <a:xfrm>
            <a:off x="793790" y="5912287"/>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Here 3 main important points: </a:t>
            </a:r>
            <a:r>
              <a:rPr lang="en-US" sz="1750" b="1" dirty="0">
                <a:solidFill>
                  <a:srgbClr val="2C2821"/>
                </a:solidFill>
                <a:latin typeface="Lora" pitchFamily="34" charset="0"/>
                <a:ea typeface="Lora" pitchFamily="34" charset="-122"/>
                <a:cs typeface="Lora" pitchFamily="34" charset="-120"/>
              </a:rPr>
              <a:t>Early Prediction of Heart Disease Using ML</a:t>
            </a:r>
            <a:endParaRPr lang="en-US" sz="1750" dirty="0"/>
          </a:p>
        </p:txBody>
      </p:sp>
      <p:sp>
        <p:nvSpPr>
          <p:cNvPr id="7" name="Text 5"/>
          <p:cNvSpPr/>
          <p:nvPr/>
        </p:nvSpPr>
        <p:spPr>
          <a:xfrm>
            <a:off x="793790" y="6530340"/>
            <a:ext cx="13042821" cy="362903"/>
          </a:xfrm>
          <a:prstGeom prst="rect">
            <a:avLst/>
          </a:prstGeom>
          <a:noFill/>
        </p:spPr>
        <p:txBody>
          <a:bodyPr wrap="none" lIns="0" tIns="0" rIns="0" bIns="0" rtlCol="0" anchor="t"/>
          <a:lstStyle/>
          <a:p>
            <a:pPr marL="0" indent="0" algn="l">
              <a:lnSpc>
                <a:spcPts val="2850"/>
              </a:lnSpc>
              <a:buNone/>
            </a:pPr>
            <a:r>
              <a:rPr lang="en-US" sz="1750" b="1" dirty="0">
                <a:solidFill>
                  <a:srgbClr val="2C2821"/>
                </a:solidFill>
                <a:latin typeface="Lora" pitchFamily="34" charset="0"/>
                <a:ea typeface="Lora" pitchFamily="34" charset="-122"/>
                <a:cs typeface="Lora" pitchFamily="34" charset="-120"/>
              </a:rPr>
              <a:t>                                                       Use of Patient Health Data</a:t>
            </a:r>
            <a:r>
              <a:rPr lang="en-US" sz="1750" dirty="0">
                <a:solidFill>
                  <a:srgbClr val="2C2821"/>
                </a:solidFill>
                <a:latin typeface="Lora" pitchFamily="34" charset="0"/>
                <a:ea typeface="Lora" pitchFamily="34" charset="-122"/>
                <a:cs typeface="Lora" pitchFamily="34" charset="-120"/>
              </a:rPr>
              <a:t> </a:t>
            </a:r>
            <a:endParaRPr lang="en-US" sz="1750" dirty="0"/>
          </a:p>
        </p:txBody>
      </p:sp>
      <p:sp>
        <p:nvSpPr>
          <p:cNvPr id="8" name="Text 6"/>
          <p:cNvSpPr/>
          <p:nvPr/>
        </p:nvSpPr>
        <p:spPr>
          <a:xfrm>
            <a:off x="793790" y="7148393"/>
            <a:ext cx="13042821" cy="362903"/>
          </a:xfrm>
          <a:prstGeom prst="rect">
            <a:avLst/>
          </a:prstGeom>
          <a:noFill/>
        </p:spPr>
        <p:txBody>
          <a:bodyPr wrap="none" lIns="0" tIns="0" rIns="0" bIns="0" rtlCol="0" anchor="t"/>
          <a:lstStyle/>
          <a:p>
            <a:pPr marL="0" indent="0" algn="l">
              <a:lnSpc>
                <a:spcPts val="2850"/>
              </a:lnSpc>
              <a:buNone/>
            </a:pPr>
            <a:r>
              <a:rPr lang="en-US" sz="1750" b="1" dirty="0">
                <a:solidFill>
                  <a:srgbClr val="2C2821"/>
                </a:solidFill>
                <a:latin typeface="Lora" pitchFamily="34" charset="0"/>
                <a:ea typeface="Lora" pitchFamily="34" charset="-122"/>
                <a:cs typeface="Lora" pitchFamily="34" charset="-120"/>
              </a:rPr>
              <a:t>                                                       Model Comparison for Best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1403" y="592455"/>
            <a:ext cx="11671816" cy="670917"/>
          </a:xfrm>
          <a:prstGeom prst="rect">
            <a:avLst/>
          </a:prstGeom>
          <a:noFill/>
        </p:spPr>
        <p:txBody>
          <a:bodyPr wrap="none" lIns="0" tIns="0" rIns="0" bIns="0" rtlCol="0" anchor="t"/>
          <a:lstStyle/>
          <a:p>
            <a:pPr marL="0" indent="0" algn="l">
              <a:lnSpc>
                <a:spcPts val="5250"/>
              </a:lnSpc>
              <a:buNone/>
            </a:pPr>
            <a:r>
              <a:rPr lang="en-US" sz="4200" dirty="0">
                <a:solidFill>
                  <a:srgbClr val="233E32"/>
                </a:solidFill>
                <a:latin typeface="Alice" pitchFamily="34" charset="0"/>
                <a:ea typeface="Alice" pitchFamily="34" charset="-122"/>
                <a:cs typeface="Alice" pitchFamily="34" charset="-120"/>
              </a:rPr>
              <a:t>PRINSTON SMART ENGINEERS: Our Foundation</a:t>
            </a:r>
            <a:endParaRPr lang="en-US" sz="4200" dirty="0"/>
          </a:p>
        </p:txBody>
      </p:sp>
      <p:pic>
        <p:nvPicPr>
          <p:cNvPr id="3" name="Image 0" descr="preencoded.png"/>
          <p:cNvPicPr>
            <a:picLocks noChangeAspect="1"/>
          </p:cNvPicPr>
          <p:nvPr/>
        </p:nvPicPr>
        <p:blipFill>
          <a:blip r:embed="rId1"/>
          <a:stretch>
            <a:fillRect/>
          </a:stretch>
        </p:blipFill>
        <p:spPr>
          <a:xfrm>
            <a:off x="751403" y="1826776"/>
            <a:ext cx="6301978" cy="2416612"/>
          </a:xfrm>
          <a:prstGeom prst="rect">
            <a:avLst/>
          </a:prstGeom>
        </p:spPr>
      </p:pic>
      <p:sp>
        <p:nvSpPr>
          <p:cNvPr id="4" name="Text 1"/>
          <p:cNvSpPr/>
          <p:nvPr/>
        </p:nvSpPr>
        <p:spPr>
          <a:xfrm>
            <a:off x="751403" y="4484846"/>
            <a:ext cx="6301978" cy="343376"/>
          </a:xfrm>
          <a:prstGeom prst="rect">
            <a:avLst/>
          </a:prstGeom>
          <a:noFill/>
        </p:spPr>
        <p:txBody>
          <a:bodyPr wrap="none" lIns="0" tIns="0" rIns="0" bIns="0" rtlCol="0" anchor="t"/>
          <a:lstStyle/>
          <a:p>
            <a:pPr marL="0" indent="0" algn="l">
              <a:lnSpc>
                <a:spcPts val="2700"/>
              </a:lnSpc>
              <a:buNone/>
            </a:pPr>
            <a:endParaRPr lang="en-US" sz="1650" dirty="0"/>
          </a:p>
        </p:txBody>
      </p:sp>
      <p:sp>
        <p:nvSpPr>
          <p:cNvPr id="5" name="Text 2"/>
          <p:cNvSpPr/>
          <p:nvPr/>
        </p:nvSpPr>
        <p:spPr>
          <a:xfrm>
            <a:off x="7584638" y="1778437"/>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Name:</a:t>
            </a:r>
            <a:r>
              <a:rPr lang="en-US" sz="1650" dirty="0">
                <a:solidFill>
                  <a:srgbClr val="2C2821"/>
                </a:solidFill>
                <a:latin typeface="Lora" pitchFamily="34" charset="0"/>
                <a:ea typeface="Lora" pitchFamily="34" charset="-122"/>
                <a:cs typeface="Lora" pitchFamily="34" charset="-120"/>
              </a:rPr>
              <a:t> PRINSTON SMART ENGINEERS</a:t>
            </a:r>
            <a:endParaRPr lang="en-US" sz="1650" dirty="0"/>
          </a:p>
        </p:txBody>
      </p:sp>
      <p:sp>
        <p:nvSpPr>
          <p:cNvPr id="6" name="Text 3"/>
          <p:cNvSpPr/>
          <p:nvPr/>
        </p:nvSpPr>
        <p:spPr>
          <a:xfrm>
            <a:off x="7584638" y="2314932"/>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Category:</a:t>
            </a:r>
            <a:r>
              <a:rPr lang="en-US" sz="1650" dirty="0">
                <a:solidFill>
                  <a:srgbClr val="2C2821"/>
                </a:solidFill>
                <a:latin typeface="Lora" pitchFamily="34" charset="0"/>
                <a:ea typeface="Lora" pitchFamily="34" charset="-122"/>
                <a:cs typeface="Lora" pitchFamily="34" charset="-120"/>
              </a:rPr>
              <a:t> IT Software / Embedded</a:t>
            </a:r>
            <a:endParaRPr lang="en-US" sz="1650" dirty="0"/>
          </a:p>
        </p:txBody>
      </p:sp>
      <p:sp>
        <p:nvSpPr>
          <p:cNvPr id="7" name="Text 4"/>
          <p:cNvSpPr/>
          <p:nvPr/>
        </p:nvSpPr>
        <p:spPr>
          <a:xfrm>
            <a:off x="7584638" y="2851428"/>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Established:</a:t>
            </a:r>
            <a:r>
              <a:rPr lang="en-US" sz="1650" dirty="0">
                <a:solidFill>
                  <a:srgbClr val="2C2821"/>
                </a:solidFill>
                <a:latin typeface="Lora" pitchFamily="34" charset="0"/>
                <a:ea typeface="Lora" pitchFamily="34" charset="-122"/>
                <a:cs typeface="Lora" pitchFamily="34" charset="-120"/>
              </a:rPr>
              <a:t> 2004</a:t>
            </a:r>
            <a:endParaRPr lang="en-US" sz="1650" dirty="0"/>
          </a:p>
        </p:txBody>
      </p:sp>
      <p:sp>
        <p:nvSpPr>
          <p:cNvPr id="8" name="Text 5"/>
          <p:cNvSpPr/>
          <p:nvPr/>
        </p:nvSpPr>
        <p:spPr>
          <a:xfrm>
            <a:off x="7584638" y="3387923"/>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Contact:</a:t>
            </a:r>
            <a:r>
              <a:rPr lang="en-US" sz="1650" dirty="0">
                <a:solidFill>
                  <a:srgbClr val="2C2821"/>
                </a:solidFill>
                <a:latin typeface="Lora" pitchFamily="34" charset="0"/>
                <a:ea typeface="Lora" pitchFamily="34" charset="-122"/>
                <a:cs typeface="Lora" pitchFamily="34" charset="-120"/>
              </a:rPr>
              <a:t> Mrs. Farheen Farhath (Managing Director)</a:t>
            </a:r>
            <a:endParaRPr lang="en-US" sz="1650" dirty="0"/>
          </a:p>
        </p:txBody>
      </p:sp>
      <p:sp>
        <p:nvSpPr>
          <p:cNvPr id="9" name="Text 6"/>
          <p:cNvSpPr/>
          <p:nvPr/>
        </p:nvSpPr>
        <p:spPr>
          <a:xfrm>
            <a:off x="7584638" y="3924419"/>
            <a:ext cx="6301978" cy="686752"/>
          </a:xfrm>
          <a:prstGeom prst="rect">
            <a:avLst/>
          </a:prstGeom>
          <a:noFill/>
        </p:spPr>
        <p:txBody>
          <a:bodyPr wrap="squar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Address:</a:t>
            </a:r>
            <a:r>
              <a:rPr lang="en-US" sz="1650" dirty="0">
                <a:solidFill>
                  <a:srgbClr val="2C2821"/>
                </a:solidFill>
                <a:latin typeface="Lora" pitchFamily="34" charset="0"/>
                <a:ea typeface="Lora" pitchFamily="34" charset="-122"/>
                <a:cs typeface="Lora" pitchFamily="34" charset="-120"/>
              </a:rPr>
              <a:t> Vishnuvardhan Statue Rd, Vishwa Priya Nagar, Begur, Bengaluru, Karnataka, 560068</a:t>
            </a:r>
            <a:endParaRPr lang="en-US" sz="1650" dirty="0"/>
          </a:p>
        </p:txBody>
      </p:sp>
      <p:sp>
        <p:nvSpPr>
          <p:cNvPr id="10" name="Text 7"/>
          <p:cNvSpPr/>
          <p:nvPr/>
        </p:nvSpPr>
        <p:spPr>
          <a:xfrm>
            <a:off x="7584638" y="4804291"/>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Phone:</a:t>
            </a:r>
            <a:r>
              <a:rPr lang="en-US" sz="1650" dirty="0">
                <a:solidFill>
                  <a:srgbClr val="2C2821"/>
                </a:solidFill>
                <a:latin typeface="Lora" pitchFamily="34" charset="0"/>
                <a:ea typeface="Lora" pitchFamily="34" charset="-122"/>
                <a:cs typeface="Lora" pitchFamily="34" charset="-120"/>
              </a:rPr>
              <a:t> 9513106196</a:t>
            </a:r>
            <a:endParaRPr lang="en-US" sz="1650" dirty="0"/>
          </a:p>
        </p:txBody>
      </p:sp>
      <p:sp>
        <p:nvSpPr>
          <p:cNvPr id="11" name="Text 8"/>
          <p:cNvSpPr/>
          <p:nvPr/>
        </p:nvSpPr>
        <p:spPr>
          <a:xfrm>
            <a:off x="7584638" y="5340787"/>
            <a:ext cx="6301978" cy="343376"/>
          </a:xfrm>
          <a:prstGeom prst="rect">
            <a:avLst/>
          </a:prstGeom>
          <a:noFill/>
        </p:spPr>
        <p:txBody>
          <a:bodyPr wrap="non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Email:</a:t>
            </a:r>
            <a:r>
              <a:rPr lang="en-US" sz="1650" dirty="0">
                <a:solidFill>
                  <a:srgbClr val="2C2821"/>
                </a:solidFill>
                <a:latin typeface="Lora" pitchFamily="34" charset="0"/>
                <a:ea typeface="Lora" pitchFamily="34" charset="-122"/>
                <a:cs typeface="Lora" pitchFamily="34" charset="-120"/>
              </a:rPr>
              <a:t> Prinston.Smart@gmail.com</a:t>
            </a:r>
            <a:endParaRPr lang="en-US" sz="1650" dirty="0"/>
          </a:p>
        </p:txBody>
      </p:sp>
      <p:sp>
        <p:nvSpPr>
          <p:cNvPr id="12" name="Text 9"/>
          <p:cNvSpPr/>
          <p:nvPr/>
        </p:nvSpPr>
        <p:spPr>
          <a:xfrm>
            <a:off x="7584638" y="5877282"/>
            <a:ext cx="6301978" cy="686752"/>
          </a:xfrm>
          <a:prstGeom prst="rect">
            <a:avLst/>
          </a:prstGeom>
          <a:noFill/>
        </p:spPr>
        <p:txBody>
          <a:bodyPr wrap="square" lIns="0" tIns="0" rIns="0" bIns="0" rtlCol="0" anchor="t"/>
          <a:lstStyle/>
          <a:p>
            <a:pPr marL="0" indent="0" algn="l">
              <a:lnSpc>
                <a:spcPts val="2700"/>
              </a:lnSpc>
              <a:buNone/>
            </a:pPr>
            <a:r>
              <a:rPr lang="en-US" sz="1650" b="1" dirty="0">
                <a:solidFill>
                  <a:srgbClr val="2C2821"/>
                </a:solidFill>
                <a:latin typeface="Lora" pitchFamily="34" charset="0"/>
                <a:ea typeface="Lora" pitchFamily="34" charset="-122"/>
                <a:cs typeface="Lora" pitchFamily="34" charset="-120"/>
              </a:rPr>
              <a:t>Mission:</a:t>
            </a:r>
            <a:r>
              <a:rPr lang="en-US" sz="1650" dirty="0">
                <a:solidFill>
                  <a:srgbClr val="2C2821"/>
                </a:solidFill>
                <a:latin typeface="Lora" pitchFamily="34" charset="0"/>
                <a:ea typeface="Lora" pitchFamily="34" charset="-122"/>
                <a:cs typeface="Lora" pitchFamily="34" charset="-120"/>
              </a:rPr>
              <a:t> To equip students and professionals with hands-on industry-relevant skills through real-time projects.</a:t>
            </a:r>
            <a:endParaRPr lang="en-US" sz="1650" dirty="0"/>
          </a:p>
        </p:txBody>
      </p:sp>
      <p:sp>
        <p:nvSpPr>
          <p:cNvPr id="13" name="Text 10"/>
          <p:cNvSpPr/>
          <p:nvPr/>
        </p:nvSpPr>
        <p:spPr>
          <a:xfrm>
            <a:off x="7584638" y="6757154"/>
            <a:ext cx="6301978" cy="686752"/>
          </a:xfrm>
          <a:prstGeom prst="rect">
            <a:avLst/>
          </a:prstGeom>
          <a:noFill/>
        </p:spPr>
        <p:txBody>
          <a:bodyPr wrap="square" lIns="0" tIns="0" rIns="0" bIns="0" rtlCol="0" anchor="t"/>
          <a:lstStyle/>
          <a:p>
            <a:pPr marL="0" indent="0" algn="l">
              <a:lnSpc>
                <a:spcPts val="2700"/>
              </a:lnSpc>
              <a:buNone/>
            </a:pP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243614"/>
            <a:ext cx="11475601"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Problem Statement: The Predictive Challenge</a:t>
            </a:r>
            <a:endParaRPr lang="en-US" sz="4450" dirty="0"/>
          </a:p>
        </p:txBody>
      </p:sp>
      <p:sp>
        <p:nvSpPr>
          <p:cNvPr id="3" name="Text 1"/>
          <p:cNvSpPr/>
          <p:nvPr/>
        </p:nvSpPr>
        <p:spPr>
          <a:xfrm>
            <a:off x="1133951" y="3661172"/>
            <a:ext cx="12702659" cy="1088708"/>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Heart disease remains a leading cause of death globally. However, early symptoms are often overlooked or misdiagnosed due to the absence of accurate and accessible diagnostic tools. There is a growing need for a reliable system that can predict the risk of heart disease at an early stage using patient health data.</a:t>
            </a:r>
            <a:endParaRPr lang="en-US" sz="1750" dirty="0"/>
          </a:p>
        </p:txBody>
      </p:sp>
      <p:sp>
        <p:nvSpPr>
          <p:cNvPr id="4" name="Text 2"/>
          <p:cNvSpPr/>
          <p:nvPr/>
        </p:nvSpPr>
        <p:spPr>
          <a:xfrm>
            <a:off x="1133951" y="5005030"/>
            <a:ext cx="12702659" cy="725805"/>
          </a:xfrm>
          <a:prstGeom prst="rect">
            <a:avLst/>
          </a:prstGeom>
          <a:noFill/>
        </p:spPr>
        <p:txBody>
          <a:bodyPr wrap="squar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Developing a robust and reliable ML model that can sift through complex health indicators is essential to improve patient care and potentially save lives by identifying at-risk individuals sooner.</a:t>
            </a:r>
            <a:endParaRPr lang="en-US" sz="1750" dirty="0"/>
          </a:p>
        </p:txBody>
      </p:sp>
      <p:sp>
        <p:nvSpPr>
          <p:cNvPr id="5" name="Shape 3"/>
          <p:cNvSpPr/>
          <p:nvPr/>
        </p:nvSpPr>
        <p:spPr>
          <a:xfrm>
            <a:off x="793790" y="3406021"/>
            <a:ext cx="30480" cy="2579965"/>
          </a:xfrm>
          <a:prstGeom prst="rect">
            <a:avLst/>
          </a:prstGeom>
          <a:solidFill>
            <a:srgbClr val="1B5F39"/>
          </a:solid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07012"/>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Data processing</a:t>
            </a:r>
            <a:endParaRPr lang="en-US" sz="4450" dirty="0"/>
          </a:p>
        </p:txBody>
      </p:sp>
      <p:sp>
        <p:nvSpPr>
          <p:cNvPr id="3" name="Text 1"/>
          <p:cNvSpPr/>
          <p:nvPr/>
        </p:nvSpPr>
        <p:spPr>
          <a:xfrm>
            <a:off x="793790" y="2969419"/>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1.Data Collection</a:t>
            </a:r>
            <a:endParaRPr lang="en-US" sz="1750" dirty="0"/>
          </a:p>
        </p:txBody>
      </p:sp>
      <p:sp>
        <p:nvSpPr>
          <p:cNvPr id="4" name="Text 2"/>
          <p:cNvSpPr/>
          <p:nvPr/>
        </p:nvSpPr>
        <p:spPr>
          <a:xfrm>
            <a:off x="793790" y="3587472"/>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2.Handling Missing Values</a:t>
            </a:r>
            <a:endParaRPr lang="en-US" sz="1750" dirty="0"/>
          </a:p>
        </p:txBody>
      </p:sp>
      <p:sp>
        <p:nvSpPr>
          <p:cNvPr id="5" name="Text 3"/>
          <p:cNvSpPr/>
          <p:nvPr/>
        </p:nvSpPr>
        <p:spPr>
          <a:xfrm>
            <a:off x="793790" y="4205526"/>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3.Label Encoding / One-Hot Encoding</a:t>
            </a:r>
            <a:endParaRPr lang="en-US" sz="1750" dirty="0"/>
          </a:p>
        </p:txBody>
      </p:sp>
      <p:sp>
        <p:nvSpPr>
          <p:cNvPr id="6" name="Text 4"/>
          <p:cNvSpPr/>
          <p:nvPr/>
        </p:nvSpPr>
        <p:spPr>
          <a:xfrm>
            <a:off x="793790" y="4823579"/>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4.Feature Scaling (Normalization)</a:t>
            </a:r>
            <a:endParaRPr lang="en-US" sz="1750" dirty="0"/>
          </a:p>
        </p:txBody>
      </p:sp>
      <p:sp>
        <p:nvSpPr>
          <p:cNvPr id="7" name="Text 5"/>
          <p:cNvSpPr/>
          <p:nvPr/>
        </p:nvSpPr>
        <p:spPr>
          <a:xfrm>
            <a:off x="793790" y="5441633"/>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5.Splitting the Dataset</a:t>
            </a:r>
            <a:endParaRPr lang="en-US" sz="1750" dirty="0"/>
          </a:p>
        </p:txBody>
      </p:sp>
      <p:sp>
        <p:nvSpPr>
          <p:cNvPr id="8" name="Text 6"/>
          <p:cNvSpPr/>
          <p:nvPr/>
        </p:nvSpPr>
        <p:spPr>
          <a:xfrm>
            <a:off x="793790" y="6059686"/>
            <a:ext cx="13042821" cy="362903"/>
          </a:xfrm>
          <a:prstGeom prst="rect">
            <a:avLst/>
          </a:prstGeom>
          <a:noFill/>
        </p:spPr>
        <p:txBody>
          <a:bodyPr wrap="none" lIns="0" tIns="0" rIns="0" bIns="0" rtlCol="0" anchor="t"/>
          <a:lstStyle/>
          <a:p>
            <a:pPr marL="0" indent="0" algn="l">
              <a:lnSpc>
                <a:spcPts val="2850"/>
              </a:lnSpc>
              <a:buNone/>
            </a:pPr>
            <a:r>
              <a:rPr lang="en-US" sz="1750" dirty="0">
                <a:solidFill>
                  <a:srgbClr val="2C2821"/>
                </a:solidFill>
                <a:latin typeface="Lora" pitchFamily="34" charset="0"/>
                <a:ea typeface="Lora" pitchFamily="34" charset="-122"/>
                <a:cs typeface="Lora" pitchFamily="34" charset="-120"/>
              </a:rPr>
              <a:t>6.Target Variable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120503"/>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233E32"/>
                </a:solidFill>
                <a:latin typeface="Alice" pitchFamily="34" charset="0"/>
                <a:ea typeface="Alice" pitchFamily="34" charset="-122"/>
                <a:cs typeface="Alice" pitchFamily="34" charset="-120"/>
              </a:rPr>
              <a:t>Objectives &amp; Dataset: </a:t>
            </a:r>
            <a:endParaRPr lang="en-US" sz="4450" dirty="0"/>
          </a:p>
        </p:txBody>
      </p:sp>
      <p:sp>
        <p:nvSpPr>
          <p:cNvPr id="3" name="Text 1"/>
          <p:cNvSpPr/>
          <p:nvPr/>
        </p:nvSpPr>
        <p:spPr>
          <a:xfrm>
            <a:off x="793790" y="3396258"/>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Project Objectives</a:t>
            </a:r>
            <a:endParaRPr lang="en-US" sz="2200" dirty="0"/>
          </a:p>
        </p:txBody>
      </p:sp>
      <p:sp>
        <p:nvSpPr>
          <p:cNvPr id="4" name="Text 2"/>
          <p:cNvSpPr/>
          <p:nvPr/>
        </p:nvSpPr>
        <p:spPr>
          <a:xfrm>
            <a:off x="793790" y="3977402"/>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Implement Logistic Regression, KNN, and SVM.</a:t>
            </a:r>
            <a:endParaRPr lang="en-US" sz="1750" dirty="0"/>
          </a:p>
        </p:txBody>
      </p:sp>
      <p:sp>
        <p:nvSpPr>
          <p:cNvPr id="5" name="Text 3"/>
          <p:cNvSpPr/>
          <p:nvPr/>
        </p:nvSpPr>
        <p:spPr>
          <a:xfrm>
            <a:off x="793790" y="4419600"/>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Preprocess patient data effectively.</a:t>
            </a:r>
            <a:endParaRPr lang="en-US" sz="1750" dirty="0"/>
          </a:p>
        </p:txBody>
      </p:sp>
      <p:sp>
        <p:nvSpPr>
          <p:cNvPr id="6" name="Text 4"/>
          <p:cNvSpPr/>
          <p:nvPr/>
        </p:nvSpPr>
        <p:spPr>
          <a:xfrm>
            <a:off x="793790" y="4861798"/>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Compare model accuracies.</a:t>
            </a:r>
            <a:endParaRPr lang="en-US" sz="1750" dirty="0"/>
          </a:p>
        </p:txBody>
      </p:sp>
      <p:sp>
        <p:nvSpPr>
          <p:cNvPr id="7" name="Text 5"/>
          <p:cNvSpPr/>
          <p:nvPr/>
        </p:nvSpPr>
        <p:spPr>
          <a:xfrm>
            <a:off x="793790" y="5303996"/>
            <a:ext cx="6244709" cy="725805"/>
          </a:xfrm>
          <a:prstGeom prst="rect">
            <a:avLst/>
          </a:prstGeom>
          <a:noFill/>
        </p:spPr>
        <p:txBody>
          <a:bodyPr wrap="squar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Determine the most reliable model for early heart disease prediction.</a:t>
            </a:r>
            <a:endParaRPr lang="en-US" sz="1750" dirty="0"/>
          </a:p>
        </p:txBody>
      </p:sp>
      <p:sp>
        <p:nvSpPr>
          <p:cNvPr id="8" name="Text 6"/>
          <p:cNvSpPr/>
          <p:nvPr/>
        </p:nvSpPr>
        <p:spPr>
          <a:xfrm>
            <a:off x="7599521" y="3396258"/>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233E32"/>
                </a:solidFill>
                <a:latin typeface="Alice" pitchFamily="34" charset="0"/>
                <a:ea typeface="Alice" pitchFamily="34" charset="-122"/>
                <a:cs typeface="Alice" pitchFamily="34" charset="-120"/>
              </a:rPr>
              <a:t>Dataset Overview</a:t>
            </a:r>
            <a:endParaRPr lang="en-US" sz="2200" dirty="0"/>
          </a:p>
        </p:txBody>
      </p:sp>
      <p:sp>
        <p:nvSpPr>
          <p:cNvPr id="9" name="Text 7"/>
          <p:cNvSpPr/>
          <p:nvPr/>
        </p:nvSpPr>
        <p:spPr>
          <a:xfrm>
            <a:off x="7599521" y="3977402"/>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Comprehensive patient health records.</a:t>
            </a:r>
            <a:endParaRPr lang="en-US" sz="1750" dirty="0"/>
          </a:p>
        </p:txBody>
      </p:sp>
      <p:sp>
        <p:nvSpPr>
          <p:cNvPr id="10" name="Text 8"/>
          <p:cNvSpPr/>
          <p:nvPr/>
        </p:nvSpPr>
        <p:spPr>
          <a:xfrm>
            <a:off x="7599521" y="4419600"/>
            <a:ext cx="6244709" cy="725805"/>
          </a:xfrm>
          <a:prstGeom prst="rect">
            <a:avLst/>
          </a:prstGeom>
          <a:noFill/>
        </p:spPr>
        <p:txBody>
          <a:bodyPr wrap="squar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Attributes: age, sex, cholesterol, blood pressure, ECG results, etc.</a:t>
            </a:r>
            <a:endParaRPr lang="en-US" sz="1750" dirty="0"/>
          </a:p>
        </p:txBody>
      </p:sp>
      <p:sp>
        <p:nvSpPr>
          <p:cNvPr id="11" name="Text 9"/>
          <p:cNvSpPr/>
          <p:nvPr/>
        </p:nvSpPr>
        <p:spPr>
          <a:xfrm>
            <a:off x="7599521" y="522470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2C2821"/>
                </a:solidFill>
                <a:latin typeface="Lora" pitchFamily="34" charset="0"/>
                <a:ea typeface="Lora" pitchFamily="34" charset="-122"/>
                <a:cs typeface="Lora" pitchFamily="34" charset="-120"/>
              </a:rPr>
              <a:t>Crucial for training and validating ML algorithms.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36521" y="578644"/>
            <a:ext cx="6678335" cy="657582"/>
          </a:xfrm>
          <a:prstGeom prst="rect">
            <a:avLst/>
          </a:prstGeom>
          <a:noFill/>
        </p:spPr>
        <p:txBody>
          <a:bodyPr wrap="none" lIns="0" tIns="0" rIns="0" bIns="0" rtlCol="0" anchor="t"/>
          <a:lstStyle/>
          <a:p>
            <a:pPr marL="0" indent="0" algn="l">
              <a:lnSpc>
                <a:spcPts val="5150"/>
              </a:lnSpc>
              <a:buNone/>
            </a:pPr>
            <a:r>
              <a:rPr lang="en-US" sz="4100" dirty="0">
                <a:solidFill>
                  <a:srgbClr val="233E32"/>
                </a:solidFill>
                <a:latin typeface="Alice" pitchFamily="34" charset="0"/>
                <a:ea typeface="Alice" pitchFamily="34" charset="-122"/>
                <a:cs typeface="Alice" pitchFamily="34" charset="-120"/>
              </a:rPr>
              <a:t>Libraries Used in the Project</a:t>
            </a:r>
            <a:endParaRPr lang="en-US" sz="4100" dirty="0"/>
          </a:p>
        </p:txBody>
      </p:sp>
      <p:sp>
        <p:nvSpPr>
          <p:cNvPr id="3" name="Text 1"/>
          <p:cNvSpPr/>
          <p:nvPr/>
        </p:nvSpPr>
        <p:spPr>
          <a:xfrm>
            <a:off x="736521" y="1551861"/>
            <a:ext cx="3629620" cy="328851"/>
          </a:xfrm>
          <a:prstGeom prst="rect">
            <a:avLst/>
          </a:prstGeom>
          <a:noFill/>
        </p:spPr>
        <p:txBody>
          <a:bodyPr wrap="none" lIns="0" tIns="0" rIns="0" bIns="0" rtlCol="0" anchor="t"/>
          <a:lstStyle/>
          <a:p>
            <a:pPr marL="0" indent="0" algn="l">
              <a:lnSpc>
                <a:spcPts val="2550"/>
              </a:lnSpc>
              <a:buNone/>
            </a:pPr>
            <a:r>
              <a:rPr lang="en-US" sz="2050" b="1" dirty="0">
                <a:solidFill>
                  <a:srgbClr val="233E32"/>
                </a:solidFill>
                <a:latin typeface="Alice" pitchFamily="34" charset="0"/>
                <a:ea typeface="Alice" pitchFamily="34" charset="-122"/>
                <a:cs typeface="Alice" pitchFamily="34" charset="-120"/>
              </a:rPr>
              <a:t>Data Handling &amp; Manipulation</a:t>
            </a:r>
            <a:endParaRPr lang="en-US" sz="2050" dirty="0"/>
          </a:p>
        </p:txBody>
      </p:sp>
      <p:sp>
        <p:nvSpPr>
          <p:cNvPr id="4" name="Text 2"/>
          <p:cNvSpPr/>
          <p:nvPr/>
        </p:nvSpPr>
        <p:spPr>
          <a:xfrm>
            <a:off x="736521" y="2196346"/>
            <a:ext cx="13157359" cy="344329"/>
          </a:xfrm>
          <a:prstGeom prst="rect">
            <a:avLst/>
          </a:prstGeom>
          <a:noFill/>
        </p:spPr>
        <p:txBody>
          <a:bodyPr wrap="none" lIns="0" tIns="0" rIns="0" bIns="0" rtlCol="0" anchor="t"/>
          <a:lstStyle/>
          <a:p>
            <a:pPr marL="0" indent="0" algn="l">
              <a:lnSpc>
                <a:spcPts val="2650"/>
              </a:lnSpc>
              <a:buSzPct val="100000"/>
              <a:buNone/>
            </a:pP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pandas</a:t>
            </a:r>
            <a:r>
              <a:rPr lang="en-US" sz="1650" dirty="0">
                <a:solidFill>
                  <a:srgbClr val="2C2821"/>
                </a:solidFill>
                <a:latin typeface="Lora" pitchFamily="34" charset="0"/>
                <a:ea typeface="Lora" pitchFamily="34" charset="-122"/>
                <a:cs typeface="Lora" pitchFamily="34" charset="-120"/>
              </a:rPr>
              <a:t> – For loading, cleaning, and analyzing the dataset</a:t>
            </a:r>
            <a:endParaRPr lang="en-US" sz="1650" dirty="0"/>
          </a:p>
        </p:txBody>
      </p:sp>
      <p:sp>
        <p:nvSpPr>
          <p:cNvPr id="5" name="Text 3"/>
          <p:cNvSpPr/>
          <p:nvPr/>
        </p:nvSpPr>
        <p:spPr>
          <a:xfrm>
            <a:off x="736521" y="2614255"/>
            <a:ext cx="13157359" cy="344329"/>
          </a:xfrm>
          <a:prstGeom prst="rect">
            <a:avLst/>
          </a:prstGeom>
          <a:noFill/>
        </p:spPr>
        <p:txBody>
          <a:bodyPr wrap="none" lIns="0" tIns="0" rIns="0" bIns="0" rtlCol="0" anchor="t"/>
          <a:lstStyle/>
          <a:p>
            <a:pPr marL="0" indent="0" algn="l">
              <a:lnSpc>
                <a:spcPts val="2650"/>
              </a:lnSpc>
              <a:buSzPct val="100000"/>
              <a:buNone/>
            </a:pP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numpy</a:t>
            </a:r>
            <a:r>
              <a:rPr lang="en-US" sz="1650" dirty="0">
                <a:solidFill>
                  <a:srgbClr val="2C2821"/>
                </a:solidFill>
                <a:latin typeface="Lora" pitchFamily="34" charset="0"/>
                <a:ea typeface="Lora" pitchFamily="34" charset="-122"/>
                <a:cs typeface="Lora" pitchFamily="34" charset="-120"/>
              </a:rPr>
              <a:t> – For numerical operations and array handling</a:t>
            </a:r>
            <a:endParaRPr lang="en-US" sz="1650" dirty="0"/>
          </a:p>
        </p:txBody>
      </p:sp>
      <p:sp>
        <p:nvSpPr>
          <p:cNvPr id="6" name="Text 4"/>
          <p:cNvSpPr/>
          <p:nvPr/>
        </p:nvSpPr>
        <p:spPr>
          <a:xfrm>
            <a:off x="736521" y="3274219"/>
            <a:ext cx="2630686" cy="328851"/>
          </a:xfrm>
          <a:prstGeom prst="rect">
            <a:avLst/>
          </a:prstGeom>
          <a:noFill/>
        </p:spPr>
        <p:txBody>
          <a:bodyPr wrap="none" lIns="0" tIns="0" rIns="0" bIns="0" rtlCol="0" anchor="t"/>
          <a:lstStyle/>
          <a:p>
            <a:pPr marL="0" indent="0" algn="l">
              <a:lnSpc>
                <a:spcPts val="2550"/>
              </a:lnSpc>
              <a:buNone/>
            </a:pPr>
            <a:r>
              <a:rPr lang="en-US" sz="2050" dirty="0">
                <a:solidFill>
                  <a:srgbClr val="233E32"/>
                </a:solidFill>
                <a:latin typeface="Alice" pitchFamily="34" charset="0"/>
                <a:ea typeface="Alice" pitchFamily="34" charset="-122"/>
                <a:cs typeface="Alice" pitchFamily="34" charset="-120"/>
              </a:rPr>
              <a:t> </a:t>
            </a:r>
            <a:r>
              <a:rPr lang="en-US" sz="2050" b="1" dirty="0">
                <a:solidFill>
                  <a:srgbClr val="233E32"/>
                </a:solidFill>
                <a:latin typeface="Alice" pitchFamily="34" charset="0"/>
                <a:ea typeface="Alice" pitchFamily="34" charset="-122"/>
                <a:cs typeface="Alice" pitchFamily="34" charset="-120"/>
              </a:rPr>
              <a:t>Data Visualization</a:t>
            </a:r>
            <a:endParaRPr lang="en-US" sz="2050" dirty="0"/>
          </a:p>
        </p:txBody>
      </p:sp>
      <p:sp>
        <p:nvSpPr>
          <p:cNvPr id="7" name="Text 5"/>
          <p:cNvSpPr/>
          <p:nvPr/>
        </p:nvSpPr>
        <p:spPr>
          <a:xfrm>
            <a:off x="736521" y="3918704"/>
            <a:ext cx="13157359" cy="344329"/>
          </a:xfrm>
          <a:prstGeom prst="rect">
            <a:avLst/>
          </a:prstGeom>
          <a:noFill/>
        </p:spPr>
        <p:txBody>
          <a:bodyPr wrap="none" lIns="0" tIns="0" rIns="0" bIns="0" rtlCol="0" anchor="t"/>
          <a:lstStyle/>
          <a:p>
            <a:pPr marL="0" indent="0" algn="l">
              <a:lnSpc>
                <a:spcPts val="2650"/>
              </a:lnSpc>
              <a:buSzPct val="100000"/>
              <a:buNone/>
            </a:pP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matplotlib</a:t>
            </a:r>
            <a:r>
              <a:rPr lang="en-US" sz="1650" dirty="0">
                <a:solidFill>
                  <a:srgbClr val="2C2821"/>
                </a:solidFill>
                <a:latin typeface="Lora" pitchFamily="34" charset="0"/>
                <a:ea typeface="Lora" pitchFamily="34" charset="-122"/>
                <a:cs typeface="Lora" pitchFamily="34" charset="-120"/>
              </a:rPr>
              <a:t> – To plot graphs and charts (like correlation heatmaps, accuracy comparison)</a:t>
            </a:r>
            <a:endParaRPr lang="en-US" sz="1650" dirty="0"/>
          </a:p>
        </p:txBody>
      </p:sp>
      <p:sp>
        <p:nvSpPr>
          <p:cNvPr id="8" name="Text 6"/>
          <p:cNvSpPr/>
          <p:nvPr/>
        </p:nvSpPr>
        <p:spPr>
          <a:xfrm>
            <a:off x="736521" y="4336613"/>
            <a:ext cx="13157359" cy="344329"/>
          </a:xfrm>
          <a:prstGeom prst="rect">
            <a:avLst/>
          </a:prstGeom>
          <a:noFill/>
        </p:spPr>
        <p:txBody>
          <a:bodyPr wrap="none" lIns="0" tIns="0" rIns="0" bIns="0" rtlCol="0" anchor="t"/>
          <a:lstStyle/>
          <a:p>
            <a:pPr marL="0" indent="0" algn="l">
              <a:lnSpc>
                <a:spcPts val="2650"/>
              </a:lnSpc>
              <a:buSzPct val="100000"/>
              <a:buNone/>
            </a:pP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seaborn</a:t>
            </a:r>
            <a:r>
              <a:rPr lang="en-US" sz="1650" dirty="0">
                <a:solidFill>
                  <a:srgbClr val="2C2821"/>
                </a:solidFill>
                <a:latin typeface="Lora" pitchFamily="34" charset="0"/>
                <a:ea typeface="Lora" pitchFamily="34" charset="-122"/>
                <a:cs typeface="Lora" pitchFamily="34" charset="-120"/>
              </a:rPr>
              <a:t> – For advanced and visually appealing statistical plots</a:t>
            </a:r>
            <a:endParaRPr lang="en-US" sz="1650" dirty="0"/>
          </a:p>
        </p:txBody>
      </p:sp>
      <p:sp>
        <p:nvSpPr>
          <p:cNvPr id="9" name="Text 7"/>
          <p:cNvSpPr/>
          <p:nvPr/>
        </p:nvSpPr>
        <p:spPr>
          <a:xfrm>
            <a:off x="736521" y="4996577"/>
            <a:ext cx="3853696" cy="328851"/>
          </a:xfrm>
          <a:prstGeom prst="rect">
            <a:avLst/>
          </a:prstGeom>
          <a:noFill/>
        </p:spPr>
        <p:txBody>
          <a:bodyPr wrap="none" lIns="0" tIns="0" rIns="0" bIns="0" rtlCol="0" anchor="t"/>
          <a:lstStyle/>
          <a:p>
            <a:pPr marL="0" indent="0" algn="l">
              <a:lnSpc>
                <a:spcPts val="2550"/>
              </a:lnSpc>
              <a:buNone/>
            </a:pPr>
            <a:r>
              <a:rPr lang="en-US" sz="2050" dirty="0">
                <a:solidFill>
                  <a:srgbClr val="233E32"/>
                </a:solidFill>
                <a:latin typeface="Alice" pitchFamily="34" charset="0"/>
                <a:ea typeface="Alice" pitchFamily="34" charset="-122"/>
                <a:cs typeface="Alice" pitchFamily="34" charset="-120"/>
              </a:rPr>
              <a:t> </a:t>
            </a:r>
            <a:r>
              <a:rPr lang="en-US" sz="2050" b="1" dirty="0">
                <a:solidFill>
                  <a:srgbClr val="233E32"/>
                </a:solidFill>
                <a:latin typeface="Alice" pitchFamily="34" charset="0"/>
                <a:ea typeface="Alice" pitchFamily="34" charset="-122"/>
                <a:cs typeface="Alice" pitchFamily="34" charset="-120"/>
              </a:rPr>
              <a:t>Preprocessing &amp; Model Building</a:t>
            </a:r>
            <a:endParaRPr lang="en-US" sz="2050" dirty="0"/>
          </a:p>
        </p:txBody>
      </p:sp>
      <p:sp>
        <p:nvSpPr>
          <p:cNvPr id="10" name="Text 8"/>
          <p:cNvSpPr/>
          <p:nvPr/>
        </p:nvSpPr>
        <p:spPr>
          <a:xfrm>
            <a:off x="736521" y="5641062"/>
            <a:ext cx="13157359" cy="344329"/>
          </a:xfrm>
          <a:prstGeom prst="rect">
            <a:avLst/>
          </a:prstGeom>
          <a:noFill/>
        </p:spPr>
        <p:txBody>
          <a:bodyPr wrap="none" lIns="0" tIns="0" rIns="0" bIns="0" rtlCol="0" anchor="t"/>
          <a:lstStyle/>
          <a:p>
            <a:pPr marL="0" indent="0" algn="l">
              <a:lnSpc>
                <a:spcPts val="2650"/>
              </a:lnSpc>
              <a:buSzPct val="100000"/>
              <a:buNone/>
            </a:pP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scikit-learn (sklearn)</a:t>
            </a:r>
            <a:r>
              <a:rPr lang="en-US" sz="1650" dirty="0">
                <a:solidFill>
                  <a:srgbClr val="2C2821"/>
                </a:solidFill>
                <a:latin typeface="Lora" pitchFamily="34" charset="0"/>
                <a:ea typeface="Lora" pitchFamily="34" charset="-122"/>
                <a:cs typeface="Lora" pitchFamily="34" charset="-120"/>
              </a:rPr>
              <a:t> – Core ML library used for:</a:t>
            </a:r>
            <a:endParaRPr lang="en-US" sz="1650" dirty="0"/>
          </a:p>
        </p:txBody>
      </p:sp>
      <p:sp>
        <p:nvSpPr>
          <p:cNvPr id="11" name="Text 9"/>
          <p:cNvSpPr/>
          <p:nvPr/>
        </p:nvSpPr>
        <p:spPr>
          <a:xfrm>
            <a:off x="736521" y="6058972"/>
            <a:ext cx="13157359" cy="344329"/>
          </a:xfrm>
          <a:prstGeom prst="rect">
            <a:avLst/>
          </a:prstGeom>
          <a:noFill/>
        </p:spPr>
        <p:txBody>
          <a:bodyPr wrap="none" lIns="0" tIns="0" rIns="0" bIns="0" rtlCol="0" anchor="t"/>
          <a:lstStyle/>
          <a:p>
            <a:pPr marL="0" lvl="1" indent="0" algn="l">
              <a:lnSpc>
                <a:spcPts val="2650"/>
              </a:lnSpc>
              <a:buSzPct val="100000"/>
              <a:buNone/>
            </a:pPr>
            <a:r>
              <a:rPr lang="en-US" sz="1650" dirty="0">
                <a:solidFill>
                  <a:srgbClr val="2C2821"/>
                </a:solidFill>
                <a:latin typeface="Lora" pitchFamily="34" charset="0"/>
                <a:ea typeface="Lora" pitchFamily="34" charset="-122"/>
                <a:cs typeface="Lora" pitchFamily="34" charset="-120"/>
              </a:rPr>
              <a:t>Preprocessing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StandardScaler</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LabelEncoder</a:t>
            </a:r>
            <a:r>
              <a:rPr lang="en-US" sz="1650" dirty="0">
                <a:solidFill>
                  <a:srgbClr val="2C2821"/>
                </a:solidFill>
                <a:latin typeface="Lora" pitchFamily="34" charset="0"/>
                <a:ea typeface="Lora" pitchFamily="34" charset="-122"/>
                <a:cs typeface="Lora" pitchFamily="34" charset="-120"/>
              </a:rPr>
              <a:t>)</a:t>
            </a:r>
            <a:endParaRPr lang="en-US" sz="1650" dirty="0"/>
          </a:p>
        </p:txBody>
      </p:sp>
      <p:sp>
        <p:nvSpPr>
          <p:cNvPr id="12" name="Text 10"/>
          <p:cNvSpPr/>
          <p:nvPr/>
        </p:nvSpPr>
        <p:spPr>
          <a:xfrm>
            <a:off x="736521" y="6476881"/>
            <a:ext cx="13157359" cy="344329"/>
          </a:xfrm>
          <a:prstGeom prst="rect">
            <a:avLst/>
          </a:prstGeom>
          <a:noFill/>
        </p:spPr>
        <p:txBody>
          <a:bodyPr wrap="none" lIns="0" tIns="0" rIns="0" bIns="0" rtlCol="0" anchor="t"/>
          <a:lstStyle/>
          <a:p>
            <a:pPr marL="0" lvl="1" indent="0" algn="l">
              <a:lnSpc>
                <a:spcPts val="2650"/>
              </a:lnSpc>
              <a:buSzPct val="100000"/>
              <a:buNone/>
            </a:pPr>
            <a:r>
              <a:rPr lang="en-US" sz="1650" dirty="0">
                <a:solidFill>
                  <a:srgbClr val="2C2821"/>
                </a:solidFill>
                <a:latin typeface="Lora" pitchFamily="34" charset="0"/>
                <a:ea typeface="Lora" pitchFamily="34" charset="-122"/>
                <a:cs typeface="Lora" pitchFamily="34" charset="-120"/>
              </a:rPr>
              <a:t>Splitting data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train_test_split</a:t>
            </a:r>
            <a:r>
              <a:rPr lang="en-US" sz="1650" dirty="0">
                <a:solidFill>
                  <a:srgbClr val="2C2821"/>
                </a:solidFill>
                <a:latin typeface="Lora" pitchFamily="34" charset="0"/>
                <a:ea typeface="Lora" pitchFamily="34" charset="-122"/>
                <a:cs typeface="Lora" pitchFamily="34" charset="-120"/>
              </a:rPr>
              <a:t>)</a:t>
            </a:r>
            <a:endParaRPr lang="en-US" sz="1650" dirty="0"/>
          </a:p>
        </p:txBody>
      </p:sp>
      <p:sp>
        <p:nvSpPr>
          <p:cNvPr id="13" name="Text 11"/>
          <p:cNvSpPr/>
          <p:nvPr/>
        </p:nvSpPr>
        <p:spPr>
          <a:xfrm>
            <a:off x="736521" y="6894790"/>
            <a:ext cx="13157359" cy="344329"/>
          </a:xfrm>
          <a:prstGeom prst="rect">
            <a:avLst/>
          </a:prstGeom>
          <a:noFill/>
        </p:spPr>
        <p:txBody>
          <a:bodyPr wrap="none" lIns="0" tIns="0" rIns="0" bIns="0" rtlCol="0" anchor="t"/>
          <a:lstStyle/>
          <a:p>
            <a:pPr marL="0" lvl="1" indent="0" algn="l">
              <a:lnSpc>
                <a:spcPts val="2650"/>
              </a:lnSpc>
              <a:buSzPct val="100000"/>
              <a:buNone/>
            </a:pPr>
            <a:r>
              <a:rPr lang="en-US" sz="1650" dirty="0">
                <a:solidFill>
                  <a:srgbClr val="2C2821"/>
                </a:solidFill>
                <a:latin typeface="Lora" pitchFamily="34" charset="0"/>
                <a:ea typeface="Lora" pitchFamily="34" charset="-122"/>
                <a:cs typeface="Lora" pitchFamily="34" charset="-120"/>
              </a:rPr>
              <a:t>Model building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LogisticRegression</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KNeighborsClassifier</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DecisionTreeClassifier</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RandomForestClassifier</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SVC</a:t>
            </a:r>
            <a:r>
              <a:rPr lang="en-US" sz="1650" dirty="0">
                <a:solidFill>
                  <a:srgbClr val="2C2821"/>
                </a:solidFill>
                <a:latin typeface="Lora" pitchFamily="34" charset="0"/>
                <a:ea typeface="Lora" pitchFamily="34" charset="-122"/>
                <a:cs typeface="Lora" pitchFamily="34" charset="-120"/>
              </a:rPr>
              <a:t>)</a:t>
            </a:r>
            <a:endParaRPr lang="en-US" sz="1650" dirty="0"/>
          </a:p>
        </p:txBody>
      </p:sp>
      <p:sp>
        <p:nvSpPr>
          <p:cNvPr id="14" name="Text 12"/>
          <p:cNvSpPr/>
          <p:nvPr/>
        </p:nvSpPr>
        <p:spPr>
          <a:xfrm>
            <a:off x="736521" y="7312700"/>
            <a:ext cx="13157359" cy="344329"/>
          </a:xfrm>
          <a:prstGeom prst="rect">
            <a:avLst/>
          </a:prstGeom>
          <a:noFill/>
        </p:spPr>
        <p:txBody>
          <a:bodyPr wrap="none" lIns="0" tIns="0" rIns="0" bIns="0" rtlCol="0" anchor="t"/>
          <a:lstStyle/>
          <a:p>
            <a:pPr marL="0" lvl="1" indent="0" algn="l">
              <a:lnSpc>
                <a:spcPts val="2650"/>
              </a:lnSpc>
              <a:buSzPct val="100000"/>
              <a:buNone/>
            </a:pPr>
            <a:r>
              <a:rPr lang="en-US" sz="1650" dirty="0">
                <a:solidFill>
                  <a:srgbClr val="2C2821"/>
                </a:solidFill>
                <a:latin typeface="Lora" pitchFamily="34" charset="0"/>
                <a:ea typeface="Lora" pitchFamily="34" charset="-122"/>
                <a:cs typeface="Lora" pitchFamily="34" charset="-120"/>
              </a:rPr>
              <a:t>Evaluation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accuracy_score</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confusion_matrix</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classification_report</a:t>
            </a:r>
            <a:r>
              <a:rPr lang="en-US" sz="1650" dirty="0">
                <a:solidFill>
                  <a:srgbClr val="2C2821"/>
                </a:solidFill>
                <a:latin typeface="Lora" pitchFamily="34" charset="0"/>
                <a:ea typeface="Lora" pitchFamily="34" charset="-122"/>
                <a:cs typeface="Lora" pitchFamily="34" charset="-120"/>
              </a:rPr>
              <a:t>, </a:t>
            </a:r>
            <a:r>
              <a:rPr lang="en-US" sz="1650" dirty="0">
                <a:solidFill>
                  <a:srgbClr val="2C2821"/>
                </a:solidFill>
                <a:highlight>
                  <a:srgbClr val="EFEEEB"/>
                </a:highlight>
                <a:latin typeface="Consolas" panose="020B0609020204030204" pitchFamily="34" charset="0"/>
                <a:ea typeface="Consolas" panose="020B0609020204030204" pitchFamily="34" charset="-122"/>
                <a:cs typeface="Consolas" panose="020B0609020204030204" pitchFamily="34" charset="-120"/>
              </a:rPr>
              <a:t>roc_auc_score</a:t>
            </a:r>
            <a:r>
              <a:rPr lang="en-US" sz="1650" dirty="0">
                <a:solidFill>
                  <a:srgbClr val="2C2821"/>
                </a:solidFill>
                <a:latin typeface="Lora" pitchFamily="34" charset="0"/>
                <a:ea typeface="Lora" pitchFamily="34" charset="-122"/>
                <a:cs typeface="Lora" pitchFamily="34" charset="-120"/>
              </a:rPr>
              <a:t>)</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6950</Words>
  <Application>WPS Presentation</Application>
  <PresentationFormat>On-screen Show (16:9)</PresentationFormat>
  <Paragraphs>181</Paragraphs>
  <Slides>13</Slides>
  <Notes>12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Lora</vt:lpstr>
      <vt:lpstr>Lora</vt:lpstr>
      <vt:lpstr>Lora</vt:lpstr>
      <vt:lpstr>Alice</vt:lpstr>
      <vt:lpstr>Alice</vt:lpstr>
      <vt:lpstr>Alice</vt:lpstr>
      <vt:lpstr>Consolas</vt:lpstr>
      <vt:lpstr>Consolas</vt:lpstr>
      <vt:lpstr>Consolas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WINDOWS</cp:lastModifiedBy>
  <cp:revision>6</cp:revision>
  <dcterms:created xsi:type="dcterms:W3CDTF">2025-07-18T08:22:00Z</dcterms:created>
  <dcterms:modified xsi:type="dcterms:W3CDTF">2025-07-18T09:43:57Z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D466C36E58734E8DA5726A839EA60392_13</vt:lpwstr>
  </property>
  <property fmtid="{D5CDD505-2E9C-101B-9397-08002B2CF9AE}" pid="3" name="KSOProductBuildVer">
    <vt:lpwstr>1033-12.2.0.21931</vt:lpwstr>
  </property>
</Properties>
</file>