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Comments="0">
  <p:normalViewPr vertBarState="minimized">
    <p:restoredLeft sz="15620"/>
    <p:restoredTop sz="98743" autoAdjust="0"/>
  </p:normalViewPr>
  <p:slideViewPr>
    <p:cSldViewPr snapToGrid="0">
      <p:cViewPr>
        <p:scale>
          <a:sx n="125" d="100"/>
          <a:sy n="125" d="100"/>
        </p:scale>
        <p:origin x="-872" y="-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24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80E17F-1E5B-304C-AC5E-89A03C2F1C99}" type="datetimeFigureOut">
              <a:rPr lang="en-US" smtClean="0"/>
              <a:pPr/>
              <a:t>10/8/16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35277-7C52-5E4D-B2FB-9F5AD7D1BF6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35277-7C52-5E4D-B2FB-9F5AD7D1BF6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8E4BA-E63F-624C-852D-E47ABADD3670}" type="datetimeFigureOut">
              <a:rPr lang="en-US" smtClean="0"/>
              <a:pPr/>
              <a:t>10/8/16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03932-91A7-A041-9C96-BAF6E7F44B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8E4BA-E63F-624C-852D-E47ABADD3670}" type="datetimeFigureOut">
              <a:rPr lang="en-US" smtClean="0"/>
              <a:pPr/>
              <a:t>10/8/16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03932-91A7-A041-9C96-BAF6E7F44B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8E4BA-E63F-624C-852D-E47ABADD3670}" type="datetimeFigureOut">
              <a:rPr lang="en-US" smtClean="0"/>
              <a:pPr/>
              <a:t>10/8/16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03932-91A7-A041-9C96-BAF6E7F44B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8E4BA-E63F-624C-852D-E47ABADD3670}" type="datetimeFigureOut">
              <a:rPr lang="en-US" smtClean="0"/>
              <a:pPr/>
              <a:t>10/8/16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03932-91A7-A041-9C96-BAF6E7F44B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8E4BA-E63F-624C-852D-E47ABADD3670}" type="datetimeFigureOut">
              <a:rPr lang="en-US" smtClean="0"/>
              <a:pPr/>
              <a:t>10/8/16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03932-91A7-A041-9C96-BAF6E7F44B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8E4BA-E63F-624C-852D-E47ABADD3670}" type="datetimeFigureOut">
              <a:rPr lang="en-US" smtClean="0"/>
              <a:pPr/>
              <a:t>10/8/16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03932-91A7-A041-9C96-BAF6E7F44B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8E4BA-E63F-624C-852D-E47ABADD3670}" type="datetimeFigureOut">
              <a:rPr lang="en-US" smtClean="0"/>
              <a:pPr/>
              <a:t>10/8/16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03932-91A7-A041-9C96-BAF6E7F44B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8E4BA-E63F-624C-852D-E47ABADD3670}" type="datetimeFigureOut">
              <a:rPr lang="en-US" smtClean="0"/>
              <a:pPr/>
              <a:t>10/8/16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03932-91A7-A041-9C96-BAF6E7F44B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8E4BA-E63F-624C-852D-E47ABADD3670}" type="datetimeFigureOut">
              <a:rPr lang="en-US" smtClean="0"/>
              <a:pPr/>
              <a:t>10/8/16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03932-91A7-A041-9C96-BAF6E7F44B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8E4BA-E63F-624C-852D-E47ABADD3670}" type="datetimeFigureOut">
              <a:rPr lang="en-US" smtClean="0"/>
              <a:pPr/>
              <a:t>10/8/16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03932-91A7-A041-9C96-BAF6E7F44B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8E4BA-E63F-624C-852D-E47ABADD3670}" type="datetimeFigureOut">
              <a:rPr lang="en-US" smtClean="0"/>
              <a:pPr/>
              <a:t>10/8/16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03932-91A7-A041-9C96-BAF6E7F44B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8E4BA-E63F-624C-852D-E47ABADD3670}" type="datetimeFigureOut">
              <a:rPr lang="en-US" smtClean="0"/>
              <a:pPr/>
              <a:t>10/8/16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03932-91A7-A041-9C96-BAF6E7F44B5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38700" y="702733"/>
            <a:ext cx="825500" cy="5470123"/>
          </a:xfrm>
          <a:prstGeom prst="rect">
            <a:avLst/>
          </a:prstGeom>
          <a:noFill/>
          <a:ln w="254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" name="TextBox 4"/>
          <p:cNvSpPr txBox="1"/>
          <p:nvPr/>
        </p:nvSpPr>
        <p:spPr>
          <a:xfrm>
            <a:off x="5676900" y="661049"/>
            <a:ext cx="457200" cy="5632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Arial"/>
              </a:rPr>
              <a:t>24</a:t>
            </a:r>
          </a:p>
          <a:p>
            <a:r>
              <a:rPr lang="en-US" sz="1200" smtClean="0">
                <a:latin typeface="Arial"/>
              </a:rPr>
              <a:t>25</a:t>
            </a:r>
            <a:endParaRPr lang="en-US" sz="1200" dirty="0" smtClean="0">
              <a:latin typeface="Arial"/>
            </a:endParaRPr>
          </a:p>
          <a:p>
            <a:r>
              <a:rPr lang="en-US" sz="1200" dirty="0" smtClean="0">
                <a:latin typeface="Arial"/>
              </a:rPr>
              <a:t>26</a:t>
            </a:r>
          </a:p>
          <a:p>
            <a:r>
              <a:rPr lang="en-US" sz="1200" dirty="0" smtClean="0">
                <a:latin typeface="Arial"/>
              </a:rPr>
              <a:t>27</a:t>
            </a:r>
          </a:p>
          <a:p>
            <a:r>
              <a:rPr lang="en-US" sz="1200" dirty="0" smtClean="0">
                <a:latin typeface="Arial"/>
              </a:rPr>
              <a:t>28</a:t>
            </a:r>
          </a:p>
          <a:p>
            <a:r>
              <a:rPr lang="en-US" sz="1200" dirty="0" smtClean="0">
                <a:latin typeface="Arial"/>
              </a:rPr>
              <a:t>29</a:t>
            </a:r>
          </a:p>
          <a:p>
            <a:r>
              <a:rPr lang="en-US" sz="1200" dirty="0" smtClean="0">
                <a:latin typeface="Arial"/>
              </a:rPr>
              <a:t>30</a:t>
            </a:r>
          </a:p>
          <a:p>
            <a:r>
              <a:rPr lang="en-US" sz="1200" dirty="0" smtClean="0">
                <a:latin typeface="Arial"/>
              </a:rPr>
              <a:t>31</a:t>
            </a:r>
          </a:p>
          <a:p>
            <a:r>
              <a:rPr lang="en-US" sz="1200" dirty="0" smtClean="0">
                <a:latin typeface="Arial"/>
              </a:rPr>
              <a:t>32</a:t>
            </a:r>
          </a:p>
          <a:p>
            <a:r>
              <a:rPr lang="en-US" sz="1200" dirty="0" smtClean="0">
                <a:latin typeface="Arial"/>
              </a:rPr>
              <a:t>33</a:t>
            </a:r>
          </a:p>
          <a:p>
            <a:r>
              <a:rPr lang="en-US" sz="1200" dirty="0" smtClean="0">
                <a:latin typeface="Arial"/>
              </a:rPr>
              <a:t>34</a:t>
            </a:r>
          </a:p>
          <a:p>
            <a:r>
              <a:rPr lang="en-US" sz="1200" dirty="0" smtClean="0">
                <a:latin typeface="Arial"/>
              </a:rPr>
              <a:t>35</a:t>
            </a:r>
          </a:p>
          <a:p>
            <a:r>
              <a:rPr lang="en-US" sz="1200" dirty="0" smtClean="0">
                <a:latin typeface="Arial"/>
              </a:rPr>
              <a:t>36</a:t>
            </a:r>
          </a:p>
          <a:p>
            <a:r>
              <a:rPr lang="en-US" sz="1200" dirty="0" smtClean="0">
                <a:latin typeface="Arial"/>
              </a:rPr>
              <a:t>37</a:t>
            </a:r>
          </a:p>
          <a:p>
            <a:r>
              <a:rPr lang="en-US" sz="1200" dirty="0" smtClean="0">
                <a:latin typeface="Arial"/>
              </a:rPr>
              <a:t>38</a:t>
            </a:r>
          </a:p>
          <a:p>
            <a:r>
              <a:rPr lang="en-US" sz="1200" dirty="0" smtClean="0">
                <a:latin typeface="Arial"/>
              </a:rPr>
              <a:t>39</a:t>
            </a:r>
          </a:p>
          <a:p>
            <a:r>
              <a:rPr lang="en-US" sz="1200" dirty="0" smtClean="0">
                <a:latin typeface="Arial"/>
              </a:rPr>
              <a:t>40</a:t>
            </a:r>
          </a:p>
          <a:p>
            <a:r>
              <a:rPr lang="en-US" sz="1200" dirty="0" smtClean="0">
                <a:latin typeface="Arial"/>
              </a:rPr>
              <a:t>41</a:t>
            </a:r>
          </a:p>
          <a:p>
            <a:r>
              <a:rPr lang="en-US" sz="1200" dirty="0" smtClean="0">
                <a:latin typeface="Arial"/>
              </a:rPr>
              <a:t>42</a:t>
            </a:r>
          </a:p>
          <a:p>
            <a:r>
              <a:rPr lang="en-US" sz="1200" dirty="0" smtClean="0">
                <a:latin typeface="Arial"/>
              </a:rPr>
              <a:t>43</a:t>
            </a:r>
          </a:p>
          <a:p>
            <a:r>
              <a:rPr lang="en-US" sz="1200" dirty="0" smtClean="0">
                <a:latin typeface="Arial"/>
              </a:rPr>
              <a:t>44</a:t>
            </a:r>
          </a:p>
          <a:p>
            <a:r>
              <a:rPr lang="en-US" sz="1200" dirty="0" smtClean="0">
                <a:latin typeface="Arial"/>
              </a:rPr>
              <a:t>45</a:t>
            </a:r>
          </a:p>
          <a:p>
            <a:r>
              <a:rPr lang="en-US" sz="1200" dirty="0" smtClean="0">
                <a:latin typeface="Arial"/>
              </a:rPr>
              <a:t>46</a:t>
            </a:r>
          </a:p>
          <a:p>
            <a:r>
              <a:rPr lang="en-US" sz="1200" dirty="0" smtClean="0">
                <a:latin typeface="Arial"/>
              </a:rPr>
              <a:t>47</a:t>
            </a:r>
          </a:p>
          <a:p>
            <a:r>
              <a:rPr lang="en-US" sz="1200" dirty="0" smtClean="0">
                <a:latin typeface="Arial"/>
              </a:rPr>
              <a:t>48</a:t>
            </a:r>
          </a:p>
          <a:p>
            <a:r>
              <a:rPr lang="en-US" sz="1200" smtClean="0">
                <a:latin typeface="Arial"/>
              </a:rPr>
              <a:t>49</a:t>
            </a:r>
          </a:p>
          <a:p>
            <a:r>
              <a:rPr lang="en-US" sz="1200" smtClean="0">
                <a:latin typeface="Arial"/>
              </a:rPr>
              <a:t>50</a:t>
            </a:r>
          </a:p>
          <a:p>
            <a:r>
              <a:rPr lang="en-US" sz="1200" smtClean="0">
                <a:latin typeface="Arial"/>
              </a:rPr>
              <a:t>51</a:t>
            </a:r>
          </a:p>
          <a:p>
            <a:r>
              <a:rPr lang="en-US" sz="1200" smtClean="0">
                <a:latin typeface="Arial"/>
              </a:rPr>
              <a:t>52</a:t>
            </a:r>
          </a:p>
          <a:p>
            <a:r>
              <a:rPr lang="en-US" sz="1200" smtClean="0">
                <a:latin typeface="Arial"/>
              </a:rPr>
              <a:t>53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98885" y="1448456"/>
            <a:ext cx="590852" cy="43396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smtClean="0">
                <a:latin typeface="Arial"/>
              </a:rPr>
              <a:t>1</a:t>
            </a:r>
          </a:p>
          <a:p>
            <a:pPr algn="r"/>
            <a:r>
              <a:rPr lang="en-US" sz="1200" smtClean="0">
                <a:latin typeface="Arial"/>
              </a:rPr>
              <a:t>2</a:t>
            </a:r>
          </a:p>
          <a:p>
            <a:pPr algn="r"/>
            <a:r>
              <a:rPr lang="en-US" sz="1200" smtClean="0">
                <a:latin typeface="Arial"/>
              </a:rPr>
              <a:t>3</a:t>
            </a:r>
          </a:p>
          <a:p>
            <a:pPr algn="r"/>
            <a:r>
              <a:rPr lang="en-US" sz="1200" smtClean="0">
                <a:latin typeface="Arial"/>
              </a:rPr>
              <a:t>4</a:t>
            </a:r>
          </a:p>
          <a:p>
            <a:pPr algn="r"/>
            <a:r>
              <a:rPr lang="en-US" sz="1200" smtClean="0">
                <a:latin typeface="Arial"/>
              </a:rPr>
              <a:t>5</a:t>
            </a:r>
          </a:p>
          <a:p>
            <a:pPr algn="r"/>
            <a:r>
              <a:rPr lang="en-US" sz="1200" smtClean="0">
                <a:latin typeface="Arial"/>
              </a:rPr>
              <a:t>6</a:t>
            </a:r>
          </a:p>
          <a:p>
            <a:pPr algn="r"/>
            <a:r>
              <a:rPr lang="en-US" sz="1200" smtClean="0">
                <a:latin typeface="Arial"/>
              </a:rPr>
              <a:t>7</a:t>
            </a:r>
          </a:p>
          <a:p>
            <a:pPr algn="r"/>
            <a:r>
              <a:rPr lang="en-US" sz="1200" smtClean="0">
                <a:latin typeface="Arial"/>
              </a:rPr>
              <a:t>8</a:t>
            </a:r>
          </a:p>
          <a:p>
            <a:pPr algn="r"/>
            <a:r>
              <a:rPr lang="en-US" sz="1200" smtClean="0">
                <a:latin typeface="Arial"/>
              </a:rPr>
              <a:t>9</a:t>
            </a:r>
          </a:p>
          <a:p>
            <a:pPr algn="r"/>
            <a:r>
              <a:rPr lang="en-US" sz="1200" smtClean="0">
                <a:latin typeface="Arial"/>
              </a:rPr>
              <a:t>10</a:t>
            </a:r>
          </a:p>
          <a:p>
            <a:pPr algn="r"/>
            <a:r>
              <a:rPr lang="en-US" sz="1200" smtClean="0">
                <a:latin typeface="Arial"/>
              </a:rPr>
              <a:t>11</a:t>
            </a:r>
          </a:p>
          <a:p>
            <a:pPr algn="r"/>
            <a:r>
              <a:rPr lang="en-US" sz="1200" smtClean="0">
                <a:latin typeface="Arial"/>
              </a:rPr>
              <a:t>12</a:t>
            </a:r>
          </a:p>
          <a:p>
            <a:pPr algn="r"/>
            <a:r>
              <a:rPr lang="en-US" sz="1200" smtClean="0">
                <a:latin typeface="Arial"/>
              </a:rPr>
              <a:t>13</a:t>
            </a:r>
          </a:p>
          <a:p>
            <a:pPr algn="r"/>
            <a:r>
              <a:rPr lang="en-US" sz="1200" smtClean="0">
                <a:latin typeface="Arial"/>
              </a:rPr>
              <a:t>14</a:t>
            </a:r>
          </a:p>
          <a:p>
            <a:pPr algn="r"/>
            <a:r>
              <a:rPr lang="en-US" sz="1200" smtClean="0">
                <a:latin typeface="Arial"/>
              </a:rPr>
              <a:t>15</a:t>
            </a:r>
          </a:p>
          <a:p>
            <a:pPr algn="r"/>
            <a:r>
              <a:rPr lang="en-US" sz="1200" smtClean="0">
                <a:latin typeface="Arial"/>
              </a:rPr>
              <a:t>16</a:t>
            </a:r>
          </a:p>
          <a:p>
            <a:pPr algn="r"/>
            <a:r>
              <a:rPr lang="en-US" sz="1200" smtClean="0">
                <a:latin typeface="Arial"/>
              </a:rPr>
              <a:t>17</a:t>
            </a:r>
          </a:p>
          <a:p>
            <a:pPr algn="r"/>
            <a:r>
              <a:rPr lang="en-US" sz="1200" smtClean="0">
                <a:latin typeface="Arial"/>
              </a:rPr>
              <a:t>18</a:t>
            </a:r>
          </a:p>
          <a:p>
            <a:pPr algn="r"/>
            <a:r>
              <a:rPr lang="en-US" sz="1200" smtClean="0">
                <a:latin typeface="Arial"/>
              </a:rPr>
              <a:t>19</a:t>
            </a:r>
          </a:p>
          <a:p>
            <a:pPr algn="r"/>
            <a:r>
              <a:rPr lang="en-US" sz="1200" smtClean="0">
                <a:latin typeface="Arial"/>
              </a:rPr>
              <a:t>20</a:t>
            </a:r>
          </a:p>
          <a:p>
            <a:pPr algn="r"/>
            <a:r>
              <a:rPr lang="en-US" sz="1200" smtClean="0">
                <a:latin typeface="Arial"/>
              </a:rPr>
              <a:t>21</a:t>
            </a:r>
          </a:p>
          <a:p>
            <a:pPr algn="r"/>
            <a:r>
              <a:rPr lang="en-US" sz="1200" smtClean="0">
                <a:latin typeface="Arial"/>
              </a:rPr>
              <a:t>22</a:t>
            </a:r>
          </a:p>
          <a:p>
            <a:pPr algn="r"/>
            <a:r>
              <a:rPr lang="en-US" sz="1200" smtClean="0">
                <a:latin typeface="Arial"/>
              </a:rPr>
              <a:t>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64100" y="788056"/>
            <a:ext cx="803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latin typeface="Arial"/>
              </a:rPr>
              <a:t>Arduino </a:t>
            </a:r>
          </a:p>
          <a:p>
            <a:r>
              <a:rPr lang="en-US" sz="1400" smtClean="0">
                <a:latin typeface="Arial"/>
              </a:rPr>
              <a:t>Mega</a:t>
            </a:r>
            <a:endParaRPr lang="en-US" sz="1400">
              <a:latin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66900" y="876300"/>
            <a:ext cx="990600" cy="1295400"/>
          </a:xfrm>
          <a:prstGeom prst="rect">
            <a:avLst/>
          </a:prstGeom>
          <a:noFill/>
          <a:ln w="254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" name="TextBox 8"/>
          <p:cNvSpPr txBox="1"/>
          <p:nvPr/>
        </p:nvSpPr>
        <p:spPr>
          <a:xfrm>
            <a:off x="2832100" y="876300"/>
            <a:ext cx="5124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Arial"/>
              </a:rPr>
              <a:t>VIN</a:t>
            </a:r>
          </a:p>
          <a:p>
            <a:r>
              <a:rPr lang="en-US" sz="1000" smtClean="0">
                <a:latin typeface="Arial"/>
              </a:rPr>
              <a:t>GND</a:t>
            </a:r>
          </a:p>
          <a:p>
            <a:r>
              <a:rPr lang="en-US" sz="1000" smtClean="0">
                <a:latin typeface="Arial"/>
              </a:rPr>
              <a:t>RDY</a:t>
            </a:r>
          </a:p>
          <a:p>
            <a:r>
              <a:rPr lang="en-US" sz="1000" smtClean="0">
                <a:latin typeface="Arial"/>
              </a:rPr>
              <a:t>RST</a:t>
            </a:r>
          </a:p>
          <a:p>
            <a:r>
              <a:rPr lang="en-US" sz="1000" smtClean="0">
                <a:latin typeface="Arial"/>
              </a:rPr>
              <a:t>REQ</a:t>
            </a:r>
          </a:p>
          <a:p>
            <a:r>
              <a:rPr lang="en-US" sz="1000" smtClean="0">
                <a:latin typeface="Arial"/>
              </a:rPr>
              <a:t>SCK</a:t>
            </a:r>
          </a:p>
          <a:p>
            <a:r>
              <a:rPr lang="en-US" sz="1000" smtClean="0">
                <a:latin typeface="Arial"/>
              </a:rPr>
              <a:t>MOSI</a:t>
            </a:r>
          </a:p>
          <a:p>
            <a:r>
              <a:rPr lang="en-US" sz="1000" smtClean="0">
                <a:latin typeface="Arial"/>
              </a:rPr>
              <a:t>MISO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02460" y="952500"/>
            <a:ext cx="94331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latin typeface="Arial"/>
              </a:rPr>
              <a:t>Bluetooth</a:t>
            </a:r>
          </a:p>
          <a:p>
            <a:r>
              <a:rPr lang="en-US" sz="1400" smtClean="0">
                <a:latin typeface="Arial"/>
              </a:rPr>
              <a:t>Adafruit</a:t>
            </a:r>
          </a:p>
          <a:p>
            <a:r>
              <a:rPr lang="en-US" sz="1400" smtClean="0">
                <a:latin typeface="Arial"/>
              </a:rPr>
              <a:t>nRF8001</a:t>
            </a:r>
            <a:endParaRPr lang="en-US" sz="1400">
              <a:latin typeface="Aria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43300" y="1181100"/>
            <a:ext cx="3700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Arial"/>
              </a:rPr>
              <a:t>red</a:t>
            </a:r>
            <a:endParaRPr lang="en-US" sz="1000">
              <a:latin typeface="Arial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4195233" y="4720166"/>
            <a:ext cx="381000" cy="1588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314700" y="1333500"/>
            <a:ext cx="228600" cy="1588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904142" y="1333500"/>
            <a:ext cx="646691" cy="1588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6200000" flipH="1">
            <a:off x="6076950" y="6096000"/>
            <a:ext cx="349250" cy="635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4310526" y="1561306"/>
            <a:ext cx="457200" cy="1588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019300" y="4724400"/>
            <a:ext cx="139700" cy="1588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4402667" y="3066137"/>
            <a:ext cx="229480" cy="913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>
            <a:off x="3615984" y="2267273"/>
            <a:ext cx="1597687" cy="18013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497021" y="1338763"/>
            <a:ext cx="5126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Arial"/>
              </a:rPr>
              <a:t>green</a:t>
            </a:r>
            <a:endParaRPr lang="en-US" sz="1000">
              <a:latin typeface="Arial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3253346" y="1472656"/>
            <a:ext cx="272463" cy="3024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990317" y="1466805"/>
            <a:ext cx="441983" cy="6395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5400000">
            <a:off x="3477686" y="2419352"/>
            <a:ext cx="1612897" cy="16933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433084" y="1481085"/>
            <a:ext cx="4341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Arial"/>
              </a:rPr>
              <a:t>grey</a:t>
            </a:r>
            <a:endParaRPr lang="en-US" sz="1000">
              <a:latin typeface="Arial"/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>
            <a:off x="4267200" y="3234266"/>
            <a:ext cx="325350" cy="2949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255445" y="1616936"/>
            <a:ext cx="228600" cy="1588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840353" y="1619205"/>
            <a:ext cx="464947" cy="45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3602567" y="4725609"/>
            <a:ext cx="211991" cy="3024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4529667" y="1786467"/>
            <a:ext cx="122766" cy="5821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556000" y="1619250"/>
            <a:ext cx="4271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Arial"/>
              </a:rPr>
              <a:t>blue</a:t>
            </a:r>
            <a:endParaRPr lang="en-US" sz="1000">
              <a:latin typeface="Arial"/>
            </a:endParaRPr>
          </a:p>
        </p:txBody>
      </p:sp>
      <p:cxnSp>
        <p:nvCxnSpPr>
          <p:cNvPr id="83" name="Straight Connector 82"/>
          <p:cNvCxnSpPr/>
          <p:nvPr/>
        </p:nvCxnSpPr>
        <p:spPr>
          <a:xfrm rot="5400000">
            <a:off x="1874311" y="3988859"/>
            <a:ext cx="4519080" cy="50802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3263900" y="1751013"/>
            <a:ext cx="311150" cy="1587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3926417" y="1758037"/>
            <a:ext cx="229480" cy="913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4102100" y="6267450"/>
            <a:ext cx="2152650" cy="2116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5988050" y="5929988"/>
            <a:ext cx="269697" cy="912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3416300" y="1758950"/>
            <a:ext cx="5437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Arial"/>
              </a:rPr>
              <a:t>yellow</a:t>
            </a:r>
            <a:endParaRPr lang="en-US" sz="1000">
              <a:latin typeface="Arial"/>
            </a:endParaRPr>
          </a:p>
        </p:txBody>
      </p:sp>
      <p:cxnSp>
        <p:nvCxnSpPr>
          <p:cNvPr id="105" name="Straight Connector 104"/>
          <p:cNvCxnSpPr/>
          <p:nvPr/>
        </p:nvCxnSpPr>
        <p:spPr>
          <a:xfrm>
            <a:off x="3308350" y="1898650"/>
            <a:ext cx="158750" cy="1588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3886200" y="1898650"/>
            <a:ext cx="158750" cy="1588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rot="5400000">
            <a:off x="1753661" y="4134909"/>
            <a:ext cx="4519080" cy="50802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3987800" y="6407150"/>
            <a:ext cx="2400300" cy="8466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5988050" y="5740401"/>
            <a:ext cx="400050" cy="6349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rot="16200000" flipH="1">
            <a:off x="6051550" y="6070600"/>
            <a:ext cx="673100" cy="1270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3322745" y="1917700"/>
            <a:ext cx="5126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Arial"/>
              </a:rPr>
              <a:t>green</a:t>
            </a:r>
            <a:endParaRPr lang="en-US" sz="1000">
              <a:latin typeface="Arial"/>
            </a:endParaRPr>
          </a:p>
        </p:txBody>
      </p:sp>
      <p:cxnSp>
        <p:nvCxnSpPr>
          <p:cNvPr id="116" name="Straight Connector 115"/>
          <p:cNvCxnSpPr/>
          <p:nvPr/>
        </p:nvCxnSpPr>
        <p:spPr>
          <a:xfrm>
            <a:off x="3759200" y="2051050"/>
            <a:ext cx="158750" cy="1588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3270250" y="2063750"/>
            <a:ext cx="114300" cy="1588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rot="5400000">
            <a:off x="1626661" y="4287309"/>
            <a:ext cx="4519080" cy="50802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V="1">
            <a:off x="3854450" y="6565900"/>
            <a:ext cx="2717800" cy="2116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rot="16200000" flipH="1">
            <a:off x="6048375" y="6048375"/>
            <a:ext cx="1009650" cy="2540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V="1">
            <a:off x="5981700" y="5556251"/>
            <a:ext cx="571500" cy="6349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3257550" y="1162050"/>
            <a:ext cx="228600" cy="1588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3213100" y="996950"/>
            <a:ext cx="228600" cy="1588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3403600" y="857250"/>
            <a:ext cx="5437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Arial"/>
              </a:rPr>
              <a:t>yellow</a:t>
            </a:r>
            <a:endParaRPr lang="en-US" sz="1000">
              <a:latin typeface="Arial"/>
            </a:endParaRPr>
          </a:p>
        </p:txBody>
      </p:sp>
      <p:cxnSp>
        <p:nvCxnSpPr>
          <p:cNvPr id="137" name="Straight Connector 136"/>
          <p:cNvCxnSpPr/>
          <p:nvPr/>
        </p:nvCxnSpPr>
        <p:spPr>
          <a:xfrm>
            <a:off x="3886200" y="996950"/>
            <a:ext cx="228600" cy="1588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3441700" y="1022350"/>
            <a:ext cx="5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Arial"/>
              </a:rPr>
              <a:t>purple</a:t>
            </a:r>
            <a:endParaRPr lang="en-US" sz="1000">
              <a:latin typeface="Arial"/>
            </a:endParaRPr>
          </a:p>
        </p:txBody>
      </p:sp>
      <p:cxnSp>
        <p:nvCxnSpPr>
          <p:cNvPr id="139" name="Straight Connector 138"/>
          <p:cNvCxnSpPr/>
          <p:nvPr/>
        </p:nvCxnSpPr>
        <p:spPr>
          <a:xfrm>
            <a:off x="3930650" y="1162050"/>
            <a:ext cx="228600" cy="1588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4121150" y="1054100"/>
            <a:ext cx="4696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Arial"/>
              </a:rPr>
              <a:t>GND</a:t>
            </a:r>
            <a:endParaRPr lang="en-US" sz="1000">
              <a:latin typeface="Arial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4114800" y="869950"/>
            <a:ext cx="351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Arial"/>
              </a:rPr>
              <a:t>5V</a:t>
            </a:r>
            <a:endParaRPr lang="en-US" sz="1000">
              <a:latin typeface="Arial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2691964" y="4584699"/>
            <a:ext cx="9832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Arial"/>
              </a:rPr>
              <a:t>orange/green</a:t>
            </a:r>
            <a:endParaRPr lang="en-US" sz="1000">
              <a:latin typeface="Arial"/>
            </a:endParaRPr>
          </a:p>
        </p:txBody>
      </p:sp>
      <p:cxnSp>
        <p:nvCxnSpPr>
          <p:cNvPr id="146" name="Straight Connector 145"/>
          <p:cNvCxnSpPr/>
          <p:nvPr/>
        </p:nvCxnSpPr>
        <p:spPr>
          <a:xfrm>
            <a:off x="1530350" y="4121150"/>
            <a:ext cx="552450" cy="635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1" name="Group 150"/>
          <p:cNvGrpSpPr/>
          <p:nvPr/>
        </p:nvGrpSpPr>
        <p:grpSpPr>
          <a:xfrm>
            <a:off x="2120897" y="4576232"/>
            <a:ext cx="457196" cy="276999"/>
            <a:chOff x="6460066" y="3403599"/>
            <a:chExt cx="457196" cy="276999"/>
          </a:xfrm>
        </p:grpSpPr>
        <p:grpSp>
          <p:nvGrpSpPr>
            <p:cNvPr id="149" name="Group 148"/>
            <p:cNvGrpSpPr/>
            <p:nvPr/>
          </p:nvGrpSpPr>
          <p:grpSpPr>
            <a:xfrm>
              <a:off x="6485467" y="3429000"/>
              <a:ext cx="431795" cy="237067"/>
              <a:chOff x="6485467" y="3429000"/>
              <a:chExt cx="431795" cy="237067"/>
            </a:xfrm>
          </p:grpSpPr>
          <p:sp>
            <p:nvSpPr>
              <p:cNvPr id="147" name="Isosceles Triangle 146"/>
              <p:cNvSpPr/>
              <p:nvPr/>
            </p:nvSpPr>
            <p:spPr>
              <a:xfrm>
                <a:off x="6485467" y="3429000"/>
                <a:ext cx="304800" cy="237067"/>
              </a:xfrm>
              <a:prstGeom prst="triangle">
                <a:avLst/>
              </a:prstGeom>
              <a:noFill/>
              <a:ln w="25400"/>
              <a:effectLst/>
              <a:scene3d>
                <a:camera prst="orthographicFront">
                  <a:rot lat="0" lon="0" rev="1620000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6764862" y="3479799"/>
                <a:ext cx="152400" cy="143933"/>
              </a:xfrm>
              <a:prstGeom prst="ellipse">
                <a:avLst/>
              </a:prstGeom>
              <a:noFill/>
              <a:ln w="2540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0" name="TextBox 149"/>
            <p:cNvSpPr txBox="1"/>
            <p:nvPr/>
          </p:nvSpPr>
          <p:spPr>
            <a:xfrm>
              <a:off x="6460066" y="3403599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/>
                </a:rPr>
                <a:t>#</a:t>
              </a:r>
              <a:endParaRPr lang="en-US" sz="120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</a:endParaRPr>
            </a:p>
          </p:txBody>
        </p:sp>
      </p:grpSp>
      <p:cxnSp>
        <p:nvCxnSpPr>
          <p:cNvPr id="152" name="Straight Connector 151"/>
          <p:cNvCxnSpPr/>
          <p:nvPr/>
        </p:nvCxnSpPr>
        <p:spPr>
          <a:xfrm flipV="1">
            <a:off x="2595033" y="4724400"/>
            <a:ext cx="152400" cy="1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Rectangle 155"/>
          <p:cNvSpPr/>
          <p:nvPr/>
        </p:nvSpPr>
        <p:spPr>
          <a:xfrm>
            <a:off x="393700" y="4432300"/>
            <a:ext cx="793750" cy="546100"/>
          </a:xfrm>
          <a:prstGeom prst="rect">
            <a:avLst/>
          </a:prstGeom>
          <a:noFill/>
          <a:ln w="254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57" name="TextBox 156"/>
          <p:cNvSpPr txBox="1"/>
          <p:nvPr/>
        </p:nvSpPr>
        <p:spPr>
          <a:xfrm>
            <a:off x="414869" y="4415368"/>
            <a:ext cx="7873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latin typeface="Arial"/>
              </a:rPr>
              <a:t>rev</a:t>
            </a:r>
          </a:p>
          <a:p>
            <a:r>
              <a:rPr lang="en-US" sz="1400" smtClean="0">
                <a:latin typeface="Arial"/>
              </a:rPr>
              <a:t>counter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1149350" y="4438650"/>
            <a:ext cx="4696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Arial"/>
              </a:rPr>
              <a:t>VCC</a:t>
            </a:r>
          </a:p>
          <a:p>
            <a:r>
              <a:rPr lang="en-US" sz="1000" smtClean="0">
                <a:latin typeface="Arial"/>
              </a:rPr>
              <a:t>OUT</a:t>
            </a:r>
          </a:p>
          <a:p>
            <a:r>
              <a:rPr lang="en-US" sz="1000" smtClean="0">
                <a:latin typeface="Arial"/>
              </a:rPr>
              <a:t>GND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1648733" y="4586235"/>
            <a:ext cx="4298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latin typeface="Arial"/>
              </a:rPr>
              <a:t>grey</a:t>
            </a:r>
            <a:endParaRPr lang="en-US" sz="1000">
              <a:latin typeface="Arial"/>
            </a:endParaRPr>
          </a:p>
        </p:txBody>
      </p:sp>
      <p:cxnSp>
        <p:nvCxnSpPr>
          <p:cNvPr id="164" name="Straight Connector 163"/>
          <p:cNvCxnSpPr/>
          <p:nvPr/>
        </p:nvCxnSpPr>
        <p:spPr>
          <a:xfrm>
            <a:off x="1549400" y="4718050"/>
            <a:ext cx="139700" cy="1588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1543050" y="4870450"/>
            <a:ext cx="139700" cy="1588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1549400" y="4559300"/>
            <a:ext cx="139700" cy="1588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rot="5400000">
            <a:off x="1613959" y="4498975"/>
            <a:ext cx="135467" cy="2117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1301750" y="4222750"/>
            <a:ext cx="5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Arial"/>
              </a:rPr>
              <a:t>purple</a:t>
            </a:r>
            <a:endParaRPr lang="en-US" sz="1000">
              <a:latin typeface="Arial"/>
            </a:endParaRPr>
          </a:p>
        </p:txBody>
      </p:sp>
      <p:cxnSp>
        <p:nvCxnSpPr>
          <p:cNvPr id="172" name="Straight Connector 171"/>
          <p:cNvCxnSpPr/>
          <p:nvPr/>
        </p:nvCxnSpPr>
        <p:spPr>
          <a:xfrm rot="5400000">
            <a:off x="1615021" y="4188882"/>
            <a:ext cx="139697" cy="4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672664" y="3981449"/>
            <a:ext cx="9284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Arial"/>
              </a:rPr>
              <a:t>brown/yellow</a:t>
            </a:r>
            <a:endParaRPr lang="en-US" sz="1000">
              <a:latin typeface="Arial"/>
            </a:endParaRPr>
          </a:p>
        </p:txBody>
      </p:sp>
      <p:cxnSp>
        <p:nvCxnSpPr>
          <p:cNvPr id="175" name="Straight Connector 174"/>
          <p:cNvCxnSpPr/>
          <p:nvPr/>
        </p:nvCxnSpPr>
        <p:spPr>
          <a:xfrm>
            <a:off x="584200" y="4114800"/>
            <a:ext cx="133350" cy="1588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317500" y="3987800"/>
            <a:ext cx="351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Arial"/>
              </a:rPr>
              <a:t>5V</a:t>
            </a:r>
            <a:endParaRPr lang="en-US" sz="1000">
              <a:latin typeface="Arial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2036232" y="4226985"/>
            <a:ext cx="95250" cy="266700"/>
          </a:xfrm>
          <a:prstGeom prst="rect">
            <a:avLst/>
          </a:prstGeom>
          <a:noFill/>
          <a:ln w="254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87" name="Straight Connector 186"/>
          <p:cNvCxnSpPr/>
          <p:nvPr/>
        </p:nvCxnSpPr>
        <p:spPr>
          <a:xfrm rot="5400000">
            <a:off x="1807106" y="4773613"/>
            <a:ext cx="552449" cy="1059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rot="16200000" flipH="1">
            <a:off x="2040469" y="4165596"/>
            <a:ext cx="97365" cy="4237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1106866" y="5183134"/>
            <a:ext cx="4637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latin typeface="Arial"/>
              </a:rPr>
              <a:t>GND</a:t>
            </a:r>
            <a:endParaRPr lang="en-US" sz="1000">
              <a:latin typeface="Arial"/>
            </a:endParaRPr>
          </a:p>
        </p:txBody>
      </p:sp>
      <p:cxnSp>
        <p:nvCxnSpPr>
          <p:cNvPr id="211" name="Straight Connector 210"/>
          <p:cNvCxnSpPr/>
          <p:nvPr/>
        </p:nvCxnSpPr>
        <p:spPr>
          <a:xfrm>
            <a:off x="1549400" y="5308600"/>
            <a:ext cx="533400" cy="4233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 rot="5400000">
            <a:off x="1613959" y="5248275"/>
            <a:ext cx="135467" cy="2117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3" name="TextBox 212"/>
          <p:cNvSpPr txBox="1"/>
          <p:nvPr/>
        </p:nvSpPr>
        <p:spPr>
          <a:xfrm>
            <a:off x="1411821" y="4972050"/>
            <a:ext cx="4271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Arial"/>
              </a:rPr>
              <a:t>blue</a:t>
            </a:r>
            <a:endParaRPr lang="en-US" sz="1000">
              <a:latin typeface="Arial"/>
            </a:endParaRPr>
          </a:p>
        </p:txBody>
      </p:sp>
      <p:cxnSp>
        <p:nvCxnSpPr>
          <p:cNvPr id="214" name="Straight Connector 213"/>
          <p:cNvCxnSpPr/>
          <p:nvPr/>
        </p:nvCxnSpPr>
        <p:spPr>
          <a:xfrm rot="5400000">
            <a:off x="1615021" y="4938182"/>
            <a:ext cx="139697" cy="4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 rot="16200000" flipH="1">
            <a:off x="1991784" y="5230282"/>
            <a:ext cx="182033" cy="1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>
            <a:off x="1964267" y="5060950"/>
            <a:ext cx="224366" cy="2117"/>
          </a:xfrm>
          <a:prstGeom prst="line">
            <a:avLst/>
          </a:prstGeom>
          <a:ln w="254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>
            <a:off x="1964267" y="5141384"/>
            <a:ext cx="224366" cy="2117"/>
          </a:xfrm>
          <a:prstGeom prst="line">
            <a:avLst/>
          </a:prstGeom>
          <a:ln w="254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2" name="TextBox 221"/>
          <p:cNvSpPr txBox="1"/>
          <p:nvPr/>
        </p:nvSpPr>
        <p:spPr>
          <a:xfrm>
            <a:off x="2148267" y="4243335"/>
            <a:ext cx="463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latin typeface="Arial"/>
              </a:rPr>
              <a:t>10k</a:t>
            </a:r>
            <a:endParaRPr lang="en-US" sz="1000">
              <a:latin typeface="Arial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2241405" y="4793671"/>
            <a:ext cx="768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latin typeface="Arial"/>
              </a:rPr>
              <a:t>CD40106</a:t>
            </a:r>
            <a:endParaRPr lang="en-US" sz="1000">
              <a:latin typeface="Arial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2080534" y="5128101"/>
            <a:ext cx="463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latin typeface="Arial"/>
              </a:rPr>
              <a:t>100n</a:t>
            </a:r>
            <a:endParaRPr lang="en-US" sz="1000">
              <a:latin typeface="Arial"/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1087966" y="3238512"/>
            <a:ext cx="793750" cy="622301"/>
          </a:xfrm>
          <a:prstGeom prst="rect">
            <a:avLst/>
          </a:prstGeom>
          <a:noFill/>
          <a:ln w="254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6" name="TextBox 225"/>
          <p:cNvSpPr txBox="1"/>
          <p:nvPr/>
        </p:nvSpPr>
        <p:spPr>
          <a:xfrm>
            <a:off x="1143003" y="3221581"/>
            <a:ext cx="573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latin typeface="Arial"/>
              </a:rPr>
              <a:t>front</a:t>
            </a:r>
          </a:p>
          <a:p>
            <a:r>
              <a:rPr lang="en-US" sz="1400" smtClean="0">
                <a:latin typeface="Arial"/>
              </a:rPr>
              <a:t>echo</a:t>
            </a:r>
          </a:p>
        </p:txBody>
      </p:sp>
      <p:sp>
        <p:nvSpPr>
          <p:cNvPr id="227" name="TextBox 226"/>
          <p:cNvSpPr txBox="1"/>
          <p:nvPr/>
        </p:nvSpPr>
        <p:spPr>
          <a:xfrm>
            <a:off x="1843616" y="3177127"/>
            <a:ext cx="5551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Arial"/>
              </a:rPr>
              <a:t>GND</a:t>
            </a:r>
          </a:p>
          <a:p>
            <a:r>
              <a:rPr lang="en-US" sz="1000" smtClean="0">
                <a:latin typeface="Arial"/>
              </a:rPr>
              <a:t>ECHO</a:t>
            </a:r>
          </a:p>
          <a:p>
            <a:r>
              <a:rPr lang="en-US" sz="1000" smtClean="0">
                <a:latin typeface="Arial"/>
              </a:rPr>
              <a:t>TRIG</a:t>
            </a:r>
          </a:p>
          <a:p>
            <a:r>
              <a:rPr lang="en-US" sz="1000" smtClean="0">
                <a:latin typeface="Arial"/>
              </a:rPr>
              <a:t>VCC</a:t>
            </a:r>
          </a:p>
        </p:txBody>
      </p:sp>
      <p:cxnSp>
        <p:nvCxnSpPr>
          <p:cNvPr id="228" name="Straight Connector 227"/>
          <p:cNvCxnSpPr/>
          <p:nvPr/>
        </p:nvCxnSpPr>
        <p:spPr>
          <a:xfrm>
            <a:off x="4203700" y="3433233"/>
            <a:ext cx="381000" cy="1588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4203699" y="3594099"/>
            <a:ext cx="381000" cy="1588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 flipV="1">
            <a:off x="3344333" y="3595687"/>
            <a:ext cx="469900" cy="2646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 flipV="1">
            <a:off x="3352800" y="3434820"/>
            <a:ext cx="469900" cy="2646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7" name="TextBox 236"/>
          <p:cNvSpPr txBox="1"/>
          <p:nvPr/>
        </p:nvSpPr>
        <p:spPr>
          <a:xfrm>
            <a:off x="2882479" y="3297766"/>
            <a:ext cx="5126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Arial"/>
              </a:rPr>
              <a:t>green</a:t>
            </a:r>
            <a:endParaRPr lang="en-US" sz="1000">
              <a:latin typeface="Arial"/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2946401" y="3454399"/>
            <a:ext cx="427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latin typeface="Arial"/>
              </a:rPr>
              <a:t>blue</a:t>
            </a:r>
            <a:endParaRPr lang="en-US" sz="1000">
              <a:latin typeface="Arial"/>
            </a:endParaRPr>
          </a:p>
        </p:txBody>
      </p:sp>
      <p:cxnSp>
        <p:nvCxnSpPr>
          <p:cNvPr id="241" name="Straight Connector 240"/>
          <p:cNvCxnSpPr/>
          <p:nvPr/>
        </p:nvCxnSpPr>
        <p:spPr>
          <a:xfrm flipV="1">
            <a:off x="2421466" y="3595686"/>
            <a:ext cx="469900" cy="2646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 flipV="1">
            <a:off x="2421466" y="3434821"/>
            <a:ext cx="469900" cy="2646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2260600" y="3297767"/>
            <a:ext cx="139700" cy="1588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5" name="TextBox 244"/>
          <p:cNvSpPr txBox="1"/>
          <p:nvPr/>
        </p:nvSpPr>
        <p:spPr>
          <a:xfrm>
            <a:off x="2368548" y="3147483"/>
            <a:ext cx="5437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Arial"/>
              </a:rPr>
              <a:t>yellow</a:t>
            </a:r>
            <a:endParaRPr lang="en-US" sz="1000">
              <a:latin typeface="Arial"/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3086099" y="3615267"/>
            <a:ext cx="351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Arial"/>
              </a:rPr>
              <a:t>5V</a:t>
            </a:r>
            <a:endParaRPr lang="en-US" sz="1000">
              <a:latin typeface="Arial"/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2385479" y="3621617"/>
            <a:ext cx="5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Arial"/>
              </a:rPr>
              <a:t>purple</a:t>
            </a:r>
            <a:endParaRPr lang="en-US" sz="1000">
              <a:latin typeface="Arial"/>
            </a:endParaRPr>
          </a:p>
        </p:txBody>
      </p:sp>
      <p:cxnSp>
        <p:nvCxnSpPr>
          <p:cNvPr id="251" name="Straight Connector 250"/>
          <p:cNvCxnSpPr/>
          <p:nvPr/>
        </p:nvCxnSpPr>
        <p:spPr>
          <a:xfrm>
            <a:off x="2252133" y="3754967"/>
            <a:ext cx="139700" cy="1588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2" name="TextBox 251"/>
          <p:cNvSpPr txBox="1"/>
          <p:nvPr/>
        </p:nvSpPr>
        <p:spPr>
          <a:xfrm>
            <a:off x="2961219" y="3162301"/>
            <a:ext cx="4696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Arial"/>
              </a:rPr>
              <a:t>GND</a:t>
            </a:r>
            <a:endParaRPr lang="en-US" sz="1000">
              <a:latin typeface="Arial"/>
            </a:endParaRPr>
          </a:p>
        </p:txBody>
      </p:sp>
      <p:cxnSp>
        <p:nvCxnSpPr>
          <p:cNvPr id="255" name="Straight Connector 254"/>
          <p:cNvCxnSpPr/>
          <p:nvPr/>
        </p:nvCxnSpPr>
        <p:spPr>
          <a:xfrm flipV="1">
            <a:off x="2912533" y="3754967"/>
            <a:ext cx="152400" cy="1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flipV="1">
            <a:off x="2857500" y="3289300"/>
            <a:ext cx="152400" cy="1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 flipV="1">
            <a:off x="4470400" y="2904068"/>
            <a:ext cx="152400" cy="1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 flipV="1">
            <a:off x="4474633" y="2705101"/>
            <a:ext cx="152400" cy="1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 flipV="1">
            <a:off x="4470400" y="2518834"/>
            <a:ext cx="152400" cy="1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/>
          <p:nvPr/>
        </p:nvCxnSpPr>
        <p:spPr>
          <a:xfrm>
            <a:off x="3357033" y="3022590"/>
            <a:ext cx="275167" cy="1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3" name="TextBox 262"/>
          <p:cNvSpPr txBox="1"/>
          <p:nvPr/>
        </p:nvSpPr>
        <p:spPr>
          <a:xfrm>
            <a:off x="2890949" y="2891358"/>
            <a:ext cx="533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Arial"/>
              </a:rPr>
              <a:t>brown</a:t>
            </a:r>
            <a:endParaRPr lang="en-US" sz="1000">
              <a:latin typeface="Arial"/>
            </a:endParaRPr>
          </a:p>
        </p:txBody>
      </p:sp>
      <p:sp>
        <p:nvSpPr>
          <p:cNvPr id="264" name="Rectangle 263"/>
          <p:cNvSpPr/>
          <p:nvPr/>
        </p:nvSpPr>
        <p:spPr>
          <a:xfrm>
            <a:off x="2624666" y="2889243"/>
            <a:ext cx="95250" cy="266700"/>
          </a:xfrm>
          <a:prstGeom prst="rect">
            <a:avLst/>
          </a:prstGeom>
          <a:noFill/>
          <a:ln w="25400"/>
          <a:effectLst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265" name="Straight Connector 264"/>
          <p:cNvCxnSpPr/>
          <p:nvPr/>
        </p:nvCxnSpPr>
        <p:spPr>
          <a:xfrm flipV="1">
            <a:off x="2806700" y="3022591"/>
            <a:ext cx="152400" cy="1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 flipV="1">
            <a:off x="2366433" y="3022591"/>
            <a:ext cx="152400" cy="1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1" name="Isosceles Triangle 270"/>
          <p:cNvSpPr>
            <a:spLocks noChangeAspect="1"/>
          </p:cNvSpPr>
          <p:nvPr/>
        </p:nvSpPr>
        <p:spPr>
          <a:xfrm>
            <a:off x="2188633" y="2950637"/>
            <a:ext cx="182874" cy="142240"/>
          </a:xfrm>
          <a:prstGeom prst="triangle">
            <a:avLst/>
          </a:prstGeom>
          <a:noFill/>
          <a:ln w="25400"/>
          <a:effectLst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4" name="Straight Connector 273"/>
          <p:cNvCxnSpPr/>
          <p:nvPr/>
        </p:nvCxnSpPr>
        <p:spPr>
          <a:xfrm rot="16200000" flipH="1">
            <a:off x="2082800" y="3014124"/>
            <a:ext cx="224367" cy="423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>
            <a:off x="1790700" y="3022591"/>
            <a:ext cx="385233" cy="1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7" name="TextBox 276"/>
          <p:cNvSpPr txBox="1"/>
          <p:nvPr/>
        </p:nvSpPr>
        <p:spPr>
          <a:xfrm>
            <a:off x="1235716" y="2887126"/>
            <a:ext cx="5839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Arial"/>
              </a:rPr>
              <a:t>orange</a:t>
            </a:r>
            <a:endParaRPr lang="en-US" sz="1000">
              <a:latin typeface="Arial"/>
            </a:endParaRPr>
          </a:p>
        </p:txBody>
      </p:sp>
      <p:cxnSp>
        <p:nvCxnSpPr>
          <p:cNvPr id="279" name="Straight Connector 278"/>
          <p:cNvCxnSpPr/>
          <p:nvPr/>
        </p:nvCxnSpPr>
        <p:spPr>
          <a:xfrm>
            <a:off x="1147233" y="3022592"/>
            <a:ext cx="139700" cy="1588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0" name="TextBox 279"/>
          <p:cNvSpPr txBox="1"/>
          <p:nvPr/>
        </p:nvSpPr>
        <p:spPr>
          <a:xfrm>
            <a:off x="721783" y="2891360"/>
            <a:ext cx="4696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Arial"/>
              </a:rPr>
              <a:t>GND</a:t>
            </a:r>
            <a:endParaRPr lang="en-US" sz="1000">
              <a:latin typeface="Arial"/>
            </a:endParaRPr>
          </a:p>
        </p:txBody>
      </p:sp>
      <p:grpSp>
        <p:nvGrpSpPr>
          <p:cNvPr id="292" name="Group 291"/>
          <p:cNvGrpSpPr/>
          <p:nvPr/>
        </p:nvGrpSpPr>
        <p:grpSpPr>
          <a:xfrm>
            <a:off x="1981199" y="2853252"/>
            <a:ext cx="160866" cy="118533"/>
            <a:chOff x="1955801" y="2667000"/>
            <a:chExt cx="160866" cy="118533"/>
          </a:xfrm>
        </p:grpSpPr>
        <p:cxnSp>
          <p:nvCxnSpPr>
            <p:cNvPr id="285" name="Straight Connector 284"/>
            <p:cNvCxnSpPr/>
            <p:nvPr/>
          </p:nvCxnSpPr>
          <p:spPr>
            <a:xfrm rot="10800000">
              <a:off x="2023534" y="2751667"/>
              <a:ext cx="84669" cy="33866"/>
            </a:xfrm>
            <a:prstGeom prst="line">
              <a:avLst/>
            </a:prstGeom>
            <a:ln w="190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/>
          </p:nvCxnSpPr>
          <p:spPr>
            <a:xfrm rot="10800000" flipV="1">
              <a:off x="2023535" y="2734733"/>
              <a:ext cx="93132" cy="16934"/>
            </a:xfrm>
            <a:prstGeom prst="line">
              <a:avLst/>
            </a:prstGeom>
            <a:ln w="190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 rot="10800000">
              <a:off x="1955801" y="2667000"/>
              <a:ext cx="148171" cy="63500"/>
            </a:xfrm>
            <a:prstGeom prst="line">
              <a:avLst/>
            </a:prstGeom>
            <a:ln w="190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4" name="Straight Connector 293"/>
          <p:cNvCxnSpPr/>
          <p:nvPr/>
        </p:nvCxnSpPr>
        <p:spPr>
          <a:xfrm flipV="1">
            <a:off x="3488267" y="2719382"/>
            <a:ext cx="334433" cy="2651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5" name="TextBox 294"/>
          <p:cNvSpPr txBox="1"/>
          <p:nvPr/>
        </p:nvSpPr>
        <p:spPr>
          <a:xfrm>
            <a:off x="2924813" y="2590796"/>
            <a:ext cx="5839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Arial"/>
              </a:rPr>
              <a:t>orange</a:t>
            </a:r>
            <a:endParaRPr lang="en-US" sz="1000">
              <a:latin typeface="Arial"/>
            </a:endParaRPr>
          </a:p>
        </p:txBody>
      </p:sp>
      <p:sp>
        <p:nvSpPr>
          <p:cNvPr id="296" name="Rectangle 295"/>
          <p:cNvSpPr/>
          <p:nvPr/>
        </p:nvSpPr>
        <p:spPr>
          <a:xfrm>
            <a:off x="2620433" y="2588681"/>
            <a:ext cx="95250" cy="266700"/>
          </a:xfrm>
          <a:prstGeom prst="rect">
            <a:avLst/>
          </a:prstGeom>
          <a:noFill/>
          <a:ln w="25400"/>
          <a:effectLst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297" name="Straight Connector 296"/>
          <p:cNvCxnSpPr/>
          <p:nvPr/>
        </p:nvCxnSpPr>
        <p:spPr>
          <a:xfrm flipV="1">
            <a:off x="2802467" y="2722029"/>
            <a:ext cx="152400" cy="1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/>
          <p:nvPr/>
        </p:nvCxnSpPr>
        <p:spPr>
          <a:xfrm flipV="1">
            <a:off x="2362200" y="2722029"/>
            <a:ext cx="152400" cy="1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9" name="Isosceles Triangle 298"/>
          <p:cNvSpPr>
            <a:spLocks noChangeAspect="1"/>
          </p:cNvSpPr>
          <p:nvPr/>
        </p:nvSpPr>
        <p:spPr>
          <a:xfrm>
            <a:off x="2184400" y="2650075"/>
            <a:ext cx="182874" cy="142240"/>
          </a:xfrm>
          <a:prstGeom prst="triangle">
            <a:avLst/>
          </a:prstGeom>
          <a:noFill/>
          <a:ln w="25400"/>
          <a:effectLst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0" name="Straight Connector 299"/>
          <p:cNvCxnSpPr/>
          <p:nvPr/>
        </p:nvCxnSpPr>
        <p:spPr>
          <a:xfrm rot="16200000" flipH="1">
            <a:off x="2078567" y="2713562"/>
            <a:ext cx="224367" cy="423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/>
          <p:nvPr/>
        </p:nvCxnSpPr>
        <p:spPr>
          <a:xfrm>
            <a:off x="1866900" y="2717800"/>
            <a:ext cx="304800" cy="423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4" name="Group 303"/>
          <p:cNvGrpSpPr/>
          <p:nvPr/>
        </p:nvGrpSpPr>
        <p:grpSpPr>
          <a:xfrm>
            <a:off x="1976966" y="2552690"/>
            <a:ext cx="160866" cy="118533"/>
            <a:chOff x="1955801" y="2667000"/>
            <a:chExt cx="160866" cy="118533"/>
          </a:xfrm>
        </p:grpSpPr>
        <p:cxnSp>
          <p:nvCxnSpPr>
            <p:cNvPr id="305" name="Straight Connector 304"/>
            <p:cNvCxnSpPr/>
            <p:nvPr/>
          </p:nvCxnSpPr>
          <p:spPr>
            <a:xfrm rot="10800000">
              <a:off x="2023534" y="2751667"/>
              <a:ext cx="84669" cy="33866"/>
            </a:xfrm>
            <a:prstGeom prst="line">
              <a:avLst/>
            </a:prstGeom>
            <a:ln w="190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 rot="10800000" flipV="1">
              <a:off x="2023535" y="2734733"/>
              <a:ext cx="93132" cy="16934"/>
            </a:xfrm>
            <a:prstGeom prst="line">
              <a:avLst/>
            </a:prstGeom>
            <a:ln w="190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0800000">
              <a:off x="1955801" y="2667000"/>
              <a:ext cx="148171" cy="63500"/>
            </a:xfrm>
            <a:prstGeom prst="line">
              <a:avLst/>
            </a:prstGeom>
            <a:ln w="190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9" name="Straight Connector 308"/>
          <p:cNvCxnSpPr/>
          <p:nvPr/>
        </p:nvCxnSpPr>
        <p:spPr>
          <a:xfrm flipV="1">
            <a:off x="3640667" y="2904068"/>
            <a:ext cx="152400" cy="1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 rot="5400000">
            <a:off x="3577171" y="2963331"/>
            <a:ext cx="118531" cy="6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/>
          <p:cNvCxnSpPr/>
          <p:nvPr/>
        </p:nvCxnSpPr>
        <p:spPr>
          <a:xfrm rot="5400000">
            <a:off x="1709738" y="2868612"/>
            <a:ext cx="315386" cy="1062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8" name="TextBox 317"/>
          <p:cNvSpPr txBox="1"/>
          <p:nvPr/>
        </p:nvSpPr>
        <p:spPr>
          <a:xfrm>
            <a:off x="2414967" y="2744735"/>
            <a:ext cx="463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latin typeface="Arial"/>
              </a:rPr>
              <a:t>  560</a:t>
            </a:r>
            <a:endParaRPr lang="en-US" sz="1000">
              <a:latin typeface="Arial"/>
            </a:endParaRPr>
          </a:p>
        </p:txBody>
      </p:sp>
      <p:sp>
        <p:nvSpPr>
          <p:cNvPr id="319" name="TextBox 318"/>
          <p:cNvSpPr txBox="1"/>
          <p:nvPr/>
        </p:nvSpPr>
        <p:spPr>
          <a:xfrm>
            <a:off x="719260" y="2662752"/>
            <a:ext cx="1132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latin typeface="Arial"/>
              </a:rPr>
              <a:t>L/R blinkers</a:t>
            </a:r>
            <a:endParaRPr lang="en-US" sz="1400">
              <a:latin typeface="Arial"/>
            </a:endParaRPr>
          </a:p>
        </p:txBody>
      </p:sp>
      <p:cxnSp>
        <p:nvCxnSpPr>
          <p:cNvPr id="320" name="Straight Connector 319"/>
          <p:cNvCxnSpPr/>
          <p:nvPr/>
        </p:nvCxnSpPr>
        <p:spPr>
          <a:xfrm flipV="1">
            <a:off x="3678767" y="2523068"/>
            <a:ext cx="152400" cy="1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/>
          <p:nvPr/>
        </p:nvCxnSpPr>
        <p:spPr>
          <a:xfrm rot="16200000" flipH="1">
            <a:off x="3585635" y="2438401"/>
            <a:ext cx="173565" cy="4234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/>
          <p:cNvCxnSpPr/>
          <p:nvPr/>
        </p:nvCxnSpPr>
        <p:spPr>
          <a:xfrm flipV="1">
            <a:off x="3526367" y="2353730"/>
            <a:ext cx="152400" cy="1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3" name="TextBox 322"/>
          <p:cNvSpPr txBox="1"/>
          <p:nvPr/>
        </p:nvSpPr>
        <p:spPr>
          <a:xfrm>
            <a:off x="2865506" y="2218272"/>
            <a:ext cx="7050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Arial"/>
              </a:rPr>
              <a:t>white/red</a:t>
            </a:r>
            <a:endParaRPr lang="en-US" sz="1000">
              <a:latin typeface="Arial"/>
            </a:endParaRPr>
          </a:p>
        </p:txBody>
      </p:sp>
      <p:cxnSp>
        <p:nvCxnSpPr>
          <p:cNvPr id="324" name="Straight Connector 323"/>
          <p:cNvCxnSpPr/>
          <p:nvPr/>
        </p:nvCxnSpPr>
        <p:spPr>
          <a:xfrm flipV="1">
            <a:off x="2747433" y="2353734"/>
            <a:ext cx="152400" cy="1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6" name="Rectangle 325"/>
          <p:cNvSpPr/>
          <p:nvPr/>
        </p:nvSpPr>
        <p:spPr>
          <a:xfrm>
            <a:off x="2599269" y="2275420"/>
            <a:ext cx="103716" cy="167219"/>
          </a:xfrm>
          <a:prstGeom prst="rect">
            <a:avLst/>
          </a:prstGeom>
          <a:noFill/>
          <a:ln w="25400"/>
          <a:effectLst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331" name="Straight Connector 330"/>
          <p:cNvCxnSpPr/>
          <p:nvPr/>
        </p:nvCxnSpPr>
        <p:spPr>
          <a:xfrm rot="16200000" flipH="1">
            <a:off x="2702985" y="2427817"/>
            <a:ext cx="101603" cy="7196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/>
          <p:nvPr/>
        </p:nvCxnSpPr>
        <p:spPr>
          <a:xfrm rot="5400000">
            <a:off x="2495551" y="2432050"/>
            <a:ext cx="101600" cy="635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/>
          <p:cNvCxnSpPr/>
          <p:nvPr/>
        </p:nvCxnSpPr>
        <p:spPr>
          <a:xfrm>
            <a:off x="2510367" y="2518833"/>
            <a:ext cx="28786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8" name="Rectangle 337"/>
          <p:cNvSpPr/>
          <p:nvPr/>
        </p:nvSpPr>
        <p:spPr>
          <a:xfrm>
            <a:off x="2201334" y="2224614"/>
            <a:ext cx="95250" cy="266700"/>
          </a:xfrm>
          <a:prstGeom prst="rect">
            <a:avLst/>
          </a:prstGeom>
          <a:noFill/>
          <a:ln w="25400"/>
          <a:effectLst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339" name="Straight Connector 338"/>
          <p:cNvCxnSpPr/>
          <p:nvPr/>
        </p:nvCxnSpPr>
        <p:spPr>
          <a:xfrm flipV="1">
            <a:off x="2396067" y="2357962"/>
            <a:ext cx="152400" cy="1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/>
          <p:cNvCxnSpPr/>
          <p:nvPr/>
        </p:nvCxnSpPr>
        <p:spPr>
          <a:xfrm flipV="1">
            <a:off x="1943100" y="2357962"/>
            <a:ext cx="152400" cy="1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1" name="TextBox 340"/>
          <p:cNvSpPr txBox="1"/>
          <p:nvPr/>
        </p:nvSpPr>
        <p:spPr>
          <a:xfrm>
            <a:off x="1172179" y="2222507"/>
            <a:ext cx="8476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Arial"/>
              </a:rPr>
              <a:t>black/green</a:t>
            </a:r>
            <a:endParaRPr lang="en-US" sz="1000">
              <a:latin typeface="Arial"/>
            </a:endParaRPr>
          </a:p>
        </p:txBody>
      </p:sp>
      <p:cxnSp>
        <p:nvCxnSpPr>
          <p:cNvPr id="342" name="Straight Connector 341"/>
          <p:cNvCxnSpPr/>
          <p:nvPr/>
        </p:nvCxnSpPr>
        <p:spPr>
          <a:xfrm flipV="1">
            <a:off x="1071033" y="2353729"/>
            <a:ext cx="152400" cy="1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3" name="TextBox 342"/>
          <p:cNvSpPr txBox="1"/>
          <p:nvPr/>
        </p:nvSpPr>
        <p:spPr>
          <a:xfrm>
            <a:off x="658287" y="2226725"/>
            <a:ext cx="4696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Arial"/>
              </a:rPr>
              <a:t>GND</a:t>
            </a:r>
            <a:endParaRPr lang="en-US" sz="1000">
              <a:latin typeface="Arial"/>
            </a:endParaRPr>
          </a:p>
        </p:txBody>
      </p:sp>
      <p:sp>
        <p:nvSpPr>
          <p:cNvPr id="344" name="TextBox 343"/>
          <p:cNvSpPr txBox="1"/>
          <p:nvPr/>
        </p:nvSpPr>
        <p:spPr>
          <a:xfrm>
            <a:off x="1991635" y="2367965"/>
            <a:ext cx="463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latin typeface="Arial"/>
              </a:rPr>
              <a:t>  220</a:t>
            </a:r>
            <a:endParaRPr lang="en-US" sz="1000">
              <a:latin typeface="Arial"/>
            </a:endParaRPr>
          </a:p>
        </p:txBody>
      </p:sp>
      <p:sp>
        <p:nvSpPr>
          <p:cNvPr id="345" name="TextBox 344"/>
          <p:cNvSpPr txBox="1"/>
          <p:nvPr/>
        </p:nvSpPr>
        <p:spPr>
          <a:xfrm>
            <a:off x="1032526" y="1993880"/>
            <a:ext cx="5440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latin typeface="Arial"/>
              </a:rPr>
              <a:t>horn</a:t>
            </a:r>
            <a:endParaRPr lang="en-US" sz="1400">
              <a:latin typeface="Arial"/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579966" y="5693846"/>
            <a:ext cx="793750" cy="622301"/>
          </a:xfrm>
          <a:prstGeom prst="rect">
            <a:avLst/>
          </a:prstGeom>
          <a:noFill/>
          <a:ln w="254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76" name="TextBox 175"/>
          <p:cNvSpPr txBox="1"/>
          <p:nvPr/>
        </p:nvSpPr>
        <p:spPr>
          <a:xfrm>
            <a:off x="635003" y="5676915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latin typeface="Arial"/>
              </a:rPr>
              <a:t>display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1335616" y="5632461"/>
            <a:ext cx="4696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Arial"/>
              </a:rPr>
              <a:t>GND</a:t>
            </a:r>
          </a:p>
          <a:p>
            <a:r>
              <a:rPr lang="en-US" sz="1000" smtClean="0">
                <a:latin typeface="Arial"/>
              </a:rPr>
              <a:t>SDA</a:t>
            </a:r>
          </a:p>
          <a:p>
            <a:r>
              <a:rPr lang="en-US" sz="1000" smtClean="0">
                <a:latin typeface="Arial"/>
              </a:rPr>
              <a:t>SCL</a:t>
            </a:r>
          </a:p>
          <a:p>
            <a:r>
              <a:rPr lang="en-US" sz="1000" smtClean="0">
                <a:latin typeface="Arial"/>
              </a:rPr>
              <a:t>VCC</a:t>
            </a:r>
          </a:p>
        </p:txBody>
      </p:sp>
      <p:cxnSp>
        <p:nvCxnSpPr>
          <p:cNvPr id="180" name="Straight Connector 179"/>
          <p:cNvCxnSpPr/>
          <p:nvPr/>
        </p:nvCxnSpPr>
        <p:spPr>
          <a:xfrm>
            <a:off x="2988751" y="6045200"/>
            <a:ext cx="804316" cy="1588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2963333" y="5901267"/>
            <a:ext cx="829734" cy="1588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2171271" y="5753100"/>
            <a:ext cx="8191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Arial"/>
              </a:rPr>
              <a:t>yellow/blue</a:t>
            </a:r>
            <a:endParaRPr lang="en-US" sz="1000">
              <a:latin typeface="Arial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2158989" y="5909733"/>
            <a:ext cx="10075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latin typeface="Arial"/>
              </a:rPr>
              <a:t>orange/red</a:t>
            </a:r>
            <a:endParaRPr lang="en-US" sz="1000">
              <a:latin typeface="Arial"/>
            </a:endParaRPr>
          </a:p>
        </p:txBody>
      </p:sp>
      <p:cxnSp>
        <p:nvCxnSpPr>
          <p:cNvPr id="184" name="Straight Connector 183"/>
          <p:cNvCxnSpPr/>
          <p:nvPr/>
        </p:nvCxnSpPr>
        <p:spPr>
          <a:xfrm flipV="1">
            <a:off x="1735659" y="6051020"/>
            <a:ext cx="469900" cy="2646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flipV="1">
            <a:off x="1744126" y="5890155"/>
            <a:ext cx="469900" cy="2646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1752600" y="5753101"/>
            <a:ext cx="139700" cy="1588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1860548" y="5602817"/>
            <a:ext cx="7052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Arial"/>
              </a:rPr>
              <a:t>blue/blue</a:t>
            </a:r>
            <a:endParaRPr lang="en-US" sz="1000">
              <a:latin typeface="Arial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2806708" y="6070601"/>
            <a:ext cx="351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Arial"/>
              </a:rPr>
              <a:t>5V</a:t>
            </a:r>
            <a:endParaRPr lang="en-US" sz="1000">
              <a:latin typeface="Arial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1877479" y="6076951"/>
            <a:ext cx="8476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Arial"/>
              </a:rPr>
              <a:t>black/green</a:t>
            </a:r>
            <a:endParaRPr lang="en-US" sz="1000">
              <a:latin typeface="Arial"/>
            </a:endParaRPr>
          </a:p>
        </p:txBody>
      </p:sp>
      <p:cxnSp>
        <p:nvCxnSpPr>
          <p:cNvPr id="191" name="Straight Connector 190"/>
          <p:cNvCxnSpPr/>
          <p:nvPr/>
        </p:nvCxnSpPr>
        <p:spPr>
          <a:xfrm>
            <a:off x="1744133" y="6210301"/>
            <a:ext cx="139700" cy="1588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2647960" y="5617635"/>
            <a:ext cx="4696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Arial"/>
              </a:rPr>
              <a:t>GND</a:t>
            </a:r>
            <a:endParaRPr lang="en-US" sz="1000">
              <a:latin typeface="Arial"/>
            </a:endParaRPr>
          </a:p>
        </p:txBody>
      </p:sp>
      <p:cxnSp>
        <p:nvCxnSpPr>
          <p:cNvPr id="193" name="Straight Connector 192"/>
          <p:cNvCxnSpPr/>
          <p:nvPr/>
        </p:nvCxnSpPr>
        <p:spPr>
          <a:xfrm flipV="1">
            <a:off x="2683944" y="6210301"/>
            <a:ext cx="152400" cy="1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 flipV="1">
            <a:off x="2544241" y="5744634"/>
            <a:ext cx="152400" cy="1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4436533" y="5253568"/>
            <a:ext cx="139700" cy="1588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>
            <a:off x="4182535" y="6040968"/>
            <a:ext cx="262465" cy="4232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rot="5400000">
            <a:off x="4050077" y="5648490"/>
            <a:ext cx="783167" cy="10253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 rot="5400000">
            <a:off x="3931546" y="5508786"/>
            <a:ext cx="783167" cy="10253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4322235" y="5113864"/>
            <a:ext cx="262465" cy="4232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4207936" y="5903385"/>
            <a:ext cx="105831" cy="2115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>
            <a:off x="5990166" y="808567"/>
            <a:ext cx="381000" cy="1588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TextBox 219"/>
          <p:cNvSpPr txBox="1"/>
          <p:nvPr/>
        </p:nvSpPr>
        <p:spPr>
          <a:xfrm>
            <a:off x="6362700" y="673099"/>
            <a:ext cx="3700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Arial"/>
              </a:rPr>
              <a:t>red</a:t>
            </a:r>
            <a:endParaRPr lang="en-US" sz="1000">
              <a:latin typeface="Arial"/>
            </a:endParaRPr>
          </a:p>
        </p:txBody>
      </p:sp>
      <p:cxnSp>
        <p:nvCxnSpPr>
          <p:cNvPr id="232" name="Straight Connector 231"/>
          <p:cNvCxnSpPr/>
          <p:nvPr/>
        </p:nvCxnSpPr>
        <p:spPr>
          <a:xfrm>
            <a:off x="6819899" y="808567"/>
            <a:ext cx="381000" cy="1588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3" name="TextBox 232"/>
          <p:cNvSpPr txBox="1"/>
          <p:nvPr/>
        </p:nvSpPr>
        <p:spPr>
          <a:xfrm>
            <a:off x="7222067" y="679450"/>
            <a:ext cx="4305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Arial"/>
              </a:rPr>
              <a:t>RF+</a:t>
            </a:r>
            <a:endParaRPr lang="en-US" sz="1000">
              <a:latin typeface="Arial"/>
            </a:endParaRPr>
          </a:p>
        </p:txBody>
      </p:sp>
      <p:cxnSp>
        <p:nvCxnSpPr>
          <p:cNvPr id="234" name="Straight Connector 233"/>
          <p:cNvCxnSpPr/>
          <p:nvPr/>
        </p:nvCxnSpPr>
        <p:spPr>
          <a:xfrm>
            <a:off x="5990160" y="977901"/>
            <a:ext cx="381000" cy="1588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6362694" y="842433"/>
            <a:ext cx="4840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Arial"/>
              </a:rPr>
              <a:t>black</a:t>
            </a:r>
            <a:endParaRPr lang="en-US" sz="1000">
              <a:latin typeface="Arial"/>
            </a:endParaRPr>
          </a:p>
        </p:txBody>
      </p:sp>
      <p:cxnSp>
        <p:nvCxnSpPr>
          <p:cNvPr id="239" name="Straight Connector 238"/>
          <p:cNvCxnSpPr/>
          <p:nvPr/>
        </p:nvCxnSpPr>
        <p:spPr>
          <a:xfrm>
            <a:off x="6819893" y="977901"/>
            <a:ext cx="381000" cy="1588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TextBox 239"/>
          <p:cNvSpPr txBox="1"/>
          <p:nvPr/>
        </p:nvSpPr>
        <p:spPr>
          <a:xfrm>
            <a:off x="7222061" y="848784"/>
            <a:ext cx="4447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Arial"/>
              </a:rPr>
              <a:t>RR+</a:t>
            </a:r>
            <a:endParaRPr lang="en-US" sz="1000">
              <a:latin typeface="Arial"/>
            </a:endParaRPr>
          </a:p>
        </p:txBody>
      </p:sp>
      <p:cxnSp>
        <p:nvCxnSpPr>
          <p:cNvPr id="244" name="Straight Connector 243"/>
          <p:cNvCxnSpPr/>
          <p:nvPr/>
        </p:nvCxnSpPr>
        <p:spPr>
          <a:xfrm>
            <a:off x="5990160" y="1164175"/>
            <a:ext cx="381000" cy="1588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6" name="TextBox 245"/>
          <p:cNvSpPr txBox="1"/>
          <p:nvPr/>
        </p:nvSpPr>
        <p:spPr>
          <a:xfrm>
            <a:off x="6345760" y="1028707"/>
            <a:ext cx="533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Arial"/>
              </a:rPr>
              <a:t>brown</a:t>
            </a:r>
            <a:endParaRPr lang="en-US" sz="1000">
              <a:latin typeface="Arial"/>
            </a:endParaRPr>
          </a:p>
        </p:txBody>
      </p:sp>
      <p:cxnSp>
        <p:nvCxnSpPr>
          <p:cNvPr id="247" name="Straight Connector 246"/>
          <p:cNvCxnSpPr/>
          <p:nvPr/>
        </p:nvCxnSpPr>
        <p:spPr>
          <a:xfrm>
            <a:off x="6819893" y="1164175"/>
            <a:ext cx="381000" cy="1588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8" name="TextBox 247"/>
          <p:cNvSpPr txBox="1"/>
          <p:nvPr/>
        </p:nvSpPr>
        <p:spPr>
          <a:xfrm>
            <a:off x="7222061" y="1035058"/>
            <a:ext cx="3983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Arial"/>
              </a:rPr>
              <a:t>RF-</a:t>
            </a:r>
            <a:endParaRPr lang="en-US" sz="1000">
              <a:latin typeface="Arial"/>
            </a:endParaRPr>
          </a:p>
        </p:txBody>
      </p:sp>
      <p:cxnSp>
        <p:nvCxnSpPr>
          <p:cNvPr id="253" name="Straight Connector 252"/>
          <p:cNvCxnSpPr/>
          <p:nvPr/>
        </p:nvCxnSpPr>
        <p:spPr>
          <a:xfrm>
            <a:off x="5990154" y="1341976"/>
            <a:ext cx="381000" cy="1588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4" name="TextBox 253"/>
          <p:cNvSpPr txBox="1"/>
          <p:nvPr/>
        </p:nvSpPr>
        <p:spPr>
          <a:xfrm>
            <a:off x="6362688" y="1206508"/>
            <a:ext cx="4840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Arial"/>
              </a:rPr>
              <a:t>white</a:t>
            </a:r>
            <a:endParaRPr lang="en-US" sz="1000">
              <a:latin typeface="Arial"/>
            </a:endParaRPr>
          </a:p>
        </p:txBody>
      </p:sp>
      <p:cxnSp>
        <p:nvCxnSpPr>
          <p:cNvPr id="256" name="Straight Connector 255"/>
          <p:cNvCxnSpPr/>
          <p:nvPr/>
        </p:nvCxnSpPr>
        <p:spPr>
          <a:xfrm>
            <a:off x="6819887" y="1341976"/>
            <a:ext cx="381000" cy="1588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7" name="TextBox 256"/>
          <p:cNvSpPr txBox="1"/>
          <p:nvPr/>
        </p:nvSpPr>
        <p:spPr>
          <a:xfrm>
            <a:off x="7222055" y="1212859"/>
            <a:ext cx="4125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Arial"/>
              </a:rPr>
              <a:t>RR-</a:t>
            </a:r>
            <a:endParaRPr lang="en-US" sz="1000">
              <a:latin typeface="Arial"/>
            </a:endParaRPr>
          </a:p>
        </p:txBody>
      </p:sp>
      <p:sp>
        <p:nvSpPr>
          <p:cNvPr id="267" name="Rectangle 266"/>
          <p:cNvSpPr/>
          <p:nvPr/>
        </p:nvSpPr>
        <p:spPr>
          <a:xfrm>
            <a:off x="7615766" y="694267"/>
            <a:ext cx="793750" cy="1092199"/>
          </a:xfrm>
          <a:prstGeom prst="rect">
            <a:avLst/>
          </a:prstGeom>
          <a:noFill/>
          <a:ln w="254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68" name="TextBox 267"/>
          <p:cNvSpPr txBox="1"/>
          <p:nvPr/>
        </p:nvSpPr>
        <p:spPr>
          <a:xfrm>
            <a:off x="7670803" y="706981"/>
            <a:ext cx="7027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Arial"/>
              </a:rPr>
              <a:t>right</a:t>
            </a:r>
          </a:p>
          <a:p>
            <a:r>
              <a:rPr lang="en-US" sz="1400" smtClean="0">
                <a:latin typeface="Arial"/>
              </a:rPr>
              <a:t>motor</a:t>
            </a:r>
          </a:p>
          <a:p>
            <a:r>
              <a:rPr lang="en-US" sz="1400" smtClean="0">
                <a:latin typeface="Arial"/>
              </a:rPr>
              <a:t>driver</a:t>
            </a:r>
          </a:p>
        </p:txBody>
      </p:sp>
      <p:cxnSp>
        <p:nvCxnSpPr>
          <p:cNvPr id="269" name="Straight Connector 268"/>
          <p:cNvCxnSpPr/>
          <p:nvPr/>
        </p:nvCxnSpPr>
        <p:spPr>
          <a:xfrm flipV="1">
            <a:off x="4906434" y="1981200"/>
            <a:ext cx="1282699" cy="4234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3" name="TextBox 272"/>
          <p:cNvSpPr txBox="1"/>
          <p:nvPr/>
        </p:nvSpPr>
        <p:spPr>
          <a:xfrm>
            <a:off x="6303412" y="1384302"/>
            <a:ext cx="5839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Arial"/>
              </a:rPr>
              <a:t>orange</a:t>
            </a:r>
            <a:endParaRPr lang="en-US" sz="1000">
              <a:latin typeface="Arial"/>
            </a:endParaRPr>
          </a:p>
        </p:txBody>
      </p:sp>
      <p:sp>
        <p:nvSpPr>
          <p:cNvPr id="278" name="TextBox 277"/>
          <p:cNvSpPr txBox="1"/>
          <p:nvPr/>
        </p:nvSpPr>
        <p:spPr>
          <a:xfrm>
            <a:off x="6951112" y="1390653"/>
            <a:ext cx="7046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Arial"/>
              </a:rPr>
              <a:t>PWM RF</a:t>
            </a:r>
            <a:endParaRPr lang="en-US" sz="1000">
              <a:latin typeface="Arial"/>
            </a:endParaRPr>
          </a:p>
        </p:txBody>
      </p:sp>
      <p:cxnSp>
        <p:nvCxnSpPr>
          <p:cNvPr id="284" name="Straight Connector 283"/>
          <p:cNvCxnSpPr/>
          <p:nvPr/>
        </p:nvCxnSpPr>
        <p:spPr>
          <a:xfrm rot="5400000">
            <a:off x="5965756" y="1751806"/>
            <a:ext cx="457200" cy="1588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/>
          <p:nvPr/>
        </p:nvCxnSpPr>
        <p:spPr>
          <a:xfrm flipV="1">
            <a:off x="6201829" y="1528234"/>
            <a:ext cx="152400" cy="1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 flipV="1">
            <a:off x="6836832" y="1524001"/>
            <a:ext cx="152400" cy="1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3" name="TextBox 292"/>
          <p:cNvSpPr txBox="1"/>
          <p:nvPr/>
        </p:nvSpPr>
        <p:spPr>
          <a:xfrm>
            <a:off x="6434647" y="1545168"/>
            <a:ext cx="4341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Arial"/>
              </a:rPr>
              <a:t>grey</a:t>
            </a:r>
            <a:endParaRPr lang="en-US" sz="1000">
              <a:latin typeface="Arial"/>
            </a:endParaRPr>
          </a:p>
        </p:txBody>
      </p:sp>
      <p:sp>
        <p:nvSpPr>
          <p:cNvPr id="302" name="TextBox 301"/>
          <p:cNvSpPr txBox="1"/>
          <p:nvPr/>
        </p:nvSpPr>
        <p:spPr>
          <a:xfrm>
            <a:off x="6946891" y="1551519"/>
            <a:ext cx="7189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Arial"/>
              </a:rPr>
              <a:t>PWM RR</a:t>
            </a:r>
            <a:endParaRPr lang="en-US" sz="1000">
              <a:latin typeface="Arial"/>
            </a:endParaRPr>
          </a:p>
        </p:txBody>
      </p:sp>
      <p:cxnSp>
        <p:nvCxnSpPr>
          <p:cNvPr id="303" name="Straight Connector 302"/>
          <p:cNvCxnSpPr/>
          <p:nvPr/>
        </p:nvCxnSpPr>
        <p:spPr>
          <a:xfrm flipV="1">
            <a:off x="6828378" y="1680634"/>
            <a:ext cx="152400" cy="1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>
          <a:xfrm flipV="1">
            <a:off x="6324598" y="1676401"/>
            <a:ext cx="152400" cy="1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/>
          <p:nvPr/>
        </p:nvCxnSpPr>
        <p:spPr>
          <a:xfrm rot="5400000">
            <a:off x="6075726" y="1921041"/>
            <a:ext cx="495300" cy="6018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/>
          <p:nvPr/>
        </p:nvCxnSpPr>
        <p:spPr>
          <a:xfrm flipV="1">
            <a:off x="5346700" y="2167466"/>
            <a:ext cx="977900" cy="4234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 rot="5400000">
            <a:off x="4023787" y="3507319"/>
            <a:ext cx="2658531" cy="4237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/>
          <p:cNvCxnSpPr/>
          <p:nvPr/>
        </p:nvCxnSpPr>
        <p:spPr>
          <a:xfrm flipV="1">
            <a:off x="5355168" y="4835670"/>
            <a:ext cx="229480" cy="913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/>
          <p:cNvCxnSpPr/>
          <p:nvPr/>
        </p:nvCxnSpPr>
        <p:spPr>
          <a:xfrm>
            <a:off x="5981699" y="3738033"/>
            <a:ext cx="381000" cy="1588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9" name="TextBox 328"/>
          <p:cNvSpPr txBox="1"/>
          <p:nvPr/>
        </p:nvSpPr>
        <p:spPr>
          <a:xfrm>
            <a:off x="6354233" y="3602565"/>
            <a:ext cx="4840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Arial"/>
              </a:rPr>
              <a:t>black</a:t>
            </a:r>
            <a:endParaRPr lang="en-US" sz="1000">
              <a:latin typeface="Arial"/>
            </a:endParaRPr>
          </a:p>
        </p:txBody>
      </p:sp>
      <p:cxnSp>
        <p:nvCxnSpPr>
          <p:cNvPr id="330" name="Straight Connector 329"/>
          <p:cNvCxnSpPr/>
          <p:nvPr/>
        </p:nvCxnSpPr>
        <p:spPr>
          <a:xfrm>
            <a:off x="6811432" y="3738033"/>
            <a:ext cx="381000" cy="1588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2" name="TextBox 331"/>
          <p:cNvSpPr txBox="1"/>
          <p:nvPr/>
        </p:nvSpPr>
        <p:spPr>
          <a:xfrm>
            <a:off x="7213600" y="3608916"/>
            <a:ext cx="4234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Arial"/>
              </a:rPr>
              <a:t>LR+</a:t>
            </a:r>
            <a:endParaRPr lang="en-US" sz="1000">
              <a:latin typeface="Arial"/>
            </a:endParaRPr>
          </a:p>
        </p:txBody>
      </p:sp>
      <p:cxnSp>
        <p:nvCxnSpPr>
          <p:cNvPr id="334" name="Straight Connector 333"/>
          <p:cNvCxnSpPr/>
          <p:nvPr/>
        </p:nvCxnSpPr>
        <p:spPr>
          <a:xfrm>
            <a:off x="5981693" y="3907367"/>
            <a:ext cx="381000" cy="1588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5" name="TextBox 334"/>
          <p:cNvSpPr txBox="1"/>
          <p:nvPr/>
        </p:nvSpPr>
        <p:spPr>
          <a:xfrm>
            <a:off x="6354227" y="3771899"/>
            <a:ext cx="4840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Arial"/>
              </a:rPr>
              <a:t>white</a:t>
            </a:r>
            <a:endParaRPr lang="en-US" sz="1000">
              <a:latin typeface="Arial"/>
            </a:endParaRPr>
          </a:p>
        </p:txBody>
      </p:sp>
      <p:cxnSp>
        <p:nvCxnSpPr>
          <p:cNvPr id="336" name="Straight Connector 335"/>
          <p:cNvCxnSpPr/>
          <p:nvPr/>
        </p:nvCxnSpPr>
        <p:spPr>
          <a:xfrm>
            <a:off x="6811426" y="3907367"/>
            <a:ext cx="381000" cy="1588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6" name="TextBox 345"/>
          <p:cNvSpPr txBox="1"/>
          <p:nvPr/>
        </p:nvSpPr>
        <p:spPr>
          <a:xfrm>
            <a:off x="7213594" y="3778250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Arial"/>
              </a:rPr>
              <a:t>LF-</a:t>
            </a:r>
            <a:endParaRPr lang="en-US" sz="1000">
              <a:latin typeface="Arial"/>
            </a:endParaRPr>
          </a:p>
        </p:txBody>
      </p:sp>
      <p:cxnSp>
        <p:nvCxnSpPr>
          <p:cNvPr id="347" name="Straight Connector 346"/>
          <p:cNvCxnSpPr/>
          <p:nvPr/>
        </p:nvCxnSpPr>
        <p:spPr>
          <a:xfrm>
            <a:off x="5981693" y="4093641"/>
            <a:ext cx="381000" cy="1588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8" name="TextBox 347"/>
          <p:cNvSpPr txBox="1"/>
          <p:nvPr/>
        </p:nvSpPr>
        <p:spPr>
          <a:xfrm>
            <a:off x="6337293" y="3958173"/>
            <a:ext cx="533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Arial"/>
              </a:rPr>
              <a:t>brown</a:t>
            </a:r>
            <a:endParaRPr lang="en-US" sz="1000">
              <a:latin typeface="Arial"/>
            </a:endParaRPr>
          </a:p>
        </p:txBody>
      </p:sp>
      <p:cxnSp>
        <p:nvCxnSpPr>
          <p:cNvPr id="349" name="Straight Connector 348"/>
          <p:cNvCxnSpPr/>
          <p:nvPr/>
        </p:nvCxnSpPr>
        <p:spPr>
          <a:xfrm>
            <a:off x="6811426" y="4093641"/>
            <a:ext cx="381000" cy="1588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0" name="TextBox 349"/>
          <p:cNvSpPr txBox="1"/>
          <p:nvPr/>
        </p:nvSpPr>
        <p:spPr>
          <a:xfrm>
            <a:off x="7213594" y="3964524"/>
            <a:ext cx="3913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Arial"/>
              </a:rPr>
              <a:t>LR-</a:t>
            </a:r>
            <a:endParaRPr lang="en-US" sz="1000">
              <a:latin typeface="Arial"/>
            </a:endParaRPr>
          </a:p>
        </p:txBody>
      </p:sp>
      <p:cxnSp>
        <p:nvCxnSpPr>
          <p:cNvPr id="351" name="Straight Connector 350"/>
          <p:cNvCxnSpPr/>
          <p:nvPr/>
        </p:nvCxnSpPr>
        <p:spPr>
          <a:xfrm>
            <a:off x="5981687" y="4271442"/>
            <a:ext cx="381000" cy="1588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2" name="TextBox 351"/>
          <p:cNvSpPr txBox="1"/>
          <p:nvPr/>
        </p:nvSpPr>
        <p:spPr>
          <a:xfrm>
            <a:off x="6354221" y="4135974"/>
            <a:ext cx="4341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Arial"/>
              </a:rPr>
              <a:t>grey</a:t>
            </a:r>
            <a:endParaRPr lang="en-US" sz="1000">
              <a:latin typeface="Arial"/>
            </a:endParaRPr>
          </a:p>
        </p:txBody>
      </p:sp>
      <p:cxnSp>
        <p:nvCxnSpPr>
          <p:cNvPr id="353" name="Straight Connector 352"/>
          <p:cNvCxnSpPr/>
          <p:nvPr/>
        </p:nvCxnSpPr>
        <p:spPr>
          <a:xfrm>
            <a:off x="6811420" y="4271442"/>
            <a:ext cx="381000" cy="1588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4" name="TextBox 353"/>
          <p:cNvSpPr txBox="1"/>
          <p:nvPr/>
        </p:nvSpPr>
        <p:spPr>
          <a:xfrm>
            <a:off x="7213588" y="4142325"/>
            <a:ext cx="4092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Arial"/>
              </a:rPr>
              <a:t>LF+</a:t>
            </a:r>
            <a:endParaRPr lang="en-US" sz="1000">
              <a:latin typeface="Arial"/>
            </a:endParaRPr>
          </a:p>
        </p:txBody>
      </p:sp>
      <p:sp>
        <p:nvSpPr>
          <p:cNvPr id="355" name="Rectangle 354"/>
          <p:cNvSpPr/>
          <p:nvPr/>
        </p:nvSpPr>
        <p:spPr>
          <a:xfrm>
            <a:off x="7607299" y="3623733"/>
            <a:ext cx="793750" cy="1092199"/>
          </a:xfrm>
          <a:prstGeom prst="rect">
            <a:avLst/>
          </a:prstGeom>
          <a:noFill/>
          <a:ln w="254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56" name="TextBox 355"/>
          <p:cNvSpPr txBox="1"/>
          <p:nvPr/>
        </p:nvSpPr>
        <p:spPr>
          <a:xfrm>
            <a:off x="7662336" y="3636447"/>
            <a:ext cx="7027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Arial"/>
              </a:rPr>
              <a:t>left</a:t>
            </a:r>
          </a:p>
          <a:p>
            <a:r>
              <a:rPr lang="en-US" sz="1400" smtClean="0">
                <a:latin typeface="Arial"/>
              </a:rPr>
              <a:t>motor</a:t>
            </a:r>
          </a:p>
          <a:p>
            <a:r>
              <a:rPr lang="en-US" sz="1400" smtClean="0">
                <a:latin typeface="Arial"/>
              </a:rPr>
              <a:t>driver</a:t>
            </a:r>
          </a:p>
        </p:txBody>
      </p:sp>
      <p:sp>
        <p:nvSpPr>
          <p:cNvPr id="357" name="TextBox 356"/>
          <p:cNvSpPr txBox="1"/>
          <p:nvPr/>
        </p:nvSpPr>
        <p:spPr>
          <a:xfrm>
            <a:off x="6455818" y="4313768"/>
            <a:ext cx="3700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Arial"/>
              </a:rPr>
              <a:t>red</a:t>
            </a:r>
            <a:endParaRPr lang="en-US" sz="1000">
              <a:latin typeface="Arial"/>
            </a:endParaRPr>
          </a:p>
        </p:txBody>
      </p:sp>
      <p:sp>
        <p:nvSpPr>
          <p:cNvPr id="358" name="TextBox 357"/>
          <p:cNvSpPr txBox="1"/>
          <p:nvPr/>
        </p:nvSpPr>
        <p:spPr>
          <a:xfrm>
            <a:off x="6942645" y="432011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Arial"/>
              </a:rPr>
              <a:t>PWM LR</a:t>
            </a:r>
            <a:endParaRPr lang="en-US" sz="1000">
              <a:latin typeface="Arial"/>
            </a:endParaRPr>
          </a:p>
        </p:txBody>
      </p:sp>
      <p:cxnSp>
        <p:nvCxnSpPr>
          <p:cNvPr id="360" name="Straight Connector 359"/>
          <p:cNvCxnSpPr/>
          <p:nvPr/>
        </p:nvCxnSpPr>
        <p:spPr>
          <a:xfrm flipV="1">
            <a:off x="6828365" y="4453467"/>
            <a:ext cx="152400" cy="1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1" name="TextBox 360"/>
          <p:cNvSpPr txBox="1"/>
          <p:nvPr/>
        </p:nvSpPr>
        <p:spPr>
          <a:xfrm>
            <a:off x="6316109" y="4474634"/>
            <a:ext cx="5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Arial"/>
              </a:rPr>
              <a:t>purple</a:t>
            </a:r>
            <a:endParaRPr lang="en-US" sz="1000">
              <a:latin typeface="Arial"/>
            </a:endParaRPr>
          </a:p>
        </p:txBody>
      </p:sp>
      <p:sp>
        <p:nvSpPr>
          <p:cNvPr id="362" name="TextBox 361"/>
          <p:cNvSpPr txBox="1"/>
          <p:nvPr/>
        </p:nvSpPr>
        <p:spPr>
          <a:xfrm>
            <a:off x="6938424" y="4480985"/>
            <a:ext cx="6833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Arial"/>
              </a:rPr>
              <a:t>PWM LF</a:t>
            </a:r>
            <a:endParaRPr lang="en-US" sz="1000">
              <a:latin typeface="Arial"/>
            </a:endParaRPr>
          </a:p>
        </p:txBody>
      </p:sp>
      <p:cxnSp>
        <p:nvCxnSpPr>
          <p:cNvPr id="363" name="Straight Connector 362"/>
          <p:cNvCxnSpPr/>
          <p:nvPr/>
        </p:nvCxnSpPr>
        <p:spPr>
          <a:xfrm flipV="1">
            <a:off x="6819911" y="4610100"/>
            <a:ext cx="152400" cy="1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/>
          <p:cNvCxnSpPr/>
          <p:nvPr/>
        </p:nvCxnSpPr>
        <p:spPr>
          <a:xfrm>
            <a:off x="5998615" y="4466177"/>
            <a:ext cx="381000" cy="1588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/>
          <p:cNvCxnSpPr/>
          <p:nvPr/>
        </p:nvCxnSpPr>
        <p:spPr>
          <a:xfrm>
            <a:off x="6015543" y="4618577"/>
            <a:ext cx="232857" cy="4223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8" name="Rectangle 367"/>
          <p:cNvSpPr/>
          <p:nvPr/>
        </p:nvSpPr>
        <p:spPr>
          <a:xfrm>
            <a:off x="7590356" y="2357978"/>
            <a:ext cx="793750" cy="622301"/>
          </a:xfrm>
          <a:prstGeom prst="rect">
            <a:avLst/>
          </a:prstGeom>
          <a:noFill/>
          <a:ln w="254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69" name="TextBox 368"/>
          <p:cNvSpPr txBox="1"/>
          <p:nvPr/>
        </p:nvSpPr>
        <p:spPr>
          <a:xfrm>
            <a:off x="7704660" y="2391847"/>
            <a:ext cx="573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latin typeface="Arial"/>
              </a:rPr>
              <a:t>rear</a:t>
            </a:r>
          </a:p>
          <a:p>
            <a:r>
              <a:rPr lang="en-US" sz="1400" smtClean="0">
                <a:latin typeface="Arial"/>
              </a:rPr>
              <a:t>echo</a:t>
            </a:r>
          </a:p>
        </p:txBody>
      </p:sp>
      <p:sp>
        <p:nvSpPr>
          <p:cNvPr id="370" name="TextBox 369"/>
          <p:cNvSpPr txBox="1"/>
          <p:nvPr/>
        </p:nvSpPr>
        <p:spPr>
          <a:xfrm>
            <a:off x="7050607" y="2330459"/>
            <a:ext cx="5551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smtClean="0">
                <a:latin typeface="Arial"/>
              </a:rPr>
              <a:t>GND</a:t>
            </a:r>
          </a:p>
          <a:p>
            <a:pPr algn="r"/>
            <a:r>
              <a:rPr lang="en-US" sz="1000" smtClean="0">
                <a:latin typeface="Arial"/>
              </a:rPr>
              <a:t>ECHO</a:t>
            </a:r>
          </a:p>
          <a:p>
            <a:pPr algn="r"/>
            <a:r>
              <a:rPr lang="en-US" sz="1000" smtClean="0">
                <a:latin typeface="Arial"/>
              </a:rPr>
              <a:t>TRIG</a:t>
            </a:r>
          </a:p>
          <a:p>
            <a:pPr algn="r"/>
            <a:r>
              <a:rPr lang="en-US" sz="1000" smtClean="0">
                <a:latin typeface="Arial"/>
              </a:rPr>
              <a:t>VCC</a:t>
            </a:r>
          </a:p>
        </p:txBody>
      </p:sp>
      <p:cxnSp>
        <p:nvCxnSpPr>
          <p:cNvPr id="385" name="Straight Connector 384"/>
          <p:cNvCxnSpPr/>
          <p:nvPr/>
        </p:nvCxnSpPr>
        <p:spPr>
          <a:xfrm>
            <a:off x="6019799" y="2463800"/>
            <a:ext cx="1100666" cy="1588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/>
          <p:cNvCxnSpPr/>
          <p:nvPr/>
        </p:nvCxnSpPr>
        <p:spPr>
          <a:xfrm>
            <a:off x="5985931" y="3551766"/>
            <a:ext cx="381000" cy="1588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/>
          <p:cNvCxnSpPr/>
          <p:nvPr/>
        </p:nvCxnSpPr>
        <p:spPr>
          <a:xfrm rot="16200000" flipH="1">
            <a:off x="6045202" y="3234265"/>
            <a:ext cx="651933" cy="2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/>
          <p:cNvCxnSpPr/>
          <p:nvPr/>
        </p:nvCxnSpPr>
        <p:spPr>
          <a:xfrm>
            <a:off x="6375400" y="2912533"/>
            <a:ext cx="804332" cy="5822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Connector 391"/>
          <p:cNvCxnSpPr/>
          <p:nvPr/>
        </p:nvCxnSpPr>
        <p:spPr>
          <a:xfrm rot="16200000" flipH="1">
            <a:off x="6051552" y="2982383"/>
            <a:ext cx="419103" cy="1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/>
          <p:cNvCxnSpPr/>
          <p:nvPr/>
        </p:nvCxnSpPr>
        <p:spPr>
          <a:xfrm>
            <a:off x="5990164" y="3187699"/>
            <a:ext cx="266703" cy="1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Connector 395"/>
          <p:cNvCxnSpPr/>
          <p:nvPr/>
        </p:nvCxnSpPr>
        <p:spPr>
          <a:xfrm>
            <a:off x="6269567" y="2777067"/>
            <a:ext cx="804332" cy="5822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Connector 396"/>
          <p:cNvCxnSpPr/>
          <p:nvPr/>
        </p:nvCxnSpPr>
        <p:spPr>
          <a:xfrm>
            <a:off x="6129867" y="2620433"/>
            <a:ext cx="905932" cy="5823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/>
          <p:cNvCxnSpPr/>
          <p:nvPr/>
        </p:nvCxnSpPr>
        <p:spPr>
          <a:xfrm>
            <a:off x="5990164" y="2815166"/>
            <a:ext cx="139703" cy="1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/>
          <p:cNvCxnSpPr/>
          <p:nvPr/>
        </p:nvCxnSpPr>
        <p:spPr>
          <a:xfrm rot="5400000">
            <a:off x="6038851" y="2715681"/>
            <a:ext cx="194734" cy="4236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3" name="Rectangle 402"/>
          <p:cNvSpPr/>
          <p:nvPr/>
        </p:nvSpPr>
        <p:spPr>
          <a:xfrm>
            <a:off x="7734295" y="5338250"/>
            <a:ext cx="793750" cy="512222"/>
          </a:xfrm>
          <a:prstGeom prst="rect">
            <a:avLst/>
          </a:prstGeom>
          <a:noFill/>
          <a:ln w="254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04" name="TextBox 403"/>
          <p:cNvSpPr txBox="1"/>
          <p:nvPr/>
        </p:nvSpPr>
        <p:spPr>
          <a:xfrm>
            <a:off x="7814731" y="5312849"/>
            <a:ext cx="72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latin typeface="Arial"/>
              </a:rPr>
              <a:t>IR</a:t>
            </a:r>
          </a:p>
          <a:p>
            <a:r>
              <a:rPr lang="en-US" sz="1400" smtClean="0">
                <a:latin typeface="Arial"/>
              </a:rPr>
              <a:t>sensor</a:t>
            </a:r>
          </a:p>
        </p:txBody>
      </p:sp>
      <p:sp>
        <p:nvSpPr>
          <p:cNvPr id="405" name="TextBox 404"/>
          <p:cNvSpPr txBox="1"/>
          <p:nvPr/>
        </p:nvSpPr>
        <p:spPr>
          <a:xfrm>
            <a:off x="7280082" y="5310730"/>
            <a:ext cx="4696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smtClean="0">
                <a:latin typeface="Arial"/>
              </a:rPr>
              <a:t>OUT</a:t>
            </a:r>
          </a:p>
          <a:p>
            <a:pPr algn="r"/>
            <a:r>
              <a:rPr lang="en-US" sz="1000" smtClean="0">
                <a:latin typeface="Arial"/>
              </a:rPr>
              <a:t>GND</a:t>
            </a:r>
          </a:p>
          <a:p>
            <a:pPr algn="r"/>
            <a:r>
              <a:rPr lang="en-US" sz="1000" smtClean="0">
                <a:latin typeface="Arial"/>
              </a:rPr>
              <a:t>VCC</a:t>
            </a:r>
          </a:p>
        </p:txBody>
      </p:sp>
      <p:cxnSp>
        <p:nvCxnSpPr>
          <p:cNvPr id="406" name="Straight Connector 405"/>
          <p:cNvCxnSpPr/>
          <p:nvPr/>
        </p:nvCxnSpPr>
        <p:spPr>
          <a:xfrm flipV="1">
            <a:off x="4897967" y="5452533"/>
            <a:ext cx="1282699" cy="4234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7" name="TextBox 406"/>
          <p:cNvSpPr txBox="1"/>
          <p:nvPr/>
        </p:nvSpPr>
        <p:spPr>
          <a:xfrm>
            <a:off x="6154831" y="5304365"/>
            <a:ext cx="8476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Arial"/>
              </a:rPr>
              <a:t>white/green</a:t>
            </a:r>
            <a:endParaRPr lang="en-US" sz="1000">
              <a:latin typeface="Arial"/>
            </a:endParaRPr>
          </a:p>
        </p:txBody>
      </p:sp>
      <p:cxnSp>
        <p:nvCxnSpPr>
          <p:cNvPr id="408" name="Straight Connector 407"/>
          <p:cNvCxnSpPr/>
          <p:nvPr/>
        </p:nvCxnSpPr>
        <p:spPr>
          <a:xfrm>
            <a:off x="6946893" y="5439834"/>
            <a:ext cx="381000" cy="1588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9" name="TextBox 408"/>
          <p:cNvSpPr txBox="1"/>
          <p:nvPr/>
        </p:nvSpPr>
        <p:spPr>
          <a:xfrm>
            <a:off x="495300" y="356256"/>
            <a:ext cx="3657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latin typeface="Arial"/>
              </a:rPr>
              <a:t>4WD robot car using Bluetooth or IR control</a:t>
            </a:r>
            <a:endParaRPr lang="en-US" sz="1400">
              <a:latin typeface="Arial"/>
            </a:endParaRPr>
          </a:p>
        </p:txBody>
      </p:sp>
      <p:sp>
        <p:nvSpPr>
          <p:cNvPr id="272" name="Rectangle 271"/>
          <p:cNvSpPr/>
          <p:nvPr/>
        </p:nvSpPr>
        <p:spPr>
          <a:xfrm>
            <a:off x="7234765" y="5916086"/>
            <a:ext cx="95250" cy="266700"/>
          </a:xfrm>
          <a:prstGeom prst="rect">
            <a:avLst/>
          </a:prstGeom>
          <a:noFill/>
          <a:ln w="254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276" name="Straight Connector 275"/>
          <p:cNvCxnSpPr/>
          <p:nvPr/>
        </p:nvCxnSpPr>
        <p:spPr>
          <a:xfrm>
            <a:off x="7073900" y="5744633"/>
            <a:ext cx="279411" cy="1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>
            <a:endCxn id="272" idx="0"/>
          </p:cNvCxnSpPr>
          <p:nvPr/>
        </p:nvCxnSpPr>
        <p:spPr>
          <a:xfrm rot="16200000" flipH="1">
            <a:off x="7190844" y="5824539"/>
            <a:ext cx="177803" cy="5289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 rot="5400000">
            <a:off x="7172328" y="6304495"/>
            <a:ext cx="218018" cy="1588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5" name="TextBox 324"/>
          <p:cNvSpPr txBox="1"/>
          <p:nvPr/>
        </p:nvSpPr>
        <p:spPr>
          <a:xfrm>
            <a:off x="6790268" y="5820838"/>
            <a:ext cx="3986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Arial"/>
              </a:rPr>
              <a:t>22u</a:t>
            </a:r>
            <a:endParaRPr lang="en-US" sz="1000">
              <a:latin typeface="Arial"/>
            </a:endParaRPr>
          </a:p>
        </p:txBody>
      </p:sp>
      <p:cxnSp>
        <p:nvCxnSpPr>
          <p:cNvPr id="364" name="Straight Connector 363"/>
          <p:cNvCxnSpPr/>
          <p:nvPr/>
        </p:nvCxnSpPr>
        <p:spPr>
          <a:xfrm>
            <a:off x="6955366" y="5750985"/>
            <a:ext cx="224366" cy="2117"/>
          </a:xfrm>
          <a:prstGeom prst="line">
            <a:avLst/>
          </a:prstGeom>
          <a:ln w="25400">
            <a:solidFill>
              <a:schemeClr val="accent1"/>
            </a:solidFill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1" name="TextBox 370"/>
          <p:cNvSpPr txBox="1"/>
          <p:nvPr/>
        </p:nvSpPr>
        <p:spPr>
          <a:xfrm>
            <a:off x="6627133" y="6368479"/>
            <a:ext cx="4637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latin typeface="Arial"/>
              </a:rPr>
              <a:t>GND</a:t>
            </a:r>
            <a:endParaRPr lang="en-US" sz="1000">
              <a:latin typeface="Arial"/>
            </a:endParaRPr>
          </a:p>
        </p:txBody>
      </p:sp>
      <p:cxnSp>
        <p:nvCxnSpPr>
          <p:cNvPr id="372" name="Straight Connector 371"/>
          <p:cNvCxnSpPr/>
          <p:nvPr/>
        </p:nvCxnSpPr>
        <p:spPr>
          <a:xfrm>
            <a:off x="6786033" y="5592233"/>
            <a:ext cx="537624" cy="1589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/>
          <p:cNvCxnSpPr/>
          <p:nvPr/>
        </p:nvCxnSpPr>
        <p:spPr>
          <a:xfrm rot="16200000" flipH="1">
            <a:off x="6389158" y="5995458"/>
            <a:ext cx="810684" cy="8466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/>
          <p:cNvCxnSpPr/>
          <p:nvPr/>
        </p:nvCxnSpPr>
        <p:spPr>
          <a:xfrm>
            <a:off x="6891867" y="5750985"/>
            <a:ext cx="224366" cy="2117"/>
          </a:xfrm>
          <a:prstGeom prst="line">
            <a:avLst/>
          </a:prstGeom>
          <a:ln w="25400">
            <a:solidFill>
              <a:schemeClr val="accent1"/>
            </a:solidFill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/>
          <p:cNvCxnSpPr/>
          <p:nvPr/>
        </p:nvCxnSpPr>
        <p:spPr>
          <a:xfrm>
            <a:off x="6781800" y="5744633"/>
            <a:ext cx="198978" cy="1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2" name="TextBox 381"/>
          <p:cNvSpPr txBox="1"/>
          <p:nvPr/>
        </p:nvSpPr>
        <p:spPr>
          <a:xfrm>
            <a:off x="7294039" y="5964775"/>
            <a:ext cx="327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Arial"/>
              </a:rPr>
              <a:t>56</a:t>
            </a:r>
            <a:endParaRPr lang="en-US" sz="1000">
              <a:latin typeface="Arial"/>
            </a:endParaRPr>
          </a:p>
        </p:txBody>
      </p:sp>
      <p:sp>
        <p:nvSpPr>
          <p:cNvPr id="383" name="TextBox 382"/>
          <p:cNvSpPr txBox="1"/>
          <p:nvPr/>
        </p:nvSpPr>
        <p:spPr>
          <a:xfrm>
            <a:off x="7101267" y="6376945"/>
            <a:ext cx="4637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latin typeface="Arial"/>
              </a:rPr>
              <a:t>5V</a:t>
            </a:r>
            <a:endParaRPr lang="en-US" sz="100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1874</TotalTime>
  <Words>216</Words>
  <Application>Microsoft Macintosh PowerPoint</Application>
  <PresentationFormat>On-screen Show (4:3)</PresentationFormat>
  <Paragraphs>174</Paragraphs>
  <Slides>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wim</dc:creator>
  <cp:keywords/>
  <dc:description/>
  <cp:lastModifiedBy>wim</cp:lastModifiedBy>
  <cp:revision>29</cp:revision>
  <dcterms:created xsi:type="dcterms:W3CDTF">2016-10-08T20:56:06Z</dcterms:created>
  <dcterms:modified xsi:type="dcterms:W3CDTF">2016-10-08T20:57:26Z</dcterms:modified>
  <cp:category/>
</cp:coreProperties>
</file>